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58"/>
  </p:notesMasterIdLst>
  <p:handoutMasterIdLst>
    <p:handoutMasterId r:id="rId59"/>
  </p:handoutMasterIdLst>
  <p:sldIdLst>
    <p:sldId id="330" r:id="rId2"/>
    <p:sldId id="365" r:id="rId3"/>
    <p:sldId id="325" r:id="rId4"/>
    <p:sldId id="369" r:id="rId5"/>
    <p:sldId id="381" r:id="rId6"/>
    <p:sldId id="380" r:id="rId7"/>
    <p:sldId id="383" r:id="rId8"/>
    <p:sldId id="384" r:id="rId9"/>
    <p:sldId id="385" r:id="rId10"/>
    <p:sldId id="386" r:id="rId11"/>
    <p:sldId id="387" r:id="rId12"/>
    <p:sldId id="372" r:id="rId13"/>
    <p:sldId id="364" r:id="rId14"/>
    <p:sldId id="307" r:id="rId15"/>
    <p:sldId id="389" r:id="rId16"/>
    <p:sldId id="329" r:id="rId17"/>
    <p:sldId id="390" r:id="rId18"/>
    <p:sldId id="312" r:id="rId19"/>
    <p:sldId id="391" r:id="rId20"/>
    <p:sldId id="363" r:id="rId21"/>
    <p:sldId id="361" r:id="rId22"/>
    <p:sldId id="360" r:id="rId23"/>
    <p:sldId id="374" r:id="rId24"/>
    <p:sldId id="346" r:id="rId25"/>
    <p:sldId id="359" r:id="rId26"/>
    <p:sldId id="304" r:id="rId27"/>
    <p:sldId id="356" r:id="rId28"/>
    <p:sldId id="375" r:id="rId29"/>
    <p:sldId id="376" r:id="rId30"/>
    <p:sldId id="377" r:id="rId31"/>
    <p:sldId id="358" r:id="rId32"/>
    <p:sldId id="285" r:id="rId33"/>
    <p:sldId id="288" r:id="rId34"/>
    <p:sldId id="290" r:id="rId35"/>
    <p:sldId id="295" r:id="rId36"/>
    <p:sldId id="294" r:id="rId37"/>
    <p:sldId id="260" r:id="rId38"/>
    <p:sldId id="392" r:id="rId39"/>
    <p:sldId id="393" r:id="rId40"/>
    <p:sldId id="298" r:id="rId41"/>
    <p:sldId id="355" r:id="rId42"/>
    <p:sldId id="354" r:id="rId43"/>
    <p:sldId id="353" r:id="rId44"/>
    <p:sldId id="343" r:id="rId45"/>
    <p:sldId id="299" r:id="rId46"/>
    <p:sldId id="300" r:id="rId47"/>
    <p:sldId id="261" r:id="rId48"/>
    <p:sldId id="351" r:id="rId49"/>
    <p:sldId id="368" r:id="rId50"/>
    <p:sldId id="379" r:id="rId51"/>
    <p:sldId id="340" r:id="rId52"/>
    <p:sldId id="350" r:id="rId53"/>
    <p:sldId id="333" r:id="rId54"/>
    <p:sldId id="339" r:id="rId55"/>
    <p:sldId id="347" r:id="rId56"/>
    <p:sldId id="349" r:id="rId57"/>
  </p:sldIdLst>
  <p:sldSz cx="9144000" cy="6858000" type="screen4x3"/>
  <p:notesSz cx="6781800" cy="9926638"/>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14" autoAdjust="0"/>
    <p:restoredTop sz="93609" autoAdjust="0"/>
  </p:normalViewPr>
  <p:slideViewPr>
    <p:cSldViewPr>
      <p:cViewPr varScale="1">
        <p:scale>
          <a:sx n="98" d="100"/>
          <a:sy n="98" d="100"/>
        </p:scale>
        <p:origin x="-474" y="-10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03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xmlns="" id="{346ECA93-87F1-5649-AC6E-348A6ABA885E}"/>
              </a:ext>
            </a:extLst>
          </p:cNvPr>
          <p:cNvSpPr>
            <a:spLocks noGrp="1" noChangeArrowheads="1"/>
          </p:cNvSpPr>
          <p:nvPr>
            <p:ph type="hdr" sz="quarter"/>
          </p:nvPr>
        </p:nvSpPr>
        <p:spPr bwMode="auto">
          <a:xfrm>
            <a:off x="0" y="0"/>
            <a:ext cx="2938463"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dirty="0">
                <a:latin typeface="Calibri Regular"/>
              </a:defRPr>
            </a:lvl1pPr>
          </a:lstStyle>
          <a:p>
            <a:pPr>
              <a:defRPr/>
            </a:pPr>
            <a:endParaRPr lang="cs-CZ" altLang="cs-CZ"/>
          </a:p>
        </p:txBody>
      </p:sp>
      <p:sp>
        <p:nvSpPr>
          <p:cNvPr id="64515" name="Rectangle 3">
            <a:extLst>
              <a:ext uri="{FF2B5EF4-FFF2-40B4-BE49-F238E27FC236}">
                <a16:creationId xmlns:a16="http://schemas.microsoft.com/office/drawing/2014/main" xmlns="" id="{B0F5055D-221D-C249-8907-FA8EDEED8ABB}"/>
              </a:ext>
            </a:extLst>
          </p:cNvPr>
          <p:cNvSpPr>
            <a:spLocks noGrp="1" noChangeArrowheads="1"/>
          </p:cNvSpPr>
          <p:nvPr>
            <p:ph type="dt" sz="quarter" idx="1"/>
          </p:nvPr>
        </p:nvSpPr>
        <p:spPr bwMode="auto">
          <a:xfrm>
            <a:off x="3841750" y="0"/>
            <a:ext cx="2938463"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dirty="0">
                <a:latin typeface="Calibri Regular"/>
              </a:defRPr>
            </a:lvl1pPr>
          </a:lstStyle>
          <a:p>
            <a:pPr>
              <a:defRPr/>
            </a:pPr>
            <a:endParaRPr lang="cs-CZ" altLang="cs-CZ"/>
          </a:p>
        </p:txBody>
      </p:sp>
      <p:sp>
        <p:nvSpPr>
          <p:cNvPr id="64516" name="Rectangle 4">
            <a:extLst>
              <a:ext uri="{FF2B5EF4-FFF2-40B4-BE49-F238E27FC236}">
                <a16:creationId xmlns:a16="http://schemas.microsoft.com/office/drawing/2014/main" xmlns="" id="{0464C906-28F4-5A45-9A39-B26FF330E0DD}"/>
              </a:ext>
            </a:extLst>
          </p:cNvPr>
          <p:cNvSpPr>
            <a:spLocks noGrp="1" noChangeArrowheads="1"/>
          </p:cNvSpPr>
          <p:nvPr>
            <p:ph type="ftr" sz="quarter" idx="2"/>
          </p:nvPr>
        </p:nvSpPr>
        <p:spPr bwMode="auto">
          <a:xfrm>
            <a:off x="0" y="9428163"/>
            <a:ext cx="2938463"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dirty="0">
                <a:latin typeface="Calibri Regular"/>
              </a:defRPr>
            </a:lvl1pPr>
          </a:lstStyle>
          <a:p>
            <a:pPr>
              <a:defRPr/>
            </a:pPr>
            <a:endParaRPr lang="cs-CZ" altLang="cs-CZ"/>
          </a:p>
        </p:txBody>
      </p:sp>
      <p:sp>
        <p:nvSpPr>
          <p:cNvPr id="64517" name="Rectangle 5">
            <a:extLst>
              <a:ext uri="{FF2B5EF4-FFF2-40B4-BE49-F238E27FC236}">
                <a16:creationId xmlns:a16="http://schemas.microsoft.com/office/drawing/2014/main" xmlns="" id="{15CE8CE0-9C13-F346-8646-4A54930392EB}"/>
              </a:ext>
            </a:extLst>
          </p:cNvPr>
          <p:cNvSpPr>
            <a:spLocks noGrp="1" noChangeArrowheads="1"/>
          </p:cNvSpPr>
          <p:nvPr>
            <p:ph type="sldNum" sz="quarter" idx="3"/>
          </p:nvPr>
        </p:nvSpPr>
        <p:spPr bwMode="auto">
          <a:xfrm>
            <a:off x="3841750" y="9428163"/>
            <a:ext cx="2938463"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Calibri Regular"/>
              </a:defRPr>
            </a:lvl1pPr>
          </a:lstStyle>
          <a:p>
            <a:pPr>
              <a:defRPr/>
            </a:pPr>
            <a:fld id="{04DEB2FC-7967-FE49-870A-9E937AADAD16}" type="slidenum">
              <a:rPr lang="cs-CZ" altLang="cs-CZ"/>
              <a:pPr>
                <a:defRPr/>
              </a:pPr>
              <a:t>‹#›</a:t>
            </a:fld>
            <a:endParaRPr lang="cs-CZ" altLang="cs-CZ" dirty="0"/>
          </a:p>
        </p:txBody>
      </p:sp>
    </p:spTree>
    <p:extLst>
      <p:ext uri="{BB962C8B-B14F-4D97-AF65-F5344CB8AC3E}">
        <p14:creationId xmlns:p14="http://schemas.microsoft.com/office/powerpoint/2010/main" val="370693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DF29CFA1-2C49-7E4B-B5EA-2D834A29FE80}"/>
              </a:ext>
            </a:extLst>
          </p:cNvPr>
          <p:cNvSpPr>
            <a:spLocks noGrp="1"/>
          </p:cNvSpPr>
          <p:nvPr>
            <p:ph type="hdr" sz="quarter"/>
          </p:nvPr>
        </p:nvSpPr>
        <p:spPr>
          <a:xfrm>
            <a:off x="0" y="0"/>
            <a:ext cx="2938463" cy="496888"/>
          </a:xfrm>
          <a:prstGeom prst="rect">
            <a:avLst/>
          </a:prstGeom>
        </p:spPr>
        <p:txBody>
          <a:bodyPr vert="horz" lIns="91440" tIns="45720" rIns="91440" bIns="45720" rtlCol="0"/>
          <a:lstStyle>
            <a:lvl1pPr algn="l">
              <a:defRPr sz="1200"/>
            </a:lvl1pPr>
          </a:lstStyle>
          <a:p>
            <a:pPr>
              <a:defRPr/>
            </a:pPr>
            <a:endParaRPr lang="sk-SK"/>
          </a:p>
        </p:txBody>
      </p:sp>
      <p:sp>
        <p:nvSpPr>
          <p:cNvPr id="3" name="Date Placeholder 2">
            <a:extLst>
              <a:ext uri="{FF2B5EF4-FFF2-40B4-BE49-F238E27FC236}">
                <a16:creationId xmlns:a16="http://schemas.microsoft.com/office/drawing/2014/main" xmlns="" id="{F9DF368D-EA1C-B345-A190-4EEA2C47FF07}"/>
              </a:ext>
            </a:extLst>
          </p:cNvPr>
          <p:cNvSpPr>
            <a:spLocks noGrp="1"/>
          </p:cNvSpPr>
          <p:nvPr>
            <p:ph type="dt" idx="1"/>
          </p:nvPr>
        </p:nvSpPr>
        <p:spPr>
          <a:xfrm>
            <a:off x="3841750" y="0"/>
            <a:ext cx="2938463" cy="496888"/>
          </a:xfrm>
          <a:prstGeom prst="rect">
            <a:avLst/>
          </a:prstGeom>
        </p:spPr>
        <p:txBody>
          <a:bodyPr vert="horz" lIns="91440" tIns="45720" rIns="91440" bIns="45720" rtlCol="0"/>
          <a:lstStyle>
            <a:lvl1pPr algn="r">
              <a:defRPr sz="1200" smtClean="0"/>
            </a:lvl1pPr>
          </a:lstStyle>
          <a:p>
            <a:pPr>
              <a:defRPr/>
            </a:pPr>
            <a:fld id="{6B141C88-B5B6-314B-8DB0-EA0794BBE10F}" type="datetimeFigureOut">
              <a:rPr lang="sk-SK"/>
              <a:pPr>
                <a:defRPr/>
              </a:pPr>
              <a:t>2. 2. 2022</a:t>
            </a:fld>
            <a:endParaRPr lang="sk-SK"/>
          </a:p>
        </p:txBody>
      </p:sp>
      <p:sp>
        <p:nvSpPr>
          <p:cNvPr id="4" name="Slide Image Placeholder 3">
            <a:extLst>
              <a:ext uri="{FF2B5EF4-FFF2-40B4-BE49-F238E27FC236}">
                <a16:creationId xmlns:a16="http://schemas.microsoft.com/office/drawing/2014/main" xmlns="" id="{968E77F9-5A00-BC4D-94DA-F5D56695E320}"/>
              </a:ext>
            </a:extLst>
          </p:cNvPr>
          <p:cNvSpPr>
            <a:spLocks noGrp="1" noRot="1" noChangeAspect="1"/>
          </p:cNvSpPr>
          <p:nvPr>
            <p:ph type="sldImg" idx="2"/>
          </p:nvPr>
        </p:nvSpPr>
        <p:spPr>
          <a:xfrm>
            <a:off x="1157288" y="1241425"/>
            <a:ext cx="4467225" cy="3349625"/>
          </a:xfrm>
          <a:prstGeom prst="rect">
            <a:avLst/>
          </a:prstGeom>
          <a:noFill/>
          <a:ln w="12700">
            <a:solidFill>
              <a:prstClr val="black"/>
            </a:solidFill>
          </a:ln>
        </p:spPr>
        <p:txBody>
          <a:bodyPr vert="horz" lIns="91440" tIns="45720" rIns="91440" bIns="45720" rtlCol="0" anchor="ctr"/>
          <a:lstStyle/>
          <a:p>
            <a:pPr lvl="0"/>
            <a:endParaRPr lang="sk-SK" noProof="0"/>
          </a:p>
        </p:txBody>
      </p:sp>
      <p:sp>
        <p:nvSpPr>
          <p:cNvPr id="5" name="Notes Placeholder 4">
            <a:extLst>
              <a:ext uri="{FF2B5EF4-FFF2-40B4-BE49-F238E27FC236}">
                <a16:creationId xmlns:a16="http://schemas.microsoft.com/office/drawing/2014/main" xmlns="" id="{F53E97E8-7F9B-9F4B-A3E4-C5190FC2A7B8}"/>
              </a:ext>
            </a:extLst>
          </p:cNvPr>
          <p:cNvSpPr>
            <a:spLocks noGrp="1"/>
          </p:cNvSpPr>
          <p:nvPr>
            <p:ph type="body" sz="quarter" idx="3"/>
          </p:nvPr>
        </p:nvSpPr>
        <p:spPr>
          <a:xfrm>
            <a:off x="677863" y="4776788"/>
            <a:ext cx="5426075" cy="3908425"/>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k-SK" noProof="0"/>
          </a:p>
        </p:txBody>
      </p:sp>
      <p:sp>
        <p:nvSpPr>
          <p:cNvPr id="6" name="Footer Placeholder 5">
            <a:extLst>
              <a:ext uri="{FF2B5EF4-FFF2-40B4-BE49-F238E27FC236}">
                <a16:creationId xmlns:a16="http://schemas.microsoft.com/office/drawing/2014/main" xmlns="" id="{5F6F207C-3F82-4448-8EDF-FD4521B35F2C}"/>
              </a:ext>
            </a:extLst>
          </p:cNvPr>
          <p:cNvSpPr>
            <a:spLocks noGrp="1"/>
          </p:cNvSpPr>
          <p:nvPr>
            <p:ph type="ftr" sz="quarter" idx="4"/>
          </p:nvPr>
        </p:nvSpPr>
        <p:spPr>
          <a:xfrm>
            <a:off x="0" y="9429750"/>
            <a:ext cx="2938463" cy="496888"/>
          </a:xfrm>
          <a:prstGeom prst="rect">
            <a:avLst/>
          </a:prstGeom>
        </p:spPr>
        <p:txBody>
          <a:bodyPr vert="horz" lIns="91440" tIns="45720" rIns="91440" bIns="45720" rtlCol="0" anchor="b"/>
          <a:lstStyle>
            <a:lvl1pPr algn="l">
              <a:defRPr sz="1200"/>
            </a:lvl1pPr>
          </a:lstStyle>
          <a:p>
            <a:pPr>
              <a:defRPr/>
            </a:pPr>
            <a:endParaRPr lang="sk-SK"/>
          </a:p>
        </p:txBody>
      </p:sp>
      <p:sp>
        <p:nvSpPr>
          <p:cNvPr id="7" name="Slide Number Placeholder 6">
            <a:extLst>
              <a:ext uri="{FF2B5EF4-FFF2-40B4-BE49-F238E27FC236}">
                <a16:creationId xmlns:a16="http://schemas.microsoft.com/office/drawing/2014/main" xmlns="" id="{BED81BB5-0978-504A-8BA2-A27D8CBDA8DF}"/>
              </a:ext>
            </a:extLst>
          </p:cNvPr>
          <p:cNvSpPr>
            <a:spLocks noGrp="1"/>
          </p:cNvSpPr>
          <p:nvPr>
            <p:ph type="sldNum" sz="quarter" idx="5"/>
          </p:nvPr>
        </p:nvSpPr>
        <p:spPr>
          <a:xfrm>
            <a:off x="3841750" y="9429750"/>
            <a:ext cx="2938463" cy="496888"/>
          </a:xfrm>
          <a:prstGeom prst="rect">
            <a:avLst/>
          </a:prstGeom>
        </p:spPr>
        <p:txBody>
          <a:bodyPr vert="horz" lIns="91440" tIns="45720" rIns="91440" bIns="45720" rtlCol="0" anchor="b"/>
          <a:lstStyle>
            <a:lvl1pPr algn="r">
              <a:defRPr sz="1200" smtClean="0"/>
            </a:lvl1pPr>
          </a:lstStyle>
          <a:p>
            <a:pPr>
              <a:defRPr/>
            </a:pPr>
            <a:fld id="{8993F062-E1FE-9C42-AB6A-92B2277C6DAA}" type="slidenum">
              <a:rPr lang="sk-SK"/>
              <a:pPr>
                <a:defRPr/>
              </a:pPr>
              <a:t>‹#›</a:t>
            </a:fld>
            <a:endParaRPr lang="sk-SK"/>
          </a:p>
        </p:txBody>
      </p:sp>
    </p:spTree>
    <p:extLst>
      <p:ext uri="{BB962C8B-B14F-4D97-AF65-F5344CB8AC3E}">
        <p14:creationId xmlns:p14="http://schemas.microsoft.com/office/powerpoint/2010/main" val="352834915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xmlns="" id="{745FB1A6-8D61-5C41-B92A-C6C01D1C09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xmlns="" id="{D7281D6F-DCF9-1F41-A4B1-BA74444840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sk-SK" altLang="sk-SK"/>
          </a:p>
        </p:txBody>
      </p:sp>
      <p:sp>
        <p:nvSpPr>
          <p:cNvPr id="67587" name="Slide Number Placeholder 3">
            <a:extLst>
              <a:ext uri="{FF2B5EF4-FFF2-40B4-BE49-F238E27FC236}">
                <a16:creationId xmlns:a16="http://schemas.microsoft.com/office/drawing/2014/main" xmlns="" id="{FE63593A-F834-CA4C-9390-2D12E334C5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75F90E-33BF-5748-BD63-EBD81E111056}" type="slidenum">
              <a:rPr lang="sk-SK" altLang="sk-SK"/>
              <a:pPr/>
              <a:t>51</a:t>
            </a:fld>
            <a:endParaRPr lang="sk-SK" altLang="sk-SK"/>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1"/>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6">
            <a:extLst>
              <a:ext uri="{FF2B5EF4-FFF2-40B4-BE49-F238E27FC236}">
                <a16:creationId xmlns:a16="http://schemas.microsoft.com/office/drawing/2014/main" xmlns="" id="{5CA134D7-CD63-3740-B5BD-25D2547CCA21}"/>
              </a:ext>
            </a:extLst>
          </p:cNvPr>
          <p:cNvSpPr>
            <a:spLocks noGrp="1"/>
          </p:cNvSpPr>
          <p:nvPr>
            <p:ph type="dt" sz="half" idx="10"/>
          </p:nvPr>
        </p:nvSpPr>
        <p:spPr/>
        <p:txBody>
          <a:bodyPr/>
          <a:lstStyle>
            <a:lvl1pPr>
              <a:defRPr/>
            </a:lvl1pPr>
          </a:lstStyle>
          <a:p>
            <a:pPr>
              <a:defRPr/>
            </a:pPr>
            <a:endParaRPr lang="cs-CZ" altLang="cs-CZ"/>
          </a:p>
        </p:txBody>
      </p:sp>
      <p:sp>
        <p:nvSpPr>
          <p:cNvPr id="5" name="Footer Placeholder 7">
            <a:extLst>
              <a:ext uri="{FF2B5EF4-FFF2-40B4-BE49-F238E27FC236}">
                <a16:creationId xmlns:a16="http://schemas.microsoft.com/office/drawing/2014/main" xmlns="" id="{78A9015F-6266-F84C-B7D6-7919B745D264}"/>
              </a:ext>
            </a:extLst>
          </p:cNvPr>
          <p:cNvSpPr>
            <a:spLocks noGrp="1"/>
          </p:cNvSpPr>
          <p:nvPr>
            <p:ph type="ftr" sz="quarter" idx="11"/>
          </p:nvPr>
        </p:nvSpPr>
        <p:spPr/>
        <p:txBody>
          <a:bodyPr/>
          <a:lstStyle>
            <a:lvl1pPr>
              <a:defRPr/>
            </a:lvl1pPr>
          </a:lstStyle>
          <a:p>
            <a:pPr>
              <a:defRPr/>
            </a:pPr>
            <a:endParaRPr lang="cs-CZ" altLang="cs-CZ"/>
          </a:p>
        </p:txBody>
      </p:sp>
      <p:sp>
        <p:nvSpPr>
          <p:cNvPr id="6" name="Slide Number Placeholder 8">
            <a:extLst>
              <a:ext uri="{FF2B5EF4-FFF2-40B4-BE49-F238E27FC236}">
                <a16:creationId xmlns:a16="http://schemas.microsoft.com/office/drawing/2014/main" xmlns="" id="{413E74D1-ABCC-C642-B9EC-6F8B83060A5C}"/>
              </a:ext>
            </a:extLst>
          </p:cNvPr>
          <p:cNvSpPr>
            <a:spLocks noGrp="1"/>
          </p:cNvSpPr>
          <p:nvPr>
            <p:ph type="sldNum" sz="quarter" idx="12"/>
          </p:nvPr>
        </p:nvSpPr>
        <p:spPr/>
        <p:txBody>
          <a:bodyPr/>
          <a:lstStyle>
            <a:lvl1pPr>
              <a:defRPr/>
            </a:lvl1pPr>
          </a:lstStyle>
          <a:p>
            <a:pPr>
              <a:defRPr/>
            </a:pPr>
            <a:fld id="{E13470B8-FEB3-894D-9AEF-621A1812C24A}" type="slidenum">
              <a:rPr lang="cs-CZ" altLang="cs-CZ"/>
              <a:pPr>
                <a:defRPr/>
              </a:pPr>
              <a:t>‹#›</a:t>
            </a:fld>
            <a:endParaRPr lang="cs-CZ" altLang="cs-CZ"/>
          </a:p>
        </p:txBody>
      </p:sp>
    </p:spTree>
    <p:extLst>
      <p:ext uri="{BB962C8B-B14F-4D97-AF65-F5344CB8AC3E}">
        <p14:creationId xmlns:p14="http://schemas.microsoft.com/office/powerpoint/2010/main" val="309720527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5C990608-4EA0-1C4A-AAE3-883DE6F9BF92}"/>
              </a:ext>
            </a:extLst>
          </p:cNvPr>
          <p:cNvSpPr>
            <a:spLocks noGrp="1"/>
          </p:cNvSpPr>
          <p:nvPr>
            <p:ph type="dt" sz="half" idx="10"/>
          </p:nvPr>
        </p:nvSpPr>
        <p:spPr/>
        <p:txBody>
          <a:bodyPr/>
          <a:lstStyle>
            <a:lvl1pPr>
              <a:defRPr/>
            </a:lvl1pPr>
          </a:lstStyle>
          <a:p>
            <a:pPr>
              <a:defRPr/>
            </a:pPr>
            <a:endParaRPr lang="cs-CZ" altLang="cs-CZ"/>
          </a:p>
        </p:txBody>
      </p:sp>
      <p:sp>
        <p:nvSpPr>
          <p:cNvPr id="5" name="Footer Placeholder 4">
            <a:extLst>
              <a:ext uri="{FF2B5EF4-FFF2-40B4-BE49-F238E27FC236}">
                <a16:creationId xmlns:a16="http://schemas.microsoft.com/office/drawing/2014/main" xmlns="" id="{08B3EBC9-6246-AA43-A1D5-0D56FCE593AB}"/>
              </a:ext>
            </a:extLst>
          </p:cNvPr>
          <p:cNvSpPr>
            <a:spLocks noGrp="1"/>
          </p:cNvSpPr>
          <p:nvPr>
            <p:ph type="ftr" sz="quarter" idx="11"/>
          </p:nvPr>
        </p:nvSpPr>
        <p:spPr/>
        <p:txBody>
          <a:bodyPr/>
          <a:lstStyle>
            <a:lvl1pPr>
              <a:defRPr/>
            </a:lvl1pPr>
          </a:lstStyle>
          <a:p>
            <a:pPr>
              <a:defRPr/>
            </a:pPr>
            <a:endParaRPr lang="cs-CZ" altLang="cs-CZ"/>
          </a:p>
        </p:txBody>
      </p:sp>
      <p:sp>
        <p:nvSpPr>
          <p:cNvPr id="6" name="Slide Number Placeholder 5">
            <a:extLst>
              <a:ext uri="{FF2B5EF4-FFF2-40B4-BE49-F238E27FC236}">
                <a16:creationId xmlns:a16="http://schemas.microsoft.com/office/drawing/2014/main" xmlns="" id="{7E56ED7D-7E1C-1C46-B5B1-7CF6951564A3}"/>
              </a:ext>
            </a:extLst>
          </p:cNvPr>
          <p:cNvSpPr>
            <a:spLocks noGrp="1"/>
          </p:cNvSpPr>
          <p:nvPr>
            <p:ph type="sldNum" sz="quarter" idx="12"/>
          </p:nvPr>
        </p:nvSpPr>
        <p:spPr/>
        <p:txBody>
          <a:bodyPr/>
          <a:lstStyle>
            <a:lvl1pPr>
              <a:defRPr/>
            </a:lvl1pPr>
          </a:lstStyle>
          <a:p>
            <a:pPr>
              <a:defRPr/>
            </a:pPr>
            <a:fld id="{B802F8A7-D27B-F542-B6CA-C4A3C1316E77}" type="slidenum">
              <a:rPr lang="cs-CZ" altLang="cs-CZ"/>
              <a:pPr>
                <a:defRPr/>
              </a:pPr>
              <a:t>‹#›</a:t>
            </a:fld>
            <a:endParaRPr lang="cs-CZ" altLang="cs-CZ" dirty="0"/>
          </a:p>
        </p:txBody>
      </p:sp>
    </p:spTree>
    <p:extLst>
      <p:ext uri="{BB962C8B-B14F-4D97-AF65-F5344CB8AC3E}">
        <p14:creationId xmlns:p14="http://schemas.microsoft.com/office/powerpoint/2010/main" val="1896800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020BDB8E-2FB1-924D-AAA4-421BF4EB9CE4}"/>
              </a:ext>
            </a:extLst>
          </p:cNvPr>
          <p:cNvSpPr>
            <a:spLocks noGrp="1"/>
          </p:cNvSpPr>
          <p:nvPr>
            <p:ph type="dt" sz="half" idx="10"/>
          </p:nvPr>
        </p:nvSpPr>
        <p:spPr/>
        <p:txBody>
          <a:bodyPr/>
          <a:lstStyle>
            <a:lvl1pPr>
              <a:defRPr/>
            </a:lvl1pPr>
          </a:lstStyle>
          <a:p>
            <a:pPr>
              <a:defRPr/>
            </a:pPr>
            <a:endParaRPr lang="cs-CZ" altLang="cs-CZ"/>
          </a:p>
        </p:txBody>
      </p:sp>
      <p:sp>
        <p:nvSpPr>
          <p:cNvPr id="5" name="Footer Placeholder 4">
            <a:extLst>
              <a:ext uri="{FF2B5EF4-FFF2-40B4-BE49-F238E27FC236}">
                <a16:creationId xmlns:a16="http://schemas.microsoft.com/office/drawing/2014/main" xmlns="" id="{3084F78F-EAD4-6F4E-ABD8-F3A0A4853FD6}"/>
              </a:ext>
            </a:extLst>
          </p:cNvPr>
          <p:cNvSpPr>
            <a:spLocks noGrp="1"/>
          </p:cNvSpPr>
          <p:nvPr>
            <p:ph type="ftr" sz="quarter" idx="11"/>
          </p:nvPr>
        </p:nvSpPr>
        <p:spPr/>
        <p:txBody>
          <a:bodyPr/>
          <a:lstStyle>
            <a:lvl1pPr>
              <a:defRPr/>
            </a:lvl1pPr>
          </a:lstStyle>
          <a:p>
            <a:pPr>
              <a:defRPr/>
            </a:pPr>
            <a:endParaRPr lang="cs-CZ" altLang="cs-CZ"/>
          </a:p>
        </p:txBody>
      </p:sp>
      <p:sp>
        <p:nvSpPr>
          <p:cNvPr id="6" name="Slide Number Placeholder 5">
            <a:extLst>
              <a:ext uri="{FF2B5EF4-FFF2-40B4-BE49-F238E27FC236}">
                <a16:creationId xmlns:a16="http://schemas.microsoft.com/office/drawing/2014/main" xmlns="" id="{564BE1BC-71B5-EC47-AB43-4B05F10401EE}"/>
              </a:ext>
            </a:extLst>
          </p:cNvPr>
          <p:cNvSpPr>
            <a:spLocks noGrp="1"/>
          </p:cNvSpPr>
          <p:nvPr>
            <p:ph type="sldNum" sz="quarter" idx="12"/>
          </p:nvPr>
        </p:nvSpPr>
        <p:spPr/>
        <p:txBody>
          <a:bodyPr/>
          <a:lstStyle>
            <a:lvl1pPr>
              <a:defRPr/>
            </a:lvl1pPr>
          </a:lstStyle>
          <a:p>
            <a:pPr>
              <a:defRPr/>
            </a:pPr>
            <a:fld id="{BAFC5C52-2699-C94D-ABDF-65F9783D81AC}" type="slidenum">
              <a:rPr lang="cs-CZ" altLang="cs-CZ"/>
              <a:pPr>
                <a:defRPr/>
              </a:pPr>
              <a:t>‹#›</a:t>
            </a:fld>
            <a:endParaRPr lang="cs-CZ" altLang="cs-CZ" dirty="0"/>
          </a:p>
        </p:txBody>
      </p:sp>
    </p:spTree>
    <p:extLst>
      <p:ext uri="{BB962C8B-B14F-4D97-AF65-F5344CB8AC3E}">
        <p14:creationId xmlns:p14="http://schemas.microsoft.com/office/powerpoint/2010/main" val="2706997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a:t>Kliknutím lze upravit styl.</a:t>
            </a:r>
          </a:p>
        </p:txBody>
      </p:sp>
      <p:sp>
        <p:nvSpPr>
          <p:cNvPr id="3" name="Zástupný text 2"/>
          <p:cNvSpPr>
            <a:spLocks noGrp="1"/>
          </p:cNvSpPr>
          <p:nvPr>
            <p:ph type="body" sz="half" idx="1"/>
          </p:nvPr>
        </p:nvSpPr>
        <p:spPr>
          <a:xfrm>
            <a:off x="457200" y="1600200"/>
            <a:ext cx="4038600" cy="452596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p:cNvSpPr>
            <a:spLocks noGrp="1"/>
          </p:cNvSpPr>
          <p:nvPr>
            <p:ph sz="half" idx="2"/>
          </p:nvPr>
        </p:nvSpPr>
        <p:spPr>
          <a:xfrm>
            <a:off x="4648200" y="1600200"/>
            <a:ext cx="4038600" cy="452596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9">
            <a:extLst>
              <a:ext uri="{FF2B5EF4-FFF2-40B4-BE49-F238E27FC236}">
                <a16:creationId xmlns:a16="http://schemas.microsoft.com/office/drawing/2014/main" xmlns="" id="{A25F424C-516B-E345-A47E-43B809E6AB25}"/>
              </a:ext>
            </a:extLst>
          </p:cNvPr>
          <p:cNvSpPr>
            <a:spLocks noGrp="1" noChangeArrowheads="1"/>
          </p:cNvSpPr>
          <p:nvPr>
            <p:ph type="dt" sz="half" idx="10"/>
          </p:nvPr>
        </p:nvSpPr>
        <p:spPr/>
        <p:txBody>
          <a:bodyPr/>
          <a:lstStyle>
            <a:lvl1pPr>
              <a:defRPr/>
            </a:lvl1pPr>
          </a:lstStyle>
          <a:p>
            <a:pPr>
              <a:defRPr/>
            </a:pPr>
            <a:endParaRPr lang="cs-CZ" altLang="cs-CZ"/>
          </a:p>
        </p:txBody>
      </p:sp>
      <p:sp>
        <p:nvSpPr>
          <p:cNvPr id="6" name="Rectangle 70">
            <a:extLst>
              <a:ext uri="{FF2B5EF4-FFF2-40B4-BE49-F238E27FC236}">
                <a16:creationId xmlns:a16="http://schemas.microsoft.com/office/drawing/2014/main" xmlns="" id="{267CEC44-709A-144E-ADAE-9999AE1F8BF1}"/>
              </a:ext>
            </a:extLst>
          </p:cNvPr>
          <p:cNvSpPr>
            <a:spLocks noGrp="1" noChangeArrowheads="1"/>
          </p:cNvSpPr>
          <p:nvPr>
            <p:ph type="ftr" sz="quarter" idx="11"/>
          </p:nvPr>
        </p:nvSpPr>
        <p:spPr/>
        <p:txBody>
          <a:bodyPr/>
          <a:lstStyle>
            <a:lvl1pPr>
              <a:defRPr/>
            </a:lvl1pPr>
          </a:lstStyle>
          <a:p>
            <a:pPr>
              <a:defRPr/>
            </a:pPr>
            <a:endParaRPr lang="cs-CZ" altLang="cs-CZ"/>
          </a:p>
        </p:txBody>
      </p:sp>
      <p:sp>
        <p:nvSpPr>
          <p:cNvPr id="7" name="Rectangle 71">
            <a:extLst>
              <a:ext uri="{FF2B5EF4-FFF2-40B4-BE49-F238E27FC236}">
                <a16:creationId xmlns:a16="http://schemas.microsoft.com/office/drawing/2014/main" xmlns="" id="{87C6ECEB-3607-6746-9C72-71521857788F}"/>
              </a:ext>
            </a:extLst>
          </p:cNvPr>
          <p:cNvSpPr>
            <a:spLocks noGrp="1" noChangeArrowheads="1"/>
          </p:cNvSpPr>
          <p:nvPr>
            <p:ph type="sldNum" sz="quarter" idx="12"/>
          </p:nvPr>
        </p:nvSpPr>
        <p:spPr/>
        <p:txBody>
          <a:bodyPr/>
          <a:lstStyle>
            <a:lvl1pPr>
              <a:defRPr/>
            </a:lvl1pPr>
          </a:lstStyle>
          <a:p>
            <a:pPr>
              <a:defRPr/>
            </a:pPr>
            <a:fld id="{3D82B098-9FDB-E94D-99E2-4E2E82CF90CD}" type="slidenum">
              <a:rPr lang="cs-CZ" altLang="cs-CZ"/>
              <a:pPr>
                <a:defRPr/>
              </a:pPr>
              <a:t>‹#›</a:t>
            </a:fld>
            <a:endParaRPr lang="cs-CZ" altLang="cs-CZ"/>
          </a:p>
        </p:txBody>
      </p:sp>
    </p:spTree>
    <p:extLst>
      <p:ext uri="{BB962C8B-B14F-4D97-AF65-F5344CB8AC3E}">
        <p14:creationId xmlns:p14="http://schemas.microsoft.com/office/powerpoint/2010/main" val="1376237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C825EA66-F52F-314E-B431-CBED0216CB4D}"/>
              </a:ext>
            </a:extLst>
          </p:cNvPr>
          <p:cNvSpPr>
            <a:spLocks noGrp="1"/>
          </p:cNvSpPr>
          <p:nvPr>
            <p:ph type="dt" sz="half" idx="10"/>
          </p:nvPr>
        </p:nvSpPr>
        <p:spPr/>
        <p:txBody>
          <a:bodyPr/>
          <a:lstStyle>
            <a:lvl1pPr>
              <a:defRPr/>
            </a:lvl1pPr>
          </a:lstStyle>
          <a:p>
            <a:pPr>
              <a:defRPr/>
            </a:pPr>
            <a:endParaRPr lang="cs-CZ" altLang="cs-CZ"/>
          </a:p>
        </p:txBody>
      </p:sp>
      <p:sp>
        <p:nvSpPr>
          <p:cNvPr id="5" name="Footer Placeholder 4">
            <a:extLst>
              <a:ext uri="{FF2B5EF4-FFF2-40B4-BE49-F238E27FC236}">
                <a16:creationId xmlns:a16="http://schemas.microsoft.com/office/drawing/2014/main" xmlns="" id="{F2F7782D-F9F1-FC41-8047-CB3432BA278F}"/>
              </a:ext>
            </a:extLst>
          </p:cNvPr>
          <p:cNvSpPr>
            <a:spLocks noGrp="1"/>
          </p:cNvSpPr>
          <p:nvPr>
            <p:ph type="ftr" sz="quarter" idx="11"/>
          </p:nvPr>
        </p:nvSpPr>
        <p:spPr/>
        <p:txBody>
          <a:bodyPr/>
          <a:lstStyle>
            <a:lvl1pPr>
              <a:defRPr/>
            </a:lvl1pPr>
          </a:lstStyle>
          <a:p>
            <a:pPr>
              <a:defRPr/>
            </a:pPr>
            <a:endParaRPr lang="cs-CZ" altLang="cs-CZ"/>
          </a:p>
        </p:txBody>
      </p:sp>
      <p:sp>
        <p:nvSpPr>
          <p:cNvPr id="6" name="Slide Number Placeholder 5">
            <a:extLst>
              <a:ext uri="{FF2B5EF4-FFF2-40B4-BE49-F238E27FC236}">
                <a16:creationId xmlns:a16="http://schemas.microsoft.com/office/drawing/2014/main" xmlns="" id="{9CF540AF-440C-474C-9B3A-50158A3C5A78}"/>
              </a:ext>
            </a:extLst>
          </p:cNvPr>
          <p:cNvSpPr>
            <a:spLocks noGrp="1"/>
          </p:cNvSpPr>
          <p:nvPr>
            <p:ph type="sldNum" sz="quarter" idx="12"/>
          </p:nvPr>
        </p:nvSpPr>
        <p:spPr/>
        <p:txBody>
          <a:bodyPr/>
          <a:lstStyle>
            <a:lvl1pPr>
              <a:defRPr/>
            </a:lvl1pPr>
          </a:lstStyle>
          <a:p>
            <a:pPr>
              <a:defRPr/>
            </a:pPr>
            <a:fld id="{D3DFA161-6AA3-864F-8939-7A46B17A0DF1}" type="slidenum">
              <a:rPr lang="cs-CZ" altLang="cs-CZ"/>
              <a:pPr>
                <a:defRPr/>
              </a:pPr>
              <a:t>‹#›</a:t>
            </a:fld>
            <a:endParaRPr lang="cs-CZ" altLang="cs-CZ" dirty="0"/>
          </a:p>
        </p:txBody>
      </p:sp>
    </p:spTree>
    <p:extLst>
      <p:ext uri="{BB962C8B-B14F-4D97-AF65-F5344CB8AC3E}">
        <p14:creationId xmlns:p14="http://schemas.microsoft.com/office/powerpoint/2010/main" val="2300257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1"/>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6">
            <a:extLst>
              <a:ext uri="{FF2B5EF4-FFF2-40B4-BE49-F238E27FC236}">
                <a16:creationId xmlns:a16="http://schemas.microsoft.com/office/drawing/2014/main" xmlns="" id="{9E955A36-46C0-5845-A25B-DBACFB65F493}"/>
              </a:ext>
            </a:extLst>
          </p:cNvPr>
          <p:cNvSpPr>
            <a:spLocks noGrp="1"/>
          </p:cNvSpPr>
          <p:nvPr>
            <p:ph type="dt" sz="half" idx="10"/>
          </p:nvPr>
        </p:nvSpPr>
        <p:spPr/>
        <p:txBody>
          <a:bodyPr/>
          <a:lstStyle>
            <a:lvl1pPr>
              <a:defRPr/>
            </a:lvl1pPr>
          </a:lstStyle>
          <a:p>
            <a:pPr>
              <a:defRPr/>
            </a:pPr>
            <a:endParaRPr lang="cs-CZ" altLang="cs-CZ"/>
          </a:p>
        </p:txBody>
      </p:sp>
      <p:sp>
        <p:nvSpPr>
          <p:cNvPr id="5" name="Footer Placeholder 7">
            <a:extLst>
              <a:ext uri="{FF2B5EF4-FFF2-40B4-BE49-F238E27FC236}">
                <a16:creationId xmlns:a16="http://schemas.microsoft.com/office/drawing/2014/main" xmlns="" id="{48F94902-6835-B04E-936A-A19C2F5A7C53}"/>
              </a:ext>
            </a:extLst>
          </p:cNvPr>
          <p:cNvSpPr>
            <a:spLocks noGrp="1"/>
          </p:cNvSpPr>
          <p:nvPr>
            <p:ph type="ftr" sz="quarter" idx="11"/>
          </p:nvPr>
        </p:nvSpPr>
        <p:spPr/>
        <p:txBody>
          <a:bodyPr/>
          <a:lstStyle>
            <a:lvl1pPr>
              <a:defRPr/>
            </a:lvl1pPr>
          </a:lstStyle>
          <a:p>
            <a:pPr>
              <a:defRPr/>
            </a:pPr>
            <a:endParaRPr lang="cs-CZ" altLang="cs-CZ"/>
          </a:p>
        </p:txBody>
      </p:sp>
      <p:sp>
        <p:nvSpPr>
          <p:cNvPr id="6" name="Slide Number Placeholder 8">
            <a:extLst>
              <a:ext uri="{FF2B5EF4-FFF2-40B4-BE49-F238E27FC236}">
                <a16:creationId xmlns:a16="http://schemas.microsoft.com/office/drawing/2014/main" xmlns="" id="{1A9BF66E-CF48-7040-AC2C-6CF6C048F76F}"/>
              </a:ext>
            </a:extLst>
          </p:cNvPr>
          <p:cNvSpPr>
            <a:spLocks noGrp="1"/>
          </p:cNvSpPr>
          <p:nvPr>
            <p:ph type="sldNum" sz="quarter" idx="12"/>
          </p:nvPr>
        </p:nvSpPr>
        <p:spPr/>
        <p:txBody>
          <a:bodyPr/>
          <a:lstStyle>
            <a:lvl1pPr>
              <a:defRPr/>
            </a:lvl1pPr>
          </a:lstStyle>
          <a:p>
            <a:pPr>
              <a:defRPr/>
            </a:pPr>
            <a:fld id="{C135A7BE-9D62-EA44-81ED-20BDD248C481}" type="slidenum">
              <a:rPr lang="cs-CZ" altLang="cs-CZ"/>
              <a:pPr>
                <a:defRPr/>
              </a:pPr>
              <a:t>‹#›</a:t>
            </a:fld>
            <a:endParaRPr lang="cs-CZ" altLang="cs-CZ"/>
          </a:p>
        </p:txBody>
      </p:sp>
    </p:spTree>
    <p:extLst>
      <p:ext uri="{BB962C8B-B14F-4D97-AF65-F5344CB8AC3E}">
        <p14:creationId xmlns:p14="http://schemas.microsoft.com/office/powerpoint/2010/main" val="400465322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BC325425-EEFB-944D-AEBC-1B8FD2767F33}"/>
              </a:ext>
            </a:extLst>
          </p:cNvPr>
          <p:cNvSpPr>
            <a:spLocks noGrp="1"/>
          </p:cNvSpPr>
          <p:nvPr>
            <p:ph type="dt" sz="half" idx="10"/>
          </p:nvPr>
        </p:nvSpPr>
        <p:spPr/>
        <p:txBody>
          <a:bodyPr/>
          <a:lstStyle>
            <a:lvl1pPr>
              <a:defRPr/>
            </a:lvl1pPr>
          </a:lstStyle>
          <a:p>
            <a:pPr>
              <a:defRPr/>
            </a:pPr>
            <a:endParaRPr lang="cs-CZ" altLang="cs-CZ"/>
          </a:p>
        </p:txBody>
      </p:sp>
      <p:sp>
        <p:nvSpPr>
          <p:cNvPr id="6" name="Footer Placeholder 4">
            <a:extLst>
              <a:ext uri="{FF2B5EF4-FFF2-40B4-BE49-F238E27FC236}">
                <a16:creationId xmlns:a16="http://schemas.microsoft.com/office/drawing/2014/main" xmlns="" id="{89E1ED89-4806-1F41-BDE7-5E530E5B4090}"/>
              </a:ext>
            </a:extLst>
          </p:cNvPr>
          <p:cNvSpPr>
            <a:spLocks noGrp="1"/>
          </p:cNvSpPr>
          <p:nvPr>
            <p:ph type="ftr" sz="quarter" idx="11"/>
          </p:nvPr>
        </p:nvSpPr>
        <p:spPr/>
        <p:txBody>
          <a:bodyPr/>
          <a:lstStyle>
            <a:lvl1pPr>
              <a:defRPr/>
            </a:lvl1pPr>
          </a:lstStyle>
          <a:p>
            <a:pPr>
              <a:defRPr/>
            </a:pPr>
            <a:endParaRPr lang="cs-CZ" altLang="cs-CZ"/>
          </a:p>
        </p:txBody>
      </p:sp>
      <p:sp>
        <p:nvSpPr>
          <p:cNvPr id="7" name="Slide Number Placeholder 5">
            <a:extLst>
              <a:ext uri="{FF2B5EF4-FFF2-40B4-BE49-F238E27FC236}">
                <a16:creationId xmlns:a16="http://schemas.microsoft.com/office/drawing/2014/main" xmlns="" id="{4CAF478D-E8F8-6E47-8D23-024588D55509}"/>
              </a:ext>
            </a:extLst>
          </p:cNvPr>
          <p:cNvSpPr>
            <a:spLocks noGrp="1"/>
          </p:cNvSpPr>
          <p:nvPr>
            <p:ph type="sldNum" sz="quarter" idx="12"/>
          </p:nvPr>
        </p:nvSpPr>
        <p:spPr/>
        <p:txBody>
          <a:bodyPr/>
          <a:lstStyle>
            <a:lvl1pPr>
              <a:defRPr/>
            </a:lvl1pPr>
          </a:lstStyle>
          <a:p>
            <a:pPr>
              <a:defRPr/>
            </a:pPr>
            <a:fld id="{86543F49-1BB7-9542-8164-13B35DA29683}" type="slidenum">
              <a:rPr lang="cs-CZ" altLang="cs-CZ"/>
              <a:pPr>
                <a:defRPr/>
              </a:pPr>
              <a:t>‹#›</a:t>
            </a:fld>
            <a:endParaRPr lang="cs-CZ" altLang="cs-CZ" dirty="0"/>
          </a:p>
        </p:txBody>
      </p:sp>
    </p:spTree>
    <p:extLst>
      <p:ext uri="{BB962C8B-B14F-4D97-AF65-F5344CB8AC3E}">
        <p14:creationId xmlns:p14="http://schemas.microsoft.com/office/powerpoint/2010/main" val="1536718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3">
            <a:extLst>
              <a:ext uri="{FF2B5EF4-FFF2-40B4-BE49-F238E27FC236}">
                <a16:creationId xmlns:a16="http://schemas.microsoft.com/office/drawing/2014/main" xmlns="" id="{70D001B3-6FB2-3E4F-B60C-5E741CE3F649}"/>
              </a:ext>
            </a:extLst>
          </p:cNvPr>
          <p:cNvSpPr>
            <a:spLocks noGrp="1"/>
          </p:cNvSpPr>
          <p:nvPr>
            <p:ph type="dt" sz="half" idx="14"/>
          </p:nvPr>
        </p:nvSpPr>
        <p:spPr/>
        <p:txBody>
          <a:bodyPr/>
          <a:lstStyle>
            <a:lvl1pPr>
              <a:defRPr/>
            </a:lvl1pPr>
          </a:lstStyle>
          <a:p>
            <a:pPr>
              <a:defRPr/>
            </a:pPr>
            <a:endParaRPr lang="cs-CZ" altLang="cs-CZ"/>
          </a:p>
        </p:txBody>
      </p:sp>
      <p:sp>
        <p:nvSpPr>
          <p:cNvPr id="8" name="Footer Placeholder 4">
            <a:extLst>
              <a:ext uri="{FF2B5EF4-FFF2-40B4-BE49-F238E27FC236}">
                <a16:creationId xmlns:a16="http://schemas.microsoft.com/office/drawing/2014/main" xmlns="" id="{3E423381-E5AB-7E4F-AB38-991CB000C696}"/>
              </a:ext>
            </a:extLst>
          </p:cNvPr>
          <p:cNvSpPr>
            <a:spLocks noGrp="1"/>
          </p:cNvSpPr>
          <p:nvPr>
            <p:ph type="ftr" sz="quarter" idx="15"/>
          </p:nvPr>
        </p:nvSpPr>
        <p:spPr/>
        <p:txBody>
          <a:bodyPr/>
          <a:lstStyle>
            <a:lvl1pPr>
              <a:defRPr/>
            </a:lvl1pPr>
          </a:lstStyle>
          <a:p>
            <a:pPr>
              <a:defRPr/>
            </a:pPr>
            <a:endParaRPr lang="cs-CZ" altLang="cs-CZ"/>
          </a:p>
        </p:txBody>
      </p:sp>
      <p:sp>
        <p:nvSpPr>
          <p:cNvPr id="9" name="Slide Number Placeholder 5">
            <a:extLst>
              <a:ext uri="{FF2B5EF4-FFF2-40B4-BE49-F238E27FC236}">
                <a16:creationId xmlns:a16="http://schemas.microsoft.com/office/drawing/2014/main" xmlns="" id="{2AA8F408-93D6-DA4A-B7F0-0432591D802E}"/>
              </a:ext>
            </a:extLst>
          </p:cNvPr>
          <p:cNvSpPr>
            <a:spLocks noGrp="1"/>
          </p:cNvSpPr>
          <p:nvPr>
            <p:ph type="sldNum" sz="quarter" idx="16"/>
          </p:nvPr>
        </p:nvSpPr>
        <p:spPr/>
        <p:txBody>
          <a:bodyPr/>
          <a:lstStyle>
            <a:lvl1pPr>
              <a:defRPr/>
            </a:lvl1pPr>
          </a:lstStyle>
          <a:p>
            <a:pPr>
              <a:defRPr/>
            </a:pPr>
            <a:fld id="{62A4E90F-BE1D-9942-9D95-6E5299578357}" type="slidenum">
              <a:rPr lang="cs-CZ" altLang="cs-CZ"/>
              <a:pPr>
                <a:defRPr/>
              </a:pPr>
              <a:t>‹#›</a:t>
            </a:fld>
            <a:endParaRPr lang="cs-CZ" altLang="cs-CZ" dirty="0"/>
          </a:p>
        </p:txBody>
      </p:sp>
    </p:spTree>
    <p:extLst>
      <p:ext uri="{BB962C8B-B14F-4D97-AF65-F5344CB8AC3E}">
        <p14:creationId xmlns:p14="http://schemas.microsoft.com/office/powerpoint/2010/main" val="582740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xmlns="" id="{E0503ACA-71F0-474B-8001-20BBBCB73A69}"/>
              </a:ext>
            </a:extLst>
          </p:cNvPr>
          <p:cNvSpPr>
            <a:spLocks noGrp="1"/>
          </p:cNvSpPr>
          <p:nvPr>
            <p:ph type="dt" sz="half" idx="10"/>
          </p:nvPr>
        </p:nvSpPr>
        <p:spPr/>
        <p:txBody>
          <a:bodyPr/>
          <a:lstStyle>
            <a:lvl1pPr>
              <a:defRPr/>
            </a:lvl1pPr>
          </a:lstStyle>
          <a:p>
            <a:pPr>
              <a:defRPr/>
            </a:pPr>
            <a:endParaRPr lang="cs-CZ" altLang="cs-CZ"/>
          </a:p>
        </p:txBody>
      </p:sp>
      <p:sp>
        <p:nvSpPr>
          <p:cNvPr id="4" name="Footer Placeholder 4">
            <a:extLst>
              <a:ext uri="{FF2B5EF4-FFF2-40B4-BE49-F238E27FC236}">
                <a16:creationId xmlns:a16="http://schemas.microsoft.com/office/drawing/2014/main" xmlns="" id="{C8EA488C-0951-2049-BC82-A8CD090F0BF0}"/>
              </a:ext>
            </a:extLst>
          </p:cNvPr>
          <p:cNvSpPr>
            <a:spLocks noGrp="1"/>
          </p:cNvSpPr>
          <p:nvPr>
            <p:ph type="ftr" sz="quarter" idx="11"/>
          </p:nvPr>
        </p:nvSpPr>
        <p:spPr/>
        <p:txBody>
          <a:bodyPr/>
          <a:lstStyle>
            <a:lvl1pPr>
              <a:defRPr/>
            </a:lvl1pPr>
          </a:lstStyle>
          <a:p>
            <a:pPr>
              <a:defRPr/>
            </a:pPr>
            <a:endParaRPr lang="cs-CZ" altLang="cs-CZ"/>
          </a:p>
        </p:txBody>
      </p:sp>
      <p:sp>
        <p:nvSpPr>
          <p:cNvPr id="5" name="Slide Number Placeholder 5">
            <a:extLst>
              <a:ext uri="{FF2B5EF4-FFF2-40B4-BE49-F238E27FC236}">
                <a16:creationId xmlns:a16="http://schemas.microsoft.com/office/drawing/2014/main" xmlns="" id="{419D90F3-EF7F-F348-A4FB-B9CC49CD4F9B}"/>
              </a:ext>
            </a:extLst>
          </p:cNvPr>
          <p:cNvSpPr>
            <a:spLocks noGrp="1"/>
          </p:cNvSpPr>
          <p:nvPr>
            <p:ph type="sldNum" sz="quarter" idx="12"/>
          </p:nvPr>
        </p:nvSpPr>
        <p:spPr/>
        <p:txBody>
          <a:bodyPr/>
          <a:lstStyle>
            <a:lvl1pPr>
              <a:defRPr/>
            </a:lvl1pPr>
          </a:lstStyle>
          <a:p>
            <a:pPr>
              <a:defRPr/>
            </a:pPr>
            <a:fld id="{E2427487-10D8-C74D-AFA7-D4FCF12956BA}" type="slidenum">
              <a:rPr lang="cs-CZ" altLang="cs-CZ"/>
              <a:pPr>
                <a:defRPr/>
              </a:pPr>
              <a:t>‹#›</a:t>
            </a:fld>
            <a:endParaRPr lang="cs-CZ" altLang="cs-CZ" dirty="0"/>
          </a:p>
        </p:txBody>
      </p:sp>
    </p:spTree>
    <p:extLst>
      <p:ext uri="{BB962C8B-B14F-4D97-AF65-F5344CB8AC3E}">
        <p14:creationId xmlns:p14="http://schemas.microsoft.com/office/powerpoint/2010/main" val="2664443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DC4307F9-811B-A144-AEA4-C5321F69D96E}"/>
              </a:ext>
            </a:extLst>
          </p:cNvPr>
          <p:cNvSpPr>
            <a:spLocks noGrp="1"/>
          </p:cNvSpPr>
          <p:nvPr>
            <p:ph type="dt" sz="half" idx="10"/>
          </p:nvPr>
        </p:nvSpPr>
        <p:spPr/>
        <p:txBody>
          <a:bodyPr/>
          <a:lstStyle>
            <a:lvl1pPr>
              <a:defRPr/>
            </a:lvl1pPr>
          </a:lstStyle>
          <a:p>
            <a:pPr>
              <a:defRPr/>
            </a:pPr>
            <a:endParaRPr lang="cs-CZ" altLang="cs-CZ"/>
          </a:p>
        </p:txBody>
      </p:sp>
      <p:sp>
        <p:nvSpPr>
          <p:cNvPr id="3" name="Footer Placeholder 4">
            <a:extLst>
              <a:ext uri="{FF2B5EF4-FFF2-40B4-BE49-F238E27FC236}">
                <a16:creationId xmlns:a16="http://schemas.microsoft.com/office/drawing/2014/main" xmlns="" id="{307D9E67-0074-484C-9E6B-00EA69FB5BCB}"/>
              </a:ext>
            </a:extLst>
          </p:cNvPr>
          <p:cNvSpPr>
            <a:spLocks noGrp="1"/>
          </p:cNvSpPr>
          <p:nvPr>
            <p:ph type="ftr" sz="quarter" idx="11"/>
          </p:nvPr>
        </p:nvSpPr>
        <p:spPr/>
        <p:txBody>
          <a:bodyPr/>
          <a:lstStyle>
            <a:lvl1pPr>
              <a:defRPr/>
            </a:lvl1pPr>
          </a:lstStyle>
          <a:p>
            <a:pPr>
              <a:defRPr/>
            </a:pPr>
            <a:endParaRPr lang="cs-CZ" altLang="cs-CZ"/>
          </a:p>
        </p:txBody>
      </p:sp>
      <p:sp>
        <p:nvSpPr>
          <p:cNvPr id="4" name="Slide Number Placeholder 5">
            <a:extLst>
              <a:ext uri="{FF2B5EF4-FFF2-40B4-BE49-F238E27FC236}">
                <a16:creationId xmlns:a16="http://schemas.microsoft.com/office/drawing/2014/main" xmlns="" id="{29318FEB-258B-5242-8CD0-6865129A4EB8}"/>
              </a:ext>
            </a:extLst>
          </p:cNvPr>
          <p:cNvSpPr>
            <a:spLocks noGrp="1"/>
          </p:cNvSpPr>
          <p:nvPr>
            <p:ph type="sldNum" sz="quarter" idx="12"/>
          </p:nvPr>
        </p:nvSpPr>
        <p:spPr/>
        <p:txBody>
          <a:bodyPr/>
          <a:lstStyle>
            <a:lvl1pPr>
              <a:defRPr/>
            </a:lvl1pPr>
          </a:lstStyle>
          <a:p>
            <a:pPr>
              <a:defRPr/>
            </a:pPr>
            <a:fld id="{773BE209-C67A-4B4A-988F-A5A324F4EEC1}" type="slidenum">
              <a:rPr lang="cs-CZ" altLang="cs-CZ"/>
              <a:pPr>
                <a:defRPr/>
              </a:pPr>
              <a:t>‹#›</a:t>
            </a:fld>
            <a:endParaRPr lang="cs-CZ" altLang="cs-CZ" dirty="0"/>
          </a:p>
        </p:txBody>
      </p:sp>
    </p:spTree>
    <p:extLst>
      <p:ext uri="{BB962C8B-B14F-4D97-AF65-F5344CB8AC3E}">
        <p14:creationId xmlns:p14="http://schemas.microsoft.com/office/powerpoint/2010/main" val="567730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DBD0EFC9-504E-B243-9586-614143A8965C}"/>
              </a:ext>
            </a:extLst>
          </p:cNvPr>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1"/>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Date Placeholder 8">
            <a:extLst>
              <a:ext uri="{FF2B5EF4-FFF2-40B4-BE49-F238E27FC236}">
                <a16:creationId xmlns:a16="http://schemas.microsoft.com/office/drawing/2014/main" xmlns="" id="{7F076604-09AA-8C42-96E5-58248EB09C88}"/>
              </a:ext>
            </a:extLst>
          </p:cNvPr>
          <p:cNvSpPr>
            <a:spLocks noGrp="1"/>
          </p:cNvSpPr>
          <p:nvPr>
            <p:ph type="dt" sz="half" idx="10"/>
          </p:nvPr>
        </p:nvSpPr>
        <p:spPr/>
        <p:txBody>
          <a:bodyPr/>
          <a:lstStyle>
            <a:lvl1pPr>
              <a:defRPr/>
            </a:lvl1pPr>
          </a:lstStyle>
          <a:p>
            <a:pPr>
              <a:defRPr/>
            </a:pPr>
            <a:endParaRPr lang="cs-CZ" altLang="cs-CZ"/>
          </a:p>
        </p:txBody>
      </p:sp>
      <p:sp>
        <p:nvSpPr>
          <p:cNvPr id="7" name="Footer Placeholder 9">
            <a:extLst>
              <a:ext uri="{FF2B5EF4-FFF2-40B4-BE49-F238E27FC236}">
                <a16:creationId xmlns:a16="http://schemas.microsoft.com/office/drawing/2014/main" xmlns="" id="{169F9F11-8A34-114E-AA10-8DB8A9689C0F}"/>
              </a:ext>
            </a:extLst>
          </p:cNvPr>
          <p:cNvSpPr>
            <a:spLocks noGrp="1"/>
          </p:cNvSpPr>
          <p:nvPr>
            <p:ph type="ftr" sz="quarter" idx="11"/>
          </p:nvPr>
        </p:nvSpPr>
        <p:spPr>
          <a:xfrm>
            <a:off x="641350" y="6235700"/>
            <a:ext cx="3805238" cy="320675"/>
          </a:xfrm>
        </p:spPr>
        <p:txBody>
          <a:bodyPr>
            <a:normAutofit/>
          </a:bodyPr>
          <a:lstStyle>
            <a:lvl1pPr>
              <a:defRPr>
                <a:solidFill>
                  <a:srgbClr val="FFFFFF">
                    <a:alpha val="70000"/>
                  </a:srgbClr>
                </a:solidFill>
              </a:defRPr>
            </a:lvl1pPr>
          </a:lstStyle>
          <a:p>
            <a:pPr>
              <a:defRPr/>
            </a:pPr>
            <a:endParaRPr lang="cs-CZ" altLang="cs-CZ"/>
          </a:p>
        </p:txBody>
      </p:sp>
      <p:sp>
        <p:nvSpPr>
          <p:cNvPr id="8" name="Slide Number Placeholder 10">
            <a:extLst>
              <a:ext uri="{FF2B5EF4-FFF2-40B4-BE49-F238E27FC236}">
                <a16:creationId xmlns:a16="http://schemas.microsoft.com/office/drawing/2014/main" xmlns="" id="{31399E39-33CF-6D4C-B81F-BDD9AE86A714}"/>
              </a:ext>
            </a:extLst>
          </p:cNvPr>
          <p:cNvSpPr>
            <a:spLocks noGrp="1"/>
          </p:cNvSpPr>
          <p:nvPr>
            <p:ph type="sldNum" sz="quarter" idx="12"/>
          </p:nvPr>
        </p:nvSpPr>
        <p:spPr/>
        <p:txBody>
          <a:bodyPr/>
          <a:lstStyle>
            <a:lvl1pPr>
              <a:defRPr/>
            </a:lvl1pPr>
          </a:lstStyle>
          <a:p>
            <a:pPr>
              <a:defRPr/>
            </a:pPr>
            <a:fld id="{A470091B-FAF9-BC4B-A566-8A053859EC1F}" type="slidenum">
              <a:rPr lang="cs-CZ" altLang="cs-CZ"/>
              <a:pPr>
                <a:defRPr/>
              </a:pPr>
              <a:t>‹#›</a:t>
            </a:fld>
            <a:endParaRPr lang="cs-CZ" altLang="cs-CZ"/>
          </a:p>
        </p:txBody>
      </p:sp>
    </p:spTree>
    <p:extLst>
      <p:ext uri="{BB962C8B-B14F-4D97-AF65-F5344CB8AC3E}">
        <p14:creationId xmlns:p14="http://schemas.microsoft.com/office/powerpoint/2010/main" val="2419665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E72DE4B-F606-1F49-BB65-09BCB4F58E2C}"/>
              </a:ext>
            </a:extLst>
          </p:cNvPr>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rtlCol="0">
            <a:normAutofit/>
          </a:bodyPr>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62965" y="3549919"/>
            <a:ext cx="2846070" cy="2194037"/>
          </a:xfrm>
        </p:spPr>
        <p:txBody>
          <a:bodyPr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Date Placeholder 7">
            <a:extLst>
              <a:ext uri="{FF2B5EF4-FFF2-40B4-BE49-F238E27FC236}">
                <a16:creationId xmlns:a16="http://schemas.microsoft.com/office/drawing/2014/main" xmlns="" id="{EBDF1DD4-0F3F-D34C-8311-E6D77DB57C28}"/>
              </a:ext>
            </a:extLst>
          </p:cNvPr>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a:defRPr/>
            </a:pPr>
            <a:endParaRPr lang="cs-CZ" altLang="cs-CZ"/>
          </a:p>
        </p:txBody>
      </p:sp>
      <p:sp>
        <p:nvSpPr>
          <p:cNvPr id="7" name="Footer Placeholder 8">
            <a:extLst>
              <a:ext uri="{FF2B5EF4-FFF2-40B4-BE49-F238E27FC236}">
                <a16:creationId xmlns:a16="http://schemas.microsoft.com/office/drawing/2014/main" xmlns="" id="{4C7AC3BB-7DDF-F248-9A38-A316F5487A79}"/>
              </a:ext>
            </a:extLst>
          </p:cNvPr>
          <p:cNvSpPr>
            <a:spLocks noGrp="1"/>
          </p:cNvSpPr>
          <p:nvPr>
            <p:ph type="ftr" sz="quarter" idx="11"/>
          </p:nvPr>
        </p:nvSpPr>
        <p:spPr>
          <a:xfrm>
            <a:off x="639763" y="6235700"/>
            <a:ext cx="3803650" cy="320675"/>
          </a:xfrm>
        </p:spPr>
        <p:txBody>
          <a:bodyPr>
            <a:normAutofit/>
          </a:bodyPr>
          <a:lstStyle>
            <a:lvl1pPr>
              <a:defRPr dirty="0">
                <a:solidFill>
                  <a:srgbClr val="FFFFFF">
                    <a:alpha val="70000"/>
                  </a:srgbClr>
                </a:solidFill>
              </a:defRPr>
            </a:lvl1pPr>
          </a:lstStyle>
          <a:p>
            <a:pPr>
              <a:defRPr/>
            </a:pPr>
            <a:endParaRPr lang="en-US"/>
          </a:p>
        </p:txBody>
      </p:sp>
      <p:sp>
        <p:nvSpPr>
          <p:cNvPr id="8" name="Slide Number Placeholder 9">
            <a:extLst>
              <a:ext uri="{FF2B5EF4-FFF2-40B4-BE49-F238E27FC236}">
                <a16:creationId xmlns:a16="http://schemas.microsoft.com/office/drawing/2014/main" xmlns="" id="{DC273E46-C4DD-7244-8930-ECC716BF1EB4}"/>
              </a:ext>
            </a:extLst>
          </p:cNvPr>
          <p:cNvSpPr>
            <a:spLocks noGrp="1"/>
          </p:cNvSpPr>
          <p:nvPr>
            <p:ph type="sldNum" sz="quarter" idx="12"/>
          </p:nvPr>
        </p:nvSpPr>
        <p:spPr/>
        <p:txBody>
          <a:bodyPr/>
          <a:lstStyle>
            <a:lvl1pPr>
              <a:defRPr/>
            </a:lvl1pPr>
          </a:lstStyle>
          <a:p>
            <a:pPr>
              <a:defRPr/>
            </a:pPr>
            <a:fld id="{8EEF6F72-731E-DE43-A4FB-1CADEB48529F}" type="slidenum">
              <a:rPr lang="cs-CZ" altLang="cs-CZ"/>
              <a:pPr>
                <a:defRPr/>
              </a:pPr>
              <a:t>‹#›</a:t>
            </a:fld>
            <a:endParaRPr lang="cs-CZ" altLang="cs-CZ"/>
          </a:p>
        </p:txBody>
      </p:sp>
    </p:spTree>
    <p:extLst>
      <p:ext uri="{BB962C8B-B14F-4D97-AF65-F5344CB8AC3E}">
        <p14:creationId xmlns:p14="http://schemas.microsoft.com/office/powerpoint/2010/main" val="2902179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7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EA76509-23D4-5A47-B337-685AF15ADA55}"/>
              </a:ext>
            </a:extLst>
          </p:cNvPr>
          <p:cNvSpPr>
            <a:spLocks noGrp="1"/>
          </p:cNvSpPr>
          <p:nvPr>
            <p:ph type="title"/>
          </p:nvPr>
        </p:nvSpPr>
        <p:spPr bwMode="black">
          <a:xfrm>
            <a:off x="1606550" y="965200"/>
            <a:ext cx="5937250" cy="118745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dirty="0"/>
              <a:t>Click to edit Master title style</a:t>
            </a:r>
          </a:p>
        </p:txBody>
      </p:sp>
      <p:sp>
        <p:nvSpPr>
          <p:cNvPr id="56323" name="Text Placeholder 2">
            <a:extLst>
              <a:ext uri="{FF2B5EF4-FFF2-40B4-BE49-F238E27FC236}">
                <a16:creationId xmlns:a16="http://schemas.microsoft.com/office/drawing/2014/main" xmlns="" id="{71079954-0B17-984F-ABDE-7F9C229A0BB4}"/>
              </a:ext>
            </a:extLst>
          </p:cNvPr>
          <p:cNvSpPr>
            <a:spLocks noGrp="1" noChangeArrowheads="1"/>
          </p:cNvSpPr>
          <p:nvPr>
            <p:ph type="body" idx="1"/>
          </p:nvPr>
        </p:nvSpPr>
        <p:spPr bwMode="auto">
          <a:xfrm>
            <a:off x="1606550" y="2638425"/>
            <a:ext cx="593725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sk-SK"/>
              <a:t>Edit Master text styles</a:t>
            </a:r>
          </a:p>
          <a:p>
            <a:pPr lvl="1"/>
            <a:r>
              <a:rPr lang="en-US" altLang="sk-SK"/>
              <a:t>Second level</a:t>
            </a:r>
          </a:p>
          <a:p>
            <a:pPr lvl="2"/>
            <a:r>
              <a:rPr lang="en-US" altLang="sk-SK"/>
              <a:t>Third level</a:t>
            </a:r>
          </a:p>
          <a:p>
            <a:pPr lvl="3"/>
            <a:r>
              <a:rPr lang="en-US" altLang="sk-SK"/>
              <a:t>Fourth level</a:t>
            </a:r>
          </a:p>
          <a:p>
            <a:pPr lvl="4"/>
            <a:r>
              <a:rPr lang="en-US" altLang="sk-SK"/>
              <a:t>Fifth level</a:t>
            </a:r>
          </a:p>
        </p:txBody>
      </p:sp>
      <p:sp>
        <p:nvSpPr>
          <p:cNvPr id="4" name="Date Placeholder 3">
            <a:extLst>
              <a:ext uri="{FF2B5EF4-FFF2-40B4-BE49-F238E27FC236}">
                <a16:creationId xmlns:a16="http://schemas.microsoft.com/office/drawing/2014/main" xmlns="" id="{8E793141-BECC-FD48-91A2-EB2E6F164F13}"/>
              </a:ext>
            </a:extLst>
          </p:cNvPr>
          <p:cNvSpPr>
            <a:spLocks noGrp="1"/>
          </p:cNvSpPr>
          <p:nvPr>
            <p:ph type="dt" sz="half" idx="2"/>
          </p:nvPr>
        </p:nvSpPr>
        <p:spPr>
          <a:xfrm>
            <a:off x="5978525" y="6238875"/>
            <a:ext cx="2065338" cy="323850"/>
          </a:xfrm>
          <a:prstGeom prst="rect">
            <a:avLst/>
          </a:prstGeom>
        </p:spPr>
        <p:txBody>
          <a:bodyPr vert="horz" lIns="91440" tIns="45720" rIns="91440" bIns="45720" rtlCol="0" anchor="ctr"/>
          <a:lstStyle>
            <a:lvl1pPr algn="r">
              <a:defRPr sz="1000" b="0" i="0" dirty="0">
                <a:solidFill>
                  <a:schemeClr val="tx1">
                    <a:alpha val="70000"/>
                  </a:schemeClr>
                </a:solidFill>
                <a:latin typeface="Calibri Regular"/>
              </a:defRPr>
            </a:lvl1pPr>
          </a:lstStyle>
          <a:p>
            <a:pPr>
              <a:defRPr/>
            </a:pPr>
            <a:endParaRPr lang="cs-CZ" altLang="cs-CZ"/>
          </a:p>
        </p:txBody>
      </p:sp>
      <p:sp>
        <p:nvSpPr>
          <p:cNvPr id="5" name="Footer Placeholder 4">
            <a:extLst>
              <a:ext uri="{FF2B5EF4-FFF2-40B4-BE49-F238E27FC236}">
                <a16:creationId xmlns:a16="http://schemas.microsoft.com/office/drawing/2014/main" xmlns="" id="{2CD7D6CE-9B68-154A-A6B1-E03EB3A38682}"/>
              </a:ext>
            </a:extLst>
          </p:cNvPr>
          <p:cNvSpPr>
            <a:spLocks noGrp="1"/>
          </p:cNvSpPr>
          <p:nvPr>
            <p:ph type="ftr" sz="quarter" idx="3"/>
          </p:nvPr>
        </p:nvSpPr>
        <p:spPr>
          <a:xfrm>
            <a:off x="1101725" y="6235700"/>
            <a:ext cx="4557713" cy="320675"/>
          </a:xfrm>
          <a:prstGeom prst="rect">
            <a:avLst/>
          </a:prstGeom>
        </p:spPr>
        <p:txBody>
          <a:bodyPr vert="horz" lIns="91440" tIns="45720" rIns="91440" bIns="45720" rtlCol="0" anchor="ctr"/>
          <a:lstStyle>
            <a:lvl1pPr algn="l">
              <a:defRPr sz="1000" b="0" i="0" dirty="0">
                <a:solidFill>
                  <a:schemeClr val="tx1">
                    <a:alpha val="70000"/>
                  </a:schemeClr>
                </a:solidFill>
                <a:latin typeface="Calibri Regular"/>
              </a:defRPr>
            </a:lvl1pPr>
          </a:lstStyle>
          <a:p>
            <a:pPr>
              <a:defRPr/>
            </a:pPr>
            <a:endParaRPr lang="cs-CZ" altLang="cs-CZ"/>
          </a:p>
        </p:txBody>
      </p:sp>
      <p:sp>
        <p:nvSpPr>
          <p:cNvPr id="6" name="Slide Number Placeholder 5">
            <a:extLst>
              <a:ext uri="{FF2B5EF4-FFF2-40B4-BE49-F238E27FC236}">
                <a16:creationId xmlns:a16="http://schemas.microsoft.com/office/drawing/2014/main" xmlns="" id="{5A68500E-6EB9-744D-AB5D-B5A53B382990}"/>
              </a:ext>
            </a:extLst>
          </p:cNvPr>
          <p:cNvSpPr>
            <a:spLocks noGrp="1"/>
          </p:cNvSpPr>
          <p:nvPr>
            <p:ph type="sldNum" sz="quarter" idx="4"/>
          </p:nvPr>
        </p:nvSpPr>
        <p:spPr>
          <a:xfrm>
            <a:off x="8240713" y="6218238"/>
            <a:ext cx="365125" cy="365125"/>
          </a:xfrm>
          <a:prstGeom prst="ellipse">
            <a:avLst/>
          </a:prstGeom>
          <a:solidFill>
            <a:srgbClr val="1D1D1D">
              <a:alpha val="69804"/>
            </a:srgbClr>
          </a:solidFill>
        </p:spPr>
        <p:txBody>
          <a:bodyPr vert="horz" lIns="18288" tIns="45720" rIns="18288" bIns="45720" rtlCol="0" anchor="ctr">
            <a:noAutofit/>
          </a:bodyPr>
          <a:lstStyle>
            <a:lvl1pPr algn="ctr">
              <a:defRPr sz="1100" b="0" i="0" spc="0" baseline="0" smtClean="0">
                <a:solidFill>
                  <a:srgbClr val="FFFFFF"/>
                </a:solidFill>
                <a:latin typeface="Calibri Regular"/>
              </a:defRPr>
            </a:lvl1pPr>
          </a:lstStyle>
          <a:p>
            <a:pPr>
              <a:defRPr/>
            </a:pPr>
            <a:fld id="{588A745D-2FBA-8F47-AD14-8BE7B6C3086B}" type="slidenum">
              <a:rPr lang="cs-CZ" altLang="cs-CZ"/>
              <a:pPr>
                <a:defRPr/>
              </a:pPr>
              <a:t>‹#›</a:t>
            </a:fld>
            <a:endParaRPr lang="cs-CZ" altLang="cs-CZ" dirty="0"/>
          </a:p>
        </p:txBody>
      </p:sp>
    </p:spTree>
  </p:cSld>
  <p:clrMap bg1="lt1" tx1="dk1" bg2="lt2" tx2="dk2" accent1="accent1" accent2="accent2" accent3="accent3" accent4="accent4" accent5="accent5" accent6="accent6" hlink="hlink" folHlink="folHlink"/>
  <p:sldLayoutIdLst>
    <p:sldLayoutId id="2147483763" r:id="rId1"/>
    <p:sldLayoutId id="2147483756" r:id="rId2"/>
    <p:sldLayoutId id="2147483764" r:id="rId3"/>
    <p:sldLayoutId id="2147483757" r:id="rId4"/>
    <p:sldLayoutId id="2147483758" r:id="rId5"/>
    <p:sldLayoutId id="2147483759" r:id="rId6"/>
    <p:sldLayoutId id="2147483760" r:id="rId7"/>
    <p:sldLayoutId id="2147483765" r:id="rId8"/>
    <p:sldLayoutId id="2147483766" r:id="rId9"/>
    <p:sldLayoutId id="2147483761" r:id="rId10"/>
    <p:sldLayoutId id="2147483762" r:id="rId11"/>
    <p:sldLayoutId id="2147483767" r:id="rId12"/>
  </p:sldLayoutIdLst>
  <p:txStyles>
    <p:titleStyle>
      <a:lvl1pPr algn="ctr" rtl="0" fontAlgn="base">
        <a:lnSpc>
          <a:spcPct val="90000"/>
        </a:lnSpc>
        <a:spcBef>
          <a:spcPct val="0"/>
        </a:spcBef>
        <a:spcAft>
          <a:spcPct val="0"/>
        </a:spcAft>
        <a:defRPr sz="2600" kern="1200" cap="all" spc="200">
          <a:solidFill>
            <a:srgbClr val="262626"/>
          </a:solidFill>
          <a:latin typeface="Calibri Regular"/>
          <a:ea typeface="+mj-ea"/>
          <a:cs typeface="+mj-cs"/>
        </a:defRPr>
      </a:lvl1pPr>
      <a:lvl2pPr algn="ctr" rtl="0" fontAlgn="base">
        <a:lnSpc>
          <a:spcPct val="90000"/>
        </a:lnSpc>
        <a:spcBef>
          <a:spcPct val="0"/>
        </a:spcBef>
        <a:spcAft>
          <a:spcPct val="0"/>
        </a:spcAft>
        <a:defRPr sz="2600">
          <a:solidFill>
            <a:srgbClr val="262626"/>
          </a:solidFill>
          <a:latin typeface="Calibri Regular"/>
        </a:defRPr>
      </a:lvl2pPr>
      <a:lvl3pPr algn="ctr" rtl="0" fontAlgn="base">
        <a:lnSpc>
          <a:spcPct val="90000"/>
        </a:lnSpc>
        <a:spcBef>
          <a:spcPct val="0"/>
        </a:spcBef>
        <a:spcAft>
          <a:spcPct val="0"/>
        </a:spcAft>
        <a:defRPr sz="2600">
          <a:solidFill>
            <a:srgbClr val="262626"/>
          </a:solidFill>
          <a:latin typeface="Calibri Regular"/>
        </a:defRPr>
      </a:lvl3pPr>
      <a:lvl4pPr algn="ctr" rtl="0" fontAlgn="base">
        <a:lnSpc>
          <a:spcPct val="90000"/>
        </a:lnSpc>
        <a:spcBef>
          <a:spcPct val="0"/>
        </a:spcBef>
        <a:spcAft>
          <a:spcPct val="0"/>
        </a:spcAft>
        <a:defRPr sz="2600">
          <a:solidFill>
            <a:srgbClr val="262626"/>
          </a:solidFill>
          <a:latin typeface="Calibri Regular"/>
        </a:defRPr>
      </a:lvl4pPr>
      <a:lvl5pPr algn="ctr" rtl="0" fontAlgn="base">
        <a:lnSpc>
          <a:spcPct val="90000"/>
        </a:lnSpc>
        <a:spcBef>
          <a:spcPct val="0"/>
        </a:spcBef>
        <a:spcAft>
          <a:spcPct val="0"/>
        </a:spcAft>
        <a:defRPr sz="2600">
          <a:solidFill>
            <a:srgbClr val="262626"/>
          </a:solidFill>
          <a:latin typeface="Calibri Regular"/>
        </a:defRPr>
      </a:lvl5pPr>
      <a:lvl6pPr marL="457200" algn="ctr" rtl="0" fontAlgn="base">
        <a:lnSpc>
          <a:spcPct val="90000"/>
        </a:lnSpc>
        <a:spcBef>
          <a:spcPct val="0"/>
        </a:spcBef>
        <a:spcAft>
          <a:spcPct val="0"/>
        </a:spcAft>
        <a:defRPr sz="2600">
          <a:solidFill>
            <a:srgbClr val="262626"/>
          </a:solidFill>
          <a:latin typeface="Calibri Regular"/>
        </a:defRPr>
      </a:lvl6pPr>
      <a:lvl7pPr marL="914400" algn="ctr" rtl="0" fontAlgn="base">
        <a:lnSpc>
          <a:spcPct val="90000"/>
        </a:lnSpc>
        <a:spcBef>
          <a:spcPct val="0"/>
        </a:spcBef>
        <a:spcAft>
          <a:spcPct val="0"/>
        </a:spcAft>
        <a:defRPr sz="2600">
          <a:solidFill>
            <a:srgbClr val="262626"/>
          </a:solidFill>
          <a:latin typeface="Calibri Regular"/>
        </a:defRPr>
      </a:lvl7pPr>
      <a:lvl8pPr marL="1371600" algn="ctr" rtl="0" fontAlgn="base">
        <a:lnSpc>
          <a:spcPct val="90000"/>
        </a:lnSpc>
        <a:spcBef>
          <a:spcPct val="0"/>
        </a:spcBef>
        <a:spcAft>
          <a:spcPct val="0"/>
        </a:spcAft>
        <a:defRPr sz="2600">
          <a:solidFill>
            <a:srgbClr val="262626"/>
          </a:solidFill>
          <a:latin typeface="Calibri Regular"/>
        </a:defRPr>
      </a:lvl8pPr>
      <a:lvl9pPr marL="1828800" algn="ctr" rtl="0" fontAlgn="base">
        <a:lnSpc>
          <a:spcPct val="90000"/>
        </a:lnSpc>
        <a:spcBef>
          <a:spcPct val="0"/>
        </a:spcBef>
        <a:spcAft>
          <a:spcPct val="0"/>
        </a:spcAft>
        <a:defRPr sz="2600">
          <a:solidFill>
            <a:srgbClr val="262626"/>
          </a:solidFill>
          <a:latin typeface="Calibri Regular"/>
        </a:defRPr>
      </a:lvl9pPr>
    </p:titleStyle>
    <p:bodyStyle>
      <a:lvl1pPr marL="228600" indent="-228600" algn="l" rtl="0" fontAlgn="base">
        <a:spcBef>
          <a:spcPts val="1000"/>
        </a:spcBef>
        <a:spcAft>
          <a:spcPct val="0"/>
        </a:spcAft>
        <a:buClr>
          <a:schemeClr val="accent2"/>
        </a:buClr>
        <a:buFont typeface="Arial" panose="020B0604020202020204" pitchFamily="34" charset="0"/>
        <a:buChar char="•"/>
        <a:defRPr kern="1200">
          <a:solidFill>
            <a:srgbClr val="262626"/>
          </a:solidFill>
          <a:latin typeface="Calibri Regular"/>
          <a:ea typeface="+mn-ea"/>
          <a:cs typeface="+mn-cs"/>
        </a:defRPr>
      </a:lvl1pPr>
      <a:lvl2pPr marL="457200" indent="-228600" algn="l" rtl="0" fontAlgn="base">
        <a:spcBef>
          <a:spcPts val="1000"/>
        </a:spcBef>
        <a:spcAft>
          <a:spcPct val="0"/>
        </a:spcAft>
        <a:buClr>
          <a:schemeClr val="accent2"/>
        </a:buClr>
        <a:buFont typeface="Arial" panose="020B0604020202020204" pitchFamily="34" charset="0"/>
        <a:buChar char="•"/>
        <a:defRPr sz="1600" kern="1200">
          <a:solidFill>
            <a:srgbClr val="262626"/>
          </a:solidFill>
          <a:latin typeface="Calibri Regular"/>
          <a:ea typeface="+mn-ea"/>
          <a:cs typeface="+mn-cs"/>
        </a:defRPr>
      </a:lvl2pPr>
      <a:lvl3pPr marL="685800" indent="-228600" algn="l" rtl="0" fontAlgn="base">
        <a:spcBef>
          <a:spcPts val="1000"/>
        </a:spcBef>
        <a:spcAft>
          <a:spcPct val="0"/>
        </a:spcAft>
        <a:buClr>
          <a:schemeClr val="accent2"/>
        </a:buClr>
        <a:buFont typeface="Arial" panose="020B0604020202020204" pitchFamily="34" charset="0"/>
        <a:buChar char="•"/>
        <a:defRPr sz="1600" kern="1200">
          <a:solidFill>
            <a:srgbClr val="262626"/>
          </a:solidFill>
          <a:latin typeface="Calibri Regular"/>
          <a:ea typeface="+mn-ea"/>
          <a:cs typeface="+mn-cs"/>
        </a:defRPr>
      </a:lvl3pPr>
      <a:lvl4pPr marL="914400" indent="-228600" algn="l" rtl="0" fontAlgn="base">
        <a:spcBef>
          <a:spcPts val="1000"/>
        </a:spcBef>
        <a:spcAft>
          <a:spcPct val="0"/>
        </a:spcAft>
        <a:buClr>
          <a:schemeClr val="accent2"/>
        </a:buClr>
        <a:buFont typeface="Arial" panose="020B0604020202020204" pitchFamily="34" charset="0"/>
        <a:buChar char="•"/>
        <a:defRPr sz="1600" kern="1200">
          <a:solidFill>
            <a:srgbClr val="262626"/>
          </a:solidFill>
          <a:latin typeface="Calibri Regular"/>
          <a:ea typeface="+mn-ea"/>
          <a:cs typeface="+mn-cs"/>
        </a:defRPr>
      </a:lvl4pPr>
      <a:lvl5pPr marL="1143000" indent="-228600" algn="l" rtl="0" fontAlgn="base">
        <a:spcBef>
          <a:spcPts val="1000"/>
        </a:spcBef>
        <a:spcAft>
          <a:spcPct val="0"/>
        </a:spcAft>
        <a:buClr>
          <a:schemeClr val="accent2"/>
        </a:buClr>
        <a:buFont typeface="Arial" panose="020B0604020202020204" pitchFamily="34" charset="0"/>
        <a:buChar char="•"/>
        <a:defRPr sz="1600" kern="1200">
          <a:solidFill>
            <a:srgbClr val="262626"/>
          </a:solidFill>
          <a:latin typeface="Calibri Regular"/>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tiff"/><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xml"/><Relationship Id="rId5" Type="http://schemas.openxmlformats.org/officeDocument/2006/relationships/image" Target="../media/image104.png"/><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7.xml"/><Relationship Id="rId4" Type="http://schemas.openxmlformats.org/officeDocument/2006/relationships/image" Target="../media/image15.tiff"/></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xmlns="" id="{DD00C35F-60D9-6B4C-810D-C176A0D8FDA9}"/>
              </a:ext>
            </a:extLst>
          </p:cNvPr>
          <p:cNvSpPr>
            <a:spLocks noGrp="1" noChangeArrowheads="1"/>
          </p:cNvSpPr>
          <p:nvPr>
            <p:ph type="title"/>
          </p:nvPr>
        </p:nvSpPr>
        <p:spPr>
          <a:xfrm>
            <a:off x="611188" y="536575"/>
            <a:ext cx="8229600" cy="1139825"/>
          </a:xfrm>
          <a:ln>
            <a:noFill/>
          </a:ln>
        </p:spPr>
        <p:txBody>
          <a:bodyPr/>
          <a:lstStyle/>
          <a:p>
            <a:pPr fontAlgn="auto">
              <a:spcAft>
                <a:spcPts val="0"/>
              </a:spcAft>
              <a:defRPr/>
            </a:pPr>
            <a:r>
              <a:rPr lang="cs-CZ" altLang="cs-CZ" sz="3200" b="1" dirty="0" err="1">
                <a:solidFill>
                  <a:schemeClr val="tx1">
                    <a:lumMod val="65000"/>
                    <a:lumOff val="35000"/>
                  </a:schemeClr>
                </a:solidFill>
                <a:latin typeface="Calibri" panose="020F0502020204030204" pitchFamily="34" charset="0"/>
                <a:cs typeface="Calibri" panose="020F0502020204030204" pitchFamily="34" charset="0"/>
              </a:rPr>
              <a:t>parasitic</a:t>
            </a:r>
            <a:r>
              <a:rPr lang="cs-CZ" altLang="cs-CZ" sz="3200" b="1" dirty="0">
                <a:solidFill>
                  <a:schemeClr val="tx1">
                    <a:lumMod val="65000"/>
                    <a:lumOff val="35000"/>
                  </a:schemeClr>
                </a:solidFill>
                <a:latin typeface="Calibri" panose="020F0502020204030204" pitchFamily="34" charset="0"/>
                <a:cs typeface="Calibri" panose="020F0502020204030204" pitchFamily="34" charset="0"/>
              </a:rPr>
              <a:t> skin </a:t>
            </a:r>
            <a:r>
              <a:rPr lang="cs-CZ" altLang="cs-CZ" sz="3200" b="1" dirty="0" err="1">
                <a:solidFill>
                  <a:schemeClr val="tx1">
                    <a:lumMod val="65000"/>
                    <a:lumOff val="35000"/>
                  </a:schemeClr>
                </a:solidFill>
                <a:latin typeface="Calibri" panose="020F0502020204030204" pitchFamily="34" charset="0"/>
                <a:cs typeface="Calibri" panose="020F0502020204030204" pitchFamily="34" charset="0"/>
              </a:rPr>
              <a:t>diseases</a:t>
            </a:r>
            <a:endParaRPr lang="cs-CZ" altLang="cs-CZ" sz="3200" b="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3074" name="Text Box 5">
            <a:extLst>
              <a:ext uri="{FF2B5EF4-FFF2-40B4-BE49-F238E27FC236}">
                <a16:creationId xmlns:a16="http://schemas.microsoft.com/office/drawing/2014/main" xmlns="" id="{26C35E83-12D8-9649-BE43-D41D6AAE0339}"/>
              </a:ext>
            </a:extLst>
          </p:cNvPr>
          <p:cNvSpPr txBox="1">
            <a:spLocks noChangeArrowheads="1"/>
          </p:cNvSpPr>
          <p:nvPr/>
        </p:nvSpPr>
        <p:spPr bwMode="auto">
          <a:xfrm>
            <a:off x="5856288" y="5076825"/>
            <a:ext cx="2736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2"/>
              </a:buClr>
              <a:buFont typeface="Arial" panose="020B0604020202020204" pitchFamily="34" charset="0"/>
              <a:buChar char="•"/>
              <a:defRPr>
                <a:solidFill>
                  <a:srgbClr val="262626"/>
                </a:solidFill>
                <a:latin typeface="Calibri Regular"/>
              </a:defRPr>
            </a:lvl1pPr>
            <a:lvl2pPr marL="742950" indent="-285750">
              <a:spcBef>
                <a:spcPts val="1000"/>
              </a:spcBef>
              <a:buClr>
                <a:schemeClr val="accent2"/>
              </a:buClr>
              <a:buFont typeface="Arial" panose="020B0604020202020204" pitchFamily="34" charset="0"/>
              <a:buChar char="•"/>
              <a:defRPr sz="1600">
                <a:solidFill>
                  <a:srgbClr val="262626"/>
                </a:solidFill>
                <a:latin typeface="Calibri Regular"/>
              </a:defRPr>
            </a:lvl2pPr>
            <a:lvl3pPr marL="1143000" indent="-228600">
              <a:spcBef>
                <a:spcPts val="1000"/>
              </a:spcBef>
              <a:buClr>
                <a:schemeClr val="accent2"/>
              </a:buClr>
              <a:buFont typeface="Arial" panose="020B0604020202020204" pitchFamily="34" charset="0"/>
              <a:buChar char="•"/>
              <a:defRPr sz="1600">
                <a:solidFill>
                  <a:srgbClr val="262626"/>
                </a:solidFill>
                <a:latin typeface="Calibri Regular"/>
              </a:defRPr>
            </a:lvl3pPr>
            <a:lvl4pPr marL="1600200" indent="-228600">
              <a:spcBef>
                <a:spcPts val="1000"/>
              </a:spcBef>
              <a:buClr>
                <a:schemeClr val="accent2"/>
              </a:buClr>
              <a:buFont typeface="Arial" panose="020B0604020202020204" pitchFamily="34" charset="0"/>
              <a:buChar char="•"/>
              <a:defRPr sz="1600">
                <a:solidFill>
                  <a:srgbClr val="262626"/>
                </a:solidFill>
                <a:latin typeface="Calibri Regular"/>
              </a:defRPr>
            </a:lvl4pPr>
            <a:lvl5pPr marL="2057400" indent="-228600">
              <a:spcBef>
                <a:spcPts val="1000"/>
              </a:spcBef>
              <a:buClr>
                <a:schemeClr val="accent2"/>
              </a:buClr>
              <a:buFont typeface="Arial" panose="020B0604020202020204" pitchFamily="34" charset="0"/>
              <a:buChar char="•"/>
              <a:defRPr sz="1600">
                <a:solidFill>
                  <a:srgbClr val="262626"/>
                </a:solidFill>
                <a:latin typeface="Calibri Regular"/>
              </a:defRPr>
            </a:lvl5pPr>
            <a:lvl6pPr marL="2514600" indent="-228600" fontAlgn="base">
              <a:spcBef>
                <a:spcPts val="1000"/>
              </a:spcBef>
              <a:spcAft>
                <a:spcPct val="0"/>
              </a:spcAft>
              <a:buClr>
                <a:schemeClr val="accent2"/>
              </a:buClr>
              <a:buFont typeface="Arial" panose="020B0604020202020204" pitchFamily="34" charset="0"/>
              <a:buChar char="•"/>
              <a:defRPr sz="1600">
                <a:solidFill>
                  <a:srgbClr val="262626"/>
                </a:solidFill>
                <a:latin typeface="Calibri Regular"/>
              </a:defRPr>
            </a:lvl6pPr>
            <a:lvl7pPr marL="2971800" indent="-228600" fontAlgn="base">
              <a:spcBef>
                <a:spcPts val="1000"/>
              </a:spcBef>
              <a:spcAft>
                <a:spcPct val="0"/>
              </a:spcAft>
              <a:buClr>
                <a:schemeClr val="accent2"/>
              </a:buClr>
              <a:buFont typeface="Arial" panose="020B0604020202020204" pitchFamily="34" charset="0"/>
              <a:buChar char="•"/>
              <a:defRPr sz="1600">
                <a:solidFill>
                  <a:srgbClr val="262626"/>
                </a:solidFill>
                <a:latin typeface="Calibri Regular"/>
              </a:defRPr>
            </a:lvl7pPr>
            <a:lvl8pPr marL="3429000" indent="-228600" fontAlgn="base">
              <a:spcBef>
                <a:spcPts val="1000"/>
              </a:spcBef>
              <a:spcAft>
                <a:spcPct val="0"/>
              </a:spcAft>
              <a:buClr>
                <a:schemeClr val="accent2"/>
              </a:buClr>
              <a:buFont typeface="Arial" panose="020B0604020202020204" pitchFamily="34" charset="0"/>
              <a:buChar char="•"/>
              <a:defRPr sz="1600">
                <a:solidFill>
                  <a:srgbClr val="262626"/>
                </a:solidFill>
                <a:latin typeface="Calibri Regular"/>
              </a:defRPr>
            </a:lvl8pPr>
            <a:lvl9pPr marL="3886200" indent="-228600" fontAlgn="base">
              <a:spcBef>
                <a:spcPts val="1000"/>
              </a:spcBef>
              <a:spcAft>
                <a:spcPct val="0"/>
              </a:spcAft>
              <a:buClr>
                <a:schemeClr val="accent2"/>
              </a:buClr>
              <a:buFont typeface="Arial" panose="020B0604020202020204" pitchFamily="34" charset="0"/>
              <a:buChar char="•"/>
              <a:defRPr sz="1600">
                <a:solidFill>
                  <a:srgbClr val="262626"/>
                </a:solidFill>
                <a:latin typeface="Calibri Regular"/>
              </a:defRPr>
            </a:lvl9pPr>
          </a:lstStyle>
          <a:p>
            <a:pPr eaLnBrk="1" hangingPunct="1">
              <a:spcBef>
                <a:spcPct val="50000"/>
              </a:spcBef>
              <a:buClrTx/>
              <a:buFontTx/>
              <a:buNone/>
            </a:pPr>
            <a:endParaRPr lang="cs-CZ" altLang="cs-CZ">
              <a:solidFill>
                <a:schemeClr val="tx1"/>
              </a:solidFill>
            </a:endParaRPr>
          </a:p>
        </p:txBody>
      </p:sp>
      <p:pic>
        <p:nvPicPr>
          <p:cNvPr id="3075" name="Picture 13">
            <a:extLst>
              <a:ext uri="{FF2B5EF4-FFF2-40B4-BE49-F238E27FC236}">
                <a16:creationId xmlns:a16="http://schemas.microsoft.com/office/drawing/2014/main" xmlns="" id="{E6136FF2-9FA5-9A4D-A47F-C2BADD60D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63" r="76698" b="80450"/>
          <a:stretch>
            <a:fillRect/>
          </a:stretch>
        </p:blipFill>
        <p:spPr bwMode="auto">
          <a:xfrm>
            <a:off x="1196975" y="2185988"/>
            <a:ext cx="171608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4">
            <a:extLst>
              <a:ext uri="{FF2B5EF4-FFF2-40B4-BE49-F238E27FC236}">
                <a16:creationId xmlns:a16="http://schemas.microsoft.com/office/drawing/2014/main" xmlns="" id="{0B0C2B10-20AE-6B4A-9B0C-636D97B3D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462" r="48973" b="80450"/>
          <a:stretch>
            <a:fillRect/>
          </a:stretch>
        </p:blipFill>
        <p:spPr bwMode="auto">
          <a:xfrm>
            <a:off x="3667125" y="2185988"/>
            <a:ext cx="180022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5">
            <a:extLst>
              <a:ext uri="{FF2B5EF4-FFF2-40B4-BE49-F238E27FC236}">
                <a16:creationId xmlns:a16="http://schemas.microsoft.com/office/drawing/2014/main" xmlns="" id="{058DB25D-FDD1-B24E-BED2-CBFB16476F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7188" r="25356" b="80450"/>
          <a:stretch>
            <a:fillRect/>
          </a:stretch>
        </p:blipFill>
        <p:spPr bwMode="auto">
          <a:xfrm>
            <a:off x="6221413" y="2184400"/>
            <a:ext cx="1458912"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7">
            <a:extLst>
              <a:ext uri="{FF2B5EF4-FFF2-40B4-BE49-F238E27FC236}">
                <a16:creationId xmlns:a16="http://schemas.microsoft.com/office/drawing/2014/main" xmlns="" id="{389252F8-34B1-E744-B48F-8AFF816CC6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2150" r="74644" b="44749"/>
          <a:stretch>
            <a:fillRect/>
          </a:stretch>
        </p:blipFill>
        <p:spPr bwMode="auto">
          <a:xfrm>
            <a:off x="1177925" y="4318000"/>
            <a:ext cx="21177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8">
            <a:extLst>
              <a:ext uri="{FF2B5EF4-FFF2-40B4-BE49-F238E27FC236}">
                <a16:creationId xmlns:a16="http://schemas.microsoft.com/office/drawing/2014/main" xmlns="" id="{63D3BD84-F71A-A947-A901-4EE70BC24D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9227" t="32178" r="51027" b="44749"/>
          <a:stretch>
            <a:fillRect/>
          </a:stretch>
        </p:blipFill>
        <p:spPr bwMode="auto">
          <a:xfrm>
            <a:off x="3762375" y="4314825"/>
            <a:ext cx="1649413"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9">
            <a:extLst>
              <a:ext uri="{FF2B5EF4-FFF2-40B4-BE49-F238E27FC236}">
                <a16:creationId xmlns:a16="http://schemas.microsoft.com/office/drawing/2014/main" xmlns="" id="{DF142AA2-3C03-6142-B430-548823FC93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5135" t="32150" r="23302" b="44749"/>
          <a:stretch>
            <a:fillRect/>
          </a:stretch>
        </p:blipFill>
        <p:spPr bwMode="auto">
          <a:xfrm>
            <a:off x="6067425" y="4313238"/>
            <a:ext cx="1801813"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a:extLst>
              <a:ext uri="{FF2B5EF4-FFF2-40B4-BE49-F238E27FC236}">
                <a16:creationId xmlns:a16="http://schemas.microsoft.com/office/drawing/2014/main" xmlns="" id="{392BF4D4-BECD-AF4F-B63C-E5D4BC8325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78" b="10185"/>
          <a:stretch>
            <a:fillRect/>
          </a:stretch>
        </p:blipFill>
        <p:spPr bwMode="auto">
          <a:xfrm>
            <a:off x="323850" y="404813"/>
            <a:ext cx="8496300" cy="554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xmlns="" id="{E8C4FF00-1957-544D-8319-5EF76DD0209E}"/>
              </a:ext>
            </a:extLst>
          </p:cNvPr>
          <p:cNvSpPr>
            <a:spLocks noChangeArrowheads="1"/>
          </p:cNvSpPr>
          <p:nvPr/>
        </p:nvSpPr>
        <p:spPr bwMode="auto">
          <a:xfrm>
            <a:off x="455613" y="404813"/>
            <a:ext cx="4013200"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b="1" dirty="0">
                <a:solidFill>
                  <a:srgbClr val="353535"/>
                </a:solidFill>
                <a:latin typeface="AppleSystemUIFontBold"/>
                <a:ea typeface="Calibri" panose="020F0502020204030204" pitchFamily="34" charset="0"/>
                <a:cs typeface="AppleSystemUIFontBold"/>
              </a:rPr>
              <a:t>Diagnosis</a:t>
            </a:r>
            <a:r>
              <a:rPr lang="en-US" dirty="0">
                <a:solidFill>
                  <a:srgbClr val="353535"/>
                </a:solidFill>
                <a:latin typeface="AppleSystemUIFont"/>
                <a:ea typeface="Calibri" panose="020F0502020204030204" pitchFamily="34" charset="0"/>
                <a:cs typeface="AppleSystemUIFont"/>
              </a:rPr>
              <a:t>: </a:t>
            </a:r>
          </a:p>
          <a:p>
            <a:pPr>
              <a:defRPr/>
            </a:pPr>
            <a:endParaRPr lang="en-US" dirty="0">
              <a:solidFill>
                <a:srgbClr val="353535"/>
              </a:solidFill>
              <a:latin typeface="AppleSystemUIFont"/>
              <a:ea typeface="Calibri" panose="020F0502020204030204" pitchFamily="34" charset="0"/>
              <a:cs typeface="AppleSystemUIFont"/>
            </a:endParaRPr>
          </a:p>
          <a:p>
            <a:pPr marL="285750" indent="-285750">
              <a:buFontTx/>
              <a:buChar char="-"/>
              <a:defRPr/>
            </a:pPr>
            <a:r>
              <a:rPr lang="en-US" dirty="0">
                <a:solidFill>
                  <a:schemeClr val="tx1">
                    <a:lumMod val="75000"/>
                    <a:lumOff val="25000"/>
                  </a:schemeClr>
                </a:solidFill>
                <a:latin typeface="AppleSystemUIFont"/>
                <a:ea typeface="Calibri" panose="020F0502020204030204" pitchFamily="34" charset="0"/>
                <a:cs typeface="AppleSystemUIFont"/>
              </a:rPr>
              <a:t>is usually made </a:t>
            </a:r>
            <a:r>
              <a:rPr lang="en-US" b="1" dirty="0">
                <a:solidFill>
                  <a:schemeClr val="tx1">
                    <a:lumMod val="75000"/>
                    <a:lumOff val="25000"/>
                  </a:schemeClr>
                </a:solidFill>
                <a:latin typeface="AppleSystemUIFont"/>
                <a:ea typeface="Calibri" panose="020F0502020204030204" pitchFamily="34" charset="0"/>
                <a:cs typeface="AppleSystemUIFont"/>
              </a:rPr>
              <a:t>clinically</a:t>
            </a:r>
            <a:r>
              <a:rPr lang="en-US" dirty="0">
                <a:solidFill>
                  <a:schemeClr val="tx1">
                    <a:lumMod val="75000"/>
                    <a:lumOff val="25000"/>
                  </a:schemeClr>
                </a:solidFill>
                <a:latin typeface="AppleSystemUIFont"/>
                <a:ea typeface="Calibri" panose="020F0502020204030204" pitchFamily="34" charset="0"/>
                <a:cs typeface="AppleSystemUIFont"/>
              </a:rPr>
              <a:t>, based on the typical signs and symptoms</a:t>
            </a:r>
          </a:p>
          <a:p>
            <a:pPr marL="285750" indent="-285750">
              <a:buFontTx/>
              <a:buChar char="-"/>
              <a:defRPr/>
            </a:pPr>
            <a:endParaRPr lang="en-US" dirty="0">
              <a:solidFill>
                <a:schemeClr val="tx1">
                  <a:lumMod val="75000"/>
                  <a:lumOff val="25000"/>
                </a:schemeClr>
              </a:solidFill>
              <a:latin typeface="AppleSystemUIFont"/>
              <a:ea typeface="Calibri" panose="020F0502020204030204" pitchFamily="34" charset="0"/>
              <a:cs typeface="AppleSystemUIFont"/>
            </a:endParaRPr>
          </a:p>
          <a:p>
            <a:pPr marL="285750" indent="-285750">
              <a:buFontTx/>
              <a:buChar char="-"/>
              <a:defRPr/>
            </a:pPr>
            <a:r>
              <a:rPr lang="en-US" dirty="0">
                <a:solidFill>
                  <a:schemeClr val="tx1">
                    <a:lumMod val="75000"/>
                    <a:lumOff val="25000"/>
                  </a:schemeClr>
                </a:solidFill>
                <a:latin typeface="AppleSystemUIFont"/>
                <a:ea typeface="Calibri" panose="020F0502020204030204" pitchFamily="34" charset="0"/>
                <a:cs typeface="AppleSystemUIFont"/>
              </a:rPr>
              <a:t> if in doubt </a:t>
            </a:r>
            <a:r>
              <a:rPr lang="en-US" b="1" dirty="0">
                <a:solidFill>
                  <a:schemeClr val="tx1">
                    <a:lumMod val="75000"/>
                    <a:lumOff val="25000"/>
                  </a:schemeClr>
                </a:solidFill>
                <a:latin typeface="AppleSystemUIFont"/>
                <a:ea typeface="Calibri" panose="020F0502020204030204" pitchFamily="34" charset="0"/>
                <a:cs typeface="AppleSystemUIFont"/>
              </a:rPr>
              <a:t>microscopic examination </a:t>
            </a:r>
            <a:r>
              <a:rPr lang="en-US" dirty="0">
                <a:solidFill>
                  <a:schemeClr val="tx1">
                    <a:lumMod val="75000"/>
                    <a:lumOff val="25000"/>
                  </a:schemeClr>
                </a:solidFill>
                <a:latin typeface="AppleSystemUIFont"/>
                <a:ea typeface="Calibri" panose="020F0502020204030204" pitchFamily="34" charset="0"/>
                <a:cs typeface="AppleSystemUIFont"/>
              </a:rPr>
              <a:t>can help identify the mites or their eggs and </a:t>
            </a:r>
            <a:r>
              <a:rPr lang="en-US" dirty="0" smtClean="0">
                <a:solidFill>
                  <a:schemeClr val="tx1">
                    <a:lumMod val="75000"/>
                    <a:lumOff val="25000"/>
                  </a:schemeClr>
                </a:solidFill>
                <a:latin typeface="AppleSystemUIFont"/>
                <a:ea typeface="Calibri" panose="020F0502020204030204" pitchFamily="34" charset="0"/>
                <a:cs typeface="AppleSystemUIFont"/>
              </a:rPr>
              <a:t>feces </a:t>
            </a:r>
            <a:r>
              <a:rPr lang="en-US" dirty="0">
                <a:solidFill>
                  <a:schemeClr val="tx1">
                    <a:lumMod val="75000"/>
                    <a:lumOff val="25000"/>
                  </a:schemeClr>
                </a:solidFill>
                <a:latin typeface="AppleSystemUIFont"/>
                <a:ea typeface="Calibri" panose="020F0502020204030204" pitchFamily="34" charset="0"/>
                <a:cs typeface="AppleSystemUIFont"/>
              </a:rPr>
              <a:t> </a:t>
            </a:r>
          </a:p>
          <a:p>
            <a:pPr marL="285750" indent="-285750">
              <a:buFontTx/>
              <a:buChar char="-"/>
              <a:defRPr/>
            </a:pPr>
            <a:endParaRPr lang="en-US" dirty="0">
              <a:solidFill>
                <a:schemeClr val="tx1">
                  <a:lumMod val="75000"/>
                  <a:lumOff val="25000"/>
                </a:schemeClr>
              </a:solidFill>
              <a:latin typeface="AppleSystemUIFont"/>
              <a:ea typeface="Calibri" panose="020F0502020204030204" pitchFamily="34" charset="0"/>
              <a:cs typeface="AppleSystemUIFont"/>
            </a:endParaRPr>
          </a:p>
          <a:p>
            <a:pPr marL="285750" indent="-285750">
              <a:buFontTx/>
              <a:buChar char="-"/>
              <a:defRPr/>
            </a:pPr>
            <a:r>
              <a:rPr lang="en-US" b="1" dirty="0">
                <a:solidFill>
                  <a:schemeClr val="tx1">
                    <a:lumMod val="75000"/>
                    <a:lumOff val="25000"/>
                  </a:schemeClr>
                </a:solidFill>
                <a:latin typeface="AppleSystemUIFont"/>
                <a:ea typeface="Calibri" panose="020F0502020204030204" pitchFamily="34" charset="0"/>
                <a:cs typeface="AppleSystemUIFont"/>
              </a:rPr>
              <a:t>skin biopsy</a:t>
            </a:r>
            <a:r>
              <a:rPr lang="en-US" dirty="0">
                <a:solidFill>
                  <a:schemeClr val="tx1">
                    <a:lumMod val="75000"/>
                    <a:lumOff val="25000"/>
                  </a:schemeClr>
                </a:solidFill>
                <a:latin typeface="AppleSystemUIFont"/>
                <a:ea typeface="Calibri" panose="020F0502020204030204" pitchFamily="34" charset="0"/>
                <a:cs typeface="AppleSystemUIFont"/>
              </a:rPr>
              <a:t> is rarely necessary</a:t>
            </a:r>
            <a:endParaRPr lang="sk-SK"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defRPr/>
            </a:pPr>
            <a:endParaRPr lang="sk-SK" altLang="sk-SK" dirty="0">
              <a:solidFill>
                <a:srgbClr val="353535"/>
              </a:solidFill>
              <a:latin typeface="AppleSystemUIFont"/>
              <a:ea typeface="Calibri" panose="020F0502020204030204" pitchFamily="34" charset="0"/>
              <a:cs typeface="Times New Roman" panose="02020603050405020304" pitchFamily="18" charset="0"/>
            </a:endParaRPr>
          </a:p>
        </p:txBody>
      </p:sp>
      <p:pic>
        <p:nvPicPr>
          <p:cNvPr id="12290" name="Picture 2">
            <a:extLst>
              <a:ext uri="{FF2B5EF4-FFF2-40B4-BE49-F238E27FC236}">
                <a16:creationId xmlns:a16="http://schemas.microsoft.com/office/drawing/2014/main" xmlns="" id="{C6560D25-2BD3-8F4B-B468-7B2AEBDA0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93" t="3415" r="3011" b="5638"/>
          <a:stretch>
            <a:fillRect/>
          </a:stretch>
        </p:blipFill>
        <p:spPr bwMode="auto">
          <a:xfrm>
            <a:off x="4779963" y="330200"/>
            <a:ext cx="4108450" cy="307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2">
            <a:extLst>
              <a:ext uri="{FF2B5EF4-FFF2-40B4-BE49-F238E27FC236}">
                <a16:creationId xmlns:a16="http://schemas.microsoft.com/office/drawing/2014/main" xmlns="" id="{60CDADB8-C654-1B49-9F06-32624E6E2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80" b="12459"/>
          <a:stretch>
            <a:fillRect/>
          </a:stretch>
        </p:blipFill>
        <p:spPr bwMode="auto">
          <a:xfrm>
            <a:off x="4768850" y="3789363"/>
            <a:ext cx="4119563" cy="270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2">
            <a:extLst>
              <a:ext uri="{FF2B5EF4-FFF2-40B4-BE49-F238E27FC236}">
                <a16:creationId xmlns:a16="http://schemas.microsoft.com/office/drawing/2014/main" xmlns="" id="{EAB1B6FC-1207-824A-BCF9-28F693E669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62" t="-12500" r="-862" b="12500"/>
          <a:stretch>
            <a:fillRect/>
          </a:stretch>
        </p:blipFill>
        <p:spPr bwMode="auto">
          <a:xfrm>
            <a:off x="300038" y="3341688"/>
            <a:ext cx="4168775" cy="314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EFAEE34-7FE3-2A44-A91A-19EE82B5F0F7}"/>
              </a:ext>
            </a:extLst>
          </p:cNvPr>
          <p:cNvSpPr/>
          <p:nvPr/>
        </p:nvSpPr>
        <p:spPr>
          <a:xfrm>
            <a:off x="611188" y="615950"/>
            <a:ext cx="8064500" cy="4093428"/>
          </a:xfrm>
          <a:prstGeom prst="rect">
            <a:avLst/>
          </a:prstGeom>
        </p:spPr>
        <p:txBody>
          <a:bodyPr>
            <a:spAutoFit/>
          </a:bodyPr>
          <a:lstStyle/>
          <a:p>
            <a:pPr>
              <a:spcAft>
                <a:spcPts val="0"/>
              </a:spcAft>
              <a:defRPr/>
            </a:pPr>
            <a:r>
              <a:rPr lang="en-US" b="1" dirty="0">
                <a:solidFill>
                  <a:srgbClr val="353535"/>
                </a:solidFill>
                <a:latin typeface="AppleSystemUIFontBold"/>
                <a:ea typeface="Calibri" panose="020F0502020204030204" pitchFamily="34" charset="0"/>
                <a:cs typeface="AppleSystemUIFontBold"/>
              </a:rPr>
              <a:t> Treatment: </a:t>
            </a:r>
          </a:p>
          <a:p>
            <a:pPr>
              <a:spcAft>
                <a:spcPts val="0"/>
              </a:spcAft>
              <a:defRPr/>
            </a:pPr>
            <a:endParaRPr lang="sk-SK"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0"/>
              </a:spcAft>
              <a:buFontTx/>
              <a:buChar char="-"/>
              <a:defRPr/>
            </a:pPr>
            <a:r>
              <a:rPr lang="en-US" sz="1600" b="1" dirty="0">
                <a:solidFill>
                  <a:srgbClr val="353535"/>
                </a:solidFill>
                <a:latin typeface="AppleSystemUIFont"/>
                <a:ea typeface="Calibri" panose="020F0502020204030204" pitchFamily="34" charset="0"/>
                <a:cs typeface="AppleSystemUIFont"/>
              </a:rPr>
              <a:t>5%</a:t>
            </a:r>
            <a:r>
              <a:rPr lang="en-US" sz="1600" dirty="0">
                <a:solidFill>
                  <a:srgbClr val="353535"/>
                </a:solidFill>
                <a:latin typeface="AppleSystemUIFont"/>
                <a:ea typeface="Calibri" panose="020F0502020204030204" pitchFamily="34" charset="0"/>
                <a:cs typeface="AppleSystemUIFont"/>
              </a:rPr>
              <a:t> </a:t>
            </a:r>
            <a:r>
              <a:rPr lang="en-US" sz="1600" b="1" dirty="0">
                <a:solidFill>
                  <a:srgbClr val="353535"/>
                </a:solidFill>
                <a:latin typeface="AppleSystemUIFont"/>
                <a:ea typeface="Calibri" panose="020F0502020204030204" pitchFamily="34" charset="0"/>
                <a:cs typeface="AppleSystemUIFont"/>
              </a:rPr>
              <a:t>permethrin</a:t>
            </a:r>
            <a:r>
              <a:rPr lang="en-US" sz="1600" dirty="0">
                <a:solidFill>
                  <a:srgbClr val="353535"/>
                </a:solidFill>
                <a:latin typeface="AppleSystemUIFont"/>
                <a:ea typeface="Calibri" panose="020F0502020204030204" pitchFamily="34" charset="0"/>
                <a:cs typeface="AppleSystemUIFont"/>
              </a:rPr>
              <a:t> cream for 8 hours or </a:t>
            </a:r>
            <a:r>
              <a:rPr lang="en-US" sz="1600" b="1" dirty="0">
                <a:solidFill>
                  <a:srgbClr val="353535"/>
                </a:solidFill>
                <a:latin typeface="AppleSystemUIFont"/>
                <a:ea typeface="Calibri" panose="020F0502020204030204" pitchFamily="34" charset="0"/>
                <a:cs typeface="AppleSystemUIFont"/>
              </a:rPr>
              <a:t>20% </a:t>
            </a:r>
            <a:r>
              <a:rPr lang="en-US" sz="1600" b="1" dirty="0" err="1">
                <a:solidFill>
                  <a:srgbClr val="353535"/>
                </a:solidFill>
                <a:latin typeface="AppleSystemUIFont"/>
                <a:ea typeface="Calibri" panose="020F0502020204030204" pitchFamily="34" charset="0"/>
                <a:cs typeface="AppleSystemUIFont"/>
              </a:rPr>
              <a:t>sulphur</a:t>
            </a:r>
            <a:r>
              <a:rPr lang="en-US" sz="1600" b="1" dirty="0">
                <a:solidFill>
                  <a:srgbClr val="353535"/>
                </a:solidFill>
                <a:latin typeface="AppleSystemUIFont"/>
                <a:ea typeface="Calibri" panose="020F0502020204030204" pitchFamily="34" charset="0"/>
                <a:cs typeface="AppleSystemUIFont"/>
              </a:rPr>
              <a:t> ointment </a:t>
            </a:r>
            <a:r>
              <a:rPr lang="en-US" sz="1600" dirty="0">
                <a:solidFill>
                  <a:srgbClr val="353535"/>
                </a:solidFill>
                <a:latin typeface="AppleSystemUIFont"/>
                <a:ea typeface="Calibri" panose="020F0502020204030204" pitchFamily="34" charset="0"/>
                <a:cs typeface="AppleSystemUIFont"/>
              </a:rPr>
              <a:t>for 5 days</a:t>
            </a:r>
          </a:p>
          <a:p>
            <a:pPr marL="285750" indent="-285750">
              <a:spcAft>
                <a:spcPts val="0"/>
              </a:spcAft>
              <a:buFontTx/>
              <a:buChar char="-"/>
              <a:defRPr/>
            </a:pPr>
            <a:r>
              <a:rPr lang="sk-SK" sz="1600" dirty="0" err="1">
                <a:solidFill>
                  <a:srgbClr val="353535"/>
                </a:solidFill>
                <a:latin typeface="AppleSystemUIFont"/>
              </a:rPr>
              <a:t>even</a:t>
            </a:r>
            <a:r>
              <a:rPr lang="sk-SK" sz="1600" dirty="0">
                <a:solidFill>
                  <a:srgbClr val="353535"/>
                </a:solidFill>
                <a:latin typeface="AppleSystemUIFont"/>
              </a:rPr>
              <a:t> </a:t>
            </a:r>
            <a:r>
              <a:rPr lang="sk-SK" sz="1600" dirty="0" err="1">
                <a:solidFill>
                  <a:srgbClr val="353535"/>
                </a:solidFill>
                <a:latin typeface="AppleSystemUIFont"/>
              </a:rPr>
              <a:t>application</a:t>
            </a:r>
            <a:r>
              <a:rPr lang="sk-SK" sz="1600" dirty="0">
                <a:solidFill>
                  <a:srgbClr val="353535"/>
                </a:solidFill>
                <a:latin typeface="AppleSystemUIFont"/>
              </a:rPr>
              <a:t> </a:t>
            </a:r>
            <a:r>
              <a:rPr lang="sk-SK" sz="1600" dirty="0" err="1">
                <a:solidFill>
                  <a:srgbClr val="353535"/>
                </a:solidFill>
                <a:latin typeface="AppleSystemUIFont"/>
              </a:rPr>
              <a:t>after</a:t>
            </a:r>
            <a:r>
              <a:rPr lang="sk-SK" sz="1600" dirty="0">
                <a:solidFill>
                  <a:srgbClr val="353535"/>
                </a:solidFill>
                <a:latin typeface="AppleSystemUIFont"/>
              </a:rPr>
              <a:t> a </a:t>
            </a:r>
            <a:r>
              <a:rPr lang="sk-SK" sz="1600" dirty="0" err="1">
                <a:solidFill>
                  <a:srgbClr val="353535"/>
                </a:solidFill>
                <a:latin typeface="AppleSystemUIFont"/>
              </a:rPr>
              <a:t>bath</a:t>
            </a:r>
            <a:r>
              <a:rPr lang="sk-SK" sz="1600" dirty="0">
                <a:solidFill>
                  <a:srgbClr val="353535"/>
                </a:solidFill>
                <a:latin typeface="AppleSystemUIFont"/>
              </a:rPr>
              <a:t> </a:t>
            </a:r>
            <a:r>
              <a:rPr lang="sk-SK" sz="1600" dirty="0" err="1">
                <a:solidFill>
                  <a:srgbClr val="353535"/>
                </a:solidFill>
                <a:latin typeface="AppleSystemUIFont"/>
              </a:rPr>
              <a:t>onto</a:t>
            </a:r>
            <a:r>
              <a:rPr lang="sk-SK" sz="1600" dirty="0">
                <a:solidFill>
                  <a:srgbClr val="353535"/>
                </a:solidFill>
                <a:latin typeface="AppleSystemUIFont"/>
              </a:rPr>
              <a:t> </a:t>
            </a:r>
            <a:r>
              <a:rPr lang="sk-SK" sz="1600" dirty="0" err="1">
                <a:solidFill>
                  <a:srgbClr val="353535"/>
                </a:solidFill>
                <a:latin typeface="AppleSystemUIFont"/>
              </a:rPr>
              <a:t>dry</a:t>
            </a:r>
            <a:r>
              <a:rPr lang="sk-SK" sz="1600" dirty="0">
                <a:solidFill>
                  <a:srgbClr val="353535"/>
                </a:solidFill>
                <a:latin typeface="AppleSystemUIFont"/>
              </a:rPr>
              <a:t> skin, </a:t>
            </a:r>
            <a:r>
              <a:rPr lang="sk-SK" sz="1600" dirty="0" err="1">
                <a:solidFill>
                  <a:srgbClr val="353535"/>
                </a:solidFill>
                <a:latin typeface="AppleSystemUIFont"/>
              </a:rPr>
              <a:t>from</a:t>
            </a:r>
            <a:r>
              <a:rPr lang="sk-SK" sz="1600" dirty="0">
                <a:solidFill>
                  <a:srgbClr val="353535"/>
                </a:solidFill>
                <a:latin typeface="AppleSystemUIFont"/>
              </a:rPr>
              <a:t> </a:t>
            </a:r>
            <a:r>
              <a:rPr lang="sk-SK" sz="1600" dirty="0" err="1">
                <a:solidFill>
                  <a:srgbClr val="353535"/>
                </a:solidFill>
                <a:latin typeface="AppleSystemUIFont"/>
              </a:rPr>
              <a:t>the</a:t>
            </a:r>
            <a:r>
              <a:rPr lang="sk-SK" sz="1600" dirty="0">
                <a:solidFill>
                  <a:srgbClr val="353535"/>
                </a:solidFill>
                <a:latin typeface="AppleSystemUIFont"/>
              </a:rPr>
              <a:t> </a:t>
            </a:r>
            <a:r>
              <a:rPr lang="sk-SK" sz="1600" dirty="0" err="1">
                <a:solidFill>
                  <a:srgbClr val="353535"/>
                </a:solidFill>
                <a:latin typeface="AppleSystemUIFont"/>
              </a:rPr>
              <a:t>chin</a:t>
            </a:r>
            <a:r>
              <a:rPr lang="sk-SK" sz="1600" dirty="0">
                <a:solidFill>
                  <a:srgbClr val="353535"/>
                </a:solidFill>
                <a:latin typeface="AppleSystemUIFont"/>
              </a:rPr>
              <a:t> to </a:t>
            </a:r>
            <a:r>
              <a:rPr lang="sk-SK" sz="1600" dirty="0" err="1">
                <a:solidFill>
                  <a:srgbClr val="353535"/>
                </a:solidFill>
                <a:latin typeface="AppleSystemUIFont"/>
              </a:rPr>
              <a:t>the</a:t>
            </a:r>
            <a:r>
              <a:rPr lang="sk-SK" sz="1600" dirty="0">
                <a:solidFill>
                  <a:srgbClr val="353535"/>
                </a:solidFill>
                <a:latin typeface="AppleSystemUIFont"/>
              </a:rPr>
              <a:t> </a:t>
            </a:r>
            <a:r>
              <a:rPr lang="sk-SK" sz="1600" dirty="0" err="1">
                <a:solidFill>
                  <a:srgbClr val="353535"/>
                </a:solidFill>
                <a:latin typeface="AppleSystemUIFont"/>
              </a:rPr>
              <a:t>fingertips</a:t>
            </a:r>
            <a:r>
              <a:rPr lang="sk-SK" sz="1600" dirty="0">
                <a:solidFill>
                  <a:srgbClr val="353535"/>
                </a:solidFill>
                <a:latin typeface="AppleSystemUIFont"/>
              </a:rPr>
              <a:t>, in </a:t>
            </a:r>
            <a:r>
              <a:rPr lang="sk-SK" sz="1600" dirty="0" err="1">
                <a:solidFill>
                  <a:srgbClr val="353535"/>
                </a:solidFill>
                <a:latin typeface="AppleSystemUIFont"/>
              </a:rPr>
              <a:t>young</a:t>
            </a:r>
            <a:r>
              <a:rPr lang="sk-SK" sz="1600" dirty="0">
                <a:solidFill>
                  <a:srgbClr val="353535"/>
                </a:solidFill>
                <a:latin typeface="AppleSystemUIFont"/>
              </a:rPr>
              <a:t> </a:t>
            </a:r>
            <a:r>
              <a:rPr lang="sk-SK" sz="1600" dirty="0" err="1">
                <a:solidFill>
                  <a:srgbClr val="353535"/>
                </a:solidFill>
                <a:latin typeface="AppleSystemUIFont"/>
              </a:rPr>
              <a:t>children</a:t>
            </a:r>
            <a:r>
              <a:rPr lang="sk-SK" sz="1600" dirty="0">
                <a:solidFill>
                  <a:srgbClr val="353535"/>
                </a:solidFill>
                <a:latin typeface="AppleSystemUIFont"/>
              </a:rPr>
              <a:t>, </a:t>
            </a:r>
            <a:r>
              <a:rPr lang="sk-SK" sz="1600" dirty="0" err="1">
                <a:solidFill>
                  <a:srgbClr val="353535"/>
                </a:solidFill>
                <a:latin typeface="AppleSystemUIFont"/>
              </a:rPr>
              <a:t>crusted</a:t>
            </a:r>
            <a:r>
              <a:rPr lang="sk-SK" sz="1600" dirty="0">
                <a:solidFill>
                  <a:srgbClr val="353535"/>
                </a:solidFill>
                <a:latin typeface="AppleSystemUIFont"/>
              </a:rPr>
              <a:t> </a:t>
            </a:r>
            <a:r>
              <a:rPr lang="sk-SK" sz="1600" dirty="0" err="1">
                <a:solidFill>
                  <a:srgbClr val="353535"/>
                </a:solidFill>
                <a:latin typeface="AppleSystemUIFont"/>
              </a:rPr>
              <a:t>scabies</a:t>
            </a:r>
            <a:r>
              <a:rPr lang="sk-SK" sz="1600" dirty="0">
                <a:solidFill>
                  <a:srgbClr val="353535"/>
                </a:solidFill>
                <a:latin typeface="AppleSystemUIFont"/>
              </a:rPr>
              <a:t> and in </a:t>
            </a:r>
            <a:r>
              <a:rPr lang="sk-SK" sz="1600" dirty="0" err="1">
                <a:solidFill>
                  <a:srgbClr val="353535"/>
                </a:solidFill>
                <a:latin typeface="AppleSystemUIFont"/>
              </a:rPr>
              <a:t>case</a:t>
            </a:r>
            <a:r>
              <a:rPr lang="sk-SK" sz="1600" dirty="0">
                <a:solidFill>
                  <a:srgbClr val="353535"/>
                </a:solidFill>
                <a:latin typeface="AppleSystemUIFont"/>
              </a:rPr>
              <a:t> of </a:t>
            </a:r>
            <a:r>
              <a:rPr lang="sk-SK" sz="1600" dirty="0" err="1">
                <a:solidFill>
                  <a:srgbClr val="353535"/>
                </a:solidFill>
                <a:latin typeface="AppleSystemUIFont"/>
              </a:rPr>
              <a:t>repeated</a:t>
            </a:r>
            <a:r>
              <a:rPr lang="sk-SK" sz="1600" dirty="0">
                <a:solidFill>
                  <a:srgbClr val="353535"/>
                </a:solidFill>
                <a:latin typeface="AppleSystemUIFont"/>
              </a:rPr>
              <a:t> </a:t>
            </a:r>
            <a:r>
              <a:rPr lang="sk-SK" sz="1600" dirty="0" err="1">
                <a:solidFill>
                  <a:srgbClr val="353535"/>
                </a:solidFill>
                <a:latin typeface="AppleSystemUIFont"/>
              </a:rPr>
              <a:t>reinfestations</a:t>
            </a:r>
            <a:r>
              <a:rPr lang="sk-SK" sz="1600" dirty="0">
                <a:solidFill>
                  <a:srgbClr val="353535"/>
                </a:solidFill>
                <a:latin typeface="AppleSystemUIFont"/>
              </a:rPr>
              <a:t> </a:t>
            </a:r>
            <a:r>
              <a:rPr lang="sk-SK" sz="1600" dirty="0" err="1">
                <a:solidFill>
                  <a:srgbClr val="353535"/>
                </a:solidFill>
                <a:latin typeface="AppleSystemUIFont"/>
              </a:rPr>
              <a:t>also</a:t>
            </a:r>
            <a:r>
              <a:rPr lang="sk-SK" sz="1600" dirty="0">
                <a:solidFill>
                  <a:srgbClr val="353535"/>
                </a:solidFill>
                <a:latin typeface="AppleSystemUIFont"/>
              </a:rPr>
              <a:t> </a:t>
            </a:r>
            <a:r>
              <a:rPr lang="sk-SK" sz="1600" dirty="0" err="1">
                <a:solidFill>
                  <a:srgbClr val="353535"/>
                </a:solidFill>
                <a:latin typeface="AppleSystemUIFont"/>
              </a:rPr>
              <a:t>treat</a:t>
            </a:r>
            <a:r>
              <a:rPr lang="sk-SK" sz="1600" dirty="0">
                <a:solidFill>
                  <a:srgbClr val="353535"/>
                </a:solidFill>
                <a:latin typeface="AppleSystemUIFont"/>
              </a:rPr>
              <a:t> </a:t>
            </a:r>
            <a:r>
              <a:rPr lang="sk-SK" sz="1600" dirty="0" err="1">
                <a:solidFill>
                  <a:srgbClr val="353535"/>
                </a:solidFill>
                <a:latin typeface="AppleSystemUIFont"/>
              </a:rPr>
              <a:t>the</a:t>
            </a:r>
            <a:r>
              <a:rPr lang="sk-SK" sz="1600" dirty="0">
                <a:solidFill>
                  <a:srgbClr val="353535"/>
                </a:solidFill>
                <a:latin typeface="AppleSystemUIFont"/>
              </a:rPr>
              <a:t> </a:t>
            </a:r>
            <a:r>
              <a:rPr lang="sk-SK" sz="1600" dirty="0" err="1">
                <a:solidFill>
                  <a:srgbClr val="353535"/>
                </a:solidFill>
                <a:latin typeface="AppleSystemUIFont"/>
              </a:rPr>
              <a:t>head</a:t>
            </a:r>
            <a:endParaRPr lang="sk-SK" sz="1600" dirty="0">
              <a:solidFill>
                <a:srgbClr val="353535"/>
              </a:solidFill>
              <a:latin typeface="AppleSystemUIFont"/>
            </a:endParaRPr>
          </a:p>
          <a:p>
            <a:pPr marL="285750" indent="-285750">
              <a:spcAft>
                <a:spcPts val="0"/>
              </a:spcAft>
              <a:buFontTx/>
              <a:buChar char="-"/>
              <a:defRPr/>
            </a:pPr>
            <a:r>
              <a:rPr lang="en-US" sz="1600" b="1" dirty="0">
                <a:solidFill>
                  <a:srgbClr val="353535"/>
                </a:solidFill>
                <a:latin typeface="AppleSystemUIFont"/>
                <a:ea typeface="Calibri" panose="020F0502020204030204" pitchFamily="34" charset="0"/>
                <a:cs typeface="AppleSystemUIFont"/>
              </a:rPr>
              <a:t>antihistamines</a:t>
            </a:r>
            <a:r>
              <a:rPr lang="en-US" sz="1600" dirty="0">
                <a:solidFill>
                  <a:srgbClr val="353535"/>
                </a:solidFill>
                <a:latin typeface="AppleSystemUIFont"/>
                <a:ea typeface="Calibri" panose="020F0502020204030204" pitchFamily="34" charset="0"/>
                <a:cs typeface="AppleSystemUIFont"/>
              </a:rPr>
              <a:t> to relieve itching and </a:t>
            </a:r>
            <a:r>
              <a:rPr lang="en-US" sz="1600" b="1" dirty="0">
                <a:solidFill>
                  <a:srgbClr val="353535"/>
                </a:solidFill>
                <a:latin typeface="AppleSystemUIFont"/>
                <a:ea typeface="Calibri" panose="020F0502020204030204" pitchFamily="34" charset="0"/>
                <a:cs typeface="AppleSystemUIFont"/>
              </a:rPr>
              <a:t>local steroids </a:t>
            </a:r>
            <a:r>
              <a:rPr lang="en-US" sz="1600" dirty="0">
                <a:solidFill>
                  <a:srgbClr val="353535"/>
                </a:solidFill>
                <a:latin typeface="AppleSystemUIFont"/>
                <a:ea typeface="Calibri" panose="020F0502020204030204" pitchFamily="34" charset="0"/>
                <a:cs typeface="AppleSystemUIFont"/>
              </a:rPr>
              <a:t>to cure </a:t>
            </a:r>
            <a:r>
              <a:rPr lang="en-US" sz="1600" dirty="0" err="1">
                <a:solidFill>
                  <a:srgbClr val="353535"/>
                </a:solidFill>
                <a:latin typeface="AppleSystemUIFont"/>
                <a:ea typeface="Calibri" panose="020F0502020204030204" pitchFamily="34" charset="0"/>
                <a:cs typeface="AppleSystemUIFont"/>
              </a:rPr>
              <a:t>eczematization</a:t>
            </a:r>
            <a:r>
              <a:rPr lang="en-US" sz="1600" dirty="0">
                <a:solidFill>
                  <a:srgbClr val="353535"/>
                </a:solidFill>
                <a:latin typeface="AppleSystemUIFont"/>
                <a:ea typeface="Calibri" panose="020F0502020204030204" pitchFamily="34" charset="0"/>
                <a:cs typeface="AppleSystemUIFont"/>
              </a:rPr>
              <a:t> can be used as additional </a:t>
            </a:r>
            <a:r>
              <a:rPr lang="en-US" sz="1600" dirty="0" smtClean="0">
                <a:solidFill>
                  <a:srgbClr val="353535"/>
                </a:solidFill>
                <a:latin typeface="AppleSystemUIFont"/>
                <a:ea typeface="Calibri" panose="020F0502020204030204" pitchFamily="34" charset="0"/>
                <a:cs typeface="AppleSystemUIFont"/>
              </a:rPr>
              <a:t>treatment</a:t>
            </a:r>
            <a:endParaRPr lang="cs-CZ" sz="1600" dirty="0" smtClean="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cs-CZ" sz="1600" b="1" dirty="0" err="1">
                <a:solidFill>
                  <a:srgbClr val="353535"/>
                </a:solidFill>
                <a:latin typeface="AppleSystemUIFont"/>
                <a:ea typeface="Calibri" panose="020F0502020204030204" pitchFamily="34" charset="0"/>
                <a:cs typeface="AppleSystemUIFont"/>
              </a:rPr>
              <a:t>i</a:t>
            </a:r>
            <a:r>
              <a:rPr lang="cs-CZ" sz="1600" b="1" dirty="0" err="1" smtClean="0">
                <a:solidFill>
                  <a:srgbClr val="353535"/>
                </a:solidFill>
                <a:latin typeface="AppleSystemUIFont"/>
                <a:ea typeface="Calibri" panose="020F0502020204030204" pitchFamily="34" charset="0"/>
                <a:cs typeface="AppleSystemUIFont"/>
              </a:rPr>
              <a:t>vermectin</a:t>
            </a:r>
            <a:r>
              <a:rPr lang="cs-CZ" sz="1600" dirty="0" smtClean="0">
                <a:solidFill>
                  <a:srgbClr val="353535"/>
                </a:solidFill>
                <a:latin typeface="AppleSystemUIFont"/>
                <a:ea typeface="Calibri" panose="020F0502020204030204" pitchFamily="34" charset="0"/>
                <a:cs typeface="AppleSystemUIFont"/>
              </a:rPr>
              <a:t> </a:t>
            </a:r>
            <a:r>
              <a:rPr lang="cs-CZ" sz="1600" dirty="0" err="1" smtClean="0">
                <a:solidFill>
                  <a:srgbClr val="353535"/>
                </a:solidFill>
                <a:latin typeface="AppleSystemUIFont"/>
                <a:ea typeface="Calibri" panose="020F0502020204030204" pitchFamily="34" charset="0"/>
                <a:cs typeface="AppleSystemUIFont"/>
              </a:rPr>
              <a:t>can</a:t>
            </a:r>
            <a:r>
              <a:rPr lang="cs-CZ" sz="1600" dirty="0" smtClean="0">
                <a:solidFill>
                  <a:srgbClr val="353535"/>
                </a:solidFill>
                <a:latin typeface="AppleSystemUIFont"/>
                <a:ea typeface="Calibri" panose="020F0502020204030204" pitchFamily="34" charset="0"/>
                <a:cs typeface="AppleSystemUIFont"/>
              </a:rPr>
              <a:t> </a:t>
            </a:r>
            <a:r>
              <a:rPr lang="cs-CZ" sz="1600" dirty="0" err="1" smtClean="0">
                <a:solidFill>
                  <a:srgbClr val="353535"/>
                </a:solidFill>
                <a:latin typeface="AppleSystemUIFont"/>
                <a:ea typeface="Calibri" panose="020F0502020204030204" pitchFamily="34" charset="0"/>
                <a:cs typeface="AppleSystemUIFont"/>
              </a:rPr>
              <a:t>be</a:t>
            </a:r>
            <a:r>
              <a:rPr lang="cs-CZ" sz="1600" dirty="0" smtClean="0">
                <a:solidFill>
                  <a:srgbClr val="353535"/>
                </a:solidFill>
                <a:latin typeface="AppleSystemUIFont"/>
                <a:ea typeface="Calibri" panose="020F0502020204030204" pitchFamily="34" charset="0"/>
                <a:cs typeface="AppleSystemUIFont"/>
              </a:rPr>
              <a:t> </a:t>
            </a:r>
            <a:r>
              <a:rPr lang="cs-CZ" sz="1600" dirty="0" err="1" smtClean="0">
                <a:solidFill>
                  <a:srgbClr val="353535"/>
                </a:solidFill>
                <a:latin typeface="AppleSystemUIFont"/>
                <a:ea typeface="Calibri" panose="020F0502020204030204" pitchFamily="34" charset="0"/>
                <a:cs typeface="AppleSystemUIFont"/>
              </a:rPr>
              <a:t>used</a:t>
            </a:r>
            <a:r>
              <a:rPr lang="cs-CZ" sz="1600" dirty="0" smtClean="0">
                <a:solidFill>
                  <a:srgbClr val="353535"/>
                </a:solidFill>
                <a:latin typeface="AppleSystemUIFont"/>
                <a:ea typeface="Calibri" panose="020F0502020204030204" pitchFamily="34" charset="0"/>
                <a:cs typeface="AppleSystemUIFont"/>
              </a:rPr>
              <a:t> </a:t>
            </a:r>
            <a:r>
              <a:rPr lang="cs-CZ" sz="1600" dirty="0" err="1" smtClean="0">
                <a:solidFill>
                  <a:srgbClr val="353535"/>
                </a:solidFill>
                <a:latin typeface="AppleSystemUIFont"/>
                <a:ea typeface="Calibri" panose="020F0502020204030204" pitchFamily="34" charset="0"/>
                <a:cs typeface="AppleSystemUIFont"/>
              </a:rPr>
              <a:t>systemically</a:t>
            </a:r>
            <a:endParaRPr lang="en-US" sz="1600" dirty="0">
              <a:solidFill>
                <a:srgbClr val="353535"/>
              </a:solidFill>
              <a:latin typeface="AppleSystemUIFont"/>
              <a:ea typeface="Calibri" panose="020F0502020204030204" pitchFamily="34" charset="0"/>
              <a:cs typeface="AppleSystemUIFont"/>
            </a:endParaRPr>
          </a:p>
          <a:p>
            <a:pPr>
              <a:spcAft>
                <a:spcPts val="0"/>
              </a:spcAft>
              <a:defRPr/>
            </a:pPr>
            <a:endParaRPr lang="en-US" sz="1600"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en-US" sz="1600" dirty="0">
                <a:solidFill>
                  <a:srgbClr val="353535"/>
                </a:solidFill>
                <a:latin typeface="AppleSystemUIFont"/>
                <a:ea typeface="Calibri" panose="020F0502020204030204" pitchFamily="34" charset="0"/>
                <a:cs typeface="AppleSystemUIFont"/>
              </a:rPr>
              <a:t>family members should also be screened and treated accordingly to prevent reinfection</a:t>
            </a:r>
            <a:endParaRPr lang="sk-SK"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0"/>
              </a:spcAft>
              <a:buFontTx/>
              <a:buChar char="-"/>
              <a:defRPr/>
            </a:pPr>
            <a:r>
              <a:rPr lang="en-US" sz="1600" dirty="0">
                <a:solidFill>
                  <a:srgbClr val="353535"/>
                </a:solidFill>
                <a:latin typeface="AppleSystemUIFont"/>
                <a:ea typeface="Calibri" panose="020F0502020204030204" pitchFamily="34" charset="0"/>
                <a:cs typeface="AppleSystemUIFont"/>
              </a:rPr>
              <a:t>living areas should be thoroughly cleaned, </a:t>
            </a:r>
            <a:r>
              <a:rPr lang="en-US" sz="1600" b="1" dirty="0">
                <a:solidFill>
                  <a:srgbClr val="353535"/>
                </a:solidFill>
                <a:latin typeface="AppleSystemUIFont"/>
                <a:ea typeface="Calibri" panose="020F0502020204030204" pitchFamily="34" charset="0"/>
                <a:cs typeface="AppleSystemUIFont"/>
              </a:rPr>
              <a:t>clothes washed at 60 </a:t>
            </a:r>
            <a:r>
              <a:rPr lang="sk-SK" sz="1600" b="1" dirty="0">
                <a:solidFill>
                  <a:srgbClr val="353535"/>
                </a:solidFill>
                <a:latin typeface="AppleSystemUIFont"/>
              </a:rPr>
              <a:t>°C minimum</a:t>
            </a:r>
          </a:p>
          <a:p>
            <a:pPr marL="285750" indent="-285750">
              <a:spcAft>
                <a:spcPts val="0"/>
              </a:spcAft>
              <a:buFontTx/>
              <a:buChar char="-"/>
              <a:defRPr/>
            </a:pPr>
            <a:r>
              <a:rPr lang="en-US" sz="1600" b="1" dirty="0">
                <a:solidFill>
                  <a:srgbClr val="353535"/>
                </a:solidFill>
                <a:latin typeface="AppleSystemUIFont"/>
                <a:ea typeface="Calibri" panose="020F0502020204030204" pitchFamily="34" charset="0"/>
                <a:cs typeface="AppleSystemUIFont"/>
              </a:rPr>
              <a:t>items that cannot be washed</a:t>
            </a:r>
            <a:r>
              <a:rPr lang="en-US" sz="1600" dirty="0">
                <a:solidFill>
                  <a:srgbClr val="353535"/>
                </a:solidFill>
                <a:latin typeface="AppleSystemUIFont"/>
                <a:ea typeface="Calibri" panose="020F0502020204030204" pitchFamily="34" charset="0"/>
                <a:cs typeface="AppleSystemUIFont"/>
              </a:rPr>
              <a:t>, should be kept sealed </a:t>
            </a:r>
            <a:r>
              <a:rPr lang="en-US" sz="1600" b="1" dirty="0">
                <a:solidFill>
                  <a:srgbClr val="353535"/>
                </a:solidFill>
                <a:latin typeface="AppleSystemUIFont"/>
                <a:ea typeface="Calibri" panose="020F0502020204030204" pitchFamily="34" charset="0"/>
                <a:cs typeface="AppleSystemUIFont"/>
              </a:rPr>
              <a:t>in plastic bags for a week </a:t>
            </a:r>
            <a:r>
              <a:rPr lang="en-US" sz="1600" dirty="0">
                <a:solidFill>
                  <a:srgbClr val="353535"/>
                </a:solidFill>
                <a:latin typeface="AppleSystemUIFont"/>
                <a:ea typeface="Calibri" panose="020F0502020204030204" pitchFamily="34" charset="0"/>
                <a:cs typeface="AppleSystemUIFont"/>
              </a:rPr>
              <a:t>or left in a freezing </a:t>
            </a:r>
            <a:r>
              <a:rPr lang="en-US" sz="1600" dirty="0" err="1">
                <a:solidFill>
                  <a:srgbClr val="353535"/>
                </a:solidFill>
                <a:latin typeface="AppleSystemUIFont"/>
                <a:ea typeface="Calibri" panose="020F0502020204030204" pitchFamily="34" charset="0"/>
                <a:cs typeface="AppleSystemUIFont"/>
              </a:rPr>
              <a:t>environement</a:t>
            </a:r>
            <a:r>
              <a:rPr lang="en-US" sz="1600" dirty="0">
                <a:solidFill>
                  <a:srgbClr val="353535"/>
                </a:solidFill>
                <a:latin typeface="AppleSystemUIFont"/>
                <a:ea typeface="Calibri" panose="020F0502020204030204" pitchFamily="34" charset="0"/>
                <a:cs typeface="AppleSystemUIFont"/>
              </a:rPr>
              <a:t> for 48 hours</a:t>
            </a:r>
          </a:p>
          <a:p>
            <a:pPr marL="285750" indent="-285750">
              <a:spcAft>
                <a:spcPts val="0"/>
              </a:spcAft>
              <a:buFontTx/>
              <a:buChar char="-"/>
              <a:defRPr/>
            </a:pPr>
            <a:endParaRPr lang="en-US" sz="1600"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en-US" sz="1600" dirty="0">
                <a:solidFill>
                  <a:srgbClr val="353535"/>
                </a:solidFill>
                <a:latin typeface="AppleSystemUIFont"/>
                <a:ea typeface="Calibri" panose="020F0502020204030204" pitchFamily="34" charset="0"/>
                <a:cs typeface="AppleSystemUIFont"/>
              </a:rPr>
              <a:t>scabies is an infectious disease and there is </a:t>
            </a:r>
            <a:r>
              <a:rPr lang="en-US" sz="1600" b="1" dirty="0">
                <a:solidFill>
                  <a:srgbClr val="353535"/>
                </a:solidFill>
                <a:latin typeface="AppleSystemUIFont"/>
                <a:ea typeface="Calibri" panose="020F0502020204030204" pitchFamily="34" charset="0"/>
                <a:cs typeface="AppleSystemUIFont"/>
              </a:rPr>
              <a:t>an obligation to report it! </a:t>
            </a:r>
          </a:p>
        </p:txBody>
      </p:sp>
      <p:pic>
        <p:nvPicPr>
          <p:cNvPr id="63490" name="Picture 2">
            <a:extLst>
              <a:ext uri="{FF2B5EF4-FFF2-40B4-BE49-F238E27FC236}">
                <a16:creationId xmlns:a16="http://schemas.microsoft.com/office/drawing/2014/main" xmlns="" id="{597A87B5-E051-3047-B339-8A03E68DD9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8888" y="3860800"/>
            <a:ext cx="324167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3">
            <a:extLst>
              <a:ext uri="{FF2B5EF4-FFF2-40B4-BE49-F238E27FC236}">
                <a16:creationId xmlns:a16="http://schemas.microsoft.com/office/drawing/2014/main" xmlns="" id="{F5BEEC1B-0F73-F243-9A90-998F91B0E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835" t="39137" r="35538" b="37840"/>
          <a:stretch>
            <a:fillRect/>
          </a:stretch>
        </p:blipFill>
        <p:spPr bwMode="auto">
          <a:xfrm>
            <a:off x="5343525" y="4235450"/>
            <a:ext cx="25923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xmlns="" id="{53E39C37-C8E4-4A4E-B779-6F3D70C34872}"/>
              </a:ext>
            </a:extLst>
          </p:cNvPr>
          <p:cNvSpPr>
            <a:spLocks noChangeArrowheads="1"/>
          </p:cNvSpPr>
          <p:nvPr/>
        </p:nvSpPr>
        <p:spPr bwMode="auto">
          <a:xfrm>
            <a:off x="503238" y="1439863"/>
            <a:ext cx="8137525"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sk-SK" sz="1600">
                <a:solidFill>
                  <a:srgbClr val="353535"/>
                </a:solidFill>
                <a:latin typeface="AppleSystemUIFont"/>
                <a:ea typeface="Calibri" panose="020F0502020204030204" pitchFamily="34" charset="0"/>
                <a:cs typeface="AppleSystemUIFont"/>
              </a:rPr>
              <a:t>Lice are small insects that live on human hair and clothing and can just be seen with the naked eye. Lice are well camouflaged and reflect the color of the surroundings.</a:t>
            </a:r>
            <a:r>
              <a:rPr lang="sk-SK" altLang="sk-SK" sz="1600">
                <a:latin typeface="Calibri" panose="020F0502020204030204" pitchFamily="34" charset="0"/>
                <a:ea typeface="Calibri" panose="020F0502020204030204" pitchFamily="34" charset="0"/>
                <a:cs typeface="Times New Roman" panose="02020603050405020304" pitchFamily="18" charset="0"/>
              </a:rPr>
              <a:t> </a:t>
            </a:r>
            <a:r>
              <a:rPr lang="en-US" altLang="sk-SK" sz="1600">
                <a:solidFill>
                  <a:srgbClr val="353535"/>
                </a:solidFill>
                <a:latin typeface="AppleSystemUIFont"/>
                <a:ea typeface="Calibri" panose="020F0502020204030204" pitchFamily="34" charset="0"/>
                <a:cs typeface="AppleSystemUIFont"/>
              </a:rPr>
              <a:t>They are wingless and have six legs on which are attached strong claws that they use to </a:t>
            </a:r>
            <a:r>
              <a:rPr lang="en-US" altLang="sk-SK" sz="1600" b="1">
                <a:solidFill>
                  <a:srgbClr val="353535"/>
                </a:solidFill>
                <a:latin typeface="AppleSystemUIFont"/>
                <a:ea typeface="Calibri" panose="020F0502020204030204" pitchFamily="34" charset="0"/>
                <a:cs typeface="AppleSystemUIFont"/>
              </a:rPr>
              <a:t>grasp on tightly to hair shafts or clothing fibers</a:t>
            </a:r>
            <a:r>
              <a:rPr lang="en-US" altLang="sk-SK" sz="1600">
                <a:solidFill>
                  <a:srgbClr val="353535"/>
                </a:solidFill>
                <a:latin typeface="AppleSystemUIFont"/>
                <a:ea typeface="Calibri" panose="020F0502020204030204" pitchFamily="34" charset="0"/>
                <a:cs typeface="AppleSystemUIFont"/>
              </a:rPr>
              <a:t>. With their piercing mouthparts they puncture the skin to </a:t>
            </a:r>
            <a:r>
              <a:rPr lang="en-US" altLang="sk-SK" sz="1600" b="1">
                <a:solidFill>
                  <a:srgbClr val="353535"/>
                </a:solidFill>
                <a:latin typeface="AppleSystemUIFont"/>
                <a:ea typeface="Calibri" panose="020F0502020204030204" pitchFamily="34" charset="0"/>
                <a:cs typeface="AppleSystemUIFont"/>
              </a:rPr>
              <a:t>feed on human blood</a:t>
            </a:r>
            <a:r>
              <a:rPr lang="en-US" altLang="sk-SK" sz="1600">
                <a:solidFill>
                  <a:srgbClr val="353535"/>
                </a:solidFill>
                <a:latin typeface="AppleSystemUIFont"/>
                <a:ea typeface="Calibri" panose="020F0502020204030204" pitchFamily="34" charset="0"/>
                <a:cs typeface="AppleSystemUIFont"/>
              </a:rPr>
              <a:t>. They also inject a saliva which causes itching. Lice can survive for up to 10 days without feeding if they become detached from their human host.  Clinically </a:t>
            </a:r>
            <a:r>
              <a:rPr lang="sk-SK" altLang="sk-SK" sz="1600">
                <a:solidFill>
                  <a:srgbClr val="353535"/>
                </a:solidFill>
                <a:latin typeface="AppleSystemUIFont"/>
                <a:ea typeface="Calibri" panose="020F0502020204030204" pitchFamily="34" charset="0"/>
                <a:cs typeface="AppleSystemUIFont"/>
              </a:rPr>
              <a:t>they cause</a:t>
            </a:r>
            <a:r>
              <a:rPr lang="sk-SK" altLang="sk-SK" sz="1600">
                <a:solidFill>
                  <a:srgbClr val="353535"/>
                </a:solidFill>
                <a:latin typeface="AppleSystemUIFont"/>
              </a:rPr>
              <a:t> </a:t>
            </a:r>
            <a:r>
              <a:rPr lang="sk-SK" altLang="sk-SK" sz="1600" b="1">
                <a:solidFill>
                  <a:srgbClr val="353535"/>
                </a:solidFill>
                <a:latin typeface="AppleSystemUIFont"/>
              </a:rPr>
              <a:t>strongly itchy red maculopapules</a:t>
            </a:r>
            <a:r>
              <a:rPr lang="sk-SK" altLang="sk-SK" sz="1600">
                <a:solidFill>
                  <a:srgbClr val="353535"/>
                </a:solidFill>
                <a:latin typeface="AppleSystemUIFont"/>
              </a:rPr>
              <a:t>, which appear hours to days after the bite. </a:t>
            </a:r>
            <a:r>
              <a:rPr lang="sk-SK" altLang="sk-SK" sz="1600" b="1">
                <a:solidFill>
                  <a:srgbClr val="353535"/>
                </a:solidFill>
                <a:latin typeface="AppleSystemUIFont"/>
              </a:rPr>
              <a:t>Secondary lesions </a:t>
            </a:r>
            <a:r>
              <a:rPr lang="sk-SK" altLang="sk-SK" sz="1600">
                <a:solidFill>
                  <a:srgbClr val="353535"/>
                </a:solidFill>
                <a:latin typeface="AppleSystemUIFont"/>
              </a:rPr>
              <a:t>include </a:t>
            </a:r>
            <a:r>
              <a:rPr lang="sk-SK" altLang="sk-SK" sz="1600" b="1">
                <a:solidFill>
                  <a:srgbClr val="353535"/>
                </a:solidFill>
                <a:latin typeface="AppleSystemUIFont"/>
              </a:rPr>
              <a:t>excoriations, crusts</a:t>
            </a:r>
            <a:r>
              <a:rPr lang="sk-SK" altLang="sk-SK" sz="1600">
                <a:solidFill>
                  <a:srgbClr val="353535"/>
                </a:solidFill>
                <a:latin typeface="AppleSystemUIFont"/>
              </a:rPr>
              <a:t>, thickening of the skin surface.  Lice can be </a:t>
            </a:r>
            <a:r>
              <a:rPr lang="sk-SK" altLang="sk-SK" sz="1600" b="1">
                <a:solidFill>
                  <a:srgbClr val="353535"/>
                </a:solidFill>
                <a:latin typeface="AppleSystemUIFont"/>
              </a:rPr>
              <a:t>carriers of various diseases </a:t>
            </a:r>
            <a:r>
              <a:rPr lang="sk-SK" altLang="sk-SK" sz="1600">
                <a:solidFill>
                  <a:srgbClr val="353535"/>
                </a:solidFill>
                <a:latin typeface="AppleSystemUIFont"/>
              </a:rPr>
              <a:t>(eg: typhoid fever, recurrent fever, etc.).</a:t>
            </a:r>
            <a:endParaRPr lang="sk-SK" altLang="sk-SK" sz="160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4E60C6F8-3B85-B348-868C-A54832F2DA2C}"/>
              </a:ext>
            </a:extLst>
          </p:cNvPr>
          <p:cNvSpPr txBox="1"/>
          <p:nvPr/>
        </p:nvSpPr>
        <p:spPr>
          <a:xfrm>
            <a:off x="0" y="363538"/>
            <a:ext cx="9144000" cy="1076325"/>
          </a:xfrm>
          <a:prstGeom prst="rect">
            <a:avLst/>
          </a:prstGeom>
          <a:solidFill>
            <a:schemeClr val="bg1"/>
          </a:solidFill>
        </p:spPr>
        <p:txBody>
          <a:bodyPr anchor="ctr">
            <a:spAutoFit/>
          </a:bodyPr>
          <a:lstStyle/>
          <a:p>
            <a:pPr algn="ctr">
              <a:defRPr/>
            </a:pPr>
            <a:endParaRPr lang="en-US" sz="1400" b="1" dirty="0">
              <a:solidFill>
                <a:schemeClr val="tx1">
                  <a:lumMod val="65000"/>
                  <a:lumOff val="35000"/>
                </a:schemeClr>
              </a:solidFill>
              <a:latin typeface="AppleSystemUIFontBold"/>
              <a:ea typeface="Calibri" panose="020F0502020204030204" pitchFamily="34" charset="0"/>
              <a:cs typeface="Arial" panose="020B0604020202020204" pitchFamily="34" charset="0"/>
            </a:endParaRPr>
          </a:p>
          <a:p>
            <a:pPr algn="ctr">
              <a:defRPr/>
            </a:pPr>
            <a:r>
              <a:rPr lang="en-US" sz="32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PEDICULOSIS – LOUSE INFESTATION</a:t>
            </a:r>
          </a:p>
          <a:p>
            <a:pPr>
              <a:defRPr/>
            </a:pPr>
            <a:endParaRPr lang="sk-SK" dirty="0"/>
          </a:p>
        </p:txBody>
      </p:sp>
      <p:pic>
        <p:nvPicPr>
          <p:cNvPr id="13315" name="Picture 4">
            <a:extLst>
              <a:ext uri="{FF2B5EF4-FFF2-40B4-BE49-F238E27FC236}">
                <a16:creationId xmlns:a16="http://schemas.microsoft.com/office/drawing/2014/main" xmlns="" id="{5AEE8E9D-DB98-FC4C-8EE6-7643B24C0B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513" y="3860800"/>
            <a:ext cx="45720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4">
            <a:extLst>
              <a:ext uri="{FF2B5EF4-FFF2-40B4-BE49-F238E27FC236}">
                <a16:creationId xmlns:a16="http://schemas.microsoft.com/office/drawing/2014/main" xmlns="" id="{D0E2C326-0E76-AA47-A66B-DA9A0250F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33" t="562" r="4143" b="1680"/>
          <a:stretch>
            <a:fillRect/>
          </a:stretch>
        </p:blipFill>
        <p:spPr bwMode="auto">
          <a:xfrm>
            <a:off x="4211638" y="620713"/>
            <a:ext cx="4465637" cy="536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xmlns="" id="{BAAC1911-39DA-DD4E-BE45-E3B15E706F1E}"/>
              </a:ext>
            </a:extLst>
          </p:cNvPr>
          <p:cNvSpPr/>
          <p:nvPr/>
        </p:nvSpPr>
        <p:spPr>
          <a:xfrm>
            <a:off x="323850" y="620713"/>
            <a:ext cx="3671888" cy="4586287"/>
          </a:xfrm>
          <a:prstGeom prst="rect">
            <a:avLst/>
          </a:prstGeom>
        </p:spPr>
        <p:txBody>
          <a:bodyPr>
            <a:spAutoFit/>
          </a:bodyPr>
          <a:lstStyle/>
          <a:p>
            <a:pPr>
              <a:spcAft>
                <a:spcPts val="0"/>
              </a:spcAft>
              <a:defRPr/>
            </a:pPr>
            <a:r>
              <a:rPr lang="en-US" b="1" dirty="0">
                <a:solidFill>
                  <a:srgbClr val="353535"/>
                </a:solidFill>
                <a:latin typeface="AppleSystemUIFontBold"/>
                <a:ea typeface="Calibri" panose="020F0502020204030204" pitchFamily="34" charset="0"/>
                <a:cs typeface="AppleSystemUIFontBold"/>
              </a:rPr>
              <a:t>1. </a:t>
            </a:r>
            <a:r>
              <a:rPr lang="en-US" b="1" dirty="0" err="1">
                <a:solidFill>
                  <a:srgbClr val="353535"/>
                </a:solidFill>
                <a:latin typeface="AppleSystemUIFontBold"/>
                <a:ea typeface="Calibri" panose="020F0502020204030204" pitchFamily="34" charset="0"/>
                <a:cs typeface="AppleSystemUIFontBold"/>
              </a:rPr>
              <a:t>Pediculus</a:t>
            </a:r>
            <a:r>
              <a:rPr lang="en-US" b="1" dirty="0">
                <a:solidFill>
                  <a:srgbClr val="353535"/>
                </a:solidFill>
                <a:latin typeface="AppleSystemUIFontBold"/>
                <a:ea typeface="Calibri" panose="020F0502020204030204" pitchFamily="34" charset="0"/>
                <a:cs typeface="AppleSystemUIFontBold"/>
              </a:rPr>
              <a:t> capitis (head louse)</a:t>
            </a:r>
          </a:p>
          <a:p>
            <a:pPr>
              <a:spcAft>
                <a:spcPts val="0"/>
              </a:spcAft>
              <a:defRPr/>
            </a:pPr>
            <a:endParaRPr lang="en-US"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en-US" sz="1600" dirty="0">
                <a:solidFill>
                  <a:srgbClr val="353535"/>
                </a:solidFill>
                <a:latin typeface="AppleSystemUIFont"/>
                <a:ea typeface="Calibri" panose="020F0502020204030204" pitchFamily="34" charset="0"/>
                <a:cs typeface="AppleSystemUIFont"/>
              </a:rPr>
              <a:t>colloquially known as </a:t>
            </a:r>
            <a:r>
              <a:rPr lang="en-US" sz="1600" b="1" dirty="0">
                <a:solidFill>
                  <a:srgbClr val="353535"/>
                </a:solidFill>
                <a:latin typeface="AppleSystemUIFont"/>
                <a:ea typeface="Calibri" panose="020F0502020204030204" pitchFamily="34" charset="0"/>
                <a:cs typeface="AppleSystemUIFont"/>
              </a:rPr>
              <a:t>cooties</a:t>
            </a:r>
            <a:r>
              <a:rPr lang="en-US" sz="1600" dirty="0">
                <a:solidFill>
                  <a:srgbClr val="353535"/>
                </a:solidFill>
                <a:latin typeface="AppleSystemUIFont"/>
                <a:ea typeface="Calibri" panose="020F0502020204030204" pitchFamily="34" charset="0"/>
                <a:cs typeface="AppleSystemUIFont"/>
              </a:rPr>
              <a:t>, sucks several times a day, its nits are firmly attached to hair (easy to see, adherent white grains on the hair shaft)</a:t>
            </a:r>
          </a:p>
          <a:p>
            <a:pPr marL="285750" indent="-285750">
              <a:spcAft>
                <a:spcPts val="0"/>
              </a:spcAft>
              <a:buFontTx/>
              <a:buChar char="-"/>
              <a:defRPr/>
            </a:pPr>
            <a:r>
              <a:rPr lang="en-US" sz="1600" dirty="0">
                <a:solidFill>
                  <a:srgbClr val="353535"/>
                </a:solidFill>
                <a:latin typeface="AppleSystemUIFont"/>
                <a:ea typeface="Calibri" panose="020F0502020204030204" pitchFamily="34" charset="0"/>
                <a:cs typeface="AppleSystemUIFont"/>
              </a:rPr>
              <a:t>lice favor the nape of the neck and the skin behind the ears</a:t>
            </a:r>
          </a:p>
          <a:p>
            <a:pPr marL="285750" indent="-285750">
              <a:spcAft>
                <a:spcPts val="0"/>
              </a:spcAft>
              <a:buFontTx/>
              <a:buChar char="-"/>
              <a:defRPr/>
            </a:pPr>
            <a:r>
              <a:rPr lang="en-US" sz="1600" dirty="0">
                <a:solidFill>
                  <a:srgbClr val="353535"/>
                </a:solidFill>
                <a:latin typeface="AppleSystemUIFont"/>
                <a:ea typeface="Calibri" panose="020F0502020204030204" pitchFamily="34" charset="0"/>
                <a:cs typeface="AppleSystemUIFont"/>
              </a:rPr>
              <a:t>clinically there is itch and irritation in the scalp, </a:t>
            </a:r>
            <a:r>
              <a:rPr lang="en-US" sz="1600" b="1" dirty="0">
                <a:solidFill>
                  <a:srgbClr val="353535"/>
                </a:solidFill>
                <a:latin typeface="AppleSystemUIFont"/>
                <a:ea typeface="Calibri" panose="020F0502020204030204" pitchFamily="34" charset="0"/>
                <a:cs typeface="AppleSystemUIFont"/>
              </a:rPr>
              <a:t>visible nits, red-brown spots on the skin due to excreted digested blood</a:t>
            </a:r>
          </a:p>
          <a:p>
            <a:pPr marL="285750" indent="-285750">
              <a:spcAft>
                <a:spcPts val="0"/>
              </a:spcAft>
              <a:buFontTx/>
              <a:buChar char="-"/>
              <a:defRPr/>
            </a:pPr>
            <a:endParaRPr lang="en-US" sz="1600" b="1"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sk-SK" sz="1600" dirty="0" err="1">
                <a:solidFill>
                  <a:srgbClr val="353535"/>
                </a:solidFill>
                <a:latin typeface="AppleSystemUIFont"/>
              </a:rPr>
              <a:t>when</a:t>
            </a:r>
            <a:r>
              <a:rPr lang="sk-SK" sz="1600" dirty="0">
                <a:solidFill>
                  <a:srgbClr val="353535"/>
                </a:solidFill>
                <a:latin typeface="AppleSystemUIFont"/>
              </a:rPr>
              <a:t> </a:t>
            </a:r>
            <a:r>
              <a:rPr lang="sk-SK" sz="1600" dirty="0" err="1">
                <a:solidFill>
                  <a:srgbClr val="353535"/>
                </a:solidFill>
                <a:latin typeface="AppleSystemUIFont"/>
              </a:rPr>
              <a:t>hair</a:t>
            </a:r>
            <a:r>
              <a:rPr lang="sk-SK" sz="1600" dirty="0">
                <a:solidFill>
                  <a:srgbClr val="353535"/>
                </a:solidFill>
                <a:latin typeface="AppleSystemUIFont"/>
              </a:rPr>
              <a:t> </a:t>
            </a:r>
            <a:r>
              <a:rPr lang="sk-SK" sz="1600" dirty="0" err="1">
                <a:solidFill>
                  <a:srgbClr val="353535"/>
                </a:solidFill>
                <a:latin typeface="AppleSystemUIFont"/>
              </a:rPr>
              <a:t>grows</a:t>
            </a:r>
            <a:r>
              <a:rPr lang="sk-SK" sz="1600" dirty="0">
                <a:solidFill>
                  <a:srgbClr val="353535"/>
                </a:solidFill>
                <a:latin typeface="AppleSystemUIFont"/>
              </a:rPr>
              <a:t> </a:t>
            </a:r>
            <a:r>
              <a:rPr lang="sk-SK" sz="1600" dirty="0" err="1">
                <a:solidFill>
                  <a:srgbClr val="353535"/>
                </a:solidFill>
                <a:latin typeface="AppleSystemUIFont"/>
              </a:rPr>
              <a:t>our</a:t>
            </a:r>
            <a:r>
              <a:rPr lang="sk-SK" sz="1600" dirty="0">
                <a:solidFill>
                  <a:srgbClr val="353535"/>
                </a:solidFill>
                <a:latin typeface="AppleSystemUIFont"/>
              </a:rPr>
              <a:t>, </a:t>
            </a:r>
            <a:r>
              <a:rPr lang="sk-SK" sz="1600" dirty="0" err="1">
                <a:solidFill>
                  <a:srgbClr val="353535"/>
                </a:solidFill>
                <a:latin typeface="AppleSystemUIFont"/>
              </a:rPr>
              <a:t>the</a:t>
            </a:r>
            <a:r>
              <a:rPr lang="sk-SK" sz="1600" dirty="0">
                <a:solidFill>
                  <a:srgbClr val="353535"/>
                </a:solidFill>
                <a:latin typeface="AppleSystemUIFont"/>
              </a:rPr>
              <a:t> </a:t>
            </a:r>
            <a:r>
              <a:rPr lang="sk-SK" sz="1600" dirty="0" err="1">
                <a:solidFill>
                  <a:srgbClr val="353535"/>
                </a:solidFill>
                <a:latin typeface="AppleSystemUIFont"/>
              </a:rPr>
              <a:t>nits</a:t>
            </a:r>
            <a:r>
              <a:rPr lang="sk-SK" sz="1600" dirty="0">
                <a:solidFill>
                  <a:srgbClr val="353535"/>
                </a:solidFill>
                <a:latin typeface="AppleSystemUIFont"/>
              </a:rPr>
              <a:t> </a:t>
            </a:r>
            <a:r>
              <a:rPr lang="sk-SK" sz="1600" dirty="0" err="1">
                <a:solidFill>
                  <a:srgbClr val="353535"/>
                </a:solidFill>
                <a:latin typeface="AppleSystemUIFont"/>
              </a:rPr>
              <a:t>move</a:t>
            </a:r>
            <a:r>
              <a:rPr lang="sk-SK" sz="1600" dirty="0">
                <a:solidFill>
                  <a:srgbClr val="353535"/>
                </a:solidFill>
                <a:latin typeface="AppleSystemUIFont"/>
              </a:rPr>
              <a:t> </a:t>
            </a:r>
            <a:r>
              <a:rPr lang="sk-SK" sz="1600" dirty="0" err="1">
                <a:solidFill>
                  <a:srgbClr val="353535"/>
                </a:solidFill>
                <a:latin typeface="AppleSystemUIFont"/>
              </a:rPr>
              <a:t>away</a:t>
            </a:r>
            <a:r>
              <a:rPr lang="sk-SK" sz="1600" dirty="0">
                <a:solidFill>
                  <a:srgbClr val="353535"/>
                </a:solidFill>
                <a:latin typeface="AppleSystemUIFont"/>
              </a:rPr>
              <a:t> </a:t>
            </a:r>
            <a:r>
              <a:rPr lang="sk-SK" sz="1600" dirty="0" err="1">
                <a:solidFill>
                  <a:srgbClr val="353535"/>
                </a:solidFill>
                <a:latin typeface="AppleSystemUIFont"/>
              </a:rPr>
              <a:t>from</a:t>
            </a:r>
            <a:r>
              <a:rPr lang="sk-SK" sz="1600" dirty="0">
                <a:solidFill>
                  <a:srgbClr val="353535"/>
                </a:solidFill>
                <a:latin typeface="AppleSystemUIFont"/>
              </a:rPr>
              <a:t> </a:t>
            </a:r>
            <a:r>
              <a:rPr lang="sk-SK" sz="1600" dirty="0" err="1">
                <a:solidFill>
                  <a:srgbClr val="353535"/>
                </a:solidFill>
                <a:latin typeface="AppleSystemUIFont"/>
              </a:rPr>
              <a:t>the</a:t>
            </a:r>
            <a:r>
              <a:rPr lang="sk-SK" sz="1600" dirty="0">
                <a:solidFill>
                  <a:srgbClr val="353535"/>
                </a:solidFill>
                <a:latin typeface="AppleSystemUIFont"/>
              </a:rPr>
              <a:t> </a:t>
            </a:r>
            <a:r>
              <a:rPr lang="sk-SK" sz="1600" dirty="0" err="1">
                <a:solidFill>
                  <a:srgbClr val="353535"/>
                </a:solidFill>
                <a:latin typeface="AppleSystemUIFont"/>
              </a:rPr>
              <a:t>surface</a:t>
            </a:r>
            <a:r>
              <a:rPr lang="sk-SK" sz="1600" dirty="0">
                <a:solidFill>
                  <a:srgbClr val="353535"/>
                </a:solidFill>
                <a:latin typeface="AppleSystemUIFont"/>
              </a:rPr>
              <a:t> of </a:t>
            </a:r>
            <a:r>
              <a:rPr lang="sk-SK" sz="1600" dirty="0" err="1">
                <a:solidFill>
                  <a:srgbClr val="353535"/>
                </a:solidFill>
                <a:latin typeface="AppleSystemUIFont"/>
              </a:rPr>
              <a:t>the</a:t>
            </a:r>
            <a:r>
              <a:rPr lang="sk-SK" sz="1600" dirty="0">
                <a:solidFill>
                  <a:srgbClr val="353535"/>
                </a:solidFill>
                <a:latin typeface="AppleSystemUIFont"/>
              </a:rPr>
              <a:t> skin, so </a:t>
            </a:r>
            <a:r>
              <a:rPr lang="sk-SK" sz="1600" dirty="0" err="1">
                <a:solidFill>
                  <a:srgbClr val="353535"/>
                </a:solidFill>
                <a:latin typeface="AppleSystemUIFont"/>
              </a:rPr>
              <a:t>you</a:t>
            </a:r>
            <a:r>
              <a:rPr lang="sk-SK" sz="1600" dirty="0">
                <a:solidFill>
                  <a:srgbClr val="353535"/>
                </a:solidFill>
                <a:latin typeface="AppleSystemUIFont"/>
              </a:rPr>
              <a:t> </a:t>
            </a:r>
            <a:r>
              <a:rPr lang="sk-SK" sz="1600" dirty="0" err="1">
                <a:solidFill>
                  <a:srgbClr val="353535"/>
                </a:solidFill>
                <a:latin typeface="AppleSystemUIFont"/>
              </a:rPr>
              <a:t>can</a:t>
            </a:r>
            <a:r>
              <a:rPr lang="sk-SK" sz="1600" dirty="0">
                <a:solidFill>
                  <a:srgbClr val="353535"/>
                </a:solidFill>
                <a:latin typeface="AppleSystemUIFont"/>
              </a:rPr>
              <a:t> </a:t>
            </a:r>
            <a:r>
              <a:rPr lang="sk-SK" sz="1600" dirty="0" err="1">
                <a:solidFill>
                  <a:srgbClr val="353535"/>
                </a:solidFill>
                <a:latin typeface="AppleSystemUIFont"/>
              </a:rPr>
              <a:t>determine</a:t>
            </a:r>
            <a:r>
              <a:rPr lang="sk-SK" sz="1600" dirty="0">
                <a:solidFill>
                  <a:srgbClr val="353535"/>
                </a:solidFill>
                <a:latin typeface="AppleSystemUIFont"/>
              </a:rPr>
              <a:t> </a:t>
            </a:r>
            <a:r>
              <a:rPr lang="sk-SK" sz="1600" dirty="0" err="1">
                <a:solidFill>
                  <a:srgbClr val="353535"/>
                </a:solidFill>
                <a:latin typeface="AppleSystemUIFont"/>
              </a:rPr>
              <a:t>the</a:t>
            </a:r>
            <a:r>
              <a:rPr lang="sk-SK" sz="1600" dirty="0">
                <a:solidFill>
                  <a:srgbClr val="353535"/>
                </a:solidFill>
                <a:latin typeface="AppleSystemUIFont"/>
              </a:rPr>
              <a:t> </a:t>
            </a:r>
            <a:r>
              <a:rPr lang="sk-SK" sz="1600" dirty="0" err="1">
                <a:solidFill>
                  <a:srgbClr val="353535"/>
                </a:solidFill>
                <a:latin typeface="AppleSystemUIFont"/>
              </a:rPr>
              <a:t>age</a:t>
            </a:r>
            <a:r>
              <a:rPr lang="sk-SK" sz="1600" dirty="0">
                <a:solidFill>
                  <a:srgbClr val="353535"/>
                </a:solidFill>
                <a:latin typeface="AppleSystemUIFont"/>
              </a:rPr>
              <a:t> of </a:t>
            </a:r>
            <a:r>
              <a:rPr lang="sk-SK" sz="1600" dirty="0" err="1">
                <a:solidFill>
                  <a:srgbClr val="353535"/>
                </a:solidFill>
                <a:latin typeface="AppleSystemUIFont"/>
              </a:rPr>
              <a:t>the</a:t>
            </a:r>
            <a:r>
              <a:rPr lang="sk-SK" sz="1600" dirty="0">
                <a:solidFill>
                  <a:srgbClr val="353535"/>
                </a:solidFill>
                <a:latin typeface="AppleSystemUIFont"/>
              </a:rPr>
              <a:t> </a:t>
            </a:r>
            <a:r>
              <a:rPr lang="sk-SK" sz="1600" dirty="0" err="1">
                <a:solidFill>
                  <a:srgbClr val="353535"/>
                </a:solidFill>
                <a:latin typeface="AppleSystemUIFont"/>
              </a:rPr>
              <a:t>infestation</a:t>
            </a:r>
            <a:r>
              <a:rPr lang="sk-SK" sz="1600" dirty="0">
                <a:solidFill>
                  <a:srgbClr val="353535"/>
                </a:solidFill>
                <a:latin typeface="AppleSystemUIFont"/>
              </a:rPr>
              <a:t> (</a:t>
            </a:r>
            <a:r>
              <a:rPr lang="sk-SK" sz="1600" dirty="0" err="1">
                <a:solidFill>
                  <a:srgbClr val="353535"/>
                </a:solidFill>
                <a:latin typeface="AppleSystemUIFont"/>
              </a:rPr>
              <a:t>distance</a:t>
            </a:r>
            <a:r>
              <a:rPr lang="sk-SK" sz="1600" dirty="0">
                <a:solidFill>
                  <a:srgbClr val="353535"/>
                </a:solidFill>
                <a:latin typeface="AppleSystemUIFont"/>
              </a:rPr>
              <a:t> of 1 cm </a:t>
            </a:r>
            <a:r>
              <a:rPr lang="sk-SK" sz="1600" dirty="0" err="1">
                <a:solidFill>
                  <a:srgbClr val="353535"/>
                </a:solidFill>
                <a:latin typeface="AppleSystemUIFont"/>
              </a:rPr>
              <a:t>corresponds</a:t>
            </a:r>
            <a:r>
              <a:rPr lang="sk-SK" sz="1600" dirty="0">
                <a:solidFill>
                  <a:srgbClr val="353535"/>
                </a:solidFill>
                <a:latin typeface="AppleSystemUIFont"/>
              </a:rPr>
              <a:t> to </a:t>
            </a:r>
            <a:r>
              <a:rPr lang="sk-SK" sz="1600" dirty="0" err="1">
                <a:solidFill>
                  <a:srgbClr val="353535"/>
                </a:solidFill>
                <a:latin typeface="AppleSystemUIFont"/>
              </a:rPr>
              <a:t>about</a:t>
            </a:r>
            <a:r>
              <a:rPr lang="sk-SK" sz="1600" dirty="0">
                <a:solidFill>
                  <a:srgbClr val="353535"/>
                </a:solidFill>
                <a:latin typeface="AppleSystemUIFont"/>
              </a:rPr>
              <a:t> 1 </a:t>
            </a:r>
            <a:r>
              <a:rPr lang="sk-SK" sz="1600" dirty="0" err="1">
                <a:solidFill>
                  <a:srgbClr val="353535"/>
                </a:solidFill>
                <a:latin typeface="AppleSystemUIFont"/>
              </a:rPr>
              <a:t>month</a:t>
            </a:r>
            <a:r>
              <a:rPr lang="sk-SK" sz="1600" dirty="0">
                <a:solidFill>
                  <a:srgbClr val="353535"/>
                </a:solidFill>
                <a:latin typeface="AppleSystemUIFont"/>
              </a:rPr>
              <a:t>)</a:t>
            </a:r>
            <a:endParaRPr lang="sk-SK" sz="16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a:extLst>
              <a:ext uri="{FF2B5EF4-FFF2-40B4-BE49-F238E27FC236}">
                <a16:creationId xmlns:a16="http://schemas.microsoft.com/office/drawing/2014/main" xmlns="" id="{697AC89E-74C7-8C49-AF06-615F910BC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88913"/>
            <a:ext cx="4292600" cy="2846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3">
            <a:extLst>
              <a:ext uri="{FF2B5EF4-FFF2-40B4-BE49-F238E27FC236}">
                <a16:creationId xmlns:a16="http://schemas.microsoft.com/office/drawing/2014/main" xmlns="" id="{5E7662EF-2412-E542-8B74-225BDB884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4249738"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4">
            <a:extLst>
              <a:ext uri="{FF2B5EF4-FFF2-40B4-BE49-F238E27FC236}">
                <a16:creationId xmlns:a16="http://schemas.microsoft.com/office/drawing/2014/main" xmlns="" id="{05262B87-29DC-FA4D-AE7E-3CFFF1ED17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744" t="2167" r="2757" b="2541"/>
          <a:stretch>
            <a:fillRect/>
          </a:stretch>
        </p:blipFill>
        <p:spPr bwMode="auto">
          <a:xfrm>
            <a:off x="250825" y="3284538"/>
            <a:ext cx="4217988"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1">
            <a:extLst>
              <a:ext uri="{FF2B5EF4-FFF2-40B4-BE49-F238E27FC236}">
                <a16:creationId xmlns:a16="http://schemas.microsoft.com/office/drawing/2014/main" xmlns="" id="{51006DA2-B126-3144-A3CD-8FB8855167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6297"/>
          <a:stretch>
            <a:fillRect/>
          </a:stretch>
        </p:blipFill>
        <p:spPr bwMode="auto">
          <a:xfrm>
            <a:off x="4641850" y="3284538"/>
            <a:ext cx="4294188"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C0A8F98-4841-5F41-9DB0-8F2752A87E79}"/>
              </a:ext>
            </a:extLst>
          </p:cNvPr>
          <p:cNvSpPr/>
          <p:nvPr/>
        </p:nvSpPr>
        <p:spPr>
          <a:xfrm>
            <a:off x="250825" y="620713"/>
            <a:ext cx="3529013" cy="4800600"/>
          </a:xfrm>
          <a:prstGeom prst="rect">
            <a:avLst/>
          </a:prstGeom>
        </p:spPr>
        <p:txBody>
          <a:bodyPr>
            <a:spAutoFit/>
          </a:bodyPr>
          <a:lstStyle/>
          <a:p>
            <a:pPr>
              <a:spcAft>
                <a:spcPts val="0"/>
              </a:spcAft>
              <a:defRPr/>
            </a:pPr>
            <a:r>
              <a:rPr lang="en-US" b="1" dirty="0">
                <a:solidFill>
                  <a:srgbClr val="353535"/>
                </a:solidFill>
                <a:latin typeface="AppleSystemUIFontBold"/>
                <a:ea typeface="Calibri" panose="020F0502020204030204" pitchFamily="34" charset="0"/>
                <a:cs typeface="AppleSystemUIFontBold"/>
              </a:rPr>
              <a:t>2. </a:t>
            </a:r>
            <a:r>
              <a:rPr lang="en-US" b="1" dirty="0" err="1">
                <a:solidFill>
                  <a:srgbClr val="353535"/>
                </a:solidFill>
                <a:latin typeface="AppleSystemUIFontBold"/>
                <a:ea typeface="Calibri" panose="020F0502020204030204" pitchFamily="34" charset="0"/>
                <a:cs typeface="AppleSystemUIFontBold"/>
              </a:rPr>
              <a:t>Pediculus</a:t>
            </a:r>
            <a:r>
              <a:rPr lang="en-US" b="1" dirty="0">
                <a:solidFill>
                  <a:srgbClr val="353535"/>
                </a:solidFill>
                <a:latin typeface="AppleSystemUIFontBold"/>
                <a:ea typeface="Calibri" panose="020F0502020204030204" pitchFamily="34" charset="0"/>
                <a:cs typeface="AppleSystemUIFontBold"/>
              </a:rPr>
              <a:t> corporis (body louse)</a:t>
            </a:r>
            <a:r>
              <a:rPr lang="en-US" dirty="0">
                <a:solidFill>
                  <a:srgbClr val="353535"/>
                </a:solidFill>
                <a:latin typeface="AppleSystemUIFont"/>
                <a:ea typeface="Calibri" panose="020F0502020204030204" pitchFamily="34" charset="0"/>
                <a:cs typeface="AppleSystemUIFont"/>
              </a:rPr>
              <a:t> </a:t>
            </a:r>
          </a:p>
          <a:p>
            <a:pPr>
              <a:spcAft>
                <a:spcPts val="0"/>
              </a:spcAft>
              <a:defRPr/>
            </a:pPr>
            <a:endParaRPr lang="en-US"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en-US" dirty="0">
                <a:solidFill>
                  <a:srgbClr val="353535"/>
                </a:solidFill>
                <a:latin typeface="AppleSystemUIFont"/>
                <a:ea typeface="Calibri" panose="020F0502020204030204" pitchFamily="34" charset="0"/>
                <a:cs typeface="AppleSystemUIFont"/>
              </a:rPr>
              <a:t>tends to infest </a:t>
            </a:r>
            <a:r>
              <a:rPr lang="en-US" b="1" dirty="0">
                <a:solidFill>
                  <a:srgbClr val="353535"/>
                </a:solidFill>
                <a:latin typeface="AppleSystemUIFont"/>
                <a:ea typeface="Calibri" panose="020F0502020204030204" pitchFamily="34" charset="0"/>
                <a:cs typeface="AppleSystemUIFont"/>
              </a:rPr>
              <a:t>people in extreme states of poverty or personal neglect</a:t>
            </a:r>
            <a:r>
              <a:rPr lang="en-US" dirty="0">
                <a:solidFill>
                  <a:srgbClr val="353535"/>
                </a:solidFill>
                <a:latin typeface="AppleSystemUIFont"/>
                <a:ea typeface="Calibri" panose="020F0502020204030204" pitchFamily="34" charset="0"/>
                <a:cs typeface="AppleSystemUIFont"/>
              </a:rPr>
              <a:t>, particularly when unwashed and wearing the same clothing for weeks-on-end</a:t>
            </a:r>
          </a:p>
          <a:p>
            <a:pPr marL="285750" indent="-285750">
              <a:spcAft>
                <a:spcPts val="0"/>
              </a:spcAft>
              <a:buFontTx/>
              <a:buChar char="-"/>
              <a:defRPr/>
            </a:pPr>
            <a:endParaRPr lang="en-US"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en-US" dirty="0">
                <a:solidFill>
                  <a:srgbClr val="353535"/>
                </a:solidFill>
                <a:latin typeface="AppleSystemUIFont"/>
                <a:ea typeface="Calibri" panose="020F0502020204030204" pitchFamily="34" charset="0"/>
                <a:cs typeface="AppleSystemUIFont"/>
              </a:rPr>
              <a:t> they </a:t>
            </a:r>
            <a:r>
              <a:rPr lang="en-US" b="1" dirty="0">
                <a:solidFill>
                  <a:srgbClr val="353535"/>
                </a:solidFill>
                <a:latin typeface="AppleSystemUIFont"/>
                <a:ea typeface="Calibri" panose="020F0502020204030204" pitchFamily="34" charset="0"/>
                <a:cs typeface="AppleSystemUIFont"/>
              </a:rPr>
              <a:t>live in the folds of clothing </a:t>
            </a:r>
            <a:r>
              <a:rPr lang="en-US" dirty="0">
                <a:solidFill>
                  <a:srgbClr val="353535"/>
                </a:solidFill>
                <a:latin typeface="AppleSystemUIFont"/>
                <a:ea typeface="Calibri" panose="020F0502020204030204" pitchFamily="34" charset="0"/>
                <a:cs typeface="AppleSystemUIFont"/>
              </a:rPr>
              <a:t>and </a:t>
            </a:r>
            <a:r>
              <a:rPr lang="en-US" b="1" dirty="0">
                <a:solidFill>
                  <a:srgbClr val="353535"/>
                </a:solidFill>
                <a:latin typeface="AppleSystemUIFont"/>
                <a:ea typeface="Calibri" panose="020F0502020204030204" pitchFamily="34" charset="0"/>
                <a:cs typeface="AppleSystemUIFont"/>
              </a:rPr>
              <a:t>crawl on the skin </a:t>
            </a:r>
            <a:r>
              <a:rPr lang="en-US" dirty="0">
                <a:solidFill>
                  <a:srgbClr val="353535"/>
                </a:solidFill>
                <a:latin typeface="AppleSystemUIFont"/>
                <a:ea typeface="Calibri" panose="020F0502020204030204" pitchFamily="34" charset="0"/>
                <a:cs typeface="AppleSystemUIFont"/>
              </a:rPr>
              <a:t>only </a:t>
            </a:r>
            <a:r>
              <a:rPr lang="en-US" b="1" dirty="0">
                <a:solidFill>
                  <a:srgbClr val="353535"/>
                </a:solidFill>
                <a:latin typeface="AppleSystemUIFont"/>
                <a:ea typeface="Calibri" panose="020F0502020204030204" pitchFamily="34" charset="0"/>
                <a:cs typeface="AppleSystemUIFont"/>
              </a:rPr>
              <a:t>for feeding</a:t>
            </a:r>
            <a:r>
              <a:rPr lang="en-US" dirty="0">
                <a:solidFill>
                  <a:srgbClr val="353535"/>
                </a:solidFill>
                <a:latin typeface="AppleSystemUIFont"/>
                <a:ea typeface="Calibri" panose="020F0502020204030204" pitchFamily="34" charset="0"/>
                <a:cs typeface="AppleSystemUIFont"/>
              </a:rPr>
              <a:t>, they </a:t>
            </a:r>
            <a:r>
              <a:rPr lang="en-US" b="1" dirty="0">
                <a:solidFill>
                  <a:srgbClr val="353535"/>
                </a:solidFill>
                <a:latin typeface="AppleSystemUIFont"/>
                <a:ea typeface="Calibri" panose="020F0502020204030204" pitchFamily="34" charset="0"/>
                <a:cs typeface="AppleSystemUIFont"/>
              </a:rPr>
              <a:t>lay eggs in seams </a:t>
            </a:r>
            <a:r>
              <a:rPr lang="en-US" dirty="0">
                <a:solidFill>
                  <a:srgbClr val="353535"/>
                </a:solidFill>
                <a:latin typeface="AppleSystemUIFont"/>
                <a:ea typeface="Calibri" panose="020F0502020204030204" pitchFamily="34" charset="0"/>
                <a:cs typeface="AppleSystemUIFont"/>
              </a:rPr>
              <a:t>of clothing</a:t>
            </a:r>
          </a:p>
          <a:p>
            <a:pPr marL="285750" indent="-285750">
              <a:spcAft>
                <a:spcPts val="0"/>
              </a:spcAft>
              <a:buFontTx/>
              <a:buChar char="-"/>
              <a:defRPr/>
            </a:pPr>
            <a:endParaRPr lang="en-US"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en-US" dirty="0">
                <a:solidFill>
                  <a:srgbClr val="353535"/>
                </a:solidFill>
                <a:latin typeface="AppleSystemUIFont"/>
                <a:ea typeface="Calibri" panose="020F0502020204030204" pitchFamily="34" charset="0"/>
                <a:cs typeface="AppleSystemUIFont"/>
              </a:rPr>
              <a:t>bite manifest as small red macula with a small puncture hole.</a:t>
            </a:r>
            <a:endParaRPr lang="sk-SK"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6386" name="Picture 4">
            <a:extLst>
              <a:ext uri="{FF2B5EF4-FFF2-40B4-BE49-F238E27FC236}">
                <a16:creationId xmlns:a16="http://schemas.microsoft.com/office/drawing/2014/main" xmlns="" id="{ECEBA7F1-88A5-0942-9004-1F97F49F87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419" t="8041" r="1430" b="2296"/>
          <a:stretch>
            <a:fillRect/>
          </a:stretch>
        </p:blipFill>
        <p:spPr bwMode="auto">
          <a:xfrm>
            <a:off x="4067175" y="620713"/>
            <a:ext cx="4465638"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a:extLst>
              <a:ext uri="{FF2B5EF4-FFF2-40B4-BE49-F238E27FC236}">
                <a16:creationId xmlns:a16="http://schemas.microsoft.com/office/drawing/2014/main" xmlns="" id="{958DB3B9-96DC-454E-82CB-5354387D9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1163" y="0"/>
            <a:ext cx="3346450" cy="252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4">
            <a:extLst>
              <a:ext uri="{FF2B5EF4-FFF2-40B4-BE49-F238E27FC236}">
                <a16:creationId xmlns:a16="http://schemas.microsoft.com/office/drawing/2014/main" xmlns="" id="{EA49EDF0-7912-C24F-B371-D65B6EC561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1163" y="2363788"/>
            <a:ext cx="3330575" cy="2077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5">
            <a:extLst>
              <a:ext uri="{FF2B5EF4-FFF2-40B4-BE49-F238E27FC236}">
                <a16:creationId xmlns:a16="http://schemas.microsoft.com/office/drawing/2014/main" xmlns="" id="{99B23F7C-C40A-3A41-8C33-D31F558703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26" b="5341"/>
          <a:stretch>
            <a:fillRect/>
          </a:stretch>
        </p:blipFill>
        <p:spPr bwMode="auto">
          <a:xfrm>
            <a:off x="5491163" y="4398963"/>
            <a:ext cx="3330575" cy="212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a:extLst>
              <a:ext uri="{FF2B5EF4-FFF2-40B4-BE49-F238E27FC236}">
                <a16:creationId xmlns:a16="http://schemas.microsoft.com/office/drawing/2014/main" xmlns="" id="{10EA4821-6F19-7946-B586-E6477B5A55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1415" r="16151"/>
          <a:stretch>
            <a:fillRect/>
          </a:stretch>
        </p:blipFill>
        <p:spPr bwMode="auto">
          <a:xfrm>
            <a:off x="395288" y="908050"/>
            <a:ext cx="4735512"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CD522DF-BD26-7648-8705-029C3FDFA5A0}"/>
              </a:ext>
            </a:extLst>
          </p:cNvPr>
          <p:cNvSpPr/>
          <p:nvPr/>
        </p:nvSpPr>
        <p:spPr>
          <a:xfrm>
            <a:off x="539750" y="681038"/>
            <a:ext cx="3744913" cy="4802187"/>
          </a:xfrm>
          <a:prstGeom prst="rect">
            <a:avLst/>
          </a:prstGeom>
        </p:spPr>
        <p:txBody>
          <a:bodyPr>
            <a:spAutoFit/>
          </a:bodyPr>
          <a:lstStyle/>
          <a:p>
            <a:pPr>
              <a:spcAft>
                <a:spcPts val="0"/>
              </a:spcAft>
              <a:defRPr/>
            </a:pPr>
            <a:r>
              <a:rPr lang="en-US" b="1" dirty="0">
                <a:solidFill>
                  <a:srgbClr val="353535"/>
                </a:solidFill>
                <a:latin typeface="AppleSystemUIFontBold"/>
                <a:ea typeface="Calibri" panose="020F0502020204030204" pitchFamily="34" charset="0"/>
                <a:cs typeface="AppleSystemUIFontBold"/>
              </a:rPr>
              <a:t>3. </a:t>
            </a:r>
            <a:r>
              <a:rPr lang="en-US" b="1" dirty="0" err="1">
                <a:solidFill>
                  <a:srgbClr val="353535"/>
                </a:solidFill>
                <a:latin typeface="AppleSystemUIFontBold"/>
                <a:ea typeface="Calibri" panose="020F0502020204030204" pitchFamily="34" charset="0"/>
                <a:cs typeface="AppleSystemUIFontBold"/>
              </a:rPr>
              <a:t>Pediculus</a:t>
            </a:r>
            <a:r>
              <a:rPr lang="en-US" b="1" dirty="0">
                <a:solidFill>
                  <a:srgbClr val="353535"/>
                </a:solidFill>
                <a:latin typeface="AppleSystemUIFontBold"/>
                <a:ea typeface="Calibri" panose="020F0502020204030204" pitchFamily="34" charset="0"/>
                <a:cs typeface="AppleSystemUIFontBold"/>
              </a:rPr>
              <a:t> pubis (pubic louse)</a:t>
            </a:r>
          </a:p>
          <a:p>
            <a:pPr>
              <a:spcAft>
                <a:spcPts val="0"/>
              </a:spcAft>
              <a:defRPr/>
            </a:pPr>
            <a:endParaRPr lang="en-US" sz="1600"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en-US" sz="1600" dirty="0">
                <a:solidFill>
                  <a:srgbClr val="353535"/>
                </a:solidFill>
                <a:latin typeface="AppleSystemUIFont"/>
                <a:ea typeface="Calibri" panose="020F0502020204030204" pitchFamily="34" charset="0"/>
                <a:cs typeface="AppleSystemUIFont"/>
              </a:rPr>
              <a:t>very uncommon in developed countries </a:t>
            </a:r>
            <a:r>
              <a:rPr lang="en-US" sz="1600" dirty="0">
                <a:solidFill>
                  <a:srgbClr val="000000"/>
                </a:solidFill>
                <a:latin typeface="AppleSystemUIFont"/>
                <a:ea typeface="Calibri" panose="020F0502020204030204" pitchFamily="34" charset="0"/>
                <a:cs typeface="AppleSystemUIFont"/>
              </a:rPr>
              <a:t>since shaving </a:t>
            </a:r>
            <a:r>
              <a:rPr lang="en-US" sz="1600" dirty="0">
                <a:solidFill>
                  <a:srgbClr val="353535"/>
                </a:solidFill>
                <a:latin typeface="AppleSystemUIFont"/>
                <a:ea typeface="Calibri" panose="020F0502020204030204" pitchFamily="34" charset="0"/>
                <a:cs typeface="AppleSystemUIFont"/>
              </a:rPr>
              <a:t>of pubic hair has become popular</a:t>
            </a:r>
          </a:p>
          <a:p>
            <a:pPr marL="285750" indent="-285750">
              <a:spcAft>
                <a:spcPts val="0"/>
              </a:spcAft>
              <a:buFontTx/>
              <a:buChar char="-"/>
              <a:defRPr/>
            </a:pPr>
            <a:r>
              <a:rPr lang="en-US" sz="1600" b="1" dirty="0">
                <a:solidFill>
                  <a:srgbClr val="353535"/>
                </a:solidFill>
                <a:latin typeface="AppleSystemUIFont"/>
                <a:ea typeface="Calibri" panose="020F0502020204030204" pitchFamily="34" charset="0"/>
                <a:cs typeface="AppleSystemUIFont"/>
              </a:rPr>
              <a:t>eyelashes can also be infested</a:t>
            </a:r>
          </a:p>
          <a:p>
            <a:pPr>
              <a:spcAft>
                <a:spcPts val="0"/>
              </a:spcAft>
              <a:defRPr/>
            </a:pPr>
            <a:endParaRPr lang="en-US" sz="1600" b="1"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en-US" sz="1600" dirty="0">
                <a:solidFill>
                  <a:srgbClr val="353535"/>
                </a:solidFill>
                <a:latin typeface="AppleSystemUIFont"/>
                <a:ea typeface="Calibri" panose="020F0502020204030204" pitchFamily="34" charset="0"/>
                <a:cs typeface="AppleSystemUIFont"/>
              </a:rPr>
              <a:t> they are smaller than the other two species, and have a </a:t>
            </a:r>
            <a:r>
              <a:rPr lang="en-US" sz="1600" b="1" dirty="0">
                <a:solidFill>
                  <a:srgbClr val="353535"/>
                </a:solidFill>
                <a:latin typeface="AppleSystemUIFont"/>
                <a:ea typeface="Calibri" panose="020F0502020204030204" pitchFamily="34" charset="0"/>
                <a:cs typeface="AppleSystemUIFont"/>
              </a:rPr>
              <a:t>short body resembling a crab </a:t>
            </a:r>
            <a:r>
              <a:rPr lang="en-US" sz="1600" dirty="0">
                <a:solidFill>
                  <a:srgbClr val="353535"/>
                </a:solidFill>
                <a:latin typeface="AppleSystemUIFont"/>
                <a:ea typeface="Calibri" panose="020F0502020204030204" pitchFamily="34" charset="0"/>
                <a:cs typeface="AppleSystemUIFont"/>
              </a:rPr>
              <a:t>— hence the common name for pubic lice, </a:t>
            </a:r>
            <a:r>
              <a:rPr lang="en-US" sz="1600" b="1" dirty="0">
                <a:solidFill>
                  <a:srgbClr val="353535"/>
                </a:solidFill>
                <a:latin typeface="AppleSystemUIFont"/>
                <a:ea typeface="Calibri" panose="020F0502020204030204" pitchFamily="34" charset="0"/>
                <a:cs typeface="AppleSystemUIFont"/>
              </a:rPr>
              <a:t>'crabs</a:t>
            </a:r>
            <a:r>
              <a:rPr lang="en-US" sz="1600" dirty="0">
                <a:solidFill>
                  <a:srgbClr val="353535"/>
                </a:solidFill>
                <a:latin typeface="AppleSystemUIFont"/>
                <a:ea typeface="Calibri" panose="020F0502020204030204" pitchFamily="34" charset="0"/>
                <a:cs typeface="AppleSystemUIFont"/>
              </a:rPr>
              <a:t>’</a:t>
            </a:r>
          </a:p>
          <a:p>
            <a:pPr>
              <a:spcAft>
                <a:spcPts val="0"/>
              </a:spcAft>
              <a:defRPr/>
            </a:pPr>
            <a:endParaRPr lang="en-US" sz="1600"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en-US" sz="1600" dirty="0">
                <a:solidFill>
                  <a:srgbClr val="353535"/>
                </a:solidFill>
                <a:latin typeface="AppleSystemUIFont"/>
                <a:ea typeface="Calibri" panose="020F0502020204030204" pitchFamily="34" charset="0"/>
                <a:cs typeface="AppleSystemUIFont"/>
              </a:rPr>
              <a:t>hind legs are attached to a hair, the front pair of legs and the suction apparatus is immersed in the follicle</a:t>
            </a:r>
          </a:p>
          <a:p>
            <a:pPr marL="285750" indent="-285750">
              <a:spcAft>
                <a:spcPts val="0"/>
              </a:spcAft>
              <a:buFontTx/>
              <a:buChar char="-"/>
              <a:defRPr/>
            </a:pPr>
            <a:endParaRPr lang="en-US" sz="1600"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en-US" sz="1600" dirty="0">
                <a:solidFill>
                  <a:srgbClr val="353535"/>
                </a:solidFill>
                <a:latin typeface="AppleSystemUIFont"/>
                <a:ea typeface="Calibri" panose="020F0502020204030204" pitchFamily="34" charset="0"/>
                <a:cs typeface="AppleSystemUIFont"/>
              </a:rPr>
              <a:t>bites manifest on the as skin blue spots, (</a:t>
            </a:r>
            <a:r>
              <a:rPr lang="en-US" sz="1600" b="1" dirty="0">
                <a:solidFill>
                  <a:srgbClr val="353535"/>
                </a:solidFill>
                <a:latin typeface="AppleSystemUIFont"/>
                <a:ea typeface="Calibri" panose="020F0502020204030204" pitchFamily="34" charset="0"/>
                <a:cs typeface="AppleSystemUIFont"/>
              </a:rPr>
              <a:t>maculae </a:t>
            </a:r>
            <a:r>
              <a:rPr lang="en-US" sz="1600" b="1" dirty="0" err="1">
                <a:solidFill>
                  <a:srgbClr val="353535"/>
                </a:solidFill>
                <a:latin typeface="AppleSystemUIFont"/>
                <a:ea typeface="Calibri" panose="020F0502020204030204" pitchFamily="34" charset="0"/>
                <a:cs typeface="AppleSystemUIFont"/>
              </a:rPr>
              <a:t>coerulae</a:t>
            </a:r>
            <a:r>
              <a:rPr lang="en-US" sz="1600" dirty="0">
                <a:solidFill>
                  <a:srgbClr val="353535"/>
                </a:solidFill>
                <a:latin typeface="AppleSystemUIFont"/>
                <a:ea typeface="Calibri" panose="020F0502020204030204" pitchFamily="34" charset="0"/>
                <a:cs typeface="AppleSystemUIFont"/>
              </a:rPr>
              <a:t>) and there is intense itching</a:t>
            </a:r>
            <a:endParaRPr lang="sk-SK"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8434" name="Picture 2">
            <a:extLst>
              <a:ext uri="{FF2B5EF4-FFF2-40B4-BE49-F238E27FC236}">
                <a16:creationId xmlns:a16="http://schemas.microsoft.com/office/drawing/2014/main" xmlns="" id="{DA627AEE-21C9-144D-9A5F-AB27BDD17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729" t="20467" r="28127" b="17007"/>
          <a:stretch>
            <a:fillRect/>
          </a:stretch>
        </p:blipFill>
        <p:spPr bwMode="auto">
          <a:xfrm>
            <a:off x="4500563" y="784225"/>
            <a:ext cx="4197350" cy="459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a:extLst>
              <a:ext uri="{FF2B5EF4-FFF2-40B4-BE49-F238E27FC236}">
                <a16:creationId xmlns:a16="http://schemas.microsoft.com/office/drawing/2014/main" xmlns="" id="{091C9C2D-63E3-5447-B848-990C562692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60350"/>
            <a:ext cx="4525962" cy="303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4">
            <a:extLst>
              <a:ext uri="{FF2B5EF4-FFF2-40B4-BE49-F238E27FC236}">
                <a16:creationId xmlns:a16="http://schemas.microsoft.com/office/drawing/2014/main" xmlns="" id="{CB2818E8-3FEA-2A48-BC8A-310B01196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811" r="23972"/>
          <a:stretch>
            <a:fillRect/>
          </a:stretch>
        </p:blipFill>
        <p:spPr bwMode="auto">
          <a:xfrm rot="-5400000">
            <a:off x="985838" y="2693988"/>
            <a:ext cx="2913062" cy="4525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2">
            <a:extLst>
              <a:ext uri="{FF2B5EF4-FFF2-40B4-BE49-F238E27FC236}">
                <a16:creationId xmlns:a16="http://schemas.microsoft.com/office/drawing/2014/main" xmlns="" id="{1C9E6F1D-E1B7-3E43-8D41-CB1CB770FD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758" r="14882" b="12460"/>
          <a:stretch>
            <a:fillRect/>
          </a:stretch>
        </p:blipFill>
        <p:spPr bwMode="auto">
          <a:xfrm>
            <a:off x="5076825" y="1079500"/>
            <a:ext cx="3671888" cy="442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xmlns="" id="{B4B69C41-6E25-8F4D-BBD9-55C12A8E3142}"/>
              </a:ext>
            </a:extLst>
          </p:cNvPr>
          <p:cNvSpPr>
            <a:spLocks noChangeArrowheads="1"/>
          </p:cNvSpPr>
          <p:nvPr/>
        </p:nvSpPr>
        <p:spPr bwMode="auto">
          <a:xfrm>
            <a:off x="395288" y="1412875"/>
            <a:ext cx="4176712"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sk-SK">
                <a:solidFill>
                  <a:srgbClr val="353535"/>
                </a:solidFill>
                <a:latin typeface="AppleSystemUIFont"/>
                <a:ea typeface="Calibri" panose="020F0502020204030204" pitchFamily="34" charset="0"/>
                <a:cs typeface="AppleSystemUIFont"/>
              </a:rPr>
              <a:t>Scabies is an itchy dermatosis caused by the parasite </a:t>
            </a:r>
            <a:r>
              <a:rPr lang="en-US" altLang="sk-SK" b="1">
                <a:solidFill>
                  <a:srgbClr val="353535"/>
                </a:solidFill>
                <a:latin typeface="AppleSystemUIFont"/>
                <a:ea typeface="Calibri" panose="020F0502020204030204" pitchFamily="34" charset="0"/>
                <a:cs typeface="AppleSystemUIFont"/>
              </a:rPr>
              <a:t>Sarcoptes scabiei</a:t>
            </a:r>
            <a:r>
              <a:rPr lang="en-US" altLang="sk-SK">
                <a:solidFill>
                  <a:srgbClr val="353535"/>
                </a:solidFill>
                <a:latin typeface="AppleSystemUIFont"/>
                <a:ea typeface="Calibri" panose="020F0502020204030204" pitchFamily="34" charset="0"/>
                <a:cs typeface="AppleSystemUIFont"/>
              </a:rPr>
              <a:t>. The </a:t>
            </a:r>
            <a:r>
              <a:rPr lang="en-US" altLang="sk-SK" b="1">
                <a:solidFill>
                  <a:srgbClr val="353535"/>
                </a:solidFill>
                <a:latin typeface="AppleSystemUIFont"/>
                <a:ea typeface="Calibri" panose="020F0502020204030204" pitchFamily="34" charset="0"/>
                <a:cs typeface="AppleSystemUIFont"/>
              </a:rPr>
              <a:t>female</a:t>
            </a:r>
            <a:r>
              <a:rPr lang="en-US" altLang="sk-SK">
                <a:solidFill>
                  <a:srgbClr val="353535"/>
                </a:solidFill>
                <a:latin typeface="AppleSystemUIFont"/>
                <a:ea typeface="Calibri" panose="020F0502020204030204" pitchFamily="34" charset="0"/>
                <a:cs typeface="AppleSystemUIFont"/>
              </a:rPr>
              <a:t> parasite (about </a:t>
            </a:r>
            <a:r>
              <a:rPr lang="en-US" altLang="sk-SK" b="1">
                <a:solidFill>
                  <a:srgbClr val="353535"/>
                </a:solidFill>
                <a:latin typeface="AppleSystemUIFont"/>
                <a:ea typeface="Calibri" panose="020F0502020204030204" pitchFamily="34" charset="0"/>
                <a:cs typeface="AppleSystemUIFont"/>
              </a:rPr>
              <a:t>0.3–0.4 mm </a:t>
            </a:r>
            <a:r>
              <a:rPr lang="en-US" altLang="sk-SK">
                <a:solidFill>
                  <a:srgbClr val="353535"/>
                </a:solidFill>
                <a:latin typeface="AppleSystemUIFont"/>
                <a:ea typeface="Calibri" panose="020F0502020204030204" pitchFamily="34" charset="0"/>
                <a:cs typeface="AppleSystemUIFont"/>
              </a:rPr>
              <a:t>in size) </a:t>
            </a:r>
            <a:r>
              <a:rPr lang="en-US" altLang="sk-SK" b="1">
                <a:solidFill>
                  <a:srgbClr val="353535"/>
                </a:solidFill>
                <a:latin typeface="AppleSystemUIFont"/>
                <a:ea typeface="Calibri" panose="020F0502020204030204" pitchFamily="34" charset="0"/>
                <a:cs typeface="AppleSystemUIFont"/>
              </a:rPr>
              <a:t>burrows in the stratum corneum </a:t>
            </a:r>
            <a:r>
              <a:rPr lang="en-US" altLang="sk-SK">
                <a:solidFill>
                  <a:srgbClr val="353535"/>
                </a:solidFill>
                <a:latin typeface="AppleSystemUIFont"/>
                <a:ea typeface="Calibri" panose="020F0502020204030204" pitchFamily="34" charset="0"/>
                <a:cs typeface="AppleSystemUIFont"/>
              </a:rPr>
              <a:t>and lays 3 eggs a day, living for a total of 4-6 weeks. The male lives on the surface of the skin and dies within 48 hours after copulation. A single fertilized female is sufficient to infect a new host. Scabies is nearly always acquired by skin-to-skin contact, incubation period is 2-6 weeks. In absence of the host, it is very sensitive and dies at room temperature within 3 days, at exposure to 50 ° C within 10 minutes. </a:t>
            </a:r>
          </a:p>
          <a:p>
            <a:endParaRPr lang="sk-SK" altLang="sk-SK">
              <a:latin typeface="Calibri" panose="020F0502020204030204" pitchFamily="34" charset="0"/>
              <a:ea typeface="Calibri" panose="020F0502020204030204" pitchFamily="34" charset="0"/>
              <a:cs typeface="Times New Roman" panose="02020603050405020304" pitchFamily="18" charset="0"/>
            </a:endParaRPr>
          </a:p>
          <a:p>
            <a:r>
              <a:rPr lang="en-US" altLang="sk-SK" b="1">
                <a:solidFill>
                  <a:srgbClr val="353535"/>
                </a:solidFill>
                <a:latin typeface="AppleSystemUIFont"/>
                <a:ea typeface="Calibri" panose="020F0502020204030204" pitchFamily="34" charset="0"/>
                <a:cs typeface="AppleSystemUIFont"/>
              </a:rPr>
              <a:t>Factors leading to the spread:</a:t>
            </a:r>
            <a:r>
              <a:rPr lang="en-US" altLang="sk-SK">
                <a:solidFill>
                  <a:srgbClr val="353535"/>
                </a:solidFill>
                <a:latin typeface="AppleSystemUIFont"/>
                <a:ea typeface="Calibri" panose="020F0502020204030204" pitchFamily="34" charset="0"/>
                <a:cs typeface="AppleSystemUIFont"/>
              </a:rPr>
              <a:t> poverty and overcrowding, institutional care, such as rest homes, hospitals, prisons, refugee camps, immune deficiency...</a:t>
            </a:r>
            <a:endParaRPr lang="en-US" altLang="sk-SK" b="1">
              <a:solidFill>
                <a:srgbClr val="353535"/>
              </a:solidFill>
              <a:latin typeface="AppleSystemUIFontBold"/>
              <a:ea typeface="Calibri" panose="020F0502020204030204" pitchFamily="34" charset="0"/>
              <a:cs typeface="AppleSystemUIFontBold"/>
            </a:endParaRPr>
          </a:p>
          <a:p>
            <a:endParaRPr lang="en-US" altLang="sk-SK">
              <a:solidFill>
                <a:srgbClr val="353535"/>
              </a:solidFill>
              <a:latin typeface="AppleSystemUIFont"/>
              <a:ea typeface="Calibri" panose="020F0502020204030204" pitchFamily="34" charset="0"/>
              <a:cs typeface="Times New Roman" panose="02020603050405020304" pitchFamily="18" charset="0"/>
            </a:endParaRPr>
          </a:p>
          <a:p>
            <a:endParaRPr lang="sk-SK" altLang="sk-SK">
              <a:latin typeface="Calibri" panose="020F0502020204030204" pitchFamily="34" charset="0"/>
              <a:ea typeface="Calibri" panose="020F0502020204030204" pitchFamily="34" charset="0"/>
              <a:cs typeface="Times New Roman" panose="02020603050405020304" pitchFamily="18" charset="0"/>
            </a:endParaRPr>
          </a:p>
          <a:p>
            <a:r>
              <a:rPr lang="en-US" altLang="sk-SK" baseline="30000">
                <a:solidFill>
                  <a:srgbClr val="353535"/>
                </a:solidFill>
                <a:latin typeface="AppleSystemUIFont"/>
                <a:ea typeface="Calibri" panose="020F0502020204030204" pitchFamily="34" charset="0"/>
                <a:cs typeface="AppleSystemUIFont"/>
              </a:rPr>
              <a:t> </a:t>
            </a:r>
            <a:endParaRPr lang="sk-SK" altLang="sk-SK">
              <a:latin typeface="Calibri" panose="020F0502020204030204" pitchFamily="34" charset="0"/>
              <a:ea typeface="Calibri" panose="020F0502020204030204" pitchFamily="34" charset="0"/>
              <a:cs typeface="Times New Roman" panose="02020603050405020304" pitchFamily="18" charset="0"/>
            </a:endParaRPr>
          </a:p>
          <a:p>
            <a:endParaRPr lang="sk-SK" altLang="sk-SK">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2">
            <a:extLst>
              <a:ext uri="{FF2B5EF4-FFF2-40B4-BE49-F238E27FC236}">
                <a16:creationId xmlns:a16="http://schemas.microsoft.com/office/drawing/2014/main" xmlns="" id="{B0789633-2533-A444-BD9B-407A662BDD08}"/>
              </a:ext>
            </a:extLst>
          </p:cNvPr>
          <p:cNvSpPr txBox="1">
            <a:spLocks noChangeArrowheads="1"/>
          </p:cNvSpPr>
          <p:nvPr/>
        </p:nvSpPr>
        <p:spPr>
          <a:xfrm>
            <a:off x="0" y="260350"/>
            <a:ext cx="9144000" cy="1081088"/>
          </a:xfrm>
          <a:prstGeom prst="rect">
            <a:avLst/>
          </a:prstGeom>
          <a:solidFill>
            <a:schemeClr val="bg1"/>
          </a:solidFill>
          <a:ln>
            <a:solidFill>
              <a:schemeClr val="bg1"/>
            </a:solidFill>
          </a:ln>
        </p:spPr>
        <p:txBody>
          <a:bodyPr anchor="ctr">
            <a:normAutofit fontScale="97500"/>
          </a:bodyPr>
          <a:lstStyle>
            <a:lvl1pPr algn="ctr" defTabSz="914400" rtl="0" eaLnBrk="1" latinLnBrk="0" hangingPunct="1">
              <a:lnSpc>
                <a:spcPct val="90000"/>
              </a:lnSpc>
              <a:spcBef>
                <a:spcPct val="0"/>
              </a:spcBef>
              <a:buNone/>
              <a:defRPr sz="2600" b="0" i="0" kern="1200" cap="all" spc="200" baseline="0">
                <a:solidFill>
                  <a:srgbClr val="262626"/>
                </a:solidFill>
                <a:latin typeface="Calibri Regular"/>
                <a:ea typeface="+mj-ea"/>
                <a:cs typeface="+mj-cs"/>
              </a:defRPr>
            </a:lvl1pPr>
          </a:lstStyle>
          <a:p>
            <a:pPr fontAlgn="auto">
              <a:spcAft>
                <a:spcPts val="0"/>
              </a:spcAft>
              <a:defRPr/>
            </a:pPr>
            <a:r>
              <a:rPr lang="cs-CZ" altLang="cs-CZ" sz="3200" b="1" dirty="0">
                <a:solidFill>
                  <a:schemeClr val="tx1">
                    <a:lumMod val="65000"/>
                    <a:lumOff val="35000"/>
                  </a:schemeClr>
                </a:solidFill>
              </a:rPr>
              <a:t>SCABIES</a:t>
            </a:r>
            <a:endParaRPr lang="cs-CZ" altLang="cs-CZ" sz="2800" b="1" i="1" dirty="0">
              <a:solidFill>
                <a:schemeClr val="tx1">
                  <a:lumMod val="65000"/>
                  <a:lumOff val="35000"/>
                </a:schemeClr>
              </a:solidFill>
            </a:endParaRPr>
          </a:p>
        </p:txBody>
      </p:sp>
      <p:pic>
        <p:nvPicPr>
          <p:cNvPr id="4099" name="Picture 6">
            <a:extLst>
              <a:ext uri="{FF2B5EF4-FFF2-40B4-BE49-F238E27FC236}">
                <a16:creationId xmlns:a16="http://schemas.microsoft.com/office/drawing/2014/main" xmlns="" id="{6B22466D-4DCE-4C45-8929-691C53A02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549400"/>
            <a:ext cx="3573463"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7">
            <a:extLst>
              <a:ext uri="{FF2B5EF4-FFF2-40B4-BE49-F238E27FC236}">
                <a16:creationId xmlns:a16="http://schemas.microsoft.com/office/drawing/2014/main" xmlns="" id="{EAEB3F65-275F-6743-8308-5C94C4B01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238" y="3716338"/>
            <a:ext cx="281305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C5AA2A2-88D0-4149-81E2-B6BB153CDA11}"/>
              </a:ext>
            </a:extLst>
          </p:cNvPr>
          <p:cNvSpPr/>
          <p:nvPr/>
        </p:nvSpPr>
        <p:spPr>
          <a:xfrm>
            <a:off x="539750" y="260350"/>
            <a:ext cx="8353425" cy="2862263"/>
          </a:xfrm>
          <a:prstGeom prst="rect">
            <a:avLst/>
          </a:prstGeom>
        </p:spPr>
        <p:txBody>
          <a:bodyPr>
            <a:spAutoFit/>
          </a:bodyPr>
          <a:lstStyle/>
          <a:p>
            <a:pPr>
              <a:spcAft>
                <a:spcPts val="0"/>
              </a:spcAft>
              <a:defRPr/>
            </a:pPr>
            <a:r>
              <a:rPr lang="en-US" b="1" dirty="0">
                <a:solidFill>
                  <a:srgbClr val="353535"/>
                </a:solidFill>
                <a:latin typeface="AppleSystemUIFontBold"/>
                <a:ea typeface="Calibri" panose="020F0502020204030204" pitchFamily="34" charset="0"/>
                <a:cs typeface="AppleSystemUIFontBold"/>
              </a:rPr>
              <a:t>Treatment: </a:t>
            </a:r>
          </a:p>
          <a:p>
            <a:pPr>
              <a:spcAft>
                <a:spcPts val="0"/>
              </a:spcAft>
              <a:defRPr/>
            </a:pPr>
            <a:endParaRPr lang="sk-SK"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0"/>
              </a:spcAft>
              <a:buFont typeface="+mj-lt"/>
              <a:buAutoNum type="arabicParenR"/>
              <a:defRPr/>
            </a:pPr>
            <a:r>
              <a:rPr lang="en-US" sz="1600" b="1" dirty="0">
                <a:solidFill>
                  <a:srgbClr val="353535"/>
                </a:solidFill>
                <a:latin typeface="AppleSystemUIFontBold"/>
                <a:ea typeface="Calibri" panose="020F0502020204030204" pitchFamily="34" charset="0"/>
                <a:cs typeface="AppleSystemUIFontBold"/>
              </a:rPr>
              <a:t> Suffocating agents (</a:t>
            </a:r>
            <a:r>
              <a:rPr lang="en-US" sz="1600" dirty="0" err="1">
                <a:solidFill>
                  <a:srgbClr val="353535"/>
                </a:solidFill>
                <a:latin typeface="AppleSystemUIFont"/>
                <a:ea typeface="Calibri" panose="020F0502020204030204" pitchFamily="34" charset="0"/>
                <a:cs typeface="AppleSystemUIFont"/>
              </a:rPr>
              <a:t>Pedicul</a:t>
            </a:r>
            <a:r>
              <a:rPr lang="en-US" sz="1600" dirty="0">
                <a:solidFill>
                  <a:srgbClr val="353535"/>
                </a:solidFill>
                <a:latin typeface="AppleSystemUIFont"/>
                <a:ea typeface="Calibri" panose="020F0502020204030204" pitchFamily="34" charset="0"/>
                <a:cs typeface="AppleSystemUIFont"/>
              </a:rPr>
              <a:t> </a:t>
            </a:r>
            <a:r>
              <a:rPr lang="en-US" sz="1600" dirty="0" err="1">
                <a:solidFill>
                  <a:srgbClr val="353535"/>
                </a:solidFill>
                <a:latin typeface="AppleSystemUIFont"/>
                <a:ea typeface="Calibri" panose="020F0502020204030204" pitchFamily="34" charset="0"/>
                <a:cs typeface="AppleSystemUIFont"/>
              </a:rPr>
              <a:t>Hermal</a:t>
            </a:r>
            <a:r>
              <a:rPr lang="en-US" sz="1600" b="1" dirty="0">
                <a:solidFill>
                  <a:srgbClr val="353535"/>
                </a:solidFill>
                <a:latin typeface="AppleSystemUIFontBold"/>
                <a:ea typeface="Calibri" panose="020F0502020204030204" pitchFamily="34" charset="0"/>
                <a:cs typeface="AppleSystemUIFontBold"/>
              </a:rPr>
              <a:t> </a:t>
            </a:r>
            <a:r>
              <a:rPr lang="en-US" sz="1600" dirty="0">
                <a:solidFill>
                  <a:srgbClr val="353535"/>
                </a:solidFill>
                <a:latin typeface="AppleSystemUIFont"/>
                <a:ea typeface="Calibri" panose="020F0502020204030204" pitchFamily="34" charset="0"/>
                <a:cs typeface="AppleSystemUIFont"/>
              </a:rPr>
              <a:t>Shampoo) – </a:t>
            </a:r>
            <a:r>
              <a:rPr lang="en-US" sz="1600" b="1" dirty="0">
                <a:solidFill>
                  <a:srgbClr val="353535"/>
                </a:solidFill>
                <a:latin typeface="AppleSystemUIFont"/>
                <a:ea typeface="Calibri" panose="020F0502020204030204" pitchFamily="34" charset="0"/>
                <a:cs typeface="AppleSystemUIFont"/>
              </a:rPr>
              <a:t>4% </a:t>
            </a:r>
            <a:r>
              <a:rPr lang="en-US" sz="1600" b="1" dirty="0" err="1">
                <a:solidFill>
                  <a:srgbClr val="353535"/>
                </a:solidFill>
                <a:latin typeface="AppleSystemUIFont"/>
                <a:ea typeface="Calibri" panose="020F0502020204030204" pitchFamily="34" charset="0"/>
                <a:cs typeface="AppleSystemUIFont"/>
              </a:rPr>
              <a:t>dimethicone</a:t>
            </a:r>
            <a:r>
              <a:rPr lang="en-US" sz="1600" dirty="0">
                <a:solidFill>
                  <a:srgbClr val="353535"/>
                </a:solidFill>
                <a:latin typeface="AppleSystemUIFont"/>
                <a:ea typeface="Calibri" panose="020F0502020204030204" pitchFamily="34" charset="0"/>
                <a:cs typeface="AppleSystemUIFont"/>
              </a:rPr>
              <a:t> blocks the respiratory airways of lice and nits and effectively kills them. </a:t>
            </a:r>
            <a:endParaRPr lang="sk-SK"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0"/>
              </a:spcAft>
              <a:buFont typeface="+mj-lt"/>
              <a:buAutoNum type="arabicParenR"/>
              <a:defRPr/>
            </a:pPr>
            <a:r>
              <a:rPr lang="en-US" sz="1600" b="1" dirty="0">
                <a:solidFill>
                  <a:srgbClr val="353535"/>
                </a:solidFill>
                <a:latin typeface="AppleSystemUIFontBold"/>
                <a:ea typeface="Calibri" panose="020F0502020204030204" pitchFamily="34" charset="0"/>
                <a:cs typeface="AppleSystemUIFontBold"/>
              </a:rPr>
              <a:t>Topical insecticides</a:t>
            </a:r>
            <a:r>
              <a:rPr lang="en-US" sz="1600" dirty="0">
                <a:solidFill>
                  <a:srgbClr val="353535"/>
                </a:solidFill>
                <a:latin typeface="AppleSystemUIFont"/>
                <a:ea typeface="Calibri" panose="020F0502020204030204" pitchFamily="34" charset="0"/>
                <a:cs typeface="AppleSystemUIFont"/>
              </a:rPr>
              <a:t> - resistance has been reported, </a:t>
            </a:r>
            <a:r>
              <a:rPr lang="en-US" sz="1600" dirty="0" err="1">
                <a:solidFill>
                  <a:srgbClr val="353535"/>
                </a:solidFill>
                <a:latin typeface="AppleSystemUIFont"/>
                <a:ea typeface="Calibri" panose="020F0502020204030204" pitchFamily="34" charset="0"/>
                <a:cs typeface="AppleSystemUIFont"/>
              </a:rPr>
              <a:t>dimethicone</a:t>
            </a:r>
            <a:r>
              <a:rPr lang="en-US" sz="1600" dirty="0">
                <a:solidFill>
                  <a:srgbClr val="353535"/>
                </a:solidFill>
                <a:latin typeface="AppleSystemUIFont"/>
                <a:ea typeface="Calibri" panose="020F0502020204030204" pitchFamily="34" charset="0"/>
                <a:cs typeface="AppleSystemUIFont"/>
              </a:rPr>
              <a:t> is better</a:t>
            </a:r>
            <a:endParaRPr lang="sk-SK"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spcAft>
                <a:spcPts val="0"/>
              </a:spcAft>
              <a:buFont typeface="+mj-lt"/>
              <a:buAutoNum type="arabicParenR"/>
              <a:defRPr/>
            </a:pPr>
            <a:r>
              <a:rPr lang="en-US" sz="1600" b="1" dirty="0">
                <a:solidFill>
                  <a:srgbClr val="353535"/>
                </a:solidFill>
                <a:latin typeface="AppleSystemUIFontBold"/>
                <a:ea typeface="Calibri" panose="020F0502020204030204" pitchFamily="34" charset="0"/>
                <a:cs typeface="AppleSystemUIFontBold"/>
              </a:rPr>
              <a:t>Physical methods: </a:t>
            </a:r>
            <a:r>
              <a:rPr lang="en-US" sz="1600" b="1" dirty="0">
                <a:solidFill>
                  <a:srgbClr val="353535"/>
                </a:solidFill>
                <a:latin typeface="AppleSystemUIFont"/>
                <a:ea typeface="Calibri" panose="020F0502020204030204" pitchFamily="34" charset="0"/>
                <a:cs typeface="AppleSystemUIFont"/>
              </a:rPr>
              <a:t>Nit combs</a:t>
            </a:r>
            <a:r>
              <a:rPr lang="en-US" sz="1600" dirty="0">
                <a:solidFill>
                  <a:srgbClr val="353535"/>
                </a:solidFill>
                <a:latin typeface="AppleSystemUIFont"/>
                <a:ea typeface="Calibri" panose="020F0502020204030204" pitchFamily="34" charset="0"/>
                <a:cs typeface="AppleSystemUIFont"/>
              </a:rPr>
              <a:t> used in wet hair are the most effective way of physically removing the lice and nits. Shaving the head or cutting the hair very short is effective, but rarely necessary. </a:t>
            </a:r>
          </a:p>
          <a:p>
            <a:pPr>
              <a:spcAft>
                <a:spcPts val="0"/>
              </a:spcAft>
              <a:defRPr/>
            </a:pPr>
            <a:endParaRPr lang="en-US" sz="1600" b="1" dirty="0">
              <a:solidFill>
                <a:srgbClr val="353535"/>
              </a:solidFill>
              <a:latin typeface="AppleSystemUIFont"/>
              <a:ea typeface="Calibri" panose="020F0502020204030204" pitchFamily="34" charset="0"/>
              <a:cs typeface="AppleSystemUIFont"/>
            </a:endParaRPr>
          </a:p>
          <a:p>
            <a:pPr>
              <a:spcAft>
                <a:spcPts val="0"/>
              </a:spcAft>
              <a:defRPr/>
            </a:pPr>
            <a:r>
              <a:rPr lang="en-US" sz="1600" b="1" dirty="0">
                <a:solidFill>
                  <a:srgbClr val="353535"/>
                </a:solidFill>
                <a:latin typeface="AppleSystemUIFont"/>
                <a:ea typeface="Calibri" panose="020F0502020204030204" pitchFamily="34" charset="0"/>
                <a:cs typeface="AppleSystemUIFont"/>
              </a:rPr>
              <a:t>Laundering of clothing and bed linens</a:t>
            </a:r>
            <a:r>
              <a:rPr lang="en-US" sz="1600" dirty="0">
                <a:solidFill>
                  <a:srgbClr val="353535"/>
                </a:solidFill>
                <a:latin typeface="AppleSystemUIFont"/>
                <a:ea typeface="Calibri" panose="020F0502020204030204" pitchFamily="34" charset="0"/>
                <a:cs typeface="AppleSystemUIFont"/>
              </a:rPr>
              <a:t> using hot washes is essential to killing body lice and their eggs on clothing.</a:t>
            </a:r>
            <a:endParaRPr lang="sk-SK"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4514" name="Picture 3">
            <a:extLst>
              <a:ext uri="{FF2B5EF4-FFF2-40B4-BE49-F238E27FC236}">
                <a16:creationId xmlns:a16="http://schemas.microsoft.com/office/drawing/2014/main" xmlns="" id="{B8DC904A-D405-6D4C-BB9F-EA62A7B0F4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3213100"/>
            <a:ext cx="32131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5">
            <a:extLst>
              <a:ext uri="{FF2B5EF4-FFF2-40B4-BE49-F238E27FC236}">
                <a16:creationId xmlns:a16="http://schemas.microsoft.com/office/drawing/2014/main" xmlns="" id="{81D93DF9-D639-EF49-8EE4-B2FC821818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3213100"/>
            <a:ext cx="2989262" cy="320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28245CA-0D51-AE4F-975A-D7EEE4057E3D}"/>
              </a:ext>
            </a:extLst>
          </p:cNvPr>
          <p:cNvSpPr/>
          <p:nvPr/>
        </p:nvSpPr>
        <p:spPr>
          <a:xfrm>
            <a:off x="468313" y="1287463"/>
            <a:ext cx="4248150" cy="5202237"/>
          </a:xfrm>
          <a:prstGeom prst="rect">
            <a:avLst/>
          </a:prstGeom>
        </p:spPr>
        <p:txBody>
          <a:bodyPr>
            <a:spAutoFit/>
          </a:bodyPr>
          <a:lstStyle/>
          <a:p>
            <a:pPr>
              <a:spcAft>
                <a:spcPts val="0"/>
              </a:spcAft>
              <a:defRPr/>
            </a:pPr>
            <a:r>
              <a:rPr lang="en-US" sz="1600" b="1" dirty="0" err="1">
                <a:solidFill>
                  <a:srgbClr val="353535"/>
                </a:solidFill>
                <a:latin typeface="AppleSystemUIFont"/>
                <a:ea typeface="Calibri" panose="020F0502020204030204" pitchFamily="34" charset="0"/>
                <a:cs typeface="AppleSystemUIFont"/>
              </a:rPr>
              <a:t>Pulex</a:t>
            </a:r>
            <a:r>
              <a:rPr lang="en-US" sz="1600" b="1" dirty="0">
                <a:solidFill>
                  <a:srgbClr val="353535"/>
                </a:solidFill>
                <a:latin typeface="AppleSystemUIFont"/>
                <a:ea typeface="Calibri" panose="020F0502020204030204" pitchFamily="34" charset="0"/>
                <a:cs typeface="AppleSystemUIFont"/>
              </a:rPr>
              <a:t> </a:t>
            </a:r>
            <a:r>
              <a:rPr lang="en-US" sz="1600" b="1" dirty="0" err="1">
                <a:solidFill>
                  <a:srgbClr val="353535"/>
                </a:solidFill>
                <a:latin typeface="AppleSystemUIFont"/>
                <a:ea typeface="Calibri" panose="020F0502020204030204" pitchFamily="34" charset="0"/>
                <a:cs typeface="AppleSystemUIFont"/>
              </a:rPr>
              <a:t>iritans</a:t>
            </a:r>
            <a:r>
              <a:rPr lang="en-US" sz="1600" b="1" dirty="0">
                <a:solidFill>
                  <a:srgbClr val="353535"/>
                </a:solidFill>
                <a:latin typeface="AppleSystemUIFont"/>
                <a:ea typeface="Calibri" panose="020F0502020204030204" pitchFamily="34" charset="0"/>
                <a:cs typeface="AppleSystemUIFont"/>
              </a:rPr>
              <a:t> – Human flea</a:t>
            </a:r>
          </a:p>
          <a:p>
            <a:pPr>
              <a:spcAft>
                <a:spcPts val="0"/>
              </a:spcAft>
              <a:defRPr/>
            </a:pPr>
            <a:endParaRPr lang="en-US" sz="1600" b="1"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en-US" sz="1500" dirty="0">
                <a:solidFill>
                  <a:srgbClr val="353535"/>
                </a:solidFill>
                <a:latin typeface="AppleSystemUIFont"/>
                <a:ea typeface="Calibri" panose="020F0502020204030204" pitchFamily="34" charset="0"/>
                <a:cs typeface="AppleSystemUIFont"/>
              </a:rPr>
              <a:t>they survive from </a:t>
            </a:r>
            <a:r>
              <a:rPr lang="en-US" sz="1500" b="1" dirty="0">
                <a:solidFill>
                  <a:srgbClr val="353535"/>
                </a:solidFill>
                <a:latin typeface="AppleSystemUIFont"/>
                <a:ea typeface="Calibri" panose="020F0502020204030204" pitchFamily="34" charset="0"/>
                <a:cs typeface="AppleSystemUIFont"/>
              </a:rPr>
              <a:t>sucking blood </a:t>
            </a:r>
            <a:r>
              <a:rPr lang="en-US" sz="1500" dirty="0">
                <a:solidFill>
                  <a:srgbClr val="353535"/>
                </a:solidFill>
                <a:latin typeface="AppleSystemUIFont"/>
                <a:ea typeface="Calibri" panose="020F0502020204030204" pitchFamily="34" charset="0"/>
                <a:cs typeface="AppleSystemUIFont"/>
              </a:rPr>
              <a:t>on their hosts – several times a day - breakfast, lunch, dinner, which usually manifests on the skin as 3 </a:t>
            </a:r>
            <a:r>
              <a:rPr lang="en-US" sz="1500" b="1" dirty="0">
                <a:solidFill>
                  <a:srgbClr val="353535"/>
                </a:solidFill>
                <a:latin typeface="AppleSystemUIFont"/>
                <a:ea typeface="Calibri" panose="020F0502020204030204" pitchFamily="34" charset="0"/>
                <a:cs typeface="AppleSystemUIFont"/>
              </a:rPr>
              <a:t>hemorrhagic dots, most commonly in places covered with clothes</a:t>
            </a:r>
          </a:p>
          <a:p>
            <a:pPr marL="285750" indent="-285750">
              <a:spcAft>
                <a:spcPts val="0"/>
              </a:spcAft>
              <a:buFontTx/>
              <a:buChar char="-"/>
              <a:defRPr/>
            </a:pPr>
            <a:r>
              <a:rPr lang="en-US" sz="1500" dirty="0">
                <a:solidFill>
                  <a:srgbClr val="353535"/>
                </a:solidFill>
                <a:latin typeface="AppleSystemUIFont"/>
                <a:ea typeface="Calibri" panose="020F0502020204030204" pitchFamily="34" charset="0"/>
                <a:cs typeface="AppleSystemUIFont"/>
              </a:rPr>
              <a:t>the main symptom of a flea bite is intense itching, the bite may also be painful</a:t>
            </a:r>
          </a:p>
          <a:p>
            <a:pPr marL="285750" indent="-285750">
              <a:spcAft>
                <a:spcPts val="0"/>
              </a:spcAft>
              <a:buFontTx/>
              <a:buChar char="-"/>
              <a:defRPr/>
            </a:pPr>
            <a:r>
              <a:rPr lang="en-US" sz="1500" dirty="0">
                <a:solidFill>
                  <a:srgbClr val="353535"/>
                </a:solidFill>
                <a:latin typeface="AppleSystemUIFont"/>
                <a:ea typeface="Calibri" panose="020F0502020204030204" pitchFamily="34" charset="0"/>
                <a:cs typeface="AppleSystemUIFont"/>
              </a:rPr>
              <a:t>scratching can lead to secondary infection</a:t>
            </a:r>
          </a:p>
          <a:p>
            <a:pPr marL="285750" indent="-285750">
              <a:spcAft>
                <a:spcPts val="0"/>
              </a:spcAft>
              <a:buFontTx/>
              <a:buChar char="-"/>
              <a:defRPr/>
            </a:pPr>
            <a:r>
              <a:rPr lang="en-US" sz="1500" dirty="0">
                <a:solidFill>
                  <a:srgbClr val="353535"/>
                </a:solidFill>
                <a:latin typeface="AppleSystemUIFont"/>
                <a:ea typeface="Calibri" panose="020F0502020204030204" pitchFamily="34" charset="0"/>
                <a:cs typeface="AppleSystemUIFont"/>
              </a:rPr>
              <a:t>some individuals experience bigger immune response (allergy) to flea saliva leading to </a:t>
            </a:r>
            <a:r>
              <a:rPr lang="en-US" sz="1500" dirty="0" err="1">
                <a:solidFill>
                  <a:schemeClr val="tx1">
                    <a:lumMod val="75000"/>
                    <a:lumOff val="25000"/>
                  </a:schemeClr>
                </a:solidFill>
                <a:latin typeface="AppleSystemUIFont"/>
                <a:ea typeface="Calibri" panose="020F0502020204030204" pitchFamily="34" charset="0"/>
                <a:cs typeface="AppleSystemUIFont"/>
              </a:rPr>
              <a:t>papular</a:t>
            </a:r>
            <a:r>
              <a:rPr lang="en-US" sz="1500" b="1" u="sng" dirty="0">
                <a:solidFill>
                  <a:schemeClr val="tx1">
                    <a:lumMod val="75000"/>
                    <a:lumOff val="25000"/>
                  </a:schemeClr>
                </a:solidFill>
                <a:uFill>
                  <a:solidFill>
                    <a:srgbClr val="DCA10D"/>
                  </a:solidFill>
                </a:uFill>
                <a:latin typeface="AppleSystemUIFontBold"/>
                <a:ea typeface="Calibri" panose="020F0502020204030204" pitchFamily="34" charset="0"/>
                <a:cs typeface="AppleSystemUIFontBold"/>
              </a:rPr>
              <a:t> </a:t>
            </a:r>
            <a:r>
              <a:rPr lang="en-US" sz="1500" dirty="0">
                <a:solidFill>
                  <a:schemeClr val="tx1">
                    <a:lumMod val="75000"/>
                    <a:lumOff val="25000"/>
                  </a:schemeClr>
                </a:solidFill>
                <a:latin typeface="AppleSystemUIFont"/>
                <a:ea typeface="Calibri" panose="020F0502020204030204" pitchFamily="34" charset="0"/>
                <a:cs typeface="AppleSystemUIFont"/>
              </a:rPr>
              <a:t>urticaria</a:t>
            </a:r>
          </a:p>
          <a:p>
            <a:pPr marL="285750" indent="-285750">
              <a:spcAft>
                <a:spcPts val="0"/>
              </a:spcAft>
              <a:buFontTx/>
              <a:buChar char="-"/>
              <a:defRPr/>
            </a:pPr>
            <a:r>
              <a:rPr lang="en-US" sz="1500" dirty="0">
                <a:solidFill>
                  <a:schemeClr val="tx1">
                    <a:lumMod val="75000"/>
                    <a:lumOff val="25000"/>
                  </a:schemeClr>
                </a:solidFill>
                <a:latin typeface="AppleSystemUIFont"/>
                <a:ea typeface="Calibri" panose="020F0502020204030204" pitchFamily="34" charset="0"/>
                <a:cs typeface="AppleSystemUIFont"/>
              </a:rPr>
              <a:t>species that primarily infest cats and dogs may bite humans if they have been starved since their last blood meal</a:t>
            </a:r>
          </a:p>
          <a:p>
            <a:pPr marL="285750" indent="-285750">
              <a:spcAft>
                <a:spcPts val="0"/>
              </a:spcAft>
              <a:buFontTx/>
              <a:buChar char="-"/>
              <a:defRPr/>
            </a:pPr>
            <a:r>
              <a:rPr lang="en-US" sz="1500" b="1" dirty="0">
                <a:solidFill>
                  <a:schemeClr val="tx1">
                    <a:lumMod val="75000"/>
                    <a:lumOff val="25000"/>
                  </a:schemeClr>
                </a:solidFill>
                <a:latin typeface="AppleSystemUIFont"/>
                <a:ea typeface="Calibri" panose="020F0502020204030204" pitchFamily="34" charset="0"/>
                <a:cs typeface="AppleSystemUIFont"/>
              </a:rPr>
              <a:t>pets carry about 5% of the total flea population</a:t>
            </a:r>
            <a:r>
              <a:rPr lang="en-US" sz="1500" dirty="0">
                <a:solidFill>
                  <a:schemeClr val="tx1">
                    <a:lumMod val="75000"/>
                    <a:lumOff val="25000"/>
                  </a:schemeClr>
                </a:solidFill>
                <a:latin typeface="AppleSystemUIFont"/>
                <a:ea typeface="Calibri" panose="020F0502020204030204" pitchFamily="34" charset="0"/>
                <a:cs typeface="AppleSystemUIFont"/>
              </a:rPr>
              <a:t> and are the main reservoir of adult fleas</a:t>
            </a:r>
          </a:p>
          <a:p>
            <a:pPr marL="285750" indent="-285750">
              <a:spcAft>
                <a:spcPts val="0"/>
              </a:spcAft>
              <a:buFontTx/>
              <a:buChar char="-"/>
              <a:defRPr/>
            </a:pPr>
            <a:r>
              <a:rPr lang="cs-CZ" altLang="cs-CZ" sz="1500" dirty="0">
                <a:solidFill>
                  <a:schemeClr val="tx1">
                    <a:lumMod val="75000"/>
                    <a:lumOff val="25000"/>
                  </a:schemeClr>
                </a:solidFill>
                <a:latin typeface="Calibri Regular"/>
              </a:rPr>
              <a:t>source </a:t>
            </a:r>
            <a:r>
              <a:rPr lang="cs-CZ" altLang="cs-CZ" sz="1500" dirty="0" err="1">
                <a:solidFill>
                  <a:schemeClr val="tx1">
                    <a:lumMod val="75000"/>
                    <a:lumOff val="25000"/>
                  </a:schemeClr>
                </a:solidFill>
                <a:latin typeface="Calibri Regular"/>
              </a:rPr>
              <a:t>of</a:t>
            </a:r>
            <a:r>
              <a:rPr lang="cs-CZ" altLang="cs-CZ" sz="1500" dirty="0">
                <a:solidFill>
                  <a:schemeClr val="tx1">
                    <a:lumMod val="75000"/>
                    <a:lumOff val="25000"/>
                  </a:schemeClr>
                </a:solidFill>
                <a:latin typeface="Calibri Regular"/>
              </a:rPr>
              <a:t>  </a:t>
            </a:r>
            <a:r>
              <a:rPr lang="cs-CZ" altLang="cs-CZ" sz="1500" dirty="0" err="1">
                <a:solidFill>
                  <a:schemeClr val="tx1">
                    <a:lumMod val="75000"/>
                    <a:lumOff val="25000"/>
                  </a:schemeClr>
                </a:solidFill>
                <a:latin typeface="Calibri Regular"/>
              </a:rPr>
              <a:t>human</a:t>
            </a:r>
            <a:r>
              <a:rPr lang="cs-CZ" altLang="cs-CZ" sz="1500" dirty="0">
                <a:solidFill>
                  <a:schemeClr val="tx1">
                    <a:lumMod val="75000"/>
                    <a:lumOff val="25000"/>
                  </a:schemeClr>
                </a:solidFill>
                <a:latin typeface="Calibri Regular"/>
              </a:rPr>
              <a:t> </a:t>
            </a:r>
            <a:r>
              <a:rPr lang="cs-CZ" altLang="cs-CZ" sz="1500" dirty="0" err="1">
                <a:solidFill>
                  <a:schemeClr val="tx1">
                    <a:lumMod val="75000"/>
                    <a:lumOff val="25000"/>
                  </a:schemeClr>
                </a:solidFill>
                <a:latin typeface="Calibri Regular"/>
              </a:rPr>
              <a:t>Yersinia</a:t>
            </a:r>
            <a:r>
              <a:rPr lang="cs-CZ" altLang="cs-CZ" sz="1500" dirty="0">
                <a:solidFill>
                  <a:schemeClr val="tx1">
                    <a:lumMod val="75000"/>
                    <a:lumOff val="25000"/>
                  </a:schemeClr>
                </a:solidFill>
                <a:latin typeface="Calibri Regular"/>
              </a:rPr>
              <a:t> </a:t>
            </a:r>
            <a:r>
              <a:rPr lang="cs-CZ" altLang="cs-CZ" sz="1500" dirty="0" err="1">
                <a:solidFill>
                  <a:schemeClr val="tx1">
                    <a:lumMod val="75000"/>
                    <a:lumOff val="25000"/>
                  </a:schemeClr>
                </a:solidFill>
                <a:latin typeface="Calibri Regular"/>
              </a:rPr>
              <a:t>pestis</a:t>
            </a:r>
            <a:r>
              <a:rPr lang="cs-CZ" altLang="cs-CZ" sz="1500" dirty="0">
                <a:solidFill>
                  <a:schemeClr val="tx1">
                    <a:lumMod val="75000"/>
                    <a:lumOff val="25000"/>
                  </a:schemeClr>
                </a:solidFill>
                <a:latin typeface="Calibri Regular"/>
              </a:rPr>
              <a:t> </a:t>
            </a:r>
            <a:r>
              <a:rPr lang="cs-CZ" altLang="cs-CZ" sz="1500" dirty="0" err="1">
                <a:solidFill>
                  <a:schemeClr val="tx1">
                    <a:lumMod val="75000"/>
                    <a:lumOff val="25000"/>
                  </a:schemeClr>
                </a:solidFill>
                <a:latin typeface="Calibri Regular"/>
              </a:rPr>
              <a:t>infection</a:t>
            </a:r>
            <a:endParaRPr lang="cs-CZ" altLang="cs-CZ" sz="1500" dirty="0">
              <a:solidFill>
                <a:schemeClr val="tx1">
                  <a:lumMod val="75000"/>
                  <a:lumOff val="25000"/>
                </a:schemeClr>
              </a:solidFill>
              <a:latin typeface="Calibri Regular"/>
            </a:endParaRPr>
          </a:p>
          <a:p>
            <a:pPr>
              <a:spcAft>
                <a:spcPts val="0"/>
              </a:spcAft>
              <a:defRPr/>
            </a:pPr>
            <a:endParaRPr lang="en-US" sz="1500" b="1" dirty="0">
              <a:solidFill>
                <a:srgbClr val="353535"/>
              </a:solidFill>
              <a:latin typeface="AppleSystemUIFontBold"/>
              <a:ea typeface="Calibri" panose="020F0502020204030204" pitchFamily="34" charset="0"/>
              <a:cs typeface="AppleSystemUIFontBold"/>
            </a:endParaRPr>
          </a:p>
          <a:p>
            <a:pPr>
              <a:spcAft>
                <a:spcPts val="0"/>
              </a:spcAft>
              <a:defRPr/>
            </a:pPr>
            <a:r>
              <a:rPr lang="en-US" sz="1500" b="1" dirty="0">
                <a:solidFill>
                  <a:srgbClr val="353535"/>
                </a:solidFill>
                <a:latin typeface="AppleSystemUIFontBold"/>
                <a:ea typeface="Calibri" panose="020F0502020204030204" pitchFamily="34" charset="0"/>
                <a:cs typeface="AppleSystemUIFontBold"/>
              </a:rPr>
              <a:t>Treatment:</a:t>
            </a:r>
            <a:r>
              <a:rPr lang="en-US" sz="1500" dirty="0">
                <a:solidFill>
                  <a:srgbClr val="353535"/>
                </a:solidFill>
                <a:latin typeface="AppleSystemUIFont"/>
                <a:ea typeface="Calibri" panose="020F0502020204030204" pitchFamily="34" charset="0"/>
                <a:cs typeface="AppleSystemUIFont"/>
              </a:rPr>
              <a:t> flea eradication, local steroids, oral antihistamines</a:t>
            </a:r>
            <a:endParaRPr lang="sk-SK" sz="15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A733DC1A-CE0C-AC4C-B3F4-CB5B5B57C064}"/>
              </a:ext>
            </a:extLst>
          </p:cNvPr>
          <p:cNvSpPr txBox="1"/>
          <p:nvPr/>
        </p:nvSpPr>
        <p:spPr>
          <a:xfrm>
            <a:off x="0" y="188913"/>
            <a:ext cx="9144000" cy="1016000"/>
          </a:xfrm>
          <a:prstGeom prst="rect">
            <a:avLst/>
          </a:prstGeom>
          <a:solidFill>
            <a:schemeClr val="bg1"/>
          </a:solidFill>
        </p:spPr>
        <p:txBody>
          <a:bodyPr anchor="ctr">
            <a:spAutoFit/>
          </a:bodyPr>
          <a:lstStyle/>
          <a:p>
            <a:pPr algn="ctr">
              <a:defRPr/>
            </a:pPr>
            <a:endParaRPr lang="sk-SK" sz="1400" dirty="0">
              <a:solidFill>
                <a:schemeClr val="tx1">
                  <a:lumMod val="65000"/>
                  <a:lumOff val="35000"/>
                </a:schemeClr>
              </a:solidFill>
              <a:latin typeface="Calibri" panose="020F0502020204030204" pitchFamily="34" charset="0"/>
              <a:cs typeface="Calibri" panose="020F0502020204030204" pitchFamily="34" charset="0"/>
            </a:endParaRPr>
          </a:p>
          <a:p>
            <a:pPr algn="ctr">
              <a:defRPr/>
            </a:pPr>
            <a:r>
              <a:rPr lang="sk-SK" sz="3200" b="1" dirty="0">
                <a:solidFill>
                  <a:schemeClr val="tx1">
                    <a:lumMod val="65000"/>
                    <a:lumOff val="35000"/>
                  </a:schemeClr>
                </a:solidFill>
                <a:latin typeface="Calibri" panose="020F0502020204030204" pitchFamily="34" charset="0"/>
                <a:cs typeface="Calibri" panose="020F0502020204030204" pitchFamily="34" charset="0"/>
              </a:rPr>
              <a:t>FLEAS – PULLICOSIS</a:t>
            </a:r>
          </a:p>
          <a:p>
            <a:pPr algn="ctr">
              <a:defRPr/>
            </a:pPr>
            <a:endParaRPr lang="sk-SK" sz="14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20483" name="Picture 2">
            <a:extLst>
              <a:ext uri="{FF2B5EF4-FFF2-40B4-BE49-F238E27FC236}">
                <a16:creationId xmlns:a16="http://schemas.microsoft.com/office/drawing/2014/main" xmlns="" id="{22C339AE-FE2B-2C42-8958-99D551CCC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1347788"/>
            <a:ext cx="3460750" cy="3348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3">
            <a:extLst>
              <a:ext uri="{FF2B5EF4-FFF2-40B4-BE49-F238E27FC236}">
                <a16:creationId xmlns:a16="http://schemas.microsoft.com/office/drawing/2014/main" xmlns="" id="{774A9752-AA77-674E-BFCA-0D9A5CB9D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4149725"/>
            <a:ext cx="3460750" cy="259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AC6EB26-850F-C24E-BFE0-811C17CA4287}"/>
              </a:ext>
            </a:extLst>
          </p:cNvPr>
          <p:cNvSpPr/>
          <p:nvPr/>
        </p:nvSpPr>
        <p:spPr>
          <a:xfrm>
            <a:off x="306388" y="1309688"/>
            <a:ext cx="8531225" cy="2370137"/>
          </a:xfrm>
          <a:prstGeom prst="rect">
            <a:avLst/>
          </a:prstGeom>
        </p:spPr>
        <p:txBody>
          <a:bodyPr>
            <a:spAutoFit/>
          </a:bodyPr>
          <a:lstStyle/>
          <a:p>
            <a:pPr>
              <a:spcAft>
                <a:spcPts val="0"/>
              </a:spcAft>
              <a:defRPr/>
            </a:pPr>
            <a:r>
              <a:rPr lang="en-US" b="1" dirty="0" err="1">
                <a:solidFill>
                  <a:schemeClr val="tx1">
                    <a:lumMod val="75000"/>
                    <a:lumOff val="25000"/>
                  </a:schemeClr>
                </a:solidFill>
                <a:uFill>
                  <a:solidFill>
                    <a:srgbClr val="353535"/>
                  </a:solidFill>
                </a:uFill>
                <a:latin typeface="AppleSystemUIFontBold"/>
                <a:ea typeface="Calibri" panose="020F0502020204030204" pitchFamily="34" charset="0"/>
                <a:cs typeface="AppleSystemUIFontBold"/>
              </a:rPr>
              <a:t>Cimex</a:t>
            </a:r>
            <a:r>
              <a:rPr lang="en-US" b="1" dirty="0">
                <a:solidFill>
                  <a:schemeClr val="tx1">
                    <a:lumMod val="75000"/>
                    <a:lumOff val="25000"/>
                  </a:schemeClr>
                </a:solidFill>
                <a:uFill>
                  <a:solidFill>
                    <a:srgbClr val="353535"/>
                  </a:solidFill>
                </a:uFill>
                <a:latin typeface="AppleSystemUIFontBold"/>
                <a:ea typeface="Calibri" panose="020F0502020204030204" pitchFamily="34" charset="0"/>
                <a:cs typeface="AppleSystemUIFontBold"/>
              </a:rPr>
              <a:t> </a:t>
            </a:r>
            <a:r>
              <a:rPr lang="en-US" b="1" dirty="0" err="1">
                <a:solidFill>
                  <a:schemeClr val="tx1">
                    <a:lumMod val="75000"/>
                    <a:lumOff val="25000"/>
                  </a:schemeClr>
                </a:solidFill>
                <a:uFill>
                  <a:solidFill>
                    <a:srgbClr val="353535"/>
                  </a:solidFill>
                </a:uFill>
                <a:latin typeface="AppleSystemUIFontBold"/>
                <a:ea typeface="Calibri" panose="020F0502020204030204" pitchFamily="34" charset="0"/>
                <a:cs typeface="AppleSystemUIFontBold"/>
              </a:rPr>
              <a:t>lectularius</a:t>
            </a:r>
            <a:endParaRPr lang="en-US" b="1" dirty="0">
              <a:solidFill>
                <a:schemeClr val="tx1">
                  <a:lumMod val="75000"/>
                  <a:lumOff val="25000"/>
                </a:schemeClr>
              </a:solidFill>
              <a:uFill>
                <a:solidFill>
                  <a:srgbClr val="353535"/>
                </a:solidFill>
              </a:uFill>
              <a:latin typeface="AppleSystemUIFontBold"/>
              <a:ea typeface="Calibri" panose="020F0502020204030204" pitchFamily="34" charset="0"/>
              <a:cs typeface="AppleSystemUIFontBold"/>
            </a:endParaRPr>
          </a:p>
          <a:p>
            <a:pPr>
              <a:spcAft>
                <a:spcPts val="0"/>
              </a:spcAft>
              <a:defRPr/>
            </a:pPr>
            <a:endParaRPr lang="sk-SK"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defRPr/>
            </a:pPr>
            <a:r>
              <a:rPr lang="en-US" sz="1600" dirty="0">
                <a:solidFill>
                  <a:schemeClr val="tx1">
                    <a:lumMod val="75000"/>
                    <a:lumOff val="25000"/>
                  </a:schemeClr>
                </a:solidFill>
                <a:latin typeface="AppleSystemUIFont"/>
                <a:ea typeface="Calibri" panose="020F0502020204030204" pitchFamily="34" charset="0"/>
                <a:cs typeface="AppleSystemUIFont"/>
              </a:rPr>
              <a:t>Bedbugs </a:t>
            </a:r>
            <a:r>
              <a:rPr lang="en-US" sz="1600" b="1" dirty="0">
                <a:solidFill>
                  <a:schemeClr val="tx1">
                    <a:lumMod val="75000"/>
                    <a:lumOff val="25000"/>
                  </a:schemeClr>
                </a:solidFill>
                <a:latin typeface="AppleSystemUIFont"/>
                <a:ea typeface="Calibri" panose="020F0502020204030204" pitchFamily="34" charset="0"/>
                <a:cs typeface="AppleSystemUIFont"/>
              </a:rPr>
              <a:t>feed primarily on human blood</a:t>
            </a:r>
            <a:r>
              <a:rPr lang="en-US" sz="1600" dirty="0">
                <a:solidFill>
                  <a:schemeClr val="tx1">
                    <a:lumMod val="75000"/>
                    <a:lumOff val="25000"/>
                  </a:schemeClr>
                </a:solidFill>
                <a:latin typeface="AppleSystemUIFont"/>
                <a:ea typeface="Calibri" panose="020F0502020204030204" pitchFamily="34" charset="0"/>
                <a:cs typeface="AppleSystemUIFont"/>
              </a:rPr>
              <a:t>. They have a </a:t>
            </a:r>
            <a:r>
              <a:rPr lang="en-US" sz="1600" b="1" dirty="0">
                <a:solidFill>
                  <a:schemeClr val="tx1">
                    <a:lumMod val="75000"/>
                    <a:lumOff val="25000"/>
                  </a:schemeClr>
                </a:solidFill>
                <a:latin typeface="AppleSystemUIFont"/>
                <a:ea typeface="Calibri" panose="020F0502020204030204" pitchFamily="34" charset="0"/>
                <a:cs typeface="AppleSystemUIFont"/>
              </a:rPr>
              <a:t>brown to reddish flat body</a:t>
            </a:r>
            <a:r>
              <a:rPr lang="en-US" sz="1600" dirty="0">
                <a:solidFill>
                  <a:schemeClr val="tx1">
                    <a:lumMod val="75000"/>
                    <a:lumOff val="25000"/>
                  </a:schemeClr>
                </a:solidFill>
                <a:latin typeface="AppleSystemUIFont"/>
                <a:ea typeface="Calibri" panose="020F0502020204030204" pitchFamily="34" charset="0"/>
                <a:cs typeface="AppleSystemUIFont"/>
              </a:rPr>
              <a:t>, size 4-5 mm. Nymphs and adults </a:t>
            </a:r>
            <a:r>
              <a:rPr lang="en-US" sz="1600" b="1" dirty="0">
                <a:solidFill>
                  <a:schemeClr val="tx1">
                    <a:lumMod val="75000"/>
                    <a:lumOff val="25000"/>
                  </a:schemeClr>
                </a:solidFill>
                <a:latin typeface="AppleSystemUIFont"/>
                <a:ea typeface="Calibri" panose="020F0502020204030204" pitchFamily="34" charset="0"/>
                <a:cs typeface="AppleSystemUIFont"/>
              </a:rPr>
              <a:t>hide in human dwellings </a:t>
            </a:r>
            <a:r>
              <a:rPr lang="en-US" sz="1600" dirty="0">
                <a:solidFill>
                  <a:schemeClr val="tx1">
                    <a:lumMod val="75000"/>
                    <a:lumOff val="25000"/>
                  </a:schemeClr>
                </a:solidFill>
                <a:latin typeface="AppleSystemUIFont"/>
                <a:ea typeface="Calibri" panose="020F0502020204030204" pitchFamily="34" charset="0"/>
                <a:cs typeface="AppleSystemUIFont"/>
              </a:rPr>
              <a:t>during the day (furniture, walls and floors, mattresses, bed frames) and </a:t>
            </a:r>
            <a:r>
              <a:rPr lang="en-US" sz="1600" b="1" dirty="0">
                <a:solidFill>
                  <a:schemeClr val="tx1">
                    <a:lumMod val="75000"/>
                    <a:lumOff val="25000"/>
                  </a:schemeClr>
                </a:solidFill>
                <a:latin typeface="AppleSystemUIFont"/>
                <a:ea typeface="Calibri" panose="020F0502020204030204" pitchFamily="34" charset="0"/>
                <a:cs typeface="AppleSystemUIFont"/>
              </a:rPr>
              <a:t>suck blood during the night </a:t>
            </a:r>
            <a:r>
              <a:rPr lang="en-US" sz="1600" dirty="0">
                <a:solidFill>
                  <a:schemeClr val="tx1">
                    <a:lumMod val="75000"/>
                    <a:lumOff val="25000"/>
                  </a:schemeClr>
                </a:solidFill>
                <a:latin typeface="AppleSystemUIFont"/>
                <a:ea typeface="Calibri" panose="020F0502020204030204" pitchFamily="34" charset="0"/>
                <a:cs typeface="AppleSystemUIFont"/>
              </a:rPr>
              <a:t>– they find their hosts by thermal sensors located on their heads. They stab mainly the </a:t>
            </a:r>
            <a:r>
              <a:rPr lang="en-US" sz="1600" b="1" dirty="0">
                <a:solidFill>
                  <a:schemeClr val="tx1">
                    <a:lumMod val="75000"/>
                    <a:lumOff val="25000"/>
                  </a:schemeClr>
                </a:solidFill>
                <a:latin typeface="AppleSystemUIFont"/>
                <a:ea typeface="Calibri" panose="020F0502020204030204" pitchFamily="34" charset="0"/>
                <a:cs typeface="AppleSystemUIFont"/>
              </a:rPr>
              <a:t>uncovered parts of the body</a:t>
            </a:r>
            <a:r>
              <a:rPr lang="en-US" sz="1600" dirty="0">
                <a:solidFill>
                  <a:schemeClr val="tx1">
                    <a:lumMod val="75000"/>
                    <a:lumOff val="25000"/>
                  </a:schemeClr>
                </a:solidFill>
                <a:latin typeface="AppleSystemUIFont"/>
                <a:ea typeface="Calibri" panose="020F0502020204030204" pitchFamily="34" charset="0"/>
                <a:cs typeface="AppleSystemUIFont"/>
              </a:rPr>
              <a:t>; usually not under the duvet or under the clothes. The bedbug injects an anesthetic so that </a:t>
            </a:r>
            <a:r>
              <a:rPr lang="en-US" sz="1600" b="1" dirty="0">
                <a:solidFill>
                  <a:schemeClr val="tx1">
                    <a:lumMod val="75000"/>
                    <a:lumOff val="25000"/>
                  </a:schemeClr>
                </a:solidFill>
                <a:latin typeface="AppleSystemUIFont"/>
                <a:ea typeface="Calibri" panose="020F0502020204030204" pitchFamily="34" charset="0"/>
                <a:cs typeface="AppleSystemUIFont"/>
              </a:rPr>
              <a:t>the bite does not hurt</a:t>
            </a:r>
            <a:r>
              <a:rPr lang="en-US" sz="1600" dirty="0">
                <a:solidFill>
                  <a:schemeClr val="tx1">
                    <a:lumMod val="75000"/>
                    <a:lumOff val="25000"/>
                  </a:schemeClr>
                </a:solidFill>
                <a:latin typeface="AppleSystemUIFont"/>
                <a:ea typeface="Calibri" panose="020F0502020204030204" pitchFamily="34" charset="0"/>
                <a:cs typeface="AppleSystemUIFont"/>
              </a:rPr>
              <a:t>. </a:t>
            </a:r>
            <a:r>
              <a:rPr lang="en-US" sz="1600" b="1" dirty="0">
                <a:solidFill>
                  <a:schemeClr val="tx1">
                    <a:lumMod val="75000"/>
                    <a:lumOff val="25000"/>
                  </a:schemeClr>
                </a:solidFill>
                <a:latin typeface="AppleSystemUIFont"/>
                <a:ea typeface="Calibri" panose="020F0502020204030204" pitchFamily="34" charset="0"/>
                <a:cs typeface="AppleSystemUIFont"/>
              </a:rPr>
              <a:t>It feeds </a:t>
            </a:r>
            <a:r>
              <a:rPr lang="en-US" sz="1600" dirty="0">
                <a:solidFill>
                  <a:schemeClr val="tx1">
                    <a:lumMod val="75000"/>
                    <a:lumOff val="25000"/>
                  </a:schemeClr>
                </a:solidFill>
                <a:latin typeface="AppleSystemUIFont"/>
                <a:ea typeface="Calibri" panose="020F0502020204030204" pitchFamily="34" charset="0"/>
                <a:cs typeface="AppleSystemUIFont"/>
              </a:rPr>
              <a:t>for 3-10 minutes, </a:t>
            </a:r>
            <a:r>
              <a:rPr lang="en-US" sz="1600" b="1" dirty="0">
                <a:solidFill>
                  <a:schemeClr val="tx1">
                    <a:lumMod val="75000"/>
                    <a:lumOff val="25000"/>
                  </a:schemeClr>
                </a:solidFill>
                <a:latin typeface="AppleSystemUIFont"/>
                <a:ea typeface="Calibri" panose="020F0502020204030204" pitchFamily="34" charset="0"/>
                <a:cs typeface="AppleSystemUIFont"/>
              </a:rPr>
              <a:t>once a week, but can last without food for several weeks </a:t>
            </a:r>
            <a:r>
              <a:rPr lang="en-US" sz="1600" dirty="0">
                <a:solidFill>
                  <a:schemeClr val="tx1">
                    <a:lumMod val="75000"/>
                    <a:lumOff val="25000"/>
                  </a:schemeClr>
                </a:solidFill>
                <a:latin typeface="AppleSystemUIFont"/>
                <a:ea typeface="Calibri" panose="020F0502020204030204" pitchFamily="34" charset="0"/>
                <a:cs typeface="AppleSystemUIFont"/>
              </a:rPr>
              <a:t>up to one year, that is why it is so </a:t>
            </a:r>
            <a:r>
              <a:rPr lang="en-US" sz="1600" b="1" dirty="0">
                <a:solidFill>
                  <a:schemeClr val="tx1">
                    <a:lumMod val="75000"/>
                    <a:lumOff val="25000"/>
                  </a:schemeClr>
                </a:solidFill>
                <a:latin typeface="AppleSystemUIFont"/>
                <a:ea typeface="Calibri" panose="020F0502020204030204" pitchFamily="34" charset="0"/>
                <a:cs typeface="AppleSystemUIFont"/>
              </a:rPr>
              <a:t>difficult to get rid of them.</a:t>
            </a:r>
            <a:endParaRPr lang="sk-SK" sz="1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2AB19519-8E4E-B746-B563-3EED166F471A}"/>
              </a:ext>
            </a:extLst>
          </p:cNvPr>
          <p:cNvSpPr txBox="1"/>
          <p:nvPr/>
        </p:nvSpPr>
        <p:spPr>
          <a:xfrm>
            <a:off x="0" y="188913"/>
            <a:ext cx="9144000" cy="1016000"/>
          </a:xfrm>
          <a:prstGeom prst="rect">
            <a:avLst/>
          </a:prstGeom>
          <a:solidFill>
            <a:schemeClr val="bg1"/>
          </a:solidFill>
        </p:spPr>
        <p:txBody>
          <a:bodyPr anchor="ctr">
            <a:spAutoFit/>
          </a:bodyPr>
          <a:lstStyle/>
          <a:p>
            <a:pPr algn="ctr">
              <a:defRPr/>
            </a:pPr>
            <a:endParaRPr lang="sk-SK" sz="1400" dirty="0">
              <a:solidFill>
                <a:schemeClr val="tx1">
                  <a:lumMod val="65000"/>
                  <a:lumOff val="35000"/>
                </a:schemeClr>
              </a:solidFill>
              <a:latin typeface="Calibri" panose="020F0502020204030204" pitchFamily="34" charset="0"/>
              <a:cs typeface="Calibri" panose="020F0502020204030204" pitchFamily="34" charset="0"/>
            </a:endParaRPr>
          </a:p>
          <a:p>
            <a:pPr algn="ctr">
              <a:defRPr/>
            </a:pPr>
            <a:r>
              <a:rPr lang="sk-SK" sz="3200" b="1" dirty="0">
                <a:solidFill>
                  <a:schemeClr val="tx1">
                    <a:lumMod val="65000"/>
                    <a:lumOff val="35000"/>
                  </a:schemeClr>
                </a:solidFill>
                <a:latin typeface="Calibri" panose="020F0502020204030204" pitchFamily="34" charset="0"/>
                <a:cs typeface="Calibri" panose="020F0502020204030204" pitchFamily="34" charset="0"/>
              </a:rPr>
              <a:t>BED BUGS – CIMICOSIS</a:t>
            </a:r>
          </a:p>
          <a:p>
            <a:pPr algn="ctr">
              <a:defRPr/>
            </a:pPr>
            <a:endParaRPr lang="sk-SK" sz="14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21507" name="Picture 4">
            <a:extLst>
              <a:ext uri="{FF2B5EF4-FFF2-40B4-BE49-F238E27FC236}">
                <a16:creationId xmlns:a16="http://schemas.microsoft.com/office/drawing/2014/main" xmlns="" id="{A436953B-89A3-1241-B3CC-BC7248C565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1309"/>
          <a:stretch>
            <a:fillRect/>
          </a:stretch>
        </p:blipFill>
        <p:spPr bwMode="auto">
          <a:xfrm>
            <a:off x="4716463" y="4000500"/>
            <a:ext cx="3697287"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3">
            <a:extLst>
              <a:ext uri="{FF2B5EF4-FFF2-40B4-BE49-F238E27FC236}">
                <a16:creationId xmlns:a16="http://schemas.microsoft.com/office/drawing/2014/main" xmlns="" id="{08E5838C-99B9-0647-BDF7-A228AE2B2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4000500"/>
            <a:ext cx="3743325" cy="262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5DDFD1F-361D-2A4C-8CCE-647C8B759431}"/>
              </a:ext>
            </a:extLst>
          </p:cNvPr>
          <p:cNvSpPr/>
          <p:nvPr/>
        </p:nvSpPr>
        <p:spPr>
          <a:xfrm>
            <a:off x="468313" y="620713"/>
            <a:ext cx="8207375" cy="2832100"/>
          </a:xfrm>
          <a:prstGeom prst="rect">
            <a:avLst/>
          </a:prstGeom>
        </p:spPr>
        <p:txBody>
          <a:bodyPr>
            <a:spAutoFit/>
          </a:bodyPr>
          <a:lstStyle/>
          <a:p>
            <a:pPr marL="285750" indent="-285750">
              <a:spcAft>
                <a:spcPts val="0"/>
              </a:spcAft>
              <a:buFontTx/>
              <a:buChar char="-"/>
              <a:defRPr/>
            </a:pPr>
            <a:r>
              <a:rPr lang="en-US" sz="1600" dirty="0">
                <a:solidFill>
                  <a:srgbClr val="353535"/>
                </a:solidFill>
                <a:latin typeface="AppleSystemUIFont"/>
                <a:ea typeface="Calibri" panose="020F0502020204030204" pitchFamily="34" charset="0"/>
                <a:cs typeface="AppleSystemUIFont"/>
              </a:rPr>
              <a:t>most patients do not experience a reaction to a bed bug bite,  when a reaction occurs, the lesions are most commonly </a:t>
            </a:r>
            <a:r>
              <a:rPr lang="en-US" sz="1600" b="1" dirty="0">
                <a:solidFill>
                  <a:srgbClr val="353535"/>
                </a:solidFill>
                <a:latin typeface="AppleSystemUIFont"/>
                <a:ea typeface="Calibri" panose="020F0502020204030204" pitchFamily="34" charset="0"/>
                <a:cs typeface="AppleSystemUIFont"/>
              </a:rPr>
              <a:t>red, urticarial lesions with a hemorrhagic dot</a:t>
            </a:r>
            <a:r>
              <a:rPr lang="en-US" sz="1600" dirty="0">
                <a:solidFill>
                  <a:srgbClr val="353535"/>
                </a:solidFill>
                <a:latin typeface="AppleSystemUIFont"/>
                <a:ea typeface="Calibri" panose="020F0502020204030204" pitchFamily="34" charset="0"/>
                <a:cs typeface="AppleSystemUIFont"/>
              </a:rPr>
              <a:t>, saliva penetration into the subcutaneous tissue causes </a:t>
            </a:r>
            <a:r>
              <a:rPr lang="en-US" sz="1600" b="1" dirty="0">
                <a:solidFill>
                  <a:srgbClr val="353535"/>
                </a:solidFill>
                <a:latin typeface="AppleSystemUIFont"/>
                <a:ea typeface="Calibri" panose="020F0502020204030204" pitchFamily="34" charset="0"/>
                <a:cs typeface="AppleSystemUIFont"/>
              </a:rPr>
              <a:t>intense itching and burning</a:t>
            </a:r>
          </a:p>
          <a:p>
            <a:pPr>
              <a:spcAft>
                <a:spcPts val="0"/>
              </a:spcAft>
              <a:defRPr/>
            </a:pPr>
            <a:endParaRPr lang="en-US" sz="1600" b="1"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en-US" sz="1600" dirty="0">
                <a:solidFill>
                  <a:srgbClr val="353535"/>
                </a:solidFill>
                <a:latin typeface="AppleSystemUIFont"/>
                <a:ea typeface="Calibri" panose="020F0502020204030204" pitchFamily="34" charset="0"/>
                <a:cs typeface="AppleSystemUIFont"/>
              </a:rPr>
              <a:t>if not scratched, the lesions </a:t>
            </a:r>
            <a:r>
              <a:rPr lang="en-US" sz="1600" b="1" dirty="0">
                <a:solidFill>
                  <a:srgbClr val="353535"/>
                </a:solidFill>
                <a:latin typeface="AppleSystemUIFont"/>
                <a:ea typeface="Calibri" panose="020F0502020204030204" pitchFamily="34" charset="0"/>
                <a:cs typeface="AppleSystemUIFont"/>
              </a:rPr>
              <a:t>usually resolve in a week </a:t>
            </a:r>
            <a:r>
              <a:rPr lang="en-US" sz="1600" dirty="0">
                <a:solidFill>
                  <a:srgbClr val="353535"/>
                </a:solidFill>
                <a:latin typeface="AppleSystemUIFont"/>
                <a:ea typeface="Calibri" panose="020F0502020204030204" pitchFamily="34" charset="0"/>
                <a:cs typeface="AppleSystemUIFont"/>
              </a:rPr>
              <a:t>or so, treatment is not generally required, </a:t>
            </a:r>
            <a:r>
              <a:rPr lang="en-US" sz="1600" b="1" dirty="0">
                <a:solidFill>
                  <a:srgbClr val="353535"/>
                </a:solidFill>
                <a:latin typeface="AppleSystemUIFont"/>
                <a:ea typeface="Calibri" panose="020F0502020204030204" pitchFamily="34" charset="0"/>
                <a:cs typeface="AppleSystemUIFont"/>
              </a:rPr>
              <a:t>symptoms can be alleviated by antihistamines or local corticosteroids</a:t>
            </a:r>
          </a:p>
          <a:p>
            <a:pPr marL="285750" indent="-285750">
              <a:spcAft>
                <a:spcPts val="0"/>
              </a:spcAft>
              <a:buFontTx/>
              <a:buChar char="-"/>
              <a:defRPr/>
            </a:pPr>
            <a:endParaRPr lang="en-US" sz="1600" b="1"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en-US" sz="1600" b="1" dirty="0">
                <a:solidFill>
                  <a:srgbClr val="353535"/>
                </a:solidFill>
                <a:latin typeface="AppleSystemUIFont"/>
                <a:ea typeface="Calibri" panose="020F0502020204030204" pitchFamily="34" charset="0"/>
                <a:cs typeface="AppleSystemUIFont"/>
              </a:rPr>
              <a:t>the important thing is eradication</a:t>
            </a:r>
            <a:r>
              <a:rPr lang="en-US" sz="1600" dirty="0">
                <a:solidFill>
                  <a:srgbClr val="353535"/>
                </a:solidFill>
                <a:latin typeface="AppleSystemUIFont"/>
                <a:ea typeface="Calibri" panose="020F0502020204030204" pitchFamily="34" charset="0"/>
                <a:cs typeface="AppleSystemUIFont"/>
              </a:rPr>
              <a:t>, which can be difficult and requires chemical and non-chemical control strategies, </a:t>
            </a:r>
            <a:r>
              <a:rPr lang="en-US" sz="1600" b="1" dirty="0">
                <a:solidFill>
                  <a:srgbClr val="353535"/>
                </a:solidFill>
                <a:latin typeface="AppleSystemUIFont"/>
                <a:ea typeface="Calibri" panose="020F0502020204030204" pitchFamily="34" charset="0"/>
                <a:cs typeface="AppleSystemUIFont"/>
              </a:rPr>
              <a:t>it is best to hire a professional</a:t>
            </a:r>
            <a:r>
              <a:rPr lang="en-US" sz="1600" dirty="0">
                <a:solidFill>
                  <a:srgbClr val="353535"/>
                </a:solidFill>
                <a:latin typeface="AppleSystemUIFont"/>
                <a:ea typeface="Calibri" panose="020F0502020204030204" pitchFamily="34" charset="0"/>
                <a:cs typeface="AppleSystemUIFont"/>
              </a:rPr>
              <a:t> pesticide applicator with experience in treating bed bugs. </a:t>
            </a:r>
            <a:endParaRPr lang="sk-SK"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defRPr/>
            </a:pPr>
            <a:endParaRPr lang="sk-SK"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2530" name="Picture 3">
            <a:extLst>
              <a:ext uri="{FF2B5EF4-FFF2-40B4-BE49-F238E27FC236}">
                <a16:creationId xmlns:a16="http://schemas.microsoft.com/office/drawing/2014/main" xmlns="" id="{7DB93605-5127-7245-928B-2403666D21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357563"/>
            <a:ext cx="3717925" cy="278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5">
            <a:extLst>
              <a:ext uri="{FF2B5EF4-FFF2-40B4-BE49-F238E27FC236}">
                <a16:creationId xmlns:a16="http://schemas.microsoft.com/office/drawing/2014/main" xmlns="" id="{787DE7C4-95E2-B649-A940-F64F565AF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57563"/>
            <a:ext cx="3719513"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5">
            <a:extLst>
              <a:ext uri="{FF2B5EF4-FFF2-40B4-BE49-F238E27FC236}">
                <a16:creationId xmlns:a16="http://schemas.microsoft.com/office/drawing/2014/main" xmlns="" id="{328D3B91-CF9B-8546-936E-86FD4A2B8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3357563"/>
            <a:ext cx="3719512"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a:extLst>
              <a:ext uri="{FF2B5EF4-FFF2-40B4-BE49-F238E27FC236}">
                <a16:creationId xmlns:a16="http://schemas.microsoft.com/office/drawing/2014/main" xmlns="" id="{A85A7190-2CDD-EF41-BA39-F2723E1E0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700213"/>
            <a:ext cx="6626225" cy="4564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4" name="Rectangle 1">
            <a:extLst>
              <a:ext uri="{FF2B5EF4-FFF2-40B4-BE49-F238E27FC236}">
                <a16:creationId xmlns:a16="http://schemas.microsoft.com/office/drawing/2014/main" xmlns="" id="{5D112254-9E8A-DF43-9F65-0C857830DB37}"/>
              </a:ext>
            </a:extLst>
          </p:cNvPr>
          <p:cNvSpPr>
            <a:spLocks noChangeArrowheads="1"/>
          </p:cNvSpPr>
          <p:nvPr/>
        </p:nvSpPr>
        <p:spPr bwMode="auto">
          <a:xfrm>
            <a:off x="684213" y="549275"/>
            <a:ext cx="80645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sk-SK" b="1">
                <a:solidFill>
                  <a:srgbClr val="353535"/>
                </a:solidFill>
                <a:latin typeface="AppleSystemUIFont"/>
                <a:ea typeface="Calibri" panose="020F0502020204030204" pitchFamily="34" charset="0"/>
                <a:cs typeface="AppleSystemUIFont"/>
              </a:rPr>
              <a:t>NOTE: </a:t>
            </a:r>
            <a:r>
              <a:rPr lang="en-US" altLang="sk-SK">
                <a:solidFill>
                  <a:srgbClr val="353535"/>
                </a:solidFill>
                <a:latin typeface="AppleSystemUIFont"/>
                <a:ea typeface="Calibri" panose="020F0502020204030204" pitchFamily="34" charset="0"/>
                <a:cs typeface="AppleSystemUIFont"/>
              </a:rPr>
              <a:t>If travelling, watch out, check every hotel room or dormitory for bed bugs. Keep your bags off the floor. When you get home, hotwash your clothes, and thoroughly vacuum your bags. Seal the vacuum bag before destruction.</a:t>
            </a:r>
            <a:endParaRPr lang="sk-SK" altLang="sk-SK">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B2DB290-D3EB-F24C-B641-C79E51A27D79}"/>
              </a:ext>
            </a:extLst>
          </p:cNvPr>
          <p:cNvSpPr txBox="1"/>
          <p:nvPr/>
        </p:nvSpPr>
        <p:spPr>
          <a:xfrm>
            <a:off x="0" y="188913"/>
            <a:ext cx="9144000" cy="1016000"/>
          </a:xfrm>
          <a:prstGeom prst="rect">
            <a:avLst/>
          </a:prstGeom>
          <a:solidFill>
            <a:schemeClr val="bg1"/>
          </a:solidFill>
        </p:spPr>
        <p:txBody>
          <a:bodyPr anchor="ctr">
            <a:spAutoFit/>
          </a:bodyPr>
          <a:lstStyle/>
          <a:p>
            <a:pPr algn="ctr">
              <a:defRPr/>
            </a:pPr>
            <a:endParaRPr lang="sk-SK" sz="1400" dirty="0">
              <a:solidFill>
                <a:schemeClr val="tx1">
                  <a:lumMod val="65000"/>
                  <a:lumOff val="35000"/>
                </a:schemeClr>
              </a:solidFill>
              <a:latin typeface="Calibri" panose="020F0502020204030204" pitchFamily="34" charset="0"/>
              <a:cs typeface="Calibri" panose="020F0502020204030204" pitchFamily="34" charset="0"/>
            </a:endParaRPr>
          </a:p>
          <a:p>
            <a:pPr algn="ctr">
              <a:defRPr/>
            </a:pPr>
            <a:r>
              <a:rPr lang="sk-SK" sz="3200" b="1" dirty="0">
                <a:solidFill>
                  <a:schemeClr val="tx1">
                    <a:lumMod val="65000"/>
                    <a:lumOff val="35000"/>
                  </a:schemeClr>
                </a:solidFill>
                <a:latin typeface="Calibri" panose="020F0502020204030204" pitchFamily="34" charset="0"/>
                <a:cs typeface="Calibri" panose="020F0502020204030204" pitchFamily="34" charset="0"/>
              </a:rPr>
              <a:t> TROMBIDIASIS</a:t>
            </a:r>
          </a:p>
          <a:p>
            <a:pPr algn="ctr">
              <a:defRPr/>
            </a:pPr>
            <a:endParaRPr lang="sk-SK"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4578" name="Rectangle 3">
            <a:extLst>
              <a:ext uri="{FF2B5EF4-FFF2-40B4-BE49-F238E27FC236}">
                <a16:creationId xmlns:a16="http://schemas.microsoft.com/office/drawing/2014/main" xmlns="" id="{7591FCC6-5478-6C42-89A5-A72B917BA762}"/>
              </a:ext>
            </a:extLst>
          </p:cNvPr>
          <p:cNvSpPr>
            <a:spLocks noChangeArrowheads="1"/>
          </p:cNvSpPr>
          <p:nvPr/>
        </p:nvSpPr>
        <p:spPr bwMode="auto">
          <a:xfrm>
            <a:off x="323850" y="1412875"/>
            <a:ext cx="43926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sk-SK" sz="1600" b="1">
                <a:solidFill>
                  <a:srgbClr val="353535"/>
                </a:solidFill>
                <a:latin typeface="AppleSystemUIFontBold"/>
                <a:ea typeface="Calibri" panose="020F0502020204030204" pitchFamily="34" charset="0"/>
                <a:cs typeface="AppleSystemUIFontBold"/>
              </a:rPr>
              <a:t>Trombicula autumnalis - harvest mite</a:t>
            </a:r>
          </a:p>
          <a:p>
            <a:endParaRPr lang="sk-SK" altLang="sk-SK" sz="1600">
              <a:latin typeface="Calibri" panose="020F0502020204030204" pitchFamily="34" charset="0"/>
              <a:ea typeface="Calibri" panose="020F0502020204030204" pitchFamily="34" charset="0"/>
              <a:cs typeface="Times New Roman" panose="02020603050405020304" pitchFamily="18" charset="0"/>
            </a:endParaRPr>
          </a:p>
          <a:p>
            <a:r>
              <a:rPr lang="en-US" altLang="sk-SK" sz="1600">
                <a:solidFill>
                  <a:srgbClr val="353535"/>
                </a:solidFill>
                <a:latin typeface="AppleSystemUIFont"/>
                <a:ea typeface="Calibri" panose="020F0502020204030204" pitchFamily="34" charset="0"/>
                <a:cs typeface="AppleSystemUIFont"/>
              </a:rPr>
              <a:t>Trombiculas are orange or </a:t>
            </a:r>
            <a:r>
              <a:rPr lang="en-US" altLang="sk-SK" sz="1600" b="1">
                <a:solidFill>
                  <a:srgbClr val="353535"/>
                </a:solidFill>
                <a:latin typeface="AppleSystemUIFont"/>
                <a:ea typeface="Calibri" panose="020F0502020204030204" pitchFamily="34" charset="0"/>
                <a:cs typeface="AppleSystemUIFont"/>
              </a:rPr>
              <a:t>red in color</a:t>
            </a:r>
            <a:r>
              <a:rPr lang="en-US" altLang="sk-SK" sz="1600">
                <a:solidFill>
                  <a:srgbClr val="353535"/>
                </a:solidFill>
                <a:latin typeface="AppleSystemUIFont"/>
                <a:ea typeface="Calibri" panose="020F0502020204030204" pitchFamily="34" charset="0"/>
                <a:cs typeface="AppleSystemUIFont"/>
              </a:rPr>
              <a:t>. They lay eggs in damp soil. After hatching, </a:t>
            </a:r>
            <a:r>
              <a:rPr lang="en-US" altLang="sk-SK" sz="1600" b="1">
                <a:solidFill>
                  <a:srgbClr val="353535"/>
                </a:solidFill>
                <a:latin typeface="AppleSystemUIFont"/>
                <a:ea typeface="Calibri" panose="020F0502020204030204" pitchFamily="34" charset="0"/>
                <a:cs typeface="AppleSystemUIFont"/>
              </a:rPr>
              <a:t>their larvae climb on grass and wait for a potential host - warm-blooded mammals</a:t>
            </a:r>
            <a:r>
              <a:rPr lang="en-US" altLang="sk-SK" sz="1600">
                <a:solidFill>
                  <a:srgbClr val="353535"/>
                </a:solidFill>
                <a:latin typeface="AppleSystemUIFont"/>
                <a:ea typeface="Calibri" panose="020F0502020204030204" pitchFamily="34" charset="0"/>
                <a:cs typeface="AppleSystemUIFont"/>
              </a:rPr>
              <a:t>, including humans. With their "blade-like </a:t>
            </a:r>
            <a:r>
              <a:rPr lang="en-US" altLang="sk-SK" sz="1600">
                <a:solidFill>
                  <a:srgbClr val="000000"/>
                </a:solidFill>
                <a:latin typeface="AppleSystemUIFont"/>
                <a:ea typeface="Calibri" panose="020F0502020204030204" pitchFamily="34" charset="0"/>
                <a:cs typeface="AppleSystemUIFont"/>
              </a:rPr>
              <a:t>chelicerae“ </a:t>
            </a:r>
            <a:r>
              <a:rPr lang="en-US" altLang="sk-SK" sz="1600">
                <a:solidFill>
                  <a:srgbClr val="353535"/>
                </a:solidFill>
                <a:latin typeface="AppleSystemUIFont"/>
                <a:ea typeface="Calibri" panose="020F0502020204030204" pitchFamily="34" charset="0"/>
                <a:cs typeface="AppleSystemUIFont"/>
              </a:rPr>
              <a:t>they attach themselves to the hosts and </a:t>
            </a:r>
            <a:r>
              <a:rPr lang="en-US" altLang="sk-SK" sz="1600" b="1">
                <a:solidFill>
                  <a:srgbClr val="353535"/>
                </a:solidFill>
                <a:latin typeface="AppleSystemUIFont"/>
                <a:ea typeface="Calibri" panose="020F0502020204030204" pitchFamily="34" charset="0"/>
                <a:cs typeface="AppleSystemUIFont"/>
              </a:rPr>
              <a:t>feed on their tissues</a:t>
            </a:r>
            <a:r>
              <a:rPr lang="en-US" altLang="sk-SK" sz="1600">
                <a:solidFill>
                  <a:srgbClr val="353535"/>
                </a:solidFill>
                <a:latin typeface="AppleSystemUIFont"/>
                <a:ea typeface="Calibri" panose="020F0502020204030204" pitchFamily="34" charset="0"/>
                <a:cs typeface="AppleSystemUIFont"/>
              </a:rPr>
              <a:t>. After sucking for several days, they fall off and develop into adult mites. The bite causes a relatively </a:t>
            </a:r>
            <a:r>
              <a:rPr lang="en-US" altLang="sk-SK" sz="1600" b="1">
                <a:solidFill>
                  <a:srgbClr val="353535"/>
                </a:solidFill>
                <a:latin typeface="AppleSystemUIFont"/>
                <a:ea typeface="Calibri" panose="020F0502020204030204" pitchFamily="34" charset="0"/>
                <a:cs typeface="AppleSystemUIFont"/>
              </a:rPr>
              <a:t>violent allergic reaction, severe itching and red papules, similar to mosquito bites</a:t>
            </a:r>
            <a:r>
              <a:rPr lang="en-US" altLang="sk-SK" sz="1600">
                <a:solidFill>
                  <a:srgbClr val="353535"/>
                </a:solidFill>
                <a:latin typeface="AppleSystemUIFont"/>
                <a:ea typeface="Calibri" panose="020F0502020204030204" pitchFamily="34" charset="0"/>
                <a:cs typeface="AppleSystemUIFont"/>
              </a:rPr>
              <a:t>. Heat increases the effects of the bite, bites are often found </a:t>
            </a:r>
          </a:p>
          <a:p>
            <a:endParaRPr lang="en-US" altLang="sk-SK" sz="1600">
              <a:solidFill>
                <a:srgbClr val="353535"/>
              </a:solidFill>
              <a:latin typeface="AppleSystemUIFont"/>
              <a:ea typeface="Calibri" panose="020F0502020204030204" pitchFamily="34" charset="0"/>
              <a:cs typeface="AppleSystemUIFont"/>
            </a:endParaRPr>
          </a:p>
          <a:p>
            <a:r>
              <a:rPr lang="en-US" altLang="sk-SK" sz="1600" b="1">
                <a:solidFill>
                  <a:srgbClr val="353535"/>
                </a:solidFill>
                <a:latin typeface="AppleSystemUIFont"/>
                <a:ea typeface="Calibri" panose="020F0502020204030204" pitchFamily="34" charset="0"/>
                <a:cs typeface="AppleSystemUIFont"/>
              </a:rPr>
              <a:t>The symptoms disappear spontaneously after 10-14 days</a:t>
            </a:r>
            <a:r>
              <a:rPr lang="en-US" altLang="sk-SK" sz="1600">
                <a:solidFill>
                  <a:srgbClr val="353535"/>
                </a:solidFill>
                <a:latin typeface="AppleSystemUIFont"/>
                <a:ea typeface="Calibri" panose="020F0502020204030204" pitchFamily="34" charset="0"/>
                <a:cs typeface="AppleSystemUIFont"/>
              </a:rPr>
              <a:t>. Therapy is symptomatic.</a:t>
            </a:r>
          </a:p>
          <a:p>
            <a:endParaRPr lang="en-US" altLang="sk-SK" sz="1600">
              <a:solidFill>
                <a:srgbClr val="353535"/>
              </a:solidFill>
              <a:latin typeface="AppleSystemUIFont"/>
              <a:ea typeface="Calibri" panose="020F0502020204030204" pitchFamily="34" charset="0"/>
              <a:cs typeface="AppleSystemUIFont"/>
            </a:endParaRPr>
          </a:p>
          <a:p>
            <a:r>
              <a:rPr lang="en-US" altLang="sk-SK" sz="1600" b="1">
                <a:solidFill>
                  <a:srgbClr val="353535"/>
                </a:solidFill>
                <a:latin typeface="AppleSystemUIFont"/>
                <a:ea typeface="Calibri" panose="020F0502020204030204" pitchFamily="34" charset="0"/>
                <a:cs typeface="AppleSystemUIFont"/>
              </a:rPr>
              <a:t>The manifestation is related to staying in nature, especially on warm days from July to September. </a:t>
            </a:r>
            <a:endParaRPr lang="sk-SK" altLang="sk-SK" sz="1600" b="1">
              <a:latin typeface="Calibri" panose="020F0502020204030204" pitchFamily="34" charset="0"/>
              <a:ea typeface="Calibri" panose="020F0502020204030204" pitchFamily="34" charset="0"/>
              <a:cs typeface="Times New Roman" panose="02020603050405020304" pitchFamily="18" charset="0"/>
            </a:endParaRPr>
          </a:p>
        </p:txBody>
      </p:sp>
      <p:pic>
        <p:nvPicPr>
          <p:cNvPr id="24579" name="Picture 4" descr="C:\Users\uziv\Desktop\sametka.jpg">
            <a:extLst>
              <a:ext uri="{FF2B5EF4-FFF2-40B4-BE49-F238E27FC236}">
                <a16:creationId xmlns:a16="http://schemas.microsoft.com/office/drawing/2014/main" xmlns="" id="{4A38BE17-ECAC-1241-ADC1-EC2F0229CD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363" y="1497013"/>
            <a:ext cx="388937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a:extLst>
              <a:ext uri="{FF2B5EF4-FFF2-40B4-BE49-F238E27FC236}">
                <a16:creationId xmlns:a16="http://schemas.microsoft.com/office/drawing/2014/main" xmlns="" id="{049E1296-4399-9E49-8136-53C7743D5A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363" y="4365625"/>
            <a:ext cx="3889375"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a:extLst>
              <a:ext uri="{FF2B5EF4-FFF2-40B4-BE49-F238E27FC236}">
                <a16:creationId xmlns:a16="http://schemas.microsoft.com/office/drawing/2014/main" xmlns="" id="{64EFE60C-AA4D-D746-A3FF-799B08FE9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913" t="1324" r="12865" b="1324"/>
          <a:stretch>
            <a:fillRect/>
          </a:stretch>
        </p:blipFill>
        <p:spPr bwMode="auto">
          <a:xfrm>
            <a:off x="1547813" y="333375"/>
            <a:ext cx="6480175"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A00192E-ACC8-824F-9D3A-043BEE06F4CD}"/>
              </a:ext>
            </a:extLst>
          </p:cNvPr>
          <p:cNvSpPr/>
          <p:nvPr/>
        </p:nvSpPr>
        <p:spPr>
          <a:xfrm>
            <a:off x="233363" y="1341438"/>
            <a:ext cx="8677275" cy="2030412"/>
          </a:xfrm>
          <a:prstGeom prst="rect">
            <a:avLst/>
          </a:prstGeom>
        </p:spPr>
        <p:txBody>
          <a:bodyPr>
            <a:spAutoFit/>
          </a:bodyPr>
          <a:lstStyle/>
          <a:p>
            <a:pPr>
              <a:spcAft>
                <a:spcPts val="0"/>
              </a:spcAft>
              <a:defRPr/>
            </a:pPr>
            <a:r>
              <a:rPr lang="en-US" b="1" dirty="0" err="1">
                <a:solidFill>
                  <a:schemeClr val="tx1">
                    <a:lumMod val="75000"/>
                    <a:lumOff val="25000"/>
                  </a:schemeClr>
                </a:solidFill>
                <a:uFill>
                  <a:solidFill>
                    <a:srgbClr val="353535"/>
                  </a:solidFill>
                </a:uFill>
                <a:latin typeface="AppleSystemUIFontBold"/>
                <a:ea typeface="Calibri" panose="020F0502020204030204" pitchFamily="34" charset="0"/>
                <a:cs typeface="AppleSystemUIFontBold"/>
              </a:rPr>
              <a:t>Ixodes</a:t>
            </a:r>
            <a:r>
              <a:rPr lang="en-US" b="1" dirty="0">
                <a:solidFill>
                  <a:schemeClr val="tx1">
                    <a:lumMod val="75000"/>
                    <a:lumOff val="25000"/>
                  </a:schemeClr>
                </a:solidFill>
                <a:uFill>
                  <a:solidFill>
                    <a:srgbClr val="353535"/>
                  </a:solidFill>
                </a:uFill>
                <a:latin typeface="AppleSystemUIFontBold"/>
                <a:ea typeface="Calibri" panose="020F0502020204030204" pitchFamily="34" charset="0"/>
                <a:cs typeface="AppleSystemUIFontBold"/>
              </a:rPr>
              <a:t> </a:t>
            </a:r>
            <a:r>
              <a:rPr lang="en-US" b="1" dirty="0" err="1">
                <a:solidFill>
                  <a:schemeClr val="tx1">
                    <a:lumMod val="75000"/>
                    <a:lumOff val="25000"/>
                  </a:schemeClr>
                </a:solidFill>
                <a:uFill>
                  <a:solidFill>
                    <a:srgbClr val="353535"/>
                  </a:solidFill>
                </a:uFill>
                <a:latin typeface="AppleSystemUIFontBold"/>
                <a:ea typeface="Calibri" panose="020F0502020204030204" pitchFamily="34" charset="0"/>
                <a:cs typeface="AppleSystemUIFontBold"/>
              </a:rPr>
              <a:t>ricinus</a:t>
            </a:r>
            <a:r>
              <a:rPr lang="en-US" b="1" dirty="0">
                <a:solidFill>
                  <a:schemeClr val="tx1">
                    <a:lumMod val="75000"/>
                    <a:lumOff val="25000"/>
                  </a:schemeClr>
                </a:solidFill>
                <a:uFill>
                  <a:solidFill>
                    <a:srgbClr val="353535"/>
                  </a:solidFill>
                </a:uFill>
                <a:latin typeface="AppleSystemUIFontBold"/>
                <a:ea typeface="Calibri" panose="020F0502020204030204" pitchFamily="34" charset="0"/>
                <a:cs typeface="AppleSystemUIFontBold"/>
              </a:rPr>
              <a:t> -</a:t>
            </a:r>
            <a:r>
              <a:rPr lang="en-US" b="1" dirty="0">
                <a:solidFill>
                  <a:schemeClr val="tx1">
                    <a:lumMod val="75000"/>
                    <a:lumOff val="25000"/>
                  </a:schemeClr>
                </a:solidFill>
                <a:latin typeface="AppleSystemUIFontBold"/>
                <a:ea typeface="Calibri" panose="020F0502020204030204" pitchFamily="34" charset="0"/>
                <a:cs typeface="AppleSystemUIFontBold"/>
              </a:rPr>
              <a:t> castor bean tick</a:t>
            </a:r>
            <a:endParaRPr lang="en-US" b="1" dirty="0">
              <a:solidFill>
                <a:schemeClr val="tx1">
                  <a:lumMod val="75000"/>
                  <a:lumOff val="25000"/>
                </a:schemeClr>
              </a:solidFill>
              <a:latin typeface="AppleSystemUIFont"/>
              <a:ea typeface="Calibri" panose="020F0502020204030204" pitchFamily="34" charset="0"/>
              <a:cs typeface="AppleSystemUIFontBold"/>
            </a:endParaRPr>
          </a:p>
          <a:p>
            <a:pPr>
              <a:spcAft>
                <a:spcPts val="0"/>
              </a:spcAft>
              <a:defRPr/>
            </a:pPr>
            <a:endParaRPr lang="sk-SK"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defRPr/>
            </a:pPr>
            <a:r>
              <a:rPr lang="en-US" dirty="0">
                <a:solidFill>
                  <a:schemeClr val="tx1">
                    <a:lumMod val="75000"/>
                    <a:lumOff val="25000"/>
                  </a:schemeClr>
                </a:solidFill>
                <a:latin typeface="AppleSystemUIFont"/>
                <a:ea typeface="Calibri" panose="020F0502020204030204" pitchFamily="34" charset="0"/>
                <a:cs typeface="AppleSystemUIFont"/>
              </a:rPr>
              <a:t>Is a European species of hard-bodied tick, size 2-3mm, larva 1.5 mm. These ticks live </a:t>
            </a:r>
            <a:r>
              <a:rPr lang="en-US" b="1" dirty="0">
                <a:solidFill>
                  <a:schemeClr val="tx1">
                    <a:lumMod val="75000"/>
                    <a:lumOff val="25000"/>
                  </a:schemeClr>
                </a:solidFill>
                <a:latin typeface="AppleSystemUIFont"/>
                <a:ea typeface="Calibri" panose="020F0502020204030204" pitchFamily="34" charset="0"/>
                <a:cs typeface="AppleSystemUIFont"/>
              </a:rPr>
              <a:t>in the vicinity of forest roads</a:t>
            </a:r>
            <a:r>
              <a:rPr lang="en-US" dirty="0">
                <a:solidFill>
                  <a:schemeClr val="tx1">
                    <a:lumMod val="75000"/>
                    <a:lumOff val="25000"/>
                  </a:schemeClr>
                </a:solidFill>
                <a:latin typeface="AppleSystemUIFont"/>
                <a:ea typeface="Calibri" panose="020F0502020204030204" pitchFamily="34" charset="0"/>
                <a:cs typeface="AppleSystemUIFont"/>
              </a:rPr>
              <a:t> and paths, they usually </a:t>
            </a:r>
            <a:r>
              <a:rPr lang="en-US" b="1" dirty="0">
                <a:solidFill>
                  <a:schemeClr val="tx1">
                    <a:lumMod val="75000"/>
                    <a:lumOff val="25000"/>
                  </a:schemeClr>
                </a:solidFill>
                <a:latin typeface="AppleSystemUIFont"/>
                <a:ea typeface="Calibri" panose="020F0502020204030204" pitchFamily="34" charset="0"/>
                <a:cs typeface="AppleSystemUIFont"/>
              </a:rPr>
              <a:t>hang by hind legs from low bushes and other vegetation</a:t>
            </a:r>
            <a:r>
              <a:rPr lang="en-US" dirty="0">
                <a:solidFill>
                  <a:schemeClr val="tx1">
                    <a:lumMod val="75000"/>
                    <a:lumOff val="25000"/>
                  </a:schemeClr>
                </a:solidFill>
                <a:latin typeface="AppleSystemUIFont"/>
                <a:ea typeface="Calibri" panose="020F0502020204030204" pitchFamily="34" charset="0"/>
                <a:cs typeface="AppleSystemUIFont"/>
              </a:rPr>
              <a:t>, patiently waiting for a passing person or an animal. As soon as a person touches the tick, it </a:t>
            </a:r>
            <a:r>
              <a:rPr lang="en-US" b="1" dirty="0">
                <a:solidFill>
                  <a:schemeClr val="tx1">
                    <a:lumMod val="75000"/>
                    <a:lumOff val="25000"/>
                  </a:schemeClr>
                </a:solidFill>
                <a:latin typeface="AppleSystemUIFont"/>
                <a:ea typeface="Calibri" panose="020F0502020204030204" pitchFamily="34" charset="0"/>
                <a:cs typeface="AppleSystemUIFont"/>
              </a:rPr>
              <a:t>reflexively attaches and anchors in the skin </a:t>
            </a:r>
            <a:r>
              <a:rPr lang="en-US" dirty="0">
                <a:solidFill>
                  <a:schemeClr val="tx1">
                    <a:lumMod val="75000"/>
                    <a:lumOff val="25000"/>
                  </a:schemeClr>
                </a:solidFill>
                <a:latin typeface="AppleSystemUIFont"/>
                <a:ea typeface="Calibri" panose="020F0502020204030204" pitchFamily="34" charset="0"/>
                <a:cs typeface="AppleSystemUIFont"/>
              </a:rPr>
              <a:t>by a toothed hypostome and </a:t>
            </a:r>
            <a:r>
              <a:rPr lang="en-US" b="1" dirty="0">
                <a:solidFill>
                  <a:schemeClr val="tx1">
                    <a:lumMod val="75000"/>
                    <a:lumOff val="25000"/>
                  </a:schemeClr>
                </a:solidFill>
                <a:latin typeface="AppleSystemUIFont"/>
                <a:ea typeface="Calibri" panose="020F0502020204030204" pitchFamily="34" charset="0"/>
                <a:cs typeface="AppleSystemUIFont"/>
              </a:rPr>
              <a:t>sucks blood.</a:t>
            </a:r>
            <a:endParaRPr lang="sk-SK"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F6B7F591-D7FA-C04A-81C9-9CACC1EBD680}"/>
              </a:ext>
            </a:extLst>
          </p:cNvPr>
          <p:cNvSpPr txBox="1"/>
          <p:nvPr/>
        </p:nvSpPr>
        <p:spPr>
          <a:xfrm>
            <a:off x="0" y="188913"/>
            <a:ext cx="9144000" cy="1016000"/>
          </a:xfrm>
          <a:prstGeom prst="rect">
            <a:avLst/>
          </a:prstGeom>
          <a:solidFill>
            <a:schemeClr val="bg1"/>
          </a:solidFill>
        </p:spPr>
        <p:txBody>
          <a:bodyPr anchor="ctr">
            <a:spAutoFit/>
          </a:bodyPr>
          <a:lstStyle/>
          <a:p>
            <a:pPr algn="ctr">
              <a:defRPr/>
            </a:pPr>
            <a:endParaRPr lang="sk-SK" sz="1400" dirty="0">
              <a:solidFill>
                <a:schemeClr val="tx1">
                  <a:lumMod val="65000"/>
                  <a:lumOff val="35000"/>
                </a:schemeClr>
              </a:solidFill>
              <a:latin typeface="Calibri" panose="020F0502020204030204" pitchFamily="34" charset="0"/>
              <a:cs typeface="Calibri" panose="020F0502020204030204" pitchFamily="34" charset="0"/>
            </a:endParaRPr>
          </a:p>
          <a:p>
            <a:pPr algn="ctr">
              <a:defRPr/>
            </a:pPr>
            <a:r>
              <a:rPr lang="sk-SK" sz="3200" b="1" dirty="0">
                <a:solidFill>
                  <a:schemeClr val="tx1">
                    <a:lumMod val="65000"/>
                    <a:lumOff val="35000"/>
                  </a:schemeClr>
                </a:solidFill>
                <a:latin typeface="Calibri" panose="020F0502020204030204" pitchFamily="34" charset="0"/>
                <a:cs typeface="Calibri" panose="020F0502020204030204" pitchFamily="34" charset="0"/>
              </a:rPr>
              <a:t> TICKS - IXODAE</a:t>
            </a:r>
          </a:p>
          <a:p>
            <a:pPr algn="ctr">
              <a:defRPr/>
            </a:pPr>
            <a:endParaRPr lang="sk-SK" sz="14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26627" name="Picture 2">
            <a:extLst>
              <a:ext uri="{FF2B5EF4-FFF2-40B4-BE49-F238E27FC236}">
                <a16:creationId xmlns:a16="http://schemas.microsoft.com/office/drawing/2014/main" xmlns="" id="{6CE0C8D8-C8B2-AB4E-A4BA-43C0C3A5A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3508375"/>
            <a:ext cx="3765550" cy="282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3">
            <a:extLst>
              <a:ext uri="{FF2B5EF4-FFF2-40B4-BE49-F238E27FC236}">
                <a16:creationId xmlns:a16="http://schemas.microsoft.com/office/drawing/2014/main" xmlns="" id="{94E9ECA5-5982-FD49-8F77-7262FD4EC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508375"/>
            <a:ext cx="4308475" cy="282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xmlns="" id="{CEA55321-DE5F-7D43-B429-9DB329BF6681}"/>
              </a:ext>
            </a:extLst>
          </p:cNvPr>
          <p:cNvSpPr>
            <a:spLocks noChangeArrowheads="1"/>
          </p:cNvSpPr>
          <p:nvPr/>
        </p:nvSpPr>
        <p:spPr bwMode="auto">
          <a:xfrm>
            <a:off x="323850" y="333375"/>
            <a:ext cx="84963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sk-SK" b="1">
                <a:solidFill>
                  <a:srgbClr val="353535"/>
                </a:solidFill>
                <a:latin typeface="AppleSystemUIFontBold"/>
                <a:ea typeface="Calibri" panose="020F0502020204030204" pitchFamily="34" charset="0"/>
                <a:cs typeface="AppleSystemUIFontBold"/>
              </a:rPr>
              <a:t>Lifecycle</a:t>
            </a:r>
            <a:r>
              <a:rPr lang="en-US" altLang="sk-SK" b="1">
                <a:solidFill>
                  <a:srgbClr val="353535"/>
                </a:solidFill>
                <a:latin typeface="AppleSystemUIFont"/>
                <a:ea typeface="Calibri" panose="020F0502020204030204" pitchFamily="34" charset="0"/>
                <a:cs typeface="AppleSystemUIFontBold"/>
              </a:rPr>
              <a:t> </a:t>
            </a:r>
            <a:r>
              <a:rPr lang="en-US" altLang="sk-SK" b="1">
                <a:solidFill>
                  <a:srgbClr val="353535"/>
                </a:solidFill>
                <a:latin typeface="AppleSystemUIFont"/>
                <a:ea typeface="Calibri" panose="020F0502020204030204" pitchFamily="34" charset="0"/>
                <a:cs typeface="AppleSystemUIFont"/>
              </a:rPr>
              <a:t>takes one to two years:  </a:t>
            </a:r>
          </a:p>
          <a:p>
            <a:endParaRPr lang="en-US" altLang="sk-SK" b="1">
              <a:solidFill>
                <a:srgbClr val="353535"/>
              </a:solidFill>
              <a:latin typeface="AppleSystemUIFont"/>
              <a:ea typeface="Calibri" panose="020F0502020204030204" pitchFamily="34" charset="0"/>
              <a:cs typeface="AppleSystemUIFont"/>
            </a:endParaRPr>
          </a:p>
          <a:p>
            <a:r>
              <a:rPr lang="en-US" altLang="sk-SK">
                <a:solidFill>
                  <a:srgbClr val="353535"/>
                </a:solidFill>
                <a:latin typeface="AppleSystemUIFont"/>
                <a:ea typeface="Calibri" panose="020F0502020204030204" pitchFamily="34" charset="0"/>
                <a:cs typeface="AppleSystemUIFont"/>
              </a:rPr>
              <a:t>→ </a:t>
            </a:r>
            <a:r>
              <a:rPr lang="en-US" altLang="sk-SK" b="1">
                <a:solidFill>
                  <a:srgbClr val="353535"/>
                </a:solidFill>
                <a:latin typeface="AppleSystemUIFont"/>
                <a:ea typeface="Calibri" panose="020F0502020204030204" pitchFamily="34" charset="0"/>
                <a:cs typeface="AppleSystemUIFont"/>
              </a:rPr>
              <a:t>egg </a:t>
            </a:r>
          </a:p>
          <a:p>
            <a:r>
              <a:rPr lang="en-US" altLang="sk-SK">
                <a:solidFill>
                  <a:srgbClr val="353535"/>
                </a:solidFill>
                <a:latin typeface="AppleSystemUIFont"/>
                <a:ea typeface="Calibri" panose="020F0502020204030204" pitchFamily="34" charset="0"/>
                <a:cs typeface="AppleSystemUIFont"/>
              </a:rPr>
              <a:t>→ </a:t>
            </a:r>
            <a:r>
              <a:rPr lang="en-US" altLang="sk-SK" b="1">
                <a:solidFill>
                  <a:srgbClr val="353535"/>
                </a:solidFill>
                <a:latin typeface="AppleSystemUIFont"/>
                <a:ea typeface="Calibri" panose="020F0502020204030204" pitchFamily="34" charset="0"/>
                <a:cs typeface="AppleSystemUIFont"/>
              </a:rPr>
              <a:t>larva</a:t>
            </a:r>
            <a:r>
              <a:rPr lang="en-US" altLang="sk-SK">
                <a:solidFill>
                  <a:srgbClr val="353535"/>
                </a:solidFill>
                <a:latin typeface="AppleSystemUIFont"/>
                <a:ea typeface="Calibri" panose="020F0502020204030204" pitchFamily="34" charset="0"/>
                <a:cs typeface="AppleSystemUIFont"/>
              </a:rPr>
              <a:t> (feeds on small rodents, birds, reptiles) </a:t>
            </a:r>
          </a:p>
          <a:p>
            <a:r>
              <a:rPr lang="en-US" altLang="sk-SK">
                <a:solidFill>
                  <a:srgbClr val="353535"/>
                </a:solidFill>
                <a:latin typeface="AppleSystemUIFont"/>
                <a:ea typeface="Calibri" panose="020F0502020204030204" pitchFamily="34" charset="0"/>
                <a:cs typeface="AppleSystemUIFont"/>
              </a:rPr>
              <a:t>→ </a:t>
            </a:r>
            <a:r>
              <a:rPr lang="en-US" altLang="sk-SK" b="1">
                <a:solidFill>
                  <a:srgbClr val="353535"/>
                </a:solidFill>
                <a:latin typeface="AppleSystemUIFont"/>
                <a:ea typeface="Calibri" panose="020F0502020204030204" pitchFamily="34" charset="0"/>
                <a:cs typeface="AppleSystemUIFont"/>
              </a:rPr>
              <a:t>nymph</a:t>
            </a:r>
            <a:r>
              <a:rPr lang="en-US" altLang="sk-SK">
                <a:solidFill>
                  <a:srgbClr val="353535"/>
                </a:solidFill>
                <a:latin typeface="AppleSystemUIFont"/>
                <a:ea typeface="Calibri" panose="020F0502020204030204" pitchFamily="34" charset="0"/>
                <a:cs typeface="AppleSystemUIFont"/>
              </a:rPr>
              <a:t> (medium sized mammals) </a:t>
            </a:r>
          </a:p>
          <a:p>
            <a:r>
              <a:rPr lang="en-US" altLang="sk-SK">
                <a:solidFill>
                  <a:srgbClr val="353535"/>
                </a:solidFill>
                <a:latin typeface="AppleSystemUIFont"/>
                <a:ea typeface="Calibri" panose="020F0502020204030204" pitchFamily="34" charset="0"/>
                <a:cs typeface="AppleSystemUIFont"/>
              </a:rPr>
              <a:t>→ </a:t>
            </a:r>
            <a:r>
              <a:rPr lang="en-US" altLang="sk-SK" b="1">
                <a:solidFill>
                  <a:srgbClr val="353535"/>
                </a:solidFill>
                <a:latin typeface="AppleSystemUIFont"/>
                <a:ea typeface="Calibri" panose="020F0502020204030204" pitchFamily="34" charset="0"/>
                <a:cs typeface="AppleSystemUIFont"/>
              </a:rPr>
              <a:t>adult</a:t>
            </a:r>
            <a:r>
              <a:rPr lang="en-US" altLang="sk-SK">
                <a:solidFill>
                  <a:srgbClr val="353535"/>
                </a:solidFill>
                <a:latin typeface="AppleSystemUIFont"/>
                <a:ea typeface="Calibri" panose="020F0502020204030204" pitchFamily="34" charset="0"/>
                <a:cs typeface="AppleSystemUIFont"/>
              </a:rPr>
              <a:t> (large mammals, deer), </a:t>
            </a:r>
            <a:r>
              <a:rPr lang="en-US" altLang="sk-SK" b="1">
                <a:solidFill>
                  <a:srgbClr val="353535"/>
                </a:solidFill>
                <a:latin typeface="AppleSystemUIFont"/>
                <a:ea typeface="Calibri" panose="020F0502020204030204" pitchFamily="34" charset="0"/>
                <a:cs typeface="AppleSystemUIFont"/>
              </a:rPr>
              <a:t>an engorged female lays several thousand eggs and subsequently dies</a:t>
            </a:r>
            <a:endParaRPr lang="sk-SK" altLang="sk-SK" b="1">
              <a:latin typeface="Calibri" panose="020F0502020204030204" pitchFamily="34" charset="0"/>
              <a:ea typeface="Calibri" panose="020F0502020204030204" pitchFamily="34" charset="0"/>
              <a:cs typeface="Times New Roman" panose="02020603050405020304" pitchFamily="18" charset="0"/>
            </a:endParaRPr>
          </a:p>
        </p:txBody>
      </p:sp>
      <p:pic>
        <p:nvPicPr>
          <p:cNvPr id="27650" name="Picture 4">
            <a:extLst>
              <a:ext uri="{FF2B5EF4-FFF2-40B4-BE49-F238E27FC236}">
                <a16:creationId xmlns:a16="http://schemas.microsoft.com/office/drawing/2014/main" xmlns="" id="{EB525FB0-2EF4-9048-A385-90E114179D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6799" r="7968"/>
          <a:stretch>
            <a:fillRect/>
          </a:stretch>
        </p:blipFill>
        <p:spPr bwMode="auto">
          <a:xfrm>
            <a:off x="323850" y="2636838"/>
            <a:ext cx="4411663"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4">
            <a:extLst>
              <a:ext uri="{FF2B5EF4-FFF2-40B4-BE49-F238E27FC236}">
                <a16:creationId xmlns:a16="http://schemas.microsoft.com/office/drawing/2014/main" xmlns="" id="{A2C83623-3A95-D74D-A9C0-87AD9AFC94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363" y="3044825"/>
            <a:ext cx="40544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B4E9439-AC3D-4A44-AAF2-5DE21B234BE0}"/>
              </a:ext>
            </a:extLst>
          </p:cNvPr>
          <p:cNvSpPr/>
          <p:nvPr/>
        </p:nvSpPr>
        <p:spPr>
          <a:xfrm>
            <a:off x="341313" y="260350"/>
            <a:ext cx="8785225" cy="7048083"/>
          </a:xfrm>
          <a:prstGeom prst="rect">
            <a:avLst/>
          </a:prstGeom>
        </p:spPr>
        <p:txBody>
          <a:bodyPr>
            <a:spAutoFit/>
          </a:bodyPr>
          <a:lstStyle/>
          <a:p>
            <a:pPr>
              <a:spcAft>
                <a:spcPts val="0"/>
              </a:spcAft>
              <a:defRPr/>
            </a:pPr>
            <a:r>
              <a:rPr lang="en-US" b="1" dirty="0">
                <a:solidFill>
                  <a:srgbClr val="353535"/>
                </a:solidFill>
                <a:latin typeface="AppleSystemUIFontBold"/>
                <a:ea typeface="Calibri" panose="020F0502020204030204" pitchFamily="34" charset="0"/>
                <a:cs typeface="AppleSystemUIFontBold"/>
              </a:rPr>
              <a:t>Treatment:</a:t>
            </a:r>
            <a:r>
              <a:rPr lang="en-US" dirty="0">
                <a:solidFill>
                  <a:srgbClr val="353535"/>
                </a:solidFill>
                <a:latin typeface="AppleSystemUIFont"/>
                <a:ea typeface="Calibri" panose="020F0502020204030204" pitchFamily="34" charset="0"/>
                <a:cs typeface="AppleSystemUIFont"/>
              </a:rPr>
              <a:t> </a:t>
            </a:r>
          </a:p>
          <a:p>
            <a:pPr>
              <a:spcAft>
                <a:spcPts val="0"/>
              </a:spcAft>
              <a:defRPr/>
            </a:pPr>
            <a:endParaRPr lang="en-US" dirty="0">
              <a:solidFill>
                <a:srgbClr val="353535"/>
              </a:solidFill>
              <a:latin typeface="AppleSystemUIFont"/>
              <a:ea typeface="Calibri" panose="020F0502020204030204" pitchFamily="34" charset="0"/>
              <a:cs typeface="AppleSystemUIFont"/>
            </a:endParaRPr>
          </a:p>
          <a:p>
            <a:pPr>
              <a:spcAft>
                <a:spcPts val="0"/>
              </a:spcAft>
              <a:defRPr/>
            </a:pPr>
            <a:r>
              <a:rPr lang="en-US" sz="1600" dirty="0">
                <a:solidFill>
                  <a:schemeClr val="tx1">
                    <a:lumMod val="75000"/>
                    <a:lumOff val="25000"/>
                  </a:schemeClr>
                </a:solidFill>
                <a:latin typeface="AppleSystemUIFont"/>
                <a:ea typeface="Calibri" panose="020F0502020204030204" pitchFamily="34" charset="0"/>
                <a:cs typeface="AppleSystemUIFont"/>
              </a:rPr>
              <a:t>It is most effective to </a:t>
            </a:r>
            <a:r>
              <a:rPr lang="en-US" sz="1600" b="1" dirty="0">
                <a:solidFill>
                  <a:schemeClr val="tx1">
                    <a:lumMod val="75000"/>
                    <a:lumOff val="25000"/>
                  </a:schemeClr>
                </a:solidFill>
                <a:latin typeface="AppleSystemUIFont"/>
                <a:ea typeface="Calibri" panose="020F0502020204030204" pitchFamily="34" charset="0"/>
                <a:cs typeface="AppleSystemUIFont"/>
              </a:rPr>
              <a:t>hold it with fine tweezers as close to the skin as possible</a:t>
            </a:r>
            <a:r>
              <a:rPr lang="en-US" sz="1600" dirty="0">
                <a:solidFill>
                  <a:schemeClr val="tx1">
                    <a:lumMod val="75000"/>
                    <a:lumOff val="25000"/>
                  </a:schemeClr>
                </a:solidFill>
                <a:latin typeface="AppleSystemUIFont"/>
                <a:ea typeface="Calibri" panose="020F0502020204030204" pitchFamily="34" charset="0"/>
                <a:cs typeface="AppleSystemUIFont"/>
              </a:rPr>
              <a:t>, carefully </a:t>
            </a:r>
            <a:r>
              <a:rPr lang="en-US" sz="1600" b="1" dirty="0">
                <a:solidFill>
                  <a:schemeClr val="tx1">
                    <a:lumMod val="75000"/>
                    <a:lumOff val="25000"/>
                  </a:schemeClr>
                </a:solidFill>
                <a:latin typeface="AppleSystemUIFont"/>
                <a:ea typeface="Calibri" panose="020F0502020204030204" pitchFamily="34" charset="0"/>
                <a:cs typeface="AppleSystemUIFont"/>
              </a:rPr>
              <a:t>pull it out using a rocking motion </a:t>
            </a:r>
            <a:r>
              <a:rPr lang="en-US" sz="1600" dirty="0">
                <a:solidFill>
                  <a:schemeClr val="tx1">
                    <a:lumMod val="75000"/>
                    <a:lumOff val="25000"/>
                  </a:schemeClr>
                </a:solidFill>
                <a:latin typeface="AppleSystemUIFont"/>
                <a:ea typeface="Calibri" panose="020F0502020204030204" pitchFamily="34" charset="0"/>
                <a:cs typeface="AppleSystemUIFont"/>
              </a:rPr>
              <a:t>and check that the entire body including pliers has been removed. The wound must be disinfected, preferably with iodine tincture</a:t>
            </a:r>
            <a:r>
              <a:rPr lang="en-US" dirty="0">
                <a:solidFill>
                  <a:srgbClr val="353535"/>
                </a:solidFill>
                <a:latin typeface="AppleSystemUIFont"/>
                <a:ea typeface="Calibri" panose="020F0502020204030204" pitchFamily="34" charset="0"/>
                <a:cs typeface="AppleSystemUIFont"/>
              </a:rPr>
              <a:t>. </a:t>
            </a:r>
          </a:p>
          <a:p>
            <a:pPr>
              <a:spcAft>
                <a:spcPts val="0"/>
              </a:spcAft>
              <a:defRPr/>
            </a:pPr>
            <a:endParaRPr lang="en-US" dirty="0">
              <a:solidFill>
                <a:srgbClr val="353535"/>
              </a:solidFill>
              <a:latin typeface="AppleSystemUIFont"/>
              <a:ea typeface="Calibri" panose="020F0502020204030204" pitchFamily="34" charset="0"/>
              <a:cs typeface="AppleSystemUIFont"/>
            </a:endParaRPr>
          </a:p>
          <a:p>
            <a:pPr>
              <a:spcAft>
                <a:spcPts val="0"/>
              </a:spcAft>
              <a:defRPr/>
            </a:pPr>
            <a:endParaRPr lang="en-US" dirty="0">
              <a:solidFill>
                <a:srgbClr val="353535"/>
              </a:solidFill>
              <a:latin typeface="AppleSystemUIFont"/>
              <a:ea typeface="Calibri" panose="020F0502020204030204" pitchFamily="34" charset="0"/>
              <a:cs typeface="AppleSystemUIFont"/>
            </a:endParaRPr>
          </a:p>
          <a:p>
            <a:pPr>
              <a:spcAft>
                <a:spcPts val="0"/>
              </a:spcAft>
              <a:defRPr/>
            </a:pPr>
            <a:endParaRPr lang="en-US" dirty="0">
              <a:solidFill>
                <a:srgbClr val="353535"/>
              </a:solidFill>
              <a:latin typeface="AppleSystemUIFont"/>
              <a:ea typeface="Calibri" panose="020F0502020204030204" pitchFamily="34" charset="0"/>
              <a:cs typeface="AppleSystemUIFont"/>
            </a:endParaRPr>
          </a:p>
          <a:p>
            <a:pPr>
              <a:spcAft>
                <a:spcPts val="0"/>
              </a:spcAft>
              <a:defRPr/>
            </a:pPr>
            <a:endParaRPr lang="en-US" dirty="0">
              <a:solidFill>
                <a:srgbClr val="353535"/>
              </a:solidFill>
              <a:latin typeface="AppleSystemUIFont"/>
              <a:ea typeface="Calibri" panose="020F0502020204030204" pitchFamily="34" charset="0"/>
              <a:cs typeface="AppleSystemUIFont"/>
            </a:endParaRPr>
          </a:p>
          <a:p>
            <a:pPr>
              <a:spcAft>
                <a:spcPts val="0"/>
              </a:spcAft>
              <a:defRPr/>
            </a:pPr>
            <a:endParaRPr lang="en-US" dirty="0">
              <a:solidFill>
                <a:srgbClr val="353535"/>
              </a:solidFill>
              <a:latin typeface="AppleSystemUIFont"/>
              <a:ea typeface="Calibri" panose="020F0502020204030204" pitchFamily="34" charset="0"/>
              <a:cs typeface="AppleSystemUIFont"/>
            </a:endParaRPr>
          </a:p>
          <a:p>
            <a:pPr>
              <a:spcAft>
                <a:spcPts val="0"/>
              </a:spcAft>
              <a:defRPr/>
            </a:pPr>
            <a:endParaRPr lang="en-US" dirty="0">
              <a:solidFill>
                <a:srgbClr val="353535"/>
              </a:solidFill>
              <a:latin typeface="AppleSystemUIFont"/>
              <a:ea typeface="Calibri" panose="020F0502020204030204" pitchFamily="34" charset="0"/>
              <a:cs typeface="AppleSystemUIFont"/>
            </a:endParaRPr>
          </a:p>
          <a:p>
            <a:pPr>
              <a:spcAft>
                <a:spcPts val="0"/>
              </a:spcAft>
              <a:defRPr/>
            </a:pPr>
            <a:endParaRPr lang="en-US" dirty="0">
              <a:solidFill>
                <a:srgbClr val="353535"/>
              </a:solidFill>
              <a:latin typeface="AppleSystemUIFont"/>
              <a:ea typeface="Calibri" panose="020F0502020204030204" pitchFamily="34" charset="0"/>
              <a:cs typeface="AppleSystemUIFont"/>
            </a:endParaRPr>
          </a:p>
          <a:p>
            <a:pPr>
              <a:spcAft>
                <a:spcPts val="0"/>
              </a:spcAft>
              <a:defRPr/>
            </a:pPr>
            <a:endParaRPr lang="en-US" sz="1600" b="1" u="sng" dirty="0">
              <a:solidFill>
                <a:srgbClr val="353535"/>
              </a:solidFill>
              <a:latin typeface="AppleSystemUIFont"/>
              <a:ea typeface="Calibri" panose="020F0502020204030204" pitchFamily="34" charset="0"/>
              <a:cs typeface="AppleSystemUIFont"/>
            </a:endParaRPr>
          </a:p>
          <a:p>
            <a:pPr>
              <a:spcAft>
                <a:spcPts val="0"/>
              </a:spcAft>
              <a:defRPr/>
            </a:pPr>
            <a:r>
              <a:rPr lang="en-US" sz="1600" b="1" u="sng" dirty="0">
                <a:solidFill>
                  <a:srgbClr val="353535"/>
                </a:solidFill>
                <a:latin typeface="AppleSystemUIFont"/>
                <a:ea typeface="Calibri" panose="020F0502020204030204" pitchFamily="34" charset="0"/>
                <a:cs typeface="AppleSystemUIFont"/>
              </a:rPr>
              <a:t>Ticks can cause dermatologic disease directly by their bite, or indirectly as vectors of other diseases</a:t>
            </a:r>
            <a:r>
              <a:rPr lang="en-US" sz="1600" u="sng" dirty="0">
                <a:solidFill>
                  <a:srgbClr val="353535"/>
                </a:solidFill>
                <a:latin typeface="AppleSystemUIFont"/>
                <a:ea typeface="Calibri" panose="020F0502020204030204" pitchFamily="34" charset="0"/>
                <a:cs typeface="AppleSystemUIFont"/>
              </a:rPr>
              <a:t>:</a:t>
            </a:r>
          </a:p>
          <a:p>
            <a:pPr>
              <a:spcAft>
                <a:spcPts val="0"/>
              </a:spcAft>
              <a:defRPr/>
            </a:pPr>
            <a:endParaRPr lang="sk-SK"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defRPr/>
            </a:pPr>
            <a:r>
              <a:rPr lang="en-US" sz="1600" b="1" dirty="0">
                <a:solidFill>
                  <a:schemeClr val="tx1">
                    <a:lumMod val="75000"/>
                    <a:lumOff val="25000"/>
                  </a:schemeClr>
                </a:solidFill>
                <a:latin typeface="AppleSystemUIFontBold"/>
                <a:ea typeface="Calibri" panose="020F0502020204030204" pitchFamily="34" charset="0"/>
                <a:cs typeface="AppleSystemUIFontBold"/>
              </a:rPr>
              <a:t>Bacterial</a:t>
            </a:r>
            <a:r>
              <a:rPr lang="en-US" sz="1600" dirty="0">
                <a:solidFill>
                  <a:schemeClr val="tx1">
                    <a:lumMod val="75000"/>
                    <a:lumOff val="25000"/>
                  </a:schemeClr>
                </a:solidFill>
                <a:latin typeface="AppleSystemUIFont"/>
                <a:ea typeface="Calibri" panose="020F0502020204030204" pitchFamily="34" charset="0"/>
                <a:cs typeface="AppleSystemUIFont"/>
              </a:rPr>
              <a:t> </a:t>
            </a:r>
            <a:r>
              <a:rPr lang="en-US" sz="1600" b="1" dirty="0">
                <a:solidFill>
                  <a:schemeClr val="tx1">
                    <a:lumMod val="75000"/>
                    <a:lumOff val="25000"/>
                  </a:schemeClr>
                </a:solidFill>
                <a:latin typeface="AppleSystemUIFontBold"/>
                <a:ea typeface="Calibri" panose="020F0502020204030204" pitchFamily="34" charset="0"/>
                <a:cs typeface="AppleSystemUIFontBold"/>
              </a:rPr>
              <a:t>infections: </a:t>
            </a:r>
            <a:r>
              <a:rPr lang="en-US" sz="1600" dirty="0">
                <a:solidFill>
                  <a:schemeClr val="tx1">
                    <a:lumMod val="75000"/>
                    <a:lumOff val="25000"/>
                  </a:schemeClr>
                </a:solidFill>
                <a:latin typeface="AppleSystemUIFont"/>
                <a:ea typeface="Calibri" panose="020F0502020204030204" pitchFamily="34" charset="0"/>
                <a:cs typeface="AppleSystemUIFont"/>
              </a:rPr>
              <a:t> </a:t>
            </a:r>
            <a:r>
              <a:rPr lang="en-US" sz="1600" b="1" dirty="0">
                <a:solidFill>
                  <a:schemeClr val="tx1">
                    <a:lumMod val="75000"/>
                    <a:lumOff val="25000"/>
                  </a:schemeClr>
                </a:solidFill>
                <a:latin typeface="AppleSystemUIFont"/>
                <a:ea typeface="Calibri" panose="020F0502020204030204" pitchFamily="34" charset="0"/>
                <a:cs typeface="AppleSystemUIFont"/>
              </a:rPr>
              <a:t>Lyme disease</a:t>
            </a:r>
            <a:r>
              <a:rPr lang="en-US" sz="1600" dirty="0">
                <a:solidFill>
                  <a:schemeClr val="tx1">
                    <a:lumMod val="75000"/>
                    <a:lumOff val="25000"/>
                  </a:schemeClr>
                </a:solidFill>
                <a:latin typeface="AppleSystemUIFont"/>
                <a:ea typeface="Calibri" panose="020F0502020204030204" pitchFamily="34" charset="0"/>
                <a:cs typeface="AppleSystemUIFont"/>
              </a:rPr>
              <a:t>, </a:t>
            </a:r>
            <a:r>
              <a:rPr lang="en-US" sz="1600" dirty="0" smtClean="0">
                <a:solidFill>
                  <a:schemeClr val="tx1">
                    <a:lumMod val="75000"/>
                    <a:lumOff val="25000"/>
                  </a:schemeClr>
                </a:solidFill>
                <a:latin typeface="AppleSystemUIFont"/>
                <a:ea typeface="Calibri" panose="020F0502020204030204" pitchFamily="34" charset="0"/>
                <a:cs typeface="AppleSystemUIFont"/>
              </a:rPr>
              <a:t>tularemia, </a:t>
            </a:r>
            <a:r>
              <a:rPr lang="en-US" sz="1600" dirty="0">
                <a:solidFill>
                  <a:schemeClr val="tx1">
                    <a:lumMod val="75000"/>
                    <a:lumOff val="25000"/>
                  </a:schemeClr>
                </a:solidFill>
                <a:latin typeface="AppleSystemUIFont"/>
                <a:ea typeface="Calibri" panose="020F0502020204030204" pitchFamily="34" charset="0"/>
                <a:cs typeface="AppleSystemUIFont"/>
              </a:rPr>
              <a:t>babesiosis, </a:t>
            </a:r>
            <a:r>
              <a:rPr lang="en-US" sz="1600" dirty="0" smtClean="0">
                <a:solidFill>
                  <a:schemeClr val="tx1">
                    <a:lumMod val="75000"/>
                    <a:lumOff val="25000"/>
                  </a:schemeClr>
                </a:solidFill>
                <a:latin typeface="AppleSystemUIFont"/>
                <a:ea typeface="Calibri" panose="020F0502020204030204" pitchFamily="34" charset="0"/>
                <a:cs typeface="AppleSystemUIFont"/>
              </a:rPr>
              <a:t>rickettsia </a:t>
            </a:r>
            <a:r>
              <a:rPr lang="en-US" sz="1600" dirty="0">
                <a:solidFill>
                  <a:schemeClr val="tx1">
                    <a:lumMod val="75000"/>
                    <a:lumOff val="25000"/>
                  </a:schemeClr>
                </a:solidFill>
                <a:latin typeface="AppleSystemUIFont"/>
                <a:ea typeface="Calibri" panose="020F0502020204030204" pitchFamily="34" charset="0"/>
                <a:cs typeface="AppleSystemUIFont"/>
              </a:rPr>
              <a:t>infections, ehrlichiosis and anaplasmosis, Q fever</a:t>
            </a:r>
          </a:p>
          <a:p>
            <a:pPr marL="285750" indent="-285750">
              <a:spcAft>
                <a:spcPts val="0"/>
              </a:spcAft>
              <a:buFont typeface="Arial" panose="020B0604020202020204" pitchFamily="34" charset="0"/>
              <a:buChar char="•"/>
              <a:defRPr/>
            </a:pPr>
            <a:endParaRPr lang="sk-SK"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0"/>
              </a:spcAft>
              <a:buFont typeface="Arial" panose="020B0604020202020204" pitchFamily="34" charset="0"/>
              <a:buChar char="•"/>
              <a:defRPr/>
            </a:pPr>
            <a:r>
              <a:rPr lang="en-US" sz="1600" b="1" dirty="0">
                <a:solidFill>
                  <a:schemeClr val="tx1">
                    <a:lumMod val="75000"/>
                    <a:lumOff val="25000"/>
                  </a:schemeClr>
                </a:solidFill>
                <a:latin typeface="AppleSystemUIFont"/>
                <a:ea typeface="Calibri" panose="020F0502020204030204" pitchFamily="34" charset="0"/>
                <a:cs typeface="AppleSystemUIFont"/>
              </a:rPr>
              <a:t>Viral infections</a:t>
            </a:r>
            <a:r>
              <a:rPr lang="en-US" sz="1600" dirty="0">
                <a:solidFill>
                  <a:schemeClr val="tx1">
                    <a:lumMod val="75000"/>
                    <a:lumOff val="25000"/>
                  </a:schemeClr>
                </a:solidFill>
                <a:latin typeface="AppleSystemUIFont"/>
                <a:ea typeface="Calibri" panose="020F0502020204030204" pitchFamily="34" charset="0"/>
                <a:cs typeface="AppleSystemUIFont"/>
              </a:rPr>
              <a:t>: </a:t>
            </a:r>
            <a:r>
              <a:rPr lang="en-US" sz="1600" b="1" dirty="0">
                <a:solidFill>
                  <a:schemeClr val="tx1">
                    <a:lumMod val="75000"/>
                    <a:lumOff val="25000"/>
                  </a:schemeClr>
                </a:solidFill>
                <a:latin typeface="AppleSystemUIFontBold"/>
                <a:ea typeface="Calibri" panose="020F0502020204030204" pitchFamily="34" charset="0"/>
                <a:cs typeface="AppleSystemUIFontBold"/>
              </a:rPr>
              <a:t>tick-borne encephalitis</a:t>
            </a:r>
            <a:r>
              <a:rPr lang="en-US" sz="1600" dirty="0">
                <a:solidFill>
                  <a:schemeClr val="tx1">
                    <a:lumMod val="75000"/>
                    <a:lumOff val="25000"/>
                  </a:schemeClr>
                </a:solidFill>
                <a:latin typeface="AppleSystemUIFont"/>
                <a:ea typeface="Calibri" panose="020F0502020204030204" pitchFamily="34" charset="0"/>
                <a:cs typeface="AppleSystemUIFont"/>
              </a:rPr>
              <a:t>, Crimean-Congo hemorrhagic fever, Colorado tick fever…</a:t>
            </a:r>
          </a:p>
          <a:p>
            <a:pPr>
              <a:spcAft>
                <a:spcPts val="0"/>
              </a:spcAft>
              <a:defRPr/>
            </a:pPr>
            <a:endParaRPr lang="en-US" sz="1600" dirty="0">
              <a:solidFill>
                <a:schemeClr val="tx1">
                  <a:lumMod val="75000"/>
                  <a:lumOff val="25000"/>
                </a:schemeClr>
              </a:solidFill>
              <a:latin typeface="AppleSystemUIFont"/>
              <a:ea typeface="Calibri" panose="020F0502020204030204" pitchFamily="34" charset="0"/>
              <a:cs typeface="AppleSystemUIFont"/>
            </a:endParaRPr>
          </a:p>
          <a:p>
            <a:pPr marL="285750" indent="-285750">
              <a:spcAft>
                <a:spcPts val="0"/>
              </a:spcAft>
              <a:buFont typeface="Arial" panose="020B0604020202020204" pitchFamily="34" charset="0"/>
              <a:buChar char="•"/>
              <a:defRPr/>
            </a:pPr>
            <a:r>
              <a:rPr lang="en-US" sz="1600" b="1" dirty="0">
                <a:solidFill>
                  <a:srgbClr val="353535"/>
                </a:solidFill>
                <a:latin typeface="AppleSystemUIFont"/>
                <a:ea typeface="Calibri" panose="020F0502020204030204" pitchFamily="34" charset="0"/>
                <a:cs typeface="AppleSystemUIFont"/>
              </a:rPr>
              <a:t>Tick bite induced meat allergy:</a:t>
            </a:r>
            <a:r>
              <a:rPr lang="en-US" sz="1600" dirty="0">
                <a:solidFill>
                  <a:srgbClr val="353535"/>
                </a:solidFill>
                <a:latin typeface="AppleSystemUIFont"/>
                <a:ea typeface="Calibri" panose="020F0502020204030204" pitchFamily="34" charset="0"/>
                <a:cs typeface="AppleSystemUIFont"/>
              </a:rPr>
              <a:t> is an </a:t>
            </a:r>
            <a:r>
              <a:rPr lang="en-US" sz="1600" dirty="0">
                <a:solidFill>
                  <a:srgbClr val="000000"/>
                </a:solidFill>
                <a:latin typeface="AppleSystemUIFont"/>
                <a:ea typeface="Calibri" panose="020F0502020204030204" pitchFamily="34" charset="0"/>
                <a:cs typeface="AppleSystemUIFont"/>
              </a:rPr>
              <a:t>allergy</a:t>
            </a:r>
            <a:r>
              <a:rPr lang="en-US" sz="1600" dirty="0">
                <a:solidFill>
                  <a:srgbClr val="353535"/>
                </a:solidFill>
                <a:latin typeface="AppleSystemUIFont"/>
                <a:ea typeface="Calibri" panose="020F0502020204030204" pitchFamily="34" charset="0"/>
                <a:cs typeface="AppleSystemUIFont"/>
              </a:rPr>
              <a:t> to the galactose-alpha-1,3-galactose (also known as alpha-gal), which is present in both tick bite saliva and red meat, therefore sensitization can occur. The recovery period has been reported to take between 8 months and 5 years as long as the person is not bitten by another tick.</a:t>
            </a:r>
            <a:endParaRPr lang="sk-SK"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defRPr/>
            </a:pPr>
            <a:endParaRPr lang="sk-SK" sz="1600" dirty="0"/>
          </a:p>
        </p:txBody>
      </p:sp>
      <p:pic>
        <p:nvPicPr>
          <p:cNvPr id="28674" name="Picture 2">
            <a:extLst>
              <a:ext uri="{FF2B5EF4-FFF2-40B4-BE49-F238E27FC236}">
                <a16:creationId xmlns:a16="http://schemas.microsoft.com/office/drawing/2014/main" xmlns="" id="{F51881FC-1886-8247-B5DD-C28F69B20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1700213"/>
            <a:ext cx="2979738"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a:extLst>
              <a:ext uri="{FF2B5EF4-FFF2-40B4-BE49-F238E27FC236}">
                <a16:creationId xmlns:a16="http://schemas.microsoft.com/office/drawing/2014/main" xmlns="" id="{96D21480-5D47-AD4C-BF41-966CE0F4B1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0238" y="1722438"/>
            <a:ext cx="3373437"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4">
            <a:extLst>
              <a:ext uri="{FF2B5EF4-FFF2-40B4-BE49-F238E27FC236}">
                <a16:creationId xmlns:a16="http://schemas.microsoft.com/office/drawing/2014/main" xmlns="" id="{3DA2AEBB-32C5-3D4D-B3D1-72E16FD865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876" b="14220"/>
          <a:stretch>
            <a:fillRect/>
          </a:stretch>
        </p:blipFill>
        <p:spPr bwMode="auto">
          <a:xfrm>
            <a:off x="395288" y="1196975"/>
            <a:ext cx="83026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09C94F8-608F-FE44-88F8-C890A8F6D0CE}"/>
              </a:ext>
            </a:extLst>
          </p:cNvPr>
          <p:cNvSpPr/>
          <p:nvPr/>
        </p:nvSpPr>
        <p:spPr>
          <a:xfrm>
            <a:off x="395288" y="336550"/>
            <a:ext cx="5761037" cy="4585871"/>
          </a:xfrm>
          <a:prstGeom prst="rect">
            <a:avLst/>
          </a:prstGeom>
        </p:spPr>
        <p:txBody>
          <a:bodyPr>
            <a:spAutoFit/>
          </a:bodyPr>
          <a:lstStyle/>
          <a:p>
            <a:pPr>
              <a:spcAft>
                <a:spcPts val="0"/>
              </a:spcAft>
              <a:defRPr/>
            </a:pPr>
            <a:r>
              <a:rPr lang="en-US" b="1" dirty="0">
                <a:solidFill>
                  <a:srgbClr val="353535"/>
                </a:solidFill>
                <a:latin typeface="AppleSystemUIFontBold"/>
                <a:ea typeface="Calibri" panose="020F0502020204030204" pitchFamily="34" charset="0"/>
                <a:cs typeface="AppleSystemUIFontBold"/>
              </a:rPr>
              <a:t>Lyme disease</a:t>
            </a:r>
            <a:r>
              <a:rPr lang="en-US" dirty="0">
                <a:solidFill>
                  <a:srgbClr val="353535"/>
                </a:solidFill>
                <a:latin typeface="AppleSystemUIFont"/>
                <a:ea typeface="Calibri" panose="020F0502020204030204" pitchFamily="34" charset="0"/>
                <a:cs typeface="AppleSystemUIFont"/>
              </a:rPr>
              <a:t> </a:t>
            </a:r>
          </a:p>
          <a:p>
            <a:pPr>
              <a:spcAft>
                <a:spcPts val="0"/>
              </a:spcAft>
              <a:defRPr/>
            </a:pPr>
            <a:endParaRPr lang="en-US"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en-US" sz="1600" dirty="0">
                <a:solidFill>
                  <a:srgbClr val="353535"/>
                </a:solidFill>
                <a:latin typeface="AppleSystemUIFont"/>
                <a:ea typeface="Calibri" panose="020F0502020204030204" pitchFamily="34" charset="0"/>
                <a:cs typeface="AppleSystemUIFont"/>
              </a:rPr>
              <a:t>is the most common tick-borne infection in the Czech Republic and is also the most common </a:t>
            </a:r>
            <a:r>
              <a:rPr lang="en-US" sz="1600" dirty="0" err="1">
                <a:solidFill>
                  <a:srgbClr val="353535"/>
                </a:solidFill>
                <a:latin typeface="AppleSystemUIFont"/>
                <a:ea typeface="Calibri" panose="020F0502020204030204" pitchFamily="34" charset="0"/>
                <a:cs typeface="AppleSystemUIFont"/>
              </a:rPr>
              <a:t>anthropozoonosis</a:t>
            </a:r>
            <a:r>
              <a:rPr lang="en-US" sz="1600" dirty="0">
                <a:solidFill>
                  <a:srgbClr val="353535"/>
                </a:solidFill>
                <a:latin typeface="AppleSystemUIFont"/>
                <a:ea typeface="Calibri" panose="020F0502020204030204" pitchFamily="34" charset="0"/>
                <a:cs typeface="AppleSystemUIFont"/>
              </a:rPr>
              <a:t> in Europe</a:t>
            </a:r>
          </a:p>
          <a:p>
            <a:pPr marL="285750" indent="-285750">
              <a:spcAft>
                <a:spcPts val="0"/>
              </a:spcAft>
              <a:buFontTx/>
              <a:buChar char="-"/>
              <a:defRPr/>
            </a:pPr>
            <a:r>
              <a:rPr lang="en-US" sz="1600" dirty="0">
                <a:solidFill>
                  <a:srgbClr val="353535"/>
                </a:solidFill>
                <a:latin typeface="AppleSystemUIFont"/>
                <a:ea typeface="Calibri" panose="020F0502020204030204" pitchFamily="34" charset="0"/>
                <a:cs typeface="AppleSystemUIFont"/>
              </a:rPr>
              <a:t>in Europe, Lyme disease is due to the subspecies </a:t>
            </a:r>
            <a:r>
              <a:rPr lang="en-US" sz="1600" b="1" i="1" dirty="0">
                <a:solidFill>
                  <a:srgbClr val="353535"/>
                </a:solidFill>
                <a:latin typeface="AppleSystemUIFontItalic"/>
                <a:ea typeface="Calibri" panose="020F0502020204030204" pitchFamily="34" charset="0"/>
                <a:cs typeface="AppleSystemUIFontItalic"/>
              </a:rPr>
              <a:t>B. burgdorferi </a:t>
            </a:r>
            <a:r>
              <a:rPr lang="en-US" sz="1600" b="1" i="1" dirty="0" err="1">
                <a:solidFill>
                  <a:srgbClr val="353535"/>
                </a:solidFill>
                <a:latin typeface="AppleSystemUIFontItalic"/>
                <a:ea typeface="Calibri" panose="020F0502020204030204" pitchFamily="34" charset="0"/>
                <a:cs typeface="AppleSystemUIFontItalic"/>
              </a:rPr>
              <a:t>sensu</a:t>
            </a:r>
            <a:r>
              <a:rPr lang="en-US" sz="1600" b="1" i="1" dirty="0">
                <a:solidFill>
                  <a:srgbClr val="353535"/>
                </a:solidFill>
                <a:latin typeface="AppleSystemUIFontItalic"/>
                <a:ea typeface="Calibri" panose="020F0502020204030204" pitchFamily="34" charset="0"/>
                <a:cs typeface="AppleSystemUIFontItalic"/>
              </a:rPr>
              <a:t> </a:t>
            </a:r>
            <a:r>
              <a:rPr lang="en-US" sz="1600" b="1" i="1" dirty="0" err="1">
                <a:solidFill>
                  <a:srgbClr val="353535"/>
                </a:solidFill>
                <a:latin typeface="AppleSystemUIFontItalic"/>
                <a:ea typeface="Calibri" panose="020F0502020204030204" pitchFamily="34" charset="0"/>
                <a:cs typeface="AppleSystemUIFontItalic"/>
              </a:rPr>
              <a:t>stricto</a:t>
            </a:r>
            <a:r>
              <a:rPr lang="en-US" sz="1600" b="1" dirty="0">
                <a:solidFill>
                  <a:srgbClr val="353535"/>
                </a:solidFill>
                <a:latin typeface="AppleSystemUIFont"/>
                <a:ea typeface="Calibri" panose="020F0502020204030204" pitchFamily="34" charset="0"/>
                <a:cs typeface="AppleSystemUIFont"/>
              </a:rPr>
              <a:t>, </a:t>
            </a:r>
            <a:r>
              <a:rPr lang="en-US" sz="1600" b="1" i="1" dirty="0">
                <a:solidFill>
                  <a:srgbClr val="353535"/>
                </a:solidFill>
                <a:latin typeface="AppleSystemUIFontItalic"/>
                <a:ea typeface="Calibri" panose="020F0502020204030204" pitchFamily="34" charset="0"/>
                <a:cs typeface="AppleSystemUIFontItalic"/>
              </a:rPr>
              <a:t>B. </a:t>
            </a:r>
            <a:r>
              <a:rPr lang="en-US" sz="1600" b="1" i="1" dirty="0" err="1">
                <a:solidFill>
                  <a:srgbClr val="353535"/>
                </a:solidFill>
                <a:latin typeface="AppleSystemUIFontItalic"/>
                <a:ea typeface="Calibri" panose="020F0502020204030204" pitchFamily="34" charset="0"/>
                <a:cs typeface="AppleSystemUIFontItalic"/>
              </a:rPr>
              <a:t>afzelii</a:t>
            </a:r>
            <a:r>
              <a:rPr lang="en-US" sz="1600" b="1" dirty="0">
                <a:solidFill>
                  <a:srgbClr val="353535"/>
                </a:solidFill>
                <a:latin typeface="AppleSystemUIFont"/>
                <a:ea typeface="Calibri" panose="020F0502020204030204" pitchFamily="34" charset="0"/>
                <a:cs typeface="AppleSystemUIFont"/>
              </a:rPr>
              <a:t> and </a:t>
            </a:r>
            <a:r>
              <a:rPr lang="en-US" sz="1600" b="1" i="1" dirty="0">
                <a:solidFill>
                  <a:srgbClr val="353535"/>
                </a:solidFill>
                <a:latin typeface="AppleSystemUIFontItalic"/>
                <a:ea typeface="Calibri" panose="020F0502020204030204" pitchFamily="34" charset="0"/>
                <a:cs typeface="AppleSystemUIFontItalic"/>
              </a:rPr>
              <a:t>B. </a:t>
            </a:r>
            <a:r>
              <a:rPr lang="en-US" sz="1600" b="1" i="1" dirty="0" err="1">
                <a:solidFill>
                  <a:srgbClr val="353535"/>
                </a:solidFill>
                <a:latin typeface="AppleSystemUIFontItalic"/>
                <a:ea typeface="Calibri" panose="020F0502020204030204" pitchFamily="34" charset="0"/>
                <a:cs typeface="AppleSystemUIFontItalic"/>
              </a:rPr>
              <a:t>garinii</a:t>
            </a:r>
            <a:r>
              <a:rPr lang="en-US" sz="1600" dirty="0">
                <a:solidFill>
                  <a:srgbClr val="353535"/>
                </a:solidFill>
                <a:latin typeface="AppleSystemUIFont"/>
                <a:ea typeface="Calibri" panose="020F0502020204030204" pitchFamily="34" charset="0"/>
                <a:cs typeface="AppleSystemUIFont"/>
              </a:rPr>
              <a:t> (gram-negative spirochetes) </a:t>
            </a:r>
          </a:p>
          <a:p>
            <a:pPr marL="285750" indent="-285750">
              <a:spcAft>
                <a:spcPts val="0"/>
              </a:spcAft>
              <a:buFontTx/>
              <a:buChar char="-"/>
              <a:defRPr/>
            </a:pPr>
            <a:endParaRPr lang="en-US" sz="1600"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sk-SK" sz="1600" dirty="0" err="1">
                <a:solidFill>
                  <a:srgbClr val="353535"/>
                </a:solidFill>
                <a:latin typeface="AppleSystemUIFont"/>
              </a:rPr>
              <a:t>the</a:t>
            </a:r>
            <a:r>
              <a:rPr lang="sk-SK" sz="1600" dirty="0">
                <a:solidFill>
                  <a:srgbClr val="353535"/>
                </a:solidFill>
                <a:latin typeface="AppleSystemUIFont"/>
              </a:rPr>
              <a:t> </a:t>
            </a:r>
            <a:r>
              <a:rPr lang="sk-SK" sz="1600" dirty="0" err="1">
                <a:solidFill>
                  <a:srgbClr val="353535"/>
                </a:solidFill>
                <a:latin typeface="AppleSystemUIFont"/>
              </a:rPr>
              <a:t>disease</a:t>
            </a:r>
            <a:r>
              <a:rPr lang="sk-SK" sz="1600" dirty="0">
                <a:solidFill>
                  <a:srgbClr val="353535"/>
                </a:solidFill>
                <a:latin typeface="AppleSystemUIFont"/>
              </a:rPr>
              <a:t> </a:t>
            </a:r>
            <a:r>
              <a:rPr lang="sk-SK" sz="1600" dirty="0" err="1">
                <a:solidFill>
                  <a:srgbClr val="353535"/>
                </a:solidFill>
                <a:latin typeface="AppleSystemUIFont"/>
              </a:rPr>
              <a:t>develops</a:t>
            </a:r>
            <a:r>
              <a:rPr lang="sk-SK" sz="1600" dirty="0">
                <a:solidFill>
                  <a:srgbClr val="353535"/>
                </a:solidFill>
                <a:latin typeface="AppleSystemUIFont"/>
              </a:rPr>
              <a:t> in </a:t>
            </a:r>
            <a:r>
              <a:rPr lang="sk-SK" sz="1600" dirty="0" err="1">
                <a:solidFill>
                  <a:srgbClr val="353535"/>
                </a:solidFill>
                <a:latin typeface="AppleSystemUIFont"/>
              </a:rPr>
              <a:t>stages</a:t>
            </a:r>
            <a:r>
              <a:rPr lang="sk-SK" sz="1600" dirty="0">
                <a:solidFill>
                  <a:srgbClr val="353535"/>
                </a:solidFill>
                <a:latin typeface="AppleSystemUIFont"/>
              </a:rPr>
              <a:t> </a:t>
            </a:r>
            <a:r>
              <a:rPr lang="sk-SK" sz="1600" dirty="0" err="1">
                <a:solidFill>
                  <a:srgbClr val="353535"/>
                </a:solidFill>
                <a:latin typeface="AppleSystemUIFont"/>
              </a:rPr>
              <a:t>that</a:t>
            </a:r>
            <a:r>
              <a:rPr lang="sk-SK" sz="1600" dirty="0">
                <a:solidFill>
                  <a:srgbClr val="353535"/>
                </a:solidFill>
                <a:latin typeface="AppleSystemUIFont"/>
              </a:rPr>
              <a:t> </a:t>
            </a:r>
            <a:r>
              <a:rPr lang="sk-SK" sz="1600" dirty="0" err="1">
                <a:solidFill>
                  <a:srgbClr val="353535"/>
                </a:solidFill>
                <a:latin typeface="AppleSystemUIFont"/>
              </a:rPr>
              <a:t>begin</a:t>
            </a:r>
            <a:r>
              <a:rPr lang="sk-SK" sz="1600" dirty="0">
                <a:solidFill>
                  <a:srgbClr val="353535"/>
                </a:solidFill>
                <a:latin typeface="AppleSystemUIFont"/>
              </a:rPr>
              <a:t> </a:t>
            </a:r>
            <a:r>
              <a:rPr lang="sk-SK" sz="1600" dirty="0" err="1">
                <a:solidFill>
                  <a:srgbClr val="353535"/>
                </a:solidFill>
                <a:latin typeface="AppleSystemUIFont"/>
              </a:rPr>
              <a:t>weeks</a:t>
            </a:r>
            <a:r>
              <a:rPr lang="sk-SK" sz="1600" dirty="0">
                <a:solidFill>
                  <a:srgbClr val="353535"/>
                </a:solidFill>
                <a:latin typeface="AppleSystemUIFont"/>
              </a:rPr>
              <a:t> to </a:t>
            </a:r>
            <a:r>
              <a:rPr lang="sk-SK" sz="1600" dirty="0" err="1">
                <a:solidFill>
                  <a:srgbClr val="353535"/>
                </a:solidFill>
                <a:latin typeface="AppleSystemUIFont"/>
              </a:rPr>
              <a:t>years</a:t>
            </a:r>
            <a:r>
              <a:rPr lang="sk-SK" sz="1600" dirty="0">
                <a:solidFill>
                  <a:srgbClr val="353535"/>
                </a:solidFill>
                <a:latin typeface="AppleSystemUIFont"/>
              </a:rPr>
              <a:t> </a:t>
            </a:r>
            <a:r>
              <a:rPr lang="sk-SK" sz="1600" dirty="0" err="1">
                <a:solidFill>
                  <a:srgbClr val="353535"/>
                </a:solidFill>
                <a:latin typeface="AppleSystemUIFont"/>
              </a:rPr>
              <a:t>after</a:t>
            </a:r>
            <a:r>
              <a:rPr lang="sk-SK" sz="1600" dirty="0">
                <a:solidFill>
                  <a:srgbClr val="353535"/>
                </a:solidFill>
                <a:latin typeface="AppleSystemUIFont"/>
              </a:rPr>
              <a:t> </a:t>
            </a:r>
            <a:r>
              <a:rPr lang="sk-SK" sz="1600" dirty="0" err="1">
                <a:solidFill>
                  <a:srgbClr val="353535"/>
                </a:solidFill>
                <a:latin typeface="AppleSystemUIFont"/>
              </a:rPr>
              <a:t>infection</a:t>
            </a:r>
            <a:r>
              <a:rPr lang="sk-SK" sz="1600" dirty="0">
                <a:solidFill>
                  <a:srgbClr val="353535"/>
                </a:solidFill>
                <a:latin typeface="AppleSystemUIFont"/>
              </a:rPr>
              <a:t>, </a:t>
            </a:r>
            <a:r>
              <a:rPr lang="sk-SK" sz="1600" b="1" dirty="0" err="1">
                <a:solidFill>
                  <a:srgbClr val="353535"/>
                </a:solidFill>
                <a:latin typeface="AppleSystemUIFont"/>
              </a:rPr>
              <a:t>only</a:t>
            </a:r>
            <a:r>
              <a:rPr lang="sk-SK" sz="1600" b="1" dirty="0">
                <a:solidFill>
                  <a:srgbClr val="353535"/>
                </a:solidFill>
                <a:latin typeface="AppleSystemUIFont"/>
              </a:rPr>
              <a:t> </a:t>
            </a:r>
            <a:r>
              <a:rPr lang="sk-SK" sz="1600" b="1" dirty="0" err="1">
                <a:solidFill>
                  <a:srgbClr val="353535"/>
                </a:solidFill>
                <a:latin typeface="AppleSystemUIFont"/>
              </a:rPr>
              <a:t>about</a:t>
            </a:r>
            <a:r>
              <a:rPr lang="sk-SK" sz="1600" b="1" dirty="0">
                <a:solidFill>
                  <a:srgbClr val="353535"/>
                </a:solidFill>
                <a:latin typeface="AppleSystemUIFont"/>
              </a:rPr>
              <a:t> 5% of </a:t>
            </a:r>
            <a:r>
              <a:rPr lang="sk-SK" sz="1600" b="1" dirty="0" err="1">
                <a:solidFill>
                  <a:srgbClr val="353535"/>
                </a:solidFill>
                <a:latin typeface="AppleSystemUIFont"/>
              </a:rPr>
              <a:t>people</a:t>
            </a:r>
            <a:r>
              <a:rPr lang="sk-SK" sz="1600" b="1" dirty="0">
                <a:solidFill>
                  <a:srgbClr val="353535"/>
                </a:solidFill>
                <a:latin typeface="AppleSystemUIFont"/>
              </a:rPr>
              <a:t> </a:t>
            </a:r>
            <a:r>
              <a:rPr lang="sk-SK" sz="1600" b="1" dirty="0" err="1">
                <a:solidFill>
                  <a:srgbClr val="353535"/>
                </a:solidFill>
                <a:latin typeface="AppleSystemUIFont"/>
              </a:rPr>
              <a:t>who</a:t>
            </a:r>
            <a:r>
              <a:rPr lang="sk-SK" sz="1600" b="1" dirty="0">
                <a:solidFill>
                  <a:srgbClr val="353535"/>
                </a:solidFill>
                <a:latin typeface="AppleSystemUIFont"/>
              </a:rPr>
              <a:t> </a:t>
            </a:r>
            <a:r>
              <a:rPr lang="sk-SK" sz="1600" b="1" dirty="0" err="1">
                <a:solidFill>
                  <a:srgbClr val="353535"/>
                </a:solidFill>
                <a:latin typeface="AppleSystemUIFont"/>
              </a:rPr>
              <a:t>come</a:t>
            </a:r>
            <a:r>
              <a:rPr lang="sk-SK" sz="1600" b="1" dirty="0">
                <a:solidFill>
                  <a:srgbClr val="353535"/>
                </a:solidFill>
                <a:latin typeface="AppleSystemUIFont"/>
              </a:rPr>
              <a:t> </a:t>
            </a:r>
            <a:r>
              <a:rPr lang="sk-SK" sz="1600" b="1" dirty="0" err="1">
                <a:solidFill>
                  <a:srgbClr val="353535"/>
                </a:solidFill>
                <a:latin typeface="AppleSystemUIFont"/>
              </a:rPr>
              <a:t>into</a:t>
            </a:r>
            <a:r>
              <a:rPr lang="sk-SK" sz="1600" b="1" dirty="0">
                <a:solidFill>
                  <a:srgbClr val="353535"/>
                </a:solidFill>
                <a:latin typeface="AppleSystemUIFont"/>
              </a:rPr>
              <a:t> </a:t>
            </a:r>
            <a:r>
              <a:rPr lang="sk-SK" sz="1600" b="1" dirty="0" err="1">
                <a:solidFill>
                  <a:srgbClr val="353535"/>
                </a:solidFill>
                <a:latin typeface="AppleSystemUIFont"/>
              </a:rPr>
              <a:t>contact</a:t>
            </a:r>
            <a:r>
              <a:rPr lang="sk-SK" sz="1600" b="1" dirty="0">
                <a:solidFill>
                  <a:srgbClr val="353535"/>
                </a:solidFill>
                <a:latin typeface="AppleSystemUIFont"/>
              </a:rPr>
              <a:t> </a:t>
            </a:r>
            <a:r>
              <a:rPr lang="sk-SK" sz="1600" b="1" dirty="0" err="1">
                <a:solidFill>
                  <a:srgbClr val="353535"/>
                </a:solidFill>
                <a:latin typeface="AppleSystemUIFont"/>
              </a:rPr>
              <a:t>with</a:t>
            </a:r>
            <a:r>
              <a:rPr lang="sk-SK" sz="1600" b="1" dirty="0">
                <a:solidFill>
                  <a:srgbClr val="353535"/>
                </a:solidFill>
                <a:latin typeface="AppleSystemUIFont"/>
              </a:rPr>
              <a:t> </a:t>
            </a:r>
            <a:r>
              <a:rPr lang="sk-SK" sz="1600" b="1" dirty="0" err="1">
                <a:solidFill>
                  <a:srgbClr val="353535"/>
                </a:solidFill>
                <a:latin typeface="AppleSystemUIFont"/>
              </a:rPr>
              <a:t>the</a:t>
            </a:r>
            <a:r>
              <a:rPr lang="sk-SK" sz="1600" b="1" dirty="0">
                <a:solidFill>
                  <a:srgbClr val="353535"/>
                </a:solidFill>
                <a:latin typeface="AppleSystemUIFont"/>
              </a:rPr>
              <a:t> </a:t>
            </a:r>
            <a:r>
              <a:rPr lang="sk-SK" sz="1600" b="1" dirty="0" err="1">
                <a:solidFill>
                  <a:srgbClr val="353535"/>
                </a:solidFill>
                <a:latin typeface="AppleSystemUIFont"/>
              </a:rPr>
              <a:t>infection</a:t>
            </a:r>
            <a:r>
              <a:rPr lang="sk-SK" sz="1600" b="1" dirty="0">
                <a:solidFill>
                  <a:srgbClr val="353535"/>
                </a:solidFill>
                <a:latin typeface="AppleSystemUIFont"/>
              </a:rPr>
              <a:t> </a:t>
            </a:r>
            <a:r>
              <a:rPr lang="sk-SK" sz="1600" b="1" dirty="0" err="1">
                <a:solidFill>
                  <a:srgbClr val="353535"/>
                </a:solidFill>
                <a:latin typeface="AppleSystemUIFont"/>
              </a:rPr>
              <a:t>develop</a:t>
            </a:r>
            <a:r>
              <a:rPr lang="sk-SK" sz="1600" b="1" dirty="0">
                <a:solidFill>
                  <a:srgbClr val="353535"/>
                </a:solidFill>
                <a:latin typeface="AppleSystemUIFont"/>
              </a:rPr>
              <a:t> </a:t>
            </a:r>
            <a:r>
              <a:rPr lang="sk-SK" sz="1600" b="1" dirty="0" err="1">
                <a:solidFill>
                  <a:srgbClr val="353535"/>
                </a:solidFill>
                <a:latin typeface="AppleSystemUIFont"/>
              </a:rPr>
              <a:t>the</a:t>
            </a:r>
            <a:r>
              <a:rPr lang="sk-SK" sz="1600" b="1" dirty="0">
                <a:solidFill>
                  <a:srgbClr val="353535"/>
                </a:solidFill>
                <a:latin typeface="AppleSystemUIFont"/>
              </a:rPr>
              <a:t> </a:t>
            </a:r>
            <a:r>
              <a:rPr lang="sk-SK" sz="1600" b="1" dirty="0" err="1">
                <a:solidFill>
                  <a:srgbClr val="353535"/>
                </a:solidFill>
                <a:latin typeface="AppleSystemUIFont"/>
              </a:rPr>
              <a:t>disease</a:t>
            </a:r>
            <a:endParaRPr lang="sk-SK" sz="1600" b="1" dirty="0">
              <a:solidFill>
                <a:srgbClr val="353535"/>
              </a:solidFill>
              <a:latin typeface="AppleSystemUIFont"/>
            </a:endParaRPr>
          </a:p>
          <a:p>
            <a:pPr marL="285750" indent="-285750">
              <a:spcAft>
                <a:spcPts val="0"/>
              </a:spcAft>
              <a:buFontTx/>
              <a:buChar char="-"/>
              <a:defRPr/>
            </a:pPr>
            <a:endParaRPr lang="en-US" sz="1600" b="1"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en-US" sz="1600" dirty="0" err="1">
                <a:solidFill>
                  <a:srgbClr val="353535"/>
                </a:solidFill>
                <a:latin typeface="AppleSystemUIFont"/>
                <a:ea typeface="Calibri" panose="020F0502020204030204" pitchFamily="34" charset="0"/>
                <a:cs typeface="AppleSystemUIFont"/>
              </a:rPr>
              <a:t>lyme</a:t>
            </a:r>
            <a:r>
              <a:rPr lang="en-US" sz="1600" dirty="0">
                <a:solidFill>
                  <a:srgbClr val="353535"/>
                </a:solidFill>
                <a:latin typeface="AppleSystemUIFont"/>
                <a:ea typeface="Calibri" panose="020F0502020204030204" pitchFamily="34" charset="0"/>
                <a:cs typeface="AppleSystemUIFont"/>
              </a:rPr>
              <a:t> disease </a:t>
            </a:r>
            <a:r>
              <a:rPr lang="en-US" sz="1600" b="1" dirty="0">
                <a:solidFill>
                  <a:srgbClr val="353535"/>
                </a:solidFill>
                <a:latin typeface="AppleSystemUIFont"/>
                <a:ea typeface="Calibri" panose="020F0502020204030204" pitchFamily="34" charset="0"/>
                <a:cs typeface="AppleSystemUIFont"/>
              </a:rPr>
              <a:t>can affect any part of the body</a:t>
            </a:r>
            <a:r>
              <a:rPr lang="en-US" sz="1600" dirty="0">
                <a:solidFill>
                  <a:srgbClr val="353535"/>
                </a:solidFill>
                <a:latin typeface="AppleSystemUIFont"/>
                <a:ea typeface="Calibri" panose="020F0502020204030204" pitchFamily="34" charset="0"/>
                <a:cs typeface="AppleSystemUIFont"/>
              </a:rPr>
              <a:t>, most commonly the skin, central nervous system, joints, heart, and rarely the eyes and liver</a:t>
            </a:r>
          </a:p>
          <a:p>
            <a:pPr marL="285750" indent="-285750">
              <a:spcAft>
                <a:spcPts val="0"/>
              </a:spcAft>
              <a:buFontTx/>
              <a:buChar char="-"/>
              <a:defRPr/>
            </a:pPr>
            <a:endParaRPr lang="en-US" sz="1600"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en-US" sz="1600" b="1" dirty="0">
                <a:solidFill>
                  <a:srgbClr val="353535"/>
                </a:solidFill>
                <a:latin typeface="AppleSystemUIFont"/>
                <a:ea typeface="Calibri" panose="020F0502020204030204" pitchFamily="34" charset="0"/>
                <a:cs typeface="AppleSystemUIFont"/>
              </a:rPr>
              <a:t>on the skin it presents as erythema </a:t>
            </a:r>
            <a:r>
              <a:rPr lang="en-US" sz="1600" b="1" dirty="0" err="1">
                <a:solidFill>
                  <a:srgbClr val="353535"/>
                </a:solidFill>
                <a:latin typeface="AppleSystemUIFont"/>
                <a:ea typeface="Calibri" panose="020F0502020204030204" pitchFamily="34" charset="0"/>
                <a:cs typeface="AppleSystemUIFont"/>
              </a:rPr>
              <a:t>migrans</a:t>
            </a:r>
            <a:r>
              <a:rPr lang="en-US" sz="1600" b="1" dirty="0">
                <a:solidFill>
                  <a:srgbClr val="353535"/>
                </a:solidFill>
                <a:latin typeface="AppleSystemUIFont"/>
                <a:ea typeface="Calibri" panose="020F0502020204030204" pitchFamily="34" charset="0"/>
                <a:cs typeface="AppleSystemUIFont"/>
              </a:rPr>
              <a:t>, borrelial </a:t>
            </a:r>
            <a:r>
              <a:rPr lang="en-US" sz="1600" b="1" dirty="0" err="1">
                <a:solidFill>
                  <a:srgbClr val="353535"/>
                </a:solidFill>
                <a:latin typeface="AppleSystemUIFont"/>
                <a:ea typeface="Calibri" panose="020F0502020204030204" pitchFamily="34" charset="0"/>
                <a:cs typeface="AppleSystemUIFont"/>
              </a:rPr>
              <a:t>lymphocytoma</a:t>
            </a:r>
            <a:r>
              <a:rPr lang="en-US" sz="1600" b="1" dirty="0">
                <a:solidFill>
                  <a:srgbClr val="353535"/>
                </a:solidFill>
                <a:latin typeface="AppleSystemUIFont"/>
                <a:ea typeface="Calibri" panose="020F0502020204030204" pitchFamily="34" charset="0"/>
                <a:cs typeface="AppleSystemUIFont"/>
              </a:rPr>
              <a:t>, acrodermatitis </a:t>
            </a:r>
            <a:r>
              <a:rPr lang="en-US" sz="1600" b="1" dirty="0" err="1">
                <a:solidFill>
                  <a:srgbClr val="353535"/>
                </a:solidFill>
                <a:latin typeface="AppleSystemUIFont"/>
                <a:ea typeface="Calibri" panose="020F0502020204030204" pitchFamily="34" charset="0"/>
                <a:cs typeface="AppleSystemUIFont"/>
              </a:rPr>
              <a:t>chronica</a:t>
            </a:r>
            <a:r>
              <a:rPr lang="en-US" sz="1600" b="1" dirty="0">
                <a:solidFill>
                  <a:srgbClr val="353535"/>
                </a:solidFill>
                <a:latin typeface="AppleSystemUIFont"/>
                <a:ea typeface="Calibri" panose="020F0502020204030204" pitchFamily="34" charset="0"/>
                <a:cs typeface="AppleSystemUIFont"/>
              </a:rPr>
              <a:t> </a:t>
            </a:r>
            <a:r>
              <a:rPr lang="en-US" sz="1600" b="1" dirty="0" err="1">
                <a:solidFill>
                  <a:srgbClr val="353535"/>
                </a:solidFill>
                <a:latin typeface="AppleSystemUIFont"/>
                <a:ea typeface="Calibri" panose="020F0502020204030204" pitchFamily="34" charset="0"/>
                <a:cs typeface="AppleSystemUIFont"/>
              </a:rPr>
              <a:t>atrophicans</a:t>
            </a:r>
            <a:r>
              <a:rPr lang="en-US" sz="1600" dirty="0">
                <a:solidFill>
                  <a:srgbClr val="353535"/>
                </a:solidFill>
                <a:latin typeface="AppleSystemUIFont"/>
                <a:ea typeface="Calibri" panose="020F0502020204030204" pitchFamily="34" charset="0"/>
                <a:cs typeface="AppleSystemUIFont"/>
              </a:rPr>
              <a:t> </a:t>
            </a:r>
          </a:p>
        </p:txBody>
      </p:sp>
      <p:pic>
        <p:nvPicPr>
          <p:cNvPr id="29698" name="Picture 2">
            <a:extLst>
              <a:ext uri="{FF2B5EF4-FFF2-40B4-BE49-F238E27FC236}">
                <a16:creationId xmlns:a16="http://schemas.microsoft.com/office/drawing/2014/main" xmlns="" id="{B0E0C22F-B0C3-4E4A-B69D-90A9EC4FA5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052344" y="1727994"/>
            <a:ext cx="3095625"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a:extLst>
              <a:ext uri="{FF2B5EF4-FFF2-40B4-BE49-F238E27FC236}">
                <a16:creationId xmlns:a16="http://schemas.microsoft.com/office/drawing/2014/main" xmlns="" id="{82C4DE5A-AF8F-6240-805D-81312F434448}"/>
              </a:ext>
            </a:extLst>
          </p:cNvPr>
          <p:cNvSpPr>
            <a:spLocks noChangeArrowheads="1"/>
          </p:cNvSpPr>
          <p:nvPr/>
        </p:nvSpPr>
        <p:spPr bwMode="auto">
          <a:xfrm>
            <a:off x="407988" y="5229225"/>
            <a:ext cx="83534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sk-SK" sz="1600" b="1" dirty="0">
                <a:solidFill>
                  <a:srgbClr val="353535"/>
                </a:solidFill>
                <a:latin typeface="AppleSystemUIFontBold"/>
                <a:ea typeface="Calibri" panose="020F0502020204030204" pitchFamily="34" charset="0"/>
                <a:cs typeface="AppleSystemUIFontBold"/>
              </a:rPr>
              <a:t>Diagnostic methods:</a:t>
            </a:r>
            <a:r>
              <a:rPr lang="en-US" altLang="sk-SK" sz="1600" dirty="0">
                <a:solidFill>
                  <a:srgbClr val="353535"/>
                </a:solidFill>
                <a:latin typeface="AppleSystemUIFont"/>
                <a:ea typeface="Calibri" panose="020F0502020204030204" pitchFamily="34" charset="0"/>
                <a:cs typeface="AppleSystemUIFont"/>
              </a:rPr>
              <a:t>  ELISA, Western Blot – </a:t>
            </a:r>
            <a:r>
              <a:rPr lang="en-US" altLang="sk-SK" sz="1600" b="1" dirty="0">
                <a:solidFill>
                  <a:srgbClr val="353535"/>
                </a:solidFill>
                <a:latin typeface="AppleSystemUIFont"/>
                <a:ea typeface="Calibri" panose="020F0502020204030204" pitchFamily="34" charset="0"/>
                <a:cs typeface="AppleSystemUIFont"/>
              </a:rPr>
              <a:t>IgM, IgG</a:t>
            </a:r>
            <a:r>
              <a:rPr lang="en-US" altLang="sk-SK" sz="1600" b="1" dirty="0">
                <a:solidFill>
                  <a:srgbClr val="353535"/>
                </a:solidFill>
                <a:latin typeface="AppleSystemUIFontBold"/>
                <a:ea typeface="Calibri" panose="020F0502020204030204" pitchFamily="34" charset="0"/>
                <a:cs typeface="AppleSystemUIFontBold"/>
              </a:rPr>
              <a:t> </a:t>
            </a:r>
            <a:r>
              <a:rPr lang="en-US" altLang="sk-SK" sz="1600" dirty="0">
                <a:solidFill>
                  <a:srgbClr val="353535"/>
                </a:solidFill>
                <a:latin typeface="AppleSystemUIFontBold"/>
                <a:ea typeface="Calibri" panose="020F0502020204030204" pitchFamily="34" charset="0"/>
                <a:cs typeface="AppleSystemUIFontBold"/>
              </a:rPr>
              <a:t>level detection</a:t>
            </a:r>
            <a:endParaRPr lang="sk-SK" altLang="sk-SK" sz="1600" dirty="0">
              <a:latin typeface="Calibri" panose="020F0502020204030204" pitchFamily="34" charset="0"/>
              <a:ea typeface="Calibri" panose="020F0502020204030204" pitchFamily="34" charset="0"/>
              <a:cs typeface="Times New Roman" panose="02020603050405020304" pitchFamily="18" charset="0"/>
            </a:endParaRPr>
          </a:p>
          <a:p>
            <a:endParaRPr lang="en-US" altLang="sk-SK" sz="1600" b="1" dirty="0">
              <a:solidFill>
                <a:srgbClr val="353535"/>
              </a:solidFill>
              <a:latin typeface="AppleSystemUIFontBold"/>
              <a:ea typeface="Calibri" panose="020F0502020204030204" pitchFamily="34" charset="0"/>
              <a:cs typeface="AppleSystemUIFontBold"/>
            </a:endParaRPr>
          </a:p>
          <a:p>
            <a:r>
              <a:rPr lang="en-US" altLang="sk-SK" sz="1600" b="1" dirty="0">
                <a:solidFill>
                  <a:srgbClr val="353535"/>
                </a:solidFill>
                <a:latin typeface="AppleSystemUIFontBold"/>
                <a:ea typeface="Calibri" panose="020F0502020204030204" pitchFamily="34" charset="0"/>
                <a:cs typeface="AppleSystemUIFontBold"/>
              </a:rPr>
              <a:t>Treatment: ATB - </a:t>
            </a:r>
            <a:r>
              <a:rPr lang="en-US" altLang="sk-SK" sz="1600" b="1" dirty="0">
                <a:solidFill>
                  <a:srgbClr val="353535"/>
                </a:solidFill>
                <a:latin typeface="AppleSystemUIFont"/>
                <a:ea typeface="Calibri" panose="020F0502020204030204" pitchFamily="34" charset="0"/>
                <a:cs typeface="AppleSystemUIFont"/>
              </a:rPr>
              <a:t>doxycycline</a:t>
            </a:r>
            <a:r>
              <a:rPr lang="en-US" altLang="sk-SK" sz="1600" dirty="0" smtClean="0">
                <a:solidFill>
                  <a:srgbClr val="353535"/>
                </a:solidFill>
                <a:latin typeface="AppleSystemUIFont"/>
                <a:ea typeface="Calibri" panose="020F0502020204030204" pitchFamily="34" charset="0"/>
                <a:cs typeface="AppleSystemUIFont"/>
              </a:rPr>
              <a:t>,</a:t>
            </a:r>
            <a:r>
              <a:rPr lang="cs-CZ" altLang="sk-SK" sz="1600" dirty="0" smtClean="0">
                <a:solidFill>
                  <a:srgbClr val="353535"/>
                </a:solidFill>
                <a:latin typeface="AppleSystemUIFont"/>
                <a:ea typeface="Calibri" panose="020F0502020204030204" pitchFamily="34" charset="0"/>
                <a:cs typeface="AppleSystemUIFont"/>
              </a:rPr>
              <a:t> </a:t>
            </a:r>
            <a:r>
              <a:rPr lang="cs-CZ" altLang="sk-SK" sz="1600" b="1" dirty="0" smtClean="0">
                <a:solidFill>
                  <a:srgbClr val="353535"/>
                </a:solidFill>
                <a:latin typeface="AppleSystemUIFont"/>
                <a:ea typeface="Calibri" panose="020F0502020204030204" pitchFamily="34" charset="0"/>
                <a:cs typeface="AppleSystemUIFont"/>
              </a:rPr>
              <a:t>PNC, </a:t>
            </a:r>
            <a:r>
              <a:rPr lang="cs-CZ" altLang="sk-SK" sz="1600" b="1" dirty="0" err="1">
                <a:solidFill>
                  <a:srgbClr val="353535"/>
                </a:solidFill>
                <a:latin typeface="AppleSystemUIFont"/>
                <a:ea typeface="Calibri" panose="020F0502020204030204" pitchFamily="34" charset="0"/>
                <a:cs typeface="AppleSystemUIFont"/>
              </a:rPr>
              <a:t>a</a:t>
            </a:r>
            <a:r>
              <a:rPr lang="cs-CZ" altLang="sk-SK" sz="1600" b="1" dirty="0" err="1" smtClean="0">
                <a:solidFill>
                  <a:srgbClr val="353535"/>
                </a:solidFill>
                <a:latin typeface="AppleSystemUIFont"/>
                <a:ea typeface="Calibri" panose="020F0502020204030204" pitchFamily="34" charset="0"/>
                <a:cs typeface="AppleSystemUIFont"/>
              </a:rPr>
              <a:t>zitromycin</a:t>
            </a:r>
            <a:r>
              <a:rPr lang="cs-CZ" altLang="sk-SK" sz="1600" b="1" dirty="0" smtClean="0">
                <a:solidFill>
                  <a:srgbClr val="353535"/>
                </a:solidFill>
                <a:latin typeface="AppleSystemUIFont"/>
                <a:ea typeface="Calibri" panose="020F0502020204030204" pitchFamily="34" charset="0"/>
                <a:cs typeface="AppleSystemUIFont"/>
              </a:rPr>
              <a:t> </a:t>
            </a:r>
            <a:r>
              <a:rPr lang="cs-CZ" altLang="sk-SK" sz="1600" dirty="0" smtClean="0">
                <a:solidFill>
                  <a:srgbClr val="353535"/>
                </a:solidFill>
                <a:latin typeface="AppleSystemUIFont"/>
                <a:ea typeface="Calibri" panose="020F0502020204030204" pitchFamily="34" charset="0"/>
                <a:cs typeface="AppleSystemUIFont"/>
              </a:rPr>
              <a:t>(</a:t>
            </a:r>
            <a:r>
              <a:rPr lang="cs-CZ" altLang="sk-SK" sz="1600" dirty="0" err="1" smtClean="0">
                <a:solidFill>
                  <a:srgbClr val="353535"/>
                </a:solidFill>
                <a:latin typeface="AppleSystemUIFont"/>
                <a:ea typeface="Calibri" panose="020F0502020204030204" pitchFamily="34" charset="0"/>
                <a:cs typeface="AppleSystemUIFont"/>
              </a:rPr>
              <a:t>for</a:t>
            </a:r>
            <a:r>
              <a:rPr lang="cs-CZ" altLang="sk-SK" sz="1600" dirty="0" smtClean="0">
                <a:solidFill>
                  <a:srgbClr val="353535"/>
                </a:solidFill>
                <a:latin typeface="AppleSystemUIFont"/>
                <a:ea typeface="Calibri" panose="020F0502020204030204" pitchFamily="34" charset="0"/>
                <a:cs typeface="AppleSystemUIFont"/>
              </a:rPr>
              <a:t> early skin </a:t>
            </a:r>
            <a:r>
              <a:rPr lang="cs-CZ" altLang="sk-SK" sz="1600" dirty="0" err="1" smtClean="0">
                <a:solidFill>
                  <a:srgbClr val="353535"/>
                </a:solidFill>
                <a:latin typeface="AppleSystemUIFont"/>
                <a:ea typeface="Calibri" panose="020F0502020204030204" pitchFamily="34" charset="0"/>
                <a:cs typeface="AppleSystemUIFont"/>
              </a:rPr>
              <a:t>symptoms</a:t>
            </a:r>
            <a:r>
              <a:rPr lang="cs-CZ" altLang="sk-SK" sz="1600" dirty="0" smtClean="0">
                <a:solidFill>
                  <a:srgbClr val="353535"/>
                </a:solidFill>
                <a:latin typeface="AppleSystemUIFont"/>
                <a:ea typeface="Calibri" panose="020F0502020204030204" pitchFamily="34" charset="0"/>
                <a:cs typeface="AppleSystemUIFont"/>
              </a:rPr>
              <a:t>)</a:t>
            </a:r>
            <a:r>
              <a:rPr lang="en-US" altLang="sk-SK" sz="1600" b="1" dirty="0" smtClean="0">
                <a:solidFill>
                  <a:srgbClr val="353535"/>
                </a:solidFill>
                <a:latin typeface="AppleSystemUIFont"/>
                <a:ea typeface="Calibri" panose="020F0502020204030204" pitchFamily="34" charset="0"/>
                <a:cs typeface="AppleSystemUIFont"/>
              </a:rPr>
              <a:t> </a:t>
            </a:r>
            <a:endParaRPr lang="cs-CZ" altLang="sk-SK" sz="1600" b="1" dirty="0" smtClean="0">
              <a:solidFill>
                <a:srgbClr val="353535"/>
              </a:solidFill>
              <a:latin typeface="AppleSystemUIFont"/>
              <a:ea typeface="Calibri" panose="020F0502020204030204" pitchFamily="34" charset="0"/>
              <a:cs typeface="AppleSystemUIFont"/>
            </a:endParaRPr>
          </a:p>
          <a:p>
            <a:r>
              <a:rPr lang="cs-CZ" altLang="sk-SK" sz="1600" dirty="0" smtClean="0">
                <a:solidFill>
                  <a:srgbClr val="353535"/>
                </a:solidFill>
                <a:latin typeface="AppleSystemUIFont"/>
                <a:ea typeface="Calibri" panose="020F0502020204030204" pitchFamily="34" charset="0"/>
                <a:cs typeface="AppleSystemUIFont"/>
              </a:rPr>
              <a:t>-</a:t>
            </a:r>
            <a:r>
              <a:rPr lang="cs-CZ" altLang="sk-SK" sz="1600" b="1" dirty="0" smtClean="0">
                <a:solidFill>
                  <a:srgbClr val="353535"/>
                </a:solidFill>
                <a:latin typeface="AppleSystemUIFont"/>
                <a:ea typeface="Calibri" panose="020F0502020204030204" pitchFamily="34" charset="0"/>
                <a:cs typeface="AppleSystemUIFont"/>
              </a:rPr>
              <a:t> </a:t>
            </a:r>
            <a:r>
              <a:rPr lang="en-US" altLang="sk-SK" sz="1600" dirty="0" smtClean="0">
                <a:solidFill>
                  <a:srgbClr val="353535"/>
                </a:solidFill>
                <a:latin typeface="AppleSystemUIFont"/>
                <a:ea typeface="Calibri" panose="020F0502020204030204" pitchFamily="34" charset="0"/>
                <a:cs typeface="AppleSystemUIFont"/>
              </a:rPr>
              <a:t>the </a:t>
            </a:r>
            <a:r>
              <a:rPr lang="en-US" altLang="sk-SK" sz="1600" dirty="0">
                <a:solidFill>
                  <a:srgbClr val="353535"/>
                </a:solidFill>
                <a:latin typeface="AppleSystemUIFont"/>
                <a:ea typeface="Calibri" panose="020F0502020204030204" pitchFamily="34" charset="0"/>
                <a:cs typeface="AppleSystemUIFont"/>
              </a:rPr>
              <a:t>route of administration and the duration of the course of antibiotics depends on the stage and organ involvement. It varies between 10 and 30 days.</a:t>
            </a:r>
            <a:endParaRPr lang="sk-SK" altLang="sk-SK" sz="16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6462E77-542B-8148-B215-1EF7B410F66C}"/>
              </a:ext>
            </a:extLst>
          </p:cNvPr>
          <p:cNvSpPr/>
          <p:nvPr/>
        </p:nvSpPr>
        <p:spPr>
          <a:xfrm>
            <a:off x="411163" y="444500"/>
            <a:ext cx="8424862" cy="1631950"/>
          </a:xfrm>
          <a:prstGeom prst="rect">
            <a:avLst/>
          </a:prstGeom>
        </p:spPr>
        <p:txBody>
          <a:bodyPr>
            <a:spAutoFit/>
          </a:bodyPr>
          <a:lstStyle/>
          <a:p>
            <a:pPr>
              <a:spcAft>
                <a:spcPts val="0"/>
              </a:spcAft>
              <a:defRPr/>
            </a:pPr>
            <a:r>
              <a:rPr lang="en-US" b="1" dirty="0">
                <a:solidFill>
                  <a:schemeClr val="tx1">
                    <a:lumMod val="75000"/>
                    <a:lumOff val="25000"/>
                  </a:schemeClr>
                </a:solidFill>
                <a:uFill>
                  <a:solidFill>
                    <a:srgbClr val="353535"/>
                  </a:solidFill>
                </a:uFill>
                <a:latin typeface="AppleSystemUIFontBold"/>
                <a:ea typeface="Calibri" panose="020F0502020204030204" pitchFamily="34" charset="0"/>
                <a:cs typeface="AppleSystemUIFontBold"/>
              </a:rPr>
              <a:t>1. Erythema chronicum </a:t>
            </a:r>
            <a:r>
              <a:rPr lang="en-US" b="1" dirty="0" err="1">
                <a:solidFill>
                  <a:schemeClr val="tx1">
                    <a:lumMod val="75000"/>
                    <a:lumOff val="25000"/>
                  </a:schemeClr>
                </a:solidFill>
                <a:uFill>
                  <a:solidFill>
                    <a:srgbClr val="353535"/>
                  </a:solidFill>
                </a:uFill>
                <a:latin typeface="AppleSystemUIFontBold"/>
                <a:ea typeface="Calibri" panose="020F0502020204030204" pitchFamily="34" charset="0"/>
                <a:cs typeface="AppleSystemUIFontBold"/>
              </a:rPr>
              <a:t>migrans</a:t>
            </a:r>
            <a:r>
              <a:rPr lang="en-US" b="1" dirty="0">
                <a:solidFill>
                  <a:schemeClr val="tx1">
                    <a:lumMod val="75000"/>
                    <a:lumOff val="25000"/>
                  </a:schemeClr>
                </a:solidFill>
                <a:latin typeface="AppleSystemUIFontBold"/>
                <a:ea typeface="Calibri" panose="020F0502020204030204" pitchFamily="34" charset="0"/>
                <a:cs typeface="AppleSystemUIFontBold"/>
              </a:rPr>
              <a:t> </a:t>
            </a:r>
          </a:p>
          <a:p>
            <a:pPr>
              <a:spcAft>
                <a:spcPts val="0"/>
              </a:spcAft>
              <a:defRPr/>
            </a:pPr>
            <a:endParaRPr lang="en-US" b="1" dirty="0">
              <a:solidFill>
                <a:schemeClr val="tx1">
                  <a:lumMod val="75000"/>
                  <a:lumOff val="25000"/>
                </a:schemeClr>
              </a:solidFill>
              <a:latin typeface="AppleSystemUIFontBold"/>
              <a:ea typeface="Calibri" panose="020F0502020204030204" pitchFamily="34" charset="0"/>
              <a:cs typeface="AppleSystemUIFont"/>
            </a:endParaRPr>
          </a:p>
          <a:p>
            <a:pPr>
              <a:spcAft>
                <a:spcPts val="0"/>
              </a:spcAft>
              <a:defRPr/>
            </a:pPr>
            <a:r>
              <a:rPr lang="en-US" sz="1600" dirty="0">
                <a:solidFill>
                  <a:schemeClr val="tx1">
                    <a:lumMod val="75000"/>
                    <a:lumOff val="25000"/>
                  </a:schemeClr>
                </a:solidFill>
                <a:latin typeface="AppleSystemUIFont"/>
                <a:ea typeface="Calibri" panose="020F0502020204030204" pitchFamily="34" charset="0"/>
                <a:cs typeface="AppleSystemUIFont"/>
              </a:rPr>
              <a:t>Develops in </a:t>
            </a:r>
            <a:r>
              <a:rPr lang="en-US" sz="1600" b="1" dirty="0">
                <a:solidFill>
                  <a:schemeClr val="tx1">
                    <a:lumMod val="75000"/>
                    <a:lumOff val="25000"/>
                  </a:schemeClr>
                </a:solidFill>
                <a:latin typeface="AppleSystemUIFont"/>
                <a:ea typeface="Calibri" panose="020F0502020204030204" pitchFamily="34" charset="0"/>
                <a:cs typeface="AppleSystemUIFont"/>
              </a:rPr>
              <a:t>14 days to one month</a:t>
            </a:r>
            <a:r>
              <a:rPr lang="en-US" sz="1600" dirty="0">
                <a:solidFill>
                  <a:schemeClr val="tx1">
                    <a:lumMod val="75000"/>
                    <a:lumOff val="25000"/>
                  </a:schemeClr>
                </a:solidFill>
                <a:latin typeface="AppleSystemUIFont"/>
                <a:ea typeface="Calibri" panose="020F0502020204030204" pitchFamily="34" charset="0"/>
                <a:cs typeface="AppleSystemUIFont"/>
              </a:rPr>
              <a:t>, it </a:t>
            </a:r>
            <a:r>
              <a:rPr lang="en-US" sz="1600" b="1" dirty="0">
                <a:solidFill>
                  <a:schemeClr val="tx1">
                    <a:lumMod val="75000"/>
                    <a:lumOff val="25000"/>
                  </a:schemeClr>
                </a:solidFill>
                <a:latin typeface="AppleSystemUIFont"/>
                <a:ea typeface="Calibri" panose="020F0502020204030204" pitchFamily="34" charset="0"/>
                <a:cs typeface="AppleSystemUIFont"/>
              </a:rPr>
              <a:t>starts at the site of the tick bite </a:t>
            </a:r>
            <a:r>
              <a:rPr lang="en-US" sz="1600" dirty="0">
                <a:solidFill>
                  <a:schemeClr val="tx1">
                    <a:lumMod val="75000"/>
                    <a:lumOff val="25000"/>
                  </a:schemeClr>
                </a:solidFill>
                <a:latin typeface="AppleSystemUIFont"/>
                <a:ea typeface="Calibri" panose="020F0502020204030204" pitchFamily="34" charset="0"/>
                <a:cs typeface="AppleSystemUIFont"/>
              </a:rPr>
              <a:t>as red papule or macule that gradually expands. A central spot surrounded by clear skin that is in turn ringed by an expanding red rash (</a:t>
            </a:r>
            <a:r>
              <a:rPr lang="en-US" sz="1600" b="1" dirty="0">
                <a:solidFill>
                  <a:schemeClr val="tx1">
                    <a:lumMod val="75000"/>
                    <a:lumOff val="25000"/>
                  </a:schemeClr>
                </a:solidFill>
                <a:latin typeface="AppleSystemUIFont"/>
                <a:ea typeface="Calibri" panose="020F0502020204030204" pitchFamily="34" charset="0"/>
                <a:cs typeface="AppleSystemUIFont"/>
              </a:rPr>
              <a:t>like a bull's-eye</a:t>
            </a:r>
            <a:r>
              <a:rPr lang="en-US" sz="1600" dirty="0">
                <a:solidFill>
                  <a:schemeClr val="tx1">
                    <a:lumMod val="75000"/>
                    <a:lumOff val="25000"/>
                  </a:schemeClr>
                </a:solidFill>
                <a:latin typeface="AppleSystemUIFont"/>
                <a:ea typeface="Calibri" panose="020F0502020204030204" pitchFamily="34" charset="0"/>
                <a:cs typeface="AppleSystemUIFont"/>
              </a:rPr>
              <a:t>). It is the most common manifestation of Lyme disease (70-80%), but may also not appear at all. Causes </a:t>
            </a:r>
            <a:r>
              <a:rPr lang="en-US" sz="1600" b="1" dirty="0">
                <a:solidFill>
                  <a:schemeClr val="tx1">
                    <a:lumMod val="75000"/>
                    <a:lumOff val="25000"/>
                  </a:schemeClr>
                </a:solidFill>
                <a:latin typeface="AppleSystemUIFont"/>
                <a:ea typeface="Calibri" panose="020F0502020204030204" pitchFamily="34" charset="0"/>
                <a:cs typeface="AppleSystemUIFont"/>
              </a:rPr>
              <a:t>no pain, no itching. </a:t>
            </a:r>
            <a:endParaRPr lang="sk-SK" sz="1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0722" name="Picture 2">
            <a:extLst>
              <a:ext uri="{FF2B5EF4-FFF2-40B4-BE49-F238E27FC236}">
                <a16:creationId xmlns:a16="http://schemas.microsoft.com/office/drawing/2014/main" xmlns="" id="{4D39209C-4A4B-AF47-9BE0-F07D53F0DA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2420938"/>
            <a:ext cx="4949825" cy="373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a:extLst>
              <a:ext uri="{FF2B5EF4-FFF2-40B4-BE49-F238E27FC236}">
                <a16:creationId xmlns:a16="http://schemas.microsoft.com/office/drawing/2014/main" xmlns="" id="{38A1186E-D80C-D64B-A736-3013F3559C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60350"/>
            <a:ext cx="8240712"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a:extLst>
              <a:ext uri="{FF2B5EF4-FFF2-40B4-BE49-F238E27FC236}">
                <a16:creationId xmlns:a16="http://schemas.microsoft.com/office/drawing/2014/main" xmlns="" id="{63B2A39A-8C15-BC48-9C00-2F361F499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037" t="6" r="19273" b="-44"/>
          <a:stretch>
            <a:fillRect/>
          </a:stretch>
        </p:blipFill>
        <p:spPr bwMode="auto">
          <a:xfrm>
            <a:off x="4067175" y="620713"/>
            <a:ext cx="4481513"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xmlns="" id="{C955D27B-25D6-F747-9521-4202AE6927FA}"/>
              </a:ext>
            </a:extLst>
          </p:cNvPr>
          <p:cNvSpPr/>
          <p:nvPr/>
        </p:nvSpPr>
        <p:spPr>
          <a:xfrm>
            <a:off x="395288" y="765175"/>
            <a:ext cx="3168650" cy="5354638"/>
          </a:xfrm>
          <a:prstGeom prst="rect">
            <a:avLst/>
          </a:prstGeom>
        </p:spPr>
        <p:txBody>
          <a:bodyPr>
            <a:spAutoFit/>
          </a:bodyPr>
          <a:lstStyle/>
          <a:p>
            <a:pPr>
              <a:spcAft>
                <a:spcPts val="0"/>
              </a:spcAft>
              <a:defRPr/>
            </a:pPr>
            <a:r>
              <a:rPr lang="en-US" b="1" dirty="0">
                <a:solidFill>
                  <a:srgbClr val="353535"/>
                </a:solidFill>
                <a:uFill>
                  <a:solidFill>
                    <a:srgbClr val="353535"/>
                  </a:solidFill>
                </a:uFill>
                <a:latin typeface="AppleSystemUIFont"/>
                <a:ea typeface="Calibri" panose="020F0502020204030204" pitchFamily="34" charset="0"/>
                <a:cs typeface="AppleSystemUIFont"/>
              </a:rPr>
              <a:t> 2. </a:t>
            </a:r>
            <a:r>
              <a:rPr lang="en-US" b="1" dirty="0" err="1">
                <a:solidFill>
                  <a:srgbClr val="353535"/>
                </a:solidFill>
                <a:uFill>
                  <a:solidFill>
                    <a:srgbClr val="353535"/>
                  </a:solidFill>
                </a:uFill>
                <a:latin typeface="AppleSystemUIFontBold"/>
                <a:ea typeface="Calibri" panose="020F0502020204030204" pitchFamily="34" charset="0"/>
                <a:cs typeface="AppleSystemUIFontBold"/>
              </a:rPr>
              <a:t>Lymphocytoma</a:t>
            </a:r>
            <a:r>
              <a:rPr lang="en-US" b="1" dirty="0">
                <a:solidFill>
                  <a:srgbClr val="353535"/>
                </a:solidFill>
                <a:uFill>
                  <a:solidFill>
                    <a:srgbClr val="353535"/>
                  </a:solidFill>
                </a:uFill>
                <a:latin typeface="AppleSystemUIFontBold"/>
                <a:ea typeface="Calibri" panose="020F0502020204030204" pitchFamily="34" charset="0"/>
                <a:cs typeface="AppleSystemUIFontBold"/>
              </a:rPr>
              <a:t> </a:t>
            </a:r>
          </a:p>
          <a:p>
            <a:pPr>
              <a:spcAft>
                <a:spcPts val="0"/>
              </a:spcAft>
              <a:defRPr/>
            </a:pPr>
            <a:endParaRPr lang="en-US" b="1" u="sng" dirty="0">
              <a:solidFill>
                <a:srgbClr val="353535"/>
              </a:solidFill>
              <a:uFill>
                <a:solidFill>
                  <a:srgbClr val="353535"/>
                </a:solidFill>
              </a:uFill>
              <a:latin typeface="AppleSystemUIFontBold"/>
              <a:ea typeface="Calibri" panose="020F0502020204030204" pitchFamily="34" charset="0"/>
              <a:cs typeface="AppleSystemUIFontBold"/>
            </a:endParaRPr>
          </a:p>
          <a:p>
            <a:pPr marL="285750" indent="-285750">
              <a:spcAft>
                <a:spcPts val="0"/>
              </a:spcAft>
              <a:buFontTx/>
              <a:buChar char="-"/>
              <a:defRPr/>
            </a:pPr>
            <a:r>
              <a:rPr lang="en-US" dirty="0">
                <a:solidFill>
                  <a:srgbClr val="353535"/>
                </a:solidFill>
                <a:latin typeface="AppleSystemUIFont"/>
                <a:ea typeface="Calibri" panose="020F0502020204030204" pitchFamily="34" charset="0"/>
                <a:cs typeface="AppleSystemUIFont"/>
              </a:rPr>
              <a:t>is a </a:t>
            </a:r>
            <a:r>
              <a:rPr lang="en-US" b="1" dirty="0">
                <a:solidFill>
                  <a:srgbClr val="353535"/>
                </a:solidFill>
                <a:latin typeface="AppleSystemUIFont"/>
                <a:ea typeface="Calibri" panose="020F0502020204030204" pitchFamily="34" charset="0"/>
                <a:cs typeface="AppleSystemUIFont"/>
              </a:rPr>
              <a:t>dark red to purple papule with a smooth glossy surface</a:t>
            </a:r>
            <a:r>
              <a:rPr lang="en-US" dirty="0">
                <a:solidFill>
                  <a:srgbClr val="353535"/>
                </a:solidFill>
                <a:latin typeface="AppleSystemUIFont"/>
                <a:ea typeface="Calibri" panose="020F0502020204030204" pitchFamily="34" charset="0"/>
                <a:cs typeface="AppleSystemUIFont"/>
              </a:rPr>
              <a:t> ranging in size from a few mm to 3-5 cm</a:t>
            </a:r>
          </a:p>
          <a:p>
            <a:pPr marL="285750" indent="-285750">
              <a:spcAft>
                <a:spcPts val="0"/>
              </a:spcAft>
              <a:buFontTx/>
              <a:buChar char="-"/>
              <a:defRPr/>
            </a:pPr>
            <a:r>
              <a:rPr lang="en-US" dirty="0">
                <a:solidFill>
                  <a:srgbClr val="353535"/>
                </a:solidFill>
                <a:latin typeface="AppleSystemUIFont"/>
                <a:ea typeface="Calibri" panose="020F0502020204030204" pitchFamily="34" charset="0"/>
                <a:cs typeface="AppleSystemUIFont"/>
              </a:rPr>
              <a:t>it usually occurs </a:t>
            </a:r>
            <a:r>
              <a:rPr lang="en-US" b="1" dirty="0">
                <a:solidFill>
                  <a:srgbClr val="353535"/>
                </a:solidFill>
                <a:latin typeface="AppleSystemUIFont"/>
                <a:ea typeface="Calibri" panose="020F0502020204030204" pitchFamily="34" charset="0"/>
                <a:cs typeface="AppleSystemUIFont"/>
              </a:rPr>
              <a:t>in children</a:t>
            </a:r>
            <a:r>
              <a:rPr lang="en-US" dirty="0">
                <a:solidFill>
                  <a:srgbClr val="353535"/>
                </a:solidFill>
                <a:latin typeface="AppleSystemUIFont"/>
                <a:ea typeface="Calibri" panose="020F0502020204030204" pitchFamily="34" charset="0"/>
                <a:cs typeface="AppleSystemUIFont"/>
              </a:rPr>
              <a:t>, a </a:t>
            </a:r>
            <a:r>
              <a:rPr lang="en-US" b="1" dirty="0">
                <a:solidFill>
                  <a:srgbClr val="353535"/>
                </a:solidFill>
                <a:latin typeface="AppleSystemUIFont"/>
                <a:ea typeface="Calibri" panose="020F0502020204030204" pitchFamily="34" charset="0"/>
                <a:cs typeface="AppleSystemUIFont"/>
              </a:rPr>
              <a:t>few weeks to months after infection</a:t>
            </a:r>
          </a:p>
          <a:p>
            <a:pPr marL="285750" indent="-285750">
              <a:spcAft>
                <a:spcPts val="0"/>
              </a:spcAft>
              <a:buFontTx/>
              <a:buChar char="-"/>
              <a:defRPr/>
            </a:pPr>
            <a:r>
              <a:rPr lang="en-US" dirty="0">
                <a:solidFill>
                  <a:srgbClr val="353535"/>
                </a:solidFill>
                <a:latin typeface="AppleSystemUIFont"/>
                <a:ea typeface="Calibri" panose="020F0502020204030204" pitchFamily="34" charset="0"/>
                <a:cs typeface="AppleSystemUIFont"/>
              </a:rPr>
              <a:t>it is most often on the </a:t>
            </a:r>
            <a:r>
              <a:rPr lang="en-US" b="1" dirty="0">
                <a:solidFill>
                  <a:srgbClr val="353535"/>
                </a:solidFill>
                <a:latin typeface="AppleSystemUIFont"/>
                <a:ea typeface="Calibri" panose="020F0502020204030204" pitchFamily="34" charset="0"/>
                <a:cs typeface="AppleSystemUIFont"/>
              </a:rPr>
              <a:t>auricle</a:t>
            </a:r>
            <a:r>
              <a:rPr lang="en-US" dirty="0">
                <a:solidFill>
                  <a:srgbClr val="353535"/>
                </a:solidFill>
                <a:latin typeface="AppleSystemUIFont"/>
                <a:ea typeface="Calibri" panose="020F0502020204030204" pitchFamily="34" charset="0"/>
                <a:cs typeface="AppleSystemUIFont"/>
              </a:rPr>
              <a:t> of the ear, but it can also on the </a:t>
            </a:r>
            <a:r>
              <a:rPr lang="en-US" b="1" dirty="0">
                <a:solidFill>
                  <a:srgbClr val="353535"/>
                </a:solidFill>
                <a:latin typeface="AppleSystemUIFont"/>
                <a:ea typeface="Calibri" panose="020F0502020204030204" pitchFamily="34" charset="0"/>
                <a:cs typeface="AppleSystemUIFont"/>
              </a:rPr>
              <a:t>tip of the nose</a:t>
            </a:r>
            <a:r>
              <a:rPr lang="en-US" dirty="0">
                <a:solidFill>
                  <a:srgbClr val="353535"/>
                </a:solidFill>
                <a:latin typeface="AppleSystemUIFont"/>
                <a:ea typeface="Calibri" panose="020F0502020204030204" pitchFamily="34" charset="0"/>
                <a:cs typeface="AppleSystemUIFont"/>
              </a:rPr>
              <a:t>, the </a:t>
            </a:r>
            <a:r>
              <a:rPr lang="en-US" b="1" dirty="0">
                <a:solidFill>
                  <a:srgbClr val="353535"/>
                </a:solidFill>
                <a:latin typeface="AppleSystemUIFont"/>
                <a:ea typeface="Calibri" panose="020F0502020204030204" pitchFamily="34" charset="0"/>
                <a:cs typeface="AppleSystemUIFont"/>
              </a:rPr>
              <a:t>areola</a:t>
            </a:r>
            <a:r>
              <a:rPr lang="en-US" dirty="0">
                <a:solidFill>
                  <a:srgbClr val="353535"/>
                </a:solidFill>
                <a:latin typeface="AppleSystemUIFont"/>
                <a:ea typeface="Calibri" panose="020F0502020204030204" pitchFamily="34" charset="0"/>
                <a:cs typeface="AppleSystemUIFont"/>
              </a:rPr>
              <a:t> of the nipple or on the </a:t>
            </a:r>
            <a:r>
              <a:rPr lang="en-US" b="1" dirty="0">
                <a:solidFill>
                  <a:srgbClr val="353535"/>
                </a:solidFill>
                <a:latin typeface="AppleSystemUIFont"/>
                <a:ea typeface="Calibri" panose="020F0502020204030204" pitchFamily="34" charset="0"/>
                <a:cs typeface="AppleSystemUIFont"/>
              </a:rPr>
              <a:t>scrotum</a:t>
            </a:r>
          </a:p>
          <a:p>
            <a:pPr marL="285750" indent="-285750">
              <a:spcAft>
                <a:spcPts val="0"/>
              </a:spcAft>
              <a:buFontTx/>
              <a:buChar char="-"/>
              <a:defRPr/>
            </a:pPr>
            <a:r>
              <a:rPr lang="en-US" dirty="0">
                <a:solidFill>
                  <a:srgbClr val="353535"/>
                </a:solidFill>
                <a:latin typeface="AppleSystemUIFont"/>
                <a:ea typeface="Calibri" panose="020F0502020204030204" pitchFamily="34" charset="0"/>
                <a:cs typeface="AppleSystemUIFont"/>
              </a:rPr>
              <a:t>without treatment, it often persists for weeks and months, is rarer than erythema </a:t>
            </a:r>
            <a:r>
              <a:rPr lang="en-US" dirty="0" err="1">
                <a:solidFill>
                  <a:srgbClr val="353535"/>
                </a:solidFill>
                <a:latin typeface="AppleSystemUIFont"/>
                <a:ea typeface="Calibri" panose="020F0502020204030204" pitchFamily="34" charset="0"/>
                <a:cs typeface="AppleSystemUIFont"/>
              </a:rPr>
              <a:t>migrans</a:t>
            </a:r>
            <a:endParaRPr lang="sk-SK"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defRPr/>
            </a:pPr>
            <a:r>
              <a:rPr lang="en-US" dirty="0">
                <a:solidFill>
                  <a:srgbClr val="353535"/>
                </a:solidFill>
                <a:latin typeface="AppleSystemUIFont"/>
                <a:ea typeface="Calibri" panose="020F0502020204030204" pitchFamily="34" charset="0"/>
                <a:cs typeface="AppleSystemUIFont"/>
              </a:rPr>
              <a:t> </a:t>
            </a:r>
            <a:endParaRPr lang="sk-SK"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a:extLst>
              <a:ext uri="{FF2B5EF4-FFF2-40B4-BE49-F238E27FC236}">
                <a16:creationId xmlns:a16="http://schemas.microsoft.com/office/drawing/2014/main" xmlns="" id="{DE1FF8FD-3562-5D49-9B96-F4E692340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586" t="5" r="28973" b="-5"/>
          <a:stretch>
            <a:fillRect/>
          </a:stretch>
        </p:blipFill>
        <p:spPr bwMode="auto">
          <a:xfrm>
            <a:off x="755650" y="503238"/>
            <a:ext cx="2952750" cy="529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4" name="Picture 2">
            <a:extLst>
              <a:ext uri="{FF2B5EF4-FFF2-40B4-BE49-F238E27FC236}">
                <a16:creationId xmlns:a16="http://schemas.microsoft.com/office/drawing/2014/main" xmlns="" id="{96CA63C6-BB92-AA4F-B7C6-D8C89170B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1390650"/>
            <a:ext cx="4710113"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a:extLst>
              <a:ext uri="{FF2B5EF4-FFF2-40B4-BE49-F238E27FC236}">
                <a16:creationId xmlns:a16="http://schemas.microsoft.com/office/drawing/2014/main" xmlns="" id="{30D8917C-501A-B542-80F4-B5BB4A360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855" t="5" r="28246"/>
          <a:stretch>
            <a:fillRect/>
          </a:stretch>
        </p:blipFill>
        <p:spPr bwMode="auto">
          <a:xfrm>
            <a:off x="4932363" y="260350"/>
            <a:ext cx="3527425" cy="596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xmlns="" id="{A6E5CE71-A1B6-A44C-97F1-3E0542357653}"/>
              </a:ext>
            </a:extLst>
          </p:cNvPr>
          <p:cNvSpPr/>
          <p:nvPr/>
        </p:nvSpPr>
        <p:spPr>
          <a:xfrm>
            <a:off x="468313" y="620713"/>
            <a:ext cx="3981450" cy="5354637"/>
          </a:xfrm>
          <a:prstGeom prst="rect">
            <a:avLst/>
          </a:prstGeom>
        </p:spPr>
        <p:txBody>
          <a:bodyPr>
            <a:spAutoFit/>
          </a:bodyPr>
          <a:lstStyle/>
          <a:p>
            <a:pPr>
              <a:spcAft>
                <a:spcPts val="0"/>
              </a:spcAft>
              <a:defRPr/>
            </a:pPr>
            <a:r>
              <a:rPr lang="en-US" b="1" dirty="0">
                <a:solidFill>
                  <a:srgbClr val="353535"/>
                </a:solidFill>
                <a:uFill>
                  <a:solidFill>
                    <a:srgbClr val="353535"/>
                  </a:solidFill>
                </a:uFill>
                <a:latin typeface="AppleSystemUIFontBold"/>
                <a:ea typeface="Calibri" panose="020F0502020204030204" pitchFamily="34" charset="0"/>
                <a:cs typeface="AppleSystemUIFontBold"/>
              </a:rPr>
              <a:t>3. Acrodermatitis </a:t>
            </a:r>
            <a:r>
              <a:rPr lang="en-US" b="1" dirty="0" err="1">
                <a:solidFill>
                  <a:srgbClr val="353535"/>
                </a:solidFill>
                <a:uFill>
                  <a:solidFill>
                    <a:srgbClr val="353535"/>
                  </a:solidFill>
                </a:uFill>
                <a:latin typeface="AppleSystemUIFontBold"/>
                <a:ea typeface="Calibri" panose="020F0502020204030204" pitchFamily="34" charset="0"/>
                <a:cs typeface="AppleSystemUIFontBold"/>
              </a:rPr>
              <a:t>chronica</a:t>
            </a:r>
            <a:r>
              <a:rPr lang="en-US" b="1" dirty="0">
                <a:solidFill>
                  <a:srgbClr val="353535"/>
                </a:solidFill>
                <a:uFill>
                  <a:solidFill>
                    <a:srgbClr val="353535"/>
                  </a:solidFill>
                </a:uFill>
                <a:latin typeface="AppleSystemUIFontBold"/>
                <a:ea typeface="Calibri" panose="020F0502020204030204" pitchFamily="34" charset="0"/>
                <a:cs typeface="AppleSystemUIFontBold"/>
              </a:rPr>
              <a:t> </a:t>
            </a:r>
            <a:r>
              <a:rPr lang="en-US" b="1" dirty="0" err="1">
                <a:solidFill>
                  <a:srgbClr val="353535"/>
                </a:solidFill>
                <a:uFill>
                  <a:solidFill>
                    <a:srgbClr val="353535"/>
                  </a:solidFill>
                </a:uFill>
                <a:latin typeface="AppleSystemUIFontBold"/>
                <a:ea typeface="Calibri" panose="020F0502020204030204" pitchFamily="34" charset="0"/>
                <a:cs typeface="AppleSystemUIFontBold"/>
              </a:rPr>
              <a:t>atrophicans</a:t>
            </a:r>
            <a:endParaRPr lang="en-US" b="1" dirty="0">
              <a:solidFill>
                <a:srgbClr val="353535"/>
              </a:solidFill>
              <a:uFill>
                <a:solidFill>
                  <a:srgbClr val="353535"/>
                </a:solidFill>
              </a:uFill>
              <a:latin typeface="AppleSystemUIFontBold"/>
              <a:ea typeface="Calibri" panose="020F0502020204030204" pitchFamily="34" charset="0"/>
              <a:cs typeface="AppleSystemUIFontBold"/>
            </a:endParaRPr>
          </a:p>
          <a:p>
            <a:pPr>
              <a:spcAft>
                <a:spcPts val="0"/>
              </a:spcAft>
              <a:defRPr/>
            </a:pPr>
            <a:endParaRPr lang="en-US" b="1" u="sng" dirty="0">
              <a:solidFill>
                <a:srgbClr val="353535"/>
              </a:solidFill>
              <a:uFill>
                <a:solidFill>
                  <a:srgbClr val="353535"/>
                </a:solidFill>
              </a:uFill>
              <a:latin typeface="AppleSystemUIFontBold"/>
              <a:ea typeface="Calibri" panose="020F0502020204030204" pitchFamily="34" charset="0"/>
              <a:cs typeface="AppleSystemUIFont"/>
            </a:endParaRPr>
          </a:p>
          <a:p>
            <a:pPr marL="285750" indent="-285750">
              <a:spcAft>
                <a:spcPts val="0"/>
              </a:spcAft>
              <a:buFontTx/>
              <a:buChar char="-"/>
              <a:defRPr/>
            </a:pPr>
            <a:r>
              <a:rPr lang="en-US" dirty="0">
                <a:solidFill>
                  <a:srgbClr val="353535"/>
                </a:solidFill>
                <a:latin typeface="AppleSystemUIFont"/>
                <a:ea typeface="Calibri" panose="020F0502020204030204" pitchFamily="34" charset="0"/>
                <a:cs typeface="AppleSystemUIFont"/>
              </a:rPr>
              <a:t>degeneration of the subcutaneous tissue, not earlier than one year after infection, but also several years after infection, predilection sites are </a:t>
            </a:r>
            <a:r>
              <a:rPr lang="en-US" b="1" dirty="0">
                <a:solidFill>
                  <a:srgbClr val="353535"/>
                </a:solidFill>
                <a:latin typeface="AppleSystemUIFont"/>
                <a:ea typeface="Calibri" panose="020F0502020204030204" pitchFamily="34" charset="0"/>
                <a:cs typeface="AppleSystemUIFont"/>
              </a:rPr>
              <a:t>acral regions </a:t>
            </a:r>
            <a:r>
              <a:rPr lang="en-US" dirty="0">
                <a:solidFill>
                  <a:srgbClr val="353535"/>
                </a:solidFill>
                <a:latin typeface="AppleSystemUIFont"/>
                <a:ea typeface="Calibri" panose="020F0502020204030204" pitchFamily="34" charset="0"/>
                <a:cs typeface="AppleSystemUIFont"/>
              </a:rPr>
              <a:t>of the body and skin areas </a:t>
            </a:r>
            <a:r>
              <a:rPr lang="en-US" b="1" dirty="0">
                <a:solidFill>
                  <a:srgbClr val="353535"/>
                </a:solidFill>
                <a:latin typeface="AppleSystemUIFont"/>
                <a:ea typeface="Calibri" panose="020F0502020204030204" pitchFamily="34" charset="0"/>
                <a:cs typeface="AppleSystemUIFont"/>
              </a:rPr>
              <a:t>above large joints</a:t>
            </a:r>
            <a:endParaRPr lang="en-US"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endParaRPr lang="en-US"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en-US" dirty="0">
                <a:solidFill>
                  <a:srgbClr val="353535"/>
                </a:solidFill>
                <a:latin typeface="AppleSystemUIFont"/>
                <a:ea typeface="Calibri" panose="020F0502020204030204" pitchFamily="34" charset="0"/>
                <a:cs typeface="AppleSystemUIFont"/>
              </a:rPr>
              <a:t>the </a:t>
            </a:r>
            <a:r>
              <a:rPr lang="en-US" b="1" dirty="0">
                <a:solidFill>
                  <a:srgbClr val="353535"/>
                </a:solidFill>
                <a:latin typeface="AppleSystemUIFont"/>
                <a:ea typeface="Calibri" panose="020F0502020204030204" pitchFamily="34" charset="0"/>
                <a:cs typeface="AppleSystemUIFont"/>
              </a:rPr>
              <a:t>lesions red or blue-red and gradually atrophy</a:t>
            </a:r>
            <a:r>
              <a:rPr lang="en-US" dirty="0">
                <a:solidFill>
                  <a:srgbClr val="353535"/>
                </a:solidFill>
                <a:latin typeface="AppleSystemUIFont"/>
                <a:ea typeface="Calibri" panose="020F0502020204030204" pitchFamily="34" charset="0"/>
                <a:cs typeface="AppleSystemUIFont"/>
              </a:rPr>
              <a:t>, the skin is as thin as </a:t>
            </a:r>
            <a:r>
              <a:rPr lang="en-US" b="1" dirty="0">
                <a:solidFill>
                  <a:srgbClr val="353535"/>
                </a:solidFill>
                <a:latin typeface="AppleSystemUIFont"/>
                <a:ea typeface="Calibri" panose="020F0502020204030204" pitchFamily="34" charset="0"/>
                <a:cs typeface="AppleSystemUIFont"/>
              </a:rPr>
              <a:t>cigarette paper</a:t>
            </a:r>
            <a:r>
              <a:rPr lang="en-US" dirty="0">
                <a:solidFill>
                  <a:srgbClr val="353535"/>
                </a:solidFill>
                <a:latin typeface="AppleSystemUIFont"/>
                <a:ea typeface="Calibri" panose="020F0502020204030204" pitchFamily="34" charset="0"/>
                <a:cs typeface="AppleSystemUIFont"/>
              </a:rPr>
              <a:t>, wrinkled, the blood vessels are clearly visible</a:t>
            </a:r>
          </a:p>
          <a:p>
            <a:pPr marL="285750" indent="-285750">
              <a:spcAft>
                <a:spcPts val="0"/>
              </a:spcAft>
              <a:buFontTx/>
              <a:buChar char="-"/>
              <a:defRPr/>
            </a:pPr>
            <a:endParaRPr lang="en-US"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en-US" dirty="0">
                <a:solidFill>
                  <a:srgbClr val="353535"/>
                </a:solidFill>
                <a:latin typeface="AppleSystemUIFont"/>
                <a:ea typeface="Calibri" panose="020F0502020204030204" pitchFamily="34" charset="0"/>
                <a:cs typeface="AppleSystemUIFont"/>
              </a:rPr>
              <a:t>long-term complications include peripheral neuropathy. </a:t>
            </a:r>
          </a:p>
          <a:p>
            <a:pPr marL="285750" indent="-285750">
              <a:spcAft>
                <a:spcPts val="0"/>
              </a:spcAft>
              <a:buFontTx/>
              <a:buChar char="-"/>
              <a:defRPr/>
            </a:pPr>
            <a:endParaRPr lang="en-US"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en-US" dirty="0">
                <a:solidFill>
                  <a:srgbClr val="353535"/>
                </a:solidFill>
                <a:latin typeface="AppleSystemUIFont"/>
                <a:ea typeface="Calibri" panose="020F0502020204030204" pitchFamily="34" charset="0"/>
                <a:cs typeface="AppleSystemUIFont"/>
              </a:rPr>
              <a:t>the causative agent is </a:t>
            </a:r>
            <a:r>
              <a:rPr lang="en-US" b="1" dirty="0">
                <a:solidFill>
                  <a:srgbClr val="353535"/>
                </a:solidFill>
                <a:latin typeface="AppleSystemUIFont"/>
                <a:ea typeface="Calibri" panose="020F0502020204030204" pitchFamily="34" charset="0"/>
                <a:cs typeface="AppleSystemUIFont"/>
              </a:rPr>
              <a:t>always</a:t>
            </a:r>
            <a:r>
              <a:rPr lang="en-US" dirty="0">
                <a:solidFill>
                  <a:srgbClr val="353535"/>
                </a:solidFill>
                <a:latin typeface="AppleSystemUIFont"/>
                <a:ea typeface="Calibri" panose="020F0502020204030204" pitchFamily="34" charset="0"/>
                <a:cs typeface="AppleSystemUIFont"/>
              </a:rPr>
              <a:t> </a:t>
            </a:r>
            <a:r>
              <a:rPr lang="en-US" b="1" dirty="0">
                <a:solidFill>
                  <a:srgbClr val="353535"/>
                </a:solidFill>
                <a:latin typeface="AppleSystemUIFont"/>
                <a:ea typeface="Calibri" panose="020F0502020204030204" pitchFamily="34" charset="0"/>
                <a:cs typeface="AppleSystemUIFont"/>
              </a:rPr>
              <a:t>B. </a:t>
            </a:r>
            <a:r>
              <a:rPr lang="en-US" b="1" dirty="0" err="1">
                <a:solidFill>
                  <a:srgbClr val="353535"/>
                </a:solidFill>
                <a:latin typeface="AppleSystemUIFont"/>
                <a:ea typeface="Calibri" panose="020F0502020204030204" pitchFamily="34" charset="0"/>
                <a:cs typeface="AppleSystemUIFont"/>
              </a:rPr>
              <a:t>afzelii</a:t>
            </a:r>
            <a:endParaRPr lang="sk-SK"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a:extLst>
              <a:ext uri="{FF2B5EF4-FFF2-40B4-BE49-F238E27FC236}">
                <a16:creationId xmlns:a16="http://schemas.microsoft.com/office/drawing/2014/main" xmlns="" id="{AE623B34-450E-D147-A652-9844CC2B0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60350"/>
            <a:ext cx="8313737"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29F1318-2728-824C-89B7-DFE49574A847}"/>
              </a:ext>
            </a:extLst>
          </p:cNvPr>
          <p:cNvSpPr txBox="1"/>
          <p:nvPr/>
        </p:nvSpPr>
        <p:spPr>
          <a:xfrm>
            <a:off x="0" y="115888"/>
            <a:ext cx="9144000" cy="1016000"/>
          </a:xfrm>
          <a:prstGeom prst="rect">
            <a:avLst/>
          </a:prstGeom>
          <a:solidFill>
            <a:schemeClr val="bg1"/>
          </a:solidFill>
        </p:spPr>
        <p:txBody>
          <a:bodyPr anchor="ctr">
            <a:spAutoFit/>
          </a:bodyPr>
          <a:lstStyle/>
          <a:p>
            <a:pPr algn="ctr">
              <a:defRPr/>
            </a:pPr>
            <a:endParaRPr lang="sk-SK" sz="1400" dirty="0">
              <a:solidFill>
                <a:schemeClr val="tx1">
                  <a:lumMod val="65000"/>
                  <a:lumOff val="35000"/>
                </a:schemeClr>
              </a:solidFill>
              <a:latin typeface="Calibri" panose="020F0502020204030204" pitchFamily="34" charset="0"/>
              <a:cs typeface="Calibri" panose="020F0502020204030204" pitchFamily="34" charset="0"/>
            </a:endParaRPr>
          </a:p>
          <a:p>
            <a:pPr algn="ctr">
              <a:defRPr/>
            </a:pPr>
            <a:r>
              <a:rPr lang="sk-SK" sz="3200" b="1" dirty="0">
                <a:solidFill>
                  <a:schemeClr val="tx1">
                    <a:lumMod val="65000"/>
                    <a:lumOff val="35000"/>
                  </a:schemeClr>
                </a:solidFill>
                <a:latin typeface="Calibri" panose="020F0502020204030204" pitchFamily="34" charset="0"/>
                <a:cs typeface="Calibri" panose="020F0502020204030204" pitchFamily="34" charset="0"/>
              </a:rPr>
              <a:t> STINGING INSECTS</a:t>
            </a:r>
          </a:p>
          <a:p>
            <a:pPr algn="ctr">
              <a:defRPr/>
            </a:pPr>
            <a:endParaRPr lang="sk-SK"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xmlns="" id="{76D029B0-2545-2447-82CE-0BC7857D00BC}"/>
              </a:ext>
            </a:extLst>
          </p:cNvPr>
          <p:cNvSpPr txBox="1">
            <a:spLocks noChangeArrowheads="1"/>
          </p:cNvSpPr>
          <p:nvPr/>
        </p:nvSpPr>
        <p:spPr>
          <a:xfrm>
            <a:off x="179388" y="1268413"/>
            <a:ext cx="5040312" cy="5400675"/>
          </a:xfrm>
          <a:prstGeom prst="rect">
            <a:avLst/>
          </a:prstGeom>
        </p:spPr>
        <p:txBody>
          <a:bodyPr>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b="0" i="0" kern="1200">
                <a:solidFill>
                  <a:schemeClr val="tx1">
                    <a:lumMod val="85000"/>
                    <a:lumOff val="15000"/>
                  </a:schemeClr>
                </a:solidFill>
                <a:latin typeface="Calibri Regular"/>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Calibri Regular"/>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Calibri Regular"/>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Calibri Regular"/>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b="0" i="0" kern="1200">
                <a:solidFill>
                  <a:schemeClr val="tx1">
                    <a:lumMod val="85000"/>
                    <a:lumOff val="15000"/>
                  </a:schemeClr>
                </a:solidFill>
                <a:latin typeface="Calibri Regular"/>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fontAlgn="auto">
              <a:lnSpc>
                <a:spcPct val="80000"/>
              </a:lnSpc>
              <a:spcAft>
                <a:spcPts val="0"/>
              </a:spcAft>
              <a:buFont typeface="Arial" panose="020B0604020202020204" pitchFamily="34" charset="0"/>
              <a:buNone/>
              <a:defRPr/>
            </a:pPr>
            <a:r>
              <a:rPr lang="cs-CZ" altLang="cs-CZ" sz="1900" b="1" i="1" dirty="0">
                <a:solidFill>
                  <a:schemeClr val="tx1">
                    <a:lumMod val="75000"/>
                    <a:lumOff val="25000"/>
                  </a:schemeClr>
                </a:solidFill>
                <a:latin typeface="Calibri" panose="020F0502020204030204" pitchFamily="34" charset="0"/>
                <a:cs typeface="Calibri" panose="020F0502020204030204" pitchFamily="34" charset="0"/>
              </a:rPr>
              <a:t>1. </a:t>
            </a:r>
            <a:r>
              <a:rPr lang="cs-CZ" altLang="cs-CZ" sz="1900" b="1" i="1" dirty="0" err="1">
                <a:solidFill>
                  <a:schemeClr val="tx1">
                    <a:lumMod val="75000"/>
                    <a:lumOff val="25000"/>
                  </a:schemeClr>
                </a:solidFill>
                <a:latin typeface="Calibri" panose="020F0502020204030204" pitchFamily="34" charset="0"/>
                <a:cs typeface="Calibri" panose="020F0502020204030204" pitchFamily="34" charset="0"/>
              </a:rPr>
              <a:t>Diptera</a:t>
            </a:r>
            <a:endParaRPr lang="sk-SK" sz="1900" dirty="0">
              <a:solidFill>
                <a:schemeClr val="tx1">
                  <a:lumMod val="75000"/>
                  <a:lumOff val="25000"/>
                </a:schemeClr>
              </a:solidFill>
              <a:latin typeface="AppleSystemUIFont"/>
            </a:endParaRPr>
          </a:p>
          <a:p>
            <a:pPr fontAlgn="auto">
              <a:lnSpc>
                <a:spcPct val="80000"/>
              </a:lnSpc>
              <a:spcAft>
                <a:spcPts val="0"/>
              </a:spcAft>
              <a:buFont typeface="Arial" panose="020B0604020202020204" pitchFamily="34" charset="0"/>
              <a:buNone/>
              <a:defRPr/>
            </a:pPr>
            <a:endParaRPr lang="cs-CZ" b="1" i="1" dirty="0">
              <a:solidFill>
                <a:schemeClr val="tx1">
                  <a:lumMod val="75000"/>
                  <a:lumOff val="25000"/>
                </a:schemeClr>
              </a:solidFill>
              <a:latin typeface="Calibri" panose="020F0502020204030204" pitchFamily="34" charset="0"/>
              <a:cs typeface="Calibri" panose="020F0502020204030204" pitchFamily="34" charset="0"/>
            </a:endParaRPr>
          </a:p>
          <a:p>
            <a:pPr>
              <a:defRPr/>
            </a:pPr>
            <a:r>
              <a:rPr lang="sk-SK" b="1" dirty="0" err="1"/>
              <a:t>mosquitoes</a:t>
            </a:r>
            <a:r>
              <a:rPr lang="sk-SK" b="1" dirty="0"/>
              <a:t>, </a:t>
            </a:r>
            <a:r>
              <a:rPr lang="sk-SK" b="1" dirty="0" err="1"/>
              <a:t>horse</a:t>
            </a:r>
            <a:r>
              <a:rPr lang="sk-SK" b="1" dirty="0"/>
              <a:t> </a:t>
            </a:r>
            <a:r>
              <a:rPr lang="sk-SK" b="1" dirty="0" err="1"/>
              <a:t>flies</a:t>
            </a:r>
            <a:r>
              <a:rPr lang="sk-SK" b="1" dirty="0"/>
              <a:t>, </a:t>
            </a:r>
            <a:r>
              <a:rPr lang="sk-SK" b="1" dirty="0" err="1"/>
              <a:t>flesh</a:t>
            </a:r>
            <a:r>
              <a:rPr lang="sk-SK" b="1" dirty="0"/>
              <a:t> </a:t>
            </a:r>
            <a:r>
              <a:rPr lang="sk-SK" b="1" dirty="0" err="1"/>
              <a:t>flies</a:t>
            </a:r>
            <a:r>
              <a:rPr lang="sk-SK" b="1" dirty="0"/>
              <a:t>...</a:t>
            </a:r>
          </a:p>
          <a:p>
            <a:pPr>
              <a:defRPr/>
            </a:pPr>
            <a:r>
              <a:rPr lang="sk-SK" b="1" dirty="0"/>
              <a:t> </a:t>
            </a:r>
            <a:r>
              <a:rPr lang="sk-SK" dirty="0" err="1"/>
              <a:t>when</a:t>
            </a:r>
            <a:r>
              <a:rPr lang="sk-SK" dirty="0"/>
              <a:t> </a:t>
            </a:r>
            <a:r>
              <a:rPr lang="sk-SK" dirty="0" err="1"/>
              <a:t>injected</a:t>
            </a:r>
            <a:r>
              <a:rPr lang="sk-SK" dirty="0"/>
              <a:t>, </a:t>
            </a:r>
            <a:r>
              <a:rPr lang="sk-SK" dirty="0" err="1"/>
              <a:t>the</a:t>
            </a:r>
            <a:r>
              <a:rPr lang="sk-SK" dirty="0"/>
              <a:t> </a:t>
            </a:r>
            <a:r>
              <a:rPr lang="sk-SK" b="1" dirty="0" err="1"/>
              <a:t>symptoms</a:t>
            </a:r>
            <a:r>
              <a:rPr lang="sk-SK" b="1" dirty="0"/>
              <a:t> are </a:t>
            </a:r>
            <a:r>
              <a:rPr lang="sk-SK" b="1" dirty="0" err="1"/>
              <a:t>caused</a:t>
            </a:r>
            <a:r>
              <a:rPr lang="sk-SK" b="1" dirty="0"/>
              <a:t> by </a:t>
            </a:r>
            <a:r>
              <a:rPr lang="sk-SK" b="1" dirty="0" err="1"/>
              <a:t>saliva</a:t>
            </a:r>
            <a:r>
              <a:rPr lang="sk-SK" b="1" dirty="0"/>
              <a:t> </a:t>
            </a:r>
            <a:r>
              <a:rPr lang="sk-SK" dirty="0" err="1"/>
              <a:t>containing</a:t>
            </a:r>
            <a:r>
              <a:rPr lang="sk-SK" dirty="0"/>
              <a:t> </a:t>
            </a:r>
            <a:r>
              <a:rPr lang="sk-SK" dirty="0" err="1"/>
              <a:t>vasodilators</a:t>
            </a:r>
            <a:r>
              <a:rPr lang="sk-SK" dirty="0"/>
              <a:t> and </a:t>
            </a:r>
            <a:r>
              <a:rPr lang="sk-SK" dirty="0" err="1"/>
              <a:t>anticoagulants</a:t>
            </a:r>
            <a:endParaRPr lang="sk-SK" dirty="0"/>
          </a:p>
          <a:p>
            <a:pPr>
              <a:defRPr/>
            </a:pPr>
            <a:r>
              <a:rPr lang="sk-SK" dirty="0" err="1"/>
              <a:t>the</a:t>
            </a:r>
            <a:r>
              <a:rPr lang="sk-SK" dirty="0"/>
              <a:t> </a:t>
            </a:r>
            <a:r>
              <a:rPr lang="sk-SK" dirty="0" err="1"/>
              <a:t>clinical</a:t>
            </a:r>
            <a:r>
              <a:rPr lang="sk-SK" dirty="0"/>
              <a:t> </a:t>
            </a:r>
            <a:r>
              <a:rPr lang="sk-SK" dirty="0" err="1"/>
              <a:t>picture</a:t>
            </a:r>
            <a:r>
              <a:rPr lang="sk-SK" dirty="0"/>
              <a:t> </a:t>
            </a:r>
            <a:r>
              <a:rPr lang="sk-SK" dirty="0" err="1"/>
              <a:t>is</a:t>
            </a:r>
            <a:r>
              <a:rPr lang="sk-SK" dirty="0"/>
              <a:t> </a:t>
            </a:r>
            <a:r>
              <a:rPr lang="sk-SK" dirty="0" err="1"/>
              <a:t>determined</a:t>
            </a:r>
            <a:r>
              <a:rPr lang="sk-SK" dirty="0"/>
              <a:t> by </a:t>
            </a:r>
            <a:r>
              <a:rPr lang="sk-SK" dirty="0" err="1"/>
              <a:t>the</a:t>
            </a:r>
            <a:r>
              <a:rPr lang="sk-SK" dirty="0"/>
              <a:t> type of </a:t>
            </a:r>
            <a:r>
              <a:rPr lang="sk-SK" dirty="0" err="1"/>
              <a:t>insect</a:t>
            </a:r>
            <a:r>
              <a:rPr lang="sk-SK" dirty="0"/>
              <a:t>, </a:t>
            </a:r>
            <a:r>
              <a:rPr lang="sk-SK" dirty="0" err="1"/>
              <a:t>the</a:t>
            </a:r>
            <a:r>
              <a:rPr lang="sk-SK" dirty="0"/>
              <a:t> </a:t>
            </a:r>
            <a:r>
              <a:rPr lang="sk-SK" dirty="0" err="1"/>
              <a:t>intensity</a:t>
            </a:r>
            <a:r>
              <a:rPr lang="sk-SK" dirty="0"/>
              <a:t> of </a:t>
            </a:r>
            <a:r>
              <a:rPr lang="sk-SK" dirty="0" err="1"/>
              <a:t>the</a:t>
            </a:r>
            <a:r>
              <a:rPr lang="sk-SK" dirty="0"/>
              <a:t> </a:t>
            </a:r>
            <a:r>
              <a:rPr lang="sk-SK" dirty="0" err="1"/>
              <a:t>sting</a:t>
            </a:r>
            <a:r>
              <a:rPr lang="sk-SK" dirty="0"/>
              <a:t> and </a:t>
            </a:r>
            <a:r>
              <a:rPr lang="sk-SK" dirty="0" err="1"/>
              <a:t>the</a:t>
            </a:r>
            <a:r>
              <a:rPr lang="sk-SK" dirty="0"/>
              <a:t> </a:t>
            </a:r>
            <a:r>
              <a:rPr lang="sk-SK" dirty="0" err="1"/>
              <a:t>sensitivity</a:t>
            </a:r>
            <a:r>
              <a:rPr lang="sk-SK" dirty="0"/>
              <a:t> of </a:t>
            </a:r>
            <a:r>
              <a:rPr lang="sk-SK" dirty="0" err="1"/>
              <a:t>the</a:t>
            </a:r>
            <a:r>
              <a:rPr lang="sk-SK" dirty="0"/>
              <a:t> </a:t>
            </a:r>
            <a:r>
              <a:rPr lang="sk-SK" dirty="0" err="1"/>
              <a:t>victim</a:t>
            </a:r>
            <a:endParaRPr lang="sk-SK" dirty="0"/>
          </a:p>
          <a:p>
            <a:pPr>
              <a:defRPr/>
            </a:pPr>
            <a:r>
              <a:rPr lang="sk-SK" b="1" dirty="0" err="1"/>
              <a:t>intensely</a:t>
            </a:r>
            <a:r>
              <a:rPr lang="sk-SK" b="1" dirty="0"/>
              <a:t> </a:t>
            </a:r>
            <a:r>
              <a:rPr lang="sk-SK" b="1" dirty="0" err="1"/>
              <a:t>itchy</a:t>
            </a:r>
            <a:r>
              <a:rPr lang="sk-SK" b="1" dirty="0"/>
              <a:t> to </a:t>
            </a:r>
            <a:r>
              <a:rPr lang="sk-SK" b="1" dirty="0" err="1"/>
              <a:t>painful</a:t>
            </a:r>
            <a:r>
              <a:rPr lang="sk-SK" b="1" dirty="0"/>
              <a:t> </a:t>
            </a:r>
            <a:r>
              <a:rPr lang="sk-SK" b="1" dirty="0" err="1"/>
              <a:t>erythematous</a:t>
            </a:r>
            <a:r>
              <a:rPr lang="sk-SK" b="1" dirty="0"/>
              <a:t> </a:t>
            </a:r>
            <a:r>
              <a:rPr lang="sk-SK" b="1" dirty="0" err="1"/>
              <a:t>maculopapules</a:t>
            </a:r>
            <a:r>
              <a:rPr lang="sk-SK" b="1" dirty="0"/>
              <a:t>, </a:t>
            </a:r>
            <a:r>
              <a:rPr lang="sk-SK" b="1" dirty="0" err="1"/>
              <a:t>urticaria</a:t>
            </a:r>
            <a:r>
              <a:rPr lang="sk-SK" b="1" dirty="0"/>
              <a:t>, </a:t>
            </a:r>
            <a:r>
              <a:rPr lang="sk-SK" b="1" dirty="0" err="1"/>
              <a:t>edema</a:t>
            </a:r>
            <a:r>
              <a:rPr lang="sk-SK" dirty="0"/>
              <a:t>, or </a:t>
            </a:r>
            <a:r>
              <a:rPr lang="sk-SK" dirty="0" err="1"/>
              <a:t>accompanied</a:t>
            </a:r>
            <a:r>
              <a:rPr lang="sk-SK" dirty="0"/>
              <a:t> by </a:t>
            </a:r>
            <a:r>
              <a:rPr lang="sk-SK" dirty="0" err="1"/>
              <a:t>fever</a:t>
            </a:r>
            <a:r>
              <a:rPr lang="sk-SK" dirty="0"/>
              <a:t>, </a:t>
            </a:r>
            <a:r>
              <a:rPr lang="sk-SK" dirty="0" err="1"/>
              <a:t>nausea</a:t>
            </a:r>
            <a:r>
              <a:rPr lang="sk-SK" dirty="0"/>
              <a:t>, </a:t>
            </a:r>
            <a:r>
              <a:rPr lang="sk-SK" dirty="0" err="1"/>
              <a:t>headache</a:t>
            </a:r>
            <a:r>
              <a:rPr lang="sk-SK" dirty="0"/>
              <a:t> and </a:t>
            </a:r>
            <a:r>
              <a:rPr lang="sk-SK" dirty="0" err="1"/>
              <a:t>even</a:t>
            </a:r>
            <a:r>
              <a:rPr lang="sk-SK" dirty="0"/>
              <a:t> a </a:t>
            </a:r>
            <a:r>
              <a:rPr lang="sk-SK" dirty="0" err="1"/>
              <a:t>general</a:t>
            </a:r>
            <a:r>
              <a:rPr lang="sk-SK" dirty="0"/>
              <a:t> </a:t>
            </a:r>
            <a:r>
              <a:rPr lang="sk-SK" dirty="0" err="1"/>
              <a:t>allergic</a:t>
            </a:r>
            <a:r>
              <a:rPr lang="sk-SK" dirty="0"/>
              <a:t> </a:t>
            </a:r>
            <a:r>
              <a:rPr lang="sk-SK" dirty="0" err="1"/>
              <a:t>reaction</a:t>
            </a:r>
            <a:r>
              <a:rPr lang="sk-SK" dirty="0"/>
              <a:t>.</a:t>
            </a:r>
          </a:p>
          <a:p>
            <a:pPr>
              <a:defRPr/>
            </a:pPr>
            <a:r>
              <a:rPr lang="sk-SK" dirty="0"/>
              <a:t>in </a:t>
            </a:r>
            <a:r>
              <a:rPr lang="sk-SK" dirty="0" err="1"/>
              <a:t>the</a:t>
            </a:r>
            <a:r>
              <a:rPr lang="sk-SK" dirty="0"/>
              <a:t> </a:t>
            </a:r>
            <a:r>
              <a:rPr lang="sk-SK" dirty="0" err="1"/>
              <a:t>tropics</a:t>
            </a:r>
            <a:r>
              <a:rPr lang="sk-SK" dirty="0"/>
              <a:t> of </a:t>
            </a:r>
            <a:r>
              <a:rPr lang="sk-SK" dirty="0" err="1"/>
              <a:t>the</a:t>
            </a:r>
            <a:r>
              <a:rPr lang="sk-SK" dirty="0"/>
              <a:t> </a:t>
            </a:r>
            <a:r>
              <a:rPr lang="sk-SK" dirty="0" err="1"/>
              <a:t>diptera</a:t>
            </a:r>
            <a:r>
              <a:rPr lang="sk-SK" dirty="0"/>
              <a:t> </a:t>
            </a:r>
            <a:r>
              <a:rPr lang="sk-SK" dirty="0" err="1"/>
              <a:t>they</a:t>
            </a:r>
            <a:r>
              <a:rPr lang="sk-SK" dirty="0"/>
              <a:t> </a:t>
            </a:r>
            <a:r>
              <a:rPr lang="sk-SK" b="1" dirty="0" err="1"/>
              <a:t>pose</a:t>
            </a:r>
            <a:r>
              <a:rPr lang="sk-SK" b="1" dirty="0"/>
              <a:t> a risk of </a:t>
            </a:r>
            <a:r>
              <a:rPr lang="sk-SK" b="1" dirty="0" err="1"/>
              <a:t>transmission</a:t>
            </a:r>
            <a:r>
              <a:rPr lang="sk-SK" b="1" dirty="0"/>
              <a:t> </a:t>
            </a:r>
            <a:r>
              <a:rPr lang="sk-SK" dirty="0"/>
              <a:t>of </a:t>
            </a:r>
            <a:r>
              <a:rPr lang="sk-SK" dirty="0" err="1"/>
              <a:t>leishmaniasis</a:t>
            </a:r>
            <a:r>
              <a:rPr lang="sk-SK" dirty="0"/>
              <a:t>, </a:t>
            </a:r>
            <a:r>
              <a:rPr lang="sk-SK" dirty="0" err="1"/>
              <a:t>trypanosomes</a:t>
            </a:r>
            <a:r>
              <a:rPr lang="sk-SK" dirty="0"/>
              <a:t>, </a:t>
            </a:r>
            <a:r>
              <a:rPr lang="sk-SK" dirty="0" err="1"/>
              <a:t>filariasis</a:t>
            </a:r>
            <a:r>
              <a:rPr lang="sk-SK" dirty="0"/>
              <a:t>, </a:t>
            </a:r>
            <a:r>
              <a:rPr lang="sk-SK" dirty="0" err="1"/>
              <a:t>malarial</a:t>
            </a:r>
            <a:r>
              <a:rPr lang="sk-SK" dirty="0"/>
              <a:t> </a:t>
            </a:r>
            <a:r>
              <a:rPr lang="sk-SK" dirty="0" err="1"/>
              <a:t>plasmodia</a:t>
            </a:r>
            <a:r>
              <a:rPr lang="sk-SK" dirty="0"/>
              <a:t> (Anopheles </a:t>
            </a:r>
            <a:r>
              <a:rPr lang="sk-SK" dirty="0" err="1"/>
              <a:t>mosquito</a:t>
            </a:r>
            <a:r>
              <a:rPr lang="sk-SK" dirty="0"/>
              <a:t>) or </a:t>
            </a:r>
            <a:r>
              <a:rPr lang="sk-SK" dirty="0" err="1"/>
              <a:t>flaviviruses</a:t>
            </a:r>
            <a:r>
              <a:rPr lang="sk-SK" dirty="0"/>
              <a:t> </a:t>
            </a:r>
            <a:r>
              <a:rPr lang="sk-SK" dirty="0" err="1"/>
              <a:t>causing</a:t>
            </a:r>
            <a:r>
              <a:rPr lang="sk-SK" dirty="0"/>
              <a:t> </a:t>
            </a:r>
            <a:r>
              <a:rPr lang="sk-SK" dirty="0" err="1"/>
              <a:t>e.g</a:t>
            </a:r>
            <a:r>
              <a:rPr lang="sk-SK" dirty="0"/>
              <a:t>. </a:t>
            </a:r>
            <a:r>
              <a:rPr lang="sk-SK" dirty="0" err="1"/>
              <a:t>dengue</a:t>
            </a:r>
            <a:r>
              <a:rPr lang="sk-SK" dirty="0"/>
              <a:t>, </a:t>
            </a:r>
            <a:r>
              <a:rPr lang="sk-SK" dirty="0" err="1"/>
              <a:t>yellow</a:t>
            </a:r>
            <a:r>
              <a:rPr lang="sk-SK" dirty="0"/>
              <a:t> </a:t>
            </a:r>
            <a:r>
              <a:rPr lang="sk-SK" dirty="0" err="1"/>
              <a:t>fever</a:t>
            </a:r>
            <a:r>
              <a:rPr lang="sk-SK" dirty="0"/>
              <a:t> (</a:t>
            </a:r>
            <a:r>
              <a:rPr lang="sk-SK" dirty="0" err="1"/>
              <a:t>mosquitoes</a:t>
            </a:r>
            <a:r>
              <a:rPr lang="sk-SK" dirty="0"/>
              <a:t>)</a:t>
            </a:r>
          </a:p>
          <a:p>
            <a:pPr marL="285750" indent="-285750" fontAlgn="auto">
              <a:spcAft>
                <a:spcPts val="0"/>
              </a:spcAft>
              <a:buFontTx/>
              <a:buChar char="-"/>
              <a:defRPr/>
            </a:pPr>
            <a:endParaRPr lang="sk-SK" dirty="0">
              <a:solidFill>
                <a:schemeClr val="tx1">
                  <a:lumMod val="75000"/>
                  <a:lumOff val="25000"/>
                </a:schemeClr>
              </a:solidFill>
              <a:latin typeface="AppleSystemUIFont"/>
            </a:endParaRPr>
          </a:p>
          <a:p>
            <a:pPr marL="0" indent="0" fontAlgn="auto">
              <a:spcAft>
                <a:spcPts val="0"/>
              </a:spcAft>
              <a:buFont typeface="Arial" panose="020B0604020202020204" pitchFamily="34" charset="0"/>
              <a:buNone/>
              <a:defRPr/>
            </a:pPr>
            <a:endParaRPr lang="sk-SK" b="1" dirty="0">
              <a:solidFill>
                <a:schemeClr val="tx1">
                  <a:lumMod val="75000"/>
                  <a:lumOff val="25000"/>
                </a:schemeClr>
              </a:solidFill>
              <a:latin typeface="AppleSystemUIFontBold"/>
            </a:endParaRPr>
          </a:p>
          <a:p>
            <a:pPr marL="0" indent="0" fontAlgn="auto">
              <a:spcAft>
                <a:spcPts val="0"/>
              </a:spcAft>
              <a:buFont typeface="Arial" panose="020B0604020202020204" pitchFamily="34" charset="0"/>
              <a:buNone/>
              <a:defRPr/>
            </a:pPr>
            <a:endParaRPr lang="sk-SK" b="1" dirty="0">
              <a:solidFill>
                <a:schemeClr val="tx1">
                  <a:lumMod val="75000"/>
                  <a:lumOff val="25000"/>
                </a:schemeClr>
              </a:solidFill>
              <a:latin typeface="AppleSystemUIFontBold"/>
            </a:endParaRPr>
          </a:p>
          <a:p>
            <a:pPr fontAlgn="auto">
              <a:spcAft>
                <a:spcPts val="0"/>
              </a:spcAft>
              <a:defRPr/>
            </a:pPr>
            <a:endParaRPr lang="sk-SK" dirty="0">
              <a:solidFill>
                <a:schemeClr val="tx1">
                  <a:lumMod val="75000"/>
                  <a:lumOff val="25000"/>
                </a:schemeClr>
              </a:solidFill>
              <a:latin typeface="AppleSystemUIFont"/>
            </a:endParaRPr>
          </a:p>
          <a:p>
            <a:pPr fontAlgn="auto">
              <a:lnSpc>
                <a:spcPct val="80000"/>
              </a:lnSpc>
              <a:spcAft>
                <a:spcPts val="0"/>
              </a:spcAft>
              <a:buFont typeface="Wingdings" pitchFamily="2" charset="2"/>
              <a:buNone/>
              <a:defRPr/>
            </a:pPr>
            <a:endParaRPr lang="cs-CZ" altLang="cs-CZ" dirty="0">
              <a:solidFill>
                <a:schemeClr val="tx1">
                  <a:lumMod val="75000"/>
                  <a:lumOff val="25000"/>
                </a:schemeClr>
              </a:solidFill>
              <a:latin typeface="Calibri" panose="020F0502020204030204" pitchFamily="34" charset="0"/>
              <a:cs typeface="Calibri" panose="020F0502020204030204" pitchFamily="34" charset="0"/>
            </a:endParaRPr>
          </a:p>
          <a:p>
            <a:pPr fontAlgn="auto">
              <a:lnSpc>
                <a:spcPct val="80000"/>
              </a:lnSpc>
              <a:spcAft>
                <a:spcPts val="0"/>
              </a:spcAft>
              <a:buFont typeface="Wingdings" pitchFamily="2" charset="2"/>
              <a:buNone/>
              <a:defRPr/>
            </a:pPr>
            <a:endParaRPr lang="cs-CZ" altLang="cs-CZ" i="1" dirty="0">
              <a:solidFill>
                <a:schemeClr val="tx1">
                  <a:lumMod val="75000"/>
                  <a:lumOff val="25000"/>
                </a:schemeClr>
              </a:solidFill>
              <a:latin typeface="Calibri" panose="020F0502020204030204" pitchFamily="34" charset="0"/>
              <a:cs typeface="Calibri" panose="020F0502020204030204" pitchFamily="34" charset="0"/>
            </a:endParaRPr>
          </a:p>
          <a:p>
            <a:pPr fontAlgn="auto">
              <a:lnSpc>
                <a:spcPct val="80000"/>
              </a:lnSpc>
              <a:spcAft>
                <a:spcPts val="0"/>
              </a:spcAft>
              <a:buFont typeface="Wingdings" pitchFamily="2" charset="2"/>
              <a:buNone/>
              <a:defRPr/>
            </a:pPr>
            <a:endParaRPr lang="cs-CZ" altLang="cs-CZ" b="1" i="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36867" name="Picture 7">
            <a:extLst>
              <a:ext uri="{FF2B5EF4-FFF2-40B4-BE49-F238E27FC236}">
                <a16:creationId xmlns:a16="http://schemas.microsoft.com/office/drawing/2014/main" xmlns="" id="{03B2C642-D1EB-AC4D-9EF3-6766796D2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1106488"/>
            <a:ext cx="2830513"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a:extLst>
              <a:ext uri="{FF2B5EF4-FFF2-40B4-BE49-F238E27FC236}">
                <a16:creationId xmlns:a16="http://schemas.microsoft.com/office/drawing/2014/main" xmlns="" id="{A1DE446A-FDFF-AB4D-B603-3CD2A6908E02}"/>
              </a:ext>
            </a:extLst>
          </p:cNvPr>
          <p:cNvSpPr>
            <a:spLocks noChangeArrowheads="1"/>
          </p:cNvSpPr>
          <p:nvPr/>
        </p:nvSpPr>
        <p:spPr bwMode="auto">
          <a:xfrm>
            <a:off x="468313" y="606425"/>
            <a:ext cx="53276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k-SK" altLang="sk-SK" sz="1600" b="1">
                <a:solidFill>
                  <a:srgbClr val="353535"/>
                </a:solidFill>
                <a:latin typeface="AppleSystemUIFont"/>
              </a:rPr>
              <a:t>Myiasis</a:t>
            </a:r>
            <a:r>
              <a:rPr lang="sk-SK" altLang="sk-SK" sz="1600">
                <a:solidFill>
                  <a:srgbClr val="353535"/>
                </a:solidFill>
                <a:latin typeface="AppleSystemUIFont"/>
              </a:rPr>
              <a:t>, which occurs mainly </a:t>
            </a:r>
            <a:r>
              <a:rPr lang="sk-SK" altLang="sk-SK" sz="1600" b="1">
                <a:solidFill>
                  <a:srgbClr val="353535"/>
                </a:solidFill>
                <a:latin typeface="AppleSystemUIFont"/>
              </a:rPr>
              <a:t>in the tropics</a:t>
            </a:r>
            <a:r>
              <a:rPr lang="sk-SK" altLang="sk-SK" sz="1600">
                <a:solidFill>
                  <a:srgbClr val="353535"/>
                </a:solidFill>
                <a:latin typeface="AppleSystemUIFont"/>
              </a:rPr>
              <a:t>, is caused by the </a:t>
            </a:r>
            <a:r>
              <a:rPr lang="sk-SK" altLang="sk-SK" sz="1600" b="1">
                <a:solidFill>
                  <a:srgbClr val="353535"/>
                </a:solidFill>
                <a:latin typeface="AppleSystemUIFont"/>
              </a:rPr>
              <a:t>larvae of some flies, which lay eggs in wounds </a:t>
            </a:r>
            <a:r>
              <a:rPr lang="sk-SK" altLang="sk-SK" sz="1600">
                <a:solidFill>
                  <a:srgbClr val="353535"/>
                </a:solidFill>
                <a:latin typeface="AppleSystemUIFont"/>
              </a:rPr>
              <a:t>and body orifices, and some even actively seek out the host. In our conditions, the larvae of some flies can be found in necrotic wounds (uncovered shin ulcers). Because the larvae feed on the necrotic tissue, they help cleanse the ulcer.</a:t>
            </a:r>
          </a:p>
        </p:txBody>
      </p:sp>
      <p:sp>
        <p:nvSpPr>
          <p:cNvPr id="3" name="Rectangle 2">
            <a:extLst>
              <a:ext uri="{FF2B5EF4-FFF2-40B4-BE49-F238E27FC236}">
                <a16:creationId xmlns:a16="http://schemas.microsoft.com/office/drawing/2014/main" xmlns="" id="{FACCCED4-6C4D-7547-8A79-3830AF2F85E3}"/>
              </a:ext>
            </a:extLst>
          </p:cNvPr>
          <p:cNvSpPr/>
          <p:nvPr/>
        </p:nvSpPr>
        <p:spPr>
          <a:xfrm>
            <a:off x="468313" y="2654300"/>
            <a:ext cx="4818062" cy="3618811"/>
          </a:xfrm>
          <a:prstGeom prst="rect">
            <a:avLst/>
          </a:prstGeom>
        </p:spPr>
        <p:txBody>
          <a:bodyPr>
            <a:spAutoFit/>
          </a:bodyPr>
          <a:lstStyle/>
          <a:p>
            <a:pPr fontAlgn="auto">
              <a:lnSpc>
                <a:spcPct val="80000"/>
              </a:lnSpc>
              <a:spcAft>
                <a:spcPts val="0"/>
              </a:spcAft>
              <a:buFont typeface="Wingdings" pitchFamily="2" charset="2"/>
              <a:buNone/>
              <a:defRPr/>
            </a:pPr>
            <a:r>
              <a:rPr lang="cs-CZ" altLang="cs-CZ" b="1" i="1" dirty="0">
                <a:solidFill>
                  <a:schemeClr val="tx1">
                    <a:lumMod val="75000"/>
                    <a:lumOff val="25000"/>
                  </a:schemeClr>
                </a:solidFill>
                <a:latin typeface="Calibri" panose="020F0502020204030204" pitchFamily="34" charset="0"/>
                <a:cs typeface="Calibri" panose="020F0502020204030204" pitchFamily="34" charset="0"/>
              </a:rPr>
              <a:t>2. </a:t>
            </a:r>
            <a:r>
              <a:rPr lang="cs-CZ" altLang="cs-CZ" b="1" i="1" dirty="0" err="1">
                <a:solidFill>
                  <a:schemeClr val="tx1">
                    <a:lumMod val="75000"/>
                    <a:lumOff val="25000"/>
                  </a:schemeClr>
                </a:solidFill>
                <a:latin typeface="Calibri" panose="020F0502020204030204" pitchFamily="34" charset="0"/>
                <a:cs typeface="Calibri" panose="020F0502020204030204" pitchFamily="34" charset="0"/>
              </a:rPr>
              <a:t>Hymenoptera</a:t>
            </a:r>
            <a:r>
              <a:rPr lang="cs-CZ" altLang="cs-CZ" b="1" i="1" dirty="0">
                <a:solidFill>
                  <a:schemeClr val="tx1">
                    <a:lumMod val="75000"/>
                    <a:lumOff val="25000"/>
                  </a:schemeClr>
                </a:solidFill>
                <a:latin typeface="Calibri" panose="020F0502020204030204" pitchFamily="34" charset="0"/>
                <a:cs typeface="Calibri" panose="020F0502020204030204" pitchFamily="34" charset="0"/>
              </a:rPr>
              <a:t> </a:t>
            </a:r>
            <a:r>
              <a:rPr lang="sk-SK" dirty="0">
                <a:solidFill>
                  <a:schemeClr val="tx1">
                    <a:lumMod val="75000"/>
                    <a:lumOff val="25000"/>
                  </a:schemeClr>
                </a:solidFill>
                <a:latin typeface="AppleSystemUIFont"/>
              </a:rPr>
              <a:t> </a:t>
            </a:r>
          </a:p>
          <a:p>
            <a:pPr fontAlgn="auto">
              <a:lnSpc>
                <a:spcPct val="80000"/>
              </a:lnSpc>
              <a:spcAft>
                <a:spcPts val="0"/>
              </a:spcAft>
              <a:buFont typeface="Wingdings" pitchFamily="2" charset="2"/>
              <a:buNone/>
              <a:defRPr/>
            </a:pPr>
            <a:endParaRPr lang="sk-SK" sz="1600" dirty="0">
              <a:solidFill>
                <a:srgbClr val="353535"/>
              </a:solidFill>
              <a:latin typeface="AppleSystemUIFont"/>
            </a:endParaRPr>
          </a:p>
          <a:p>
            <a:pPr marL="285750" indent="-285750" fontAlgn="auto">
              <a:lnSpc>
                <a:spcPct val="80000"/>
              </a:lnSpc>
              <a:spcAft>
                <a:spcPts val="0"/>
              </a:spcAft>
              <a:buFontTx/>
              <a:buChar char="-"/>
              <a:defRPr/>
            </a:pPr>
            <a:r>
              <a:rPr lang="sk-SK" b="1" dirty="0" err="1">
                <a:solidFill>
                  <a:srgbClr val="353535"/>
                </a:solidFill>
                <a:latin typeface="AppleSystemUIFont"/>
              </a:rPr>
              <a:t>bees</a:t>
            </a:r>
            <a:r>
              <a:rPr lang="sk-SK" b="1" dirty="0">
                <a:solidFill>
                  <a:srgbClr val="353535"/>
                </a:solidFill>
                <a:latin typeface="AppleSystemUIFont"/>
              </a:rPr>
              <a:t>, </a:t>
            </a:r>
            <a:r>
              <a:rPr lang="sk-SK" b="1" dirty="0" err="1">
                <a:solidFill>
                  <a:srgbClr val="353535"/>
                </a:solidFill>
                <a:latin typeface="AppleSystemUIFont"/>
              </a:rPr>
              <a:t>wasps</a:t>
            </a:r>
            <a:r>
              <a:rPr lang="sk-SK" b="1" dirty="0">
                <a:solidFill>
                  <a:srgbClr val="353535"/>
                </a:solidFill>
                <a:latin typeface="AppleSystemUIFont"/>
              </a:rPr>
              <a:t>, </a:t>
            </a:r>
            <a:r>
              <a:rPr lang="sk-SK" b="1" dirty="0" err="1">
                <a:solidFill>
                  <a:srgbClr val="353535"/>
                </a:solidFill>
                <a:latin typeface="AppleSystemUIFont"/>
              </a:rPr>
              <a:t>hornets</a:t>
            </a:r>
            <a:r>
              <a:rPr lang="sk-SK" b="1" dirty="0">
                <a:solidFill>
                  <a:srgbClr val="353535"/>
                </a:solidFill>
                <a:latin typeface="AppleSystemUIFont"/>
              </a:rPr>
              <a:t>, </a:t>
            </a:r>
            <a:r>
              <a:rPr lang="sk-SK" b="1" dirty="0" err="1">
                <a:solidFill>
                  <a:srgbClr val="353535"/>
                </a:solidFill>
                <a:latin typeface="AppleSystemUIFont"/>
              </a:rPr>
              <a:t>ants</a:t>
            </a:r>
            <a:r>
              <a:rPr lang="sk-SK" b="1" dirty="0">
                <a:solidFill>
                  <a:srgbClr val="353535"/>
                </a:solidFill>
                <a:latin typeface="AppleSystemUIFont"/>
              </a:rPr>
              <a:t> ....</a:t>
            </a:r>
          </a:p>
          <a:p>
            <a:pPr marL="285750" indent="-285750" fontAlgn="auto">
              <a:lnSpc>
                <a:spcPct val="80000"/>
              </a:lnSpc>
              <a:spcAft>
                <a:spcPts val="0"/>
              </a:spcAft>
              <a:buFontTx/>
              <a:buChar char="-"/>
              <a:defRPr/>
            </a:pPr>
            <a:r>
              <a:rPr lang="sk-SK" dirty="0" err="1">
                <a:solidFill>
                  <a:srgbClr val="353535"/>
                </a:solidFill>
                <a:latin typeface="AppleSystemUIFont"/>
              </a:rPr>
              <a:t>manifested</a:t>
            </a:r>
            <a:r>
              <a:rPr lang="sk-SK" dirty="0">
                <a:solidFill>
                  <a:srgbClr val="353535"/>
                </a:solidFill>
                <a:latin typeface="AppleSystemUIFont"/>
              </a:rPr>
              <a:t> by </a:t>
            </a:r>
            <a:r>
              <a:rPr lang="sk-SK" dirty="0" err="1">
                <a:solidFill>
                  <a:srgbClr val="353535"/>
                </a:solidFill>
                <a:latin typeface="AppleSystemUIFont"/>
              </a:rPr>
              <a:t>pain</a:t>
            </a:r>
            <a:r>
              <a:rPr lang="sk-SK" dirty="0">
                <a:solidFill>
                  <a:srgbClr val="353535"/>
                </a:solidFill>
                <a:latin typeface="AppleSystemUIFont"/>
              </a:rPr>
              <a:t>, </a:t>
            </a:r>
            <a:r>
              <a:rPr lang="sk-SK" dirty="0" err="1">
                <a:solidFill>
                  <a:srgbClr val="353535"/>
                </a:solidFill>
                <a:latin typeface="AppleSystemUIFont"/>
              </a:rPr>
              <a:t>itching</a:t>
            </a:r>
            <a:r>
              <a:rPr lang="sk-SK" dirty="0">
                <a:solidFill>
                  <a:srgbClr val="353535"/>
                </a:solidFill>
                <a:latin typeface="AppleSystemUIFont"/>
              </a:rPr>
              <a:t>, </a:t>
            </a:r>
            <a:r>
              <a:rPr lang="sk-SK" dirty="0" err="1">
                <a:solidFill>
                  <a:srgbClr val="353535"/>
                </a:solidFill>
                <a:latin typeface="AppleSystemUIFont"/>
              </a:rPr>
              <a:t>erythema</a:t>
            </a:r>
            <a:r>
              <a:rPr lang="sk-SK" dirty="0">
                <a:solidFill>
                  <a:srgbClr val="353535"/>
                </a:solidFill>
                <a:latin typeface="AppleSystemUIFont"/>
              </a:rPr>
              <a:t> and </a:t>
            </a:r>
            <a:r>
              <a:rPr lang="sk-SK" dirty="0" err="1">
                <a:solidFill>
                  <a:srgbClr val="353535"/>
                </a:solidFill>
                <a:latin typeface="AppleSystemUIFont"/>
              </a:rPr>
              <a:t>swelling</a:t>
            </a:r>
            <a:r>
              <a:rPr lang="sk-SK" dirty="0">
                <a:solidFill>
                  <a:srgbClr val="353535"/>
                </a:solidFill>
                <a:latin typeface="AppleSystemUIFont"/>
              </a:rPr>
              <a:t> at </a:t>
            </a:r>
            <a:r>
              <a:rPr lang="sk-SK" dirty="0" err="1">
                <a:solidFill>
                  <a:srgbClr val="353535"/>
                </a:solidFill>
                <a:latin typeface="AppleSystemUIFont"/>
              </a:rPr>
              <a:t>the</a:t>
            </a:r>
            <a:r>
              <a:rPr lang="sk-SK" dirty="0">
                <a:solidFill>
                  <a:srgbClr val="353535"/>
                </a:solidFill>
                <a:latin typeface="AppleSystemUIFont"/>
              </a:rPr>
              <a:t> </a:t>
            </a:r>
            <a:r>
              <a:rPr lang="sk-SK" dirty="0" err="1">
                <a:solidFill>
                  <a:srgbClr val="353535"/>
                </a:solidFill>
                <a:latin typeface="AppleSystemUIFont"/>
              </a:rPr>
              <a:t>injection</a:t>
            </a:r>
            <a:r>
              <a:rPr lang="sk-SK" dirty="0">
                <a:solidFill>
                  <a:srgbClr val="353535"/>
                </a:solidFill>
                <a:latin typeface="AppleSystemUIFont"/>
              </a:rPr>
              <a:t> site</a:t>
            </a:r>
          </a:p>
          <a:p>
            <a:pPr marL="285750" indent="-285750" fontAlgn="auto">
              <a:lnSpc>
                <a:spcPct val="80000"/>
              </a:lnSpc>
              <a:spcAft>
                <a:spcPts val="0"/>
              </a:spcAft>
              <a:buFontTx/>
              <a:buChar char="-"/>
              <a:defRPr/>
            </a:pPr>
            <a:r>
              <a:rPr lang="sk-SK" dirty="0" err="1">
                <a:solidFill>
                  <a:srgbClr val="353535"/>
                </a:solidFill>
                <a:latin typeface="AppleSystemUIFont"/>
              </a:rPr>
              <a:t>multiple</a:t>
            </a:r>
            <a:r>
              <a:rPr lang="sk-SK" dirty="0">
                <a:solidFill>
                  <a:srgbClr val="353535"/>
                </a:solidFill>
                <a:latin typeface="AppleSystemUIFont"/>
              </a:rPr>
              <a:t> </a:t>
            </a:r>
            <a:r>
              <a:rPr lang="sk-SK" dirty="0" err="1">
                <a:solidFill>
                  <a:srgbClr val="353535"/>
                </a:solidFill>
                <a:latin typeface="AppleSystemUIFont"/>
              </a:rPr>
              <a:t>injections</a:t>
            </a:r>
            <a:r>
              <a:rPr lang="sk-SK" dirty="0">
                <a:solidFill>
                  <a:srgbClr val="353535"/>
                </a:solidFill>
                <a:latin typeface="AppleSystemUIFont"/>
              </a:rPr>
              <a:t> </a:t>
            </a:r>
            <a:r>
              <a:rPr lang="sk-SK" dirty="0" err="1">
                <a:solidFill>
                  <a:srgbClr val="353535"/>
                </a:solidFill>
                <a:latin typeface="AppleSystemUIFont"/>
              </a:rPr>
              <a:t>can</a:t>
            </a:r>
            <a:r>
              <a:rPr lang="sk-SK" dirty="0">
                <a:solidFill>
                  <a:srgbClr val="353535"/>
                </a:solidFill>
                <a:latin typeface="AppleSystemUIFont"/>
              </a:rPr>
              <a:t> </a:t>
            </a:r>
            <a:r>
              <a:rPr lang="sk-SK" dirty="0" err="1">
                <a:solidFill>
                  <a:srgbClr val="353535"/>
                </a:solidFill>
                <a:latin typeface="AppleSystemUIFont"/>
              </a:rPr>
              <a:t>lead</a:t>
            </a:r>
            <a:r>
              <a:rPr lang="sk-SK" dirty="0">
                <a:solidFill>
                  <a:srgbClr val="353535"/>
                </a:solidFill>
                <a:latin typeface="AppleSystemUIFont"/>
              </a:rPr>
              <a:t> to </a:t>
            </a:r>
            <a:r>
              <a:rPr lang="sk-SK" dirty="0" err="1">
                <a:solidFill>
                  <a:srgbClr val="353535"/>
                </a:solidFill>
                <a:latin typeface="AppleSystemUIFont"/>
              </a:rPr>
              <a:t>systemic</a:t>
            </a:r>
            <a:r>
              <a:rPr lang="sk-SK" dirty="0">
                <a:solidFill>
                  <a:srgbClr val="353535"/>
                </a:solidFill>
                <a:latin typeface="AppleSystemUIFont"/>
              </a:rPr>
              <a:t> toxicity </a:t>
            </a:r>
            <a:r>
              <a:rPr lang="sk-SK" dirty="0" err="1">
                <a:solidFill>
                  <a:srgbClr val="353535"/>
                </a:solidFill>
                <a:latin typeface="AppleSystemUIFont"/>
              </a:rPr>
              <a:t>with</a:t>
            </a:r>
            <a:r>
              <a:rPr lang="sk-SK" dirty="0">
                <a:solidFill>
                  <a:srgbClr val="353535"/>
                </a:solidFill>
                <a:latin typeface="AppleSystemUIFont"/>
              </a:rPr>
              <a:t> </a:t>
            </a:r>
            <a:r>
              <a:rPr lang="sk-SK" dirty="0" err="1">
                <a:solidFill>
                  <a:srgbClr val="353535"/>
                </a:solidFill>
                <a:latin typeface="AppleSystemUIFont"/>
              </a:rPr>
              <a:t>the</a:t>
            </a:r>
            <a:r>
              <a:rPr lang="sk-SK" dirty="0">
                <a:solidFill>
                  <a:srgbClr val="353535"/>
                </a:solidFill>
                <a:latin typeface="AppleSystemUIFont"/>
              </a:rPr>
              <a:t> </a:t>
            </a:r>
            <a:r>
              <a:rPr lang="sk-SK" dirty="0" err="1">
                <a:solidFill>
                  <a:srgbClr val="353535"/>
                </a:solidFill>
                <a:latin typeface="AppleSystemUIFont"/>
              </a:rPr>
              <a:t>possibility</a:t>
            </a:r>
            <a:r>
              <a:rPr lang="sk-SK" dirty="0">
                <a:solidFill>
                  <a:srgbClr val="353535"/>
                </a:solidFill>
                <a:latin typeface="AppleSystemUIFont"/>
              </a:rPr>
              <a:t> of </a:t>
            </a:r>
            <a:r>
              <a:rPr lang="sk-SK" dirty="0" err="1">
                <a:solidFill>
                  <a:srgbClr val="353535"/>
                </a:solidFill>
                <a:latin typeface="AppleSystemUIFont"/>
              </a:rPr>
              <a:t>cardiovascular</a:t>
            </a:r>
            <a:r>
              <a:rPr lang="sk-SK" dirty="0">
                <a:solidFill>
                  <a:srgbClr val="353535"/>
                </a:solidFill>
                <a:latin typeface="AppleSystemUIFont"/>
              </a:rPr>
              <a:t> </a:t>
            </a:r>
            <a:r>
              <a:rPr lang="sk-SK" dirty="0" err="1">
                <a:solidFill>
                  <a:srgbClr val="353535"/>
                </a:solidFill>
                <a:latin typeface="AppleSystemUIFont"/>
              </a:rPr>
              <a:t>failure</a:t>
            </a:r>
            <a:r>
              <a:rPr lang="sk-SK" dirty="0">
                <a:solidFill>
                  <a:srgbClr val="353535"/>
                </a:solidFill>
                <a:latin typeface="AppleSystemUIFont"/>
              </a:rPr>
              <a:t>, </a:t>
            </a:r>
            <a:r>
              <a:rPr lang="sk-SK" b="1" dirty="0" err="1">
                <a:solidFill>
                  <a:srgbClr val="353535"/>
                </a:solidFill>
                <a:latin typeface="AppleSystemUIFont"/>
              </a:rPr>
              <a:t>anaphylaxis</a:t>
            </a:r>
            <a:endParaRPr lang="sk-SK" b="1" dirty="0">
              <a:solidFill>
                <a:srgbClr val="353535"/>
              </a:solidFill>
              <a:latin typeface="AppleSystemUIFont"/>
            </a:endParaRPr>
          </a:p>
          <a:p>
            <a:pPr fontAlgn="auto">
              <a:lnSpc>
                <a:spcPct val="80000"/>
              </a:lnSpc>
              <a:spcAft>
                <a:spcPts val="0"/>
              </a:spcAft>
              <a:defRPr/>
            </a:pPr>
            <a:endParaRPr lang="sk-SK" dirty="0">
              <a:solidFill>
                <a:srgbClr val="353535"/>
              </a:solidFill>
              <a:latin typeface="AppleSystemUIFont"/>
            </a:endParaRPr>
          </a:p>
          <a:p>
            <a:pPr fontAlgn="auto">
              <a:lnSpc>
                <a:spcPct val="80000"/>
              </a:lnSpc>
              <a:spcAft>
                <a:spcPts val="0"/>
              </a:spcAft>
              <a:defRPr/>
            </a:pPr>
            <a:r>
              <a:rPr lang="sk-SK" b="1" dirty="0" err="1">
                <a:solidFill>
                  <a:srgbClr val="353535"/>
                </a:solidFill>
                <a:latin typeface="AppleSystemUIFont"/>
              </a:rPr>
              <a:t>Therapy</a:t>
            </a:r>
            <a:r>
              <a:rPr lang="sk-SK" b="1" dirty="0">
                <a:solidFill>
                  <a:srgbClr val="353535"/>
                </a:solidFill>
                <a:latin typeface="AppleSystemUIFont"/>
              </a:rPr>
              <a:t>: </a:t>
            </a:r>
            <a:r>
              <a:rPr lang="sk-SK" dirty="0">
                <a:solidFill>
                  <a:srgbClr val="353535"/>
                </a:solidFill>
                <a:latin typeface="AppleSystemUIFont"/>
              </a:rPr>
              <a:t> </a:t>
            </a:r>
            <a:r>
              <a:rPr lang="sk-SK" b="1" dirty="0" err="1">
                <a:solidFill>
                  <a:srgbClr val="353535"/>
                </a:solidFill>
                <a:latin typeface="AppleSystemUIFont"/>
              </a:rPr>
              <a:t>symptomatic</a:t>
            </a:r>
            <a:r>
              <a:rPr lang="sk-SK" dirty="0">
                <a:solidFill>
                  <a:srgbClr val="353535"/>
                </a:solidFill>
                <a:latin typeface="AppleSystemUIFont"/>
              </a:rPr>
              <a:t> </a:t>
            </a:r>
          </a:p>
          <a:p>
            <a:pPr marL="285750" indent="-285750" fontAlgn="auto">
              <a:lnSpc>
                <a:spcPct val="80000"/>
              </a:lnSpc>
              <a:spcAft>
                <a:spcPts val="0"/>
              </a:spcAft>
              <a:buFontTx/>
              <a:buChar char="-"/>
              <a:defRPr/>
            </a:pPr>
            <a:r>
              <a:rPr lang="sk-SK" dirty="0" err="1">
                <a:solidFill>
                  <a:srgbClr val="353535"/>
                </a:solidFill>
                <a:latin typeface="AppleSystemUIFont"/>
              </a:rPr>
              <a:t>surface</a:t>
            </a:r>
            <a:r>
              <a:rPr lang="sk-SK" dirty="0">
                <a:solidFill>
                  <a:srgbClr val="353535"/>
                </a:solidFill>
                <a:latin typeface="AppleSystemUIFont"/>
              </a:rPr>
              <a:t> </a:t>
            </a:r>
            <a:r>
              <a:rPr lang="sk-SK" b="1" dirty="0" err="1">
                <a:solidFill>
                  <a:srgbClr val="353535"/>
                </a:solidFill>
                <a:latin typeface="AppleSystemUIFont"/>
              </a:rPr>
              <a:t>desinfection</a:t>
            </a:r>
            <a:r>
              <a:rPr lang="sk-SK" b="1" dirty="0">
                <a:solidFill>
                  <a:srgbClr val="353535"/>
                </a:solidFill>
                <a:latin typeface="AppleSystemUIFont"/>
              </a:rPr>
              <a:t>, </a:t>
            </a:r>
            <a:r>
              <a:rPr lang="sk-SK" b="1" dirty="0" err="1">
                <a:solidFill>
                  <a:srgbClr val="353535"/>
                </a:solidFill>
                <a:latin typeface="AppleSystemUIFont"/>
              </a:rPr>
              <a:t>antihistamines</a:t>
            </a:r>
            <a:r>
              <a:rPr lang="sk-SK" b="1" dirty="0">
                <a:solidFill>
                  <a:srgbClr val="353535"/>
                </a:solidFill>
                <a:latin typeface="AppleSystemUIFont"/>
              </a:rPr>
              <a:t>, </a:t>
            </a:r>
            <a:r>
              <a:rPr lang="sk-SK" b="1" dirty="0" err="1">
                <a:solidFill>
                  <a:srgbClr val="353535"/>
                </a:solidFill>
                <a:latin typeface="AppleSystemUIFont"/>
              </a:rPr>
              <a:t>topical</a:t>
            </a:r>
            <a:r>
              <a:rPr lang="sk-SK" b="1" dirty="0">
                <a:solidFill>
                  <a:srgbClr val="353535"/>
                </a:solidFill>
                <a:latin typeface="AppleSystemUIFont"/>
              </a:rPr>
              <a:t> </a:t>
            </a:r>
            <a:r>
              <a:rPr lang="sk-SK" b="1" dirty="0" err="1">
                <a:solidFill>
                  <a:srgbClr val="353535"/>
                </a:solidFill>
                <a:latin typeface="AppleSystemUIFont"/>
              </a:rPr>
              <a:t>steroids</a:t>
            </a:r>
            <a:r>
              <a:rPr lang="sk-SK" b="1" dirty="0">
                <a:solidFill>
                  <a:srgbClr val="353535"/>
                </a:solidFill>
                <a:latin typeface="AppleSystemUIFont"/>
              </a:rPr>
              <a:t> </a:t>
            </a:r>
            <a:r>
              <a:rPr lang="sk-SK" dirty="0">
                <a:solidFill>
                  <a:srgbClr val="353535"/>
                </a:solidFill>
                <a:latin typeface="AppleSystemUIFont"/>
              </a:rPr>
              <a:t>(in </a:t>
            </a:r>
            <a:r>
              <a:rPr lang="sk-SK" dirty="0" err="1">
                <a:solidFill>
                  <a:srgbClr val="353535"/>
                </a:solidFill>
                <a:latin typeface="AppleSystemUIFont"/>
              </a:rPr>
              <a:t>case</a:t>
            </a:r>
            <a:r>
              <a:rPr lang="sk-SK" dirty="0">
                <a:solidFill>
                  <a:srgbClr val="353535"/>
                </a:solidFill>
                <a:latin typeface="AppleSystemUIFont"/>
              </a:rPr>
              <a:t> of </a:t>
            </a:r>
            <a:r>
              <a:rPr lang="sk-SK" dirty="0" err="1">
                <a:solidFill>
                  <a:srgbClr val="353535"/>
                </a:solidFill>
                <a:latin typeface="AppleSystemUIFont"/>
              </a:rPr>
              <a:t>an</a:t>
            </a:r>
            <a:r>
              <a:rPr lang="sk-SK" dirty="0">
                <a:solidFill>
                  <a:srgbClr val="353535"/>
                </a:solidFill>
                <a:latin typeface="AppleSystemUIFont"/>
              </a:rPr>
              <a:t> </a:t>
            </a:r>
            <a:r>
              <a:rPr lang="sk-SK" dirty="0" err="1">
                <a:solidFill>
                  <a:srgbClr val="353535"/>
                </a:solidFill>
                <a:latin typeface="AppleSystemUIFont"/>
              </a:rPr>
              <a:t>allergic</a:t>
            </a:r>
            <a:r>
              <a:rPr lang="sk-SK" dirty="0">
                <a:solidFill>
                  <a:srgbClr val="353535"/>
                </a:solidFill>
                <a:latin typeface="AppleSystemUIFont"/>
              </a:rPr>
              <a:t> </a:t>
            </a:r>
            <a:r>
              <a:rPr lang="sk-SK" dirty="0" err="1">
                <a:solidFill>
                  <a:srgbClr val="353535"/>
                </a:solidFill>
                <a:latin typeface="AppleSystemUIFont"/>
              </a:rPr>
              <a:t>reaction</a:t>
            </a:r>
            <a:r>
              <a:rPr lang="sk-SK" dirty="0">
                <a:solidFill>
                  <a:srgbClr val="353535"/>
                </a:solidFill>
                <a:latin typeface="AppleSystemUIFont"/>
              </a:rPr>
              <a:t> </a:t>
            </a:r>
            <a:r>
              <a:rPr lang="sk-SK" dirty="0" err="1">
                <a:solidFill>
                  <a:srgbClr val="353535"/>
                </a:solidFill>
                <a:latin typeface="AppleSystemUIFont"/>
              </a:rPr>
              <a:t>systemic</a:t>
            </a:r>
            <a:r>
              <a:rPr lang="sk-SK" dirty="0">
                <a:solidFill>
                  <a:srgbClr val="353535"/>
                </a:solidFill>
                <a:latin typeface="AppleSystemUIFont"/>
              </a:rPr>
              <a:t> as </a:t>
            </a:r>
            <a:r>
              <a:rPr lang="sk-SK" dirty="0" err="1">
                <a:solidFill>
                  <a:srgbClr val="353535"/>
                </a:solidFill>
                <a:latin typeface="AppleSystemUIFont"/>
              </a:rPr>
              <a:t>well</a:t>
            </a:r>
            <a:r>
              <a:rPr lang="sk-SK" dirty="0">
                <a:solidFill>
                  <a:srgbClr val="353535"/>
                </a:solidFill>
                <a:latin typeface="AppleSystemUIFont"/>
              </a:rPr>
              <a:t>)</a:t>
            </a:r>
          </a:p>
          <a:p>
            <a:pPr marL="285750" indent="-285750" fontAlgn="auto">
              <a:lnSpc>
                <a:spcPct val="80000"/>
              </a:lnSpc>
              <a:spcAft>
                <a:spcPts val="0"/>
              </a:spcAft>
              <a:buFontTx/>
              <a:buChar char="-"/>
              <a:defRPr/>
            </a:pPr>
            <a:r>
              <a:rPr lang="sk-SK" dirty="0" err="1">
                <a:solidFill>
                  <a:srgbClr val="353535"/>
                </a:solidFill>
                <a:latin typeface="AppleSystemUIFont"/>
              </a:rPr>
              <a:t>antibiotics</a:t>
            </a:r>
            <a:r>
              <a:rPr lang="sk-SK" dirty="0">
                <a:solidFill>
                  <a:srgbClr val="353535"/>
                </a:solidFill>
                <a:latin typeface="AppleSystemUIFont"/>
              </a:rPr>
              <a:t> in </a:t>
            </a:r>
            <a:r>
              <a:rPr lang="sk-SK" dirty="0" err="1">
                <a:solidFill>
                  <a:srgbClr val="353535"/>
                </a:solidFill>
                <a:latin typeface="AppleSystemUIFont"/>
              </a:rPr>
              <a:t>case</a:t>
            </a:r>
            <a:r>
              <a:rPr lang="sk-SK" dirty="0">
                <a:solidFill>
                  <a:srgbClr val="353535"/>
                </a:solidFill>
                <a:latin typeface="AppleSystemUIFont"/>
              </a:rPr>
              <a:t> of a </a:t>
            </a:r>
            <a:r>
              <a:rPr lang="sk-SK" dirty="0" err="1">
                <a:solidFill>
                  <a:srgbClr val="353535"/>
                </a:solidFill>
                <a:latin typeface="AppleSystemUIFont"/>
              </a:rPr>
              <a:t>secondary</a:t>
            </a:r>
            <a:r>
              <a:rPr lang="sk-SK" dirty="0">
                <a:solidFill>
                  <a:srgbClr val="353535"/>
                </a:solidFill>
                <a:latin typeface="AppleSystemUIFont"/>
              </a:rPr>
              <a:t> </a:t>
            </a:r>
            <a:r>
              <a:rPr lang="sk-SK" dirty="0" err="1">
                <a:solidFill>
                  <a:srgbClr val="353535"/>
                </a:solidFill>
                <a:latin typeface="AppleSystemUIFont"/>
              </a:rPr>
              <a:t>infection</a:t>
            </a:r>
            <a:endParaRPr lang="sk-SK" dirty="0">
              <a:solidFill>
                <a:srgbClr val="353535"/>
              </a:solidFill>
              <a:latin typeface="AppleSystemUIFont"/>
            </a:endParaRPr>
          </a:p>
          <a:p>
            <a:pPr marL="285750" indent="-285750" fontAlgn="auto">
              <a:lnSpc>
                <a:spcPct val="80000"/>
              </a:lnSpc>
              <a:spcAft>
                <a:spcPts val="0"/>
              </a:spcAft>
              <a:buFontTx/>
              <a:buChar char="-"/>
              <a:defRPr/>
            </a:pPr>
            <a:r>
              <a:rPr lang="sk-SK" b="1" dirty="0" err="1">
                <a:solidFill>
                  <a:srgbClr val="353535"/>
                </a:solidFill>
                <a:latin typeface="AppleSystemUIFont"/>
              </a:rPr>
              <a:t>desensitization</a:t>
            </a:r>
            <a:r>
              <a:rPr lang="sk-SK" dirty="0">
                <a:solidFill>
                  <a:srgbClr val="353535"/>
                </a:solidFill>
                <a:latin typeface="AppleSystemUIFont"/>
              </a:rPr>
              <a:t> </a:t>
            </a:r>
            <a:r>
              <a:rPr lang="sk-SK" dirty="0" err="1">
                <a:solidFill>
                  <a:srgbClr val="353535"/>
                </a:solidFill>
                <a:latin typeface="AppleSystemUIFont"/>
              </a:rPr>
              <a:t>is</a:t>
            </a:r>
            <a:r>
              <a:rPr lang="sk-SK" dirty="0">
                <a:solidFill>
                  <a:srgbClr val="353535"/>
                </a:solidFill>
                <a:latin typeface="AppleSystemUIFont"/>
              </a:rPr>
              <a:t> </a:t>
            </a:r>
            <a:r>
              <a:rPr lang="sk-SK" dirty="0" err="1">
                <a:solidFill>
                  <a:srgbClr val="353535"/>
                </a:solidFill>
                <a:latin typeface="AppleSystemUIFont"/>
              </a:rPr>
              <a:t>possible</a:t>
            </a:r>
            <a:r>
              <a:rPr lang="sk-SK" dirty="0">
                <a:solidFill>
                  <a:srgbClr val="353535"/>
                </a:solidFill>
                <a:latin typeface="AppleSystemUIFont"/>
              </a:rPr>
              <a:t> </a:t>
            </a:r>
            <a:r>
              <a:rPr lang="sk-SK" dirty="0" err="1">
                <a:solidFill>
                  <a:srgbClr val="353535"/>
                </a:solidFill>
                <a:latin typeface="AppleSystemUIFont"/>
              </a:rPr>
              <a:t>for</a:t>
            </a:r>
            <a:r>
              <a:rPr lang="sk-SK" dirty="0">
                <a:solidFill>
                  <a:srgbClr val="353535"/>
                </a:solidFill>
                <a:latin typeface="AppleSystemUIFont"/>
              </a:rPr>
              <a:t> </a:t>
            </a:r>
            <a:r>
              <a:rPr lang="sk-SK" dirty="0" err="1">
                <a:solidFill>
                  <a:srgbClr val="353535"/>
                </a:solidFill>
                <a:latin typeface="AppleSystemUIFont"/>
              </a:rPr>
              <a:t>allergic</a:t>
            </a:r>
            <a:r>
              <a:rPr lang="sk-SK" dirty="0">
                <a:solidFill>
                  <a:srgbClr val="353535"/>
                </a:solidFill>
                <a:latin typeface="AppleSystemUIFont"/>
              </a:rPr>
              <a:t> </a:t>
            </a:r>
            <a:r>
              <a:rPr lang="sk-SK" dirty="0" err="1">
                <a:solidFill>
                  <a:srgbClr val="353535"/>
                </a:solidFill>
                <a:latin typeface="AppleSystemUIFont"/>
              </a:rPr>
              <a:t>individuals</a:t>
            </a:r>
            <a:endParaRPr lang="cs-CZ" altLang="cs-CZ"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65539" name="Picture 3">
            <a:extLst>
              <a:ext uri="{FF2B5EF4-FFF2-40B4-BE49-F238E27FC236}">
                <a16:creationId xmlns:a16="http://schemas.microsoft.com/office/drawing/2014/main" xmlns="" id="{71142D95-3E34-334E-B409-73E00503A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333375"/>
            <a:ext cx="2800350"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a:extLst>
              <a:ext uri="{FF2B5EF4-FFF2-40B4-BE49-F238E27FC236}">
                <a16:creationId xmlns:a16="http://schemas.microsoft.com/office/drawing/2014/main" xmlns="" id="{15680AAB-ED9D-3448-AA4F-9B3CAE172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855913"/>
            <a:ext cx="3810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a:extLst>
              <a:ext uri="{FF2B5EF4-FFF2-40B4-BE49-F238E27FC236}">
                <a16:creationId xmlns:a16="http://schemas.microsoft.com/office/drawing/2014/main" xmlns="" id="{27BFD3A3-FE36-5B4C-AAAC-842A30F02E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740" t="255" r="28258"/>
          <a:stretch>
            <a:fillRect/>
          </a:stretch>
        </p:blipFill>
        <p:spPr bwMode="auto">
          <a:xfrm>
            <a:off x="395288" y="188913"/>
            <a:ext cx="2376487"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0" name="Picture 4">
            <a:extLst>
              <a:ext uri="{FF2B5EF4-FFF2-40B4-BE49-F238E27FC236}">
                <a16:creationId xmlns:a16="http://schemas.microsoft.com/office/drawing/2014/main" xmlns="" id="{79F4A0DE-7EFB-C446-A103-4DDA6BDB7B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262438"/>
            <a:ext cx="5167312" cy="243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5">
            <a:extLst>
              <a:ext uri="{FF2B5EF4-FFF2-40B4-BE49-F238E27FC236}">
                <a16:creationId xmlns:a16="http://schemas.microsoft.com/office/drawing/2014/main" xmlns="" id="{EFFC5BF8-CF00-144D-BE0F-F93CA76164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857"/>
          <a:stretch>
            <a:fillRect/>
          </a:stretch>
        </p:blipFill>
        <p:spPr bwMode="auto">
          <a:xfrm>
            <a:off x="2978150" y="354013"/>
            <a:ext cx="2584450"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2" name="Picture 6">
            <a:extLst>
              <a:ext uri="{FF2B5EF4-FFF2-40B4-BE49-F238E27FC236}">
                <a16:creationId xmlns:a16="http://schemas.microsoft.com/office/drawing/2014/main" xmlns="" id="{766A660B-E29F-2348-8AE2-A9821A09B3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0975" b="9438"/>
          <a:stretch>
            <a:fillRect/>
          </a:stretch>
        </p:blipFill>
        <p:spPr bwMode="auto">
          <a:xfrm>
            <a:off x="5735638" y="176213"/>
            <a:ext cx="3286125"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3" name="Picture 5">
            <a:extLst>
              <a:ext uri="{FF2B5EF4-FFF2-40B4-BE49-F238E27FC236}">
                <a16:creationId xmlns:a16="http://schemas.microsoft.com/office/drawing/2014/main" xmlns="" id="{89E32EDF-39EB-7140-A810-2BBAFF815B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1857"/>
          <a:stretch>
            <a:fillRect/>
          </a:stretch>
        </p:blipFill>
        <p:spPr bwMode="auto">
          <a:xfrm>
            <a:off x="2978150" y="188913"/>
            <a:ext cx="2584450"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4" name="Picture 3">
            <a:extLst>
              <a:ext uri="{FF2B5EF4-FFF2-40B4-BE49-F238E27FC236}">
                <a16:creationId xmlns:a16="http://schemas.microsoft.com/office/drawing/2014/main" xmlns="" id="{A3A01CFE-0285-7A42-A41B-8616575EA2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8975" y="3068638"/>
            <a:ext cx="3240088" cy="362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D5EB9C3-C567-EA46-9C26-463C52BB3B64}"/>
              </a:ext>
            </a:extLst>
          </p:cNvPr>
          <p:cNvSpPr/>
          <p:nvPr/>
        </p:nvSpPr>
        <p:spPr>
          <a:xfrm>
            <a:off x="539750" y="214313"/>
            <a:ext cx="8064500" cy="3632200"/>
          </a:xfrm>
          <a:prstGeom prst="rect">
            <a:avLst/>
          </a:prstGeom>
        </p:spPr>
        <p:txBody>
          <a:bodyPr>
            <a:spAutoFit/>
          </a:bodyPr>
          <a:lstStyle/>
          <a:p>
            <a:pPr>
              <a:spcAft>
                <a:spcPts val="0"/>
              </a:spcAft>
              <a:defRPr/>
            </a:pPr>
            <a:endParaRPr lang="en-US" b="1" dirty="0">
              <a:solidFill>
                <a:srgbClr val="353535"/>
              </a:solidFill>
              <a:latin typeface="AppleSystemUIFontBold"/>
              <a:ea typeface="Calibri" panose="020F0502020204030204" pitchFamily="34" charset="0"/>
              <a:cs typeface="AppleSystemUIFontBold"/>
            </a:endParaRPr>
          </a:p>
          <a:p>
            <a:pPr>
              <a:spcAft>
                <a:spcPts val="0"/>
              </a:spcAft>
              <a:defRPr/>
            </a:pPr>
            <a:r>
              <a:rPr lang="en-US" b="1" dirty="0">
                <a:solidFill>
                  <a:srgbClr val="353535"/>
                </a:solidFill>
                <a:latin typeface="AppleSystemUIFontBold"/>
                <a:ea typeface="Calibri" panose="020F0502020204030204" pitchFamily="34" charset="0"/>
                <a:cs typeface="AppleSystemUIFontBold"/>
              </a:rPr>
              <a:t>Clinical features:</a:t>
            </a:r>
            <a:r>
              <a:rPr lang="en-US" dirty="0">
                <a:solidFill>
                  <a:srgbClr val="353535"/>
                </a:solidFill>
                <a:latin typeface="AppleSystemUIFont"/>
                <a:ea typeface="Calibri" panose="020F0502020204030204" pitchFamily="34" charset="0"/>
                <a:cs typeface="AppleSystemUIFont"/>
              </a:rPr>
              <a:t> </a:t>
            </a:r>
          </a:p>
          <a:p>
            <a:pPr>
              <a:spcAft>
                <a:spcPts val="0"/>
              </a:spcAft>
              <a:defRPr/>
            </a:pPr>
            <a:endParaRPr lang="en-US"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en-US" sz="1600" dirty="0">
                <a:solidFill>
                  <a:srgbClr val="353535"/>
                </a:solidFill>
                <a:latin typeface="AppleSystemUIFont"/>
                <a:ea typeface="Calibri" panose="020F0502020204030204" pitchFamily="34" charset="0"/>
                <a:cs typeface="AppleSystemUIFont"/>
              </a:rPr>
              <a:t>severe </a:t>
            </a:r>
            <a:r>
              <a:rPr lang="en-US" sz="1600" b="1" dirty="0">
                <a:solidFill>
                  <a:srgbClr val="353535"/>
                </a:solidFill>
                <a:latin typeface="AppleSystemUIFont"/>
                <a:ea typeface="Calibri" panose="020F0502020204030204" pitchFamily="34" charset="0"/>
                <a:cs typeface="AppleSystemUIFont"/>
              </a:rPr>
              <a:t>itchiness and </a:t>
            </a:r>
            <a:r>
              <a:rPr lang="en-US" sz="1600" b="1" dirty="0" err="1">
                <a:solidFill>
                  <a:srgbClr val="353535"/>
                </a:solidFill>
                <a:latin typeface="AppleSystemUIFont"/>
                <a:ea typeface="Calibri" panose="020F0502020204030204" pitchFamily="34" charset="0"/>
                <a:cs typeface="AppleSystemUIFont"/>
              </a:rPr>
              <a:t>papular</a:t>
            </a:r>
            <a:r>
              <a:rPr lang="en-US" sz="1600" b="1" dirty="0">
                <a:solidFill>
                  <a:srgbClr val="353535"/>
                </a:solidFill>
                <a:latin typeface="AppleSystemUIFont"/>
                <a:ea typeface="Calibri" panose="020F0502020204030204" pitchFamily="34" charset="0"/>
                <a:cs typeface="AppleSystemUIFont"/>
              </a:rPr>
              <a:t> rash</a:t>
            </a:r>
            <a:r>
              <a:rPr lang="en-US" sz="1600" dirty="0">
                <a:solidFill>
                  <a:srgbClr val="353535"/>
                </a:solidFill>
                <a:latin typeface="AppleSystemUIFont"/>
                <a:ea typeface="Calibri" panose="020F0502020204030204" pitchFamily="34" charset="0"/>
                <a:cs typeface="AppleSystemUIFont"/>
              </a:rPr>
              <a:t>, </a:t>
            </a:r>
            <a:r>
              <a:rPr lang="en-US" sz="1600" b="1" dirty="0">
                <a:solidFill>
                  <a:srgbClr val="353535"/>
                </a:solidFill>
                <a:latin typeface="AppleSystemUIFont"/>
                <a:ea typeface="Calibri" panose="020F0502020204030204" pitchFamily="34" charset="0"/>
                <a:cs typeface="AppleSystemUIFont"/>
              </a:rPr>
              <a:t>tiny burrows, </a:t>
            </a:r>
            <a:r>
              <a:rPr lang="sk-SK" sz="1600" b="1" dirty="0" err="1">
                <a:solidFill>
                  <a:srgbClr val="353535"/>
                </a:solidFill>
                <a:latin typeface="AppleSystemUIFont"/>
              </a:rPr>
              <a:t>two</a:t>
            </a:r>
            <a:r>
              <a:rPr lang="sk-SK" sz="1600" b="1" dirty="0">
                <a:solidFill>
                  <a:srgbClr val="353535"/>
                </a:solidFill>
                <a:latin typeface="AppleSystemUIFont"/>
              </a:rPr>
              <a:t> </a:t>
            </a:r>
            <a:r>
              <a:rPr lang="sk-SK" sz="1600" b="1" dirty="0" err="1">
                <a:solidFill>
                  <a:srgbClr val="353535"/>
                </a:solidFill>
                <a:latin typeface="AppleSystemUIFont"/>
              </a:rPr>
              <a:t>papules</a:t>
            </a:r>
            <a:r>
              <a:rPr lang="sk-SK" sz="1600" b="1" dirty="0">
                <a:solidFill>
                  <a:srgbClr val="353535"/>
                </a:solidFill>
                <a:latin typeface="AppleSystemUIFont"/>
              </a:rPr>
              <a:t> of </a:t>
            </a:r>
            <a:r>
              <a:rPr lang="sk-SK" sz="1600" b="1" dirty="0" err="1">
                <a:solidFill>
                  <a:srgbClr val="353535"/>
                </a:solidFill>
                <a:latin typeface="AppleSystemUIFont"/>
              </a:rPr>
              <a:t>light</a:t>
            </a:r>
            <a:r>
              <a:rPr lang="sk-SK" sz="1600" b="1" dirty="0">
                <a:solidFill>
                  <a:srgbClr val="353535"/>
                </a:solidFill>
                <a:latin typeface="AppleSystemUIFont"/>
              </a:rPr>
              <a:t> </a:t>
            </a:r>
            <a:r>
              <a:rPr lang="sk-SK" sz="1600" b="1" dirty="0" err="1">
                <a:solidFill>
                  <a:srgbClr val="353535"/>
                </a:solidFill>
                <a:latin typeface="AppleSystemUIFont"/>
              </a:rPr>
              <a:t>red</a:t>
            </a:r>
            <a:r>
              <a:rPr lang="sk-SK" sz="1600" b="1" dirty="0">
                <a:solidFill>
                  <a:srgbClr val="353535"/>
                </a:solidFill>
                <a:latin typeface="AppleSystemUIFont"/>
              </a:rPr>
              <a:t> </a:t>
            </a:r>
            <a:r>
              <a:rPr lang="sk-SK" sz="1600" b="1" dirty="0" err="1">
                <a:solidFill>
                  <a:srgbClr val="353535"/>
                </a:solidFill>
                <a:latin typeface="AppleSystemUIFont"/>
              </a:rPr>
              <a:t>color</a:t>
            </a:r>
            <a:r>
              <a:rPr lang="sk-SK" sz="1600" b="1" dirty="0">
                <a:solidFill>
                  <a:srgbClr val="353535"/>
                </a:solidFill>
                <a:latin typeface="AppleSystemUIFont"/>
              </a:rPr>
              <a:t> </a:t>
            </a:r>
            <a:r>
              <a:rPr lang="sk-SK" sz="1600" b="1" dirty="0" err="1">
                <a:solidFill>
                  <a:srgbClr val="353535"/>
                </a:solidFill>
                <a:latin typeface="AppleSystemUIFont"/>
              </a:rPr>
              <a:t>side</a:t>
            </a:r>
            <a:r>
              <a:rPr lang="sk-SK" sz="1600" b="1" dirty="0">
                <a:solidFill>
                  <a:srgbClr val="353535"/>
                </a:solidFill>
                <a:latin typeface="AppleSystemUIFont"/>
              </a:rPr>
              <a:t> by </a:t>
            </a:r>
            <a:r>
              <a:rPr lang="sk-SK" sz="1600" b="1" dirty="0" err="1">
                <a:solidFill>
                  <a:srgbClr val="353535"/>
                </a:solidFill>
                <a:latin typeface="AppleSystemUIFont"/>
              </a:rPr>
              <a:t>side</a:t>
            </a:r>
            <a:r>
              <a:rPr lang="sk-SK" sz="1600" dirty="0">
                <a:solidFill>
                  <a:srgbClr val="353535"/>
                </a:solidFill>
                <a:latin typeface="AppleSystemUIFont"/>
              </a:rPr>
              <a:t>, </a:t>
            </a:r>
            <a:r>
              <a:rPr lang="sk-SK" sz="1600" dirty="0" err="1">
                <a:solidFill>
                  <a:srgbClr val="353535"/>
                </a:solidFill>
                <a:latin typeface="AppleSystemUIFont"/>
              </a:rPr>
              <a:t>one</a:t>
            </a:r>
            <a:r>
              <a:rPr lang="sk-SK" sz="1600" dirty="0">
                <a:solidFill>
                  <a:srgbClr val="353535"/>
                </a:solidFill>
                <a:latin typeface="AppleSystemUIFont"/>
              </a:rPr>
              <a:t> of </a:t>
            </a:r>
            <a:r>
              <a:rPr lang="sk-SK" sz="1600" dirty="0" err="1">
                <a:solidFill>
                  <a:srgbClr val="353535"/>
                </a:solidFill>
                <a:latin typeface="AppleSystemUIFont"/>
              </a:rPr>
              <a:t>which</a:t>
            </a:r>
            <a:r>
              <a:rPr lang="sk-SK" sz="1600" dirty="0">
                <a:solidFill>
                  <a:srgbClr val="353535"/>
                </a:solidFill>
                <a:latin typeface="AppleSystemUIFont"/>
              </a:rPr>
              <a:t> </a:t>
            </a:r>
            <a:r>
              <a:rPr lang="sk-SK" sz="1600" dirty="0" err="1">
                <a:solidFill>
                  <a:srgbClr val="353535"/>
                </a:solidFill>
                <a:latin typeface="AppleSystemUIFont"/>
              </a:rPr>
              <a:t>is</a:t>
            </a:r>
            <a:r>
              <a:rPr lang="sk-SK" sz="1600" dirty="0">
                <a:solidFill>
                  <a:srgbClr val="353535"/>
                </a:solidFill>
                <a:latin typeface="AppleSystemUIFont"/>
              </a:rPr>
              <a:t> </a:t>
            </a:r>
            <a:r>
              <a:rPr lang="sk-SK" sz="1600" dirty="0" err="1">
                <a:solidFill>
                  <a:srgbClr val="353535"/>
                </a:solidFill>
                <a:latin typeface="AppleSystemUIFont"/>
              </a:rPr>
              <a:t>larger</a:t>
            </a:r>
            <a:r>
              <a:rPr lang="sk-SK" sz="1600" dirty="0">
                <a:solidFill>
                  <a:srgbClr val="353535"/>
                </a:solidFill>
                <a:latin typeface="AppleSystemUIFont"/>
              </a:rPr>
              <a:t> (</a:t>
            </a:r>
            <a:r>
              <a:rPr lang="sk-SK" sz="1600" dirty="0" err="1">
                <a:solidFill>
                  <a:srgbClr val="353535"/>
                </a:solidFill>
                <a:latin typeface="AppleSystemUIFont"/>
              </a:rPr>
              <a:t>the</a:t>
            </a:r>
            <a:r>
              <a:rPr lang="sk-SK" sz="1600" dirty="0">
                <a:solidFill>
                  <a:srgbClr val="353535"/>
                </a:solidFill>
                <a:latin typeface="AppleSystemUIFont"/>
              </a:rPr>
              <a:t> </a:t>
            </a:r>
            <a:r>
              <a:rPr lang="sk-SK" sz="1600" dirty="0" err="1">
                <a:solidFill>
                  <a:srgbClr val="353535"/>
                </a:solidFill>
                <a:latin typeface="AppleSystemUIFont"/>
              </a:rPr>
              <a:t>place</a:t>
            </a:r>
            <a:r>
              <a:rPr lang="sk-SK" sz="1600" dirty="0">
                <a:solidFill>
                  <a:srgbClr val="353535"/>
                </a:solidFill>
                <a:latin typeface="AppleSystemUIFont"/>
              </a:rPr>
              <a:t> of </a:t>
            </a:r>
            <a:r>
              <a:rPr lang="sk-SK" sz="1600" dirty="0" err="1">
                <a:solidFill>
                  <a:srgbClr val="353535"/>
                </a:solidFill>
                <a:latin typeface="AppleSystemUIFont"/>
              </a:rPr>
              <a:t>entry</a:t>
            </a:r>
            <a:r>
              <a:rPr lang="sk-SK" sz="1600" dirty="0">
                <a:solidFill>
                  <a:srgbClr val="353535"/>
                </a:solidFill>
                <a:latin typeface="AppleSystemUIFont"/>
              </a:rPr>
              <a:t> of </a:t>
            </a:r>
            <a:r>
              <a:rPr lang="sk-SK" sz="1600" dirty="0" err="1">
                <a:solidFill>
                  <a:srgbClr val="353535"/>
                </a:solidFill>
                <a:latin typeface="AppleSystemUIFont"/>
              </a:rPr>
              <a:t>the</a:t>
            </a:r>
            <a:r>
              <a:rPr lang="sk-SK" sz="1600" dirty="0">
                <a:solidFill>
                  <a:srgbClr val="353535"/>
                </a:solidFill>
                <a:latin typeface="AppleSystemUIFont"/>
              </a:rPr>
              <a:t> </a:t>
            </a:r>
            <a:r>
              <a:rPr lang="sk-SK" sz="1600" dirty="0" err="1">
                <a:solidFill>
                  <a:srgbClr val="353535"/>
                </a:solidFill>
                <a:latin typeface="AppleSystemUIFont"/>
              </a:rPr>
              <a:t>mite</a:t>
            </a:r>
            <a:r>
              <a:rPr lang="sk-SK" sz="1600" dirty="0">
                <a:solidFill>
                  <a:srgbClr val="353535"/>
                </a:solidFill>
                <a:latin typeface="AppleSystemUIFont"/>
              </a:rPr>
              <a:t> </a:t>
            </a:r>
            <a:r>
              <a:rPr lang="sk-SK" sz="1600" dirty="0" err="1">
                <a:solidFill>
                  <a:srgbClr val="353535"/>
                </a:solidFill>
                <a:latin typeface="AppleSystemUIFont"/>
              </a:rPr>
              <a:t>into</a:t>
            </a:r>
            <a:r>
              <a:rPr lang="sk-SK" sz="1600" dirty="0">
                <a:solidFill>
                  <a:srgbClr val="353535"/>
                </a:solidFill>
                <a:latin typeface="AppleSystemUIFont"/>
              </a:rPr>
              <a:t> </a:t>
            </a:r>
            <a:r>
              <a:rPr lang="sk-SK" sz="1600" dirty="0" err="1">
                <a:solidFill>
                  <a:srgbClr val="353535"/>
                </a:solidFill>
                <a:latin typeface="AppleSystemUIFont"/>
              </a:rPr>
              <a:t>the</a:t>
            </a:r>
            <a:r>
              <a:rPr lang="sk-SK" sz="1600" dirty="0">
                <a:solidFill>
                  <a:srgbClr val="353535"/>
                </a:solidFill>
                <a:latin typeface="AppleSystemUIFont"/>
              </a:rPr>
              <a:t> skin), </a:t>
            </a:r>
            <a:r>
              <a:rPr lang="sk-SK" sz="1600" dirty="0" err="1">
                <a:solidFill>
                  <a:srgbClr val="353535"/>
                </a:solidFill>
                <a:latin typeface="AppleSystemUIFont"/>
              </a:rPr>
              <a:t>the</a:t>
            </a:r>
            <a:r>
              <a:rPr lang="sk-SK" sz="1600" dirty="0">
                <a:solidFill>
                  <a:srgbClr val="353535"/>
                </a:solidFill>
                <a:latin typeface="AppleSystemUIFont"/>
              </a:rPr>
              <a:t> </a:t>
            </a:r>
            <a:r>
              <a:rPr lang="sk-SK" sz="1600" dirty="0" err="1">
                <a:solidFill>
                  <a:srgbClr val="353535"/>
                </a:solidFill>
                <a:latin typeface="AppleSystemUIFont"/>
              </a:rPr>
              <a:t>other</a:t>
            </a:r>
            <a:r>
              <a:rPr lang="sk-SK" sz="1600" dirty="0">
                <a:solidFill>
                  <a:srgbClr val="353535"/>
                </a:solidFill>
                <a:latin typeface="AppleSystemUIFont"/>
              </a:rPr>
              <a:t> </a:t>
            </a:r>
            <a:r>
              <a:rPr lang="sk-SK" sz="1600" dirty="0" err="1">
                <a:solidFill>
                  <a:srgbClr val="353535"/>
                </a:solidFill>
                <a:latin typeface="AppleSystemUIFont"/>
              </a:rPr>
              <a:t>smaller</a:t>
            </a:r>
            <a:r>
              <a:rPr lang="sk-SK" sz="1600" dirty="0">
                <a:solidFill>
                  <a:srgbClr val="353535"/>
                </a:solidFill>
                <a:latin typeface="AppleSystemUIFont"/>
              </a:rPr>
              <a:t> (end of </a:t>
            </a:r>
            <a:r>
              <a:rPr lang="sk-SK" sz="1600" dirty="0" err="1">
                <a:solidFill>
                  <a:srgbClr val="353535"/>
                </a:solidFill>
                <a:latin typeface="AppleSystemUIFont"/>
              </a:rPr>
              <a:t>the</a:t>
            </a:r>
            <a:r>
              <a:rPr lang="sk-SK" sz="1600" dirty="0">
                <a:solidFill>
                  <a:srgbClr val="353535"/>
                </a:solidFill>
                <a:latin typeface="AppleSystemUIFont"/>
              </a:rPr>
              <a:t> </a:t>
            </a:r>
            <a:r>
              <a:rPr lang="sk-SK" sz="1600" dirty="0" err="1">
                <a:solidFill>
                  <a:srgbClr val="353535"/>
                </a:solidFill>
                <a:latin typeface="AppleSystemUIFont"/>
              </a:rPr>
              <a:t>scabies</a:t>
            </a:r>
            <a:r>
              <a:rPr lang="sk-SK" sz="1600" dirty="0">
                <a:solidFill>
                  <a:srgbClr val="353535"/>
                </a:solidFill>
                <a:latin typeface="AppleSystemUIFont"/>
              </a:rPr>
              <a:t> </a:t>
            </a:r>
            <a:r>
              <a:rPr lang="sk-SK" sz="1600" dirty="0" err="1">
                <a:solidFill>
                  <a:srgbClr val="353535"/>
                </a:solidFill>
                <a:latin typeface="AppleSystemUIFont"/>
              </a:rPr>
              <a:t>corridor</a:t>
            </a:r>
            <a:r>
              <a:rPr lang="sk-SK" sz="1600" dirty="0">
                <a:solidFill>
                  <a:srgbClr val="353535"/>
                </a:solidFill>
                <a:latin typeface="AppleSystemUIFont"/>
              </a:rPr>
              <a:t>)</a:t>
            </a:r>
            <a:endParaRPr lang="en-US" sz="1600"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en-US" sz="1600" dirty="0">
                <a:solidFill>
                  <a:srgbClr val="353535"/>
                </a:solidFill>
                <a:latin typeface="AppleSystemUIFont"/>
                <a:ea typeface="Calibri" panose="020F0502020204030204" pitchFamily="34" charset="0"/>
                <a:cs typeface="AppleSystemUIFont"/>
              </a:rPr>
              <a:t> symptoms develop symptoms within two to four weeks, during a second infection within 24 hours</a:t>
            </a:r>
          </a:p>
          <a:p>
            <a:pPr marL="285750" indent="-285750">
              <a:spcAft>
                <a:spcPts val="0"/>
              </a:spcAft>
              <a:buFontTx/>
              <a:buChar char="-"/>
              <a:defRPr/>
            </a:pPr>
            <a:r>
              <a:rPr lang="en-US" sz="1600" b="1" dirty="0">
                <a:solidFill>
                  <a:srgbClr val="353535"/>
                </a:solidFill>
                <a:latin typeface="AppleSystemUIFont"/>
                <a:ea typeface="Calibri" panose="020F0502020204030204" pitchFamily="34" charset="0"/>
                <a:cs typeface="AppleSystemUIFont"/>
              </a:rPr>
              <a:t>the itch is worse at night</a:t>
            </a:r>
          </a:p>
          <a:p>
            <a:pPr marL="285750" indent="-285750">
              <a:spcAft>
                <a:spcPts val="0"/>
              </a:spcAft>
              <a:buFontTx/>
              <a:buChar char="-"/>
              <a:defRPr/>
            </a:pPr>
            <a:r>
              <a:rPr lang="en-US" sz="1600" dirty="0">
                <a:solidFill>
                  <a:srgbClr val="353535"/>
                </a:solidFill>
                <a:latin typeface="AppleSystemUIFont"/>
                <a:ea typeface="Calibri" panose="020F0502020204030204" pitchFamily="34" charset="0"/>
                <a:cs typeface="AppleSystemUIFont"/>
              </a:rPr>
              <a:t>scratching may cause skin breakdown and an additional bacterial infection in the skin</a:t>
            </a:r>
          </a:p>
          <a:p>
            <a:pPr marL="285750" indent="-285750">
              <a:spcAft>
                <a:spcPts val="0"/>
              </a:spcAft>
              <a:buFontTx/>
              <a:buChar char="-"/>
              <a:defRPr/>
            </a:pPr>
            <a:r>
              <a:rPr lang="sk-SK" sz="1600" b="1" dirty="0" err="1">
                <a:solidFill>
                  <a:srgbClr val="353535"/>
                </a:solidFill>
                <a:latin typeface="AppleSystemUIFont"/>
              </a:rPr>
              <a:t>secondary</a:t>
            </a:r>
            <a:r>
              <a:rPr lang="sk-SK" sz="1600" b="1" dirty="0">
                <a:solidFill>
                  <a:srgbClr val="353535"/>
                </a:solidFill>
                <a:latin typeface="AppleSystemUIFont"/>
              </a:rPr>
              <a:t> </a:t>
            </a:r>
            <a:r>
              <a:rPr lang="sk-SK" sz="1600" b="1" dirty="0" err="1">
                <a:solidFill>
                  <a:srgbClr val="353535"/>
                </a:solidFill>
                <a:latin typeface="AppleSystemUIFont"/>
              </a:rPr>
              <a:t>lesions</a:t>
            </a:r>
            <a:r>
              <a:rPr lang="sk-SK" sz="1600" b="1" dirty="0">
                <a:solidFill>
                  <a:srgbClr val="353535"/>
                </a:solidFill>
                <a:latin typeface="AppleSystemUIFont"/>
              </a:rPr>
              <a:t> </a:t>
            </a:r>
            <a:r>
              <a:rPr lang="sk-SK" sz="1600" dirty="0">
                <a:solidFill>
                  <a:srgbClr val="353535"/>
                </a:solidFill>
                <a:latin typeface="AppleSystemUIFont"/>
              </a:rPr>
              <a:t>are </a:t>
            </a:r>
            <a:r>
              <a:rPr lang="sk-SK" sz="1600" dirty="0" err="1">
                <a:solidFill>
                  <a:srgbClr val="353535"/>
                </a:solidFill>
                <a:latin typeface="AppleSystemUIFont"/>
              </a:rPr>
              <a:t>mainly</a:t>
            </a:r>
            <a:r>
              <a:rPr lang="sk-SK" sz="1600" dirty="0">
                <a:solidFill>
                  <a:srgbClr val="353535"/>
                </a:solidFill>
                <a:latin typeface="AppleSystemUIFont"/>
              </a:rPr>
              <a:t> </a:t>
            </a:r>
            <a:r>
              <a:rPr lang="sk-SK" sz="1600" dirty="0" err="1">
                <a:solidFill>
                  <a:srgbClr val="353535"/>
                </a:solidFill>
                <a:latin typeface="AppleSystemUIFont"/>
              </a:rPr>
              <a:t>an</a:t>
            </a:r>
            <a:r>
              <a:rPr lang="sk-SK" sz="1600" dirty="0">
                <a:solidFill>
                  <a:srgbClr val="353535"/>
                </a:solidFill>
                <a:latin typeface="AppleSystemUIFont"/>
              </a:rPr>
              <a:t> </a:t>
            </a:r>
            <a:r>
              <a:rPr lang="sk-SK" sz="1600" dirty="0" err="1">
                <a:solidFill>
                  <a:srgbClr val="353535"/>
                </a:solidFill>
                <a:latin typeface="AppleSystemUIFont"/>
              </a:rPr>
              <a:t>expression</a:t>
            </a:r>
            <a:r>
              <a:rPr lang="sk-SK" sz="1600" dirty="0">
                <a:solidFill>
                  <a:srgbClr val="353535"/>
                </a:solidFill>
                <a:latin typeface="AppleSystemUIFont"/>
              </a:rPr>
              <a:t> of </a:t>
            </a:r>
            <a:r>
              <a:rPr lang="sk-SK" sz="1600" b="1" dirty="0" err="1">
                <a:solidFill>
                  <a:srgbClr val="353535"/>
                </a:solidFill>
                <a:latin typeface="AppleSystemUIFont"/>
              </a:rPr>
              <a:t>hypersensitivity</a:t>
            </a:r>
            <a:r>
              <a:rPr lang="sk-SK" sz="1600" b="1" dirty="0">
                <a:solidFill>
                  <a:srgbClr val="353535"/>
                </a:solidFill>
                <a:latin typeface="AppleSystemUIFont"/>
              </a:rPr>
              <a:t> </a:t>
            </a:r>
            <a:r>
              <a:rPr lang="sk-SK" sz="1600" b="1" dirty="0" err="1">
                <a:solidFill>
                  <a:srgbClr val="353535"/>
                </a:solidFill>
                <a:latin typeface="AppleSystemUIFont"/>
              </a:rPr>
              <a:t>reaction</a:t>
            </a:r>
            <a:r>
              <a:rPr lang="sk-SK" sz="1600" dirty="0">
                <a:solidFill>
                  <a:srgbClr val="353535"/>
                </a:solidFill>
                <a:latin typeface="AppleSystemUIFont"/>
              </a:rPr>
              <a:t>, </a:t>
            </a:r>
            <a:r>
              <a:rPr lang="sk-SK" sz="1600" dirty="0" err="1">
                <a:solidFill>
                  <a:srgbClr val="353535"/>
                </a:solidFill>
                <a:latin typeface="AppleSystemUIFont"/>
              </a:rPr>
              <a:t>they</a:t>
            </a:r>
            <a:r>
              <a:rPr lang="sk-SK" sz="1600" dirty="0">
                <a:solidFill>
                  <a:srgbClr val="353535"/>
                </a:solidFill>
                <a:latin typeface="AppleSystemUIFont"/>
              </a:rPr>
              <a:t> </a:t>
            </a:r>
            <a:r>
              <a:rPr lang="sk-SK" sz="1600" dirty="0" err="1">
                <a:solidFill>
                  <a:srgbClr val="353535"/>
                </a:solidFill>
                <a:latin typeface="AppleSystemUIFont"/>
              </a:rPr>
              <a:t>represent</a:t>
            </a:r>
            <a:r>
              <a:rPr lang="sk-SK" sz="1600" dirty="0">
                <a:solidFill>
                  <a:srgbClr val="353535"/>
                </a:solidFill>
                <a:latin typeface="AppleSystemUIFont"/>
              </a:rPr>
              <a:t> </a:t>
            </a:r>
            <a:r>
              <a:rPr lang="sk-SK" sz="1600" b="1" dirty="0" err="1">
                <a:solidFill>
                  <a:srgbClr val="353535"/>
                </a:solidFill>
                <a:latin typeface="AppleSystemUIFont"/>
              </a:rPr>
              <a:t>erythematous</a:t>
            </a:r>
            <a:r>
              <a:rPr lang="sk-SK" sz="1600" b="1" dirty="0">
                <a:solidFill>
                  <a:srgbClr val="353535"/>
                </a:solidFill>
                <a:latin typeface="AppleSystemUIFont"/>
              </a:rPr>
              <a:t> </a:t>
            </a:r>
            <a:r>
              <a:rPr lang="sk-SK" sz="1600" b="1" dirty="0" err="1">
                <a:solidFill>
                  <a:srgbClr val="353535"/>
                </a:solidFill>
                <a:latin typeface="AppleSystemUIFont"/>
              </a:rPr>
              <a:t>macules</a:t>
            </a:r>
            <a:r>
              <a:rPr lang="sk-SK" sz="1600" b="1" dirty="0">
                <a:solidFill>
                  <a:srgbClr val="353535"/>
                </a:solidFill>
                <a:latin typeface="AppleSystemUIFont"/>
              </a:rPr>
              <a:t>, </a:t>
            </a:r>
            <a:r>
              <a:rPr lang="sk-SK" sz="1600" b="1" dirty="0" err="1">
                <a:solidFill>
                  <a:srgbClr val="353535"/>
                </a:solidFill>
                <a:latin typeface="AppleSystemUIFont"/>
              </a:rPr>
              <a:t>papules</a:t>
            </a:r>
            <a:r>
              <a:rPr lang="sk-SK" sz="1600" b="1" dirty="0">
                <a:solidFill>
                  <a:srgbClr val="353535"/>
                </a:solidFill>
                <a:latin typeface="AppleSystemUIFont"/>
              </a:rPr>
              <a:t>, </a:t>
            </a:r>
            <a:r>
              <a:rPr lang="sk-SK" sz="1600" b="1" dirty="0" err="1">
                <a:solidFill>
                  <a:srgbClr val="353535"/>
                </a:solidFill>
                <a:latin typeface="AppleSystemUIFont"/>
              </a:rPr>
              <a:t>urticarial</a:t>
            </a:r>
            <a:r>
              <a:rPr lang="sk-SK" sz="1600" b="1" dirty="0">
                <a:solidFill>
                  <a:srgbClr val="353535"/>
                </a:solidFill>
                <a:latin typeface="AppleSystemUIFont"/>
              </a:rPr>
              <a:t> </a:t>
            </a:r>
            <a:r>
              <a:rPr lang="sk-SK" sz="1600" b="1" dirty="0" err="1">
                <a:solidFill>
                  <a:srgbClr val="353535"/>
                </a:solidFill>
                <a:latin typeface="AppleSystemUIFont"/>
              </a:rPr>
              <a:t>lesions</a:t>
            </a:r>
            <a:r>
              <a:rPr lang="sk-SK" sz="1600" b="1" dirty="0">
                <a:solidFill>
                  <a:srgbClr val="353535"/>
                </a:solidFill>
                <a:latin typeface="AppleSystemUIFont"/>
              </a:rPr>
              <a:t>, </a:t>
            </a:r>
            <a:r>
              <a:rPr lang="sk-SK" sz="1600" b="1" dirty="0" err="1">
                <a:solidFill>
                  <a:srgbClr val="353535"/>
                </a:solidFill>
                <a:latin typeface="AppleSystemUIFont"/>
              </a:rPr>
              <a:t>excoriation</a:t>
            </a:r>
            <a:r>
              <a:rPr lang="sk-SK" sz="1600" b="1" dirty="0">
                <a:solidFill>
                  <a:srgbClr val="353535"/>
                </a:solidFill>
                <a:latin typeface="AppleSystemUIFont"/>
              </a:rPr>
              <a:t> </a:t>
            </a:r>
            <a:r>
              <a:rPr lang="sk-SK" sz="1600" dirty="0" err="1">
                <a:solidFill>
                  <a:srgbClr val="353535"/>
                </a:solidFill>
                <a:latin typeface="AppleSystemUIFont"/>
              </a:rPr>
              <a:t>from</a:t>
            </a:r>
            <a:r>
              <a:rPr lang="sk-SK" sz="1600" dirty="0">
                <a:solidFill>
                  <a:srgbClr val="353535"/>
                </a:solidFill>
                <a:latin typeface="AppleSystemUIFont"/>
              </a:rPr>
              <a:t> </a:t>
            </a:r>
            <a:r>
              <a:rPr lang="sk-SK" sz="1600" dirty="0" err="1">
                <a:solidFill>
                  <a:srgbClr val="353535"/>
                </a:solidFill>
                <a:latin typeface="AppleSystemUIFont"/>
              </a:rPr>
              <a:t>scratching</a:t>
            </a:r>
            <a:r>
              <a:rPr lang="sk-SK" sz="1600" dirty="0">
                <a:solidFill>
                  <a:srgbClr val="353535"/>
                </a:solidFill>
                <a:latin typeface="AppleSystemUIFont"/>
              </a:rPr>
              <a:t>, </a:t>
            </a:r>
            <a:r>
              <a:rPr lang="sk-SK" sz="1600" b="1" dirty="0" err="1">
                <a:solidFill>
                  <a:srgbClr val="353535"/>
                </a:solidFill>
                <a:latin typeface="AppleSystemUIFont"/>
              </a:rPr>
              <a:t>crusts</a:t>
            </a:r>
            <a:r>
              <a:rPr lang="sk-SK" sz="1600" dirty="0">
                <a:solidFill>
                  <a:srgbClr val="353535"/>
                </a:solidFill>
                <a:latin typeface="AppleSystemUIFont"/>
              </a:rPr>
              <a:t>, </a:t>
            </a:r>
            <a:r>
              <a:rPr lang="sk-SK" sz="1600" dirty="0" err="1">
                <a:solidFill>
                  <a:srgbClr val="353535"/>
                </a:solidFill>
                <a:latin typeface="AppleSystemUIFont"/>
              </a:rPr>
              <a:t>eczematization</a:t>
            </a:r>
            <a:endParaRPr lang="sk-SK" sz="1600" dirty="0">
              <a:solidFill>
                <a:srgbClr val="353535"/>
              </a:solidFill>
              <a:latin typeface="AppleSystemUIFont"/>
            </a:endParaRPr>
          </a:p>
          <a:p>
            <a:pPr marL="285750" indent="-285750">
              <a:spcAft>
                <a:spcPts val="0"/>
              </a:spcAft>
              <a:buFontTx/>
              <a:buChar char="-"/>
              <a:defRPr/>
            </a:pPr>
            <a:r>
              <a:rPr lang="sk-SK" sz="1600" dirty="0" err="1">
                <a:solidFill>
                  <a:srgbClr val="353535"/>
                </a:solidFill>
                <a:latin typeface="AppleSystemUIFont"/>
              </a:rPr>
              <a:t>suspicion</a:t>
            </a:r>
            <a:r>
              <a:rPr lang="sk-SK" sz="1600" dirty="0">
                <a:solidFill>
                  <a:srgbClr val="353535"/>
                </a:solidFill>
                <a:latin typeface="AppleSystemUIFont"/>
              </a:rPr>
              <a:t> </a:t>
            </a:r>
            <a:r>
              <a:rPr lang="sk-SK" sz="1600" dirty="0" err="1">
                <a:solidFill>
                  <a:srgbClr val="353535"/>
                </a:solidFill>
                <a:latin typeface="AppleSystemUIFont"/>
              </a:rPr>
              <a:t>should</a:t>
            </a:r>
            <a:r>
              <a:rPr lang="sk-SK" sz="1600" dirty="0">
                <a:solidFill>
                  <a:srgbClr val="353535"/>
                </a:solidFill>
                <a:latin typeface="AppleSystemUIFont"/>
              </a:rPr>
              <a:t> </a:t>
            </a:r>
            <a:r>
              <a:rPr lang="sk-SK" sz="1600" dirty="0" err="1">
                <a:solidFill>
                  <a:srgbClr val="353535"/>
                </a:solidFill>
                <a:latin typeface="AppleSystemUIFont"/>
              </a:rPr>
              <a:t>be</a:t>
            </a:r>
            <a:r>
              <a:rPr lang="sk-SK" sz="1600" dirty="0">
                <a:solidFill>
                  <a:srgbClr val="353535"/>
                </a:solidFill>
                <a:latin typeface="AppleSystemUIFont"/>
              </a:rPr>
              <a:t> </a:t>
            </a:r>
            <a:r>
              <a:rPr lang="sk-SK" sz="1600" dirty="0" err="1">
                <a:solidFill>
                  <a:srgbClr val="353535"/>
                </a:solidFill>
                <a:latin typeface="AppleSystemUIFont"/>
              </a:rPr>
              <a:t>raised</a:t>
            </a:r>
            <a:r>
              <a:rPr lang="sk-SK" sz="1600" dirty="0">
                <a:solidFill>
                  <a:srgbClr val="353535"/>
                </a:solidFill>
                <a:latin typeface="AppleSystemUIFont"/>
              </a:rPr>
              <a:t> </a:t>
            </a:r>
            <a:r>
              <a:rPr lang="sk-SK" sz="1600" dirty="0" err="1">
                <a:solidFill>
                  <a:srgbClr val="353535"/>
                </a:solidFill>
                <a:latin typeface="AppleSystemUIFont"/>
              </a:rPr>
              <a:t>when</a:t>
            </a:r>
            <a:r>
              <a:rPr lang="sk-SK" sz="1600" dirty="0">
                <a:solidFill>
                  <a:srgbClr val="353535"/>
                </a:solidFill>
                <a:latin typeface="AppleSystemUIFont"/>
              </a:rPr>
              <a:t> </a:t>
            </a:r>
            <a:r>
              <a:rPr lang="sk-SK" sz="1600" dirty="0" err="1">
                <a:solidFill>
                  <a:srgbClr val="353535"/>
                </a:solidFill>
                <a:latin typeface="AppleSystemUIFont"/>
              </a:rPr>
              <a:t>other</a:t>
            </a:r>
            <a:r>
              <a:rPr lang="sk-SK" sz="1600" dirty="0">
                <a:solidFill>
                  <a:srgbClr val="353535"/>
                </a:solidFill>
                <a:latin typeface="AppleSystemUIFont"/>
              </a:rPr>
              <a:t> </a:t>
            </a:r>
            <a:r>
              <a:rPr lang="sk-SK" sz="1600" dirty="0" err="1">
                <a:solidFill>
                  <a:srgbClr val="353535"/>
                </a:solidFill>
                <a:latin typeface="AppleSystemUIFont"/>
              </a:rPr>
              <a:t>members</a:t>
            </a:r>
            <a:r>
              <a:rPr lang="sk-SK" sz="1600" dirty="0">
                <a:solidFill>
                  <a:srgbClr val="353535"/>
                </a:solidFill>
                <a:latin typeface="AppleSystemUIFont"/>
              </a:rPr>
              <a:t> of </a:t>
            </a:r>
            <a:r>
              <a:rPr lang="sk-SK" sz="1600" dirty="0" err="1">
                <a:solidFill>
                  <a:srgbClr val="353535"/>
                </a:solidFill>
                <a:latin typeface="AppleSystemUIFont"/>
              </a:rPr>
              <a:t>the</a:t>
            </a:r>
            <a:r>
              <a:rPr lang="sk-SK" sz="1600" dirty="0">
                <a:solidFill>
                  <a:srgbClr val="353535"/>
                </a:solidFill>
                <a:latin typeface="AppleSystemUIFont"/>
              </a:rPr>
              <a:t> </a:t>
            </a:r>
            <a:r>
              <a:rPr lang="sk-SK" sz="1600" dirty="0" err="1">
                <a:solidFill>
                  <a:srgbClr val="353535"/>
                </a:solidFill>
                <a:latin typeface="AppleSystemUIFont"/>
              </a:rPr>
              <a:t>household</a:t>
            </a:r>
            <a:r>
              <a:rPr lang="sk-SK" sz="1600" dirty="0">
                <a:solidFill>
                  <a:srgbClr val="353535"/>
                </a:solidFill>
                <a:latin typeface="AppleSystemUIFont"/>
              </a:rPr>
              <a:t> report </a:t>
            </a:r>
            <a:r>
              <a:rPr lang="sk-SK" sz="1600" dirty="0" err="1">
                <a:solidFill>
                  <a:srgbClr val="353535"/>
                </a:solidFill>
                <a:latin typeface="AppleSystemUIFont"/>
              </a:rPr>
              <a:t>itching</a:t>
            </a:r>
            <a:r>
              <a:rPr lang="sk-SK" sz="1600" dirty="0">
                <a:solidFill>
                  <a:srgbClr val="353535"/>
                </a:solidFill>
                <a:latin typeface="AppleSystemUIFont"/>
              </a:rPr>
              <a:t> as </a:t>
            </a:r>
            <a:r>
              <a:rPr lang="sk-SK" sz="1600" dirty="0" err="1">
                <a:solidFill>
                  <a:srgbClr val="353535"/>
                </a:solidFill>
                <a:latin typeface="AppleSystemUIFont"/>
              </a:rPr>
              <a:t>well</a:t>
            </a:r>
            <a:endParaRPr lang="sk-SK"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146" name="Picture 3">
            <a:extLst>
              <a:ext uri="{FF2B5EF4-FFF2-40B4-BE49-F238E27FC236}">
                <a16:creationId xmlns:a16="http://schemas.microsoft.com/office/drawing/2014/main" xmlns="" id="{7CC733D2-F7E0-284A-88E9-D58E502870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3798" b="8852"/>
          <a:stretch>
            <a:fillRect/>
          </a:stretch>
        </p:blipFill>
        <p:spPr bwMode="auto">
          <a:xfrm>
            <a:off x="2627313" y="4005263"/>
            <a:ext cx="4216400" cy="264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Down Arrow 4">
            <a:extLst>
              <a:ext uri="{FF2B5EF4-FFF2-40B4-BE49-F238E27FC236}">
                <a16:creationId xmlns:a16="http://schemas.microsoft.com/office/drawing/2014/main" xmlns="" id="{4C8EB55E-A381-9B47-9AE8-4AFF8D027044}"/>
              </a:ext>
            </a:extLst>
          </p:cNvPr>
          <p:cNvSpPr/>
          <p:nvPr/>
        </p:nvSpPr>
        <p:spPr>
          <a:xfrm>
            <a:off x="3783013" y="5000625"/>
            <a:ext cx="244475" cy="4333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
        <p:nvSpPr>
          <p:cNvPr id="6" name="Down Arrow 5">
            <a:extLst>
              <a:ext uri="{FF2B5EF4-FFF2-40B4-BE49-F238E27FC236}">
                <a16:creationId xmlns:a16="http://schemas.microsoft.com/office/drawing/2014/main" xmlns="" id="{7CB1436C-69C7-4645-89D4-7C9CB5F5A6F7}"/>
              </a:ext>
            </a:extLst>
          </p:cNvPr>
          <p:cNvSpPr/>
          <p:nvPr/>
        </p:nvSpPr>
        <p:spPr>
          <a:xfrm>
            <a:off x="3135313" y="4522788"/>
            <a:ext cx="244475" cy="4333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
        <p:nvSpPr>
          <p:cNvPr id="7" name="Down Arrow 6">
            <a:extLst>
              <a:ext uri="{FF2B5EF4-FFF2-40B4-BE49-F238E27FC236}">
                <a16:creationId xmlns:a16="http://schemas.microsoft.com/office/drawing/2014/main" xmlns="" id="{7C621DE6-BE76-9E44-907D-699F792C09CC}"/>
              </a:ext>
            </a:extLst>
          </p:cNvPr>
          <p:cNvSpPr/>
          <p:nvPr/>
        </p:nvSpPr>
        <p:spPr>
          <a:xfrm>
            <a:off x="2638425" y="4740275"/>
            <a:ext cx="242888" cy="4333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5">
            <a:extLst>
              <a:ext uri="{FF2B5EF4-FFF2-40B4-BE49-F238E27FC236}">
                <a16:creationId xmlns:a16="http://schemas.microsoft.com/office/drawing/2014/main" xmlns="" id="{431E3047-8A18-7D40-A2D5-0279DBF7F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3265488"/>
            <a:ext cx="3887788" cy="291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4" name="Picture 6">
            <a:extLst>
              <a:ext uri="{FF2B5EF4-FFF2-40B4-BE49-F238E27FC236}">
                <a16:creationId xmlns:a16="http://schemas.microsoft.com/office/drawing/2014/main" xmlns="" id="{152E2295-C33E-3C4B-8796-FFE15C00C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3265488"/>
            <a:ext cx="3157537" cy="287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xmlns="" id="{CD4C5988-B673-664B-9DCD-BB7998E66C83}"/>
              </a:ext>
            </a:extLst>
          </p:cNvPr>
          <p:cNvSpPr txBox="1"/>
          <p:nvPr/>
        </p:nvSpPr>
        <p:spPr>
          <a:xfrm>
            <a:off x="0" y="173038"/>
            <a:ext cx="9144000" cy="1016000"/>
          </a:xfrm>
          <a:prstGeom prst="rect">
            <a:avLst/>
          </a:prstGeom>
          <a:solidFill>
            <a:schemeClr val="bg1"/>
          </a:solidFill>
        </p:spPr>
        <p:txBody>
          <a:bodyPr anchor="ctr">
            <a:spAutoFit/>
          </a:bodyPr>
          <a:lstStyle/>
          <a:p>
            <a:pPr algn="ctr">
              <a:defRPr/>
            </a:pPr>
            <a:endParaRPr lang="sk-SK" sz="1400" dirty="0">
              <a:solidFill>
                <a:schemeClr val="tx1">
                  <a:lumMod val="65000"/>
                  <a:lumOff val="35000"/>
                </a:schemeClr>
              </a:solidFill>
              <a:latin typeface="Calibri" panose="020F0502020204030204" pitchFamily="34" charset="0"/>
              <a:cs typeface="Calibri" panose="020F0502020204030204" pitchFamily="34" charset="0"/>
            </a:endParaRPr>
          </a:p>
          <a:p>
            <a:pPr algn="ctr">
              <a:defRPr/>
            </a:pPr>
            <a:r>
              <a:rPr lang="sk-SK" sz="3200" b="1" dirty="0">
                <a:solidFill>
                  <a:schemeClr val="tx1">
                    <a:lumMod val="65000"/>
                    <a:lumOff val="35000"/>
                  </a:schemeClr>
                </a:solidFill>
                <a:latin typeface="Calibri" panose="020F0502020204030204" pitchFamily="34" charset="0"/>
                <a:cs typeface="Calibri" panose="020F0502020204030204" pitchFamily="34" charset="0"/>
              </a:rPr>
              <a:t> OTHER MITES</a:t>
            </a:r>
          </a:p>
          <a:p>
            <a:pPr algn="ctr">
              <a:defRPr/>
            </a:pPr>
            <a:endParaRPr lang="sk-SK"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xmlns="" id="{49249831-9A4B-6F44-BC4A-03E4EF55017C}"/>
              </a:ext>
            </a:extLst>
          </p:cNvPr>
          <p:cNvSpPr/>
          <p:nvPr/>
        </p:nvSpPr>
        <p:spPr>
          <a:xfrm>
            <a:off x="395288" y="1335088"/>
            <a:ext cx="8353425" cy="1477962"/>
          </a:xfrm>
          <a:prstGeom prst="rect">
            <a:avLst/>
          </a:prstGeom>
        </p:spPr>
        <p:txBody>
          <a:bodyPr>
            <a:spAutoFit/>
          </a:bodyPr>
          <a:lstStyle/>
          <a:p>
            <a:pPr>
              <a:spcAft>
                <a:spcPts val="0"/>
              </a:spcAft>
              <a:defRPr/>
            </a:pPr>
            <a:r>
              <a:rPr lang="en-US" b="1" u="sng" dirty="0" err="1">
                <a:solidFill>
                  <a:srgbClr val="353535"/>
                </a:solidFill>
                <a:uFill>
                  <a:solidFill>
                    <a:srgbClr val="353535"/>
                  </a:solidFill>
                </a:uFill>
                <a:latin typeface="AppleSystemUIFontBold"/>
                <a:ea typeface="Calibri" panose="020F0502020204030204" pitchFamily="34" charset="0"/>
                <a:cs typeface="AppleSystemUIFontBold"/>
              </a:rPr>
              <a:t>Pyemotes</a:t>
            </a:r>
            <a:r>
              <a:rPr lang="en-US" b="1" u="sng" dirty="0">
                <a:solidFill>
                  <a:srgbClr val="353535"/>
                </a:solidFill>
                <a:uFill>
                  <a:solidFill>
                    <a:srgbClr val="353535"/>
                  </a:solidFill>
                </a:uFill>
                <a:latin typeface="AppleSystemUIFontBold"/>
                <a:ea typeface="Calibri" panose="020F0502020204030204" pitchFamily="34" charset="0"/>
                <a:cs typeface="AppleSystemUIFontBold"/>
              </a:rPr>
              <a:t> mites</a:t>
            </a:r>
          </a:p>
          <a:p>
            <a:pPr>
              <a:spcAft>
                <a:spcPts val="0"/>
              </a:spcAft>
              <a:defRPr/>
            </a:pPr>
            <a:endParaRPr lang="sk-SK"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defRPr/>
            </a:pPr>
            <a:r>
              <a:rPr lang="en-US" dirty="0">
                <a:solidFill>
                  <a:srgbClr val="353535"/>
                </a:solidFill>
                <a:latin typeface="AppleSystemUIFont"/>
                <a:ea typeface="Calibri" panose="020F0502020204030204" pitchFamily="34" charset="0"/>
                <a:cs typeface="AppleSystemUIFont"/>
              </a:rPr>
              <a:t>Bites from </a:t>
            </a:r>
            <a:r>
              <a:rPr lang="en-US" dirty="0" err="1">
                <a:solidFill>
                  <a:srgbClr val="353535"/>
                </a:solidFill>
                <a:latin typeface="AppleSystemUIFont"/>
                <a:ea typeface="Calibri" panose="020F0502020204030204" pitchFamily="34" charset="0"/>
                <a:cs typeface="AppleSystemUIFont"/>
              </a:rPr>
              <a:t>pyemotes</a:t>
            </a:r>
            <a:r>
              <a:rPr lang="en-US" dirty="0">
                <a:solidFill>
                  <a:srgbClr val="353535"/>
                </a:solidFill>
                <a:latin typeface="AppleSystemUIFont"/>
                <a:ea typeface="Calibri" panose="020F0502020204030204" pitchFamily="34" charset="0"/>
                <a:cs typeface="AppleSystemUIFont"/>
              </a:rPr>
              <a:t> mites tend to happen in very specific situations, the mites DO NOT infest homes. Bites most often occur </a:t>
            </a:r>
            <a:r>
              <a:rPr lang="en-US" b="1" dirty="0">
                <a:solidFill>
                  <a:srgbClr val="353535"/>
                </a:solidFill>
                <a:latin typeface="AppleSystemUIFont"/>
                <a:ea typeface="Calibri" panose="020F0502020204030204" pitchFamily="34" charset="0"/>
                <a:cs typeface="AppleSystemUIFont"/>
              </a:rPr>
              <a:t>in nature</a:t>
            </a:r>
            <a:r>
              <a:rPr lang="en-US" dirty="0">
                <a:solidFill>
                  <a:srgbClr val="353535"/>
                </a:solidFill>
                <a:latin typeface="AppleSystemUIFont"/>
                <a:ea typeface="Calibri" panose="020F0502020204030204" pitchFamily="34" charset="0"/>
                <a:cs typeface="AppleSystemUIFont"/>
              </a:rPr>
              <a:t> </a:t>
            </a:r>
            <a:r>
              <a:rPr lang="en-US" b="1" dirty="0">
                <a:solidFill>
                  <a:srgbClr val="353535"/>
                </a:solidFill>
                <a:latin typeface="AppleSystemUIFont"/>
                <a:ea typeface="Calibri" panose="020F0502020204030204" pitchFamily="34" charset="0"/>
                <a:cs typeface="AppleSystemUIFont"/>
              </a:rPr>
              <a:t>when we come into contact with insects that are infested with these mites.</a:t>
            </a:r>
            <a:endParaRPr lang="sk-SK" b="1"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xmlns="" id="{7E57BEFC-72CB-BD42-A047-BC987589F9F6}"/>
              </a:ext>
            </a:extLst>
          </p:cNvPr>
          <p:cNvSpPr>
            <a:spLocks noChangeArrowheads="1"/>
          </p:cNvSpPr>
          <p:nvPr/>
        </p:nvSpPr>
        <p:spPr bwMode="auto">
          <a:xfrm>
            <a:off x="468313" y="620713"/>
            <a:ext cx="835183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sk-SK" b="1">
                <a:solidFill>
                  <a:srgbClr val="353535"/>
                </a:solidFill>
                <a:latin typeface="AppleSystemUIFontBold"/>
                <a:ea typeface="Calibri" panose="020F0502020204030204" pitchFamily="34" charset="0"/>
                <a:cs typeface="AppleSystemUIFontBold"/>
              </a:rPr>
              <a:t>Pyemotes tritici - straw itch mite </a:t>
            </a:r>
            <a:endParaRPr lang="sk-SK" altLang="sk-SK">
              <a:latin typeface="Calibri" panose="020F0502020204030204" pitchFamily="34" charset="0"/>
              <a:ea typeface="Calibri" panose="020F0502020204030204" pitchFamily="34" charset="0"/>
              <a:cs typeface="Times New Roman" panose="02020603050405020304" pitchFamily="18" charset="0"/>
            </a:endParaRPr>
          </a:p>
          <a:p>
            <a:r>
              <a:rPr lang="en-US" altLang="sk-SK">
                <a:solidFill>
                  <a:srgbClr val="353535"/>
                </a:solidFill>
                <a:latin typeface="AppleSystemUIFont"/>
                <a:ea typeface="Calibri" panose="020F0502020204030204" pitchFamily="34" charset="0"/>
                <a:cs typeface="AppleSystemUIFont"/>
              </a:rPr>
              <a:t>Occurs when people who handle straw (e.g. when feeding livestock) develop an itchy rash from the pyemotes mites that are infesting the insects living in the straw.</a:t>
            </a:r>
            <a:endParaRPr lang="sk-SK" altLang="sk-SK">
              <a:latin typeface="Calibri" panose="020F0502020204030204" pitchFamily="34" charset="0"/>
              <a:ea typeface="Calibri" panose="020F0502020204030204" pitchFamily="34" charset="0"/>
              <a:cs typeface="Times New Roman" panose="02020603050405020304" pitchFamily="18" charset="0"/>
            </a:endParaRPr>
          </a:p>
          <a:p>
            <a:endParaRPr lang="en-US" altLang="sk-SK" b="1">
              <a:solidFill>
                <a:srgbClr val="353535"/>
              </a:solidFill>
              <a:latin typeface="AppleSystemUIFontBold"/>
              <a:ea typeface="Calibri" panose="020F0502020204030204" pitchFamily="34" charset="0"/>
              <a:cs typeface="AppleSystemUIFontBold"/>
            </a:endParaRPr>
          </a:p>
          <a:p>
            <a:r>
              <a:rPr lang="en-US" altLang="sk-SK" b="1">
                <a:solidFill>
                  <a:srgbClr val="353535"/>
                </a:solidFill>
                <a:latin typeface="AppleSystemUIFontBold"/>
                <a:ea typeface="Calibri" panose="020F0502020204030204" pitchFamily="34" charset="0"/>
                <a:cs typeface="AppleSystemUIFontBold"/>
              </a:rPr>
              <a:t>Pyemotes herfsi - oak leaf gall mite</a:t>
            </a:r>
            <a:endParaRPr lang="sk-SK" altLang="sk-SK">
              <a:latin typeface="Calibri" panose="020F0502020204030204" pitchFamily="34" charset="0"/>
              <a:ea typeface="Calibri" panose="020F0502020204030204" pitchFamily="34" charset="0"/>
              <a:cs typeface="Times New Roman" panose="02020603050405020304" pitchFamily="18" charset="0"/>
            </a:endParaRPr>
          </a:p>
          <a:p>
            <a:r>
              <a:rPr lang="en-US" altLang="sk-SK">
                <a:solidFill>
                  <a:srgbClr val="353535"/>
                </a:solidFill>
                <a:latin typeface="AppleSystemUIFont"/>
                <a:ea typeface="Calibri" panose="020F0502020204030204" pitchFamily="34" charset="0"/>
                <a:cs typeface="AppleSystemUIFont"/>
              </a:rPr>
              <a:t>Occurs in people working with wood – insects in the wood that are the mite carrier. </a:t>
            </a:r>
            <a:endParaRPr lang="sk-SK" altLang="sk-SK">
              <a:latin typeface="Calibri" panose="020F0502020204030204" pitchFamily="34" charset="0"/>
              <a:ea typeface="Calibri" panose="020F0502020204030204" pitchFamily="34" charset="0"/>
              <a:cs typeface="Times New Roman" panose="02020603050405020304" pitchFamily="18" charset="0"/>
            </a:endParaRPr>
          </a:p>
          <a:p>
            <a:r>
              <a:rPr lang="en-US" altLang="sk-SK">
                <a:solidFill>
                  <a:srgbClr val="353535"/>
                </a:solidFill>
                <a:latin typeface="AppleSystemUIFont"/>
                <a:ea typeface="Calibri" panose="020F0502020204030204" pitchFamily="34" charset="0"/>
                <a:cs typeface="AppleSystemUIFont"/>
              </a:rPr>
              <a:t>The rash that results from the bites is usually described as a red patch with a small blister in the center, most often found on the neck, face, arms, or upper torso. </a:t>
            </a:r>
            <a:endParaRPr lang="sk-SK" altLang="sk-SK">
              <a:latin typeface="Calibri" panose="020F0502020204030204" pitchFamily="34" charset="0"/>
              <a:ea typeface="Calibri" panose="020F0502020204030204" pitchFamily="34" charset="0"/>
              <a:cs typeface="Times New Roman" panose="02020603050405020304" pitchFamily="18" charset="0"/>
            </a:endParaRPr>
          </a:p>
          <a:p>
            <a:endParaRPr lang="en-US" altLang="sk-SK">
              <a:solidFill>
                <a:srgbClr val="353535"/>
              </a:solidFill>
              <a:latin typeface="AppleSystemUIFont"/>
              <a:ea typeface="Calibri" panose="020F0502020204030204" pitchFamily="34" charset="0"/>
              <a:cs typeface="AppleSystemUIFont"/>
            </a:endParaRPr>
          </a:p>
          <a:p>
            <a:r>
              <a:rPr lang="en-US" altLang="sk-SK" b="1">
                <a:solidFill>
                  <a:srgbClr val="353535"/>
                </a:solidFill>
                <a:latin typeface="AppleSystemUIFont"/>
                <a:ea typeface="Calibri" panose="020F0502020204030204" pitchFamily="34" charset="0"/>
                <a:cs typeface="AppleSystemUIFont"/>
              </a:rPr>
              <a:t>Treatment is symptomatic </a:t>
            </a:r>
            <a:r>
              <a:rPr lang="en-US" altLang="sk-SK">
                <a:solidFill>
                  <a:srgbClr val="353535"/>
                </a:solidFill>
                <a:latin typeface="AppleSystemUIFont"/>
                <a:ea typeface="Calibri" panose="020F0502020204030204" pitchFamily="34" charset="0"/>
                <a:cs typeface="AppleSystemUIFont"/>
              </a:rPr>
              <a:t>– antihistamines + local corticosteroids.</a:t>
            </a:r>
            <a:endParaRPr lang="sk-SK" altLang="sk-SK">
              <a:latin typeface="Calibri" panose="020F0502020204030204" pitchFamily="34" charset="0"/>
              <a:ea typeface="Calibri" panose="020F0502020204030204" pitchFamily="34" charset="0"/>
              <a:cs typeface="Times New Roman" panose="02020603050405020304" pitchFamily="18" charset="0"/>
            </a:endParaRPr>
          </a:p>
        </p:txBody>
      </p:sp>
      <p:pic>
        <p:nvPicPr>
          <p:cNvPr id="66562" name="Picture 3">
            <a:extLst>
              <a:ext uri="{FF2B5EF4-FFF2-40B4-BE49-F238E27FC236}">
                <a16:creationId xmlns:a16="http://schemas.microsoft.com/office/drawing/2014/main" xmlns="" id="{82DD35D1-C70D-2649-B8A5-26C0C49A43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3881438"/>
            <a:ext cx="3852862"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4">
            <a:extLst>
              <a:ext uri="{FF2B5EF4-FFF2-40B4-BE49-F238E27FC236}">
                <a16:creationId xmlns:a16="http://schemas.microsoft.com/office/drawing/2014/main" xmlns="" id="{EB5D4089-07A9-5344-A312-326589305F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338" y="3716338"/>
            <a:ext cx="3384550"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9E77E6B-A372-7A41-88E0-7B9BA5261C08}"/>
              </a:ext>
            </a:extLst>
          </p:cNvPr>
          <p:cNvSpPr/>
          <p:nvPr/>
        </p:nvSpPr>
        <p:spPr>
          <a:xfrm>
            <a:off x="539750" y="474663"/>
            <a:ext cx="8280400" cy="3970337"/>
          </a:xfrm>
          <a:prstGeom prst="rect">
            <a:avLst/>
          </a:prstGeom>
        </p:spPr>
        <p:txBody>
          <a:bodyPr>
            <a:spAutoFit/>
          </a:bodyPr>
          <a:lstStyle/>
          <a:p>
            <a:pPr>
              <a:spcAft>
                <a:spcPts val="0"/>
              </a:spcAft>
              <a:defRPr/>
            </a:pPr>
            <a:r>
              <a:rPr lang="en-US" b="1" u="sng" dirty="0" err="1">
                <a:solidFill>
                  <a:srgbClr val="353535"/>
                </a:solidFill>
                <a:uFill>
                  <a:solidFill>
                    <a:srgbClr val="353535"/>
                  </a:solidFill>
                </a:uFill>
                <a:latin typeface="AppleSystemUIFontBold"/>
                <a:ea typeface="Calibri" panose="020F0502020204030204" pitchFamily="34" charset="0"/>
                <a:cs typeface="AppleSystemUIFontBold"/>
              </a:rPr>
              <a:t>Cheyletiella</a:t>
            </a:r>
            <a:r>
              <a:rPr lang="en-US" b="1" u="sng" dirty="0">
                <a:solidFill>
                  <a:srgbClr val="353535"/>
                </a:solidFill>
                <a:uFill>
                  <a:solidFill>
                    <a:srgbClr val="353535"/>
                  </a:solidFill>
                </a:uFill>
                <a:latin typeface="AppleSystemUIFontBold"/>
                <a:ea typeface="Calibri" panose="020F0502020204030204" pitchFamily="34" charset="0"/>
                <a:cs typeface="AppleSystemUIFontBold"/>
              </a:rPr>
              <a:t> mites</a:t>
            </a:r>
          </a:p>
          <a:p>
            <a:pPr>
              <a:spcAft>
                <a:spcPts val="0"/>
              </a:spcAft>
              <a:defRPr/>
            </a:pPr>
            <a:endParaRPr lang="sk-SK"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defRPr/>
            </a:pPr>
            <a:r>
              <a:rPr lang="en-US" dirty="0">
                <a:solidFill>
                  <a:srgbClr val="353535"/>
                </a:solidFill>
                <a:latin typeface="AppleSystemUIFont"/>
                <a:ea typeface="Calibri" panose="020F0502020204030204" pitchFamily="34" charset="0"/>
                <a:cs typeface="AppleSystemUIFont"/>
              </a:rPr>
              <a:t>Mites that live on the skin of </a:t>
            </a:r>
            <a:r>
              <a:rPr lang="en-US" b="1" dirty="0">
                <a:solidFill>
                  <a:srgbClr val="353535"/>
                </a:solidFill>
                <a:latin typeface="AppleSystemUIFont"/>
                <a:ea typeface="Calibri" panose="020F0502020204030204" pitchFamily="34" charset="0"/>
                <a:cs typeface="AppleSystemUIFont"/>
              </a:rPr>
              <a:t>dogs, cats, and rabbits</a:t>
            </a:r>
            <a:r>
              <a:rPr lang="en-US" dirty="0">
                <a:solidFill>
                  <a:srgbClr val="353535"/>
                </a:solidFill>
                <a:latin typeface="AppleSystemUIFont"/>
                <a:ea typeface="Calibri" panose="020F0502020204030204" pitchFamily="34" charset="0"/>
                <a:cs typeface="AppleSystemUIFont"/>
              </a:rPr>
              <a:t>, where they feed on tissue fluid and cell detritus. They do not burrow into the skin, but live in the keratin level. Symptoms in animals include intense itching, scales on the skin, and hair loss. The lesions are usually on the </a:t>
            </a:r>
            <a:r>
              <a:rPr lang="en-US" dirty="0">
                <a:solidFill>
                  <a:srgbClr val="000000"/>
                </a:solidFill>
                <a:latin typeface="AppleSystemUIFont"/>
                <a:ea typeface="Calibri" panose="020F0502020204030204" pitchFamily="34" charset="0"/>
                <a:cs typeface="AppleSystemUIFont"/>
              </a:rPr>
              <a:t>back </a:t>
            </a:r>
            <a:r>
              <a:rPr lang="en-US" dirty="0">
                <a:solidFill>
                  <a:srgbClr val="353535"/>
                </a:solidFill>
                <a:latin typeface="AppleSystemUIFont"/>
                <a:ea typeface="Calibri" panose="020F0502020204030204" pitchFamily="34" charset="0"/>
                <a:cs typeface="AppleSystemUIFont"/>
              </a:rPr>
              <a:t>of the animal. </a:t>
            </a:r>
            <a:r>
              <a:rPr lang="en-US" dirty="0" err="1">
                <a:solidFill>
                  <a:srgbClr val="353535"/>
                </a:solidFill>
                <a:latin typeface="AppleSystemUIFont"/>
                <a:ea typeface="Calibri" panose="020F0502020204030204" pitchFamily="34" charset="0"/>
                <a:cs typeface="AppleSystemUIFont"/>
              </a:rPr>
              <a:t>Cheyletiella</a:t>
            </a:r>
            <a:r>
              <a:rPr lang="en-US" dirty="0">
                <a:solidFill>
                  <a:srgbClr val="353535"/>
                </a:solidFill>
                <a:latin typeface="AppleSystemUIFont"/>
                <a:ea typeface="Calibri" panose="020F0502020204030204" pitchFamily="34" charset="0"/>
                <a:cs typeface="AppleSystemUIFont"/>
              </a:rPr>
              <a:t> mites move quickly, in infected animals there is a visible movement between the scales, which is referred to as "</a:t>
            </a:r>
            <a:r>
              <a:rPr lang="en-US" b="1" dirty="0">
                <a:solidFill>
                  <a:srgbClr val="353535"/>
                </a:solidFill>
                <a:latin typeface="AppleSystemUIFontBold"/>
                <a:ea typeface="Calibri" panose="020F0502020204030204" pitchFamily="34" charset="0"/>
                <a:cs typeface="AppleSystemUIFontBold"/>
              </a:rPr>
              <a:t>walking dandruff",</a:t>
            </a:r>
            <a:r>
              <a:rPr lang="en-US" dirty="0">
                <a:solidFill>
                  <a:srgbClr val="353535"/>
                </a:solidFill>
                <a:latin typeface="AppleSystemUIFont"/>
                <a:ea typeface="Calibri" panose="020F0502020204030204" pitchFamily="34" charset="0"/>
                <a:cs typeface="AppleSystemUIFont"/>
              </a:rPr>
              <a:t> so an attentive breeder can detect the parasites himself. Treatment in animals: topical pesticide or ivermectin. </a:t>
            </a:r>
            <a:endParaRPr lang="sk-SK"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defRPr/>
            </a:pPr>
            <a:r>
              <a:rPr lang="en-US" b="1" dirty="0">
                <a:solidFill>
                  <a:srgbClr val="353535"/>
                </a:solidFill>
                <a:latin typeface="AppleSystemUIFont"/>
                <a:ea typeface="Calibri" panose="020F0502020204030204" pitchFamily="34" charset="0"/>
                <a:cs typeface="AppleSystemUIFont"/>
              </a:rPr>
              <a:t>Human is not a suitable host</a:t>
            </a:r>
            <a:r>
              <a:rPr lang="en-US" dirty="0">
                <a:solidFill>
                  <a:srgbClr val="353535"/>
                </a:solidFill>
                <a:latin typeface="AppleSystemUIFont"/>
                <a:ea typeface="Calibri" panose="020F0502020204030204" pitchFamily="34" charset="0"/>
                <a:cs typeface="AppleSystemUIFont"/>
              </a:rPr>
              <a:t>, </a:t>
            </a:r>
            <a:r>
              <a:rPr lang="en-US" b="1" dirty="0">
                <a:solidFill>
                  <a:srgbClr val="353535"/>
                </a:solidFill>
                <a:latin typeface="AppleSystemUIFont"/>
                <a:ea typeface="Calibri" panose="020F0502020204030204" pitchFamily="34" charset="0"/>
                <a:cs typeface="AppleSystemUIFont"/>
              </a:rPr>
              <a:t>only</a:t>
            </a:r>
            <a:r>
              <a:rPr lang="en-US" b="1" dirty="0">
                <a:solidFill>
                  <a:srgbClr val="353535"/>
                </a:solidFill>
                <a:uFill>
                  <a:solidFill>
                    <a:srgbClr val="353535"/>
                  </a:solidFill>
                </a:uFill>
                <a:latin typeface="AppleSystemUIFontBold"/>
                <a:ea typeface="Calibri" panose="020F0502020204030204" pitchFamily="34" charset="0"/>
                <a:cs typeface="AppleSystemUIFont"/>
              </a:rPr>
              <a:t> </a:t>
            </a:r>
            <a:r>
              <a:rPr lang="en-US" b="1" dirty="0">
                <a:solidFill>
                  <a:srgbClr val="353535"/>
                </a:solidFill>
                <a:latin typeface="AppleSystemUIFont"/>
                <a:ea typeface="Calibri" panose="020F0502020204030204" pitchFamily="34" charset="0"/>
                <a:cs typeface="AppleSystemUIFont"/>
              </a:rPr>
              <a:t>places where there is close contact with animals</a:t>
            </a:r>
            <a:r>
              <a:rPr lang="en-US" dirty="0">
                <a:solidFill>
                  <a:srgbClr val="353535"/>
                </a:solidFill>
                <a:latin typeface="AppleSystemUIFont"/>
                <a:ea typeface="Calibri" panose="020F0502020204030204" pitchFamily="34" charset="0"/>
                <a:cs typeface="AppleSystemUIFont"/>
              </a:rPr>
              <a:t> (cat, dog, rabbit</a:t>
            </a:r>
            <a:r>
              <a:rPr lang="en-US" b="1" dirty="0">
                <a:solidFill>
                  <a:srgbClr val="353535"/>
                </a:solidFill>
                <a:latin typeface="AppleSystemUIFont"/>
                <a:ea typeface="Calibri" panose="020F0502020204030204" pitchFamily="34" charset="0"/>
                <a:cs typeface="AppleSystemUIFont"/>
              </a:rPr>
              <a:t>) are affected</a:t>
            </a:r>
            <a:r>
              <a:rPr lang="en-US" dirty="0">
                <a:solidFill>
                  <a:srgbClr val="353535"/>
                </a:solidFill>
                <a:latin typeface="AppleSystemUIFont"/>
                <a:ea typeface="Calibri" panose="020F0502020204030204" pitchFamily="34" charset="0"/>
                <a:cs typeface="AppleSystemUIFont"/>
              </a:rPr>
              <a:t> - </a:t>
            </a:r>
            <a:r>
              <a:rPr lang="en-US" b="1" dirty="0">
                <a:solidFill>
                  <a:srgbClr val="353535"/>
                </a:solidFill>
                <a:latin typeface="AppleSystemUIFont"/>
                <a:ea typeface="Calibri" panose="020F0502020204030204" pitchFamily="34" charset="0"/>
                <a:cs typeface="AppleSystemUIFont"/>
              </a:rPr>
              <a:t>abdomen, thighs, arms</a:t>
            </a:r>
            <a:r>
              <a:rPr lang="en-US" dirty="0">
                <a:solidFill>
                  <a:srgbClr val="353535"/>
                </a:solidFill>
                <a:latin typeface="AppleSystemUIFont"/>
                <a:ea typeface="Calibri" panose="020F0502020204030204" pitchFamily="34" charset="0"/>
                <a:cs typeface="AppleSystemUIFont"/>
              </a:rPr>
              <a:t>. Symptoms in humans include multiple red, itchy bumps. The mites do not multiply, die quickly and the symptoms subside within a few days.</a:t>
            </a:r>
          </a:p>
          <a:p>
            <a:pPr>
              <a:spcAft>
                <a:spcPts val="0"/>
              </a:spcAft>
              <a:defRPr/>
            </a:pPr>
            <a:endParaRPr lang="sk-SK"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9938" name="Picture 2">
            <a:extLst>
              <a:ext uri="{FF2B5EF4-FFF2-40B4-BE49-F238E27FC236}">
                <a16:creationId xmlns:a16="http://schemas.microsoft.com/office/drawing/2014/main" xmlns="" id="{8E8137B8-1FA1-0646-961C-7EF0340FF0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3795" b="9207"/>
          <a:stretch>
            <a:fillRect/>
          </a:stretch>
        </p:blipFill>
        <p:spPr bwMode="auto">
          <a:xfrm>
            <a:off x="684213" y="4237038"/>
            <a:ext cx="3621087" cy="227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a:extLst>
              <a:ext uri="{FF2B5EF4-FFF2-40B4-BE49-F238E27FC236}">
                <a16:creationId xmlns:a16="http://schemas.microsoft.com/office/drawing/2014/main" xmlns="" id="{F9B95D71-D806-EF4B-BC7C-6BC2ADA34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950" y="4237038"/>
            <a:ext cx="3559175"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46C3777-BAF7-704B-AC41-A263E45F5A36}"/>
              </a:ext>
            </a:extLst>
          </p:cNvPr>
          <p:cNvSpPr/>
          <p:nvPr/>
        </p:nvSpPr>
        <p:spPr>
          <a:xfrm>
            <a:off x="179388" y="1268413"/>
            <a:ext cx="8569325" cy="3416300"/>
          </a:xfrm>
          <a:prstGeom prst="rect">
            <a:avLst/>
          </a:prstGeom>
        </p:spPr>
        <p:txBody>
          <a:bodyPr>
            <a:spAutoFit/>
          </a:bodyPr>
          <a:lstStyle/>
          <a:p>
            <a:pPr>
              <a:spcAft>
                <a:spcPts val="0"/>
              </a:spcAft>
              <a:defRPr/>
            </a:pPr>
            <a:r>
              <a:rPr lang="en-US" b="1" u="sng" dirty="0" err="1">
                <a:solidFill>
                  <a:srgbClr val="353535"/>
                </a:solidFill>
                <a:uFill>
                  <a:solidFill>
                    <a:srgbClr val="353535"/>
                  </a:solidFill>
                </a:uFill>
                <a:latin typeface="AppleSystemUIFontBold"/>
                <a:ea typeface="Calibri" panose="020F0502020204030204" pitchFamily="34" charset="0"/>
                <a:cs typeface="AppleSystemUIFontBold"/>
              </a:rPr>
              <a:t>Demodex</a:t>
            </a:r>
            <a:r>
              <a:rPr lang="en-US" b="1" u="sng" dirty="0">
                <a:solidFill>
                  <a:srgbClr val="353535"/>
                </a:solidFill>
                <a:uFill>
                  <a:solidFill>
                    <a:srgbClr val="353535"/>
                  </a:solidFill>
                </a:uFill>
                <a:latin typeface="AppleSystemUIFontBold"/>
                <a:ea typeface="Calibri" panose="020F0502020204030204" pitchFamily="34" charset="0"/>
                <a:cs typeface="AppleSystemUIFontBold"/>
              </a:rPr>
              <a:t> </a:t>
            </a:r>
            <a:endParaRPr lang="sk-SK"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defRPr/>
            </a:pPr>
            <a:r>
              <a:rPr lang="en-US" dirty="0">
                <a:solidFill>
                  <a:srgbClr val="353535"/>
                </a:solidFill>
                <a:latin typeface="AppleSystemUIFont"/>
                <a:ea typeface="Calibri" panose="020F0502020204030204" pitchFamily="34" charset="0"/>
                <a:cs typeface="AppleSystemUIFont"/>
              </a:rPr>
              <a:t>Tiny mites that live and feed in the lumen of human hair follicles (</a:t>
            </a:r>
            <a:r>
              <a:rPr lang="en-US" b="1" dirty="0" err="1">
                <a:solidFill>
                  <a:srgbClr val="353535"/>
                </a:solidFill>
                <a:latin typeface="AppleSystemUIFont"/>
                <a:ea typeface="Calibri" panose="020F0502020204030204" pitchFamily="34" charset="0"/>
                <a:cs typeface="AppleSystemUIFont"/>
              </a:rPr>
              <a:t>Demodex</a:t>
            </a:r>
            <a:r>
              <a:rPr lang="en-US" b="1" dirty="0">
                <a:solidFill>
                  <a:srgbClr val="353535"/>
                </a:solidFill>
                <a:latin typeface="AppleSystemUIFont"/>
                <a:ea typeface="Calibri" panose="020F0502020204030204" pitchFamily="34" charset="0"/>
                <a:cs typeface="AppleSystemUIFont"/>
              </a:rPr>
              <a:t> folliculorum</a:t>
            </a:r>
            <a:r>
              <a:rPr lang="en-US" dirty="0">
                <a:solidFill>
                  <a:srgbClr val="353535"/>
                </a:solidFill>
                <a:latin typeface="AppleSystemUIFont"/>
                <a:ea typeface="Calibri" panose="020F0502020204030204" pitchFamily="34" charset="0"/>
                <a:cs typeface="AppleSystemUIFont"/>
              </a:rPr>
              <a:t>-0,3-0,4mm) and in the sebaceous glands (</a:t>
            </a:r>
            <a:r>
              <a:rPr lang="en-US" b="1" dirty="0" err="1">
                <a:solidFill>
                  <a:srgbClr val="353535"/>
                </a:solidFill>
                <a:latin typeface="AppleSystemUIFont"/>
                <a:ea typeface="Calibri" panose="020F0502020204030204" pitchFamily="34" charset="0"/>
                <a:cs typeface="AppleSystemUIFont"/>
              </a:rPr>
              <a:t>Demodex</a:t>
            </a:r>
            <a:r>
              <a:rPr lang="en-US" b="1" dirty="0">
                <a:solidFill>
                  <a:srgbClr val="353535"/>
                </a:solidFill>
                <a:latin typeface="AppleSystemUIFont"/>
                <a:ea typeface="Calibri" panose="020F0502020204030204" pitchFamily="34" charset="0"/>
                <a:cs typeface="AppleSystemUIFont"/>
              </a:rPr>
              <a:t> brevis</a:t>
            </a:r>
            <a:r>
              <a:rPr lang="en-US" dirty="0">
                <a:solidFill>
                  <a:srgbClr val="353535"/>
                </a:solidFill>
                <a:latin typeface="AppleSystemUIFont"/>
                <a:ea typeface="Calibri" panose="020F0502020204030204" pitchFamily="34" charset="0"/>
                <a:cs typeface="AppleSystemUIFont"/>
              </a:rPr>
              <a:t> - 0,2mm). Most commonly, they can be found </a:t>
            </a:r>
            <a:r>
              <a:rPr lang="en-US" b="1" dirty="0">
                <a:solidFill>
                  <a:srgbClr val="353535"/>
                </a:solidFill>
                <a:latin typeface="AppleSystemUIFont"/>
                <a:ea typeface="Calibri" panose="020F0502020204030204" pitchFamily="34" charset="0"/>
                <a:cs typeface="AppleSystemUIFont"/>
              </a:rPr>
              <a:t>on the chin, nose, forehead, eyelashes and ears</a:t>
            </a:r>
            <a:r>
              <a:rPr lang="en-US" dirty="0">
                <a:solidFill>
                  <a:srgbClr val="353535"/>
                </a:solidFill>
                <a:latin typeface="AppleSystemUIFont"/>
                <a:ea typeface="Calibri" panose="020F0502020204030204" pitchFamily="34" charset="0"/>
                <a:cs typeface="AppleSystemUIFont"/>
              </a:rPr>
              <a:t>. Three or more individuals can live in one follicle. They are an </a:t>
            </a:r>
            <a:r>
              <a:rPr lang="en-US" b="1" dirty="0">
                <a:solidFill>
                  <a:srgbClr val="353535"/>
                </a:solidFill>
                <a:latin typeface="AppleSystemUIFont"/>
                <a:ea typeface="Calibri" panose="020F0502020204030204" pitchFamily="34" charset="0"/>
                <a:cs typeface="AppleSystemUIFont"/>
              </a:rPr>
              <a:t>integral part of the human microbiome and usually cause no problems</a:t>
            </a:r>
            <a:r>
              <a:rPr lang="en-US" dirty="0">
                <a:solidFill>
                  <a:srgbClr val="353535"/>
                </a:solidFill>
                <a:latin typeface="AppleSystemUIFont"/>
                <a:ea typeface="Calibri" panose="020F0502020204030204" pitchFamily="34" charset="0"/>
                <a:cs typeface="AppleSystemUIFont"/>
              </a:rPr>
              <a:t>, but </a:t>
            </a:r>
            <a:r>
              <a:rPr lang="en-US" b="1" dirty="0">
                <a:solidFill>
                  <a:srgbClr val="353535"/>
                </a:solidFill>
                <a:latin typeface="AppleSystemUIFont"/>
                <a:ea typeface="Calibri" panose="020F0502020204030204" pitchFamily="34" charset="0"/>
                <a:cs typeface="AppleSystemUIFont"/>
              </a:rPr>
              <a:t>sometimes they cause a condition called demodicosis</a:t>
            </a:r>
            <a:r>
              <a:rPr lang="en-US" dirty="0">
                <a:solidFill>
                  <a:srgbClr val="353535"/>
                </a:solidFill>
                <a:latin typeface="AppleSystemUIFont"/>
                <a:ea typeface="Calibri" panose="020F0502020204030204" pitchFamily="34" charset="0"/>
                <a:cs typeface="AppleSystemUIFont"/>
              </a:rPr>
              <a:t>. Symptoms most often include </a:t>
            </a:r>
            <a:r>
              <a:rPr lang="en-US" b="1" dirty="0">
                <a:solidFill>
                  <a:srgbClr val="353535"/>
                </a:solidFill>
                <a:latin typeface="AppleSystemUIFont"/>
                <a:ea typeface="Calibri" panose="020F0502020204030204" pitchFamily="34" charset="0"/>
                <a:cs typeface="AppleSystemUIFont"/>
              </a:rPr>
              <a:t>follicular scale, redness, sensitive skin and itch</a:t>
            </a:r>
            <a:r>
              <a:rPr lang="en-US" dirty="0">
                <a:solidFill>
                  <a:srgbClr val="353535"/>
                </a:solidFill>
                <a:latin typeface="AppleSystemUIFont"/>
                <a:ea typeface="Calibri" panose="020F0502020204030204" pitchFamily="34" charset="0"/>
                <a:cs typeface="AppleSystemUIFont"/>
              </a:rPr>
              <a:t>. Macules, papules, eczema, folliculitis and pigmentation have also been described. </a:t>
            </a:r>
            <a:r>
              <a:rPr lang="en-US" b="1" dirty="0">
                <a:solidFill>
                  <a:srgbClr val="353535"/>
                </a:solidFill>
                <a:latin typeface="AppleSystemUIFont"/>
                <a:ea typeface="Calibri" panose="020F0502020204030204" pitchFamily="34" charset="0"/>
                <a:cs typeface="AppleSystemUIFont"/>
              </a:rPr>
              <a:t>Increased numbers of </a:t>
            </a:r>
            <a:r>
              <a:rPr lang="en-US" b="1" dirty="0" err="1">
                <a:solidFill>
                  <a:srgbClr val="353535"/>
                </a:solidFill>
                <a:latin typeface="AppleSystemUIFont"/>
                <a:ea typeface="Calibri" panose="020F0502020204030204" pitchFamily="34" charset="0"/>
                <a:cs typeface="AppleSystemUIFont"/>
              </a:rPr>
              <a:t>demodex</a:t>
            </a:r>
            <a:r>
              <a:rPr lang="en-US" b="1" dirty="0">
                <a:solidFill>
                  <a:srgbClr val="353535"/>
                </a:solidFill>
                <a:latin typeface="AppleSystemUIFont"/>
                <a:ea typeface="Calibri" panose="020F0502020204030204" pitchFamily="34" charset="0"/>
                <a:cs typeface="AppleSystemUIFont"/>
              </a:rPr>
              <a:t> </a:t>
            </a:r>
            <a:r>
              <a:rPr lang="en-US" dirty="0">
                <a:solidFill>
                  <a:srgbClr val="353535"/>
                </a:solidFill>
                <a:latin typeface="AppleSystemUIFont"/>
                <a:ea typeface="Calibri" panose="020F0502020204030204" pitchFamily="34" charset="0"/>
                <a:cs typeface="AppleSystemUIFont"/>
              </a:rPr>
              <a:t>mites have been observed </a:t>
            </a:r>
            <a:r>
              <a:rPr lang="en-US" b="1" dirty="0">
                <a:solidFill>
                  <a:srgbClr val="353535"/>
                </a:solidFill>
                <a:latin typeface="AppleSystemUIFont"/>
                <a:ea typeface="Calibri" panose="020F0502020204030204" pitchFamily="34" charset="0"/>
                <a:cs typeface="AppleSystemUIFont"/>
              </a:rPr>
              <a:t>in conditions like rosacea, perioral dermatitis or otitis externa. </a:t>
            </a:r>
            <a:endParaRPr lang="sk-SK" b="1"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defRPr/>
            </a:pPr>
            <a:endParaRPr lang="en-US" b="1" dirty="0">
              <a:solidFill>
                <a:srgbClr val="353535"/>
              </a:solidFill>
              <a:latin typeface="AppleSystemUIFontBold"/>
              <a:ea typeface="Calibri" panose="020F0502020204030204" pitchFamily="34" charset="0"/>
              <a:cs typeface="AppleSystemUIFontBold"/>
            </a:endParaRPr>
          </a:p>
          <a:p>
            <a:pPr>
              <a:spcAft>
                <a:spcPts val="0"/>
              </a:spcAft>
              <a:defRPr/>
            </a:pPr>
            <a:r>
              <a:rPr lang="en-US" b="1" dirty="0">
                <a:solidFill>
                  <a:srgbClr val="353535"/>
                </a:solidFill>
                <a:latin typeface="AppleSystemUIFontBold"/>
                <a:ea typeface="Calibri" panose="020F0502020204030204" pitchFamily="34" charset="0"/>
                <a:cs typeface="AppleSystemUIFontBold"/>
              </a:rPr>
              <a:t>Therapy: </a:t>
            </a:r>
            <a:r>
              <a:rPr lang="en-US" dirty="0">
                <a:solidFill>
                  <a:srgbClr val="353535"/>
                </a:solidFill>
                <a:latin typeface="AppleSystemUIFont"/>
                <a:ea typeface="Calibri" panose="020F0502020204030204" pitchFamily="34" charset="0"/>
                <a:cs typeface="AppleSystemUIFont"/>
              </a:rPr>
              <a:t>metronidazole, ivermectin, </a:t>
            </a:r>
            <a:r>
              <a:rPr lang="en-US" dirty="0" err="1">
                <a:solidFill>
                  <a:srgbClr val="353535"/>
                </a:solidFill>
                <a:latin typeface="AppleSystemUIFont"/>
                <a:ea typeface="Calibri" panose="020F0502020204030204" pitchFamily="34" charset="0"/>
                <a:cs typeface="AppleSystemUIFont"/>
              </a:rPr>
              <a:t>sulphur</a:t>
            </a:r>
            <a:r>
              <a:rPr lang="en-US" dirty="0">
                <a:solidFill>
                  <a:srgbClr val="353535"/>
                </a:solidFill>
                <a:latin typeface="AppleSystemUIFont"/>
                <a:ea typeface="Calibri" panose="020F0502020204030204" pitchFamily="34" charset="0"/>
                <a:cs typeface="AppleSystemUIFont"/>
              </a:rPr>
              <a:t>, salicylic acid…</a:t>
            </a:r>
            <a:endParaRPr lang="sk-SK"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9D73415A-9C1E-3745-B13A-EEBD1DF3A2FD}"/>
              </a:ext>
            </a:extLst>
          </p:cNvPr>
          <p:cNvSpPr txBox="1"/>
          <p:nvPr/>
        </p:nvSpPr>
        <p:spPr>
          <a:xfrm>
            <a:off x="0" y="115888"/>
            <a:ext cx="9144000" cy="1016000"/>
          </a:xfrm>
          <a:prstGeom prst="rect">
            <a:avLst/>
          </a:prstGeom>
          <a:solidFill>
            <a:schemeClr val="bg1"/>
          </a:solidFill>
        </p:spPr>
        <p:txBody>
          <a:bodyPr anchor="ctr">
            <a:spAutoFit/>
          </a:bodyPr>
          <a:lstStyle/>
          <a:p>
            <a:pPr algn="ctr">
              <a:defRPr/>
            </a:pPr>
            <a:endParaRPr lang="sk-SK" sz="1400" dirty="0">
              <a:solidFill>
                <a:schemeClr val="tx1">
                  <a:lumMod val="65000"/>
                  <a:lumOff val="35000"/>
                </a:schemeClr>
              </a:solidFill>
              <a:latin typeface="Calibri" panose="020F0502020204030204" pitchFamily="34" charset="0"/>
              <a:cs typeface="Calibri" panose="020F0502020204030204" pitchFamily="34" charset="0"/>
            </a:endParaRPr>
          </a:p>
          <a:p>
            <a:pPr algn="ctr">
              <a:defRPr/>
            </a:pPr>
            <a:r>
              <a:rPr lang="sk-SK" sz="3200" b="1" dirty="0">
                <a:solidFill>
                  <a:schemeClr val="tx1">
                    <a:lumMod val="65000"/>
                    <a:lumOff val="35000"/>
                  </a:schemeClr>
                </a:solidFill>
                <a:latin typeface="Calibri" panose="020F0502020204030204" pitchFamily="34" charset="0"/>
                <a:cs typeface="Calibri" panose="020F0502020204030204" pitchFamily="34" charset="0"/>
              </a:rPr>
              <a:t> DEMODICOSIS</a:t>
            </a:r>
          </a:p>
          <a:p>
            <a:pPr algn="ctr">
              <a:defRPr/>
            </a:pPr>
            <a:endParaRPr lang="sk-SK" sz="14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40963" name="Picture 4">
            <a:extLst>
              <a:ext uri="{FF2B5EF4-FFF2-40B4-BE49-F238E27FC236}">
                <a16:creationId xmlns:a16="http://schemas.microsoft.com/office/drawing/2014/main" xmlns="" id="{4F8FFAF6-66CE-5541-8A03-4869C6CC3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04" t="49471" r="39423" b="30348"/>
          <a:stretch>
            <a:fillRect/>
          </a:stretch>
        </p:blipFill>
        <p:spPr bwMode="auto">
          <a:xfrm>
            <a:off x="1079500" y="4941888"/>
            <a:ext cx="6985000"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a:extLst>
              <a:ext uri="{FF2B5EF4-FFF2-40B4-BE49-F238E27FC236}">
                <a16:creationId xmlns:a16="http://schemas.microsoft.com/office/drawing/2014/main" xmlns="" id="{9FB1F51A-3351-A142-8BBE-EE8D667DC0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1420813"/>
            <a:ext cx="3322638"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6" name="Picture 3">
            <a:extLst>
              <a:ext uri="{FF2B5EF4-FFF2-40B4-BE49-F238E27FC236}">
                <a16:creationId xmlns:a16="http://schemas.microsoft.com/office/drawing/2014/main" xmlns="" id="{42C364F5-738C-7F45-AC5B-19BC0034E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1412875"/>
            <a:ext cx="4730750" cy="406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4">
            <a:extLst>
              <a:ext uri="{FF2B5EF4-FFF2-40B4-BE49-F238E27FC236}">
                <a16:creationId xmlns:a16="http://schemas.microsoft.com/office/drawing/2014/main" xmlns="" id="{7B8B108E-D2A6-9548-B32B-41571CFE29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25" y="3705225"/>
            <a:ext cx="3382963" cy="177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a:extLst>
              <a:ext uri="{FF2B5EF4-FFF2-40B4-BE49-F238E27FC236}">
                <a16:creationId xmlns:a16="http://schemas.microsoft.com/office/drawing/2014/main" xmlns="" id="{B5069B7A-9BC1-A342-942A-032380A22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549275"/>
            <a:ext cx="8047037"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4">
            <a:extLst>
              <a:ext uri="{FF2B5EF4-FFF2-40B4-BE49-F238E27FC236}">
                <a16:creationId xmlns:a16="http://schemas.microsoft.com/office/drawing/2014/main" xmlns="" id="{90E13E7F-37BF-5048-BE5B-86167A580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585788"/>
            <a:ext cx="7705725"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xmlns="" id="{AD875C8F-6E74-E04E-9576-6CA4DE37285D}"/>
              </a:ext>
            </a:extLst>
          </p:cNvPr>
          <p:cNvSpPr>
            <a:spLocks noGrp="1" noChangeArrowheads="1"/>
          </p:cNvSpPr>
          <p:nvPr>
            <p:ph type="title" idx="4294967295"/>
          </p:nvPr>
        </p:nvSpPr>
        <p:spPr>
          <a:xfrm>
            <a:off x="0" y="0"/>
            <a:ext cx="9144000" cy="1268413"/>
          </a:xfrm>
          <a:ln>
            <a:noFill/>
          </a:ln>
        </p:spPr>
        <p:txBody>
          <a:bodyPr>
            <a:normAutofit fontScale="90000"/>
          </a:bodyPr>
          <a:lstStyle/>
          <a:p>
            <a:pPr fontAlgn="auto">
              <a:spcAft>
                <a:spcPts val="0"/>
              </a:spcAft>
              <a:defRPr/>
            </a:pPr>
            <a:r>
              <a:rPr lang="cs-CZ" altLang="cs-CZ" sz="3200" b="1" dirty="0">
                <a:solidFill>
                  <a:srgbClr val="FF99FF"/>
                </a:solidFill>
              </a:rPr>
              <a:t/>
            </a:r>
            <a:br>
              <a:rPr lang="cs-CZ" altLang="cs-CZ" sz="3200" b="1" dirty="0">
                <a:solidFill>
                  <a:srgbClr val="FF99FF"/>
                </a:solidFill>
              </a:rPr>
            </a:br>
            <a:r>
              <a:rPr lang="cs-CZ" altLang="cs-CZ" sz="3200" b="1" dirty="0" err="1">
                <a:solidFill>
                  <a:schemeClr val="tx1">
                    <a:lumMod val="65000"/>
                    <a:lumOff val="35000"/>
                  </a:schemeClr>
                </a:solidFill>
              </a:rPr>
              <a:t>worms</a:t>
            </a:r>
            <a:r>
              <a:rPr lang="cs-CZ" altLang="cs-CZ" sz="3200" b="1" i="1" dirty="0"/>
              <a:t/>
            </a:r>
            <a:br>
              <a:rPr lang="cs-CZ" altLang="cs-CZ" sz="3200" b="1" i="1" dirty="0"/>
            </a:br>
            <a:r>
              <a:rPr lang="cs-CZ" altLang="cs-CZ" dirty="0"/>
              <a:t> </a:t>
            </a:r>
          </a:p>
        </p:txBody>
      </p:sp>
      <p:pic>
        <p:nvPicPr>
          <p:cNvPr id="45058" name="Picture 4">
            <a:extLst>
              <a:ext uri="{FF2B5EF4-FFF2-40B4-BE49-F238E27FC236}">
                <a16:creationId xmlns:a16="http://schemas.microsoft.com/office/drawing/2014/main" xmlns="" id="{036BC237-87A7-0E46-84D9-4518BD022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4513" y="1628775"/>
            <a:ext cx="2971800" cy="479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5">
            <a:extLst>
              <a:ext uri="{FF2B5EF4-FFF2-40B4-BE49-F238E27FC236}">
                <a16:creationId xmlns:a16="http://schemas.microsoft.com/office/drawing/2014/main" xmlns="" id="{47B8D99B-911E-F747-B64A-146D61BD9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0225" b="19214"/>
          <a:stretch>
            <a:fillRect/>
          </a:stretch>
        </p:blipFill>
        <p:spPr bwMode="auto">
          <a:xfrm rot="-9042400">
            <a:off x="895350" y="4302125"/>
            <a:ext cx="3370263" cy="2630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xmlns="" id="{43541882-E3B2-2D4B-9E7A-BCAC1A67B600}"/>
              </a:ext>
            </a:extLst>
          </p:cNvPr>
          <p:cNvSpPr/>
          <p:nvPr/>
        </p:nvSpPr>
        <p:spPr>
          <a:xfrm>
            <a:off x="188913" y="1263650"/>
            <a:ext cx="5246687" cy="3816350"/>
          </a:xfrm>
          <a:prstGeom prst="rect">
            <a:avLst/>
          </a:prstGeom>
        </p:spPr>
        <p:txBody>
          <a:bodyPr>
            <a:spAutoFit/>
          </a:bodyPr>
          <a:lstStyle/>
          <a:p>
            <a:pPr>
              <a:spcAft>
                <a:spcPts val="0"/>
              </a:spcAft>
              <a:defRPr/>
            </a:pPr>
            <a:r>
              <a:rPr lang="en-US" b="1" u="sng" dirty="0">
                <a:solidFill>
                  <a:srgbClr val="353535"/>
                </a:solidFill>
                <a:uFill>
                  <a:solidFill>
                    <a:srgbClr val="353535"/>
                  </a:solidFill>
                </a:uFill>
                <a:latin typeface="AppleSystemUIFontBold"/>
                <a:ea typeface="Calibri" panose="020F0502020204030204" pitchFamily="34" charset="0"/>
                <a:cs typeface="AppleSystemUIFontBold"/>
              </a:rPr>
              <a:t>1. Swimmer's itch - cercarial dermatitis</a:t>
            </a:r>
          </a:p>
          <a:p>
            <a:pPr>
              <a:spcAft>
                <a:spcPts val="0"/>
              </a:spcAft>
              <a:defRPr/>
            </a:pPr>
            <a:endParaRPr lang="sk-SK"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defRPr/>
            </a:pPr>
            <a:r>
              <a:rPr lang="en-US" sz="1400" dirty="0">
                <a:solidFill>
                  <a:srgbClr val="353535"/>
                </a:solidFill>
                <a:latin typeface="AppleSystemUIFont"/>
                <a:ea typeface="Calibri" panose="020F0502020204030204" pitchFamily="34" charset="0"/>
                <a:cs typeface="AppleSystemUIFont"/>
              </a:rPr>
              <a:t>Is an allergic skin reaction caused by the penetration of </a:t>
            </a:r>
            <a:r>
              <a:rPr lang="en-US" sz="1400" b="1" dirty="0">
                <a:solidFill>
                  <a:srgbClr val="353535"/>
                </a:solidFill>
                <a:latin typeface="AppleSystemUIFont"/>
                <a:ea typeface="Calibri" panose="020F0502020204030204" pitchFamily="34" charset="0"/>
                <a:cs typeface="AppleSystemUIFont"/>
              </a:rPr>
              <a:t>cercariae</a:t>
            </a:r>
            <a:r>
              <a:rPr lang="en-US" sz="1400" dirty="0">
                <a:solidFill>
                  <a:srgbClr val="353535"/>
                </a:solidFill>
                <a:latin typeface="AppleSystemUIFont"/>
                <a:ea typeface="Calibri" panose="020F0502020204030204" pitchFamily="34" charset="0"/>
                <a:cs typeface="AppleSystemUIFont"/>
              </a:rPr>
              <a:t> into human skin. These cercariae are immature larval forms of parasitic flatworms (schistosomes). They are released </a:t>
            </a:r>
            <a:r>
              <a:rPr lang="en-US" sz="1400" b="1" dirty="0">
                <a:solidFill>
                  <a:srgbClr val="353535"/>
                </a:solidFill>
                <a:latin typeface="AppleSystemUIFont"/>
                <a:ea typeface="Calibri" panose="020F0502020204030204" pitchFamily="34" charset="0"/>
                <a:cs typeface="AppleSystemUIFont"/>
              </a:rPr>
              <a:t>from infected aquatic snails</a:t>
            </a:r>
            <a:r>
              <a:rPr lang="en-US" sz="1400" dirty="0">
                <a:solidFill>
                  <a:srgbClr val="353535"/>
                </a:solidFill>
                <a:latin typeface="AppleSystemUIFont"/>
                <a:ea typeface="Calibri" panose="020F0502020204030204" pitchFamily="34" charset="0"/>
                <a:cs typeface="AppleSystemUIFont"/>
              </a:rPr>
              <a:t> into lakes, ponds, and lagoons. Most patients become infected while bathing in nature. Swimmer's itch develops on exposed areas of the skin, when cercariae </a:t>
            </a:r>
            <a:r>
              <a:rPr lang="en-US" sz="1400" b="1" dirty="0">
                <a:solidFill>
                  <a:srgbClr val="353535"/>
                </a:solidFill>
                <a:latin typeface="AppleSystemUIFont"/>
                <a:ea typeface="Calibri" panose="020F0502020204030204" pitchFamily="34" charset="0"/>
                <a:cs typeface="AppleSystemUIFont"/>
              </a:rPr>
              <a:t>mistakenly penetrate human skin</a:t>
            </a:r>
            <a:r>
              <a:rPr lang="en-US" sz="1400" dirty="0">
                <a:solidFill>
                  <a:srgbClr val="353535"/>
                </a:solidFill>
                <a:latin typeface="AppleSystemUIFont"/>
                <a:ea typeface="Calibri" panose="020F0502020204030204" pitchFamily="34" charset="0"/>
                <a:cs typeface="AppleSystemUIFont"/>
              </a:rPr>
              <a:t>, </a:t>
            </a:r>
            <a:r>
              <a:rPr lang="en-US" sz="1400" b="1" dirty="0">
                <a:solidFill>
                  <a:srgbClr val="353535"/>
                </a:solidFill>
                <a:latin typeface="AppleSystemUIFont"/>
                <a:ea typeface="Calibri" panose="020F0502020204030204" pitchFamily="34" charset="0"/>
                <a:cs typeface="AppleSystemUIFont"/>
              </a:rPr>
              <a:t>rather than its usual hosts – aquatic birds</a:t>
            </a:r>
            <a:r>
              <a:rPr lang="en-US" sz="1400" dirty="0">
                <a:solidFill>
                  <a:srgbClr val="353535"/>
                </a:solidFill>
                <a:latin typeface="AppleSystemUIFont"/>
                <a:ea typeface="Calibri" panose="020F0502020204030204" pitchFamily="34" charset="0"/>
                <a:cs typeface="AppleSystemUIFont"/>
              </a:rPr>
              <a:t> such as ducks, swans, geese, gulls.</a:t>
            </a:r>
            <a:endParaRPr lang="sk-SK"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defRPr/>
            </a:pPr>
            <a:r>
              <a:rPr lang="en-US" sz="1400" dirty="0">
                <a:solidFill>
                  <a:srgbClr val="353535"/>
                </a:solidFill>
                <a:latin typeface="AppleSystemUIFont"/>
                <a:ea typeface="Calibri" panose="020F0502020204030204" pitchFamily="34" charset="0"/>
                <a:cs typeface="AppleSystemUIFont"/>
              </a:rPr>
              <a:t>Humans are not proper hosts, so after penetration, the cercariae quickly die and </a:t>
            </a:r>
            <a:r>
              <a:rPr lang="en-US" sz="1400" b="1" dirty="0">
                <a:solidFill>
                  <a:srgbClr val="353535"/>
                </a:solidFill>
                <a:latin typeface="AppleSystemUIFont"/>
                <a:ea typeface="Calibri" panose="020F0502020204030204" pitchFamily="34" charset="0"/>
                <a:cs typeface="AppleSystemUIFont"/>
              </a:rPr>
              <a:t>trigger an allergic reaction</a:t>
            </a:r>
            <a:r>
              <a:rPr lang="en-US" sz="1400" dirty="0">
                <a:solidFill>
                  <a:srgbClr val="353535"/>
                </a:solidFill>
                <a:latin typeface="AppleSystemUIFont"/>
                <a:ea typeface="Calibri" panose="020F0502020204030204" pitchFamily="34" charset="0"/>
                <a:cs typeface="AppleSystemUIFont"/>
              </a:rPr>
              <a:t> in the skin at the site of penetration - represented first by pink, about 2 mm in diameter large macules, later by </a:t>
            </a:r>
            <a:r>
              <a:rPr lang="en-US" sz="1400" b="1" dirty="0">
                <a:solidFill>
                  <a:srgbClr val="353535"/>
                </a:solidFill>
                <a:latin typeface="AppleSystemUIFont"/>
                <a:ea typeface="Calibri" panose="020F0502020204030204" pitchFamily="34" charset="0"/>
                <a:cs typeface="AppleSystemUIFont"/>
              </a:rPr>
              <a:t>papules and unpleasant intense itching</a:t>
            </a:r>
            <a:r>
              <a:rPr lang="en-US" sz="1400" dirty="0">
                <a:solidFill>
                  <a:srgbClr val="353535"/>
                </a:solidFill>
                <a:latin typeface="AppleSystemUIFont"/>
                <a:ea typeface="Calibri" panose="020F0502020204030204" pitchFamily="34" charset="0"/>
                <a:cs typeface="AppleSystemUIFont"/>
              </a:rPr>
              <a:t>. These lesions </a:t>
            </a:r>
            <a:r>
              <a:rPr lang="en-US" sz="1400" b="1" dirty="0">
                <a:solidFill>
                  <a:srgbClr val="353535"/>
                </a:solidFill>
                <a:latin typeface="AppleSystemUIFont"/>
                <a:ea typeface="Calibri" panose="020F0502020204030204" pitchFamily="34" charset="0"/>
                <a:cs typeface="AppleSystemUIFont"/>
              </a:rPr>
              <a:t>disappear spontaneously after 2-3 weeks</a:t>
            </a:r>
            <a:r>
              <a:rPr lang="en-US" sz="1400" dirty="0">
                <a:solidFill>
                  <a:srgbClr val="353535"/>
                </a:solidFill>
                <a:latin typeface="AppleSystemUIFont"/>
                <a:ea typeface="Calibri" panose="020F0502020204030204" pitchFamily="34" charset="0"/>
                <a:cs typeface="AppleSystemUIFont"/>
              </a:rPr>
              <a:t>.</a:t>
            </a:r>
            <a:endParaRPr lang="sk-SK" sz="14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defRPr/>
            </a:pPr>
            <a:r>
              <a:rPr lang="en-US" sz="1400" b="1" dirty="0">
                <a:solidFill>
                  <a:srgbClr val="353535"/>
                </a:solidFill>
                <a:latin typeface="AppleSystemUIFontBold"/>
                <a:ea typeface="Calibri" panose="020F0502020204030204" pitchFamily="34" charset="0"/>
                <a:cs typeface="AppleSystemUIFontBold"/>
              </a:rPr>
              <a:t>Treatment</a:t>
            </a:r>
            <a:r>
              <a:rPr lang="en-US" sz="1400" dirty="0">
                <a:solidFill>
                  <a:srgbClr val="353535"/>
                </a:solidFill>
                <a:latin typeface="AppleSystemUIFont"/>
                <a:ea typeface="Calibri" panose="020F0502020204030204" pitchFamily="34" charset="0"/>
                <a:cs typeface="AppleSystemUIFont"/>
              </a:rPr>
              <a:t> of cercariae dermatitis </a:t>
            </a:r>
            <a:r>
              <a:rPr lang="en-US" sz="1400" b="1" dirty="0">
                <a:solidFill>
                  <a:srgbClr val="353535"/>
                </a:solidFill>
                <a:latin typeface="AppleSystemUIFont"/>
                <a:ea typeface="Calibri" panose="020F0502020204030204" pitchFamily="34" charset="0"/>
                <a:cs typeface="AppleSystemUIFont"/>
              </a:rPr>
              <a:t>is only symptomatic</a:t>
            </a:r>
            <a:r>
              <a:rPr lang="en-US" sz="1400" dirty="0">
                <a:solidFill>
                  <a:srgbClr val="353535"/>
                </a:solidFill>
                <a:latin typeface="AppleSystemUIFont"/>
                <a:ea typeface="Calibri" panose="020F0502020204030204" pitchFamily="34" charset="0"/>
                <a:cs typeface="AppleSystemUIFont"/>
              </a:rPr>
              <a:t> (not causal) and relieves the intensity of pruritus and rash. An antihistaminic or mild corticosteroid cream can be beneficial. </a:t>
            </a:r>
            <a:endParaRPr lang="sk-SK" sz="14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0A9B5BB-7539-E34E-A2DE-9CC84397FFA2}"/>
              </a:ext>
            </a:extLst>
          </p:cNvPr>
          <p:cNvSpPr/>
          <p:nvPr/>
        </p:nvSpPr>
        <p:spPr>
          <a:xfrm>
            <a:off x="395288" y="333375"/>
            <a:ext cx="8497887" cy="3139321"/>
          </a:xfrm>
          <a:prstGeom prst="rect">
            <a:avLst/>
          </a:prstGeom>
        </p:spPr>
        <p:txBody>
          <a:bodyPr>
            <a:spAutoFit/>
          </a:bodyPr>
          <a:lstStyle/>
          <a:p>
            <a:pPr>
              <a:spcAft>
                <a:spcPts val="0"/>
              </a:spcAft>
              <a:defRPr/>
            </a:pPr>
            <a:r>
              <a:rPr lang="en-US" b="1" u="sng" dirty="0">
                <a:solidFill>
                  <a:srgbClr val="353535"/>
                </a:solidFill>
                <a:uFill>
                  <a:solidFill>
                    <a:srgbClr val="353535"/>
                  </a:solidFill>
                </a:uFill>
                <a:latin typeface="AppleSystemUIFontBold"/>
                <a:ea typeface="Calibri" panose="020F0502020204030204" pitchFamily="34" charset="0"/>
                <a:cs typeface="AppleSystemUIFontBold"/>
              </a:rPr>
              <a:t>2. Cutaneous larva </a:t>
            </a:r>
            <a:r>
              <a:rPr lang="en-US" b="1" u="sng" dirty="0" err="1">
                <a:solidFill>
                  <a:srgbClr val="353535"/>
                </a:solidFill>
                <a:uFill>
                  <a:solidFill>
                    <a:srgbClr val="353535"/>
                  </a:solidFill>
                </a:uFill>
                <a:latin typeface="AppleSystemUIFontBold"/>
                <a:ea typeface="Calibri" panose="020F0502020204030204" pitchFamily="34" charset="0"/>
                <a:cs typeface="AppleSystemUIFontBold"/>
              </a:rPr>
              <a:t>migrans</a:t>
            </a:r>
            <a:endParaRPr lang="en-US" b="1" u="sng" dirty="0">
              <a:solidFill>
                <a:srgbClr val="353535"/>
              </a:solidFill>
              <a:uFill>
                <a:solidFill>
                  <a:srgbClr val="353535"/>
                </a:solidFill>
              </a:uFill>
              <a:latin typeface="AppleSystemUIFontBold"/>
              <a:ea typeface="Calibri" panose="020F0502020204030204" pitchFamily="34" charset="0"/>
              <a:cs typeface="AppleSystemUIFontBold"/>
            </a:endParaRPr>
          </a:p>
          <a:p>
            <a:pPr>
              <a:spcAft>
                <a:spcPts val="0"/>
              </a:spcAft>
              <a:defRPr/>
            </a:pPr>
            <a:endParaRPr lang="sk-SK"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defRPr/>
            </a:pPr>
            <a:r>
              <a:rPr lang="en-US" dirty="0">
                <a:solidFill>
                  <a:srgbClr val="353535"/>
                </a:solidFill>
                <a:latin typeface="AppleSystemUIFont"/>
                <a:ea typeface="Calibri" panose="020F0502020204030204" pitchFamily="34" charset="0"/>
                <a:cs typeface="AppleSystemUIFont"/>
              </a:rPr>
              <a:t>Is a parasitic skin infection </a:t>
            </a:r>
            <a:r>
              <a:rPr lang="en-US" b="1" dirty="0">
                <a:solidFill>
                  <a:srgbClr val="353535"/>
                </a:solidFill>
                <a:latin typeface="AppleSystemUIFont"/>
                <a:ea typeface="Calibri" panose="020F0502020204030204" pitchFamily="34" charset="0"/>
                <a:cs typeface="AppleSystemUIFont"/>
              </a:rPr>
              <a:t>caused by</a:t>
            </a:r>
            <a:r>
              <a:rPr lang="en-US" dirty="0">
                <a:solidFill>
                  <a:srgbClr val="353535"/>
                </a:solidFill>
                <a:latin typeface="AppleSystemUIFont"/>
                <a:ea typeface="Calibri" panose="020F0502020204030204" pitchFamily="34" charset="0"/>
                <a:cs typeface="AppleSystemUIFont"/>
              </a:rPr>
              <a:t> </a:t>
            </a:r>
            <a:r>
              <a:rPr lang="en-US" b="1" dirty="0">
                <a:solidFill>
                  <a:srgbClr val="353535"/>
                </a:solidFill>
                <a:latin typeface="AppleSystemUIFont"/>
                <a:ea typeface="Calibri" panose="020F0502020204030204" pitchFamily="34" charset="0"/>
                <a:cs typeface="AppleSystemUIFont"/>
              </a:rPr>
              <a:t>hookworm larvae</a:t>
            </a:r>
            <a:r>
              <a:rPr lang="en-US" dirty="0">
                <a:solidFill>
                  <a:srgbClr val="353535"/>
                </a:solidFill>
                <a:latin typeface="AppleSystemUIFont"/>
                <a:ea typeface="Calibri" panose="020F0502020204030204" pitchFamily="34" charset="0"/>
                <a:cs typeface="AppleSystemUIFont"/>
              </a:rPr>
              <a:t> that usually infest cats, dogs and other animals (most common species are </a:t>
            </a:r>
            <a:r>
              <a:rPr lang="en-US" dirty="0" err="1">
                <a:solidFill>
                  <a:srgbClr val="353535"/>
                </a:solidFill>
                <a:latin typeface="AppleSystemUIFont"/>
                <a:ea typeface="Calibri" panose="020F0502020204030204" pitchFamily="34" charset="0"/>
                <a:cs typeface="AppleSystemUIFont"/>
              </a:rPr>
              <a:t>Ancylostoma</a:t>
            </a:r>
            <a:r>
              <a:rPr lang="en-US" dirty="0">
                <a:solidFill>
                  <a:srgbClr val="353535"/>
                </a:solidFill>
                <a:latin typeface="AppleSystemUIFont"/>
                <a:ea typeface="Calibri" panose="020F0502020204030204" pitchFamily="34" charset="0"/>
                <a:cs typeface="AppleSystemUIFont"/>
              </a:rPr>
              <a:t> </a:t>
            </a:r>
            <a:r>
              <a:rPr lang="en-US" dirty="0" err="1">
                <a:solidFill>
                  <a:srgbClr val="353535"/>
                </a:solidFill>
                <a:latin typeface="AppleSystemUIFont"/>
                <a:ea typeface="Calibri" panose="020F0502020204030204" pitchFamily="34" charset="0"/>
                <a:cs typeface="AppleSystemUIFont"/>
              </a:rPr>
              <a:t>braziliense</a:t>
            </a:r>
            <a:r>
              <a:rPr lang="en-US" dirty="0">
                <a:solidFill>
                  <a:srgbClr val="353535"/>
                </a:solidFill>
                <a:latin typeface="AppleSystemUIFont"/>
                <a:ea typeface="Calibri" panose="020F0502020204030204" pitchFamily="34" charset="0"/>
                <a:cs typeface="AppleSystemUIFont"/>
              </a:rPr>
              <a:t> and </a:t>
            </a:r>
            <a:r>
              <a:rPr lang="en-US" dirty="0" err="1">
                <a:solidFill>
                  <a:srgbClr val="353535"/>
                </a:solidFill>
                <a:latin typeface="AppleSystemUIFont"/>
                <a:ea typeface="Calibri" panose="020F0502020204030204" pitchFamily="34" charset="0"/>
                <a:cs typeface="AppleSystemUIFont"/>
              </a:rPr>
              <a:t>Ancylostoma</a:t>
            </a:r>
            <a:r>
              <a:rPr lang="en-US" dirty="0">
                <a:solidFill>
                  <a:srgbClr val="353535"/>
                </a:solidFill>
                <a:latin typeface="AppleSystemUIFont"/>
                <a:ea typeface="Calibri" panose="020F0502020204030204" pitchFamily="34" charset="0"/>
                <a:cs typeface="AppleSystemUIFont"/>
              </a:rPr>
              <a:t> caninum). Humans can be infected with the larvae </a:t>
            </a:r>
            <a:r>
              <a:rPr lang="en-US" b="1" dirty="0">
                <a:solidFill>
                  <a:srgbClr val="353535"/>
                </a:solidFill>
                <a:latin typeface="AppleSystemUIFont"/>
                <a:ea typeface="Calibri" panose="020F0502020204030204" pitchFamily="34" charset="0"/>
                <a:cs typeface="AppleSystemUIFont"/>
              </a:rPr>
              <a:t>by walking barefoot on sandy beaches contaminated with animal </a:t>
            </a:r>
            <a:r>
              <a:rPr lang="en-US" b="1" dirty="0" smtClean="0">
                <a:solidFill>
                  <a:srgbClr val="353535"/>
                </a:solidFill>
                <a:latin typeface="AppleSystemUIFont"/>
                <a:ea typeface="Calibri" panose="020F0502020204030204" pitchFamily="34" charset="0"/>
                <a:cs typeface="AppleSystemUIFont"/>
              </a:rPr>
              <a:t>feces</a:t>
            </a:r>
            <a:r>
              <a:rPr lang="sk-SK" b="1" dirty="0" smtClean="0">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353535"/>
                </a:solidFill>
                <a:latin typeface="AppleSystemUIFont"/>
                <a:ea typeface="Calibri" panose="020F0502020204030204" pitchFamily="34" charset="0"/>
                <a:cs typeface="AppleSystemUIFont"/>
              </a:rPr>
              <a:t>This parasite is commonly found in the tropics and subtropics – e.g. Caribbean beaches. Hookworms live and lay eggs in the intestinal tract of animals, their excrements contain eggs and contaminate soil, especially on the beaches. In the sandy soil, larvae hatch from the eggs.</a:t>
            </a:r>
          </a:p>
          <a:p>
            <a:pPr>
              <a:spcAft>
                <a:spcPts val="0"/>
              </a:spcAft>
              <a:defRPr/>
            </a:pPr>
            <a:endParaRPr lang="en-US" dirty="0">
              <a:solidFill>
                <a:srgbClr val="353535"/>
              </a:solidFill>
              <a:latin typeface="AppleSystemUIFont"/>
              <a:ea typeface="Calibri" panose="020F0502020204030204" pitchFamily="34" charset="0"/>
              <a:cs typeface="AppleSystemUIFont"/>
            </a:endParaRPr>
          </a:p>
        </p:txBody>
      </p:sp>
      <p:pic>
        <p:nvPicPr>
          <p:cNvPr id="46082" name="Picture 3">
            <a:extLst>
              <a:ext uri="{FF2B5EF4-FFF2-40B4-BE49-F238E27FC236}">
                <a16:creationId xmlns:a16="http://schemas.microsoft.com/office/drawing/2014/main" xmlns="" id="{6257EE43-4539-3F41-8925-4B538280A8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72" t="2998" r="780" b="2945"/>
          <a:stretch>
            <a:fillRect/>
          </a:stretch>
        </p:blipFill>
        <p:spPr bwMode="auto">
          <a:xfrm>
            <a:off x="395288" y="3357563"/>
            <a:ext cx="3810000" cy="229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3" name="Picture 2">
            <a:extLst>
              <a:ext uri="{FF2B5EF4-FFF2-40B4-BE49-F238E27FC236}">
                <a16:creationId xmlns:a16="http://schemas.microsoft.com/office/drawing/2014/main" xmlns="" id="{3316FED5-977E-0041-87E5-0DF4B98A7B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225" y="3500438"/>
            <a:ext cx="4157663"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a:extLst>
              <a:ext uri="{FF2B5EF4-FFF2-40B4-BE49-F238E27FC236}">
                <a16:creationId xmlns:a16="http://schemas.microsoft.com/office/drawing/2014/main" xmlns="" id="{359BAF25-E73D-4543-B82F-E1AF0F83A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94" t="1701" r="57112" b="1701"/>
          <a:stretch>
            <a:fillRect/>
          </a:stretch>
        </p:blipFill>
        <p:spPr bwMode="auto">
          <a:xfrm rot="5400000">
            <a:off x="2776538" y="-1682750"/>
            <a:ext cx="3322638" cy="664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3">
            <a:extLst>
              <a:ext uri="{FF2B5EF4-FFF2-40B4-BE49-F238E27FC236}">
                <a16:creationId xmlns:a16="http://schemas.microsoft.com/office/drawing/2014/main" xmlns="" id="{95C72059-3648-BC4B-AFEC-FC05BDC20F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572" t="2998" r="780" b="2945"/>
          <a:stretch>
            <a:fillRect/>
          </a:stretch>
        </p:blipFill>
        <p:spPr bwMode="auto">
          <a:xfrm rot="-3441609">
            <a:off x="3004344" y="2547144"/>
            <a:ext cx="701675" cy="42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7" name="Rectangle 3">
            <a:extLst>
              <a:ext uri="{FF2B5EF4-FFF2-40B4-BE49-F238E27FC236}">
                <a16:creationId xmlns:a16="http://schemas.microsoft.com/office/drawing/2014/main" xmlns="" id="{ECA615AE-7FC2-1243-997D-E901CFF7CF28}"/>
              </a:ext>
            </a:extLst>
          </p:cNvPr>
          <p:cNvSpPr>
            <a:spLocks noChangeArrowheads="1"/>
          </p:cNvSpPr>
          <p:nvPr/>
        </p:nvSpPr>
        <p:spPr bwMode="auto">
          <a:xfrm>
            <a:off x="323850" y="3348038"/>
            <a:ext cx="7993063"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sk-SK">
                <a:solidFill>
                  <a:srgbClr val="353535"/>
                </a:solidFill>
                <a:latin typeface="AppleSystemUIFont"/>
                <a:ea typeface="Calibri" panose="020F0502020204030204" pitchFamily="34" charset="0"/>
                <a:cs typeface="AppleSystemUIFont"/>
              </a:rPr>
              <a:t>It is also known as </a:t>
            </a:r>
            <a:r>
              <a:rPr lang="en-US" altLang="sk-SK" b="1">
                <a:solidFill>
                  <a:srgbClr val="353535"/>
                </a:solidFill>
                <a:latin typeface="AppleSystemUIFont"/>
                <a:ea typeface="Calibri" panose="020F0502020204030204" pitchFamily="34" charset="0"/>
                <a:cs typeface="AppleSystemUIFont"/>
              </a:rPr>
              <a:t>creeping eruption </a:t>
            </a:r>
            <a:r>
              <a:rPr lang="en-US" altLang="sk-SK">
                <a:solidFill>
                  <a:srgbClr val="353535"/>
                </a:solidFill>
                <a:latin typeface="AppleSystemUIFont"/>
                <a:ea typeface="Calibri" panose="020F0502020204030204" pitchFamily="34" charset="0"/>
                <a:cs typeface="AppleSystemUIFont"/>
              </a:rPr>
              <a:t>as once infected, the larvae migrate under the skins surface and causes itchy red lines or tracks. They can penetrate broken but also completely intact skin. Then they migrate within the epidermis - in the stratum spinosum. They </a:t>
            </a:r>
            <a:r>
              <a:rPr lang="en-US" altLang="sk-SK" b="1">
                <a:solidFill>
                  <a:srgbClr val="353535"/>
                </a:solidFill>
                <a:latin typeface="AppleSystemUIFont"/>
                <a:ea typeface="Calibri" panose="020F0502020204030204" pitchFamily="34" charset="0"/>
                <a:cs typeface="AppleSystemUIFont"/>
              </a:rPr>
              <a:t>never penetrate basal membrane and go deeper into the dermis </a:t>
            </a:r>
            <a:r>
              <a:rPr lang="en-US" altLang="sk-SK">
                <a:solidFill>
                  <a:srgbClr val="353535"/>
                </a:solidFill>
                <a:latin typeface="AppleSystemUIFont"/>
                <a:ea typeface="Calibri" panose="020F0502020204030204" pitchFamily="34" charset="0"/>
                <a:cs typeface="AppleSystemUIFont"/>
              </a:rPr>
              <a:t>(In an animal host, the larvae are able to penetrate the dermis, infect the blood and lymphatic system and then complete their cycle in the GI tract.)</a:t>
            </a:r>
            <a:endParaRPr lang="sk-SK" altLang="sk-SK">
              <a:latin typeface="Calibri" panose="020F0502020204030204" pitchFamily="34" charset="0"/>
              <a:ea typeface="Calibri" panose="020F0502020204030204" pitchFamily="34" charset="0"/>
              <a:cs typeface="Times New Roman" panose="02020603050405020304" pitchFamily="18" charset="0"/>
            </a:endParaRPr>
          </a:p>
          <a:p>
            <a:endParaRPr lang="en-US" altLang="sk-SK" b="1">
              <a:solidFill>
                <a:srgbClr val="353535"/>
              </a:solidFill>
              <a:latin typeface="AppleSystemUIFont"/>
              <a:ea typeface="Calibri" panose="020F0502020204030204" pitchFamily="34" charset="0"/>
              <a:cs typeface="AppleSystemUIFont"/>
            </a:endParaRPr>
          </a:p>
          <a:p>
            <a:r>
              <a:rPr lang="en-US" altLang="sk-SK" b="1">
                <a:solidFill>
                  <a:srgbClr val="353535"/>
                </a:solidFill>
                <a:latin typeface="AppleSystemUIFont"/>
                <a:ea typeface="Calibri" panose="020F0502020204030204" pitchFamily="34" charset="0"/>
                <a:cs typeface="AppleSystemUIFont"/>
              </a:rPr>
              <a:t>The larva creates 2–3 mm-wide, snakelike tracks</a:t>
            </a:r>
            <a:r>
              <a:rPr lang="en-US" altLang="sk-SK">
                <a:solidFill>
                  <a:srgbClr val="353535"/>
                </a:solidFill>
                <a:latin typeface="AppleSystemUIFont"/>
                <a:ea typeface="Calibri" panose="020F0502020204030204" pitchFamily="34" charset="0"/>
                <a:cs typeface="AppleSystemUIFont"/>
              </a:rPr>
              <a:t> stretching 3–4 cm from the penetration site. These are slightly raised, flesh-coloured or pink and cause intense itching.</a:t>
            </a:r>
            <a:r>
              <a:rPr lang="sk-SK" altLang="sk-SK">
                <a:latin typeface="Calibri" panose="020F0502020204030204" pitchFamily="34" charset="0"/>
                <a:ea typeface="Calibri" panose="020F0502020204030204" pitchFamily="34" charset="0"/>
                <a:cs typeface="Times New Roman" panose="02020603050405020304" pitchFamily="18" charset="0"/>
              </a:rPr>
              <a:t> </a:t>
            </a:r>
            <a:r>
              <a:rPr lang="en-US" altLang="sk-SK" b="1">
                <a:solidFill>
                  <a:srgbClr val="353535"/>
                </a:solidFill>
                <a:latin typeface="AppleSystemUIFont"/>
                <a:ea typeface="Calibri" panose="020F0502020204030204" pitchFamily="34" charset="0"/>
                <a:cs typeface="AppleSystemUIFont"/>
              </a:rPr>
              <a:t>The most common entry places are the soles and backs of the feet</a:t>
            </a:r>
            <a:r>
              <a:rPr lang="en-US" altLang="sk-SK">
                <a:solidFill>
                  <a:srgbClr val="353535"/>
                </a:solidFill>
                <a:latin typeface="AppleSystemUIFont"/>
                <a:ea typeface="Calibri" panose="020F0502020204030204" pitchFamily="34" charset="0"/>
                <a:cs typeface="AppleSystemUIFont"/>
              </a:rPr>
              <a:t>.</a:t>
            </a:r>
            <a:endParaRPr lang="sk-SK" altLang="sk-SK">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BB54784-0C10-AC4A-B50C-056EE7FE3114}"/>
              </a:ext>
            </a:extLst>
          </p:cNvPr>
          <p:cNvSpPr/>
          <p:nvPr/>
        </p:nvSpPr>
        <p:spPr>
          <a:xfrm>
            <a:off x="684213" y="754063"/>
            <a:ext cx="4967287" cy="2586037"/>
          </a:xfrm>
          <a:prstGeom prst="rect">
            <a:avLst/>
          </a:prstGeom>
        </p:spPr>
        <p:txBody>
          <a:bodyPr>
            <a:spAutoFit/>
          </a:bodyPr>
          <a:lstStyle/>
          <a:p>
            <a:pPr>
              <a:spcAft>
                <a:spcPts val="0"/>
              </a:spcAft>
              <a:defRPr/>
            </a:pPr>
            <a:r>
              <a:rPr lang="en-US" b="1" dirty="0">
                <a:solidFill>
                  <a:srgbClr val="353535"/>
                </a:solidFill>
                <a:latin typeface="AppleSystemUIFont"/>
                <a:ea typeface="Calibri" panose="020F0502020204030204" pitchFamily="34" charset="0"/>
                <a:cs typeface="AppleSystemUIFont"/>
              </a:rPr>
              <a:t>Predilections areas:</a:t>
            </a:r>
          </a:p>
          <a:p>
            <a:pPr>
              <a:spcAft>
                <a:spcPts val="0"/>
              </a:spcAft>
              <a:defRPr/>
            </a:pPr>
            <a:endParaRPr lang="en-US" b="1"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en-US" dirty="0">
                <a:solidFill>
                  <a:srgbClr val="353535"/>
                </a:solidFill>
                <a:latin typeface="AppleSystemUIFont"/>
                <a:ea typeface="Calibri" panose="020F0502020204030204" pitchFamily="34" charset="0"/>
                <a:cs typeface="AppleSystemUIFont"/>
              </a:rPr>
              <a:t>wrists, between fingers, along the waistline, genital area, areolas, axilla, inner thighs </a:t>
            </a:r>
          </a:p>
          <a:p>
            <a:pPr>
              <a:spcAft>
                <a:spcPts val="0"/>
              </a:spcAft>
              <a:defRPr/>
            </a:pPr>
            <a:r>
              <a:rPr lang="en-US" dirty="0">
                <a:solidFill>
                  <a:srgbClr val="353535"/>
                </a:solidFill>
                <a:latin typeface="AppleSystemUIFont"/>
                <a:ea typeface="Calibri" panose="020F0502020204030204" pitchFamily="34" charset="0"/>
                <a:cs typeface="AppleSystemUIFont"/>
              </a:rPr>
              <a:t>     (places with warm, easy to penetrate, soft skin)</a:t>
            </a:r>
          </a:p>
          <a:p>
            <a:pPr marL="285750" indent="-285750">
              <a:spcAft>
                <a:spcPts val="0"/>
              </a:spcAft>
              <a:buFontTx/>
              <a:buChar char="-"/>
              <a:defRPr/>
            </a:pPr>
            <a:endParaRPr lang="en-US" dirty="0">
              <a:solidFill>
                <a:srgbClr val="353535"/>
              </a:solidFill>
              <a:latin typeface="AppleSystemUIFont"/>
              <a:ea typeface="Calibri" panose="020F0502020204030204" pitchFamily="34" charset="0"/>
              <a:cs typeface="AppleSystemUIFont"/>
            </a:endParaRPr>
          </a:p>
          <a:p>
            <a:pPr marL="285750" indent="-285750">
              <a:spcAft>
                <a:spcPts val="0"/>
              </a:spcAft>
              <a:buFontTx/>
              <a:buChar char="-"/>
              <a:defRPr/>
            </a:pPr>
            <a:r>
              <a:rPr lang="en-US" dirty="0">
                <a:solidFill>
                  <a:srgbClr val="353535"/>
                </a:solidFill>
                <a:latin typeface="AppleSystemUIFont"/>
                <a:ea typeface="Calibri" panose="020F0502020204030204" pitchFamily="34" charset="0"/>
                <a:cs typeface="AppleSystemUIFont"/>
              </a:rPr>
              <a:t> </a:t>
            </a:r>
            <a:r>
              <a:rPr lang="en-US" b="1" dirty="0">
                <a:solidFill>
                  <a:srgbClr val="353535"/>
                </a:solidFill>
                <a:latin typeface="AppleSystemUIFont"/>
                <a:ea typeface="Calibri" panose="020F0502020204030204" pitchFamily="34" charset="0"/>
                <a:cs typeface="AppleSystemUIFont"/>
              </a:rPr>
              <a:t>the head, palms and soles are usually not affected</a:t>
            </a:r>
            <a:r>
              <a:rPr lang="en-US" dirty="0">
                <a:solidFill>
                  <a:srgbClr val="353535"/>
                </a:solidFill>
                <a:latin typeface="AppleSystemUIFont"/>
                <a:ea typeface="Calibri" panose="020F0502020204030204" pitchFamily="34" charset="0"/>
                <a:cs typeface="AppleSystemUIFont"/>
              </a:rPr>
              <a:t>, but can be in young children and immunosuppressed individuals</a:t>
            </a:r>
          </a:p>
        </p:txBody>
      </p:sp>
      <p:pic>
        <p:nvPicPr>
          <p:cNvPr id="7170" name="Picture 2">
            <a:extLst>
              <a:ext uri="{FF2B5EF4-FFF2-40B4-BE49-F238E27FC236}">
                <a16:creationId xmlns:a16="http://schemas.microsoft.com/office/drawing/2014/main" xmlns="" id="{9C38542A-76B9-0347-B9E3-B7195A2F4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000125"/>
            <a:ext cx="3154363"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
            <a:extLst>
              <a:ext uri="{FF2B5EF4-FFF2-40B4-BE49-F238E27FC236}">
                <a16:creationId xmlns:a16="http://schemas.microsoft.com/office/drawing/2014/main" xmlns="" id="{0514116B-BA09-B546-BD79-6BC2930481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141" b="12460"/>
          <a:stretch>
            <a:fillRect/>
          </a:stretch>
        </p:blipFill>
        <p:spPr bwMode="auto">
          <a:xfrm>
            <a:off x="1116013" y="3789363"/>
            <a:ext cx="3527425" cy="233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a:extLst>
              <a:ext uri="{FF2B5EF4-FFF2-40B4-BE49-F238E27FC236}">
                <a16:creationId xmlns:a16="http://schemas.microsoft.com/office/drawing/2014/main" xmlns="" id="{F2213E54-B703-9241-AB03-153D88D093E1}"/>
              </a:ext>
            </a:extLst>
          </p:cNvPr>
          <p:cNvSpPr>
            <a:spLocks noChangeArrowheads="1"/>
          </p:cNvSpPr>
          <p:nvPr/>
        </p:nvSpPr>
        <p:spPr bwMode="auto">
          <a:xfrm>
            <a:off x="395288" y="908050"/>
            <a:ext cx="410527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sk-SK" b="1">
                <a:solidFill>
                  <a:srgbClr val="353535"/>
                </a:solidFill>
                <a:latin typeface="AppleSystemUIFontBold"/>
                <a:ea typeface="Calibri" panose="020F0502020204030204" pitchFamily="34" charset="0"/>
                <a:cs typeface="AppleSystemUIFontBold"/>
              </a:rPr>
              <a:t>Treatment:</a:t>
            </a:r>
            <a:r>
              <a:rPr lang="en-US" altLang="sk-SK">
                <a:solidFill>
                  <a:srgbClr val="353535"/>
                </a:solidFill>
                <a:latin typeface="AppleSystemUIFont"/>
                <a:ea typeface="Calibri" panose="020F0502020204030204" pitchFamily="34" charset="0"/>
                <a:cs typeface="AppleSystemUIFont"/>
              </a:rPr>
              <a:t> </a:t>
            </a:r>
          </a:p>
          <a:p>
            <a:endParaRPr lang="en-US" altLang="sk-SK">
              <a:solidFill>
                <a:srgbClr val="353535"/>
              </a:solidFill>
              <a:latin typeface="AppleSystemUIFont"/>
              <a:ea typeface="Calibri" panose="020F0502020204030204" pitchFamily="34" charset="0"/>
              <a:cs typeface="AppleSystemUIFont"/>
            </a:endParaRPr>
          </a:p>
          <a:p>
            <a:r>
              <a:rPr lang="en-US" altLang="sk-SK">
                <a:solidFill>
                  <a:srgbClr val="353535"/>
                </a:solidFill>
                <a:latin typeface="AppleSystemUIFont"/>
                <a:ea typeface="Calibri" panose="020F0502020204030204" pitchFamily="34" charset="0"/>
                <a:cs typeface="AppleSystemUIFont"/>
              </a:rPr>
              <a:t>Cutaneous larva migrans is self-limiting. Humans are an accidental and 'dead-end' host so the hookworm larvae eventually die. In most cases, </a:t>
            </a:r>
            <a:r>
              <a:rPr lang="en-US" altLang="sk-SK" b="1">
                <a:solidFill>
                  <a:srgbClr val="353535"/>
                </a:solidFill>
                <a:latin typeface="AppleSystemUIFont"/>
                <a:ea typeface="Calibri" panose="020F0502020204030204" pitchFamily="34" charset="0"/>
                <a:cs typeface="AppleSystemUIFont"/>
              </a:rPr>
              <a:t>lesions will resolve without treatment within 4–8 weeks</a:t>
            </a:r>
            <a:r>
              <a:rPr lang="en-US" altLang="sk-SK">
                <a:solidFill>
                  <a:srgbClr val="353535"/>
                </a:solidFill>
                <a:latin typeface="AppleSystemUIFont"/>
                <a:ea typeface="Calibri" panose="020F0502020204030204" pitchFamily="34" charset="0"/>
                <a:cs typeface="AppleSystemUIFont"/>
              </a:rPr>
              <a:t>. </a:t>
            </a:r>
          </a:p>
          <a:p>
            <a:endParaRPr lang="en-US" altLang="sk-SK">
              <a:solidFill>
                <a:srgbClr val="353535"/>
              </a:solidFill>
              <a:latin typeface="AppleSystemUIFont"/>
              <a:ea typeface="Calibri" panose="020F0502020204030204" pitchFamily="34" charset="0"/>
              <a:cs typeface="AppleSystemUIFont"/>
            </a:endParaRPr>
          </a:p>
          <a:p>
            <a:r>
              <a:rPr lang="en-US" altLang="sk-SK">
                <a:solidFill>
                  <a:srgbClr val="353535"/>
                </a:solidFill>
                <a:latin typeface="AppleSystemUIFont"/>
                <a:ea typeface="Calibri" panose="020F0502020204030204" pitchFamily="34" charset="0"/>
                <a:cs typeface="AppleSystemUIFont"/>
              </a:rPr>
              <a:t>To shorten the course of the disease -</a:t>
            </a:r>
            <a:r>
              <a:rPr lang="en-US" altLang="sk-SK" b="1">
                <a:solidFill>
                  <a:srgbClr val="353535"/>
                </a:solidFill>
                <a:latin typeface="AppleSystemUIFont"/>
                <a:ea typeface="Calibri" panose="020F0502020204030204" pitchFamily="34" charset="0"/>
                <a:cs typeface="AppleSystemUIFont"/>
              </a:rPr>
              <a:t>ivermectin, liquid nitrogen, laser treatment</a:t>
            </a:r>
            <a:r>
              <a:rPr lang="en-US" altLang="sk-SK">
                <a:solidFill>
                  <a:srgbClr val="353535"/>
                </a:solidFill>
                <a:latin typeface="AppleSystemUIFont"/>
                <a:ea typeface="Calibri" panose="020F0502020204030204" pitchFamily="34" charset="0"/>
                <a:cs typeface="AppleSystemUIFont"/>
              </a:rPr>
              <a:t>. </a:t>
            </a:r>
          </a:p>
          <a:p>
            <a:endParaRPr lang="en-US" altLang="sk-SK">
              <a:solidFill>
                <a:srgbClr val="353535"/>
              </a:solidFill>
              <a:latin typeface="AppleSystemUIFont"/>
              <a:ea typeface="Calibri" panose="020F0502020204030204" pitchFamily="34" charset="0"/>
              <a:cs typeface="AppleSystemUIFont"/>
            </a:endParaRPr>
          </a:p>
          <a:p>
            <a:r>
              <a:rPr lang="en-US" altLang="sk-SK" b="1">
                <a:solidFill>
                  <a:srgbClr val="353535"/>
                </a:solidFill>
                <a:latin typeface="AppleSystemUIFont"/>
                <a:ea typeface="Calibri" panose="020F0502020204030204" pitchFamily="34" charset="0"/>
                <a:cs typeface="AppleSystemUIFont"/>
              </a:rPr>
              <a:t>Antihistamines and topical corticosteroids provide symptomatic relief of itch. </a:t>
            </a:r>
            <a:endParaRPr lang="sk-SK" altLang="sk-SK" b="1">
              <a:latin typeface="Calibri" panose="020F0502020204030204" pitchFamily="34" charset="0"/>
              <a:ea typeface="Calibri" panose="020F0502020204030204" pitchFamily="34" charset="0"/>
              <a:cs typeface="Times New Roman" panose="02020603050405020304" pitchFamily="18" charset="0"/>
            </a:endParaRPr>
          </a:p>
        </p:txBody>
      </p:sp>
      <p:pic>
        <p:nvPicPr>
          <p:cNvPr id="48130" name="Picture 2">
            <a:extLst>
              <a:ext uri="{FF2B5EF4-FFF2-40B4-BE49-F238E27FC236}">
                <a16:creationId xmlns:a16="http://schemas.microsoft.com/office/drawing/2014/main" xmlns="" id="{A49AFF05-99E9-F148-8318-6F30678F1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1700213"/>
            <a:ext cx="3960812" cy="288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7D8BB411-3F83-4B40-A2A7-D726D11B9312}"/>
              </a:ext>
            </a:extLst>
          </p:cNvPr>
          <p:cNvSpPr txBox="1"/>
          <p:nvPr/>
        </p:nvSpPr>
        <p:spPr>
          <a:xfrm>
            <a:off x="0" y="333375"/>
            <a:ext cx="9144000" cy="1014413"/>
          </a:xfrm>
          <a:prstGeom prst="rect">
            <a:avLst/>
          </a:prstGeom>
          <a:solidFill>
            <a:schemeClr val="bg1"/>
          </a:solidFill>
        </p:spPr>
        <p:txBody>
          <a:bodyPr anchor="ctr">
            <a:spAutoFit/>
          </a:bodyPr>
          <a:lstStyle/>
          <a:p>
            <a:pPr algn="ctr">
              <a:defRPr/>
            </a:pPr>
            <a:endParaRPr lang="sk-SK" sz="1400" dirty="0">
              <a:solidFill>
                <a:schemeClr val="tx1">
                  <a:lumMod val="65000"/>
                  <a:lumOff val="35000"/>
                </a:schemeClr>
              </a:solidFill>
              <a:latin typeface="Calibri" panose="020F0502020204030204" pitchFamily="34" charset="0"/>
              <a:cs typeface="Calibri" panose="020F0502020204030204" pitchFamily="34" charset="0"/>
            </a:endParaRPr>
          </a:p>
          <a:p>
            <a:pPr algn="ctr">
              <a:defRPr/>
            </a:pPr>
            <a:r>
              <a:rPr lang="sk-SK" sz="3200" b="1" dirty="0">
                <a:solidFill>
                  <a:schemeClr val="tx1">
                    <a:lumMod val="65000"/>
                    <a:lumOff val="35000"/>
                  </a:schemeClr>
                </a:solidFill>
                <a:latin typeface="Calibri" panose="020F0502020204030204" pitchFamily="34" charset="0"/>
                <a:cs typeface="Calibri" panose="020F0502020204030204" pitchFamily="34" charset="0"/>
              </a:rPr>
              <a:t> SPIDERS</a:t>
            </a:r>
          </a:p>
          <a:p>
            <a:pPr algn="ctr">
              <a:defRPr/>
            </a:pPr>
            <a:endParaRPr lang="sk-SK" sz="1400"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49154" name="Picture 4">
            <a:extLst>
              <a:ext uri="{FF2B5EF4-FFF2-40B4-BE49-F238E27FC236}">
                <a16:creationId xmlns:a16="http://schemas.microsoft.com/office/drawing/2014/main" xmlns="" id="{F346A7DA-5BE5-EA49-B1BB-82DE4F2A7D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58888" y="1557338"/>
            <a:ext cx="68294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15F7338-AF4F-4F4C-BC16-3E11B40A355A}"/>
              </a:ext>
            </a:extLst>
          </p:cNvPr>
          <p:cNvSpPr/>
          <p:nvPr/>
        </p:nvSpPr>
        <p:spPr>
          <a:xfrm>
            <a:off x="323850" y="1125538"/>
            <a:ext cx="3527425" cy="4216400"/>
          </a:xfrm>
          <a:prstGeom prst="rect">
            <a:avLst/>
          </a:prstGeom>
        </p:spPr>
        <p:txBody>
          <a:bodyPr>
            <a:spAutoFit/>
          </a:bodyPr>
          <a:lstStyle/>
          <a:p>
            <a:pPr>
              <a:spcAft>
                <a:spcPts val="0"/>
              </a:spcAft>
              <a:defRPr/>
            </a:pPr>
            <a:r>
              <a:rPr lang="en-US" b="1" u="sng" dirty="0">
                <a:solidFill>
                  <a:srgbClr val="353535"/>
                </a:solidFill>
                <a:uFill>
                  <a:solidFill>
                    <a:srgbClr val="353535"/>
                  </a:solidFill>
                </a:uFill>
                <a:latin typeface="AppleSystemUIFontBold"/>
                <a:ea typeface="Calibri" panose="020F0502020204030204" pitchFamily="34" charset="0"/>
                <a:cs typeface="AppleSystemUIFontBold"/>
              </a:rPr>
              <a:t>1. Yellow sac spider</a:t>
            </a:r>
          </a:p>
          <a:p>
            <a:pPr>
              <a:spcAft>
                <a:spcPts val="0"/>
              </a:spcAft>
              <a:defRPr/>
            </a:pPr>
            <a:r>
              <a:rPr lang="en-US" b="1" i="1" dirty="0">
                <a:solidFill>
                  <a:srgbClr val="353535"/>
                </a:solidFill>
                <a:uFill>
                  <a:solidFill>
                    <a:srgbClr val="353535"/>
                  </a:solidFill>
                </a:uFill>
                <a:latin typeface="AppleSystemUIFontBold"/>
                <a:ea typeface="Calibri" panose="020F0502020204030204" pitchFamily="34" charset="0"/>
                <a:cs typeface="AppleSystemUIFontBold"/>
              </a:rPr>
              <a:t>(</a:t>
            </a:r>
            <a:r>
              <a:rPr lang="en-US" b="1" i="1" dirty="0" err="1">
                <a:solidFill>
                  <a:srgbClr val="353535"/>
                </a:solidFill>
                <a:uFill>
                  <a:solidFill>
                    <a:srgbClr val="353535"/>
                  </a:solidFill>
                </a:uFill>
                <a:latin typeface="AppleSystemUIFontBold"/>
                <a:ea typeface="Calibri" panose="020F0502020204030204" pitchFamily="34" charset="0"/>
                <a:cs typeface="AppleSystemUIFontBold"/>
              </a:rPr>
              <a:t>Cheiracanthium</a:t>
            </a:r>
            <a:r>
              <a:rPr lang="en-US" b="1" i="1" dirty="0">
                <a:solidFill>
                  <a:srgbClr val="353535"/>
                </a:solidFill>
                <a:uFill>
                  <a:solidFill>
                    <a:srgbClr val="353535"/>
                  </a:solidFill>
                </a:uFill>
                <a:latin typeface="AppleSystemUIFontBold"/>
                <a:ea typeface="Calibri" panose="020F0502020204030204" pitchFamily="34" charset="0"/>
                <a:cs typeface="AppleSystemUIFontBold"/>
              </a:rPr>
              <a:t> </a:t>
            </a:r>
            <a:r>
              <a:rPr lang="en-US" b="1" i="1" dirty="0" err="1">
                <a:solidFill>
                  <a:srgbClr val="353535"/>
                </a:solidFill>
                <a:uFill>
                  <a:solidFill>
                    <a:srgbClr val="353535"/>
                  </a:solidFill>
                </a:uFill>
                <a:latin typeface="AppleSystemUIFontBold"/>
                <a:ea typeface="Calibri" panose="020F0502020204030204" pitchFamily="34" charset="0"/>
                <a:cs typeface="AppleSystemUIFontBold"/>
              </a:rPr>
              <a:t>punctorium</a:t>
            </a:r>
            <a:r>
              <a:rPr lang="en-US" b="1" i="1" dirty="0">
                <a:solidFill>
                  <a:srgbClr val="353535"/>
                </a:solidFill>
                <a:uFill>
                  <a:solidFill>
                    <a:srgbClr val="353535"/>
                  </a:solidFill>
                </a:uFill>
                <a:latin typeface="AppleSystemUIFontBold"/>
                <a:ea typeface="Calibri" panose="020F0502020204030204" pitchFamily="34" charset="0"/>
                <a:cs typeface="AppleSystemUIFontBold"/>
              </a:rPr>
              <a:t>)</a:t>
            </a:r>
          </a:p>
          <a:p>
            <a:pPr>
              <a:spcAft>
                <a:spcPts val="0"/>
              </a:spcAft>
              <a:defRPr/>
            </a:pPr>
            <a:endParaRPr lang="sk-SK" sz="16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defRPr/>
            </a:pPr>
            <a:r>
              <a:rPr lang="en-US" dirty="0">
                <a:solidFill>
                  <a:srgbClr val="353535"/>
                </a:solidFill>
                <a:latin typeface="AppleSystemUIFont"/>
                <a:ea typeface="Calibri" panose="020F0502020204030204" pitchFamily="34" charset="0"/>
                <a:cs typeface="AppleSystemUIFont"/>
              </a:rPr>
              <a:t>This spider lives in southern Europe, as well as in the warmer regions of the Czech Republic. As its name suggests, yellow sac spider does not build prey nets, but a </a:t>
            </a:r>
            <a:r>
              <a:rPr lang="en-US" b="1" dirty="0">
                <a:solidFill>
                  <a:srgbClr val="353535"/>
                </a:solidFill>
                <a:latin typeface="AppleSystemUIFont"/>
                <a:ea typeface="Calibri" panose="020F0502020204030204" pitchFamily="34" charset="0"/>
                <a:cs typeface="AppleSystemUIFont"/>
              </a:rPr>
              <a:t>cobweb cocoon</a:t>
            </a:r>
            <a:r>
              <a:rPr lang="en-US" dirty="0">
                <a:solidFill>
                  <a:srgbClr val="353535"/>
                </a:solidFill>
                <a:latin typeface="AppleSystemUIFont"/>
                <a:ea typeface="Calibri" panose="020F0502020204030204" pitchFamily="34" charset="0"/>
                <a:cs typeface="AppleSystemUIFont"/>
              </a:rPr>
              <a:t> on the tops of vegetation. The spider </a:t>
            </a:r>
            <a:r>
              <a:rPr lang="en-US" b="1" dirty="0">
                <a:solidFill>
                  <a:srgbClr val="353535"/>
                </a:solidFill>
                <a:latin typeface="AppleSystemUIFont"/>
                <a:ea typeface="Calibri" panose="020F0502020204030204" pitchFamily="34" charset="0"/>
                <a:cs typeface="AppleSystemUIFont"/>
              </a:rPr>
              <a:t>does not attack spontaneously, unless it feels endangered</a:t>
            </a:r>
            <a:r>
              <a:rPr lang="en-US" dirty="0">
                <a:solidFill>
                  <a:srgbClr val="353535"/>
                </a:solidFill>
                <a:latin typeface="AppleSystemUIFont"/>
                <a:ea typeface="Calibri" panose="020F0502020204030204" pitchFamily="34" charset="0"/>
                <a:cs typeface="AppleSystemUIFont"/>
              </a:rPr>
              <a:t> – e.g. when the cocoon with eggs is being manipulated with or, if a person touches the spider. </a:t>
            </a:r>
            <a:endParaRPr lang="sk-SK"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0178" name="Picture 4">
            <a:extLst>
              <a:ext uri="{FF2B5EF4-FFF2-40B4-BE49-F238E27FC236}">
                <a16:creationId xmlns:a16="http://schemas.microsoft.com/office/drawing/2014/main" xmlns="" id="{7DD7E53A-5B19-974F-8BDA-3D95D65D11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0200" y="1125538"/>
            <a:ext cx="47847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a:extLst>
              <a:ext uri="{FF2B5EF4-FFF2-40B4-BE49-F238E27FC236}">
                <a16:creationId xmlns:a16="http://schemas.microsoft.com/office/drawing/2014/main" xmlns="" id="{58702F30-AEA0-5943-8E4B-A7D18D0B2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196975"/>
            <a:ext cx="70580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1">
            <a:extLst>
              <a:ext uri="{FF2B5EF4-FFF2-40B4-BE49-F238E27FC236}">
                <a16:creationId xmlns:a16="http://schemas.microsoft.com/office/drawing/2014/main" xmlns="" id="{24CC21EB-674E-8A4D-A451-320BD88BA120}"/>
              </a:ext>
            </a:extLst>
          </p:cNvPr>
          <p:cNvSpPr>
            <a:spLocks noChangeArrowheads="1"/>
          </p:cNvSpPr>
          <p:nvPr/>
        </p:nvSpPr>
        <p:spPr bwMode="auto">
          <a:xfrm>
            <a:off x="684213" y="333375"/>
            <a:ext cx="8135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sk-SK">
                <a:solidFill>
                  <a:srgbClr val="353535"/>
                </a:solidFill>
                <a:latin typeface="AppleSystemUIFont"/>
                <a:ea typeface="Calibri" panose="020F0502020204030204" pitchFamily="34" charset="0"/>
                <a:cs typeface="AppleSystemUIFont"/>
              </a:rPr>
              <a:t>It is dangerous because its </a:t>
            </a:r>
            <a:r>
              <a:rPr lang="en-US" altLang="sk-SK" b="1">
                <a:solidFill>
                  <a:srgbClr val="353535"/>
                </a:solidFill>
                <a:latin typeface="AppleSystemUIFont"/>
                <a:ea typeface="Calibri" panose="020F0502020204030204" pitchFamily="34" charset="0"/>
                <a:cs typeface="AppleSystemUIFont"/>
              </a:rPr>
              <a:t>chelicerae can bite through human skin</a:t>
            </a:r>
            <a:r>
              <a:rPr lang="en-US" altLang="sk-SK">
                <a:solidFill>
                  <a:srgbClr val="353535"/>
                </a:solidFill>
                <a:latin typeface="AppleSystemUIFont"/>
                <a:ea typeface="Calibri" panose="020F0502020204030204" pitchFamily="34" charset="0"/>
                <a:cs typeface="AppleSystemUIFont"/>
              </a:rPr>
              <a:t> and inject venom (unlike most spiders in this region), but it still does not pose a serious threat. </a:t>
            </a:r>
            <a:endParaRPr lang="sk-SK" altLang="sk-SK">
              <a:ea typeface="Calibri" panose="020F0502020204030204" pitchFamily="34" charset="0"/>
              <a:cs typeface="AppleSystemUIFon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
            <a:extLst>
              <a:ext uri="{FF2B5EF4-FFF2-40B4-BE49-F238E27FC236}">
                <a16:creationId xmlns:a16="http://schemas.microsoft.com/office/drawing/2014/main" xmlns="" id="{8E9C6642-BEB3-FD44-AB13-2DEDA5A326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375" y="1268413"/>
            <a:ext cx="643890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1">
            <a:extLst>
              <a:ext uri="{FF2B5EF4-FFF2-40B4-BE49-F238E27FC236}">
                <a16:creationId xmlns:a16="http://schemas.microsoft.com/office/drawing/2014/main" xmlns="" id="{3E9CEB4C-007D-A547-B2EC-25D3FB082112}"/>
              </a:ext>
            </a:extLst>
          </p:cNvPr>
          <p:cNvSpPr>
            <a:spLocks noChangeArrowheads="1"/>
          </p:cNvSpPr>
          <p:nvPr/>
        </p:nvSpPr>
        <p:spPr bwMode="auto">
          <a:xfrm>
            <a:off x="539750" y="188913"/>
            <a:ext cx="79930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sk-SK">
                <a:solidFill>
                  <a:srgbClr val="353535"/>
                </a:solidFill>
                <a:latin typeface="AppleSystemUIFont"/>
                <a:ea typeface="Calibri" panose="020F0502020204030204" pitchFamily="34" charset="0"/>
                <a:cs typeface="AppleSystemUIFont"/>
              </a:rPr>
              <a:t>The bite causes </a:t>
            </a:r>
            <a:r>
              <a:rPr lang="en-US" altLang="sk-SK" b="1">
                <a:solidFill>
                  <a:srgbClr val="353535"/>
                </a:solidFill>
                <a:latin typeface="AppleSystemUIFont"/>
                <a:ea typeface="Calibri" panose="020F0502020204030204" pitchFamily="34" charset="0"/>
                <a:cs typeface="AppleSystemUIFont"/>
              </a:rPr>
              <a:t>intense pain (much greater than a bee or wasp sting), swelling and possibly sweating</a:t>
            </a:r>
            <a:r>
              <a:rPr lang="en-US" altLang="sk-SK">
                <a:solidFill>
                  <a:srgbClr val="353535"/>
                </a:solidFill>
                <a:latin typeface="AppleSystemUIFont"/>
                <a:ea typeface="Calibri" panose="020F0502020204030204" pitchFamily="34" charset="0"/>
                <a:cs typeface="AppleSystemUIFont"/>
              </a:rPr>
              <a:t>. The effects of the bite usually subside within 24 hours. Cooling the affected area can alleviate the symptoms. </a:t>
            </a:r>
            <a:endParaRPr lang="sk-SK" altLang="sk-SK">
              <a:ea typeface="Calibri" panose="020F0502020204030204" pitchFamily="34" charset="0"/>
              <a:cs typeface="AppleSystemUIFon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507B1EF-C5AA-114C-82CF-6E50B39CB5EA}"/>
              </a:ext>
            </a:extLst>
          </p:cNvPr>
          <p:cNvSpPr/>
          <p:nvPr/>
        </p:nvSpPr>
        <p:spPr>
          <a:xfrm>
            <a:off x="539750" y="612775"/>
            <a:ext cx="8208963" cy="2586038"/>
          </a:xfrm>
          <a:prstGeom prst="rect">
            <a:avLst/>
          </a:prstGeom>
        </p:spPr>
        <p:txBody>
          <a:bodyPr>
            <a:spAutoFit/>
          </a:bodyPr>
          <a:lstStyle/>
          <a:p>
            <a:pPr>
              <a:spcAft>
                <a:spcPts val="0"/>
              </a:spcAft>
              <a:defRPr/>
            </a:pPr>
            <a:r>
              <a:rPr lang="en-US" b="1" u="sng" dirty="0">
                <a:solidFill>
                  <a:srgbClr val="353535"/>
                </a:solidFill>
                <a:uFill>
                  <a:solidFill>
                    <a:srgbClr val="353535"/>
                  </a:solidFill>
                </a:uFill>
                <a:latin typeface="AppleSystemUIFontBold"/>
                <a:ea typeface="Calibri" panose="020F0502020204030204" pitchFamily="34" charset="0"/>
                <a:cs typeface="AppleSystemUIFontBold"/>
              </a:rPr>
              <a:t>2. Moravian steppe spider</a:t>
            </a:r>
          </a:p>
          <a:p>
            <a:pPr>
              <a:spcAft>
                <a:spcPts val="0"/>
              </a:spcAft>
              <a:defRPr/>
            </a:pPr>
            <a:r>
              <a:rPr lang="en-US" b="1" dirty="0">
                <a:solidFill>
                  <a:srgbClr val="353535"/>
                </a:solidFill>
                <a:uFill>
                  <a:solidFill>
                    <a:srgbClr val="353535"/>
                  </a:solidFill>
                </a:uFill>
                <a:latin typeface="AppleSystemUIFontBold"/>
                <a:ea typeface="Calibri" panose="020F0502020204030204" pitchFamily="34" charset="0"/>
                <a:cs typeface="AppleSystemUIFontBold"/>
              </a:rPr>
              <a:t>(</a:t>
            </a:r>
            <a:r>
              <a:rPr lang="en-US" b="1" i="1" dirty="0" err="1">
                <a:solidFill>
                  <a:srgbClr val="353535"/>
                </a:solidFill>
                <a:uFill>
                  <a:solidFill>
                    <a:srgbClr val="353535"/>
                  </a:solidFill>
                </a:uFill>
                <a:latin typeface="AppleSystemUIFontBold"/>
                <a:ea typeface="Calibri" panose="020F0502020204030204" pitchFamily="34" charset="0"/>
                <a:cs typeface="AppleSystemUIFontBold"/>
              </a:rPr>
              <a:t>Eresus</a:t>
            </a:r>
            <a:r>
              <a:rPr lang="en-US" b="1" i="1" dirty="0">
                <a:solidFill>
                  <a:srgbClr val="353535"/>
                </a:solidFill>
                <a:uFill>
                  <a:solidFill>
                    <a:srgbClr val="353535"/>
                  </a:solidFill>
                </a:uFill>
                <a:latin typeface="AppleSystemUIFontBold"/>
                <a:ea typeface="Calibri" panose="020F0502020204030204" pitchFamily="34" charset="0"/>
                <a:cs typeface="AppleSystemUIFontBold"/>
              </a:rPr>
              <a:t> </a:t>
            </a:r>
            <a:r>
              <a:rPr lang="en-US" b="1" i="1" dirty="0" err="1">
                <a:solidFill>
                  <a:srgbClr val="353535"/>
                </a:solidFill>
                <a:uFill>
                  <a:solidFill>
                    <a:srgbClr val="353535"/>
                  </a:solidFill>
                </a:uFill>
                <a:latin typeface="AppleSystemUIFontBold"/>
                <a:ea typeface="Calibri" panose="020F0502020204030204" pitchFamily="34" charset="0"/>
                <a:cs typeface="AppleSystemUIFontBold"/>
              </a:rPr>
              <a:t>moravicus</a:t>
            </a:r>
            <a:r>
              <a:rPr lang="en-US" b="1" i="1" dirty="0">
                <a:solidFill>
                  <a:srgbClr val="353535"/>
                </a:solidFill>
                <a:uFill>
                  <a:solidFill>
                    <a:srgbClr val="353535"/>
                  </a:solidFill>
                </a:uFill>
                <a:latin typeface="AppleSystemUIFontBold"/>
                <a:ea typeface="Calibri" panose="020F0502020204030204" pitchFamily="34" charset="0"/>
                <a:cs typeface="AppleSystemUIFontBold"/>
              </a:rPr>
              <a:t>)</a:t>
            </a:r>
          </a:p>
          <a:p>
            <a:pPr>
              <a:spcAft>
                <a:spcPts val="0"/>
              </a:spcAft>
              <a:defRPr/>
            </a:pPr>
            <a:endParaRPr lang="en-US" dirty="0">
              <a:solidFill>
                <a:srgbClr val="353535"/>
              </a:solidFill>
              <a:latin typeface="AppleSystemUIFont"/>
              <a:ea typeface="Calibri" panose="020F0502020204030204" pitchFamily="34" charset="0"/>
              <a:cs typeface="AppleSystemUIFont"/>
            </a:endParaRPr>
          </a:p>
          <a:p>
            <a:pPr>
              <a:spcAft>
                <a:spcPts val="0"/>
              </a:spcAft>
              <a:defRPr/>
            </a:pPr>
            <a:r>
              <a:rPr lang="en-US" dirty="0">
                <a:solidFill>
                  <a:srgbClr val="353535"/>
                </a:solidFill>
                <a:latin typeface="AppleSystemUIFont"/>
                <a:ea typeface="Calibri" panose="020F0502020204030204" pitchFamily="34" charset="0"/>
                <a:cs typeface="AppleSystemUIFont"/>
              </a:rPr>
              <a:t>Is a venomous spider that you can encounter in southern Moravia, it is also </a:t>
            </a:r>
            <a:r>
              <a:rPr lang="en-US" b="1" dirty="0">
                <a:solidFill>
                  <a:srgbClr val="353535"/>
                </a:solidFill>
                <a:latin typeface="AppleSystemUIFont"/>
                <a:ea typeface="Calibri" panose="020F0502020204030204" pitchFamily="34" charset="0"/>
                <a:cs typeface="AppleSystemUIFont"/>
              </a:rPr>
              <a:t>the most venomous spider in the Czech Republic. </a:t>
            </a:r>
            <a:endParaRPr lang="sk-SK"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defRPr/>
            </a:pPr>
            <a:r>
              <a:rPr lang="en-US" dirty="0">
                <a:solidFill>
                  <a:srgbClr val="353535"/>
                </a:solidFill>
                <a:latin typeface="AppleSystemUIFont"/>
                <a:ea typeface="Calibri" panose="020F0502020204030204" pitchFamily="34" charset="0"/>
                <a:cs typeface="AppleSystemUIFont"/>
              </a:rPr>
              <a:t>The bite of this spider </a:t>
            </a:r>
            <a:r>
              <a:rPr lang="en-US" b="1" dirty="0">
                <a:solidFill>
                  <a:srgbClr val="353535"/>
                </a:solidFill>
                <a:latin typeface="AppleSystemUIFont"/>
                <a:ea typeface="Calibri" panose="020F0502020204030204" pitchFamily="34" charset="0"/>
                <a:cs typeface="AppleSystemUIFont"/>
              </a:rPr>
              <a:t>causes fever accompanied by heartbeat acceleration, feeling of intense pressure in the head and redness of the face</a:t>
            </a:r>
            <a:r>
              <a:rPr lang="en-US" dirty="0">
                <a:solidFill>
                  <a:srgbClr val="353535"/>
                </a:solidFill>
                <a:latin typeface="AppleSystemUIFont"/>
                <a:ea typeface="Calibri" panose="020F0502020204030204" pitchFamily="34" charset="0"/>
                <a:cs typeface="AppleSystemUIFont"/>
              </a:rPr>
              <a:t>. These symptoms go away after about two hours. The bitten person feels severe headaches for the rest of the day.</a:t>
            </a:r>
            <a:endParaRPr lang="sk-SK"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defRPr/>
            </a:pPr>
            <a:r>
              <a:rPr lang="en-US" dirty="0">
                <a:solidFill>
                  <a:srgbClr val="353535"/>
                </a:solidFill>
                <a:latin typeface="AppleSystemUIFont"/>
                <a:ea typeface="Calibri" panose="020F0502020204030204" pitchFamily="34" charset="0"/>
                <a:cs typeface="AppleSystemUIFont"/>
              </a:rPr>
              <a:t> </a:t>
            </a:r>
            <a:endParaRPr lang="sk-SK"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3250" name="Picture 4">
            <a:extLst>
              <a:ext uri="{FF2B5EF4-FFF2-40B4-BE49-F238E27FC236}">
                <a16:creationId xmlns:a16="http://schemas.microsoft.com/office/drawing/2014/main" xmlns="" id="{FE33DCF0-7B6E-4B43-BE53-DF0F4CB859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3213100"/>
            <a:ext cx="444341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4">
            <a:extLst>
              <a:ext uri="{FF2B5EF4-FFF2-40B4-BE49-F238E27FC236}">
                <a16:creationId xmlns:a16="http://schemas.microsoft.com/office/drawing/2014/main" xmlns="" id="{8FB56E52-2342-6F42-999C-705D701CA0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9263" y="3213100"/>
            <a:ext cx="445928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5DADA-E793-0242-8B18-26B36187209F}"/>
              </a:ext>
            </a:extLst>
          </p:cNvPr>
          <p:cNvSpPr>
            <a:spLocks noGrp="1"/>
          </p:cNvSpPr>
          <p:nvPr>
            <p:ph type="title"/>
          </p:nvPr>
        </p:nvSpPr>
        <p:spPr>
          <a:xfrm>
            <a:off x="1116013" y="1268413"/>
            <a:ext cx="6940550" cy="1646237"/>
          </a:xfrm>
          <a:ln>
            <a:noFill/>
          </a:ln>
        </p:spPr>
        <p:txBody>
          <a:bodyPr/>
          <a:lstStyle/>
          <a:p>
            <a:pPr fontAlgn="auto">
              <a:spcAft>
                <a:spcPts val="0"/>
              </a:spcAft>
              <a:defRPr/>
            </a:pPr>
            <a:r>
              <a:rPr lang="sk-SK" dirty="0">
                <a:solidFill>
                  <a:schemeClr val="bg1">
                    <a:lumMod val="65000"/>
                    <a:lumOff val="35000"/>
                  </a:schemeClr>
                </a:solidFill>
              </a:rPr>
              <a:t>THANK YOU FOR YOUR ATTENTION :)</a:t>
            </a:r>
          </a:p>
        </p:txBody>
      </p:sp>
      <p:pic>
        <p:nvPicPr>
          <p:cNvPr id="54274" name="Picture 11">
            <a:extLst>
              <a:ext uri="{FF2B5EF4-FFF2-40B4-BE49-F238E27FC236}">
                <a16:creationId xmlns:a16="http://schemas.microsoft.com/office/drawing/2014/main" xmlns="" id="{F1E96851-56CB-B443-A92E-C2CC0E6C0A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462" t="65750" r="50000" b="14301"/>
          <a:stretch>
            <a:fillRect/>
          </a:stretch>
        </p:blipFill>
        <p:spPr bwMode="auto">
          <a:xfrm>
            <a:off x="3281363" y="3573463"/>
            <a:ext cx="143986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12">
            <a:extLst>
              <a:ext uri="{FF2B5EF4-FFF2-40B4-BE49-F238E27FC236}">
                <a16:creationId xmlns:a16="http://schemas.microsoft.com/office/drawing/2014/main" xmlns="" id="{C448622E-F2EB-1D4E-8C96-57EB364CC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135" t="65750" r="22273" b="14301"/>
          <a:stretch>
            <a:fillRect/>
          </a:stretch>
        </p:blipFill>
        <p:spPr bwMode="auto">
          <a:xfrm>
            <a:off x="4973638" y="3500438"/>
            <a:ext cx="15843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13">
            <a:extLst>
              <a:ext uri="{FF2B5EF4-FFF2-40B4-BE49-F238E27FC236}">
                <a16:creationId xmlns:a16="http://schemas.microsoft.com/office/drawing/2014/main" xmlns="" id="{31B4EBC9-D173-0F40-BA8B-A4C0558E50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807" t="65750" b="12201"/>
          <a:stretch>
            <a:fillRect/>
          </a:stretch>
        </p:blipFill>
        <p:spPr bwMode="auto">
          <a:xfrm>
            <a:off x="6773863" y="3500438"/>
            <a:ext cx="1346200"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16">
            <a:extLst>
              <a:ext uri="{FF2B5EF4-FFF2-40B4-BE49-F238E27FC236}">
                <a16:creationId xmlns:a16="http://schemas.microsoft.com/office/drawing/2014/main" xmlns="" id="{DAA375F5-57E3-0F47-8BDC-953EC79231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5750" r="72591" b="14301"/>
          <a:stretch>
            <a:fillRect/>
          </a:stretch>
        </p:blipFill>
        <p:spPr bwMode="auto">
          <a:xfrm>
            <a:off x="1358900" y="3500438"/>
            <a:ext cx="19224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a:extLst>
              <a:ext uri="{FF2B5EF4-FFF2-40B4-BE49-F238E27FC236}">
                <a16:creationId xmlns:a16="http://schemas.microsoft.com/office/drawing/2014/main" xmlns="" id="{20A83E43-D468-E64B-82B4-92A85FD2FC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260350"/>
            <a:ext cx="4211638"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6" name="Picture 2">
            <a:extLst>
              <a:ext uri="{FF2B5EF4-FFF2-40B4-BE49-F238E27FC236}">
                <a16:creationId xmlns:a16="http://schemas.microsoft.com/office/drawing/2014/main" xmlns="" id="{60228F52-6760-4541-B63A-B20327E6C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60350"/>
            <a:ext cx="406717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a:extLst>
              <a:ext uri="{FF2B5EF4-FFF2-40B4-BE49-F238E27FC236}">
                <a16:creationId xmlns:a16="http://schemas.microsoft.com/office/drawing/2014/main" xmlns="" id="{9119A67F-1552-664D-817F-78A7930856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138" y="3284538"/>
            <a:ext cx="5856287"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DF80174-41C2-274F-A036-F1C6C9624D35}"/>
              </a:ext>
            </a:extLst>
          </p:cNvPr>
          <p:cNvSpPr/>
          <p:nvPr/>
        </p:nvSpPr>
        <p:spPr>
          <a:xfrm>
            <a:off x="539750" y="549275"/>
            <a:ext cx="3384550" cy="4584700"/>
          </a:xfrm>
          <a:prstGeom prst="rect">
            <a:avLst/>
          </a:prstGeom>
        </p:spPr>
        <p:txBody>
          <a:bodyPr>
            <a:spAutoFit/>
          </a:bodyPr>
          <a:lstStyle/>
          <a:p>
            <a:pPr>
              <a:defRPr/>
            </a:pPr>
            <a:r>
              <a:rPr lang="sk-SK" b="1" dirty="0" err="1">
                <a:solidFill>
                  <a:srgbClr val="353535"/>
                </a:solidFill>
                <a:latin typeface="AppleSystemUIFont"/>
              </a:rPr>
              <a:t>Special</a:t>
            </a:r>
            <a:r>
              <a:rPr lang="sk-SK" b="1" dirty="0">
                <a:solidFill>
                  <a:srgbClr val="353535"/>
                </a:solidFill>
                <a:latin typeface="AppleSystemUIFont"/>
              </a:rPr>
              <a:t> </a:t>
            </a:r>
            <a:r>
              <a:rPr lang="sk-SK" b="1" dirty="0" err="1">
                <a:solidFill>
                  <a:srgbClr val="353535"/>
                </a:solidFill>
                <a:latin typeface="AppleSystemUIFont"/>
              </a:rPr>
              <a:t>forms</a:t>
            </a:r>
            <a:r>
              <a:rPr lang="sk-SK" b="1" dirty="0">
                <a:solidFill>
                  <a:srgbClr val="353535"/>
                </a:solidFill>
                <a:latin typeface="AppleSystemUIFont"/>
              </a:rPr>
              <a:t> of </a:t>
            </a:r>
            <a:r>
              <a:rPr lang="sk-SK" b="1" dirty="0" err="1">
                <a:solidFill>
                  <a:srgbClr val="353535"/>
                </a:solidFill>
                <a:latin typeface="AppleSystemUIFont"/>
              </a:rPr>
              <a:t>scabies</a:t>
            </a:r>
            <a:r>
              <a:rPr lang="sk-SK" b="1" dirty="0">
                <a:solidFill>
                  <a:srgbClr val="353535"/>
                </a:solidFill>
                <a:latin typeface="AppleSystemUIFont"/>
              </a:rPr>
              <a:t>:</a:t>
            </a:r>
          </a:p>
          <a:p>
            <a:pPr>
              <a:defRPr/>
            </a:pPr>
            <a:endParaRPr lang="sk-SK" dirty="0">
              <a:solidFill>
                <a:srgbClr val="353535"/>
              </a:solidFill>
              <a:latin typeface="AppleSystemUIFont"/>
            </a:endParaRPr>
          </a:p>
          <a:p>
            <a:pPr>
              <a:defRPr/>
            </a:pPr>
            <a:r>
              <a:rPr lang="sk-SK" sz="1600" b="1" dirty="0">
                <a:solidFill>
                  <a:srgbClr val="353535"/>
                </a:solidFill>
                <a:latin typeface="AppleSystemUIFont"/>
              </a:rPr>
              <a:t>1. </a:t>
            </a:r>
            <a:r>
              <a:rPr lang="sk-SK" sz="1600" b="1" dirty="0" err="1">
                <a:solidFill>
                  <a:srgbClr val="353535"/>
                </a:solidFill>
                <a:latin typeface="AppleSystemUIFont"/>
              </a:rPr>
              <a:t>Scabies</a:t>
            </a:r>
            <a:r>
              <a:rPr lang="sk-SK" sz="1600" b="1" dirty="0">
                <a:solidFill>
                  <a:srgbClr val="353535"/>
                </a:solidFill>
                <a:latin typeface="AppleSystemUIFont"/>
              </a:rPr>
              <a:t> of </a:t>
            </a:r>
            <a:r>
              <a:rPr lang="sk-SK" sz="1600" b="1" dirty="0" err="1">
                <a:solidFill>
                  <a:srgbClr val="353535"/>
                </a:solidFill>
                <a:latin typeface="AppleSystemUIFont"/>
              </a:rPr>
              <a:t>the</a:t>
            </a:r>
            <a:r>
              <a:rPr lang="sk-SK" sz="1600" b="1" dirty="0">
                <a:solidFill>
                  <a:srgbClr val="353535"/>
                </a:solidFill>
                <a:latin typeface="AppleSystemUIFont"/>
              </a:rPr>
              <a:t> “</a:t>
            </a:r>
            <a:r>
              <a:rPr lang="sk-SK" sz="1600" b="1" dirty="0" err="1">
                <a:solidFill>
                  <a:srgbClr val="353535"/>
                </a:solidFill>
                <a:latin typeface="AppleSystemUIFont"/>
              </a:rPr>
              <a:t>clean</a:t>
            </a:r>
            <a:r>
              <a:rPr lang="sk-SK" sz="1600" b="1" dirty="0">
                <a:solidFill>
                  <a:srgbClr val="353535"/>
                </a:solidFill>
                <a:latin typeface="AppleSystemUIFont"/>
              </a:rPr>
              <a:t>“</a:t>
            </a:r>
          </a:p>
          <a:p>
            <a:pPr marL="285750" indent="-285750">
              <a:buFontTx/>
              <a:buChar char="-"/>
              <a:defRPr/>
            </a:pPr>
            <a:r>
              <a:rPr lang="sk-SK" sz="1600" dirty="0" err="1">
                <a:solidFill>
                  <a:srgbClr val="353535"/>
                </a:solidFill>
                <a:latin typeface="AppleSystemUIFont"/>
              </a:rPr>
              <a:t>patients</a:t>
            </a:r>
            <a:r>
              <a:rPr lang="sk-SK" sz="1600" dirty="0">
                <a:solidFill>
                  <a:srgbClr val="353535"/>
                </a:solidFill>
                <a:latin typeface="AppleSystemUIFont"/>
              </a:rPr>
              <a:t> </a:t>
            </a:r>
            <a:r>
              <a:rPr lang="sk-SK" sz="1600" dirty="0" err="1">
                <a:solidFill>
                  <a:srgbClr val="353535"/>
                </a:solidFill>
                <a:latin typeface="AppleSystemUIFont"/>
              </a:rPr>
              <a:t>with</a:t>
            </a:r>
            <a:r>
              <a:rPr lang="sk-SK" sz="1600" dirty="0">
                <a:solidFill>
                  <a:srgbClr val="353535"/>
                </a:solidFill>
                <a:latin typeface="AppleSystemUIFont"/>
              </a:rPr>
              <a:t> </a:t>
            </a:r>
            <a:r>
              <a:rPr lang="sk-SK" sz="1600" dirty="0" err="1">
                <a:solidFill>
                  <a:srgbClr val="353535"/>
                </a:solidFill>
                <a:latin typeface="AppleSystemUIFont"/>
              </a:rPr>
              <a:t>increased</a:t>
            </a:r>
            <a:r>
              <a:rPr lang="sk-SK" sz="1600" dirty="0">
                <a:solidFill>
                  <a:srgbClr val="353535"/>
                </a:solidFill>
                <a:latin typeface="AppleSystemUIFont"/>
              </a:rPr>
              <a:t> hygiene</a:t>
            </a:r>
          </a:p>
          <a:p>
            <a:pPr marL="285750" indent="-285750">
              <a:buFontTx/>
              <a:buChar char="-"/>
              <a:defRPr/>
            </a:pPr>
            <a:r>
              <a:rPr lang="sk-SK" sz="1600" dirty="0">
                <a:solidFill>
                  <a:srgbClr val="353535"/>
                </a:solidFill>
                <a:latin typeface="AppleSystemUIFont"/>
              </a:rPr>
              <a:t> </a:t>
            </a:r>
            <a:r>
              <a:rPr lang="sk-SK" sz="1600" dirty="0" err="1">
                <a:solidFill>
                  <a:srgbClr val="353535"/>
                </a:solidFill>
                <a:latin typeface="AppleSystemUIFont"/>
              </a:rPr>
              <a:t>the</a:t>
            </a:r>
            <a:r>
              <a:rPr lang="sk-SK" sz="1600" dirty="0">
                <a:solidFill>
                  <a:srgbClr val="353535"/>
                </a:solidFill>
                <a:latin typeface="AppleSystemUIFont"/>
              </a:rPr>
              <a:t> </a:t>
            </a:r>
            <a:r>
              <a:rPr lang="sk-SK" sz="1600" dirty="0" err="1">
                <a:solidFill>
                  <a:srgbClr val="353535"/>
                </a:solidFill>
                <a:latin typeface="AppleSystemUIFont"/>
              </a:rPr>
              <a:t>diagnosis</a:t>
            </a:r>
            <a:r>
              <a:rPr lang="sk-SK" sz="1600" dirty="0">
                <a:solidFill>
                  <a:srgbClr val="353535"/>
                </a:solidFill>
                <a:latin typeface="AppleSystemUIFont"/>
              </a:rPr>
              <a:t> of </a:t>
            </a:r>
            <a:r>
              <a:rPr lang="sk-SK" sz="1600" dirty="0" err="1">
                <a:solidFill>
                  <a:srgbClr val="353535"/>
                </a:solidFill>
                <a:latin typeface="AppleSystemUIFont"/>
              </a:rPr>
              <a:t>pruritus</a:t>
            </a:r>
            <a:r>
              <a:rPr lang="sk-SK" sz="1600" dirty="0">
                <a:solidFill>
                  <a:srgbClr val="353535"/>
                </a:solidFill>
                <a:latin typeface="AppleSystemUIFont"/>
              </a:rPr>
              <a:t> </a:t>
            </a:r>
            <a:r>
              <a:rPr lang="sk-SK" sz="1600" dirty="0" err="1">
                <a:solidFill>
                  <a:srgbClr val="353535"/>
                </a:solidFill>
                <a:latin typeface="AppleSystemUIFont"/>
              </a:rPr>
              <a:t>is</a:t>
            </a:r>
            <a:r>
              <a:rPr lang="sk-SK" sz="1600" dirty="0">
                <a:solidFill>
                  <a:srgbClr val="353535"/>
                </a:solidFill>
                <a:latin typeface="AppleSystemUIFont"/>
              </a:rPr>
              <a:t> </a:t>
            </a:r>
            <a:r>
              <a:rPr lang="sk-SK" sz="1600" dirty="0" err="1">
                <a:solidFill>
                  <a:srgbClr val="353535"/>
                </a:solidFill>
                <a:latin typeface="AppleSystemUIFont"/>
              </a:rPr>
              <a:t>difficult</a:t>
            </a:r>
            <a:r>
              <a:rPr lang="sk-SK" sz="1600" dirty="0">
                <a:solidFill>
                  <a:srgbClr val="353535"/>
                </a:solidFill>
                <a:latin typeface="AppleSystemUIFont"/>
              </a:rPr>
              <a:t>, </a:t>
            </a:r>
            <a:r>
              <a:rPr lang="sk-SK" sz="1600" dirty="0" err="1">
                <a:solidFill>
                  <a:srgbClr val="353535"/>
                </a:solidFill>
                <a:latin typeface="AppleSystemUIFont"/>
              </a:rPr>
              <a:t>because</a:t>
            </a:r>
            <a:r>
              <a:rPr lang="sk-SK" sz="1600" dirty="0">
                <a:solidFill>
                  <a:srgbClr val="353535"/>
                </a:solidFill>
                <a:latin typeface="AppleSystemUIFont"/>
              </a:rPr>
              <a:t> </a:t>
            </a:r>
            <a:r>
              <a:rPr lang="sk-SK" sz="1600" dirty="0" err="1">
                <a:solidFill>
                  <a:srgbClr val="353535"/>
                </a:solidFill>
                <a:latin typeface="AppleSystemUIFont"/>
              </a:rPr>
              <a:t>there</a:t>
            </a:r>
            <a:r>
              <a:rPr lang="sk-SK" sz="1600" dirty="0">
                <a:solidFill>
                  <a:srgbClr val="353535"/>
                </a:solidFill>
                <a:latin typeface="AppleSystemUIFont"/>
              </a:rPr>
              <a:t> are </a:t>
            </a:r>
            <a:r>
              <a:rPr lang="sk-SK" sz="1600" dirty="0" err="1">
                <a:solidFill>
                  <a:srgbClr val="353535"/>
                </a:solidFill>
                <a:latin typeface="AppleSystemUIFont"/>
              </a:rPr>
              <a:t>usually</a:t>
            </a:r>
            <a:r>
              <a:rPr lang="sk-SK" sz="1600" dirty="0">
                <a:solidFill>
                  <a:srgbClr val="353535"/>
                </a:solidFill>
                <a:latin typeface="AppleSystemUIFont"/>
              </a:rPr>
              <a:t> </a:t>
            </a:r>
            <a:r>
              <a:rPr lang="sk-SK" sz="1600" b="1" dirty="0" err="1">
                <a:solidFill>
                  <a:srgbClr val="353535"/>
                </a:solidFill>
                <a:latin typeface="AppleSystemUIFont"/>
              </a:rPr>
              <a:t>only</a:t>
            </a:r>
            <a:r>
              <a:rPr lang="sk-SK" sz="1600" b="1" dirty="0">
                <a:solidFill>
                  <a:srgbClr val="353535"/>
                </a:solidFill>
                <a:latin typeface="AppleSystemUIFont"/>
              </a:rPr>
              <a:t> a </a:t>
            </a:r>
            <a:r>
              <a:rPr lang="sk-SK" sz="1600" b="1" dirty="0" err="1">
                <a:solidFill>
                  <a:srgbClr val="353535"/>
                </a:solidFill>
                <a:latin typeface="AppleSystemUIFont"/>
              </a:rPr>
              <a:t>few</a:t>
            </a:r>
            <a:r>
              <a:rPr lang="sk-SK" sz="1600" b="1" dirty="0">
                <a:solidFill>
                  <a:srgbClr val="353535"/>
                </a:solidFill>
                <a:latin typeface="AppleSystemUIFont"/>
              </a:rPr>
              <a:t> </a:t>
            </a:r>
            <a:r>
              <a:rPr lang="sk-SK" sz="1600" b="1" dirty="0" err="1">
                <a:solidFill>
                  <a:srgbClr val="353535"/>
                </a:solidFill>
                <a:latin typeface="AppleSystemUIFont"/>
              </a:rPr>
              <a:t>isolated</a:t>
            </a:r>
            <a:r>
              <a:rPr lang="sk-SK" sz="1600" b="1" dirty="0">
                <a:solidFill>
                  <a:srgbClr val="353535"/>
                </a:solidFill>
                <a:latin typeface="AppleSystemUIFont"/>
              </a:rPr>
              <a:t> </a:t>
            </a:r>
            <a:r>
              <a:rPr lang="sk-SK" sz="1600" b="1" dirty="0" err="1">
                <a:solidFill>
                  <a:srgbClr val="353535"/>
                </a:solidFill>
                <a:latin typeface="AppleSystemUIFont"/>
              </a:rPr>
              <a:t>lesions</a:t>
            </a:r>
            <a:r>
              <a:rPr lang="sk-SK" sz="1600" dirty="0">
                <a:solidFill>
                  <a:srgbClr val="353535"/>
                </a:solidFill>
                <a:latin typeface="AppleSystemUIFont"/>
              </a:rPr>
              <a:t>, </a:t>
            </a:r>
            <a:r>
              <a:rPr lang="sk-SK" sz="1600" dirty="0" err="1">
                <a:solidFill>
                  <a:srgbClr val="353535"/>
                </a:solidFill>
                <a:latin typeface="AppleSystemUIFont"/>
              </a:rPr>
              <a:t>especially</a:t>
            </a:r>
            <a:r>
              <a:rPr lang="sk-SK" sz="1600" dirty="0">
                <a:solidFill>
                  <a:srgbClr val="353535"/>
                </a:solidFill>
                <a:latin typeface="AppleSystemUIFont"/>
              </a:rPr>
              <a:t> </a:t>
            </a:r>
            <a:r>
              <a:rPr lang="sk-SK" sz="1600" dirty="0" err="1">
                <a:solidFill>
                  <a:srgbClr val="353535"/>
                </a:solidFill>
                <a:latin typeface="AppleSystemUIFont"/>
              </a:rPr>
              <a:t>papules</a:t>
            </a:r>
            <a:endParaRPr lang="sk-SK" sz="1600" dirty="0">
              <a:solidFill>
                <a:srgbClr val="353535"/>
              </a:solidFill>
              <a:latin typeface="AppleSystemUIFont"/>
            </a:endParaRPr>
          </a:p>
          <a:p>
            <a:pPr marL="285750" indent="-285750">
              <a:buFontTx/>
              <a:buChar char="-"/>
              <a:defRPr/>
            </a:pPr>
            <a:r>
              <a:rPr lang="sk-SK" sz="1600" dirty="0" err="1">
                <a:solidFill>
                  <a:srgbClr val="353535"/>
                </a:solidFill>
                <a:latin typeface="AppleSystemUIFont"/>
              </a:rPr>
              <a:t>the</a:t>
            </a:r>
            <a:r>
              <a:rPr lang="sk-SK" sz="1600" dirty="0">
                <a:solidFill>
                  <a:srgbClr val="353535"/>
                </a:solidFill>
                <a:latin typeface="AppleSystemUIFont"/>
              </a:rPr>
              <a:t> </a:t>
            </a:r>
            <a:r>
              <a:rPr lang="sk-SK" sz="1600" dirty="0" err="1">
                <a:solidFill>
                  <a:srgbClr val="353535"/>
                </a:solidFill>
                <a:latin typeface="AppleSystemUIFont"/>
              </a:rPr>
              <a:t>only</a:t>
            </a:r>
            <a:r>
              <a:rPr lang="sk-SK" sz="1600" dirty="0">
                <a:solidFill>
                  <a:srgbClr val="353535"/>
                </a:solidFill>
                <a:latin typeface="AppleSystemUIFont"/>
              </a:rPr>
              <a:t> major </a:t>
            </a:r>
            <a:r>
              <a:rPr lang="sk-SK" sz="1600" dirty="0" err="1">
                <a:solidFill>
                  <a:srgbClr val="353535"/>
                </a:solidFill>
                <a:latin typeface="AppleSystemUIFont"/>
              </a:rPr>
              <a:t>symptom</a:t>
            </a:r>
            <a:r>
              <a:rPr lang="sk-SK" sz="1600" dirty="0">
                <a:solidFill>
                  <a:srgbClr val="353535"/>
                </a:solidFill>
                <a:latin typeface="AppleSystemUIFont"/>
              </a:rPr>
              <a:t> </a:t>
            </a:r>
            <a:r>
              <a:rPr lang="sk-SK" sz="1600" dirty="0" err="1">
                <a:solidFill>
                  <a:srgbClr val="353535"/>
                </a:solidFill>
                <a:latin typeface="AppleSystemUIFont"/>
              </a:rPr>
              <a:t>is</a:t>
            </a:r>
            <a:r>
              <a:rPr lang="sk-SK" sz="1600" dirty="0">
                <a:solidFill>
                  <a:srgbClr val="353535"/>
                </a:solidFill>
                <a:latin typeface="AppleSystemUIFont"/>
              </a:rPr>
              <a:t> </a:t>
            </a:r>
            <a:r>
              <a:rPr lang="sk-SK" sz="1600" b="1" dirty="0">
                <a:solidFill>
                  <a:srgbClr val="353535"/>
                </a:solidFill>
                <a:latin typeface="AppleSystemUIFont"/>
              </a:rPr>
              <a:t>severe </a:t>
            </a:r>
            <a:r>
              <a:rPr lang="sk-SK" sz="1600" b="1" dirty="0" err="1">
                <a:solidFill>
                  <a:srgbClr val="353535"/>
                </a:solidFill>
                <a:latin typeface="AppleSystemUIFont"/>
              </a:rPr>
              <a:t>nocturnal</a:t>
            </a:r>
            <a:r>
              <a:rPr lang="sk-SK" sz="1600" b="1" dirty="0">
                <a:solidFill>
                  <a:srgbClr val="353535"/>
                </a:solidFill>
                <a:latin typeface="AppleSystemUIFont"/>
              </a:rPr>
              <a:t> </a:t>
            </a:r>
            <a:r>
              <a:rPr lang="sk-SK" sz="1600" b="1" dirty="0" err="1">
                <a:solidFill>
                  <a:srgbClr val="353535"/>
                </a:solidFill>
                <a:latin typeface="AppleSystemUIFont"/>
              </a:rPr>
              <a:t>pruritus</a:t>
            </a:r>
            <a:endParaRPr lang="sk-SK" sz="1600" b="1" dirty="0">
              <a:solidFill>
                <a:srgbClr val="353535"/>
              </a:solidFill>
              <a:latin typeface="AppleSystemUIFont"/>
            </a:endParaRPr>
          </a:p>
          <a:p>
            <a:pPr marL="285750" indent="-285750">
              <a:buFontTx/>
              <a:buChar char="-"/>
              <a:defRPr/>
            </a:pPr>
            <a:endParaRPr lang="sk-SK" sz="1600" b="1" dirty="0">
              <a:solidFill>
                <a:srgbClr val="353535"/>
              </a:solidFill>
              <a:latin typeface="AppleSystemUIFont"/>
            </a:endParaRPr>
          </a:p>
          <a:p>
            <a:pPr marL="342900" indent="-342900">
              <a:buFontTx/>
              <a:buAutoNum type="arabicPeriod"/>
              <a:defRPr/>
            </a:pPr>
            <a:endParaRPr lang="sk-SK" sz="1600" dirty="0">
              <a:solidFill>
                <a:srgbClr val="353535"/>
              </a:solidFill>
              <a:latin typeface="AppleSystemUIFont"/>
            </a:endParaRPr>
          </a:p>
          <a:p>
            <a:pPr>
              <a:defRPr/>
            </a:pPr>
            <a:r>
              <a:rPr lang="sk-SK" sz="1600" b="1" dirty="0">
                <a:solidFill>
                  <a:srgbClr val="353535"/>
                </a:solidFill>
                <a:latin typeface="AppleSystemUIFont"/>
              </a:rPr>
              <a:t>2. </a:t>
            </a:r>
            <a:r>
              <a:rPr lang="sk-SK" sz="1600" b="1" dirty="0" err="1">
                <a:solidFill>
                  <a:srgbClr val="353535"/>
                </a:solidFill>
                <a:latin typeface="AppleSystemUIFont"/>
              </a:rPr>
              <a:t>Scabies</a:t>
            </a:r>
            <a:r>
              <a:rPr lang="sk-SK" sz="1600" b="1" dirty="0">
                <a:solidFill>
                  <a:srgbClr val="353535"/>
                </a:solidFill>
                <a:latin typeface="AppleSystemUIFont"/>
              </a:rPr>
              <a:t> </a:t>
            </a:r>
            <a:r>
              <a:rPr lang="sk-SK" sz="1600" b="1" dirty="0" err="1">
                <a:solidFill>
                  <a:srgbClr val="353535"/>
                </a:solidFill>
                <a:latin typeface="AppleSystemUIFont"/>
              </a:rPr>
              <a:t>nodularis</a:t>
            </a:r>
            <a:r>
              <a:rPr lang="sk-SK" sz="1600" b="1" dirty="0">
                <a:solidFill>
                  <a:srgbClr val="353535"/>
                </a:solidFill>
                <a:latin typeface="AppleSystemUIFont"/>
              </a:rPr>
              <a:t> </a:t>
            </a:r>
            <a:r>
              <a:rPr lang="sk-SK" sz="1600" dirty="0">
                <a:solidFill>
                  <a:srgbClr val="353535"/>
                </a:solidFill>
                <a:latin typeface="AppleSystemUIFont"/>
              </a:rPr>
              <a:t>(</a:t>
            </a:r>
            <a:r>
              <a:rPr lang="sk-SK" sz="1600" dirty="0" err="1">
                <a:solidFill>
                  <a:srgbClr val="353535"/>
                </a:solidFill>
                <a:latin typeface="AppleSystemUIFont"/>
              </a:rPr>
              <a:t>picture</a:t>
            </a:r>
            <a:r>
              <a:rPr lang="sk-SK" sz="1600" dirty="0">
                <a:solidFill>
                  <a:srgbClr val="353535"/>
                </a:solidFill>
                <a:latin typeface="AppleSystemUIFont"/>
              </a:rPr>
              <a:t>)</a:t>
            </a:r>
          </a:p>
          <a:p>
            <a:pPr marL="285750" indent="-285750">
              <a:buFontTx/>
              <a:buChar char="-"/>
              <a:defRPr/>
            </a:pPr>
            <a:r>
              <a:rPr lang="sk-SK" sz="1600" dirty="0" err="1">
                <a:solidFill>
                  <a:srgbClr val="353535"/>
                </a:solidFill>
                <a:latin typeface="AppleSystemUIFont"/>
              </a:rPr>
              <a:t>it</a:t>
            </a:r>
            <a:r>
              <a:rPr lang="sk-SK" sz="1600" dirty="0">
                <a:solidFill>
                  <a:srgbClr val="353535"/>
                </a:solidFill>
                <a:latin typeface="AppleSystemUIFont"/>
              </a:rPr>
              <a:t> </a:t>
            </a:r>
            <a:r>
              <a:rPr lang="sk-SK" sz="1600" dirty="0" err="1">
                <a:solidFill>
                  <a:srgbClr val="353535"/>
                </a:solidFill>
                <a:latin typeface="AppleSystemUIFont"/>
              </a:rPr>
              <a:t>is</a:t>
            </a:r>
            <a:r>
              <a:rPr lang="sk-SK" sz="1600" dirty="0">
                <a:solidFill>
                  <a:srgbClr val="353535"/>
                </a:solidFill>
                <a:latin typeface="AppleSystemUIFont"/>
              </a:rPr>
              <a:t> </a:t>
            </a:r>
            <a:r>
              <a:rPr lang="sk-SK" sz="1600" dirty="0" err="1">
                <a:solidFill>
                  <a:srgbClr val="353535"/>
                </a:solidFill>
                <a:latin typeface="AppleSystemUIFont"/>
              </a:rPr>
              <a:t>an</a:t>
            </a:r>
            <a:r>
              <a:rPr lang="sk-SK" sz="1600" dirty="0">
                <a:solidFill>
                  <a:srgbClr val="353535"/>
                </a:solidFill>
                <a:latin typeface="AppleSystemUIFont"/>
              </a:rPr>
              <a:t> </a:t>
            </a:r>
            <a:r>
              <a:rPr lang="sk-SK" sz="1600" dirty="0" err="1">
                <a:solidFill>
                  <a:srgbClr val="353535"/>
                </a:solidFill>
                <a:latin typeface="AppleSystemUIFont"/>
              </a:rPr>
              <a:t>expression</a:t>
            </a:r>
            <a:r>
              <a:rPr lang="sk-SK" sz="1600" dirty="0">
                <a:solidFill>
                  <a:srgbClr val="353535"/>
                </a:solidFill>
                <a:latin typeface="AppleSystemUIFont"/>
              </a:rPr>
              <a:t> of </a:t>
            </a:r>
            <a:r>
              <a:rPr lang="sk-SK" sz="1600" dirty="0" err="1">
                <a:solidFill>
                  <a:srgbClr val="353535"/>
                </a:solidFill>
                <a:latin typeface="AppleSystemUIFont"/>
              </a:rPr>
              <a:t>an</a:t>
            </a:r>
            <a:r>
              <a:rPr lang="sk-SK" sz="1600" dirty="0">
                <a:solidFill>
                  <a:srgbClr val="353535"/>
                </a:solidFill>
                <a:latin typeface="AppleSystemUIFont"/>
              </a:rPr>
              <a:t> </a:t>
            </a:r>
            <a:r>
              <a:rPr lang="sk-SK" sz="1600" b="1" dirty="0" err="1">
                <a:solidFill>
                  <a:srgbClr val="353535"/>
                </a:solidFill>
                <a:latin typeface="AppleSystemUIFont"/>
              </a:rPr>
              <a:t>enhanced</a:t>
            </a:r>
            <a:r>
              <a:rPr lang="sk-SK" sz="1600" b="1" dirty="0">
                <a:solidFill>
                  <a:srgbClr val="353535"/>
                </a:solidFill>
                <a:latin typeface="AppleSystemUIFont"/>
              </a:rPr>
              <a:t> </a:t>
            </a:r>
            <a:r>
              <a:rPr lang="sk-SK" sz="1600" b="1" dirty="0" err="1">
                <a:solidFill>
                  <a:srgbClr val="353535"/>
                </a:solidFill>
                <a:latin typeface="AppleSystemUIFont"/>
              </a:rPr>
              <a:t>immune</a:t>
            </a:r>
            <a:r>
              <a:rPr lang="sk-SK" sz="1600" b="1" dirty="0">
                <a:solidFill>
                  <a:srgbClr val="353535"/>
                </a:solidFill>
                <a:latin typeface="AppleSystemUIFont"/>
              </a:rPr>
              <a:t> </a:t>
            </a:r>
            <a:r>
              <a:rPr lang="sk-SK" sz="1600" b="1" dirty="0" err="1">
                <a:solidFill>
                  <a:srgbClr val="353535"/>
                </a:solidFill>
                <a:latin typeface="AppleSystemUIFont"/>
              </a:rPr>
              <a:t>response</a:t>
            </a:r>
            <a:endParaRPr lang="sk-SK" sz="1600" b="1" dirty="0">
              <a:solidFill>
                <a:srgbClr val="353535"/>
              </a:solidFill>
              <a:latin typeface="AppleSystemUIFont"/>
            </a:endParaRPr>
          </a:p>
          <a:p>
            <a:pPr marL="285750" indent="-285750">
              <a:buFontTx/>
              <a:buChar char="-"/>
              <a:defRPr/>
            </a:pPr>
            <a:r>
              <a:rPr lang="sk-SK" sz="1600" dirty="0" err="1">
                <a:solidFill>
                  <a:srgbClr val="353535"/>
                </a:solidFill>
                <a:latin typeface="AppleSystemUIFont"/>
              </a:rPr>
              <a:t>strongly</a:t>
            </a:r>
            <a:r>
              <a:rPr lang="sk-SK" sz="1600" dirty="0">
                <a:solidFill>
                  <a:srgbClr val="353535"/>
                </a:solidFill>
                <a:latin typeface="AppleSystemUIFont"/>
              </a:rPr>
              <a:t> </a:t>
            </a:r>
            <a:r>
              <a:rPr lang="sk-SK" sz="1600" b="1" dirty="0" err="1">
                <a:solidFill>
                  <a:srgbClr val="353535"/>
                </a:solidFill>
                <a:latin typeface="AppleSystemUIFont"/>
              </a:rPr>
              <a:t>itchy</a:t>
            </a:r>
            <a:r>
              <a:rPr lang="sk-SK" sz="1600" b="1" dirty="0">
                <a:solidFill>
                  <a:srgbClr val="353535"/>
                </a:solidFill>
                <a:latin typeface="AppleSystemUIFont"/>
              </a:rPr>
              <a:t> </a:t>
            </a:r>
            <a:r>
              <a:rPr lang="sk-SK" sz="1600" b="1" dirty="0" err="1">
                <a:solidFill>
                  <a:srgbClr val="353535"/>
                </a:solidFill>
                <a:latin typeface="AppleSystemUIFont"/>
              </a:rPr>
              <a:t>red</a:t>
            </a:r>
            <a:r>
              <a:rPr lang="sk-SK" sz="1600" b="1" dirty="0">
                <a:solidFill>
                  <a:srgbClr val="353535"/>
                </a:solidFill>
                <a:latin typeface="AppleSystemUIFont"/>
              </a:rPr>
              <a:t> </a:t>
            </a:r>
            <a:r>
              <a:rPr lang="sk-SK" sz="1600" b="1" dirty="0" err="1">
                <a:solidFill>
                  <a:srgbClr val="353535"/>
                </a:solidFill>
                <a:latin typeface="AppleSystemUIFont"/>
              </a:rPr>
              <a:t>papules</a:t>
            </a:r>
            <a:r>
              <a:rPr lang="sk-SK" sz="1600" b="1" dirty="0">
                <a:solidFill>
                  <a:srgbClr val="353535"/>
                </a:solidFill>
                <a:latin typeface="AppleSystemUIFont"/>
              </a:rPr>
              <a:t> and </a:t>
            </a:r>
            <a:r>
              <a:rPr lang="sk-SK" sz="1600" b="1" dirty="0" err="1">
                <a:solidFill>
                  <a:srgbClr val="353535"/>
                </a:solidFill>
                <a:latin typeface="AppleSystemUIFont"/>
              </a:rPr>
              <a:t>nodules</a:t>
            </a:r>
            <a:r>
              <a:rPr lang="sk-SK" sz="1600" dirty="0">
                <a:solidFill>
                  <a:srgbClr val="353535"/>
                </a:solidFill>
                <a:latin typeface="AppleSystemUIFont"/>
              </a:rPr>
              <a:t>, </a:t>
            </a:r>
            <a:r>
              <a:rPr lang="sk-SK" sz="1600" dirty="0" err="1">
                <a:solidFill>
                  <a:srgbClr val="353535"/>
                </a:solidFill>
                <a:latin typeface="AppleSystemUIFont"/>
              </a:rPr>
              <a:t>which</a:t>
            </a:r>
            <a:r>
              <a:rPr lang="sk-SK" sz="1600" dirty="0">
                <a:solidFill>
                  <a:srgbClr val="353535"/>
                </a:solidFill>
                <a:latin typeface="AppleSystemUIFont"/>
              </a:rPr>
              <a:t> </a:t>
            </a:r>
            <a:r>
              <a:rPr lang="sk-SK" sz="1600" dirty="0" err="1">
                <a:solidFill>
                  <a:srgbClr val="353535"/>
                </a:solidFill>
                <a:latin typeface="AppleSystemUIFont"/>
              </a:rPr>
              <a:t>sometimes</a:t>
            </a:r>
            <a:r>
              <a:rPr lang="sk-SK" sz="1600" dirty="0">
                <a:solidFill>
                  <a:srgbClr val="353535"/>
                </a:solidFill>
                <a:latin typeface="AppleSystemUIFont"/>
              </a:rPr>
              <a:t> </a:t>
            </a:r>
            <a:r>
              <a:rPr lang="sk-SK" sz="1600" dirty="0" err="1">
                <a:solidFill>
                  <a:srgbClr val="353535"/>
                </a:solidFill>
                <a:latin typeface="AppleSystemUIFont"/>
              </a:rPr>
              <a:t>recur</a:t>
            </a:r>
            <a:r>
              <a:rPr lang="sk-SK" sz="1600" dirty="0">
                <a:solidFill>
                  <a:srgbClr val="353535"/>
                </a:solidFill>
                <a:latin typeface="AppleSystemUIFont"/>
              </a:rPr>
              <a:t> </a:t>
            </a:r>
            <a:r>
              <a:rPr lang="sk-SK" sz="1600" dirty="0" err="1">
                <a:solidFill>
                  <a:srgbClr val="353535"/>
                </a:solidFill>
                <a:latin typeface="AppleSystemUIFont"/>
              </a:rPr>
              <a:t>after</a:t>
            </a:r>
            <a:r>
              <a:rPr lang="sk-SK" sz="1600" dirty="0">
                <a:solidFill>
                  <a:srgbClr val="353535"/>
                </a:solidFill>
                <a:latin typeface="AppleSystemUIFont"/>
              </a:rPr>
              <a:t> </a:t>
            </a:r>
            <a:r>
              <a:rPr lang="sk-SK" sz="1600" dirty="0" err="1">
                <a:solidFill>
                  <a:srgbClr val="353535"/>
                </a:solidFill>
                <a:latin typeface="AppleSystemUIFont"/>
              </a:rPr>
              <a:t>the</a:t>
            </a:r>
            <a:r>
              <a:rPr lang="sk-SK" sz="1600" dirty="0">
                <a:solidFill>
                  <a:srgbClr val="353535"/>
                </a:solidFill>
                <a:latin typeface="AppleSystemUIFont"/>
              </a:rPr>
              <a:t> </a:t>
            </a:r>
            <a:r>
              <a:rPr lang="sk-SK" sz="1600" dirty="0" err="1">
                <a:solidFill>
                  <a:srgbClr val="353535"/>
                </a:solidFill>
                <a:latin typeface="AppleSystemUIFont"/>
              </a:rPr>
              <a:t>scabies</a:t>
            </a:r>
            <a:r>
              <a:rPr lang="sk-SK" sz="1600" dirty="0">
                <a:solidFill>
                  <a:srgbClr val="353535"/>
                </a:solidFill>
                <a:latin typeface="AppleSystemUIFont"/>
              </a:rPr>
              <a:t> has </a:t>
            </a:r>
            <a:r>
              <a:rPr lang="sk-SK" sz="1600" dirty="0" err="1">
                <a:solidFill>
                  <a:srgbClr val="353535"/>
                </a:solidFill>
                <a:latin typeface="AppleSystemUIFont"/>
              </a:rPr>
              <a:t>healed</a:t>
            </a:r>
            <a:endParaRPr lang="sk-SK" sz="1600" dirty="0">
              <a:solidFill>
                <a:srgbClr val="353535"/>
              </a:solidFill>
              <a:latin typeface="AppleSystemUIFont"/>
            </a:endParaRPr>
          </a:p>
        </p:txBody>
      </p:sp>
      <p:pic>
        <p:nvPicPr>
          <p:cNvPr id="8194" name="Picture 2">
            <a:extLst>
              <a:ext uri="{FF2B5EF4-FFF2-40B4-BE49-F238E27FC236}">
                <a16:creationId xmlns:a16="http://schemas.microsoft.com/office/drawing/2014/main" xmlns="" id="{41E22E06-8868-6848-8925-5895E8432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343" t="3415" r="29755" b="9309"/>
          <a:stretch>
            <a:fillRect/>
          </a:stretch>
        </p:blipFill>
        <p:spPr bwMode="auto">
          <a:xfrm>
            <a:off x="4500563" y="476250"/>
            <a:ext cx="3529012" cy="575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xmlns="" id="{27989D50-7416-0B4C-A82E-5CD6CDBBD1F1}"/>
              </a:ext>
            </a:extLst>
          </p:cNvPr>
          <p:cNvSpPr>
            <a:spLocks noChangeArrowheads="1"/>
          </p:cNvSpPr>
          <p:nvPr/>
        </p:nvSpPr>
        <p:spPr bwMode="auto">
          <a:xfrm>
            <a:off x="539750" y="333375"/>
            <a:ext cx="82804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sk-SK" b="1" dirty="0">
                <a:solidFill>
                  <a:srgbClr val="353535"/>
                </a:solidFill>
                <a:latin typeface="AppleSystemUIFontBold"/>
              </a:rPr>
              <a:t>3. </a:t>
            </a:r>
            <a:r>
              <a:rPr lang="en-US" b="1" dirty="0">
                <a:solidFill>
                  <a:srgbClr val="353535"/>
                </a:solidFill>
                <a:latin typeface="AppleSystemUIFontBold"/>
                <a:ea typeface="Calibri" panose="020F0502020204030204" pitchFamily="34" charset="0"/>
                <a:cs typeface="AppleSystemUIFontBold"/>
              </a:rPr>
              <a:t>Crusted scabies - Norwegian scabies</a:t>
            </a:r>
          </a:p>
          <a:p>
            <a:pPr>
              <a:defRPr/>
            </a:pPr>
            <a:endParaRPr lang="en-US" b="1" dirty="0">
              <a:solidFill>
                <a:srgbClr val="353535"/>
              </a:solidFill>
              <a:latin typeface="AppleSystemUIFontBold"/>
              <a:ea typeface="Calibri" panose="020F0502020204030204" pitchFamily="34" charset="0"/>
              <a:cs typeface="AppleSystemUIFont"/>
            </a:endParaRPr>
          </a:p>
          <a:p>
            <a:pPr marL="285750" indent="-285750">
              <a:buFontTx/>
              <a:buChar char="-"/>
              <a:defRPr/>
            </a:pPr>
            <a:r>
              <a:rPr lang="en-US" sz="1600" dirty="0">
                <a:solidFill>
                  <a:srgbClr val="353535"/>
                </a:solidFill>
                <a:latin typeface="AppleSystemUIFont"/>
                <a:ea typeface="Calibri" panose="020F0502020204030204" pitchFamily="34" charset="0"/>
                <a:cs typeface="AppleSystemUIFont"/>
              </a:rPr>
              <a:t>it was first described in Norway in patients with leprosy</a:t>
            </a:r>
          </a:p>
          <a:p>
            <a:pPr marL="285750" indent="-285750">
              <a:buFontTx/>
              <a:buChar char="-"/>
              <a:defRPr/>
            </a:pPr>
            <a:r>
              <a:rPr lang="en-US" sz="1600" dirty="0">
                <a:solidFill>
                  <a:srgbClr val="353535"/>
                </a:solidFill>
                <a:latin typeface="AppleSystemUIFont"/>
                <a:ea typeface="Calibri" panose="020F0502020204030204" pitchFamily="34" charset="0"/>
                <a:cs typeface="AppleSystemUIFontBold"/>
              </a:rPr>
              <a:t>it</a:t>
            </a:r>
            <a:r>
              <a:rPr lang="en-US" sz="1600" dirty="0">
                <a:solidFill>
                  <a:srgbClr val="353535"/>
                </a:solidFill>
                <a:latin typeface="AppleSystemUIFontBold"/>
                <a:ea typeface="Calibri" panose="020F0502020204030204" pitchFamily="34" charset="0"/>
                <a:cs typeface="AppleSystemUIFontBold"/>
              </a:rPr>
              <a:t> </a:t>
            </a:r>
            <a:r>
              <a:rPr lang="en-US" sz="1600" dirty="0">
                <a:solidFill>
                  <a:srgbClr val="353535"/>
                </a:solidFill>
                <a:latin typeface="AppleSystemUIFont"/>
                <a:ea typeface="Calibri" panose="020F0502020204030204" pitchFamily="34" charset="0"/>
                <a:cs typeface="AppleSystemUIFont"/>
              </a:rPr>
              <a:t>is a more severe form of the disease, it typically only occurs </a:t>
            </a:r>
            <a:r>
              <a:rPr lang="en-US" sz="1600" b="1" dirty="0">
                <a:solidFill>
                  <a:srgbClr val="353535"/>
                </a:solidFill>
                <a:latin typeface="AppleSystemUIFont"/>
                <a:ea typeface="Calibri" panose="020F0502020204030204" pitchFamily="34" charset="0"/>
                <a:cs typeface="AppleSystemUIFont"/>
              </a:rPr>
              <a:t>in those with a poor immune system</a:t>
            </a:r>
            <a:r>
              <a:rPr lang="en-US" sz="1600" dirty="0">
                <a:solidFill>
                  <a:srgbClr val="353535"/>
                </a:solidFill>
                <a:latin typeface="AppleSystemUIFont"/>
                <a:ea typeface="Calibri" panose="020F0502020204030204" pitchFamily="34" charset="0"/>
                <a:cs typeface="AppleSystemUIFont"/>
              </a:rPr>
              <a:t> and people may have </a:t>
            </a:r>
            <a:r>
              <a:rPr lang="en-US" sz="1600" b="1" dirty="0">
                <a:solidFill>
                  <a:srgbClr val="353535"/>
                </a:solidFill>
                <a:latin typeface="AppleSystemUIFontBold"/>
                <a:ea typeface="Calibri" panose="020F0502020204030204" pitchFamily="34" charset="0"/>
                <a:cs typeface="AppleSystemUIFontBold"/>
              </a:rPr>
              <a:t>millions of mites</a:t>
            </a:r>
            <a:r>
              <a:rPr lang="en-US" sz="1600" dirty="0">
                <a:solidFill>
                  <a:srgbClr val="353535"/>
                </a:solidFill>
                <a:latin typeface="AppleSystemUIFont"/>
                <a:ea typeface="Calibri" panose="020F0502020204030204" pitchFamily="34" charset="0"/>
                <a:cs typeface="AppleSystemUIFont"/>
              </a:rPr>
              <a:t>, making them </a:t>
            </a:r>
            <a:r>
              <a:rPr lang="en-US" sz="1600" b="1" dirty="0">
                <a:solidFill>
                  <a:srgbClr val="353535"/>
                </a:solidFill>
                <a:latin typeface="AppleSystemUIFont"/>
                <a:ea typeface="Calibri" panose="020F0502020204030204" pitchFamily="34" charset="0"/>
                <a:cs typeface="AppleSystemUIFont"/>
              </a:rPr>
              <a:t>much more contagious</a:t>
            </a:r>
          </a:p>
          <a:p>
            <a:pPr marL="285750" indent="-285750">
              <a:buFontTx/>
              <a:buChar char="-"/>
              <a:defRPr/>
            </a:pPr>
            <a:r>
              <a:rPr lang="en-US" sz="1600" dirty="0">
                <a:solidFill>
                  <a:srgbClr val="353535"/>
                </a:solidFill>
                <a:latin typeface="AppleSystemUIFont"/>
                <a:ea typeface="Calibri" panose="020F0502020204030204" pitchFamily="34" charset="0"/>
                <a:cs typeface="AppleSystemUIFont"/>
              </a:rPr>
              <a:t>it begins as </a:t>
            </a:r>
            <a:r>
              <a:rPr lang="en-US" sz="1600" b="1" dirty="0">
                <a:solidFill>
                  <a:srgbClr val="353535"/>
                </a:solidFill>
                <a:latin typeface="AppleSystemUIFont"/>
                <a:ea typeface="Calibri" panose="020F0502020204030204" pitchFamily="34" charset="0"/>
                <a:cs typeface="AppleSystemUIFont"/>
              </a:rPr>
              <a:t>red patches that then develop into thick scaly plaques</a:t>
            </a:r>
            <a:r>
              <a:rPr lang="en-US" sz="1600" dirty="0">
                <a:solidFill>
                  <a:srgbClr val="353535"/>
                </a:solidFill>
                <a:latin typeface="AppleSystemUIFont"/>
                <a:ea typeface="Calibri" panose="020F0502020204030204" pitchFamily="34" charset="0"/>
                <a:cs typeface="AppleSystemUIFont"/>
              </a:rPr>
              <a:t> between the fingers, under the nails, or diffusely over palms and soles, elbows and knees. Mites can also collect in nail beds, causing the nail plates to split.</a:t>
            </a:r>
          </a:p>
          <a:p>
            <a:pPr marL="285750" indent="-285750">
              <a:buFontTx/>
              <a:buChar char="-"/>
              <a:defRPr/>
            </a:pPr>
            <a:r>
              <a:rPr lang="sk-SK" sz="1600" dirty="0" err="1">
                <a:solidFill>
                  <a:srgbClr val="353535"/>
                </a:solidFill>
                <a:latin typeface="AppleSystemUIFont"/>
              </a:rPr>
              <a:t>due</a:t>
            </a:r>
            <a:r>
              <a:rPr lang="sk-SK" sz="1600" dirty="0">
                <a:solidFill>
                  <a:srgbClr val="353535"/>
                </a:solidFill>
                <a:latin typeface="AppleSystemUIFont"/>
              </a:rPr>
              <a:t> to </a:t>
            </a:r>
            <a:r>
              <a:rPr lang="sk-SK" sz="1600" dirty="0" err="1">
                <a:solidFill>
                  <a:srgbClr val="353535"/>
                </a:solidFill>
                <a:latin typeface="AppleSystemUIFont"/>
              </a:rPr>
              <a:t>the</a:t>
            </a:r>
            <a:r>
              <a:rPr lang="sk-SK" sz="1600" dirty="0">
                <a:solidFill>
                  <a:srgbClr val="353535"/>
                </a:solidFill>
                <a:latin typeface="AppleSystemUIFont"/>
              </a:rPr>
              <a:t> </a:t>
            </a:r>
            <a:r>
              <a:rPr lang="sk-SK" sz="1600" dirty="0" err="1">
                <a:solidFill>
                  <a:srgbClr val="353535"/>
                </a:solidFill>
                <a:latin typeface="AppleSystemUIFont"/>
              </a:rPr>
              <a:t>reduced</a:t>
            </a:r>
            <a:r>
              <a:rPr lang="sk-SK" sz="1600" dirty="0">
                <a:solidFill>
                  <a:srgbClr val="353535"/>
                </a:solidFill>
                <a:latin typeface="AppleSystemUIFont"/>
              </a:rPr>
              <a:t> </a:t>
            </a:r>
            <a:r>
              <a:rPr lang="sk-SK" sz="1600" dirty="0" err="1">
                <a:solidFill>
                  <a:srgbClr val="353535"/>
                </a:solidFill>
                <a:latin typeface="AppleSystemUIFont"/>
              </a:rPr>
              <a:t>immune</a:t>
            </a:r>
            <a:r>
              <a:rPr lang="sk-SK" sz="1600" dirty="0">
                <a:solidFill>
                  <a:srgbClr val="353535"/>
                </a:solidFill>
                <a:latin typeface="AppleSystemUIFont"/>
              </a:rPr>
              <a:t> </a:t>
            </a:r>
            <a:r>
              <a:rPr lang="sk-SK" sz="1600" dirty="0" err="1">
                <a:solidFill>
                  <a:srgbClr val="353535"/>
                </a:solidFill>
                <a:latin typeface="AppleSystemUIFont"/>
              </a:rPr>
              <a:t>response</a:t>
            </a:r>
            <a:r>
              <a:rPr lang="sk-SK" sz="1600" dirty="0">
                <a:solidFill>
                  <a:srgbClr val="353535"/>
                </a:solidFill>
                <a:latin typeface="AppleSystemUIFont"/>
              </a:rPr>
              <a:t> in </a:t>
            </a:r>
            <a:r>
              <a:rPr lang="sk-SK" sz="1600" dirty="0" err="1">
                <a:solidFill>
                  <a:srgbClr val="353535"/>
                </a:solidFill>
                <a:latin typeface="AppleSystemUIFont"/>
              </a:rPr>
              <a:t>patients</a:t>
            </a:r>
            <a:r>
              <a:rPr lang="sk-SK" sz="1600" dirty="0">
                <a:solidFill>
                  <a:srgbClr val="353535"/>
                </a:solidFill>
                <a:latin typeface="AppleSystemUIFont"/>
              </a:rPr>
              <a:t>, </a:t>
            </a:r>
            <a:r>
              <a:rPr lang="sk-SK" sz="1600" b="1" dirty="0" err="1">
                <a:solidFill>
                  <a:srgbClr val="353535"/>
                </a:solidFill>
                <a:latin typeface="AppleSystemUIFont"/>
              </a:rPr>
              <a:t>pruritus</a:t>
            </a:r>
            <a:r>
              <a:rPr lang="sk-SK" sz="1600" b="1" dirty="0">
                <a:solidFill>
                  <a:srgbClr val="353535"/>
                </a:solidFill>
                <a:latin typeface="AppleSystemUIFont"/>
              </a:rPr>
              <a:t> </a:t>
            </a:r>
            <a:r>
              <a:rPr lang="sk-SK" sz="1600" b="1" dirty="0" err="1">
                <a:solidFill>
                  <a:srgbClr val="353535"/>
                </a:solidFill>
                <a:latin typeface="AppleSystemUIFont"/>
              </a:rPr>
              <a:t>is</a:t>
            </a:r>
            <a:r>
              <a:rPr lang="sk-SK" sz="1600" b="1" dirty="0">
                <a:solidFill>
                  <a:srgbClr val="353535"/>
                </a:solidFill>
                <a:latin typeface="AppleSystemUIFont"/>
              </a:rPr>
              <a:t> </a:t>
            </a:r>
            <a:r>
              <a:rPr lang="sk-SK" sz="1600" b="1" dirty="0" err="1">
                <a:solidFill>
                  <a:srgbClr val="353535"/>
                </a:solidFill>
                <a:latin typeface="AppleSystemUIFont"/>
              </a:rPr>
              <a:t>mild</a:t>
            </a:r>
            <a:r>
              <a:rPr lang="sk-SK" sz="1600" b="1" dirty="0">
                <a:solidFill>
                  <a:srgbClr val="353535"/>
                </a:solidFill>
                <a:latin typeface="AppleSystemUIFont"/>
              </a:rPr>
              <a:t> or </a:t>
            </a:r>
            <a:r>
              <a:rPr lang="sk-SK" sz="1600" b="1" dirty="0" err="1">
                <a:solidFill>
                  <a:srgbClr val="353535"/>
                </a:solidFill>
                <a:latin typeface="AppleSystemUIFont"/>
              </a:rPr>
              <a:t>absent</a:t>
            </a:r>
            <a:endParaRPr lang="sk-SK" sz="1600" b="1" dirty="0">
              <a:solidFill>
                <a:srgbClr val="353535"/>
              </a:solidFill>
              <a:latin typeface="AppleSystemUIFont"/>
            </a:endParaRPr>
          </a:p>
          <a:p>
            <a:pPr marL="285750" indent="-285750">
              <a:buFontTx/>
              <a:buChar char="-"/>
              <a:defRPr/>
            </a:pPr>
            <a:r>
              <a:rPr lang="sk-SK" sz="1600" b="1" dirty="0" err="1">
                <a:solidFill>
                  <a:srgbClr val="353535"/>
                </a:solidFill>
                <a:latin typeface="AppleSystemUIFont"/>
              </a:rPr>
              <a:t>unlike</a:t>
            </a:r>
            <a:r>
              <a:rPr lang="sk-SK" sz="1600" b="1" dirty="0">
                <a:solidFill>
                  <a:srgbClr val="353535"/>
                </a:solidFill>
                <a:latin typeface="AppleSystemUIFont"/>
              </a:rPr>
              <a:t> </a:t>
            </a:r>
            <a:r>
              <a:rPr lang="sk-SK" sz="1600" b="1" dirty="0" err="1">
                <a:solidFill>
                  <a:srgbClr val="353535"/>
                </a:solidFill>
                <a:latin typeface="AppleSystemUIFont"/>
              </a:rPr>
              <a:t>normal</a:t>
            </a:r>
            <a:r>
              <a:rPr lang="sk-SK" sz="1600" b="1" dirty="0">
                <a:solidFill>
                  <a:srgbClr val="353535"/>
                </a:solidFill>
                <a:latin typeface="AppleSystemUIFont"/>
              </a:rPr>
              <a:t> </a:t>
            </a:r>
            <a:r>
              <a:rPr lang="sk-SK" sz="1600" b="1" dirty="0" err="1">
                <a:solidFill>
                  <a:srgbClr val="353535"/>
                </a:solidFill>
                <a:latin typeface="AppleSystemUIFont"/>
              </a:rPr>
              <a:t>scabies</a:t>
            </a:r>
            <a:r>
              <a:rPr lang="sk-SK" sz="1600" b="1" dirty="0">
                <a:solidFill>
                  <a:srgbClr val="353535"/>
                </a:solidFill>
                <a:latin typeface="AppleSystemUIFont"/>
              </a:rPr>
              <a:t>, </a:t>
            </a:r>
            <a:r>
              <a:rPr lang="sk-SK" sz="1600" b="1" dirty="0" err="1">
                <a:solidFill>
                  <a:srgbClr val="353535"/>
                </a:solidFill>
                <a:latin typeface="AppleSystemUIFont"/>
              </a:rPr>
              <a:t>it</a:t>
            </a:r>
            <a:r>
              <a:rPr lang="sk-SK" sz="1600" b="1" dirty="0">
                <a:solidFill>
                  <a:srgbClr val="353535"/>
                </a:solidFill>
                <a:latin typeface="AppleSystemUIFont"/>
              </a:rPr>
              <a:t> </a:t>
            </a:r>
            <a:r>
              <a:rPr lang="sk-SK" sz="1600" b="1" dirty="0" err="1">
                <a:solidFill>
                  <a:srgbClr val="353535"/>
                </a:solidFill>
                <a:latin typeface="AppleSystemUIFont"/>
              </a:rPr>
              <a:t>can</a:t>
            </a:r>
            <a:r>
              <a:rPr lang="sk-SK" sz="1600" b="1" dirty="0">
                <a:solidFill>
                  <a:srgbClr val="353535"/>
                </a:solidFill>
                <a:latin typeface="AppleSystemUIFont"/>
              </a:rPr>
              <a:t> </a:t>
            </a:r>
            <a:r>
              <a:rPr lang="sk-SK" sz="1600" b="1" dirty="0" err="1">
                <a:solidFill>
                  <a:srgbClr val="353535"/>
                </a:solidFill>
                <a:latin typeface="AppleSystemUIFont"/>
              </a:rPr>
              <a:t>also</a:t>
            </a:r>
            <a:r>
              <a:rPr lang="sk-SK" sz="1600" b="1" dirty="0">
                <a:solidFill>
                  <a:srgbClr val="353535"/>
                </a:solidFill>
                <a:latin typeface="AppleSystemUIFont"/>
              </a:rPr>
              <a:t> </a:t>
            </a:r>
            <a:r>
              <a:rPr lang="sk-SK" sz="1600" b="1" dirty="0" err="1">
                <a:solidFill>
                  <a:srgbClr val="353535"/>
                </a:solidFill>
                <a:latin typeface="AppleSystemUIFont"/>
              </a:rPr>
              <a:t>affect</a:t>
            </a:r>
            <a:r>
              <a:rPr lang="sk-SK" sz="1600" b="1" dirty="0">
                <a:solidFill>
                  <a:srgbClr val="353535"/>
                </a:solidFill>
                <a:latin typeface="AppleSystemUIFont"/>
              </a:rPr>
              <a:t> </a:t>
            </a:r>
            <a:r>
              <a:rPr lang="sk-SK" sz="1600" b="1" dirty="0" err="1">
                <a:solidFill>
                  <a:srgbClr val="353535"/>
                </a:solidFill>
                <a:latin typeface="AppleSystemUIFont"/>
              </a:rPr>
              <a:t>the</a:t>
            </a:r>
            <a:r>
              <a:rPr lang="sk-SK" sz="1600" b="1" dirty="0">
                <a:solidFill>
                  <a:srgbClr val="353535"/>
                </a:solidFill>
                <a:latin typeface="AppleSystemUIFont"/>
              </a:rPr>
              <a:t> </a:t>
            </a:r>
            <a:r>
              <a:rPr lang="sk-SK" sz="1600" b="1" dirty="0" err="1">
                <a:solidFill>
                  <a:srgbClr val="353535"/>
                </a:solidFill>
                <a:latin typeface="AppleSystemUIFont"/>
              </a:rPr>
              <a:t>head</a:t>
            </a:r>
            <a:r>
              <a:rPr lang="sk-SK" sz="1600" b="1" dirty="0">
                <a:solidFill>
                  <a:srgbClr val="353535"/>
                </a:solidFill>
                <a:latin typeface="AppleSystemUIFont"/>
              </a:rPr>
              <a:t>, </a:t>
            </a:r>
            <a:r>
              <a:rPr lang="sk-SK" sz="1600" b="1" dirty="0" err="1">
                <a:solidFill>
                  <a:srgbClr val="353535"/>
                </a:solidFill>
                <a:latin typeface="AppleSystemUIFont"/>
              </a:rPr>
              <a:t>neck</a:t>
            </a:r>
            <a:r>
              <a:rPr lang="sk-SK" sz="1600" b="1" dirty="0">
                <a:solidFill>
                  <a:srgbClr val="353535"/>
                </a:solidFill>
                <a:latin typeface="AppleSystemUIFont"/>
              </a:rPr>
              <a:t>, </a:t>
            </a:r>
            <a:r>
              <a:rPr lang="sk-SK" sz="1600" b="1" dirty="0" err="1">
                <a:solidFill>
                  <a:srgbClr val="353535"/>
                </a:solidFill>
                <a:latin typeface="AppleSystemUIFont"/>
              </a:rPr>
              <a:t>palms</a:t>
            </a:r>
            <a:r>
              <a:rPr lang="sk-SK" sz="1600" b="1" dirty="0">
                <a:solidFill>
                  <a:srgbClr val="353535"/>
                </a:solidFill>
                <a:latin typeface="AppleSystemUIFont"/>
              </a:rPr>
              <a:t>, </a:t>
            </a:r>
            <a:r>
              <a:rPr lang="sk-SK" sz="1600" b="1" dirty="0" err="1">
                <a:solidFill>
                  <a:srgbClr val="353535"/>
                </a:solidFill>
                <a:latin typeface="AppleSystemUIFont"/>
              </a:rPr>
              <a:t>soles</a:t>
            </a:r>
            <a:r>
              <a:rPr lang="sk-SK" sz="1600" b="1" dirty="0">
                <a:solidFill>
                  <a:srgbClr val="353535"/>
                </a:solidFill>
                <a:latin typeface="AppleSystemUIFont"/>
              </a:rPr>
              <a:t> </a:t>
            </a:r>
            <a:r>
              <a:rPr lang="sk-SK" sz="1600" dirty="0">
                <a:solidFill>
                  <a:srgbClr val="353535"/>
                </a:solidFill>
                <a:latin typeface="AppleSystemUIFont"/>
              </a:rPr>
              <a:t>and </a:t>
            </a:r>
            <a:r>
              <a:rPr lang="sk-SK" sz="1600" dirty="0" err="1">
                <a:solidFill>
                  <a:srgbClr val="353535"/>
                </a:solidFill>
                <a:latin typeface="AppleSystemUIFont"/>
              </a:rPr>
              <a:t>mites</a:t>
            </a:r>
            <a:r>
              <a:rPr lang="sk-SK" sz="1600" dirty="0">
                <a:solidFill>
                  <a:srgbClr val="353535"/>
                </a:solidFill>
                <a:latin typeface="AppleSystemUIFont"/>
              </a:rPr>
              <a:t> </a:t>
            </a:r>
            <a:r>
              <a:rPr lang="sk-SK" sz="1600" dirty="0" err="1">
                <a:solidFill>
                  <a:srgbClr val="353535"/>
                </a:solidFill>
                <a:latin typeface="AppleSystemUIFont"/>
              </a:rPr>
              <a:t>can</a:t>
            </a:r>
            <a:r>
              <a:rPr lang="sk-SK" sz="1600" dirty="0">
                <a:solidFill>
                  <a:srgbClr val="353535"/>
                </a:solidFill>
                <a:latin typeface="AppleSystemUIFont"/>
              </a:rPr>
              <a:t> </a:t>
            </a:r>
            <a:r>
              <a:rPr lang="sk-SK" sz="1600" dirty="0" err="1">
                <a:solidFill>
                  <a:srgbClr val="353535"/>
                </a:solidFill>
                <a:latin typeface="AppleSystemUIFont"/>
              </a:rPr>
              <a:t>also</a:t>
            </a:r>
            <a:r>
              <a:rPr lang="sk-SK" sz="1600" dirty="0">
                <a:solidFill>
                  <a:srgbClr val="353535"/>
                </a:solidFill>
                <a:latin typeface="AppleSystemUIFont"/>
              </a:rPr>
              <a:t> </a:t>
            </a:r>
            <a:r>
              <a:rPr lang="sk-SK" sz="1600" dirty="0" err="1">
                <a:solidFill>
                  <a:srgbClr val="353535"/>
                </a:solidFill>
                <a:latin typeface="AppleSystemUIFont"/>
              </a:rPr>
              <a:t>accumulate</a:t>
            </a:r>
            <a:r>
              <a:rPr lang="sk-SK" sz="1600" dirty="0">
                <a:solidFill>
                  <a:srgbClr val="353535"/>
                </a:solidFill>
                <a:latin typeface="AppleSystemUIFont"/>
              </a:rPr>
              <a:t> in </a:t>
            </a:r>
            <a:r>
              <a:rPr lang="sk-SK" sz="1600" dirty="0" err="1">
                <a:solidFill>
                  <a:srgbClr val="353535"/>
                </a:solidFill>
                <a:latin typeface="AppleSystemUIFont"/>
              </a:rPr>
              <a:t>the</a:t>
            </a:r>
            <a:r>
              <a:rPr lang="sk-SK" sz="1600" dirty="0">
                <a:solidFill>
                  <a:srgbClr val="353535"/>
                </a:solidFill>
                <a:latin typeface="AppleSystemUIFont"/>
              </a:rPr>
              <a:t> </a:t>
            </a:r>
            <a:r>
              <a:rPr lang="sk-SK" sz="1600" b="1" dirty="0" err="1">
                <a:solidFill>
                  <a:srgbClr val="353535"/>
                </a:solidFill>
                <a:latin typeface="AppleSystemUIFont"/>
              </a:rPr>
              <a:t>nail</a:t>
            </a:r>
            <a:r>
              <a:rPr lang="sk-SK" sz="1600" b="1" dirty="0">
                <a:solidFill>
                  <a:srgbClr val="353535"/>
                </a:solidFill>
                <a:latin typeface="AppleSystemUIFont"/>
              </a:rPr>
              <a:t> </a:t>
            </a:r>
            <a:r>
              <a:rPr lang="sk-SK" sz="1600" b="1" dirty="0" err="1">
                <a:solidFill>
                  <a:srgbClr val="353535"/>
                </a:solidFill>
                <a:latin typeface="AppleSystemUIFont"/>
              </a:rPr>
              <a:t>beds</a:t>
            </a:r>
            <a:r>
              <a:rPr lang="sk-SK" sz="1600" dirty="0">
                <a:solidFill>
                  <a:srgbClr val="353535"/>
                </a:solidFill>
                <a:latin typeface="AppleSystemUIFont"/>
              </a:rPr>
              <a:t>, </a:t>
            </a:r>
            <a:r>
              <a:rPr lang="sk-SK" sz="1600" dirty="0" err="1">
                <a:solidFill>
                  <a:srgbClr val="353535"/>
                </a:solidFill>
                <a:latin typeface="AppleSystemUIFont"/>
              </a:rPr>
              <a:t>causing</a:t>
            </a:r>
            <a:r>
              <a:rPr lang="sk-SK" sz="1600" dirty="0">
                <a:solidFill>
                  <a:srgbClr val="353535"/>
                </a:solidFill>
                <a:latin typeface="AppleSystemUIFont"/>
              </a:rPr>
              <a:t> </a:t>
            </a:r>
            <a:r>
              <a:rPr lang="sk-SK" sz="1600" dirty="0" err="1">
                <a:solidFill>
                  <a:srgbClr val="353535"/>
                </a:solidFill>
                <a:latin typeface="AppleSystemUIFont"/>
              </a:rPr>
              <a:t>the</a:t>
            </a:r>
            <a:r>
              <a:rPr lang="sk-SK" sz="1600" dirty="0">
                <a:solidFill>
                  <a:srgbClr val="353535"/>
                </a:solidFill>
                <a:latin typeface="AppleSystemUIFont"/>
              </a:rPr>
              <a:t> </a:t>
            </a:r>
            <a:r>
              <a:rPr lang="sk-SK" sz="1600" dirty="0" err="1">
                <a:solidFill>
                  <a:srgbClr val="353535"/>
                </a:solidFill>
                <a:latin typeface="AppleSystemUIFont"/>
              </a:rPr>
              <a:t>nail</a:t>
            </a:r>
            <a:r>
              <a:rPr lang="sk-SK" sz="1600" dirty="0">
                <a:solidFill>
                  <a:srgbClr val="353535"/>
                </a:solidFill>
                <a:latin typeface="AppleSystemUIFont"/>
              </a:rPr>
              <a:t> </a:t>
            </a:r>
            <a:r>
              <a:rPr lang="sk-SK" sz="1600" dirty="0" err="1">
                <a:solidFill>
                  <a:srgbClr val="353535"/>
                </a:solidFill>
                <a:latin typeface="AppleSystemUIFont"/>
              </a:rPr>
              <a:t>plates</a:t>
            </a:r>
            <a:r>
              <a:rPr lang="sk-SK" sz="1600" dirty="0">
                <a:solidFill>
                  <a:srgbClr val="353535"/>
                </a:solidFill>
                <a:latin typeface="AppleSystemUIFont"/>
              </a:rPr>
              <a:t> to </a:t>
            </a:r>
            <a:r>
              <a:rPr lang="sk-SK" sz="1600" dirty="0" err="1">
                <a:solidFill>
                  <a:srgbClr val="353535"/>
                </a:solidFill>
                <a:latin typeface="AppleSystemUIFont"/>
              </a:rPr>
              <a:t>split</a:t>
            </a:r>
            <a:endParaRPr lang="sk-SK"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a:extLst>
              <a:ext uri="{FF2B5EF4-FFF2-40B4-BE49-F238E27FC236}">
                <a16:creationId xmlns:a16="http://schemas.microsoft.com/office/drawing/2014/main" xmlns="" id="{EB67F6C8-EDC7-C843-9D83-E1CE68873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553" b="10185"/>
          <a:stretch>
            <a:fillRect/>
          </a:stretch>
        </p:blipFill>
        <p:spPr bwMode="auto">
          <a:xfrm>
            <a:off x="371475" y="3541713"/>
            <a:ext cx="4308475" cy="279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4">
            <a:extLst>
              <a:ext uri="{FF2B5EF4-FFF2-40B4-BE49-F238E27FC236}">
                <a16:creationId xmlns:a16="http://schemas.microsoft.com/office/drawing/2014/main" xmlns="" id="{97666AC1-D4AD-954A-A98F-A6F705C51A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363" y="3541713"/>
            <a:ext cx="3790950"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1">
            <a:extLst>
              <a:ext uri="{FF2B5EF4-FFF2-40B4-BE49-F238E27FC236}">
                <a16:creationId xmlns:a16="http://schemas.microsoft.com/office/drawing/2014/main" xmlns="" id="{605324D6-9895-D249-9308-BBDA9775278D}"/>
              </a:ext>
            </a:extLst>
          </p:cNvPr>
          <p:cNvSpPr>
            <a:spLocks noChangeArrowheads="1"/>
          </p:cNvSpPr>
          <p:nvPr/>
        </p:nvSpPr>
        <p:spPr bwMode="auto">
          <a:xfrm>
            <a:off x="827088" y="3357563"/>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k-SK" altLang="sk-SK">
                <a:solidFill>
                  <a:srgbClr val="353535"/>
                </a:solidFill>
                <a:latin typeface="AppleSystemUIFont"/>
              </a:rPr>
              <a:t>. </a:t>
            </a:r>
            <a:endParaRPr lang="sk-SK" altLang="sk-SK">
              <a:solidFill>
                <a:srgbClr val="454545"/>
              </a:solidFill>
              <a:latin typeface="Helvetica Neue" panose="02000503000000020004" pitchFamily="2"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2">
            <a:extLst>
              <a:ext uri="{FF2B5EF4-FFF2-40B4-BE49-F238E27FC236}">
                <a16:creationId xmlns:a16="http://schemas.microsoft.com/office/drawing/2014/main" xmlns="" id="{32F1CA62-62A0-D440-B204-E43DC7DA3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502" t="2280" r="30511" b="10185"/>
          <a:stretch>
            <a:fillRect/>
          </a:stretch>
        </p:blipFill>
        <p:spPr bwMode="auto">
          <a:xfrm>
            <a:off x="395288" y="549275"/>
            <a:ext cx="3441700" cy="575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4">
            <a:extLst>
              <a:ext uri="{FF2B5EF4-FFF2-40B4-BE49-F238E27FC236}">
                <a16:creationId xmlns:a16="http://schemas.microsoft.com/office/drawing/2014/main" xmlns="" id="{A1DDE6D0-D081-A944-A265-51E7A84F6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738" y="549275"/>
            <a:ext cx="4913312" cy="574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xmlns=""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Motiv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2.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docProps/app.xml><?xml version="1.0" encoding="utf-8"?>
<Properties xmlns="http://schemas.openxmlformats.org/officeDocument/2006/extended-properties" xmlns:vt="http://schemas.openxmlformats.org/officeDocument/2006/docPropsVTypes">
  <Template>Parcel</Template>
  <TotalTime>4680</TotalTime>
  <Words>2083</Words>
  <Application>Microsoft Office PowerPoint</Application>
  <PresentationFormat>Předvádění na obrazovce (4:3)</PresentationFormat>
  <Paragraphs>273</Paragraphs>
  <Slides>56</Slides>
  <Notes>1</Notes>
  <HiddenSlides>0</HiddenSlides>
  <MMClips>0</MMClips>
  <ScaleCrop>false</ScaleCrop>
  <HeadingPairs>
    <vt:vector size="4" baseType="variant">
      <vt:variant>
        <vt:lpstr>Motiv</vt:lpstr>
      </vt:variant>
      <vt:variant>
        <vt:i4>1</vt:i4>
      </vt:variant>
      <vt:variant>
        <vt:lpstr>Nadpisy snímků</vt:lpstr>
      </vt:variant>
      <vt:variant>
        <vt:i4>56</vt:i4>
      </vt:variant>
    </vt:vector>
  </HeadingPairs>
  <TitlesOfParts>
    <vt:vector size="57" baseType="lpstr">
      <vt:lpstr>Parcel</vt:lpstr>
      <vt:lpstr>parasitic skin diseases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worms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THANK YOU FOR YOUR ATTENTION :)</vt:lpstr>
    </vt:vector>
  </TitlesOfParts>
  <Company>FNUSA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Obr. 1: Dermatózy vyvolané parazity Dermatózy vyvolané členovci</dc:title>
  <dc:creator>nemeckova</dc:creator>
  <cp:lastModifiedBy>user</cp:lastModifiedBy>
  <cp:revision>90</cp:revision>
  <dcterms:created xsi:type="dcterms:W3CDTF">2015-09-29T11:55:27Z</dcterms:created>
  <dcterms:modified xsi:type="dcterms:W3CDTF">2022-02-02T07:16:44Z</dcterms:modified>
</cp:coreProperties>
</file>