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321" r:id="rId2"/>
    <p:sldId id="322" r:id="rId3"/>
    <p:sldId id="309" r:id="rId4"/>
    <p:sldId id="308" r:id="rId5"/>
    <p:sldId id="324" r:id="rId6"/>
    <p:sldId id="325" r:id="rId7"/>
    <p:sldId id="326" r:id="rId8"/>
    <p:sldId id="327" r:id="rId9"/>
    <p:sldId id="328" r:id="rId10"/>
    <p:sldId id="269" r:id="rId11"/>
    <p:sldId id="329" r:id="rId12"/>
    <p:sldId id="330" r:id="rId13"/>
    <p:sldId id="331" r:id="rId14"/>
    <p:sldId id="332" r:id="rId15"/>
    <p:sldId id="333" r:id="rId16"/>
    <p:sldId id="334" r:id="rId17"/>
    <p:sldId id="316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3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60FF6BFB-7F95-4B57-8379-1D70B83A68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2FD59F43-F82F-4F43-9033-9EE90B9216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131796C-0DA1-40A4-9ED6-D7359B6CB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2FC877-A39A-475D-8C14-C09ABD9B5C9B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F255DD88-7786-4EC0-A37E-EF5BC8B954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235CA9DB-4D95-41C5-97CC-D8ED8B3CB0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CB381762-C097-4F50-A508-A26C7B9C9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AECBA0-194C-4B93-B518-3C73E19AE5A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7CCCE123-1FF2-4ABA-8DE3-9248822F2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01877D57-0FF6-4A7A-A60C-BA66A93E5E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D0C11C42-A2F6-42C2-9B3E-3FAB77DC1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78925-2E79-4499-808A-B0D774EB1622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26D73876-0DE8-4D61-B3B5-331BDE5EFF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A13CC87C-F092-4AF1-A6D8-3A60397DC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3E5967E3-89CF-4A9F-8001-65D3DD3B7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674491-1720-468F-A649-4823A7CA6EEE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31404BDA-9C0F-4788-BE24-FECEB27610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6FD5759D-DB69-40AB-B1F6-EF6FC1683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BFF3F2E5-A15D-47F5-8B40-6A466257F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3A04B8-97CE-4CFA-AE0B-6E85EF138CFF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E4155267-1525-4CAB-9122-099D5C5A10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5B7C34C6-DFD2-439F-90D6-3AFAD08046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2CBBF3BC-C7DD-408B-81F5-9B2DEAED0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FBCC88-F5A2-435B-A373-11208A76AF80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67978112-6B8A-4C05-B9C9-47EBCD5675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1DDDC63E-7BC0-4F99-8311-FA1A694620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25EEFD92-3116-4360-9389-A806F10A0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694624-C68C-47E6-B4F3-C9251045770B}" type="slidenum">
              <a:rPr lang="sk-SK" altLang="cs-CZ"/>
              <a:pPr/>
              <a:t>23</a:t>
            </a:fld>
            <a:endParaRPr lang="sk-SK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D7616AA5-E72C-4049-998A-7BFF67603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C59D9DA-E785-4442-A1CD-5A95EE0D4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30934DBD-BAE6-4DCA-956C-5CCD027CC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70B14C-1ED8-414D-AC56-E16CD454C8E6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1B0D9B43-0F4F-475D-9B03-6BAC0EE3E2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7039A231-5AB8-4195-A0AE-D6E660FC99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ACAA3E38-B3AD-4B72-9329-BF189615E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A81501-E6AA-4D0C-8D34-A8641DAF536C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>
            <a:extLst>
              <a:ext uri="{FF2B5EF4-FFF2-40B4-BE49-F238E27FC236}">
                <a16:creationId xmlns:a16="http://schemas.microsoft.com/office/drawing/2014/main" id="{E7E311AA-05F2-4406-9038-07CE981378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symbol pro poznámky 2">
            <a:extLst>
              <a:ext uri="{FF2B5EF4-FFF2-40B4-BE49-F238E27FC236}">
                <a16:creationId xmlns:a16="http://schemas.microsoft.com/office/drawing/2014/main" id="{486D82CA-B029-417F-AF4F-965FD44CAB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3316" name="Zástupný symbol pro číslo snímku 3">
            <a:extLst>
              <a:ext uri="{FF2B5EF4-FFF2-40B4-BE49-F238E27FC236}">
                <a16:creationId xmlns:a16="http://schemas.microsoft.com/office/drawing/2014/main" id="{FCE87C97-2969-44E9-B5E7-CCAD3A8D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C3290F-277D-4AFB-81B1-7C9EFB8CD4BE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E567176F-BDD4-4825-ADBD-3FCE9772B0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106F54F5-454B-4166-A43B-115F8056B8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45BE0DEF-110A-4B43-9A7A-D1227AD9E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65016-4D05-4C2E-A035-C472569A2D9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DC38338D-BC62-4A80-9761-AA0F67B3AB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65D55030-6B83-4CD3-9F3B-DDA3640F51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49B7CF0B-6567-4134-A9F8-E633114F7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E28C9E-911A-4549-8E10-9B17002DBA6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447DFCB5-C58F-4A35-BAE6-B2209A5A28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51EC0C3F-7A94-4FE1-94EF-AB24F7D69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984EC782-4E33-4ACF-B302-273E63CC3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9A573-6706-4616-A0BF-9262131FBAF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20E8C08E-04A4-415D-A088-89DDBE3EBF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BA1A2FB2-268F-44F4-8FB8-978C51D1C6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082E1C61-BA8F-460D-A1E0-BE345D17F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AD9FEA-1A17-4E3A-8480-048ED25573A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4EAE24FF-A3F9-4D38-A087-BDE1F556D2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CF54824D-6D6A-423F-9D8D-6D77F6F114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234219DE-52F3-4BE8-B219-CC3C38CB6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9F9B7-BEBB-42B3-969A-8B415805FC2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FC710F4-997E-41EF-A195-D52F8D24653E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3779" y="2581869"/>
            <a:ext cx="6742112" cy="1470025"/>
          </a:xfrm>
        </p:spPr>
        <p:txBody>
          <a:bodyPr/>
          <a:lstStyle/>
          <a:p>
            <a:pPr>
              <a:defRPr/>
            </a:pPr>
            <a:r>
              <a:rPr lang="sk-SK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</a:t>
            </a:r>
            <a:r>
              <a:rPr lang="sk-SK" sz="36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sk-SK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anesthetics</a:t>
            </a:r>
            <a:endParaRPr lang="cs-CZ" sz="36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B78800C0-A225-4FC9-BD3C-6FAF8CCB200A}"/>
              </a:ext>
            </a:extLst>
          </p:cNvPr>
          <p:cNvSpPr txBox="1">
            <a:spLocks/>
          </p:cNvSpPr>
          <p:nvPr/>
        </p:nvSpPr>
        <p:spPr bwMode="auto">
          <a:xfrm>
            <a:off x="147237" y="6123121"/>
            <a:ext cx="3024188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6AA2B-ABE1-4104-A4DD-F2C38A8565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34681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CDA0AF90-718F-4A03-9E99-AC5D14A1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908050"/>
            <a:ext cx="907415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conduction anesthesia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peripheral </a:t>
            </a:r>
            <a:r>
              <a:rPr lang="en-US" altLang="cs-CZ" sz="2400" kern="1200" dirty="0">
                <a:solidFill>
                  <a:srgbClr val="000000"/>
                </a:solidFill>
              </a:rPr>
              <a:t>– block of 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both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nerve trunks and individual nerves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central </a:t>
            </a:r>
            <a:r>
              <a:rPr lang="en-US" altLang="cs-CZ" sz="2400" kern="1200" dirty="0">
                <a:solidFill>
                  <a:srgbClr val="000000"/>
                </a:solidFill>
              </a:rPr>
              <a:t>– always without vasoconstrictor agents!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epidural anesthesia </a:t>
            </a:r>
            <a:r>
              <a:rPr lang="en-US" altLang="cs-CZ" sz="2400" kern="1200" dirty="0">
                <a:solidFill>
                  <a:srgbClr val="000000"/>
                </a:solidFill>
              </a:rPr>
              <a:t>– perioperative and obstetric analgesia – it is necessary to stop in advance use of warfarin (+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anticoagulant agents), ASA (+ anti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platelet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agents), LMWH, usual amount of LA 16 mL  	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subarachnoideal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anesthesia </a:t>
            </a:r>
            <a:r>
              <a:rPr lang="en-US" altLang="cs-CZ" sz="2400" kern="1200" dirty="0">
                <a:solidFill>
                  <a:srgbClr val="000000"/>
                </a:solidFill>
              </a:rPr>
              <a:t>(spinal,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lumbal</a:t>
            </a:r>
            <a:r>
              <a:rPr lang="en-US" altLang="cs-CZ" sz="2400" kern="1200" dirty="0">
                <a:solidFill>
                  <a:srgbClr val="000000"/>
                </a:solidFill>
              </a:rPr>
              <a:t>) – intrathecal administration of LA into intervertebral space, usual amount of LA 4 mL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C4400F7-8801-469D-A3C4-13AA97AE4C4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routes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administration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C4B37B-20ED-4CAC-9631-D798A3A366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780" y="4460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3">
            <a:extLst>
              <a:ext uri="{FF2B5EF4-FFF2-40B4-BE49-F238E27FC236}">
                <a16:creationId xmlns:a16="http://schemas.microsoft.com/office/drawing/2014/main" id="{638D14DA-03EC-436D-8AD5-00F994153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268413"/>
            <a:ext cx="335121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4">
            <a:extLst>
              <a:ext uri="{FF2B5EF4-FFF2-40B4-BE49-F238E27FC236}">
                <a16:creationId xmlns:a16="http://schemas.microsoft.com/office/drawing/2014/main" id="{F7F48C84-3BAE-467A-8EB3-E14B676F5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119814"/>
            <a:ext cx="77041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  <a:latin typeface="Candara" panose="020E0502030303020204" pitchFamily="34" charset="0"/>
              </a:rPr>
              <a:t>https://upload.wikimedia.org/wikipedia/commons/thumb/b/ba/Epidural_blood_patch.svg/250px-Epidural_blood_patch.svg.png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C2C11EA-1C02-485D-B27F-68DAB7BC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</a:t>
            </a:r>
            <a:r>
              <a:rPr lang="en-US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– routes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of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administration</a:t>
            </a:r>
            <a:endParaRPr lang="en-GB" altLang="cs-CZ" sz="3600" b="1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B8702A-6F13-4AE3-AF77-74032BEC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525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dirty="0">
                <a:solidFill>
                  <a:srgbClr val="000000"/>
                </a:solidFill>
                <a:cs typeface="Arial" panose="020B0604020202020204" pitchFamily="34" charset="0"/>
              </a:rPr>
              <a:t>intravenous regional anesthesia (Bier block)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cs-CZ" sz="2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1%, lidocaine 0,5 %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toxic LA should not be used (bupivacaine)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quick onset and inhibition of motor functions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exsanguination of the limb (elevation + tourniquets), procedures max. up to 2 </a:t>
            </a:r>
            <a:r>
              <a:rPr lang="en-US" alt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hrs</a:t>
            </a: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(risk of ischemia)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no postoperative analgesia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bleeding must be stopped carefully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EE4E0E-425B-4C83-8DB8-C370754B4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5177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>
            <a:extLst>
              <a:ext uri="{FF2B5EF4-FFF2-40B4-BE49-F238E27FC236}">
                <a16:creationId xmlns:a16="http://schemas.microsoft.com/office/drawing/2014/main" id="{6A9684F9-D2A3-459C-803F-980A9D72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1" y="765176"/>
            <a:ext cx="45640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3">
            <a:extLst>
              <a:ext uri="{FF2B5EF4-FFF2-40B4-BE49-F238E27FC236}">
                <a16:creationId xmlns:a16="http://schemas.microsoft.com/office/drawing/2014/main" id="{C0E4B875-7300-403A-B2FC-13A848AF1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589589"/>
            <a:ext cx="9174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https://dentistryandmedicine.blogspot.cz/2012/05/regional-anesthesia-manualupper.html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110FF2B-AFD4-44A1-950F-03C3D75053E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4E5BC5A-0063-48AD-839A-CE6F20715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23988"/>
            <a:ext cx="836295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b="1" kern="1200" dirty="0">
                <a:solidFill>
                  <a:srgbClr val="000000"/>
                </a:solidFill>
              </a:rPr>
              <a:t>c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ocaine</a:t>
            </a:r>
            <a:endParaRPr lang="cs-CZ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the first known LA (in use since 1884)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natural compound, isolated from leaves of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Erythroxylon</a:t>
            </a:r>
            <a:r>
              <a:rPr lang="en-US" altLang="cs-CZ" sz="2400" kern="1200" dirty="0">
                <a:solidFill>
                  <a:srgbClr val="000000"/>
                </a:solidFill>
              </a:rPr>
              <a:t> coca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central psychostimulant with high risk of addiction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surface anesthesia </a:t>
            </a:r>
          </a:p>
          <a:p>
            <a:pPr eaLnBrk="1" hangingPunct="1">
              <a:buFontTx/>
              <a:buNone/>
              <a:defRPr/>
            </a:pPr>
            <a:r>
              <a:rPr lang="en-US" altLang="cs-CZ" dirty="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DF4B6F-B4F1-40C3-85C0-018FDFD987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6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08157333-D9CD-4EF5-8BDF-6329DB78B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47726"/>
            <a:ext cx="8928100" cy="56054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procaine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the oldest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sy</a:t>
            </a:r>
            <a:r>
              <a:rPr lang="cs-CZ" altLang="cs-CZ" sz="2400" kern="1200" dirty="0">
                <a:solidFill>
                  <a:srgbClr val="000000"/>
                </a:solidFill>
              </a:rPr>
              <a:t>n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thetic</a:t>
            </a:r>
            <a:r>
              <a:rPr lang="en-US" altLang="cs-CZ" sz="2400" kern="1200" dirty="0">
                <a:solidFill>
                  <a:srgbClr val="000000"/>
                </a:solidFill>
              </a:rPr>
              <a:t> LA (1905)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slow onset, short duration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infiltration and conduction anesthesia (it penetrates poorly the skin)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tetracaine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fast onset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 systemic toxicity – only for surface anesthesia of oral cavity and throat (combined with chlorhexidine)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benzocaine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only for topical anesthesia of oral cavity, ear and throat (available in combination with antiseptics</a:t>
            </a:r>
            <a:r>
              <a:rPr lang="cs-CZ" altLang="cs-CZ" sz="2400" kern="1200" dirty="0">
                <a:solidFill>
                  <a:srgbClr val="000000"/>
                </a:solidFill>
              </a:rPr>
              <a:t>)</a:t>
            </a:r>
            <a:endParaRPr lang="en-US" altLang="cs-CZ" sz="2400" kern="1200" dirty="0">
              <a:solidFill>
                <a:srgbClr val="0000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4E5345-FCD5-4453-A5E4-FD722228A81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1200" y="44450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cs-CZ" sz="36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1A38BB-4AD0-4746-8494-171422F4CB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3" y="542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C8D7D613-1AFD-431F-82BE-AB8563DD2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557338"/>
            <a:ext cx="8507413" cy="251936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LA of ester type are structurally similar to para-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aminobenzoic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acid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→ high allergenic potential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EF1CC6-E88E-4843-86F5-FD423F974F8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5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66098-B7CC-4019-8B56-5762F76936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3211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EEF3D98-89EA-47E6-9912-A7A5065D83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LA</a:t>
            </a:r>
            <a:endParaRPr lang="en-GB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4EF0668-13BF-497A-8D71-B03F86D77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00941"/>
            <a:ext cx="8229600" cy="5589587"/>
          </a:xfrm>
        </p:spPr>
        <p:txBody>
          <a:bodyPr/>
          <a:lstStyle/>
          <a:p>
            <a:pPr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universal, for all types of local anesthesia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used also as the class I antiarrhythmic drug	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lidocaine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(syn. xylocaine and lignocaine)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universal LA for surface, infiltration and conduction anesthesia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class I antiarrhythmic drug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patents treated with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betalytics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Ca2</a:t>
            </a:r>
            <a:r>
              <a:rPr lang="en-US" altLang="cs-CZ" sz="2400" kern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channel blockers and in patients with epilepsy doses of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and lidocaine must be halved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C72DE7-527D-47D4-9792-04603701C5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7959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D5FA6B10-E59B-46E6-BA6E-658E45F8C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125538"/>
            <a:ext cx="8713788" cy="48133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mepivacaine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dentistry, in patients with KI of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catecholamines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articaine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used in dentistry</a:t>
            </a: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fast onset, long effect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bupivacaine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all type of local anesthesia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treatment of acute pain - continually to epidural space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cardiotoxic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levobupivacaine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lower cardiovascular toxicity and neurotoxicity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dirty="0"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57A9DB-E208-49FA-9BDF-58E95FC1CC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576262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57B66D-D580-4FBB-9BC5-917D45BD55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37197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E025CEC0-C6AA-4C7A-B1BC-EF821DFE3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279526"/>
            <a:ext cx="8713787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ropivacaine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all types of anesthesia except from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subarachnoidal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prilocaine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surface anesthesia EMLA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spinal anesthesia for short surgical procedures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cinchocaine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(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dibucaine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surface (topical) anesthesia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highly toxic</a:t>
            </a:r>
          </a:p>
          <a:p>
            <a:pPr marL="0" indent="0">
              <a:buNone/>
              <a:defRPr/>
            </a:pPr>
            <a:endParaRPr lang="en-US" altLang="cs-CZ" sz="2400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en-US" alt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F8E3B7-DAC0-4DD3-9A2F-91B8E55E4B0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B3FE4D-0BFF-460A-8606-7320D1437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8138" y="2746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BAB3A9E-0A25-41F4-A196-AEE592D0E7B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798516" y="377736"/>
            <a:ext cx="51943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Local anesthetics (LA)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FFE2FFE-16B6-4F2F-9EAC-57D12B413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639888"/>
            <a:ext cx="8642350" cy="45259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cause temporary loss of sensation in a limited area by local reversible inhibition of sensory neurons</a:t>
            </a:r>
          </a:p>
          <a:p>
            <a:pPr algn="ctr"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ensitivity of nerve fibers to LA:</a:t>
            </a:r>
          </a:p>
          <a:p>
            <a:pPr marL="0" indent="0" algn="ctr">
              <a:buNone/>
              <a:tabLst>
                <a:tab pos="360363" algn="l"/>
              </a:tabLst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vegetative &gt; sensory &gt; motoric nerve fibers</a:t>
            </a:r>
          </a:p>
          <a:p>
            <a:pPr marL="0" indent="0" algn="ctr">
              <a:buNone/>
              <a:tabLst>
                <a:tab pos="360363" algn="l"/>
              </a:tabLst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sensory fibers the perception of heat is blocked first, later the perception of pain stimuli, and then also the touch</a:t>
            </a:r>
          </a:p>
          <a:p>
            <a:pPr marL="0" indent="0" algn="ctr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6911D0-FF71-4C51-B6F3-4FBDD03C13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3777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2F3AE9EB-B89D-44BE-A381-B74463BEC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218488" cy="251936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Allergic reactions are less frequent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→ LA of amide type are used more frequently than LA of ester type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0BC7E5-4CAC-46DD-B5EC-AC0B680916C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5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Amide </a:t>
            </a:r>
            <a:r>
              <a:rPr lang="en-US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type of 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</a:t>
            </a:r>
            <a:endParaRPr lang="en-GB" altLang="cs-CZ" sz="3600" b="1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3D9E0A-DEC3-488D-BBEF-3A8D0C9DF9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2869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A0C8AB6-C920-485E-861D-5D61B9BEADA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 - according to their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efficacy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6B3FB8D-4FE4-463A-818B-CA941318F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484313"/>
            <a:ext cx="8435975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weak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procaine (effect lasts approximately 45 minutes),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        benzocaine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intermediate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lidocaine (effect lasts approximately 90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         minutes)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strong</a:t>
            </a:r>
          </a:p>
          <a:p>
            <a:pPr marL="990600" indent="-99060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tetracaine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articaine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bupivacaine (effect lasts approximately 120 minutes-12 hours),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levobupivacaine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ropivacaine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mepivacaine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1B5CCC-7C67-4207-92C2-96EB43AA9B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5841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>
            <a:extLst>
              <a:ext uri="{FF2B5EF4-FFF2-40B4-BE49-F238E27FC236}">
                <a16:creationId xmlns:a16="http://schemas.microsoft.com/office/drawing/2014/main" id="{14E5E044-900B-45CE-B12D-2EE2E4E49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09563"/>
            <a:ext cx="76327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cs typeface="Arial" panose="020B0604020202020204" pitchFamily="34" charset="0"/>
              </a:rPr>
              <a:t>Toxic effects of LA</a:t>
            </a:r>
          </a:p>
        </p:txBody>
      </p:sp>
      <p:sp>
        <p:nvSpPr>
          <p:cNvPr id="40963" name="Line 18">
            <a:extLst>
              <a:ext uri="{FF2B5EF4-FFF2-40B4-BE49-F238E27FC236}">
                <a16:creationId xmlns:a16="http://schemas.microsoft.com/office/drawing/2014/main" id="{2ABA6D85-9548-4B38-BFC5-1A2EA2721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9" y="44370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0964" name="Group 28">
            <a:extLst>
              <a:ext uri="{FF2B5EF4-FFF2-40B4-BE49-F238E27FC236}">
                <a16:creationId xmlns:a16="http://schemas.microsoft.com/office/drawing/2014/main" id="{EF60344A-2164-4CDB-9222-9D1283781B2F}"/>
              </a:ext>
            </a:extLst>
          </p:cNvPr>
          <p:cNvGrpSpPr>
            <a:grpSpLocks/>
          </p:cNvGrpSpPr>
          <p:nvPr/>
        </p:nvGrpSpPr>
        <p:grpSpPr bwMode="auto">
          <a:xfrm>
            <a:off x="1887538" y="1196975"/>
            <a:ext cx="8208962" cy="1912938"/>
            <a:chOff x="113" y="1162"/>
            <a:chExt cx="5171" cy="1205"/>
          </a:xfrm>
        </p:grpSpPr>
        <p:sp>
          <p:nvSpPr>
            <p:cNvPr id="40983" name="Rectangle 5">
              <a:extLst>
                <a:ext uri="{FF2B5EF4-FFF2-40B4-BE49-F238E27FC236}">
                  <a16:creationId xmlns:a16="http://schemas.microsoft.com/office/drawing/2014/main" id="{57986098-8E80-4B31-B305-D5433012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434"/>
              <a:ext cx="1088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CNS</a:t>
              </a:r>
            </a:p>
          </p:txBody>
        </p:sp>
        <p:sp>
          <p:nvSpPr>
            <p:cNvPr id="40984" name="Rectangle 8">
              <a:extLst>
                <a:ext uri="{FF2B5EF4-FFF2-40B4-BE49-F238E27FC236}">
                  <a16:creationId xmlns:a16="http://schemas.microsoft.com/office/drawing/2014/main" id="{59F95A49-5980-469B-87FF-AD5B2DB66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162"/>
              <a:ext cx="953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Excitation</a:t>
              </a:r>
            </a:p>
          </p:txBody>
        </p:sp>
        <p:sp>
          <p:nvSpPr>
            <p:cNvPr id="40985" name="Rectangle 9">
              <a:extLst>
                <a:ext uri="{FF2B5EF4-FFF2-40B4-BE49-F238E27FC236}">
                  <a16:creationId xmlns:a16="http://schemas.microsoft.com/office/drawing/2014/main" id="{9217131F-ED81-484B-A4BD-D9E1837DF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797"/>
              <a:ext cx="953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Inhibition</a:t>
              </a:r>
            </a:p>
          </p:txBody>
        </p:sp>
        <p:sp>
          <p:nvSpPr>
            <p:cNvPr id="40986" name="AutoShape 10">
              <a:extLst>
                <a:ext uri="{FF2B5EF4-FFF2-40B4-BE49-F238E27FC236}">
                  <a16:creationId xmlns:a16="http://schemas.microsoft.com/office/drawing/2014/main" id="{84E42043-A6EF-4DC2-A360-4A2290D69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616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87" name="Line 13">
              <a:extLst>
                <a:ext uri="{FF2B5EF4-FFF2-40B4-BE49-F238E27FC236}">
                  <a16:creationId xmlns:a16="http://schemas.microsoft.com/office/drawing/2014/main" id="{079FEDF1-E947-4BF9-AAFA-36E7736773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7" y="1389"/>
              <a:ext cx="36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8" name="Line 14">
              <a:extLst>
                <a:ext uri="{FF2B5EF4-FFF2-40B4-BE49-F238E27FC236}">
                  <a16:creationId xmlns:a16="http://schemas.microsoft.com/office/drawing/2014/main" id="{3A1C7C63-CFB3-47E3-B872-6528157E9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7" y="1616"/>
              <a:ext cx="36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9" name="Line 15">
              <a:extLst>
                <a:ext uri="{FF2B5EF4-FFF2-40B4-BE49-F238E27FC236}">
                  <a16:creationId xmlns:a16="http://schemas.microsoft.com/office/drawing/2014/main" id="{694E4FD4-35C2-4BD3-A41E-D869A3384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298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0" name="Line 16">
              <a:extLst>
                <a:ext uri="{FF2B5EF4-FFF2-40B4-BE49-F238E27FC236}">
                  <a16:creationId xmlns:a16="http://schemas.microsoft.com/office/drawing/2014/main" id="{DBD2034C-C48E-49FE-B1C4-DADEAA4E0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97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1" name="Text Box 19">
              <a:extLst>
                <a:ext uri="{FF2B5EF4-FFF2-40B4-BE49-F238E27FC236}">
                  <a16:creationId xmlns:a16="http://schemas.microsoft.com/office/drawing/2014/main" id="{B89471F6-568B-4181-BECA-37253BF50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162"/>
              <a:ext cx="1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tonic-clonic seizures</a:t>
              </a:r>
            </a:p>
          </p:txBody>
        </p:sp>
        <p:sp>
          <p:nvSpPr>
            <p:cNvPr id="40992" name="Text Box 20">
              <a:extLst>
                <a:ext uri="{FF2B5EF4-FFF2-40B4-BE49-F238E27FC236}">
                  <a16:creationId xmlns:a16="http://schemas.microsoft.com/office/drawing/2014/main" id="{F121051F-E448-4E6B-B3FF-FF45AC093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616"/>
              <a:ext cx="1315" cy="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Areflexia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Respiratory failure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Coma</a:t>
              </a:r>
            </a:p>
          </p:txBody>
        </p:sp>
      </p:grpSp>
      <p:grpSp>
        <p:nvGrpSpPr>
          <p:cNvPr id="40965" name="Group 29">
            <a:extLst>
              <a:ext uri="{FF2B5EF4-FFF2-40B4-BE49-F238E27FC236}">
                <a16:creationId xmlns:a16="http://schemas.microsoft.com/office/drawing/2014/main" id="{E64E43AF-E8CD-49C4-95D2-278F34A45765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2832100"/>
            <a:ext cx="5543550" cy="1200150"/>
            <a:chOff x="113" y="2205"/>
            <a:chExt cx="3492" cy="756"/>
          </a:xfrm>
        </p:grpSpPr>
        <p:sp>
          <p:nvSpPr>
            <p:cNvPr id="40979" name="Rectangle 6">
              <a:extLst>
                <a:ext uri="{FF2B5EF4-FFF2-40B4-BE49-F238E27FC236}">
                  <a16:creationId xmlns:a16="http://schemas.microsoft.com/office/drawing/2014/main" id="{9EF30284-821B-4794-80B4-AEDB1A791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51"/>
              <a:ext cx="1134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Cardiovascular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system</a:t>
              </a:r>
            </a:p>
          </p:txBody>
        </p:sp>
        <p:sp>
          <p:nvSpPr>
            <p:cNvPr id="40980" name="AutoShape 11">
              <a:extLst>
                <a:ext uri="{FF2B5EF4-FFF2-40B4-BE49-F238E27FC236}">
                  <a16:creationId xmlns:a16="http://schemas.microsoft.com/office/drawing/2014/main" id="{D2B7B29E-70EB-4643-BD7B-C47605D9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523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81" name="Line 17">
              <a:extLst>
                <a:ext uri="{FF2B5EF4-FFF2-40B4-BE49-F238E27FC236}">
                  <a16:creationId xmlns:a16="http://schemas.microsoft.com/office/drawing/2014/main" id="{C41EE98F-E7A6-461E-9E2B-830C88684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2568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2" name="Text Box 21">
              <a:extLst>
                <a:ext uri="{FF2B5EF4-FFF2-40B4-BE49-F238E27FC236}">
                  <a16:creationId xmlns:a16="http://schemas.microsoft.com/office/drawing/2014/main" id="{6FCFB477-B42C-46AB-9C45-FC70AB92B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205"/>
              <a:ext cx="122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Hypotension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Arythmia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Bradycardia</a:t>
              </a:r>
            </a:p>
          </p:txBody>
        </p:sp>
      </p:grpSp>
      <p:grpSp>
        <p:nvGrpSpPr>
          <p:cNvPr id="40966" name="Group 30">
            <a:extLst>
              <a:ext uri="{FF2B5EF4-FFF2-40B4-BE49-F238E27FC236}">
                <a16:creationId xmlns:a16="http://schemas.microsoft.com/office/drawing/2014/main" id="{9C644068-F498-4320-AF1F-B1BD1821BEB4}"/>
              </a:ext>
            </a:extLst>
          </p:cNvPr>
          <p:cNvGrpSpPr>
            <a:grpSpLocks/>
          </p:cNvGrpSpPr>
          <p:nvPr/>
        </p:nvGrpSpPr>
        <p:grpSpPr bwMode="auto">
          <a:xfrm>
            <a:off x="1811339" y="4005263"/>
            <a:ext cx="8569325" cy="882650"/>
            <a:chOff x="113" y="2931"/>
            <a:chExt cx="5398" cy="556"/>
          </a:xfrm>
        </p:grpSpPr>
        <p:sp>
          <p:nvSpPr>
            <p:cNvPr id="40976" name="Rectangle 7">
              <a:extLst>
                <a:ext uri="{FF2B5EF4-FFF2-40B4-BE49-F238E27FC236}">
                  <a16:creationId xmlns:a16="http://schemas.microsoft.com/office/drawing/2014/main" id="{0CC06460-BEAB-47A9-932A-27D20E3AE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931"/>
              <a:ext cx="1225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Alergic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symptoms</a:t>
              </a:r>
            </a:p>
          </p:txBody>
        </p:sp>
        <p:sp>
          <p:nvSpPr>
            <p:cNvPr id="40977" name="AutoShape 12">
              <a:extLst>
                <a:ext uri="{FF2B5EF4-FFF2-40B4-BE49-F238E27FC236}">
                  <a16:creationId xmlns:a16="http://schemas.microsoft.com/office/drawing/2014/main" id="{6E43C2FD-5AEE-4A5B-AC99-E25CB0BAD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3158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78" name="Text Box 22">
              <a:extLst>
                <a:ext uri="{FF2B5EF4-FFF2-40B4-BE49-F238E27FC236}">
                  <a16:creationId xmlns:a16="http://schemas.microsoft.com/office/drawing/2014/main" id="{0DD3FC71-10FF-47AF-8695-2E3398207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" y="3080"/>
              <a:ext cx="316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m</a:t>
              </a:r>
              <a:r>
                <a:rPr lang="cs-CZ" altLang="cs-CZ" sz="1800"/>
                <a:t>ore in esters than in amides, anaphylactic reaction</a:t>
              </a:r>
            </a:p>
          </p:txBody>
        </p:sp>
      </p:grpSp>
      <p:sp>
        <p:nvSpPr>
          <p:cNvPr id="40967" name="AutoShape 24">
            <a:extLst>
              <a:ext uri="{FF2B5EF4-FFF2-40B4-BE49-F238E27FC236}">
                <a16:creationId xmlns:a16="http://schemas.microsoft.com/office/drawing/2014/main" id="{1BE1701A-D2F7-4EBD-A269-30AAF15D8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373689"/>
            <a:ext cx="792163" cy="287337"/>
          </a:xfrm>
          <a:prstGeom prst="rightArrow">
            <a:avLst>
              <a:gd name="adj1" fmla="val 50000"/>
              <a:gd name="adj2" fmla="val 689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68" name="Rectangle 25">
            <a:extLst>
              <a:ext uri="{FF2B5EF4-FFF2-40B4-BE49-F238E27FC236}">
                <a16:creationId xmlns:a16="http://schemas.microsoft.com/office/drawing/2014/main" id="{BF783E63-0353-4F01-8D98-9EA5B1883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5013326"/>
            <a:ext cx="1944687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Vasoconstrictor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toxicity</a:t>
            </a:r>
          </a:p>
        </p:txBody>
      </p:sp>
      <p:sp>
        <p:nvSpPr>
          <p:cNvPr id="40969" name="Line 26">
            <a:extLst>
              <a:ext uri="{FF2B5EF4-FFF2-40B4-BE49-F238E27FC236}">
                <a16:creationId xmlns:a16="http://schemas.microsoft.com/office/drawing/2014/main" id="{CEA789E6-1845-4D5E-B21C-9CD0B078A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1" y="54451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0" name="Text Box 27">
            <a:extLst>
              <a:ext uri="{FF2B5EF4-FFF2-40B4-BE49-F238E27FC236}">
                <a16:creationId xmlns:a16="http://schemas.microsoft.com/office/drawing/2014/main" id="{F42B2F99-6FB8-40D3-9798-70F63B600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5013325"/>
            <a:ext cx="5256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local hypoxia up to necrosis (acral parts), celkově restlessness, tachycardia, hypertension</a:t>
            </a:r>
          </a:p>
        </p:txBody>
      </p:sp>
      <p:sp>
        <p:nvSpPr>
          <p:cNvPr id="40971" name="AutoShape 32">
            <a:extLst>
              <a:ext uri="{FF2B5EF4-FFF2-40B4-BE49-F238E27FC236}">
                <a16:creationId xmlns:a16="http://schemas.microsoft.com/office/drawing/2014/main" id="{C02304DD-4EA5-420C-8163-80C47C40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6092825"/>
            <a:ext cx="792163" cy="287338"/>
          </a:xfrm>
          <a:prstGeom prst="rightArrow">
            <a:avLst>
              <a:gd name="adj1" fmla="val 50000"/>
              <a:gd name="adj2" fmla="val 689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72" name="Rectangle 33">
            <a:extLst>
              <a:ext uri="{FF2B5EF4-FFF2-40B4-BE49-F238E27FC236}">
                <a16:creationId xmlns:a16="http://schemas.microsoft.com/office/drawing/2014/main" id="{E068642C-1725-47DC-93C9-07AEBBA80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6021388"/>
            <a:ext cx="2160587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Methemoglobinaemia</a:t>
            </a:r>
          </a:p>
        </p:txBody>
      </p:sp>
      <p:sp>
        <p:nvSpPr>
          <p:cNvPr id="40973" name="Line 34">
            <a:extLst>
              <a:ext uri="{FF2B5EF4-FFF2-40B4-BE49-F238E27FC236}">
                <a16:creationId xmlns:a16="http://schemas.microsoft.com/office/drawing/2014/main" id="{32E71006-8ED3-44C9-B9A6-94D910C8F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9" y="62372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4" name="Text Box 35">
            <a:extLst>
              <a:ext uri="{FF2B5EF4-FFF2-40B4-BE49-F238E27FC236}">
                <a16:creationId xmlns:a16="http://schemas.microsoft.com/office/drawing/2014/main" id="{E39104A5-89D3-4529-83CA-D2A636B2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9" y="5876926"/>
            <a:ext cx="4860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because of  metabolite (o-toluidine) cumulation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46798D-262F-44E9-940C-FA786C513B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3405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0082114-1B3D-4CC7-A509-BF2C60CB91F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47851" y="274638"/>
            <a:ext cx="8640763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Alergic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and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anaphylactic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reaction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LA 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F76ECEB-1BDC-4AAE-98D1-82778B7F3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4533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symptoms: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urticaria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swellings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anaphylactic shock- restlessness, anxiety, breathlessness, vomiting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Quincke‘s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oedema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– without inflammation, fast onset in face, affecting lips, face and throat ( suffocation!!)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therapy: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oxygen and infusion of 5%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substituive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solution with noradrenaline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hydrocortisone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antihistamines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case of respiratory failure, keep free airways, 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artificial respiratory ventilation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869192-4DC2-41F2-8DD9-FC5AD73E67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596" y="5413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0FADF2C-48C9-4F6B-8AF9-150F619B12E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S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ystemic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toxic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reaction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LA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42A3F52-3AC3-4B7D-955E-CC01CB67D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84313"/>
            <a:ext cx="836295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symptoms: (most often till 15 min from LA administration):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restlessness, hand tingling, hot or cold, nausea, vertigo, cold sweat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tachypnea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tremor,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fasciculations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seizures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tachycardia, increased blood pressure in the beginning with the subsequent decrease, unconsciousness, bradycardia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the final phase respiratory and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cardivascular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failure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therapy: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lay down patient, oxygen in respiratory insufficiency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diazepam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in seizures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slow adrenaline continually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if there is critical decrease of BP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resuscitation in respiratory and cardiac failure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4DDA1A29-47F7-4049-9C34-98DAD5FA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25" y="558801"/>
            <a:ext cx="9037638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cs-CZ" sz="3600" b="1" kern="1200" dirty="0">
                <a:solidFill>
                  <a:srgbClr val="000000"/>
                </a:solidFill>
              </a:rPr>
              <a:t>Some of the LA can be also used as antiarrhythmic agents (class </a:t>
            </a:r>
            <a:r>
              <a:rPr lang="cs-CZ" altLang="cs-CZ" sz="3600" b="1" kern="1200" dirty="0">
                <a:solidFill>
                  <a:srgbClr val="000000"/>
                </a:solidFill>
              </a:rPr>
              <a:t>1</a:t>
            </a:r>
            <a:r>
              <a:rPr lang="en-US" altLang="cs-CZ" sz="3600" b="1" kern="1200" dirty="0">
                <a:solidFill>
                  <a:srgbClr val="000000"/>
                </a:solidFill>
              </a:rPr>
              <a:t>b). </a:t>
            </a:r>
          </a:p>
          <a:p>
            <a:pPr marL="0" indent="0" algn="ctr">
              <a:buNone/>
              <a:defRPr/>
            </a:pPr>
            <a:endParaRPr lang="en-US" altLang="cs-CZ" dirty="0"/>
          </a:p>
          <a:p>
            <a:pPr marL="0" indent="0">
              <a:buNone/>
              <a:defRPr/>
            </a:pPr>
            <a:endParaRPr lang="en-US" altLang="cs-CZ" sz="2400" dirty="0"/>
          </a:p>
          <a:p>
            <a:pPr marL="0" indent="0" algn="ctr"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lidocaine</a:t>
            </a:r>
          </a:p>
          <a:p>
            <a:pPr marL="0" indent="0" algn="ctr"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 algn="ctr"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trimecaine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5DCE2D-8CC8-438B-B832-8B809FBBC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234" y="254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BCE8C5D-3812-417D-B7A2-5BB0FE5D99F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565526" y="44450"/>
            <a:ext cx="591502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mechanism of action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CC2DA4-522B-4612-9604-47FEE7D38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7700" y="908051"/>
            <a:ext cx="8135938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penetration into sensitive nerve fibers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blockade of voltage-gated sodium channels responsible for fast depolarization along nerves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binding on the inner side of the nerve membrane, and preventing Na</a:t>
            </a:r>
            <a:r>
              <a:rPr lang="en-US" altLang="cs-CZ" sz="2400" kern="1200" baseline="30000" dirty="0">
                <a:solidFill>
                  <a:srgbClr val="000000"/>
                </a:solidFill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</a:rPr>
              <a:t> ions flow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other effects: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vasodilation (sympathetic nerve fibers blockade)</a:t>
            </a:r>
            <a:endParaRPr lang="cs-CZ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kern="1200" dirty="0">
                <a:solidFill>
                  <a:srgbClr val="000000"/>
                </a:solidFill>
              </a:rPr>
              <a:t>a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ntiarrhythmic</a:t>
            </a:r>
            <a:r>
              <a:rPr lang="cs-CZ" altLang="cs-CZ" sz="2400" kern="1200" dirty="0">
                <a:solidFill>
                  <a:srgbClr val="000000"/>
                </a:solidFill>
              </a:rPr>
              <a:t>/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p</a:t>
            </a:r>
            <a:r>
              <a:rPr lang="cs-CZ" sz="2400" kern="1200" dirty="0" err="1">
                <a:solidFill>
                  <a:srgbClr val="000000"/>
                </a:solidFill>
              </a:rPr>
              <a:t>roarrhythmic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cs-CZ" sz="2400" kern="1200" dirty="0" err="1">
                <a:solidFill>
                  <a:srgbClr val="000000"/>
                </a:solidFill>
              </a:rPr>
              <a:t>effects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 (influence on Na</a:t>
            </a:r>
            <a:r>
              <a:rPr lang="en-US" altLang="cs-CZ" sz="2400" kern="1200" baseline="30000" dirty="0">
                <a:solidFill>
                  <a:srgbClr val="000000"/>
                </a:solidFill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</a:rPr>
              <a:t> channels in myocardium)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160029-1A8E-4C58-A5AB-611B874D65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2500" y="4151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B8D8EA8-0E73-409B-BEA0-C8242BF5189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4" y="44451"/>
            <a:ext cx="55340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chemical structure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3AB30E-B250-4704-A4BC-D8C36BF11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412876"/>
            <a:ext cx="8964612" cy="28797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amphiphilic substances: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- aromatic group is lipophilic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- nitrogen group is hydrophilic (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ioni</a:t>
            </a:r>
            <a:r>
              <a:rPr lang="cs-CZ" altLang="cs-CZ" sz="2400" kern="1200" dirty="0">
                <a:solidFill>
                  <a:srgbClr val="000000"/>
                </a:solidFill>
              </a:rPr>
              <a:t>s</a:t>
            </a:r>
            <a:r>
              <a:rPr lang="en-US" altLang="cs-CZ" sz="2400" kern="1200" dirty="0">
                <a:solidFill>
                  <a:srgbClr val="000000"/>
                </a:solidFill>
              </a:rPr>
              <a:t>able)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connected via 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ester</a:t>
            </a:r>
            <a:r>
              <a:rPr lang="en-US" altLang="cs-CZ" sz="2400" kern="1200" dirty="0">
                <a:solidFill>
                  <a:srgbClr val="000000"/>
                </a:solidFill>
              </a:rPr>
              <a:t> or 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amide</a:t>
            </a:r>
            <a:r>
              <a:rPr lang="en-US" altLang="cs-CZ" sz="2400" kern="1200" dirty="0">
                <a:solidFill>
                  <a:srgbClr val="000000"/>
                </a:solidFill>
              </a:rPr>
              <a:t> bond (ester-type and amide-type)</a:t>
            </a: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F1E74E-E1DD-432D-910E-09E7328B1E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6863" y="4892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EEE41DF-924E-47F6-A1BC-B47D4DDDFD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4" y="44451"/>
            <a:ext cx="54832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chemical structure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CC6CE05-CAEC-4A8D-A5E1-3D1A1CF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12875"/>
            <a:ext cx="8435975" cy="51117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LA are weak bases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pKa</a:t>
            </a:r>
            <a:r>
              <a:rPr lang="en-US" altLang="cs-CZ" sz="2400" kern="1200" dirty="0">
                <a:solidFill>
                  <a:srgbClr val="000000"/>
                </a:solidFill>
              </a:rPr>
              <a:t> = 8-9, efficacy of LA depends on tissue pH 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– ratio of ionized/non-ionized form 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higher pH = increased efficacy– more molecules are non-ionized = increased penetration to nerve fibers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low pH = less effective, ionized molecules 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of</a:t>
            </a:r>
            <a:r>
              <a:rPr lang="cs-CZ" altLang="cs-CZ" sz="2400" kern="1200" dirty="0">
                <a:solidFill>
                  <a:srgbClr val="000000"/>
                </a:solidFill>
              </a:rPr>
              <a:t> LA </a:t>
            </a:r>
            <a:r>
              <a:rPr lang="en-US" altLang="cs-CZ" sz="2400" kern="1200" dirty="0">
                <a:solidFill>
                  <a:srgbClr val="000000"/>
                </a:solidFill>
              </a:rPr>
              <a:t>do not penetrate to neuron</a:t>
            </a:r>
            <a:r>
              <a:rPr lang="cs-CZ" altLang="cs-CZ" sz="2400" kern="1200" dirty="0">
                <a:solidFill>
                  <a:srgbClr val="000000"/>
                </a:solidFill>
              </a:rPr>
              <a:t>s</a:t>
            </a:r>
            <a:r>
              <a:rPr lang="en-US" altLang="cs-CZ" sz="2400" kern="1200" dirty="0">
                <a:solidFill>
                  <a:srgbClr val="000000"/>
                </a:solidFill>
              </a:rPr>
              <a:t>, e.g. in tissues with inflammation</a:t>
            </a:r>
          </a:p>
          <a:p>
            <a:pPr eaLnBrk="1" hangingPunct="1">
              <a:buFontTx/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C5BE93-AB9C-4961-815D-D26788DF8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0" y="3714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3AEB4A9-2B95-4EFE-97C7-AE81E3243CA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3" y="44450"/>
            <a:ext cx="533876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pharmacokinetics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76B5F04-496B-4ECE-B56D-739DBF60F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8014" y="1341439"/>
            <a:ext cx="8435975" cy="5068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absorption</a:t>
            </a:r>
            <a:r>
              <a:rPr lang="en-US" altLang="cs-CZ" sz="2400" kern="1200" dirty="0">
                <a:solidFill>
                  <a:srgbClr val="000000"/>
                </a:solidFill>
              </a:rPr>
              <a:t> depends on drug concentration on the site of administration, dose, blood perfusion, physical-chemical properties of drug and on the presence of vasoconstrictor agents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distribution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  <a:endParaRPr lang="cs-CZ" altLang="cs-CZ" sz="2400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</a:rPr>
              <a:t>-</a:t>
            </a:r>
            <a:r>
              <a:rPr lang="en-US" altLang="cs-CZ" sz="2400" kern="1200" dirty="0">
                <a:solidFill>
                  <a:srgbClr val="000000"/>
                </a:solidFill>
              </a:rPr>
              <a:t> in the whole body, amides: strong binding to plasma proteins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metabolisation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- plasmatic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esterases</a:t>
            </a:r>
            <a:r>
              <a:rPr lang="en-US" altLang="cs-CZ" sz="2400" kern="1200" dirty="0">
                <a:solidFill>
                  <a:srgbClr val="000000"/>
                </a:solidFill>
              </a:rPr>
              <a:t> are involved - fast (ester LA)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- hepatic metabolism via CYP- slower (amide LA)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excretion</a:t>
            </a:r>
            <a:r>
              <a:rPr lang="en-US" altLang="cs-CZ" sz="2400" kern="1200" dirty="0">
                <a:solidFill>
                  <a:srgbClr val="000000"/>
                </a:solidFill>
              </a:rPr>
              <a:t> of metabolites - kidneys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D60007E-70AC-4E76-98B4-8D4783C7D2D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421064" y="44451"/>
            <a:ext cx="5627687" cy="5048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Va</a:t>
            </a:r>
            <a:r>
              <a:rPr lang="en-US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soconstrictor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agents</a:t>
            </a:r>
            <a:endParaRPr lang="cs-CZ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7FBFA01-4583-435E-B24C-A04407B0A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412" y="1196975"/>
            <a:ext cx="8229600" cy="511899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additives for lowering systemic toxicity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compensation of vasodilation induced by LA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decrease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in LA </a:t>
            </a: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consumption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increased duration of analgesia (delayed diffusion of LA)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acral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parts with caution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risk of ischemic necrosis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adrenalin</a:t>
            </a: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ev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noradrenalin</a:t>
            </a: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endParaRPr lang="cs-CZ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alfa1-agonists (</a:t>
            </a: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nafazolin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deri</a:t>
            </a:r>
            <a:r>
              <a:rPr lang="sk-SK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atives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of vasopressin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7EC875-AB15-4EE2-9B2B-81BE4D7FC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413" y="3639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6EA7490-54F3-465E-82ED-36F0A51EAA1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 – routes of administration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5F4ED2A-87CC-49CB-B977-2C2778B32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769938"/>
            <a:ext cx="8964613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topical (surface)</a:t>
            </a:r>
            <a:r>
              <a:rPr lang="en-US" altLang="cs-CZ" sz="2400" kern="1200" dirty="0">
                <a:solidFill>
                  <a:srgbClr val="000000"/>
                </a:solidFill>
              </a:rPr>
              <a:t> anesthesia - transdermal penetration of LA 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in the form of solution, spray, gel, ointment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mucosa, cornea, esophagus, respiratory tract, decubitus</a:t>
            </a:r>
          </a:p>
          <a:p>
            <a:pPr eaLnBrk="1" hangingPunct="1">
              <a:buFontTx/>
              <a:buChar char="-"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frequently used in urology (catheterization) and before other painful instrumental procedures, inhalation of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before bronchoscopy</a:t>
            </a:r>
          </a:p>
          <a:p>
            <a:pPr eaLnBrk="1" hangingPunct="1">
              <a:buFontTx/>
              <a:buChar char="-"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EMLA (eutectic mixture of local anesthetics) – mixture of lidocaine and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prilocaine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for topical use on intact skin.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EMLA is frequently used in pediatrics approximately 15-60 minutes before  invasive procedure (blood collection, cannulation).  </a:t>
            </a:r>
          </a:p>
          <a:p>
            <a:pPr marL="0" indent="0">
              <a:buNone/>
              <a:defRPr/>
            </a:pPr>
            <a:endParaRPr lang="en-US" altLang="cs-CZ" sz="2400" dirty="0"/>
          </a:p>
          <a:p>
            <a:pPr eaLnBrk="1" hangingPunct="1">
              <a:buFontTx/>
              <a:buNone/>
              <a:defRPr/>
            </a:pPr>
            <a:endParaRPr lang="en-US" altLang="cs-CZ" sz="12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E1000D-BBD1-417F-B647-DD3524D17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596" y="4333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4B9C067-536F-4234-8378-7017328BDEF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routes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administration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68A40E4-53A7-4A1D-B13F-BAA67C0E2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836613"/>
            <a:ext cx="8964612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infiltration anesthesia 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subcutaneous, submucosal, intramuscular, intraarticular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blocks nerve conduction near their site of administration 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low concentrations of both LA and vasoconstrictor agents</a:t>
            </a:r>
          </a:p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often used for minor surgical and dental procedures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949BE4-62E1-48FE-BE60-9FF3D0BE8A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612" y="4889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1302</Words>
  <Application>Microsoft Office PowerPoint</Application>
  <PresentationFormat>Širokoúhlá obrazovka</PresentationFormat>
  <Paragraphs>258</Paragraphs>
  <Slides>25</Slides>
  <Notes>15</Notes>
  <HiddenSlides>0</HiddenSlides>
  <MMClips>21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Local anesthetics</vt:lpstr>
      <vt:lpstr>Local anesthetics (LA)</vt:lpstr>
      <vt:lpstr>LA - mechanism of action</vt:lpstr>
      <vt:lpstr>LA - chemical structure</vt:lpstr>
      <vt:lpstr>LA - chemical structure</vt:lpstr>
      <vt:lpstr>LA - pharmacokinetics</vt:lpstr>
      <vt:lpstr>Vasoconstrictor agents</vt:lpstr>
      <vt:lpstr>LA – routes of administration</vt:lpstr>
      <vt:lpstr>LA – routes of administration</vt:lpstr>
      <vt:lpstr>LA – routes of administration</vt:lpstr>
      <vt:lpstr>Prezentace aplikace PowerPoint</vt:lpstr>
      <vt:lpstr>Prezentace aplikace PowerPoint</vt:lpstr>
      <vt:lpstr>Prezentace aplikace PowerPoint</vt:lpstr>
      <vt:lpstr>Ester type of LA</vt:lpstr>
      <vt:lpstr>Prezentace aplikace PowerPoint</vt:lpstr>
      <vt:lpstr>Prezentace aplikace PowerPoint</vt:lpstr>
      <vt:lpstr>Amide type of LA</vt:lpstr>
      <vt:lpstr>Amide type of LA</vt:lpstr>
      <vt:lpstr>Amide type of LA</vt:lpstr>
      <vt:lpstr>Prezentace aplikace PowerPoint</vt:lpstr>
      <vt:lpstr>LA - according to their efficacy</vt:lpstr>
      <vt:lpstr>Prezentace aplikace PowerPoint</vt:lpstr>
      <vt:lpstr>Alergic and anaphylactic reaction to LA </vt:lpstr>
      <vt:lpstr>Systemic toxic reaction to LA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62</cp:revision>
  <cp:lastPrinted>1601-01-01T00:00:00Z</cp:lastPrinted>
  <dcterms:created xsi:type="dcterms:W3CDTF">2020-10-24T20:05:04Z</dcterms:created>
  <dcterms:modified xsi:type="dcterms:W3CDTF">2022-09-21T12:20:37Z</dcterms:modified>
</cp:coreProperties>
</file>