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5" r:id="rId3"/>
    <p:sldId id="270" r:id="rId4"/>
    <p:sldId id="271" r:id="rId5"/>
    <p:sldId id="272" r:id="rId6"/>
    <p:sldId id="257" r:id="rId7"/>
    <p:sldId id="282" r:id="rId8"/>
    <p:sldId id="258" r:id="rId9"/>
    <p:sldId id="273" r:id="rId10"/>
    <p:sldId id="260" r:id="rId11"/>
    <p:sldId id="286" r:id="rId12"/>
    <p:sldId id="285" r:id="rId13"/>
    <p:sldId id="294" r:id="rId14"/>
    <p:sldId id="261" r:id="rId15"/>
    <p:sldId id="283" r:id="rId16"/>
    <p:sldId id="262" r:id="rId17"/>
    <p:sldId id="290" r:id="rId18"/>
    <p:sldId id="281" r:id="rId19"/>
    <p:sldId id="264" r:id="rId20"/>
    <p:sldId id="291" r:id="rId21"/>
    <p:sldId id="265" r:id="rId22"/>
    <p:sldId id="266" r:id="rId23"/>
    <p:sldId id="267" r:id="rId24"/>
    <p:sldId id="269" r:id="rId25"/>
    <p:sldId id="289" r:id="rId26"/>
    <p:sldId id="284" r:id="rId27"/>
    <p:sldId id="276" r:id="rId28"/>
    <p:sldId id="277" r:id="rId29"/>
    <p:sldId id="278" r:id="rId30"/>
    <p:sldId id="279" r:id="rId31"/>
    <p:sldId id="280" r:id="rId32"/>
    <p:sldId id="288" r:id="rId33"/>
    <p:sldId id="287" r:id="rId34"/>
    <p:sldId id="259" r:id="rId35"/>
    <p:sldId id="292" r:id="rId36"/>
    <p:sldId id="293" r:id="rId37"/>
  </p:sldIdLst>
  <p:sldSz cx="12192000" cy="6858000"/>
  <p:notesSz cx="6858000" cy="9144000"/>
  <p:custDataLst>
    <p:tags r:id="rId3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330-9B51-4CBD-9B40-A8E44C200618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dinky.cz/timex-modern-originals-t2n791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E4E7736-97DE-4836-9632-BD7E133083E6}"/>
              </a:ext>
            </a:extLst>
          </p:cNvPr>
          <p:cNvSpPr txBox="1"/>
          <p:nvPr/>
        </p:nvSpPr>
        <p:spPr>
          <a:xfrm>
            <a:off x="2606262" y="1997839"/>
            <a:ext cx="69794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>
                <a:solidFill>
                  <a:srgbClr val="C00000"/>
                </a:solidFill>
              </a:rPr>
              <a:t>GLANDULA PINEALIS</a:t>
            </a:r>
          </a:p>
          <a:p>
            <a:endParaRPr lang="cs-CZ" sz="6000" dirty="0"/>
          </a:p>
          <a:p>
            <a:r>
              <a:rPr lang="cs-CZ" sz="6000" dirty="0">
                <a:solidFill>
                  <a:srgbClr val="7030A0"/>
                </a:solidFill>
              </a:rPr>
              <a:t>CIRCADIAN RHYTHMS</a:t>
            </a:r>
          </a:p>
        </p:txBody>
      </p:sp>
    </p:spTree>
    <p:extLst>
      <p:ext uri="{BB962C8B-B14F-4D97-AF65-F5344CB8AC3E}">
        <p14:creationId xmlns:p14="http://schemas.microsoft.com/office/powerpoint/2010/main" val="293530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Microstructure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composed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: </a:t>
            </a:r>
            <a:r>
              <a:rPr lang="cs-CZ" dirty="0" err="1"/>
              <a:t>pinealocytes</a:t>
            </a:r>
            <a:r>
              <a:rPr lang="cs-CZ" dirty="0"/>
              <a:t> (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secretory</a:t>
            </a:r>
            <a:r>
              <a:rPr lang="cs-CZ" dirty="0"/>
              <a:t> </a:t>
            </a:r>
            <a:r>
              <a:rPr lang="cs-CZ" dirty="0" err="1"/>
              <a:t>neurons</a:t>
            </a:r>
            <a:r>
              <a:rPr lang="cs-CZ" dirty="0"/>
              <a:t>) + </a:t>
            </a:r>
            <a:r>
              <a:rPr lang="cs-CZ" dirty="0" err="1"/>
              <a:t>glial</a:t>
            </a:r>
            <a:r>
              <a:rPr lang="cs-CZ" dirty="0"/>
              <a:t> support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has a very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capillaries</a:t>
            </a:r>
            <a:r>
              <a:rPr lang="cs-CZ" dirty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pinealocytes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receives</a:t>
            </a:r>
            <a:r>
              <a:rPr lang="cs-CZ" dirty="0"/>
              <a:t> </a:t>
            </a:r>
            <a:r>
              <a:rPr lang="cs-CZ" dirty="0" err="1"/>
              <a:t>innervation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many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brain,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are </a:t>
            </a:r>
            <a:r>
              <a:rPr lang="cs-CZ" dirty="0" err="1"/>
              <a:t>with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>
                <a:solidFill>
                  <a:srgbClr val="FF0000"/>
                </a:solidFill>
              </a:rPr>
              <a:t>Retina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Sympathetic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b="1" dirty="0" err="1"/>
              <a:t>multisynaptic</a:t>
            </a:r>
            <a:r>
              <a:rPr lang="cs-CZ" b="1" dirty="0"/>
              <a:t> </a:t>
            </a:r>
            <a:r>
              <a:rPr lang="cs-CZ" b="1" dirty="0" err="1"/>
              <a:t>sympathetic</a:t>
            </a:r>
            <a:r>
              <a:rPr lang="cs-CZ" b="1" dirty="0"/>
              <a:t> </a:t>
            </a:r>
            <a:r>
              <a:rPr lang="cs-CZ" b="1" dirty="0" err="1"/>
              <a:t>way</a:t>
            </a:r>
            <a:r>
              <a:rPr lang="cs-CZ" dirty="0"/>
              <a:t>: </a:t>
            </a:r>
            <a:r>
              <a:rPr lang="cs-CZ" dirty="0" err="1"/>
              <a:t>paraventricular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hypothalamus</a:t>
            </a:r>
            <a:r>
              <a:rPr lang="cs-CZ" dirty="0"/>
              <a:t> +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cervical</a:t>
            </a:r>
            <a:r>
              <a:rPr lang="cs-CZ" dirty="0"/>
              <a:t> ganglion – SCG; </a:t>
            </a:r>
            <a:r>
              <a:rPr lang="cs-CZ" dirty="0" err="1"/>
              <a:t>releas</a:t>
            </a:r>
            <a:r>
              <a:rPr lang="cs-CZ" dirty="0"/>
              <a:t> </a:t>
            </a:r>
            <a:r>
              <a:rPr lang="cs-CZ" dirty="0" err="1"/>
              <a:t>norepinephrin</a:t>
            </a:r>
            <a:r>
              <a:rPr lang="cs-CZ" dirty="0"/>
              <a:t>-beta </a:t>
            </a:r>
            <a:r>
              <a:rPr lang="cs-CZ" dirty="0" err="1"/>
              <a:t>adrenergic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 –</a:t>
            </a:r>
            <a:r>
              <a:rPr lang="cs-CZ" dirty="0" err="1"/>
              <a:t>stimulate</a:t>
            </a:r>
            <a:r>
              <a:rPr lang="cs-CZ" dirty="0"/>
              <a:t> </a:t>
            </a:r>
            <a:r>
              <a:rPr lang="cs-CZ" dirty="0" err="1"/>
              <a:t>cAMP-activate</a:t>
            </a:r>
            <a:r>
              <a:rPr lang="cs-CZ" dirty="0"/>
              <a:t> gene </a:t>
            </a:r>
            <a:r>
              <a:rPr lang="cs-CZ" dirty="0" err="1"/>
              <a:t>expression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gen </a:t>
            </a:r>
            <a:r>
              <a:rPr lang="cs-CZ" dirty="0" err="1"/>
              <a:t>coding</a:t>
            </a:r>
            <a:r>
              <a:rPr lang="cs-CZ" dirty="0"/>
              <a:t>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Master </a:t>
            </a:r>
            <a:r>
              <a:rPr lang="cs-CZ" dirty="0" err="1"/>
              <a:t>circadian</a:t>
            </a:r>
            <a:r>
              <a:rPr lang="cs-CZ" dirty="0"/>
              <a:t> pacemaker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light-dark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passed</a:t>
            </a:r>
            <a:r>
              <a:rPr lang="cs-CZ" dirty="0"/>
              <a:t> via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retinohypothalamic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tract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– sensory input </a:t>
            </a:r>
            <a:r>
              <a:rPr lang="cs-CZ" dirty="0" err="1"/>
              <a:t>integrating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thalamus, but </a:t>
            </a:r>
            <a:r>
              <a:rPr lang="cs-CZ" dirty="0" err="1"/>
              <a:t>also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hypothalamic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nucleus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SCN –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bilaterally</a:t>
            </a:r>
            <a:r>
              <a:rPr lang="cs-CZ" dirty="0"/>
              <a:t> </a:t>
            </a:r>
            <a:r>
              <a:rPr lang="cs-CZ" dirty="0" err="1"/>
              <a:t>paired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cell body </a:t>
            </a:r>
            <a:r>
              <a:rPr lang="cs-CZ" dirty="0" err="1"/>
              <a:t>density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ventricle</a:t>
            </a:r>
            <a:r>
              <a:rPr lang="cs-CZ" dirty="0"/>
              <a:t> and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atop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</a:t>
            </a:r>
            <a:r>
              <a:rPr lang="cs-CZ" dirty="0" err="1"/>
              <a:t>chiasm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comprises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50 000 </a:t>
            </a:r>
            <a:r>
              <a:rPr lang="cs-CZ" dirty="0" err="1"/>
              <a:t>neurons</a:t>
            </a:r>
            <a:r>
              <a:rPr lang="cs-CZ" dirty="0"/>
              <a:t> in </a:t>
            </a:r>
            <a:r>
              <a:rPr lang="cs-CZ" dirty="0" err="1"/>
              <a:t>humans</a:t>
            </a:r>
            <a:r>
              <a:rPr lang="cs-CZ" dirty="0"/>
              <a:t> (in </a:t>
            </a:r>
            <a:r>
              <a:rPr lang="cs-CZ" dirty="0" err="1"/>
              <a:t>rodents</a:t>
            </a:r>
            <a:r>
              <a:rPr lang="cs-CZ" dirty="0"/>
              <a:t> 20 000)</a:t>
            </a:r>
          </a:p>
          <a:p>
            <a:pPr lvl="1"/>
            <a:r>
              <a:rPr lang="cs-CZ" dirty="0" err="1"/>
              <a:t>Plays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role in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mammalian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endParaRPr lang="cs-CZ" dirty="0"/>
          </a:p>
          <a:p>
            <a:pPr lvl="1"/>
            <a:r>
              <a:rPr lang="cs-CZ" dirty="0"/>
              <a:t>(in </a:t>
            </a:r>
            <a:r>
              <a:rPr lang="cs-CZ" dirty="0" err="1"/>
              <a:t>experiments</a:t>
            </a:r>
            <a:r>
              <a:rPr lang="cs-CZ" dirty="0"/>
              <a:t> – animal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ablated</a:t>
            </a:r>
            <a:r>
              <a:rPr lang="cs-CZ" dirty="0"/>
              <a:t> SCN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behaviorally</a:t>
            </a:r>
            <a:r>
              <a:rPr lang="cs-CZ" dirty="0"/>
              <a:t> and </a:t>
            </a:r>
            <a:r>
              <a:rPr lang="cs-CZ" dirty="0" err="1"/>
              <a:t>physiologically</a:t>
            </a:r>
            <a:r>
              <a:rPr lang="cs-CZ" dirty="0"/>
              <a:t> </a:t>
            </a:r>
            <a:r>
              <a:rPr lang="cs-CZ" dirty="0" err="1"/>
              <a:t>arrhythmic</a:t>
            </a:r>
            <a:r>
              <a:rPr lang="cs-CZ" dirty="0"/>
              <a:t>. </a:t>
            </a:r>
            <a:r>
              <a:rPr lang="cs-CZ" dirty="0" err="1"/>
              <a:t>Critically</a:t>
            </a:r>
            <a:r>
              <a:rPr lang="cs-CZ" dirty="0"/>
              <a:t>, </a:t>
            </a:r>
            <a:r>
              <a:rPr lang="cs-CZ" dirty="0" err="1"/>
              <a:t>transplanting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SCN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SCN-</a:t>
            </a:r>
            <a:r>
              <a:rPr lang="cs-CZ" dirty="0" err="1"/>
              <a:t>lesioned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restores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rhythmicity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78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molecular</a:t>
            </a:r>
            <a:r>
              <a:rPr lang="cs-CZ" b="1" dirty="0"/>
              <a:t> </a:t>
            </a:r>
            <a:r>
              <a:rPr lang="cs-CZ" b="1" dirty="0" err="1"/>
              <a:t>clockwork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539" y="1154244"/>
            <a:ext cx="11168921" cy="55913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Period </a:t>
            </a:r>
            <a:r>
              <a:rPr lang="cs-CZ" dirty="0" err="1"/>
              <a:t>genes</a:t>
            </a:r>
            <a:r>
              <a:rPr lang="cs-CZ" dirty="0"/>
              <a:t> (PER)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discovered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gene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conversed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flies</a:t>
            </a:r>
            <a:r>
              <a:rPr lang="cs-CZ" dirty="0"/>
              <a:t> to </a:t>
            </a:r>
            <a:r>
              <a:rPr lang="cs-CZ" dirty="0" err="1"/>
              <a:t>humans</a:t>
            </a:r>
            <a:r>
              <a:rPr lang="cs-CZ" dirty="0"/>
              <a:t>………1971 (Konopka and </a:t>
            </a:r>
            <a:r>
              <a:rPr lang="cs-CZ" dirty="0" err="1"/>
              <a:t>Benzer</a:t>
            </a:r>
            <a:r>
              <a:rPr lang="cs-CZ" dirty="0"/>
              <a:t>)</a:t>
            </a:r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past </a:t>
            </a:r>
            <a:r>
              <a:rPr lang="cs-CZ" dirty="0" err="1"/>
              <a:t>decades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clockwork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expanded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Transcriptional-translation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feed-back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loop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r>
              <a:rPr lang="cs-CZ" dirty="0" err="1"/>
              <a:t>Two</a:t>
            </a:r>
            <a:r>
              <a:rPr lang="cs-CZ" dirty="0"/>
              <a:t> helix-</a:t>
            </a:r>
            <a:r>
              <a:rPr lang="cs-CZ" dirty="0" err="1"/>
              <a:t>loop</a:t>
            </a:r>
            <a:r>
              <a:rPr lang="cs-CZ" dirty="0"/>
              <a:t>-helix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:</a:t>
            </a:r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pPr marL="914400" lvl="2" indent="0">
              <a:buNone/>
            </a:pPr>
            <a:r>
              <a:rPr lang="cs-CZ" sz="2400" dirty="0"/>
              <a:t>+ </a:t>
            </a:r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heterodimers</a:t>
            </a:r>
            <a:r>
              <a:rPr lang="cs-CZ" sz="2400" dirty="0"/>
              <a:t> via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domein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/>
              <a:t>ER-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RNTL-</a:t>
            </a:r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dirty="0"/>
              <a:t>IM </a:t>
            </a:r>
            <a:r>
              <a:rPr lang="cs-CZ" sz="2400" dirty="0" err="1"/>
              <a:t>binding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Activates</a:t>
            </a:r>
            <a:r>
              <a:rPr lang="cs-CZ" sz="2400" dirty="0"/>
              <a:t> E-box-element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/>
              <a:t>gens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Complexes</a:t>
            </a:r>
            <a:r>
              <a:rPr lang="cs-CZ" sz="2400" dirty="0"/>
              <a:t> CLOCK+BMAL1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PER  and CRY </a:t>
            </a:r>
            <a:r>
              <a:rPr lang="cs-CZ" sz="2400" dirty="0" err="1"/>
              <a:t>genes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. </a:t>
            </a:r>
            <a:r>
              <a:rPr lang="cs-CZ" sz="2400" dirty="0" err="1"/>
              <a:t>PERs</a:t>
            </a:r>
            <a:r>
              <a:rPr lang="cs-CZ" sz="2400" dirty="0"/>
              <a:t> and </a:t>
            </a:r>
            <a:r>
              <a:rPr lang="cs-CZ" sz="2400" dirty="0" err="1"/>
              <a:t>CRYs</a:t>
            </a:r>
            <a:r>
              <a:rPr lang="cs-CZ" sz="2400" dirty="0"/>
              <a:t> </a:t>
            </a:r>
            <a:r>
              <a:rPr lang="cs-CZ" sz="2400" dirty="0" err="1"/>
              <a:t>translocate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nucleus</a:t>
            </a:r>
            <a:r>
              <a:rPr lang="cs-CZ" sz="2400" dirty="0"/>
              <a:t> and </a:t>
            </a:r>
            <a:r>
              <a:rPr lang="cs-CZ" sz="2400" dirty="0" err="1"/>
              <a:t>forms</a:t>
            </a:r>
            <a:r>
              <a:rPr lang="cs-CZ" sz="2400" dirty="0"/>
              <a:t> inhibitory </a:t>
            </a:r>
            <a:r>
              <a:rPr lang="cs-CZ" sz="2400" dirty="0" err="1"/>
              <a:t>complexes</a:t>
            </a:r>
            <a:r>
              <a:rPr lang="cs-CZ" sz="2400" dirty="0"/>
              <a:t>, PER/CRY </a:t>
            </a:r>
            <a:r>
              <a:rPr lang="cs-CZ" sz="2400" dirty="0" err="1"/>
              <a:t>complexes</a:t>
            </a:r>
            <a:r>
              <a:rPr lang="cs-CZ" sz="2400" dirty="0"/>
              <a:t> </a:t>
            </a:r>
            <a:r>
              <a:rPr lang="cs-CZ" sz="2400" dirty="0" err="1"/>
              <a:t>accumulate</a:t>
            </a:r>
            <a:r>
              <a:rPr lang="cs-CZ" sz="2400" dirty="0"/>
              <a:t> and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inhibitory </a:t>
            </a:r>
            <a:r>
              <a:rPr lang="cs-CZ" sz="2400" dirty="0" err="1"/>
              <a:t>effect</a:t>
            </a:r>
            <a:r>
              <a:rPr lang="cs-CZ" sz="2400" dirty="0"/>
              <a:t> on CLOCK-BMAL1 </a:t>
            </a:r>
            <a:r>
              <a:rPr lang="cs-CZ" sz="2400" dirty="0" err="1"/>
              <a:t>activity</a:t>
            </a:r>
            <a:r>
              <a:rPr lang="cs-CZ" sz="2400" dirty="0"/>
              <a:t>, </a:t>
            </a:r>
            <a:r>
              <a:rPr lang="cs-CZ" sz="2400" dirty="0" err="1"/>
              <a:t>shutting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 Per and </a:t>
            </a:r>
            <a:r>
              <a:rPr lang="cs-CZ" sz="2400" dirty="0" err="1"/>
              <a:t>Cry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night.</a:t>
            </a:r>
          </a:p>
          <a:p>
            <a:pPr marL="914400" lvl="2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659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humans</a:t>
            </a:r>
            <a:r>
              <a:rPr lang="cs-CZ" dirty="0"/>
              <a:t>: </a:t>
            </a:r>
            <a:r>
              <a:rPr lang="cs-CZ" dirty="0" err="1"/>
              <a:t>circadian</a:t>
            </a:r>
            <a:r>
              <a:rPr lang="cs-CZ" dirty="0"/>
              <a:t> rhythm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Perioda </a:t>
            </a:r>
            <a:r>
              <a:rPr lang="cs-CZ" dirty="0" err="1"/>
              <a:t>of</a:t>
            </a:r>
            <a:r>
              <a:rPr lang="cs-CZ" dirty="0"/>
              <a:t> rhythm  25±1.5 </a:t>
            </a:r>
            <a:r>
              <a:rPr lang="cs-CZ" dirty="0" err="1"/>
              <a:t>hours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Synchronization</a:t>
            </a:r>
            <a:r>
              <a:rPr lang="cs-CZ" dirty="0"/>
              <a:t> </a:t>
            </a:r>
            <a:r>
              <a:rPr lang="cs-CZ" dirty="0" err="1"/>
              <a:t>vie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:</a:t>
            </a:r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Light</a:t>
            </a:r>
            <a:r>
              <a:rPr lang="cs-CZ" dirty="0"/>
              <a:t>/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temperature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food </a:t>
            </a:r>
            <a:r>
              <a:rPr lang="cs-CZ" dirty="0" err="1"/>
              <a:t>intake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stimulus</a:t>
            </a:r>
          </a:p>
          <a:p>
            <a:endParaRPr lang="cs-CZ" dirty="0"/>
          </a:p>
          <a:p>
            <a:r>
              <a:rPr lang="cs-CZ" dirty="0" err="1"/>
              <a:t>Entry</a:t>
            </a:r>
            <a:r>
              <a:rPr lang="cs-CZ" dirty="0"/>
              <a:t>: </a:t>
            </a:r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ganglionic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– </a:t>
            </a:r>
            <a:r>
              <a:rPr lang="cs-CZ" dirty="0" err="1"/>
              <a:t>photopsine</a:t>
            </a:r>
            <a:r>
              <a:rPr lang="cs-CZ" dirty="0"/>
              <a:t> – </a:t>
            </a:r>
            <a:r>
              <a:rPr lang="cs-CZ" dirty="0" err="1"/>
              <a:t>melanopsin</a:t>
            </a:r>
            <a:r>
              <a:rPr lang="cs-CZ" dirty="0"/>
              <a:t> (blue </a:t>
            </a:r>
            <a:r>
              <a:rPr lang="cs-CZ" dirty="0" err="1"/>
              <a:t>wavelenght</a:t>
            </a:r>
            <a:r>
              <a:rPr lang="cs-CZ" dirty="0"/>
              <a:t>)- SCN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oscilator</a:t>
            </a:r>
            <a:endParaRPr lang="cs-CZ" dirty="0"/>
          </a:p>
          <a:p>
            <a:r>
              <a:rPr lang="cs-CZ" dirty="0" err="1"/>
              <a:t>Pathway</a:t>
            </a:r>
            <a:r>
              <a:rPr lang="cs-CZ" dirty="0"/>
              <a:t>: </a:t>
            </a:r>
            <a:r>
              <a:rPr lang="cs-CZ" dirty="0" err="1"/>
              <a:t>neuronal</a:t>
            </a:r>
            <a:r>
              <a:rPr lang="cs-CZ" dirty="0"/>
              <a:t> and </a:t>
            </a:r>
            <a:r>
              <a:rPr lang="cs-CZ" dirty="0" err="1"/>
              <a:t>humoral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62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7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4754"/>
            <a:ext cx="10515600" cy="580220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775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b="1" dirty="0" err="1">
                <a:solidFill>
                  <a:srgbClr val="FF0000"/>
                </a:solidFill>
              </a:rPr>
              <a:t>Function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synthesizes</a:t>
            </a:r>
            <a:r>
              <a:rPr lang="cs-CZ" dirty="0"/>
              <a:t> and </a:t>
            </a:r>
            <a:r>
              <a:rPr lang="cs-CZ" dirty="0" err="1"/>
              <a:t>secrets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   </a:t>
            </a:r>
          </a:p>
          <a:p>
            <a:pPr marL="0" indent="0">
              <a:buNone/>
            </a:pPr>
            <a:r>
              <a:rPr lang="cs-CZ" dirty="0"/>
              <a:t>         (NOT melanin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skin pigment)</a:t>
            </a:r>
          </a:p>
          <a:p>
            <a:pPr marL="0" indent="0">
              <a:buNone/>
            </a:pPr>
            <a:r>
              <a:rPr lang="cs-CZ" dirty="0"/>
              <a:t>Melatonin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modified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aminoacid</a:t>
            </a:r>
            <a:r>
              <a:rPr lang="cs-CZ" dirty="0"/>
              <a:t> </a:t>
            </a:r>
            <a:r>
              <a:rPr lang="cs-CZ" dirty="0" err="1"/>
              <a:t>tryptophan</a:t>
            </a:r>
            <a:r>
              <a:rPr lang="cs-CZ" dirty="0"/>
              <a:t> (4steps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biosynthesis</a:t>
            </a:r>
            <a:r>
              <a:rPr lang="cs-CZ" dirty="0"/>
              <a:t>  - serotonin – enzyme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 : </a:t>
            </a:r>
            <a:r>
              <a:rPr lang="cs-CZ" dirty="0" err="1"/>
              <a:t>activity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night, </a:t>
            </a:r>
            <a:r>
              <a:rPr lang="cs-CZ" dirty="0" err="1"/>
              <a:t>light</a:t>
            </a:r>
            <a:r>
              <a:rPr lang="cs-CZ" dirty="0"/>
              <a:t> – </a:t>
            </a:r>
            <a:r>
              <a:rPr lang="cs-CZ" dirty="0" err="1"/>
              <a:t>inhibited</a:t>
            </a:r>
            <a:r>
              <a:rPr lang="cs-CZ" dirty="0"/>
              <a:t> – </a:t>
            </a:r>
            <a:r>
              <a:rPr lang="cs-CZ" dirty="0" err="1"/>
              <a:t>acetylation</a:t>
            </a:r>
            <a:r>
              <a:rPr lang="cs-CZ" dirty="0"/>
              <a:t> –</a:t>
            </a:r>
            <a:r>
              <a:rPr lang="cs-CZ" dirty="0" err="1"/>
              <a:t>methylation</a:t>
            </a:r>
            <a:r>
              <a:rPr lang="cs-CZ" dirty="0"/>
              <a:t> ….melatonin</a:t>
            </a:r>
          </a:p>
        </p:txBody>
      </p:sp>
    </p:spTree>
    <p:extLst>
      <p:ext uri="{BB962C8B-B14F-4D97-AF65-F5344CB8AC3E}">
        <p14:creationId xmlns:p14="http://schemas.microsoft.com/office/powerpoint/2010/main" val="169727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122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1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Effects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melatonin – </a:t>
            </a:r>
            <a:r>
              <a:rPr lang="cs-CZ" b="1" dirty="0" err="1">
                <a:solidFill>
                  <a:srgbClr val="FF0000"/>
                </a:solidFill>
              </a:rPr>
              <a:t>pleiotropic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effect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/>
              <a:t>Melatonin has 3 </a:t>
            </a:r>
            <a:r>
              <a:rPr lang="cs-CZ" sz="3900" dirty="0" err="1"/>
              <a:t>main</a:t>
            </a:r>
            <a:r>
              <a:rPr lang="cs-CZ" sz="3900" dirty="0"/>
              <a:t> </a:t>
            </a:r>
            <a:r>
              <a:rPr lang="cs-CZ" sz="3900" dirty="0" err="1"/>
              <a:t>effects</a:t>
            </a:r>
            <a:r>
              <a:rPr lang="cs-CZ" sz="3900" dirty="0"/>
              <a:t>:</a:t>
            </a:r>
          </a:p>
          <a:p>
            <a:pPr marL="0" indent="0">
              <a:buNone/>
            </a:pPr>
            <a:endParaRPr lang="cs-CZ" sz="3900" dirty="0"/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resets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SCN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induces</a:t>
            </a:r>
            <a:r>
              <a:rPr lang="cs-CZ" sz="3900" dirty="0"/>
              <a:t> </a:t>
            </a:r>
            <a:r>
              <a:rPr lang="cs-CZ" sz="3900" dirty="0" err="1"/>
              <a:t>sleep</a:t>
            </a:r>
            <a:r>
              <a:rPr lang="cs-CZ" sz="3900" dirty="0"/>
              <a:t> (</a:t>
            </a:r>
            <a:r>
              <a:rPr lang="cs-CZ" sz="3900" dirty="0" err="1"/>
              <a:t>hypnotic</a:t>
            </a:r>
            <a:r>
              <a:rPr lang="cs-CZ" sz="3900" dirty="0"/>
              <a:t> </a:t>
            </a:r>
            <a:r>
              <a:rPr lang="cs-CZ" sz="3900" dirty="0" err="1"/>
              <a:t>effect</a:t>
            </a:r>
            <a:r>
              <a:rPr lang="cs-CZ" sz="3900" dirty="0"/>
              <a:t>)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influences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hypothalamus</a:t>
            </a:r>
            <a:r>
              <a:rPr lang="cs-CZ" sz="3900" dirty="0"/>
              <a:t>, </a:t>
            </a:r>
            <a:r>
              <a:rPr lang="cs-CZ" sz="3900" dirty="0" err="1"/>
              <a:t>especially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reproductive</a:t>
            </a:r>
            <a:r>
              <a:rPr lang="cs-CZ" sz="3900" dirty="0"/>
              <a:t> </a:t>
            </a:r>
            <a:r>
              <a:rPr lang="cs-CZ" sz="3900" dirty="0" err="1"/>
              <a:t>function</a:t>
            </a:r>
            <a:endParaRPr lang="cs-CZ" sz="3900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influence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every</a:t>
            </a:r>
            <a:r>
              <a:rPr lang="cs-CZ" b="1" dirty="0">
                <a:solidFill>
                  <a:srgbClr val="FF0000"/>
                </a:solidFill>
              </a:rPr>
              <a:t> cell in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body</a:t>
            </a:r>
            <a:r>
              <a:rPr lang="cs-CZ" dirty="0"/>
              <a:t>. </a:t>
            </a:r>
            <a:r>
              <a:rPr lang="cs-CZ" dirty="0" err="1"/>
              <a:t>Hormones</a:t>
            </a:r>
            <a:r>
              <a:rPr lang="cs-CZ" dirty="0"/>
              <a:t> are </a:t>
            </a:r>
            <a:r>
              <a:rPr lang="cs-CZ" dirty="0" err="1"/>
              <a:t>secreted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,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and </a:t>
            </a:r>
            <a:r>
              <a:rPr lang="cs-CZ" dirty="0" err="1"/>
              <a:t>gonads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circadian</a:t>
            </a:r>
            <a:r>
              <a:rPr lang="cs-CZ" dirty="0"/>
              <a:t> rhythm-</a:t>
            </a:r>
            <a:r>
              <a:rPr lang="cs-CZ" dirty="0" err="1"/>
              <a:t>e.g</a:t>
            </a:r>
            <a:r>
              <a:rPr lang="cs-CZ" dirty="0"/>
              <a:t>.: CRH, ACTH-</a:t>
            </a:r>
            <a:r>
              <a:rPr lang="cs-CZ" dirty="0" err="1"/>
              <a:t>peak</a:t>
            </a:r>
            <a:r>
              <a:rPr lang="cs-CZ" dirty="0"/>
              <a:t> early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3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5459" y="986176"/>
            <a:ext cx="10515600" cy="5362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Children</a:t>
            </a:r>
            <a:r>
              <a:rPr lang="cs-CZ" b="1" dirty="0">
                <a:solidFill>
                  <a:srgbClr val="FF0000"/>
                </a:solidFill>
              </a:rPr>
              <a:t> puzzle (</a:t>
            </a:r>
            <a:r>
              <a:rPr lang="cs-CZ" b="1" dirty="0" err="1">
                <a:solidFill>
                  <a:srgbClr val="FF0000"/>
                </a:solidFill>
              </a:rPr>
              <a:t>riddle</a:t>
            </a:r>
            <a:r>
              <a:rPr lang="cs-CZ" b="1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I</a:t>
            </a:r>
            <a:r>
              <a:rPr lang="en-US" dirty="0"/>
              <a:t>t's still all around us</a:t>
            </a:r>
            <a:r>
              <a:rPr lang="cs-CZ" dirty="0"/>
              <a:t>; </a:t>
            </a:r>
            <a:r>
              <a:rPr lang="en-US" dirty="0"/>
              <a:t>not to see or hear</a:t>
            </a:r>
            <a:r>
              <a:rPr lang="cs-CZ" dirty="0"/>
              <a:t>.</a:t>
            </a:r>
          </a:p>
          <a:p>
            <a:r>
              <a:rPr lang="en-US" dirty="0"/>
              <a:t>You can not touch it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to </a:t>
            </a:r>
            <a:r>
              <a:rPr lang="cs-CZ" dirty="0" err="1"/>
              <a:t>smell</a:t>
            </a:r>
            <a:r>
              <a:rPr lang="cs-CZ" dirty="0"/>
              <a:t>. </a:t>
            </a:r>
          </a:p>
          <a:p>
            <a:r>
              <a:rPr lang="en-US" dirty="0"/>
              <a:t>Life can not do without it</a:t>
            </a:r>
            <a:r>
              <a:rPr lang="cs-CZ" dirty="0"/>
              <a:t>.</a:t>
            </a:r>
          </a:p>
          <a:p>
            <a:r>
              <a:rPr lang="en-US" dirty="0"/>
              <a:t>It forms part of each story</a:t>
            </a:r>
            <a:r>
              <a:rPr lang="cs-CZ" dirty="0"/>
              <a:t>.</a:t>
            </a:r>
          </a:p>
          <a:p>
            <a:r>
              <a:rPr lang="en-US" dirty="0"/>
              <a:t>It's as long as it takes, and it's happening everywhere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A</a:t>
            </a:r>
            <a:r>
              <a:rPr lang="en-US" dirty="0"/>
              <a:t> house full of wheels</a:t>
            </a: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58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1979454" y="0"/>
            <a:ext cx="8445384" cy="6766560"/>
          </a:xfrm>
          <a:prstGeom prst="rect">
            <a:avLst/>
          </a:prstGeom>
          <a:effectLst/>
        </p:spPr>
      </p:pic>
      <p:sp>
        <p:nvSpPr>
          <p:cNvPr id="4" name="Ovál 3"/>
          <p:cNvSpPr/>
          <p:nvPr/>
        </p:nvSpPr>
        <p:spPr>
          <a:xfrm>
            <a:off x="4245429" y="2978332"/>
            <a:ext cx="1711234" cy="1214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995852" y="2913017"/>
            <a:ext cx="1972492" cy="1815738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Jet </a:t>
            </a:r>
            <a:r>
              <a:rPr lang="cs-CZ" b="1" dirty="0" err="1">
                <a:solidFill>
                  <a:srgbClr val="FF0000"/>
                </a:solidFill>
              </a:rPr>
              <a:t>lag</a:t>
            </a:r>
            <a:r>
              <a:rPr lang="cs-CZ" b="1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has </a:t>
            </a:r>
            <a:r>
              <a:rPr lang="cs-CZ" dirty="0" err="1"/>
              <a:t>evolved</a:t>
            </a:r>
            <a:r>
              <a:rPr lang="cs-CZ" dirty="0"/>
              <a:t> to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:</a:t>
            </a:r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leaves</a:t>
            </a:r>
            <a:r>
              <a:rPr lang="cs-CZ" dirty="0"/>
              <a:t> his/her </a:t>
            </a:r>
            <a:r>
              <a:rPr lang="cs-CZ" dirty="0" err="1"/>
              <a:t>home</a:t>
            </a:r>
            <a:r>
              <a:rPr lang="cs-CZ" dirty="0"/>
              <a:t> country </a:t>
            </a:r>
            <a:r>
              <a:rPr lang="cs-CZ" dirty="0" err="1"/>
              <a:t>the</a:t>
            </a:r>
            <a:r>
              <a:rPr lang="cs-CZ" dirty="0"/>
              <a:t> SCN and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are </a:t>
            </a:r>
            <a:r>
              <a:rPr lang="cs-CZ" dirty="0" err="1"/>
              <a:t>synchronized</a:t>
            </a:r>
            <a:r>
              <a:rPr lang="cs-CZ" dirty="0"/>
              <a:t>: </a:t>
            </a:r>
            <a:r>
              <a:rPr lang="cs-CZ" dirty="0" err="1"/>
              <a:t>at</a:t>
            </a:r>
            <a:r>
              <a:rPr lang="cs-CZ" dirty="0"/>
              <a:t> night, </a:t>
            </a:r>
            <a:r>
              <a:rPr lang="cs-CZ" dirty="0" err="1"/>
              <a:t>darkness</a:t>
            </a:r>
            <a:r>
              <a:rPr lang="cs-CZ" dirty="0"/>
              <a:t> and SCN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stimulate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inducing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flies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continues</a:t>
            </a:r>
            <a:r>
              <a:rPr lang="cs-CZ" dirty="0"/>
              <a:t> to </a:t>
            </a:r>
            <a:r>
              <a:rPr lang="cs-CZ" dirty="0" err="1"/>
              <a:t>oscillate</a:t>
            </a:r>
            <a:r>
              <a:rPr lang="cs-CZ" dirty="0"/>
              <a:t> in </a:t>
            </a:r>
            <a:r>
              <a:rPr lang="cs-CZ" dirty="0" err="1"/>
              <a:t>accordance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 (and, </a:t>
            </a:r>
            <a:r>
              <a:rPr lang="cs-CZ" dirty="0" err="1"/>
              <a:t>therefore</a:t>
            </a:r>
            <a:r>
              <a:rPr lang="cs-CZ" dirty="0"/>
              <a:t>, </a:t>
            </a:r>
            <a:r>
              <a:rPr lang="cs-CZ" dirty="0" err="1"/>
              <a:t>tiredness</a:t>
            </a:r>
            <a:r>
              <a:rPr lang="cs-CZ" dirty="0"/>
              <a:t>)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change</a:t>
            </a:r>
            <a:r>
              <a:rPr lang="cs-CZ" dirty="0"/>
              <a:t> </a:t>
            </a:r>
          </a:p>
          <a:p>
            <a:r>
              <a:rPr lang="cs-CZ" dirty="0"/>
              <a:t>At a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adapts</a:t>
            </a:r>
            <a:r>
              <a:rPr lang="cs-CZ" dirty="0"/>
              <a:t> to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80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 leg syndrome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Taking</a:t>
            </a:r>
            <a:r>
              <a:rPr lang="cs-CZ" dirty="0"/>
              <a:t> oral melatonin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shorten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jet </a:t>
            </a:r>
            <a:r>
              <a:rPr lang="cs-CZ" dirty="0" err="1"/>
              <a:t>lag</a:t>
            </a:r>
            <a:endParaRPr lang="cs-CZ" dirty="0"/>
          </a:p>
          <a:p>
            <a:r>
              <a:rPr lang="cs-CZ" dirty="0"/>
              <a:t>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darkness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whilst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plane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destination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shift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is</a:t>
            </a:r>
            <a:r>
              <a:rPr lang="cs-CZ" dirty="0"/>
              <a:t> reset more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body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resynchronized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4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Seasonal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affective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also</a:t>
            </a:r>
            <a:r>
              <a:rPr lang="cs-CZ" dirty="0"/>
              <a:t> on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anual</a:t>
            </a:r>
            <a:r>
              <a:rPr lang="cs-CZ" dirty="0"/>
              <a:t> rhythm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season</a:t>
            </a:r>
            <a:r>
              <a:rPr lang="cs-CZ" dirty="0"/>
              <a:t> rhythm  - in </a:t>
            </a:r>
            <a:r>
              <a:rPr lang="cs-CZ" dirty="0" err="1"/>
              <a:t>winter</a:t>
            </a:r>
            <a:r>
              <a:rPr lang="cs-CZ" dirty="0"/>
              <a:t> – 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, </a:t>
            </a:r>
            <a:r>
              <a:rPr lang="cs-CZ" dirty="0" err="1"/>
              <a:t>elevated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dyssynchronization</a:t>
            </a:r>
            <a:r>
              <a:rPr lang="cs-CZ"/>
              <a:t>    ……..   incresed</a:t>
            </a:r>
            <a:r>
              <a:rPr lang="cs-CZ" dirty="0"/>
              <a:t> incidence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depression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5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Sleep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problem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night - </a:t>
            </a:r>
            <a:r>
              <a:rPr lang="en-US" dirty="0"/>
              <a:t>delayed sleep) –</a:t>
            </a:r>
            <a:r>
              <a:rPr lang="en-US" dirty="0" err="1"/>
              <a:t>probl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:</a:t>
            </a:r>
            <a:r>
              <a:rPr lang="en-US" dirty="0"/>
              <a:t> sleep at night, wake up in the morning is wrong. Treatment: administered melatonin when he wants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– go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en-US" dirty="0"/>
              <a:t>without any problems, but the waking up too early in the morning . Treatment: bright light exposure at a time when he wants to sleep, but it should still be awake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657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abscence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signals</a:t>
            </a:r>
            <a:r>
              <a:rPr lang="cs-CZ" dirty="0"/>
              <a:t>,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but are not </a:t>
            </a:r>
            <a:r>
              <a:rPr lang="cs-CZ" dirty="0" err="1"/>
              <a:t>synchronized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5709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summer or winter time</a:t>
            </a:r>
            <a:endParaRPr lang="cs-CZ" dirty="0"/>
          </a:p>
          <a:p>
            <a:r>
              <a:rPr lang="en-US" dirty="0"/>
              <a:t>shift work</a:t>
            </a:r>
            <a:r>
              <a:rPr lang="cs-CZ" dirty="0"/>
              <a:t>   (porter, in </a:t>
            </a:r>
            <a:r>
              <a:rPr lang="cs-CZ" dirty="0" err="1"/>
              <a:t>hospital</a:t>
            </a:r>
            <a:r>
              <a:rPr lang="cs-CZ" dirty="0"/>
              <a:t> – </a:t>
            </a:r>
            <a:r>
              <a:rPr lang="cs-CZ" dirty="0" err="1"/>
              <a:t>nurse</a:t>
            </a:r>
            <a:r>
              <a:rPr lang="cs-CZ" dirty="0"/>
              <a:t>, </a:t>
            </a:r>
            <a:r>
              <a:rPr lang="cs-CZ" dirty="0" err="1"/>
              <a:t>doctor</a:t>
            </a:r>
            <a:r>
              <a:rPr lang="cs-CZ" dirty="0"/>
              <a:t> –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night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Resynchronisation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part – </a:t>
            </a:r>
            <a:r>
              <a:rPr lang="cs-CZ" dirty="0" err="1"/>
              <a:t>diseaseas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 </a:t>
            </a:r>
            <a:r>
              <a:rPr lang="cs-CZ" dirty="0" err="1"/>
              <a:t>fatique</a:t>
            </a:r>
            <a:r>
              <a:rPr lang="cs-CZ" dirty="0"/>
              <a:t> (</a:t>
            </a:r>
            <a:r>
              <a:rPr lang="cs-CZ" dirty="0" err="1"/>
              <a:t>tiredness</a:t>
            </a:r>
            <a:r>
              <a:rPr lang="cs-CZ" dirty="0"/>
              <a:t>) -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-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appetite</a:t>
            </a:r>
            <a:r>
              <a:rPr lang="cs-CZ" dirty="0"/>
              <a:t> – </a:t>
            </a:r>
            <a:r>
              <a:rPr lang="cs-CZ" dirty="0" err="1"/>
              <a:t>gastric</a:t>
            </a:r>
            <a:r>
              <a:rPr lang="cs-CZ" dirty="0"/>
              <a:t> </a:t>
            </a:r>
            <a:r>
              <a:rPr lang="cs-CZ" dirty="0" err="1"/>
              <a:t>ulsers</a:t>
            </a:r>
            <a:r>
              <a:rPr lang="cs-CZ" dirty="0"/>
              <a:t> – stress – </a:t>
            </a:r>
            <a:r>
              <a:rPr lang="cs-CZ" dirty="0" err="1"/>
              <a:t>hypertension</a:t>
            </a:r>
            <a:r>
              <a:rPr lang="cs-CZ" dirty="0"/>
              <a:t> – obesity –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behaviour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82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803189" y="8646"/>
            <a:ext cx="10602097" cy="6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882994" y="0"/>
            <a:ext cx="1040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5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1215080" y="0"/>
            <a:ext cx="10289059" cy="65025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192344" y="6488668"/>
            <a:ext cx="112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 err="1">
                <a:latin typeface="AdvPSA335"/>
              </a:rPr>
              <a:t>Journal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of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Molecular</a:t>
            </a:r>
            <a:endParaRPr lang="cs-CZ" sz="600" dirty="0">
              <a:latin typeface="AdvPSA335"/>
            </a:endParaRPr>
          </a:p>
          <a:p>
            <a:r>
              <a:rPr lang="cs-CZ" sz="600" dirty="0" err="1">
                <a:latin typeface="AdvPSA335"/>
              </a:rPr>
              <a:t>Endocrinology</a:t>
            </a:r>
            <a:endParaRPr lang="cs-CZ" sz="600" dirty="0">
              <a:latin typeface="AdvPSA335"/>
            </a:endParaRPr>
          </a:p>
          <a:p>
            <a:r>
              <a:rPr lang="cs-CZ" sz="600" dirty="0">
                <a:latin typeface="AdvPSA334"/>
              </a:rPr>
              <a:t>(2014) </a:t>
            </a:r>
            <a:r>
              <a:rPr lang="cs-CZ" sz="600" dirty="0">
                <a:latin typeface="AdvPSA336"/>
              </a:rPr>
              <a:t>52</a:t>
            </a:r>
            <a:r>
              <a:rPr lang="cs-CZ" sz="600" dirty="0">
                <a:latin typeface="AdvPSA334"/>
              </a:rPr>
              <a:t>, R1–R16</a:t>
            </a:r>
            <a:endParaRPr lang="cs-CZ" sz="1350" dirty="0"/>
          </a:p>
        </p:txBody>
      </p:sp>
      <p:sp>
        <p:nvSpPr>
          <p:cNvPr id="4" name="Obdélník 3"/>
          <p:cNvSpPr/>
          <p:nvPr/>
        </p:nvSpPr>
        <p:spPr>
          <a:xfrm>
            <a:off x="8904312" y="6309320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>
                <a:latin typeface="AdvTTc3a855a1.B"/>
              </a:rPr>
              <a:t>Anthony H </a:t>
            </a:r>
            <a:r>
              <a:rPr lang="cs-CZ" sz="900" dirty="0" err="1">
                <a:latin typeface="AdvTTc3a855a1.B"/>
              </a:rPr>
              <a:t>Tsang</a:t>
            </a:r>
            <a:r>
              <a:rPr lang="cs-CZ" sz="900" dirty="0">
                <a:latin typeface="AdvTTc3a855a1.B"/>
              </a:rPr>
              <a:t> et al.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2609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97" y="93002"/>
            <a:ext cx="2149693" cy="436804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r="12369" b="7018"/>
          <a:stretch/>
        </p:blipFill>
        <p:spPr>
          <a:xfrm>
            <a:off x="6877313" y="2832629"/>
            <a:ext cx="3864828" cy="3649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0"/>
            <a:ext cx="3648406" cy="2736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4" y="205407"/>
            <a:ext cx="2387398" cy="3255542"/>
          </a:xfrm>
          <a:prstGeom prst="rect">
            <a:avLst/>
          </a:prstGeom>
        </p:spPr>
      </p:pic>
      <p:pic>
        <p:nvPicPr>
          <p:cNvPr id="8" name="Picture 2" descr="Modern Originals T2N79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92" y="4509251"/>
            <a:ext cx="197167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4" y="3669098"/>
            <a:ext cx="2304256" cy="224978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417" y="6376087"/>
            <a:ext cx="1073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image shows the different types of clocks, from the oldest - sundials, hourglasses after the very latest design.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602097" y="877330"/>
            <a:ext cx="139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Prague</a:t>
            </a:r>
          </a:p>
          <a:p>
            <a:r>
              <a:rPr lang="cs-CZ" dirty="0" err="1"/>
              <a:t>astronomical</a:t>
            </a:r>
            <a:endParaRPr lang="cs-CZ" dirty="0"/>
          </a:p>
          <a:p>
            <a:r>
              <a:rPr lang="cs-CZ" dirty="0" err="1"/>
              <a:t>clock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735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1600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7153276" y="4450950"/>
            <a:ext cx="3514725" cy="15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2423592" y="404664"/>
            <a:ext cx="7372350" cy="59068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7326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</p:spTree>
    <p:extLst>
      <p:ext uri="{BB962C8B-B14F-4D97-AF65-F5344CB8AC3E}">
        <p14:creationId xmlns:p14="http://schemas.microsoft.com/office/powerpoint/2010/main" val="182790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0" y="0"/>
            <a:ext cx="12192000" cy="68119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3000" b="1" cap="small" dirty="0">
                <a:solidFill>
                  <a:srgbClr val="FFFF00"/>
                </a:solidFill>
                <a:cs typeface="Arial" pitchFamily="34" charset="0"/>
              </a:rPr>
              <a:t>THANK YOU FOR YOUR ATTENTION</a:t>
            </a:r>
          </a:p>
        </p:txBody>
      </p:sp>
      <p:sp>
        <p:nvSpPr>
          <p:cNvPr id="11269" name="Zástupný symbol pro číslo snímku 5"/>
          <p:cNvSpPr txBox="1">
            <a:spLocks noGrp="1"/>
          </p:cNvSpPr>
          <p:nvPr/>
        </p:nvSpPr>
        <p:spPr bwMode="auto">
          <a:xfrm>
            <a:off x="8093490" y="5643954"/>
            <a:ext cx="1430071" cy="3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endParaRPr lang="cs-CZ" sz="1350" dirty="0">
              <a:solidFill>
                <a:srgbClr val="FFFF00"/>
              </a:solidFill>
            </a:endParaRPr>
          </a:p>
        </p:txBody>
      </p:sp>
      <p:pic>
        <p:nvPicPr>
          <p:cNvPr id="7" name="Picture 2" descr="Dítě a motýli-chci létat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 b="3780"/>
          <a:stretch>
            <a:fillRect/>
          </a:stretch>
        </p:blipFill>
        <p:spPr bwMode="auto">
          <a:xfrm>
            <a:off x="0" y="692581"/>
            <a:ext cx="12191999" cy="6165419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73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865313" y="260351"/>
            <a:ext cx="7970838" cy="6310313"/>
            <a:chOff x="281" y="144"/>
            <a:chExt cx="5021" cy="3975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169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 dirty="0" err="1">
                  <a:latin typeface="Arial" charset="0"/>
                </a:rPr>
                <a:t>Sagital</a:t>
              </a:r>
              <a:r>
                <a:rPr lang="cs-CZ" altLang="cs-CZ" b="1" dirty="0">
                  <a:latin typeface="Arial" charset="0"/>
                </a:rPr>
                <a:t> </a:t>
              </a:r>
              <a:r>
                <a:rPr lang="cs-CZ" altLang="cs-CZ" b="1" dirty="0" err="1">
                  <a:latin typeface="Arial" charset="0"/>
                </a:rPr>
                <a:t>section</a:t>
              </a:r>
              <a:r>
                <a:rPr lang="cs-CZ" altLang="cs-CZ" b="1" dirty="0">
                  <a:latin typeface="Arial" charset="0"/>
                </a:rPr>
                <a:t> </a:t>
              </a:r>
              <a:r>
                <a:rPr lang="cs-CZ" altLang="cs-CZ" b="1" dirty="0" err="1">
                  <a:latin typeface="Arial" charset="0"/>
                </a:rPr>
                <a:t>of</a:t>
              </a:r>
              <a:r>
                <a:rPr lang="cs-CZ" altLang="cs-CZ" b="1" dirty="0">
                  <a:latin typeface="Arial" charset="0"/>
                </a:rPr>
                <a:t> brain in </a:t>
              </a:r>
              <a:r>
                <a:rPr lang="cs-CZ" altLang="cs-CZ" b="1" dirty="0" err="1">
                  <a:latin typeface="Arial" charset="0"/>
                </a:rPr>
                <a:t>central</a:t>
              </a:r>
              <a:r>
                <a:rPr lang="cs-CZ" altLang="cs-CZ" b="1" dirty="0">
                  <a:latin typeface="Arial" charset="0"/>
                </a:rPr>
                <a:t> line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230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 dirty="0" err="1">
                  <a:latin typeface="Arial" charset="0"/>
                </a:rPr>
                <a:t>Hypothalamus</a:t>
              </a:r>
              <a:endParaRPr lang="cs-CZ" altLang="cs-CZ" sz="2000" b="1" dirty="0">
                <a:latin typeface="Arial" charset="0"/>
              </a:endParaRP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631" y="2433"/>
              <a:ext cx="601" cy="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 dirty="0">
                  <a:latin typeface="Arial" charset="0"/>
                </a:rPr>
                <a:t>            </a:t>
              </a: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57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ffrey C.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506296613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6649" t="21496" r="37615" b="71685"/>
          <a:stretch/>
        </p:blipFill>
        <p:spPr>
          <a:xfrm>
            <a:off x="4559642" y="1609292"/>
            <a:ext cx="7525265" cy="11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0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3019167" y="329007"/>
            <a:ext cx="6153665" cy="63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previous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cs-CZ" sz="2800" b="1" i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541" y="2335968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Constant</a:t>
            </a:r>
            <a:r>
              <a:rPr lang="cs-CZ" altLang="cs-CZ" b="1" u="sng" dirty="0">
                <a:solidFill>
                  <a:schemeClr val="accent2"/>
                </a:solidFill>
              </a:rPr>
              <a:t> 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hormones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glandula</a:t>
            </a:r>
            <a:r>
              <a:rPr lang="cs-CZ" altLang="cs-CZ" dirty="0"/>
              <a:t> </a:t>
            </a:r>
            <a:r>
              <a:rPr lang="cs-CZ" altLang="cs-CZ" dirty="0" err="1"/>
              <a:t>thyreoidea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Pulsatile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circadian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dirty="0">
                <a:solidFill>
                  <a:schemeClr val="accent2"/>
                </a:solidFill>
              </a:rPr>
              <a:t> (latin: </a:t>
            </a:r>
            <a:r>
              <a:rPr lang="cs-CZ" altLang="cs-CZ" dirty="0" err="1">
                <a:solidFill>
                  <a:schemeClr val="accent2"/>
                </a:solidFill>
              </a:rPr>
              <a:t>circa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dirty="0" err="1">
                <a:solidFill>
                  <a:schemeClr val="accent2"/>
                </a:solidFill>
              </a:rPr>
              <a:t>diem</a:t>
            </a:r>
            <a:r>
              <a:rPr lang="cs-CZ" altLang="cs-CZ" dirty="0">
                <a:solidFill>
                  <a:schemeClr val="accent2"/>
                </a:solidFill>
              </a:rPr>
              <a:t>  = </a:t>
            </a:r>
            <a:r>
              <a:rPr lang="cs-CZ" altLang="cs-CZ" dirty="0" err="1">
                <a:solidFill>
                  <a:schemeClr val="accent2"/>
                </a:solidFill>
              </a:rPr>
              <a:t>approximately</a:t>
            </a:r>
            <a:r>
              <a:rPr lang="cs-CZ" altLang="cs-CZ" dirty="0">
                <a:solidFill>
                  <a:schemeClr val="accent2"/>
                </a:solidFill>
              </a:rPr>
              <a:t> 24h)</a:t>
            </a:r>
            <a:r>
              <a:rPr lang="cs-CZ" altLang="cs-CZ" b="1" dirty="0"/>
              <a:t> – </a:t>
            </a:r>
            <a:r>
              <a:rPr lang="cs-CZ" altLang="cs-CZ" dirty="0" err="1"/>
              <a:t>hormons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adrenal</a:t>
            </a:r>
            <a:r>
              <a:rPr lang="cs-CZ" altLang="cs-CZ" dirty="0"/>
              <a:t> </a:t>
            </a:r>
            <a:r>
              <a:rPr lang="cs-CZ" altLang="cs-CZ" dirty="0" err="1"/>
              <a:t>cortex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monthly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fluctuation</a:t>
            </a:r>
            <a:r>
              <a:rPr lang="cs-CZ" altLang="cs-CZ" b="1" dirty="0"/>
              <a:t> – </a:t>
            </a:r>
            <a:r>
              <a:rPr lang="cs-CZ" altLang="cs-CZ" dirty="0" err="1"/>
              <a:t>estrogens</a:t>
            </a:r>
            <a:r>
              <a:rPr lang="cs-CZ" altLang="cs-CZ" dirty="0"/>
              <a:t>, testosteron in </a:t>
            </a:r>
            <a:r>
              <a:rPr lang="cs-CZ" altLang="cs-CZ" dirty="0" err="1"/>
              <a:t>saliva</a:t>
            </a:r>
            <a:endParaRPr lang="cs-CZ" altLang="cs-CZ" dirty="0"/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„en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</a:t>
            </a:r>
            <a:r>
              <a:rPr lang="cs-CZ" altLang="cs-CZ" dirty="0" err="1">
                <a:solidFill>
                  <a:schemeClr val="accent2"/>
                </a:solidFill>
              </a:rPr>
              <a:t>according</a:t>
            </a:r>
            <a:r>
              <a:rPr lang="cs-CZ" altLang="cs-CZ" dirty="0">
                <a:solidFill>
                  <a:schemeClr val="accent2"/>
                </a:solidFill>
              </a:rPr>
              <a:t> to </a:t>
            </a:r>
            <a:r>
              <a:rPr lang="cs-CZ" altLang="cs-CZ" dirty="0" err="1">
                <a:solidFill>
                  <a:schemeClr val="accent2"/>
                </a:solidFill>
              </a:rPr>
              <a:t>need</a:t>
            </a:r>
            <a:r>
              <a:rPr lang="cs-CZ" altLang="cs-CZ" dirty="0">
                <a:solidFill>
                  <a:schemeClr val="accent2"/>
                </a:solidFill>
              </a:rPr>
              <a:t> - </a:t>
            </a:r>
            <a:r>
              <a:rPr lang="cs-CZ" altLang="cs-CZ" dirty="0" err="1">
                <a:solidFill>
                  <a:schemeClr val="accent2"/>
                </a:solidFill>
              </a:rPr>
              <a:t>demands</a:t>
            </a:r>
            <a:r>
              <a:rPr lang="cs-CZ" altLang="cs-CZ" dirty="0">
                <a:solidFill>
                  <a:schemeClr val="accent2"/>
                </a:solidFill>
              </a:rPr>
              <a:t>)</a:t>
            </a:r>
            <a:r>
              <a:rPr lang="cs-CZ" altLang="cs-CZ" b="1" dirty="0"/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e.g</a:t>
            </a:r>
            <a:r>
              <a:rPr lang="cs-CZ" altLang="cs-CZ" dirty="0"/>
              <a:t>. Insuline  and </a:t>
            </a:r>
            <a:r>
              <a:rPr lang="cs-CZ" altLang="cs-CZ" dirty="0" err="1"/>
              <a:t>regulation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r>
              <a:rPr lang="cs-CZ" altLang="cs-CZ" dirty="0"/>
              <a:t> </a:t>
            </a:r>
            <a:r>
              <a:rPr lang="cs-CZ" altLang="cs-CZ" dirty="0" err="1"/>
              <a:t>glucose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03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260350"/>
            <a:ext cx="10453816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plethysmomanometer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Peňáz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565401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8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0769" y="476673"/>
            <a:ext cx="11022226" cy="1470025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Biorhythms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sz="2200" b="1" dirty="0" err="1">
                <a:solidFill>
                  <a:srgbClr val="FF0000"/>
                </a:solidFill>
              </a:rPr>
              <a:t>studied</a:t>
            </a:r>
            <a:r>
              <a:rPr lang="cs-CZ" sz="2200" b="1" dirty="0">
                <a:solidFill>
                  <a:srgbClr val="FF0000"/>
                </a:solidFill>
              </a:rPr>
              <a:t> by  </a:t>
            </a:r>
            <a:r>
              <a:rPr lang="cs-CZ" b="1" dirty="0" err="1">
                <a:solidFill>
                  <a:srgbClr val="FF0000"/>
                </a:solidFill>
              </a:rPr>
              <a:t>chronobiology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                                         </a:t>
            </a:r>
            <a:r>
              <a:rPr lang="cs-CZ" sz="2200" b="1" dirty="0">
                <a:solidFill>
                  <a:srgbClr val="FF0000"/>
                </a:solidFill>
              </a:rPr>
              <a:t>as a </a:t>
            </a:r>
            <a:r>
              <a:rPr lang="cs-CZ" sz="2200" b="1" dirty="0" err="1">
                <a:solidFill>
                  <a:srgbClr val="FF0000"/>
                </a:solidFill>
              </a:rPr>
              <a:t>special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branch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of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physiology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research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4055" y="2157569"/>
            <a:ext cx="9547534" cy="439248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humans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other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mammals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 such as 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feed</a:t>
            </a:r>
            <a:r>
              <a:rPr lang="cs-CZ" dirty="0">
                <a:solidFill>
                  <a:schemeClr val="tx1"/>
                </a:solidFill>
              </a:rPr>
              <a:t>/fast </a:t>
            </a:r>
            <a:r>
              <a:rPr lang="cs-CZ" dirty="0" err="1">
                <a:solidFill>
                  <a:schemeClr val="tx1"/>
                </a:solidFill>
              </a:rPr>
              <a:t>cycles</a:t>
            </a:r>
            <a:r>
              <a:rPr lang="cs-CZ" dirty="0">
                <a:solidFill>
                  <a:schemeClr val="tx1"/>
                </a:solidFill>
              </a:rPr>
              <a:t>, body </a:t>
            </a:r>
            <a:r>
              <a:rPr lang="cs-CZ" dirty="0" err="1">
                <a:solidFill>
                  <a:schemeClr val="tx1"/>
                </a:solidFill>
              </a:rPr>
              <a:t>temperature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oscillations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secretions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metabolic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events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occur</a:t>
            </a:r>
            <a:r>
              <a:rPr lang="cs-CZ" dirty="0">
                <a:solidFill>
                  <a:schemeClr val="tx1"/>
                </a:solidFill>
              </a:rPr>
              <a:t> in a </a:t>
            </a:r>
            <a:r>
              <a:rPr lang="cs-CZ" dirty="0" err="1">
                <a:solidFill>
                  <a:schemeClr val="tx1"/>
                </a:solidFill>
              </a:rPr>
              <a:t>circadian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manner</a:t>
            </a:r>
            <a:r>
              <a:rPr lang="cs-CZ" dirty="0">
                <a:solidFill>
                  <a:schemeClr val="tx1"/>
                </a:solidFill>
              </a:rPr>
              <a:t> and are </a:t>
            </a:r>
            <a:r>
              <a:rPr lang="cs-CZ" dirty="0" err="1">
                <a:solidFill>
                  <a:schemeClr val="tx1"/>
                </a:solidFill>
              </a:rPr>
              <a:t>ruled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biological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clock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u="sng" dirty="0" err="1">
                <a:solidFill>
                  <a:schemeClr val="tx1"/>
                </a:solidFill>
              </a:rPr>
              <a:t>Periods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of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rhythms</a:t>
            </a:r>
            <a:r>
              <a:rPr lang="cs-CZ" u="sng" dirty="0">
                <a:solidFill>
                  <a:schemeClr val="tx1"/>
                </a:solidFill>
              </a:rPr>
              <a:t> (a </a:t>
            </a:r>
            <a:r>
              <a:rPr lang="cs-CZ" u="sng" dirty="0" err="1">
                <a:solidFill>
                  <a:schemeClr val="tx1"/>
                </a:solidFill>
              </a:rPr>
              <a:t>frequency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with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which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the</a:t>
            </a:r>
            <a:r>
              <a:rPr lang="cs-CZ" u="sng" dirty="0">
                <a:solidFill>
                  <a:schemeClr val="tx1"/>
                </a:solidFill>
              </a:rPr>
              <a:t> parametr </a:t>
            </a:r>
            <a:r>
              <a:rPr lang="cs-CZ" u="sng" dirty="0" err="1">
                <a:solidFill>
                  <a:schemeClr val="tx1"/>
                </a:solidFill>
              </a:rPr>
              <a:t>is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repeated</a:t>
            </a:r>
            <a:r>
              <a:rPr lang="cs-CZ" u="sng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Ultradian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shorter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24hours (e.g.:10sec rhythm in </a:t>
            </a:r>
            <a:r>
              <a:rPr lang="cs-CZ" dirty="0" err="1">
                <a:solidFill>
                  <a:schemeClr val="tx1"/>
                </a:solidFill>
              </a:rPr>
              <a:t>breathing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Circadian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…..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Latin </a:t>
            </a:r>
            <a:r>
              <a:rPr lang="cs-CZ" dirty="0" err="1">
                <a:solidFill>
                  <a:schemeClr val="tx1"/>
                </a:solidFill>
              </a:rPr>
              <a:t>circa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diem-about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day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Infradian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longer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menstrual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cycle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99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083" t="30927" r="41042" b="13333"/>
          <a:stretch/>
        </p:blipFill>
        <p:spPr>
          <a:xfrm>
            <a:off x="5381973" y="0"/>
            <a:ext cx="6810027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740025"/>
            <a:ext cx="10515600" cy="4351338"/>
          </a:xfrm>
        </p:spPr>
        <p:txBody>
          <a:bodyPr/>
          <a:lstStyle/>
          <a:p>
            <a:r>
              <a:rPr lang="en-US" dirty="0"/>
              <a:t>sunflower turns toward the light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example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plants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1400" dirty="0" err="1"/>
              <a:t>Flower</a:t>
            </a:r>
            <a:r>
              <a:rPr lang="cs-CZ" sz="1400" dirty="0"/>
              <a:t> fades – </a:t>
            </a:r>
            <a:r>
              <a:rPr lang="cs-CZ" sz="1400" dirty="0" err="1"/>
              <a:t>closes</a:t>
            </a:r>
            <a:r>
              <a:rPr lang="cs-CZ" sz="1400" dirty="0"/>
              <a:t> </a:t>
            </a:r>
            <a:r>
              <a:rPr lang="cs-CZ" sz="1400" dirty="0" err="1"/>
              <a:t>flower</a:t>
            </a:r>
            <a:r>
              <a:rPr lang="cs-CZ" sz="1400" dirty="0"/>
              <a:t> </a:t>
            </a:r>
            <a:r>
              <a:rPr lang="cs-CZ" sz="1400" dirty="0" err="1"/>
              <a:t>petals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4206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(</a:t>
            </a:r>
            <a:r>
              <a:rPr lang="cs-CZ" dirty="0" err="1"/>
              <a:t>daily</a:t>
            </a:r>
            <a:r>
              <a:rPr lang="cs-CZ" dirty="0"/>
              <a:t>)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/</a:t>
            </a:r>
            <a:r>
              <a:rPr lang="cs-CZ" dirty="0" err="1"/>
              <a:t>light</a:t>
            </a:r>
            <a:r>
              <a:rPr lang="cs-CZ" dirty="0"/>
              <a:t> (</a:t>
            </a:r>
            <a:r>
              <a:rPr lang="cs-CZ" dirty="0" err="1"/>
              <a:t>day</a:t>
            </a:r>
            <a:r>
              <a:rPr lang="cs-CZ" dirty="0"/>
              <a:t>-night) </a:t>
            </a:r>
            <a:r>
              <a:rPr lang="cs-CZ" dirty="0" err="1"/>
              <a:t>cycles</a:t>
            </a:r>
            <a:r>
              <a:rPr lang="cs-CZ" dirty="0"/>
              <a:t> by </a:t>
            </a:r>
            <a:r>
              <a:rPr lang="cs-CZ" dirty="0" err="1"/>
              <a:t>secreting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melatonin. </a:t>
            </a:r>
            <a:r>
              <a:rPr lang="cs-CZ" dirty="0" err="1"/>
              <a:t>Darkness</a:t>
            </a:r>
            <a:r>
              <a:rPr lang="cs-CZ" dirty="0"/>
              <a:t> </a:t>
            </a:r>
            <a:r>
              <a:rPr lang="cs-CZ" dirty="0" err="1"/>
              <a:t>stimulates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64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528828" y="103569"/>
            <a:ext cx="8064896" cy="6624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7875" y="914400"/>
            <a:ext cx="2899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Macrostructure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r>
              <a:rPr lang="cs-CZ" sz="2400" dirty="0"/>
              <a:t> -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gland</a:t>
            </a:r>
            <a:r>
              <a:rPr lang="cs-CZ" sz="2400" dirty="0"/>
              <a:t> </a:t>
            </a:r>
            <a:r>
              <a:rPr lang="cs-CZ" sz="2400" dirty="0" err="1"/>
              <a:t>found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</a:t>
            </a:r>
            <a:r>
              <a:rPr lang="cs-CZ" sz="2400" dirty="0" err="1"/>
              <a:t>forming</a:t>
            </a:r>
            <a:r>
              <a:rPr lang="cs-CZ" sz="2400" dirty="0"/>
              <a:t> a </a:t>
            </a:r>
            <a:r>
              <a:rPr lang="cs-CZ" sz="2400" dirty="0" err="1"/>
              <a:t>section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roof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ventricle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3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96f23c5b-ec28-4729-935f-c65147993ca1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1472</Words>
  <Application>Microsoft Office PowerPoint</Application>
  <PresentationFormat>Širokoúhlá obrazovka</PresentationFormat>
  <Paragraphs>146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AdvPSA334</vt:lpstr>
      <vt:lpstr>AdvPSA335</vt:lpstr>
      <vt:lpstr>AdvPSA336</vt:lpstr>
      <vt:lpstr>AdvTTc3a855a1.B</vt:lpstr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 Information from previous lectures:  Type of secretion of hormones - summary:</vt:lpstr>
      <vt:lpstr>Records of breathing and circulatory parameters waves  (from plethysmomanometer - Peňáz method)  </vt:lpstr>
      <vt:lpstr>Biorhythms - studied by  chronobiology                                          as a special branch of physiology research</vt:lpstr>
      <vt:lpstr>Prezentace aplikace PowerPoint</vt:lpstr>
      <vt:lpstr>Pineal gland</vt:lpstr>
      <vt:lpstr>Prezentace aplikace PowerPoint</vt:lpstr>
      <vt:lpstr>Prezentace aplikace PowerPoint</vt:lpstr>
      <vt:lpstr>Master circadian pacemaker</vt:lpstr>
      <vt:lpstr>The molecular clockwork</vt:lpstr>
      <vt:lpstr>In humans: circadian rhythm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Effects of melatonin – pleiotropic effect</vt:lpstr>
      <vt:lpstr>Prezentace aplikace PowerPoint</vt:lpstr>
      <vt:lpstr>Jet lag syndrome</vt:lpstr>
      <vt:lpstr>Jat leg syndrome - treatment</vt:lpstr>
      <vt:lpstr>Seasonal affective disorder</vt:lpstr>
      <vt:lpstr>Sleep disorder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56</cp:revision>
  <dcterms:created xsi:type="dcterms:W3CDTF">2015-05-11T08:23:42Z</dcterms:created>
  <dcterms:modified xsi:type="dcterms:W3CDTF">2019-04-29T07:57:25Z</dcterms:modified>
</cp:coreProperties>
</file>