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9"/>
  </p:notesMasterIdLst>
  <p:handoutMasterIdLst>
    <p:handoutMasterId r:id="rId20"/>
  </p:handoutMasterIdLst>
  <p:sldIdLst>
    <p:sldId id="275" r:id="rId2"/>
    <p:sldId id="276"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73" r:id="rId17"/>
    <p:sldId id="272" r:id="rId1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6327" autoAdjust="0"/>
  </p:normalViewPr>
  <p:slideViewPr>
    <p:cSldViewPr snapToGrid="0">
      <p:cViewPr varScale="1">
        <p:scale>
          <a:sx n="110" d="100"/>
          <a:sy n="110" d="100"/>
        </p:scale>
        <p:origin x="144" y="12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9D65A7D6-4EB3-4E67-B358-56DDA6BFDE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ideo – závěrečný snímek">
    <p:bg>
      <p:bgPr>
        <a:solidFill>
          <a:srgbClr val="F01928"/>
        </a:solidFill>
        <a:effectLst/>
      </p:bgPr>
    </p:bg>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16521B6-6164-7649-9BB9-98A3FC15AE46}"/>
              </a:ext>
            </a:extLst>
          </p:cNvPr>
          <p:cNvSpPr txBox="1"/>
          <p:nvPr userDrawn="1"/>
        </p:nvSpPr>
        <p:spPr>
          <a:xfrm>
            <a:off x="307497" y="5837678"/>
            <a:ext cx="6069027" cy="461665"/>
          </a:xfrm>
          <a:prstGeom prst="rect">
            <a:avLst/>
          </a:prstGeom>
          <a:noFill/>
        </p:spPr>
        <p:txBody>
          <a:bodyPr wrap="square" rtlCol="0" anchor="ctr">
            <a:spAutoFit/>
          </a:bodyPr>
          <a:lstStyle/>
          <a:p>
            <a:pPr lvl="0"/>
            <a:r>
              <a:rPr lang="cs-CZ" sz="1200" dirty="0">
                <a:solidFill>
                  <a:schemeClr val="bg1"/>
                </a:solidFill>
                <a:latin typeface="Arial" panose="020B0604020202020204" pitchFamily="34" charset="0"/>
                <a:cs typeface="Arial" panose="020B0604020202020204" pitchFamily="34" charset="0"/>
              </a:rPr>
              <a:t>Lékařská fakulta Masarykovy univerzity</a:t>
            </a:r>
          </a:p>
          <a:p>
            <a:pPr lvl="0"/>
            <a:r>
              <a:rPr lang="cs-CZ" sz="1200" dirty="0">
                <a:solidFill>
                  <a:schemeClr val="bg1"/>
                </a:solidFill>
                <a:latin typeface="Arial" panose="020B0604020202020204" pitchFamily="34" charset="0"/>
                <a:cs typeface="Arial" panose="020B0604020202020204" pitchFamily="34" charset="0"/>
              </a:rPr>
              <a:t>2021</a:t>
            </a:r>
          </a:p>
        </p:txBody>
      </p:sp>
      <p:pic>
        <p:nvPicPr>
          <p:cNvPr id="4" name="Obrázek 3">
            <a:extLst>
              <a:ext uri="{FF2B5EF4-FFF2-40B4-BE49-F238E27FC236}">
                <a16:creationId xmlns:a16="http://schemas.microsoft.com/office/drawing/2014/main" id="{9CBF481B-8B94-4C57-A2B8-0B7D7AFAE5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1931322405"/>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Název předmětu (kód předmětu) (např. První pomoc - cvičení (VLPO011c))</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7" name="Obrázek 6">
            <a:extLst>
              <a:ext uri="{FF2B5EF4-FFF2-40B4-BE49-F238E27FC236}">
                <a16:creationId xmlns:a16="http://schemas.microsoft.com/office/drawing/2014/main" id="{820552E7-48CC-40F3-B391-087BD87902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Název předmětu (kód předmětu) (např. První pomoc - cvičení (VLPO011c))</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8" name="Obrázek 7">
            <a:extLst>
              <a:ext uri="{FF2B5EF4-FFF2-40B4-BE49-F238E27FC236}">
                <a16:creationId xmlns:a16="http://schemas.microsoft.com/office/drawing/2014/main" id="{D656F7E9-5E47-41D0-9CA9-DE4A31EE09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10" name="Obrázek 9">
            <a:extLst>
              <a:ext uri="{FF2B5EF4-FFF2-40B4-BE49-F238E27FC236}">
                <a16:creationId xmlns:a16="http://schemas.microsoft.com/office/drawing/2014/main" id="{9E805697-F6B9-4F6A-9C5B-5AAFE54A07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10" name="Obrázek 9">
            <a:extLst>
              <a:ext uri="{FF2B5EF4-FFF2-40B4-BE49-F238E27FC236}">
                <a16:creationId xmlns:a16="http://schemas.microsoft.com/office/drawing/2014/main" id="{A5354773-248E-4956-8633-6A496534A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pic>
        <p:nvPicPr>
          <p:cNvPr id="6" name="Obrázek 5">
            <a:extLst>
              <a:ext uri="{FF2B5EF4-FFF2-40B4-BE49-F238E27FC236}">
                <a16:creationId xmlns:a16="http://schemas.microsoft.com/office/drawing/2014/main" id="{89BA260D-C952-48F5-9BCF-8EDB00FA2E1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A5E2D3A7-3660-4B54-93F1-E2F006CF2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92A1E796-F773-4049-A027-E6B6CD7530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a:xfrm>
            <a:off x="373771" y="6228000"/>
            <a:ext cx="7920000" cy="252000"/>
          </a:xfrm>
        </p:spPr>
        <p:txBody>
          <a:bodyPr/>
          <a:lstStyle>
            <a:lvl1pPr>
              <a:defRPr>
                <a:solidFill>
                  <a:schemeClr val="bg1"/>
                </a:solidFill>
              </a:defRPr>
            </a:lvl1pPr>
          </a:lstStyle>
          <a:p>
            <a:r>
              <a:rPr lang="cs-CZ"/>
              <a:t>Název předmětu (kód předmětu) (např. První pomoc - cvičení (VLPO011c))</a:t>
            </a:r>
            <a:endParaRPr 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Vložte název přednášky</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dirty="0"/>
              <a:t>Jméno Příjmení (bez titulů)</a:t>
            </a:r>
          </a:p>
        </p:txBody>
      </p:sp>
      <p:pic>
        <p:nvPicPr>
          <p:cNvPr id="9" name="Obrázek 8">
            <a:extLst>
              <a:ext uri="{FF2B5EF4-FFF2-40B4-BE49-F238E27FC236}">
                <a16:creationId xmlns:a16="http://schemas.microsoft.com/office/drawing/2014/main" id="{8FC17CBE-6747-4FB3-910C-F34D0CC6F3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Název předmětu (kód předmětu) (např. První pomoc - cvičení (VLPO011c))</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75" r:id="rId6"/>
    <p:sldLayoutId id="2147483695" r:id="rId7"/>
    <p:sldLayoutId id="2147483686" r:id="rId8"/>
    <p:sldLayoutId id="2147483690" r:id="rId9"/>
    <p:sldLayoutId id="2147483692" r:id="rId10"/>
    <p:sldLayoutId id="2147483700" r:id="rId11"/>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E5DD285-E00D-4C54-A6D0-EEAA922CE8F3}"/>
              </a:ext>
            </a:extLst>
          </p:cNvPr>
          <p:cNvSpPr>
            <a:spLocks noGrp="1"/>
          </p:cNvSpPr>
          <p:nvPr>
            <p:ph type="title"/>
          </p:nvPr>
        </p:nvSpPr>
        <p:spPr>
          <a:xfrm>
            <a:off x="398502" y="1846480"/>
            <a:ext cx="11361600" cy="1171580"/>
          </a:xfrm>
        </p:spPr>
        <p:txBody>
          <a:bodyPr/>
          <a:lstStyle/>
          <a:p>
            <a:r>
              <a:rPr lang="en-US" dirty="0"/>
              <a:t>Case report </a:t>
            </a:r>
            <a:r>
              <a:rPr lang="en-US" dirty="0" smtClean="0"/>
              <a:t>1</a:t>
            </a:r>
            <a:r>
              <a:rPr lang="en-US" dirty="0"/>
              <a:t/>
            </a:r>
            <a:br>
              <a:rPr lang="en-US" dirty="0"/>
            </a:br>
            <a:r>
              <a:rPr lang="en-US" dirty="0"/>
              <a:t/>
            </a:r>
            <a:br>
              <a:rPr lang="en-US" dirty="0"/>
            </a:br>
            <a:r>
              <a:rPr lang="cs-CZ" smtClean="0"/>
              <a:t>A</a:t>
            </a:r>
            <a:r>
              <a:rPr lang="en-US" smtClean="0"/>
              <a:t> </a:t>
            </a:r>
            <a:r>
              <a:rPr lang="en-US" dirty="0"/>
              <a:t>case of a boy whose teeth had fallen out a bit </a:t>
            </a:r>
            <a:r>
              <a:rPr lang="en-US" dirty="0" smtClean="0"/>
              <a:t>earlier</a:t>
            </a:r>
            <a:r>
              <a:rPr lang="cs-CZ" dirty="0" smtClean="0"/>
              <a:t/>
            </a:r>
            <a:br>
              <a:rPr lang="cs-CZ" dirty="0" smtClean="0"/>
            </a:br>
            <a:r>
              <a:rPr lang="cs-CZ" dirty="0"/>
              <a:t/>
            </a:r>
            <a:br>
              <a:rPr lang="cs-CZ" dirty="0"/>
            </a:br>
            <a:endParaRPr lang="cs-CZ" dirty="0"/>
          </a:p>
        </p:txBody>
      </p:sp>
      <p:sp>
        <p:nvSpPr>
          <p:cNvPr id="4" name="Podnadpis 3">
            <a:extLst>
              <a:ext uri="{FF2B5EF4-FFF2-40B4-BE49-F238E27FC236}">
                <a16:creationId xmlns:a16="http://schemas.microsoft.com/office/drawing/2014/main" id="{CFB37652-23F2-4193-BD4D-BBC6A754C353}"/>
              </a:ext>
            </a:extLst>
          </p:cNvPr>
          <p:cNvSpPr>
            <a:spLocks noGrp="1"/>
          </p:cNvSpPr>
          <p:nvPr>
            <p:ph type="subTitle" idx="1"/>
          </p:nvPr>
        </p:nvSpPr>
        <p:spPr/>
        <p:txBody>
          <a:bodyPr/>
          <a:lstStyle/>
          <a:p>
            <a:endParaRPr lang="cs-CZ" dirty="0" smtClean="0"/>
          </a:p>
          <a:p>
            <a:r>
              <a:rPr lang="cs-CZ" dirty="0" smtClean="0"/>
              <a:t>Dagmar Procházková</a:t>
            </a:r>
            <a:endParaRPr lang="cs-CZ" dirty="0"/>
          </a:p>
        </p:txBody>
      </p:sp>
      <p:sp>
        <p:nvSpPr>
          <p:cNvPr id="5" name="Zástupný symbol pro zápatí 4">
            <a:extLst>
              <a:ext uri="{FF2B5EF4-FFF2-40B4-BE49-F238E27FC236}">
                <a16:creationId xmlns:a16="http://schemas.microsoft.com/office/drawing/2014/main" id="{25A9858B-2B4A-46CB-84A6-A14EFB53B1F6}"/>
              </a:ext>
            </a:extLst>
          </p:cNvPr>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Tree>
    <p:extLst>
      <p:ext uri="{BB962C8B-B14F-4D97-AF65-F5344CB8AC3E}">
        <p14:creationId xmlns:p14="http://schemas.microsoft.com/office/powerpoint/2010/main" val="4197058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3" name="Nadpis 2"/>
          <p:cNvSpPr>
            <a:spLocks noGrp="1"/>
          </p:cNvSpPr>
          <p:nvPr>
            <p:ph type="title"/>
          </p:nvPr>
        </p:nvSpPr>
        <p:spPr/>
        <p:txBody>
          <a:bodyPr/>
          <a:lstStyle/>
          <a:p>
            <a:r>
              <a:rPr lang="cs-CZ" dirty="0"/>
              <a:t>DNA </a:t>
            </a:r>
            <a:r>
              <a:rPr lang="cs-CZ" dirty="0" err="1"/>
              <a:t>diagnostics</a:t>
            </a:r>
            <a:endParaRPr lang="cs-CZ" dirty="0"/>
          </a:p>
        </p:txBody>
      </p:sp>
      <p:sp>
        <p:nvSpPr>
          <p:cNvPr id="4" name="Zástupný symbol pro obsah 3"/>
          <p:cNvSpPr>
            <a:spLocks noGrp="1"/>
          </p:cNvSpPr>
          <p:nvPr>
            <p:ph idx="1"/>
          </p:nvPr>
        </p:nvSpPr>
        <p:spPr/>
        <p:txBody>
          <a:bodyPr/>
          <a:lstStyle/>
          <a:p>
            <a:r>
              <a:rPr lang="en-US" altLang="cs-CZ" sz="1800" dirty="0"/>
              <a:t>In 2016, DNA analysis of the ALPL gene for HPP was performed at the </a:t>
            </a:r>
            <a:r>
              <a:rPr lang="en-US" altLang="cs-CZ" sz="1800" u="sng" dirty="0"/>
              <a:t>Institute of Biology and Medical Genetics of the 2nd Medical Faculty of Charles University and the </a:t>
            </a:r>
            <a:r>
              <a:rPr lang="en-US" altLang="cs-CZ" sz="1800" u="sng" dirty="0" err="1"/>
              <a:t>Motol</a:t>
            </a:r>
            <a:r>
              <a:rPr lang="en-US" altLang="cs-CZ" sz="1800" u="sng" dirty="0"/>
              <a:t> University Hospital</a:t>
            </a:r>
            <a:r>
              <a:rPr lang="en-US" altLang="cs-CZ" sz="1800" dirty="0"/>
              <a:t>.</a:t>
            </a:r>
          </a:p>
          <a:p>
            <a:endParaRPr lang="en-US" altLang="cs-CZ" sz="1800" dirty="0"/>
          </a:p>
          <a:p>
            <a:r>
              <a:rPr lang="en-US" altLang="cs-CZ" sz="1800" dirty="0" err="1"/>
              <a:t>Proband</a:t>
            </a:r>
            <a:r>
              <a:rPr lang="en-US" altLang="cs-CZ" sz="1800" dirty="0"/>
              <a:t> is a composite heterozygote for the c.526G&gt; A, p. (Ala176Thr) / c.2797_802delCCCACT, p. (Ser266_His267del) mutations.</a:t>
            </a:r>
          </a:p>
          <a:p>
            <a:endParaRPr lang="en-US" altLang="cs-CZ" sz="1800" dirty="0"/>
          </a:p>
          <a:p>
            <a:r>
              <a:rPr lang="en-US" altLang="cs-CZ" sz="1800" dirty="0"/>
              <a:t>Both variants are termed pathogenic and are the molecular cause of HPP </a:t>
            </a:r>
            <a:r>
              <a:rPr lang="en-US" altLang="cs-CZ" sz="1400" dirty="0"/>
              <a:t>(</a:t>
            </a:r>
            <a:r>
              <a:rPr lang="en-US" altLang="cs-CZ" sz="1400" dirty="0" err="1"/>
              <a:t>Taillandier</a:t>
            </a:r>
            <a:r>
              <a:rPr lang="en-US" altLang="cs-CZ" sz="1400" dirty="0"/>
              <a:t>, 2000; </a:t>
            </a:r>
            <a:r>
              <a:rPr lang="en-US" altLang="cs-CZ" sz="1400" dirty="0" err="1"/>
              <a:t>Spetchian</a:t>
            </a:r>
            <a:r>
              <a:rPr lang="en-US" altLang="cs-CZ" sz="1400" dirty="0"/>
              <a:t>, 2006).</a:t>
            </a:r>
            <a:endParaRPr lang="cs-CZ" altLang="cs-CZ" sz="1400" dirty="0"/>
          </a:p>
          <a:p>
            <a:pPr marL="72000" indent="0">
              <a:buNone/>
            </a:pPr>
            <a:endParaRPr lang="cs-CZ" sz="1800" dirty="0"/>
          </a:p>
        </p:txBody>
      </p:sp>
    </p:spTree>
    <p:extLst>
      <p:ext uri="{BB962C8B-B14F-4D97-AF65-F5344CB8AC3E}">
        <p14:creationId xmlns:p14="http://schemas.microsoft.com/office/powerpoint/2010/main" val="3908904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3" name="Nadpis 2"/>
          <p:cNvSpPr>
            <a:spLocks noGrp="1"/>
          </p:cNvSpPr>
          <p:nvPr>
            <p:ph type="title"/>
          </p:nvPr>
        </p:nvSpPr>
        <p:spPr/>
        <p:txBody>
          <a:bodyPr/>
          <a:lstStyle/>
          <a:p>
            <a:r>
              <a:rPr lang="cs-CZ" dirty="0" err="1"/>
              <a:t>Hypophosphatasia</a:t>
            </a:r>
            <a:r>
              <a:rPr lang="cs-CZ" dirty="0"/>
              <a:t>- HPP</a:t>
            </a:r>
          </a:p>
        </p:txBody>
      </p:sp>
      <p:sp>
        <p:nvSpPr>
          <p:cNvPr id="4" name="Zástupný symbol pro obsah 3"/>
          <p:cNvSpPr>
            <a:spLocks noGrp="1"/>
          </p:cNvSpPr>
          <p:nvPr>
            <p:ph idx="1"/>
          </p:nvPr>
        </p:nvSpPr>
        <p:spPr/>
        <p:txBody>
          <a:bodyPr/>
          <a:lstStyle/>
          <a:p>
            <a:r>
              <a:rPr lang="en-US" altLang="cs-CZ" sz="2400" dirty="0"/>
              <a:t># MIM 241500, 241510, </a:t>
            </a:r>
            <a:r>
              <a:rPr lang="en-US" altLang="cs-CZ" sz="2400" dirty="0" smtClean="0"/>
              <a:t>146300</a:t>
            </a:r>
            <a:endParaRPr lang="en-US" altLang="cs-CZ" sz="2400" dirty="0"/>
          </a:p>
          <a:p>
            <a:r>
              <a:rPr lang="en-US" altLang="cs-CZ" sz="2400" dirty="0"/>
              <a:t>Rare congenital metabolic disorder caused by a mutation in the </a:t>
            </a:r>
            <a:r>
              <a:rPr lang="en-US" altLang="cs-CZ" sz="2400" i="1" dirty="0"/>
              <a:t>ALPL</a:t>
            </a:r>
            <a:r>
              <a:rPr lang="en-US" altLang="cs-CZ" sz="2400" dirty="0"/>
              <a:t> gene, which encodes tissue non-specific alkaline phosphatase (TNSALP</a:t>
            </a:r>
            <a:r>
              <a:rPr lang="en-US" altLang="cs-CZ" sz="2400" dirty="0" smtClean="0"/>
              <a:t>)</a:t>
            </a:r>
            <a:endParaRPr lang="en-US" altLang="cs-CZ" sz="2400" dirty="0"/>
          </a:p>
          <a:p>
            <a:r>
              <a:rPr lang="en-US" altLang="cs-CZ" sz="2400" dirty="0"/>
              <a:t>Low serum TNSALP activity leads to impaired skeletal and dental </a:t>
            </a:r>
            <a:r>
              <a:rPr lang="en-US" altLang="cs-CZ" sz="2400" dirty="0" smtClean="0"/>
              <a:t>mineralization</a:t>
            </a:r>
            <a:endParaRPr lang="en-US" altLang="cs-CZ" sz="2400" dirty="0"/>
          </a:p>
          <a:p>
            <a:r>
              <a:rPr lang="en-US" altLang="cs-CZ" sz="2400" dirty="0"/>
              <a:t>The incidence of severe forms in the European population is about 1: 300,000 live births, milder forms </a:t>
            </a:r>
            <a:r>
              <a:rPr lang="cs-CZ" altLang="cs-CZ" sz="2400" dirty="0"/>
              <a:t>are </a:t>
            </a:r>
            <a:r>
              <a:rPr lang="en-US" altLang="cs-CZ" sz="2400" dirty="0"/>
              <a:t>more </a:t>
            </a:r>
            <a:r>
              <a:rPr lang="en-US" altLang="cs-CZ" sz="2400" dirty="0" smtClean="0"/>
              <a:t>common</a:t>
            </a:r>
            <a:endParaRPr lang="en-US" altLang="cs-CZ" sz="2400" dirty="0"/>
          </a:p>
          <a:p>
            <a:r>
              <a:rPr lang="en-US" altLang="cs-CZ" sz="2400" dirty="0"/>
              <a:t>Heredity in severe forms AR, in lighter forms </a:t>
            </a:r>
            <a:r>
              <a:rPr lang="en-US" altLang="cs-CZ" sz="2400" dirty="0" smtClean="0"/>
              <a:t>AD</a:t>
            </a:r>
            <a:endParaRPr lang="en-US" altLang="cs-CZ" sz="2400" dirty="0"/>
          </a:p>
          <a:p>
            <a:r>
              <a:rPr lang="en-US" altLang="cs-CZ" sz="2400" dirty="0"/>
              <a:t>The clinical manifestation is very wide</a:t>
            </a:r>
            <a:endParaRPr lang="cs-CZ" altLang="cs-CZ" sz="2400" dirty="0"/>
          </a:p>
          <a:p>
            <a:pPr marL="72000" indent="0">
              <a:buNone/>
            </a:pPr>
            <a:endParaRPr lang="cs-CZ" sz="1800" dirty="0"/>
          </a:p>
        </p:txBody>
      </p:sp>
    </p:spTree>
    <p:extLst>
      <p:ext uri="{BB962C8B-B14F-4D97-AF65-F5344CB8AC3E}">
        <p14:creationId xmlns:p14="http://schemas.microsoft.com/office/powerpoint/2010/main" val="34719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3" name="Nadpis 2"/>
          <p:cNvSpPr>
            <a:spLocks noGrp="1"/>
          </p:cNvSpPr>
          <p:nvPr>
            <p:ph type="title"/>
          </p:nvPr>
        </p:nvSpPr>
        <p:spPr/>
        <p:txBody>
          <a:bodyPr/>
          <a:lstStyle/>
          <a:p>
            <a:r>
              <a:rPr lang="cs-CZ" dirty="0" err="1" smtClean="0"/>
              <a:t>Hypophosphatasia</a:t>
            </a:r>
            <a:r>
              <a:rPr lang="cs-CZ" dirty="0" smtClean="0"/>
              <a:t> - HPP-</a:t>
            </a:r>
            <a:r>
              <a:rPr lang="cs-CZ" dirty="0" err="1" smtClean="0"/>
              <a:t>forms</a:t>
            </a:r>
            <a:endParaRPr lang="cs-CZ" dirty="0"/>
          </a:p>
        </p:txBody>
      </p:sp>
      <p:sp>
        <p:nvSpPr>
          <p:cNvPr id="4" name="Zástupný symbol pro obsah 3"/>
          <p:cNvSpPr>
            <a:spLocks noGrp="1"/>
          </p:cNvSpPr>
          <p:nvPr>
            <p:ph idx="1"/>
          </p:nvPr>
        </p:nvSpPr>
        <p:spPr>
          <a:xfrm>
            <a:off x="720000" y="1335541"/>
            <a:ext cx="10753200" cy="4139998"/>
          </a:xfrm>
        </p:spPr>
        <p:txBody>
          <a:bodyPr/>
          <a:lstStyle/>
          <a:p>
            <a:r>
              <a:rPr lang="en-US" altLang="cs-CZ" sz="2000" dirty="0"/>
              <a:t>Distribution based on the severity of clinical symptoms and age of the individual at the time of the first manifestation of the disease</a:t>
            </a:r>
            <a:r>
              <a:rPr lang="en-US" altLang="cs-CZ" sz="2000" dirty="0" smtClean="0"/>
              <a:t>:</a:t>
            </a:r>
            <a:endParaRPr lang="en-US" altLang="cs-CZ" sz="2000" dirty="0"/>
          </a:p>
          <a:p>
            <a:r>
              <a:rPr lang="en-US" altLang="cs-CZ" sz="2000" b="1" dirty="0"/>
              <a:t>Perinatal lethal </a:t>
            </a:r>
            <a:r>
              <a:rPr lang="en-US" altLang="cs-CZ" sz="2000" dirty="0"/>
              <a:t>- already </a:t>
            </a:r>
            <a:r>
              <a:rPr lang="en-US" altLang="cs-CZ" sz="2000" dirty="0" err="1"/>
              <a:t>intrauterinely</a:t>
            </a:r>
            <a:r>
              <a:rPr lang="en-US" altLang="cs-CZ" sz="2000" dirty="0"/>
              <a:t> as severe skeletal </a:t>
            </a:r>
            <a:r>
              <a:rPr lang="en-US" altLang="cs-CZ" sz="2000" dirty="0" err="1" smtClean="0"/>
              <a:t>hypomineralization</a:t>
            </a:r>
            <a:endParaRPr lang="en-US" altLang="cs-CZ" sz="2000" dirty="0"/>
          </a:p>
          <a:p>
            <a:r>
              <a:rPr lang="en-US" altLang="cs-CZ" sz="2000" b="1" dirty="0"/>
              <a:t>Prenatal benign </a:t>
            </a:r>
            <a:r>
              <a:rPr lang="en-US" altLang="cs-CZ" sz="2000" dirty="0"/>
              <a:t>- short and markedly curved bones of the lower limbs, improvement in the </a:t>
            </a:r>
            <a:r>
              <a:rPr lang="cs-CZ" altLang="cs-CZ" sz="2000" dirty="0"/>
              <a:t>3</a:t>
            </a:r>
            <a:r>
              <a:rPr lang="en-US" altLang="cs-CZ" sz="2000" baseline="30000" dirty="0" err="1"/>
              <a:t>rd</a:t>
            </a:r>
            <a:r>
              <a:rPr lang="en-US" altLang="cs-CZ" sz="2000" dirty="0"/>
              <a:t> trimester</a:t>
            </a:r>
            <a:r>
              <a:rPr lang="cs-CZ" altLang="cs-CZ" sz="2000" dirty="0"/>
              <a:t> </a:t>
            </a:r>
            <a:r>
              <a:rPr lang="cs-CZ" altLang="cs-CZ" sz="2000" dirty="0" err="1"/>
              <a:t>of</a:t>
            </a:r>
            <a:r>
              <a:rPr lang="cs-CZ" altLang="cs-CZ" sz="2000" dirty="0"/>
              <a:t> </a:t>
            </a:r>
            <a:r>
              <a:rPr lang="cs-CZ" altLang="cs-CZ" sz="2000" dirty="0" err="1" smtClean="0"/>
              <a:t>pregnancy</a:t>
            </a:r>
            <a:endParaRPr lang="en-US" altLang="cs-CZ" sz="2000" dirty="0"/>
          </a:p>
          <a:p>
            <a:r>
              <a:rPr lang="en-US" altLang="cs-CZ" sz="2000" b="1" dirty="0"/>
              <a:t>Infantile</a:t>
            </a:r>
            <a:r>
              <a:rPr lang="en-US" altLang="cs-CZ" sz="2000" dirty="0"/>
              <a:t> - in the first 6 months of age, deformities of the chest, ribs, </a:t>
            </a:r>
            <a:r>
              <a:rPr lang="en-US" altLang="cs-CZ" sz="2000" dirty="0" err="1"/>
              <a:t>hypercalcaemia</a:t>
            </a:r>
            <a:r>
              <a:rPr lang="en-US" altLang="cs-CZ" sz="2000" dirty="0"/>
              <a:t>, </a:t>
            </a:r>
            <a:r>
              <a:rPr lang="en-US" altLang="cs-CZ" sz="2000" dirty="0" err="1"/>
              <a:t>nephrocalcinosis</a:t>
            </a:r>
            <a:r>
              <a:rPr lang="en-US" altLang="cs-CZ" sz="2000" dirty="0"/>
              <a:t>, convulsions, failure to thrive, </a:t>
            </a:r>
            <a:r>
              <a:rPr lang="en-US" altLang="cs-CZ" sz="2000" dirty="0" err="1"/>
              <a:t>craniosynostosis</a:t>
            </a:r>
            <a:r>
              <a:rPr lang="en-US" altLang="cs-CZ" sz="2000" dirty="0"/>
              <a:t>, pyridoxine-responsive </a:t>
            </a:r>
            <a:r>
              <a:rPr lang="en-US" altLang="cs-CZ" sz="2000" dirty="0" smtClean="0"/>
              <a:t>epilepsy</a:t>
            </a:r>
            <a:endParaRPr lang="en-US" altLang="cs-CZ" sz="2000" dirty="0"/>
          </a:p>
          <a:p>
            <a:r>
              <a:rPr lang="en-US" altLang="cs-CZ" sz="2000" b="1" dirty="0"/>
              <a:t>Pediatric</a:t>
            </a:r>
            <a:r>
              <a:rPr lang="en-US" altLang="cs-CZ" sz="2000" dirty="0"/>
              <a:t> - manifestations after 6 months of age, changes resembling rickets, skeletal deformities, short stature, dentition disorders, failure to thrive, hypotension, myopathy, pain</a:t>
            </a:r>
            <a:r>
              <a:rPr lang="cs-CZ" altLang="cs-CZ" sz="2000" dirty="0"/>
              <a:t> </a:t>
            </a:r>
            <a:r>
              <a:rPr lang="cs-CZ" altLang="cs-CZ" sz="2000" dirty="0" err="1"/>
              <a:t>of</a:t>
            </a:r>
            <a:r>
              <a:rPr lang="cs-CZ" altLang="cs-CZ" sz="2000" dirty="0"/>
              <a:t> </a:t>
            </a:r>
            <a:r>
              <a:rPr lang="cs-CZ" altLang="cs-CZ" sz="2000" dirty="0" err="1"/>
              <a:t>low</a:t>
            </a:r>
            <a:r>
              <a:rPr lang="cs-CZ" altLang="cs-CZ" sz="2000" dirty="0"/>
              <a:t> </a:t>
            </a:r>
            <a:r>
              <a:rPr lang="cs-CZ" altLang="cs-CZ" sz="2000" dirty="0" err="1"/>
              <a:t>extremities</a:t>
            </a:r>
            <a:endParaRPr lang="cs-CZ" altLang="cs-CZ" sz="2000" dirty="0"/>
          </a:p>
          <a:p>
            <a:pPr marL="72000" indent="0">
              <a:buNone/>
            </a:pPr>
            <a:endParaRPr lang="cs-CZ" sz="2000" dirty="0"/>
          </a:p>
        </p:txBody>
      </p:sp>
    </p:spTree>
    <p:extLst>
      <p:ext uri="{BB962C8B-B14F-4D97-AF65-F5344CB8AC3E}">
        <p14:creationId xmlns:p14="http://schemas.microsoft.com/office/powerpoint/2010/main" val="1971787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4" name="Zástupný symbol pro obsah 3"/>
          <p:cNvSpPr>
            <a:spLocks noGrp="1"/>
          </p:cNvSpPr>
          <p:nvPr>
            <p:ph idx="1"/>
          </p:nvPr>
        </p:nvSpPr>
        <p:spPr/>
        <p:txBody>
          <a:bodyPr/>
          <a:lstStyle/>
          <a:p>
            <a:r>
              <a:rPr lang="cs-CZ" altLang="cs-CZ" sz="2400" b="1" dirty="0" err="1"/>
              <a:t>Adult</a:t>
            </a:r>
            <a:r>
              <a:rPr lang="cs-CZ" altLang="cs-CZ" sz="2400" b="1" dirty="0"/>
              <a:t> </a:t>
            </a:r>
            <a:r>
              <a:rPr lang="cs-CZ" altLang="cs-CZ" sz="2400" dirty="0"/>
              <a:t>- </a:t>
            </a:r>
            <a:r>
              <a:rPr lang="cs-CZ" altLang="cs-CZ" sz="2400" dirty="0" err="1"/>
              <a:t>fractures</a:t>
            </a:r>
            <a:r>
              <a:rPr lang="cs-CZ" altLang="cs-CZ" sz="2400" dirty="0"/>
              <a:t>, </a:t>
            </a:r>
            <a:r>
              <a:rPr lang="cs-CZ" altLang="cs-CZ" sz="2400" dirty="0" err="1"/>
              <a:t>pseudofractures</a:t>
            </a:r>
            <a:r>
              <a:rPr lang="cs-CZ" altLang="cs-CZ" sz="2400" dirty="0"/>
              <a:t>, limb </a:t>
            </a:r>
            <a:r>
              <a:rPr lang="cs-CZ" altLang="cs-CZ" sz="2400" dirty="0" err="1"/>
              <a:t>pain</a:t>
            </a:r>
            <a:r>
              <a:rPr lang="cs-CZ" altLang="cs-CZ" sz="2400" dirty="0"/>
              <a:t>, </a:t>
            </a:r>
            <a:r>
              <a:rPr lang="cs-CZ" altLang="cs-CZ" sz="2400" dirty="0" err="1"/>
              <a:t>osteoarthropathy</a:t>
            </a:r>
            <a:r>
              <a:rPr lang="cs-CZ" altLang="cs-CZ" sz="2400" dirty="0"/>
              <a:t>, </a:t>
            </a:r>
            <a:r>
              <a:rPr lang="cs-CZ" altLang="cs-CZ" sz="2400" dirty="0" err="1"/>
              <a:t>chondrocalcinosis</a:t>
            </a:r>
            <a:endParaRPr lang="cs-CZ" altLang="cs-CZ" sz="2400" dirty="0"/>
          </a:p>
          <a:p>
            <a:endParaRPr lang="cs-CZ" altLang="cs-CZ" sz="2400" dirty="0"/>
          </a:p>
          <a:p>
            <a:r>
              <a:rPr lang="cs-CZ" altLang="cs-CZ" sz="2400" b="1" dirty="0" err="1"/>
              <a:t>Odontohypophosphatasia</a:t>
            </a:r>
            <a:r>
              <a:rPr lang="cs-CZ" altLang="cs-CZ" sz="2400" u="sng" dirty="0" err="1">
                <a:solidFill>
                  <a:srgbClr val="FF0000"/>
                </a:solidFill>
              </a:rPr>
              <a:t>-exclusively</a:t>
            </a:r>
            <a:r>
              <a:rPr lang="cs-CZ" altLang="cs-CZ" sz="2400" u="sng" dirty="0">
                <a:solidFill>
                  <a:srgbClr val="FF0000"/>
                </a:solidFill>
              </a:rPr>
              <a:t> </a:t>
            </a:r>
            <a:r>
              <a:rPr lang="cs-CZ" altLang="cs-CZ" sz="2400" u="sng" dirty="0" err="1">
                <a:solidFill>
                  <a:srgbClr val="FF0000"/>
                </a:solidFill>
              </a:rPr>
              <a:t>dental</a:t>
            </a:r>
            <a:r>
              <a:rPr lang="cs-CZ" altLang="cs-CZ" sz="2400" u="sng" dirty="0">
                <a:solidFill>
                  <a:srgbClr val="FF0000"/>
                </a:solidFill>
              </a:rPr>
              <a:t> </a:t>
            </a:r>
            <a:r>
              <a:rPr lang="cs-CZ" altLang="cs-CZ" sz="2400" u="sng" dirty="0" err="1">
                <a:solidFill>
                  <a:srgbClr val="FF0000"/>
                </a:solidFill>
              </a:rPr>
              <a:t>symptoms</a:t>
            </a:r>
            <a:r>
              <a:rPr lang="cs-CZ" altLang="cs-CZ" sz="2400" dirty="0"/>
              <a:t>, </a:t>
            </a:r>
            <a:r>
              <a:rPr lang="cs-CZ" altLang="cs-CZ" sz="2400" dirty="0" err="1"/>
              <a:t>premature</a:t>
            </a:r>
            <a:r>
              <a:rPr lang="cs-CZ" altLang="cs-CZ" sz="2400" dirty="0"/>
              <a:t> </a:t>
            </a:r>
            <a:r>
              <a:rPr lang="cs-CZ" altLang="cs-CZ" sz="2400" dirty="0" err="1"/>
              <a:t>loss</a:t>
            </a:r>
            <a:r>
              <a:rPr lang="cs-CZ" altLang="cs-CZ" sz="2400" dirty="0"/>
              <a:t> </a:t>
            </a:r>
            <a:r>
              <a:rPr lang="cs-CZ" altLang="cs-CZ" sz="2400" dirty="0" err="1"/>
              <a:t>of</a:t>
            </a:r>
            <a:r>
              <a:rPr lang="cs-CZ" altLang="cs-CZ" sz="2400" dirty="0"/>
              <a:t> </a:t>
            </a:r>
            <a:r>
              <a:rPr lang="cs-CZ" altLang="cs-CZ" sz="2400" dirty="0" err="1"/>
              <a:t>teeth</a:t>
            </a:r>
            <a:r>
              <a:rPr lang="cs-CZ" altLang="cs-CZ" sz="2400" dirty="0"/>
              <a:t>, </a:t>
            </a:r>
            <a:r>
              <a:rPr lang="cs-CZ" altLang="cs-CZ" sz="2400" dirty="0" err="1"/>
              <a:t>increased</a:t>
            </a:r>
            <a:r>
              <a:rPr lang="cs-CZ" altLang="cs-CZ" sz="2400" dirty="0"/>
              <a:t> </a:t>
            </a:r>
            <a:r>
              <a:rPr lang="cs-CZ" altLang="cs-CZ" sz="2400" dirty="0" err="1"/>
              <a:t>caries</a:t>
            </a:r>
            <a:r>
              <a:rPr lang="cs-CZ" altLang="cs-CZ" sz="2400" dirty="0"/>
              <a:t>, </a:t>
            </a:r>
            <a:r>
              <a:rPr lang="cs-CZ" altLang="cs-CZ" sz="2400" dirty="0" err="1"/>
              <a:t>mildest</a:t>
            </a:r>
            <a:r>
              <a:rPr lang="cs-CZ" altLang="cs-CZ" sz="2400" dirty="0"/>
              <a:t> </a:t>
            </a:r>
            <a:r>
              <a:rPr lang="cs-CZ" altLang="cs-CZ" sz="2400" dirty="0" err="1"/>
              <a:t>form</a:t>
            </a:r>
            <a:endParaRPr lang="cs-CZ" altLang="cs-CZ" sz="2400" dirty="0"/>
          </a:p>
          <a:p>
            <a:pPr marL="72000" indent="0">
              <a:buNone/>
            </a:pPr>
            <a:endParaRPr lang="cs-CZ" sz="1800" dirty="0"/>
          </a:p>
        </p:txBody>
      </p:sp>
    </p:spTree>
    <p:extLst>
      <p:ext uri="{BB962C8B-B14F-4D97-AF65-F5344CB8AC3E}">
        <p14:creationId xmlns:p14="http://schemas.microsoft.com/office/powerpoint/2010/main" val="2881176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3" name="Nadpis 2"/>
          <p:cNvSpPr>
            <a:spLocks noGrp="1"/>
          </p:cNvSpPr>
          <p:nvPr>
            <p:ph type="title"/>
          </p:nvPr>
        </p:nvSpPr>
        <p:spPr/>
        <p:txBody>
          <a:bodyPr/>
          <a:lstStyle/>
          <a:p>
            <a:r>
              <a:rPr lang="cs-CZ" dirty="0" err="1"/>
              <a:t>Diagnostics</a:t>
            </a:r>
            <a:endParaRPr lang="cs-CZ" dirty="0"/>
          </a:p>
        </p:txBody>
      </p:sp>
      <p:sp>
        <p:nvSpPr>
          <p:cNvPr id="4" name="Zástupný symbol pro obsah 3"/>
          <p:cNvSpPr>
            <a:spLocks noGrp="1"/>
          </p:cNvSpPr>
          <p:nvPr>
            <p:ph idx="1"/>
          </p:nvPr>
        </p:nvSpPr>
        <p:spPr/>
        <p:txBody>
          <a:bodyPr/>
          <a:lstStyle/>
          <a:p>
            <a:r>
              <a:rPr lang="en-US" altLang="cs-CZ" sz="2000" dirty="0"/>
              <a:t>Diagnosis is based on clinical symptoms typical of individual forms of HPP (HPP can be diagnosed in utero in the perinatal form by ultrasound, possibly X-ray</a:t>
            </a:r>
            <a:r>
              <a:rPr lang="en-US" altLang="cs-CZ" sz="2000" dirty="0" smtClean="0"/>
              <a:t>).</a:t>
            </a:r>
            <a:endParaRPr lang="en-US" altLang="cs-CZ" sz="2000" dirty="0"/>
          </a:p>
          <a:p>
            <a:r>
              <a:rPr lang="en-US" altLang="cs-CZ" sz="2000" dirty="0"/>
              <a:t>Blood calcium levels are usually normal, there may be </a:t>
            </a:r>
            <a:r>
              <a:rPr lang="en-US" altLang="cs-CZ" sz="2000" dirty="0" err="1"/>
              <a:t>hypercalcaemia</a:t>
            </a:r>
            <a:r>
              <a:rPr lang="en-US" altLang="cs-CZ" sz="2000" dirty="0"/>
              <a:t>. Blood phosphorus levels tend to be elevated</a:t>
            </a:r>
            <a:r>
              <a:rPr lang="en-US" altLang="cs-CZ" sz="2000" dirty="0" smtClean="0"/>
              <a:t>.</a:t>
            </a:r>
            <a:endParaRPr lang="en-US" altLang="cs-CZ" sz="2000" dirty="0"/>
          </a:p>
          <a:p>
            <a:r>
              <a:rPr lang="en-US" altLang="cs-CZ" sz="2000" dirty="0"/>
              <a:t>Decreased ALP in the blood is typical. In some cases, ALP can reach low or cut-off values even with </a:t>
            </a:r>
            <a:r>
              <a:rPr lang="en-US" altLang="cs-CZ" sz="2000" dirty="0" smtClean="0"/>
              <a:t>HPP </a:t>
            </a:r>
            <a:r>
              <a:rPr lang="en-US" altLang="cs-CZ" sz="2000" dirty="0"/>
              <a:t>carriers. </a:t>
            </a:r>
            <a:r>
              <a:rPr lang="en-US" altLang="cs-CZ" sz="2000" dirty="0">
                <a:solidFill>
                  <a:schemeClr val="accent1"/>
                </a:solidFill>
              </a:rPr>
              <a:t>Age-specific standards </a:t>
            </a:r>
            <a:r>
              <a:rPr lang="en-US" altLang="cs-CZ" sz="2000" dirty="0"/>
              <a:t>should be used to evaluate blood ALP</a:t>
            </a:r>
            <a:r>
              <a:rPr lang="en-US" altLang="cs-CZ" sz="2000" dirty="0" smtClean="0"/>
              <a:t>.</a:t>
            </a:r>
            <a:endParaRPr lang="en-US" altLang="cs-CZ" sz="2000" dirty="0"/>
          </a:p>
          <a:p>
            <a:r>
              <a:rPr lang="en-US" altLang="cs-CZ" sz="2000" dirty="0"/>
              <a:t>In patients with HPP, concentrations of pyridoxal-5-phosphate</a:t>
            </a:r>
            <a:r>
              <a:rPr lang="cs-CZ" altLang="cs-CZ" sz="2000" dirty="0"/>
              <a:t> in </a:t>
            </a:r>
            <a:r>
              <a:rPr lang="cs-CZ" altLang="cs-CZ" sz="2000" dirty="0" err="1"/>
              <a:t>the</a:t>
            </a:r>
            <a:r>
              <a:rPr lang="cs-CZ" altLang="cs-CZ" sz="2000" dirty="0"/>
              <a:t> </a:t>
            </a:r>
            <a:r>
              <a:rPr lang="cs-CZ" altLang="cs-CZ" sz="2000" dirty="0" err="1"/>
              <a:t>blood</a:t>
            </a:r>
            <a:r>
              <a:rPr lang="en-US" altLang="cs-CZ" sz="2000" dirty="0"/>
              <a:t> and </a:t>
            </a:r>
            <a:r>
              <a:rPr lang="en-US" altLang="cs-CZ" sz="2000" dirty="0" err="1"/>
              <a:t>phosphoethanolamine</a:t>
            </a:r>
            <a:r>
              <a:rPr lang="en-US" altLang="cs-CZ" sz="2000" dirty="0"/>
              <a:t> </a:t>
            </a:r>
            <a:r>
              <a:rPr lang="cs-CZ" altLang="cs-CZ" sz="2000" dirty="0"/>
              <a:t>in urine </a:t>
            </a:r>
            <a:r>
              <a:rPr lang="en-US" altLang="cs-CZ" sz="2000" dirty="0"/>
              <a:t>are high, indicating ALP dysfunction</a:t>
            </a:r>
            <a:r>
              <a:rPr lang="en-US" altLang="cs-CZ" sz="2000" dirty="0" smtClean="0"/>
              <a:t>.</a:t>
            </a:r>
            <a:endParaRPr lang="en-US" altLang="cs-CZ" sz="2000" dirty="0"/>
          </a:p>
          <a:p>
            <a:r>
              <a:rPr lang="en-US" altLang="cs-CZ" sz="2000" dirty="0"/>
              <a:t>Molecular genetic analysis of the </a:t>
            </a:r>
            <a:r>
              <a:rPr lang="en-US" altLang="cs-CZ" sz="2000" i="1" dirty="0"/>
              <a:t>ALPL</a:t>
            </a:r>
            <a:r>
              <a:rPr lang="en-US" altLang="cs-CZ" sz="2000" dirty="0"/>
              <a:t> gene confirms the disease.</a:t>
            </a:r>
            <a:endParaRPr lang="cs-CZ" altLang="cs-CZ" sz="2000" dirty="0"/>
          </a:p>
          <a:p>
            <a:pPr marL="72000" indent="0">
              <a:buNone/>
            </a:pPr>
            <a:endParaRPr lang="cs-CZ" sz="2000" dirty="0"/>
          </a:p>
        </p:txBody>
      </p:sp>
    </p:spTree>
    <p:extLst>
      <p:ext uri="{BB962C8B-B14F-4D97-AF65-F5344CB8AC3E}">
        <p14:creationId xmlns:p14="http://schemas.microsoft.com/office/powerpoint/2010/main" val="1785443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3" name="Nadpis 2"/>
          <p:cNvSpPr>
            <a:spLocks noGrp="1"/>
          </p:cNvSpPr>
          <p:nvPr>
            <p:ph type="title"/>
          </p:nvPr>
        </p:nvSpPr>
        <p:spPr/>
        <p:txBody>
          <a:bodyPr/>
          <a:lstStyle/>
          <a:p>
            <a:r>
              <a:rPr lang="cs-CZ"/>
              <a:t>Hypophosphatasia- HPP</a:t>
            </a:r>
            <a:endParaRPr lang="cs-CZ" dirty="0"/>
          </a:p>
        </p:txBody>
      </p:sp>
      <p:sp>
        <p:nvSpPr>
          <p:cNvPr id="4" name="Zástupný symbol pro obsah 3"/>
          <p:cNvSpPr>
            <a:spLocks noGrp="1"/>
          </p:cNvSpPr>
          <p:nvPr>
            <p:ph idx="1"/>
          </p:nvPr>
        </p:nvSpPr>
        <p:spPr/>
        <p:txBody>
          <a:bodyPr/>
          <a:lstStyle/>
          <a:p>
            <a:r>
              <a:rPr lang="cs-CZ" altLang="cs-CZ" sz="2400" u="sng" dirty="0" err="1"/>
              <a:t>Causal</a:t>
            </a:r>
            <a:r>
              <a:rPr lang="cs-CZ" altLang="cs-CZ" sz="2400" u="sng" dirty="0"/>
              <a:t> </a:t>
            </a:r>
            <a:r>
              <a:rPr lang="cs-CZ" altLang="cs-CZ" sz="2400" u="sng" dirty="0" err="1"/>
              <a:t>therapy</a:t>
            </a:r>
            <a:r>
              <a:rPr lang="cs-CZ" altLang="cs-CZ" sz="2400" u="sng" dirty="0" smtClean="0"/>
              <a:t>:</a:t>
            </a:r>
            <a:endParaRPr lang="cs-CZ" altLang="cs-CZ" sz="2400" dirty="0"/>
          </a:p>
          <a:p>
            <a:r>
              <a:rPr lang="cs-CZ" altLang="cs-CZ" sz="2400" dirty="0" err="1"/>
              <a:t>Recombinant</a:t>
            </a:r>
            <a:r>
              <a:rPr lang="cs-CZ" altLang="cs-CZ" sz="2400" dirty="0"/>
              <a:t> TNSALP </a:t>
            </a:r>
            <a:r>
              <a:rPr lang="cs-CZ" altLang="cs-CZ" sz="2400" b="1" dirty="0"/>
              <a:t>Enzyme </a:t>
            </a:r>
            <a:r>
              <a:rPr lang="cs-CZ" altLang="cs-CZ" sz="2400" b="1" dirty="0" err="1"/>
              <a:t>Replacement</a:t>
            </a:r>
            <a:r>
              <a:rPr lang="cs-CZ" altLang="cs-CZ" sz="2400" b="1" dirty="0"/>
              <a:t> </a:t>
            </a:r>
            <a:r>
              <a:rPr lang="cs-CZ" altLang="cs-CZ" sz="2400" b="1" dirty="0" err="1"/>
              <a:t>Therapy</a:t>
            </a:r>
            <a:r>
              <a:rPr lang="cs-CZ" altLang="cs-CZ" sz="2400" dirty="0"/>
              <a:t>, </a:t>
            </a:r>
            <a:r>
              <a:rPr lang="cs-CZ" altLang="cs-CZ" sz="2400" dirty="0" err="1"/>
              <a:t>Alpha</a:t>
            </a:r>
            <a:r>
              <a:rPr lang="cs-CZ" altLang="cs-CZ" sz="2400" dirty="0"/>
              <a:t> </a:t>
            </a:r>
            <a:r>
              <a:rPr lang="cs-CZ" altLang="cs-CZ" sz="2400" dirty="0" err="1"/>
              <a:t>Phosphatase</a:t>
            </a:r>
            <a:r>
              <a:rPr lang="cs-CZ" altLang="cs-CZ" sz="2400" dirty="0"/>
              <a:t>, </a:t>
            </a:r>
            <a:r>
              <a:rPr lang="cs-CZ" altLang="cs-CZ" sz="2400" dirty="0" err="1"/>
              <a:t>StrensiqTM</a:t>
            </a:r>
            <a:r>
              <a:rPr lang="cs-CZ" altLang="cs-CZ" sz="2400" dirty="0"/>
              <a:t>, </a:t>
            </a:r>
            <a:r>
              <a:rPr lang="cs-CZ" altLang="cs-CZ" sz="2400" dirty="0" err="1"/>
              <a:t>Alexion</a:t>
            </a:r>
            <a:r>
              <a:rPr lang="cs-CZ" altLang="cs-CZ" sz="2400" dirty="0"/>
              <a:t> </a:t>
            </a:r>
            <a:r>
              <a:rPr lang="cs-CZ" altLang="cs-CZ" sz="2400" dirty="0" err="1"/>
              <a:t>Pharmaceuticals</a:t>
            </a:r>
            <a:endParaRPr lang="cs-CZ" altLang="cs-CZ" sz="2400" dirty="0"/>
          </a:p>
          <a:p>
            <a:endParaRPr lang="cs-CZ" altLang="cs-CZ" sz="2400" dirty="0"/>
          </a:p>
          <a:p>
            <a:r>
              <a:rPr lang="cs-CZ" altLang="cs-CZ" sz="2400" dirty="0" err="1"/>
              <a:t>Reserved</a:t>
            </a:r>
            <a:r>
              <a:rPr lang="cs-CZ" altLang="cs-CZ" sz="2400" dirty="0"/>
              <a:t> </a:t>
            </a:r>
            <a:r>
              <a:rPr lang="cs-CZ" altLang="cs-CZ" sz="2400" dirty="0" err="1"/>
              <a:t>for</a:t>
            </a:r>
            <a:r>
              <a:rPr lang="cs-CZ" altLang="cs-CZ" sz="2400" dirty="0"/>
              <a:t> severe </a:t>
            </a:r>
            <a:r>
              <a:rPr lang="cs-CZ" altLang="cs-CZ" sz="2400" dirty="0" err="1"/>
              <a:t>forms</a:t>
            </a:r>
            <a:r>
              <a:rPr lang="cs-CZ" altLang="cs-CZ" sz="2400" dirty="0"/>
              <a:t> </a:t>
            </a:r>
            <a:r>
              <a:rPr lang="cs-CZ" altLang="cs-CZ" sz="2400" dirty="0" err="1"/>
              <a:t>of</a:t>
            </a:r>
            <a:r>
              <a:rPr lang="cs-CZ" altLang="cs-CZ" sz="2400" dirty="0"/>
              <a:t> HPP, very </a:t>
            </a:r>
            <a:r>
              <a:rPr lang="cs-CZ" altLang="cs-CZ" sz="2400" dirty="0" err="1" smtClean="0"/>
              <a:t>expensive</a:t>
            </a:r>
            <a:endParaRPr lang="cs-CZ" altLang="cs-CZ" sz="2400" dirty="0" smtClean="0"/>
          </a:p>
          <a:p>
            <a:endParaRPr lang="cs-CZ" altLang="cs-CZ" sz="2400" dirty="0"/>
          </a:p>
          <a:p>
            <a:r>
              <a:rPr lang="cs-CZ" altLang="cs-CZ" sz="2400" dirty="0" err="1"/>
              <a:t>Other</a:t>
            </a:r>
            <a:r>
              <a:rPr lang="cs-CZ" altLang="cs-CZ" sz="2400" dirty="0"/>
              <a:t> </a:t>
            </a:r>
            <a:r>
              <a:rPr lang="cs-CZ" altLang="cs-CZ" sz="2400" dirty="0" err="1"/>
              <a:t>options</a:t>
            </a:r>
            <a:r>
              <a:rPr lang="cs-CZ" altLang="cs-CZ" sz="2400" dirty="0"/>
              <a:t>: ????? </a:t>
            </a:r>
            <a:r>
              <a:rPr lang="cs-CZ" altLang="cs-CZ" sz="2400" dirty="0" err="1"/>
              <a:t>calcium</a:t>
            </a:r>
            <a:r>
              <a:rPr lang="cs-CZ" altLang="cs-CZ" sz="2400" dirty="0"/>
              <a:t>, vitamin D, </a:t>
            </a:r>
            <a:r>
              <a:rPr lang="cs-CZ" altLang="cs-CZ" sz="2400" dirty="0" err="1"/>
              <a:t>bisphosphonates</a:t>
            </a:r>
            <a:r>
              <a:rPr lang="cs-CZ" altLang="cs-CZ" sz="2400" dirty="0"/>
              <a:t> ????? </a:t>
            </a:r>
          </a:p>
          <a:p>
            <a:r>
              <a:rPr lang="cs-CZ" altLang="cs-CZ" sz="2400" b="1" u="sng" dirty="0">
                <a:solidFill>
                  <a:schemeClr val="accent1"/>
                </a:solidFill>
              </a:rPr>
              <a:t>Not </a:t>
            </a:r>
            <a:r>
              <a:rPr lang="cs-CZ" altLang="cs-CZ" sz="2400" b="1" u="sng" dirty="0" err="1">
                <a:solidFill>
                  <a:schemeClr val="accent1"/>
                </a:solidFill>
              </a:rPr>
              <a:t>recommended</a:t>
            </a:r>
            <a:endParaRPr lang="cs-CZ" altLang="cs-CZ" sz="2400" b="1" u="sng" dirty="0">
              <a:solidFill>
                <a:schemeClr val="accent1"/>
              </a:solidFill>
            </a:endParaRPr>
          </a:p>
          <a:p>
            <a:pPr marL="72000" indent="0">
              <a:buNone/>
            </a:pPr>
            <a:endParaRPr lang="cs-CZ" sz="1800" dirty="0"/>
          </a:p>
        </p:txBody>
      </p:sp>
    </p:spTree>
    <p:extLst>
      <p:ext uri="{BB962C8B-B14F-4D97-AF65-F5344CB8AC3E}">
        <p14:creationId xmlns:p14="http://schemas.microsoft.com/office/powerpoint/2010/main" val="641446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B334AF7-3A89-46AF-ACB9-0FB959BB843A}"/>
              </a:ext>
            </a:extLst>
          </p:cNvPr>
          <p:cNvSpPr>
            <a:spLocks noGrp="1"/>
          </p:cNvSpPr>
          <p:nvPr>
            <p:ph type="title"/>
          </p:nvPr>
        </p:nvSpPr>
        <p:spPr/>
        <p:txBody>
          <a:bodyPr/>
          <a:lstStyle/>
          <a:p>
            <a:r>
              <a:rPr lang="cs-CZ" dirty="0" err="1"/>
              <a:t>Take</a:t>
            </a:r>
            <a:r>
              <a:rPr lang="cs-CZ" dirty="0"/>
              <a:t> </a:t>
            </a:r>
            <a:r>
              <a:rPr lang="cs-CZ" dirty="0" err="1"/>
              <a:t>home</a:t>
            </a:r>
            <a:r>
              <a:rPr lang="cs-CZ" dirty="0"/>
              <a:t> </a:t>
            </a:r>
            <a:r>
              <a:rPr lang="cs-CZ" dirty="0" err="1"/>
              <a:t>message</a:t>
            </a:r>
            <a:r>
              <a:rPr lang="cs-CZ" dirty="0"/>
              <a:t/>
            </a:r>
            <a:br>
              <a:rPr lang="cs-CZ" dirty="0"/>
            </a:br>
            <a:r>
              <a:rPr lang="cs-CZ" dirty="0"/>
              <a:t/>
            </a:r>
            <a:br>
              <a:rPr lang="cs-CZ" dirty="0"/>
            </a:br>
            <a:endParaRPr lang="cs-CZ" dirty="0"/>
          </a:p>
        </p:txBody>
      </p:sp>
      <p:sp>
        <p:nvSpPr>
          <p:cNvPr id="4" name="Zástupný symbol pro obsah 3">
            <a:extLst>
              <a:ext uri="{FF2B5EF4-FFF2-40B4-BE49-F238E27FC236}">
                <a16:creationId xmlns:a16="http://schemas.microsoft.com/office/drawing/2014/main" id="{C4255489-41DF-4A97-A677-D36437EEF464}"/>
              </a:ext>
            </a:extLst>
          </p:cNvPr>
          <p:cNvSpPr>
            <a:spLocks noGrp="1"/>
          </p:cNvSpPr>
          <p:nvPr>
            <p:ph idx="1"/>
          </p:nvPr>
        </p:nvSpPr>
        <p:spPr/>
        <p:txBody>
          <a:bodyPr/>
          <a:lstStyle/>
          <a:p>
            <a:r>
              <a:rPr lang="en-US" dirty="0"/>
              <a:t>In dentistry, too, we must keep in mind the inherited metabolic disorders</a:t>
            </a:r>
            <a:endParaRPr lang="cs-CZ" dirty="0"/>
          </a:p>
        </p:txBody>
      </p:sp>
      <p:sp>
        <p:nvSpPr>
          <p:cNvPr id="6" name="Zástupný symbol pro zápatí 1"/>
          <p:cNvSpPr>
            <a:spLocks noGrp="1"/>
          </p:cNvSpPr>
          <p:nvPr>
            <p:ph type="ftr" sz="quarter" idx="10"/>
          </p:nvPr>
        </p:nvSpPr>
        <p:spPr>
          <a:xfrm>
            <a:off x="720000" y="6228000"/>
            <a:ext cx="7920000" cy="252000"/>
          </a:xfrm>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Tree>
    <p:extLst>
      <p:ext uri="{BB962C8B-B14F-4D97-AF65-F5344CB8AC3E}">
        <p14:creationId xmlns:p14="http://schemas.microsoft.com/office/powerpoint/2010/main" val="1525155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44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8A7F6BB-CC1D-458C-8371-311D59E97D91}"/>
              </a:ext>
            </a:extLst>
          </p:cNvPr>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4" name="Nadpis 3">
            <a:extLst>
              <a:ext uri="{FF2B5EF4-FFF2-40B4-BE49-F238E27FC236}">
                <a16:creationId xmlns:a16="http://schemas.microsoft.com/office/drawing/2014/main" id="{BB6984E3-726E-4C47-8739-CFFC986F98B7}"/>
              </a:ext>
            </a:extLst>
          </p:cNvPr>
          <p:cNvSpPr>
            <a:spLocks noGrp="1"/>
          </p:cNvSpPr>
          <p:nvPr>
            <p:ph type="title"/>
          </p:nvPr>
        </p:nvSpPr>
        <p:spPr/>
        <p:txBody>
          <a:bodyPr/>
          <a:lstStyle/>
          <a:p>
            <a:r>
              <a:rPr lang="cs-CZ" dirty="0" err="1" smtClean="0"/>
              <a:t>Learning</a:t>
            </a:r>
            <a:r>
              <a:rPr lang="cs-CZ" dirty="0" smtClean="0"/>
              <a:t> </a:t>
            </a:r>
            <a:r>
              <a:rPr lang="cs-CZ" dirty="0" err="1" smtClean="0"/>
              <a:t>outcomes</a:t>
            </a:r>
            <a:endParaRPr lang="cs-CZ" dirty="0"/>
          </a:p>
        </p:txBody>
      </p:sp>
      <p:sp>
        <p:nvSpPr>
          <p:cNvPr id="5" name="Zástupný obsah 4">
            <a:extLst>
              <a:ext uri="{FF2B5EF4-FFF2-40B4-BE49-F238E27FC236}">
                <a16:creationId xmlns:a16="http://schemas.microsoft.com/office/drawing/2014/main" id="{542E706C-BBA7-9247-8105-68B5DD4C93A5}"/>
              </a:ext>
            </a:extLst>
          </p:cNvPr>
          <p:cNvSpPr>
            <a:spLocks noGrp="1"/>
          </p:cNvSpPr>
          <p:nvPr>
            <p:ph idx="1"/>
          </p:nvPr>
        </p:nvSpPr>
        <p:spPr/>
        <p:txBody>
          <a:bodyPr/>
          <a:lstStyle/>
          <a:p>
            <a:r>
              <a:rPr lang="en-US" dirty="0"/>
              <a:t>the student will be presented with a case report of a child with </a:t>
            </a:r>
            <a:r>
              <a:rPr lang="en-US" dirty="0" err="1"/>
              <a:t>hypophosphatasia</a:t>
            </a:r>
            <a:endParaRPr lang="cs-CZ" dirty="0"/>
          </a:p>
        </p:txBody>
      </p:sp>
    </p:spTree>
    <p:extLst>
      <p:ext uri="{BB962C8B-B14F-4D97-AF65-F5344CB8AC3E}">
        <p14:creationId xmlns:p14="http://schemas.microsoft.com/office/powerpoint/2010/main" val="1461606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4" name="Zástupný symbol pro obsah 3"/>
          <p:cNvSpPr>
            <a:spLocks noGrp="1"/>
          </p:cNvSpPr>
          <p:nvPr>
            <p:ph idx="1"/>
          </p:nvPr>
        </p:nvSpPr>
        <p:spPr>
          <a:xfrm>
            <a:off x="596400" y="778801"/>
            <a:ext cx="10753200" cy="4139998"/>
          </a:xfrm>
        </p:spPr>
        <p:txBody>
          <a:bodyPr/>
          <a:lstStyle/>
          <a:p>
            <a:r>
              <a:rPr lang="en-US" dirty="0" smtClean="0"/>
              <a:t>The </a:t>
            </a:r>
            <a:r>
              <a:rPr lang="en-US" dirty="0"/>
              <a:t>case of a boy whose teeth fell out at the age of 18 months.</a:t>
            </a:r>
            <a:br>
              <a:rPr lang="en-US" dirty="0"/>
            </a:br>
            <a:r>
              <a:rPr lang="en-US" dirty="0"/>
              <a:t>Usually the baby has all baby teeth at 30 months of age.</a:t>
            </a:r>
            <a:br>
              <a:rPr lang="en-US" dirty="0"/>
            </a:br>
            <a:endParaRPr lang="cs-CZ" dirty="0"/>
          </a:p>
        </p:txBody>
      </p:sp>
      <p:pic>
        <p:nvPicPr>
          <p:cNvPr id="6" name="Zástupný symbol pro obsah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460984" y="2182373"/>
            <a:ext cx="5334000" cy="3505200"/>
          </a:xfrm>
          <a:prstGeom prst="rect">
            <a:avLst/>
          </a:prstGeom>
          <a:ln w="76200">
            <a:solidFill>
              <a:srgbClr val="FF0000"/>
            </a:solidFill>
            <a:miter lim="800000"/>
            <a:headEnd/>
            <a:tailEnd/>
          </a:ln>
        </p:spPr>
      </p:pic>
    </p:spTree>
    <p:extLst>
      <p:ext uri="{BB962C8B-B14F-4D97-AF65-F5344CB8AC3E}">
        <p14:creationId xmlns:p14="http://schemas.microsoft.com/office/powerpoint/2010/main" val="1209699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3" name="Nadpis 2"/>
          <p:cNvSpPr>
            <a:spLocks noGrp="1"/>
          </p:cNvSpPr>
          <p:nvPr>
            <p:ph type="title"/>
          </p:nvPr>
        </p:nvSpPr>
        <p:spPr/>
        <p:txBody>
          <a:bodyPr/>
          <a:lstStyle/>
          <a:p>
            <a:r>
              <a:rPr lang="cs-CZ" dirty="0" err="1"/>
              <a:t>History</a:t>
            </a:r>
            <a:endParaRPr lang="cs-CZ" dirty="0"/>
          </a:p>
        </p:txBody>
      </p:sp>
      <p:sp>
        <p:nvSpPr>
          <p:cNvPr id="4" name="Zástupný symbol pro obsah 3"/>
          <p:cNvSpPr>
            <a:spLocks noGrp="1"/>
          </p:cNvSpPr>
          <p:nvPr>
            <p:ph idx="1"/>
          </p:nvPr>
        </p:nvSpPr>
        <p:spPr/>
        <p:txBody>
          <a:bodyPr/>
          <a:lstStyle/>
          <a:p>
            <a:r>
              <a:rPr lang="cs-CZ" altLang="cs-CZ" sz="2400" dirty="0" err="1"/>
              <a:t>Family</a:t>
            </a:r>
            <a:r>
              <a:rPr lang="cs-CZ" altLang="cs-CZ" sz="2400" dirty="0"/>
              <a:t> </a:t>
            </a:r>
            <a:r>
              <a:rPr lang="cs-CZ" altLang="cs-CZ" sz="2400" dirty="0" err="1"/>
              <a:t>history</a:t>
            </a:r>
            <a:r>
              <a:rPr lang="en-US" altLang="cs-CZ" sz="2400" dirty="0"/>
              <a:t>: </a:t>
            </a:r>
            <a:r>
              <a:rPr lang="cs-CZ" altLang="cs-CZ" sz="2400" dirty="0" err="1"/>
              <a:t>without</a:t>
            </a:r>
            <a:r>
              <a:rPr lang="cs-CZ" altLang="cs-CZ" sz="2400" dirty="0"/>
              <a:t> </a:t>
            </a:r>
            <a:r>
              <a:rPr lang="cs-CZ" altLang="cs-CZ" sz="2400" dirty="0" err="1" smtClean="0"/>
              <a:t>interest</a:t>
            </a:r>
            <a:endParaRPr lang="en-US" altLang="cs-CZ" sz="2400" dirty="0"/>
          </a:p>
          <a:p>
            <a:r>
              <a:rPr lang="cs-CZ" altLang="cs-CZ" sz="2400" dirty="0" err="1"/>
              <a:t>The</a:t>
            </a:r>
            <a:r>
              <a:rPr lang="cs-CZ" altLang="cs-CZ" sz="2400" dirty="0"/>
              <a:t> </a:t>
            </a:r>
            <a:r>
              <a:rPr lang="cs-CZ" altLang="cs-CZ" sz="2400" dirty="0" err="1"/>
              <a:t>child</a:t>
            </a:r>
            <a:r>
              <a:rPr lang="cs-CZ" altLang="cs-CZ" sz="2400" dirty="0"/>
              <a:t> </a:t>
            </a:r>
            <a:r>
              <a:rPr lang="cs-CZ" altLang="cs-CZ" sz="2400" dirty="0" err="1"/>
              <a:t>from</a:t>
            </a:r>
            <a:r>
              <a:rPr lang="en-US" altLang="cs-CZ" sz="2400" dirty="0"/>
              <a:t> the </a:t>
            </a:r>
            <a:r>
              <a:rPr lang="cs-CZ" altLang="cs-CZ" sz="2400" dirty="0"/>
              <a:t>1</a:t>
            </a:r>
            <a:r>
              <a:rPr lang="en-US" altLang="cs-CZ" sz="2400" baseline="30000" dirty="0" err="1"/>
              <a:t>st</a:t>
            </a:r>
            <a:r>
              <a:rPr lang="en-US" altLang="cs-CZ" sz="2400" dirty="0"/>
              <a:t> pregnancy, delivery in the 35</a:t>
            </a:r>
            <a:r>
              <a:rPr lang="en-US" altLang="cs-CZ" sz="2400" baseline="30000" dirty="0"/>
              <a:t> t</a:t>
            </a:r>
            <a:r>
              <a:rPr lang="cs-CZ" altLang="cs-CZ" sz="2400" baseline="30000" dirty="0"/>
              <a:t>h</a:t>
            </a:r>
            <a:r>
              <a:rPr lang="en-US" altLang="cs-CZ" sz="2400" dirty="0"/>
              <a:t> week of pregnancy, birth weight 2060g, birth length 47 cm. Postpartum adaptation in the norm, breastfed for a full month, then artificial nutrition. From the 4</a:t>
            </a:r>
            <a:r>
              <a:rPr lang="en-US" altLang="cs-CZ" sz="2400" baseline="30000" dirty="0"/>
              <a:t> t</a:t>
            </a:r>
            <a:r>
              <a:rPr lang="cs-CZ" altLang="cs-CZ" sz="2400" baseline="30000" dirty="0"/>
              <a:t>h</a:t>
            </a:r>
            <a:r>
              <a:rPr lang="en-US" altLang="cs-CZ" sz="2400" baseline="30000" dirty="0"/>
              <a:t> </a:t>
            </a:r>
            <a:r>
              <a:rPr lang="en-US" altLang="cs-CZ" sz="2400" dirty="0"/>
              <a:t>month of age mixed baby food</a:t>
            </a:r>
            <a:r>
              <a:rPr lang="en-US" altLang="cs-CZ" sz="2400" dirty="0" smtClean="0"/>
              <a:t>.</a:t>
            </a:r>
            <a:endParaRPr lang="en-US" altLang="cs-CZ" sz="2400" dirty="0"/>
          </a:p>
          <a:p>
            <a:r>
              <a:rPr lang="en-US" altLang="cs-CZ" sz="2400" dirty="0"/>
              <a:t>He prospered well, psychomotor development normal</a:t>
            </a:r>
            <a:r>
              <a:rPr lang="en-US" altLang="cs-CZ" sz="2400" dirty="0" smtClean="0"/>
              <a:t>.</a:t>
            </a:r>
            <a:endParaRPr lang="en-US" altLang="cs-CZ" sz="2400" dirty="0"/>
          </a:p>
          <a:p>
            <a:r>
              <a:rPr lang="en-US" altLang="cs-CZ" sz="2400" dirty="0"/>
              <a:t>With </a:t>
            </a:r>
            <a:r>
              <a:rPr lang="en-US" altLang="cs-CZ" sz="2400" dirty="0" err="1"/>
              <a:t>verticalization</a:t>
            </a:r>
            <a:r>
              <a:rPr lang="en-US" altLang="cs-CZ" sz="2400" dirty="0"/>
              <a:t> gradually lower l</a:t>
            </a:r>
            <a:r>
              <a:rPr lang="cs-CZ" altLang="cs-CZ" sz="2400" dirty="0" err="1"/>
              <a:t>imbs</a:t>
            </a:r>
            <a:r>
              <a:rPr lang="en-US" altLang="cs-CZ" sz="2400" dirty="0"/>
              <a:t> pain, development of gen</a:t>
            </a:r>
            <a:r>
              <a:rPr lang="cs-CZ" altLang="cs-CZ" sz="2400" dirty="0"/>
              <a:t>u</a:t>
            </a:r>
            <a:r>
              <a:rPr lang="en-US" altLang="cs-CZ" sz="2400" dirty="0"/>
              <a:t>a and </a:t>
            </a:r>
            <a:r>
              <a:rPr lang="en-US" altLang="cs-CZ" sz="2400" dirty="0" err="1"/>
              <a:t>crura</a:t>
            </a:r>
            <a:r>
              <a:rPr lang="en-US" altLang="cs-CZ" sz="2400" dirty="0"/>
              <a:t> </a:t>
            </a:r>
            <a:r>
              <a:rPr lang="en-US" altLang="cs-CZ" sz="2400" dirty="0" err="1"/>
              <a:t>vara</a:t>
            </a:r>
            <a:r>
              <a:rPr lang="en-US" altLang="cs-CZ" sz="2400" dirty="0"/>
              <a:t>, chest with steep ribs with regular administration of vitamin D. At the age of 18 months, the first deciduous teeth (lower incisors and canines) begin to fall out.</a:t>
            </a:r>
            <a:endParaRPr lang="cs-CZ" altLang="cs-CZ" sz="2400" dirty="0"/>
          </a:p>
          <a:p>
            <a:pPr marL="72000" indent="0">
              <a:buNone/>
            </a:pPr>
            <a:endParaRPr lang="cs-CZ" sz="1800" dirty="0"/>
          </a:p>
        </p:txBody>
      </p:sp>
    </p:spTree>
    <p:extLst>
      <p:ext uri="{BB962C8B-B14F-4D97-AF65-F5344CB8AC3E}">
        <p14:creationId xmlns:p14="http://schemas.microsoft.com/office/powerpoint/2010/main" val="69078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4" name="Zástupný symbol pro obsah 3"/>
          <p:cNvSpPr>
            <a:spLocks noGrp="1"/>
          </p:cNvSpPr>
          <p:nvPr>
            <p:ph idx="1"/>
          </p:nvPr>
        </p:nvSpPr>
        <p:spPr>
          <a:xfrm>
            <a:off x="720000" y="573437"/>
            <a:ext cx="10753200" cy="5258563"/>
          </a:xfrm>
        </p:spPr>
        <p:txBody>
          <a:bodyPr/>
          <a:lstStyle/>
          <a:p>
            <a:r>
              <a:rPr lang="en-US" altLang="cs-CZ" sz="2400" dirty="0" smtClean="0"/>
              <a:t>Long-term </a:t>
            </a:r>
            <a:r>
              <a:rPr lang="en-US" altLang="cs-CZ" sz="2400" dirty="0"/>
              <a:t>care of a dentist, complete den</a:t>
            </a:r>
            <a:r>
              <a:rPr lang="cs-CZ" altLang="cs-CZ" sz="2400" dirty="0" err="1"/>
              <a:t>tal</a:t>
            </a:r>
            <a:r>
              <a:rPr lang="cs-CZ" altLang="cs-CZ" sz="2400" dirty="0"/>
              <a:t> </a:t>
            </a:r>
            <a:r>
              <a:rPr lang="cs-CZ" altLang="cs-CZ" sz="2400" dirty="0" err="1"/>
              <a:t>prosthesis</a:t>
            </a:r>
            <a:r>
              <a:rPr lang="en-US" altLang="cs-CZ" sz="2400" dirty="0"/>
              <a:t> from 3 years of age, in adulthood gradually permanent teeth replaced by dental prosthesis.</a:t>
            </a:r>
          </a:p>
          <a:p>
            <a:endParaRPr lang="en-US" altLang="cs-CZ" sz="2400" dirty="0"/>
          </a:p>
          <a:p>
            <a:r>
              <a:rPr lang="en-US" altLang="cs-CZ" sz="2400" dirty="0"/>
              <a:t>From toddler age </a:t>
            </a:r>
            <a:r>
              <a:rPr lang="cs-CZ" altLang="cs-CZ" sz="2400" dirty="0"/>
              <a:t>in</a:t>
            </a:r>
            <a:r>
              <a:rPr lang="en-US" altLang="cs-CZ" sz="2400" dirty="0"/>
              <a:t> the care of an orthopedist.</a:t>
            </a:r>
          </a:p>
          <a:p>
            <a:endParaRPr lang="en-US" altLang="cs-CZ" sz="2400" dirty="0"/>
          </a:p>
          <a:p>
            <a:r>
              <a:rPr lang="en-US" altLang="cs-CZ" sz="2400" dirty="0"/>
              <a:t>X-ray of the wrist and hand in childhood: thin bone structure, in the distal metaphysis of the </a:t>
            </a:r>
            <a:r>
              <a:rPr lang="en-US" altLang="cs-CZ" sz="2400" dirty="0" err="1"/>
              <a:t>radi</a:t>
            </a:r>
            <a:r>
              <a:rPr lang="cs-CZ" altLang="cs-CZ" sz="2400" dirty="0" err="1"/>
              <a:t>us</a:t>
            </a:r>
            <a:r>
              <a:rPr lang="en-US" altLang="cs-CZ" sz="2400" dirty="0"/>
              <a:t> and ulna at the </a:t>
            </a:r>
            <a:r>
              <a:rPr lang="cs-CZ" altLang="cs-CZ" sz="2400" dirty="0" err="1"/>
              <a:t>epiphysis</a:t>
            </a:r>
            <a:r>
              <a:rPr lang="en-US" altLang="cs-CZ" sz="2400" dirty="0"/>
              <a:t> oval brightening.</a:t>
            </a:r>
          </a:p>
          <a:p>
            <a:endParaRPr lang="en-US" altLang="cs-CZ" sz="2400" dirty="0"/>
          </a:p>
          <a:p>
            <a:r>
              <a:rPr lang="en-US" altLang="cs-CZ" sz="2400" dirty="0"/>
              <a:t>Bone densitometry at the age of 15: in the lumbar spine and in the whole-body scan </a:t>
            </a:r>
            <a:r>
              <a:rPr lang="cs-CZ" altLang="cs-CZ" sz="2400" dirty="0"/>
              <a:t>-</a:t>
            </a:r>
            <a:r>
              <a:rPr lang="en-US" altLang="cs-CZ" sz="2400" dirty="0"/>
              <a:t> osteopenia. At present the finding is improved, in both localities the finding of normal bone density in the tolerated zone to age with an increase in BMD (bone mineral density) in the spine and the hip in general.</a:t>
            </a:r>
            <a:endParaRPr lang="cs-CZ" altLang="cs-CZ" sz="2400" dirty="0"/>
          </a:p>
          <a:p>
            <a:pPr marL="72000" indent="0">
              <a:buNone/>
            </a:pPr>
            <a:endParaRPr lang="cs-CZ" sz="1800" dirty="0"/>
          </a:p>
        </p:txBody>
      </p:sp>
    </p:spTree>
    <p:extLst>
      <p:ext uri="{BB962C8B-B14F-4D97-AF65-F5344CB8AC3E}">
        <p14:creationId xmlns:p14="http://schemas.microsoft.com/office/powerpoint/2010/main" val="380013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Zástupný symbol pro obsah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870000" y="2125304"/>
            <a:ext cx="3810000" cy="3429000"/>
          </a:xfrm>
          <a:prstGeom prst="rect">
            <a:avLst/>
          </a:prstGeom>
        </p:spPr>
      </p:pic>
      <p:pic>
        <p:nvPicPr>
          <p:cNvPr id="9" name="Zástupný symbol pro obsah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060280" y="2125304"/>
            <a:ext cx="4191000" cy="3429000"/>
          </a:xfrm>
          <a:prstGeom prst="rect">
            <a:avLst/>
          </a:prstGeom>
        </p:spPr>
      </p:pic>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6" name="Zástupný symbol pro obsah 5"/>
          <p:cNvSpPr>
            <a:spLocks noGrp="1"/>
          </p:cNvSpPr>
          <p:nvPr>
            <p:ph idx="29"/>
          </p:nvPr>
        </p:nvSpPr>
        <p:spPr>
          <a:xfrm>
            <a:off x="611512" y="740610"/>
            <a:ext cx="11151702" cy="4139998"/>
          </a:xfrm>
        </p:spPr>
        <p:txBody>
          <a:bodyPr/>
          <a:lstStyle/>
          <a:p>
            <a:r>
              <a:rPr lang="en-US" altLang="cs-CZ" dirty="0"/>
              <a:t>At 19-23 years of age, valgus osteotomy of the lower l</a:t>
            </a:r>
            <a:r>
              <a:rPr lang="cs-CZ" altLang="cs-CZ" dirty="0" err="1"/>
              <a:t>imbs</a:t>
            </a:r>
            <a:r>
              <a:rPr lang="en-US" altLang="cs-CZ" dirty="0"/>
              <a:t> was performed. However, even after correction, lower limb</a:t>
            </a:r>
            <a:r>
              <a:rPr lang="cs-CZ" altLang="cs-CZ" dirty="0"/>
              <a:t>s</a:t>
            </a:r>
            <a:r>
              <a:rPr lang="en-US" altLang="cs-CZ" dirty="0"/>
              <a:t> pain persists.</a:t>
            </a:r>
            <a:endParaRPr lang="cs-CZ" dirty="0"/>
          </a:p>
        </p:txBody>
      </p:sp>
      <p:sp>
        <p:nvSpPr>
          <p:cNvPr id="7" name="Zástupný symbol pro obsah 6"/>
          <p:cNvSpPr>
            <a:spLocks noGrp="1"/>
          </p:cNvSpPr>
          <p:nvPr>
            <p:ph idx="30"/>
          </p:nvPr>
        </p:nvSpPr>
        <p:spPr>
          <a:xfrm>
            <a:off x="3751698" y="1981704"/>
            <a:ext cx="7379724" cy="3716199"/>
          </a:xfrm>
        </p:spPr>
        <p:txBody>
          <a:bodyPr/>
          <a:lstStyle/>
          <a:p>
            <a:r>
              <a:rPr lang="cs-CZ" altLang="cs-CZ" dirty="0" err="1"/>
              <a:t>Fractures</a:t>
            </a:r>
            <a:endParaRPr lang="cs-CZ" altLang="cs-CZ" dirty="0"/>
          </a:p>
          <a:p>
            <a:endParaRPr lang="cs-CZ" altLang="cs-CZ" dirty="0"/>
          </a:p>
          <a:p>
            <a:r>
              <a:rPr lang="cs-CZ" altLang="cs-CZ" dirty="0"/>
              <a:t>10/2014 </a:t>
            </a:r>
            <a:r>
              <a:rPr lang="cs-CZ" altLang="cs-CZ" dirty="0" err="1"/>
              <a:t>right</a:t>
            </a:r>
            <a:r>
              <a:rPr lang="cs-CZ" altLang="cs-CZ" dirty="0"/>
              <a:t> leg, </a:t>
            </a:r>
            <a:r>
              <a:rPr lang="cs-CZ" altLang="cs-CZ" dirty="0" err="1"/>
              <a:t>fracture</a:t>
            </a:r>
            <a:r>
              <a:rPr lang="cs-CZ" altLang="cs-CZ" dirty="0"/>
              <a:t> </a:t>
            </a:r>
            <a:r>
              <a:rPr lang="cs-CZ" altLang="cs-CZ" dirty="0" err="1"/>
              <a:t>of</a:t>
            </a:r>
            <a:r>
              <a:rPr lang="cs-CZ" altLang="cs-CZ" dirty="0"/>
              <a:t> </a:t>
            </a:r>
            <a:r>
              <a:rPr lang="cs-CZ" altLang="cs-CZ" dirty="0" err="1"/>
              <a:t>the</a:t>
            </a:r>
            <a:r>
              <a:rPr lang="cs-CZ" altLang="cs-CZ" dirty="0"/>
              <a:t> second metatarsus</a:t>
            </a:r>
          </a:p>
          <a:p>
            <a:endParaRPr lang="cs-CZ" altLang="cs-CZ" dirty="0"/>
          </a:p>
          <a:p>
            <a:r>
              <a:rPr lang="cs-CZ" altLang="cs-CZ" dirty="0"/>
              <a:t>6/2016 </a:t>
            </a:r>
            <a:r>
              <a:rPr lang="cs-CZ" altLang="cs-CZ" dirty="0" err="1"/>
              <a:t>right</a:t>
            </a:r>
            <a:r>
              <a:rPr lang="cs-CZ" altLang="cs-CZ" dirty="0"/>
              <a:t> hand, </a:t>
            </a:r>
            <a:r>
              <a:rPr lang="cs-CZ" altLang="cs-CZ" dirty="0" err="1"/>
              <a:t>fracture</a:t>
            </a:r>
            <a:r>
              <a:rPr lang="cs-CZ" altLang="cs-CZ" dirty="0"/>
              <a:t> </a:t>
            </a:r>
            <a:r>
              <a:rPr lang="cs-CZ" altLang="cs-CZ" dirty="0" err="1"/>
              <a:t>of</a:t>
            </a:r>
            <a:r>
              <a:rPr lang="cs-CZ" altLang="cs-CZ" dirty="0"/>
              <a:t> </a:t>
            </a:r>
            <a:r>
              <a:rPr lang="cs-CZ" altLang="cs-CZ" dirty="0" err="1"/>
              <a:t>the</a:t>
            </a:r>
            <a:r>
              <a:rPr lang="cs-CZ" altLang="cs-CZ" dirty="0"/>
              <a:t> base </a:t>
            </a:r>
            <a:r>
              <a:rPr lang="cs-CZ" altLang="cs-CZ" dirty="0" err="1"/>
              <a:t>of</a:t>
            </a:r>
            <a:r>
              <a:rPr lang="cs-CZ" altLang="cs-CZ" dirty="0"/>
              <a:t> </a:t>
            </a:r>
            <a:r>
              <a:rPr lang="cs-CZ" altLang="cs-CZ" dirty="0" err="1"/>
              <a:t>the</a:t>
            </a:r>
            <a:r>
              <a:rPr lang="cs-CZ" altLang="cs-CZ" dirty="0"/>
              <a:t> </a:t>
            </a:r>
            <a:r>
              <a:rPr lang="cs-CZ" altLang="cs-CZ" dirty="0" err="1"/>
              <a:t>fifth</a:t>
            </a:r>
            <a:r>
              <a:rPr lang="cs-CZ" altLang="cs-CZ" dirty="0"/>
              <a:t> metatarsus</a:t>
            </a:r>
          </a:p>
          <a:p>
            <a:endParaRPr lang="cs-CZ" altLang="cs-CZ" dirty="0"/>
          </a:p>
          <a:p>
            <a:r>
              <a:rPr lang="cs-CZ" altLang="cs-CZ" dirty="0"/>
              <a:t>8/2016 </a:t>
            </a:r>
            <a:r>
              <a:rPr lang="cs-CZ" altLang="cs-CZ" dirty="0" err="1"/>
              <a:t>left</a:t>
            </a:r>
            <a:r>
              <a:rPr lang="cs-CZ" altLang="cs-CZ" dirty="0"/>
              <a:t> </a:t>
            </a:r>
            <a:r>
              <a:rPr lang="cs-CZ" altLang="cs-CZ" dirty="0" err="1"/>
              <a:t>foot</a:t>
            </a:r>
            <a:r>
              <a:rPr lang="cs-CZ" altLang="cs-CZ" dirty="0"/>
              <a:t>, </a:t>
            </a:r>
            <a:r>
              <a:rPr lang="cs-CZ" altLang="cs-CZ" dirty="0" err="1"/>
              <a:t>fracture</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diaphysis</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third</a:t>
            </a:r>
            <a:r>
              <a:rPr lang="cs-CZ" altLang="cs-CZ" dirty="0"/>
              <a:t> metatarsus</a:t>
            </a:r>
          </a:p>
          <a:p>
            <a:endParaRPr lang="cs-CZ" altLang="cs-CZ" dirty="0"/>
          </a:p>
          <a:p>
            <a:endParaRPr lang="cs-CZ" dirty="0"/>
          </a:p>
        </p:txBody>
      </p:sp>
    </p:spTree>
    <p:extLst>
      <p:ext uri="{BB962C8B-B14F-4D97-AF65-F5344CB8AC3E}">
        <p14:creationId xmlns:p14="http://schemas.microsoft.com/office/powerpoint/2010/main" val="347587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4" name="Zástupný symbol pro obsah 3"/>
          <p:cNvSpPr>
            <a:spLocks noGrp="1"/>
          </p:cNvSpPr>
          <p:nvPr>
            <p:ph idx="1"/>
          </p:nvPr>
        </p:nvSpPr>
        <p:spPr>
          <a:xfrm>
            <a:off x="611512" y="839595"/>
            <a:ext cx="10753200" cy="4139998"/>
          </a:xfrm>
        </p:spPr>
        <p:txBody>
          <a:bodyPr/>
          <a:lstStyle/>
          <a:p>
            <a:r>
              <a:rPr lang="en-US" altLang="cs-CZ" sz="1800" dirty="0"/>
              <a:t>As a child, he thrived on weight well. The height to age gradual</a:t>
            </a:r>
            <a:r>
              <a:rPr lang="cs-CZ" altLang="cs-CZ" sz="1800" dirty="0" err="1"/>
              <a:t>ly</a:t>
            </a:r>
            <a:r>
              <a:rPr lang="en-US" altLang="cs-CZ" sz="1800" dirty="0"/>
              <a:t> decrease</a:t>
            </a:r>
            <a:r>
              <a:rPr lang="cs-CZ" altLang="cs-CZ" sz="1800" dirty="0"/>
              <a:t>d</a:t>
            </a:r>
            <a:r>
              <a:rPr lang="en-US" altLang="cs-CZ" sz="1800" dirty="0"/>
              <a:t> below the </a:t>
            </a:r>
            <a:r>
              <a:rPr lang="cs-CZ" altLang="cs-CZ" sz="1800" dirty="0"/>
              <a:t>3</a:t>
            </a:r>
            <a:r>
              <a:rPr lang="en-US" altLang="cs-CZ" sz="1800" dirty="0" err="1"/>
              <a:t>rd</a:t>
            </a:r>
            <a:r>
              <a:rPr lang="en-US" altLang="cs-CZ" sz="1800" dirty="0"/>
              <a:t> percentile. The final height of the figure in adulthood is 166 cm.</a:t>
            </a:r>
          </a:p>
          <a:p>
            <a:endParaRPr lang="en-US" altLang="cs-CZ" sz="1800" dirty="0"/>
          </a:p>
          <a:p>
            <a:r>
              <a:rPr lang="en-US" altLang="cs-CZ" sz="1800" dirty="0"/>
              <a:t>In ultrasound of the abdomen without signs of </a:t>
            </a:r>
            <a:r>
              <a:rPr lang="en-US" altLang="cs-CZ" sz="1800" dirty="0" err="1"/>
              <a:t>nephrocalcinosis</a:t>
            </a:r>
            <a:r>
              <a:rPr lang="en-US" altLang="cs-CZ" sz="1800" dirty="0"/>
              <a:t>, detected renal cyst 16x11 mm stationary with age.</a:t>
            </a:r>
          </a:p>
          <a:p>
            <a:endParaRPr lang="en-US" altLang="cs-CZ" sz="1800" dirty="0"/>
          </a:p>
          <a:p>
            <a:r>
              <a:rPr lang="en-US" altLang="cs-CZ" sz="1800" dirty="0"/>
              <a:t>Renal function has long been normal.</a:t>
            </a:r>
            <a:endParaRPr lang="cs-CZ" altLang="cs-CZ" sz="1800" dirty="0"/>
          </a:p>
          <a:p>
            <a:pPr marL="72000" indent="0">
              <a:buNone/>
            </a:pPr>
            <a:endParaRPr lang="cs-CZ" sz="2000" dirty="0"/>
          </a:p>
        </p:txBody>
      </p:sp>
      <p:pic>
        <p:nvPicPr>
          <p:cNvPr id="5" name="Zástupný symbol pro obsah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5501898" y="2875200"/>
            <a:ext cx="4419600" cy="3352800"/>
          </a:xfrm>
          <a:prstGeom prst="rect">
            <a:avLst/>
          </a:prstGeom>
          <a:ln w="57150">
            <a:solidFill>
              <a:srgbClr val="FF0000"/>
            </a:solidFill>
            <a:miter lim="800000"/>
            <a:headEnd/>
            <a:tailEnd/>
          </a:ln>
        </p:spPr>
      </p:pic>
    </p:spTree>
    <p:extLst>
      <p:ext uri="{BB962C8B-B14F-4D97-AF65-F5344CB8AC3E}">
        <p14:creationId xmlns:p14="http://schemas.microsoft.com/office/powerpoint/2010/main" val="1773074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3" name="Nadpis 2"/>
          <p:cNvSpPr>
            <a:spLocks noGrp="1"/>
          </p:cNvSpPr>
          <p:nvPr>
            <p:ph type="title"/>
          </p:nvPr>
        </p:nvSpPr>
        <p:spPr/>
        <p:txBody>
          <a:bodyPr/>
          <a:lstStyle/>
          <a:p>
            <a:r>
              <a:rPr lang="cs-CZ" dirty="0" err="1"/>
              <a:t>Selected</a:t>
            </a:r>
            <a:r>
              <a:rPr lang="cs-CZ" dirty="0"/>
              <a:t> </a:t>
            </a:r>
            <a:r>
              <a:rPr lang="cs-CZ" dirty="0" err="1"/>
              <a:t>laboratory</a:t>
            </a:r>
            <a:r>
              <a:rPr lang="cs-CZ" dirty="0"/>
              <a:t> </a:t>
            </a:r>
            <a:r>
              <a:rPr lang="cs-CZ" dirty="0" err="1"/>
              <a:t>results</a:t>
            </a:r>
            <a:endParaRPr lang="cs-CZ" dirty="0"/>
          </a:p>
        </p:txBody>
      </p:sp>
      <p:graphicFrame>
        <p:nvGraphicFramePr>
          <p:cNvPr id="9" name="Zástupný symbol pro obsah 7"/>
          <p:cNvGraphicFramePr>
            <a:graphicFrameLocks/>
          </p:cNvGraphicFramePr>
          <p:nvPr>
            <p:extLst>
              <p:ext uri="{D42A27DB-BD31-4B8C-83A1-F6EECF244321}">
                <p14:modId xmlns:p14="http://schemas.microsoft.com/office/powerpoint/2010/main" val="1046901548"/>
              </p:ext>
            </p:extLst>
          </p:nvPr>
        </p:nvGraphicFramePr>
        <p:xfrm>
          <a:off x="720000" y="1196275"/>
          <a:ext cx="10753199" cy="5031724"/>
        </p:xfrm>
        <a:graphic>
          <a:graphicData uri="http://schemas.openxmlformats.org/drawingml/2006/table">
            <a:tbl>
              <a:tblPr/>
              <a:tblGrid>
                <a:gridCol w="2430353">
                  <a:extLst>
                    <a:ext uri="{9D8B030D-6E8A-4147-A177-3AD203B41FA5}">
                      <a16:colId xmlns:a16="http://schemas.microsoft.com/office/drawing/2014/main" val="20000"/>
                    </a:ext>
                  </a:extLst>
                </a:gridCol>
                <a:gridCol w="1794814">
                  <a:extLst>
                    <a:ext uri="{9D8B030D-6E8A-4147-A177-3AD203B41FA5}">
                      <a16:colId xmlns:a16="http://schemas.microsoft.com/office/drawing/2014/main" val="20001"/>
                    </a:ext>
                  </a:extLst>
                </a:gridCol>
                <a:gridCol w="1369933">
                  <a:extLst>
                    <a:ext uri="{9D8B030D-6E8A-4147-A177-3AD203B41FA5}">
                      <a16:colId xmlns:a16="http://schemas.microsoft.com/office/drawing/2014/main" val="20002"/>
                    </a:ext>
                  </a:extLst>
                </a:gridCol>
                <a:gridCol w="1369933">
                  <a:extLst>
                    <a:ext uri="{9D8B030D-6E8A-4147-A177-3AD203B41FA5}">
                      <a16:colId xmlns:a16="http://schemas.microsoft.com/office/drawing/2014/main" val="20003"/>
                    </a:ext>
                  </a:extLst>
                </a:gridCol>
                <a:gridCol w="1369933">
                  <a:extLst>
                    <a:ext uri="{9D8B030D-6E8A-4147-A177-3AD203B41FA5}">
                      <a16:colId xmlns:a16="http://schemas.microsoft.com/office/drawing/2014/main" val="20004"/>
                    </a:ext>
                  </a:extLst>
                </a:gridCol>
                <a:gridCol w="2418233">
                  <a:extLst>
                    <a:ext uri="{9D8B030D-6E8A-4147-A177-3AD203B41FA5}">
                      <a16:colId xmlns:a16="http://schemas.microsoft.com/office/drawing/2014/main" val="20005"/>
                    </a:ext>
                  </a:extLst>
                </a:gridCol>
              </a:tblGrid>
              <a:tr h="306941">
                <a:tc gridSpan="6">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endParaRPr lang="cs-CZ" sz="1600" b="1" i="0" u="sng" strike="noStrike" dirty="0">
                        <a:solidFill>
                          <a:srgbClr val="FF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30694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err="1" smtClean="0">
                          <a:effectLst/>
                          <a:latin typeface="+mn-lt"/>
                        </a:rPr>
                        <a:t>Parameter</a:t>
                      </a:r>
                      <a:endParaRPr lang="cs-CZ" sz="1300" b="1" i="0" u="none" strike="noStrike" dirty="0">
                        <a:solidFill>
                          <a:srgbClr val="000000"/>
                        </a:solidFill>
                        <a:effectLst/>
                        <a:latin typeface="+mn-lt"/>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400" b="0" i="0" u="none" strike="noStrike" dirty="0" err="1" smtClean="0">
                          <a:solidFill>
                            <a:srgbClr val="000000"/>
                          </a:solidFill>
                          <a:effectLst/>
                          <a:latin typeface="+mn-lt"/>
                        </a:rPr>
                        <a:t>Normal</a:t>
                      </a:r>
                      <a:r>
                        <a:rPr lang="cs-CZ" sz="1400" b="0" i="0" u="none" strike="noStrike" dirty="0" smtClean="0">
                          <a:solidFill>
                            <a:srgbClr val="000000"/>
                          </a:solidFill>
                          <a:effectLst/>
                          <a:latin typeface="+mn-lt"/>
                        </a:rPr>
                        <a:t> </a:t>
                      </a:r>
                      <a:r>
                        <a:rPr lang="cs-CZ" sz="1400" b="0" i="0" u="none" strike="noStrike" dirty="0" err="1" smtClean="0">
                          <a:solidFill>
                            <a:srgbClr val="000000"/>
                          </a:solidFill>
                          <a:effectLst/>
                          <a:latin typeface="+mn-lt"/>
                        </a:rPr>
                        <a:t>value</a:t>
                      </a:r>
                      <a:endParaRPr lang="cs-CZ" sz="1400" b="0" i="0" u="none" strike="noStrike" dirty="0">
                        <a:solidFill>
                          <a:srgbClr val="000000"/>
                        </a:solidFill>
                        <a:effectLst/>
                        <a:latin typeface="+mn-lt"/>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err="1" smtClean="0">
                          <a:effectLst/>
                          <a:latin typeface="+mn-lt"/>
                        </a:rPr>
                        <a:t>Results</a:t>
                      </a:r>
                      <a:endParaRPr lang="cs-CZ" sz="1300" b="1" i="0" u="none" strike="noStrike" dirty="0">
                        <a:solidFill>
                          <a:srgbClr val="000000"/>
                        </a:solidFill>
                        <a:effectLst/>
                        <a:latin typeface="+mn-lt"/>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smtClean="0">
                          <a:effectLst/>
                          <a:latin typeface="+mn-lt"/>
                        </a:rPr>
                        <a:t>Comment</a:t>
                      </a:r>
                      <a:endParaRPr lang="cs-CZ" sz="1300" b="1" i="0" u="none" strike="noStrike" dirty="0">
                        <a:solidFill>
                          <a:srgbClr val="000000"/>
                        </a:solidFill>
                        <a:effectLst/>
                        <a:latin typeface="+mn-lt"/>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1"/>
                  </a:ext>
                </a:extLst>
              </a:tr>
              <a:tr h="23979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Ca</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2,15-2,6 </a:t>
                      </a:r>
                      <a:r>
                        <a:rPr lang="cs-CZ" sz="1300" u="none" strike="noStrike" dirty="0" err="1">
                          <a:effectLst/>
                        </a:rPr>
                        <a:t>mmol</a:t>
                      </a:r>
                      <a:r>
                        <a:rPr lang="cs-CZ" sz="1300" u="none" strike="noStrike" dirty="0">
                          <a:effectLst/>
                        </a:rPr>
                        <a:t>/l</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err="1" smtClean="0">
                          <a:effectLst/>
                        </a:rPr>
                        <a:t>Repeatedly</a:t>
                      </a:r>
                      <a:r>
                        <a:rPr lang="cs-CZ" sz="1300" u="none" strike="noStrike" dirty="0" smtClean="0">
                          <a:effectLst/>
                        </a:rPr>
                        <a:t> in </a:t>
                      </a:r>
                      <a:r>
                        <a:rPr lang="cs-CZ" sz="1300" u="none" strike="noStrike" dirty="0" err="1" smtClean="0">
                          <a:effectLst/>
                        </a:rPr>
                        <a:t>the</a:t>
                      </a:r>
                      <a:r>
                        <a:rPr lang="cs-CZ" sz="1300" u="none" strike="noStrike" dirty="0" smtClean="0">
                          <a:effectLst/>
                        </a:rPr>
                        <a:t> </a:t>
                      </a:r>
                      <a:r>
                        <a:rPr lang="cs-CZ" sz="1300" u="none" strike="noStrike" dirty="0" err="1" smtClean="0">
                          <a:effectLst/>
                        </a:rPr>
                        <a:t>norm</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 </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2"/>
                  </a:ext>
                </a:extLst>
              </a:tr>
              <a:tr h="287759">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Ca </a:t>
                      </a:r>
                      <a:r>
                        <a:rPr lang="cs-CZ" sz="1300" u="none" strike="noStrike" baseline="30000">
                          <a:effectLst/>
                        </a:rPr>
                        <a:t>++</a:t>
                      </a:r>
                      <a:endParaRPr lang="cs-CZ" sz="1300" b="0" i="0"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1-1,4 mmol/l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a:effectLst/>
                        </a:rPr>
                        <a:t>1,264 </a:t>
                      </a:r>
                      <a:r>
                        <a:rPr lang="cs-CZ" sz="1300" u="none" strike="noStrike" dirty="0" err="1">
                          <a:effectLst/>
                        </a:rPr>
                        <a:t>mmol</a:t>
                      </a:r>
                      <a:r>
                        <a:rPr lang="cs-CZ" sz="1300" u="none" strike="noStrike" dirty="0">
                          <a:effectLst/>
                        </a:rPr>
                        <a:t>/l</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 </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3"/>
                  </a:ext>
                </a:extLst>
              </a:tr>
              <a:tr h="66510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P</a:t>
                      </a:r>
                      <a:endParaRPr lang="cs-CZ" sz="1300" b="0" i="0"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1,1-1,9 </a:t>
                      </a:r>
                      <a:r>
                        <a:rPr lang="cs-CZ" sz="1300" u="none" strike="noStrike" dirty="0" err="1">
                          <a:effectLst/>
                        </a:rPr>
                        <a:t>mmol</a:t>
                      </a:r>
                      <a:r>
                        <a:rPr lang="cs-CZ" sz="1300" u="none" strike="noStrike" dirty="0">
                          <a:effectLst/>
                        </a:rPr>
                        <a:t>/l </a:t>
                      </a:r>
                      <a:r>
                        <a:rPr lang="cs-CZ" sz="1300" u="none" strike="noStrike" dirty="0" smtClean="0">
                          <a:effectLst/>
                        </a:rPr>
                        <a:t>(</a:t>
                      </a:r>
                      <a:r>
                        <a:rPr lang="cs-CZ" sz="1300" u="none" strike="noStrike" dirty="0" err="1" smtClean="0">
                          <a:effectLst/>
                        </a:rPr>
                        <a:t>children</a:t>
                      </a:r>
                      <a:r>
                        <a:rPr lang="cs-CZ" sz="1300" u="none" strike="noStrike" dirty="0" smtClean="0">
                          <a:effectLst/>
                        </a:rPr>
                        <a:t>); </a:t>
                      </a:r>
                      <a:r>
                        <a:rPr lang="cs-CZ" sz="1300" u="none" strike="noStrike" dirty="0">
                          <a:effectLst/>
                        </a:rPr>
                        <a:t>0,8-1,45 </a:t>
                      </a:r>
                      <a:r>
                        <a:rPr lang="cs-CZ" sz="1300" u="none" strike="noStrike" dirty="0" err="1">
                          <a:effectLst/>
                        </a:rPr>
                        <a:t>mmol</a:t>
                      </a:r>
                      <a:r>
                        <a:rPr lang="cs-CZ" sz="1300" u="none" strike="noStrike" dirty="0">
                          <a:effectLst/>
                        </a:rPr>
                        <a:t>/l </a:t>
                      </a:r>
                      <a:r>
                        <a:rPr lang="cs-CZ" sz="1300" u="none" strike="noStrike" dirty="0" smtClean="0">
                          <a:effectLst/>
                        </a:rPr>
                        <a:t>(</a:t>
                      </a:r>
                      <a:r>
                        <a:rPr lang="cs-CZ" sz="1300" u="none" strike="noStrike" dirty="0" err="1" smtClean="0">
                          <a:effectLst/>
                        </a:rPr>
                        <a:t>adults</a:t>
                      </a:r>
                      <a:r>
                        <a:rPr lang="cs-CZ" sz="1300" u="none" strike="noStrike" dirty="0" smtClean="0">
                          <a:effectLst/>
                        </a:rPr>
                        <a:t>)</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000" u="none" strike="noStrike" dirty="0" smtClean="0">
                          <a:effectLst/>
                        </a:rPr>
                        <a:t>In </a:t>
                      </a:r>
                      <a:r>
                        <a:rPr lang="cs-CZ" sz="1000" u="none" strike="noStrike" dirty="0" err="1" smtClean="0">
                          <a:effectLst/>
                        </a:rPr>
                        <a:t>childhood</a:t>
                      </a:r>
                      <a:r>
                        <a:rPr lang="cs-CZ" sz="1000" u="none" strike="noStrike" dirty="0" smtClean="0">
                          <a:effectLst/>
                        </a:rPr>
                        <a:t> </a:t>
                      </a:r>
                      <a:r>
                        <a:rPr lang="cs-CZ" sz="1000" u="none" strike="noStrike" dirty="0">
                          <a:effectLst/>
                        </a:rPr>
                        <a:t>2,18...2,4 </a:t>
                      </a:r>
                      <a:r>
                        <a:rPr lang="cs-CZ" sz="1000" u="none" strike="noStrike" dirty="0" err="1">
                          <a:effectLst/>
                        </a:rPr>
                        <a:t>mmol</a:t>
                      </a:r>
                      <a:r>
                        <a:rPr lang="cs-CZ" sz="1000" u="none" strike="noStrike" dirty="0">
                          <a:effectLst/>
                        </a:rPr>
                        <a:t>/l; </a:t>
                      </a:r>
                      <a:r>
                        <a:rPr lang="cs-CZ" sz="1000" u="none" strike="noStrike" dirty="0" smtClean="0">
                          <a:effectLst/>
                        </a:rPr>
                        <a:t>in </a:t>
                      </a:r>
                      <a:r>
                        <a:rPr lang="cs-CZ" sz="1000" u="none" strike="noStrike" dirty="0" err="1" smtClean="0">
                          <a:effectLst/>
                        </a:rPr>
                        <a:t>adulthood</a:t>
                      </a:r>
                      <a:r>
                        <a:rPr lang="cs-CZ" sz="1000" u="none" strike="noStrike" dirty="0" smtClean="0">
                          <a:effectLst/>
                        </a:rPr>
                        <a:t> </a:t>
                      </a:r>
                      <a:r>
                        <a:rPr lang="cs-CZ" sz="1000" u="none" strike="noStrike" dirty="0">
                          <a:effectLst/>
                        </a:rPr>
                        <a:t>1,52 </a:t>
                      </a:r>
                      <a:r>
                        <a:rPr lang="cs-CZ" sz="1000" u="none" strike="noStrike" dirty="0" err="1">
                          <a:effectLst/>
                        </a:rPr>
                        <a:t>mmol</a:t>
                      </a:r>
                      <a:r>
                        <a:rPr lang="cs-CZ" sz="1000" u="none" strike="noStrike" dirty="0">
                          <a:effectLst/>
                        </a:rPr>
                        <a:t>/l</a:t>
                      </a:r>
                      <a:endParaRPr lang="cs-CZ" sz="10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err="1" smtClean="0">
                          <a:effectLst/>
                        </a:rPr>
                        <a:t>Elevated</a:t>
                      </a:r>
                      <a:r>
                        <a:rPr lang="cs-CZ" sz="1400" u="none" strike="noStrike" dirty="0" smtClean="0">
                          <a:effectLst/>
                        </a:rPr>
                        <a:t> </a:t>
                      </a:r>
                      <a:r>
                        <a:rPr lang="cs-CZ" sz="1400" u="none" strike="noStrike" dirty="0" err="1" smtClean="0">
                          <a:effectLst/>
                        </a:rPr>
                        <a:t>values</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4"/>
                  </a:ext>
                </a:extLst>
              </a:tr>
              <a:tr h="44660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ALP</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el-GR" sz="1300" u="none" strike="noStrike">
                          <a:effectLst/>
                        </a:rPr>
                        <a:t>0,67-2,15 μ</a:t>
                      </a:r>
                      <a:r>
                        <a:rPr lang="cs-CZ" sz="1300" u="none" strike="noStrike">
                          <a:effectLst/>
                        </a:rPr>
                        <a:t>kat/l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el-GR" sz="1100" u="none" strike="noStrike" dirty="0">
                          <a:solidFill>
                            <a:srgbClr val="FF0000"/>
                          </a:solidFill>
                          <a:effectLst/>
                        </a:rPr>
                        <a:t>0,23...0,36...</a:t>
                      </a:r>
                      <a:r>
                        <a:rPr lang="el-GR" sz="1100" u="none" strike="noStrike" dirty="0">
                          <a:effectLst/>
                        </a:rPr>
                        <a:t>1,45...</a:t>
                      </a:r>
                      <a:r>
                        <a:rPr lang="el-GR" sz="1100" u="none" strike="noStrike" dirty="0">
                          <a:solidFill>
                            <a:srgbClr val="FF0000"/>
                          </a:solidFill>
                          <a:effectLst/>
                        </a:rPr>
                        <a:t>0,51</a:t>
                      </a:r>
                      <a:r>
                        <a:rPr lang="el-GR" sz="1100" u="none" strike="noStrike" dirty="0">
                          <a:effectLst/>
                        </a:rPr>
                        <a:t>...1,37...0,69...0,82...1,19 μ</a:t>
                      </a:r>
                      <a:r>
                        <a:rPr lang="cs-CZ" sz="1100" u="none" strike="noStrike" dirty="0">
                          <a:effectLst/>
                        </a:rPr>
                        <a:t>kat/l</a:t>
                      </a:r>
                      <a:endParaRPr lang="cs-CZ" sz="11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err="1" smtClean="0">
                          <a:effectLst/>
                        </a:rPr>
                        <a:t>Fluctuating</a:t>
                      </a:r>
                      <a:r>
                        <a:rPr lang="cs-CZ" sz="1400" u="none" strike="noStrike" dirty="0" smtClean="0">
                          <a:effectLst/>
                        </a:rPr>
                        <a:t> </a:t>
                      </a:r>
                      <a:r>
                        <a:rPr lang="cs-CZ" sz="1400" u="none" strike="noStrike" dirty="0" err="1" smtClean="0">
                          <a:effectLst/>
                        </a:rPr>
                        <a:t>values</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5"/>
                  </a:ext>
                </a:extLst>
              </a:tr>
              <a:tr h="23979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smtClean="0">
                          <a:effectLst/>
                        </a:rPr>
                        <a:t>ALP </a:t>
                      </a:r>
                      <a:r>
                        <a:rPr lang="cs-CZ" sz="1300" u="none" strike="noStrike" dirty="0" err="1" smtClean="0">
                          <a:effectLst/>
                        </a:rPr>
                        <a:t>isoforms</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 </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err="1" smtClean="0">
                          <a:effectLst/>
                        </a:rPr>
                        <a:t>hepatic</a:t>
                      </a:r>
                      <a:r>
                        <a:rPr lang="cs-CZ" sz="1300" u="none" strike="noStrike" dirty="0" smtClean="0">
                          <a:effectLst/>
                        </a:rPr>
                        <a:t> </a:t>
                      </a:r>
                      <a:r>
                        <a:rPr lang="cs-CZ" sz="1300" u="none" strike="noStrike" dirty="0">
                          <a:effectLst/>
                        </a:rPr>
                        <a:t>3 %</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smtClean="0">
                          <a:effectLst/>
                        </a:rPr>
                        <a:t>bone </a:t>
                      </a:r>
                      <a:r>
                        <a:rPr lang="cs-CZ" sz="1300" u="none" strike="noStrike" dirty="0">
                          <a:effectLst/>
                        </a:rPr>
                        <a:t>95 %</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err="1" smtClean="0">
                          <a:effectLst/>
                        </a:rPr>
                        <a:t>intestinal</a:t>
                      </a:r>
                      <a:r>
                        <a:rPr lang="cs-CZ" sz="1300" u="none" strike="noStrike" dirty="0" smtClean="0">
                          <a:effectLst/>
                        </a:rPr>
                        <a:t> </a:t>
                      </a:r>
                      <a:r>
                        <a:rPr lang="cs-CZ" sz="1300" u="none" strike="noStrike" dirty="0">
                          <a:effectLst/>
                        </a:rPr>
                        <a:t>2 %</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a:effectLst/>
                        </a:rPr>
                        <a:t> </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6"/>
                  </a:ext>
                </a:extLst>
              </a:tr>
              <a:tr h="23979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25-OH vitamin D</a:t>
                      </a:r>
                      <a:endParaRPr lang="cs-CZ" sz="1300" b="0" i="0"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50-200 nmol/l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a:effectLst/>
                        </a:rPr>
                        <a:t>21,5 </a:t>
                      </a:r>
                      <a:r>
                        <a:rPr lang="cs-CZ" sz="1300" u="none" strike="noStrike" dirty="0" err="1">
                          <a:effectLst/>
                        </a:rPr>
                        <a:t>nmol</a:t>
                      </a:r>
                      <a:r>
                        <a:rPr lang="cs-CZ" sz="1300" u="none" strike="noStrike" dirty="0">
                          <a:effectLst/>
                        </a:rPr>
                        <a:t>/l</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err="1" smtClean="0">
                          <a:effectLst/>
                        </a:rPr>
                        <a:t>Decreased</a:t>
                      </a:r>
                      <a:r>
                        <a:rPr lang="cs-CZ" sz="1400" u="none" strike="noStrike" dirty="0" smtClean="0">
                          <a:effectLst/>
                        </a:rPr>
                        <a:t> </a:t>
                      </a:r>
                      <a:r>
                        <a:rPr lang="cs-CZ" sz="1400" u="none" strike="noStrike" dirty="0" err="1" smtClean="0">
                          <a:effectLst/>
                        </a:rPr>
                        <a:t>values</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7"/>
                  </a:ext>
                </a:extLst>
              </a:tr>
              <a:tr h="23979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err="1" smtClean="0">
                          <a:effectLst/>
                        </a:rPr>
                        <a:t>Parathyroid</a:t>
                      </a:r>
                      <a:r>
                        <a:rPr lang="cs-CZ" sz="1300" u="none" strike="noStrike" dirty="0" smtClean="0">
                          <a:effectLst/>
                        </a:rPr>
                        <a:t> hormone</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0,8-7,8 pmol/l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a:effectLst/>
                        </a:rPr>
                        <a:t>0,81…0,5…2,7 pmol/l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err="1" smtClean="0">
                          <a:effectLst/>
                        </a:rPr>
                        <a:t>Fluctuating</a:t>
                      </a:r>
                      <a:r>
                        <a:rPr lang="cs-CZ" sz="1400" u="none" strike="noStrike" dirty="0" smtClean="0">
                          <a:effectLst/>
                        </a:rPr>
                        <a:t> </a:t>
                      </a:r>
                      <a:r>
                        <a:rPr lang="cs-CZ" sz="1400" u="none" strike="noStrike" dirty="0" err="1" smtClean="0">
                          <a:effectLst/>
                        </a:rPr>
                        <a:t>values</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8"/>
                  </a:ext>
                </a:extLst>
              </a:tr>
              <a:tr h="23979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osteokalcin NMID</a:t>
                      </a:r>
                      <a:endParaRPr lang="cs-CZ" sz="1300" b="0" i="0"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el-GR" sz="1300" u="none" strike="noStrike">
                          <a:effectLst/>
                        </a:rPr>
                        <a:t>14-46 μ</a:t>
                      </a:r>
                      <a:r>
                        <a:rPr lang="cs-CZ" sz="1300" u="none" strike="noStrike">
                          <a:effectLst/>
                        </a:rPr>
                        <a:t>g/l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el-GR" sz="1300" u="none" strike="noStrike">
                          <a:effectLst/>
                        </a:rPr>
                        <a:t>60…68...169,4 μ</a:t>
                      </a:r>
                      <a:r>
                        <a:rPr lang="cs-CZ" sz="1300" u="none" strike="noStrike">
                          <a:effectLst/>
                        </a:rPr>
                        <a:t>g/l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err="1" smtClean="0">
                          <a:effectLst/>
                        </a:rPr>
                        <a:t>Elevated</a:t>
                      </a:r>
                      <a:r>
                        <a:rPr lang="cs-CZ" sz="1400" u="none" strike="noStrike" dirty="0" smtClean="0">
                          <a:effectLst/>
                        </a:rPr>
                        <a:t> </a:t>
                      </a:r>
                      <a:r>
                        <a:rPr lang="cs-CZ" sz="1400" u="none" strike="noStrike" dirty="0" err="1" smtClean="0">
                          <a:effectLst/>
                        </a:rPr>
                        <a:t>values</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09"/>
                  </a:ext>
                </a:extLst>
              </a:tr>
              <a:tr h="23979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err="1" smtClean="0">
                          <a:effectLst/>
                        </a:rPr>
                        <a:t>calcitonin</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0-18,2 ng/l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a:effectLst/>
                        </a:rPr>
                        <a:t>5,00…2,00 ng/l</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a:effectLst/>
                        </a:rPr>
                        <a:t> </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10"/>
                  </a:ext>
                </a:extLst>
              </a:tr>
              <a:tr h="44660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Ca </a:t>
                      </a:r>
                      <a:r>
                        <a:rPr lang="cs-CZ" sz="1300" u="none" strike="noStrike" dirty="0" smtClean="0">
                          <a:effectLst/>
                        </a:rPr>
                        <a:t>in urine/24 </a:t>
                      </a:r>
                      <a:r>
                        <a:rPr lang="cs-CZ" sz="1300" u="none" strike="noStrike" dirty="0" err="1" smtClean="0">
                          <a:effectLst/>
                        </a:rPr>
                        <a:t>hours</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2,4-7,5 </a:t>
                      </a:r>
                      <a:r>
                        <a:rPr lang="cs-CZ" sz="1300" u="none" strike="noStrike" dirty="0" err="1">
                          <a:effectLst/>
                        </a:rPr>
                        <a:t>mmol</a:t>
                      </a:r>
                      <a:r>
                        <a:rPr lang="cs-CZ" sz="1300" u="none" strike="noStrike" dirty="0">
                          <a:effectLst/>
                        </a:rPr>
                        <a:t>/24 </a:t>
                      </a:r>
                      <a:r>
                        <a:rPr lang="cs-CZ" sz="1300" u="none" strike="noStrike" dirty="0" err="1" smtClean="0">
                          <a:effectLst/>
                        </a:rPr>
                        <a:t>hours</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a:effectLst/>
                        </a:rPr>
                        <a:t>3,6 </a:t>
                      </a:r>
                      <a:r>
                        <a:rPr lang="cs-CZ" sz="1300" u="none" strike="noStrike" dirty="0" err="1">
                          <a:effectLst/>
                        </a:rPr>
                        <a:t>mmol</a:t>
                      </a:r>
                      <a:r>
                        <a:rPr lang="cs-CZ" sz="1300" u="none" strike="noStrike" dirty="0">
                          <a:effectLst/>
                        </a:rPr>
                        <a:t>/24 </a:t>
                      </a:r>
                      <a:r>
                        <a:rPr lang="cs-CZ" sz="1300" u="none" strike="noStrike" dirty="0" err="1" smtClean="0">
                          <a:effectLst/>
                        </a:rPr>
                        <a:t>hours</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a:effectLst/>
                        </a:rPr>
                        <a:t> </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11"/>
                  </a:ext>
                </a:extLst>
              </a:tr>
              <a:tr h="23979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smtClean="0">
                          <a:effectLst/>
                        </a:rPr>
                        <a:t>Ca/</a:t>
                      </a:r>
                      <a:r>
                        <a:rPr lang="cs-CZ" sz="1300" u="none" strike="noStrike" dirty="0" err="1" smtClean="0">
                          <a:effectLst/>
                        </a:rPr>
                        <a:t>creatinine</a:t>
                      </a:r>
                      <a:r>
                        <a:rPr lang="cs-CZ" sz="1300" u="none" strike="noStrike" dirty="0" smtClean="0">
                          <a:effectLst/>
                        </a:rPr>
                        <a:t> in urine</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a:effectLst/>
                        </a:rPr>
                        <a:t>0-0,6</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a:effectLst/>
                        </a:rPr>
                        <a:t>0,23</a:t>
                      </a:r>
                      <a:endParaRPr lang="cs-CZ" sz="1300" b="0" i="1" u="none" strike="noStrike">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a:effectLst/>
                        </a:rPr>
                        <a:t> </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12"/>
                  </a:ext>
                </a:extLst>
              </a:tr>
              <a:tr h="44660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P </a:t>
                      </a:r>
                      <a:r>
                        <a:rPr lang="cs-CZ" sz="1300" u="none" strike="noStrike" dirty="0" smtClean="0">
                          <a:effectLst/>
                        </a:rPr>
                        <a:t>in urine/24 </a:t>
                      </a:r>
                      <a:r>
                        <a:rPr lang="cs-CZ" sz="1300" u="none" strike="noStrike" dirty="0" err="1" smtClean="0">
                          <a:effectLst/>
                        </a:rPr>
                        <a:t>hours</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16-33,5 </a:t>
                      </a:r>
                      <a:r>
                        <a:rPr lang="cs-CZ" sz="1300" u="none" strike="noStrike" dirty="0" err="1">
                          <a:effectLst/>
                        </a:rPr>
                        <a:t>mmol</a:t>
                      </a:r>
                      <a:r>
                        <a:rPr lang="cs-CZ" sz="1300" u="none" strike="noStrike" dirty="0">
                          <a:effectLst/>
                        </a:rPr>
                        <a:t>/24 </a:t>
                      </a:r>
                      <a:r>
                        <a:rPr lang="cs-CZ" sz="1300" u="none" strike="noStrike" dirty="0" err="1" smtClean="0">
                          <a:effectLst/>
                        </a:rPr>
                        <a:t>hours</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a:effectLst/>
                        </a:rPr>
                        <a:t>33,4 </a:t>
                      </a:r>
                      <a:r>
                        <a:rPr lang="cs-CZ" sz="1300" u="none" strike="noStrike" dirty="0" err="1">
                          <a:effectLst/>
                        </a:rPr>
                        <a:t>mmol</a:t>
                      </a:r>
                      <a:r>
                        <a:rPr lang="cs-CZ" sz="1300" u="none" strike="noStrike" dirty="0">
                          <a:effectLst/>
                        </a:rPr>
                        <a:t>/24 </a:t>
                      </a:r>
                      <a:r>
                        <a:rPr lang="cs-CZ" sz="1300" u="none" strike="noStrike" dirty="0" err="1" smtClean="0">
                          <a:effectLst/>
                        </a:rPr>
                        <a:t>hours</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a:effectLst/>
                        </a:rPr>
                        <a:t> </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13"/>
                  </a:ext>
                </a:extLst>
              </a:tr>
              <a:tr h="44660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err="1" smtClean="0">
                          <a:effectLst/>
                        </a:rPr>
                        <a:t>phosphoethanolamine</a:t>
                      </a:r>
                      <a:r>
                        <a:rPr lang="cs-CZ" sz="1300" u="none" strike="noStrike" dirty="0" smtClean="0">
                          <a:effectLst/>
                        </a:rPr>
                        <a:t> </a:t>
                      </a:r>
                      <a:r>
                        <a:rPr lang="cs-CZ" sz="1300" u="none" strike="noStrike" dirty="0">
                          <a:effectLst/>
                        </a:rPr>
                        <a:t>(PEA) </a:t>
                      </a:r>
                      <a:r>
                        <a:rPr lang="cs-CZ" sz="1300" u="none" strike="noStrike" dirty="0" smtClean="0">
                          <a:effectLst/>
                        </a:rPr>
                        <a:t>in urine</a:t>
                      </a:r>
                      <a:endParaRPr lang="cs-CZ" sz="1300" b="0" i="0"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300" u="none" strike="noStrike" dirty="0">
                          <a:effectLst/>
                        </a:rPr>
                        <a:t>9-25 </a:t>
                      </a:r>
                      <a:r>
                        <a:rPr lang="cs-CZ" sz="1300" u="none" strike="noStrike" dirty="0" err="1">
                          <a:effectLst/>
                        </a:rPr>
                        <a:t>mmol</a:t>
                      </a:r>
                      <a:r>
                        <a:rPr lang="cs-CZ" sz="1300" u="none" strike="noStrike" dirty="0">
                          <a:effectLst/>
                        </a:rPr>
                        <a:t>/</a:t>
                      </a:r>
                      <a:r>
                        <a:rPr lang="cs-CZ" sz="1300" u="none" strike="noStrike" dirty="0" err="1">
                          <a:effectLst/>
                        </a:rPr>
                        <a:t>molKr</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gridSpan="3">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ctr"/>
                      <a:r>
                        <a:rPr lang="cs-CZ" sz="1300" u="none" strike="noStrike" dirty="0">
                          <a:effectLst/>
                        </a:rPr>
                        <a:t>104 </a:t>
                      </a:r>
                      <a:r>
                        <a:rPr lang="cs-CZ" sz="1300" u="none" strike="noStrike" dirty="0" err="1">
                          <a:effectLst/>
                        </a:rPr>
                        <a:t>mmol</a:t>
                      </a:r>
                      <a:r>
                        <a:rPr lang="cs-CZ" sz="1300" u="none" strike="noStrike" dirty="0">
                          <a:effectLst/>
                        </a:rPr>
                        <a:t>/</a:t>
                      </a:r>
                      <a:r>
                        <a:rPr lang="cs-CZ" sz="1300" u="none" strike="noStrike" dirty="0" err="1">
                          <a:effectLst/>
                        </a:rPr>
                        <a:t>molKr</a:t>
                      </a:r>
                      <a:endParaRPr lang="cs-CZ" sz="13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tc hMerge="1">
                  <a:txBody>
                    <a:bodyPr/>
                    <a:lstStyle/>
                    <a:p>
                      <a:endParaRPr lang="cs-CZ"/>
                    </a:p>
                  </a:txBody>
                  <a:tcPr/>
                </a:tc>
                <a:tc hMerge="1">
                  <a:txBody>
                    <a:bodyPr/>
                    <a:lstStyle/>
                    <a:p>
                      <a:endParaRPr lang="cs-CZ"/>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fontAlgn="ctr"/>
                      <a:r>
                        <a:rPr lang="cs-CZ" sz="1400" u="none" strike="noStrike" dirty="0" err="1" smtClean="0">
                          <a:effectLst/>
                        </a:rPr>
                        <a:t>Elevated</a:t>
                      </a:r>
                      <a:r>
                        <a:rPr lang="cs-CZ" sz="1400" u="none" strike="noStrike" dirty="0" smtClean="0">
                          <a:effectLst/>
                        </a:rPr>
                        <a:t> </a:t>
                      </a:r>
                      <a:r>
                        <a:rPr lang="cs-CZ" sz="1400" u="none" strike="noStrike" dirty="0" err="1" smtClean="0">
                          <a:effectLst/>
                        </a:rPr>
                        <a:t>values</a:t>
                      </a:r>
                      <a:endParaRPr lang="cs-CZ" sz="1400" b="0" i="1" u="none" strike="noStrike" dirty="0">
                        <a:solidFill>
                          <a:srgbClr val="000000"/>
                        </a:solidFill>
                        <a:effectLst/>
                        <a:latin typeface="Times New Roman"/>
                      </a:endParaRPr>
                    </a:p>
                  </a:txBody>
                  <a:tcPr marL="8697" marR="8697" marT="8696"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lumMod val="90000"/>
                      </a:srgbClr>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4211762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err="1"/>
              <a:t>Clinical</a:t>
            </a:r>
            <a:r>
              <a:rPr lang="cs-CZ" dirty="0"/>
              <a:t> </a:t>
            </a:r>
            <a:r>
              <a:rPr lang="cs-CZ" dirty="0" err="1"/>
              <a:t>genetics</a:t>
            </a:r>
            <a:r>
              <a:rPr lang="cs-CZ" dirty="0"/>
              <a:t> – </a:t>
            </a:r>
            <a:r>
              <a:rPr lang="cs-CZ" dirty="0" err="1"/>
              <a:t>practise</a:t>
            </a:r>
            <a:r>
              <a:rPr lang="cs-CZ" dirty="0"/>
              <a:t> (aVLKGC7X1)</a:t>
            </a:r>
            <a:endParaRPr lang="pt-BR" dirty="0"/>
          </a:p>
        </p:txBody>
      </p:sp>
      <p:sp>
        <p:nvSpPr>
          <p:cNvPr id="3" name="Nadpis 2"/>
          <p:cNvSpPr>
            <a:spLocks noGrp="1"/>
          </p:cNvSpPr>
          <p:nvPr>
            <p:ph type="title"/>
          </p:nvPr>
        </p:nvSpPr>
        <p:spPr/>
        <p:txBody>
          <a:bodyPr/>
          <a:lstStyle/>
          <a:p>
            <a:r>
              <a:rPr lang="cs-CZ" altLang="cs-CZ" u="sng" dirty="0" err="1"/>
              <a:t>Laboratory</a:t>
            </a:r>
            <a:r>
              <a:rPr lang="cs-CZ" altLang="cs-CZ" u="sng" dirty="0"/>
              <a:t> </a:t>
            </a:r>
            <a:r>
              <a:rPr lang="cs-CZ" altLang="cs-CZ" u="sng" dirty="0" err="1"/>
              <a:t>examination</a:t>
            </a:r>
            <a:r>
              <a:rPr lang="cs-CZ" altLang="cs-CZ" u="sng" dirty="0"/>
              <a:t> in </a:t>
            </a:r>
            <a:r>
              <a:rPr lang="cs-CZ" altLang="cs-CZ" u="sng" dirty="0" err="1"/>
              <a:t>adulthood</a:t>
            </a:r>
            <a:r>
              <a:rPr lang="cs-CZ" altLang="cs-CZ" u="sng" dirty="0"/>
              <a:t> (General </a:t>
            </a:r>
            <a:r>
              <a:rPr lang="cs-CZ" altLang="cs-CZ" u="sng" dirty="0" err="1"/>
              <a:t>Hospital</a:t>
            </a:r>
            <a:r>
              <a:rPr lang="cs-CZ" altLang="cs-CZ" u="sng" dirty="0"/>
              <a:t> Prague):</a:t>
            </a:r>
            <a:br>
              <a:rPr lang="cs-CZ" altLang="cs-CZ" u="sng" dirty="0"/>
            </a:br>
            <a:endParaRPr lang="cs-CZ" dirty="0"/>
          </a:p>
        </p:txBody>
      </p:sp>
      <p:sp>
        <p:nvSpPr>
          <p:cNvPr id="4" name="Zástupný symbol pro obsah 3"/>
          <p:cNvSpPr>
            <a:spLocks noGrp="1"/>
          </p:cNvSpPr>
          <p:nvPr>
            <p:ph idx="1"/>
          </p:nvPr>
        </p:nvSpPr>
        <p:spPr/>
        <p:txBody>
          <a:bodyPr/>
          <a:lstStyle/>
          <a:p>
            <a:endParaRPr lang="cs-CZ" altLang="cs-CZ" sz="1800" dirty="0"/>
          </a:p>
          <a:p>
            <a:r>
              <a:rPr lang="cs-CZ" altLang="cs-CZ" sz="2400" dirty="0"/>
              <a:t>↑ Pyridoxal-5-phosphate (PLP), vitamin B6 in </a:t>
            </a:r>
            <a:r>
              <a:rPr lang="cs-CZ" altLang="cs-CZ" sz="2400" dirty="0" err="1"/>
              <a:t>the</a:t>
            </a:r>
            <a:r>
              <a:rPr lang="cs-CZ" altLang="cs-CZ" sz="2400" dirty="0"/>
              <a:t> </a:t>
            </a:r>
            <a:r>
              <a:rPr lang="cs-CZ" altLang="cs-CZ" sz="2400" dirty="0" err="1"/>
              <a:t>blood</a:t>
            </a:r>
            <a:r>
              <a:rPr lang="cs-CZ" altLang="cs-CZ" sz="2400" dirty="0"/>
              <a:t> 2121.0 (3.6-18.0) µg/l </a:t>
            </a:r>
          </a:p>
          <a:p>
            <a:endParaRPr lang="cs-CZ" altLang="cs-CZ" sz="2400" dirty="0"/>
          </a:p>
          <a:p>
            <a:r>
              <a:rPr lang="cs-CZ" altLang="cs-CZ" sz="2400" dirty="0"/>
              <a:t>↑ </a:t>
            </a:r>
            <a:r>
              <a:rPr lang="cs-CZ" altLang="cs-CZ" sz="2400" dirty="0" err="1"/>
              <a:t>Urinary</a:t>
            </a:r>
            <a:r>
              <a:rPr lang="cs-CZ" altLang="cs-CZ" sz="2400" dirty="0"/>
              <a:t> </a:t>
            </a:r>
            <a:r>
              <a:rPr lang="cs-CZ" altLang="cs-CZ" sz="2400" dirty="0" err="1"/>
              <a:t>phosphoethanolamine</a:t>
            </a:r>
            <a:r>
              <a:rPr lang="cs-CZ" altLang="cs-CZ" sz="2400" dirty="0"/>
              <a:t> (PEA) 42 (</a:t>
            </a:r>
            <a:r>
              <a:rPr lang="cs-CZ" altLang="cs-CZ" sz="2400" dirty="0" err="1"/>
              <a:t>norm</a:t>
            </a:r>
            <a:r>
              <a:rPr lang="cs-CZ" altLang="cs-CZ" sz="2400" dirty="0"/>
              <a:t> up to 10.0) </a:t>
            </a:r>
            <a:r>
              <a:rPr lang="cs-CZ" altLang="cs-CZ" sz="2400" dirty="0" err="1"/>
              <a:t>mmol</a:t>
            </a:r>
            <a:r>
              <a:rPr lang="cs-CZ" altLang="cs-CZ" sz="2400" dirty="0"/>
              <a:t> / </a:t>
            </a:r>
            <a:r>
              <a:rPr lang="cs-CZ" altLang="cs-CZ" sz="2400" dirty="0" err="1"/>
              <a:t>molKr</a:t>
            </a:r>
            <a:endParaRPr lang="cs-CZ" altLang="cs-CZ" sz="2400" dirty="0"/>
          </a:p>
          <a:p>
            <a:pPr marL="72000" indent="0">
              <a:buNone/>
            </a:pPr>
            <a:endParaRPr lang="cs-CZ" sz="1800" dirty="0"/>
          </a:p>
        </p:txBody>
      </p:sp>
    </p:spTree>
    <p:extLst>
      <p:ext uri="{BB962C8B-B14F-4D97-AF65-F5344CB8AC3E}">
        <p14:creationId xmlns:p14="http://schemas.microsoft.com/office/powerpoint/2010/main" val="96487396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blona-video-simu-cz" id="{70E413AE-DF36-2240-8C7F-4EE22D6865F2}" vid="{D59A1AE0-0475-294C-904D-2C6C3702E6D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76</TotalTime>
  <Words>1237</Words>
  <Application>Microsoft Office PowerPoint</Application>
  <PresentationFormat>Širokoúhlá obrazovka</PresentationFormat>
  <Paragraphs>149</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Tahoma</vt:lpstr>
      <vt:lpstr>Times New Roman</vt:lpstr>
      <vt:lpstr>Wingdings</vt:lpstr>
      <vt:lpstr>Prezentace_MU_CZ</vt:lpstr>
      <vt:lpstr>Case report 1  A case of a boy whose teeth had fallen out a bit earlier  </vt:lpstr>
      <vt:lpstr>Learning outcomes</vt:lpstr>
      <vt:lpstr>Prezentace aplikace PowerPoint</vt:lpstr>
      <vt:lpstr>History</vt:lpstr>
      <vt:lpstr>Prezentace aplikace PowerPoint</vt:lpstr>
      <vt:lpstr>Prezentace aplikace PowerPoint</vt:lpstr>
      <vt:lpstr>Prezentace aplikace PowerPoint</vt:lpstr>
      <vt:lpstr>Selected laboratory results</vt:lpstr>
      <vt:lpstr>Laboratory examination in adulthood (General Hospital Prague): </vt:lpstr>
      <vt:lpstr>DNA diagnostics</vt:lpstr>
      <vt:lpstr>Hypophosphatasia- HPP</vt:lpstr>
      <vt:lpstr>Hypophosphatasia - HPP-forms</vt:lpstr>
      <vt:lpstr>Prezentace aplikace PowerPoint</vt:lpstr>
      <vt:lpstr>Diagnostics</vt:lpstr>
      <vt:lpstr>Hypophosphatasia- HPP</vt:lpstr>
      <vt:lpstr>Take home message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Život ohrožující stavy u diabetiků</dc:title>
  <dc:creator>Vojtěch Bulhart</dc:creator>
  <cp:lastModifiedBy>Procházková Dagmar</cp:lastModifiedBy>
  <cp:revision>13</cp:revision>
  <cp:lastPrinted>1601-01-01T00:00:00Z</cp:lastPrinted>
  <dcterms:created xsi:type="dcterms:W3CDTF">2020-08-24T06:00:57Z</dcterms:created>
  <dcterms:modified xsi:type="dcterms:W3CDTF">2021-11-12T08:39:26Z</dcterms:modified>
</cp:coreProperties>
</file>