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ka Roubalíková" initials="LR" lastIdx="2" clrIdx="0">
    <p:extLst>
      <p:ext uri="{19B8F6BF-5375-455C-9EA6-DF929625EA0E}">
        <p15:presenceInfo xmlns:p15="http://schemas.microsoft.com/office/powerpoint/2012/main" userId="S::70061@muni.cz::3b434e07-3dfe-452c-807a-d04c0df3a6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0000DC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0" autoAdjust="0"/>
    <p:restoredTop sz="86410" autoAdjust="0"/>
  </p:normalViewPr>
  <p:slideViewPr>
    <p:cSldViewPr snapToGrid="0">
      <p:cViewPr varScale="1">
        <p:scale>
          <a:sx n="44" d="100"/>
          <a:sy n="44" d="100"/>
        </p:scale>
        <p:origin x="29" y="2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151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EC1EDE-6349-41BC-8050-1530D648A0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B8A929-9EF6-453B-BC86-2E6702975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FDCE5F-5346-4F2E-A994-87D11FE3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Restorative</a:t>
            </a:r>
            <a:r>
              <a:rPr lang="cs-CZ" dirty="0"/>
              <a:t> </a:t>
            </a:r>
            <a:r>
              <a:rPr lang="cs-CZ" dirty="0" err="1"/>
              <a:t>dentistry</a:t>
            </a:r>
            <a:r>
              <a:rPr lang="cs-CZ" dirty="0"/>
              <a:t> III. -feedback1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916117E4-A6E7-4128-B8E1-FE2889522D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727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9D756-D28D-48F6-A474-83409E2B4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by step </a:t>
            </a:r>
            <a:r>
              <a:rPr lang="cs-CZ" dirty="0" err="1"/>
              <a:t>procedure</a:t>
            </a:r>
            <a:r>
              <a:rPr lang="cs-CZ" dirty="0"/>
              <a:t> – </a:t>
            </a:r>
            <a:r>
              <a:rPr lang="cs-CZ" dirty="0" err="1"/>
              <a:t>composite</a:t>
            </a:r>
            <a:r>
              <a:rPr lang="cs-CZ" dirty="0"/>
              <a:t> </a:t>
            </a:r>
            <a:r>
              <a:rPr lang="cs-CZ" dirty="0" err="1"/>
              <a:t>filling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selfetching</a:t>
            </a:r>
            <a:r>
              <a:rPr lang="cs-CZ" dirty="0"/>
              <a:t> </a:t>
            </a:r>
            <a:r>
              <a:rPr lang="cs-CZ" dirty="0" err="1"/>
              <a:t>adhesive</a:t>
            </a:r>
            <a:r>
              <a:rPr lang="cs-CZ" dirty="0"/>
              <a:t> </a:t>
            </a:r>
            <a:r>
              <a:rPr lang="cs-CZ" dirty="0" err="1"/>
              <a:t>systems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29AC5-8BB5-4581-9A7F-414484B1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190EC1-FD86-421C-B881-75B9DCF88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8429B7-281A-4A84-B0B9-B18B8AE27F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3745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E40DF-8AF0-40A5-9637-2733B9DD8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Glassionomer</a:t>
            </a:r>
            <a:r>
              <a:rPr lang="cs-CZ" dirty="0"/>
              <a:t> – </a:t>
            </a:r>
            <a:r>
              <a:rPr lang="cs-CZ" dirty="0" err="1"/>
              <a:t>composition</a:t>
            </a:r>
            <a:r>
              <a:rPr lang="cs-CZ" dirty="0"/>
              <a:t>, </a:t>
            </a:r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retention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F019E8-7B94-4A91-B964-B83CD840A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Aluminium </a:t>
            </a:r>
            <a:r>
              <a:rPr lang="cs-CZ" dirty="0" err="1"/>
              <a:t>silicate</a:t>
            </a:r>
            <a:r>
              <a:rPr lang="cs-CZ" dirty="0"/>
              <a:t> </a:t>
            </a:r>
            <a:r>
              <a:rPr lang="cs-CZ" dirty="0" err="1"/>
              <a:t>glass</a:t>
            </a:r>
            <a:endParaRPr lang="cs-CZ" dirty="0"/>
          </a:p>
          <a:p>
            <a:r>
              <a:rPr lang="cs-CZ" dirty="0" err="1"/>
              <a:t>Polymeric</a:t>
            </a:r>
            <a:r>
              <a:rPr lang="cs-CZ" dirty="0"/>
              <a:t> acid (</a:t>
            </a:r>
            <a:r>
              <a:rPr lang="cs-CZ" dirty="0" err="1"/>
              <a:t>polyacrylic</a:t>
            </a:r>
            <a:r>
              <a:rPr lang="cs-CZ" dirty="0"/>
              <a:t>, </a:t>
            </a:r>
            <a:r>
              <a:rPr lang="cs-CZ" dirty="0" err="1"/>
              <a:t>polymaleic</a:t>
            </a:r>
            <a:r>
              <a:rPr lang="cs-CZ" dirty="0"/>
              <a:t>)</a:t>
            </a:r>
          </a:p>
          <a:p>
            <a:pPr marL="72000" indent="0">
              <a:buNone/>
            </a:pPr>
            <a:r>
              <a:rPr lang="cs-CZ" dirty="0" err="1"/>
              <a:t>water</a:t>
            </a:r>
            <a:r>
              <a:rPr lang="cs-CZ" dirty="0"/>
              <a:t>, </a:t>
            </a:r>
            <a:r>
              <a:rPr lang="cs-CZ" dirty="0" err="1"/>
              <a:t>tartaric</a:t>
            </a:r>
            <a:r>
              <a:rPr lang="cs-CZ" dirty="0"/>
              <a:t> acid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seting</a:t>
            </a:r>
            <a:r>
              <a:rPr lang="cs-CZ" dirty="0"/>
              <a:t>: </a:t>
            </a:r>
          </a:p>
          <a:p>
            <a:pPr marL="72000" indent="0">
              <a:buNone/>
            </a:pPr>
            <a:r>
              <a:rPr lang="cs-CZ" dirty="0"/>
              <a:t>Acid – base </a:t>
            </a:r>
            <a:r>
              <a:rPr lang="cs-CZ" dirty="0" err="1"/>
              <a:t>reaction</a:t>
            </a: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841C2D-E6C9-4453-B94A-35963D9CE3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D31A81-BB5A-44E6-BD4C-BA0E270D1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525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16413-417F-47FC-A357-4767E66E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by step </a:t>
            </a:r>
            <a:r>
              <a:rPr lang="cs-CZ" dirty="0" err="1"/>
              <a:t>rpocedure</a:t>
            </a:r>
            <a:r>
              <a:rPr lang="cs-CZ" dirty="0"/>
              <a:t> – </a:t>
            </a:r>
            <a:r>
              <a:rPr lang="cs-CZ" dirty="0" err="1"/>
              <a:t>glassionomer</a:t>
            </a:r>
            <a:r>
              <a:rPr lang="cs-CZ" dirty="0"/>
              <a:t> </a:t>
            </a:r>
            <a:r>
              <a:rPr lang="cs-CZ" dirty="0" err="1"/>
              <a:t>filling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793DF-265F-4F8D-8F8A-7BC75AD82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8E5114-FD1D-40FB-B0ED-9CFFF5B2E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A6B4E4-229C-4F92-8B23-ED284B5F0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064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6ED017E-1312-4746-8975-38103599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composite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to hard </a:t>
            </a:r>
            <a:r>
              <a:rPr lang="cs-CZ" dirty="0" err="1"/>
              <a:t>dental</a:t>
            </a:r>
            <a:r>
              <a:rPr lang="cs-CZ" dirty="0"/>
              <a:t> </a:t>
            </a:r>
            <a:r>
              <a:rPr lang="cs-CZ" dirty="0" err="1"/>
              <a:t>tissues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B0CF3AF-137C-4A53-9143-8326EB0DB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err="1">
                <a:solidFill>
                  <a:srgbClr val="FF0000"/>
                </a:solidFill>
              </a:rPr>
              <a:t>Micromechanical</a:t>
            </a:r>
            <a:endParaRPr lang="cs-CZ" b="1" dirty="0">
              <a:solidFill>
                <a:srgbClr val="FF0000"/>
              </a:solidFill>
            </a:endParaRPr>
          </a:p>
          <a:p>
            <a:pPr marL="7200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287E1B-BA07-43DB-A93B-02FF18D1F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BCBF60-CEFE-4B19-9400-7A12A6F41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896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6ED017E-1312-4746-8975-38103599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composite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to hard </a:t>
            </a:r>
            <a:r>
              <a:rPr lang="cs-CZ" dirty="0" err="1"/>
              <a:t>dental</a:t>
            </a:r>
            <a:r>
              <a:rPr lang="cs-CZ" dirty="0"/>
              <a:t> </a:t>
            </a:r>
            <a:r>
              <a:rPr lang="cs-CZ" dirty="0" err="1"/>
              <a:t>tissues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B0CF3AF-137C-4A53-9143-8326EB0DB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Describe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the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principle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of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micromechanical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retention</a:t>
            </a:r>
            <a:r>
              <a:rPr lang="cs-CZ" b="1" dirty="0">
                <a:solidFill>
                  <a:srgbClr val="FF0000"/>
                </a:solidFill>
              </a:rPr>
              <a:t> in </a:t>
            </a:r>
            <a:r>
              <a:rPr lang="cs-CZ" b="1" dirty="0" err="1">
                <a:solidFill>
                  <a:srgbClr val="FF0000"/>
                </a:solidFill>
              </a:rPr>
              <a:t>enamel</a:t>
            </a:r>
            <a:r>
              <a:rPr lang="cs-CZ" b="1" dirty="0">
                <a:solidFill>
                  <a:srgbClr val="FF0000"/>
                </a:solidFill>
              </a:rPr>
              <a:t>:</a:t>
            </a:r>
          </a:p>
          <a:p>
            <a:pPr marL="72000" indent="0">
              <a:buNone/>
            </a:pPr>
            <a:r>
              <a:rPr lang="cs-CZ" b="1" dirty="0">
                <a:solidFill>
                  <a:srgbClr val="FF0000"/>
                </a:solidFill>
              </a:rPr>
              <a:t>Acid </a:t>
            </a:r>
            <a:r>
              <a:rPr lang="cs-CZ" b="1" dirty="0" err="1">
                <a:solidFill>
                  <a:srgbClr val="FF0000"/>
                </a:solidFill>
              </a:rPr>
              <a:t>etching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creates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microscopic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spaces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between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enamel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rods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or</a:t>
            </a:r>
            <a:r>
              <a:rPr lang="cs-CZ" b="1" dirty="0">
                <a:solidFill>
                  <a:srgbClr val="FF0000"/>
                </a:solidFill>
              </a:rPr>
              <a:t> in </a:t>
            </a:r>
            <a:r>
              <a:rPr lang="cs-CZ" b="1" dirty="0" err="1">
                <a:solidFill>
                  <a:srgbClr val="FF0000"/>
                </a:solidFill>
              </a:rPr>
              <a:t>them</a:t>
            </a:r>
            <a:endParaRPr lang="cs-CZ" b="1" dirty="0">
              <a:solidFill>
                <a:srgbClr val="FF0000"/>
              </a:solidFill>
            </a:endParaRPr>
          </a:p>
          <a:p>
            <a:pPr marL="7200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The</a:t>
            </a:r>
            <a:r>
              <a:rPr lang="cs-CZ" b="1" dirty="0">
                <a:solidFill>
                  <a:srgbClr val="FF0000"/>
                </a:solidFill>
              </a:rPr>
              <a:t> bond </a:t>
            </a:r>
            <a:r>
              <a:rPr lang="cs-CZ" b="1" dirty="0" err="1">
                <a:solidFill>
                  <a:srgbClr val="FF0000"/>
                </a:solidFill>
              </a:rPr>
              <a:t>flows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inside</a:t>
            </a:r>
            <a:r>
              <a:rPr lang="cs-CZ" b="1" dirty="0">
                <a:solidFill>
                  <a:srgbClr val="FF0000"/>
                </a:solidFill>
              </a:rPr>
              <a:t> and </a:t>
            </a:r>
            <a:r>
              <a:rPr lang="cs-CZ" b="1" dirty="0" err="1">
                <a:solidFill>
                  <a:srgbClr val="FF0000"/>
                </a:solidFill>
              </a:rPr>
              <a:t>copolymerizates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with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the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filling</a:t>
            </a:r>
            <a:r>
              <a:rPr lang="cs-CZ" b="1" dirty="0">
                <a:solidFill>
                  <a:srgbClr val="FF0000"/>
                </a:solidFill>
              </a:rPr>
              <a:t> materiál. </a:t>
            </a:r>
          </a:p>
          <a:p>
            <a:pPr marL="7200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7200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287E1B-BA07-43DB-A93B-02FF18D1F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BCBF60-CEFE-4B19-9400-7A12A6F41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873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8CEA5-9930-48FC-BD89-1EE5CC02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composite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 to hard </a:t>
            </a:r>
            <a:r>
              <a:rPr lang="cs-CZ" dirty="0" err="1"/>
              <a:t>dental</a:t>
            </a:r>
            <a:r>
              <a:rPr lang="cs-CZ" dirty="0"/>
              <a:t> </a:t>
            </a:r>
            <a:r>
              <a:rPr lang="cs-CZ" dirty="0" err="1"/>
              <a:t>tissues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4792C1-58C9-4950-B75D-39FF12F4E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Describe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the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principle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of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micromechanical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retention</a:t>
            </a:r>
            <a:r>
              <a:rPr lang="cs-CZ" b="1" dirty="0">
                <a:solidFill>
                  <a:srgbClr val="FF0000"/>
                </a:solidFill>
              </a:rPr>
              <a:t> in dentin:</a:t>
            </a:r>
          </a:p>
          <a:p>
            <a:r>
              <a:rPr lang="cs-CZ" b="1" dirty="0">
                <a:solidFill>
                  <a:srgbClr val="FF0000"/>
                </a:solidFill>
              </a:rPr>
              <a:t>Acid </a:t>
            </a:r>
            <a:r>
              <a:rPr lang="cs-CZ" b="1" dirty="0" err="1">
                <a:solidFill>
                  <a:srgbClr val="FF0000"/>
                </a:solidFill>
              </a:rPr>
              <a:t>etching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removes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smear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layer</a:t>
            </a:r>
            <a:r>
              <a:rPr lang="cs-CZ" b="1" dirty="0">
                <a:solidFill>
                  <a:srgbClr val="FF0000"/>
                </a:solidFill>
              </a:rPr>
              <a:t>, open dentin </a:t>
            </a:r>
            <a:r>
              <a:rPr lang="cs-CZ" b="1" dirty="0" err="1">
                <a:solidFill>
                  <a:srgbClr val="FF0000"/>
                </a:solidFill>
              </a:rPr>
              <a:t>tubules</a:t>
            </a:r>
            <a:r>
              <a:rPr lang="cs-CZ" b="1" dirty="0">
                <a:solidFill>
                  <a:srgbClr val="FF0000"/>
                </a:solidFill>
              </a:rPr>
              <a:t> and </a:t>
            </a:r>
            <a:r>
              <a:rPr lang="cs-CZ" b="1" dirty="0" err="1">
                <a:solidFill>
                  <a:srgbClr val="FF0000"/>
                </a:solidFill>
              </a:rPr>
              <a:t>decalcifyies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the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surface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layer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of</a:t>
            </a:r>
            <a:r>
              <a:rPr lang="cs-CZ" b="1" dirty="0">
                <a:solidFill>
                  <a:srgbClr val="FF0000"/>
                </a:solidFill>
              </a:rPr>
              <a:t> dentin. 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What</a:t>
            </a:r>
            <a:r>
              <a:rPr lang="cs-CZ" b="1" dirty="0">
                <a:solidFill>
                  <a:srgbClr val="FF0000"/>
                </a:solidFill>
              </a:rPr>
              <a:t> are </a:t>
            </a:r>
            <a:r>
              <a:rPr lang="cs-CZ" b="1" dirty="0" err="1">
                <a:solidFill>
                  <a:srgbClr val="FF0000"/>
                </a:solidFill>
              </a:rPr>
              <a:t>problems</a:t>
            </a:r>
            <a:r>
              <a:rPr lang="cs-CZ" b="1" dirty="0">
                <a:solidFill>
                  <a:srgbClr val="FF0000"/>
                </a:solidFill>
              </a:rPr>
              <a:t> in dentine in </a:t>
            </a:r>
            <a:r>
              <a:rPr lang="cs-CZ" b="1" dirty="0" err="1">
                <a:solidFill>
                  <a:srgbClr val="FF0000"/>
                </a:solidFill>
              </a:rPr>
              <a:t>comparison</a:t>
            </a:r>
            <a:r>
              <a:rPr lang="cs-CZ" b="1" dirty="0">
                <a:solidFill>
                  <a:srgbClr val="FF0000"/>
                </a:solidFill>
              </a:rPr>
              <a:t> to </a:t>
            </a:r>
            <a:r>
              <a:rPr lang="cs-CZ" b="1" dirty="0" err="1">
                <a:solidFill>
                  <a:srgbClr val="FF0000"/>
                </a:solidFill>
              </a:rPr>
              <a:t>enamel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tegarding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the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bonding</a:t>
            </a:r>
            <a:r>
              <a:rPr lang="cs-CZ" b="1" dirty="0">
                <a:solidFill>
                  <a:srgbClr val="FF0000"/>
                </a:solidFill>
              </a:rPr>
              <a:t>? 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Doferences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  <a:r>
              <a:rPr lang="cs-CZ" b="1" dirty="0" err="1">
                <a:solidFill>
                  <a:srgbClr val="FF0000"/>
                </a:solidFill>
              </a:rPr>
              <a:t>less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amount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of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minerals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always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wett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b="1" dirty="0" err="1">
                <a:solidFill>
                  <a:srgbClr val="FF0000"/>
                </a:solidFill>
              </a:rPr>
              <a:t>variable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composition</a:t>
            </a:r>
            <a:r>
              <a:rPr lang="cs-CZ" b="1" dirty="0">
                <a:solidFill>
                  <a:srgbClr val="FF0000"/>
                </a:solidFill>
              </a:rPr>
              <a:t>.  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AF396C-571A-443A-B832-223E6491F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A73774-49DC-459D-8541-9F399BF78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742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F235F-213E-4641-B7E1-6708D6CB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boding</a:t>
            </a:r>
            <a:r>
              <a:rPr lang="cs-CZ" dirty="0"/>
              <a:t> </a:t>
            </a:r>
            <a:r>
              <a:rPr lang="cs-CZ" dirty="0" err="1"/>
              <a:t>agents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in dentin?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A6AFB3-1A84-48F7-BD56-FB5D7F5A5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Primer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necessary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What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primer</a:t>
            </a:r>
            <a:r>
              <a:rPr lang="cs-CZ" dirty="0">
                <a:solidFill>
                  <a:srgbClr val="FF0000"/>
                </a:solidFill>
              </a:rPr>
              <a:t>? </a:t>
            </a:r>
          </a:p>
          <a:p>
            <a:pPr marL="72000" indent="0">
              <a:buNone/>
            </a:pPr>
            <a:r>
              <a:rPr lang="cs-CZ" dirty="0">
                <a:solidFill>
                  <a:srgbClr val="FF0000"/>
                </a:solidFill>
              </a:rPr>
              <a:t>A </a:t>
            </a:r>
            <a:r>
              <a:rPr lang="cs-CZ" dirty="0" err="1">
                <a:solidFill>
                  <a:srgbClr val="FF0000"/>
                </a:solidFill>
              </a:rPr>
              <a:t>mixture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resins</a:t>
            </a:r>
            <a:r>
              <a:rPr lang="cs-CZ" dirty="0">
                <a:solidFill>
                  <a:srgbClr val="FF0000"/>
                </a:solidFill>
              </a:rPr>
              <a:t> in a </a:t>
            </a:r>
            <a:r>
              <a:rPr lang="cs-CZ" dirty="0" err="1">
                <a:solidFill>
                  <a:srgbClr val="FF0000"/>
                </a:solidFill>
              </a:rPr>
              <a:t>solvant</a:t>
            </a:r>
            <a:r>
              <a:rPr lang="cs-CZ" dirty="0">
                <a:solidFill>
                  <a:srgbClr val="FF0000"/>
                </a:solidFill>
              </a:rPr>
              <a:t> (aceton, </a:t>
            </a:r>
            <a:r>
              <a:rPr lang="cs-CZ" dirty="0" err="1">
                <a:solidFill>
                  <a:srgbClr val="FF0000"/>
                </a:solidFill>
              </a:rPr>
              <a:t>alcohol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water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alcohol</a:t>
            </a:r>
            <a:r>
              <a:rPr lang="cs-CZ" dirty="0">
                <a:solidFill>
                  <a:srgbClr val="FF0000"/>
                </a:solidFill>
              </a:rPr>
              <a:t> plus </a:t>
            </a:r>
            <a:r>
              <a:rPr lang="cs-CZ" dirty="0" err="1">
                <a:solidFill>
                  <a:srgbClr val="FF0000"/>
                </a:solidFill>
              </a:rPr>
              <a:t>water</a:t>
            </a:r>
            <a:r>
              <a:rPr lang="cs-CZ" dirty="0">
                <a:solidFill>
                  <a:srgbClr val="FF0000"/>
                </a:solidFill>
              </a:rPr>
              <a:t>). 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1DBD95-52C6-49C7-942F-FDEC8195C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AE434B-E52A-4B6E-8440-C16EA4E37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654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DB236-661F-46A9-887B-94F8FAB32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boding</a:t>
            </a:r>
            <a:r>
              <a:rPr lang="cs-CZ" dirty="0"/>
              <a:t> </a:t>
            </a:r>
            <a:r>
              <a:rPr lang="cs-CZ" dirty="0" err="1"/>
              <a:t>agents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in dentin?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FB367-53D1-498F-9286-0AB79D67F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err="1">
                <a:solidFill>
                  <a:srgbClr val="FF0000"/>
                </a:solidFill>
              </a:rPr>
              <a:t>How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does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primer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work</a:t>
            </a:r>
            <a:r>
              <a:rPr lang="cs-CZ" dirty="0">
                <a:solidFill>
                  <a:srgbClr val="FF0000"/>
                </a:solidFill>
              </a:rPr>
              <a:t>?</a:t>
            </a:r>
          </a:p>
          <a:p>
            <a:pPr marL="7200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Amphiphilic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character</a:t>
            </a:r>
            <a:r>
              <a:rPr lang="cs-CZ" dirty="0">
                <a:solidFill>
                  <a:srgbClr val="FF0000"/>
                </a:solidFill>
              </a:rPr>
              <a:t> (</a:t>
            </a:r>
            <a:r>
              <a:rPr lang="cs-CZ" dirty="0" err="1">
                <a:solidFill>
                  <a:srgbClr val="FF0000"/>
                </a:solidFill>
              </a:rPr>
              <a:t>hydrophilic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hydrophobic</a:t>
            </a:r>
            <a:r>
              <a:rPr lang="cs-CZ" dirty="0">
                <a:solidFill>
                  <a:srgbClr val="FF0000"/>
                </a:solidFill>
              </a:rPr>
              <a:t> part) – </a:t>
            </a:r>
            <a:r>
              <a:rPr lang="cs-CZ" dirty="0" err="1">
                <a:solidFill>
                  <a:srgbClr val="FF0000"/>
                </a:solidFill>
              </a:rPr>
              <a:t>flows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into</a:t>
            </a:r>
            <a:r>
              <a:rPr lang="cs-CZ" dirty="0">
                <a:solidFill>
                  <a:srgbClr val="FF0000"/>
                </a:solidFill>
              </a:rPr>
              <a:t> dentin (</a:t>
            </a:r>
            <a:r>
              <a:rPr lang="cs-CZ" dirty="0" err="1">
                <a:solidFill>
                  <a:srgbClr val="FF0000"/>
                </a:solidFill>
              </a:rPr>
              <a:t>tubules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spaces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between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collagen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fibres</a:t>
            </a:r>
            <a:r>
              <a:rPr lang="cs-CZ" dirty="0">
                <a:solidFill>
                  <a:srgbClr val="FF0000"/>
                </a:solidFill>
              </a:rPr>
              <a:t>),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solvant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evaporates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hydrophobic</a:t>
            </a:r>
            <a:r>
              <a:rPr lang="cs-CZ" dirty="0">
                <a:solidFill>
                  <a:srgbClr val="FF0000"/>
                </a:solidFill>
              </a:rPr>
              <a:t> part </a:t>
            </a:r>
            <a:r>
              <a:rPr lang="cs-CZ" dirty="0" err="1">
                <a:solidFill>
                  <a:srgbClr val="FF0000"/>
                </a:solidFill>
              </a:rPr>
              <a:t>copolymerizes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with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composite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material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7FC546-0752-47C4-B959-02522FAE4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E7F573-9592-4150-AEEA-C4D781E71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018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CF299-B025-43DF-AFD5-ECD3AC675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477D87-3782-49D4-BCC6-142B3F4E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Bond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necessary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enamel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Primer</a:t>
            </a:r>
            <a:r>
              <a:rPr lang="cs-CZ" dirty="0">
                <a:solidFill>
                  <a:srgbClr val="FF0000"/>
                </a:solidFill>
              </a:rPr>
              <a:t> and bond are </a:t>
            </a:r>
            <a:r>
              <a:rPr lang="cs-CZ" dirty="0" err="1">
                <a:solidFill>
                  <a:srgbClr val="FF0000"/>
                </a:solidFill>
              </a:rPr>
              <a:t>necessary</a:t>
            </a:r>
            <a:r>
              <a:rPr lang="cs-CZ" dirty="0">
                <a:solidFill>
                  <a:srgbClr val="FF0000"/>
                </a:solidFill>
              </a:rPr>
              <a:t> in dentin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They </a:t>
            </a:r>
            <a:r>
              <a:rPr lang="cs-CZ" dirty="0" err="1">
                <a:solidFill>
                  <a:srgbClr val="FF0000"/>
                </a:solidFill>
              </a:rPr>
              <a:t>can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together</a:t>
            </a:r>
            <a:r>
              <a:rPr lang="cs-CZ" dirty="0">
                <a:solidFill>
                  <a:srgbClr val="FF0000"/>
                </a:solidFill>
              </a:rPr>
              <a:t> i </a:t>
            </a:r>
            <a:r>
              <a:rPr lang="cs-CZ" dirty="0" err="1">
                <a:solidFill>
                  <a:srgbClr val="FF0000"/>
                </a:solidFill>
              </a:rPr>
              <a:t>one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bottle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8D4F35-8F42-4920-A6EF-F8570F588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719E66-6C39-4526-8974-905E7F18E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2372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1C490-E976-4786-AB4F-566187AF4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Selfetching</a:t>
            </a:r>
            <a:r>
              <a:rPr lang="cs-CZ" dirty="0"/>
              <a:t> </a:t>
            </a:r>
            <a:r>
              <a:rPr lang="cs-CZ" dirty="0" err="1"/>
              <a:t>adhesives</a:t>
            </a:r>
            <a:r>
              <a:rPr lang="cs-CZ" dirty="0"/>
              <a:t> – </a:t>
            </a:r>
            <a:r>
              <a:rPr lang="cs-CZ" dirty="0" err="1"/>
              <a:t>how</a:t>
            </a:r>
            <a:r>
              <a:rPr lang="cs-CZ" dirty="0"/>
              <a:t> many </a:t>
            </a:r>
            <a:r>
              <a:rPr lang="cs-CZ" dirty="0" err="1"/>
              <a:t>steps</a:t>
            </a:r>
            <a:r>
              <a:rPr lang="cs-CZ" dirty="0"/>
              <a:t>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8836AD-7B96-4958-B372-3A2A707D8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Acidic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primer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No </a:t>
            </a:r>
            <a:r>
              <a:rPr lang="cs-CZ" dirty="0" err="1">
                <a:solidFill>
                  <a:srgbClr val="FF0000"/>
                </a:solidFill>
              </a:rPr>
              <a:t>washing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Variable</a:t>
            </a:r>
            <a:r>
              <a:rPr lang="cs-CZ" dirty="0">
                <a:solidFill>
                  <a:srgbClr val="FF0000"/>
                </a:solidFill>
              </a:rPr>
              <a:t> pH – </a:t>
            </a:r>
            <a:r>
              <a:rPr lang="cs-CZ" dirty="0" err="1">
                <a:solidFill>
                  <a:srgbClr val="FF0000"/>
                </a:solidFill>
              </a:rPr>
              <a:t>different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thickness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hybrid </a:t>
            </a:r>
            <a:r>
              <a:rPr lang="cs-CZ" dirty="0" err="1">
                <a:solidFill>
                  <a:srgbClr val="FF0000"/>
                </a:solidFill>
              </a:rPr>
              <a:t>layer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marL="7200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What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hybrid </a:t>
            </a:r>
            <a:r>
              <a:rPr lang="cs-CZ" dirty="0" err="1">
                <a:solidFill>
                  <a:srgbClr val="FF0000"/>
                </a:solidFill>
              </a:rPr>
              <a:t>layr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sz="2400" dirty="0">
                <a:solidFill>
                  <a:srgbClr val="FF0000"/>
                </a:solidFill>
              </a:rPr>
              <a:t> ?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1525AE-3059-4F9A-AA9A-0548AAD9F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60145D-C4DA-4197-9ADD-CE93D4AA2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735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5DA55-599B-4617-A387-AABF0DC05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Step by step </a:t>
            </a:r>
            <a:r>
              <a:rPr lang="cs-CZ" dirty="0" err="1"/>
              <a:t>procedure</a:t>
            </a:r>
            <a:r>
              <a:rPr lang="cs-CZ" dirty="0"/>
              <a:t> – </a:t>
            </a:r>
            <a:r>
              <a:rPr lang="cs-CZ" dirty="0" err="1"/>
              <a:t>composite</a:t>
            </a:r>
            <a:r>
              <a:rPr lang="cs-CZ" dirty="0"/>
              <a:t> </a:t>
            </a:r>
            <a:r>
              <a:rPr lang="cs-CZ" dirty="0" err="1"/>
              <a:t>filling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acid </a:t>
            </a:r>
            <a:r>
              <a:rPr lang="cs-CZ" dirty="0" err="1"/>
              <a:t>etching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0F6699-D387-40C3-B80D-0BAA177BA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12565A-4439-4159-8B79-33BF341A9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8DE5F1-7CEB-453B-ABAB-BBAB9F3DB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038202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med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394</Words>
  <Application>Microsoft Office PowerPoint</Application>
  <PresentationFormat>Širokoúhlá obrazovka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prezentace-med-cz</vt:lpstr>
      <vt:lpstr>Restorative dentistry III. -feedback1</vt:lpstr>
      <vt:lpstr>Principle of binding composite materials to hard dental tissues</vt:lpstr>
      <vt:lpstr>Principle of binding composite materials to hard dental tissues</vt:lpstr>
      <vt:lpstr>Principle of binding composite materials to hard dental tissues</vt:lpstr>
      <vt:lpstr>How do boding agents work in dentin? </vt:lpstr>
      <vt:lpstr>How do boding agents work in dentin? </vt:lpstr>
      <vt:lpstr>Prezentace aplikace PowerPoint</vt:lpstr>
      <vt:lpstr>Selfetching adhesives – how many steps? </vt:lpstr>
      <vt:lpstr>Step by step procedure – composite filling using acid etching </vt:lpstr>
      <vt:lpstr>Step by step procedure – composite filling using selfetching adhesive systems</vt:lpstr>
      <vt:lpstr>Glassionomer – composition, principle of retention</vt:lpstr>
      <vt:lpstr>Step by step rpocedure – glassionomer filling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Obecné zásady práce s rizikovým pacientem</dc:title>
  <dc:creator>Lenka Roubalíková</dc:creator>
  <cp:lastModifiedBy>Lenka Roubalíková</cp:lastModifiedBy>
  <cp:revision>55</cp:revision>
  <dcterms:created xsi:type="dcterms:W3CDTF">2021-01-26T09:27:20Z</dcterms:created>
  <dcterms:modified xsi:type="dcterms:W3CDTF">2021-09-12T13:50:09Z</dcterms:modified>
</cp:coreProperties>
</file>