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57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3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97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6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22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71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12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92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06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94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449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4EF53-BAB5-4A12-B14E-2444DE28AAD4}" type="datetimeFigureOut">
              <a:rPr lang="cs-CZ" smtClean="0"/>
              <a:t>24.2.2021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5E946-3C6F-40E1-A2BE-A45651BC9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00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med/el/rosud/index_en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</p:spPr>
        <p:txBody>
          <a:bodyPr/>
          <a:lstStyle/>
          <a:p>
            <a:r>
              <a:rPr lang="cs-CZ" dirty="0" err="1" smtClean="0"/>
              <a:t>Recommended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subjects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4221088"/>
          </a:xfrm>
        </p:spPr>
        <p:txBody>
          <a:bodyPr>
            <a:noAutofit/>
          </a:bodyPr>
          <a:lstStyle/>
          <a:p>
            <a:r>
              <a:rPr lang="cs-CZ" altLang="cs-CZ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PREVENTIVE DENTISTRY – </a:t>
            </a:r>
            <a:r>
              <a:rPr lang="cs-CZ" altLang="cs-CZ" sz="36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perio</a:t>
            </a:r>
            <a:r>
              <a:rPr lang="cs-CZ" altLang="cs-CZ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part</a:t>
            </a:r>
            <a:br>
              <a:rPr lang="cs-CZ" altLang="cs-CZ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cs-CZ" altLang="cs-CZ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br>
              <a:rPr lang="cs-CZ" altLang="cs-CZ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cs-CZ" altLang="cs-CZ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PERIODONTOLOGY I + II + III</a:t>
            </a:r>
            <a:br>
              <a:rPr lang="cs-CZ" altLang="cs-CZ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cs-CZ" altLang="cs-CZ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cs-CZ" altLang="cs-CZ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cs-CZ" altLang="cs-CZ" sz="3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ORAL MEDICINE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4525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074"/>
          <p:cNvSpPr>
            <a:spLocks noGrp="1" noChangeArrowheads="1"/>
          </p:cNvSpPr>
          <p:nvPr>
            <p:ph type="title"/>
          </p:nvPr>
        </p:nvSpPr>
        <p:spPr>
          <a:xfrm>
            <a:off x="755576" y="549275"/>
            <a:ext cx="7550224" cy="6048375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dirty="0" smtClean="0">
                <a:solidFill>
                  <a:schemeClr val="tx1"/>
                </a:solidFill>
              </a:rPr>
              <a:t>Radovan Slezák: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Preclinical</a:t>
            </a:r>
            <a:r>
              <a:rPr lang="cs-CZ" altLang="cs-CZ" sz="3200" dirty="0" smtClean="0">
                <a:solidFill>
                  <a:srgbClr val="FF0000"/>
                </a:solidFill>
              </a:rPr>
              <a:t>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periodontology</a:t>
            </a:r>
            <a:r>
              <a:rPr lang="cs-CZ" altLang="cs-CZ" sz="3200" dirty="0" smtClean="0">
                <a:solidFill>
                  <a:srgbClr val="FF0000"/>
                </a:solidFill>
              </a:rPr>
              <a:t>, </a:t>
            </a:r>
            <a:r>
              <a:rPr lang="cs-CZ" altLang="cs-CZ" sz="3200" dirty="0" smtClean="0"/>
              <a:t>2007</a:t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Wolf, H.F.: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Color</a:t>
            </a:r>
            <a:r>
              <a:rPr lang="cs-CZ" altLang="cs-CZ" sz="3200" dirty="0" smtClean="0">
                <a:solidFill>
                  <a:srgbClr val="FF0000"/>
                </a:solidFill>
              </a:rPr>
              <a:t> Atlas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of</a:t>
            </a:r>
            <a:r>
              <a:rPr lang="cs-CZ" altLang="cs-CZ" sz="3200" dirty="0" smtClean="0">
                <a:solidFill>
                  <a:srgbClr val="FF0000"/>
                </a:solidFill>
              </a:rPr>
              <a:t>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Dental</a:t>
            </a:r>
            <a:r>
              <a:rPr lang="cs-CZ" altLang="cs-CZ" sz="3200" dirty="0" smtClean="0">
                <a:solidFill>
                  <a:srgbClr val="FF0000"/>
                </a:solidFill>
              </a:rPr>
              <a:t>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Hygiene</a:t>
            </a:r>
            <a:r>
              <a:rPr lang="cs-CZ" altLang="cs-CZ" sz="3200" dirty="0" smtClean="0"/>
              <a:t>. Periodontology. </a:t>
            </a:r>
            <a:r>
              <a:rPr lang="cs-CZ" altLang="cs-CZ" sz="3200" dirty="0" err="1" smtClean="0"/>
              <a:t>Thieme</a:t>
            </a:r>
            <a:r>
              <a:rPr lang="cs-CZ" altLang="cs-CZ" sz="3200" dirty="0" smtClean="0"/>
              <a:t> 2006</a:t>
            </a:r>
            <a:br>
              <a:rPr lang="cs-CZ" altLang="cs-CZ" sz="3200" dirty="0" smtClean="0"/>
            </a:br>
            <a:r>
              <a:rPr lang="en-US" altLang="cs-CZ" sz="2800" dirty="0" smtClean="0"/>
              <a:t> 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80716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24744"/>
            <a:ext cx="8075240" cy="50014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dirty="0" err="1" smtClean="0"/>
              <a:t>Mueller</a:t>
            </a:r>
            <a:r>
              <a:rPr lang="cs-CZ" altLang="cs-CZ" dirty="0" smtClean="0"/>
              <a:t>, H.P.: </a:t>
            </a:r>
            <a:r>
              <a:rPr lang="cs-CZ" altLang="cs-CZ" dirty="0" smtClean="0">
                <a:solidFill>
                  <a:srgbClr val="FF0000"/>
                </a:solidFill>
              </a:rPr>
              <a:t>Periodontology – </a:t>
            </a:r>
            <a:r>
              <a:rPr lang="cs-CZ" altLang="cs-CZ" dirty="0" err="1" smtClean="0">
                <a:solidFill>
                  <a:srgbClr val="FF0000"/>
                </a:solidFill>
              </a:rPr>
              <a:t>The</a:t>
            </a:r>
            <a:r>
              <a:rPr lang="cs-CZ" altLang="cs-CZ" dirty="0" smtClean="0">
                <a:solidFill>
                  <a:srgbClr val="FF0000"/>
                </a:solidFill>
              </a:rPr>
              <a:t> Essentials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Thieme</a:t>
            </a:r>
            <a:r>
              <a:rPr lang="cs-CZ" altLang="cs-CZ" dirty="0" smtClean="0"/>
              <a:t> 2005</a:t>
            </a:r>
            <a:br>
              <a:rPr lang="cs-CZ" altLang="cs-CZ" dirty="0" smtClean="0"/>
            </a:br>
            <a:r>
              <a:rPr lang="cs-CZ" altLang="cs-CZ" dirty="0" smtClean="0"/>
              <a:t> </a:t>
            </a:r>
            <a:br>
              <a:rPr lang="cs-CZ" altLang="cs-CZ" dirty="0" smtClean="0"/>
            </a:br>
            <a:r>
              <a:rPr lang="cs-CZ" altLang="cs-CZ" dirty="0" err="1" smtClean="0"/>
              <a:t>Clerehugh</a:t>
            </a:r>
            <a:r>
              <a:rPr lang="cs-CZ" altLang="cs-CZ" dirty="0" smtClean="0"/>
              <a:t>, V.C.: </a:t>
            </a:r>
            <a:r>
              <a:rPr lang="cs-CZ" altLang="cs-CZ" dirty="0" smtClean="0">
                <a:solidFill>
                  <a:srgbClr val="FF0000"/>
                </a:solidFill>
              </a:rPr>
              <a:t>Periodontology </a:t>
            </a:r>
            <a:r>
              <a:rPr lang="cs-CZ" altLang="cs-CZ" dirty="0" err="1" smtClean="0">
                <a:solidFill>
                  <a:srgbClr val="FF0000"/>
                </a:solidFill>
              </a:rPr>
              <a:t>at</a:t>
            </a:r>
            <a:r>
              <a:rPr lang="cs-CZ" altLang="cs-CZ" dirty="0" smtClean="0">
                <a:solidFill>
                  <a:srgbClr val="FF0000"/>
                </a:solidFill>
              </a:rPr>
              <a:t> a Glance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Wiley</a:t>
            </a:r>
            <a:r>
              <a:rPr lang="cs-CZ" altLang="cs-CZ" dirty="0" smtClean="0"/>
              <a:t> 2009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err="1" smtClean="0"/>
              <a:t>Jenkins</a:t>
            </a:r>
            <a:r>
              <a:rPr lang="cs-CZ" altLang="cs-CZ" dirty="0" smtClean="0"/>
              <a:t>, WMM., Allan, CJ.: </a:t>
            </a:r>
            <a:r>
              <a:rPr lang="cs-CZ" altLang="cs-CZ" dirty="0" err="1" smtClean="0">
                <a:solidFill>
                  <a:srgbClr val="FF0000"/>
                </a:solidFill>
              </a:rPr>
              <a:t>Guide</a:t>
            </a:r>
            <a:r>
              <a:rPr lang="cs-CZ" altLang="cs-CZ" dirty="0" smtClean="0">
                <a:solidFill>
                  <a:srgbClr val="FF0000"/>
                </a:solidFill>
              </a:rPr>
              <a:t> to </a:t>
            </a:r>
            <a:r>
              <a:rPr lang="cs-CZ" altLang="cs-CZ" dirty="0" err="1" smtClean="0">
                <a:solidFill>
                  <a:srgbClr val="FF0000"/>
                </a:solidFill>
              </a:rPr>
              <a:t>periodontics</a:t>
            </a:r>
            <a:r>
              <a:rPr lang="cs-CZ" altLang="cs-CZ" dirty="0" smtClean="0">
                <a:solidFill>
                  <a:srgbClr val="FF0000"/>
                </a:solidFill>
              </a:rPr>
              <a:t>. </a:t>
            </a:r>
            <a:r>
              <a:rPr lang="cs-CZ" altLang="cs-CZ" dirty="0" smtClean="0"/>
              <a:t>1994</a:t>
            </a:r>
          </a:p>
          <a:p>
            <a:pPr marL="0" indent="0">
              <a:buNone/>
            </a:pP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dirty="0" smtClean="0">
                <a:latin typeface="Calibri" pitchFamily="34" charset="0"/>
                <a:cs typeface="Calibri" pitchFamily="34" charset="0"/>
              </a:rPr>
              <a:t>Lang, N.P.,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Lindhe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J.,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Berglund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T.,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Giannobile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W.,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Sanz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M.: </a:t>
            </a:r>
            <a:r>
              <a:rPr lang="cs-CZ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Clinical</a:t>
            </a:r>
            <a:r>
              <a:rPr lang="cs-CZ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periodontology</a:t>
            </a:r>
            <a:r>
              <a:rPr lang="cs-CZ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and </a:t>
            </a:r>
            <a:r>
              <a:rPr lang="cs-CZ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implant</a:t>
            </a:r>
            <a:r>
              <a:rPr lang="cs-CZ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dentistry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2008, 2015</a:t>
            </a:r>
            <a:br>
              <a:rPr lang="cs-CZ" dirty="0" smtClean="0">
                <a:latin typeface="Calibri" pitchFamily="34" charset="0"/>
                <a:cs typeface="Calibri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1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51520" y="476672"/>
            <a:ext cx="8748142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 b="1" dirty="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 sz="2800" dirty="0">
                <a:latin typeface="Calibri" pitchFamily="34" charset="0"/>
                <a:cs typeface="Calibri" pitchFamily="34" charset="0"/>
              </a:rPr>
              <a:t>Izakovičová Hollá, L., Fassmann, A., Poskerová H: </a:t>
            </a:r>
            <a:r>
              <a:rPr lang="en-US" altLang="cs-CZ" sz="28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University Textbook on Oral Mucosal Diseases</a:t>
            </a:r>
            <a:r>
              <a:rPr lang="cs-CZ" altLang="cs-CZ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altLang="cs-CZ" sz="2800" dirty="0">
                <a:latin typeface="Calibri" pitchFamily="34" charset="0"/>
                <a:cs typeface="Calibri" pitchFamily="34" charset="0"/>
              </a:rPr>
              <a:t>2020</a:t>
            </a:r>
          </a:p>
          <a:p>
            <a:pPr eaLnBrk="1" hangingPunct="1"/>
            <a:endParaRPr lang="cs-CZ" altLang="cs-CZ" sz="2800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altLang="cs-CZ" sz="2800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altLang="cs-CZ" sz="2800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altLang="cs-CZ" sz="2800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cs-CZ" altLang="cs-CZ" sz="2800" dirty="0">
                <a:latin typeface="Calibri" pitchFamily="34" charset="0"/>
                <a:cs typeface="Calibri" pitchFamily="34" charset="0"/>
              </a:rPr>
              <a:t>Izakovičová Hollá, L., Fassmann, A., Poskerová H,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Bořilová Linhartová P, a kol: </a:t>
            </a:r>
            <a:r>
              <a:rPr lang="en-US" sz="28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Oral mucosal diseases – </a:t>
            </a:r>
            <a:r>
              <a:rPr lang="en-US" sz="2800" dirty="0" err="1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repetitorium</a:t>
            </a:r>
            <a:r>
              <a:rPr lang="en-US" sz="28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and atlas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2020</a:t>
            </a:r>
          </a:p>
          <a:p>
            <a:pPr eaLnBrk="1" hangingPunct="1"/>
            <a:endParaRPr lang="cs-CZ" altLang="cs-CZ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r>
              <a:rPr lang="cs-CZ" altLang="cs-CZ" sz="2800" dirty="0" smtClean="0">
                <a:latin typeface="Calibri" pitchFamily="34" charset="0"/>
                <a:cs typeface="Calibri" pitchFamily="34" charset="0"/>
                <a:hlinkClick r:id="rId2"/>
              </a:rPr>
              <a:t>https://is.muni.cz/auth/do/med/el/rosud/index_en.html</a:t>
            </a:r>
            <a:endParaRPr lang="cs-CZ" altLang="cs-CZ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altLang="cs-CZ" sz="2800" dirty="0"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alt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2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074"/>
          <p:cNvSpPr>
            <a:spLocks noGrp="1" noChangeArrowheads="1"/>
          </p:cNvSpPr>
          <p:nvPr>
            <p:ph type="title"/>
          </p:nvPr>
        </p:nvSpPr>
        <p:spPr>
          <a:xfrm>
            <a:off x="827584" y="692696"/>
            <a:ext cx="7550224" cy="5860330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200" dirty="0" smtClean="0">
                <a:solidFill>
                  <a:schemeClr val="tx1"/>
                </a:solidFill>
              </a:rPr>
              <a:t/>
            </a:r>
            <a:br>
              <a:rPr lang="cs-CZ" altLang="cs-CZ" sz="3200" dirty="0" smtClean="0">
                <a:solidFill>
                  <a:schemeClr val="tx1"/>
                </a:solidFill>
              </a:rPr>
            </a:br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 err="1" smtClean="0">
                <a:solidFill>
                  <a:schemeClr val="tx1"/>
                </a:solidFill>
              </a:rPr>
              <a:t>Reichart</a:t>
            </a:r>
            <a:r>
              <a:rPr lang="cs-CZ" altLang="cs-CZ" sz="3200" dirty="0" smtClean="0">
                <a:solidFill>
                  <a:schemeClr val="tx1"/>
                </a:solidFill>
              </a:rPr>
              <a:t>, P.A.,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Philipsen</a:t>
            </a:r>
            <a:r>
              <a:rPr lang="cs-CZ" altLang="cs-CZ" sz="3200" dirty="0" smtClean="0">
                <a:solidFill>
                  <a:schemeClr val="tx1"/>
                </a:solidFill>
              </a:rPr>
              <a:t>, H.P.: </a:t>
            </a:r>
            <a:r>
              <a:rPr lang="cs-CZ" altLang="cs-CZ" sz="3200" dirty="0" smtClean="0">
                <a:solidFill>
                  <a:srgbClr val="FF0000"/>
                </a:solidFill>
              </a:rPr>
              <a:t>Oral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Pathology</a:t>
            </a:r>
            <a:r>
              <a:rPr lang="cs-CZ" altLang="cs-CZ" sz="3200" dirty="0" smtClean="0">
                <a:solidFill>
                  <a:srgbClr val="FF0000"/>
                </a:solidFill>
              </a:rPr>
              <a:t> –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Color</a:t>
            </a:r>
            <a:r>
              <a:rPr lang="cs-CZ" altLang="cs-CZ" sz="3200" dirty="0" smtClean="0">
                <a:solidFill>
                  <a:srgbClr val="FF0000"/>
                </a:solidFill>
              </a:rPr>
              <a:t> Atlas</a:t>
            </a:r>
            <a:r>
              <a:rPr lang="cs-CZ" altLang="cs-CZ" sz="3200" dirty="0" smtClean="0">
                <a:solidFill>
                  <a:schemeClr val="tx1"/>
                </a:solidFill>
              </a:rPr>
              <a:t>,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Thieme</a:t>
            </a:r>
            <a:r>
              <a:rPr lang="cs-CZ" altLang="cs-CZ" sz="3200" dirty="0" smtClean="0">
                <a:solidFill>
                  <a:schemeClr val="tx1"/>
                </a:solidFill>
              </a:rPr>
              <a:t>, 2000</a:t>
            </a:r>
            <a:br>
              <a:rPr lang="cs-CZ" altLang="cs-CZ" sz="3200" dirty="0" smtClean="0">
                <a:solidFill>
                  <a:schemeClr val="tx1"/>
                </a:solidFill>
              </a:rPr>
            </a:br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 err="1" smtClean="0"/>
              <a:t>Strassburg</a:t>
            </a:r>
            <a:r>
              <a:rPr lang="cs-CZ" altLang="cs-CZ" sz="3200" dirty="0" smtClean="0"/>
              <a:t>, M., </a:t>
            </a:r>
            <a:r>
              <a:rPr lang="cs-CZ" altLang="cs-CZ" sz="3200" dirty="0" err="1" smtClean="0"/>
              <a:t>Knolle</a:t>
            </a:r>
            <a:r>
              <a:rPr lang="cs-CZ" altLang="cs-CZ" sz="3200" dirty="0" smtClean="0"/>
              <a:t>, G.: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Diseases</a:t>
            </a:r>
            <a:r>
              <a:rPr lang="cs-CZ" altLang="cs-CZ" sz="3200" dirty="0" smtClean="0">
                <a:solidFill>
                  <a:srgbClr val="FF0000"/>
                </a:solidFill>
              </a:rPr>
              <a:t>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of</a:t>
            </a:r>
            <a:r>
              <a:rPr lang="cs-CZ" altLang="cs-CZ" sz="3200" dirty="0" smtClean="0">
                <a:solidFill>
                  <a:srgbClr val="FF0000"/>
                </a:solidFill>
              </a:rPr>
              <a:t>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the</a:t>
            </a:r>
            <a:r>
              <a:rPr lang="cs-CZ" altLang="cs-CZ" sz="3200" dirty="0" smtClean="0">
                <a:solidFill>
                  <a:srgbClr val="FF0000"/>
                </a:solidFill>
              </a:rPr>
              <a:t> Oral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Mucosa</a:t>
            </a:r>
            <a:r>
              <a:rPr lang="cs-CZ" altLang="cs-CZ" sz="3200" dirty="0" smtClean="0">
                <a:solidFill>
                  <a:srgbClr val="FF0000"/>
                </a:solidFill>
              </a:rPr>
              <a:t> – A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Color</a:t>
            </a:r>
            <a:r>
              <a:rPr lang="cs-CZ" altLang="cs-CZ" sz="3200" dirty="0" smtClean="0">
                <a:solidFill>
                  <a:srgbClr val="FF0000"/>
                </a:solidFill>
              </a:rPr>
              <a:t> Atlas</a:t>
            </a:r>
            <a:r>
              <a:rPr lang="cs-CZ" altLang="cs-CZ" sz="3200" dirty="0" smtClean="0"/>
              <a:t>, </a:t>
            </a:r>
            <a:r>
              <a:rPr lang="cs-CZ" altLang="cs-CZ" sz="3200" dirty="0" err="1" smtClean="0"/>
              <a:t>Quintessence</a:t>
            </a:r>
            <a:r>
              <a:rPr lang="cs-CZ" altLang="cs-CZ" sz="3200" dirty="0" smtClean="0"/>
              <a:t>, 1994</a:t>
            </a:r>
            <a:r>
              <a:rPr lang="cs-CZ" altLang="cs-CZ" sz="3200" dirty="0" smtClean="0">
                <a:solidFill>
                  <a:schemeClr val="tx1"/>
                </a:solidFill>
              </a:rPr>
              <a:t/>
            </a:r>
            <a:br>
              <a:rPr lang="cs-CZ" altLang="cs-CZ" sz="3200" dirty="0" smtClean="0">
                <a:solidFill>
                  <a:schemeClr val="tx1"/>
                </a:solidFill>
              </a:rPr>
            </a:br>
            <a:r>
              <a:rPr lang="cs-CZ" altLang="cs-CZ" sz="3200" dirty="0" smtClean="0">
                <a:solidFill>
                  <a:schemeClr val="tx1"/>
                </a:solidFill>
              </a:rPr>
              <a:t/>
            </a:r>
            <a:br>
              <a:rPr lang="cs-CZ" altLang="cs-CZ" sz="3200" dirty="0" smtClean="0">
                <a:solidFill>
                  <a:schemeClr val="tx1"/>
                </a:solidFill>
              </a:rPr>
            </a:br>
            <a:r>
              <a:rPr lang="cs-CZ" altLang="cs-CZ" sz="3200" dirty="0" err="1" smtClean="0"/>
              <a:t>Laskaris</a:t>
            </a:r>
            <a:r>
              <a:rPr lang="cs-CZ" altLang="cs-CZ" sz="3200" dirty="0" smtClean="0"/>
              <a:t>, G.: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Color</a:t>
            </a:r>
            <a:r>
              <a:rPr lang="cs-CZ" altLang="cs-CZ" sz="3200" dirty="0" smtClean="0">
                <a:solidFill>
                  <a:srgbClr val="FF0000"/>
                </a:solidFill>
              </a:rPr>
              <a:t> Atlas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of</a:t>
            </a:r>
            <a:r>
              <a:rPr lang="cs-CZ" altLang="cs-CZ" sz="3200" dirty="0" smtClean="0">
                <a:solidFill>
                  <a:srgbClr val="FF0000"/>
                </a:solidFill>
              </a:rPr>
              <a:t> Oral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Diseases</a:t>
            </a:r>
            <a:r>
              <a:rPr lang="cs-CZ" altLang="cs-CZ" sz="3200" dirty="0" smtClean="0"/>
              <a:t>, </a:t>
            </a:r>
            <a:r>
              <a:rPr lang="cs-CZ" altLang="cs-CZ" sz="3200" dirty="0" err="1" smtClean="0"/>
              <a:t>Thieme</a:t>
            </a:r>
            <a:r>
              <a:rPr lang="cs-CZ" altLang="cs-CZ" sz="3200" dirty="0" smtClean="0"/>
              <a:t> </a:t>
            </a:r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 smtClean="0"/>
              <a:t>1994</a:t>
            </a:r>
            <a:br>
              <a:rPr lang="cs-CZ" altLang="cs-CZ" sz="3200" dirty="0" smtClean="0"/>
            </a:br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 err="1" smtClean="0">
                <a:solidFill>
                  <a:schemeClr val="tx1"/>
                </a:solidFill>
              </a:rPr>
              <a:t>Filippi</a:t>
            </a:r>
            <a:r>
              <a:rPr lang="cs-CZ" altLang="cs-CZ" sz="3200" dirty="0" smtClean="0">
                <a:solidFill>
                  <a:schemeClr val="tx1"/>
                </a:solidFill>
              </a:rPr>
              <a:t>, A.,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Lindenmüller</a:t>
            </a:r>
            <a:r>
              <a:rPr lang="cs-CZ" altLang="cs-CZ" sz="3200" dirty="0" smtClean="0">
                <a:solidFill>
                  <a:schemeClr val="tx1"/>
                </a:solidFill>
              </a:rPr>
              <a:t>, I.H.: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The</a:t>
            </a:r>
            <a:r>
              <a:rPr lang="cs-CZ" altLang="cs-CZ" sz="3200" dirty="0" smtClean="0">
                <a:solidFill>
                  <a:srgbClr val="FF0000"/>
                </a:solidFill>
              </a:rPr>
              <a:t> </a:t>
            </a:r>
            <a:r>
              <a:rPr lang="cs-CZ" altLang="cs-CZ" sz="3200" dirty="0" err="1" smtClean="0">
                <a:solidFill>
                  <a:srgbClr val="FF0000"/>
                </a:solidFill>
              </a:rPr>
              <a:t>Tongue</a:t>
            </a:r>
            <a:r>
              <a:rPr lang="cs-CZ" altLang="cs-CZ" sz="3200" dirty="0" smtClean="0">
                <a:solidFill>
                  <a:srgbClr val="FF0000"/>
                </a:solidFill>
              </a:rPr>
              <a:t>, </a:t>
            </a:r>
            <a:r>
              <a:rPr lang="cs-CZ" altLang="cs-CZ" sz="3200" dirty="0" err="1" smtClean="0"/>
              <a:t>Quintessence</a:t>
            </a:r>
            <a:r>
              <a:rPr lang="cs-CZ" altLang="cs-CZ" sz="3200" dirty="0" smtClean="0"/>
              <a:t>, 2019</a:t>
            </a:r>
            <a:br>
              <a:rPr lang="cs-CZ" altLang="cs-CZ" sz="3200" dirty="0" smtClean="0"/>
            </a:br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2722890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78</Words>
  <Application>Microsoft Office PowerPoint</Application>
  <PresentationFormat>Předvádění na obrazovce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Recommended literature for subjects</vt:lpstr>
      <vt:lpstr>Radovan Slezák: Preclinical periodontology, 2007   Wolf, H.F.: Color Atlas of Dental Hygiene. Periodontology. Thieme 2006   </vt:lpstr>
      <vt:lpstr>Prezentace aplikace PowerPoint</vt:lpstr>
      <vt:lpstr>Prezentace aplikace PowerPoint</vt:lpstr>
      <vt:lpstr>    Reichart, P.A., Philipsen, H.P.: Oral Pathology – Color Atlas, Thieme, 2000  Strassburg, M., Knolle, G.: Diseases of the Oral Mucosa – A Color Atlas, Quintessence, 1994  Laskaris, G.: Color Atlas of Oral Diseases, Thieme  1994  Filippi, A., Lindenmüller, I.H.: The Tongue, Quintessence, 2019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Recommended literature for subjects</dc:title>
  <dc:creator>admin</dc:creator>
  <cp:lastModifiedBy>admin</cp:lastModifiedBy>
  <cp:revision>4</cp:revision>
  <dcterms:created xsi:type="dcterms:W3CDTF">2021-02-24T08:44:13Z</dcterms:created>
  <dcterms:modified xsi:type="dcterms:W3CDTF">2021-02-24T09:17:12Z</dcterms:modified>
</cp:coreProperties>
</file>