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sldIdLst>
    <p:sldId id="256" r:id="rId2"/>
    <p:sldId id="496" r:id="rId3"/>
    <p:sldId id="498" r:id="rId4"/>
    <p:sldId id="500" r:id="rId5"/>
    <p:sldId id="501" r:id="rId6"/>
    <p:sldId id="502" r:id="rId7"/>
    <p:sldId id="503" r:id="rId8"/>
    <p:sldId id="504" r:id="rId9"/>
    <p:sldId id="499" r:id="rId10"/>
    <p:sldId id="505" r:id="rId11"/>
    <p:sldId id="320" r:id="rId12"/>
    <p:sldId id="495" r:id="rId13"/>
    <p:sldId id="507" r:id="rId14"/>
    <p:sldId id="508" r:id="rId15"/>
    <p:sldId id="509" r:id="rId16"/>
    <p:sldId id="510" r:id="rId17"/>
    <p:sldId id="511" r:id="rId18"/>
    <p:sldId id="512" r:id="rId19"/>
    <p:sldId id="515" r:id="rId20"/>
    <p:sldId id="513" r:id="rId21"/>
    <p:sldId id="517" r:id="rId22"/>
    <p:sldId id="518" r:id="rId23"/>
    <p:sldId id="519" r:id="rId24"/>
    <p:sldId id="520" r:id="rId25"/>
    <p:sldId id="521" r:id="rId26"/>
    <p:sldId id="522" r:id="rId27"/>
    <p:sldId id="523" r:id="rId28"/>
    <p:sldId id="524" r:id="rId29"/>
    <p:sldId id="525" r:id="rId30"/>
    <p:sldId id="478" r:id="rId31"/>
    <p:sldId id="488" r:id="rId32"/>
    <p:sldId id="392" r:id="rId33"/>
    <p:sldId id="489" r:id="rId34"/>
    <p:sldId id="526" r:id="rId35"/>
    <p:sldId id="414" r:id="rId36"/>
    <p:sldId id="312" r:id="rId37"/>
    <p:sldId id="527" r:id="rId38"/>
    <p:sldId id="467" r:id="rId39"/>
    <p:sldId id="468" r:id="rId40"/>
    <p:sldId id="471" r:id="rId41"/>
    <p:sldId id="491" r:id="rId42"/>
    <p:sldId id="425" r:id="rId43"/>
    <p:sldId id="316" r:id="rId44"/>
    <p:sldId id="369" r:id="rId45"/>
    <p:sldId id="426" r:id="rId46"/>
    <p:sldId id="531" r:id="rId47"/>
    <p:sldId id="530" r:id="rId48"/>
    <p:sldId id="528" r:id="rId49"/>
    <p:sldId id="529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9933"/>
    <a:srgbClr val="000066"/>
    <a:srgbClr val="FF0000"/>
    <a:srgbClr val="00003E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>
      <p:cViewPr>
        <p:scale>
          <a:sx n="100" d="100"/>
          <a:sy n="100" d="100"/>
        </p:scale>
        <p:origin x="-1962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86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575CF-F0D1-409D-91D5-6F81EC28E985}" type="doc">
      <dgm:prSet loTypeId="urn:microsoft.com/office/officeart/2009/3/layout/HorizontalOrganizationChart" loCatId="hierarchy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414F10FF-0879-4698-AC32-A77ED0B56B47}">
      <dgm:prSet phldrT="[Text]"/>
      <dgm:spPr/>
      <dgm:t>
        <a:bodyPr/>
        <a:lstStyle/>
        <a:p>
          <a:r>
            <a:rPr lang="cs-CZ" dirty="0" err="1" smtClean="0"/>
            <a:t>Neurodevelopmental</a:t>
          </a:r>
          <a:r>
            <a:rPr lang="cs-CZ" dirty="0" smtClean="0"/>
            <a:t> </a:t>
          </a:r>
          <a:r>
            <a:rPr lang="cs-CZ" dirty="0" err="1" smtClean="0"/>
            <a:t>disorders</a:t>
          </a:r>
          <a:endParaRPr lang="cs-CZ" dirty="0"/>
        </a:p>
      </dgm:t>
    </dgm:pt>
    <dgm:pt modelId="{7CFB8B6E-1582-4A67-873A-55667E6F48C9}" type="parTrans" cxnId="{3FC3CAC0-578E-4307-A843-DD7D356B42F3}">
      <dgm:prSet/>
      <dgm:spPr/>
      <dgm:t>
        <a:bodyPr/>
        <a:lstStyle/>
        <a:p>
          <a:endParaRPr lang="cs-CZ"/>
        </a:p>
      </dgm:t>
    </dgm:pt>
    <dgm:pt modelId="{291A3056-1B9A-4412-BD14-2333E66A9AFA}" type="sibTrans" cxnId="{3FC3CAC0-578E-4307-A843-DD7D356B42F3}">
      <dgm:prSet/>
      <dgm:spPr/>
      <dgm:t>
        <a:bodyPr/>
        <a:lstStyle/>
        <a:p>
          <a:endParaRPr lang="cs-CZ"/>
        </a:p>
      </dgm:t>
    </dgm:pt>
    <dgm:pt modelId="{7336CFF5-A4F3-4164-9C11-BABF17AE5A2B}">
      <dgm:prSet phldrT="[Text]"/>
      <dgm:spPr>
        <a:solidFill>
          <a:schemeClr val="accent5">
            <a:lumMod val="50000"/>
          </a:schemeClr>
        </a:solidFill>
        <a:ln>
          <a:noFill/>
        </a:ln>
      </dgm:spPr>
      <dgm:t>
        <a:bodyPr/>
        <a:lstStyle/>
        <a:p>
          <a:r>
            <a:rPr lang="cs-CZ" dirty="0" err="1" smtClean="0">
              <a:solidFill>
                <a:schemeClr val="bg1"/>
              </a:solidFill>
            </a:rPr>
            <a:t>Intellectual</a:t>
          </a:r>
          <a:r>
            <a:rPr lang="cs-CZ" dirty="0" smtClean="0">
              <a:solidFill>
                <a:schemeClr val="bg1"/>
              </a:solidFill>
            </a:rPr>
            <a:t> </a:t>
          </a:r>
          <a:r>
            <a:rPr lang="cs-CZ" dirty="0" err="1" smtClean="0">
              <a:solidFill>
                <a:schemeClr val="bg1"/>
              </a:solidFill>
            </a:rPr>
            <a:t>Disabilities</a:t>
          </a:r>
          <a:endParaRPr lang="cs-CZ" dirty="0">
            <a:solidFill>
              <a:schemeClr val="bg1"/>
            </a:solidFill>
          </a:endParaRPr>
        </a:p>
      </dgm:t>
    </dgm:pt>
    <dgm:pt modelId="{844189B9-C9EC-422D-9129-4DD3C5AE09C8}" type="parTrans" cxnId="{075A5B1B-4404-47E0-B7DC-84F068A2B26C}">
      <dgm:prSet/>
      <dgm:spPr/>
      <dgm:t>
        <a:bodyPr/>
        <a:lstStyle/>
        <a:p>
          <a:endParaRPr lang="cs-CZ"/>
        </a:p>
      </dgm:t>
    </dgm:pt>
    <dgm:pt modelId="{0FF6B150-FE65-45C7-857B-B0F7769369C2}" type="sibTrans" cxnId="{075A5B1B-4404-47E0-B7DC-84F068A2B26C}">
      <dgm:prSet/>
      <dgm:spPr/>
      <dgm:t>
        <a:bodyPr/>
        <a:lstStyle/>
        <a:p>
          <a:endParaRPr lang="cs-CZ"/>
        </a:p>
      </dgm:t>
    </dgm:pt>
    <dgm:pt modelId="{6039DF34-29BD-4017-8B0F-0DB4678FB10F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smtClean="0"/>
            <a:t>Communications </a:t>
          </a:r>
          <a:r>
            <a:rPr lang="cs-CZ" dirty="0" err="1" smtClean="0"/>
            <a:t>disorders</a:t>
          </a:r>
          <a:endParaRPr lang="cs-CZ" dirty="0"/>
        </a:p>
      </dgm:t>
    </dgm:pt>
    <dgm:pt modelId="{C3BF374F-4237-44CB-A4C9-B288118A0AD8}" type="parTrans" cxnId="{D1D59769-0514-4CC4-A473-F9339F168420}">
      <dgm:prSet/>
      <dgm:spPr/>
      <dgm:t>
        <a:bodyPr/>
        <a:lstStyle/>
        <a:p>
          <a:endParaRPr lang="cs-CZ"/>
        </a:p>
      </dgm:t>
    </dgm:pt>
    <dgm:pt modelId="{BC83E1E4-9CDB-4FE7-A3EE-8D956C46418A}" type="sibTrans" cxnId="{D1D59769-0514-4CC4-A473-F9339F168420}">
      <dgm:prSet/>
      <dgm:spPr/>
      <dgm:t>
        <a:bodyPr/>
        <a:lstStyle/>
        <a:p>
          <a:endParaRPr lang="cs-CZ"/>
        </a:p>
      </dgm:t>
    </dgm:pt>
    <dgm:pt modelId="{DB2DA73C-BD2E-43D0-A650-3A8E7CA5F1E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err="1" smtClean="0"/>
            <a:t>Autism</a:t>
          </a:r>
          <a:r>
            <a:rPr lang="cs-CZ" dirty="0" smtClean="0"/>
            <a:t> </a:t>
          </a:r>
          <a:r>
            <a:rPr lang="cs-CZ" dirty="0" err="1" smtClean="0"/>
            <a:t>Spectrum</a:t>
          </a:r>
          <a:r>
            <a:rPr lang="cs-CZ" dirty="0" smtClean="0"/>
            <a:t> </a:t>
          </a:r>
          <a:r>
            <a:rPr lang="cs-CZ" dirty="0" err="1" smtClean="0"/>
            <a:t>Disorder</a:t>
          </a:r>
          <a:endParaRPr lang="cs-CZ" dirty="0"/>
        </a:p>
      </dgm:t>
    </dgm:pt>
    <dgm:pt modelId="{461285E9-CB1E-4433-AB96-E5B7AFDC7D16}" type="parTrans" cxnId="{488B98C3-4D0D-48D4-9454-99699E5A415F}">
      <dgm:prSet/>
      <dgm:spPr/>
      <dgm:t>
        <a:bodyPr/>
        <a:lstStyle/>
        <a:p>
          <a:endParaRPr lang="cs-CZ"/>
        </a:p>
      </dgm:t>
    </dgm:pt>
    <dgm:pt modelId="{A2DDC597-99E9-49A0-B13B-750D4CF394C2}" type="sibTrans" cxnId="{488B98C3-4D0D-48D4-9454-99699E5A415F}">
      <dgm:prSet/>
      <dgm:spPr/>
      <dgm:t>
        <a:bodyPr/>
        <a:lstStyle/>
        <a:p>
          <a:endParaRPr lang="cs-CZ"/>
        </a:p>
      </dgm:t>
    </dgm:pt>
    <dgm:pt modelId="{F1BE0691-4525-4EBA-8966-53D953A887A8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smtClean="0"/>
            <a:t>ADHD</a:t>
          </a:r>
          <a:endParaRPr lang="cs-CZ" dirty="0"/>
        </a:p>
      </dgm:t>
    </dgm:pt>
    <dgm:pt modelId="{A93722A3-C768-4453-A245-8B0DDDC28063}" type="parTrans" cxnId="{13185565-90ED-4E74-84D0-1E402AA9EA73}">
      <dgm:prSet/>
      <dgm:spPr/>
      <dgm:t>
        <a:bodyPr/>
        <a:lstStyle/>
        <a:p>
          <a:endParaRPr lang="cs-CZ"/>
        </a:p>
      </dgm:t>
    </dgm:pt>
    <dgm:pt modelId="{70D1A3A7-BC14-4786-9359-45542AA46368}" type="sibTrans" cxnId="{13185565-90ED-4E74-84D0-1E402AA9EA73}">
      <dgm:prSet/>
      <dgm:spPr/>
      <dgm:t>
        <a:bodyPr/>
        <a:lstStyle/>
        <a:p>
          <a:endParaRPr lang="cs-CZ"/>
        </a:p>
      </dgm:t>
    </dgm:pt>
    <dgm:pt modelId="{16BA0781-C835-4179-B359-F307A6F98F31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err="1" smtClean="0"/>
            <a:t>Specific</a:t>
          </a:r>
          <a:r>
            <a:rPr lang="cs-CZ" dirty="0" smtClean="0"/>
            <a:t> </a:t>
          </a:r>
          <a:r>
            <a:rPr lang="cs-CZ" dirty="0" err="1" smtClean="0"/>
            <a:t>Learning</a:t>
          </a:r>
          <a:r>
            <a:rPr lang="cs-CZ" dirty="0" smtClean="0"/>
            <a:t> </a:t>
          </a:r>
          <a:r>
            <a:rPr lang="cs-CZ" dirty="0" err="1" smtClean="0"/>
            <a:t>Disorder</a:t>
          </a:r>
          <a:endParaRPr lang="cs-CZ" dirty="0"/>
        </a:p>
      </dgm:t>
    </dgm:pt>
    <dgm:pt modelId="{D86E7352-D156-443C-89D0-BE3932E316F5}" type="parTrans" cxnId="{F19F7406-A1D8-4C32-B2A8-992A4C43045F}">
      <dgm:prSet/>
      <dgm:spPr/>
      <dgm:t>
        <a:bodyPr/>
        <a:lstStyle/>
        <a:p>
          <a:endParaRPr lang="cs-CZ"/>
        </a:p>
      </dgm:t>
    </dgm:pt>
    <dgm:pt modelId="{37845074-6407-4454-B9EF-2BD6F1707A57}" type="sibTrans" cxnId="{F19F7406-A1D8-4C32-B2A8-992A4C43045F}">
      <dgm:prSet/>
      <dgm:spPr/>
      <dgm:t>
        <a:bodyPr/>
        <a:lstStyle/>
        <a:p>
          <a:endParaRPr lang="cs-CZ"/>
        </a:p>
      </dgm:t>
    </dgm:pt>
    <dgm:pt modelId="{B8C4365F-AEFB-4941-85FB-AA6BB234EECA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smtClean="0"/>
            <a:t>Motor </a:t>
          </a:r>
          <a:r>
            <a:rPr lang="cs-CZ" dirty="0" err="1" smtClean="0"/>
            <a:t>Disorder</a:t>
          </a:r>
          <a:endParaRPr lang="cs-CZ" dirty="0"/>
        </a:p>
      </dgm:t>
    </dgm:pt>
    <dgm:pt modelId="{C5326A7E-083D-4BBB-AA49-6B9D4B61C590}" type="parTrans" cxnId="{94E9E01C-A59C-4B24-8C3D-DE602DB67993}">
      <dgm:prSet/>
      <dgm:spPr/>
      <dgm:t>
        <a:bodyPr/>
        <a:lstStyle/>
        <a:p>
          <a:endParaRPr lang="cs-CZ"/>
        </a:p>
      </dgm:t>
    </dgm:pt>
    <dgm:pt modelId="{51F0E878-C335-4350-B838-2DA29F54C212}" type="sibTrans" cxnId="{94E9E01C-A59C-4B24-8C3D-DE602DB67993}">
      <dgm:prSet/>
      <dgm:spPr/>
      <dgm:t>
        <a:bodyPr/>
        <a:lstStyle/>
        <a:p>
          <a:endParaRPr lang="cs-CZ"/>
        </a:p>
      </dgm:t>
    </dgm:pt>
    <dgm:pt modelId="{60266398-68A0-463F-A43D-45BB169B8E0C}" type="pres">
      <dgm:prSet presAssocID="{6A7575CF-F0D1-409D-91D5-6F81EC28E9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3F4C6AD-83F3-4FFB-9B40-63F41D25CB16}" type="pres">
      <dgm:prSet presAssocID="{414F10FF-0879-4698-AC32-A77ED0B56B47}" presName="hierRoot1" presStyleCnt="0">
        <dgm:presLayoutVars>
          <dgm:hierBranch val="init"/>
        </dgm:presLayoutVars>
      </dgm:prSet>
      <dgm:spPr/>
    </dgm:pt>
    <dgm:pt modelId="{99D5C520-664E-4611-B235-3B5F4CBC4E95}" type="pres">
      <dgm:prSet presAssocID="{414F10FF-0879-4698-AC32-A77ED0B56B47}" presName="rootComposite1" presStyleCnt="0"/>
      <dgm:spPr/>
    </dgm:pt>
    <dgm:pt modelId="{73E21544-C710-4226-98D3-6C2903CE94A4}" type="pres">
      <dgm:prSet presAssocID="{414F10FF-0879-4698-AC32-A77ED0B56B4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AB0020-4F10-4EA9-8D10-F8F57359EDFC}" type="pres">
      <dgm:prSet presAssocID="{414F10FF-0879-4698-AC32-A77ED0B56B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C710A5A-43AF-4E80-85AC-E85C008DD792}" type="pres">
      <dgm:prSet presAssocID="{414F10FF-0879-4698-AC32-A77ED0B56B47}" presName="hierChild2" presStyleCnt="0"/>
      <dgm:spPr/>
    </dgm:pt>
    <dgm:pt modelId="{0CA67CD4-00E9-4B18-9255-C09CD574984A}" type="pres">
      <dgm:prSet presAssocID="{844189B9-C9EC-422D-9129-4DD3C5AE09C8}" presName="Name64" presStyleLbl="parChTrans1D2" presStyleIdx="0" presStyleCnt="6"/>
      <dgm:spPr/>
      <dgm:t>
        <a:bodyPr/>
        <a:lstStyle/>
        <a:p>
          <a:endParaRPr lang="cs-CZ"/>
        </a:p>
      </dgm:t>
    </dgm:pt>
    <dgm:pt modelId="{65F57387-32F0-484D-AAF8-0CC57AB303F2}" type="pres">
      <dgm:prSet presAssocID="{7336CFF5-A4F3-4164-9C11-BABF17AE5A2B}" presName="hierRoot2" presStyleCnt="0">
        <dgm:presLayoutVars>
          <dgm:hierBranch val="init"/>
        </dgm:presLayoutVars>
      </dgm:prSet>
      <dgm:spPr/>
    </dgm:pt>
    <dgm:pt modelId="{FA386835-CD4F-4B30-BA86-2BC03742E7E5}" type="pres">
      <dgm:prSet presAssocID="{7336CFF5-A4F3-4164-9C11-BABF17AE5A2B}" presName="rootComposite" presStyleCnt="0"/>
      <dgm:spPr/>
    </dgm:pt>
    <dgm:pt modelId="{46394D6D-CC51-4918-9D60-4728C359E733}" type="pres">
      <dgm:prSet presAssocID="{7336CFF5-A4F3-4164-9C11-BABF17AE5A2B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D89A40-00AC-4070-A460-693E3704297F}" type="pres">
      <dgm:prSet presAssocID="{7336CFF5-A4F3-4164-9C11-BABF17AE5A2B}" presName="rootConnector" presStyleLbl="node2" presStyleIdx="0" presStyleCnt="6"/>
      <dgm:spPr/>
      <dgm:t>
        <a:bodyPr/>
        <a:lstStyle/>
        <a:p>
          <a:endParaRPr lang="cs-CZ"/>
        </a:p>
      </dgm:t>
    </dgm:pt>
    <dgm:pt modelId="{9BD3DC84-5C11-4E43-8C36-67F6FF11A907}" type="pres">
      <dgm:prSet presAssocID="{7336CFF5-A4F3-4164-9C11-BABF17AE5A2B}" presName="hierChild4" presStyleCnt="0"/>
      <dgm:spPr/>
    </dgm:pt>
    <dgm:pt modelId="{BB77CC81-95DA-4DA0-9EBC-9CB6B33D89D7}" type="pres">
      <dgm:prSet presAssocID="{7336CFF5-A4F3-4164-9C11-BABF17AE5A2B}" presName="hierChild5" presStyleCnt="0"/>
      <dgm:spPr/>
    </dgm:pt>
    <dgm:pt modelId="{4E9B20E3-1211-4466-9D5D-41162045D597}" type="pres">
      <dgm:prSet presAssocID="{C3BF374F-4237-44CB-A4C9-B288118A0AD8}" presName="Name64" presStyleLbl="parChTrans1D2" presStyleIdx="1" presStyleCnt="6"/>
      <dgm:spPr/>
      <dgm:t>
        <a:bodyPr/>
        <a:lstStyle/>
        <a:p>
          <a:endParaRPr lang="cs-CZ"/>
        </a:p>
      </dgm:t>
    </dgm:pt>
    <dgm:pt modelId="{FFAB85B6-9FDD-49BE-AD34-563D7DACBDA3}" type="pres">
      <dgm:prSet presAssocID="{6039DF34-29BD-4017-8B0F-0DB4678FB10F}" presName="hierRoot2" presStyleCnt="0">
        <dgm:presLayoutVars>
          <dgm:hierBranch val="init"/>
        </dgm:presLayoutVars>
      </dgm:prSet>
      <dgm:spPr/>
    </dgm:pt>
    <dgm:pt modelId="{9F02E347-9AC7-487E-8BD4-E4BD6CA27CF9}" type="pres">
      <dgm:prSet presAssocID="{6039DF34-29BD-4017-8B0F-0DB4678FB10F}" presName="rootComposite" presStyleCnt="0"/>
      <dgm:spPr/>
    </dgm:pt>
    <dgm:pt modelId="{CBB32311-A714-42E2-A33F-F8D325AEA112}" type="pres">
      <dgm:prSet presAssocID="{6039DF34-29BD-4017-8B0F-0DB4678FB10F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6AA29A-79B0-409D-B653-9CBBBA981F2B}" type="pres">
      <dgm:prSet presAssocID="{6039DF34-29BD-4017-8B0F-0DB4678FB10F}" presName="rootConnector" presStyleLbl="node2" presStyleIdx="1" presStyleCnt="6"/>
      <dgm:spPr/>
      <dgm:t>
        <a:bodyPr/>
        <a:lstStyle/>
        <a:p>
          <a:endParaRPr lang="cs-CZ"/>
        </a:p>
      </dgm:t>
    </dgm:pt>
    <dgm:pt modelId="{65A3EDE4-CE0A-4209-AC0B-D029D1FAE6B9}" type="pres">
      <dgm:prSet presAssocID="{6039DF34-29BD-4017-8B0F-0DB4678FB10F}" presName="hierChild4" presStyleCnt="0"/>
      <dgm:spPr/>
    </dgm:pt>
    <dgm:pt modelId="{DBF3C7FB-F846-4274-A79E-7A69C4F42D48}" type="pres">
      <dgm:prSet presAssocID="{6039DF34-29BD-4017-8B0F-0DB4678FB10F}" presName="hierChild5" presStyleCnt="0"/>
      <dgm:spPr/>
    </dgm:pt>
    <dgm:pt modelId="{0ADE8636-2C52-45A4-8495-8FC82774B0CC}" type="pres">
      <dgm:prSet presAssocID="{461285E9-CB1E-4433-AB96-E5B7AFDC7D16}" presName="Name64" presStyleLbl="parChTrans1D2" presStyleIdx="2" presStyleCnt="6"/>
      <dgm:spPr/>
      <dgm:t>
        <a:bodyPr/>
        <a:lstStyle/>
        <a:p>
          <a:endParaRPr lang="cs-CZ"/>
        </a:p>
      </dgm:t>
    </dgm:pt>
    <dgm:pt modelId="{3C46590E-658D-4473-AAFC-24A890B6C5E4}" type="pres">
      <dgm:prSet presAssocID="{DB2DA73C-BD2E-43D0-A650-3A8E7CA5F1EE}" presName="hierRoot2" presStyleCnt="0">
        <dgm:presLayoutVars>
          <dgm:hierBranch val="init"/>
        </dgm:presLayoutVars>
      </dgm:prSet>
      <dgm:spPr/>
    </dgm:pt>
    <dgm:pt modelId="{96DDCD46-3415-494F-B980-7C99560B92EB}" type="pres">
      <dgm:prSet presAssocID="{DB2DA73C-BD2E-43D0-A650-3A8E7CA5F1EE}" presName="rootComposite" presStyleCnt="0"/>
      <dgm:spPr/>
    </dgm:pt>
    <dgm:pt modelId="{2027806E-89AF-4562-9D98-8901ECCA7772}" type="pres">
      <dgm:prSet presAssocID="{DB2DA73C-BD2E-43D0-A650-3A8E7CA5F1EE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5B633C-AB20-41AB-ACF5-46AA9E98A1A5}" type="pres">
      <dgm:prSet presAssocID="{DB2DA73C-BD2E-43D0-A650-3A8E7CA5F1EE}" presName="rootConnector" presStyleLbl="node2" presStyleIdx="2" presStyleCnt="6"/>
      <dgm:spPr/>
      <dgm:t>
        <a:bodyPr/>
        <a:lstStyle/>
        <a:p>
          <a:endParaRPr lang="cs-CZ"/>
        </a:p>
      </dgm:t>
    </dgm:pt>
    <dgm:pt modelId="{77343422-E63E-40EC-89A5-6C9A5E9246BF}" type="pres">
      <dgm:prSet presAssocID="{DB2DA73C-BD2E-43D0-A650-3A8E7CA5F1EE}" presName="hierChild4" presStyleCnt="0"/>
      <dgm:spPr/>
    </dgm:pt>
    <dgm:pt modelId="{9221C117-40E3-4209-BBD7-38CA9C9E3960}" type="pres">
      <dgm:prSet presAssocID="{DB2DA73C-BD2E-43D0-A650-3A8E7CA5F1EE}" presName="hierChild5" presStyleCnt="0"/>
      <dgm:spPr/>
    </dgm:pt>
    <dgm:pt modelId="{C6EDC929-344D-45B4-8EA8-BCA4D40B1F9D}" type="pres">
      <dgm:prSet presAssocID="{A93722A3-C768-4453-A245-8B0DDDC28063}" presName="Name64" presStyleLbl="parChTrans1D2" presStyleIdx="3" presStyleCnt="6"/>
      <dgm:spPr/>
      <dgm:t>
        <a:bodyPr/>
        <a:lstStyle/>
        <a:p>
          <a:endParaRPr lang="cs-CZ"/>
        </a:p>
      </dgm:t>
    </dgm:pt>
    <dgm:pt modelId="{31767BB0-5309-44F7-8B8C-EB9BD37F4D97}" type="pres">
      <dgm:prSet presAssocID="{F1BE0691-4525-4EBA-8966-53D953A887A8}" presName="hierRoot2" presStyleCnt="0">
        <dgm:presLayoutVars>
          <dgm:hierBranch val="init"/>
        </dgm:presLayoutVars>
      </dgm:prSet>
      <dgm:spPr/>
    </dgm:pt>
    <dgm:pt modelId="{C3FDBAE2-DB9F-4DBB-9864-BDBE51461FEF}" type="pres">
      <dgm:prSet presAssocID="{F1BE0691-4525-4EBA-8966-53D953A887A8}" presName="rootComposite" presStyleCnt="0"/>
      <dgm:spPr/>
    </dgm:pt>
    <dgm:pt modelId="{8FA4044D-4F15-42AB-B2B5-B896677E234C}" type="pres">
      <dgm:prSet presAssocID="{F1BE0691-4525-4EBA-8966-53D953A887A8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EDD91D-EF27-4B14-97D1-D46C45F3025A}" type="pres">
      <dgm:prSet presAssocID="{F1BE0691-4525-4EBA-8966-53D953A887A8}" presName="rootConnector" presStyleLbl="node2" presStyleIdx="3" presStyleCnt="6"/>
      <dgm:spPr/>
      <dgm:t>
        <a:bodyPr/>
        <a:lstStyle/>
        <a:p>
          <a:endParaRPr lang="cs-CZ"/>
        </a:p>
      </dgm:t>
    </dgm:pt>
    <dgm:pt modelId="{23183AB8-9235-4F31-9E00-A25B33C903B9}" type="pres">
      <dgm:prSet presAssocID="{F1BE0691-4525-4EBA-8966-53D953A887A8}" presName="hierChild4" presStyleCnt="0"/>
      <dgm:spPr/>
    </dgm:pt>
    <dgm:pt modelId="{A412AA40-4EF6-46B8-A3A9-9BC13CB82AE3}" type="pres">
      <dgm:prSet presAssocID="{F1BE0691-4525-4EBA-8966-53D953A887A8}" presName="hierChild5" presStyleCnt="0"/>
      <dgm:spPr/>
    </dgm:pt>
    <dgm:pt modelId="{5BA8DC35-6DE4-4BD8-A337-1B6F3FC0013A}" type="pres">
      <dgm:prSet presAssocID="{D86E7352-D156-443C-89D0-BE3932E316F5}" presName="Name64" presStyleLbl="parChTrans1D2" presStyleIdx="4" presStyleCnt="6"/>
      <dgm:spPr/>
      <dgm:t>
        <a:bodyPr/>
        <a:lstStyle/>
        <a:p>
          <a:endParaRPr lang="cs-CZ"/>
        </a:p>
      </dgm:t>
    </dgm:pt>
    <dgm:pt modelId="{105B9B25-4870-4D84-9D3B-D481BF74BBC3}" type="pres">
      <dgm:prSet presAssocID="{16BA0781-C835-4179-B359-F307A6F98F31}" presName="hierRoot2" presStyleCnt="0">
        <dgm:presLayoutVars>
          <dgm:hierBranch val="init"/>
        </dgm:presLayoutVars>
      </dgm:prSet>
      <dgm:spPr/>
    </dgm:pt>
    <dgm:pt modelId="{1FDA5987-DD64-437F-BBB3-6CB55B8F3D44}" type="pres">
      <dgm:prSet presAssocID="{16BA0781-C835-4179-B359-F307A6F98F31}" presName="rootComposite" presStyleCnt="0"/>
      <dgm:spPr/>
    </dgm:pt>
    <dgm:pt modelId="{E6081876-6F8F-452D-ABFC-3F7DFFD7BB2D}" type="pres">
      <dgm:prSet presAssocID="{16BA0781-C835-4179-B359-F307A6F98F31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5C29C5-D010-46BE-B9E8-098511753445}" type="pres">
      <dgm:prSet presAssocID="{16BA0781-C835-4179-B359-F307A6F98F31}" presName="rootConnector" presStyleLbl="node2" presStyleIdx="4" presStyleCnt="6"/>
      <dgm:spPr/>
      <dgm:t>
        <a:bodyPr/>
        <a:lstStyle/>
        <a:p>
          <a:endParaRPr lang="cs-CZ"/>
        </a:p>
      </dgm:t>
    </dgm:pt>
    <dgm:pt modelId="{5BF5E6A8-9C97-4DFF-B20A-A178DA6EC8C6}" type="pres">
      <dgm:prSet presAssocID="{16BA0781-C835-4179-B359-F307A6F98F31}" presName="hierChild4" presStyleCnt="0"/>
      <dgm:spPr/>
    </dgm:pt>
    <dgm:pt modelId="{D53EF2CF-BE82-4489-AF18-A1BE0E20FDFB}" type="pres">
      <dgm:prSet presAssocID="{16BA0781-C835-4179-B359-F307A6F98F31}" presName="hierChild5" presStyleCnt="0"/>
      <dgm:spPr/>
    </dgm:pt>
    <dgm:pt modelId="{2943577F-9110-4D93-9873-1AFEA6FB0E24}" type="pres">
      <dgm:prSet presAssocID="{C5326A7E-083D-4BBB-AA49-6B9D4B61C590}" presName="Name64" presStyleLbl="parChTrans1D2" presStyleIdx="5" presStyleCnt="6"/>
      <dgm:spPr/>
      <dgm:t>
        <a:bodyPr/>
        <a:lstStyle/>
        <a:p>
          <a:endParaRPr lang="cs-CZ"/>
        </a:p>
      </dgm:t>
    </dgm:pt>
    <dgm:pt modelId="{09175D81-B2CE-462D-847E-34053631763B}" type="pres">
      <dgm:prSet presAssocID="{B8C4365F-AEFB-4941-85FB-AA6BB234EECA}" presName="hierRoot2" presStyleCnt="0">
        <dgm:presLayoutVars>
          <dgm:hierBranch val="init"/>
        </dgm:presLayoutVars>
      </dgm:prSet>
      <dgm:spPr/>
    </dgm:pt>
    <dgm:pt modelId="{31C7ED2E-A48A-4224-9E11-BBA7B604EF15}" type="pres">
      <dgm:prSet presAssocID="{B8C4365F-AEFB-4941-85FB-AA6BB234EECA}" presName="rootComposite" presStyleCnt="0"/>
      <dgm:spPr/>
    </dgm:pt>
    <dgm:pt modelId="{3DA9E1E5-D083-4F83-9A5D-A9BCC30F2E70}" type="pres">
      <dgm:prSet presAssocID="{B8C4365F-AEFB-4941-85FB-AA6BB234EECA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83EDF81-7910-4599-875D-1A57BEC20B02}" type="pres">
      <dgm:prSet presAssocID="{B8C4365F-AEFB-4941-85FB-AA6BB234EECA}" presName="rootConnector" presStyleLbl="node2" presStyleIdx="5" presStyleCnt="6"/>
      <dgm:spPr/>
      <dgm:t>
        <a:bodyPr/>
        <a:lstStyle/>
        <a:p>
          <a:endParaRPr lang="cs-CZ"/>
        </a:p>
      </dgm:t>
    </dgm:pt>
    <dgm:pt modelId="{B308A016-B372-4B1C-A260-97463851B020}" type="pres">
      <dgm:prSet presAssocID="{B8C4365F-AEFB-4941-85FB-AA6BB234EECA}" presName="hierChild4" presStyleCnt="0"/>
      <dgm:spPr/>
    </dgm:pt>
    <dgm:pt modelId="{77A53298-6F24-4B88-9430-6BCFC5696223}" type="pres">
      <dgm:prSet presAssocID="{B8C4365F-AEFB-4941-85FB-AA6BB234EECA}" presName="hierChild5" presStyleCnt="0"/>
      <dgm:spPr/>
    </dgm:pt>
    <dgm:pt modelId="{938D9455-E19D-46E5-BB35-6F6CAAB23F0C}" type="pres">
      <dgm:prSet presAssocID="{414F10FF-0879-4698-AC32-A77ED0B56B47}" presName="hierChild3" presStyleCnt="0"/>
      <dgm:spPr/>
    </dgm:pt>
  </dgm:ptLst>
  <dgm:cxnLst>
    <dgm:cxn modelId="{F32E19CC-C82B-4C1E-8A47-00FF06192E14}" type="presOf" srcId="{D86E7352-D156-443C-89D0-BE3932E316F5}" destId="{5BA8DC35-6DE4-4BD8-A337-1B6F3FC0013A}" srcOrd="0" destOrd="0" presId="urn:microsoft.com/office/officeart/2009/3/layout/HorizontalOrganizationChart"/>
    <dgm:cxn modelId="{5DAA2E80-7B79-4A6C-93B7-A6227E7F484B}" type="presOf" srcId="{6039DF34-29BD-4017-8B0F-0DB4678FB10F}" destId="{CBB32311-A714-42E2-A33F-F8D325AEA112}" srcOrd="0" destOrd="0" presId="urn:microsoft.com/office/officeart/2009/3/layout/HorizontalOrganizationChart"/>
    <dgm:cxn modelId="{34F496F4-E23D-44CC-A5B6-7F7834AF2D7B}" type="presOf" srcId="{7336CFF5-A4F3-4164-9C11-BABF17AE5A2B}" destId="{C0D89A40-00AC-4070-A460-693E3704297F}" srcOrd="1" destOrd="0" presId="urn:microsoft.com/office/officeart/2009/3/layout/HorizontalOrganizationChart"/>
    <dgm:cxn modelId="{2D555E98-9C82-46A4-845C-C880CA0E14A7}" type="presOf" srcId="{C3BF374F-4237-44CB-A4C9-B288118A0AD8}" destId="{4E9B20E3-1211-4466-9D5D-41162045D597}" srcOrd="0" destOrd="0" presId="urn:microsoft.com/office/officeart/2009/3/layout/HorizontalOrganizationChart"/>
    <dgm:cxn modelId="{501BA44F-2E00-4393-B963-E5B7E015076F}" type="presOf" srcId="{C5326A7E-083D-4BBB-AA49-6B9D4B61C590}" destId="{2943577F-9110-4D93-9873-1AFEA6FB0E24}" srcOrd="0" destOrd="0" presId="urn:microsoft.com/office/officeart/2009/3/layout/HorizontalOrganizationChart"/>
    <dgm:cxn modelId="{A03E6FB1-08B6-4C49-BF06-8478F5366D2E}" type="presOf" srcId="{16BA0781-C835-4179-B359-F307A6F98F31}" destId="{2A5C29C5-D010-46BE-B9E8-098511753445}" srcOrd="1" destOrd="0" presId="urn:microsoft.com/office/officeart/2009/3/layout/HorizontalOrganizationChart"/>
    <dgm:cxn modelId="{DC03414F-F267-4253-87B3-8F0706E08728}" type="presOf" srcId="{DB2DA73C-BD2E-43D0-A650-3A8E7CA5F1EE}" destId="{345B633C-AB20-41AB-ACF5-46AA9E98A1A5}" srcOrd="1" destOrd="0" presId="urn:microsoft.com/office/officeart/2009/3/layout/HorizontalOrganizationChart"/>
    <dgm:cxn modelId="{108FD17A-D043-4034-A7B1-937A07DD4C1E}" type="presOf" srcId="{DB2DA73C-BD2E-43D0-A650-3A8E7CA5F1EE}" destId="{2027806E-89AF-4562-9D98-8901ECCA7772}" srcOrd="0" destOrd="0" presId="urn:microsoft.com/office/officeart/2009/3/layout/HorizontalOrganizationChart"/>
    <dgm:cxn modelId="{94E9E01C-A59C-4B24-8C3D-DE602DB67993}" srcId="{414F10FF-0879-4698-AC32-A77ED0B56B47}" destId="{B8C4365F-AEFB-4941-85FB-AA6BB234EECA}" srcOrd="5" destOrd="0" parTransId="{C5326A7E-083D-4BBB-AA49-6B9D4B61C590}" sibTransId="{51F0E878-C335-4350-B838-2DA29F54C212}"/>
    <dgm:cxn modelId="{C1449A32-0114-405F-9334-6E754BEB4097}" type="presOf" srcId="{461285E9-CB1E-4433-AB96-E5B7AFDC7D16}" destId="{0ADE8636-2C52-45A4-8495-8FC82774B0CC}" srcOrd="0" destOrd="0" presId="urn:microsoft.com/office/officeart/2009/3/layout/HorizontalOrganizationChart"/>
    <dgm:cxn modelId="{351E1B91-F838-4B27-9F7A-2B67DB5C307B}" type="presOf" srcId="{A93722A3-C768-4453-A245-8B0DDDC28063}" destId="{C6EDC929-344D-45B4-8EA8-BCA4D40B1F9D}" srcOrd="0" destOrd="0" presId="urn:microsoft.com/office/officeart/2009/3/layout/HorizontalOrganizationChart"/>
    <dgm:cxn modelId="{7BA2CF59-BE4D-45BE-94C4-C1E8065EEB4E}" type="presOf" srcId="{7336CFF5-A4F3-4164-9C11-BABF17AE5A2B}" destId="{46394D6D-CC51-4918-9D60-4728C359E733}" srcOrd="0" destOrd="0" presId="urn:microsoft.com/office/officeart/2009/3/layout/HorizontalOrganizationChart"/>
    <dgm:cxn modelId="{0217A260-88FF-4661-9FD1-159E94F545DA}" type="presOf" srcId="{B8C4365F-AEFB-4941-85FB-AA6BB234EECA}" destId="{3DA9E1E5-D083-4F83-9A5D-A9BCC30F2E70}" srcOrd="0" destOrd="0" presId="urn:microsoft.com/office/officeart/2009/3/layout/HorizontalOrganizationChart"/>
    <dgm:cxn modelId="{E3E58E0F-9C64-470D-9E35-4C73D6A4A749}" type="presOf" srcId="{6A7575CF-F0D1-409D-91D5-6F81EC28E985}" destId="{60266398-68A0-463F-A43D-45BB169B8E0C}" srcOrd="0" destOrd="0" presId="urn:microsoft.com/office/officeart/2009/3/layout/HorizontalOrganizationChart"/>
    <dgm:cxn modelId="{E91532CE-3A27-4A68-AEF5-51DB7206ACDA}" type="presOf" srcId="{414F10FF-0879-4698-AC32-A77ED0B56B47}" destId="{47AB0020-4F10-4EA9-8D10-F8F57359EDFC}" srcOrd="1" destOrd="0" presId="urn:microsoft.com/office/officeart/2009/3/layout/HorizontalOrganizationChart"/>
    <dgm:cxn modelId="{075A5B1B-4404-47E0-B7DC-84F068A2B26C}" srcId="{414F10FF-0879-4698-AC32-A77ED0B56B47}" destId="{7336CFF5-A4F3-4164-9C11-BABF17AE5A2B}" srcOrd="0" destOrd="0" parTransId="{844189B9-C9EC-422D-9129-4DD3C5AE09C8}" sibTransId="{0FF6B150-FE65-45C7-857B-B0F7769369C2}"/>
    <dgm:cxn modelId="{F82FE34A-B1B8-4CA3-8F3E-1405C37EC1B1}" type="presOf" srcId="{844189B9-C9EC-422D-9129-4DD3C5AE09C8}" destId="{0CA67CD4-00E9-4B18-9255-C09CD574984A}" srcOrd="0" destOrd="0" presId="urn:microsoft.com/office/officeart/2009/3/layout/HorizontalOrganizationChart"/>
    <dgm:cxn modelId="{488B98C3-4D0D-48D4-9454-99699E5A415F}" srcId="{414F10FF-0879-4698-AC32-A77ED0B56B47}" destId="{DB2DA73C-BD2E-43D0-A650-3A8E7CA5F1EE}" srcOrd="2" destOrd="0" parTransId="{461285E9-CB1E-4433-AB96-E5B7AFDC7D16}" sibTransId="{A2DDC597-99E9-49A0-B13B-750D4CF394C2}"/>
    <dgm:cxn modelId="{A12AA4B4-8907-45F3-B56C-3018F0388DB4}" type="presOf" srcId="{F1BE0691-4525-4EBA-8966-53D953A887A8}" destId="{39EDD91D-EF27-4B14-97D1-D46C45F3025A}" srcOrd="1" destOrd="0" presId="urn:microsoft.com/office/officeart/2009/3/layout/HorizontalOrganizationChart"/>
    <dgm:cxn modelId="{D1D59769-0514-4CC4-A473-F9339F168420}" srcId="{414F10FF-0879-4698-AC32-A77ED0B56B47}" destId="{6039DF34-29BD-4017-8B0F-0DB4678FB10F}" srcOrd="1" destOrd="0" parTransId="{C3BF374F-4237-44CB-A4C9-B288118A0AD8}" sibTransId="{BC83E1E4-9CDB-4FE7-A3EE-8D956C46418A}"/>
    <dgm:cxn modelId="{3FC3CAC0-578E-4307-A843-DD7D356B42F3}" srcId="{6A7575CF-F0D1-409D-91D5-6F81EC28E985}" destId="{414F10FF-0879-4698-AC32-A77ED0B56B47}" srcOrd="0" destOrd="0" parTransId="{7CFB8B6E-1582-4A67-873A-55667E6F48C9}" sibTransId="{291A3056-1B9A-4412-BD14-2333E66A9AFA}"/>
    <dgm:cxn modelId="{13185565-90ED-4E74-84D0-1E402AA9EA73}" srcId="{414F10FF-0879-4698-AC32-A77ED0B56B47}" destId="{F1BE0691-4525-4EBA-8966-53D953A887A8}" srcOrd="3" destOrd="0" parTransId="{A93722A3-C768-4453-A245-8B0DDDC28063}" sibTransId="{70D1A3A7-BC14-4786-9359-45542AA46368}"/>
    <dgm:cxn modelId="{3D7723E5-CD83-40F3-87B0-6C11A70C0377}" type="presOf" srcId="{16BA0781-C835-4179-B359-F307A6F98F31}" destId="{E6081876-6F8F-452D-ABFC-3F7DFFD7BB2D}" srcOrd="0" destOrd="0" presId="urn:microsoft.com/office/officeart/2009/3/layout/HorizontalOrganizationChart"/>
    <dgm:cxn modelId="{C5B09DAE-87C3-4664-86E8-A5E0EA9ECF88}" type="presOf" srcId="{F1BE0691-4525-4EBA-8966-53D953A887A8}" destId="{8FA4044D-4F15-42AB-B2B5-B896677E234C}" srcOrd="0" destOrd="0" presId="urn:microsoft.com/office/officeart/2009/3/layout/HorizontalOrganizationChart"/>
    <dgm:cxn modelId="{D985A513-30A5-4D93-944A-45F48BA1FC2F}" type="presOf" srcId="{6039DF34-29BD-4017-8B0F-0DB4678FB10F}" destId="{C66AA29A-79B0-409D-B653-9CBBBA981F2B}" srcOrd="1" destOrd="0" presId="urn:microsoft.com/office/officeart/2009/3/layout/HorizontalOrganizationChart"/>
    <dgm:cxn modelId="{0251B760-05BB-4648-BAF9-5ED940095ED5}" type="presOf" srcId="{B8C4365F-AEFB-4941-85FB-AA6BB234EECA}" destId="{383EDF81-7910-4599-875D-1A57BEC20B02}" srcOrd="1" destOrd="0" presId="urn:microsoft.com/office/officeart/2009/3/layout/HorizontalOrganizationChart"/>
    <dgm:cxn modelId="{F19F7406-A1D8-4C32-B2A8-992A4C43045F}" srcId="{414F10FF-0879-4698-AC32-A77ED0B56B47}" destId="{16BA0781-C835-4179-B359-F307A6F98F31}" srcOrd="4" destOrd="0" parTransId="{D86E7352-D156-443C-89D0-BE3932E316F5}" sibTransId="{37845074-6407-4454-B9EF-2BD6F1707A57}"/>
    <dgm:cxn modelId="{7739F57E-FCD2-4A56-9FF6-43557F544439}" type="presOf" srcId="{414F10FF-0879-4698-AC32-A77ED0B56B47}" destId="{73E21544-C710-4226-98D3-6C2903CE94A4}" srcOrd="0" destOrd="0" presId="urn:microsoft.com/office/officeart/2009/3/layout/HorizontalOrganizationChart"/>
    <dgm:cxn modelId="{F1AE0649-3BC2-4482-AFC1-B1BCB05F9A96}" type="presParOf" srcId="{60266398-68A0-463F-A43D-45BB169B8E0C}" destId="{53F4C6AD-83F3-4FFB-9B40-63F41D25CB16}" srcOrd="0" destOrd="0" presId="urn:microsoft.com/office/officeart/2009/3/layout/HorizontalOrganizationChart"/>
    <dgm:cxn modelId="{F901F860-EF4A-48DD-8EFF-12A3D98D543E}" type="presParOf" srcId="{53F4C6AD-83F3-4FFB-9B40-63F41D25CB16}" destId="{99D5C520-664E-4611-B235-3B5F4CBC4E95}" srcOrd="0" destOrd="0" presId="urn:microsoft.com/office/officeart/2009/3/layout/HorizontalOrganizationChart"/>
    <dgm:cxn modelId="{11D2132D-F39E-433C-8550-EBD06A4F24F5}" type="presParOf" srcId="{99D5C520-664E-4611-B235-3B5F4CBC4E95}" destId="{73E21544-C710-4226-98D3-6C2903CE94A4}" srcOrd="0" destOrd="0" presId="urn:microsoft.com/office/officeart/2009/3/layout/HorizontalOrganizationChart"/>
    <dgm:cxn modelId="{453B4A91-2202-474C-B2BE-F94799C36A77}" type="presParOf" srcId="{99D5C520-664E-4611-B235-3B5F4CBC4E95}" destId="{47AB0020-4F10-4EA9-8D10-F8F57359EDFC}" srcOrd="1" destOrd="0" presId="urn:microsoft.com/office/officeart/2009/3/layout/HorizontalOrganizationChart"/>
    <dgm:cxn modelId="{ED12B333-0C09-4DCF-9C96-80123D73B976}" type="presParOf" srcId="{53F4C6AD-83F3-4FFB-9B40-63F41D25CB16}" destId="{1C710A5A-43AF-4E80-85AC-E85C008DD792}" srcOrd="1" destOrd="0" presId="urn:microsoft.com/office/officeart/2009/3/layout/HorizontalOrganizationChart"/>
    <dgm:cxn modelId="{1DB6CE73-3CE7-44CF-AC1B-9ABF022134E5}" type="presParOf" srcId="{1C710A5A-43AF-4E80-85AC-E85C008DD792}" destId="{0CA67CD4-00E9-4B18-9255-C09CD574984A}" srcOrd="0" destOrd="0" presId="urn:microsoft.com/office/officeart/2009/3/layout/HorizontalOrganizationChart"/>
    <dgm:cxn modelId="{3F8BAC1A-3215-4972-A009-C1CE2C1B4E34}" type="presParOf" srcId="{1C710A5A-43AF-4E80-85AC-E85C008DD792}" destId="{65F57387-32F0-484D-AAF8-0CC57AB303F2}" srcOrd="1" destOrd="0" presId="urn:microsoft.com/office/officeart/2009/3/layout/HorizontalOrganizationChart"/>
    <dgm:cxn modelId="{A0E6C10A-93C8-497D-8C7F-0CC0D7E3DFEB}" type="presParOf" srcId="{65F57387-32F0-484D-AAF8-0CC57AB303F2}" destId="{FA386835-CD4F-4B30-BA86-2BC03742E7E5}" srcOrd="0" destOrd="0" presId="urn:microsoft.com/office/officeart/2009/3/layout/HorizontalOrganizationChart"/>
    <dgm:cxn modelId="{E1D4CFDA-BAAD-4966-B15A-3B2AC210504F}" type="presParOf" srcId="{FA386835-CD4F-4B30-BA86-2BC03742E7E5}" destId="{46394D6D-CC51-4918-9D60-4728C359E733}" srcOrd="0" destOrd="0" presId="urn:microsoft.com/office/officeart/2009/3/layout/HorizontalOrganizationChart"/>
    <dgm:cxn modelId="{302EAEE8-CCA7-43BD-B7CD-95BA68D6F38B}" type="presParOf" srcId="{FA386835-CD4F-4B30-BA86-2BC03742E7E5}" destId="{C0D89A40-00AC-4070-A460-693E3704297F}" srcOrd="1" destOrd="0" presId="urn:microsoft.com/office/officeart/2009/3/layout/HorizontalOrganizationChart"/>
    <dgm:cxn modelId="{9A624738-B018-4661-9E4B-FB66E2695292}" type="presParOf" srcId="{65F57387-32F0-484D-AAF8-0CC57AB303F2}" destId="{9BD3DC84-5C11-4E43-8C36-67F6FF11A907}" srcOrd="1" destOrd="0" presId="urn:microsoft.com/office/officeart/2009/3/layout/HorizontalOrganizationChart"/>
    <dgm:cxn modelId="{31044D1F-CCBD-45D6-8DB7-D77988FA914A}" type="presParOf" srcId="{65F57387-32F0-484D-AAF8-0CC57AB303F2}" destId="{BB77CC81-95DA-4DA0-9EBC-9CB6B33D89D7}" srcOrd="2" destOrd="0" presId="urn:microsoft.com/office/officeart/2009/3/layout/HorizontalOrganizationChart"/>
    <dgm:cxn modelId="{49D8B701-0CE4-47F5-847C-CB9F57EE86B9}" type="presParOf" srcId="{1C710A5A-43AF-4E80-85AC-E85C008DD792}" destId="{4E9B20E3-1211-4466-9D5D-41162045D597}" srcOrd="2" destOrd="0" presId="urn:microsoft.com/office/officeart/2009/3/layout/HorizontalOrganizationChart"/>
    <dgm:cxn modelId="{467EBDAB-0584-4177-B1F9-37F42D44AEC6}" type="presParOf" srcId="{1C710A5A-43AF-4E80-85AC-E85C008DD792}" destId="{FFAB85B6-9FDD-49BE-AD34-563D7DACBDA3}" srcOrd="3" destOrd="0" presId="urn:microsoft.com/office/officeart/2009/3/layout/HorizontalOrganizationChart"/>
    <dgm:cxn modelId="{03F5A81C-604D-493A-A55F-ED23A3E185B0}" type="presParOf" srcId="{FFAB85B6-9FDD-49BE-AD34-563D7DACBDA3}" destId="{9F02E347-9AC7-487E-8BD4-E4BD6CA27CF9}" srcOrd="0" destOrd="0" presId="urn:microsoft.com/office/officeart/2009/3/layout/HorizontalOrganizationChart"/>
    <dgm:cxn modelId="{A94D05DD-87D0-4196-97B6-B7E4DC82B8D8}" type="presParOf" srcId="{9F02E347-9AC7-487E-8BD4-E4BD6CA27CF9}" destId="{CBB32311-A714-42E2-A33F-F8D325AEA112}" srcOrd="0" destOrd="0" presId="urn:microsoft.com/office/officeart/2009/3/layout/HorizontalOrganizationChart"/>
    <dgm:cxn modelId="{C63A00E0-A658-4D1E-AA90-C3154BE6C11C}" type="presParOf" srcId="{9F02E347-9AC7-487E-8BD4-E4BD6CA27CF9}" destId="{C66AA29A-79B0-409D-B653-9CBBBA981F2B}" srcOrd="1" destOrd="0" presId="urn:microsoft.com/office/officeart/2009/3/layout/HorizontalOrganizationChart"/>
    <dgm:cxn modelId="{C9D026B5-42E5-4D2A-95FE-AB98605942FC}" type="presParOf" srcId="{FFAB85B6-9FDD-49BE-AD34-563D7DACBDA3}" destId="{65A3EDE4-CE0A-4209-AC0B-D029D1FAE6B9}" srcOrd="1" destOrd="0" presId="urn:microsoft.com/office/officeart/2009/3/layout/HorizontalOrganizationChart"/>
    <dgm:cxn modelId="{46737EEC-2627-4020-A858-BE3121B35AB2}" type="presParOf" srcId="{FFAB85B6-9FDD-49BE-AD34-563D7DACBDA3}" destId="{DBF3C7FB-F846-4274-A79E-7A69C4F42D48}" srcOrd="2" destOrd="0" presId="urn:microsoft.com/office/officeart/2009/3/layout/HorizontalOrganizationChart"/>
    <dgm:cxn modelId="{46480ABD-F6DA-4264-B275-89F54CD9B4A7}" type="presParOf" srcId="{1C710A5A-43AF-4E80-85AC-E85C008DD792}" destId="{0ADE8636-2C52-45A4-8495-8FC82774B0CC}" srcOrd="4" destOrd="0" presId="urn:microsoft.com/office/officeart/2009/3/layout/HorizontalOrganizationChart"/>
    <dgm:cxn modelId="{1273ED98-2A66-4CB3-9B24-59BD2272A49F}" type="presParOf" srcId="{1C710A5A-43AF-4E80-85AC-E85C008DD792}" destId="{3C46590E-658D-4473-AAFC-24A890B6C5E4}" srcOrd="5" destOrd="0" presId="urn:microsoft.com/office/officeart/2009/3/layout/HorizontalOrganizationChart"/>
    <dgm:cxn modelId="{8FD0E79E-0516-4DCF-BDA0-4E45A8A6C9D9}" type="presParOf" srcId="{3C46590E-658D-4473-AAFC-24A890B6C5E4}" destId="{96DDCD46-3415-494F-B980-7C99560B92EB}" srcOrd="0" destOrd="0" presId="urn:microsoft.com/office/officeart/2009/3/layout/HorizontalOrganizationChart"/>
    <dgm:cxn modelId="{BBAE0C80-9F0D-4678-AD94-E2DCAC8CB2B8}" type="presParOf" srcId="{96DDCD46-3415-494F-B980-7C99560B92EB}" destId="{2027806E-89AF-4562-9D98-8901ECCA7772}" srcOrd="0" destOrd="0" presId="urn:microsoft.com/office/officeart/2009/3/layout/HorizontalOrganizationChart"/>
    <dgm:cxn modelId="{846B13AE-EBF7-4AD0-BEA6-D93195652460}" type="presParOf" srcId="{96DDCD46-3415-494F-B980-7C99560B92EB}" destId="{345B633C-AB20-41AB-ACF5-46AA9E98A1A5}" srcOrd="1" destOrd="0" presId="urn:microsoft.com/office/officeart/2009/3/layout/HorizontalOrganizationChart"/>
    <dgm:cxn modelId="{DE91369F-3D67-4B61-8B6D-14DCDC32DFC9}" type="presParOf" srcId="{3C46590E-658D-4473-AAFC-24A890B6C5E4}" destId="{77343422-E63E-40EC-89A5-6C9A5E9246BF}" srcOrd="1" destOrd="0" presId="urn:microsoft.com/office/officeart/2009/3/layout/HorizontalOrganizationChart"/>
    <dgm:cxn modelId="{CCEE9011-9700-45EF-8050-8F03869ECC41}" type="presParOf" srcId="{3C46590E-658D-4473-AAFC-24A890B6C5E4}" destId="{9221C117-40E3-4209-BBD7-38CA9C9E3960}" srcOrd="2" destOrd="0" presId="urn:microsoft.com/office/officeart/2009/3/layout/HorizontalOrganizationChart"/>
    <dgm:cxn modelId="{1219EC0B-4150-4FD0-9219-9FEE6958FD23}" type="presParOf" srcId="{1C710A5A-43AF-4E80-85AC-E85C008DD792}" destId="{C6EDC929-344D-45B4-8EA8-BCA4D40B1F9D}" srcOrd="6" destOrd="0" presId="urn:microsoft.com/office/officeart/2009/3/layout/HorizontalOrganizationChart"/>
    <dgm:cxn modelId="{E841C8E5-5BFF-45E6-8953-DFCF54F74A7F}" type="presParOf" srcId="{1C710A5A-43AF-4E80-85AC-E85C008DD792}" destId="{31767BB0-5309-44F7-8B8C-EB9BD37F4D97}" srcOrd="7" destOrd="0" presId="urn:microsoft.com/office/officeart/2009/3/layout/HorizontalOrganizationChart"/>
    <dgm:cxn modelId="{C5BB9ACB-A9E0-41AE-98F8-131BE3E745F7}" type="presParOf" srcId="{31767BB0-5309-44F7-8B8C-EB9BD37F4D97}" destId="{C3FDBAE2-DB9F-4DBB-9864-BDBE51461FEF}" srcOrd="0" destOrd="0" presId="urn:microsoft.com/office/officeart/2009/3/layout/HorizontalOrganizationChart"/>
    <dgm:cxn modelId="{9D087707-7F2B-4697-B2BA-F0D4EC6C36EA}" type="presParOf" srcId="{C3FDBAE2-DB9F-4DBB-9864-BDBE51461FEF}" destId="{8FA4044D-4F15-42AB-B2B5-B896677E234C}" srcOrd="0" destOrd="0" presId="urn:microsoft.com/office/officeart/2009/3/layout/HorizontalOrganizationChart"/>
    <dgm:cxn modelId="{B412E758-D405-4B4F-8A4C-D91E6A26FABF}" type="presParOf" srcId="{C3FDBAE2-DB9F-4DBB-9864-BDBE51461FEF}" destId="{39EDD91D-EF27-4B14-97D1-D46C45F3025A}" srcOrd="1" destOrd="0" presId="urn:microsoft.com/office/officeart/2009/3/layout/HorizontalOrganizationChart"/>
    <dgm:cxn modelId="{061AD79C-737F-4B63-A61E-626AB0F2E88C}" type="presParOf" srcId="{31767BB0-5309-44F7-8B8C-EB9BD37F4D97}" destId="{23183AB8-9235-4F31-9E00-A25B33C903B9}" srcOrd="1" destOrd="0" presId="urn:microsoft.com/office/officeart/2009/3/layout/HorizontalOrganizationChart"/>
    <dgm:cxn modelId="{D26D5292-3517-4552-B4BC-8CAC23B3D416}" type="presParOf" srcId="{31767BB0-5309-44F7-8B8C-EB9BD37F4D97}" destId="{A412AA40-4EF6-46B8-A3A9-9BC13CB82AE3}" srcOrd="2" destOrd="0" presId="urn:microsoft.com/office/officeart/2009/3/layout/HorizontalOrganizationChart"/>
    <dgm:cxn modelId="{AFBCED1F-3323-4637-9651-C662CAB21DAF}" type="presParOf" srcId="{1C710A5A-43AF-4E80-85AC-E85C008DD792}" destId="{5BA8DC35-6DE4-4BD8-A337-1B6F3FC0013A}" srcOrd="8" destOrd="0" presId="urn:microsoft.com/office/officeart/2009/3/layout/HorizontalOrganizationChart"/>
    <dgm:cxn modelId="{02EF7CAD-D1FE-4380-AB32-3ABEEBF5A983}" type="presParOf" srcId="{1C710A5A-43AF-4E80-85AC-E85C008DD792}" destId="{105B9B25-4870-4D84-9D3B-D481BF74BBC3}" srcOrd="9" destOrd="0" presId="urn:microsoft.com/office/officeart/2009/3/layout/HorizontalOrganizationChart"/>
    <dgm:cxn modelId="{7593EF1D-25F8-4733-ADB2-1B41C4A1A05C}" type="presParOf" srcId="{105B9B25-4870-4D84-9D3B-D481BF74BBC3}" destId="{1FDA5987-DD64-437F-BBB3-6CB55B8F3D44}" srcOrd="0" destOrd="0" presId="urn:microsoft.com/office/officeart/2009/3/layout/HorizontalOrganizationChart"/>
    <dgm:cxn modelId="{DE0EE3E0-A58F-4E4F-B488-6E287B53B03C}" type="presParOf" srcId="{1FDA5987-DD64-437F-BBB3-6CB55B8F3D44}" destId="{E6081876-6F8F-452D-ABFC-3F7DFFD7BB2D}" srcOrd="0" destOrd="0" presId="urn:microsoft.com/office/officeart/2009/3/layout/HorizontalOrganizationChart"/>
    <dgm:cxn modelId="{4070F581-4631-458D-8BC8-066580100B6F}" type="presParOf" srcId="{1FDA5987-DD64-437F-BBB3-6CB55B8F3D44}" destId="{2A5C29C5-D010-46BE-B9E8-098511753445}" srcOrd="1" destOrd="0" presId="urn:microsoft.com/office/officeart/2009/3/layout/HorizontalOrganizationChart"/>
    <dgm:cxn modelId="{836324C5-2DFE-4036-B0CC-228F19AACD80}" type="presParOf" srcId="{105B9B25-4870-4D84-9D3B-D481BF74BBC3}" destId="{5BF5E6A8-9C97-4DFF-B20A-A178DA6EC8C6}" srcOrd="1" destOrd="0" presId="urn:microsoft.com/office/officeart/2009/3/layout/HorizontalOrganizationChart"/>
    <dgm:cxn modelId="{243E4C29-ECF7-4D30-BC19-6B8F77D9F270}" type="presParOf" srcId="{105B9B25-4870-4D84-9D3B-D481BF74BBC3}" destId="{D53EF2CF-BE82-4489-AF18-A1BE0E20FDFB}" srcOrd="2" destOrd="0" presId="urn:microsoft.com/office/officeart/2009/3/layout/HorizontalOrganizationChart"/>
    <dgm:cxn modelId="{4663F05F-62FF-4088-8362-8003D8111FDD}" type="presParOf" srcId="{1C710A5A-43AF-4E80-85AC-E85C008DD792}" destId="{2943577F-9110-4D93-9873-1AFEA6FB0E24}" srcOrd="10" destOrd="0" presId="urn:microsoft.com/office/officeart/2009/3/layout/HorizontalOrganizationChart"/>
    <dgm:cxn modelId="{EFDA5748-5814-41FE-B24A-9E5C44455DAA}" type="presParOf" srcId="{1C710A5A-43AF-4E80-85AC-E85C008DD792}" destId="{09175D81-B2CE-462D-847E-34053631763B}" srcOrd="11" destOrd="0" presId="urn:microsoft.com/office/officeart/2009/3/layout/HorizontalOrganizationChart"/>
    <dgm:cxn modelId="{3A4767E9-A103-4040-8B3B-DBAB628323F1}" type="presParOf" srcId="{09175D81-B2CE-462D-847E-34053631763B}" destId="{31C7ED2E-A48A-4224-9E11-BBA7B604EF15}" srcOrd="0" destOrd="0" presId="urn:microsoft.com/office/officeart/2009/3/layout/HorizontalOrganizationChart"/>
    <dgm:cxn modelId="{304F6A29-41EB-4F75-9139-4B9A68761BEB}" type="presParOf" srcId="{31C7ED2E-A48A-4224-9E11-BBA7B604EF15}" destId="{3DA9E1E5-D083-4F83-9A5D-A9BCC30F2E70}" srcOrd="0" destOrd="0" presId="urn:microsoft.com/office/officeart/2009/3/layout/HorizontalOrganizationChart"/>
    <dgm:cxn modelId="{681DE3BF-D9B0-4BA8-8D20-A12E94684606}" type="presParOf" srcId="{31C7ED2E-A48A-4224-9E11-BBA7B604EF15}" destId="{383EDF81-7910-4599-875D-1A57BEC20B02}" srcOrd="1" destOrd="0" presId="urn:microsoft.com/office/officeart/2009/3/layout/HorizontalOrganizationChart"/>
    <dgm:cxn modelId="{1AE212C2-9506-4326-9393-5B36215BF01A}" type="presParOf" srcId="{09175D81-B2CE-462D-847E-34053631763B}" destId="{B308A016-B372-4B1C-A260-97463851B020}" srcOrd="1" destOrd="0" presId="urn:microsoft.com/office/officeart/2009/3/layout/HorizontalOrganizationChart"/>
    <dgm:cxn modelId="{1A05B6D0-9C89-4A15-A1AF-2E5199ED4685}" type="presParOf" srcId="{09175D81-B2CE-462D-847E-34053631763B}" destId="{77A53298-6F24-4B88-9430-6BCFC5696223}" srcOrd="2" destOrd="0" presId="urn:microsoft.com/office/officeart/2009/3/layout/HorizontalOrganizationChart"/>
    <dgm:cxn modelId="{8842BCBC-9DA5-43D4-A769-DFECE94DA6AD}" type="presParOf" srcId="{53F4C6AD-83F3-4FFB-9B40-63F41D25CB16}" destId="{938D9455-E19D-46E5-BB35-6F6CAAB23F0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3577F-9110-4D93-9873-1AFEA6FB0E24}">
      <dsp:nvSpPr>
        <dsp:cNvPr id="0" name=""/>
        <dsp:cNvSpPr/>
      </dsp:nvSpPr>
      <dsp:spPr>
        <a:xfrm>
          <a:off x="4092712" y="3240360"/>
          <a:ext cx="527542" cy="2835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771" y="0"/>
              </a:lnTo>
              <a:lnTo>
                <a:pt x="263771" y="2835543"/>
              </a:lnTo>
              <a:lnTo>
                <a:pt x="527542" y="28355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8DC35-6DE4-4BD8-A337-1B6F3FC0013A}">
      <dsp:nvSpPr>
        <dsp:cNvPr id="0" name=""/>
        <dsp:cNvSpPr/>
      </dsp:nvSpPr>
      <dsp:spPr>
        <a:xfrm>
          <a:off x="4092712" y="3240360"/>
          <a:ext cx="527542" cy="1701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771" y="0"/>
              </a:lnTo>
              <a:lnTo>
                <a:pt x="263771" y="1701326"/>
              </a:lnTo>
              <a:lnTo>
                <a:pt x="527542" y="170132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DC929-344D-45B4-8EA8-BCA4D40B1F9D}">
      <dsp:nvSpPr>
        <dsp:cNvPr id="0" name=""/>
        <dsp:cNvSpPr/>
      </dsp:nvSpPr>
      <dsp:spPr>
        <a:xfrm>
          <a:off x="4092712" y="3240360"/>
          <a:ext cx="527542" cy="567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771" y="0"/>
              </a:lnTo>
              <a:lnTo>
                <a:pt x="263771" y="567108"/>
              </a:lnTo>
              <a:lnTo>
                <a:pt x="527542" y="5671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E8636-2C52-45A4-8495-8FC82774B0CC}">
      <dsp:nvSpPr>
        <dsp:cNvPr id="0" name=""/>
        <dsp:cNvSpPr/>
      </dsp:nvSpPr>
      <dsp:spPr>
        <a:xfrm>
          <a:off x="4092712" y="2673251"/>
          <a:ext cx="527542" cy="567108"/>
        </a:xfrm>
        <a:custGeom>
          <a:avLst/>
          <a:gdLst/>
          <a:ahLst/>
          <a:cxnLst/>
          <a:rect l="0" t="0" r="0" b="0"/>
          <a:pathLst>
            <a:path>
              <a:moveTo>
                <a:pt x="0" y="567108"/>
              </a:moveTo>
              <a:lnTo>
                <a:pt x="263771" y="567108"/>
              </a:lnTo>
              <a:lnTo>
                <a:pt x="263771" y="0"/>
              </a:lnTo>
              <a:lnTo>
                <a:pt x="527542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9B20E3-1211-4466-9D5D-41162045D597}">
      <dsp:nvSpPr>
        <dsp:cNvPr id="0" name=""/>
        <dsp:cNvSpPr/>
      </dsp:nvSpPr>
      <dsp:spPr>
        <a:xfrm>
          <a:off x="4092712" y="1539033"/>
          <a:ext cx="527542" cy="1701326"/>
        </a:xfrm>
        <a:custGeom>
          <a:avLst/>
          <a:gdLst/>
          <a:ahLst/>
          <a:cxnLst/>
          <a:rect l="0" t="0" r="0" b="0"/>
          <a:pathLst>
            <a:path>
              <a:moveTo>
                <a:pt x="0" y="1701326"/>
              </a:moveTo>
              <a:lnTo>
                <a:pt x="263771" y="1701326"/>
              </a:lnTo>
              <a:lnTo>
                <a:pt x="263771" y="0"/>
              </a:lnTo>
              <a:lnTo>
                <a:pt x="527542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67CD4-00E9-4B18-9255-C09CD574984A}">
      <dsp:nvSpPr>
        <dsp:cNvPr id="0" name=""/>
        <dsp:cNvSpPr/>
      </dsp:nvSpPr>
      <dsp:spPr>
        <a:xfrm>
          <a:off x="4092712" y="404816"/>
          <a:ext cx="527542" cy="2835543"/>
        </a:xfrm>
        <a:custGeom>
          <a:avLst/>
          <a:gdLst/>
          <a:ahLst/>
          <a:cxnLst/>
          <a:rect l="0" t="0" r="0" b="0"/>
          <a:pathLst>
            <a:path>
              <a:moveTo>
                <a:pt x="0" y="2835543"/>
              </a:moveTo>
              <a:lnTo>
                <a:pt x="263771" y="2835543"/>
              </a:lnTo>
              <a:lnTo>
                <a:pt x="263771" y="0"/>
              </a:lnTo>
              <a:lnTo>
                <a:pt x="527542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21544-C710-4226-98D3-6C2903CE94A4}">
      <dsp:nvSpPr>
        <dsp:cNvPr id="0" name=""/>
        <dsp:cNvSpPr/>
      </dsp:nvSpPr>
      <dsp:spPr>
        <a:xfrm>
          <a:off x="1454997" y="2838108"/>
          <a:ext cx="2637714" cy="804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Neurodevelopmental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disorders</a:t>
          </a:r>
          <a:endParaRPr lang="cs-CZ" sz="2400" kern="1200" dirty="0"/>
        </a:p>
      </dsp:txBody>
      <dsp:txXfrm>
        <a:off x="1454997" y="2838108"/>
        <a:ext cx="2637714" cy="804503"/>
      </dsp:txXfrm>
    </dsp:sp>
    <dsp:sp modelId="{46394D6D-CC51-4918-9D60-4728C359E733}">
      <dsp:nvSpPr>
        <dsp:cNvPr id="0" name=""/>
        <dsp:cNvSpPr/>
      </dsp:nvSpPr>
      <dsp:spPr>
        <a:xfrm>
          <a:off x="4620255" y="2564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>
              <a:solidFill>
                <a:schemeClr val="bg1"/>
              </a:solidFill>
            </a:rPr>
            <a:t>Intellectual</a:t>
          </a:r>
          <a:r>
            <a:rPr lang="cs-CZ" sz="2400" kern="1200" dirty="0" smtClean="0">
              <a:solidFill>
                <a:schemeClr val="bg1"/>
              </a:solidFill>
            </a:rPr>
            <a:t> </a:t>
          </a:r>
          <a:r>
            <a:rPr lang="cs-CZ" sz="2400" kern="1200" dirty="0" err="1" smtClean="0">
              <a:solidFill>
                <a:schemeClr val="bg1"/>
              </a:solidFill>
            </a:rPr>
            <a:t>Disabilities</a:t>
          </a:r>
          <a:endParaRPr lang="cs-CZ" sz="2400" kern="1200" dirty="0">
            <a:solidFill>
              <a:schemeClr val="bg1"/>
            </a:solidFill>
          </a:endParaRPr>
        </a:p>
      </dsp:txBody>
      <dsp:txXfrm>
        <a:off x="4620255" y="2564"/>
        <a:ext cx="2637714" cy="804503"/>
      </dsp:txXfrm>
    </dsp:sp>
    <dsp:sp modelId="{CBB32311-A714-42E2-A33F-F8D325AEA112}">
      <dsp:nvSpPr>
        <dsp:cNvPr id="0" name=""/>
        <dsp:cNvSpPr/>
      </dsp:nvSpPr>
      <dsp:spPr>
        <a:xfrm>
          <a:off x="4620255" y="1136782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Communications </a:t>
          </a:r>
          <a:r>
            <a:rPr lang="cs-CZ" sz="2400" kern="1200" dirty="0" err="1" smtClean="0"/>
            <a:t>disorders</a:t>
          </a:r>
          <a:endParaRPr lang="cs-CZ" sz="2400" kern="1200" dirty="0"/>
        </a:p>
      </dsp:txBody>
      <dsp:txXfrm>
        <a:off x="4620255" y="1136782"/>
        <a:ext cx="2637714" cy="804503"/>
      </dsp:txXfrm>
    </dsp:sp>
    <dsp:sp modelId="{2027806E-89AF-4562-9D98-8901ECCA7772}">
      <dsp:nvSpPr>
        <dsp:cNvPr id="0" name=""/>
        <dsp:cNvSpPr/>
      </dsp:nvSpPr>
      <dsp:spPr>
        <a:xfrm>
          <a:off x="4620255" y="2270999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Autism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Spectrum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Disorder</a:t>
          </a:r>
          <a:endParaRPr lang="cs-CZ" sz="2400" kern="1200" dirty="0"/>
        </a:p>
      </dsp:txBody>
      <dsp:txXfrm>
        <a:off x="4620255" y="2270999"/>
        <a:ext cx="2637714" cy="804503"/>
      </dsp:txXfrm>
    </dsp:sp>
    <dsp:sp modelId="{8FA4044D-4F15-42AB-B2B5-B896677E234C}">
      <dsp:nvSpPr>
        <dsp:cNvPr id="0" name=""/>
        <dsp:cNvSpPr/>
      </dsp:nvSpPr>
      <dsp:spPr>
        <a:xfrm>
          <a:off x="4620255" y="3405217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ADHD</a:t>
          </a:r>
          <a:endParaRPr lang="cs-CZ" sz="2400" kern="1200" dirty="0"/>
        </a:p>
      </dsp:txBody>
      <dsp:txXfrm>
        <a:off x="4620255" y="3405217"/>
        <a:ext cx="2637714" cy="804503"/>
      </dsp:txXfrm>
    </dsp:sp>
    <dsp:sp modelId="{E6081876-6F8F-452D-ABFC-3F7DFFD7BB2D}">
      <dsp:nvSpPr>
        <dsp:cNvPr id="0" name=""/>
        <dsp:cNvSpPr/>
      </dsp:nvSpPr>
      <dsp:spPr>
        <a:xfrm>
          <a:off x="4620255" y="4539434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Specific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Learning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Disorder</a:t>
          </a:r>
          <a:endParaRPr lang="cs-CZ" sz="2400" kern="1200" dirty="0"/>
        </a:p>
      </dsp:txBody>
      <dsp:txXfrm>
        <a:off x="4620255" y="4539434"/>
        <a:ext cx="2637714" cy="804503"/>
      </dsp:txXfrm>
    </dsp:sp>
    <dsp:sp modelId="{3DA9E1E5-D083-4F83-9A5D-A9BCC30F2E70}">
      <dsp:nvSpPr>
        <dsp:cNvPr id="0" name=""/>
        <dsp:cNvSpPr/>
      </dsp:nvSpPr>
      <dsp:spPr>
        <a:xfrm>
          <a:off x="4620255" y="5673652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Motor </a:t>
          </a:r>
          <a:r>
            <a:rPr lang="cs-CZ" sz="2400" kern="1200" dirty="0" err="1" smtClean="0"/>
            <a:t>Disorder</a:t>
          </a:r>
          <a:endParaRPr lang="cs-CZ" sz="2400" kern="1200" dirty="0"/>
        </a:p>
      </dsp:txBody>
      <dsp:txXfrm>
        <a:off x="4620255" y="5673652"/>
        <a:ext cx="2637714" cy="804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78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39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78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78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E618DD-0BBC-4EA9-AEE1-02A7B07496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078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Arial" pitchFamily="34" charset="0"/>
              </a:rPr>
              <a:t>Most research evidence suggests deficiencies in the availability of dopamine and norepinephrine among children with ADHD relative to comparison children, although epinephrine and serotonin have also been implicated.</a:t>
            </a:r>
          </a:p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6F5E23-7CF8-4F27-9D37-DFED91C5C5DE}" type="slidenum">
              <a:rPr lang="en-US">
                <a:solidFill>
                  <a:srgbClr val="000000"/>
                </a:solidFill>
                <a:latin typeface="Calibri" pitchFamily="34" charset="0"/>
              </a:rPr>
              <a:pPr/>
              <a:t>25</a:t>
            </a:fld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227042-9816-42C5-BCAC-4E0768246888}" type="slidenum">
              <a:rPr lang="cs-CZ"/>
              <a:pPr/>
              <a:t>29</a:t>
            </a:fld>
            <a:endParaRPr lang="cs-CZ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10881-689B-4272-8DF7-E58FD48D344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3968F8-BB39-4508-8F49-3C0E09FC1C1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7FD15-3EE2-4B7A-B39C-1906AB3AFFB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F5370B0-A986-481B-9A17-25F0B2508D4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6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66F89-74D4-4867-8724-AA37386899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599AD-10A3-4332-8F10-81C4C41B2D7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64EB8-6644-4C07-97D1-35F2D6B8073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7BA05-ED22-454F-B39B-8B644220266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2F428-CA22-4F60-BB04-31F3E1ACC87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807A2-B17E-4F4E-9B53-EC17CC2886F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74B01-9ECC-43BE-9B46-C9385C89AA6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C3E9F-78E1-421E-9E1A-F576BF9CA34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50000">
              <a:srgbClr val="000099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54535E-8FA0-4CFB-B730-0F565B277434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tvP5A5OHpU" TargetMode="External"/><Relationship Id="rId2" Type="http://schemas.openxmlformats.org/officeDocument/2006/relationships/hyperlink" Target="https://www.youtube.com/watch?v=3w1c4sF4ZT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i1MW6CTJb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_dBRDvkbTU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XcgNPpFjBM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IligWBtJ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ncbddd/actearly/milestones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en-GB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Child and adolescent psychiatry</a:t>
            </a:r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Pavel 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</a:rPr>
              <a:t>Theiner, MD, PhD</a:t>
            </a:r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Department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Psychiatry</a:t>
            </a:r>
          </a:p>
          <a:p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Masaryk University</a:t>
            </a:r>
            <a:endParaRPr lang="en-GB" sz="2800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6767"/>
            <a:ext cx="5002510" cy="23808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comprehensive evaluation </a:t>
            </a:r>
            <a:r>
              <a:rPr lang="cs-CZ" dirty="0" err="1" smtClean="0">
                <a:solidFill>
                  <a:srgbClr val="FFFF00"/>
                </a:solidFill>
              </a:rPr>
              <a:t>of</a:t>
            </a:r>
            <a:r>
              <a:rPr lang="cs-CZ" dirty="0" smtClean="0">
                <a:solidFill>
                  <a:srgbClr val="FFFF00"/>
                </a:solidFill>
              </a:rPr>
              <a:t> a </a:t>
            </a:r>
            <a:r>
              <a:rPr lang="cs-CZ" dirty="0" err="1" smtClean="0">
                <a:solidFill>
                  <a:srgbClr val="FFFF00"/>
                </a:solidFill>
              </a:rPr>
              <a:t>child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896544"/>
          </a:xfrm>
        </p:spPr>
        <p:txBody>
          <a:bodyPr/>
          <a:lstStyle/>
          <a:p>
            <a:endParaRPr lang="cs-CZ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Description </a:t>
            </a:r>
            <a:r>
              <a:rPr lang="en-US" sz="2000" dirty="0">
                <a:solidFill>
                  <a:schemeClr val="bg1"/>
                </a:solidFill>
              </a:rPr>
              <a:t>of present problems and symptoms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health, illness and treatment (both physical and psychiatric), including current medications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Parent and family health and psychiatric histories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the child's development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school and friends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family relationships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If </a:t>
            </a:r>
            <a:r>
              <a:rPr lang="en-US" sz="2000" dirty="0">
                <a:solidFill>
                  <a:schemeClr val="bg1"/>
                </a:solidFill>
              </a:rPr>
              <a:t>needed, laboratory studies such as blood tests, x-rays, or special assessments (for example, psychological, educational, speech and language evaluation) </a:t>
            </a:r>
          </a:p>
        </p:txBody>
      </p:sp>
    </p:spTree>
    <p:extLst>
      <p:ext uri="{BB962C8B-B14F-4D97-AF65-F5344CB8AC3E}">
        <p14:creationId xmlns:p14="http://schemas.microsoft.com/office/powerpoint/2010/main" val="422751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908175" y="333375"/>
            <a:ext cx="57390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</a:rPr>
              <a:t>Mental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</a:rPr>
              <a:t>problems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</a:rPr>
              <a:t> in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</a:rPr>
              <a:t>children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endParaRPr lang="cs-CZ" sz="3200" b="1" dirty="0">
              <a:solidFill>
                <a:srgbClr val="FFFF99"/>
              </a:solidFill>
              <a:latin typeface="Arial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0" y="3500438"/>
            <a:ext cx="4391025" cy="2308324"/>
          </a:xfrm>
          <a:prstGeom prst="rect">
            <a:avLst/>
          </a:prstGeom>
          <a:solidFill>
            <a:srgbClr val="00005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Schizophrenia, depression, anxiety disorders, bipolar disorder, obsessive-compulsive disorder, eating disorders, suicidal behaviour, </a:t>
            </a: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adjustment disorders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787900" y="1700213"/>
            <a:ext cx="4104580" cy="156966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Same disorders as in adults, with lower incidence in children and often with atypical signs and symptoms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9388" y="3500438"/>
            <a:ext cx="4248596" cy="3046988"/>
          </a:xfrm>
          <a:prstGeom prst="rect">
            <a:avLst/>
          </a:prstGeom>
          <a:solidFill>
            <a:srgbClr val="00005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Hyperkinetic disorders/ADHD, child autism, tics,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Tourette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sy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conduct disorders, emotional disorders in childhood, specific developmental disorders of speech, learning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disorde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 and mental retardations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4103688" cy="156966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Disorders with onset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childhood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variable course and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sometimes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persistence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in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to adulthood 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6151" name="Přímá spojovací šipka 9"/>
          <p:cNvCxnSpPr>
            <a:cxnSpLocks noChangeShapeType="1"/>
          </p:cNvCxnSpPr>
          <p:nvPr/>
        </p:nvCxnSpPr>
        <p:spPr bwMode="auto">
          <a:xfrm flipH="1">
            <a:off x="3563938" y="1052513"/>
            <a:ext cx="503237" cy="504825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/>
            <a:tailEnd type="arrow" w="med" len="med"/>
          </a:ln>
        </p:spPr>
      </p:cxnSp>
      <p:cxnSp>
        <p:nvCxnSpPr>
          <p:cNvPr id="6152" name="Přímá spojovací šipka 13"/>
          <p:cNvCxnSpPr>
            <a:cxnSpLocks noChangeShapeType="1"/>
          </p:cNvCxnSpPr>
          <p:nvPr/>
        </p:nvCxnSpPr>
        <p:spPr bwMode="auto">
          <a:xfrm>
            <a:off x="5076825" y="1125538"/>
            <a:ext cx="503238" cy="431800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</a:rPr>
              <a:t>Mental</a:t>
            </a:r>
            <a:r>
              <a:rPr lang="cs-CZ" b="1" dirty="0" smtClean="0">
                <a:solidFill>
                  <a:srgbClr val="FFFF99"/>
                </a:solidFill>
              </a:rPr>
              <a:t> </a:t>
            </a:r>
            <a:r>
              <a:rPr lang="cs-CZ" b="1" dirty="0" err="1" smtClean="0">
                <a:solidFill>
                  <a:srgbClr val="FFFF99"/>
                </a:solidFill>
              </a:rPr>
              <a:t>problems</a:t>
            </a:r>
            <a:r>
              <a:rPr lang="cs-CZ" b="1" dirty="0" smtClean="0">
                <a:solidFill>
                  <a:srgbClr val="FFFF99"/>
                </a:solidFill>
              </a:rPr>
              <a:t> in </a:t>
            </a:r>
            <a:r>
              <a:rPr lang="cs-CZ" b="1" dirty="0" err="1" smtClean="0">
                <a:solidFill>
                  <a:srgbClr val="FFFF99"/>
                </a:solidFill>
              </a:rPr>
              <a:t>children</a:t>
            </a:r>
            <a:endParaRPr lang="cs-CZ" b="1" dirty="0">
              <a:solidFill>
                <a:srgbClr val="FFFF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721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Developmental problems (disorders)</a:t>
            </a:r>
          </a:p>
          <a:p>
            <a:pPr marL="914400" lvl="1" indent="-514350"/>
            <a:r>
              <a:rPr lang="en-US" dirty="0" smtClean="0">
                <a:solidFill>
                  <a:schemeClr val="bg1"/>
                </a:solidFill>
              </a:rPr>
              <a:t>specific (one </a:t>
            </a:r>
            <a:r>
              <a:rPr lang="en-US" dirty="0" err="1" smtClean="0">
                <a:solidFill>
                  <a:schemeClr val="bg1"/>
                </a:solidFill>
              </a:rPr>
              <a:t>domaine</a:t>
            </a:r>
            <a:r>
              <a:rPr lang="en-US" dirty="0" smtClean="0">
                <a:solidFill>
                  <a:schemeClr val="bg1"/>
                </a:solidFill>
              </a:rPr>
              <a:t> of development affected)</a:t>
            </a:r>
          </a:p>
          <a:p>
            <a:pPr marL="914400" lvl="1" indent="-514350"/>
            <a:r>
              <a:rPr lang="en-US" dirty="0" smtClean="0">
                <a:solidFill>
                  <a:schemeClr val="bg1"/>
                </a:solidFill>
              </a:rPr>
              <a:t>pervasive (complete development affected)</a:t>
            </a:r>
          </a:p>
          <a:p>
            <a:pPr marL="914400" lvl="1" indent="-514350"/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Emotional and behavioral problems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Disorders typical in adulthood with childhood onset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97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224691"/>
              </p:ext>
            </p:extLst>
          </p:nvPr>
        </p:nvGraphicFramePr>
        <p:xfrm>
          <a:off x="251520" y="188640"/>
          <a:ext cx="8712968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15616" y="908720"/>
            <a:ext cx="31683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 smtClean="0">
                <a:solidFill>
                  <a:srgbClr val="FFFF00"/>
                </a:solidFill>
              </a:rPr>
              <a:t>Neurodevelopmental</a:t>
            </a:r>
            <a:r>
              <a:rPr lang="cs-CZ" sz="2500" b="1" dirty="0" smtClean="0">
                <a:solidFill>
                  <a:srgbClr val="FFFF00"/>
                </a:solidFill>
              </a:rPr>
              <a:t> </a:t>
            </a:r>
            <a:r>
              <a:rPr lang="cs-CZ" sz="2500" b="1" dirty="0" err="1" smtClean="0">
                <a:solidFill>
                  <a:srgbClr val="FFFF00"/>
                </a:solidFill>
              </a:rPr>
              <a:t>disorders</a:t>
            </a:r>
            <a:r>
              <a:rPr lang="cs-CZ" sz="2500" b="1" dirty="0" smtClean="0">
                <a:solidFill>
                  <a:srgbClr val="FFFF00"/>
                </a:solidFill>
              </a:rPr>
              <a:t> in DSM-5</a:t>
            </a:r>
            <a:endParaRPr lang="cs-CZ" sz="25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24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ovéPole 1"/>
          <p:cNvSpPr txBox="1">
            <a:spLocks noChangeArrowheads="1"/>
          </p:cNvSpPr>
          <p:nvPr/>
        </p:nvSpPr>
        <p:spPr bwMode="auto">
          <a:xfrm>
            <a:off x="107504" y="2924944"/>
            <a:ext cx="8893175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MILD (IQ 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50-69</a:t>
            </a:r>
            <a:r>
              <a:rPr lang="cs-CZ" sz="28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MODERATE ( 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IQ35-49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SEVERE (IQ 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21-34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cs-CZ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PROFOUND (IQ </a:t>
            </a:r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less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20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2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TextovéPole 2"/>
          <p:cNvSpPr txBox="1">
            <a:spLocks noChangeArrowheads="1"/>
          </p:cNvSpPr>
          <p:nvPr/>
        </p:nvSpPr>
        <p:spPr bwMode="auto">
          <a:xfrm>
            <a:off x="2320146" y="188640"/>
            <a:ext cx="44165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Intellectual disability</a:t>
            </a:r>
          </a:p>
          <a:p>
            <a:r>
              <a:rPr lang="en-US" sz="360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(mental retardation)</a:t>
            </a:r>
            <a:endParaRPr lang="en-US" sz="3600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807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ovéPole 4"/>
          <p:cNvSpPr txBox="1">
            <a:spLocks noChangeArrowheads="1"/>
          </p:cNvSpPr>
          <p:nvPr/>
        </p:nvSpPr>
        <p:spPr bwMode="auto">
          <a:xfrm>
            <a:off x="2268538" y="549275"/>
            <a:ext cx="3300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IQ in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population</a:t>
            </a:r>
            <a:endParaRPr lang="cs-CZ" sz="3200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TextovéPole 5"/>
          <p:cNvSpPr txBox="1">
            <a:spLocks noChangeArrowheads="1"/>
          </p:cNvSpPr>
          <p:nvPr/>
        </p:nvSpPr>
        <p:spPr bwMode="auto">
          <a:xfrm>
            <a:off x="5003800" y="1268413"/>
            <a:ext cx="3816350" cy="23082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                 </a:t>
            </a:r>
            <a:r>
              <a:rPr lang="cs-CZ" b="1" dirty="0" smtClean="0">
                <a:solidFill>
                  <a:srgbClr val="FFC000"/>
                </a:solidFill>
                <a:latin typeface="Calibri" pitchFamily="34" charset="0"/>
              </a:rPr>
              <a:t>IQ </a:t>
            </a:r>
            <a:r>
              <a:rPr lang="cs-CZ" b="1" dirty="0" err="1" smtClean="0">
                <a:solidFill>
                  <a:srgbClr val="FFC000"/>
                </a:solidFill>
                <a:latin typeface="Calibri" pitchFamily="34" charset="0"/>
              </a:rPr>
              <a:t>calculation</a:t>
            </a:r>
            <a:endParaRPr lang="cs-CZ" b="1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mental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age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calendar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age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100 =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IQ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8132" name="TextovéPole 1"/>
          <p:cNvSpPr txBox="1">
            <a:spLocks noChangeArrowheads="1"/>
          </p:cNvSpPr>
          <p:nvPr/>
        </p:nvSpPr>
        <p:spPr bwMode="auto">
          <a:xfrm>
            <a:off x="179388" y="1268413"/>
            <a:ext cx="4647554" cy="2308324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Below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69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=  ment.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retardation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– 5 %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70–89     =  </a:t>
            </a:r>
            <a:r>
              <a:rPr lang="cs-CZ" dirty="0" err="1">
                <a:solidFill>
                  <a:schemeClr val="bg1"/>
                </a:solidFill>
                <a:latin typeface="Calibri" pitchFamily="34" charset="0"/>
              </a:rPr>
              <a:t>u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nder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 – 20 %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90–109   =   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– 50 %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110–129 = 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above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– 20 %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130–139 = 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signif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above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- 3 %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Above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140  =  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genius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133" name="TextovéPole 7"/>
          <p:cNvSpPr txBox="1">
            <a:spLocks noChangeArrowheads="1"/>
          </p:cNvSpPr>
          <p:nvPr/>
        </p:nvSpPr>
        <p:spPr bwMode="auto">
          <a:xfrm>
            <a:off x="7092950" y="1844675"/>
            <a:ext cx="1381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× 100 = ?</a:t>
            </a:r>
            <a:endParaRPr lang="cs-CZ"/>
          </a:p>
        </p:txBody>
      </p:sp>
      <p:cxnSp>
        <p:nvCxnSpPr>
          <p:cNvPr id="48134" name="Přímá spojovací čára 9"/>
          <p:cNvCxnSpPr>
            <a:cxnSpLocks noChangeShapeType="1"/>
          </p:cNvCxnSpPr>
          <p:nvPr/>
        </p:nvCxnSpPr>
        <p:spPr bwMode="auto">
          <a:xfrm>
            <a:off x="5148263" y="2060575"/>
            <a:ext cx="1800225" cy="0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</p:spPr>
      </p:cxnSp>
      <p:pic>
        <p:nvPicPr>
          <p:cNvPr id="48135" name="Picture 9" descr="http://www.inteligence.cz/_data/img/zastoupeniiq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4154656"/>
            <a:ext cx="4824412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6" name="TextovéPole 8"/>
          <p:cNvSpPr txBox="1">
            <a:spLocks noChangeArrowheads="1"/>
          </p:cNvSpPr>
          <p:nvPr/>
        </p:nvSpPr>
        <p:spPr bwMode="auto">
          <a:xfrm>
            <a:off x="3275856" y="3631436"/>
            <a:ext cx="33529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 err="1" smtClean="0">
                <a:solidFill>
                  <a:srgbClr val="FFC000"/>
                </a:solidFill>
                <a:latin typeface="Calibri" pitchFamily="34" charset="0"/>
              </a:rPr>
              <a:t>Gaussian</a:t>
            </a:r>
            <a:r>
              <a:rPr lang="cs-CZ" sz="2800" b="1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sz="2800" b="1" dirty="0" err="1" smtClean="0">
                <a:solidFill>
                  <a:srgbClr val="FFC000"/>
                </a:solidFill>
                <a:latin typeface="Calibri" pitchFamily="34" charset="0"/>
              </a:rPr>
              <a:t>distribution</a:t>
            </a:r>
            <a:endParaRPr lang="cs-CZ" sz="2800" b="1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90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990600" y="3276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6384925" y="385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323850" y="4724400"/>
            <a:ext cx="1841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800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rgbClr val="FFFF99"/>
              </a:solidFill>
              <a:latin typeface="Arial" pitchFamily="34" charset="0"/>
            </a:endParaRPr>
          </a:p>
        </p:txBody>
      </p:sp>
      <p:sp>
        <p:nvSpPr>
          <p:cNvPr id="20485" name="Text Box 9"/>
          <p:cNvSpPr txBox="1">
            <a:spLocks noChangeArrowheads="1"/>
          </p:cNvSpPr>
          <p:nvPr/>
        </p:nvSpPr>
        <p:spPr bwMode="auto">
          <a:xfrm>
            <a:off x="1187624" y="620688"/>
            <a:ext cx="586301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CHILD AUTISM </a:t>
            </a:r>
            <a:r>
              <a:rPr lang="en-GB" sz="2000" i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000" i="1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Kanner</a:t>
            </a:r>
            <a:r>
              <a:rPr lang="en-GB" sz="2000" i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, 1943)</a:t>
            </a:r>
            <a:endParaRPr lang="en-GB" sz="2000" i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SOCIAL  A  EMOTIONAL  WITHDRAWAL</a:t>
            </a:r>
          </a:p>
          <a:p>
            <a:pPr algn="ctr"/>
            <a:r>
              <a:rPr lang="en-GB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„Extreme loneliness“ </a:t>
            </a:r>
            <a:endParaRPr lang="en-GB" sz="1800" i="1" dirty="0">
              <a:solidFill>
                <a:schemeClr val="bg1"/>
              </a:solidFill>
            </a:endParaRPr>
          </a:p>
        </p:txBody>
      </p:sp>
      <p:sp>
        <p:nvSpPr>
          <p:cNvPr id="20486" name="TextovéPole 6"/>
          <p:cNvSpPr txBox="1">
            <a:spLocks noChangeArrowheads="1"/>
          </p:cNvSpPr>
          <p:nvPr/>
        </p:nvSpPr>
        <p:spPr bwMode="auto">
          <a:xfrm>
            <a:off x="107504" y="2349500"/>
            <a:ext cx="367240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Symptoms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before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36th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month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3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3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Impairment</a:t>
            </a:r>
            <a:r>
              <a:rPr lang="cs-CZ" sz="23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cs-CZ" sz="2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interaction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communication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playing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limited,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stereotyped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habits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aversion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change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20487" name="TextovéPole 8"/>
          <p:cNvSpPr txBox="1">
            <a:spLocks noChangeArrowheads="1"/>
          </p:cNvSpPr>
          <p:nvPr/>
        </p:nvSpPr>
        <p:spPr bwMode="auto">
          <a:xfrm>
            <a:off x="5867400" y="3213100"/>
            <a:ext cx="255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cs-CZ"/>
          </a:p>
        </p:txBody>
      </p:sp>
      <p:pic>
        <p:nvPicPr>
          <p:cNvPr id="20488" name="Picture 2" descr="http://smartpei.typepad.com/.a/6a00d83451db7969e201539286dbdb970b-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2060575"/>
            <a:ext cx="5472112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TextovéPole 11"/>
          <p:cNvSpPr txBox="1">
            <a:spLocks noChangeArrowheads="1"/>
          </p:cNvSpPr>
          <p:nvPr/>
        </p:nvSpPr>
        <p:spPr bwMode="auto">
          <a:xfrm>
            <a:off x="3924300" y="6021388"/>
            <a:ext cx="496818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200" b="1" dirty="0">
                <a:latin typeface="Arial Narrow CE" pitchFamily="34" charset="-18"/>
                <a:ea typeface="Arial Narrow CE" pitchFamily="34" charset="-18"/>
                <a:cs typeface="Arial Narrow CE" pitchFamily="34" charset="-18"/>
              </a:rPr>
              <a:t>1975               1985        </a:t>
            </a:r>
            <a:r>
              <a:rPr lang="cs-CZ" sz="1200" b="1" dirty="0" smtClean="0">
                <a:latin typeface="Arial Narrow CE" pitchFamily="34" charset="-18"/>
                <a:ea typeface="Arial Narrow CE" pitchFamily="34" charset="-18"/>
                <a:cs typeface="Arial Narrow CE" pitchFamily="34" charset="-18"/>
              </a:rPr>
              <a:t>        </a:t>
            </a:r>
            <a:r>
              <a:rPr lang="cs-CZ" sz="1200" b="1" dirty="0">
                <a:latin typeface="Arial Narrow CE" pitchFamily="34" charset="-18"/>
                <a:ea typeface="Arial Narrow CE" pitchFamily="34" charset="-18"/>
                <a:cs typeface="Arial Narrow CE" pitchFamily="34" charset="-18"/>
              </a:rPr>
              <a:t>1995                2001    2904   2007   2009</a:t>
            </a:r>
          </a:p>
        </p:txBody>
      </p:sp>
      <p:sp>
        <p:nvSpPr>
          <p:cNvPr id="20490" name="TextovéPole 12"/>
          <p:cNvSpPr txBox="1">
            <a:spLocks noChangeArrowheads="1"/>
          </p:cNvSpPr>
          <p:nvPr/>
        </p:nvSpPr>
        <p:spPr bwMode="auto">
          <a:xfrm>
            <a:off x="5364163" y="2924175"/>
            <a:ext cx="362003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en-GB" sz="1800" b="1" dirty="0" smtClean="0">
                <a:latin typeface="Calibri" pitchFamily="34" charset="0"/>
              </a:rPr>
              <a:t>Softer“ diagnostic criteria?</a:t>
            </a:r>
          </a:p>
          <a:p>
            <a:r>
              <a:rPr lang="en-GB" sz="1800" b="1" dirty="0" smtClean="0">
                <a:latin typeface="Calibri" pitchFamily="34" charset="0"/>
              </a:rPr>
              <a:t>  Increased father age?</a:t>
            </a:r>
          </a:p>
          <a:p>
            <a:r>
              <a:rPr lang="en-GB" sz="1800" b="1" dirty="0" smtClean="0">
                <a:latin typeface="Calibri" pitchFamily="34" charset="0"/>
              </a:rPr>
              <a:t>  Better diagnostics and </a:t>
            </a:r>
            <a:r>
              <a:rPr lang="en-GB" sz="1800" b="1" dirty="0" err="1" smtClean="0">
                <a:latin typeface="Calibri" pitchFamily="34" charset="0"/>
              </a:rPr>
              <a:t>knowled</a:t>
            </a:r>
            <a:r>
              <a:rPr lang="cs-CZ" sz="1800" b="1" dirty="0" smtClean="0">
                <a:latin typeface="Calibri" pitchFamily="34" charset="0"/>
              </a:rPr>
              <a:t>g</a:t>
            </a:r>
            <a:r>
              <a:rPr lang="en-GB" sz="1800" b="1" dirty="0" smtClean="0">
                <a:latin typeface="Calibri" pitchFamily="34" charset="0"/>
              </a:rPr>
              <a:t>e</a:t>
            </a:r>
            <a:r>
              <a:rPr lang="en-GB" sz="1800" b="1" dirty="0" smtClean="0">
                <a:latin typeface="Calibri" pitchFamily="34" charset="0"/>
              </a:rPr>
              <a:t>?</a:t>
            </a:r>
          </a:p>
          <a:p>
            <a:r>
              <a:rPr lang="en-GB" sz="1800" b="1" dirty="0" smtClean="0">
                <a:latin typeface="Calibri" pitchFamily="34" charset="0"/>
              </a:rPr>
              <a:t>  Other factors?</a:t>
            </a:r>
            <a:endParaRPr lang="en-GB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986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9512" y="1052736"/>
            <a:ext cx="8804399" cy="5936371"/>
          </a:xfrm>
          <a:prstGeom prst="rect">
            <a:avLst/>
          </a:prstGeom>
          <a:solidFill>
            <a:srgbClr val="000066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1" u="sng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Symptoms in early childhood</a:t>
            </a:r>
            <a:endParaRPr lang="en-GB" b="1" dirty="0" smtClean="0">
              <a:solidFill>
                <a:srgbClr val="FFC0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</a:rPr>
              <a:t>    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lack of interest for contact with others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decreased face fixation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lack of interest in communication (monologues)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often strange intonation, </a:t>
            </a:r>
            <a:r>
              <a:rPr lang="en-GB" sz="2000" b="1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echolalias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, grammatical mistakes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emotional distance or inappropriate emotions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stereotypes adherence (wishing the things to be always same)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anxiety and panic reactions in new situations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stereotyped, non-constructive playing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interest in non-living (non soft) objects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inappropriate exploration and manipulation (sniffing, licking)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</a:t>
            </a:r>
            <a:r>
              <a:rPr lang="en-GB" sz="2000" b="1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bizarr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stereotyped movements (arm shaking, wrist twisting…)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GB" sz="2000" b="1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Autistic regress visible in 30-39% patients around 2. year of age (loss of speech and </a:t>
            </a:r>
            <a:r>
              <a:rPr lang="en-GB" sz="20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regresive</a:t>
            </a:r>
            <a:r>
              <a:rPr lang="en-GB" sz="2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changes in behaviour)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cs-CZ" sz="20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39975" y="620713"/>
            <a:ext cx="2440092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3200" dirty="0" err="1" smtClean="0">
                <a:solidFill>
                  <a:srgbClr val="FFFF99"/>
                </a:solidFill>
                <a:latin typeface="Arial" pitchFamily="34" charset="0"/>
              </a:rPr>
              <a:t>Child</a:t>
            </a:r>
            <a:r>
              <a:rPr lang="cs-CZ" sz="3200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3200" dirty="0" err="1">
                <a:solidFill>
                  <a:srgbClr val="FFFF99"/>
                </a:solidFill>
                <a:latin typeface="Arial" pitchFamily="34" charset="0"/>
              </a:rPr>
              <a:t>a</a:t>
            </a:r>
            <a:r>
              <a:rPr lang="cs-CZ" sz="3200" dirty="0" err="1" smtClean="0">
                <a:solidFill>
                  <a:srgbClr val="FFFF99"/>
                </a:solidFill>
                <a:latin typeface="Arial" pitchFamily="34" charset="0"/>
              </a:rPr>
              <a:t>utism</a:t>
            </a:r>
            <a:endParaRPr lang="cs-CZ" sz="3200" dirty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165725" y="955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pic>
        <p:nvPicPr>
          <p:cNvPr id="21509" name="Picture 5" descr="fing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836613"/>
            <a:ext cx="26098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1054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ovéPole 1"/>
          <p:cNvSpPr txBox="1">
            <a:spLocks noChangeArrowheads="1"/>
          </p:cNvSpPr>
          <p:nvPr/>
        </p:nvSpPr>
        <p:spPr bwMode="auto">
          <a:xfrm>
            <a:off x="539750" y="1557338"/>
            <a:ext cx="184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22531" name="TextovéPole 2"/>
          <p:cNvSpPr txBox="1">
            <a:spLocks noChangeArrowheads="1"/>
          </p:cNvSpPr>
          <p:nvPr/>
        </p:nvSpPr>
        <p:spPr bwMode="auto">
          <a:xfrm>
            <a:off x="323850" y="1484313"/>
            <a:ext cx="835183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Lack of empathy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spontaneity,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behaviour „mechanic“, indifferent to feelings of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other people,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peple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less attractive than objects.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Eye contact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limited, no interest in communication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Speech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stereotyped, pedantic, without intonation and  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emotion,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echolalias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answers irrespective to context.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Lack of fantasy and imagination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stereotyped behaviour 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and restricted interests (fanatical preoccupation with traffic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signs, numbers, timetables, birthdates,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dinosauruses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Intelligence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: normal (but hardly useful), mental retardation (commonly),  sometimes isolated, accented skills (mathematics, music, painting…) 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2" name="Picture 4" descr="k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980728"/>
            <a:ext cx="1643063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323850" y="620713"/>
            <a:ext cx="75408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Autism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older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adolescents</a:t>
            </a:r>
            <a:endParaRPr lang="cs-CZ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15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</a:rPr>
              <a:t>Videos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www.youtube.com/watch?v=3w1c4sF4ZTg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rgbClr val="FFFF00"/>
                </a:solidFill>
                <a:hlinkClick r:id="rId3"/>
              </a:rPr>
              <a:t>www.youtube.com/watch?v=YtvP5A5OHpU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>
              <a:solidFill>
                <a:srgbClr val="FFFF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95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09600"/>
            <a:ext cx="7918648" cy="1143000"/>
          </a:xfrm>
        </p:spPr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</a:rPr>
              <a:t>Child</a:t>
            </a:r>
            <a:r>
              <a:rPr lang="cs-CZ" b="1" dirty="0" smtClean="0">
                <a:solidFill>
                  <a:srgbClr val="FFFF99"/>
                </a:solidFill>
              </a:rPr>
              <a:t> and adolescent psychiatry</a:t>
            </a:r>
            <a:endParaRPr lang="cs-CZ" b="1" dirty="0">
              <a:solidFill>
                <a:srgbClr val="FFFF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An</a:t>
            </a:r>
            <a:r>
              <a:rPr lang="cs-CZ" dirty="0" smtClean="0">
                <a:solidFill>
                  <a:schemeClr val="bg1"/>
                </a:solidFill>
              </a:rPr>
              <a:t> independent speciality in </a:t>
            </a:r>
            <a:r>
              <a:rPr lang="cs-CZ" dirty="0" err="1" smtClean="0">
                <a:solidFill>
                  <a:schemeClr val="bg1"/>
                </a:solidFill>
              </a:rPr>
              <a:t>medicine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only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partially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overlapping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with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psychiatry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adults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Deals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with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mental</a:t>
            </a:r>
            <a:r>
              <a:rPr lang="cs-CZ" dirty="0" smtClean="0">
                <a:solidFill>
                  <a:schemeClr val="bg1"/>
                </a:solidFill>
              </a:rPr>
              <a:t> and </a:t>
            </a:r>
            <a:r>
              <a:rPr lang="cs-CZ" dirty="0" err="1" smtClean="0">
                <a:solidFill>
                  <a:schemeClr val="bg1"/>
                </a:solidFill>
              </a:rPr>
              <a:t>behavioral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disorders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youth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usually</a:t>
            </a:r>
            <a:r>
              <a:rPr lang="cs-CZ" dirty="0" smtClean="0">
                <a:solidFill>
                  <a:schemeClr val="bg1"/>
                </a:solidFill>
              </a:rPr>
              <a:t> 2-18 </a:t>
            </a:r>
            <a:r>
              <a:rPr lang="cs-CZ" dirty="0" err="1" smtClean="0">
                <a:solidFill>
                  <a:schemeClr val="bg1"/>
                </a:solidFill>
              </a:rPr>
              <a:t>years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old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996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424167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  <a:p>
            <a:pPr algn="ctr"/>
            <a:r>
              <a:rPr lang="en-GB" sz="2800" b="1" dirty="0" smtClean="0">
                <a:solidFill>
                  <a:srgbClr val="FFFF66"/>
                </a:solidFill>
                <a:cs typeface="Times New Roman" pitchFamily="18" charset="0"/>
              </a:rPr>
              <a:t>ASPERGER  SYNDROM</a:t>
            </a:r>
            <a:r>
              <a:rPr lang="en-GB" sz="2800" dirty="0" smtClean="0"/>
              <a:t>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(1944 - Hans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Asperger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Austrian psychiatrist)</a:t>
            </a:r>
            <a:endParaRPr lang="en-GB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dirty="0" smtClean="0">
              <a:solidFill>
                <a:srgbClr val="FFFF66"/>
              </a:solidFill>
            </a:endParaRPr>
          </a:p>
          <a:p>
            <a:pPr algn="just"/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Social abnormities less pronounced that in autism.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Strogn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ego-centrism, introversion, </a:t>
            </a:r>
            <a:r>
              <a:rPr lang="en-GB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normal </a:t>
            </a:r>
            <a:r>
              <a:rPr lang="en-GB" dirty="0" smtClean="0">
                <a:solidFill>
                  <a:srgbClr val="FFC000"/>
                </a:solidFill>
                <a:latin typeface="Calibri" pitchFamily="34" charset="0"/>
              </a:rPr>
              <a:t>IQ</a:t>
            </a:r>
            <a:r>
              <a:rPr lang="en-GB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 and speech skills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(sometimes even hypertrophic speech), often clumsiness.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lack of empathy,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poor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recpect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to social conventions</a:t>
            </a:r>
            <a:endParaRPr lang="en-GB" dirty="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emotional withdrawal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en-GB" dirty="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problems in social contact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strange intonation and expression (detailed, „small adult“)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  poor social skills, pedantic truthfulness,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inapproproate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,    </a:t>
            </a:r>
          </a:p>
          <a:p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   shocking remarks, poor understanding of jokes and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hyporboles</a:t>
            </a:r>
            <a:endParaRPr lang="en-GB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samotimes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special talents and almost obsessive</a:t>
            </a:r>
            <a:r>
              <a:rPr lang="en-GB" dirty="0" smtClean="0">
                <a:latin typeface="Calibri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interests 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(computers,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encyclopedias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, collections, chess...) </a:t>
            </a:r>
          </a:p>
          <a:p>
            <a:r>
              <a:rPr lang="en-GB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PREVALENCE: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 boys prevail  ( 8 : 1 )</a:t>
            </a:r>
            <a:r>
              <a:rPr lang="en-GB" b="1" dirty="0" smtClean="0">
                <a:solidFill>
                  <a:schemeClr val="bg1"/>
                </a:solidFill>
                <a:cs typeface="Times New Roman" pitchFamily="18" charset="0"/>
              </a:rPr>
              <a:t>   </a:t>
            </a:r>
            <a:endParaRPr lang="en-GB" b="1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00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Video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www.youtube.com/watch?v=Wi1MW6CTJbc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04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74725" y="1103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5292725" y="1700213"/>
            <a:ext cx="3259138" cy="1655762"/>
          </a:xfrm>
          <a:prstGeom prst="downArrowCallout">
            <a:avLst>
              <a:gd name="adj1" fmla="val 42742"/>
              <a:gd name="adj2" fmla="val 42742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cs-CZ" b="1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Attention Deficit</a:t>
            </a:r>
          </a:p>
          <a:p>
            <a:pPr algn="ctr"/>
            <a:r>
              <a:rPr lang="cs-CZ" b="1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Hyperactivity </a:t>
            </a:r>
          </a:p>
          <a:p>
            <a:pPr algn="ctr"/>
            <a:r>
              <a:rPr lang="cs-CZ" b="1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Disorder - ADHD </a:t>
            </a:r>
          </a:p>
          <a:p>
            <a:pPr algn="ctr"/>
            <a:endParaRPr lang="cs-CZ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cs-CZ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39750" y="1700213"/>
            <a:ext cx="3240088" cy="1598612"/>
          </a:xfrm>
          <a:prstGeom prst="downArrowCallout">
            <a:avLst>
              <a:gd name="adj1" fmla="val 42742"/>
              <a:gd name="adj2" fmla="val 42742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 err="1" smtClean="0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Hyperkinetic</a:t>
            </a:r>
            <a:r>
              <a:rPr lang="cs-CZ" b="1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solidFill>
                <a:srgbClr val="22228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 err="1" smtClean="0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disorder</a:t>
            </a:r>
            <a:endParaRPr lang="cs-CZ" b="1" dirty="0">
              <a:solidFill>
                <a:srgbClr val="22228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419475" y="2492375"/>
            <a:ext cx="2305050" cy="295275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419387" y="2781300"/>
            <a:ext cx="2119491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Attention</a:t>
            </a:r>
            <a:r>
              <a:rPr lang="cs-CZ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deficit</a:t>
            </a:r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Hyperactivity</a:t>
            </a:r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cs-CZ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Impulsivity</a:t>
            </a:r>
            <a:endParaRPr lang="cs-CZ" sz="200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39750" y="3933825"/>
            <a:ext cx="3096145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Attention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deficit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hyperactivity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Hyperkinetic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conduct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disorder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940425" y="3933825"/>
            <a:ext cx="284084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Inattentive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Hyperactive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impulsive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Combined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476375" y="404813"/>
            <a:ext cx="57959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Hyperkinetic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disorder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cs-CZ" sz="32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ADHD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331913" y="3429000"/>
            <a:ext cx="15712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EDEA7E"/>
                </a:solidFill>
                <a:latin typeface="Arial" pitchFamily="34" charset="0"/>
                <a:cs typeface="Arial" pitchFamily="34" charset="0"/>
              </a:rPr>
              <a:t>SUBTYPES</a:t>
            </a:r>
            <a:endParaRPr lang="cs-CZ" sz="2000" b="1" dirty="0">
              <a:solidFill>
                <a:srgbClr val="EDEA7E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227763" y="3429000"/>
            <a:ext cx="15712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EDEA7E"/>
                </a:solidFill>
                <a:latin typeface="Arial" pitchFamily="34" charset="0"/>
                <a:cs typeface="Arial" pitchFamily="34" charset="0"/>
              </a:rPr>
              <a:t>SUBTYPES</a:t>
            </a:r>
            <a:endParaRPr lang="cs-CZ" sz="2000" b="1" dirty="0">
              <a:solidFill>
                <a:srgbClr val="EDEA7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76600" y="5657850"/>
            <a:ext cx="331311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Prevalence :   3  - 7 %</a:t>
            </a:r>
          </a:p>
          <a:p>
            <a:r>
              <a:rPr lang="cs-CZ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Prevails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boys</a:t>
            </a:r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300788" y="1196975"/>
            <a:ext cx="11256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DSM 5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331913" y="1268413"/>
            <a:ext cx="114326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ICD </a:t>
            </a:r>
            <a:r>
              <a:rPr lang="cs-CZ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85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ChangeArrowheads="1"/>
          </p:cNvSpPr>
          <p:nvPr/>
        </p:nvSpPr>
        <p:spPr bwMode="auto">
          <a:xfrm>
            <a:off x="533400" y="1295400"/>
            <a:ext cx="73914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OCD                                           0,7     2,9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Eating disorder                             0,9     1,5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Cannabis dependence                    1,0        1,4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Psychotic disorder                           1,2        5,0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Personality disorder                         1,3        4,3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PTSD                                                    2,0       7,7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Conduct disorder                                    3,0       2,1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Alcohol dependence                                      3,4      14,6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Somatoform dis.                                              4,9    20,4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rgbClr val="FFFF66"/>
                </a:solidFill>
                <a:latin typeface="Helvetica" pitchFamily="34" charset="0"/>
              </a:rPr>
              <a:t>ADHD/hyperkin. dis.                                           5,0      3,3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Dementia                                                                   5,4     6,3 m 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Unipolar depression                                                       6,9      6,3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Insomnia                                                                           7,0      29,1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rgbClr val="FFFF66"/>
                </a:solidFill>
                <a:latin typeface="Helvetica" pitchFamily="34" charset="0"/>
              </a:rPr>
              <a:t>Anxiety disorders</a:t>
            </a: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                                                                                       14,0     61,5 mil</a:t>
            </a:r>
          </a:p>
          <a:p>
            <a:pPr eaLnBrk="1" hangingPunct="1">
              <a:spcBef>
                <a:spcPct val="50000"/>
              </a:spcBef>
            </a:pPr>
            <a:endParaRPr lang="cs-CZ" sz="1400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939800" y="63500"/>
            <a:ext cx="755491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sz="3200" b="1">
                <a:solidFill>
                  <a:srgbClr val="FFFF66"/>
                </a:solidFill>
                <a:latin typeface="Helvetica-Bold" charset="0"/>
              </a:rPr>
              <a:t>Mental Disorders by prevalence </a:t>
            </a:r>
            <a:r>
              <a:rPr lang="cs-CZ" sz="2800" b="1">
                <a:solidFill>
                  <a:srgbClr val="FFFF66"/>
                </a:solidFill>
                <a:latin typeface="Helvetica-Bold" charset="0"/>
              </a:rPr>
              <a:t>(2011)</a:t>
            </a:r>
            <a:r>
              <a:rPr lang="cs-CZ" sz="1600" b="1">
                <a:solidFill>
                  <a:schemeClr val="bg1"/>
                </a:solidFill>
                <a:latin typeface="Helvetica-Bold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cs-CZ" sz="1800" b="1">
                <a:solidFill>
                  <a:schemeClr val="bg1"/>
                </a:solidFill>
                <a:latin typeface="Helvetica-Bold" charset="0"/>
              </a:rPr>
              <a:t>(and estimated number of persons affected in millions)</a:t>
            </a:r>
            <a:endParaRPr lang="cs-CZ" sz="2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2" name="Text Box 1028"/>
          <p:cNvSpPr txBox="1">
            <a:spLocks noChangeArrowheads="1"/>
          </p:cNvSpPr>
          <p:nvPr/>
        </p:nvSpPr>
        <p:spPr bwMode="auto">
          <a:xfrm>
            <a:off x="762000" y="6324600"/>
            <a:ext cx="6811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1600" b="1" i="1">
                <a:solidFill>
                  <a:schemeClr val="bg1"/>
                </a:solidFill>
                <a:latin typeface="AdvTT5a2f2b6e.B" charset="0"/>
              </a:rPr>
              <a:t>H.U. Wittchen  et al. </a:t>
            </a:r>
            <a:r>
              <a:rPr lang="cs-CZ" sz="1600" b="1" i="1">
                <a:solidFill>
                  <a:schemeClr val="bg1"/>
                </a:solidFill>
                <a:latin typeface="AdvTTae86113c" charset="0"/>
              </a:rPr>
              <a:t>European Neuropsychopharmacology (2011) </a:t>
            </a:r>
            <a:r>
              <a:rPr lang="cs-CZ" sz="1600" b="1" i="1">
                <a:solidFill>
                  <a:schemeClr val="bg1"/>
                </a:solidFill>
                <a:latin typeface="AdvTT5a2f2b6e.B" charset="0"/>
              </a:rPr>
              <a:t>21</a:t>
            </a:r>
            <a:r>
              <a:rPr lang="cs-CZ" sz="1600" b="1" i="1">
                <a:solidFill>
                  <a:schemeClr val="bg1"/>
                </a:solidFill>
                <a:latin typeface="AdvTTae86113c" charset="0"/>
              </a:rPr>
              <a:t>, 655</a:t>
            </a:r>
            <a:r>
              <a:rPr lang="cs-CZ" sz="1600" b="1" i="1">
                <a:solidFill>
                  <a:schemeClr val="bg1"/>
                </a:solidFill>
                <a:latin typeface="AdvTTae86113c+20" charset="-18"/>
              </a:rPr>
              <a:t>–</a:t>
            </a:r>
            <a:r>
              <a:rPr lang="cs-CZ" sz="1600" b="1" i="1">
                <a:solidFill>
                  <a:schemeClr val="bg1"/>
                </a:solidFill>
                <a:latin typeface="AdvTTae86113c" charset="0"/>
              </a:rPr>
              <a:t>679</a:t>
            </a:r>
            <a:endParaRPr lang="cs-CZ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3" name="Rectangle 1029"/>
          <p:cNvSpPr>
            <a:spLocks noChangeArrowheads="1"/>
          </p:cNvSpPr>
          <p:nvPr/>
        </p:nvSpPr>
        <p:spPr bwMode="auto">
          <a:xfrm>
            <a:off x="2438400" y="1295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4" name="Rectangle 1030"/>
          <p:cNvSpPr>
            <a:spLocks noChangeArrowheads="1"/>
          </p:cNvSpPr>
          <p:nvPr/>
        </p:nvSpPr>
        <p:spPr bwMode="auto">
          <a:xfrm>
            <a:off x="2438400" y="16002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5" name="Rectangle 1031"/>
          <p:cNvSpPr>
            <a:spLocks noChangeArrowheads="1"/>
          </p:cNvSpPr>
          <p:nvPr/>
        </p:nvSpPr>
        <p:spPr bwMode="auto">
          <a:xfrm>
            <a:off x="2438400" y="1905000"/>
            <a:ext cx="381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6" name="Rectangle 1032"/>
          <p:cNvSpPr>
            <a:spLocks noChangeArrowheads="1"/>
          </p:cNvSpPr>
          <p:nvPr/>
        </p:nvSpPr>
        <p:spPr bwMode="auto">
          <a:xfrm>
            <a:off x="2438400" y="22098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7" name="Rectangle 1033"/>
          <p:cNvSpPr>
            <a:spLocks noChangeArrowheads="1"/>
          </p:cNvSpPr>
          <p:nvPr/>
        </p:nvSpPr>
        <p:spPr bwMode="auto">
          <a:xfrm>
            <a:off x="2438400" y="25146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8" name="Rectangle 1034"/>
          <p:cNvSpPr>
            <a:spLocks noChangeArrowheads="1"/>
          </p:cNvSpPr>
          <p:nvPr/>
        </p:nvSpPr>
        <p:spPr bwMode="auto">
          <a:xfrm>
            <a:off x="2438400" y="2819400"/>
            <a:ext cx="685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9" name="Rectangle 1035"/>
          <p:cNvSpPr>
            <a:spLocks noChangeArrowheads="1"/>
          </p:cNvSpPr>
          <p:nvPr/>
        </p:nvSpPr>
        <p:spPr bwMode="auto">
          <a:xfrm>
            <a:off x="2438400" y="312420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0" name="Rectangle 1036"/>
          <p:cNvSpPr>
            <a:spLocks noChangeArrowheads="1"/>
          </p:cNvSpPr>
          <p:nvPr/>
        </p:nvSpPr>
        <p:spPr bwMode="auto">
          <a:xfrm>
            <a:off x="2438400" y="3429000"/>
            <a:ext cx="990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1" name="Rectangle 1037"/>
          <p:cNvSpPr>
            <a:spLocks noChangeArrowheads="1"/>
          </p:cNvSpPr>
          <p:nvPr/>
        </p:nvSpPr>
        <p:spPr bwMode="auto">
          <a:xfrm>
            <a:off x="2438400" y="3733800"/>
            <a:ext cx="1447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2" name="Rectangle 1038"/>
          <p:cNvSpPr>
            <a:spLocks noChangeArrowheads="1"/>
          </p:cNvSpPr>
          <p:nvPr/>
        </p:nvSpPr>
        <p:spPr bwMode="auto">
          <a:xfrm>
            <a:off x="2438400" y="4038600"/>
            <a:ext cx="1524000" cy="228600"/>
          </a:xfrm>
          <a:prstGeom prst="rect">
            <a:avLst/>
          </a:prstGeom>
          <a:solidFill>
            <a:srgbClr val="C26B36"/>
          </a:solidFill>
          <a:ln w="9525">
            <a:solidFill>
              <a:srgbClr val="C08434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3" name="Rectangle 1039"/>
          <p:cNvSpPr>
            <a:spLocks noChangeArrowheads="1"/>
          </p:cNvSpPr>
          <p:nvPr/>
        </p:nvSpPr>
        <p:spPr bwMode="auto">
          <a:xfrm>
            <a:off x="2438400" y="4343400"/>
            <a:ext cx="1676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4" name="Rectangle 1040"/>
          <p:cNvSpPr>
            <a:spLocks noChangeArrowheads="1"/>
          </p:cNvSpPr>
          <p:nvPr/>
        </p:nvSpPr>
        <p:spPr bwMode="auto">
          <a:xfrm>
            <a:off x="2438400" y="4648200"/>
            <a:ext cx="2057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5" name="Rectangle 1041"/>
          <p:cNvSpPr>
            <a:spLocks noChangeArrowheads="1"/>
          </p:cNvSpPr>
          <p:nvPr/>
        </p:nvSpPr>
        <p:spPr bwMode="auto">
          <a:xfrm>
            <a:off x="2438400" y="4953000"/>
            <a:ext cx="2133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6" name="Rectangle 1042"/>
          <p:cNvSpPr>
            <a:spLocks noChangeArrowheads="1"/>
          </p:cNvSpPr>
          <p:nvPr/>
        </p:nvSpPr>
        <p:spPr bwMode="auto">
          <a:xfrm>
            <a:off x="2438400" y="5257800"/>
            <a:ext cx="3733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7" name="Text Box 1043"/>
          <p:cNvSpPr txBox="1">
            <a:spLocks noChangeArrowheads="1"/>
          </p:cNvSpPr>
          <p:nvPr/>
        </p:nvSpPr>
        <p:spPr bwMode="auto">
          <a:xfrm>
            <a:off x="669925" y="5526088"/>
            <a:ext cx="807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>
                <a:solidFill>
                  <a:schemeClr val="bg1"/>
                </a:solidFill>
                <a:latin typeface="Arial" pitchFamily="34" charset="0"/>
              </a:rPr>
              <a:t>Výskyt  ve státech Evropské Unie (EU-27) plus Švýcarsko,</a:t>
            </a:r>
          </a:p>
          <a:p>
            <a:pPr eaLnBrk="1" hangingPunct="1"/>
            <a:r>
              <a:rPr lang="cs-CZ">
                <a:solidFill>
                  <a:schemeClr val="bg1"/>
                </a:solidFill>
                <a:latin typeface="Arial" pitchFamily="34" charset="0"/>
              </a:rPr>
              <a:t>Island a Norsko</a:t>
            </a:r>
          </a:p>
        </p:txBody>
      </p:sp>
    </p:spTree>
    <p:extLst>
      <p:ext uri="{BB962C8B-B14F-4D97-AF65-F5344CB8AC3E}">
        <p14:creationId xmlns:p14="http://schemas.microsoft.com/office/powerpoint/2010/main" val="804385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63713" y="260350"/>
            <a:ext cx="39416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66"/>
                </a:solidFill>
                <a:latin typeface="Calibri" pitchFamily="34" charset="0"/>
              </a:rPr>
              <a:t>Core</a:t>
            </a:r>
            <a:r>
              <a:rPr lang="cs-CZ" sz="3200" b="1" dirty="0" smtClean="0">
                <a:solidFill>
                  <a:srgbClr val="FFFF66"/>
                </a:solidFill>
                <a:latin typeface="Calibri" pitchFamily="34" charset="0"/>
              </a:rPr>
              <a:t> ADHD </a:t>
            </a:r>
            <a:r>
              <a:rPr lang="cs-CZ" sz="3200" b="1" dirty="0" err="1" smtClean="0">
                <a:solidFill>
                  <a:srgbClr val="FFFF66"/>
                </a:solidFill>
                <a:latin typeface="Calibri" pitchFamily="34" charset="0"/>
              </a:rPr>
              <a:t>symptoms</a:t>
            </a:r>
            <a:endParaRPr lang="cs-CZ" sz="2800" dirty="0">
              <a:solidFill>
                <a:srgbClr val="FFFF66"/>
              </a:solidFill>
              <a:latin typeface="Calibri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1188" y="981075"/>
            <a:ext cx="29225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Attention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deficit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3916650" cy="2862322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1.inattentive during tasks or games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2. skips details, </a:t>
            </a:r>
            <a:r>
              <a:rPr lang="cs-CZ" sz="2000" b="1" dirty="0" err="1" smtClean="0">
                <a:solidFill>
                  <a:schemeClr val="bg1"/>
                </a:solidFill>
                <a:latin typeface="Calibri" pitchFamily="34" charset="0"/>
              </a:rPr>
              <a:t>ma</a:t>
            </a:r>
            <a:r>
              <a:rPr lang="en-GB" sz="2000" b="1" dirty="0" err="1" smtClean="0">
                <a:solidFill>
                  <a:schemeClr val="bg1"/>
                </a:solidFill>
                <a:latin typeface="Calibri" pitchFamily="34" charset="0"/>
              </a:rPr>
              <a:t>kes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 mistakes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3. doesn´t follow instructions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4. disorganized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5.absent-minded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6. fails in making plans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7.inpatient, hates effortful tasks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8. loses things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9. forgets tasks, needs prompts</a:t>
            </a:r>
            <a:endParaRPr lang="en-GB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43438" y="981075"/>
            <a:ext cx="244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Hyperactivity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643438" y="1557338"/>
            <a:ext cx="4467570" cy="3908762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1. 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Can´t stay calm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2. Makes useless moves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3. Stands up and runs in classroom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4. Noisy all the time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5. Always on-the-go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6. talkative</a:t>
            </a:r>
          </a:p>
          <a:p>
            <a:endParaRPr lang="en-GB" sz="20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GB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Impulsivity</a:t>
            </a:r>
            <a:endParaRPr lang="en-GB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7. Answers before a question  is finished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8. Can´t stay in queues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9. Interrupts others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413125" y="5375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pic>
        <p:nvPicPr>
          <p:cNvPr id="13320" name="Picture 8" descr="kluk adh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508500"/>
            <a:ext cx="29527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5029200" y="5181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991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z="36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Etiopathogenesis</a:t>
            </a:r>
            <a:r>
              <a:rPr lang="cs-CZ" sz="36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36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ADHD</a:t>
            </a:r>
            <a:endParaRPr lang="en-US" sz="3600" dirty="0" smtClean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TextovéPole 4"/>
          <p:cNvSpPr txBox="1">
            <a:spLocks noChangeArrowheads="1"/>
          </p:cNvSpPr>
          <p:nvPr/>
        </p:nvSpPr>
        <p:spPr bwMode="auto">
          <a:xfrm>
            <a:off x="251520" y="1556792"/>
            <a:ext cx="849694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Significantly genetic disorder with variant genes for: </a:t>
            </a:r>
          </a:p>
          <a:p>
            <a:pPr algn="ctr" eaLnBrk="1" hangingPunct="1">
              <a:buFontTx/>
              <a:buChar char="-"/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Neurotransmitters </a:t>
            </a:r>
          </a:p>
          <a:p>
            <a:pPr algn="ctr" eaLnBrk="1" hangingPunct="1">
              <a:buFontTx/>
              <a:buChar char="-"/>
            </a:pPr>
            <a:r>
              <a:rPr lang="en-GB" sz="2800" dirty="0" err="1" smtClean="0">
                <a:solidFill>
                  <a:schemeClr val="bg1"/>
                </a:solidFill>
                <a:latin typeface="Arial" pitchFamily="34" charset="0"/>
              </a:rPr>
              <a:t>Neurodevelopmental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 factors</a:t>
            </a:r>
          </a:p>
          <a:p>
            <a:pPr algn="ctr" eaLnBrk="1" hangingPunct="1">
              <a:buFontTx/>
              <a:buChar char="-"/>
            </a:pPr>
            <a:endParaRPr lang="en-GB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ctr" eaLnBrk="1" hangingPunct="1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Dysfunction of neurotransmitters important for </a:t>
            </a:r>
          </a:p>
          <a:p>
            <a:pPr algn="ctr" eaLnBrk="1" hangingPunct="1"/>
            <a:r>
              <a:rPr lang="en-GB" sz="2800" dirty="0" smtClean="0">
                <a:solidFill>
                  <a:srgbClr val="FFC000"/>
                </a:solidFill>
                <a:latin typeface="Arial" pitchFamily="34" charset="0"/>
              </a:rPr>
              <a:t>cognitive functions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 – </a:t>
            </a:r>
            <a:r>
              <a:rPr lang="en-GB" sz="2800" dirty="0" smtClean="0">
                <a:solidFill>
                  <a:srgbClr val="FFC000"/>
                </a:solidFill>
                <a:latin typeface="Arial" pitchFamily="34" charset="0"/>
              </a:rPr>
              <a:t>dopamine,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  <a:r>
              <a:rPr lang="en-GB" sz="2800" dirty="0" err="1" smtClean="0">
                <a:solidFill>
                  <a:srgbClr val="FFC000"/>
                </a:solidFill>
                <a:latin typeface="Arial" pitchFamily="34" charset="0"/>
              </a:rPr>
              <a:t>norepinephrin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</a:rPr>
              <a:t>e</a:t>
            </a:r>
            <a:r>
              <a:rPr lang="en-GB" sz="2800" dirty="0" smtClean="0">
                <a:solidFill>
                  <a:srgbClr val="FFC000"/>
                </a:solidFill>
                <a:latin typeface="Arial" pitchFamily="34" charset="0"/>
              </a:rPr>
              <a:t>. </a:t>
            </a:r>
          </a:p>
          <a:p>
            <a:pPr algn="ctr" eaLnBrk="1" hangingPunct="1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Impairments in inhibition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 a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c</a:t>
            </a:r>
            <a:r>
              <a:rPr lang="en-GB" sz="2800" dirty="0" err="1" smtClean="0">
                <a:solidFill>
                  <a:schemeClr val="bg1"/>
                </a:solidFill>
                <a:latin typeface="Arial" pitchFamily="34" charset="0"/>
              </a:rPr>
              <a:t>tivity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time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planning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sequencing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1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1"/>
          <p:cNvSpPr txBox="1">
            <a:spLocks noChangeArrowheads="1"/>
          </p:cNvSpPr>
          <p:nvPr/>
        </p:nvSpPr>
        <p:spPr bwMode="auto">
          <a:xfrm>
            <a:off x="107504" y="1773238"/>
            <a:ext cx="4248472" cy="2769989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dirty="0" err="1" smtClean="0">
                <a:solidFill>
                  <a:srgbClr val="FFC000"/>
                </a:solidFill>
                <a:latin typeface="Calibri" pitchFamily="34" charset="0"/>
              </a:rPr>
              <a:t>Stimulants</a:t>
            </a: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sz="3200" dirty="0">
                <a:solidFill>
                  <a:srgbClr val="FFC000"/>
                </a:solidFill>
                <a:latin typeface="Calibri" pitchFamily="34" charset="0"/>
              </a:rPr>
              <a:t>:</a:t>
            </a:r>
            <a:endParaRPr lang="cs-CZ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Methylphenidate</a:t>
            </a:r>
            <a:endParaRPr lang="cs-CZ" sz="2000" dirty="0">
              <a:solidFill>
                <a:srgbClr val="FFFF00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reuptake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DA,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NE re-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uptake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inhibitor,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also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increases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release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from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presynaptic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neuron 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in </a:t>
            </a:r>
            <a:r>
              <a:rPr lang="cs-CZ" dirty="0">
                <a:solidFill>
                  <a:srgbClr val="FFC000"/>
                </a:solidFill>
                <a:latin typeface="Calibri" pitchFamily="34" charset="0"/>
              </a:rPr>
              <a:t>PFC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–</a:t>
            </a:r>
            <a:r>
              <a:rPr lang="cs-CZ" dirty="0" err="1" smtClean="0">
                <a:solidFill>
                  <a:srgbClr val="FFC000"/>
                </a:solidFill>
                <a:latin typeface="Calibri" pitchFamily="34" charset="0"/>
              </a:rPr>
              <a:t>improves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Calibri" pitchFamily="34" charset="0"/>
              </a:rPr>
              <a:t>cogn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. </a:t>
            </a:r>
            <a:r>
              <a:rPr lang="cs-CZ" dirty="0" err="1">
                <a:solidFill>
                  <a:srgbClr val="FFC000"/>
                </a:solidFill>
                <a:latin typeface="Calibri" pitchFamily="34" charset="0"/>
              </a:rPr>
              <a:t>d</a:t>
            </a:r>
            <a:r>
              <a:rPr lang="cs-CZ" dirty="0" err="1" smtClean="0">
                <a:solidFill>
                  <a:srgbClr val="FFC000"/>
                </a:solidFill>
                <a:latin typeface="Calibri" pitchFamily="34" charset="0"/>
              </a:rPr>
              <a:t>eficits</a:t>
            </a:r>
            <a:endParaRPr lang="cs-CZ" dirty="0">
              <a:solidFill>
                <a:srgbClr val="FFC000"/>
              </a:solidFill>
              <a:latin typeface="Calibri" pitchFamily="34" charset="0"/>
            </a:endParaRPr>
          </a:p>
          <a:p>
            <a:endParaRPr lang="cs-CZ" sz="1800" dirty="0"/>
          </a:p>
        </p:txBody>
      </p:sp>
      <p:sp>
        <p:nvSpPr>
          <p:cNvPr id="19459" name="TextovéPole 2"/>
          <p:cNvSpPr txBox="1">
            <a:spLocks noChangeArrowheads="1"/>
          </p:cNvSpPr>
          <p:nvPr/>
        </p:nvSpPr>
        <p:spPr bwMode="auto">
          <a:xfrm>
            <a:off x="1692275" y="404813"/>
            <a:ext cx="60087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000" dirty="0" smtClean="0">
                <a:solidFill>
                  <a:srgbClr val="FFFF66"/>
                </a:solidFill>
                <a:latin typeface="Calibri" pitchFamily="34" charset="0"/>
              </a:rPr>
              <a:t>Pharmacotherapy in ADHD :</a:t>
            </a:r>
            <a:endParaRPr lang="en-GB" sz="4000" dirty="0">
              <a:solidFill>
                <a:srgbClr val="FFFF66"/>
              </a:solidFill>
              <a:latin typeface="Calibri" pitchFamily="34" charset="0"/>
            </a:endParaRPr>
          </a:p>
        </p:txBody>
      </p:sp>
      <p:sp>
        <p:nvSpPr>
          <p:cNvPr id="19460" name="TextovéPole 3"/>
          <p:cNvSpPr txBox="1">
            <a:spLocks noChangeArrowheads="1"/>
          </p:cNvSpPr>
          <p:nvPr/>
        </p:nvSpPr>
        <p:spPr bwMode="auto">
          <a:xfrm>
            <a:off x="4427984" y="1772817"/>
            <a:ext cx="4464496" cy="3293209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dirty="0" err="1" smtClean="0">
                <a:solidFill>
                  <a:srgbClr val="FFC000"/>
                </a:solidFill>
                <a:latin typeface="Calibri" pitchFamily="34" charset="0"/>
              </a:rPr>
              <a:t>Nonstimulating</a:t>
            </a: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  <a:latin typeface="Calibri" pitchFamily="34" charset="0"/>
              </a:rPr>
              <a:t>treatment</a:t>
            </a: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:</a:t>
            </a:r>
            <a:endParaRPr lang="cs-CZ" sz="3200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Atomoxetine</a:t>
            </a: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endParaRPr lang="cs-CZ" sz="2800" dirty="0">
              <a:solidFill>
                <a:srgbClr val="FFFF00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Selective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NE re-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uptake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inhibitor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increases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NE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levels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 PFC.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Also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increases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DA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levels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 PFC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but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not in BG nor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ncl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.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accumbens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461" name="TextovéPole 4"/>
          <p:cNvSpPr txBox="1">
            <a:spLocks noChangeArrowheads="1"/>
          </p:cNvSpPr>
          <p:nvPr/>
        </p:nvSpPr>
        <p:spPr bwMode="auto">
          <a:xfrm>
            <a:off x="1476375" y="1052513"/>
            <a:ext cx="5616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</a:rPr>
              <a:t>Increase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 in </a:t>
            </a:r>
            <a:r>
              <a:rPr lang="cs-CZ" sz="2800" dirty="0" err="1">
                <a:solidFill>
                  <a:schemeClr val="bg1"/>
                </a:solidFill>
                <a:latin typeface="Calibri" pitchFamily="34" charset="0"/>
              </a:rPr>
              <a:t>c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</a:rPr>
              <a:t>atecholamine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</a:rPr>
              <a:t>levels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9462" name="TextovéPole 5"/>
          <p:cNvSpPr txBox="1">
            <a:spLocks noChangeArrowheads="1"/>
          </p:cNvSpPr>
          <p:nvPr/>
        </p:nvSpPr>
        <p:spPr bwMode="auto">
          <a:xfrm>
            <a:off x="250825" y="5287963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The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efficacy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of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drug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treatment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for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ADHD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is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high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,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probably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the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best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in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all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psychiatric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disorders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. 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36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79388" y="765175"/>
            <a:ext cx="8588375" cy="5620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en-GB" sz="2800" b="1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TIC DISORDERS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Tics :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Sudden, irregularly repeated moves/jerks or sounds,  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stereotyped and purposeless</a:t>
            </a:r>
            <a:endParaRPr lang="en-GB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Types </a:t>
            </a: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motor, vocal (sounds, words, utterances)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Frequent location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mimic muscles (eyelids, nose, mouth, neck)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Tics are anticipated by urge</a:t>
            </a:r>
            <a:endParaRPr lang="en-GB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Partially voluntarily controlled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an important sign to consider in differential diagnosis against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extrapyramidal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disorders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they are suppressed for longer time, the inner tension increases and then tics reappear usually in higher frequency and intensity for a short period of time  (</a:t>
            </a: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„rebound”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phenomen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908925" y="574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632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474075" cy="4585871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TOURETTE SYDROME </a:t>
            </a:r>
          </a:p>
          <a:p>
            <a:pPr algn="ctr"/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( </a:t>
            </a:r>
            <a:r>
              <a:rPr lang="cs-CZ" b="1" dirty="0" err="1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Gilles</a:t>
            </a:r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 de la </a:t>
            </a:r>
            <a:r>
              <a:rPr lang="cs-CZ" b="1" dirty="0" err="1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Tourette</a:t>
            </a:r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, 1885)</a:t>
            </a:r>
            <a:endParaRPr lang="cs-CZ" b="1" dirty="0">
              <a:solidFill>
                <a:srgbClr val="FFFF66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rgbClr val="FFFF66"/>
              </a:solidFill>
              <a:latin typeface="Arial" pitchFamily="34" charset="0"/>
            </a:endParaRPr>
          </a:p>
          <a:p>
            <a:r>
              <a:rPr lang="en-US" sz="2800" dirty="0" smtClean="0">
                <a:solidFill>
                  <a:srgbClr val="FFCC66"/>
                </a:solidFill>
                <a:latin typeface="Arial" pitchFamily="34" charset="0"/>
              </a:rPr>
              <a:t>The most serious tic disorder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Onset between age 7-11, improves in early adulthood.</a:t>
            </a:r>
          </a:p>
          <a:p>
            <a:pPr algn="just"/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Complex motor tics in combination with vocal tics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(simultaneously)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motor tics: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complex, similar to rituals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vocal </a:t>
            </a:r>
            <a:r>
              <a:rPr lang="en-US" dirty="0" err="1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ticsy</a:t>
            </a:r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: sounds, words,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echolalias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koprolalia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</a:t>
            </a:r>
            <a:endParaRPr lang="cs-CZ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endParaRPr lang="cs-CZ" dirty="0">
              <a:solidFill>
                <a:srgbClr val="FFC000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TS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often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comorbid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with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OCD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ADHD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47663" y="5517232"/>
            <a:ext cx="7250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www.youtube.com/watch?v=7_dBRDvkbTU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255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7793037" cy="685800"/>
          </a:xfrm>
        </p:spPr>
        <p:txBody>
          <a:bodyPr/>
          <a:lstStyle/>
          <a:p>
            <a:r>
              <a:rPr lang="cs-CZ" sz="32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Therapy</a:t>
            </a:r>
            <a:r>
              <a:rPr lang="cs-CZ" sz="32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32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tics</a:t>
            </a:r>
            <a:endParaRPr lang="en-US" sz="3600" dirty="0" smtClean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TextovéPole 4"/>
          <p:cNvSpPr txBox="1">
            <a:spLocks noChangeArrowheads="1"/>
          </p:cNvSpPr>
          <p:nvPr/>
        </p:nvSpPr>
        <p:spPr bwMode="auto">
          <a:xfrm>
            <a:off x="165100" y="1557338"/>
            <a:ext cx="858336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Mild forms: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Psychotherapy the first choice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Medication if PT fails or tics are persistent and disruptive</a:t>
            </a:r>
          </a:p>
          <a:p>
            <a:endParaRPr lang="en-US" b="1" dirty="0" smtClean="0">
              <a:solidFill>
                <a:srgbClr val="FFC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Tourette: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  Antipsychotics (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antidopaminergic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effect)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atypical  AP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tiaprid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risperidon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aripiprazol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), sometimes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haloperidol  (typical AP, very potent but lot of AE)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	</a:t>
            </a:r>
            <a:endParaRPr 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78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09600"/>
            <a:ext cx="7990656" cy="1143000"/>
          </a:xfrm>
        </p:spPr>
        <p:txBody>
          <a:bodyPr/>
          <a:lstStyle/>
          <a:p>
            <a:r>
              <a:rPr lang="cs-CZ" b="1" dirty="0" err="1">
                <a:solidFill>
                  <a:srgbClr val="FFFF99"/>
                </a:solidFill>
              </a:rPr>
              <a:t>Child</a:t>
            </a:r>
            <a:r>
              <a:rPr lang="cs-CZ" b="1" dirty="0">
                <a:solidFill>
                  <a:srgbClr val="FFFF99"/>
                </a:solidFill>
              </a:rPr>
              <a:t> and adolescent </a:t>
            </a:r>
            <a:r>
              <a:rPr lang="cs-CZ" b="1" dirty="0" smtClean="0">
                <a:solidFill>
                  <a:srgbClr val="FFFF99"/>
                </a:solidFill>
              </a:rPr>
              <a:t>psychiatry</a:t>
            </a:r>
            <a:br>
              <a:rPr lang="cs-CZ" b="1" dirty="0" smtClean="0">
                <a:solidFill>
                  <a:srgbClr val="FFFF99"/>
                </a:solidFill>
              </a:rPr>
            </a:br>
            <a:r>
              <a:rPr lang="cs-CZ" b="1" dirty="0" smtClean="0">
                <a:solidFill>
                  <a:srgbClr val="FFFF99"/>
                </a:solidFill>
              </a:rPr>
              <a:t>b</a:t>
            </a:r>
            <a:r>
              <a:rPr lang="cs-CZ" b="1" dirty="0" smtClean="0">
                <a:solidFill>
                  <a:srgbClr val="FFFF99"/>
                </a:solidFill>
              </a:rPr>
              <a:t>asic </a:t>
            </a:r>
            <a:r>
              <a:rPr lang="cs-CZ" b="1" dirty="0" err="1" smtClean="0">
                <a:solidFill>
                  <a:srgbClr val="FFFF99"/>
                </a:solidFill>
              </a:rPr>
              <a:t>theses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60848"/>
            <a:ext cx="8208912" cy="4400128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Paediatric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medicine</a:t>
            </a:r>
            <a:r>
              <a:rPr lang="cs-CZ" dirty="0" smtClean="0">
                <a:solidFill>
                  <a:schemeClr val="bg1"/>
                </a:solidFill>
              </a:rPr>
              <a:t> = </a:t>
            </a:r>
            <a:r>
              <a:rPr lang="cs-CZ" dirty="0" err="1" smtClean="0">
                <a:solidFill>
                  <a:schemeClr val="bg1"/>
                </a:solidFill>
              </a:rPr>
              <a:t>developmetal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medicine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Mental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striking</a:t>
            </a:r>
            <a:r>
              <a:rPr lang="cs-CZ" dirty="0" smtClean="0">
                <a:solidFill>
                  <a:schemeClr val="bg1"/>
                </a:solidFill>
              </a:rPr>
              <a:t> in </a:t>
            </a:r>
            <a:r>
              <a:rPr lang="cs-CZ" dirty="0" err="1" smtClean="0">
                <a:solidFill>
                  <a:schemeClr val="bg1"/>
                </a:solidFill>
              </a:rPr>
              <a:t>childhood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There</a:t>
            </a:r>
            <a:r>
              <a:rPr lang="cs-CZ" dirty="0" smtClean="0">
                <a:solidFill>
                  <a:schemeClr val="bg1"/>
                </a:solidFill>
              </a:rPr>
              <a:t> are many </a:t>
            </a:r>
            <a:r>
              <a:rPr lang="cs-CZ" dirty="0" err="1" smtClean="0">
                <a:solidFill>
                  <a:schemeClr val="bg1"/>
                </a:solidFill>
              </a:rPr>
              <a:t>pathways</a:t>
            </a:r>
            <a:r>
              <a:rPr lang="cs-CZ" dirty="0" smtClean="0">
                <a:solidFill>
                  <a:schemeClr val="bg1"/>
                </a:solidFill>
              </a:rPr>
              <a:t> to </a:t>
            </a:r>
            <a:r>
              <a:rPr lang="cs-CZ" dirty="0" err="1" smtClean="0">
                <a:solidFill>
                  <a:schemeClr val="bg1"/>
                </a:solidFill>
              </a:rPr>
              <a:t>healthy</a:t>
            </a:r>
            <a:r>
              <a:rPr lang="cs-CZ" dirty="0" smtClean="0">
                <a:solidFill>
                  <a:schemeClr val="bg1"/>
                </a:solidFill>
              </a:rPr>
              <a:t> mind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adult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There</a:t>
            </a:r>
            <a:r>
              <a:rPr lang="cs-CZ" dirty="0" smtClean="0">
                <a:solidFill>
                  <a:schemeClr val="bg1"/>
                </a:solidFill>
              </a:rPr>
              <a:t> are </a:t>
            </a:r>
            <a:r>
              <a:rPr lang="cs-CZ" dirty="0" err="1" smtClean="0">
                <a:solidFill>
                  <a:schemeClr val="bg1"/>
                </a:solidFill>
              </a:rPr>
              <a:t>also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milestones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that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must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be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achieved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Considering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pathology</a:t>
            </a:r>
            <a:r>
              <a:rPr lang="cs-CZ" dirty="0" smtClean="0">
                <a:solidFill>
                  <a:schemeClr val="bg1"/>
                </a:solidFill>
              </a:rPr>
              <a:t> = </a:t>
            </a:r>
            <a:r>
              <a:rPr lang="cs-CZ" dirty="0" err="1" smtClean="0">
                <a:solidFill>
                  <a:schemeClr val="bg1"/>
                </a:solidFill>
              </a:rPr>
              <a:t>mastering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healthy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4653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1"/>
          <p:cNvSpPr txBox="1">
            <a:spLocks noChangeArrowheads="1"/>
          </p:cNvSpPr>
          <p:nvPr/>
        </p:nvSpPr>
        <p:spPr bwMode="auto">
          <a:xfrm>
            <a:off x="1476375" y="620713"/>
            <a:ext cx="4742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Conduct</a:t>
            </a:r>
            <a:r>
              <a:rPr lang="cs-CZ" sz="40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disorders</a:t>
            </a:r>
            <a:endParaRPr lang="cs-CZ" sz="4000" b="1" dirty="0">
              <a:solidFill>
                <a:srgbClr val="FFFF99"/>
              </a:solidFill>
            </a:endParaRPr>
          </a:p>
        </p:txBody>
      </p:sp>
      <p:sp>
        <p:nvSpPr>
          <p:cNvPr id="7171" name="TextovéPole 2"/>
          <p:cNvSpPr txBox="1">
            <a:spLocks noChangeArrowheads="1"/>
          </p:cNvSpPr>
          <p:nvPr/>
        </p:nvSpPr>
        <p:spPr bwMode="auto">
          <a:xfrm>
            <a:off x="539750" y="1628800"/>
            <a:ext cx="83534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125000"/>
              <a:buFontTx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8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repetitive and persistent pattern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behavior by a child or teenager in which the basic rights of others or major age-appropriate societal norms or rules are violated. </a:t>
            </a:r>
          </a:p>
          <a:p>
            <a:pPr>
              <a:buClr>
                <a:srgbClr val="FF0000"/>
              </a:buClr>
              <a:buSzPct val="125000"/>
              <a:buFontTx/>
              <a:buChar char="•"/>
            </a:pPr>
            <a:endParaRPr lang="en-US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</a:rPr>
              <a:t>Agression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towards humans and/or animals (bullying,     </a:t>
            </a:r>
          </a:p>
          <a:p>
            <a:pPr lvl="1">
              <a:buClr>
                <a:srgbClr val="FF0000"/>
              </a:buClr>
              <a:buSzPct val="125000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        fights, threats, sexual offence)</a:t>
            </a: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Property loss or damage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 (setting fires, voluntary property destruction)</a:t>
            </a: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Deceitfulness or theft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(lying, burglary)</a:t>
            </a: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serious violations of rules time and time again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 (escapes, truancy before age 13.)</a:t>
            </a:r>
            <a:endParaRPr lang="en-US" sz="28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Conduct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disorders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SOCIALIZED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the child/teenager is able to socialize, has friends and friendly relationships. The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delicts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commited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either alone or in a gang</a:t>
            </a:r>
          </a:p>
          <a:p>
            <a:r>
              <a:rPr lang="cs-CZ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NON-SOCIALIZED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decreased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ability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socializing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few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friends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ususally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alone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poorer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prognosis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ovéPole 1"/>
          <p:cNvSpPr txBox="1">
            <a:spLocks noChangeArrowheads="1"/>
          </p:cNvSpPr>
          <p:nvPr/>
        </p:nvSpPr>
        <p:spPr bwMode="auto">
          <a:xfrm>
            <a:off x="468313" y="1844675"/>
            <a:ext cx="8352159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Oppositional defiant disorder (ODD)</a:t>
            </a:r>
          </a:p>
          <a:p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Younger children up to 10, age-inappropriate oppositional behaviour, angry/irritable mood</a:t>
            </a:r>
            <a:r>
              <a:rPr lang="en-GB" sz="2800" dirty="0" smtClean="0">
                <a:solidFill>
                  <a:schemeClr val="bg1"/>
                </a:solidFill>
              </a:rPr>
              <a:t>,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 respect towards authorities. </a:t>
            </a:r>
            <a:r>
              <a:rPr lang="en-GB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Aggresive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or antisocial behaviour not present!</a:t>
            </a:r>
          </a:p>
          <a:p>
            <a:endParaRPr lang="cs-CZ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TextovéPole 2"/>
          <p:cNvSpPr txBox="1">
            <a:spLocks noChangeArrowheads="1"/>
          </p:cNvSpPr>
          <p:nvPr/>
        </p:nvSpPr>
        <p:spPr bwMode="auto">
          <a:xfrm>
            <a:off x="1258888" y="765175"/>
            <a:ext cx="4742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Conduct</a:t>
            </a:r>
            <a:r>
              <a:rPr lang="cs-CZ" sz="40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disorders</a:t>
            </a:r>
            <a:endParaRPr lang="cs-CZ" sz="4000" b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  <a:latin typeface="Arial" pitchFamily="34" charset="0"/>
              </a:rPr>
              <a:t>Conduct</a:t>
            </a:r>
            <a:r>
              <a:rPr lang="cs-CZ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b="1" dirty="0" err="1" smtClean="0">
                <a:solidFill>
                  <a:srgbClr val="FFFF99"/>
                </a:solidFill>
                <a:latin typeface="Arial" pitchFamily="34" charset="0"/>
              </a:rPr>
              <a:t>disorders</a:t>
            </a:r>
            <a:r>
              <a:rPr lang="cs-CZ" b="1" dirty="0" smtClean="0">
                <a:solidFill>
                  <a:srgbClr val="FFFF99"/>
                </a:solidFill>
              </a:rPr>
              <a:t/>
            </a:r>
            <a:br>
              <a:rPr lang="cs-CZ" b="1" dirty="0" smtClean="0">
                <a:solidFill>
                  <a:srgbClr val="FFFF99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CD comorbid with ADHD the prognosis is poorer</a:t>
            </a:r>
          </a:p>
          <a:p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symptoms of CD persist into adulthood, then personality disorder is classified, often antisocial PD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</a:rPr>
              <a:t>Emotional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disorders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Separation anxiety disorder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Elective </a:t>
            </a:r>
            <a:r>
              <a:rPr lang="en-US" dirty="0" err="1" smtClean="0">
                <a:solidFill>
                  <a:schemeClr val="bg1"/>
                </a:solidFill>
              </a:rPr>
              <a:t>mutism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Phobias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Mixed conduct and emotional disorders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Stress reactions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Post-traumatic stress disorder (PTSD)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Adjustment disorders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05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50825" y="1412875"/>
            <a:ext cx="8642350" cy="5262979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u="sng" dirty="0" smtClean="0">
                <a:solidFill>
                  <a:srgbClr val="FFFF00"/>
                </a:solidFill>
                <a:latin typeface="Arial" pitchFamily="34" charset="0"/>
              </a:rPr>
              <a:t>Separation anxiety disorder</a:t>
            </a:r>
            <a:endParaRPr lang="en-GB" sz="3600" dirty="0" smtClean="0">
              <a:solidFill>
                <a:srgbClr val="FFFF00"/>
              </a:solidFill>
              <a:latin typeface="Arial" pitchFamily="34" charset="0"/>
            </a:endParaRPr>
          </a:p>
          <a:p>
            <a:r>
              <a:rPr lang="en-GB" sz="3600" dirty="0" smtClean="0">
                <a:solidFill>
                  <a:srgbClr val="FFFF00"/>
                </a:solidFill>
                <a:latin typeface="Arial" pitchFamily="34" charset="0"/>
              </a:rPr>
              <a:t>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Strong and age-inappropriate anxiety if separated from parent(s)/home or even imagining such a situation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Irrational concerns (kidnap, losing,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beeing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killed...)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Fear of:          leaving home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                staying home alone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                sleeping alone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                going to preschool/school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Frequent and significant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</a:rPr>
              <a:t>somatic symptoms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headeaches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abdominal pains, nausea and vomiting)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Typically worsens on Sunday evening or Monday morning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Pronounced affects during separation 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TextovéPole 3"/>
          <p:cNvSpPr txBox="1">
            <a:spLocks noChangeArrowheads="1"/>
          </p:cNvSpPr>
          <p:nvPr/>
        </p:nvSpPr>
        <p:spPr bwMode="auto">
          <a:xfrm>
            <a:off x="179388" y="549275"/>
            <a:ext cx="828104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FF66"/>
                </a:solidFill>
                <a:cs typeface="Times New Roman" pitchFamily="18" charset="0"/>
              </a:rPr>
              <a:t>  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Emotional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disorders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with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childhood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onset</a:t>
            </a:r>
            <a:endParaRPr lang="cs-CZ" sz="2800" dirty="0">
              <a:solidFill>
                <a:srgbClr val="C2FFF0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179388" y="458788"/>
            <a:ext cx="8856662" cy="566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3663" defTabSz="762000">
              <a:lnSpc>
                <a:spcPct val="80000"/>
              </a:lnSpc>
            </a:pPr>
            <a:r>
              <a:rPr lang="cs-CZ" b="1" i="1" dirty="0">
                <a:solidFill>
                  <a:srgbClr val="FFFF00"/>
                </a:solidFill>
              </a:rPr>
              <a:t>   </a:t>
            </a:r>
            <a:r>
              <a:rPr lang="cs-CZ" sz="2800" b="1" dirty="0">
                <a:solidFill>
                  <a:srgbClr val="FFFF00"/>
                </a:solidFill>
                <a:cs typeface="Times New Roman" pitchFamily="18" charset="0"/>
              </a:rPr>
              <a:t>   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Fobic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anxiety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disorders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in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childhood</a:t>
            </a:r>
            <a:endParaRPr lang="cs-CZ" dirty="0">
              <a:solidFill>
                <a:srgbClr val="FFFF00"/>
              </a:solidFill>
              <a:latin typeface="Calibri" pitchFamily="34" charset="0"/>
              <a:cs typeface="Times New Roman" pitchFamily="18" charset="0"/>
            </a:endParaRPr>
          </a:p>
          <a:p>
            <a:pPr marL="93663" defTabSz="762000">
              <a:buFontTx/>
              <a:buChar char="-"/>
            </a:pPr>
            <a:endParaRPr lang="cs-CZ" b="1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marL="93663" defTabSz="762000">
              <a:buFontTx/>
              <a:buChar char="-"/>
            </a:pPr>
            <a:r>
              <a:rPr lang="cs-C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abnormal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fears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objects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situations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3663" defTabSz="762000"/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pronounced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appropriate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a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particular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3663" defTabSz="762000"/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e.g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Zoophobia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frequent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preschoolers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i="1" u="sng" dirty="0">
              <a:latin typeface="Arial" pitchFamily="34" charset="0"/>
              <a:cs typeface="Arial" pitchFamily="34" charset="0"/>
            </a:endParaRPr>
          </a:p>
          <a:p>
            <a:pPr marL="93663" defTabSz="762000">
              <a:lnSpc>
                <a:spcPct val="90000"/>
              </a:lnSpc>
              <a:buClr>
                <a:srgbClr val="FF3300"/>
              </a:buClr>
              <a:buFont typeface="Marlett" pitchFamily="2" charset="2"/>
              <a:buChar char="h"/>
            </a:pP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9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rgbClr val="FFFF66"/>
                </a:solidFill>
                <a:latin typeface="Calibri" pitchFamily="34" charset="0"/>
              </a:rPr>
              <a:t>Animals</a:t>
            </a:r>
            <a:r>
              <a:rPr lang="cs-CZ" sz="2200" b="1" dirty="0" smtClean="0">
                <a:solidFill>
                  <a:srgbClr val="FFFF66"/>
                </a:solidFill>
                <a:latin typeface="Calibri" pitchFamily="34" charset="0"/>
              </a:rPr>
              <a:t> </a:t>
            </a:r>
            <a:r>
              <a:rPr lang="cs-CZ" sz="2200" b="1" dirty="0" err="1" smtClean="0">
                <a:solidFill>
                  <a:srgbClr val="FFFF66"/>
                </a:solidFill>
                <a:latin typeface="Calibri" pitchFamily="34" charset="0"/>
              </a:rPr>
              <a:t>general</a:t>
            </a:r>
            <a:r>
              <a:rPr lang="cs-CZ" sz="2200" b="1" dirty="0" smtClean="0">
                <a:solidFill>
                  <a:srgbClr val="FFFF66"/>
                </a:solidFill>
                <a:latin typeface="Calibri" pitchFamily="34" charset="0"/>
              </a:rPr>
              <a:t>    </a:t>
            </a:r>
            <a:r>
              <a:rPr lang="cs-CZ" sz="2200" b="1" dirty="0" err="1" smtClean="0">
                <a:solidFill>
                  <a:srgbClr val="FFFF66"/>
                </a:solidFill>
                <a:latin typeface="Calibri" pitchFamily="34" charset="0"/>
              </a:rPr>
              <a:t>zoophobia</a:t>
            </a:r>
            <a:r>
              <a:rPr lang="cs-CZ" sz="2200" b="1" dirty="0" smtClean="0">
                <a:solidFill>
                  <a:srgbClr val="FFFF66"/>
                </a:solidFill>
                <a:latin typeface="Calibri" pitchFamily="34" charset="0"/>
              </a:rPr>
              <a:t> </a:t>
            </a:r>
            <a:endParaRPr lang="cs-CZ" sz="2200" b="1" u="sng" dirty="0">
              <a:solidFill>
                <a:srgbClr val="FFFF66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Insects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entomophobia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Cats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ailurophobia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6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Dogs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cynophobia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Snakes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ophidophobia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Spiders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arachnophobia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Dark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nyktophobia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27538" y="2565400"/>
            <a:ext cx="4822825" cy="36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Blood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hematophobia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Dirt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	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mysophobia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Heights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acrophobia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Closed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places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	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claustrophobia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Strangers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xenophobia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Fire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	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pyrophobia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Thunder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brontophobia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441325" y="80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66"/>
                </a:solidFill>
                <a:latin typeface="Arial" pitchFamily="34" charset="0"/>
              </a:rPr>
              <a:t>Elective </a:t>
            </a:r>
            <a:r>
              <a:rPr lang="en-US" b="1" dirty="0" err="1">
                <a:solidFill>
                  <a:srgbClr val="FFFF66"/>
                </a:solidFill>
                <a:latin typeface="Arial" pitchFamily="34" charset="0"/>
              </a:rPr>
              <a:t>mutism</a:t>
            </a:r>
            <a:r>
              <a:rPr lang="en-US" b="1" dirty="0">
                <a:solidFill>
                  <a:srgbClr val="FFFF66"/>
                </a:solidFill>
                <a:latin typeface="Arial" pitchFamily="34" charset="0"/>
              </a:rPr>
              <a:t/>
            </a:r>
            <a:br>
              <a:rPr lang="en-US" b="1" dirty="0">
                <a:solidFill>
                  <a:srgbClr val="FFFF66"/>
                </a:solidFill>
                <a:latin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5475" y="1412776"/>
            <a:ext cx="7772400" cy="5050904"/>
          </a:xfrm>
        </p:spPr>
        <p:txBody>
          <a:bodyPr/>
          <a:lstStyle/>
          <a:p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A period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mutism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(not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speaking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) in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specific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situations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despite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normal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development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speech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and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lack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problems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when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speaking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with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family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members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cs-CZ" sz="2800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Prevalence 0,3-0,8/1000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children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more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girls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Psychological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traits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like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shyness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Good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prognosis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with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therapy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although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phobia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as a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possible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outcome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cs-CZ" sz="2400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www.youtube.com/watch?v=WXcgNPpFjBM</a:t>
            </a:r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7530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326161" y="473075"/>
            <a:ext cx="52613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Early</a:t>
            </a:r>
            <a:r>
              <a:rPr lang="cs-CZ" sz="3200" b="1" dirty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onset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schizophrenia</a:t>
            </a:r>
            <a:endParaRPr lang="cs-CZ" sz="3200" b="1" dirty="0">
              <a:solidFill>
                <a:srgbClr val="FFFF99"/>
              </a:solidFill>
              <a:latin typeface="Arial" pitchFamily="34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50825" y="1268413"/>
            <a:ext cx="5791200" cy="4955203"/>
          </a:xfrm>
          <a:prstGeom prst="rect">
            <a:avLst/>
          </a:prstGeom>
          <a:solidFill>
            <a:srgbClr val="000066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 dirty="0" smtClean="0">
                <a:solidFill>
                  <a:srgbClr val="FFC000"/>
                </a:solidFill>
                <a:latin typeface="Arial" pitchFamily="34" charset="0"/>
              </a:rPr>
              <a:t>Symptoms in children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</a:rPr>
              <a:t>: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Impairment of interpersonal relations, emotional changes, social withdrawal,  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bizarr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anxious behaviour, rituals, unjustified fears or flattened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emotivity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en-GB" dirty="0" smtClean="0">
                <a:solidFill>
                  <a:srgbClr val="FFFF99"/>
                </a:solidFill>
                <a:latin typeface="Arial" pitchFamily="34" charset="0"/>
              </a:rPr>
              <a:t>delusional fantasies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abnormal speech, abnormal motor symptoms</a:t>
            </a:r>
          </a:p>
          <a:p>
            <a:r>
              <a:rPr lang="en-GB" dirty="0" smtClean="0">
                <a:solidFill>
                  <a:srgbClr val="FFC000"/>
                </a:solidFill>
                <a:latin typeface="Arial" pitchFamily="34" charset="0"/>
              </a:rPr>
              <a:t>Older children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: verbal and sometimes visual hallucinations (animals, monsters…)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Symptoms are influenced by cognitive development and only after 11 years of age are similar to those in adults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6308725" y="1717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746125" y="5299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4" name="Text Box 9"/>
          <p:cNvSpPr txBox="1">
            <a:spLocks noChangeArrowheads="1"/>
          </p:cNvSpPr>
          <p:nvPr/>
        </p:nvSpPr>
        <p:spPr bwMode="auto">
          <a:xfrm>
            <a:off x="6537325" y="5299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5" name="Text Box 11"/>
          <p:cNvSpPr txBox="1">
            <a:spLocks noChangeArrowheads="1"/>
          </p:cNvSpPr>
          <p:nvPr/>
        </p:nvSpPr>
        <p:spPr bwMode="auto">
          <a:xfrm>
            <a:off x="2955925" y="5222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6" name="Text Box 16"/>
          <p:cNvSpPr txBox="1">
            <a:spLocks noChangeArrowheads="1"/>
          </p:cNvSpPr>
          <p:nvPr/>
        </p:nvSpPr>
        <p:spPr bwMode="auto">
          <a:xfrm>
            <a:off x="6084888" y="3860800"/>
            <a:ext cx="2733441" cy="2677656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</a:rPr>
              <a:t>Age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</a:rPr>
              <a:t>onset</a:t>
            </a:r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10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– 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	1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15  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5%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17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20%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25  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50%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30 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80%</a:t>
            </a:r>
          </a:p>
        </p:txBody>
      </p:sp>
      <p:pic>
        <p:nvPicPr>
          <p:cNvPr id="32777" name="Picture 13" descr="http://schizophrenia.com/photos/szage.onse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196975"/>
            <a:ext cx="292893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Prognosis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COS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therapy</a:t>
            </a:r>
            <a:endParaRPr lang="cs-CZ" sz="36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4392613" cy="5113337"/>
          </a:xfrm>
          <a:ln w="28575">
            <a:solidFill>
              <a:srgbClr val="FFFF66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Early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childhood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progosis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Mental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development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impaired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Chronical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course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Often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pharmacoresistant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Later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childhood</a:t>
            </a:r>
            <a:endParaRPr lang="cs-CZ" sz="24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Insure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prognosis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Adolescence: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prognosis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4860032" y="2205038"/>
            <a:ext cx="396044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371600" lvl="2" indent="-457200"/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Risperidon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Paliperidone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</a:p>
          <a:p>
            <a:pPr marL="1371600" lvl="2" indent="-457200"/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Aripiprazol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</a:p>
          <a:p>
            <a:pPr marL="1371600" lvl="2" indent="-457200"/>
            <a:endParaRPr lang="en-US" dirty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 smtClean="0">
                <a:solidFill>
                  <a:schemeClr val="bg1"/>
                </a:solidFill>
                <a:latin typeface="Arial" pitchFamily="34" charset="0"/>
              </a:rPr>
              <a:t>Olanzapin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 smtClean="0">
                <a:solidFill>
                  <a:schemeClr val="bg1"/>
                </a:solidFill>
                <a:latin typeface="Arial" pitchFamily="34" charset="0"/>
              </a:rPr>
              <a:t>Quetiapin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Clozapin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 smtClean="0">
                <a:solidFill>
                  <a:schemeClr val="bg1"/>
                </a:solidFill>
                <a:latin typeface="Arial" pitchFamily="34" charset="0"/>
              </a:rPr>
              <a:t>Ziprasidon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797" name="TextovéPole 5"/>
          <p:cNvSpPr txBox="1">
            <a:spLocks noChangeArrowheads="1"/>
          </p:cNvSpPr>
          <p:nvPr/>
        </p:nvSpPr>
        <p:spPr bwMode="auto">
          <a:xfrm>
            <a:off x="4787900" y="1484313"/>
            <a:ext cx="3621504" cy="46166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  <a:latin typeface="Arial" pitchFamily="34" charset="0"/>
              </a:rPr>
              <a:t>Atypic</a:t>
            </a:r>
            <a:r>
              <a:rPr lang="cs-CZ" b="1" dirty="0" err="1" smtClean="0">
                <a:solidFill>
                  <a:srgbClr val="FFC000"/>
                </a:solidFill>
                <a:latin typeface="Arial" pitchFamily="34" charset="0"/>
              </a:rPr>
              <a:t>al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Arial" pitchFamily="34" charset="0"/>
              </a:rPr>
              <a:t>antipsychoti</a:t>
            </a:r>
            <a:r>
              <a:rPr lang="cs-CZ" b="1" dirty="0" err="1" smtClean="0">
                <a:solidFill>
                  <a:srgbClr val="FFC000"/>
                </a:solidFill>
                <a:latin typeface="Arial" pitchFamily="34" charset="0"/>
              </a:rPr>
              <a:t>cs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64088" y="5445224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www.youtube.com/watch?v=BIligWBtJus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440160"/>
          </a:xfrm>
        </p:spPr>
        <p:txBody>
          <a:bodyPr/>
          <a:lstStyle/>
          <a:p>
            <a:r>
              <a:rPr lang="cs-CZ" dirty="0" err="1">
                <a:solidFill>
                  <a:srgbClr val="FFFF00"/>
                </a:solidFill>
              </a:rPr>
              <a:t>Paediatric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medicine</a:t>
            </a:r>
            <a:r>
              <a:rPr lang="cs-CZ" dirty="0">
                <a:solidFill>
                  <a:srgbClr val="FFFF00"/>
                </a:solidFill>
              </a:rPr>
              <a:t> = </a:t>
            </a:r>
            <a:r>
              <a:rPr lang="cs-CZ" dirty="0" err="1">
                <a:solidFill>
                  <a:srgbClr val="FFFF00"/>
                </a:solidFill>
              </a:rPr>
              <a:t>developmetal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medicine</a:t>
            </a: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114800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From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newborn</a:t>
            </a:r>
            <a:r>
              <a:rPr lang="cs-CZ" dirty="0" smtClean="0">
                <a:solidFill>
                  <a:schemeClr val="bg1"/>
                </a:solidFill>
              </a:rPr>
              <a:t> baby to </a:t>
            </a:r>
            <a:r>
              <a:rPr lang="cs-CZ" dirty="0" err="1" smtClean="0">
                <a:solidFill>
                  <a:schemeClr val="bg1"/>
                </a:solidFill>
              </a:rPr>
              <a:t>an</a:t>
            </a:r>
            <a:r>
              <a:rPr lang="cs-CZ" dirty="0" smtClean="0">
                <a:solidFill>
                  <a:schemeClr val="bg1"/>
                </a:solidFill>
              </a:rPr>
              <a:t> 18 </a:t>
            </a:r>
            <a:r>
              <a:rPr lang="cs-CZ" dirty="0" err="1" smtClean="0">
                <a:solidFill>
                  <a:schemeClr val="bg1"/>
                </a:solidFill>
              </a:rPr>
              <a:t>yo</a:t>
            </a:r>
            <a:r>
              <a:rPr lang="cs-CZ" dirty="0" smtClean="0">
                <a:solidFill>
                  <a:schemeClr val="bg1"/>
                </a:solidFill>
              </a:rPr>
              <a:t> adolescent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Several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important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phases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Newborn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Infant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Toddler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Pre-school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Schoolar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Puberty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Adolescence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635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120376" y="404664"/>
            <a:ext cx="891612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                  </a:t>
            </a:r>
            <a:endParaRPr lang="cs-CZ" sz="2800" b="1" dirty="0">
              <a:solidFill>
                <a:srgbClr val="FFFF99"/>
              </a:solidFill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</a:rPr>
              <a:t>           </a:t>
            </a:r>
            <a:r>
              <a:rPr lang="cs-CZ" sz="3600" b="1" dirty="0" smtClean="0">
                <a:solidFill>
                  <a:srgbClr val="FFFF99"/>
                </a:solidFill>
                <a:latin typeface="Arial" pitchFamily="34" charset="0"/>
              </a:rPr>
              <a:t>DEPRESSION in </a:t>
            </a:r>
            <a:r>
              <a:rPr lang="cs-CZ" sz="3600" b="1" dirty="0" err="1" smtClean="0">
                <a:solidFill>
                  <a:srgbClr val="FFFF99"/>
                </a:solidFill>
                <a:latin typeface="Arial" pitchFamily="34" charset="0"/>
              </a:rPr>
              <a:t>children</a:t>
            </a:r>
            <a:endParaRPr lang="cs-CZ" sz="3600" b="1" dirty="0" smtClean="0">
              <a:solidFill>
                <a:srgbClr val="FFFF99"/>
              </a:solidFill>
              <a:latin typeface="Arial" pitchFamily="34" charset="0"/>
            </a:endParaRPr>
          </a:p>
          <a:p>
            <a:pPr algn="ctr"/>
            <a:endParaRPr lang="cs-CZ" sz="3600" b="1" dirty="0">
              <a:solidFill>
                <a:srgbClr val="FFFF99"/>
              </a:solidFill>
              <a:latin typeface="Arial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early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childhood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diagnosis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difficult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</a:rPr>
              <a:t>.</a:t>
            </a:r>
          </a:p>
          <a:p>
            <a:endParaRPr lang="cs-CZ" sz="2000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u="sng" dirty="0" smtClean="0">
                <a:solidFill>
                  <a:srgbClr val="FFC000"/>
                </a:solidFill>
                <a:latin typeface="Arial" pitchFamily="34" charset="0"/>
              </a:rPr>
              <a:t>CHILDREN</a:t>
            </a:r>
            <a:r>
              <a:rPr lang="en-US" b="1" u="sng" dirty="0" smtClean="0">
                <a:solidFill>
                  <a:srgbClr val="FFC000"/>
                </a:solidFill>
                <a:latin typeface="Arial" pitchFamily="34" charset="0"/>
              </a:rPr>
              <a:t>:</a:t>
            </a:r>
            <a:r>
              <a:rPr lang="cs-CZ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depressive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mood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not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necessarily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predominates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more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anxiety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symptoms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anhedonia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unexplicable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somatic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symptoms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irritability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changes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behaviour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conduct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impaired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school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performance,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reduction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interests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contacts</a:t>
            </a:r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cs-CZ" b="1" u="sng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en-US" b="1" u="sng" dirty="0" smtClean="0">
                <a:solidFill>
                  <a:srgbClr val="FFC000"/>
                </a:solidFill>
                <a:latin typeface="Arial" pitchFamily="34" charset="0"/>
              </a:rPr>
              <a:t>ADOLESCENT</a:t>
            </a:r>
            <a:r>
              <a:rPr lang="cs-CZ" b="1" u="sng" dirty="0" smtClean="0">
                <a:solidFill>
                  <a:srgbClr val="FFC000"/>
                </a:solidFill>
                <a:latin typeface="Arial" pitchFamily="34" charset="0"/>
              </a:rPr>
              <a:t>S</a:t>
            </a:r>
            <a:r>
              <a:rPr lang="en-US" b="1" u="sng" dirty="0" smtClean="0">
                <a:solidFill>
                  <a:srgbClr val="FFC000"/>
                </a:solidFill>
                <a:latin typeface="Arial" pitchFamily="34" charset="0"/>
              </a:rPr>
              <a:t>: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more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sleep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disorders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changes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appetite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suicidal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thoughts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attempts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impaired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performance,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inattention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tiredness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reduction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interests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contacts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being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bored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irritated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Quite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often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delusions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rgbClr val="FFFF66"/>
                </a:solidFill>
                <a:latin typeface="Arial" pitchFamily="34" charset="0"/>
              </a:rPr>
              <a:t>hallucinations</a:t>
            </a:r>
            <a:r>
              <a:rPr lang="cs-CZ" dirty="0" smtClean="0">
                <a:solidFill>
                  <a:srgbClr val="FFFF66"/>
                </a:solidFill>
                <a:latin typeface="Arial" pitchFamily="34" charset="0"/>
              </a:rPr>
              <a:t>.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808038" y="5176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3400425" y="5249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6927850" y="5394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C000"/>
                </a:solidFill>
              </a:rPr>
              <a:t>Depression</a:t>
            </a:r>
            <a:r>
              <a:rPr lang="cs-CZ" b="1" dirty="0" smtClean="0">
                <a:solidFill>
                  <a:srgbClr val="FFC000"/>
                </a:solidFill>
              </a:rPr>
              <a:t> - </a:t>
            </a:r>
            <a:r>
              <a:rPr lang="cs-CZ" b="1" dirty="0" err="1" smtClean="0">
                <a:solidFill>
                  <a:srgbClr val="FFC000"/>
                </a:solidFill>
              </a:rPr>
              <a:t>treatment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/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Milder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depression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-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psychotherapy</a:t>
            </a:r>
            <a:endParaRPr lang="cs-CZ" dirty="0" smtClean="0">
              <a:solidFill>
                <a:srgbClr val="FFC000"/>
              </a:solidFill>
              <a:latin typeface="Arial" pitchFamily="34" charset="0"/>
            </a:endParaRPr>
          </a:p>
          <a:p>
            <a:pPr eaLnBrk="1" hangingPunct="1"/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Severe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depression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 – SSRI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antidepressants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 +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psychotherapy</a:t>
            </a:r>
            <a:endParaRPr lang="cs-CZ" dirty="0" smtClean="0">
              <a:solidFill>
                <a:srgbClr val="FFC000"/>
              </a:solidFill>
              <a:latin typeface="Arial" pitchFamily="34" charset="0"/>
            </a:endParaRPr>
          </a:p>
          <a:p>
            <a:pPr eaLnBrk="1" hangingPunct="1"/>
            <a:endParaRPr lang="cs-CZ" dirty="0" smtClean="0"/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Antidepressants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are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less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effective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than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adults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ovéPole 1"/>
          <p:cNvSpPr txBox="1">
            <a:spLocks noChangeArrowheads="1"/>
          </p:cNvSpPr>
          <p:nvPr/>
        </p:nvSpPr>
        <p:spPr bwMode="auto">
          <a:xfrm>
            <a:off x="250825" y="981075"/>
            <a:ext cx="8641655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Deliberate, often repeated self-injury – </a:t>
            </a:r>
            <a:r>
              <a:rPr lang="en-US" dirty="0" smtClean="0">
                <a:solidFill>
                  <a:srgbClr val="FFC000"/>
                </a:solidFill>
                <a:latin typeface="Calibri" pitchFamily="34" charset="0"/>
              </a:rPr>
              <a:t>no wish of dying.</a:t>
            </a:r>
          </a:p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Superficial cutting, burning with cigarettes –  used to diminish inner tension, mental suffering during strong emotions or feelings of inner emptiness. Physical pain reduces the mental one.</a:t>
            </a:r>
          </a:p>
          <a:p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Often habitual coping strategy (maladaptive) in youth with non-harmonic personality development, eating disorders, anxiety disorders and many other</a:t>
            </a:r>
          </a:p>
          <a:p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The treatment is focused on primary c</a:t>
            </a:r>
            <a:r>
              <a:rPr lang="cs-CZ" sz="2000" dirty="0" smtClean="0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use, relationships, better coping strategies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915" name="TextovéPole 2"/>
          <p:cNvSpPr txBox="1">
            <a:spLocks noChangeArrowheads="1"/>
          </p:cNvSpPr>
          <p:nvPr/>
        </p:nvSpPr>
        <p:spPr bwMode="auto">
          <a:xfrm>
            <a:off x="1258888" y="260350"/>
            <a:ext cx="20762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Self</a:t>
            </a:r>
            <a:r>
              <a:rPr lang="cs-CZ" sz="32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harm</a:t>
            </a:r>
            <a:endParaRPr lang="cs-CZ" sz="32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6" name="Picture 7" descr="automutila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869159"/>
            <a:ext cx="2592288" cy="178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123728" y="836712"/>
            <a:ext cx="4006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Suicidal</a:t>
            </a:r>
            <a:r>
              <a:rPr lang="cs-CZ" sz="36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attepmts</a:t>
            </a:r>
            <a:endParaRPr lang="cs-CZ" sz="36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07504" y="1988840"/>
            <a:ext cx="8856984" cy="4154984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Infrequent until 10 years, increase in adolescence and adulthood.</a:t>
            </a:r>
          </a:p>
          <a:p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CZ approx. 40 completed suicides in adolescents per year</a:t>
            </a:r>
          </a:p>
          <a:p>
            <a:r>
              <a:rPr lang="en-GB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Boys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less attempts but more often completed</a:t>
            </a:r>
          </a:p>
          <a:p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(use of more dangerous and </a:t>
            </a:r>
            <a:r>
              <a:rPr lang="en-GB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letal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means)</a:t>
            </a:r>
          </a:p>
          <a:p>
            <a:r>
              <a:rPr lang="en-GB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Girls 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   more attempts, more often </a:t>
            </a:r>
            <a:r>
              <a:rPr lang="en-GB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incompleted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(intoxications)</a:t>
            </a:r>
          </a:p>
          <a:p>
            <a:endParaRPr lang="cs-CZ" sz="2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Parasuicides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demonstrative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s.)- in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considered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serious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understand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definitiveness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death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by 9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years</a:t>
            </a:r>
            <a:endParaRPr lang="cs-CZ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cs-CZ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adolescence a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suicidal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attempt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most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common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reason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psychiatric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help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suicide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second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most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frequent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reason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death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cs-CZ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276475"/>
            <a:ext cx="4392488" cy="3529013"/>
          </a:xfrm>
          <a:ln>
            <a:solidFill>
              <a:srgbClr val="FFFF00"/>
            </a:solidFill>
          </a:ln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GB" sz="24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Family and school problems</a:t>
            </a:r>
          </a:p>
          <a:p>
            <a:pPr algn="l">
              <a:lnSpc>
                <a:spcPct val="90000"/>
              </a:lnSpc>
            </a:pPr>
            <a:endParaRPr lang="en-GB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Family discomfort</a:t>
            </a:r>
          </a:p>
          <a:p>
            <a:pPr algn="l">
              <a:lnSpc>
                <a:spcPct val="9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Abuse and neglect</a:t>
            </a:r>
          </a:p>
          <a:p>
            <a:pPr algn="l">
              <a:lnSpc>
                <a:spcPct val="90000"/>
              </a:lnSpc>
              <a:buFontTx/>
              <a:buChar char="-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death of a parent or divorce</a:t>
            </a:r>
          </a:p>
          <a:p>
            <a:pPr algn="l">
              <a:lnSpc>
                <a:spcPct val="90000"/>
              </a:lnSpc>
              <a:buFontTx/>
              <a:buChar char="-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homesickness (college)</a:t>
            </a:r>
          </a:p>
          <a:p>
            <a:pPr algn="l">
              <a:lnSpc>
                <a:spcPct val="9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school results, failures</a:t>
            </a:r>
          </a:p>
        </p:txBody>
      </p:sp>
      <p:sp>
        <p:nvSpPr>
          <p:cNvPr id="40963" name="Nadpis 3"/>
          <p:cNvSpPr>
            <a:spLocks noGrp="1"/>
          </p:cNvSpPr>
          <p:nvPr>
            <p:ph type="ctrTitle"/>
          </p:nvPr>
        </p:nvSpPr>
        <p:spPr>
          <a:xfrm>
            <a:off x="468313" y="549275"/>
            <a:ext cx="7772400" cy="1470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Suicidal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behaviour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causes</a:t>
            </a:r>
            <a:r>
              <a:rPr lang="cs-CZ" sz="4000" dirty="0" smtClean="0">
                <a:solidFill>
                  <a:srgbClr val="FFFF00"/>
                </a:solidFill>
              </a:rPr>
              <a:t>	</a:t>
            </a:r>
            <a:endParaRPr lang="cs-CZ" dirty="0" smtClean="0">
              <a:solidFill>
                <a:srgbClr val="FFFF00"/>
              </a:solidFill>
            </a:endParaRP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4644008" y="2276475"/>
            <a:ext cx="4392488" cy="311469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Personal and relational:</a:t>
            </a:r>
          </a:p>
          <a:p>
            <a:pPr>
              <a:lnSpc>
                <a:spcPct val="90000"/>
              </a:lnSpc>
            </a:pPr>
            <a:endParaRPr lang="en-GB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 acceptance from others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romantic failures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low self-esteem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self-accusation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increased impulsivity</a:t>
            </a:r>
            <a:endParaRPr lang="en-GB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5" descr="http://img.ct24.cz/multimedia/videos/image/1011/medium/303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6762458" cy="403244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</p:pic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79389" y="1412875"/>
            <a:ext cx="3384499" cy="468042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endParaRPr lang="cs-CZ" sz="2000" b="1" dirty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/>
            <a:r>
              <a:rPr lang="cs-CZ" sz="2000" b="1" dirty="0" err="1" smtClean="0">
                <a:solidFill>
                  <a:srgbClr val="FFFF99"/>
                </a:solidFill>
                <a:latin typeface="Arial" pitchFamily="34" charset="0"/>
              </a:rPr>
              <a:t>Year</a:t>
            </a:r>
            <a:r>
              <a:rPr lang="cs-CZ" sz="2000" b="1" dirty="0" smtClean="0">
                <a:solidFill>
                  <a:srgbClr val="FFFF99"/>
                </a:solidFill>
                <a:latin typeface="Arial" pitchFamily="34" charset="0"/>
              </a:rPr>
              <a:t>        </a:t>
            </a:r>
            <a:r>
              <a:rPr lang="cs-CZ" sz="2000" b="1" dirty="0" err="1" smtClean="0">
                <a:solidFill>
                  <a:srgbClr val="FFFF99"/>
                </a:solidFill>
                <a:latin typeface="Arial" pitchFamily="34" charset="0"/>
              </a:rPr>
              <a:t>up</a:t>
            </a:r>
            <a:r>
              <a:rPr lang="cs-CZ" sz="2000" b="1" dirty="0" smtClean="0">
                <a:solidFill>
                  <a:srgbClr val="FFFF99"/>
                </a:solidFill>
                <a:latin typeface="Arial" pitchFamily="34" charset="0"/>
              </a:rPr>
              <a:t> to 15      15-</a:t>
            </a:r>
            <a:r>
              <a:rPr lang="cs-CZ" sz="2000" b="1" dirty="0">
                <a:solidFill>
                  <a:srgbClr val="FFFF99"/>
                </a:solidFill>
                <a:latin typeface="Arial" pitchFamily="34" charset="0"/>
              </a:rPr>
              <a:t>1</a:t>
            </a:r>
            <a:r>
              <a:rPr lang="cs-CZ" sz="2000" b="1" dirty="0" smtClean="0">
                <a:solidFill>
                  <a:srgbClr val="FFFF99"/>
                </a:solidFill>
                <a:latin typeface="Arial" pitchFamily="34" charset="0"/>
              </a:rPr>
              <a:t>9 </a:t>
            </a:r>
            <a:endParaRPr lang="cs-CZ" sz="2000" b="1" dirty="0">
              <a:solidFill>
                <a:srgbClr val="FFFF99"/>
              </a:solidFill>
              <a:latin typeface="Arial" pitchFamily="34" charset="0"/>
            </a:endParaRPr>
          </a:p>
          <a:p>
            <a:pPr eaLnBrk="1" hangingPunct="1"/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1996          9                    71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1997          6                    66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1998          8                    52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1999          3                    58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2000        12                    42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2001          6                    39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2002          6                    44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2003          9                    43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2004          8                    43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2005          6                    37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2006          3                    55</a:t>
            </a:r>
          </a:p>
          <a:p>
            <a:pPr eaLnBrk="1" hangingPunct="1"/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Data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from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Institute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Health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Information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Statistics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Czech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Republic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. </a:t>
            </a:r>
            <a:endParaRPr lang="cs-CZ" sz="1400" i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88" name="TextovéPole 3"/>
          <p:cNvSpPr txBox="1">
            <a:spLocks noChangeArrowheads="1"/>
          </p:cNvSpPr>
          <p:nvPr/>
        </p:nvSpPr>
        <p:spPr bwMode="auto">
          <a:xfrm>
            <a:off x="684213" y="620713"/>
            <a:ext cx="7559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</a:rPr>
              <a:t>Child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</a:rPr>
              <a:t>and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</a:rPr>
              <a:t> adolescent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</a:rPr>
              <a:t>suicidality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</a:rPr>
              <a:t> in CZ</a:t>
            </a:r>
            <a:endParaRPr lang="cs-CZ" sz="2800" b="1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10615487" cy="815414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043608" y="2606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Eurostat</a:t>
            </a:r>
            <a:r>
              <a:rPr lang="cs-CZ" dirty="0" smtClean="0">
                <a:solidFill>
                  <a:schemeClr val="bg1"/>
                </a:solidFill>
              </a:rPr>
              <a:t>, 2014, </a:t>
            </a:r>
            <a:r>
              <a:rPr lang="cs-CZ" dirty="0" err="1" smtClean="0">
                <a:solidFill>
                  <a:schemeClr val="bg1"/>
                </a:solidFill>
              </a:rPr>
              <a:t>suicidal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rates</a:t>
            </a:r>
            <a:r>
              <a:rPr lang="cs-CZ" dirty="0" smtClean="0">
                <a:solidFill>
                  <a:schemeClr val="bg1"/>
                </a:solidFill>
              </a:rPr>
              <a:t> 15-19yo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53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93" y="692696"/>
            <a:ext cx="7492722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5912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66"/>
                </a:solidFill>
              </a:rPr>
              <a:t>Other</a:t>
            </a:r>
            <a:r>
              <a:rPr lang="cs-CZ" dirty="0" smtClean="0">
                <a:solidFill>
                  <a:srgbClr val="FFFF66"/>
                </a:solidFill>
              </a:rPr>
              <a:t> </a:t>
            </a:r>
            <a:r>
              <a:rPr lang="cs-CZ" dirty="0" err="1" smtClean="0">
                <a:solidFill>
                  <a:srgbClr val="FFFF66"/>
                </a:solidFill>
              </a:rPr>
              <a:t>common</a:t>
            </a:r>
            <a:r>
              <a:rPr lang="cs-CZ" dirty="0" smtClean="0">
                <a:solidFill>
                  <a:srgbClr val="FFFF66"/>
                </a:solidFill>
              </a:rPr>
              <a:t> </a:t>
            </a:r>
            <a:r>
              <a:rPr lang="cs-CZ" dirty="0" err="1" smtClean="0">
                <a:solidFill>
                  <a:srgbClr val="FFFF66"/>
                </a:solidFill>
              </a:rPr>
              <a:t>disorders</a:t>
            </a:r>
            <a:endParaRPr lang="cs-CZ" dirty="0">
              <a:solidFill>
                <a:srgbClr val="FFFF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Eating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disorders</a:t>
            </a:r>
            <a:r>
              <a:rPr lang="cs-CZ" dirty="0" smtClean="0">
                <a:solidFill>
                  <a:schemeClr val="bg1"/>
                </a:solidFill>
              </a:rPr>
              <a:t>!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Enuresis</a:t>
            </a:r>
            <a:r>
              <a:rPr lang="cs-CZ" dirty="0" smtClean="0">
                <a:solidFill>
                  <a:schemeClr val="bg1"/>
                </a:solidFill>
              </a:rPr>
              <a:t> (</a:t>
            </a:r>
            <a:r>
              <a:rPr lang="cs-CZ" dirty="0" err="1" smtClean="0">
                <a:solidFill>
                  <a:schemeClr val="bg1"/>
                </a:solidFill>
              </a:rPr>
              <a:t>bed-wetting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Encopresis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Child</a:t>
            </a:r>
            <a:r>
              <a:rPr lang="cs-CZ" dirty="0" smtClean="0">
                <a:solidFill>
                  <a:schemeClr val="bg1"/>
                </a:solidFill>
              </a:rPr>
              <a:t> abuse and </a:t>
            </a:r>
            <a:r>
              <a:rPr lang="cs-CZ" dirty="0" err="1" smtClean="0">
                <a:solidFill>
                  <a:schemeClr val="bg1"/>
                </a:solidFill>
              </a:rPr>
              <a:t>neglect</a:t>
            </a:r>
            <a:r>
              <a:rPr lang="cs-CZ" dirty="0" smtClean="0">
                <a:solidFill>
                  <a:schemeClr val="bg1"/>
                </a:solidFill>
              </a:rPr>
              <a:t> (</a:t>
            </a:r>
            <a:r>
              <a:rPr lang="cs-CZ" dirty="0" err="1" smtClean="0">
                <a:solidFill>
                  <a:schemeClr val="bg1"/>
                </a:solidFill>
              </a:rPr>
              <a:t>sydrome</a:t>
            </a:r>
            <a:r>
              <a:rPr lang="cs-CZ" dirty="0" smtClean="0">
                <a:solidFill>
                  <a:schemeClr val="bg1"/>
                </a:solidFill>
              </a:rPr>
              <a:t>) CAN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7369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126876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for your attention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73349" y="3284984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bg1"/>
                </a:solidFill>
              </a:rPr>
              <a:t>If you cannot pay attention due to ADHD, thanks anyway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2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584176"/>
          </a:xfrm>
        </p:spPr>
        <p:txBody>
          <a:bodyPr/>
          <a:lstStyle/>
          <a:p>
            <a:r>
              <a:rPr lang="cs-CZ" dirty="0" err="1">
                <a:solidFill>
                  <a:srgbClr val="FFFF66"/>
                </a:solidFill>
              </a:rPr>
              <a:t>Mental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development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is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striking</a:t>
            </a:r>
            <a:r>
              <a:rPr lang="cs-CZ" dirty="0">
                <a:solidFill>
                  <a:srgbClr val="FFFF66"/>
                </a:solidFill>
              </a:rPr>
              <a:t> in </a:t>
            </a:r>
            <a:r>
              <a:rPr lang="cs-CZ" dirty="0" err="1">
                <a:solidFill>
                  <a:srgbClr val="FFFF66"/>
                </a:solidFill>
              </a:rPr>
              <a:t>childhood</a:t>
            </a:r>
            <a:r>
              <a:rPr lang="cs-CZ" dirty="0">
                <a:solidFill>
                  <a:srgbClr val="FFFF66"/>
                </a:solidFill>
              </a:rPr>
              <a:t/>
            </a:r>
            <a:br>
              <a:rPr lang="cs-CZ" dirty="0">
                <a:solidFill>
                  <a:srgbClr val="FFFF66"/>
                </a:solidFill>
              </a:rPr>
            </a:br>
            <a:endParaRPr lang="cs-CZ" dirty="0">
              <a:solidFill>
                <a:srgbClr val="FFFF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Brain </a:t>
            </a:r>
            <a:r>
              <a:rPr lang="en-US" dirty="0" smtClean="0">
                <a:solidFill>
                  <a:schemeClr val="bg1"/>
                </a:solidFill>
              </a:rPr>
              <a:t>development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exraordinary</a:t>
            </a:r>
            <a:r>
              <a:rPr lang="cs-CZ" dirty="0" smtClean="0">
                <a:solidFill>
                  <a:schemeClr val="bg1"/>
                </a:solidFill>
              </a:rPr>
              <a:t> in </a:t>
            </a:r>
            <a:r>
              <a:rPr lang="cs-CZ" dirty="0" err="1" smtClean="0">
                <a:solidFill>
                  <a:schemeClr val="bg1"/>
                </a:solidFill>
              </a:rPr>
              <a:t>childhood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Motoric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Speech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Emotional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thinking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28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FF66"/>
                </a:solidFill>
              </a:rPr>
              <a:t>There</a:t>
            </a:r>
            <a:r>
              <a:rPr lang="cs-CZ" dirty="0">
                <a:solidFill>
                  <a:srgbClr val="FFFF66"/>
                </a:solidFill>
              </a:rPr>
              <a:t> are many </a:t>
            </a:r>
            <a:r>
              <a:rPr lang="cs-CZ" dirty="0" err="1">
                <a:solidFill>
                  <a:srgbClr val="FFFF66"/>
                </a:solidFill>
              </a:rPr>
              <a:t>pathways</a:t>
            </a:r>
            <a:r>
              <a:rPr lang="cs-CZ" dirty="0">
                <a:solidFill>
                  <a:srgbClr val="FFFF66"/>
                </a:solidFill>
              </a:rPr>
              <a:t> to </a:t>
            </a:r>
            <a:r>
              <a:rPr lang="cs-CZ" dirty="0" err="1">
                <a:solidFill>
                  <a:srgbClr val="FFFF66"/>
                </a:solidFill>
              </a:rPr>
              <a:t>healthy</a:t>
            </a:r>
            <a:r>
              <a:rPr lang="cs-CZ" dirty="0">
                <a:solidFill>
                  <a:srgbClr val="FFFF66"/>
                </a:solidFill>
              </a:rPr>
              <a:t> mind </a:t>
            </a:r>
            <a:r>
              <a:rPr lang="cs-CZ" dirty="0" err="1">
                <a:solidFill>
                  <a:srgbClr val="FFFF66"/>
                </a:solidFill>
              </a:rPr>
              <a:t>of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the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adult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Not sure, what is fundamental for healthy mind development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pathogenic factors are however known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concept of vulnerability and resilience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8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FF00"/>
                </a:solidFill>
              </a:rPr>
              <a:t>There</a:t>
            </a:r>
            <a:r>
              <a:rPr lang="cs-CZ" dirty="0">
                <a:solidFill>
                  <a:srgbClr val="FFFF00"/>
                </a:solidFill>
              </a:rPr>
              <a:t> are </a:t>
            </a:r>
            <a:r>
              <a:rPr lang="cs-CZ" dirty="0" err="1">
                <a:solidFill>
                  <a:srgbClr val="FFFF00"/>
                </a:solidFill>
              </a:rPr>
              <a:t>also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developmental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milestones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that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must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be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achieved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all </a:t>
            </a:r>
            <a:r>
              <a:rPr lang="cs-CZ" dirty="0" err="1" smtClean="0">
                <a:solidFill>
                  <a:schemeClr val="bg1"/>
                </a:solidFill>
              </a:rPr>
              <a:t>kinds</a:t>
            </a:r>
            <a:r>
              <a:rPr lang="en-US" dirty="0" smtClean="0">
                <a:solidFill>
                  <a:schemeClr val="bg1"/>
                </a:solidFill>
              </a:rPr>
              <a:t> of development there are milestones and deadlines to help differ, what is physiological (albeit delayed) and what is pathological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https://www.cdc.gov/ncbddd/actearly/milestones/index.html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16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FF00"/>
                </a:solidFill>
              </a:rPr>
              <a:t>Considering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pathology</a:t>
            </a:r>
            <a:r>
              <a:rPr lang="cs-CZ" dirty="0">
                <a:solidFill>
                  <a:srgbClr val="FFFF00"/>
                </a:solidFill>
              </a:rPr>
              <a:t> = </a:t>
            </a:r>
            <a:r>
              <a:rPr lang="cs-CZ" dirty="0" err="1">
                <a:solidFill>
                  <a:srgbClr val="FFFF00"/>
                </a:solidFill>
              </a:rPr>
              <a:t>mastering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healthy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development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To consider if a behavioral, emotional or thoughts-content symptom is pathological, one must master the healthy development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Ex.: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Physiological periods of anger, anxiety, perfectionism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 developmental period of depression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83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</a:rPr>
              <a:t>Assessment</a:t>
            </a:r>
            <a:r>
              <a:rPr lang="cs-CZ" b="1" dirty="0" smtClean="0">
                <a:solidFill>
                  <a:srgbClr val="FFFF99"/>
                </a:solidFill>
              </a:rPr>
              <a:t> </a:t>
            </a:r>
            <a:r>
              <a:rPr lang="cs-CZ" b="1" dirty="0" err="1" smtClean="0">
                <a:solidFill>
                  <a:srgbClr val="FFFF99"/>
                </a:solidFill>
              </a:rPr>
              <a:t>of</a:t>
            </a:r>
            <a:r>
              <a:rPr lang="cs-CZ" b="1" dirty="0" smtClean="0">
                <a:solidFill>
                  <a:srgbClr val="FFFF99"/>
                </a:solidFill>
              </a:rPr>
              <a:t> a </a:t>
            </a:r>
            <a:r>
              <a:rPr lang="cs-CZ" b="1" dirty="0" err="1" smtClean="0">
                <a:solidFill>
                  <a:srgbClr val="FFFF99"/>
                </a:solidFill>
              </a:rPr>
              <a:t>child</a:t>
            </a:r>
            <a:endParaRPr lang="cs-CZ" b="1" dirty="0">
              <a:solidFill>
                <a:srgbClr val="FFFF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History taken from adults, ideally parents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History must include thorough information about mental and somatic development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Interview with a child (at least a part of it without a parent)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playing, using toys, drawing…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171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22502</TotalTime>
  <Words>2188</Words>
  <Application>Microsoft Office PowerPoint</Application>
  <PresentationFormat>Předvádění na obrazovce (4:3)</PresentationFormat>
  <Paragraphs>466</Paragraphs>
  <Slides>49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Default Design</vt:lpstr>
      <vt:lpstr>Child and adolescent psychiatry </vt:lpstr>
      <vt:lpstr>Child and adolescent psychiatry</vt:lpstr>
      <vt:lpstr>Child and adolescent psychiatry basic theses</vt:lpstr>
      <vt:lpstr>Paediatric medicine = developmetal medicine </vt:lpstr>
      <vt:lpstr>Mental development is striking in childhood </vt:lpstr>
      <vt:lpstr>There are many pathways to healthy mind of the adult </vt:lpstr>
      <vt:lpstr>There are also developmental milestones that must be achieved </vt:lpstr>
      <vt:lpstr>Considering pathology = mastering healthy development</vt:lpstr>
      <vt:lpstr>Assessment of a child</vt:lpstr>
      <vt:lpstr>The comprehensive evaluation of a child </vt:lpstr>
      <vt:lpstr>Prezentace aplikace PowerPoint</vt:lpstr>
      <vt:lpstr>Mental problems in children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Videos</vt:lpstr>
      <vt:lpstr>Prezentace aplikace PowerPoint</vt:lpstr>
      <vt:lpstr>Video</vt:lpstr>
      <vt:lpstr>Prezentace aplikace PowerPoint</vt:lpstr>
      <vt:lpstr>Prezentace aplikace PowerPoint</vt:lpstr>
      <vt:lpstr>Prezentace aplikace PowerPoint</vt:lpstr>
      <vt:lpstr>Etiopathogenesis of ADHD</vt:lpstr>
      <vt:lpstr>Prezentace aplikace PowerPoint</vt:lpstr>
      <vt:lpstr>Prezentace aplikace PowerPoint</vt:lpstr>
      <vt:lpstr>Prezentace aplikace PowerPoint</vt:lpstr>
      <vt:lpstr>Therapy of tics</vt:lpstr>
      <vt:lpstr>Prezentace aplikace PowerPoint</vt:lpstr>
      <vt:lpstr>Conduct disorders</vt:lpstr>
      <vt:lpstr>Prezentace aplikace PowerPoint</vt:lpstr>
      <vt:lpstr>Conduct disorders </vt:lpstr>
      <vt:lpstr>Emotional disorders</vt:lpstr>
      <vt:lpstr>Prezentace aplikace PowerPoint</vt:lpstr>
      <vt:lpstr>Prezentace aplikace PowerPoint</vt:lpstr>
      <vt:lpstr>Elective mutism </vt:lpstr>
      <vt:lpstr>Prezentace aplikace PowerPoint</vt:lpstr>
      <vt:lpstr>Prognosis of COS and therapy</vt:lpstr>
      <vt:lpstr>Prezentace aplikace PowerPoint</vt:lpstr>
      <vt:lpstr>Depression - treatment</vt:lpstr>
      <vt:lpstr>Prezentace aplikace PowerPoint</vt:lpstr>
      <vt:lpstr>Prezentace aplikace PowerPoint</vt:lpstr>
      <vt:lpstr>Suicidal behaviour - causes </vt:lpstr>
      <vt:lpstr>Prezentace aplikace PowerPoint</vt:lpstr>
      <vt:lpstr>Prezentace aplikace PowerPoint</vt:lpstr>
      <vt:lpstr>Prezentace aplikace PowerPoint</vt:lpstr>
      <vt:lpstr>Other common disorders</vt:lpstr>
      <vt:lpstr>Thanks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Ivana Drtílková</dc:creator>
  <cp:lastModifiedBy>Theiner Pavel</cp:lastModifiedBy>
  <cp:revision>362</cp:revision>
  <dcterms:created xsi:type="dcterms:W3CDTF">1601-01-01T00:00:00Z</dcterms:created>
  <dcterms:modified xsi:type="dcterms:W3CDTF">2017-12-10T15:35:56Z</dcterms:modified>
</cp:coreProperties>
</file>