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20" r:id="rId5"/>
    <p:sldMasterId id="2147483732" r:id="rId6"/>
    <p:sldMasterId id="2147483768" r:id="rId7"/>
    <p:sldMasterId id="2147483792" r:id="rId8"/>
    <p:sldMasterId id="2147483804" r:id="rId9"/>
    <p:sldMasterId id="2147483828" r:id="rId10"/>
    <p:sldMasterId id="2147483840" r:id="rId11"/>
    <p:sldMasterId id="2147483852" r:id="rId12"/>
  </p:sldMasterIdLst>
  <p:notesMasterIdLst>
    <p:notesMasterId r:id="rId79"/>
  </p:notesMasterIdLst>
  <p:sldIdLst>
    <p:sldId id="257" r:id="rId13"/>
    <p:sldId id="263" r:id="rId14"/>
    <p:sldId id="307" r:id="rId15"/>
    <p:sldId id="342" r:id="rId16"/>
    <p:sldId id="320" r:id="rId17"/>
    <p:sldId id="333" r:id="rId18"/>
    <p:sldId id="264" r:id="rId19"/>
    <p:sldId id="332" r:id="rId20"/>
    <p:sldId id="314" r:id="rId21"/>
    <p:sldId id="269" r:id="rId22"/>
    <p:sldId id="312" r:id="rId23"/>
    <p:sldId id="327" r:id="rId24"/>
    <p:sldId id="328" r:id="rId25"/>
    <p:sldId id="329" r:id="rId26"/>
    <p:sldId id="334" r:id="rId27"/>
    <p:sldId id="335" r:id="rId28"/>
    <p:sldId id="330" r:id="rId29"/>
    <p:sldId id="331" r:id="rId30"/>
    <p:sldId id="337" r:id="rId31"/>
    <p:sldId id="338" r:id="rId32"/>
    <p:sldId id="341" r:id="rId33"/>
    <p:sldId id="340" r:id="rId34"/>
    <p:sldId id="339" r:id="rId35"/>
    <p:sldId id="326" r:id="rId36"/>
    <p:sldId id="501" r:id="rId37"/>
    <p:sldId id="315" r:id="rId38"/>
    <p:sldId id="316" r:id="rId39"/>
    <p:sldId id="343" r:id="rId40"/>
    <p:sldId id="344" r:id="rId41"/>
    <p:sldId id="294" r:id="rId42"/>
    <p:sldId id="295" r:id="rId43"/>
    <p:sldId id="299" r:id="rId44"/>
    <p:sldId id="259" r:id="rId45"/>
    <p:sldId id="260" r:id="rId46"/>
    <p:sldId id="261" r:id="rId47"/>
    <p:sldId id="275" r:id="rId48"/>
    <p:sldId id="303" r:id="rId49"/>
    <p:sldId id="346" r:id="rId50"/>
    <p:sldId id="267" r:id="rId51"/>
    <p:sldId id="311" r:id="rId52"/>
    <p:sldId id="317" r:id="rId53"/>
    <p:sldId id="318" r:id="rId54"/>
    <p:sldId id="319" r:id="rId55"/>
    <p:sldId id="325" r:id="rId56"/>
    <p:sldId id="304" r:id="rId57"/>
    <p:sldId id="306" r:id="rId58"/>
    <p:sldId id="291" r:id="rId59"/>
    <p:sldId id="283" r:id="rId60"/>
    <p:sldId id="270" r:id="rId61"/>
    <p:sldId id="308" r:id="rId62"/>
    <p:sldId id="309" r:id="rId63"/>
    <p:sldId id="310" r:id="rId64"/>
    <p:sldId id="272" r:id="rId65"/>
    <p:sldId id="273" r:id="rId66"/>
    <p:sldId id="322" r:id="rId67"/>
    <p:sldId id="321" r:id="rId68"/>
    <p:sldId id="276" r:id="rId69"/>
    <p:sldId id="323" r:id="rId70"/>
    <p:sldId id="324" r:id="rId71"/>
    <p:sldId id="502" r:id="rId72"/>
    <p:sldId id="504" r:id="rId73"/>
    <p:sldId id="505" r:id="rId74"/>
    <p:sldId id="506" r:id="rId75"/>
    <p:sldId id="503" r:id="rId76"/>
    <p:sldId id="509" r:id="rId77"/>
    <p:sldId id="508" r:id="rId7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EBC0EB33-F2D2-478B-8A58-9E3E37426844}">
          <p14:sldIdLst>
            <p14:sldId id="257"/>
            <p14:sldId id="263"/>
            <p14:sldId id="307"/>
            <p14:sldId id="342"/>
            <p14:sldId id="320"/>
            <p14:sldId id="333"/>
            <p14:sldId id="264"/>
            <p14:sldId id="332"/>
            <p14:sldId id="314"/>
            <p14:sldId id="269"/>
            <p14:sldId id="312"/>
            <p14:sldId id="327"/>
            <p14:sldId id="328"/>
            <p14:sldId id="329"/>
            <p14:sldId id="334"/>
            <p14:sldId id="335"/>
            <p14:sldId id="330"/>
            <p14:sldId id="331"/>
            <p14:sldId id="337"/>
            <p14:sldId id="338"/>
            <p14:sldId id="341"/>
            <p14:sldId id="340"/>
            <p14:sldId id="339"/>
            <p14:sldId id="326"/>
            <p14:sldId id="501"/>
            <p14:sldId id="315"/>
            <p14:sldId id="316"/>
            <p14:sldId id="343"/>
            <p14:sldId id="344"/>
            <p14:sldId id="294"/>
            <p14:sldId id="295"/>
            <p14:sldId id="299"/>
            <p14:sldId id="259"/>
            <p14:sldId id="260"/>
            <p14:sldId id="261"/>
            <p14:sldId id="275"/>
            <p14:sldId id="303"/>
            <p14:sldId id="346"/>
            <p14:sldId id="267"/>
            <p14:sldId id="311"/>
            <p14:sldId id="317"/>
            <p14:sldId id="318"/>
            <p14:sldId id="319"/>
            <p14:sldId id="325"/>
            <p14:sldId id="304"/>
            <p14:sldId id="306"/>
            <p14:sldId id="291"/>
            <p14:sldId id="283"/>
            <p14:sldId id="270"/>
            <p14:sldId id="308"/>
            <p14:sldId id="309"/>
            <p14:sldId id="310"/>
            <p14:sldId id="272"/>
            <p14:sldId id="273"/>
            <p14:sldId id="322"/>
            <p14:sldId id="321"/>
            <p14:sldId id="276"/>
            <p14:sldId id="323"/>
            <p14:sldId id="324"/>
            <p14:sldId id="502"/>
            <p14:sldId id="504"/>
            <p14:sldId id="505"/>
            <p14:sldId id="506"/>
            <p14:sldId id="503"/>
            <p14:sldId id="509"/>
            <p14:sldId id="5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63" Type="http://schemas.openxmlformats.org/officeDocument/2006/relationships/slide" Target="slides/slide51.xml"/><Relationship Id="rId68" Type="http://schemas.openxmlformats.org/officeDocument/2006/relationships/slide" Target="slides/slide56.xml"/><Relationship Id="rId76" Type="http://schemas.openxmlformats.org/officeDocument/2006/relationships/slide" Target="slides/slide64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66" Type="http://schemas.openxmlformats.org/officeDocument/2006/relationships/slide" Target="slides/slide54.xml"/><Relationship Id="rId74" Type="http://schemas.openxmlformats.org/officeDocument/2006/relationships/slide" Target="slides/slide62.xml"/><Relationship Id="rId79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9.xml"/><Relationship Id="rId82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slide" Target="slides/slide53.xml"/><Relationship Id="rId73" Type="http://schemas.openxmlformats.org/officeDocument/2006/relationships/slide" Target="slides/slide61.xml"/><Relationship Id="rId78" Type="http://schemas.openxmlformats.org/officeDocument/2006/relationships/slide" Target="slides/slide66.xml"/><Relationship Id="rId8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slide" Target="slides/slide52.xml"/><Relationship Id="rId69" Type="http://schemas.openxmlformats.org/officeDocument/2006/relationships/slide" Target="slides/slide57.xml"/><Relationship Id="rId77" Type="http://schemas.openxmlformats.org/officeDocument/2006/relationships/slide" Target="slides/slide6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72" Type="http://schemas.openxmlformats.org/officeDocument/2006/relationships/slide" Target="slides/slide60.xml"/><Relationship Id="rId80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67" Type="http://schemas.openxmlformats.org/officeDocument/2006/relationships/slide" Target="slides/slide55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slide" Target="slides/slide50.xml"/><Relationship Id="rId70" Type="http://schemas.openxmlformats.org/officeDocument/2006/relationships/slide" Target="slides/slide58.xml"/><Relationship Id="rId75" Type="http://schemas.openxmlformats.org/officeDocument/2006/relationships/slide" Target="slides/slide63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64EADC-BF37-41C5-ABEA-CF81E6C19135}" type="datetimeFigureOut">
              <a:rPr lang="cs-CZ" smtClean="0"/>
              <a:pPr/>
              <a:t>14.04.2020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95D72-D8C2-433A-89BD-570E6071B1C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65D932-D3CC-4E1A-8697-E58D252AF956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z="10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>
                <a:solidFill>
                  <a:srgbClr val="FFFFFF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</a:endParaRPr>
            </a:p>
          </p:txBody>
        </p:sp>
      </p:grpSp>
      <p:sp>
        <p:nvSpPr>
          <p:cNvPr id="3175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175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A83AD-DED9-4F07-8CC8-0C34909E66F9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485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A2259-3BEE-41E7-AFA6-69E62E6FD8AF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5349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>
                <a:solidFill>
                  <a:srgbClr val="FFFFFF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</a:endParaRPr>
            </a:p>
          </p:txBody>
        </p:sp>
      </p:grpSp>
      <p:sp>
        <p:nvSpPr>
          <p:cNvPr id="3175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175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A83AD-DED9-4F07-8CC8-0C34909E66F9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15674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9AA10-BAE0-4B69-8C0C-2D9BC73DB7E4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9919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05330-8D86-4060-A624-7F2C086717B2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11117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C2568-409A-4B4A-99AC-688154FFA52E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58984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D1F35-2E7F-4A57-B1CC-CFF96F144D43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81430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C841A-93D6-4EB3-A43E-9DC76818454A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1852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3FA42-01EF-4843-B0AC-3D963961C492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39723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CB753-E860-4099-B601-600A50FAA038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71803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BAA94-DB11-4EC7-B41C-B021669DCA3D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7041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A2259-3BEE-41E7-AFA6-69E62E6FD8AF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064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D53DE-2251-4B72-AC6B-778401023780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8927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D53DE-2251-4B72-AC6B-778401023780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7322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>
                <a:solidFill>
                  <a:srgbClr val="FFFFFF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</a:endParaRPr>
            </a:p>
          </p:txBody>
        </p:sp>
      </p:grpSp>
      <p:sp>
        <p:nvSpPr>
          <p:cNvPr id="3175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175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A83AD-DED9-4F07-8CC8-0C34909E66F9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82157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9AA10-BAE0-4B69-8C0C-2D9BC73DB7E4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38431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05330-8D86-4060-A624-7F2C086717B2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55179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C2568-409A-4B4A-99AC-688154FFA52E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50736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D1F35-2E7F-4A57-B1CC-CFF96F144D43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0979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C841A-93D6-4EB3-A43E-9DC76818454A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1522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3FA42-01EF-4843-B0AC-3D963961C492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08318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CB753-E860-4099-B601-600A50FAA038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13107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BAA94-DB11-4EC7-B41C-B021669DCA3D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737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>
                <a:solidFill>
                  <a:srgbClr val="FFFFFF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</a:endParaRPr>
            </a:p>
          </p:txBody>
        </p:sp>
      </p:grpSp>
      <p:sp>
        <p:nvSpPr>
          <p:cNvPr id="3175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175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A83AD-DED9-4F07-8CC8-0C34909E66F9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68393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A2259-3BEE-41E7-AFA6-69E62E6FD8AF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31296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D53DE-2251-4B72-AC6B-778401023780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88447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>
                <a:solidFill>
                  <a:srgbClr val="FFFFFF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</a:endParaRPr>
            </a:p>
          </p:txBody>
        </p:sp>
      </p:grpSp>
      <p:sp>
        <p:nvSpPr>
          <p:cNvPr id="3175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175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A83AD-DED9-4F07-8CC8-0C34909E66F9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65741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9AA10-BAE0-4B69-8C0C-2D9BC73DB7E4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25249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05330-8D86-4060-A624-7F2C086717B2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07239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C2568-409A-4B4A-99AC-688154FFA52E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19377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D1F35-2E7F-4A57-B1CC-CFF96F144D43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0431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C841A-93D6-4EB3-A43E-9DC76818454A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70723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3FA42-01EF-4843-B0AC-3D963961C492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67928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CB753-E860-4099-B601-600A50FAA038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998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9AA10-BAE0-4B69-8C0C-2D9BC73DB7E4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018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BAA94-DB11-4EC7-B41C-B021669DCA3D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2935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A2259-3BEE-41E7-AFA6-69E62E6FD8AF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08964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D53DE-2251-4B72-AC6B-778401023780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568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05330-8D86-4060-A624-7F2C086717B2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470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C2568-409A-4B4A-99AC-688154FFA52E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53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D1F35-2E7F-4A57-B1CC-CFF96F144D43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155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C841A-93D6-4EB3-A43E-9DC76818454A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7275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3FA42-01EF-4843-B0AC-3D963961C492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1470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CB753-E860-4099-B601-600A50FAA038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948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9AA10-BAE0-4B69-8C0C-2D9BC73DB7E4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5005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BAA94-DB11-4EC7-B41C-B021669DCA3D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125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A2259-3BEE-41E7-AFA6-69E62E6FD8AF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7390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D53DE-2251-4B72-AC6B-778401023780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2693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>
                <a:solidFill>
                  <a:srgbClr val="FFFFFF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</a:endParaRPr>
            </a:p>
          </p:txBody>
        </p:sp>
      </p:grpSp>
      <p:sp>
        <p:nvSpPr>
          <p:cNvPr id="3175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175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A83AD-DED9-4F07-8CC8-0C34909E66F9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0464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9AA10-BAE0-4B69-8C0C-2D9BC73DB7E4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8590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05330-8D86-4060-A624-7F2C086717B2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2781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C2568-409A-4B4A-99AC-688154FFA52E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9331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D1F35-2E7F-4A57-B1CC-CFF96F144D43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4089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C841A-93D6-4EB3-A43E-9DC76818454A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8790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3FA42-01EF-4843-B0AC-3D963961C492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812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05330-8D86-4060-A624-7F2C086717B2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9003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CB753-E860-4099-B601-600A50FAA038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6857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BAA94-DB11-4EC7-B41C-B021669DCA3D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2570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A2259-3BEE-41E7-AFA6-69E62E6FD8AF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6820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D53DE-2251-4B72-AC6B-778401023780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2416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>
                <a:solidFill>
                  <a:srgbClr val="FFFFFF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</a:endParaRPr>
            </a:p>
          </p:txBody>
        </p:sp>
      </p:grpSp>
      <p:sp>
        <p:nvSpPr>
          <p:cNvPr id="3175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175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A83AD-DED9-4F07-8CC8-0C34909E66F9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4805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9AA10-BAE0-4B69-8C0C-2D9BC73DB7E4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2230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05330-8D86-4060-A624-7F2C086717B2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2421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C2568-409A-4B4A-99AC-688154FFA52E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0051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D1F35-2E7F-4A57-B1CC-CFF96F144D43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8885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C841A-93D6-4EB3-A43E-9DC76818454A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690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C2568-409A-4B4A-99AC-688154FFA52E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4871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3FA42-01EF-4843-B0AC-3D963961C492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8603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CB753-E860-4099-B601-600A50FAA038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7615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BAA94-DB11-4EC7-B41C-B021669DCA3D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3225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A2259-3BEE-41E7-AFA6-69E62E6FD8AF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5000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D53DE-2251-4B72-AC6B-778401023780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7290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>
                <a:solidFill>
                  <a:srgbClr val="FFFFFF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</a:endParaRPr>
            </a:p>
          </p:txBody>
        </p:sp>
      </p:grpSp>
      <p:sp>
        <p:nvSpPr>
          <p:cNvPr id="3175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175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A83AD-DED9-4F07-8CC8-0C34909E66F9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3562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9AA10-BAE0-4B69-8C0C-2D9BC73DB7E4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220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05330-8D86-4060-A624-7F2C086717B2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7567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C2568-409A-4B4A-99AC-688154FFA52E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1119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D1F35-2E7F-4A57-B1CC-CFF96F144D43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205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D1F35-2E7F-4A57-B1CC-CFF96F144D43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1065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C841A-93D6-4EB3-A43E-9DC76818454A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0148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3FA42-01EF-4843-B0AC-3D963961C492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2978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CB753-E860-4099-B601-600A50FAA038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663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BAA94-DB11-4EC7-B41C-B021669DCA3D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3783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A2259-3BEE-41E7-AFA6-69E62E6FD8AF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5912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D53DE-2251-4B72-AC6B-778401023780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6848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>
                <a:solidFill>
                  <a:srgbClr val="FFFFFF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</a:endParaRPr>
            </a:p>
          </p:txBody>
        </p:sp>
      </p:grpSp>
      <p:sp>
        <p:nvSpPr>
          <p:cNvPr id="3175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175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A83AD-DED9-4F07-8CC8-0C34909E66F9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7349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9AA10-BAE0-4B69-8C0C-2D9BC73DB7E4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979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05330-8D86-4060-A624-7F2C086717B2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4185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C2568-409A-4B4A-99AC-688154FFA52E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58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C841A-93D6-4EB3-A43E-9DC76818454A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25704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D1F35-2E7F-4A57-B1CC-CFF96F144D43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8362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C841A-93D6-4EB3-A43E-9DC76818454A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9490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3FA42-01EF-4843-B0AC-3D963961C492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4997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CB753-E860-4099-B601-600A50FAA038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701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BAA94-DB11-4EC7-B41C-B021669DCA3D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651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A2259-3BEE-41E7-AFA6-69E62E6FD8AF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3335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D53DE-2251-4B72-AC6B-778401023780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8729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>
                <a:solidFill>
                  <a:srgbClr val="FFFFFF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</a:endParaRPr>
            </a:p>
          </p:txBody>
        </p:sp>
      </p:grpSp>
      <p:sp>
        <p:nvSpPr>
          <p:cNvPr id="3175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175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A83AD-DED9-4F07-8CC8-0C34909E66F9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3591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9AA10-BAE0-4B69-8C0C-2D9BC73DB7E4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2446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05330-8D86-4060-A624-7F2C086717B2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66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3FA42-01EF-4843-B0AC-3D963961C492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4608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C2568-409A-4B4A-99AC-688154FFA52E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8846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D1F35-2E7F-4A57-B1CC-CFF96F144D43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45042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C841A-93D6-4EB3-A43E-9DC76818454A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20570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3FA42-01EF-4843-B0AC-3D963961C492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37072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CB753-E860-4099-B601-600A50FAA038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92613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BAA94-DB11-4EC7-B41C-B021669DCA3D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1209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A2259-3BEE-41E7-AFA6-69E62E6FD8AF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67192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D53DE-2251-4B72-AC6B-778401023780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12946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>
                <a:solidFill>
                  <a:srgbClr val="FFFFFF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</a:endParaRPr>
            </a:p>
          </p:txBody>
        </p:sp>
      </p:grpSp>
      <p:sp>
        <p:nvSpPr>
          <p:cNvPr id="3175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175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A83AD-DED9-4F07-8CC8-0C34909E66F9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15766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9AA10-BAE0-4B69-8C0C-2D9BC73DB7E4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280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CB753-E860-4099-B601-600A50FAA038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75871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05330-8D86-4060-A624-7F2C086717B2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54021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C2568-409A-4B4A-99AC-688154FFA52E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96748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D1F35-2E7F-4A57-B1CC-CFF96F144D43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26800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C841A-93D6-4EB3-A43E-9DC76818454A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73931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3FA42-01EF-4843-B0AC-3D963961C492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5917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CB753-E860-4099-B601-600A50FAA038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10438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BAA94-DB11-4EC7-B41C-B021669DCA3D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01919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A2259-3BEE-41E7-AFA6-69E62E6FD8AF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1465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D53DE-2251-4B72-AC6B-778401023780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81462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>
                <a:solidFill>
                  <a:srgbClr val="FFFFFF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</a:endParaRPr>
            </a:p>
          </p:txBody>
        </p:sp>
      </p:grpSp>
      <p:sp>
        <p:nvSpPr>
          <p:cNvPr id="3175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175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A83AD-DED9-4F07-8CC8-0C34909E66F9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683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BAA94-DB11-4EC7-B41C-B021669DCA3D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60083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9AA10-BAE0-4B69-8C0C-2D9BC73DB7E4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62924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05330-8D86-4060-A624-7F2C086717B2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68290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C2568-409A-4B4A-99AC-688154FFA52E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14422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D1F35-2E7F-4A57-B1CC-CFF96F144D43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80404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C841A-93D6-4EB3-A43E-9DC76818454A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5221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3FA42-01EF-4843-B0AC-3D963961C492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456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CB753-E860-4099-B601-600A50FAA038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36224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BAA94-DB11-4EC7-B41C-B021669DCA3D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18778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A2259-3BEE-41E7-AFA6-69E62E6FD8AF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43920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D53DE-2251-4B72-AC6B-778401023780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7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3E4385-ABBF-4079-9667-DD02A0E0FEAA}" type="slidenum">
              <a:rPr lang="cs-CZ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072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3072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3072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3073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073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>
                <a:solidFill>
                  <a:srgbClr val="FFFFFF"/>
                </a:solidFill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</a:endParaRPr>
            </a:p>
          </p:txBody>
        </p:sp>
      </p:grpSp>
      <p:sp>
        <p:nvSpPr>
          <p:cNvPr id="3073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073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3073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16685980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3E4385-ABBF-4079-9667-DD02A0E0FEAA}" type="slidenum">
              <a:rPr lang="cs-CZ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072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3072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3072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3073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073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>
                <a:solidFill>
                  <a:srgbClr val="FFFFFF"/>
                </a:solidFill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</a:endParaRPr>
            </a:p>
          </p:txBody>
        </p:sp>
      </p:grpSp>
      <p:sp>
        <p:nvSpPr>
          <p:cNvPr id="3073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073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3073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07316724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3E4385-ABBF-4079-9667-DD02A0E0FEAA}" type="slidenum">
              <a:rPr lang="cs-CZ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072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3072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3072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3073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073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>
                <a:solidFill>
                  <a:srgbClr val="FFFFFF"/>
                </a:solidFill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</a:endParaRPr>
            </a:p>
          </p:txBody>
        </p:sp>
      </p:grpSp>
      <p:sp>
        <p:nvSpPr>
          <p:cNvPr id="3073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073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3073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76967990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3E4385-ABBF-4079-9667-DD02A0E0FEAA}" type="slidenum">
              <a:rPr lang="cs-CZ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072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3072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3072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3073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073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>
                <a:solidFill>
                  <a:srgbClr val="FFFFFF"/>
                </a:solidFill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</a:endParaRPr>
            </a:p>
          </p:txBody>
        </p:sp>
      </p:grpSp>
      <p:sp>
        <p:nvSpPr>
          <p:cNvPr id="3073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073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3073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98124265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3E4385-ABBF-4079-9667-DD02A0E0FEAA}" type="slidenum">
              <a:rPr lang="cs-CZ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072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3072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3072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3073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073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>
                <a:solidFill>
                  <a:srgbClr val="FFFFFF"/>
                </a:solidFill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</a:endParaRPr>
            </a:p>
          </p:txBody>
        </p:sp>
      </p:grpSp>
      <p:sp>
        <p:nvSpPr>
          <p:cNvPr id="3073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073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3073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20733426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3E4385-ABBF-4079-9667-DD02A0E0FEAA}" type="slidenum">
              <a:rPr lang="cs-CZ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072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3072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3072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3073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073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>
                <a:solidFill>
                  <a:srgbClr val="FFFFFF"/>
                </a:solidFill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</a:endParaRPr>
            </a:p>
          </p:txBody>
        </p:sp>
      </p:grpSp>
      <p:sp>
        <p:nvSpPr>
          <p:cNvPr id="3073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073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3073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8724402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3E4385-ABBF-4079-9667-DD02A0E0FEAA}" type="slidenum">
              <a:rPr lang="cs-CZ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072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3072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3072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3073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073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>
                <a:solidFill>
                  <a:srgbClr val="FFFFFF"/>
                </a:solidFill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</a:endParaRPr>
            </a:p>
          </p:txBody>
        </p:sp>
      </p:grpSp>
      <p:sp>
        <p:nvSpPr>
          <p:cNvPr id="3073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073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3073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48524191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3E4385-ABBF-4079-9667-DD02A0E0FEAA}" type="slidenum">
              <a:rPr lang="cs-CZ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072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3072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3072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3073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073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>
                <a:solidFill>
                  <a:srgbClr val="FFFFFF"/>
                </a:solidFill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</a:endParaRPr>
            </a:p>
          </p:txBody>
        </p:sp>
      </p:grpSp>
      <p:sp>
        <p:nvSpPr>
          <p:cNvPr id="3073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073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3073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76844299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3E4385-ABBF-4079-9667-DD02A0E0FEAA}" type="slidenum">
              <a:rPr lang="cs-CZ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072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3072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3072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3073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073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>
                <a:solidFill>
                  <a:srgbClr val="FFFFFF"/>
                </a:solidFill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</a:endParaRPr>
            </a:p>
          </p:txBody>
        </p:sp>
      </p:grpSp>
      <p:sp>
        <p:nvSpPr>
          <p:cNvPr id="3073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073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3073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77174036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3E4385-ABBF-4079-9667-DD02A0E0FEAA}" type="slidenum">
              <a:rPr lang="cs-CZ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072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3072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3072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3073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073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>
                <a:solidFill>
                  <a:srgbClr val="FFFFFF"/>
                </a:solidFill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</a:endParaRPr>
            </a:p>
          </p:txBody>
        </p:sp>
      </p:grpSp>
      <p:sp>
        <p:nvSpPr>
          <p:cNvPr id="3073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073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3073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70065131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3E4385-ABBF-4079-9667-DD02A0E0FEAA}" type="slidenum">
              <a:rPr lang="cs-CZ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072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3072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3072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3073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073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>
                <a:solidFill>
                  <a:srgbClr val="FFFFFF"/>
                </a:solidFill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</a:endParaRPr>
            </a:p>
          </p:txBody>
        </p:sp>
      </p:grpSp>
      <p:sp>
        <p:nvSpPr>
          <p:cNvPr id="3073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073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3073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15657246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3E4385-ABBF-4079-9667-DD02A0E0FEAA}" type="slidenum">
              <a:rPr lang="cs-CZ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072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3072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3072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3073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073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>
                <a:solidFill>
                  <a:srgbClr val="FFFFFF"/>
                </a:solidFill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</a:endParaRPr>
            </a:p>
          </p:txBody>
        </p:sp>
      </p:grpSp>
      <p:sp>
        <p:nvSpPr>
          <p:cNvPr id="3073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073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3073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21093115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2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052513"/>
            <a:ext cx="7772400" cy="1920875"/>
          </a:xfrm>
        </p:spPr>
        <p:txBody>
          <a:bodyPr/>
          <a:lstStyle/>
          <a:p>
            <a:pPr eaLnBrk="1" hangingPunct="1">
              <a:defRPr/>
            </a:pPr>
            <a:br>
              <a:rPr lang="cs-CZ" sz="5400" dirty="0">
                <a:solidFill>
                  <a:srgbClr val="FF0000"/>
                </a:solidFill>
              </a:rPr>
            </a:br>
            <a:r>
              <a:rPr lang="cs-CZ" sz="4800" dirty="0" err="1">
                <a:solidFill>
                  <a:srgbClr val="FF0000"/>
                </a:solidFill>
              </a:rPr>
              <a:t>Shock,MOF,SIRS,sepsis</a:t>
            </a:r>
            <a:r>
              <a:rPr lang="cs-CZ" sz="4800" dirty="0">
                <a:solidFill>
                  <a:srgbClr val="FF0000"/>
                </a:solidFill>
              </a:rPr>
              <a:t>, </a:t>
            </a:r>
            <a:r>
              <a:rPr lang="cs-CZ" sz="4800" dirty="0" err="1">
                <a:solidFill>
                  <a:srgbClr val="FF0000"/>
                </a:solidFill>
              </a:rPr>
              <a:t>compartment</a:t>
            </a:r>
            <a:r>
              <a:rPr lang="cs-CZ" sz="4800" dirty="0">
                <a:solidFill>
                  <a:srgbClr val="FF0000"/>
                </a:solidFill>
              </a:rPr>
              <a:t> syndrome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r>
              <a:rPr lang="cs-CZ" dirty="0">
                <a:solidFill>
                  <a:srgbClr val="FFC000"/>
                </a:solidFill>
              </a:rPr>
              <a:t>Klinika úrazové chirurgie</a:t>
            </a:r>
          </a:p>
          <a:p>
            <a:pPr eaLnBrk="1" hangingPunct="1">
              <a:defRPr/>
            </a:pPr>
            <a:r>
              <a:rPr lang="cs-CZ" dirty="0">
                <a:solidFill>
                  <a:srgbClr val="FFC000"/>
                </a:solidFill>
              </a:rPr>
              <a:t>FN </a:t>
            </a:r>
            <a:r>
              <a:rPr lang="cs-CZ" dirty="0" err="1">
                <a:solidFill>
                  <a:srgbClr val="FFC000"/>
                </a:solidFill>
              </a:rPr>
              <a:t>Brno</a:t>
            </a:r>
            <a:r>
              <a:rPr lang="cs-CZ" dirty="0">
                <a:solidFill>
                  <a:srgbClr val="FFC000"/>
                </a:solidFill>
              </a:rPr>
              <a:t>-Bohunice</a:t>
            </a:r>
          </a:p>
        </p:txBody>
      </p:sp>
    </p:spTree>
    <p:extLst>
      <p:ext uri="{BB962C8B-B14F-4D97-AF65-F5344CB8AC3E}">
        <p14:creationId xmlns:p14="http://schemas.microsoft.com/office/powerpoint/2010/main" val="2340669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err="1"/>
              <a:t>Severity</a:t>
            </a:r>
            <a:r>
              <a:rPr lang="cs-CZ" dirty="0"/>
              <a:t> </a:t>
            </a:r>
            <a:r>
              <a:rPr lang="cs-CZ" dirty="0" err="1"/>
              <a:t>estimation</a:t>
            </a:r>
            <a:endParaRPr lang="cs-CZ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800" dirty="0" err="1"/>
              <a:t>Allgower</a:t>
            </a:r>
            <a:r>
              <a:rPr lang="cs-CZ" sz="2800" dirty="0"/>
              <a:t> </a:t>
            </a:r>
            <a:r>
              <a:rPr lang="cs-CZ" sz="2800" dirty="0" err="1"/>
              <a:t>shock</a:t>
            </a:r>
            <a:r>
              <a:rPr lang="cs-CZ" sz="2800" dirty="0"/>
              <a:t> index ( PR/SBP )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800" dirty="0"/>
              <a:t>60/120 – 0,5 </a:t>
            </a:r>
            <a:r>
              <a:rPr lang="cs-CZ" sz="2800" dirty="0" err="1"/>
              <a:t>normal</a:t>
            </a:r>
            <a:r>
              <a:rPr lang="cs-CZ" sz="2800" dirty="0"/>
              <a:t> </a:t>
            </a:r>
            <a:r>
              <a:rPr lang="cs-CZ" sz="2800" dirty="0" err="1"/>
              <a:t>condition</a:t>
            </a:r>
            <a:endParaRPr lang="cs-CZ" sz="2800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800" dirty="0"/>
              <a:t>100/100 – 1 – </a:t>
            </a:r>
            <a:r>
              <a:rPr lang="cs-CZ" sz="2800" dirty="0" err="1"/>
              <a:t>impending</a:t>
            </a:r>
            <a:r>
              <a:rPr lang="cs-CZ" sz="2800" dirty="0"/>
              <a:t> – </a:t>
            </a:r>
            <a:r>
              <a:rPr lang="cs-CZ" sz="2800" dirty="0" err="1"/>
              <a:t>loss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30%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volime</a:t>
            </a:r>
            <a:endParaRPr lang="cs-CZ" sz="2800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800" dirty="0"/>
              <a:t>120/80 – 1,5 – </a:t>
            </a:r>
            <a:r>
              <a:rPr lang="cs-CZ" sz="2800" dirty="0" err="1"/>
              <a:t>moderate</a:t>
            </a:r>
            <a:r>
              <a:rPr lang="cs-CZ" sz="2800" dirty="0"/>
              <a:t>/severe </a:t>
            </a:r>
            <a:r>
              <a:rPr lang="cs-CZ" sz="2800" dirty="0" err="1"/>
              <a:t>shock</a:t>
            </a:r>
            <a:r>
              <a:rPr lang="cs-CZ" sz="2800" dirty="0"/>
              <a:t>  – </a:t>
            </a:r>
            <a:r>
              <a:rPr lang="cs-CZ" sz="2800" dirty="0" err="1"/>
              <a:t>life</a:t>
            </a:r>
            <a:r>
              <a:rPr lang="cs-CZ" sz="2800" dirty="0"/>
              <a:t> </a:t>
            </a:r>
            <a:r>
              <a:rPr lang="cs-CZ" sz="2800" dirty="0" err="1"/>
              <a:t>threatening</a:t>
            </a:r>
            <a:endParaRPr lang="cs-CZ" sz="2800" dirty="0"/>
          </a:p>
          <a:p>
            <a:pPr eaLnBrk="1" hangingPunct="1">
              <a:buFont typeface="Wingdings" pitchFamily="2" charset="2"/>
              <a:buNone/>
              <a:defRPr/>
            </a:pPr>
            <a:endParaRPr lang="cs-CZ" sz="2800" dirty="0"/>
          </a:p>
          <a:p>
            <a:pPr eaLnBrk="1" hangingPunct="1">
              <a:defRPr/>
            </a:pPr>
            <a:r>
              <a:rPr lang="cs-CZ" sz="2800" dirty="0" err="1"/>
              <a:t>Estimation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blood</a:t>
            </a:r>
            <a:r>
              <a:rPr lang="cs-CZ" sz="2800" dirty="0"/>
              <a:t> </a:t>
            </a:r>
            <a:r>
              <a:rPr lang="cs-CZ" sz="2800" dirty="0" err="1"/>
              <a:t>loss</a:t>
            </a:r>
            <a:endParaRPr lang="cs-CZ" sz="2800" dirty="0"/>
          </a:p>
          <a:p>
            <a:pPr eaLnBrk="1" hangingPunct="1">
              <a:buNone/>
              <a:defRPr/>
            </a:pPr>
            <a:r>
              <a:rPr lang="cs-CZ" sz="2800" dirty="0"/>
              <a:t>humerus 200-1000 ml   </a:t>
            </a:r>
            <a:r>
              <a:rPr lang="cs-CZ" sz="2800" dirty="0" err="1"/>
              <a:t>forearm</a:t>
            </a:r>
            <a:r>
              <a:rPr lang="cs-CZ" sz="2800" dirty="0"/>
              <a:t> 400 ml  </a:t>
            </a:r>
            <a:r>
              <a:rPr lang="cs-CZ" sz="2800" dirty="0" err="1"/>
              <a:t>shin</a:t>
            </a:r>
            <a:r>
              <a:rPr lang="cs-CZ" sz="2800" dirty="0"/>
              <a:t> 500-1000 ml </a:t>
            </a:r>
          </a:p>
          <a:p>
            <a:pPr eaLnBrk="1" hangingPunct="1">
              <a:buNone/>
              <a:defRPr/>
            </a:pPr>
            <a:r>
              <a:rPr lang="cs-CZ" sz="2800" dirty="0"/>
              <a:t> pelvis 2000-3000 ml / more            femur 1500-2000 ml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342482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/>
          <a:lstStyle/>
          <a:p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2720090"/>
              </p:ext>
            </p:extLst>
          </p:nvPr>
        </p:nvGraphicFramePr>
        <p:xfrm>
          <a:off x="457200" y="765175"/>
          <a:ext cx="822960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IV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Blood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loss</a:t>
                      </a:r>
                      <a:r>
                        <a:rPr lang="cs-CZ" dirty="0"/>
                        <a:t>   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&lt;750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750-1000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1500-2000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&gt;2000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Blood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loss</a:t>
                      </a:r>
                      <a:r>
                        <a:rPr lang="cs-CZ" dirty="0"/>
                        <a:t>    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&lt;15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15-30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30-40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&gt;40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&lt;100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&gt;100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&gt;120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&gt;140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BP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 </a:t>
                      </a:r>
                      <a:r>
                        <a:rPr lang="cs-CZ" dirty="0" err="1"/>
                        <a:t>normal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orthostatic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hypotension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Severe </a:t>
                      </a:r>
                      <a:r>
                        <a:rPr lang="cs-CZ" dirty="0" err="1"/>
                        <a:t>hypotension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Mental</a:t>
                      </a:r>
                      <a:r>
                        <a:rPr lang="cs-CZ" baseline="0" dirty="0"/>
                        <a:t> status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normal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anxious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confused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coma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Urine output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normal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normal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reduced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anuric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Lactic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acidosis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+++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6913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4000" b="1" dirty="0" err="1">
                <a:solidFill>
                  <a:srgbClr val="FF0000"/>
                </a:solidFill>
              </a:rPr>
              <a:t>Obstructive</a:t>
            </a:r>
            <a:r>
              <a:rPr lang="cs-CZ" sz="4000" b="1" dirty="0">
                <a:solidFill>
                  <a:srgbClr val="FF0000"/>
                </a:solidFill>
              </a:rPr>
              <a:t> </a:t>
            </a:r>
            <a:r>
              <a:rPr lang="cs-CZ" sz="4000" b="1" dirty="0" err="1">
                <a:solidFill>
                  <a:srgbClr val="FF0000"/>
                </a:solidFill>
              </a:rPr>
              <a:t>shock</a:t>
            </a:r>
            <a:r>
              <a:rPr lang="cs-CZ" sz="4000" b="1" dirty="0">
                <a:solidFill>
                  <a:srgbClr val="FF0000"/>
                </a:solidFill>
              </a:rPr>
              <a:t> </a:t>
            </a:r>
            <a:r>
              <a:rPr lang="cs-CZ" dirty="0"/>
              <a:t>- </a:t>
            </a:r>
            <a:r>
              <a:rPr lang="cs-CZ" dirty="0" err="1"/>
              <a:t>mechanical</a:t>
            </a:r>
            <a:r>
              <a:rPr lang="cs-CZ" dirty="0"/>
              <a:t> </a:t>
            </a:r>
            <a:r>
              <a:rPr lang="cs-CZ" dirty="0" err="1"/>
              <a:t>obstruction</a:t>
            </a:r>
            <a:r>
              <a:rPr lang="cs-CZ" dirty="0"/>
              <a:t> </a:t>
            </a:r>
          </a:p>
          <a:p>
            <a:r>
              <a:rPr lang="cs-CZ" dirty="0"/>
              <a:t>PE</a:t>
            </a:r>
          </a:p>
          <a:p>
            <a:r>
              <a:rPr lang="cs-CZ" dirty="0" err="1"/>
              <a:t>Tension</a:t>
            </a:r>
            <a:r>
              <a:rPr lang="cs-CZ" dirty="0"/>
              <a:t> PNO</a:t>
            </a:r>
          </a:p>
          <a:p>
            <a:r>
              <a:rPr lang="cs-CZ" dirty="0" err="1"/>
              <a:t>Cardiac</a:t>
            </a:r>
            <a:r>
              <a:rPr lang="cs-CZ" dirty="0"/>
              <a:t> </a:t>
            </a:r>
            <a:r>
              <a:rPr lang="cs-CZ" dirty="0" err="1"/>
              <a:t>tamponade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 dirty="0">
                <a:solidFill>
                  <a:srgbClr val="FFC000"/>
                </a:solidFill>
              </a:rPr>
            </a:br>
            <a:r>
              <a:rPr lang="cs-CZ" sz="4000" dirty="0" err="1">
                <a:solidFill>
                  <a:srgbClr val="FFC000"/>
                </a:solidFill>
              </a:rPr>
              <a:t>Tension</a:t>
            </a:r>
            <a:r>
              <a:rPr lang="cs-CZ" sz="4000" dirty="0">
                <a:solidFill>
                  <a:srgbClr val="FFC000"/>
                </a:solidFill>
              </a:rPr>
              <a:t> </a:t>
            </a:r>
            <a:r>
              <a:rPr lang="cs-CZ" sz="4000" dirty="0" err="1">
                <a:solidFill>
                  <a:srgbClr val="FFC000"/>
                </a:solidFill>
              </a:rPr>
              <a:t>pneumothorax</a:t>
            </a:r>
            <a:endParaRPr lang="cs-CZ" sz="4000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defRPr/>
            </a:pPr>
            <a:r>
              <a:rPr lang="cs-CZ" dirty="0" err="1"/>
              <a:t>occurs</a:t>
            </a:r>
            <a:r>
              <a:rPr lang="cs-CZ" dirty="0"/>
              <a:t> </a:t>
            </a:r>
            <a:r>
              <a:rPr lang="cs-CZ" dirty="0" err="1"/>
              <a:t>when</a:t>
            </a:r>
            <a:r>
              <a:rPr lang="cs-CZ" dirty="0"/>
              <a:t> </a:t>
            </a:r>
            <a:r>
              <a:rPr lang="cs-CZ" dirty="0" err="1"/>
              <a:t>air</a:t>
            </a:r>
            <a:r>
              <a:rPr lang="cs-CZ" dirty="0"/>
              <a:t> </a:t>
            </a:r>
            <a:r>
              <a:rPr lang="cs-CZ" dirty="0" err="1"/>
              <a:t>enters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pleural</a:t>
            </a:r>
            <a:r>
              <a:rPr lang="cs-CZ" dirty="0"/>
              <a:t> </a:t>
            </a:r>
            <a:r>
              <a:rPr lang="cs-CZ" dirty="0" err="1"/>
              <a:t>space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 a </a:t>
            </a:r>
            <a:r>
              <a:rPr lang="cs-CZ" dirty="0" err="1"/>
              <a:t>lung</a:t>
            </a:r>
            <a:r>
              <a:rPr lang="cs-CZ" dirty="0"/>
              <a:t> </a:t>
            </a:r>
            <a:r>
              <a:rPr lang="cs-CZ" dirty="0" err="1"/>
              <a:t>injury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through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chest</a:t>
            </a:r>
            <a:r>
              <a:rPr lang="cs-CZ" dirty="0"/>
              <a:t> </a:t>
            </a:r>
            <a:r>
              <a:rPr lang="cs-CZ" dirty="0" err="1"/>
              <a:t>wall</a:t>
            </a:r>
            <a:r>
              <a:rPr lang="cs-CZ" dirty="0"/>
              <a:t> </a:t>
            </a:r>
            <a:r>
              <a:rPr lang="cs-CZ" dirty="0" err="1"/>
              <a:t>without</a:t>
            </a:r>
            <a:r>
              <a:rPr lang="cs-CZ" dirty="0"/>
              <a:t> a </a:t>
            </a:r>
            <a:r>
              <a:rPr lang="cs-CZ" dirty="0" err="1"/>
              <a:t>means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exit</a:t>
            </a:r>
          </a:p>
          <a:p>
            <a:pPr lvl="1">
              <a:defRPr/>
            </a:pPr>
            <a:r>
              <a:rPr lang="cs-CZ" dirty="0" err="1"/>
              <a:t>results</a:t>
            </a:r>
            <a:r>
              <a:rPr lang="cs-CZ" dirty="0"/>
              <a:t> in </a:t>
            </a:r>
            <a:r>
              <a:rPr lang="cs-CZ" dirty="0" err="1"/>
              <a:t>death</a:t>
            </a:r>
            <a:r>
              <a:rPr lang="cs-CZ" dirty="0"/>
              <a:t> </a:t>
            </a: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not </a:t>
            </a:r>
            <a:r>
              <a:rPr lang="cs-CZ" dirty="0" err="1"/>
              <a:t>immediately</a:t>
            </a:r>
            <a:r>
              <a:rPr lang="cs-CZ" dirty="0"/>
              <a:t> </a:t>
            </a:r>
            <a:r>
              <a:rPr lang="cs-CZ" dirty="0" err="1"/>
              <a:t>recognized</a:t>
            </a:r>
            <a:r>
              <a:rPr lang="cs-CZ" dirty="0"/>
              <a:t> </a:t>
            </a:r>
            <a:r>
              <a:rPr lang="cs-CZ" dirty="0" err="1"/>
              <a:t>and</a:t>
            </a:r>
            <a:r>
              <a:rPr lang="cs-CZ" dirty="0"/>
              <a:t> </a:t>
            </a:r>
            <a:r>
              <a:rPr lang="cs-CZ" dirty="0" err="1"/>
              <a:t>treated</a:t>
            </a:r>
            <a:endParaRPr lang="cs-CZ" dirty="0"/>
          </a:p>
          <a:p>
            <a:pPr lvl="1">
              <a:defRPr/>
            </a:pPr>
            <a:r>
              <a:rPr lang="cs-CZ" dirty="0" err="1"/>
              <a:t>when</a:t>
            </a:r>
            <a:r>
              <a:rPr lang="cs-CZ" dirty="0"/>
              <a:t> </a:t>
            </a:r>
            <a:r>
              <a:rPr lang="cs-CZ" dirty="0" err="1"/>
              <a:t>air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allowed</a:t>
            </a:r>
            <a:r>
              <a:rPr lang="cs-CZ" dirty="0"/>
              <a:t> to </a:t>
            </a:r>
            <a:r>
              <a:rPr lang="cs-CZ" dirty="0" err="1"/>
              <a:t>leak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pleural</a:t>
            </a:r>
            <a:r>
              <a:rPr lang="cs-CZ" dirty="0"/>
              <a:t> </a:t>
            </a:r>
            <a:r>
              <a:rPr lang="cs-CZ" dirty="0" err="1"/>
              <a:t>space</a:t>
            </a:r>
            <a:r>
              <a:rPr lang="cs-CZ" dirty="0"/>
              <a:t> </a:t>
            </a:r>
            <a:r>
              <a:rPr lang="cs-CZ" dirty="0" err="1"/>
              <a:t>during</a:t>
            </a:r>
            <a:r>
              <a:rPr lang="cs-CZ" dirty="0"/>
              <a:t> </a:t>
            </a:r>
            <a:r>
              <a:rPr lang="cs-CZ" dirty="0" err="1"/>
              <a:t>inspiration</a:t>
            </a:r>
            <a:r>
              <a:rPr lang="cs-CZ" dirty="0"/>
              <a:t> </a:t>
            </a:r>
            <a:r>
              <a:rPr lang="cs-CZ" dirty="0" err="1"/>
              <a:t>and</a:t>
            </a:r>
            <a:r>
              <a:rPr lang="cs-CZ" dirty="0"/>
              <a:t> </a:t>
            </a:r>
            <a:r>
              <a:rPr lang="cs-CZ" dirty="0" err="1"/>
              <a:t>becomes</a:t>
            </a:r>
            <a:r>
              <a:rPr lang="cs-CZ" dirty="0"/>
              <a:t> </a:t>
            </a:r>
            <a:r>
              <a:rPr lang="cs-CZ" dirty="0" err="1"/>
              <a:t>trapped</a:t>
            </a:r>
            <a:r>
              <a:rPr lang="cs-CZ" dirty="0"/>
              <a:t> </a:t>
            </a:r>
            <a:r>
              <a:rPr lang="cs-CZ" dirty="0" err="1"/>
              <a:t>during</a:t>
            </a:r>
            <a:r>
              <a:rPr lang="cs-CZ" dirty="0"/>
              <a:t> </a:t>
            </a:r>
            <a:r>
              <a:rPr lang="cs-CZ" dirty="0" err="1"/>
              <a:t>exhalation</a:t>
            </a:r>
            <a:r>
              <a:rPr lang="cs-CZ" dirty="0"/>
              <a:t>,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increase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pleural</a:t>
            </a:r>
            <a:r>
              <a:rPr lang="cs-CZ" dirty="0"/>
              <a:t> </a:t>
            </a:r>
            <a:r>
              <a:rPr lang="cs-CZ" dirty="0" err="1"/>
              <a:t>pressure</a:t>
            </a:r>
            <a:r>
              <a:rPr lang="cs-CZ" dirty="0"/>
              <a:t> </a:t>
            </a:r>
            <a:r>
              <a:rPr lang="cs-CZ" dirty="0" err="1"/>
              <a:t>results</a:t>
            </a:r>
            <a:endParaRPr lang="en-US" dirty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err="1">
                <a:solidFill>
                  <a:srgbClr val="FFC000"/>
                </a:solidFill>
              </a:rPr>
              <a:t>Tension</a:t>
            </a:r>
            <a:r>
              <a:rPr lang="cs-CZ" sz="4000" dirty="0">
                <a:solidFill>
                  <a:srgbClr val="FFC000"/>
                </a:solidFill>
              </a:rPr>
              <a:t> </a:t>
            </a:r>
            <a:r>
              <a:rPr lang="cs-CZ" sz="4000" dirty="0" err="1">
                <a:solidFill>
                  <a:srgbClr val="FFC000"/>
                </a:solidFill>
              </a:rPr>
              <a:t>pneumothorax</a:t>
            </a:r>
            <a:endParaRPr lang="cs-CZ" sz="4000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defRPr/>
            </a:pPr>
            <a:r>
              <a:rPr lang="cs-CZ" altLang="en-US" sz="3200" dirty="0" err="1"/>
              <a:t>increased</a:t>
            </a:r>
            <a:r>
              <a:rPr lang="cs-CZ" altLang="en-US" sz="3200" dirty="0"/>
              <a:t> </a:t>
            </a:r>
            <a:r>
              <a:rPr lang="cs-CZ" altLang="en-US" sz="3200" dirty="0" err="1"/>
              <a:t>pleural</a:t>
            </a:r>
            <a:r>
              <a:rPr lang="cs-CZ" altLang="en-US" sz="3200" dirty="0"/>
              <a:t> </a:t>
            </a:r>
            <a:r>
              <a:rPr lang="cs-CZ" altLang="en-US" sz="3200" dirty="0" err="1"/>
              <a:t>pressure</a:t>
            </a:r>
            <a:r>
              <a:rPr lang="cs-CZ" altLang="en-US" sz="3200" dirty="0"/>
              <a:t> </a:t>
            </a:r>
            <a:r>
              <a:rPr lang="cs-CZ" altLang="en-US" sz="3200" dirty="0" err="1"/>
              <a:t>produces</a:t>
            </a:r>
            <a:r>
              <a:rPr lang="cs-CZ" altLang="en-US" sz="3200" dirty="0"/>
              <a:t> </a:t>
            </a:r>
            <a:r>
              <a:rPr lang="cs-CZ" altLang="en-US" sz="3200" dirty="0" err="1"/>
              <a:t>mediastinal</a:t>
            </a:r>
            <a:r>
              <a:rPr lang="cs-CZ" altLang="en-US" sz="3200" dirty="0"/>
              <a:t> </a:t>
            </a:r>
            <a:r>
              <a:rPr lang="cs-CZ" altLang="en-US" sz="3200" dirty="0" err="1"/>
              <a:t>shift</a:t>
            </a:r>
            <a:endParaRPr lang="en-US" altLang="en-US" sz="3200" dirty="0"/>
          </a:p>
          <a:p>
            <a:pPr lvl="1">
              <a:defRPr/>
            </a:pPr>
            <a:r>
              <a:rPr lang="cs-CZ" altLang="en-US" sz="3200" dirty="0" err="1"/>
              <a:t>mediastinal</a:t>
            </a:r>
            <a:r>
              <a:rPr lang="cs-CZ" altLang="en-US" sz="3200" dirty="0"/>
              <a:t> </a:t>
            </a:r>
            <a:r>
              <a:rPr lang="cs-CZ" altLang="en-US" sz="3200" dirty="0" err="1"/>
              <a:t>shift</a:t>
            </a:r>
            <a:r>
              <a:rPr lang="cs-CZ" altLang="en-US" sz="3200" dirty="0"/>
              <a:t> </a:t>
            </a:r>
            <a:r>
              <a:rPr lang="cs-CZ" altLang="en-US" sz="3200" dirty="0" err="1"/>
              <a:t>results</a:t>
            </a:r>
            <a:r>
              <a:rPr lang="cs-CZ" altLang="en-US" sz="3200" dirty="0"/>
              <a:t> in:</a:t>
            </a:r>
            <a:endParaRPr lang="en-US" altLang="en-US" sz="3200" dirty="0"/>
          </a:p>
          <a:p>
            <a:pPr lvl="1">
              <a:buNone/>
              <a:defRPr/>
            </a:pPr>
            <a:r>
              <a:rPr lang="cs-CZ" altLang="en-US" sz="3200" dirty="0"/>
              <a:t>     </a:t>
            </a:r>
            <a:r>
              <a:rPr lang="cs-CZ" altLang="en-US" dirty="0"/>
              <a:t>- </a:t>
            </a:r>
            <a:r>
              <a:rPr lang="cs-CZ" altLang="en-US" dirty="0" err="1"/>
              <a:t>compression</a:t>
            </a:r>
            <a:r>
              <a:rPr lang="cs-CZ" altLang="en-US" dirty="0"/>
              <a:t> </a:t>
            </a:r>
            <a:r>
              <a:rPr lang="cs-CZ" altLang="en-US" dirty="0" err="1"/>
              <a:t>of</a:t>
            </a:r>
            <a:r>
              <a:rPr lang="cs-CZ" altLang="en-US" dirty="0"/>
              <a:t> </a:t>
            </a:r>
            <a:r>
              <a:rPr lang="cs-CZ" altLang="en-US" dirty="0" err="1"/>
              <a:t>the</a:t>
            </a:r>
            <a:r>
              <a:rPr lang="cs-CZ" altLang="en-US" dirty="0"/>
              <a:t> </a:t>
            </a:r>
            <a:r>
              <a:rPr lang="cs-CZ" altLang="en-US" dirty="0" err="1"/>
              <a:t>uninjured</a:t>
            </a:r>
            <a:r>
              <a:rPr lang="cs-CZ" altLang="en-US" dirty="0"/>
              <a:t> </a:t>
            </a:r>
            <a:r>
              <a:rPr lang="cs-CZ" altLang="en-US" dirty="0" err="1"/>
              <a:t>lung</a:t>
            </a:r>
            <a:endParaRPr lang="cs-CZ" altLang="en-US" dirty="0"/>
          </a:p>
          <a:p>
            <a:pPr lvl="1">
              <a:buNone/>
              <a:defRPr/>
            </a:pPr>
            <a:r>
              <a:rPr lang="cs-CZ" altLang="en-US" dirty="0"/>
              <a:t>      - </a:t>
            </a:r>
            <a:r>
              <a:rPr lang="cs-CZ" altLang="en-US" dirty="0" err="1"/>
              <a:t>kinking</a:t>
            </a:r>
            <a:r>
              <a:rPr lang="cs-CZ" altLang="en-US" dirty="0"/>
              <a:t> </a:t>
            </a:r>
            <a:r>
              <a:rPr lang="cs-CZ" altLang="en-US" dirty="0" err="1"/>
              <a:t>of</a:t>
            </a:r>
            <a:r>
              <a:rPr lang="cs-CZ" altLang="en-US" dirty="0"/>
              <a:t> </a:t>
            </a:r>
            <a:r>
              <a:rPr lang="cs-CZ" altLang="en-US" dirty="0" err="1"/>
              <a:t>the</a:t>
            </a:r>
            <a:r>
              <a:rPr lang="cs-CZ" altLang="en-US" dirty="0"/>
              <a:t> superior </a:t>
            </a:r>
            <a:r>
              <a:rPr lang="cs-CZ" altLang="en-US" dirty="0" err="1"/>
              <a:t>and</a:t>
            </a:r>
            <a:r>
              <a:rPr lang="cs-CZ" altLang="en-US" dirty="0"/>
              <a:t> </a:t>
            </a:r>
            <a:r>
              <a:rPr lang="cs-CZ" altLang="en-US" dirty="0" err="1"/>
              <a:t>inferior</a:t>
            </a:r>
            <a:r>
              <a:rPr lang="cs-CZ" altLang="en-US" dirty="0"/>
              <a:t> </a:t>
            </a:r>
            <a:r>
              <a:rPr lang="cs-CZ" altLang="en-US" dirty="0" err="1"/>
              <a:t>vena</a:t>
            </a:r>
            <a:r>
              <a:rPr lang="cs-CZ" altLang="en-US" dirty="0"/>
              <a:t>    </a:t>
            </a:r>
          </a:p>
          <a:p>
            <a:pPr lvl="1">
              <a:buNone/>
              <a:defRPr/>
            </a:pPr>
            <a:r>
              <a:rPr lang="cs-CZ" altLang="en-US" dirty="0"/>
              <a:t>        </a:t>
            </a:r>
            <a:r>
              <a:rPr lang="cs-CZ" altLang="en-US" dirty="0" err="1"/>
              <a:t>cava</a:t>
            </a:r>
            <a:r>
              <a:rPr lang="cs-CZ" altLang="en-US" dirty="0"/>
              <a:t>, </a:t>
            </a:r>
            <a:r>
              <a:rPr lang="cs-CZ" altLang="en-US" dirty="0" err="1"/>
              <a:t>decreasing</a:t>
            </a:r>
            <a:r>
              <a:rPr lang="cs-CZ" altLang="en-US" dirty="0"/>
              <a:t> </a:t>
            </a:r>
            <a:r>
              <a:rPr lang="cs-CZ" altLang="en-US" dirty="0" err="1"/>
              <a:t>venous</a:t>
            </a:r>
            <a:r>
              <a:rPr lang="cs-CZ" altLang="en-US" dirty="0"/>
              <a:t> </a:t>
            </a:r>
            <a:r>
              <a:rPr lang="cs-CZ" altLang="en-US" dirty="0" err="1"/>
              <a:t>return</a:t>
            </a:r>
            <a:r>
              <a:rPr lang="cs-CZ" altLang="en-US" dirty="0"/>
              <a:t> to </a:t>
            </a:r>
            <a:r>
              <a:rPr lang="cs-CZ" altLang="en-US" dirty="0" err="1"/>
              <a:t>the</a:t>
            </a:r>
            <a:r>
              <a:rPr lang="cs-CZ" altLang="en-US" dirty="0"/>
              <a:t>  </a:t>
            </a:r>
          </a:p>
          <a:p>
            <a:pPr lvl="1">
              <a:buNone/>
              <a:defRPr/>
            </a:pPr>
            <a:r>
              <a:rPr lang="cs-CZ" altLang="en-US" dirty="0"/>
              <a:t>        </a:t>
            </a:r>
            <a:r>
              <a:rPr lang="cs-CZ" altLang="en-US" dirty="0" err="1"/>
              <a:t>heart</a:t>
            </a:r>
            <a:endParaRPr lang="cs-CZ" altLang="en-US" dirty="0"/>
          </a:p>
          <a:p>
            <a:pPr lvl="1">
              <a:defRPr/>
            </a:pPr>
            <a:r>
              <a:rPr lang="cs-CZ" altLang="en-US" sz="3200" dirty="0"/>
              <a:t>p</a:t>
            </a:r>
            <a:r>
              <a:rPr lang="en-US" altLang="en-US" sz="3200" dirty="0" err="1"/>
              <a:t>rogression</a:t>
            </a:r>
            <a:r>
              <a:rPr lang="en-US" altLang="en-US" sz="3200" dirty="0"/>
              <a:t> of </a:t>
            </a:r>
            <a:r>
              <a:rPr lang="cs-CZ" altLang="en-US" sz="3200" dirty="0"/>
              <a:t>s</a:t>
            </a:r>
            <a:r>
              <a:rPr lang="en-US" altLang="en-US" sz="3200" dirty="0" err="1"/>
              <a:t>imple</a:t>
            </a:r>
            <a:r>
              <a:rPr lang="en-US" altLang="en-US" sz="3200" dirty="0"/>
              <a:t> or </a:t>
            </a:r>
            <a:r>
              <a:rPr lang="cs-CZ" altLang="en-US" sz="3200" dirty="0"/>
              <a:t>o</a:t>
            </a:r>
            <a:r>
              <a:rPr lang="en-US" altLang="en-US" sz="3200" dirty="0"/>
              <a:t>pen </a:t>
            </a:r>
            <a:r>
              <a:rPr lang="cs-CZ" altLang="en-US" sz="3200" dirty="0"/>
              <a:t>p</a:t>
            </a:r>
            <a:r>
              <a:rPr lang="en-US" altLang="en-US" sz="3200" dirty="0" err="1"/>
              <a:t>neumothorax</a:t>
            </a:r>
            <a:endParaRPr lang="en-US" sz="3200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pneumothora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908050"/>
            <a:ext cx="4852988" cy="4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/>
          </p:cNvSpPr>
          <p:nvPr>
            <p:ph type="title" idx="4294967295"/>
          </p:nvPr>
        </p:nvSpPr>
        <p:spPr>
          <a:xfrm>
            <a:off x="285750" y="548680"/>
            <a:ext cx="8229600" cy="1008112"/>
          </a:xfrm>
        </p:spPr>
        <p:txBody>
          <a:bodyPr/>
          <a:lstStyle/>
          <a:p>
            <a:pPr eaLnBrk="1" hangingPunct="1"/>
            <a:r>
              <a:rPr lang="cs-CZ" sz="4000" dirty="0" err="1">
                <a:solidFill>
                  <a:srgbClr val="FFC000"/>
                </a:solidFill>
              </a:rPr>
              <a:t>Tension</a:t>
            </a:r>
            <a:r>
              <a:rPr lang="cs-CZ" sz="4000" dirty="0">
                <a:solidFill>
                  <a:srgbClr val="FFC000"/>
                </a:solidFill>
              </a:rPr>
              <a:t> </a:t>
            </a:r>
            <a:r>
              <a:rPr lang="cs-CZ" sz="4000" dirty="0" err="1">
                <a:solidFill>
                  <a:srgbClr val="FFC000"/>
                </a:solidFill>
              </a:rPr>
              <a:t>pneumothorax</a:t>
            </a:r>
            <a:endParaRPr lang="cs-CZ" sz="4000" dirty="0"/>
          </a:p>
        </p:txBody>
      </p:sp>
      <p:pic>
        <p:nvPicPr>
          <p:cNvPr id="28675" name="Picture 4" descr="download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87824" y="2132856"/>
            <a:ext cx="2762250" cy="4000500"/>
          </a:xfrm>
        </p:spPr>
      </p:pic>
      <p:sp>
        <p:nvSpPr>
          <p:cNvPr id="28676" name="Rectangle 3"/>
          <p:cNvSpPr>
            <a:spLocks noGrp="1"/>
          </p:cNvSpPr>
          <p:nvPr>
            <p:ph type="body" idx="4294967295"/>
          </p:nvPr>
        </p:nvSpPr>
        <p:spPr>
          <a:xfrm>
            <a:off x="357188" y="2143125"/>
            <a:ext cx="6015012" cy="342900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buNone/>
            </a:pPr>
            <a:endParaRPr lang="cs-CZ" dirty="0"/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err="1">
                <a:solidFill>
                  <a:srgbClr val="FFC000"/>
                </a:solidFill>
              </a:rPr>
              <a:t>Tension</a:t>
            </a:r>
            <a:r>
              <a:rPr lang="cs-CZ" sz="4000" dirty="0">
                <a:solidFill>
                  <a:srgbClr val="FFC000"/>
                </a:solidFill>
              </a:rPr>
              <a:t> </a:t>
            </a:r>
            <a:r>
              <a:rPr lang="cs-CZ" sz="4000" dirty="0" err="1">
                <a:solidFill>
                  <a:srgbClr val="FFC000"/>
                </a:solidFill>
              </a:rPr>
              <a:t>pneumothorax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cs-CZ" altLang="en-US" dirty="0"/>
              <a:t>management</a:t>
            </a:r>
          </a:p>
          <a:p>
            <a:pPr>
              <a:lnSpc>
                <a:spcPct val="80000"/>
              </a:lnSpc>
              <a:defRPr/>
            </a:pPr>
            <a:r>
              <a:rPr lang="cs-CZ" altLang="en-US" dirty="0" err="1"/>
              <a:t>emergency</a:t>
            </a:r>
            <a:r>
              <a:rPr lang="cs-CZ" altLang="en-US" dirty="0"/>
              <a:t> care </a:t>
            </a:r>
            <a:r>
              <a:rPr lang="cs-CZ" altLang="en-US" dirty="0" err="1"/>
              <a:t>is</a:t>
            </a:r>
            <a:r>
              <a:rPr lang="cs-CZ" altLang="en-US" dirty="0"/>
              <a:t> </a:t>
            </a:r>
            <a:r>
              <a:rPr lang="cs-CZ" altLang="en-US" dirty="0" err="1"/>
              <a:t>directed</a:t>
            </a:r>
            <a:r>
              <a:rPr lang="cs-CZ" altLang="en-US" dirty="0"/>
              <a:t> </a:t>
            </a:r>
            <a:r>
              <a:rPr lang="cs-CZ" altLang="en-US" dirty="0" err="1"/>
              <a:t>at</a:t>
            </a:r>
            <a:r>
              <a:rPr lang="cs-CZ" altLang="en-US" dirty="0"/>
              <a:t> </a:t>
            </a:r>
            <a:r>
              <a:rPr lang="cs-CZ" altLang="en-US" dirty="0" err="1"/>
              <a:t>reducing</a:t>
            </a:r>
            <a:r>
              <a:rPr lang="cs-CZ" altLang="en-US" dirty="0"/>
              <a:t> </a:t>
            </a:r>
            <a:r>
              <a:rPr lang="cs-CZ" altLang="en-US" dirty="0" err="1"/>
              <a:t>the</a:t>
            </a:r>
            <a:r>
              <a:rPr lang="cs-CZ" altLang="en-US" dirty="0"/>
              <a:t> </a:t>
            </a:r>
            <a:r>
              <a:rPr lang="cs-CZ" altLang="en-US" dirty="0" err="1"/>
              <a:t>pressure</a:t>
            </a:r>
            <a:r>
              <a:rPr lang="cs-CZ" altLang="en-US" dirty="0"/>
              <a:t> in </a:t>
            </a:r>
            <a:r>
              <a:rPr lang="cs-CZ" altLang="en-US" dirty="0" err="1"/>
              <a:t>the</a:t>
            </a:r>
            <a:r>
              <a:rPr lang="cs-CZ" altLang="en-US" dirty="0"/>
              <a:t> </a:t>
            </a:r>
            <a:r>
              <a:rPr lang="cs-CZ" altLang="en-US" dirty="0" err="1"/>
              <a:t>pleural</a:t>
            </a:r>
            <a:r>
              <a:rPr lang="cs-CZ" altLang="en-US" dirty="0"/>
              <a:t> </a:t>
            </a:r>
            <a:r>
              <a:rPr lang="cs-CZ" altLang="en-US" dirty="0" err="1"/>
              <a:t>space</a:t>
            </a:r>
            <a:endParaRPr lang="cs-CZ" altLang="en-US" dirty="0"/>
          </a:p>
          <a:p>
            <a:pPr>
              <a:lnSpc>
                <a:spcPct val="80000"/>
              </a:lnSpc>
              <a:defRPr/>
            </a:pPr>
            <a:endParaRPr lang="cs-CZ" altLang="en-US" dirty="0"/>
          </a:p>
          <a:p>
            <a:pPr>
              <a:lnSpc>
                <a:spcPct val="80000"/>
              </a:lnSpc>
              <a:defRPr/>
            </a:pPr>
            <a:r>
              <a:rPr lang="cs-CZ" altLang="en-US" dirty="0" err="1"/>
              <a:t>occlude</a:t>
            </a:r>
            <a:r>
              <a:rPr lang="cs-CZ" altLang="en-US" dirty="0"/>
              <a:t> open </a:t>
            </a:r>
            <a:r>
              <a:rPr lang="cs-CZ" altLang="en-US" dirty="0" err="1"/>
              <a:t>wound</a:t>
            </a:r>
            <a:endParaRPr lang="cs-CZ" altLang="en-US" dirty="0"/>
          </a:p>
          <a:p>
            <a:pPr>
              <a:lnSpc>
                <a:spcPct val="80000"/>
              </a:lnSpc>
              <a:defRPr/>
            </a:pPr>
            <a:r>
              <a:rPr lang="cs-CZ" altLang="en-US" dirty="0" err="1"/>
              <a:t>needle</a:t>
            </a:r>
            <a:r>
              <a:rPr lang="cs-CZ" altLang="en-US" dirty="0"/>
              <a:t> </a:t>
            </a:r>
            <a:r>
              <a:rPr lang="cs-CZ" altLang="en-US" dirty="0" err="1"/>
              <a:t>thoracostomy</a:t>
            </a:r>
            <a:endParaRPr lang="cs-CZ" altLang="en-US" dirty="0"/>
          </a:p>
          <a:p>
            <a:pPr>
              <a:lnSpc>
                <a:spcPct val="80000"/>
              </a:lnSpc>
              <a:defRPr/>
            </a:pPr>
            <a:r>
              <a:rPr lang="cs-CZ" altLang="en-US" dirty="0"/>
              <a:t>tube </a:t>
            </a:r>
            <a:r>
              <a:rPr lang="cs-CZ" altLang="en-US" dirty="0" err="1"/>
              <a:t>thoracostomy</a:t>
            </a:r>
            <a:r>
              <a:rPr lang="cs-CZ" altLang="en-US" dirty="0"/>
              <a:t> – in-</a:t>
            </a:r>
            <a:r>
              <a:rPr lang="cs-CZ" altLang="en-US" dirty="0" err="1"/>
              <a:t>hospital</a:t>
            </a:r>
            <a:r>
              <a:rPr lang="cs-CZ" altLang="en-US" dirty="0"/>
              <a:t> management</a:t>
            </a:r>
          </a:p>
          <a:p>
            <a:pPr lvl="2">
              <a:lnSpc>
                <a:spcPct val="90000"/>
              </a:lnSpc>
              <a:defRPr/>
            </a:pPr>
            <a:r>
              <a:rPr lang="cs-CZ" altLang="en-US" sz="3200" dirty="0"/>
              <a:t>4</a:t>
            </a:r>
            <a:r>
              <a:rPr lang="en-US" altLang="en-US" sz="3200" baseline="30000" dirty="0" err="1"/>
              <a:t>nd</a:t>
            </a:r>
            <a:r>
              <a:rPr lang="en-US" altLang="en-US" sz="3200" dirty="0"/>
              <a:t> </a:t>
            </a:r>
            <a:r>
              <a:rPr lang="en-US" altLang="en-US" sz="3200" dirty="0" err="1"/>
              <a:t>intercostal</a:t>
            </a:r>
            <a:r>
              <a:rPr lang="en-US" altLang="en-US" sz="3200" dirty="0"/>
              <a:t> space in mid-</a:t>
            </a:r>
            <a:r>
              <a:rPr lang="cs-CZ" altLang="en-US" sz="3200" dirty="0" err="1"/>
              <a:t>axillary</a:t>
            </a:r>
            <a:r>
              <a:rPr lang="en-US" altLang="en-US" sz="3200" dirty="0"/>
              <a:t> line</a:t>
            </a:r>
          </a:p>
          <a:p>
            <a:pPr lvl="3">
              <a:lnSpc>
                <a:spcPct val="90000"/>
              </a:lnSpc>
              <a:defRPr/>
            </a:pPr>
            <a:r>
              <a:rPr lang="en-US" altLang="en-US" sz="3200" dirty="0"/>
              <a:t>TOP OF RIB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75657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cs-CZ" dirty="0" err="1">
                <a:solidFill>
                  <a:srgbClr val="FFC000"/>
                </a:solidFill>
              </a:rPr>
              <a:t>Pulmonary</a:t>
            </a:r>
            <a:r>
              <a:rPr lang="cs-CZ" dirty="0">
                <a:solidFill>
                  <a:srgbClr val="FFC000"/>
                </a:solidFill>
              </a:rPr>
              <a:t> </a:t>
            </a:r>
            <a:r>
              <a:rPr lang="cs-CZ" dirty="0" err="1">
                <a:solidFill>
                  <a:srgbClr val="FFC000"/>
                </a:solidFill>
              </a:rPr>
              <a:t>embolism</a:t>
            </a:r>
            <a:endParaRPr lang="en-GB" dirty="0"/>
          </a:p>
        </p:txBody>
      </p:sp>
      <p:pic>
        <p:nvPicPr>
          <p:cNvPr id="31747" name="Picture 13" descr="pulmonary_emboli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700808"/>
            <a:ext cx="6421437" cy="449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332656"/>
            <a:ext cx="8229600" cy="881766"/>
          </a:xfrm>
        </p:spPr>
        <p:txBody>
          <a:bodyPr/>
          <a:lstStyle/>
          <a:p>
            <a:pPr eaLnBrk="1" hangingPunct="1">
              <a:defRPr/>
            </a:pPr>
            <a:r>
              <a:rPr lang="cs-CZ" sz="5400" dirty="0" err="1">
                <a:solidFill>
                  <a:srgbClr val="FF0000"/>
                </a:solidFill>
              </a:rPr>
              <a:t>Shock</a:t>
            </a:r>
            <a:br>
              <a:rPr lang="cs-CZ" sz="5400" dirty="0">
                <a:solidFill>
                  <a:srgbClr val="FF0000"/>
                </a:solidFill>
              </a:rPr>
            </a:br>
            <a:endParaRPr lang="cs-CZ" sz="5400" dirty="0">
              <a:solidFill>
                <a:srgbClr val="FF0000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42985"/>
            <a:ext cx="8229600" cy="5227654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dirty="0"/>
              <a:t>Major cause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death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critically</a:t>
            </a:r>
            <a:r>
              <a:rPr lang="cs-CZ" sz="2800" dirty="0"/>
              <a:t> </a:t>
            </a:r>
            <a:r>
              <a:rPr lang="cs-CZ" sz="2800" dirty="0" err="1"/>
              <a:t>ill</a:t>
            </a:r>
            <a:r>
              <a:rPr lang="cs-CZ" sz="2800" dirty="0"/>
              <a:t> </a:t>
            </a:r>
            <a:r>
              <a:rPr lang="cs-CZ" sz="2800" dirty="0" err="1"/>
              <a:t>patients</a:t>
            </a:r>
            <a:endParaRPr lang="cs-CZ" sz="2800" dirty="0"/>
          </a:p>
          <a:p>
            <a:pPr eaLnBrk="1" hangingPunct="1">
              <a:defRPr/>
            </a:pPr>
            <a:r>
              <a:rPr lang="cs-CZ" sz="2800" dirty="0" err="1"/>
              <a:t>Condition</a:t>
            </a:r>
            <a:r>
              <a:rPr lang="cs-CZ" sz="2800" dirty="0"/>
              <a:t> in </a:t>
            </a:r>
            <a:r>
              <a:rPr lang="cs-CZ" sz="2800" dirty="0" err="1"/>
              <a:t>which</a:t>
            </a:r>
            <a:r>
              <a:rPr lang="cs-CZ" sz="2800" dirty="0"/>
              <a:t> </a:t>
            </a:r>
            <a:r>
              <a:rPr lang="cs-CZ" sz="2800" dirty="0" err="1"/>
              <a:t>the</a:t>
            </a:r>
            <a:r>
              <a:rPr lang="cs-CZ" sz="2800" dirty="0"/>
              <a:t> </a:t>
            </a:r>
            <a:r>
              <a:rPr lang="cs-CZ" sz="2800" dirty="0" err="1"/>
              <a:t>cardiovascular</a:t>
            </a:r>
            <a:r>
              <a:rPr lang="cs-CZ" sz="2800" dirty="0"/>
              <a:t> </a:t>
            </a:r>
            <a:r>
              <a:rPr lang="cs-CZ" sz="2800" dirty="0" err="1"/>
              <a:t>system</a:t>
            </a:r>
            <a:r>
              <a:rPr lang="cs-CZ" sz="2800" dirty="0"/>
              <a:t> </a:t>
            </a:r>
            <a:r>
              <a:rPr lang="cs-CZ" sz="2800" dirty="0" err="1"/>
              <a:t>fails</a:t>
            </a:r>
            <a:r>
              <a:rPr lang="cs-CZ" sz="2800" dirty="0"/>
              <a:t> to </a:t>
            </a:r>
            <a:r>
              <a:rPr lang="cs-CZ" sz="2800" dirty="0" err="1"/>
              <a:t>perfuse</a:t>
            </a:r>
            <a:r>
              <a:rPr lang="cs-CZ" sz="2800" dirty="0"/>
              <a:t> </a:t>
            </a:r>
            <a:r>
              <a:rPr lang="cs-CZ" sz="2800" dirty="0" err="1"/>
              <a:t>tissues</a:t>
            </a:r>
            <a:r>
              <a:rPr lang="cs-CZ" sz="2800" dirty="0"/>
              <a:t> </a:t>
            </a:r>
            <a:r>
              <a:rPr lang="cs-CZ" sz="2800" dirty="0" err="1"/>
              <a:t>adequately</a:t>
            </a:r>
            <a:endParaRPr lang="cs-CZ" sz="2800" dirty="0"/>
          </a:p>
          <a:p>
            <a:pPr eaLnBrk="1" hangingPunct="1">
              <a:defRPr/>
            </a:pPr>
            <a:r>
              <a:rPr lang="cs-CZ" sz="2800" dirty="0" err="1"/>
              <a:t>Life</a:t>
            </a:r>
            <a:r>
              <a:rPr lang="cs-CZ" sz="2800" dirty="0"/>
              <a:t> </a:t>
            </a:r>
            <a:r>
              <a:rPr lang="cs-CZ" sz="2800" dirty="0" err="1"/>
              <a:t>threatening</a:t>
            </a:r>
            <a:r>
              <a:rPr lang="cs-CZ" sz="2800" dirty="0"/>
              <a:t> </a:t>
            </a:r>
            <a:r>
              <a:rPr lang="cs-CZ" sz="2800" dirty="0" err="1"/>
              <a:t>decrease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blood</a:t>
            </a:r>
            <a:r>
              <a:rPr lang="cs-CZ" sz="2800" dirty="0"/>
              <a:t> </a:t>
            </a:r>
            <a:r>
              <a:rPr lang="cs-CZ" sz="2800" dirty="0" err="1"/>
              <a:t>perfusion</a:t>
            </a:r>
            <a:r>
              <a:rPr lang="cs-CZ" sz="2800" dirty="0"/>
              <a:t> in </a:t>
            </a:r>
            <a:r>
              <a:rPr lang="cs-CZ" sz="2800" dirty="0" err="1"/>
              <a:t>internal</a:t>
            </a:r>
            <a:r>
              <a:rPr lang="cs-CZ" sz="2800" dirty="0"/>
              <a:t> </a:t>
            </a:r>
            <a:r>
              <a:rPr lang="cs-CZ" sz="2800" dirty="0" err="1"/>
              <a:t>organs</a:t>
            </a:r>
            <a:r>
              <a:rPr lang="cs-CZ" sz="2800" dirty="0"/>
              <a:t>, </a:t>
            </a:r>
            <a:r>
              <a:rPr lang="cs-CZ" sz="2800" dirty="0" err="1"/>
              <a:t>systemic</a:t>
            </a:r>
            <a:r>
              <a:rPr lang="cs-CZ" sz="2800" dirty="0"/>
              <a:t> </a:t>
            </a:r>
            <a:r>
              <a:rPr lang="cs-CZ" sz="2800" dirty="0" err="1"/>
              <a:t>state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hypoperfusion</a:t>
            </a:r>
            <a:endParaRPr lang="cs-CZ" sz="2800" dirty="0"/>
          </a:p>
          <a:p>
            <a:pPr eaLnBrk="1" hangingPunct="1">
              <a:defRPr/>
            </a:pPr>
            <a:r>
              <a:rPr lang="cs-CZ" sz="2800" dirty="0" err="1"/>
              <a:t>Imbalance</a:t>
            </a:r>
            <a:r>
              <a:rPr lang="cs-CZ" sz="2800" dirty="0"/>
              <a:t> </a:t>
            </a:r>
            <a:r>
              <a:rPr lang="cs-CZ" sz="2800" dirty="0" err="1"/>
              <a:t>between</a:t>
            </a:r>
            <a:r>
              <a:rPr lang="cs-CZ" sz="2800" dirty="0"/>
              <a:t> </a:t>
            </a:r>
            <a:r>
              <a:rPr lang="cs-CZ" sz="2800" dirty="0" err="1"/>
              <a:t>demand</a:t>
            </a:r>
            <a:r>
              <a:rPr lang="cs-CZ" sz="2800" dirty="0"/>
              <a:t> and </a:t>
            </a:r>
            <a:r>
              <a:rPr lang="cs-CZ" sz="2800" dirty="0" err="1"/>
              <a:t>supply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oxygen </a:t>
            </a:r>
            <a:r>
              <a:rPr lang="cs-CZ" sz="2800" dirty="0" err="1"/>
              <a:t>for</a:t>
            </a:r>
            <a:r>
              <a:rPr lang="cs-CZ" sz="2800" dirty="0"/>
              <a:t> organ </a:t>
            </a:r>
            <a:r>
              <a:rPr lang="cs-CZ" sz="2800" dirty="0" err="1"/>
              <a:t>tissues</a:t>
            </a:r>
            <a:endParaRPr lang="cs-CZ" sz="2800" dirty="0"/>
          </a:p>
          <a:p>
            <a:pPr eaLnBrk="1" hangingPunct="1">
              <a:defRPr/>
            </a:pPr>
            <a:r>
              <a:rPr lang="cs-CZ" sz="2800" dirty="0" err="1"/>
              <a:t>Centralisation</a:t>
            </a:r>
            <a:r>
              <a:rPr lang="cs-CZ" sz="2800" dirty="0"/>
              <a:t> 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volume</a:t>
            </a:r>
            <a:r>
              <a:rPr lang="cs-CZ" sz="2800" dirty="0"/>
              <a:t>  </a:t>
            </a:r>
            <a:r>
              <a:rPr lang="cs-CZ" sz="2800" dirty="0" err="1"/>
              <a:t>circulation</a:t>
            </a:r>
            <a:r>
              <a:rPr lang="cs-CZ" sz="2800" dirty="0"/>
              <a:t>  - brain, </a:t>
            </a:r>
            <a:r>
              <a:rPr lang="cs-CZ" sz="2800" dirty="0" err="1"/>
              <a:t>heart</a:t>
            </a:r>
            <a:r>
              <a:rPr lang="cs-CZ" sz="2800" dirty="0"/>
              <a:t>, </a:t>
            </a:r>
            <a:r>
              <a:rPr lang="cs-CZ" sz="2800" dirty="0" err="1"/>
              <a:t>lungs</a:t>
            </a:r>
            <a:endParaRPr lang="cs-CZ" sz="2800" dirty="0"/>
          </a:p>
          <a:p>
            <a:pPr eaLnBrk="1" hangingPunct="1">
              <a:defRPr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9509299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28625" y="692696"/>
            <a:ext cx="8229600" cy="1224136"/>
          </a:xfrm>
        </p:spPr>
        <p:txBody>
          <a:bodyPr/>
          <a:lstStyle/>
          <a:p>
            <a:r>
              <a:rPr lang="cs-CZ" dirty="0" err="1">
                <a:solidFill>
                  <a:srgbClr val="FFC000"/>
                </a:solidFill>
              </a:rPr>
              <a:t>Pulmonary</a:t>
            </a:r>
            <a:r>
              <a:rPr lang="cs-CZ" dirty="0">
                <a:solidFill>
                  <a:srgbClr val="FFC000"/>
                </a:solidFill>
              </a:rPr>
              <a:t> </a:t>
            </a:r>
            <a:r>
              <a:rPr lang="cs-CZ" dirty="0" err="1">
                <a:solidFill>
                  <a:srgbClr val="FFC000"/>
                </a:solidFill>
              </a:rPr>
              <a:t>embolism</a:t>
            </a:r>
            <a:endParaRPr lang="cs-CZ" dirty="0"/>
          </a:p>
        </p:txBody>
      </p:sp>
      <p:sp>
        <p:nvSpPr>
          <p:cNvPr id="33795" name="Content Placeholder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cs-CZ" dirty="0"/>
              <a:t>ECG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X-</a:t>
            </a:r>
            <a:r>
              <a:rPr lang="cs-CZ" dirty="0" err="1"/>
              <a:t>ray</a:t>
            </a:r>
            <a:endParaRPr lang="en-GB" dirty="0"/>
          </a:p>
          <a:p>
            <a:pPr>
              <a:buFont typeface="Wingdings" pitchFamily="2" charset="2"/>
              <a:buChar char="Ø"/>
            </a:pPr>
            <a:r>
              <a:rPr lang="cs-CZ" dirty="0"/>
              <a:t> </a:t>
            </a:r>
            <a:r>
              <a:rPr lang="en-GB" dirty="0"/>
              <a:t>D-</a:t>
            </a:r>
            <a:r>
              <a:rPr lang="en-GB" dirty="0" err="1"/>
              <a:t>Dimer</a:t>
            </a:r>
            <a:r>
              <a:rPr lang="cs-CZ" dirty="0"/>
              <a:t>y </a:t>
            </a:r>
            <a:endParaRPr lang="en-GB" dirty="0"/>
          </a:p>
          <a:p>
            <a:pPr>
              <a:buFont typeface="Wingdings" pitchFamily="2" charset="2"/>
              <a:buChar char="Ø"/>
            </a:pPr>
            <a:r>
              <a:rPr lang="cs-CZ" dirty="0"/>
              <a:t> </a:t>
            </a:r>
            <a:r>
              <a:rPr lang="en-GB" b="1" dirty="0"/>
              <a:t>CT pulmonary angiogram (CTPA)</a:t>
            </a:r>
            <a:endParaRPr lang="en-GB" dirty="0"/>
          </a:p>
          <a:p>
            <a:pPr>
              <a:buFont typeface="Wingdings" pitchFamily="2" charset="2"/>
              <a:buChar char="Ø"/>
            </a:pPr>
            <a:r>
              <a:rPr lang="cs-CZ" dirty="0"/>
              <a:t> </a:t>
            </a:r>
            <a:r>
              <a:rPr lang="en-GB" dirty="0"/>
              <a:t>E</a:t>
            </a:r>
            <a:r>
              <a:rPr lang="cs-CZ" dirty="0"/>
              <a:t>CHO</a:t>
            </a:r>
            <a:endParaRPr lang="en-GB" dirty="0"/>
          </a:p>
          <a:p>
            <a:pPr>
              <a:buFont typeface="Georgia" pitchFamily="18" charset="0"/>
              <a:buNone/>
            </a:pPr>
            <a:endParaRPr lang="en-GB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en-US" sz="4400" i="1" dirty="0">
                <a:solidFill>
                  <a:srgbClr val="FFC000"/>
                </a:solidFill>
              </a:rPr>
              <a:t>       </a:t>
            </a:r>
            <a:br>
              <a:rPr lang="cs-CZ" altLang="en-US" sz="4400" i="1" dirty="0">
                <a:solidFill>
                  <a:srgbClr val="FFC000"/>
                </a:solidFill>
              </a:rPr>
            </a:br>
            <a:r>
              <a:rPr lang="cs-CZ" altLang="en-US" sz="4400" i="1" dirty="0">
                <a:solidFill>
                  <a:srgbClr val="FFC000"/>
                </a:solidFill>
              </a:rPr>
              <a:t>       </a:t>
            </a:r>
            <a:r>
              <a:rPr lang="cs-CZ" altLang="en-US" sz="4000" dirty="0" err="1">
                <a:solidFill>
                  <a:srgbClr val="FFC000"/>
                </a:solidFill>
              </a:rPr>
              <a:t>Pericardial</a:t>
            </a:r>
            <a:r>
              <a:rPr lang="cs-CZ" altLang="en-US" sz="4000" dirty="0">
                <a:solidFill>
                  <a:srgbClr val="FFC000"/>
                </a:solidFill>
              </a:rPr>
              <a:t> </a:t>
            </a:r>
            <a:r>
              <a:rPr lang="cs-CZ" altLang="en-US" sz="4000" dirty="0" err="1">
                <a:solidFill>
                  <a:srgbClr val="FFC000"/>
                </a:solidFill>
              </a:rPr>
              <a:t>tamponade</a:t>
            </a:r>
            <a:endParaRPr lang="cs-CZ" sz="4000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endParaRPr lang="en-US" altLang="en-US" sz="2800" dirty="0"/>
          </a:p>
          <a:p>
            <a:pPr lvl="1">
              <a:defRPr/>
            </a:pPr>
            <a:r>
              <a:rPr lang="cs-CZ" altLang="en-US" dirty="0"/>
              <a:t>r</a:t>
            </a:r>
            <a:r>
              <a:rPr lang="en-US" altLang="en-US" dirty="0" err="1"/>
              <a:t>estriction</a:t>
            </a:r>
            <a:r>
              <a:rPr lang="en-US" altLang="en-US" dirty="0"/>
              <a:t> to cardiac filling caused by blood or other fluid within the pericardium</a:t>
            </a:r>
          </a:p>
          <a:p>
            <a:pPr lvl="1">
              <a:defRPr/>
            </a:pPr>
            <a:r>
              <a:rPr lang="cs-CZ" altLang="en-US" dirty="0"/>
              <a:t>o</a:t>
            </a:r>
            <a:r>
              <a:rPr lang="en-US" altLang="en-US" dirty="0" err="1"/>
              <a:t>ccurs</a:t>
            </a:r>
            <a:r>
              <a:rPr lang="en-US" altLang="en-US" dirty="0"/>
              <a:t> in &lt;2% of all serious chest trauma</a:t>
            </a:r>
          </a:p>
          <a:p>
            <a:pPr lvl="2">
              <a:defRPr/>
            </a:pPr>
            <a:r>
              <a:rPr lang="cs-CZ" altLang="en-US" sz="2000" dirty="0"/>
              <a:t>h</a:t>
            </a:r>
            <a:r>
              <a:rPr lang="en-US" altLang="en-US" sz="2000" dirty="0" err="1"/>
              <a:t>owever</a:t>
            </a:r>
            <a:r>
              <a:rPr lang="en-US" altLang="en-US" sz="2000" dirty="0"/>
              <a:t>, very high mortality</a:t>
            </a:r>
          </a:p>
          <a:p>
            <a:pPr lvl="1">
              <a:defRPr/>
            </a:pPr>
            <a:r>
              <a:rPr lang="cs-CZ" altLang="en-US" dirty="0"/>
              <a:t>r</a:t>
            </a:r>
            <a:r>
              <a:rPr lang="en-US" altLang="en-US" dirty="0" err="1"/>
              <a:t>esults</a:t>
            </a:r>
            <a:r>
              <a:rPr lang="en-US" altLang="en-US" dirty="0"/>
              <a:t> from tear in the coronary artery or penetration of myocardium</a:t>
            </a:r>
          </a:p>
          <a:p>
            <a:pPr lvl="2">
              <a:defRPr/>
            </a:pPr>
            <a:r>
              <a:rPr lang="cs-CZ" altLang="en-US" sz="2000" dirty="0"/>
              <a:t>b</a:t>
            </a:r>
            <a:r>
              <a:rPr lang="en-US" altLang="en-US" sz="2000" dirty="0" err="1"/>
              <a:t>lood</a:t>
            </a:r>
            <a:r>
              <a:rPr lang="en-US" altLang="en-US" sz="2000" dirty="0"/>
              <a:t> seeps into pericardium and is unable to escape</a:t>
            </a:r>
          </a:p>
          <a:p>
            <a:pPr lvl="2">
              <a:defRPr/>
            </a:pPr>
            <a:r>
              <a:rPr lang="en-US" altLang="en-US" sz="2000" dirty="0"/>
              <a:t>200-300 ml of blood can restrict effectiveness of cardiac contractions</a:t>
            </a:r>
          </a:p>
          <a:p>
            <a:pPr lvl="3">
              <a:defRPr/>
            </a:pPr>
            <a:endParaRPr lang="en-US" sz="1800" dirty="0"/>
          </a:p>
          <a:p>
            <a:pPr lvl="1">
              <a:lnSpc>
                <a:spcPct val="90000"/>
              </a:lnSpc>
              <a:buNone/>
              <a:defRPr/>
            </a:pPr>
            <a:endParaRPr lang="en-US" dirty="0">
              <a:solidFill>
                <a:schemeClr val="bg1"/>
              </a:solidFill>
            </a:endParaRPr>
          </a:p>
          <a:p>
            <a:pPr lvl="1">
              <a:lnSpc>
                <a:spcPct val="110000"/>
              </a:lnSpc>
              <a:defRPr/>
            </a:pPr>
            <a:endParaRPr lang="en-US" altLang="en-US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en-US" dirty="0">
              <a:solidFill>
                <a:schemeClr val="bg1"/>
              </a:solidFill>
            </a:endParaRPr>
          </a:p>
          <a:p>
            <a:pPr lvl="2">
              <a:lnSpc>
                <a:spcPct val="110000"/>
              </a:lnSpc>
              <a:defRPr/>
            </a:pPr>
            <a:endParaRPr lang="en-US" sz="1600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en-US" sz="4400" i="1" dirty="0">
                <a:solidFill>
                  <a:srgbClr val="FFC000"/>
                </a:solidFill>
              </a:rPr>
              <a:t>       </a:t>
            </a:r>
            <a:br>
              <a:rPr lang="cs-CZ" altLang="en-US" sz="4400" i="1" dirty="0">
                <a:solidFill>
                  <a:srgbClr val="FFC000"/>
                </a:solidFill>
              </a:rPr>
            </a:br>
            <a:r>
              <a:rPr lang="cs-CZ" altLang="en-US" sz="4400" i="1" dirty="0">
                <a:solidFill>
                  <a:srgbClr val="FFC000"/>
                </a:solidFill>
              </a:rPr>
              <a:t>      </a:t>
            </a:r>
            <a:r>
              <a:rPr lang="cs-CZ" altLang="en-US" sz="4000" dirty="0" err="1">
                <a:solidFill>
                  <a:srgbClr val="FFC000"/>
                </a:solidFill>
              </a:rPr>
              <a:t>Pericardial</a:t>
            </a:r>
            <a:r>
              <a:rPr lang="cs-CZ" altLang="en-US" sz="4000" dirty="0">
                <a:solidFill>
                  <a:srgbClr val="FFC000"/>
                </a:solidFill>
              </a:rPr>
              <a:t> </a:t>
            </a:r>
            <a:r>
              <a:rPr lang="cs-CZ" altLang="en-US" sz="4000" dirty="0" err="1">
                <a:solidFill>
                  <a:srgbClr val="FFC000"/>
                </a:solidFill>
              </a:rPr>
              <a:t>tamponade</a:t>
            </a:r>
            <a:endParaRPr lang="cs-CZ" sz="4000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19736"/>
          </a:xfrm>
        </p:spPr>
        <p:txBody>
          <a:bodyPr>
            <a:normAutofit/>
          </a:bodyPr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cs-CZ" altLang="en-US" sz="3900" dirty="0" err="1"/>
              <a:t>signs</a:t>
            </a:r>
            <a:r>
              <a:rPr lang="cs-CZ" altLang="en-US" sz="3900" dirty="0"/>
              <a:t> </a:t>
            </a:r>
            <a:r>
              <a:rPr lang="cs-CZ" altLang="en-US" sz="3900" dirty="0" err="1"/>
              <a:t>and</a:t>
            </a:r>
            <a:r>
              <a:rPr lang="cs-CZ" altLang="en-US" sz="3900" dirty="0"/>
              <a:t> </a:t>
            </a:r>
            <a:r>
              <a:rPr lang="cs-CZ" altLang="en-US" sz="3900" dirty="0" err="1"/>
              <a:t>symptoms</a:t>
            </a:r>
            <a:endParaRPr lang="cs-CZ" altLang="en-US" sz="3900" dirty="0"/>
          </a:p>
          <a:p>
            <a:pPr marL="274320" lvl="1" indent="-274320">
              <a:buClr>
                <a:schemeClr val="accent3"/>
              </a:buClr>
              <a:buSzPct val="95000"/>
              <a:buNone/>
            </a:pPr>
            <a:r>
              <a:rPr lang="cs-CZ" altLang="en-US" dirty="0"/>
              <a:t>       - </a:t>
            </a:r>
            <a:r>
              <a:rPr lang="cs-CZ" altLang="en-US" dirty="0" err="1"/>
              <a:t>tachycardia</a:t>
            </a:r>
            <a:endParaRPr lang="cs-CZ" sz="2400" dirty="0"/>
          </a:p>
          <a:p>
            <a:pPr>
              <a:buNone/>
            </a:pPr>
            <a:r>
              <a:rPr lang="cs-CZ" sz="2400" dirty="0"/>
              <a:t>       - </a:t>
            </a:r>
            <a:r>
              <a:rPr lang="cs-CZ" sz="2400" dirty="0" err="1"/>
              <a:t>respiratory</a:t>
            </a:r>
            <a:r>
              <a:rPr lang="cs-CZ" sz="2400" dirty="0"/>
              <a:t> </a:t>
            </a:r>
            <a:r>
              <a:rPr lang="cs-CZ" sz="2400" dirty="0" err="1"/>
              <a:t>distress</a:t>
            </a:r>
            <a:endParaRPr lang="cs-CZ" sz="2400" dirty="0"/>
          </a:p>
          <a:p>
            <a:pPr>
              <a:buNone/>
            </a:pPr>
            <a:r>
              <a:rPr lang="cs-CZ" altLang="en-US" sz="2400" dirty="0"/>
              <a:t>       - </a:t>
            </a:r>
            <a:r>
              <a:rPr lang="cs-CZ" altLang="en-US" sz="2400" dirty="0" err="1"/>
              <a:t>Becks</a:t>
            </a:r>
            <a:r>
              <a:rPr lang="cs-CZ" altLang="en-US" sz="2400" dirty="0"/>
              <a:t> </a:t>
            </a:r>
            <a:r>
              <a:rPr lang="cs-CZ" altLang="en-US" sz="2400" dirty="0" err="1"/>
              <a:t>triad</a:t>
            </a:r>
            <a:r>
              <a:rPr lang="cs-CZ" altLang="en-US" sz="2400" dirty="0"/>
              <a:t> - </a:t>
            </a:r>
            <a:r>
              <a:rPr lang="cs-CZ" altLang="en-US" sz="2400" dirty="0" err="1"/>
              <a:t>narrowing</a:t>
            </a:r>
            <a:r>
              <a:rPr lang="cs-CZ" altLang="en-US" sz="2400" dirty="0"/>
              <a:t> pulse </a:t>
            </a:r>
            <a:r>
              <a:rPr lang="cs-CZ" altLang="en-US" sz="2400" dirty="0" err="1"/>
              <a:t>pressure</a:t>
            </a:r>
            <a:endParaRPr lang="cs-CZ" altLang="en-US" sz="2400" dirty="0"/>
          </a:p>
          <a:p>
            <a:pPr>
              <a:buNone/>
            </a:pPr>
            <a:r>
              <a:rPr lang="cs-CZ" altLang="en-US" sz="2400" dirty="0"/>
              <a:t>                            -  </a:t>
            </a:r>
            <a:r>
              <a:rPr lang="cs-CZ" altLang="en-US" sz="2400" dirty="0" err="1"/>
              <a:t>neck</a:t>
            </a:r>
            <a:r>
              <a:rPr lang="cs-CZ" altLang="en-US" sz="2400" dirty="0"/>
              <a:t> </a:t>
            </a:r>
            <a:r>
              <a:rPr lang="cs-CZ" altLang="en-US" sz="2400" dirty="0" err="1"/>
              <a:t>vein</a:t>
            </a:r>
            <a:r>
              <a:rPr lang="cs-CZ" altLang="en-US" sz="2400" dirty="0"/>
              <a:t> </a:t>
            </a:r>
            <a:r>
              <a:rPr lang="cs-CZ" altLang="en-US" sz="2400" dirty="0" err="1"/>
              <a:t>distention</a:t>
            </a:r>
            <a:endParaRPr lang="cs-CZ" altLang="en-US" sz="2400" dirty="0"/>
          </a:p>
          <a:p>
            <a:pPr>
              <a:buNone/>
            </a:pPr>
            <a:r>
              <a:rPr lang="cs-CZ" altLang="en-US" sz="2400" dirty="0"/>
              <a:t>                            -  </a:t>
            </a:r>
            <a:r>
              <a:rPr lang="cs-CZ" altLang="en-US" sz="2400" dirty="0" err="1"/>
              <a:t>muffled</a:t>
            </a:r>
            <a:r>
              <a:rPr lang="cs-CZ" altLang="en-US" sz="2400" dirty="0"/>
              <a:t> </a:t>
            </a:r>
            <a:r>
              <a:rPr lang="cs-CZ" altLang="en-US" sz="2400" dirty="0" err="1"/>
              <a:t>heart</a:t>
            </a:r>
            <a:r>
              <a:rPr lang="cs-CZ" altLang="en-US" sz="2400" dirty="0"/>
              <a:t> </a:t>
            </a:r>
            <a:r>
              <a:rPr lang="cs-CZ" altLang="en-US" sz="2400" dirty="0" err="1"/>
              <a:t>sounds</a:t>
            </a:r>
            <a:endParaRPr lang="cs-CZ" altLang="en-US" sz="2400" dirty="0"/>
          </a:p>
          <a:p>
            <a:pPr>
              <a:buNone/>
            </a:pPr>
            <a:r>
              <a:rPr lang="cs-CZ" altLang="en-US" sz="2400" dirty="0"/>
              <a:t>       - ECG </a:t>
            </a:r>
            <a:r>
              <a:rPr lang="cs-CZ" altLang="en-US" sz="2400" dirty="0" err="1"/>
              <a:t>changes</a:t>
            </a:r>
            <a:r>
              <a:rPr lang="cs-CZ" altLang="en-US" sz="2400" dirty="0"/>
              <a:t> </a:t>
            </a:r>
            <a:endParaRPr lang="en-US" altLang="en-US" dirty="0"/>
          </a:p>
          <a:p>
            <a:pPr lvl="1">
              <a:lnSpc>
                <a:spcPct val="90000"/>
              </a:lnSpc>
              <a:buNone/>
              <a:defRPr/>
            </a:pPr>
            <a:endParaRPr lang="en-US" dirty="0">
              <a:solidFill>
                <a:schemeClr val="bg1"/>
              </a:solidFill>
            </a:endParaRPr>
          </a:p>
          <a:p>
            <a:pPr lvl="1">
              <a:lnSpc>
                <a:spcPct val="110000"/>
              </a:lnSpc>
              <a:defRPr/>
            </a:pPr>
            <a:endParaRPr lang="en-US" altLang="en-US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en-US" dirty="0">
              <a:solidFill>
                <a:schemeClr val="bg1"/>
              </a:solidFill>
            </a:endParaRPr>
          </a:p>
          <a:p>
            <a:pPr lvl="2">
              <a:lnSpc>
                <a:spcPct val="110000"/>
              </a:lnSpc>
              <a:defRPr/>
            </a:pPr>
            <a:endParaRPr lang="en-US" sz="1600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Autofit/>
          </a:bodyPr>
          <a:lstStyle/>
          <a:p>
            <a:r>
              <a:rPr lang="cs-CZ" altLang="en-US" sz="4400" i="1" dirty="0">
                <a:solidFill>
                  <a:srgbClr val="FFC000"/>
                </a:solidFill>
              </a:rPr>
              <a:t>      </a:t>
            </a:r>
            <a:br>
              <a:rPr lang="cs-CZ" altLang="en-US" sz="4400" i="1" dirty="0">
                <a:solidFill>
                  <a:srgbClr val="FFC000"/>
                </a:solidFill>
              </a:rPr>
            </a:br>
            <a:r>
              <a:rPr lang="cs-CZ" altLang="en-US" sz="4400" i="1" dirty="0">
                <a:solidFill>
                  <a:srgbClr val="FFC000"/>
                </a:solidFill>
              </a:rPr>
              <a:t>       </a:t>
            </a:r>
            <a:r>
              <a:rPr lang="cs-CZ" altLang="en-US" sz="4000" dirty="0" err="1">
                <a:solidFill>
                  <a:srgbClr val="FFC000"/>
                </a:solidFill>
              </a:rPr>
              <a:t>Pericardial</a:t>
            </a:r>
            <a:r>
              <a:rPr lang="cs-CZ" altLang="en-US" sz="4000" dirty="0">
                <a:solidFill>
                  <a:srgbClr val="FFC000"/>
                </a:solidFill>
              </a:rPr>
              <a:t> </a:t>
            </a:r>
            <a:r>
              <a:rPr lang="cs-CZ" altLang="en-US" sz="4000" dirty="0" err="1">
                <a:solidFill>
                  <a:srgbClr val="FFC000"/>
                </a:solidFill>
              </a:rPr>
              <a:t>tamponade</a:t>
            </a:r>
            <a:endParaRPr lang="cs-CZ" sz="4000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9174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cs-CZ" altLang="en-US" sz="3600" dirty="0"/>
              <a:t>management</a:t>
            </a:r>
            <a:endParaRPr lang="en-US" altLang="en-US" sz="3600" dirty="0"/>
          </a:p>
          <a:p>
            <a:pPr lvl="1">
              <a:lnSpc>
                <a:spcPct val="90000"/>
              </a:lnSpc>
              <a:defRPr/>
            </a:pPr>
            <a:r>
              <a:rPr lang="cs-CZ" altLang="en-US" sz="2800" dirty="0"/>
              <a:t>h</a:t>
            </a:r>
            <a:r>
              <a:rPr lang="en-US" altLang="en-US" sz="2800" dirty="0" err="1"/>
              <a:t>igh</a:t>
            </a:r>
            <a:r>
              <a:rPr lang="en-US" altLang="en-US" sz="2800" dirty="0"/>
              <a:t> flow O2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800" dirty="0"/>
              <a:t>IV therapy</a:t>
            </a:r>
          </a:p>
          <a:p>
            <a:pPr lvl="1">
              <a:lnSpc>
                <a:spcPct val="90000"/>
              </a:lnSpc>
              <a:defRPr/>
            </a:pPr>
            <a:r>
              <a:rPr lang="cs-CZ" altLang="en-US" sz="2800" dirty="0"/>
              <a:t>p</a:t>
            </a:r>
            <a:r>
              <a:rPr lang="en-US" altLang="en-US" sz="2800" dirty="0" err="1"/>
              <a:t>ericardiocentesis</a:t>
            </a:r>
            <a:r>
              <a:rPr lang="cs-CZ" altLang="en-US" sz="2800" dirty="0"/>
              <a:t> – </a:t>
            </a:r>
            <a:r>
              <a:rPr lang="cs-CZ" altLang="en-US" sz="2000" dirty="0" err="1"/>
              <a:t>needle</a:t>
            </a:r>
            <a:r>
              <a:rPr lang="cs-CZ" altLang="en-US" sz="2000" dirty="0"/>
              <a:t> </a:t>
            </a:r>
            <a:r>
              <a:rPr lang="cs-CZ" altLang="en-US" sz="2000" dirty="0" err="1"/>
              <a:t>insertion</a:t>
            </a:r>
            <a:r>
              <a:rPr lang="cs-CZ" altLang="en-US" sz="2000" dirty="0"/>
              <a:t> </a:t>
            </a:r>
            <a:r>
              <a:rPr lang="cs-CZ" altLang="en-US" sz="2000" dirty="0" err="1"/>
              <a:t>through</a:t>
            </a:r>
            <a:r>
              <a:rPr lang="cs-CZ" altLang="en-US" sz="2000" dirty="0"/>
              <a:t> </a:t>
            </a:r>
            <a:r>
              <a:rPr lang="cs-CZ" altLang="en-US" sz="2000" dirty="0" err="1"/>
              <a:t>the</a:t>
            </a:r>
            <a:r>
              <a:rPr lang="cs-CZ" altLang="en-US" sz="2000" dirty="0"/>
              <a:t>  skin </a:t>
            </a:r>
            <a:r>
              <a:rPr lang="cs-CZ" altLang="en-US" sz="2000" dirty="0" err="1"/>
              <a:t>incision</a:t>
            </a:r>
            <a:r>
              <a:rPr lang="cs-CZ" altLang="en-US" sz="2000" dirty="0"/>
              <a:t> </a:t>
            </a:r>
            <a:r>
              <a:rPr lang="cs-CZ" altLang="en-US" sz="2000" dirty="0" err="1"/>
              <a:t>directed</a:t>
            </a:r>
            <a:r>
              <a:rPr lang="cs-CZ" altLang="en-US" sz="2000" dirty="0"/>
              <a:t> </a:t>
            </a:r>
            <a:r>
              <a:rPr lang="cs-CZ" altLang="en-US" sz="2000" dirty="0" err="1"/>
              <a:t>toward</a:t>
            </a:r>
            <a:r>
              <a:rPr lang="cs-CZ" altLang="en-US" sz="2000" dirty="0"/>
              <a:t> </a:t>
            </a:r>
            <a:r>
              <a:rPr lang="cs-CZ" altLang="en-US" sz="2000" dirty="0" err="1"/>
              <a:t>the</a:t>
            </a:r>
            <a:r>
              <a:rPr lang="cs-CZ" altLang="en-US" sz="2000" dirty="0"/>
              <a:t> </a:t>
            </a:r>
            <a:r>
              <a:rPr lang="cs-CZ" altLang="en-US" sz="2000" dirty="0" err="1"/>
              <a:t>left</a:t>
            </a:r>
            <a:r>
              <a:rPr lang="cs-CZ" altLang="en-US" sz="2000" dirty="0"/>
              <a:t> </a:t>
            </a:r>
            <a:r>
              <a:rPr lang="cs-CZ" altLang="en-US" sz="2000" dirty="0" err="1"/>
              <a:t>shoulder</a:t>
            </a:r>
            <a:r>
              <a:rPr lang="cs-CZ" altLang="en-US" sz="2000" dirty="0"/>
              <a:t> </a:t>
            </a:r>
            <a:r>
              <a:rPr lang="cs-CZ" altLang="en-US" sz="2000" dirty="0" err="1"/>
              <a:t>at</a:t>
            </a:r>
            <a:r>
              <a:rPr lang="cs-CZ" altLang="en-US" sz="2000" dirty="0"/>
              <a:t> a 45 </a:t>
            </a:r>
            <a:r>
              <a:rPr lang="cs-CZ" altLang="en-US" sz="2000" dirty="0" err="1"/>
              <a:t>degree</a:t>
            </a:r>
            <a:r>
              <a:rPr lang="cs-CZ" altLang="en-US" sz="2000" dirty="0"/>
              <a:t> </a:t>
            </a:r>
            <a:r>
              <a:rPr lang="cs-CZ" altLang="en-US" sz="2000" dirty="0" err="1"/>
              <a:t>angle</a:t>
            </a:r>
            <a:r>
              <a:rPr lang="cs-CZ" altLang="en-US" sz="2000" dirty="0"/>
              <a:t> to </a:t>
            </a:r>
            <a:r>
              <a:rPr lang="cs-CZ" altLang="en-US" sz="2000" dirty="0" err="1"/>
              <a:t>the</a:t>
            </a:r>
            <a:r>
              <a:rPr lang="cs-CZ" altLang="en-US" sz="2000" dirty="0"/>
              <a:t> </a:t>
            </a:r>
            <a:r>
              <a:rPr lang="cs-CZ" altLang="en-US" sz="2000" dirty="0" err="1"/>
              <a:t>abdominal</a:t>
            </a:r>
            <a:r>
              <a:rPr lang="cs-CZ" altLang="en-US" sz="2000" dirty="0"/>
              <a:t> </a:t>
            </a:r>
            <a:r>
              <a:rPr lang="cs-CZ" altLang="en-US" sz="2000" dirty="0" err="1"/>
              <a:t>wall</a:t>
            </a:r>
            <a:r>
              <a:rPr lang="cs-CZ" altLang="en-US" sz="2000" dirty="0"/>
              <a:t>. </a:t>
            </a:r>
            <a:endParaRPr lang="en-US" altLang="en-US" sz="2000" dirty="0"/>
          </a:p>
          <a:p>
            <a:pPr lvl="1">
              <a:lnSpc>
                <a:spcPct val="110000"/>
              </a:lnSpc>
              <a:buNone/>
              <a:defRPr/>
            </a:pPr>
            <a:endParaRPr lang="en-US" altLang="en-US" sz="18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en-US" altLang="en-US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  <a:buNone/>
              <a:defRPr/>
            </a:pPr>
            <a:endParaRPr lang="en-US" dirty="0">
              <a:solidFill>
                <a:schemeClr val="bg1"/>
              </a:solidFill>
            </a:endParaRPr>
          </a:p>
          <a:p>
            <a:pPr lvl="1">
              <a:lnSpc>
                <a:spcPct val="110000"/>
              </a:lnSpc>
              <a:defRPr/>
            </a:pPr>
            <a:endParaRPr lang="en-US" altLang="en-US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en-US" dirty="0">
              <a:solidFill>
                <a:schemeClr val="bg1"/>
              </a:solidFill>
            </a:endParaRPr>
          </a:p>
          <a:p>
            <a:pPr lvl="2">
              <a:lnSpc>
                <a:spcPct val="110000"/>
              </a:lnSpc>
              <a:defRPr/>
            </a:pPr>
            <a:endParaRPr lang="en-US" sz="1600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r>
              <a:rPr lang="cs-CZ" dirty="0" err="1">
                <a:solidFill>
                  <a:srgbClr val="FF0000"/>
                </a:solidFill>
              </a:rPr>
              <a:t>Cardiogenic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shock</a:t>
            </a:r>
            <a:r>
              <a:rPr lang="cs-CZ" dirty="0">
                <a:solidFill>
                  <a:srgbClr val="FF0000"/>
                </a:solidFill>
              </a:rPr>
              <a:t>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/>
          </a:p>
          <a:p>
            <a:r>
              <a:rPr lang="cs-CZ" dirty="0"/>
              <a:t> </a:t>
            </a:r>
            <a:r>
              <a:rPr lang="cs-CZ" dirty="0" err="1"/>
              <a:t>primary</a:t>
            </a:r>
            <a:r>
              <a:rPr lang="cs-CZ" dirty="0"/>
              <a:t> </a:t>
            </a:r>
            <a:r>
              <a:rPr lang="cs-CZ" dirty="0" err="1"/>
              <a:t>failure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heart</a:t>
            </a:r>
            <a:r>
              <a:rPr lang="cs-CZ" dirty="0"/>
              <a:t> pump ,( IM, </a:t>
            </a:r>
            <a:r>
              <a:rPr lang="cs-CZ" dirty="0" err="1"/>
              <a:t>valvular</a:t>
            </a:r>
            <a:r>
              <a:rPr lang="cs-CZ" dirty="0"/>
              <a:t> </a:t>
            </a:r>
            <a:r>
              <a:rPr lang="cs-CZ" dirty="0" err="1"/>
              <a:t>disease</a:t>
            </a:r>
            <a:r>
              <a:rPr lang="cs-CZ" dirty="0"/>
              <a:t>, </a:t>
            </a:r>
            <a:r>
              <a:rPr lang="cs-CZ" dirty="0" err="1"/>
              <a:t>malignant</a:t>
            </a:r>
            <a:r>
              <a:rPr lang="cs-CZ" dirty="0"/>
              <a:t> </a:t>
            </a:r>
            <a:r>
              <a:rPr lang="cs-CZ" dirty="0" err="1"/>
              <a:t>arrhytmia</a:t>
            </a:r>
            <a:r>
              <a:rPr lang="cs-CZ" dirty="0"/>
              <a:t> 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>
            <a:extLst>
              <a:ext uri="{FF2B5EF4-FFF2-40B4-BE49-F238E27FC236}">
                <a16:creationId xmlns:a16="http://schemas.microsoft.com/office/drawing/2014/main" id="{15EAD353-D5B8-4445-A07B-3D180A6F1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9063" y="609600"/>
            <a:ext cx="6365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cs-CZ" sz="3600" dirty="0" err="1">
                <a:solidFill>
                  <a:srgbClr val="FF0000"/>
                </a:solidFill>
              </a:rPr>
              <a:t>Distributive</a:t>
            </a:r>
            <a:r>
              <a:rPr lang="cs-CZ" sz="3600" dirty="0">
                <a:solidFill>
                  <a:srgbClr val="FF0000"/>
                </a:solidFill>
              </a:rPr>
              <a:t>  </a:t>
            </a:r>
            <a:r>
              <a:rPr lang="cs-CZ" sz="3600" dirty="0" err="1">
                <a:solidFill>
                  <a:srgbClr val="FF0000"/>
                </a:solidFill>
              </a:rPr>
              <a:t>shock</a:t>
            </a:r>
            <a:endParaRPr lang="en-GB" altLang="cs-CZ" sz="3600" b="1" dirty="0">
              <a:solidFill>
                <a:schemeClr val="tx2"/>
              </a:solidFill>
            </a:endParaRPr>
          </a:p>
        </p:txBody>
      </p:sp>
      <p:sp>
        <p:nvSpPr>
          <p:cNvPr id="38915" name="Oval 5">
            <a:extLst>
              <a:ext uri="{FF2B5EF4-FFF2-40B4-BE49-F238E27FC236}">
                <a16:creationId xmlns:a16="http://schemas.microsoft.com/office/drawing/2014/main" id="{FC8F6733-6B42-4589-ABC5-06BF5D185F80}"/>
              </a:ext>
            </a:extLst>
          </p:cNvPr>
          <p:cNvSpPr>
            <a:spLocks noChangeArrowheads="1"/>
          </p:cNvSpPr>
          <p:nvPr/>
        </p:nvSpPr>
        <p:spPr bwMode="auto">
          <a:xfrm rot="-1026692">
            <a:off x="1219200" y="3733800"/>
            <a:ext cx="812800" cy="1828800"/>
          </a:xfrm>
          <a:prstGeom prst="ellipse">
            <a:avLst/>
          </a:prstGeom>
          <a:solidFill>
            <a:srgbClr val="FF6600"/>
          </a:solidFill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38916" name="Line 6">
            <a:extLst>
              <a:ext uri="{FF2B5EF4-FFF2-40B4-BE49-F238E27FC236}">
                <a16:creationId xmlns:a16="http://schemas.microsoft.com/office/drawing/2014/main" id="{65C7F884-5BC9-4D1D-818A-E2CBD7EC995F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2400" y="3733800"/>
            <a:ext cx="474663" cy="17526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8917" name="Freeform 7">
            <a:extLst>
              <a:ext uri="{FF2B5EF4-FFF2-40B4-BE49-F238E27FC236}">
                <a16:creationId xmlns:a16="http://schemas.microsoft.com/office/drawing/2014/main" id="{F985B465-5932-408B-9885-2E28B6A50836}"/>
              </a:ext>
            </a:extLst>
          </p:cNvPr>
          <p:cNvSpPr>
            <a:spLocks/>
          </p:cNvSpPr>
          <p:nvPr/>
        </p:nvSpPr>
        <p:spPr bwMode="auto">
          <a:xfrm>
            <a:off x="1219200" y="4343400"/>
            <a:ext cx="744538" cy="254000"/>
          </a:xfrm>
          <a:custGeom>
            <a:avLst/>
            <a:gdLst>
              <a:gd name="T0" fmla="*/ 0 w 528"/>
              <a:gd name="T1" fmla="*/ 2147483647 h 160"/>
              <a:gd name="T2" fmla="*/ 2147483647 w 528"/>
              <a:gd name="T3" fmla="*/ 2147483647 h 160"/>
              <a:gd name="T4" fmla="*/ 2147483647 w 528"/>
              <a:gd name="T5" fmla="*/ 0 h 160"/>
              <a:gd name="T6" fmla="*/ 0 60000 65536"/>
              <a:gd name="T7" fmla="*/ 0 60000 65536"/>
              <a:gd name="T8" fmla="*/ 0 60000 65536"/>
              <a:gd name="T9" fmla="*/ 0 w 528"/>
              <a:gd name="T10" fmla="*/ 0 h 160"/>
              <a:gd name="T11" fmla="*/ 528 w 528"/>
              <a:gd name="T12" fmla="*/ 160 h 1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160">
                <a:moveTo>
                  <a:pt x="0" y="96"/>
                </a:moveTo>
                <a:cubicBezTo>
                  <a:pt x="100" y="128"/>
                  <a:pt x="200" y="160"/>
                  <a:pt x="288" y="144"/>
                </a:cubicBezTo>
                <a:cubicBezTo>
                  <a:pt x="376" y="128"/>
                  <a:pt x="488" y="24"/>
                  <a:pt x="528" y="0"/>
                </a:cubicBezTo>
              </a:path>
            </a:pathLst>
          </a:cu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38918" name="Oval 8">
            <a:extLst>
              <a:ext uri="{FF2B5EF4-FFF2-40B4-BE49-F238E27FC236}">
                <a16:creationId xmlns:a16="http://schemas.microsoft.com/office/drawing/2014/main" id="{B3AAC7C5-8818-429E-A26E-D3DC284BB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0" y="3048000"/>
            <a:ext cx="134938" cy="152400"/>
          </a:xfrm>
          <a:prstGeom prst="ellipse">
            <a:avLst/>
          </a:prstGeom>
          <a:solidFill>
            <a:schemeClr val="hlink"/>
          </a:solidFill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38919" name="Freeform 9">
            <a:extLst>
              <a:ext uri="{FF2B5EF4-FFF2-40B4-BE49-F238E27FC236}">
                <a16:creationId xmlns:a16="http://schemas.microsoft.com/office/drawing/2014/main" id="{AEC9F456-8189-4E3B-8880-34545FCCB325}"/>
              </a:ext>
            </a:extLst>
          </p:cNvPr>
          <p:cNvSpPr>
            <a:spLocks/>
          </p:cNvSpPr>
          <p:nvPr/>
        </p:nvSpPr>
        <p:spPr bwMode="auto">
          <a:xfrm>
            <a:off x="1276350" y="2857500"/>
            <a:ext cx="890588" cy="876300"/>
          </a:xfrm>
          <a:custGeom>
            <a:avLst/>
            <a:gdLst>
              <a:gd name="T0" fmla="*/ 2147483647 w 632"/>
              <a:gd name="T1" fmla="*/ 2147483647 h 552"/>
              <a:gd name="T2" fmla="*/ 2147483647 w 632"/>
              <a:gd name="T3" fmla="*/ 2147483647 h 552"/>
              <a:gd name="T4" fmla="*/ 2147483647 w 632"/>
              <a:gd name="T5" fmla="*/ 2147483647 h 552"/>
              <a:gd name="T6" fmla="*/ 2147483647 w 632"/>
              <a:gd name="T7" fmla="*/ 2147483647 h 552"/>
              <a:gd name="T8" fmla="*/ 2147483647 w 632"/>
              <a:gd name="T9" fmla="*/ 2147483647 h 552"/>
              <a:gd name="T10" fmla="*/ 2147483647 w 632"/>
              <a:gd name="T11" fmla="*/ 2147483647 h 552"/>
              <a:gd name="T12" fmla="*/ 2147483647 w 632"/>
              <a:gd name="T13" fmla="*/ 2147483647 h 552"/>
              <a:gd name="T14" fmla="*/ 2147483647 w 632"/>
              <a:gd name="T15" fmla="*/ 2147483647 h 55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32"/>
              <a:gd name="T25" fmla="*/ 0 h 552"/>
              <a:gd name="T26" fmla="*/ 632 w 632"/>
              <a:gd name="T27" fmla="*/ 552 h 55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32" h="552">
                <a:moveTo>
                  <a:pt x="56" y="552"/>
                </a:moveTo>
                <a:cubicBezTo>
                  <a:pt x="36" y="500"/>
                  <a:pt x="16" y="448"/>
                  <a:pt x="8" y="408"/>
                </a:cubicBezTo>
                <a:cubicBezTo>
                  <a:pt x="0" y="368"/>
                  <a:pt x="0" y="352"/>
                  <a:pt x="8" y="312"/>
                </a:cubicBezTo>
                <a:cubicBezTo>
                  <a:pt x="16" y="272"/>
                  <a:pt x="32" y="208"/>
                  <a:pt x="56" y="168"/>
                </a:cubicBezTo>
                <a:cubicBezTo>
                  <a:pt x="80" y="128"/>
                  <a:pt x="112" y="96"/>
                  <a:pt x="152" y="72"/>
                </a:cubicBezTo>
                <a:cubicBezTo>
                  <a:pt x="192" y="48"/>
                  <a:pt x="240" y="32"/>
                  <a:pt x="296" y="24"/>
                </a:cubicBezTo>
                <a:cubicBezTo>
                  <a:pt x="352" y="16"/>
                  <a:pt x="432" y="0"/>
                  <a:pt x="488" y="24"/>
                </a:cubicBezTo>
                <a:cubicBezTo>
                  <a:pt x="544" y="48"/>
                  <a:pt x="588" y="108"/>
                  <a:pt x="632" y="168"/>
                </a:cubicBezTo>
              </a:path>
            </a:pathLst>
          </a:cu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38920" name="Freeform 10">
            <a:extLst>
              <a:ext uri="{FF2B5EF4-FFF2-40B4-BE49-F238E27FC236}">
                <a16:creationId xmlns:a16="http://schemas.microsoft.com/office/drawing/2014/main" id="{173AA7EE-9637-4CDB-8218-5B3846F0210F}"/>
              </a:ext>
            </a:extLst>
          </p:cNvPr>
          <p:cNvSpPr>
            <a:spLocks/>
          </p:cNvSpPr>
          <p:nvPr/>
        </p:nvSpPr>
        <p:spPr bwMode="auto">
          <a:xfrm>
            <a:off x="1411288" y="3035300"/>
            <a:ext cx="620712" cy="698500"/>
          </a:xfrm>
          <a:custGeom>
            <a:avLst/>
            <a:gdLst>
              <a:gd name="T0" fmla="*/ 2147483647 w 440"/>
              <a:gd name="T1" fmla="*/ 2147483647 h 440"/>
              <a:gd name="T2" fmla="*/ 2147483647 w 440"/>
              <a:gd name="T3" fmla="*/ 2147483647 h 440"/>
              <a:gd name="T4" fmla="*/ 2147483647 w 440"/>
              <a:gd name="T5" fmla="*/ 2147483647 h 440"/>
              <a:gd name="T6" fmla="*/ 2147483647 w 440"/>
              <a:gd name="T7" fmla="*/ 2147483647 h 440"/>
              <a:gd name="T8" fmla="*/ 2147483647 w 440"/>
              <a:gd name="T9" fmla="*/ 2147483647 h 4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0"/>
              <a:gd name="T16" fmla="*/ 0 h 440"/>
              <a:gd name="T17" fmla="*/ 440 w 440"/>
              <a:gd name="T18" fmla="*/ 440 h 4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0" h="440">
                <a:moveTo>
                  <a:pt x="56" y="440"/>
                </a:moveTo>
                <a:cubicBezTo>
                  <a:pt x="28" y="352"/>
                  <a:pt x="0" y="264"/>
                  <a:pt x="8" y="200"/>
                </a:cubicBezTo>
                <a:cubicBezTo>
                  <a:pt x="16" y="136"/>
                  <a:pt x="56" y="88"/>
                  <a:pt x="104" y="56"/>
                </a:cubicBezTo>
                <a:cubicBezTo>
                  <a:pt x="152" y="24"/>
                  <a:pt x="240" y="0"/>
                  <a:pt x="296" y="8"/>
                </a:cubicBezTo>
                <a:cubicBezTo>
                  <a:pt x="352" y="16"/>
                  <a:pt x="416" y="88"/>
                  <a:pt x="440" y="104"/>
                </a:cubicBezTo>
              </a:path>
            </a:pathLst>
          </a:cu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38921" name="AutoShape 11">
            <a:extLst>
              <a:ext uri="{FF2B5EF4-FFF2-40B4-BE49-F238E27FC236}">
                <a16:creationId xmlns:a16="http://schemas.microsoft.com/office/drawing/2014/main" id="{6C3B6539-C432-4E48-A972-EEDAAB09F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3463" y="2743200"/>
            <a:ext cx="473075" cy="609600"/>
          </a:xfrm>
          <a:prstGeom prst="irregularSeal1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cs-CZ">
              <a:solidFill>
                <a:schemeClr val="tx2"/>
              </a:solidFill>
            </a:endParaRPr>
          </a:p>
        </p:txBody>
      </p:sp>
      <p:sp>
        <p:nvSpPr>
          <p:cNvPr id="38923" name="Line 13">
            <a:extLst>
              <a:ext uri="{FF2B5EF4-FFF2-40B4-BE49-F238E27FC236}">
                <a16:creationId xmlns:a16="http://schemas.microsoft.com/office/drawing/2014/main" id="{DA3480B4-2015-4826-9951-8B501EE45C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79738" y="2209800"/>
            <a:ext cx="1287462" cy="609600"/>
          </a:xfrm>
          <a:prstGeom prst="line">
            <a:avLst/>
          </a:prstGeom>
          <a:noFill/>
          <a:ln w="14922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8924" name="Freeform 14">
            <a:extLst>
              <a:ext uri="{FF2B5EF4-FFF2-40B4-BE49-F238E27FC236}">
                <a16:creationId xmlns:a16="http://schemas.microsoft.com/office/drawing/2014/main" id="{BAD31CD6-CA09-4895-8F63-0FEA30CE66B1}"/>
              </a:ext>
            </a:extLst>
          </p:cNvPr>
          <p:cNvSpPr>
            <a:spLocks/>
          </p:cNvSpPr>
          <p:nvPr/>
        </p:nvSpPr>
        <p:spPr bwMode="auto">
          <a:xfrm>
            <a:off x="5962650" y="1630363"/>
            <a:ext cx="1893888" cy="1125537"/>
          </a:xfrm>
          <a:custGeom>
            <a:avLst/>
            <a:gdLst>
              <a:gd name="T0" fmla="*/ 2147483647 w 1343"/>
              <a:gd name="T1" fmla="*/ 2147483647 h 709"/>
              <a:gd name="T2" fmla="*/ 2147483647 w 1343"/>
              <a:gd name="T3" fmla="*/ 0 h 709"/>
              <a:gd name="T4" fmla="*/ 2147483647 w 1343"/>
              <a:gd name="T5" fmla="*/ 2147483647 h 709"/>
              <a:gd name="T6" fmla="*/ 2147483647 w 1343"/>
              <a:gd name="T7" fmla="*/ 2147483647 h 709"/>
              <a:gd name="T8" fmla="*/ 2147483647 w 1343"/>
              <a:gd name="T9" fmla="*/ 2147483647 h 709"/>
              <a:gd name="T10" fmla="*/ 2147483647 w 1343"/>
              <a:gd name="T11" fmla="*/ 2147483647 h 709"/>
              <a:gd name="T12" fmla="*/ 2147483647 w 1343"/>
              <a:gd name="T13" fmla="*/ 2147483647 h 709"/>
              <a:gd name="T14" fmla="*/ 2147483647 w 1343"/>
              <a:gd name="T15" fmla="*/ 2147483647 h 709"/>
              <a:gd name="T16" fmla="*/ 2147483647 w 1343"/>
              <a:gd name="T17" fmla="*/ 2147483647 h 709"/>
              <a:gd name="T18" fmla="*/ 2147483647 w 1343"/>
              <a:gd name="T19" fmla="*/ 2147483647 h 709"/>
              <a:gd name="T20" fmla="*/ 2147483647 w 1343"/>
              <a:gd name="T21" fmla="*/ 2147483647 h 709"/>
              <a:gd name="T22" fmla="*/ 2147483647 w 1343"/>
              <a:gd name="T23" fmla="*/ 2147483647 h 709"/>
              <a:gd name="T24" fmla="*/ 2147483647 w 1343"/>
              <a:gd name="T25" fmla="*/ 2147483647 h 709"/>
              <a:gd name="T26" fmla="*/ 2147483647 w 1343"/>
              <a:gd name="T27" fmla="*/ 2147483647 h 709"/>
              <a:gd name="T28" fmla="*/ 2147483647 w 1343"/>
              <a:gd name="T29" fmla="*/ 2147483647 h 709"/>
              <a:gd name="T30" fmla="*/ 2147483647 w 1343"/>
              <a:gd name="T31" fmla="*/ 2147483647 h 709"/>
              <a:gd name="T32" fmla="*/ 2147483647 w 1343"/>
              <a:gd name="T33" fmla="*/ 2147483647 h 709"/>
              <a:gd name="T34" fmla="*/ 2147483647 w 1343"/>
              <a:gd name="T35" fmla="*/ 2147483647 h 709"/>
              <a:gd name="T36" fmla="*/ 2147483647 w 1343"/>
              <a:gd name="T37" fmla="*/ 2147483647 h 709"/>
              <a:gd name="T38" fmla="*/ 2147483647 w 1343"/>
              <a:gd name="T39" fmla="*/ 2147483647 h 709"/>
              <a:gd name="T40" fmla="*/ 2147483647 w 1343"/>
              <a:gd name="T41" fmla="*/ 2147483647 h 709"/>
              <a:gd name="T42" fmla="*/ 2147483647 w 1343"/>
              <a:gd name="T43" fmla="*/ 2147483647 h 709"/>
              <a:gd name="T44" fmla="*/ 2147483647 w 1343"/>
              <a:gd name="T45" fmla="*/ 2147483647 h 709"/>
              <a:gd name="T46" fmla="*/ 2147483647 w 1343"/>
              <a:gd name="T47" fmla="*/ 2147483647 h 709"/>
              <a:gd name="T48" fmla="*/ 2147483647 w 1343"/>
              <a:gd name="T49" fmla="*/ 2147483647 h 709"/>
              <a:gd name="T50" fmla="*/ 2147483647 w 1343"/>
              <a:gd name="T51" fmla="*/ 2147483647 h 709"/>
              <a:gd name="T52" fmla="*/ 2147483647 w 1343"/>
              <a:gd name="T53" fmla="*/ 2147483647 h 709"/>
              <a:gd name="T54" fmla="*/ 2147483647 w 1343"/>
              <a:gd name="T55" fmla="*/ 2147483647 h 709"/>
              <a:gd name="T56" fmla="*/ 2147483647 w 1343"/>
              <a:gd name="T57" fmla="*/ 2147483647 h 709"/>
              <a:gd name="T58" fmla="*/ 2147483647 w 1343"/>
              <a:gd name="T59" fmla="*/ 2147483647 h 709"/>
              <a:gd name="T60" fmla="*/ 2147483647 w 1343"/>
              <a:gd name="T61" fmla="*/ 2147483647 h 709"/>
              <a:gd name="T62" fmla="*/ 2147483647 w 1343"/>
              <a:gd name="T63" fmla="*/ 2147483647 h 709"/>
              <a:gd name="T64" fmla="*/ 2147483647 w 1343"/>
              <a:gd name="T65" fmla="*/ 2147483647 h 709"/>
              <a:gd name="T66" fmla="*/ 2147483647 w 1343"/>
              <a:gd name="T67" fmla="*/ 2147483647 h 709"/>
              <a:gd name="T68" fmla="*/ 2147483647 w 1343"/>
              <a:gd name="T69" fmla="*/ 2147483647 h 709"/>
              <a:gd name="T70" fmla="*/ 2147483647 w 1343"/>
              <a:gd name="T71" fmla="*/ 2147483647 h 709"/>
              <a:gd name="T72" fmla="*/ 2147483647 w 1343"/>
              <a:gd name="T73" fmla="*/ 2147483647 h 709"/>
              <a:gd name="T74" fmla="*/ 2147483647 w 1343"/>
              <a:gd name="T75" fmla="*/ 2147483647 h 709"/>
              <a:gd name="T76" fmla="*/ 2147483647 w 1343"/>
              <a:gd name="T77" fmla="*/ 2147483647 h 709"/>
              <a:gd name="T78" fmla="*/ 2147483647 w 1343"/>
              <a:gd name="T79" fmla="*/ 2147483647 h 709"/>
              <a:gd name="T80" fmla="*/ 2147483647 w 1343"/>
              <a:gd name="T81" fmla="*/ 2147483647 h 709"/>
              <a:gd name="T82" fmla="*/ 2147483647 w 1343"/>
              <a:gd name="T83" fmla="*/ 2147483647 h 709"/>
              <a:gd name="T84" fmla="*/ 2147483647 w 1343"/>
              <a:gd name="T85" fmla="*/ 2147483647 h 709"/>
              <a:gd name="T86" fmla="*/ 2147483647 w 1343"/>
              <a:gd name="T87" fmla="*/ 2147483647 h 709"/>
              <a:gd name="T88" fmla="*/ 2147483647 w 1343"/>
              <a:gd name="T89" fmla="*/ 2147483647 h 709"/>
              <a:gd name="T90" fmla="*/ 2147483647 w 1343"/>
              <a:gd name="T91" fmla="*/ 2147483647 h 709"/>
              <a:gd name="T92" fmla="*/ 2147483647 w 1343"/>
              <a:gd name="T93" fmla="*/ 2147483647 h 709"/>
              <a:gd name="T94" fmla="*/ 2147483647 w 1343"/>
              <a:gd name="T95" fmla="*/ 2147483647 h 709"/>
              <a:gd name="T96" fmla="*/ 2147483647 w 1343"/>
              <a:gd name="T97" fmla="*/ 2147483647 h 709"/>
              <a:gd name="T98" fmla="*/ 2147483647 w 1343"/>
              <a:gd name="T99" fmla="*/ 2147483647 h 709"/>
              <a:gd name="T100" fmla="*/ 2147483647 w 1343"/>
              <a:gd name="T101" fmla="*/ 2147483647 h 709"/>
              <a:gd name="T102" fmla="*/ 2147483647 w 1343"/>
              <a:gd name="T103" fmla="*/ 2147483647 h 709"/>
              <a:gd name="T104" fmla="*/ 2147483647 w 1343"/>
              <a:gd name="T105" fmla="*/ 2147483647 h 709"/>
              <a:gd name="T106" fmla="*/ 2147483647 w 1343"/>
              <a:gd name="T107" fmla="*/ 2147483647 h 709"/>
              <a:gd name="T108" fmla="*/ 2147483647 w 1343"/>
              <a:gd name="T109" fmla="*/ 2147483647 h 709"/>
              <a:gd name="T110" fmla="*/ 2147483647 w 1343"/>
              <a:gd name="T111" fmla="*/ 2147483647 h 709"/>
              <a:gd name="T112" fmla="*/ 2147483647 w 1343"/>
              <a:gd name="T113" fmla="*/ 2147483647 h 70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343"/>
              <a:gd name="T172" fmla="*/ 0 h 709"/>
              <a:gd name="T173" fmla="*/ 1343 w 1343"/>
              <a:gd name="T174" fmla="*/ 709 h 70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343" h="709">
                <a:moveTo>
                  <a:pt x="534" y="46"/>
                </a:moveTo>
                <a:cubicBezTo>
                  <a:pt x="496" y="18"/>
                  <a:pt x="470" y="11"/>
                  <a:pt x="425" y="0"/>
                </a:cubicBezTo>
                <a:cubicBezTo>
                  <a:pt x="404" y="148"/>
                  <a:pt x="436" y="33"/>
                  <a:pt x="389" y="28"/>
                </a:cubicBezTo>
                <a:cubicBezTo>
                  <a:pt x="340" y="23"/>
                  <a:pt x="243" y="46"/>
                  <a:pt x="243" y="46"/>
                </a:cubicBezTo>
                <a:cubicBezTo>
                  <a:pt x="171" y="64"/>
                  <a:pt x="234" y="37"/>
                  <a:pt x="198" y="91"/>
                </a:cubicBezTo>
                <a:cubicBezTo>
                  <a:pt x="192" y="100"/>
                  <a:pt x="179" y="102"/>
                  <a:pt x="171" y="109"/>
                </a:cubicBezTo>
                <a:cubicBezTo>
                  <a:pt x="130" y="143"/>
                  <a:pt x="178" y="112"/>
                  <a:pt x="134" y="155"/>
                </a:cubicBezTo>
                <a:cubicBezTo>
                  <a:pt x="126" y="163"/>
                  <a:pt x="115" y="166"/>
                  <a:pt x="107" y="173"/>
                </a:cubicBezTo>
                <a:cubicBezTo>
                  <a:pt x="91" y="187"/>
                  <a:pt x="62" y="219"/>
                  <a:pt x="62" y="219"/>
                </a:cubicBezTo>
                <a:cubicBezTo>
                  <a:pt x="56" y="243"/>
                  <a:pt x="49" y="267"/>
                  <a:pt x="43" y="291"/>
                </a:cubicBezTo>
                <a:cubicBezTo>
                  <a:pt x="38" y="310"/>
                  <a:pt x="25" y="346"/>
                  <a:pt x="25" y="346"/>
                </a:cubicBezTo>
                <a:cubicBezTo>
                  <a:pt x="15" y="423"/>
                  <a:pt x="0" y="516"/>
                  <a:pt x="89" y="546"/>
                </a:cubicBezTo>
                <a:cubicBezTo>
                  <a:pt x="95" y="564"/>
                  <a:pt x="101" y="582"/>
                  <a:pt x="107" y="600"/>
                </a:cubicBezTo>
                <a:cubicBezTo>
                  <a:pt x="124" y="650"/>
                  <a:pt x="203" y="654"/>
                  <a:pt x="243" y="664"/>
                </a:cubicBezTo>
                <a:cubicBezTo>
                  <a:pt x="381" y="657"/>
                  <a:pt x="507" y="656"/>
                  <a:pt x="643" y="673"/>
                </a:cubicBezTo>
                <a:cubicBezTo>
                  <a:pt x="680" y="708"/>
                  <a:pt x="642" y="682"/>
                  <a:pt x="707" y="682"/>
                </a:cubicBezTo>
                <a:cubicBezTo>
                  <a:pt x="762" y="682"/>
                  <a:pt x="926" y="691"/>
                  <a:pt x="871" y="691"/>
                </a:cubicBezTo>
                <a:cubicBezTo>
                  <a:pt x="801" y="691"/>
                  <a:pt x="732" y="685"/>
                  <a:pt x="662" y="682"/>
                </a:cubicBezTo>
                <a:cubicBezTo>
                  <a:pt x="609" y="672"/>
                  <a:pt x="561" y="662"/>
                  <a:pt x="507" y="655"/>
                </a:cubicBezTo>
                <a:cubicBezTo>
                  <a:pt x="429" y="636"/>
                  <a:pt x="407" y="636"/>
                  <a:pt x="380" y="555"/>
                </a:cubicBezTo>
                <a:cubicBezTo>
                  <a:pt x="425" y="544"/>
                  <a:pt x="429" y="534"/>
                  <a:pt x="443" y="491"/>
                </a:cubicBezTo>
                <a:cubicBezTo>
                  <a:pt x="452" y="494"/>
                  <a:pt x="461" y="502"/>
                  <a:pt x="471" y="500"/>
                </a:cubicBezTo>
                <a:cubicBezTo>
                  <a:pt x="482" y="498"/>
                  <a:pt x="487" y="482"/>
                  <a:pt x="498" y="482"/>
                </a:cubicBezTo>
                <a:cubicBezTo>
                  <a:pt x="511" y="482"/>
                  <a:pt x="522" y="494"/>
                  <a:pt x="534" y="500"/>
                </a:cubicBezTo>
                <a:cubicBezTo>
                  <a:pt x="570" y="489"/>
                  <a:pt x="590" y="497"/>
                  <a:pt x="625" y="509"/>
                </a:cubicBezTo>
                <a:cubicBezTo>
                  <a:pt x="676" y="493"/>
                  <a:pt x="787" y="516"/>
                  <a:pt x="825" y="519"/>
                </a:cubicBezTo>
                <a:cubicBezTo>
                  <a:pt x="838" y="521"/>
                  <a:pt x="888" y="526"/>
                  <a:pt x="907" y="537"/>
                </a:cubicBezTo>
                <a:cubicBezTo>
                  <a:pt x="920" y="544"/>
                  <a:pt x="929" y="558"/>
                  <a:pt x="943" y="564"/>
                </a:cubicBezTo>
                <a:cubicBezTo>
                  <a:pt x="966" y="574"/>
                  <a:pt x="1016" y="582"/>
                  <a:pt x="1016" y="582"/>
                </a:cubicBezTo>
                <a:cubicBezTo>
                  <a:pt x="1036" y="613"/>
                  <a:pt x="1045" y="670"/>
                  <a:pt x="1062" y="691"/>
                </a:cubicBezTo>
                <a:cubicBezTo>
                  <a:pt x="1069" y="699"/>
                  <a:pt x="1080" y="703"/>
                  <a:pt x="1089" y="709"/>
                </a:cubicBezTo>
                <a:cubicBezTo>
                  <a:pt x="1130" y="654"/>
                  <a:pt x="1143" y="664"/>
                  <a:pt x="1216" y="655"/>
                </a:cubicBezTo>
                <a:cubicBezTo>
                  <a:pt x="1249" y="644"/>
                  <a:pt x="1273" y="628"/>
                  <a:pt x="1307" y="619"/>
                </a:cubicBezTo>
                <a:cubicBezTo>
                  <a:pt x="1313" y="607"/>
                  <a:pt x="1318" y="594"/>
                  <a:pt x="1325" y="582"/>
                </a:cubicBezTo>
                <a:cubicBezTo>
                  <a:pt x="1330" y="573"/>
                  <a:pt x="1343" y="566"/>
                  <a:pt x="1343" y="555"/>
                </a:cubicBezTo>
                <a:cubicBezTo>
                  <a:pt x="1343" y="489"/>
                  <a:pt x="1320" y="428"/>
                  <a:pt x="1307" y="364"/>
                </a:cubicBezTo>
                <a:cubicBezTo>
                  <a:pt x="1304" y="331"/>
                  <a:pt x="1304" y="297"/>
                  <a:pt x="1298" y="264"/>
                </a:cubicBezTo>
                <a:cubicBezTo>
                  <a:pt x="1282" y="172"/>
                  <a:pt x="1218" y="162"/>
                  <a:pt x="1153" y="119"/>
                </a:cubicBezTo>
                <a:cubicBezTo>
                  <a:pt x="1126" y="122"/>
                  <a:pt x="1094" y="113"/>
                  <a:pt x="1071" y="128"/>
                </a:cubicBezTo>
                <a:cubicBezTo>
                  <a:pt x="1055" y="138"/>
                  <a:pt x="1053" y="182"/>
                  <a:pt x="1053" y="182"/>
                </a:cubicBezTo>
                <a:cubicBezTo>
                  <a:pt x="1056" y="221"/>
                  <a:pt x="1056" y="261"/>
                  <a:pt x="1062" y="300"/>
                </a:cubicBezTo>
                <a:cubicBezTo>
                  <a:pt x="1065" y="319"/>
                  <a:pt x="1080" y="355"/>
                  <a:pt x="1080" y="355"/>
                </a:cubicBezTo>
                <a:cubicBezTo>
                  <a:pt x="1077" y="413"/>
                  <a:pt x="1078" y="471"/>
                  <a:pt x="1071" y="528"/>
                </a:cubicBezTo>
                <a:cubicBezTo>
                  <a:pt x="1069" y="547"/>
                  <a:pt x="1053" y="582"/>
                  <a:pt x="1053" y="582"/>
                </a:cubicBezTo>
                <a:cubicBezTo>
                  <a:pt x="1013" y="525"/>
                  <a:pt x="1039" y="582"/>
                  <a:pt x="1062" y="537"/>
                </a:cubicBezTo>
                <a:cubicBezTo>
                  <a:pt x="1073" y="515"/>
                  <a:pt x="1074" y="488"/>
                  <a:pt x="1080" y="464"/>
                </a:cubicBezTo>
                <a:cubicBezTo>
                  <a:pt x="1083" y="452"/>
                  <a:pt x="1089" y="428"/>
                  <a:pt x="1089" y="428"/>
                </a:cubicBezTo>
                <a:cubicBezTo>
                  <a:pt x="1081" y="345"/>
                  <a:pt x="1071" y="286"/>
                  <a:pt x="1043" y="209"/>
                </a:cubicBezTo>
                <a:cubicBezTo>
                  <a:pt x="1038" y="196"/>
                  <a:pt x="1000" y="186"/>
                  <a:pt x="989" y="182"/>
                </a:cubicBezTo>
                <a:cubicBezTo>
                  <a:pt x="978" y="171"/>
                  <a:pt x="928" y="119"/>
                  <a:pt x="907" y="109"/>
                </a:cubicBezTo>
                <a:cubicBezTo>
                  <a:pt x="881" y="97"/>
                  <a:pt x="825" y="82"/>
                  <a:pt x="825" y="82"/>
                </a:cubicBezTo>
                <a:cubicBezTo>
                  <a:pt x="785" y="55"/>
                  <a:pt x="785" y="46"/>
                  <a:pt x="743" y="73"/>
                </a:cubicBezTo>
                <a:cubicBezTo>
                  <a:pt x="703" y="60"/>
                  <a:pt x="711" y="41"/>
                  <a:pt x="671" y="28"/>
                </a:cubicBezTo>
                <a:cubicBezTo>
                  <a:pt x="662" y="34"/>
                  <a:pt x="654" y="46"/>
                  <a:pt x="643" y="46"/>
                </a:cubicBezTo>
                <a:cubicBezTo>
                  <a:pt x="532" y="46"/>
                  <a:pt x="667" y="8"/>
                  <a:pt x="580" y="37"/>
                </a:cubicBezTo>
                <a:cubicBezTo>
                  <a:pt x="571" y="34"/>
                  <a:pt x="562" y="26"/>
                  <a:pt x="553" y="28"/>
                </a:cubicBezTo>
                <a:cubicBezTo>
                  <a:pt x="544" y="30"/>
                  <a:pt x="534" y="46"/>
                  <a:pt x="534" y="46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38925" name="Freeform 15">
            <a:extLst>
              <a:ext uri="{FF2B5EF4-FFF2-40B4-BE49-F238E27FC236}">
                <a16:creationId xmlns:a16="http://schemas.microsoft.com/office/drawing/2014/main" id="{DE63FF41-FAE6-4499-8E3C-A98333FE3A73}"/>
              </a:ext>
            </a:extLst>
          </p:cNvPr>
          <p:cNvSpPr>
            <a:spLocks/>
          </p:cNvSpPr>
          <p:nvPr/>
        </p:nvSpPr>
        <p:spPr bwMode="auto">
          <a:xfrm>
            <a:off x="7165975" y="2755900"/>
            <a:ext cx="295275" cy="1082675"/>
          </a:xfrm>
          <a:custGeom>
            <a:avLst/>
            <a:gdLst>
              <a:gd name="T0" fmla="*/ 0 w 209"/>
              <a:gd name="T1" fmla="*/ 0 h 682"/>
              <a:gd name="T2" fmla="*/ 2147483647 w 209"/>
              <a:gd name="T3" fmla="*/ 2147483647 h 682"/>
              <a:gd name="T4" fmla="*/ 2147483647 w 209"/>
              <a:gd name="T5" fmla="*/ 2147483647 h 682"/>
              <a:gd name="T6" fmla="*/ 2147483647 w 209"/>
              <a:gd name="T7" fmla="*/ 2147483647 h 682"/>
              <a:gd name="T8" fmla="*/ 2147483647 w 209"/>
              <a:gd name="T9" fmla="*/ 2147483647 h 682"/>
              <a:gd name="T10" fmla="*/ 2147483647 w 209"/>
              <a:gd name="T11" fmla="*/ 2147483647 h 682"/>
              <a:gd name="T12" fmla="*/ 2147483647 w 209"/>
              <a:gd name="T13" fmla="*/ 0 h 68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9"/>
              <a:gd name="T22" fmla="*/ 0 h 682"/>
              <a:gd name="T23" fmla="*/ 209 w 209"/>
              <a:gd name="T24" fmla="*/ 682 h 68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9" h="682">
                <a:moveTo>
                  <a:pt x="0" y="0"/>
                </a:moveTo>
                <a:cubicBezTo>
                  <a:pt x="75" y="230"/>
                  <a:pt x="87" y="438"/>
                  <a:pt x="100" y="682"/>
                </a:cubicBezTo>
                <a:cubicBezTo>
                  <a:pt x="103" y="670"/>
                  <a:pt x="99" y="653"/>
                  <a:pt x="109" y="646"/>
                </a:cubicBezTo>
                <a:cubicBezTo>
                  <a:pt x="118" y="639"/>
                  <a:pt x="161" y="671"/>
                  <a:pt x="163" y="673"/>
                </a:cubicBezTo>
                <a:cubicBezTo>
                  <a:pt x="197" y="622"/>
                  <a:pt x="197" y="644"/>
                  <a:pt x="209" y="573"/>
                </a:cubicBezTo>
                <a:cubicBezTo>
                  <a:pt x="204" y="481"/>
                  <a:pt x="203" y="390"/>
                  <a:pt x="181" y="301"/>
                </a:cubicBezTo>
                <a:cubicBezTo>
                  <a:pt x="184" y="200"/>
                  <a:pt x="142" y="75"/>
                  <a:pt x="209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38926" name="Freeform 16">
            <a:extLst>
              <a:ext uri="{FF2B5EF4-FFF2-40B4-BE49-F238E27FC236}">
                <a16:creationId xmlns:a16="http://schemas.microsoft.com/office/drawing/2014/main" id="{25CE34C9-D426-45DA-BBB9-36BD445DA3D7}"/>
              </a:ext>
            </a:extLst>
          </p:cNvPr>
          <p:cNvSpPr>
            <a:spLocks/>
          </p:cNvSpPr>
          <p:nvPr/>
        </p:nvSpPr>
        <p:spPr bwMode="auto">
          <a:xfrm>
            <a:off x="6600825" y="1717675"/>
            <a:ext cx="101600" cy="331788"/>
          </a:xfrm>
          <a:custGeom>
            <a:avLst/>
            <a:gdLst>
              <a:gd name="T0" fmla="*/ 0 w 72"/>
              <a:gd name="T1" fmla="*/ 0 h 209"/>
              <a:gd name="T2" fmla="*/ 2147483647 w 72"/>
              <a:gd name="T3" fmla="*/ 2147483647 h 209"/>
              <a:gd name="T4" fmla="*/ 2147483647 w 72"/>
              <a:gd name="T5" fmla="*/ 2147483647 h 209"/>
              <a:gd name="T6" fmla="*/ 2147483647 w 72"/>
              <a:gd name="T7" fmla="*/ 2147483647 h 209"/>
              <a:gd name="T8" fmla="*/ 0 60000 65536"/>
              <a:gd name="T9" fmla="*/ 0 60000 65536"/>
              <a:gd name="T10" fmla="*/ 0 60000 65536"/>
              <a:gd name="T11" fmla="*/ 0 60000 65536"/>
              <a:gd name="T12" fmla="*/ 0 w 72"/>
              <a:gd name="T13" fmla="*/ 0 h 209"/>
              <a:gd name="T14" fmla="*/ 72 w 72"/>
              <a:gd name="T15" fmla="*/ 209 h 2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" h="209">
                <a:moveTo>
                  <a:pt x="0" y="0"/>
                </a:moveTo>
                <a:cubicBezTo>
                  <a:pt x="16" y="32"/>
                  <a:pt x="25" y="62"/>
                  <a:pt x="45" y="91"/>
                </a:cubicBezTo>
                <a:cubicBezTo>
                  <a:pt x="48" y="112"/>
                  <a:pt x="49" y="133"/>
                  <a:pt x="54" y="154"/>
                </a:cubicBezTo>
                <a:cubicBezTo>
                  <a:pt x="58" y="173"/>
                  <a:pt x="72" y="209"/>
                  <a:pt x="72" y="209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38927" name="Freeform 17">
            <a:extLst>
              <a:ext uri="{FF2B5EF4-FFF2-40B4-BE49-F238E27FC236}">
                <a16:creationId xmlns:a16="http://schemas.microsoft.com/office/drawing/2014/main" id="{C62EFF06-CB4D-4FA2-AEB3-8C760123FA58}"/>
              </a:ext>
            </a:extLst>
          </p:cNvPr>
          <p:cNvSpPr>
            <a:spLocks/>
          </p:cNvSpPr>
          <p:nvPr/>
        </p:nvSpPr>
        <p:spPr bwMode="auto">
          <a:xfrm>
            <a:off x="6921500" y="1833563"/>
            <a:ext cx="171450" cy="287337"/>
          </a:xfrm>
          <a:custGeom>
            <a:avLst/>
            <a:gdLst>
              <a:gd name="T0" fmla="*/ 0 w 121"/>
              <a:gd name="T1" fmla="*/ 0 h 181"/>
              <a:gd name="T2" fmla="*/ 2147483647 w 121"/>
              <a:gd name="T3" fmla="*/ 2147483647 h 181"/>
              <a:gd name="T4" fmla="*/ 2147483647 w 121"/>
              <a:gd name="T5" fmla="*/ 2147483647 h 181"/>
              <a:gd name="T6" fmla="*/ 2147483647 w 121"/>
              <a:gd name="T7" fmla="*/ 2147483647 h 181"/>
              <a:gd name="T8" fmla="*/ 2147483647 w 121"/>
              <a:gd name="T9" fmla="*/ 2147483647 h 181"/>
              <a:gd name="T10" fmla="*/ 2147483647 w 121"/>
              <a:gd name="T11" fmla="*/ 2147483647 h 181"/>
              <a:gd name="T12" fmla="*/ 2147483647 w 121"/>
              <a:gd name="T13" fmla="*/ 2147483647 h 181"/>
              <a:gd name="T14" fmla="*/ 2147483647 w 121"/>
              <a:gd name="T15" fmla="*/ 2147483647 h 18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1"/>
              <a:gd name="T25" fmla="*/ 0 h 181"/>
              <a:gd name="T26" fmla="*/ 121 w 121"/>
              <a:gd name="T27" fmla="*/ 181 h 18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1" h="181">
                <a:moveTo>
                  <a:pt x="0" y="0"/>
                </a:moveTo>
                <a:cubicBezTo>
                  <a:pt x="15" y="6"/>
                  <a:pt x="30" y="12"/>
                  <a:pt x="45" y="18"/>
                </a:cubicBezTo>
                <a:cubicBezTo>
                  <a:pt x="54" y="21"/>
                  <a:pt x="73" y="17"/>
                  <a:pt x="73" y="27"/>
                </a:cubicBezTo>
                <a:cubicBezTo>
                  <a:pt x="73" y="38"/>
                  <a:pt x="54" y="39"/>
                  <a:pt x="45" y="45"/>
                </a:cubicBezTo>
                <a:cubicBezTo>
                  <a:pt x="48" y="66"/>
                  <a:pt x="43" y="91"/>
                  <a:pt x="54" y="109"/>
                </a:cubicBezTo>
                <a:cubicBezTo>
                  <a:pt x="61" y="120"/>
                  <a:pt x="80" y="111"/>
                  <a:pt x="91" y="118"/>
                </a:cubicBezTo>
                <a:cubicBezTo>
                  <a:pt x="97" y="122"/>
                  <a:pt x="121" y="162"/>
                  <a:pt x="118" y="172"/>
                </a:cubicBezTo>
                <a:cubicBezTo>
                  <a:pt x="116" y="179"/>
                  <a:pt x="106" y="178"/>
                  <a:pt x="100" y="181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38928" name="Freeform 18">
            <a:extLst>
              <a:ext uri="{FF2B5EF4-FFF2-40B4-BE49-F238E27FC236}">
                <a16:creationId xmlns:a16="http://schemas.microsoft.com/office/drawing/2014/main" id="{68E1BAA5-A172-4A78-B97D-9B3DFFE8E64D}"/>
              </a:ext>
            </a:extLst>
          </p:cNvPr>
          <p:cNvSpPr>
            <a:spLocks/>
          </p:cNvSpPr>
          <p:nvPr/>
        </p:nvSpPr>
        <p:spPr bwMode="auto">
          <a:xfrm>
            <a:off x="6762750" y="1985963"/>
            <a:ext cx="171450" cy="287337"/>
          </a:xfrm>
          <a:custGeom>
            <a:avLst/>
            <a:gdLst>
              <a:gd name="T0" fmla="*/ 0 w 121"/>
              <a:gd name="T1" fmla="*/ 0 h 181"/>
              <a:gd name="T2" fmla="*/ 2147483647 w 121"/>
              <a:gd name="T3" fmla="*/ 2147483647 h 181"/>
              <a:gd name="T4" fmla="*/ 2147483647 w 121"/>
              <a:gd name="T5" fmla="*/ 2147483647 h 181"/>
              <a:gd name="T6" fmla="*/ 2147483647 w 121"/>
              <a:gd name="T7" fmla="*/ 2147483647 h 181"/>
              <a:gd name="T8" fmla="*/ 2147483647 w 121"/>
              <a:gd name="T9" fmla="*/ 2147483647 h 181"/>
              <a:gd name="T10" fmla="*/ 2147483647 w 121"/>
              <a:gd name="T11" fmla="*/ 2147483647 h 181"/>
              <a:gd name="T12" fmla="*/ 2147483647 w 121"/>
              <a:gd name="T13" fmla="*/ 2147483647 h 181"/>
              <a:gd name="T14" fmla="*/ 2147483647 w 121"/>
              <a:gd name="T15" fmla="*/ 2147483647 h 18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1"/>
              <a:gd name="T25" fmla="*/ 0 h 181"/>
              <a:gd name="T26" fmla="*/ 121 w 121"/>
              <a:gd name="T27" fmla="*/ 181 h 18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1" h="181">
                <a:moveTo>
                  <a:pt x="0" y="0"/>
                </a:moveTo>
                <a:cubicBezTo>
                  <a:pt x="15" y="6"/>
                  <a:pt x="30" y="12"/>
                  <a:pt x="45" y="18"/>
                </a:cubicBezTo>
                <a:cubicBezTo>
                  <a:pt x="54" y="21"/>
                  <a:pt x="73" y="17"/>
                  <a:pt x="73" y="27"/>
                </a:cubicBezTo>
                <a:cubicBezTo>
                  <a:pt x="73" y="38"/>
                  <a:pt x="54" y="39"/>
                  <a:pt x="45" y="45"/>
                </a:cubicBezTo>
                <a:cubicBezTo>
                  <a:pt x="48" y="66"/>
                  <a:pt x="43" y="91"/>
                  <a:pt x="54" y="109"/>
                </a:cubicBezTo>
                <a:cubicBezTo>
                  <a:pt x="61" y="120"/>
                  <a:pt x="80" y="111"/>
                  <a:pt x="91" y="118"/>
                </a:cubicBezTo>
                <a:cubicBezTo>
                  <a:pt x="97" y="122"/>
                  <a:pt x="121" y="162"/>
                  <a:pt x="118" y="172"/>
                </a:cubicBezTo>
                <a:cubicBezTo>
                  <a:pt x="116" y="179"/>
                  <a:pt x="106" y="178"/>
                  <a:pt x="100" y="181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38929" name="Freeform 19">
            <a:extLst>
              <a:ext uri="{FF2B5EF4-FFF2-40B4-BE49-F238E27FC236}">
                <a16:creationId xmlns:a16="http://schemas.microsoft.com/office/drawing/2014/main" id="{64EB694F-C2B6-4E0D-8637-E78F6906046F}"/>
              </a:ext>
            </a:extLst>
          </p:cNvPr>
          <p:cNvSpPr>
            <a:spLocks/>
          </p:cNvSpPr>
          <p:nvPr/>
        </p:nvSpPr>
        <p:spPr bwMode="auto">
          <a:xfrm>
            <a:off x="6424613" y="1676400"/>
            <a:ext cx="171450" cy="287338"/>
          </a:xfrm>
          <a:custGeom>
            <a:avLst/>
            <a:gdLst>
              <a:gd name="T0" fmla="*/ 0 w 121"/>
              <a:gd name="T1" fmla="*/ 0 h 181"/>
              <a:gd name="T2" fmla="*/ 2147483647 w 121"/>
              <a:gd name="T3" fmla="*/ 2147483647 h 181"/>
              <a:gd name="T4" fmla="*/ 2147483647 w 121"/>
              <a:gd name="T5" fmla="*/ 2147483647 h 181"/>
              <a:gd name="T6" fmla="*/ 2147483647 w 121"/>
              <a:gd name="T7" fmla="*/ 2147483647 h 181"/>
              <a:gd name="T8" fmla="*/ 2147483647 w 121"/>
              <a:gd name="T9" fmla="*/ 2147483647 h 181"/>
              <a:gd name="T10" fmla="*/ 2147483647 w 121"/>
              <a:gd name="T11" fmla="*/ 2147483647 h 181"/>
              <a:gd name="T12" fmla="*/ 2147483647 w 121"/>
              <a:gd name="T13" fmla="*/ 2147483647 h 181"/>
              <a:gd name="T14" fmla="*/ 2147483647 w 121"/>
              <a:gd name="T15" fmla="*/ 2147483647 h 18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1"/>
              <a:gd name="T25" fmla="*/ 0 h 181"/>
              <a:gd name="T26" fmla="*/ 121 w 121"/>
              <a:gd name="T27" fmla="*/ 181 h 18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1" h="181">
                <a:moveTo>
                  <a:pt x="0" y="0"/>
                </a:moveTo>
                <a:cubicBezTo>
                  <a:pt x="15" y="6"/>
                  <a:pt x="30" y="12"/>
                  <a:pt x="45" y="18"/>
                </a:cubicBezTo>
                <a:cubicBezTo>
                  <a:pt x="54" y="21"/>
                  <a:pt x="73" y="17"/>
                  <a:pt x="73" y="27"/>
                </a:cubicBezTo>
                <a:cubicBezTo>
                  <a:pt x="73" y="38"/>
                  <a:pt x="54" y="39"/>
                  <a:pt x="45" y="45"/>
                </a:cubicBezTo>
                <a:cubicBezTo>
                  <a:pt x="48" y="66"/>
                  <a:pt x="43" y="91"/>
                  <a:pt x="54" y="109"/>
                </a:cubicBezTo>
                <a:cubicBezTo>
                  <a:pt x="61" y="120"/>
                  <a:pt x="80" y="111"/>
                  <a:pt x="91" y="118"/>
                </a:cubicBezTo>
                <a:cubicBezTo>
                  <a:pt x="97" y="122"/>
                  <a:pt x="121" y="162"/>
                  <a:pt x="118" y="172"/>
                </a:cubicBezTo>
                <a:cubicBezTo>
                  <a:pt x="116" y="179"/>
                  <a:pt x="106" y="178"/>
                  <a:pt x="100" y="181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38930" name="Freeform 20">
            <a:extLst>
              <a:ext uri="{FF2B5EF4-FFF2-40B4-BE49-F238E27FC236}">
                <a16:creationId xmlns:a16="http://schemas.microsoft.com/office/drawing/2014/main" id="{F879FB4E-0820-4B9D-B649-C4C78513B9F1}"/>
              </a:ext>
            </a:extLst>
          </p:cNvPr>
          <p:cNvSpPr>
            <a:spLocks/>
          </p:cNvSpPr>
          <p:nvPr/>
        </p:nvSpPr>
        <p:spPr bwMode="auto">
          <a:xfrm>
            <a:off x="6153150" y="2133600"/>
            <a:ext cx="171450" cy="287338"/>
          </a:xfrm>
          <a:custGeom>
            <a:avLst/>
            <a:gdLst>
              <a:gd name="T0" fmla="*/ 0 w 121"/>
              <a:gd name="T1" fmla="*/ 0 h 181"/>
              <a:gd name="T2" fmla="*/ 2147483647 w 121"/>
              <a:gd name="T3" fmla="*/ 2147483647 h 181"/>
              <a:gd name="T4" fmla="*/ 2147483647 w 121"/>
              <a:gd name="T5" fmla="*/ 2147483647 h 181"/>
              <a:gd name="T6" fmla="*/ 2147483647 w 121"/>
              <a:gd name="T7" fmla="*/ 2147483647 h 181"/>
              <a:gd name="T8" fmla="*/ 2147483647 w 121"/>
              <a:gd name="T9" fmla="*/ 2147483647 h 181"/>
              <a:gd name="T10" fmla="*/ 2147483647 w 121"/>
              <a:gd name="T11" fmla="*/ 2147483647 h 181"/>
              <a:gd name="T12" fmla="*/ 2147483647 w 121"/>
              <a:gd name="T13" fmla="*/ 2147483647 h 181"/>
              <a:gd name="T14" fmla="*/ 2147483647 w 121"/>
              <a:gd name="T15" fmla="*/ 2147483647 h 18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1"/>
              <a:gd name="T25" fmla="*/ 0 h 181"/>
              <a:gd name="T26" fmla="*/ 121 w 121"/>
              <a:gd name="T27" fmla="*/ 181 h 18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1" h="181">
                <a:moveTo>
                  <a:pt x="0" y="0"/>
                </a:moveTo>
                <a:cubicBezTo>
                  <a:pt x="15" y="6"/>
                  <a:pt x="30" y="12"/>
                  <a:pt x="45" y="18"/>
                </a:cubicBezTo>
                <a:cubicBezTo>
                  <a:pt x="54" y="21"/>
                  <a:pt x="73" y="17"/>
                  <a:pt x="73" y="27"/>
                </a:cubicBezTo>
                <a:cubicBezTo>
                  <a:pt x="73" y="38"/>
                  <a:pt x="54" y="39"/>
                  <a:pt x="45" y="45"/>
                </a:cubicBezTo>
                <a:cubicBezTo>
                  <a:pt x="48" y="66"/>
                  <a:pt x="43" y="91"/>
                  <a:pt x="54" y="109"/>
                </a:cubicBezTo>
                <a:cubicBezTo>
                  <a:pt x="61" y="120"/>
                  <a:pt x="80" y="111"/>
                  <a:pt x="91" y="118"/>
                </a:cubicBezTo>
                <a:cubicBezTo>
                  <a:pt x="97" y="122"/>
                  <a:pt x="121" y="162"/>
                  <a:pt x="118" y="172"/>
                </a:cubicBezTo>
                <a:cubicBezTo>
                  <a:pt x="116" y="179"/>
                  <a:pt x="106" y="178"/>
                  <a:pt x="100" y="181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38931" name="Freeform 21">
            <a:extLst>
              <a:ext uri="{FF2B5EF4-FFF2-40B4-BE49-F238E27FC236}">
                <a16:creationId xmlns:a16="http://schemas.microsoft.com/office/drawing/2014/main" id="{B1787918-57E7-4414-8420-32F9B8B98E74}"/>
              </a:ext>
            </a:extLst>
          </p:cNvPr>
          <p:cNvSpPr>
            <a:spLocks/>
          </p:cNvSpPr>
          <p:nvPr/>
        </p:nvSpPr>
        <p:spPr bwMode="auto">
          <a:xfrm>
            <a:off x="6289675" y="1828800"/>
            <a:ext cx="169863" cy="287338"/>
          </a:xfrm>
          <a:custGeom>
            <a:avLst/>
            <a:gdLst>
              <a:gd name="T0" fmla="*/ 0 w 121"/>
              <a:gd name="T1" fmla="*/ 0 h 181"/>
              <a:gd name="T2" fmla="*/ 2147483647 w 121"/>
              <a:gd name="T3" fmla="*/ 2147483647 h 181"/>
              <a:gd name="T4" fmla="*/ 2147483647 w 121"/>
              <a:gd name="T5" fmla="*/ 2147483647 h 181"/>
              <a:gd name="T6" fmla="*/ 2147483647 w 121"/>
              <a:gd name="T7" fmla="*/ 2147483647 h 181"/>
              <a:gd name="T8" fmla="*/ 2147483647 w 121"/>
              <a:gd name="T9" fmla="*/ 2147483647 h 181"/>
              <a:gd name="T10" fmla="*/ 2147483647 w 121"/>
              <a:gd name="T11" fmla="*/ 2147483647 h 181"/>
              <a:gd name="T12" fmla="*/ 2147483647 w 121"/>
              <a:gd name="T13" fmla="*/ 2147483647 h 181"/>
              <a:gd name="T14" fmla="*/ 2147483647 w 121"/>
              <a:gd name="T15" fmla="*/ 2147483647 h 18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1"/>
              <a:gd name="T25" fmla="*/ 0 h 181"/>
              <a:gd name="T26" fmla="*/ 121 w 121"/>
              <a:gd name="T27" fmla="*/ 181 h 18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1" h="181">
                <a:moveTo>
                  <a:pt x="0" y="0"/>
                </a:moveTo>
                <a:cubicBezTo>
                  <a:pt x="15" y="6"/>
                  <a:pt x="30" y="12"/>
                  <a:pt x="45" y="18"/>
                </a:cubicBezTo>
                <a:cubicBezTo>
                  <a:pt x="54" y="21"/>
                  <a:pt x="73" y="17"/>
                  <a:pt x="73" y="27"/>
                </a:cubicBezTo>
                <a:cubicBezTo>
                  <a:pt x="73" y="38"/>
                  <a:pt x="54" y="39"/>
                  <a:pt x="45" y="45"/>
                </a:cubicBezTo>
                <a:cubicBezTo>
                  <a:pt x="48" y="66"/>
                  <a:pt x="43" y="91"/>
                  <a:pt x="54" y="109"/>
                </a:cubicBezTo>
                <a:cubicBezTo>
                  <a:pt x="61" y="120"/>
                  <a:pt x="80" y="111"/>
                  <a:pt x="91" y="118"/>
                </a:cubicBezTo>
                <a:cubicBezTo>
                  <a:pt x="97" y="122"/>
                  <a:pt x="121" y="162"/>
                  <a:pt x="118" y="172"/>
                </a:cubicBezTo>
                <a:cubicBezTo>
                  <a:pt x="116" y="179"/>
                  <a:pt x="106" y="178"/>
                  <a:pt x="100" y="181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38932" name="Freeform 22">
            <a:extLst>
              <a:ext uri="{FF2B5EF4-FFF2-40B4-BE49-F238E27FC236}">
                <a16:creationId xmlns:a16="http://schemas.microsoft.com/office/drawing/2014/main" id="{12D35D36-900E-4FB5-B3D3-EEB54F7A58F8}"/>
              </a:ext>
            </a:extLst>
          </p:cNvPr>
          <p:cNvSpPr>
            <a:spLocks/>
          </p:cNvSpPr>
          <p:nvPr/>
        </p:nvSpPr>
        <p:spPr bwMode="auto">
          <a:xfrm>
            <a:off x="7056438" y="1985963"/>
            <a:ext cx="171450" cy="287337"/>
          </a:xfrm>
          <a:custGeom>
            <a:avLst/>
            <a:gdLst>
              <a:gd name="T0" fmla="*/ 0 w 121"/>
              <a:gd name="T1" fmla="*/ 0 h 181"/>
              <a:gd name="T2" fmla="*/ 2147483647 w 121"/>
              <a:gd name="T3" fmla="*/ 2147483647 h 181"/>
              <a:gd name="T4" fmla="*/ 2147483647 w 121"/>
              <a:gd name="T5" fmla="*/ 2147483647 h 181"/>
              <a:gd name="T6" fmla="*/ 2147483647 w 121"/>
              <a:gd name="T7" fmla="*/ 2147483647 h 181"/>
              <a:gd name="T8" fmla="*/ 2147483647 w 121"/>
              <a:gd name="T9" fmla="*/ 2147483647 h 181"/>
              <a:gd name="T10" fmla="*/ 2147483647 w 121"/>
              <a:gd name="T11" fmla="*/ 2147483647 h 181"/>
              <a:gd name="T12" fmla="*/ 2147483647 w 121"/>
              <a:gd name="T13" fmla="*/ 2147483647 h 181"/>
              <a:gd name="T14" fmla="*/ 2147483647 w 121"/>
              <a:gd name="T15" fmla="*/ 2147483647 h 18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1"/>
              <a:gd name="T25" fmla="*/ 0 h 181"/>
              <a:gd name="T26" fmla="*/ 121 w 121"/>
              <a:gd name="T27" fmla="*/ 181 h 18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1" h="181">
                <a:moveTo>
                  <a:pt x="0" y="0"/>
                </a:moveTo>
                <a:cubicBezTo>
                  <a:pt x="15" y="6"/>
                  <a:pt x="30" y="12"/>
                  <a:pt x="45" y="18"/>
                </a:cubicBezTo>
                <a:cubicBezTo>
                  <a:pt x="54" y="21"/>
                  <a:pt x="73" y="17"/>
                  <a:pt x="73" y="27"/>
                </a:cubicBezTo>
                <a:cubicBezTo>
                  <a:pt x="73" y="38"/>
                  <a:pt x="54" y="39"/>
                  <a:pt x="45" y="45"/>
                </a:cubicBezTo>
                <a:cubicBezTo>
                  <a:pt x="48" y="66"/>
                  <a:pt x="43" y="91"/>
                  <a:pt x="54" y="109"/>
                </a:cubicBezTo>
                <a:cubicBezTo>
                  <a:pt x="61" y="120"/>
                  <a:pt x="80" y="111"/>
                  <a:pt x="91" y="118"/>
                </a:cubicBezTo>
                <a:cubicBezTo>
                  <a:pt x="97" y="122"/>
                  <a:pt x="121" y="162"/>
                  <a:pt x="118" y="172"/>
                </a:cubicBezTo>
                <a:cubicBezTo>
                  <a:pt x="116" y="179"/>
                  <a:pt x="106" y="178"/>
                  <a:pt x="100" y="181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38933" name="Freeform 23">
            <a:extLst>
              <a:ext uri="{FF2B5EF4-FFF2-40B4-BE49-F238E27FC236}">
                <a16:creationId xmlns:a16="http://schemas.microsoft.com/office/drawing/2014/main" id="{A6201596-313B-43E6-BF9C-7DC7D53FC9A2}"/>
              </a:ext>
            </a:extLst>
          </p:cNvPr>
          <p:cNvSpPr>
            <a:spLocks/>
          </p:cNvSpPr>
          <p:nvPr/>
        </p:nvSpPr>
        <p:spPr bwMode="auto">
          <a:xfrm>
            <a:off x="7192963" y="2138363"/>
            <a:ext cx="169862" cy="287337"/>
          </a:xfrm>
          <a:custGeom>
            <a:avLst/>
            <a:gdLst>
              <a:gd name="T0" fmla="*/ 0 w 121"/>
              <a:gd name="T1" fmla="*/ 0 h 181"/>
              <a:gd name="T2" fmla="*/ 2147483647 w 121"/>
              <a:gd name="T3" fmla="*/ 2147483647 h 181"/>
              <a:gd name="T4" fmla="*/ 2147483647 w 121"/>
              <a:gd name="T5" fmla="*/ 2147483647 h 181"/>
              <a:gd name="T6" fmla="*/ 2147483647 w 121"/>
              <a:gd name="T7" fmla="*/ 2147483647 h 181"/>
              <a:gd name="T8" fmla="*/ 2147483647 w 121"/>
              <a:gd name="T9" fmla="*/ 2147483647 h 181"/>
              <a:gd name="T10" fmla="*/ 2147483647 w 121"/>
              <a:gd name="T11" fmla="*/ 2147483647 h 181"/>
              <a:gd name="T12" fmla="*/ 2147483647 w 121"/>
              <a:gd name="T13" fmla="*/ 2147483647 h 181"/>
              <a:gd name="T14" fmla="*/ 2147483647 w 121"/>
              <a:gd name="T15" fmla="*/ 2147483647 h 18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1"/>
              <a:gd name="T25" fmla="*/ 0 h 181"/>
              <a:gd name="T26" fmla="*/ 121 w 121"/>
              <a:gd name="T27" fmla="*/ 181 h 18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1" h="181">
                <a:moveTo>
                  <a:pt x="0" y="0"/>
                </a:moveTo>
                <a:cubicBezTo>
                  <a:pt x="15" y="6"/>
                  <a:pt x="30" y="12"/>
                  <a:pt x="45" y="18"/>
                </a:cubicBezTo>
                <a:cubicBezTo>
                  <a:pt x="54" y="21"/>
                  <a:pt x="73" y="17"/>
                  <a:pt x="73" y="27"/>
                </a:cubicBezTo>
                <a:cubicBezTo>
                  <a:pt x="73" y="38"/>
                  <a:pt x="54" y="39"/>
                  <a:pt x="45" y="45"/>
                </a:cubicBezTo>
                <a:cubicBezTo>
                  <a:pt x="48" y="66"/>
                  <a:pt x="43" y="91"/>
                  <a:pt x="54" y="109"/>
                </a:cubicBezTo>
                <a:cubicBezTo>
                  <a:pt x="61" y="120"/>
                  <a:pt x="80" y="111"/>
                  <a:pt x="91" y="118"/>
                </a:cubicBezTo>
                <a:cubicBezTo>
                  <a:pt x="97" y="122"/>
                  <a:pt x="121" y="162"/>
                  <a:pt x="118" y="172"/>
                </a:cubicBezTo>
                <a:cubicBezTo>
                  <a:pt x="116" y="179"/>
                  <a:pt x="106" y="178"/>
                  <a:pt x="100" y="181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38935" name="Line 25">
            <a:extLst>
              <a:ext uri="{FF2B5EF4-FFF2-40B4-BE49-F238E27FC236}">
                <a16:creationId xmlns:a16="http://schemas.microsoft.com/office/drawing/2014/main" id="{5CDE55DA-60CE-4045-94C3-97F45A0BC63C}"/>
              </a:ext>
            </a:extLst>
          </p:cNvPr>
          <p:cNvSpPr>
            <a:spLocks noChangeShapeType="1"/>
          </p:cNvSpPr>
          <p:nvPr/>
        </p:nvSpPr>
        <p:spPr bwMode="auto">
          <a:xfrm>
            <a:off x="6637338" y="2971800"/>
            <a:ext cx="0" cy="2133600"/>
          </a:xfrm>
          <a:prstGeom prst="line">
            <a:avLst/>
          </a:prstGeom>
          <a:noFill/>
          <a:ln w="1460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8937" name="Line 27">
            <a:extLst>
              <a:ext uri="{FF2B5EF4-FFF2-40B4-BE49-F238E27FC236}">
                <a16:creationId xmlns:a16="http://schemas.microsoft.com/office/drawing/2014/main" id="{D11435E5-1B34-4BCF-995D-A2E2F105C900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1524000"/>
            <a:ext cx="4876800" cy="4648200"/>
          </a:xfrm>
          <a:prstGeom prst="line">
            <a:avLst/>
          </a:prstGeom>
          <a:noFill/>
          <a:ln w="139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8938" name="Line 28">
            <a:extLst>
              <a:ext uri="{FF2B5EF4-FFF2-40B4-BE49-F238E27FC236}">
                <a16:creationId xmlns:a16="http://schemas.microsoft.com/office/drawing/2014/main" id="{706B0BA3-0C1B-4820-9F1E-76BFB08777ED}"/>
              </a:ext>
            </a:extLst>
          </p:cNvPr>
          <p:cNvSpPr>
            <a:spLocks noChangeShapeType="1"/>
          </p:cNvSpPr>
          <p:nvPr/>
        </p:nvSpPr>
        <p:spPr bwMode="auto">
          <a:xfrm rot="5535518">
            <a:off x="3521869" y="1439069"/>
            <a:ext cx="5486400" cy="4132262"/>
          </a:xfrm>
          <a:prstGeom prst="line">
            <a:avLst/>
          </a:prstGeom>
          <a:noFill/>
          <a:ln w="139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4000" dirty="0" err="1">
                <a:solidFill>
                  <a:srgbClr val="FF0000"/>
                </a:solidFill>
              </a:rPr>
              <a:t>Distributive</a:t>
            </a:r>
            <a:r>
              <a:rPr lang="cs-CZ" sz="4000" dirty="0">
                <a:solidFill>
                  <a:srgbClr val="FF0000"/>
                </a:solidFill>
              </a:rPr>
              <a:t>  </a:t>
            </a:r>
            <a:r>
              <a:rPr lang="cs-CZ" sz="4000" dirty="0" err="1">
                <a:solidFill>
                  <a:srgbClr val="FF0000"/>
                </a:solidFill>
              </a:rPr>
              <a:t>shock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4"/>
          </a:xfrm>
        </p:spPr>
        <p:txBody>
          <a:bodyPr/>
          <a:lstStyle/>
          <a:p>
            <a:pPr>
              <a:buNone/>
            </a:pPr>
            <a:endParaRPr lang="cs-CZ" sz="2800" dirty="0"/>
          </a:p>
          <a:p>
            <a:pPr>
              <a:buNone/>
            </a:pPr>
            <a:endParaRPr lang="cs-CZ" sz="2800" dirty="0"/>
          </a:p>
          <a:p>
            <a:r>
              <a:rPr lang="cs-CZ" sz="2800" dirty="0" err="1"/>
              <a:t>Blood</a:t>
            </a:r>
            <a:r>
              <a:rPr lang="cs-CZ" sz="2800" dirty="0"/>
              <a:t> </a:t>
            </a:r>
            <a:r>
              <a:rPr lang="cs-CZ" sz="2800" dirty="0" err="1"/>
              <a:t>vessel</a:t>
            </a:r>
            <a:r>
              <a:rPr lang="cs-CZ" sz="2800" dirty="0"/>
              <a:t> </a:t>
            </a:r>
            <a:r>
              <a:rPr lang="cs-CZ" sz="2800" dirty="0" err="1"/>
              <a:t>problem</a:t>
            </a:r>
            <a:r>
              <a:rPr lang="cs-CZ" sz="2800" dirty="0"/>
              <a:t>  - </a:t>
            </a:r>
            <a:r>
              <a:rPr lang="cs-CZ" sz="2800" dirty="0" err="1"/>
              <a:t>hypoperfusion</a:t>
            </a:r>
            <a:r>
              <a:rPr lang="cs-CZ" sz="2800" dirty="0"/>
              <a:t>  </a:t>
            </a:r>
            <a:r>
              <a:rPr lang="cs-CZ" sz="2800" dirty="0" err="1"/>
              <a:t>due</a:t>
            </a:r>
            <a:r>
              <a:rPr lang="cs-CZ" sz="2800" dirty="0"/>
              <a:t> to  </a:t>
            </a:r>
            <a:r>
              <a:rPr lang="cs-CZ" sz="2800" dirty="0" err="1"/>
              <a:t>periferal</a:t>
            </a:r>
            <a:r>
              <a:rPr lang="cs-CZ" sz="2800" dirty="0"/>
              <a:t> </a:t>
            </a:r>
            <a:r>
              <a:rPr lang="cs-CZ" sz="2800" dirty="0" err="1"/>
              <a:t>vasodilation</a:t>
            </a:r>
            <a:r>
              <a:rPr lang="cs-CZ" sz="2800" dirty="0"/>
              <a:t> </a:t>
            </a:r>
            <a:r>
              <a:rPr lang="cs-CZ" sz="2800" dirty="0" err="1"/>
              <a:t>with</a:t>
            </a:r>
            <a:r>
              <a:rPr lang="cs-CZ" sz="2800" dirty="0"/>
              <a:t> </a:t>
            </a:r>
            <a:r>
              <a:rPr lang="cs-CZ" sz="2800" dirty="0" err="1"/>
              <a:t>hypotension</a:t>
            </a:r>
            <a:endParaRPr lang="cs-CZ" sz="2800" dirty="0"/>
          </a:p>
          <a:p>
            <a:r>
              <a:rPr lang="cs-CZ" sz="2800" dirty="0" err="1">
                <a:solidFill>
                  <a:srgbClr val="FFC000"/>
                </a:solidFill>
              </a:rPr>
              <a:t>Cardiac</a:t>
            </a:r>
            <a:r>
              <a:rPr lang="cs-CZ" sz="2800" dirty="0">
                <a:solidFill>
                  <a:srgbClr val="FFC000"/>
                </a:solidFill>
              </a:rPr>
              <a:t> pump </a:t>
            </a:r>
            <a:r>
              <a:rPr lang="cs-CZ" sz="2800" dirty="0" err="1">
                <a:solidFill>
                  <a:srgbClr val="FFC000"/>
                </a:solidFill>
              </a:rPr>
              <a:t>and</a:t>
            </a:r>
            <a:r>
              <a:rPr lang="cs-CZ" sz="2800" dirty="0">
                <a:solidFill>
                  <a:srgbClr val="FFC000"/>
                </a:solidFill>
              </a:rPr>
              <a:t> </a:t>
            </a:r>
            <a:r>
              <a:rPr lang="cs-CZ" sz="2800" dirty="0" err="1">
                <a:solidFill>
                  <a:srgbClr val="FFC000"/>
                </a:solidFill>
              </a:rPr>
              <a:t>blood</a:t>
            </a:r>
            <a:r>
              <a:rPr lang="cs-CZ" sz="2800" dirty="0">
                <a:solidFill>
                  <a:srgbClr val="FFC000"/>
                </a:solidFill>
              </a:rPr>
              <a:t> volume are </a:t>
            </a:r>
            <a:r>
              <a:rPr lang="cs-CZ" sz="2800" dirty="0" err="1">
                <a:solidFill>
                  <a:srgbClr val="FFC000"/>
                </a:solidFill>
              </a:rPr>
              <a:t>normal</a:t>
            </a:r>
            <a:r>
              <a:rPr lang="cs-CZ" sz="2800" dirty="0">
                <a:solidFill>
                  <a:srgbClr val="FFC000"/>
                </a:solidFill>
              </a:rPr>
              <a:t> </a:t>
            </a:r>
            <a:r>
              <a:rPr lang="cs-CZ" sz="2800" dirty="0" err="1">
                <a:solidFill>
                  <a:srgbClr val="FFC000"/>
                </a:solidFill>
              </a:rPr>
              <a:t>but</a:t>
            </a:r>
            <a:r>
              <a:rPr lang="cs-CZ" sz="2800" dirty="0">
                <a:solidFill>
                  <a:srgbClr val="FFC000"/>
                </a:solidFill>
              </a:rPr>
              <a:t> </a:t>
            </a:r>
            <a:r>
              <a:rPr lang="cs-CZ" sz="2800" dirty="0" err="1">
                <a:solidFill>
                  <a:srgbClr val="FFC000"/>
                </a:solidFill>
              </a:rPr>
              <a:t>blood</a:t>
            </a:r>
            <a:r>
              <a:rPr lang="cs-CZ" sz="2800" dirty="0">
                <a:solidFill>
                  <a:srgbClr val="FFC000"/>
                </a:solidFill>
              </a:rPr>
              <a:t> </a:t>
            </a:r>
            <a:r>
              <a:rPr lang="cs-CZ" sz="2800" dirty="0" err="1">
                <a:solidFill>
                  <a:srgbClr val="FFC000"/>
                </a:solidFill>
              </a:rPr>
              <a:t>is</a:t>
            </a:r>
            <a:r>
              <a:rPr lang="cs-CZ" sz="2800" dirty="0">
                <a:solidFill>
                  <a:srgbClr val="FFC000"/>
                </a:solidFill>
              </a:rPr>
              <a:t> not </a:t>
            </a:r>
            <a:r>
              <a:rPr lang="cs-CZ" sz="2800" dirty="0" err="1">
                <a:solidFill>
                  <a:srgbClr val="FFC000"/>
                </a:solidFill>
              </a:rPr>
              <a:t>reaching</a:t>
            </a:r>
            <a:r>
              <a:rPr lang="cs-CZ" sz="2800" dirty="0">
                <a:solidFill>
                  <a:srgbClr val="FFC000"/>
                </a:solidFill>
              </a:rPr>
              <a:t>  </a:t>
            </a:r>
            <a:r>
              <a:rPr lang="cs-CZ" sz="2800" dirty="0" err="1">
                <a:solidFill>
                  <a:srgbClr val="FFC000"/>
                </a:solidFill>
              </a:rPr>
              <a:t>the</a:t>
            </a:r>
            <a:r>
              <a:rPr lang="cs-CZ" sz="2800" dirty="0">
                <a:solidFill>
                  <a:srgbClr val="FFC000"/>
                </a:solidFill>
              </a:rPr>
              <a:t> </a:t>
            </a:r>
            <a:r>
              <a:rPr lang="cs-CZ" sz="2800" dirty="0" err="1">
                <a:solidFill>
                  <a:srgbClr val="FFC000"/>
                </a:solidFill>
              </a:rPr>
              <a:t>tissues</a:t>
            </a:r>
            <a:endParaRPr lang="cs-CZ" sz="2800" dirty="0">
              <a:solidFill>
                <a:srgbClr val="FFC000"/>
              </a:solidFill>
            </a:endParaRPr>
          </a:p>
          <a:p>
            <a:pPr>
              <a:buNone/>
            </a:pPr>
            <a:endParaRPr lang="cs-CZ" sz="2800" dirty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3628745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/>
          <a:lstStyle/>
          <a:p>
            <a:r>
              <a:rPr lang="cs-CZ" dirty="0" err="1">
                <a:solidFill>
                  <a:srgbClr val="FF0000"/>
                </a:solidFill>
              </a:rPr>
              <a:t>Distributive</a:t>
            </a:r>
            <a:r>
              <a:rPr lang="cs-CZ" dirty="0">
                <a:solidFill>
                  <a:srgbClr val="FF0000"/>
                </a:solidFill>
              </a:rPr>
              <a:t>  </a:t>
            </a:r>
            <a:r>
              <a:rPr lang="cs-CZ" dirty="0" err="1">
                <a:solidFill>
                  <a:srgbClr val="FF0000"/>
                </a:solidFill>
              </a:rPr>
              <a:t>shock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cs-CZ" sz="2800" b="1" dirty="0" err="1">
                <a:solidFill>
                  <a:srgbClr val="FFC000"/>
                </a:solidFill>
              </a:rPr>
              <a:t>Septic</a:t>
            </a:r>
            <a:r>
              <a:rPr lang="cs-CZ" sz="2800" b="1" dirty="0">
                <a:solidFill>
                  <a:srgbClr val="FFC000"/>
                </a:solidFill>
              </a:rPr>
              <a:t>  </a:t>
            </a:r>
            <a:r>
              <a:rPr lang="cs-CZ" sz="2800" b="1" dirty="0" err="1">
                <a:solidFill>
                  <a:srgbClr val="FFC000"/>
                </a:solidFill>
              </a:rPr>
              <a:t>shock</a:t>
            </a:r>
            <a:r>
              <a:rPr lang="cs-CZ" sz="2800" b="1" dirty="0">
                <a:solidFill>
                  <a:srgbClr val="FFC000"/>
                </a:solidFill>
              </a:rPr>
              <a:t> </a:t>
            </a:r>
            <a:r>
              <a:rPr lang="cs-CZ" sz="2800" dirty="0"/>
              <a:t>– </a:t>
            </a:r>
            <a:r>
              <a:rPr lang="cs-CZ" sz="2800" dirty="0" err="1"/>
              <a:t>infectious</a:t>
            </a:r>
            <a:r>
              <a:rPr lang="cs-CZ" sz="2800" dirty="0"/>
              <a:t> agent  (</a:t>
            </a:r>
            <a:r>
              <a:rPr lang="cs-CZ" sz="2800" dirty="0" err="1"/>
              <a:t>endotoxines</a:t>
            </a:r>
            <a:r>
              <a:rPr lang="cs-CZ" sz="2800" dirty="0"/>
              <a:t>, SIRS) </a:t>
            </a:r>
            <a:r>
              <a:rPr lang="cs-CZ" sz="2800" dirty="0" err="1"/>
              <a:t>provoked</a:t>
            </a:r>
            <a:r>
              <a:rPr lang="cs-CZ" sz="2800" dirty="0"/>
              <a:t> </a:t>
            </a:r>
            <a:r>
              <a:rPr lang="cs-CZ" sz="2800" dirty="0" err="1"/>
              <a:t>periferal</a:t>
            </a:r>
            <a:r>
              <a:rPr lang="cs-CZ" sz="2800" dirty="0"/>
              <a:t> </a:t>
            </a:r>
            <a:r>
              <a:rPr lang="cs-CZ" sz="2800" dirty="0" err="1"/>
              <a:t>vasodilation</a:t>
            </a:r>
            <a:r>
              <a:rPr lang="cs-CZ" sz="2800" dirty="0"/>
              <a:t>, </a:t>
            </a:r>
            <a:r>
              <a:rPr lang="cs-CZ" sz="2800" dirty="0" err="1"/>
              <a:t>sepsis</a:t>
            </a:r>
            <a:r>
              <a:rPr lang="cs-CZ" sz="2800" dirty="0"/>
              <a:t> + </a:t>
            </a:r>
            <a:r>
              <a:rPr lang="cs-CZ" sz="2800" dirty="0" err="1"/>
              <a:t>acute</a:t>
            </a:r>
            <a:r>
              <a:rPr lang="cs-CZ" sz="2800" dirty="0"/>
              <a:t> </a:t>
            </a:r>
            <a:r>
              <a:rPr lang="cs-CZ" sz="2800" dirty="0" err="1"/>
              <a:t>circulatory</a:t>
            </a:r>
            <a:r>
              <a:rPr lang="cs-CZ" sz="2800" dirty="0"/>
              <a:t>  </a:t>
            </a:r>
            <a:r>
              <a:rPr lang="cs-CZ" sz="2800" dirty="0" err="1"/>
              <a:t>failure</a:t>
            </a:r>
            <a:r>
              <a:rPr lang="cs-CZ" sz="2800" dirty="0"/>
              <a:t> </a:t>
            </a:r>
            <a:r>
              <a:rPr lang="cs-CZ" sz="2800" dirty="0" err="1"/>
              <a:t>with</a:t>
            </a:r>
            <a:r>
              <a:rPr lang="cs-CZ" sz="2800" dirty="0"/>
              <a:t> </a:t>
            </a:r>
            <a:r>
              <a:rPr lang="cs-CZ" sz="2800" dirty="0" err="1"/>
              <a:t>hypotension</a:t>
            </a:r>
            <a:endParaRPr lang="cs-CZ" sz="2800" dirty="0"/>
          </a:p>
          <a:p>
            <a:r>
              <a:rPr lang="cs-CZ" sz="2800" dirty="0"/>
              <a:t> </a:t>
            </a:r>
            <a:r>
              <a:rPr lang="cs-CZ" sz="2800" b="1" dirty="0" err="1">
                <a:solidFill>
                  <a:srgbClr val="FFC000"/>
                </a:solidFill>
              </a:rPr>
              <a:t>Anaphylactic</a:t>
            </a:r>
            <a:r>
              <a:rPr lang="cs-CZ" sz="2800" b="1" dirty="0">
                <a:solidFill>
                  <a:srgbClr val="FFC000"/>
                </a:solidFill>
              </a:rPr>
              <a:t> </a:t>
            </a:r>
            <a:r>
              <a:rPr lang="cs-CZ" sz="2800" b="1" dirty="0" err="1">
                <a:solidFill>
                  <a:srgbClr val="FFC000"/>
                </a:solidFill>
              </a:rPr>
              <a:t>shock</a:t>
            </a:r>
            <a:r>
              <a:rPr lang="cs-CZ" sz="2800" dirty="0"/>
              <a:t> – a type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shock</a:t>
            </a:r>
            <a:r>
              <a:rPr lang="cs-CZ" sz="2800" dirty="0"/>
              <a:t> </a:t>
            </a:r>
            <a:r>
              <a:rPr lang="cs-CZ" sz="2800" dirty="0" err="1"/>
              <a:t>that</a:t>
            </a:r>
            <a:r>
              <a:rPr lang="cs-CZ" sz="2800" dirty="0"/>
              <a:t> </a:t>
            </a:r>
            <a:r>
              <a:rPr lang="cs-CZ" sz="2800" dirty="0" err="1"/>
              <a:t>results</a:t>
            </a:r>
            <a:r>
              <a:rPr lang="cs-CZ" sz="2800" dirty="0"/>
              <a:t> </a:t>
            </a:r>
            <a:r>
              <a:rPr lang="cs-CZ" sz="2800" dirty="0" err="1"/>
              <a:t>from</a:t>
            </a:r>
            <a:r>
              <a:rPr lang="cs-CZ" sz="2800" dirty="0"/>
              <a:t> </a:t>
            </a:r>
            <a:r>
              <a:rPr lang="cs-CZ" sz="2800" dirty="0" err="1"/>
              <a:t>widespread</a:t>
            </a:r>
            <a:r>
              <a:rPr lang="cs-CZ" sz="2800" dirty="0"/>
              <a:t> </a:t>
            </a:r>
            <a:r>
              <a:rPr lang="cs-CZ" sz="2800" dirty="0" err="1"/>
              <a:t>systemic</a:t>
            </a:r>
            <a:r>
              <a:rPr lang="cs-CZ" sz="2800" dirty="0"/>
              <a:t> </a:t>
            </a:r>
            <a:r>
              <a:rPr lang="cs-CZ" sz="2800" dirty="0" err="1"/>
              <a:t>allergic</a:t>
            </a:r>
            <a:r>
              <a:rPr lang="cs-CZ" sz="2800" dirty="0"/>
              <a:t> </a:t>
            </a:r>
            <a:r>
              <a:rPr lang="cs-CZ" sz="2800" dirty="0" err="1"/>
              <a:t>reaction</a:t>
            </a:r>
            <a:r>
              <a:rPr lang="cs-CZ" sz="2800" dirty="0"/>
              <a:t> to </a:t>
            </a:r>
            <a:r>
              <a:rPr lang="cs-CZ" sz="2800" dirty="0" err="1"/>
              <a:t>an</a:t>
            </a:r>
            <a:r>
              <a:rPr lang="cs-CZ" sz="2800" dirty="0"/>
              <a:t> antigen</a:t>
            </a:r>
          </a:p>
          <a:p>
            <a:r>
              <a:rPr lang="cs-CZ" sz="2800" dirty="0"/>
              <a:t> </a:t>
            </a:r>
            <a:r>
              <a:rPr lang="cs-CZ" sz="2800" b="1" dirty="0" err="1">
                <a:solidFill>
                  <a:srgbClr val="FFC000"/>
                </a:solidFill>
              </a:rPr>
              <a:t>Neurogenic</a:t>
            </a:r>
            <a:r>
              <a:rPr lang="cs-CZ" sz="2800" b="1" dirty="0">
                <a:solidFill>
                  <a:srgbClr val="FFC000"/>
                </a:solidFill>
              </a:rPr>
              <a:t> </a:t>
            </a:r>
            <a:r>
              <a:rPr lang="cs-CZ" sz="2800" b="1" dirty="0" err="1">
                <a:solidFill>
                  <a:srgbClr val="FFC000"/>
                </a:solidFill>
              </a:rPr>
              <a:t>shock</a:t>
            </a:r>
            <a:r>
              <a:rPr lang="cs-CZ" sz="2800" b="1" dirty="0">
                <a:solidFill>
                  <a:srgbClr val="FFC000"/>
                </a:solidFill>
              </a:rPr>
              <a:t> </a:t>
            </a:r>
            <a:r>
              <a:rPr lang="cs-CZ" sz="2800" dirty="0"/>
              <a:t>- a type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shock</a:t>
            </a:r>
            <a:r>
              <a:rPr lang="cs-CZ" sz="2800" dirty="0"/>
              <a:t> </a:t>
            </a:r>
            <a:r>
              <a:rPr lang="cs-CZ" sz="2800" dirty="0" err="1"/>
              <a:t>that</a:t>
            </a:r>
            <a:r>
              <a:rPr lang="cs-CZ" sz="2800" dirty="0"/>
              <a:t> </a:t>
            </a:r>
            <a:r>
              <a:rPr lang="cs-CZ" sz="2800" dirty="0" err="1"/>
              <a:t>results</a:t>
            </a:r>
            <a:r>
              <a:rPr lang="cs-CZ" sz="2800" dirty="0"/>
              <a:t> </a:t>
            </a:r>
            <a:r>
              <a:rPr lang="cs-CZ" sz="2800" dirty="0" err="1"/>
              <a:t>from</a:t>
            </a:r>
            <a:r>
              <a:rPr lang="cs-CZ" sz="2800" dirty="0"/>
              <a:t> </a:t>
            </a:r>
            <a:r>
              <a:rPr lang="cs-CZ" sz="2800" dirty="0" err="1"/>
              <a:t>the</a:t>
            </a:r>
            <a:r>
              <a:rPr lang="cs-CZ" sz="2800" dirty="0"/>
              <a:t> </a:t>
            </a:r>
            <a:r>
              <a:rPr lang="cs-CZ" sz="2800" dirty="0" err="1"/>
              <a:t>loss</a:t>
            </a:r>
            <a:r>
              <a:rPr lang="cs-CZ" sz="2800" dirty="0"/>
              <a:t> </a:t>
            </a:r>
            <a:r>
              <a:rPr lang="cs-CZ" sz="2800" dirty="0" err="1"/>
              <a:t>or</a:t>
            </a:r>
            <a:r>
              <a:rPr lang="cs-CZ" sz="2800" dirty="0"/>
              <a:t> </a:t>
            </a:r>
            <a:r>
              <a:rPr lang="cs-CZ" sz="2800" dirty="0" err="1"/>
              <a:t>suppression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sympathetic</a:t>
            </a:r>
            <a:r>
              <a:rPr lang="cs-CZ" sz="2800" dirty="0"/>
              <a:t> tone</a:t>
            </a:r>
          </a:p>
        </p:txBody>
      </p:sp>
    </p:spTree>
    <p:extLst>
      <p:ext uri="{BB962C8B-B14F-4D97-AF65-F5344CB8AC3E}">
        <p14:creationId xmlns:p14="http://schemas.microsoft.com/office/powerpoint/2010/main" val="36173991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err="1">
                <a:solidFill>
                  <a:srgbClr val="FF0000"/>
                </a:solidFill>
              </a:rPr>
              <a:t>Septic</a:t>
            </a:r>
            <a:r>
              <a:rPr lang="cs-CZ" sz="4000" dirty="0">
                <a:solidFill>
                  <a:srgbClr val="FF0000"/>
                </a:solidFill>
              </a:rPr>
              <a:t>  </a:t>
            </a:r>
            <a:r>
              <a:rPr lang="cs-CZ" sz="4000" dirty="0" err="1">
                <a:solidFill>
                  <a:srgbClr val="FF0000"/>
                </a:solidFill>
              </a:rPr>
              <a:t>shock</a:t>
            </a:r>
            <a:r>
              <a:rPr lang="cs-CZ" sz="4000" dirty="0">
                <a:solidFill>
                  <a:srgbClr val="FF0000"/>
                </a:solidFill>
              </a:rPr>
              <a:t> – risk </a:t>
            </a:r>
            <a:r>
              <a:rPr lang="cs-CZ" sz="4000" dirty="0" err="1">
                <a:solidFill>
                  <a:srgbClr val="FF0000"/>
                </a:solidFill>
              </a:rPr>
              <a:t>factors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Age</a:t>
            </a:r>
            <a:endParaRPr lang="cs-CZ" dirty="0"/>
          </a:p>
          <a:p>
            <a:r>
              <a:rPr lang="cs-CZ" dirty="0" err="1"/>
              <a:t>Malnutrition</a:t>
            </a:r>
            <a:endParaRPr lang="cs-CZ" dirty="0"/>
          </a:p>
          <a:p>
            <a:r>
              <a:rPr lang="cs-CZ" dirty="0"/>
              <a:t>Use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invasive</a:t>
            </a:r>
            <a:r>
              <a:rPr lang="cs-CZ" dirty="0"/>
              <a:t> </a:t>
            </a:r>
            <a:r>
              <a:rPr lang="cs-CZ" dirty="0" err="1"/>
              <a:t>catheters</a:t>
            </a:r>
            <a:endParaRPr lang="cs-CZ" dirty="0"/>
          </a:p>
          <a:p>
            <a:r>
              <a:rPr lang="cs-CZ" dirty="0" err="1"/>
              <a:t>Traumatic</a:t>
            </a:r>
            <a:r>
              <a:rPr lang="cs-CZ" dirty="0"/>
              <a:t> </a:t>
            </a:r>
            <a:r>
              <a:rPr lang="cs-CZ" dirty="0" err="1"/>
              <a:t>wounds</a:t>
            </a:r>
            <a:endParaRPr lang="cs-CZ" dirty="0"/>
          </a:p>
          <a:p>
            <a:r>
              <a:rPr lang="cs-CZ" dirty="0" err="1"/>
              <a:t>Drug</a:t>
            </a:r>
            <a:r>
              <a:rPr lang="cs-CZ" dirty="0"/>
              <a:t> </a:t>
            </a:r>
            <a:r>
              <a:rPr lang="cs-CZ" dirty="0" err="1"/>
              <a:t>therapy</a:t>
            </a:r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err="1">
                <a:solidFill>
                  <a:srgbClr val="FF0000"/>
                </a:solidFill>
              </a:rPr>
              <a:t>Septic</a:t>
            </a:r>
            <a:r>
              <a:rPr lang="cs-CZ" sz="4000" dirty="0">
                <a:solidFill>
                  <a:srgbClr val="FF0000"/>
                </a:solidFill>
              </a:rPr>
              <a:t>  </a:t>
            </a:r>
            <a:r>
              <a:rPr lang="cs-CZ" sz="4000" dirty="0" err="1">
                <a:solidFill>
                  <a:srgbClr val="FF0000"/>
                </a:solidFill>
              </a:rPr>
              <a:t>shock</a:t>
            </a:r>
            <a:r>
              <a:rPr lang="cs-CZ" sz="4000" dirty="0">
                <a:solidFill>
                  <a:srgbClr val="FF0000"/>
                </a:solidFill>
              </a:rPr>
              <a:t> – risk </a:t>
            </a:r>
            <a:r>
              <a:rPr lang="cs-CZ" sz="4000" dirty="0" err="1">
                <a:solidFill>
                  <a:srgbClr val="FF0000"/>
                </a:solidFill>
              </a:rPr>
              <a:t>factors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>
                <a:solidFill>
                  <a:srgbClr val="FFC000"/>
                </a:solidFill>
              </a:rPr>
              <a:t>Initiated</a:t>
            </a:r>
            <a:r>
              <a:rPr lang="cs-CZ" dirty="0">
                <a:solidFill>
                  <a:srgbClr val="FFC000"/>
                </a:solidFill>
              </a:rPr>
              <a:t> by G </a:t>
            </a:r>
            <a:r>
              <a:rPr lang="cs-CZ" dirty="0" err="1">
                <a:solidFill>
                  <a:srgbClr val="FFC000"/>
                </a:solidFill>
              </a:rPr>
              <a:t>neg</a:t>
            </a:r>
            <a:r>
              <a:rPr lang="cs-CZ" dirty="0">
                <a:solidFill>
                  <a:srgbClr val="FFC000"/>
                </a:solidFill>
              </a:rPr>
              <a:t>. </a:t>
            </a:r>
            <a:r>
              <a:rPr lang="cs-CZ" dirty="0" err="1">
                <a:solidFill>
                  <a:srgbClr val="FFC000"/>
                </a:solidFill>
              </a:rPr>
              <a:t>or</a:t>
            </a:r>
            <a:r>
              <a:rPr lang="cs-CZ" dirty="0">
                <a:solidFill>
                  <a:srgbClr val="FFC000"/>
                </a:solidFill>
              </a:rPr>
              <a:t> G </a:t>
            </a:r>
            <a:r>
              <a:rPr lang="cs-CZ" dirty="0" err="1">
                <a:solidFill>
                  <a:srgbClr val="FFC000"/>
                </a:solidFill>
              </a:rPr>
              <a:t>posit</a:t>
            </a:r>
            <a:r>
              <a:rPr lang="cs-CZ" dirty="0">
                <a:solidFill>
                  <a:srgbClr val="FFC000"/>
                </a:solidFill>
              </a:rPr>
              <a:t>. </a:t>
            </a:r>
            <a:r>
              <a:rPr lang="cs-CZ" dirty="0" err="1">
                <a:solidFill>
                  <a:srgbClr val="FFC000"/>
                </a:solidFill>
              </a:rPr>
              <a:t>Bacteria</a:t>
            </a:r>
            <a:r>
              <a:rPr lang="cs-CZ" dirty="0">
                <a:solidFill>
                  <a:srgbClr val="FFC000"/>
                </a:solidFill>
              </a:rPr>
              <a:t>, </a:t>
            </a:r>
            <a:r>
              <a:rPr lang="cs-CZ" dirty="0" err="1">
                <a:solidFill>
                  <a:srgbClr val="FFC000"/>
                </a:solidFill>
              </a:rPr>
              <a:t>fungi</a:t>
            </a:r>
            <a:r>
              <a:rPr lang="cs-CZ" dirty="0">
                <a:solidFill>
                  <a:srgbClr val="FFC000"/>
                </a:solidFill>
              </a:rPr>
              <a:t> </a:t>
            </a:r>
            <a:r>
              <a:rPr lang="cs-CZ" dirty="0" err="1">
                <a:solidFill>
                  <a:srgbClr val="FFC000"/>
                </a:solidFill>
              </a:rPr>
              <a:t>or</a:t>
            </a:r>
            <a:r>
              <a:rPr lang="cs-CZ" dirty="0">
                <a:solidFill>
                  <a:srgbClr val="FFC000"/>
                </a:solidFill>
              </a:rPr>
              <a:t> </a:t>
            </a:r>
            <a:r>
              <a:rPr lang="cs-CZ" dirty="0" err="1">
                <a:solidFill>
                  <a:srgbClr val="FFC000"/>
                </a:solidFill>
              </a:rPr>
              <a:t>viruses</a:t>
            </a:r>
            <a:endParaRPr lang="cs-CZ" dirty="0">
              <a:solidFill>
                <a:srgbClr val="FFC000"/>
              </a:solidFill>
            </a:endParaRPr>
          </a:p>
          <a:p>
            <a:r>
              <a:rPr lang="cs-CZ" dirty="0"/>
              <a:t>Cell </a:t>
            </a:r>
            <a:r>
              <a:rPr lang="cs-CZ" dirty="0" err="1"/>
              <a:t>walls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organism</a:t>
            </a:r>
            <a:r>
              <a:rPr lang="cs-CZ" dirty="0"/>
              <a:t> </a:t>
            </a:r>
            <a:r>
              <a:rPr lang="cs-CZ" dirty="0" err="1"/>
              <a:t>contain</a:t>
            </a:r>
            <a:r>
              <a:rPr lang="cs-CZ" dirty="0"/>
              <a:t> </a:t>
            </a:r>
            <a:r>
              <a:rPr lang="cs-CZ" dirty="0" err="1"/>
              <a:t>endotoxins</a:t>
            </a:r>
            <a:r>
              <a:rPr lang="cs-CZ" dirty="0"/>
              <a:t> – </a:t>
            </a:r>
            <a:r>
              <a:rPr lang="cs-CZ" dirty="0" err="1"/>
              <a:t>endotoxins</a:t>
            </a:r>
            <a:r>
              <a:rPr lang="cs-CZ" dirty="0"/>
              <a:t> </a:t>
            </a:r>
            <a:r>
              <a:rPr lang="cs-CZ" dirty="0" err="1"/>
              <a:t>release</a:t>
            </a:r>
            <a:r>
              <a:rPr lang="cs-CZ" dirty="0"/>
              <a:t> </a:t>
            </a:r>
            <a:r>
              <a:rPr lang="cs-CZ" dirty="0" err="1"/>
              <a:t>inflammatory</a:t>
            </a:r>
            <a:r>
              <a:rPr lang="cs-CZ" dirty="0"/>
              <a:t> </a:t>
            </a:r>
            <a:r>
              <a:rPr lang="cs-CZ" dirty="0" err="1"/>
              <a:t>mediators</a:t>
            </a:r>
            <a:r>
              <a:rPr lang="cs-CZ" dirty="0"/>
              <a:t> – </a:t>
            </a:r>
            <a:r>
              <a:rPr lang="cs-CZ" dirty="0" err="1"/>
              <a:t>vasodilatation</a:t>
            </a:r>
            <a:r>
              <a:rPr lang="cs-CZ" dirty="0"/>
              <a:t> </a:t>
            </a:r>
            <a:r>
              <a:rPr lang="cs-CZ" dirty="0" err="1"/>
              <a:t>and</a:t>
            </a:r>
            <a:r>
              <a:rPr lang="cs-CZ" dirty="0"/>
              <a:t> </a:t>
            </a:r>
            <a:r>
              <a:rPr lang="cs-CZ" dirty="0" err="1"/>
              <a:t>increase</a:t>
            </a:r>
            <a:r>
              <a:rPr lang="cs-CZ" dirty="0"/>
              <a:t> </a:t>
            </a:r>
            <a:r>
              <a:rPr lang="cs-CZ" dirty="0" err="1"/>
              <a:t>capillary</a:t>
            </a:r>
            <a:r>
              <a:rPr lang="cs-CZ" dirty="0"/>
              <a:t> permeability </a:t>
            </a:r>
            <a:r>
              <a:rPr lang="cs-CZ" dirty="0" err="1"/>
              <a:t>leads</a:t>
            </a:r>
            <a:r>
              <a:rPr lang="cs-CZ" dirty="0"/>
              <a:t> to </a:t>
            </a:r>
            <a:r>
              <a:rPr lang="cs-CZ" dirty="0" err="1"/>
              <a:t>shoc</a:t>
            </a:r>
            <a:r>
              <a:rPr lang="cs-CZ" dirty="0"/>
              <a:t> </a:t>
            </a:r>
            <a:r>
              <a:rPr lang="cs-CZ" dirty="0" err="1"/>
              <a:t>due</a:t>
            </a:r>
            <a:r>
              <a:rPr lang="cs-CZ" dirty="0"/>
              <a:t> to </a:t>
            </a:r>
            <a:r>
              <a:rPr lang="cs-CZ" dirty="0" err="1"/>
              <a:t>alteration</a:t>
            </a:r>
            <a:r>
              <a:rPr lang="cs-CZ" dirty="0"/>
              <a:t> in </a:t>
            </a:r>
            <a:r>
              <a:rPr lang="cs-CZ" dirty="0" err="1"/>
              <a:t>peripherial</a:t>
            </a:r>
            <a:r>
              <a:rPr lang="cs-CZ" dirty="0"/>
              <a:t> </a:t>
            </a:r>
            <a:r>
              <a:rPr lang="cs-CZ" dirty="0" err="1"/>
              <a:t>circulation</a:t>
            </a:r>
            <a:r>
              <a:rPr lang="cs-CZ" dirty="0"/>
              <a:t> </a:t>
            </a:r>
            <a:r>
              <a:rPr lang="cs-CZ" dirty="0" err="1"/>
              <a:t>and</a:t>
            </a:r>
            <a:r>
              <a:rPr lang="cs-CZ" dirty="0"/>
              <a:t> </a:t>
            </a:r>
            <a:r>
              <a:rPr lang="cs-CZ" dirty="0" err="1"/>
              <a:t>massive</a:t>
            </a:r>
            <a:r>
              <a:rPr lang="cs-CZ" dirty="0"/>
              <a:t> </a:t>
            </a:r>
            <a:r>
              <a:rPr lang="cs-CZ" dirty="0" err="1"/>
              <a:t>dilation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dirty="0" err="1">
                <a:solidFill>
                  <a:srgbClr val="FF0000"/>
                </a:solidFill>
              </a:rPr>
              <a:t>Shock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 err="1">
                <a:solidFill>
                  <a:srgbClr val="FF0000"/>
                </a:solidFill>
              </a:rPr>
              <a:t>pathofysiology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r>
              <a:rPr lang="cs-CZ" sz="2800" dirty="0" err="1"/>
              <a:t>cellular</a:t>
            </a:r>
            <a:r>
              <a:rPr lang="cs-CZ" sz="2800" dirty="0"/>
              <a:t> </a:t>
            </a:r>
            <a:r>
              <a:rPr lang="cs-CZ" sz="2800" dirty="0" err="1"/>
              <a:t>hypoxemia</a:t>
            </a:r>
            <a:r>
              <a:rPr lang="cs-CZ" sz="2800" dirty="0"/>
              <a:t> – </a:t>
            </a:r>
            <a:r>
              <a:rPr lang="cs-CZ" sz="2800" dirty="0" err="1"/>
              <a:t>energy</a:t>
            </a:r>
            <a:r>
              <a:rPr lang="cs-CZ" sz="2800" dirty="0"/>
              <a:t> deficit,  &gt; aerobic </a:t>
            </a:r>
            <a:r>
              <a:rPr lang="cs-CZ" sz="2800" dirty="0" err="1"/>
              <a:t>metabolism</a:t>
            </a:r>
            <a:r>
              <a:rPr lang="cs-CZ" sz="2800" dirty="0"/>
              <a:t> </a:t>
            </a:r>
            <a:r>
              <a:rPr lang="cs-CZ" sz="2800" dirty="0" err="1"/>
              <a:t>switch</a:t>
            </a:r>
            <a:r>
              <a:rPr lang="cs-CZ" sz="2800" dirty="0"/>
              <a:t> to </a:t>
            </a:r>
            <a:r>
              <a:rPr lang="cs-CZ" sz="2800" dirty="0" err="1"/>
              <a:t>anaerobic</a:t>
            </a:r>
            <a:r>
              <a:rPr lang="cs-CZ" sz="2800" dirty="0"/>
              <a:t>,  &gt; </a:t>
            </a:r>
            <a:r>
              <a:rPr lang="cs-CZ" sz="2800" dirty="0" err="1"/>
              <a:t>lactic</a:t>
            </a:r>
            <a:r>
              <a:rPr lang="cs-CZ" sz="2800" dirty="0"/>
              <a:t> acid </a:t>
            </a:r>
            <a:r>
              <a:rPr lang="cs-CZ" sz="2800" dirty="0" err="1"/>
              <a:t>accumulation</a:t>
            </a:r>
            <a:r>
              <a:rPr lang="cs-CZ" sz="2800" dirty="0"/>
              <a:t> – </a:t>
            </a:r>
            <a:r>
              <a:rPr lang="cs-CZ" sz="2800" dirty="0" err="1"/>
              <a:t>metabolic</a:t>
            </a:r>
            <a:r>
              <a:rPr lang="cs-CZ" sz="2800" dirty="0"/>
              <a:t> </a:t>
            </a:r>
            <a:r>
              <a:rPr lang="cs-CZ" sz="2800" dirty="0" err="1"/>
              <a:t>acidosis</a:t>
            </a:r>
            <a:r>
              <a:rPr lang="cs-CZ" sz="2800" dirty="0"/>
              <a:t> &gt; </a:t>
            </a:r>
            <a:r>
              <a:rPr lang="cs-CZ" sz="2800" dirty="0" err="1"/>
              <a:t>cellular</a:t>
            </a:r>
            <a:r>
              <a:rPr lang="cs-CZ" sz="2800" dirty="0"/>
              <a:t> </a:t>
            </a:r>
            <a:r>
              <a:rPr lang="cs-CZ" sz="2800" dirty="0" err="1"/>
              <a:t>function</a:t>
            </a:r>
            <a:r>
              <a:rPr lang="cs-CZ" sz="2800" dirty="0"/>
              <a:t> </a:t>
            </a:r>
            <a:r>
              <a:rPr lang="cs-CZ" sz="2800" dirty="0" err="1"/>
              <a:t>failure</a:t>
            </a:r>
            <a:r>
              <a:rPr lang="cs-CZ" sz="2800" dirty="0"/>
              <a:t>,  Na/K pump </a:t>
            </a:r>
            <a:r>
              <a:rPr lang="cs-CZ" sz="2800" dirty="0" err="1"/>
              <a:t>impaired</a:t>
            </a:r>
            <a:r>
              <a:rPr lang="cs-CZ" sz="2800" dirty="0"/>
              <a:t> &gt; </a:t>
            </a:r>
            <a:r>
              <a:rPr lang="cs-CZ" sz="2800" dirty="0" err="1"/>
              <a:t>mitochondria</a:t>
            </a:r>
            <a:r>
              <a:rPr lang="cs-CZ" sz="2800" dirty="0"/>
              <a:t> </a:t>
            </a:r>
            <a:r>
              <a:rPr lang="cs-CZ" sz="2800" dirty="0" err="1"/>
              <a:t>damage</a:t>
            </a:r>
            <a:r>
              <a:rPr lang="cs-CZ" sz="2800" dirty="0"/>
              <a:t>,  cell </a:t>
            </a:r>
            <a:r>
              <a:rPr lang="cs-CZ" sz="2800" dirty="0" err="1"/>
              <a:t>death</a:t>
            </a:r>
            <a:endParaRPr lang="cs-CZ" sz="2800" dirty="0"/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/>
          </a:p>
          <a:p>
            <a:endParaRPr lang="cs-CZ" sz="2800" dirty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6581373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r>
              <a:rPr lang="cs-CZ" sz="2800" b="1" dirty="0" err="1"/>
              <a:t>Inflammation</a:t>
            </a:r>
            <a:r>
              <a:rPr lang="cs-CZ" sz="2800" dirty="0"/>
              <a:t> – </a:t>
            </a:r>
            <a:r>
              <a:rPr lang="cs-CZ" sz="2800" dirty="0" err="1"/>
              <a:t>complex</a:t>
            </a:r>
            <a:r>
              <a:rPr lang="cs-CZ" sz="2800" dirty="0"/>
              <a:t> </a:t>
            </a:r>
            <a:r>
              <a:rPr lang="cs-CZ" sz="2800" dirty="0" err="1"/>
              <a:t>defensive</a:t>
            </a:r>
            <a:r>
              <a:rPr lang="cs-CZ" sz="2800" dirty="0"/>
              <a:t> </a:t>
            </a:r>
            <a:r>
              <a:rPr lang="cs-CZ" sz="2800" dirty="0" err="1"/>
              <a:t>reactio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</a:p>
          <a:p>
            <a:pPr marL="0" indent="0">
              <a:buNone/>
            </a:pPr>
            <a:r>
              <a:rPr lang="cs-CZ" sz="2800" dirty="0"/>
              <a:t>        </a:t>
            </a:r>
            <a:r>
              <a:rPr lang="cs-CZ" sz="2800" dirty="0" err="1"/>
              <a:t>vascularized</a:t>
            </a:r>
            <a:r>
              <a:rPr lang="cs-CZ" sz="2800" dirty="0"/>
              <a:t> </a:t>
            </a:r>
            <a:r>
              <a:rPr lang="cs-CZ" sz="2800" dirty="0" err="1"/>
              <a:t>tissue</a:t>
            </a:r>
            <a:r>
              <a:rPr lang="cs-CZ" sz="2800" dirty="0"/>
              <a:t> to </a:t>
            </a:r>
            <a:r>
              <a:rPr lang="cs-CZ" sz="2800" dirty="0" err="1"/>
              <a:t>harm</a:t>
            </a:r>
            <a:endParaRPr lang="cs-CZ" sz="2800" dirty="0"/>
          </a:p>
          <a:p>
            <a:r>
              <a:rPr lang="cs-CZ" sz="2800" b="1" dirty="0" err="1"/>
              <a:t>Infection</a:t>
            </a:r>
            <a:r>
              <a:rPr lang="cs-CZ" sz="2800" dirty="0"/>
              <a:t> – </a:t>
            </a:r>
            <a:r>
              <a:rPr lang="cs-CZ" sz="2800" dirty="0" err="1"/>
              <a:t>inflammation</a:t>
            </a:r>
            <a:r>
              <a:rPr lang="cs-CZ" sz="2800" dirty="0"/>
              <a:t> </a:t>
            </a:r>
            <a:r>
              <a:rPr lang="cs-CZ" sz="2800" dirty="0" err="1"/>
              <a:t>with</a:t>
            </a:r>
            <a:r>
              <a:rPr lang="cs-CZ" sz="2800" dirty="0"/>
              <a:t> </a:t>
            </a:r>
            <a:r>
              <a:rPr lang="cs-CZ" sz="2800" dirty="0" err="1"/>
              <a:t>identified</a:t>
            </a:r>
            <a:r>
              <a:rPr lang="cs-CZ" sz="2800" dirty="0"/>
              <a:t> </a:t>
            </a:r>
            <a:r>
              <a:rPr lang="cs-CZ" sz="2800" dirty="0" err="1"/>
              <a:t>microorganism</a:t>
            </a:r>
            <a:r>
              <a:rPr lang="cs-CZ" sz="2800" dirty="0"/>
              <a:t>  in host </a:t>
            </a:r>
            <a:r>
              <a:rPr lang="cs-CZ" sz="2800" dirty="0" err="1"/>
              <a:t>tissue</a:t>
            </a:r>
            <a:endParaRPr lang="cs-CZ" sz="2800" dirty="0"/>
          </a:p>
          <a:p>
            <a:r>
              <a:rPr lang="cs-CZ" sz="2800" b="1" dirty="0" err="1"/>
              <a:t>Bacteremia</a:t>
            </a:r>
            <a:r>
              <a:rPr lang="cs-CZ" sz="2800" dirty="0"/>
              <a:t> – presence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bacterias</a:t>
            </a:r>
            <a:r>
              <a:rPr lang="cs-CZ" sz="2800" dirty="0"/>
              <a:t> in </a:t>
            </a:r>
            <a:r>
              <a:rPr lang="cs-CZ" sz="2800" dirty="0" err="1"/>
              <a:t>bloodtream</a:t>
            </a:r>
            <a:endParaRPr lang="cs-CZ" sz="2800" dirty="0"/>
          </a:p>
          <a:p>
            <a:r>
              <a:rPr lang="cs-CZ" sz="2800" b="1" dirty="0"/>
              <a:t>SIRS</a:t>
            </a:r>
            <a:r>
              <a:rPr lang="cs-CZ" sz="2800" dirty="0"/>
              <a:t> – </a:t>
            </a:r>
            <a:r>
              <a:rPr lang="cs-CZ" sz="2800" dirty="0" err="1"/>
              <a:t>systematic</a:t>
            </a:r>
            <a:r>
              <a:rPr lang="cs-CZ" sz="2800" dirty="0"/>
              <a:t> </a:t>
            </a:r>
            <a:r>
              <a:rPr lang="cs-CZ" sz="2800" dirty="0" err="1"/>
              <a:t>inflammatory</a:t>
            </a:r>
            <a:r>
              <a:rPr lang="cs-CZ" sz="2800" dirty="0"/>
              <a:t> </a:t>
            </a:r>
            <a:r>
              <a:rPr lang="cs-CZ" sz="2800" dirty="0" err="1"/>
              <a:t>responce</a:t>
            </a:r>
            <a:r>
              <a:rPr lang="cs-CZ" sz="2800" dirty="0"/>
              <a:t> syndrom</a:t>
            </a:r>
          </a:p>
          <a:p>
            <a:r>
              <a:rPr lang="cs-CZ" sz="2800" b="1" dirty="0" err="1"/>
              <a:t>Sepsis</a:t>
            </a:r>
            <a:endParaRPr lang="cs-CZ" sz="2800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57256"/>
          </a:xfrm>
        </p:spPr>
        <p:txBody>
          <a:bodyPr/>
          <a:lstStyle/>
          <a:p>
            <a:r>
              <a:rPr lang="cs-CZ" sz="2800" dirty="0" err="1">
                <a:solidFill>
                  <a:srgbClr val="FF0000"/>
                </a:solidFill>
              </a:rPr>
              <a:t>Inflammation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14974"/>
          </a:xfrm>
        </p:spPr>
        <p:txBody>
          <a:bodyPr/>
          <a:lstStyle/>
          <a:p>
            <a:pPr>
              <a:buNone/>
            </a:pPr>
            <a:r>
              <a:rPr lang="cs-CZ" sz="2800" dirty="0"/>
              <a:t>-  Rapid, </a:t>
            </a:r>
            <a:r>
              <a:rPr lang="cs-CZ" sz="2800" dirty="0" err="1"/>
              <a:t>complex</a:t>
            </a:r>
            <a:r>
              <a:rPr lang="cs-CZ" sz="2800" dirty="0"/>
              <a:t> </a:t>
            </a:r>
            <a:r>
              <a:rPr lang="cs-CZ" sz="2800" dirty="0" err="1"/>
              <a:t>biological</a:t>
            </a:r>
            <a:r>
              <a:rPr lang="cs-CZ" sz="2800" dirty="0"/>
              <a:t> response </a:t>
            </a:r>
            <a:r>
              <a:rPr lang="cs-CZ" sz="2800" dirty="0" err="1"/>
              <a:t>of</a:t>
            </a:r>
            <a:r>
              <a:rPr lang="cs-CZ" sz="2800" dirty="0"/>
              <a:t> body </a:t>
            </a:r>
            <a:r>
              <a:rPr lang="cs-CZ" sz="2800" dirty="0" err="1"/>
              <a:t>tissue</a:t>
            </a:r>
            <a:r>
              <a:rPr lang="cs-CZ" sz="2800" dirty="0"/>
              <a:t> to </a:t>
            </a:r>
            <a:r>
              <a:rPr lang="cs-CZ" sz="2800" dirty="0" err="1"/>
              <a:t>harmful</a:t>
            </a:r>
            <a:r>
              <a:rPr lang="cs-CZ" sz="2800" dirty="0"/>
              <a:t> stimulus</a:t>
            </a:r>
          </a:p>
          <a:p>
            <a:pPr>
              <a:buFontTx/>
              <a:buChar char="-"/>
            </a:pPr>
            <a:endParaRPr lang="cs-CZ" sz="2800" dirty="0"/>
          </a:p>
          <a:p>
            <a:pPr>
              <a:buNone/>
            </a:pPr>
            <a:r>
              <a:rPr lang="cs-CZ" sz="2800" dirty="0"/>
              <a:t>-  </a:t>
            </a:r>
            <a:r>
              <a:rPr lang="cs-CZ" sz="2800" dirty="0" err="1"/>
              <a:t>elimination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harm</a:t>
            </a:r>
            <a:r>
              <a:rPr lang="cs-CZ" sz="2800" dirty="0"/>
              <a:t> </a:t>
            </a:r>
            <a:r>
              <a:rPr lang="cs-CZ" sz="2800" dirty="0" err="1"/>
              <a:t>causes</a:t>
            </a:r>
            <a:r>
              <a:rPr lang="cs-CZ" sz="2800" dirty="0"/>
              <a:t>, </a:t>
            </a:r>
            <a:r>
              <a:rPr lang="cs-CZ" sz="2800" dirty="0" err="1"/>
              <a:t>clear</a:t>
            </a:r>
            <a:r>
              <a:rPr lang="cs-CZ" sz="2800" dirty="0"/>
              <a:t> </a:t>
            </a:r>
            <a:r>
              <a:rPr lang="cs-CZ" sz="2800" dirty="0" err="1"/>
              <a:t>out</a:t>
            </a:r>
            <a:r>
              <a:rPr lang="cs-CZ" sz="2800" dirty="0"/>
              <a:t> </a:t>
            </a:r>
            <a:r>
              <a:rPr lang="cs-CZ" sz="2800" dirty="0" err="1"/>
              <a:t>damaged</a:t>
            </a:r>
            <a:r>
              <a:rPr lang="cs-CZ" sz="2800" dirty="0"/>
              <a:t> </a:t>
            </a:r>
            <a:r>
              <a:rPr lang="cs-CZ" sz="2800" dirty="0" err="1"/>
              <a:t>tissues</a:t>
            </a:r>
            <a:r>
              <a:rPr lang="cs-CZ" sz="2800" dirty="0"/>
              <a:t> </a:t>
            </a:r>
            <a:r>
              <a:rPr lang="cs-CZ" sz="2800" dirty="0" err="1"/>
              <a:t>and</a:t>
            </a:r>
            <a:r>
              <a:rPr lang="cs-CZ" sz="2800" dirty="0"/>
              <a:t> </a:t>
            </a:r>
            <a:r>
              <a:rPr lang="cs-CZ" sz="2800" dirty="0" err="1"/>
              <a:t>cells</a:t>
            </a:r>
            <a:r>
              <a:rPr lang="cs-CZ" sz="2800" dirty="0"/>
              <a:t>, </a:t>
            </a:r>
            <a:r>
              <a:rPr lang="cs-CZ" sz="2800" dirty="0" err="1"/>
              <a:t>prepare</a:t>
            </a:r>
            <a:r>
              <a:rPr lang="cs-CZ" sz="2800" dirty="0"/>
              <a:t> </a:t>
            </a:r>
            <a:r>
              <a:rPr lang="cs-CZ" sz="2800" dirty="0" err="1"/>
              <a:t>site</a:t>
            </a:r>
            <a:r>
              <a:rPr lang="cs-CZ" sz="2800" dirty="0"/>
              <a:t> </a:t>
            </a:r>
            <a:r>
              <a:rPr lang="cs-CZ" sz="2800" dirty="0" err="1"/>
              <a:t>for</a:t>
            </a:r>
            <a:r>
              <a:rPr lang="cs-CZ" sz="2800" dirty="0"/>
              <a:t> </a:t>
            </a:r>
            <a:r>
              <a:rPr lang="cs-CZ" sz="2800" dirty="0" err="1"/>
              <a:t>reparation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tissue</a:t>
            </a:r>
            <a:r>
              <a:rPr lang="cs-CZ" sz="2800" dirty="0"/>
              <a:t> </a:t>
            </a:r>
            <a:r>
              <a:rPr lang="cs-CZ" sz="2800" dirty="0" err="1"/>
              <a:t>defects</a:t>
            </a:r>
            <a:r>
              <a:rPr lang="cs-CZ" sz="2800" dirty="0"/>
              <a:t>, </a:t>
            </a:r>
          </a:p>
          <a:p>
            <a:endParaRPr lang="cs-CZ" sz="2800" dirty="0"/>
          </a:p>
          <a:p>
            <a:pPr>
              <a:buNone/>
            </a:pPr>
            <a:r>
              <a:rPr lang="cs-CZ" sz="2800" dirty="0"/>
              <a:t>-  </a:t>
            </a:r>
            <a:r>
              <a:rPr lang="cs-CZ" sz="2800" dirty="0" err="1"/>
              <a:t>innate</a:t>
            </a:r>
            <a:r>
              <a:rPr lang="cs-CZ" sz="2800" dirty="0"/>
              <a:t> </a:t>
            </a:r>
            <a:r>
              <a:rPr lang="cs-CZ" sz="2800" dirty="0" err="1"/>
              <a:t>defensive</a:t>
            </a:r>
            <a:r>
              <a:rPr lang="cs-CZ" sz="2800" dirty="0"/>
              <a:t> </a:t>
            </a:r>
            <a:r>
              <a:rPr lang="cs-CZ" sz="2800" dirty="0" err="1"/>
              <a:t>responce</a:t>
            </a:r>
            <a:r>
              <a:rPr lang="cs-CZ" sz="2800" dirty="0"/>
              <a:t> </a:t>
            </a:r>
            <a:r>
              <a:rPr lang="cs-CZ" sz="2800" dirty="0" err="1"/>
              <a:t>and</a:t>
            </a:r>
            <a:r>
              <a:rPr lang="cs-CZ" sz="2800" dirty="0"/>
              <a:t> </a:t>
            </a:r>
            <a:r>
              <a:rPr lang="cs-CZ" sz="2800" dirty="0" err="1"/>
              <a:t>reparative</a:t>
            </a:r>
            <a:r>
              <a:rPr lang="cs-CZ" sz="2800" dirty="0"/>
              <a:t> </a:t>
            </a:r>
            <a:r>
              <a:rPr lang="cs-CZ" sz="2800" dirty="0" err="1"/>
              <a:t>process</a:t>
            </a:r>
            <a:r>
              <a:rPr lang="cs-CZ" sz="2800" dirty="0"/>
              <a:t>,  </a:t>
            </a:r>
            <a:r>
              <a:rPr lang="cs-CZ" sz="2800" dirty="0" err="1"/>
              <a:t>complex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immune</a:t>
            </a:r>
            <a:r>
              <a:rPr lang="cs-CZ" sz="2800" dirty="0"/>
              <a:t> </a:t>
            </a:r>
            <a:r>
              <a:rPr lang="cs-CZ" sz="2800" dirty="0" err="1"/>
              <a:t>cells</a:t>
            </a:r>
            <a:r>
              <a:rPr lang="cs-CZ" sz="2800" dirty="0"/>
              <a:t> </a:t>
            </a:r>
            <a:r>
              <a:rPr lang="cs-CZ" sz="2800" dirty="0" err="1"/>
              <a:t>and</a:t>
            </a:r>
            <a:r>
              <a:rPr lang="cs-CZ" sz="2800" dirty="0"/>
              <a:t> </a:t>
            </a:r>
            <a:r>
              <a:rPr lang="cs-CZ" sz="2800" dirty="0" err="1"/>
              <a:t>blood</a:t>
            </a:r>
            <a:r>
              <a:rPr lang="cs-CZ" sz="2800" dirty="0"/>
              <a:t> </a:t>
            </a:r>
            <a:r>
              <a:rPr lang="cs-CZ" sz="2800" dirty="0" err="1"/>
              <a:t>vessels</a:t>
            </a:r>
            <a:r>
              <a:rPr lang="cs-CZ" sz="2800" dirty="0"/>
              <a:t> </a:t>
            </a:r>
            <a:r>
              <a:rPr lang="cs-CZ" sz="2800" dirty="0" err="1"/>
              <a:t>and</a:t>
            </a:r>
            <a:r>
              <a:rPr lang="cs-CZ" sz="2800" dirty="0"/>
              <a:t> </a:t>
            </a:r>
            <a:r>
              <a:rPr lang="cs-CZ" sz="2800" dirty="0" err="1"/>
              <a:t>molecular</a:t>
            </a:r>
            <a:r>
              <a:rPr lang="cs-CZ" sz="2800" dirty="0"/>
              <a:t> </a:t>
            </a:r>
            <a:r>
              <a:rPr lang="cs-CZ" sz="2800" dirty="0" err="1"/>
              <a:t>mediators</a:t>
            </a:r>
            <a:endParaRPr lang="cs-CZ" sz="2800" dirty="0"/>
          </a:p>
          <a:p>
            <a:endParaRPr lang="cs-CZ" sz="28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/>
          <a:lstStyle/>
          <a:p>
            <a:r>
              <a:rPr lang="cs-CZ" sz="2800" dirty="0" err="1"/>
              <a:t>Inflammatory</a:t>
            </a:r>
            <a:r>
              <a:rPr lang="cs-CZ" sz="2800" dirty="0"/>
              <a:t> </a:t>
            </a:r>
            <a:r>
              <a:rPr lang="cs-CZ" sz="2800" dirty="0" err="1"/>
              <a:t>reaction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357850"/>
          </a:xfrm>
        </p:spPr>
        <p:txBody>
          <a:bodyPr/>
          <a:lstStyle/>
          <a:p>
            <a:r>
              <a:rPr lang="cs-CZ" sz="2800" dirty="0" err="1"/>
              <a:t>Injured</a:t>
            </a:r>
            <a:r>
              <a:rPr lang="cs-CZ" sz="2800" dirty="0"/>
              <a:t> </a:t>
            </a:r>
            <a:r>
              <a:rPr lang="cs-CZ" sz="2800" dirty="0" err="1"/>
              <a:t>tissue</a:t>
            </a:r>
            <a:r>
              <a:rPr lang="cs-CZ" sz="2800" dirty="0"/>
              <a:t> </a:t>
            </a:r>
            <a:r>
              <a:rPr lang="cs-CZ" sz="2800" dirty="0" err="1"/>
              <a:t>cells</a:t>
            </a:r>
            <a:r>
              <a:rPr lang="cs-CZ" sz="2800" dirty="0"/>
              <a:t> </a:t>
            </a:r>
            <a:r>
              <a:rPr lang="cs-CZ" sz="2800" dirty="0" err="1"/>
              <a:t>release</a:t>
            </a:r>
            <a:r>
              <a:rPr lang="cs-CZ" sz="2800" dirty="0"/>
              <a:t> </a:t>
            </a:r>
            <a:r>
              <a:rPr lang="cs-CZ" sz="2800" dirty="0" err="1"/>
              <a:t>chemokines</a:t>
            </a:r>
            <a:r>
              <a:rPr lang="cs-CZ" sz="2800" dirty="0"/>
              <a:t>, histamin, </a:t>
            </a:r>
            <a:r>
              <a:rPr lang="cs-CZ" sz="2800" dirty="0" err="1"/>
              <a:t>etc</a:t>
            </a:r>
            <a:r>
              <a:rPr lang="cs-CZ" sz="2800" dirty="0"/>
              <a:t>., </a:t>
            </a:r>
          </a:p>
          <a:p>
            <a:endParaRPr lang="cs-CZ" sz="2800" dirty="0"/>
          </a:p>
          <a:p>
            <a:r>
              <a:rPr lang="cs-CZ" sz="2800" b="1" dirty="0" err="1"/>
              <a:t>Vascular</a:t>
            </a:r>
            <a:r>
              <a:rPr lang="cs-CZ" sz="2800" b="1" dirty="0"/>
              <a:t> </a:t>
            </a:r>
            <a:r>
              <a:rPr lang="cs-CZ" sz="2800" b="1" dirty="0" err="1"/>
              <a:t>phase</a:t>
            </a:r>
            <a:r>
              <a:rPr lang="cs-CZ" sz="2800" b="1" dirty="0"/>
              <a:t> </a:t>
            </a:r>
            <a:r>
              <a:rPr lang="cs-CZ" sz="2800" dirty="0"/>
              <a:t>– </a:t>
            </a:r>
            <a:r>
              <a:rPr lang="cs-CZ" sz="2800" dirty="0" err="1"/>
              <a:t>activation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endothelial</a:t>
            </a:r>
            <a:r>
              <a:rPr lang="cs-CZ" sz="2800" dirty="0"/>
              <a:t> </a:t>
            </a:r>
            <a:r>
              <a:rPr lang="cs-CZ" sz="2800" dirty="0" err="1"/>
              <a:t>cells</a:t>
            </a:r>
            <a:r>
              <a:rPr lang="cs-CZ" sz="2800" dirty="0"/>
              <a:t> – </a:t>
            </a:r>
            <a:r>
              <a:rPr lang="cs-CZ" sz="2800" dirty="0" err="1"/>
              <a:t>adjacent</a:t>
            </a:r>
            <a:r>
              <a:rPr lang="cs-CZ" sz="2800" dirty="0"/>
              <a:t> </a:t>
            </a:r>
            <a:r>
              <a:rPr lang="cs-CZ" sz="2800" dirty="0" err="1"/>
              <a:t>capillaries</a:t>
            </a:r>
            <a:r>
              <a:rPr lang="cs-CZ" sz="2800" dirty="0"/>
              <a:t> </a:t>
            </a:r>
            <a:r>
              <a:rPr lang="cs-CZ" sz="2800" dirty="0" err="1"/>
              <a:t>dilate</a:t>
            </a:r>
            <a:r>
              <a:rPr lang="cs-CZ" sz="2800" dirty="0"/>
              <a:t>, </a:t>
            </a:r>
            <a:r>
              <a:rPr lang="cs-CZ" sz="2800" dirty="0" err="1"/>
              <a:t>increase</a:t>
            </a:r>
            <a:r>
              <a:rPr lang="cs-CZ" sz="2800" dirty="0"/>
              <a:t> </a:t>
            </a:r>
            <a:r>
              <a:rPr lang="cs-CZ" sz="2800" dirty="0" err="1"/>
              <a:t>blood</a:t>
            </a:r>
            <a:r>
              <a:rPr lang="cs-CZ" sz="2800" dirty="0"/>
              <a:t> </a:t>
            </a:r>
            <a:r>
              <a:rPr lang="cs-CZ" sz="2800" dirty="0" err="1"/>
              <a:t>flow</a:t>
            </a:r>
            <a:r>
              <a:rPr lang="cs-CZ" sz="2800" dirty="0"/>
              <a:t>,  </a:t>
            </a:r>
            <a:r>
              <a:rPr lang="cs-CZ" sz="2800" dirty="0" err="1"/>
              <a:t>endothelial</a:t>
            </a:r>
            <a:r>
              <a:rPr lang="cs-CZ" sz="2800" dirty="0"/>
              <a:t> </a:t>
            </a:r>
            <a:r>
              <a:rPr lang="cs-CZ" sz="2800" dirty="0" err="1"/>
              <a:t>cells</a:t>
            </a:r>
            <a:r>
              <a:rPr lang="cs-CZ" sz="2800" dirty="0"/>
              <a:t> </a:t>
            </a:r>
            <a:r>
              <a:rPr lang="cs-CZ" sz="2800" dirty="0" err="1"/>
              <a:t>contract</a:t>
            </a:r>
            <a:r>
              <a:rPr lang="cs-CZ" sz="2800" dirty="0"/>
              <a:t>, </a:t>
            </a:r>
            <a:r>
              <a:rPr lang="cs-CZ" sz="2800" dirty="0" err="1"/>
              <a:t>increase</a:t>
            </a:r>
            <a:r>
              <a:rPr lang="cs-CZ" sz="2800" dirty="0"/>
              <a:t> </a:t>
            </a:r>
            <a:r>
              <a:rPr lang="cs-CZ" sz="2800" dirty="0" err="1"/>
              <a:t>intercellular</a:t>
            </a:r>
            <a:r>
              <a:rPr lang="cs-CZ" sz="2800" dirty="0"/>
              <a:t> </a:t>
            </a:r>
            <a:r>
              <a:rPr lang="cs-CZ" sz="2800" dirty="0" err="1"/>
              <a:t>gaps</a:t>
            </a:r>
            <a:r>
              <a:rPr lang="cs-CZ" sz="2800" dirty="0"/>
              <a:t>, </a:t>
            </a:r>
            <a:r>
              <a:rPr lang="cs-CZ" sz="2800" dirty="0" err="1"/>
              <a:t>increase</a:t>
            </a:r>
            <a:r>
              <a:rPr lang="cs-CZ" sz="2800" dirty="0"/>
              <a:t> permeability, </a:t>
            </a:r>
            <a:r>
              <a:rPr lang="cs-CZ" sz="2800" dirty="0" err="1"/>
              <a:t>exudation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fluids</a:t>
            </a:r>
            <a:r>
              <a:rPr lang="cs-CZ" sz="2800" dirty="0"/>
              <a:t>, </a:t>
            </a:r>
            <a:r>
              <a:rPr lang="cs-CZ" sz="2800" dirty="0" err="1"/>
              <a:t>solubile</a:t>
            </a:r>
            <a:r>
              <a:rPr lang="cs-CZ" sz="2800" dirty="0"/>
              <a:t> </a:t>
            </a:r>
            <a:r>
              <a:rPr lang="cs-CZ" sz="2800" dirty="0" err="1"/>
              <a:t>proteins</a:t>
            </a:r>
            <a:r>
              <a:rPr lang="cs-CZ" sz="2800" dirty="0"/>
              <a:t> to soft </a:t>
            </a:r>
            <a:r>
              <a:rPr lang="cs-CZ" sz="2800" dirty="0" err="1"/>
              <a:t>tidssue</a:t>
            </a:r>
            <a:endParaRPr lang="cs-CZ" sz="2800" dirty="0"/>
          </a:p>
          <a:p>
            <a:pPr>
              <a:buNone/>
            </a:pPr>
            <a:r>
              <a:rPr lang="cs-CZ" sz="2800" dirty="0"/>
              <a:t> - </a:t>
            </a:r>
            <a:r>
              <a:rPr lang="cs-CZ" sz="2800" dirty="0" err="1"/>
              <a:t>activation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endothelial</a:t>
            </a:r>
            <a:r>
              <a:rPr lang="cs-CZ" sz="2800" dirty="0"/>
              <a:t> </a:t>
            </a:r>
            <a:r>
              <a:rPr lang="cs-CZ" sz="2800" dirty="0" err="1"/>
              <a:t>surface</a:t>
            </a:r>
            <a:endParaRPr lang="cs-CZ" sz="2800" dirty="0"/>
          </a:p>
          <a:p>
            <a:endParaRPr lang="cs-CZ" sz="28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dirty="0">
                <a:solidFill>
                  <a:srgbClr val="FF0000"/>
                </a:solidFill>
              </a:rPr>
              <a:t>SIRS </a:t>
            </a:r>
            <a:br>
              <a:rPr lang="cs-CZ" sz="2800" dirty="0">
                <a:solidFill>
                  <a:srgbClr val="FF0000"/>
                </a:solidFill>
              </a:rPr>
            </a:br>
            <a:r>
              <a:rPr lang="cs-CZ" sz="2800" dirty="0">
                <a:solidFill>
                  <a:srgbClr val="FF0000"/>
                </a:solidFill>
              </a:rPr>
              <a:t>(</a:t>
            </a:r>
            <a:r>
              <a:rPr lang="cs-CZ" sz="2800" dirty="0" err="1">
                <a:solidFill>
                  <a:srgbClr val="FF0000"/>
                </a:solidFill>
              </a:rPr>
              <a:t>Systemic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 err="1">
                <a:solidFill>
                  <a:srgbClr val="FF0000"/>
                </a:solidFill>
              </a:rPr>
              <a:t>Inflammatory</a:t>
            </a:r>
            <a:r>
              <a:rPr lang="cs-CZ" sz="2800" dirty="0">
                <a:solidFill>
                  <a:srgbClr val="FF0000"/>
                </a:solidFill>
              </a:rPr>
              <a:t> Response Syndrome)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28736"/>
            <a:ext cx="8229600" cy="4697427"/>
          </a:xfrm>
        </p:spPr>
        <p:txBody>
          <a:bodyPr/>
          <a:lstStyle/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714348" y="1428736"/>
            <a:ext cx="80010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err="1"/>
              <a:t>Massive</a:t>
            </a:r>
            <a:r>
              <a:rPr lang="cs-CZ" sz="2800" dirty="0"/>
              <a:t> </a:t>
            </a:r>
            <a:r>
              <a:rPr lang="cs-CZ" sz="2800" dirty="0" err="1"/>
              <a:t>tissue</a:t>
            </a:r>
            <a:r>
              <a:rPr lang="cs-CZ" sz="2800" dirty="0"/>
              <a:t> </a:t>
            </a:r>
            <a:r>
              <a:rPr lang="cs-CZ" sz="2800" dirty="0" err="1"/>
              <a:t>inflammation</a:t>
            </a:r>
            <a:r>
              <a:rPr lang="cs-CZ" sz="2800" dirty="0"/>
              <a:t>, </a:t>
            </a:r>
            <a:r>
              <a:rPr lang="cs-CZ" sz="2800" dirty="0" err="1"/>
              <a:t>long</a:t>
            </a:r>
            <a:r>
              <a:rPr lang="cs-CZ" sz="2800" dirty="0"/>
              <a:t> </a:t>
            </a:r>
            <a:r>
              <a:rPr lang="cs-CZ" sz="2800" dirty="0" err="1"/>
              <a:t>lasting</a:t>
            </a:r>
            <a:r>
              <a:rPr lang="cs-CZ" sz="2800" dirty="0"/>
              <a:t> – </a:t>
            </a:r>
            <a:r>
              <a:rPr lang="cs-CZ" sz="2800" dirty="0" err="1"/>
              <a:t>overproduction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proinflammatory</a:t>
            </a:r>
            <a:r>
              <a:rPr lang="cs-CZ" sz="2800" dirty="0"/>
              <a:t> </a:t>
            </a:r>
            <a:r>
              <a:rPr lang="cs-CZ" sz="2800" dirty="0" err="1"/>
              <a:t>cytokines</a:t>
            </a:r>
            <a:r>
              <a:rPr lang="cs-CZ" sz="2800" dirty="0"/>
              <a:t> – </a:t>
            </a:r>
            <a:r>
              <a:rPr lang="cs-CZ" sz="2800" dirty="0" err="1"/>
              <a:t>all</a:t>
            </a:r>
            <a:r>
              <a:rPr lang="cs-CZ" sz="2800" dirty="0"/>
              <a:t> </a:t>
            </a:r>
            <a:r>
              <a:rPr lang="cs-CZ" sz="2800" dirty="0" err="1"/>
              <a:t>tissues</a:t>
            </a:r>
            <a:r>
              <a:rPr lang="cs-CZ" sz="2800" dirty="0"/>
              <a:t> </a:t>
            </a:r>
            <a:r>
              <a:rPr lang="cs-CZ" sz="2800" dirty="0" err="1"/>
              <a:t>affected</a:t>
            </a:r>
            <a:r>
              <a:rPr lang="cs-CZ" sz="2800" dirty="0"/>
              <a:t>.</a:t>
            </a:r>
          </a:p>
          <a:p>
            <a:endParaRPr lang="cs-CZ" sz="2800" dirty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9367661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>
                <a:solidFill>
                  <a:srgbClr val="FF0000"/>
                </a:solidFill>
              </a:rPr>
              <a:t>SIRS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dirty="0">
                <a:solidFill>
                  <a:srgbClr val="FFC000"/>
                </a:solidFill>
              </a:rPr>
              <a:t>SIRS to </a:t>
            </a:r>
            <a:r>
              <a:rPr lang="cs-CZ" sz="2800" dirty="0" err="1">
                <a:solidFill>
                  <a:srgbClr val="FFC000"/>
                </a:solidFill>
              </a:rPr>
              <a:t>infection</a:t>
            </a:r>
            <a:r>
              <a:rPr lang="cs-CZ" sz="2800" dirty="0">
                <a:solidFill>
                  <a:srgbClr val="FFC000"/>
                </a:solidFill>
              </a:rPr>
              <a:t> </a:t>
            </a:r>
            <a:r>
              <a:rPr lang="cs-CZ" sz="2800" dirty="0" err="1">
                <a:solidFill>
                  <a:srgbClr val="FFC000"/>
                </a:solidFill>
              </a:rPr>
              <a:t>manifested</a:t>
            </a:r>
            <a:r>
              <a:rPr lang="cs-CZ" sz="2800" dirty="0">
                <a:solidFill>
                  <a:srgbClr val="FFC000"/>
                </a:solidFill>
              </a:rPr>
              <a:t> by </a:t>
            </a:r>
            <a:r>
              <a:rPr lang="cs-CZ" sz="2800" dirty="0" err="1">
                <a:solidFill>
                  <a:srgbClr val="FFC000"/>
                </a:solidFill>
              </a:rPr>
              <a:t>two</a:t>
            </a:r>
            <a:r>
              <a:rPr lang="cs-CZ" sz="2800" dirty="0">
                <a:solidFill>
                  <a:srgbClr val="FFC000"/>
                </a:solidFill>
              </a:rPr>
              <a:t> </a:t>
            </a:r>
            <a:r>
              <a:rPr lang="cs-CZ" sz="2800" dirty="0" err="1">
                <a:solidFill>
                  <a:srgbClr val="FFC000"/>
                </a:solidFill>
              </a:rPr>
              <a:t>or</a:t>
            </a:r>
            <a:r>
              <a:rPr lang="cs-CZ" sz="2800" dirty="0">
                <a:solidFill>
                  <a:srgbClr val="FFC000"/>
                </a:solidFill>
              </a:rPr>
              <a:t> more </a:t>
            </a:r>
            <a:r>
              <a:rPr lang="cs-CZ" sz="2800" dirty="0" err="1">
                <a:solidFill>
                  <a:srgbClr val="FFC000"/>
                </a:solidFill>
              </a:rPr>
              <a:t>of</a:t>
            </a:r>
            <a:r>
              <a:rPr lang="cs-CZ" sz="2800" dirty="0">
                <a:solidFill>
                  <a:srgbClr val="FFC000"/>
                </a:solidFill>
              </a:rPr>
              <a:t> </a:t>
            </a:r>
            <a:r>
              <a:rPr lang="cs-CZ" sz="2800" dirty="0" err="1">
                <a:solidFill>
                  <a:srgbClr val="FFC000"/>
                </a:solidFill>
              </a:rPr>
              <a:t>following</a:t>
            </a:r>
            <a:r>
              <a:rPr lang="cs-CZ" sz="2800" dirty="0">
                <a:solidFill>
                  <a:srgbClr val="FFC000"/>
                </a:solidFill>
              </a:rPr>
              <a:t> -</a:t>
            </a:r>
          </a:p>
          <a:p>
            <a:pPr eaLnBrk="1" hangingPunct="1">
              <a:defRPr/>
            </a:pPr>
            <a:r>
              <a:rPr lang="cs-CZ" sz="2800" dirty="0"/>
              <a:t>BT &gt; 38 /  &lt; 36 dg.</a:t>
            </a:r>
          </a:p>
          <a:p>
            <a:pPr eaLnBrk="1" hangingPunct="1">
              <a:defRPr/>
            </a:pPr>
            <a:r>
              <a:rPr lang="cs-CZ" sz="2800" dirty="0"/>
              <a:t>HR &gt; 90/min</a:t>
            </a:r>
          </a:p>
          <a:p>
            <a:pPr eaLnBrk="1" hangingPunct="1">
              <a:defRPr/>
            </a:pPr>
            <a:r>
              <a:rPr lang="cs-CZ" sz="2800" dirty="0" err="1"/>
              <a:t>Tachypnea</a:t>
            </a:r>
            <a:r>
              <a:rPr lang="cs-CZ" sz="2800" dirty="0"/>
              <a:t>  &gt; 20/min </a:t>
            </a:r>
          </a:p>
          <a:p>
            <a:pPr eaLnBrk="1" hangingPunct="1">
              <a:defRPr/>
            </a:pPr>
            <a:r>
              <a:rPr lang="cs-CZ" sz="2800" dirty="0" err="1"/>
              <a:t>Leukocytosis</a:t>
            </a:r>
            <a:r>
              <a:rPr lang="cs-CZ" sz="2800" dirty="0"/>
              <a:t> &gt; 12 0000 </a:t>
            </a:r>
            <a:r>
              <a:rPr lang="cs-CZ" sz="2800" dirty="0" err="1"/>
              <a:t>or</a:t>
            </a:r>
            <a:r>
              <a:rPr lang="cs-CZ" sz="2800" dirty="0"/>
              <a:t> </a:t>
            </a:r>
            <a:r>
              <a:rPr lang="cs-CZ" sz="2800" dirty="0" err="1"/>
              <a:t>leukopenia</a:t>
            </a:r>
            <a:r>
              <a:rPr lang="cs-CZ" sz="2800" dirty="0"/>
              <a:t> &lt; 4 000</a:t>
            </a:r>
          </a:p>
          <a:p>
            <a:pPr eaLnBrk="1" hangingPunct="1">
              <a:buNone/>
              <a:defRPr/>
            </a:pPr>
            <a:r>
              <a:rPr lang="cs-CZ" sz="2800" dirty="0"/>
              <a:t>--------------------------------------------------------------</a:t>
            </a:r>
          </a:p>
          <a:p>
            <a:pPr eaLnBrk="1" hangingPunct="1">
              <a:buNone/>
              <a:defRPr/>
            </a:pPr>
            <a:endParaRPr lang="cs-CZ" sz="2000" dirty="0"/>
          </a:p>
          <a:p>
            <a:pPr eaLnBrk="1" hangingPunct="1">
              <a:buFont typeface="Wingdings" pitchFamily="2" charset="2"/>
              <a:buNone/>
              <a:defRPr/>
            </a:pPr>
            <a:endParaRPr lang="cs-CZ" sz="2800" dirty="0"/>
          </a:p>
          <a:p>
            <a:pPr eaLnBrk="1" hangingPunct="1">
              <a:buNone/>
              <a:defRPr/>
            </a:pPr>
            <a:endParaRPr lang="cs-CZ" sz="2800" dirty="0"/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2967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42852"/>
            <a:ext cx="8229600" cy="642942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dirty="0" err="1">
                <a:solidFill>
                  <a:srgbClr val="FF0000"/>
                </a:solidFill>
              </a:rPr>
              <a:t>Sepsis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dirty="0" err="1"/>
              <a:t>Life</a:t>
            </a:r>
            <a:r>
              <a:rPr lang="cs-CZ" sz="2800" dirty="0"/>
              <a:t> </a:t>
            </a:r>
            <a:r>
              <a:rPr lang="cs-CZ" sz="2800" dirty="0" err="1"/>
              <a:t>threatening</a:t>
            </a:r>
            <a:r>
              <a:rPr lang="cs-CZ" sz="2800" dirty="0"/>
              <a:t> </a:t>
            </a:r>
            <a:r>
              <a:rPr lang="cs-CZ" sz="2800" dirty="0" err="1"/>
              <a:t>clinical</a:t>
            </a:r>
            <a:r>
              <a:rPr lang="cs-CZ" sz="2800" dirty="0"/>
              <a:t> syndrome</a:t>
            </a:r>
          </a:p>
          <a:p>
            <a:pPr eaLnBrk="1" hangingPunct="1">
              <a:defRPr/>
            </a:pPr>
            <a:r>
              <a:rPr lang="cs-CZ" sz="2800" dirty="0" err="1"/>
              <a:t>Specific</a:t>
            </a:r>
            <a:r>
              <a:rPr lang="cs-CZ" sz="2800" dirty="0"/>
              <a:t> type </a:t>
            </a:r>
            <a:r>
              <a:rPr lang="cs-CZ" sz="2800" dirty="0" err="1"/>
              <a:t>of</a:t>
            </a:r>
            <a:r>
              <a:rPr lang="cs-CZ" sz="2800" dirty="0"/>
              <a:t> SIRS </a:t>
            </a:r>
            <a:r>
              <a:rPr lang="cs-CZ" sz="2800" dirty="0" err="1"/>
              <a:t>condition</a:t>
            </a:r>
            <a:r>
              <a:rPr lang="cs-CZ" sz="2800" dirty="0"/>
              <a:t> + </a:t>
            </a:r>
            <a:r>
              <a:rPr lang="cs-CZ" sz="2800" dirty="0" err="1"/>
              <a:t>confirmed</a:t>
            </a:r>
            <a:r>
              <a:rPr lang="cs-CZ" sz="2800" dirty="0"/>
              <a:t> </a:t>
            </a:r>
            <a:r>
              <a:rPr lang="cs-CZ" sz="2800" dirty="0" err="1"/>
              <a:t>infection</a:t>
            </a:r>
            <a:endParaRPr lang="cs-CZ" sz="2800" dirty="0"/>
          </a:p>
          <a:p>
            <a:pPr eaLnBrk="1" hangingPunct="1">
              <a:defRPr/>
            </a:pPr>
            <a:endParaRPr lang="cs-CZ" sz="2800" dirty="0"/>
          </a:p>
          <a:p>
            <a:pPr eaLnBrk="1" hangingPunct="1">
              <a:defRPr/>
            </a:pPr>
            <a:r>
              <a:rPr lang="cs-CZ" sz="2800" dirty="0" err="1"/>
              <a:t>Clinical</a:t>
            </a:r>
            <a:r>
              <a:rPr lang="cs-CZ" sz="2800" dirty="0"/>
              <a:t> </a:t>
            </a:r>
            <a:r>
              <a:rPr lang="cs-CZ" sz="2800" dirty="0" err="1"/>
              <a:t>signs</a:t>
            </a:r>
            <a:endParaRPr lang="cs-CZ" sz="2800" dirty="0"/>
          </a:p>
          <a:p>
            <a:pPr eaLnBrk="1" hangingPunct="1">
              <a:defRPr/>
            </a:pPr>
            <a:r>
              <a:rPr lang="cs-CZ" sz="2800" dirty="0" err="1"/>
              <a:t>Lab</a:t>
            </a:r>
            <a:r>
              <a:rPr lang="cs-CZ" sz="2800" dirty="0"/>
              <a:t> / CRP, </a:t>
            </a:r>
            <a:r>
              <a:rPr lang="cs-CZ" sz="2800" dirty="0" err="1"/>
              <a:t>Procalcitonin</a:t>
            </a:r>
            <a:r>
              <a:rPr lang="cs-CZ" sz="2800" dirty="0"/>
              <a:t> /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800" dirty="0"/>
              <a:t>    </a:t>
            </a:r>
            <a:r>
              <a:rPr lang="cs-CZ" sz="2800" dirty="0" err="1"/>
              <a:t>Imaginig</a:t>
            </a:r>
            <a:r>
              <a:rPr lang="cs-CZ" sz="2800" dirty="0"/>
              <a:t> / X-</a:t>
            </a:r>
            <a:r>
              <a:rPr lang="cs-CZ" sz="2800" dirty="0" err="1"/>
              <a:t>rax</a:t>
            </a:r>
            <a:r>
              <a:rPr lang="cs-CZ" sz="2800" dirty="0"/>
              <a:t>, CT </a:t>
            </a:r>
            <a:r>
              <a:rPr lang="cs-CZ" sz="2800" dirty="0" err="1"/>
              <a:t>scan</a:t>
            </a:r>
            <a:r>
              <a:rPr lang="cs-CZ" sz="2800" dirty="0"/>
              <a:t> / </a:t>
            </a:r>
          </a:p>
          <a:p>
            <a:pPr eaLnBrk="1" hangingPunct="1">
              <a:defRPr/>
            </a:pPr>
            <a:r>
              <a:rPr lang="cs-CZ" dirty="0"/>
              <a:t> </a:t>
            </a:r>
            <a:r>
              <a:rPr lang="cs-CZ" dirty="0" err="1"/>
              <a:t>prove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infection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0876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80920" cy="28803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r>
              <a:rPr lang="cs-CZ" sz="2800" dirty="0" err="1">
                <a:solidFill>
                  <a:srgbClr val="FFC000"/>
                </a:solidFill>
              </a:rPr>
              <a:t>Sepsis</a:t>
            </a:r>
            <a:endParaRPr lang="cs-CZ" sz="2800" dirty="0">
              <a:solidFill>
                <a:srgbClr val="FFC000"/>
              </a:solidFill>
            </a:endParaRPr>
          </a:p>
          <a:p>
            <a:endParaRPr lang="cs-CZ" sz="2800" dirty="0"/>
          </a:p>
          <a:p>
            <a:r>
              <a:rPr lang="cs-CZ" sz="2800" dirty="0">
                <a:solidFill>
                  <a:srgbClr val="FFC000"/>
                </a:solidFill>
              </a:rPr>
              <a:t>Severe </a:t>
            </a:r>
            <a:r>
              <a:rPr lang="cs-CZ" sz="2800" dirty="0" err="1">
                <a:solidFill>
                  <a:srgbClr val="FFC000"/>
                </a:solidFill>
              </a:rPr>
              <a:t>sepsis</a:t>
            </a:r>
            <a:r>
              <a:rPr lang="cs-CZ" sz="2800" dirty="0">
                <a:solidFill>
                  <a:srgbClr val="FFC000"/>
                </a:solidFill>
              </a:rPr>
              <a:t> </a:t>
            </a:r>
            <a:r>
              <a:rPr lang="cs-CZ" sz="2800" dirty="0"/>
              <a:t>– </a:t>
            </a:r>
            <a:r>
              <a:rPr lang="cs-CZ" sz="2800" dirty="0" err="1"/>
              <a:t>sepsis</a:t>
            </a:r>
            <a:r>
              <a:rPr lang="cs-CZ" sz="2800" dirty="0"/>
              <a:t> + </a:t>
            </a:r>
            <a:r>
              <a:rPr lang="cs-CZ" sz="2800" dirty="0" err="1"/>
              <a:t>new</a:t>
            </a:r>
            <a:r>
              <a:rPr lang="cs-CZ" sz="2800" dirty="0"/>
              <a:t>-</a:t>
            </a:r>
            <a:r>
              <a:rPr lang="cs-CZ" sz="2800" dirty="0" err="1"/>
              <a:t>onset</a:t>
            </a:r>
            <a:r>
              <a:rPr lang="cs-CZ" sz="2800" dirty="0"/>
              <a:t> organ </a:t>
            </a:r>
            <a:r>
              <a:rPr lang="cs-CZ" sz="2800" dirty="0" err="1"/>
              <a:t>dysfunction</a:t>
            </a:r>
            <a:endParaRPr lang="cs-CZ" sz="2800" dirty="0"/>
          </a:p>
          <a:p>
            <a:endParaRPr lang="cs-CZ" sz="2800" dirty="0"/>
          </a:p>
          <a:p>
            <a:r>
              <a:rPr lang="cs-CZ" sz="2800" dirty="0" err="1">
                <a:solidFill>
                  <a:srgbClr val="FFC000"/>
                </a:solidFill>
              </a:rPr>
              <a:t>Septic</a:t>
            </a:r>
            <a:r>
              <a:rPr lang="cs-CZ" sz="2800" dirty="0">
                <a:solidFill>
                  <a:srgbClr val="FFC000"/>
                </a:solidFill>
              </a:rPr>
              <a:t> </a:t>
            </a:r>
            <a:r>
              <a:rPr lang="cs-CZ" sz="2800" dirty="0" err="1">
                <a:solidFill>
                  <a:srgbClr val="FFC000"/>
                </a:solidFill>
              </a:rPr>
              <a:t>shock</a:t>
            </a:r>
            <a:r>
              <a:rPr lang="cs-CZ" sz="2800" dirty="0">
                <a:solidFill>
                  <a:srgbClr val="FFC000"/>
                </a:solidFill>
              </a:rPr>
              <a:t> </a:t>
            </a:r>
            <a:r>
              <a:rPr lang="cs-CZ" sz="2800" dirty="0"/>
              <a:t>– severe </a:t>
            </a:r>
            <a:r>
              <a:rPr lang="cs-CZ" sz="2800" dirty="0" err="1"/>
              <a:t>sepsis</a:t>
            </a:r>
            <a:r>
              <a:rPr lang="cs-CZ" sz="2800" dirty="0"/>
              <a:t> + </a:t>
            </a:r>
            <a:r>
              <a:rPr lang="cs-CZ" sz="2800" dirty="0" err="1"/>
              <a:t>acute</a:t>
            </a:r>
            <a:r>
              <a:rPr lang="cs-CZ" sz="2800" dirty="0"/>
              <a:t> </a:t>
            </a:r>
            <a:r>
              <a:rPr lang="cs-CZ" sz="2800" dirty="0" err="1"/>
              <a:t>circulatory</a:t>
            </a:r>
            <a:r>
              <a:rPr lang="cs-CZ" sz="2800" dirty="0"/>
              <a:t>  </a:t>
            </a:r>
            <a:r>
              <a:rPr lang="cs-CZ" sz="2800" dirty="0" err="1"/>
              <a:t>failure</a:t>
            </a:r>
            <a:r>
              <a:rPr lang="cs-CZ" sz="2800" dirty="0"/>
              <a:t> </a:t>
            </a:r>
            <a:r>
              <a:rPr lang="cs-CZ" sz="2800" dirty="0" err="1"/>
              <a:t>with</a:t>
            </a:r>
            <a:r>
              <a:rPr lang="cs-CZ" sz="2800" dirty="0"/>
              <a:t> </a:t>
            </a:r>
            <a:r>
              <a:rPr lang="cs-CZ" sz="2800" dirty="0" err="1"/>
              <a:t>hypotension</a:t>
            </a:r>
            <a:endParaRPr lang="cs-CZ" sz="2800" dirty="0"/>
          </a:p>
          <a:p>
            <a:endParaRPr lang="cs-CZ" sz="2800" dirty="0"/>
          </a:p>
          <a:p>
            <a:r>
              <a:rPr lang="cs-CZ" sz="2800" dirty="0">
                <a:solidFill>
                  <a:srgbClr val="FFC000"/>
                </a:solidFill>
              </a:rPr>
              <a:t>MODS</a:t>
            </a:r>
          </a:p>
        </p:txBody>
      </p:sp>
    </p:spTree>
    <p:extLst>
      <p:ext uri="{BB962C8B-B14F-4D97-AF65-F5344CB8AC3E}">
        <p14:creationId xmlns:p14="http://schemas.microsoft.com/office/powerpoint/2010/main" val="26533009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C:\Users\Martin\Desktop\obr. orthobull\sirs-mods-sepsis-27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00628" cy="3754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Users\Martin\Desktop\obr. orthobull\sirs-mods-sepsis-28-6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2440" y="3000372"/>
            <a:ext cx="4861560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3960" t="23521" r="5888" b="35315"/>
          <a:stretch>
            <a:fillRect/>
          </a:stretch>
        </p:blipFill>
        <p:spPr>
          <a:xfrm>
            <a:off x="1043608" y="980728"/>
            <a:ext cx="6984776" cy="4608512"/>
          </a:xfr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err="1"/>
              <a:t>Clinical</a:t>
            </a:r>
            <a:r>
              <a:rPr lang="cs-CZ" dirty="0"/>
              <a:t> </a:t>
            </a:r>
            <a:r>
              <a:rPr lang="cs-CZ" dirty="0" err="1"/>
              <a:t>signs</a:t>
            </a:r>
            <a:endParaRPr lang="cs-CZ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800" dirty="0" err="1"/>
              <a:t>Tachycardia</a:t>
            </a:r>
            <a:r>
              <a:rPr lang="cs-CZ" sz="2800" dirty="0"/>
              <a:t> – BP &gt;100/min</a:t>
            </a:r>
          </a:p>
          <a:p>
            <a:pPr eaLnBrk="1" hangingPunct="1">
              <a:defRPr/>
            </a:pPr>
            <a:r>
              <a:rPr lang="cs-CZ" sz="2800" dirty="0" err="1"/>
              <a:t>Hypotension</a:t>
            </a:r>
            <a:r>
              <a:rPr lang="cs-CZ" sz="2800" dirty="0"/>
              <a:t> – SBP &lt; 90 torr</a:t>
            </a:r>
          </a:p>
          <a:p>
            <a:pPr eaLnBrk="1" hangingPunct="1">
              <a:defRPr/>
            </a:pPr>
            <a:r>
              <a:rPr lang="cs-CZ" sz="2800" dirty="0" err="1"/>
              <a:t>Altered</a:t>
            </a:r>
            <a:r>
              <a:rPr lang="cs-CZ" sz="2800" dirty="0"/>
              <a:t> </a:t>
            </a:r>
            <a:r>
              <a:rPr lang="cs-CZ" sz="2800" dirty="0" err="1"/>
              <a:t>mental</a:t>
            </a:r>
            <a:r>
              <a:rPr lang="cs-CZ" sz="2800" dirty="0"/>
              <a:t> status</a:t>
            </a:r>
          </a:p>
          <a:p>
            <a:pPr eaLnBrk="1" hangingPunct="1">
              <a:defRPr/>
            </a:pPr>
            <a:r>
              <a:rPr lang="cs-CZ" sz="2800" dirty="0" err="1"/>
              <a:t>Pallor</a:t>
            </a:r>
            <a:r>
              <a:rPr lang="cs-CZ" sz="2800" dirty="0"/>
              <a:t>, </a:t>
            </a:r>
            <a:r>
              <a:rPr lang="cs-CZ" sz="2800" dirty="0" err="1"/>
              <a:t>cold</a:t>
            </a:r>
            <a:r>
              <a:rPr lang="cs-CZ" sz="2800" dirty="0"/>
              <a:t> </a:t>
            </a:r>
            <a:r>
              <a:rPr lang="cs-CZ" sz="2800" dirty="0" err="1"/>
              <a:t>sweat</a:t>
            </a:r>
            <a:r>
              <a:rPr lang="cs-CZ" sz="2800" dirty="0"/>
              <a:t>, </a:t>
            </a:r>
            <a:r>
              <a:rPr lang="cs-CZ" sz="2800" dirty="0" err="1"/>
              <a:t>capillary</a:t>
            </a:r>
            <a:r>
              <a:rPr lang="cs-CZ" sz="2800" dirty="0"/>
              <a:t>  </a:t>
            </a:r>
            <a:r>
              <a:rPr lang="cs-CZ" sz="2800" dirty="0" err="1"/>
              <a:t>refill</a:t>
            </a:r>
            <a:endParaRPr lang="cs-CZ" sz="2800" dirty="0"/>
          </a:p>
          <a:p>
            <a:pPr eaLnBrk="1" hangingPunct="1">
              <a:defRPr/>
            </a:pPr>
            <a:r>
              <a:rPr lang="cs-CZ" sz="2800" dirty="0" err="1"/>
              <a:t>Tachypnea</a:t>
            </a:r>
            <a:r>
              <a:rPr lang="cs-CZ" sz="2800" dirty="0"/>
              <a:t>, </a:t>
            </a:r>
            <a:r>
              <a:rPr lang="cs-CZ" sz="2800" dirty="0" err="1"/>
              <a:t>hyperventilation</a:t>
            </a:r>
            <a:r>
              <a:rPr lang="cs-CZ" sz="2800" dirty="0"/>
              <a:t>  &gt; 20/min</a:t>
            </a:r>
          </a:p>
        </p:txBody>
      </p:sp>
    </p:spTree>
    <p:extLst>
      <p:ext uri="{BB962C8B-B14F-4D97-AF65-F5344CB8AC3E}">
        <p14:creationId xmlns:p14="http://schemas.microsoft.com/office/powerpoint/2010/main" val="301318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32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9425" y="1905000"/>
            <a:ext cx="5495925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760640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dirty="0" err="1"/>
              <a:t>Oliguria</a:t>
            </a:r>
            <a:r>
              <a:rPr lang="cs-CZ" sz="2800" dirty="0"/>
              <a:t>(</a:t>
            </a:r>
            <a:r>
              <a:rPr lang="en-US" sz="2800" dirty="0"/>
              <a:t>&lt;</a:t>
            </a:r>
            <a:r>
              <a:rPr lang="cs-CZ" sz="2800" dirty="0"/>
              <a:t>500ml/d </a:t>
            </a:r>
            <a:r>
              <a:rPr lang="cs-CZ" sz="2800" dirty="0" err="1"/>
              <a:t>or</a:t>
            </a:r>
            <a:r>
              <a:rPr lang="cs-CZ" sz="2800" dirty="0"/>
              <a:t> 30ml/h)</a:t>
            </a:r>
          </a:p>
          <a:p>
            <a:pPr eaLnBrk="1" hangingPunct="1">
              <a:defRPr/>
            </a:pPr>
            <a:r>
              <a:rPr lang="cs-CZ" sz="2800" dirty="0" err="1"/>
              <a:t>Anuria</a:t>
            </a:r>
            <a:r>
              <a:rPr lang="cs-CZ" sz="2800" dirty="0"/>
              <a:t> (</a:t>
            </a:r>
            <a:r>
              <a:rPr lang="en-US" sz="2800" dirty="0"/>
              <a:t>&lt;</a:t>
            </a:r>
            <a:r>
              <a:rPr lang="cs-CZ" sz="2800" dirty="0"/>
              <a:t>100ml/d   </a:t>
            </a:r>
            <a:r>
              <a:rPr lang="cs-CZ" sz="2800" dirty="0" err="1"/>
              <a:t>or</a:t>
            </a:r>
            <a:r>
              <a:rPr lang="cs-CZ" sz="2800" dirty="0"/>
              <a:t> 0,5ml/h/kg)</a:t>
            </a:r>
            <a:endParaRPr lang="en-US" sz="2800" dirty="0"/>
          </a:p>
          <a:p>
            <a:pPr eaLnBrk="1" hangingPunct="1">
              <a:defRPr/>
            </a:pPr>
            <a:r>
              <a:rPr lang="cs-CZ" sz="2800" dirty="0" err="1"/>
              <a:t>Decrease</a:t>
            </a:r>
            <a:r>
              <a:rPr lang="cs-CZ" sz="2800" dirty="0"/>
              <a:t> CVP   &lt;2cm H2O,      /5-7/</a:t>
            </a:r>
          </a:p>
          <a:p>
            <a:pPr eaLnBrk="1" hangingPunct="1">
              <a:defRPr/>
            </a:pPr>
            <a:r>
              <a:rPr lang="cs-CZ" sz="2800" dirty="0" err="1"/>
              <a:t>Lactate</a:t>
            </a:r>
            <a:r>
              <a:rPr lang="cs-CZ" sz="2800" dirty="0"/>
              <a:t>     &gt; 2mmol/l </a:t>
            </a:r>
            <a:r>
              <a:rPr lang="cs-CZ" sz="2800" dirty="0" err="1"/>
              <a:t>hypoxia</a:t>
            </a:r>
            <a:r>
              <a:rPr lang="cs-CZ" sz="2800" dirty="0"/>
              <a:t>,    &gt; 4 </a:t>
            </a:r>
            <a:r>
              <a:rPr lang="cs-CZ" sz="2800" dirty="0" err="1"/>
              <a:t>mmol</a:t>
            </a:r>
            <a:r>
              <a:rPr lang="cs-CZ" sz="2800" dirty="0"/>
              <a:t>/l</a:t>
            </a:r>
          </a:p>
          <a:p>
            <a:pPr marL="0" indent="0" eaLnBrk="1" hangingPunct="1">
              <a:buNone/>
              <a:defRPr/>
            </a:pPr>
            <a:endParaRPr lang="cs-CZ" sz="2800" dirty="0"/>
          </a:p>
          <a:p>
            <a:pPr marL="0" indent="0" eaLnBrk="1" hangingPunct="1">
              <a:buNone/>
              <a:defRPr/>
            </a:pPr>
            <a:endParaRPr lang="cs-CZ" sz="2800" dirty="0"/>
          </a:p>
          <a:p>
            <a:pPr marL="0" indent="0" eaLnBrk="1" hangingPunct="1">
              <a:buNone/>
              <a:defRPr/>
            </a:pP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46220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832648"/>
          </a:xfrm>
        </p:spPr>
        <p:txBody>
          <a:bodyPr/>
          <a:lstStyle/>
          <a:p>
            <a:r>
              <a:rPr lang="cs-CZ" sz="2800" dirty="0"/>
              <a:t>Monitoring</a:t>
            </a:r>
          </a:p>
          <a:p>
            <a:pPr marL="0" indent="0">
              <a:buNone/>
            </a:pPr>
            <a:r>
              <a:rPr lang="cs-CZ" sz="2800" dirty="0"/>
              <a:t>- ECG, </a:t>
            </a:r>
          </a:p>
          <a:p>
            <a:pPr marL="0" indent="0">
              <a:buNone/>
            </a:pPr>
            <a:r>
              <a:rPr lang="cs-CZ" sz="2800" dirty="0"/>
              <a:t>- </a:t>
            </a:r>
            <a:r>
              <a:rPr lang="cs-CZ" sz="2800" dirty="0" err="1"/>
              <a:t>cont</a:t>
            </a:r>
            <a:r>
              <a:rPr lang="cs-CZ" sz="2800" dirty="0"/>
              <a:t>. </a:t>
            </a:r>
            <a:r>
              <a:rPr lang="cs-CZ" sz="2800" dirty="0" err="1"/>
              <a:t>saturation</a:t>
            </a:r>
            <a:r>
              <a:rPr lang="cs-CZ" sz="2800" dirty="0"/>
              <a:t>, </a:t>
            </a:r>
          </a:p>
          <a:p>
            <a:pPr marL="0" indent="0">
              <a:buNone/>
            </a:pPr>
            <a:r>
              <a:rPr lang="cs-CZ" sz="2800" dirty="0"/>
              <a:t>- </a:t>
            </a:r>
            <a:r>
              <a:rPr lang="cs-CZ" sz="2800" dirty="0" err="1"/>
              <a:t>hourly</a:t>
            </a:r>
            <a:r>
              <a:rPr lang="cs-CZ" sz="2800" dirty="0"/>
              <a:t>  urine output</a:t>
            </a:r>
          </a:p>
          <a:p>
            <a:pPr marL="0" indent="0">
              <a:buNone/>
            </a:pPr>
            <a:endParaRPr lang="cs-CZ" sz="2800" dirty="0"/>
          </a:p>
          <a:p>
            <a:endParaRPr lang="cs-CZ" sz="2800" dirty="0"/>
          </a:p>
          <a:p>
            <a:r>
              <a:rPr lang="cs-CZ" sz="2800" dirty="0" err="1"/>
              <a:t>Invasive</a:t>
            </a:r>
            <a:r>
              <a:rPr lang="cs-CZ" sz="2800" dirty="0"/>
              <a:t> monitoring</a:t>
            </a:r>
          </a:p>
          <a:p>
            <a:pPr marL="0" indent="0">
              <a:buNone/>
            </a:pPr>
            <a:r>
              <a:rPr lang="cs-CZ" sz="2800" dirty="0"/>
              <a:t>- CVP</a:t>
            </a:r>
          </a:p>
          <a:p>
            <a:pPr marL="0" indent="0">
              <a:buNone/>
            </a:pPr>
            <a:r>
              <a:rPr lang="cs-CZ" sz="2800" dirty="0"/>
              <a:t>- </a:t>
            </a:r>
            <a:r>
              <a:rPr lang="cs-CZ" sz="2800" dirty="0" err="1"/>
              <a:t>invasive</a:t>
            </a:r>
            <a:r>
              <a:rPr lang="cs-CZ" sz="2800" dirty="0"/>
              <a:t> </a:t>
            </a:r>
            <a:r>
              <a:rPr lang="cs-CZ" sz="2800" dirty="0" err="1"/>
              <a:t>arterial</a:t>
            </a:r>
            <a:r>
              <a:rPr lang="cs-CZ" sz="2800" dirty="0"/>
              <a:t> BP</a:t>
            </a:r>
          </a:p>
          <a:p>
            <a:pPr marL="0" indent="0">
              <a:buNone/>
            </a:pPr>
            <a:r>
              <a:rPr lang="cs-CZ" sz="2800" dirty="0"/>
              <a:t>- </a:t>
            </a:r>
            <a:r>
              <a:rPr lang="cs-CZ" sz="2800" dirty="0" err="1"/>
              <a:t>Cardiac</a:t>
            </a:r>
            <a:r>
              <a:rPr lang="cs-CZ" sz="2800" dirty="0"/>
              <a:t> output</a:t>
            </a:r>
          </a:p>
          <a:p>
            <a:pPr marL="0" indent="0">
              <a:buNone/>
            </a:pPr>
            <a:r>
              <a:rPr lang="cs-CZ" sz="2800" dirty="0"/>
              <a:t>- </a:t>
            </a:r>
            <a:r>
              <a:rPr lang="cs-CZ" sz="2800" dirty="0" err="1"/>
              <a:t>Lactate</a:t>
            </a:r>
            <a:r>
              <a:rPr lang="cs-CZ" sz="2800" dirty="0"/>
              <a:t>, Base deficit,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189817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/>
          <a:lstStyle/>
          <a:p>
            <a:r>
              <a:rPr lang="cs-CZ" sz="2800" dirty="0" err="1"/>
              <a:t>therapy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/>
          <a:lstStyle/>
          <a:p>
            <a:r>
              <a:rPr lang="cs-CZ" sz="2800" dirty="0" err="1"/>
              <a:t>Signs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shock</a:t>
            </a:r>
            <a:r>
              <a:rPr lang="cs-CZ" sz="2800" dirty="0"/>
              <a:t> -  </a:t>
            </a:r>
            <a:r>
              <a:rPr lang="cs-CZ" sz="2800" dirty="0" err="1"/>
              <a:t>begin</a:t>
            </a:r>
            <a:r>
              <a:rPr lang="cs-CZ" sz="2800" dirty="0"/>
              <a:t> </a:t>
            </a:r>
            <a:r>
              <a:rPr lang="cs-CZ" sz="2800" dirty="0" err="1"/>
              <a:t>therapeutic</a:t>
            </a:r>
            <a:r>
              <a:rPr lang="cs-CZ" sz="2800" dirty="0"/>
              <a:t> management + </a:t>
            </a:r>
            <a:r>
              <a:rPr lang="cs-CZ" sz="2800" dirty="0" err="1"/>
              <a:t>complete</a:t>
            </a:r>
            <a:r>
              <a:rPr lang="cs-CZ" sz="2800" dirty="0"/>
              <a:t>  </a:t>
            </a:r>
            <a:r>
              <a:rPr lang="cs-CZ" sz="2800" dirty="0" err="1"/>
              <a:t>dif</a:t>
            </a:r>
            <a:r>
              <a:rPr lang="cs-CZ" sz="2800" dirty="0"/>
              <a:t>. dg.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shock</a:t>
            </a:r>
            <a:r>
              <a:rPr lang="cs-CZ" sz="2800" dirty="0"/>
              <a:t> cause</a:t>
            </a:r>
          </a:p>
          <a:p>
            <a:endParaRPr lang="cs-CZ" sz="2800" dirty="0"/>
          </a:p>
          <a:p>
            <a:r>
              <a:rPr lang="cs-CZ" sz="2800" dirty="0"/>
              <a:t>Fluid </a:t>
            </a:r>
            <a:r>
              <a:rPr lang="cs-CZ" sz="2800" dirty="0" err="1"/>
              <a:t>resuscitation</a:t>
            </a:r>
            <a:r>
              <a:rPr lang="cs-CZ" sz="2800" dirty="0"/>
              <a:t>  - </a:t>
            </a:r>
            <a:r>
              <a:rPr lang="cs-CZ" sz="2800" dirty="0" err="1"/>
              <a:t>refill</a:t>
            </a:r>
            <a:r>
              <a:rPr lang="cs-CZ" sz="2800" dirty="0"/>
              <a:t> </a:t>
            </a:r>
            <a:r>
              <a:rPr lang="cs-CZ" sz="2800" dirty="0" err="1"/>
              <a:t>volume</a:t>
            </a:r>
            <a:endParaRPr lang="cs-CZ" sz="2800" dirty="0"/>
          </a:p>
          <a:p>
            <a:r>
              <a:rPr lang="cs-CZ" sz="2800" dirty="0" err="1"/>
              <a:t>Dynamic</a:t>
            </a:r>
            <a:r>
              <a:rPr lang="cs-CZ" sz="2800" dirty="0"/>
              <a:t> fluid </a:t>
            </a:r>
            <a:r>
              <a:rPr lang="cs-CZ" sz="2800" dirty="0" err="1"/>
              <a:t>responce</a:t>
            </a:r>
            <a:r>
              <a:rPr lang="cs-CZ" sz="2800" dirty="0"/>
              <a:t> – 500ml /20min, </a:t>
            </a:r>
            <a:r>
              <a:rPr lang="cs-CZ" sz="2800" dirty="0" err="1"/>
              <a:t>maesure</a:t>
            </a:r>
            <a:r>
              <a:rPr lang="cs-CZ" sz="2800" dirty="0"/>
              <a:t> response </a:t>
            </a:r>
          </a:p>
          <a:p>
            <a:r>
              <a:rPr lang="cs-CZ" sz="2800" dirty="0" err="1"/>
              <a:t>Adequate</a:t>
            </a:r>
            <a:r>
              <a:rPr lang="cs-CZ" sz="2800" dirty="0"/>
              <a:t> </a:t>
            </a:r>
            <a:r>
              <a:rPr lang="cs-CZ" sz="2800" dirty="0" err="1"/>
              <a:t>oxygenation</a:t>
            </a:r>
            <a:endParaRPr lang="cs-CZ" sz="2800" dirty="0"/>
          </a:p>
          <a:p>
            <a:r>
              <a:rPr lang="cs-CZ" sz="2800" dirty="0" err="1"/>
              <a:t>Surgical</a:t>
            </a:r>
            <a:r>
              <a:rPr lang="cs-CZ" sz="2800" dirty="0"/>
              <a:t> management</a:t>
            </a:r>
          </a:p>
          <a:p>
            <a:r>
              <a:rPr lang="cs-CZ" sz="2800" dirty="0" err="1"/>
              <a:t>Pharmacological</a:t>
            </a:r>
            <a:r>
              <a:rPr lang="cs-CZ" sz="2800" dirty="0"/>
              <a:t> </a:t>
            </a:r>
            <a:r>
              <a:rPr lang="cs-CZ" sz="2800" dirty="0" err="1"/>
              <a:t>therapy</a:t>
            </a:r>
            <a:r>
              <a:rPr lang="cs-CZ" sz="2800" dirty="0"/>
              <a:t> – </a:t>
            </a:r>
            <a:r>
              <a:rPr lang="cs-CZ" sz="2800" dirty="0" err="1"/>
              <a:t>inadequate</a:t>
            </a:r>
            <a:r>
              <a:rPr lang="cs-CZ" sz="2800" dirty="0"/>
              <a:t> </a:t>
            </a:r>
            <a:r>
              <a:rPr lang="cs-CZ" sz="2800" dirty="0" err="1"/>
              <a:t>effect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volume</a:t>
            </a:r>
            <a:r>
              <a:rPr lang="cs-CZ" sz="2800" dirty="0"/>
              <a:t> </a:t>
            </a:r>
            <a:r>
              <a:rPr lang="cs-CZ" sz="2800" dirty="0" err="1"/>
              <a:t>refill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8727081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cs-CZ" sz="2800" dirty="0"/>
              <a:t> </a:t>
            </a:r>
            <a:r>
              <a:rPr lang="cs-CZ" sz="2800" dirty="0" err="1"/>
              <a:t>vascular</a:t>
            </a:r>
            <a:r>
              <a:rPr lang="cs-CZ" sz="2800" dirty="0"/>
              <a:t> </a:t>
            </a:r>
            <a:r>
              <a:rPr lang="cs-CZ" sz="2800" dirty="0" err="1"/>
              <a:t>resistance</a:t>
            </a:r>
            <a:r>
              <a:rPr lang="cs-CZ" sz="2800" dirty="0"/>
              <a:t> – Noradrenaline / </a:t>
            </a:r>
            <a:r>
              <a:rPr lang="cs-CZ" sz="2800" dirty="0" err="1"/>
              <a:t>Norepinephrine</a:t>
            </a:r>
            <a:endParaRPr lang="cs-CZ" sz="2800" dirty="0"/>
          </a:p>
          <a:p>
            <a:pPr marL="0" indent="0">
              <a:buNone/>
            </a:pPr>
            <a:r>
              <a:rPr lang="cs-CZ" sz="2800" dirty="0"/>
              <a:t>       </a:t>
            </a:r>
            <a:r>
              <a:rPr lang="cs-CZ" sz="2800" dirty="0" err="1"/>
              <a:t>sepsis</a:t>
            </a:r>
            <a:r>
              <a:rPr lang="cs-CZ" sz="2800" dirty="0"/>
              <a:t> </a:t>
            </a:r>
            <a:r>
              <a:rPr lang="cs-CZ" sz="2800" dirty="0" err="1"/>
              <a:t>first</a:t>
            </a:r>
            <a:r>
              <a:rPr lang="cs-CZ" sz="2800" dirty="0"/>
              <a:t> </a:t>
            </a:r>
            <a:r>
              <a:rPr lang="cs-CZ" sz="2800" dirty="0" err="1"/>
              <a:t>choise</a:t>
            </a:r>
            <a:endParaRPr lang="cs-CZ" sz="2800" dirty="0"/>
          </a:p>
          <a:p>
            <a:r>
              <a:rPr lang="cs-CZ" sz="2800" dirty="0" err="1"/>
              <a:t>Inotropic</a:t>
            </a:r>
            <a:r>
              <a:rPr lang="cs-CZ" sz="2800" dirty="0"/>
              <a:t> </a:t>
            </a:r>
            <a:r>
              <a:rPr lang="cs-CZ" sz="2800" dirty="0" err="1"/>
              <a:t>suppurt</a:t>
            </a:r>
            <a:r>
              <a:rPr lang="cs-CZ" sz="2800" dirty="0"/>
              <a:t> – </a:t>
            </a:r>
            <a:r>
              <a:rPr lang="cs-CZ" sz="2800" dirty="0" err="1"/>
              <a:t>low</a:t>
            </a:r>
            <a:r>
              <a:rPr lang="cs-CZ" sz="2800" dirty="0"/>
              <a:t> CO - </a:t>
            </a:r>
            <a:r>
              <a:rPr lang="cs-CZ" sz="2800" dirty="0" err="1"/>
              <a:t>Dobutamine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9590605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cs-CZ" sz="2800" dirty="0" err="1"/>
              <a:t>Septic</a:t>
            </a:r>
            <a:r>
              <a:rPr lang="cs-CZ" sz="2800" dirty="0"/>
              <a:t> </a:t>
            </a:r>
            <a:r>
              <a:rPr lang="cs-CZ" sz="2800" dirty="0" err="1"/>
              <a:t>shock</a:t>
            </a:r>
            <a:r>
              <a:rPr lang="cs-CZ" sz="2800" dirty="0"/>
              <a:t> management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44616"/>
          </a:xfrm>
        </p:spPr>
        <p:txBody>
          <a:bodyPr/>
          <a:lstStyle/>
          <a:p>
            <a:r>
              <a:rPr lang="cs-CZ" sz="2800" dirty="0" err="1"/>
              <a:t>Signs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shock</a:t>
            </a:r>
            <a:endParaRPr lang="cs-CZ" sz="2800" dirty="0"/>
          </a:p>
          <a:p>
            <a:r>
              <a:rPr lang="cs-CZ" sz="2800" dirty="0"/>
              <a:t> </a:t>
            </a:r>
            <a:r>
              <a:rPr lang="cs-CZ" sz="2800" dirty="0" err="1"/>
              <a:t>vital</a:t>
            </a:r>
            <a:r>
              <a:rPr lang="cs-CZ" sz="2800" dirty="0"/>
              <a:t> </a:t>
            </a:r>
            <a:r>
              <a:rPr lang="cs-CZ" sz="2800" dirty="0" err="1"/>
              <a:t>signs</a:t>
            </a:r>
            <a:r>
              <a:rPr lang="cs-CZ" sz="2800" dirty="0"/>
              <a:t> + </a:t>
            </a:r>
            <a:r>
              <a:rPr lang="cs-CZ" sz="2800" dirty="0" err="1"/>
              <a:t>lactate</a:t>
            </a:r>
            <a:r>
              <a:rPr lang="cs-CZ" sz="2800" dirty="0"/>
              <a:t> </a:t>
            </a:r>
            <a:r>
              <a:rPr lang="cs-CZ" sz="2800" dirty="0" err="1"/>
              <a:t>level</a:t>
            </a:r>
            <a:endParaRPr lang="cs-CZ" sz="2800" dirty="0"/>
          </a:p>
          <a:p>
            <a:r>
              <a:rPr lang="cs-CZ" sz="2800" dirty="0" err="1"/>
              <a:t>Microbiological</a:t>
            </a:r>
            <a:r>
              <a:rPr lang="cs-CZ" sz="2800" dirty="0"/>
              <a:t>  </a:t>
            </a:r>
            <a:r>
              <a:rPr lang="cs-CZ" sz="2800" dirty="0" err="1"/>
              <a:t>exam</a:t>
            </a:r>
            <a:r>
              <a:rPr lang="cs-CZ" sz="2800" dirty="0"/>
              <a:t> </a:t>
            </a:r>
            <a:r>
              <a:rPr lang="cs-CZ" sz="2800" dirty="0" err="1"/>
              <a:t>samples</a:t>
            </a:r>
            <a:endParaRPr lang="cs-CZ" sz="2800" dirty="0"/>
          </a:p>
          <a:p>
            <a:r>
              <a:rPr lang="cs-CZ" sz="2800" dirty="0" err="1"/>
              <a:t>Empiric</a:t>
            </a:r>
            <a:r>
              <a:rPr lang="cs-CZ" sz="2800" dirty="0"/>
              <a:t> ATB</a:t>
            </a:r>
          </a:p>
          <a:p>
            <a:r>
              <a:rPr lang="cs-CZ" sz="2800" dirty="0"/>
              <a:t>Fluid </a:t>
            </a:r>
            <a:r>
              <a:rPr lang="cs-CZ" sz="2800" dirty="0" err="1"/>
              <a:t>resuscitation</a:t>
            </a:r>
            <a:r>
              <a:rPr lang="cs-CZ" sz="2800" dirty="0"/>
              <a:t> 20ml/kg</a:t>
            </a:r>
          </a:p>
          <a:p>
            <a:r>
              <a:rPr lang="cs-CZ" sz="2800" dirty="0"/>
              <a:t>CVP   8-10</a:t>
            </a:r>
          </a:p>
          <a:p>
            <a:pPr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750488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dirty="0"/>
              <a:t>MODS</a:t>
            </a:r>
            <a:br>
              <a:rPr lang="cs-CZ" sz="2800" dirty="0"/>
            </a:br>
            <a:r>
              <a:rPr lang="cs-CZ" sz="2800" dirty="0"/>
              <a:t>(Multipl Organ </a:t>
            </a:r>
            <a:r>
              <a:rPr lang="cs-CZ" sz="2800" dirty="0" err="1"/>
              <a:t>Dysfunction</a:t>
            </a:r>
            <a:r>
              <a:rPr lang="cs-CZ" sz="2800" dirty="0"/>
              <a:t> Syndrome)/ MOF (multiple organ  </a:t>
            </a:r>
            <a:r>
              <a:rPr lang="cs-CZ" sz="2800" dirty="0" err="1"/>
              <a:t>failure</a:t>
            </a:r>
            <a:r>
              <a:rPr lang="cs-CZ" sz="2800" dirty="0"/>
              <a:t>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00240"/>
            <a:ext cx="8229600" cy="4500594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/>
              <a:t> </a:t>
            </a:r>
            <a:r>
              <a:rPr lang="cs-CZ" sz="2800" dirty="0"/>
              <a:t>most severe </a:t>
            </a:r>
            <a:r>
              <a:rPr lang="cs-CZ" sz="2800" dirty="0" err="1"/>
              <a:t>condition</a:t>
            </a:r>
            <a:r>
              <a:rPr lang="cs-CZ" sz="2800" dirty="0"/>
              <a:t> , </a:t>
            </a:r>
            <a:r>
              <a:rPr lang="cs-CZ" sz="2800" dirty="0" err="1"/>
              <a:t>high</a:t>
            </a:r>
            <a:r>
              <a:rPr lang="cs-CZ" sz="2800" dirty="0"/>
              <a:t> mortality </a:t>
            </a:r>
            <a:r>
              <a:rPr lang="cs-CZ" sz="2800" dirty="0" err="1"/>
              <a:t>rate</a:t>
            </a:r>
            <a:r>
              <a:rPr lang="cs-CZ" sz="2800" dirty="0"/>
              <a:t> &gt; 60%</a:t>
            </a:r>
          </a:p>
          <a:p>
            <a:pPr eaLnBrk="1" hangingPunct="1">
              <a:defRPr/>
            </a:pPr>
            <a:endParaRPr lang="cs-CZ" sz="2800" dirty="0"/>
          </a:p>
          <a:p>
            <a:pPr eaLnBrk="1" hangingPunct="1">
              <a:defRPr/>
            </a:pPr>
            <a:r>
              <a:rPr lang="cs-CZ" sz="2800" dirty="0"/>
              <a:t> 2 </a:t>
            </a:r>
            <a:r>
              <a:rPr lang="cs-CZ" sz="2800" dirty="0" err="1"/>
              <a:t>or</a:t>
            </a:r>
            <a:r>
              <a:rPr lang="cs-CZ" sz="2800" dirty="0"/>
              <a:t> more organ </a:t>
            </a:r>
            <a:r>
              <a:rPr lang="cs-CZ" sz="2800" dirty="0" err="1"/>
              <a:t>systems</a:t>
            </a:r>
            <a:r>
              <a:rPr lang="cs-CZ" sz="2800" dirty="0"/>
              <a:t> </a:t>
            </a:r>
            <a:r>
              <a:rPr lang="cs-CZ" sz="2800" dirty="0" err="1"/>
              <a:t>dysfunction</a:t>
            </a:r>
            <a:r>
              <a:rPr lang="cs-CZ" sz="2800" dirty="0"/>
              <a:t> </a:t>
            </a:r>
            <a:r>
              <a:rPr lang="en-US" sz="2800" dirty="0"/>
              <a:t>in acutely ill patients such that </a:t>
            </a:r>
            <a:r>
              <a:rPr lang="en-US" sz="2800" dirty="0" err="1"/>
              <a:t>homeo</a:t>
            </a:r>
            <a:r>
              <a:rPr lang="cs-CZ" sz="2800" dirty="0" err="1"/>
              <a:t>stasis</a:t>
            </a:r>
            <a:r>
              <a:rPr lang="en-US" sz="2800" dirty="0"/>
              <a:t> cannot be maintained without intervention</a:t>
            </a:r>
            <a:r>
              <a:rPr lang="cs-CZ" sz="2800" dirty="0"/>
              <a:t> </a:t>
            </a:r>
          </a:p>
          <a:p>
            <a:pPr eaLnBrk="1" hangingPunct="1">
              <a:defRPr/>
            </a:pPr>
            <a:endParaRPr lang="cs-CZ" sz="2800" dirty="0"/>
          </a:p>
          <a:p>
            <a:pPr eaLnBrk="1" hangingPunct="1">
              <a:defRPr/>
            </a:pPr>
            <a:r>
              <a:rPr lang="cs-CZ" sz="2800" dirty="0" err="1"/>
              <a:t>Complication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prolonged</a:t>
            </a:r>
            <a:r>
              <a:rPr lang="cs-CZ" sz="2800" dirty="0"/>
              <a:t> </a:t>
            </a:r>
            <a:r>
              <a:rPr lang="cs-CZ" sz="2800" dirty="0" err="1"/>
              <a:t>shock</a:t>
            </a:r>
            <a:endParaRPr lang="cs-CZ" sz="2800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dirty="0"/>
              <a:t>  </a:t>
            </a:r>
          </a:p>
          <a:p>
            <a:pPr eaLnBrk="1" hangingPunct="1"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98086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800" dirty="0"/>
              <a:t>MODS</a:t>
            </a:r>
            <a:br>
              <a:rPr lang="cs-CZ" sz="2800" dirty="0"/>
            </a:br>
            <a:r>
              <a:rPr lang="cs-CZ" sz="2800" dirty="0"/>
              <a:t>(</a:t>
            </a:r>
            <a:r>
              <a:rPr lang="cs-CZ" sz="2800" dirty="0" err="1"/>
              <a:t>Multipl</a:t>
            </a:r>
            <a:r>
              <a:rPr lang="cs-CZ" sz="2800" dirty="0"/>
              <a:t> Organ </a:t>
            </a:r>
            <a:r>
              <a:rPr lang="cs-CZ" sz="2800" dirty="0" err="1"/>
              <a:t>Dysfunction</a:t>
            </a:r>
            <a:r>
              <a:rPr lang="cs-CZ" sz="2800" dirty="0"/>
              <a:t> Syndrome)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800" dirty="0" err="1"/>
              <a:t>Primary</a:t>
            </a:r>
            <a:r>
              <a:rPr lang="cs-CZ" sz="2800" dirty="0"/>
              <a:t> MODS – direct </a:t>
            </a:r>
            <a:r>
              <a:rPr lang="cs-CZ" sz="2800" dirty="0" err="1"/>
              <a:t>insult</a:t>
            </a:r>
            <a:r>
              <a:rPr lang="cs-CZ" sz="2800" dirty="0"/>
              <a:t>/ </a:t>
            </a:r>
            <a:r>
              <a:rPr lang="cs-CZ" sz="2800" dirty="0" err="1"/>
              <a:t>injury</a:t>
            </a:r>
            <a:r>
              <a:rPr lang="cs-CZ" sz="2800" dirty="0"/>
              <a:t> to organ </a:t>
            </a:r>
            <a:r>
              <a:rPr lang="cs-CZ" sz="2800" dirty="0" err="1"/>
              <a:t>causing</a:t>
            </a:r>
            <a:r>
              <a:rPr lang="cs-CZ" sz="2800" dirty="0"/>
              <a:t> </a:t>
            </a:r>
            <a:r>
              <a:rPr lang="cs-CZ" sz="2800" dirty="0" err="1"/>
              <a:t>failure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function</a:t>
            </a:r>
            <a:r>
              <a:rPr lang="cs-CZ" sz="2800" dirty="0"/>
              <a:t> / </a:t>
            </a:r>
            <a:r>
              <a:rPr lang="cs-CZ" sz="2800" dirty="0" err="1"/>
              <a:t>aspiration</a:t>
            </a:r>
            <a:r>
              <a:rPr lang="cs-CZ" sz="2800" dirty="0"/>
              <a:t>…/</a:t>
            </a:r>
          </a:p>
          <a:p>
            <a:pPr eaLnBrk="1" hangingPunct="1">
              <a:defRPr/>
            </a:pPr>
            <a:endParaRPr lang="cs-CZ" sz="2800" dirty="0"/>
          </a:p>
          <a:p>
            <a:pPr eaLnBrk="1" hangingPunct="1">
              <a:defRPr/>
            </a:pPr>
            <a:r>
              <a:rPr lang="cs-CZ" sz="2800" dirty="0" err="1"/>
              <a:t>Secondary</a:t>
            </a:r>
            <a:r>
              <a:rPr lang="cs-CZ" sz="2800" dirty="0"/>
              <a:t> MODS – </a:t>
            </a:r>
            <a:r>
              <a:rPr lang="cs-CZ" sz="2800" dirty="0" err="1"/>
              <a:t>complication</a:t>
            </a:r>
            <a:r>
              <a:rPr lang="cs-CZ" sz="2800" dirty="0"/>
              <a:t>, </a:t>
            </a:r>
            <a:r>
              <a:rPr lang="cs-CZ" sz="2800" dirty="0" err="1"/>
              <a:t>distant</a:t>
            </a:r>
            <a:r>
              <a:rPr lang="cs-CZ" sz="2800" dirty="0"/>
              <a:t> organ </a:t>
            </a:r>
            <a:r>
              <a:rPr lang="cs-CZ" sz="2800" dirty="0" err="1"/>
              <a:t>affected</a:t>
            </a:r>
            <a:r>
              <a:rPr lang="cs-CZ" sz="2800" dirty="0"/>
              <a:t> </a:t>
            </a:r>
            <a:r>
              <a:rPr lang="cs-CZ" sz="2800" dirty="0" err="1"/>
              <a:t>due</a:t>
            </a:r>
            <a:r>
              <a:rPr lang="cs-CZ" sz="2800" dirty="0"/>
              <a:t> to </a:t>
            </a:r>
            <a:r>
              <a:rPr lang="cs-CZ" sz="2800" dirty="0" err="1"/>
              <a:t>profound</a:t>
            </a:r>
            <a:r>
              <a:rPr lang="cs-CZ" sz="2800" dirty="0"/>
              <a:t> SIRS/</a:t>
            </a:r>
            <a:r>
              <a:rPr lang="cs-CZ" sz="2800" dirty="0" err="1"/>
              <a:t>sepsis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8498086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026" name="Picture 2" descr="C:\Users\Martin\Desktop\obr. orthobull\sirs-mods-sepsis-48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268760"/>
            <a:ext cx="5916575" cy="44420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z="2800" dirty="0"/>
              <a:t>Organ </a:t>
            </a:r>
            <a:r>
              <a:rPr lang="cs-CZ" sz="2800" dirty="0" err="1"/>
              <a:t>dysfunction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cs-CZ" sz="2800" dirty="0" err="1"/>
              <a:t>Lungs</a:t>
            </a:r>
            <a:r>
              <a:rPr lang="cs-CZ" sz="2800" dirty="0"/>
              <a:t> – ARDS</a:t>
            </a:r>
          </a:p>
          <a:p>
            <a:r>
              <a:rPr lang="cs-CZ" sz="2800" dirty="0" err="1"/>
              <a:t>Kidneys</a:t>
            </a:r>
            <a:r>
              <a:rPr lang="cs-CZ" sz="2800" dirty="0"/>
              <a:t> – AKI – </a:t>
            </a:r>
            <a:r>
              <a:rPr lang="cs-CZ" sz="2800" dirty="0" err="1"/>
              <a:t>acute</a:t>
            </a:r>
            <a:r>
              <a:rPr lang="cs-CZ" sz="2800" dirty="0"/>
              <a:t> </a:t>
            </a:r>
            <a:r>
              <a:rPr lang="cs-CZ" sz="2800" dirty="0" err="1"/>
              <a:t>tubular</a:t>
            </a:r>
            <a:r>
              <a:rPr lang="cs-CZ" sz="2800" dirty="0"/>
              <a:t> </a:t>
            </a:r>
            <a:r>
              <a:rPr lang="cs-CZ" sz="2800" dirty="0" err="1"/>
              <a:t>necrosis</a:t>
            </a:r>
            <a:endParaRPr lang="cs-CZ" sz="2800" dirty="0"/>
          </a:p>
          <a:p>
            <a:r>
              <a:rPr lang="cs-CZ" sz="2800" dirty="0" err="1"/>
              <a:t>CvS</a:t>
            </a:r>
            <a:r>
              <a:rPr lang="cs-CZ" sz="2800" dirty="0"/>
              <a:t> – </a:t>
            </a:r>
            <a:r>
              <a:rPr lang="cs-CZ" sz="2800" dirty="0" err="1"/>
              <a:t>shock</a:t>
            </a:r>
            <a:endParaRPr lang="cs-CZ" sz="2800" dirty="0"/>
          </a:p>
          <a:p>
            <a:r>
              <a:rPr lang="cs-CZ" sz="2800" dirty="0"/>
              <a:t>CNS – </a:t>
            </a:r>
            <a:r>
              <a:rPr lang="cs-CZ" sz="2800" dirty="0" err="1"/>
              <a:t>metabolic</a:t>
            </a:r>
            <a:r>
              <a:rPr lang="cs-CZ" sz="2800" dirty="0"/>
              <a:t> </a:t>
            </a:r>
            <a:r>
              <a:rPr lang="cs-CZ" sz="2800" dirty="0" err="1"/>
              <a:t>encephalopathy</a:t>
            </a:r>
            <a:endParaRPr lang="cs-CZ" sz="2800" dirty="0"/>
          </a:p>
          <a:p>
            <a:r>
              <a:rPr lang="cs-CZ" sz="2800" dirty="0" err="1"/>
              <a:t>Coagulation</a:t>
            </a:r>
            <a:r>
              <a:rPr lang="cs-CZ" sz="2800" dirty="0"/>
              <a:t> – DIC</a:t>
            </a:r>
          </a:p>
          <a:p>
            <a:r>
              <a:rPr lang="cs-CZ" sz="2800" dirty="0" err="1"/>
              <a:t>Endocrine</a:t>
            </a:r>
            <a:r>
              <a:rPr lang="cs-CZ" sz="2800" dirty="0"/>
              <a:t> – </a:t>
            </a:r>
            <a:r>
              <a:rPr lang="cs-CZ" sz="2800" dirty="0" err="1"/>
              <a:t>adrenal</a:t>
            </a:r>
            <a:r>
              <a:rPr lang="cs-CZ" sz="2800" dirty="0"/>
              <a:t> </a:t>
            </a:r>
            <a:r>
              <a:rPr lang="cs-CZ" sz="2800" dirty="0" err="1"/>
              <a:t>insufficiency</a:t>
            </a:r>
            <a:endParaRPr lang="cs-CZ" sz="2800" dirty="0"/>
          </a:p>
          <a:p>
            <a:r>
              <a:rPr lang="cs-CZ" sz="2800" dirty="0"/>
              <a:t>Liver  - </a:t>
            </a:r>
            <a:r>
              <a:rPr lang="cs-CZ" sz="2800" dirty="0" err="1"/>
              <a:t>cholestasis</a:t>
            </a:r>
            <a:endParaRPr lang="cs-CZ" sz="2800" dirty="0"/>
          </a:p>
          <a:p>
            <a:r>
              <a:rPr lang="cs-CZ" sz="2800" dirty="0" err="1"/>
              <a:t>Skeletal</a:t>
            </a:r>
            <a:r>
              <a:rPr lang="cs-CZ" sz="2800" dirty="0"/>
              <a:t> </a:t>
            </a:r>
            <a:r>
              <a:rPr lang="cs-CZ" sz="2800" dirty="0" err="1"/>
              <a:t>muscle</a:t>
            </a:r>
            <a:r>
              <a:rPr lang="cs-CZ" sz="2800" dirty="0"/>
              <a:t> – </a:t>
            </a:r>
            <a:r>
              <a:rPr lang="cs-CZ" sz="2800" dirty="0" err="1"/>
              <a:t>rhabdomyolysis</a:t>
            </a:r>
            <a:endParaRPr lang="cs-CZ" sz="2800" dirty="0"/>
          </a:p>
          <a:p>
            <a:r>
              <a:rPr lang="cs-CZ" sz="2800" dirty="0"/>
              <a:t>GIT – </a:t>
            </a:r>
            <a:r>
              <a:rPr lang="cs-CZ" sz="2800" dirty="0" err="1"/>
              <a:t>gastroparesis</a:t>
            </a:r>
            <a:r>
              <a:rPr lang="cs-CZ" sz="2800" dirty="0"/>
              <a:t>, ileus, </a:t>
            </a:r>
            <a:r>
              <a:rPr lang="cs-CZ" sz="2800" dirty="0" err="1"/>
              <a:t>ulcer</a:t>
            </a:r>
            <a:endParaRPr lang="cs-CZ" sz="28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800" dirty="0"/>
              <a:t>ARDS/ ALI</a:t>
            </a:r>
            <a:br>
              <a:rPr lang="cs-CZ" sz="2800" dirty="0"/>
            </a:br>
            <a:r>
              <a:rPr lang="cs-CZ" sz="2800" dirty="0"/>
              <a:t>(</a:t>
            </a:r>
            <a:r>
              <a:rPr lang="cs-CZ" sz="2800" dirty="0" err="1"/>
              <a:t>Adult</a:t>
            </a:r>
            <a:r>
              <a:rPr lang="cs-CZ" sz="2800" dirty="0"/>
              <a:t> </a:t>
            </a:r>
            <a:r>
              <a:rPr lang="cs-CZ" sz="2800" dirty="0" err="1"/>
              <a:t>Respiratory</a:t>
            </a:r>
            <a:r>
              <a:rPr lang="cs-CZ" sz="2800" dirty="0"/>
              <a:t> </a:t>
            </a:r>
            <a:r>
              <a:rPr lang="cs-CZ" sz="2800" dirty="0" err="1"/>
              <a:t>Distress</a:t>
            </a:r>
            <a:r>
              <a:rPr lang="cs-CZ" sz="2800" dirty="0"/>
              <a:t> Syndrom/ </a:t>
            </a:r>
            <a:r>
              <a:rPr lang="cs-CZ" sz="2800" dirty="0" err="1"/>
              <a:t>Acute</a:t>
            </a:r>
            <a:r>
              <a:rPr lang="cs-CZ" sz="2800" dirty="0"/>
              <a:t> </a:t>
            </a:r>
            <a:r>
              <a:rPr lang="cs-CZ" sz="2800" dirty="0" err="1"/>
              <a:t>lung</a:t>
            </a:r>
            <a:r>
              <a:rPr lang="cs-CZ" sz="2800" dirty="0"/>
              <a:t> </a:t>
            </a:r>
            <a:r>
              <a:rPr lang="cs-CZ" sz="2800" dirty="0" err="1"/>
              <a:t>injury</a:t>
            </a:r>
            <a:r>
              <a:rPr lang="cs-CZ" sz="2800" dirty="0"/>
              <a:t>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800" dirty="0" err="1"/>
              <a:t>Chest</a:t>
            </a:r>
            <a:r>
              <a:rPr lang="cs-CZ" sz="2800" dirty="0"/>
              <a:t> trauma, </a:t>
            </a:r>
            <a:r>
              <a:rPr lang="cs-CZ" sz="2800" dirty="0" err="1"/>
              <a:t>aspiration</a:t>
            </a:r>
            <a:r>
              <a:rPr lang="cs-CZ" sz="2800" dirty="0"/>
              <a:t>, </a:t>
            </a:r>
            <a:r>
              <a:rPr lang="cs-CZ" sz="2800" dirty="0" err="1"/>
              <a:t>sepsis</a:t>
            </a:r>
            <a:endParaRPr lang="cs-CZ" sz="2800" dirty="0"/>
          </a:p>
          <a:p>
            <a:pPr eaLnBrk="1" hangingPunct="1">
              <a:defRPr/>
            </a:pPr>
            <a:r>
              <a:rPr lang="cs-CZ" sz="2800" dirty="0"/>
              <a:t> </a:t>
            </a:r>
            <a:r>
              <a:rPr lang="cs-CZ" sz="2800" dirty="0" err="1"/>
              <a:t>Pulmonary</a:t>
            </a:r>
            <a:r>
              <a:rPr lang="cs-CZ" sz="2800" dirty="0"/>
              <a:t> </a:t>
            </a:r>
            <a:r>
              <a:rPr lang="cs-CZ" sz="2800" dirty="0" err="1"/>
              <a:t>endothelial</a:t>
            </a:r>
            <a:r>
              <a:rPr lang="cs-CZ" sz="2800" dirty="0"/>
              <a:t> cell </a:t>
            </a:r>
            <a:r>
              <a:rPr lang="cs-CZ" sz="2800" dirty="0" err="1"/>
              <a:t>reactio</a:t>
            </a:r>
            <a:r>
              <a:rPr lang="cs-CZ" sz="2800" dirty="0"/>
              <a:t> to </a:t>
            </a:r>
            <a:r>
              <a:rPr lang="cs-CZ" sz="2800" dirty="0" err="1"/>
              <a:t>inflammatory</a:t>
            </a:r>
            <a:r>
              <a:rPr lang="cs-CZ" sz="2800" dirty="0"/>
              <a:t> </a:t>
            </a:r>
            <a:r>
              <a:rPr lang="cs-CZ" sz="2800" dirty="0" err="1"/>
              <a:t>mediators</a:t>
            </a:r>
            <a:r>
              <a:rPr lang="cs-CZ" sz="2800" dirty="0"/>
              <a:t>, </a:t>
            </a:r>
            <a:r>
              <a:rPr lang="cs-CZ" sz="2800" dirty="0" err="1"/>
              <a:t>hypoxia</a:t>
            </a:r>
            <a:r>
              <a:rPr lang="cs-CZ" sz="2800" dirty="0"/>
              <a:t>, </a:t>
            </a:r>
            <a:r>
              <a:rPr lang="cs-CZ" sz="2800" dirty="0" err="1"/>
              <a:t>acidosis</a:t>
            </a:r>
            <a:endParaRPr lang="cs-CZ" sz="2800" dirty="0"/>
          </a:p>
          <a:p>
            <a:pPr eaLnBrk="1" hangingPunct="1">
              <a:defRPr/>
            </a:pPr>
            <a:r>
              <a:rPr lang="cs-CZ" sz="2800" dirty="0"/>
              <a:t>Most </a:t>
            </a:r>
            <a:r>
              <a:rPr lang="cs-CZ" sz="2800" dirty="0" err="1"/>
              <a:t>common</a:t>
            </a:r>
            <a:r>
              <a:rPr lang="cs-CZ" sz="2800" dirty="0"/>
              <a:t>, </a:t>
            </a:r>
            <a:r>
              <a:rPr lang="cs-CZ" sz="2800" dirty="0" err="1"/>
              <a:t>lung</a:t>
            </a:r>
            <a:r>
              <a:rPr lang="cs-CZ" sz="2800" dirty="0"/>
              <a:t> </a:t>
            </a:r>
            <a:r>
              <a:rPr lang="cs-CZ" sz="2800" dirty="0" err="1"/>
              <a:t>first</a:t>
            </a:r>
            <a:r>
              <a:rPr lang="cs-CZ" sz="2800" dirty="0"/>
              <a:t> </a:t>
            </a:r>
            <a:r>
              <a:rPr lang="cs-CZ" sz="2800" dirty="0" err="1"/>
              <a:t>filter</a:t>
            </a:r>
            <a:endParaRPr lang="cs-CZ" sz="2800" dirty="0"/>
          </a:p>
          <a:p>
            <a:pPr eaLnBrk="1" hangingPunct="1">
              <a:buNone/>
              <a:defRPr/>
            </a:pPr>
            <a:endParaRPr lang="cs-CZ" sz="2800" dirty="0"/>
          </a:p>
          <a:p>
            <a:pPr eaLnBrk="1" hangingPunct="1">
              <a:defRPr/>
            </a:pPr>
            <a:endParaRPr lang="cs-CZ" sz="2800" dirty="0"/>
          </a:p>
          <a:p>
            <a:pPr eaLnBrk="1" hangingPunct="1">
              <a:defRPr/>
            </a:pPr>
            <a:r>
              <a:rPr lang="cs-CZ" sz="2800" dirty="0" err="1"/>
              <a:t>Dynamic</a:t>
            </a:r>
            <a:r>
              <a:rPr lang="cs-CZ" sz="2800" dirty="0"/>
              <a:t> </a:t>
            </a:r>
            <a:r>
              <a:rPr lang="cs-CZ" sz="2800" dirty="0" err="1"/>
              <a:t>acute</a:t>
            </a:r>
            <a:r>
              <a:rPr lang="cs-CZ" sz="2800" dirty="0"/>
              <a:t> </a:t>
            </a:r>
            <a:r>
              <a:rPr lang="cs-CZ" sz="2800" dirty="0" err="1"/>
              <a:t>formation</a:t>
            </a:r>
            <a:r>
              <a:rPr lang="cs-CZ" sz="2800" dirty="0"/>
              <a:t> in 12-48 h.</a:t>
            </a:r>
          </a:p>
          <a:p>
            <a:pPr eaLnBrk="1" hangingPunct="1">
              <a:defRPr/>
            </a:pPr>
            <a:r>
              <a:rPr lang="cs-CZ" sz="2800" dirty="0"/>
              <a:t>X-</a:t>
            </a:r>
            <a:r>
              <a:rPr lang="cs-CZ" sz="2800" dirty="0" err="1"/>
              <a:t>ray</a:t>
            </a:r>
            <a:r>
              <a:rPr lang="cs-CZ" sz="2800" dirty="0"/>
              <a:t>/ CT – </a:t>
            </a:r>
            <a:r>
              <a:rPr lang="cs-CZ" sz="2800" dirty="0" err="1"/>
              <a:t>bilateral</a:t>
            </a:r>
            <a:r>
              <a:rPr lang="cs-CZ" sz="2800" dirty="0"/>
              <a:t> flaky/</a:t>
            </a:r>
            <a:r>
              <a:rPr lang="cs-CZ" sz="2800" dirty="0" err="1"/>
              <a:t>patchy</a:t>
            </a:r>
            <a:endParaRPr lang="cs-CZ" sz="2800" dirty="0"/>
          </a:p>
          <a:p>
            <a:pPr marL="0" indent="0" eaLnBrk="1" hangingPunct="1">
              <a:buNone/>
              <a:defRPr/>
            </a:pPr>
            <a:r>
              <a:rPr lang="cs-CZ" sz="2800" dirty="0"/>
              <a:t>    </a:t>
            </a:r>
            <a:r>
              <a:rPr lang="cs-CZ" sz="2800" dirty="0" err="1"/>
              <a:t>infiltrates</a:t>
            </a:r>
            <a:r>
              <a:rPr lang="cs-CZ" sz="2800" dirty="0"/>
              <a:t> </a:t>
            </a:r>
          </a:p>
          <a:p>
            <a:pPr eaLnBrk="1" hangingPunct="1">
              <a:defRPr/>
            </a:pPr>
            <a:endParaRPr lang="cs-CZ" sz="2800" dirty="0"/>
          </a:p>
          <a:p>
            <a:pPr eaLnBrk="1" hangingPunct="1">
              <a:defRPr/>
            </a:pPr>
            <a:endParaRPr lang="cs-CZ" sz="2800" dirty="0"/>
          </a:p>
          <a:p>
            <a:pPr eaLnBrk="1" hangingPunct="1">
              <a:defRPr/>
            </a:pPr>
            <a:endParaRPr lang="cs-CZ" sz="2800" dirty="0"/>
          </a:p>
          <a:p>
            <a:pPr eaLnBrk="1" hangingPunct="1">
              <a:defRPr/>
            </a:pPr>
            <a:endParaRPr lang="cs-CZ" sz="2800" dirty="0"/>
          </a:p>
          <a:p>
            <a:pPr eaLnBrk="1" hangingPunct="1">
              <a:defRPr/>
            </a:pPr>
            <a:endParaRPr lang="cs-CZ" sz="2800" dirty="0"/>
          </a:p>
          <a:p>
            <a:pPr eaLnBrk="1" hangingPunct="1">
              <a:defRPr/>
            </a:pPr>
            <a:endParaRPr lang="cs-CZ" sz="2800" dirty="0"/>
          </a:p>
          <a:p>
            <a:pPr eaLnBrk="1" hangingPunct="1">
              <a:defRPr/>
            </a:pPr>
            <a:endParaRPr lang="cs-CZ" sz="2800" dirty="0"/>
          </a:p>
          <a:p>
            <a:pPr eaLnBrk="1" hangingPunct="1">
              <a:defRPr/>
            </a:pPr>
            <a:endParaRPr lang="cs-CZ" sz="2800" dirty="0"/>
          </a:p>
        </p:txBody>
      </p:sp>
      <p:pic>
        <p:nvPicPr>
          <p:cNvPr id="4" name="Picture 3" descr="C:\Users\Martin\Desktop\obr. orthobull\5e7cfb6d90bbcf70e73493819e691a_thum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542" y="3212976"/>
            <a:ext cx="2946837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3999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/>
          <a:lstStyle/>
          <a:p>
            <a:r>
              <a:rPr lang="cs-CZ" sz="2800" dirty="0" err="1">
                <a:solidFill>
                  <a:srgbClr val="FF0000"/>
                </a:solidFill>
              </a:rPr>
              <a:t>Compensatopry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 err="1">
                <a:solidFill>
                  <a:srgbClr val="FF0000"/>
                </a:solidFill>
              </a:rPr>
              <a:t>mechanisms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68552"/>
          </a:xfrm>
        </p:spPr>
        <p:txBody>
          <a:bodyPr/>
          <a:lstStyle/>
          <a:p>
            <a:r>
              <a:rPr lang="cs-CZ" sz="2800" dirty="0" err="1"/>
              <a:t>Baroreceptors</a:t>
            </a:r>
            <a:r>
              <a:rPr lang="cs-CZ" sz="2800" dirty="0"/>
              <a:t> , </a:t>
            </a:r>
            <a:r>
              <a:rPr lang="cs-CZ" sz="2800" dirty="0" err="1"/>
              <a:t>volumoreceptors</a:t>
            </a:r>
            <a:r>
              <a:rPr lang="cs-CZ" sz="2800" dirty="0"/>
              <a:t> i aorta – </a:t>
            </a:r>
            <a:r>
              <a:rPr lang="cs-CZ" sz="2800" dirty="0" err="1"/>
              <a:t>afferental</a:t>
            </a:r>
            <a:r>
              <a:rPr lang="cs-CZ" sz="2800" dirty="0"/>
              <a:t> </a:t>
            </a:r>
            <a:r>
              <a:rPr lang="cs-CZ" sz="2800" dirty="0" err="1"/>
              <a:t>signaling</a:t>
            </a:r>
            <a:r>
              <a:rPr lang="cs-CZ" sz="2800" dirty="0"/>
              <a:t> to CNS – </a:t>
            </a:r>
            <a:r>
              <a:rPr lang="cs-CZ" sz="2800" dirty="0" err="1"/>
              <a:t>sympathetic</a:t>
            </a:r>
            <a:r>
              <a:rPr lang="cs-CZ" sz="2800" dirty="0"/>
              <a:t> </a:t>
            </a:r>
            <a:r>
              <a:rPr lang="cs-CZ" sz="2800" dirty="0" err="1"/>
              <a:t>stimulation</a:t>
            </a:r>
            <a:r>
              <a:rPr lang="cs-CZ" sz="2800" dirty="0"/>
              <a:t>, Adrenaline  – </a:t>
            </a:r>
            <a:r>
              <a:rPr lang="cs-CZ" sz="2800" dirty="0" err="1"/>
              <a:t>vasoconstriction</a:t>
            </a:r>
            <a:r>
              <a:rPr lang="cs-CZ" sz="2800" dirty="0"/>
              <a:t> /  </a:t>
            </a:r>
            <a:r>
              <a:rPr lang="cs-CZ" sz="2800" dirty="0" err="1"/>
              <a:t>defensive</a:t>
            </a:r>
            <a:r>
              <a:rPr lang="cs-CZ" sz="2800" dirty="0"/>
              <a:t>  </a:t>
            </a:r>
            <a:r>
              <a:rPr lang="cs-CZ" sz="2800" dirty="0" err="1"/>
              <a:t>responce</a:t>
            </a:r>
            <a:r>
              <a:rPr lang="cs-CZ" sz="2800" dirty="0"/>
              <a:t>/</a:t>
            </a:r>
          </a:p>
          <a:p>
            <a:pPr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8576351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dirty="0" err="1"/>
              <a:t>Create</a:t>
            </a:r>
            <a:r>
              <a:rPr lang="cs-CZ" sz="2800" dirty="0"/>
              <a:t> </a:t>
            </a:r>
            <a:r>
              <a:rPr lang="cs-CZ" sz="2800" dirty="0" err="1"/>
              <a:t>higher</a:t>
            </a:r>
            <a:r>
              <a:rPr lang="cs-CZ" sz="2800" dirty="0"/>
              <a:t> permeability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pulmonary</a:t>
            </a:r>
            <a:r>
              <a:rPr lang="cs-CZ" sz="2800" dirty="0"/>
              <a:t> </a:t>
            </a:r>
            <a:r>
              <a:rPr lang="cs-CZ" sz="2800" dirty="0" err="1"/>
              <a:t>vessels</a:t>
            </a:r>
            <a:r>
              <a:rPr lang="cs-CZ" sz="2800" dirty="0"/>
              <a:t> – </a:t>
            </a:r>
            <a:r>
              <a:rPr lang="cs-CZ" sz="2800" dirty="0" err="1"/>
              <a:t>exudate</a:t>
            </a:r>
            <a:r>
              <a:rPr lang="cs-CZ" sz="2800" dirty="0"/>
              <a:t>,  </a:t>
            </a:r>
            <a:r>
              <a:rPr lang="cs-CZ" sz="2800" dirty="0" err="1"/>
              <a:t>progresion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gas</a:t>
            </a:r>
            <a:r>
              <a:rPr lang="cs-CZ" sz="2800" dirty="0"/>
              <a:t> </a:t>
            </a:r>
            <a:r>
              <a:rPr lang="cs-CZ" sz="2800" dirty="0" err="1"/>
              <a:t>exchange</a:t>
            </a:r>
            <a:r>
              <a:rPr lang="cs-CZ" sz="2800" dirty="0"/>
              <a:t> </a:t>
            </a:r>
            <a:r>
              <a:rPr lang="cs-CZ" sz="2800" dirty="0" err="1"/>
              <a:t>imparement</a:t>
            </a:r>
            <a:r>
              <a:rPr lang="cs-CZ" sz="2800" dirty="0"/>
              <a:t>, </a:t>
            </a:r>
            <a:r>
              <a:rPr lang="cs-CZ" sz="2800" dirty="0" err="1"/>
              <a:t>interstitial</a:t>
            </a:r>
            <a:r>
              <a:rPr lang="cs-CZ" sz="2800" dirty="0"/>
              <a:t> </a:t>
            </a:r>
            <a:r>
              <a:rPr lang="cs-CZ" sz="2800" dirty="0" err="1"/>
              <a:t>pulmonary</a:t>
            </a:r>
            <a:r>
              <a:rPr lang="cs-CZ" sz="2800" dirty="0"/>
              <a:t> </a:t>
            </a:r>
            <a:r>
              <a:rPr lang="cs-CZ" sz="2800" dirty="0" err="1"/>
              <a:t>oedema</a:t>
            </a:r>
            <a:r>
              <a:rPr lang="cs-CZ" sz="2800" dirty="0"/>
              <a:t>, </a:t>
            </a:r>
            <a:r>
              <a:rPr lang="cs-CZ" sz="2800" dirty="0" err="1"/>
              <a:t>loss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pneumocytes</a:t>
            </a:r>
            <a:r>
              <a:rPr lang="cs-CZ" sz="2800" dirty="0"/>
              <a:t> &gt; </a:t>
            </a:r>
            <a:r>
              <a:rPr lang="cs-CZ" sz="2800" dirty="0" err="1"/>
              <a:t>lack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suffactant</a:t>
            </a:r>
            <a:r>
              <a:rPr lang="cs-CZ" sz="2800" dirty="0"/>
              <a:t> &gt; </a:t>
            </a:r>
            <a:r>
              <a:rPr lang="cs-CZ" sz="2800" dirty="0" err="1"/>
              <a:t>alveolar</a:t>
            </a:r>
            <a:r>
              <a:rPr lang="cs-CZ" sz="2800" dirty="0"/>
              <a:t> </a:t>
            </a:r>
            <a:r>
              <a:rPr lang="cs-CZ" sz="2800" dirty="0" err="1"/>
              <a:t>pulmonary</a:t>
            </a:r>
            <a:r>
              <a:rPr lang="cs-CZ" sz="2800" dirty="0"/>
              <a:t> </a:t>
            </a:r>
            <a:r>
              <a:rPr lang="cs-CZ" sz="2800" dirty="0" err="1"/>
              <a:t>oedema</a:t>
            </a:r>
            <a:r>
              <a:rPr lang="cs-CZ" sz="2800" dirty="0"/>
              <a:t>,</a:t>
            </a:r>
          </a:p>
          <a:p>
            <a:pPr marL="0" indent="0" eaLnBrk="1" hangingPunct="1">
              <a:buNone/>
              <a:defRPr/>
            </a:pPr>
            <a:r>
              <a:rPr lang="cs-CZ" sz="2800" dirty="0"/>
              <a:t>    </a:t>
            </a:r>
            <a:r>
              <a:rPr lang="cs-CZ" sz="2800" dirty="0" err="1"/>
              <a:t>or</a:t>
            </a:r>
            <a:r>
              <a:rPr lang="cs-CZ" sz="2800" dirty="0"/>
              <a:t> </a:t>
            </a:r>
            <a:r>
              <a:rPr lang="cs-CZ" sz="2800" dirty="0" err="1"/>
              <a:t>athelectasis</a:t>
            </a:r>
            <a:endParaRPr lang="cs-CZ" sz="2800" dirty="0"/>
          </a:p>
          <a:p>
            <a:pPr eaLnBrk="1" hangingPunct="1">
              <a:defRPr/>
            </a:pPr>
            <a:endParaRPr lang="cs-CZ" dirty="0"/>
          </a:p>
          <a:p>
            <a:endParaRPr lang="cs-CZ" dirty="0"/>
          </a:p>
        </p:txBody>
      </p:sp>
      <p:pic>
        <p:nvPicPr>
          <p:cNvPr id="4" name="Picture 2" descr="C:\Users\Martin\Desktop\obr. orthobull\ards_clinical_pathology13184192636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52936"/>
            <a:ext cx="3643312" cy="387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9015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dirty="0" err="1"/>
              <a:t>Stage</a:t>
            </a:r>
            <a:r>
              <a:rPr lang="cs-CZ" sz="2800" dirty="0"/>
              <a:t> I -  </a:t>
            </a:r>
            <a:r>
              <a:rPr lang="cs-CZ" sz="2800" dirty="0" err="1"/>
              <a:t>latent</a:t>
            </a:r>
            <a:r>
              <a:rPr lang="cs-CZ" sz="2800" dirty="0"/>
              <a:t> – dyspnoe, </a:t>
            </a:r>
            <a:r>
              <a:rPr lang="cs-CZ" sz="2800" dirty="0" err="1"/>
              <a:t>mild</a:t>
            </a:r>
            <a:r>
              <a:rPr lang="cs-CZ" sz="2800" dirty="0"/>
              <a:t> </a:t>
            </a:r>
            <a:r>
              <a:rPr lang="cs-CZ" sz="2800" dirty="0" err="1"/>
              <a:t>hypoxemia</a:t>
            </a:r>
            <a:r>
              <a:rPr lang="cs-CZ" sz="2800" dirty="0"/>
              <a:t>, </a:t>
            </a:r>
            <a:r>
              <a:rPr lang="cs-CZ" sz="2800" dirty="0" err="1"/>
              <a:t>hyperventilation</a:t>
            </a:r>
            <a:r>
              <a:rPr lang="cs-CZ" sz="2800" dirty="0"/>
              <a:t>, X-</a:t>
            </a:r>
            <a:r>
              <a:rPr lang="cs-CZ" sz="2800" dirty="0" err="1"/>
              <a:t>ray</a:t>
            </a:r>
            <a:r>
              <a:rPr lang="cs-CZ" sz="2800" dirty="0"/>
              <a:t> – flaky </a:t>
            </a:r>
            <a:r>
              <a:rPr lang="cs-CZ" sz="2800" dirty="0" err="1"/>
              <a:t>opacities</a:t>
            </a:r>
            <a:r>
              <a:rPr lang="cs-CZ" sz="2800" dirty="0"/>
              <a:t> </a:t>
            </a:r>
            <a:r>
              <a:rPr lang="cs-CZ" sz="2800" dirty="0" err="1"/>
              <a:t>aroun</a:t>
            </a:r>
            <a:r>
              <a:rPr lang="cs-CZ" sz="2800" dirty="0"/>
              <a:t> hilus</a:t>
            </a:r>
          </a:p>
          <a:p>
            <a:pPr eaLnBrk="1" hangingPunct="1">
              <a:defRPr/>
            </a:pPr>
            <a:r>
              <a:rPr lang="cs-CZ" sz="2800" dirty="0" err="1"/>
              <a:t>Stage</a:t>
            </a:r>
            <a:r>
              <a:rPr lang="cs-CZ" sz="2800" dirty="0"/>
              <a:t> II – ortopnoe, </a:t>
            </a:r>
            <a:r>
              <a:rPr lang="cs-CZ" sz="2800" dirty="0" err="1"/>
              <a:t>moderate</a:t>
            </a:r>
            <a:r>
              <a:rPr lang="cs-CZ" sz="2800" dirty="0"/>
              <a:t> </a:t>
            </a:r>
            <a:r>
              <a:rPr lang="cs-CZ" sz="2800" dirty="0" err="1"/>
              <a:t>hypoxemia</a:t>
            </a:r>
            <a:r>
              <a:rPr lang="cs-CZ" sz="2800" dirty="0"/>
              <a:t>, </a:t>
            </a:r>
            <a:r>
              <a:rPr lang="cs-CZ" sz="2800" dirty="0" err="1"/>
              <a:t>cyanosys</a:t>
            </a:r>
            <a:r>
              <a:rPr lang="cs-CZ" sz="2800" dirty="0"/>
              <a:t>, </a:t>
            </a:r>
            <a:r>
              <a:rPr lang="cs-CZ" sz="2800" dirty="0" err="1"/>
              <a:t>tachacardia</a:t>
            </a:r>
            <a:r>
              <a:rPr lang="cs-CZ" sz="2800" dirty="0"/>
              <a:t>, tachypnoe, X-</a:t>
            </a:r>
            <a:r>
              <a:rPr lang="cs-CZ" sz="2800" dirty="0" err="1"/>
              <a:t>ray</a:t>
            </a:r>
            <a:r>
              <a:rPr lang="cs-CZ" sz="2800" dirty="0"/>
              <a:t> – </a:t>
            </a:r>
            <a:r>
              <a:rPr lang="cs-CZ" sz="2800" dirty="0" err="1"/>
              <a:t>pulmonary</a:t>
            </a:r>
            <a:r>
              <a:rPr lang="cs-CZ" sz="2800" dirty="0"/>
              <a:t> </a:t>
            </a:r>
            <a:r>
              <a:rPr lang="cs-CZ" sz="2800" dirty="0" err="1"/>
              <a:t>oedema</a:t>
            </a:r>
            <a:endParaRPr lang="cs-CZ" sz="2800" dirty="0"/>
          </a:p>
          <a:p>
            <a:pPr eaLnBrk="1" hangingPunct="1">
              <a:defRPr/>
            </a:pPr>
            <a:r>
              <a:rPr lang="cs-CZ" sz="2800" dirty="0" err="1"/>
              <a:t>Stage</a:t>
            </a:r>
            <a:r>
              <a:rPr lang="cs-CZ" sz="2800" dirty="0"/>
              <a:t> III – </a:t>
            </a:r>
            <a:r>
              <a:rPr lang="cs-CZ" sz="2800" dirty="0" err="1"/>
              <a:t>terminal</a:t>
            </a:r>
            <a:r>
              <a:rPr lang="cs-CZ" sz="2800" dirty="0"/>
              <a:t> – sebere </a:t>
            </a:r>
            <a:r>
              <a:rPr lang="cs-CZ" sz="2800" dirty="0" err="1"/>
              <a:t>hypoxia</a:t>
            </a:r>
            <a:r>
              <a:rPr lang="cs-CZ" sz="2800" dirty="0"/>
              <a:t>,  </a:t>
            </a:r>
            <a:r>
              <a:rPr lang="cs-CZ" sz="2800" dirty="0" err="1"/>
              <a:t>shock</a:t>
            </a:r>
            <a:r>
              <a:rPr lang="cs-CZ" sz="2800" dirty="0"/>
              <a:t>, AV , X-</a:t>
            </a:r>
            <a:r>
              <a:rPr lang="cs-CZ" sz="2800" dirty="0" err="1"/>
              <a:t>ray</a:t>
            </a:r>
            <a:r>
              <a:rPr lang="cs-CZ" sz="2800" dirty="0"/>
              <a:t> </a:t>
            </a:r>
            <a:r>
              <a:rPr lang="cs-CZ" sz="2800" dirty="0" err="1"/>
              <a:t>diffuse</a:t>
            </a:r>
            <a:r>
              <a:rPr lang="cs-CZ" sz="2800" dirty="0"/>
              <a:t>  </a:t>
            </a:r>
            <a:r>
              <a:rPr lang="cs-CZ" sz="2800" dirty="0" err="1"/>
              <a:t>infiltrates</a:t>
            </a:r>
            <a:endParaRPr lang="cs-CZ" dirty="0"/>
          </a:p>
          <a:p>
            <a:pPr eaLnBrk="1" hangingPunct="1">
              <a:defRPr/>
            </a:pPr>
            <a:endParaRPr lang="cs-CZ" dirty="0"/>
          </a:p>
          <a:p>
            <a:pPr marL="0" indent="0" eaLnBrk="1" hangingPunct="1">
              <a:buNone/>
              <a:defRPr/>
            </a:pPr>
            <a:r>
              <a:rPr lang="cs-CZ" sz="2800" dirty="0"/>
              <a:t>End-</a:t>
            </a:r>
            <a:r>
              <a:rPr lang="cs-CZ" sz="2800" dirty="0" err="1"/>
              <a:t>stage</a:t>
            </a:r>
            <a:r>
              <a:rPr lang="cs-CZ" sz="2800" dirty="0"/>
              <a:t> – </a:t>
            </a:r>
            <a:r>
              <a:rPr lang="cs-CZ" sz="2800" dirty="0" err="1"/>
              <a:t>global</a:t>
            </a:r>
            <a:r>
              <a:rPr lang="cs-CZ" sz="2800" dirty="0"/>
              <a:t> </a:t>
            </a:r>
            <a:r>
              <a:rPr lang="cs-CZ" sz="2800" dirty="0" err="1"/>
              <a:t>respiratory</a:t>
            </a:r>
            <a:r>
              <a:rPr lang="cs-CZ" sz="2800" dirty="0"/>
              <a:t> </a:t>
            </a:r>
            <a:r>
              <a:rPr lang="cs-CZ" sz="2800" dirty="0" err="1"/>
              <a:t>insufficiency</a:t>
            </a:r>
            <a:r>
              <a:rPr lang="cs-CZ" sz="2800" dirty="0"/>
              <a:t> – </a:t>
            </a:r>
            <a:r>
              <a:rPr lang="cs-CZ" sz="2800" dirty="0" err="1"/>
              <a:t>reductio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alveolar</a:t>
            </a:r>
            <a:r>
              <a:rPr lang="cs-CZ" sz="2800" dirty="0"/>
              <a:t> </a:t>
            </a:r>
            <a:r>
              <a:rPr lang="cs-CZ" sz="2800" dirty="0" err="1"/>
              <a:t>surface</a:t>
            </a:r>
            <a:r>
              <a:rPr lang="cs-CZ" sz="2800" dirty="0"/>
              <a:t>, </a:t>
            </a:r>
            <a:r>
              <a:rPr lang="cs-CZ" sz="2800" dirty="0" err="1"/>
              <a:t>fibrosis</a:t>
            </a:r>
            <a:endParaRPr lang="cs-CZ" sz="2800" dirty="0"/>
          </a:p>
          <a:p>
            <a:pPr eaLnBrk="1" hangingPunct="1">
              <a:defRPr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14484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cs-CZ" sz="2800" dirty="0" err="1"/>
              <a:t>Th</a:t>
            </a:r>
            <a:endParaRPr lang="cs-CZ" sz="2800" dirty="0"/>
          </a:p>
          <a:p>
            <a:pPr>
              <a:buFontTx/>
              <a:buChar char="-"/>
            </a:pPr>
            <a:r>
              <a:rPr lang="cs-CZ" sz="2800" dirty="0"/>
              <a:t>Oxygen support </a:t>
            </a:r>
          </a:p>
          <a:p>
            <a:pPr>
              <a:buFontTx/>
              <a:buChar char="-"/>
            </a:pPr>
            <a:r>
              <a:rPr lang="cs-CZ" sz="2800" dirty="0" err="1"/>
              <a:t>artefitial</a:t>
            </a:r>
            <a:r>
              <a:rPr lang="cs-CZ" sz="2800" dirty="0"/>
              <a:t> </a:t>
            </a:r>
            <a:r>
              <a:rPr lang="cs-CZ" sz="2800" dirty="0" err="1"/>
              <a:t>lung</a:t>
            </a:r>
            <a:r>
              <a:rPr lang="cs-CZ" sz="2800" dirty="0"/>
              <a:t> </a:t>
            </a:r>
            <a:r>
              <a:rPr lang="cs-CZ" sz="2800" dirty="0" err="1"/>
              <a:t>ventilation</a:t>
            </a:r>
            <a:r>
              <a:rPr lang="cs-CZ" sz="2800" dirty="0"/>
              <a:t>+  PEEP</a:t>
            </a:r>
          </a:p>
          <a:p>
            <a:pPr>
              <a:buFontTx/>
              <a:buChar char="-"/>
            </a:pPr>
            <a:r>
              <a:rPr lang="cs-CZ" sz="2800" dirty="0" err="1"/>
              <a:t>Glucocorticoids</a:t>
            </a:r>
            <a:endParaRPr lang="cs-CZ" sz="2800" dirty="0"/>
          </a:p>
          <a:p>
            <a:pPr>
              <a:buFontTx/>
              <a:buChar char="-"/>
            </a:pPr>
            <a:r>
              <a:rPr lang="cs-CZ" sz="2800" dirty="0"/>
              <a:t> </a:t>
            </a:r>
            <a:r>
              <a:rPr lang="cs-CZ" sz="2800" dirty="0" err="1"/>
              <a:t>prone</a:t>
            </a:r>
            <a:r>
              <a:rPr lang="cs-CZ" sz="2800" dirty="0"/>
              <a:t> </a:t>
            </a:r>
            <a:r>
              <a:rPr lang="cs-CZ" sz="2800" dirty="0" err="1"/>
              <a:t>position</a:t>
            </a:r>
            <a:endParaRPr lang="cs-CZ" sz="2800" dirty="0"/>
          </a:p>
          <a:p>
            <a:pPr>
              <a:buNone/>
            </a:pPr>
            <a:endParaRPr lang="cs-CZ" sz="2800" dirty="0"/>
          </a:p>
          <a:p>
            <a:pPr>
              <a:buFontTx/>
              <a:buChar char="-"/>
            </a:pPr>
            <a:endParaRPr lang="cs-CZ" sz="2800" dirty="0"/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971708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/>
              <a:t>DIC</a:t>
            </a:r>
            <a:br>
              <a:rPr lang="cs-CZ" sz="4000"/>
            </a:br>
            <a:r>
              <a:rPr lang="cs-CZ" sz="3200"/>
              <a:t>(Disseminated Intravascular Coagulation)</a:t>
            </a:r>
            <a:endParaRPr lang="cs-CZ" sz="400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400" dirty="0" err="1"/>
              <a:t>Acquired</a:t>
            </a:r>
            <a:r>
              <a:rPr lang="cs-CZ" sz="2400" dirty="0"/>
              <a:t> </a:t>
            </a:r>
            <a:r>
              <a:rPr lang="cs-CZ" sz="2400" dirty="0" err="1"/>
              <a:t>coagulopathy</a:t>
            </a:r>
            <a:r>
              <a:rPr lang="cs-CZ" sz="2400" dirty="0"/>
              <a:t> – </a:t>
            </a:r>
            <a:r>
              <a:rPr lang="cs-CZ" sz="2400" dirty="0" err="1"/>
              <a:t>multiple</a:t>
            </a:r>
            <a:r>
              <a:rPr lang="cs-CZ" sz="2400" dirty="0"/>
              <a:t> </a:t>
            </a:r>
            <a:r>
              <a:rPr lang="cs-CZ" sz="2400" dirty="0" err="1"/>
              <a:t>systemic</a:t>
            </a:r>
            <a:r>
              <a:rPr lang="cs-CZ" sz="2400" dirty="0"/>
              <a:t> </a:t>
            </a:r>
            <a:r>
              <a:rPr lang="cs-CZ" sz="2400" dirty="0" err="1"/>
              <a:t>formation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blood</a:t>
            </a:r>
            <a:r>
              <a:rPr lang="cs-CZ" sz="2400" dirty="0"/>
              <a:t> </a:t>
            </a:r>
            <a:r>
              <a:rPr lang="cs-CZ" sz="2400" dirty="0" err="1"/>
              <a:t>clots</a:t>
            </a:r>
            <a:r>
              <a:rPr lang="cs-CZ" sz="2400" dirty="0"/>
              <a:t> – trombus- in </a:t>
            </a:r>
            <a:r>
              <a:rPr lang="cs-CZ" sz="2400" dirty="0" err="1"/>
              <a:t>microvascular</a:t>
            </a:r>
            <a:r>
              <a:rPr lang="cs-CZ" sz="2400" dirty="0"/>
              <a:t> </a:t>
            </a:r>
            <a:r>
              <a:rPr lang="cs-CZ" sz="2400" dirty="0" err="1"/>
              <a:t>circulation</a:t>
            </a:r>
            <a:r>
              <a:rPr lang="cs-CZ" sz="2400" dirty="0"/>
              <a:t> – </a:t>
            </a:r>
            <a:r>
              <a:rPr lang="cs-CZ" sz="2400" dirty="0" err="1"/>
              <a:t>consumption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coagulation</a:t>
            </a:r>
            <a:r>
              <a:rPr lang="cs-CZ" sz="2400" dirty="0"/>
              <a:t> </a:t>
            </a:r>
            <a:r>
              <a:rPr lang="cs-CZ" sz="2400" dirty="0" err="1"/>
              <a:t>factors</a:t>
            </a:r>
            <a:r>
              <a:rPr lang="cs-CZ" sz="2400" dirty="0"/>
              <a:t> – </a:t>
            </a:r>
            <a:r>
              <a:rPr lang="cs-CZ" sz="2400" dirty="0" err="1"/>
              <a:t>diffuse</a:t>
            </a:r>
            <a:r>
              <a:rPr lang="cs-CZ" sz="2400" dirty="0"/>
              <a:t>  </a:t>
            </a:r>
            <a:r>
              <a:rPr lang="cs-CZ" sz="2400" dirty="0" err="1"/>
              <a:t>tissue</a:t>
            </a:r>
            <a:r>
              <a:rPr lang="cs-CZ" sz="2400" dirty="0"/>
              <a:t>/</a:t>
            </a:r>
            <a:r>
              <a:rPr lang="cs-CZ" sz="2400" dirty="0" err="1"/>
              <a:t>parenchamal</a:t>
            </a:r>
            <a:r>
              <a:rPr lang="cs-CZ" sz="2400" dirty="0"/>
              <a:t> </a:t>
            </a:r>
            <a:r>
              <a:rPr lang="cs-CZ" sz="2400" dirty="0" err="1"/>
              <a:t>bleeding</a:t>
            </a:r>
            <a:r>
              <a:rPr lang="cs-CZ" sz="2400" dirty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400" dirty="0"/>
              <a:t>     </a:t>
            </a:r>
            <a:r>
              <a:rPr lang="cs-CZ" sz="2400" dirty="0" err="1"/>
              <a:t>periferal</a:t>
            </a:r>
            <a:r>
              <a:rPr lang="cs-CZ" sz="2400" dirty="0"/>
              <a:t> </a:t>
            </a:r>
            <a:r>
              <a:rPr lang="cs-CZ" sz="2400" dirty="0" err="1"/>
              <a:t>tissue</a:t>
            </a:r>
            <a:r>
              <a:rPr lang="cs-CZ" sz="2400" dirty="0"/>
              <a:t> </a:t>
            </a:r>
            <a:r>
              <a:rPr lang="cs-CZ" sz="2400" dirty="0" err="1"/>
              <a:t>ischemia</a:t>
            </a:r>
            <a:endParaRPr 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 err="1"/>
              <a:t>Hematologic</a:t>
            </a:r>
            <a:r>
              <a:rPr lang="cs-CZ" sz="2400" dirty="0"/>
              <a:t>  </a:t>
            </a:r>
            <a:r>
              <a:rPr lang="cs-CZ" sz="2400" dirty="0" err="1"/>
              <a:t>examination</a:t>
            </a:r>
            <a:r>
              <a:rPr lang="cs-CZ" sz="2400" dirty="0"/>
              <a:t> (fibrinogen, DD, FDP, </a:t>
            </a:r>
            <a:r>
              <a:rPr lang="cs-CZ" sz="2400" dirty="0" err="1"/>
              <a:t>aPTT</a:t>
            </a:r>
            <a:r>
              <a:rPr lang="cs-CZ" sz="2400" dirty="0"/>
              <a:t>, INR, AT)  </a:t>
            </a:r>
            <a:r>
              <a:rPr lang="cs-CZ" sz="2400" dirty="0" err="1"/>
              <a:t>InR</a:t>
            </a:r>
            <a:r>
              <a:rPr lang="cs-CZ" sz="2400" dirty="0"/>
              <a:t> &gt;1,5, </a:t>
            </a:r>
            <a:r>
              <a:rPr lang="cs-CZ" sz="2400" dirty="0" err="1"/>
              <a:t>aPTT</a:t>
            </a:r>
            <a:r>
              <a:rPr lang="cs-CZ" sz="2400" dirty="0"/>
              <a:t> &gt; 60sec,  PLT &lt; 80 000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/>
              <a:t>LMWH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 err="1"/>
              <a:t>Supplementation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AT III, FFP, EBR, fibrinogen, </a:t>
            </a:r>
            <a:r>
              <a:rPr lang="cs-CZ" sz="2400" dirty="0" err="1"/>
              <a:t>platelets</a:t>
            </a:r>
            <a:endParaRPr 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 err="1"/>
              <a:t>Therapy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primar</a:t>
            </a:r>
            <a:r>
              <a:rPr lang="cs-CZ" sz="2400" dirty="0"/>
              <a:t> cause </a:t>
            </a:r>
          </a:p>
        </p:txBody>
      </p:sp>
    </p:spTree>
    <p:extLst>
      <p:ext uri="{BB962C8B-B14F-4D97-AF65-F5344CB8AC3E}">
        <p14:creationId xmlns:p14="http://schemas.microsoft.com/office/powerpoint/2010/main" val="29571739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DIC</a:t>
            </a:r>
          </a:p>
        </p:txBody>
      </p:sp>
      <p:pic>
        <p:nvPicPr>
          <p:cNvPr id="18435" name="Picture 2" descr="C:\Users\Martin\Desktop\obr. orthobull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7250" y="1133475"/>
            <a:ext cx="4337050" cy="3367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3" descr="C:\Users\Martin\Desktop\obr. orthobull\images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2786063"/>
            <a:ext cx="4060825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8877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/>
          <a:lstStyle/>
          <a:p>
            <a:r>
              <a:rPr lang="cs-CZ" sz="2800" dirty="0"/>
              <a:t>AKI  / </a:t>
            </a:r>
            <a:r>
              <a:rPr lang="cs-CZ" sz="2800" dirty="0" err="1"/>
              <a:t>Acute</a:t>
            </a:r>
            <a:r>
              <a:rPr lang="cs-CZ" sz="2800" dirty="0"/>
              <a:t> </a:t>
            </a:r>
            <a:r>
              <a:rPr lang="cs-CZ" sz="2800" dirty="0" err="1"/>
              <a:t>kodnes</a:t>
            </a:r>
            <a:r>
              <a:rPr lang="cs-CZ" sz="2800" dirty="0"/>
              <a:t> </a:t>
            </a:r>
            <a:r>
              <a:rPr lang="cs-CZ" sz="2800" dirty="0" err="1"/>
              <a:t>injury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cs-CZ" sz="2800" dirty="0" err="1"/>
              <a:t>Kidney</a:t>
            </a:r>
            <a:r>
              <a:rPr lang="cs-CZ" sz="2800" dirty="0"/>
              <a:t> </a:t>
            </a:r>
            <a:r>
              <a:rPr lang="cs-CZ" sz="2800" dirty="0" err="1"/>
              <a:t>vessels</a:t>
            </a:r>
            <a:r>
              <a:rPr lang="cs-CZ" sz="2800" dirty="0"/>
              <a:t> – </a:t>
            </a:r>
            <a:r>
              <a:rPr lang="cs-CZ" sz="2800" dirty="0" err="1"/>
              <a:t>autoregulation</a:t>
            </a:r>
            <a:r>
              <a:rPr lang="cs-CZ" sz="2800" dirty="0"/>
              <a:t>  - </a:t>
            </a:r>
            <a:r>
              <a:rPr lang="cs-CZ" sz="2800" dirty="0" err="1"/>
              <a:t>perfusion</a:t>
            </a:r>
            <a:r>
              <a:rPr lang="cs-CZ" sz="2800" dirty="0"/>
              <a:t> </a:t>
            </a:r>
            <a:r>
              <a:rPr lang="cs-CZ" sz="2800" dirty="0" err="1"/>
              <a:t>maintain</a:t>
            </a:r>
            <a:r>
              <a:rPr lang="cs-CZ" sz="2800" dirty="0"/>
              <a:t>  in BP 50-180mmHg</a:t>
            </a:r>
          </a:p>
          <a:p>
            <a:endParaRPr lang="cs-CZ" sz="2800" dirty="0"/>
          </a:p>
          <a:p>
            <a:r>
              <a:rPr lang="cs-CZ" sz="2800" dirty="0" err="1"/>
              <a:t>Prerenal</a:t>
            </a:r>
            <a:r>
              <a:rPr lang="cs-CZ" sz="2800" dirty="0"/>
              <a:t>  </a:t>
            </a:r>
            <a:r>
              <a:rPr lang="cs-CZ" sz="2800" dirty="0" err="1"/>
              <a:t>failure</a:t>
            </a:r>
            <a:r>
              <a:rPr lang="cs-CZ" sz="2800" dirty="0"/>
              <a:t> -  </a:t>
            </a:r>
            <a:r>
              <a:rPr lang="cs-CZ" sz="2800" dirty="0" err="1"/>
              <a:t>low</a:t>
            </a:r>
            <a:r>
              <a:rPr lang="cs-CZ" sz="2800" dirty="0"/>
              <a:t> </a:t>
            </a:r>
            <a:r>
              <a:rPr lang="cs-CZ" sz="2800" dirty="0" err="1"/>
              <a:t>volume</a:t>
            </a:r>
            <a:endParaRPr lang="cs-CZ" sz="2800" dirty="0"/>
          </a:p>
          <a:p>
            <a:r>
              <a:rPr lang="cs-CZ" sz="2800" dirty="0" err="1"/>
              <a:t>Intrincis</a:t>
            </a:r>
            <a:r>
              <a:rPr lang="cs-CZ" sz="2800" dirty="0"/>
              <a:t> cause – </a:t>
            </a:r>
            <a:r>
              <a:rPr lang="cs-CZ" sz="2800" dirty="0" err="1"/>
              <a:t>acute</a:t>
            </a:r>
            <a:r>
              <a:rPr lang="cs-CZ" sz="2800" dirty="0"/>
              <a:t> </a:t>
            </a:r>
            <a:r>
              <a:rPr lang="cs-CZ" sz="2800" dirty="0" err="1"/>
              <a:t>tubular</a:t>
            </a:r>
            <a:r>
              <a:rPr lang="cs-CZ" sz="2800" dirty="0"/>
              <a:t> </a:t>
            </a:r>
            <a:r>
              <a:rPr lang="cs-CZ" sz="2800" dirty="0" err="1"/>
              <a:t>necrosis</a:t>
            </a:r>
            <a:r>
              <a:rPr lang="cs-CZ" sz="2800" dirty="0"/>
              <a:t> – </a:t>
            </a:r>
            <a:r>
              <a:rPr lang="cs-CZ" sz="2800" dirty="0" err="1"/>
              <a:t>ischemic</a:t>
            </a:r>
            <a:r>
              <a:rPr lang="cs-CZ" sz="2800" dirty="0"/>
              <a:t>/ </a:t>
            </a:r>
            <a:r>
              <a:rPr lang="cs-CZ" sz="2800" dirty="0" err="1"/>
              <a:t>toxic</a:t>
            </a:r>
            <a:r>
              <a:rPr lang="cs-CZ" sz="2800" dirty="0"/>
              <a:t> – </a:t>
            </a:r>
            <a:r>
              <a:rPr lang="cs-CZ" sz="2800" dirty="0" err="1"/>
              <a:t>muddy</a:t>
            </a:r>
            <a:r>
              <a:rPr lang="cs-CZ" sz="2800" dirty="0"/>
              <a:t> </a:t>
            </a:r>
            <a:r>
              <a:rPr lang="cs-CZ" sz="2800" dirty="0" err="1"/>
              <a:t>brown</a:t>
            </a:r>
            <a:r>
              <a:rPr lang="cs-CZ" sz="2800" dirty="0"/>
              <a:t> </a:t>
            </a:r>
            <a:r>
              <a:rPr lang="cs-CZ" sz="2800" dirty="0" err="1"/>
              <a:t>cast</a:t>
            </a:r>
            <a:r>
              <a:rPr lang="cs-CZ" sz="2800" dirty="0"/>
              <a:t> </a:t>
            </a:r>
            <a:r>
              <a:rPr lang="cs-CZ" sz="2800" dirty="0" err="1"/>
              <a:t>during</a:t>
            </a:r>
            <a:r>
              <a:rPr lang="cs-CZ" sz="2800" dirty="0"/>
              <a:t> </a:t>
            </a:r>
            <a:r>
              <a:rPr lang="cs-CZ" sz="2800" dirty="0" err="1"/>
              <a:t>urinanalysis</a:t>
            </a:r>
            <a:endParaRPr lang="cs-CZ" sz="2800" dirty="0"/>
          </a:p>
          <a:p>
            <a:endParaRPr lang="cs-CZ" sz="2800" dirty="0"/>
          </a:p>
          <a:p>
            <a:r>
              <a:rPr lang="cs-CZ" sz="2800" dirty="0" err="1"/>
              <a:t>Oligoanuria</a:t>
            </a:r>
            <a:r>
              <a:rPr lang="cs-CZ" sz="2800" dirty="0"/>
              <a:t>, /&lt;500/50ml/,  fluid balance,  </a:t>
            </a:r>
            <a:r>
              <a:rPr lang="cs-CZ" sz="2800" dirty="0" err="1"/>
              <a:t>uremia</a:t>
            </a:r>
            <a:r>
              <a:rPr lang="cs-CZ" sz="2800" dirty="0"/>
              <a:t>,  </a:t>
            </a:r>
            <a:r>
              <a:rPr lang="cs-CZ" sz="2800" dirty="0" err="1"/>
              <a:t>creatinin</a:t>
            </a:r>
            <a:r>
              <a:rPr lang="cs-CZ" sz="2800" dirty="0"/>
              <a:t> &gt; 177 </a:t>
            </a:r>
          </a:p>
          <a:p>
            <a:pPr marL="0" indent="0">
              <a:buNone/>
            </a:pPr>
            <a:endParaRPr lang="cs-CZ" sz="2800" dirty="0"/>
          </a:p>
          <a:p>
            <a:r>
              <a:rPr lang="cs-CZ" sz="2800" dirty="0"/>
              <a:t>RRT  -  </a:t>
            </a:r>
            <a:r>
              <a:rPr lang="cs-CZ" sz="2800" dirty="0" err="1"/>
              <a:t>iRRT</a:t>
            </a:r>
            <a:r>
              <a:rPr lang="cs-CZ" sz="2800" dirty="0"/>
              <a:t>/ CVVH</a:t>
            </a:r>
          </a:p>
        </p:txBody>
      </p:sp>
    </p:spTree>
    <p:extLst>
      <p:ext uri="{BB962C8B-B14F-4D97-AF65-F5344CB8AC3E}">
        <p14:creationId xmlns:p14="http://schemas.microsoft.com/office/powerpoint/2010/main" val="21762461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2800" dirty="0"/>
              <a:t>Liver </a:t>
            </a:r>
            <a:r>
              <a:rPr lang="cs-CZ" sz="2800" dirty="0" err="1"/>
              <a:t>failure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/>
          <a:lstStyle/>
          <a:p>
            <a:r>
              <a:rPr lang="cs-CZ" sz="2800" dirty="0" err="1"/>
              <a:t>Due</a:t>
            </a:r>
            <a:r>
              <a:rPr lang="cs-CZ" sz="2800" dirty="0"/>
              <a:t> to </a:t>
            </a:r>
            <a:r>
              <a:rPr lang="cs-CZ" sz="2800" dirty="0" err="1"/>
              <a:t>hepatocyte</a:t>
            </a:r>
            <a:r>
              <a:rPr lang="cs-CZ" sz="2800" dirty="0"/>
              <a:t> </a:t>
            </a:r>
            <a:r>
              <a:rPr lang="cs-CZ" sz="2800" dirty="0" err="1"/>
              <a:t>necrosis</a:t>
            </a:r>
            <a:r>
              <a:rPr lang="cs-CZ" sz="2800" dirty="0"/>
              <a:t> – </a:t>
            </a:r>
            <a:r>
              <a:rPr lang="cs-CZ" sz="2800" dirty="0" err="1"/>
              <a:t>impairement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excretion</a:t>
            </a:r>
            <a:r>
              <a:rPr lang="cs-CZ" sz="2800" dirty="0"/>
              <a:t> </a:t>
            </a:r>
            <a:r>
              <a:rPr lang="cs-CZ" sz="2800" dirty="0" err="1"/>
              <a:t>function</a:t>
            </a:r>
            <a:r>
              <a:rPr lang="cs-CZ" sz="2800" dirty="0"/>
              <a:t> – </a:t>
            </a:r>
            <a:r>
              <a:rPr lang="cs-CZ" sz="2800" dirty="0" err="1"/>
              <a:t>icterus</a:t>
            </a:r>
            <a:r>
              <a:rPr lang="cs-CZ" sz="2800" dirty="0"/>
              <a:t> </a:t>
            </a:r>
            <a:r>
              <a:rPr lang="cs-CZ" sz="2800" dirty="0" err="1"/>
              <a:t>due</a:t>
            </a:r>
            <a:r>
              <a:rPr lang="cs-CZ" sz="2800" dirty="0"/>
              <a:t> to </a:t>
            </a:r>
            <a:r>
              <a:rPr lang="cs-CZ" sz="2800" dirty="0" err="1"/>
              <a:t>hyperbilirubinemia</a:t>
            </a:r>
            <a:r>
              <a:rPr lang="cs-CZ" sz="2800" dirty="0"/>
              <a:t>, </a:t>
            </a:r>
          </a:p>
          <a:p>
            <a:pPr marL="0" indent="0">
              <a:buNone/>
            </a:pPr>
            <a:r>
              <a:rPr lang="cs-CZ" sz="2800" dirty="0"/>
              <a:t>    bilirubin  &gt; 35mmol/l</a:t>
            </a:r>
          </a:p>
          <a:p>
            <a:endParaRPr lang="cs-CZ" sz="2800" dirty="0"/>
          </a:p>
          <a:p>
            <a:r>
              <a:rPr lang="cs-CZ" sz="2800" dirty="0" err="1"/>
              <a:t>Imparement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synthetic</a:t>
            </a:r>
            <a:r>
              <a:rPr lang="cs-CZ" sz="2800" dirty="0"/>
              <a:t> and </a:t>
            </a:r>
            <a:r>
              <a:rPr lang="cs-CZ" sz="2800" dirty="0" err="1"/>
              <a:t>metabolic</a:t>
            </a:r>
            <a:r>
              <a:rPr lang="cs-CZ" sz="2800" dirty="0"/>
              <a:t> </a:t>
            </a:r>
            <a:r>
              <a:rPr lang="cs-CZ" sz="2800" dirty="0" err="1"/>
              <a:t>function</a:t>
            </a:r>
            <a:endParaRPr lang="cs-CZ" sz="2800" dirty="0"/>
          </a:p>
          <a:p>
            <a:pPr marL="0" indent="0">
              <a:buNone/>
            </a:pPr>
            <a:r>
              <a:rPr lang="cs-CZ" sz="2800" dirty="0"/>
              <a:t> - </a:t>
            </a:r>
            <a:r>
              <a:rPr lang="cs-CZ" sz="2800" dirty="0" err="1"/>
              <a:t>hypoceagulation</a:t>
            </a:r>
            <a:r>
              <a:rPr lang="cs-CZ" sz="2800" dirty="0"/>
              <a:t>, </a:t>
            </a:r>
            <a:r>
              <a:rPr lang="cs-CZ" sz="2800" dirty="0" err="1"/>
              <a:t>haemorrhage</a:t>
            </a:r>
            <a:r>
              <a:rPr lang="cs-CZ" sz="2800" dirty="0"/>
              <a:t>, </a:t>
            </a:r>
            <a:r>
              <a:rPr lang="cs-CZ" sz="2800" dirty="0" err="1"/>
              <a:t>hypoglycemia</a:t>
            </a:r>
            <a:endParaRPr lang="cs-CZ" sz="2800" dirty="0"/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Liver </a:t>
            </a:r>
            <a:r>
              <a:rPr lang="cs-CZ" sz="2800" dirty="0" err="1"/>
              <a:t>ecephalopaty</a:t>
            </a:r>
            <a:r>
              <a:rPr lang="cs-CZ" sz="2800" dirty="0"/>
              <a:t> -  </a:t>
            </a:r>
            <a:r>
              <a:rPr lang="cs-CZ" sz="2800" dirty="0" err="1"/>
              <a:t>due</a:t>
            </a:r>
            <a:r>
              <a:rPr lang="cs-CZ" sz="2800" dirty="0"/>
              <a:t> to </a:t>
            </a:r>
            <a:r>
              <a:rPr lang="cs-CZ" sz="2800" dirty="0" err="1"/>
              <a:t>hyperamonemia</a:t>
            </a:r>
            <a:endParaRPr lang="cs-CZ" sz="2800" dirty="0"/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 err="1"/>
              <a:t>Symptomatic</a:t>
            </a:r>
            <a:r>
              <a:rPr lang="cs-CZ" sz="2800" dirty="0"/>
              <a:t> </a:t>
            </a:r>
            <a:r>
              <a:rPr lang="cs-CZ" sz="2800" dirty="0" err="1"/>
              <a:t>therapy</a:t>
            </a:r>
            <a:r>
              <a:rPr lang="cs-CZ" sz="2800" dirty="0"/>
              <a:t>, </a:t>
            </a:r>
            <a:r>
              <a:rPr lang="cs-CZ" sz="2800" dirty="0" err="1"/>
              <a:t>supplemtally</a:t>
            </a:r>
            <a:r>
              <a:rPr lang="cs-CZ" sz="2800" dirty="0"/>
              <a:t> </a:t>
            </a:r>
            <a:r>
              <a:rPr lang="cs-CZ" sz="2800" dirty="0" err="1"/>
              <a:t>therapy</a:t>
            </a:r>
            <a:endParaRPr lang="cs-CZ" sz="2800" dirty="0"/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63515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err="1"/>
              <a:t>Metabolic</a:t>
            </a:r>
            <a:r>
              <a:rPr lang="cs-CZ" sz="2800" dirty="0"/>
              <a:t> </a:t>
            </a:r>
            <a:r>
              <a:rPr lang="cs-CZ" sz="2800" dirty="0" err="1"/>
              <a:t>complications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err="1"/>
              <a:t>Hyperglycemia</a:t>
            </a:r>
            <a:endParaRPr lang="cs-CZ" sz="2800" dirty="0"/>
          </a:p>
          <a:p>
            <a:r>
              <a:rPr lang="cs-CZ" sz="2800" dirty="0" err="1"/>
              <a:t>Insulinoresistence</a:t>
            </a:r>
            <a:endParaRPr lang="cs-CZ" sz="2800" dirty="0"/>
          </a:p>
          <a:p>
            <a:r>
              <a:rPr lang="cs-CZ" sz="2800" dirty="0" err="1"/>
              <a:t>Catabolic</a:t>
            </a:r>
            <a:r>
              <a:rPr lang="cs-CZ" sz="2800" dirty="0"/>
              <a:t> </a:t>
            </a:r>
            <a:r>
              <a:rPr lang="cs-CZ" sz="2800" dirty="0" err="1"/>
              <a:t>reactions</a:t>
            </a:r>
            <a:r>
              <a:rPr lang="cs-CZ" sz="2800" dirty="0"/>
              <a:t> - </a:t>
            </a:r>
            <a:r>
              <a:rPr lang="cs-CZ" sz="2800" dirty="0" err="1"/>
              <a:t>rhabdomyolysis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09800387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/>
          <a:lstStyle/>
          <a:p>
            <a:r>
              <a:rPr lang="cs-CZ" sz="2800" dirty="0" err="1"/>
              <a:t>GiT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/>
          <a:lstStyle/>
          <a:p>
            <a:r>
              <a:rPr lang="cs-CZ" sz="2800" dirty="0"/>
              <a:t>Stress </a:t>
            </a:r>
            <a:r>
              <a:rPr lang="cs-CZ" sz="2800" dirty="0" err="1"/>
              <a:t>gastric</a:t>
            </a:r>
            <a:r>
              <a:rPr lang="cs-CZ" sz="2800" dirty="0"/>
              <a:t> </a:t>
            </a:r>
            <a:r>
              <a:rPr lang="cs-CZ" sz="2800" dirty="0" err="1"/>
              <a:t>ulcer</a:t>
            </a:r>
            <a:r>
              <a:rPr lang="cs-CZ" sz="2800" dirty="0"/>
              <a:t> – </a:t>
            </a:r>
            <a:r>
              <a:rPr lang="cs-CZ" sz="2800" dirty="0" err="1"/>
              <a:t>upper</a:t>
            </a:r>
            <a:r>
              <a:rPr lang="cs-CZ" sz="2800" dirty="0"/>
              <a:t> </a:t>
            </a:r>
            <a:r>
              <a:rPr lang="cs-CZ" sz="2800" dirty="0" err="1"/>
              <a:t>GiT</a:t>
            </a:r>
            <a:r>
              <a:rPr lang="cs-CZ" sz="2800" dirty="0"/>
              <a:t> </a:t>
            </a:r>
            <a:r>
              <a:rPr lang="cs-CZ" sz="2800" dirty="0" err="1"/>
              <a:t>haemorrhage</a:t>
            </a:r>
            <a:endParaRPr lang="cs-CZ" sz="2800" dirty="0"/>
          </a:p>
          <a:p>
            <a:endParaRPr lang="cs-CZ" sz="2800" dirty="0"/>
          </a:p>
          <a:p>
            <a:r>
              <a:rPr lang="cs-CZ" sz="2800" dirty="0"/>
              <a:t>Gut  </a:t>
            </a:r>
            <a:r>
              <a:rPr lang="cs-CZ" sz="2800" dirty="0" err="1"/>
              <a:t>ischemis</a:t>
            </a:r>
            <a:r>
              <a:rPr lang="cs-CZ" sz="2800" dirty="0"/>
              <a:t> -  </a:t>
            </a:r>
            <a:r>
              <a:rPr lang="cs-CZ" sz="2800" dirty="0" err="1"/>
              <a:t>loss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barrier</a:t>
            </a:r>
            <a:r>
              <a:rPr lang="cs-CZ" sz="2800" dirty="0"/>
              <a:t> </a:t>
            </a:r>
            <a:r>
              <a:rPr lang="cs-CZ" sz="2800" dirty="0" err="1"/>
              <a:t>finction</a:t>
            </a:r>
            <a:r>
              <a:rPr lang="cs-CZ" sz="2800" dirty="0"/>
              <a:t> </a:t>
            </a:r>
            <a:r>
              <a:rPr lang="cs-CZ" sz="2800" dirty="0" err="1"/>
              <a:t>against</a:t>
            </a:r>
            <a:r>
              <a:rPr lang="cs-CZ" sz="2800" dirty="0"/>
              <a:t> </a:t>
            </a:r>
            <a:r>
              <a:rPr lang="cs-CZ" sz="2800" dirty="0" err="1"/>
              <a:t>intestinal</a:t>
            </a:r>
            <a:r>
              <a:rPr lang="cs-CZ" sz="2800" dirty="0"/>
              <a:t> </a:t>
            </a:r>
            <a:r>
              <a:rPr lang="cs-CZ" sz="2800" dirty="0" err="1"/>
              <a:t>bacterias</a:t>
            </a:r>
            <a:r>
              <a:rPr lang="cs-CZ" sz="2800" dirty="0"/>
              <a:t> and </a:t>
            </a:r>
            <a:r>
              <a:rPr lang="cs-CZ" sz="2800" dirty="0" err="1"/>
              <a:t>toxins</a:t>
            </a:r>
            <a:r>
              <a:rPr lang="cs-CZ" sz="2800" dirty="0"/>
              <a:t> &gt;  </a:t>
            </a:r>
            <a:r>
              <a:rPr lang="cs-CZ" sz="2800" dirty="0" err="1"/>
              <a:t>translocation</a:t>
            </a:r>
            <a:r>
              <a:rPr lang="cs-CZ" sz="2800" dirty="0"/>
              <a:t>,  </a:t>
            </a:r>
            <a:r>
              <a:rPr lang="cs-CZ" sz="2800" dirty="0" err="1"/>
              <a:t>inflmmatory</a:t>
            </a:r>
            <a:r>
              <a:rPr lang="cs-CZ" sz="2800" dirty="0"/>
              <a:t> response,  </a:t>
            </a:r>
            <a:r>
              <a:rPr lang="cs-CZ" sz="2800" dirty="0" err="1"/>
              <a:t>souce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bacteremia</a:t>
            </a:r>
            <a:r>
              <a:rPr lang="cs-CZ" sz="2800" dirty="0"/>
              <a:t> and </a:t>
            </a:r>
            <a:r>
              <a:rPr lang="cs-CZ" sz="2800" dirty="0" err="1"/>
              <a:t>sepsis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critically</a:t>
            </a:r>
            <a:r>
              <a:rPr lang="cs-CZ" sz="2800" dirty="0"/>
              <a:t> </a:t>
            </a:r>
            <a:r>
              <a:rPr lang="cs-CZ" sz="2800" dirty="0" err="1"/>
              <a:t>ill</a:t>
            </a:r>
            <a:r>
              <a:rPr lang="cs-CZ" sz="2800" dirty="0"/>
              <a:t> </a:t>
            </a:r>
            <a:r>
              <a:rPr lang="cs-CZ" sz="2800" dirty="0" err="1"/>
              <a:t>patients</a:t>
            </a:r>
            <a:endParaRPr lang="cs-CZ" sz="2800" dirty="0"/>
          </a:p>
          <a:p>
            <a:endParaRPr lang="cs-CZ" sz="2800" dirty="0"/>
          </a:p>
          <a:p>
            <a:r>
              <a:rPr lang="cs-CZ" sz="2800" dirty="0"/>
              <a:t> PPI</a:t>
            </a:r>
          </a:p>
          <a:p>
            <a:r>
              <a:rPr lang="cs-CZ" sz="2800" dirty="0"/>
              <a:t> early </a:t>
            </a:r>
            <a:r>
              <a:rPr lang="cs-CZ" sz="2800" dirty="0" err="1"/>
              <a:t>enteral</a:t>
            </a:r>
            <a:r>
              <a:rPr lang="cs-CZ" sz="2800" dirty="0"/>
              <a:t>  </a:t>
            </a:r>
            <a:r>
              <a:rPr lang="cs-CZ" sz="2800" dirty="0" err="1"/>
              <a:t>nutrition</a:t>
            </a:r>
            <a:r>
              <a:rPr lang="cs-CZ" sz="2800" dirty="0"/>
              <a:t> / </a:t>
            </a:r>
            <a:r>
              <a:rPr lang="cs-CZ" sz="2800" dirty="0" err="1"/>
              <a:t>glutamin</a:t>
            </a:r>
            <a:r>
              <a:rPr lang="cs-CZ" sz="2800" dirty="0"/>
              <a:t>/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7321933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err="1"/>
              <a:t>Local</a:t>
            </a:r>
            <a:r>
              <a:rPr lang="cs-CZ" sz="2800" dirty="0"/>
              <a:t>/ </a:t>
            </a:r>
            <a:r>
              <a:rPr lang="cs-CZ" sz="2800" dirty="0" err="1"/>
              <a:t>infectious</a:t>
            </a:r>
            <a:r>
              <a:rPr lang="cs-CZ" sz="2800" dirty="0"/>
              <a:t> </a:t>
            </a:r>
            <a:r>
              <a:rPr lang="cs-CZ" sz="2800" dirty="0" err="1"/>
              <a:t>complication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cs-CZ" sz="2800" dirty="0" err="1"/>
              <a:t>I.v</a:t>
            </a:r>
            <a:r>
              <a:rPr lang="cs-CZ" sz="2800" dirty="0"/>
              <a:t>. ATB </a:t>
            </a:r>
            <a:r>
              <a:rPr lang="cs-CZ" sz="2800" dirty="0" err="1"/>
              <a:t>therapy</a:t>
            </a:r>
            <a:r>
              <a:rPr lang="cs-CZ" sz="2800" dirty="0"/>
              <a:t> , </a:t>
            </a:r>
            <a:r>
              <a:rPr lang="cs-CZ" sz="2800" dirty="0" err="1"/>
              <a:t>high</a:t>
            </a:r>
            <a:r>
              <a:rPr lang="cs-CZ" sz="2800" dirty="0"/>
              <a:t> dose, sensitivity</a:t>
            </a:r>
          </a:p>
          <a:p>
            <a:endParaRPr lang="cs-CZ" sz="2800" dirty="0"/>
          </a:p>
          <a:p>
            <a:r>
              <a:rPr lang="cs-CZ" sz="2800" dirty="0" err="1"/>
              <a:t>Surgical</a:t>
            </a:r>
            <a:r>
              <a:rPr lang="cs-CZ" sz="2800" dirty="0"/>
              <a:t> </a:t>
            </a:r>
            <a:r>
              <a:rPr lang="cs-CZ" sz="2800" dirty="0" err="1"/>
              <a:t>debridement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necrotic</a:t>
            </a:r>
            <a:r>
              <a:rPr lang="cs-CZ" sz="2800" dirty="0"/>
              <a:t> </a:t>
            </a:r>
            <a:r>
              <a:rPr lang="cs-CZ" sz="2800" dirty="0" err="1"/>
              <a:t>tissue</a:t>
            </a:r>
            <a:r>
              <a:rPr lang="cs-CZ" sz="2800" dirty="0"/>
              <a:t>/ </a:t>
            </a:r>
            <a:r>
              <a:rPr lang="cs-CZ" sz="2800" dirty="0" err="1"/>
              <a:t>drainage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abscess</a:t>
            </a:r>
            <a:endParaRPr lang="cs-CZ" sz="2800" dirty="0"/>
          </a:p>
          <a:p>
            <a:endParaRPr lang="cs-CZ" sz="2800" dirty="0"/>
          </a:p>
          <a:p>
            <a:r>
              <a:rPr lang="cs-CZ" sz="2800" dirty="0" err="1"/>
              <a:t>Surgical</a:t>
            </a:r>
            <a:r>
              <a:rPr lang="cs-CZ" sz="2800" dirty="0"/>
              <a:t> management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initial</a:t>
            </a:r>
            <a:r>
              <a:rPr lang="cs-CZ" sz="2800" dirty="0"/>
              <a:t>  </a:t>
            </a:r>
            <a:r>
              <a:rPr lang="cs-CZ" sz="2800" dirty="0" err="1"/>
              <a:t>harmful</a:t>
            </a:r>
            <a:r>
              <a:rPr lang="cs-CZ" sz="2800" dirty="0"/>
              <a:t> </a:t>
            </a:r>
            <a:r>
              <a:rPr lang="cs-CZ" sz="2800" dirty="0" err="1"/>
              <a:t>insult</a:t>
            </a:r>
            <a:endParaRPr lang="cs-CZ" sz="2800" dirty="0"/>
          </a:p>
          <a:p>
            <a:pPr marL="0" indent="0">
              <a:buNone/>
            </a:pPr>
            <a:r>
              <a:rPr lang="cs-CZ" sz="2800" dirty="0"/>
              <a:t>     / </a:t>
            </a:r>
            <a:r>
              <a:rPr lang="cs-CZ" sz="2800" dirty="0" err="1"/>
              <a:t>surgical</a:t>
            </a:r>
            <a:r>
              <a:rPr lang="cs-CZ" sz="2800" dirty="0"/>
              <a:t> </a:t>
            </a:r>
            <a:r>
              <a:rPr lang="cs-CZ" sz="2800" dirty="0" err="1"/>
              <a:t>bleeding</a:t>
            </a:r>
            <a:r>
              <a:rPr lang="cs-CZ" sz="2800" dirty="0"/>
              <a:t>,  PNO, </a:t>
            </a:r>
            <a:r>
              <a:rPr lang="cs-CZ" sz="2800" dirty="0" err="1"/>
              <a:t>pleural</a:t>
            </a:r>
            <a:r>
              <a:rPr lang="cs-CZ" sz="2800" dirty="0"/>
              <a:t> </a:t>
            </a:r>
            <a:r>
              <a:rPr lang="cs-CZ" sz="2800" dirty="0" err="1"/>
              <a:t>effusion</a:t>
            </a:r>
            <a:r>
              <a:rPr lang="cs-CZ" sz="2800" dirty="0"/>
              <a:t> /</a:t>
            </a:r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398858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5"/>
          <p:cNvSpPr>
            <a:spLocks noChangeArrowheads="1"/>
          </p:cNvSpPr>
          <p:nvPr/>
        </p:nvSpPr>
        <p:spPr bwMode="auto">
          <a:xfrm rot="-1026692">
            <a:off x="1219200" y="3733800"/>
            <a:ext cx="812800" cy="1828800"/>
          </a:xfrm>
          <a:prstGeom prst="ellipse">
            <a:avLst/>
          </a:prstGeom>
          <a:solidFill>
            <a:srgbClr val="FF6600"/>
          </a:solidFill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Line 6"/>
          <p:cNvSpPr>
            <a:spLocks noChangeShapeType="1"/>
          </p:cNvSpPr>
          <p:nvPr/>
        </p:nvSpPr>
        <p:spPr bwMode="auto">
          <a:xfrm>
            <a:off x="1422400" y="3733800"/>
            <a:ext cx="474663" cy="17526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244" name="Freeform 7"/>
          <p:cNvSpPr>
            <a:spLocks/>
          </p:cNvSpPr>
          <p:nvPr/>
        </p:nvSpPr>
        <p:spPr bwMode="auto">
          <a:xfrm>
            <a:off x="1219200" y="4343400"/>
            <a:ext cx="744538" cy="254000"/>
          </a:xfrm>
          <a:custGeom>
            <a:avLst/>
            <a:gdLst>
              <a:gd name="T0" fmla="*/ 0 w 528"/>
              <a:gd name="T1" fmla="*/ 2147483647 h 160"/>
              <a:gd name="T2" fmla="*/ 2147483647 w 528"/>
              <a:gd name="T3" fmla="*/ 2147483647 h 160"/>
              <a:gd name="T4" fmla="*/ 2147483647 w 528"/>
              <a:gd name="T5" fmla="*/ 0 h 160"/>
              <a:gd name="T6" fmla="*/ 0 60000 65536"/>
              <a:gd name="T7" fmla="*/ 0 60000 65536"/>
              <a:gd name="T8" fmla="*/ 0 60000 65536"/>
              <a:gd name="T9" fmla="*/ 0 w 528"/>
              <a:gd name="T10" fmla="*/ 0 h 160"/>
              <a:gd name="T11" fmla="*/ 528 w 528"/>
              <a:gd name="T12" fmla="*/ 160 h 1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160">
                <a:moveTo>
                  <a:pt x="0" y="96"/>
                </a:moveTo>
                <a:cubicBezTo>
                  <a:pt x="100" y="128"/>
                  <a:pt x="200" y="160"/>
                  <a:pt x="288" y="144"/>
                </a:cubicBezTo>
                <a:cubicBezTo>
                  <a:pt x="376" y="128"/>
                  <a:pt x="488" y="24"/>
                  <a:pt x="528" y="0"/>
                </a:cubicBezTo>
              </a:path>
            </a:pathLst>
          </a:cu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Oval 8"/>
          <p:cNvSpPr>
            <a:spLocks noChangeArrowheads="1"/>
          </p:cNvSpPr>
          <p:nvPr/>
        </p:nvSpPr>
        <p:spPr bwMode="auto">
          <a:xfrm>
            <a:off x="2032000" y="3048000"/>
            <a:ext cx="134938" cy="152400"/>
          </a:xfrm>
          <a:prstGeom prst="ellipse">
            <a:avLst/>
          </a:prstGeom>
          <a:solidFill>
            <a:schemeClr val="hlink"/>
          </a:solidFill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Freeform 9"/>
          <p:cNvSpPr>
            <a:spLocks/>
          </p:cNvSpPr>
          <p:nvPr/>
        </p:nvSpPr>
        <p:spPr bwMode="auto">
          <a:xfrm>
            <a:off x="1276350" y="2857500"/>
            <a:ext cx="890588" cy="876300"/>
          </a:xfrm>
          <a:custGeom>
            <a:avLst/>
            <a:gdLst>
              <a:gd name="T0" fmla="*/ 2147483647 w 632"/>
              <a:gd name="T1" fmla="*/ 2147483647 h 552"/>
              <a:gd name="T2" fmla="*/ 2147483647 w 632"/>
              <a:gd name="T3" fmla="*/ 2147483647 h 552"/>
              <a:gd name="T4" fmla="*/ 2147483647 w 632"/>
              <a:gd name="T5" fmla="*/ 2147483647 h 552"/>
              <a:gd name="T6" fmla="*/ 2147483647 w 632"/>
              <a:gd name="T7" fmla="*/ 2147483647 h 552"/>
              <a:gd name="T8" fmla="*/ 2147483647 w 632"/>
              <a:gd name="T9" fmla="*/ 2147483647 h 552"/>
              <a:gd name="T10" fmla="*/ 2147483647 w 632"/>
              <a:gd name="T11" fmla="*/ 2147483647 h 552"/>
              <a:gd name="T12" fmla="*/ 2147483647 w 632"/>
              <a:gd name="T13" fmla="*/ 2147483647 h 552"/>
              <a:gd name="T14" fmla="*/ 2147483647 w 632"/>
              <a:gd name="T15" fmla="*/ 2147483647 h 55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32"/>
              <a:gd name="T25" fmla="*/ 0 h 552"/>
              <a:gd name="T26" fmla="*/ 632 w 632"/>
              <a:gd name="T27" fmla="*/ 552 h 55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32" h="552">
                <a:moveTo>
                  <a:pt x="56" y="552"/>
                </a:moveTo>
                <a:cubicBezTo>
                  <a:pt x="36" y="500"/>
                  <a:pt x="16" y="448"/>
                  <a:pt x="8" y="408"/>
                </a:cubicBezTo>
                <a:cubicBezTo>
                  <a:pt x="0" y="368"/>
                  <a:pt x="0" y="352"/>
                  <a:pt x="8" y="312"/>
                </a:cubicBezTo>
                <a:cubicBezTo>
                  <a:pt x="16" y="272"/>
                  <a:pt x="32" y="208"/>
                  <a:pt x="56" y="168"/>
                </a:cubicBezTo>
                <a:cubicBezTo>
                  <a:pt x="80" y="128"/>
                  <a:pt x="112" y="96"/>
                  <a:pt x="152" y="72"/>
                </a:cubicBezTo>
                <a:cubicBezTo>
                  <a:pt x="192" y="48"/>
                  <a:pt x="240" y="32"/>
                  <a:pt x="296" y="24"/>
                </a:cubicBezTo>
                <a:cubicBezTo>
                  <a:pt x="352" y="16"/>
                  <a:pt x="432" y="0"/>
                  <a:pt x="488" y="24"/>
                </a:cubicBezTo>
                <a:cubicBezTo>
                  <a:pt x="544" y="48"/>
                  <a:pt x="588" y="108"/>
                  <a:pt x="632" y="168"/>
                </a:cubicBezTo>
              </a:path>
            </a:pathLst>
          </a:cu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Freeform 10"/>
          <p:cNvSpPr>
            <a:spLocks/>
          </p:cNvSpPr>
          <p:nvPr/>
        </p:nvSpPr>
        <p:spPr bwMode="auto">
          <a:xfrm>
            <a:off x="1411288" y="3035300"/>
            <a:ext cx="620712" cy="698500"/>
          </a:xfrm>
          <a:custGeom>
            <a:avLst/>
            <a:gdLst>
              <a:gd name="T0" fmla="*/ 2147483647 w 440"/>
              <a:gd name="T1" fmla="*/ 2147483647 h 440"/>
              <a:gd name="T2" fmla="*/ 2147483647 w 440"/>
              <a:gd name="T3" fmla="*/ 2147483647 h 440"/>
              <a:gd name="T4" fmla="*/ 2147483647 w 440"/>
              <a:gd name="T5" fmla="*/ 2147483647 h 440"/>
              <a:gd name="T6" fmla="*/ 2147483647 w 440"/>
              <a:gd name="T7" fmla="*/ 2147483647 h 440"/>
              <a:gd name="T8" fmla="*/ 2147483647 w 440"/>
              <a:gd name="T9" fmla="*/ 2147483647 h 4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0"/>
              <a:gd name="T16" fmla="*/ 0 h 440"/>
              <a:gd name="T17" fmla="*/ 440 w 440"/>
              <a:gd name="T18" fmla="*/ 440 h 4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0" h="440">
                <a:moveTo>
                  <a:pt x="56" y="440"/>
                </a:moveTo>
                <a:cubicBezTo>
                  <a:pt x="28" y="352"/>
                  <a:pt x="0" y="264"/>
                  <a:pt x="8" y="200"/>
                </a:cubicBezTo>
                <a:cubicBezTo>
                  <a:pt x="16" y="136"/>
                  <a:pt x="56" y="88"/>
                  <a:pt x="104" y="56"/>
                </a:cubicBezTo>
                <a:cubicBezTo>
                  <a:pt x="152" y="24"/>
                  <a:pt x="240" y="0"/>
                  <a:pt x="296" y="8"/>
                </a:cubicBezTo>
                <a:cubicBezTo>
                  <a:pt x="352" y="16"/>
                  <a:pt x="416" y="88"/>
                  <a:pt x="440" y="104"/>
                </a:cubicBezTo>
              </a:path>
            </a:pathLst>
          </a:cu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AutoShape 11"/>
          <p:cNvSpPr>
            <a:spLocks noChangeArrowheads="1"/>
          </p:cNvSpPr>
          <p:nvPr/>
        </p:nvSpPr>
        <p:spPr bwMode="auto">
          <a:xfrm>
            <a:off x="2303463" y="2743200"/>
            <a:ext cx="473075" cy="609600"/>
          </a:xfrm>
          <a:prstGeom prst="irregularSeal1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0249" name="Text Box 12"/>
          <p:cNvSpPr txBox="1">
            <a:spLocks noChangeArrowheads="1"/>
          </p:cNvSpPr>
          <p:nvPr/>
        </p:nvSpPr>
        <p:spPr bwMode="auto">
          <a:xfrm>
            <a:off x="2166938" y="3429000"/>
            <a:ext cx="1917700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10250" name="Line 13"/>
          <p:cNvSpPr>
            <a:spLocks noChangeShapeType="1"/>
          </p:cNvSpPr>
          <p:nvPr/>
        </p:nvSpPr>
        <p:spPr bwMode="auto">
          <a:xfrm flipV="1">
            <a:off x="2979738" y="2209800"/>
            <a:ext cx="1287462" cy="609600"/>
          </a:xfrm>
          <a:prstGeom prst="line">
            <a:avLst/>
          </a:prstGeom>
          <a:noFill/>
          <a:ln w="14922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251" name="Freeform 14"/>
          <p:cNvSpPr>
            <a:spLocks/>
          </p:cNvSpPr>
          <p:nvPr/>
        </p:nvSpPr>
        <p:spPr bwMode="auto">
          <a:xfrm>
            <a:off x="6261100" y="1630363"/>
            <a:ext cx="1895475" cy="1125537"/>
          </a:xfrm>
          <a:custGeom>
            <a:avLst/>
            <a:gdLst>
              <a:gd name="T0" fmla="*/ 2147483647 w 1343"/>
              <a:gd name="T1" fmla="*/ 2147483647 h 709"/>
              <a:gd name="T2" fmla="*/ 2147483647 w 1343"/>
              <a:gd name="T3" fmla="*/ 0 h 709"/>
              <a:gd name="T4" fmla="*/ 2147483647 w 1343"/>
              <a:gd name="T5" fmla="*/ 2147483647 h 709"/>
              <a:gd name="T6" fmla="*/ 2147483647 w 1343"/>
              <a:gd name="T7" fmla="*/ 2147483647 h 709"/>
              <a:gd name="T8" fmla="*/ 2147483647 w 1343"/>
              <a:gd name="T9" fmla="*/ 2147483647 h 709"/>
              <a:gd name="T10" fmla="*/ 2147483647 w 1343"/>
              <a:gd name="T11" fmla="*/ 2147483647 h 709"/>
              <a:gd name="T12" fmla="*/ 2147483647 w 1343"/>
              <a:gd name="T13" fmla="*/ 2147483647 h 709"/>
              <a:gd name="T14" fmla="*/ 2147483647 w 1343"/>
              <a:gd name="T15" fmla="*/ 2147483647 h 709"/>
              <a:gd name="T16" fmla="*/ 2147483647 w 1343"/>
              <a:gd name="T17" fmla="*/ 2147483647 h 709"/>
              <a:gd name="T18" fmla="*/ 2147483647 w 1343"/>
              <a:gd name="T19" fmla="*/ 2147483647 h 709"/>
              <a:gd name="T20" fmla="*/ 2147483647 w 1343"/>
              <a:gd name="T21" fmla="*/ 2147483647 h 709"/>
              <a:gd name="T22" fmla="*/ 2147483647 w 1343"/>
              <a:gd name="T23" fmla="*/ 2147483647 h 709"/>
              <a:gd name="T24" fmla="*/ 2147483647 w 1343"/>
              <a:gd name="T25" fmla="*/ 2147483647 h 709"/>
              <a:gd name="T26" fmla="*/ 2147483647 w 1343"/>
              <a:gd name="T27" fmla="*/ 2147483647 h 709"/>
              <a:gd name="T28" fmla="*/ 2147483647 w 1343"/>
              <a:gd name="T29" fmla="*/ 2147483647 h 709"/>
              <a:gd name="T30" fmla="*/ 2147483647 w 1343"/>
              <a:gd name="T31" fmla="*/ 2147483647 h 709"/>
              <a:gd name="T32" fmla="*/ 2147483647 w 1343"/>
              <a:gd name="T33" fmla="*/ 2147483647 h 709"/>
              <a:gd name="T34" fmla="*/ 2147483647 w 1343"/>
              <a:gd name="T35" fmla="*/ 2147483647 h 709"/>
              <a:gd name="T36" fmla="*/ 2147483647 w 1343"/>
              <a:gd name="T37" fmla="*/ 2147483647 h 709"/>
              <a:gd name="T38" fmla="*/ 2147483647 w 1343"/>
              <a:gd name="T39" fmla="*/ 2147483647 h 709"/>
              <a:gd name="T40" fmla="*/ 2147483647 w 1343"/>
              <a:gd name="T41" fmla="*/ 2147483647 h 709"/>
              <a:gd name="T42" fmla="*/ 2147483647 w 1343"/>
              <a:gd name="T43" fmla="*/ 2147483647 h 709"/>
              <a:gd name="T44" fmla="*/ 2147483647 w 1343"/>
              <a:gd name="T45" fmla="*/ 2147483647 h 709"/>
              <a:gd name="T46" fmla="*/ 2147483647 w 1343"/>
              <a:gd name="T47" fmla="*/ 2147483647 h 709"/>
              <a:gd name="T48" fmla="*/ 2147483647 w 1343"/>
              <a:gd name="T49" fmla="*/ 2147483647 h 709"/>
              <a:gd name="T50" fmla="*/ 2147483647 w 1343"/>
              <a:gd name="T51" fmla="*/ 2147483647 h 709"/>
              <a:gd name="T52" fmla="*/ 2147483647 w 1343"/>
              <a:gd name="T53" fmla="*/ 2147483647 h 709"/>
              <a:gd name="T54" fmla="*/ 2147483647 w 1343"/>
              <a:gd name="T55" fmla="*/ 2147483647 h 709"/>
              <a:gd name="T56" fmla="*/ 2147483647 w 1343"/>
              <a:gd name="T57" fmla="*/ 2147483647 h 709"/>
              <a:gd name="T58" fmla="*/ 2147483647 w 1343"/>
              <a:gd name="T59" fmla="*/ 2147483647 h 709"/>
              <a:gd name="T60" fmla="*/ 2147483647 w 1343"/>
              <a:gd name="T61" fmla="*/ 2147483647 h 709"/>
              <a:gd name="T62" fmla="*/ 2147483647 w 1343"/>
              <a:gd name="T63" fmla="*/ 2147483647 h 709"/>
              <a:gd name="T64" fmla="*/ 2147483647 w 1343"/>
              <a:gd name="T65" fmla="*/ 2147483647 h 709"/>
              <a:gd name="T66" fmla="*/ 2147483647 w 1343"/>
              <a:gd name="T67" fmla="*/ 2147483647 h 709"/>
              <a:gd name="T68" fmla="*/ 2147483647 w 1343"/>
              <a:gd name="T69" fmla="*/ 2147483647 h 709"/>
              <a:gd name="T70" fmla="*/ 2147483647 w 1343"/>
              <a:gd name="T71" fmla="*/ 2147483647 h 709"/>
              <a:gd name="T72" fmla="*/ 2147483647 w 1343"/>
              <a:gd name="T73" fmla="*/ 2147483647 h 709"/>
              <a:gd name="T74" fmla="*/ 2147483647 w 1343"/>
              <a:gd name="T75" fmla="*/ 2147483647 h 709"/>
              <a:gd name="T76" fmla="*/ 2147483647 w 1343"/>
              <a:gd name="T77" fmla="*/ 2147483647 h 709"/>
              <a:gd name="T78" fmla="*/ 2147483647 w 1343"/>
              <a:gd name="T79" fmla="*/ 2147483647 h 709"/>
              <a:gd name="T80" fmla="*/ 2147483647 w 1343"/>
              <a:gd name="T81" fmla="*/ 2147483647 h 709"/>
              <a:gd name="T82" fmla="*/ 2147483647 w 1343"/>
              <a:gd name="T83" fmla="*/ 2147483647 h 709"/>
              <a:gd name="T84" fmla="*/ 2147483647 w 1343"/>
              <a:gd name="T85" fmla="*/ 2147483647 h 709"/>
              <a:gd name="T86" fmla="*/ 2147483647 w 1343"/>
              <a:gd name="T87" fmla="*/ 2147483647 h 709"/>
              <a:gd name="T88" fmla="*/ 2147483647 w 1343"/>
              <a:gd name="T89" fmla="*/ 2147483647 h 709"/>
              <a:gd name="T90" fmla="*/ 2147483647 w 1343"/>
              <a:gd name="T91" fmla="*/ 2147483647 h 709"/>
              <a:gd name="T92" fmla="*/ 2147483647 w 1343"/>
              <a:gd name="T93" fmla="*/ 2147483647 h 709"/>
              <a:gd name="T94" fmla="*/ 2147483647 w 1343"/>
              <a:gd name="T95" fmla="*/ 2147483647 h 709"/>
              <a:gd name="T96" fmla="*/ 2147483647 w 1343"/>
              <a:gd name="T97" fmla="*/ 2147483647 h 709"/>
              <a:gd name="T98" fmla="*/ 2147483647 w 1343"/>
              <a:gd name="T99" fmla="*/ 2147483647 h 709"/>
              <a:gd name="T100" fmla="*/ 2147483647 w 1343"/>
              <a:gd name="T101" fmla="*/ 2147483647 h 709"/>
              <a:gd name="T102" fmla="*/ 2147483647 w 1343"/>
              <a:gd name="T103" fmla="*/ 2147483647 h 709"/>
              <a:gd name="T104" fmla="*/ 2147483647 w 1343"/>
              <a:gd name="T105" fmla="*/ 2147483647 h 709"/>
              <a:gd name="T106" fmla="*/ 2147483647 w 1343"/>
              <a:gd name="T107" fmla="*/ 2147483647 h 709"/>
              <a:gd name="T108" fmla="*/ 2147483647 w 1343"/>
              <a:gd name="T109" fmla="*/ 2147483647 h 709"/>
              <a:gd name="T110" fmla="*/ 2147483647 w 1343"/>
              <a:gd name="T111" fmla="*/ 2147483647 h 709"/>
              <a:gd name="T112" fmla="*/ 2147483647 w 1343"/>
              <a:gd name="T113" fmla="*/ 2147483647 h 70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343"/>
              <a:gd name="T172" fmla="*/ 0 h 709"/>
              <a:gd name="T173" fmla="*/ 1343 w 1343"/>
              <a:gd name="T174" fmla="*/ 709 h 70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343" h="709">
                <a:moveTo>
                  <a:pt x="534" y="46"/>
                </a:moveTo>
                <a:cubicBezTo>
                  <a:pt x="496" y="18"/>
                  <a:pt x="470" y="11"/>
                  <a:pt x="425" y="0"/>
                </a:cubicBezTo>
                <a:cubicBezTo>
                  <a:pt x="404" y="148"/>
                  <a:pt x="436" y="33"/>
                  <a:pt x="389" y="28"/>
                </a:cubicBezTo>
                <a:cubicBezTo>
                  <a:pt x="340" y="23"/>
                  <a:pt x="243" y="46"/>
                  <a:pt x="243" y="46"/>
                </a:cubicBezTo>
                <a:cubicBezTo>
                  <a:pt x="171" y="64"/>
                  <a:pt x="234" y="37"/>
                  <a:pt x="198" y="91"/>
                </a:cubicBezTo>
                <a:cubicBezTo>
                  <a:pt x="192" y="100"/>
                  <a:pt x="179" y="102"/>
                  <a:pt x="171" y="109"/>
                </a:cubicBezTo>
                <a:cubicBezTo>
                  <a:pt x="130" y="143"/>
                  <a:pt x="178" y="112"/>
                  <a:pt x="134" y="155"/>
                </a:cubicBezTo>
                <a:cubicBezTo>
                  <a:pt x="126" y="163"/>
                  <a:pt x="115" y="166"/>
                  <a:pt x="107" y="173"/>
                </a:cubicBezTo>
                <a:cubicBezTo>
                  <a:pt x="91" y="187"/>
                  <a:pt x="62" y="219"/>
                  <a:pt x="62" y="219"/>
                </a:cubicBezTo>
                <a:cubicBezTo>
                  <a:pt x="56" y="243"/>
                  <a:pt x="49" y="267"/>
                  <a:pt x="43" y="291"/>
                </a:cubicBezTo>
                <a:cubicBezTo>
                  <a:pt x="38" y="310"/>
                  <a:pt x="25" y="346"/>
                  <a:pt x="25" y="346"/>
                </a:cubicBezTo>
                <a:cubicBezTo>
                  <a:pt x="15" y="423"/>
                  <a:pt x="0" y="516"/>
                  <a:pt x="89" y="546"/>
                </a:cubicBezTo>
                <a:cubicBezTo>
                  <a:pt x="95" y="564"/>
                  <a:pt x="101" y="582"/>
                  <a:pt x="107" y="600"/>
                </a:cubicBezTo>
                <a:cubicBezTo>
                  <a:pt x="124" y="650"/>
                  <a:pt x="203" y="654"/>
                  <a:pt x="243" y="664"/>
                </a:cubicBezTo>
                <a:cubicBezTo>
                  <a:pt x="381" y="657"/>
                  <a:pt x="507" y="656"/>
                  <a:pt x="643" y="673"/>
                </a:cubicBezTo>
                <a:cubicBezTo>
                  <a:pt x="680" y="708"/>
                  <a:pt x="642" y="682"/>
                  <a:pt x="707" y="682"/>
                </a:cubicBezTo>
                <a:cubicBezTo>
                  <a:pt x="762" y="682"/>
                  <a:pt x="926" y="691"/>
                  <a:pt x="871" y="691"/>
                </a:cubicBezTo>
                <a:cubicBezTo>
                  <a:pt x="801" y="691"/>
                  <a:pt x="732" y="685"/>
                  <a:pt x="662" y="682"/>
                </a:cubicBezTo>
                <a:cubicBezTo>
                  <a:pt x="609" y="672"/>
                  <a:pt x="561" y="662"/>
                  <a:pt x="507" y="655"/>
                </a:cubicBezTo>
                <a:cubicBezTo>
                  <a:pt x="429" y="636"/>
                  <a:pt x="407" y="636"/>
                  <a:pt x="380" y="555"/>
                </a:cubicBezTo>
                <a:cubicBezTo>
                  <a:pt x="425" y="544"/>
                  <a:pt x="429" y="534"/>
                  <a:pt x="443" y="491"/>
                </a:cubicBezTo>
                <a:cubicBezTo>
                  <a:pt x="452" y="494"/>
                  <a:pt x="461" y="502"/>
                  <a:pt x="471" y="500"/>
                </a:cubicBezTo>
                <a:cubicBezTo>
                  <a:pt x="482" y="498"/>
                  <a:pt x="487" y="482"/>
                  <a:pt x="498" y="482"/>
                </a:cubicBezTo>
                <a:cubicBezTo>
                  <a:pt x="511" y="482"/>
                  <a:pt x="522" y="494"/>
                  <a:pt x="534" y="500"/>
                </a:cubicBezTo>
                <a:cubicBezTo>
                  <a:pt x="570" y="489"/>
                  <a:pt x="590" y="497"/>
                  <a:pt x="625" y="509"/>
                </a:cubicBezTo>
                <a:cubicBezTo>
                  <a:pt x="676" y="493"/>
                  <a:pt x="787" y="516"/>
                  <a:pt x="825" y="519"/>
                </a:cubicBezTo>
                <a:cubicBezTo>
                  <a:pt x="838" y="521"/>
                  <a:pt x="888" y="526"/>
                  <a:pt x="907" y="537"/>
                </a:cubicBezTo>
                <a:cubicBezTo>
                  <a:pt x="920" y="544"/>
                  <a:pt x="929" y="558"/>
                  <a:pt x="943" y="564"/>
                </a:cubicBezTo>
                <a:cubicBezTo>
                  <a:pt x="966" y="574"/>
                  <a:pt x="1016" y="582"/>
                  <a:pt x="1016" y="582"/>
                </a:cubicBezTo>
                <a:cubicBezTo>
                  <a:pt x="1036" y="613"/>
                  <a:pt x="1045" y="670"/>
                  <a:pt x="1062" y="691"/>
                </a:cubicBezTo>
                <a:cubicBezTo>
                  <a:pt x="1069" y="699"/>
                  <a:pt x="1080" y="703"/>
                  <a:pt x="1089" y="709"/>
                </a:cubicBezTo>
                <a:cubicBezTo>
                  <a:pt x="1130" y="654"/>
                  <a:pt x="1143" y="664"/>
                  <a:pt x="1216" y="655"/>
                </a:cubicBezTo>
                <a:cubicBezTo>
                  <a:pt x="1249" y="644"/>
                  <a:pt x="1273" y="628"/>
                  <a:pt x="1307" y="619"/>
                </a:cubicBezTo>
                <a:cubicBezTo>
                  <a:pt x="1313" y="607"/>
                  <a:pt x="1318" y="594"/>
                  <a:pt x="1325" y="582"/>
                </a:cubicBezTo>
                <a:cubicBezTo>
                  <a:pt x="1330" y="573"/>
                  <a:pt x="1343" y="566"/>
                  <a:pt x="1343" y="555"/>
                </a:cubicBezTo>
                <a:cubicBezTo>
                  <a:pt x="1343" y="489"/>
                  <a:pt x="1320" y="428"/>
                  <a:pt x="1307" y="364"/>
                </a:cubicBezTo>
                <a:cubicBezTo>
                  <a:pt x="1304" y="331"/>
                  <a:pt x="1304" y="297"/>
                  <a:pt x="1298" y="264"/>
                </a:cubicBezTo>
                <a:cubicBezTo>
                  <a:pt x="1282" y="172"/>
                  <a:pt x="1218" y="162"/>
                  <a:pt x="1153" y="119"/>
                </a:cubicBezTo>
                <a:cubicBezTo>
                  <a:pt x="1126" y="122"/>
                  <a:pt x="1094" y="113"/>
                  <a:pt x="1071" y="128"/>
                </a:cubicBezTo>
                <a:cubicBezTo>
                  <a:pt x="1055" y="138"/>
                  <a:pt x="1053" y="182"/>
                  <a:pt x="1053" y="182"/>
                </a:cubicBezTo>
                <a:cubicBezTo>
                  <a:pt x="1056" y="221"/>
                  <a:pt x="1056" y="261"/>
                  <a:pt x="1062" y="300"/>
                </a:cubicBezTo>
                <a:cubicBezTo>
                  <a:pt x="1065" y="319"/>
                  <a:pt x="1080" y="355"/>
                  <a:pt x="1080" y="355"/>
                </a:cubicBezTo>
                <a:cubicBezTo>
                  <a:pt x="1077" y="413"/>
                  <a:pt x="1078" y="471"/>
                  <a:pt x="1071" y="528"/>
                </a:cubicBezTo>
                <a:cubicBezTo>
                  <a:pt x="1069" y="547"/>
                  <a:pt x="1053" y="582"/>
                  <a:pt x="1053" y="582"/>
                </a:cubicBezTo>
                <a:cubicBezTo>
                  <a:pt x="1013" y="525"/>
                  <a:pt x="1039" y="582"/>
                  <a:pt x="1062" y="537"/>
                </a:cubicBezTo>
                <a:cubicBezTo>
                  <a:pt x="1073" y="515"/>
                  <a:pt x="1074" y="488"/>
                  <a:pt x="1080" y="464"/>
                </a:cubicBezTo>
                <a:cubicBezTo>
                  <a:pt x="1083" y="452"/>
                  <a:pt x="1089" y="428"/>
                  <a:pt x="1089" y="428"/>
                </a:cubicBezTo>
                <a:cubicBezTo>
                  <a:pt x="1081" y="345"/>
                  <a:pt x="1071" y="286"/>
                  <a:pt x="1043" y="209"/>
                </a:cubicBezTo>
                <a:cubicBezTo>
                  <a:pt x="1038" y="196"/>
                  <a:pt x="1000" y="186"/>
                  <a:pt x="989" y="182"/>
                </a:cubicBezTo>
                <a:cubicBezTo>
                  <a:pt x="978" y="171"/>
                  <a:pt x="928" y="119"/>
                  <a:pt x="907" y="109"/>
                </a:cubicBezTo>
                <a:cubicBezTo>
                  <a:pt x="881" y="97"/>
                  <a:pt x="825" y="82"/>
                  <a:pt x="825" y="82"/>
                </a:cubicBezTo>
                <a:cubicBezTo>
                  <a:pt x="785" y="55"/>
                  <a:pt x="785" y="46"/>
                  <a:pt x="743" y="73"/>
                </a:cubicBezTo>
                <a:cubicBezTo>
                  <a:pt x="703" y="60"/>
                  <a:pt x="711" y="41"/>
                  <a:pt x="671" y="28"/>
                </a:cubicBezTo>
                <a:cubicBezTo>
                  <a:pt x="662" y="34"/>
                  <a:pt x="654" y="46"/>
                  <a:pt x="643" y="46"/>
                </a:cubicBezTo>
                <a:cubicBezTo>
                  <a:pt x="532" y="46"/>
                  <a:pt x="667" y="8"/>
                  <a:pt x="580" y="37"/>
                </a:cubicBezTo>
                <a:cubicBezTo>
                  <a:pt x="571" y="34"/>
                  <a:pt x="562" y="26"/>
                  <a:pt x="553" y="28"/>
                </a:cubicBezTo>
                <a:cubicBezTo>
                  <a:pt x="544" y="30"/>
                  <a:pt x="534" y="46"/>
                  <a:pt x="534" y="46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Freeform 15"/>
          <p:cNvSpPr>
            <a:spLocks/>
          </p:cNvSpPr>
          <p:nvPr/>
        </p:nvSpPr>
        <p:spPr bwMode="auto">
          <a:xfrm>
            <a:off x="7464425" y="2755900"/>
            <a:ext cx="295275" cy="1082675"/>
          </a:xfrm>
          <a:custGeom>
            <a:avLst/>
            <a:gdLst>
              <a:gd name="T0" fmla="*/ 0 w 209"/>
              <a:gd name="T1" fmla="*/ 0 h 682"/>
              <a:gd name="T2" fmla="*/ 2147483647 w 209"/>
              <a:gd name="T3" fmla="*/ 2147483647 h 682"/>
              <a:gd name="T4" fmla="*/ 2147483647 w 209"/>
              <a:gd name="T5" fmla="*/ 2147483647 h 682"/>
              <a:gd name="T6" fmla="*/ 2147483647 w 209"/>
              <a:gd name="T7" fmla="*/ 2147483647 h 682"/>
              <a:gd name="T8" fmla="*/ 2147483647 w 209"/>
              <a:gd name="T9" fmla="*/ 2147483647 h 682"/>
              <a:gd name="T10" fmla="*/ 2147483647 w 209"/>
              <a:gd name="T11" fmla="*/ 2147483647 h 682"/>
              <a:gd name="T12" fmla="*/ 2147483647 w 209"/>
              <a:gd name="T13" fmla="*/ 0 h 68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9"/>
              <a:gd name="T22" fmla="*/ 0 h 682"/>
              <a:gd name="T23" fmla="*/ 209 w 209"/>
              <a:gd name="T24" fmla="*/ 682 h 68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9" h="682">
                <a:moveTo>
                  <a:pt x="0" y="0"/>
                </a:moveTo>
                <a:cubicBezTo>
                  <a:pt x="75" y="230"/>
                  <a:pt x="87" y="438"/>
                  <a:pt x="100" y="682"/>
                </a:cubicBezTo>
                <a:cubicBezTo>
                  <a:pt x="103" y="670"/>
                  <a:pt x="99" y="653"/>
                  <a:pt x="109" y="646"/>
                </a:cubicBezTo>
                <a:cubicBezTo>
                  <a:pt x="118" y="639"/>
                  <a:pt x="161" y="671"/>
                  <a:pt x="163" y="673"/>
                </a:cubicBezTo>
                <a:cubicBezTo>
                  <a:pt x="197" y="622"/>
                  <a:pt x="197" y="644"/>
                  <a:pt x="209" y="573"/>
                </a:cubicBezTo>
                <a:cubicBezTo>
                  <a:pt x="204" y="481"/>
                  <a:pt x="203" y="390"/>
                  <a:pt x="181" y="301"/>
                </a:cubicBezTo>
                <a:cubicBezTo>
                  <a:pt x="184" y="200"/>
                  <a:pt x="142" y="75"/>
                  <a:pt x="209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Freeform 16"/>
          <p:cNvSpPr>
            <a:spLocks/>
          </p:cNvSpPr>
          <p:nvPr/>
        </p:nvSpPr>
        <p:spPr bwMode="auto">
          <a:xfrm>
            <a:off x="6900863" y="1717675"/>
            <a:ext cx="101600" cy="331788"/>
          </a:xfrm>
          <a:custGeom>
            <a:avLst/>
            <a:gdLst>
              <a:gd name="T0" fmla="*/ 0 w 72"/>
              <a:gd name="T1" fmla="*/ 0 h 209"/>
              <a:gd name="T2" fmla="*/ 2147483647 w 72"/>
              <a:gd name="T3" fmla="*/ 2147483647 h 209"/>
              <a:gd name="T4" fmla="*/ 2147483647 w 72"/>
              <a:gd name="T5" fmla="*/ 2147483647 h 209"/>
              <a:gd name="T6" fmla="*/ 2147483647 w 72"/>
              <a:gd name="T7" fmla="*/ 2147483647 h 209"/>
              <a:gd name="T8" fmla="*/ 0 60000 65536"/>
              <a:gd name="T9" fmla="*/ 0 60000 65536"/>
              <a:gd name="T10" fmla="*/ 0 60000 65536"/>
              <a:gd name="T11" fmla="*/ 0 60000 65536"/>
              <a:gd name="T12" fmla="*/ 0 w 72"/>
              <a:gd name="T13" fmla="*/ 0 h 209"/>
              <a:gd name="T14" fmla="*/ 72 w 72"/>
              <a:gd name="T15" fmla="*/ 209 h 2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" h="209">
                <a:moveTo>
                  <a:pt x="0" y="0"/>
                </a:moveTo>
                <a:cubicBezTo>
                  <a:pt x="16" y="32"/>
                  <a:pt x="25" y="62"/>
                  <a:pt x="45" y="91"/>
                </a:cubicBezTo>
                <a:cubicBezTo>
                  <a:pt x="48" y="112"/>
                  <a:pt x="49" y="133"/>
                  <a:pt x="54" y="154"/>
                </a:cubicBezTo>
                <a:cubicBezTo>
                  <a:pt x="58" y="173"/>
                  <a:pt x="72" y="209"/>
                  <a:pt x="72" y="209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Freeform 17"/>
          <p:cNvSpPr>
            <a:spLocks/>
          </p:cNvSpPr>
          <p:nvPr/>
        </p:nvSpPr>
        <p:spPr bwMode="auto">
          <a:xfrm>
            <a:off x="7219950" y="1833563"/>
            <a:ext cx="171450" cy="287337"/>
          </a:xfrm>
          <a:custGeom>
            <a:avLst/>
            <a:gdLst>
              <a:gd name="T0" fmla="*/ 0 w 121"/>
              <a:gd name="T1" fmla="*/ 0 h 181"/>
              <a:gd name="T2" fmla="*/ 2147483647 w 121"/>
              <a:gd name="T3" fmla="*/ 2147483647 h 181"/>
              <a:gd name="T4" fmla="*/ 2147483647 w 121"/>
              <a:gd name="T5" fmla="*/ 2147483647 h 181"/>
              <a:gd name="T6" fmla="*/ 2147483647 w 121"/>
              <a:gd name="T7" fmla="*/ 2147483647 h 181"/>
              <a:gd name="T8" fmla="*/ 2147483647 w 121"/>
              <a:gd name="T9" fmla="*/ 2147483647 h 181"/>
              <a:gd name="T10" fmla="*/ 2147483647 w 121"/>
              <a:gd name="T11" fmla="*/ 2147483647 h 181"/>
              <a:gd name="T12" fmla="*/ 2147483647 w 121"/>
              <a:gd name="T13" fmla="*/ 2147483647 h 181"/>
              <a:gd name="T14" fmla="*/ 2147483647 w 121"/>
              <a:gd name="T15" fmla="*/ 2147483647 h 18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1"/>
              <a:gd name="T25" fmla="*/ 0 h 181"/>
              <a:gd name="T26" fmla="*/ 121 w 121"/>
              <a:gd name="T27" fmla="*/ 181 h 18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1" h="181">
                <a:moveTo>
                  <a:pt x="0" y="0"/>
                </a:moveTo>
                <a:cubicBezTo>
                  <a:pt x="15" y="6"/>
                  <a:pt x="30" y="12"/>
                  <a:pt x="45" y="18"/>
                </a:cubicBezTo>
                <a:cubicBezTo>
                  <a:pt x="54" y="21"/>
                  <a:pt x="73" y="17"/>
                  <a:pt x="73" y="27"/>
                </a:cubicBezTo>
                <a:cubicBezTo>
                  <a:pt x="73" y="38"/>
                  <a:pt x="54" y="39"/>
                  <a:pt x="45" y="45"/>
                </a:cubicBezTo>
                <a:cubicBezTo>
                  <a:pt x="48" y="66"/>
                  <a:pt x="43" y="91"/>
                  <a:pt x="54" y="109"/>
                </a:cubicBezTo>
                <a:cubicBezTo>
                  <a:pt x="61" y="120"/>
                  <a:pt x="80" y="111"/>
                  <a:pt x="91" y="118"/>
                </a:cubicBezTo>
                <a:cubicBezTo>
                  <a:pt x="97" y="122"/>
                  <a:pt x="121" y="162"/>
                  <a:pt x="118" y="172"/>
                </a:cubicBezTo>
                <a:cubicBezTo>
                  <a:pt x="116" y="179"/>
                  <a:pt x="106" y="178"/>
                  <a:pt x="100" y="181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Freeform 18"/>
          <p:cNvSpPr>
            <a:spLocks/>
          </p:cNvSpPr>
          <p:nvPr/>
        </p:nvSpPr>
        <p:spPr bwMode="auto">
          <a:xfrm>
            <a:off x="7062788" y="1985963"/>
            <a:ext cx="169862" cy="287337"/>
          </a:xfrm>
          <a:custGeom>
            <a:avLst/>
            <a:gdLst>
              <a:gd name="T0" fmla="*/ 0 w 121"/>
              <a:gd name="T1" fmla="*/ 0 h 181"/>
              <a:gd name="T2" fmla="*/ 2147483647 w 121"/>
              <a:gd name="T3" fmla="*/ 2147483647 h 181"/>
              <a:gd name="T4" fmla="*/ 2147483647 w 121"/>
              <a:gd name="T5" fmla="*/ 2147483647 h 181"/>
              <a:gd name="T6" fmla="*/ 2147483647 w 121"/>
              <a:gd name="T7" fmla="*/ 2147483647 h 181"/>
              <a:gd name="T8" fmla="*/ 2147483647 w 121"/>
              <a:gd name="T9" fmla="*/ 2147483647 h 181"/>
              <a:gd name="T10" fmla="*/ 2147483647 w 121"/>
              <a:gd name="T11" fmla="*/ 2147483647 h 181"/>
              <a:gd name="T12" fmla="*/ 2147483647 w 121"/>
              <a:gd name="T13" fmla="*/ 2147483647 h 181"/>
              <a:gd name="T14" fmla="*/ 2147483647 w 121"/>
              <a:gd name="T15" fmla="*/ 2147483647 h 18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1"/>
              <a:gd name="T25" fmla="*/ 0 h 181"/>
              <a:gd name="T26" fmla="*/ 121 w 121"/>
              <a:gd name="T27" fmla="*/ 181 h 18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1" h="181">
                <a:moveTo>
                  <a:pt x="0" y="0"/>
                </a:moveTo>
                <a:cubicBezTo>
                  <a:pt x="15" y="6"/>
                  <a:pt x="30" y="12"/>
                  <a:pt x="45" y="18"/>
                </a:cubicBezTo>
                <a:cubicBezTo>
                  <a:pt x="54" y="21"/>
                  <a:pt x="73" y="17"/>
                  <a:pt x="73" y="27"/>
                </a:cubicBezTo>
                <a:cubicBezTo>
                  <a:pt x="73" y="38"/>
                  <a:pt x="54" y="39"/>
                  <a:pt x="45" y="45"/>
                </a:cubicBezTo>
                <a:cubicBezTo>
                  <a:pt x="48" y="66"/>
                  <a:pt x="43" y="91"/>
                  <a:pt x="54" y="109"/>
                </a:cubicBezTo>
                <a:cubicBezTo>
                  <a:pt x="61" y="120"/>
                  <a:pt x="80" y="111"/>
                  <a:pt x="91" y="118"/>
                </a:cubicBezTo>
                <a:cubicBezTo>
                  <a:pt x="97" y="122"/>
                  <a:pt x="121" y="162"/>
                  <a:pt x="118" y="172"/>
                </a:cubicBezTo>
                <a:cubicBezTo>
                  <a:pt x="116" y="179"/>
                  <a:pt x="106" y="178"/>
                  <a:pt x="100" y="181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6" name="Freeform 19"/>
          <p:cNvSpPr>
            <a:spLocks/>
          </p:cNvSpPr>
          <p:nvPr/>
        </p:nvSpPr>
        <p:spPr bwMode="auto">
          <a:xfrm>
            <a:off x="6724650" y="1676400"/>
            <a:ext cx="169863" cy="287338"/>
          </a:xfrm>
          <a:custGeom>
            <a:avLst/>
            <a:gdLst>
              <a:gd name="T0" fmla="*/ 0 w 121"/>
              <a:gd name="T1" fmla="*/ 0 h 181"/>
              <a:gd name="T2" fmla="*/ 2147483647 w 121"/>
              <a:gd name="T3" fmla="*/ 2147483647 h 181"/>
              <a:gd name="T4" fmla="*/ 2147483647 w 121"/>
              <a:gd name="T5" fmla="*/ 2147483647 h 181"/>
              <a:gd name="T6" fmla="*/ 2147483647 w 121"/>
              <a:gd name="T7" fmla="*/ 2147483647 h 181"/>
              <a:gd name="T8" fmla="*/ 2147483647 w 121"/>
              <a:gd name="T9" fmla="*/ 2147483647 h 181"/>
              <a:gd name="T10" fmla="*/ 2147483647 w 121"/>
              <a:gd name="T11" fmla="*/ 2147483647 h 181"/>
              <a:gd name="T12" fmla="*/ 2147483647 w 121"/>
              <a:gd name="T13" fmla="*/ 2147483647 h 181"/>
              <a:gd name="T14" fmla="*/ 2147483647 w 121"/>
              <a:gd name="T15" fmla="*/ 2147483647 h 18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1"/>
              <a:gd name="T25" fmla="*/ 0 h 181"/>
              <a:gd name="T26" fmla="*/ 121 w 121"/>
              <a:gd name="T27" fmla="*/ 181 h 18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1" h="181">
                <a:moveTo>
                  <a:pt x="0" y="0"/>
                </a:moveTo>
                <a:cubicBezTo>
                  <a:pt x="15" y="6"/>
                  <a:pt x="30" y="12"/>
                  <a:pt x="45" y="18"/>
                </a:cubicBezTo>
                <a:cubicBezTo>
                  <a:pt x="54" y="21"/>
                  <a:pt x="73" y="17"/>
                  <a:pt x="73" y="27"/>
                </a:cubicBezTo>
                <a:cubicBezTo>
                  <a:pt x="73" y="38"/>
                  <a:pt x="54" y="39"/>
                  <a:pt x="45" y="45"/>
                </a:cubicBezTo>
                <a:cubicBezTo>
                  <a:pt x="48" y="66"/>
                  <a:pt x="43" y="91"/>
                  <a:pt x="54" y="109"/>
                </a:cubicBezTo>
                <a:cubicBezTo>
                  <a:pt x="61" y="120"/>
                  <a:pt x="80" y="111"/>
                  <a:pt x="91" y="118"/>
                </a:cubicBezTo>
                <a:cubicBezTo>
                  <a:pt x="97" y="122"/>
                  <a:pt x="121" y="162"/>
                  <a:pt x="118" y="172"/>
                </a:cubicBezTo>
                <a:cubicBezTo>
                  <a:pt x="116" y="179"/>
                  <a:pt x="106" y="178"/>
                  <a:pt x="100" y="181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7" name="Freeform 20"/>
          <p:cNvSpPr>
            <a:spLocks/>
          </p:cNvSpPr>
          <p:nvPr/>
        </p:nvSpPr>
        <p:spPr bwMode="auto">
          <a:xfrm>
            <a:off x="6453188" y="2133600"/>
            <a:ext cx="169862" cy="287338"/>
          </a:xfrm>
          <a:custGeom>
            <a:avLst/>
            <a:gdLst>
              <a:gd name="T0" fmla="*/ 0 w 121"/>
              <a:gd name="T1" fmla="*/ 0 h 181"/>
              <a:gd name="T2" fmla="*/ 2147483647 w 121"/>
              <a:gd name="T3" fmla="*/ 2147483647 h 181"/>
              <a:gd name="T4" fmla="*/ 2147483647 w 121"/>
              <a:gd name="T5" fmla="*/ 2147483647 h 181"/>
              <a:gd name="T6" fmla="*/ 2147483647 w 121"/>
              <a:gd name="T7" fmla="*/ 2147483647 h 181"/>
              <a:gd name="T8" fmla="*/ 2147483647 w 121"/>
              <a:gd name="T9" fmla="*/ 2147483647 h 181"/>
              <a:gd name="T10" fmla="*/ 2147483647 w 121"/>
              <a:gd name="T11" fmla="*/ 2147483647 h 181"/>
              <a:gd name="T12" fmla="*/ 2147483647 w 121"/>
              <a:gd name="T13" fmla="*/ 2147483647 h 181"/>
              <a:gd name="T14" fmla="*/ 2147483647 w 121"/>
              <a:gd name="T15" fmla="*/ 2147483647 h 18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1"/>
              <a:gd name="T25" fmla="*/ 0 h 181"/>
              <a:gd name="T26" fmla="*/ 121 w 121"/>
              <a:gd name="T27" fmla="*/ 181 h 18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1" h="181">
                <a:moveTo>
                  <a:pt x="0" y="0"/>
                </a:moveTo>
                <a:cubicBezTo>
                  <a:pt x="15" y="6"/>
                  <a:pt x="30" y="12"/>
                  <a:pt x="45" y="18"/>
                </a:cubicBezTo>
                <a:cubicBezTo>
                  <a:pt x="54" y="21"/>
                  <a:pt x="73" y="17"/>
                  <a:pt x="73" y="27"/>
                </a:cubicBezTo>
                <a:cubicBezTo>
                  <a:pt x="73" y="38"/>
                  <a:pt x="54" y="39"/>
                  <a:pt x="45" y="45"/>
                </a:cubicBezTo>
                <a:cubicBezTo>
                  <a:pt x="48" y="66"/>
                  <a:pt x="43" y="91"/>
                  <a:pt x="54" y="109"/>
                </a:cubicBezTo>
                <a:cubicBezTo>
                  <a:pt x="61" y="120"/>
                  <a:pt x="80" y="111"/>
                  <a:pt x="91" y="118"/>
                </a:cubicBezTo>
                <a:cubicBezTo>
                  <a:pt x="97" y="122"/>
                  <a:pt x="121" y="162"/>
                  <a:pt x="118" y="172"/>
                </a:cubicBezTo>
                <a:cubicBezTo>
                  <a:pt x="116" y="179"/>
                  <a:pt x="106" y="178"/>
                  <a:pt x="100" y="181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8" name="Freeform 21"/>
          <p:cNvSpPr>
            <a:spLocks/>
          </p:cNvSpPr>
          <p:nvPr/>
        </p:nvSpPr>
        <p:spPr bwMode="auto">
          <a:xfrm>
            <a:off x="6588125" y="1828800"/>
            <a:ext cx="171450" cy="287338"/>
          </a:xfrm>
          <a:custGeom>
            <a:avLst/>
            <a:gdLst>
              <a:gd name="T0" fmla="*/ 0 w 121"/>
              <a:gd name="T1" fmla="*/ 0 h 181"/>
              <a:gd name="T2" fmla="*/ 2147483647 w 121"/>
              <a:gd name="T3" fmla="*/ 2147483647 h 181"/>
              <a:gd name="T4" fmla="*/ 2147483647 w 121"/>
              <a:gd name="T5" fmla="*/ 2147483647 h 181"/>
              <a:gd name="T6" fmla="*/ 2147483647 w 121"/>
              <a:gd name="T7" fmla="*/ 2147483647 h 181"/>
              <a:gd name="T8" fmla="*/ 2147483647 w 121"/>
              <a:gd name="T9" fmla="*/ 2147483647 h 181"/>
              <a:gd name="T10" fmla="*/ 2147483647 w 121"/>
              <a:gd name="T11" fmla="*/ 2147483647 h 181"/>
              <a:gd name="T12" fmla="*/ 2147483647 w 121"/>
              <a:gd name="T13" fmla="*/ 2147483647 h 181"/>
              <a:gd name="T14" fmla="*/ 2147483647 w 121"/>
              <a:gd name="T15" fmla="*/ 2147483647 h 18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1"/>
              <a:gd name="T25" fmla="*/ 0 h 181"/>
              <a:gd name="T26" fmla="*/ 121 w 121"/>
              <a:gd name="T27" fmla="*/ 181 h 18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1" h="181">
                <a:moveTo>
                  <a:pt x="0" y="0"/>
                </a:moveTo>
                <a:cubicBezTo>
                  <a:pt x="15" y="6"/>
                  <a:pt x="30" y="12"/>
                  <a:pt x="45" y="18"/>
                </a:cubicBezTo>
                <a:cubicBezTo>
                  <a:pt x="54" y="21"/>
                  <a:pt x="73" y="17"/>
                  <a:pt x="73" y="27"/>
                </a:cubicBezTo>
                <a:cubicBezTo>
                  <a:pt x="73" y="38"/>
                  <a:pt x="54" y="39"/>
                  <a:pt x="45" y="45"/>
                </a:cubicBezTo>
                <a:cubicBezTo>
                  <a:pt x="48" y="66"/>
                  <a:pt x="43" y="91"/>
                  <a:pt x="54" y="109"/>
                </a:cubicBezTo>
                <a:cubicBezTo>
                  <a:pt x="61" y="120"/>
                  <a:pt x="80" y="111"/>
                  <a:pt x="91" y="118"/>
                </a:cubicBezTo>
                <a:cubicBezTo>
                  <a:pt x="97" y="122"/>
                  <a:pt x="121" y="162"/>
                  <a:pt x="118" y="172"/>
                </a:cubicBezTo>
                <a:cubicBezTo>
                  <a:pt x="116" y="179"/>
                  <a:pt x="106" y="178"/>
                  <a:pt x="100" y="181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9" name="Freeform 22"/>
          <p:cNvSpPr>
            <a:spLocks/>
          </p:cNvSpPr>
          <p:nvPr/>
        </p:nvSpPr>
        <p:spPr bwMode="auto">
          <a:xfrm>
            <a:off x="7356475" y="1985963"/>
            <a:ext cx="169863" cy="287337"/>
          </a:xfrm>
          <a:custGeom>
            <a:avLst/>
            <a:gdLst>
              <a:gd name="T0" fmla="*/ 0 w 121"/>
              <a:gd name="T1" fmla="*/ 0 h 181"/>
              <a:gd name="T2" fmla="*/ 2147483647 w 121"/>
              <a:gd name="T3" fmla="*/ 2147483647 h 181"/>
              <a:gd name="T4" fmla="*/ 2147483647 w 121"/>
              <a:gd name="T5" fmla="*/ 2147483647 h 181"/>
              <a:gd name="T6" fmla="*/ 2147483647 w 121"/>
              <a:gd name="T7" fmla="*/ 2147483647 h 181"/>
              <a:gd name="T8" fmla="*/ 2147483647 w 121"/>
              <a:gd name="T9" fmla="*/ 2147483647 h 181"/>
              <a:gd name="T10" fmla="*/ 2147483647 w 121"/>
              <a:gd name="T11" fmla="*/ 2147483647 h 181"/>
              <a:gd name="T12" fmla="*/ 2147483647 w 121"/>
              <a:gd name="T13" fmla="*/ 2147483647 h 181"/>
              <a:gd name="T14" fmla="*/ 2147483647 w 121"/>
              <a:gd name="T15" fmla="*/ 2147483647 h 18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1"/>
              <a:gd name="T25" fmla="*/ 0 h 181"/>
              <a:gd name="T26" fmla="*/ 121 w 121"/>
              <a:gd name="T27" fmla="*/ 181 h 18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1" h="181">
                <a:moveTo>
                  <a:pt x="0" y="0"/>
                </a:moveTo>
                <a:cubicBezTo>
                  <a:pt x="15" y="6"/>
                  <a:pt x="30" y="12"/>
                  <a:pt x="45" y="18"/>
                </a:cubicBezTo>
                <a:cubicBezTo>
                  <a:pt x="54" y="21"/>
                  <a:pt x="73" y="17"/>
                  <a:pt x="73" y="27"/>
                </a:cubicBezTo>
                <a:cubicBezTo>
                  <a:pt x="73" y="38"/>
                  <a:pt x="54" y="39"/>
                  <a:pt x="45" y="45"/>
                </a:cubicBezTo>
                <a:cubicBezTo>
                  <a:pt x="48" y="66"/>
                  <a:pt x="43" y="91"/>
                  <a:pt x="54" y="109"/>
                </a:cubicBezTo>
                <a:cubicBezTo>
                  <a:pt x="61" y="120"/>
                  <a:pt x="80" y="111"/>
                  <a:pt x="91" y="118"/>
                </a:cubicBezTo>
                <a:cubicBezTo>
                  <a:pt x="97" y="122"/>
                  <a:pt x="121" y="162"/>
                  <a:pt x="118" y="172"/>
                </a:cubicBezTo>
                <a:cubicBezTo>
                  <a:pt x="116" y="179"/>
                  <a:pt x="106" y="178"/>
                  <a:pt x="100" y="181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0" name="Freeform 23"/>
          <p:cNvSpPr>
            <a:spLocks/>
          </p:cNvSpPr>
          <p:nvPr/>
        </p:nvSpPr>
        <p:spPr bwMode="auto">
          <a:xfrm>
            <a:off x="7491413" y="2138363"/>
            <a:ext cx="171450" cy="287337"/>
          </a:xfrm>
          <a:custGeom>
            <a:avLst/>
            <a:gdLst>
              <a:gd name="T0" fmla="*/ 0 w 121"/>
              <a:gd name="T1" fmla="*/ 0 h 181"/>
              <a:gd name="T2" fmla="*/ 2147483647 w 121"/>
              <a:gd name="T3" fmla="*/ 2147483647 h 181"/>
              <a:gd name="T4" fmla="*/ 2147483647 w 121"/>
              <a:gd name="T5" fmla="*/ 2147483647 h 181"/>
              <a:gd name="T6" fmla="*/ 2147483647 w 121"/>
              <a:gd name="T7" fmla="*/ 2147483647 h 181"/>
              <a:gd name="T8" fmla="*/ 2147483647 w 121"/>
              <a:gd name="T9" fmla="*/ 2147483647 h 181"/>
              <a:gd name="T10" fmla="*/ 2147483647 w 121"/>
              <a:gd name="T11" fmla="*/ 2147483647 h 181"/>
              <a:gd name="T12" fmla="*/ 2147483647 w 121"/>
              <a:gd name="T13" fmla="*/ 2147483647 h 181"/>
              <a:gd name="T14" fmla="*/ 2147483647 w 121"/>
              <a:gd name="T15" fmla="*/ 2147483647 h 18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1"/>
              <a:gd name="T25" fmla="*/ 0 h 181"/>
              <a:gd name="T26" fmla="*/ 121 w 121"/>
              <a:gd name="T27" fmla="*/ 181 h 18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1" h="181">
                <a:moveTo>
                  <a:pt x="0" y="0"/>
                </a:moveTo>
                <a:cubicBezTo>
                  <a:pt x="15" y="6"/>
                  <a:pt x="30" y="12"/>
                  <a:pt x="45" y="18"/>
                </a:cubicBezTo>
                <a:cubicBezTo>
                  <a:pt x="54" y="21"/>
                  <a:pt x="73" y="17"/>
                  <a:pt x="73" y="27"/>
                </a:cubicBezTo>
                <a:cubicBezTo>
                  <a:pt x="73" y="38"/>
                  <a:pt x="54" y="39"/>
                  <a:pt x="45" y="45"/>
                </a:cubicBezTo>
                <a:cubicBezTo>
                  <a:pt x="48" y="66"/>
                  <a:pt x="43" y="91"/>
                  <a:pt x="54" y="109"/>
                </a:cubicBezTo>
                <a:cubicBezTo>
                  <a:pt x="61" y="120"/>
                  <a:pt x="80" y="111"/>
                  <a:pt x="91" y="118"/>
                </a:cubicBezTo>
                <a:cubicBezTo>
                  <a:pt x="97" y="122"/>
                  <a:pt x="121" y="162"/>
                  <a:pt x="118" y="172"/>
                </a:cubicBezTo>
                <a:cubicBezTo>
                  <a:pt x="116" y="179"/>
                  <a:pt x="106" y="178"/>
                  <a:pt x="100" y="181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2" name="Line 25"/>
          <p:cNvSpPr>
            <a:spLocks noChangeShapeType="1"/>
          </p:cNvSpPr>
          <p:nvPr/>
        </p:nvSpPr>
        <p:spPr bwMode="auto">
          <a:xfrm>
            <a:off x="6877050" y="2971800"/>
            <a:ext cx="0" cy="2133600"/>
          </a:xfrm>
          <a:prstGeom prst="line">
            <a:avLst/>
          </a:prstGeom>
          <a:noFill/>
          <a:ln w="14605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263" name="Text Box 26"/>
          <p:cNvSpPr txBox="1">
            <a:spLocks noChangeArrowheads="1"/>
          </p:cNvSpPr>
          <p:nvPr/>
        </p:nvSpPr>
        <p:spPr bwMode="auto">
          <a:xfrm>
            <a:off x="5574728" y="5040313"/>
            <a:ext cx="252844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dirty="0">
                <a:sym typeface="Symbol" pitchFamily="18" charset="2"/>
              </a:rPr>
              <a:t></a:t>
            </a:r>
            <a:r>
              <a:rPr lang="cs-CZ" dirty="0">
                <a:sym typeface="Symbol" pitchFamily="18" charset="2"/>
              </a:rPr>
              <a:t> </a:t>
            </a:r>
            <a:r>
              <a:rPr lang="cs-CZ" dirty="0" err="1">
                <a:sym typeface="Symbol" pitchFamily="18" charset="2"/>
              </a:rPr>
              <a:t>Sympathetic</a:t>
            </a:r>
            <a:r>
              <a:rPr lang="cs-CZ" dirty="0">
                <a:sym typeface="Symbol" pitchFamily="18" charset="2"/>
              </a:rPr>
              <a:t> </a:t>
            </a:r>
            <a:r>
              <a:rPr lang="cs-CZ" dirty="0" err="1">
                <a:sym typeface="Symbol" pitchFamily="18" charset="2"/>
              </a:rPr>
              <a:t>stimulation</a:t>
            </a:r>
            <a:endParaRPr lang="en-GB" dirty="0"/>
          </a:p>
        </p:txBody>
      </p:sp>
      <p:sp>
        <p:nvSpPr>
          <p:cNvPr id="10264" name="Rectangle 27"/>
          <p:cNvSpPr>
            <a:spLocks noChangeArrowheads="1"/>
          </p:cNvSpPr>
          <p:nvPr/>
        </p:nvSpPr>
        <p:spPr bwMode="auto">
          <a:xfrm>
            <a:off x="1143000" y="642938"/>
            <a:ext cx="6869113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>
              <a:lnSpc>
                <a:spcPct val="90000"/>
              </a:lnSpc>
            </a:pPr>
            <a:endParaRPr lang="en-GB" sz="3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FB3811-B03B-4950-89F7-271674BB4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Compartment</a:t>
            </a:r>
            <a:r>
              <a:rPr lang="cs-CZ" dirty="0"/>
              <a:t> syndrome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961096-2094-4AC8-9D4C-7B4E082F2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condition in which increased compartment pressure within a confined space, compromises the circulation and viability of the tissues within that space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11036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BABE77-AB06-473D-87CE-FC45CF017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Compartment</a:t>
            </a:r>
            <a:r>
              <a:rPr lang="cs-CZ" dirty="0"/>
              <a:t> syndrome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3B54AD-F975-4BB4-AF51-B632E4DD1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Increase in volume of contents</a:t>
            </a:r>
          </a:p>
          <a:p>
            <a:pPr marL="0" indent="0">
              <a:buNone/>
            </a:pPr>
            <a:r>
              <a:rPr lang="cs-CZ" sz="2400" dirty="0"/>
              <a:t>                      and/</a:t>
            </a:r>
            <a:r>
              <a:rPr lang="cs-CZ" sz="2400" dirty="0" err="1"/>
              <a:t>or</a:t>
            </a:r>
            <a:endParaRPr lang="cs-CZ" sz="2400" dirty="0"/>
          </a:p>
          <a:p>
            <a:r>
              <a:rPr lang="en-US" sz="2400" dirty="0"/>
              <a:t>Reduction in size of compartment</a:t>
            </a:r>
          </a:p>
          <a:p>
            <a:pPr marL="0" indent="0">
              <a:buNone/>
            </a:pPr>
            <a:r>
              <a:rPr lang="cs-CZ" sz="2400" dirty="0"/>
              <a:t>    ↓  </a:t>
            </a:r>
          </a:p>
          <a:p>
            <a:r>
              <a:rPr lang="en-US" sz="2400" dirty="0"/>
              <a:t>increased pressure within the compartment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    ↓</a:t>
            </a:r>
          </a:p>
          <a:p>
            <a:r>
              <a:rPr lang="cs-CZ" sz="2400" dirty="0" err="1"/>
              <a:t>compression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muscles</a:t>
            </a:r>
            <a:r>
              <a:rPr lang="cs-CZ" sz="2400" dirty="0"/>
              <a:t>, </a:t>
            </a:r>
            <a:r>
              <a:rPr lang="cs-CZ" sz="2400" dirty="0" err="1"/>
              <a:t>nerves</a:t>
            </a:r>
            <a:r>
              <a:rPr lang="cs-CZ" sz="2400" dirty="0"/>
              <a:t> &amp; </a:t>
            </a:r>
            <a:r>
              <a:rPr lang="cs-CZ" sz="2400" dirty="0" err="1"/>
              <a:t>vessels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    ↓</a:t>
            </a:r>
          </a:p>
          <a:p>
            <a:r>
              <a:rPr lang="cs-CZ" sz="2400" dirty="0" err="1"/>
              <a:t>impaired</a:t>
            </a:r>
            <a:r>
              <a:rPr lang="cs-CZ" sz="2400" dirty="0"/>
              <a:t> </a:t>
            </a:r>
            <a:r>
              <a:rPr lang="cs-CZ" sz="2400" dirty="0" err="1"/>
              <a:t>blood</a:t>
            </a:r>
            <a:r>
              <a:rPr lang="cs-CZ" sz="2400" dirty="0"/>
              <a:t> </a:t>
            </a:r>
            <a:r>
              <a:rPr lang="cs-CZ" sz="2400" dirty="0" err="1"/>
              <a:t>flow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    ↓</a:t>
            </a:r>
          </a:p>
          <a:p>
            <a:r>
              <a:rPr lang="cs-CZ" sz="2400" dirty="0" err="1"/>
              <a:t>ischemia</a:t>
            </a:r>
            <a:r>
              <a:rPr lang="cs-CZ" sz="2400" dirty="0"/>
              <a:t> &amp; </a:t>
            </a:r>
            <a:r>
              <a:rPr lang="cs-CZ" sz="2400" dirty="0" err="1"/>
              <a:t>necrosis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15128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5837FE-A15F-4C39-AC3D-82B14D00E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Compartment</a:t>
            </a:r>
            <a:r>
              <a:rPr lang="cs-CZ" dirty="0"/>
              <a:t> syndrome </a:t>
            </a:r>
            <a:r>
              <a:rPr lang="cs-CZ" dirty="0" err="1"/>
              <a:t>Symptoms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1A5E8A-48B5-42F3-89D6-5B0FDDCA5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Pain</a:t>
            </a:r>
            <a:r>
              <a:rPr lang="cs-CZ" dirty="0"/>
              <a:t> </a:t>
            </a:r>
          </a:p>
          <a:p>
            <a:r>
              <a:rPr lang="cs-CZ" dirty="0" err="1"/>
              <a:t>Paraesthesia</a:t>
            </a:r>
            <a:endParaRPr lang="cs-CZ" dirty="0"/>
          </a:p>
          <a:p>
            <a:r>
              <a:rPr lang="cs-CZ" dirty="0" err="1"/>
              <a:t>Paresis</a:t>
            </a:r>
            <a:endParaRPr lang="cs-CZ" dirty="0"/>
          </a:p>
          <a:p>
            <a:r>
              <a:rPr lang="cs-CZ" dirty="0" err="1"/>
              <a:t>Pulses</a:t>
            </a:r>
            <a:r>
              <a:rPr lang="cs-CZ" dirty="0"/>
              <a:t> </a:t>
            </a:r>
            <a:r>
              <a:rPr lang="cs-CZ" dirty="0" err="1"/>
              <a:t>present</a:t>
            </a:r>
            <a:endParaRPr lang="cs-CZ" dirty="0"/>
          </a:p>
          <a:p>
            <a:r>
              <a:rPr lang="cs-CZ" dirty="0" err="1"/>
              <a:t>Functional</a:t>
            </a:r>
            <a:r>
              <a:rPr lang="cs-CZ" dirty="0"/>
              <a:t> </a:t>
            </a:r>
            <a:r>
              <a:rPr lang="cs-CZ" dirty="0" err="1"/>
              <a:t>failure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955577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5115F3-57AC-4A7C-A559-F29556E9E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Compartment</a:t>
            </a:r>
            <a:r>
              <a:rPr lang="cs-CZ" dirty="0"/>
              <a:t> syndrome-</a:t>
            </a:r>
            <a:r>
              <a:rPr lang="cs-CZ" dirty="0" err="1"/>
              <a:t>pressure</a:t>
            </a:r>
            <a:r>
              <a:rPr lang="cs-CZ" dirty="0"/>
              <a:t> monitoring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23E74BBE-2054-4D89-8871-085AA4F9A4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2420889"/>
            <a:ext cx="3888432" cy="301947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9B58D6B-0AB7-4935-B03E-98F7313A4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2420889"/>
            <a:ext cx="3561407" cy="301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66158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314D2A-02BE-4709-815B-4A131256E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Compartment</a:t>
            </a:r>
            <a:r>
              <a:rPr lang="cs-CZ" dirty="0"/>
              <a:t> syndrome- </a:t>
            </a:r>
            <a:r>
              <a:rPr lang="cs-CZ" dirty="0" err="1"/>
              <a:t>Therapy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4E5BFD-7935-40A9-B1D1-CDECECB77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en-US" dirty="0"/>
              <a:t>Surgical decompression with a </a:t>
            </a:r>
            <a:r>
              <a:rPr lang="en-US" b="1" dirty="0"/>
              <a:t>fasciotomy</a:t>
            </a:r>
            <a:r>
              <a:rPr lang="cs-CZ" b="1" dirty="0"/>
              <a:t> </a:t>
            </a:r>
            <a:r>
              <a:rPr lang="en-US" dirty="0"/>
              <a:t>is the </a:t>
            </a:r>
            <a:r>
              <a:rPr lang="en-US" b="1" dirty="0"/>
              <a:t>definitive treatment </a:t>
            </a:r>
            <a:endParaRPr lang="en-US" dirty="0"/>
          </a:p>
          <a:p>
            <a:endParaRPr lang="cs-CZ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6B5CA2B-F4B0-4830-B463-A205A9191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9" r="4546" b="63635"/>
          <a:stretch>
            <a:fillRect/>
          </a:stretch>
        </p:blipFill>
        <p:spPr bwMode="auto">
          <a:xfrm>
            <a:off x="335485" y="3690938"/>
            <a:ext cx="4539728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6CDCE5C5-ABBC-4842-91A9-E9BACFBCA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57"/>
          <a:stretch>
            <a:fillRect/>
          </a:stretch>
        </p:blipFill>
        <p:spPr bwMode="auto">
          <a:xfrm>
            <a:off x="5172075" y="3690938"/>
            <a:ext cx="3811588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59053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1055FF-F246-43BE-AF2E-9DC36F027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Compartment</a:t>
            </a:r>
            <a:r>
              <a:rPr lang="cs-CZ" dirty="0"/>
              <a:t> syndrome- </a:t>
            </a:r>
            <a:r>
              <a:rPr lang="cs-CZ" dirty="0" err="1"/>
              <a:t>Therapy</a:t>
            </a:r>
            <a:endParaRPr lang="cs-CZ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50F3964-1BA9-4180-9894-17F65832AF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5825" y="1933575"/>
            <a:ext cx="3429000" cy="1981200"/>
          </a:xfr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59A9F612-AD04-4250-AA12-BB54475EB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3088"/>
            <a:ext cx="3960813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7AA8B540-1FFA-4258-A791-FB5F63C7B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4221163"/>
            <a:ext cx="3298825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805525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7997B4-6437-456E-9186-81661E846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Compartment</a:t>
            </a:r>
            <a:r>
              <a:rPr lang="cs-CZ" dirty="0"/>
              <a:t> syndrome- </a:t>
            </a:r>
            <a:r>
              <a:rPr lang="cs-CZ" dirty="0" err="1"/>
              <a:t>abdominal</a:t>
            </a:r>
            <a:endParaRPr lang="cs-CZ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0EE0366-5E66-438B-9C5B-848B9AD9B9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21" y="3177381"/>
            <a:ext cx="20002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E27EA2C6-38FA-4680-B6AF-57B1B8F16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3177381"/>
            <a:ext cx="3418355" cy="3131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1BA1B3F3-DB9E-44D7-9D4A-E8E61A65D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89848"/>
            <a:ext cx="3418355" cy="311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565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42852"/>
            <a:ext cx="8229600" cy="1000132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dirty="0" err="1">
                <a:solidFill>
                  <a:srgbClr val="FFC000"/>
                </a:solidFill>
              </a:rPr>
              <a:t>Classification</a:t>
            </a:r>
            <a:r>
              <a:rPr lang="cs-CZ" sz="2800" dirty="0">
                <a:solidFill>
                  <a:srgbClr val="FFC000"/>
                </a:solidFill>
              </a:rPr>
              <a:t> </a:t>
            </a:r>
            <a:r>
              <a:rPr lang="cs-CZ" sz="2800" dirty="0" err="1">
                <a:solidFill>
                  <a:srgbClr val="FFC000"/>
                </a:solidFill>
              </a:rPr>
              <a:t>of</a:t>
            </a:r>
            <a:r>
              <a:rPr lang="cs-CZ" sz="2800" dirty="0">
                <a:solidFill>
                  <a:srgbClr val="FFC000"/>
                </a:solidFill>
              </a:rPr>
              <a:t> </a:t>
            </a:r>
            <a:r>
              <a:rPr lang="cs-CZ" sz="2800" dirty="0" err="1">
                <a:solidFill>
                  <a:srgbClr val="FFC000"/>
                </a:solidFill>
              </a:rPr>
              <a:t>shock</a:t>
            </a:r>
            <a:endParaRPr lang="cs-CZ" sz="2800" dirty="0">
              <a:solidFill>
                <a:srgbClr val="FFC000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4422"/>
            <a:ext cx="8229600" cy="5286412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cs-CZ" sz="2800" dirty="0" err="1"/>
              <a:t>Based</a:t>
            </a:r>
            <a:r>
              <a:rPr lang="cs-CZ" sz="2800" dirty="0"/>
              <a:t> on </a:t>
            </a:r>
            <a:r>
              <a:rPr lang="cs-CZ" sz="2800" dirty="0" err="1"/>
              <a:t>initiating</a:t>
            </a:r>
            <a:r>
              <a:rPr lang="cs-CZ" sz="2800" dirty="0"/>
              <a:t> </a:t>
            </a:r>
            <a:r>
              <a:rPr lang="cs-CZ" sz="2800" dirty="0" err="1"/>
              <a:t>mechanism</a:t>
            </a:r>
            <a:endParaRPr lang="cs-CZ" sz="2800" dirty="0"/>
          </a:p>
          <a:p>
            <a:pPr eaLnBrk="1" hangingPunct="1">
              <a:defRPr/>
            </a:pPr>
            <a:r>
              <a:rPr lang="cs-CZ" sz="2800" dirty="0" err="1">
                <a:solidFill>
                  <a:srgbClr val="FF0000"/>
                </a:solidFill>
              </a:rPr>
              <a:t>Hypovolemic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</a:p>
          <a:p>
            <a:pPr eaLnBrk="1" hangingPunct="1">
              <a:defRPr/>
            </a:pPr>
            <a:r>
              <a:rPr lang="cs-CZ" sz="2800" dirty="0" err="1">
                <a:solidFill>
                  <a:srgbClr val="FF0000"/>
                </a:solidFill>
              </a:rPr>
              <a:t>Cardiogenic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</a:p>
          <a:p>
            <a:pPr eaLnBrk="1" hangingPunct="1">
              <a:defRPr/>
            </a:pPr>
            <a:r>
              <a:rPr lang="cs-CZ" sz="2800" dirty="0" err="1">
                <a:solidFill>
                  <a:srgbClr val="FF0000"/>
                </a:solidFill>
              </a:rPr>
              <a:t>Obstrctive</a:t>
            </a:r>
            <a:endParaRPr lang="cs-CZ" sz="2800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cs-CZ" sz="2800" dirty="0" err="1">
                <a:solidFill>
                  <a:srgbClr val="FF0000"/>
                </a:solidFill>
              </a:rPr>
              <a:t>Distributive</a:t>
            </a:r>
            <a:endParaRPr lang="cs-CZ" sz="2800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cs-CZ" sz="2800" dirty="0"/>
              <a:t>           </a:t>
            </a:r>
            <a:r>
              <a:rPr lang="cs-CZ" sz="2800" dirty="0" err="1"/>
              <a:t>Septic</a:t>
            </a:r>
            <a:r>
              <a:rPr lang="cs-CZ" sz="2800" dirty="0"/>
              <a:t> </a:t>
            </a:r>
          </a:p>
          <a:p>
            <a:pPr eaLnBrk="1" hangingPunct="1">
              <a:defRPr/>
            </a:pPr>
            <a:r>
              <a:rPr lang="cs-CZ" sz="2800" dirty="0"/>
              <a:t>           </a:t>
            </a:r>
            <a:r>
              <a:rPr lang="cs-CZ" sz="2800" dirty="0" err="1"/>
              <a:t>Anaphylaxis</a:t>
            </a:r>
            <a:r>
              <a:rPr lang="cs-CZ" sz="2800" dirty="0"/>
              <a:t> </a:t>
            </a:r>
          </a:p>
          <a:p>
            <a:pPr eaLnBrk="1" hangingPunct="1">
              <a:defRPr/>
            </a:pPr>
            <a:r>
              <a:rPr lang="cs-CZ" sz="2800" dirty="0"/>
              <a:t>           </a:t>
            </a:r>
            <a:r>
              <a:rPr lang="cs-CZ" sz="2800" dirty="0" err="1"/>
              <a:t>Neurogenic</a:t>
            </a:r>
            <a:r>
              <a:rPr lang="cs-CZ" sz="2800" dirty="0"/>
              <a:t> </a:t>
            </a:r>
          </a:p>
          <a:p>
            <a:pPr eaLnBrk="1" hangingPunct="1"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8064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4"/>
          <p:cNvSpPr txBox="1">
            <a:spLocks noChangeArrowheads="1"/>
          </p:cNvSpPr>
          <p:nvPr/>
        </p:nvSpPr>
        <p:spPr bwMode="auto">
          <a:xfrm>
            <a:off x="6235700" y="2852738"/>
            <a:ext cx="2241550" cy="1323439"/>
          </a:xfrm>
          <a:prstGeom prst="rect">
            <a:avLst/>
          </a:prstGeom>
          <a:solidFill>
            <a:schemeClr val="accent1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Hypoperfusion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3613150" y="1341438"/>
            <a:ext cx="2687638" cy="1295400"/>
            <a:chOff x="2560" y="845"/>
            <a:chExt cx="1905" cy="816"/>
          </a:xfrm>
        </p:grpSpPr>
        <p:sp>
          <p:nvSpPr>
            <p:cNvPr id="39963" name="Text Box 6"/>
            <p:cNvSpPr txBox="1">
              <a:spLocks noChangeArrowheads="1"/>
            </p:cNvSpPr>
            <p:nvPr/>
          </p:nvSpPr>
          <p:spPr bwMode="auto">
            <a:xfrm>
              <a:off x="2560" y="845"/>
              <a:ext cx="1315" cy="291"/>
            </a:xfrm>
            <a:prstGeom prst="rect">
              <a:avLst/>
            </a:prstGeom>
            <a:solidFill>
              <a:schemeClr val="accent1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cs-CZ" sz="2400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Hypovolemic</a:t>
              </a:r>
              <a:endPara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244" name="Line 10"/>
            <p:cNvSpPr>
              <a:spLocks noChangeShapeType="1"/>
            </p:cNvSpPr>
            <p:nvPr/>
          </p:nvSpPr>
          <p:spPr bwMode="auto">
            <a:xfrm>
              <a:off x="3920" y="981"/>
              <a:ext cx="545" cy="680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85750" y="549275"/>
            <a:ext cx="3198813" cy="863600"/>
            <a:chOff x="203" y="346"/>
            <a:chExt cx="2266" cy="544"/>
          </a:xfrm>
        </p:grpSpPr>
        <p:sp>
          <p:nvSpPr>
            <p:cNvPr id="39961" name="Text Box 5"/>
            <p:cNvSpPr txBox="1">
              <a:spLocks noChangeArrowheads="1"/>
            </p:cNvSpPr>
            <p:nvPr/>
          </p:nvSpPr>
          <p:spPr bwMode="auto">
            <a:xfrm>
              <a:off x="203" y="346"/>
              <a:ext cx="1164" cy="291"/>
            </a:xfrm>
            <a:prstGeom prst="rect">
              <a:avLst/>
            </a:prstGeom>
            <a:solidFill>
              <a:schemeClr val="accent1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cs-CZ" sz="2400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Blood</a:t>
              </a:r>
              <a:r>
                <a:rPr lang="cs-CZ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</a:t>
              </a:r>
              <a:r>
                <a:rPr lang="cs-CZ" sz="2400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loss</a:t>
              </a:r>
              <a:endPara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242" name="Line 11"/>
            <p:cNvSpPr>
              <a:spLocks noChangeShapeType="1"/>
            </p:cNvSpPr>
            <p:nvPr/>
          </p:nvSpPr>
          <p:spPr bwMode="auto">
            <a:xfrm>
              <a:off x="1335" y="436"/>
              <a:ext cx="1134" cy="454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603250" y="1222375"/>
            <a:ext cx="2817813" cy="461963"/>
            <a:chOff x="428" y="770"/>
            <a:chExt cx="1996" cy="291"/>
          </a:xfrm>
        </p:grpSpPr>
        <p:sp>
          <p:nvSpPr>
            <p:cNvPr id="39959" name="Text Box 8"/>
            <p:cNvSpPr txBox="1">
              <a:spLocks noChangeArrowheads="1"/>
            </p:cNvSpPr>
            <p:nvPr/>
          </p:nvSpPr>
          <p:spPr bwMode="auto">
            <a:xfrm>
              <a:off x="428" y="770"/>
              <a:ext cx="1179" cy="291"/>
            </a:xfrm>
            <a:prstGeom prst="rect">
              <a:avLst/>
            </a:prstGeom>
            <a:solidFill>
              <a:schemeClr val="accent1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cs-CZ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Fluid </a:t>
              </a:r>
              <a:r>
                <a:rPr lang="cs-CZ" sz="2400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loss</a:t>
              </a:r>
              <a:endPara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240" name="Line 12"/>
            <p:cNvSpPr>
              <a:spLocks noChangeShapeType="1"/>
            </p:cNvSpPr>
            <p:nvPr/>
          </p:nvSpPr>
          <p:spPr bwMode="auto">
            <a:xfrm>
              <a:off x="1698" y="935"/>
              <a:ext cx="726" cy="0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55657" name="Text Box 9"/>
          <p:cNvSpPr txBox="1">
            <a:spLocks noChangeArrowheads="1"/>
          </p:cNvSpPr>
          <p:nvPr/>
        </p:nvSpPr>
        <p:spPr bwMode="auto">
          <a:xfrm>
            <a:off x="0" y="2000240"/>
            <a:ext cx="1928826" cy="461665"/>
          </a:xfrm>
          <a:prstGeom prst="rect">
            <a:avLst/>
          </a:prstGeom>
          <a:solidFill>
            <a:schemeClr val="accent1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Burns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5661" name="Line 13"/>
          <p:cNvSpPr>
            <a:spLocks noChangeShapeType="1"/>
          </p:cNvSpPr>
          <p:nvPr/>
        </p:nvSpPr>
        <p:spPr bwMode="auto">
          <a:xfrm flipV="1">
            <a:off x="1884363" y="1628775"/>
            <a:ext cx="1536700" cy="720725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3548063" y="3429002"/>
            <a:ext cx="2495550" cy="461963"/>
            <a:chOff x="2514" y="2160"/>
            <a:chExt cx="1769" cy="291"/>
          </a:xfrm>
        </p:grpSpPr>
        <p:sp>
          <p:nvSpPr>
            <p:cNvPr id="39957" name="Text Box 18"/>
            <p:cNvSpPr txBox="1">
              <a:spLocks noChangeArrowheads="1"/>
            </p:cNvSpPr>
            <p:nvPr/>
          </p:nvSpPr>
          <p:spPr bwMode="auto">
            <a:xfrm>
              <a:off x="2514" y="2160"/>
              <a:ext cx="1315" cy="291"/>
            </a:xfrm>
            <a:prstGeom prst="rect">
              <a:avLst/>
            </a:prstGeom>
            <a:solidFill>
              <a:schemeClr val="accent1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cs-CZ" sz="2400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Obstructive</a:t>
              </a:r>
              <a:endPara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238" name="Line 19"/>
            <p:cNvSpPr>
              <a:spLocks noChangeShapeType="1"/>
            </p:cNvSpPr>
            <p:nvPr/>
          </p:nvSpPr>
          <p:spPr bwMode="auto">
            <a:xfrm flipV="1">
              <a:off x="3875" y="2296"/>
              <a:ext cx="408" cy="0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571500" y="2857500"/>
            <a:ext cx="2752725" cy="647700"/>
            <a:chOff x="428" y="1797"/>
            <a:chExt cx="1950" cy="408"/>
          </a:xfrm>
        </p:grpSpPr>
        <p:sp>
          <p:nvSpPr>
            <p:cNvPr id="39955" name="Text Box 20"/>
            <p:cNvSpPr txBox="1">
              <a:spLocks noChangeArrowheads="1"/>
            </p:cNvSpPr>
            <p:nvPr/>
          </p:nvSpPr>
          <p:spPr bwMode="auto">
            <a:xfrm>
              <a:off x="428" y="1797"/>
              <a:ext cx="453" cy="302"/>
            </a:xfrm>
            <a:prstGeom prst="rect">
              <a:avLst/>
            </a:prstGeom>
            <a:solidFill>
              <a:schemeClr val="accent1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PE</a:t>
              </a:r>
              <a:endPara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236" name="Line 23"/>
            <p:cNvSpPr>
              <a:spLocks noChangeShapeType="1"/>
            </p:cNvSpPr>
            <p:nvPr/>
          </p:nvSpPr>
          <p:spPr bwMode="auto">
            <a:xfrm>
              <a:off x="927" y="1933"/>
              <a:ext cx="1451" cy="272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603250" y="3644900"/>
            <a:ext cx="2689225" cy="830263"/>
            <a:chOff x="428" y="2296"/>
            <a:chExt cx="1905" cy="523"/>
          </a:xfrm>
        </p:grpSpPr>
        <p:sp>
          <p:nvSpPr>
            <p:cNvPr id="39953" name="Text Box 21"/>
            <p:cNvSpPr txBox="1">
              <a:spLocks noChangeArrowheads="1"/>
            </p:cNvSpPr>
            <p:nvPr/>
          </p:nvSpPr>
          <p:spPr bwMode="auto">
            <a:xfrm>
              <a:off x="428" y="2296"/>
              <a:ext cx="1315" cy="523"/>
            </a:xfrm>
            <a:prstGeom prst="rect">
              <a:avLst/>
            </a:prstGeom>
            <a:solidFill>
              <a:schemeClr val="accent1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Ten</a:t>
              </a:r>
              <a:r>
                <a:rPr lang="cs-CZ" sz="2400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sion</a:t>
              </a:r>
              <a:r>
                <a:rPr lang="cs-CZ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</a:t>
              </a:r>
              <a:r>
                <a:rPr lang="en-GB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P</a:t>
              </a:r>
              <a:r>
                <a:rPr lang="cs-CZ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NO</a:t>
              </a:r>
              <a:endPara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234" name="Line 24"/>
            <p:cNvSpPr>
              <a:spLocks noChangeShapeType="1"/>
            </p:cNvSpPr>
            <p:nvPr/>
          </p:nvSpPr>
          <p:spPr bwMode="auto">
            <a:xfrm flipV="1">
              <a:off x="1834" y="2341"/>
              <a:ext cx="499" cy="91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357188" y="4143375"/>
            <a:ext cx="2863850" cy="1358900"/>
            <a:chOff x="304" y="2478"/>
            <a:chExt cx="2029" cy="856"/>
          </a:xfrm>
        </p:grpSpPr>
        <p:sp>
          <p:nvSpPr>
            <p:cNvPr id="39951" name="Text Box 22"/>
            <p:cNvSpPr txBox="1">
              <a:spLocks noChangeArrowheads="1"/>
            </p:cNvSpPr>
            <p:nvPr/>
          </p:nvSpPr>
          <p:spPr bwMode="auto">
            <a:xfrm>
              <a:off x="304" y="2811"/>
              <a:ext cx="1439" cy="523"/>
            </a:xfrm>
            <a:prstGeom prst="rect">
              <a:avLst/>
            </a:prstGeom>
            <a:solidFill>
              <a:schemeClr val="accent1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cs-CZ" sz="2400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Cardiac</a:t>
              </a:r>
              <a:r>
                <a:rPr lang="cs-CZ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</a:t>
              </a:r>
              <a:r>
                <a:rPr lang="cs-CZ" sz="2400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tamponade</a:t>
              </a:r>
              <a:endPara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232" name="Line 25"/>
            <p:cNvSpPr>
              <a:spLocks noChangeShapeType="1"/>
            </p:cNvSpPr>
            <p:nvPr/>
          </p:nvSpPr>
          <p:spPr bwMode="auto">
            <a:xfrm flipV="1">
              <a:off x="1789" y="2478"/>
              <a:ext cx="544" cy="453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3548063" y="4076700"/>
            <a:ext cx="2687637" cy="1901825"/>
            <a:chOff x="2514" y="2568"/>
            <a:chExt cx="1905" cy="1198"/>
          </a:xfrm>
        </p:grpSpPr>
        <p:sp>
          <p:nvSpPr>
            <p:cNvPr id="39949" name="Text Box 30"/>
            <p:cNvSpPr txBox="1">
              <a:spLocks noChangeArrowheads="1"/>
            </p:cNvSpPr>
            <p:nvPr/>
          </p:nvSpPr>
          <p:spPr bwMode="auto">
            <a:xfrm>
              <a:off x="2514" y="3475"/>
              <a:ext cx="1588" cy="291"/>
            </a:xfrm>
            <a:prstGeom prst="rect">
              <a:avLst/>
            </a:prstGeom>
            <a:solidFill>
              <a:schemeClr val="accent1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cs-CZ" sz="2400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Cardiogenic</a:t>
              </a:r>
              <a:endPara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230" name="Line 31"/>
            <p:cNvSpPr>
              <a:spLocks noChangeShapeType="1"/>
            </p:cNvSpPr>
            <p:nvPr/>
          </p:nvSpPr>
          <p:spPr bwMode="auto">
            <a:xfrm flipV="1">
              <a:off x="4102" y="2568"/>
              <a:ext cx="317" cy="862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5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5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6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cs-CZ" sz="4000" b="1" dirty="0" err="1">
                <a:solidFill>
                  <a:srgbClr val="FF0000"/>
                </a:solidFill>
              </a:rPr>
              <a:t>Hypovolemic</a:t>
            </a:r>
            <a:r>
              <a:rPr lang="cs-CZ" sz="4000" b="1" dirty="0">
                <a:solidFill>
                  <a:srgbClr val="FF0000"/>
                </a:solidFill>
              </a:rPr>
              <a:t> </a:t>
            </a:r>
            <a:r>
              <a:rPr lang="cs-CZ" sz="4000" b="1" dirty="0" err="1">
                <a:solidFill>
                  <a:srgbClr val="FF0000"/>
                </a:solidFill>
              </a:rPr>
              <a:t>shock</a:t>
            </a:r>
            <a:r>
              <a:rPr lang="cs-CZ" sz="4000" b="1" dirty="0">
                <a:solidFill>
                  <a:srgbClr val="FF0000"/>
                </a:solidFill>
              </a:rPr>
              <a:t> </a:t>
            </a:r>
            <a:endParaRPr lang="cs-CZ" sz="4000" b="1" dirty="0"/>
          </a:p>
          <a:p>
            <a:r>
              <a:rPr lang="cs-CZ" sz="2800" dirty="0" err="1"/>
              <a:t>reduced</a:t>
            </a:r>
            <a:r>
              <a:rPr lang="cs-CZ" sz="2800" dirty="0"/>
              <a:t> </a:t>
            </a:r>
            <a:r>
              <a:rPr lang="cs-CZ" sz="2800" dirty="0" err="1"/>
              <a:t>circulating</a:t>
            </a:r>
            <a:r>
              <a:rPr lang="cs-CZ" sz="2800" dirty="0"/>
              <a:t> volume ( </a:t>
            </a:r>
            <a:r>
              <a:rPr lang="cs-CZ" sz="2800" dirty="0" err="1"/>
              <a:t>Empty</a:t>
            </a:r>
            <a:r>
              <a:rPr lang="cs-CZ" sz="2800" dirty="0"/>
              <a:t> tank ) </a:t>
            </a:r>
            <a:r>
              <a:rPr lang="cs-CZ" sz="2800" dirty="0" err="1"/>
              <a:t>due</a:t>
            </a:r>
            <a:r>
              <a:rPr lang="cs-CZ" sz="2800" dirty="0"/>
              <a:t> to </a:t>
            </a:r>
            <a:r>
              <a:rPr lang="cs-CZ" sz="2800" dirty="0" err="1"/>
              <a:t>haemorrhagic</a:t>
            </a:r>
            <a:r>
              <a:rPr lang="cs-CZ" sz="2800" dirty="0"/>
              <a:t>/ non </a:t>
            </a:r>
            <a:r>
              <a:rPr lang="cs-CZ" sz="2800" dirty="0" err="1"/>
              <a:t>haemorrhagic</a:t>
            </a:r>
            <a:r>
              <a:rPr lang="cs-CZ" sz="2800" dirty="0"/>
              <a:t> </a:t>
            </a:r>
            <a:r>
              <a:rPr lang="cs-CZ" sz="2800" dirty="0" err="1"/>
              <a:t>causes</a:t>
            </a:r>
            <a:r>
              <a:rPr lang="cs-CZ" sz="2800" dirty="0"/>
              <a:t> (</a:t>
            </a:r>
            <a:r>
              <a:rPr lang="cs-CZ" sz="2800" dirty="0" err="1"/>
              <a:t>dehydration</a:t>
            </a:r>
            <a:r>
              <a:rPr lang="cs-CZ" sz="2800" dirty="0"/>
              <a:t>)</a:t>
            </a:r>
          </a:p>
          <a:p>
            <a:pPr>
              <a:buFontTx/>
              <a:buChar char="-"/>
            </a:pPr>
            <a:r>
              <a:rPr lang="cs-CZ" sz="2800" dirty="0"/>
              <a:t>-1.  </a:t>
            </a:r>
            <a:r>
              <a:rPr lang="cs-CZ" sz="2800" dirty="0" err="1"/>
              <a:t>blood</a:t>
            </a:r>
            <a:r>
              <a:rPr lang="cs-CZ" sz="2800" dirty="0"/>
              <a:t> </a:t>
            </a:r>
            <a:r>
              <a:rPr lang="cs-CZ" sz="2800" dirty="0" err="1"/>
              <a:t>loss</a:t>
            </a:r>
            <a:r>
              <a:rPr lang="cs-CZ" sz="2800" dirty="0"/>
              <a:t> – trauma                                             </a:t>
            </a:r>
          </a:p>
          <a:p>
            <a:pPr>
              <a:buFontTx/>
              <a:buChar char="-"/>
            </a:pPr>
            <a:r>
              <a:rPr lang="cs-CZ" sz="2800" dirty="0"/>
              <a:t>- 2. fluid </a:t>
            </a:r>
            <a:r>
              <a:rPr lang="cs-CZ" sz="2800" dirty="0" err="1"/>
              <a:t>loss</a:t>
            </a:r>
            <a:r>
              <a:rPr lang="cs-CZ" sz="2800" dirty="0"/>
              <a:t> – </a:t>
            </a:r>
            <a:r>
              <a:rPr lang="cs-CZ" sz="2800" dirty="0" err="1"/>
              <a:t>diarrhea</a:t>
            </a:r>
            <a:r>
              <a:rPr lang="cs-CZ" sz="2800" dirty="0"/>
              <a:t>, </a:t>
            </a:r>
            <a:r>
              <a:rPr lang="cs-CZ" sz="2800" dirty="0" err="1"/>
              <a:t>nausea</a:t>
            </a:r>
            <a:r>
              <a:rPr lang="cs-CZ" sz="2800" dirty="0"/>
              <a:t> </a:t>
            </a:r>
            <a:r>
              <a:rPr lang="cs-CZ" sz="2800" dirty="0" err="1"/>
              <a:t>and</a:t>
            </a:r>
            <a:r>
              <a:rPr lang="cs-CZ" sz="2800" dirty="0"/>
              <a:t> </a:t>
            </a:r>
            <a:r>
              <a:rPr lang="cs-CZ" sz="2800" dirty="0" err="1"/>
              <a:t>vomiting</a:t>
            </a:r>
            <a:endParaRPr lang="cs-CZ" sz="2800" dirty="0"/>
          </a:p>
          <a:p>
            <a:pPr marL="0" indent="0">
              <a:buNone/>
            </a:pPr>
            <a:endParaRPr lang="cs-CZ" sz="2800" dirty="0"/>
          </a:p>
          <a:p>
            <a:endParaRPr lang="cs-CZ" sz="2800" dirty="0"/>
          </a:p>
          <a:p>
            <a:pPr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2690177"/>
      </p:ext>
    </p:extLst>
  </p:cSld>
  <p:clrMapOvr>
    <a:masterClrMapping/>
  </p:clrMapOvr>
</p:sld>
</file>

<file path=ppt/theme/theme1.xml><?xml version="1.0" encoding="utf-8"?>
<a:theme xmlns:a="http://schemas.openxmlformats.org/drawingml/2006/main" name="Proudění">
  <a:themeElements>
    <a:clrScheme name="Proudění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Proudění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udění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udění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4_Proudění">
  <a:themeElements>
    <a:clrScheme name="Proudění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Proudění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udění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udění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5_Proudění">
  <a:themeElements>
    <a:clrScheme name="Proudění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Proudění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udění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udění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6_Proudění">
  <a:themeElements>
    <a:clrScheme name="Proudění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Proudění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udění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udění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oudění">
  <a:themeElements>
    <a:clrScheme name="Proudění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Proudění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udění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udění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Proudění">
  <a:themeElements>
    <a:clrScheme name="Proudění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Proudění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udění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udění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Proudění">
  <a:themeElements>
    <a:clrScheme name="Proudění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Proudění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udění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udění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Proudění">
  <a:themeElements>
    <a:clrScheme name="Proudění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Proudění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udění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udění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Proudění">
  <a:themeElements>
    <a:clrScheme name="Proudění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Proudění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udění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udění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9_Proudění">
  <a:themeElements>
    <a:clrScheme name="Proudění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Proudění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udění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udění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1_Proudění">
  <a:themeElements>
    <a:clrScheme name="Proudění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Proudění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udění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udění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2_Proudění">
  <a:themeElements>
    <a:clrScheme name="Proudění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Proudění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udění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udění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1912</TotalTime>
  <Words>1853</Words>
  <Application>Microsoft Office PowerPoint</Application>
  <PresentationFormat>Předvádění na obrazovce (4:3)</PresentationFormat>
  <Paragraphs>390</Paragraphs>
  <Slides>66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12</vt:i4>
      </vt:variant>
      <vt:variant>
        <vt:lpstr>Nadpisy snímků</vt:lpstr>
      </vt:variant>
      <vt:variant>
        <vt:i4>66</vt:i4>
      </vt:variant>
    </vt:vector>
  </HeadingPairs>
  <TitlesOfParts>
    <vt:vector size="83" baseType="lpstr">
      <vt:lpstr>Arial</vt:lpstr>
      <vt:lpstr>Calibri</vt:lpstr>
      <vt:lpstr>Garamond</vt:lpstr>
      <vt:lpstr>Georgia</vt:lpstr>
      <vt:lpstr>Wingdings</vt:lpstr>
      <vt:lpstr>Proudění</vt:lpstr>
      <vt:lpstr>1_Proudění</vt:lpstr>
      <vt:lpstr>2_Proudění</vt:lpstr>
      <vt:lpstr>3_Proudění</vt:lpstr>
      <vt:lpstr>5_Proudění</vt:lpstr>
      <vt:lpstr>6_Proudění</vt:lpstr>
      <vt:lpstr>9_Proudění</vt:lpstr>
      <vt:lpstr>11_Proudění</vt:lpstr>
      <vt:lpstr>12_Proudění</vt:lpstr>
      <vt:lpstr>14_Proudění</vt:lpstr>
      <vt:lpstr>15_Proudění</vt:lpstr>
      <vt:lpstr>16_Proudění</vt:lpstr>
      <vt:lpstr> Shock,MOF,SIRS,sepsis, compartment syndrome</vt:lpstr>
      <vt:lpstr>Shock </vt:lpstr>
      <vt:lpstr>Shock pathofysiology</vt:lpstr>
      <vt:lpstr>Prezentace aplikace PowerPoint</vt:lpstr>
      <vt:lpstr>Compensatopry mechanisms</vt:lpstr>
      <vt:lpstr>Prezentace aplikace PowerPoint</vt:lpstr>
      <vt:lpstr>Classification of shock</vt:lpstr>
      <vt:lpstr>Prezentace aplikace PowerPoint</vt:lpstr>
      <vt:lpstr>Prezentace aplikace PowerPoint</vt:lpstr>
      <vt:lpstr>Severity estimation</vt:lpstr>
      <vt:lpstr>Prezentace aplikace PowerPoint</vt:lpstr>
      <vt:lpstr>Prezentace aplikace PowerPoint</vt:lpstr>
      <vt:lpstr> Tension pneumothorax</vt:lpstr>
      <vt:lpstr>Tension pneumothorax</vt:lpstr>
      <vt:lpstr>Prezentace aplikace PowerPoint</vt:lpstr>
      <vt:lpstr>Tension pneumothorax</vt:lpstr>
      <vt:lpstr>Tension pneumothorax</vt:lpstr>
      <vt:lpstr>Prezentace aplikace PowerPoint</vt:lpstr>
      <vt:lpstr>Pulmonary embolism</vt:lpstr>
      <vt:lpstr>Pulmonary embolism</vt:lpstr>
      <vt:lpstr>               Pericardial tamponade</vt:lpstr>
      <vt:lpstr>              Pericardial tamponade</vt:lpstr>
      <vt:lpstr>              Pericardial tamponade</vt:lpstr>
      <vt:lpstr>Cardiogenic shock  </vt:lpstr>
      <vt:lpstr>Prezentace aplikace PowerPoint</vt:lpstr>
      <vt:lpstr>Distributive  shock</vt:lpstr>
      <vt:lpstr>Distributive  shock</vt:lpstr>
      <vt:lpstr>Septic  shock – risk factors</vt:lpstr>
      <vt:lpstr>Septic  shock – risk factors</vt:lpstr>
      <vt:lpstr>Prezentace aplikace PowerPoint</vt:lpstr>
      <vt:lpstr>Inflammation</vt:lpstr>
      <vt:lpstr>Inflammatory reaction</vt:lpstr>
      <vt:lpstr>SIRS  (Systemic Inflammatory Response Syndrome)</vt:lpstr>
      <vt:lpstr>SIRS</vt:lpstr>
      <vt:lpstr>Sepsis</vt:lpstr>
      <vt:lpstr>Prezentace aplikace PowerPoint</vt:lpstr>
      <vt:lpstr>Prezentace aplikace PowerPoint</vt:lpstr>
      <vt:lpstr>Prezentace aplikace PowerPoint</vt:lpstr>
      <vt:lpstr>Clinical signs</vt:lpstr>
      <vt:lpstr>Prezentace aplikace PowerPoint</vt:lpstr>
      <vt:lpstr>Prezentace aplikace PowerPoint</vt:lpstr>
      <vt:lpstr>therapy</vt:lpstr>
      <vt:lpstr>Prezentace aplikace PowerPoint</vt:lpstr>
      <vt:lpstr>Septic shock management</vt:lpstr>
      <vt:lpstr>MODS (Multipl Organ Dysfunction Syndrome)/ MOF (multiple organ  failure)</vt:lpstr>
      <vt:lpstr>MODS (Multipl Organ Dysfunction Syndrome)</vt:lpstr>
      <vt:lpstr>Prezentace aplikace PowerPoint</vt:lpstr>
      <vt:lpstr>Organ dysfunction</vt:lpstr>
      <vt:lpstr>ARDS/ ALI (Adult Respiratory Distress Syndrom/ Acute lung injury)</vt:lpstr>
      <vt:lpstr>Prezentace aplikace PowerPoint</vt:lpstr>
      <vt:lpstr>Prezentace aplikace PowerPoint</vt:lpstr>
      <vt:lpstr>Prezentace aplikace PowerPoint</vt:lpstr>
      <vt:lpstr>DIC (Disseminated Intravascular Coagulation)</vt:lpstr>
      <vt:lpstr>DIC</vt:lpstr>
      <vt:lpstr>AKI  / Acute kodnes injury</vt:lpstr>
      <vt:lpstr>Liver failure</vt:lpstr>
      <vt:lpstr>Metabolic complications</vt:lpstr>
      <vt:lpstr>GiT</vt:lpstr>
      <vt:lpstr>Local/ infectious complication</vt:lpstr>
      <vt:lpstr>Compartment syndrome</vt:lpstr>
      <vt:lpstr>Compartment syndrome</vt:lpstr>
      <vt:lpstr>Compartment syndrome Symptoms</vt:lpstr>
      <vt:lpstr>Compartment syndrome-pressure monitoring</vt:lpstr>
      <vt:lpstr>Compartment syndrome- Therapy</vt:lpstr>
      <vt:lpstr>Compartment syndrome- Therapy</vt:lpstr>
      <vt:lpstr>Compartment syndrome- abdominal</vt:lpstr>
    </vt:vector>
  </TitlesOfParts>
  <Company>FN Brno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SIRS  SHOCK</dc:title>
  <dc:creator>kuchfnbrno</dc:creator>
  <cp:lastModifiedBy>NTB</cp:lastModifiedBy>
  <cp:revision>234</cp:revision>
  <dcterms:created xsi:type="dcterms:W3CDTF">2016-10-18T08:46:08Z</dcterms:created>
  <dcterms:modified xsi:type="dcterms:W3CDTF">2020-04-14T21:45:09Z</dcterms:modified>
</cp:coreProperties>
</file>