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57" r:id="rId4"/>
    <p:sldId id="258" r:id="rId5"/>
    <p:sldId id="259" r:id="rId6"/>
    <p:sldId id="260" r:id="rId7"/>
    <p:sldId id="265" r:id="rId8"/>
    <p:sldId id="261" r:id="rId9"/>
    <p:sldId id="269" r:id="rId10"/>
    <p:sldId id="270" r:id="rId11"/>
    <p:sldId id="262" r:id="rId12"/>
    <p:sldId id="263" r:id="rId13"/>
    <p:sldId id="264" r:id="rId14"/>
    <p:sldId id="266" r:id="rId15"/>
    <p:sldId id="267" r:id="rId16"/>
    <p:sldId id="268"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 id="289" r:id="rId35"/>
    <p:sldId id="290" r:id="rId36"/>
    <p:sldId id="291" r:id="rId37"/>
    <p:sldId id="292"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sk-SK"/>
          </a:p>
        </p:txBody>
      </p:sp>
      <p:sp>
        <p:nvSpPr>
          <p:cNvPr id="4" name="Zástupný symbol pro datum 3"/>
          <p:cNvSpPr>
            <a:spLocks noGrp="1"/>
          </p:cNvSpPr>
          <p:nvPr>
            <p:ph type="dt" sz="half" idx="10"/>
          </p:nvPr>
        </p:nvSpPr>
        <p:spPr/>
        <p:txBody>
          <a:bodyPr/>
          <a:lstStyle/>
          <a:p>
            <a:fld id="{120AB509-57EF-422C-98C5-4B9272425756}" type="datetimeFigureOut">
              <a:rPr lang="sk-SK" smtClean="0"/>
              <a:t>22. 1. 2021</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266153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sk-SK"/>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10"/>
          </p:nvPr>
        </p:nvSpPr>
        <p:spPr/>
        <p:txBody>
          <a:bodyPr/>
          <a:lstStyle/>
          <a:p>
            <a:fld id="{120AB509-57EF-422C-98C5-4B9272425756}" type="datetimeFigureOut">
              <a:rPr lang="sk-SK" smtClean="0"/>
              <a:t>22. 1. 2021</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2347047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sk-SK"/>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10"/>
          </p:nvPr>
        </p:nvSpPr>
        <p:spPr/>
        <p:txBody>
          <a:bodyPr/>
          <a:lstStyle/>
          <a:p>
            <a:fld id="{120AB509-57EF-422C-98C5-4B9272425756}" type="datetimeFigureOut">
              <a:rPr lang="sk-SK" smtClean="0"/>
              <a:t>22. 1. 2021</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1775513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sk-SK"/>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10"/>
          </p:nvPr>
        </p:nvSpPr>
        <p:spPr/>
        <p:txBody>
          <a:bodyPr/>
          <a:lstStyle/>
          <a:p>
            <a:fld id="{120AB509-57EF-422C-98C5-4B9272425756}" type="datetimeFigureOut">
              <a:rPr lang="sk-SK" smtClean="0"/>
              <a:t>22. 1. 2021</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3660674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sk-SK"/>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120AB509-57EF-422C-98C5-4B9272425756}" type="datetimeFigureOut">
              <a:rPr lang="sk-SK" smtClean="0"/>
              <a:t>22. 1. 2021</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3215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sk-SK"/>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5" name="Zástupný symbol pro datum 4"/>
          <p:cNvSpPr>
            <a:spLocks noGrp="1"/>
          </p:cNvSpPr>
          <p:nvPr>
            <p:ph type="dt" sz="half" idx="10"/>
          </p:nvPr>
        </p:nvSpPr>
        <p:spPr/>
        <p:txBody>
          <a:bodyPr/>
          <a:lstStyle/>
          <a:p>
            <a:fld id="{120AB509-57EF-422C-98C5-4B9272425756}" type="datetimeFigureOut">
              <a:rPr lang="sk-SK" smtClean="0"/>
              <a:t>22. 1. 2021</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3248101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sk-SK"/>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7" name="Zástupný symbol pro datum 6"/>
          <p:cNvSpPr>
            <a:spLocks noGrp="1"/>
          </p:cNvSpPr>
          <p:nvPr>
            <p:ph type="dt" sz="half" idx="10"/>
          </p:nvPr>
        </p:nvSpPr>
        <p:spPr/>
        <p:txBody>
          <a:bodyPr/>
          <a:lstStyle/>
          <a:p>
            <a:fld id="{120AB509-57EF-422C-98C5-4B9272425756}" type="datetimeFigureOut">
              <a:rPr lang="sk-SK" smtClean="0"/>
              <a:t>22. 1. 2021</a:t>
            </a:fld>
            <a:endParaRPr lang="sk-SK"/>
          </a:p>
        </p:txBody>
      </p:sp>
      <p:sp>
        <p:nvSpPr>
          <p:cNvPr id="8" name="Zástupný symbol pro zápatí 7"/>
          <p:cNvSpPr>
            <a:spLocks noGrp="1"/>
          </p:cNvSpPr>
          <p:nvPr>
            <p:ph type="ftr" sz="quarter" idx="11"/>
          </p:nvPr>
        </p:nvSpPr>
        <p:spPr/>
        <p:txBody>
          <a:bodyPr/>
          <a:lstStyle/>
          <a:p>
            <a:endParaRPr lang="sk-SK"/>
          </a:p>
        </p:txBody>
      </p:sp>
      <p:sp>
        <p:nvSpPr>
          <p:cNvPr id="9" name="Zástupný symbol pro číslo snímku 8"/>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32090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sk-SK"/>
          </a:p>
        </p:txBody>
      </p:sp>
      <p:sp>
        <p:nvSpPr>
          <p:cNvPr id="3" name="Zástupný symbol pro datum 2"/>
          <p:cNvSpPr>
            <a:spLocks noGrp="1"/>
          </p:cNvSpPr>
          <p:nvPr>
            <p:ph type="dt" sz="half" idx="10"/>
          </p:nvPr>
        </p:nvSpPr>
        <p:spPr/>
        <p:txBody>
          <a:bodyPr/>
          <a:lstStyle/>
          <a:p>
            <a:fld id="{120AB509-57EF-422C-98C5-4B9272425756}" type="datetimeFigureOut">
              <a:rPr lang="sk-SK" smtClean="0"/>
              <a:t>22. 1. 2021</a:t>
            </a:fld>
            <a:endParaRPr lang="sk-SK"/>
          </a:p>
        </p:txBody>
      </p:sp>
      <p:sp>
        <p:nvSpPr>
          <p:cNvPr id="4" name="Zástupný symbol pro zápatí 3"/>
          <p:cNvSpPr>
            <a:spLocks noGrp="1"/>
          </p:cNvSpPr>
          <p:nvPr>
            <p:ph type="ftr" sz="quarter" idx="11"/>
          </p:nvPr>
        </p:nvSpPr>
        <p:spPr/>
        <p:txBody>
          <a:bodyPr/>
          <a:lstStyle/>
          <a:p>
            <a:endParaRPr lang="sk-SK"/>
          </a:p>
        </p:txBody>
      </p:sp>
      <p:sp>
        <p:nvSpPr>
          <p:cNvPr id="5" name="Zástupný symbol pro číslo snímku 4"/>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1924367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20AB509-57EF-422C-98C5-4B9272425756}" type="datetimeFigureOut">
              <a:rPr lang="sk-SK" smtClean="0"/>
              <a:t>22. 1. 2021</a:t>
            </a:fld>
            <a:endParaRPr lang="sk-SK"/>
          </a:p>
        </p:txBody>
      </p:sp>
      <p:sp>
        <p:nvSpPr>
          <p:cNvPr id="3" name="Zástupný symbol pro zápatí 2"/>
          <p:cNvSpPr>
            <a:spLocks noGrp="1"/>
          </p:cNvSpPr>
          <p:nvPr>
            <p:ph type="ftr" sz="quarter" idx="11"/>
          </p:nvPr>
        </p:nvSpPr>
        <p:spPr/>
        <p:txBody>
          <a:bodyPr/>
          <a:lstStyle/>
          <a:p>
            <a:endParaRPr lang="sk-SK"/>
          </a:p>
        </p:txBody>
      </p:sp>
      <p:sp>
        <p:nvSpPr>
          <p:cNvPr id="4" name="Zástupný symbol pro číslo snímku 3"/>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4328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sk-SK"/>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20AB509-57EF-422C-98C5-4B9272425756}" type="datetimeFigureOut">
              <a:rPr lang="sk-SK" smtClean="0"/>
              <a:t>22. 1. 2021</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1081458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sk-SK"/>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20AB509-57EF-422C-98C5-4B9272425756}" type="datetimeFigureOut">
              <a:rPr lang="sk-SK" smtClean="0"/>
              <a:t>22. 1. 2021</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5C5421F9-85C3-4F70-88BB-281F0B8DBA24}" type="slidenum">
              <a:rPr lang="sk-SK" smtClean="0"/>
              <a:t>‹#›</a:t>
            </a:fld>
            <a:endParaRPr lang="sk-SK"/>
          </a:p>
        </p:txBody>
      </p:sp>
    </p:spTree>
    <p:extLst>
      <p:ext uri="{BB962C8B-B14F-4D97-AF65-F5344CB8AC3E}">
        <p14:creationId xmlns:p14="http://schemas.microsoft.com/office/powerpoint/2010/main" val="969792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sk-SK"/>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AB509-57EF-422C-98C5-4B9272425756}" type="datetimeFigureOut">
              <a:rPr lang="sk-SK" smtClean="0"/>
              <a:t>22. 1. 2021</a:t>
            </a:fld>
            <a:endParaRPr lang="sk-SK"/>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421F9-85C3-4F70-88BB-281F0B8DBA24}" type="slidenum">
              <a:rPr lang="sk-SK" smtClean="0"/>
              <a:t>‹#›</a:t>
            </a:fld>
            <a:endParaRPr lang="sk-SK"/>
          </a:p>
        </p:txBody>
      </p:sp>
    </p:spTree>
    <p:extLst>
      <p:ext uri="{BB962C8B-B14F-4D97-AF65-F5344CB8AC3E}">
        <p14:creationId xmlns:p14="http://schemas.microsoft.com/office/powerpoint/2010/main" val="1124568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en.wikipedia.org/wiki/Amyloidosis" TargetMode="External"/><Relationship Id="rId13" Type="http://schemas.openxmlformats.org/officeDocument/2006/relationships/hyperlink" Target="https://en.wikipedia.org/wiki/Thromboembolism" TargetMode="External"/><Relationship Id="rId3" Type="http://schemas.openxmlformats.org/officeDocument/2006/relationships/hyperlink" Target="https://en.wikipedia.org/wiki/Lung_disease" TargetMode="External"/><Relationship Id="rId7" Type="http://schemas.openxmlformats.org/officeDocument/2006/relationships/hyperlink" Target="https://en.wikipedia.org/wiki/Sarcoidosis" TargetMode="External"/><Relationship Id="rId12" Type="http://schemas.openxmlformats.org/officeDocument/2006/relationships/hyperlink" Target="https://en.wikipedia.org/wiki/Diabetes" TargetMode="External"/><Relationship Id="rId2" Type="http://schemas.openxmlformats.org/officeDocument/2006/relationships/hyperlink" Target="https://en.wikipedia.org/wiki/Kidney_disease" TargetMode="External"/><Relationship Id="rId1" Type="http://schemas.openxmlformats.org/officeDocument/2006/relationships/slideLayout" Target="../slideLayouts/slideLayout2.xml"/><Relationship Id="rId6" Type="http://schemas.openxmlformats.org/officeDocument/2006/relationships/hyperlink" Target="https://en.wikipedia.org/wiki/Systemic_lupus_erythematosus" TargetMode="External"/><Relationship Id="rId11" Type="http://schemas.openxmlformats.org/officeDocument/2006/relationships/hyperlink" Target="https://en.wikipedia.org/wiki/Insulin" TargetMode="External"/><Relationship Id="rId5" Type="http://schemas.openxmlformats.org/officeDocument/2006/relationships/hyperlink" Target="https://en.wikipedia.org/wiki/Heart_failure" TargetMode="External"/><Relationship Id="rId15" Type="http://schemas.openxmlformats.org/officeDocument/2006/relationships/hyperlink" Target="https://en.wikipedia.org/wiki/Tobacco" TargetMode="External"/><Relationship Id="rId10" Type="http://schemas.openxmlformats.org/officeDocument/2006/relationships/hyperlink" Target="https://en.wikipedia.org/wiki/Vascular_resistance" TargetMode="External"/><Relationship Id="rId4" Type="http://schemas.openxmlformats.org/officeDocument/2006/relationships/hyperlink" Target="https://en.wikipedia.org/wiki/Liver_disease" TargetMode="External"/><Relationship Id="rId9" Type="http://schemas.openxmlformats.org/officeDocument/2006/relationships/hyperlink" Target="https://en.wikipedia.org/wiki/Vascular_disease" TargetMode="External"/><Relationship Id="rId14" Type="http://schemas.openxmlformats.org/officeDocument/2006/relationships/hyperlink" Target="https://en.wikipedia.org/wiki/Strok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en.wikipedia.org/wiki/Cystic_fibrosis" TargetMode="External"/><Relationship Id="rId2" Type="http://schemas.openxmlformats.org/officeDocument/2006/relationships/hyperlink" Target="https://en.wikipedia.org/wiki/Brain_death"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415636"/>
            <a:ext cx="9144000" cy="1770611"/>
          </a:xfrm>
        </p:spPr>
        <p:txBody>
          <a:bodyPr/>
          <a:lstStyle/>
          <a:p>
            <a:r>
              <a:rPr lang="sk-SK" smtClean="0"/>
              <a:t>TRANSPLANT SURGERY</a:t>
            </a:r>
            <a:r>
              <a:rPr lang="sk-SK" dirty="0" smtClean="0"/>
              <a:t/>
            </a:r>
            <a:br>
              <a:rPr lang="sk-SK" dirty="0" smtClean="0"/>
            </a:br>
            <a:endParaRPr lang="sk-SK" dirty="0"/>
          </a:p>
        </p:txBody>
      </p:sp>
      <p:sp>
        <p:nvSpPr>
          <p:cNvPr id="3" name="Podnadpis 2"/>
          <p:cNvSpPr>
            <a:spLocks noGrp="1"/>
          </p:cNvSpPr>
          <p:nvPr>
            <p:ph type="subTitle" idx="1"/>
          </p:nvPr>
        </p:nvSpPr>
        <p:spPr>
          <a:xfrm>
            <a:off x="1449185" y="4632817"/>
            <a:ext cx="9144000" cy="1655762"/>
          </a:xfrm>
        </p:spPr>
        <p:txBody>
          <a:bodyPr/>
          <a:lstStyle/>
          <a:p>
            <a:r>
              <a:rPr lang="sk-SK" dirty="0" smtClean="0"/>
              <a:t>Department of Trauma </a:t>
            </a:r>
            <a:r>
              <a:rPr lang="sk-SK" dirty="0" err="1" smtClean="0"/>
              <a:t>Surgery</a:t>
            </a:r>
            <a:endParaRPr lang="sk-SK" dirty="0" smtClean="0"/>
          </a:p>
          <a:p>
            <a:r>
              <a:rPr lang="sk-SK" dirty="0" err="1" smtClean="0"/>
              <a:t>University</a:t>
            </a:r>
            <a:r>
              <a:rPr lang="sk-SK" dirty="0" smtClean="0"/>
              <a:t> </a:t>
            </a:r>
            <a:r>
              <a:rPr lang="sk-SK" dirty="0" err="1" smtClean="0"/>
              <a:t>Hospital</a:t>
            </a:r>
            <a:r>
              <a:rPr lang="sk-SK" dirty="0" smtClean="0"/>
              <a:t> Brno </a:t>
            </a:r>
            <a:endParaRPr lang="sk-SK" dirty="0"/>
          </a:p>
        </p:txBody>
      </p:sp>
      <p:pic>
        <p:nvPicPr>
          <p:cNvPr id="4" name="Obrázek 3"/>
          <p:cNvPicPr>
            <a:picLocks noChangeAspect="1"/>
          </p:cNvPicPr>
          <p:nvPr/>
        </p:nvPicPr>
        <p:blipFill>
          <a:blip r:embed="rId2"/>
          <a:stretch>
            <a:fillRect/>
          </a:stretch>
        </p:blipFill>
        <p:spPr>
          <a:xfrm>
            <a:off x="1687482" y="1575505"/>
            <a:ext cx="4218734" cy="2373039"/>
          </a:xfrm>
          <a:prstGeom prst="rect">
            <a:avLst/>
          </a:prstGeom>
        </p:spPr>
      </p:pic>
      <p:pic>
        <p:nvPicPr>
          <p:cNvPr id="5" name="Obrázek 4"/>
          <p:cNvPicPr>
            <a:picLocks noChangeAspect="1"/>
          </p:cNvPicPr>
          <p:nvPr/>
        </p:nvPicPr>
        <p:blipFill>
          <a:blip r:embed="rId3"/>
          <a:stretch>
            <a:fillRect/>
          </a:stretch>
        </p:blipFill>
        <p:spPr>
          <a:xfrm>
            <a:off x="6358467" y="1575505"/>
            <a:ext cx="4392044" cy="2438741"/>
          </a:xfrm>
          <a:prstGeom prst="rect">
            <a:avLst/>
          </a:prstGeom>
        </p:spPr>
      </p:pic>
    </p:spTree>
    <p:extLst>
      <p:ext uri="{BB962C8B-B14F-4D97-AF65-F5344CB8AC3E}">
        <p14:creationId xmlns:p14="http://schemas.microsoft.com/office/powerpoint/2010/main" val="1863640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a:blip r:embed="rId2"/>
          <a:stretch>
            <a:fillRect/>
          </a:stretch>
        </p:blipFill>
        <p:spPr>
          <a:xfrm>
            <a:off x="570333" y="365125"/>
            <a:ext cx="4573555" cy="3313710"/>
          </a:xfrm>
          <a:prstGeom prst="rect">
            <a:avLst/>
          </a:prstGeom>
        </p:spPr>
      </p:pic>
      <p:pic>
        <p:nvPicPr>
          <p:cNvPr id="5" name="Obrázek 4"/>
          <p:cNvPicPr>
            <a:picLocks noChangeAspect="1"/>
          </p:cNvPicPr>
          <p:nvPr/>
        </p:nvPicPr>
        <p:blipFill>
          <a:blip r:embed="rId3"/>
          <a:stretch>
            <a:fillRect/>
          </a:stretch>
        </p:blipFill>
        <p:spPr>
          <a:xfrm>
            <a:off x="6375919" y="1524282"/>
            <a:ext cx="4667250" cy="4286250"/>
          </a:xfrm>
          <a:prstGeom prst="rect">
            <a:avLst/>
          </a:prstGeom>
        </p:spPr>
      </p:pic>
      <p:pic>
        <p:nvPicPr>
          <p:cNvPr id="6" name="Obrázek 5"/>
          <p:cNvPicPr>
            <a:picLocks noChangeAspect="1"/>
          </p:cNvPicPr>
          <p:nvPr/>
        </p:nvPicPr>
        <p:blipFill>
          <a:blip r:embed="rId4"/>
          <a:stretch>
            <a:fillRect/>
          </a:stretch>
        </p:blipFill>
        <p:spPr>
          <a:xfrm>
            <a:off x="1455380" y="3813772"/>
            <a:ext cx="3688508" cy="2664534"/>
          </a:xfrm>
          <a:prstGeom prst="rect">
            <a:avLst/>
          </a:prstGeom>
        </p:spPr>
      </p:pic>
    </p:spTree>
    <p:extLst>
      <p:ext uri="{BB962C8B-B14F-4D97-AF65-F5344CB8AC3E}">
        <p14:creationId xmlns:p14="http://schemas.microsoft.com/office/powerpoint/2010/main" val="1691263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Transplant</a:t>
            </a:r>
            <a:r>
              <a:rPr lang="sk-SK" dirty="0" smtClean="0"/>
              <a:t> </a:t>
            </a:r>
            <a:r>
              <a:rPr lang="sk-SK" dirty="0" err="1" smtClean="0"/>
              <a:t>antigens</a:t>
            </a:r>
            <a:endParaRPr lang="sk-SK" dirty="0"/>
          </a:p>
        </p:txBody>
      </p:sp>
      <p:sp>
        <p:nvSpPr>
          <p:cNvPr id="3" name="Zástupný symbol pro obsah 2"/>
          <p:cNvSpPr>
            <a:spLocks noGrp="1"/>
          </p:cNvSpPr>
          <p:nvPr>
            <p:ph idx="1"/>
          </p:nvPr>
        </p:nvSpPr>
        <p:spPr>
          <a:xfrm>
            <a:off x="838200" y="1436914"/>
            <a:ext cx="10515600" cy="4740049"/>
          </a:xfrm>
        </p:spPr>
        <p:txBody>
          <a:bodyPr>
            <a:normAutofit fontScale="70000" lnSpcReduction="20000"/>
          </a:bodyPr>
          <a:lstStyle/>
          <a:p>
            <a:pPr marL="0" indent="0">
              <a:buNone/>
            </a:pPr>
            <a:endParaRPr lang="en-US" dirty="0" smtClean="0"/>
          </a:p>
          <a:p>
            <a:pPr marL="0" indent="0">
              <a:buNone/>
            </a:pPr>
            <a:r>
              <a:rPr lang="en-US" sz="3600" b="1" dirty="0" smtClean="0">
                <a:solidFill>
                  <a:srgbClr val="FF0000"/>
                </a:solidFill>
              </a:rPr>
              <a:t>Human leucocytes antigen(HLA)</a:t>
            </a:r>
          </a:p>
          <a:p>
            <a:pPr>
              <a:buFont typeface="Wingdings" panose="05000000000000000000" pitchFamily="2" charset="2"/>
              <a:buChar char="Ø"/>
            </a:pPr>
            <a:r>
              <a:rPr lang="sk-SK" sz="3200" dirty="0" smtClean="0"/>
              <a:t> </a:t>
            </a:r>
            <a:r>
              <a:rPr lang="en-US" sz="3200" dirty="0" smtClean="0"/>
              <a:t>a group of highly polymorphic cell surface</a:t>
            </a:r>
          </a:p>
          <a:p>
            <a:pPr marL="0" indent="0">
              <a:buNone/>
            </a:pPr>
            <a:r>
              <a:rPr lang="en-US" sz="3200" dirty="0" smtClean="0"/>
              <a:t>molecules</a:t>
            </a:r>
          </a:p>
          <a:p>
            <a:pPr>
              <a:buFont typeface="Wingdings" panose="05000000000000000000" pitchFamily="2" charset="2"/>
              <a:buChar char="Ø"/>
            </a:pPr>
            <a:r>
              <a:rPr lang="sk-SK" sz="3200" dirty="0" smtClean="0"/>
              <a:t> </a:t>
            </a:r>
            <a:r>
              <a:rPr lang="en-US" sz="3200" dirty="0" smtClean="0"/>
              <a:t>They act as antigen recognition unit on T</a:t>
            </a:r>
            <a:r>
              <a:rPr lang="sk-SK" sz="3200" dirty="0" smtClean="0"/>
              <a:t> </a:t>
            </a:r>
            <a:r>
              <a:rPr lang="en-US" sz="3200" dirty="0" smtClean="0"/>
              <a:t>lymphocytes</a:t>
            </a:r>
          </a:p>
          <a:p>
            <a:pPr marL="0" indent="0">
              <a:buNone/>
            </a:pPr>
            <a:r>
              <a:rPr lang="en-US" sz="3200" dirty="0" smtClean="0"/>
              <a:t>and are the major trigger for</a:t>
            </a:r>
            <a:r>
              <a:rPr lang="sk-SK" sz="3200" dirty="0"/>
              <a:t> </a:t>
            </a:r>
            <a:r>
              <a:rPr lang="en-US" sz="3200" dirty="0" smtClean="0"/>
              <a:t>graft rejection</a:t>
            </a:r>
          </a:p>
          <a:p>
            <a:pPr>
              <a:buFont typeface="Wingdings" panose="05000000000000000000" pitchFamily="2" charset="2"/>
              <a:buChar char="Ø"/>
            </a:pPr>
            <a:r>
              <a:rPr lang="sk-SK" sz="3200" dirty="0" smtClean="0"/>
              <a:t> </a:t>
            </a:r>
            <a:r>
              <a:rPr lang="en-US" sz="3200" dirty="0" smtClean="0"/>
              <a:t>Types; class1 –A,B,C present in all</a:t>
            </a:r>
          </a:p>
          <a:p>
            <a:pPr marL="0" indent="0">
              <a:buNone/>
            </a:pPr>
            <a:r>
              <a:rPr lang="en-US" sz="3200" dirty="0" smtClean="0"/>
              <a:t>nucleated cells, class2 – HLADR,</a:t>
            </a:r>
          </a:p>
          <a:p>
            <a:pPr marL="0" indent="0">
              <a:buNone/>
            </a:pPr>
            <a:r>
              <a:rPr lang="en-US" sz="3200" dirty="0" smtClean="0"/>
              <a:t>DP,DQ present only on APC</a:t>
            </a:r>
          </a:p>
          <a:p>
            <a:pPr>
              <a:buFont typeface="Wingdings" panose="05000000000000000000" pitchFamily="2" charset="2"/>
              <a:buChar char="Ø"/>
            </a:pPr>
            <a:r>
              <a:rPr lang="sk-SK" sz="3200" dirty="0" smtClean="0"/>
              <a:t> </a:t>
            </a:r>
            <a:r>
              <a:rPr lang="en-US" sz="3200" dirty="0" smtClean="0"/>
              <a:t>Class 2- HLA-DR are most important in</a:t>
            </a:r>
          </a:p>
          <a:p>
            <a:pPr marL="0" indent="0">
              <a:buNone/>
            </a:pPr>
            <a:r>
              <a:rPr lang="en-US" sz="3200" dirty="0" smtClean="0"/>
              <a:t>rejection</a:t>
            </a:r>
          </a:p>
          <a:p>
            <a:pPr>
              <a:buFont typeface="Wingdings" panose="05000000000000000000" pitchFamily="2" charset="2"/>
              <a:buChar char="Ø"/>
            </a:pPr>
            <a:r>
              <a:rPr lang="sk-SK" sz="3200" dirty="0" smtClean="0"/>
              <a:t> </a:t>
            </a:r>
            <a:r>
              <a:rPr lang="en-US" sz="3200" dirty="0" smtClean="0"/>
              <a:t>CD8+ and CD4+ recognize class 1 and 2</a:t>
            </a:r>
          </a:p>
          <a:p>
            <a:pPr marL="0" indent="0">
              <a:buNone/>
            </a:pPr>
            <a:r>
              <a:rPr lang="en-US" sz="3200" dirty="0" smtClean="0"/>
              <a:t>receptors respectively</a:t>
            </a:r>
          </a:p>
        </p:txBody>
      </p:sp>
      <p:sp>
        <p:nvSpPr>
          <p:cNvPr id="4" name="Obdélník 3"/>
          <p:cNvSpPr/>
          <p:nvPr/>
        </p:nvSpPr>
        <p:spPr>
          <a:xfrm>
            <a:off x="5282860" y="3244334"/>
            <a:ext cx="1626279" cy="369332"/>
          </a:xfrm>
          <a:prstGeom prst="rect">
            <a:avLst/>
          </a:prstGeom>
        </p:spPr>
        <p:txBody>
          <a:bodyPr wrap="none">
            <a:spAutoFit/>
          </a:bodyPr>
          <a:lstStyle/>
          <a:p>
            <a:r>
              <a:rPr lang="sk-SK" dirty="0" smtClean="0"/>
              <a:t>bbinyunus2002</a:t>
            </a:r>
            <a:endParaRPr lang="sk-SK" dirty="0"/>
          </a:p>
        </p:txBody>
      </p:sp>
    </p:spTree>
    <p:extLst>
      <p:ext uri="{BB962C8B-B14F-4D97-AF65-F5344CB8AC3E}">
        <p14:creationId xmlns:p14="http://schemas.microsoft.com/office/powerpoint/2010/main" val="283722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06679"/>
          </a:xfrm>
        </p:spPr>
        <p:txBody>
          <a:bodyPr>
            <a:normAutofit fontScale="90000"/>
          </a:bodyPr>
          <a:lstStyle/>
          <a:p>
            <a:endParaRPr lang="sk-SK" dirty="0"/>
          </a:p>
        </p:txBody>
      </p:sp>
      <p:sp>
        <p:nvSpPr>
          <p:cNvPr id="3" name="Zástupný symbol pro obsah 2"/>
          <p:cNvSpPr>
            <a:spLocks noGrp="1"/>
          </p:cNvSpPr>
          <p:nvPr>
            <p:ph idx="1"/>
          </p:nvPr>
        </p:nvSpPr>
        <p:spPr>
          <a:xfrm>
            <a:off x="838200" y="877078"/>
            <a:ext cx="10515600" cy="5299885"/>
          </a:xfrm>
        </p:spPr>
        <p:txBody>
          <a:bodyPr>
            <a:normAutofit/>
          </a:bodyPr>
          <a:lstStyle/>
          <a:p>
            <a:pPr marL="0" indent="0">
              <a:buNone/>
            </a:pPr>
            <a:r>
              <a:rPr lang="sk-SK" b="1" dirty="0" smtClean="0">
                <a:solidFill>
                  <a:srgbClr val="FF0000"/>
                </a:solidFill>
              </a:rPr>
              <a:t>MHC</a:t>
            </a:r>
          </a:p>
          <a:p>
            <a:pPr marL="0" indent="0">
              <a:buNone/>
            </a:pPr>
            <a:r>
              <a:rPr lang="en-US" sz="2400" dirty="0" smtClean="0"/>
              <a:t>Major histocompatibility complex. They</a:t>
            </a:r>
            <a:r>
              <a:rPr lang="sk-SK" sz="2400" dirty="0" smtClean="0"/>
              <a:t> </a:t>
            </a:r>
            <a:r>
              <a:rPr lang="en-US" sz="2400" dirty="0" smtClean="0"/>
              <a:t>are clusters of genes on the short arm of</a:t>
            </a:r>
            <a:r>
              <a:rPr lang="sk-SK" sz="2400" dirty="0" smtClean="0"/>
              <a:t> </a:t>
            </a:r>
            <a:r>
              <a:rPr lang="en-US" sz="2400" dirty="0" smtClean="0"/>
              <a:t>chromosome 6 expressed on the cell</a:t>
            </a:r>
            <a:r>
              <a:rPr lang="sk-SK" sz="2400" dirty="0" smtClean="0"/>
              <a:t> </a:t>
            </a:r>
            <a:r>
              <a:rPr lang="en-US" sz="2400" dirty="0" smtClean="0"/>
              <a:t>surface as HLA i.e. genes that encode</a:t>
            </a:r>
            <a:r>
              <a:rPr lang="sk-SK" sz="2400" dirty="0" smtClean="0"/>
              <a:t> </a:t>
            </a:r>
            <a:r>
              <a:rPr lang="en-US" sz="2400" dirty="0" smtClean="0"/>
              <a:t>HLA.</a:t>
            </a:r>
            <a:endParaRPr lang="sk-SK" sz="2400" dirty="0"/>
          </a:p>
          <a:p>
            <a:pPr marL="0" indent="0">
              <a:buNone/>
            </a:pPr>
            <a:endParaRPr lang="sk-SK" b="1" dirty="0">
              <a:solidFill>
                <a:srgbClr val="FF0000"/>
              </a:solidFill>
            </a:endParaRPr>
          </a:p>
          <a:p>
            <a:pPr marL="0" indent="0">
              <a:buNone/>
            </a:pPr>
            <a:r>
              <a:rPr lang="sk-SK" b="1" dirty="0" smtClean="0">
                <a:solidFill>
                  <a:srgbClr val="FF0000"/>
                </a:solidFill>
              </a:rPr>
              <a:t>ABO</a:t>
            </a:r>
          </a:p>
          <a:p>
            <a:pPr marL="0" indent="0">
              <a:buNone/>
            </a:pPr>
            <a:r>
              <a:rPr lang="en-US" sz="2400" dirty="0" smtClean="0"/>
              <a:t>These blood group antigen are expressed</a:t>
            </a:r>
            <a:r>
              <a:rPr lang="sk-SK" sz="2400" dirty="0" smtClean="0"/>
              <a:t> </a:t>
            </a:r>
            <a:r>
              <a:rPr lang="en-US" sz="2400" dirty="0" smtClean="0"/>
              <a:t>not only on red blood cells but by most cell</a:t>
            </a:r>
            <a:r>
              <a:rPr lang="sk-SK" sz="2400" dirty="0" smtClean="0"/>
              <a:t> </a:t>
            </a:r>
            <a:r>
              <a:rPr lang="en-US" sz="2400" dirty="0" smtClean="0"/>
              <a:t>types as well.</a:t>
            </a:r>
            <a:r>
              <a:rPr lang="sk-SK" sz="2400" dirty="0" smtClean="0"/>
              <a:t> </a:t>
            </a:r>
            <a:r>
              <a:rPr lang="en-US" sz="2400" dirty="0" smtClean="0"/>
              <a:t>Incompatibility leads to </a:t>
            </a:r>
            <a:r>
              <a:rPr lang="en-US" sz="2400" dirty="0" err="1" smtClean="0"/>
              <a:t>hyperacute</a:t>
            </a:r>
            <a:r>
              <a:rPr lang="sk-SK" sz="2400" dirty="0" smtClean="0"/>
              <a:t> </a:t>
            </a:r>
            <a:r>
              <a:rPr lang="sk-SK" sz="2400" dirty="0" err="1" smtClean="0"/>
              <a:t>rejection</a:t>
            </a:r>
            <a:r>
              <a:rPr lang="sk-SK" sz="2400" dirty="0" smtClean="0"/>
              <a:t>.</a:t>
            </a:r>
            <a:endParaRPr lang="en-US" sz="2400" dirty="0" smtClean="0"/>
          </a:p>
        </p:txBody>
      </p:sp>
    </p:spTree>
    <p:extLst>
      <p:ext uri="{BB962C8B-B14F-4D97-AF65-F5344CB8AC3E}">
        <p14:creationId xmlns:p14="http://schemas.microsoft.com/office/powerpoint/2010/main" val="2402653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455969"/>
          </a:xfrm>
        </p:spPr>
        <p:txBody>
          <a:bodyPr>
            <a:normAutofit fontScale="90000"/>
          </a:bodyPr>
          <a:lstStyle/>
          <a:p>
            <a:endParaRPr lang="sk-SK" dirty="0"/>
          </a:p>
        </p:txBody>
      </p:sp>
      <p:sp>
        <p:nvSpPr>
          <p:cNvPr id="3" name="Zástupný symbol pro obsah 2"/>
          <p:cNvSpPr>
            <a:spLocks noGrp="1"/>
          </p:cNvSpPr>
          <p:nvPr>
            <p:ph idx="1"/>
          </p:nvPr>
        </p:nvSpPr>
        <p:spPr>
          <a:xfrm>
            <a:off x="838200" y="1026368"/>
            <a:ext cx="10515600" cy="5150596"/>
          </a:xfrm>
        </p:spPr>
        <p:txBody>
          <a:bodyPr>
            <a:normAutofit/>
          </a:bodyPr>
          <a:lstStyle/>
          <a:p>
            <a:pPr marL="0" indent="0">
              <a:buNone/>
            </a:pPr>
            <a:r>
              <a:rPr lang="en-US" dirty="0" smtClean="0"/>
              <a:t>GRAFT REJECTION</a:t>
            </a:r>
          </a:p>
          <a:p>
            <a:pPr marL="0" indent="0">
              <a:buNone/>
            </a:pPr>
            <a:r>
              <a:rPr lang="en-US" dirty="0" smtClean="0"/>
              <a:t>Rejection of transplanted organs is a bigger</a:t>
            </a:r>
            <a:r>
              <a:rPr lang="sk-SK" dirty="0" smtClean="0"/>
              <a:t> </a:t>
            </a:r>
            <a:r>
              <a:rPr lang="en-US" dirty="0" smtClean="0"/>
              <a:t>challenge than the technical expertise</a:t>
            </a:r>
            <a:r>
              <a:rPr lang="sk-SK" dirty="0" smtClean="0"/>
              <a:t> </a:t>
            </a:r>
            <a:r>
              <a:rPr lang="en-US" dirty="0" smtClean="0"/>
              <a:t>required to perform the surgery. It results</a:t>
            </a:r>
            <a:r>
              <a:rPr lang="sk-SK" dirty="0" smtClean="0"/>
              <a:t> </a:t>
            </a:r>
            <a:r>
              <a:rPr lang="en-US" dirty="0" smtClean="0"/>
              <a:t>mainly from HLA and ABO incompatibility.</a:t>
            </a:r>
            <a:endParaRPr lang="sk-SK" dirty="0" smtClean="0"/>
          </a:p>
          <a:p>
            <a:pPr marL="0" indent="0">
              <a:buNone/>
            </a:pPr>
            <a:endParaRPr lang="en-US" dirty="0" smtClean="0"/>
          </a:p>
          <a:p>
            <a:pPr>
              <a:buFont typeface="Wingdings" panose="05000000000000000000" pitchFamily="2" charset="2"/>
              <a:buChar char="Ø"/>
            </a:pPr>
            <a:r>
              <a:rPr lang="en-US" b="1" dirty="0" err="1" smtClean="0">
                <a:solidFill>
                  <a:srgbClr val="FF0000"/>
                </a:solidFill>
              </a:rPr>
              <a:t>Hyperacute</a:t>
            </a:r>
            <a:endParaRPr lang="en-US" b="1" dirty="0" smtClean="0">
              <a:solidFill>
                <a:srgbClr val="FF0000"/>
              </a:solidFill>
            </a:endParaRPr>
          </a:p>
          <a:p>
            <a:pPr>
              <a:buFont typeface="Wingdings" panose="05000000000000000000" pitchFamily="2" charset="2"/>
              <a:buChar char="Ø"/>
            </a:pPr>
            <a:r>
              <a:rPr lang="en-US" b="1" dirty="0" smtClean="0">
                <a:solidFill>
                  <a:srgbClr val="FF0000"/>
                </a:solidFill>
              </a:rPr>
              <a:t>Acute</a:t>
            </a:r>
          </a:p>
          <a:p>
            <a:pPr>
              <a:buFont typeface="Wingdings" panose="05000000000000000000" pitchFamily="2" charset="2"/>
              <a:buChar char="Ø"/>
            </a:pPr>
            <a:r>
              <a:rPr lang="en-US" b="1" dirty="0" smtClean="0">
                <a:solidFill>
                  <a:srgbClr val="FF0000"/>
                </a:solidFill>
              </a:rPr>
              <a:t>Chronic</a:t>
            </a:r>
            <a:endParaRPr lang="sk-SK" b="1" dirty="0">
              <a:solidFill>
                <a:srgbClr val="FF0000"/>
              </a:solidFill>
            </a:endParaRPr>
          </a:p>
        </p:txBody>
      </p:sp>
    </p:spTree>
    <p:extLst>
      <p:ext uri="{BB962C8B-B14F-4D97-AF65-F5344CB8AC3E}">
        <p14:creationId xmlns:p14="http://schemas.microsoft.com/office/powerpoint/2010/main" val="1535501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a:blip r:embed="rId2"/>
          <a:stretch>
            <a:fillRect/>
          </a:stretch>
        </p:blipFill>
        <p:spPr>
          <a:xfrm>
            <a:off x="2298830" y="152808"/>
            <a:ext cx="7778232" cy="6250365"/>
          </a:xfrm>
          <a:prstGeom prst="rect">
            <a:avLst/>
          </a:prstGeom>
        </p:spPr>
      </p:pic>
    </p:spTree>
    <p:extLst>
      <p:ext uri="{BB962C8B-B14F-4D97-AF65-F5344CB8AC3E}">
        <p14:creationId xmlns:p14="http://schemas.microsoft.com/office/powerpoint/2010/main" val="2056810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06679"/>
          </a:xfrm>
        </p:spPr>
        <p:txBody>
          <a:bodyPr>
            <a:normAutofit fontScale="90000"/>
          </a:bodyPr>
          <a:lstStyle/>
          <a:p>
            <a:endParaRPr lang="sk-SK" dirty="0"/>
          </a:p>
        </p:txBody>
      </p:sp>
      <p:sp>
        <p:nvSpPr>
          <p:cNvPr id="3" name="Zástupný symbol pro obsah 2"/>
          <p:cNvSpPr>
            <a:spLocks noGrp="1"/>
          </p:cNvSpPr>
          <p:nvPr>
            <p:ph idx="1"/>
          </p:nvPr>
        </p:nvSpPr>
        <p:spPr>
          <a:xfrm>
            <a:off x="838200" y="839755"/>
            <a:ext cx="10515600" cy="5337208"/>
          </a:xfrm>
        </p:spPr>
        <p:txBody>
          <a:bodyPr/>
          <a:lstStyle/>
          <a:p>
            <a:pPr marL="0" indent="0">
              <a:buNone/>
            </a:pPr>
            <a:r>
              <a:rPr lang="sk-SK" b="1" dirty="0" err="1" smtClean="0">
                <a:solidFill>
                  <a:srgbClr val="FF0000"/>
                </a:solidFill>
              </a:rPr>
              <a:t>Hyperacute</a:t>
            </a:r>
            <a:r>
              <a:rPr lang="sk-SK" b="1" dirty="0" smtClean="0">
                <a:solidFill>
                  <a:srgbClr val="FF0000"/>
                </a:solidFill>
              </a:rPr>
              <a:t> </a:t>
            </a:r>
            <a:r>
              <a:rPr lang="sk-SK" b="1" dirty="0" err="1" smtClean="0">
                <a:solidFill>
                  <a:srgbClr val="FF0000"/>
                </a:solidFill>
              </a:rPr>
              <a:t>rejection</a:t>
            </a:r>
            <a:endParaRPr lang="sk-SK" b="1" dirty="0">
              <a:solidFill>
                <a:srgbClr val="FF0000"/>
              </a:solidFill>
            </a:endParaRPr>
          </a:p>
          <a:p>
            <a:pPr>
              <a:buFont typeface="Wingdings" panose="05000000000000000000" pitchFamily="2" charset="2"/>
              <a:buChar char="Ø"/>
            </a:pPr>
            <a:r>
              <a:rPr lang="sk-SK" sz="2000" dirty="0" err="1" smtClean="0"/>
              <a:t>Immediate</a:t>
            </a:r>
            <a:r>
              <a:rPr lang="sk-SK" sz="2000" dirty="0" smtClean="0"/>
              <a:t> </a:t>
            </a:r>
            <a:r>
              <a:rPr lang="sk-SK" sz="2000" dirty="0" err="1" smtClean="0"/>
              <a:t>graft</a:t>
            </a:r>
            <a:r>
              <a:rPr lang="sk-SK" sz="2000" dirty="0" smtClean="0"/>
              <a:t> </a:t>
            </a:r>
            <a:r>
              <a:rPr lang="sk-SK" sz="2000" dirty="0" err="1" smtClean="0"/>
              <a:t>destruction</a:t>
            </a:r>
            <a:r>
              <a:rPr lang="sk-SK" sz="2000" dirty="0" smtClean="0"/>
              <a:t> </a:t>
            </a:r>
            <a:r>
              <a:rPr lang="sk-SK" sz="2000" dirty="0" err="1" smtClean="0"/>
              <a:t>due</a:t>
            </a:r>
            <a:r>
              <a:rPr lang="sk-SK" sz="2000" dirty="0" smtClean="0"/>
              <a:t> to AB or </a:t>
            </a:r>
            <a:r>
              <a:rPr lang="sk-SK" sz="2000" dirty="0" err="1" smtClean="0"/>
              <a:t>preformed</a:t>
            </a:r>
            <a:r>
              <a:rPr lang="sk-SK" sz="2000" dirty="0" smtClean="0"/>
              <a:t> </a:t>
            </a:r>
            <a:r>
              <a:rPr lang="sk-SK" sz="2000" dirty="0" err="1" smtClean="0"/>
              <a:t>anti</a:t>
            </a:r>
            <a:r>
              <a:rPr lang="sk-SK" sz="2000" dirty="0" smtClean="0"/>
              <a:t>- HLA </a:t>
            </a:r>
            <a:r>
              <a:rPr lang="sk-SK" sz="2000" dirty="0" err="1" smtClean="0"/>
              <a:t>antibodies</a:t>
            </a:r>
            <a:r>
              <a:rPr lang="sk-SK" sz="2000" dirty="0" smtClean="0"/>
              <a:t>.</a:t>
            </a:r>
          </a:p>
          <a:p>
            <a:pPr>
              <a:buFont typeface="Wingdings" panose="05000000000000000000" pitchFamily="2" charset="2"/>
              <a:buChar char="Ø"/>
            </a:pPr>
            <a:r>
              <a:rPr lang="sk-SK" sz="2000" dirty="0" err="1" smtClean="0"/>
              <a:t>Characterized</a:t>
            </a:r>
            <a:r>
              <a:rPr lang="sk-SK" sz="2000" dirty="0" smtClean="0"/>
              <a:t> by </a:t>
            </a:r>
            <a:r>
              <a:rPr lang="sk-SK" sz="2000" dirty="0" err="1" smtClean="0"/>
              <a:t>intravenous</a:t>
            </a:r>
            <a:r>
              <a:rPr lang="sk-SK" sz="2000" dirty="0"/>
              <a:t> </a:t>
            </a:r>
            <a:r>
              <a:rPr lang="sk-SK" sz="2000" dirty="0" err="1" smtClean="0"/>
              <a:t>thrombosis</a:t>
            </a:r>
            <a:r>
              <a:rPr lang="sk-SK" sz="2000" dirty="0" smtClean="0"/>
              <a:t> and </a:t>
            </a:r>
            <a:r>
              <a:rPr lang="sk-SK" sz="2000" dirty="0" err="1" smtClean="0"/>
              <a:t>interstitial</a:t>
            </a:r>
            <a:r>
              <a:rPr lang="sk-SK" sz="2000" dirty="0" smtClean="0"/>
              <a:t> </a:t>
            </a:r>
            <a:r>
              <a:rPr lang="sk-SK" sz="2000" dirty="0" err="1" smtClean="0"/>
              <a:t>hemorrhage.Risk</a:t>
            </a:r>
            <a:r>
              <a:rPr lang="sk-SK" sz="2000" dirty="0" smtClean="0"/>
              <a:t> </a:t>
            </a:r>
            <a:r>
              <a:rPr lang="sk-SK" sz="2000" dirty="0" err="1" smtClean="0"/>
              <a:t>factors</a:t>
            </a:r>
            <a:r>
              <a:rPr lang="sk-SK" sz="2000" dirty="0" smtClean="0"/>
              <a:t> are </a:t>
            </a:r>
            <a:r>
              <a:rPr lang="sk-SK" sz="2000" dirty="0" err="1" smtClean="0"/>
              <a:t>previous</a:t>
            </a:r>
            <a:r>
              <a:rPr lang="sk-SK" sz="2000" dirty="0" smtClean="0"/>
              <a:t> </a:t>
            </a:r>
            <a:r>
              <a:rPr lang="sk-SK" sz="2000" dirty="0" err="1" smtClean="0"/>
              <a:t>failed</a:t>
            </a:r>
            <a:r>
              <a:rPr lang="sk-SK" sz="2000" dirty="0" smtClean="0"/>
              <a:t> </a:t>
            </a:r>
            <a:r>
              <a:rPr lang="sk-SK" sz="2000" dirty="0" err="1" smtClean="0"/>
              <a:t>transplant</a:t>
            </a:r>
            <a:r>
              <a:rPr lang="sk-SK" sz="2000" dirty="0"/>
              <a:t> </a:t>
            </a:r>
            <a:r>
              <a:rPr lang="sk-SK" sz="2000" dirty="0" smtClean="0"/>
              <a:t>and </a:t>
            </a:r>
            <a:r>
              <a:rPr lang="sk-SK" sz="2000" dirty="0" err="1" smtClean="0"/>
              <a:t>blood</a:t>
            </a:r>
            <a:r>
              <a:rPr lang="sk-SK" sz="2000" dirty="0" smtClean="0"/>
              <a:t> </a:t>
            </a:r>
            <a:r>
              <a:rPr lang="sk-SK" sz="2000" dirty="0" err="1" smtClean="0"/>
              <a:t>transfusions</a:t>
            </a:r>
            <a:endParaRPr lang="sk-SK" sz="2000" dirty="0" smtClean="0"/>
          </a:p>
          <a:p>
            <a:pPr>
              <a:buFont typeface="Wingdings" panose="05000000000000000000" pitchFamily="2" charset="2"/>
              <a:buChar char="Ø"/>
            </a:pPr>
            <a:r>
              <a:rPr lang="sk-SK" sz="2000" dirty="0" err="1" smtClean="0"/>
              <a:t>Kidney</a:t>
            </a:r>
            <a:r>
              <a:rPr lang="sk-SK" sz="2000" dirty="0" smtClean="0"/>
              <a:t> </a:t>
            </a:r>
            <a:r>
              <a:rPr lang="sk-SK" sz="2000" dirty="0" err="1" smtClean="0"/>
              <a:t>transplant</a:t>
            </a:r>
            <a:r>
              <a:rPr lang="sk-SK" sz="2000" dirty="0" smtClean="0"/>
              <a:t> </a:t>
            </a:r>
            <a:r>
              <a:rPr lang="sk-SK" sz="2000" dirty="0" err="1" smtClean="0"/>
              <a:t>is</a:t>
            </a:r>
            <a:r>
              <a:rPr lang="sk-SK" sz="2000" dirty="0" smtClean="0"/>
              <a:t> </a:t>
            </a:r>
            <a:r>
              <a:rPr lang="sk-SK" sz="2000" dirty="0" err="1" smtClean="0"/>
              <a:t>vulnerable</a:t>
            </a:r>
            <a:r>
              <a:rPr lang="sk-SK" sz="2000" dirty="0" smtClean="0"/>
              <a:t> to </a:t>
            </a:r>
            <a:r>
              <a:rPr lang="sk-SK" sz="2000" dirty="0" err="1" smtClean="0"/>
              <a:t>hyperacute</a:t>
            </a:r>
            <a:r>
              <a:rPr lang="sk-SK" sz="2000" dirty="0" smtClean="0"/>
              <a:t> </a:t>
            </a:r>
            <a:r>
              <a:rPr lang="sk-SK" sz="2000" dirty="0" err="1" smtClean="0"/>
              <a:t>rejection</a:t>
            </a:r>
            <a:endParaRPr lang="sk-SK" sz="2000" dirty="0" smtClean="0"/>
          </a:p>
          <a:p>
            <a:pPr>
              <a:buFont typeface="Wingdings" panose="05000000000000000000" pitchFamily="2" charset="2"/>
              <a:buChar char="Ø"/>
            </a:pPr>
            <a:endParaRPr lang="sk-SK" sz="2000" dirty="0"/>
          </a:p>
          <a:p>
            <a:pPr marL="0" indent="0">
              <a:buNone/>
            </a:pPr>
            <a:r>
              <a:rPr lang="en-US" b="1" dirty="0" smtClean="0">
                <a:solidFill>
                  <a:srgbClr val="FF0000"/>
                </a:solidFill>
              </a:rPr>
              <a:t>Acute rejection</a:t>
            </a:r>
          </a:p>
          <a:p>
            <a:pPr>
              <a:buFont typeface="Wingdings" panose="05000000000000000000" pitchFamily="2" charset="2"/>
              <a:buChar char="Ø"/>
            </a:pPr>
            <a:r>
              <a:rPr lang="en-US" sz="2000" dirty="0" smtClean="0"/>
              <a:t>Usually occurs during the first 6month</a:t>
            </a:r>
            <a:endParaRPr lang="sk-SK" sz="2000" dirty="0" smtClean="0"/>
          </a:p>
          <a:p>
            <a:pPr>
              <a:buFont typeface="Wingdings" panose="05000000000000000000" pitchFamily="2" charset="2"/>
              <a:buChar char="Ø"/>
            </a:pPr>
            <a:r>
              <a:rPr lang="en-US" sz="2000" dirty="0" smtClean="0"/>
              <a:t>May be cell mediated (T-cell), antibody</a:t>
            </a:r>
            <a:r>
              <a:rPr lang="sk-SK" sz="2000" dirty="0" smtClean="0"/>
              <a:t> </a:t>
            </a:r>
            <a:r>
              <a:rPr lang="en-US" sz="2000" dirty="0" smtClean="0"/>
              <a:t>mediated or both</a:t>
            </a:r>
          </a:p>
          <a:p>
            <a:pPr>
              <a:buFont typeface="Wingdings" panose="05000000000000000000" pitchFamily="2" charset="2"/>
              <a:buChar char="Ø"/>
            </a:pPr>
            <a:r>
              <a:rPr lang="en-US" sz="2000" dirty="0" smtClean="0"/>
              <a:t>Characterized by cellular infiltration of</a:t>
            </a:r>
            <a:r>
              <a:rPr lang="sk-SK" sz="2000" dirty="0" smtClean="0"/>
              <a:t> </a:t>
            </a:r>
            <a:r>
              <a:rPr lang="en-US" sz="2000" dirty="0" smtClean="0"/>
              <a:t>the graft(cytotoxic, B- cells, NK cells and</a:t>
            </a:r>
          </a:p>
          <a:p>
            <a:pPr marL="0" indent="0">
              <a:buNone/>
            </a:pPr>
            <a:r>
              <a:rPr lang="en-US" sz="2000" dirty="0" smtClean="0"/>
              <a:t>macrophages)</a:t>
            </a:r>
            <a:endParaRPr lang="sk-SK" sz="2000" dirty="0" smtClean="0"/>
          </a:p>
          <a:p>
            <a:pPr>
              <a:buFont typeface="Wingdings" panose="05000000000000000000" pitchFamily="2" charset="2"/>
              <a:buChar char="Ø"/>
            </a:pPr>
            <a:endParaRPr lang="sk-SK" dirty="0"/>
          </a:p>
        </p:txBody>
      </p:sp>
    </p:spTree>
    <p:extLst>
      <p:ext uri="{BB962C8B-B14F-4D97-AF65-F5344CB8AC3E}">
        <p14:creationId xmlns:p14="http://schemas.microsoft.com/office/powerpoint/2010/main" val="12110712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99985"/>
          </a:xfrm>
        </p:spPr>
        <p:txBody>
          <a:bodyPr>
            <a:normAutofit fontScale="90000"/>
          </a:bodyPr>
          <a:lstStyle/>
          <a:p>
            <a:endParaRPr lang="sk-SK" dirty="0"/>
          </a:p>
        </p:txBody>
      </p:sp>
      <p:sp>
        <p:nvSpPr>
          <p:cNvPr id="3" name="Zástupný symbol pro obsah 2"/>
          <p:cNvSpPr>
            <a:spLocks noGrp="1"/>
          </p:cNvSpPr>
          <p:nvPr>
            <p:ph idx="1"/>
          </p:nvPr>
        </p:nvSpPr>
        <p:spPr>
          <a:xfrm>
            <a:off x="838200" y="933061"/>
            <a:ext cx="10515600" cy="5243902"/>
          </a:xfrm>
        </p:spPr>
        <p:txBody>
          <a:bodyPr/>
          <a:lstStyle/>
          <a:p>
            <a:r>
              <a:rPr lang="en-US" b="1" dirty="0" smtClean="0">
                <a:solidFill>
                  <a:srgbClr val="FF0000"/>
                </a:solidFill>
              </a:rPr>
              <a:t>C</a:t>
            </a:r>
            <a:r>
              <a:rPr lang="sk-SK" b="1" dirty="0" err="1" smtClean="0">
                <a:solidFill>
                  <a:srgbClr val="FF0000"/>
                </a:solidFill>
              </a:rPr>
              <a:t>hronic</a:t>
            </a:r>
            <a:r>
              <a:rPr lang="sk-SK" b="1" dirty="0" smtClean="0">
                <a:solidFill>
                  <a:srgbClr val="FF0000"/>
                </a:solidFill>
              </a:rPr>
              <a:t> </a:t>
            </a:r>
            <a:r>
              <a:rPr lang="sk-SK" b="1" dirty="0" err="1" smtClean="0">
                <a:solidFill>
                  <a:srgbClr val="FF0000"/>
                </a:solidFill>
              </a:rPr>
              <a:t>rejection</a:t>
            </a:r>
            <a:endParaRPr lang="en-US" b="1" dirty="0" smtClean="0">
              <a:solidFill>
                <a:srgbClr val="FF0000"/>
              </a:solidFill>
            </a:endParaRPr>
          </a:p>
          <a:p>
            <a:pPr>
              <a:buFont typeface="Wingdings" panose="05000000000000000000" pitchFamily="2" charset="2"/>
              <a:buChar char="Ø"/>
            </a:pPr>
            <a:r>
              <a:rPr lang="sk-SK" sz="2000" dirty="0"/>
              <a:t>I</a:t>
            </a:r>
            <a:r>
              <a:rPr lang="en-US" sz="2000" dirty="0" smtClean="0"/>
              <a:t>t occurs after 6month</a:t>
            </a:r>
            <a:endParaRPr lang="sk-SK" sz="2000" dirty="0" smtClean="0"/>
          </a:p>
          <a:p>
            <a:pPr>
              <a:buFont typeface="Wingdings" panose="05000000000000000000" pitchFamily="2" charset="2"/>
              <a:buChar char="Ø"/>
            </a:pPr>
            <a:r>
              <a:rPr lang="en-US" sz="2000" dirty="0" smtClean="0"/>
              <a:t>Most common cause of graft failure</a:t>
            </a:r>
          </a:p>
          <a:p>
            <a:pPr>
              <a:buFont typeface="Wingdings" panose="05000000000000000000" pitchFamily="2" charset="2"/>
              <a:buChar char="Ø"/>
            </a:pPr>
            <a:r>
              <a:rPr lang="en-US" sz="2000" dirty="0" smtClean="0"/>
              <a:t>Antibodies play important role</a:t>
            </a:r>
          </a:p>
          <a:p>
            <a:pPr>
              <a:buFont typeface="Wingdings" panose="05000000000000000000" pitchFamily="2" charset="2"/>
              <a:buChar char="Ø"/>
            </a:pPr>
            <a:r>
              <a:rPr lang="en-US" sz="2000" dirty="0" smtClean="0"/>
              <a:t>Non- immunological factors contribute to</a:t>
            </a:r>
          </a:p>
          <a:p>
            <a:pPr marL="0" indent="0">
              <a:buNone/>
            </a:pPr>
            <a:r>
              <a:rPr lang="sk-SK" sz="2000" dirty="0" smtClean="0"/>
              <a:t> </a:t>
            </a:r>
            <a:r>
              <a:rPr lang="en-US" sz="2000" dirty="0" smtClean="0"/>
              <a:t>the </a:t>
            </a:r>
            <a:r>
              <a:rPr lang="en-US" sz="2000" dirty="0" err="1" smtClean="0"/>
              <a:t>pathogenesi</a:t>
            </a:r>
            <a:r>
              <a:rPr lang="sk-SK" sz="2000" dirty="0" smtClean="0"/>
              <a:t>s</a:t>
            </a:r>
          </a:p>
          <a:p>
            <a:pPr>
              <a:buFont typeface="Wingdings" panose="05000000000000000000" pitchFamily="2" charset="2"/>
              <a:buChar char="Ø"/>
            </a:pPr>
            <a:r>
              <a:rPr lang="en-US" sz="2000" dirty="0" smtClean="0"/>
              <a:t>Characterized by </a:t>
            </a:r>
            <a:r>
              <a:rPr lang="en-US" sz="2000" dirty="0" err="1" smtClean="0"/>
              <a:t>myointimal</a:t>
            </a:r>
            <a:r>
              <a:rPr lang="sk-SK" sz="2000" dirty="0"/>
              <a:t> </a:t>
            </a:r>
            <a:r>
              <a:rPr lang="en-US" sz="2000" dirty="0" smtClean="0"/>
              <a:t>proliferation in graft arteries leading to</a:t>
            </a:r>
          </a:p>
          <a:p>
            <a:pPr marL="0" indent="0">
              <a:buNone/>
            </a:pPr>
            <a:r>
              <a:rPr lang="en-US" sz="2000" dirty="0" smtClean="0"/>
              <a:t>ischemia and fibrosis</a:t>
            </a:r>
            <a:endParaRPr lang="sk-SK" sz="2000" dirty="0"/>
          </a:p>
        </p:txBody>
      </p:sp>
    </p:spTree>
    <p:extLst>
      <p:ext uri="{BB962C8B-B14F-4D97-AF65-F5344CB8AC3E}">
        <p14:creationId xmlns:p14="http://schemas.microsoft.com/office/powerpoint/2010/main" val="2411099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62663"/>
          </a:xfrm>
        </p:spPr>
        <p:txBody>
          <a:bodyPr>
            <a:normAutofit fontScale="90000"/>
          </a:bodyPr>
          <a:lstStyle/>
          <a:p>
            <a:endParaRPr lang="sk-SK" dirty="0"/>
          </a:p>
        </p:txBody>
      </p:sp>
      <p:sp>
        <p:nvSpPr>
          <p:cNvPr id="3" name="Zástupný symbol pro obsah 2"/>
          <p:cNvSpPr>
            <a:spLocks noGrp="1"/>
          </p:cNvSpPr>
          <p:nvPr>
            <p:ph idx="1"/>
          </p:nvPr>
        </p:nvSpPr>
        <p:spPr>
          <a:xfrm>
            <a:off x="838200" y="877078"/>
            <a:ext cx="10515600" cy="5299885"/>
          </a:xfrm>
        </p:spPr>
        <p:txBody>
          <a:bodyPr>
            <a:normAutofit fontScale="85000" lnSpcReduction="20000"/>
          </a:bodyPr>
          <a:lstStyle/>
          <a:p>
            <a:r>
              <a:rPr lang="sk-SK" sz="3000" b="1" dirty="0">
                <a:solidFill>
                  <a:srgbClr val="FF0000"/>
                </a:solidFill>
              </a:rPr>
              <a:t>PATIENT SELECTION AND EVALUATION</a:t>
            </a:r>
          </a:p>
          <a:p>
            <a:pPr marL="0" indent="0">
              <a:buNone/>
            </a:pPr>
            <a:r>
              <a:rPr lang="sk-SK" dirty="0"/>
              <a:t>RECIPIENT</a:t>
            </a:r>
          </a:p>
          <a:p>
            <a:pPr>
              <a:buFont typeface="Wingdings" panose="05000000000000000000" pitchFamily="2" charset="2"/>
              <a:buChar char="Ø"/>
            </a:pPr>
            <a:r>
              <a:rPr lang="sk-SK" dirty="0" err="1" smtClean="0"/>
              <a:t>Patient</a:t>
            </a:r>
            <a:r>
              <a:rPr lang="sk-SK" dirty="0" smtClean="0"/>
              <a:t> </a:t>
            </a:r>
            <a:r>
              <a:rPr lang="sk-SK" dirty="0" err="1"/>
              <a:t>who</a:t>
            </a:r>
            <a:r>
              <a:rPr lang="sk-SK" dirty="0"/>
              <a:t> met </a:t>
            </a:r>
            <a:r>
              <a:rPr lang="sk-SK" dirty="0" err="1"/>
              <a:t>the</a:t>
            </a:r>
            <a:r>
              <a:rPr lang="sk-SK" dirty="0"/>
              <a:t> </a:t>
            </a:r>
            <a:r>
              <a:rPr lang="sk-SK" dirty="0" err="1"/>
              <a:t>indication</a:t>
            </a:r>
            <a:r>
              <a:rPr lang="sk-SK" dirty="0"/>
              <a:t> </a:t>
            </a:r>
            <a:r>
              <a:rPr lang="sk-SK" dirty="0" err="1"/>
              <a:t>for</a:t>
            </a:r>
            <a:r>
              <a:rPr lang="sk-SK" dirty="0"/>
              <a:t> </a:t>
            </a:r>
            <a:r>
              <a:rPr lang="sk-SK" dirty="0" err="1"/>
              <a:t>transplant</a:t>
            </a:r>
            <a:r>
              <a:rPr lang="sk-SK" dirty="0"/>
              <a:t> –</a:t>
            </a:r>
          </a:p>
          <a:p>
            <a:pPr marL="0" indent="0">
              <a:buNone/>
            </a:pPr>
            <a:r>
              <a:rPr lang="sk-SK" dirty="0"/>
              <a:t>ORGAN FAILURE</a:t>
            </a:r>
          </a:p>
          <a:p>
            <a:pPr>
              <a:buFont typeface="Wingdings" panose="05000000000000000000" pitchFamily="2" charset="2"/>
              <a:buChar char="Ø"/>
            </a:pPr>
            <a:r>
              <a:rPr lang="sk-SK" dirty="0" smtClean="0"/>
              <a:t> </a:t>
            </a:r>
            <a:r>
              <a:rPr lang="sk-SK" dirty="0" err="1"/>
              <a:t>Clinical</a:t>
            </a:r>
            <a:r>
              <a:rPr lang="sk-SK" dirty="0"/>
              <a:t> </a:t>
            </a:r>
            <a:r>
              <a:rPr lang="sk-SK" dirty="0" err="1"/>
              <a:t>evaluation</a:t>
            </a:r>
            <a:r>
              <a:rPr lang="sk-SK" dirty="0"/>
              <a:t>; </a:t>
            </a:r>
            <a:r>
              <a:rPr lang="sk-SK" dirty="0" err="1"/>
              <a:t>history</a:t>
            </a:r>
            <a:r>
              <a:rPr lang="sk-SK" dirty="0"/>
              <a:t> and </a:t>
            </a:r>
            <a:r>
              <a:rPr lang="sk-SK" dirty="0" err="1"/>
              <a:t>physical</a:t>
            </a:r>
            <a:endParaRPr lang="sk-SK" dirty="0"/>
          </a:p>
          <a:p>
            <a:pPr marL="0" indent="0">
              <a:buNone/>
            </a:pPr>
            <a:r>
              <a:rPr lang="sk-SK" dirty="0" err="1"/>
              <a:t>examination</a:t>
            </a:r>
            <a:r>
              <a:rPr lang="sk-SK" dirty="0"/>
              <a:t> to rule </a:t>
            </a:r>
            <a:r>
              <a:rPr lang="sk-SK" dirty="0" err="1"/>
              <a:t>out</a:t>
            </a:r>
            <a:r>
              <a:rPr lang="sk-SK" dirty="0"/>
              <a:t> </a:t>
            </a:r>
            <a:r>
              <a:rPr lang="sk-SK" dirty="0" err="1"/>
              <a:t>other</a:t>
            </a:r>
            <a:r>
              <a:rPr lang="sk-SK" dirty="0"/>
              <a:t> </a:t>
            </a:r>
            <a:r>
              <a:rPr lang="sk-SK" dirty="0" err="1"/>
              <a:t>diseases</a:t>
            </a:r>
            <a:r>
              <a:rPr lang="sk-SK" dirty="0"/>
              <a:t> and </a:t>
            </a:r>
            <a:r>
              <a:rPr lang="sk-SK" dirty="0" err="1" smtClean="0"/>
              <a:t>comorbidities</a:t>
            </a:r>
            <a:endParaRPr lang="sk-SK" dirty="0" smtClean="0"/>
          </a:p>
          <a:p>
            <a:pPr>
              <a:buFont typeface="Wingdings" panose="05000000000000000000" pitchFamily="2" charset="2"/>
              <a:buChar char="Ø"/>
            </a:pPr>
            <a:r>
              <a:rPr lang="sk-SK" dirty="0" smtClean="0"/>
              <a:t> </a:t>
            </a:r>
            <a:r>
              <a:rPr lang="sk-SK" dirty="0" err="1" smtClean="0"/>
              <a:t>Immunological</a:t>
            </a:r>
            <a:r>
              <a:rPr lang="sk-SK" dirty="0" smtClean="0"/>
              <a:t> </a:t>
            </a:r>
            <a:r>
              <a:rPr lang="sk-SK" dirty="0" err="1" smtClean="0"/>
              <a:t>evaluation</a:t>
            </a:r>
            <a:endParaRPr lang="sk-SK" dirty="0" smtClean="0"/>
          </a:p>
          <a:p>
            <a:pPr>
              <a:buFont typeface="Wingdings" panose="05000000000000000000" pitchFamily="2" charset="2"/>
              <a:buChar char="Ø"/>
            </a:pPr>
            <a:r>
              <a:rPr lang="sk-SK" dirty="0"/>
              <a:t> </a:t>
            </a:r>
            <a:r>
              <a:rPr lang="sk-SK" dirty="0" err="1" smtClean="0"/>
              <a:t>Serology</a:t>
            </a:r>
            <a:r>
              <a:rPr lang="sk-SK" dirty="0"/>
              <a:t>; HIV, </a:t>
            </a:r>
            <a:r>
              <a:rPr lang="sk-SK" dirty="0" err="1"/>
              <a:t>Hepatitis</a:t>
            </a:r>
            <a:r>
              <a:rPr lang="sk-SK" dirty="0"/>
              <a:t>, CMV, VDRL</a:t>
            </a:r>
          </a:p>
          <a:p>
            <a:pPr>
              <a:buFont typeface="Wingdings" panose="05000000000000000000" pitchFamily="2" charset="2"/>
              <a:buChar char="Ø"/>
            </a:pPr>
            <a:r>
              <a:rPr lang="sk-SK" dirty="0"/>
              <a:t> </a:t>
            </a:r>
            <a:r>
              <a:rPr lang="sk-SK" dirty="0" err="1" smtClean="0"/>
              <a:t>Tissue</a:t>
            </a:r>
            <a:r>
              <a:rPr lang="sk-SK" dirty="0" smtClean="0"/>
              <a:t> </a:t>
            </a:r>
            <a:r>
              <a:rPr lang="sk-SK" dirty="0" err="1"/>
              <a:t>typing</a:t>
            </a:r>
            <a:r>
              <a:rPr lang="sk-SK" dirty="0"/>
              <a:t> &amp; </a:t>
            </a:r>
            <a:r>
              <a:rPr lang="sk-SK" dirty="0" err="1"/>
              <a:t>cross</a:t>
            </a:r>
            <a:r>
              <a:rPr lang="sk-SK" dirty="0"/>
              <a:t> </a:t>
            </a:r>
            <a:r>
              <a:rPr lang="sk-SK" dirty="0" err="1"/>
              <a:t>matching</a:t>
            </a:r>
            <a:endParaRPr lang="sk-SK" dirty="0"/>
          </a:p>
          <a:p>
            <a:pPr>
              <a:buFont typeface="Wingdings" panose="05000000000000000000" pitchFamily="2" charset="2"/>
              <a:buChar char="Ø"/>
            </a:pPr>
            <a:r>
              <a:rPr lang="sk-SK" dirty="0" smtClean="0"/>
              <a:t> </a:t>
            </a:r>
            <a:r>
              <a:rPr lang="sk-SK" dirty="0" err="1"/>
              <a:t>Blood</a:t>
            </a:r>
            <a:r>
              <a:rPr lang="sk-SK" dirty="0"/>
              <a:t> </a:t>
            </a:r>
            <a:r>
              <a:rPr lang="sk-SK" dirty="0" err="1"/>
              <a:t>group</a:t>
            </a:r>
            <a:endParaRPr lang="sk-SK" dirty="0"/>
          </a:p>
          <a:p>
            <a:pPr>
              <a:buFont typeface="Wingdings" panose="05000000000000000000" pitchFamily="2" charset="2"/>
              <a:buChar char="Ø"/>
            </a:pPr>
            <a:r>
              <a:rPr lang="sk-SK" dirty="0"/>
              <a:t> </a:t>
            </a:r>
            <a:r>
              <a:rPr lang="sk-SK" dirty="0" err="1" smtClean="0"/>
              <a:t>Infection</a:t>
            </a:r>
            <a:r>
              <a:rPr lang="sk-SK" dirty="0" smtClean="0"/>
              <a:t> </a:t>
            </a:r>
            <a:r>
              <a:rPr lang="sk-SK" dirty="0" err="1"/>
              <a:t>screening</a:t>
            </a:r>
            <a:r>
              <a:rPr lang="sk-SK" dirty="0"/>
              <a:t> – </a:t>
            </a:r>
            <a:r>
              <a:rPr lang="sk-SK" dirty="0" err="1"/>
              <a:t>septic</a:t>
            </a:r>
            <a:r>
              <a:rPr lang="sk-SK" dirty="0"/>
              <a:t> </a:t>
            </a:r>
            <a:r>
              <a:rPr lang="sk-SK" dirty="0" err="1"/>
              <a:t>work-up</a:t>
            </a:r>
            <a:r>
              <a:rPr lang="sk-SK" dirty="0"/>
              <a:t>, </a:t>
            </a:r>
            <a:r>
              <a:rPr lang="sk-SK" dirty="0" err="1"/>
              <a:t>mantoux</a:t>
            </a:r>
            <a:endParaRPr lang="sk-SK" dirty="0"/>
          </a:p>
          <a:p>
            <a:pPr>
              <a:buFont typeface="Wingdings" panose="05000000000000000000" pitchFamily="2" charset="2"/>
              <a:buChar char="Ø"/>
            </a:pPr>
            <a:r>
              <a:rPr lang="sk-SK" dirty="0" smtClean="0"/>
              <a:t> </a:t>
            </a:r>
            <a:r>
              <a:rPr lang="sk-SK" dirty="0" err="1"/>
              <a:t>Others</a:t>
            </a:r>
            <a:r>
              <a:rPr lang="sk-SK" dirty="0"/>
              <a:t> ; FBC, </a:t>
            </a:r>
            <a:r>
              <a:rPr lang="sk-SK" dirty="0" err="1"/>
              <a:t>clotting</a:t>
            </a:r>
            <a:r>
              <a:rPr lang="sk-SK" dirty="0"/>
              <a:t> profile, FBS, ECG, U/</a:t>
            </a:r>
            <a:r>
              <a:rPr lang="sk-SK" dirty="0" err="1"/>
              <a:t>Ecr</a:t>
            </a:r>
            <a:r>
              <a:rPr lang="sk-SK" dirty="0"/>
              <a:t>,</a:t>
            </a:r>
          </a:p>
          <a:p>
            <a:pPr marL="0" indent="0">
              <a:buNone/>
            </a:pPr>
            <a:r>
              <a:rPr lang="sk-SK" dirty="0" smtClean="0"/>
              <a:t> </a:t>
            </a:r>
            <a:r>
              <a:rPr lang="sk-SK" dirty="0" err="1" smtClean="0"/>
              <a:t>tumour</a:t>
            </a:r>
            <a:r>
              <a:rPr lang="sk-SK" dirty="0" smtClean="0"/>
              <a:t> </a:t>
            </a:r>
            <a:r>
              <a:rPr lang="sk-SK" dirty="0" err="1"/>
              <a:t>markers</a:t>
            </a:r>
            <a:r>
              <a:rPr lang="sk-SK" dirty="0"/>
              <a:t>, </a:t>
            </a:r>
            <a:r>
              <a:rPr lang="sk-SK" dirty="0" err="1"/>
              <a:t>stool</a:t>
            </a:r>
            <a:r>
              <a:rPr lang="sk-SK" dirty="0"/>
              <a:t> </a:t>
            </a:r>
            <a:r>
              <a:rPr lang="sk-SK" dirty="0" err="1"/>
              <a:t>microscopy</a:t>
            </a:r>
            <a:endParaRPr lang="sk-SK" dirty="0"/>
          </a:p>
        </p:txBody>
      </p:sp>
    </p:spTree>
    <p:extLst>
      <p:ext uri="{BB962C8B-B14F-4D97-AF65-F5344CB8AC3E}">
        <p14:creationId xmlns:p14="http://schemas.microsoft.com/office/powerpoint/2010/main" val="4198248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288018"/>
          </a:xfrm>
        </p:spPr>
        <p:txBody>
          <a:bodyPr>
            <a:normAutofit fontScale="90000"/>
          </a:bodyPr>
          <a:lstStyle/>
          <a:p>
            <a:endParaRPr lang="sk-SK" dirty="0"/>
          </a:p>
        </p:txBody>
      </p:sp>
      <p:sp>
        <p:nvSpPr>
          <p:cNvPr id="3" name="Zástupný symbol pro obsah 2"/>
          <p:cNvSpPr>
            <a:spLocks noGrp="1"/>
          </p:cNvSpPr>
          <p:nvPr>
            <p:ph idx="1"/>
          </p:nvPr>
        </p:nvSpPr>
        <p:spPr>
          <a:xfrm>
            <a:off x="838200" y="653144"/>
            <a:ext cx="10515600" cy="5523819"/>
          </a:xfrm>
        </p:spPr>
        <p:txBody>
          <a:bodyPr>
            <a:normAutofit fontScale="77500" lnSpcReduction="20000"/>
          </a:bodyPr>
          <a:lstStyle/>
          <a:p>
            <a:pPr marL="0" indent="0">
              <a:buNone/>
            </a:pPr>
            <a:r>
              <a:rPr lang="sk-SK" sz="3200" b="1" dirty="0" err="1" smtClean="0">
                <a:solidFill>
                  <a:srgbClr val="FF0000"/>
                </a:solidFill>
              </a:rPr>
              <a:t>Patient</a:t>
            </a:r>
            <a:r>
              <a:rPr lang="sk-SK" sz="3200" b="1" dirty="0" smtClean="0">
                <a:solidFill>
                  <a:srgbClr val="FF0000"/>
                </a:solidFill>
              </a:rPr>
              <a:t> </a:t>
            </a:r>
            <a:r>
              <a:rPr lang="sk-SK" sz="3200" b="1" dirty="0" err="1" smtClean="0">
                <a:solidFill>
                  <a:srgbClr val="FF0000"/>
                </a:solidFill>
              </a:rPr>
              <a:t>selection</a:t>
            </a:r>
            <a:endParaRPr lang="sk-SK" sz="3200" b="1" dirty="0" smtClean="0">
              <a:solidFill>
                <a:srgbClr val="FF0000"/>
              </a:solidFill>
            </a:endParaRPr>
          </a:p>
          <a:p>
            <a:r>
              <a:rPr lang="sk-SK" dirty="0" smtClean="0"/>
              <a:t>DONOR</a:t>
            </a:r>
          </a:p>
          <a:p>
            <a:pPr marL="0" indent="0">
              <a:buNone/>
            </a:pPr>
            <a:r>
              <a:rPr lang="en-US" sz="3600" b="1" dirty="0" smtClean="0">
                <a:solidFill>
                  <a:srgbClr val="92D050"/>
                </a:solidFill>
              </a:rPr>
              <a:t>Cadaveric</a:t>
            </a:r>
            <a:endParaRPr lang="en-US" sz="3600" b="1" dirty="0">
              <a:solidFill>
                <a:srgbClr val="92D050"/>
              </a:solidFill>
            </a:endParaRPr>
          </a:p>
          <a:p>
            <a:pPr marL="0" indent="0">
              <a:buNone/>
            </a:pPr>
            <a:r>
              <a:rPr lang="en-US" sz="3100" dirty="0" smtClean="0"/>
              <a:t>Individuals </a:t>
            </a:r>
            <a:r>
              <a:rPr lang="en-US" sz="3100" dirty="0"/>
              <a:t>with severe brain </a:t>
            </a:r>
            <a:r>
              <a:rPr lang="en-US" sz="3100" dirty="0" smtClean="0"/>
              <a:t>injury</a:t>
            </a:r>
            <a:r>
              <a:rPr lang="sk-SK" sz="3100" dirty="0" smtClean="0"/>
              <a:t> </a:t>
            </a:r>
            <a:r>
              <a:rPr lang="en-US" sz="3100" dirty="0" smtClean="0"/>
              <a:t>resulting </a:t>
            </a:r>
            <a:r>
              <a:rPr lang="en-US" sz="3100" dirty="0"/>
              <a:t>in brain death-Brain death </a:t>
            </a:r>
            <a:r>
              <a:rPr lang="en-US" sz="3100" dirty="0" smtClean="0"/>
              <a:t>is</a:t>
            </a:r>
            <a:r>
              <a:rPr lang="sk-SK" sz="3100" dirty="0" smtClean="0"/>
              <a:t> </a:t>
            </a:r>
            <a:r>
              <a:rPr lang="en-US" sz="3100" dirty="0" smtClean="0"/>
              <a:t>defined </a:t>
            </a:r>
            <a:r>
              <a:rPr lang="en-US" sz="3100" dirty="0"/>
              <a:t>as “complete </a:t>
            </a:r>
            <a:r>
              <a:rPr lang="en-US" sz="3100" dirty="0" smtClean="0"/>
              <a:t>irreversible</a:t>
            </a:r>
            <a:r>
              <a:rPr lang="sk-SK" sz="3100" dirty="0" smtClean="0"/>
              <a:t> </a:t>
            </a:r>
            <a:r>
              <a:rPr lang="en-US" sz="3100" dirty="0" smtClean="0"/>
              <a:t>cessation </a:t>
            </a:r>
            <a:r>
              <a:rPr lang="en-US" sz="3100" dirty="0"/>
              <a:t>of all </a:t>
            </a:r>
            <a:r>
              <a:rPr lang="en-US" sz="3100" dirty="0" smtClean="0"/>
              <a:t>brain functions”</a:t>
            </a:r>
            <a:endParaRPr lang="sk-SK" sz="3100" dirty="0" smtClean="0"/>
          </a:p>
          <a:p>
            <a:pPr marL="0" indent="0">
              <a:buNone/>
            </a:pPr>
            <a:endParaRPr lang="sk-SK" dirty="0"/>
          </a:p>
          <a:p>
            <a:pPr marL="0" indent="0">
              <a:buNone/>
            </a:pPr>
            <a:r>
              <a:rPr lang="en-US" dirty="0"/>
              <a:t>Other criteria;</a:t>
            </a:r>
          </a:p>
          <a:p>
            <a:pPr>
              <a:buFont typeface="Wingdings" panose="05000000000000000000" pitchFamily="2" charset="2"/>
              <a:buChar char="§"/>
            </a:pPr>
            <a:r>
              <a:rPr lang="en-US" dirty="0" err="1" smtClean="0"/>
              <a:t>Normothermic</a:t>
            </a:r>
            <a:r>
              <a:rPr lang="en-US" dirty="0" smtClean="0"/>
              <a:t> </a:t>
            </a:r>
            <a:r>
              <a:rPr lang="en-US" dirty="0"/>
              <a:t>patient.</a:t>
            </a:r>
          </a:p>
          <a:p>
            <a:pPr>
              <a:buFont typeface="Wingdings" panose="05000000000000000000" pitchFamily="2" charset="2"/>
              <a:buChar char="§"/>
            </a:pPr>
            <a:r>
              <a:rPr lang="en-US" dirty="0" smtClean="0"/>
              <a:t>No </a:t>
            </a:r>
            <a:r>
              <a:rPr lang="en-US" dirty="0"/>
              <a:t>respiratory effort by the patient.</a:t>
            </a:r>
          </a:p>
          <a:p>
            <a:pPr>
              <a:buFont typeface="Wingdings" panose="05000000000000000000" pitchFamily="2" charset="2"/>
              <a:buChar char="§"/>
            </a:pPr>
            <a:r>
              <a:rPr lang="en-US" dirty="0" smtClean="0"/>
              <a:t>The </a:t>
            </a:r>
            <a:r>
              <a:rPr lang="en-US" dirty="0"/>
              <a:t>heart is still beating</a:t>
            </a:r>
            <a:r>
              <a:rPr lang="en-US" dirty="0" smtClean="0"/>
              <a:t>.</a:t>
            </a:r>
            <a:endParaRPr lang="sk-SK" dirty="0" smtClean="0"/>
          </a:p>
          <a:p>
            <a:pPr>
              <a:buFont typeface="Wingdings" panose="05000000000000000000" pitchFamily="2" charset="2"/>
              <a:buChar char="§"/>
            </a:pPr>
            <a:r>
              <a:rPr lang="en-US" dirty="0" smtClean="0"/>
              <a:t>No </a:t>
            </a:r>
            <a:r>
              <a:rPr lang="en-US" dirty="0"/>
              <a:t>depressant drugs intake should be</a:t>
            </a:r>
          </a:p>
          <a:p>
            <a:pPr marL="0" indent="0">
              <a:buNone/>
            </a:pPr>
            <a:r>
              <a:rPr lang="en-US" dirty="0"/>
              <a:t>there while evaluating the patient.</a:t>
            </a:r>
          </a:p>
          <a:p>
            <a:pPr>
              <a:buFont typeface="Wingdings" panose="05000000000000000000" pitchFamily="2" charset="2"/>
              <a:buChar char="§"/>
            </a:pPr>
            <a:r>
              <a:rPr lang="en-US" dirty="0" smtClean="0"/>
              <a:t>Individual </a:t>
            </a:r>
            <a:r>
              <a:rPr lang="en-US" dirty="0"/>
              <a:t>should not have any sepsis,</a:t>
            </a:r>
          </a:p>
          <a:p>
            <a:pPr marL="0" indent="0">
              <a:buNone/>
            </a:pPr>
            <a:r>
              <a:rPr lang="en-US" dirty="0"/>
              <a:t>cancer (except brain </a:t>
            </a:r>
            <a:r>
              <a:rPr lang="en-US" dirty="0" err="1"/>
              <a:t>tumour</a:t>
            </a:r>
            <a:r>
              <a:rPr lang="en-US" dirty="0"/>
              <a:t>).</a:t>
            </a:r>
          </a:p>
          <a:p>
            <a:pPr>
              <a:buFont typeface="Wingdings" panose="05000000000000000000" pitchFamily="2" charset="2"/>
              <a:buChar char="§"/>
            </a:pPr>
            <a:r>
              <a:rPr lang="en-US" dirty="0" smtClean="0"/>
              <a:t>Not </a:t>
            </a:r>
            <a:r>
              <a:rPr lang="en-US" dirty="0"/>
              <a:t>a HIV or hepatitis individual.</a:t>
            </a:r>
            <a:endParaRPr lang="sk-SK" dirty="0" smtClean="0"/>
          </a:p>
        </p:txBody>
      </p:sp>
    </p:spTree>
    <p:extLst>
      <p:ext uri="{BB962C8B-B14F-4D97-AF65-F5344CB8AC3E}">
        <p14:creationId xmlns:p14="http://schemas.microsoft.com/office/powerpoint/2010/main" val="3941470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99985"/>
          </a:xfrm>
        </p:spPr>
        <p:txBody>
          <a:bodyPr>
            <a:normAutofit fontScale="90000"/>
          </a:bodyPr>
          <a:lstStyle/>
          <a:p>
            <a:endParaRPr lang="sk-SK" dirty="0"/>
          </a:p>
        </p:txBody>
      </p:sp>
      <p:sp>
        <p:nvSpPr>
          <p:cNvPr id="3" name="Zástupný symbol pro obsah 2"/>
          <p:cNvSpPr>
            <a:spLocks noGrp="1"/>
          </p:cNvSpPr>
          <p:nvPr>
            <p:ph idx="1"/>
          </p:nvPr>
        </p:nvSpPr>
        <p:spPr>
          <a:xfrm>
            <a:off x="838200" y="765110"/>
            <a:ext cx="10515600" cy="5411853"/>
          </a:xfrm>
        </p:spPr>
        <p:txBody>
          <a:bodyPr/>
          <a:lstStyle/>
          <a:p>
            <a:pPr marL="0" indent="0">
              <a:buNone/>
            </a:pPr>
            <a:r>
              <a:rPr lang="en-US" b="1" dirty="0">
                <a:solidFill>
                  <a:srgbClr val="92D050"/>
                </a:solidFill>
              </a:rPr>
              <a:t>Living </a:t>
            </a:r>
            <a:r>
              <a:rPr lang="en-US" b="1" dirty="0" smtClean="0">
                <a:solidFill>
                  <a:srgbClr val="92D050"/>
                </a:solidFill>
              </a:rPr>
              <a:t>donor</a:t>
            </a:r>
            <a:endParaRPr lang="en-US" b="1" dirty="0">
              <a:solidFill>
                <a:srgbClr val="92D050"/>
              </a:solidFill>
            </a:endParaRPr>
          </a:p>
          <a:p>
            <a:pPr marL="0" indent="0">
              <a:buNone/>
            </a:pPr>
            <a:r>
              <a:rPr lang="en-US" sz="2400" dirty="0"/>
              <a:t>a living donor should be healthy</a:t>
            </a:r>
          </a:p>
          <a:p>
            <a:pPr marL="0" indent="0">
              <a:buNone/>
            </a:pPr>
            <a:r>
              <a:rPr lang="en-US" sz="2400" dirty="0"/>
              <a:t>Living unrelated donor or</a:t>
            </a:r>
          </a:p>
          <a:p>
            <a:pPr marL="0" indent="0">
              <a:buNone/>
            </a:pPr>
            <a:r>
              <a:rPr lang="en-US" sz="2400" dirty="0"/>
              <a:t>Living related </a:t>
            </a:r>
            <a:r>
              <a:rPr lang="en-US" sz="2400" dirty="0" smtClean="0"/>
              <a:t>donor</a:t>
            </a:r>
            <a:endParaRPr lang="sk-SK" sz="2400" dirty="0" smtClean="0"/>
          </a:p>
          <a:p>
            <a:pPr marL="0" indent="0">
              <a:buNone/>
            </a:pPr>
            <a:endParaRPr lang="en-US" sz="2400" dirty="0"/>
          </a:p>
          <a:p>
            <a:pPr>
              <a:buFont typeface="Wingdings" panose="05000000000000000000" pitchFamily="2" charset="2"/>
              <a:buChar char="Ø"/>
            </a:pPr>
            <a:r>
              <a:rPr lang="en-US" sz="2400" dirty="0" smtClean="0"/>
              <a:t>Improved </a:t>
            </a:r>
            <a:r>
              <a:rPr lang="en-US" sz="2400" dirty="0"/>
              <a:t>graft survival</a:t>
            </a:r>
          </a:p>
          <a:p>
            <a:pPr>
              <a:buFont typeface="Wingdings" panose="05000000000000000000" pitchFamily="2" charset="2"/>
              <a:buChar char="Ø"/>
            </a:pPr>
            <a:r>
              <a:rPr lang="en-US" sz="2400" dirty="0" smtClean="0"/>
              <a:t>Less </a:t>
            </a:r>
            <a:r>
              <a:rPr lang="en-US" sz="2400" dirty="0"/>
              <a:t>recipient morbidity</a:t>
            </a:r>
          </a:p>
          <a:p>
            <a:pPr>
              <a:buFont typeface="Wingdings" panose="05000000000000000000" pitchFamily="2" charset="2"/>
              <a:buChar char="Ø"/>
            </a:pPr>
            <a:r>
              <a:rPr lang="en-US" sz="2400" dirty="0" smtClean="0"/>
              <a:t>Early </a:t>
            </a:r>
            <a:r>
              <a:rPr lang="en-US" sz="2400" dirty="0"/>
              <a:t>function and easier to manage</a:t>
            </a:r>
          </a:p>
          <a:p>
            <a:pPr>
              <a:buFont typeface="Wingdings" panose="05000000000000000000" pitchFamily="2" charset="2"/>
              <a:buChar char="Ø"/>
            </a:pPr>
            <a:r>
              <a:rPr lang="en-US" sz="2400" dirty="0" smtClean="0"/>
              <a:t>Avoidance </a:t>
            </a:r>
            <a:r>
              <a:rPr lang="en-US" sz="2400" dirty="0"/>
              <a:t>long waiting time for transplant</a:t>
            </a:r>
          </a:p>
          <a:p>
            <a:pPr>
              <a:buFont typeface="Wingdings" panose="05000000000000000000" pitchFamily="2" charset="2"/>
              <a:buChar char="Ø"/>
            </a:pPr>
            <a:r>
              <a:rPr lang="en-US" sz="2400" dirty="0" smtClean="0"/>
              <a:t>Less </a:t>
            </a:r>
            <a:r>
              <a:rPr lang="en-US" sz="2400" dirty="0"/>
              <a:t>aggressive immunosuppressive regimen</a:t>
            </a:r>
            <a:endParaRPr lang="sk-SK" sz="2400" dirty="0"/>
          </a:p>
        </p:txBody>
      </p:sp>
    </p:spTree>
    <p:extLst>
      <p:ext uri="{BB962C8B-B14F-4D97-AF65-F5344CB8AC3E}">
        <p14:creationId xmlns:p14="http://schemas.microsoft.com/office/powerpoint/2010/main" val="2077639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37308"/>
          </a:xfrm>
        </p:spPr>
        <p:txBody>
          <a:bodyPr>
            <a:normAutofit fontScale="90000"/>
          </a:bodyPr>
          <a:lstStyle/>
          <a:p>
            <a:endParaRPr lang="sk-SK" dirty="0"/>
          </a:p>
        </p:txBody>
      </p:sp>
      <p:sp>
        <p:nvSpPr>
          <p:cNvPr id="3" name="Zástupný symbol pro obsah 2"/>
          <p:cNvSpPr>
            <a:spLocks noGrp="1"/>
          </p:cNvSpPr>
          <p:nvPr>
            <p:ph idx="1"/>
          </p:nvPr>
        </p:nvSpPr>
        <p:spPr>
          <a:xfrm>
            <a:off x="838200" y="1063690"/>
            <a:ext cx="10515600" cy="5113273"/>
          </a:xfrm>
        </p:spPr>
        <p:txBody>
          <a:bodyPr>
            <a:normAutofit fontScale="85000" lnSpcReduction="20000"/>
          </a:bodyPr>
          <a:lstStyle/>
          <a:p>
            <a:pPr marL="0" indent="0">
              <a:buNone/>
            </a:pPr>
            <a:r>
              <a:rPr lang="sk-SK" dirty="0">
                <a:solidFill>
                  <a:srgbClr val="000000"/>
                </a:solidFill>
                <a:latin typeface="Times New Roman" panose="02020603050405020304" pitchFamily="18" charset="0"/>
              </a:rPr>
              <a:t>DEFINITION :</a:t>
            </a:r>
          </a:p>
          <a:p>
            <a:pPr marL="0" indent="0">
              <a:buNone/>
            </a:pPr>
            <a:r>
              <a:rPr lang="en-US" dirty="0">
                <a:solidFill>
                  <a:srgbClr val="000000"/>
                </a:solidFill>
                <a:latin typeface="Times New Roman" panose="02020603050405020304" pitchFamily="18" charset="0"/>
              </a:rPr>
              <a:t>An organ transplant is a surgical operation in</a:t>
            </a:r>
          </a:p>
          <a:p>
            <a:pPr marL="0" indent="0">
              <a:buNone/>
            </a:pPr>
            <a:r>
              <a:rPr lang="en-US" dirty="0">
                <a:solidFill>
                  <a:srgbClr val="000000"/>
                </a:solidFill>
                <a:latin typeface="Times New Roman" panose="02020603050405020304" pitchFamily="18" charset="0"/>
              </a:rPr>
              <a:t>which a failure or damaged organ in human body is</a:t>
            </a:r>
          </a:p>
          <a:p>
            <a:pPr marL="0" indent="0">
              <a:buNone/>
            </a:pPr>
            <a:r>
              <a:rPr lang="en-US" dirty="0">
                <a:solidFill>
                  <a:srgbClr val="000000"/>
                </a:solidFill>
                <a:latin typeface="Times New Roman" panose="02020603050405020304" pitchFamily="18" charset="0"/>
              </a:rPr>
              <a:t>removed and replaced with a functioning one. The</a:t>
            </a:r>
          </a:p>
          <a:p>
            <a:pPr marL="0" indent="0">
              <a:buNone/>
            </a:pPr>
            <a:r>
              <a:rPr lang="en-US" dirty="0">
                <a:solidFill>
                  <a:srgbClr val="000000"/>
                </a:solidFill>
                <a:latin typeface="Times New Roman" panose="02020603050405020304" pitchFamily="18" charset="0"/>
              </a:rPr>
              <a:t>donated organ may be from a deceased donor, a living</a:t>
            </a:r>
          </a:p>
          <a:p>
            <a:pPr marL="0" indent="0">
              <a:buNone/>
            </a:pPr>
            <a:r>
              <a:rPr lang="sk-SK" dirty="0" err="1">
                <a:solidFill>
                  <a:srgbClr val="000000"/>
                </a:solidFill>
                <a:latin typeface="Times New Roman" panose="02020603050405020304" pitchFamily="18" charset="0"/>
              </a:rPr>
              <a:t>donor</a:t>
            </a:r>
            <a:r>
              <a:rPr lang="sk-SK" dirty="0">
                <a:solidFill>
                  <a:srgbClr val="000000"/>
                </a:solidFill>
                <a:latin typeface="Times New Roman" panose="02020603050405020304" pitchFamily="18" charset="0"/>
              </a:rPr>
              <a:t> or </a:t>
            </a:r>
            <a:r>
              <a:rPr lang="sk-SK" dirty="0" err="1">
                <a:solidFill>
                  <a:srgbClr val="000000"/>
                </a:solidFill>
                <a:latin typeface="Times New Roman" panose="02020603050405020304" pitchFamily="18" charset="0"/>
              </a:rPr>
              <a:t>an</a:t>
            </a:r>
            <a:r>
              <a:rPr lang="sk-SK" dirty="0">
                <a:solidFill>
                  <a:srgbClr val="000000"/>
                </a:solidFill>
                <a:latin typeface="Times New Roman" panose="02020603050405020304" pitchFamily="18" charset="0"/>
              </a:rPr>
              <a:t> </a:t>
            </a:r>
            <a:r>
              <a:rPr lang="sk-SK" dirty="0" err="1">
                <a:solidFill>
                  <a:srgbClr val="000000"/>
                </a:solidFill>
                <a:latin typeface="Times New Roman" panose="02020603050405020304" pitchFamily="18" charset="0"/>
              </a:rPr>
              <a:t>animal</a:t>
            </a:r>
            <a:r>
              <a:rPr lang="sk-SK" dirty="0">
                <a:solidFill>
                  <a:srgbClr val="000000"/>
                </a:solidFill>
                <a:latin typeface="Times New Roman" panose="02020603050405020304" pitchFamily="18" charset="0"/>
              </a:rPr>
              <a:t>.</a:t>
            </a:r>
          </a:p>
          <a:p>
            <a:pPr marL="0" indent="0">
              <a:buNone/>
            </a:pPr>
            <a:r>
              <a:rPr lang="en-US" sz="1800" dirty="0">
                <a:solidFill>
                  <a:srgbClr val="B93D68"/>
                </a:solidFill>
                <a:latin typeface="Wingdings 3" panose="05040102010807070707" pitchFamily="18" charset="2"/>
              </a:rPr>
              <a:t> </a:t>
            </a:r>
            <a:r>
              <a:rPr lang="en-US" dirty="0">
                <a:solidFill>
                  <a:srgbClr val="000000"/>
                </a:solidFill>
                <a:latin typeface="Times New Roman" panose="02020603050405020304" pitchFamily="18" charset="0"/>
              </a:rPr>
              <a:t>Organs that can be transplanted are the heart, kidneys,</a:t>
            </a:r>
          </a:p>
          <a:p>
            <a:pPr marL="0" indent="0">
              <a:buNone/>
            </a:pPr>
            <a:r>
              <a:rPr lang="en-US" dirty="0">
                <a:solidFill>
                  <a:srgbClr val="000000"/>
                </a:solidFill>
                <a:latin typeface="Times New Roman" panose="02020603050405020304" pitchFamily="18" charset="0"/>
              </a:rPr>
              <a:t>liver, lungs, pancreas, intestine and thymus.</a:t>
            </a:r>
          </a:p>
          <a:p>
            <a:pPr marL="0" indent="0">
              <a:buNone/>
            </a:pPr>
            <a:r>
              <a:rPr lang="en-US" sz="1800" dirty="0">
                <a:solidFill>
                  <a:srgbClr val="B93D68"/>
                </a:solidFill>
                <a:latin typeface="Wingdings 3" panose="05040102010807070707" pitchFamily="18" charset="2"/>
              </a:rPr>
              <a:t> </a:t>
            </a:r>
            <a:r>
              <a:rPr lang="en-US" dirty="0">
                <a:solidFill>
                  <a:srgbClr val="000000"/>
                </a:solidFill>
                <a:latin typeface="Times New Roman" panose="02020603050405020304" pitchFamily="18" charset="0"/>
              </a:rPr>
              <a:t>Tissues include bones, tendons, cornea, skin, heart valves,</a:t>
            </a:r>
          </a:p>
          <a:p>
            <a:pPr marL="0" indent="0">
              <a:buNone/>
            </a:pPr>
            <a:r>
              <a:rPr lang="sk-SK" dirty="0" err="1">
                <a:solidFill>
                  <a:srgbClr val="000000"/>
                </a:solidFill>
                <a:latin typeface="Times New Roman" panose="02020603050405020304" pitchFamily="18" charset="0"/>
              </a:rPr>
              <a:t>nerves</a:t>
            </a:r>
            <a:r>
              <a:rPr lang="sk-SK" dirty="0">
                <a:solidFill>
                  <a:srgbClr val="000000"/>
                </a:solidFill>
                <a:latin typeface="Times New Roman" panose="02020603050405020304" pitchFamily="18" charset="0"/>
              </a:rPr>
              <a:t> and </a:t>
            </a:r>
            <a:r>
              <a:rPr lang="sk-SK" dirty="0" err="1">
                <a:solidFill>
                  <a:srgbClr val="000000"/>
                </a:solidFill>
                <a:latin typeface="Times New Roman" panose="02020603050405020304" pitchFamily="18" charset="0"/>
              </a:rPr>
              <a:t>veins</a:t>
            </a:r>
            <a:r>
              <a:rPr lang="sk-SK" dirty="0">
                <a:solidFill>
                  <a:srgbClr val="000000"/>
                </a:solidFill>
                <a:latin typeface="Times New Roman" panose="02020603050405020304" pitchFamily="18" charset="0"/>
              </a:rPr>
              <a:t>.</a:t>
            </a:r>
          </a:p>
          <a:p>
            <a:pPr marL="0" indent="0">
              <a:buNone/>
            </a:pPr>
            <a:r>
              <a:rPr lang="en-US" sz="1800" dirty="0">
                <a:solidFill>
                  <a:srgbClr val="B93D68"/>
                </a:solidFill>
                <a:latin typeface="Wingdings 3" panose="05040102010807070707" pitchFamily="18" charset="2"/>
              </a:rPr>
              <a:t> </a:t>
            </a:r>
            <a:r>
              <a:rPr lang="en-US" dirty="0">
                <a:solidFill>
                  <a:srgbClr val="000000"/>
                </a:solidFill>
                <a:latin typeface="Times New Roman" panose="02020603050405020304" pitchFamily="18" charset="0"/>
              </a:rPr>
              <a:t>Worldwide, the kidneys are the most commonly</a:t>
            </a:r>
          </a:p>
          <a:p>
            <a:pPr marL="0" indent="0">
              <a:buNone/>
            </a:pPr>
            <a:r>
              <a:rPr lang="en-US" dirty="0">
                <a:solidFill>
                  <a:srgbClr val="000000"/>
                </a:solidFill>
                <a:latin typeface="Times New Roman" panose="02020603050405020304" pitchFamily="18" charset="0"/>
              </a:rPr>
              <a:t>transplanted organs, followed by the liver and then the</a:t>
            </a:r>
          </a:p>
          <a:p>
            <a:pPr marL="0" indent="0">
              <a:buNone/>
            </a:pPr>
            <a:r>
              <a:rPr lang="sk-SK" dirty="0" err="1">
                <a:solidFill>
                  <a:srgbClr val="000000"/>
                </a:solidFill>
                <a:latin typeface="Times New Roman" panose="02020603050405020304" pitchFamily="18" charset="0"/>
              </a:rPr>
              <a:t>heart</a:t>
            </a:r>
            <a:r>
              <a:rPr lang="sk-SK" dirty="0">
                <a:solidFill>
                  <a:srgbClr val="000000"/>
                </a:solidFill>
                <a:latin typeface="Times New Roman" panose="02020603050405020304" pitchFamily="18" charset="0"/>
              </a:rPr>
              <a:t>.</a:t>
            </a:r>
            <a:endParaRPr lang="sk-SK" dirty="0"/>
          </a:p>
        </p:txBody>
      </p:sp>
    </p:spTree>
    <p:extLst>
      <p:ext uri="{BB962C8B-B14F-4D97-AF65-F5344CB8AC3E}">
        <p14:creationId xmlns:p14="http://schemas.microsoft.com/office/powerpoint/2010/main" val="2360725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62663"/>
          </a:xfrm>
        </p:spPr>
        <p:txBody>
          <a:bodyPr>
            <a:normAutofit fontScale="90000"/>
          </a:bodyPr>
          <a:lstStyle/>
          <a:p>
            <a:endParaRPr lang="sk-SK" dirty="0"/>
          </a:p>
        </p:txBody>
      </p:sp>
      <p:sp>
        <p:nvSpPr>
          <p:cNvPr id="3" name="Zástupný symbol pro obsah 2"/>
          <p:cNvSpPr>
            <a:spLocks noGrp="1"/>
          </p:cNvSpPr>
          <p:nvPr>
            <p:ph idx="1"/>
          </p:nvPr>
        </p:nvSpPr>
        <p:spPr>
          <a:xfrm>
            <a:off x="838200" y="1007706"/>
            <a:ext cx="10515600" cy="5169257"/>
          </a:xfrm>
        </p:spPr>
        <p:txBody>
          <a:bodyPr/>
          <a:lstStyle/>
          <a:p>
            <a:pPr marL="0" indent="0">
              <a:buNone/>
            </a:pPr>
            <a:r>
              <a:rPr lang="sk-SK" sz="3600" dirty="0" err="1">
                <a:solidFill>
                  <a:srgbClr val="FF0000"/>
                </a:solidFill>
              </a:rPr>
              <a:t>Contra-indications</a:t>
            </a:r>
            <a:r>
              <a:rPr lang="sk-SK" sz="3600" dirty="0">
                <a:solidFill>
                  <a:srgbClr val="FF0000"/>
                </a:solidFill>
              </a:rPr>
              <a:t> </a:t>
            </a:r>
            <a:r>
              <a:rPr lang="sk-SK" sz="3600" dirty="0" err="1">
                <a:solidFill>
                  <a:srgbClr val="FF0000"/>
                </a:solidFill>
              </a:rPr>
              <a:t>for</a:t>
            </a:r>
            <a:r>
              <a:rPr lang="sk-SK" sz="3600" dirty="0">
                <a:solidFill>
                  <a:srgbClr val="FF0000"/>
                </a:solidFill>
              </a:rPr>
              <a:t> </a:t>
            </a:r>
            <a:r>
              <a:rPr lang="sk-SK" sz="3600" dirty="0" err="1">
                <a:solidFill>
                  <a:srgbClr val="FF0000"/>
                </a:solidFill>
              </a:rPr>
              <a:t>living</a:t>
            </a:r>
            <a:r>
              <a:rPr lang="sk-SK" sz="3600" dirty="0">
                <a:solidFill>
                  <a:srgbClr val="FF0000"/>
                </a:solidFill>
              </a:rPr>
              <a:t> </a:t>
            </a:r>
            <a:r>
              <a:rPr lang="sk-SK" sz="3600" dirty="0" err="1">
                <a:solidFill>
                  <a:srgbClr val="FF0000"/>
                </a:solidFill>
              </a:rPr>
              <a:t>donor</a:t>
            </a:r>
            <a:r>
              <a:rPr lang="sk-SK" sz="3600" dirty="0">
                <a:solidFill>
                  <a:srgbClr val="FF0000"/>
                </a:solidFill>
              </a:rPr>
              <a:t> </a:t>
            </a:r>
          </a:p>
          <a:p>
            <a:pPr>
              <a:buFont typeface="Wingdings" panose="05000000000000000000" pitchFamily="2" charset="2"/>
              <a:buChar char="Ø"/>
            </a:pPr>
            <a:r>
              <a:rPr lang="sk-SK" sz="2000" dirty="0" err="1" smtClean="0"/>
              <a:t>Mental</a:t>
            </a:r>
            <a:r>
              <a:rPr lang="sk-SK" sz="2000" dirty="0" smtClean="0"/>
              <a:t> </a:t>
            </a:r>
            <a:r>
              <a:rPr lang="sk-SK" sz="2000" dirty="0" err="1"/>
              <a:t>disease</a:t>
            </a:r>
            <a:endParaRPr lang="sk-SK" sz="2000" dirty="0"/>
          </a:p>
          <a:p>
            <a:pPr>
              <a:buFont typeface="Wingdings" panose="05000000000000000000" pitchFamily="2" charset="2"/>
              <a:buChar char="Ø"/>
            </a:pPr>
            <a:r>
              <a:rPr lang="sk-SK" sz="2000" dirty="0" err="1" smtClean="0"/>
              <a:t>Disease</a:t>
            </a:r>
            <a:r>
              <a:rPr lang="sk-SK" sz="2000" dirty="0" smtClean="0"/>
              <a:t> </a:t>
            </a:r>
            <a:r>
              <a:rPr lang="sk-SK" sz="2000" dirty="0"/>
              <a:t>organ</a:t>
            </a:r>
          </a:p>
          <a:p>
            <a:pPr>
              <a:buFont typeface="Wingdings" panose="05000000000000000000" pitchFamily="2" charset="2"/>
              <a:buChar char="Ø"/>
            </a:pPr>
            <a:r>
              <a:rPr lang="sk-SK" sz="2000" dirty="0" smtClean="0"/>
              <a:t>Morbidity </a:t>
            </a:r>
            <a:r>
              <a:rPr lang="sk-SK" sz="2000" dirty="0"/>
              <a:t>and mortality risk</a:t>
            </a:r>
          </a:p>
          <a:p>
            <a:pPr>
              <a:buFont typeface="Wingdings" panose="05000000000000000000" pitchFamily="2" charset="2"/>
              <a:buChar char="Ø"/>
            </a:pPr>
            <a:r>
              <a:rPr lang="sk-SK" sz="2000" dirty="0" smtClean="0"/>
              <a:t>ABO </a:t>
            </a:r>
            <a:r>
              <a:rPr lang="sk-SK" sz="2000" dirty="0" err="1"/>
              <a:t>incompatibility</a:t>
            </a:r>
            <a:endParaRPr lang="sk-SK" sz="2000" dirty="0"/>
          </a:p>
          <a:p>
            <a:pPr>
              <a:buFont typeface="Wingdings" panose="05000000000000000000" pitchFamily="2" charset="2"/>
              <a:buChar char="Ø"/>
            </a:pPr>
            <a:r>
              <a:rPr lang="sk-SK" sz="2000" dirty="0" err="1" smtClean="0"/>
              <a:t>Crossmatching</a:t>
            </a:r>
            <a:r>
              <a:rPr lang="sk-SK" sz="2000" dirty="0" smtClean="0"/>
              <a:t> </a:t>
            </a:r>
            <a:r>
              <a:rPr lang="sk-SK" sz="2000" dirty="0" err="1"/>
              <a:t>incompatibility</a:t>
            </a:r>
            <a:endParaRPr lang="sk-SK" sz="2000" dirty="0"/>
          </a:p>
          <a:p>
            <a:pPr>
              <a:buFont typeface="Wingdings" panose="05000000000000000000" pitchFamily="2" charset="2"/>
              <a:buChar char="Ø"/>
            </a:pPr>
            <a:r>
              <a:rPr lang="sk-SK" sz="2000" dirty="0" err="1" smtClean="0"/>
              <a:t>Transmissible</a:t>
            </a:r>
            <a:r>
              <a:rPr lang="sk-SK" sz="2000" dirty="0" smtClean="0"/>
              <a:t> </a:t>
            </a:r>
            <a:r>
              <a:rPr lang="sk-SK" sz="2000" dirty="0" err="1" smtClean="0"/>
              <a:t>disease</a:t>
            </a:r>
            <a:endParaRPr lang="sk-SK" sz="2000" dirty="0"/>
          </a:p>
        </p:txBody>
      </p:sp>
    </p:spTree>
    <p:extLst>
      <p:ext uri="{BB962C8B-B14F-4D97-AF65-F5344CB8AC3E}">
        <p14:creationId xmlns:p14="http://schemas.microsoft.com/office/powerpoint/2010/main" val="3985826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44002"/>
          </a:xfrm>
        </p:spPr>
        <p:txBody>
          <a:bodyPr>
            <a:normAutofit fontScale="90000"/>
          </a:bodyPr>
          <a:lstStyle/>
          <a:p>
            <a:endParaRPr lang="sk-SK" dirty="0"/>
          </a:p>
        </p:txBody>
      </p:sp>
      <p:sp>
        <p:nvSpPr>
          <p:cNvPr id="3" name="Zástupný symbol pro obsah 2"/>
          <p:cNvSpPr>
            <a:spLocks noGrp="1"/>
          </p:cNvSpPr>
          <p:nvPr>
            <p:ph idx="1"/>
          </p:nvPr>
        </p:nvSpPr>
        <p:spPr>
          <a:xfrm>
            <a:off x="838200" y="914400"/>
            <a:ext cx="10515600" cy="5262563"/>
          </a:xfrm>
        </p:spPr>
        <p:txBody>
          <a:bodyPr/>
          <a:lstStyle/>
          <a:p>
            <a:pPr marL="0" indent="0">
              <a:buNone/>
            </a:pPr>
            <a:r>
              <a:rPr lang="sk-SK" sz="3200" b="1" dirty="0" err="1" smtClean="0">
                <a:solidFill>
                  <a:srgbClr val="FF0000"/>
                </a:solidFill>
              </a:rPr>
              <a:t>Evaluation</a:t>
            </a:r>
            <a:r>
              <a:rPr lang="sk-SK" sz="3200" b="1" dirty="0" smtClean="0">
                <a:solidFill>
                  <a:srgbClr val="FF0000"/>
                </a:solidFill>
              </a:rPr>
              <a:t> -to </a:t>
            </a:r>
            <a:r>
              <a:rPr lang="sk-SK" sz="3200" b="1" dirty="0" err="1">
                <a:solidFill>
                  <a:srgbClr val="FF0000"/>
                </a:solidFill>
              </a:rPr>
              <a:t>assess</a:t>
            </a:r>
            <a:r>
              <a:rPr lang="sk-SK" sz="3200" b="1" dirty="0">
                <a:solidFill>
                  <a:srgbClr val="FF0000"/>
                </a:solidFill>
              </a:rPr>
              <a:t> </a:t>
            </a:r>
            <a:r>
              <a:rPr lang="sk-SK" sz="3200" b="1" dirty="0" err="1">
                <a:solidFill>
                  <a:srgbClr val="FF0000"/>
                </a:solidFill>
              </a:rPr>
              <a:t>for</a:t>
            </a:r>
            <a:r>
              <a:rPr lang="sk-SK" sz="3200" b="1" dirty="0">
                <a:solidFill>
                  <a:srgbClr val="FF0000"/>
                </a:solidFill>
              </a:rPr>
              <a:t> </a:t>
            </a:r>
            <a:r>
              <a:rPr lang="sk-SK" sz="3200" b="1" dirty="0" err="1">
                <a:solidFill>
                  <a:srgbClr val="FF0000"/>
                </a:solidFill>
              </a:rPr>
              <a:t>suitability</a:t>
            </a:r>
            <a:endParaRPr lang="sk-SK" sz="3200" b="1" dirty="0">
              <a:solidFill>
                <a:srgbClr val="FF0000"/>
              </a:solidFill>
            </a:endParaRPr>
          </a:p>
          <a:p>
            <a:pPr>
              <a:buFont typeface="Wingdings" panose="05000000000000000000" pitchFamily="2" charset="2"/>
              <a:buChar char="Ø"/>
            </a:pPr>
            <a:r>
              <a:rPr lang="sk-SK" dirty="0"/>
              <a:t> </a:t>
            </a:r>
            <a:r>
              <a:rPr lang="sk-SK" dirty="0" smtClean="0"/>
              <a:t>CLINCAL - </a:t>
            </a:r>
            <a:r>
              <a:rPr lang="sk-SK" dirty="0" err="1"/>
              <a:t>history</a:t>
            </a:r>
            <a:r>
              <a:rPr lang="sk-SK" dirty="0"/>
              <a:t> of risk </a:t>
            </a:r>
            <a:r>
              <a:rPr lang="sk-SK" dirty="0" err="1"/>
              <a:t>factors</a:t>
            </a:r>
            <a:r>
              <a:rPr lang="sk-SK" dirty="0"/>
              <a:t> </a:t>
            </a:r>
            <a:r>
              <a:rPr lang="sk-SK" dirty="0" err="1"/>
              <a:t>for</a:t>
            </a:r>
            <a:r>
              <a:rPr lang="sk-SK" dirty="0"/>
              <a:t> </a:t>
            </a:r>
            <a:r>
              <a:rPr lang="sk-SK" dirty="0" err="1"/>
              <a:t>infection</a:t>
            </a:r>
            <a:r>
              <a:rPr lang="sk-SK" dirty="0"/>
              <a:t>,</a:t>
            </a:r>
          </a:p>
          <a:p>
            <a:pPr marL="0" indent="0">
              <a:buNone/>
            </a:pPr>
            <a:r>
              <a:rPr lang="sk-SK" dirty="0" err="1"/>
              <a:t>malignancy</a:t>
            </a:r>
            <a:r>
              <a:rPr lang="sk-SK" dirty="0"/>
              <a:t> in </a:t>
            </a:r>
            <a:r>
              <a:rPr lang="sk-SK" dirty="0" err="1"/>
              <a:t>the</a:t>
            </a:r>
            <a:r>
              <a:rPr lang="sk-SK" dirty="0"/>
              <a:t> </a:t>
            </a:r>
            <a:r>
              <a:rPr lang="sk-SK" dirty="0" err="1"/>
              <a:t>past</a:t>
            </a:r>
            <a:r>
              <a:rPr lang="sk-SK" dirty="0"/>
              <a:t> 5 </a:t>
            </a:r>
            <a:r>
              <a:rPr lang="sk-SK" dirty="0" err="1"/>
              <a:t>years</a:t>
            </a:r>
            <a:r>
              <a:rPr lang="sk-SK" dirty="0"/>
              <a:t>. </a:t>
            </a:r>
            <a:r>
              <a:rPr lang="sk-SK" dirty="0" err="1"/>
              <a:t>Presence</a:t>
            </a:r>
            <a:r>
              <a:rPr lang="sk-SK" dirty="0"/>
              <a:t> of</a:t>
            </a:r>
          </a:p>
          <a:p>
            <a:pPr marL="0" indent="0">
              <a:buNone/>
            </a:pPr>
            <a:r>
              <a:rPr lang="sk-SK" dirty="0" err="1"/>
              <a:t>co-morbidities</a:t>
            </a:r>
            <a:endParaRPr lang="sk-SK" dirty="0"/>
          </a:p>
          <a:p>
            <a:pPr>
              <a:buFont typeface="Wingdings" panose="05000000000000000000" pitchFamily="2" charset="2"/>
              <a:buChar char="Ø"/>
            </a:pPr>
            <a:r>
              <a:rPr lang="sk-SK" dirty="0"/>
              <a:t> </a:t>
            </a:r>
            <a:r>
              <a:rPr lang="sk-SK" dirty="0" smtClean="0"/>
              <a:t>ABO </a:t>
            </a:r>
            <a:r>
              <a:rPr lang="sk-SK" dirty="0" err="1"/>
              <a:t>typing</a:t>
            </a:r>
            <a:r>
              <a:rPr lang="sk-SK" dirty="0"/>
              <a:t>.</a:t>
            </a:r>
          </a:p>
          <a:p>
            <a:pPr>
              <a:buFont typeface="Wingdings" panose="05000000000000000000" pitchFamily="2" charset="2"/>
              <a:buChar char="Ø"/>
            </a:pPr>
            <a:r>
              <a:rPr lang="sk-SK" dirty="0"/>
              <a:t> </a:t>
            </a:r>
            <a:r>
              <a:rPr lang="sk-SK" dirty="0" err="1" smtClean="0"/>
              <a:t>Serology</a:t>
            </a:r>
            <a:r>
              <a:rPr lang="sk-SK" dirty="0" smtClean="0"/>
              <a:t> </a:t>
            </a:r>
            <a:r>
              <a:rPr lang="sk-SK" dirty="0" err="1"/>
              <a:t>tests</a:t>
            </a:r>
            <a:r>
              <a:rPr lang="sk-SK" dirty="0"/>
              <a:t>.</a:t>
            </a:r>
          </a:p>
          <a:p>
            <a:pPr>
              <a:buFont typeface="Wingdings" panose="05000000000000000000" pitchFamily="2" charset="2"/>
              <a:buChar char="Ø"/>
            </a:pPr>
            <a:r>
              <a:rPr lang="sk-SK" dirty="0"/>
              <a:t> </a:t>
            </a:r>
            <a:r>
              <a:rPr lang="sk-SK" dirty="0" err="1" smtClean="0"/>
              <a:t>Infection</a:t>
            </a:r>
            <a:r>
              <a:rPr lang="sk-SK" dirty="0" smtClean="0"/>
              <a:t> </a:t>
            </a:r>
            <a:r>
              <a:rPr lang="sk-SK" dirty="0"/>
              <a:t>and </a:t>
            </a:r>
            <a:r>
              <a:rPr lang="sk-SK" dirty="0" err="1"/>
              <a:t>malignant</a:t>
            </a:r>
            <a:r>
              <a:rPr lang="sk-SK" dirty="0"/>
              <a:t> </a:t>
            </a:r>
            <a:r>
              <a:rPr lang="sk-SK" dirty="0" err="1"/>
              <a:t>screening</a:t>
            </a:r>
            <a:endParaRPr lang="sk-SK" dirty="0"/>
          </a:p>
          <a:p>
            <a:pPr>
              <a:buFont typeface="Wingdings" panose="05000000000000000000" pitchFamily="2" charset="2"/>
              <a:buChar char="Ø"/>
            </a:pPr>
            <a:r>
              <a:rPr lang="sk-SK" dirty="0"/>
              <a:t> </a:t>
            </a:r>
            <a:r>
              <a:rPr lang="sk-SK" dirty="0" smtClean="0"/>
              <a:t>CT-</a:t>
            </a:r>
            <a:r>
              <a:rPr lang="sk-SK" dirty="0" err="1" smtClean="0"/>
              <a:t>Angiogram</a:t>
            </a:r>
            <a:endParaRPr lang="sk-SK" dirty="0"/>
          </a:p>
          <a:p>
            <a:pPr>
              <a:buFont typeface="Wingdings" panose="05000000000000000000" pitchFamily="2" charset="2"/>
              <a:buChar char="Ø"/>
            </a:pPr>
            <a:r>
              <a:rPr lang="sk-SK" dirty="0" err="1"/>
              <a:t>I</a:t>
            </a:r>
            <a:r>
              <a:rPr lang="sk-SK" dirty="0" err="1" smtClean="0"/>
              <a:t>ntravenous</a:t>
            </a:r>
            <a:r>
              <a:rPr lang="sk-SK" dirty="0" smtClean="0"/>
              <a:t> </a:t>
            </a:r>
            <a:r>
              <a:rPr lang="sk-SK" dirty="0" err="1"/>
              <a:t>urography</a:t>
            </a:r>
            <a:r>
              <a:rPr lang="sk-SK" dirty="0"/>
              <a:t>.</a:t>
            </a:r>
          </a:p>
          <a:p>
            <a:pPr>
              <a:buFont typeface="Wingdings" panose="05000000000000000000" pitchFamily="2" charset="2"/>
              <a:buChar char="Ø"/>
            </a:pPr>
            <a:r>
              <a:rPr lang="sk-SK" dirty="0" smtClean="0"/>
              <a:t>HLA </a:t>
            </a:r>
            <a:r>
              <a:rPr lang="sk-SK" dirty="0" err="1"/>
              <a:t>typing</a:t>
            </a:r>
            <a:r>
              <a:rPr lang="sk-SK" dirty="0"/>
              <a:t>.</a:t>
            </a:r>
          </a:p>
        </p:txBody>
      </p:sp>
    </p:spTree>
    <p:extLst>
      <p:ext uri="{BB962C8B-B14F-4D97-AF65-F5344CB8AC3E}">
        <p14:creationId xmlns:p14="http://schemas.microsoft.com/office/powerpoint/2010/main" val="2876719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62663"/>
          </a:xfrm>
        </p:spPr>
        <p:txBody>
          <a:bodyPr>
            <a:normAutofit fontScale="90000"/>
          </a:bodyPr>
          <a:lstStyle/>
          <a:p>
            <a:endParaRPr lang="sk-SK" dirty="0"/>
          </a:p>
        </p:txBody>
      </p:sp>
      <p:sp>
        <p:nvSpPr>
          <p:cNvPr id="3" name="Zástupný symbol pro obsah 2"/>
          <p:cNvSpPr>
            <a:spLocks noGrp="1"/>
          </p:cNvSpPr>
          <p:nvPr>
            <p:ph idx="1"/>
          </p:nvPr>
        </p:nvSpPr>
        <p:spPr>
          <a:xfrm>
            <a:off x="838200" y="970384"/>
            <a:ext cx="10515600" cy="5206579"/>
          </a:xfrm>
        </p:spPr>
        <p:txBody>
          <a:bodyPr>
            <a:normAutofit fontScale="70000" lnSpcReduction="20000"/>
          </a:bodyPr>
          <a:lstStyle/>
          <a:p>
            <a:pPr marL="0" indent="0">
              <a:buNone/>
            </a:pPr>
            <a:r>
              <a:rPr lang="sk-SK" sz="4000" b="1" dirty="0">
                <a:solidFill>
                  <a:srgbClr val="FF0000"/>
                </a:solidFill>
              </a:rPr>
              <a:t>FACTORS DETERMING </a:t>
            </a:r>
            <a:r>
              <a:rPr lang="sk-SK" sz="4000" b="1" dirty="0" smtClean="0">
                <a:solidFill>
                  <a:srgbClr val="FF0000"/>
                </a:solidFill>
              </a:rPr>
              <a:t>ORGAN FUNCTION </a:t>
            </a:r>
            <a:r>
              <a:rPr lang="sk-SK" sz="4000" b="1" dirty="0">
                <a:solidFill>
                  <a:srgbClr val="FF0000"/>
                </a:solidFill>
              </a:rPr>
              <a:t>AFTER TRANSPLANT</a:t>
            </a:r>
          </a:p>
          <a:p>
            <a:pPr marL="0" indent="0">
              <a:buNone/>
            </a:pPr>
            <a:r>
              <a:rPr lang="sk-SK" b="1" dirty="0"/>
              <a:t>DONOR CHARACTERISTICS</a:t>
            </a:r>
          </a:p>
          <a:p>
            <a:pPr marL="0" indent="0">
              <a:buNone/>
            </a:pPr>
            <a:r>
              <a:rPr lang="sk-SK" dirty="0" smtClean="0"/>
              <a:t> </a:t>
            </a:r>
            <a:r>
              <a:rPr lang="sk-SK" dirty="0"/>
              <a:t>■ </a:t>
            </a:r>
            <a:r>
              <a:rPr lang="sk-SK" dirty="0" err="1"/>
              <a:t>Extremes</a:t>
            </a:r>
            <a:r>
              <a:rPr lang="sk-SK" dirty="0"/>
              <a:t> of </a:t>
            </a:r>
            <a:r>
              <a:rPr lang="sk-SK" dirty="0" err="1"/>
              <a:t>age</a:t>
            </a:r>
            <a:endParaRPr lang="sk-SK" dirty="0"/>
          </a:p>
          <a:p>
            <a:pPr marL="0" indent="0">
              <a:buNone/>
            </a:pPr>
            <a:r>
              <a:rPr lang="sk-SK" dirty="0" smtClean="0"/>
              <a:t> ■ </a:t>
            </a:r>
            <a:r>
              <a:rPr lang="sk-SK" dirty="0" err="1" smtClean="0"/>
              <a:t>Presence</a:t>
            </a:r>
            <a:r>
              <a:rPr lang="sk-SK" dirty="0" smtClean="0"/>
              <a:t> </a:t>
            </a:r>
            <a:r>
              <a:rPr lang="sk-SK" dirty="0"/>
              <a:t>of pre-</a:t>
            </a:r>
            <a:r>
              <a:rPr lang="sk-SK" dirty="0" err="1"/>
              <a:t>existing</a:t>
            </a:r>
            <a:r>
              <a:rPr lang="sk-SK" dirty="0"/>
              <a:t> </a:t>
            </a:r>
            <a:r>
              <a:rPr lang="sk-SK" dirty="0" err="1"/>
              <a:t>disease</a:t>
            </a:r>
            <a:r>
              <a:rPr lang="sk-SK" dirty="0"/>
              <a:t> in </a:t>
            </a:r>
            <a:r>
              <a:rPr lang="sk-SK" dirty="0" err="1"/>
              <a:t>the</a:t>
            </a:r>
            <a:r>
              <a:rPr lang="sk-SK" dirty="0"/>
              <a:t> </a:t>
            </a:r>
            <a:r>
              <a:rPr lang="sk-SK" dirty="0" err="1"/>
              <a:t>transplanted</a:t>
            </a:r>
            <a:endParaRPr lang="sk-SK" dirty="0"/>
          </a:p>
          <a:p>
            <a:pPr marL="0" indent="0">
              <a:buNone/>
            </a:pPr>
            <a:r>
              <a:rPr lang="sk-SK" dirty="0"/>
              <a:t>organ</a:t>
            </a:r>
          </a:p>
          <a:p>
            <a:pPr marL="0" indent="0">
              <a:buNone/>
            </a:pPr>
            <a:r>
              <a:rPr lang="sk-SK" dirty="0" smtClean="0"/>
              <a:t> </a:t>
            </a:r>
            <a:r>
              <a:rPr lang="sk-SK" dirty="0"/>
              <a:t>■ </a:t>
            </a:r>
            <a:r>
              <a:rPr lang="sk-SK" dirty="0" err="1"/>
              <a:t>Haemodynamic</a:t>
            </a:r>
            <a:r>
              <a:rPr lang="sk-SK" dirty="0"/>
              <a:t> and </a:t>
            </a:r>
            <a:r>
              <a:rPr lang="sk-SK" dirty="0" err="1"/>
              <a:t>metabolic</a:t>
            </a:r>
            <a:r>
              <a:rPr lang="sk-SK" dirty="0"/>
              <a:t> </a:t>
            </a:r>
            <a:r>
              <a:rPr lang="sk-SK" dirty="0" err="1"/>
              <a:t>instability</a:t>
            </a:r>
            <a:endParaRPr lang="sk-SK" dirty="0"/>
          </a:p>
          <a:p>
            <a:pPr marL="0" indent="0">
              <a:buNone/>
            </a:pPr>
            <a:r>
              <a:rPr lang="sk-SK" b="1" dirty="0"/>
              <a:t>PROCUREMENT-RELATED FACTORS</a:t>
            </a:r>
          </a:p>
          <a:p>
            <a:pPr marL="0" indent="0">
              <a:buNone/>
            </a:pPr>
            <a:r>
              <a:rPr lang="sk-SK" dirty="0"/>
              <a:t> </a:t>
            </a:r>
            <a:r>
              <a:rPr lang="sk-SK" dirty="0" smtClean="0"/>
              <a:t>■ </a:t>
            </a:r>
            <a:r>
              <a:rPr lang="sk-SK" dirty="0" err="1"/>
              <a:t>Warm</a:t>
            </a:r>
            <a:r>
              <a:rPr lang="sk-SK" dirty="0"/>
              <a:t> </a:t>
            </a:r>
            <a:r>
              <a:rPr lang="sk-SK" dirty="0" err="1"/>
              <a:t>ischaemic</a:t>
            </a:r>
            <a:r>
              <a:rPr lang="sk-SK" dirty="0"/>
              <a:t> </a:t>
            </a:r>
            <a:r>
              <a:rPr lang="sk-SK" dirty="0" err="1"/>
              <a:t>time</a:t>
            </a:r>
            <a:endParaRPr lang="sk-SK" dirty="0"/>
          </a:p>
          <a:p>
            <a:pPr marL="0" indent="0">
              <a:buNone/>
            </a:pPr>
            <a:r>
              <a:rPr lang="sk-SK" dirty="0" smtClean="0"/>
              <a:t> </a:t>
            </a:r>
            <a:r>
              <a:rPr lang="sk-SK" dirty="0"/>
              <a:t>■ Type of </a:t>
            </a:r>
            <a:r>
              <a:rPr lang="sk-SK" dirty="0" err="1"/>
              <a:t>preservation</a:t>
            </a:r>
            <a:r>
              <a:rPr lang="sk-SK" dirty="0"/>
              <a:t> </a:t>
            </a:r>
            <a:r>
              <a:rPr lang="sk-SK" dirty="0" err="1"/>
              <a:t>solution</a:t>
            </a:r>
            <a:endParaRPr lang="sk-SK" dirty="0"/>
          </a:p>
          <a:p>
            <a:pPr marL="0" indent="0">
              <a:buNone/>
            </a:pPr>
            <a:r>
              <a:rPr lang="sk-SK" dirty="0" smtClean="0"/>
              <a:t> </a:t>
            </a:r>
            <a:r>
              <a:rPr lang="sk-SK" dirty="0"/>
              <a:t>■ </a:t>
            </a:r>
            <a:r>
              <a:rPr lang="sk-SK" dirty="0" err="1"/>
              <a:t>Cold</a:t>
            </a:r>
            <a:r>
              <a:rPr lang="sk-SK" dirty="0"/>
              <a:t> </a:t>
            </a:r>
            <a:r>
              <a:rPr lang="sk-SK" dirty="0" err="1"/>
              <a:t>ischaemic</a:t>
            </a:r>
            <a:r>
              <a:rPr lang="sk-SK" dirty="0"/>
              <a:t> </a:t>
            </a:r>
            <a:r>
              <a:rPr lang="sk-SK" dirty="0" err="1"/>
              <a:t>time</a:t>
            </a:r>
            <a:endParaRPr lang="sk-SK" dirty="0"/>
          </a:p>
          <a:p>
            <a:pPr marL="0" indent="0">
              <a:buNone/>
            </a:pPr>
            <a:r>
              <a:rPr lang="sk-SK" b="1" dirty="0"/>
              <a:t>RECIPIENT-RELATED FACTORS</a:t>
            </a:r>
          </a:p>
          <a:p>
            <a:pPr marL="0" indent="0">
              <a:buNone/>
            </a:pPr>
            <a:r>
              <a:rPr lang="sk-SK" dirty="0" smtClean="0"/>
              <a:t> </a:t>
            </a:r>
            <a:r>
              <a:rPr lang="sk-SK" dirty="0"/>
              <a:t>■ </a:t>
            </a:r>
            <a:r>
              <a:rPr lang="sk-SK" dirty="0" err="1"/>
              <a:t>Technical</a:t>
            </a:r>
            <a:r>
              <a:rPr lang="sk-SK" dirty="0"/>
              <a:t> </a:t>
            </a:r>
            <a:r>
              <a:rPr lang="sk-SK" dirty="0" err="1"/>
              <a:t>factors</a:t>
            </a:r>
            <a:r>
              <a:rPr lang="sk-SK" dirty="0"/>
              <a:t> </a:t>
            </a:r>
            <a:r>
              <a:rPr lang="sk-SK" dirty="0" err="1"/>
              <a:t>relating</a:t>
            </a:r>
            <a:r>
              <a:rPr lang="sk-SK" dirty="0"/>
              <a:t> to </a:t>
            </a:r>
            <a:r>
              <a:rPr lang="sk-SK" dirty="0" err="1"/>
              <a:t>implantation</a:t>
            </a:r>
            <a:endParaRPr lang="sk-SK" dirty="0"/>
          </a:p>
          <a:p>
            <a:pPr marL="0" indent="0">
              <a:buNone/>
            </a:pPr>
            <a:r>
              <a:rPr lang="sk-SK" dirty="0" smtClean="0"/>
              <a:t> </a:t>
            </a:r>
            <a:r>
              <a:rPr lang="sk-SK" dirty="0"/>
              <a:t>■ </a:t>
            </a:r>
            <a:r>
              <a:rPr lang="sk-SK" dirty="0" err="1"/>
              <a:t>Haemodynamic</a:t>
            </a:r>
            <a:r>
              <a:rPr lang="sk-SK" dirty="0"/>
              <a:t> and </a:t>
            </a:r>
            <a:r>
              <a:rPr lang="sk-SK" dirty="0" err="1"/>
              <a:t>metabolic</a:t>
            </a:r>
            <a:r>
              <a:rPr lang="sk-SK" dirty="0"/>
              <a:t> stability</a:t>
            </a:r>
          </a:p>
          <a:p>
            <a:pPr marL="0" indent="0">
              <a:buNone/>
            </a:pPr>
            <a:r>
              <a:rPr lang="sk-SK" dirty="0" smtClean="0"/>
              <a:t> </a:t>
            </a:r>
            <a:r>
              <a:rPr lang="sk-SK" dirty="0"/>
              <a:t>■ </a:t>
            </a:r>
            <a:r>
              <a:rPr lang="sk-SK" dirty="0" err="1"/>
              <a:t>Immunological</a:t>
            </a:r>
            <a:r>
              <a:rPr lang="sk-SK" dirty="0"/>
              <a:t> </a:t>
            </a:r>
            <a:r>
              <a:rPr lang="sk-SK" dirty="0" err="1"/>
              <a:t>factors</a:t>
            </a:r>
            <a:endParaRPr lang="sk-SK" dirty="0"/>
          </a:p>
          <a:p>
            <a:pPr marL="0" indent="0">
              <a:buNone/>
            </a:pPr>
            <a:r>
              <a:rPr lang="sk-SK" dirty="0" smtClean="0"/>
              <a:t> </a:t>
            </a:r>
            <a:r>
              <a:rPr lang="sk-SK" dirty="0"/>
              <a:t>■ </a:t>
            </a:r>
            <a:r>
              <a:rPr lang="sk-SK" dirty="0" err="1"/>
              <a:t>Presence</a:t>
            </a:r>
            <a:r>
              <a:rPr lang="sk-SK" dirty="0"/>
              <a:t> of </a:t>
            </a:r>
            <a:r>
              <a:rPr lang="sk-SK" dirty="0" err="1"/>
              <a:t>drugs</a:t>
            </a:r>
            <a:r>
              <a:rPr lang="sk-SK" dirty="0"/>
              <a:t> </a:t>
            </a:r>
            <a:r>
              <a:rPr lang="sk-SK" dirty="0" err="1"/>
              <a:t>that</a:t>
            </a:r>
            <a:r>
              <a:rPr lang="sk-SK" dirty="0"/>
              <a:t> </a:t>
            </a:r>
            <a:r>
              <a:rPr lang="sk-SK" dirty="0" err="1"/>
              <a:t>impair</a:t>
            </a:r>
            <a:r>
              <a:rPr lang="sk-SK" dirty="0"/>
              <a:t> </a:t>
            </a:r>
            <a:r>
              <a:rPr lang="sk-SK" dirty="0" err="1"/>
              <a:t>transplant</a:t>
            </a:r>
            <a:r>
              <a:rPr lang="sk-SK" dirty="0"/>
              <a:t> </a:t>
            </a:r>
            <a:r>
              <a:rPr lang="sk-SK" dirty="0" err="1"/>
              <a:t>function</a:t>
            </a:r>
            <a:endParaRPr lang="sk-SK" dirty="0"/>
          </a:p>
        </p:txBody>
      </p:sp>
    </p:spTree>
    <p:extLst>
      <p:ext uri="{BB962C8B-B14F-4D97-AF65-F5344CB8AC3E}">
        <p14:creationId xmlns:p14="http://schemas.microsoft.com/office/powerpoint/2010/main" val="321527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99985"/>
          </a:xfrm>
        </p:spPr>
        <p:txBody>
          <a:bodyPr>
            <a:normAutofit fontScale="90000"/>
          </a:bodyPr>
          <a:lstStyle/>
          <a:p>
            <a:endParaRPr lang="sk-SK" dirty="0"/>
          </a:p>
        </p:txBody>
      </p:sp>
      <p:sp>
        <p:nvSpPr>
          <p:cNvPr id="3" name="Zástupný symbol pro obsah 2"/>
          <p:cNvSpPr>
            <a:spLocks noGrp="1"/>
          </p:cNvSpPr>
          <p:nvPr>
            <p:ph idx="1"/>
          </p:nvPr>
        </p:nvSpPr>
        <p:spPr>
          <a:xfrm>
            <a:off x="838200" y="914400"/>
            <a:ext cx="10515600" cy="5262563"/>
          </a:xfrm>
        </p:spPr>
        <p:txBody>
          <a:bodyPr>
            <a:normAutofit/>
          </a:bodyPr>
          <a:lstStyle/>
          <a:p>
            <a:pPr marL="0" indent="0">
              <a:buNone/>
            </a:pPr>
            <a:r>
              <a:rPr lang="sk-SK" dirty="0"/>
              <a:t>COUNSELING</a:t>
            </a:r>
          </a:p>
          <a:p>
            <a:pPr>
              <a:buFont typeface="Wingdings" panose="05000000000000000000" pitchFamily="2" charset="2"/>
              <a:buChar char="§"/>
            </a:pPr>
            <a:r>
              <a:rPr lang="sk-SK" dirty="0" smtClean="0"/>
              <a:t>May </a:t>
            </a:r>
            <a:r>
              <a:rPr lang="sk-SK" dirty="0" err="1"/>
              <a:t>involve</a:t>
            </a:r>
            <a:r>
              <a:rPr lang="sk-SK" dirty="0"/>
              <a:t> </a:t>
            </a:r>
            <a:r>
              <a:rPr lang="sk-SK" dirty="0" err="1"/>
              <a:t>professional</a:t>
            </a:r>
            <a:r>
              <a:rPr lang="sk-SK" dirty="0"/>
              <a:t> </a:t>
            </a:r>
            <a:r>
              <a:rPr lang="sk-SK" dirty="0" err="1" smtClean="0"/>
              <a:t>counselors</a:t>
            </a:r>
            <a:r>
              <a:rPr lang="sk-SK" dirty="0" smtClean="0"/>
              <a:t>/ </a:t>
            </a:r>
            <a:r>
              <a:rPr lang="sk-SK" dirty="0" err="1" smtClean="0"/>
              <a:t>psychotherapist</a:t>
            </a:r>
            <a:endParaRPr lang="sk-SK" dirty="0"/>
          </a:p>
          <a:p>
            <a:pPr>
              <a:buFont typeface="Wingdings" panose="05000000000000000000" pitchFamily="2" charset="2"/>
              <a:buChar char="§"/>
            </a:pPr>
            <a:r>
              <a:rPr lang="sk-SK" dirty="0" err="1" smtClean="0"/>
              <a:t>Aimed</a:t>
            </a:r>
            <a:r>
              <a:rPr lang="sk-SK" dirty="0" smtClean="0"/>
              <a:t> </a:t>
            </a:r>
            <a:r>
              <a:rPr lang="sk-SK" dirty="0"/>
              <a:t>at </a:t>
            </a:r>
            <a:r>
              <a:rPr lang="sk-SK" dirty="0" err="1"/>
              <a:t>preventing</a:t>
            </a:r>
            <a:r>
              <a:rPr lang="sk-SK" dirty="0"/>
              <a:t> / </a:t>
            </a:r>
            <a:r>
              <a:rPr lang="sk-SK" dirty="0" err="1"/>
              <a:t>minimizing</a:t>
            </a:r>
            <a:r>
              <a:rPr lang="sk-SK" dirty="0"/>
              <a:t> </a:t>
            </a:r>
            <a:r>
              <a:rPr lang="sk-SK" dirty="0" err="1" smtClean="0"/>
              <a:t>possible</a:t>
            </a:r>
            <a:r>
              <a:rPr lang="sk-SK" dirty="0" smtClean="0"/>
              <a:t> </a:t>
            </a:r>
            <a:r>
              <a:rPr lang="sk-SK" dirty="0" err="1" smtClean="0"/>
              <a:t>complication</a:t>
            </a:r>
            <a:endParaRPr lang="sk-SK" dirty="0"/>
          </a:p>
          <a:p>
            <a:pPr>
              <a:buFont typeface="Wingdings" panose="05000000000000000000" pitchFamily="2" charset="2"/>
              <a:buChar char="§"/>
            </a:pPr>
            <a:r>
              <a:rPr lang="sk-SK" dirty="0" err="1" smtClean="0"/>
              <a:t>Need</a:t>
            </a:r>
            <a:r>
              <a:rPr lang="sk-SK" dirty="0" smtClean="0"/>
              <a:t> </a:t>
            </a:r>
            <a:r>
              <a:rPr lang="sk-SK" dirty="0" err="1"/>
              <a:t>for</a:t>
            </a:r>
            <a:r>
              <a:rPr lang="sk-SK" dirty="0"/>
              <a:t> </a:t>
            </a:r>
            <a:r>
              <a:rPr lang="sk-SK" dirty="0" err="1"/>
              <a:t>adherance</a:t>
            </a:r>
            <a:r>
              <a:rPr lang="sk-SK" dirty="0"/>
              <a:t> to post-</a:t>
            </a:r>
            <a:r>
              <a:rPr lang="sk-SK" dirty="0" err="1"/>
              <a:t>op</a:t>
            </a:r>
            <a:r>
              <a:rPr lang="sk-SK" dirty="0"/>
              <a:t> </a:t>
            </a:r>
            <a:r>
              <a:rPr lang="sk-SK" dirty="0" err="1" smtClean="0"/>
              <a:t>maintenance</a:t>
            </a:r>
            <a:r>
              <a:rPr lang="sk-SK" dirty="0" smtClean="0"/>
              <a:t> </a:t>
            </a:r>
            <a:r>
              <a:rPr lang="sk-SK" dirty="0" err="1" smtClean="0"/>
              <a:t>medications</a:t>
            </a:r>
            <a:endParaRPr lang="sk-SK" dirty="0"/>
          </a:p>
          <a:p>
            <a:pPr>
              <a:buFont typeface="Wingdings" panose="05000000000000000000" pitchFamily="2" charset="2"/>
              <a:buChar char="§"/>
            </a:pPr>
            <a:r>
              <a:rPr lang="sk-SK" dirty="0" err="1" smtClean="0"/>
              <a:t>Regular</a:t>
            </a:r>
            <a:r>
              <a:rPr lang="sk-SK" dirty="0" smtClean="0"/>
              <a:t> </a:t>
            </a:r>
            <a:r>
              <a:rPr lang="sk-SK" dirty="0" err="1"/>
              <a:t>follow-up</a:t>
            </a:r>
            <a:r>
              <a:rPr lang="sk-SK" dirty="0"/>
              <a:t> </a:t>
            </a:r>
            <a:r>
              <a:rPr lang="sk-SK" dirty="0" err="1"/>
              <a:t>thorough</a:t>
            </a:r>
            <a:r>
              <a:rPr lang="sk-SK" dirty="0"/>
              <a:t> </a:t>
            </a:r>
            <a:r>
              <a:rPr lang="sk-SK" dirty="0" err="1"/>
              <a:t>evaluation</a:t>
            </a:r>
            <a:endParaRPr lang="sk-SK" dirty="0"/>
          </a:p>
          <a:p>
            <a:pPr>
              <a:buFont typeface="Wingdings" panose="05000000000000000000" pitchFamily="2" charset="2"/>
              <a:buChar char="§"/>
            </a:pPr>
            <a:r>
              <a:rPr lang="sk-SK" dirty="0" err="1"/>
              <a:t>L</a:t>
            </a:r>
            <a:r>
              <a:rPr lang="sk-SK" dirty="0" err="1" smtClean="0"/>
              <a:t>ife</a:t>
            </a:r>
            <a:r>
              <a:rPr lang="sk-SK" dirty="0" smtClean="0"/>
              <a:t> </a:t>
            </a:r>
            <a:r>
              <a:rPr lang="sk-SK" dirty="0" err="1"/>
              <a:t>style</a:t>
            </a:r>
            <a:r>
              <a:rPr lang="sk-SK" dirty="0"/>
              <a:t> </a:t>
            </a:r>
            <a:r>
              <a:rPr lang="sk-SK" dirty="0" err="1"/>
              <a:t>modification</a:t>
            </a:r>
            <a:r>
              <a:rPr lang="sk-SK" dirty="0"/>
              <a:t>; smoking, </a:t>
            </a:r>
            <a:r>
              <a:rPr lang="sk-SK" dirty="0" err="1" smtClean="0"/>
              <a:t>alcohol</a:t>
            </a:r>
            <a:r>
              <a:rPr lang="sk-SK" dirty="0" smtClean="0"/>
              <a:t>, </a:t>
            </a:r>
            <a:r>
              <a:rPr lang="sk-SK" dirty="0" err="1" smtClean="0"/>
              <a:t>sedentary</a:t>
            </a:r>
            <a:r>
              <a:rPr lang="sk-SK" dirty="0" smtClean="0"/>
              <a:t> </a:t>
            </a:r>
            <a:r>
              <a:rPr lang="sk-SK" dirty="0" err="1"/>
              <a:t>life</a:t>
            </a:r>
            <a:r>
              <a:rPr lang="sk-SK" dirty="0"/>
              <a:t> </a:t>
            </a:r>
            <a:r>
              <a:rPr lang="sk-SK" dirty="0" err="1"/>
              <a:t>style</a:t>
            </a:r>
            <a:r>
              <a:rPr lang="sk-SK" dirty="0"/>
              <a:t>, </a:t>
            </a:r>
            <a:r>
              <a:rPr lang="sk-SK" dirty="0" err="1"/>
              <a:t>junks</a:t>
            </a:r>
            <a:r>
              <a:rPr lang="sk-SK" dirty="0"/>
              <a:t>, </a:t>
            </a:r>
            <a:r>
              <a:rPr lang="sk-SK" dirty="0" err="1"/>
              <a:t>excessive</a:t>
            </a:r>
            <a:r>
              <a:rPr lang="sk-SK" dirty="0"/>
              <a:t> </a:t>
            </a:r>
            <a:r>
              <a:rPr lang="sk-SK" dirty="0" err="1" smtClean="0"/>
              <a:t>salt</a:t>
            </a:r>
            <a:r>
              <a:rPr lang="sk-SK" dirty="0" smtClean="0"/>
              <a:t> </a:t>
            </a:r>
            <a:r>
              <a:rPr lang="sk-SK" dirty="0" err="1" smtClean="0"/>
              <a:t>ingestion</a:t>
            </a:r>
            <a:r>
              <a:rPr lang="sk-SK" dirty="0"/>
              <a:t>.</a:t>
            </a:r>
          </a:p>
        </p:txBody>
      </p:sp>
    </p:spTree>
    <p:extLst>
      <p:ext uri="{BB962C8B-B14F-4D97-AF65-F5344CB8AC3E}">
        <p14:creationId xmlns:p14="http://schemas.microsoft.com/office/powerpoint/2010/main" val="37493023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44002"/>
          </a:xfrm>
        </p:spPr>
        <p:txBody>
          <a:bodyPr>
            <a:normAutofit fontScale="90000"/>
          </a:bodyPr>
          <a:lstStyle/>
          <a:p>
            <a:endParaRPr lang="sk-SK" dirty="0"/>
          </a:p>
        </p:txBody>
      </p:sp>
      <p:sp>
        <p:nvSpPr>
          <p:cNvPr id="3" name="Zástupný symbol pro obsah 2"/>
          <p:cNvSpPr>
            <a:spLocks noGrp="1"/>
          </p:cNvSpPr>
          <p:nvPr>
            <p:ph idx="1"/>
          </p:nvPr>
        </p:nvSpPr>
        <p:spPr>
          <a:xfrm>
            <a:off x="1045028" y="709128"/>
            <a:ext cx="10308771" cy="5617027"/>
          </a:xfrm>
        </p:spPr>
        <p:txBody>
          <a:bodyPr>
            <a:normAutofit lnSpcReduction="10000"/>
          </a:bodyPr>
          <a:lstStyle/>
          <a:p>
            <a:pPr marL="0" indent="0">
              <a:buNone/>
            </a:pPr>
            <a:r>
              <a:rPr lang="en-US" dirty="0">
                <a:solidFill>
                  <a:srgbClr val="FF0000"/>
                </a:solidFill>
              </a:rPr>
              <a:t>DECEASE DONOR</a:t>
            </a:r>
          </a:p>
          <a:p>
            <a:r>
              <a:rPr lang="en-US" sz="1800" dirty="0" smtClean="0"/>
              <a:t>Some </a:t>
            </a:r>
            <a:r>
              <a:rPr lang="en-US" sz="1800" dirty="0"/>
              <a:t>Factors influencing refusal to consent </a:t>
            </a:r>
            <a:r>
              <a:rPr lang="en-US" sz="1800" dirty="0" smtClean="0"/>
              <a:t>by</a:t>
            </a:r>
            <a:r>
              <a:rPr lang="sk-SK" sz="1800" dirty="0" smtClean="0"/>
              <a:t> </a:t>
            </a:r>
            <a:r>
              <a:rPr lang="en-US" sz="1800" dirty="0" smtClean="0"/>
              <a:t>relatives</a:t>
            </a:r>
            <a:r>
              <a:rPr lang="en-US" sz="1800" dirty="0"/>
              <a:t>;</a:t>
            </a:r>
          </a:p>
          <a:p>
            <a:pPr>
              <a:buFont typeface="Wingdings" panose="05000000000000000000" pitchFamily="2" charset="2"/>
              <a:buChar char="Ø"/>
            </a:pPr>
            <a:r>
              <a:rPr lang="en-US" sz="1800" dirty="0" smtClean="0"/>
              <a:t> </a:t>
            </a:r>
            <a:r>
              <a:rPr lang="en-US" sz="1800" dirty="0"/>
              <a:t>non-acceptance of brain death.</a:t>
            </a:r>
          </a:p>
          <a:p>
            <a:pPr>
              <a:buFont typeface="Wingdings" panose="05000000000000000000" pitchFamily="2" charset="2"/>
              <a:buChar char="Ø"/>
            </a:pPr>
            <a:r>
              <a:rPr lang="en-US" sz="1800" dirty="0" smtClean="0"/>
              <a:t> </a:t>
            </a:r>
            <a:r>
              <a:rPr lang="en-US" sz="1800" dirty="0"/>
              <a:t>Superstitions relating to being reborn with </a:t>
            </a:r>
            <a:r>
              <a:rPr lang="en-US" sz="1800" dirty="0" smtClean="0"/>
              <a:t>a</a:t>
            </a:r>
            <a:r>
              <a:rPr lang="sk-SK" sz="1800" dirty="0" smtClean="0"/>
              <a:t> </a:t>
            </a:r>
            <a:r>
              <a:rPr lang="en-US" sz="1800" dirty="0" smtClean="0"/>
              <a:t>missing </a:t>
            </a:r>
            <a:r>
              <a:rPr lang="en-US" sz="1800" dirty="0"/>
              <a:t>organ</a:t>
            </a:r>
          </a:p>
          <a:p>
            <a:pPr>
              <a:buFont typeface="Wingdings" panose="05000000000000000000" pitchFamily="2" charset="2"/>
              <a:buChar char="Ø"/>
            </a:pPr>
            <a:r>
              <a:rPr lang="en-US" sz="1800" dirty="0" smtClean="0"/>
              <a:t> </a:t>
            </a:r>
            <a:r>
              <a:rPr lang="en-US" sz="1800" dirty="0"/>
              <a:t>A delay in funeral</a:t>
            </a:r>
          </a:p>
          <a:p>
            <a:pPr>
              <a:buFont typeface="Wingdings" panose="05000000000000000000" pitchFamily="2" charset="2"/>
              <a:buChar char="Ø"/>
            </a:pPr>
            <a:r>
              <a:rPr lang="en-US" sz="1800" dirty="0" smtClean="0"/>
              <a:t> </a:t>
            </a:r>
            <a:r>
              <a:rPr lang="en-US" sz="1800" dirty="0"/>
              <a:t>Lack of consensus within family members</a:t>
            </a:r>
          </a:p>
          <a:p>
            <a:pPr>
              <a:buFont typeface="Wingdings" panose="05000000000000000000" pitchFamily="2" charset="2"/>
              <a:buChar char="Ø"/>
            </a:pPr>
            <a:r>
              <a:rPr lang="en-US" sz="1800" dirty="0" smtClean="0"/>
              <a:t> </a:t>
            </a:r>
            <a:r>
              <a:rPr lang="en-US" sz="1800" dirty="0"/>
              <a:t>Fear of social criticism</a:t>
            </a:r>
          </a:p>
          <a:p>
            <a:pPr>
              <a:buFont typeface="Wingdings" panose="05000000000000000000" pitchFamily="2" charset="2"/>
              <a:buChar char="Ø"/>
            </a:pPr>
            <a:r>
              <a:rPr lang="en-US" sz="1800" dirty="0" smtClean="0"/>
              <a:t> </a:t>
            </a:r>
            <a:r>
              <a:rPr lang="en-US" sz="1800" dirty="0"/>
              <a:t>Dissatisfaction with the hospital staff</a:t>
            </a:r>
          </a:p>
          <a:p>
            <a:pPr>
              <a:buFont typeface="Wingdings" panose="05000000000000000000" pitchFamily="2" charset="2"/>
              <a:buChar char="Ø"/>
            </a:pPr>
            <a:r>
              <a:rPr lang="en-US" sz="1800" dirty="0" smtClean="0"/>
              <a:t> </a:t>
            </a:r>
            <a:r>
              <a:rPr lang="en-US" sz="1800" dirty="0"/>
              <a:t>Religious </a:t>
            </a:r>
            <a:r>
              <a:rPr lang="en-US" sz="1800" dirty="0" smtClean="0"/>
              <a:t>believes</a:t>
            </a:r>
            <a:endParaRPr lang="sk-SK" sz="1800" dirty="0" smtClean="0"/>
          </a:p>
          <a:p>
            <a:pPr marL="0" indent="0">
              <a:buNone/>
            </a:pPr>
            <a:r>
              <a:rPr lang="sk-SK" dirty="0" smtClean="0">
                <a:solidFill>
                  <a:srgbClr val="FF0000"/>
                </a:solidFill>
              </a:rPr>
              <a:t>LIVING DONOR</a:t>
            </a:r>
            <a:endParaRPr lang="en-US" dirty="0">
              <a:solidFill>
                <a:srgbClr val="FF0000"/>
              </a:solidFill>
            </a:endParaRPr>
          </a:p>
          <a:p>
            <a:pPr>
              <a:buFont typeface="Wingdings" panose="05000000000000000000" pitchFamily="2" charset="2"/>
              <a:buChar char="Ø"/>
            </a:pPr>
            <a:r>
              <a:rPr lang="en-US" sz="1800" dirty="0" smtClean="0"/>
              <a:t>Education</a:t>
            </a:r>
            <a:endParaRPr lang="en-US" sz="1800" dirty="0"/>
          </a:p>
          <a:p>
            <a:pPr>
              <a:buFont typeface="Wingdings" panose="05000000000000000000" pitchFamily="2" charset="2"/>
              <a:buChar char="Ø"/>
            </a:pPr>
            <a:r>
              <a:rPr lang="en-US" sz="1800" dirty="0" smtClean="0"/>
              <a:t> </a:t>
            </a:r>
            <a:r>
              <a:rPr lang="en-US" sz="1800" dirty="0"/>
              <a:t>Willingly not for any financial reason </a:t>
            </a:r>
            <a:r>
              <a:rPr lang="en-US" sz="1800" dirty="0" smtClean="0"/>
              <a:t>or</a:t>
            </a:r>
            <a:r>
              <a:rPr lang="sk-SK" sz="1800" dirty="0" smtClean="0"/>
              <a:t> </a:t>
            </a:r>
            <a:r>
              <a:rPr lang="en-US" sz="1800" dirty="0" smtClean="0"/>
              <a:t>under </a:t>
            </a:r>
            <a:r>
              <a:rPr lang="en-US" sz="1800" dirty="0"/>
              <a:t>duress</a:t>
            </a:r>
          </a:p>
          <a:p>
            <a:pPr>
              <a:buFont typeface="Wingdings" panose="05000000000000000000" pitchFamily="2" charset="2"/>
              <a:buChar char="Ø"/>
            </a:pPr>
            <a:r>
              <a:rPr lang="sk-SK" sz="1800" dirty="0"/>
              <a:t> </a:t>
            </a:r>
            <a:r>
              <a:rPr lang="en-US" sz="1800" dirty="0" smtClean="0"/>
              <a:t>Most </a:t>
            </a:r>
            <a:r>
              <a:rPr lang="en-US" sz="1800" dirty="0"/>
              <a:t>undergo extensive screening </a:t>
            </a:r>
            <a:r>
              <a:rPr lang="en-US" sz="1800" dirty="0" smtClean="0"/>
              <a:t>–</a:t>
            </a:r>
            <a:r>
              <a:rPr lang="sk-SK" sz="1800" dirty="0" smtClean="0"/>
              <a:t> </a:t>
            </a:r>
            <a:r>
              <a:rPr lang="en-US" sz="1800" dirty="0" smtClean="0"/>
              <a:t>medical </a:t>
            </a:r>
            <a:r>
              <a:rPr lang="en-US" sz="1800" dirty="0" err="1"/>
              <a:t>phycological</a:t>
            </a:r>
            <a:endParaRPr lang="en-US" sz="1800" dirty="0"/>
          </a:p>
          <a:p>
            <a:pPr>
              <a:buFont typeface="Wingdings" panose="05000000000000000000" pitchFamily="2" charset="2"/>
              <a:buChar char="Ø"/>
            </a:pPr>
            <a:r>
              <a:rPr lang="sk-SK" sz="1800" dirty="0"/>
              <a:t> </a:t>
            </a:r>
            <a:r>
              <a:rPr lang="en-US" sz="1800" dirty="0" smtClean="0"/>
              <a:t>Involve </a:t>
            </a:r>
            <a:r>
              <a:rPr lang="en-US" sz="1800" dirty="0"/>
              <a:t>family</a:t>
            </a:r>
          </a:p>
          <a:p>
            <a:pPr>
              <a:buFont typeface="Wingdings" panose="05000000000000000000" pitchFamily="2" charset="2"/>
              <a:buChar char="Ø"/>
            </a:pPr>
            <a:r>
              <a:rPr lang="sk-SK" sz="1800" dirty="0"/>
              <a:t> </a:t>
            </a:r>
            <a:r>
              <a:rPr lang="en-US" sz="1800" dirty="0" smtClean="0"/>
              <a:t>Surgery </a:t>
            </a:r>
            <a:r>
              <a:rPr lang="en-US" sz="1800" dirty="0"/>
              <a:t>and </a:t>
            </a:r>
            <a:r>
              <a:rPr lang="en-US" sz="1800" dirty="0" err="1"/>
              <a:t>anaesthetic</a:t>
            </a:r>
            <a:r>
              <a:rPr lang="en-US" sz="1800" dirty="0"/>
              <a:t> </a:t>
            </a:r>
            <a:r>
              <a:rPr lang="en-US" sz="1800" dirty="0" smtClean="0"/>
              <a:t>complications</a:t>
            </a:r>
            <a:r>
              <a:rPr lang="sk-SK" sz="1800" dirty="0" smtClean="0"/>
              <a:t> </a:t>
            </a:r>
            <a:r>
              <a:rPr lang="en-US" sz="1800" dirty="0" smtClean="0"/>
              <a:t>complications </a:t>
            </a:r>
            <a:r>
              <a:rPr lang="en-US" sz="1800" dirty="0"/>
              <a:t>outline to patients</a:t>
            </a:r>
            <a:endParaRPr lang="sk-SK" sz="1800" dirty="0"/>
          </a:p>
        </p:txBody>
      </p:sp>
    </p:spTree>
    <p:extLst>
      <p:ext uri="{BB962C8B-B14F-4D97-AF65-F5344CB8AC3E}">
        <p14:creationId xmlns:p14="http://schemas.microsoft.com/office/powerpoint/2010/main" val="2820654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11953"/>
          </a:xfrm>
        </p:spPr>
        <p:txBody>
          <a:bodyPr>
            <a:normAutofit fontScale="90000"/>
          </a:bodyPr>
          <a:lstStyle/>
          <a:p>
            <a:endParaRPr lang="sk-SK" dirty="0"/>
          </a:p>
        </p:txBody>
      </p:sp>
      <p:sp>
        <p:nvSpPr>
          <p:cNvPr id="3" name="Zástupný symbol pro obsah 2"/>
          <p:cNvSpPr>
            <a:spLocks noGrp="1"/>
          </p:cNvSpPr>
          <p:nvPr>
            <p:ph idx="1"/>
          </p:nvPr>
        </p:nvSpPr>
        <p:spPr>
          <a:xfrm>
            <a:off x="838200" y="877078"/>
            <a:ext cx="10515600" cy="5299885"/>
          </a:xfrm>
        </p:spPr>
        <p:txBody>
          <a:bodyPr/>
          <a:lstStyle/>
          <a:p>
            <a:pPr marL="0" indent="0">
              <a:buNone/>
            </a:pPr>
            <a:r>
              <a:rPr lang="en-US" dirty="0">
                <a:solidFill>
                  <a:srgbClr val="FF0000"/>
                </a:solidFill>
              </a:rPr>
              <a:t>RECIPIENT</a:t>
            </a:r>
          </a:p>
          <a:p>
            <a:pPr marL="0" indent="0">
              <a:buNone/>
            </a:pPr>
            <a:r>
              <a:rPr lang="en-US" dirty="0" smtClean="0"/>
              <a:t>Nature </a:t>
            </a:r>
            <a:r>
              <a:rPr lang="en-US" dirty="0"/>
              <a:t>of disease and the need </a:t>
            </a:r>
            <a:r>
              <a:rPr lang="en-US" dirty="0" smtClean="0"/>
              <a:t>for</a:t>
            </a:r>
            <a:r>
              <a:rPr lang="sk-SK" dirty="0" smtClean="0"/>
              <a:t> </a:t>
            </a:r>
            <a:r>
              <a:rPr lang="en-US" dirty="0" smtClean="0"/>
              <a:t>transplant</a:t>
            </a:r>
            <a:endParaRPr lang="en-US" dirty="0"/>
          </a:p>
          <a:p>
            <a:pPr marL="0" indent="0">
              <a:buNone/>
            </a:pPr>
            <a:r>
              <a:rPr lang="en-US" dirty="0" smtClean="0"/>
              <a:t>Outcome </a:t>
            </a:r>
            <a:r>
              <a:rPr lang="en-US" dirty="0"/>
              <a:t>and complications</a:t>
            </a:r>
          </a:p>
          <a:p>
            <a:pPr marL="0" indent="0">
              <a:buNone/>
            </a:pPr>
            <a:r>
              <a:rPr lang="en-US" dirty="0" smtClean="0"/>
              <a:t>Need </a:t>
            </a:r>
            <a:r>
              <a:rPr lang="en-US" dirty="0"/>
              <a:t>for compliance </a:t>
            </a:r>
            <a:r>
              <a:rPr lang="en-US" dirty="0" smtClean="0"/>
              <a:t>to</a:t>
            </a:r>
            <a:r>
              <a:rPr lang="sk-SK" dirty="0" smtClean="0"/>
              <a:t> </a:t>
            </a:r>
            <a:r>
              <a:rPr lang="en-US" dirty="0" smtClean="0"/>
              <a:t>immunosuppressive </a:t>
            </a:r>
            <a:r>
              <a:rPr lang="en-US" dirty="0"/>
              <a:t>therapy</a:t>
            </a:r>
          </a:p>
          <a:p>
            <a:pPr marL="0" indent="0">
              <a:buNone/>
            </a:pPr>
            <a:r>
              <a:rPr lang="en-US" dirty="0" smtClean="0"/>
              <a:t>Other </a:t>
            </a:r>
            <a:r>
              <a:rPr lang="en-US" dirty="0"/>
              <a:t>available options</a:t>
            </a:r>
            <a:endParaRPr lang="sk-SK" dirty="0"/>
          </a:p>
        </p:txBody>
      </p:sp>
    </p:spTree>
    <p:extLst>
      <p:ext uri="{BB962C8B-B14F-4D97-AF65-F5344CB8AC3E}">
        <p14:creationId xmlns:p14="http://schemas.microsoft.com/office/powerpoint/2010/main" val="2225910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25340"/>
          </a:xfrm>
        </p:spPr>
        <p:txBody>
          <a:bodyPr>
            <a:normAutofit fontScale="90000"/>
          </a:bodyPr>
          <a:lstStyle/>
          <a:p>
            <a:endParaRPr lang="sk-SK" dirty="0"/>
          </a:p>
        </p:txBody>
      </p:sp>
      <p:sp>
        <p:nvSpPr>
          <p:cNvPr id="3" name="Zástupný symbol pro obsah 2"/>
          <p:cNvSpPr>
            <a:spLocks noGrp="1"/>
          </p:cNvSpPr>
          <p:nvPr>
            <p:ph idx="1"/>
          </p:nvPr>
        </p:nvSpPr>
        <p:spPr>
          <a:xfrm>
            <a:off x="838200" y="970384"/>
            <a:ext cx="10515600" cy="5206579"/>
          </a:xfrm>
        </p:spPr>
        <p:txBody>
          <a:bodyPr>
            <a:normAutofit fontScale="85000" lnSpcReduction="20000"/>
          </a:bodyPr>
          <a:lstStyle/>
          <a:p>
            <a:pPr marL="0" indent="0">
              <a:buNone/>
            </a:pPr>
            <a:r>
              <a:rPr lang="sk-SK" dirty="0"/>
              <a:t>OPTIMIZATION OF RECIPIENT</a:t>
            </a:r>
          </a:p>
          <a:p>
            <a:pPr marL="0" indent="0">
              <a:buNone/>
            </a:pPr>
            <a:r>
              <a:rPr lang="sk-SK" dirty="0" err="1"/>
              <a:t>Correction</a:t>
            </a:r>
            <a:r>
              <a:rPr lang="sk-SK" dirty="0"/>
              <a:t> of </a:t>
            </a:r>
            <a:r>
              <a:rPr lang="sk-SK" dirty="0" err="1"/>
              <a:t>derangements</a:t>
            </a:r>
            <a:r>
              <a:rPr lang="sk-SK" dirty="0"/>
              <a:t>, </a:t>
            </a:r>
            <a:r>
              <a:rPr lang="sk-SK" dirty="0" err="1"/>
              <a:t>getting</a:t>
            </a:r>
            <a:r>
              <a:rPr lang="sk-SK" dirty="0"/>
              <a:t> </a:t>
            </a:r>
            <a:r>
              <a:rPr lang="sk-SK" dirty="0" err="1"/>
              <a:t>patient</a:t>
            </a:r>
            <a:r>
              <a:rPr lang="sk-SK" dirty="0"/>
              <a:t> </a:t>
            </a:r>
            <a:r>
              <a:rPr lang="sk-SK" dirty="0" err="1"/>
              <a:t>ready</a:t>
            </a:r>
            <a:r>
              <a:rPr lang="sk-SK" dirty="0"/>
              <a:t> </a:t>
            </a:r>
            <a:r>
              <a:rPr lang="sk-SK" dirty="0" err="1"/>
              <a:t>for</a:t>
            </a:r>
            <a:endParaRPr lang="sk-SK" dirty="0"/>
          </a:p>
          <a:p>
            <a:pPr marL="0" indent="0">
              <a:buNone/>
            </a:pPr>
            <a:r>
              <a:rPr lang="sk-SK" dirty="0" err="1"/>
              <a:t>surgery</a:t>
            </a:r>
            <a:endParaRPr lang="sk-SK" dirty="0"/>
          </a:p>
          <a:p>
            <a:pPr>
              <a:buFont typeface="Wingdings" panose="05000000000000000000" pitchFamily="2" charset="2"/>
              <a:buChar char="Ø"/>
            </a:pPr>
            <a:r>
              <a:rPr lang="sk-SK" dirty="0" err="1" smtClean="0"/>
              <a:t>Correction</a:t>
            </a:r>
            <a:r>
              <a:rPr lang="sk-SK" dirty="0" smtClean="0"/>
              <a:t> </a:t>
            </a:r>
            <a:r>
              <a:rPr lang="sk-SK" dirty="0"/>
              <a:t>of </a:t>
            </a:r>
            <a:r>
              <a:rPr lang="sk-SK" dirty="0" err="1"/>
              <a:t>anaemia</a:t>
            </a:r>
            <a:endParaRPr lang="sk-SK" dirty="0"/>
          </a:p>
          <a:p>
            <a:pPr>
              <a:buFont typeface="Wingdings" panose="05000000000000000000" pitchFamily="2" charset="2"/>
              <a:buChar char="Ø"/>
            </a:pPr>
            <a:r>
              <a:rPr lang="sk-SK" dirty="0" err="1" smtClean="0"/>
              <a:t>Uremia</a:t>
            </a:r>
            <a:endParaRPr lang="sk-SK" dirty="0" smtClean="0"/>
          </a:p>
          <a:p>
            <a:pPr>
              <a:buFont typeface="Wingdings" panose="05000000000000000000" pitchFamily="2" charset="2"/>
              <a:buChar char="Ø"/>
            </a:pPr>
            <a:r>
              <a:rPr lang="sk-SK" dirty="0" err="1" smtClean="0"/>
              <a:t>Dehydration</a:t>
            </a:r>
            <a:endParaRPr lang="sk-SK" dirty="0"/>
          </a:p>
          <a:p>
            <a:pPr>
              <a:buFont typeface="Wingdings" panose="05000000000000000000" pitchFamily="2" charset="2"/>
              <a:buChar char="Ø"/>
            </a:pPr>
            <a:r>
              <a:rPr lang="sk-SK" dirty="0" smtClean="0"/>
              <a:t> </a:t>
            </a:r>
            <a:r>
              <a:rPr lang="sk-SK" dirty="0" err="1"/>
              <a:t>Treatment</a:t>
            </a:r>
            <a:r>
              <a:rPr lang="sk-SK" dirty="0"/>
              <a:t> of </a:t>
            </a:r>
            <a:r>
              <a:rPr lang="sk-SK" dirty="0" err="1"/>
              <a:t>infection</a:t>
            </a:r>
            <a:endParaRPr lang="sk-SK" dirty="0"/>
          </a:p>
          <a:p>
            <a:pPr>
              <a:buFont typeface="Wingdings" panose="05000000000000000000" pitchFamily="2" charset="2"/>
              <a:buChar char="Ø"/>
            </a:pPr>
            <a:r>
              <a:rPr lang="sk-SK" dirty="0" smtClean="0"/>
              <a:t> </a:t>
            </a:r>
            <a:r>
              <a:rPr lang="sk-SK" dirty="0" err="1"/>
              <a:t>Treatment</a:t>
            </a:r>
            <a:r>
              <a:rPr lang="sk-SK" dirty="0"/>
              <a:t> of </a:t>
            </a:r>
            <a:r>
              <a:rPr lang="sk-SK" dirty="0" err="1"/>
              <a:t>malaria</a:t>
            </a:r>
            <a:endParaRPr lang="sk-SK" dirty="0"/>
          </a:p>
          <a:p>
            <a:pPr>
              <a:buFont typeface="Wingdings" panose="05000000000000000000" pitchFamily="2" charset="2"/>
              <a:buChar char="Ø"/>
            </a:pPr>
            <a:r>
              <a:rPr lang="sk-SK" dirty="0" smtClean="0"/>
              <a:t> </a:t>
            </a:r>
            <a:r>
              <a:rPr lang="sk-SK" dirty="0" err="1"/>
              <a:t>Deworming</a:t>
            </a:r>
            <a:r>
              <a:rPr lang="sk-SK" dirty="0"/>
              <a:t> of </a:t>
            </a:r>
            <a:r>
              <a:rPr lang="sk-SK" dirty="0" err="1"/>
              <a:t>patient</a:t>
            </a:r>
            <a:endParaRPr lang="sk-SK" dirty="0"/>
          </a:p>
          <a:p>
            <a:pPr>
              <a:buFont typeface="Wingdings" panose="05000000000000000000" pitchFamily="2" charset="2"/>
              <a:buChar char="Ø"/>
            </a:pPr>
            <a:r>
              <a:rPr lang="sk-SK" dirty="0"/>
              <a:t> </a:t>
            </a:r>
            <a:r>
              <a:rPr lang="sk-SK" dirty="0" err="1" smtClean="0"/>
              <a:t>Central</a:t>
            </a:r>
            <a:r>
              <a:rPr lang="sk-SK" dirty="0" smtClean="0"/>
              <a:t> </a:t>
            </a:r>
            <a:r>
              <a:rPr lang="sk-SK" dirty="0" err="1"/>
              <a:t>line</a:t>
            </a:r>
            <a:endParaRPr lang="sk-SK" dirty="0"/>
          </a:p>
          <a:p>
            <a:pPr>
              <a:buFont typeface="Wingdings" panose="05000000000000000000" pitchFamily="2" charset="2"/>
              <a:buChar char="Ø"/>
            </a:pPr>
            <a:r>
              <a:rPr lang="sk-SK" dirty="0" smtClean="0"/>
              <a:t> </a:t>
            </a:r>
            <a:r>
              <a:rPr lang="sk-SK" dirty="0" err="1"/>
              <a:t>Urethral</a:t>
            </a:r>
            <a:r>
              <a:rPr lang="sk-SK" dirty="0"/>
              <a:t> </a:t>
            </a:r>
            <a:r>
              <a:rPr lang="sk-SK" dirty="0" err="1"/>
              <a:t>catheter</a:t>
            </a:r>
            <a:endParaRPr lang="sk-SK" dirty="0"/>
          </a:p>
          <a:p>
            <a:pPr>
              <a:buFont typeface="Wingdings" panose="05000000000000000000" pitchFamily="2" charset="2"/>
              <a:buChar char="Ø"/>
            </a:pPr>
            <a:r>
              <a:rPr lang="sk-SK" dirty="0" smtClean="0"/>
              <a:t> </a:t>
            </a:r>
            <a:r>
              <a:rPr lang="sk-SK" dirty="0" err="1"/>
              <a:t>Loading</a:t>
            </a:r>
            <a:r>
              <a:rPr lang="sk-SK" dirty="0"/>
              <a:t> </a:t>
            </a:r>
            <a:r>
              <a:rPr lang="sk-SK" dirty="0" err="1"/>
              <a:t>dose</a:t>
            </a:r>
            <a:r>
              <a:rPr lang="sk-SK" dirty="0"/>
              <a:t> </a:t>
            </a:r>
            <a:r>
              <a:rPr lang="sk-SK" dirty="0" err="1"/>
              <a:t>immunosuppression</a:t>
            </a:r>
            <a:r>
              <a:rPr lang="sk-SK" dirty="0"/>
              <a:t> 12hr pre-</a:t>
            </a:r>
            <a:r>
              <a:rPr lang="sk-SK" dirty="0" err="1"/>
              <a:t>op</a:t>
            </a:r>
            <a:endParaRPr lang="sk-SK" dirty="0"/>
          </a:p>
          <a:p>
            <a:pPr>
              <a:buFont typeface="Wingdings" panose="05000000000000000000" pitchFamily="2" charset="2"/>
              <a:buChar char="Ø"/>
            </a:pPr>
            <a:r>
              <a:rPr lang="sk-SK" dirty="0" smtClean="0"/>
              <a:t> </a:t>
            </a:r>
            <a:r>
              <a:rPr lang="sk-SK" dirty="0" err="1"/>
              <a:t>Prophylactic</a:t>
            </a:r>
            <a:r>
              <a:rPr lang="sk-SK" dirty="0"/>
              <a:t> </a:t>
            </a:r>
            <a:r>
              <a:rPr lang="sk-SK" dirty="0" err="1"/>
              <a:t>antibiotics</a:t>
            </a:r>
            <a:endParaRPr lang="sk-SK" dirty="0"/>
          </a:p>
        </p:txBody>
      </p:sp>
    </p:spTree>
    <p:extLst>
      <p:ext uri="{BB962C8B-B14F-4D97-AF65-F5344CB8AC3E}">
        <p14:creationId xmlns:p14="http://schemas.microsoft.com/office/powerpoint/2010/main" val="1110356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a:blip r:embed="rId2"/>
          <a:stretch>
            <a:fillRect/>
          </a:stretch>
        </p:blipFill>
        <p:spPr>
          <a:xfrm>
            <a:off x="1487856" y="522514"/>
            <a:ext cx="9216287" cy="6144191"/>
          </a:xfrm>
          <a:prstGeom prst="rect">
            <a:avLst/>
          </a:prstGeom>
        </p:spPr>
      </p:pic>
    </p:spTree>
    <p:extLst>
      <p:ext uri="{BB962C8B-B14F-4D97-AF65-F5344CB8AC3E}">
        <p14:creationId xmlns:p14="http://schemas.microsoft.com/office/powerpoint/2010/main" val="1185755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25340"/>
          </a:xfrm>
        </p:spPr>
        <p:txBody>
          <a:bodyPr>
            <a:normAutofit fontScale="90000"/>
          </a:bodyPr>
          <a:lstStyle/>
          <a:p>
            <a:endParaRPr lang="sk-SK" dirty="0"/>
          </a:p>
        </p:txBody>
      </p:sp>
      <p:sp>
        <p:nvSpPr>
          <p:cNvPr id="3" name="Zástupný symbol pro obsah 2"/>
          <p:cNvSpPr>
            <a:spLocks noGrp="1"/>
          </p:cNvSpPr>
          <p:nvPr>
            <p:ph idx="1"/>
          </p:nvPr>
        </p:nvSpPr>
        <p:spPr>
          <a:xfrm>
            <a:off x="838200" y="914400"/>
            <a:ext cx="10515600" cy="5262563"/>
          </a:xfrm>
        </p:spPr>
        <p:txBody>
          <a:bodyPr/>
          <a:lstStyle/>
          <a:p>
            <a:pPr marL="0" indent="0">
              <a:buNone/>
            </a:pPr>
            <a:r>
              <a:rPr lang="en-US" b="1" dirty="0">
                <a:solidFill>
                  <a:srgbClr val="FF0000"/>
                </a:solidFill>
              </a:rPr>
              <a:t>PRINCIPLES</a:t>
            </a:r>
          </a:p>
          <a:p>
            <a:pPr marL="0" indent="0">
              <a:buNone/>
            </a:pPr>
            <a:r>
              <a:rPr lang="en-US" dirty="0"/>
              <a:t>INTRA-OPERATIVE</a:t>
            </a:r>
          </a:p>
          <a:p>
            <a:pPr marL="0" indent="0">
              <a:buNone/>
            </a:pPr>
            <a:r>
              <a:rPr lang="en-US" dirty="0"/>
              <a:t>Organ procurement and preservation</a:t>
            </a:r>
          </a:p>
          <a:p>
            <a:pPr marL="0" indent="0">
              <a:buNone/>
            </a:pPr>
            <a:r>
              <a:rPr lang="en-US" i="1" dirty="0"/>
              <a:t>Living donors</a:t>
            </a:r>
          </a:p>
          <a:p>
            <a:pPr marL="0" indent="0">
              <a:buNone/>
            </a:pPr>
            <a:r>
              <a:rPr lang="en-US" b="1" dirty="0">
                <a:solidFill>
                  <a:srgbClr val="FF0000"/>
                </a:solidFill>
              </a:rPr>
              <a:t>a. </a:t>
            </a:r>
            <a:r>
              <a:rPr lang="en-US" dirty="0"/>
              <a:t>Strict asepsis and hemostasis</a:t>
            </a:r>
          </a:p>
          <a:p>
            <a:pPr marL="0" indent="0">
              <a:buNone/>
            </a:pPr>
            <a:r>
              <a:rPr lang="en-US" b="1" dirty="0">
                <a:solidFill>
                  <a:srgbClr val="FF0000"/>
                </a:solidFill>
              </a:rPr>
              <a:t>b. </a:t>
            </a:r>
            <a:r>
              <a:rPr lang="en-US" dirty="0"/>
              <a:t>Adequate exposure</a:t>
            </a:r>
          </a:p>
          <a:p>
            <a:pPr marL="0" indent="0">
              <a:buNone/>
            </a:pPr>
            <a:r>
              <a:rPr lang="en-US" b="1" dirty="0">
                <a:solidFill>
                  <a:srgbClr val="FF0000"/>
                </a:solidFill>
              </a:rPr>
              <a:t>c. </a:t>
            </a:r>
            <a:r>
              <a:rPr lang="en-US" dirty="0"/>
              <a:t>Control of the vessels above and below</a:t>
            </a:r>
          </a:p>
          <a:p>
            <a:pPr marL="0" indent="0">
              <a:buNone/>
            </a:pPr>
            <a:r>
              <a:rPr lang="en-US" dirty="0"/>
              <a:t>the organs to be removed is done- </a:t>
            </a:r>
            <a:r>
              <a:rPr lang="en-US" dirty="0" smtClean="0"/>
              <a:t>cross</a:t>
            </a:r>
            <a:r>
              <a:rPr lang="sk-SK" dirty="0" smtClean="0"/>
              <a:t> </a:t>
            </a:r>
            <a:r>
              <a:rPr lang="en-US" dirty="0" smtClean="0"/>
              <a:t>clamping</a:t>
            </a:r>
            <a:endParaRPr lang="en-US" dirty="0"/>
          </a:p>
          <a:p>
            <a:pPr marL="0" indent="0">
              <a:buNone/>
            </a:pPr>
            <a:r>
              <a:rPr lang="en-US" b="1" dirty="0">
                <a:solidFill>
                  <a:srgbClr val="FF0000"/>
                </a:solidFill>
              </a:rPr>
              <a:t>d. </a:t>
            </a:r>
            <a:r>
              <a:rPr lang="en-US" dirty="0"/>
              <a:t>Removal of the organ</a:t>
            </a:r>
            <a:endParaRPr lang="sk-SK" dirty="0"/>
          </a:p>
        </p:txBody>
      </p:sp>
      <p:pic>
        <p:nvPicPr>
          <p:cNvPr id="4" name="Obrázek 3"/>
          <p:cNvPicPr>
            <a:picLocks noChangeAspect="1"/>
          </p:cNvPicPr>
          <p:nvPr/>
        </p:nvPicPr>
        <p:blipFill>
          <a:blip r:embed="rId2"/>
          <a:stretch>
            <a:fillRect/>
          </a:stretch>
        </p:blipFill>
        <p:spPr>
          <a:xfrm>
            <a:off x="7080741" y="914400"/>
            <a:ext cx="4273059" cy="3209050"/>
          </a:xfrm>
          <a:prstGeom prst="rect">
            <a:avLst/>
          </a:prstGeom>
        </p:spPr>
      </p:pic>
    </p:spTree>
    <p:extLst>
      <p:ext uri="{BB962C8B-B14F-4D97-AF65-F5344CB8AC3E}">
        <p14:creationId xmlns:p14="http://schemas.microsoft.com/office/powerpoint/2010/main" val="526897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13373"/>
          </a:xfrm>
        </p:spPr>
        <p:txBody>
          <a:bodyPr>
            <a:normAutofit fontScale="90000"/>
          </a:bodyPr>
          <a:lstStyle/>
          <a:p>
            <a:endParaRPr lang="sk-SK" dirty="0"/>
          </a:p>
        </p:txBody>
      </p:sp>
      <p:sp>
        <p:nvSpPr>
          <p:cNvPr id="3" name="Zástupný symbol pro obsah 2"/>
          <p:cNvSpPr>
            <a:spLocks noGrp="1"/>
          </p:cNvSpPr>
          <p:nvPr>
            <p:ph idx="1"/>
          </p:nvPr>
        </p:nvSpPr>
        <p:spPr>
          <a:xfrm>
            <a:off x="838200" y="821094"/>
            <a:ext cx="10515600" cy="5355869"/>
          </a:xfrm>
        </p:spPr>
        <p:txBody>
          <a:bodyPr/>
          <a:lstStyle/>
          <a:p>
            <a:pPr marL="0" indent="0">
              <a:buNone/>
            </a:pPr>
            <a:r>
              <a:rPr lang="sk-SK" b="1" dirty="0" smtClean="0">
                <a:solidFill>
                  <a:srgbClr val="FF0000"/>
                </a:solidFill>
              </a:rPr>
              <a:t>e. </a:t>
            </a:r>
            <a:r>
              <a:rPr lang="sk-SK" b="1" dirty="0" err="1" smtClean="0"/>
              <a:t>Preservation</a:t>
            </a:r>
            <a:endParaRPr lang="sk-SK" b="1" dirty="0" smtClean="0"/>
          </a:p>
          <a:p>
            <a:pPr marL="0" indent="0">
              <a:buNone/>
            </a:pPr>
            <a:r>
              <a:rPr lang="sk-SK" sz="2400" dirty="0" err="1" smtClean="0"/>
              <a:t>After</a:t>
            </a:r>
            <a:r>
              <a:rPr lang="sk-SK" sz="2400" dirty="0" smtClean="0"/>
              <a:t> </a:t>
            </a:r>
            <a:r>
              <a:rPr lang="sk-SK" sz="2400" dirty="0" err="1" smtClean="0"/>
              <a:t>removal</a:t>
            </a:r>
            <a:r>
              <a:rPr lang="sk-SK" sz="2400" dirty="0" smtClean="0"/>
              <a:t>, </a:t>
            </a:r>
            <a:r>
              <a:rPr lang="sk-SK" sz="2400" dirty="0" err="1" smtClean="0"/>
              <a:t>th</a:t>
            </a:r>
            <a:r>
              <a:rPr lang="sk-SK" sz="2400" dirty="0" smtClean="0"/>
              <a:t> organ </a:t>
            </a:r>
            <a:r>
              <a:rPr lang="sk-SK" sz="2400" dirty="0" err="1" smtClean="0"/>
              <a:t>is</a:t>
            </a:r>
            <a:r>
              <a:rPr lang="sk-SK" sz="2400" dirty="0" smtClean="0"/>
              <a:t> </a:t>
            </a:r>
            <a:r>
              <a:rPr lang="sk-SK" sz="2400" dirty="0" err="1" smtClean="0"/>
              <a:t>flushed</a:t>
            </a:r>
            <a:r>
              <a:rPr lang="sk-SK" sz="2400" dirty="0" smtClean="0"/>
              <a:t> </a:t>
            </a:r>
            <a:r>
              <a:rPr lang="sk-SK" sz="2400" dirty="0" err="1" smtClean="0"/>
              <a:t>with</a:t>
            </a:r>
            <a:r>
              <a:rPr lang="sk-SK" sz="2400" dirty="0" smtClean="0"/>
              <a:t> </a:t>
            </a:r>
            <a:r>
              <a:rPr lang="sk-SK" sz="2400" dirty="0" err="1" smtClean="0"/>
              <a:t>chilled</a:t>
            </a:r>
            <a:r>
              <a:rPr lang="sk-SK" sz="2400" dirty="0" smtClean="0"/>
              <a:t> organ </a:t>
            </a:r>
            <a:r>
              <a:rPr lang="sk-SK" sz="2400" dirty="0" err="1" smtClean="0"/>
              <a:t>preservation</a:t>
            </a:r>
            <a:r>
              <a:rPr lang="sk-SK" sz="2400" dirty="0" smtClean="0"/>
              <a:t> </a:t>
            </a:r>
            <a:r>
              <a:rPr lang="sk-SK" sz="2400" dirty="0" err="1" smtClean="0"/>
              <a:t>solution</a:t>
            </a:r>
            <a:r>
              <a:rPr lang="sk-SK" sz="2400" dirty="0" smtClean="0"/>
              <a:t> </a:t>
            </a:r>
            <a:r>
              <a:rPr lang="sk-SK" sz="2400" dirty="0" err="1" smtClean="0"/>
              <a:t>e.g</a:t>
            </a:r>
            <a:r>
              <a:rPr lang="sk-SK" sz="2400" dirty="0" smtClean="0"/>
              <a:t>. – </a:t>
            </a:r>
            <a:r>
              <a:rPr lang="sk-SK" sz="2400" dirty="0" err="1" smtClean="0"/>
              <a:t>University</a:t>
            </a:r>
            <a:r>
              <a:rPr lang="sk-SK" sz="2400" dirty="0" smtClean="0"/>
              <a:t> of Wisconsin (UW), </a:t>
            </a:r>
            <a:r>
              <a:rPr lang="sk-SK" sz="2400" dirty="0" err="1" smtClean="0"/>
              <a:t>Euriocolins</a:t>
            </a:r>
            <a:r>
              <a:rPr lang="sk-SK" sz="2400" dirty="0" smtClean="0"/>
              <a:t>, </a:t>
            </a:r>
            <a:r>
              <a:rPr lang="sk-SK" sz="2400" dirty="0" err="1" smtClean="0"/>
              <a:t>Celsior</a:t>
            </a:r>
            <a:r>
              <a:rPr lang="sk-SK" sz="2400" dirty="0" smtClean="0"/>
              <a:t>, </a:t>
            </a:r>
            <a:r>
              <a:rPr lang="sk-SK" sz="2400" dirty="0" err="1" smtClean="0"/>
              <a:t>Citrate</a:t>
            </a:r>
            <a:r>
              <a:rPr lang="sk-SK" sz="2400" dirty="0" smtClean="0"/>
              <a:t>/</a:t>
            </a:r>
            <a:r>
              <a:rPr lang="sk-SK" sz="2400" dirty="0" err="1" smtClean="0"/>
              <a:t>Marshall</a:t>
            </a:r>
            <a:r>
              <a:rPr lang="sk-SK" sz="2400" dirty="0" smtClean="0"/>
              <a:t> </a:t>
            </a:r>
            <a:r>
              <a:rPr lang="sk-SK" sz="2400" dirty="0" err="1" smtClean="0"/>
              <a:t>solutions</a:t>
            </a:r>
            <a:endParaRPr lang="sk-SK" sz="2400" dirty="0"/>
          </a:p>
        </p:txBody>
      </p:sp>
      <p:pic>
        <p:nvPicPr>
          <p:cNvPr id="4" name="Obrázek 3"/>
          <p:cNvPicPr>
            <a:picLocks noChangeAspect="1"/>
          </p:cNvPicPr>
          <p:nvPr/>
        </p:nvPicPr>
        <p:blipFill>
          <a:blip r:embed="rId2"/>
          <a:stretch>
            <a:fillRect/>
          </a:stretch>
        </p:blipFill>
        <p:spPr>
          <a:xfrm>
            <a:off x="2258008" y="2239346"/>
            <a:ext cx="4833257" cy="3694923"/>
          </a:xfrm>
          <a:prstGeom prst="rect">
            <a:avLst/>
          </a:prstGeom>
        </p:spPr>
      </p:pic>
    </p:spTree>
    <p:extLst>
      <p:ext uri="{BB962C8B-B14F-4D97-AF65-F5344CB8AC3E}">
        <p14:creationId xmlns:p14="http://schemas.microsoft.com/office/powerpoint/2010/main" val="1068538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pPr marL="0" indent="0">
              <a:buNone/>
            </a:pPr>
            <a:r>
              <a:rPr lang="sk-SK" dirty="0" err="1" smtClean="0"/>
              <a:t>Types</a:t>
            </a:r>
            <a:r>
              <a:rPr lang="sk-SK" dirty="0" smtClean="0"/>
              <a:t> of </a:t>
            </a:r>
            <a:r>
              <a:rPr lang="sk-SK" dirty="0" err="1" smtClean="0"/>
              <a:t>transplants</a:t>
            </a:r>
            <a:endParaRPr lang="sk-SK" dirty="0" smtClean="0"/>
          </a:p>
          <a:p>
            <a:pPr marL="0" indent="0">
              <a:buNone/>
            </a:pPr>
            <a:endParaRPr lang="sk-SK" dirty="0"/>
          </a:p>
          <a:p>
            <a:pPr marL="0" indent="0">
              <a:buNone/>
            </a:pPr>
            <a:r>
              <a:rPr lang="sk-SK" i="1" dirty="0" err="1" smtClean="0"/>
              <a:t>Autograft</a:t>
            </a:r>
            <a:endParaRPr lang="sk-SK" i="1" dirty="0" smtClean="0"/>
          </a:p>
          <a:p>
            <a:pPr marL="0" indent="0">
              <a:buNone/>
            </a:pPr>
            <a:r>
              <a:rPr lang="sk-SK" i="1" dirty="0" err="1" smtClean="0"/>
              <a:t>Allograft</a:t>
            </a:r>
            <a:endParaRPr lang="sk-SK" i="1" dirty="0" smtClean="0"/>
          </a:p>
          <a:p>
            <a:pPr marL="0" indent="0">
              <a:buNone/>
            </a:pPr>
            <a:r>
              <a:rPr lang="sk-SK" i="1" dirty="0" err="1" smtClean="0"/>
              <a:t>Isograft</a:t>
            </a:r>
            <a:endParaRPr lang="sk-SK" i="1" dirty="0" smtClean="0"/>
          </a:p>
          <a:p>
            <a:pPr marL="0" indent="0">
              <a:buNone/>
            </a:pPr>
            <a:r>
              <a:rPr lang="sk-SK" i="1" dirty="0" err="1" smtClean="0"/>
              <a:t>Xenograft</a:t>
            </a:r>
            <a:endParaRPr lang="sk-SK" i="1" dirty="0" smtClean="0"/>
          </a:p>
          <a:p>
            <a:pPr marL="0" indent="0">
              <a:buNone/>
            </a:pPr>
            <a:r>
              <a:rPr lang="sk-SK" i="1" dirty="0" err="1" smtClean="0"/>
              <a:t>Split</a:t>
            </a:r>
            <a:r>
              <a:rPr lang="sk-SK" i="1" dirty="0" smtClean="0"/>
              <a:t> </a:t>
            </a:r>
            <a:r>
              <a:rPr lang="sk-SK" i="1" dirty="0" err="1" smtClean="0"/>
              <a:t>transplant</a:t>
            </a:r>
            <a:endParaRPr lang="sk-SK" i="1" dirty="0" smtClean="0"/>
          </a:p>
          <a:p>
            <a:pPr marL="0" indent="0">
              <a:buNone/>
            </a:pPr>
            <a:r>
              <a:rPr lang="sk-SK" i="1" dirty="0" smtClean="0"/>
              <a:t>Domino </a:t>
            </a:r>
            <a:r>
              <a:rPr lang="sk-SK" i="1" dirty="0" err="1" smtClean="0"/>
              <a:t>transplant</a:t>
            </a:r>
            <a:endParaRPr lang="sk-SK" i="1" dirty="0"/>
          </a:p>
        </p:txBody>
      </p:sp>
    </p:spTree>
    <p:extLst>
      <p:ext uri="{BB962C8B-B14F-4D97-AF65-F5344CB8AC3E}">
        <p14:creationId xmlns:p14="http://schemas.microsoft.com/office/powerpoint/2010/main" val="7288909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288018"/>
          </a:xfrm>
        </p:spPr>
        <p:txBody>
          <a:bodyPr>
            <a:normAutofit fontScale="90000"/>
          </a:bodyPr>
          <a:lstStyle/>
          <a:p>
            <a:endParaRPr lang="sk-SK" dirty="0"/>
          </a:p>
        </p:txBody>
      </p:sp>
      <p:sp>
        <p:nvSpPr>
          <p:cNvPr id="3" name="Zástupný symbol pro obsah 2"/>
          <p:cNvSpPr>
            <a:spLocks noGrp="1"/>
          </p:cNvSpPr>
          <p:nvPr>
            <p:ph idx="1"/>
          </p:nvPr>
        </p:nvSpPr>
        <p:spPr>
          <a:xfrm>
            <a:off x="838200" y="858416"/>
            <a:ext cx="10515600" cy="5318547"/>
          </a:xfrm>
        </p:spPr>
        <p:txBody>
          <a:bodyPr/>
          <a:lstStyle/>
          <a:p>
            <a:pPr marL="0" indent="0">
              <a:buNone/>
            </a:pPr>
            <a:r>
              <a:rPr lang="sk-SK" b="1" dirty="0" smtClean="0">
                <a:solidFill>
                  <a:srgbClr val="FF0000"/>
                </a:solidFill>
              </a:rPr>
              <a:t>g. </a:t>
            </a:r>
            <a:r>
              <a:rPr lang="sk-SK" b="1" dirty="0" smtClean="0"/>
              <a:t>Organ </a:t>
            </a:r>
            <a:r>
              <a:rPr lang="sk-SK" b="1" dirty="0" err="1" smtClean="0"/>
              <a:t>packing</a:t>
            </a:r>
            <a:endParaRPr lang="sk-SK" b="1" dirty="0" smtClean="0"/>
          </a:p>
          <a:p>
            <a:pPr marL="0" indent="0">
              <a:buNone/>
            </a:pPr>
            <a:endParaRPr lang="sk-SK" b="1" dirty="0"/>
          </a:p>
        </p:txBody>
      </p:sp>
      <p:pic>
        <p:nvPicPr>
          <p:cNvPr id="4" name="Obrázek 3"/>
          <p:cNvPicPr>
            <a:picLocks noChangeAspect="1"/>
          </p:cNvPicPr>
          <p:nvPr/>
        </p:nvPicPr>
        <p:blipFill>
          <a:blip r:embed="rId2"/>
          <a:stretch>
            <a:fillRect/>
          </a:stretch>
        </p:blipFill>
        <p:spPr>
          <a:xfrm>
            <a:off x="6987010" y="1884783"/>
            <a:ext cx="4634268" cy="3475701"/>
          </a:xfrm>
          <a:prstGeom prst="rect">
            <a:avLst/>
          </a:prstGeom>
        </p:spPr>
      </p:pic>
      <p:pic>
        <p:nvPicPr>
          <p:cNvPr id="5" name="Obrázek 4"/>
          <p:cNvPicPr>
            <a:picLocks noChangeAspect="1"/>
          </p:cNvPicPr>
          <p:nvPr/>
        </p:nvPicPr>
        <p:blipFill>
          <a:blip r:embed="rId3"/>
          <a:stretch>
            <a:fillRect/>
          </a:stretch>
        </p:blipFill>
        <p:spPr>
          <a:xfrm>
            <a:off x="838200" y="2282084"/>
            <a:ext cx="5375401" cy="3078400"/>
          </a:xfrm>
          <a:prstGeom prst="rect">
            <a:avLst/>
          </a:prstGeom>
        </p:spPr>
      </p:pic>
    </p:spTree>
    <p:extLst>
      <p:ext uri="{BB962C8B-B14F-4D97-AF65-F5344CB8AC3E}">
        <p14:creationId xmlns:p14="http://schemas.microsoft.com/office/powerpoint/2010/main" val="419805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44002"/>
          </a:xfrm>
        </p:spPr>
        <p:txBody>
          <a:bodyPr>
            <a:normAutofit fontScale="90000"/>
          </a:bodyPr>
          <a:lstStyle/>
          <a:p>
            <a:endParaRPr lang="sk-SK" dirty="0"/>
          </a:p>
        </p:txBody>
      </p:sp>
      <p:sp>
        <p:nvSpPr>
          <p:cNvPr id="3" name="Zástupný symbol pro obsah 2"/>
          <p:cNvSpPr>
            <a:spLocks noGrp="1"/>
          </p:cNvSpPr>
          <p:nvPr>
            <p:ph idx="1"/>
          </p:nvPr>
        </p:nvSpPr>
        <p:spPr>
          <a:xfrm>
            <a:off x="838200" y="914400"/>
            <a:ext cx="10515600" cy="5262563"/>
          </a:xfrm>
        </p:spPr>
        <p:txBody>
          <a:bodyPr>
            <a:normAutofit/>
          </a:bodyPr>
          <a:lstStyle/>
          <a:p>
            <a:pPr marL="0" indent="0">
              <a:buNone/>
            </a:pPr>
            <a:r>
              <a:rPr lang="sk-SK" b="1" dirty="0">
                <a:solidFill>
                  <a:srgbClr val="FF0000"/>
                </a:solidFill>
              </a:rPr>
              <a:t>h. </a:t>
            </a:r>
            <a:r>
              <a:rPr lang="sk-SK" b="1" dirty="0" err="1"/>
              <a:t>Transplantation</a:t>
            </a:r>
            <a:r>
              <a:rPr lang="sk-SK" b="1" dirty="0"/>
              <a:t>/</a:t>
            </a:r>
            <a:r>
              <a:rPr lang="sk-SK" b="1" dirty="0" err="1"/>
              <a:t>vascular</a:t>
            </a:r>
            <a:endParaRPr lang="sk-SK" b="1" dirty="0"/>
          </a:p>
          <a:p>
            <a:pPr marL="0" indent="0">
              <a:buNone/>
            </a:pPr>
            <a:r>
              <a:rPr lang="sk-SK" b="1" dirty="0" err="1"/>
              <a:t>reconstruction</a:t>
            </a:r>
            <a:endParaRPr lang="sk-SK" b="1" dirty="0"/>
          </a:p>
          <a:p>
            <a:pPr marL="0" indent="0">
              <a:buNone/>
            </a:pPr>
            <a:r>
              <a:rPr lang="en-US" b="1" i="1" dirty="0"/>
              <a:t>Warm ischemic time ; </a:t>
            </a:r>
            <a:r>
              <a:rPr lang="en-US" dirty="0"/>
              <a:t>time an organ</a:t>
            </a:r>
          </a:p>
          <a:p>
            <a:pPr marL="0" indent="0">
              <a:buNone/>
            </a:pPr>
            <a:r>
              <a:rPr lang="en-US" dirty="0"/>
              <a:t>remains at </a:t>
            </a:r>
            <a:r>
              <a:rPr lang="en-US" i="1" dirty="0"/>
              <a:t>body temperature </a:t>
            </a:r>
            <a:r>
              <a:rPr lang="en-US" dirty="0"/>
              <a:t>between which</a:t>
            </a:r>
          </a:p>
          <a:p>
            <a:pPr marL="0" indent="0">
              <a:buNone/>
            </a:pPr>
            <a:r>
              <a:rPr lang="en-US" dirty="0"/>
              <a:t>the blood supply is cut off before cold</a:t>
            </a:r>
          </a:p>
          <a:p>
            <a:pPr marL="0" indent="0">
              <a:buNone/>
            </a:pPr>
            <a:r>
              <a:rPr lang="sk-SK" dirty="0" err="1"/>
              <a:t>perfusion</a:t>
            </a:r>
            <a:r>
              <a:rPr lang="sk-SK" dirty="0"/>
              <a:t>. (</a:t>
            </a:r>
            <a:r>
              <a:rPr lang="sk-SK" dirty="0" err="1"/>
              <a:t>within</a:t>
            </a:r>
            <a:r>
              <a:rPr lang="sk-SK" dirty="0"/>
              <a:t> 30min)</a:t>
            </a:r>
          </a:p>
          <a:p>
            <a:pPr marL="0" indent="0">
              <a:buNone/>
            </a:pPr>
            <a:r>
              <a:rPr lang="en-US" b="1" i="1" dirty="0"/>
              <a:t>Cold ischemic time ; </a:t>
            </a:r>
            <a:r>
              <a:rPr lang="en-US" dirty="0"/>
              <a:t>the time between the</a:t>
            </a:r>
          </a:p>
          <a:p>
            <a:pPr marL="0" indent="0">
              <a:buNone/>
            </a:pPr>
            <a:r>
              <a:rPr lang="en-US" dirty="0"/>
              <a:t>chilling of the organ, after blood supply has</a:t>
            </a:r>
          </a:p>
          <a:p>
            <a:pPr marL="0" indent="0">
              <a:buNone/>
            </a:pPr>
            <a:r>
              <a:rPr lang="en-US" dirty="0"/>
              <a:t>been cut off and the time it is warmed by</a:t>
            </a:r>
          </a:p>
          <a:p>
            <a:pPr marL="0" indent="0">
              <a:buNone/>
            </a:pPr>
            <a:r>
              <a:rPr lang="sk-SK" dirty="0" err="1" smtClean="0"/>
              <a:t>reconnection</a:t>
            </a:r>
            <a:endParaRPr lang="sk-SK" dirty="0"/>
          </a:p>
        </p:txBody>
      </p:sp>
    </p:spTree>
    <p:extLst>
      <p:ext uri="{BB962C8B-B14F-4D97-AF65-F5344CB8AC3E}">
        <p14:creationId xmlns:p14="http://schemas.microsoft.com/office/powerpoint/2010/main" val="31682355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a:blip r:embed="rId2"/>
          <a:stretch>
            <a:fillRect/>
          </a:stretch>
        </p:blipFill>
        <p:spPr>
          <a:xfrm>
            <a:off x="1981200" y="223935"/>
            <a:ext cx="8229600" cy="6172200"/>
          </a:xfrm>
          <a:prstGeom prst="rect">
            <a:avLst/>
          </a:prstGeom>
        </p:spPr>
      </p:pic>
    </p:spTree>
    <p:extLst>
      <p:ext uri="{BB962C8B-B14F-4D97-AF65-F5344CB8AC3E}">
        <p14:creationId xmlns:p14="http://schemas.microsoft.com/office/powerpoint/2010/main" val="3552446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69357"/>
          </a:xfrm>
        </p:spPr>
        <p:txBody>
          <a:bodyPr>
            <a:normAutofit fontScale="90000"/>
          </a:bodyPr>
          <a:lstStyle/>
          <a:p>
            <a:endParaRPr lang="sk-SK" dirty="0"/>
          </a:p>
        </p:txBody>
      </p:sp>
      <p:sp>
        <p:nvSpPr>
          <p:cNvPr id="3" name="Zástupný symbol pro obsah 2"/>
          <p:cNvSpPr>
            <a:spLocks noGrp="1"/>
          </p:cNvSpPr>
          <p:nvPr>
            <p:ph idx="1"/>
          </p:nvPr>
        </p:nvSpPr>
        <p:spPr>
          <a:xfrm>
            <a:off x="838200" y="914400"/>
            <a:ext cx="10515600" cy="5337208"/>
          </a:xfrm>
        </p:spPr>
        <p:txBody>
          <a:bodyPr>
            <a:normAutofit fontScale="62500" lnSpcReduction="20000"/>
          </a:bodyPr>
          <a:lstStyle/>
          <a:p>
            <a:pPr marL="0" indent="0">
              <a:buNone/>
            </a:pPr>
            <a:r>
              <a:rPr lang="sk-SK" sz="3800" b="1" dirty="0">
                <a:solidFill>
                  <a:srgbClr val="FF0000"/>
                </a:solidFill>
              </a:rPr>
              <a:t>PRINCIPLES</a:t>
            </a:r>
          </a:p>
          <a:p>
            <a:pPr marL="0" indent="0">
              <a:buNone/>
            </a:pPr>
            <a:r>
              <a:rPr lang="sk-SK" sz="3200" b="1" dirty="0" smtClean="0"/>
              <a:t>Post-</a:t>
            </a:r>
            <a:r>
              <a:rPr lang="sk-SK" sz="3200" b="1" dirty="0" err="1" smtClean="0"/>
              <a:t>operative</a:t>
            </a:r>
            <a:endParaRPr lang="sk-SK" sz="3200" b="1" dirty="0"/>
          </a:p>
          <a:p>
            <a:pPr marL="0" indent="0">
              <a:buNone/>
            </a:pPr>
            <a:r>
              <a:rPr lang="sk-SK" b="1" dirty="0" smtClean="0"/>
              <a:t>Post-</a:t>
            </a:r>
            <a:r>
              <a:rPr lang="sk-SK" b="1" dirty="0" err="1" smtClean="0"/>
              <a:t>operative</a:t>
            </a:r>
            <a:r>
              <a:rPr lang="sk-SK" b="1" dirty="0" smtClean="0"/>
              <a:t> </a:t>
            </a:r>
            <a:r>
              <a:rPr lang="sk-SK" b="1" dirty="0" err="1"/>
              <a:t>assessment</a:t>
            </a:r>
            <a:endParaRPr lang="sk-SK" b="1" dirty="0"/>
          </a:p>
          <a:p>
            <a:pPr marL="0" indent="0">
              <a:buNone/>
            </a:pPr>
            <a:r>
              <a:rPr lang="en-US" b="1" dirty="0" smtClean="0"/>
              <a:t>Clinical </a:t>
            </a:r>
            <a:r>
              <a:rPr lang="en-US" dirty="0"/>
              <a:t>–vital signs; </a:t>
            </a:r>
            <a:r>
              <a:rPr lang="en-US" i="1" dirty="0"/>
              <a:t>fever, </a:t>
            </a:r>
            <a:r>
              <a:rPr lang="en-US" i="1" dirty="0" err="1"/>
              <a:t>tarchychadia</a:t>
            </a:r>
            <a:r>
              <a:rPr lang="en-US" i="1" dirty="0"/>
              <a:t>, hypertension, </a:t>
            </a:r>
            <a:r>
              <a:rPr lang="en-US" dirty="0"/>
              <a:t>pain at</a:t>
            </a:r>
          </a:p>
          <a:p>
            <a:pPr marL="0" indent="0">
              <a:buNone/>
            </a:pPr>
            <a:r>
              <a:rPr lang="en-US" dirty="0"/>
              <a:t>site of transplant, pedal </a:t>
            </a:r>
            <a:r>
              <a:rPr lang="en-US" dirty="0" err="1"/>
              <a:t>oedema</a:t>
            </a:r>
            <a:r>
              <a:rPr lang="en-US" dirty="0"/>
              <a:t> (</a:t>
            </a:r>
            <a:r>
              <a:rPr lang="en-US" dirty="0" err="1"/>
              <a:t>compession</a:t>
            </a:r>
            <a:r>
              <a:rPr lang="en-US" dirty="0"/>
              <a:t> of external iliac</a:t>
            </a:r>
          </a:p>
          <a:p>
            <a:pPr marL="0" indent="0">
              <a:buNone/>
            </a:pPr>
            <a:r>
              <a:rPr lang="en-US" dirty="0"/>
              <a:t>vein), decrease urine volume- </a:t>
            </a:r>
            <a:r>
              <a:rPr lang="en-US" b="1" i="1" dirty="0"/>
              <a:t>features of </a:t>
            </a:r>
            <a:r>
              <a:rPr lang="en-US" b="1" i="1" dirty="0" err="1"/>
              <a:t>hyperacute</a:t>
            </a:r>
            <a:r>
              <a:rPr lang="en-US" b="1" i="1" dirty="0"/>
              <a:t> rejection</a:t>
            </a:r>
          </a:p>
          <a:p>
            <a:pPr marL="0" indent="0">
              <a:buNone/>
            </a:pPr>
            <a:r>
              <a:rPr lang="sk-SK" dirty="0" smtClean="0"/>
              <a:t> </a:t>
            </a:r>
            <a:r>
              <a:rPr lang="sk-SK" b="1" dirty="0" err="1"/>
              <a:t>Investigations</a:t>
            </a:r>
            <a:r>
              <a:rPr lang="sk-SK" b="1" dirty="0"/>
              <a:t> </a:t>
            </a:r>
          </a:p>
          <a:p>
            <a:pPr marL="0" indent="0">
              <a:buNone/>
            </a:pPr>
            <a:r>
              <a:rPr lang="sk-SK" dirty="0" smtClean="0"/>
              <a:t> </a:t>
            </a:r>
            <a:r>
              <a:rPr lang="sk-SK" b="1" dirty="0"/>
              <a:t>U/</a:t>
            </a:r>
            <a:r>
              <a:rPr lang="sk-SK" b="1" dirty="0" err="1"/>
              <a:t>Ecr</a:t>
            </a:r>
            <a:endParaRPr lang="sk-SK" b="1" dirty="0"/>
          </a:p>
          <a:p>
            <a:pPr marL="0" indent="0">
              <a:buNone/>
            </a:pPr>
            <a:r>
              <a:rPr lang="en-US" dirty="0" smtClean="0"/>
              <a:t> </a:t>
            </a:r>
            <a:r>
              <a:rPr lang="en-US" b="1" dirty="0"/>
              <a:t>USS- </a:t>
            </a:r>
            <a:r>
              <a:rPr lang="en-US" dirty="0"/>
              <a:t>increase in size, </a:t>
            </a:r>
            <a:r>
              <a:rPr lang="en-US" dirty="0" err="1"/>
              <a:t>pelvicalyceal</a:t>
            </a:r>
            <a:r>
              <a:rPr lang="en-US" dirty="0"/>
              <a:t> dilation</a:t>
            </a:r>
          </a:p>
          <a:p>
            <a:pPr marL="0" indent="0">
              <a:buNone/>
            </a:pPr>
            <a:r>
              <a:rPr lang="en-US" dirty="0" smtClean="0"/>
              <a:t> </a:t>
            </a:r>
            <a:r>
              <a:rPr lang="en-US" b="1" dirty="0"/>
              <a:t>Biopsy; </a:t>
            </a:r>
            <a:r>
              <a:rPr lang="en-US" i="1" dirty="0"/>
              <a:t>mononuclear infiltrates, </a:t>
            </a:r>
            <a:r>
              <a:rPr lang="en-US" i="1" dirty="0" err="1"/>
              <a:t>fibrinoid</a:t>
            </a:r>
            <a:r>
              <a:rPr lang="en-US" i="1" dirty="0"/>
              <a:t> necrosis, </a:t>
            </a:r>
            <a:r>
              <a:rPr lang="en-US" i="1" dirty="0" smtClean="0"/>
              <a:t>interstitial</a:t>
            </a:r>
            <a:r>
              <a:rPr lang="sk-SK" i="1" dirty="0" smtClean="0"/>
              <a:t> </a:t>
            </a:r>
            <a:r>
              <a:rPr lang="sk-SK" i="1" dirty="0" err="1" smtClean="0"/>
              <a:t>haemorrhage</a:t>
            </a:r>
            <a:r>
              <a:rPr lang="sk-SK" i="1" dirty="0" smtClean="0"/>
              <a:t>.</a:t>
            </a:r>
          </a:p>
          <a:p>
            <a:pPr marL="0" indent="0">
              <a:buNone/>
            </a:pPr>
            <a:endParaRPr lang="sk-SK" i="1" dirty="0"/>
          </a:p>
          <a:p>
            <a:pPr marL="0" indent="0">
              <a:buNone/>
            </a:pPr>
            <a:r>
              <a:rPr lang="sk-SK" b="1" dirty="0" err="1" smtClean="0"/>
              <a:t>Others</a:t>
            </a:r>
            <a:endParaRPr lang="sk-SK" b="1" dirty="0"/>
          </a:p>
          <a:p>
            <a:pPr marL="0" indent="0">
              <a:buNone/>
            </a:pPr>
            <a:r>
              <a:rPr lang="sk-SK" dirty="0"/>
              <a:t>O </a:t>
            </a:r>
            <a:r>
              <a:rPr lang="sk-SK" b="1" dirty="0" err="1"/>
              <a:t>Maintenance</a:t>
            </a:r>
            <a:r>
              <a:rPr lang="sk-SK" b="1" dirty="0"/>
              <a:t> </a:t>
            </a:r>
            <a:r>
              <a:rPr lang="sk-SK" b="1" dirty="0" err="1"/>
              <a:t>immunosuppression</a:t>
            </a:r>
            <a:endParaRPr lang="sk-SK" b="1" dirty="0"/>
          </a:p>
          <a:p>
            <a:pPr marL="0" indent="0">
              <a:buNone/>
            </a:pPr>
            <a:r>
              <a:rPr lang="sk-SK" dirty="0"/>
              <a:t>O </a:t>
            </a:r>
            <a:r>
              <a:rPr lang="sk-SK" b="1" dirty="0"/>
              <a:t>DVT </a:t>
            </a:r>
            <a:r>
              <a:rPr lang="sk-SK" b="1" dirty="0" err="1"/>
              <a:t>prophylaxis</a:t>
            </a:r>
            <a:endParaRPr lang="sk-SK" b="1" dirty="0"/>
          </a:p>
          <a:p>
            <a:pPr marL="0" indent="0">
              <a:buNone/>
            </a:pPr>
            <a:r>
              <a:rPr lang="sk-SK" dirty="0"/>
              <a:t>O </a:t>
            </a:r>
            <a:r>
              <a:rPr lang="sk-SK" b="1" dirty="0" err="1"/>
              <a:t>Treatment</a:t>
            </a:r>
            <a:r>
              <a:rPr lang="sk-SK" b="1" dirty="0"/>
              <a:t> of </a:t>
            </a:r>
            <a:r>
              <a:rPr lang="sk-SK" b="1" dirty="0" err="1"/>
              <a:t>infection</a:t>
            </a:r>
            <a:endParaRPr lang="sk-SK" b="1" dirty="0"/>
          </a:p>
          <a:p>
            <a:pPr marL="0" indent="0">
              <a:buNone/>
            </a:pPr>
            <a:r>
              <a:rPr lang="sk-SK" dirty="0"/>
              <a:t>O </a:t>
            </a:r>
            <a:r>
              <a:rPr lang="sk-SK" b="1" dirty="0" err="1"/>
              <a:t>Regular</a:t>
            </a:r>
            <a:r>
              <a:rPr lang="sk-SK" b="1" dirty="0"/>
              <a:t> </a:t>
            </a:r>
            <a:r>
              <a:rPr lang="sk-SK" b="1" dirty="0" err="1"/>
              <a:t>follow</a:t>
            </a:r>
            <a:r>
              <a:rPr lang="sk-SK" b="1" dirty="0"/>
              <a:t> </a:t>
            </a:r>
            <a:r>
              <a:rPr lang="sk-SK" b="1" dirty="0" err="1"/>
              <a:t>up</a:t>
            </a:r>
            <a:endParaRPr lang="sk-SK" dirty="0"/>
          </a:p>
        </p:txBody>
      </p:sp>
    </p:spTree>
    <p:extLst>
      <p:ext uri="{BB962C8B-B14F-4D97-AF65-F5344CB8AC3E}">
        <p14:creationId xmlns:p14="http://schemas.microsoft.com/office/powerpoint/2010/main" val="19057448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44002"/>
          </a:xfrm>
        </p:spPr>
        <p:txBody>
          <a:bodyPr>
            <a:normAutofit fontScale="90000"/>
          </a:bodyPr>
          <a:lstStyle/>
          <a:p>
            <a:endParaRPr lang="sk-SK" dirty="0"/>
          </a:p>
        </p:txBody>
      </p:sp>
      <p:sp>
        <p:nvSpPr>
          <p:cNvPr id="3" name="Zástupný symbol pro obsah 2"/>
          <p:cNvSpPr>
            <a:spLocks noGrp="1"/>
          </p:cNvSpPr>
          <p:nvPr>
            <p:ph idx="1"/>
          </p:nvPr>
        </p:nvSpPr>
        <p:spPr>
          <a:xfrm>
            <a:off x="838200" y="709128"/>
            <a:ext cx="10515600" cy="5467835"/>
          </a:xfrm>
        </p:spPr>
        <p:txBody>
          <a:bodyPr>
            <a:normAutofit lnSpcReduction="10000"/>
          </a:bodyPr>
          <a:lstStyle/>
          <a:p>
            <a:pPr marL="0" indent="0">
              <a:buNone/>
            </a:pPr>
            <a:r>
              <a:rPr lang="sk-SK" b="1" dirty="0">
                <a:solidFill>
                  <a:srgbClr val="FF0000"/>
                </a:solidFill>
              </a:rPr>
              <a:t>IMMUNOSUPPRESSION</a:t>
            </a:r>
          </a:p>
          <a:p>
            <a:pPr>
              <a:buFont typeface="Wingdings" panose="05000000000000000000" pitchFamily="2" charset="2"/>
              <a:buChar char="Ø"/>
            </a:pPr>
            <a:r>
              <a:rPr lang="en-US" dirty="0" smtClean="0"/>
              <a:t>The </a:t>
            </a:r>
            <a:r>
              <a:rPr lang="en-US" dirty="0"/>
              <a:t>principles are the same for type of</a:t>
            </a:r>
          </a:p>
          <a:p>
            <a:pPr marL="0" indent="0">
              <a:buNone/>
            </a:pPr>
            <a:r>
              <a:rPr lang="sk-SK" dirty="0"/>
              <a:t>organ </a:t>
            </a:r>
            <a:r>
              <a:rPr lang="sk-SK" dirty="0" err="1"/>
              <a:t>transplant</a:t>
            </a:r>
            <a:r>
              <a:rPr lang="sk-SK" b="1" i="1" dirty="0"/>
              <a:t>; </a:t>
            </a:r>
            <a:r>
              <a:rPr lang="sk-SK" b="1" i="1" dirty="0" err="1"/>
              <a:t>maximize</a:t>
            </a:r>
            <a:r>
              <a:rPr lang="sk-SK" b="1" i="1" dirty="0"/>
              <a:t> </a:t>
            </a:r>
            <a:r>
              <a:rPr lang="sk-SK" b="1" i="1" dirty="0" err="1"/>
              <a:t>graft</a:t>
            </a:r>
            <a:endParaRPr lang="sk-SK" b="1" i="1" dirty="0"/>
          </a:p>
          <a:p>
            <a:pPr marL="0" indent="0">
              <a:buNone/>
            </a:pPr>
            <a:r>
              <a:rPr lang="en-US" b="1" i="1" dirty="0"/>
              <a:t>protection and minimize side effect</a:t>
            </a:r>
            <a:r>
              <a:rPr lang="en-US" dirty="0"/>
              <a:t>.</a:t>
            </a:r>
          </a:p>
          <a:p>
            <a:pPr>
              <a:buFont typeface="Wingdings" panose="05000000000000000000" pitchFamily="2" charset="2"/>
              <a:buChar char="Ø"/>
            </a:pPr>
            <a:r>
              <a:rPr lang="en-US" dirty="0" smtClean="0"/>
              <a:t>The </a:t>
            </a:r>
            <a:r>
              <a:rPr lang="en-US" dirty="0"/>
              <a:t>agents used to </a:t>
            </a:r>
            <a:r>
              <a:rPr lang="en-US" b="1" dirty="0"/>
              <a:t>prevent rejection </a:t>
            </a:r>
            <a:r>
              <a:rPr lang="en-US" dirty="0"/>
              <a:t>act</a:t>
            </a:r>
          </a:p>
          <a:p>
            <a:pPr marL="0" indent="0">
              <a:buNone/>
            </a:pPr>
            <a:r>
              <a:rPr lang="sk-SK" dirty="0" err="1"/>
              <a:t>predominantly</a:t>
            </a:r>
            <a:r>
              <a:rPr lang="sk-SK" dirty="0"/>
              <a:t> on </a:t>
            </a:r>
            <a:r>
              <a:rPr lang="sk-SK" b="1" dirty="0"/>
              <a:t>T </a:t>
            </a:r>
            <a:r>
              <a:rPr lang="sk-SK" b="1" dirty="0" err="1"/>
              <a:t>cells</a:t>
            </a:r>
            <a:r>
              <a:rPr lang="sk-SK" b="1" dirty="0"/>
              <a:t>.</a:t>
            </a:r>
          </a:p>
          <a:p>
            <a:pPr>
              <a:buFont typeface="Wingdings" panose="05000000000000000000" pitchFamily="2" charset="2"/>
              <a:buChar char="Ø"/>
            </a:pPr>
            <a:r>
              <a:rPr lang="en-US" dirty="0" smtClean="0"/>
              <a:t>The </a:t>
            </a:r>
            <a:r>
              <a:rPr lang="en-US" dirty="0"/>
              <a:t>need for immunosuppression is</a:t>
            </a:r>
          </a:p>
          <a:p>
            <a:pPr marL="0" indent="0">
              <a:buNone/>
            </a:pPr>
            <a:r>
              <a:rPr lang="en-US" dirty="0"/>
              <a:t>highest in the first 3 month but indefinite</a:t>
            </a:r>
          </a:p>
          <a:p>
            <a:pPr marL="0" indent="0">
              <a:buNone/>
            </a:pPr>
            <a:r>
              <a:rPr lang="sk-SK" dirty="0" err="1"/>
              <a:t>treatment</a:t>
            </a:r>
            <a:r>
              <a:rPr lang="sk-SK" dirty="0"/>
              <a:t> </a:t>
            </a:r>
            <a:r>
              <a:rPr lang="sk-SK" dirty="0" err="1"/>
              <a:t>is</a:t>
            </a:r>
            <a:r>
              <a:rPr lang="sk-SK" dirty="0"/>
              <a:t> </a:t>
            </a:r>
            <a:r>
              <a:rPr lang="sk-SK" dirty="0" err="1"/>
              <a:t>needed</a:t>
            </a:r>
            <a:endParaRPr lang="sk-SK" dirty="0"/>
          </a:p>
          <a:p>
            <a:pPr>
              <a:buFont typeface="Wingdings" panose="05000000000000000000" pitchFamily="2" charset="2"/>
              <a:buChar char="Ø"/>
            </a:pPr>
            <a:r>
              <a:rPr lang="en-US" dirty="0" smtClean="0"/>
              <a:t>It </a:t>
            </a:r>
            <a:r>
              <a:rPr lang="en-US" dirty="0"/>
              <a:t>increase the risk of infection and</a:t>
            </a:r>
          </a:p>
          <a:p>
            <a:pPr marL="0" indent="0">
              <a:buNone/>
            </a:pPr>
            <a:r>
              <a:rPr lang="sk-SK" dirty="0" err="1"/>
              <a:t>malignancy</a:t>
            </a:r>
            <a:r>
              <a:rPr lang="sk-SK" dirty="0"/>
              <a:t>.</a:t>
            </a:r>
          </a:p>
        </p:txBody>
      </p:sp>
    </p:spTree>
    <p:extLst>
      <p:ext uri="{BB962C8B-B14F-4D97-AF65-F5344CB8AC3E}">
        <p14:creationId xmlns:p14="http://schemas.microsoft.com/office/powerpoint/2010/main" val="3861882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06679"/>
          </a:xfrm>
        </p:spPr>
        <p:txBody>
          <a:bodyPr>
            <a:normAutofit fontScale="90000"/>
          </a:bodyPr>
          <a:lstStyle/>
          <a:p>
            <a:endParaRPr lang="sk-SK" dirty="0"/>
          </a:p>
        </p:txBody>
      </p:sp>
      <p:sp>
        <p:nvSpPr>
          <p:cNvPr id="3" name="Zástupný symbol pro obsah 2"/>
          <p:cNvSpPr>
            <a:spLocks noGrp="1"/>
          </p:cNvSpPr>
          <p:nvPr>
            <p:ph idx="1"/>
          </p:nvPr>
        </p:nvSpPr>
        <p:spPr>
          <a:xfrm>
            <a:off x="838200" y="858416"/>
            <a:ext cx="10515600" cy="5318547"/>
          </a:xfrm>
        </p:spPr>
        <p:txBody>
          <a:bodyPr>
            <a:normAutofit/>
          </a:bodyPr>
          <a:lstStyle/>
          <a:p>
            <a:pPr marL="0" indent="0">
              <a:buNone/>
            </a:pPr>
            <a:r>
              <a:rPr lang="sk-SK" b="1" dirty="0">
                <a:solidFill>
                  <a:srgbClr val="FF0000"/>
                </a:solidFill>
              </a:rPr>
              <a:t>COMPLICATIONS </a:t>
            </a:r>
            <a:r>
              <a:rPr lang="sk-SK" b="1" dirty="0" smtClean="0">
                <a:solidFill>
                  <a:srgbClr val="FF0000"/>
                </a:solidFill>
              </a:rPr>
              <a:t>OF IMMUNOSUPPRESSION</a:t>
            </a:r>
            <a:endParaRPr lang="sk-SK" b="1" dirty="0">
              <a:solidFill>
                <a:srgbClr val="FF0000"/>
              </a:solidFill>
            </a:endParaRPr>
          </a:p>
          <a:p>
            <a:pPr marL="0" indent="0">
              <a:buNone/>
            </a:pPr>
            <a:r>
              <a:rPr lang="en-US" b="1" dirty="0" smtClean="0"/>
              <a:t>INFECTIONS</a:t>
            </a:r>
            <a:endParaRPr lang="sk-SK" b="1" dirty="0"/>
          </a:p>
          <a:p>
            <a:pPr marL="0" indent="0">
              <a:buNone/>
            </a:pPr>
            <a:r>
              <a:rPr lang="en-US" b="1" dirty="0" smtClean="0"/>
              <a:t>high </a:t>
            </a:r>
            <a:r>
              <a:rPr lang="en-US" b="1" dirty="0"/>
              <a:t>risk of </a:t>
            </a:r>
            <a:r>
              <a:rPr lang="en-US" b="1" dirty="0" smtClean="0"/>
              <a:t>opportunistic</a:t>
            </a:r>
            <a:r>
              <a:rPr lang="sk-SK" b="1" dirty="0" smtClean="0"/>
              <a:t> </a:t>
            </a:r>
            <a:r>
              <a:rPr lang="sk-SK" dirty="0" err="1" smtClean="0"/>
              <a:t>infections</a:t>
            </a:r>
            <a:endParaRPr lang="sk-SK" dirty="0" smtClean="0"/>
          </a:p>
          <a:p>
            <a:pPr marL="0" indent="0">
              <a:buNone/>
            </a:pPr>
            <a:endParaRPr lang="sk-SK" dirty="0"/>
          </a:p>
          <a:p>
            <a:pPr marL="0" indent="0">
              <a:buNone/>
            </a:pPr>
            <a:r>
              <a:rPr lang="en-US" b="1" dirty="0" smtClean="0"/>
              <a:t>Bacterial</a:t>
            </a:r>
            <a:r>
              <a:rPr lang="en-US" b="1" dirty="0"/>
              <a:t>; </a:t>
            </a:r>
            <a:r>
              <a:rPr lang="en-US" dirty="0"/>
              <a:t>common during first month after</a:t>
            </a:r>
          </a:p>
          <a:p>
            <a:pPr marL="0" indent="0">
              <a:buNone/>
            </a:pPr>
            <a:r>
              <a:rPr lang="sk-SK" dirty="0" err="1"/>
              <a:t>transplantation</a:t>
            </a:r>
            <a:r>
              <a:rPr lang="sk-SK" dirty="0"/>
              <a:t> / </a:t>
            </a:r>
            <a:r>
              <a:rPr lang="sk-SK" dirty="0" err="1"/>
              <a:t>before</a:t>
            </a:r>
            <a:r>
              <a:rPr lang="sk-SK" dirty="0"/>
              <a:t> </a:t>
            </a:r>
            <a:r>
              <a:rPr lang="sk-SK" dirty="0" err="1"/>
              <a:t>recovery</a:t>
            </a:r>
            <a:r>
              <a:rPr lang="sk-SK" dirty="0"/>
              <a:t> </a:t>
            </a:r>
            <a:r>
              <a:rPr lang="sk-SK" dirty="0" err="1" smtClean="0"/>
              <a:t>from</a:t>
            </a:r>
            <a:r>
              <a:rPr lang="sk-SK" dirty="0" smtClean="0"/>
              <a:t> </a:t>
            </a:r>
            <a:r>
              <a:rPr lang="sk-SK" dirty="0" err="1" smtClean="0"/>
              <a:t>surgery</a:t>
            </a:r>
            <a:endParaRPr lang="sk-SK" dirty="0"/>
          </a:p>
          <a:p>
            <a:pPr>
              <a:buFont typeface="Wingdings" panose="05000000000000000000" pitchFamily="2" charset="2"/>
              <a:buChar char="Ø"/>
            </a:pPr>
            <a:r>
              <a:rPr lang="sk-SK" dirty="0" err="1" smtClean="0"/>
              <a:t>Community</a:t>
            </a:r>
            <a:r>
              <a:rPr lang="sk-SK" dirty="0" smtClean="0"/>
              <a:t> </a:t>
            </a:r>
            <a:r>
              <a:rPr lang="sk-SK" dirty="0" err="1"/>
              <a:t>acquired</a:t>
            </a:r>
            <a:r>
              <a:rPr lang="sk-SK" dirty="0"/>
              <a:t> </a:t>
            </a:r>
            <a:r>
              <a:rPr lang="sk-SK" dirty="0" err="1"/>
              <a:t>infections</a:t>
            </a:r>
            <a:endParaRPr lang="sk-SK" dirty="0"/>
          </a:p>
          <a:p>
            <a:pPr>
              <a:buFont typeface="Wingdings" panose="05000000000000000000" pitchFamily="2" charset="2"/>
              <a:buChar char="Ø"/>
            </a:pPr>
            <a:r>
              <a:rPr lang="sk-SK" dirty="0" err="1" smtClean="0"/>
              <a:t>Wound</a:t>
            </a:r>
            <a:r>
              <a:rPr lang="sk-SK" dirty="0" smtClean="0"/>
              <a:t> </a:t>
            </a:r>
            <a:r>
              <a:rPr lang="sk-SK" dirty="0" err="1"/>
              <a:t>infection</a:t>
            </a:r>
            <a:endParaRPr lang="sk-SK" dirty="0"/>
          </a:p>
          <a:p>
            <a:pPr>
              <a:buFont typeface="Wingdings" panose="05000000000000000000" pitchFamily="2" charset="2"/>
              <a:buChar char="Ø"/>
            </a:pPr>
            <a:r>
              <a:rPr lang="sk-SK" dirty="0" smtClean="0"/>
              <a:t>UTI </a:t>
            </a:r>
            <a:r>
              <a:rPr lang="sk-SK" dirty="0"/>
              <a:t>(</a:t>
            </a:r>
            <a:r>
              <a:rPr lang="sk-SK" dirty="0" err="1"/>
              <a:t>catheter</a:t>
            </a:r>
            <a:r>
              <a:rPr lang="sk-SK" dirty="0"/>
              <a:t> </a:t>
            </a:r>
            <a:r>
              <a:rPr lang="sk-SK" dirty="0" err="1"/>
              <a:t>related</a:t>
            </a:r>
            <a:r>
              <a:rPr lang="sk-SK" dirty="0"/>
              <a:t>)</a:t>
            </a:r>
          </a:p>
          <a:p>
            <a:pPr>
              <a:buFont typeface="Wingdings" panose="05000000000000000000" pitchFamily="2" charset="2"/>
              <a:buChar char="Ø"/>
            </a:pPr>
            <a:r>
              <a:rPr lang="sk-SK" dirty="0" err="1" smtClean="0"/>
              <a:t>Tuberculosis</a:t>
            </a:r>
            <a:endParaRPr lang="sk-SK" dirty="0"/>
          </a:p>
        </p:txBody>
      </p:sp>
    </p:spTree>
    <p:extLst>
      <p:ext uri="{BB962C8B-B14F-4D97-AF65-F5344CB8AC3E}">
        <p14:creationId xmlns:p14="http://schemas.microsoft.com/office/powerpoint/2010/main" val="37108922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13373"/>
          </a:xfrm>
        </p:spPr>
        <p:txBody>
          <a:bodyPr>
            <a:normAutofit fontScale="90000"/>
          </a:bodyPr>
          <a:lstStyle/>
          <a:p>
            <a:endParaRPr lang="sk-SK" dirty="0"/>
          </a:p>
        </p:txBody>
      </p:sp>
      <p:sp>
        <p:nvSpPr>
          <p:cNvPr id="3" name="Zástupný symbol pro obsah 2"/>
          <p:cNvSpPr>
            <a:spLocks noGrp="1"/>
          </p:cNvSpPr>
          <p:nvPr>
            <p:ph idx="1"/>
          </p:nvPr>
        </p:nvSpPr>
        <p:spPr>
          <a:xfrm>
            <a:off x="838200" y="783771"/>
            <a:ext cx="10515600" cy="5393192"/>
          </a:xfrm>
        </p:spPr>
        <p:txBody>
          <a:bodyPr>
            <a:normAutofit fontScale="85000" lnSpcReduction="20000"/>
          </a:bodyPr>
          <a:lstStyle/>
          <a:p>
            <a:pPr marL="0" indent="0">
              <a:buNone/>
            </a:pPr>
            <a:r>
              <a:rPr lang="en-US" sz="3200" b="1" dirty="0">
                <a:solidFill>
                  <a:srgbClr val="000000"/>
                </a:solidFill>
                <a:latin typeface="Arial" panose="020B0604020202020204" pitchFamily="34" charset="0"/>
              </a:rPr>
              <a:t>Viral ; </a:t>
            </a:r>
            <a:r>
              <a:rPr lang="en-US" sz="3200" dirty="0">
                <a:solidFill>
                  <a:srgbClr val="000000"/>
                </a:solidFill>
                <a:latin typeface="Arial" panose="020B0604020202020204" pitchFamily="34" charset="0"/>
              </a:rPr>
              <a:t>highest in the first six month</a:t>
            </a:r>
          </a:p>
          <a:p>
            <a:pPr marL="0" indent="0">
              <a:buNone/>
            </a:pPr>
            <a:r>
              <a:rPr lang="en-US" sz="2400" dirty="0">
                <a:solidFill>
                  <a:srgbClr val="AB2B1E"/>
                </a:solidFill>
                <a:latin typeface="Wingdings" panose="05000000000000000000" pitchFamily="2" charset="2"/>
              </a:rPr>
              <a:t> </a:t>
            </a:r>
            <a:r>
              <a:rPr lang="en-US" b="1" dirty="0">
                <a:solidFill>
                  <a:srgbClr val="000000"/>
                </a:solidFill>
                <a:latin typeface="Arial" panose="020B0604020202020204" pitchFamily="34" charset="0"/>
              </a:rPr>
              <a:t>CMV </a:t>
            </a:r>
            <a:r>
              <a:rPr lang="en-US" dirty="0">
                <a:solidFill>
                  <a:srgbClr val="000000"/>
                </a:solidFill>
                <a:latin typeface="Arial" panose="020B0604020202020204" pitchFamily="34" charset="0"/>
              </a:rPr>
              <a:t>infection; may presents as</a:t>
            </a:r>
          </a:p>
          <a:p>
            <a:pPr marL="0" indent="0">
              <a:buNone/>
            </a:pPr>
            <a:r>
              <a:rPr lang="sk-SK" i="1" dirty="0" err="1">
                <a:solidFill>
                  <a:srgbClr val="000000"/>
                </a:solidFill>
                <a:latin typeface="Arial" panose="020B0604020202020204" pitchFamily="34" charset="0"/>
              </a:rPr>
              <a:t>pnuemonia</a:t>
            </a:r>
            <a:r>
              <a:rPr lang="sk-SK" i="1" dirty="0">
                <a:solidFill>
                  <a:srgbClr val="000000"/>
                </a:solidFill>
                <a:latin typeface="Arial" panose="020B0604020202020204" pitchFamily="34" charset="0"/>
              </a:rPr>
              <a:t>, </a:t>
            </a:r>
            <a:r>
              <a:rPr lang="sk-SK" i="1" dirty="0" err="1">
                <a:solidFill>
                  <a:srgbClr val="000000"/>
                </a:solidFill>
                <a:latin typeface="Arial" panose="020B0604020202020204" pitchFamily="34" charset="0"/>
              </a:rPr>
              <a:t>gastrointestinal</a:t>
            </a:r>
            <a:r>
              <a:rPr lang="sk-SK" i="1" dirty="0">
                <a:solidFill>
                  <a:srgbClr val="000000"/>
                </a:solidFill>
                <a:latin typeface="Arial" panose="020B0604020202020204" pitchFamily="34" charset="0"/>
              </a:rPr>
              <a:t> </a:t>
            </a:r>
            <a:r>
              <a:rPr lang="sk-SK" i="1" dirty="0" err="1">
                <a:solidFill>
                  <a:srgbClr val="000000"/>
                </a:solidFill>
                <a:latin typeface="Arial" panose="020B0604020202020204" pitchFamily="34" charset="0"/>
              </a:rPr>
              <a:t>disease</a:t>
            </a:r>
            <a:r>
              <a:rPr lang="sk-SK" i="1" dirty="0">
                <a:solidFill>
                  <a:srgbClr val="000000"/>
                </a:solidFill>
                <a:latin typeface="Arial" panose="020B0604020202020204" pitchFamily="34" charset="0"/>
              </a:rPr>
              <a:t>,</a:t>
            </a:r>
          </a:p>
          <a:p>
            <a:pPr marL="0" indent="0">
              <a:buNone/>
            </a:pPr>
            <a:r>
              <a:rPr lang="sk-SK" i="1" dirty="0" err="1">
                <a:solidFill>
                  <a:srgbClr val="000000"/>
                </a:solidFill>
                <a:latin typeface="Arial" panose="020B0604020202020204" pitchFamily="34" charset="0"/>
              </a:rPr>
              <a:t>hepatitis</a:t>
            </a:r>
            <a:r>
              <a:rPr lang="sk-SK" i="1" dirty="0">
                <a:solidFill>
                  <a:srgbClr val="000000"/>
                </a:solidFill>
                <a:latin typeface="Arial" panose="020B0604020202020204" pitchFamily="34" charset="0"/>
              </a:rPr>
              <a:t>, </a:t>
            </a:r>
            <a:r>
              <a:rPr lang="sk-SK" i="1" dirty="0" err="1">
                <a:solidFill>
                  <a:srgbClr val="000000"/>
                </a:solidFill>
                <a:latin typeface="Arial" panose="020B0604020202020204" pitchFamily="34" charset="0"/>
              </a:rPr>
              <a:t>retinitis</a:t>
            </a:r>
            <a:r>
              <a:rPr lang="sk-SK" i="1" dirty="0">
                <a:solidFill>
                  <a:srgbClr val="000000"/>
                </a:solidFill>
                <a:latin typeface="Arial" panose="020B0604020202020204" pitchFamily="34" charset="0"/>
              </a:rPr>
              <a:t>, </a:t>
            </a:r>
            <a:r>
              <a:rPr lang="sk-SK" i="1" dirty="0" err="1">
                <a:solidFill>
                  <a:srgbClr val="000000"/>
                </a:solidFill>
                <a:latin typeface="Arial" panose="020B0604020202020204" pitchFamily="34" charset="0"/>
              </a:rPr>
              <a:t>encephalitis</a:t>
            </a:r>
            <a:endParaRPr lang="sk-SK" i="1" dirty="0">
              <a:solidFill>
                <a:srgbClr val="000000"/>
              </a:solidFill>
              <a:latin typeface="Arial" panose="020B0604020202020204" pitchFamily="34" charset="0"/>
            </a:endParaRPr>
          </a:p>
          <a:p>
            <a:pPr marL="0" indent="0">
              <a:buNone/>
            </a:pPr>
            <a:r>
              <a:rPr lang="sk-SK" sz="2400" dirty="0">
                <a:solidFill>
                  <a:srgbClr val="AB2B1E"/>
                </a:solidFill>
                <a:latin typeface="Wingdings" panose="05000000000000000000" pitchFamily="2" charset="2"/>
              </a:rPr>
              <a:t> </a:t>
            </a:r>
            <a:r>
              <a:rPr lang="sk-SK" b="1" dirty="0">
                <a:solidFill>
                  <a:srgbClr val="000000"/>
                </a:solidFill>
                <a:latin typeface="Arial" panose="020B0604020202020204" pitchFamily="34" charset="0"/>
              </a:rPr>
              <a:t>Herpes </a:t>
            </a:r>
            <a:r>
              <a:rPr lang="sk-SK" b="1" dirty="0" err="1">
                <a:solidFill>
                  <a:srgbClr val="000000"/>
                </a:solidFill>
                <a:latin typeface="Arial" panose="020B0604020202020204" pitchFamily="34" charset="0"/>
              </a:rPr>
              <a:t>simplex</a:t>
            </a:r>
            <a:r>
              <a:rPr lang="sk-SK" b="1" dirty="0">
                <a:solidFill>
                  <a:srgbClr val="000000"/>
                </a:solidFill>
                <a:latin typeface="Arial" panose="020B0604020202020204" pitchFamily="34" charset="0"/>
              </a:rPr>
              <a:t> </a:t>
            </a:r>
            <a:r>
              <a:rPr lang="sk-SK" b="1" dirty="0" err="1">
                <a:solidFill>
                  <a:srgbClr val="000000"/>
                </a:solidFill>
                <a:latin typeface="Arial" panose="020B0604020202020204" pitchFamily="34" charset="0"/>
              </a:rPr>
              <a:t>virus</a:t>
            </a:r>
            <a:r>
              <a:rPr lang="sk-SK" b="1" dirty="0">
                <a:solidFill>
                  <a:srgbClr val="000000"/>
                </a:solidFill>
                <a:latin typeface="Arial" panose="020B0604020202020204" pitchFamily="34" charset="0"/>
              </a:rPr>
              <a:t> (HSV) ;</a:t>
            </a:r>
          </a:p>
          <a:p>
            <a:pPr marL="0" indent="0">
              <a:buNone/>
            </a:pPr>
            <a:r>
              <a:rPr lang="sk-SK" dirty="0" err="1">
                <a:solidFill>
                  <a:srgbClr val="000000"/>
                </a:solidFill>
                <a:latin typeface="Arial" panose="020B0604020202020204" pitchFamily="34" charset="0"/>
              </a:rPr>
              <a:t>mucocuteneous</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lesions</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sometimes</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around</a:t>
            </a:r>
            <a:endParaRPr lang="sk-SK" dirty="0">
              <a:solidFill>
                <a:srgbClr val="000000"/>
              </a:solidFill>
              <a:latin typeface="Arial" panose="020B0604020202020204" pitchFamily="34" charset="0"/>
            </a:endParaRPr>
          </a:p>
          <a:p>
            <a:pPr marL="0" indent="0">
              <a:buNone/>
            </a:pPr>
            <a:r>
              <a:rPr lang="sk-SK" dirty="0" err="1">
                <a:solidFill>
                  <a:srgbClr val="000000"/>
                </a:solidFill>
                <a:latin typeface="Arial" panose="020B0604020202020204" pitchFamily="34" charset="0"/>
              </a:rPr>
              <a:t>the</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genitalia</a:t>
            </a:r>
            <a:endParaRPr lang="sk-SK" dirty="0">
              <a:solidFill>
                <a:srgbClr val="000000"/>
              </a:solidFill>
              <a:latin typeface="Arial" panose="020B0604020202020204" pitchFamily="34" charset="0"/>
            </a:endParaRPr>
          </a:p>
          <a:p>
            <a:pPr marL="0" indent="0">
              <a:buNone/>
            </a:pPr>
            <a:r>
              <a:rPr lang="sk-SK" sz="2400" dirty="0">
                <a:solidFill>
                  <a:srgbClr val="AB2B1E"/>
                </a:solidFill>
                <a:latin typeface="Wingdings" panose="05000000000000000000" pitchFamily="2" charset="2"/>
              </a:rPr>
              <a:t> </a:t>
            </a:r>
            <a:r>
              <a:rPr lang="sk-SK" b="1" dirty="0">
                <a:solidFill>
                  <a:srgbClr val="000000"/>
                </a:solidFill>
                <a:latin typeface="Arial" panose="020B0604020202020204" pitchFamily="34" charset="0"/>
              </a:rPr>
              <a:t>BK-</a:t>
            </a:r>
            <a:r>
              <a:rPr lang="sk-SK" b="1" dirty="0" err="1">
                <a:solidFill>
                  <a:srgbClr val="000000"/>
                </a:solidFill>
                <a:latin typeface="Arial" panose="020B0604020202020204" pitchFamily="34" charset="0"/>
              </a:rPr>
              <a:t>virus</a:t>
            </a:r>
            <a:r>
              <a:rPr lang="sk-SK" b="1"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graft</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dysfunction</a:t>
            </a:r>
            <a:endParaRPr lang="sk-SK" dirty="0">
              <a:solidFill>
                <a:srgbClr val="000000"/>
              </a:solidFill>
              <a:latin typeface="Arial" panose="020B0604020202020204" pitchFamily="34" charset="0"/>
            </a:endParaRPr>
          </a:p>
          <a:p>
            <a:pPr marL="0" indent="0">
              <a:buNone/>
            </a:pPr>
            <a:r>
              <a:rPr lang="sk-SK" sz="2400" dirty="0">
                <a:solidFill>
                  <a:srgbClr val="AB2B1E"/>
                </a:solidFill>
                <a:latin typeface="Wingdings" panose="05000000000000000000" pitchFamily="2" charset="2"/>
              </a:rPr>
              <a:t> </a:t>
            </a:r>
            <a:r>
              <a:rPr lang="sk-SK" b="1" dirty="0">
                <a:solidFill>
                  <a:srgbClr val="000000"/>
                </a:solidFill>
                <a:latin typeface="Arial" panose="020B0604020202020204" pitchFamily="34" charset="0"/>
              </a:rPr>
              <a:t>Herpes </a:t>
            </a:r>
            <a:r>
              <a:rPr lang="sk-SK" b="1" dirty="0" err="1">
                <a:solidFill>
                  <a:srgbClr val="000000"/>
                </a:solidFill>
                <a:latin typeface="Arial" panose="020B0604020202020204" pitchFamily="34" charset="0"/>
              </a:rPr>
              <a:t>zoster</a:t>
            </a:r>
            <a:r>
              <a:rPr lang="sk-SK" b="1" dirty="0">
                <a:solidFill>
                  <a:srgbClr val="000000"/>
                </a:solidFill>
                <a:latin typeface="Arial" panose="020B0604020202020204" pitchFamily="34" charset="0"/>
              </a:rPr>
              <a:t> </a:t>
            </a:r>
            <a:r>
              <a:rPr lang="sk-SK" b="1" dirty="0" err="1">
                <a:solidFill>
                  <a:srgbClr val="000000"/>
                </a:solidFill>
                <a:latin typeface="Arial" panose="020B0604020202020204" pitchFamily="34" charset="0"/>
              </a:rPr>
              <a:t>infection</a:t>
            </a:r>
            <a:r>
              <a:rPr lang="sk-SK" b="1"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chicken</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pox</a:t>
            </a:r>
            <a:endParaRPr lang="sk-SK" dirty="0">
              <a:solidFill>
                <a:srgbClr val="000000"/>
              </a:solidFill>
              <a:latin typeface="Arial" panose="020B0604020202020204" pitchFamily="34" charset="0"/>
            </a:endParaRPr>
          </a:p>
          <a:p>
            <a:pPr marL="0" indent="0">
              <a:buNone/>
            </a:pPr>
            <a:r>
              <a:rPr lang="sk-SK" sz="2400" dirty="0">
                <a:solidFill>
                  <a:srgbClr val="AB2B1E"/>
                </a:solidFill>
                <a:latin typeface="Comic Sans MS" panose="030F0702030302020204" pitchFamily="66" charset="0"/>
              </a:rPr>
              <a:t>O </a:t>
            </a:r>
            <a:r>
              <a:rPr lang="sk-SK" sz="3200" b="1" dirty="0" err="1">
                <a:solidFill>
                  <a:srgbClr val="000000"/>
                </a:solidFill>
                <a:latin typeface="Arial" panose="020B0604020202020204" pitchFamily="34" charset="0"/>
              </a:rPr>
              <a:t>Fungal</a:t>
            </a:r>
            <a:r>
              <a:rPr lang="sk-SK" sz="3200" b="1" dirty="0">
                <a:solidFill>
                  <a:srgbClr val="000000"/>
                </a:solidFill>
                <a:latin typeface="Arial" panose="020B0604020202020204" pitchFamily="34" charset="0"/>
              </a:rPr>
              <a:t> </a:t>
            </a:r>
            <a:r>
              <a:rPr lang="sk-SK" sz="3200" dirty="0">
                <a:solidFill>
                  <a:srgbClr val="000000"/>
                </a:solidFill>
                <a:latin typeface="Arial" panose="020B0604020202020204" pitchFamily="34" charset="0"/>
              </a:rPr>
              <a:t>; </a:t>
            </a:r>
            <a:r>
              <a:rPr lang="sk-SK" sz="3200" dirty="0" err="1">
                <a:solidFill>
                  <a:srgbClr val="000000"/>
                </a:solidFill>
                <a:latin typeface="Arial" panose="020B0604020202020204" pitchFamily="34" charset="0"/>
              </a:rPr>
              <a:t>pneumocystic</a:t>
            </a:r>
            <a:r>
              <a:rPr lang="sk-SK" sz="3200" dirty="0">
                <a:solidFill>
                  <a:srgbClr val="000000"/>
                </a:solidFill>
                <a:latin typeface="Arial" panose="020B0604020202020204" pitchFamily="34" charset="0"/>
              </a:rPr>
              <a:t> </a:t>
            </a:r>
            <a:r>
              <a:rPr lang="sk-SK" sz="3200" dirty="0" err="1">
                <a:solidFill>
                  <a:srgbClr val="000000"/>
                </a:solidFill>
                <a:latin typeface="Arial" panose="020B0604020202020204" pitchFamily="34" charset="0"/>
              </a:rPr>
              <a:t>jiroveci</a:t>
            </a:r>
            <a:r>
              <a:rPr lang="sk-SK" sz="3200" dirty="0">
                <a:solidFill>
                  <a:srgbClr val="000000"/>
                </a:solidFill>
                <a:latin typeface="Arial" panose="020B0604020202020204" pitchFamily="34" charset="0"/>
              </a:rPr>
              <a:t>(</a:t>
            </a:r>
            <a:r>
              <a:rPr lang="sk-SK" sz="3200" dirty="0" err="1">
                <a:solidFill>
                  <a:srgbClr val="000000"/>
                </a:solidFill>
                <a:latin typeface="Arial" panose="020B0604020202020204" pitchFamily="34" charset="0"/>
              </a:rPr>
              <a:t>carinii</a:t>
            </a:r>
            <a:r>
              <a:rPr lang="sk-SK" sz="3200" dirty="0">
                <a:solidFill>
                  <a:srgbClr val="000000"/>
                </a:solidFill>
                <a:latin typeface="Arial" panose="020B0604020202020204" pitchFamily="34" charset="0"/>
              </a:rPr>
              <a:t>),</a:t>
            </a:r>
          </a:p>
          <a:p>
            <a:pPr marL="0" indent="0">
              <a:buNone/>
            </a:pPr>
            <a:r>
              <a:rPr lang="sk-SK" sz="3200" dirty="0" err="1">
                <a:solidFill>
                  <a:srgbClr val="000000"/>
                </a:solidFill>
                <a:latin typeface="Arial" panose="020B0604020202020204" pitchFamily="34" charset="0"/>
              </a:rPr>
              <a:t>candidiasis</a:t>
            </a:r>
            <a:r>
              <a:rPr lang="sk-SK" sz="3200" dirty="0">
                <a:solidFill>
                  <a:srgbClr val="000000"/>
                </a:solidFill>
                <a:latin typeface="Arial" panose="020B0604020202020204" pitchFamily="34" charset="0"/>
              </a:rPr>
              <a:t>, </a:t>
            </a:r>
            <a:r>
              <a:rPr lang="sk-SK" sz="3200" dirty="0" err="1">
                <a:solidFill>
                  <a:srgbClr val="000000"/>
                </a:solidFill>
                <a:latin typeface="Arial" panose="020B0604020202020204" pitchFamily="34" charset="0"/>
              </a:rPr>
              <a:t>aspergillosis</a:t>
            </a:r>
            <a:endParaRPr lang="sk-SK" sz="3200" dirty="0">
              <a:solidFill>
                <a:srgbClr val="000000"/>
              </a:solidFill>
              <a:latin typeface="Arial" panose="020B0604020202020204" pitchFamily="34" charset="0"/>
            </a:endParaRPr>
          </a:p>
          <a:p>
            <a:pPr marL="0" indent="0">
              <a:buNone/>
            </a:pPr>
            <a:r>
              <a:rPr lang="sk-SK" sz="2400" dirty="0">
                <a:solidFill>
                  <a:srgbClr val="AB2B1E"/>
                </a:solidFill>
                <a:latin typeface="Comic Sans MS" panose="030F0702030302020204" pitchFamily="66" charset="0"/>
              </a:rPr>
              <a:t>O </a:t>
            </a:r>
            <a:r>
              <a:rPr lang="sk-SK" sz="3200" b="1" dirty="0" err="1">
                <a:solidFill>
                  <a:srgbClr val="000000"/>
                </a:solidFill>
                <a:latin typeface="Arial" panose="020B0604020202020204" pitchFamily="34" charset="0"/>
              </a:rPr>
              <a:t>Parasitic</a:t>
            </a:r>
            <a:r>
              <a:rPr lang="sk-SK" sz="3200" b="1" dirty="0">
                <a:solidFill>
                  <a:srgbClr val="000000"/>
                </a:solidFill>
                <a:latin typeface="Arial" panose="020B0604020202020204" pitchFamily="34" charset="0"/>
              </a:rPr>
              <a:t>; </a:t>
            </a:r>
            <a:r>
              <a:rPr lang="sk-SK" sz="3200" dirty="0" err="1">
                <a:solidFill>
                  <a:srgbClr val="000000"/>
                </a:solidFill>
                <a:latin typeface="Arial" panose="020B0604020202020204" pitchFamily="34" charset="0"/>
              </a:rPr>
              <a:t>strongiloides</a:t>
            </a:r>
            <a:r>
              <a:rPr lang="sk-SK" sz="3200" dirty="0">
                <a:solidFill>
                  <a:srgbClr val="000000"/>
                </a:solidFill>
                <a:latin typeface="Arial" panose="020B0604020202020204" pitchFamily="34" charset="0"/>
              </a:rPr>
              <a:t>, </a:t>
            </a:r>
            <a:r>
              <a:rPr lang="sk-SK" sz="3200" dirty="0" err="1">
                <a:solidFill>
                  <a:srgbClr val="000000"/>
                </a:solidFill>
                <a:latin typeface="Arial" panose="020B0604020202020204" pitchFamily="34" charset="0"/>
              </a:rPr>
              <a:t>leimaniasis</a:t>
            </a:r>
            <a:r>
              <a:rPr lang="sk-SK" sz="3200" dirty="0">
                <a:solidFill>
                  <a:srgbClr val="000000"/>
                </a:solidFill>
                <a:latin typeface="Arial" panose="020B0604020202020204" pitchFamily="34" charset="0"/>
              </a:rPr>
              <a:t>,</a:t>
            </a:r>
          </a:p>
          <a:p>
            <a:pPr marL="0" indent="0">
              <a:buNone/>
            </a:pPr>
            <a:r>
              <a:rPr lang="sk-SK" sz="3200" dirty="0" err="1">
                <a:solidFill>
                  <a:srgbClr val="000000"/>
                </a:solidFill>
                <a:latin typeface="Arial" panose="020B0604020202020204" pitchFamily="34" charset="0"/>
              </a:rPr>
              <a:t>toxoplasmosis</a:t>
            </a:r>
            <a:endParaRPr lang="sk-SK" dirty="0"/>
          </a:p>
        </p:txBody>
      </p:sp>
    </p:spTree>
    <p:extLst>
      <p:ext uri="{BB962C8B-B14F-4D97-AF65-F5344CB8AC3E}">
        <p14:creationId xmlns:p14="http://schemas.microsoft.com/office/powerpoint/2010/main" val="29021655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69357"/>
          </a:xfrm>
        </p:spPr>
        <p:txBody>
          <a:bodyPr>
            <a:normAutofit fontScale="90000"/>
          </a:bodyPr>
          <a:lstStyle/>
          <a:p>
            <a:endParaRPr lang="sk-SK" dirty="0"/>
          </a:p>
        </p:txBody>
      </p:sp>
      <p:sp>
        <p:nvSpPr>
          <p:cNvPr id="3" name="Zástupný symbol pro obsah 2"/>
          <p:cNvSpPr>
            <a:spLocks noGrp="1"/>
          </p:cNvSpPr>
          <p:nvPr>
            <p:ph idx="1"/>
          </p:nvPr>
        </p:nvSpPr>
        <p:spPr>
          <a:xfrm>
            <a:off x="838200" y="877078"/>
            <a:ext cx="10515600" cy="5299885"/>
          </a:xfrm>
        </p:spPr>
        <p:txBody>
          <a:bodyPr>
            <a:normAutofit lnSpcReduction="10000"/>
          </a:bodyPr>
          <a:lstStyle/>
          <a:p>
            <a:pPr marL="0" indent="0">
              <a:buNone/>
            </a:pPr>
            <a:r>
              <a:rPr lang="sk-SK" sz="3200" b="1" dirty="0">
                <a:solidFill>
                  <a:srgbClr val="000000"/>
                </a:solidFill>
                <a:latin typeface="Arial" panose="020B0604020202020204" pitchFamily="34" charset="0"/>
              </a:rPr>
              <a:t>MALIGNANCY</a:t>
            </a:r>
          </a:p>
          <a:p>
            <a:pPr marL="0" indent="0">
              <a:buNone/>
            </a:pPr>
            <a:r>
              <a:rPr lang="sk-SK" sz="2400" dirty="0">
                <a:solidFill>
                  <a:srgbClr val="AB2B1E"/>
                </a:solidFill>
                <a:latin typeface="Wingdings" panose="05000000000000000000" pitchFamily="2" charset="2"/>
              </a:rPr>
              <a:t> </a:t>
            </a:r>
            <a:r>
              <a:rPr lang="sk-SK" b="1" dirty="0">
                <a:solidFill>
                  <a:srgbClr val="000000"/>
                </a:solidFill>
                <a:latin typeface="Arial" panose="020B0604020202020204" pitchFamily="34" charset="0"/>
              </a:rPr>
              <a:t>Post </a:t>
            </a:r>
            <a:r>
              <a:rPr lang="sk-SK" b="1" dirty="0" err="1">
                <a:solidFill>
                  <a:srgbClr val="000000"/>
                </a:solidFill>
                <a:latin typeface="Arial" panose="020B0604020202020204" pitchFamily="34" charset="0"/>
              </a:rPr>
              <a:t>transplant</a:t>
            </a:r>
            <a:r>
              <a:rPr lang="sk-SK" b="1" dirty="0">
                <a:solidFill>
                  <a:srgbClr val="000000"/>
                </a:solidFill>
                <a:latin typeface="Arial" panose="020B0604020202020204" pitchFamily="34" charset="0"/>
              </a:rPr>
              <a:t> </a:t>
            </a:r>
            <a:r>
              <a:rPr lang="sk-SK" b="1" dirty="0" err="1">
                <a:solidFill>
                  <a:srgbClr val="000000"/>
                </a:solidFill>
                <a:latin typeface="Arial" panose="020B0604020202020204" pitchFamily="34" charset="0"/>
              </a:rPr>
              <a:t>lymphoprolipherative</a:t>
            </a:r>
            <a:endParaRPr lang="sk-SK" b="1" dirty="0">
              <a:solidFill>
                <a:srgbClr val="000000"/>
              </a:solidFill>
              <a:latin typeface="Arial" panose="020B0604020202020204" pitchFamily="34" charset="0"/>
            </a:endParaRPr>
          </a:p>
          <a:p>
            <a:pPr marL="0" indent="0">
              <a:buNone/>
            </a:pPr>
            <a:r>
              <a:rPr lang="en-US" b="1" dirty="0">
                <a:solidFill>
                  <a:srgbClr val="000000"/>
                </a:solidFill>
                <a:latin typeface="Arial" panose="020B0604020202020204" pitchFamily="34" charset="0"/>
              </a:rPr>
              <a:t>disease </a:t>
            </a:r>
            <a:r>
              <a:rPr lang="en-US" dirty="0">
                <a:solidFill>
                  <a:srgbClr val="000000"/>
                </a:solidFill>
                <a:latin typeface="Arial" panose="020B0604020202020204" pitchFamily="34" charset="0"/>
              </a:rPr>
              <a:t>(PTLPD); seen 1-3% of kidney</a:t>
            </a:r>
          </a:p>
          <a:p>
            <a:pPr marL="0" indent="0">
              <a:buNone/>
            </a:pPr>
            <a:r>
              <a:rPr lang="sk-SK" dirty="0" err="1">
                <a:solidFill>
                  <a:srgbClr val="000000"/>
                </a:solidFill>
                <a:latin typeface="Arial" panose="020B0604020202020204" pitchFamily="34" charset="0"/>
              </a:rPr>
              <a:t>transplant</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with</a:t>
            </a:r>
            <a:r>
              <a:rPr lang="sk-SK" dirty="0">
                <a:solidFill>
                  <a:srgbClr val="000000"/>
                </a:solidFill>
                <a:latin typeface="Arial" panose="020B0604020202020204" pitchFamily="34" charset="0"/>
              </a:rPr>
              <a:t> 50% mortality</a:t>
            </a:r>
          </a:p>
          <a:p>
            <a:pPr marL="0" indent="0">
              <a:buNone/>
            </a:pPr>
            <a:r>
              <a:rPr lang="en-US" sz="2400" dirty="0">
                <a:solidFill>
                  <a:srgbClr val="AB2B1E"/>
                </a:solidFill>
                <a:latin typeface="Wingdings" panose="05000000000000000000" pitchFamily="2" charset="2"/>
              </a:rPr>
              <a:t> </a:t>
            </a:r>
            <a:r>
              <a:rPr lang="en-US" b="1" dirty="0">
                <a:solidFill>
                  <a:srgbClr val="000000"/>
                </a:solidFill>
                <a:latin typeface="Arial" panose="020B0604020202020204" pitchFamily="34" charset="0"/>
              </a:rPr>
              <a:t>Squamous cell ca </a:t>
            </a:r>
            <a:r>
              <a:rPr lang="en-US" dirty="0">
                <a:solidFill>
                  <a:srgbClr val="000000"/>
                </a:solidFill>
                <a:latin typeface="Arial" panose="020B0604020202020204" pitchFamily="34" charset="0"/>
              </a:rPr>
              <a:t>of the skin</a:t>
            </a:r>
          </a:p>
          <a:p>
            <a:pPr marL="0" indent="0">
              <a:buNone/>
            </a:pPr>
            <a:r>
              <a:rPr lang="en-US" sz="2400" dirty="0">
                <a:solidFill>
                  <a:srgbClr val="AB2B1E"/>
                </a:solidFill>
                <a:latin typeface="Wingdings" panose="05000000000000000000" pitchFamily="2" charset="2"/>
              </a:rPr>
              <a:t> </a:t>
            </a:r>
            <a:r>
              <a:rPr lang="en-US" dirty="0">
                <a:solidFill>
                  <a:srgbClr val="000000"/>
                </a:solidFill>
                <a:latin typeface="Arial" panose="020B0604020202020204" pitchFamily="34" charset="0"/>
              </a:rPr>
              <a:t>Basal cell ca and malignant melanoma are</a:t>
            </a:r>
          </a:p>
          <a:p>
            <a:pPr marL="0" indent="0">
              <a:buNone/>
            </a:pPr>
            <a:r>
              <a:rPr lang="en-US" dirty="0">
                <a:solidFill>
                  <a:srgbClr val="000000"/>
                </a:solidFill>
                <a:latin typeface="Arial" panose="020B0604020202020204" pitchFamily="34" charset="0"/>
              </a:rPr>
              <a:t>higher in transplant patient than the </a:t>
            </a:r>
            <a:r>
              <a:rPr lang="en-US" dirty="0" err="1">
                <a:solidFill>
                  <a:srgbClr val="000000"/>
                </a:solidFill>
                <a:latin typeface="Arial" panose="020B0604020202020204" pitchFamily="34" charset="0"/>
              </a:rPr>
              <a:t>genral</a:t>
            </a:r>
            <a:endParaRPr lang="en-US" dirty="0">
              <a:solidFill>
                <a:srgbClr val="000000"/>
              </a:solidFill>
              <a:latin typeface="Arial" panose="020B0604020202020204" pitchFamily="34" charset="0"/>
            </a:endParaRPr>
          </a:p>
          <a:p>
            <a:pPr marL="0" indent="0">
              <a:buNone/>
            </a:pPr>
            <a:r>
              <a:rPr lang="sk-SK" dirty="0" err="1">
                <a:solidFill>
                  <a:srgbClr val="000000"/>
                </a:solidFill>
                <a:latin typeface="Arial" panose="020B0604020202020204" pitchFamily="34" charset="0"/>
              </a:rPr>
              <a:t>population</a:t>
            </a:r>
            <a:endParaRPr lang="sk-SK" dirty="0">
              <a:solidFill>
                <a:srgbClr val="000000"/>
              </a:solidFill>
              <a:latin typeface="Arial" panose="020B0604020202020204" pitchFamily="34" charset="0"/>
            </a:endParaRPr>
          </a:p>
          <a:p>
            <a:pPr marL="0" indent="0">
              <a:buNone/>
            </a:pPr>
            <a:r>
              <a:rPr lang="en-US" sz="2400" dirty="0">
                <a:solidFill>
                  <a:srgbClr val="AB2B1E"/>
                </a:solidFill>
                <a:latin typeface="Wingdings" panose="05000000000000000000" pitchFamily="2" charset="2"/>
              </a:rPr>
              <a:t> </a:t>
            </a:r>
            <a:r>
              <a:rPr lang="en-US" dirty="0">
                <a:solidFill>
                  <a:srgbClr val="000000"/>
                </a:solidFill>
                <a:latin typeface="Arial" panose="020B0604020202020204" pitchFamily="34" charset="0"/>
              </a:rPr>
              <a:t>50% of transplant patient would develop skin</a:t>
            </a:r>
          </a:p>
          <a:p>
            <a:pPr marL="0" indent="0">
              <a:buNone/>
            </a:pPr>
            <a:r>
              <a:rPr lang="sk-SK" dirty="0" err="1">
                <a:solidFill>
                  <a:srgbClr val="000000"/>
                </a:solidFill>
                <a:latin typeface="Arial" panose="020B0604020202020204" pitchFamily="34" charset="0"/>
              </a:rPr>
              <a:t>malignancy</a:t>
            </a:r>
            <a:r>
              <a:rPr lang="sk-SK" dirty="0">
                <a:solidFill>
                  <a:srgbClr val="000000"/>
                </a:solidFill>
                <a:latin typeface="Arial" panose="020B0604020202020204" pitchFamily="34" charset="0"/>
              </a:rPr>
              <a:t> in 20years</a:t>
            </a:r>
          </a:p>
          <a:p>
            <a:pPr marL="0" indent="0">
              <a:buNone/>
            </a:pPr>
            <a:r>
              <a:rPr lang="en-US" sz="2400" dirty="0">
                <a:solidFill>
                  <a:srgbClr val="AB2B1E"/>
                </a:solidFill>
                <a:latin typeface="Wingdings" panose="05000000000000000000" pitchFamily="2" charset="2"/>
              </a:rPr>
              <a:t> </a:t>
            </a:r>
            <a:r>
              <a:rPr lang="en-US" b="1" dirty="0">
                <a:solidFill>
                  <a:srgbClr val="000000"/>
                </a:solidFill>
                <a:latin typeface="Arial" panose="020B0604020202020204" pitchFamily="34" charset="0"/>
              </a:rPr>
              <a:t>Kaposi sarcoma; </a:t>
            </a:r>
            <a:r>
              <a:rPr lang="en-US" dirty="0">
                <a:solidFill>
                  <a:srgbClr val="000000"/>
                </a:solidFill>
                <a:latin typeface="Arial" panose="020B0604020202020204" pitchFamily="34" charset="0"/>
              </a:rPr>
              <a:t>300 fold increased risk</a:t>
            </a:r>
            <a:endParaRPr lang="sk-SK" dirty="0"/>
          </a:p>
        </p:txBody>
      </p:sp>
    </p:spTree>
    <p:extLst>
      <p:ext uri="{BB962C8B-B14F-4D97-AF65-F5344CB8AC3E}">
        <p14:creationId xmlns:p14="http://schemas.microsoft.com/office/powerpoint/2010/main" val="32855163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74630"/>
          </a:xfrm>
        </p:spPr>
        <p:txBody>
          <a:bodyPr>
            <a:normAutofit fontScale="90000"/>
          </a:bodyPr>
          <a:lstStyle/>
          <a:p>
            <a:endParaRPr lang="sk-SK" dirty="0"/>
          </a:p>
        </p:txBody>
      </p:sp>
      <p:sp>
        <p:nvSpPr>
          <p:cNvPr id="3" name="Zástupný symbol pro obsah 2"/>
          <p:cNvSpPr>
            <a:spLocks noGrp="1"/>
          </p:cNvSpPr>
          <p:nvPr>
            <p:ph idx="1"/>
          </p:nvPr>
        </p:nvSpPr>
        <p:spPr>
          <a:xfrm>
            <a:off x="838200" y="839756"/>
            <a:ext cx="10515600" cy="5337207"/>
          </a:xfrm>
        </p:spPr>
        <p:txBody>
          <a:bodyPr/>
          <a:lstStyle/>
          <a:p>
            <a:r>
              <a:rPr lang="sk-SK" sz="4000" b="1" dirty="0" err="1" smtClean="0">
                <a:solidFill>
                  <a:srgbClr val="FF0000"/>
                </a:solidFill>
              </a:rPr>
              <a:t>Heart</a:t>
            </a:r>
            <a:r>
              <a:rPr lang="sk-SK" sz="4000" b="1" dirty="0" smtClean="0">
                <a:solidFill>
                  <a:srgbClr val="FF0000"/>
                </a:solidFill>
              </a:rPr>
              <a:t> </a:t>
            </a:r>
            <a:r>
              <a:rPr lang="sk-SK" sz="4000" b="1" dirty="0" err="1" smtClean="0">
                <a:solidFill>
                  <a:srgbClr val="FF0000"/>
                </a:solidFill>
              </a:rPr>
              <a:t>transplantation</a:t>
            </a:r>
            <a:endParaRPr lang="sk-SK" sz="4000" b="1" dirty="0" smtClean="0">
              <a:solidFill>
                <a:srgbClr val="FF0000"/>
              </a:solidFill>
            </a:endParaRPr>
          </a:p>
          <a:p>
            <a:pPr marL="0" indent="0">
              <a:buNone/>
            </a:pPr>
            <a:endParaRPr lang="sk-SK" dirty="0" smtClean="0"/>
          </a:p>
          <a:p>
            <a:r>
              <a:rPr lang="en-US" dirty="0"/>
              <a:t>A heart transplant is an operation in which a diseased, failing heart is replaced with a healthier donor heart. Heart transplant is a treatment that's usually reserved for people whose condition hasn't improved enough with medications or other surgeries.</a:t>
            </a:r>
            <a:endParaRPr lang="sk-SK" dirty="0"/>
          </a:p>
        </p:txBody>
      </p:sp>
      <p:pic>
        <p:nvPicPr>
          <p:cNvPr id="4" name="Obrázek 3"/>
          <p:cNvPicPr>
            <a:picLocks noChangeAspect="1"/>
          </p:cNvPicPr>
          <p:nvPr/>
        </p:nvPicPr>
        <p:blipFill>
          <a:blip r:embed="rId2"/>
          <a:stretch>
            <a:fillRect/>
          </a:stretch>
        </p:blipFill>
        <p:spPr>
          <a:xfrm>
            <a:off x="7597832" y="3722963"/>
            <a:ext cx="3578687" cy="2684016"/>
          </a:xfrm>
          <a:prstGeom prst="rect">
            <a:avLst/>
          </a:prstGeom>
        </p:spPr>
      </p:pic>
      <p:pic>
        <p:nvPicPr>
          <p:cNvPr id="5" name="Obrázek 4"/>
          <p:cNvPicPr>
            <a:picLocks noChangeAspect="1"/>
          </p:cNvPicPr>
          <p:nvPr/>
        </p:nvPicPr>
        <p:blipFill>
          <a:blip r:embed="rId3"/>
          <a:stretch>
            <a:fillRect/>
          </a:stretch>
        </p:blipFill>
        <p:spPr>
          <a:xfrm>
            <a:off x="2164701" y="3534348"/>
            <a:ext cx="3264547" cy="3117245"/>
          </a:xfrm>
          <a:prstGeom prst="rect">
            <a:avLst/>
          </a:prstGeom>
        </p:spPr>
      </p:pic>
    </p:spTree>
    <p:extLst>
      <p:ext uri="{BB962C8B-B14F-4D97-AF65-F5344CB8AC3E}">
        <p14:creationId xmlns:p14="http://schemas.microsoft.com/office/powerpoint/2010/main" val="2927980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18646"/>
          </a:xfrm>
        </p:spPr>
        <p:txBody>
          <a:bodyPr>
            <a:normAutofit fontScale="90000"/>
          </a:bodyPr>
          <a:lstStyle/>
          <a:p>
            <a:endParaRPr lang="sk-SK"/>
          </a:p>
        </p:txBody>
      </p:sp>
      <p:sp>
        <p:nvSpPr>
          <p:cNvPr id="3" name="Zástupný symbol pro obsah 2"/>
          <p:cNvSpPr>
            <a:spLocks noGrp="1"/>
          </p:cNvSpPr>
          <p:nvPr>
            <p:ph idx="1"/>
          </p:nvPr>
        </p:nvSpPr>
        <p:spPr>
          <a:xfrm>
            <a:off x="838200" y="970384"/>
            <a:ext cx="10515600" cy="5206579"/>
          </a:xfrm>
        </p:spPr>
        <p:txBody>
          <a:bodyPr>
            <a:normAutofit lnSpcReduction="10000"/>
          </a:bodyPr>
          <a:lstStyle/>
          <a:p>
            <a:r>
              <a:rPr lang="en-US" dirty="0"/>
              <a:t>Heart transplants are performed when other treatments for heart problems haven't worked, leading to heart failure. In adults, heart failure can be caused by:</a:t>
            </a:r>
          </a:p>
          <a:p>
            <a:r>
              <a:rPr lang="en-US" dirty="0"/>
              <a:t>A weakening of the heart muscle (cardiomyopathy)</a:t>
            </a:r>
          </a:p>
          <a:p>
            <a:r>
              <a:rPr lang="en-US" dirty="0"/>
              <a:t>Coronary artery disease</a:t>
            </a:r>
          </a:p>
          <a:p>
            <a:r>
              <a:rPr lang="en-US" dirty="0"/>
              <a:t>Heart valve disease</a:t>
            </a:r>
          </a:p>
          <a:p>
            <a:r>
              <a:rPr lang="en-US" dirty="0"/>
              <a:t>A heart problem you're born with (congenital heart defect)</a:t>
            </a:r>
          </a:p>
          <a:p>
            <a:r>
              <a:rPr lang="en-US" dirty="0"/>
              <a:t>Dangerous recurring abnormal heart rhythms (ventricular arrhythmias) not controlled by other treatments</a:t>
            </a:r>
          </a:p>
          <a:p>
            <a:r>
              <a:rPr lang="en-US" dirty="0"/>
              <a:t>Failure of a previous heart transplant</a:t>
            </a:r>
          </a:p>
          <a:p>
            <a:r>
              <a:rPr lang="en-US" dirty="0"/>
              <a:t>In children, heart failure is most often caused by either a congenital heart defect or cardiomyopathy.</a:t>
            </a:r>
          </a:p>
          <a:p>
            <a:endParaRPr lang="sk-SK" dirty="0"/>
          </a:p>
        </p:txBody>
      </p:sp>
    </p:spTree>
    <p:extLst>
      <p:ext uri="{BB962C8B-B14F-4D97-AF65-F5344CB8AC3E}">
        <p14:creationId xmlns:p14="http://schemas.microsoft.com/office/powerpoint/2010/main" val="494351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06679"/>
          </a:xfrm>
        </p:spPr>
        <p:txBody>
          <a:bodyPr>
            <a:normAutofit fontScale="90000"/>
          </a:bodyPr>
          <a:lstStyle/>
          <a:p>
            <a:endParaRPr lang="sk-SK" dirty="0"/>
          </a:p>
        </p:txBody>
      </p:sp>
      <p:sp>
        <p:nvSpPr>
          <p:cNvPr id="3" name="Zástupný symbol pro obsah 2"/>
          <p:cNvSpPr>
            <a:spLocks noGrp="1"/>
          </p:cNvSpPr>
          <p:nvPr>
            <p:ph idx="1"/>
          </p:nvPr>
        </p:nvSpPr>
        <p:spPr>
          <a:xfrm>
            <a:off x="838200" y="877078"/>
            <a:ext cx="10515600" cy="5299885"/>
          </a:xfrm>
        </p:spPr>
        <p:txBody>
          <a:bodyPr>
            <a:normAutofit/>
          </a:bodyPr>
          <a:lstStyle/>
          <a:p>
            <a:pPr marL="0" indent="0">
              <a:buNone/>
            </a:pPr>
            <a:r>
              <a:rPr lang="en-US" sz="2400" b="1" dirty="0" err="1" smtClean="0">
                <a:solidFill>
                  <a:srgbClr val="FF0000"/>
                </a:solidFill>
              </a:rPr>
              <a:t>Autograft</a:t>
            </a:r>
            <a:r>
              <a:rPr lang="en-US" sz="1800" dirty="0" smtClean="0"/>
              <a:t> is a transplant of tissue from one to</a:t>
            </a:r>
            <a:r>
              <a:rPr lang="sk-SK" sz="1800" dirty="0" smtClean="0"/>
              <a:t> </a:t>
            </a:r>
            <a:r>
              <a:rPr lang="en-US" sz="1800" dirty="0" smtClean="0"/>
              <a:t>oneself. Sometimes this is done with surplus tissue,</a:t>
            </a:r>
          </a:p>
          <a:p>
            <a:pPr marL="0" indent="0">
              <a:buNone/>
            </a:pPr>
            <a:r>
              <a:rPr lang="en-US" sz="1800" dirty="0" smtClean="0"/>
              <a:t>or tissue that can regenerate, or tissues more</a:t>
            </a:r>
            <a:r>
              <a:rPr lang="sk-SK" sz="1800" dirty="0" smtClean="0"/>
              <a:t> </a:t>
            </a:r>
            <a:r>
              <a:rPr lang="en-US" sz="1800" dirty="0" smtClean="0"/>
              <a:t>desperately needed elsewhere (examples include skin</a:t>
            </a:r>
          </a:p>
          <a:p>
            <a:pPr marL="0" indent="0">
              <a:buNone/>
            </a:pPr>
            <a:r>
              <a:rPr lang="en-US" sz="1800" dirty="0" smtClean="0"/>
              <a:t>grafts, for CABG, etc.) sometimes this is done to</a:t>
            </a:r>
            <a:r>
              <a:rPr lang="sk-SK" sz="1800" dirty="0" smtClean="0"/>
              <a:t> </a:t>
            </a:r>
            <a:r>
              <a:rPr lang="en-US" sz="1800" dirty="0" smtClean="0"/>
              <a:t>remove the tissue and then treat it or the person</a:t>
            </a:r>
          </a:p>
          <a:p>
            <a:pPr marL="0" indent="0">
              <a:buNone/>
            </a:pPr>
            <a:r>
              <a:rPr lang="en-US" sz="1800" dirty="0" smtClean="0"/>
              <a:t>before returning it.</a:t>
            </a:r>
            <a:endParaRPr lang="sk-SK" sz="1800" dirty="0" smtClean="0"/>
          </a:p>
          <a:p>
            <a:pPr marL="0" indent="0">
              <a:buNone/>
            </a:pPr>
            <a:endParaRPr lang="sk-SK" sz="2000" dirty="0" smtClean="0"/>
          </a:p>
          <a:p>
            <a:pPr marL="0" indent="0">
              <a:buNone/>
            </a:pPr>
            <a:r>
              <a:rPr lang="en-US" sz="2400" b="1" dirty="0" err="1" smtClean="0">
                <a:solidFill>
                  <a:srgbClr val="FF0000"/>
                </a:solidFill>
              </a:rPr>
              <a:t>Alograf</a:t>
            </a:r>
            <a:r>
              <a:rPr lang="sk-SK" sz="2400" b="1" dirty="0" smtClean="0">
                <a:solidFill>
                  <a:srgbClr val="FF0000"/>
                </a:solidFill>
              </a:rPr>
              <a:t>t </a:t>
            </a:r>
            <a:r>
              <a:rPr lang="en-US" sz="1800" dirty="0" smtClean="0"/>
              <a:t>is </a:t>
            </a:r>
            <a:r>
              <a:rPr lang="en-US" sz="1800" dirty="0" smtClean="0"/>
              <a:t>transplant of an organ or tissue</a:t>
            </a:r>
            <a:r>
              <a:rPr lang="sk-SK" sz="1800" dirty="0" smtClean="0"/>
              <a:t> </a:t>
            </a:r>
            <a:r>
              <a:rPr lang="en-US" sz="1800" dirty="0" smtClean="0"/>
              <a:t>between two genetically non identical</a:t>
            </a:r>
          </a:p>
          <a:p>
            <a:pPr marL="0" indent="0">
              <a:buNone/>
            </a:pPr>
            <a:r>
              <a:rPr lang="en-US" sz="1800" dirty="0" smtClean="0"/>
              <a:t>members of the same species. Most human</a:t>
            </a:r>
            <a:r>
              <a:rPr lang="sk-SK" sz="1800" dirty="0" smtClean="0"/>
              <a:t> </a:t>
            </a:r>
            <a:r>
              <a:rPr lang="en-US" sz="1800" dirty="0" smtClean="0"/>
              <a:t>tissue and organ transplants are allografts.</a:t>
            </a:r>
            <a:endParaRPr lang="sk-SK" sz="1800" dirty="0" smtClean="0"/>
          </a:p>
          <a:p>
            <a:pPr marL="0" indent="0">
              <a:buNone/>
            </a:pPr>
            <a:endParaRPr lang="sk-SK" sz="1800" dirty="0"/>
          </a:p>
          <a:p>
            <a:pPr marL="0" indent="0">
              <a:buNone/>
            </a:pPr>
            <a:r>
              <a:rPr lang="sk-SK" sz="2400" b="1" dirty="0" err="1" smtClean="0">
                <a:solidFill>
                  <a:srgbClr val="FF0000"/>
                </a:solidFill>
              </a:rPr>
              <a:t>Isograft</a:t>
            </a:r>
            <a:r>
              <a:rPr lang="sk-SK" sz="2000" dirty="0" smtClean="0"/>
              <a:t>  - </a:t>
            </a:r>
            <a:r>
              <a:rPr lang="sk-SK" sz="1800" dirty="0"/>
              <a:t>a</a:t>
            </a:r>
            <a:r>
              <a:rPr lang="en-US" sz="1800" dirty="0" smtClean="0"/>
              <a:t> sub set of allografts in which organs or tissues are</a:t>
            </a:r>
            <a:r>
              <a:rPr lang="sk-SK" sz="1800" dirty="0" smtClean="0"/>
              <a:t> </a:t>
            </a:r>
            <a:r>
              <a:rPr lang="en-US" sz="1800" dirty="0" smtClean="0"/>
              <a:t>transplanted from a donor to a </a:t>
            </a:r>
            <a:r>
              <a:rPr lang="sk-SK" sz="1800" dirty="0" smtClean="0"/>
              <a:t>  </a:t>
            </a:r>
          </a:p>
          <a:p>
            <a:pPr marL="0" indent="0">
              <a:buNone/>
            </a:pPr>
            <a:r>
              <a:rPr lang="en-US" sz="1800" dirty="0" smtClean="0"/>
              <a:t>genetically </a:t>
            </a:r>
            <a:r>
              <a:rPr lang="sk-SK" sz="1800" dirty="0"/>
              <a:t> </a:t>
            </a:r>
            <a:r>
              <a:rPr lang="en-US" sz="1800" dirty="0" smtClean="0"/>
              <a:t>Identical</a:t>
            </a:r>
            <a:r>
              <a:rPr lang="sk-SK" sz="1800" dirty="0" smtClean="0"/>
              <a:t> </a:t>
            </a:r>
            <a:r>
              <a:rPr lang="en-US" sz="1800" dirty="0" smtClean="0"/>
              <a:t>recipient(such as an identical twin). </a:t>
            </a:r>
            <a:r>
              <a:rPr lang="en-US" sz="1800" dirty="0" err="1" smtClean="0"/>
              <a:t>Isografts</a:t>
            </a:r>
            <a:r>
              <a:rPr lang="en-US" sz="1800" dirty="0" smtClean="0"/>
              <a:t> are</a:t>
            </a:r>
            <a:r>
              <a:rPr lang="sk-SK" sz="1800" dirty="0"/>
              <a:t> </a:t>
            </a:r>
            <a:r>
              <a:rPr lang="en-US" sz="1800" dirty="0" smtClean="0"/>
              <a:t>differentiated from other </a:t>
            </a:r>
            <a:r>
              <a:rPr lang="sk-SK" sz="1800" dirty="0" smtClean="0"/>
              <a:t>  </a:t>
            </a:r>
          </a:p>
          <a:p>
            <a:pPr marL="0" indent="0">
              <a:buNone/>
            </a:pPr>
            <a:r>
              <a:rPr lang="en-US" sz="1800" dirty="0" smtClean="0"/>
              <a:t>types of </a:t>
            </a:r>
            <a:r>
              <a:rPr lang="sk-SK" sz="1800" dirty="0"/>
              <a:t> </a:t>
            </a:r>
            <a:r>
              <a:rPr lang="sk-SK" sz="1800" dirty="0" smtClean="0"/>
              <a:t>t</a:t>
            </a:r>
            <a:r>
              <a:rPr lang="en-US" sz="1800" dirty="0" err="1" smtClean="0"/>
              <a:t>ransplants</a:t>
            </a:r>
            <a:r>
              <a:rPr lang="en-US" sz="1800" dirty="0" smtClean="0"/>
              <a:t> because</a:t>
            </a:r>
            <a:r>
              <a:rPr lang="sk-SK" sz="1800" dirty="0"/>
              <a:t> </a:t>
            </a:r>
            <a:r>
              <a:rPr lang="en-US" sz="1800" dirty="0" smtClean="0"/>
              <a:t>while they are anatomically identical to allografts,</a:t>
            </a:r>
            <a:r>
              <a:rPr lang="sk-SK" sz="1800" dirty="0" smtClean="0"/>
              <a:t> </a:t>
            </a:r>
            <a:r>
              <a:rPr lang="en-US" sz="1800" dirty="0" smtClean="0"/>
              <a:t>they do not trigger </a:t>
            </a:r>
            <a:endParaRPr lang="sk-SK" sz="1800" dirty="0" smtClean="0"/>
          </a:p>
          <a:p>
            <a:pPr marL="0" indent="0">
              <a:buNone/>
            </a:pPr>
            <a:r>
              <a:rPr lang="en-US" sz="1800" dirty="0" smtClean="0"/>
              <a:t>an </a:t>
            </a:r>
            <a:r>
              <a:rPr lang="sk-SK" sz="1800" dirty="0"/>
              <a:t> </a:t>
            </a:r>
            <a:r>
              <a:rPr lang="en-US" sz="1800" dirty="0" smtClean="0"/>
              <a:t>immune response.</a:t>
            </a:r>
            <a:endParaRPr lang="sk-SK" sz="1800" dirty="0"/>
          </a:p>
          <a:p>
            <a:pPr marL="0" indent="0">
              <a:buNone/>
            </a:pPr>
            <a:endParaRPr lang="sk-SK" sz="2000" dirty="0"/>
          </a:p>
        </p:txBody>
      </p:sp>
    </p:spTree>
    <p:extLst>
      <p:ext uri="{BB962C8B-B14F-4D97-AF65-F5344CB8AC3E}">
        <p14:creationId xmlns:p14="http://schemas.microsoft.com/office/powerpoint/2010/main" val="30703845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50695"/>
          </a:xfrm>
        </p:spPr>
        <p:txBody>
          <a:bodyPr>
            <a:normAutofit fontScale="90000"/>
          </a:bodyPr>
          <a:lstStyle/>
          <a:p>
            <a:endParaRPr lang="sk-SK" dirty="0"/>
          </a:p>
        </p:txBody>
      </p:sp>
      <p:sp>
        <p:nvSpPr>
          <p:cNvPr id="3" name="Zástupný symbol pro obsah 2"/>
          <p:cNvSpPr>
            <a:spLocks noGrp="1"/>
          </p:cNvSpPr>
          <p:nvPr>
            <p:ph idx="1"/>
          </p:nvPr>
        </p:nvSpPr>
        <p:spPr>
          <a:xfrm>
            <a:off x="838200" y="839755"/>
            <a:ext cx="10515600" cy="5337208"/>
          </a:xfrm>
        </p:spPr>
        <p:txBody>
          <a:bodyPr/>
          <a:lstStyle/>
          <a:p>
            <a:r>
              <a:rPr lang="en-US" dirty="0"/>
              <a:t>Another organ transplant may be performed at the same time as a heart transplant (</a:t>
            </a:r>
            <a:r>
              <a:rPr lang="en-US" dirty="0" err="1"/>
              <a:t>multiorgan</a:t>
            </a:r>
            <a:r>
              <a:rPr lang="en-US" dirty="0"/>
              <a:t> transplant) in people with certain conditions at select medical centers.</a:t>
            </a:r>
          </a:p>
          <a:p>
            <a:r>
              <a:rPr lang="en-US" dirty="0" err="1"/>
              <a:t>Multiorgan</a:t>
            </a:r>
            <a:r>
              <a:rPr lang="en-US" dirty="0"/>
              <a:t> transplants include:</a:t>
            </a:r>
          </a:p>
          <a:p>
            <a:r>
              <a:rPr lang="en-US" b="1" dirty="0"/>
              <a:t>Heart-kidney transplant.</a:t>
            </a:r>
            <a:r>
              <a:rPr lang="en-US" dirty="0"/>
              <a:t> This procedure may be an option for some people with kidney failure in addition to heart failure.</a:t>
            </a:r>
          </a:p>
          <a:p>
            <a:r>
              <a:rPr lang="en-US" b="1" dirty="0"/>
              <a:t>Heart-liver transplant.</a:t>
            </a:r>
            <a:r>
              <a:rPr lang="en-US" dirty="0"/>
              <a:t> This procedure may be an option for people with certain liver and heart conditions.</a:t>
            </a:r>
          </a:p>
          <a:p>
            <a:r>
              <a:rPr lang="en-US" b="1" dirty="0"/>
              <a:t>Heart-lung transplant.</a:t>
            </a:r>
            <a:r>
              <a:rPr lang="en-US" dirty="0"/>
              <a:t> Rarely, doctors may suggest this procedure for some people with severe lung and heart diseases if the conditions cannot be treated with only a heart transplant or a lung transplant.</a:t>
            </a:r>
          </a:p>
          <a:p>
            <a:endParaRPr lang="sk-SK" dirty="0"/>
          </a:p>
        </p:txBody>
      </p:sp>
    </p:spTree>
    <p:extLst>
      <p:ext uri="{BB962C8B-B14F-4D97-AF65-F5344CB8AC3E}">
        <p14:creationId xmlns:p14="http://schemas.microsoft.com/office/powerpoint/2010/main" val="1027366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a:blip r:embed="rId2"/>
          <a:stretch>
            <a:fillRect/>
          </a:stretch>
        </p:blipFill>
        <p:spPr>
          <a:xfrm>
            <a:off x="471196" y="673977"/>
            <a:ext cx="5624804" cy="3842039"/>
          </a:xfrm>
          <a:prstGeom prst="rect">
            <a:avLst/>
          </a:prstGeom>
        </p:spPr>
      </p:pic>
      <p:pic>
        <p:nvPicPr>
          <p:cNvPr id="5" name="Obrázek 4"/>
          <p:cNvPicPr>
            <a:picLocks noChangeAspect="1"/>
          </p:cNvPicPr>
          <p:nvPr/>
        </p:nvPicPr>
        <p:blipFill rotWithShape="1">
          <a:blip r:embed="rId3"/>
          <a:srcRect t="7916"/>
          <a:stretch/>
        </p:blipFill>
        <p:spPr>
          <a:xfrm>
            <a:off x="6115050" y="2146041"/>
            <a:ext cx="5664872" cy="4030922"/>
          </a:xfrm>
          <a:prstGeom prst="rect">
            <a:avLst/>
          </a:prstGeom>
        </p:spPr>
      </p:pic>
    </p:spTree>
    <p:extLst>
      <p:ext uri="{BB962C8B-B14F-4D97-AF65-F5344CB8AC3E}">
        <p14:creationId xmlns:p14="http://schemas.microsoft.com/office/powerpoint/2010/main" val="7055602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99985"/>
          </a:xfrm>
        </p:spPr>
        <p:txBody>
          <a:bodyPr>
            <a:normAutofit fontScale="90000"/>
          </a:bodyPr>
          <a:lstStyle/>
          <a:p>
            <a:endParaRPr lang="sk-SK" dirty="0"/>
          </a:p>
        </p:txBody>
      </p:sp>
      <p:sp>
        <p:nvSpPr>
          <p:cNvPr id="3" name="Zástupný symbol pro obsah 2"/>
          <p:cNvSpPr>
            <a:spLocks noGrp="1"/>
          </p:cNvSpPr>
          <p:nvPr>
            <p:ph idx="1"/>
          </p:nvPr>
        </p:nvSpPr>
        <p:spPr>
          <a:xfrm>
            <a:off x="838200" y="765110"/>
            <a:ext cx="10515600" cy="5411853"/>
          </a:xfrm>
        </p:spPr>
        <p:txBody>
          <a:bodyPr>
            <a:normAutofit fontScale="77500" lnSpcReduction="20000"/>
          </a:bodyPr>
          <a:lstStyle/>
          <a:p>
            <a:pPr marL="0" indent="0">
              <a:buNone/>
            </a:pPr>
            <a:r>
              <a:rPr lang="en-US" dirty="0" smtClean="0">
                <a:solidFill>
                  <a:srgbClr val="FF0000"/>
                </a:solidFill>
                <a:latin typeface="Arial" panose="020B0604020202020204" pitchFamily="34" charset="0"/>
              </a:rPr>
              <a:t>Absolute </a:t>
            </a:r>
            <a:r>
              <a:rPr lang="en-US" dirty="0">
                <a:solidFill>
                  <a:srgbClr val="FF0000"/>
                </a:solidFill>
                <a:latin typeface="Arial" panose="020B0604020202020204" pitchFamily="34" charset="0"/>
              </a:rPr>
              <a:t>contraindications</a:t>
            </a:r>
            <a:r>
              <a:rPr lang="en-US" dirty="0">
                <a:solidFill>
                  <a:srgbClr val="202122"/>
                </a:solidFill>
                <a:latin typeface="Arial" panose="020B0604020202020204" pitchFamily="34" charset="0"/>
              </a:rPr>
              <a:t>:</a:t>
            </a:r>
          </a:p>
          <a:p>
            <a:pPr marL="0" indent="0">
              <a:buNone/>
            </a:pPr>
            <a:r>
              <a:rPr lang="en-US" dirty="0">
                <a:latin typeface="Arial" panose="020B0604020202020204" pitchFamily="34" charset="0"/>
              </a:rPr>
              <a:t>Advanced </a:t>
            </a:r>
            <a:r>
              <a:rPr lang="en-US" dirty="0">
                <a:latin typeface="Arial" panose="020B0604020202020204" pitchFamily="34" charset="0"/>
                <a:hlinkClick r:id="rId2" tooltip="Kidney disease"/>
              </a:rPr>
              <a:t>kidney</a:t>
            </a:r>
            <a:r>
              <a:rPr lang="en-US" dirty="0">
                <a:latin typeface="Arial" panose="020B0604020202020204" pitchFamily="34" charset="0"/>
              </a:rPr>
              <a:t>, </a:t>
            </a:r>
            <a:r>
              <a:rPr lang="en-US" dirty="0">
                <a:latin typeface="Arial" panose="020B0604020202020204" pitchFamily="34" charset="0"/>
                <a:hlinkClick r:id="rId3" tooltip="Lung disease"/>
              </a:rPr>
              <a:t>lung</a:t>
            </a:r>
            <a:r>
              <a:rPr lang="en-US" dirty="0">
                <a:latin typeface="Arial" panose="020B0604020202020204" pitchFamily="34" charset="0"/>
              </a:rPr>
              <a:t>, or </a:t>
            </a:r>
            <a:r>
              <a:rPr lang="en-US" dirty="0">
                <a:latin typeface="Arial" panose="020B0604020202020204" pitchFamily="34" charset="0"/>
                <a:hlinkClick r:id="rId4" tooltip="Liver disease"/>
              </a:rPr>
              <a:t>liver</a:t>
            </a:r>
            <a:r>
              <a:rPr lang="en-US" dirty="0">
                <a:latin typeface="Arial" panose="020B0604020202020204" pitchFamily="34" charset="0"/>
              </a:rPr>
              <a:t> </a:t>
            </a:r>
            <a:r>
              <a:rPr lang="en-US" dirty="0" smtClean="0">
                <a:latin typeface="Arial" panose="020B0604020202020204" pitchFamily="34" charset="0"/>
              </a:rPr>
              <a:t>disease</a:t>
            </a:r>
            <a:endParaRPr lang="en-US" dirty="0">
              <a:latin typeface="Arial" panose="020B0604020202020204" pitchFamily="34" charset="0"/>
            </a:endParaRPr>
          </a:p>
          <a:p>
            <a:pPr marL="0" indent="0">
              <a:buNone/>
            </a:pPr>
            <a:r>
              <a:rPr lang="en-US" dirty="0">
                <a:latin typeface="Arial" panose="020B0604020202020204" pitchFamily="34" charset="0"/>
              </a:rPr>
              <a:t>Active cancer if it is likely to impact the survival of the patient</a:t>
            </a:r>
          </a:p>
          <a:p>
            <a:pPr marL="0" indent="0">
              <a:buNone/>
            </a:pPr>
            <a:r>
              <a:rPr lang="en-US" dirty="0">
                <a:latin typeface="Arial" panose="020B0604020202020204" pitchFamily="34" charset="0"/>
              </a:rPr>
              <a:t>Life-threatening diseases unrelated to the cause of </a:t>
            </a:r>
            <a:r>
              <a:rPr lang="en-US" dirty="0">
                <a:latin typeface="Arial" panose="020B0604020202020204" pitchFamily="34" charset="0"/>
                <a:hlinkClick r:id="rId5" tooltip="Heart failure"/>
              </a:rPr>
              <a:t>heart failure</a:t>
            </a:r>
            <a:r>
              <a:rPr lang="en-US" dirty="0">
                <a:latin typeface="Arial" panose="020B0604020202020204" pitchFamily="34" charset="0"/>
              </a:rPr>
              <a:t>, including acute infection or systemic disease such as </a:t>
            </a:r>
            <a:r>
              <a:rPr lang="en-US" dirty="0">
                <a:latin typeface="Arial" panose="020B0604020202020204" pitchFamily="34" charset="0"/>
                <a:hlinkClick r:id="rId6" tooltip="Systemic lupus erythematosus"/>
              </a:rPr>
              <a:t>systemic lupus erythematosus</a:t>
            </a:r>
            <a:r>
              <a:rPr lang="en-US" dirty="0">
                <a:latin typeface="Arial" panose="020B0604020202020204" pitchFamily="34" charset="0"/>
              </a:rPr>
              <a:t>, </a:t>
            </a:r>
            <a:r>
              <a:rPr lang="en-US" dirty="0">
                <a:latin typeface="Arial" panose="020B0604020202020204" pitchFamily="34" charset="0"/>
                <a:hlinkClick r:id="rId7" tooltip="Sarcoidosis"/>
              </a:rPr>
              <a:t>sarcoidosis</a:t>
            </a:r>
            <a:r>
              <a:rPr lang="en-US" dirty="0">
                <a:latin typeface="Arial" panose="020B0604020202020204" pitchFamily="34" charset="0"/>
              </a:rPr>
              <a:t> or </a:t>
            </a:r>
            <a:r>
              <a:rPr lang="en-US" dirty="0">
                <a:latin typeface="Arial" panose="020B0604020202020204" pitchFamily="34" charset="0"/>
                <a:hlinkClick r:id="rId8" tooltip="Amyloidosis"/>
              </a:rPr>
              <a:t>amyloidosis</a:t>
            </a:r>
            <a:endParaRPr lang="en-US" dirty="0">
              <a:latin typeface="Arial" panose="020B0604020202020204" pitchFamily="34" charset="0"/>
            </a:endParaRPr>
          </a:p>
          <a:p>
            <a:pPr marL="0" indent="0">
              <a:buNone/>
            </a:pPr>
            <a:r>
              <a:rPr lang="en-US" dirty="0">
                <a:latin typeface="Arial" panose="020B0604020202020204" pitchFamily="34" charset="0"/>
                <a:hlinkClick r:id="rId9" tooltip="Vascular disease"/>
              </a:rPr>
              <a:t>Vascular disease</a:t>
            </a:r>
            <a:r>
              <a:rPr lang="en-US" dirty="0">
                <a:latin typeface="Arial" panose="020B0604020202020204" pitchFamily="34" charset="0"/>
              </a:rPr>
              <a:t> of the neck and leg arteries.</a:t>
            </a:r>
          </a:p>
          <a:p>
            <a:pPr marL="0" indent="0">
              <a:buNone/>
            </a:pPr>
            <a:r>
              <a:rPr lang="en-US" dirty="0">
                <a:latin typeface="Arial" panose="020B0604020202020204" pitchFamily="34" charset="0"/>
              </a:rPr>
              <a:t>High pulmonary vascular resistance – over 5 or 6 </a:t>
            </a:r>
            <a:r>
              <a:rPr lang="en-US" dirty="0">
                <a:latin typeface="Arial" panose="020B0604020202020204" pitchFamily="34" charset="0"/>
                <a:hlinkClick r:id="rId10" tooltip="Vascular resistance"/>
              </a:rPr>
              <a:t>Wood units</a:t>
            </a:r>
            <a:r>
              <a:rPr lang="en-US" dirty="0">
                <a:latin typeface="Arial" panose="020B0604020202020204" pitchFamily="34" charset="0"/>
              </a:rPr>
              <a:t>.</a:t>
            </a:r>
          </a:p>
          <a:p>
            <a:pPr marL="0" indent="0">
              <a:buNone/>
            </a:pPr>
            <a:r>
              <a:rPr lang="en-US" dirty="0">
                <a:solidFill>
                  <a:srgbClr val="FF0000"/>
                </a:solidFill>
                <a:latin typeface="Arial" panose="020B0604020202020204" pitchFamily="34" charset="0"/>
              </a:rPr>
              <a:t>Relative contraindications:</a:t>
            </a:r>
          </a:p>
          <a:p>
            <a:pPr marL="0" indent="0">
              <a:buNone/>
            </a:pPr>
            <a:r>
              <a:rPr lang="en-US" dirty="0">
                <a:latin typeface="Arial" panose="020B0604020202020204" pitchFamily="34" charset="0"/>
                <a:hlinkClick r:id="rId11" tooltip="Insulin"/>
              </a:rPr>
              <a:t>Insulin</a:t>
            </a:r>
            <a:r>
              <a:rPr lang="en-US" dirty="0">
                <a:latin typeface="Arial" panose="020B0604020202020204" pitchFamily="34" charset="0"/>
              </a:rPr>
              <a:t>-dependent </a:t>
            </a:r>
            <a:r>
              <a:rPr lang="en-US" dirty="0">
                <a:latin typeface="Arial" panose="020B0604020202020204" pitchFamily="34" charset="0"/>
                <a:hlinkClick r:id="rId12" tooltip="Diabetes"/>
              </a:rPr>
              <a:t>diabetes</a:t>
            </a:r>
            <a:r>
              <a:rPr lang="en-US" dirty="0">
                <a:latin typeface="Arial" panose="020B0604020202020204" pitchFamily="34" charset="0"/>
              </a:rPr>
              <a:t> with severe organ dysfunction</a:t>
            </a:r>
          </a:p>
          <a:p>
            <a:pPr marL="0" indent="0">
              <a:buNone/>
            </a:pPr>
            <a:r>
              <a:rPr lang="en-US" dirty="0">
                <a:latin typeface="Arial" panose="020B0604020202020204" pitchFamily="34" charset="0"/>
              </a:rPr>
              <a:t>Recent </a:t>
            </a:r>
            <a:r>
              <a:rPr lang="en-US" dirty="0">
                <a:latin typeface="Arial" panose="020B0604020202020204" pitchFamily="34" charset="0"/>
                <a:hlinkClick r:id="rId13" tooltip="Thromboembolism"/>
              </a:rPr>
              <a:t>thromboembolism</a:t>
            </a:r>
            <a:r>
              <a:rPr lang="en-US" dirty="0">
                <a:latin typeface="Arial" panose="020B0604020202020204" pitchFamily="34" charset="0"/>
              </a:rPr>
              <a:t> such as </a:t>
            </a:r>
            <a:r>
              <a:rPr lang="en-US" dirty="0">
                <a:latin typeface="Arial" panose="020B0604020202020204" pitchFamily="34" charset="0"/>
                <a:hlinkClick r:id="rId14" tooltip="Stroke"/>
              </a:rPr>
              <a:t>stroke</a:t>
            </a:r>
            <a:endParaRPr lang="en-US" dirty="0">
              <a:latin typeface="Arial" panose="020B0604020202020204" pitchFamily="34" charset="0"/>
            </a:endParaRPr>
          </a:p>
          <a:p>
            <a:pPr marL="0" indent="0">
              <a:buNone/>
            </a:pPr>
            <a:r>
              <a:rPr lang="en-US" dirty="0">
                <a:latin typeface="Arial" panose="020B0604020202020204" pitchFamily="34" charset="0"/>
              </a:rPr>
              <a:t>Severe obesity</a:t>
            </a:r>
          </a:p>
          <a:p>
            <a:pPr marL="0" indent="0">
              <a:buNone/>
            </a:pPr>
            <a:r>
              <a:rPr lang="en-US" dirty="0">
                <a:latin typeface="Arial" panose="020B0604020202020204" pitchFamily="34" charset="0"/>
              </a:rPr>
              <a:t>Age over 65 years (some variation between centers) – older patients are usually evaluated on an individual basis.</a:t>
            </a:r>
          </a:p>
          <a:p>
            <a:pPr marL="0" indent="0">
              <a:buNone/>
            </a:pPr>
            <a:r>
              <a:rPr lang="en-US" dirty="0">
                <a:latin typeface="Arial" panose="020B0604020202020204" pitchFamily="34" charset="0"/>
              </a:rPr>
              <a:t>Active substance abuse, such as alcohol, recreational drugs or </a:t>
            </a:r>
            <a:r>
              <a:rPr lang="en-US" dirty="0">
                <a:latin typeface="Arial" panose="020B0604020202020204" pitchFamily="34" charset="0"/>
                <a:hlinkClick r:id="rId15" tooltip="Tobacco"/>
              </a:rPr>
              <a:t>tobacco</a:t>
            </a:r>
            <a:r>
              <a:rPr lang="en-US" dirty="0">
                <a:latin typeface="Arial" panose="020B0604020202020204" pitchFamily="34" charset="0"/>
              </a:rPr>
              <a:t> smoking (which increases the chance of lung disease)</a:t>
            </a:r>
          </a:p>
          <a:p>
            <a:pPr marL="0" indent="0">
              <a:buNone/>
            </a:pPr>
            <a:endParaRPr lang="sk-SK" dirty="0"/>
          </a:p>
        </p:txBody>
      </p:sp>
    </p:spTree>
    <p:extLst>
      <p:ext uri="{BB962C8B-B14F-4D97-AF65-F5344CB8AC3E}">
        <p14:creationId xmlns:p14="http://schemas.microsoft.com/office/powerpoint/2010/main" val="3466250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69357"/>
          </a:xfrm>
        </p:spPr>
        <p:txBody>
          <a:bodyPr>
            <a:normAutofit fontScale="90000"/>
          </a:bodyPr>
          <a:lstStyle/>
          <a:p>
            <a:endParaRPr lang="sk-SK" dirty="0"/>
          </a:p>
        </p:txBody>
      </p:sp>
      <p:sp>
        <p:nvSpPr>
          <p:cNvPr id="3" name="Zástupný symbol pro obsah 2"/>
          <p:cNvSpPr>
            <a:spLocks noGrp="1"/>
          </p:cNvSpPr>
          <p:nvPr>
            <p:ph idx="1"/>
          </p:nvPr>
        </p:nvSpPr>
        <p:spPr>
          <a:xfrm>
            <a:off x="838200" y="783771"/>
            <a:ext cx="10515600" cy="5393192"/>
          </a:xfrm>
        </p:spPr>
        <p:txBody>
          <a:bodyPr>
            <a:normAutofit fontScale="92500" lnSpcReduction="10000"/>
          </a:bodyPr>
          <a:lstStyle/>
          <a:p>
            <a:pPr marL="0" indent="0">
              <a:buNone/>
            </a:pPr>
            <a:r>
              <a:rPr lang="sk-SK" sz="3000" b="1" dirty="0" err="1">
                <a:solidFill>
                  <a:srgbClr val="FF0000"/>
                </a:solidFill>
              </a:rPr>
              <a:t>Ventricular</a:t>
            </a:r>
            <a:r>
              <a:rPr lang="sk-SK" sz="3000" b="1" dirty="0">
                <a:solidFill>
                  <a:srgbClr val="FF0000"/>
                </a:solidFill>
              </a:rPr>
              <a:t> </a:t>
            </a:r>
            <a:r>
              <a:rPr lang="sk-SK" sz="3000" b="1" dirty="0" err="1">
                <a:solidFill>
                  <a:srgbClr val="FF0000"/>
                </a:solidFill>
              </a:rPr>
              <a:t>assist</a:t>
            </a:r>
            <a:r>
              <a:rPr lang="sk-SK" sz="3000" b="1" dirty="0">
                <a:solidFill>
                  <a:srgbClr val="FF0000"/>
                </a:solidFill>
              </a:rPr>
              <a:t> </a:t>
            </a:r>
            <a:r>
              <a:rPr lang="sk-SK" sz="3000" b="1" dirty="0" err="1" smtClean="0">
                <a:solidFill>
                  <a:srgbClr val="FF0000"/>
                </a:solidFill>
              </a:rPr>
              <a:t>devices</a:t>
            </a:r>
            <a:endParaRPr lang="sk-SK" sz="3000" b="1" dirty="0" smtClean="0">
              <a:solidFill>
                <a:srgbClr val="FF0000"/>
              </a:solidFill>
            </a:endParaRPr>
          </a:p>
          <a:p>
            <a:pPr marL="0" indent="0">
              <a:buNone/>
            </a:pPr>
            <a:endParaRPr lang="sk-SK" b="1" dirty="0">
              <a:solidFill>
                <a:srgbClr val="FF0000"/>
              </a:solidFill>
            </a:endParaRPr>
          </a:p>
          <a:p>
            <a:r>
              <a:rPr lang="en-US" dirty="0" smtClean="0"/>
              <a:t>For </a:t>
            </a:r>
            <a:r>
              <a:rPr lang="en-US" dirty="0"/>
              <a:t>some people who cannot have a heart transplant, another option may be a ventricular assist device (VAD). A ventricular assist device is a mechanical pump implanted in your chest that helps pump blood from the lower chambers of your heart (ventricles) to the rest of your body.</a:t>
            </a:r>
          </a:p>
          <a:p>
            <a:endParaRPr lang="en-US" dirty="0"/>
          </a:p>
          <a:p>
            <a:r>
              <a:rPr lang="en-US" dirty="0"/>
              <a:t>VADs are commonly used as temporary treatments for people waiting for heart transplants. These devices are increasingly being used as long-term treatments for people who have heart failure but are not eligible for heart transplants. If a VAD doesn't help your heart, doctors may sometimes consider a total artificial heart — a device that replaces the ventricles of your heart — as an alternative short-term treatment while you're waiting for a heart transplant</a:t>
            </a:r>
            <a:endParaRPr lang="sk-SK" dirty="0"/>
          </a:p>
        </p:txBody>
      </p:sp>
    </p:spTree>
    <p:extLst>
      <p:ext uri="{BB962C8B-B14F-4D97-AF65-F5344CB8AC3E}">
        <p14:creationId xmlns:p14="http://schemas.microsoft.com/office/powerpoint/2010/main" val="2638585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a:blip r:embed="rId2"/>
          <a:stretch>
            <a:fillRect/>
          </a:stretch>
        </p:blipFill>
        <p:spPr>
          <a:xfrm>
            <a:off x="3396343" y="787216"/>
            <a:ext cx="4460032" cy="5137505"/>
          </a:xfrm>
          <a:prstGeom prst="rect">
            <a:avLst/>
          </a:prstGeom>
        </p:spPr>
      </p:pic>
    </p:spTree>
    <p:extLst>
      <p:ext uri="{BB962C8B-B14F-4D97-AF65-F5344CB8AC3E}">
        <p14:creationId xmlns:p14="http://schemas.microsoft.com/office/powerpoint/2010/main" val="11189452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06679"/>
          </a:xfrm>
        </p:spPr>
        <p:txBody>
          <a:bodyPr>
            <a:normAutofit fontScale="90000"/>
          </a:bodyPr>
          <a:lstStyle/>
          <a:p>
            <a:endParaRPr lang="sk-SK" dirty="0"/>
          </a:p>
        </p:txBody>
      </p:sp>
      <p:sp>
        <p:nvSpPr>
          <p:cNvPr id="3" name="Zástupný symbol pro obsah 2"/>
          <p:cNvSpPr>
            <a:spLocks noGrp="1"/>
          </p:cNvSpPr>
          <p:nvPr>
            <p:ph idx="1"/>
          </p:nvPr>
        </p:nvSpPr>
        <p:spPr>
          <a:xfrm>
            <a:off x="838200" y="671804"/>
            <a:ext cx="10515600" cy="5505159"/>
          </a:xfrm>
        </p:spPr>
        <p:txBody>
          <a:bodyPr>
            <a:normAutofit fontScale="70000" lnSpcReduction="20000"/>
          </a:bodyPr>
          <a:lstStyle/>
          <a:p>
            <a:r>
              <a:rPr lang="en-US" sz="4000" b="1" dirty="0">
                <a:solidFill>
                  <a:srgbClr val="FF0000"/>
                </a:solidFill>
              </a:rPr>
              <a:t>Risks</a:t>
            </a:r>
          </a:p>
          <a:p>
            <a:r>
              <a:rPr lang="en-US" dirty="0">
                <a:solidFill>
                  <a:srgbClr val="00B050"/>
                </a:solidFill>
              </a:rPr>
              <a:t>Besides the risks of having open-heart surgery, which include bleeding, infection and blood clots, risks of a heart transplant include:</a:t>
            </a:r>
          </a:p>
          <a:p>
            <a:r>
              <a:rPr lang="en-US" dirty="0"/>
              <a:t>Rejection of the donor heart. One of the most significant risks after a heart transplant </a:t>
            </a:r>
            <a:r>
              <a:rPr lang="en-US" dirty="0" smtClean="0"/>
              <a:t>is </a:t>
            </a:r>
            <a:r>
              <a:rPr lang="en-US" dirty="0"/>
              <a:t>body rejecting the donor heart</a:t>
            </a:r>
            <a:r>
              <a:rPr lang="en-US" dirty="0" smtClean="0"/>
              <a:t>.</a:t>
            </a:r>
            <a:endParaRPr lang="sk-SK" dirty="0" smtClean="0"/>
          </a:p>
          <a:p>
            <a:r>
              <a:rPr lang="en-US" dirty="0"/>
              <a:t>Primary graft failure. With this condition, the most frequent cause of death in the first few months after transplant, the donor heart doesn't function.</a:t>
            </a:r>
          </a:p>
          <a:p>
            <a:r>
              <a:rPr lang="en-US" dirty="0"/>
              <a:t>Problems with </a:t>
            </a:r>
            <a:r>
              <a:rPr lang="en-US" dirty="0" smtClean="0"/>
              <a:t>arteries</a:t>
            </a:r>
            <a:r>
              <a:rPr lang="en-US" dirty="0"/>
              <a:t>. After </a:t>
            </a:r>
            <a:r>
              <a:rPr lang="en-US" dirty="0" smtClean="0"/>
              <a:t>transplant</a:t>
            </a:r>
            <a:r>
              <a:rPr lang="en-US" dirty="0"/>
              <a:t>, it's possible that the walls of the arteries in </a:t>
            </a:r>
            <a:r>
              <a:rPr lang="en-US" dirty="0" smtClean="0"/>
              <a:t>heart </a:t>
            </a:r>
            <a:r>
              <a:rPr lang="en-US" dirty="0"/>
              <a:t>could thicken and harden, leading to cardiac allograft </a:t>
            </a:r>
            <a:r>
              <a:rPr lang="en-US" dirty="0" err="1"/>
              <a:t>vasculopathy</a:t>
            </a:r>
            <a:r>
              <a:rPr lang="en-US" dirty="0"/>
              <a:t>. This can make blood circulation through your heart difficult and can cause a heart attack, heart failure, heart arrhythmias or sudden cardiac death.</a:t>
            </a:r>
          </a:p>
          <a:p>
            <a:r>
              <a:rPr lang="en-US" dirty="0"/>
              <a:t>Medication side effects. The </a:t>
            </a:r>
            <a:r>
              <a:rPr lang="en-US" dirty="0" err="1"/>
              <a:t>immunosuppressants</a:t>
            </a:r>
            <a:r>
              <a:rPr lang="en-US" dirty="0"/>
              <a:t> </a:t>
            </a:r>
            <a:r>
              <a:rPr lang="en-US" dirty="0" smtClean="0"/>
              <a:t> take</a:t>
            </a:r>
            <a:r>
              <a:rPr lang="sk-SK" dirty="0" smtClean="0"/>
              <a:t>n</a:t>
            </a:r>
            <a:r>
              <a:rPr lang="en-US" dirty="0" smtClean="0"/>
              <a:t> </a:t>
            </a:r>
            <a:r>
              <a:rPr lang="en-US" dirty="0"/>
              <a:t>for the rest of your life can cause serious kidney damage and other problems.</a:t>
            </a:r>
          </a:p>
          <a:p>
            <a:r>
              <a:rPr lang="en-US" dirty="0"/>
              <a:t>Cancer. </a:t>
            </a:r>
            <a:r>
              <a:rPr lang="en-US" dirty="0" err="1"/>
              <a:t>Immunosuppressants</a:t>
            </a:r>
            <a:r>
              <a:rPr lang="en-US" dirty="0"/>
              <a:t> can also increase </a:t>
            </a:r>
            <a:r>
              <a:rPr lang="sk-SK" dirty="0" err="1" smtClean="0"/>
              <a:t>the</a:t>
            </a:r>
            <a:r>
              <a:rPr lang="en-US" dirty="0" smtClean="0"/>
              <a:t> </a:t>
            </a:r>
            <a:r>
              <a:rPr lang="en-US" dirty="0"/>
              <a:t>risk of developing cancer. Taking these medications can put </a:t>
            </a:r>
            <a:r>
              <a:rPr lang="sk-SK" dirty="0" err="1" smtClean="0"/>
              <a:t>patient</a:t>
            </a:r>
            <a:r>
              <a:rPr lang="en-US" dirty="0" smtClean="0"/>
              <a:t> </a:t>
            </a:r>
            <a:r>
              <a:rPr lang="en-US" dirty="0"/>
              <a:t>at a greater risk of skin and lip tumors and non-Hodgkin's lymphoma, among others.</a:t>
            </a:r>
          </a:p>
          <a:p>
            <a:r>
              <a:rPr lang="en-US" dirty="0"/>
              <a:t>Infection. </a:t>
            </a:r>
            <a:r>
              <a:rPr lang="en-US" dirty="0" err="1"/>
              <a:t>Immunosuppressants</a:t>
            </a:r>
            <a:r>
              <a:rPr lang="en-US" dirty="0"/>
              <a:t> </a:t>
            </a:r>
            <a:r>
              <a:rPr lang="en-US" dirty="0" smtClean="0"/>
              <a:t>decrease </a:t>
            </a:r>
            <a:r>
              <a:rPr lang="en-US" dirty="0"/>
              <a:t>ability to fight infection. Many people who have heart transplants have an infection that requires them to be admitted to the hospital in the first year after their transplant.</a:t>
            </a:r>
            <a:br>
              <a:rPr lang="en-US" dirty="0"/>
            </a:br>
            <a:endParaRPr lang="sk-SK" dirty="0"/>
          </a:p>
        </p:txBody>
      </p:sp>
    </p:spTree>
    <p:extLst>
      <p:ext uri="{BB962C8B-B14F-4D97-AF65-F5344CB8AC3E}">
        <p14:creationId xmlns:p14="http://schemas.microsoft.com/office/powerpoint/2010/main" val="10761250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13373"/>
          </a:xfrm>
        </p:spPr>
        <p:txBody>
          <a:bodyPr>
            <a:normAutofit fontScale="90000"/>
          </a:bodyPr>
          <a:lstStyle/>
          <a:p>
            <a:endParaRPr lang="sk-SK"/>
          </a:p>
        </p:txBody>
      </p:sp>
      <p:sp>
        <p:nvSpPr>
          <p:cNvPr id="3" name="Zástupný symbol pro obsah 2"/>
          <p:cNvSpPr>
            <a:spLocks noGrp="1"/>
          </p:cNvSpPr>
          <p:nvPr>
            <p:ph idx="1"/>
          </p:nvPr>
        </p:nvSpPr>
        <p:spPr>
          <a:xfrm>
            <a:off x="838200" y="746449"/>
            <a:ext cx="10515600" cy="5430514"/>
          </a:xfrm>
        </p:spPr>
        <p:txBody>
          <a:bodyPr>
            <a:normAutofit fontScale="55000" lnSpcReduction="20000"/>
          </a:bodyPr>
          <a:lstStyle/>
          <a:p>
            <a:pPr marL="0" indent="0">
              <a:buNone/>
            </a:pPr>
            <a:r>
              <a:rPr lang="sk-SK" sz="4600" dirty="0">
                <a:solidFill>
                  <a:srgbClr val="FF0000"/>
                </a:solidFill>
              </a:rPr>
              <a:t>KIDNEY </a:t>
            </a:r>
            <a:r>
              <a:rPr lang="sk-SK" sz="4600" dirty="0" smtClean="0">
                <a:solidFill>
                  <a:srgbClr val="FF0000"/>
                </a:solidFill>
              </a:rPr>
              <a:t>TRANSPLANT</a:t>
            </a:r>
          </a:p>
          <a:p>
            <a:pPr marL="0" indent="0">
              <a:buNone/>
            </a:pPr>
            <a:r>
              <a:rPr lang="en-US" dirty="0"/>
              <a:t>A kidney transplant is a surgical procedure to place a healthy kidney from a living or deceased donor into a person whose kidneys no longer function properly</a:t>
            </a:r>
            <a:endParaRPr lang="sk-SK" sz="4600" dirty="0">
              <a:solidFill>
                <a:srgbClr val="FF0000"/>
              </a:solidFill>
            </a:endParaRPr>
          </a:p>
          <a:p>
            <a:pPr marL="0" indent="0">
              <a:buNone/>
            </a:pPr>
            <a:endParaRPr lang="sk-SK" sz="4600" dirty="0">
              <a:solidFill>
                <a:srgbClr val="FF0000"/>
              </a:solidFill>
            </a:endParaRPr>
          </a:p>
          <a:p>
            <a:pPr marL="0" indent="0">
              <a:buNone/>
            </a:pPr>
            <a:r>
              <a:rPr lang="sk-SK" sz="2400" dirty="0">
                <a:solidFill>
                  <a:srgbClr val="AB2B1E"/>
                </a:solidFill>
                <a:latin typeface="Comic Sans MS" panose="030F0702030302020204" pitchFamily="66" charset="0"/>
              </a:rPr>
              <a:t>O </a:t>
            </a:r>
            <a:r>
              <a:rPr lang="sk-SK" sz="3200" b="1" dirty="0" err="1">
                <a:solidFill>
                  <a:srgbClr val="000000"/>
                </a:solidFill>
                <a:latin typeface="Arial" panose="020B0604020202020204" pitchFamily="34" charset="0"/>
              </a:rPr>
              <a:t>Indications</a:t>
            </a:r>
            <a:endParaRPr lang="sk-SK" sz="3200" b="1" dirty="0">
              <a:solidFill>
                <a:srgbClr val="000000"/>
              </a:solidFill>
              <a:latin typeface="Arial" panose="020B0604020202020204" pitchFamily="34" charset="0"/>
            </a:endParaRPr>
          </a:p>
          <a:p>
            <a:pPr marL="0" indent="0">
              <a:buNone/>
            </a:pPr>
            <a:r>
              <a:rPr lang="sk-SK" sz="2000" dirty="0">
                <a:solidFill>
                  <a:srgbClr val="AB2B1E"/>
                </a:solidFill>
                <a:latin typeface="Comic Sans MS" panose="030F0702030302020204" pitchFamily="66" charset="0"/>
              </a:rPr>
              <a:t>O </a:t>
            </a:r>
            <a:r>
              <a:rPr lang="sk-SK" b="1" i="1" dirty="0">
                <a:solidFill>
                  <a:srgbClr val="000000"/>
                </a:solidFill>
                <a:latin typeface="Arial" panose="020B0604020202020204" pitchFamily="34" charset="0"/>
              </a:rPr>
              <a:t>End-</a:t>
            </a:r>
            <a:r>
              <a:rPr lang="sk-SK" b="1" i="1" dirty="0" err="1">
                <a:solidFill>
                  <a:srgbClr val="000000"/>
                </a:solidFill>
                <a:latin typeface="Arial" panose="020B0604020202020204" pitchFamily="34" charset="0"/>
              </a:rPr>
              <a:t>stage</a:t>
            </a:r>
            <a:r>
              <a:rPr lang="sk-SK" b="1" i="1" dirty="0">
                <a:solidFill>
                  <a:srgbClr val="000000"/>
                </a:solidFill>
                <a:latin typeface="Arial" panose="020B0604020202020204" pitchFamily="34" charset="0"/>
              </a:rPr>
              <a:t> </a:t>
            </a:r>
            <a:r>
              <a:rPr lang="sk-SK" b="1" i="1" dirty="0" err="1">
                <a:solidFill>
                  <a:srgbClr val="000000"/>
                </a:solidFill>
                <a:latin typeface="Arial" panose="020B0604020202020204" pitchFamily="34" charset="0"/>
              </a:rPr>
              <a:t>renal</a:t>
            </a:r>
            <a:r>
              <a:rPr lang="sk-SK" b="1" i="1" dirty="0">
                <a:solidFill>
                  <a:srgbClr val="000000"/>
                </a:solidFill>
                <a:latin typeface="Arial" panose="020B0604020202020204" pitchFamily="34" charset="0"/>
              </a:rPr>
              <a:t> </a:t>
            </a:r>
            <a:r>
              <a:rPr lang="sk-SK" b="1" i="1" dirty="0" err="1">
                <a:solidFill>
                  <a:srgbClr val="000000"/>
                </a:solidFill>
                <a:latin typeface="Arial" panose="020B0604020202020204" pitchFamily="34" charset="0"/>
              </a:rPr>
              <a:t>disease</a:t>
            </a:r>
            <a:endParaRPr lang="sk-SK" b="1" i="1" dirty="0">
              <a:solidFill>
                <a:srgbClr val="000000"/>
              </a:solidFill>
              <a:latin typeface="Arial" panose="020B0604020202020204" pitchFamily="34" charset="0"/>
            </a:endParaRPr>
          </a:p>
          <a:p>
            <a:pPr marL="0" indent="0">
              <a:buNone/>
            </a:pPr>
            <a:r>
              <a:rPr lang="sk-SK" b="1" i="1" dirty="0" err="1">
                <a:solidFill>
                  <a:srgbClr val="000000"/>
                </a:solidFill>
                <a:latin typeface="Arial" panose="020B0604020202020204" pitchFamily="34" charset="0"/>
              </a:rPr>
              <a:t>Causes</a:t>
            </a:r>
            <a:endParaRPr lang="sk-SK" b="1" i="1" dirty="0">
              <a:solidFill>
                <a:srgbClr val="000000"/>
              </a:solidFill>
              <a:latin typeface="Arial" panose="020B0604020202020204" pitchFamily="34" charset="0"/>
            </a:endParaRP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glomerulonephritis</a:t>
            </a:r>
            <a:r>
              <a:rPr lang="sk-SK" dirty="0">
                <a:solidFill>
                  <a:srgbClr val="000000"/>
                </a:solidFill>
                <a:latin typeface="Arial" panose="020B0604020202020204" pitchFamily="34" charset="0"/>
              </a:rPr>
              <a:t>;</a:t>
            </a: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diabetic</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nephropathy</a:t>
            </a:r>
            <a:r>
              <a:rPr lang="sk-SK" dirty="0">
                <a:solidFill>
                  <a:srgbClr val="000000"/>
                </a:solidFill>
                <a:latin typeface="Arial" panose="020B0604020202020204" pitchFamily="34" charset="0"/>
              </a:rPr>
              <a:t>;</a:t>
            </a: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hypertensive</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nephrosclerosis</a:t>
            </a:r>
            <a:r>
              <a:rPr lang="sk-SK" dirty="0">
                <a:solidFill>
                  <a:srgbClr val="000000"/>
                </a:solidFill>
                <a:latin typeface="Arial" panose="020B0604020202020204" pitchFamily="34" charset="0"/>
              </a:rPr>
              <a:t>;</a:t>
            </a: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renal</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vascular</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disease</a:t>
            </a:r>
            <a:r>
              <a:rPr lang="sk-SK" dirty="0">
                <a:solidFill>
                  <a:srgbClr val="000000"/>
                </a:solidFill>
                <a:latin typeface="Arial" panose="020B0604020202020204" pitchFamily="34" charset="0"/>
              </a:rPr>
              <a:t>;</a:t>
            </a: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polycystic</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disease</a:t>
            </a:r>
            <a:r>
              <a:rPr lang="sk-SK" dirty="0">
                <a:solidFill>
                  <a:srgbClr val="000000"/>
                </a:solidFill>
                <a:latin typeface="Arial" panose="020B0604020202020204" pitchFamily="34" charset="0"/>
              </a:rPr>
              <a:t>;</a:t>
            </a: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pyelonephritis</a:t>
            </a:r>
            <a:r>
              <a:rPr lang="sk-SK" dirty="0">
                <a:solidFill>
                  <a:srgbClr val="000000"/>
                </a:solidFill>
                <a:latin typeface="Arial" panose="020B0604020202020204" pitchFamily="34" charset="0"/>
              </a:rPr>
              <a:t>;</a:t>
            </a: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obstructive</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uropathy</a:t>
            </a:r>
            <a:r>
              <a:rPr lang="sk-SK" dirty="0">
                <a:solidFill>
                  <a:srgbClr val="000000"/>
                </a:solidFill>
                <a:latin typeface="Arial" panose="020B0604020202020204" pitchFamily="34" charset="0"/>
              </a:rPr>
              <a:t>;</a:t>
            </a: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systemic</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lupus</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erythematosus</a:t>
            </a:r>
            <a:r>
              <a:rPr lang="sk-SK" dirty="0">
                <a:solidFill>
                  <a:srgbClr val="000000"/>
                </a:solidFill>
                <a:latin typeface="Arial" panose="020B0604020202020204" pitchFamily="34" charset="0"/>
              </a:rPr>
              <a:t>;</a:t>
            </a: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analgesic</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nephropathy</a:t>
            </a:r>
            <a:r>
              <a:rPr lang="sk-SK" dirty="0">
                <a:solidFill>
                  <a:srgbClr val="000000"/>
                </a:solidFill>
                <a:latin typeface="Arial" panose="020B0604020202020204" pitchFamily="34" charset="0"/>
              </a:rPr>
              <a:t>;</a:t>
            </a:r>
          </a:p>
          <a:p>
            <a:pPr marL="0" indent="0">
              <a:buNone/>
            </a:pPr>
            <a:r>
              <a:rPr lang="en-US" sz="20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metabolic disease (</a:t>
            </a:r>
            <a:r>
              <a:rPr lang="en-US" dirty="0" err="1">
                <a:solidFill>
                  <a:srgbClr val="000000"/>
                </a:solidFill>
                <a:latin typeface="Arial" panose="020B0604020202020204" pitchFamily="34" charset="0"/>
              </a:rPr>
              <a:t>oxalosis</a:t>
            </a:r>
            <a:r>
              <a:rPr lang="en-US" dirty="0">
                <a:solidFill>
                  <a:srgbClr val="000000"/>
                </a:solidFill>
                <a:latin typeface="Arial" panose="020B0604020202020204" pitchFamily="34" charset="0"/>
              </a:rPr>
              <a:t>, amyloid).</a:t>
            </a:r>
            <a:endParaRPr lang="sk-SK" dirty="0"/>
          </a:p>
        </p:txBody>
      </p:sp>
    </p:spTree>
    <p:extLst>
      <p:ext uri="{BB962C8B-B14F-4D97-AF65-F5344CB8AC3E}">
        <p14:creationId xmlns:p14="http://schemas.microsoft.com/office/powerpoint/2010/main" val="36852856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67936"/>
          </a:xfrm>
        </p:spPr>
        <p:txBody>
          <a:bodyPr>
            <a:normAutofit fontScale="90000"/>
          </a:bodyPr>
          <a:lstStyle/>
          <a:p>
            <a:endParaRPr lang="sk-SK" dirty="0"/>
          </a:p>
        </p:txBody>
      </p:sp>
      <p:sp>
        <p:nvSpPr>
          <p:cNvPr id="3" name="Zástupný symbol pro obsah 2"/>
          <p:cNvSpPr>
            <a:spLocks noGrp="1"/>
          </p:cNvSpPr>
          <p:nvPr>
            <p:ph idx="1"/>
          </p:nvPr>
        </p:nvSpPr>
        <p:spPr>
          <a:xfrm>
            <a:off x="838200" y="1082351"/>
            <a:ext cx="10515600" cy="5094612"/>
          </a:xfrm>
        </p:spPr>
        <p:txBody>
          <a:bodyPr>
            <a:normAutofit/>
          </a:bodyPr>
          <a:lstStyle/>
          <a:p>
            <a:r>
              <a:rPr lang="en-US" sz="2400" dirty="0">
                <a:solidFill>
                  <a:srgbClr val="111111"/>
                </a:solidFill>
              </a:rPr>
              <a:t>A kidney transplant is often the treatment of choice for kidney failure, compared with a lifetime on dialysis. A kidney transplant can treat chronic kidney disease or end-stage renal disease to help you feel better and live longer</a:t>
            </a:r>
            <a:r>
              <a:rPr lang="en-US" sz="2400" dirty="0" smtClean="0">
                <a:solidFill>
                  <a:srgbClr val="111111"/>
                </a:solidFill>
              </a:rPr>
              <a:t>.</a:t>
            </a:r>
            <a:endParaRPr lang="sk-SK" sz="2400" dirty="0" smtClean="0">
              <a:solidFill>
                <a:srgbClr val="111111"/>
              </a:solidFill>
            </a:endParaRPr>
          </a:p>
          <a:p>
            <a:endParaRPr lang="en-US" sz="2400" dirty="0">
              <a:solidFill>
                <a:srgbClr val="111111"/>
              </a:solidFill>
            </a:endParaRPr>
          </a:p>
          <a:p>
            <a:r>
              <a:rPr lang="en-US" sz="2400" dirty="0">
                <a:solidFill>
                  <a:srgbClr val="111111"/>
                </a:solidFill>
              </a:rPr>
              <a:t>Compared with dialysis, kidney transplant is associated with:</a:t>
            </a:r>
          </a:p>
          <a:p>
            <a:r>
              <a:rPr lang="en-US" sz="2400" dirty="0">
                <a:solidFill>
                  <a:srgbClr val="111111"/>
                </a:solidFill>
              </a:rPr>
              <a:t>Better quality of life</a:t>
            </a:r>
          </a:p>
          <a:p>
            <a:r>
              <a:rPr lang="en-US" sz="2400" dirty="0">
                <a:solidFill>
                  <a:srgbClr val="111111"/>
                </a:solidFill>
              </a:rPr>
              <a:t>Lower risk of death</a:t>
            </a:r>
          </a:p>
          <a:p>
            <a:r>
              <a:rPr lang="en-US" sz="2400" dirty="0">
                <a:solidFill>
                  <a:srgbClr val="111111"/>
                </a:solidFill>
              </a:rPr>
              <a:t>Fewer dietary restrictions</a:t>
            </a:r>
          </a:p>
          <a:p>
            <a:r>
              <a:rPr lang="en-US" sz="2400" dirty="0">
                <a:solidFill>
                  <a:srgbClr val="111111"/>
                </a:solidFill>
              </a:rPr>
              <a:t>Lower treatment cost</a:t>
            </a:r>
          </a:p>
          <a:p>
            <a:endParaRPr lang="sk-SK" sz="2400" dirty="0"/>
          </a:p>
        </p:txBody>
      </p:sp>
      <p:pic>
        <p:nvPicPr>
          <p:cNvPr id="4" name="Obrázek 3"/>
          <p:cNvPicPr>
            <a:picLocks noChangeAspect="1"/>
          </p:cNvPicPr>
          <p:nvPr/>
        </p:nvPicPr>
        <p:blipFill>
          <a:blip r:embed="rId2"/>
          <a:stretch>
            <a:fillRect/>
          </a:stretch>
        </p:blipFill>
        <p:spPr>
          <a:xfrm>
            <a:off x="6349093" y="3519488"/>
            <a:ext cx="4457700" cy="2657475"/>
          </a:xfrm>
          <a:prstGeom prst="rect">
            <a:avLst/>
          </a:prstGeom>
        </p:spPr>
      </p:pic>
    </p:spTree>
    <p:extLst>
      <p:ext uri="{BB962C8B-B14F-4D97-AF65-F5344CB8AC3E}">
        <p14:creationId xmlns:p14="http://schemas.microsoft.com/office/powerpoint/2010/main" val="2511351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81324"/>
          </a:xfrm>
        </p:spPr>
        <p:txBody>
          <a:bodyPr>
            <a:normAutofit fontScale="90000"/>
          </a:bodyPr>
          <a:lstStyle/>
          <a:p>
            <a:endParaRPr lang="sk-SK" dirty="0"/>
          </a:p>
        </p:txBody>
      </p:sp>
      <p:sp>
        <p:nvSpPr>
          <p:cNvPr id="3" name="Zástupný symbol pro obsah 2"/>
          <p:cNvSpPr>
            <a:spLocks noGrp="1"/>
          </p:cNvSpPr>
          <p:nvPr>
            <p:ph idx="1"/>
          </p:nvPr>
        </p:nvSpPr>
        <p:spPr>
          <a:xfrm>
            <a:off x="838200" y="1082351"/>
            <a:ext cx="10515600" cy="3993502"/>
          </a:xfrm>
        </p:spPr>
        <p:txBody>
          <a:bodyPr>
            <a:normAutofit fontScale="92500" lnSpcReduction="20000"/>
          </a:bodyPr>
          <a:lstStyle/>
          <a:p>
            <a:pPr marL="0" indent="0">
              <a:buNone/>
            </a:pPr>
            <a:r>
              <a:rPr lang="sk-SK" sz="3200" dirty="0" err="1">
                <a:solidFill>
                  <a:srgbClr val="000000"/>
                </a:solidFill>
                <a:latin typeface="Arial" panose="020B0604020202020204" pitchFamily="34" charset="0"/>
              </a:rPr>
              <a:t>Donor</a:t>
            </a:r>
            <a:r>
              <a:rPr lang="sk-SK" sz="3200" dirty="0">
                <a:solidFill>
                  <a:srgbClr val="000000"/>
                </a:solidFill>
                <a:latin typeface="Arial" panose="020B0604020202020204" pitchFamily="34" charset="0"/>
              </a:rPr>
              <a:t> </a:t>
            </a:r>
            <a:r>
              <a:rPr lang="sk-SK" sz="3200" dirty="0" err="1">
                <a:solidFill>
                  <a:srgbClr val="000000"/>
                </a:solidFill>
                <a:latin typeface="Arial" panose="020B0604020202020204" pitchFamily="34" charset="0"/>
              </a:rPr>
              <a:t>Nephrectomy</a:t>
            </a:r>
            <a:endParaRPr lang="sk-SK" sz="3200" dirty="0">
              <a:solidFill>
                <a:srgbClr val="000000"/>
              </a:solidFill>
              <a:latin typeface="Arial" panose="020B0604020202020204" pitchFamily="34" charset="0"/>
            </a:endParaRPr>
          </a:p>
          <a:p>
            <a:pPr marL="0" indent="0">
              <a:buNone/>
            </a:pPr>
            <a:r>
              <a:rPr lang="sk-SK" sz="24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Open</a:t>
            </a:r>
            <a:r>
              <a:rPr lang="sk-SK" dirty="0">
                <a:solidFill>
                  <a:srgbClr val="000000"/>
                </a:solidFill>
                <a:latin typeface="Arial" panose="020B0604020202020204" pitchFamily="34" charset="0"/>
              </a:rPr>
              <a:t> or </a:t>
            </a:r>
            <a:r>
              <a:rPr lang="sk-SK" dirty="0" err="1">
                <a:solidFill>
                  <a:srgbClr val="000000"/>
                </a:solidFill>
                <a:latin typeface="Arial" panose="020B0604020202020204" pitchFamily="34" charset="0"/>
              </a:rPr>
              <a:t>laparoscopic</a:t>
            </a:r>
            <a:endParaRPr lang="sk-SK" dirty="0">
              <a:solidFill>
                <a:srgbClr val="000000"/>
              </a:solidFill>
              <a:latin typeface="Arial" panose="020B0604020202020204" pitchFamily="34" charset="0"/>
            </a:endParaRPr>
          </a:p>
          <a:p>
            <a:pPr marL="0" indent="0">
              <a:buNone/>
            </a:pPr>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Open donor nephrectomy is the gold standard</a:t>
            </a:r>
          </a:p>
          <a:p>
            <a:pPr marL="0" indent="0">
              <a:buNone/>
            </a:pPr>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Open donor nephrectomy is via the 12</a:t>
            </a:r>
            <a:r>
              <a:rPr lang="en-US" sz="1800" dirty="0">
                <a:solidFill>
                  <a:srgbClr val="000000"/>
                </a:solidFill>
                <a:latin typeface="Arial" panose="020B0604020202020204" pitchFamily="34" charset="0"/>
              </a:rPr>
              <a:t>th </a:t>
            </a:r>
            <a:r>
              <a:rPr lang="en-US" dirty="0">
                <a:solidFill>
                  <a:srgbClr val="000000"/>
                </a:solidFill>
                <a:latin typeface="Arial" panose="020B0604020202020204" pitchFamily="34" charset="0"/>
              </a:rPr>
              <a:t>rib</a:t>
            </a:r>
          </a:p>
          <a:p>
            <a:pPr marL="0" indent="0">
              <a:buNone/>
            </a:pPr>
            <a:r>
              <a:rPr lang="en-US" dirty="0">
                <a:solidFill>
                  <a:srgbClr val="000000"/>
                </a:solidFill>
                <a:latin typeface="Arial" panose="020B0604020202020204" pitchFamily="34" charset="0"/>
              </a:rPr>
              <a:t>incision, and in fat patient 10</a:t>
            </a:r>
            <a:r>
              <a:rPr lang="en-US" sz="1800" dirty="0">
                <a:solidFill>
                  <a:srgbClr val="000000"/>
                </a:solidFill>
                <a:latin typeface="Arial" panose="020B0604020202020204" pitchFamily="34" charset="0"/>
              </a:rPr>
              <a:t>th </a:t>
            </a:r>
            <a:r>
              <a:rPr lang="en-US" dirty="0">
                <a:solidFill>
                  <a:srgbClr val="000000"/>
                </a:solidFill>
                <a:latin typeface="Arial" panose="020B0604020202020204" pitchFamily="34" charset="0"/>
              </a:rPr>
              <a:t>rib </a:t>
            </a:r>
            <a:r>
              <a:rPr lang="en-US" dirty="0" smtClean="0">
                <a:solidFill>
                  <a:srgbClr val="000000"/>
                </a:solidFill>
                <a:latin typeface="Arial" panose="020B0604020202020204" pitchFamily="34" charset="0"/>
              </a:rPr>
              <a:t>or</a:t>
            </a:r>
            <a:r>
              <a:rPr lang="sk-SK" dirty="0" smtClean="0">
                <a:solidFill>
                  <a:srgbClr val="000000"/>
                </a:solidFill>
                <a:latin typeface="Arial" panose="020B0604020202020204" pitchFamily="34" charset="0"/>
              </a:rPr>
              <a:t> </a:t>
            </a:r>
            <a:r>
              <a:rPr lang="sk-SK" dirty="0" err="1" smtClean="0">
                <a:solidFill>
                  <a:srgbClr val="000000"/>
                </a:solidFill>
                <a:latin typeface="Arial" panose="020B0604020202020204" pitchFamily="34" charset="0"/>
              </a:rPr>
              <a:t>hypogastrium</a:t>
            </a:r>
            <a:endParaRPr lang="sk-SK" dirty="0">
              <a:solidFill>
                <a:srgbClr val="000000"/>
              </a:solidFill>
              <a:latin typeface="Arial" panose="020B0604020202020204" pitchFamily="34" charset="0"/>
            </a:endParaRPr>
          </a:p>
          <a:p>
            <a:pPr marL="0" indent="0">
              <a:buNone/>
            </a:pPr>
            <a:r>
              <a:rPr lang="pt-BR" sz="2400" dirty="0">
                <a:solidFill>
                  <a:srgbClr val="AB2B1E"/>
                </a:solidFill>
                <a:latin typeface="Comic Sans MS" panose="030F0702030302020204" pitchFamily="66" charset="0"/>
              </a:rPr>
              <a:t>O </a:t>
            </a:r>
            <a:r>
              <a:rPr lang="pt-BR" b="1" dirty="0">
                <a:solidFill>
                  <a:srgbClr val="000000"/>
                </a:solidFill>
                <a:latin typeface="Arial" panose="020B0604020202020204" pitchFamily="34" charset="0"/>
              </a:rPr>
              <a:t>Extraperitoneal </a:t>
            </a:r>
            <a:r>
              <a:rPr lang="pt-BR" dirty="0">
                <a:solidFill>
                  <a:srgbClr val="000000"/>
                </a:solidFill>
                <a:latin typeface="Arial" panose="020B0604020202020204" pitchFamily="34" charset="0"/>
              </a:rPr>
              <a:t>: avoid devascularizing ureter,</a:t>
            </a:r>
          </a:p>
          <a:p>
            <a:pPr marL="0" indent="0">
              <a:buNone/>
            </a:pPr>
            <a:r>
              <a:rPr lang="en-US" dirty="0">
                <a:solidFill>
                  <a:srgbClr val="000000"/>
                </a:solidFill>
                <a:latin typeface="Arial" panose="020B0604020202020204" pitchFamily="34" charset="0"/>
              </a:rPr>
              <a:t>sharp dissection, avoid diathermy near vessels</a:t>
            </a:r>
          </a:p>
          <a:p>
            <a:pPr marL="0" indent="0">
              <a:buNone/>
            </a:pPr>
            <a:r>
              <a:rPr lang="sk-SK" sz="24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Renal</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vasculature</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dissect</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flush</a:t>
            </a:r>
            <a:r>
              <a:rPr lang="sk-SK" dirty="0">
                <a:solidFill>
                  <a:srgbClr val="000000"/>
                </a:solidFill>
                <a:latin typeface="Arial" panose="020B0604020202020204" pitchFamily="34" charset="0"/>
              </a:rPr>
              <a:t> to IVC/Aorta</a:t>
            </a:r>
          </a:p>
          <a:p>
            <a:pPr marL="0" indent="0">
              <a:buNone/>
            </a:pPr>
            <a:r>
              <a:rPr lang="sk-SK" sz="24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Ligate</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lumbar</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veins</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posteriorly</a:t>
            </a:r>
            <a:r>
              <a:rPr lang="sk-SK" dirty="0">
                <a:solidFill>
                  <a:srgbClr val="000000"/>
                </a:solidFill>
                <a:latin typeface="Arial" panose="020B0604020202020204" pitchFamily="34" charset="0"/>
              </a:rPr>
              <a:t> ± </a:t>
            </a:r>
            <a:r>
              <a:rPr lang="sk-SK" dirty="0" err="1">
                <a:solidFill>
                  <a:srgbClr val="000000"/>
                </a:solidFill>
                <a:latin typeface="Arial" panose="020B0604020202020204" pitchFamily="34" charset="0"/>
              </a:rPr>
              <a:t>gonadal</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vein</a:t>
            </a:r>
            <a:endParaRPr lang="sk-SK" dirty="0"/>
          </a:p>
        </p:txBody>
      </p:sp>
    </p:spTree>
    <p:extLst>
      <p:ext uri="{BB962C8B-B14F-4D97-AF65-F5344CB8AC3E}">
        <p14:creationId xmlns:p14="http://schemas.microsoft.com/office/powerpoint/2010/main" val="35155775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25340"/>
          </a:xfrm>
        </p:spPr>
        <p:txBody>
          <a:bodyPr>
            <a:normAutofit fontScale="90000"/>
          </a:bodyPr>
          <a:lstStyle/>
          <a:p>
            <a:endParaRPr lang="sk-SK" dirty="0"/>
          </a:p>
        </p:txBody>
      </p:sp>
      <p:sp>
        <p:nvSpPr>
          <p:cNvPr id="3" name="Zástupný symbol pro obsah 2"/>
          <p:cNvSpPr>
            <a:spLocks noGrp="1"/>
          </p:cNvSpPr>
          <p:nvPr>
            <p:ph idx="1"/>
          </p:nvPr>
        </p:nvSpPr>
        <p:spPr>
          <a:xfrm>
            <a:off x="838200" y="877078"/>
            <a:ext cx="10515600" cy="2687215"/>
          </a:xfrm>
        </p:spPr>
        <p:txBody>
          <a:bodyPr>
            <a:normAutofit fontScale="62500" lnSpcReduction="20000"/>
          </a:bodyPr>
          <a:lstStyle/>
          <a:p>
            <a:pPr marL="0" indent="0">
              <a:buNone/>
            </a:pPr>
            <a:r>
              <a:rPr lang="sk-SK" sz="4400" dirty="0" err="1">
                <a:solidFill>
                  <a:srgbClr val="000000"/>
                </a:solidFill>
                <a:latin typeface="Constantia" panose="02030602050306030303" pitchFamily="18" charset="0"/>
              </a:rPr>
              <a:t>Donor</a:t>
            </a:r>
            <a:r>
              <a:rPr lang="sk-SK" sz="4400" dirty="0">
                <a:solidFill>
                  <a:srgbClr val="000000"/>
                </a:solidFill>
                <a:latin typeface="Constantia" panose="02030602050306030303" pitchFamily="18" charset="0"/>
              </a:rPr>
              <a:t> </a:t>
            </a:r>
            <a:r>
              <a:rPr lang="sk-SK" sz="4400" dirty="0" err="1">
                <a:solidFill>
                  <a:srgbClr val="000000"/>
                </a:solidFill>
                <a:latin typeface="Constantia" panose="02030602050306030303" pitchFamily="18" charset="0"/>
              </a:rPr>
              <a:t>Kidney</a:t>
            </a:r>
            <a:r>
              <a:rPr lang="sk-SK" sz="4400" dirty="0">
                <a:solidFill>
                  <a:srgbClr val="000000"/>
                </a:solidFill>
                <a:latin typeface="Constantia" panose="02030602050306030303" pitchFamily="18" charset="0"/>
              </a:rPr>
              <a:t> </a:t>
            </a:r>
            <a:r>
              <a:rPr lang="sk-SK" sz="4400" dirty="0" err="1">
                <a:solidFill>
                  <a:srgbClr val="000000"/>
                </a:solidFill>
                <a:latin typeface="Constantia" panose="02030602050306030303" pitchFamily="18" charset="0"/>
              </a:rPr>
              <a:t>Bench</a:t>
            </a:r>
            <a:r>
              <a:rPr lang="sk-SK" sz="4400" dirty="0">
                <a:solidFill>
                  <a:srgbClr val="000000"/>
                </a:solidFill>
                <a:latin typeface="Constantia" panose="02030602050306030303" pitchFamily="18" charset="0"/>
              </a:rPr>
              <a:t> </a:t>
            </a:r>
            <a:r>
              <a:rPr lang="sk-SK" sz="4400" dirty="0" err="1">
                <a:solidFill>
                  <a:srgbClr val="000000"/>
                </a:solidFill>
                <a:latin typeface="Constantia" panose="02030602050306030303" pitchFamily="18" charset="0"/>
              </a:rPr>
              <a:t>Surgery</a:t>
            </a:r>
            <a:endParaRPr lang="sk-SK" sz="4400" dirty="0">
              <a:solidFill>
                <a:srgbClr val="000000"/>
              </a:solidFill>
              <a:latin typeface="Constantia" panose="02030602050306030303" pitchFamily="18" charset="0"/>
            </a:endParaRPr>
          </a:p>
          <a:p>
            <a:pPr marL="0" indent="0">
              <a:buNone/>
            </a:pPr>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The kidney is perfused with ice-cold</a:t>
            </a:r>
          </a:p>
          <a:p>
            <a:pPr marL="0" indent="0">
              <a:buNone/>
            </a:pPr>
            <a:r>
              <a:rPr lang="sk-SK" dirty="0" err="1">
                <a:solidFill>
                  <a:srgbClr val="000000"/>
                </a:solidFill>
                <a:latin typeface="Arial" panose="020B0604020202020204" pitchFamily="34" charset="0"/>
              </a:rPr>
              <a:t>preservative</a:t>
            </a:r>
            <a:endParaRPr lang="sk-SK" dirty="0">
              <a:solidFill>
                <a:srgbClr val="000000"/>
              </a:solidFill>
              <a:latin typeface="Arial" panose="020B0604020202020204" pitchFamily="34" charset="0"/>
            </a:endParaRPr>
          </a:p>
          <a:p>
            <a:pPr marL="0" indent="0">
              <a:buNone/>
            </a:pPr>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Iced saline is mashed into a slush and</a:t>
            </a:r>
          </a:p>
          <a:p>
            <a:pPr marL="0" indent="0">
              <a:buNone/>
            </a:pPr>
            <a:r>
              <a:rPr lang="sk-SK" dirty="0" err="1">
                <a:solidFill>
                  <a:srgbClr val="000000"/>
                </a:solidFill>
                <a:latin typeface="Arial" panose="020B0604020202020204" pitchFamily="34" charset="0"/>
              </a:rPr>
              <a:t>kidney</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immersed</a:t>
            </a:r>
            <a:endParaRPr lang="sk-SK" dirty="0">
              <a:solidFill>
                <a:srgbClr val="000000"/>
              </a:solidFill>
              <a:latin typeface="Arial" panose="020B0604020202020204" pitchFamily="34" charset="0"/>
            </a:endParaRPr>
          </a:p>
          <a:p>
            <a:pPr marL="0" indent="0">
              <a:buNone/>
            </a:pPr>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Extra veins ligated, accessory artery(</a:t>
            </a:r>
            <a:r>
              <a:rPr lang="en-US" dirty="0" err="1">
                <a:solidFill>
                  <a:srgbClr val="000000"/>
                </a:solidFill>
                <a:latin typeface="Arial" panose="020B0604020202020204" pitchFamily="34" charset="0"/>
              </a:rPr>
              <a:t>ies</a:t>
            </a:r>
            <a:r>
              <a:rPr lang="en-US" dirty="0">
                <a:solidFill>
                  <a:srgbClr val="000000"/>
                </a:solidFill>
                <a:latin typeface="Arial" panose="020B0604020202020204" pitchFamily="34" charset="0"/>
              </a:rPr>
              <a:t>)</a:t>
            </a:r>
          </a:p>
          <a:p>
            <a:pPr marL="0" indent="0">
              <a:buNone/>
            </a:pPr>
            <a:r>
              <a:rPr lang="sk-SK" dirty="0" err="1">
                <a:solidFill>
                  <a:srgbClr val="000000"/>
                </a:solidFill>
                <a:latin typeface="Arial" panose="020B0604020202020204" pitchFamily="34" charset="0"/>
              </a:rPr>
              <a:t>anastamosed</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together</a:t>
            </a:r>
            <a:endParaRPr lang="sk-SK" dirty="0">
              <a:solidFill>
                <a:srgbClr val="000000"/>
              </a:solidFill>
              <a:latin typeface="Arial" panose="020B0604020202020204" pitchFamily="34" charset="0"/>
            </a:endParaRPr>
          </a:p>
          <a:p>
            <a:pPr marL="0" indent="0">
              <a:buNone/>
            </a:pPr>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Kidney now ready for transplanting</a:t>
            </a:r>
            <a:endParaRPr lang="sk-SK" dirty="0"/>
          </a:p>
        </p:txBody>
      </p:sp>
      <p:pic>
        <p:nvPicPr>
          <p:cNvPr id="4" name="Obrázek 3"/>
          <p:cNvPicPr>
            <a:picLocks noChangeAspect="1"/>
          </p:cNvPicPr>
          <p:nvPr/>
        </p:nvPicPr>
        <p:blipFill>
          <a:blip r:embed="rId2"/>
          <a:stretch>
            <a:fillRect/>
          </a:stretch>
        </p:blipFill>
        <p:spPr>
          <a:xfrm>
            <a:off x="5735254" y="2463282"/>
            <a:ext cx="5379253" cy="3600935"/>
          </a:xfrm>
          <a:prstGeom prst="rect">
            <a:avLst/>
          </a:prstGeom>
        </p:spPr>
      </p:pic>
    </p:spTree>
    <p:extLst>
      <p:ext uri="{BB962C8B-B14F-4D97-AF65-F5344CB8AC3E}">
        <p14:creationId xmlns:p14="http://schemas.microsoft.com/office/powerpoint/2010/main" val="530390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74630"/>
          </a:xfrm>
        </p:spPr>
        <p:txBody>
          <a:bodyPr>
            <a:normAutofit fontScale="90000"/>
          </a:bodyPr>
          <a:lstStyle/>
          <a:p>
            <a:endParaRPr lang="sk-SK" dirty="0"/>
          </a:p>
        </p:txBody>
      </p:sp>
      <p:sp>
        <p:nvSpPr>
          <p:cNvPr id="3" name="Zástupný symbol pro obsah 2"/>
          <p:cNvSpPr>
            <a:spLocks noGrp="1"/>
          </p:cNvSpPr>
          <p:nvPr>
            <p:ph idx="1"/>
          </p:nvPr>
        </p:nvSpPr>
        <p:spPr>
          <a:xfrm>
            <a:off x="838200" y="1194318"/>
            <a:ext cx="10515600" cy="4982645"/>
          </a:xfrm>
        </p:spPr>
        <p:txBody>
          <a:bodyPr>
            <a:normAutofit/>
          </a:bodyPr>
          <a:lstStyle/>
          <a:p>
            <a:pPr marL="0" indent="0">
              <a:buNone/>
            </a:pPr>
            <a:r>
              <a:rPr lang="sk-SK" sz="2000" b="1" dirty="0" err="1" smtClean="0">
                <a:solidFill>
                  <a:srgbClr val="FF0000"/>
                </a:solidFill>
              </a:rPr>
              <a:t>X</a:t>
            </a:r>
            <a:r>
              <a:rPr lang="sk-SK" sz="2400" b="1" dirty="0" err="1" smtClean="0">
                <a:solidFill>
                  <a:srgbClr val="FF0000"/>
                </a:solidFill>
              </a:rPr>
              <a:t>enograft</a:t>
            </a:r>
            <a:r>
              <a:rPr lang="sk-SK" sz="2000" dirty="0" smtClean="0"/>
              <a:t> </a:t>
            </a:r>
            <a:r>
              <a:rPr lang="sk-SK" sz="1800" dirty="0" smtClean="0"/>
              <a:t>- </a:t>
            </a:r>
            <a:r>
              <a:rPr lang="en-US" sz="1800" dirty="0" smtClean="0"/>
              <a:t>A transplant of organs or tissue from one species to</a:t>
            </a:r>
            <a:r>
              <a:rPr lang="sk-SK" sz="1800" dirty="0" smtClean="0"/>
              <a:t> </a:t>
            </a:r>
            <a:r>
              <a:rPr lang="en-US" sz="1800" dirty="0" smtClean="0"/>
              <a:t>another. Xenograft is often an </a:t>
            </a:r>
            <a:endParaRPr lang="sk-SK" sz="1800" dirty="0" smtClean="0"/>
          </a:p>
          <a:p>
            <a:pPr marL="0" indent="0">
              <a:buNone/>
            </a:pPr>
            <a:r>
              <a:rPr lang="en-US" sz="1800" dirty="0" smtClean="0"/>
              <a:t>extremely </a:t>
            </a:r>
            <a:r>
              <a:rPr lang="sk-SK" sz="1800" dirty="0" smtClean="0"/>
              <a:t>  d</a:t>
            </a:r>
            <a:r>
              <a:rPr lang="en-US" sz="1800" dirty="0" err="1" smtClean="0"/>
              <a:t>angerous</a:t>
            </a:r>
            <a:r>
              <a:rPr lang="sk-SK" sz="1800" dirty="0" smtClean="0"/>
              <a:t> </a:t>
            </a:r>
            <a:r>
              <a:rPr lang="en-US" sz="1800" dirty="0" smtClean="0"/>
              <a:t>type of transplant because of increased risk of </a:t>
            </a:r>
            <a:r>
              <a:rPr lang="en-US" sz="1800" dirty="0" err="1" smtClean="0"/>
              <a:t>noncompatibility</a:t>
            </a:r>
            <a:r>
              <a:rPr lang="en-US" sz="1800" dirty="0" smtClean="0"/>
              <a:t>,</a:t>
            </a:r>
            <a:r>
              <a:rPr lang="sk-SK" sz="1800" dirty="0" smtClean="0"/>
              <a:t> </a:t>
            </a:r>
            <a:r>
              <a:rPr lang="en-US" sz="1800" dirty="0" smtClean="0"/>
              <a:t>rejection, </a:t>
            </a:r>
            <a:endParaRPr lang="sk-SK" sz="1800" dirty="0" smtClean="0"/>
          </a:p>
          <a:p>
            <a:pPr marL="0" indent="0">
              <a:buNone/>
            </a:pPr>
            <a:r>
              <a:rPr lang="en-US" sz="1800" dirty="0" smtClean="0"/>
              <a:t>and disease </a:t>
            </a:r>
            <a:r>
              <a:rPr lang="sk-SK" sz="1800" dirty="0"/>
              <a:t> </a:t>
            </a:r>
            <a:r>
              <a:rPr lang="en-US" sz="1800" dirty="0" smtClean="0"/>
              <a:t>carried in the</a:t>
            </a:r>
            <a:r>
              <a:rPr lang="sk-SK" sz="1800" dirty="0" smtClean="0"/>
              <a:t> </a:t>
            </a:r>
            <a:r>
              <a:rPr lang="en-US" sz="1800" dirty="0" smtClean="0"/>
              <a:t>tissue. Examples include porcine heart valves, which</a:t>
            </a:r>
            <a:r>
              <a:rPr lang="sk-SK" sz="1800" dirty="0" smtClean="0"/>
              <a:t> </a:t>
            </a:r>
            <a:r>
              <a:rPr lang="en-US" sz="1800" dirty="0" smtClean="0"/>
              <a:t>are quite common </a:t>
            </a:r>
            <a:endParaRPr lang="sk-SK" sz="1800" dirty="0" smtClean="0"/>
          </a:p>
          <a:p>
            <a:pPr marL="0" indent="0">
              <a:buNone/>
            </a:pPr>
            <a:r>
              <a:rPr lang="en-US" sz="1800" dirty="0" smtClean="0"/>
              <a:t>and </a:t>
            </a:r>
            <a:r>
              <a:rPr lang="sk-SK" sz="1800" dirty="0"/>
              <a:t> </a:t>
            </a:r>
            <a:r>
              <a:rPr lang="en-US" sz="1800" dirty="0" smtClean="0"/>
              <a:t>successful. The latter’s</a:t>
            </a:r>
            <a:r>
              <a:rPr lang="sk-SK" sz="1800" dirty="0" smtClean="0"/>
              <a:t> </a:t>
            </a:r>
            <a:r>
              <a:rPr lang="en-US" sz="1800" dirty="0" smtClean="0"/>
              <a:t>research study directed for potential human use if</a:t>
            </a:r>
            <a:r>
              <a:rPr lang="sk-SK" sz="1800" dirty="0" smtClean="0"/>
              <a:t> </a:t>
            </a:r>
            <a:r>
              <a:rPr lang="en-US" sz="1800" dirty="0" smtClean="0"/>
              <a:t>successful</a:t>
            </a:r>
            <a:r>
              <a:rPr lang="sk-SK" sz="1800" dirty="0" smtClean="0"/>
              <a:t>.</a:t>
            </a:r>
          </a:p>
          <a:p>
            <a:pPr marL="0" indent="0">
              <a:buNone/>
            </a:pPr>
            <a:endParaRPr lang="sk-SK" sz="1800" dirty="0"/>
          </a:p>
          <a:p>
            <a:pPr marL="0" indent="0">
              <a:buNone/>
            </a:pPr>
            <a:r>
              <a:rPr lang="sk-SK" sz="2400" b="1" dirty="0" err="1" smtClean="0">
                <a:solidFill>
                  <a:srgbClr val="FF0000"/>
                </a:solidFill>
              </a:rPr>
              <a:t>Split</a:t>
            </a:r>
            <a:r>
              <a:rPr lang="sk-SK" sz="2400" b="1" dirty="0" smtClean="0">
                <a:solidFill>
                  <a:srgbClr val="FF0000"/>
                </a:solidFill>
              </a:rPr>
              <a:t> </a:t>
            </a:r>
            <a:r>
              <a:rPr lang="sk-SK" sz="2400" b="1" dirty="0" err="1" smtClean="0">
                <a:solidFill>
                  <a:srgbClr val="FF0000"/>
                </a:solidFill>
              </a:rPr>
              <a:t>transplants</a:t>
            </a:r>
            <a:r>
              <a:rPr lang="sk-SK" sz="2400" dirty="0" smtClean="0"/>
              <a:t> </a:t>
            </a:r>
            <a:r>
              <a:rPr lang="sk-SK" sz="1800" dirty="0" smtClean="0"/>
              <a:t>- </a:t>
            </a:r>
            <a:r>
              <a:rPr lang="sk-SK" sz="1800" dirty="0"/>
              <a:t>s</a:t>
            </a:r>
            <a:r>
              <a:rPr lang="en-US" sz="1800" dirty="0" err="1" smtClean="0"/>
              <a:t>ometimes</a:t>
            </a:r>
            <a:r>
              <a:rPr lang="en-US" sz="1800" dirty="0" smtClean="0"/>
              <a:t>, a deceased-donor organ, usually a liver,</a:t>
            </a:r>
            <a:r>
              <a:rPr lang="sk-SK" sz="1800" dirty="0" smtClean="0"/>
              <a:t> </a:t>
            </a:r>
            <a:r>
              <a:rPr lang="en-US" sz="1800" dirty="0" smtClean="0"/>
              <a:t>may be divided between </a:t>
            </a:r>
            <a:endParaRPr lang="sk-SK" sz="1800" dirty="0" smtClean="0"/>
          </a:p>
          <a:p>
            <a:pPr marL="0" indent="0">
              <a:buNone/>
            </a:pPr>
            <a:r>
              <a:rPr lang="en-US" sz="1800" dirty="0" smtClean="0"/>
              <a:t>two recipients, especially an</a:t>
            </a:r>
            <a:r>
              <a:rPr lang="sk-SK" sz="1800" dirty="0" smtClean="0"/>
              <a:t> </a:t>
            </a:r>
            <a:r>
              <a:rPr lang="en-US" sz="1800" dirty="0" smtClean="0"/>
              <a:t>adult and a child. This is not usually a preferred</a:t>
            </a:r>
            <a:r>
              <a:rPr lang="sk-SK" sz="1800" dirty="0" smtClean="0"/>
              <a:t> </a:t>
            </a:r>
            <a:r>
              <a:rPr lang="en-US" sz="1800" dirty="0" smtClean="0"/>
              <a:t>option because the </a:t>
            </a:r>
            <a:endParaRPr lang="sk-SK" sz="1800" dirty="0" smtClean="0"/>
          </a:p>
          <a:p>
            <a:pPr marL="0" indent="0">
              <a:buNone/>
            </a:pPr>
            <a:r>
              <a:rPr lang="en-US" sz="1800" dirty="0" smtClean="0"/>
              <a:t>transplantation of a whole organ is</a:t>
            </a:r>
            <a:r>
              <a:rPr lang="sk-SK" sz="1800" dirty="0" smtClean="0"/>
              <a:t> </a:t>
            </a:r>
            <a:r>
              <a:rPr lang="en-US" sz="1800" dirty="0" smtClean="0"/>
              <a:t>more successful.</a:t>
            </a:r>
            <a:endParaRPr lang="sk-SK" sz="1800" dirty="0" smtClean="0"/>
          </a:p>
          <a:p>
            <a:pPr marL="0" indent="0">
              <a:buNone/>
            </a:pPr>
            <a:endParaRPr lang="sk-SK" sz="1800" dirty="0"/>
          </a:p>
          <a:p>
            <a:pPr marL="0" indent="0">
              <a:buNone/>
            </a:pPr>
            <a:r>
              <a:rPr lang="sk-SK" sz="2400" b="1" dirty="0" smtClean="0">
                <a:solidFill>
                  <a:srgbClr val="FF0000"/>
                </a:solidFill>
              </a:rPr>
              <a:t>Domino </a:t>
            </a:r>
            <a:r>
              <a:rPr lang="sk-SK" sz="2400" b="1" dirty="0" err="1" smtClean="0">
                <a:solidFill>
                  <a:srgbClr val="FF0000"/>
                </a:solidFill>
              </a:rPr>
              <a:t>translplants</a:t>
            </a:r>
            <a:r>
              <a:rPr lang="sk-SK" sz="1800" dirty="0" smtClean="0"/>
              <a:t> - </a:t>
            </a:r>
            <a:r>
              <a:rPr lang="en-US" sz="1800" dirty="0" smtClean="0"/>
              <a:t>This operation is usually performed for cystic fibrosis</a:t>
            </a:r>
            <a:r>
              <a:rPr lang="sk-SK" sz="1800" dirty="0" smtClean="0"/>
              <a:t> </a:t>
            </a:r>
            <a:r>
              <a:rPr lang="en-US" sz="1800" dirty="0" smtClean="0"/>
              <a:t>as both lungs need to be </a:t>
            </a:r>
            <a:endParaRPr lang="sk-SK" sz="1800" dirty="0" smtClean="0"/>
          </a:p>
          <a:p>
            <a:pPr marL="0" indent="0">
              <a:buNone/>
            </a:pPr>
            <a:r>
              <a:rPr lang="en-US" sz="1800" dirty="0" smtClean="0"/>
              <a:t>replaced and it is a</a:t>
            </a:r>
            <a:r>
              <a:rPr lang="sk-SK" sz="1800" dirty="0" smtClean="0"/>
              <a:t> </a:t>
            </a:r>
            <a:r>
              <a:rPr lang="en-US" sz="1800" dirty="0" smtClean="0"/>
              <a:t>technically easier operation to replace the heart and</a:t>
            </a:r>
            <a:r>
              <a:rPr lang="sk-SK" sz="1800" dirty="0" smtClean="0"/>
              <a:t> </a:t>
            </a:r>
            <a:r>
              <a:rPr lang="en-US" sz="1800" dirty="0" smtClean="0"/>
              <a:t>lungs. As the recipient’s native </a:t>
            </a:r>
            <a:endParaRPr lang="sk-SK" sz="1800" dirty="0" smtClean="0"/>
          </a:p>
          <a:p>
            <a:pPr marL="0" indent="0">
              <a:buNone/>
            </a:pPr>
            <a:r>
              <a:rPr lang="en-US" sz="1800" dirty="0" smtClean="0"/>
              <a:t>heart is usually</a:t>
            </a:r>
            <a:r>
              <a:rPr lang="sk-SK" sz="1800" dirty="0" smtClean="0"/>
              <a:t> </a:t>
            </a:r>
            <a:r>
              <a:rPr lang="en-US" sz="1800" dirty="0" smtClean="0"/>
              <a:t>healthy, this can then itself be transplanted into</a:t>
            </a:r>
            <a:r>
              <a:rPr lang="sk-SK" sz="1800" dirty="0" smtClean="0"/>
              <a:t> </a:t>
            </a:r>
            <a:r>
              <a:rPr lang="en-US" sz="1800" dirty="0" smtClean="0"/>
              <a:t>someone needing a heart transplant</a:t>
            </a:r>
            <a:endParaRPr lang="sk-SK" sz="1800" dirty="0"/>
          </a:p>
        </p:txBody>
      </p:sp>
    </p:spTree>
    <p:extLst>
      <p:ext uri="{BB962C8B-B14F-4D97-AF65-F5344CB8AC3E}">
        <p14:creationId xmlns:p14="http://schemas.microsoft.com/office/powerpoint/2010/main" val="11494637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44002"/>
          </a:xfrm>
        </p:spPr>
        <p:txBody>
          <a:bodyPr>
            <a:normAutofit fontScale="90000"/>
          </a:bodyPr>
          <a:lstStyle/>
          <a:p>
            <a:endParaRPr lang="sk-SK" dirty="0"/>
          </a:p>
        </p:txBody>
      </p:sp>
      <p:sp>
        <p:nvSpPr>
          <p:cNvPr id="3" name="Zástupný symbol pro obsah 2"/>
          <p:cNvSpPr>
            <a:spLocks noGrp="1"/>
          </p:cNvSpPr>
          <p:nvPr>
            <p:ph idx="1"/>
          </p:nvPr>
        </p:nvSpPr>
        <p:spPr>
          <a:xfrm>
            <a:off x="838200" y="1026366"/>
            <a:ext cx="10515600" cy="4161453"/>
          </a:xfrm>
        </p:spPr>
        <p:txBody>
          <a:bodyPr>
            <a:normAutofit fontScale="70000" lnSpcReduction="20000"/>
          </a:bodyPr>
          <a:lstStyle/>
          <a:p>
            <a:pPr marL="0" indent="0">
              <a:buNone/>
            </a:pPr>
            <a:r>
              <a:rPr lang="sk-SK" sz="4000" dirty="0">
                <a:solidFill>
                  <a:srgbClr val="FF0000"/>
                </a:solidFill>
              </a:rPr>
              <a:t>THE TRANSPLANT</a:t>
            </a:r>
          </a:p>
          <a:p>
            <a:pPr marL="0" indent="0">
              <a:buNone/>
            </a:pPr>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Right donor kidney to left recipient site</a:t>
            </a:r>
          </a:p>
          <a:p>
            <a:pPr marL="0" indent="0">
              <a:buNone/>
            </a:pPr>
            <a:r>
              <a:rPr lang="sk-SK" dirty="0">
                <a:solidFill>
                  <a:srgbClr val="000000"/>
                </a:solidFill>
                <a:latin typeface="Arial" panose="020B0604020202020204" pitchFamily="34" charset="0"/>
              </a:rPr>
              <a:t>and </a:t>
            </a:r>
            <a:r>
              <a:rPr lang="sk-SK" dirty="0" err="1">
                <a:solidFill>
                  <a:srgbClr val="000000"/>
                </a:solidFill>
                <a:latin typeface="Arial" panose="020B0604020202020204" pitchFamily="34" charset="0"/>
              </a:rPr>
              <a:t>vice</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versa</a:t>
            </a:r>
            <a:endParaRPr lang="sk-SK" dirty="0">
              <a:solidFill>
                <a:srgbClr val="000000"/>
              </a:solidFill>
              <a:latin typeface="Arial" panose="020B0604020202020204" pitchFamily="34" charset="0"/>
            </a:endParaRPr>
          </a:p>
          <a:p>
            <a:pPr marL="0" indent="0">
              <a:buNone/>
            </a:pPr>
            <a:r>
              <a:rPr lang="sk-SK" sz="2400" dirty="0">
                <a:solidFill>
                  <a:srgbClr val="AB2B1E"/>
                </a:solidFill>
                <a:latin typeface="Comic Sans MS" panose="030F0702030302020204" pitchFamily="66" charset="0"/>
              </a:rPr>
              <a:t>O </a:t>
            </a:r>
            <a:r>
              <a:rPr lang="sk-SK" b="1" dirty="0" err="1">
                <a:solidFill>
                  <a:srgbClr val="000000"/>
                </a:solidFill>
                <a:latin typeface="Arial,Bold"/>
              </a:rPr>
              <a:t>Gibson’s</a:t>
            </a:r>
            <a:r>
              <a:rPr lang="sk-SK" b="1" dirty="0">
                <a:solidFill>
                  <a:srgbClr val="000000"/>
                </a:solidFill>
                <a:latin typeface="Arial,Bold"/>
              </a:rPr>
              <a:t> </a:t>
            </a:r>
            <a:r>
              <a:rPr lang="sk-SK" b="1" dirty="0" err="1">
                <a:solidFill>
                  <a:srgbClr val="000000"/>
                </a:solidFill>
                <a:latin typeface="Arial,Bold"/>
              </a:rPr>
              <a:t>incision</a:t>
            </a:r>
            <a:r>
              <a:rPr lang="sk-SK" b="1" dirty="0">
                <a:solidFill>
                  <a:srgbClr val="000000"/>
                </a:solidFill>
                <a:latin typeface="Arial,Bold"/>
              </a:rPr>
              <a:t>; </a:t>
            </a:r>
            <a:r>
              <a:rPr lang="sk-SK" dirty="0" err="1">
                <a:solidFill>
                  <a:srgbClr val="000000"/>
                </a:solidFill>
                <a:latin typeface="Arial" panose="020B0604020202020204" pitchFamily="34" charset="0"/>
              </a:rPr>
              <a:t>Curvilinear</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incision</a:t>
            </a:r>
            <a:r>
              <a:rPr lang="sk-SK" dirty="0">
                <a:solidFill>
                  <a:srgbClr val="000000"/>
                </a:solidFill>
                <a:latin typeface="Arial" panose="020B0604020202020204" pitchFamily="34" charset="0"/>
              </a:rPr>
              <a:t> 2</a:t>
            </a:r>
          </a:p>
          <a:p>
            <a:pPr marL="0" indent="0">
              <a:buNone/>
            </a:pPr>
            <a:r>
              <a:rPr lang="en-US" dirty="0">
                <a:solidFill>
                  <a:srgbClr val="000000"/>
                </a:solidFill>
                <a:latin typeface="Arial" panose="020B0604020202020204" pitchFamily="34" charset="0"/>
              </a:rPr>
              <a:t>cm above the inguinal ligament, from</a:t>
            </a:r>
          </a:p>
          <a:p>
            <a:pPr marL="0" indent="0">
              <a:buNone/>
            </a:pPr>
            <a:r>
              <a:rPr lang="en-US" dirty="0">
                <a:solidFill>
                  <a:srgbClr val="000000"/>
                </a:solidFill>
                <a:latin typeface="Arial" panose="020B0604020202020204" pitchFamily="34" charset="0"/>
              </a:rPr>
              <a:t>midline to just above the anterior Sup.</a:t>
            </a:r>
          </a:p>
          <a:p>
            <a:pPr marL="0" indent="0">
              <a:buNone/>
            </a:pPr>
            <a:r>
              <a:rPr lang="sk-SK" dirty="0" err="1">
                <a:solidFill>
                  <a:srgbClr val="000000"/>
                </a:solidFill>
                <a:latin typeface="Arial" panose="020B0604020202020204" pitchFamily="34" charset="0"/>
              </a:rPr>
              <a:t>Iliac</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Spine</a:t>
            </a:r>
            <a:endParaRPr lang="sk-SK" dirty="0">
              <a:solidFill>
                <a:srgbClr val="000000"/>
              </a:solidFill>
              <a:latin typeface="Arial" panose="020B0604020202020204" pitchFamily="34" charset="0"/>
            </a:endParaRPr>
          </a:p>
          <a:p>
            <a:pPr marL="0" indent="0">
              <a:buNone/>
            </a:pPr>
            <a:r>
              <a:rPr lang="sk-SK" sz="2400" dirty="0">
                <a:solidFill>
                  <a:srgbClr val="AB2B1E"/>
                </a:solidFill>
                <a:latin typeface="Comic Sans MS" panose="030F0702030302020204" pitchFamily="66" charset="0"/>
              </a:rPr>
              <a:t>O </a:t>
            </a:r>
            <a:r>
              <a:rPr lang="sk-SK" dirty="0">
                <a:solidFill>
                  <a:srgbClr val="000000"/>
                </a:solidFill>
                <a:latin typeface="Arial" panose="020B0604020202020204" pitchFamily="34" charset="0"/>
              </a:rPr>
              <a:t>End to </a:t>
            </a:r>
            <a:r>
              <a:rPr lang="sk-SK" dirty="0" err="1">
                <a:solidFill>
                  <a:srgbClr val="000000"/>
                </a:solidFill>
                <a:latin typeface="Arial" panose="020B0604020202020204" pitchFamily="34" charset="0"/>
              </a:rPr>
              <a:t>side</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venous</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anastamosis</a:t>
            </a:r>
            <a:r>
              <a:rPr lang="sk-SK" dirty="0">
                <a:solidFill>
                  <a:srgbClr val="000000"/>
                </a:solidFill>
                <a:latin typeface="Arial" panose="020B0604020202020204" pitchFamily="34" charset="0"/>
              </a:rPr>
              <a:t> 5/0</a:t>
            </a:r>
          </a:p>
          <a:p>
            <a:pPr marL="0" indent="0">
              <a:buNone/>
            </a:pPr>
            <a:r>
              <a:rPr lang="sk-SK" dirty="0" err="1">
                <a:solidFill>
                  <a:srgbClr val="000000"/>
                </a:solidFill>
                <a:latin typeface="Arial" panose="020B0604020202020204" pitchFamily="34" charset="0"/>
              </a:rPr>
              <a:t>prolene</a:t>
            </a:r>
            <a:endParaRPr lang="sk-SK" dirty="0">
              <a:solidFill>
                <a:srgbClr val="000000"/>
              </a:solidFill>
              <a:latin typeface="Arial" panose="020B0604020202020204" pitchFamily="34" charset="0"/>
            </a:endParaRPr>
          </a:p>
          <a:p>
            <a:pPr marL="0" indent="0">
              <a:buNone/>
            </a:pPr>
            <a:r>
              <a:rPr lang="sk-SK" sz="2400" dirty="0">
                <a:solidFill>
                  <a:srgbClr val="AB2B1E"/>
                </a:solidFill>
                <a:latin typeface="Comic Sans MS" panose="030F0702030302020204" pitchFamily="66" charset="0"/>
              </a:rPr>
              <a:t>O </a:t>
            </a:r>
            <a:r>
              <a:rPr lang="sk-SK" dirty="0">
                <a:solidFill>
                  <a:srgbClr val="000000"/>
                </a:solidFill>
                <a:latin typeface="Arial" panose="020B0604020202020204" pitchFamily="34" charset="0"/>
              </a:rPr>
              <a:t>End to end </a:t>
            </a:r>
            <a:r>
              <a:rPr lang="sk-SK" dirty="0" err="1">
                <a:solidFill>
                  <a:srgbClr val="000000"/>
                </a:solidFill>
                <a:latin typeface="Arial" panose="020B0604020202020204" pitchFamily="34" charset="0"/>
              </a:rPr>
              <a:t>arterial</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anastamosis</a:t>
            </a:r>
            <a:r>
              <a:rPr lang="sk-SK" dirty="0">
                <a:solidFill>
                  <a:srgbClr val="000000"/>
                </a:solidFill>
                <a:latin typeface="Arial" panose="020B0604020202020204" pitchFamily="34" charset="0"/>
              </a:rPr>
              <a:t> 5/0</a:t>
            </a:r>
          </a:p>
          <a:p>
            <a:pPr marL="0" indent="0">
              <a:buNone/>
            </a:pPr>
            <a:r>
              <a:rPr lang="sk-SK" dirty="0" err="1" smtClean="0">
                <a:solidFill>
                  <a:srgbClr val="000000"/>
                </a:solidFill>
                <a:latin typeface="Arial" panose="020B0604020202020204" pitchFamily="34" charset="0"/>
              </a:rPr>
              <a:t>Prolene</a:t>
            </a:r>
            <a:endParaRPr lang="sk-SK" dirty="0" smtClean="0">
              <a:solidFill>
                <a:srgbClr val="000000"/>
              </a:solidFill>
              <a:latin typeface="Arial" panose="020B0604020202020204" pitchFamily="34" charset="0"/>
            </a:endParaRPr>
          </a:p>
          <a:p>
            <a:pPr marL="0" indent="0">
              <a:buNone/>
            </a:pPr>
            <a:r>
              <a:rPr lang="sk-SK" dirty="0">
                <a:solidFill>
                  <a:srgbClr val="AB2B1E"/>
                </a:solidFill>
                <a:latin typeface="Comic Sans MS" panose="030F0702030302020204" pitchFamily="66" charset="0"/>
              </a:rPr>
              <a:t>O </a:t>
            </a:r>
            <a:r>
              <a:rPr lang="sk-SK" dirty="0" err="1" smtClean="0">
                <a:latin typeface="Arial" panose="020B0604020202020204" pitchFamily="34" charset="0"/>
                <a:cs typeface="Arial" panose="020B0604020202020204" pitchFamily="34" charset="0"/>
              </a:rPr>
              <a:t>Implant</a:t>
            </a:r>
            <a:r>
              <a:rPr lang="sk-SK" dirty="0" smtClean="0">
                <a:latin typeface="Arial" panose="020B0604020202020204" pitchFamily="34" charset="0"/>
                <a:cs typeface="Arial" panose="020B0604020202020204" pitchFamily="34" charset="0"/>
              </a:rPr>
              <a:t> </a:t>
            </a:r>
            <a:r>
              <a:rPr lang="sk-SK" dirty="0" err="1" smtClean="0">
                <a:latin typeface="Arial" panose="020B0604020202020204" pitchFamily="34" charset="0"/>
                <a:cs typeface="Arial" panose="020B0604020202020204" pitchFamily="34" charset="0"/>
              </a:rPr>
              <a:t>ureter</a:t>
            </a:r>
            <a:r>
              <a:rPr lang="sk-SK" dirty="0" smtClean="0">
                <a:latin typeface="Arial" panose="020B0604020202020204" pitchFamily="34" charset="0"/>
                <a:cs typeface="Arial" panose="020B0604020202020204" pitchFamily="34" charset="0"/>
              </a:rPr>
              <a:t> to </a:t>
            </a:r>
            <a:r>
              <a:rPr lang="sk-SK" dirty="0" err="1" smtClean="0">
                <a:latin typeface="Arial" panose="020B0604020202020204" pitchFamily="34" charset="0"/>
                <a:cs typeface="Arial" panose="020B0604020202020204" pitchFamily="34" charset="0"/>
              </a:rPr>
              <a:t>bladder</a:t>
            </a:r>
            <a:endParaRPr lang="sk-SK" dirty="0" smtClean="0">
              <a:latin typeface="Arial" panose="020B0604020202020204" pitchFamily="34" charset="0"/>
              <a:cs typeface="Arial" panose="020B0604020202020204" pitchFamily="34" charset="0"/>
            </a:endParaRPr>
          </a:p>
          <a:p>
            <a:pPr marL="0" indent="0">
              <a:buNone/>
            </a:pPr>
            <a:endParaRPr lang="sk-SK" dirty="0">
              <a:solidFill>
                <a:srgbClr val="000000"/>
              </a:solidFill>
              <a:latin typeface="Arial" panose="020B0604020202020204" pitchFamily="34" charset="0"/>
            </a:endParaRPr>
          </a:p>
          <a:p>
            <a:pPr marL="0" indent="0">
              <a:buNone/>
            </a:pPr>
            <a:endParaRPr lang="sk-SK" dirty="0"/>
          </a:p>
        </p:txBody>
      </p:sp>
      <p:pic>
        <p:nvPicPr>
          <p:cNvPr id="4" name="Obrázek 3"/>
          <p:cNvPicPr>
            <a:picLocks noChangeAspect="1"/>
          </p:cNvPicPr>
          <p:nvPr/>
        </p:nvPicPr>
        <p:blipFill>
          <a:blip r:embed="rId2"/>
          <a:stretch>
            <a:fillRect/>
          </a:stretch>
        </p:blipFill>
        <p:spPr>
          <a:xfrm>
            <a:off x="6096000" y="1583202"/>
            <a:ext cx="5467569" cy="3921855"/>
          </a:xfrm>
          <a:prstGeom prst="rect">
            <a:avLst/>
          </a:prstGeom>
        </p:spPr>
      </p:pic>
    </p:spTree>
    <p:extLst>
      <p:ext uri="{BB962C8B-B14F-4D97-AF65-F5344CB8AC3E}">
        <p14:creationId xmlns:p14="http://schemas.microsoft.com/office/powerpoint/2010/main" val="41742405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05259"/>
          </a:xfrm>
        </p:spPr>
        <p:txBody>
          <a:bodyPr>
            <a:normAutofit fontScale="90000"/>
          </a:bodyPr>
          <a:lstStyle/>
          <a:p>
            <a:endParaRPr lang="sk-SK" dirty="0"/>
          </a:p>
        </p:txBody>
      </p:sp>
      <p:sp>
        <p:nvSpPr>
          <p:cNvPr id="3" name="Zástupný symbol pro obsah 2"/>
          <p:cNvSpPr>
            <a:spLocks noGrp="1"/>
          </p:cNvSpPr>
          <p:nvPr>
            <p:ph idx="1"/>
          </p:nvPr>
        </p:nvSpPr>
        <p:spPr>
          <a:xfrm>
            <a:off x="838200" y="1119674"/>
            <a:ext cx="10515600" cy="5169256"/>
          </a:xfrm>
        </p:spPr>
        <p:txBody>
          <a:bodyPr>
            <a:normAutofit fontScale="85000" lnSpcReduction="20000"/>
          </a:bodyPr>
          <a:lstStyle/>
          <a:p>
            <a:pPr marL="0" indent="0">
              <a:buNone/>
            </a:pPr>
            <a:r>
              <a:rPr lang="sk-SK" sz="4600" b="1" dirty="0">
                <a:solidFill>
                  <a:srgbClr val="FF0000"/>
                </a:solidFill>
                <a:latin typeface="Arial" panose="020B0604020202020204" pitchFamily="34" charset="0"/>
                <a:cs typeface="Arial" panose="020B0604020202020204" pitchFamily="34" charset="0"/>
              </a:rPr>
              <a:t>COMPLICATIONS</a:t>
            </a:r>
          </a:p>
          <a:p>
            <a:pPr marL="0" indent="0">
              <a:buNone/>
            </a:pPr>
            <a:r>
              <a:rPr lang="sk-SK" sz="2400" dirty="0">
                <a:solidFill>
                  <a:srgbClr val="AB2B1E"/>
                </a:solidFill>
                <a:latin typeface="Comic Sans MS" panose="030F0702030302020204" pitchFamily="66" charset="0"/>
              </a:rPr>
              <a:t>O </a:t>
            </a:r>
            <a:r>
              <a:rPr lang="sk-SK" dirty="0">
                <a:solidFill>
                  <a:srgbClr val="000000"/>
                </a:solidFill>
                <a:latin typeface="Arial" panose="020B0604020202020204" pitchFamily="34" charset="0"/>
              </a:rPr>
              <a:t>TECHNICAL</a:t>
            </a:r>
          </a:p>
          <a:p>
            <a:pPr marL="0" indent="0">
              <a:buNone/>
            </a:pPr>
            <a:r>
              <a:rPr lang="sk-SK" sz="2000" dirty="0">
                <a:solidFill>
                  <a:srgbClr val="AB2B1E"/>
                </a:solidFill>
                <a:latin typeface="Comic Sans MS" panose="030F0702030302020204" pitchFamily="66" charset="0"/>
              </a:rPr>
              <a:t>O </a:t>
            </a:r>
            <a:r>
              <a:rPr lang="sk-SK" b="1" dirty="0" err="1">
                <a:solidFill>
                  <a:srgbClr val="000000"/>
                </a:solidFill>
                <a:latin typeface="Arial" panose="020B0604020202020204" pitchFamily="34" charset="0"/>
              </a:rPr>
              <a:t>Vascular</a:t>
            </a:r>
            <a:r>
              <a:rPr lang="sk-SK" b="1" dirty="0">
                <a:solidFill>
                  <a:srgbClr val="000000"/>
                </a:solidFill>
                <a:latin typeface="Arial" panose="020B0604020202020204" pitchFamily="34" charset="0"/>
              </a:rPr>
              <a:t> </a:t>
            </a:r>
            <a:r>
              <a:rPr lang="sk-SK" b="1" dirty="0" err="1">
                <a:solidFill>
                  <a:srgbClr val="000000"/>
                </a:solidFill>
                <a:latin typeface="Arial" panose="020B0604020202020204" pitchFamily="34" charset="0"/>
              </a:rPr>
              <a:t>hemorrhage</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Vascular</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thrombosis</a:t>
            </a:r>
            <a:r>
              <a:rPr lang="sk-SK" dirty="0">
                <a:solidFill>
                  <a:srgbClr val="000000"/>
                </a:solidFill>
                <a:latin typeface="Arial" panose="020B0604020202020204" pitchFamily="34" charset="0"/>
              </a:rPr>
              <a:t> 10-</a:t>
            </a:r>
          </a:p>
          <a:p>
            <a:pPr marL="0" indent="0">
              <a:buNone/>
            </a:pPr>
            <a:r>
              <a:rPr lang="en-US" dirty="0">
                <a:solidFill>
                  <a:srgbClr val="000000"/>
                </a:solidFill>
                <a:latin typeface="Arial" panose="020B0604020202020204" pitchFamily="34" charset="0"/>
              </a:rPr>
              <a:t>20%, within 2-3 days→ technical, 2/12→rejection,</a:t>
            </a:r>
          </a:p>
          <a:p>
            <a:pPr marL="0" indent="0">
              <a:buNone/>
            </a:pPr>
            <a:r>
              <a:rPr lang="en-US" dirty="0">
                <a:solidFill>
                  <a:srgbClr val="000000"/>
                </a:solidFill>
                <a:latin typeface="Arial" panose="020B0604020202020204" pitchFamily="34" charset="0"/>
              </a:rPr>
              <a:t>most are lost: ↓urine output, ↑</a:t>
            </a:r>
            <a:r>
              <a:rPr lang="en-US" dirty="0" err="1">
                <a:solidFill>
                  <a:srgbClr val="000000"/>
                </a:solidFill>
                <a:latin typeface="Arial" panose="020B0604020202020204" pitchFamily="34" charset="0"/>
              </a:rPr>
              <a:t>creat</a:t>
            </a:r>
            <a:endParaRPr lang="en-US" dirty="0">
              <a:solidFill>
                <a:srgbClr val="000000"/>
              </a:solidFill>
              <a:latin typeface="Arial" panose="020B0604020202020204" pitchFamily="34" charset="0"/>
            </a:endParaRPr>
          </a:p>
          <a:p>
            <a:pPr marL="0" indent="0">
              <a:buNone/>
            </a:pPr>
            <a:r>
              <a:rPr lang="sk-SK" sz="2000" dirty="0">
                <a:solidFill>
                  <a:srgbClr val="AB2B1E"/>
                </a:solidFill>
                <a:latin typeface="Comic Sans MS" panose="030F0702030302020204" pitchFamily="66" charset="0"/>
              </a:rPr>
              <a:t>O </a:t>
            </a:r>
            <a:r>
              <a:rPr lang="sk-SK" b="1" dirty="0" err="1">
                <a:solidFill>
                  <a:srgbClr val="000000"/>
                </a:solidFill>
                <a:latin typeface="Arial" panose="020B0604020202020204" pitchFamily="34" charset="0"/>
              </a:rPr>
              <a:t>Urological</a:t>
            </a:r>
            <a:r>
              <a:rPr lang="sk-SK" b="1" dirty="0">
                <a:solidFill>
                  <a:srgbClr val="000000"/>
                </a:solidFill>
                <a:latin typeface="Arial" panose="020B0604020202020204" pitchFamily="34" charset="0"/>
              </a:rPr>
              <a:t> </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infection</a:t>
            </a:r>
            <a:r>
              <a:rPr lang="sk-SK" dirty="0">
                <a:solidFill>
                  <a:srgbClr val="000000"/>
                </a:solidFill>
                <a:latin typeface="Arial" panose="020B0604020202020204" pitchFamily="34" charset="0"/>
              </a:rPr>
              <a:t>, fistula, </a:t>
            </a:r>
            <a:r>
              <a:rPr lang="sk-SK" dirty="0" err="1">
                <a:solidFill>
                  <a:srgbClr val="000000"/>
                </a:solidFill>
                <a:latin typeface="Arial" panose="020B0604020202020204" pitchFamily="34" charset="0"/>
              </a:rPr>
              <a:t>obstruction</a:t>
            </a:r>
            <a:endParaRPr lang="sk-SK" dirty="0">
              <a:solidFill>
                <a:srgbClr val="000000"/>
              </a:solidFill>
              <a:latin typeface="Arial" panose="020B0604020202020204" pitchFamily="34" charset="0"/>
            </a:endParaRPr>
          </a:p>
          <a:p>
            <a:pPr marL="0" indent="0">
              <a:buNone/>
            </a:pPr>
            <a:r>
              <a:rPr lang="sk-SK" sz="2000" dirty="0">
                <a:solidFill>
                  <a:srgbClr val="AB2B1E"/>
                </a:solidFill>
                <a:latin typeface="Comic Sans MS" panose="030F0702030302020204" pitchFamily="66" charset="0"/>
              </a:rPr>
              <a:t>O </a:t>
            </a:r>
            <a:r>
              <a:rPr lang="sk-SK" b="1" dirty="0" err="1">
                <a:solidFill>
                  <a:srgbClr val="000000"/>
                </a:solidFill>
                <a:latin typeface="Arial" panose="020B0604020202020204" pitchFamily="34" charset="0"/>
              </a:rPr>
              <a:t>Wound</a:t>
            </a:r>
            <a:r>
              <a:rPr lang="sk-SK" b="1" dirty="0">
                <a:solidFill>
                  <a:srgbClr val="000000"/>
                </a:solidFill>
                <a:latin typeface="Arial" panose="020B0604020202020204" pitchFamily="34" charset="0"/>
              </a:rPr>
              <a:t> </a:t>
            </a:r>
            <a:r>
              <a:rPr lang="sk-SK" b="1" dirty="0" err="1">
                <a:solidFill>
                  <a:srgbClr val="000000"/>
                </a:solidFill>
                <a:latin typeface="Arial" panose="020B0604020202020204" pitchFamily="34" charset="0"/>
              </a:rPr>
              <a:t>infection</a:t>
            </a:r>
            <a:endParaRPr lang="sk-SK" b="1" dirty="0">
              <a:solidFill>
                <a:srgbClr val="000000"/>
              </a:solidFill>
              <a:latin typeface="Arial" panose="020B0604020202020204" pitchFamily="34" charset="0"/>
            </a:endParaRPr>
          </a:p>
          <a:p>
            <a:pPr marL="0" indent="0">
              <a:buNone/>
            </a:pPr>
            <a:r>
              <a:rPr lang="sk-SK" sz="2400" dirty="0">
                <a:solidFill>
                  <a:srgbClr val="AB2B1E"/>
                </a:solidFill>
                <a:latin typeface="Comic Sans MS" panose="030F0702030302020204" pitchFamily="66" charset="0"/>
              </a:rPr>
              <a:t>O </a:t>
            </a:r>
            <a:r>
              <a:rPr lang="sk-SK" dirty="0">
                <a:solidFill>
                  <a:srgbClr val="000000"/>
                </a:solidFill>
                <a:latin typeface="Arial" panose="020B0604020202020204" pitchFamily="34" charset="0"/>
              </a:rPr>
              <a:t>RENAL</a:t>
            </a: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Acute</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tubula</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necrosis</a:t>
            </a:r>
            <a:endParaRPr lang="sk-SK" dirty="0">
              <a:solidFill>
                <a:srgbClr val="000000"/>
              </a:solidFill>
              <a:latin typeface="Arial" panose="020B0604020202020204" pitchFamily="34" charset="0"/>
            </a:endParaRP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Cortical</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necrosis</a:t>
            </a:r>
            <a:endParaRPr lang="sk-SK" dirty="0">
              <a:solidFill>
                <a:srgbClr val="000000"/>
              </a:solidFill>
              <a:latin typeface="Arial" panose="020B0604020202020204" pitchFamily="34" charset="0"/>
            </a:endParaRP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Lymphocele</a:t>
            </a:r>
            <a:endParaRPr lang="sk-SK" dirty="0">
              <a:solidFill>
                <a:srgbClr val="000000"/>
              </a:solidFill>
              <a:latin typeface="Arial" panose="020B0604020202020204" pitchFamily="34" charset="0"/>
            </a:endParaRP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Graft</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rupture</a:t>
            </a:r>
            <a:endParaRPr lang="sk-SK" dirty="0">
              <a:solidFill>
                <a:srgbClr val="000000"/>
              </a:solidFill>
              <a:latin typeface="Arial" panose="020B0604020202020204" pitchFamily="34" charset="0"/>
            </a:endParaRPr>
          </a:p>
          <a:p>
            <a:pPr marL="0" indent="0">
              <a:buNone/>
            </a:pPr>
            <a:r>
              <a:rPr lang="sk-SK" sz="2000" dirty="0">
                <a:solidFill>
                  <a:srgbClr val="AB2B1E"/>
                </a:solidFill>
                <a:latin typeface="Comic Sans MS" panose="030F0702030302020204" pitchFamily="66" charset="0"/>
              </a:rPr>
              <a:t>O </a:t>
            </a:r>
            <a:r>
              <a:rPr lang="sk-SK" dirty="0" err="1">
                <a:solidFill>
                  <a:srgbClr val="000000"/>
                </a:solidFill>
                <a:latin typeface="Arial" panose="020B0604020202020204" pitchFamily="34" charset="0"/>
              </a:rPr>
              <a:t>Recurrent</a:t>
            </a:r>
            <a:r>
              <a:rPr lang="sk-SK" dirty="0">
                <a:solidFill>
                  <a:srgbClr val="000000"/>
                </a:solidFill>
                <a:latin typeface="Arial" panose="020B0604020202020204" pitchFamily="34" charset="0"/>
              </a:rPr>
              <a:t> </a:t>
            </a:r>
            <a:r>
              <a:rPr lang="sk-SK" dirty="0" err="1">
                <a:solidFill>
                  <a:srgbClr val="000000"/>
                </a:solidFill>
                <a:latin typeface="Arial" panose="020B0604020202020204" pitchFamily="34" charset="0"/>
              </a:rPr>
              <a:t>glomerulo-nephritis</a:t>
            </a:r>
            <a:endParaRPr lang="sk-SK" dirty="0"/>
          </a:p>
        </p:txBody>
      </p:sp>
      <p:pic>
        <p:nvPicPr>
          <p:cNvPr id="4" name="Obrázek 3"/>
          <p:cNvPicPr>
            <a:picLocks noChangeAspect="1"/>
          </p:cNvPicPr>
          <p:nvPr/>
        </p:nvPicPr>
        <p:blipFill>
          <a:blip r:embed="rId2"/>
          <a:stretch>
            <a:fillRect/>
          </a:stretch>
        </p:blipFill>
        <p:spPr>
          <a:xfrm>
            <a:off x="6960637" y="2977647"/>
            <a:ext cx="4883020" cy="2988307"/>
          </a:xfrm>
          <a:prstGeom prst="rect">
            <a:avLst/>
          </a:prstGeom>
        </p:spPr>
      </p:pic>
    </p:spTree>
    <p:extLst>
      <p:ext uri="{BB962C8B-B14F-4D97-AF65-F5344CB8AC3E}">
        <p14:creationId xmlns:p14="http://schemas.microsoft.com/office/powerpoint/2010/main" val="3376818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74630"/>
          </a:xfrm>
        </p:spPr>
        <p:txBody>
          <a:bodyPr>
            <a:normAutofit fontScale="90000"/>
          </a:bodyPr>
          <a:lstStyle/>
          <a:p>
            <a:endParaRPr lang="sk-SK" dirty="0"/>
          </a:p>
        </p:txBody>
      </p:sp>
      <p:sp>
        <p:nvSpPr>
          <p:cNvPr id="3" name="Zástupný symbol pro obsah 2"/>
          <p:cNvSpPr>
            <a:spLocks noGrp="1"/>
          </p:cNvSpPr>
          <p:nvPr>
            <p:ph idx="1"/>
          </p:nvPr>
        </p:nvSpPr>
        <p:spPr>
          <a:xfrm>
            <a:off x="838200" y="1026367"/>
            <a:ext cx="10515600" cy="5150596"/>
          </a:xfrm>
        </p:spPr>
        <p:txBody>
          <a:bodyPr>
            <a:normAutofit fontScale="92500" lnSpcReduction="10000"/>
          </a:bodyPr>
          <a:lstStyle/>
          <a:p>
            <a:r>
              <a:rPr lang="sk-SK" sz="4800" dirty="0" err="1">
                <a:solidFill>
                  <a:srgbClr val="000000"/>
                </a:solidFill>
                <a:latin typeface="Constantia" panose="02030602050306030303" pitchFamily="18" charset="0"/>
              </a:rPr>
              <a:t>Outcome</a:t>
            </a:r>
            <a:endParaRPr lang="sk-SK" sz="4800" dirty="0">
              <a:solidFill>
                <a:srgbClr val="000000"/>
              </a:solidFill>
              <a:latin typeface="Constantia" panose="02030602050306030303" pitchFamily="18" charset="0"/>
            </a:endParaRPr>
          </a:p>
          <a:p>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Patient survival after deceased donor</a:t>
            </a:r>
          </a:p>
          <a:p>
            <a:r>
              <a:rPr lang="en-US" dirty="0">
                <a:solidFill>
                  <a:srgbClr val="000000"/>
                </a:solidFill>
                <a:latin typeface="Arial" panose="020B0604020202020204" pitchFamily="34" charset="0"/>
              </a:rPr>
              <a:t>renal transplantation is &gt;90% at 1 year</a:t>
            </a:r>
          </a:p>
          <a:p>
            <a:r>
              <a:rPr lang="en-US" dirty="0">
                <a:solidFill>
                  <a:srgbClr val="000000"/>
                </a:solidFill>
                <a:latin typeface="Arial" panose="020B0604020202020204" pitchFamily="34" charset="0"/>
              </a:rPr>
              <a:t>and &gt; 80% at 5 years.</a:t>
            </a:r>
          </a:p>
          <a:p>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Graft survival is around90% at 1 year and</a:t>
            </a:r>
          </a:p>
          <a:p>
            <a:r>
              <a:rPr lang="en-US" dirty="0">
                <a:solidFill>
                  <a:srgbClr val="000000"/>
                </a:solidFill>
                <a:latin typeface="Arial" panose="020B0604020202020204" pitchFamily="34" charset="0"/>
              </a:rPr>
              <a:t>75% at 5 years. Graft survival after a</a:t>
            </a:r>
          </a:p>
          <a:p>
            <a:r>
              <a:rPr lang="en-US" dirty="0">
                <a:solidFill>
                  <a:srgbClr val="000000"/>
                </a:solidFill>
                <a:latin typeface="Arial" panose="020B0604020202020204" pitchFamily="34" charset="0"/>
              </a:rPr>
              <a:t>second transplant is only marginally worse</a:t>
            </a:r>
          </a:p>
          <a:p>
            <a:r>
              <a:rPr lang="en-US" dirty="0">
                <a:solidFill>
                  <a:srgbClr val="000000"/>
                </a:solidFill>
                <a:latin typeface="Arial" panose="020B0604020202020204" pitchFamily="34" charset="0"/>
              </a:rPr>
              <a:t>than after a first graft.</a:t>
            </a:r>
          </a:p>
          <a:p>
            <a:r>
              <a:rPr lang="en-US" sz="2400" dirty="0">
                <a:solidFill>
                  <a:srgbClr val="AB2B1E"/>
                </a:solidFill>
                <a:latin typeface="Comic Sans MS" panose="030F0702030302020204" pitchFamily="66" charset="0"/>
              </a:rPr>
              <a:t>O </a:t>
            </a:r>
            <a:r>
              <a:rPr lang="en-US" dirty="0">
                <a:solidFill>
                  <a:srgbClr val="000000"/>
                </a:solidFill>
                <a:latin typeface="Arial" panose="020B0604020202020204" pitchFamily="34" charset="0"/>
              </a:rPr>
              <a:t>After living-related kidney transplantation,</a:t>
            </a:r>
          </a:p>
          <a:p>
            <a:r>
              <a:rPr lang="en-US" dirty="0">
                <a:solidFill>
                  <a:srgbClr val="000000"/>
                </a:solidFill>
                <a:latin typeface="Arial" panose="020B0604020202020204" pitchFamily="34" charset="0"/>
              </a:rPr>
              <a:t>overall graft survival is around 95% at 1</a:t>
            </a:r>
          </a:p>
          <a:p>
            <a:r>
              <a:rPr lang="en-US" dirty="0">
                <a:solidFill>
                  <a:srgbClr val="000000"/>
                </a:solidFill>
                <a:latin typeface="Arial" panose="020B0604020202020204" pitchFamily="34" charset="0"/>
              </a:rPr>
              <a:t>year and 85% at 5 years.</a:t>
            </a:r>
            <a:endParaRPr lang="sk-SK" dirty="0"/>
          </a:p>
        </p:txBody>
      </p:sp>
    </p:spTree>
    <p:extLst>
      <p:ext uri="{BB962C8B-B14F-4D97-AF65-F5344CB8AC3E}">
        <p14:creationId xmlns:p14="http://schemas.microsoft.com/office/powerpoint/2010/main" val="40926039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62663"/>
          </a:xfrm>
        </p:spPr>
        <p:txBody>
          <a:bodyPr>
            <a:normAutofit fontScale="90000"/>
          </a:bodyPr>
          <a:lstStyle/>
          <a:p>
            <a:endParaRPr lang="sk-SK" dirty="0"/>
          </a:p>
        </p:txBody>
      </p:sp>
      <p:sp>
        <p:nvSpPr>
          <p:cNvPr id="3" name="Zástupný symbol pro obsah 2"/>
          <p:cNvSpPr>
            <a:spLocks noGrp="1"/>
          </p:cNvSpPr>
          <p:nvPr>
            <p:ph idx="1"/>
          </p:nvPr>
        </p:nvSpPr>
        <p:spPr>
          <a:xfrm>
            <a:off x="838200" y="727788"/>
            <a:ext cx="10515600" cy="5449175"/>
          </a:xfrm>
        </p:spPr>
        <p:txBody>
          <a:bodyPr/>
          <a:lstStyle/>
          <a:p>
            <a:r>
              <a:rPr lang="sk-SK" dirty="0" err="1" smtClean="0"/>
              <a:t>Lung</a:t>
            </a:r>
            <a:r>
              <a:rPr lang="sk-SK" dirty="0" smtClean="0"/>
              <a:t> </a:t>
            </a:r>
            <a:r>
              <a:rPr lang="sk-SK" dirty="0" err="1" smtClean="0"/>
              <a:t>Transplatation</a:t>
            </a:r>
            <a:endParaRPr lang="sk-SK" dirty="0" smtClean="0"/>
          </a:p>
          <a:p>
            <a:r>
              <a:rPr lang="en-US" sz="2000" dirty="0" smtClean="0"/>
              <a:t>Lung </a:t>
            </a:r>
            <a:r>
              <a:rPr lang="en-US" sz="2000" dirty="0"/>
              <a:t>transplantation, or pulmonary transplantation, is a surgical procedure in which a patient's diseased lungs are partially or totally replaced by lungs which come from a donor. Donor lungs can be retrieved from a living donor or a deceased donor. A living donor can only donate one lung lobe. With some lung diseases, a recipient may only need to receive a single lung. With other lung diseases such as cystic fibrosis, it is imperative that a recipient receive two lungs. While lung transplants carry certain associated risks, they can also extend life expectancy and enhance the quality of life for end-stage pulmonary patients.</a:t>
            </a:r>
            <a:endParaRPr lang="sk-SK" sz="2000" dirty="0"/>
          </a:p>
        </p:txBody>
      </p:sp>
      <p:pic>
        <p:nvPicPr>
          <p:cNvPr id="6" name="Obrázek 5"/>
          <p:cNvPicPr>
            <a:picLocks noChangeAspect="1"/>
          </p:cNvPicPr>
          <p:nvPr/>
        </p:nvPicPr>
        <p:blipFill>
          <a:blip r:embed="rId2"/>
          <a:stretch>
            <a:fillRect/>
          </a:stretch>
        </p:blipFill>
        <p:spPr>
          <a:xfrm>
            <a:off x="6357010" y="3324939"/>
            <a:ext cx="2543094" cy="3200060"/>
          </a:xfrm>
          <a:prstGeom prst="rect">
            <a:avLst/>
          </a:prstGeom>
        </p:spPr>
      </p:pic>
      <p:pic>
        <p:nvPicPr>
          <p:cNvPr id="7" name="Obrázek 6"/>
          <p:cNvPicPr>
            <a:picLocks noChangeAspect="1"/>
          </p:cNvPicPr>
          <p:nvPr/>
        </p:nvPicPr>
        <p:blipFill>
          <a:blip r:embed="rId3"/>
          <a:stretch>
            <a:fillRect/>
          </a:stretch>
        </p:blipFill>
        <p:spPr>
          <a:xfrm>
            <a:off x="3309133" y="3324938"/>
            <a:ext cx="2200764" cy="3214688"/>
          </a:xfrm>
          <a:prstGeom prst="rect">
            <a:avLst/>
          </a:prstGeom>
        </p:spPr>
      </p:pic>
    </p:spTree>
    <p:extLst>
      <p:ext uri="{BB962C8B-B14F-4D97-AF65-F5344CB8AC3E}">
        <p14:creationId xmlns:p14="http://schemas.microsoft.com/office/powerpoint/2010/main" val="25217228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99985"/>
          </a:xfrm>
        </p:spPr>
        <p:txBody>
          <a:bodyPr>
            <a:normAutofit fontScale="90000"/>
          </a:bodyPr>
          <a:lstStyle/>
          <a:p>
            <a:endParaRPr lang="sk-SK" dirty="0"/>
          </a:p>
        </p:txBody>
      </p:sp>
      <p:sp>
        <p:nvSpPr>
          <p:cNvPr id="3" name="Zástupný symbol pro obsah 2"/>
          <p:cNvSpPr>
            <a:spLocks noGrp="1"/>
          </p:cNvSpPr>
          <p:nvPr>
            <p:ph idx="1"/>
          </p:nvPr>
        </p:nvSpPr>
        <p:spPr>
          <a:xfrm>
            <a:off x="838200" y="970384"/>
            <a:ext cx="10515600" cy="5206579"/>
          </a:xfrm>
        </p:spPr>
        <p:txBody>
          <a:bodyPr>
            <a:normAutofit/>
          </a:bodyPr>
          <a:lstStyle/>
          <a:p>
            <a:r>
              <a:rPr lang="en-US" sz="2400" dirty="0"/>
              <a:t>Unhealthy or damaged lungs can make it difficult for your body to get the oxygen it needs to survive. A variety of diseases and conditions can damage your lungs and hinder their ability to function effectively. Some of the more common causes include:</a:t>
            </a:r>
          </a:p>
          <a:p>
            <a:r>
              <a:rPr lang="en-US" i="1" dirty="0"/>
              <a:t>Chronic obstructive pulmonary disease (COPD), including emphysema</a:t>
            </a:r>
          </a:p>
          <a:p>
            <a:r>
              <a:rPr lang="en-US" i="1" dirty="0"/>
              <a:t>Scarring of the lungs (pulmonary fibrosis)</a:t>
            </a:r>
          </a:p>
          <a:p>
            <a:r>
              <a:rPr lang="en-US" i="1" dirty="0"/>
              <a:t>High blood pressure in the lungs (pulmonary hypertension)</a:t>
            </a:r>
          </a:p>
          <a:p>
            <a:r>
              <a:rPr lang="en-US" i="1" dirty="0"/>
              <a:t>Cystic fibrosis</a:t>
            </a:r>
          </a:p>
          <a:p>
            <a:pPr marL="0" indent="0">
              <a:buNone/>
            </a:pPr>
            <a:endParaRPr lang="en-US" dirty="0"/>
          </a:p>
          <a:p>
            <a:endParaRPr lang="sk-SK" dirty="0"/>
          </a:p>
        </p:txBody>
      </p:sp>
      <p:pic>
        <p:nvPicPr>
          <p:cNvPr id="4" name="Obrázek 3"/>
          <p:cNvPicPr>
            <a:picLocks noChangeAspect="1"/>
          </p:cNvPicPr>
          <p:nvPr/>
        </p:nvPicPr>
        <p:blipFill>
          <a:blip r:embed="rId2"/>
          <a:stretch>
            <a:fillRect/>
          </a:stretch>
        </p:blipFill>
        <p:spPr>
          <a:xfrm>
            <a:off x="7476154" y="3881534"/>
            <a:ext cx="3417336" cy="2733869"/>
          </a:xfrm>
          <a:prstGeom prst="rect">
            <a:avLst/>
          </a:prstGeom>
        </p:spPr>
      </p:pic>
    </p:spTree>
    <p:extLst>
      <p:ext uri="{BB962C8B-B14F-4D97-AF65-F5344CB8AC3E}">
        <p14:creationId xmlns:p14="http://schemas.microsoft.com/office/powerpoint/2010/main" val="12683675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81324"/>
          </a:xfrm>
        </p:spPr>
        <p:txBody>
          <a:bodyPr>
            <a:normAutofit fontScale="90000"/>
          </a:bodyPr>
          <a:lstStyle/>
          <a:p>
            <a:endParaRPr lang="sk-SK" dirty="0"/>
          </a:p>
        </p:txBody>
      </p:sp>
      <p:sp>
        <p:nvSpPr>
          <p:cNvPr id="3" name="Zástupný symbol pro obsah 2"/>
          <p:cNvSpPr>
            <a:spLocks noGrp="1"/>
          </p:cNvSpPr>
          <p:nvPr>
            <p:ph idx="1"/>
          </p:nvPr>
        </p:nvSpPr>
        <p:spPr>
          <a:xfrm>
            <a:off x="838200" y="970384"/>
            <a:ext cx="10515600" cy="5206579"/>
          </a:xfrm>
        </p:spPr>
        <p:txBody>
          <a:bodyPr>
            <a:normAutofit fontScale="77500" lnSpcReduction="20000"/>
          </a:bodyPr>
          <a:lstStyle/>
          <a:p>
            <a:r>
              <a:rPr lang="en-US" dirty="0"/>
              <a:t>Types of lung </a:t>
            </a:r>
            <a:r>
              <a:rPr lang="en-US" dirty="0" smtClean="0"/>
              <a:t>transplant</a:t>
            </a:r>
            <a:endParaRPr lang="en-US" dirty="0"/>
          </a:p>
          <a:p>
            <a:r>
              <a:rPr lang="en-US" b="1" dirty="0" smtClean="0"/>
              <a:t>Lobe</a:t>
            </a:r>
            <a:endParaRPr lang="en-US" b="1" dirty="0"/>
          </a:p>
          <a:p>
            <a:r>
              <a:rPr lang="en-US" dirty="0"/>
              <a:t>A lobe transplant is a surgery in which part of a living or deceased donor's lung is removed and used to replace the recipient's diseased lung. In living donation, this procedure requires the donation of lobes from two different people, replacing a lung on each side of the recipient. Donors who have been properly screened should be able to maintain a normal quality of life despite the reduction in lung volume. In deceased lobar transplantation, one donor can provide both lobes.</a:t>
            </a:r>
          </a:p>
          <a:p>
            <a:r>
              <a:rPr lang="en-US" b="1" dirty="0" smtClean="0"/>
              <a:t>Single-lung</a:t>
            </a:r>
            <a:endParaRPr lang="en-US" b="1" dirty="0"/>
          </a:p>
          <a:p>
            <a:r>
              <a:rPr lang="en-US" dirty="0"/>
              <a:t>Many patients can be helped by the transplantation of a single healthy lung. The donated lung typically comes from a donor who has been pronounced </a:t>
            </a:r>
            <a:r>
              <a:rPr lang="en-US" dirty="0">
                <a:hlinkClick r:id="rId2" tooltip="Brain death"/>
              </a:rPr>
              <a:t>brain-dead</a:t>
            </a:r>
            <a:r>
              <a:rPr lang="en-US" dirty="0"/>
              <a:t>.</a:t>
            </a:r>
          </a:p>
          <a:p>
            <a:r>
              <a:rPr lang="en-US" b="1" dirty="0" smtClean="0"/>
              <a:t>Double-lung</a:t>
            </a:r>
            <a:endParaRPr lang="en-US" b="1" dirty="0"/>
          </a:p>
          <a:p>
            <a:r>
              <a:rPr lang="en-US" dirty="0"/>
              <a:t>Certain patients may require both lungs to be replaced. This is especially the case for people with </a:t>
            </a:r>
            <a:r>
              <a:rPr lang="en-US" dirty="0">
                <a:hlinkClick r:id="rId3" tooltip="Cystic fibrosis"/>
              </a:rPr>
              <a:t>cystic fibrosis</a:t>
            </a:r>
            <a:r>
              <a:rPr lang="en-US" dirty="0"/>
              <a:t>, due to the bacterial colonization commonly found within such patients' lungs; if only one lung were transplanted, bacteria in the native lung could potentially infect the newly transplanted organ.</a:t>
            </a:r>
          </a:p>
          <a:p>
            <a:r>
              <a:rPr lang="en-US" b="1" dirty="0"/>
              <a:t>Heart–lung</a:t>
            </a:r>
          </a:p>
          <a:p>
            <a:endParaRPr lang="sk-SK" dirty="0"/>
          </a:p>
        </p:txBody>
      </p:sp>
    </p:spTree>
    <p:extLst>
      <p:ext uri="{BB962C8B-B14F-4D97-AF65-F5344CB8AC3E}">
        <p14:creationId xmlns:p14="http://schemas.microsoft.com/office/powerpoint/2010/main" val="13560168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44002"/>
          </a:xfrm>
        </p:spPr>
        <p:txBody>
          <a:bodyPr>
            <a:normAutofit fontScale="90000"/>
          </a:bodyPr>
          <a:lstStyle/>
          <a:p>
            <a:endParaRPr lang="sk-SK" dirty="0"/>
          </a:p>
        </p:txBody>
      </p:sp>
      <p:sp>
        <p:nvSpPr>
          <p:cNvPr id="3" name="Zástupný symbol pro obsah 2"/>
          <p:cNvSpPr>
            <a:spLocks noGrp="1"/>
          </p:cNvSpPr>
          <p:nvPr>
            <p:ph idx="1"/>
          </p:nvPr>
        </p:nvSpPr>
        <p:spPr>
          <a:xfrm>
            <a:off x="838200" y="989045"/>
            <a:ext cx="10515600" cy="5187918"/>
          </a:xfrm>
        </p:spPr>
        <p:txBody>
          <a:bodyPr/>
          <a:lstStyle/>
          <a:p>
            <a:endParaRPr lang="sk-SK" dirty="0"/>
          </a:p>
        </p:txBody>
      </p:sp>
      <p:pic>
        <p:nvPicPr>
          <p:cNvPr id="4" name="Obrázek 3"/>
          <p:cNvPicPr>
            <a:picLocks noChangeAspect="1"/>
          </p:cNvPicPr>
          <p:nvPr/>
        </p:nvPicPr>
        <p:blipFill rotWithShape="1">
          <a:blip r:embed="rId2"/>
          <a:srcRect l="-2229" t="-2497" r="2229" b="12856"/>
          <a:stretch/>
        </p:blipFill>
        <p:spPr>
          <a:xfrm>
            <a:off x="2780524" y="593770"/>
            <a:ext cx="5859138" cy="5359162"/>
          </a:xfrm>
          <a:prstGeom prst="rect">
            <a:avLst/>
          </a:prstGeom>
        </p:spPr>
      </p:pic>
    </p:spTree>
    <p:extLst>
      <p:ext uri="{BB962C8B-B14F-4D97-AF65-F5344CB8AC3E}">
        <p14:creationId xmlns:p14="http://schemas.microsoft.com/office/powerpoint/2010/main" val="33223254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a:blip r:embed="rId2"/>
          <a:stretch>
            <a:fillRect/>
          </a:stretch>
        </p:blipFill>
        <p:spPr>
          <a:xfrm>
            <a:off x="2500603" y="365125"/>
            <a:ext cx="7109927" cy="5637950"/>
          </a:xfrm>
          <a:prstGeom prst="rect">
            <a:avLst/>
          </a:prstGeom>
        </p:spPr>
      </p:pic>
    </p:spTree>
    <p:extLst>
      <p:ext uri="{BB962C8B-B14F-4D97-AF65-F5344CB8AC3E}">
        <p14:creationId xmlns:p14="http://schemas.microsoft.com/office/powerpoint/2010/main" val="18075940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18646"/>
          </a:xfrm>
        </p:spPr>
        <p:txBody>
          <a:bodyPr>
            <a:normAutofit fontScale="90000"/>
          </a:bodyPr>
          <a:lstStyle/>
          <a:p>
            <a:endParaRPr lang="sk-SK" dirty="0"/>
          </a:p>
        </p:txBody>
      </p:sp>
      <p:sp>
        <p:nvSpPr>
          <p:cNvPr id="3" name="Zástupný symbol pro obsah 2"/>
          <p:cNvSpPr>
            <a:spLocks noGrp="1"/>
          </p:cNvSpPr>
          <p:nvPr>
            <p:ph idx="1"/>
          </p:nvPr>
        </p:nvSpPr>
        <p:spPr>
          <a:xfrm>
            <a:off x="838200" y="1082351"/>
            <a:ext cx="10515600" cy="5094612"/>
          </a:xfrm>
        </p:spPr>
        <p:txBody>
          <a:bodyPr/>
          <a:lstStyle/>
          <a:p>
            <a:endParaRPr lang="sk-SK" dirty="0"/>
          </a:p>
        </p:txBody>
      </p:sp>
      <p:pic>
        <p:nvPicPr>
          <p:cNvPr id="4" name="Obrázek 3"/>
          <p:cNvPicPr>
            <a:picLocks noChangeAspect="1"/>
          </p:cNvPicPr>
          <p:nvPr/>
        </p:nvPicPr>
        <p:blipFill>
          <a:blip r:embed="rId2"/>
          <a:stretch>
            <a:fillRect/>
          </a:stretch>
        </p:blipFill>
        <p:spPr>
          <a:xfrm>
            <a:off x="8018884" y="2759577"/>
            <a:ext cx="3806890" cy="2141376"/>
          </a:xfrm>
          <a:prstGeom prst="rect">
            <a:avLst/>
          </a:prstGeom>
        </p:spPr>
      </p:pic>
      <p:pic>
        <p:nvPicPr>
          <p:cNvPr id="5" name="Obrázek 4"/>
          <p:cNvPicPr>
            <a:picLocks noChangeAspect="1"/>
          </p:cNvPicPr>
          <p:nvPr/>
        </p:nvPicPr>
        <p:blipFill rotWithShape="1">
          <a:blip r:embed="rId3"/>
          <a:srcRect l="1407" t="-3678" r="2436" b="11870"/>
          <a:stretch/>
        </p:blipFill>
        <p:spPr>
          <a:xfrm>
            <a:off x="838200" y="644149"/>
            <a:ext cx="7652657" cy="5122169"/>
          </a:xfrm>
          <a:prstGeom prst="rect">
            <a:avLst/>
          </a:prstGeom>
        </p:spPr>
      </p:pic>
    </p:spTree>
    <p:extLst>
      <p:ext uri="{BB962C8B-B14F-4D97-AF65-F5344CB8AC3E}">
        <p14:creationId xmlns:p14="http://schemas.microsoft.com/office/powerpoint/2010/main" val="41074984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44002"/>
          </a:xfrm>
        </p:spPr>
        <p:txBody>
          <a:bodyPr>
            <a:normAutofit fontScale="90000"/>
          </a:bodyPr>
          <a:lstStyle/>
          <a:p>
            <a:endParaRPr lang="sk-SK" dirty="0"/>
          </a:p>
        </p:txBody>
      </p:sp>
      <p:sp>
        <p:nvSpPr>
          <p:cNvPr id="3" name="Zástupný symbol pro obsah 2"/>
          <p:cNvSpPr>
            <a:spLocks noGrp="1"/>
          </p:cNvSpPr>
          <p:nvPr>
            <p:ph idx="1"/>
          </p:nvPr>
        </p:nvSpPr>
        <p:spPr>
          <a:xfrm>
            <a:off x="838200" y="877078"/>
            <a:ext cx="10515600" cy="5299885"/>
          </a:xfrm>
        </p:spPr>
        <p:txBody>
          <a:bodyPr/>
          <a:lstStyle/>
          <a:p>
            <a:r>
              <a:rPr lang="sk-SK" b="1" dirty="0" err="1" smtClean="0">
                <a:solidFill>
                  <a:srgbClr val="FF0000"/>
                </a:solidFill>
              </a:rPr>
              <a:t>Complications</a:t>
            </a:r>
            <a:endParaRPr lang="sk-SK" b="1" dirty="0">
              <a:solidFill>
                <a:srgbClr val="FF0000"/>
              </a:solidFill>
            </a:endParaRPr>
          </a:p>
        </p:txBody>
      </p:sp>
      <p:pic>
        <p:nvPicPr>
          <p:cNvPr id="5" name="Obrázek 4"/>
          <p:cNvPicPr>
            <a:picLocks noChangeAspect="1"/>
          </p:cNvPicPr>
          <p:nvPr/>
        </p:nvPicPr>
        <p:blipFill rotWithShape="1">
          <a:blip r:embed="rId2"/>
          <a:srcRect t="6343"/>
          <a:stretch/>
        </p:blipFill>
        <p:spPr>
          <a:xfrm>
            <a:off x="1119674" y="1828800"/>
            <a:ext cx="9759820" cy="4348163"/>
          </a:xfrm>
          <a:prstGeom prst="rect">
            <a:avLst/>
          </a:prstGeom>
        </p:spPr>
      </p:pic>
    </p:spTree>
    <p:extLst>
      <p:ext uri="{BB962C8B-B14F-4D97-AF65-F5344CB8AC3E}">
        <p14:creationId xmlns:p14="http://schemas.microsoft.com/office/powerpoint/2010/main" val="1678221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10532"/>
          </a:xfrm>
        </p:spPr>
        <p:txBody>
          <a:bodyPr>
            <a:normAutofit/>
          </a:bodyPr>
          <a:lstStyle/>
          <a:p>
            <a:r>
              <a:rPr lang="sk-SK" sz="3600" b="1" dirty="0" smtClean="0">
                <a:latin typeface="+mn-lt"/>
              </a:rPr>
              <a:t>Major </a:t>
            </a:r>
            <a:r>
              <a:rPr lang="sk-SK" sz="3600" b="1" dirty="0" err="1" smtClean="0">
                <a:latin typeface="+mn-lt"/>
              </a:rPr>
              <a:t>organs</a:t>
            </a:r>
            <a:r>
              <a:rPr lang="sk-SK" sz="3600" b="1" dirty="0" smtClean="0">
                <a:latin typeface="+mn-lt"/>
              </a:rPr>
              <a:t> and </a:t>
            </a:r>
            <a:r>
              <a:rPr lang="sk-SK" sz="3600" b="1" dirty="0" err="1" smtClean="0">
                <a:latin typeface="+mn-lt"/>
              </a:rPr>
              <a:t>tissues</a:t>
            </a:r>
            <a:r>
              <a:rPr lang="sk-SK" sz="3600" b="1" dirty="0" smtClean="0">
                <a:latin typeface="+mn-lt"/>
              </a:rPr>
              <a:t> </a:t>
            </a:r>
            <a:r>
              <a:rPr lang="sk-SK" sz="3600" b="1" dirty="0" err="1" smtClean="0">
                <a:latin typeface="+mn-lt"/>
              </a:rPr>
              <a:t>transplated</a:t>
            </a:r>
            <a:endParaRPr lang="sk-SK" sz="3600" b="1" dirty="0">
              <a:latin typeface="+mn-lt"/>
            </a:endParaRPr>
          </a:p>
        </p:txBody>
      </p:sp>
      <p:sp>
        <p:nvSpPr>
          <p:cNvPr id="3" name="Zástupný symbol pro obsah 2"/>
          <p:cNvSpPr>
            <a:spLocks noGrp="1"/>
          </p:cNvSpPr>
          <p:nvPr>
            <p:ph idx="1"/>
          </p:nvPr>
        </p:nvSpPr>
        <p:spPr/>
        <p:txBody>
          <a:bodyPr>
            <a:normAutofit fontScale="85000" lnSpcReduction="20000"/>
          </a:bodyPr>
          <a:lstStyle/>
          <a:p>
            <a:pPr marL="0" indent="0">
              <a:buNone/>
            </a:pPr>
            <a:r>
              <a:rPr lang="sk-SK" b="1" dirty="0" smtClean="0">
                <a:solidFill>
                  <a:srgbClr val="FF0000"/>
                </a:solidFill>
              </a:rPr>
              <a:t>CHEST</a:t>
            </a:r>
            <a:r>
              <a:rPr lang="sk-SK" dirty="0" smtClean="0">
                <a:solidFill>
                  <a:srgbClr val="FF0000"/>
                </a:solidFill>
              </a:rPr>
              <a:t>:</a:t>
            </a:r>
          </a:p>
          <a:p>
            <a:pPr marL="0" indent="0">
              <a:buNone/>
            </a:pPr>
            <a:r>
              <a:rPr lang="sk-SK" dirty="0" smtClean="0"/>
              <a:t> </a:t>
            </a:r>
            <a:r>
              <a:rPr lang="sk-SK" dirty="0" err="1" smtClean="0"/>
              <a:t>Heart</a:t>
            </a:r>
            <a:r>
              <a:rPr lang="sk-SK" dirty="0" smtClean="0"/>
              <a:t> (</a:t>
            </a:r>
            <a:r>
              <a:rPr lang="sk-SK" dirty="0" err="1" smtClean="0"/>
              <a:t>deceased-donor</a:t>
            </a:r>
            <a:r>
              <a:rPr lang="sk-SK" dirty="0" smtClean="0"/>
              <a:t> </a:t>
            </a:r>
            <a:r>
              <a:rPr lang="sk-SK" dirty="0" err="1" smtClean="0"/>
              <a:t>only</a:t>
            </a:r>
            <a:r>
              <a:rPr lang="sk-SK" dirty="0" smtClean="0"/>
              <a:t>)</a:t>
            </a:r>
          </a:p>
          <a:p>
            <a:pPr marL="0" indent="0">
              <a:buNone/>
            </a:pPr>
            <a:r>
              <a:rPr lang="sk-SK" dirty="0" smtClean="0"/>
              <a:t> </a:t>
            </a:r>
            <a:r>
              <a:rPr lang="sk-SK" dirty="0" err="1" smtClean="0"/>
              <a:t>Lung</a:t>
            </a:r>
            <a:r>
              <a:rPr lang="sk-SK" dirty="0" smtClean="0"/>
              <a:t> (</a:t>
            </a:r>
            <a:r>
              <a:rPr lang="sk-SK" dirty="0" err="1" smtClean="0"/>
              <a:t>deceased-donor</a:t>
            </a:r>
            <a:r>
              <a:rPr lang="sk-SK" dirty="0" smtClean="0"/>
              <a:t> and </a:t>
            </a:r>
            <a:r>
              <a:rPr lang="sk-SK" dirty="0" err="1" smtClean="0"/>
              <a:t>living-donor</a:t>
            </a:r>
            <a:r>
              <a:rPr lang="sk-SK" dirty="0" smtClean="0"/>
              <a:t>)</a:t>
            </a:r>
          </a:p>
          <a:p>
            <a:pPr marL="0" indent="0">
              <a:buNone/>
            </a:pPr>
            <a:r>
              <a:rPr lang="sk-SK" dirty="0" smtClean="0"/>
              <a:t> </a:t>
            </a:r>
            <a:r>
              <a:rPr lang="sk-SK" dirty="0" err="1" smtClean="0"/>
              <a:t>Heart</a:t>
            </a:r>
            <a:r>
              <a:rPr lang="sk-SK" dirty="0" smtClean="0"/>
              <a:t>/</a:t>
            </a:r>
            <a:r>
              <a:rPr lang="sk-SK" dirty="0" err="1" smtClean="0"/>
              <a:t>Lung</a:t>
            </a:r>
            <a:r>
              <a:rPr lang="sk-SK" dirty="0" smtClean="0"/>
              <a:t> (</a:t>
            </a:r>
            <a:r>
              <a:rPr lang="sk-SK" dirty="0" err="1" smtClean="0"/>
              <a:t>deceased-donor</a:t>
            </a:r>
            <a:r>
              <a:rPr lang="sk-SK" dirty="0" smtClean="0"/>
              <a:t> and domino </a:t>
            </a:r>
            <a:r>
              <a:rPr lang="sk-SK" dirty="0" err="1" smtClean="0"/>
              <a:t>transplant</a:t>
            </a:r>
            <a:r>
              <a:rPr lang="sk-SK" dirty="0" smtClean="0"/>
              <a:t>)</a:t>
            </a:r>
          </a:p>
          <a:p>
            <a:pPr marL="0" indent="0">
              <a:buNone/>
            </a:pPr>
            <a:r>
              <a:rPr lang="sk-SK" b="1" dirty="0" smtClean="0">
                <a:solidFill>
                  <a:srgbClr val="FF0000"/>
                </a:solidFill>
              </a:rPr>
              <a:t>ABDOMEN:</a:t>
            </a:r>
          </a:p>
          <a:p>
            <a:pPr marL="0" indent="0">
              <a:buNone/>
            </a:pPr>
            <a:r>
              <a:rPr lang="sk-SK" dirty="0" smtClean="0"/>
              <a:t> </a:t>
            </a:r>
            <a:r>
              <a:rPr lang="sk-SK" dirty="0" err="1" smtClean="0"/>
              <a:t>Kidney</a:t>
            </a:r>
            <a:r>
              <a:rPr lang="sk-SK" dirty="0" smtClean="0"/>
              <a:t> (</a:t>
            </a:r>
            <a:r>
              <a:rPr lang="sk-SK" dirty="0" err="1" smtClean="0"/>
              <a:t>deceased-donor</a:t>
            </a:r>
            <a:r>
              <a:rPr lang="sk-SK" dirty="0" smtClean="0"/>
              <a:t> and </a:t>
            </a:r>
            <a:r>
              <a:rPr lang="sk-SK" dirty="0" err="1" smtClean="0"/>
              <a:t>living-donor</a:t>
            </a:r>
            <a:r>
              <a:rPr lang="sk-SK" dirty="0" smtClean="0"/>
              <a:t>)</a:t>
            </a:r>
          </a:p>
          <a:p>
            <a:pPr marL="0" indent="0">
              <a:buNone/>
            </a:pPr>
            <a:r>
              <a:rPr lang="sk-SK" dirty="0" smtClean="0"/>
              <a:t> </a:t>
            </a:r>
            <a:r>
              <a:rPr lang="sk-SK" dirty="0" err="1" smtClean="0"/>
              <a:t>Liver</a:t>
            </a:r>
            <a:r>
              <a:rPr lang="sk-SK" dirty="0" smtClean="0"/>
              <a:t> (</a:t>
            </a:r>
            <a:r>
              <a:rPr lang="sk-SK" dirty="0" err="1" smtClean="0"/>
              <a:t>deceased-donor</a:t>
            </a:r>
            <a:r>
              <a:rPr lang="sk-SK" dirty="0" smtClean="0"/>
              <a:t> and </a:t>
            </a:r>
            <a:r>
              <a:rPr lang="sk-SK" dirty="0" err="1" smtClean="0"/>
              <a:t>living-donor</a:t>
            </a:r>
            <a:r>
              <a:rPr lang="sk-SK" dirty="0" smtClean="0"/>
              <a:t>)</a:t>
            </a:r>
          </a:p>
          <a:p>
            <a:pPr marL="0" indent="0">
              <a:buNone/>
            </a:pPr>
            <a:r>
              <a:rPr lang="sk-SK" dirty="0" smtClean="0"/>
              <a:t> </a:t>
            </a:r>
            <a:r>
              <a:rPr lang="sk-SK" dirty="0" err="1" smtClean="0"/>
              <a:t>Pancreas</a:t>
            </a:r>
            <a:r>
              <a:rPr lang="sk-SK" dirty="0" smtClean="0"/>
              <a:t> (</a:t>
            </a:r>
            <a:r>
              <a:rPr lang="sk-SK" dirty="0" err="1" smtClean="0"/>
              <a:t>deceased-donor</a:t>
            </a:r>
            <a:r>
              <a:rPr lang="sk-SK" dirty="0" smtClean="0"/>
              <a:t> </a:t>
            </a:r>
            <a:r>
              <a:rPr lang="sk-SK" dirty="0" err="1" smtClean="0"/>
              <a:t>only</a:t>
            </a:r>
            <a:r>
              <a:rPr lang="sk-SK" dirty="0" smtClean="0"/>
              <a:t>)</a:t>
            </a:r>
          </a:p>
          <a:p>
            <a:pPr marL="0" indent="0">
              <a:buNone/>
            </a:pPr>
            <a:r>
              <a:rPr lang="sk-SK" dirty="0" smtClean="0"/>
              <a:t> </a:t>
            </a:r>
            <a:r>
              <a:rPr lang="sk-SK" dirty="0" err="1" smtClean="0"/>
              <a:t>Intestine</a:t>
            </a:r>
            <a:r>
              <a:rPr lang="sk-SK" dirty="0" smtClean="0"/>
              <a:t> (</a:t>
            </a:r>
            <a:r>
              <a:rPr lang="sk-SK" dirty="0" err="1" smtClean="0"/>
              <a:t>deceased-donor</a:t>
            </a:r>
            <a:r>
              <a:rPr lang="sk-SK" dirty="0" smtClean="0"/>
              <a:t> and </a:t>
            </a:r>
            <a:r>
              <a:rPr lang="sk-SK" dirty="0" err="1" smtClean="0"/>
              <a:t>living-donor</a:t>
            </a:r>
            <a:r>
              <a:rPr lang="sk-SK" dirty="0" smtClean="0"/>
              <a:t>)</a:t>
            </a:r>
          </a:p>
          <a:p>
            <a:pPr marL="0" indent="0">
              <a:buNone/>
            </a:pPr>
            <a:r>
              <a:rPr lang="sk-SK" dirty="0"/>
              <a:t> </a:t>
            </a:r>
            <a:r>
              <a:rPr lang="sk-SK" dirty="0" err="1" smtClean="0"/>
              <a:t>Stomach</a:t>
            </a:r>
            <a:r>
              <a:rPr lang="sk-SK" dirty="0" smtClean="0"/>
              <a:t> (</a:t>
            </a:r>
            <a:r>
              <a:rPr lang="sk-SK" dirty="0" err="1" smtClean="0"/>
              <a:t>deceased-donor</a:t>
            </a:r>
            <a:r>
              <a:rPr lang="sk-SK" dirty="0" smtClean="0"/>
              <a:t> </a:t>
            </a:r>
            <a:r>
              <a:rPr lang="sk-SK" dirty="0" err="1" smtClean="0"/>
              <a:t>only</a:t>
            </a:r>
            <a:r>
              <a:rPr lang="sk-SK" dirty="0" smtClean="0"/>
              <a:t>)</a:t>
            </a:r>
          </a:p>
          <a:p>
            <a:pPr marL="0" indent="0">
              <a:buNone/>
            </a:pPr>
            <a:r>
              <a:rPr lang="sk-SK" dirty="0" smtClean="0"/>
              <a:t> </a:t>
            </a:r>
            <a:r>
              <a:rPr lang="sk-SK" dirty="0" err="1" smtClean="0"/>
              <a:t>Testis</a:t>
            </a:r>
            <a:r>
              <a:rPr lang="sk-SK" dirty="0" smtClean="0"/>
              <a:t> (</a:t>
            </a:r>
            <a:r>
              <a:rPr lang="sk-SK" dirty="0" err="1" smtClean="0"/>
              <a:t>deceased-donor</a:t>
            </a:r>
            <a:r>
              <a:rPr lang="sk-SK" dirty="0" smtClean="0"/>
              <a:t> and </a:t>
            </a:r>
            <a:r>
              <a:rPr lang="sk-SK" dirty="0" err="1" smtClean="0"/>
              <a:t>living-donor</a:t>
            </a:r>
            <a:r>
              <a:rPr lang="sk-SK" dirty="0" smtClean="0"/>
              <a:t>)</a:t>
            </a:r>
            <a:endParaRPr lang="sk-SK" dirty="0"/>
          </a:p>
        </p:txBody>
      </p:sp>
    </p:spTree>
    <p:extLst>
      <p:ext uri="{BB962C8B-B14F-4D97-AF65-F5344CB8AC3E}">
        <p14:creationId xmlns:p14="http://schemas.microsoft.com/office/powerpoint/2010/main" val="2358698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62663"/>
          </a:xfrm>
        </p:spPr>
        <p:txBody>
          <a:bodyPr>
            <a:normAutofit fontScale="90000"/>
          </a:bodyPr>
          <a:lstStyle/>
          <a:p>
            <a:endParaRPr lang="sk-SK" dirty="0"/>
          </a:p>
        </p:txBody>
      </p:sp>
      <p:sp>
        <p:nvSpPr>
          <p:cNvPr id="3" name="Zástupný symbol pro obsah 2"/>
          <p:cNvSpPr>
            <a:spLocks noGrp="1"/>
          </p:cNvSpPr>
          <p:nvPr>
            <p:ph idx="1"/>
          </p:nvPr>
        </p:nvSpPr>
        <p:spPr>
          <a:xfrm>
            <a:off x="838200" y="877078"/>
            <a:ext cx="10515600" cy="5299885"/>
          </a:xfrm>
        </p:spPr>
        <p:txBody>
          <a:bodyPr>
            <a:normAutofit fontScale="92500" lnSpcReduction="10000"/>
          </a:bodyPr>
          <a:lstStyle/>
          <a:p>
            <a:r>
              <a:rPr lang="sk-SK" b="1" dirty="0" err="1" smtClean="0">
                <a:solidFill>
                  <a:srgbClr val="FF0000"/>
                </a:solidFill>
              </a:rPr>
              <a:t>Liver</a:t>
            </a:r>
            <a:r>
              <a:rPr lang="sk-SK" b="1" dirty="0" smtClean="0">
                <a:solidFill>
                  <a:srgbClr val="FF0000"/>
                </a:solidFill>
              </a:rPr>
              <a:t> </a:t>
            </a:r>
            <a:r>
              <a:rPr lang="sk-SK" b="1" dirty="0" err="1" smtClean="0">
                <a:solidFill>
                  <a:srgbClr val="FF0000"/>
                </a:solidFill>
              </a:rPr>
              <a:t>Transplantation</a:t>
            </a:r>
            <a:endParaRPr lang="sk-SK" b="1" dirty="0" smtClean="0">
              <a:solidFill>
                <a:srgbClr val="FF0000"/>
              </a:solidFill>
            </a:endParaRPr>
          </a:p>
          <a:p>
            <a:r>
              <a:rPr lang="en-US" dirty="0"/>
              <a:t>Liver transplantation or hepatic transplantation is the replacement of a diseased liver with the healthy liver from another person (allograft). </a:t>
            </a:r>
            <a:endParaRPr lang="sk-SK" dirty="0" smtClean="0"/>
          </a:p>
          <a:p>
            <a:r>
              <a:rPr lang="en-US" dirty="0" smtClean="0"/>
              <a:t>Liver </a:t>
            </a:r>
            <a:r>
              <a:rPr lang="en-US" dirty="0"/>
              <a:t>transplantation is a treatment option for end-stage liver disease and acute liver failure, although availability of donor organs is a major limitation. </a:t>
            </a:r>
            <a:endParaRPr lang="sk-SK" dirty="0" smtClean="0"/>
          </a:p>
          <a:p>
            <a:r>
              <a:rPr lang="en-US" dirty="0" smtClean="0"/>
              <a:t>The </a:t>
            </a:r>
            <a:r>
              <a:rPr lang="en-US" dirty="0"/>
              <a:t>most common technique is </a:t>
            </a:r>
            <a:r>
              <a:rPr lang="en-US" dirty="0" err="1"/>
              <a:t>orthotopic</a:t>
            </a:r>
            <a:r>
              <a:rPr lang="en-US" dirty="0"/>
              <a:t> transplantation, in which the native liver is removed and replaced by the donor organ in the same anatomic position as the original liver. </a:t>
            </a:r>
            <a:endParaRPr lang="sk-SK" dirty="0" smtClean="0"/>
          </a:p>
          <a:p>
            <a:r>
              <a:rPr lang="en-US" dirty="0" smtClean="0"/>
              <a:t>The </a:t>
            </a:r>
            <a:r>
              <a:rPr lang="en-US" dirty="0"/>
              <a:t>surgical procedure is complex, requiring careful harvest of the donor organ and meticulous implantation into the recipient. Liver transplantation is highly regulated, and only performed at designated transplant medical centers by highly trained transplant physicians and supporting medical team. </a:t>
            </a:r>
            <a:endParaRPr lang="sk-SK" dirty="0"/>
          </a:p>
        </p:txBody>
      </p:sp>
    </p:spTree>
    <p:extLst>
      <p:ext uri="{BB962C8B-B14F-4D97-AF65-F5344CB8AC3E}">
        <p14:creationId xmlns:p14="http://schemas.microsoft.com/office/powerpoint/2010/main" val="6489257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69357"/>
          </a:xfrm>
        </p:spPr>
        <p:txBody>
          <a:bodyPr>
            <a:normAutofit fontScale="90000"/>
          </a:bodyPr>
          <a:lstStyle/>
          <a:p>
            <a:endParaRPr lang="sk-SK" dirty="0"/>
          </a:p>
        </p:txBody>
      </p:sp>
      <p:sp>
        <p:nvSpPr>
          <p:cNvPr id="3" name="Zástupný symbol pro obsah 2"/>
          <p:cNvSpPr>
            <a:spLocks noGrp="1"/>
          </p:cNvSpPr>
          <p:nvPr>
            <p:ph idx="1"/>
          </p:nvPr>
        </p:nvSpPr>
        <p:spPr>
          <a:xfrm>
            <a:off x="838200" y="877078"/>
            <a:ext cx="10515600" cy="5299885"/>
          </a:xfrm>
        </p:spPr>
        <p:txBody>
          <a:bodyPr>
            <a:noAutofit/>
          </a:bodyPr>
          <a:lstStyle/>
          <a:p>
            <a:r>
              <a:rPr lang="sk-SK" sz="2400" b="1" dirty="0" err="1" smtClean="0">
                <a:solidFill>
                  <a:srgbClr val="FF0000"/>
                </a:solidFill>
              </a:rPr>
              <a:t>Indications</a:t>
            </a:r>
            <a:endParaRPr lang="sk-SK" sz="2400" b="1" dirty="0" smtClean="0">
              <a:solidFill>
                <a:srgbClr val="FF0000"/>
              </a:solidFill>
            </a:endParaRPr>
          </a:p>
          <a:p>
            <a:endParaRPr lang="sk-SK" sz="1600" dirty="0"/>
          </a:p>
          <a:p>
            <a:r>
              <a:rPr lang="en-US" sz="1800" dirty="0" smtClean="0"/>
              <a:t>Liver </a:t>
            </a:r>
            <a:r>
              <a:rPr lang="en-US" sz="1800" dirty="0"/>
              <a:t>transplant is a treatment option for people with liver failure whose condition can't be controlled with other treatments and for some people with liver cancer</a:t>
            </a:r>
            <a:r>
              <a:rPr lang="en-US" sz="1800" dirty="0" smtClean="0"/>
              <a:t>.</a:t>
            </a:r>
            <a:endParaRPr lang="sk-SK" sz="1800" dirty="0" smtClean="0"/>
          </a:p>
          <a:p>
            <a:r>
              <a:rPr lang="sk-SK" sz="1800" dirty="0" smtClean="0"/>
              <a:t>I</a:t>
            </a:r>
            <a:r>
              <a:rPr lang="en-US" sz="1800" dirty="0" smtClean="0"/>
              <a:t>t </a:t>
            </a:r>
            <a:r>
              <a:rPr lang="en-US" sz="1800" dirty="0"/>
              <a:t>is more often used to treat chronic liver failure. Chronic liver failure occurs slowly over months and years</a:t>
            </a:r>
            <a:r>
              <a:rPr lang="en-US" sz="1800" dirty="0" smtClean="0"/>
              <a:t>.</a:t>
            </a:r>
            <a:endParaRPr lang="en-US" sz="1800" dirty="0"/>
          </a:p>
          <a:p>
            <a:r>
              <a:rPr lang="en-US" sz="1800" dirty="0"/>
              <a:t>Chronic liver failure may be caused by a variety of conditions. The most common cause of chronic liver failure is scarring of the liver (cirrhosis). </a:t>
            </a:r>
            <a:r>
              <a:rPr lang="en-US" sz="1800" dirty="0" smtClean="0"/>
              <a:t>Cirrhosis </a:t>
            </a:r>
            <a:r>
              <a:rPr lang="en-US" sz="1800" dirty="0"/>
              <a:t>is the most frequently reason for a liver transplant</a:t>
            </a:r>
            <a:r>
              <a:rPr lang="en-US" sz="1800" dirty="0" smtClean="0"/>
              <a:t>.</a:t>
            </a:r>
            <a:endParaRPr lang="en-US" sz="1800" dirty="0"/>
          </a:p>
          <a:p>
            <a:r>
              <a:rPr lang="en-US" sz="1800" dirty="0">
                <a:solidFill>
                  <a:srgbClr val="FF0000"/>
                </a:solidFill>
              </a:rPr>
              <a:t>Major causes of cirrhosis leading to liver failure and liver transplant include</a:t>
            </a:r>
            <a:r>
              <a:rPr lang="en-US" sz="1800" dirty="0" smtClean="0">
                <a:solidFill>
                  <a:srgbClr val="FF0000"/>
                </a:solidFill>
              </a:rPr>
              <a:t>:</a:t>
            </a:r>
            <a:endParaRPr lang="en-US" sz="1800" dirty="0">
              <a:solidFill>
                <a:srgbClr val="FF0000"/>
              </a:solidFill>
            </a:endParaRPr>
          </a:p>
          <a:p>
            <a:r>
              <a:rPr lang="en-US" sz="1800" dirty="0"/>
              <a:t>Hepatitis B and C.</a:t>
            </a:r>
          </a:p>
          <a:p>
            <a:r>
              <a:rPr lang="en-US" sz="1800" dirty="0"/>
              <a:t>Alcoholic liver disease, which causes damage to the liver due to excessive alcohol consumption.</a:t>
            </a:r>
          </a:p>
          <a:p>
            <a:r>
              <a:rPr lang="en-US" sz="1800" dirty="0"/>
              <a:t>Nonalcoholic fatty liver disease, a condition in which fat builds up in the liver, causing inflammation or liver cell damage.</a:t>
            </a:r>
          </a:p>
          <a:p>
            <a:r>
              <a:rPr lang="en-US" sz="1800" dirty="0"/>
              <a:t>Genetic diseases affecting the liver, including hemochromatosis, which causes excessive iron buildup in the liver, and Wilson's disease, which causes excessive copper buildup in the liver.</a:t>
            </a:r>
          </a:p>
          <a:p>
            <a:r>
              <a:rPr lang="en-US" sz="1800" dirty="0"/>
              <a:t>Diseases that affect the bile ducts (the tubes that carry bile away from the liver), such as primary biliary cirrhosis, primary </a:t>
            </a:r>
            <a:r>
              <a:rPr lang="en-US" sz="1800" dirty="0" err="1"/>
              <a:t>sclerosing</a:t>
            </a:r>
            <a:r>
              <a:rPr lang="en-US" sz="1800" dirty="0"/>
              <a:t> cholangitis and biliary atresia. Biliary atresia is the most common reason for liver transplant among children.</a:t>
            </a:r>
            <a:endParaRPr lang="sk-SK" sz="1800" dirty="0"/>
          </a:p>
        </p:txBody>
      </p:sp>
    </p:spTree>
    <p:extLst>
      <p:ext uri="{BB962C8B-B14F-4D97-AF65-F5344CB8AC3E}">
        <p14:creationId xmlns:p14="http://schemas.microsoft.com/office/powerpoint/2010/main" val="2667101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69357"/>
          </a:xfrm>
        </p:spPr>
        <p:txBody>
          <a:bodyPr>
            <a:normAutofit fontScale="90000"/>
          </a:bodyPr>
          <a:lstStyle/>
          <a:p>
            <a:endParaRPr lang="sk-SK" dirty="0"/>
          </a:p>
        </p:txBody>
      </p:sp>
      <p:sp>
        <p:nvSpPr>
          <p:cNvPr id="3" name="Zástupný symbol pro obsah 2"/>
          <p:cNvSpPr>
            <a:spLocks noGrp="1"/>
          </p:cNvSpPr>
          <p:nvPr>
            <p:ph idx="1"/>
          </p:nvPr>
        </p:nvSpPr>
        <p:spPr>
          <a:xfrm>
            <a:off x="838200" y="839755"/>
            <a:ext cx="10515600" cy="5337208"/>
          </a:xfrm>
        </p:spPr>
        <p:txBody>
          <a:bodyPr/>
          <a:lstStyle/>
          <a:p>
            <a:r>
              <a:rPr lang="sk-SK" b="1" dirty="0" err="1" smtClean="0">
                <a:solidFill>
                  <a:srgbClr val="FF0000"/>
                </a:solidFill>
              </a:rPr>
              <a:t>Contraindications</a:t>
            </a:r>
            <a:endParaRPr lang="sk-SK" b="1" dirty="0" smtClean="0">
              <a:solidFill>
                <a:srgbClr val="FF0000"/>
              </a:solidFill>
            </a:endParaRPr>
          </a:p>
          <a:p>
            <a:r>
              <a:rPr lang="en-US" sz="2400" dirty="0"/>
              <a:t>someone with advanced liver cancer, with known/likely spread beyond the liver</a:t>
            </a:r>
          </a:p>
          <a:p>
            <a:r>
              <a:rPr lang="en-US" sz="2400" dirty="0"/>
              <a:t>active alcohol/substance abuse</a:t>
            </a:r>
          </a:p>
          <a:p>
            <a:r>
              <a:rPr lang="en-US" sz="2400" dirty="0"/>
              <a:t>severe heart/lung disease</a:t>
            </a:r>
          </a:p>
          <a:p>
            <a:r>
              <a:rPr lang="en-US" sz="2400" dirty="0"/>
              <a:t>existing high cholesterol levels in the patient</a:t>
            </a:r>
          </a:p>
          <a:p>
            <a:r>
              <a:rPr lang="en-US" sz="2400" dirty="0"/>
              <a:t>dyslipidemia</a:t>
            </a:r>
            <a:endParaRPr lang="sk-SK" sz="2400" dirty="0"/>
          </a:p>
        </p:txBody>
      </p:sp>
      <p:pic>
        <p:nvPicPr>
          <p:cNvPr id="4" name="Obrázek 3"/>
          <p:cNvPicPr>
            <a:picLocks noChangeAspect="1"/>
          </p:cNvPicPr>
          <p:nvPr/>
        </p:nvPicPr>
        <p:blipFill>
          <a:blip r:embed="rId2"/>
          <a:stretch>
            <a:fillRect/>
          </a:stretch>
        </p:blipFill>
        <p:spPr>
          <a:xfrm>
            <a:off x="3225573" y="3127212"/>
            <a:ext cx="6524625" cy="3514725"/>
          </a:xfrm>
          <a:prstGeom prst="rect">
            <a:avLst/>
          </a:prstGeom>
        </p:spPr>
      </p:pic>
    </p:spTree>
    <p:extLst>
      <p:ext uri="{BB962C8B-B14F-4D97-AF65-F5344CB8AC3E}">
        <p14:creationId xmlns:p14="http://schemas.microsoft.com/office/powerpoint/2010/main" val="14424054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42581"/>
          </a:xfrm>
        </p:spPr>
        <p:txBody>
          <a:bodyPr>
            <a:normAutofit fontScale="90000"/>
          </a:bodyPr>
          <a:lstStyle/>
          <a:p>
            <a:endParaRPr lang="sk-SK" dirty="0"/>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a:blip r:embed="rId2"/>
          <a:stretch>
            <a:fillRect/>
          </a:stretch>
        </p:blipFill>
        <p:spPr>
          <a:xfrm>
            <a:off x="838200" y="365125"/>
            <a:ext cx="5412544" cy="5998903"/>
          </a:xfrm>
          <a:prstGeom prst="rect">
            <a:avLst/>
          </a:prstGeom>
        </p:spPr>
      </p:pic>
      <p:pic>
        <p:nvPicPr>
          <p:cNvPr id="5" name="Obrázek 4"/>
          <p:cNvPicPr>
            <a:picLocks noChangeAspect="1"/>
          </p:cNvPicPr>
          <p:nvPr/>
        </p:nvPicPr>
        <p:blipFill>
          <a:blip r:embed="rId3"/>
          <a:stretch>
            <a:fillRect/>
          </a:stretch>
        </p:blipFill>
        <p:spPr>
          <a:xfrm>
            <a:off x="7243081" y="1995778"/>
            <a:ext cx="3953653" cy="2534393"/>
          </a:xfrm>
          <a:prstGeom prst="rect">
            <a:avLst/>
          </a:prstGeom>
        </p:spPr>
      </p:pic>
    </p:spTree>
    <p:extLst>
      <p:ext uri="{BB962C8B-B14F-4D97-AF65-F5344CB8AC3E}">
        <p14:creationId xmlns:p14="http://schemas.microsoft.com/office/powerpoint/2010/main" val="23362460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99985"/>
          </a:xfrm>
        </p:spPr>
        <p:txBody>
          <a:bodyPr>
            <a:normAutofit fontScale="90000"/>
          </a:bodyPr>
          <a:lstStyle/>
          <a:p>
            <a:endParaRPr lang="sk-SK" dirty="0"/>
          </a:p>
        </p:txBody>
      </p:sp>
      <p:sp>
        <p:nvSpPr>
          <p:cNvPr id="3" name="Zástupný symbol pro obsah 2"/>
          <p:cNvSpPr>
            <a:spLocks noGrp="1"/>
          </p:cNvSpPr>
          <p:nvPr>
            <p:ph idx="1"/>
          </p:nvPr>
        </p:nvSpPr>
        <p:spPr>
          <a:xfrm>
            <a:off x="838200" y="933061"/>
            <a:ext cx="10515600" cy="5243902"/>
          </a:xfrm>
        </p:spPr>
        <p:txBody>
          <a:bodyPr>
            <a:normAutofit fontScale="70000" lnSpcReduction="20000"/>
          </a:bodyPr>
          <a:lstStyle/>
          <a:p>
            <a:r>
              <a:rPr lang="sk-SK" dirty="0" smtClean="0"/>
              <a:t>RISKS/COMPLICATIONS</a:t>
            </a:r>
          </a:p>
          <a:p>
            <a:r>
              <a:rPr lang="en-US" b="1" dirty="0">
                <a:solidFill>
                  <a:srgbClr val="FF0000"/>
                </a:solidFill>
              </a:rPr>
              <a:t>Graft rejection</a:t>
            </a:r>
          </a:p>
          <a:p>
            <a:r>
              <a:rPr lang="en-US" dirty="0"/>
              <a:t>After a liver transplantation, immune-mediated rejection (also known as rejection) of the allograft may happen at any time. Rejection may present with lab findings: elevated AST, ALT, GGT; abnormal liver function values such as prothrombin time, ammonia level, bilirubin level, albumin concentration; and abnormal blood glucose. Physical findings may include encephalopathy, jaundice, bruising and bleeding tendency. Other nonspecific presentation may include malaise, anorexia, muscle ache, low fever, slight increase in white blood count and graft-site tenderness</a:t>
            </a:r>
            <a:r>
              <a:rPr lang="en-US" dirty="0" smtClean="0"/>
              <a:t>.</a:t>
            </a:r>
            <a:endParaRPr lang="sk-SK" dirty="0" smtClean="0"/>
          </a:p>
          <a:p>
            <a:r>
              <a:rPr lang="en-US" b="1" dirty="0">
                <a:solidFill>
                  <a:srgbClr val="FF0000"/>
                </a:solidFill>
              </a:rPr>
              <a:t>Biliary complications</a:t>
            </a:r>
          </a:p>
          <a:p>
            <a:r>
              <a:rPr lang="en-US" dirty="0"/>
              <a:t>Biliary complications include biliary stenosis, biliary leak, and ischemic </a:t>
            </a:r>
            <a:r>
              <a:rPr lang="en-US" dirty="0" err="1"/>
              <a:t>cholangiopathy</a:t>
            </a:r>
            <a:r>
              <a:rPr lang="en-US" dirty="0"/>
              <a:t>. The risk of ischemic </a:t>
            </a:r>
            <a:r>
              <a:rPr lang="en-US" dirty="0" err="1"/>
              <a:t>cholangiopathy</a:t>
            </a:r>
            <a:r>
              <a:rPr lang="en-US" dirty="0"/>
              <a:t> increases with longer durations of cold ischemia time, which is the time that the organ does not receive blood flow (after death/removal until graft placement).[2</a:t>
            </a:r>
            <a:r>
              <a:rPr lang="en-US" dirty="0" smtClean="0"/>
              <a:t>]</a:t>
            </a:r>
            <a:endParaRPr lang="sk-SK" dirty="0" smtClean="0"/>
          </a:p>
          <a:p>
            <a:r>
              <a:rPr lang="sk-SK" b="1" dirty="0" err="1">
                <a:solidFill>
                  <a:srgbClr val="FF0000"/>
                </a:solidFill>
              </a:rPr>
              <a:t>Vascular</a:t>
            </a:r>
            <a:r>
              <a:rPr lang="sk-SK" b="1" dirty="0">
                <a:solidFill>
                  <a:srgbClr val="FF0000"/>
                </a:solidFill>
              </a:rPr>
              <a:t> </a:t>
            </a:r>
            <a:r>
              <a:rPr lang="sk-SK" b="1" dirty="0" err="1">
                <a:solidFill>
                  <a:srgbClr val="FF0000"/>
                </a:solidFill>
              </a:rPr>
              <a:t>complications</a:t>
            </a:r>
            <a:endParaRPr lang="sk-SK" b="1" dirty="0">
              <a:solidFill>
                <a:srgbClr val="FF0000"/>
              </a:solidFill>
            </a:endParaRPr>
          </a:p>
          <a:p>
            <a:r>
              <a:rPr lang="sk-SK" dirty="0" err="1"/>
              <a:t>Vascular</a:t>
            </a:r>
            <a:r>
              <a:rPr lang="sk-SK" dirty="0"/>
              <a:t> </a:t>
            </a:r>
            <a:r>
              <a:rPr lang="sk-SK" dirty="0" err="1"/>
              <a:t>complications</a:t>
            </a:r>
            <a:r>
              <a:rPr lang="sk-SK" dirty="0"/>
              <a:t> </a:t>
            </a:r>
            <a:r>
              <a:rPr lang="sk-SK" dirty="0" err="1"/>
              <a:t>include</a:t>
            </a:r>
            <a:r>
              <a:rPr lang="sk-SK" dirty="0"/>
              <a:t> </a:t>
            </a:r>
            <a:r>
              <a:rPr lang="sk-SK" dirty="0" err="1"/>
              <a:t>thrombosis</a:t>
            </a:r>
            <a:r>
              <a:rPr lang="sk-SK" dirty="0"/>
              <a:t>, </a:t>
            </a:r>
            <a:r>
              <a:rPr lang="sk-SK" dirty="0" err="1"/>
              <a:t>stenosis</a:t>
            </a:r>
            <a:r>
              <a:rPr lang="sk-SK" dirty="0"/>
              <a:t>, </a:t>
            </a:r>
            <a:r>
              <a:rPr lang="sk-SK" dirty="0" err="1"/>
              <a:t>pseudoaneurysm</a:t>
            </a:r>
            <a:r>
              <a:rPr lang="sk-SK" dirty="0"/>
              <a:t>, and </a:t>
            </a:r>
            <a:r>
              <a:rPr lang="sk-SK" dirty="0" err="1"/>
              <a:t>rupture</a:t>
            </a:r>
            <a:r>
              <a:rPr lang="sk-SK" dirty="0"/>
              <a:t> of </a:t>
            </a:r>
            <a:r>
              <a:rPr lang="sk-SK" dirty="0" err="1"/>
              <a:t>the</a:t>
            </a:r>
            <a:r>
              <a:rPr lang="sk-SK" dirty="0"/>
              <a:t> </a:t>
            </a:r>
            <a:r>
              <a:rPr lang="sk-SK" dirty="0" err="1"/>
              <a:t>hepatic</a:t>
            </a:r>
            <a:r>
              <a:rPr lang="sk-SK" dirty="0"/>
              <a:t> </a:t>
            </a:r>
            <a:r>
              <a:rPr lang="sk-SK" dirty="0" err="1"/>
              <a:t>artery</a:t>
            </a:r>
            <a:r>
              <a:rPr lang="sk-SK" dirty="0"/>
              <a:t>.[1] </a:t>
            </a:r>
            <a:r>
              <a:rPr lang="sk-SK" dirty="0" err="1"/>
              <a:t>Venous</a:t>
            </a:r>
            <a:r>
              <a:rPr lang="sk-SK" dirty="0"/>
              <a:t> </a:t>
            </a:r>
            <a:r>
              <a:rPr lang="sk-SK" dirty="0" err="1"/>
              <a:t>complications</a:t>
            </a:r>
            <a:r>
              <a:rPr lang="sk-SK" dirty="0"/>
              <a:t> </a:t>
            </a:r>
            <a:r>
              <a:rPr lang="sk-SK" dirty="0" err="1"/>
              <a:t>occur</a:t>
            </a:r>
            <a:r>
              <a:rPr lang="sk-SK" dirty="0"/>
              <a:t> </a:t>
            </a:r>
            <a:r>
              <a:rPr lang="sk-SK" dirty="0" err="1"/>
              <a:t>less</a:t>
            </a:r>
            <a:r>
              <a:rPr lang="sk-SK" dirty="0"/>
              <a:t> </a:t>
            </a:r>
            <a:r>
              <a:rPr lang="sk-SK" dirty="0" err="1"/>
              <a:t>often</a:t>
            </a:r>
            <a:r>
              <a:rPr lang="sk-SK" dirty="0"/>
              <a:t> </a:t>
            </a:r>
            <a:r>
              <a:rPr lang="sk-SK" dirty="0" err="1"/>
              <a:t>compared</a:t>
            </a:r>
            <a:r>
              <a:rPr lang="sk-SK" dirty="0"/>
              <a:t> </a:t>
            </a:r>
            <a:r>
              <a:rPr lang="sk-SK" dirty="0" err="1"/>
              <a:t>with</a:t>
            </a:r>
            <a:r>
              <a:rPr lang="sk-SK" dirty="0"/>
              <a:t> </a:t>
            </a:r>
            <a:r>
              <a:rPr lang="sk-SK" dirty="0" err="1"/>
              <a:t>arterial</a:t>
            </a:r>
            <a:r>
              <a:rPr lang="sk-SK" dirty="0"/>
              <a:t> </a:t>
            </a:r>
            <a:r>
              <a:rPr lang="sk-SK" dirty="0" err="1"/>
              <a:t>complications</a:t>
            </a:r>
            <a:r>
              <a:rPr lang="sk-SK" dirty="0"/>
              <a:t>, and </a:t>
            </a:r>
            <a:r>
              <a:rPr lang="sk-SK" dirty="0" err="1"/>
              <a:t>include</a:t>
            </a:r>
            <a:r>
              <a:rPr lang="sk-SK" dirty="0"/>
              <a:t> </a:t>
            </a:r>
            <a:r>
              <a:rPr lang="sk-SK" dirty="0" err="1"/>
              <a:t>thrombosis</a:t>
            </a:r>
            <a:r>
              <a:rPr lang="sk-SK" dirty="0"/>
              <a:t> or </a:t>
            </a:r>
            <a:r>
              <a:rPr lang="sk-SK" dirty="0" err="1"/>
              <a:t>stenosis</a:t>
            </a:r>
            <a:r>
              <a:rPr lang="sk-SK" dirty="0"/>
              <a:t> of </a:t>
            </a:r>
            <a:r>
              <a:rPr lang="sk-SK" dirty="0" err="1"/>
              <a:t>the</a:t>
            </a:r>
            <a:r>
              <a:rPr lang="sk-SK" dirty="0"/>
              <a:t> </a:t>
            </a:r>
            <a:r>
              <a:rPr lang="sk-SK" dirty="0" err="1"/>
              <a:t>portal</a:t>
            </a:r>
            <a:r>
              <a:rPr lang="sk-SK" dirty="0"/>
              <a:t> </a:t>
            </a:r>
            <a:r>
              <a:rPr lang="sk-SK" dirty="0" err="1"/>
              <a:t>vein</a:t>
            </a:r>
            <a:r>
              <a:rPr lang="sk-SK" dirty="0"/>
              <a:t>, </a:t>
            </a:r>
            <a:r>
              <a:rPr lang="sk-SK" dirty="0" err="1"/>
              <a:t>hepatic</a:t>
            </a:r>
            <a:r>
              <a:rPr lang="sk-SK" dirty="0"/>
              <a:t> </a:t>
            </a:r>
            <a:r>
              <a:rPr lang="sk-SK" dirty="0" err="1"/>
              <a:t>vein</a:t>
            </a:r>
            <a:r>
              <a:rPr lang="sk-SK" dirty="0"/>
              <a:t>, or vena </a:t>
            </a:r>
            <a:r>
              <a:rPr lang="sk-SK" dirty="0" err="1"/>
              <a:t>cava</a:t>
            </a:r>
            <a:r>
              <a:rPr lang="sk-SK" dirty="0"/>
              <a:t>.</a:t>
            </a:r>
          </a:p>
          <a:p>
            <a:endParaRPr lang="sk-SK" dirty="0"/>
          </a:p>
        </p:txBody>
      </p:sp>
    </p:spTree>
    <p:extLst>
      <p:ext uri="{BB962C8B-B14F-4D97-AF65-F5344CB8AC3E}">
        <p14:creationId xmlns:p14="http://schemas.microsoft.com/office/powerpoint/2010/main" val="10048950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sk-SK" sz="5400" b="1" dirty="0" err="1" smtClean="0">
                <a:solidFill>
                  <a:schemeClr val="tx2">
                    <a:lumMod val="75000"/>
                  </a:schemeClr>
                </a:solidFill>
              </a:rPr>
              <a:t>Thanks</a:t>
            </a:r>
            <a:r>
              <a:rPr lang="sk-SK" sz="5400" b="1" dirty="0" smtClean="0">
                <a:solidFill>
                  <a:schemeClr val="tx2">
                    <a:lumMod val="75000"/>
                  </a:schemeClr>
                </a:solidFill>
              </a:rPr>
              <a:t> </a:t>
            </a:r>
            <a:r>
              <a:rPr lang="sk-SK" sz="5400" b="1" dirty="0" err="1" smtClean="0">
                <a:solidFill>
                  <a:schemeClr val="tx2">
                    <a:lumMod val="75000"/>
                  </a:schemeClr>
                </a:solidFill>
              </a:rPr>
              <a:t>for</a:t>
            </a:r>
            <a:r>
              <a:rPr lang="sk-SK" sz="5400" b="1" dirty="0" smtClean="0">
                <a:solidFill>
                  <a:schemeClr val="tx2">
                    <a:lumMod val="75000"/>
                  </a:schemeClr>
                </a:solidFill>
              </a:rPr>
              <a:t> </a:t>
            </a:r>
            <a:r>
              <a:rPr lang="sk-SK" sz="5400" b="1" dirty="0" err="1" smtClean="0">
                <a:solidFill>
                  <a:schemeClr val="tx2">
                    <a:lumMod val="75000"/>
                  </a:schemeClr>
                </a:solidFill>
              </a:rPr>
              <a:t>your</a:t>
            </a:r>
            <a:r>
              <a:rPr lang="sk-SK" sz="5400" b="1" dirty="0" smtClean="0">
                <a:solidFill>
                  <a:schemeClr val="tx2">
                    <a:lumMod val="75000"/>
                  </a:schemeClr>
                </a:solidFill>
              </a:rPr>
              <a:t> </a:t>
            </a:r>
            <a:r>
              <a:rPr lang="sk-SK" sz="5400" b="1" dirty="0" err="1" smtClean="0">
                <a:solidFill>
                  <a:schemeClr val="tx2">
                    <a:lumMod val="75000"/>
                  </a:schemeClr>
                </a:solidFill>
              </a:rPr>
              <a:t>attentation</a:t>
            </a:r>
            <a:endParaRPr lang="sk-SK" sz="5400" b="1" dirty="0">
              <a:solidFill>
                <a:schemeClr val="tx2">
                  <a:lumMod val="75000"/>
                </a:schemeClr>
              </a:solidFill>
            </a:endParaRPr>
          </a:p>
        </p:txBody>
      </p:sp>
      <p:sp>
        <p:nvSpPr>
          <p:cNvPr id="3" name="Zástupný symbol pro obsah 2"/>
          <p:cNvSpPr>
            <a:spLocks noGrp="1"/>
          </p:cNvSpPr>
          <p:nvPr>
            <p:ph idx="1"/>
          </p:nvPr>
        </p:nvSpPr>
        <p:spPr/>
        <p:txBody>
          <a:bodyPr/>
          <a:lstStyle/>
          <a:p>
            <a:endParaRPr lang="sk-SK" dirty="0"/>
          </a:p>
        </p:txBody>
      </p:sp>
      <p:pic>
        <p:nvPicPr>
          <p:cNvPr id="4" name="Obrázek 3"/>
          <p:cNvPicPr>
            <a:picLocks noChangeAspect="1"/>
          </p:cNvPicPr>
          <p:nvPr/>
        </p:nvPicPr>
        <p:blipFill>
          <a:blip r:embed="rId2"/>
          <a:stretch>
            <a:fillRect/>
          </a:stretch>
        </p:blipFill>
        <p:spPr>
          <a:xfrm>
            <a:off x="2370267" y="1690688"/>
            <a:ext cx="7451466" cy="4270358"/>
          </a:xfrm>
          <a:prstGeom prst="rect">
            <a:avLst/>
          </a:prstGeom>
        </p:spPr>
      </p:pic>
    </p:spTree>
    <p:extLst>
      <p:ext uri="{BB962C8B-B14F-4D97-AF65-F5344CB8AC3E}">
        <p14:creationId xmlns:p14="http://schemas.microsoft.com/office/powerpoint/2010/main" val="1636315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rotWithShape="1">
          <a:blip r:embed="rId2"/>
          <a:srcRect b="5383"/>
          <a:stretch/>
        </p:blipFill>
        <p:spPr>
          <a:xfrm>
            <a:off x="2596738" y="223935"/>
            <a:ext cx="6312830" cy="6064898"/>
          </a:xfrm>
          <a:prstGeom prst="rect">
            <a:avLst/>
          </a:prstGeom>
        </p:spPr>
      </p:pic>
    </p:spTree>
    <p:extLst>
      <p:ext uri="{BB962C8B-B14F-4D97-AF65-F5344CB8AC3E}">
        <p14:creationId xmlns:p14="http://schemas.microsoft.com/office/powerpoint/2010/main" val="2838436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Tissues</a:t>
            </a:r>
            <a:r>
              <a:rPr lang="sk-SK" dirty="0" smtClean="0"/>
              <a:t>, </a:t>
            </a:r>
            <a:r>
              <a:rPr lang="sk-SK" dirty="0" err="1" smtClean="0"/>
              <a:t>cells</a:t>
            </a:r>
            <a:r>
              <a:rPr lang="sk-SK" dirty="0" smtClean="0"/>
              <a:t> and </a:t>
            </a:r>
            <a:r>
              <a:rPr lang="sk-SK" dirty="0" err="1" smtClean="0"/>
              <a:t>fluids</a:t>
            </a:r>
            <a:endParaRPr lang="sk-SK" dirty="0"/>
          </a:p>
        </p:txBody>
      </p:sp>
      <p:sp>
        <p:nvSpPr>
          <p:cNvPr id="3" name="Zástupný symbol pro obsah 2"/>
          <p:cNvSpPr>
            <a:spLocks noGrp="1"/>
          </p:cNvSpPr>
          <p:nvPr>
            <p:ph idx="1"/>
          </p:nvPr>
        </p:nvSpPr>
        <p:spPr/>
        <p:txBody>
          <a:bodyPr/>
          <a:lstStyle/>
          <a:p>
            <a:pPr>
              <a:buFont typeface="Wingdings" panose="05000000000000000000" pitchFamily="2" charset="2"/>
              <a:buChar char="Ø"/>
            </a:pPr>
            <a:r>
              <a:rPr lang="sk-SK" dirty="0" err="1" smtClean="0"/>
              <a:t>Hand</a:t>
            </a:r>
            <a:r>
              <a:rPr lang="sk-SK" dirty="0" smtClean="0"/>
              <a:t> (</a:t>
            </a:r>
            <a:r>
              <a:rPr lang="sk-SK" dirty="0" err="1" smtClean="0"/>
              <a:t>deceased-donor</a:t>
            </a:r>
            <a:r>
              <a:rPr lang="sk-SK" dirty="0" smtClean="0"/>
              <a:t> </a:t>
            </a:r>
            <a:r>
              <a:rPr lang="sk-SK" dirty="0" err="1" smtClean="0"/>
              <a:t>only</a:t>
            </a:r>
            <a:r>
              <a:rPr lang="sk-SK" dirty="0" smtClean="0"/>
              <a:t>)</a:t>
            </a:r>
          </a:p>
          <a:p>
            <a:pPr>
              <a:buFont typeface="Wingdings" panose="05000000000000000000" pitchFamily="2" charset="2"/>
              <a:buChar char="Ø"/>
            </a:pPr>
            <a:r>
              <a:rPr lang="sk-SK" dirty="0" err="1" smtClean="0"/>
              <a:t>Cornea</a:t>
            </a:r>
            <a:r>
              <a:rPr lang="sk-SK" dirty="0" smtClean="0"/>
              <a:t> (</a:t>
            </a:r>
            <a:r>
              <a:rPr lang="sk-SK" dirty="0" err="1" smtClean="0"/>
              <a:t>deceased-donor</a:t>
            </a:r>
            <a:r>
              <a:rPr lang="sk-SK" dirty="0" smtClean="0"/>
              <a:t> </a:t>
            </a:r>
            <a:r>
              <a:rPr lang="sk-SK" dirty="0" err="1" smtClean="0"/>
              <a:t>only</a:t>
            </a:r>
            <a:r>
              <a:rPr lang="sk-SK" dirty="0" smtClean="0"/>
              <a:t>)</a:t>
            </a:r>
          </a:p>
          <a:p>
            <a:pPr>
              <a:buFont typeface="Wingdings" panose="05000000000000000000" pitchFamily="2" charset="2"/>
              <a:buChar char="Ø"/>
            </a:pPr>
            <a:r>
              <a:rPr lang="sk-SK" dirty="0" smtClean="0"/>
              <a:t>Skin (</a:t>
            </a:r>
            <a:r>
              <a:rPr lang="sk-SK" dirty="0" err="1" smtClean="0"/>
              <a:t>deceased-donor</a:t>
            </a:r>
            <a:r>
              <a:rPr lang="sk-SK" dirty="0" smtClean="0"/>
              <a:t>, </a:t>
            </a:r>
            <a:r>
              <a:rPr lang="sk-SK" dirty="0" err="1" smtClean="0"/>
              <a:t>living-donor</a:t>
            </a:r>
            <a:r>
              <a:rPr lang="sk-SK" dirty="0" smtClean="0"/>
              <a:t> and </a:t>
            </a:r>
            <a:r>
              <a:rPr lang="sk-SK" dirty="0" err="1" smtClean="0"/>
              <a:t>autograft</a:t>
            </a:r>
            <a:r>
              <a:rPr lang="sk-SK" dirty="0" smtClean="0"/>
              <a:t>)</a:t>
            </a:r>
          </a:p>
          <a:p>
            <a:pPr>
              <a:buFont typeface="Wingdings" panose="05000000000000000000" pitchFamily="2" charset="2"/>
              <a:buChar char="Ø"/>
            </a:pPr>
            <a:r>
              <a:rPr lang="sk-SK" dirty="0" err="1" smtClean="0"/>
              <a:t>Islets</a:t>
            </a:r>
            <a:r>
              <a:rPr lang="sk-SK" dirty="0" smtClean="0"/>
              <a:t> of </a:t>
            </a:r>
            <a:r>
              <a:rPr lang="sk-SK" dirty="0" err="1" smtClean="0"/>
              <a:t>langerhans</a:t>
            </a:r>
            <a:r>
              <a:rPr lang="sk-SK" dirty="0" smtClean="0"/>
              <a:t> (</a:t>
            </a:r>
            <a:r>
              <a:rPr lang="sk-SK" dirty="0" err="1" smtClean="0"/>
              <a:t>deceased-donor</a:t>
            </a:r>
            <a:r>
              <a:rPr lang="sk-SK" dirty="0" smtClean="0"/>
              <a:t> and </a:t>
            </a:r>
            <a:r>
              <a:rPr lang="sk-SK" dirty="0" err="1" smtClean="0"/>
              <a:t>livingdonor</a:t>
            </a:r>
            <a:r>
              <a:rPr lang="sk-SK" dirty="0" smtClean="0"/>
              <a:t>)</a:t>
            </a:r>
          </a:p>
          <a:p>
            <a:pPr>
              <a:buFont typeface="Wingdings" panose="05000000000000000000" pitchFamily="2" charset="2"/>
              <a:buChar char="Ø"/>
            </a:pPr>
            <a:r>
              <a:rPr lang="sk-SK" dirty="0" smtClean="0"/>
              <a:t>Bone </a:t>
            </a:r>
            <a:r>
              <a:rPr lang="sk-SK" dirty="0" err="1" smtClean="0"/>
              <a:t>marrow</a:t>
            </a:r>
            <a:r>
              <a:rPr lang="sk-SK" dirty="0" smtClean="0"/>
              <a:t> (</a:t>
            </a:r>
            <a:r>
              <a:rPr lang="sk-SK" dirty="0" err="1" smtClean="0"/>
              <a:t>living-donor</a:t>
            </a:r>
            <a:r>
              <a:rPr lang="sk-SK" dirty="0" smtClean="0"/>
              <a:t> and </a:t>
            </a:r>
            <a:r>
              <a:rPr lang="sk-SK" dirty="0" err="1" smtClean="0"/>
              <a:t>autograft</a:t>
            </a:r>
            <a:r>
              <a:rPr lang="sk-SK" dirty="0" smtClean="0"/>
              <a:t>)</a:t>
            </a:r>
          </a:p>
          <a:p>
            <a:pPr>
              <a:buFont typeface="Wingdings" panose="05000000000000000000" pitchFamily="2" charset="2"/>
              <a:buChar char="Ø"/>
            </a:pPr>
            <a:r>
              <a:rPr lang="sk-SK" dirty="0" err="1" smtClean="0"/>
              <a:t>Heart</a:t>
            </a:r>
            <a:r>
              <a:rPr lang="sk-SK" dirty="0" smtClean="0"/>
              <a:t> </a:t>
            </a:r>
            <a:r>
              <a:rPr lang="sk-SK" dirty="0" err="1" smtClean="0"/>
              <a:t>valves</a:t>
            </a:r>
            <a:r>
              <a:rPr lang="sk-SK" dirty="0" smtClean="0"/>
              <a:t> (</a:t>
            </a:r>
            <a:r>
              <a:rPr lang="sk-SK" dirty="0" err="1" smtClean="0"/>
              <a:t>deceased-donor</a:t>
            </a:r>
            <a:r>
              <a:rPr lang="sk-SK" dirty="0" smtClean="0"/>
              <a:t>, </a:t>
            </a:r>
            <a:r>
              <a:rPr lang="sk-SK" dirty="0" err="1" smtClean="0"/>
              <a:t>living-donor</a:t>
            </a:r>
            <a:r>
              <a:rPr lang="sk-SK" dirty="0" smtClean="0"/>
              <a:t> and</a:t>
            </a:r>
          </a:p>
          <a:p>
            <a:pPr>
              <a:buFont typeface="Wingdings" panose="05000000000000000000" pitchFamily="2" charset="2"/>
              <a:buChar char="Ø"/>
            </a:pPr>
            <a:r>
              <a:rPr lang="sk-SK" dirty="0" err="1" smtClean="0"/>
              <a:t>xenograft</a:t>
            </a:r>
            <a:r>
              <a:rPr lang="sk-SK" dirty="0" smtClean="0"/>
              <a:t>)</a:t>
            </a:r>
          </a:p>
          <a:p>
            <a:pPr>
              <a:buFont typeface="Wingdings" panose="05000000000000000000" pitchFamily="2" charset="2"/>
              <a:buChar char="Ø"/>
            </a:pPr>
            <a:r>
              <a:rPr lang="sk-SK" dirty="0" smtClean="0"/>
              <a:t>Bone (</a:t>
            </a:r>
            <a:r>
              <a:rPr lang="sk-SK" dirty="0" err="1" smtClean="0"/>
              <a:t>deceased-donor</a:t>
            </a:r>
            <a:r>
              <a:rPr lang="sk-SK" dirty="0" smtClean="0"/>
              <a:t>, </a:t>
            </a:r>
            <a:r>
              <a:rPr lang="sk-SK" dirty="0" err="1" smtClean="0"/>
              <a:t>living-donor</a:t>
            </a:r>
            <a:r>
              <a:rPr lang="sk-SK" dirty="0" smtClean="0"/>
              <a:t> and </a:t>
            </a:r>
            <a:r>
              <a:rPr lang="sk-SK" dirty="0" err="1" smtClean="0"/>
              <a:t>autograft</a:t>
            </a:r>
            <a:r>
              <a:rPr lang="sk-SK" dirty="0" smtClean="0"/>
              <a:t>)</a:t>
            </a:r>
            <a:endParaRPr lang="sk-SK" dirty="0"/>
          </a:p>
        </p:txBody>
      </p:sp>
    </p:spTree>
    <p:extLst>
      <p:ext uri="{BB962C8B-B14F-4D97-AF65-F5344CB8AC3E}">
        <p14:creationId xmlns:p14="http://schemas.microsoft.com/office/powerpoint/2010/main" val="1579820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pro obsah 2"/>
          <p:cNvSpPr>
            <a:spLocks noGrp="1"/>
          </p:cNvSpPr>
          <p:nvPr>
            <p:ph idx="1"/>
          </p:nvPr>
        </p:nvSpPr>
        <p:spPr/>
        <p:txBody>
          <a:bodyPr/>
          <a:lstStyle/>
          <a:p>
            <a:endParaRPr lang="sk-SK"/>
          </a:p>
        </p:txBody>
      </p:sp>
      <p:pic>
        <p:nvPicPr>
          <p:cNvPr id="4" name="Obrázek 3"/>
          <p:cNvPicPr>
            <a:picLocks noChangeAspect="1"/>
          </p:cNvPicPr>
          <p:nvPr/>
        </p:nvPicPr>
        <p:blipFill>
          <a:blip r:embed="rId2"/>
          <a:stretch>
            <a:fillRect/>
          </a:stretch>
        </p:blipFill>
        <p:spPr>
          <a:xfrm>
            <a:off x="343483" y="365125"/>
            <a:ext cx="5048250" cy="3362325"/>
          </a:xfrm>
          <a:prstGeom prst="rect">
            <a:avLst/>
          </a:prstGeom>
        </p:spPr>
      </p:pic>
      <p:pic>
        <p:nvPicPr>
          <p:cNvPr id="5" name="Obrázek 4"/>
          <p:cNvPicPr>
            <a:picLocks noChangeAspect="1"/>
          </p:cNvPicPr>
          <p:nvPr/>
        </p:nvPicPr>
        <p:blipFill>
          <a:blip r:embed="rId3"/>
          <a:stretch>
            <a:fillRect/>
          </a:stretch>
        </p:blipFill>
        <p:spPr>
          <a:xfrm>
            <a:off x="6344817" y="365125"/>
            <a:ext cx="5207842" cy="2708078"/>
          </a:xfrm>
          <a:prstGeom prst="rect">
            <a:avLst/>
          </a:prstGeom>
        </p:spPr>
      </p:pic>
      <p:pic>
        <p:nvPicPr>
          <p:cNvPr id="6" name="Obrázek 5"/>
          <p:cNvPicPr>
            <a:picLocks noChangeAspect="1"/>
          </p:cNvPicPr>
          <p:nvPr/>
        </p:nvPicPr>
        <p:blipFill rotWithShape="1">
          <a:blip r:embed="rId4"/>
          <a:srcRect t="9060" b="15739"/>
          <a:stretch/>
        </p:blipFill>
        <p:spPr>
          <a:xfrm>
            <a:off x="429208" y="3727450"/>
            <a:ext cx="4876800" cy="2836507"/>
          </a:xfrm>
          <a:prstGeom prst="rect">
            <a:avLst/>
          </a:prstGeom>
        </p:spPr>
      </p:pic>
      <p:pic>
        <p:nvPicPr>
          <p:cNvPr id="7" name="Obrázek 6"/>
          <p:cNvPicPr>
            <a:picLocks noChangeAspect="1"/>
          </p:cNvPicPr>
          <p:nvPr/>
        </p:nvPicPr>
        <p:blipFill>
          <a:blip r:embed="rId5"/>
          <a:stretch>
            <a:fillRect/>
          </a:stretch>
        </p:blipFill>
        <p:spPr>
          <a:xfrm>
            <a:off x="6344817" y="3073203"/>
            <a:ext cx="5008983" cy="3298222"/>
          </a:xfrm>
          <a:prstGeom prst="rect">
            <a:avLst/>
          </a:prstGeom>
        </p:spPr>
      </p:pic>
    </p:spTree>
    <p:extLst>
      <p:ext uri="{BB962C8B-B14F-4D97-AF65-F5344CB8AC3E}">
        <p14:creationId xmlns:p14="http://schemas.microsoft.com/office/powerpoint/2010/main" val="1988409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3651</Words>
  <Application>Microsoft Office PowerPoint</Application>
  <PresentationFormat>Širokoúhlá obrazovka</PresentationFormat>
  <Paragraphs>467</Paragraphs>
  <Slides>65</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65</vt:i4>
      </vt:variant>
    </vt:vector>
  </HeadingPairs>
  <TitlesOfParts>
    <vt:vector size="75" baseType="lpstr">
      <vt:lpstr>Arial</vt:lpstr>
      <vt:lpstr>Arial,Bold</vt:lpstr>
      <vt:lpstr>Calibri</vt:lpstr>
      <vt:lpstr>Calibri Light</vt:lpstr>
      <vt:lpstr>Comic Sans MS</vt:lpstr>
      <vt:lpstr>Constantia</vt:lpstr>
      <vt:lpstr>Times New Roman</vt:lpstr>
      <vt:lpstr>Wingdings</vt:lpstr>
      <vt:lpstr>Wingdings 3</vt:lpstr>
      <vt:lpstr>Motiv Office</vt:lpstr>
      <vt:lpstr>TRANSPLANT SURGERY </vt:lpstr>
      <vt:lpstr>Prezentace aplikace PowerPoint</vt:lpstr>
      <vt:lpstr>Prezentace aplikace PowerPoint</vt:lpstr>
      <vt:lpstr>Prezentace aplikace PowerPoint</vt:lpstr>
      <vt:lpstr>Prezentace aplikace PowerPoint</vt:lpstr>
      <vt:lpstr>Major organs and tissues transplated</vt:lpstr>
      <vt:lpstr>Prezentace aplikace PowerPoint</vt:lpstr>
      <vt:lpstr>Tissues, cells and fluids</vt:lpstr>
      <vt:lpstr>Prezentace aplikace PowerPoint</vt:lpstr>
      <vt:lpstr>Prezentace aplikace PowerPoint</vt:lpstr>
      <vt:lpstr>Transplant antigens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Thanks for your attentation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Daniel Ira</dc:creator>
  <cp:lastModifiedBy>Daniel Ira</cp:lastModifiedBy>
  <cp:revision>27</cp:revision>
  <dcterms:created xsi:type="dcterms:W3CDTF">2021-01-22T13:53:25Z</dcterms:created>
  <dcterms:modified xsi:type="dcterms:W3CDTF">2021-01-22T18:35:20Z</dcterms:modified>
</cp:coreProperties>
</file>