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75" r:id="rId3"/>
    <p:sldId id="262" r:id="rId4"/>
    <p:sldId id="265" r:id="rId5"/>
    <p:sldId id="266" r:id="rId6"/>
    <p:sldId id="267" r:id="rId7"/>
    <p:sldId id="268" r:id="rId8"/>
    <p:sldId id="260" r:id="rId9"/>
    <p:sldId id="261" r:id="rId10"/>
    <p:sldId id="263" r:id="rId11"/>
    <p:sldId id="264" r:id="rId12"/>
    <p:sldId id="258" r:id="rId13"/>
    <p:sldId id="259" r:id="rId14"/>
    <p:sldId id="256" r:id="rId15"/>
    <p:sldId id="269" r:id="rId16"/>
    <p:sldId id="270" r:id="rId17"/>
    <p:sldId id="276" r:id="rId18"/>
    <p:sldId id="271" r:id="rId19"/>
    <p:sldId id="272" r:id="rId20"/>
    <p:sldId id="277" r:id="rId21"/>
    <p:sldId id="273" r:id="rId22"/>
    <p:sldId id="278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43390-E619-E70E-980F-14438B596FA9}" v="5" dt="2023-12-07T13:47:54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2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25D5DDF-6A58-24FD-0180-F4443F2ECBA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cs-CZ" noProof="0"/>
              <a:t>Klepnutím lze upravit styl předlohy nadpisů.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7F827E3-47CF-E90B-7BCF-83CD6EB2A65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cs-CZ" noProof="0"/>
              <a:t>Klepnutím lze upravit styl předlohy podnadpisů.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7BDEF5F9-F80F-3C6A-1C93-7BE036F3506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93B9EF7D-E252-89E8-0573-105C80427B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D71637CD-28A8-1C1D-E47A-9CD453C492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99A7A3-9715-4956-9C7C-B55BE4DF85B9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8B5B6-9A1C-2386-DC23-C4E7060F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66EE14-DA42-6277-67E5-8E852F669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4C2C56-4ACD-2C62-B3BA-261F58AD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BCF769-7E3D-046F-BCD5-6CCCB656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9CEE5C-AC2F-3209-21BD-3CE9405C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18039-5DD3-4497-8EC7-9A715E2CDCB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5475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3739209-9414-6A47-38FA-5EF36E375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4FE90A-8575-1B1C-C7C5-DC823DCA0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EA031-987E-001E-F279-F6CC3569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98F220-7527-26E5-26A2-4CC31743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2EC603-F52C-8AAC-DDF7-DFD62953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4059B-43AC-4C04-AD77-71A5B1BA074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5750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67809-A7D0-9F9A-D71F-1C604BB9DCE4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77D19F-7DC6-BC36-0863-CBA72B4760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5BC0B9-D527-586D-5776-FBD63AD4590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4E49F9-48A3-ED52-D347-D76D11FFD39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D21837-3FCE-81CA-9249-ECBA3720A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4730A67-5A68-0711-CB7A-8EB736AB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12DD52-9AF8-4EA4-A05A-728F0868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7720E1-0EFC-C274-B666-DBE258A8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1B89D-FC44-475F-BA52-5AA1872FEE6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0964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69ABB-58BD-2D22-1936-3D9B11F8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FD60A-7549-9595-EC1B-44D1146D2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877BA8-6059-5526-7503-31931E47C80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CD276F-DCF0-ECE5-B807-44982BEEFCB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33BACF6-2599-EE18-B60F-F68F816C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CEF98CE-B9E8-D14F-F1A0-ED1DF096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63A93B9-EB91-25E4-5F37-AC5A0092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58A8D7-A0E4-429D-9427-D0953AB3759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1296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F29AB-971F-C630-62EF-500E28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7FD957-0906-91AB-A8C5-CC74CFA8AA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BBE42C-A46F-718A-D653-888E2CD542F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296925-AA17-C867-A848-A78A8C28EB8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92C30E9D-7F15-7C86-7D19-1D9D5641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B352D98-552D-253F-BBA2-00F6705C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8643E35-C2C3-24CC-F430-A7F496B9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AC8E8A-3E0D-47B0-AC2C-150B3BE15D8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1863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1D61A-EC9D-3DF4-BC8E-474EBC24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B2AC8A-7F9A-0DFC-A95A-89108FE40F7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0CE5DF-B2AC-B710-7A8D-1F5AD9E04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67E808-A924-3A79-AF22-54ABE2C0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B65A86-567A-B301-BABF-B117B2FD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77416B-5FE0-A007-364A-C041F383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F2F5F5-03EB-4C45-BC07-9D7962CC272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180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42DAF-1502-309A-0A2B-D210051D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7FCC7-8A79-76E6-DDA7-CFA8A1155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E3CCDB-C487-4745-B545-AEB70CF9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04E4C5-235E-60EE-D729-347D5299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5F173E-A753-90DB-495D-314746FB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8BC8-CC0E-4772-A620-B738774C7C3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1485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2ABB3-5F70-8451-9936-9235282A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7670B3-3E6A-1F57-E39B-EAE4055C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9CD9FA-90E3-35FB-CED3-11DFAB51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095541-929B-4AEC-6970-D64FA08B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E292FB-59DF-3FB5-A934-0EE30031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6EDF4-A3A1-4D20-8710-A58B318CBE5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3494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C130A-BF97-1819-272E-30CC33B4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9F01E-1EB6-19AE-42F8-37EDE057C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B16AE3-605A-ECF5-9E7C-0562026FF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C43180-321F-923E-4928-58A29D0A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669EA1-929F-1054-655C-8842664B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AE1627-1D5A-B8E6-8FD1-73B00B27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E8A3B-8A11-4EBA-B89F-6EE2316171E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854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6B203-1935-5194-DA35-052A63D6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574C8E-765E-7EC8-4107-2689C7631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A8BE6-442D-24AA-0116-C9F045A4C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03B935D-E353-CCFC-E071-F17008BA0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827A10-2B6B-DFD9-0B15-173E909B1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6E140F-4FDE-B61E-AB7E-70E274B7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DE2983-F367-C041-DB70-22F165C5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89079A8-AE8D-3E68-2F7E-FFFB40A6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6E694-3301-4A04-A258-F54410949B9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1161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DD2F3-66EA-6DD1-0020-E3414A60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3F9FFE-1E74-BAA9-4EAC-819ED550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288693-22A7-725D-C41B-79F551B9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D322A6-175E-0B8D-8A51-9A34928A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133FF-0A83-41F8-AC15-BAA4DB1118D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8186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96ED748-2424-A76D-C9BA-8A95DDC1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D41A91-AF2F-527C-428E-2D1735B7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A7F06B-9F82-0789-649B-3585DF39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4A44F-B14C-4223-80C7-DBDD727B6D6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815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A1441-3CDC-676F-0D66-46404B60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1ED57-0669-4E1D-6047-1FB9EBB7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D28958-32C4-E600-5515-C872E406A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2B3A47-D842-3249-D005-68BD5FF4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A33F38-4304-5B2B-4FEF-76651AC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23343B-FCEC-7F78-AE0B-9081864F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FDD85-79FA-4558-A78C-1541BCFFF0C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1852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231D4-AAC5-10D1-B0DC-1BB5FB83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8356C9-2AB4-DE3B-EDEE-EE1F28772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A437E2-FBDA-1440-D489-B4229FDC6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B2530F-E80F-7F8D-E265-D247A480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25F356-E7A9-073F-048C-37238811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A58D7C-B987-C4E3-2E2B-C02E2936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11975-E1AF-476E-8C8C-E5414F82686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9169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AF913DE-8A57-98A3-9EE3-1534A1402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BD17EB4-1F82-65E1-D330-ECA0D121C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styly předlohy textu.</a:t>
            </a:r>
          </a:p>
          <a:p>
            <a:pPr lvl="1"/>
            <a:r>
              <a:rPr lang="en-US" altLang="cs-CZ"/>
              <a:t>Druhá úroveň</a:t>
            </a:r>
          </a:p>
          <a:p>
            <a:pPr lvl="2"/>
            <a:r>
              <a:rPr lang="en-US" altLang="cs-CZ"/>
              <a:t>Třetí úroveň</a:t>
            </a:r>
          </a:p>
          <a:p>
            <a:pPr lvl="3"/>
            <a:r>
              <a:rPr lang="en-US" altLang="cs-CZ"/>
              <a:t>Čtvrtá úroveň</a:t>
            </a:r>
          </a:p>
          <a:p>
            <a:pPr lvl="4"/>
            <a:r>
              <a:rPr lang="en-US" altLang="cs-CZ"/>
              <a:t>Pátá úroveň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A048019-597D-C738-B9D0-7C65FC9B13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cs-CZ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C886320E-C326-AE08-B3F0-019372C53C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cs-CZ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06050A25-A9D3-68D3-7344-B57F3026D0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F761FE6-10FF-44E3-9F44-25A98D44EEC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02ED59B-A790-0D8D-9E88-9F25F856B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138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88C8545-B3FD-A407-15A7-CAE227C65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b="1"/>
              <a:t>Obvazy</a:t>
            </a:r>
          </a:p>
          <a:p>
            <a:pPr>
              <a:buClr>
                <a:schemeClr val="tx1"/>
              </a:buClr>
            </a:pPr>
            <a:r>
              <a:rPr lang="cs-CZ" altLang="cs-CZ" sz="2000"/>
              <a:t>Přikládání obvazů je lékařský výkon, kterým sledujeme krytí nebo znehybnění určité části těla. Obvaz musí respektovat základní fyziologické předpoklady, nesmí se posunovat,  nesmí tlačit, měl splňovat určité estetické kritéria.</a:t>
            </a:r>
          </a:p>
          <a:p>
            <a:pPr>
              <a:buClr>
                <a:schemeClr val="tx1"/>
              </a:buClr>
            </a:pPr>
            <a:r>
              <a:rPr lang="cs-CZ" altLang="cs-CZ" sz="2000" b="1"/>
              <a:t>Delění obvazů je z několik hledisek</a:t>
            </a:r>
          </a:p>
          <a:p>
            <a:pPr>
              <a:buClr>
                <a:schemeClr val="tx1"/>
              </a:buClr>
            </a:pPr>
            <a:r>
              <a:rPr lang="cs-CZ" altLang="cs-CZ" sz="2000"/>
              <a:t>Podle funkce: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Krycí - překrývají ranné plochy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Imobilizační – znehybňují určitou část těla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Podpůrné – zamezují pohyblivost části těla některým směrem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Extenční – jsou kombinací tahu a částečného znehybnění.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Korekční – působí tlakem nebo tahem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Fixační – připevňují obvazový materiál k povrchu těla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cs-CZ" altLang="cs-CZ" sz="2000"/>
              <a:t>Podle použitého materiálu 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Šátkové, obvinadlové, obvazy z hadicových obvinadel, dlahy a dlahové obvazy, obvazy z tuhnoucích hmot.</a:t>
            </a:r>
            <a:endParaRPr lang="en-US" altLang="cs-CZ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647919E-439F-52AF-8EAE-420A11253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413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B43517F-33FD-20E5-73E5-9DF775F8D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cs-CZ" altLang="cs-CZ"/>
              <a:t>Obvazy z tuhnoucích hmot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Prvé zmínky pocházejí z dob Peršanů a perských válek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Znovuobjevení – vojenský lékaři Pirogov a Mathijsen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altLang="cs-CZ" sz="2000"/>
              <a:t>Využívali na výrobu gázový obvaz a sádrový prášek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Indikace: 	hojení zánětu měkkých tkání a defektů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podpora vnitřní fixaci při instabilní fixaci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klasická léčba zlomenin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léčba po rekonstrukčních operacích kl. pouzder, vazů,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šlach, nervů,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vyrovnávaní končetin a malformací páteře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při zhotovování pozitivních a negativních odlitků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dočasná imobilizace při první pomoci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Char char="-"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Char char="-"/>
            </a:pPr>
            <a:endParaRPr lang="en-US" altLang="cs-CZ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14C3C01-EE67-F38F-B57F-1978CA5EA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5575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610F6DF-968E-4CBA-141F-3A1426F22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Obvazy z tuhnoucích hmot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Rizika dlouhodobé imobilizace – trombóza, omezení pohyblivosti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(Volkmanova kontraktura, Sudeckův syndrom),nekroza měkkých tkání,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útlak šlachy, nervu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Principy fixace: 	znehybnění kloubu pod a nad zlomeninou (střed. post)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zesílení v místech tlaku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používáme techniku podlož./nepodlož. obvazu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Druhy obvazů :	sádrové obvazy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obvazy z tuhnoucích plastů ( lehčí, prodyšnější)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termocast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Funkční léčba dle Sarmienta – </a:t>
            </a:r>
            <a:r>
              <a:rPr lang="cs-CZ" altLang="cs-CZ" sz="2000" i="1"/>
              <a:t>arteriální, venózní, lymfatický sytém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Mají významnou roli při hojení zlomenin. Při imobilizaci dochází k jejich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dysfunkci. Funkční léčba umožňuje limitovaný pohyb při hojení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zlomeniny a tým napomáha hojení 			</a:t>
            </a:r>
            <a:endParaRPr lang="en-US" altLang="cs-CZ" sz="20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79D32FF9-4755-DF68-CB24-6BC5F00A84A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588963"/>
          </a:xfrm>
        </p:spPr>
        <p:txBody>
          <a:bodyPr/>
          <a:lstStyle/>
          <a:p>
            <a:r>
              <a:rPr lang="cs-CZ" altLang="cs-CZ" sz="4000" b="1"/>
              <a:t>Tuhé obvazové techniky</a:t>
            </a:r>
            <a:endParaRPr lang="en-US" altLang="cs-CZ" sz="4000" b="1"/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647FE020-BB17-EC81-3D92-A123D99BC15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1981200"/>
            <a:ext cx="3175000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B1C3540A-1A26-D873-4AF1-F16BDDC3311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81200"/>
            <a:ext cx="334327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383D9DC2-2902-D4F9-A034-7DE4AF26C8A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38" y="4106863"/>
            <a:ext cx="3154362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E189CA56-4820-5C19-C0F6-F2DF8A351EC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106863"/>
            <a:ext cx="338455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C29A94CC-8443-C627-377F-DAF65732D38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847725"/>
          </a:xfrm>
        </p:spPr>
        <p:txBody>
          <a:bodyPr/>
          <a:lstStyle/>
          <a:p>
            <a:r>
              <a:rPr lang="cs-CZ" altLang="cs-CZ" sz="4000" b="1"/>
              <a:t>Tuhé obvazové techniky</a:t>
            </a:r>
            <a:endParaRPr lang="en-US" altLang="cs-CZ" sz="4000" b="1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A750922-BC15-4C51-E423-B8EC363B918F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8200" y="4106863"/>
            <a:ext cx="4038600" cy="1989137"/>
          </a:xfrm>
        </p:spPr>
        <p:txBody>
          <a:bodyPr/>
          <a:lstStyle/>
          <a:p>
            <a:endParaRPr lang="cs-CZ" altLang="cs-CZ" sz="2400"/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B3AC9B25-9F10-5323-A811-1353F2160BE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981200"/>
            <a:ext cx="3443287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05C3B05E-7A55-EB73-C295-C2706BC8565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81200"/>
            <a:ext cx="3529012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F1042EF1-F1EC-DADF-EA4F-EE3E50126B6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4102100"/>
            <a:ext cx="3168650" cy="198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CCF13E6E-6BC3-04DC-02E8-ECB64AE2C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BE39F9E-FB70-5F19-0F1E-BC329C0EF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929188"/>
          </a:xfrm>
        </p:spPr>
        <p:txBody>
          <a:bodyPr/>
          <a:lstStyle/>
          <a:p>
            <a:r>
              <a:rPr lang="cs-CZ" altLang="cs-CZ" sz="2000" b="1"/>
              <a:t>Epitéza – </a:t>
            </a:r>
            <a:r>
              <a:rPr lang="cs-CZ" altLang="cs-CZ" sz="2000"/>
              <a:t>druh náhrady určité části těla, která má pouze kosmetický význam, na rozdíl od protézy která představuje náhradu i funkční</a:t>
            </a:r>
          </a:p>
          <a:p>
            <a:endParaRPr lang="cs-CZ" altLang="cs-CZ" sz="2000"/>
          </a:p>
          <a:p>
            <a:r>
              <a:rPr lang="cs-CZ" altLang="cs-CZ" sz="2000" b="1"/>
              <a:t>Protéza – </a:t>
            </a:r>
            <a:r>
              <a:rPr lang="cs-CZ" altLang="cs-CZ" sz="2000"/>
              <a:t>umělá náhrada části těla ( končetiny, chrupu…), která plní plně nebo částečně funkci chybějícího orgánu.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/>
              <a:t>     (řec. Prothesis – nástavec)</a:t>
            </a:r>
          </a:p>
          <a:p>
            <a:pPr>
              <a:buClr>
                <a:schemeClr val="tx1"/>
              </a:buClr>
            </a:pPr>
            <a:endParaRPr lang="cs-CZ" altLang="cs-CZ" sz="2000" b="1"/>
          </a:p>
          <a:p>
            <a:pPr>
              <a:buClr>
                <a:schemeClr val="tx1"/>
              </a:buClr>
            </a:pPr>
            <a:r>
              <a:rPr lang="cs-CZ" altLang="cs-CZ" sz="2000" b="1"/>
              <a:t>Ortéza – </a:t>
            </a:r>
            <a:r>
              <a:rPr lang="cs-CZ" altLang="cs-CZ" sz="2000"/>
              <a:t>ortopedická pomůcka udržující vzájemně pohyblivé části těla v pevné poloze (dlaha, korzet)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b="1"/>
              <a:t>     (řec. Orthos – rovný, thesis – položení)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 b="1"/>
          </a:p>
          <a:p>
            <a:pPr>
              <a:buClr>
                <a:schemeClr val="tx1"/>
              </a:buClr>
            </a:pPr>
            <a:r>
              <a:rPr lang="cs-CZ" altLang="cs-CZ" sz="2000" b="1" i="1"/>
              <a:t>Ortéza (v užším smyslu)</a:t>
            </a:r>
            <a:r>
              <a:rPr lang="cs-CZ" altLang="cs-CZ" sz="2000" i="1"/>
              <a:t> - zevně aplikovaná pomůcka, kterou používáme k ovlivnění morfologických nebo funkčních poruch nervového, svalového nebo skeletálního systému</a:t>
            </a:r>
            <a:endParaRPr lang="en-US" altLang="cs-CZ" sz="2000" b="1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>
            <a:extLst>
              <a:ext uri="{FF2B5EF4-FFF2-40B4-BE49-F238E27FC236}">
                <a16:creationId xmlns:a16="http://schemas.microsoft.com/office/drawing/2014/main" id="{C29FB157-B30B-3C36-09CC-52A30EFAF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01650"/>
          </a:xfrm>
        </p:spPr>
        <p:txBody>
          <a:bodyPr/>
          <a:lstStyle/>
          <a:p>
            <a:r>
              <a:rPr lang="cs-CZ" altLang="cs-CZ" sz="4000" dirty="0"/>
              <a:t>Protézy - </a:t>
            </a:r>
            <a:r>
              <a:rPr lang="cs-CZ" altLang="cs-CZ" sz="4000" dirty="0" err="1"/>
              <a:t>epitézy</a:t>
            </a:r>
            <a:endParaRPr lang="en-US" altLang="cs-CZ" sz="4000" dirty="0" err="1"/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01651BCF-2D12-C15B-03D6-288817E37B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836613"/>
            <a:ext cx="4824412" cy="5472112"/>
          </a:xfrm>
        </p:spPr>
        <p:txBody>
          <a:bodyPr/>
          <a:lstStyle/>
          <a:p>
            <a:r>
              <a:rPr lang="cs-CZ" altLang="cs-CZ" sz="2400"/>
              <a:t>Historie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Oprotézování pahýlu bérce (mumifikovaná žena, Kazachstan -2300 p.n.l. 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Dřevěné protézy zpevněné bronzem a železem (Capri – 400 p.n.l.)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Středověk – rozvoj amputačních technik i protetických pomůcek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Vznik protetických a bandažistických firem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 - konec 19 století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Ortopedická protetika – obor který léčí pacienty pomocí zevně aplikovaných protetických pomůcek jenž kompenzuji deficit, somatický,morfologický i funkční, </a:t>
            </a:r>
            <a:endParaRPr lang="en-US" altLang="cs-CZ" sz="1800"/>
          </a:p>
        </p:txBody>
      </p:sp>
      <p:pic>
        <p:nvPicPr>
          <p:cNvPr id="25619" name="Picture 19">
            <a:extLst>
              <a:ext uri="{FF2B5EF4-FFF2-40B4-BE49-F238E27FC236}">
                <a16:creationId xmlns:a16="http://schemas.microsoft.com/office/drawing/2014/main" id="{DE1D3F83-31ED-7260-9D32-1BDF59378FC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4221163"/>
            <a:ext cx="2376488" cy="2332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0" name="Picture 20">
            <a:extLst>
              <a:ext uri="{FF2B5EF4-FFF2-40B4-BE49-F238E27FC236}">
                <a16:creationId xmlns:a16="http://schemas.microsoft.com/office/drawing/2014/main" id="{9A3B600A-1501-2241-570F-1F836709951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950" y="1412875"/>
            <a:ext cx="2878138" cy="2373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1CFFF97-5BA4-3FC2-FF41-16EEB295E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5575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1E03AF2-A1AF-A509-F231-1758796D2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cs-CZ" altLang="cs-CZ"/>
              <a:t>Protézy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Obor ortopedické protetiky který se zabývá léčbou pacientů exoprotézami (Protéza - náhrada funkční i kosmetická)-protetika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Protéza a pacient tvoří biomechanický celek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Protézy – exoskeletové a endoskeletové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  každá protéza má dvě základní součásti: pahýlové lůžko   	   (komfort)a periferie protézy (mechanické vlastnosti)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Pahýlové lůžko – závěsný typ/semikontaktní/plně kontaktní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              první dva typ potřebují závěsné zařízení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Protetická chodidla – pevná chodidla (mechanicky odolné materiály)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                     dynamická chodidla (dokáží využít  charakteru 		         stavebního materiálu a energie k odvalu při 		         švihové  fázi kroku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Materiály – hliník, titan ocel, plasty, termoplasty, elastomery (silikony)                 </a:t>
            </a:r>
            <a:endParaRPr lang="en-US" altLang="cs-CZ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1B53977-207E-69BF-1DBD-5547ADB23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Protézy</a:t>
            </a:r>
            <a:endParaRPr lang="en-US" altLang="cs-CZ"/>
          </a:p>
        </p:txBody>
      </p:sp>
      <p:pic>
        <p:nvPicPr>
          <p:cNvPr id="44040" name="Picture 8">
            <a:extLst>
              <a:ext uri="{FF2B5EF4-FFF2-40B4-BE49-F238E27FC236}">
                <a16:creationId xmlns:a16="http://schemas.microsoft.com/office/drawing/2014/main" id="{1E619C43-C630-3DBD-77FF-46E08DEB33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341438"/>
            <a:ext cx="3856037" cy="478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1" name="Picture 9">
            <a:extLst>
              <a:ext uri="{FF2B5EF4-FFF2-40B4-BE49-F238E27FC236}">
                <a16:creationId xmlns:a16="http://schemas.microsoft.com/office/drawing/2014/main" id="{3329894E-E84D-CC75-3BF9-F5D3EBE58B4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341438"/>
            <a:ext cx="1944688" cy="244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2" name="Picture 10">
            <a:extLst>
              <a:ext uri="{FF2B5EF4-FFF2-40B4-BE49-F238E27FC236}">
                <a16:creationId xmlns:a16="http://schemas.microsoft.com/office/drawing/2014/main" id="{6EC9FE29-21B0-C64E-948D-DA4CC45552F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106863"/>
            <a:ext cx="2808288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Rectangle 14">
            <a:extLst>
              <a:ext uri="{FF2B5EF4-FFF2-40B4-BE49-F238E27FC236}">
                <a16:creationId xmlns:a16="http://schemas.microsoft.com/office/drawing/2014/main" id="{B1F7E2AD-70C4-1F33-2367-8713E6CC0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15925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BFDEE4B-5B96-0E43-5741-C8586EA182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8229600" cy="22320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Protetické kolenní klouby – při amputacích v kolením kloubu a výše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                                       jednoosé – polycentrické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Protetický kyčelní kloub – při exartikulaci v kyčli a hemipelvektomii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Protézy musí zajistit stabilitu pacienta ve fázi stojné i při chůzi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        ff a stereotyp chůze závisí od materiálu, stavby protézy,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        naložení protézy, ff. nastavení a pacienta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cs-CZ" sz="1800"/>
          </a:p>
        </p:txBody>
      </p:sp>
      <p:pic>
        <p:nvPicPr>
          <p:cNvPr id="30736" name="Picture 16">
            <a:extLst>
              <a:ext uri="{FF2B5EF4-FFF2-40B4-BE49-F238E27FC236}">
                <a16:creationId xmlns:a16="http://schemas.microsoft.com/office/drawing/2014/main" id="{0305CF53-F799-9214-04FE-F9CBE69EC7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357563"/>
            <a:ext cx="5400675" cy="302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6C3D060-C365-9D3C-3BF2-0EAC8254E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8C8753D-93FF-3C1A-9DCA-2276F31B1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36098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b="1"/>
              <a:t>Protézy HK</a:t>
            </a:r>
            <a:r>
              <a:rPr lang="cs-CZ" altLang="cs-CZ" sz="2000"/>
              <a:t> – rozdělujeme na aktivní a pasivní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Pasivní</a:t>
            </a:r>
            <a:r>
              <a:rPr lang="cs-CZ" altLang="cs-CZ" sz="2000"/>
              <a:t> – nahrazují víceméně jen kozmetickou ff event. úchop pracovním nástavcem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Aktivní</a:t>
            </a:r>
            <a:r>
              <a:rPr lang="cs-CZ" altLang="cs-CZ" sz="2000"/>
              <a:t> – konstrukčně vybaveny funkční schopností periferie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flexe-extenze, pronace- supinace, otevření- zavření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Protézy jsou ovládané </a:t>
            </a:r>
            <a:r>
              <a:rPr lang="cs-CZ" altLang="cs-CZ" sz="2000" u="sng"/>
              <a:t>vlastní silou</a:t>
            </a:r>
            <a:r>
              <a:rPr lang="cs-CZ" altLang="cs-CZ" sz="2000"/>
              <a:t> – tahové pákové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u="sng"/>
              <a:t>Zevní sílou</a:t>
            </a:r>
            <a:r>
              <a:rPr lang="cs-CZ" altLang="cs-CZ" sz="2000"/>
              <a:t> – hydraulické, pneumatické, elektrické a myoelektrické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V současnosti se využívají víceméně myolektrické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altLang="cs-CZ" sz="2000"/>
              <a:t>K iniciaci ff snímají myopotenciály, které vznikají při kontrakci, zesílený myopotenciál otevře zdroj který aktivuje elektromotor a dále funkční periferii protézy.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 u="sng"/>
              <a:t>Hybridní</a:t>
            </a:r>
            <a:r>
              <a:rPr lang="cs-CZ" altLang="cs-CZ" sz="2000"/>
              <a:t> – při amputací v paži. Ovládání ruky je myolelektrické a lokte              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     tahové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Protetická ruka – kozmetická/aktivní – pohyb palce proti bloku prstů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Char char="-"/>
            </a:pPr>
            <a:endParaRPr lang="en-US" altLang="cs-CZ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7DC4EAD1-D0C7-4916-A408-91878D714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cs-CZ" altLang="cs-CZ"/>
              <a:t>Obvazy</a:t>
            </a:r>
            <a:endParaRPr lang="en-US" altLang="cs-CZ"/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6F34668C-4942-FED9-DFEC-D770F58FE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196975"/>
            <a:ext cx="5040313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E31DB057-666D-C2B6-3779-D11F54E6E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6488"/>
          </a:xfrm>
        </p:spPr>
        <p:txBody>
          <a:bodyPr/>
          <a:lstStyle/>
          <a:p>
            <a:r>
              <a:rPr lang="cs-CZ" altLang="cs-CZ"/>
              <a:t>Protézy</a:t>
            </a:r>
            <a:endParaRPr lang="en-US" altLang="cs-CZ"/>
          </a:p>
        </p:txBody>
      </p:sp>
      <p:pic>
        <p:nvPicPr>
          <p:cNvPr id="47111" name="Picture 7">
            <a:extLst>
              <a:ext uri="{FF2B5EF4-FFF2-40B4-BE49-F238E27FC236}">
                <a16:creationId xmlns:a16="http://schemas.microsoft.com/office/drawing/2014/main" id="{BC61603C-1FF5-D2DB-E1A7-BC1CDE009A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943225"/>
            <a:ext cx="4038600" cy="2795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2" name="Picture 8">
            <a:extLst>
              <a:ext uri="{FF2B5EF4-FFF2-40B4-BE49-F238E27FC236}">
                <a16:creationId xmlns:a16="http://schemas.microsoft.com/office/drawing/2014/main" id="{CDF2D645-34A4-E76B-BB74-38004F8445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35288"/>
            <a:ext cx="4038600" cy="2803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9132CFF-DCB0-4626-494E-CA767360F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6D4E1CF-79AF-4A0C-123E-16DC08C4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cs-CZ" altLang="cs-CZ" sz="2800"/>
              <a:t>Ortézy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Obor zabývající se léčbou pacientů pomocí ortéz - ortotika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Ortéza – zevně aplikovaná pomůcka, kterou využíváme k ovlivnění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Morfologických, nebo funkčních poruch nervového, svalového, nebo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skeletálního systému.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Ortézy – horních končetin, dolních končetin, trupové (nákrčníky, 	    	  korzety, korzelety), ortoprotézy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Funkční charakteristika: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Fixační – fixuji danú partii v dané poloze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Retenční – umožňují udržení docíleného funkčního postavení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Redresí – vedou danou tělní partii k určitému morf. a/nebo funkčnímu postavení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Podpůrné – podporují určitou funkci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Derotační – působí derotačním efektem – většinou trupové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Distrakční – působí distrakcí dané tělné partie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</a:t>
            </a:r>
            <a:endParaRPr lang="en-US" altLang="cs-CZ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2D02947-D1E3-6A16-0E5B-A4D8A51DB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AED3266-F029-A0BB-E933-649934257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C34D8A2A-1164-A478-975C-FD7F79234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73164EA-175D-B00D-915D-0AAB202757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8229600" cy="2374900"/>
          </a:xfrm>
        </p:spPr>
        <p:txBody>
          <a:bodyPr/>
          <a:lstStyle/>
          <a:p>
            <a:r>
              <a:rPr lang="cs-CZ" altLang="cs-CZ" sz="2800"/>
              <a:t>Ortézy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Při indikaci ortézy hodnotíme – aktuální lokální morfologický a funkční nález, základní a přidružené onemocnění a jejich vývoj a prognózu,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(oběhové ,neurologické poměry, kožní reakce), předpoklad efektu,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compliance pacienta.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cs-CZ" sz="1800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48B27543-D307-C2BB-2DFE-762C186C886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" y="2989263"/>
            <a:ext cx="8229600" cy="3106737"/>
          </a:xfrm>
        </p:spPr>
        <p:txBody>
          <a:bodyPr/>
          <a:lstStyle/>
          <a:p>
            <a:endParaRPr lang="cs-CZ" altLang="cs-CZ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5E0E278-DF49-0194-54CB-61AD2D1B2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8896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49F51CD-F2B7-6EEE-1B1E-DD39CD01F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r>
              <a:rPr lang="cs-CZ" altLang="cs-CZ"/>
              <a:t>Obvazy šátkové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Používané při první pomoci pro jednoduchost aplikace, k jejich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zhotovení slouží troj nebo čtyřcípý šátek</a:t>
            </a:r>
          </a:p>
          <a:p>
            <a:pPr>
              <a:buClr>
                <a:schemeClr val="tx1"/>
              </a:buClr>
            </a:pPr>
            <a:r>
              <a:rPr lang="cs-CZ" altLang="cs-CZ"/>
              <a:t>Obvazy obinadlové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Základem obinadlového obvazu je obtáčka, vznikají obtočením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obvinadla koleme některé části těla.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Dle obtáčení dělíme –  dolabra serpens – řídký závit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           dolabra currens ascendens/descendens/reversa	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b="1"/>
              <a:t>Taping	</a:t>
            </a:r>
            <a:r>
              <a:rPr lang="cs-CZ" altLang="cs-CZ" sz="2000"/>
              <a:t>- zvláštní forma obinadlových obvazu, funkční obvaz		- aplikace pruhů pásky na postiženou končetinu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- rozvoj nastal s objevením leukoplastu a adhezivního 	      	  elastického obinadla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		- prvé zmínky – gladiátory používali fixace k prevenci a fixaci 			zranění techniku podobnou tapingu</a:t>
            </a:r>
            <a:endParaRPr lang="en-US" altLang="cs-CZ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Rectangle 12">
            <a:extLst>
              <a:ext uri="{FF2B5EF4-FFF2-40B4-BE49-F238E27FC236}">
                <a16:creationId xmlns:a16="http://schemas.microsoft.com/office/drawing/2014/main" id="{E6CB6582-6FDF-6088-474B-1B5822C7B5C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id="{59F9B947-B73D-AAB6-2401-A903AC7190A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1200"/>
            <a:ext cx="309562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A35784E7-195B-D89D-E7FC-08DD4B64DF6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3450"/>
            <a:ext cx="4038600" cy="75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94D94141-7999-7C0B-832D-04CDB1F5ECA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933825"/>
            <a:ext cx="3167062" cy="2303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529C8CBD-2C57-AC7E-541B-0E1BB0EAC43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495800"/>
            <a:ext cx="4038600" cy="893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C1AE2071-AD6F-8B06-2574-B7F215CF80B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31E4C7D0-C515-1ED1-6B5C-ECD78E59A8E6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8200" y="4106863"/>
            <a:ext cx="4038600" cy="1989137"/>
          </a:xfrm>
        </p:spPr>
        <p:txBody>
          <a:bodyPr/>
          <a:lstStyle/>
          <a:p>
            <a:endParaRPr lang="cs-CZ" altLang="cs-CZ" sz="2400"/>
          </a:p>
        </p:txBody>
      </p:sp>
      <p:pic>
        <p:nvPicPr>
          <p:cNvPr id="19465" name="Picture 9">
            <a:extLst>
              <a:ext uri="{FF2B5EF4-FFF2-40B4-BE49-F238E27FC236}">
                <a16:creationId xmlns:a16="http://schemas.microsoft.com/office/drawing/2014/main" id="{68AA8C38-21A4-65A5-D2DB-ADC089231E3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3600450" cy="226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10">
            <a:extLst>
              <a:ext uri="{FF2B5EF4-FFF2-40B4-BE49-F238E27FC236}">
                <a16:creationId xmlns:a16="http://schemas.microsoft.com/office/drawing/2014/main" id="{AD429780-4BA6-C7DA-FF54-B736F56687F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205038"/>
            <a:ext cx="4259262" cy="165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1">
            <a:extLst>
              <a:ext uri="{FF2B5EF4-FFF2-40B4-BE49-F238E27FC236}">
                <a16:creationId xmlns:a16="http://schemas.microsoft.com/office/drawing/2014/main" id="{702E2DD7-F10E-319C-21AD-72EEA0582D9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076700"/>
            <a:ext cx="4762500" cy="2160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FB75F1B2-CA48-522E-AED2-CA2E0FF18B3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1515" name="Picture 11">
            <a:extLst>
              <a:ext uri="{FF2B5EF4-FFF2-40B4-BE49-F238E27FC236}">
                <a16:creationId xmlns:a16="http://schemas.microsoft.com/office/drawing/2014/main" id="{FBE6BF0F-DECE-27A9-0B19-0CF21F3FFD2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4038600" cy="212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52DE8D09-0B72-4153-0786-64FB6AA9174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76250"/>
            <a:ext cx="38163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0B1C9523-031B-6DAD-B382-7737DE43BAE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184525"/>
            <a:ext cx="3887787" cy="29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622FCB7B-4900-90CC-7EC1-52898BED691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184525"/>
            <a:ext cx="3744912" cy="29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6906A208-15BA-E2BE-E133-86785EA34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3560" name="Picture 8">
            <a:extLst>
              <a:ext uri="{FF2B5EF4-FFF2-40B4-BE49-F238E27FC236}">
                <a16:creationId xmlns:a16="http://schemas.microsoft.com/office/drawing/2014/main" id="{0B22D03E-5E2E-C2C8-EB40-8FBA3125ED5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76250"/>
            <a:ext cx="3800475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>
            <a:extLst>
              <a:ext uri="{FF2B5EF4-FFF2-40B4-BE49-F238E27FC236}">
                <a16:creationId xmlns:a16="http://schemas.microsoft.com/office/drawing/2014/main" id="{EED90E93-EC9F-B190-502F-07BE3901E77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6813" y="3840163"/>
            <a:ext cx="3556000" cy="2255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id="{AA684287-18C4-20D7-041D-9D0DFBFF85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08050"/>
            <a:ext cx="4186238" cy="4681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A81DAEE0-CCDB-DC43-6EC1-E01B3916C7B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674688"/>
          </a:xfrm>
        </p:spPr>
        <p:txBody>
          <a:bodyPr/>
          <a:lstStyle/>
          <a:p>
            <a:r>
              <a:rPr lang="cs-CZ" altLang="cs-CZ" sz="4000" b="1"/>
              <a:t>Taping</a:t>
            </a:r>
            <a:endParaRPr lang="en-US" altLang="cs-CZ" sz="4000" b="1"/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45404B6E-5790-5CB9-AC31-E81FD29EB47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981200"/>
            <a:ext cx="324167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A1E13EE0-F8A8-6859-03C0-D08A7AF2431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1200"/>
            <a:ext cx="3168650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E66F6B78-2FB9-B0F5-DF6E-F1D32B3D45A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4106863"/>
            <a:ext cx="327660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701AF90C-B47E-DE23-BD94-500E9D4B4EF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106863"/>
            <a:ext cx="3214688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935EF48-09FA-DD81-2D86-4FF0922F3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4688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391B7FA-85C0-82C4-9639-4BE6FE897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cs-CZ" altLang="cs-CZ"/>
              <a:t>Obvazy z hadicových obinadel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Vyráběné v různých velikostech dle průměrů části těla na které obvazy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nasazujeme – speciální formou je „pruban“ – fixace těžko přístupných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míst (kyčel, rameno)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Standardní obvaz – obvaz hlavy, bérce, prstu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Clr>
                <a:schemeClr val="tx1"/>
              </a:buClr>
            </a:pPr>
            <a:r>
              <a:rPr lang="cs-CZ" altLang="cs-CZ" sz="2000"/>
              <a:t>  </a:t>
            </a:r>
            <a:r>
              <a:rPr lang="cs-CZ" altLang="cs-CZ"/>
              <a:t>Dlahy a dlahové obvazy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Dlaha – tuhé těleso, které přemošťujě jeden nebo více kloubů a tím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omezuje v hybnosti.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Nejčastější formy :	Crammerova dlaha (deštičky, drátky)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	Vakuová dlaha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	Extenční dlahy (braunova dlaha…)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                          	</a:t>
            </a:r>
            <a:endParaRPr lang="en-US" altLang="cs-CZ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717</TotalTime>
  <Words>1132</Words>
  <Application>Microsoft Office PowerPoint</Application>
  <PresentationFormat>Předvádění na obrazovce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Textura</vt:lpstr>
      <vt:lpstr>Prezentace aplikace PowerPoint</vt:lpstr>
      <vt:lpstr>Obvazy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Taping</vt:lpstr>
      <vt:lpstr>Prezentace aplikace PowerPoint</vt:lpstr>
      <vt:lpstr>Prezentace aplikace PowerPoint</vt:lpstr>
      <vt:lpstr>Prezentace aplikace PowerPoint</vt:lpstr>
      <vt:lpstr>Tuhé obvazové techniky</vt:lpstr>
      <vt:lpstr>Tuhé obvazové techniky</vt:lpstr>
      <vt:lpstr>Prezentace aplikace PowerPoint</vt:lpstr>
      <vt:lpstr>Protézy - epitézy</vt:lpstr>
      <vt:lpstr>Prezentace aplikace PowerPoint</vt:lpstr>
      <vt:lpstr>Protézy</vt:lpstr>
      <vt:lpstr>Prezentace aplikace PowerPoint</vt:lpstr>
      <vt:lpstr>Prezentace aplikace PowerPoint</vt:lpstr>
      <vt:lpstr>Protézy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dano</dc:creator>
  <cp:lastModifiedBy>Pikula Radek</cp:lastModifiedBy>
  <cp:revision>12</cp:revision>
  <dcterms:created xsi:type="dcterms:W3CDTF">2005-09-30T15:07:25Z</dcterms:created>
  <dcterms:modified xsi:type="dcterms:W3CDTF">2023-12-07T13:48:50Z</dcterms:modified>
</cp:coreProperties>
</file>