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71"/>
  </p:notesMasterIdLst>
  <p:handoutMasterIdLst>
    <p:handoutMasterId r:id="rId72"/>
  </p:handoutMasterIdLst>
  <p:sldIdLst>
    <p:sldId id="283" r:id="rId2"/>
    <p:sldId id="412" r:id="rId3"/>
    <p:sldId id="463" r:id="rId4"/>
    <p:sldId id="458" r:id="rId5"/>
    <p:sldId id="459" r:id="rId6"/>
    <p:sldId id="460" r:id="rId7"/>
    <p:sldId id="284" r:id="rId8"/>
    <p:sldId id="285" r:id="rId9"/>
    <p:sldId id="429" r:id="rId10"/>
    <p:sldId id="433" r:id="rId11"/>
    <p:sldId id="448" r:id="rId12"/>
    <p:sldId id="432" r:id="rId13"/>
    <p:sldId id="439" r:id="rId14"/>
    <p:sldId id="444" r:id="rId15"/>
    <p:sldId id="260" r:id="rId16"/>
    <p:sldId id="445" r:id="rId17"/>
    <p:sldId id="272" r:id="rId18"/>
    <p:sldId id="262" r:id="rId19"/>
    <p:sldId id="263" r:id="rId20"/>
    <p:sldId id="264" r:id="rId21"/>
    <p:sldId id="266" r:id="rId22"/>
    <p:sldId id="447" r:id="rId23"/>
    <p:sldId id="453" r:id="rId24"/>
    <p:sldId id="454" r:id="rId25"/>
    <p:sldId id="451" r:id="rId26"/>
    <p:sldId id="298" r:id="rId27"/>
    <p:sldId id="299" r:id="rId28"/>
    <p:sldId id="291" r:id="rId29"/>
    <p:sldId id="307" r:id="rId30"/>
    <p:sldId id="276" r:id="rId31"/>
    <p:sldId id="305" r:id="rId32"/>
    <p:sldId id="426" r:id="rId33"/>
    <p:sldId id="292" r:id="rId34"/>
    <p:sldId id="302" r:id="rId35"/>
    <p:sldId id="303" r:id="rId36"/>
    <p:sldId id="287" r:id="rId37"/>
    <p:sldId id="274" r:id="rId38"/>
    <p:sldId id="267" r:id="rId39"/>
    <p:sldId id="428" r:id="rId40"/>
    <p:sldId id="293" r:id="rId41"/>
    <p:sldId id="294" r:id="rId42"/>
    <p:sldId id="455" r:id="rId43"/>
    <p:sldId id="409" r:id="rId44"/>
    <p:sldId id="404" r:id="rId45"/>
    <p:sldId id="417" r:id="rId46"/>
    <p:sldId id="275" r:id="rId47"/>
    <p:sldId id="406" r:id="rId48"/>
    <p:sldId id="443" r:id="rId49"/>
    <p:sldId id="461" r:id="rId50"/>
    <p:sldId id="462" r:id="rId51"/>
    <p:sldId id="257" r:id="rId52"/>
    <p:sldId id="416" r:id="rId53"/>
    <p:sldId id="422" r:id="rId54"/>
    <p:sldId id="259" r:id="rId55"/>
    <p:sldId id="464" r:id="rId56"/>
    <p:sldId id="306" r:id="rId57"/>
    <p:sldId id="308" r:id="rId58"/>
    <p:sldId id="435" r:id="rId59"/>
    <p:sldId id="341" r:id="rId60"/>
    <p:sldId id="452" r:id="rId61"/>
    <p:sldId id="418" r:id="rId62"/>
    <p:sldId id="436" r:id="rId63"/>
    <p:sldId id="415" r:id="rId64"/>
    <p:sldId id="385" r:id="rId65"/>
    <p:sldId id="265" r:id="rId66"/>
    <p:sldId id="387" r:id="rId67"/>
    <p:sldId id="410" r:id="rId68"/>
    <p:sldId id="411" r:id="rId69"/>
    <p:sldId id="350" r:id="rId7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avik@post.cz" initials="x" lastIdx="1" clrIdx="0">
    <p:extLst>
      <p:ext uri="{19B8F6BF-5375-455C-9EA6-DF929625EA0E}">
        <p15:presenceInfo xmlns:p15="http://schemas.microsoft.com/office/powerpoint/2012/main" userId="a4f8616360c2d9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86" d="100"/>
          <a:sy n="86" d="100"/>
        </p:scale>
        <p:origin x="557" y="67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Arial" charset="0"/>
              </a:defRPr>
            </a:lvl1pPr>
            <a:lvl2pPr marL="768879" indent="-295723">
              <a:defRPr sz="3400">
                <a:solidFill>
                  <a:schemeClr val="tx1"/>
                </a:solidFill>
                <a:latin typeface="Arial" charset="0"/>
              </a:defRPr>
            </a:lvl2pPr>
            <a:lvl3pPr marL="1182891" indent="-236578">
              <a:defRPr sz="3400">
                <a:solidFill>
                  <a:schemeClr val="tx1"/>
                </a:solidFill>
                <a:latin typeface="Arial" charset="0"/>
              </a:defRPr>
            </a:lvl3pPr>
            <a:lvl4pPr marL="1656047" indent="-236578">
              <a:defRPr sz="3400">
                <a:solidFill>
                  <a:schemeClr val="tx1"/>
                </a:solidFill>
                <a:latin typeface="Arial" charset="0"/>
              </a:defRPr>
            </a:lvl4pPr>
            <a:lvl5pPr marL="2129203" indent="-236578">
              <a:defRPr sz="3400">
                <a:solidFill>
                  <a:schemeClr val="tx1"/>
                </a:solidFill>
                <a:latin typeface="Arial" charset="0"/>
              </a:defRPr>
            </a:lvl5pPr>
            <a:lvl6pPr marL="2602360" indent="-23657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6pPr>
            <a:lvl7pPr marL="3075516" indent="-23657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7pPr>
            <a:lvl8pPr marL="3548672" indent="-23657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8pPr>
            <a:lvl9pPr marL="4021828" indent="-23657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6313">
              <a:defRPr/>
            </a:pPr>
            <a:fld id="{9361AA15-7B13-4C29-B70F-CA5A44DDFE58}" type="slidenum">
              <a:rPr lang="cs-CZ" altLang="cs-CZ" sz="1200">
                <a:solidFill>
                  <a:prstClr val="black"/>
                </a:solidFill>
              </a:rPr>
              <a:pPr defTabSz="946313">
                <a:defRPr/>
              </a:pPr>
              <a:t>26</a:t>
            </a:fld>
            <a:endParaRPr lang="cs-CZ" altLang="cs-CZ" sz="120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Arial" charset="0"/>
              </a:defRPr>
            </a:lvl1pPr>
            <a:lvl2pPr marL="768879" indent="-295723">
              <a:defRPr sz="3400">
                <a:solidFill>
                  <a:schemeClr val="tx1"/>
                </a:solidFill>
                <a:latin typeface="Arial" charset="0"/>
              </a:defRPr>
            </a:lvl2pPr>
            <a:lvl3pPr marL="1182891" indent="-236578">
              <a:defRPr sz="3400">
                <a:solidFill>
                  <a:schemeClr val="tx1"/>
                </a:solidFill>
                <a:latin typeface="Arial" charset="0"/>
              </a:defRPr>
            </a:lvl3pPr>
            <a:lvl4pPr marL="1656047" indent="-236578">
              <a:defRPr sz="3400">
                <a:solidFill>
                  <a:schemeClr val="tx1"/>
                </a:solidFill>
                <a:latin typeface="Arial" charset="0"/>
              </a:defRPr>
            </a:lvl4pPr>
            <a:lvl5pPr marL="2129203" indent="-236578">
              <a:defRPr sz="3400">
                <a:solidFill>
                  <a:schemeClr val="tx1"/>
                </a:solidFill>
                <a:latin typeface="Arial" charset="0"/>
              </a:defRPr>
            </a:lvl5pPr>
            <a:lvl6pPr marL="2602360" indent="-23657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6pPr>
            <a:lvl7pPr marL="3075516" indent="-23657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7pPr>
            <a:lvl8pPr marL="3548672" indent="-23657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8pPr>
            <a:lvl9pPr marL="4021828" indent="-23657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6313">
              <a:defRPr/>
            </a:pPr>
            <a:fld id="{D55362E8-DD8C-4BA1-BFCB-70A018896063}" type="slidenum">
              <a:rPr lang="cs-CZ" altLang="cs-CZ" sz="1200">
                <a:solidFill>
                  <a:prstClr val="black"/>
                </a:solidFill>
              </a:rPr>
              <a:pPr defTabSz="946313">
                <a:defRPr/>
              </a:pPr>
              <a:t>32</a:t>
            </a:fld>
            <a:endParaRPr lang="cs-CZ" altLang="cs-CZ" sz="1200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8879" indent="-29572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2891" indent="-23657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56047" indent="-23657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29203" indent="-23657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2360" indent="-236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75516" indent="-236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8672" indent="-236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21828" indent="-236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6313">
              <a:defRPr/>
            </a:pPr>
            <a:fld id="{D21250CE-4845-4D01-A532-29296AC34464}" type="slidenum">
              <a:rPr lang="cs-CZ" altLang="cs-CZ">
                <a:solidFill>
                  <a:prstClr val="black"/>
                </a:solidFill>
              </a:rPr>
              <a:pPr defTabSz="946313">
                <a:defRPr/>
              </a:pPr>
              <a:t>36</a:t>
            </a:fld>
            <a:endParaRPr lang="cs-CZ" alt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8879" indent="-29572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2891" indent="-23657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56047" indent="-23657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29203" indent="-23657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2360" indent="-236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75516" indent="-236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8672" indent="-236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21828" indent="-236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6313">
              <a:defRPr/>
            </a:pPr>
            <a:fld id="{1B93DB77-163E-44FE-B20A-A1DE63EFA38B}" type="slidenum">
              <a:rPr lang="cs-CZ" altLang="cs-CZ">
                <a:solidFill>
                  <a:prstClr val="black"/>
                </a:solidFill>
              </a:rPr>
              <a:pPr defTabSz="946313">
                <a:defRPr/>
              </a:pPr>
              <a:t>38</a:t>
            </a:fld>
            <a:endParaRPr lang="cs-CZ" altLang="cs-CZ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4AA82-AFAF-45A8-B64C-ECEBF5D9AC8C}" type="slidenum">
              <a:rPr lang="cs-CZ" altLang="cs-CZ" smtClean="0"/>
              <a:pPr>
                <a:defRPr/>
              </a:pPr>
              <a:t>47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4434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7AA36-C152-46C1-A795-0C73F556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0914A6-52E1-40F3-8673-764CEAD49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829767D-5B2D-4DB4-BB55-CCC73AC37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EAAA4F7-524C-4236-8F79-CF1CCAD18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4D25372-1E6A-4E0F-81AB-9BD248E7D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0CCBA5E-8A10-47B4-839E-3D9C3BB09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07FF-8B58-4681-8CD3-49F10CD27CD2}" type="datetimeFigureOut">
              <a:rPr lang="cs-CZ" smtClean="0"/>
              <a:t>08.10.2023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C5DBAE9-23F3-420B-92DA-A25583FB5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4B9D4EA-AAF2-4D11-80B1-924A5FCFA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2225-0051-435E-B383-FD4CBD440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624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93A5-AEAC-4AF6-AEE8-B51807B33DBC}" type="datetimeFigureOut">
              <a:rPr lang="cs-CZ" smtClean="0"/>
              <a:t>08.10.2023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F166-51D0-4B93-A1D9-DA83A698E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74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9EE66-9931-4D0D-A668-4F769C8A8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71223F4-1E93-489A-BE5C-DBEF5A903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FC07-4FC7-4480-BC36-7E0F4CE26E3E}" type="datetimeFigureOut">
              <a:rPr lang="cs-CZ" smtClean="0"/>
              <a:t>08.10.2023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F7E43F9-5B30-4A04-8952-12B469838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F70DEAD-FEA0-4B2A-8094-376D4F4D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A231A-E284-474E-BA23-6AD68C065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288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std.uw.edu/go/pathogen-based/syphilis/core-concept/al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://cs.medicine-worlds.com/01_ostrokonechnye-kondilomy.jpg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kiskripta.eu/w/Chlamydia_trachomatis" TargetMode="External"/><Relationship Id="rId13" Type="http://schemas.openxmlformats.org/officeDocument/2006/relationships/hyperlink" Target="https://www.wikiskripta.eu/w/Human_Immunodeficiency_Virus" TargetMode="External"/><Relationship Id="rId18" Type="http://schemas.openxmlformats.org/officeDocument/2006/relationships/hyperlink" Target="https://www.wikiskripta.eu/w/Kandidov%C3%A9_infekce" TargetMode="External"/><Relationship Id="rId3" Type="http://schemas.openxmlformats.org/officeDocument/2006/relationships/hyperlink" Target="https://www.wikiskripta.eu/w/Syfilis" TargetMode="External"/><Relationship Id="rId21" Type="http://schemas.openxmlformats.org/officeDocument/2006/relationships/hyperlink" Target="https://www.wikiskripta.eu/index.php?title=Pthirus_pubis&amp;action=edit&amp;redlink=1" TargetMode="External"/><Relationship Id="rId7" Type="http://schemas.openxmlformats.org/officeDocument/2006/relationships/hyperlink" Target="https://www.wikiskripta.eu/w/Granuloma_inguinale" TargetMode="External"/><Relationship Id="rId12" Type="http://schemas.openxmlformats.org/officeDocument/2006/relationships/hyperlink" Target="https://www.wikiskripta.eu/w/AIDS" TargetMode="External"/><Relationship Id="rId17" Type="http://schemas.openxmlformats.org/officeDocument/2006/relationships/hyperlink" Target="https://www.wikiskripta.eu/w/Molluscum_contagiosum" TargetMode="External"/><Relationship Id="rId25" Type="http://schemas.openxmlformats.org/officeDocument/2006/relationships/hyperlink" Target="https://www.wikiskripta.eu/w/Trichomonas_vaginalis" TargetMode="External"/><Relationship Id="rId2" Type="http://schemas.openxmlformats.org/officeDocument/2006/relationships/hyperlink" Target="https://www.wikiskripta.eu/w/Neisseria_gonorrhoeae" TargetMode="External"/><Relationship Id="rId16" Type="http://schemas.openxmlformats.org/officeDocument/2006/relationships/hyperlink" Target="https://www.wikiskripta.eu/w/Lidsk%C3%BD_papillomavirus" TargetMode="External"/><Relationship Id="rId20" Type="http://schemas.openxmlformats.org/officeDocument/2006/relationships/hyperlink" Target="https://www.wikiskripta.eu/w/Pediculosis_pubi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kiskripta.eu/w/Haemophilus_ducreyi" TargetMode="External"/><Relationship Id="rId11" Type="http://schemas.openxmlformats.org/officeDocument/2006/relationships/hyperlink" Target="https://www.wikiskripta.eu/w/HIV" TargetMode="External"/><Relationship Id="rId24" Type="http://schemas.openxmlformats.org/officeDocument/2006/relationships/hyperlink" Target="https://www.wikiskripta.eu/w/Trichomon%C3%A1dov%C3%A1_vulvovaginitida" TargetMode="External"/><Relationship Id="rId5" Type="http://schemas.openxmlformats.org/officeDocument/2006/relationships/hyperlink" Target="https://www.wikiskripta.eu/w/Ulcus_molle" TargetMode="External"/><Relationship Id="rId15" Type="http://schemas.openxmlformats.org/officeDocument/2006/relationships/hyperlink" Target="https://www.wikiskripta.eu/w/Genit%C3%A1ln%C3%AD_herpes" TargetMode="External"/><Relationship Id="rId23" Type="http://schemas.openxmlformats.org/officeDocument/2006/relationships/hyperlink" Target="https://www.wikiskripta.eu/index.php?title=Sarcoptes_scabiei&amp;action=edit&amp;redlink=1" TargetMode="External"/><Relationship Id="rId10" Type="http://schemas.openxmlformats.org/officeDocument/2006/relationships/hyperlink" Target="https://www.wikiskripta.eu/w/Mycoplazmata" TargetMode="External"/><Relationship Id="rId19" Type="http://schemas.openxmlformats.org/officeDocument/2006/relationships/hyperlink" Target="https://www.wikiskripta.eu/index.php?title=Candida_albicans&amp;action=edit&amp;redlink=1" TargetMode="External"/><Relationship Id="rId4" Type="http://schemas.openxmlformats.org/officeDocument/2006/relationships/hyperlink" Target="https://www.wikiskripta.eu/w/Treponema_pallidum" TargetMode="External"/><Relationship Id="rId9" Type="http://schemas.openxmlformats.org/officeDocument/2006/relationships/hyperlink" Target="https://www.wikiskripta.eu/w/Mykoplazmatov%C3%A9_infekce_genit%C3%A1lu" TargetMode="External"/><Relationship Id="rId14" Type="http://schemas.openxmlformats.org/officeDocument/2006/relationships/hyperlink" Target="https://www.wikiskripta.eu/w/Virov%C3%A1_hepatitida_B" TargetMode="External"/><Relationship Id="rId22" Type="http://schemas.openxmlformats.org/officeDocument/2006/relationships/hyperlink" Target="https://www.wikiskripta.eu/w/Svrab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czso.cz/csu/czso/25-zdravotnictvi-pdjjd50qzi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google.cz/url?sa=i&amp;rct=j&amp;q=&amp;source=images&amp;cd=&amp;cad=rja&amp;docid=PX7c-LTQrXT5IM&amp;tbnid=7pF6qf0MLLtEjM:&amp;ved=0CAUQjRw&amp;url=http://blog.palmpartners.com/hepatitis-c-and-drug-abuse/&amp;ei=t6fJUY3sBcGhtAbn1oHICw&amp;bvm=bv.48293060,d.Yms&amp;psig=AFQjCNG0kR_hV4JHsUKUNaRt-GAZkjWidQ&amp;ust=1372256562601922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medium.com/@Nutrisphere/where-the-heck-did-hiv-come-from-b00ca900064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ournal-of-hepatology.eu/article/S0168-8278(05)00726-9/fulltext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my.clevelandclinic.org/health/diseases/4696-trichomoniasi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infekce.cz/DPHIV19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Grp="1" noChangeArrowheads="1"/>
          </p:cNvSpPr>
          <p:nvPr>
            <p:ph type="ctrTitle"/>
          </p:nvPr>
        </p:nvSpPr>
        <p:spPr>
          <a:xfrm>
            <a:off x="1524000" y="1347019"/>
            <a:ext cx="9144000" cy="1650197"/>
          </a:xfrm>
        </p:spPr>
        <p:txBody>
          <a:bodyPr>
            <a:noAutofit/>
          </a:bodyPr>
          <a:lstStyle/>
          <a:p>
            <a:pPr algn="ctr" eaLnBrk="1" hangingPunct="1"/>
            <a:r>
              <a:rPr lang="cs-CZ" altLang="cs-CZ" sz="3600" dirty="0">
                <a:latin typeface="+mn-lt"/>
              </a:rPr>
              <a:t>Sexuálně a parenterálně přenosné nemoci</a:t>
            </a:r>
            <a:br>
              <a:rPr lang="cs-CZ" altLang="cs-CZ" sz="3600" dirty="0">
                <a:latin typeface="+mn-lt"/>
              </a:rPr>
            </a:br>
            <a:endParaRPr lang="cs-CZ" altLang="cs-CZ" sz="3600" dirty="0">
              <a:latin typeface="+mn-lt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42315" y="3254858"/>
            <a:ext cx="7676718" cy="2527995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cs-CZ" altLang="cs-CZ" sz="2800" dirty="0"/>
              <a:t>     Miroslava Zavřelová, Eva Pernicová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algn="ctr" eaLnBrk="1" hangingPunct="1">
              <a:lnSpc>
                <a:spcPct val="90000"/>
              </a:lnSpc>
            </a:pPr>
            <a:r>
              <a:rPr lang="cs-CZ" altLang="cs-CZ" sz="2800" dirty="0"/>
              <a:t>   Ústav veřejného zdraví LF MU </a:t>
            </a:r>
          </a:p>
          <a:p>
            <a:pPr algn="ctr" eaLnBrk="1" hangingPunct="1">
              <a:lnSpc>
                <a:spcPct val="90000"/>
              </a:lnSpc>
            </a:pPr>
            <a:r>
              <a:rPr lang="cs-CZ" altLang="cs-CZ" sz="2800" dirty="0"/>
              <a:t>Podzimní </a:t>
            </a:r>
            <a:r>
              <a:rPr lang="cs-CZ" altLang="cs-CZ" sz="2800"/>
              <a:t>semestr 2023, ZL</a:t>
            </a:r>
            <a:endParaRPr lang="cs-CZ" altLang="cs-CZ" sz="2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D3184F5-B75F-4C98-A691-B46021B54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765" y="241638"/>
            <a:ext cx="1737157" cy="13362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D0D4F8-F351-415D-8F14-F2EC7BC3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5920"/>
          </a:xfrm>
        </p:spPr>
        <p:txBody>
          <a:bodyPr/>
          <a:lstStyle/>
          <a:p>
            <a:pPr algn="ctr"/>
            <a:r>
              <a:rPr lang="cs-CZ" dirty="0"/>
              <a:t>Přenos z matky na dítě, vrozená syfilis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E953B1-FA66-4461-87D8-70EC857EE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1443"/>
            <a:ext cx="10515600" cy="51914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potrat, perinatální úmrtí nebo vrozená syfilis (hydrocefalus, </a:t>
            </a:r>
            <a:r>
              <a:rPr lang="cs-CZ" dirty="0" err="1"/>
              <a:t>Parrotovy</a:t>
            </a:r>
            <a:r>
              <a:rPr lang="cs-CZ" dirty="0"/>
              <a:t> jizvy, syfilitická rýma „coryza </a:t>
            </a:r>
            <a:r>
              <a:rPr lang="cs-CZ" dirty="0" err="1"/>
              <a:t>syphilitica</a:t>
            </a:r>
            <a:r>
              <a:rPr lang="cs-CZ" dirty="0"/>
              <a:t>“, vyrážka, zánět plic „</a:t>
            </a:r>
            <a:r>
              <a:rPr lang="cs-CZ" dirty="0" err="1"/>
              <a:t>pneumonia</a:t>
            </a:r>
            <a:r>
              <a:rPr lang="cs-CZ" dirty="0"/>
              <a:t> alba“, deformity kostí)</a:t>
            </a:r>
          </a:p>
          <a:p>
            <a:pPr marL="0" indent="0">
              <a:lnSpc>
                <a:spcPct val="100000"/>
              </a:lnSpc>
              <a:buNone/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nebo asymptomatická infekce, rozvoj tzv. stigmat až později (pozdní vrozená syfilis, </a:t>
            </a:r>
            <a:r>
              <a:rPr lang="cs-CZ" dirty="0" err="1"/>
              <a:t>syphilis</a:t>
            </a:r>
            <a:r>
              <a:rPr lang="cs-CZ" dirty="0"/>
              <a:t> </a:t>
            </a:r>
            <a:r>
              <a:rPr lang="cs-CZ" dirty="0" err="1"/>
              <a:t>congenita</a:t>
            </a:r>
            <a:r>
              <a:rPr lang="cs-CZ" dirty="0"/>
              <a:t> </a:t>
            </a:r>
            <a:r>
              <a:rPr lang="cs-CZ" dirty="0" err="1"/>
              <a:t>tarda</a:t>
            </a:r>
            <a:r>
              <a:rPr lang="cs-CZ" dirty="0"/>
              <a:t>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 err="1"/>
              <a:t>Hutchinsonova</a:t>
            </a:r>
            <a:r>
              <a:rPr lang="cs-CZ" dirty="0"/>
              <a:t> trias: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dirty="0"/>
              <a:t>zánět rohovky (intersticiální keratitida)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dirty="0"/>
              <a:t>hluchota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dirty="0"/>
              <a:t>soudkovité řezáky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/>
              <a:t>+ ev. další (sedlovitý nos, šavlovité </a:t>
            </a:r>
            <a:r>
              <a:rPr lang="cs-CZ" dirty="0" err="1"/>
              <a:t>tibie</a:t>
            </a:r>
            <a:r>
              <a:rPr lang="cs-CZ" dirty="0"/>
              <a:t>…)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4032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38EAF45-74F1-486E-942E-679C1979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787" y="125513"/>
            <a:ext cx="10515600" cy="531520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Vrozená syfilis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B1D96B7-5B69-4F8D-8F5C-A1FC9A821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466" y="654278"/>
            <a:ext cx="5157787" cy="46723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časná, </a:t>
            </a:r>
            <a:r>
              <a:rPr lang="cs-CZ" dirty="0" err="1"/>
              <a:t>syphilis</a:t>
            </a:r>
            <a:r>
              <a:rPr lang="cs-CZ" dirty="0"/>
              <a:t> </a:t>
            </a:r>
            <a:r>
              <a:rPr lang="cs-CZ" dirty="0" err="1"/>
              <a:t>congenita</a:t>
            </a:r>
            <a:r>
              <a:rPr lang="cs-CZ" dirty="0"/>
              <a:t> </a:t>
            </a:r>
            <a:r>
              <a:rPr lang="cs-CZ" dirty="0" err="1"/>
              <a:t>recens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6780EA6-09D3-4BB5-9DA0-20E10B267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330" y="1784412"/>
            <a:ext cx="5731245" cy="477618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Zdroj: https://www.healthgist.net/media/2020/05/congenital-syphilis-dermatology-3-638.jpg 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F498A7D4-56DA-44BB-98C9-1C6456F20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2172" y="705860"/>
            <a:ext cx="5430846" cy="415651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pozdní, </a:t>
            </a:r>
            <a:r>
              <a:rPr lang="cs-CZ" dirty="0" err="1"/>
              <a:t>syphilis</a:t>
            </a:r>
            <a:r>
              <a:rPr lang="cs-CZ" dirty="0"/>
              <a:t> </a:t>
            </a:r>
            <a:r>
              <a:rPr lang="cs-CZ" dirty="0" err="1"/>
              <a:t>congenita</a:t>
            </a:r>
            <a:r>
              <a:rPr lang="cs-CZ" dirty="0"/>
              <a:t> </a:t>
            </a:r>
            <a:r>
              <a:rPr lang="cs-CZ" dirty="0" err="1"/>
              <a:t>tarda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5809FA7-690F-44D6-94A6-4835C8F6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1489707"/>
            <a:ext cx="5633882" cy="500874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000" dirty="0"/>
              <a:t>Zdroj: </a:t>
            </a:r>
            <a:r>
              <a:rPr lang="en-US" sz="2000" dirty="0"/>
              <a:t>file:///C:/Users/xavik/Downloads/3.%20Bauer%20CS%20Overview%20San%20Diego%2010.11.pdf</a:t>
            </a:r>
            <a:endParaRPr lang="cs-CZ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E53882-2C0F-497B-8E13-C5988E31A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10978" r="1225" b="5026"/>
          <a:stretch/>
        </p:blipFill>
        <p:spPr bwMode="auto">
          <a:xfrm>
            <a:off x="385917" y="1650276"/>
            <a:ext cx="5776815" cy="389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382D60A-F629-49C9-98E5-1FBC2E26E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79" t="26965" r="35340" b="37994"/>
          <a:stretch/>
        </p:blipFill>
        <p:spPr>
          <a:xfrm>
            <a:off x="6480700" y="1758549"/>
            <a:ext cx="5056865" cy="334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1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FEE61BAD-7D7C-6D6D-CA83-2D18D1D5A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8" b="1798"/>
          <a:stretch/>
        </p:blipFill>
        <p:spPr>
          <a:xfrm>
            <a:off x="2237173" y="713509"/>
            <a:ext cx="7224375" cy="625694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123785"/>
            <a:ext cx="10515600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latin typeface="+mn-lt"/>
              </a:rPr>
              <a:t>S</a:t>
            </a:r>
            <a:r>
              <a:rPr lang="cs-CZ" sz="2800" dirty="0" err="1">
                <a:latin typeface="+mn-lt"/>
              </a:rPr>
              <a:t>yphilis</a:t>
            </a:r>
            <a:r>
              <a:rPr lang="cs-CZ" sz="2800" dirty="0">
                <a:latin typeface="+mn-lt"/>
              </a:rPr>
              <a:t>, Evropa</a:t>
            </a:r>
            <a:endParaRPr sz="2800" dirty="0">
              <a:latin typeface="+mn-lt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56B2A47-C9EA-4EF6-AB86-1E2647AB0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1701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cs-CZ" sz="1200" dirty="0"/>
              <a:t>Zdroj: https://atlas.ecdc.europa.eu/public/index.aspx?Dataset=27&amp;HealthTopic=50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13B93D86-F3AC-44B9-BF22-E25F8B3B735D}"/>
              </a:ext>
            </a:extLst>
          </p:cNvPr>
          <p:cNvSpPr/>
          <p:nvPr/>
        </p:nvSpPr>
        <p:spPr>
          <a:xfrm>
            <a:off x="5245755" y="1825624"/>
            <a:ext cx="601670" cy="7400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7AAB2E-87A3-4B1A-8A39-389B9FBF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480"/>
            <a:ext cx="10515600" cy="775417"/>
          </a:xfrm>
        </p:spPr>
        <p:txBody>
          <a:bodyPr/>
          <a:lstStyle/>
          <a:p>
            <a:pPr algn="ctr"/>
            <a:r>
              <a:rPr lang="cs-CZ" dirty="0"/>
              <a:t>Syfilis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91BA60-63FA-4382-B982-5D44871B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5624"/>
            <a:ext cx="10515600" cy="5840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/>
              <a:t>Diagnostika: mikroskopie v zástinu, imunofluorescence; sérologie</a:t>
            </a:r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pPr marL="0" indent="0">
              <a:buNone/>
            </a:pPr>
            <a:r>
              <a:rPr lang="cs-CZ" sz="2200" dirty="0"/>
              <a:t>Léčba: antibiotika (</a:t>
            </a:r>
            <a:r>
              <a:rPr lang="cs-CZ" sz="2200" dirty="0" err="1"/>
              <a:t>betalaktamy</a:t>
            </a:r>
            <a:r>
              <a:rPr lang="cs-CZ" sz="2200" dirty="0"/>
              <a:t>, doxycyklin, </a:t>
            </a:r>
            <a:r>
              <a:rPr lang="cs-CZ" sz="2200" dirty="0" err="1"/>
              <a:t>makrolidy</a:t>
            </a:r>
            <a:r>
              <a:rPr lang="cs-CZ" sz="2200" dirty="0"/>
              <a:t>)</a:t>
            </a:r>
          </a:p>
          <a:p>
            <a:pPr marL="0" indent="0">
              <a:buNone/>
            </a:pPr>
            <a:r>
              <a:rPr lang="cs-CZ" sz="2200" b="1" dirty="0"/>
              <a:t>Prevence</a:t>
            </a:r>
            <a:r>
              <a:rPr lang="cs-CZ" sz="2200" dirty="0"/>
              <a:t>: edukace, bariérová ochrana; hlášení; povinná léčba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100" dirty="0"/>
              <a:t>Zdroj: </a:t>
            </a:r>
            <a:r>
              <a:rPr lang="cs-CZ" sz="11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https://www.std.uw.edu/go/pathogen-based/syphilis/core-concept/</a:t>
            </a:r>
            <a:r>
              <a:rPr lang="cs-CZ" sz="11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</a:t>
            </a:r>
            <a:r>
              <a:rPr lang="cs-CZ" sz="1100" dirty="0"/>
              <a:t>, https://slidetodoc.com/searching-for-microbes-part-viii-reactions-with-labelled-2/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0AF9A41-766A-4026-AB4B-6FEBD2AA19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93" t="37420" r="3021" b="20573"/>
          <a:stretch/>
        </p:blipFill>
        <p:spPr>
          <a:xfrm>
            <a:off x="1823550" y="1466340"/>
            <a:ext cx="3048000" cy="288085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342B74C-9163-409F-8A3E-E00E12627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5" t="22712" r="36523" b="21278"/>
          <a:stretch/>
        </p:blipFill>
        <p:spPr>
          <a:xfrm>
            <a:off x="6459913" y="1466339"/>
            <a:ext cx="3972232" cy="28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66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2398"/>
          </a:xfrm>
        </p:spPr>
        <p:txBody>
          <a:bodyPr/>
          <a:lstStyle/>
          <a:p>
            <a:pPr algn="ctr"/>
            <a:r>
              <a:rPr lang="cs-CZ" dirty="0" err="1"/>
              <a:t>HPV</a:t>
            </a:r>
            <a:r>
              <a:rPr lang="cs-CZ" dirty="0"/>
              <a:t> (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papillomavirus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17523"/>
            <a:ext cx="10515600" cy="4893495"/>
          </a:xfrm>
        </p:spPr>
        <p:txBody>
          <a:bodyPr/>
          <a:lstStyle/>
          <a:p>
            <a:r>
              <a:rPr lang="cs-CZ" b="1" dirty="0"/>
              <a:t>nejčastější sexuálně přenosné infekční onemocnění</a:t>
            </a:r>
          </a:p>
          <a:p>
            <a:r>
              <a:rPr lang="cs-CZ" dirty="0"/>
              <a:t>300 mil. žen má HPV infekci (WHO)</a:t>
            </a:r>
          </a:p>
          <a:p>
            <a:r>
              <a:rPr lang="cs-CZ" dirty="0"/>
              <a:t>více než 120 typů HPV; ročně 311 tis. karcinomů děl. hrdla</a:t>
            </a:r>
          </a:p>
          <a:p>
            <a:r>
              <a:rPr lang="cs-CZ" dirty="0"/>
              <a:t>asi 40 typů </a:t>
            </a:r>
            <a:r>
              <a:rPr lang="cs-CZ" dirty="0" err="1"/>
              <a:t>HPV</a:t>
            </a:r>
            <a:r>
              <a:rPr lang="cs-CZ" dirty="0"/>
              <a:t> se přenáší pohlavním stykem</a:t>
            </a:r>
          </a:p>
          <a:p>
            <a:r>
              <a:rPr lang="cs-CZ" dirty="0"/>
              <a:t>původce mnoha onemocnění sliznic a kůže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„</a:t>
            </a:r>
            <a:r>
              <a:rPr lang="cs-CZ" dirty="0" err="1"/>
              <a:t>low</a:t>
            </a:r>
            <a:r>
              <a:rPr lang="cs-CZ" dirty="0"/>
              <a:t> risk“, LR HPV: 6, 11 (40, 42, 43…) – genitální bradavice, </a:t>
            </a:r>
            <a:r>
              <a:rPr lang="cs-CZ" dirty="0" err="1"/>
              <a:t>papilomatóza</a:t>
            </a:r>
            <a:r>
              <a:rPr lang="cs-CZ" dirty="0"/>
              <a:t> hrtanu, RRP (</a:t>
            </a:r>
            <a:r>
              <a:rPr lang="cs-CZ" dirty="0" err="1"/>
              <a:t>recurrent</a:t>
            </a:r>
            <a:r>
              <a:rPr lang="cs-CZ" dirty="0"/>
              <a:t> </a:t>
            </a:r>
            <a:r>
              <a:rPr lang="cs-CZ" dirty="0" err="1"/>
              <a:t>respiratory</a:t>
            </a:r>
            <a:r>
              <a:rPr lang="cs-CZ" dirty="0"/>
              <a:t> </a:t>
            </a:r>
            <a:r>
              <a:rPr lang="cs-CZ" dirty="0" err="1"/>
              <a:t>papilomatosis</a:t>
            </a:r>
            <a:r>
              <a:rPr lang="cs-CZ" dirty="0"/>
              <a:t>)</a:t>
            </a:r>
          </a:p>
          <a:p>
            <a:r>
              <a:rPr lang="cs-CZ" dirty="0"/>
              <a:t>„</a:t>
            </a:r>
            <a:r>
              <a:rPr lang="cs-CZ" dirty="0" err="1"/>
              <a:t>high</a:t>
            </a:r>
            <a:r>
              <a:rPr lang="cs-CZ" dirty="0"/>
              <a:t> risk“, HR </a:t>
            </a:r>
            <a:r>
              <a:rPr lang="cs-CZ" dirty="0" err="1"/>
              <a:t>HPV</a:t>
            </a:r>
            <a:r>
              <a:rPr lang="cs-CZ" dirty="0"/>
              <a:t>: 16, 18 (31, 33, 45, 52…) – prekancerózy a nádorové změny</a:t>
            </a:r>
          </a:p>
        </p:txBody>
      </p:sp>
    </p:spTree>
    <p:extLst>
      <p:ext uri="{BB962C8B-B14F-4D97-AF65-F5344CB8AC3E}">
        <p14:creationId xmlns:p14="http://schemas.microsoft.com/office/powerpoint/2010/main" val="346072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1095"/>
          </a:xfrm>
        </p:spPr>
        <p:txBody>
          <a:bodyPr/>
          <a:lstStyle/>
          <a:p>
            <a:pPr algn="ctr"/>
            <a:r>
              <a:rPr lang="cs-CZ" dirty="0" err="1"/>
              <a:t>HPV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48697"/>
            <a:ext cx="10515600" cy="54235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3200" dirty="0"/>
              <a:t>působí pouze </a:t>
            </a:r>
            <a:r>
              <a:rPr lang="cs-CZ" sz="3200" b="1" dirty="0"/>
              <a:t>lokální</a:t>
            </a:r>
            <a:r>
              <a:rPr lang="cs-CZ" sz="3200" dirty="0"/>
              <a:t> infekce kůže a sliznic            slabá imunitní odpověď         </a:t>
            </a:r>
          </a:p>
          <a:p>
            <a:pPr>
              <a:lnSpc>
                <a:spcPct val="100000"/>
              </a:lnSpc>
            </a:pPr>
            <a:r>
              <a:rPr lang="cs-CZ" sz="3200" dirty="0"/>
              <a:t>přenos: 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sz="3200" dirty="0"/>
              <a:t>pohlavním stykem (kontakt sliznic)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sz="3200" dirty="0"/>
              <a:t>kontaktem s infikovanou kůží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sz="3200" dirty="0"/>
              <a:t>při porodu (z matky na novorozence)</a:t>
            </a:r>
          </a:p>
          <a:p>
            <a:pPr>
              <a:lnSpc>
                <a:spcPct val="100000"/>
              </a:lnSpc>
            </a:pPr>
            <a:r>
              <a:rPr lang="cs-CZ" sz="3200" dirty="0"/>
              <a:t>70 - 80 % populace se s infekcí během života setká</a:t>
            </a:r>
          </a:p>
          <a:p>
            <a:pPr>
              <a:lnSpc>
                <a:spcPct val="100000"/>
              </a:lnSpc>
            </a:pPr>
            <a:r>
              <a:rPr lang="cs-CZ" sz="3200" dirty="0"/>
              <a:t>asymptomatická u 70 - 90 % lidí</a:t>
            </a:r>
          </a:p>
          <a:p>
            <a:pPr>
              <a:lnSpc>
                <a:spcPct val="100000"/>
              </a:lnSpc>
            </a:pPr>
            <a:r>
              <a:rPr lang="cs-CZ" sz="3200" dirty="0"/>
              <a:t>často spontánně vymizí (opakovaná infekce je možná)</a:t>
            </a:r>
          </a:p>
          <a:p>
            <a:endParaRPr lang="cs-CZ" dirty="0"/>
          </a:p>
          <a:p>
            <a:pPr marL="514350" indent="-514350">
              <a:buFont typeface="+mj-lt"/>
              <a:buAutoNum type="arabicPeriod"/>
            </a:pPr>
            <a:endParaRPr lang="cs-CZ" dirty="0"/>
          </a:p>
          <a:p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9137372" y="1416523"/>
            <a:ext cx="592428" cy="19318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38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8301" y="334490"/>
            <a:ext cx="10515600" cy="605307"/>
          </a:xfrm>
        </p:spPr>
        <p:txBody>
          <a:bodyPr>
            <a:normAutofit/>
          </a:bodyPr>
          <a:lstStyle/>
          <a:p>
            <a:pPr algn="ctr"/>
            <a:r>
              <a:rPr lang="cs-CZ" sz="3000" dirty="0"/>
              <a:t>HR (</a:t>
            </a:r>
            <a:r>
              <a:rPr lang="cs-CZ" sz="3000" dirty="0" err="1"/>
              <a:t>high</a:t>
            </a:r>
            <a:r>
              <a:rPr lang="cs-CZ" sz="3000" dirty="0"/>
              <a:t>-risk, vysoce rizikové typy) HPV způsobují: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59099"/>
            <a:ext cx="10515600" cy="5550793"/>
          </a:xfrm>
        </p:spPr>
        <p:txBody>
          <a:bodyPr>
            <a:normAutofit fontScale="32500" lnSpcReduction="20000"/>
          </a:bodyPr>
          <a:lstStyle/>
          <a:p>
            <a:r>
              <a:rPr lang="cs-CZ" sz="9600" b="1" dirty="0"/>
              <a:t>100 % karcinomů děložního čípku </a:t>
            </a:r>
            <a:r>
              <a:rPr lang="cs-CZ" sz="9600" dirty="0"/>
              <a:t>(cervikální karcinom)</a:t>
            </a:r>
          </a:p>
          <a:p>
            <a:pPr marL="0" indent="0">
              <a:buNone/>
            </a:pPr>
            <a:r>
              <a:rPr lang="cs-CZ" sz="9600" dirty="0"/>
              <a:t>V ČR ročně: </a:t>
            </a:r>
          </a:p>
          <a:p>
            <a:pPr marL="0" indent="0">
              <a:buNone/>
            </a:pPr>
            <a:r>
              <a:rPr lang="cs-CZ" sz="9600" dirty="0"/>
              <a:t>- asi 800 nově zjištěných onemocnění</a:t>
            </a:r>
          </a:p>
          <a:p>
            <a:pPr marL="0" indent="0">
              <a:buNone/>
            </a:pPr>
            <a:r>
              <a:rPr lang="cs-CZ" sz="9600" dirty="0"/>
              <a:t>- asi 400 úmrtí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3400" dirty="0"/>
              <a:t>Zdroj: https://</a:t>
            </a:r>
            <a:r>
              <a:rPr lang="cs-CZ" sz="3400" dirty="0" err="1"/>
              <a:t>www.cervix.cz</a:t>
            </a:r>
            <a:r>
              <a:rPr lang="cs-CZ" sz="3400" dirty="0"/>
              <a:t>/</a:t>
            </a:r>
            <a:r>
              <a:rPr lang="cs-CZ" sz="3400" dirty="0" err="1"/>
              <a:t>index.php?pg</a:t>
            </a:r>
            <a:r>
              <a:rPr lang="cs-CZ" sz="3400" dirty="0"/>
              <a:t>=pro-</a:t>
            </a:r>
            <a:r>
              <a:rPr lang="cs-CZ" sz="3400" dirty="0" err="1"/>
              <a:t>lekare</a:t>
            </a:r>
            <a:r>
              <a:rPr lang="cs-CZ" sz="3400" dirty="0"/>
              <a:t>--epidemiologie-karcinomu-hrdla-</a:t>
            </a:r>
            <a:r>
              <a:rPr lang="cs-CZ" sz="3400" dirty="0" err="1"/>
              <a:t>delozniho</a:t>
            </a:r>
            <a:endParaRPr lang="cs-CZ" sz="3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t="2227" r="2328"/>
          <a:stretch/>
        </p:blipFill>
        <p:spPr>
          <a:xfrm>
            <a:off x="4184741" y="2663676"/>
            <a:ext cx="5860780" cy="36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17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110" y="280052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HR (vysoce rizikové) HPV se spolupodílí na: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052423"/>
            <a:ext cx="10753200" cy="55255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asi 80 % karcinomů konečníku</a:t>
            </a:r>
          </a:p>
          <a:p>
            <a:pPr>
              <a:lnSpc>
                <a:spcPct val="100000"/>
              </a:lnSpc>
            </a:pPr>
            <a:r>
              <a:rPr lang="cs-CZ" dirty="0"/>
              <a:t>asi 70 % karcinomů vaginy</a:t>
            </a:r>
          </a:p>
          <a:p>
            <a:pPr>
              <a:lnSpc>
                <a:spcPct val="100000"/>
              </a:lnSpc>
            </a:pPr>
            <a:r>
              <a:rPr lang="cs-CZ" dirty="0"/>
              <a:t>asi 50 % karcinomů penisu</a:t>
            </a:r>
          </a:p>
          <a:p>
            <a:pPr>
              <a:lnSpc>
                <a:spcPct val="100000"/>
              </a:lnSpc>
            </a:pPr>
            <a:r>
              <a:rPr lang="cs-CZ" dirty="0"/>
              <a:t>asi 30 % karcinomů vulvy</a:t>
            </a:r>
          </a:p>
          <a:p>
            <a:pPr>
              <a:lnSpc>
                <a:spcPct val="100000"/>
              </a:lnSpc>
            </a:pPr>
            <a:r>
              <a:rPr lang="cs-CZ" dirty="0"/>
              <a:t>asi 20 % nádorů hlavy a krku</a:t>
            </a:r>
          </a:p>
          <a:p>
            <a:pPr>
              <a:lnSpc>
                <a:spcPct val="100000"/>
              </a:lnSpc>
            </a:pPr>
            <a:endParaRPr lang="cs-CZ" sz="3200" dirty="0"/>
          </a:p>
          <a:p>
            <a:pPr>
              <a:lnSpc>
                <a:spcPct val="100000"/>
              </a:lnSpc>
            </a:pPr>
            <a:endParaRPr lang="cs-CZ" sz="3200" dirty="0"/>
          </a:p>
          <a:p>
            <a:pPr>
              <a:lnSpc>
                <a:spcPct val="100000"/>
              </a:lnSpc>
            </a:pPr>
            <a:endParaRPr lang="cs-CZ" sz="3200" dirty="0"/>
          </a:p>
          <a:p>
            <a:pPr>
              <a:lnSpc>
                <a:spcPct val="100000"/>
              </a:lnSpc>
            </a:pPr>
            <a:endParaRPr lang="cs-CZ" sz="3200" dirty="0"/>
          </a:p>
          <a:p>
            <a:pPr>
              <a:lnSpc>
                <a:spcPct val="100000"/>
              </a:lnSpc>
            </a:pPr>
            <a:endParaRPr lang="cs-CZ" sz="3200" dirty="0"/>
          </a:p>
          <a:p>
            <a:pPr>
              <a:lnSpc>
                <a:spcPct val="100000"/>
              </a:lnSpc>
            </a:pPr>
            <a:endParaRPr lang="cs-CZ" sz="3200" dirty="0"/>
          </a:p>
          <a:p>
            <a:pPr marL="0" indent="0">
              <a:lnSpc>
                <a:spcPts val="1700"/>
              </a:lnSpc>
              <a:buNone/>
            </a:pPr>
            <a:r>
              <a:rPr lang="cs-CZ" sz="1100" dirty="0">
                <a:latin typeface="+mj-lt"/>
              </a:rPr>
              <a:t>Zdroj obr.: </a:t>
            </a:r>
            <a:r>
              <a:rPr lang="en-US" sz="1100" b="0" i="0" dirty="0">
                <a:effectLst/>
                <a:latin typeface="+mj-lt"/>
              </a:rPr>
              <a:t>Centers for Disease Control and Prevention. Cancers Associated with Human Papillomavirus, United States—2013–2017. USCS Data Brief, no 18. Atlanta, GA: Centers for Disease Control and Prevention, US Department of Health and Human Services;2020</a:t>
            </a:r>
            <a:r>
              <a:rPr lang="cs-CZ" sz="1100" dirty="0">
                <a:latin typeface="+mj-lt"/>
              </a:rPr>
              <a:t>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4161F9D-4964-FC4D-70C6-F94B7F49F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302" y="2867294"/>
            <a:ext cx="5806063" cy="28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02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9400" y="503498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Různé klinické projevy </a:t>
            </a:r>
            <a:r>
              <a:rPr lang="cs-CZ" dirty="0" err="1"/>
              <a:t>HPV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545464"/>
            <a:ext cx="5181600" cy="497124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Genitální bradavice (</a:t>
            </a:r>
            <a:r>
              <a:rPr lang="cs-CZ" dirty="0" err="1"/>
              <a:t>condylomata</a:t>
            </a:r>
            <a:r>
              <a:rPr lang="cs-CZ" dirty="0"/>
              <a:t> </a:t>
            </a:r>
            <a:r>
              <a:rPr lang="cs-CZ" dirty="0" err="1"/>
              <a:t>acuminata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  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500" dirty="0"/>
          </a:p>
          <a:p>
            <a:pPr marL="0" indent="0">
              <a:buNone/>
            </a:pPr>
            <a:endParaRPr lang="cs-CZ" sz="1500" dirty="0"/>
          </a:p>
          <a:p>
            <a:pPr marL="0" indent="0">
              <a:buNone/>
            </a:pPr>
            <a:endParaRPr lang="cs-CZ" sz="15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500" dirty="0"/>
          </a:p>
          <a:p>
            <a:pPr marL="0" indent="0">
              <a:buNone/>
            </a:pPr>
            <a:r>
              <a:rPr lang="cs-CZ" sz="1200" dirty="0"/>
              <a:t>Zdroje: </a:t>
            </a:r>
            <a:r>
              <a:rPr lang="cs-CZ" sz="1200" dirty="0">
                <a:hlinkClick r:id="rId2"/>
              </a:rPr>
              <a:t>http://</a:t>
            </a:r>
            <a:r>
              <a:rPr lang="cs-CZ" sz="1200" dirty="0" err="1">
                <a:hlinkClick r:id="rId2"/>
              </a:rPr>
              <a:t>cs.medicine-worlds.com</a:t>
            </a:r>
            <a:r>
              <a:rPr lang="cs-CZ" sz="1200" dirty="0">
                <a:hlinkClick r:id="rId2"/>
              </a:rPr>
              <a:t>/</a:t>
            </a:r>
            <a:r>
              <a:rPr lang="cs-CZ" sz="1200" dirty="0" err="1">
                <a:hlinkClick r:id="rId2"/>
              </a:rPr>
              <a:t>01_ostrokonechnye-kondilomy.jpg</a:t>
            </a:r>
            <a:r>
              <a:rPr lang="cs-CZ" sz="1200" dirty="0"/>
              <a:t>, https://</a:t>
            </a:r>
            <a:r>
              <a:rPr lang="cs-CZ" sz="1200" dirty="0" err="1"/>
              <a:t>www.symptomy.cz</a:t>
            </a:r>
            <a:r>
              <a:rPr lang="cs-CZ" sz="1200" dirty="0"/>
              <a:t>/nemoc/rakovina-</a:t>
            </a:r>
            <a:r>
              <a:rPr lang="cs-CZ" sz="1200" dirty="0" err="1"/>
              <a:t>delozniho</a:t>
            </a:r>
            <a:r>
              <a:rPr lang="cs-CZ" sz="1200" dirty="0"/>
              <a:t>-</a:t>
            </a:r>
            <a:r>
              <a:rPr lang="cs-CZ" sz="1200" dirty="0" err="1"/>
              <a:t>cipku</a:t>
            </a:r>
            <a:endParaRPr lang="cs-CZ" sz="12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545464"/>
            <a:ext cx="5181600" cy="49086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Cervikální karcinom (karcinom děl. čípku)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500" dirty="0"/>
          </a:p>
          <a:p>
            <a:pPr marL="0" indent="0">
              <a:buNone/>
            </a:pPr>
            <a:endParaRPr lang="cs-CZ" sz="1500" dirty="0"/>
          </a:p>
          <a:p>
            <a:pPr marL="0" indent="0">
              <a:buNone/>
            </a:pPr>
            <a:endParaRPr lang="cs-CZ" sz="1500" dirty="0"/>
          </a:p>
          <a:p>
            <a:pPr marL="0" indent="0">
              <a:buNone/>
            </a:pPr>
            <a:r>
              <a:rPr lang="cs-CZ" sz="1200" dirty="0"/>
              <a:t>Zdroj: https://</a:t>
            </a:r>
            <a:r>
              <a:rPr lang="cs-CZ" sz="1200" dirty="0" err="1"/>
              <a:t>www.symptomy.cz</a:t>
            </a:r>
            <a:r>
              <a:rPr lang="cs-CZ" sz="1200" dirty="0"/>
              <a:t>/nemoc/rakovina-</a:t>
            </a:r>
            <a:r>
              <a:rPr lang="cs-CZ" sz="1200" dirty="0" err="1"/>
              <a:t>delozniho</a:t>
            </a:r>
            <a:r>
              <a:rPr lang="cs-CZ" sz="1200" dirty="0"/>
              <a:t>-</a:t>
            </a:r>
            <a:r>
              <a:rPr lang="cs-CZ" sz="1200" dirty="0" err="1"/>
              <a:t>cipku</a:t>
            </a:r>
            <a:endParaRPr lang="cs-CZ" sz="12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67" y="2457009"/>
            <a:ext cx="2862277" cy="31814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t="10447" r="3926" b="2900"/>
          <a:stretch/>
        </p:blipFill>
        <p:spPr>
          <a:xfrm>
            <a:off x="6790282" y="2231832"/>
            <a:ext cx="4069724" cy="363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76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1246"/>
          </a:xfrm>
        </p:spPr>
        <p:txBody>
          <a:bodyPr/>
          <a:lstStyle/>
          <a:p>
            <a:pPr algn="ctr"/>
            <a:r>
              <a:rPr lang="cs-CZ" dirty="0"/>
              <a:t>Diagnostika </a:t>
            </a:r>
            <a:r>
              <a:rPr lang="cs-CZ" dirty="0" err="1"/>
              <a:t>HPV</a:t>
            </a:r>
            <a:r>
              <a:rPr lang="cs-CZ" dirty="0"/>
              <a:t> infekce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54098"/>
            <a:ext cx="10515600" cy="5503878"/>
          </a:xfrm>
        </p:spPr>
        <p:txBody>
          <a:bodyPr>
            <a:normAutofit/>
          </a:bodyPr>
          <a:lstStyle/>
          <a:p>
            <a:r>
              <a:rPr lang="cs-CZ" dirty="0"/>
              <a:t>Přímý průkaz viru ze stěru sliznice děložního hrdla: průkaz nukleové kyseliny viru HPV (molekulárně genetické metody, PCR)</a:t>
            </a: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     </a:t>
            </a:r>
            <a:r>
              <a:rPr lang="cs-CZ" sz="1100" dirty="0"/>
              <a:t>Zdroj: http://</a:t>
            </a:r>
            <a:r>
              <a:rPr lang="cs-CZ" sz="1100" dirty="0" err="1"/>
              <a:t>obgyntotalcare.com</a:t>
            </a:r>
            <a:r>
              <a:rPr lang="cs-CZ" sz="1100" dirty="0"/>
              <a:t>/</a:t>
            </a:r>
            <a:r>
              <a:rPr lang="cs-CZ" sz="1100" dirty="0" err="1"/>
              <a:t>pap-smears</a:t>
            </a:r>
            <a:r>
              <a:rPr lang="cs-CZ" sz="1100" dirty="0"/>
              <a:t>/</a:t>
            </a:r>
          </a:p>
          <a:p>
            <a:r>
              <a:rPr lang="cs-CZ" dirty="0"/>
              <a:t>Cervikální screening: mikroskopické vyšetření buněk (onkologická cytologie, </a:t>
            </a:r>
            <a:r>
              <a:rPr lang="cs-CZ" dirty="0" err="1"/>
              <a:t>Pap</a:t>
            </a:r>
            <a:r>
              <a:rPr lang="cs-CZ" dirty="0"/>
              <a:t> test)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7" r="588" b="6519"/>
          <a:stretch/>
        </p:blipFill>
        <p:spPr>
          <a:xfrm>
            <a:off x="4809118" y="2262622"/>
            <a:ext cx="2573764" cy="21940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264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48AA9-8A33-4274-B456-69EEE08F0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42"/>
            <a:ext cx="10515600" cy="506028"/>
          </a:xfrm>
        </p:spPr>
        <p:txBody>
          <a:bodyPr>
            <a:normAutofit/>
          </a:bodyPr>
          <a:lstStyle/>
          <a:p>
            <a:pPr algn="ctr"/>
            <a:r>
              <a:rPr lang="cs-CZ" sz="2500" dirty="0"/>
              <a:t>Sexuálně přenosné infekce (STI, STD), souhrn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F4ADA1-2ADB-4907-BA93-361CA4A30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1750"/>
            <a:ext cx="10515600" cy="5606249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400" dirty="0"/>
              <a:t>V širším slova smyslu i salmonelóza, </a:t>
            </a:r>
            <a:r>
              <a:rPr lang="cs-CZ" sz="1400" dirty="0" err="1"/>
              <a:t>kampylobakterióza</a:t>
            </a:r>
            <a:r>
              <a:rPr lang="cs-CZ" sz="1400" dirty="0"/>
              <a:t>, giardióza, hepatitida A…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2CB02B58-E650-434E-BA8F-41646B6CAC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494393"/>
              </p:ext>
            </p:extLst>
          </p:nvPr>
        </p:nvGraphicFramePr>
        <p:xfrm>
          <a:off x="1215501" y="516470"/>
          <a:ext cx="9570128" cy="5871013"/>
        </p:xfrm>
        <a:graphic>
          <a:graphicData uri="http://schemas.openxmlformats.org/drawingml/2006/table">
            <a:tbl>
              <a:tblPr/>
              <a:tblGrid>
                <a:gridCol w="2608347">
                  <a:extLst>
                    <a:ext uri="{9D8B030D-6E8A-4147-A177-3AD203B41FA5}">
                      <a16:colId xmlns:a16="http://schemas.microsoft.com/office/drawing/2014/main" val="1342958468"/>
                    </a:ext>
                  </a:extLst>
                </a:gridCol>
                <a:gridCol w="3771738">
                  <a:extLst>
                    <a:ext uri="{9D8B030D-6E8A-4147-A177-3AD203B41FA5}">
                      <a16:colId xmlns:a16="http://schemas.microsoft.com/office/drawing/2014/main" val="1114753443"/>
                    </a:ext>
                  </a:extLst>
                </a:gridCol>
                <a:gridCol w="3190043">
                  <a:extLst>
                    <a:ext uri="{9D8B030D-6E8A-4147-A177-3AD203B41FA5}">
                      <a16:colId xmlns:a16="http://schemas.microsoft.com/office/drawing/2014/main" val="1907606462"/>
                    </a:ext>
                  </a:extLst>
                </a:gridCol>
              </a:tblGrid>
              <a:tr h="286453">
                <a:tc>
                  <a:txBody>
                    <a:bodyPr/>
                    <a:lstStyle/>
                    <a:p>
                      <a:pPr algn="ctr"/>
                      <a:endParaRPr lang="cs-CZ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Onemocnění</a:t>
                      </a: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Původce</a:t>
                      </a: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784940"/>
                  </a:ext>
                </a:extLst>
              </a:tr>
              <a:tr h="286453">
                <a:tc rowSpan="7"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Bakteriální</a:t>
                      </a: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Gonorrhoea</a:t>
                      </a:r>
                      <a:r>
                        <a:rPr lang="cs-CZ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– kapavka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none" strike="noStrike">
                          <a:solidFill>
                            <a:schemeClr val="tx1"/>
                          </a:solidFill>
                          <a:effectLst/>
                          <a:hlinkClick r:id="rId2" tooltip="Neisseria gonorrhoea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Neisseria gonorrhoeae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127222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u="none" strike="noStrike" dirty="0">
                          <a:solidFill>
                            <a:schemeClr val="tx1"/>
                          </a:solidFill>
                          <a:effectLst/>
                          <a:hlinkClick r:id="rId3" tooltip="Syfili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Syfilis – lues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none" strike="noStrike" dirty="0">
                          <a:solidFill>
                            <a:schemeClr val="tx1"/>
                          </a:solidFill>
                          <a:effectLst/>
                          <a:hlinkClick r:id="rId4" tooltip="Treponema pallid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Treponema </a:t>
                      </a:r>
                      <a:r>
                        <a:rPr lang="cs-CZ" sz="14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4" tooltip="Treponema pallid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pallidum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086241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  <a:hlinkClick r:id="rId5" tooltip="Ulcus mol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Ulcus</a:t>
                      </a:r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  <a:hlinkClick r:id="rId5" tooltip="Ulcus mol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  <a:hlinkClick r:id="rId5" tooltip="Ulcus mol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molle</a:t>
                      </a:r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  <a:hlinkClick r:id="rId5" tooltip="Ulcus mol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– </a:t>
                      </a:r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  <a:hlinkClick r:id="rId5" tooltip="Ulcus mol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Chancroid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none" strike="noStrike">
                          <a:solidFill>
                            <a:schemeClr val="tx1"/>
                          </a:solidFill>
                          <a:effectLst/>
                          <a:hlinkClick r:id="rId6" tooltip="Haemophilus ducreyi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Haemophilus ducreyi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627334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  <a:hlinkClick r:id="rId7" tooltip="Granuloma inguina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Granuloma</a:t>
                      </a:r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  <a:hlinkClick r:id="rId7" tooltip="Granuloma inguina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  <a:hlinkClick r:id="rId7" tooltip="Granuloma inguina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inguinale</a:t>
                      </a:r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  <a:hlinkClick r:id="rId7" tooltip="Granuloma inguina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– </a:t>
                      </a:r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  <a:hlinkClick r:id="rId7" tooltip="Granuloma inguina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donovanóza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dirty="0" err="1">
                          <a:solidFill>
                            <a:schemeClr val="tx1"/>
                          </a:solidFill>
                          <a:effectLst/>
                        </a:rPr>
                        <a:t>Calymmatobacterium</a:t>
                      </a:r>
                      <a:r>
                        <a:rPr lang="cs-CZ" sz="14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400" i="1" dirty="0" err="1">
                          <a:solidFill>
                            <a:schemeClr val="tx1"/>
                          </a:solidFill>
                          <a:effectLst/>
                        </a:rPr>
                        <a:t>granulomatis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975743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Lymphogranuloma</a:t>
                      </a:r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venereum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none" strike="noStrike">
                          <a:solidFill>
                            <a:schemeClr val="tx1"/>
                          </a:solidFill>
                          <a:effectLst/>
                          <a:hlinkClick r:id="rId8" tooltip="Chlamydia trachomati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Chlamydia trachomatis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92758"/>
                  </a:ext>
                </a:extLst>
              </a:tr>
              <a:tr h="36943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  <a:hlinkClick r:id="rId9" tooltip="Mykoplazmatové infekce genitálu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Mykoplasma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10" tooltip="Mycoplazmat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Mycoplasma</a:t>
                      </a:r>
                      <a:r>
                        <a:rPr lang="cs-CZ" sz="1400" i="1" u="none" strike="noStrike" dirty="0">
                          <a:solidFill>
                            <a:schemeClr val="tx1"/>
                          </a:solidFill>
                          <a:effectLst/>
                          <a:hlinkClick r:id="rId10" tooltip="Mycoplazmat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s-CZ" sz="14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10" tooltip="Mycoplazmat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hominis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, </a:t>
                      </a:r>
                      <a:r>
                        <a:rPr lang="cs-CZ" sz="1400" i="1" dirty="0">
                          <a:solidFill>
                            <a:schemeClr val="tx1"/>
                          </a:solidFill>
                          <a:effectLst/>
                        </a:rPr>
                        <a:t>M. </a:t>
                      </a:r>
                      <a:r>
                        <a:rPr lang="cs-CZ" sz="1400" i="1" dirty="0" err="1">
                          <a:solidFill>
                            <a:schemeClr val="tx1"/>
                          </a:solidFill>
                          <a:effectLst/>
                        </a:rPr>
                        <a:t>genitalium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590045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solidFill>
                            <a:schemeClr val="tx1"/>
                          </a:solidFill>
                          <a:effectLst/>
                        </a:rPr>
                        <a:t>Ureaplasma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>
                          <a:solidFill>
                            <a:schemeClr val="tx1"/>
                          </a:solidFill>
                          <a:effectLst/>
                        </a:rPr>
                        <a:t>Ureaplasma urealyticum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971468"/>
                  </a:ext>
                </a:extLst>
              </a:tr>
              <a:tr h="286453">
                <a:tc rowSpan="5"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Virové</a:t>
                      </a: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u="none" strike="noStrike" dirty="0">
                          <a:solidFill>
                            <a:schemeClr val="tx1"/>
                          </a:solidFill>
                          <a:effectLst/>
                          <a:hlinkClick r:id="rId11" tooltip="HIV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HIV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cs-CZ" sz="1400" b="1" u="none" strike="noStrike" dirty="0">
                          <a:solidFill>
                            <a:schemeClr val="tx1"/>
                          </a:solidFill>
                          <a:effectLst/>
                          <a:hlinkClick r:id="rId12" tooltip="AID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AIDS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0" i="1" u="none" strike="noStrike" dirty="0" err="1">
                          <a:solidFill>
                            <a:schemeClr val="tx1"/>
                          </a:solidFill>
                          <a:effectLst/>
                          <a:hlinkClick r:id="rId13" tooltip="Human Immunodeficiency Viru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Human</a:t>
                      </a:r>
                      <a:r>
                        <a:rPr lang="cs-CZ" sz="1400" b="0" i="1" u="none" strike="noStrike" dirty="0">
                          <a:solidFill>
                            <a:schemeClr val="tx1"/>
                          </a:solidFill>
                          <a:effectLst/>
                          <a:hlinkClick r:id="rId13" tooltip="Human Immunodeficiency Viru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s-CZ" sz="1400" b="0" i="1" u="none" strike="noStrike" dirty="0" err="1">
                          <a:solidFill>
                            <a:schemeClr val="tx1"/>
                          </a:solidFill>
                          <a:effectLst/>
                          <a:hlinkClick r:id="rId13" tooltip="Human Immunodeficiency Viru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Immunodeficiency</a:t>
                      </a:r>
                      <a:r>
                        <a:rPr lang="cs-CZ" sz="1400" b="0" i="1" u="none" strike="noStrike" dirty="0">
                          <a:solidFill>
                            <a:schemeClr val="tx1"/>
                          </a:solidFill>
                          <a:effectLst/>
                          <a:hlinkClick r:id="rId13" tooltip="Human Immunodeficiency Viru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Virus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502645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u="none" strike="noStrike" dirty="0">
                          <a:solidFill>
                            <a:schemeClr val="tx1"/>
                          </a:solidFill>
                          <a:effectLst/>
                          <a:hlinkClick r:id="rId14" tooltip="Virová hepatitida B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Virová hepatitida B</a:t>
                      </a:r>
                      <a:r>
                        <a:rPr lang="cs-CZ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(C, D)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0" i="1" dirty="0">
                          <a:solidFill>
                            <a:schemeClr val="tx1"/>
                          </a:solidFill>
                          <a:effectLst/>
                        </a:rPr>
                        <a:t>Virus hepatitidy B (C, D)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431957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  <a:hlinkClick r:id="rId15" tooltip="Genitální herpe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Herpes </a:t>
                      </a:r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  <a:hlinkClick r:id="rId15" tooltip="Genitální herpe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genitalis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i="1" dirty="0">
                          <a:solidFill>
                            <a:schemeClr val="tx1"/>
                          </a:solidFill>
                          <a:effectLst/>
                        </a:rPr>
                        <a:t>Herpes simplex virus 1, 2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440469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solidFill>
                            <a:schemeClr val="tx1"/>
                          </a:solidFill>
                          <a:effectLst/>
                        </a:rPr>
                        <a:t>Condylomata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  <a:effectLst/>
                        </a:rPr>
                        <a:t>accuminata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, karcinom děl. hrdla, konečníku…</a:t>
                      </a: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none" strike="noStrike" dirty="0">
                          <a:solidFill>
                            <a:schemeClr val="tx1"/>
                          </a:solidFill>
                          <a:effectLst/>
                          <a:hlinkClick r:id="rId16" tooltip="Lidský papillomaviru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Lidský </a:t>
                      </a:r>
                      <a:r>
                        <a:rPr lang="cs-CZ" sz="14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16" tooltip="Lidský papillomaviru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papillomavirus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039730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u="none" strike="noStrike">
                          <a:solidFill>
                            <a:schemeClr val="tx1"/>
                          </a:solidFill>
                          <a:effectLst/>
                          <a:hlinkClick r:id="rId17" tooltip="Molluscum contagios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Molluscum contagiosum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dirty="0" err="1">
                          <a:solidFill>
                            <a:schemeClr val="tx1"/>
                          </a:solidFill>
                          <a:effectLst/>
                        </a:rPr>
                        <a:t>Molluscum</a:t>
                      </a:r>
                      <a:r>
                        <a:rPr lang="cs-CZ" sz="14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400" i="1" dirty="0" err="1">
                          <a:solidFill>
                            <a:schemeClr val="tx1"/>
                          </a:solidFill>
                          <a:effectLst/>
                        </a:rPr>
                        <a:t>contagiosum</a:t>
                      </a:r>
                      <a:r>
                        <a:rPr lang="cs-CZ" sz="1400" i="1" dirty="0">
                          <a:solidFill>
                            <a:schemeClr val="tx1"/>
                          </a:solidFill>
                          <a:effectLst/>
                        </a:rPr>
                        <a:t> virus MCV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23377"/>
                  </a:ext>
                </a:extLst>
              </a:tr>
              <a:tr h="28645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Kvasinkové</a:t>
                      </a: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  <a:hlinkClick r:id="rId18" tooltip="Kandidové infekc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Kandidové infekce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none" strike="noStrike" dirty="0">
                          <a:solidFill>
                            <a:schemeClr val="tx1"/>
                          </a:solidFill>
                          <a:effectLst/>
                          <a:hlinkClick r:id="rId19" tooltip="Candida albicans (stránka neexistuj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Candida </a:t>
                      </a:r>
                      <a:r>
                        <a:rPr lang="cs-CZ" sz="14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19" tooltip="Candida albicans (stránka neexistuj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albicans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774428"/>
                  </a:ext>
                </a:extLst>
              </a:tr>
              <a:tr h="286453">
                <a:tc rowSpan="2"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Parazitární - mnohobuněční</a:t>
                      </a: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>
                          <a:solidFill>
                            <a:schemeClr val="tx1"/>
                          </a:solidFill>
                          <a:effectLst/>
                          <a:hlinkClick r:id="rId20" tooltip="Pediculosis pubi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Pediculosis pubis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21" tooltip="Pthirus pubis (stránka neexistuj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Pthirus</a:t>
                      </a:r>
                      <a:r>
                        <a:rPr lang="cs-CZ" sz="1400" i="1" u="none" strike="noStrike" dirty="0">
                          <a:solidFill>
                            <a:schemeClr val="tx1"/>
                          </a:solidFill>
                          <a:effectLst/>
                          <a:hlinkClick r:id="rId21" tooltip="Pthirus pubis (stránka neexistuj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s-CZ" sz="14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21" tooltip="Pthirus pubis (stránka neexistuj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pubis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425801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  <a:hlinkClick r:id="rId22" tooltip="Svrab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Svrab – </a:t>
                      </a:r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  <a:hlinkClick r:id="rId22" tooltip="Svrab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scabies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23" tooltip="Sarcoptes scabiei (stránka neexistuj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Sarcoptes</a:t>
                      </a:r>
                      <a:r>
                        <a:rPr lang="cs-CZ" sz="1400" i="1" u="none" strike="noStrike" dirty="0">
                          <a:solidFill>
                            <a:schemeClr val="tx1"/>
                          </a:solidFill>
                          <a:effectLst/>
                          <a:hlinkClick r:id="rId23" tooltip="Sarcoptes scabiei (stránka neexistuj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s-CZ" sz="14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23" tooltip="Sarcoptes scabiei (stránka neexistuj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scabiei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535236"/>
                  </a:ext>
                </a:extLst>
              </a:tr>
              <a:tr h="28645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Parazitární – jednobuněční (protozoa, prvoci)</a:t>
                      </a: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  <a:hlinkClick r:id="rId24" tooltip="Trichomonádová vulvovaginitid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Trichomonádová vulvovaginitida</a:t>
                      </a:r>
                      <a:endParaRPr lang="cs-CZ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sng" dirty="0" err="1">
                          <a:solidFill>
                            <a:schemeClr val="tx1"/>
                          </a:solidFill>
                          <a:effectLst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Trichomonas</a:t>
                      </a:r>
                      <a:r>
                        <a:rPr lang="cs-CZ" sz="1400" i="1" u="sng" dirty="0">
                          <a:solidFill>
                            <a:schemeClr val="tx1"/>
                          </a:solidFill>
                          <a:effectLst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vagi</a:t>
                      </a:r>
                      <a:r>
                        <a:rPr lang="cs-CZ" sz="1400" i="1" u="sng" dirty="0">
                          <a:solidFill>
                            <a:schemeClr val="tx1"/>
                          </a:solidFill>
                          <a:effectLst/>
                        </a:rPr>
                        <a:t>nalis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702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06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157"/>
          </a:xfrm>
        </p:spPr>
        <p:txBody>
          <a:bodyPr/>
          <a:lstStyle/>
          <a:p>
            <a:pPr algn="ctr"/>
            <a:r>
              <a:rPr lang="cs-CZ" dirty="0"/>
              <a:t>Terapie </a:t>
            </a:r>
            <a:r>
              <a:rPr lang="cs-CZ" dirty="0" err="1"/>
              <a:t>HPV</a:t>
            </a:r>
            <a:r>
              <a:rPr lang="cs-CZ" dirty="0"/>
              <a:t> infekce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28762"/>
            <a:ext cx="10515600" cy="494347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 err="1"/>
              <a:t>Condylomata</a:t>
            </a:r>
            <a:r>
              <a:rPr lang="cs-CZ" dirty="0"/>
              <a:t> </a:t>
            </a:r>
            <a:r>
              <a:rPr lang="cs-CZ" dirty="0" err="1"/>
              <a:t>acuminata</a:t>
            </a:r>
            <a:r>
              <a:rPr lang="cs-CZ" dirty="0"/>
              <a:t>, kožní bradavice</a:t>
            </a:r>
          </a:p>
          <a:p>
            <a:pPr>
              <a:buFontTx/>
              <a:buChar char="-"/>
            </a:pPr>
            <a:r>
              <a:rPr lang="cs-CZ" dirty="0"/>
              <a:t>chirurgické metody</a:t>
            </a:r>
          </a:p>
          <a:p>
            <a:pPr>
              <a:buFontTx/>
              <a:buChar char="-"/>
            </a:pPr>
            <a:r>
              <a:rPr lang="cs-CZ" dirty="0" err="1"/>
              <a:t>CO</a:t>
            </a:r>
            <a:r>
              <a:rPr lang="cs-CZ" baseline="-25000" dirty="0" err="1"/>
              <a:t>2</a:t>
            </a:r>
            <a:r>
              <a:rPr lang="cs-CZ" dirty="0"/>
              <a:t> laser</a:t>
            </a:r>
          </a:p>
          <a:p>
            <a:pPr>
              <a:buFontTx/>
              <a:buChar char="-"/>
            </a:pPr>
            <a:r>
              <a:rPr lang="cs-CZ" dirty="0"/>
              <a:t>kryoterapie tekutým dusíkem</a:t>
            </a:r>
          </a:p>
          <a:p>
            <a:pPr>
              <a:buFontTx/>
              <a:buChar char="-"/>
            </a:pPr>
            <a:r>
              <a:rPr lang="cs-CZ" dirty="0"/>
              <a:t>chemické metody (</a:t>
            </a:r>
            <a:r>
              <a:rPr lang="cs-CZ" dirty="0" err="1"/>
              <a:t>podophyllotoxin</a:t>
            </a:r>
            <a:r>
              <a:rPr lang="cs-CZ" dirty="0"/>
              <a:t>, </a:t>
            </a:r>
            <a:r>
              <a:rPr lang="cs-CZ" dirty="0" err="1"/>
              <a:t>synekatechin</a:t>
            </a:r>
            <a:r>
              <a:rPr lang="cs-CZ" dirty="0"/>
              <a:t>)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cs-CZ" dirty="0"/>
              <a:t>Prekanceróza děložního čípku (</a:t>
            </a:r>
            <a:r>
              <a:rPr lang="cs-CZ" dirty="0" err="1"/>
              <a:t>CIN</a:t>
            </a:r>
            <a:r>
              <a:rPr lang="cs-CZ" dirty="0"/>
              <a:t>)</a:t>
            </a:r>
          </a:p>
          <a:p>
            <a:pPr>
              <a:buFontTx/>
              <a:buChar char="-"/>
            </a:pPr>
            <a:r>
              <a:rPr lang="cs-CZ" dirty="0" err="1"/>
              <a:t>konizace</a:t>
            </a:r>
            <a:r>
              <a:rPr lang="cs-CZ" dirty="0"/>
              <a:t> děložního čípku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dirty="0"/>
              <a:t>Nádorové změny</a:t>
            </a:r>
          </a:p>
          <a:p>
            <a:pPr marL="0" indent="0">
              <a:buNone/>
            </a:pPr>
            <a:r>
              <a:rPr lang="cs-CZ" dirty="0"/>
              <a:t>- chirurgické metody, chemoterapie, radioterapie</a:t>
            </a:r>
            <a:endParaRPr lang="cs-CZ" baseline="-250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6301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9549"/>
            <a:ext cx="10515600" cy="65682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Prevence </a:t>
            </a:r>
            <a:r>
              <a:rPr lang="cs-CZ" dirty="0" err="1"/>
              <a:t>HPV</a:t>
            </a:r>
            <a:r>
              <a:rPr lang="cs-CZ" dirty="0"/>
              <a:t> infekce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58283"/>
            <a:ext cx="10515600" cy="48186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bariérová ochrana při pohlavním styku</a:t>
            </a:r>
          </a:p>
          <a:p>
            <a:pPr>
              <a:lnSpc>
                <a:spcPct val="100000"/>
              </a:lnSpc>
            </a:pPr>
            <a:r>
              <a:rPr lang="cs-CZ" dirty="0"/>
              <a:t>OČKOVÁNÍ!</a:t>
            </a:r>
          </a:p>
          <a:p>
            <a:pPr marL="0" indent="0">
              <a:lnSpc>
                <a:spcPct val="100000"/>
              </a:lnSpc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buNone/>
            </a:pPr>
            <a:r>
              <a:rPr lang="cs-CZ" dirty="0"/>
              <a:t>Princip: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dirty="0"/>
              <a:t>vakcína je rekombinantní (antigen produkuje kvasinka) – </a:t>
            </a:r>
            <a:r>
              <a:rPr lang="cs-CZ" b="1" dirty="0"/>
              <a:t>vyvolává větší tvorbu protilátek </a:t>
            </a:r>
            <a:r>
              <a:rPr lang="cs-CZ" dirty="0"/>
              <a:t>než přirozená infekce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dirty="0"/>
              <a:t>protilátky z krve pronikají na sliznice           </a:t>
            </a:r>
            <a:r>
              <a:rPr lang="cs-CZ" b="1" dirty="0"/>
              <a:t>brání osídlení novými typy </a:t>
            </a:r>
            <a:r>
              <a:rPr lang="cs-CZ" b="1" dirty="0" err="1"/>
              <a:t>HPV</a:t>
            </a:r>
            <a:r>
              <a:rPr lang="cs-CZ" dirty="0"/>
              <a:t>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dirty="0"/>
              <a:t>očkování v dětství má největší efekt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/>
              <a:t>Vakcíny nemají léčebný efekt (neovlivní již přítomné typy </a:t>
            </a:r>
            <a:r>
              <a:rPr lang="cs-CZ" dirty="0" err="1"/>
              <a:t>HPV</a:t>
            </a:r>
            <a:r>
              <a:rPr lang="cs-CZ" dirty="0"/>
              <a:t>).</a:t>
            </a:r>
          </a:p>
        </p:txBody>
      </p:sp>
      <p:sp>
        <p:nvSpPr>
          <p:cNvPr id="5" name="Šipka doprava 4"/>
          <p:cNvSpPr/>
          <p:nvPr/>
        </p:nvSpPr>
        <p:spPr>
          <a:xfrm>
            <a:off x="6938081" y="4079050"/>
            <a:ext cx="636104" cy="14577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854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66670"/>
            <a:ext cx="10515600" cy="785612"/>
          </a:xfrm>
        </p:spPr>
        <p:txBody>
          <a:bodyPr/>
          <a:lstStyle/>
          <a:p>
            <a:pPr algn="ctr"/>
            <a:r>
              <a:rPr lang="cs-CZ" dirty="0"/>
              <a:t>Vakcíny proti </a:t>
            </a:r>
            <a:r>
              <a:rPr lang="cs-CZ" dirty="0" err="1"/>
              <a:t>HPV</a:t>
            </a:r>
            <a:r>
              <a:rPr lang="cs-CZ" dirty="0"/>
              <a:t> - srovnání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519706" y="1596981"/>
          <a:ext cx="9053850" cy="4731868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017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8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8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1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</a:rPr>
                        <a:t>Gardasil</a:t>
                      </a:r>
                      <a:r>
                        <a:rPr lang="cs-CZ" sz="2400" dirty="0">
                          <a:effectLst/>
                        </a:rPr>
                        <a:t>/</a:t>
                      </a:r>
                      <a:r>
                        <a:rPr lang="cs-CZ" sz="2400" dirty="0" err="1">
                          <a:effectLst/>
                        </a:rPr>
                        <a:t>Silgard</a:t>
                      </a:r>
                      <a:r>
                        <a:rPr lang="cs-CZ" sz="2400" dirty="0">
                          <a:effectLst/>
                        </a:rPr>
                        <a:t> (2006)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</a:rPr>
                        <a:t>Cervarix</a:t>
                      </a:r>
                      <a:r>
                        <a:rPr lang="cs-CZ" sz="2400" dirty="0">
                          <a:effectLst/>
                        </a:rPr>
                        <a:t> (2007)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</a:rPr>
                        <a:t>Gardasil</a:t>
                      </a:r>
                      <a:r>
                        <a:rPr lang="cs-CZ" sz="2400" dirty="0">
                          <a:effectLst/>
                        </a:rPr>
                        <a:t> 9 (2014)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34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effectLst/>
                        </a:rPr>
                        <a:t>Ochrana proti: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 err="1">
                          <a:effectLst/>
                        </a:rPr>
                        <a:t>HPV</a:t>
                      </a:r>
                      <a:r>
                        <a:rPr lang="cs-CZ" sz="2400" b="0" dirty="0">
                          <a:effectLst/>
                        </a:rPr>
                        <a:t> 6, 11, 16, 18</a:t>
                      </a:r>
                      <a:endParaRPr lang="cs-CZ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Ochrana proti: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</a:rPr>
                        <a:t>HPV</a:t>
                      </a:r>
                      <a:r>
                        <a:rPr lang="cs-CZ" sz="2400" dirty="0">
                          <a:effectLst/>
                        </a:rPr>
                        <a:t> 16, 18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Ochrana proti: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HPV 6, 11, 16, 18, 31, 33, 45, 52, 58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 err="1">
                          <a:effectLst/>
                        </a:rPr>
                        <a:t>Dvoudávkové</a:t>
                      </a:r>
                      <a:r>
                        <a:rPr lang="cs-CZ" sz="2400" b="0" dirty="0">
                          <a:effectLst/>
                        </a:rPr>
                        <a:t> schéma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effectLst/>
                        </a:rPr>
                        <a:t>(9 až 13 let):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effectLst/>
                        </a:rPr>
                        <a:t>0 – 6 měsíců</a:t>
                      </a:r>
                      <a:endParaRPr lang="cs-CZ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</a:rPr>
                        <a:t>Dvoudávkové</a:t>
                      </a:r>
                      <a:r>
                        <a:rPr lang="cs-CZ" sz="2400" dirty="0">
                          <a:effectLst/>
                        </a:rPr>
                        <a:t> schéma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(9 až 14 let):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0 – 6 měsíců (5 – 13)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</a:rPr>
                        <a:t>Dvoudávkové</a:t>
                      </a:r>
                      <a:r>
                        <a:rPr lang="cs-CZ" sz="2400" dirty="0">
                          <a:effectLst/>
                        </a:rPr>
                        <a:t> schéma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(9 až 14 let):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0 – 6 měsíců (5 – 13)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37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 err="1">
                          <a:effectLst/>
                        </a:rPr>
                        <a:t>Třídávkové</a:t>
                      </a:r>
                      <a:r>
                        <a:rPr lang="cs-CZ" sz="2400" b="0" dirty="0">
                          <a:effectLst/>
                        </a:rPr>
                        <a:t> schéma: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effectLst/>
                        </a:rPr>
                        <a:t>0 – 2 měsíce – 6 měsíců</a:t>
                      </a:r>
                      <a:endParaRPr lang="cs-CZ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</a:rPr>
                        <a:t>Třídávkové</a:t>
                      </a:r>
                      <a:r>
                        <a:rPr lang="cs-CZ" sz="2400" dirty="0">
                          <a:effectLst/>
                        </a:rPr>
                        <a:t> schéma: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0 – 1 měsíc – 6 měsíců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</a:rPr>
                        <a:t>Třídávkové</a:t>
                      </a:r>
                      <a:r>
                        <a:rPr lang="cs-CZ" sz="2400" dirty="0">
                          <a:effectLst/>
                        </a:rPr>
                        <a:t> schéma: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0 – 2 měsíce – 6 měsíců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524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96D461-B815-C8FA-148E-0EF68DD4D5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D2E223-B2CE-BAE4-04A0-963DC44D8A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F487C69-D43F-8002-D003-2B7D84ADD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05196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Virové hepatitidy B, C, D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67EAFEA4-9A53-B7C2-C259-A805109F7CE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359002"/>
            <a:ext cx="5219998" cy="4482502"/>
          </a:xfrm>
        </p:spPr>
        <p:txBody>
          <a:bodyPr/>
          <a:lstStyle/>
          <a:p>
            <a:pPr marL="0" indent="0">
              <a:buNone/>
            </a:pPr>
            <a:r>
              <a:rPr lang="cs-CZ" sz="2600" b="1" dirty="0"/>
              <a:t>Společné rysy: </a:t>
            </a:r>
          </a:p>
          <a:p>
            <a:r>
              <a:rPr lang="cs-CZ" sz="2600" dirty="0"/>
              <a:t>přenos sexuálně, krví a z matky na dítě </a:t>
            </a:r>
          </a:p>
          <a:p>
            <a:r>
              <a:rPr lang="cs-CZ" sz="2600" dirty="0"/>
              <a:t>léčí se pouze chronické infekce</a:t>
            </a:r>
          </a:p>
          <a:p>
            <a:endParaRPr lang="cs-CZ" sz="2600" dirty="0"/>
          </a:p>
          <a:p>
            <a:r>
              <a:rPr lang="cs-CZ" sz="2600" dirty="0"/>
              <a:t>u chronické infekce může vést k jaterní cirhóze až hepatocelulárnímu (jaternímu) karcinomu</a:t>
            </a:r>
          </a:p>
          <a:p>
            <a:pPr marL="72000" indent="0">
              <a:buNone/>
            </a:pPr>
            <a:endParaRPr lang="cs-CZ" b="1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C1874B26-DE17-7A43-6514-1634A238A23C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030001" y="1359001"/>
            <a:ext cx="5219998" cy="4139998"/>
          </a:xfrm>
        </p:spPr>
        <p:txBody>
          <a:bodyPr/>
          <a:lstStyle/>
          <a:p>
            <a:pPr marL="0" indent="0">
              <a:buNone/>
            </a:pPr>
            <a:r>
              <a:rPr lang="cs-CZ" sz="2600" b="1" dirty="0"/>
              <a:t>Rozdíly:</a:t>
            </a:r>
          </a:p>
          <a:p>
            <a:r>
              <a:rPr lang="cs-CZ" sz="2600" dirty="0"/>
              <a:t>u hepatitidy B: přenos hlavně </a:t>
            </a:r>
            <a:r>
              <a:rPr lang="cs-CZ" sz="2600" dirty="0" err="1"/>
              <a:t>pohl</a:t>
            </a:r>
            <a:r>
              <a:rPr lang="cs-CZ" sz="2600" dirty="0"/>
              <a:t>. stykem a krví (zdravotnická zařízení)</a:t>
            </a:r>
          </a:p>
          <a:p>
            <a:r>
              <a:rPr lang="cs-CZ" sz="2600" dirty="0"/>
              <a:t>u hepatitidy C: hlavně </a:t>
            </a:r>
            <a:r>
              <a:rPr lang="cs-CZ" sz="2600" dirty="0" err="1"/>
              <a:t>i.v</a:t>
            </a:r>
            <a:r>
              <a:rPr lang="cs-CZ" sz="2600" dirty="0"/>
              <a:t>. narkomani</a:t>
            </a:r>
          </a:p>
          <a:p>
            <a:endParaRPr lang="cs-CZ" sz="2600" dirty="0"/>
          </a:p>
          <a:p>
            <a:r>
              <a:rPr lang="cs-CZ" sz="2600" dirty="0"/>
              <a:t>vysoké riziko chronické infekce u hepatitidy B u dětí </a:t>
            </a:r>
            <a:r>
              <a:rPr lang="cs-CZ" sz="2600" dirty="0" err="1"/>
              <a:t>HBsAg</a:t>
            </a:r>
            <a:r>
              <a:rPr lang="cs-CZ" sz="2600" dirty="0"/>
              <a:t>+ matek</a:t>
            </a:r>
          </a:p>
          <a:p>
            <a:r>
              <a:rPr lang="cs-CZ" sz="2600" dirty="0"/>
              <a:t>proti </a:t>
            </a:r>
            <a:r>
              <a:rPr lang="cs-CZ" sz="2600" dirty="0" err="1"/>
              <a:t>hep</a:t>
            </a:r>
            <a:r>
              <a:rPr lang="cs-CZ" sz="2600" dirty="0"/>
              <a:t>. C neexistuje očkování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2679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1E031E-061C-D70B-E80F-23EA1B0183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9579D7-07A6-3637-B19E-33D62247E4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A2C267DF-F9B1-ED46-6579-4720266FD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58361"/>
            <a:ext cx="10753200" cy="451576"/>
          </a:xfrm>
        </p:spPr>
        <p:txBody>
          <a:bodyPr/>
          <a:lstStyle/>
          <a:p>
            <a:pPr algn="ctr"/>
            <a:r>
              <a:rPr lang="cs-CZ" dirty="0" err="1"/>
              <a:t>HBsAg</a:t>
            </a:r>
            <a:endParaRPr lang="cs-CZ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1946C828-17FF-EF26-92B1-BF0913F98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798293"/>
            <a:ext cx="10753200" cy="5555707"/>
          </a:xfrm>
        </p:spPr>
        <p:txBody>
          <a:bodyPr/>
          <a:lstStyle/>
          <a:p>
            <a:pPr algn="l">
              <a:lnSpc>
                <a:spcPct val="110000"/>
              </a:lnSpc>
            </a:pPr>
            <a:r>
              <a:rPr lang="cs-CZ" dirty="0"/>
              <a:t>povrchový antigen viru hepatitidy B (</a:t>
            </a:r>
            <a:r>
              <a:rPr lang="cs-CZ" b="1" dirty="0"/>
              <a:t>H</a:t>
            </a:r>
            <a:r>
              <a:rPr lang="cs-CZ" dirty="0"/>
              <a:t>epatitis </a:t>
            </a:r>
            <a:r>
              <a:rPr lang="cs-CZ" b="1" dirty="0"/>
              <a:t>B</a:t>
            </a:r>
            <a:r>
              <a:rPr lang="cs-CZ" dirty="0"/>
              <a:t> </a:t>
            </a:r>
            <a:r>
              <a:rPr lang="cs-CZ" b="1" dirty="0" err="1"/>
              <a:t>s</a:t>
            </a:r>
            <a:r>
              <a:rPr lang="cs-CZ" dirty="0" err="1"/>
              <a:t>urface</a:t>
            </a:r>
            <a:r>
              <a:rPr lang="cs-CZ" dirty="0"/>
              <a:t> </a:t>
            </a:r>
            <a:r>
              <a:rPr lang="cs-CZ" b="1" dirty="0"/>
              <a:t>a</a:t>
            </a:r>
            <a:r>
              <a:rPr lang="cs-CZ" dirty="0"/>
              <a:t>nti</a:t>
            </a:r>
            <a:r>
              <a:rPr lang="cs-CZ" b="1" dirty="0"/>
              <a:t>g</a:t>
            </a:r>
            <a:r>
              <a:rPr lang="cs-CZ" dirty="0"/>
              <a:t>en)</a:t>
            </a:r>
          </a:p>
          <a:p>
            <a:pPr algn="l">
              <a:lnSpc>
                <a:spcPct val="110000"/>
              </a:lnSpc>
            </a:pPr>
            <a:r>
              <a:rPr lang="cs-CZ" dirty="0"/>
              <a:t>jeho přítomnost v krvi znamená aktivní hepatitidu B (replikaci = množení viru)</a:t>
            </a:r>
          </a:p>
          <a:p>
            <a:pPr algn="l">
              <a:lnSpc>
                <a:spcPct val="110000"/>
              </a:lnSpc>
            </a:pPr>
            <a:r>
              <a:rPr lang="cs-CZ" dirty="0"/>
              <a:t>protilátky pro němu (anti-</a:t>
            </a:r>
            <a:r>
              <a:rPr lang="cs-CZ" dirty="0" err="1"/>
              <a:t>HBs</a:t>
            </a:r>
            <a:r>
              <a:rPr lang="cs-CZ" dirty="0"/>
              <a:t>) značí prodělanou infekci nebo stav po očkování</a:t>
            </a:r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72000" indent="0" algn="l">
              <a:buNone/>
            </a:pPr>
            <a:r>
              <a:rPr lang="cs-CZ" sz="1200" dirty="0"/>
              <a:t>Zdroj: https://health.ucdavis.edu/blog/lab-best-practice/hepatitis-b-serologic-testing-methods/2021/06</a:t>
            </a:r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1FF2F79-117C-36F0-1880-7957DAEA1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559" y="2734689"/>
            <a:ext cx="5163760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3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D40FC2-902B-4CCE-B1EE-EFD3D8D7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21"/>
            <a:ext cx="10515600" cy="575908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+mn-lt"/>
              </a:rPr>
              <a:t>Výskyt hepatitidy B a C v ČR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7508EF-F59A-4EB9-88B2-27E6A4389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4" y="1825624"/>
            <a:ext cx="10905226" cy="489519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lnSpc>
                <a:spcPct val="120000"/>
              </a:lnSpc>
              <a:buNone/>
            </a:pPr>
            <a:endParaRPr lang="cs-CZ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8000" dirty="0"/>
              <a:t>Proč klesal počet VHB?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8000" dirty="0"/>
              <a:t>Očkování a profylaxe…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sz="8000" dirty="0"/>
              <a:t>od r. 1986 vakcinace rizikových skupin (zdravotníci, </a:t>
            </a:r>
            <a:r>
              <a:rPr lang="cs-CZ" sz="8000" dirty="0" err="1"/>
              <a:t>hemodialyzovaní</a:t>
            </a:r>
            <a:r>
              <a:rPr lang="cs-CZ" sz="8000" dirty="0"/>
              <a:t> pacienti, novorozenci </a:t>
            </a:r>
            <a:r>
              <a:rPr lang="cs-CZ" sz="8000" dirty="0" err="1"/>
              <a:t>HBsAg</a:t>
            </a:r>
            <a:r>
              <a:rPr lang="cs-CZ" sz="8000" dirty="0"/>
              <a:t>+ matek, kontakty nosičů HBV aj.)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sz="8000" dirty="0"/>
              <a:t>pravidelné očkování dětí (ročníky 1989 a mladší)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sz="8000" dirty="0"/>
              <a:t>možnost pasivní imunizace - hyperimunní gamaglobulin (post-expoziční profylaxe u novorozenců </a:t>
            </a:r>
            <a:r>
              <a:rPr lang="cs-CZ" sz="8000" dirty="0" err="1"/>
              <a:t>HBsAg</a:t>
            </a:r>
            <a:r>
              <a:rPr lang="cs-CZ" sz="8000" dirty="0"/>
              <a:t>+ matek, při poranění jehlou od </a:t>
            </a:r>
            <a:r>
              <a:rPr lang="cs-CZ" sz="8000" dirty="0" err="1"/>
              <a:t>HBsAg</a:t>
            </a:r>
            <a:r>
              <a:rPr lang="cs-CZ" sz="8000" dirty="0"/>
              <a:t>+ osoby…) </a:t>
            </a:r>
          </a:p>
          <a:p>
            <a:pPr marL="0" indent="0">
              <a:buNone/>
            </a:pPr>
            <a:r>
              <a:rPr lang="cs-CZ" sz="4400" dirty="0"/>
              <a:t>Zdroj: https://szu.cz/wp-content/uploads/2023/03/tabulka_leden-prosinec_2022.pdf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382D8BF0-8C02-4C78-A7E8-4382DDE45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41161"/>
              </p:ext>
            </p:extLst>
          </p:nvPr>
        </p:nvGraphicFramePr>
        <p:xfrm>
          <a:off x="2498427" y="972190"/>
          <a:ext cx="6680241" cy="294817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686955">
                  <a:extLst>
                    <a:ext uri="{9D8B030D-6E8A-4147-A177-3AD203B41FA5}">
                      <a16:colId xmlns:a16="http://schemas.microsoft.com/office/drawing/2014/main" val="1092654749"/>
                    </a:ext>
                  </a:extLst>
                </a:gridCol>
                <a:gridCol w="2299247">
                  <a:extLst>
                    <a:ext uri="{9D8B030D-6E8A-4147-A177-3AD203B41FA5}">
                      <a16:colId xmlns:a16="http://schemas.microsoft.com/office/drawing/2014/main" val="2111627082"/>
                    </a:ext>
                  </a:extLst>
                </a:gridCol>
                <a:gridCol w="2694039">
                  <a:extLst>
                    <a:ext uri="{9D8B030D-6E8A-4147-A177-3AD203B41FA5}">
                      <a16:colId xmlns:a16="http://schemas.microsoft.com/office/drawing/2014/main" val="346068332"/>
                    </a:ext>
                  </a:extLst>
                </a:gridCol>
              </a:tblGrid>
              <a:tr h="491362"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VHB (</a:t>
                      </a:r>
                      <a:r>
                        <a:rPr lang="cs-CZ" dirty="0" err="1"/>
                        <a:t>ak</a:t>
                      </a:r>
                      <a:r>
                        <a:rPr lang="cs-CZ" dirty="0"/>
                        <a:t> + </a:t>
                      </a:r>
                      <a:r>
                        <a:rPr lang="cs-CZ" dirty="0" err="1"/>
                        <a:t>chron</a:t>
                      </a:r>
                      <a:r>
                        <a:rPr lang="cs-CZ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VHC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825884"/>
                  </a:ext>
                </a:extLst>
              </a:tr>
              <a:tr h="491362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54 + 269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1050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27176"/>
                  </a:ext>
                </a:extLst>
              </a:tr>
              <a:tr h="491362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41 + 276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1138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04800"/>
                  </a:ext>
                </a:extLst>
              </a:tr>
              <a:tr h="491362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27 + 142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771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612"/>
                  </a:ext>
                </a:extLst>
              </a:tr>
              <a:tr h="491362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17 + 127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665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943294"/>
                  </a:ext>
                </a:extLst>
              </a:tr>
              <a:tr h="491362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48 + 243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921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885107"/>
                  </a:ext>
                </a:extLst>
              </a:tr>
            </a:tbl>
          </a:graphicData>
        </a:graphic>
      </p:graphicFrame>
      <p:sp>
        <p:nvSpPr>
          <p:cNvPr id="5" name="Ovál 4">
            <a:extLst>
              <a:ext uri="{FF2B5EF4-FFF2-40B4-BE49-F238E27FC236}">
                <a16:creationId xmlns:a16="http://schemas.microsoft.com/office/drawing/2014/main" id="{07143847-FE3C-4935-BD18-A44AAF7CD8E4}"/>
              </a:ext>
            </a:extLst>
          </p:cNvPr>
          <p:cNvSpPr/>
          <p:nvPr/>
        </p:nvSpPr>
        <p:spPr>
          <a:xfrm>
            <a:off x="4390984" y="1331295"/>
            <a:ext cx="1911659" cy="22196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47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7679" y="266331"/>
            <a:ext cx="8220980" cy="674702"/>
          </a:xfrm>
        </p:spPr>
        <p:txBody>
          <a:bodyPr rtlCol="0" anchor="ctr">
            <a:normAutofit/>
          </a:bodyPr>
          <a:lstStyle/>
          <a:p>
            <a:pPr algn="ctr" defTabSz="883762">
              <a:defRPr/>
            </a:pPr>
            <a:r>
              <a:rPr lang="cs-CZ" altLang="cs-CZ" sz="4300" dirty="0">
                <a:latin typeface="+mn-lt"/>
              </a:rPr>
              <a:t>Virová hepatitida B (DNA virus)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790113" y="1269508"/>
            <a:ext cx="10147176" cy="5211192"/>
          </a:xfrm>
        </p:spPr>
        <p:txBody>
          <a:bodyPr rtlCol="0">
            <a:normAutofit lnSpcReduction="10000"/>
          </a:bodyPr>
          <a:lstStyle/>
          <a:p>
            <a:pPr defTabSz="883762">
              <a:lnSpc>
                <a:spcPct val="100000"/>
              </a:lnSpc>
              <a:spcBef>
                <a:spcPts val="967"/>
              </a:spcBef>
              <a:defRPr/>
            </a:pPr>
            <a:r>
              <a:rPr lang="cs-CZ" altLang="cs-CZ" dirty="0"/>
              <a:t>virus </a:t>
            </a:r>
            <a:r>
              <a:rPr lang="cs-CZ" altLang="cs-CZ" b="1" dirty="0"/>
              <a:t>vysoce nakažlivý </a:t>
            </a:r>
            <a:r>
              <a:rPr lang="cs-CZ" altLang="cs-CZ" dirty="0"/>
              <a:t>(100 x více než HIV), malá infekční dávka</a:t>
            </a:r>
          </a:p>
          <a:p>
            <a:pPr defTabSz="883762">
              <a:lnSpc>
                <a:spcPct val="100000"/>
              </a:lnSpc>
              <a:spcBef>
                <a:spcPts val="967"/>
              </a:spcBef>
              <a:defRPr/>
            </a:pPr>
            <a:r>
              <a:rPr lang="cs-CZ" altLang="cs-CZ" dirty="0"/>
              <a:t>odolný vůči prostředí (na površích vydrží týden, snáší mráz, ničí ho teplota 90 °C po 1 hodině)</a:t>
            </a:r>
          </a:p>
          <a:p>
            <a:pPr defTabSz="883762">
              <a:lnSpc>
                <a:spcPct val="100000"/>
              </a:lnSpc>
              <a:spcBef>
                <a:spcPts val="967"/>
              </a:spcBef>
              <a:defRPr/>
            </a:pPr>
            <a:endParaRPr lang="cs-CZ" altLang="cs-CZ" dirty="0"/>
          </a:p>
          <a:p>
            <a:pPr defTabSz="883762">
              <a:lnSpc>
                <a:spcPct val="100000"/>
              </a:lnSpc>
              <a:spcBef>
                <a:spcPts val="967"/>
              </a:spcBef>
              <a:defRPr/>
            </a:pPr>
            <a:r>
              <a:rPr lang="cs-CZ" altLang="cs-CZ" dirty="0"/>
              <a:t>inkubační doba: 50 – 180 dní</a:t>
            </a:r>
          </a:p>
          <a:p>
            <a:pPr defTabSz="883762">
              <a:lnSpc>
                <a:spcPct val="100000"/>
              </a:lnSpc>
              <a:spcBef>
                <a:spcPts val="967"/>
              </a:spcBef>
              <a:defRPr/>
            </a:pPr>
            <a:r>
              <a:rPr lang="cs-CZ" altLang="cs-CZ" dirty="0"/>
              <a:t>chronický průběh ve světě: 400 miliónů osob</a:t>
            </a:r>
          </a:p>
          <a:p>
            <a:pPr defTabSz="883762">
              <a:lnSpc>
                <a:spcPct val="100000"/>
              </a:lnSpc>
              <a:spcBef>
                <a:spcPts val="967"/>
              </a:spcBef>
              <a:defRPr/>
            </a:pPr>
            <a:r>
              <a:rPr lang="cs-CZ" altLang="cs-CZ" dirty="0"/>
              <a:t>chronický průběh onemocnění v ČR a v Evropě </a:t>
            </a:r>
            <a:r>
              <a:rPr lang="cs-CZ" altLang="cs-CZ" b="1" dirty="0"/>
              <a:t>výjimečný</a:t>
            </a:r>
          </a:p>
          <a:p>
            <a:pPr defTabSz="883762">
              <a:lnSpc>
                <a:spcPct val="100000"/>
              </a:lnSpc>
              <a:spcBef>
                <a:spcPts val="967"/>
              </a:spcBef>
              <a:defRPr/>
            </a:pPr>
            <a:endParaRPr lang="cs-CZ" altLang="cs-CZ" b="1" dirty="0"/>
          </a:p>
          <a:p>
            <a:pPr marL="72000" indent="0" defTabSz="883762">
              <a:lnSpc>
                <a:spcPct val="100000"/>
              </a:lnSpc>
              <a:spcBef>
                <a:spcPts val="967"/>
              </a:spcBef>
              <a:buNone/>
              <a:defRPr/>
            </a:pPr>
            <a:r>
              <a:rPr lang="cs-CZ" altLang="cs-CZ" dirty="0"/>
              <a:t>Nosičství nebo chronická infekce: pozitivita </a:t>
            </a:r>
            <a:r>
              <a:rPr lang="cs-CZ" altLang="cs-CZ" dirty="0" err="1"/>
              <a:t>HBsAg</a:t>
            </a:r>
            <a:r>
              <a:rPr lang="cs-CZ" altLang="cs-CZ" dirty="0"/>
              <a:t> 6 měsíců a více</a:t>
            </a:r>
          </a:p>
          <a:p>
            <a:pPr defTabSz="883762">
              <a:spcBef>
                <a:spcPts val="967"/>
              </a:spcBef>
              <a:defRPr/>
            </a:pPr>
            <a:endParaRPr lang="cs-CZ" altLang="cs-CZ" dirty="0"/>
          </a:p>
          <a:p>
            <a:pPr marL="0" indent="0" defTabSz="883762">
              <a:spcBef>
                <a:spcPts val="967"/>
              </a:spcBef>
              <a:buNone/>
              <a:defRPr/>
            </a:pPr>
            <a:endParaRPr lang="cs-CZ" alt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92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69002" y="393750"/>
            <a:ext cx="8407411" cy="813614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cs-CZ" altLang="cs-CZ" sz="4300" dirty="0">
                <a:solidFill>
                  <a:srgbClr val="009900"/>
                </a:solidFill>
              </a:rPr>
              <a:t>  </a:t>
            </a:r>
            <a:r>
              <a:rPr lang="cs-CZ" altLang="cs-CZ" sz="4300" dirty="0">
                <a:latin typeface="+mn-lt"/>
              </a:rPr>
              <a:t>Virová hepatitida B</a:t>
            </a:r>
            <a:br>
              <a:rPr lang="cs-CZ" altLang="cs-CZ" sz="4300" dirty="0">
                <a:solidFill>
                  <a:srgbClr val="008080"/>
                </a:solidFill>
              </a:rPr>
            </a:br>
            <a:r>
              <a:rPr lang="cs-CZ" alt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8990" y="1500326"/>
            <a:ext cx="9724007" cy="4511163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dirty="0"/>
              <a:t>Cesty přenosu:</a:t>
            </a:r>
          </a:p>
          <a:p>
            <a:pPr lvl="1" eaLnBrk="1" hangingPunct="1">
              <a:defRPr/>
            </a:pPr>
            <a:r>
              <a:rPr lang="cs-CZ" sz="2800" dirty="0"/>
              <a:t>pohlavním stykem </a:t>
            </a:r>
          </a:p>
          <a:p>
            <a:pPr lvl="1" eaLnBrk="1" hangingPunct="1">
              <a:defRPr/>
            </a:pPr>
            <a:r>
              <a:rPr lang="cs-CZ" sz="2800" dirty="0"/>
              <a:t>krví a krevními produkty, nitrožilní aplikace drog</a:t>
            </a:r>
          </a:p>
          <a:p>
            <a:pPr lvl="1" eaLnBrk="1" hangingPunct="1">
              <a:defRPr/>
            </a:pPr>
            <a:r>
              <a:rPr lang="cs-CZ" sz="2800" dirty="0"/>
              <a:t>z matky na dítě během těhotenství a porodu</a:t>
            </a:r>
          </a:p>
          <a:p>
            <a:pPr marL="457200" lvl="1" indent="0" eaLnBrk="1" hangingPunct="1">
              <a:buNone/>
              <a:defRPr/>
            </a:pPr>
            <a:endParaRPr lang="cs-CZ" sz="2800" dirty="0"/>
          </a:p>
          <a:p>
            <a:pPr eaLnBrk="1" hangingPunct="1">
              <a:lnSpc>
                <a:spcPct val="100000"/>
              </a:lnSpc>
              <a:defRPr/>
            </a:pPr>
            <a:endParaRPr lang="cs-CZ" dirty="0"/>
          </a:p>
          <a:p>
            <a:pPr eaLnBrk="1" hangingPunct="1">
              <a:lnSpc>
                <a:spcPct val="100000"/>
              </a:lnSpc>
              <a:defRPr/>
            </a:pPr>
            <a:r>
              <a:rPr lang="cs-CZ" dirty="0"/>
              <a:t>v Evropě absolutně převažuje přenos </a:t>
            </a:r>
            <a:r>
              <a:rPr lang="cs-CZ" b="1" dirty="0"/>
              <a:t>sexuální 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dirty="0"/>
              <a:t>v rozvojových zemích převažuje přenos sexuální a ve zdravotnických zařízeních</a:t>
            </a:r>
          </a:p>
        </p:txBody>
      </p:sp>
    </p:spTree>
    <p:extLst>
      <p:ext uri="{BB962C8B-B14F-4D97-AF65-F5344CB8AC3E}">
        <p14:creationId xmlns:p14="http://schemas.microsoft.com/office/powerpoint/2010/main" val="3819524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1377"/>
          </a:xfrm>
        </p:spPr>
        <p:txBody>
          <a:bodyPr/>
          <a:lstStyle/>
          <a:p>
            <a:pPr algn="ctr"/>
            <a:r>
              <a:rPr lang="cs-CZ" altLang="sk-SK" dirty="0">
                <a:latin typeface="+mn-lt"/>
              </a:rPr>
              <a:t>Výskyt hepatitidy B ve světě</a:t>
            </a:r>
            <a:endParaRPr lang="sk-SK" altLang="sk-SK" dirty="0">
              <a:latin typeface="+mn-lt"/>
            </a:endParaRPr>
          </a:p>
        </p:txBody>
      </p:sp>
      <p:sp>
        <p:nvSpPr>
          <p:cNvPr id="7172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189608" y="6356350"/>
            <a:ext cx="6963792" cy="3651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Zdroj: https://www.ncbi.nlm.nih.gov/pmc/articles/PMC6232563</a:t>
            </a:r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D1DD97A6-9501-4E38-8E39-8B9DAF043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4888" y="1376039"/>
            <a:ext cx="8609513" cy="463414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29B79B-A646-4D07-8529-DE7D516DF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8871"/>
          </a:xfrm>
        </p:spPr>
        <p:txBody>
          <a:bodyPr/>
          <a:lstStyle/>
          <a:p>
            <a:pPr algn="ctr"/>
            <a:r>
              <a:rPr lang="cs-CZ" dirty="0">
                <a:latin typeface="+mn-lt"/>
              </a:rPr>
              <a:t>Hepatitida 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367FDF-A9CA-434A-A5E6-B9E8B54E3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0"/>
            <a:ext cx="10515600" cy="4765413"/>
          </a:xfrm>
        </p:spPr>
        <p:txBody>
          <a:bodyPr/>
          <a:lstStyle/>
          <a:p>
            <a:pPr defTabSz="883762">
              <a:lnSpc>
                <a:spcPct val="100000"/>
              </a:lnSpc>
              <a:spcBef>
                <a:spcPts val="967"/>
              </a:spcBef>
              <a:defRPr/>
            </a:pPr>
            <a:r>
              <a:rPr lang="cs-CZ" altLang="cs-CZ" dirty="0"/>
              <a:t>dostupná a efektivní léčba chronické hepatitidy* </a:t>
            </a:r>
          </a:p>
          <a:p>
            <a:pPr defTabSz="883762">
              <a:lnSpc>
                <a:spcPct val="100000"/>
              </a:lnSpc>
              <a:spcBef>
                <a:spcPts val="967"/>
              </a:spcBef>
              <a:defRPr/>
            </a:pPr>
            <a:endParaRPr lang="cs-CZ" altLang="cs-CZ" dirty="0"/>
          </a:p>
          <a:p>
            <a:pPr marL="0" indent="0" defTabSz="883762">
              <a:lnSpc>
                <a:spcPct val="100000"/>
              </a:lnSpc>
              <a:spcBef>
                <a:spcPts val="967"/>
              </a:spcBef>
              <a:buNone/>
              <a:defRPr/>
            </a:pPr>
            <a:r>
              <a:rPr lang="cs-CZ" altLang="cs-CZ" dirty="0"/>
              <a:t>Prevence: </a:t>
            </a:r>
          </a:p>
          <a:p>
            <a:pPr defTabSz="883762">
              <a:lnSpc>
                <a:spcPct val="100000"/>
              </a:lnSpc>
              <a:spcBef>
                <a:spcPts val="967"/>
              </a:spcBef>
              <a:defRPr/>
            </a:pPr>
            <a:r>
              <a:rPr lang="cs-CZ" altLang="cs-CZ" dirty="0"/>
              <a:t>screening (těhotné, dárci krve…)</a:t>
            </a:r>
          </a:p>
          <a:p>
            <a:pPr defTabSz="883762">
              <a:lnSpc>
                <a:spcPct val="100000"/>
              </a:lnSpc>
              <a:spcBef>
                <a:spcPts val="967"/>
              </a:spcBef>
              <a:defRPr/>
            </a:pPr>
            <a:r>
              <a:rPr lang="cs-CZ" altLang="cs-CZ" dirty="0"/>
              <a:t>osvěta (</a:t>
            </a:r>
            <a:r>
              <a:rPr lang="cs-CZ" altLang="cs-CZ" dirty="0" err="1"/>
              <a:t>i.v</a:t>
            </a:r>
            <a:r>
              <a:rPr lang="cs-CZ" altLang="cs-CZ" dirty="0"/>
              <a:t>. narkomani, sexuální výchova)</a:t>
            </a:r>
          </a:p>
          <a:p>
            <a:pPr defTabSz="883762">
              <a:lnSpc>
                <a:spcPct val="100000"/>
              </a:lnSpc>
              <a:spcBef>
                <a:spcPts val="967"/>
              </a:spcBef>
              <a:defRPr/>
            </a:pPr>
            <a:r>
              <a:rPr lang="cs-CZ" altLang="cs-CZ" dirty="0"/>
              <a:t>očkování: ročníky nar. 1989 a mladší narození v ČR by měli být očkovaní; zdravotníci a další pracovníci integrovaného záchranného systému</a:t>
            </a:r>
          </a:p>
          <a:p>
            <a:pPr marL="0" indent="0" defTabSz="883762">
              <a:spcBef>
                <a:spcPts val="967"/>
              </a:spcBef>
              <a:buNone/>
              <a:defRPr/>
            </a:pPr>
            <a:endParaRPr lang="cs-CZ" altLang="cs-CZ" sz="2000" dirty="0"/>
          </a:p>
          <a:p>
            <a:pPr marL="0" indent="0" defTabSz="883762">
              <a:spcBef>
                <a:spcPts val="967"/>
              </a:spcBef>
              <a:buNone/>
              <a:defRPr/>
            </a:pPr>
            <a:r>
              <a:rPr lang="cs-CZ" altLang="cs-CZ" sz="1100" dirty="0"/>
              <a:t>*Odkaz pro zájemce: https://infektologie.cz/DoporVHB17.htm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8729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D2E8B8-E696-4D8D-A8ED-5FE05D08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Kapavka a syfilis v ČR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6DB8034-FA89-4338-A93F-94EDF9D9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100" dirty="0"/>
              <a:t>Zdroj: </a:t>
            </a:r>
            <a:r>
              <a:rPr lang="cs-CZ" sz="1100" dirty="0">
                <a:hlinkClick r:id="rId2"/>
              </a:rPr>
              <a:t>https://www.czso.cz/</a:t>
            </a:r>
            <a:r>
              <a:rPr lang="cs-CZ" sz="1100" dirty="0" err="1">
                <a:hlinkClick r:id="rId2"/>
              </a:rPr>
              <a:t>csu</a:t>
            </a:r>
            <a:r>
              <a:rPr lang="cs-CZ" sz="1100" dirty="0">
                <a:hlinkClick r:id="rId2"/>
              </a:rPr>
              <a:t>/</a:t>
            </a:r>
            <a:r>
              <a:rPr lang="cs-CZ" sz="1100" dirty="0" err="1">
                <a:hlinkClick r:id="rId2"/>
              </a:rPr>
              <a:t>czso</a:t>
            </a:r>
            <a:r>
              <a:rPr lang="cs-CZ" sz="1100" dirty="0">
                <a:hlinkClick r:id="rId2"/>
              </a:rPr>
              <a:t>/25-zdravotnictvi-pdjjd50qzi</a:t>
            </a:r>
            <a:r>
              <a:rPr lang="cs-CZ" sz="1100" dirty="0"/>
              <a:t>, tabulka: vybrané infekční nemoci povinně hlášené, *http://atlas.ecdc.europa.eu/public/index.aspx</a:t>
            </a:r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494DA979-5F9C-4663-8367-EC963448746C}"/>
              </a:ext>
            </a:extLst>
          </p:cNvPr>
          <p:cNvGraphicFramePr>
            <a:graphicFrameLocks noGrp="1"/>
          </p:cNvGraphicFramePr>
          <p:nvPr/>
        </p:nvGraphicFramePr>
        <p:xfrm>
          <a:off x="605607" y="1991286"/>
          <a:ext cx="10996463" cy="2443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3567">
                  <a:extLst>
                    <a:ext uri="{9D8B030D-6E8A-4147-A177-3AD203B41FA5}">
                      <a16:colId xmlns:a16="http://schemas.microsoft.com/office/drawing/2014/main" val="247110072"/>
                    </a:ext>
                  </a:extLst>
                </a:gridCol>
                <a:gridCol w="1077862">
                  <a:extLst>
                    <a:ext uri="{9D8B030D-6E8A-4147-A177-3AD203B41FA5}">
                      <a16:colId xmlns:a16="http://schemas.microsoft.com/office/drawing/2014/main" val="1285268874"/>
                    </a:ext>
                  </a:extLst>
                </a:gridCol>
                <a:gridCol w="1077862">
                  <a:extLst>
                    <a:ext uri="{9D8B030D-6E8A-4147-A177-3AD203B41FA5}">
                      <a16:colId xmlns:a16="http://schemas.microsoft.com/office/drawing/2014/main" val="2841075741"/>
                    </a:ext>
                  </a:extLst>
                </a:gridCol>
                <a:gridCol w="1077862">
                  <a:extLst>
                    <a:ext uri="{9D8B030D-6E8A-4147-A177-3AD203B41FA5}">
                      <a16:colId xmlns:a16="http://schemas.microsoft.com/office/drawing/2014/main" val="3349055534"/>
                    </a:ext>
                  </a:extLst>
                </a:gridCol>
                <a:gridCol w="1077862">
                  <a:extLst>
                    <a:ext uri="{9D8B030D-6E8A-4147-A177-3AD203B41FA5}">
                      <a16:colId xmlns:a16="http://schemas.microsoft.com/office/drawing/2014/main" val="2398965737"/>
                    </a:ext>
                  </a:extLst>
                </a:gridCol>
                <a:gridCol w="1077862">
                  <a:extLst>
                    <a:ext uri="{9D8B030D-6E8A-4147-A177-3AD203B41FA5}">
                      <a16:colId xmlns:a16="http://schemas.microsoft.com/office/drawing/2014/main" val="1415106991"/>
                    </a:ext>
                  </a:extLst>
                </a:gridCol>
                <a:gridCol w="1077862">
                  <a:extLst>
                    <a:ext uri="{9D8B030D-6E8A-4147-A177-3AD203B41FA5}">
                      <a16:colId xmlns:a16="http://schemas.microsoft.com/office/drawing/2014/main" val="4284108496"/>
                    </a:ext>
                  </a:extLst>
                </a:gridCol>
                <a:gridCol w="1077862">
                  <a:extLst>
                    <a:ext uri="{9D8B030D-6E8A-4147-A177-3AD203B41FA5}">
                      <a16:colId xmlns:a16="http://schemas.microsoft.com/office/drawing/2014/main" val="2295282238"/>
                    </a:ext>
                  </a:extLst>
                </a:gridCol>
                <a:gridCol w="1077862">
                  <a:extLst>
                    <a:ext uri="{9D8B030D-6E8A-4147-A177-3AD203B41FA5}">
                      <a16:colId xmlns:a16="http://schemas.microsoft.com/office/drawing/2014/main" val="405919778"/>
                    </a:ext>
                  </a:extLst>
                </a:gridCol>
              </a:tblGrid>
              <a:tr h="371171"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Rok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2010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  <a:latin typeface="+mn-lt"/>
                          <a:ea typeface="NSimSun" panose="02010609030101010101" pitchFamily="49" charset="-122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2017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2018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2019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  <a:latin typeface="+mj-lt"/>
                          <a:ea typeface="NSimSun" panose="02010609030101010101" pitchFamily="49" charset="-122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  <a:latin typeface="+mj-lt"/>
                          <a:ea typeface="NSimSun" panose="02010609030101010101" pitchFamily="49" charset="-122"/>
                          <a:cs typeface="Arial" panose="020B0604020202020204" pitchFamily="34" charset="0"/>
                        </a:rPr>
                        <a:t>2021*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kern="150" dirty="0">
                          <a:effectLst/>
                          <a:latin typeface="+mj-lt"/>
                          <a:ea typeface="NSimSun" panose="02010609030101010101" pitchFamily="49" charset="-122"/>
                          <a:cs typeface="Arial" panose="020B0604020202020204" pitchFamily="34" charset="0"/>
                        </a:rPr>
                        <a:t>2022?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719697301"/>
                  </a:ext>
                </a:extLst>
              </a:tr>
              <a:tr h="755396"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Gonokokové infekce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756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  <a:latin typeface="+mn-lt"/>
                          <a:ea typeface="NSimSun" panose="02010609030101010101" pitchFamily="49" charset="-122"/>
                          <a:cs typeface="Arial" panose="020B0604020202020204" pitchFamily="34" charset="0"/>
                        </a:rPr>
                        <a:t>1438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1399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1430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1636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  <a:latin typeface="+mj-lt"/>
                          <a:ea typeface="NSimSun" panose="02010609030101010101" pitchFamily="49" charset="-122"/>
                          <a:cs typeface="Arial" panose="020B0604020202020204" pitchFamily="34" charset="0"/>
                        </a:rPr>
                        <a:t>1667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  <a:latin typeface="+mj-lt"/>
                          <a:ea typeface="NSimSun" panose="02010609030101010101" pitchFamily="49" charset="-122"/>
                          <a:cs typeface="Arial" panose="020B0604020202020204" pitchFamily="34" charset="0"/>
                        </a:rPr>
                        <a:t>1807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endParaRPr lang="cs-CZ" sz="2800" kern="150" dirty="0">
                        <a:effectLst/>
                        <a:latin typeface="+mj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4053695878"/>
                  </a:ext>
                </a:extLst>
              </a:tr>
              <a:tr h="597168"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Syfilis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1022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  <a:latin typeface="+mn-lt"/>
                          <a:ea typeface="NSimSun" panose="02010609030101010101" pitchFamily="49" charset="-122"/>
                          <a:cs typeface="Arial" panose="020B0604020202020204" pitchFamily="34" charset="0"/>
                        </a:rPr>
                        <a:t>754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kern="150">
                          <a:effectLst/>
                        </a:rPr>
                        <a:t>753</a:t>
                      </a:r>
                      <a:endParaRPr lang="cs-CZ" sz="2800" kern="15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kern="150">
                          <a:effectLst/>
                        </a:rPr>
                        <a:t>787</a:t>
                      </a:r>
                      <a:endParaRPr lang="cs-CZ" sz="2800" kern="15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876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  <a:latin typeface="+mj-lt"/>
                          <a:ea typeface="NSimSun" panose="02010609030101010101" pitchFamily="49" charset="-122"/>
                          <a:cs typeface="Arial" panose="020B0604020202020204" pitchFamily="34" charset="0"/>
                        </a:rPr>
                        <a:t>898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  <a:latin typeface="+mj-lt"/>
                          <a:ea typeface="NSimSun" panose="02010609030101010101" pitchFamily="49" charset="-122"/>
                          <a:cs typeface="Arial" panose="020B0604020202020204" pitchFamily="34" charset="0"/>
                        </a:rPr>
                        <a:t>715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endParaRPr lang="cs-CZ" sz="2800" kern="150" dirty="0">
                        <a:effectLst/>
                        <a:latin typeface="+mj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544186955"/>
                  </a:ext>
                </a:extLst>
              </a:tr>
            </a:tbl>
          </a:graphicData>
        </a:graphic>
      </p:graphicFrame>
      <p:sp>
        <p:nvSpPr>
          <p:cNvPr id="3" name="Šipka: doprava 2">
            <a:extLst>
              <a:ext uri="{FF2B5EF4-FFF2-40B4-BE49-F238E27FC236}">
                <a16:creationId xmlns:a16="http://schemas.microsoft.com/office/drawing/2014/main" id="{1BF4E0E7-E6D5-850B-ED96-E7B71E9DCC27}"/>
              </a:ext>
            </a:extLst>
          </p:cNvPr>
          <p:cNvSpPr/>
          <p:nvPr/>
        </p:nvSpPr>
        <p:spPr bwMode="auto">
          <a:xfrm rot="16200000">
            <a:off x="10898961" y="3092342"/>
            <a:ext cx="371168" cy="302148"/>
          </a:xfrm>
          <a:prstGeom prst="rightArrow">
            <a:avLst>
              <a:gd name="adj1" fmla="val 50000"/>
              <a:gd name="adj2" fmla="val 5450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4E5FA6-43D7-1F40-7CA7-B3A662F08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0310" y="3872653"/>
            <a:ext cx="335309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91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922136"/>
          </a:xfrm>
        </p:spPr>
        <p:txBody>
          <a:bodyPr anchor="ctr"/>
          <a:lstStyle/>
          <a:p>
            <a:pPr algn="ctr" eaLnBrk="1" hangingPunct="1"/>
            <a:r>
              <a:rPr lang="cs-CZ" altLang="cs-CZ" sz="4300" dirty="0">
                <a:latin typeface="+mn-lt"/>
              </a:rPr>
              <a:t>Očkování proti virové hepatitidě B</a:t>
            </a:r>
            <a:endParaRPr lang="cs-CZ" altLang="cs-CZ" dirty="0">
              <a:latin typeface="+mn-lt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84917"/>
            <a:ext cx="10515600" cy="4889701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dirty="0"/>
              <a:t>Aktivní imunizace: vakcína </a:t>
            </a:r>
            <a:r>
              <a:rPr lang="cs-CZ" altLang="cs-CZ" dirty="0" err="1"/>
              <a:t>Engerix</a:t>
            </a:r>
            <a:r>
              <a:rPr lang="cs-CZ" altLang="cs-CZ" dirty="0"/>
              <a:t> (resp. kombinovaná s hepatitidou A = </a:t>
            </a:r>
            <a:r>
              <a:rPr lang="cs-CZ" altLang="cs-CZ" dirty="0" err="1"/>
              <a:t>Twinrix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dirty="0" err="1"/>
              <a:t>Třídávkové</a:t>
            </a:r>
            <a:r>
              <a:rPr lang="cs-CZ" altLang="cs-CZ" dirty="0"/>
              <a:t> schéma:  0 – 1 měsíc – 6 měsíců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dirty="0"/>
              <a:t>Povinné očkování v ČR zahájeno v r. 2001 (dvanáctiletých dětí </a:t>
            </a:r>
            <a:r>
              <a:rPr lang="cs-CZ" altLang="cs-CZ" dirty="0" err="1"/>
              <a:t>vakcnínou</a:t>
            </a:r>
            <a:r>
              <a:rPr lang="cs-CZ" altLang="cs-CZ" dirty="0"/>
              <a:t> </a:t>
            </a:r>
            <a:r>
              <a:rPr lang="cs-CZ" altLang="cs-CZ" dirty="0" err="1"/>
              <a:t>Engerix</a:t>
            </a:r>
            <a:r>
              <a:rPr lang="cs-CZ" altLang="cs-CZ" dirty="0"/>
              <a:t> B10).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dirty="0"/>
              <a:t>Dnes: očkování dětí v rámci „</a:t>
            </a:r>
            <a:r>
              <a:rPr lang="cs-CZ" altLang="cs-CZ" dirty="0" err="1"/>
              <a:t>hexavakcíny</a:t>
            </a:r>
            <a:r>
              <a:rPr lang="cs-CZ" altLang="cs-CZ" dirty="0"/>
              <a:t>“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1100" dirty="0"/>
              <a:t>Zdroj obr.: https://www.indiamart.com/proddetail/infanrix-hexa-vaccine-0-5-ml-2852377490212.html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b="1" dirty="0"/>
              <a:t>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b="1" dirty="0"/>
              <a:t>                                 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b="1" dirty="0"/>
              <a:t>  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3441AE7-E997-F0DC-5B71-4A22F280E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9" t="10469" r="13823" b="12818"/>
          <a:stretch/>
        </p:blipFill>
        <p:spPr>
          <a:xfrm>
            <a:off x="7934036" y="3749964"/>
            <a:ext cx="3722256" cy="164407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4E404A-6F7B-4EBC-B21F-C6FE2785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7648"/>
          </a:xfrm>
        </p:spPr>
        <p:txBody>
          <a:bodyPr/>
          <a:lstStyle/>
          <a:p>
            <a:pPr algn="ctr"/>
            <a:r>
              <a:rPr lang="cs-CZ" sz="3600" dirty="0" err="1">
                <a:latin typeface="+mn-lt"/>
              </a:rPr>
              <a:t>HBsAg</a:t>
            </a:r>
            <a:r>
              <a:rPr lang="cs-CZ" sz="3600" dirty="0">
                <a:latin typeface="+mn-lt"/>
              </a:rPr>
              <a:t>+ nově zjištěná v těhotenství</a:t>
            </a:r>
            <a:r>
              <a:rPr lang="cs-CZ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7C8536-A6B8-4D34-A7D4-F38EAF73C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6443"/>
            <a:ext cx="10515600" cy="4909351"/>
          </a:xfrm>
        </p:spPr>
        <p:txBody>
          <a:bodyPr/>
          <a:lstStyle/>
          <a:p>
            <a:r>
              <a:rPr lang="cs-CZ" dirty="0"/>
              <a:t>v ČR: automatický screening </a:t>
            </a:r>
            <a:r>
              <a:rPr lang="cs-CZ" dirty="0" err="1"/>
              <a:t>HBsAg</a:t>
            </a:r>
            <a:r>
              <a:rPr lang="cs-CZ" dirty="0"/>
              <a:t> v I. trimestru gravidity</a:t>
            </a:r>
          </a:p>
          <a:p>
            <a:endParaRPr lang="cs-CZ" dirty="0"/>
          </a:p>
          <a:p>
            <a:r>
              <a:rPr lang="cs-CZ" dirty="0"/>
              <a:t>při vysoké virové náloži VHB se v těhotenství podává profylaktická léčba (např. </a:t>
            </a:r>
            <a:r>
              <a:rPr lang="cs-CZ" dirty="0" err="1"/>
              <a:t>tenofovir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porod „klasicky“, kojení je možné</a:t>
            </a:r>
          </a:p>
          <a:p>
            <a:r>
              <a:rPr lang="cs-CZ" dirty="0"/>
              <a:t>po 12 hodin po porodu se novorozenci </a:t>
            </a:r>
            <a:r>
              <a:rPr lang="cs-CZ" dirty="0" err="1"/>
              <a:t>HBsAg</a:t>
            </a:r>
            <a:r>
              <a:rPr lang="cs-CZ" dirty="0"/>
              <a:t>+ ženy podává </a:t>
            </a:r>
            <a:r>
              <a:rPr lang="cs-CZ" b="1" dirty="0"/>
              <a:t>aktivní imunizace</a:t>
            </a:r>
            <a:r>
              <a:rPr lang="cs-CZ" dirty="0"/>
              <a:t> (očkování) </a:t>
            </a:r>
            <a:r>
              <a:rPr lang="cs-CZ" b="1" dirty="0"/>
              <a:t>a pasivní imunizace</a:t>
            </a:r>
            <a:r>
              <a:rPr lang="cs-CZ" dirty="0"/>
              <a:t> (již připravený imunoglobulin </a:t>
            </a:r>
            <a:r>
              <a:rPr lang="cs-CZ" dirty="0" err="1"/>
              <a:t>i.m</a:t>
            </a:r>
            <a:r>
              <a:rPr lang="cs-CZ" dirty="0"/>
              <a:t>.)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4401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84917" y="473650"/>
            <a:ext cx="8771396" cy="529528"/>
          </a:xfrm>
        </p:spPr>
        <p:txBody>
          <a:bodyPr rtlCol="0" anchor="ctr">
            <a:normAutofit/>
          </a:bodyPr>
          <a:lstStyle/>
          <a:p>
            <a:pPr algn="ctr" defTabSz="883762">
              <a:defRPr/>
            </a:pPr>
            <a:r>
              <a:rPr lang="cs-CZ" altLang="cs-CZ" sz="4300" dirty="0">
                <a:latin typeface="+mn-lt"/>
              </a:rPr>
              <a:t>Virová hepatitida C </a:t>
            </a:r>
            <a:r>
              <a:rPr lang="cs-CZ" altLang="cs-CZ" sz="4300" dirty="0"/>
              <a:t>(RNA virus)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020932" y="1260630"/>
            <a:ext cx="10164932" cy="5042515"/>
          </a:xfrm>
        </p:spPr>
        <p:txBody>
          <a:bodyPr rtlCol="0">
            <a:normAutofit fontScale="92500"/>
          </a:bodyPr>
          <a:lstStyle/>
          <a:p>
            <a:pPr defTabSz="883762">
              <a:defRPr/>
            </a:pPr>
            <a:r>
              <a:rPr lang="cs-CZ" altLang="cs-CZ" sz="2800" dirty="0"/>
              <a:t>1989: objev viru („non A, non B hepatitis“)</a:t>
            </a:r>
          </a:p>
          <a:p>
            <a:pPr defTabSz="883762">
              <a:defRPr/>
            </a:pPr>
            <a:r>
              <a:rPr lang="cs-CZ" altLang="cs-CZ" dirty="0"/>
              <a:t>virus 10x </a:t>
            </a:r>
            <a:r>
              <a:rPr lang="cs-CZ" altLang="cs-CZ" b="1" dirty="0"/>
              <a:t>méně nakažlivý </a:t>
            </a:r>
            <a:r>
              <a:rPr lang="cs-CZ" altLang="cs-CZ" dirty="0"/>
              <a:t>než HBV</a:t>
            </a:r>
          </a:p>
          <a:p>
            <a:pPr defTabSz="883762">
              <a:defRPr/>
            </a:pPr>
            <a:r>
              <a:rPr lang="cs-CZ" altLang="cs-CZ" dirty="0"/>
              <a:t>vysoká frekvence mutací</a:t>
            </a:r>
          </a:p>
          <a:p>
            <a:pPr defTabSz="883762">
              <a:defRPr/>
            </a:pPr>
            <a:r>
              <a:rPr lang="cs-CZ" altLang="cs-CZ" dirty="0"/>
              <a:t>6 genotypů a mnoho subtypů (</a:t>
            </a:r>
            <a:r>
              <a:rPr lang="cs-CZ" altLang="cs-CZ" sz="2800" dirty="0"/>
              <a:t>subtyp 1b, 3, 1a – nejčastější celosvětově i v Evropě</a:t>
            </a:r>
          </a:p>
          <a:p>
            <a:pPr marL="843835" lvl="1" indent="-457200" defTabSz="883762">
              <a:lnSpc>
                <a:spcPts val="3600"/>
              </a:lnSpc>
              <a:defRPr/>
            </a:pPr>
            <a:endParaRPr lang="cs-CZ" altLang="cs-CZ" sz="2800" dirty="0"/>
          </a:p>
          <a:p>
            <a:pPr marL="216000" indent="-216000" defTabSz="883762">
              <a:defRPr/>
            </a:pPr>
            <a:r>
              <a:rPr lang="cs-CZ" altLang="cs-CZ" dirty="0"/>
              <a:t>Inkubační doba: 14 – 180 dní</a:t>
            </a:r>
          </a:p>
          <a:p>
            <a:pPr defTabSz="883762">
              <a:defRPr/>
            </a:pPr>
            <a:r>
              <a:rPr lang="cs-CZ" altLang="cs-CZ" dirty="0"/>
              <a:t>většina </a:t>
            </a:r>
            <a:r>
              <a:rPr lang="cs-CZ" altLang="cs-CZ" b="1" dirty="0"/>
              <a:t>akutních nákaz je asymptomatických</a:t>
            </a:r>
          </a:p>
          <a:p>
            <a:pPr defTabSz="883762">
              <a:defRPr/>
            </a:pPr>
            <a:r>
              <a:rPr lang="cs-CZ" altLang="cs-CZ" dirty="0"/>
              <a:t>Celosvětově infikováno 2,5 % populace* (dle WHO: 58 milionů)</a:t>
            </a:r>
          </a:p>
          <a:p>
            <a:pPr marL="0" indent="0" defTabSz="883762">
              <a:buNone/>
              <a:defRPr/>
            </a:pPr>
            <a:endParaRPr lang="cs-CZ" altLang="cs-CZ" sz="1200" dirty="0"/>
          </a:p>
          <a:p>
            <a:pPr marL="0" indent="0" defTabSz="883762">
              <a:buNone/>
              <a:defRPr/>
            </a:pPr>
            <a:r>
              <a:rPr lang="cs-CZ" altLang="cs-CZ" sz="1300" dirty="0"/>
              <a:t>*Zdroj: https://infektologie.cz/DoporVHC17.htm</a:t>
            </a:r>
            <a:endParaRPr lang="cs-CZ" altLang="cs-CZ" dirty="0"/>
          </a:p>
          <a:p>
            <a:pPr defTabSz="883762"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39072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2208214" y="122238"/>
            <a:ext cx="7559675" cy="879711"/>
          </a:xfrm>
        </p:spPr>
        <p:txBody>
          <a:bodyPr anchor="ctr"/>
          <a:lstStyle/>
          <a:p>
            <a:pPr algn="ctr"/>
            <a:r>
              <a:rPr lang="cs-CZ" altLang="sk-SK" dirty="0">
                <a:latin typeface="+mn-lt"/>
              </a:rPr>
              <a:t>Výskyt hepatitidy C ve světě</a:t>
            </a:r>
            <a:endParaRPr lang="sk-SK" altLang="sk-SK" dirty="0">
              <a:latin typeface="+mn-lt"/>
            </a:endParaRPr>
          </a:p>
        </p:txBody>
      </p:sp>
      <p:sp>
        <p:nvSpPr>
          <p:cNvPr id="1024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233996" y="6356350"/>
            <a:ext cx="6919404" cy="3651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Zdroj: https://www.cdc.gov/hepatitis/global/index.htm</a:t>
            </a:r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2960097A-D54C-4A0A-BEF4-FDDBD28D4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1211" y="1186432"/>
            <a:ext cx="9757436" cy="516991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7263" y="624569"/>
            <a:ext cx="8771396" cy="76034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cs-CZ" altLang="cs-CZ" sz="3600" dirty="0">
                <a:solidFill>
                  <a:srgbClr val="008080"/>
                </a:solidFill>
              </a:rPr>
              <a:t>  </a:t>
            </a:r>
            <a:r>
              <a:rPr lang="cs-CZ" altLang="cs-CZ" sz="4300" dirty="0">
                <a:latin typeface="+mn-lt"/>
              </a:rPr>
              <a:t>Virová hepatitida C</a:t>
            </a:r>
            <a:br>
              <a:rPr lang="cs-CZ" altLang="cs-CZ" sz="4300" dirty="0">
                <a:solidFill>
                  <a:srgbClr val="008080"/>
                </a:solidFill>
              </a:rPr>
            </a:br>
            <a:r>
              <a:rPr lang="cs-CZ" alt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7667" y="1384917"/>
            <a:ext cx="9658904" cy="4526027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cs-CZ" sz="3000" dirty="0"/>
              <a:t>cesty přenosu:</a:t>
            </a:r>
          </a:p>
          <a:p>
            <a:pPr lvl="1" eaLnBrk="1" hangingPunct="1">
              <a:defRPr/>
            </a:pPr>
            <a:r>
              <a:rPr lang="cs-CZ" sz="3000" b="1" dirty="0"/>
              <a:t>nitrožilní aplikace drog, </a:t>
            </a:r>
            <a:r>
              <a:rPr lang="cs-CZ" sz="3000" dirty="0"/>
              <a:t>krví a krevními produkty</a:t>
            </a:r>
          </a:p>
          <a:p>
            <a:pPr lvl="1" eaLnBrk="1" hangingPunct="1">
              <a:defRPr/>
            </a:pPr>
            <a:r>
              <a:rPr lang="cs-CZ" sz="3000" dirty="0"/>
              <a:t>sexuálním stykem (vzácně)</a:t>
            </a:r>
          </a:p>
          <a:p>
            <a:pPr lvl="1" eaLnBrk="1" hangingPunct="1">
              <a:defRPr/>
            </a:pPr>
            <a:r>
              <a:rPr lang="cs-CZ" sz="3000" dirty="0"/>
              <a:t>z matky na dítě během těhotenství a porodu (vzácně)</a:t>
            </a:r>
          </a:p>
          <a:p>
            <a:pPr lvl="1" eaLnBrk="1" hangingPunct="1">
              <a:defRPr/>
            </a:pPr>
            <a:endParaRPr lang="cs-CZ" sz="3000" dirty="0"/>
          </a:p>
          <a:p>
            <a:pPr eaLnBrk="1" hangingPunct="1">
              <a:lnSpc>
                <a:spcPct val="100000"/>
              </a:lnSpc>
              <a:defRPr/>
            </a:pPr>
            <a:r>
              <a:rPr lang="cs-CZ" sz="3000" dirty="0"/>
              <a:t>nejohroženější skupinou osob jsou v současnosti injekční uživatelé drog 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3000" dirty="0"/>
              <a:t>onemocnění je většinou diagnostikováno až v chronickém stádiu </a:t>
            </a:r>
          </a:p>
          <a:p>
            <a:pPr eaLnBrk="1" hangingPunct="1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363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6E2C0-A168-AAE7-C398-DCA78D13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7681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Zdroje infekce VHC dle CDC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919683"/>
            <a:ext cx="10753200" cy="5650635"/>
          </a:xfrm>
        </p:spPr>
        <p:txBody>
          <a:bodyPr rtlCol="0">
            <a:normAutofit/>
          </a:bodyPr>
          <a:lstStyle/>
          <a:p>
            <a:pPr marL="220941" indent="-220941" defTabSz="883762">
              <a:spcBef>
                <a:spcPts val="967"/>
              </a:spcBef>
              <a:buNone/>
              <a:defRPr/>
            </a:pPr>
            <a:endParaRPr lang="cs-CZ" sz="1100" dirty="0"/>
          </a:p>
          <a:p>
            <a:pPr marL="220941" indent="-220941" defTabSz="883762">
              <a:spcBef>
                <a:spcPts val="967"/>
              </a:spcBef>
              <a:buNone/>
              <a:defRPr/>
            </a:pPr>
            <a:endParaRPr lang="cs-CZ" sz="1100" dirty="0"/>
          </a:p>
          <a:p>
            <a:pPr marL="220941" indent="-220941" defTabSz="883762">
              <a:spcBef>
                <a:spcPts val="967"/>
              </a:spcBef>
              <a:buNone/>
              <a:defRPr/>
            </a:pPr>
            <a:endParaRPr lang="cs-CZ" sz="1100" dirty="0"/>
          </a:p>
          <a:p>
            <a:pPr marL="220941" indent="-220941" defTabSz="883762">
              <a:spcBef>
                <a:spcPts val="967"/>
              </a:spcBef>
              <a:buNone/>
              <a:defRPr/>
            </a:pPr>
            <a:endParaRPr lang="cs-CZ" sz="1100" dirty="0"/>
          </a:p>
          <a:p>
            <a:pPr marL="220941" indent="-220941" defTabSz="883762">
              <a:spcBef>
                <a:spcPts val="967"/>
              </a:spcBef>
              <a:buNone/>
              <a:defRPr/>
            </a:pPr>
            <a:endParaRPr lang="cs-CZ" sz="1100" dirty="0"/>
          </a:p>
          <a:p>
            <a:pPr marL="220941" indent="-220941" defTabSz="883762">
              <a:spcBef>
                <a:spcPts val="967"/>
              </a:spcBef>
              <a:buNone/>
              <a:defRPr/>
            </a:pPr>
            <a:endParaRPr lang="cs-CZ" sz="1100" dirty="0"/>
          </a:p>
          <a:p>
            <a:pPr marL="220941" indent="-220941" defTabSz="883762">
              <a:spcBef>
                <a:spcPts val="967"/>
              </a:spcBef>
              <a:buNone/>
              <a:defRPr/>
            </a:pPr>
            <a:endParaRPr lang="cs-CZ" sz="1100" dirty="0"/>
          </a:p>
          <a:p>
            <a:pPr marL="220941" indent="-220941" defTabSz="883762">
              <a:spcBef>
                <a:spcPts val="967"/>
              </a:spcBef>
              <a:buNone/>
              <a:defRPr/>
            </a:pPr>
            <a:endParaRPr lang="cs-CZ" sz="1100" dirty="0"/>
          </a:p>
          <a:p>
            <a:pPr marL="220941" indent="-220941" defTabSz="883762">
              <a:spcBef>
                <a:spcPts val="967"/>
              </a:spcBef>
              <a:buNone/>
              <a:defRPr/>
            </a:pPr>
            <a:endParaRPr lang="cs-CZ" sz="1100" dirty="0"/>
          </a:p>
          <a:p>
            <a:pPr marL="220941" indent="-220941" defTabSz="883762">
              <a:spcBef>
                <a:spcPts val="967"/>
              </a:spcBef>
              <a:buNone/>
              <a:defRPr/>
            </a:pPr>
            <a:r>
              <a:rPr lang="cs-CZ" sz="1100" dirty="0"/>
              <a:t>Zdroj: https://commons.wikimedia.org/wiki/File:Sources_of_Infection_for_Persons_with_Hepatitis_C_(CDC)_US.png</a:t>
            </a:r>
          </a:p>
        </p:txBody>
      </p:sp>
      <p:pic>
        <p:nvPicPr>
          <p:cNvPr id="33795" name="Picture 2" descr="http://blog.palmpartners.com/wp-content/uploads/2012/12/Sources_of_Infection_for_Persons_with_Hepatitis_C_CDC_US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9"/>
          <a:stretch/>
        </p:blipFill>
        <p:spPr bwMode="auto">
          <a:xfrm>
            <a:off x="2175030" y="1136341"/>
            <a:ext cx="7389230" cy="501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779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1009095" y="404073"/>
            <a:ext cx="10173810" cy="692319"/>
          </a:xfrm>
        </p:spPr>
        <p:txBody>
          <a:bodyPr anchor="ctr"/>
          <a:lstStyle/>
          <a:p>
            <a:pPr algn="ctr" eaLnBrk="1" hangingPunct="1"/>
            <a:r>
              <a:rPr lang="cs-CZ" altLang="cs-CZ" sz="3300" dirty="0">
                <a:latin typeface="+mn-lt"/>
              </a:rPr>
              <a:t>Podíl VHC na jaterních onemocněních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25117" y="1992314"/>
            <a:ext cx="9010835" cy="3387554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cs-CZ" sz="3200" dirty="0"/>
              <a:t>20 % akutních hepatitid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3200" dirty="0"/>
              <a:t>70 % chronických hepatitid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3200" dirty="0"/>
              <a:t>40 % cirhóz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3200" dirty="0"/>
              <a:t>60 % jaterní karcinom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3200" dirty="0"/>
              <a:t>40 – 50 % indikací k transplantaci jater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225117" y="5495278"/>
            <a:ext cx="7956984" cy="45467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Zdroj: Husa et al.: Infekční lékařství, 2011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4300" dirty="0">
                <a:latin typeface="+mn-lt"/>
              </a:rPr>
              <a:t>Virová hepatitida C</a:t>
            </a:r>
            <a:endParaRPr lang="cs-CZ" altLang="cs-CZ" dirty="0">
              <a:latin typeface="+mn-lt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cs-CZ" altLang="cs-CZ" b="1" dirty="0"/>
              <a:t>Protilátky nejsou virus-neutralizační</a:t>
            </a:r>
            <a:endParaRPr lang="cs-CZ" altLang="cs-CZ" dirty="0"/>
          </a:p>
          <a:p>
            <a:pPr eaLnBrk="1" hangingPunct="1"/>
            <a:endParaRPr lang="cs-CZ" altLang="cs-CZ" dirty="0"/>
          </a:p>
          <a:p>
            <a:pPr algn="ctr" eaLnBrk="1" hangingPunct="1">
              <a:buFont typeface="Wingdings" pitchFamily="2" charset="2"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  <a:p>
            <a:pPr algn="ctr" eaLnBrk="1" hangingPunct="1"/>
            <a:endParaRPr lang="cs-CZ" altLang="cs-CZ" dirty="0"/>
          </a:p>
          <a:p>
            <a:pPr algn="ctr" eaLnBrk="1" hangingPunct="1">
              <a:buFont typeface="Wingdings" pitchFamily="2" charset="2"/>
              <a:buNone/>
            </a:pPr>
            <a:r>
              <a:rPr lang="cs-CZ" altLang="cs-CZ" dirty="0"/>
              <a:t>nemožnost aktivní imunizace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cs-CZ" dirty="0"/>
              <a:t>možná opakovaná nákaza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14340" name="AutoShape 6"/>
          <p:cNvSpPr>
            <a:spLocks noChangeArrowheads="1"/>
          </p:cNvSpPr>
          <p:nvPr/>
        </p:nvSpPr>
        <p:spPr bwMode="auto">
          <a:xfrm>
            <a:off x="5591176" y="2852738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45024"/>
            <a:ext cx="10515600" cy="753461"/>
          </a:xfrm>
        </p:spPr>
        <p:txBody>
          <a:bodyPr/>
          <a:lstStyle/>
          <a:p>
            <a:pPr algn="ctr" eaLnBrk="1" hangingPunct="1"/>
            <a:r>
              <a:rPr lang="cs-CZ" altLang="cs-CZ" sz="4300" dirty="0">
                <a:latin typeface="+mn-lt"/>
              </a:rPr>
              <a:t>Virová hepatitida C</a:t>
            </a:r>
            <a:endParaRPr lang="cs-CZ" altLang="cs-CZ" dirty="0">
              <a:latin typeface="+mn-lt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35837"/>
            <a:ext cx="10515600" cy="4641126"/>
          </a:xfrm>
        </p:spPr>
        <p:txBody>
          <a:bodyPr>
            <a:normAutofit/>
          </a:bodyPr>
          <a:lstStyle/>
          <a:p>
            <a:pPr marL="72000" indent="0" eaLnBrk="1" hangingPunct="1">
              <a:lnSpc>
                <a:spcPct val="120000"/>
              </a:lnSpc>
              <a:buNone/>
              <a:defRPr/>
            </a:pPr>
            <a:r>
              <a:rPr lang="cs-CZ" altLang="cs-CZ" sz="3000" dirty="0"/>
              <a:t>Léčba chronické hepatitidy je možná: </a:t>
            </a:r>
          </a:p>
          <a:p>
            <a:pPr eaLnBrk="1" hangingPunct="1">
              <a:lnSpc>
                <a:spcPct val="120000"/>
              </a:lnSpc>
              <a:defRPr/>
            </a:pPr>
            <a:endParaRPr lang="cs-CZ" altLang="cs-CZ" sz="3000" dirty="0"/>
          </a:p>
          <a:p>
            <a:pPr eaLnBrk="1" hangingPunct="1">
              <a:lnSpc>
                <a:spcPct val="120000"/>
              </a:lnSpc>
              <a:defRPr/>
            </a:pPr>
            <a:r>
              <a:rPr lang="cs-CZ" altLang="cs-CZ" sz="3000" dirty="0"/>
              <a:t>finančně náročná, ale </a:t>
            </a:r>
            <a:r>
              <a:rPr lang="cs-CZ" altLang="cs-CZ" sz="3000" b="1" dirty="0"/>
              <a:t>vysoce efektivní</a:t>
            </a:r>
            <a:r>
              <a:rPr lang="cs-CZ" altLang="cs-CZ" sz="3000" dirty="0"/>
              <a:t>: 99 % pacientů se zcela vyléčí během 12 (24) týdnů*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cs-CZ" altLang="cs-CZ" dirty="0"/>
          </a:p>
          <a:p>
            <a:pPr lvl="1" eaLnBrk="1" hangingPunct="1">
              <a:defRPr/>
            </a:pPr>
            <a:endParaRPr lang="cs-CZ" altLang="cs-CZ" dirty="0"/>
          </a:p>
          <a:p>
            <a:pPr lvl="1" eaLnBrk="1" hangingPunct="1">
              <a:defRPr/>
            </a:pPr>
            <a:endParaRPr lang="cs-CZ" altLang="cs-CZ" dirty="0"/>
          </a:p>
          <a:p>
            <a:pPr lvl="1" eaLnBrk="1" hangingPunct="1">
              <a:defRPr/>
            </a:pPr>
            <a:endParaRPr lang="cs-CZ" altLang="cs-CZ" dirty="0"/>
          </a:p>
          <a:p>
            <a:pPr lvl="1" eaLnBrk="1" hangingPunct="1">
              <a:defRPr/>
            </a:pPr>
            <a:endParaRPr lang="cs-CZ" altLang="cs-CZ" dirty="0"/>
          </a:p>
          <a:p>
            <a:pPr marL="0" indent="0" eaLnBrk="1" hangingPunct="1">
              <a:buNone/>
              <a:defRPr/>
            </a:pPr>
            <a:r>
              <a:rPr lang="cs-CZ" altLang="cs-CZ" sz="1200" dirty="0"/>
              <a:t>*Pro zájemce: https://infektologie.cz/DoporVHC17.htm</a:t>
            </a:r>
            <a:endParaRPr lang="cs-CZ" altLang="cs-CZ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7179" y="45530"/>
            <a:ext cx="10515600" cy="895504"/>
          </a:xfrm>
        </p:spPr>
        <p:txBody>
          <a:bodyPr anchor="ctr"/>
          <a:lstStyle/>
          <a:p>
            <a:pPr algn="ctr" eaLnBrk="1" hangingPunct="1"/>
            <a:r>
              <a:rPr lang="cs-CZ" altLang="cs-CZ" sz="3800" dirty="0">
                <a:latin typeface="+mn-lt"/>
              </a:rPr>
              <a:t>Virová hepatitida D (RNA, Delta agens)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006353"/>
            <a:ext cx="10729404" cy="4687409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altLang="cs-CZ" dirty="0"/>
              <a:t>původcem je defektní, inkompletní virus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/>
              <a:t>k replikaci využívá </a:t>
            </a:r>
            <a:r>
              <a:rPr lang="cs-CZ" altLang="cs-CZ" dirty="0" err="1"/>
              <a:t>HBsAg</a:t>
            </a:r>
            <a:r>
              <a:rPr lang="cs-CZ" altLang="cs-CZ" dirty="0"/>
              <a:t> viru hepatitidy B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/>
              <a:t>inkubační doba: 40 – 180 dní u </a:t>
            </a:r>
            <a:r>
              <a:rPr lang="cs-CZ" altLang="cs-CZ" dirty="0" err="1"/>
              <a:t>koinfekce</a:t>
            </a:r>
            <a:endParaRPr lang="cs-CZ" altLang="cs-CZ" dirty="0"/>
          </a:p>
          <a:p>
            <a:pPr eaLnBrk="1" hangingPunct="1">
              <a:lnSpc>
                <a:spcPct val="100000"/>
              </a:lnSpc>
            </a:pPr>
            <a:r>
              <a:rPr lang="cs-CZ" altLang="cs-CZ" dirty="0"/>
              <a:t>uplatňuje se výhradně ve formě </a:t>
            </a:r>
            <a:r>
              <a:rPr lang="cs-CZ" altLang="cs-CZ" b="1" dirty="0"/>
              <a:t>duální („dvojité“) infekce </a:t>
            </a:r>
            <a:r>
              <a:rPr lang="cs-CZ" altLang="cs-CZ" dirty="0"/>
              <a:t>s virem hepatitidy B, a to jako: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2800" dirty="0" err="1"/>
              <a:t>koinfekce</a:t>
            </a:r>
            <a:r>
              <a:rPr lang="cs-CZ" altLang="cs-CZ" sz="2800" dirty="0"/>
              <a:t> (současná nákaza oběma viry)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2800" dirty="0"/>
              <a:t>superinfekce (nejprve nákaza VHB, později VHD; závažnější, kratší inkubační doba)</a:t>
            </a:r>
          </a:p>
          <a:p>
            <a:pPr marL="72000" indent="0">
              <a:lnSpc>
                <a:spcPct val="100000"/>
              </a:lnSpc>
              <a:buNone/>
            </a:pPr>
            <a:endParaRPr lang="cs-CZ" altLang="cs-CZ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altLang="cs-CZ" sz="1100" dirty="0"/>
              <a:t>Zdroj obrázku: https://www.wjgnet.com/1007-9327/full/v25/i32/WJG-25-4580-g002.htm </a:t>
            </a:r>
          </a:p>
          <a:p>
            <a:pPr marL="0" indent="0">
              <a:buNone/>
            </a:pPr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6F88EFA-0AED-4438-89CD-388D75E0D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8" t="2679" r="615" b="2595"/>
          <a:stretch/>
        </p:blipFill>
        <p:spPr>
          <a:xfrm>
            <a:off x="7952040" y="810341"/>
            <a:ext cx="3784240" cy="25036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67BF6C2-775C-CE0A-0D98-AB0B6BE8F9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B19808-A330-2720-A6A8-CB5E59CDAC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AAB8292-161D-2706-032E-DF47247CC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478461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STD ve světě (WHO)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3774A12-472C-1F50-79A9-729328C04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30377"/>
            <a:ext cx="10753200" cy="4139998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Denně: 1 mil. nových infekcí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Ročně 374 mil. STD způsobených 4 patogeny:</a:t>
            </a:r>
          </a:p>
          <a:p>
            <a:pPr marL="586350" indent="-514350">
              <a:buAutoNum type="arabicPeriod"/>
            </a:pPr>
            <a:r>
              <a:rPr lang="cs-CZ" i="1" dirty="0"/>
              <a:t>Chlamydia </a:t>
            </a:r>
            <a:r>
              <a:rPr lang="cs-CZ" i="1" dirty="0" err="1"/>
              <a:t>trachomatis</a:t>
            </a:r>
            <a:r>
              <a:rPr lang="cs-CZ" i="1" dirty="0"/>
              <a:t> </a:t>
            </a:r>
            <a:r>
              <a:rPr lang="cs-CZ" dirty="0"/>
              <a:t>L1-3 (</a:t>
            </a:r>
            <a:r>
              <a:rPr lang="cs-CZ" dirty="0" err="1"/>
              <a:t>lymfogranuloma</a:t>
            </a:r>
            <a:r>
              <a:rPr lang="cs-CZ" dirty="0"/>
              <a:t> </a:t>
            </a:r>
            <a:r>
              <a:rPr lang="cs-CZ" dirty="0" err="1"/>
              <a:t>venereum</a:t>
            </a:r>
            <a:r>
              <a:rPr lang="cs-CZ" dirty="0"/>
              <a:t>): 129 mil.</a:t>
            </a:r>
            <a:r>
              <a:rPr lang="cs-CZ" i="1" dirty="0"/>
              <a:t> </a:t>
            </a:r>
          </a:p>
          <a:p>
            <a:pPr marL="586350" indent="-514350">
              <a:buFont typeface="Arial" panose="020B0604020202020204" pitchFamily="34" charset="0"/>
              <a:buAutoNum type="arabicPeriod"/>
            </a:pPr>
            <a:r>
              <a:rPr lang="cs-CZ" i="1" dirty="0" err="1"/>
              <a:t>Neisseria</a:t>
            </a:r>
            <a:r>
              <a:rPr lang="cs-CZ" i="1" dirty="0"/>
              <a:t> </a:t>
            </a:r>
            <a:r>
              <a:rPr lang="cs-CZ" i="1" dirty="0" err="1"/>
              <a:t>gonorrhoeae</a:t>
            </a:r>
            <a:r>
              <a:rPr lang="cs-CZ" i="1" dirty="0"/>
              <a:t> </a:t>
            </a:r>
            <a:r>
              <a:rPr lang="cs-CZ" dirty="0"/>
              <a:t>(kapavka): 82 mil.</a:t>
            </a:r>
          </a:p>
          <a:p>
            <a:pPr marL="586350" indent="-514350">
              <a:buAutoNum type="arabicPeriod"/>
            </a:pPr>
            <a:r>
              <a:rPr lang="cs-CZ" i="1" dirty="0"/>
              <a:t>Treponema </a:t>
            </a:r>
            <a:r>
              <a:rPr lang="cs-CZ" i="1" dirty="0" err="1"/>
              <a:t>pallidum</a:t>
            </a:r>
            <a:r>
              <a:rPr lang="cs-CZ" i="1" dirty="0"/>
              <a:t> </a:t>
            </a:r>
            <a:r>
              <a:rPr lang="cs-CZ" dirty="0"/>
              <a:t>(syfilis): 7.1 mil.</a:t>
            </a:r>
          </a:p>
          <a:p>
            <a:pPr marL="586350" indent="-514350">
              <a:buAutoNum type="arabicPeriod"/>
            </a:pPr>
            <a:r>
              <a:rPr lang="cs-CZ" i="1" dirty="0" err="1"/>
              <a:t>Trichomonas</a:t>
            </a:r>
            <a:r>
              <a:rPr lang="cs-CZ" i="1" dirty="0"/>
              <a:t> vaginalis </a:t>
            </a:r>
            <a:r>
              <a:rPr lang="cs-CZ" dirty="0"/>
              <a:t>(bičenka poševní; trichomoniáza): 150 mil.</a:t>
            </a:r>
          </a:p>
          <a:p>
            <a:pPr marL="72000" indent="0">
              <a:buNone/>
            </a:pPr>
            <a:r>
              <a:rPr lang="cs-CZ" sz="1100" dirty="0"/>
              <a:t>Zdroj: https://www.who.int/</a:t>
            </a:r>
            <a:r>
              <a:rPr lang="cs-CZ" sz="1100" dirty="0" err="1"/>
              <a:t>news-room</a:t>
            </a:r>
            <a:r>
              <a:rPr lang="cs-CZ" sz="1100" dirty="0"/>
              <a:t>/</a:t>
            </a:r>
            <a:r>
              <a:rPr lang="cs-CZ" sz="1100" dirty="0" err="1"/>
              <a:t>fact-sheets</a:t>
            </a:r>
            <a:r>
              <a:rPr lang="cs-CZ" sz="1100" dirty="0"/>
              <a:t>/detail/</a:t>
            </a:r>
            <a:r>
              <a:rPr lang="cs-CZ" sz="1100" dirty="0" err="1"/>
              <a:t>sexually-transmitted-infections</a:t>
            </a:r>
            <a:r>
              <a:rPr lang="cs-CZ" sz="1100" dirty="0"/>
              <a:t>-(</a:t>
            </a:r>
            <a:r>
              <a:rPr lang="cs-CZ" sz="1100" dirty="0" err="1"/>
              <a:t>stis</a:t>
            </a:r>
            <a:r>
              <a:rPr lang="cs-CZ" sz="1100" dirty="0"/>
              <a:t>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4933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4973"/>
          </a:xfrm>
        </p:spPr>
        <p:txBody>
          <a:bodyPr>
            <a:normAutofit/>
          </a:bodyPr>
          <a:lstStyle/>
          <a:p>
            <a:pPr algn="ctr"/>
            <a:r>
              <a:rPr lang="cs-CZ" altLang="sk-SK" dirty="0">
                <a:latin typeface="+mn-lt"/>
              </a:rPr>
              <a:t>Výskyt hepatitidy D ve světě</a:t>
            </a:r>
            <a:endParaRPr lang="sk-SK" altLang="sk-SK" dirty="0">
              <a:latin typeface="+mn-lt"/>
            </a:endParaRPr>
          </a:p>
        </p:txBody>
      </p:sp>
      <p:sp>
        <p:nvSpPr>
          <p:cNvPr id="19460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Zdroj: https://www.ncbi.nlm.nih.gov/pmc/articles/PMC6232563</a:t>
            </a:r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6F42C36C-78B3-4EA8-A299-E9A4EAA97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53" y="1180730"/>
            <a:ext cx="8949507" cy="470651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6735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600" b="1" dirty="0"/>
              <a:t>HIV, trocha historie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71851"/>
            <a:ext cx="10515600" cy="558405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3200" dirty="0"/>
              <a:t>1981 San Francisko, New York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3200" dirty="0"/>
              <a:t>- mladí pacienti s neobvyklými diagnózami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3200" dirty="0" err="1"/>
              <a:t>Kaposiho</a:t>
            </a:r>
            <a:r>
              <a:rPr lang="cs-CZ" altLang="cs-CZ" sz="3200" dirty="0"/>
              <a:t> sarkom (nádor kůže)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3200" dirty="0" err="1"/>
              <a:t>pneumocystová</a:t>
            </a:r>
            <a:r>
              <a:rPr lang="cs-CZ" altLang="cs-CZ" sz="3200" dirty="0"/>
              <a:t> pneumonie (parazitární zápal plic)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3200" dirty="0"/>
              <a:t>těžké poruchy imunity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3200" dirty="0" err="1"/>
              <a:t>wasting</a:t>
            </a:r>
            <a:r>
              <a:rPr lang="cs-CZ" altLang="cs-CZ" sz="3200" dirty="0"/>
              <a:t> syndrom (patologické hubnutí)</a:t>
            </a:r>
          </a:p>
          <a:p>
            <a:pPr eaLnBrk="1" hangingPunct="1">
              <a:lnSpc>
                <a:spcPct val="110000"/>
              </a:lnSpc>
            </a:pPr>
            <a:endParaRPr lang="cs-CZ" altLang="cs-CZ" sz="3200" dirty="0"/>
          </a:p>
          <a:p>
            <a:pPr marL="0">
              <a:lnSpc>
                <a:spcPct val="110000"/>
              </a:lnSpc>
              <a:buNone/>
            </a:pPr>
            <a:r>
              <a:rPr lang="cs-CZ" altLang="cs-CZ" sz="3200" dirty="0"/>
              <a:t>1982: „gay-</a:t>
            </a:r>
            <a:r>
              <a:rPr lang="cs-CZ" altLang="cs-CZ" sz="3200" dirty="0" err="1"/>
              <a:t>related</a:t>
            </a:r>
            <a:r>
              <a:rPr lang="cs-CZ" altLang="cs-CZ" sz="3200" dirty="0"/>
              <a:t> </a:t>
            </a:r>
            <a:r>
              <a:rPr lang="cs-CZ" altLang="cs-CZ" sz="3200" dirty="0" err="1"/>
              <a:t>immune</a:t>
            </a:r>
            <a:r>
              <a:rPr lang="cs-CZ" altLang="cs-CZ" sz="3200" dirty="0"/>
              <a:t> </a:t>
            </a:r>
            <a:r>
              <a:rPr lang="cs-CZ" altLang="cs-CZ" sz="3200" dirty="0" err="1"/>
              <a:t>deficiency</a:t>
            </a:r>
            <a:r>
              <a:rPr lang="cs-CZ" altLang="cs-CZ" sz="3200" dirty="0"/>
              <a:t>“, později „AIDS“ (</a:t>
            </a:r>
            <a:r>
              <a:rPr lang="cs-CZ" altLang="cs-CZ" sz="3200" dirty="0">
                <a:solidFill>
                  <a:srgbClr val="FF0000"/>
                </a:solidFill>
              </a:rPr>
              <a:t>A</a:t>
            </a:r>
            <a:r>
              <a:rPr lang="cs-CZ" altLang="cs-CZ" sz="3200" dirty="0"/>
              <a:t>CQUIRED </a:t>
            </a:r>
            <a:r>
              <a:rPr lang="cs-CZ" altLang="cs-CZ" sz="3200" dirty="0">
                <a:solidFill>
                  <a:srgbClr val="FF0000"/>
                </a:solidFill>
              </a:rPr>
              <a:t>I</a:t>
            </a:r>
            <a:r>
              <a:rPr lang="cs-CZ" altLang="cs-CZ" sz="3200" dirty="0"/>
              <a:t>MMUNO</a:t>
            </a:r>
            <a:r>
              <a:rPr lang="cs-CZ" altLang="cs-CZ" sz="3200" dirty="0">
                <a:solidFill>
                  <a:srgbClr val="FF0000"/>
                </a:solidFill>
              </a:rPr>
              <a:t>D</a:t>
            </a:r>
            <a:r>
              <a:rPr lang="cs-CZ" altLang="cs-CZ" sz="3200" dirty="0"/>
              <a:t>EFICIENCY </a:t>
            </a:r>
            <a:r>
              <a:rPr lang="cs-CZ" altLang="cs-CZ" sz="3200" dirty="0">
                <a:solidFill>
                  <a:srgbClr val="FF0000"/>
                </a:solidFill>
              </a:rPr>
              <a:t>S</a:t>
            </a:r>
            <a:r>
              <a:rPr lang="cs-CZ" altLang="cs-CZ" sz="3200" dirty="0"/>
              <a:t>YNDROM, syndrom získaného selhání imunity)</a:t>
            </a:r>
          </a:p>
          <a:p>
            <a:pPr marL="0">
              <a:lnSpc>
                <a:spcPct val="110000"/>
              </a:lnSpc>
              <a:buNone/>
            </a:pPr>
            <a:endParaRPr lang="cs-CZ" altLang="cs-CZ" sz="3200" dirty="0"/>
          </a:p>
          <a:p>
            <a:pPr marL="0">
              <a:lnSpc>
                <a:spcPct val="110000"/>
              </a:lnSpc>
              <a:buNone/>
            </a:pPr>
            <a:r>
              <a:rPr lang="cs-CZ" altLang="cs-CZ" sz="3200" dirty="0"/>
              <a:t>1986 HIV, „</a:t>
            </a:r>
            <a:r>
              <a:rPr lang="cs-CZ" altLang="cs-CZ" sz="3200" dirty="0" err="1"/>
              <a:t>human</a:t>
            </a:r>
            <a:r>
              <a:rPr lang="cs-CZ" altLang="cs-CZ" sz="3200" dirty="0"/>
              <a:t> </a:t>
            </a:r>
            <a:r>
              <a:rPr lang="cs-CZ" altLang="cs-CZ" sz="3200" dirty="0" err="1"/>
              <a:t>immunodeficiency</a:t>
            </a:r>
            <a:r>
              <a:rPr lang="cs-CZ" altLang="cs-CZ" sz="3200" dirty="0"/>
              <a:t> virus“</a:t>
            </a:r>
          </a:p>
          <a:p>
            <a:pPr marL="571500" lvl="1" indent="-342900">
              <a:lnSpc>
                <a:spcPct val="110000"/>
              </a:lnSpc>
            </a:pPr>
            <a:endParaRPr lang="cs-CZ" altLang="cs-CZ" sz="3200" dirty="0"/>
          </a:p>
          <a:p>
            <a:pPr eaLnBrk="1" hangingPunct="1"/>
            <a:endParaRPr lang="cs-CZ" altLang="cs-CZ" sz="3200" dirty="0"/>
          </a:p>
          <a:p>
            <a:pPr lvl="1" eaLnBrk="1" hangingPunct="1">
              <a:buFontTx/>
              <a:buNone/>
            </a:pPr>
            <a:endParaRPr lang="cs-CZ" altLang="cs-CZ" b="1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E3CFD3-9C86-4C01-8D10-8C703656E8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B2723A-0F5D-CC14-E271-4D83D797C3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B6CC7B-15BB-8789-687D-79288E25F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06382"/>
            <a:ext cx="10753200" cy="451576"/>
          </a:xfrm>
        </p:spPr>
        <p:txBody>
          <a:bodyPr/>
          <a:lstStyle/>
          <a:p>
            <a:pPr algn="ctr"/>
            <a:r>
              <a:rPr lang="cs-CZ" altLang="cs-CZ" sz="3200" dirty="0">
                <a:latin typeface="+mn-lt"/>
              </a:rPr>
              <a:t>HIV-1,2 (</a:t>
            </a:r>
            <a:r>
              <a:rPr lang="cs-CZ" altLang="cs-CZ" sz="3200" dirty="0" err="1">
                <a:latin typeface="+mn-lt"/>
              </a:rPr>
              <a:t>Human</a:t>
            </a:r>
            <a:r>
              <a:rPr lang="cs-CZ" altLang="cs-CZ" sz="3200" dirty="0">
                <a:latin typeface="+mn-lt"/>
              </a:rPr>
              <a:t> </a:t>
            </a:r>
            <a:r>
              <a:rPr lang="cs-CZ" altLang="cs-CZ" sz="3200" dirty="0" err="1">
                <a:latin typeface="+mn-lt"/>
              </a:rPr>
              <a:t>Immunodeficiency</a:t>
            </a:r>
            <a:r>
              <a:rPr lang="cs-CZ" altLang="cs-CZ" sz="3200" dirty="0">
                <a:latin typeface="+mn-lt"/>
              </a:rPr>
              <a:t> Virus, 1986)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2AE94D9-1848-E881-07C1-AB19B0D6D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78384"/>
            <a:ext cx="9364279" cy="5201616"/>
          </a:xfrm>
        </p:spPr>
        <p:txBody>
          <a:bodyPr/>
          <a:lstStyle/>
          <a:p>
            <a:pPr algn="l" eaLnBrk="1" hangingPunct="1"/>
            <a:r>
              <a:rPr lang="cs-CZ" altLang="cs-CZ" sz="2800" dirty="0"/>
              <a:t>Pravděpodobný původ HIV-1: </a:t>
            </a:r>
          </a:p>
          <a:p>
            <a:pPr algn="l" eaLnBrk="1" hangingPunct="1"/>
            <a:r>
              <a:rPr lang="cs-CZ" altLang="cs-CZ" sz="2800" dirty="0"/>
              <a:t>šimpanzí retrovirus SIV, který překonal mezidruhovou bariéru šimpanz              člověk</a:t>
            </a:r>
          </a:p>
          <a:p>
            <a:pPr algn="l" eaLnBrk="1" hangingPunct="1"/>
            <a:endParaRPr lang="cs-CZ" altLang="cs-CZ" sz="2800" dirty="0"/>
          </a:p>
          <a:p>
            <a:pPr algn="l" eaLnBrk="1" hangingPunct="1"/>
            <a:endParaRPr lang="cs-CZ" altLang="cs-CZ" sz="2800" dirty="0"/>
          </a:p>
          <a:p>
            <a:pPr algn="l" eaLnBrk="1" hangingPunct="1"/>
            <a:endParaRPr lang="cs-CZ" altLang="cs-CZ" sz="2800" dirty="0"/>
          </a:p>
          <a:p>
            <a:pPr algn="l" eaLnBrk="1" hangingPunct="1"/>
            <a:endParaRPr lang="cs-CZ" altLang="cs-CZ" sz="2800" dirty="0"/>
          </a:p>
          <a:p>
            <a:pPr algn="l" eaLnBrk="1" hangingPunct="1"/>
            <a:endParaRPr lang="cs-CZ" altLang="cs-CZ" sz="2800" dirty="0"/>
          </a:p>
          <a:p>
            <a:pPr algn="l" eaLnBrk="1" hangingPunct="1"/>
            <a:endParaRPr lang="cs-CZ" altLang="cs-CZ" sz="2800" dirty="0"/>
          </a:p>
          <a:p>
            <a:pPr algn="l" eaLnBrk="1" hangingPunct="1"/>
            <a:endParaRPr lang="cs-CZ" altLang="cs-CZ" sz="2800" dirty="0"/>
          </a:p>
          <a:p>
            <a:pPr marL="72000" indent="0" algn="l" eaLnBrk="1" hangingPunct="1">
              <a:lnSpc>
                <a:spcPct val="100000"/>
              </a:lnSpc>
              <a:buNone/>
            </a:pPr>
            <a:r>
              <a:rPr lang="cs-CZ" altLang="cs-CZ" sz="1100" dirty="0"/>
              <a:t>Zdroje obr.: </a:t>
            </a:r>
            <a:r>
              <a:rPr lang="cs-CZ" altLang="cs-CZ" sz="1100" dirty="0">
                <a:hlinkClick r:id="rId2"/>
              </a:rPr>
              <a:t>https://medium.com/@Nutrisphere/where-the-heck-did-hiv-come-from-b00ca900064c</a:t>
            </a:r>
            <a:r>
              <a:rPr lang="cs-CZ" altLang="cs-CZ" sz="1100" dirty="0"/>
              <a:t>, https://cs.wikipedia.org/wiki/Mangabej_kou%C5%99ov%C3%BD#/media/Soubor:Cercocebus_atys_lunulatus_Barcelona_zoo.jpg</a:t>
            </a:r>
          </a:p>
          <a:p>
            <a:pPr marL="72000" indent="0">
              <a:buNone/>
            </a:pPr>
            <a:endParaRPr lang="cs-CZ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A26E1E2-7E7F-8794-C4FD-641878AF8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3196073"/>
            <a:ext cx="10269031" cy="2511501"/>
          </a:xfrm>
          <a:prstGeom prst="rect">
            <a:avLst/>
          </a:prstGeom>
        </p:spPr>
      </p:pic>
      <p:sp>
        <p:nvSpPr>
          <p:cNvPr id="7" name="Šipka: doprava 6">
            <a:extLst>
              <a:ext uri="{FF2B5EF4-FFF2-40B4-BE49-F238E27FC236}">
                <a16:creationId xmlns:a16="http://schemas.microsoft.com/office/drawing/2014/main" id="{E950E361-5328-3110-A791-DEDEA51CDCC2}"/>
              </a:ext>
            </a:extLst>
          </p:cNvPr>
          <p:cNvSpPr/>
          <p:nvPr/>
        </p:nvSpPr>
        <p:spPr>
          <a:xfrm>
            <a:off x="3730089" y="2330815"/>
            <a:ext cx="949911" cy="239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D553BF6-2C63-8E10-2132-3176B0EC43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56" b="15797"/>
          <a:stretch/>
        </p:blipFill>
        <p:spPr>
          <a:xfrm>
            <a:off x="9896652" y="1150426"/>
            <a:ext cx="1622742" cy="18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0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FED0E8-76EA-4C65-80A9-4E38AEFE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29400"/>
            <a:ext cx="10515600" cy="842238"/>
          </a:xfrm>
        </p:spPr>
        <p:txBody>
          <a:bodyPr/>
          <a:lstStyle/>
          <a:p>
            <a:pPr algn="ctr"/>
            <a:r>
              <a:rPr lang="cs-CZ" sz="3600" dirty="0"/>
              <a:t>Nobelova cena za fyziologii a medicínu 2008 – objev viru HIV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DAF8CE-605F-4BD5-8011-F483FF1FA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936598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4400" dirty="0"/>
              <a:t>Zdroj: https://thefutureofthings.com/upload/items_icons/2008-Nobel-Prize-in-Physiol_large.jpg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FD721B-41B4-442D-A7D0-4924694A3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78" b="6553"/>
          <a:stretch/>
        </p:blipFill>
        <p:spPr>
          <a:xfrm>
            <a:off x="2710648" y="1826579"/>
            <a:ext cx="6704804" cy="37397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67BFBC8-2F02-4F29-950A-90F455486504}"/>
              </a:ext>
            </a:extLst>
          </p:cNvPr>
          <p:cNvSpPr/>
          <p:nvPr/>
        </p:nvSpPr>
        <p:spPr>
          <a:xfrm>
            <a:off x="4962617" y="1376039"/>
            <a:ext cx="4518735" cy="4351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5719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17198"/>
            <a:ext cx="10515600" cy="548593"/>
          </a:xfrm>
        </p:spPr>
        <p:txBody>
          <a:bodyPr/>
          <a:lstStyle/>
          <a:p>
            <a:pPr algn="ctr"/>
            <a:r>
              <a:rPr lang="cs-CZ" altLang="cs-CZ" dirty="0"/>
              <a:t>HIV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918838"/>
            <a:ext cx="10515600" cy="5837069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obalený RNA, čeleď </a:t>
            </a:r>
            <a:r>
              <a:rPr lang="cs-CZ" altLang="cs-CZ" i="1" dirty="0" err="1"/>
              <a:t>Retroviridae</a:t>
            </a:r>
            <a:r>
              <a:rPr lang="cs-CZ" altLang="cs-CZ" i="1" dirty="0"/>
              <a:t>, </a:t>
            </a:r>
            <a:r>
              <a:rPr lang="cs-CZ" altLang="cs-CZ" dirty="0"/>
              <a:t>rod </a:t>
            </a:r>
            <a:r>
              <a:rPr lang="cs-CZ" altLang="cs-CZ" i="1" dirty="0" err="1"/>
              <a:t>Lentivirus</a:t>
            </a:r>
            <a:endParaRPr lang="cs-CZ" altLang="cs-CZ" i="1" dirty="0"/>
          </a:p>
          <a:p>
            <a:r>
              <a:rPr lang="cs-CZ" altLang="cs-CZ" dirty="0"/>
              <a:t>velmi </a:t>
            </a:r>
            <a:r>
              <a:rPr lang="cs-CZ" altLang="cs-CZ" b="1" dirty="0"/>
              <a:t>citlivý</a:t>
            </a:r>
            <a:r>
              <a:rPr lang="cs-CZ" altLang="cs-CZ" dirty="0"/>
              <a:t> na zevní prostředí, v zaschlých tělesných tekutinách inaktivován</a:t>
            </a:r>
          </a:p>
          <a:p>
            <a:r>
              <a:rPr lang="cs-CZ" altLang="cs-CZ" dirty="0"/>
              <a:t>neproniká neporušenou kůží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pPr marL="0" indent="0">
              <a:lnSpc>
                <a:spcPct val="120000"/>
              </a:lnSpc>
              <a:buNone/>
            </a:pPr>
            <a:endParaRPr lang="cs-CZ" altLang="cs-CZ" dirty="0"/>
          </a:p>
          <a:p>
            <a:pPr marL="0" indent="0">
              <a:lnSpc>
                <a:spcPct val="120000"/>
              </a:lnSpc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sz="1200" dirty="0"/>
              <a:t>Zdroj obr.: https://thenativeantigencompany.com/poc-diagnostics-for-hiv-2/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0C0EC93-979F-4140-9F30-3580200CB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629" y="2175248"/>
            <a:ext cx="5139373" cy="3834716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DE7DE6A0-2B5D-4534-AE57-088453C52048}"/>
              </a:ext>
            </a:extLst>
          </p:cNvPr>
          <p:cNvSpPr/>
          <p:nvPr/>
        </p:nvSpPr>
        <p:spPr>
          <a:xfrm>
            <a:off x="9511696" y="3613211"/>
            <a:ext cx="626603" cy="337351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60E9808E-BA1B-4FDE-9F76-80082EEBEBF6}"/>
              </a:ext>
            </a:extLst>
          </p:cNvPr>
          <p:cNvSpPr/>
          <p:nvPr/>
        </p:nvSpPr>
        <p:spPr>
          <a:xfrm>
            <a:off x="9577551" y="4074851"/>
            <a:ext cx="626604" cy="337351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84C43E-3FF3-40C7-94E5-F2A4B2943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931" y="5566082"/>
            <a:ext cx="2211991" cy="42612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F71F28-25CF-4BB5-97CE-8A36BC6D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213"/>
            <a:ext cx="10515600" cy="32733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>
                <a:latin typeface="+mn-lt"/>
              </a:rPr>
              <a:t>Životní cyklus HIV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2C7815-450D-47B7-89D6-33CE565A6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76386"/>
          </a:xfrm>
        </p:spPr>
        <p:txBody>
          <a:bodyPr>
            <a:normAutofit fontScale="92500" lnSpcReduction="10000"/>
          </a:bodyPr>
          <a:lstStyle/>
          <a:p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200" dirty="0"/>
              <a:t>Zdroj: https://clinicalinfo.hiv.gov/en/glossary/life-cycle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EBFE8E-F8B8-4115-BF7A-FF5EE8467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160" y="675585"/>
            <a:ext cx="6742155" cy="57055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03330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1026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94877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3600" dirty="0">
                <a:latin typeface="+mn-lt"/>
              </a:rPr>
              <a:t>Srovnání nakažlivosti virů při vystavení infikované krvi</a:t>
            </a:r>
          </a:p>
        </p:txBody>
      </p:sp>
      <p:sp>
        <p:nvSpPr>
          <p:cNvPr id="512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cs-CZ" altLang="cs-CZ" sz="3600" dirty="0"/>
          </a:p>
          <a:p>
            <a:pPr eaLnBrk="1" hangingPunct="1"/>
            <a:r>
              <a:rPr lang="cs-CZ" altLang="cs-CZ" sz="3600" dirty="0">
                <a:solidFill>
                  <a:srgbClr val="FF0000"/>
                </a:solidFill>
              </a:rPr>
              <a:t>virus hepatitidy B                10 %</a:t>
            </a:r>
          </a:p>
          <a:p>
            <a:pPr eaLnBrk="1" hangingPunct="1"/>
            <a:endParaRPr lang="cs-CZ" altLang="cs-CZ" sz="3600" dirty="0"/>
          </a:p>
          <a:p>
            <a:pPr eaLnBrk="1" hangingPunct="1"/>
            <a:r>
              <a:rPr lang="cs-CZ" altLang="cs-CZ" sz="3600" dirty="0"/>
              <a:t>virus hepatitidy C                  1 %</a:t>
            </a:r>
          </a:p>
          <a:p>
            <a:pPr eaLnBrk="1" hangingPunct="1"/>
            <a:endParaRPr lang="cs-CZ" altLang="cs-CZ" sz="3600" dirty="0"/>
          </a:p>
          <a:p>
            <a:pPr eaLnBrk="1" hangingPunct="1"/>
            <a:r>
              <a:rPr lang="cs-CZ" altLang="cs-CZ" sz="3600" dirty="0"/>
              <a:t>HIV                               0,1 - 0,5 %</a:t>
            </a:r>
          </a:p>
          <a:p>
            <a:pPr eaLnBrk="1" hangingPunct="1"/>
            <a:endParaRPr lang="cs-CZ" altLang="cs-CZ" sz="3600" dirty="0"/>
          </a:p>
          <a:p>
            <a:pPr eaLnBrk="1" hangingPunct="1"/>
            <a:endParaRPr lang="cs-CZ" altLang="cs-CZ" sz="3600" dirty="0"/>
          </a:p>
          <a:p>
            <a:pPr marL="0" indent="0" eaLnBrk="1" hangingPunct="1">
              <a:buNone/>
            </a:pPr>
            <a:r>
              <a:rPr lang="cs-CZ" altLang="cs-CZ" sz="1200" dirty="0"/>
              <a:t>Zdroj: </a:t>
            </a:r>
            <a:r>
              <a:rPr lang="cs-CZ" altLang="cs-CZ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https://www.journal-of-hepatology.eu/article/S0168-8278(05)00726-9/fulltext</a:t>
            </a:r>
            <a:r>
              <a:rPr lang="cs-CZ" altLang="cs-CZ" sz="1200" dirty="0"/>
              <a:t>, https://www.aids.gov.hk/pdf/g190htm/10.htm#1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838200" y="270114"/>
            <a:ext cx="10515600" cy="620296"/>
          </a:xfrm>
        </p:spPr>
        <p:txBody>
          <a:bodyPr>
            <a:normAutofit/>
          </a:bodyPr>
          <a:lstStyle/>
          <a:p>
            <a:pPr algn="ctr"/>
            <a:r>
              <a:rPr lang="cs-CZ" altLang="sk-SK" dirty="0"/>
              <a:t>Globální epidemie HIV</a:t>
            </a:r>
            <a:endParaRPr lang="cs-CZ" altLang="cs-CZ" dirty="0"/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838199" y="6362069"/>
            <a:ext cx="878025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dirty="0">
                <a:latin typeface="+mn-lt"/>
              </a:rPr>
              <a:t>Zdroj: https://www.who.int/images/default-source/departments/hiv/summary-of-the-global-hiv-epidemic-2022.png?sfvrsn=73ac5b6a_13 </a:t>
            </a:r>
            <a:r>
              <a:rPr lang="cs-CZ" altLang="cs-CZ" sz="900" dirty="0"/>
              <a:t>/</a:t>
            </a:r>
            <a:endParaRPr lang="ru-RU" altLang="cs-CZ" sz="9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4B5CE1C-0C7A-8745-A392-5AB30A329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673" y="951291"/>
            <a:ext cx="9780654" cy="4659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 noChangeArrowheads="1"/>
          </p:cNvSpPr>
          <p:nvPr>
            <p:ph type="title"/>
          </p:nvPr>
        </p:nvSpPr>
        <p:spPr>
          <a:xfrm>
            <a:off x="838200" y="274762"/>
            <a:ext cx="10515600" cy="629174"/>
          </a:xfrm>
        </p:spPr>
        <p:txBody>
          <a:bodyPr>
            <a:normAutofit/>
          </a:bodyPr>
          <a:lstStyle/>
          <a:p>
            <a:pPr algn="ctr"/>
            <a:r>
              <a:rPr lang="cs-CZ" altLang="sk-SK" sz="3200" dirty="0"/>
              <a:t>Výskyt HIV/AIDS v ČR (SZÚ)</a:t>
            </a:r>
            <a:endParaRPr lang="sk-SK" altLang="sk-SK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4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r>
              <a:rPr lang="cs-CZ" sz="4800" dirty="0" err="1"/>
              <a:t>Zdroj:https</a:t>
            </a:r>
            <a:r>
              <a:rPr lang="cs-CZ" sz="4800" dirty="0"/>
              <a:t>://khsstc.cz/</a:t>
            </a:r>
            <a:r>
              <a:rPr lang="cs-CZ" sz="4800" dirty="0" err="1"/>
              <a:t>wp-content</a:t>
            </a:r>
            <a:r>
              <a:rPr lang="cs-CZ" sz="4800" dirty="0"/>
              <a:t>/</a:t>
            </a:r>
            <a:r>
              <a:rPr lang="cs-CZ" sz="4800" dirty="0" err="1"/>
              <a:t>uploads</a:t>
            </a:r>
            <a:r>
              <a:rPr lang="cs-CZ" sz="4800" dirty="0"/>
              <a:t>/2023/04/HIV_3.png</a:t>
            </a: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r>
              <a:rPr lang="cs-CZ" sz="1200" dirty="0"/>
              <a:t>Zdroj: http://www.szu.cz/uploads/documents/CeM/HIV_AIDS/rocni_zpravy/2021/HIV_AIDS_06_2021.pdf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38699F-3AC4-BD3F-CFF8-62AD7C79A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47" t="29774" r="33592" b="22848"/>
          <a:stretch/>
        </p:blipFill>
        <p:spPr>
          <a:xfrm>
            <a:off x="2272682" y="903936"/>
            <a:ext cx="6516210" cy="489719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ovéPole 2"/>
          <p:cNvSpPr txBox="1">
            <a:spLocks noChangeArrowheads="1"/>
          </p:cNvSpPr>
          <p:nvPr/>
        </p:nvSpPr>
        <p:spPr bwMode="auto">
          <a:xfrm>
            <a:off x="363984" y="6346918"/>
            <a:ext cx="1039575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k-SK" altLang="cs-CZ" sz="1100">
                <a:latin typeface="+mn-lt"/>
              </a:rPr>
              <a:t>https://szu.cz/wp-content/uploads/2023/02/Trendy-vyvoje-a-vyskyt-HIV-AIDS-v-CR-%E2%80%93-predbezna-zprava-za-rok-2022-Grafy.pdf</a:t>
            </a:r>
            <a:endParaRPr lang="cs-CZ" altLang="cs-CZ" sz="1100" dirty="0">
              <a:latin typeface="+mn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6AE3005-613B-3C16-E5C4-4245C39A2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86" t="19029" r="21432" b="6279"/>
          <a:stretch/>
        </p:blipFill>
        <p:spPr>
          <a:xfrm>
            <a:off x="1917576" y="319594"/>
            <a:ext cx="7958056" cy="55929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F70196-4535-C173-E49B-E11D78BEC3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4073"/>
            <a:ext cx="7920000" cy="25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081EEB-8613-9BF3-6D6E-857B3E00EC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4C9771C-7DDE-D94F-4312-0CE62C79C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50539"/>
            <a:ext cx="10753200" cy="451576"/>
          </a:xfrm>
        </p:spPr>
        <p:txBody>
          <a:bodyPr/>
          <a:lstStyle/>
          <a:p>
            <a:pPr algn="ctr"/>
            <a:r>
              <a:rPr lang="cs-CZ" sz="3000" dirty="0" err="1"/>
              <a:t>Lymfogranuloma</a:t>
            </a:r>
            <a:r>
              <a:rPr lang="cs-CZ" sz="3000" dirty="0"/>
              <a:t> </a:t>
            </a:r>
            <a:r>
              <a:rPr lang="cs-CZ" sz="3000" dirty="0" err="1"/>
              <a:t>venereum</a:t>
            </a:r>
            <a:r>
              <a:rPr lang="cs-CZ" sz="3000" dirty="0"/>
              <a:t>, bakterie </a:t>
            </a:r>
            <a:r>
              <a:rPr lang="cs-CZ" sz="3000" i="1" dirty="0"/>
              <a:t>Chlamydia </a:t>
            </a:r>
            <a:r>
              <a:rPr lang="cs-CZ" sz="3000" i="1" dirty="0" err="1"/>
              <a:t>trachomatis</a:t>
            </a:r>
            <a:r>
              <a:rPr lang="cs-CZ" sz="3000" dirty="0"/>
              <a:t> sérotyp L1-3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736B6BA-BE9A-DCA4-193B-BFCA6B1D0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85" t="4762" r="31275" b="32358"/>
          <a:stretch/>
        </p:blipFill>
        <p:spPr>
          <a:xfrm>
            <a:off x="8134931" y="1925195"/>
            <a:ext cx="2967487" cy="2521528"/>
          </a:xfrm>
          <a:prstGeom prst="rect">
            <a:avLst/>
          </a:prstGeom>
        </p:spPr>
      </p:pic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E428C8AE-51B3-8F82-82E8-EDDBB75D2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00" y="1168585"/>
            <a:ext cx="11167200" cy="5307488"/>
          </a:xfrm>
        </p:spPr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sz="1100" dirty="0"/>
          </a:p>
          <a:p>
            <a:pPr marL="72000" indent="0">
              <a:buNone/>
            </a:pPr>
            <a:r>
              <a:rPr lang="cs-CZ" sz="1100" dirty="0"/>
              <a:t>Zdroj: https://prezi.com/x27nwxvjmyex/lymphogranuloma-venereum-lgv/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7378712-1917-7FFF-0696-9D7E65215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9" y="1550096"/>
            <a:ext cx="714375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184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C29119-7CD0-4F86-8498-BCE95B14CC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1BE919-3B08-475B-8798-4248E9FC9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6026" y="6357512"/>
            <a:ext cx="10972800" cy="500488"/>
          </a:xfrm>
        </p:spPr>
        <p:txBody>
          <a:bodyPr>
            <a:normAutofit/>
          </a:bodyPr>
          <a:lstStyle/>
          <a:p>
            <a:r>
              <a:rPr lang="cs-CZ" sz="1100" dirty="0"/>
              <a:t>Zdroj: https://szu.cz/wp-content/uploads/2023/02/Trendy-vyvoje-a-vyskyt-HIV-AIDS-v-CR-%E2%80%93-predbezna-zprava-za-rok-2022-Grafy.pdf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25AADAE-5D6E-0185-023B-107522F4D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73" t="18771" r="33592" b="5502"/>
          <a:stretch/>
        </p:blipFill>
        <p:spPr>
          <a:xfrm>
            <a:off x="2814222" y="294062"/>
            <a:ext cx="5095782" cy="597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898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3450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dirty="0"/>
              <a:t>Charakteristika nákazy: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18585"/>
            <a:ext cx="10515600" cy="573941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000" dirty="0"/>
              <a:t>Léčitelné, ale nevyléčitelné onemocnění, chronický průběh</a:t>
            </a:r>
          </a:p>
          <a:p>
            <a:pPr eaLnBrk="1" hangingPunct="1"/>
            <a:r>
              <a:rPr lang="cs-CZ" altLang="cs-CZ" sz="3000" b="1" dirty="0"/>
              <a:t>Dříve </a:t>
            </a:r>
            <a:r>
              <a:rPr lang="cs-CZ" altLang="cs-CZ" sz="3000" dirty="0"/>
              <a:t>výrazně zhoršená kvalita života</a:t>
            </a:r>
          </a:p>
          <a:p>
            <a:pPr eaLnBrk="1" hangingPunct="1"/>
            <a:r>
              <a:rPr lang="cs-CZ" altLang="cs-CZ" sz="3000" dirty="0"/>
              <a:t>Nákladná léčba</a:t>
            </a:r>
          </a:p>
          <a:p>
            <a:pPr marL="0" indent="0" eaLnBrk="1" hangingPunct="1">
              <a:buNone/>
            </a:pPr>
            <a:endParaRPr lang="cs-CZ" altLang="cs-CZ" sz="3000" dirty="0"/>
          </a:p>
          <a:p>
            <a:pPr marL="0" indent="0" eaLnBrk="1" hangingPunct="1">
              <a:buNone/>
            </a:pPr>
            <a:endParaRPr lang="cs-CZ" altLang="cs-CZ" sz="3000" dirty="0"/>
          </a:p>
          <a:p>
            <a:pPr marL="0" indent="0" eaLnBrk="1" hangingPunct="1">
              <a:buNone/>
            </a:pPr>
            <a:endParaRPr lang="cs-CZ" altLang="cs-CZ" sz="3000" dirty="0"/>
          </a:p>
          <a:p>
            <a:pPr marL="0" indent="0" eaLnBrk="1" hangingPunct="1">
              <a:buNone/>
            </a:pPr>
            <a:endParaRPr lang="cs-CZ" altLang="cs-CZ" sz="3000" dirty="0"/>
          </a:p>
          <a:p>
            <a:pPr marL="0" indent="0" eaLnBrk="1" hangingPunct="1">
              <a:buNone/>
            </a:pPr>
            <a:endParaRPr lang="cs-CZ" altLang="cs-CZ" sz="3000" dirty="0"/>
          </a:p>
          <a:p>
            <a:pPr marL="0" indent="0" eaLnBrk="1" hangingPunct="1">
              <a:buNone/>
            </a:pPr>
            <a:r>
              <a:rPr lang="cs-CZ" altLang="cs-CZ" sz="3000" dirty="0"/>
              <a:t>Přenos sexuálním stykem a krví</a:t>
            </a:r>
          </a:p>
          <a:p>
            <a:pPr marL="0" indent="0" eaLnBrk="1" hangingPunct="1">
              <a:buNone/>
            </a:pPr>
            <a:r>
              <a:rPr lang="cs-CZ" altLang="cs-CZ" sz="3000" dirty="0"/>
              <a:t>Přenos z HIV pozitivní matky na dítě</a:t>
            </a:r>
          </a:p>
          <a:p>
            <a:pPr marL="0" indent="0" eaLnBrk="1" hangingPunct="1">
              <a:buNone/>
            </a:pPr>
            <a:endParaRPr lang="cs-CZ" altLang="cs-CZ" sz="1100" dirty="0"/>
          </a:p>
          <a:p>
            <a:pPr marL="0" indent="0" eaLnBrk="1" hangingPunct="1">
              <a:buNone/>
            </a:pPr>
            <a:r>
              <a:rPr lang="cs-CZ" altLang="cs-CZ" sz="1100" dirty="0"/>
              <a:t>Zdroj obrázku: https://redcarehmo.com/2018/06/28/quick-look-hivaids/hiv-2/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E7A7C48-D0C3-4A25-9085-7BF5E9814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" t="3319" r="4121" b="6193"/>
          <a:stretch/>
        </p:blipFill>
        <p:spPr>
          <a:xfrm>
            <a:off x="5934871" y="2155324"/>
            <a:ext cx="5489950" cy="272228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3F6ECE-0AD2-45D0-91F5-6C4973569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348"/>
            <a:ext cx="10515600" cy="50488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HIV přenos: subsaharská Afrika vs. zbytek světa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9574DF-2454-4493-A57E-146C9630D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48037"/>
          </a:xfrm>
        </p:spPr>
        <p:txBody>
          <a:bodyPr>
            <a:normAutofit fontScale="925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cs-CZ" sz="1200" dirty="0"/>
              <a:t>Zdroj: https://www.unaids.org/sites/default/files/media_asset/JC3032_AIDS_Data_book_2021_En.pdf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80063D-F1B7-2DDC-B8B8-F8CEF6CFA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93" t="57087" r="30342" b="5324"/>
          <a:stretch/>
        </p:blipFill>
        <p:spPr>
          <a:xfrm>
            <a:off x="947751" y="883614"/>
            <a:ext cx="10296497" cy="50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124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0DCD98D-9106-37EA-0B49-4C43FE19B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63916F-03FE-A69A-FA83-C72ED06CB6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DEE8DDC-5325-5A1E-F465-01E84007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19073"/>
            <a:ext cx="10753200" cy="451576"/>
          </a:xfrm>
        </p:spPr>
        <p:txBody>
          <a:bodyPr/>
          <a:lstStyle/>
          <a:p>
            <a:pPr algn="ctr"/>
            <a:r>
              <a:rPr lang="cs-CZ" sz="3200" dirty="0"/>
              <a:t>Přenos z matky na dítě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D154AFB-4536-E7E3-D3DB-16A8BEBBE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sz="1100" dirty="0"/>
              <a:t>Zdroj: https://www.unaids.org/sites/default/files/media_asset/2023-unaids-global-aids-update_en.pdf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8AA8061-631D-227F-97D1-2A02EB1CF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4" t="25076" r="27840" b="20040"/>
          <a:stretch/>
        </p:blipFill>
        <p:spPr>
          <a:xfrm>
            <a:off x="1106284" y="670649"/>
            <a:ext cx="9085281" cy="57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858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22137"/>
          </a:xfrm>
        </p:spPr>
        <p:txBody>
          <a:bodyPr/>
          <a:lstStyle/>
          <a:p>
            <a:pPr algn="ctr" eaLnBrk="1" hangingPunct="1"/>
            <a:r>
              <a:rPr lang="cs-CZ" altLang="cs-CZ" dirty="0">
                <a:latin typeface="+mn-lt"/>
              </a:rPr>
              <a:t>Průběh infekce HIV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35837"/>
            <a:ext cx="10515600" cy="4641126"/>
          </a:xfrm>
        </p:spPr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>
              <a:lnSpc>
                <a:spcPct val="100000"/>
              </a:lnSpc>
            </a:pPr>
            <a:r>
              <a:rPr lang="cs-CZ" altLang="cs-CZ" sz="3200" dirty="0"/>
              <a:t>nákaza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200" dirty="0"/>
              <a:t>akutní stádium = </a:t>
            </a:r>
            <a:r>
              <a:rPr lang="cs-CZ" altLang="cs-CZ" sz="3200" dirty="0" err="1"/>
              <a:t>primoinfekce</a:t>
            </a:r>
            <a:r>
              <a:rPr lang="cs-CZ" altLang="cs-CZ" sz="3200" dirty="0"/>
              <a:t> (inkubační doba 2 až 6 týdnů)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200" dirty="0"/>
              <a:t>období latence – snižování imunity bez příznaků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200" dirty="0"/>
              <a:t>onemocnění AIDS (poslední stádium)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806914E-087B-5D4E-54C6-43BC9C6079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B1EE3B-12B6-680D-1BC4-CBCE4E15D8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EFB75F-D08D-1F16-1DDF-8A4402961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2212"/>
            <a:ext cx="10753200" cy="451576"/>
          </a:xfrm>
        </p:spPr>
        <p:txBody>
          <a:bodyPr/>
          <a:lstStyle/>
          <a:p>
            <a:pPr algn="ctr"/>
            <a:r>
              <a:rPr lang="cs-CZ" sz="3200" dirty="0"/>
              <a:t>Projevy HIV v dutině ústní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A141091-A79D-0F82-FDEB-104528424303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80" y="905522"/>
            <a:ext cx="5219998" cy="5322478"/>
          </a:xfrm>
        </p:spPr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sz="1100" dirty="0"/>
          </a:p>
          <a:p>
            <a:pPr marL="72000" indent="0">
              <a:lnSpc>
                <a:spcPct val="100000"/>
              </a:lnSpc>
              <a:buNone/>
            </a:pPr>
            <a:endParaRPr lang="cs-CZ" sz="2600" b="0" i="0" dirty="0">
              <a:solidFill>
                <a:srgbClr val="111111"/>
              </a:solidFill>
              <a:effectLst/>
              <a:latin typeface="+mj-lt"/>
            </a:endParaRPr>
          </a:p>
          <a:p>
            <a:pPr marL="72000" indent="0">
              <a:lnSpc>
                <a:spcPct val="100000"/>
              </a:lnSpc>
              <a:buNone/>
            </a:pPr>
            <a:endParaRPr lang="cs-CZ" sz="2600" b="0" i="0" dirty="0">
              <a:solidFill>
                <a:srgbClr val="111111"/>
              </a:solidFill>
              <a:effectLst/>
              <a:latin typeface="+mj-lt"/>
            </a:endParaRPr>
          </a:p>
          <a:p>
            <a:pPr marL="72000" indent="0">
              <a:lnSpc>
                <a:spcPct val="100000"/>
              </a:lnSpc>
              <a:buNone/>
            </a:pPr>
            <a:r>
              <a:rPr lang="cs-CZ" sz="1200" b="0" i="0" dirty="0">
                <a:solidFill>
                  <a:srgbClr val="111111"/>
                </a:solidFill>
                <a:effectLst/>
                <a:latin typeface="+mj-lt"/>
              </a:rPr>
              <a:t>A) HPV B) aftózní stomatitida C) </a:t>
            </a:r>
            <a:r>
              <a:rPr lang="cs-CZ" sz="1200" b="0" i="0" dirty="0" err="1">
                <a:solidFill>
                  <a:srgbClr val="111111"/>
                </a:solidFill>
                <a:effectLst/>
                <a:latin typeface="+mj-lt"/>
              </a:rPr>
              <a:t>Plasmablastický</a:t>
            </a:r>
            <a:r>
              <a:rPr lang="cs-CZ" sz="1200" b="0" i="0" dirty="0">
                <a:solidFill>
                  <a:srgbClr val="111111"/>
                </a:solidFill>
                <a:effectLst/>
                <a:latin typeface="+mj-lt"/>
              </a:rPr>
              <a:t> lymfom patra D) Sekundární tuberkulóza dut. ústní E) </a:t>
            </a:r>
            <a:r>
              <a:rPr lang="cs-CZ" sz="1200" b="0" i="0" dirty="0" err="1">
                <a:solidFill>
                  <a:srgbClr val="111111"/>
                </a:solidFill>
                <a:effectLst/>
                <a:latin typeface="+mj-lt"/>
              </a:rPr>
              <a:t>Kaposiho</a:t>
            </a:r>
            <a:r>
              <a:rPr lang="cs-CZ" sz="1200" b="0" i="0" dirty="0">
                <a:solidFill>
                  <a:srgbClr val="111111"/>
                </a:solidFill>
                <a:effectLst/>
                <a:latin typeface="+mj-lt"/>
              </a:rPr>
              <a:t> sarkom dásně F) kondylomata patra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800" dirty="0">
              <a:latin typeface="+mj-lt"/>
            </a:endParaRP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C59D4E25-B7F9-E6F3-0519-2F6C099DFDF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603788"/>
            <a:ext cx="5707433" cy="6033697"/>
          </a:xfrm>
        </p:spPr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sz="1500" dirty="0"/>
          </a:p>
          <a:p>
            <a:pPr marL="72000" indent="0">
              <a:buNone/>
            </a:pPr>
            <a:endParaRPr lang="cs-CZ" sz="1500" dirty="0"/>
          </a:p>
          <a:p>
            <a:pPr marL="72000" indent="0">
              <a:buNone/>
            </a:pPr>
            <a:endParaRPr lang="cs-CZ" sz="1500" dirty="0"/>
          </a:p>
          <a:p>
            <a:pPr marL="72000" indent="0">
              <a:buNone/>
            </a:pPr>
            <a:endParaRPr lang="cs-CZ" sz="15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1200" b="0" i="0" dirty="0">
                <a:solidFill>
                  <a:srgbClr val="111111"/>
                </a:solidFill>
                <a:effectLst/>
                <a:latin typeface="+mj-lt"/>
              </a:rPr>
              <a:t>A) </a:t>
            </a:r>
            <a:r>
              <a:rPr lang="cs-CZ" sz="1200" b="0" i="0" dirty="0" err="1">
                <a:solidFill>
                  <a:srgbClr val="111111"/>
                </a:solidFill>
                <a:effectLst/>
                <a:latin typeface="+mj-lt"/>
              </a:rPr>
              <a:t>Pseudomembran</a:t>
            </a:r>
            <a:r>
              <a:rPr lang="cs-CZ" sz="1200" dirty="0" err="1">
                <a:solidFill>
                  <a:srgbClr val="111111"/>
                </a:solidFill>
                <a:latin typeface="+mj-lt"/>
              </a:rPr>
              <a:t>ózní</a:t>
            </a:r>
            <a:r>
              <a:rPr lang="cs-CZ" sz="1200" dirty="0">
                <a:solidFill>
                  <a:srgbClr val="111111"/>
                </a:solidFill>
                <a:latin typeface="+mj-lt"/>
              </a:rPr>
              <a:t> kandidóza jazyka a </a:t>
            </a:r>
            <a:r>
              <a:rPr lang="cs-CZ" sz="1200" dirty="0" err="1">
                <a:solidFill>
                  <a:srgbClr val="111111"/>
                </a:solidFill>
                <a:latin typeface="+mj-lt"/>
              </a:rPr>
              <a:t>angul</a:t>
            </a:r>
            <a:r>
              <a:rPr lang="cs-CZ" sz="1200" dirty="0">
                <a:solidFill>
                  <a:srgbClr val="111111"/>
                </a:solidFill>
                <a:latin typeface="+mj-lt"/>
              </a:rPr>
              <a:t>. </a:t>
            </a:r>
            <a:r>
              <a:rPr lang="cs-CZ" sz="1200" dirty="0" err="1">
                <a:solidFill>
                  <a:srgbClr val="111111"/>
                </a:solidFill>
                <a:latin typeface="+mj-lt"/>
              </a:rPr>
              <a:t>cheilitis</a:t>
            </a:r>
            <a:r>
              <a:rPr lang="cs-CZ" sz="1200" dirty="0">
                <a:solidFill>
                  <a:srgbClr val="111111"/>
                </a:solidFill>
                <a:latin typeface="+mj-lt"/>
              </a:rPr>
              <a:t> </a:t>
            </a:r>
            <a:r>
              <a:rPr lang="cs-CZ" sz="1200" b="0" i="0" dirty="0">
                <a:solidFill>
                  <a:srgbClr val="111111"/>
                </a:solidFill>
                <a:effectLst/>
                <a:latin typeface="+mj-lt"/>
              </a:rPr>
              <a:t>B) </a:t>
            </a:r>
            <a:r>
              <a:rPr lang="cs-CZ" sz="1200" b="0" i="0" dirty="0" err="1">
                <a:solidFill>
                  <a:srgbClr val="111111"/>
                </a:solidFill>
                <a:effectLst/>
                <a:latin typeface="+mj-lt"/>
              </a:rPr>
              <a:t>mutlifokuální</a:t>
            </a:r>
            <a:r>
              <a:rPr lang="cs-CZ" sz="1200" b="0" i="0" dirty="0">
                <a:solidFill>
                  <a:srgbClr val="111111"/>
                </a:solidFill>
                <a:effectLst/>
                <a:latin typeface="+mj-lt"/>
              </a:rPr>
              <a:t> </a:t>
            </a:r>
            <a:r>
              <a:rPr lang="cs-CZ" sz="1200" b="0" i="0" dirty="0" err="1">
                <a:solidFill>
                  <a:srgbClr val="111111"/>
                </a:solidFill>
                <a:effectLst/>
                <a:latin typeface="+mj-lt"/>
              </a:rPr>
              <a:t>kadidóza</a:t>
            </a:r>
            <a:r>
              <a:rPr lang="cs-CZ" sz="1200" b="0" i="0" dirty="0">
                <a:solidFill>
                  <a:srgbClr val="111111"/>
                </a:solidFill>
                <a:effectLst/>
                <a:latin typeface="+mj-lt"/>
              </a:rPr>
              <a:t> C) </a:t>
            </a:r>
            <a:r>
              <a:rPr lang="cs-CZ" sz="1200" b="0" i="0" dirty="0" err="1">
                <a:solidFill>
                  <a:srgbClr val="111111"/>
                </a:solidFill>
                <a:effectLst/>
                <a:latin typeface="+mj-lt"/>
              </a:rPr>
              <a:t>Erythematous</a:t>
            </a:r>
            <a:r>
              <a:rPr lang="cs-CZ" sz="1200" b="0" i="0" dirty="0">
                <a:solidFill>
                  <a:srgbClr val="111111"/>
                </a:solidFill>
                <a:effectLst/>
                <a:latin typeface="+mj-lt"/>
              </a:rPr>
              <a:t> </a:t>
            </a:r>
            <a:r>
              <a:rPr lang="cs-CZ" sz="1200" b="0" i="0" dirty="0" err="1">
                <a:solidFill>
                  <a:srgbClr val="111111"/>
                </a:solidFill>
                <a:effectLst/>
                <a:latin typeface="+mj-lt"/>
              </a:rPr>
              <a:t>candidiasis</a:t>
            </a:r>
            <a:r>
              <a:rPr lang="cs-CZ" sz="1200" b="0" i="0" dirty="0">
                <a:solidFill>
                  <a:srgbClr val="111111"/>
                </a:solidFill>
                <a:effectLst/>
                <a:latin typeface="+mj-lt"/>
              </a:rPr>
              <a:t> (EC). D) Nekrotizující gingivitida. E a F) Vlasatá leukoplakie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1200" dirty="0">
              <a:latin typeface="+mj-lt"/>
            </a:endParaRPr>
          </a:p>
          <a:p>
            <a:pPr marL="72000" indent="0">
              <a:lnSpc>
                <a:spcPct val="100000"/>
              </a:lnSpc>
              <a:buNone/>
            </a:pPr>
            <a:r>
              <a:rPr lang="cs-CZ" sz="1200" dirty="0">
                <a:latin typeface="+mj-lt"/>
              </a:rPr>
              <a:t>Zdroje obr.: https://www.researchgate.net/figure/Oral-lesions-found-to-be-highly-prevalent-in-HIV-positive-patients-A-Pseudomembranous_fig1_51854777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0172C13-ED73-3245-0AA6-70740C002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821" y="745723"/>
            <a:ext cx="3899148" cy="474514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05EE9B2-ACCD-922E-FE86-A2F7CAFA3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866" y="745723"/>
            <a:ext cx="3618863" cy="488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106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285227"/>
            <a:ext cx="10515600" cy="55815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dirty="0">
                <a:latin typeface="+mn-lt"/>
              </a:rPr>
              <a:t>Zdroj nákazy HIV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09710"/>
            <a:ext cx="10515600" cy="5463063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altLang="cs-CZ" sz="2600" dirty="0"/>
              <a:t>bezpříznakový nosič HIV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altLang="cs-CZ" sz="2600" dirty="0"/>
              <a:t>nemocný ve všech klinických stádiích – </a:t>
            </a:r>
            <a:r>
              <a:rPr lang="cs-CZ" altLang="cs-CZ" sz="2600" b="1" dirty="0"/>
              <a:t>pokud není léčen!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altLang="cs-CZ" sz="2600" dirty="0"/>
              <a:t>Míra rizika nákazy závisí </a:t>
            </a:r>
            <a:r>
              <a:rPr lang="cs-CZ" altLang="cs-CZ" sz="2600" b="1" dirty="0"/>
              <a:t>na aktuální koncentraci viru (tzv. virová nálož) </a:t>
            </a:r>
            <a:r>
              <a:rPr lang="cs-CZ" altLang="cs-CZ" sz="2600" dirty="0"/>
              <a:t>v tělesných tekutinách zdroje a na způsobu přenosu viru na vnímavou osobu.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endParaRPr lang="cs-CZ" altLang="cs-CZ" sz="2600" dirty="0"/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altLang="cs-CZ" sz="2600" dirty="0"/>
              <a:t>Virus v tělních tekutinách: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altLang="cs-CZ" sz="2600" b="1" dirty="0"/>
              <a:t>krev 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altLang="cs-CZ" sz="2600" b="1" dirty="0"/>
              <a:t>sperma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altLang="cs-CZ" sz="2600" b="1" dirty="0"/>
              <a:t>poševní sekret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altLang="cs-CZ" sz="2600" b="1" dirty="0"/>
              <a:t>mateřské mléko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altLang="cs-CZ" sz="2600" dirty="0"/>
              <a:t>v ostatních (</a:t>
            </a:r>
            <a:r>
              <a:rPr lang="cs-CZ" altLang="cs-CZ" sz="2600" u="sng" dirty="0"/>
              <a:t>sliny</a:t>
            </a:r>
            <a:r>
              <a:rPr lang="cs-CZ" altLang="cs-CZ" sz="2600" dirty="0"/>
              <a:t>, moč, slzy, lymfa) – velmi malé množství viru, pro přenos nevýznamné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771217"/>
          </a:xfrm>
        </p:spPr>
        <p:txBody>
          <a:bodyPr/>
          <a:lstStyle/>
          <a:p>
            <a:pPr algn="ctr" eaLnBrk="1" hangingPunct="1"/>
            <a:r>
              <a:rPr lang="cs-CZ" altLang="cs-CZ" dirty="0">
                <a:latin typeface="+mn-lt"/>
              </a:rPr>
              <a:t>Přenos HIV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988588"/>
            <a:ext cx="10515600" cy="488082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dirty="0"/>
              <a:t>pohlavním stykem</a:t>
            </a:r>
          </a:p>
          <a:p>
            <a:pPr eaLnBrk="1" hangingPunct="1">
              <a:lnSpc>
                <a:spcPct val="100000"/>
              </a:lnSpc>
            </a:pPr>
            <a:endParaRPr lang="cs-CZ" altLang="cs-CZ" dirty="0"/>
          </a:p>
          <a:p>
            <a:pPr eaLnBrk="1" hangingPunct="1">
              <a:lnSpc>
                <a:spcPct val="100000"/>
              </a:lnSpc>
            </a:pPr>
            <a:r>
              <a:rPr lang="cs-CZ" altLang="cs-CZ" dirty="0"/>
              <a:t>krví</a:t>
            </a:r>
          </a:p>
          <a:p>
            <a:pPr lvl="1" eaLnBrk="1" hangingPunct="1"/>
            <a:r>
              <a:rPr lang="cs-CZ" altLang="cs-CZ" sz="2800" dirty="0"/>
              <a:t>sdílení stříkaček, roztoků a pomůcek k </a:t>
            </a:r>
            <a:r>
              <a:rPr lang="cs-CZ" altLang="cs-CZ" sz="2800" dirty="0" err="1"/>
              <a:t>i.v</a:t>
            </a:r>
            <a:r>
              <a:rPr lang="cs-CZ" altLang="cs-CZ" sz="2800" dirty="0"/>
              <a:t>. aplikaci drog</a:t>
            </a:r>
          </a:p>
          <a:p>
            <a:pPr lvl="1" eaLnBrk="1" hangingPunct="1"/>
            <a:r>
              <a:rPr lang="cs-CZ" altLang="cs-CZ" sz="2800" dirty="0"/>
              <a:t>sdílení žiletek apod. hygienických potřeb </a:t>
            </a:r>
          </a:p>
          <a:p>
            <a:pPr lvl="1" eaLnBrk="1" hangingPunct="1"/>
            <a:r>
              <a:rPr lang="cs-CZ" altLang="cs-CZ" sz="2800" dirty="0"/>
              <a:t>nesprávná manipulace s materiálem kontaminovaným krví HIV+</a:t>
            </a:r>
          </a:p>
          <a:p>
            <a:pPr lvl="1" eaLnBrk="1" hangingPunct="1"/>
            <a:r>
              <a:rPr lang="cs-CZ" altLang="cs-CZ" sz="2800" dirty="0"/>
              <a:t>v nemocničních zařízeních…</a:t>
            </a:r>
          </a:p>
          <a:p>
            <a:pPr lvl="1" eaLnBrk="1" hangingPunct="1"/>
            <a:endParaRPr lang="cs-CZ" altLang="cs-CZ" sz="2800" dirty="0"/>
          </a:p>
          <a:p>
            <a:pPr eaLnBrk="1" hangingPunct="1">
              <a:lnSpc>
                <a:spcPct val="100000"/>
              </a:lnSpc>
            </a:pPr>
            <a:r>
              <a:rPr lang="cs-CZ" altLang="cs-CZ" dirty="0"/>
              <a:t>z HIV+ matky na dítě</a:t>
            </a:r>
          </a:p>
          <a:p>
            <a:pPr lvl="1" eaLnBrk="1" hangingPunct="1"/>
            <a:r>
              <a:rPr lang="cs-CZ" altLang="cs-CZ" sz="2800" dirty="0"/>
              <a:t>v těhotenství (</a:t>
            </a:r>
            <a:r>
              <a:rPr lang="cs-CZ" altLang="cs-CZ" sz="2800" dirty="0" err="1"/>
              <a:t>transplacentárně</a:t>
            </a:r>
            <a:r>
              <a:rPr lang="cs-CZ" altLang="cs-CZ" sz="2800" dirty="0"/>
              <a:t>), při porodu, mateřským mlékem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5797B6-4083-40BE-9148-AE02B29A9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239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Vyberte správné tvrzení:</a:t>
            </a:r>
            <a:br>
              <a:rPr lang="cs-CZ" dirty="0"/>
            </a:br>
            <a:r>
              <a:rPr lang="cs-CZ" dirty="0"/>
              <a:t>HIV pozitivní jedinec -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71F2AF-C9D8-4112-BED5-0D9C77AE7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dirty="0"/>
              <a:t>je už navždy infekční pro své okolí, bez ohledu na léčbu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dirty="0"/>
              <a:t>je automaticky vyřazen z výkonu některých povolání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dirty="0"/>
              <a:t>má výrazně horší kvalitu života a o desítky let kratší střední délku života*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dirty="0"/>
              <a:t>je povinen o své nemoci informovat svého zaměstnavatele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dirty="0"/>
              <a:t>je povinen o své nemoci informovat ošetřující zdravotnické pracovníky, svého praktického a zubního lékaře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  <a:p>
            <a:pPr marL="0" indent="0">
              <a:buNone/>
            </a:pPr>
            <a:r>
              <a:rPr lang="cs-CZ" sz="1100" dirty="0"/>
              <a:t>* https://www.ncbi.nlm.nih.gov/pmc/articles/PMC7296391/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84776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629173"/>
          </a:xfrm>
        </p:spPr>
        <p:txBody>
          <a:bodyPr>
            <a:normAutofit/>
          </a:bodyPr>
          <a:lstStyle/>
          <a:p>
            <a:pPr algn="ctr"/>
            <a:r>
              <a:rPr lang="cs-CZ" altLang="cs-CZ" dirty="0"/>
              <a:t>HIV se </a:t>
            </a:r>
            <a:r>
              <a:rPr lang="cs-CZ" altLang="cs-CZ" b="1" dirty="0"/>
              <a:t>nepřenáší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3177" y="1189607"/>
            <a:ext cx="9721048" cy="53032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dirty="0"/>
              <a:t>polibkem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dirty="0"/>
              <a:t>běžným společenským kontaktem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dirty="0"/>
              <a:t>použitím hygienických zařízení (WC, sprch)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dirty="0"/>
              <a:t>krev sajícím hmyzem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dirty="0"/>
              <a:t>prostřednictvím potravin a nádobí 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cs-CZ" altLang="cs-CZ" dirty="0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cs-CZ" altLang="cs-CZ" dirty="0"/>
              <a:t>virus neproniká neporušenou kůží a v zaschlých tělesných tekutinách je brzy inaktivován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altLang="cs-CZ" b="1" dirty="0"/>
              <a:t>                                                                                  </a:t>
            </a:r>
          </a:p>
          <a:p>
            <a:pPr marL="0" indent="0">
              <a:buNone/>
              <a:defRPr/>
            </a:pPr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237A58A-BF5F-425D-B611-E8505027C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747" y="4609696"/>
            <a:ext cx="1831759" cy="1883176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8400C1A2-CEDF-493F-AAF6-FDE36EE10A90}"/>
              </a:ext>
            </a:extLst>
          </p:cNvPr>
          <p:cNvCxnSpPr>
            <a:cxnSpLocks/>
          </p:cNvCxnSpPr>
          <p:nvPr/>
        </p:nvCxnSpPr>
        <p:spPr>
          <a:xfrm>
            <a:off x="8200746" y="4573110"/>
            <a:ext cx="1831759" cy="18415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5DD1EB81-C7B3-41BE-A82E-B1127CC470FA}"/>
              </a:ext>
            </a:extLst>
          </p:cNvPr>
          <p:cNvCxnSpPr>
            <a:cxnSpLocks/>
          </p:cNvCxnSpPr>
          <p:nvPr/>
        </p:nvCxnSpPr>
        <p:spPr>
          <a:xfrm flipV="1">
            <a:off x="8133424" y="4665702"/>
            <a:ext cx="1831759" cy="18415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461582-010A-BC90-5D83-7BBDB96694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CA6E16-BE5E-ACF1-1338-EB44464BD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1A5A24-5C79-C885-ED04-46E91567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86878"/>
            <a:ext cx="10753200" cy="451576"/>
          </a:xfrm>
        </p:spPr>
        <p:txBody>
          <a:bodyPr/>
          <a:lstStyle/>
          <a:p>
            <a:pPr algn="ctr"/>
            <a:r>
              <a:rPr lang="cs-CZ" sz="3000" dirty="0"/>
              <a:t>Trichomoniáza (parazit bičenka poševní)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47A5E8A-D061-E4AD-7887-FEF8347A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23358"/>
            <a:ext cx="10753200" cy="4968816"/>
          </a:xfrm>
        </p:spPr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1100" dirty="0"/>
              <a:t>Zdroj:  </a:t>
            </a:r>
            <a:r>
              <a:rPr lang="cs-CZ" sz="1100" dirty="0">
                <a:hlinkClick r:id="rId2"/>
              </a:rPr>
              <a:t>https://my.clevelandclinic.org/</a:t>
            </a:r>
            <a:r>
              <a:rPr lang="cs-CZ" sz="1100" dirty="0" err="1">
                <a:hlinkClick r:id="rId2"/>
              </a:rPr>
              <a:t>health</a:t>
            </a:r>
            <a:r>
              <a:rPr lang="cs-CZ" sz="1100" dirty="0">
                <a:hlinkClick r:id="rId2"/>
              </a:rPr>
              <a:t>/</a:t>
            </a:r>
            <a:r>
              <a:rPr lang="cs-CZ" sz="1100" dirty="0" err="1">
                <a:hlinkClick r:id="rId2"/>
              </a:rPr>
              <a:t>diseases</a:t>
            </a:r>
            <a:r>
              <a:rPr lang="cs-CZ" sz="1100" dirty="0">
                <a:hlinkClick r:id="rId2"/>
              </a:rPr>
              <a:t>/4696-trichomoniasis</a:t>
            </a:r>
            <a:r>
              <a:rPr lang="cs-CZ" sz="1100" dirty="0"/>
              <a:t>, https://www.verywellhealth.com/trichomoniasis-overview-3133043https://www.sexandu.ca/stis/trichomoniasis/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80E41A7-86A3-8F32-BE48-DEB2C4BCB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96" y="1122874"/>
            <a:ext cx="3715348" cy="41240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639EA3C-803B-1054-AB26-41A674501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088" y="1636943"/>
            <a:ext cx="2819400" cy="27336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F3506E-7AD2-5114-609D-FA9C0A95E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989" y="1335532"/>
            <a:ext cx="3066504" cy="45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131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24483"/>
          </a:xfrm>
        </p:spPr>
        <p:txBody>
          <a:bodyPr/>
          <a:lstStyle/>
          <a:p>
            <a:pPr algn="ctr" eaLnBrk="1" hangingPunct="1"/>
            <a:r>
              <a:rPr lang="cs-CZ" altLang="cs-CZ" dirty="0">
                <a:latin typeface="+mn-lt"/>
              </a:rPr>
              <a:t>Vyhledávání HIV pozitivních osob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38183"/>
            <a:ext cx="10515600" cy="4738780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dirty="0"/>
              <a:t>vyšetření protilátek anti-HIV-1, anti-HIV-2</a:t>
            </a:r>
          </a:p>
          <a:p>
            <a:r>
              <a:rPr lang="cs-CZ" altLang="cs-CZ" dirty="0"/>
              <a:t> vyšetření antigenu p24 HIV-1 (ELISA)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dirty="0"/>
          </a:p>
          <a:p>
            <a:pPr>
              <a:buNone/>
            </a:pPr>
            <a:r>
              <a:rPr lang="cs-CZ" altLang="cs-CZ" dirty="0"/>
              <a:t> Tzv. reaktivní (předchozími metodami „pozitivní“ ) vzorek nutno potvrdit konfirmačním testem v NRL SZÚ (Národní referenční laboratoř pro HIV/AIDS, Státní zdravotní ústav Praha)</a:t>
            </a:r>
          </a:p>
          <a:p>
            <a:pPr eaLnBrk="1" hangingPunct="1"/>
            <a:endParaRPr lang="cs-CZ" altLang="cs-CZ" b="1" dirty="0"/>
          </a:p>
          <a:p>
            <a:pPr marL="72000" indent="0" eaLnBrk="1" hangingPunct="1">
              <a:buNone/>
            </a:pPr>
            <a:r>
              <a:rPr lang="cs-CZ" altLang="cs-CZ" b="1" dirty="0"/>
              <a:t>Pozitivní výsledek se sděluje pacientovi až po konfirmaci (</a:t>
            </a:r>
            <a:r>
              <a:rPr lang="cs-CZ" altLang="cs-CZ" b="1" dirty="0" err="1"/>
              <a:t>potrvzení</a:t>
            </a:r>
            <a:r>
              <a:rPr lang="cs-CZ" altLang="cs-CZ" b="1" dirty="0"/>
              <a:t>)!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buFont typeface="Wingdings" pitchFamily="2" charset="2"/>
              <a:buNone/>
            </a:pPr>
            <a:endParaRPr lang="cs-CZ" alt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1D6C7DE-97C9-4836-BD98-BD4AE218C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8669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+mn-lt"/>
              </a:rPr>
              <a:t>Strategie 95-95-95 (UNAIDS, mezinárodní organizace při OSN)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94BC793-2C90-4820-8E7F-B18F2D0F8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7879"/>
            <a:ext cx="10515600" cy="4814995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3600" dirty="0"/>
              <a:t>„</a:t>
            </a:r>
            <a:r>
              <a:rPr lang="en-US" sz="3600" b="0" i="0" dirty="0">
                <a:effectLst/>
              </a:rPr>
              <a:t>The updated UNAIDS targets for 20</a:t>
            </a:r>
            <a:r>
              <a:rPr lang="cs-CZ" sz="3600" b="0" i="0" dirty="0">
                <a:effectLst/>
              </a:rPr>
              <a:t>30</a:t>
            </a:r>
            <a:r>
              <a:rPr lang="en-US" sz="3600" b="0" i="0" dirty="0">
                <a:effectLst/>
              </a:rPr>
              <a:t> aim for </a:t>
            </a:r>
            <a:endParaRPr lang="cs-CZ" sz="3600" b="0" i="0" dirty="0">
              <a:effectLst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3600" b="1" i="0" dirty="0">
                <a:effectLst/>
              </a:rPr>
              <a:t>95</a:t>
            </a:r>
            <a:r>
              <a:rPr lang="cs-CZ" sz="3600" b="1" i="0" dirty="0">
                <a:effectLst/>
              </a:rPr>
              <a:t> </a:t>
            </a:r>
            <a:r>
              <a:rPr lang="en-US" sz="3600" b="1" i="0" dirty="0">
                <a:effectLst/>
              </a:rPr>
              <a:t>% of those living with HIV to know </a:t>
            </a:r>
            <a:r>
              <a:rPr lang="en-US" sz="3600" b="0" i="0" dirty="0">
                <a:effectLst/>
              </a:rPr>
              <a:t>their status</a:t>
            </a:r>
            <a:endParaRPr lang="cs-CZ" sz="36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3600" b="1" i="0" dirty="0">
                <a:effectLst/>
              </a:rPr>
              <a:t>95</a:t>
            </a:r>
            <a:r>
              <a:rPr lang="cs-CZ" sz="3600" b="1" i="0" dirty="0">
                <a:effectLst/>
              </a:rPr>
              <a:t> </a:t>
            </a:r>
            <a:r>
              <a:rPr lang="en-US" sz="3600" b="1" i="0" dirty="0">
                <a:effectLst/>
              </a:rPr>
              <a:t>% of those who know their status to be on treatment</a:t>
            </a:r>
            <a:endParaRPr lang="cs-CZ" sz="3600" b="1" i="0" dirty="0">
              <a:effectLst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3600" b="1" i="0" dirty="0">
                <a:effectLst/>
              </a:rPr>
              <a:t>95</a:t>
            </a:r>
            <a:r>
              <a:rPr lang="cs-CZ" sz="3600" b="1" i="0" dirty="0">
                <a:effectLst/>
              </a:rPr>
              <a:t> </a:t>
            </a:r>
            <a:r>
              <a:rPr lang="en-US" sz="3600" b="1" i="0" dirty="0">
                <a:effectLst/>
              </a:rPr>
              <a:t>% of those on treatment to be virally suppressed.</a:t>
            </a:r>
            <a:r>
              <a:rPr lang="en-US" sz="3600" b="0" i="0" dirty="0">
                <a:effectLst/>
              </a:rPr>
              <a:t> </a:t>
            </a:r>
            <a:endParaRPr lang="cs-CZ" sz="3600" b="0" i="0" dirty="0">
              <a:effectLst/>
            </a:endParaRPr>
          </a:p>
          <a:p>
            <a:pPr>
              <a:lnSpc>
                <a:spcPct val="120000"/>
              </a:lnSpc>
              <a:buFontTx/>
              <a:buChar char="-"/>
            </a:pPr>
            <a:endParaRPr lang="cs-CZ" b="0" i="0" dirty="0">
              <a:effectLst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0" i="0" dirty="0">
                <a:effectLst/>
              </a:rPr>
              <a:t>While the previous 90-90-90 targets for 2020 were met by some countries, they were not met globally…</a:t>
            </a:r>
            <a:r>
              <a:rPr lang="cs-CZ" b="0" i="0" dirty="0">
                <a:effectLst/>
              </a:rPr>
              <a:t>“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300" dirty="0"/>
              <a:t>Zdroj: https://www.croiconference.org/abstract/achieving-95-95-95-may-not-be-enough-to-end-the-aids-epidemic-in-south-africa/</a:t>
            </a:r>
          </a:p>
        </p:txBody>
      </p:sp>
    </p:spTree>
    <p:extLst>
      <p:ext uri="{BB962C8B-B14F-4D97-AF65-F5344CB8AC3E}">
        <p14:creationId xmlns:p14="http://schemas.microsoft.com/office/powerpoint/2010/main" val="23268200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93EAC-5AEA-45A3-A8C0-723E2AD84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0914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Moderní léčba – HAART (</a:t>
            </a:r>
            <a:r>
              <a:rPr lang="cs-CZ" b="1" dirty="0" err="1"/>
              <a:t>highly-active</a:t>
            </a:r>
            <a:r>
              <a:rPr lang="cs-CZ" b="1" dirty="0"/>
              <a:t> </a:t>
            </a:r>
            <a:r>
              <a:rPr lang="cs-CZ" b="1" dirty="0" err="1"/>
              <a:t>antiretroviral</a:t>
            </a:r>
            <a:r>
              <a:rPr lang="cs-CZ" b="1" dirty="0"/>
              <a:t> </a:t>
            </a:r>
            <a:r>
              <a:rPr lang="cs-CZ" b="1" dirty="0" err="1"/>
              <a:t>therapy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E9043A-3011-4DE6-BFD4-1CF038A70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nasazení léčby okamžitě při stanovení diagnózy</a:t>
            </a:r>
          </a:p>
          <a:p>
            <a:pPr>
              <a:lnSpc>
                <a:spcPct val="100000"/>
              </a:lnSpc>
            </a:pPr>
            <a:r>
              <a:rPr lang="cs-CZ" dirty="0"/>
              <a:t>cíl: potlačení množení viru pod detekovatelnou hodnotu virové nálože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snaha o </a:t>
            </a:r>
            <a:r>
              <a:rPr lang="cs-CZ" b="1" dirty="0"/>
              <a:t>snížení infekčnosti jedince</a:t>
            </a:r>
          </a:p>
          <a:p>
            <a:pPr>
              <a:lnSpc>
                <a:spcPct val="100000"/>
              </a:lnSpc>
            </a:pPr>
            <a:r>
              <a:rPr lang="cs-CZ" b="1" dirty="0"/>
              <a:t>ochrana imunitního systému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Kombinace min. 3 léčiv ze 2 různých skupin (2 různé mechanismy účinku).</a:t>
            </a:r>
          </a:p>
        </p:txBody>
      </p:sp>
    </p:spTree>
    <p:extLst>
      <p:ext uri="{BB962C8B-B14F-4D97-AF65-F5344CB8AC3E}">
        <p14:creationId xmlns:p14="http://schemas.microsoft.com/office/powerpoint/2010/main" val="42741143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7A2BD9-F37F-46C2-A3DC-FEA11F03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380"/>
            <a:ext cx="10515600" cy="341791"/>
          </a:xfrm>
        </p:spPr>
        <p:txBody>
          <a:bodyPr>
            <a:noAutofit/>
          </a:bodyPr>
          <a:lstStyle/>
          <a:p>
            <a:pPr algn="ctr"/>
            <a:r>
              <a:rPr lang="cs-CZ" sz="2400" dirty="0">
                <a:latin typeface="+mn-lt"/>
              </a:rPr>
              <a:t>Léčiva – některé úrovně působení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EB620B-C91E-4118-B04B-323AB8BC1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3581"/>
            <a:ext cx="10515600" cy="5859262"/>
          </a:xfrm>
        </p:spPr>
        <p:txBody>
          <a:bodyPr/>
          <a:lstStyle/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r>
              <a:rPr lang="cs-CZ" sz="1100" dirty="0"/>
              <a:t>Zdroj: https://basicmedicalkey.com/antiretroviral-medications/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9A96EFC-32D5-45AE-9119-D1D84AACE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243" y="807727"/>
            <a:ext cx="8420861" cy="5246844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4778C5D3-176B-473F-B990-08FA75DAF550}"/>
              </a:ext>
            </a:extLst>
          </p:cNvPr>
          <p:cNvSpPr/>
          <p:nvPr/>
        </p:nvSpPr>
        <p:spPr>
          <a:xfrm>
            <a:off x="2601158" y="3258104"/>
            <a:ext cx="1526959" cy="497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0BDC9EB-EE98-4344-B195-25D6D6F4B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033798" y="3755254"/>
            <a:ext cx="2702773" cy="304345"/>
          </a:xfrm>
          <a:prstGeom prst="rect">
            <a:avLst/>
          </a:prstGeom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0C35D1E-B5DB-4003-8CA0-5FCFDEFAA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243" y="4297646"/>
            <a:ext cx="1542422" cy="5182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346D3B1-3B95-4E72-B101-549C650DE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201" y="5069718"/>
            <a:ext cx="14163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566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59993"/>
          </a:xfrm>
        </p:spPr>
        <p:txBody>
          <a:bodyPr>
            <a:normAutofit/>
          </a:bodyPr>
          <a:lstStyle/>
          <a:p>
            <a:pPr algn="ctr"/>
            <a:r>
              <a:rPr lang="cs-CZ" altLang="sk-SK" dirty="0">
                <a:latin typeface="+mn-lt"/>
              </a:rPr>
              <a:t>Prevence přenosu HIV</a:t>
            </a:r>
            <a:endParaRPr lang="sk-SK" altLang="sk-SK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9911" y="1597981"/>
            <a:ext cx="9880846" cy="448849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dirty="0"/>
              <a:t>bezpečnější sex („</a:t>
            </a:r>
            <a:r>
              <a:rPr lang="cs-CZ" dirty="0" err="1"/>
              <a:t>safer</a:t>
            </a:r>
            <a:r>
              <a:rPr lang="cs-CZ" dirty="0"/>
              <a:t> sex“)</a:t>
            </a:r>
          </a:p>
          <a:p>
            <a:pPr>
              <a:lnSpc>
                <a:spcPct val="100000"/>
              </a:lnSpc>
              <a:defRPr/>
            </a:pPr>
            <a:r>
              <a:rPr lang="cs-CZ" dirty="0" err="1"/>
              <a:t>harm</a:t>
            </a:r>
            <a:r>
              <a:rPr lang="cs-CZ" dirty="0"/>
              <a:t> </a:t>
            </a:r>
            <a:r>
              <a:rPr lang="cs-CZ" dirty="0" err="1"/>
              <a:t>reduction</a:t>
            </a:r>
            <a:r>
              <a:rPr lang="cs-CZ" dirty="0"/>
              <a:t> u </a:t>
            </a:r>
            <a:r>
              <a:rPr lang="cs-CZ" dirty="0" err="1"/>
              <a:t>i.v</a:t>
            </a:r>
            <a:r>
              <a:rPr lang="cs-CZ" dirty="0"/>
              <a:t>. uživatelů drog</a:t>
            </a:r>
          </a:p>
          <a:p>
            <a:pPr>
              <a:lnSpc>
                <a:spcPct val="100000"/>
              </a:lnSpc>
              <a:defRPr/>
            </a:pPr>
            <a:r>
              <a:rPr lang="cs-CZ" dirty="0"/>
              <a:t>vyloučit riziko přenosu krví a biologickým materiálem</a:t>
            </a:r>
          </a:p>
          <a:p>
            <a:pPr>
              <a:lnSpc>
                <a:spcPct val="100000"/>
              </a:lnSpc>
              <a:defRPr/>
            </a:pPr>
            <a:r>
              <a:rPr lang="cs-CZ" dirty="0"/>
              <a:t>vyloučit přenos transfuzí krve a krevními deriváty</a:t>
            </a:r>
          </a:p>
          <a:p>
            <a:pPr>
              <a:lnSpc>
                <a:spcPct val="100000"/>
              </a:lnSpc>
              <a:defRPr/>
            </a:pPr>
            <a:r>
              <a:rPr lang="cs-CZ" dirty="0"/>
              <a:t>screeningové testování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cs-CZ" dirty="0"/>
              <a:t>/pro zájemce: https://www.hiv-prevence.cz/</a:t>
            </a:r>
          </a:p>
          <a:p>
            <a:pPr>
              <a:lnSpc>
                <a:spcPct val="100000"/>
              </a:lnSpc>
              <a:defRPr/>
            </a:pPr>
            <a:endParaRPr lang="cs-CZ" dirty="0"/>
          </a:p>
          <a:p>
            <a:pPr>
              <a:lnSpc>
                <a:spcPct val="100000"/>
              </a:lnSpc>
              <a:defRPr/>
            </a:pPr>
            <a:r>
              <a:rPr lang="cs-CZ" dirty="0"/>
              <a:t>Protilátky nemají virus-neutralizační efekt, neexistuje očkování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/>
          <p:cNvSpPr>
            <a:spLocks noGrp="1" noChangeArrowheads="1"/>
          </p:cNvSpPr>
          <p:nvPr>
            <p:ph type="title"/>
          </p:nvPr>
        </p:nvSpPr>
        <p:spPr>
          <a:xfrm>
            <a:off x="918099" y="346852"/>
            <a:ext cx="10515600" cy="45530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dirty="0">
                <a:latin typeface="+mn-lt"/>
              </a:rPr>
              <a:t>Prevence, rutinní testování protilátek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80730"/>
            <a:ext cx="10515600" cy="4996233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sz="3100" dirty="0"/>
              <a:t>dárci krve, plazmy a kostní dřeně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3100" dirty="0"/>
              <a:t>dárci spermatu, dárkyně oocytů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3100" dirty="0"/>
              <a:t>dárci orgánů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3100" dirty="0"/>
              <a:t>osoby ve výkonu trestu</a:t>
            </a:r>
          </a:p>
          <a:p>
            <a:pPr>
              <a:lnSpc>
                <a:spcPct val="120000"/>
              </a:lnSpc>
            </a:pPr>
            <a:r>
              <a:rPr lang="cs-CZ" altLang="cs-CZ" sz="3100" dirty="0"/>
              <a:t>gravidní ženy*</a:t>
            </a:r>
          </a:p>
          <a:p>
            <a:pPr eaLnBrk="1" hangingPunct="1">
              <a:lnSpc>
                <a:spcPct val="120000"/>
              </a:lnSpc>
            </a:pPr>
            <a:endParaRPr lang="cs-CZ" altLang="cs-CZ" sz="3100" dirty="0"/>
          </a:p>
          <a:p>
            <a:pPr eaLnBrk="1" hangingPunct="1">
              <a:lnSpc>
                <a:spcPct val="120000"/>
              </a:lnSpc>
            </a:pPr>
            <a:endParaRPr lang="cs-CZ" altLang="cs-CZ" sz="31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3100" b="1" i="0" dirty="0">
                <a:solidFill>
                  <a:srgbClr val="111111"/>
                </a:solidFill>
                <a:effectLst/>
              </a:rPr>
              <a:t>* I bez jejich souhlasu: </a:t>
            </a:r>
            <a:r>
              <a:rPr lang="cs-CZ" sz="3100" i="0" dirty="0">
                <a:solidFill>
                  <a:srgbClr val="111111"/>
                </a:solidFill>
                <a:effectLst/>
              </a:rPr>
              <a:t>Zákon č. 258/2000 Sb.</a:t>
            </a:r>
            <a:r>
              <a:rPr lang="cs-CZ" sz="3100" dirty="0">
                <a:solidFill>
                  <a:srgbClr val="111111"/>
                </a:solidFill>
              </a:rPr>
              <a:t>, o ochraně veřejného zdraví…, </a:t>
            </a:r>
            <a:r>
              <a:rPr lang="cs-CZ" sz="3100" b="0" i="0" dirty="0">
                <a:solidFill>
                  <a:srgbClr val="000000"/>
                </a:solidFill>
                <a:effectLst/>
              </a:rPr>
              <a:t>§ 71;  další 3 výjimky: osoby s poruchou vědomí, </a:t>
            </a:r>
            <a:r>
              <a:rPr lang="cs-CZ" sz="3100" b="0" i="0" dirty="0" err="1">
                <a:solidFill>
                  <a:srgbClr val="000000"/>
                </a:solidFill>
                <a:effectLst/>
              </a:rPr>
              <a:t>fyz</a:t>
            </a:r>
            <a:r>
              <a:rPr lang="cs-CZ" sz="3100" b="0" i="0" dirty="0">
                <a:solidFill>
                  <a:srgbClr val="000000"/>
                </a:solidFill>
                <a:effectLst/>
              </a:rPr>
              <a:t>. osoby nuceně léčené pro pohlavní nemoc a fyzická osoba, které bylo sděleno obvinění z trestného činu ohrožování pohlavní nemocí</a:t>
            </a:r>
            <a:endParaRPr lang="cs-CZ" altLang="cs-CZ" sz="3100" dirty="0"/>
          </a:p>
          <a:p>
            <a:pPr eaLnBrk="1" hangingPunct="1">
              <a:buFont typeface="Wingdings" pitchFamily="2" charset="2"/>
              <a:buNone/>
            </a:pPr>
            <a:endParaRPr lang="cs-CZ" altLang="cs-CZ" b="1" dirty="0"/>
          </a:p>
          <a:p>
            <a:pPr eaLnBrk="1" hangingPunct="1">
              <a:buFont typeface="Wingdings" pitchFamily="2" charset="2"/>
              <a:buNone/>
            </a:pPr>
            <a:endParaRPr lang="cs-CZ" altLang="cs-CZ" b="1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93157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sk-SK" dirty="0">
                <a:latin typeface="+mn-lt"/>
              </a:rPr>
              <a:t>Prevence přenosu HIV:</a:t>
            </a:r>
            <a:br>
              <a:rPr lang="cs-CZ" altLang="sk-SK" dirty="0">
                <a:latin typeface="+mn-lt"/>
              </a:rPr>
            </a:br>
            <a:r>
              <a:rPr lang="cs-CZ" altLang="sk-SK" dirty="0" err="1">
                <a:latin typeface="+mn-lt"/>
              </a:rPr>
              <a:t>preexpoziční</a:t>
            </a:r>
            <a:r>
              <a:rPr lang="cs-CZ" altLang="sk-SK" dirty="0">
                <a:latin typeface="+mn-lt"/>
              </a:rPr>
              <a:t> profylaxe – </a:t>
            </a:r>
            <a:r>
              <a:rPr lang="cs-CZ" altLang="sk-SK" dirty="0" err="1">
                <a:latin typeface="+mn-lt"/>
              </a:rPr>
              <a:t>PrEP</a:t>
            </a:r>
            <a:r>
              <a:rPr lang="cs-CZ" altLang="sk-SK" dirty="0">
                <a:latin typeface="+mn-lt"/>
              </a:rPr>
              <a:t>*</a:t>
            </a:r>
            <a:endParaRPr lang="sk-SK" altLang="sk-SK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4614"/>
            <a:ext cx="10515600" cy="455234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dirty="0"/>
              <a:t>= efektivní farmakologická prevence u osob v riziku HIV (HIV+ partner, nechráněný anální sex, promiskuita…)</a:t>
            </a:r>
          </a:p>
          <a:p>
            <a:pPr marL="0" indent="0">
              <a:buNone/>
              <a:defRPr/>
            </a:pPr>
            <a:endParaRPr lang="cs-CZ" dirty="0"/>
          </a:p>
          <a:p>
            <a:pPr>
              <a:defRPr/>
            </a:pPr>
            <a:r>
              <a:rPr lang="cs-CZ" dirty="0" err="1"/>
              <a:t>Truvada</a:t>
            </a:r>
            <a:r>
              <a:rPr lang="cs-CZ" dirty="0"/>
              <a:t>® (</a:t>
            </a:r>
            <a:r>
              <a:rPr lang="cs-CZ" dirty="0" err="1"/>
              <a:t>emtricitabin</a:t>
            </a:r>
            <a:r>
              <a:rPr lang="cs-CZ" dirty="0"/>
              <a:t> + </a:t>
            </a:r>
            <a:r>
              <a:rPr lang="cs-CZ" dirty="0" err="1"/>
              <a:t>tenofovir</a:t>
            </a:r>
            <a:r>
              <a:rPr lang="cs-CZ" dirty="0"/>
              <a:t> </a:t>
            </a:r>
            <a:r>
              <a:rPr lang="cs-CZ" dirty="0" err="1"/>
              <a:t>disoproxil</a:t>
            </a:r>
            <a:r>
              <a:rPr lang="cs-CZ" dirty="0"/>
              <a:t>) – inhibice reverzní transkriptázy, profylaktická dávka 1 </a:t>
            </a:r>
            <a:r>
              <a:rPr lang="cs-CZ" dirty="0" err="1"/>
              <a:t>tbl</a:t>
            </a:r>
            <a:r>
              <a:rPr lang="cs-CZ" dirty="0"/>
              <a:t>. 200/245 mg denně</a:t>
            </a:r>
          </a:p>
          <a:p>
            <a:pPr marL="216000" indent="-216000">
              <a:defRPr/>
            </a:pPr>
            <a:r>
              <a:rPr lang="cs-CZ" b="1" dirty="0"/>
              <a:t>není hrazena z veřejných zdrojů</a:t>
            </a:r>
          </a:p>
          <a:p>
            <a:pPr marL="514350" indent="-457200">
              <a:defRPr/>
            </a:pPr>
            <a:endParaRPr lang="cs-CZ" dirty="0"/>
          </a:p>
          <a:p>
            <a:pPr marL="57150" indent="0">
              <a:buNone/>
              <a:defRPr/>
            </a:pPr>
            <a:r>
              <a:rPr lang="cs-CZ" sz="1100" dirty="0">
                <a:cs typeface="Calibri" panose="020F0502020204030204" pitchFamily="34" charset="0"/>
              </a:rPr>
              <a:t>*Doporučený postup: https://infektologie.cz/PPPrEP18.htm</a:t>
            </a:r>
            <a:endParaRPr lang="en-US" sz="1100" dirty="0">
              <a:cs typeface="Calibri" panose="020F0502020204030204" pitchFamily="34" charset="0"/>
            </a:endParaRPr>
          </a:p>
          <a:p>
            <a:pPr marL="57150" indent="0">
              <a:buNone/>
              <a:defRPr/>
            </a:pPr>
            <a:endParaRPr lang="sk-SK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6F1160-EB28-4772-9A34-1678AEBAA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6727"/>
          </a:xfrm>
        </p:spPr>
        <p:txBody>
          <a:bodyPr/>
          <a:lstStyle/>
          <a:p>
            <a:pPr algn="ctr"/>
            <a:r>
              <a:rPr lang="cs-CZ" dirty="0" err="1">
                <a:latin typeface="+mn-lt"/>
              </a:rPr>
              <a:t>Postexpoziční</a:t>
            </a:r>
            <a:r>
              <a:rPr lang="cs-CZ" dirty="0">
                <a:latin typeface="+mn-lt"/>
              </a:rPr>
              <a:t> profylaxe HIV, PEP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58911E-6D10-4950-AEE9-4D6BB021D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168"/>
            <a:ext cx="10515600" cy="5132438"/>
          </a:xfrm>
        </p:spPr>
        <p:txBody>
          <a:bodyPr>
            <a:normAutofit fontScale="85000" lnSpcReduction="10000"/>
          </a:bodyPr>
          <a:lstStyle/>
          <a:p>
            <a:pPr marL="0" indent="0" algn="l">
              <a:buNone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„</a:t>
            </a:r>
            <a:r>
              <a:rPr lang="cs-CZ" sz="3200" b="0" i="0" dirty="0">
                <a:solidFill>
                  <a:srgbClr val="000000"/>
                </a:solidFill>
                <a:effectLst/>
              </a:rPr>
              <a:t>Kontaminované poranění zdravotníků a podobné expozice HIV infikované krvi jsou </a:t>
            </a:r>
            <a:r>
              <a:rPr lang="cs-CZ" sz="3200" b="1" i="0" dirty="0">
                <a:solidFill>
                  <a:srgbClr val="000000"/>
                </a:solidFill>
                <a:effectLst/>
              </a:rPr>
              <a:t>za jistých okolností </a:t>
            </a:r>
            <a:r>
              <a:rPr lang="cs-CZ" sz="3200" b="0" i="0" dirty="0">
                <a:solidFill>
                  <a:srgbClr val="000000"/>
                </a:solidFill>
                <a:effectLst/>
              </a:rPr>
              <a:t>důvodem k </a:t>
            </a:r>
            <a:r>
              <a:rPr lang="cs-CZ" sz="3200" b="0" i="0" dirty="0" err="1">
                <a:solidFill>
                  <a:srgbClr val="000000"/>
                </a:solidFill>
                <a:effectLst/>
              </a:rPr>
              <a:t>PeP</a:t>
            </a:r>
            <a:r>
              <a:rPr lang="cs-CZ" sz="3200" b="0" i="0" dirty="0">
                <a:solidFill>
                  <a:srgbClr val="000000"/>
                </a:solidFill>
                <a:effectLst/>
              </a:rPr>
              <a:t>…“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200" b="0" i="0" dirty="0">
                <a:solidFill>
                  <a:srgbClr val="000000"/>
                </a:solidFill>
                <a:effectLst/>
              </a:rPr>
              <a:t>u vysoce rizikového poranění od zdrojové osoby HIV+ nebo podezřelé z infekce (jakmile je tato osoba potvrzena jako HIV-negativní, není PEP dále indikována a lze ji bezpečně ukončit)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200" b="0" i="0" dirty="0">
                <a:solidFill>
                  <a:srgbClr val="000000"/>
                </a:solidFill>
                <a:effectLst/>
              </a:rPr>
              <a:t>u méně rizikového poranění od zdrojové osoby HIV+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Zahájení co nejdříve (ideálně do 24-36 hodin, max. 72 h.), 28 dní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sz="13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300" dirty="0">
                <a:solidFill>
                  <a:srgbClr val="000000"/>
                </a:solidFill>
              </a:rPr>
              <a:t>Pro zájemce: </a:t>
            </a:r>
            <a:r>
              <a:rPr lang="cs-CZ" sz="1300" dirty="0">
                <a:latin typeface="+mj-lt"/>
                <a:cs typeface="Calibri" panose="020F0502020204030204" pitchFamily="34" charset="0"/>
              </a:rPr>
              <a:t>https://infektologie.cz/DPHIV19.htm</a:t>
            </a:r>
            <a:endParaRPr lang="cs-CZ" sz="1300" dirty="0">
              <a:solidFill>
                <a:srgbClr val="000000"/>
              </a:solidFill>
              <a:latin typeface="+mj-lt"/>
            </a:endParaRPr>
          </a:p>
          <a:p>
            <a:pPr marL="0" indent="0" algn="l">
              <a:buNone/>
            </a:pPr>
            <a:endParaRPr lang="cs-CZ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04287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E60D3F-01AA-486B-91B8-417DF60F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843"/>
            <a:ext cx="10515600" cy="564734"/>
          </a:xfrm>
        </p:spPr>
        <p:txBody>
          <a:bodyPr>
            <a:normAutofit/>
          </a:bodyPr>
          <a:lstStyle/>
          <a:p>
            <a:pPr algn="ctr"/>
            <a:r>
              <a:rPr lang="cs-CZ" dirty="0" err="1">
                <a:latin typeface="+mn-lt"/>
              </a:rPr>
              <a:t>Postexpoziční</a:t>
            </a:r>
            <a:r>
              <a:rPr lang="cs-CZ" dirty="0">
                <a:latin typeface="+mn-lt"/>
              </a:rPr>
              <a:t> profylaxe HIV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C5E791-8518-462B-8ED2-0D95665F2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95" y="911107"/>
            <a:ext cx="10515600" cy="57961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dirty="0">
                <a:solidFill>
                  <a:srgbClr val="000000"/>
                </a:solidFill>
              </a:rPr>
              <a:t>r</a:t>
            </a:r>
            <a:r>
              <a:rPr lang="cs-CZ" b="0" i="0" dirty="0">
                <a:solidFill>
                  <a:srgbClr val="000000"/>
                </a:solidFill>
                <a:effectLst/>
              </a:rPr>
              <a:t>ůzné režimy, kombinace min. 3 </a:t>
            </a:r>
            <a:r>
              <a:rPr lang="cs-CZ" b="0" i="0" dirty="0" err="1">
                <a:solidFill>
                  <a:srgbClr val="000000"/>
                </a:solidFill>
                <a:effectLst/>
              </a:rPr>
              <a:t>antiretrovirotik</a:t>
            </a:r>
            <a:r>
              <a:rPr lang="cs-CZ" b="0" i="0" dirty="0">
                <a:solidFill>
                  <a:srgbClr val="000000"/>
                </a:solidFill>
                <a:effectLst/>
              </a:rPr>
              <a:t>, léčba 28 dní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b="0" i="0" dirty="0">
                <a:solidFill>
                  <a:srgbClr val="000000"/>
                </a:solidFill>
                <a:effectLst/>
              </a:rPr>
              <a:t> </a:t>
            </a:r>
          </a:p>
          <a:p>
            <a:pPr>
              <a:lnSpc>
                <a:spcPct val="120000"/>
              </a:lnSpc>
            </a:pPr>
            <a:endParaRPr lang="cs-CZ" b="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20000"/>
              </a:lnSpc>
            </a:pPr>
            <a:endParaRPr lang="cs-CZ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endParaRPr lang="cs-CZ" b="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20000"/>
              </a:lnSpc>
            </a:pPr>
            <a:endParaRPr lang="cs-CZ" b="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20000"/>
              </a:lnSpc>
            </a:pPr>
            <a:endParaRPr lang="cs-CZ" b="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20000"/>
              </a:lnSpc>
            </a:pPr>
            <a:endParaRPr lang="cs-CZ" b="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20000"/>
              </a:lnSpc>
            </a:pPr>
            <a:endParaRPr lang="cs-CZ" b="0" i="0" dirty="0">
              <a:solidFill>
                <a:srgbClr val="000000"/>
              </a:solidFill>
              <a:effectLst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cs-CZ" sz="1200" dirty="0">
                <a:solidFill>
                  <a:srgbClr val="000000"/>
                </a:solidFill>
              </a:rPr>
              <a:t>Pro zájemce: </a:t>
            </a:r>
            <a:r>
              <a:rPr lang="cs-CZ" sz="1200" dirty="0">
                <a:solidFill>
                  <a:srgbClr val="000000"/>
                </a:solidFill>
                <a:hlinkClick r:id="rId2"/>
              </a:rPr>
              <a:t>https://www.infekce.cz/DPHIV19.htm</a:t>
            </a:r>
            <a:endParaRPr lang="cs-CZ" sz="1200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cs-CZ" sz="1200" dirty="0">
                <a:solidFill>
                  <a:srgbClr val="000000"/>
                </a:solidFill>
              </a:rPr>
              <a:t>Zdroje obr.: https://www.thevillagepharmacy.ca/hiv-medications-fact-sheets</a:t>
            </a:r>
            <a:endParaRPr lang="cs-CZ" sz="1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6FA2C49-4655-4CDC-8BB5-187576908C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29" t="5458" r="13665" b="9278"/>
          <a:stretch/>
        </p:blipFill>
        <p:spPr>
          <a:xfrm>
            <a:off x="8074337" y="1994935"/>
            <a:ext cx="2043725" cy="28588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9170FE4-580C-47CC-B2E5-5016C4B36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01" t="13333" r="8534" b="9821"/>
          <a:stretch/>
        </p:blipFill>
        <p:spPr>
          <a:xfrm>
            <a:off x="1516028" y="2004205"/>
            <a:ext cx="2420122" cy="284958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A039FAF-7E56-4268-8409-ADECD35176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42" t="10909" r="14157" b="13979"/>
          <a:stretch/>
        </p:blipFill>
        <p:spPr>
          <a:xfrm>
            <a:off x="4716502" y="2002228"/>
            <a:ext cx="2133599" cy="28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04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682440"/>
          </a:xfrm>
        </p:spPr>
        <p:txBody>
          <a:bodyPr>
            <a:normAutofit/>
          </a:bodyPr>
          <a:lstStyle/>
          <a:p>
            <a:pPr algn="ctr"/>
            <a:r>
              <a:rPr lang="cs-CZ" altLang="cs-CZ" dirty="0">
                <a:latin typeface="+mn-lt"/>
              </a:rPr>
              <a:t>Právní povinnosti nosiče HIV </a:t>
            </a:r>
            <a:r>
              <a:rPr lang="cs-CZ" altLang="cs-CZ" sz="2200" dirty="0">
                <a:latin typeface="+mn-lt"/>
              </a:rPr>
              <a:t>(také </a:t>
            </a:r>
            <a:r>
              <a:rPr lang="cs-CZ" altLang="cs-CZ" sz="2200" dirty="0" err="1">
                <a:latin typeface="+mn-lt"/>
              </a:rPr>
              <a:t>hep</a:t>
            </a:r>
            <a:r>
              <a:rPr lang="cs-CZ" altLang="cs-CZ" sz="2200" dirty="0">
                <a:latin typeface="+mn-lt"/>
              </a:rPr>
              <a:t>. B a C)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790" y="1216240"/>
            <a:ext cx="9978499" cy="52766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cs-CZ" i="0" dirty="0">
                <a:effectLst/>
              </a:rPr>
              <a:t>§53 </a:t>
            </a:r>
            <a:r>
              <a:rPr lang="cs-CZ" altLang="cs-CZ" dirty="0"/>
              <a:t>zákon č. 258/2000 Sb., Zákon o ochraně veřejného zdraví…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endParaRPr lang="cs-CZ" altLang="cs-CZ" dirty="0"/>
          </a:p>
          <a:p>
            <a:pPr>
              <a:lnSpc>
                <a:spcPct val="100000"/>
              </a:lnSpc>
            </a:pPr>
            <a:r>
              <a:rPr lang="cs-CZ" altLang="cs-CZ" dirty="0"/>
              <a:t>podrobit se léčení, lékařskému dohledu, laboratorním vyšetřením…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dodržovat poučení lékaře o ochraně jiných fyzických osob…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nevykonávat činnosti ohrožující jiné osoby (např. prostituci)…</a:t>
            </a:r>
          </a:p>
          <a:p>
            <a:pPr>
              <a:lnSpc>
                <a:spcPct val="100000"/>
              </a:lnSpc>
            </a:pPr>
            <a:r>
              <a:rPr lang="cs-CZ" altLang="cs-CZ" b="1" dirty="0"/>
              <a:t>informovat </a:t>
            </a:r>
            <a:r>
              <a:rPr lang="cs-CZ" b="1" dirty="0"/>
              <a:t>lékaře </a:t>
            </a:r>
            <a:r>
              <a:rPr lang="cs-CZ" dirty="0"/>
              <a:t>před vyšetřovacím nebo léčebným výkonem a při přijetí do ústavní péče…</a:t>
            </a:r>
          </a:p>
          <a:p>
            <a:pPr marL="0" indent="0">
              <a:lnSpc>
                <a:spcPct val="100000"/>
              </a:lnSpc>
              <a:buNone/>
            </a:pPr>
            <a:endParaRPr lang="cs-CZ" altLang="cs-CZ" sz="2400" b="1" dirty="0"/>
          </a:p>
          <a:p>
            <a:pPr marL="0" indent="0">
              <a:lnSpc>
                <a:spcPct val="100000"/>
              </a:lnSpc>
              <a:buNone/>
            </a:pPr>
            <a:endParaRPr lang="cs-CZ" altLang="cs-CZ" sz="2400" b="1" dirty="0"/>
          </a:p>
          <a:p>
            <a:pPr marL="0" indent="0">
              <a:lnSpc>
                <a:spcPct val="100000"/>
              </a:lnSpc>
              <a:buNone/>
            </a:pPr>
            <a:r>
              <a:rPr lang="cs-CZ" altLang="cs-CZ" sz="1100" dirty="0"/>
              <a:t>Plné znění: https://www.zakonyprolidi.cz/cs/2000-258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274321"/>
            <a:ext cx="8229600" cy="779145"/>
          </a:xfrm>
          <a:custGeom>
            <a:avLst/>
            <a:gdLst/>
            <a:ahLst/>
            <a:cxnLst/>
            <a:rect l="l" t="t" r="r" b="b"/>
            <a:pathLst>
              <a:path w="8229600" h="779144">
                <a:moveTo>
                  <a:pt x="8229600" y="0"/>
                </a:moveTo>
                <a:lnTo>
                  <a:pt x="0" y="0"/>
                </a:lnTo>
                <a:lnTo>
                  <a:pt x="0" y="778763"/>
                </a:lnTo>
                <a:lnTo>
                  <a:pt x="8229600" y="778763"/>
                </a:lnTo>
                <a:lnTo>
                  <a:pt x="822960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05017" y="97071"/>
            <a:ext cx="9552373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cs-CZ" sz="3600" dirty="0">
                <a:latin typeface="+mn-lt"/>
              </a:rPr>
              <a:t>Kapavka, g</a:t>
            </a:r>
            <a:r>
              <a:rPr sz="3600" dirty="0" err="1">
                <a:latin typeface="+mn-lt"/>
              </a:rPr>
              <a:t>onorrhoea</a:t>
            </a:r>
            <a:r>
              <a:rPr lang="cs-CZ" sz="3600" dirty="0">
                <a:latin typeface="+mn-lt"/>
              </a:rPr>
              <a:t>, gonorea</a:t>
            </a:r>
            <a:endParaRPr sz="3600" dirty="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13852" y="1052830"/>
            <a:ext cx="8964295" cy="5805170"/>
          </a:xfrm>
          <a:custGeom>
            <a:avLst/>
            <a:gdLst/>
            <a:ahLst/>
            <a:cxnLst/>
            <a:rect l="l" t="t" r="r" b="b"/>
            <a:pathLst>
              <a:path w="8964295" h="5805170">
                <a:moveTo>
                  <a:pt x="8964168" y="0"/>
                </a:moveTo>
                <a:lnTo>
                  <a:pt x="0" y="0"/>
                </a:lnTo>
                <a:lnTo>
                  <a:pt x="0" y="5804916"/>
                </a:lnTo>
                <a:lnTo>
                  <a:pt x="8964168" y="5804916"/>
                </a:lnTo>
                <a:lnTo>
                  <a:pt x="8964168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7756" y="820768"/>
            <a:ext cx="10906894" cy="57560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Původce: </a:t>
            </a:r>
            <a:r>
              <a:rPr kumimoji="0" lang="cs-CZ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Neisseria</a:t>
            </a:r>
            <a:r>
              <a:rPr kumimoji="0" lang="cs-CZ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 </a:t>
            </a:r>
            <a:r>
              <a:rPr kumimoji="0" lang="cs-CZ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gonorrhoeae</a:t>
            </a: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, G-; lidský patogen</a:t>
            </a:r>
            <a:endParaRPr kumimoji="0" lang="cs-CZ" sz="2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Inkubační doba: 1 – 10 dní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Přenos</a:t>
            </a: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: sexuální kontakt, vzácně nepřímo přes </a:t>
            </a:r>
            <a:r>
              <a:rPr lang="cs-CZ" sz="2600" dirty="0" err="1">
                <a:solidFill>
                  <a:prstClr val="black"/>
                </a:solidFill>
                <a:latin typeface="+mj-lt"/>
                <a:cs typeface="Arial"/>
              </a:rPr>
              <a:t>hyg</a:t>
            </a: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. potřeby; perinatálně (</a:t>
            </a:r>
            <a:r>
              <a:rPr lang="cs-CZ" sz="2600" dirty="0" err="1">
                <a:solidFill>
                  <a:prstClr val="black"/>
                </a:solidFill>
                <a:latin typeface="+mj-lt"/>
                <a:cs typeface="Arial"/>
              </a:rPr>
              <a:t>credeizace</a:t>
            </a: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)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Klinický obraz: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Ž</a:t>
            </a:r>
            <a:r>
              <a:rPr kumimoji="0" lang="cs-CZ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eny</a:t>
            </a: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: často asymptomaticky, ev. </a:t>
            </a: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poševní</a:t>
            </a: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 výtok, někdy bolestivé močení</a:t>
            </a:r>
            <a:endParaRPr lang="cs-CZ" sz="2600" dirty="0">
              <a:solidFill>
                <a:prstClr val="black"/>
              </a:solidFill>
              <a:latin typeface="+mj-lt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Muži: pálení při močení, </a:t>
            </a:r>
            <a:r>
              <a:rPr kumimoji="0" lang="cs-CZ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hleno</a:t>
            </a: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hnisavý</a:t>
            </a: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 výtok z moč. trubice, svědění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600" b="1" dirty="0">
                <a:solidFill>
                  <a:prstClr val="black"/>
                </a:solidFill>
                <a:latin typeface="+mj-lt"/>
                <a:cs typeface="Arial"/>
              </a:rPr>
              <a:t>Komplikace</a:t>
            </a: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: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Ženy: hluboký pánevní zánět (PID) – bolesti břicha, krvácení, peritonitida; až ektopická gravidita či neplodnost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u mužů: balanitida, prostatitida, </a:t>
            </a:r>
            <a:r>
              <a:rPr kumimoji="0" lang="cs-CZ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epididimiti</a:t>
            </a: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da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Infekce </a:t>
            </a:r>
            <a:r>
              <a:rPr lang="cs-CZ" sz="2600" dirty="0" err="1">
                <a:solidFill>
                  <a:prstClr val="black"/>
                </a:solidFill>
                <a:latin typeface="+mj-lt"/>
                <a:cs typeface="Arial"/>
              </a:rPr>
              <a:t>extragenitálních</a:t>
            </a: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 sliznic: konjunktivitida, faryngitida (novorozenci)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274321"/>
            <a:ext cx="8229600" cy="922019"/>
          </a:xfrm>
          <a:custGeom>
            <a:avLst/>
            <a:gdLst/>
            <a:ahLst/>
            <a:cxnLst/>
            <a:rect l="l" t="t" r="r" b="b"/>
            <a:pathLst>
              <a:path w="8229600" h="922019">
                <a:moveTo>
                  <a:pt x="8229600" y="0"/>
                </a:moveTo>
                <a:lnTo>
                  <a:pt x="0" y="0"/>
                </a:lnTo>
                <a:lnTo>
                  <a:pt x="0" y="922019"/>
                </a:lnTo>
                <a:lnTo>
                  <a:pt x="8229600" y="922019"/>
                </a:lnTo>
                <a:lnTo>
                  <a:pt x="822960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8697" y="177800"/>
            <a:ext cx="9938693" cy="62901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+mn-lt"/>
              </a:rPr>
              <a:t>Gonorrhoea</a:t>
            </a:r>
          </a:p>
        </p:txBody>
      </p:sp>
      <p:sp>
        <p:nvSpPr>
          <p:cNvPr id="4" name="object 4"/>
          <p:cNvSpPr/>
          <p:nvPr/>
        </p:nvSpPr>
        <p:spPr>
          <a:xfrm>
            <a:off x="1524000" y="1196339"/>
            <a:ext cx="9144000" cy="5661660"/>
          </a:xfrm>
          <a:custGeom>
            <a:avLst/>
            <a:gdLst/>
            <a:ahLst/>
            <a:cxnLst/>
            <a:rect l="l" t="t" r="r" b="b"/>
            <a:pathLst>
              <a:path w="9144000" h="5661659">
                <a:moveTo>
                  <a:pt x="9144000" y="0"/>
                </a:moveTo>
                <a:lnTo>
                  <a:pt x="0" y="0"/>
                </a:lnTo>
                <a:lnTo>
                  <a:pt x="0" y="5661660"/>
                </a:lnTo>
                <a:lnTo>
                  <a:pt x="9144000" y="5661660"/>
                </a:lnTo>
                <a:lnTo>
                  <a:pt x="914400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8697" y="909705"/>
            <a:ext cx="10354605" cy="5948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Rizikové skupiny obyvatel: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spc="-5" dirty="0">
                <a:solidFill>
                  <a:prstClr val="black"/>
                </a:solidFill>
                <a:latin typeface="+mj-lt"/>
                <a:cs typeface="Arial"/>
              </a:rPr>
              <a:t>MSM, promiskuitní, sex. pracovníci, anamnéza pohlavně přenosného onemocnění</a:t>
            </a:r>
            <a:endParaRPr lang="cs-CZ" sz="2800" dirty="0">
              <a:solidFill>
                <a:prstClr val="black"/>
              </a:solidFill>
              <a:latin typeface="+mj-lt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spc="-5" dirty="0">
                <a:solidFill>
                  <a:prstClr val="black"/>
                </a:solidFill>
                <a:latin typeface="+mj-lt"/>
                <a:cs typeface="Arial"/>
              </a:rPr>
              <a:t>Diagnostika: mikroskopie, ev. kultivace (odběr na speciální půdu), PCR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spc="-5" dirty="0">
                <a:solidFill>
                  <a:prstClr val="black"/>
                </a:solidFill>
                <a:latin typeface="+mj-lt"/>
                <a:cs typeface="Arial"/>
              </a:rPr>
              <a:t>Léčba: antibiotika (doxycyklin, </a:t>
            </a:r>
            <a:r>
              <a:rPr lang="cs-CZ" sz="2800" spc="-5" dirty="0" err="1">
                <a:solidFill>
                  <a:prstClr val="black"/>
                </a:solidFill>
                <a:latin typeface="+mj-lt"/>
                <a:cs typeface="Arial"/>
              </a:rPr>
              <a:t>makrolidy</a:t>
            </a:r>
            <a:r>
              <a:rPr lang="cs-CZ" sz="2800" spc="-5" dirty="0">
                <a:solidFill>
                  <a:prstClr val="black"/>
                </a:solidFill>
                <a:latin typeface="+mj-lt"/>
                <a:cs typeface="Arial"/>
              </a:rPr>
              <a:t>, cefalosporiny, </a:t>
            </a:r>
            <a:r>
              <a:rPr lang="cs-CZ" sz="2800" spc="-5" dirty="0" err="1">
                <a:solidFill>
                  <a:prstClr val="black"/>
                </a:solidFill>
                <a:latin typeface="+mj-lt"/>
                <a:cs typeface="Arial"/>
              </a:rPr>
              <a:t>chinolony</a:t>
            </a:r>
            <a:r>
              <a:rPr lang="cs-CZ" sz="2800" spc="-5" dirty="0">
                <a:solidFill>
                  <a:prstClr val="black"/>
                </a:solidFill>
                <a:latin typeface="+mj-lt"/>
                <a:cs typeface="Arial"/>
              </a:rPr>
              <a:t>)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spc="-5" dirty="0">
                <a:solidFill>
                  <a:prstClr val="black"/>
                </a:solidFill>
                <a:latin typeface="+mj-lt"/>
                <a:cs typeface="Arial"/>
              </a:rPr>
              <a:t>Nutno léčit také sexuální partnery!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spc="-5" dirty="0">
                <a:solidFill>
                  <a:prstClr val="black"/>
                </a:solidFill>
                <a:latin typeface="+mj-lt"/>
                <a:cs typeface="Arial"/>
              </a:rPr>
              <a:t>Prevence: edukace, bariérová ochrana; u všech novorozenců – dezinfekce spojivkového vaku</a:t>
            </a:r>
            <a:endParaRPr kumimoji="0" lang="cs-CZ" sz="28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  <a:p>
            <a:pPr marL="355600" marR="5080" lvl="0" indent="0" algn="l" defTabSz="914400" rtl="0" eaLnBrk="1" fontAlgn="auto" latinLnBrk="0" hangingPunct="1">
              <a:lnSpc>
                <a:spcPct val="8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8989" y="185431"/>
            <a:ext cx="10466773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600" spc="-5" dirty="0">
                <a:latin typeface="+mn-lt"/>
              </a:rPr>
              <a:t>Syphilis</a:t>
            </a:r>
            <a:r>
              <a:rPr lang="cs-CZ" sz="3600" spc="-5" dirty="0">
                <a:latin typeface="+mn-lt"/>
              </a:rPr>
              <a:t>, lues </a:t>
            </a:r>
            <a:r>
              <a:rPr lang="cs-CZ" sz="3600" spc="-5" dirty="0" err="1">
                <a:latin typeface="+mn-lt"/>
              </a:rPr>
              <a:t>venerea</a:t>
            </a:r>
            <a:r>
              <a:rPr lang="cs-CZ" sz="3600" spc="-5" dirty="0">
                <a:latin typeface="+mn-lt"/>
              </a:rPr>
              <a:t>, příjice</a:t>
            </a:r>
            <a:endParaRPr sz="3600" dirty="0"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1101" y="756206"/>
            <a:ext cx="11106539" cy="5916363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139065" lvl="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tabLst>
                <a:tab pos="354965" algn="l"/>
                <a:tab pos="355600" algn="l"/>
              </a:tabLst>
              <a:defRPr/>
            </a:pPr>
            <a:r>
              <a:rPr kumimoji="0" lang="cs-CZ" sz="2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Původce: </a:t>
            </a:r>
            <a:r>
              <a:rPr kumimoji="0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Treponema pallidum</a:t>
            </a:r>
            <a:r>
              <a:rPr kumimoji="0" lang="cs-CZ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 </a:t>
            </a:r>
            <a:r>
              <a:rPr kumimoji="0" lang="cs-CZ" sz="2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subsp</a:t>
            </a:r>
            <a:r>
              <a:rPr kumimoji="0" lang="cs-CZ" sz="2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. </a:t>
            </a:r>
            <a:r>
              <a:rPr lang="cs-CZ" sz="2600" i="1" dirty="0" err="1">
                <a:solidFill>
                  <a:prstClr val="black"/>
                </a:solidFill>
                <a:latin typeface="+mj-lt"/>
                <a:cs typeface="Arial"/>
              </a:rPr>
              <a:t>pallidum</a:t>
            </a:r>
            <a:r>
              <a:rPr kumimoji="0" lang="cs-CZ" sz="2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, lidský patogen</a:t>
            </a:r>
            <a:r>
              <a:rPr kumimoji="0" sz="2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.</a:t>
            </a:r>
            <a:endParaRPr kumimoji="0" lang="cs-CZ" sz="2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  <a:p>
            <a:pPr marL="12700" marR="139065" lvl="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tabLst>
                <a:tab pos="354965" algn="l"/>
                <a:tab pos="355600" algn="l"/>
              </a:tabLst>
              <a:defRPr/>
            </a:pP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Přenos: přímý kontakt; vertikálně</a:t>
            </a:r>
            <a:endParaRPr kumimoji="0" lang="cs-CZ" sz="2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  <a:p>
            <a:pPr marL="12700" marR="139065" lvl="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tabLst>
                <a:tab pos="354965" algn="l"/>
                <a:tab pos="355600" algn="l"/>
              </a:tabLst>
              <a:defRPr/>
            </a:pP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Inkubační doba: </a:t>
            </a:r>
            <a:r>
              <a:rPr kumimoji="0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10 </a:t>
            </a:r>
            <a:r>
              <a:rPr kumimoji="0" lang="cs-CZ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až 90 dní </a:t>
            </a:r>
          </a:p>
          <a:p>
            <a:pPr marL="12700" marR="139065" lvl="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tabLst>
                <a:tab pos="354965" algn="l"/>
                <a:tab pos="355600" algn="l"/>
              </a:tabLst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Klinický obraz: </a:t>
            </a:r>
          </a:p>
          <a:p>
            <a:pPr marL="355600" marR="139065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tzv. primární léze: tvrdý vřed (</a:t>
            </a:r>
            <a:r>
              <a:rPr lang="cs-CZ" sz="2600" dirty="0" err="1">
                <a:solidFill>
                  <a:prstClr val="black"/>
                </a:solidFill>
                <a:latin typeface="+mj-lt"/>
                <a:cs typeface="Arial"/>
              </a:rPr>
              <a:t>ulcus</a:t>
            </a: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lang="cs-CZ" sz="2600" dirty="0" err="1">
                <a:solidFill>
                  <a:prstClr val="black"/>
                </a:solidFill>
                <a:latin typeface="+mj-lt"/>
                <a:cs typeface="Arial"/>
              </a:rPr>
              <a:t>durum</a:t>
            </a: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): nebolestivý vřed na genitálu, často s regionální lymfadenitidou</a:t>
            </a:r>
          </a:p>
          <a:p>
            <a:pPr marL="355600" marR="139065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sekundární syfilis: </a:t>
            </a: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generalizovaný (celotělový) </a:t>
            </a:r>
            <a:r>
              <a:rPr lang="cs-CZ" sz="2600" dirty="0" err="1">
                <a:solidFill>
                  <a:prstClr val="black"/>
                </a:solidFill>
                <a:latin typeface="+mj-lt"/>
                <a:cs typeface="Arial"/>
              </a:rPr>
              <a:t>makulózní</a:t>
            </a: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lang="cs-CZ" sz="2600" dirty="0" err="1">
                <a:solidFill>
                  <a:prstClr val="black"/>
                </a:solidFill>
                <a:latin typeface="+mj-lt"/>
                <a:cs typeface="Arial"/>
              </a:rPr>
              <a:t>exantém</a:t>
            </a: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, </a:t>
            </a:r>
            <a:r>
              <a:rPr kumimoji="0" lang="cs-CZ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condylomata</a:t>
            </a: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 lata, teplota, únava, lymfadenopatie; </a:t>
            </a:r>
            <a:r>
              <a:rPr kumimoji="0" lang="cs-CZ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následn</a:t>
            </a: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ě období latence.</a:t>
            </a:r>
          </a:p>
          <a:p>
            <a:pPr marL="355600" marR="139065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cs-CZ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terciální syfilis</a:t>
            </a:r>
            <a:r>
              <a:rPr kumimoji="0" lang="cs-CZ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:</a:t>
            </a:r>
            <a:r>
              <a:rPr kumimoji="0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 </a:t>
            </a:r>
            <a:r>
              <a:rPr kumimoji="0" lang="cs-CZ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různé druhy vyrážek, výrůstky (</a:t>
            </a:r>
            <a:r>
              <a:rPr kumimoji="0" lang="cs-CZ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gummata</a:t>
            </a:r>
            <a:r>
              <a:rPr kumimoji="0" lang="cs-CZ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), postižení vnitřních orgánů, cévní (ischemické CMP) a nervové změny (meningoencefalitida, parézy)</a:t>
            </a:r>
          </a:p>
          <a:p>
            <a:pPr marL="355600" marR="139065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cs-CZ" sz="2600" dirty="0">
                <a:solidFill>
                  <a:prstClr val="black"/>
                </a:solidFill>
                <a:latin typeface="+mj-lt"/>
                <a:cs typeface="Arial"/>
              </a:rPr>
              <a:t>kvartérní syfilis (po 10 – 20 letech):</a:t>
            </a:r>
            <a:r>
              <a:rPr kumimoji="0" lang="cs-CZ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 tabes dorsalis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254</TotalTime>
  <Words>4064</Words>
  <Application>Microsoft Office PowerPoint</Application>
  <PresentationFormat>Širokoúhlá obrazovka</PresentationFormat>
  <Paragraphs>849</Paragraphs>
  <Slides>69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6" baseType="lpstr">
      <vt:lpstr>Arial</vt:lpstr>
      <vt:lpstr>Calibri</vt:lpstr>
      <vt:lpstr>Liberation Serif</vt:lpstr>
      <vt:lpstr>Tahoma</vt:lpstr>
      <vt:lpstr>Times New Roman</vt:lpstr>
      <vt:lpstr>Wingdings</vt:lpstr>
      <vt:lpstr>Prezentace_MU_CZ</vt:lpstr>
      <vt:lpstr>Sexuálně a parenterálně přenosné nemoci </vt:lpstr>
      <vt:lpstr>Sexuálně přenosné infekce (STI, STD), souhrn</vt:lpstr>
      <vt:lpstr>Kapavka a syfilis v ČR</vt:lpstr>
      <vt:lpstr>STD ve světě (WHO)</vt:lpstr>
      <vt:lpstr>Lymfogranuloma venereum, bakterie Chlamydia trachomatis sérotyp L1-3</vt:lpstr>
      <vt:lpstr>Trichomoniáza (parazit bičenka poševní)</vt:lpstr>
      <vt:lpstr>Kapavka, gonorrhoea, gonorea</vt:lpstr>
      <vt:lpstr>Gonorrhoea</vt:lpstr>
      <vt:lpstr>Syphilis, lues venerea, příjice</vt:lpstr>
      <vt:lpstr>Přenos z matky na dítě, vrozená syfilis</vt:lpstr>
      <vt:lpstr>Vrozená syfilis</vt:lpstr>
      <vt:lpstr>Syphilis, Evropa</vt:lpstr>
      <vt:lpstr>Syfilis</vt:lpstr>
      <vt:lpstr>HPV (Human papillomavirus)</vt:lpstr>
      <vt:lpstr>HPV</vt:lpstr>
      <vt:lpstr>HR (high-risk, vysoce rizikové typy) HPV způsobují: </vt:lpstr>
      <vt:lpstr>HR (vysoce rizikové) HPV se spolupodílí na: </vt:lpstr>
      <vt:lpstr>Různé klinické projevy HPV</vt:lpstr>
      <vt:lpstr>Diagnostika HPV infekce</vt:lpstr>
      <vt:lpstr>Terapie HPV infekce</vt:lpstr>
      <vt:lpstr>Prevence HPV infekce</vt:lpstr>
      <vt:lpstr>Vakcíny proti HPV - srovnání</vt:lpstr>
      <vt:lpstr>Virové hepatitidy B, C, D</vt:lpstr>
      <vt:lpstr>HBsAg</vt:lpstr>
      <vt:lpstr>Výskyt hepatitidy B a C v ČR </vt:lpstr>
      <vt:lpstr>Virová hepatitida B (DNA virus)</vt:lpstr>
      <vt:lpstr>  Virová hepatitida B         </vt:lpstr>
      <vt:lpstr>Výskyt hepatitidy B ve světě</vt:lpstr>
      <vt:lpstr>Hepatitida B</vt:lpstr>
      <vt:lpstr>Očkování proti virové hepatitidě B</vt:lpstr>
      <vt:lpstr>HBsAg+ nově zjištěná v těhotenství?</vt:lpstr>
      <vt:lpstr>Virová hepatitida C (RNA virus)</vt:lpstr>
      <vt:lpstr>Výskyt hepatitidy C ve světě</vt:lpstr>
      <vt:lpstr>  Virová hepatitida C         </vt:lpstr>
      <vt:lpstr>Zdroje infekce VHC dle CDC</vt:lpstr>
      <vt:lpstr>Podíl VHC na jaterních onemocněních</vt:lpstr>
      <vt:lpstr>Virová hepatitida C</vt:lpstr>
      <vt:lpstr>Virová hepatitida C</vt:lpstr>
      <vt:lpstr>Virová hepatitida D (RNA, Delta agens)</vt:lpstr>
      <vt:lpstr>Výskyt hepatitidy D ve světě</vt:lpstr>
      <vt:lpstr>HIV, trocha historie</vt:lpstr>
      <vt:lpstr>HIV-1,2 (Human Immunodeficiency Virus, 1986)</vt:lpstr>
      <vt:lpstr>Nobelova cena za fyziologii a medicínu 2008 – objev viru HIV</vt:lpstr>
      <vt:lpstr>HIV</vt:lpstr>
      <vt:lpstr>Životní cyklus HIV</vt:lpstr>
      <vt:lpstr>Srovnání nakažlivosti virů při vystavení infikované krvi</vt:lpstr>
      <vt:lpstr>Globální epidemie HIV</vt:lpstr>
      <vt:lpstr>Výskyt HIV/AIDS v ČR (SZÚ)</vt:lpstr>
      <vt:lpstr>Prezentace aplikace PowerPoint</vt:lpstr>
      <vt:lpstr>Prezentace aplikace PowerPoint</vt:lpstr>
      <vt:lpstr>Charakteristika nákazy:</vt:lpstr>
      <vt:lpstr>HIV přenos: subsaharská Afrika vs. zbytek světa</vt:lpstr>
      <vt:lpstr>Přenos z matky na dítě</vt:lpstr>
      <vt:lpstr>Průběh infekce HIV</vt:lpstr>
      <vt:lpstr>Projevy HIV v dutině ústní</vt:lpstr>
      <vt:lpstr>Zdroj nákazy HIV</vt:lpstr>
      <vt:lpstr>Přenos HIV</vt:lpstr>
      <vt:lpstr>Vyberte správné tvrzení: HIV pozitivní jedinec -</vt:lpstr>
      <vt:lpstr>HIV se nepřenáší</vt:lpstr>
      <vt:lpstr>Vyhledávání HIV pozitivních osob</vt:lpstr>
      <vt:lpstr>Strategie 95-95-95 (UNAIDS, mezinárodní organizace při OSN)</vt:lpstr>
      <vt:lpstr>Moderní léčba – HAART (highly-active antiretroviral therapy)</vt:lpstr>
      <vt:lpstr>Léčiva – některé úrovně působení</vt:lpstr>
      <vt:lpstr>Prevence přenosu HIV</vt:lpstr>
      <vt:lpstr>Prevence, rutinní testování protilátek</vt:lpstr>
      <vt:lpstr>Prevence přenosu HIV: preexpoziční profylaxe – PrEP*</vt:lpstr>
      <vt:lpstr>Postexpoziční profylaxe HIV, PEP</vt:lpstr>
      <vt:lpstr>Postexpoziční profylaxe HIV</vt:lpstr>
      <vt:lpstr>Právní povinnosti nosiče HIV (také hep. B a C)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xavik@post.cz</dc:creator>
  <cp:lastModifiedBy>Eva P</cp:lastModifiedBy>
  <cp:revision>61</cp:revision>
  <cp:lastPrinted>1601-01-01T00:00:00Z</cp:lastPrinted>
  <dcterms:created xsi:type="dcterms:W3CDTF">2022-01-31T19:21:31Z</dcterms:created>
  <dcterms:modified xsi:type="dcterms:W3CDTF">2023-10-08T11:44:41Z</dcterms:modified>
</cp:coreProperties>
</file>