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57" r:id="rId18"/>
    <p:sldId id="290" r:id="rId19"/>
    <p:sldId id="291" r:id="rId20"/>
    <p:sldId id="292" r:id="rId21"/>
    <p:sldId id="289" r:id="rId22"/>
    <p:sldId id="267" r:id="rId23"/>
    <p:sldId id="269" r:id="rId24"/>
    <p:sldId id="297" r:id="rId25"/>
    <p:sldId id="270" r:id="rId26"/>
    <p:sldId id="260" r:id="rId27"/>
    <p:sldId id="259" r:id="rId28"/>
    <p:sldId id="293" r:id="rId29"/>
    <p:sldId id="294" r:id="rId30"/>
    <p:sldId id="295" r:id="rId31"/>
    <p:sldId id="262" r:id="rId32"/>
    <p:sldId id="279" r:id="rId33"/>
    <p:sldId id="280" r:id="rId34"/>
    <p:sldId id="281" r:id="rId35"/>
    <p:sldId id="264" r:id="rId36"/>
    <p:sldId id="268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CBB1BD-F5A5-4825-AC74-6345FF26B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C8B3570-666A-4F60-84BB-2904F457A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999D2D2-3425-49B0-8484-C2BFA5E1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B51BA36-1E09-452F-807A-A0B41200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F3EDA65-9D39-4DA2-8DCF-D6E46512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63489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7A200-CC78-476E-978E-250A9964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F49DC79-9F3A-4100-9077-174DB4C96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7CED7B7-83C6-4225-9CFC-4814A4C8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5A61EB2-FFB7-456F-86D0-72ADB85F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326C30F-797B-4215-BAA9-5B0CCF65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18325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624F02AA-A339-418C-9D0C-0D981B8DE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C56006B-440B-4ED7-B273-2EE6BEA28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F16F71A-570A-48B0-828D-FFCF32EC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F0F4DB7-6C2A-42C6-9572-63B83D7B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3F59FAB-1BA9-40EA-A2EE-5E5CA728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9797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D2F657-E3E6-42E6-ADFF-E5682384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7DB4CE5-E319-4120-AC3E-1C8659D2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A4210F5-C546-4F35-A328-B1A1BC06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504C343-6AAD-4151-9C5B-72F60B53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F2A297B-2E14-4425-B62F-5503D279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79483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44DB7F-1952-4E45-935B-11A81DB2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2F98EAC-E07A-469A-974D-8F2C6D7D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066A880-DCE7-44AF-9F76-433A3187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6B65B29-DC4E-4A31-A3F6-5EBDBD55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A63502A-458A-4CB9-80E1-EEECC528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13802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9FDB23-2B14-42DC-AA46-322E6357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A0044FE-6812-43FC-B132-C0F301FC1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733DE64C-0A8D-43CC-A11A-3408B1B24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D8F4DE5-15F7-40D0-988F-67A9AEF3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4D815C9-0C2E-4E59-B4EA-6AF52C07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C02F20C-B101-4008-BF62-F1AF3158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94764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900284-F1C5-4770-A852-009C14B6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91A899C-0E63-4C9C-A173-E4238CCA3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D35D5C9-BF82-4F78-B4B2-FFA8B304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2743825D-6750-483C-97C3-B422015DF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31653549-7B2A-40EA-AED0-1FCCFDE2E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30EFC090-3227-4882-9A85-D9BDC88C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1B38912-E157-467D-B052-632477BB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A5AA39D-F522-4147-9470-03CBFB46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59014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2201B0-7D38-471D-A7DF-08505F47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880F65E-E6EB-49F4-9F5D-854FB75C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49EA19F-17D7-4A7F-B6CB-3A05118B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1D8A601-167D-4DC9-B1A3-B6932958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0645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1E2B3AC-DFC9-4E37-941F-633CE537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E6B427F-96CB-4A07-8828-B3B4F432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8EE8DCA-51E3-4A21-8FDD-7FBF68DE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93055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9962B7-E385-4655-A902-F2B19555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17D44F3-94D5-4FE2-9A9E-0EE62898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C16E53A-8E51-49DC-8792-4220A916C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3556058-4582-4710-960A-FAB14C2F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647B798-32B2-40C1-8AD4-52414BAB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C138D80-19A9-48FF-9EF5-CC7DD47F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4893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D16939-39DC-4F54-89D4-7FDF2B54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F646D1C8-B309-457E-97FE-DB8A4758A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10560592-CF77-4BA5-8367-29A3A6D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656E422-DFDF-4EA2-9704-A0E25DAC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DE984D5-4E3D-4FCD-A3DA-0FE20125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BA2ABF2-D305-46EC-AC1D-6D672EC4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1225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7A5C49A-6A29-4CDC-875D-2E88BE15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9A23003-E965-4953-98BA-482EA6344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774D65D-B547-4B00-9321-83716FD7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7EB2-5397-44D3-8D73-95FB72C49FC2}" type="datetimeFigureOut">
              <a:rPr lang="cs-CZ" smtClean="0"/>
              <a:pPr/>
              <a:t>12.1.2020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294A29-A54B-44C9-99DC-7EFE177E5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62142A5-ED3C-41CF-90C2-D972D5EFC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F79B6-0F2E-47E9-9CAE-3920846CB2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774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orstock.com/royalty-free-vector/ergonomics-in-dentistry-correct-posture-vector-204912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ks-casopis.cz/clanek/ergonomie-v-ordinaci-zubniho-lekare-cast-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ks-casopis.cz/clanek/ergonomie-v-ordinaci-zubniho-lekare-cast-i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ks-casopis.cz/clanek/ergonomie-v-ordinaci-zubniho-lekare-cast-i/" TargetMode="External"/><Relationship Id="rId2" Type="http://schemas.openxmlformats.org/officeDocument/2006/relationships/hyperlink" Target="https://www.stomateam.cz/cz/obecna-stomatologie/ergonomie-v-zubni-ordinaci-aneb-mas-pauzu-zacvic-s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C848D5-BC98-456B-924E-83FF0989C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97" y="736845"/>
            <a:ext cx="9818703" cy="1255035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Ergonomie v práci </a:t>
            </a:r>
            <a:r>
              <a:rPr lang="cs-CZ" b="1" dirty="0" smtClean="0">
                <a:solidFill>
                  <a:srgbClr val="00B0F0"/>
                </a:solidFill>
              </a:rPr>
              <a:t>stomatologa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DB1F4CD-B637-4ECD-8F88-1EF4686C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632" y="2450236"/>
            <a:ext cx="9144000" cy="149366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Mgr. Robert Vysoký, </a:t>
            </a:r>
            <a:r>
              <a:rPr lang="cs-CZ" b="1" dirty="0" err="1" smtClean="0">
                <a:solidFill>
                  <a:srgbClr val="00B050"/>
                </a:solidFill>
              </a:rPr>
              <a:t>Ph.D</a:t>
            </a:r>
            <a:r>
              <a:rPr lang="cs-CZ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cs-CZ" sz="2000" dirty="0" smtClean="0"/>
              <a:t>Ústav ochrany a podpory zdraví LF MU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29126" y="6211669"/>
            <a:ext cx="616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Výuka předmětu: Hygiena, preventivní lékařství a epidemiologie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Studijní program: Zubní lékařství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" name="Obrázek 4" descr="logo-muni-med-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4346" y="3637932"/>
            <a:ext cx="3577701" cy="25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23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926" y="126182"/>
            <a:ext cx="10515600" cy="9321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+mn-lt"/>
              </a:rPr>
              <a:t>Pracovní pozice zubního lékaře vůči pacientovi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828800"/>
            <a:ext cx="11691991" cy="489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Sedící lékař a sedící pacient</a:t>
            </a:r>
          </a:p>
          <a:p>
            <a:pPr>
              <a:buFontTx/>
              <a:buChar char="-"/>
            </a:pPr>
            <a:r>
              <a:rPr lang="cs-CZ" dirty="0" smtClean="0"/>
              <a:t>nejméně vhodná poloha</a:t>
            </a:r>
          </a:p>
          <a:p>
            <a:pPr>
              <a:buFontTx/>
              <a:buChar char="-"/>
            </a:pPr>
            <a:r>
              <a:rPr lang="cs-CZ" dirty="0" smtClean="0"/>
              <a:t>úhel </a:t>
            </a:r>
            <a:r>
              <a:rPr lang="cs-CZ" dirty="0" smtClean="0"/>
              <a:t>sklonu trupu sedícího pacienta bývá </a:t>
            </a:r>
            <a:r>
              <a:rPr lang="cs-CZ" dirty="0" smtClean="0"/>
              <a:t>mezi </a:t>
            </a:r>
            <a:r>
              <a:rPr lang="cs-CZ" dirty="0" smtClean="0"/>
              <a:t>35° až 60</a:t>
            </a:r>
            <a:r>
              <a:rPr lang="cs-CZ" dirty="0" smtClean="0"/>
              <a:t>° </a:t>
            </a:r>
          </a:p>
          <a:p>
            <a:pPr>
              <a:buFontTx/>
              <a:buChar char="-"/>
            </a:pPr>
            <a:r>
              <a:rPr lang="cs-CZ" dirty="0" smtClean="0"/>
              <a:t>přístup k</a:t>
            </a:r>
            <a:r>
              <a:rPr lang="cs-CZ" dirty="0" smtClean="0"/>
              <a:t> pracovnímu poli je velmi omezen a navádí lékaře pracovat z pozice vedle hlavy pacienta, nebo dokonce z pozice před hlavou pacienta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nadměrný úklon </a:t>
            </a:r>
            <a:r>
              <a:rPr lang="cs-CZ" dirty="0" smtClean="0"/>
              <a:t>a rotace trupu s jednostranným zatížením </a:t>
            </a:r>
            <a:r>
              <a:rPr lang="cs-CZ" dirty="0" err="1" smtClean="0"/>
              <a:t>Lp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lateroflexe</a:t>
            </a:r>
            <a:r>
              <a:rPr lang="cs-CZ" dirty="0" smtClean="0"/>
              <a:t> a rotace </a:t>
            </a:r>
            <a:r>
              <a:rPr lang="cs-CZ" dirty="0" err="1" smtClean="0"/>
              <a:t>Cp</a:t>
            </a:r>
            <a:r>
              <a:rPr lang="cs-CZ" dirty="0" smtClean="0"/>
              <a:t> 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- elevace ramen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926" y="126182"/>
            <a:ext cx="10515600" cy="9321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+mn-lt"/>
              </a:rPr>
              <a:t>Pracovní pozice zubního lékaře vůči pacientovi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828800"/>
            <a:ext cx="11691991" cy="489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Sedící lékař a ležící pacient</a:t>
            </a:r>
          </a:p>
          <a:p>
            <a:pPr>
              <a:buFontTx/>
              <a:buChar char="-"/>
            </a:pPr>
            <a:r>
              <a:rPr lang="cs-CZ" dirty="0" smtClean="0"/>
              <a:t>nejvhodnější poloha, největší </a:t>
            </a:r>
            <a:r>
              <a:rPr lang="cs-CZ" dirty="0" smtClean="0"/>
              <a:t>možnosti práce dle ergonomických </a:t>
            </a:r>
            <a:r>
              <a:rPr lang="cs-CZ" dirty="0" smtClean="0"/>
              <a:t>pravidel</a:t>
            </a:r>
          </a:p>
          <a:p>
            <a:pPr>
              <a:buFontTx/>
              <a:buChar char="-"/>
            </a:pPr>
            <a:r>
              <a:rPr lang="cs-CZ" dirty="0" smtClean="0"/>
              <a:t>základním </a:t>
            </a:r>
            <a:r>
              <a:rPr lang="cs-CZ" dirty="0" smtClean="0"/>
              <a:t>pravidlem při všech pracovních kombinacích je </a:t>
            </a:r>
            <a:r>
              <a:rPr lang="cs-CZ" b="1" dirty="0" smtClean="0">
                <a:solidFill>
                  <a:srgbClr val="00B050"/>
                </a:solidFill>
              </a:rPr>
              <a:t>udržovat pracovní pole ve středu těla ošetřujícího </a:t>
            </a:r>
            <a:r>
              <a:rPr lang="cs-CZ" b="1" dirty="0" smtClean="0">
                <a:solidFill>
                  <a:srgbClr val="00B050"/>
                </a:solidFill>
              </a:rPr>
              <a:t>lékaře</a:t>
            </a:r>
          </a:p>
          <a:p>
            <a:pPr>
              <a:buFontTx/>
              <a:buChar char="-"/>
            </a:pPr>
            <a:r>
              <a:rPr lang="cs-CZ" dirty="0" smtClean="0"/>
              <a:t>využívat pojízdné stoličky a polohu ošetřujícího měnit v závislosti na prováděném výkonu a ošetřované oblasti v zubním </a:t>
            </a:r>
            <a:r>
              <a:rPr lang="cs-CZ" dirty="0" smtClean="0"/>
              <a:t>oblouku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posunem </a:t>
            </a:r>
            <a:r>
              <a:rPr lang="cs-CZ" b="1" dirty="0" smtClean="0">
                <a:solidFill>
                  <a:srgbClr val="00B050"/>
                </a:solidFill>
              </a:rPr>
              <a:t>kolem hlavy pacienta </a:t>
            </a:r>
            <a:r>
              <a:rPr lang="cs-CZ" dirty="0" smtClean="0"/>
              <a:t>v závislosti na prováděném výkonu se zachováním </a:t>
            </a:r>
            <a:r>
              <a:rPr lang="cs-CZ" b="1" dirty="0" smtClean="0">
                <a:solidFill>
                  <a:srgbClr val="00B050"/>
                </a:solidFill>
              </a:rPr>
              <a:t>pracovního pole symetricky ve středu těla lékaře </a:t>
            </a:r>
            <a:r>
              <a:rPr lang="cs-CZ" dirty="0" smtClean="0"/>
              <a:t>nahrazujeme sklon a torzi trupu i </a:t>
            </a:r>
            <a:r>
              <a:rPr lang="cs-CZ" dirty="0" smtClean="0"/>
              <a:t>hlavy</a:t>
            </a:r>
          </a:p>
          <a:p>
            <a:pPr>
              <a:buFontTx/>
              <a:buChar char="-"/>
            </a:pPr>
            <a:r>
              <a:rPr lang="cs-CZ" dirty="0" smtClean="0"/>
              <a:t>používáme čísel </a:t>
            </a:r>
            <a:r>
              <a:rPr lang="cs-CZ" b="1" dirty="0" smtClean="0"/>
              <a:t>hodinového </a:t>
            </a:r>
            <a:r>
              <a:rPr lang="cs-CZ" b="1" dirty="0" smtClean="0"/>
              <a:t>ciferníku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926" y="126182"/>
            <a:ext cx="10515600" cy="9321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+mn-lt"/>
              </a:rPr>
              <a:t>Pracovní pozice zubního lékaře vůči pacientovi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181528"/>
            <a:ext cx="11691991" cy="55377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Sedící lékař a ležící pacient</a:t>
            </a:r>
          </a:p>
          <a:p>
            <a:pPr>
              <a:buFontTx/>
              <a:buChar char="-"/>
            </a:pPr>
            <a:r>
              <a:rPr lang="cs-CZ" dirty="0" smtClean="0"/>
              <a:t>v</a:t>
            </a:r>
            <a:r>
              <a:rPr lang="cs-CZ" b="1" dirty="0" smtClean="0"/>
              <a:t>ýchozí </a:t>
            </a:r>
            <a:r>
              <a:rPr lang="cs-CZ" b="1" dirty="0" smtClean="0"/>
              <a:t>pozicí je pozice na 11</a:t>
            </a:r>
            <a:r>
              <a:rPr lang="cs-CZ" dirty="0" smtClean="0"/>
              <a:t>, další pozice hledáme v rozmezí hodnot 8:30 až </a:t>
            </a:r>
            <a:r>
              <a:rPr lang="cs-CZ" dirty="0" smtClean="0"/>
              <a:t>12:30</a:t>
            </a:r>
          </a:p>
          <a:p>
            <a:pPr>
              <a:buFontTx/>
              <a:buChar char="-"/>
            </a:pPr>
            <a:r>
              <a:rPr lang="cs-CZ" dirty="0" smtClean="0"/>
              <a:t>možný pohyb vlevo pro ošetření levé části zubních oblouků a vpravo pro ošetření pravé části zubních oblouků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pro </a:t>
            </a:r>
            <a:r>
              <a:rPr lang="cs-CZ" dirty="0" smtClean="0"/>
              <a:t>lepší přehled pracovního pole a správný úhel pohledu na pracovní pole využíváme také otočení, sklonu či úklonu hlavy </a:t>
            </a:r>
            <a:r>
              <a:rPr lang="cs-CZ" dirty="0" smtClean="0"/>
              <a:t>pacienta</a:t>
            </a:r>
          </a:p>
          <a:p>
            <a:pPr>
              <a:buFontTx/>
              <a:buChar char="-"/>
            </a:pPr>
            <a:r>
              <a:rPr lang="cs-CZ" dirty="0" smtClean="0"/>
              <a:t>udržovat </a:t>
            </a:r>
            <a:r>
              <a:rPr lang="cs-CZ" dirty="0" smtClean="0"/>
              <a:t>korektní pracovní </a:t>
            </a:r>
            <a:r>
              <a:rPr lang="cs-CZ" dirty="0" err="1" smtClean="0"/>
              <a:t>posturu</a:t>
            </a:r>
            <a:r>
              <a:rPr lang="cs-CZ" dirty="0" smtClean="0"/>
              <a:t> je snazší při ošetřování v dolní </a:t>
            </a:r>
            <a:r>
              <a:rPr lang="cs-CZ" dirty="0" smtClean="0"/>
              <a:t>čelisti</a:t>
            </a:r>
          </a:p>
          <a:p>
            <a:pPr>
              <a:buFontTx/>
              <a:buChar char="-"/>
            </a:pPr>
            <a:r>
              <a:rPr lang="cs-CZ" dirty="0" smtClean="0"/>
              <a:t>horní čelist: preferujeme </a:t>
            </a:r>
            <a:r>
              <a:rPr lang="cs-CZ" dirty="0" smtClean="0"/>
              <a:t>ošetření </a:t>
            </a:r>
            <a:r>
              <a:rPr lang="cs-CZ" b="1" dirty="0" smtClean="0"/>
              <a:t>v nepřímém obraze za použití zubního zrcátka</a:t>
            </a:r>
            <a:r>
              <a:rPr lang="cs-CZ" dirty="0" smtClean="0"/>
              <a:t> před ošetřením v přímém pohledu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926" y="126182"/>
            <a:ext cx="10515600" cy="93215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+mn-lt"/>
              </a:rPr>
              <a:t>Výchozí 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postura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sedícího zubního lékaře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181528"/>
            <a:ext cx="11691991" cy="5676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/>
              <a:t>Postura</a:t>
            </a:r>
            <a:endParaRPr lang="cs-CZ" b="1" dirty="0" smtClean="0"/>
          </a:p>
          <a:p>
            <a:r>
              <a:rPr lang="cs-CZ" dirty="0" smtClean="0"/>
              <a:t>u</a:t>
            </a:r>
            <a:r>
              <a:rPr lang="cs-CZ" dirty="0" smtClean="0"/>
              <a:t> každého jedince výsledkem dlouhodobého procesu vývoje a růstu. </a:t>
            </a:r>
            <a:endParaRPr lang="cs-CZ" dirty="0" smtClean="0"/>
          </a:p>
          <a:p>
            <a:r>
              <a:rPr lang="cs-CZ" dirty="0" smtClean="0"/>
              <a:t>začíná </a:t>
            </a:r>
            <a:r>
              <a:rPr lang="cs-CZ" dirty="0" smtClean="0"/>
              <a:t>se formovat v období, kdy se člověk učí sedět, lézt, stát a chodit, a je završena ukončením </a:t>
            </a:r>
            <a:r>
              <a:rPr lang="cs-CZ" dirty="0" smtClean="0"/>
              <a:t>růstu</a:t>
            </a:r>
          </a:p>
          <a:p>
            <a:r>
              <a:rPr lang="cs-CZ" dirty="0" smtClean="0"/>
              <a:t>během </a:t>
            </a:r>
            <a:r>
              <a:rPr lang="cs-CZ" dirty="0" smtClean="0"/>
              <a:t>vývoje i po zbytek života je ovlivňována genetickými, socioekonomickými a zdravotními </a:t>
            </a:r>
            <a:r>
              <a:rPr lang="cs-CZ" dirty="0" smtClean="0"/>
              <a:t>faktory</a:t>
            </a:r>
            <a:endParaRPr lang="cs-CZ" dirty="0" smtClean="0"/>
          </a:p>
          <a:p>
            <a:r>
              <a:rPr lang="cs-CZ" dirty="0" smtClean="0"/>
              <a:t>pracovní pozice významně </a:t>
            </a:r>
            <a:r>
              <a:rPr lang="cs-CZ" dirty="0" err="1" smtClean="0"/>
              <a:t>posturu</a:t>
            </a:r>
            <a:r>
              <a:rPr lang="cs-CZ" dirty="0" smtClean="0"/>
              <a:t> ovlivňuje, </a:t>
            </a:r>
            <a:r>
              <a:rPr lang="cs-CZ" dirty="0" smtClean="0"/>
              <a:t>a naopak, </a:t>
            </a:r>
            <a:r>
              <a:rPr lang="cs-CZ" dirty="0" err="1" smtClean="0"/>
              <a:t>postura</a:t>
            </a:r>
            <a:r>
              <a:rPr lang="cs-CZ" dirty="0" smtClean="0"/>
              <a:t> člověka může limitovat volbu </a:t>
            </a:r>
            <a:r>
              <a:rPr lang="cs-CZ" dirty="0" smtClean="0"/>
              <a:t>povolání</a:t>
            </a:r>
          </a:p>
          <a:p>
            <a:r>
              <a:rPr lang="cs-CZ" dirty="0" smtClean="0"/>
              <a:t>pro </a:t>
            </a:r>
            <a:r>
              <a:rPr lang="cs-CZ" dirty="0" smtClean="0"/>
              <a:t>zachování přirozeného zakřivení páteře a minimální zátěže svalů by měl lékař </a:t>
            </a:r>
            <a:r>
              <a:rPr lang="cs-CZ" b="1" dirty="0" smtClean="0"/>
              <a:t>sedět ve stabilizované, relaxované a vzpřímené poloze horní poloviny těla, kdy uši, ramena a kyčle tvoří jednu </a:t>
            </a:r>
            <a:r>
              <a:rPr lang="cs-CZ" b="1" dirty="0" smtClean="0"/>
              <a:t>linii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926" y="126182"/>
            <a:ext cx="10515600" cy="93215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+mn-lt"/>
              </a:rPr>
              <a:t>Výchozí 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postura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sedícího zubního lékaře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500" y="1047964"/>
            <a:ext cx="11691991" cy="594873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err="1" smtClean="0"/>
              <a:t>Postura</a:t>
            </a:r>
            <a:endParaRPr lang="cs-CZ" b="1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Hrudní koš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směřuje nahoru a dopředu a zajišťuje volné dýchání.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Ramena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symetricky, bez elevace,</a:t>
            </a:r>
            <a:r>
              <a:rPr lang="cs-CZ" dirty="0" smtClean="0"/>
              <a:t> </a:t>
            </a:r>
            <a:r>
              <a:rPr lang="cs-CZ" dirty="0" smtClean="0"/>
              <a:t>paže podél těla. 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Horní polovina těla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může být nakloněna vpřed maximálně o 10° – 20° </a:t>
            </a:r>
            <a:r>
              <a:rPr lang="cs-CZ" dirty="0" smtClean="0">
                <a:solidFill>
                  <a:srgbClr val="00B050"/>
                </a:solidFill>
              </a:rPr>
              <a:t>pohybem v kyčelních kloubech</a:t>
            </a:r>
            <a:r>
              <a:rPr lang="cs-CZ" dirty="0" smtClean="0"/>
              <a:t>, nikoliv ohnutím zad.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Hlava</a:t>
            </a:r>
            <a:r>
              <a:rPr lang="cs-CZ" dirty="0" smtClean="0"/>
              <a:t> by měla být skloněna vpřed maximálně o 25°. 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Pohyb horních končetin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pro dosažení pracovního pole nebo nástrojů musí být co nejmenší, tj. do stran maximálně 25° a dopředu 10° – 20°, zdvih předloktí má činit maximálně 25°.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Pracovní pole je umístěno do středu těla ve výši dolního okraje hrudní kosti</a:t>
            </a:r>
            <a:r>
              <a:rPr lang="cs-CZ" b="1" dirty="0" smtClean="0">
                <a:solidFill>
                  <a:srgbClr val="00B050"/>
                </a:solidFill>
              </a:rPr>
              <a:t>.</a:t>
            </a:r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Vzdálenost očí lékaře od pracovního pole</a:t>
            </a:r>
            <a:r>
              <a:rPr lang="cs-CZ" dirty="0" smtClean="0">
                <a:solidFill>
                  <a:srgbClr val="00B050"/>
                </a:solidFill>
              </a:rPr>
              <a:t> je 35 – 40 cm</a:t>
            </a:r>
            <a:r>
              <a:rPr lang="cs-CZ" dirty="0" smtClean="0"/>
              <a:t>. Pracovní pole se snažíme nastavit pohyby hlavy pacienta vždy tak, aby bylo kolmo k linii pohledu lékaře, jako při čtení knihy.</a:t>
            </a:r>
          </a:p>
          <a:p>
            <a:r>
              <a:rPr lang="cs-CZ" dirty="0" smtClean="0"/>
              <a:t>Pro stabilní pozici vsedě jsou </a:t>
            </a:r>
            <a:r>
              <a:rPr lang="cs-CZ" b="1" dirty="0" smtClean="0">
                <a:solidFill>
                  <a:srgbClr val="00B050"/>
                </a:solidFill>
              </a:rPr>
              <a:t>plosky nohou celé na podlaze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se špičkami směřujícími vpřed a úhel mezi stehnem a lýtkem je alespoň 110°.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Kyčelní klouby</a:t>
            </a:r>
            <a:r>
              <a:rPr lang="cs-CZ" dirty="0" smtClean="0"/>
              <a:t> jsou lehce výše než kolena.</a:t>
            </a:r>
          </a:p>
          <a:p>
            <a:r>
              <a:rPr lang="cs-CZ" dirty="0" smtClean="0"/>
              <a:t>Při pohledu zpředu jsou </a:t>
            </a:r>
            <a:r>
              <a:rPr lang="cs-CZ" b="1" dirty="0" smtClean="0"/>
              <a:t>nohy</a:t>
            </a:r>
            <a:r>
              <a:rPr lang="cs-CZ" dirty="0" smtClean="0"/>
              <a:t> rozkročeny od sebe přibližně na šířku kyčlí.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926" y="126183"/>
            <a:ext cx="10515600" cy="78821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+mn-lt"/>
              </a:rPr>
              <a:t>Poloha pacienta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500" y="1047964"/>
            <a:ext cx="11691991" cy="59487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b="1" dirty="0" smtClean="0"/>
              <a:t>polohu </a:t>
            </a:r>
            <a:r>
              <a:rPr lang="cs-CZ" b="1" dirty="0" smtClean="0"/>
              <a:t>pacienta přizpůsobujeme pracovní pozici lékaře, nikoliv naopak</a:t>
            </a:r>
            <a:r>
              <a:rPr lang="cs-CZ" dirty="0" smtClean="0"/>
              <a:t>, jak tomu bývá v </a:t>
            </a:r>
            <a:r>
              <a:rPr lang="cs-CZ" dirty="0" smtClean="0"/>
              <a:t>praxi</a:t>
            </a:r>
          </a:p>
          <a:p>
            <a:pPr>
              <a:buFontTx/>
              <a:buChar char="-"/>
            </a:pPr>
            <a:r>
              <a:rPr lang="cs-CZ" dirty="0" smtClean="0"/>
              <a:t>lékař </a:t>
            </a:r>
            <a:r>
              <a:rPr lang="cs-CZ" dirty="0" smtClean="0"/>
              <a:t>se nejprve </a:t>
            </a:r>
            <a:r>
              <a:rPr lang="cs-CZ" dirty="0" smtClean="0">
                <a:solidFill>
                  <a:srgbClr val="00B050"/>
                </a:solidFill>
              </a:rPr>
              <a:t>posadí dle ergonomických zásad do vybrané pozice vůči hlavě pacienta</a:t>
            </a:r>
            <a:r>
              <a:rPr lang="cs-CZ" dirty="0" smtClean="0"/>
              <a:t>, vyhledá svoji </a:t>
            </a:r>
            <a:r>
              <a:rPr lang="cs-CZ" dirty="0" smtClean="0">
                <a:solidFill>
                  <a:srgbClr val="00B050"/>
                </a:solidFill>
              </a:rPr>
              <a:t>výchozí pracovní </a:t>
            </a:r>
            <a:r>
              <a:rPr lang="cs-CZ" dirty="0" err="1" smtClean="0">
                <a:solidFill>
                  <a:srgbClr val="00B050"/>
                </a:solidFill>
              </a:rPr>
              <a:t>posturu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a poté </a:t>
            </a:r>
            <a:r>
              <a:rPr lang="cs-CZ" dirty="0" smtClean="0">
                <a:solidFill>
                  <a:srgbClr val="00B050"/>
                </a:solidFill>
              </a:rPr>
              <a:t>přizpůsobí polohu pacienta</a:t>
            </a:r>
            <a:r>
              <a:rPr lang="cs-CZ" dirty="0" smtClean="0"/>
              <a:t> optimální pozici pracovního </a:t>
            </a:r>
            <a:r>
              <a:rPr lang="cs-CZ" dirty="0" smtClean="0"/>
              <a:t>pole</a:t>
            </a:r>
          </a:p>
          <a:p>
            <a:pPr>
              <a:buFontTx/>
              <a:buChar char="-"/>
            </a:pPr>
            <a:r>
              <a:rPr lang="cs-CZ" dirty="0" smtClean="0"/>
              <a:t>úpravou </a:t>
            </a:r>
            <a:r>
              <a:rPr lang="cs-CZ" dirty="0" smtClean="0"/>
              <a:t>výšky zubního křesla nastavíme </a:t>
            </a:r>
            <a:r>
              <a:rPr lang="cs-CZ" b="1" dirty="0" smtClean="0"/>
              <a:t>pracovní pole do výše dolního okraje hrudní kosti</a:t>
            </a:r>
            <a:r>
              <a:rPr lang="cs-CZ" dirty="0" smtClean="0"/>
              <a:t> lékaře, resp. do výše loktů sedícího </a:t>
            </a:r>
            <a:r>
              <a:rPr lang="cs-CZ" dirty="0" smtClean="0"/>
              <a:t>lékaře</a:t>
            </a:r>
          </a:p>
          <a:p>
            <a:pPr>
              <a:buFontTx/>
              <a:buChar char="-"/>
            </a:pPr>
            <a:r>
              <a:rPr lang="cs-CZ" dirty="0" smtClean="0"/>
              <a:t>velmi </a:t>
            </a:r>
            <a:r>
              <a:rPr lang="cs-CZ" dirty="0" smtClean="0"/>
              <a:t>nepříznivou kombinací je z ergonomického hlediska kombinace sedící lékař a pacient v </a:t>
            </a:r>
            <a:r>
              <a:rPr lang="cs-CZ" dirty="0" err="1" smtClean="0"/>
              <a:t>polosedu</a:t>
            </a:r>
            <a:r>
              <a:rPr lang="cs-CZ" dirty="0" smtClean="0"/>
              <a:t>, tj. v poloze se zdvihem zádové opěrky zubního křesla více než 20° od </a:t>
            </a:r>
            <a:r>
              <a:rPr lang="cs-CZ" dirty="0" smtClean="0"/>
              <a:t>horizontály</a:t>
            </a:r>
          </a:p>
          <a:p>
            <a:pPr>
              <a:buFontTx/>
              <a:buChar char="-"/>
            </a:pPr>
            <a:r>
              <a:rPr lang="cs-CZ" dirty="0" smtClean="0"/>
              <a:t>pohyby </a:t>
            </a:r>
            <a:r>
              <a:rPr lang="cs-CZ" dirty="0" smtClean="0"/>
              <a:t>hlavy pacienta pro usnadnění dostupnosti pracovního pole a přehledu můžeme provést ve </a:t>
            </a:r>
            <a:r>
              <a:rPr lang="cs-CZ" b="1" dirty="0" smtClean="0">
                <a:solidFill>
                  <a:srgbClr val="00B050"/>
                </a:solidFill>
              </a:rPr>
              <a:t>třech rovinách</a:t>
            </a:r>
            <a:endParaRPr lang="cs-CZ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926" y="126183"/>
            <a:ext cx="10515600" cy="78821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+mn-lt"/>
              </a:rPr>
              <a:t>Poloha pacienta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500" y="1047964"/>
            <a:ext cx="11691991" cy="59487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Pohyby hlavy pacienta</a:t>
            </a:r>
          </a:p>
          <a:p>
            <a:pPr>
              <a:buFontTx/>
              <a:buChar char="-"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sklon </a:t>
            </a:r>
            <a:r>
              <a:rPr lang="cs-CZ" b="1" dirty="0" smtClean="0"/>
              <a:t>hlavy dopředu s bradou na prsa pacienta</a:t>
            </a:r>
            <a:r>
              <a:rPr lang="cs-CZ" dirty="0" smtClean="0"/>
              <a:t>, kdy se okluzní rovina dolní čelisti blíží </a:t>
            </a:r>
            <a:r>
              <a:rPr lang="cs-CZ" dirty="0" smtClean="0"/>
              <a:t>horizontále</a:t>
            </a:r>
          </a:p>
          <a:p>
            <a:pPr>
              <a:buFontTx/>
              <a:buChar char="-"/>
            </a:pPr>
            <a:r>
              <a:rPr lang="cs-CZ" b="1" dirty="0" smtClean="0"/>
              <a:t>záklonem </a:t>
            </a:r>
            <a:r>
              <a:rPr lang="cs-CZ" b="1" dirty="0" smtClean="0"/>
              <a:t>hlavy vzad</a:t>
            </a:r>
            <a:r>
              <a:rPr lang="cs-CZ" dirty="0" smtClean="0"/>
              <a:t>, kdy okluzní rovina horní čelisti je skloněna 20°–25° dozadu od </a:t>
            </a:r>
            <a:r>
              <a:rPr lang="cs-CZ" dirty="0" smtClean="0"/>
              <a:t>vertikály</a:t>
            </a:r>
          </a:p>
          <a:p>
            <a:pPr>
              <a:buFontTx/>
              <a:buChar char="-"/>
            </a:pPr>
            <a:r>
              <a:rPr lang="cs-CZ" dirty="0" smtClean="0"/>
              <a:t>sklon </a:t>
            </a:r>
            <a:r>
              <a:rPr lang="cs-CZ" dirty="0" smtClean="0"/>
              <a:t>brady na prsa je vhodný v pozici 9–10 pro práci v dolní </a:t>
            </a:r>
            <a:r>
              <a:rPr lang="cs-CZ" dirty="0" smtClean="0"/>
              <a:t>čelisti</a:t>
            </a:r>
          </a:p>
          <a:p>
            <a:pPr>
              <a:buFontTx/>
              <a:buChar char="-"/>
            </a:pPr>
            <a:r>
              <a:rPr lang="cs-CZ" b="1" dirty="0" err="1" smtClean="0"/>
              <a:t>lateroflexí</a:t>
            </a:r>
            <a:r>
              <a:rPr lang="cs-CZ" dirty="0" smtClean="0"/>
              <a:t> </a:t>
            </a:r>
            <a:r>
              <a:rPr lang="cs-CZ" dirty="0" smtClean="0"/>
              <a:t>hlavy pacienta vpravo nebo vlevo v úhlu 30</a:t>
            </a:r>
            <a:r>
              <a:rPr lang="cs-CZ" dirty="0" smtClean="0"/>
              <a:t>° </a:t>
            </a:r>
            <a:r>
              <a:rPr lang="cs-CZ" dirty="0" smtClean="0"/>
              <a:t>docílíme přiblížení pracovního pole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- natočení </a:t>
            </a:r>
            <a:r>
              <a:rPr lang="cs-CZ" b="1" dirty="0" smtClean="0"/>
              <a:t>hlavy pacienta podél dlouhé osy</a:t>
            </a:r>
            <a:r>
              <a:rPr lang="cs-CZ" dirty="0" smtClean="0"/>
              <a:t> hlavy vpravo nebo vlevo maximálně o 45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E31FD-88CA-4C48-BD34-420BCD8A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43"/>
            <a:ext cx="10515600" cy="9854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Praktická část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B3BB1F6-71D3-4BBE-9EA4-BA4E7A7F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5" y="1119883"/>
            <a:ext cx="12007065" cy="55788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příklady ergonomických židlí ve stomatologii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pod stehny zkosené</a:t>
            </a:r>
            <a:r>
              <a:rPr lang="cs-CZ" dirty="0"/>
              <a:t>, netlačí na nervově cévní </a:t>
            </a:r>
            <a:r>
              <a:rPr lang="cs-CZ" dirty="0" smtClean="0"/>
              <a:t>svazky</a:t>
            </a:r>
            <a:endParaRPr lang="cs-CZ" dirty="0"/>
          </a:p>
          <a:p>
            <a:pPr marL="0" indent="0">
              <a:buFontTx/>
              <a:buChar char="-"/>
            </a:pPr>
            <a:r>
              <a:rPr lang="cs-CZ" dirty="0" smtClean="0"/>
              <a:t> některé </a:t>
            </a:r>
            <a:r>
              <a:rPr lang="cs-CZ" dirty="0"/>
              <a:t>židle jsou labilní, pro svůj výkon potřebují stabilní židli, která </a:t>
            </a:r>
            <a:r>
              <a:rPr lang="cs-CZ" dirty="0" smtClean="0"/>
              <a:t>bude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zaaretovaná</a:t>
            </a:r>
            <a:endParaRPr lang="cs-CZ" dirty="0"/>
          </a:p>
          <a:p>
            <a:pPr marL="0" indent="0">
              <a:buFontTx/>
              <a:buChar char="-"/>
            </a:pPr>
            <a:r>
              <a:rPr lang="cs-CZ" dirty="0" smtClean="0"/>
              <a:t> během </a:t>
            </a:r>
            <a:r>
              <a:rPr lang="cs-CZ" dirty="0"/>
              <a:t>dne by měl být udržován dynamický sed (změna poloh: stoj, sed, klek)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ži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5564"/>
            <a:ext cx="3143891" cy="2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71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rgonomics-graphic-final2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555769" cy="5342562"/>
          </a:xfrm>
        </p:spPr>
      </p:pic>
      <p:pic>
        <p:nvPicPr>
          <p:cNvPr id="5" name="Obrázek 4" descr="istockphoto-938754016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4364" y="0"/>
            <a:ext cx="5657636" cy="53427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55480" y="5640513"/>
            <a:ext cx="1100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</a:t>
            </a:r>
            <a:r>
              <a:rPr lang="cs-CZ" dirty="0" smtClean="0"/>
              <a:t>: </a:t>
            </a:r>
            <a:r>
              <a:rPr lang="cs-CZ" dirty="0" smtClean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www.vectorstock.com/royalty-free-vector/ergonomics-in-dentistry-correct-posture-vector-20491250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rgonovie_v_zubni_ordinaci_01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8250" y="0"/>
            <a:ext cx="7376844" cy="5201080"/>
          </a:xfrm>
        </p:spPr>
      </p:pic>
      <p:pic>
        <p:nvPicPr>
          <p:cNvPr id="5" name="Obrázek 4" descr="ergonovie_v_zubni_ordinaci_02.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8872" y="0"/>
            <a:ext cx="8953500" cy="52089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4727" y="5445304"/>
            <a:ext cx="8112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lks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casopis.cz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clanek</a:t>
            </a:r>
            <a:r>
              <a:rPr lang="cs-CZ" dirty="0" smtClean="0">
                <a:hlinkClick r:id="rId4"/>
              </a:rPr>
              <a:t>/ergonomie-v-ordinaci-</a:t>
            </a:r>
            <a:r>
              <a:rPr lang="cs-CZ" dirty="0" err="1" smtClean="0">
                <a:hlinkClick r:id="rId4"/>
              </a:rPr>
              <a:t>zubniho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lekare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cast</a:t>
            </a:r>
            <a:r>
              <a:rPr lang="cs-CZ" dirty="0" smtClean="0">
                <a:hlinkClick r:id="rId4"/>
              </a:rPr>
              <a:t>-i/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Úvod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20933"/>
            <a:ext cx="10515600" cy="4681707"/>
          </a:xfrm>
        </p:spPr>
        <p:txBody>
          <a:bodyPr/>
          <a:lstStyle/>
          <a:p>
            <a:r>
              <a:rPr lang="cs-CZ" dirty="0" smtClean="0"/>
              <a:t>96,9 % zubních lékařů </a:t>
            </a:r>
            <a:r>
              <a:rPr lang="cs-CZ" dirty="0" smtClean="0"/>
              <a:t>uvádí </a:t>
            </a:r>
            <a:r>
              <a:rPr lang="cs-CZ" dirty="0" smtClean="0"/>
              <a:t>za poslední rok obtíže s pohybovým </a:t>
            </a:r>
            <a:r>
              <a:rPr lang="cs-CZ" dirty="0" smtClean="0"/>
              <a:t>aparátem</a:t>
            </a:r>
          </a:p>
          <a:p>
            <a:r>
              <a:rPr lang="cs-CZ" dirty="0" smtClean="0"/>
              <a:t>70 % žen a 60 % mužů: obtíže </a:t>
            </a:r>
            <a:r>
              <a:rPr lang="cs-CZ" dirty="0" smtClean="0"/>
              <a:t>střední nebo velké intenzity, u kterých lze předpokládat již značný vliv jednostranné, statické a kumulativní zátěže při výkonu </a:t>
            </a:r>
            <a:r>
              <a:rPr lang="cs-CZ" dirty="0" smtClean="0"/>
              <a:t>povolání</a:t>
            </a:r>
          </a:p>
          <a:p>
            <a:r>
              <a:rPr lang="cs-CZ" dirty="0" smtClean="0"/>
              <a:t>informace jsou dostupné, chybí bližší edukace odborníků + praktické vysvětlení, jak s informacemi pracovat (např. edukace o vhodné formě </a:t>
            </a:r>
            <a:r>
              <a:rPr lang="cs-CZ" dirty="0" err="1" smtClean="0"/>
              <a:t>stretch</a:t>
            </a:r>
            <a:r>
              <a:rPr lang="cs-CZ" dirty="0" smtClean="0"/>
              <a:t> + kinezioterapie + pohybových aktivitách…)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rgonovie_v_zubni_ordinaci_03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7402" y="161212"/>
            <a:ext cx="6534364" cy="4914222"/>
          </a:xfrm>
        </p:spPr>
      </p:pic>
      <p:pic>
        <p:nvPicPr>
          <p:cNvPr id="5" name="Obrázek 4" descr="ergonovie_v_zubni_ordinaci_04.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320" y="179086"/>
            <a:ext cx="7459680" cy="48860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079779" y="5239821"/>
            <a:ext cx="8112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lks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casopis.cz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clanek</a:t>
            </a:r>
            <a:r>
              <a:rPr lang="cs-CZ" dirty="0" smtClean="0">
                <a:hlinkClick r:id="rId4"/>
              </a:rPr>
              <a:t>/ergonomie-v-ordinaci-</a:t>
            </a:r>
            <a:r>
              <a:rPr lang="cs-CZ" dirty="0" err="1" smtClean="0">
                <a:hlinkClick r:id="rId4"/>
              </a:rPr>
              <a:t>zubniho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lekare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cast</a:t>
            </a:r>
            <a:r>
              <a:rPr lang="cs-CZ" dirty="0" smtClean="0">
                <a:hlinkClick r:id="rId4"/>
              </a:rPr>
              <a:t>-i/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870" y="410966"/>
            <a:ext cx="11548152" cy="644703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polohovatelný stůl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gymball</a:t>
            </a:r>
            <a:r>
              <a:rPr lang="cs-CZ" dirty="0" smtClean="0"/>
              <a:t> </a:t>
            </a:r>
            <a:r>
              <a:rPr lang="cs-CZ" dirty="0" smtClean="0"/>
              <a:t>(k PC</a:t>
            </a:r>
            <a:r>
              <a:rPr lang="cs-CZ" dirty="0" smtClean="0"/>
              <a:t>), klekátko</a:t>
            </a:r>
            <a:endParaRPr lang="cs-CZ" dirty="0" smtClean="0"/>
          </a:p>
          <a:p>
            <a:r>
              <a:rPr lang="cs-CZ" dirty="0" smtClean="0"/>
              <a:t>pomůcky využívané jako opora: </a:t>
            </a:r>
            <a:r>
              <a:rPr lang="cs-CZ" dirty="0" err="1" smtClean="0"/>
              <a:t>overball</a:t>
            </a:r>
            <a:r>
              <a:rPr lang="cs-CZ" dirty="0" smtClean="0"/>
              <a:t>, čočka, schodek</a:t>
            </a:r>
          </a:p>
          <a:p>
            <a:r>
              <a:rPr lang="cs-CZ" dirty="0" smtClean="0"/>
              <a:t>nastavení lehátka optimálně vůči sobě (vyhnout se </a:t>
            </a:r>
            <a:r>
              <a:rPr lang="cs-CZ" dirty="0" err="1" smtClean="0"/>
              <a:t>anteflexi</a:t>
            </a:r>
            <a:r>
              <a:rPr lang="cs-CZ" dirty="0" smtClean="0"/>
              <a:t> trupu, opora o DKK celou ploskou nohy, mezi výkony často střídat pozice)</a:t>
            </a:r>
          </a:p>
          <a:p>
            <a:r>
              <a:rPr lang="cs-CZ" dirty="0" smtClean="0"/>
              <a:t>k PC kleknout nebo stoupnout, ne stále sedět u PC</a:t>
            </a:r>
          </a:p>
          <a:p>
            <a:endParaRPr lang="cs-CZ" dirty="0"/>
          </a:p>
        </p:txBody>
      </p:sp>
      <p:pic>
        <p:nvPicPr>
          <p:cNvPr id="4" name="Obrázek 3" descr="ergonomics-of-sitting-inf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0906" y="0"/>
            <a:ext cx="7491094" cy="44898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165"/>
            <a:ext cx="10515600" cy="88776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Ergonomické desatero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029808"/>
            <a:ext cx="6019800" cy="571278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1. Pracujte </a:t>
            </a:r>
            <a:r>
              <a:rPr lang="cs-CZ" sz="1800" b="1" dirty="0" smtClean="0">
                <a:solidFill>
                  <a:srgbClr val="C00000"/>
                </a:solidFill>
              </a:rPr>
              <a:t>v ergonomickém </a:t>
            </a:r>
            <a:r>
              <a:rPr lang="cs-CZ" sz="1800" b="1" dirty="0" smtClean="0">
                <a:solidFill>
                  <a:srgbClr val="C00000"/>
                </a:solidFill>
              </a:rPr>
              <a:t>prostředí</a:t>
            </a:r>
            <a:r>
              <a:rPr lang="cs-CZ" sz="1800" b="1" dirty="0" smtClean="0">
                <a:solidFill>
                  <a:srgbClr val="C00000"/>
                </a:solidFill>
              </a:rPr>
              <a:t> </a:t>
            </a:r>
            <a:endParaRPr lang="cs-CZ" sz="1800" b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cs-CZ" sz="1800" dirty="0" smtClean="0"/>
              <a:t>-správné </a:t>
            </a:r>
            <a:r>
              <a:rPr lang="cs-CZ" sz="1800" dirty="0" smtClean="0"/>
              <a:t>rozmístění nástrojů v </a:t>
            </a:r>
            <a:r>
              <a:rPr lang="cs-CZ" sz="1800" dirty="0" smtClean="0"/>
              <a:t>ordinaci</a:t>
            </a:r>
          </a:p>
          <a:p>
            <a:pPr marL="514350" indent="-514350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2. Seďte </a:t>
            </a:r>
            <a:r>
              <a:rPr lang="cs-CZ" sz="1800" b="1" dirty="0" smtClean="0">
                <a:solidFill>
                  <a:srgbClr val="C00000"/>
                </a:solidFill>
              </a:rPr>
              <a:t>na židli s bederní opěrkou nebo na židli typu koňské </a:t>
            </a:r>
            <a:r>
              <a:rPr lang="cs-CZ" sz="1800" b="1" dirty="0" smtClean="0">
                <a:solidFill>
                  <a:srgbClr val="C00000"/>
                </a:solidFill>
              </a:rPr>
              <a:t>sedlo</a:t>
            </a:r>
          </a:p>
          <a:p>
            <a:pPr marL="514350" indent="-514350">
              <a:buNone/>
            </a:pPr>
            <a:r>
              <a:rPr lang="cs-CZ" sz="1800" dirty="0" smtClean="0"/>
              <a:t>- bederní </a:t>
            </a:r>
            <a:r>
              <a:rPr lang="cs-CZ" sz="1800" dirty="0" smtClean="0"/>
              <a:t>opěrka nám udržuje páteř v lordotickém </a:t>
            </a:r>
            <a:r>
              <a:rPr lang="cs-CZ" sz="1800" dirty="0" smtClean="0"/>
              <a:t>postavení</a:t>
            </a:r>
          </a:p>
          <a:p>
            <a:pPr marL="514350" indent="-514350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3</a:t>
            </a:r>
            <a:r>
              <a:rPr lang="cs-CZ" sz="1800" b="1" dirty="0" smtClean="0">
                <a:solidFill>
                  <a:srgbClr val="C00000"/>
                </a:solidFill>
              </a:rPr>
              <a:t>. Seďte ve „správném sedu" a nehrbte </a:t>
            </a:r>
            <a:r>
              <a:rPr lang="cs-CZ" sz="1800" b="1" dirty="0" smtClean="0">
                <a:solidFill>
                  <a:srgbClr val="C00000"/>
                </a:solidFill>
              </a:rPr>
              <a:t>se</a:t>
            </a:r>
          </a:p>
          <a:p>
            <a:pPr marL="514350" indent="-514350">
              <a:buNone/>
            </a:pPr>
            <a:r>
              <a:rPr lang="cs-CZ" sz="1800" dirty="0" smtClean="0"/>
              <a:t>- pozice </a:t>
            </a:r>
            <a:r>
              <a:rPr lang="cs-CZ" sz="1800" dirty="0" smtClean="0"/>
              <a:t>pánve a správné bederní zakřivení je zajištěno sedákem mírně nakloněným </a:t>
            </a:r>
            <a:r>
              <a:rPr lang="cs-CZ" sz="1800" dirty="0" smtClean="0"/>
              <a:t>dopředu</a:t>
            </a:r>
          </a:p>
          <a:p>
            <a:pPr marL="514350" indent="-514350">
              <a:buNone/>
            </a:pPr>
            <a:r>
              <a:rPr lang="cs-CZ" sz="1800" dirty="0" smtClean="0"/>
              <a:t>- kyčelní </a:t>
            </a:r>
            <a:r>
              <a:rPr lang="cs-CZ" sz="1800" dirty="0" smtClean="0"/>
              <a:t>klouby jsou výše než </a:t>
            </a:r>
            <a:r>
              <a:rPr lang="cs-CZ" sz="1800" dirty="0" smtClean="0"/>
              <a:t>kolena</a:t>
            </a:r>
          </a:p>
          <a:p>
            <a:pPr marL="514350" indent="-514350">
              <a:buNone/>
            </a:pPr>
            <a:r>
              <a:rPr lang="cs-CZ" sz="1800" dirty="0" smtClean="0"/>
              <a:t>- plosky </a:t>
            </a:r>
            <a:r>
              <a:rPr lang="cs-CZ" sz="1800" dirty="0" smtClean="0"/>
              <a:t>nohou jsou celé na </a:t>
            </a:r>
            <a:r>
              <a:rPr lang="cs-CZ" sz="1800" dirty="0" smtClean="0"/>
              <a:t>podlaze</a:t>
            </a:r>
          </a:p>
          <a:p>
            <a:pPr marL="514350" indent="-514350">
              <a:buNone/>
            </a:pPr>
            <a:r>
              <a:rPr lang="cs-CZ" sz="1800" dirty="0" smtClean="0"/>
              <a:t>- nohy </a:t>
            </a:r>
            <a:r>
              <a:rPr lang="cs-CZ" sz="1800" dirty="0" smtClean="0"/>
              <a:t>jsou od sebe na šířku </a:t>
            </a:r>
            <a:r>
              <a:rPr lang="cs-CZ" sz="1800" dirty="0" smtClean="0"/>
              <a:t>kyčlí</a:t>
            </a:r>
          </a:p>
          <a:p>
            <a:pPr marL="514350" indent="-514350">
              <a:buNone/>
            </a:pPr>
            <a:r>
              <a:rPr lang="cs-CZ" sz="1800" dirty="0" smtClean="0"/>
              <a:t>- hrudní </a:t>
            </a:r>
            <a:r>
              <a:rPr lang="cs-CZ" sz="1800" dirty="0" smtClean="0"/>
              <a:t>koš směřuje </a:t>
            </a:r>
            <a:r>
              <a:rPr lang="cs-CZ" sz="1800" dirty="0" smtClean="0"/>
              <a:t>nahoru</a:t>
            </a:r>
          </a:p>
          <a:p>
            <a:pPr marL="514350" indent="-514350">
              <a:buNone/>
            </a:pPr>
            <a:r>
              <a:rPr lang="cs-CZ" sz="1800" dirty="0" smtClean="0"/>
              <a:t>- horní </a:t>
            </a:r>
            <a:r>
              <a:rPr lang="cs-CZ" sz="1800" dirty="0" smtClean="0"/>
              <a:t>polovina těla může být nakloněna vpřed max. o 10–20 ° pohybem v kyčelních </a:t>
            </a:r>
            <a:r>
              <a:rPr lang="cs-CZ" sz="1800" dirty="0" smtClean="0"/>
              <a:t>kloubech</a:t>
            </a:r>
          </a:p>
          <a:p>
            <a:pPr marL="514350" indent="-514350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4</a:t>
            </a:r>
            <a:r>
              <a:rPr lang="cs-CZ" sz="1800" b="1" dirty="0" smtClean="0">
                <a:solidFill>
                  <a:srgbClr val="C00000"/>
                </a:solidFill>
              </a:rPr>
              <a:t>. Držte hlavu v dlouhé ose těla – páteře (nevysunujte ji vpřed</a:t>
            </a:r>
            <a:r>
              <a:rPr lang="cs-CZ" sz="1800" b="1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cs-CZ" sz="1800" dirty="0" smtClean="0"/>
              <a:t>- hlava </a:t>
            </a:r>
            <a:r>
              <a:rPr lang="cs-CZ" sz="1800" dirty="0" smtClean="0"/>
              <a:t>je skloněna vpřed max. o 25 </a:t>
            </a:r>
            <a:r>
              <a:rPr lang="cs-CZ" sz="1800" dirty="0" smtClean="0"/>
              <a:t>°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020932"/>
            <a:ext cx="6019800" cy="572165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1900" b="1" dirty="0" smtClean="0">
                <a:solidFill>
                  <a:srgbClr val="C00000"/>
                </a:solidFill>
              </a:rPr>
              <a:t>5. Zvolte vhodnou pozici pacienta pro ošetření</a:t>
            </a:r>
          </a:p>
          <a:p>
            <a:pPr marL="514350" indent="-514350">
              <a:buNone/>
            </a:pPr>
            <a:r>
              <a:rPr lang="cs-CZ" sz="1900" dirty="0" smtClean="0"/>
              <a:t>- umístění pacienta tak, aby nedocházelo ke zdvižení ramen a přetěžování trapézového sval</a:t>
            </a:r>
          </a:p>
          <a:p>
            <a:pPr marL="514350" indent="-514350">
              <a:buNone/>
            </a:pPr>
            <a:r>
              <a:rPr lang="cs-CZ" sz="1900" dirty="0" smtClean="0"/>
              <a:t>- rotujte kolem pacienta – udržujte tak pracovní pole ve středu těla ošetřujícího lékaře</a:t>
            </a:r>
          </a:p>
          <a:p>
            <a:pPr marL="514350" indent="-514350">
              <a:buNone/>
            </a:pPr>
            <a:r>
              <a:rPr lang="cs-CZ" sz="1900" b="1" dirty="0" smtClean="0">
                <a:solidFill>
                  <a:srgbClr val="C00000"/>
                </a:solidFill>
              </a:rPr>
              <a:t> 6. Střídejte během práce pozici ve stoje a vsedě</a:t>
            </a:r>
          </a:p>
          <a:p>
            <a:pPr marL="514350" indent="-514350">
              <a:buNone/>
            </a:pPr>
            <a:r>
              <a:rPr lang="cs-CZ" sz="1900" b="1" dirty="0" smtClean="0">
                <a:solidFill>
                  <a:srgbClr val="C00000"/>
                </a:solidFill>
              </a:rPr>
              <a:t> 7. Vše si pečlivě naplánujte, abyste nebyli v časovém stresu</a:t>
            </a:r>
          </a:p>
          <a:p>
            <a:pPr marL="514350" indent="-514350">
              <a:buNone/>
            </a:pPr>
            <a:r>
              <a:rPr lang="cs-CZ" sz="1900" b="1" dirty="0" smtClean="0">
                <a:solidFill>
                  <a:srgbClr val="C00000"/>
                </a:solidFill>
              </a:rPr>
              <a:t> 8. Pracuje s ergonomickými nástroji</a:t>
            </a:r>
          </a:p>
          <a:p>
            <a:pPr marL="514350" indent="-514350">
              <a:buNone/>
            </a:pPr>
            <a:r>
              <a:rPr lang="cs-CZ" sz="1900" b="1" dirty="0" smtClean="0">
                <a:solidFill>
                  <a:srgbClr val="C00000"/>
                </a:solidFill>
              </a:rPr>
              <a:t> 9. Využívejte pauzy k provádění protahovacích cviků</a:t>
            </a:r>
          </a:p>
          <a:p>
            <a:pPr marL="514350" indent="-514350">
              <a:buNone/>
            </a:pPr>
            <a:r>
              <a:rPr lang="cs-CZ" sz="1900" b="1" dirty="0" smtClean="0">
                <a:solidFill>
                  <a:srgbClr val="C00000"/>
                </a:solidFill>
              </a:rPr>
              <a:t>10. Zvyšujte svou fyzickou aktivitu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6431"/>
            <a:ext cx="10515600" cy="1074199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Příklad </a:t>
            </a:r>
            <a:r>
              <a:rPr lang="cs-CZ" b="1" dirty="0" err="1" smtClean="0">
                <a:solidFill>
                  <a:srgbClr val="00B0F0"/>
                </a:solidFill>
              </a:rPr>
              <a:t>autoterapie</a:t>
            </a:r>
            <a:r>
              <a:rPr lang="cs-CZ" b="1" dirty="0" smtClean="0">
                <a:solidFill>
                  <a:srgbClr val="00B0F0"/>
                </a:solidFill>
              </a:rPr>
              <a:t> dle </a:t>
            </a:r>
            <a:r>
              <a:rPr lang="cs-CZ" b="1" dirty="0" err="1" smtClean="0">
                <a:solidFill>
                  <a:srgbClr val="00B0F0"/>
                </a:solidFill>
              </a:rPr>
              <a:t>McKenzie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564" y="1407560"/>
            <a:ext cx="11794733" cy="54504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</a:rPr>
              <a:t>Krční páteř - </a:t>
            </a:r>
            <a:r>
              <a:rPr lang="cs-CZ" b="1" dirty="0" err="1" smtClean="0">
                <a:solidFill>
                  <a:srgbClr val="00B0F0"/>
                </a:solidFill>
              </a:rPr>
              <a:t>retrakce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smtClean="0">
                <a:solidFill>
                  <a:srgbClr val="00B0F0"/>
                </a:solidFill>
              </a:rPr>
              <a:t>hlavy vsedě </a:t>
            </a:r>
            <a:endParaRPr lang="cs-CZ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Posaďte se na židli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Dívejte se vpřed a uvolněte </a:t>
            </a:r>
            <a:r>
              <a:rPr lang="cs-CZ" dirty="0" smtClean="0"/>
              <a:t>se</a:t>
            </a: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Pohybujte s hlavou plynule dozadu, co nejdále jste </a:t>
            </a:r>
            <a:r>
              <a:rPr lang="cs-CZ" dirty="0" smtClean="0"/>
              <a:t>schopni</a:t>
            </a:r>
            <a:r>
              <a:rPr lang="cs-CZ" dirty="0" smtClean="0"/>
              <a:t>, až dosáhnete </a:t>
            </a:r>
            <a:r>
              <a:rPr lang="cs-CZ" dirty="0" err="1" smtClean="0"/>
              <a:t>retrakční</a:t>
            </a:r>
            <a:r>
              <a:rPr lang="cs-CZ" dirty="0" smtClean="0"/>
              <a:t> pozice, kdy je hlava </a:t>
            </a:r>
            <a:r>
              <a:rPr lang="cs-CZ" dirty="0" smtClean="0"/>
              <a:t>úplně </a:t>
            </a:r>
            <a:r>
              <a:rPr lang="cs-CZ" dirty="0" smtClean="0"/>
              <a:t>vzadu 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Cvičení je účinnější, když přidáte jemný tlak </a:t>
            </a:r>
            <a:r>
              <a:rPr lang="cs-CZ" dirty="0" smtClean="0"/>
              <a:t>(</a:t>
            </a:r>
            <a:r>
              <a:rPr lang="cs-CZ" dirty="0" smtClean="0"/>
              <a:t>ukazovákem nebo vidličkou mezi palcem a ukazovákem)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10× (3× denně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</a:rPr>
              <a:t>Hrudní páteř</a:t>
            </a:r>
          </a:p>
          <a:p>
            <a:pPr>
              <a:buNone/>
            </a:pPr>
            <a:r>
              <a:rPr lang="cs-CZ" dirty="0" smtClean="0"/>
              <a:t>• Sedněte si na židli s pevným opěradlem, spojte si </a:t>
            </a:r>
            <a:r>
              <a:rPr lang="cs-CZ" dirty="0" smtClean="0"/>
              <a:t>ruce </a:t>
            </a:r>
            <a:r>
              <a:rPr lang="cs-CZ" dirty="0" smtClean="0"/>
              <a:t>(propleťte prsty) a dejte si je v týl, lokty </a:t>
            </a:r>
            <a:r>
              <a:rPr lang="cs-CZ" dirty="0" smtClean="0"/>
              <a:t>přibližte </a:t>
            </a:r>
            <a:r>
              <a:rPr lang="cs-CZ" dirty="0" smtClean="0"/>
              <a:t>k sobě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Horní okraj opěradla mějte v takové výši hrudního </a:t>
            </a:r>
            <a:r>
              <a:rPr lang="cs-CZ" dirty="0" smtClean="0"/>
              <a:t>obratle</a:t>
            </a:r>
            <a:r>
              <a:rPr lang="cs-CZ" dirty="0" smtClean="0"/>
              <a:t>, kde pociťujete bolest, a provádějte plynulý </a:t>
            </a:r>
            <a:r>
              <a:rPr lang="cs-CZ" dirty="0" smtClean="0"/>
              <a:t>záklon </a:t>
            </a:r>
            <a:r>
              <a:rPr lang="cs-CZ" dirty="0" smtClean="0"/>
              <a:t>přes opěradlo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Po provedení záklonu se plynule vracejte zpět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10× (3× denně)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6431"/>
            <a:ext cx="10515600" cy="851259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Příklad </a:t>
            </a:r>
            <a:r>
              <a:rPr lang="cs-CZ" b="1" dirty="0" err="1" smtClean="0">
                <a:solidFill>
                  <a:srgbClr val="00B0F0"/>
                </a:solidFill>
              </a:rPr>
              <a:t>autoterapie</a:t>
            </a:r>
            <a:r>
              <a:rPr lang="cs-CZ" b="1" dirty="0" smtClean="0">
                <a:solidFill>
                  <a:srgbClr val="00B0F0"/>
                </a:solidFill>
              </a:rPr>
              <a:t> dle </a:t>
            </a:r>
            <a:r>
              <a:rPr lang="cs-CZ" b="1" dirty="0" err="1" smtClean="0">
                <a:solidFill>
                  <a:srgbClr val="00B0F0"/>
                </a:solidFill>
              </a:rPr>
              <a:t>McKenzie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564" y="1263721"/>
            <a:ext cx="11794733" cy="55942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</a:rPr>
              <a:t>Bederní páteř – </a:t>
            </a:r>
            <a:r>
              <a:rPr lang="cs-CZ" b="1" dirty="0" err="1" smtClean="0">
                <a:solidFill>
                  <a:srgbClr val="00B0F0"/>
                </a:solidFill>
              </a:rPr>
              <a:t>protirotace</a:t>
            </a:r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dirty="0" smtClean="0"/>
              <a:t>Pokud </a:t>
            </a:r>
            <a:r>
              <a:rPr lang="cs-CZ" dirty="0" smtClean="0"/>
              <a:t>nesprávně pracujete v pozici s rotovanou </a:t>
            </a:r>
            <a:r>
              <a:rPr lang="cs-CZ" dirty="0" smtClean="0"/>
              <a:t>páteří, </a:t>
            </a:r>
            <a:r>
              <a:rPr lang="cs-CZ" dirty="0" smtClean="0"/>
              <a:t>tak proveďte cvik na protažení svalů směrem do </a:t>
            </a:r>
            <a:r>
              <a:rPr lang="cs-CZ" dirty="0" err="1" smtClean="0"/>
              <a:t>protirotace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Posaďte </a:t>
            </a:r>
            <a:r>
              <a:rPr lang="cs-CZ" dirty="0" smtClean="0"/>
              <a:t>se do správného </a:t>
            </a:r>
            <a:r>
              <a:rPr lang="cs-CZ" dirty="0" smtClean="0"/>
              <a:t>sedu</a:t>
            </a:r>
          </a:p>
          <a:p>
            <a:r>
              <a:rPr lang="cs-CZ" dirty="0" smtClean="0"/>
              <a:t>Zkřižte </a:t>
            </a:r>
            <a:r>
              <a:rPr lang="cs-CZ" dirty="0" smtClean="0"/>
              <a:t>ruce na prsou (nedotýkejte se rukavicemi oděvu z hygienických důvodů) </a:t>
            </a:r>
            <a:r>
              <a:rPr lang="cs-CZ" dirty="0" smtClean="0"/>
              <a:t> </a:t>
            </a:r>
          </a:p>
          <a:p>
            <a:r>
              <a:rPr lang="cs-CZ" dirty="0" smtClean="0"/>
              <a:t>Otáčejte </a:t>
            </a:r>
            <a:r>
              <a:rPr lang="cs-CZ" dirty="0" smtClean="0"/>
              <a:t>se směrem do </a:t>
            </a:r>
            <a:r>
              <a:rPr lang="cs-CZ" dirty="0" err="1" smtClean="0"/>
              <a:t>protirotace</a:t>
            </a:r>
            <a:r>
              <a:rPr lang="cs-CZ" dirty="0" smtClean="0"/>
              <a:t> (do opačné pozice, než v </a:t>
            </a:r>
            <a:r>
              <a:rPr lang="cs-CZ" dirty="0" smtClean="0"/>
              <a:t>které </a:t>
            </a:r>
            <a:r>
              <a:rPr lang="cs-CZ" dirty="0" smtClean="0"/>
              <a:t>pracujete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b="1" dirty="0" err="1" smtClean="0">
                <a:solidFill>
                  <a:srgbClr val="00B0F0"/>
                </a:solidFill>
              </a:rPr>
              <a:t>Postizometrická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smtClean="0">
                <a:solidFill>
                  <a:srgbClr val="00B0F0"/>
                </a:solidFill>
              </a:rPr>
              <a:t>relaxace flexorů předloktí </a:t>
            </a:r>
            <a:endParaRPr lang="cs-CZ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Výchozí pozice – správně si sedněte a opřete si loket o stůl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Proveďte maximální dorsální flexi zápěstí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Izometrická kontrakce flexorů – proti minimálnímu odporu zápěstí do palmární </a:t>
            </a:r>
            <a:r>
              <a:rPr lang="cs-CZ" dirty="0" smtClean="0"/>
              <a:t>flexe, </a:t>
            </a:r>
            <a:r>
              <a:rPr lang="cs-CZ" dirty="0" smtClean="0"/>
              <a:t>držte 15–20 s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Závěrečná relaxace – po 20 s proveďte hluboký nádech, povolte </a:t>
            </a:r>
            <a:r>
              <a:rPr lang="cs-CZ" dirty="0" smtClean="0"/>
              <a:t>izometrickou </a:t>
            </a:r>
            <a:r>
              <a:rPr lang="cs-CZ" dirty="0" smtClean="0"/>
              <a:t>kontrakci do dorsální flexe, </a:t>
            </a:r>
            <a:r>
              <a:rPr lang="cs-CZ" dirty="0" smtClean="0"/>
              <a:t>vydechujte, </a:t>
            </a:r>
            <a:r>
              <a:rPr lang="cs-CZ" dirty="0" smtClean="0"/>
              <a:t>čekejte na zvětšování rozsahu pohybu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smtClean="0"/>
              <a:t>3–4× na každou ruku (5× denně)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Nejčastější pohybové patologie související s prací stomatologa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517" y="1825624"/>
            <a:ext cx="11363417" cy="483262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Patologické posturální nastavení těla („vadné držení těla“)</a:t>
            </a:r>
          </a:p>
          <a:p>
            <a:r>
              <a:rPr lang="cs-CZ" dirty="0" smtClean="0"/>
              <a:t>Přetěžování svalů (svalové </a:t>
            </a:r>
            <a:r>
              <a:rPr lang="cs-CZ" dirty="0" err="1" smtClean="0"/>
              <a:t>dysbalance</a:t>
            </a:r>
            <a:r>
              <a:rPr lang="cs-CZ" dirty="0" smtClean="0"/>
              <a:t>) a vazů (</a:t>
            </a:r>
            <a:r>
              <a:rPr lang="cs-CZ" dirty="0" err="1" smtClean="0"/>
              <a:t>laxicita</a:t>
            </a:r>
            <a:r>
              <a:rPr lang="cs-CZ" dirty="0" smtClean="0"/>
              <a:t>) v oblasti páteře</a:t>
            </a:r>
          </a:p>
          <a:p>
            <a:r>
              <a:rPr lang="cs-CZ" dirty="0" smtClean="0"/>
              <a:t>Postupná akcentace patologií – útlaky nervových vláken či kořenů (neurogenní a </a:t>
            </a:r>
            <a:r>
              <a:rPr lang="cs-CZ" dirty="0" err="1" smtClean="0"/>
              <a:t>radikulární</a:t>
            </a:r>
            <a:r>
              <a:rPr lang="cs-CZ" dirty="0" smtClean="0"/>
              <a:t> bolest)</a:t>
            </a:r>
          </a:p>
          <a:p>
            <a:r>
              <a:rPr lang="cs-CZ" dirty="0" smtClean="0"/>
              <a:t>Přetěžování vazů na HKK – tendinitidy a </a:t>
            </a:r>
            <a:r>
              <a:rPr lang="cs-CZ" dirty="0" err="1" smtClean="0"/>
              <a:t>tendosynovitidy</a:t>
            </a:r>
            <a:r>
              <a:rPr lang="cs-CZ" dirty="0" smtClean="0"/>
              <a:t> FLX </a:t>
            </a:r>
            <a:r>
              <a:rPr lang="cs-CZ" dirty="0" err="1" smtClean="0"/>
              <a:t>předklotí</a:t>
            </a:r>
            <a:r>
              <a:rPr lang="cs-CZ" dirty="0" smtClean="0"/>
              <a:t> = může vyústit v útlak n. </a:t>
            </a:r>
            <a:r>
              <a:rPr lang="cs-CZ" dirty="0" err="1" smtClean="0"/>
              <a:t>medianus</a:t>
            </a:r>
            <a:r>
              <a:rPr lang="cs-CZ" dirty="0" smtClean="0"/>
              <a:t> (</a:t>
            </a:r>
            <a:r>
              <a:rPr lang="cs-CZ" dirty="0" err="1" smtClean="0"/>
              <a:t>sy</a:t>
            </a:r>
            <a:r>
              <a:rPr lang="cs-CZ" dirty="0" smtClean="0"/>
              <a:t> karpálního tunelu)</a:t>
            </a:r>
          </a:p>
          <a:p>
            <a:r>
              <a:rPr lang="cs-CZ" dirty="0" smtClean="0"/>
              <a:t>přetěžovaná páteř = výhřezy plotének L4/5, L5/S1; C5/6, C6/7</a:t>
            </a:r>
          </a:p>
          <a:p>
            <a:r>
              <a:rPr lang="cs-CZ" dirty="0" smtClean="0"/>
              <a:t>omezení respirační motoriky</a:t>
            </a:r>
          </a:p>
          <a:p>
            <a:r>
              <a:rPr lang="cs-CZ" dirty="0" smtClean="0"/>
              <a:t>zhoršení funkce bránice</a:t>
            </a:r>
          </a:p>
          <a:p>
            <a:r>
              <a:rPr lang="cs-CZ" dirty="0" smtClean="0"/>
              <a:t>oslabení respiračních svalů</a:t>
            </a:r>
          </a:p>
          <a:p>
            <a:pPr>
              <a:buNone/>
            </a:pPr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749BE5-70DD-411F-8286-AE98F24E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44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Další možnosti aktivní kinezioterapie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F22C684-0FC8-4EA7-8EC9-614AD3CC4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695236"/>
            <a:ext cx="11630346" cy="4972692"/>
          </a:xfrm>
        </p:spPr>
        <p:txBody>
          <a:bodyPr>
            <a:normAutofit/>
          </a:bodyPr>
          <a:lstStyle/>
          <a:p>
            <a:r>
              <a:rPr lang="cs-CZ" dirty="0"/>
              <a:t>výpady na 1 DK (např. během chůze do kuchyňky či na </a:t>
            </a:r>
            <a:r>
              <a:rPr lang="cs-CZ" dirty="0" err="1"/>
              <a:t>inspekčák</a:t>
            </a:r>
            <a:r>
              <a:rPr lang="cs-CZ" dirty="0"/>
              <a:t>)</a:t>
            </a:r>
          </a:p>
          <a:p>
            <a:r>
              <a:rPr lang="cs-CZ" dirty="0"/>
              <a:t>dřepy (squat)</a:t>
            </a:r>
          </a:p>
          <a:p>
            <a:r>
              <a:rPr lang="cs-CZ" dirty="0"/>
              <a:t>řízená </a:t>
            </a:r>
            <a:r>
              <a:rPr lang="cs-CZ" dirty="0" err="1"/>
              <a:t>anteflexe</a:t>
            </a:r>
            <a:r>
              <a:rPr lang="cs-CZ" dirty="0"/>
              <a:t> </a:t>
            </a:r>
            <a:r>
              <a:rPr lang="cs-CZ" dirty="0" smtClean="0"/>
              <a:t>(např. </a:t>
            </a:r>
            <a:r>
              <a:rPr lang="cs-CZ" dirty="0"/>
              <a:t>u parapetu), </a:t>
            </a:r>
            <a:r>
              <a:rPr lang="cs-CZ" dirty="0" err="1"/>
              <a:t>lateroflexe</a:t>
            </a:r>
            <a:r>
              <a:rPr lang="cs-CZ" dirty="0"/>
              <a:t>, rotace </a:t>
            </a:r>
            <a:r>
              <a:rPr lang="cs-CZ" dirty="0" smtClean="0"/>
              <a:t>= </a:t>
            </a:r>
            <a:r>
              <a:rPr lang="cs-CZ" dirty="0" err="1"/>
              <a:t>stretch</a:t>
            </a:r>
            <a:endParaRPr lang="cs-CZ" dirty="0"/>
          </a:p>
          <a:p>
            <a:r>
              <a:rPr lang="cs-CZ" dirty="0"/>
              <a:t>řízená retroflexe (stoj, klek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cévní gymnastika</a:t>
            </a:r>
          </a:p>
          <a:p>
            <a:r>
              <a:rPr lang="cs-CZ" dirty="0" smtClean="0"/>
              <a:t>korekce respirační motoriky a respirační fyzioterapie (viz dále) </a:t>
            </a:r>
          </a:p>
          <a:p>
            <a:r>
              <a:rPr lang="cs-CZ" dirty="0" smtClean="0"/>
              <a:t>využití </a:t>
            </a:r>
            <a:r>
              <a:rPr lang="cs-CZ" dirty="0" smtClean="0"/>
              <a:t>pomůcek (</a:t>
            </a:r>
            <a:r>
              <a:rPr lang="cs-CZ" dirty="0" err="1" smtClean="0"/>
              <a:t>overball</a:t>
            </a:r>
            <a:r>
              <a:rPr lang="cs-CZ" dirty="0" smtClean="0"/>
              <a:t>) - izometrie</a:t>
            </a:r>
          </a:p>
          <a:p>
            <a:pPr>
              <a:buFontTx/>
              <a:buChar char="-"/>
            </a:pPr>
            <a:r>
              <a:rPr lang="cs-CZ" dirty="0" err="1" smtClean="0"/>
              <a:t>overball</a:t>
            </a:r>
            <a:r>
              <a:rPr lang="cs-CZ" dirty="0" smtClean="0"/>
              <a:t> za záda a aktivně se o něj opírat (tlak), zvedám 1 nohu a střídavě druhou nohu, slouží k fyziologickému nastavení lordózy </a:t>
            </a:r>
            <a:r>
              <a:rPr lang="cs-CZ" dirty="0" err="1" smtClean="0"/>
              <a:t>Lp</a:t>
            </a:r>
            <a:r>
              <a:rPr lang="cs-CZ" dirty="0" smtClean="0"/>
              <a:t> (aby nebyla </a:t>
            </a:r>
            <a:r>
              <a:rPr lang="cs-CZ" dirty="0" err="1" smtClean="0"/>
              <a:t>hyperlordóza</a:t>
            </a:r>
            <a:r>
              <a:rPr lang="cs-CZ" dirty="0" smtClean="0"/>
              <a:t> </a:t>
            </a:r>
            <a:r>
              <a:rPr lang="cs-CZ" dirty="0" err="1" smtClean="0"/>
              <a:t>Lp</a:t>
            </a:r>
            <a:r>
              <a:rPr lang="cs-CZ" dirty="0" smtClean="0"/>
              <a:t> či </a:t>
            </a:r>
            <a:r>
              <a:rPr lang="cs-CZ" dirty="0" smtClean="0"/>
              <a:t>trend ke kyfotickému postavení </a:t>
            </a:r>
            <a:r>
              <a:rPr lang="cs-CZ" dirty="0" err="1" smtClean="0"/>
              <a:t>Lp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582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A3E84B-9AEC-44A1-BAC4-A6F0131A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Respirace a možnosti respirační fyzioterapie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D04C68E-AEE1-425A-8F39-FFA4D811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59" y="1825625"/>
            <a:ext cx="11311847" cy="4657368"/>
          </a:xfrm>
        </p:spPr>
        <p:txBody>
          <a:bodyPr/>
          <a:lstStyle/>
          <a:p>
            <a:r>
              <a:rPr lang="cs-CZ" dirty="0"/>
              <a:t>fyziologická dechová vlna</a:t>
            </a:r>
          </a:p>
          <a:p>
            <a:pPr marL="0" indent="0">
              <a:buNone/>
            </a:pPr>
            <a:r>
              <a:rPr lang="cs-CZ" dirty="0"/>
              <a:t>„plný jógový dech“ </a:t>
            </a:r>
          </a:p>
          <a:p>
            <a:endParaRPr lang="cs-CZ" dirty="0" smtClean="0"/>
          </a:p>
          <a:p>
            <a:r>
              <a:rPr lang="cs-CZ" dirty="0" smtClean="0"/>
              <a:t>aktivace </a:t>
            </a:r>
            <a:r>
              <a:rPr lang="cs-CZ" dirty="0"/>
              <a:t>bráničního dechu</a:t>
            </a:r>
          </a:p>
          <a:p>
            <a:pPr>
              <a:buFontTx/>
              <a:buChar char="-"/>
            </a:pPr>
            <a:r>
              <a:rPr lang="cs-CZ" dirty="0"/>
              <a:t>Dle DNS s excentrickou kontrakcí dutiny břišní</a:t>
            </a:r>
          </a:p>
          <a:p>
            <a:pPr>
              <a:buFontTx/>
              <a:buChar char="-"/>
            </a:pPr>
            <a:r>
              <a:rPr lang="cs-CZ" dirty="0"/>
              <a:t>Dle </a:t>
            </a:r>
            <a:r>
              <a:rPr lang="cs-CZ" dirty="0" err="1"/>
              <a:t>Pilates</a:t>
            </a:r>
            <a:r>
              <a:rPr lang="cs-CZ" dirty="0"/>
              <a:t> a jógy přes koncentrickou kontrakci svalstva dutiny břišní</a:t>
            </a:r>
          </a:p>
          <a:p>
            <a:endParaRPr lang="cs-CZ" dirty="0" smtClean="0"/>
          </a:p>
          <a:p>
            <a:r>
              <a:rPr lang="cs-CZ" dirty="0" smtClean="0"/>
              <a:t>RFT </a:t>
            </a:r>
            <a:r>
              <a:rPr lang="cs-CZ" dirty="0"/>
              <a:t>– </a:t>
            </a:r>
            <a:r>
              <a:rPr lang="cs-CZ" dirty="0" err="1" smtClean="0"/>
              <a:t>Threshold</a:t>
            </a:r>
            <a:r>
              <a:rPr lang="cs-CZ" dirty="0" smtClean="0"/>
              <a:t> (IMT/PEP), </a:t>
            </a:r>
            <a:r>
              <a:rPr lang="cs-CZ" dirty="0" err="1" smtClean="0"/>
              <a:t>PowerBreathe</a:t>
            </a:r>
            <a:r>
              <a:rPr lang="cs-CZ" dirty="0" smtClean="0"/>
              <a:t>, </a:t>
            </a:r>
            <a:r>
              <a:rPr lang="cs-CZ" dirty="0" err="1" smtClean="0"/>
              <a:t>Spirotiger</a:t>
            </a:r>
            <a:r>
              <a:rPr lang="cs-CZ" dirty="0" smtClean="0"/>
              <a:t>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7797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INSPIRAČNÍ TRENAŽÉRY</a:t>
            </a:r>
          </a:p>
          <a:p>
            <a:r>
              <a:rPr lang="cs-CZ" dirty="0" smtClean="0"/>
              <a:t>zlepšení </a:t>
            </a:r>
            <a:r>
              <a:rPr lang="cs-CZ" dirty="0"/>
              <a:t>inspirační dechové </a:t>
            </a:r>
            <a:r>
              <a:rPr lang="cs-CZ" dirty="0" smtClean="0"/>
              <a:t>techniky (</a:t>
            </a:r>
            <a:r>
              <a:rPr lang="cs-CZ" dirty="0" smtClean="0">
                <a:solidFill>
                  <a:srgbClr val="00B0F0"/>
                </a:solidFill>
              </a:rPr>
              <a:t>zefektivnění </a:t>
            </a:r>
            <a:r>
              <a:rPr lang="cs-CZ" dirty="0">
                <a:solidFill>
                  <a:srgbClr val="00B0F0"/>
                </a:solidFill>
              </a:rPr>
              <a:t>inhalační </a:t>
            </a:r>
            <a:r>
              <a:rPr lang="cs-CZ" dirty="0" smtClean="0">
                <a:solidFill>
                  <a:srgbClr val="00B0F0"/>
                </a:solidFill>
              </a:rPr>
              <a:t>léčby, ekonomika </a:t>
            </a:r>
            <a:r>
              <a:rPr lang="cs-CZ" dirty="0">
                <a:solidFill>
                  <a:srgbClr val="00B0F0"/>
                </a:solidFill>
              </a:rPr>
              <a:t>práce inspiračních </a:t>
            </a:r>
            <a:r>
              <a:rPr lang="cs-CZ" dirty="0" smtClean="0">
                <a:solidFill>
                  <a:srgbClr val="00B0F0"/>
                </a:solidFill>
              </a:rPr>
              <a:t>svalů</a:t>
            </a:r>
            <a:r>
              <a:rPr lang="cs-CZ" dirty="0" smtClean="0"/>
              <a:t> - předcházení </a:t>
            </a:r>
            <a:r>
              <a:rPr lang="cs-CZ" dirty="0"/>
              <a:t>jejich možné chronické únavě vyvolané přetěžováním v rámci chronické patologické </a:t>
            </a:r>
            <a:r>
              <a:rPr lang="cs-CZ" dirty="0" smtClean="0"/>
              <a:t>respirace)</a:t>
            </a: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EXSPIRAČNÍ TRENAŽÉRY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podporují </a:t>
            </a:r>
            <a:r>
              <a:rPr lang="cs-CZ" dirty="0">
                <a:solidFill>
                  <a:srgbClr val="00B0F0"/>
                </a:solidFill>
              </a:rPr>
              <a:t>expektoraci, ventilační funkci periferních dýchacích cest, zlepšují flexibilitu stěn bronchů </a:t>
            </a:r>
            <a:r>
              <a:rPr lang="cs-CZ" dirty="0"/>
              <a:t>a tím snižují riziko bronchiálních </a:t>
            </a:r>
            <a:r>
              <a:rPr lang="cs-CZ" dirty="0" smtClean="0"/>
              <a:t>kolapsů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Respirace a možnosti respirační fyzioterapie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rgbClr val="00B0F0"/>
                </a:solidFill>
              </a:rPr>
              <a:t>Threshold</a:t>
            </a:r>
            <a:r>
              <a:rPr lang="cs-CZ" b="1" dirty="0" smtClean="0">
                <a:solidFill>
                  <a:srgbClr val="00B0F0"/>
                </a:solidFill>
              </a:rPr>
              <a:t> IMT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75553"/>
            <a:ext cx="11671443" cy="4132780"/>
          </a:xfrm>
        </p:spPr>
        <p:txBody>
          <a:bodyPr>
            <a:normAutofit/>
          </a:bodyPr>
          <a:lstStyle/>
          <a:p>
            <a:r>
              <a:rPr lang="cs-CZ" dirty="0"/>
              <a:t>dechový trenažér využívaný zejména pro trénink inspiračních svalů (IMT, </a:t>
            </a:r>
            <a:r>
              <a:rPr lang="cs-CZ" dirty="0" err="1"/>
              <a:t>inspiratory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 smtClean="0"/>
              <a:t>) </a:t>
            </a:r>
          </a:p>
          <a:p>
            <a:r>
              <a:rPr lang="cs-CZ" dirty="0" smtClean="0"/>
              <a:t>funguje </a:t>
            </a:r>
            <a:r>
              <a:rPr lang="cs-CZ" dirty="0"/>
              <a:t>na podkladě nastavitelného odporu, který musí pacient během nádechu </a:t>
            </a:r>
            <a:r>
              <a:rPr lang="cs-CZ" dirty="0" smtClean="0"/>
              <a:t>překonávat</a:t>
            </a:r>
          </a:p>
          <a:p>
            <a:r>
              <a:rPr lang="cs-CZ" dirty="0" smtClean="0"/>
              <a:t>velikost </a:t>
            </a:r>
            <a:r>
              <a:rPr lang="cs-CZ" dirty="0"/>
              <a:t>kladeného odporu se nastavuje dle typu tréninku či </a:t>
            </a:r>
            <a:r>
              <a:rPr lang="cs-CZ" dirty="0" smtClean="0"/>
              <a:t>diagnózy</a:t>
            </a:r>
          </a:p>
          <a:p>
            <a:r>
              <a:rPr lang="cs-CZ" dirty="0" smtClean="0"/>
              <a:t>jedná </a:t>
            </a:r>
            <a:r>
              <a:rPr lang="cs-CZ" dirty="0"/>
              <a:t>se vždy o procentuální podíl z předem naměřených hodnot maximálního nádechového ústního tlaku (MIP, </a:t>
            </a:r>
            <a:r>
              <a:rPr lang="cs-CZ" dirty="0" err="1"/>
              <a:t>maximal</a:t>
            </a:r>
            <a:r>
              <a:rPr lang="cs-CZ" dirty="0"/>
              <a:t> </a:t>
            </a:r>
            <a:r>
              <a:rPr lang="cs-CZ" dirty="0" err="1"/>
              <a:t>inspiratory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7553"/>
            <a:ext cx="10515600" cy="93215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Ergonomie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96140"/>
            <a:ext cx="10515600" cy="55618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pojem </a:t>
            </a:r>
            <a:r>
              <a:rPr lang="cs-CZ" dirty="0" smtClean="0"/>
              <a:t>ergonomie je převzat z anglického slova „</a:t>
            </a:r>
            <a:r>
              <a:rPr lang="cs-CZ" dirty="0" err="1" smtClean="0"/>
              <a:t>ergonomics</a:t>
            </a:r>
            <a:r>
              <a:rPr lang="cs-CZ" dirty="0" smtClean="0"/>
              <a:t>“</a:t>
            </a:r>
          </a:p>
          <a:p>
            <a:r>
              <a:rPr lang="cs-CZ" i="1" dirty="0" smtClean="0"/>
              <a:t>ergo</a:t>
            </a:r>
            <a:r>
              <a:rPr lang="cs-CZ" dirty="0" smtClean="0"/>
              <a:t> </a:t>
            </a:r>
            <a:r>
              <a:rPr lang="cs-CZ" dirty="0" smtClean="0"/>
              <a:t>(práce) a </a:t>
            </a:r>
            <a:r>
              <a:rPr lang="cs-CZ" i="1" dirty="0" smtClean="0"/>
              <a:t>nomos</a:t>
            </a:r>
            <a:r>
              <a:rPr lang="cs-CZ" dirty="0" smtClean="0"/>
              <a:t> (zákon, pravidlo, systém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rozvoj </a:t>
            </a:r>
            <a:r>
              <a:rPr lang="cs-CZ" dirty="0" smtClean="0">
                <a:solidFill>
                  <a:srgbClr val="00B050"/>
                </a:solidFill>
              </a:rPr>
              <a:t>ergonomie </a:t>
            </a:r>
            <a:r>
              <a:rPr lang="cs-CZ" dirty="0" smtClean="0"/>
              <a:t>- </a:t>
            </a:r>
            <a:r>
              <a:rPr lang="cs-CZ" dirty="0" smtClean="0"/>
              <a:t>2. světové </a:t>
            </a:r>
            <a:r>
              <a:rPr lang="cs-CZ" dirty="0" smtClean="0"/>
              <a:t>válka (zkoumány </a:t>
            </a:r>
            <a:r>
              <a:rPr lang="cs-CZ" dirty="0" smtClean="0"/>
              <a:t>vztahy a limity člověka při práci s nástroji a technikou v extrémních válečných </a:t>
            </a:r>
            <a:r>
              <a:rPr lang="cs-CZ" dirty="0" smtClean="0"/>
              <a:t>podmínkách)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počátky </a:t>
            </a:r>
            <a:r>
              <a:rPr lang="cs-CZ" dirty="0" smtClean="0">
                <a:solidFill>
                  <a:srgbClr val="00B050"/>
                </a:solidFill>
              </a:rPr>
              <a:t>ergonomie jako vědní </a:t>
            </a:r>
            <a:r>
              <a:rPr lang="cs-CZ" dirty="0" smtClean="0">
                <a:solidFill>
                  <a:srgbClr val="00B050"/>
                </a:solidFill>
              </a:rPr>
              <a:t>disciplíny </a:t>
            </a:r>
            <a:r>
              <a:rPr lang="cs-CZ" dirty="0" smtClean="0"/>
              <a:t>- </a:t>
            </a:r>
            <a:r>
              <a:rPr lang="cs-CZ" dirty="0" smtClean="0"/>
              <a:t>20.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hledána pravidla, normy a zákonitosti, jak přizpůsobit nástroje a stroje člověku a zvýšit tak jeho výkonnost bez překročení jeho biologických limitů a poškození </a:t>
            </a:r>
            <a:r>
              <a:rPr lang="cs-CZ" dirty="0" smtClean="0"/>
              <a:t>zdraví</a:t>
            </a:r>
          </a:p>
          <a:p>
            <a:r>
              <a:rPr lang="cs-CZ" dirty="0" err="1" smtClean="0">
                <a:solidFill>
                  <a:srgbClr val="00B050"/>
                </a:solidFill>
              </a:rPr>
              <a:t>multidisciplinární</a:t>
            </a:r>
            <a:r>
              <a:rPr lang="cs-CZ" dirty="0" smtClean="0">
                <a:solidFill>
                  <a:srgbClr val="00B050"/>
                </a:solidFill>
              </a:rPr>
              <a:t> charakter </a:t>
            </a:r>
            <a:r>
              <a:rPr lang="cs-CZ" dirty="0" smtClean="0"/>
              <a:t>(</a:t>
            </a:r>
            <a:r>
              <a:rPr lang="cs-CZ" dirty="0" smtClean="0"/>
              <a:t>antropometrie, anatomie, hygiena, pracovní právo, ekonomie, sociologie, ale i psychologie a technické vědní </a:t>
            </a:r>
            <a:r>
              <a:rPr lang="cs-CZ" dirty="0" smtClean="0"/>
              <a:t>obory)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1950 zaveden pojem „ergonomie“ </a:t>
            </a:r>
            <a:r>
              <a:rPr lang="cs-CZ" dirty="0" smtClean="0"/>
              <a:t>(Velká Británie)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f</a:t>
            </a:r>
            <a:r>
              <a:rPr lang="cs-CZ" dirty="0" smtClean="0">
                <a:solidFill>
                  <a:srgbClr val="00B050"/>
                </a:solidFill>
              </a:rPr>
              <a:t>ormování profesních organizací: </a:t>
            </a:r>
          </a:p>
          <a:p>
            <a:pPr>
              <a:buFontTx/>
              <a:buChar char="-"/>
            </a:pPr>
            <a:r>
              <a:rPr lang="cs-CZ" b="1" dirty="0" err="1" smtClean="0"/>
              <a:t>International</a:t>
            </a:r>
            <a:r>
              <a:rPr lang="cs-CZ" b="1" dirty="0" smtClean="0"/>
              <a:t> </a:t>
            </a:r>
            <a:r>
              <a:rPr lang="cs-CZ" b="1" dirty="0" err="1" smtClean="0"/>
              <a:t>Ergonomics</a:t>
            </a:r>
            <a:r>
              <a:rPr lang="cs-CZ" b="1" dirty="0" smtClean="0"/>
              <a:t> </a:t>
            </a:r>
            <a:r>
              <a:rPr lang="cs-CZ" b="1" dirty="0" err="1" smtClean="0"/>
              <a:t>Associati</a:t>
            </a:r>
            <a:r>
              <a:rPr lang="cs-CZ" b="1" dirty="0" smtClean="0"/>
              <a:t> on</a:t>
            </a:r>
            <a:r>
              <a:rPr lang="cs-CZ" dirty="0" smtClean="0"/>
              <a:t> (IEA</a:t>
            </a:r>
            <a:r>
              <a:rPr lang="cs-CZ" dirty="0" smtClean="0"/>
              <a:t>), 1961, Švédsko</a:t>
            </a:r>
          </a:p>
          <a:p>
            <a:pPr>
              <a:buFontTx/>
              <a:buChar char="-"/>
            </a:pPr>
            <a:r>
              <a:rPr lang="cs-CZ" b="1" dirty="0" err="1" smtClean="0"/>
              <a:t>Federation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European</a:t>
            </a:r>
            <a:r>
              <a:rPr lang="cs-CZ" b="1" dirty="0" smtClean="0"/>
              <a:t> </a:t>
            </a:r>
            <a:r>
              <a:rPr lang="cs-CZ" b="1" dirty="0" err="1" smtClean="0"/>
              <a:t>Ergonomics</a:t>
            </a:r>
            <a:r>
              <a:rPr lang="cs-CZ" b="1" dirty="0" smtClean="0"/>
              <a:t> </a:t>
            </a:r>
            <a:r>
              <a:rPr lang="cs-CZ" b="1" dirty="0" err="1" smtClean="0"/>
              <a:t>Societies</a:t>
            </a:r>
            <a:r>
              <a:rPr lang="cs-CZ" dirty="0" smtClean="0"/>
              <a:t> (FE </a:t>
            </a:r>
            <a:r>
              <a:rPr lang="cs-CZ" dirty="0" smtClean="0"/>
              <a:t>ES)</a:t>
            </a:r>
          </a:p>
          <a:p>
            <a:pPr>
              <a:buFontTx/>
              <a:buChar char="-"/>
            </a:pPr>
            <a:r>
              <a:rPr lang="cs-CZ" dirty="0" smtClean="0"/>
              <a:t>Československá </a:t>
            </a:r>
            <a:r>
              <a:rPr lang="cs-CZ" dirty="0" smtClean="0"/>
              <a:t>ergonomická </a:t>
            </a:r>
            <a:r>
              <a:rPr lang="cs-CZ" dirty="0" smtClean="0"/>
              <a:t>společnost (1970) </a:t>
            </a:r>
            <a:r>
              <a:rPr lang="cs-CZ" dirty="0" smtClean="0"/>
              <a:t>a v roce 1993 </a:t>
            </a:r>
            <a:r>
              <a:rPr lang="cs-CZ" b="1" dirty="0" smtClean="0"/>
              <a:t>Česká ergonomická společnost</a:t>
            </a:r>
            <a:r>
              <a:rPr lang="cs-CZ" dirty="0" smtClean="0"/>
              <a:t> (ČES).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55" y="537872"/>
            <a:ext cx="10972800" cy="99412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00B0F0"/>
                </a:solidFill>
              </a:rPr>
              <a:t>Threshold</a:t>
            </a:r>
            <a:r>
              <a:rPr lang="cs-CZ" b="1" dirty="0" smtClean="0">
                <a:solidFill>
                  <a:srgbClr val="00B0F0"/>
                </a:solidFill>
              </a:rPr>
              <a:t> PEP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dechový trenažér </a:t>
            </a:r>
            <a:r>
              <a:rPr lang="cs-CZ" dirty="0"/>
              <a:t>zaměřený na aktivaci a zvýšení svalové síly exspiračních svalů a jejich efektivnější zapojení do aktivního </a:t>
            </a:r>
            <a:r>
              <a:rPr lang="cs-CZ" dirty="0" smtClean="0"/>
              <a:t>výdechu</a:t>
            </a:r>
            <a:endParaRPr lang="cs-CZ" dirty="0"/>
          </a:p>
          <a:p>
            <a:r>
              <a:rPr lang="cs-CZ" dirty="0"/>
              <a:t>představuje prevenci hromadění bronchiální sekrece v dýchacích </a:t>
            </a:r>
            <a:r>
              <a:rPr lang="cs-CZ" dirty="0" smtClean="0"/>
              <a:t>cestách</a:t>
            </a:r>
          </a:p>
          <a:p>
            <a:r>
              <a:rPr lang="cs-CZ" dirty="0" smtClean="0"/>
              <a:t>velikost </a:t>
            </a:r>
            <a:r>
              <a:rPr lang="cs-CZ" dirty="0"/>
              <a:t>odporu kladeného během </a:t>
            </a:r>
            <a:r>
              <a:rPr lang="cs-CZ" dirty="0" err="1" smtClean="0"/>
              <a:t>exspiria</a:t>
            </a:r>
            <a:r>
              <a:rPr lang="cs-CZ" dirty="0" smtClean="0"/>
              <a:t> nastavujeme </a:t>
            </a:r>
            <a:r>
              <a:rPr lang="cs-CZ" dirty="0"/>
              <a:t>na podkladě změřeného maximálního výdechového ústního tlaku (MEP, </a:t>
            </a:r>
            <a:r>
              <a:rPr lang="cs-CZ" dirty="0" err="1"/>
              <a:t>maximal</a:t>
            </a:r>
            <a:r>
              <a:rPr lang="cs-CZ" dirty="0"/>
              <a:t> </a:t>
            </a:r>
            <a:r>
              <a:rPr lang="cs-CZ" dirty="0" err="1"/>
              <a:t>exspiratory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) v kombinaci se subjektivním hodnocením míry zátěže </a:t>
            </a:r>
            <a:r>
              <a:rPr lang="cs-CZ" dirty="0" smtClean="0"/>
              <a:t>pacientem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C1958A-F5EC-4D2B-8D8D-67C3AB99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Zdravý životní styl – základy tréninkových aktivit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45C80F-C559-43F7-AB94-B75C5431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154"/>
            <a:ext cx="10515600" cy="492132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Chronická neinfekční onemocnění hromadného výskytu v kontextu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prevence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Vysoká incidence: </a:t>
            </a:r>
            <a:r>
              <a:rPr lang="cs-CZ" dirty="0" smtClean="0">
                <a:solidFill>
                  <a:srgbClr val="00B050"/>
                </a:solidFill>
              </a:rPr>
              <a:t>metabolická onemocnění </a:t>
            </a:r>
            <a:r>
              <a:rPr lang="cs-CZ" dirty="0" smtClean="0"/>
              <a:t>(DM II, obezita), </a:t>
            </a:r>
            <a:r>
              <a:rPr lang="cs-CZ" dirty="0" smtClean="0">
                <a:solidFill>
                  <a:srgbClr val="00B050"/>
                </a:solidFill>
              </a:rPr>
              <a:t>kardiovaskulární onemocnění</a:t>
            </a:r>
            <a:r>
              <a:rPr lang="cs-CZ" dirty="0" smtClean="0"/>
              <a:t>, některá </a:t>
            </a:r>
            <a:r>
              <a:rPr lang="cs-CZ" dirty="0" smtClean="0">
                <a:solidFill>
                  <a:srgbClr val="00B050"/>
                </a:solidFill>
              </a:rPr>
              <a:t>onkologická onemocnění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00B050"/>
                </a:solidFill>
              </a:rPr>
              <a:t>onemocnění pohybového aparátu</a:t>
            </a:r>
            <a:endParaRPr lang="cs-CZ" dirty="0" smtClean="0"/>
          </a:p>
          <a:p>
            <a:r>
              <a:rPr lang="cs-CZ" dirty="0" smtClean="0"/>
              <a:t>Vázána na životní styl, výsledkem konfliktu mezi pomalu se měnícím lidským genotypem a rychle se měnícím prostředím vlivem lidské činnosti</a:t>
            </a:r>
          </a:p>
          <a:p>
            <a:r>
              <a:rPr lang="cs-CZ" dirty="0" smtClean="0"/>
              <a:t>Genetické (neovlivnitelné) rizikové faktory jsou v interakci se silnými (ale ovlivnitelnými) rizikovými faktory prostředí a životního stylu</a:t>
            </a:r>
          </a:p>
          <a:p>
            <a:r>
              <a:rPr lang="cs-CZ" dirty="0" smtClean="0"/>
              <a:t>Pohybová </a:t>
            </a:r>
            <a:r>
              <a:rPr lang="cs-CZ" dirty="0" err="1" smtClean="0"/>
              <a:t>inaktivita</a:t>
            </a:r>
            <a:r>
              <a:rPr lang="cs-CZ" dirty="0" smtClean="0"/>
              <a:t> jako rizikový faktor – příčina 1,9 milionu všech úmrtí ročně na světě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PA</a:t>
            </a:r>
            <a:r>
              <a:rPr lang="cs-CZ" dirty="0" smtClean="0"/>
              <a:t> jako </a:t>
            </a:r>
            <a:r>
              <a:rPr lang="cs-CZ" b="1" dirty="0" smtClean="0">
                <a:solidFill>
                  <a:srgbClr val="C00000"/>
                </a:solidFill>
              </a:rPr>
              <a:t>4. z hlavních rizikových faktorů celkové mortality </a:t>
            </a:r>
            <a:r>
              <a:rPr lang="cs-CZ" dirty="0" smtClean="0"/>
              <a:t>(6 % všech úmrtí na celém světě)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624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C1958A-F5EC-4D2B-8D8D-67C3AB99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36"/>
            <a:ext cx="10515600" cy="82193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+mn-lt"/>
              </a:rPr>
              <a:t>Zdravý životní styl – základy tréninkových aktivit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45C80F-C559-43F7-AB94-B75C5431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9" y="1140432"/>
            <a:ext cx="11568701" cy="55480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002060"/>
                </a:solidFill>
              </a:rPr>
              <a:t>Význam pohybové aktivity v prevenci neinfekčních onemocnění hromadného výskytu</a:t>
            </a:r>
          </a:p>
          <a:p>
            <a:r>
              <a:rPr lang="cs-CZ" dirty="0" smtClean="0"/>
              <a:t>Morfologická </a:t>
            </a:r>
            <a:r>
              <a:rPr lang="cs-CZ" dirty="0" smtClean="0"/>
              <a:t>i funkční adaptace člověka na způsob života, kde byla nutná dobrá tělesná zdatnost</a:t>
            </a:r>
          </a:p>
          <a:p>
            <a:r>
              <a:rPr lang="cs-CZ" dirty="0" smtClean="0"/>
              <a:t>Fylogeneticky jsme přizpůsobeni </a:t>
            </a:r>
            <a:r>
              <a:rPr lang="cs-CZ" dirty="0" err="1" smtClean="0">
                <a:solidFill>
                  <a:srgbClr val="00B050"/>
                </a:solidFill>
              </a:rPr>
              <a:t>bipedální</a:t>
            </a:r>
            <a:r>
              <a:rPr lang="cs-CZ" dirty="0" smtClean="0">
                <a:solidFill>
                  <a:srgbClr val="00B050"/>
                </a:solidFill>
              </a:rPr>
              <a:t> lokomoci</a:t>
            </a:r>
            <a:r>
              <a:rPr lang="cs-CZ" dirty="0" smtClean="0"/>
              <a:t>, střídavému a rovnoměrnému zatížení statickou a dynamickou zátěží</a:t>
            </a:r>
          </a:p>
          <a:p>
            <a:r>
              <a:rPr lang="cs-CZ" dirty="0" smtClean="0"/>
              <a:t>Současný životní styl – </a:t>
            </a:r>
            <a:r>
              <a:rPr lang="cs-CZ" dirty="0" smtClean="0">
                <a:solidFill>
                  <a:srgbClr val="00B050"/>
                </a:solidFill>
              </a:rPr>
              <a:t>až 60 % světové populace má obrovský pokles fyzické aktivity</a:t>
            </a:r>
            <a:r>
              <a:rPr lang="cs-CZ" dirty="0" smtClean="0"/>
              <a:t>, „sedavý způsob života“</a:t>
            </a:r>
          </a:p>
          <a:p>
            <a:r>
              <a:rPr lang="cs-CZ" dirty="0" smtClean="0"/>
              <a:t>Nadměrné udržování </a:t>
            </a:r>
            <a:r>
              <a:rPr lang="cs-CZ" dirty="0" smtClean="0">
                <a:solidFill>
                  <a:srgbClr val="00B050"/>
                </a:solidFill>
              </a:rPr>
              <a:t>statických</a:t>
            </a:r>
            <a:r>
              <a:rPr lang="cs-CZ" dirty="0" smtClean="0"/>
              <a:t> poloh (nevhodná </a:t>
            </a:r>
            <a:r>
              <a:rPr lang="cs-CZ" dirty="0" err="1" smtClean="0"/>
              <a:t>postura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Nedostatek dynamické zátěže střední intenzity</a:t>
            </a:r>
          </a:p>
          <a:p>
            <a:r>
              <a:rPr lang="cs-CZ" dirty="0" smtClean="0"/>
              <a:t>Rizikové populační skupiny: ženy a senioři, děti a mladiství; osoby se speciálními potřebami (nutnost cíleně aplikované PA)</a:t>
            </a:r>
          </a:p>
          <a:p>
            <a:r>
              <a:rPr lang="cs-CZ" dirty="0" smtClean="0"/>
              <a:t>Každá populační skupina – jiné požadavky na intenzitu, délku a typ PA pro splnění kritérií optimální PA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624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C1958A-F5EC-4D2B-8D8D-67C3AB99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36"/>
            <a:ext cx="10515600" cy="82193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+mn-lt"/>
              </a:rPr>
              <a:t>Zdravý životní styl – základy tréninkových aktivit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45C80F-C559-43F7-AB94-B75C5431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9" y="1140432"/>
            <a:ext cx="11743361" cy="5717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002060"/>
                </a:solidFill>
              </a:rPr>
              <a:t>Význam pohybové aktivity v prevenci neinfekčních onemocnění hromadného výskytu</a:t>
            </a:r>
          </a:p>
          <a:p>
            <a:pPr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Guidelines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pro fyzickou aktivitu s </a:t>
            </a:r>
            <a:r>
              <a:rPr lang="cs-CZ" b="1" dirty="0" smtClean="0">
                <a:solidFill>
                  <a:srgbClr val="C00000"/>
                </a:solidFill>
              </a:rPr>
              <a:t>doporučením (USA, 2008):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dirty="0" smtClean="0"/>
              <a:t>- dospělí by neměli být neaktivní (lépe „nějaká“ PA, než žádná)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PA optimálně </a:t>
            </a:r>
            <a:r>
              <a:rPr lang="cs-CZ" dirty="0" smtClean="0">
                <a:solidFill>
                  <a:srgbClr val="00B050"/>
                </a:solidFill>
              </a:rPr>
              <a:t>150 min. </a:t>
            </a:r>
            <a:r>
              <a:rPr lang="cs-CZ" dirty="0" smtClean="0"/>
              <a:t>aerobní (</a:t>
            </a:r>
            <a:r>
              <a:rPr lang="cs-CZ" dirty="0" smtClean="0">
                <a:solidFill>
                  <a:srgbClr val="00B050"/>
                </a:solidFill>
              </a:rPr>
              <a:t>střední intenzity</a:t>
            </a:r>
            <a:r>
              <a:rPr lang="cs-CZ" dirty="0" smtClean="0"/>
              <a:t>) /</a:t>
            </a:r>
            <a:r>
              <a:rPr lang="cs-CZ" dirty="0" smtClean="0">
                <a:solidFill>
                  <a:srgbClr val="00B050"/>
                </a:solidFill>
              </a:rPr>
              <a:t>75 min. </a:t>
            </a:r>
            <a:r>
              <a:rPr lang="cs-CZ" dirty="0" smtClean="0"/>
              <a:t>aerobní (</a:t>
            </a:r>
            <a:r>
              <a:rPr lang="cs-CZ" dirty="0" smtClean="0">
                <a:solidFill>
                  <a:srgbClr val="00B050"/>
                </a:solidFill>
              </a:rPr>
              <a:t>vysoká intenzita</a:t>
            </a:r>
            <a:r>
              <a:rPr lang="cs-CZ" dirty="0" smtClean="0"/>
              <a:t>) týdně</a:t>
            </a:r>
          </a:p>
          <a:p>
            <a:pPr>
              <a:buNone/>
            </a:pPr>
            <a:r>
              <a:rPr lang="cs-CZ" dirty="0" smtClean="0"/>
              <a:t>- významnějších </a:t>
            </a:r>
            <a:r>
              <a:rPr lang="cs-CZ" dirty="0" err="1" smtClean="0"/>
              <a:t>benefitů</a:t>
            </a:r>
            <a:r>
              <a:rPr lang="cs-CZ" dirty="0" smtClean="0"/>
              <a:t> se dosáhne navýšením aerobní aktivity na 300 minut aerobní aktivity střední intenzity a 150 minut aerobní aktivity vysoké intenzity týdně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odporové prvky (</a:t>
            </a:r>
            <a:r>
              <a:rPr lang="cs-CZ" dirty="0" smtClean="0">
                <a:solidFill>
                  <a:srgbClr val="00B050"/>
                </a:solidFill>
              </a:rPr>
              <a:t>posilování</a:t>
            </a:r>
            <a:r>
              <a:rPr lang="cs-CZ" dirty="0" smtClean="0"/>
              <a:t>) střední až vysoké intenzity (</a:t>
            </a:r>
            <a:r>
              <a:rPr lang="cs-CZ" dirty="0" smtClean="0">
                <a:solidFill>
                  <a:srgbClr val="00B050"/>
                </a:solidFill>
              </a:rPr>
              <a:t>min. 2x týdně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4624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C1958A-F5EC-4D2B-8D8D-67C3AB99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36"/>
            <a:ext cx="10515600" cy="82193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+mn-lt"/>
              </a:rPr>
              <a:t>Zdravý životní styl – základy tréninkových aktivit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45C80F-C559-43F7-AB94-B75C5431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9" y="1140432"/>
            <a:ext cx="11743361" cy="5717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altLang="cs-CZ" b="1" dirty="0" smtClean="0">
                <a:solidFill>
                  <a:srgbClr val="00B050"/>
                </a:solidFill>
              </a:rPr>
              <a:t>Individuální trénink</a:t>
            </a:r>
          </a:p>
          <a:p>
            <a:r>
              <a:rPr lang="cs-CZ" altLang="cs-CZ" dirty="0" smtClean="0"/>
              <a:t>aerobní </a:t>
            </a:r>
            <a:r>
              <a:rPr lang="cs-CZ" altLang="cs-CZ" dirty="0" smtClean="0"/>
              <a:t>aktivity v délce minimálně 30 minut/optimálně denně </a:t>
            </a:r>
          </a:p>
          <a:p>
            <a:r>
              <a:rPr lang="cs-CZ" altLang="cs-CZ" dirty="0" smtClean="0"/>
              <a:t>rotoped</a:t>
            </a:r>
            <a:r>
              <a:rPr lang="cs-CZ" altLang="cs-CZ" dirty="0" smtClean="0"/>
              <a:t>, běhátko, veslovací trenažér, </a:t>
            </a:r>
            <a:r>
              <a:rPr lang="cs-CZ" altLang="cs-CZ" dirty="0" err="1" smtClean="0"/>
              <a:t>stepper</a:t>
            </a:r>
            <a:endParaRPr lang="cs-CZ" altLang="cs-CZ" dirty="0" smtClean="0"/>
          </a:p>
          <a:p>
            <a:r>
              <a:rPr lang="cs-CZ" altLang="cs-CZ" dirty="0" smtClean="0"/>
              <a:t>kolo, chůze, </a:t>
            </a:r>
            <a:r>
              <a:rPr lang="cs-CZ" altLang="cs-CZ" dirty="0" err="1" smtClean="0"/>
              <a:t>Nordic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Walking</a:t>
            </a:r>
            <a:r>
              <a:rPr lang="cs-CZ" altLang="cs-CZ" dirty="0" smtClean="0"/>
              <a:t>, běžecké lyžování, běh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Tréninkové programy</a:t>
            </a:r>
          </a:p>
          <a:p>
            <a:r>
              <a:rPr lang="cs-CZ" dirty="0" smtClean="0"/>
              <a:t>fitness, RHB programy, preventivní tréninkové programy…</a:t>
            </a:r>
          </a:p>
          <a:p>
            <a:pPr>
              <a:defRPr/>
            </a:pPr>
            <a:r>
              <a:rPr lang="cs-CZ" dirty="0" smtClean="0"/>
              <a:t>struktura: </a:t>
            </a:r>
            <a:r>
              <a:rPr lang="cs-CZ" dirty="0" err="1" smtClean="0"/>
              <a:t>warm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, hlavní tréninkové fáze (aerobní a posilovací), </a:t>
            </a:r>
            <a:r>
              <a:rPr lang="cs-CZ" dirty="0" err="1" smtClean="0"/>
              <a:t>cool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metodika dle cílové skupiny (zlepšení kondice, primární prevence, sekundární a terciární prevence, součást cílené RHB…)</a:t>
            </a:r>
          </a:p>
          <a:p>
            <a:pPr>
              <a:defRPr/>
            </a:pPr>
            <a:r>
              <a:rPr lang="cs-CZ" dirty="0" smtClean="0"/>
              <a:t>stanovení intenzity zátěže!!! – dle cílů tréninku a dle cílové skupiny</a:t>
            </a:r>
          </a:p>
          <a:p>
            <a:pPr>
              <a:buNone/>
              <a:defRPr/>
            </a:pPr>
            <a:r>
              <a:rPr lang="cs-CZ" dirty="0" smtClean="0"/>
              <a:t>(220-věk, zátěžové testy, chodecké testy, procento tepové rezervy, ANP…)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24624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240" y="365125"/>
            <a:ext cx="11465960" cy="13255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F0"/>
                </a:solidFill>
                <a:latin typeface="+mn-lt"/>
              </a:rPr>
              <a:t>Nejčastější patologie spojené se statickou zátěží a nízkou úrovní habituální pohybové aktivity 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50039"/>
            <a:ext cx="10515600" cy="4284325"/>
          </a:xfrm>
        </p:spPr>
        <p:txBody>
          <a:bodyPr/>
          <a:lstStyle/>
          <a:p>
            <a:r>
              <a:rPr lang="cs-CZ" dirty="0" smtClean="0"/>
              <a:t>obstipace</a:t>
            </a:r>
            <a:r>
              <a:rPr lang="cs-CZ" dirty="0" smtClean="0"/>
              <a:t>, únavové </a:t>
            </a:r>
            <a:r>
              <a:rPr lang="cs-CZ" dirty="0" smtClean="0"/>
              <a:t>zlomeniny</a:t>
            </a:r>
          </a:p>
          <a:p>
            <a:r>
              <a:rPr lang="cs-CZ" dirty="0" smtClean="0"/>
              <a:t>funkční pohybové patologie pohybového systému (algické syndromy, patologie posturálně – respiračně – lokomočního systému)</a:t>
            </a:r>
            <a:endParaRPr lang="cs-CZ" dirty="0" smtClean="0"/>
          </a:p>
          <a:p>
            <a:r>
              <a:rPr lang="cs-CZ" dirty="0" smtClean="0"/>
              <a:t>metabolické poruchy</a:t>
            </a:r>
          </a:p>
          <a:p>
            <a:r>
              <a:rPr lang="cs-CZ" dirty="0" smtClean="0"/>
              <a:t>nadváha a obezita</a:t>
            </a:r>
          </a:p>
          <a:p>
            <a:r>
              <a:rPr lang="cs-CZ" dirty="0" smtClean="0"/>
              <a:t>oběhové poruchy dolních končetin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92520"/>
            <a:ext cx="10515600" cy="3452117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https://www.stomateam.cz/cz/obecna-stomatologie/ergonomie-v-zubni-ordinaci-aneb-mas-pauzu-zacvic-si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://www.</a:t>
            </a:r>
            <a:r>
              <a:rPr lang="cs-CZ" dirty="0" err="1" smtClean="0">
                <a:hlinkClick r:id="rId3"/>
              </a:rPr>
              <a:t>lks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casopis.cz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clanek</a:t>
            </a:r>
            <a:r>
              <a:rPr lang="cs-CZ" dirty="0" smtClean="0">
                <a:hlinkClick r:id="rId3"/>
              </a:rPr>
              <a:t>/ergonomie-v-ordinaci-</a:t>
            </a:r>
            <a:r>
              <a:rPr lang="cs-CZ" dirty="0" err="1" smtClean="0">
                <a:hlinkClick r:id="rId3"/>
              </a:rPr>
              <a:t>zubniho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lekare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cast</a:t>
            </a:r>
            <a:r>
              <a:rPr lang="cs-CZ" dirty="0" smtClean="0">
                <a:hlinkClick r:id="rId3"/>
              </a:rPr>
              <a:t>-i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06867" y="2291137"/>
            <a:ext cx="3379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Referenční seznam</a:t>
            </a:r>
            <a:r>
              <a:rPr lang="cs-CZ" sz="2400" dirty="0" smtClean="0"/>
              <a:t>: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7553"/>
            <a:ext cx="10515600" cy="93215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Ergonomie 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256" y="1191802"/>
            <a:ext cx="11363218" cy="5666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Definice</a:t>
            </a:r>
          </a:p>
          <a:p>
            <a:r>
              <a:rPr lang="cs-CZ" dirty="0" smtClean="0"/>
              <a:t>vědecká disciplína, </a:t>
            </a:r>
            <a:r>
              <a:rPr lang="cs-CZ" dirty="0" smtClean="0"/>
              <a:t>která aplikací vhodných metod, teorií a dat </a:t>
            </a:r>
            <a:r>
              <a:rPr lang="cs-CZ" dirty="0" smtClean="0">
                <a:solidFill>
                  <a:srgbClr val="00B050"/>
                </a:solidFill>
              </a:rPr>
              <a:t>zlepšuje lidské zdraví</a:t>
            </a:r>
            <a:r>
              <a:rPr lang="cs-CZ" dirty="0" smtClean="0"/>
              <a:t>, pohodu, </a:t>
            </a:r>
            <a:r>
              <a:rPr lang="cs-CZ" dirty="0" smtClean="0">
                <a:solidFill>
                  <a:srgbClr val="00B050"/>
                </a:solidFill>
              </a:rPr>
              <a:t>zajišťuje bezpečnost a optimalizuje výkonnost </a:t>
            </a:r>
            <a:r>
              <a:rPr lang="cs-CZ" dirty="0" smtClean="0">
                <a:solidFill>
                  <a:srgbClr val="00B050"/>
                </a:solidFill>
              </a:rPr>
              <a:t>člověka</a:t>
            </a:r>
          </a:p>
          <a:p>
            <a:r>
              <a:rPr lang="cs-CZ" dirty="0" smtClean="0"/>
              <a:t>přispívá </a:t>
            </a:r>
            <a:r>
              <a:rPr lang="cs-CZ" dirty="0" smtClean="0"/>
              <a:t>k řešení designu a hodnocení práce, úkolů, produktů, prostředí a systémů tak, aby tyto byly kompatibilní s jeho potřebami, schopnostmi a výkonnostním omezením </a:t>
            </a:r>
            <a:endParaRPr lang="cs-CZ" dirty="0" smtClean="0"/>
          </a:p>
          <a:p>
            <a:pPr>
              <a:buNone/>
            </a:pPr>
            <a:r>
              <a:rPr lang="cs-CZ" b="1" dirty="0" err="1" smtClean="0"/>
              <a:t>European</a:t>
            </a:r>
            <a:r>
              <a:rPr lang="cs-CZ" b="1" dirty="0" smtClean="0"/>
              <a:t> Society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Dental</a:t>
            </a:r>
            <a:r>
              <a:rPr lang="cs-CZ" b="1" dirty="0" smtClean="0"/>
              <a:t> </a:t>
            </a:r>
            <a:r>
              <a:rPr lang="cs-CZ" b="1" dirty="0" err="1" smtClean="0"/>
              <a:t>Ergonomics</a:t>
            </a:r>
            <a:r>
              <a:rPr lang="cs-CZ" dirty="0" smtClean="0"/>
              <a:t> (ESDE), </a:t>
            </a:r>
            <a:r>
              <a:rPr lang="cs-CZ" dirty="0" smtClean="0"/>
              <a:t>1987,</a:t>
            </a:r>
            <a:r>
              <a:rPr lang="cs-CZ" dirty="0" smtClean="0"/>
              <a:t> </a:t>
            </a:r>
            <a:r>
              <a:rPr lang="cs-CZ" dirty="0" smtClean="0"/>
              <a:t>Německo</a:t>
            </a:r>
          </a:p>
          <a:p>
            <a:r>
              <a:rPr lang="cs-CZ" dirty="0" smtClean="0"/>
              <a:t>vytváření </a:t>
            </a:r>
            <a:r>
              <a:rPr lang="cs-CZ" dirty="0" smtClean="0"/>
              <a:t>pracovní standardy, kritéria a parametry pro ergonomickou práci zubního </a:t>
            </a:r>
            <a:r>
              <a:rPr lang="cs-CZ" dirty="0" smtClean="0"/>
              <a:t>lékaře</a:t>
            </a:r>
          </a:p>
          <a:p>
            <a:r>
              <a:rPr lang="cs-CZ" dirty="0" smtClean="0"/>
              <a:t>spolupracovat </a:t>
            </a:r>
            <a:r>
              <a:rPr lang="cs-CZ" dirty="0" smtClean="0"/>
              <a:t>s výrobci zubních souprav, přístrojové techniky a </a:t>
            </a:r>
            <a:r>
              <a:rPr lang="cs-CZ" dirty="0" smtClean="0"/>
              <a:t>instrumentária</a:t>
            </a:r>
          </a:p>
          <a:p>
            <a:r>
              <a:rPr lang="cs-CZ" dirty="0" smtClean="0"/>
              <a:t>stanovit </a:t>
            </a:r>
            <a:r>
              <a:rPr lang="cs-CZ" dirty="0" smtClean="0"/>
              <a:t>a sjednotit podklady pro výuku ergonomie studentů zubního lékařství i lékařů, kteří již své povolání </a:t>
            </a:r>
            <a:r>
              <a:rPr lang="cs-CZ" dirty="0" smtClean="0"/>
              <a:t>vykonávají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7553"/>
            <a:ext cx="10515600" cy="93215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Základní oblasti ergonomie 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078787"/>
            <a:ext cx="11691991" cy="57792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Fyzická ergonomie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zahrnuje </a:t>
            </a:r>
            <a:r>
              <a:rPr lang="cs-CZ" dirty="0" smtClean="0"/>
              <a:t>antropometrii, anatomii, fyziologii a biomechaniku ve vztahu k lidské </a:t>
            </a:r>
            <a:r>
              <a:rPr lang="cs-CZ" dirty="0" smtClean="0"/>
              <a:t>práci</a:t>
            </a:r>
          </a:p>
          <a:p>
            <a:pPr>
              <a:buFontTx/>
              <a:buChar char="-"/>
            </a:pPr>
            <a:r>
              <a:rPr lang="cs-CZ" dirty="0" smtClean="0"/>
              <a:t>zabývá </a:t>
            </a:r>
            <a:r>
              <a:rPr lang="cs-CZ" dirty="0" smtClean="0"/>
              <a:t>se i vlivem pracovního prostředí a pracovních podmínek na zdraví </a:t>
            </a:r>
            <a:r>
              <a:rPr lang="cs-CZ" dirty="0" smtClean="0"/>
              <a:t>člověka</a:t>
            </a:r>
          </a:p>
          <a:p>
            <a:pPr>
              <a:buFontTx/>
              <a:buChar char="-"/>
            </a:pPr>
            <a:r>
              <a:rPr lang="cs-CZ" dirty="0" smtClean="0"/>
              <a:t>zkoumá </a:t>
            </a:r>
            <a:r>
              <a:rPr lang="cs-CZ" dirty="0" smtClean="0"/>
              <a:t>soubor onemocnění, u kterých lze předpokládat negativní ovlivnění zdraví pracovním </a:t>
            </a:r>
            <a:r>
              <a:rPr lang="cs-CZ" dirty="0" smtClean="0"/>
              <a:t>výkonem </a:t>
            </a:r>
          </a:p>
          <a:p>
            <a:pPr>
              <a:buNone/>
            </a:pPr>
            <a:r>
              <a:rPr lang="cs-CZ" b="1" dirty="0" smtClean="0"/>
              <a:t>Kognitivní ergonomie</a:t>
            </a:r>
          </a:p>
          <a:p>
            <a:pPr>
              <a:buFontTx/>
              <a:buChar char="-"/>
            </a:pPr>
            <a:r>
              <a:rPr lang="cs-CZ" dirty="0" smtClean="0"/>
              <a:t>zahrnuje </a:t>
            </a:r>
            <a:r>
              <a:rPr lang="cs-CZ" dirty="0" smtClean="0"/>
              <a:t>mentální procesy, jako je percepce, paměť, stres a psychické zatížení, jejich vliv na pracovní výkon a výskyt onemocnění spojených s výkonem </a:t>
            </a:r>
            <a:r>
              <a:rPr lang="cs-CZ" dirty="0" smtClean="0"/>
              <a:t>povolání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b="1" dirty="0" smtClean="0"/>
              <a:t>Organizační </a:t>
            </a:r>
            <a:r>
              <a:rPr lang="cs-CZ" b="1" dirty="0" smtClean="0"/>
              <a:t>ergonomie</a:t>
            </a:r>
          </a:p>
          <a:p>
            <a:pPr>
              <a:buFontTx/>
              <a:buChar char="-"/>
            </a:pPr>
            <a:r>
              <a:rPr lang="cs-CZ" dirty="0" smtClean="0"/>
              <a:t>navrhuje </a:t>
            </a:r>
            <a:r>
              <a:rPr lang="cs-CZ" dirty="0" smtClean="0"/>
              <a:t>plánování práce, režim práce a odpočinku, zásady práce v kolektivu, vyplnění volného času, relaxaci a trénink, vše s cílem zvýšit pracovní výkon člověka při zachování pracovního pohodlí a </a:t>
            </a:r>
            <a:r>
              <a:rPr lang="cs-CZ" dirty="0" smtClean="0"/>
              <a:t>zdraví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 </a:t>
            </a:r>
            <a:r>
              <a:rPr lang="cs-CZ" b="1" dirty="0" err="1" smtClean="0"/>
              <a:t>Myoskeletální</a:t>
            </a:r>
            <a:r>
              <a:rPr lang="cs-CZ" b="1" dirty="0" smtClean="0"/>
              <a:t> ergonomie</a:t>
            </a:r>
          </a:p>
          <a:p>
            <a:pPr>
              <a:buNone/>
            </a:pPr>
            <a:r>
              <a:rPr lang="cs-CZ" dirty="0" smtClean="0"/>
              <a:t>-  se </a:t>
            </a:r>
            <a:r>
              <a:rPr lang="cs-CZ" dirty="0" smtClean="0"/>
              <a:t>zabývá onemocněním pohybového aparátu, zejména páteře a horních končetin, plynoucím z profesionálně podmíněné nadměrné jednostranné </a:t>
            </a:r>
            <a:r>
              <a:rPr lang="cs-CZ" dirty="0" smtClean="0"/>
              <a:t>zátěže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3036"/>
            <a:ext cx="10515600" cy="9321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Work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-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related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Musculoskeletal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Disorders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(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WRMSDs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)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808252"/>
            <a:ext cx="11691991" cy="4685016"/>
          </a:xfrm>
        </p:spPr>
        <p:txBody>
          <a:bodyPr>
            <a:normAutofit/>
          </a:bodyPr>
          <a:lstStyle/>
          <a:p>
            <a:r>
              <a:rPr lang="cs-CZ" dirty="0" smtClean="0"/>
              <a:t>výkon </a:t>
            </a:r>
            <a:r>
              <a:rPr lang="cs-CZ" dirty="0" smtClean="0"/>
              <a:t>povolání zubního lékaře je spojen s nahromaděním nepříznivých faktorů, které k rozvoji </a:t>
            </a:r>
            <a:r>
              <a:rPr lang="cs-CZ" dirty="0" err="1" smtClean="0"/>
              <a:t>WRMSDs</a:t>
            </a:r>
            <a:r>
              <a:rPr lang="cs-CZ" dirty="0" smtClean="0"/>
              <a:t> </a:t>
            </a:r>
            <a:r>
              <a:rPr lang="cs-CZ" dirty="0" smtClean="0"/>
              <a:t>přispívají</a:t>
            </a:r>
          </a:p>
          <a:p>
            <a:r>
              <a:rPr lang="cs-CZ" dirty="0" smtClean="0"/>
              <a:t>fixace </a:t>
            </a:r>
            <a:r>
              <a:rPr lang="cs-CZ" dirty="0" smtClean="0"/>
              <a:t>v dlouhodobé statické </a:t>
            </a:r>
            <a:r>
              <a:rPr lang="cs-CZ" dirty="0" smtClean="0"/>
              <a:t>pozici</a:t>
            </a:r>
          </a:p>
          <a:p>
            <a:r>
              <a:rPr lang="cs-CZ" dirty="0" smtClean="0"/>
              <a:t>opakované </a:t>
            </a:r>
            <a:r>
              <a:rPr lang="cs-CZ" dirty="0" smtClean="0"/>
              <a:t>pohyby s malou </a:t>
            </a:r>
            <a:r>
              <a:rPr lang="cs-CZ" dirty="0" smtClean="0"/>
              <a:t>variabilitou</a:t>
            </a:r>
          </a:p>
          <a:p>
            <a:r>
              <a:rPr lang="cs-CZ" dirty="0" smtClean="0"/>
              <a:t>koncentrace </a:t>
            </a:r>
            <a:r>
              <a:rPr lang="cs-CZ" dirty="0" smtClean="0"/>
              <a:t>na detail v malém, obtížně dostupném pracovním </a:t>
            </a:r>
            <a:r>
              <a:rPr lang="cs-CZ" dirty="0" smtClean="0"/>
              <a:t>poli</a:t>
            </a:r>
          </a:p>
          <a:p>
            <a:r>
              <a:rPr lang="cs-CZ" dirty="0" smtClean="0"/>
              <a:t>práce </a:t>
            </a:r>
            <a:r>
              <a:rPr lang="cs-CZ" dirty="0" smtClean="0"/>
              <a:t>s malým instrumentáriem, často však za použití značné/nemalé </a:t>
            </a:r>
            <a:r>
              <a:rPr lang="cs-CZ" dirty="0" smtClean="0"/>
              <a:t>síly</a:t>
            </a:r>
          </a:p>
          <a:p>
            <a:r>
              <a:rPr lang="cs-CZ" dirty="0" smtClean="0"/>
              <a:t>jednostranná zátěž, flexe </a:t>
            </a:r>
            <a:r>
              <a:rPr lang="cs-CZ" dirty="0" smtClean="0"/>
              <a:t>a </a:t>
            </a:r>
            <a:r>
              <a:rPr lang="cs-CZ" dirty="0" smtClean="0"/>
              <a:t>rotace </a:t>
            </a:r>
            <a:r>
              <a:rPr lang="cs-CZ" dirty="0" smtClean="0"/>
              <a:t>trupu, elevací paží a </a:t>
            </a:r>
            <a:r>
              <a:rPr lang="cs-CZ" dirty="0" smtClean="0"/>
              <a:t>nadměrná flexe </a:t>
            </a:r>
            <a:r>
              <a:rPr lang="cs-CZ" dirty="0" smtClean="0"/>
              <a:t>a </a:t>
            </a:r>
            <a:r>
              <a:rPr lang="cs-CZ" dirty="0" smtClean="0"/>
              <a:t>rotace </a:t>
            </a:r>
            <a:r>
              <a:rPr lang="cs-CZ" dirty="0" err="1" smtClean="0"/>
              <a:t>Cp</a:t>
            </a:r>
            <a:endParaRPr lang="cs-CZ" dirty="0" smtClean="0"/>
          </a:p>
          <a:p>
            <a:r>
              <a:rPr lang="cs-CZ" dirty="0" smtClean="0"/>
              <a:t>omezení respiračních funkcí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3036"/>
            <a:ext cx="10515600" cy="9321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Work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-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related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Musculoskeletal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Disorders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(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WRMSDs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)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582221"/>
            <a:ext cx="11691991" cy="51370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Faktory rozvoje </a:t>
            </a:r>
            <a:r>
              <a:rPr lang="cs-CZ" b="1" dirty="0" err="1" smtClean="0"/>
              <a:t>WRMSDs</a:t>
            </a:r>
            <a:endParaRPr lang="cs-CZ" b="1" dirty="0" smtClean="0"/>
          </a:p>
          <a:p>
            <a:r>
              <a:rPr lang="cs-CZ" dirty="0" smtClean="0"/>
              <a:t>predispoziční </a:t>
            </a:r>
            <a:r>
              <a:rPr lang="cs-CZ" dirty="0" smtClean="0"/>
              <a:t>faktory: věk</a:t>
            </a:r>
            <a:r>
              <a:rPr lang="cs-CZ" dirty="0" smtClean="0"/>
              <a:t>, předchozí onemocnění či úraz pohybového aparátu i některá celková </a:t>
            </a:r>
            <a:r>
              <a:rPr lang="cs-CZ" dirty="0" smtClean="0"/>
              <a:t>onemocnění</a:t>
            </a:r>
          </a:p>
          <a:p>
            <a:r>
              <a:rPr lang="cs-CZ" dirty="0" smtClean="0"/>
              <a:t>p</a:t>
            </a:r>
            <a:r>
              <a:rPr lang="cs-CZ" dirty="0" smtClean="0"/>
              <a:t>sychická nepohoda a stres</a:t>
            </a:r>
          </a:p>
          <a:p>
            <a:r>
              <a:rPr lang="cs-CZ" dirty="0" smtClean="0"/>
              <a:t>nevhodné posilování, nadměrná zátěž krku a horních končetin při práci s počítačem v ordinaci i mimo ni, zatěžování kloubů ruky a zápěstí extrémním výkonem ručních </a:t>
            </a:r>
            <a:r>
              <a:rPr lang="cs-CZ" dirty="0" smtClean="0"/>
              <a:t>prací (hobby, domácí práce…)</a:t>
            </a:r>
          </a:p>
          <a:p>
            <a:r>
              <a:rPr lang="cs-CZ" dirty="0" smtClean="0"/>
              <a:t>podcenění subjektivních obtíží a s tím spojený pozdní záchyt </a:t>
            </a:r>
            <a:r>
              <a:rPr lang="cs-CZ" dirty="0" smtClean="0"/>
              <a:t>onemocnění</a:t>
            </a:r>
          </a:p>
          <a:p>
            <a:r>
              <a:rPr lang="cs-CZ" dirty="0" smtClean="0"/>
              <a:t>podcenění ergonomické skladby </a:t>
            </a:r>
            <a:r>
              <a:rPr lang="cs-CZ" dirty="0" smtClean="0"/>
              <a:t>a řazení jednotlivých výkonů během pracovního dne </a:t>
            </a:r>
            <a:r>
              <a:rPr lang="cs-CZ" dirty="0" smtClean="0"/>
              <a:t>nedostatečný odpočinek </a:t>
            </a:r>
            <a:r>
              <a:rPr lang="cs-CZ" dirty="0" smtClean="0"/>
              <a:t>a relaxaci během pracovní </a:t>
            </a:r>
            <a:r>
              <a:rPr lang="cs-CZ" dirty="0" smtClean="0"/>
              <a:t>doby (nedodržení preventivních opatření: cvičení, </a:t>
            </a:r>
            <a:r>
              <a:rPr lang="cs-CZ" dirty="0" err="1" smtClean="0"/>
              <a:t>stretch</a:t>
            </a:r>
            <a:r>
              <a:rPr lang="cs-CZ" dirty="0" smtClean="0"/>
              <a:t>, změna poloh…)</a:t>
            </a:r>
          </a:p>
          <a:p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3036"/>
            <a:ext cx="10515600" cy="9321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Work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-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related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Musculoskeletal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Disorders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 (</a:t>
            </a:r>
            <a:r>
              <a:rPr lang="cs-CZ" b="1" dirty="0" err="1" smtClean="0">
                <a:solidFill>
                  <a:srgbClr val="00B0F0"/>
                </a:solidFill>
                <a:latin typeface="+mn-lt"/>
              </a:rPr>
              <a:t>WRMSDs</a:t>
            </a:r>
            <a:r>
              <a:rPr lang="cs-CZ" b="1" dirty="0" smtClean="0">
                <a:solidFill>
                  <a:srgbClr val="00B0F0"/>
                </a:solidFill>
                <a:latin typeface="+mn-lt"/>
              </a:rPr>
              <a:t>)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582221"/>
            <a:ext cx="11691991" cy="51370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Faktory rozvoje </a:t>
            </a:r>
            <a:r>
              <a:rPr lang="cs-CZ" b="1" dirty="0" err="1" smtClean="0"/>
              <a:t>WRMSDs</a:t>
            </a:r>
            <a:endParaRPr lang="cs-CZ" b="1" dirty="0" smtClean="0"/>
          </a:p>
          <a:p>
            <a:r>
              <a:rPr lang="cs-CZ" dirty="0" smtClean="0"/>
              <a:t>predispoziční </a:t>
            </a:r>
            <a:r>
              <a:rPr lang="cs-CZ" dirty="0" smtClean="0"/>
              <a:t>faktory: věk</a:t>
            </a:r>
            <a:r>
              <a:rPr lang="cs-CZ" dirty="0" smtClean="0"/>
              <a:t>, předchozí onemocnění či úraz pohybového aparátu i některá celková </a:t>
            </a:r>
            <a:r>
              <a:rPr lang="cs-CZ" dirty="0" smtClean="0"/>
              <a:t>onemocnění</a:t>
            </a:r>
          </a:p>
          <a:p>
            <a:r>
              <a:rPr lang="cs-CZ" dirty="0" smtClean="0"/>
              <a:t>p</a:t>
            </a:r>
            <a:r>
              <a:rPr lang="cs-CZ" dirty="0" smtClean="0"/>
              <a:t>sychická nepohoda a stres</a:t>
            </a:r>
          </a:p>
          <a:p>
            <a:r>
              <a:rPr lang="cs-CZ" dirty="0" smtClean="0"/>
              <a:t>nevhodné posilování, nadměrná zátěž krku a horních končetin při práci s počítačem v ordinaci i mimo ni, zatěžování kloubů ruky a zápěstí extrémním výkonem ručních </a:t>
            </a:r>
            <a:r>
              <a:rPr lang="cs-CZ" dirty="0" smtClean="0"/>
              <a:t>prací (hobby, domácí práce…)</a:t>
            </a:r>
          </a:p>
          <a:p>
            <a:r>
              <a:rPr lang="cs-CZ" dirty="0" smtClean="0"/>
              <a:t>podcenění subjektivních obtíží a s tím spojený pozdní záchyt </a:t>
            </a:r>
            <a:r>
              <a:rPr lang="cs-CZ" dirty="0" smtClean="0"/>
              <a:t>onemocnění</a:t>
            </a:r>
          </a:p>
          <a:p>
            <a:r>
              <a:rPr lang="cs-CZ" dirty="0" smtClean="0"/>
              <a:t>podcenění ergonomické skladby </a:t>
            </a:r>
            <a:r>
              <a:rPr lang="cs-CZ" dirty="0" smtClean="0"/>
              <a:t>a řazení jednotlivých výkonů během pracovního dne </a:t>
            </a:r>
            <a:r>
              <a:rPr lang="cs-CZ" dirty="0" smtClean="0"/>
              <a:t>nedostatečný odpočinek </a:t>
            </a:r>
            <a:r>
              <a:rPr lang="cs-CZ" dirty="0" smtClean="0"/>
              <a:t>a relaxaci během pracovní </a:t>
            </a:r>
            <a:r>
              <a:rPr lang="cs-CZ" dirty="0" smtClean="0"/>
              <a:t>doby (nedodržení preventivních opatření: cvičení, </a:t>
            </a:r>
            <a:r>
              <a:rPr lang="cs-CZ" dirty="0" err="1" smtClean="0"/>
              <a:t>stretch</a:t>
            </a:r>
            <a:r>
              <a:rPr lang="cs-CZ" dirty="0" smtClean="0"/>
              <a:t>, změna poloh…)</a:t>
            </a:r>
          </a:p>
          <a:p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926" y="126182"/>
            <a:ext cx="10515600" cy="9321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+mn-lt"/>
              </a:rPr>
              <a:t>Pracovní pozice zubního lékaře vůči pacientovi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25" y="1417834"/>
            <a:ext cx="11691991" cy="53014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Stojící lékař a sedící pacient</a:t>
            </a:r>
          </a:p>
          <a:p>
            <a:pPr>
              <a:buNone/>
            </a:pPr>
            <a:r>
              <a:rPr lang="cs-CZ" dirty="0" smtClean="0"/>
              <a:t>- přetěžuje </a:t>
            </a:r>
            <a:r>
              <a:rPr lang="cs-CZ" dirty="0" smtClean="0"/>
              <a:t>bederní páteř, neboť lékař je nakloněn vpravo, avšak jeho trup je rotován </a:t>
            </a:r>
            <a:r>
              <a:rPr lang="cs-CZ" dirty="0" smtClean="0"/>
              <a:t>vlevo</a:t>
            </a:r>
          </a:p>
          <a:p>
            <a:pPr>
              <a:buFontTx/>
              <a:buChar char="-"/>
            </a:pPr>
            <a:r>
              <a:rPr lang="cs-CZ" dirty="0" smtClean="0"/>
              <a:t>zatěžuje více </a:t>
            </a:r>
            <a:r>
              <a:rPr lang="cs-CZ" dirty="0" smtClean="0"/>
              <a:t>pravou kyčli a koleno, </a:t>
            </a:r>
            <a:r>
              <a:rPr lang="cs-CZ" dirty="0" smtClean="0"/>
              <a:t>nebezpečí </a:t>
            </a:r>
            <a:r>
              <a:rPr lang="cs-CZ" dirty="0" smtClean="0"/>
              <a:t>pro vznik varixů, zejména na pravé </a:t>
            </a:r>
            <a:r>
              <a:rPr lang="cs-CZ" dirty="0" smtClean="0"/>
              <a:t>noze</a:t>
            </a:r>
          </a:p>
          <a:p>
            <a:pPr>
              <a:buFontTx/>
              <a:buChar char="-"/>
            </a:pPr>
            <a:r>
              <a:rPr lang="cs-CZ" dirty="0" smtClean="0"/>
              <a:t>ošetření chrupu v dolní čelisti </a:t>
            </a:r>
            <a:r>
              <a:rPr lang="cs-CZ" dirty="0" smtClean="0"/>
              <a:t>- </a:t>
            </a:r>
            <a:r>
              <a:rPr lang="cs-CZ" dirty="0" smtClean="0"/>
              <a:t>umístit pracovní pole do výše lokte </a:t>
            </a:r>
            <a:r>
              <a:rPr lang="cs-CZ" dirty="0" smtClean="0"/>
              <a:t>lékaře</a:t>
            </a:r>
          </a:p>
          <a:p>
            <a:pPr>
              <a:buFontTx/>
              <a:buChar char="-"/>
            </a:pPr>
            <a:r>
              <a:rPr lang="cs-CZ" dirty="0" smtClean="0"/>
              <a:t>ošetření </a:t>
            </a:r>
            <a:r>
              <a:rPr lang="cs-CZ" dirty="0" smtClean="0"/>
              <a:t>chrupu v horní </a:t>
            </a:r>
            <a:r>
              <a:rPr lang="cs-CZ" dirty="0" smtClean="0"/>
              <a:t>čelisti - pracovní </a:t>
            </a:r>
            <a:r>
              <a:rPr lang="cs-CZ" dirty="0" smtClean="0"/>
              <a:t>pole ve výši ramen </a:t>
            </a:r>
            <a:r>
              <a:rPr lang="cs-CZ" dirty="0" smtClean="0"/>
              <a:t>lékaře</a:t>
            </a:r>
          </a:p>
          <a:p>
            <a:pPr>
              <a:buFontTx/>
              <a:buChar char="-"/>
            </a:pPr>
            <a:r>
              <a:rPr lang="cs-CZ" dirty="0" smtClean="0"/>
              <a:t>pacient sed ve </a:t>
            </a:r>
            <a:r>
              <a:rPr lang="cs-CZ" dirty="0" smtClean="0"/>
              <a:t>vzpřímené pozici nebo ve sklonu trupu dozadu v úhlu 25° až 45° od vertikální </a:t>
            </a:r>
            <a:r>
              <a:rPr lang="cs-CZ" dirty="0" smtClean="0"/>
              <a:t>roviny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1531</Words>
  <Application>Microsoft Office PowerPoint</Application>
  <PresentationFormat>Vlastní</PresentationFormat>
  <Paragraphs>301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Office</vt:lpstr>
      <vt:lpstr>Ergonomie v práci stomatologa</vt:lpstr>
      <vt:lpstr>Úvod</vt:lpstr>
      <vt:lpstr>Ergonomie</vt:lpstr>
      <vt:lpstr>Ergonomie </vt:lpstr>
      <vt:lpstr>Základní oblasti ergonomie </vt:lpstr>
      <vt:lpstr>Work-related Musculoskeletal Disorders (WRMSDs)</vt:lpstr>
      <vt:lpstr>Work-related Musculoskeletal Disorders (WRMSDs)</vt:lpstr>
      <vt:lpstr>Work-related Musculoskeletal Disorders (WRMSDs)</vt:lpstr>
      <vt:lpstr>Pracovní pozice zubního lékaře vůči pacientovi</vt:lpstr>
      <vt:lpstr>Pracovní pozice zubního lékaře vůči pacientovi</vt:lpstr>
      <vt:lpstr>Pracovní pozice zubního lékaře vůči pacientovi</vt:lpstr>
      <vt:lpstr>Pracovní pozice zubního lékaře vůči pacientovi</vt:lpstr>
      <vt:lpstr>Výchozí postura sedícího zubního lékaře</vt:lpstr>
      <vt:lpstr>Výchozí postura sedícího zubního lékaře</vt:lpstr>
      <vt:lpstr>Poloha pacienta</vt:lpstr>
      <vt:lpstr>Poloha pacienta</vt:lpstr>
      <vt:lpstr>Praktická část</vt:lpstr>
      <vt:lpstr>Snímek 18</vt:lpstr>
      <vt:lpstr>Snímek 19</vt:lpstr>
      <vt:lpstr>Snímek 20</vt:lpstr>
      <vt:lpstr>Snímek 21</vt:lpstr>
      <vt:lpstr>Ergonomické desatero</vt:lpstr>
      <vt:lpstr>Příklad autoterapie dle McKenzie</vt:lpstr>
      <vt:lpstr>Příklad autoterapie dle McKenzie</vt:lpstr>
      <vt:lpstr>Nejčastější pohybové patologie související s prací stomatologa</vt:lpstr>
      <vt:lpstr>Další možnosti aktivní kinezioterapie</vt:lpstr>
      <vt:lpstr>Respirace a možnosti respirační fyzioterapie</vt:lpstr>
      <vt:lpstr>Respirace a možnosti respirační fyzioterapie</vt:lpstr>
      <vt:lpstr>Threshold IMT</vt:lpstr>
      <vt:lpstr>Threshold PEP</vt:lpstr>
      <vt:lpstr>Zdravý životní styl – základy tréninkových aktivit</vt:lpstr>
      <vt:lpstr>Zdravý životní styl – základy tréninkových aktivit</vt:lpstr>
      <vt:lpstr>Zdravý životní styl – základy tréninkových aktivit</vt:lpstr>
      <vt:lpstr>Zdravý životní styl – základy tréninkových aktivit</vt:lpstr>
      <vt:lpstr>Nejčastější patologie spojené se statickou zátěží a nízkou úrovní habituální pohybové aktivity 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Ergonomie v práci zubního lékaře</dc:title>
  <dc:creator>Robert Vysoký</dc:creator>
  <cp:lastModifiedBy>Robin</cp:lastModifiedBy>
  <cp:revision>78</cp:revision>
  <dcterms:created xsi:type="dcterms:W3CDTF">2020-01-10T09:53:15Z</dcterms:created>
  <dcterms:modified xsi:type="dcterms:W3CDTF">2020-01-12T21:13:06Z</dcterms:modified>
</cp:coreProperties>
</file>