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77" r:id="rId3"/>
    <p:sldId id="325" r:id="rId4"/>
    <p:sldId id="329" r:id="rId5"/>
    <p:sldId id="327" r:id="rId6"/>
    <p:sldId id="452" r:id="rId7"/>
    <p:sldId id="268" r:id="rId8"/>
    <p:sldId id="298" r:id="rId9"/>
    <p:sldId id="447" r:id="rId10"/>
    <p:sldId id="263" r:id="rId11"/>
    <p:sldId id="313" r:id="rId12"/>
    <p:sldId id="453" r:id="rId13"/>
    <p:sldId id="454" r:id="rId14"/>
    <p:sldId id="456" r:id="rId15"/>
    <p:sldId id="354" r:id="rId16"/>
    <p:sldId id="455" r:id="rId17"/>
    <p:sldId id="271" r:id="rId18"/>
    <p:sldId id="299" r:id="rId19"/>
    <p:sldId id="300" r:id="rId20"/>
    <p:sldId id="301" r:id="rId21"/>
    <p:sldId id="448" r:id="rId22"/>
    <p:sldId id="275" r:id="rId23"/>
    <p:sldId id="276" r:id="rId24"/>
    <p:sldId id="449" r:id="rId25"/>
    <p:sldId id="278" r:id="rId26"/>
    <p:sldId id="330" r:id="rId27"/>
    <p:sldId id="451" r:id="rId28"/>
    <p:sldId id="258" r:id="rId29"/>
    <p:sldId id="297" r:id="rId30"/>
    <p:sldId id="458" r:id="rId31"/>
    <p:sldId id="295" r:id="rId32"/>
    <p:sldId id="328" r:id="rId33"/>
    <p:sldId id="259" r:id="rId34"/>
    <p:sldId id="260" r:id="rId35"/>
    <p:sldId id="261" r:id="rId36"/>
    <p:sldId id="331" r:id="rId37"/>
    <p:sldId id="332" r:id="rId38"/>
    <p:sldId id="273" r:id="rId39"/>
    <p:sldId id="344" r:id="rId40"/>
    <p:sldId id="345" r:id="rId41"/>
    <p:sldId id="346" r:id="rId42"/>
    <p:sldId id="347" r:id="rId43"/>
    <p:sldId id="274" r:id="rId44"/>
    <p:sldId id="281" r:id="rId45"/>
    <p:sldId id="266" r:id="rId46"/>
    <p:sldId id="333" r:id="rId47"/>
    <p:sldId id="282" r:id="rId48"/>
    <p:sldId id="285" r:id="rId49"/>
    <p:sldId id="286" r:id="rId50"/>
    <p:sldId id="283" r:id="rId51"/>
    <p:sldId id="284" r:id="rId52"/>
    <p:sldId id="348" r:id="rId53"/>
    <p:sldId id="350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CC"/>
    <a:srgbClr val="00FFCC"/>
    <a:srgbClr val="66FFFF"/>
    <a:srgbClr val="9900CC"/>
    <a:srgbClr val="3333FF"/>
    <a:srgbClr val="FFFF00"/>
    <a:srgbClr val="99FFCC"/>
    <a:srgbClr val="339966"/>
    <a:srgbClr val="662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Lišková" userId="d553a0f2-ea0d-42f8-82ea-c746cdc48fd0" providerId="ADAL" clId="{F4C8F777-5074-47C1-8F6A-CF9A7CADBDE1}"/>
    <pc:docChg chg="custSel modSld">
      <pc:chgData name="Lenka Lišková" userId="d553a0f2-ea0d-42f8-82ea-c746cdc48fd0" providerId="ADAL" clId="{F4C8F777-5074-47C1-8F6A-CF9A7CADBDE1}" dt="2023-09-07T06:40:24.732" v="2" actId="14100"/>
      <pc:docMkLst>
        <pc:docMk/>
      </pc:docMkLst>
      <pc:sldChg chg="modSp mod">
        <pc:chgData name="Lenka Lišková" userId="d553a0f2-ea0d-42f8-82ea-c746cdc48fd0" providerId="ADAL" clId="{F4C8F777-5074-47C1-8F6A-CF9A7CADBDE1}" dt="2023-09-07T06:40:24.732" v="2" actId="14100"/>
        <pc:sldMkLst>
          <pc:docMk/>
          <pc:sldMk cId="3777945235" sldId="256"/>
        </pc:sldMkLst>
        <pc:spChg chg="mod">
          <ac:chgData name="Lenka Lišková" userId="d553a0f2-ea0d-42f8-82ea-c746cdc48fd0" providerId="ADAL" clId="{F4C8F777-5074-47C1-8F6A-CF9A7CADBDE1}" dt="2023-09-07T06:40:24.732" v="2" actId="14100"/>
          <ac:spMkLst>
            <pc:docMk/>
            <pc:sldMk cId="3777945235" sldId="256"/>
            <ac:spMk id="3" creationId="{FB2326F8-B9BE-41AB-8884-6350A91552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AAB08-93A4-4C68-BF06-FF84A3D7646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EF37-116E-455B-8C77-1917BFA5B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1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E527EA96-06C0-42F1-83C7-883CA72FBA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3EC26E58-004C-4E00-A304-2C12B2D598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Flexe zárodku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BEC0A9C1-C4C3-4F3D-8978-23D1A91FC47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D1B2C2-BAAA-45A1-958C-3B290B5D1ABA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31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E4E911-72FD-4C12-8B50-91C4C5B305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C84E9-07CB-4F5B-BC73-D614999E886C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BF2D6AB6-B5CB-4237-A053-E3BA46487D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8D55D381-18F0-4BDD-A442-DC9036E95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67A67F-1FC1-45A9-99BD-BC6A065A2C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DC9F47-59E1-4E68-A40D-DA02E6C51CCF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DF48D507-E9DD-41F0-8C45-097ED5F3C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7836D84F-6DE5-4C24-88CD-5773F8CF6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AF0B9D-D3EE-4AE5-A1F4-A913A7DEA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A4885-684D-4349-AED4-C74F01921E07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26C8A10E-8195-4D78-91D8-B4E9ABD789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4659E2AA-5086-409C-BC46-0F56D699A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37AFCA-4BB9-4527-8B62-78C84D5BFD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60641-98AE-41D3-AA5C-A6363266B55D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308FEE94-577C-4325-A458-472873C52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0102EDF1-5ED3-41CC-ABB0-0FAC3A080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59D087C-5E94-4671-9A49-55AEF7DAE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9176CA-B15D-4F8E-BEDC-4CA0D28409B6}" type="slidenum">
              <a:rPr lang="cs-CZ" altLang="cs-CZ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324B33A2-6564-453F-8921-03B016EAD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F628D58-BA5F-4D83-B15B-3553CF35F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28E2BCD-268B-4344-B182-70FE81A53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8B8B9C-DC68-43A4-A858-AC141FBEEECC}" type="slidenum">
              <a:rPr lang="cs-CZ" altLang="cs-CZ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B7A65C2-9618-4C91-B9BA-A17D57CD8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C727B7BB-148E-429E-BDF6-7205B2E11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E6A3FE8-ED88-4623-85AD-AA872D64F1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9CB3A1-CE5A-40D9-82FC-7349CAECDDD4}" type="slidenum">
              <a:rPr lang="cs-CZ" altLang="cs-CZ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92406EE-0585-4A61-A308-41AC399EDC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3AFD016-F67C-4B62-B113-0939A138C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C6259-14D3-4673-9683-1DF935033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6E8C0A-CF51-4C56-A4C1-C4E5AA88D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AB0B9-1D07-4644-A0E6-A0146DBD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492D14-B9EF-45B4-ADC0-64735C4CC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DC40F3-3E9B-4C38-B280-00384E98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2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9D2D8-AC95-49E2-A282-CCC8438E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276F45F-8870-4D6B-8F8B-FE43819E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C3606F-EBCE-4D24-98B4-33245670B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B73E17-FB01-46E4-BEFC-A23E479F6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071E8D-7112-4314-AAE0-1A5BF680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3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B546731-0786-418A-B425-F1872FE11B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C321DA-713C-4993-9552-0B707696F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81992D-55E3-4E83-B5BB-47D1AB13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E1FFC8-8B64-4655-B383-C14F0C76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030485-8098-45B2-9BBA-61EC037C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119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8AF53-C3B5-4004-95A2-681D617A2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027C3-7A01-4131-99C2-46E7C054E1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34B08-FA7D-4962-9872-38D8CB7FA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4964D5-2243-4452-ADEE-76E4B0DA8E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079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E1E62-A29F-4EEC-9980-189DF71BBC1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47910-C1D0-41DE-853C-5E34F2A3EA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415E99-D7BB-4C4D-A37B-3678E9DF79A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E2228D-CCAF-4AE2-8FF2-11C61CA28B4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36900F-EFFB-4620-8B61-4C1AEAEE7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D86CD7-160B-48B2-A86A-EFF3EE90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874E8C5-A643-4F14-BAA2-AC84B081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73F1CF-52E3-4D7D-9676-567D002F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203C5FE-1971-4D25-935E-BA4A3FA8A2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1887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6334B11-5253-42A8-92A3-B171E6BB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E85FF-A670-4382-9754-2D4532ED2F22}" type="datetimeFigureOut">
              <a:rPr lang="cs-CZ"/>
              <a:pPr>
                <a:defRPr/>
              </a:pPr>
              <a:t>07.09.2023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85894C4-5DBC-4EC2-837A-0EB9B085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E0F86D31-BE44-42C4-A0EC-5E96B382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CFDB5-6A14-4554-8650-67F3BD5692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06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9B8F6-4684-4632-82F7-2288F963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EA988-08A6-4A5A-84B3-F2C9B543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006CAD-F8AD-4B61-93E2-1FE46071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70E26-1232-4740-AB21-067ED802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0146F5-0EB4-4031-8229-99A516E6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43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94228-8DDA-4267-A906-B3204283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EC54B1-F2AA-4972-AEE3-B08E8036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15E984-C7F2-4931-BB90-53F02041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BC3849-8726-45CD-940F-29DEF0EB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2FDF71-2E92-4B07-ABEE-B1B8D5AE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4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5B630-267B-4EBF-8F8B-01A0449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557562-D7F9-4634-912C-E5EB8C2D3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D26F31-3221-48C3-B9E4-9042061E4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6CA616-85B2-487C-BF97-485A2699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DCBC4C-9AE4-4A34-8B05-48692EFA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1ACDBC5-DD8A-4794-9523-6BF99807C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72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7ACBD-2EC3-46E5-9471-498F1974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E77A64-5157-4400-B8F2-B2F4DB506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FB7EB7-A061-4BC3-B484-C369BC5D7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6AA176-243B-4A0D-B5B9-258EDFABE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12EA115-98F2-4E49-AF1D-EA2408FCF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9CA8FA-3922-4E70-AD30-828D1758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F8F79C-5281-4DD3-A636-8F0FD53C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4A7CF8-CE14-485D-90F6-82887B96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47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7668C-36D2-43E7-B988-F8FB40FB6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2E19C4-9B31-4933-ACB2-A263047F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CA3B1E-7C7C-403A-9F97-3CD22623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6A5369-872B-4BDD-9391-CBE751E1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95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7037A6-A964-463D-BDA4-F6425B52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F98B4-F587-44DD-A9C3-13FEFDC0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BD6ADD-1043-48F8-965E-83EE6CC9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09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E8A19-F506-4579-9233-D3E1F7A3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A96CD-2988-453C-B452-FCD267C9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ABB6EF9-585A-4506-94B7-764E82292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4710E-C0BE-4B5E-A43F-DB10AE2B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205A24-F943-434A-BAB2-4C76E971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96D556-380D-447C-9FEC-4B06BF33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7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71502-87E4-4E71-8C87-24E679DC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E6AB5A0-4341-48FA-AA9A-567CDCA02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028E0D-C907-4CD2-85D3-313954301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F70F76-D719-43B1-ABD6-6D768C3E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24D1BB-301C-4822-BACB-4CEA7B2B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FA26BA-DAA9-4A8C-A57B-E8302F25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93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A26205C-BC1A-40B5-B828-47F54BF6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21C774-C34A-469C-8E27-A8C219C9A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B71655-7789-4F37-8A56-DE7D04A8B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E7F8-979A-48E7-BF81-595BE3730D53}" type="datetimeFigureOut">
              <a:rPr lang="cs-CZ" smtClean="0"/>
              <a:t>07.09.2023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90CE26-9672-4818-B763-563F6683E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65057D-1E87-47E4-B77D-1D65101B8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E431-3A3D-437D-BB1C-C11AB71439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08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hoto.com/image/313590/large/P6800339-Illustration_of_a_32_day_old_human_embryo-SPL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hp.med.unsw.edu.au/embryology/index.php?title=File:Human_zygote_two_pronuclei_22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oogle.com/imgres?imgurl=https%3A%2F%2Fwebpath.med.utah.edu%2Fjpeg2%2FCELLBIO2.gif&amp;imgrefurl=https%3A%2F%2Fwebpath.med.utah.edu%2FCINJHTML%2FCINJ053.html&amp;docid=_H5fROpqROkMuM&amp;tbnid=CVruP360SyTT9M%3A&amp;vet=10ahUKEwj03amlitzkAhUNkRQKHVWjBSoQMwhmKBkwGQ..i&amp;w=625&amp;h=350&amp;bih=969&amp;biw=1920&amp;q=epithelial%20cell%20diagram&amp;ved=0ahUKEwj03amlitzkAhUNkRQKHVWjBSoQMwhmKBkwGQ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53677-3965-4716-BF68-4DF6B0C5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297"/>
            <a:ext cx="9144000" cy="1051560"/>
          </a:xfrm>
        </p:spPr>
        <p:txBody>
          <a:bodyPr>
            <a:normAutofit/>
          </a:bodyPr>
          <a:lstStyle/>
          <a:p>
            <a:r>
              <a:rPr lang="cs-CZ" sz="4800" b="1" dirty="0"/>
              <a:t>Základy histologie a embryologie I.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2326F8-B9BE-41AB-8884-6350A9155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5157216"/>
            <a:ext cx="4236720" cy="146302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4" name="Picture 7" descr="[sf38x5+types+of+tissues+ch.4.GIF]">
            <a:extLst>
              <a:ext uri="{FF2B5EF4-FFF2-40B4-BE49-F238E27FC236}">
                <a16:creationId xmlns:a16="http://schemas.microsoft.com/office/drawing/2014/main" id="{C9A5D7ED-9FB9-42CE-9DD9-10BA4BB0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86" y="1426464"/>
            <a:ext cx="5472113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Illustration of a 32 day old human embryo">
            <a:hlinkClick r:id="rId3"/>
            <a:extLst>
              <a:ext uri="{FF2B5EF4-FFF2-40B4-BE49-F238E27FC236}">
                <a16:creationId xmlns:a16="http://schemas.microsoft.com/office/drawing/2014/main" id="{1655FB73-D1BC-483D-B6C8-5959291DE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2593" y="1600200"/>
            <a:ext cx="3024187" cy="46085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94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3D413D5-C480-4A28-BFF7-836D7871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62A917-6C90-4379-B18C-6982127743EB}"/>
              </a:ext>
            </a:extLst>
          </p:cNvPr>
          <p:cNvSpPr txBox="1"/>
          <p:nvPr/>
        </p:nvSpPr>
        <p:spPr>
          <a:xfrm>
            <a:off x="4965192" y="2075688"/>
            <a:ext cx="694944" cy="384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1215E69-D058-483A-A01F-41ECA96B01DE}"/>
              </a:ext>
            </a:extLst>
          </p:cNvPr>
          <p:cNvSpPr txBox="1"/>
          <p:nvPr/>
        </p:nvSpPr>
        <p:spPr>
          <a:xfrm>
            <a:off x="5815584" y="2953512"/>
            <a:ext cx="8686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5FCCBF-AA9D-4D85-A95A-610222C5B620}"/>
              </a:ext>
            </a:extLst>
          </p:cNvPr>
          <p:cNvSpPr txBox="1"/>
          <p:nvPr/>
        </p:nvSpPr>
        <p:spPr>
          <a:xfrm>
            <a:off x="5815584" y="2185416"/>
            <a:ext cx="9418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B72B11-B6F0-4ED9-B4FE-DF3AA2305896}"/>
              </a:ext>
            </a:extLst>
          </p:cNvPr>
          <p:cNvSpPr txBox="1"/>
          <p:nvPr/>
        </p:nvSpPr>
        <p:spPr>
          <a:xfrm>
            <a:off x="6611112" y="3322844"/>
            <a:ext cx="5029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ovary-cat-01a">
            <a:extLst>
              <a:ext uri="{FF2B5EF4-FFF2-40B4-BE49-F238E27FC236}">
                <a16:creationId xmlns:a16="http://schemas.microsoft.com/office/drawing/2014/main" id="{E07448E1-AB97-48B7-AABF-47292EF821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2900"/>
            <a:ext cx="9144000" cy="6515100"/>
          </a:xfrm>
        </p:spPr>
      </p:pic>
      <p:sp>
        <p:nvSpPr>
          <p:cNvPr id="7171" name="Text Box 12">
            <a:extLst>
              <a:ext uri="{FF2B5EF4-FFF2-40B4-BE49-F238E27FC236}">
                <a16:creationId xmlns:a16="http://schemas.microsoft.com/office/drawing/2014/main" id="{7E6DA681-663E-40C6-8266-3DABE5EDF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ovary-cat</a:t>
            </a:r>
          </a:p>
        </p:txBody>
      </p:sp>
      <p:sp>
        <p:nvSpPr>
          <p:cNvPr id="7172" name="TextovéPole 1">
            <a:extLst>
              <a:ext uri="{FF2B5EF4-FFF2-40B4-BE49-F238E27FC236}">
                <a16:creationId xmlns:a16="http://schemas.microsoft.com/office/drawing/2014/main" id="{077D0B3B-25BA-4D41-8DD9-9F5AAE52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6092825"/>
            <a:ext cx="143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Graafian f.</a:t>
            </a:r>
          </a:p>
        </p:txBody>
      </p:sp>
      <p:sp>
        <p:nvSpPr>
          <p:cNvPr id="7173" name="TextovéPole 2">
            <a:extLst>
              <a:ext uri="{FF2B5EF4-FFF2-40B4-BE49-F238E27FC236}">
                <a16:creationId xmlns:a16="http://schemas.microsoft.com/office/drawing/2014/main" id="{56E2B2D9-165F-48E8-9AB4-51AC7ECF9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805489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secondary f.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0721365-1CCD-4CDB-96EC-0CF63DE5C5B9}"/>
              </a:ext>
            </a:extLst>
          </p:cNvPr>
          <p:cNvCxnSpPr/>
          <p:nvPr/>
        </p:nvCxnSpPr>
        <p:spPr>
          <a:xfrm flipV="1">
            <a:off x="2351088" y="3789364"/>
            <a:ext cx="576262" cy="2016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51ECF1A-89F4-4828-8825-9A50D7555F5E}"/>
              </a:ext>
            </a:extLst>
          </p:cNvPr>
          <p:cNvCxnSpPr/>
          <p:nvPr/>
        </p:nvCxnSpPr>
        <p:spPr>
          <a:xfrm flipV="1">
            <a:off x="2351089" y="2349500"/>
            <a:ext cx="1152525" cy="3455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88A72CA-A8B0-48EE-A5FA-2E3944EE3081}"/>
              </a:ext>
            </a:extLst>
          </p:cNvPr>
          <p:cNvCxnSpPr/>
          <p:nvPr/>
        </p:nvCxnSpPr>
        <p:spPr>
          <a:xfrm flipV="1">
            <a:off x="2351089" y="4365626"/>
            <a:ext cx="4537075" cy="14398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TextovéPole 10">
            <a:extLst>
              <a:ext uri="{FF2B5EF4-FFF2-40B4-BE49-F238E27FC236}">
                <a16:creationId xmlns:a16="http://schemas.microsoft.com/office/drawing/2014/main" id="{4A13FB77-0429-4074-AB9F-82BE6C62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1628775"/>
            <a:ext cx="158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atretic f.</a:t>
            </a:r>
          </a:p>
        </p:txBody>
      </p:sp>
      <p:sp>
        <p:nvSpPr>
          <p:cNvPr id="7178" name="TextovéPole 11">
            <a:extLst>
              <a:ext uri="{FF2B5EF4-FFF2-40B4-BE49-F238E27FC236}">
                <a16:creationId xmlns:a16="http://schemas.microsoft.com/office/drawing/2014/main" id="{80E7561B-CF55-4528-A9F7-D64AF63B1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580548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primordial f. 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DF0620F-0B35-4F7B-80FE-BF5500A38CCA}"/>
              </a:ext>
            </a:extLst>
          </p:cNvPr>
          <p:cNvSpPr/>
          <p:nvPr/>
        </p:nvSpPr>
        <p:spPr>
          <a:xfrm>
            <a:off x="7799388" y="5718175"/>
            <a:ext cx="914400" cy="7445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7DA00EF-98E0-4A07-82C1-5E6005BB7494}"/>
              </a:ext>
            </a:extLst>
          </p:cNvPr>
          <p:cNvCxnSpPr/>
          <p:nvPr/>
        </p:nvCxnSpPr>
        <p:spPr>
          <a:xfrm flipV="1">
            <a:off x="2351089" y="5589588"/>
            <a:ext cx="1512887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>
            <a:extLst>
              <a:ext uri="{FF2B5EF4-FFF2-40B4-BE49-F238E27FC236}">
                <a16:creationId xmlns:a16="http://schemas.microsoft.com/office/drawing/2014/main" id="{B3EDD1D7-65DA-408C-B6F6-8E990C3C1D55}"/>
              </a:ext>
            </a:extLst>
          </p:cNvPr>
          <p:cNvSpPr/>
          <p:nvPr/>
        </p:nvSpPr>
        <p:spPr>
          <a:xfrm>
            <a:off x="6848475" y="476251"/>
            <a:ext cx="914400" cy="72072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2" name="TextovéPole 16">
            <a:extLst>
              <a:ext uri="{FF2B5EF4-FFF2-40B4-BE49-F238E27FC236}">
                <a16:creationId xmlns:a16="http://schemas.microsoft.com/office/drawing/2014/main" id="{82F20BFC-C504-4E78-9E6A-3FA97D25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9" y="476251"/>
            <a:ext cx="1582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primordial f.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8ACA93-95A3-4258-946D-B8D9C3BE2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Ovulace</a:t>
            </a:r>
            <a:r>
              <a:rPr lang="cs-CZ" sz="36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FA979-BDF8-45A3-AD91-B285B26FC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r>
              <a:rPr lang="cs-CZ" dirty="0"/>
              <a:t>náhlé zvýšení hladiny LH v konečné fázi dozrávání Graafova folikulu způsobí </a:t>
            </a:r>
            <a:r>
              <a:rPr lang="cs-CZ" i="1" dirty="0"/>
              <a:t>dokončení prvního meiotického dělení </a:t>
            </a:r>
            <a:r>
              <a:rPr lang="cs-CZ" dirty="0"/>
              <a:t>oocytu (vznik oocytu </a:t>
            </a:r>
            <a:r>
              <a:rPr lang="cs-CZ" dirty="0" err="1"/>
              <a:t>II.řádu</a:t>
            </a:r>
            <a:r>
              <a:rPr lang="cs-CZ" dirty="0"/>
              <a:t> + 1.pólového tělíska – krátce před ovulací) </a:t>
            </a:r>
          </a:p>
          <a:p>
            <a:r>
              <a:rPr lang="cs-CZ" b="1" i="1" dirty="0" err="1"/>
              <a:t>preovulační</a:t>
            </a:r>
            <a:r>
              <a:rPr lang="cs-CZ" b="1" i="1" dirty="0"/>
              <a:t> stádium </a:t>
            </a:r>
            <a:r>
              <a:rPr lang="cs-CZ" dirty="0"/>
              <a:t>folikulu – </a:t>
            </a:r>
            <a:r>
              <a:rPr lang="cs-CZ" i="1" dirty="0"/>
              <a:t>druhé meiotické dělení je zahájeno</a:t>
            </a:r>
            <a:r>
              <a:rPr lang="cs-CZ" dirty="0"/>
              <a:t>, ale oocyt je zablokován v metafázi (cca 3hod.před ovulací)</a:t>
            </a:r>
          </a:p>
          <a:p>
            <a:r>
              <a:rPr lang="cs-CZ" dirty="0"/>
              <a:t>v závislosti na zvyšující se hladině LH dochází k biochemickým a morfologickým změnám ve stěně Graafova folikulu     ztenčení stěny a její protržení      </a:t>
            </a:r>
            <a:r>
              <a:rPr lang="cs-CZ" b="1" i="1" dirty="0"/>
              <a:t>ovulace</a:t>
            </a:r>
            <a:r>
              <a:rPr lang="cs-CZ" dirty="0"/>
              <a:t> =vypuzení oocytu z folikulu spolu s folikulární tekutinou</a:t>
            </a:r>
          </a:p>
          <a:p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49B18D3-4946-4CC7-B2FA-E97B27931AFC}"/>
              </a:ext>
            </a:extLst>
          </p:cNvPr>
          <p:cNvCxnSpPr/>
          <p:nvPr/>
        </p:nvCxnSpPr>
        <p:spPr>
          <a:xfrm>
            <a:off x="8494776" y="4169664"/>
            <a:ext cx="3017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ACCDFCD-08CB-4F2E-90ED-F869B9A30B91}"/>
              </a:ext>
            </a:extLst>
          </p:cNvPr>
          <p:cNvCxnSpPr/>
          <p:nvPr/>
        </p:nvCxnSpPr>
        <p:spPr>
          <a:xfrm>
            <a:off x="3044952" y="4562856"/>
            <a:ext cx="3566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9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5188F-D688-472F-BB29-917A89CB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1439"/>
            <a:ext cx="10515600" cy="1271015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Oplození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688235-6A75-49F1-9DE6-A46E9245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968"/>
            <a:ext cx="10515600" cy="5696712"/>
          </a:xfrm>
        </p:spPr>
        <p:txBody>
          <a:bodyPr/>
          <a:lstStyle/>
          <a:p>
            <a:r>
              <a:rPr lang="cs-CZ" dirty="0"/>
              <a:t>tj. proces, při kterém </a:t>
            </a:r>
            <a:r>
              <a:rPr lang="cs-CZ" b="1" i="1" dirty="0"/>
              <a:t>splývají</a:t>
            </a:r>
            <a:r>
              <a:rPr lang="cs-CZ" dirty="0"/>
              <a:t> dvě pohlavní buňky (gamety)      </a:t>
            </a:r>
            <a:r>
              <a:rPr lang="cs-CZ" b="1" i="1" dirty="0"/>
              <a:t>zygota </a:t>
            </a:r>
            <a:r>
              <a:rPr lang="cs-CZ" dirty="0"/>
              <a:t>(buňka s kompletní sadou chromozómů)</a:t>
            </a:r>
            <a:endParaRPr lang="cs-CZ" b="1" i="1" dirty="0"/>
          </a:p>
          <a:p>
            <a:r>
              <a:rPr lang="cs-CZ" dirty="0"/>
              <a:t>dochází k němu obvykle v </a:t>
            </a:r>
            <a:r>
              <a:rPr lang="cs-CZ" b="1" i="1" dirty="0"/>
              <a:t>ampulárním oddílu vejcovodu </a:t>
            </a:r>
          </a:p>
          <a:p>
            <a:r>
              <a:rPr lang="cs-CZ" dirty="0"/>
              <a:t>oplozovací schopnost spermie je navozena </a:t>
            </a:r>
            <a:r>
              <a:rPr lang="cs-CZ" b="1" i="1" dirty="0"/>
              <a:t>kapacitací</a:t>
            </a:r>
            <a:r>
              <a:rPr lang="cs-CZ" dirty="0"/>
              <a:t>  a následnou </a:t>
            </a:r>
            <a:r>
              <a:rPr lang="cs-CZ" b="1" i="1" dirty="0" err="1"/>
              <a:t>akrosomovou</a:t>
            </a:r>
            <a:r>
              <a:rPr lang="cs-CZ" b="1" i="1" dirty="0"/>
              <a:t> reakcí</a:t>
            </a:r>
          </a:p>
          <a:p>
            <a:r>
              <a:rPr lang="cs-CZ" dirty="0"/>
              <a:t>spermie překonává bariéry – </a:t>
            </a:r>
            <a:r>
              <a:rPr lang="cs-CZ" i="1" dirty="0" err="1"/>
              <a:t>corona</a:t>
            </a:r>
            <a:r>
              <a:rPr lang="cs-CZ" i="1" dirty="0"/>
              <a:t> </a:t>
            </a:r>
            <a:r>
              <a:rPr lang="cs-CZ" i="1" dirty="0" err="1"/>
              <a:t>radiata</a:t>
            </a:r>
            <a:r>
              <a:rPr lang="cs-CZ" i="1" dirty="0"/>
              <a:t>, </a:t>
            </a:r>
            <a:r>
              <a:rPr lang="cs-CZ" i="1" dirty="0" err="1"/>
              <a:t>zona</a:t>
            </a:r>
            <a:r>
              <a:rPr lang="cs-CZ" i="1" dirty="0"/>
              <a:t> </a:t>
            </a:r>
            <a:r>
              <a:rPr lang="cs-CZ" i="1" dirty="0" err="1"/>
              <a:t>pellucida</a:t>
            </a:r>
            <a:r>
              <a:rPr lang="cs-CZ" i="1" dirty="0"/>
              <a:t> </a:t>
            </a:r>
          </a:p>
          <a:p>
            <a:r>
              <a:rPr lang="cs-CZ" dirty="0"/>
              <a:t>spojení membrány vajíčka a spermie vyvolá </a:t>
            </a:r>
            <a:r>
              <a:rPr lang="cs-CZ" b="1" i="1" dirty="0"/>
              <a:t>kortikální reakci </a:t>
            </a:r>
            <a:r>
              <a:rPr lang="cs-CZ" dirty="0"/>
              <a:t>(blok proti polyspermii) a současně dochází k </a:t>
            </a:r>
            <a:r>
              <a:rPr lang="cs-CZ" i="1" dirty="0"/>
              <a:t>dokončení druhého meiotického dělení </a:t>
            </a:r>
            <a:r>
              <a:rPr lang="cs-CZ" dirty="0"/>
              <a:t>(zralý oocyt + 2.pólové tělísko)</a:t>
            </a:r>
          </a:p>
          <a:p>
            <a:r>
              <a:rPr lang="cs-CZ" dirty="0"/>
              <a:t>zformování ženského (22 + X) a mužského (22 + X(Y)) prvojádra – obě replikují svoji DNA</a:t>
            </a:r>
          </a:p>
          <a:p>
            <a:r>
              <a:rPr lang="cs-CZ" dirty="0"/>
              <a:t>není-li vajíčko oplozeno, degeneruje zpravidla do 24h po ovulaci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BE7C3C1-7979-403A-B179-1406275C5C58}"/>
              </a:ext>
            </a:extLst>
          </p:cNvPr>
          <p:cNvCxnSpPr/>
          <p:nvPr/>
        </p:nvCxnSpPr>
        <p:spPr>
          <a:xfrm>
            <a:off x="9628632" y="1115568"/>
            <a:ext cx="411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98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6487D-C31B-40EE-8951-AF68AACE4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2072" cy="567563"/>
          </a:xfrm>
        </p:spPr>
        <p:txBody>
          <a:bodyPr>
            <a:normAutofit/>
          </a:bodyPr>
          <a:lstStyle/>
          <a:p>
            <a:r>
              <a:rPr lang="pl-PL" sz="2800" b="1" dirty="0"/>
              <a:t>Akrozomální reakce a průnik spermie do vajíčka</a:t>
            </a:r>
            <a:endParaRPr lang="cs-CZ" sz="2800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633A34-2BC3-459B-BAD8-D268F1C71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4" y="1088136"/>
            <a:ext cx="8421624" cy="5404739"/>
          </a:xfrm>
        </p:spPr>
      </p:pic>
    </p:spTree>
    <p:extLst>
      <p:ext uri="{BB962C8B-B14F-4D97-AF65-F5344CB8AC3E}">
        <p14:creationId xmlns:p14="http://schemas.microsoft.com/office/powerpoint/2010/main" val="2193187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42" name="Picture 14">
            <a:extLst>
              <a:ext uri="{FF2B5EF4-FFF2-40B4-BE49-F238E27FC236}">
                <a16:creationId xmlns:a16="http://schemas.microsoft.com/office/drawing/2014/main" id="{AE403086-1643-42E8-93E6-D2B6C1F9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3" name="Text Box 15">
            <a:extLst>
              <a:ext uri="{FF2B5EF4-FFF2-40B4-BE49-F238E27FC236}">
                <a16:creationId xmlns:a16="http://schemas.microsoft.com/office/drawing/2014/main" id="{093976FD-47FA-44A0-BF7E-D9E4BD88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85725"/>
            <a:ext cx="26638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/>
              <a:t>    </a:t>
            </a:r>
            <a:r>
              <a:rPr lang="cs-CZ" altLang="cs-CZ" sz="3200" dirty="0">
                <a:solidFill>
                  <a:srgbClr val="0000FF"/>
                </a:solidFill>
              </a:rPr>
              <a:t>Oplození</a:t>
            </a:r>
          </a:p>
          <a:p>
            <a:r>
              <a:rPr lang="cs-CZ" altLang="cs-CZ" sz="3200" dirty="0">
                <a:solidFill>
                  <a:srgbClr val="0000FF"/>
                </a:solidFill>
              </a:rPr>
              <a:t>    (fertilizace)</a:t>
            </a:r>
          </a:p>
        </p:txBody>
      </p:sp>
      <p:pic>
        <p:nvPicPr>
          <p:cNvPr id="124945" name="Picture 17">
            <a:extLst>
              <a:ext uri="{FF2B5EF4-FFF2-40B4-BE49-F238E27FC236}">
                <a16:creationId xmlns:a16="http://schemas.microsoft.com/office/drawing/2014/main" id="{BE6699E6-9812-46DC-97DE-2894335E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196975"/>
            <a:ext cx="2146300" cy="14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>
            <a:hlinkClick r:id="rId2"/>
            <a:extLst>
              <a:ext uri="{FF2B5EF4-FFF2-40B4-BE49-F238E27FC236}">
                <a16:creationId xmlns:a16="http://schemas.microsoft.com/office/drawing/2014/main" id="{51D52650-B47B-4F8C-9B94-186C6AA4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4291014"/>
            <a:ext cx="2916237" cy="2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0" name="Picture 8" descr="image 3">
            <a:extLst>
              <a:ext uri="{FF2B5EF4-FFF2-40B4-BE49-F238E27FC236}">
                <a16:creationId xmlns:a16="http://schemas.microsoft.com/office/drawing/2014/main" id="{AA2ABD62-D2A2-4CD0-8DA1-F977BA98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2151"/>
            <a:ext cx="6156325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61" name="Line 9">
            <a:extLst>
              <a:ext uri="{FF2B5EF4-FFF2-40B4-BE49-F238E27FC236}">
                <a16:creationId xmlns:a16="http://schemas.microsoft.com/office/drawing/2014/main" id="{82B48EDA-B0B0-46E5-A66A-AA433FBE60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492375"/>
            <a:ext cx="100965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5962" name="Text Box 10">
            <a:extLst>
              <a:ext uri="{FF2B5EF4-FFF2-40B4-BE49-F238E27FC236}">
                <a16:creationId xmlns:a16="http://schemas.microsoft.com/office/drawing/2014/main" id="{6D55134D-2143-4DBB-B807-115C1438E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65088"/>
            <a:ext cx="1679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>
                <a:solidFill>
                  <a:srgbClr val="0000FF"/>
                </a:solidFill>
              </a:rPr>
              <a:t>OPLOZENÍ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C9903A-943D-4A90-BDD8-471F2605C4F3}"/>
              </a:ext>
            </a:extLst>
          </p:cNvPr>
          <p:cNvSpPr txBox="1"/>
          <p:nvPr/>
        </p:nvSpPr>
        <p:spPr>
          <a:xfrm>
            <a:off x="1609344" y="868680"/>
            <a:ext cx="60350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5F7578-FDEE-4973-9FB2-6BED693B17CE}"/>
              </a:ext>
            </a:extLst>
          </p:cNvPr>
          <p:cNvSpPr txBox="1"/>
          <p:nvPr/>
        </p:nvSpPr>
        <p:spPr>
          <a:xfrm>
            <a:off x="2715768" y="804672"/>
            <a:ext cx="795528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43B9B3-ABCB-4D3D-8167-5FCDC175E16D}"/>
              </a:ext>
            </a:extLst>
          </p:cNvPr>
          <p:cNvSpPr txBox="1"/>
          <p:nvPr/>
        </p:nvSpPr>
        <p:spPr>
          <a:xfrm>
            <a:off x="521208" y="5861304"/>
            <a:ext cx="266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https://www.youtube.com/watch?v=BFrVmDgh4v4</a:t>
            </a:r>
          </a:p>
        </p:txBody>
      </p:sp>
    </p:spTree>
    <p:extLst>
      <p:ext uri="{BB962C8B-B14F-4D97-AF65-F5344CB8AC3E}">
        <p14:creationId xmlns:p14="http://schemas.microsoft.com/office/powerpoint/2010/main" val="418461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62A054C-31D3-45D6-9108-A286A0A6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64169D4-4AFF-441A-8862-E344FE91F2D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09800" y="188914"/>
            <a:ext cx="7772400" cy="936625"/>
          </a:xfrm>
        </p:spPr>
        <p:txBody>
          <a:bodyPr>
            <a:normAutofit fontScale="90000"/>
          </a:bodyPr>
          <a:lstStyle/>
          <a:p>
            <a:r>
              <a:rPr lang="cs-CZ" altLang="cs-CZ" sz="4000" b="1" dirty="0">
                <a:solidFill>
                  <a:srgbClr val="0000FF"/>
                </a:solidFill>
              </a:rPr>
              <a:t>Rýhování </a:t>
            </a:r>
            <a:r>
              <a:rPr lang="cs-CZ" altLang="cs-CZ" sz="3200" dirty="0"/>
              <a:t>– řada po sobě následujících          mitotických dělení zygoty 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1FE3B954-FF7B-4941-A785-EBFF514EDF7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75C76066-CD8E-4153-A34B-72041346C3E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75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:a16="http://schemas.microsoft.com/office/drawing/2014/main" id="{7C5E8E21-41EF-4935-9D63-83505BEC3D0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3" y="162877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4" name="Picture 10">
            <a:extLst>
              <a:ext uri="{FF2B5EF4-FFF2-40B4-BE49-F238E27FC236}">
                <a16:creationId xmlns:a16="http://schemas.microsoft.com/office/drawing/2014/main" id="{C92C63B7-04B0-4CC0-B752-90BD5D27692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3933825"/>
            <a:ext cx="19812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6" name="Picture 12">
            <a:extLst>
              <a:ext uri="{FF2B5EF4-FFF2-40B4-BE49-F238E27FC236}">
                <a16:creationId xmlns:a16="http://schemas.microsoft.com/office/drawing/2014/main" id="{ABB77AEC-6C0E-4E00-9F14-97F6BCC41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933826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>
            <a:extLst>
              <a:ext uri="{FF2B5EF4-FFF2-40B4-BE49-F238E27FC236}">
                <a16:creationId xmlns:a16="http://schemas.microsoft.com/office/drawing/2014/main" id="{371FB367-B23F-469D-AAFD-409A9082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3933826"/>
            <a:ext cx="2573337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9" name="Text Box 15">
            <a:extLst>
              <a:ext uri="{FF2B5EF4-FFF2-40B4-BE49-F238E27FC236}">
                <a16:creationId xmlns:a16="http://schemas.microsoft.com/office/drawing/2014/main" id="{6833E04B-1841-47E6-8717-55D73A190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290638"/>
            <a:ext cx="7489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Zygota</a:t>
            </a:r>
            <a:r>
              <a:rPr lang="cs-CZ" altLang="cs-CZ"/>
              <a:t> – 18 h po oplození       24 h                                     45 h</a:t>
            </a:r>
          </a:p>
        </p:txBody>
      </p:sp>
      <p:sp>
        <p:nvSpPr>
          <p:cNvPr id="52240" name="Text Box 16">
            <a:extLst>
              <a:ext uri="{FF2B5EF4-FFF2-40B4-BE49-F238E27FC236}">
                <a16:creationId xmlns:a16="http://schemas.microsoft.com/office/drawing/2014/main" id="{6FCBA830-EC2D-458E-96AF-374B9E403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5899151"/>
            <a:ext cx="397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72 h                                     morula – 96 h</a:t>
            </a:r>
          </a:p>
        </p:txBody>
      </p:sp>
      <p:sp>
        <p:nvSpPr>
          <p:cNvPr id="52241" name="Text Box 17">
            <a:extLst>
              <a:ext uri="{FF2B5EF4-FFF2-40B4-BE49-F238E27FC236}">
                <a16:creationId xmlns:a16="http://schemas.microsoft.com/office/drawing/2014/main" id="{C665C563-E2F2-4097-97EF-C0DC64852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644901"/>
            <a:ext cx="138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Blastocysta</a:t>
            </a:r>
          </a:p>
        </p:txBody>
      </p:sp>
      <p:sp>
        <p:nvSpPr>
          <p:cNvPr id="52242" name="Text Box 18">
            <a:extLst>
              <a:ext uri="{FF2B5EF4-FFF2-40B4-BE49-F238E27FC236}">
                <a16:creationId xmlns:a16="http://schemas.microsoft.com/office/drawing/2014/main" id="{6DA28C96-FC6C-480D-8680-220E2C5AD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594100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zona pellucida</a:t>
            </a:r>
          </a:p>
        </p:txBody>
      </p:sp>
      <p:sp>
        <p:nvSpPr>
          <p:cNvPr id="52243" name="Line 19">
            <a:extLst>
              <a:ext uri="{FF2B5EF4-FFF2-40B4-BE49-F238E27FC236}">
                <a16:creationId xmlns:a16="http://schemas.microsoft.com/office/drawing/2014/main" id="{27C074EB-A908-48CB-AF34-83A1081F2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20188" y="3933826"/>
            <a:ext cx="1444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44" name="Text Box 20">
            <a:extLst>
              <a:ext uri="{FF2B5EF4-FFF2-40B4-BE49-F238E27FC236}">
                <a16:creationId xmlns:a16="http://schemas.microsoft.com/office/drawing/2014/main" id="{7E18C8DB-02D0-4F5D-88BE-0F0866BE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7872" y="4142232"/>
            <a:ext cx="25669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/>
              <a:t>trofoblast</a:t>
            </a:r>
            <a:r>
              <a:rPr lang="cs-CZ" altLang="cs-CZ" sz="1600" dirty="0"/>
              <a:t> (vnější buněčná              masa)</a:t>
            </a:r>
          </a:p>
        </p:txBody>
      </p:sp>
      <p:sp>
        <p:nvSpPr>
          <p:cNvPr id="52245" name="Line 21">
            <a:extLst>
              <a:ext uri="{FF2B5EF4-FFF2-40B4-BE49-F238E27FC236}">
                <a16:creationId xmlns:a16="http://schemas.microsoft.com/office/drawing/2014/main" id="{C2270357-B4B7-4C2C-B41C-A9B1AB08D9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9113" y="4365625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46" name="Text Box 22">
            <a:extLst>
              <a:ext uri="{FF2B5EF4-FFF2-40B4-BE49-F238E27FC236}">
                <a16:creationId xmlns:a16="http://schemas.microsoft.com/office/drawing/2014/main" id="{7A3D9EDE-BB5B-4C9C-9039-39A9A553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941888"/>
            <a:ext cx="13668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 dirty="0"/>
              <a:t>embryoblast</a:t>
            </a:r>
            <a:r>
              <a:rPr lang="cs-CZ" altLang="cs-CZ" sz="1600" dirty="0"/>
              <a:t> (vnitřní buněčná masa)</a:t>
            </a:r>
          </a:p>
        </p:txBody>
      </p:sp>
      <p:sp>
        <p:nvSpPr>
          <p:cNvPr id="52247" name="Text Box 23">
            <a:extLst>
              <a:ext uri="{FF2B5EF4-FFF2-40B4-BE49-F238E27FC236}">
                <a16:creationId xmlns:a16="http://schemas.microsoft.com/office/drawing/2014/main" id="{681C3A1E-5599-4757-AE41-9A539F35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3" y="4868864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dutina </a:t>
            </a:r>
          </a:p>
          <a:p>
            <a:r>
              <a:rPr lang="cs-CZ" altLang="cs-CZ" sz="1600"/>
              <a:t>(blastocoel)</a:t>
            </a:r>
          </a:p>
        </p:txBody>
      </p:sp>
      <p:sp>
        <p:nvSpPr>
          <p:cNvPr id="52248" name="Text Box 24">
            <a:extLst>
              <a:ext uri="{FF2B5EF4-FFF2-40B4-BE49-F238E27FC236}">
                <a16:creationId xmlns:a16="http://schemas.microsoft.com/office/drawing/2014/main" id="{C8EBAAE6-E099-458C-B7EA-4693DC9E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1649413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FF"/>
                </a:solidFill>
              </a:rPr>
              <a:t>Blastomery</a:t>
            </a:r>
          </a:p>
          <a:p>
            <a:r>
              <a:rPr lang="cs-CZ" altLang="cs-CZ"/>
              <a:t>2             4</a:t>
            </a:r>
          </a:p>
        </p:txBody>
      </p:sp>
      <p:sp>
        <p:nvSpPr>
          <p:cNvPr id="52249" name="Line 25">
            <a:extLst>
              <a:ext uri="{FF2B5EF4-FFF2-40B4-BE49-F238E27FC236}">
                <a16:creationId xmlns:a16="http://schemas.microsoft.com/office/drawing/2014/main" id="{FE04C4ED-ABCD-4CEC-B322-B1FDE755ED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1901" y="1989138"/>
            <a:ext cx="5762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50" name="Line 26">
            <a:extLst>
              <a:ext uri="{FF2B5EF4-FFF2-40B4-BE49-F238E27FC236}">
                <a16:creationId xmlns:a16="http://schemas.microsoft.com/office/drawing/2014/main" id="{51416FD2-BAEC-4984-9446-48F5D75DCC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3" y="1989138"/>
            <a:ext cx="10795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51" name="Line 27">
            <a:extLst>
              <a:ext uri="{FF2B5EF4-FFF2-40B4-BE49-F238E27FC236}">
                <a16:creationId xmlns:a16="http://schemas.microsoft.com/office/drawing/2014/main" id="{80561F7E-63F8-4F3C-BD09-A1CF09826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5" y="1916114"/>
            <a:ext cx="2873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0127D9-2D1C-4EC8-83D8-F2DAFB6B1251}"/>
              </a:ext>
            </a:extLst>
          </p:cNvPr>
          <p:cNvSpPr txBox="1"/>
          <p:nvPr/>
        </p:nvSpPr>
        <p:spPr>
          <a:xfrm>
            <a:off x="420624" y="4142232"/>
            <a:ext cx="171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tvorba výrazných rýh na povrchu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C89A511-C444-42B7-9621-223650CE297C}"/>
              </a:ext>
            </a:extLst>
          </p:cNvPr>
          <p:cNvCxnSpPr/>
          <p:nvPr/>
        </p:nvCxnSpPr>
        <p:spPr>
          <a:xfrm>
            <a:off x="1911096" y="4581144"/>
            <a:ext cx="1051560" cy="2194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12A5D9AB-5C14-4699-9A61-3F09F85710AB}"/>
              </a:ext>
            </a:extLst>
          </p:cNvPr>
          <p:cNvSpPr/>
          <p:nvPr/>
        </p:nvSpPr>
        <p:spPr>
          <a:xfrm>
            <a:off x="7431788" y="3642296"/>
            <a:ext cx="1179576" cy="356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CDCBC44-1789-4EF2-96BF-AB5875CB5A78}"/>
              </a:ext>
            </a:extLst>
          </p:cNvPr>
          <p:cNvSpPr txBox="1"/>
          <p:nvPr/>
        </p:nvSpPr>
        <p:spPr>
          <a:xfrm>
            <a:off x="9840913" y="594834"/>
            <a:ext cx="2108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Blastocysta je časná fáze vývoje embrya, která vzniká pátý den po oplození. Buňky blastocysty jsou rozděleny na vnitřní vrstvu – </a:t>
            </a:r>
            <a:r>
              <a:rPr lang="cs-CZ" sz="1600" b="1" i="1" dirty="0"/>
              <a:t>embryoblast</a:t>
            </a:r>
            <a:r>
              <a:rPr lang="cs-CZ" sz="1600" dirty="0"/>
              <a:t>, ze kterého se později vytváří plod a na vnější obal </a:t>
            </a:r>
            <a:r>
              <a:rPr lang="cs-CZ" sz="1600" b="1" i="1" dirty="0"/>
              <a:t>trofoblast</a:t>
            </a:r>
            <a:r>
              <a:rPr lang="cs-CZ" sz="1600" dirty="0"/>
              <a:t>, který dává za vznik placentě.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F4BB69-F2D4-49AB-9E34-3B983927A4D1}"/>
              </a:ext>
            </a:extLst>
          </p:cNvPr>
          <p:cNvSpPr txBox="1"/>
          <p:nvPr/>
        </p:nvSpPr>
        <p:spPr>
          <a:xfrm>
            <a:off x="192024" y="6164113"/>
            <a:ext cx="2770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https://www.youtube.com/watch?v=y16hRRCQaV8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742706E-B055-4D92-8B1A-2DE52651FB7E}"/>
              </a:ext>
            </a:extLst>
          </p:cNvPr>
          <p:cNvSpPr txBox="1"/>
          <p:nvPr/>
        </p:nvSpPr>
        <p:spPr>
          <a:xfrm>
            <a:off x="329184" y="932688"/>
            <a:ext cx="1698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Zygota</a:t>
            </a:r>
            <a:r>
              <a:rPr lang="cs-CZ" dirty="0"/>
              <a:t> je prvotní buňka, která vznikne splynutím dvou pohlavních buněk 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>
            <a:extLst>
              <a:ext uri="{FF2B5EF4-FFF2-40B4-BE49-F238E27FC236}">
                <a16:creationId xmlns:a16="http://schemas.microsoft.com/office/drawing/2014/main" id="{1CE4FCCD-C579-4C7F-82C8-868A0F2A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789364"/>
            <a:ext cx="2592387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AC6FB52B-0B27-4D91-864E-FF6AAF98E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789364"/>
            <a:ext cx="2513012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6CE7F5C4-AB15-4697-8241-16795A36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981075"/>
            <a:ext cx="2513012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B641FBC4-E959-45A3-A695-AE4174BA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981075"/>
            <a:ext cx="2573337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2" name="Text Box 8">
            <a:extLst>
              <a:ext uri="{FF2B5EF4-FFF2-40B4-BE49-F238E27FC236}">
                <a16:creationId xmlns:a16="http://schemas.microsoft.com/office/drawing/2014/main" id="{5B629BF0-296D-4B4A-8957-3CEC19C4B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2371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„</a:t>
            </a:r>
            <a:r>
              <a:rPr lang="cs-CZ" altLang="cs-CZ" sz="2400" b="1" dirty="0" err="1"/>
              <a:t>Hatching</a:t>
            </a:r>
            <a:r>
              <a:rPr lang="cs-CZ" altLang="cs-CZ" sz="2400" b="1" dirty="0"/>
              <a:t>“ blastocysty = „vyklubání“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BC792A7-9D5B-45AB-8399-7FFCB3E44FB0}"/>
              </a:ext>
            </a:extLst>
          </p:cNvPr>
          <p:cNvSpPr txBox="1"/>
          <p:nvPr/>
        </p:nvSpPr>
        <p:spPr>
          <a:xfrm>
            <a:off x="521208" y="981075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Časná blastocysta </a:t>
            </a:r>
            <a:r>
              <a:rPr lang="cs-CZ" dirty="0"/>
              <a:t>– souvislá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pellucida</a:t>
            </a:r>
            <a:r>
              <a:rPr lang="cs-CZ" dirty="0"/>
              <a:t> (5.den po oplození)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7592D9-09EF-4F7C-8186-F8A768F8D020}"/>
              </a:ext>
            </a:extLst>
          </p:cNvPr>
          <p:cNvSpPr txBox="1"/>
          <p:nvPr/>
        </p:nvSpPr>
        <p:spPr>
          <a:xfrm>
            <a:off x="521208" y="3913632"/>
            <a:ext cx="2615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Zralá blastocysta </a:t>
            </a:r>
            <a:r>
              <a:rPr lang="cs-CZ" dirty="0"/>
              <a:t>– </a:t>
            </a:r>
            <a:r>
              <a:rPr lang="cs-CZ" dirty="0" err="1"/>
              <a:t>zona</a:t>
            </a:r>
            <a:r>
              <a:rPr lang="cs-CZ" dirty="0"/>
              <a:t> </a:t>
            </a:r>
            <a:r>
              <a:rPr lang="cs-CZ" dirty="0" err="1"/>
              <a:t>pellucida</a:t>
            </a:r>
            <a:r>
              <a:rPr lang="cs-CZ" dirty="0"/>
              <a:t> praskne, blastocysta je způsobilá zahájit implantaci </a:t>
            </a:r>
          </a:p>
          <a:p>
            <a:r>
              <a:rPr lang="cs-CZ" dirty="0"/>
              <a:t>(6.-7.den po oplození)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2D2CF55-73E4-48BF-BE5D-307DC4AEA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3592" y="260648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 dirty="0"/>
              <a:t>HISTOLOGIE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DCB737-9F56-4FDF-AC33-B8DC4C7FD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0389" y="1403648"/>
            <a:ext cx="10750739" cy="499230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z řečtiny: </a:t>
            </a:r>
            <a:r>
              <a:rPr lang="cs-CZ" altLang="cs-CZ" i="1" dirty="0" err="1"/>
              <a:t>histos</a:t>
            </a:r>
            <a:r>
              <a:rPr lang="cs-CZ" altLang="cs-CZ" dirty="0"/>
              <a:t> = tkáň, </a:t>
            </a:r>
            <a:r>
              <a:rPr lang="cs-CZ" altLang="cs-CZ" i="1" dirty="0"/>
              <a:t>logos</a:t>
            </a:r>
            <a:r>
              <a:rPr lang="cs-CZ" altLang="cs-CZ" dirty="0"/>
              <a:t> = nauka</a:t>
            </a:r>
          </a:p>
          <a:p>
            <a:pPr eaLnBrk="1" hangingPunct="1"/>
            <a:r>
              <a:rPr lang="cs-CZ" altLang="cs-CZ" dirty="0"/>
              <a:t>zařazení: biologie → morfologie → histologie</a:t>
            </a:r>
          </a:p>
          <a:p>
            <a:pPr eaLnBrk="1" hangingPunct="1"/>
            <a:r>
              <a:rPr lang="cs-CZ" altLang="cs-CZ" dirty="0"/>
              <a:t>nauka o struktuře a ultrastruktuře zdravých buněk, tkání a orgánů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obecná histologie</a:t>
            </a:r>
            <a:r>
              <a:rPr lang="cs-CZ" altLang="cs-CZ" dirty="0"/>
              <a:t> (stavba buněk a tkání)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speciální histologie</a:t>
            </a:r>
            <a:r>
              <a:rPr lang="cs-CZ" altLang="cs-CZ" dirty="0"/>
              <a:t> (mikroskopická anatomie – stavba – orgánů)</a:t>
            </a:r>
            <a:endParaRPr lang="cs-CZ" altLang="cs-CZ" u="sng" dirty="0"/>
          </a:p>
          <a:p>
            <a:pPr eaLnBrk="1" hangingPunct="1">
              <a:buFontTx/>
              <a:buNone/>
            </a:pPr>
            <a:endParaRPr lang="cs-CZ" altLang="cs-CZ" u="sng" dirty="0"/>
          </a:p>
          <a:p>
            <a:pPr eaLnBrk="1" hangingPunct="1">
              <a:buFontTx/>
              <a:buNone/>
            </a:pPr>
            <a:r>
              <a:rPr lang="cs-CZ" altLang="cs-CZ" u="sng" dirty="0"/>
              <a:t>Význam histologického vyšetření v medicínské praxi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/>
              <a:t>onkologie, chirurgie</a:t>
            </a:r>
          </a:p>
          <a:p>
            <a:pPr eaLnBrk="1" hangingPunct="1"/>
            <a:r>
              <a:rPr lang="cs-CZ" altLang="cs-CZ" dirty="0"/>
              <a:t>hematologie</a:t>
            </a:r>
          </a:p>
          <a:p>
            <a:pPr eaLnBrk="1" hangingPunct="1"/>
            <a:r>
              <a:rPr lang="cs-CZ" altLang="cs-CZ" dirty="0"/>
              <a:t>patologie a soudní lékařství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554F371D-ED5F-4BBA-98C6-06C3D5FB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DB275066-D25C-47D6-A304-3C0E1FE8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95618249-0963-4248-BBF2-A25CEEDA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16755FA2-E2D5-48F7-AA55-9C2D3481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989138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9">
            <a:extLst>
              <a:ext uri="{FF2B5EF4-FFF2-40B4-BE49-F238E27FC236}">
                <a16:creationId xmlns:a16="http://schemas.microsoft.com/office/drawing/2014/main" id="{E6450E92-C574-40F5-A32B-FB2D572F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>
            <a:extLst>
              <a:ext uri="{FF2B5EF4-FFF2-40B4-BE49-F238E27FC236}">
                <a16:creationId xmlns:a16="http://schemas.microsoft.com/office/drawing/2014/main" id="{769583D1-F6D9-4368-8F10-D2802285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9" name="Picture 11">
            <a:extLst>
              <a:ext uri="{FF2B5EF4-FFF2-40B4-BE49-F238E27FC236}">
                <a16:creationId xmlns:a16="http://schemas.microsoft.com/office/drawing/2014/main" id="{9047E112-5CD1-4829-9473-3228FCAB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4365625"/>
            <a:ext cx="21240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80" name="Text Box 12">
            <a:extLst>
              <a:ext uri="{FF2B5EF4-FFF2-40B4-BE49-F238E27FC236}">
                <a16:creationId xmlns:a16="http://schemas.microsoft.com/office/drawing/2014/main" id="{C1B84646-B93E-4DCA-BB61-5A16CAD3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615" y="95776"/>
            <a:ext cx="696772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600" b="1" dirty="0">
                <a:solidFill>
                  <a:srgbClr val="0000FF"/>
                </a:solidFill>
              </a:rPr>
              <a:t>Implantace </a:t>
            </a:r>
            <a:r>
              <a:rPr lang="cs-CZ" altLang="cs-CZ" sz="3600" dirty="0">
                <a:solidFill>
                  <a:srgbClr val="0000FF"/>
                </a:solidFill>
              </a:rPr>
              <a:t>(nidace)</a:t>
            </a:r>
            <a:r>
              <a:rPr lang="cs-CZ" altLang="cs-CZ" sz="2000" dirty="0">
                <a:solidFill>
                  <a:srgbClr val="0000FF"/>
                </a:solidFill>
              </a:rPr>
              <a:t> </a:t>
            </a:r>
            <a:r>
              <a:rPr lang="cs-CZ" altLang="cs-CZ" sz="2400" dirty="0"/>
              <a:t>= proces zanořování zárodku do endometria (uhnízdění)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F44478-8F70-41A6-8F94-5DA7C4F96755}"/>
              </a:ext>
            </a:extLst>
          </p:cNvPr>
          <p:cNvSpPr txBox="1"/>
          <p:nvPr/>
        </p:nvSpPr>
        <p:spPr>
          <a:xfrm>
            <a:off x="100584" y="2596896"/>
            <a:ext cx="33101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začíná 6.-7.den po oplození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cca 2/3 ve sliznici zadní stěny těla dělohy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trofoblast </a:t>
            </a:r>
            <a:r>
              <a:rPr lang="cs-CZ" dirty="0"/>
              <a:t>     </a:t>
            </a:r>
            <a:r>
              <a:rPr lang="cs-CZ" dirty="0" err="1">
                <a:solidFill>
                  <a:srgbClr val="339966"/>
                </a:solidFill>
              </a:rPr>
              <a:t>cytotrofoblast</a:t>
            </a:r>
            <a:r>
              <a:rPr lang="cs-CZ" dirty="0"/>
              <a:t> </a:t>
            </a:r>
          </a:p>
          <a:p>
            <a:r>
              <a:rPr lang="cs-CZ" dirty="0"/>
              <a:t>                                     </a:t>
            </a:r>
            <a:r>
              <a:rPr lang="cs-CZ" dirty="0" err="1">
                <a:solidFill>
                  <a:srgbClr val="99FFCC"/>
                </a:solidFill>
              </a:rPr>
              <a:t>syncytiotrofoblast</a:t>
            </a:r>
            <a:r>
              <a:rPr lang="cs-CZ" dirty="0">
                <a:solidFill>
                  <a:srgbClr val="99FFCC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embryoblast</a:t>
            </a:r>
            <a:r>
              <a:rPr lang="cs-CZ" dirty="0"/>
              <a:t>       </a:t>
            </a:r>
            <a:r>
              <a:rPr lang="cs-CZ" dirty="0">
                <a:solidFill>
                  <a:srgbClr val="FFC000"/>
                </a:solidFill>
              </a:rPr>
              <a:t>hypoblast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          </a:t>
            </a:r>
            <a:r>
              <a:rPr lang="cs-CZ" dirty="0">
                <a:solidFill>
                  <a:srgbClr val="0070C0"/>
                </a:solidFill>
              </a:rPr>
              <a:t>epiblast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amniová dutina</a:t>
            </a:r>
            <a:endParaRPr lang="cs-CZ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C000"/>
                </a:solidFill>
              </a:rPr>
              <a:t>žloutkový váček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72A98AD-0E14-4150-B6BE-044F22AE44A5}"/>
              </a:ext>
            </a:extLst>
          </p:cNvPr>
          <p:cNvCxnSpPr/>
          <p:nvPr/>
        </p:nvCxnSpPr>
        <p:spPr>
          <a:xfrm>
            <a:off x="1408176" y="3602736"/>
            <a:ext cx="24688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FAA14132-86E6-4D94-ACDE-16C2EA77F4E2}"/>
              </a:ext>
            </a:extLst>
          </p:cNvPr>
          <p:cNvCxnSpPr>
            <a:cxnSpLocks/>
          </p:cNvCxnSpPr>
          <p:nvPr/>
        </p:nvCxnSpPr>
        <p:spPr>
          <a:xfrm>
            <a:off x="1078992" y="3749040"/>
            <a:ext cx="0" cy="2598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D56C878-E797-4427-90CB-7DD6A85EECAA}"/>
              </a:ext>
            </a:extLst>
          </p:cNvPr>
          <p:cNvCxnSpPr/>
          <p:nvPr/>
        </p:nvCxnSpPr>
        <p:spPr>
          <a:xfrm>
            <a:off x="1739899" y="4443984"/>
            <a:ext cx="23406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C5B1AF2-ABFB-43C6-B80A-CF74E05CD324}"/>
              </a:ext>
            </a:extLst>
          </p:cNvPr>
          <p:cNvCxnSpPr/>
          <p:nvPr/>
        </p:nvCxnSpPr>
        <p:spPr>
          <a:xfrm>
            <a:off x="1078992" y="4562856"/>
            <a:ext cx="0" cy="2926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6ED6C9E-FC3C-449A-9BEC-9A86C048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06" y="320391"/>
            <a:ext cx="8713788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611FEFE-13C5-48BC-9325-25788963559D}"/>
              </a:ext>
            </a:extLst>
          </p:cNvPr>
          <p:cNvSpPr txBox="1"/>
          <p:nvPr/>
        </p:nvSpPr>
        <p:spPr>
          <a:xfrm>
            <a:off x="7991856" y="1915812"/>
            <a:ext cx="1051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D11658C-32A1-4832-8CFC-9A5FCF9AE432}"/>
              </a:ext>
            </a:extLst>
          </p:cNvPr>
          <p:cNvSpPr txBox="1"/>
          <p:nvPr/>
        </p:nvSpPr>
        <p:spPr>
          <a:xfrm>
            <a:off x="2679193" y="2285144"/>
            <a:ext cx="12161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5623B1-2FE6-4C29-A406-A363801F9335}"/>
              </a:ext>
            </a:extLst>
          </p:cNvPr>
          <p:cNvSpPr txBox="1"/>
          <p:nvPr/>
        </p:nvSpPr>
        <p:spPr>
          <a:xfrm>
            <a:off x="2286000" y="1915812"/>
            <a:ext cx="209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(Dutina blastocysty)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A4A139-378F-43D9-90FD-F2A1BF9E3027}"/>
              </a:ext>
            </a:extLst>
          </p:cNvPr>
          <p:cNvSpPr txBox="1"/>
          <p:nvPr/>
        </p:nvSpPr>
        <p:spPr>
          <a:xfrm>
            <a:off x="2816352" y="877824"/>
            <a:ext cx="107899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FB1A07-DC6A-43C2-83B9-BD0FB6773052}"/>
              </a:ext>
            </a:extLst>
          </p:cNvPr>
          <p:cNvSpPr txBox="1"/>
          <p:nvPr/>
        </p:nvSpPr>
        <p:spPr>
          <a:xfrm>
            <a:off x="7991856" y="1915812"/>
            <a:ext cx="9784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BE9DEF5-161C-462B-AE76-8DA96F6F688D}"/>
              </a:ext>
            </a:extLst>
          </p:cNvPr>
          <p:cNvSpPr txBox="1"/>
          <p:nvPr/>
        </p:nvSpPr>
        <p:spPr>
          <a:xfrm>
            <a:off x="2679193" y="2285144"/>
            <a:ext cx="11521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48B8BC9-AB2E-464A-A721-C0AC291D5F93}"/>
              </a:ext>
            </a:extLst>
          </p:cNvPr>
          <p:cNvSpPr txBox="1"/>
          <p:nvPr/>
        </p:nvSpPr>
        <p:spPr>
          <a:xfrm>
            <a:off x="9180576" y="2843784"/>
            <a:ext cx="270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Embryoblast se diferencuje ve 2 vrstvy – </a:t>
            </a:r>
            <a:r>
              <a:rPr lang="cs-CZ" b="1" i="1" dirty="0"/>
              <a:t>epiblast</a:t>
            </a:r>
            <a:r>
              <a:rPr lang="cs-CZ" dirty="0"/>
              <a:t> (vysoké cylindrické buňky okolo amniové dutiny) a </a:t>
            </a:r>
            <a:r>
              <a:rPr lang="cs-CZ" b="1" i="1" dirty="0"/>
              <a:t>hypoblast</a:t>
            </a:r>
            <a:r>
              <a:rPr lang="cs-CZ" dirty="0"/>
              <a:t> (malé kubické buňky sousedící s dutinou blastocysty).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99BA08-3838-4DFB-A43A-FD5C9EE97276}"/>
              </a:ext>
            </a:extLst>
          </p:cNvPr>
          <p:cNvSpPr txBox="1"/>
          <p:nvPr/>
        </p:nvSpPr>
        <p:spPr>
          <a:xfrm>
            <a:off x="356616" y="1247156"/>
            <a:ext cx="19933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Trofoblast se diferencuje ve 2 vrstvy – </a:t>
            </a:r>
            <a:r>
              <a:rPr lang="cs-CZ" b="1" i="1" dirty="0" err="1"/>
              <a:t>cytotrofoblast</a:t>
            </a:r>
            <a:r>
              <a:rPr lang="cs-CZ" b="1" i="1" dirty="0"/>
              <a:t> </a:t>
            </a:r>
            <a:r>
              <a:rPr lang="cs-CZ" dirty="0"/>
              <a:t>(vnitřní vrstva kubických buněk) a </a:t>
            </a:r>
            <a:r>
              <a:rPr lang="cs-CZ" b="1" i="1" dirty="0" err="1"/>
              <a:t>syncytiotrofoblast</a:t>
            </a:r>
            <a:r>
              <a:rPr lang="cs-CZ" dirty="0"/>
              <a:t> (vnější vrstva tvořená cytoplazmatickou masou s mnoha jádry).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11C6E02-40DC-4A99-B7CE-27D119EE2AEA}"/>
              </a:ext>
            </a:extLst>
          </p:cNvPr>
          <p:cNvSpPr txBox="1"/>
          <p:nvPr/>
        </p:nvSpPr>
        <p:spPr>
          <a:xfrm>
            <a:off x="2167128" y="3736711"/>
            <a:ext cx="1792224" cy="4668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A805FF-A584-44C2-978F-328AD9075C1B}"/>
              </a:ext>
            </a:extLst>
          </p:cNvPr>
          <p:cNvSpPr txBox="1"/>
          <p:nvPr/>
        </p:nvSpPr>
        <p:spPr>
          <a:xfrm>
            <a:off x="2093976" y="4663476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Cytotrofoblast</a:t>
            </a:r>
            <a:endParaRPr lang="cs-CZ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12C1712-7ABD-4FDD-A413-DA2BD4D3BE8C}"/>
              </a:ext>
            </a:extLst>
          </p:cNvPr>
          <p:cNvCxnSpPr/>
          <p:nvPr/>
        </p:nvCxnSpPr>
        <p:spPr>
          <a:xfrm flipV="1">
            <a:off x="3611880" y="3319272"/>
            <a:ext cx="3465576" cy="15288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7A5DBAB-E6B6-484D-BF3B-6361407A63F9}"/>
              </a:ext>
            </a:extLst>
          </p:cNvPr>
          <p:cNvSpPr txBox="1"/>
          <p:nvPr/>
        </p:nvSpPr>
        <p:spPr>
          <a:xfrm>
            <a:off x="2130552" y="4670705"/>
            <a:ext cx="144475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2D12ECF0-848C-40BE-9639-6D7DAA5A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4"/>
            <a:ext cx="87852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2136CA2-EA2E-4F14-8CE1-CB1F10A8690C}"/>
              </a:ext>
            </a:extLst>
          </p:cNvPr>
          <p:cNvSpPr txBox="1"/>
          <p:nvPr/>
        </p:nvSpPr>
        <p:spPr>
          <a:xfrm>
            <a:off x="7982712" y="2121408"/>
            <a:ext cx="1207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3D93D9F-8EE2-4F85-8530-D88F5E382B08}"/>
              </a:ext>
            </a:extLst>
          </p:cNvPr>
          <p:cNvSpPr txBox="1"/>
          <p:nvPr/>
        </p:nvSpPr>
        <p:spPr>
          <a:xfrm>
            <a:off x="7982712" y="722376"/>
            <a:ext cx="1005840" cy="4389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7662E0-FFD0-4B6C-926E-0F8DC6E45E92}"/>
              </a:ext>
            </a:extLst>
          </p:cNvPr>
          <p:cNvSpPr txBox="1"/>
          <p:nvPr/>
        </p:nvSpPr>
        <p:spPr>
          <a:xfrm>
            <a:off x="7982712" y="2490740"/>
            <a:ext cx="13990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29EF29-F56F-417D-A499-A4B89197D5A6}"/>
              </a:ext>
            </a:extLst>
          </p:cNvPr>
          <p:cNvSpPr txBox="1"/>
          <p:nvPr/>
        </p:nvSpPr>
        <p:spPr>
          <a:xfrm>
            <a:off x="7982712" y="3602736"/>
            <a:ext cx="173736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03E7D88-890D-4E79-93BE-46594C65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713788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E4B92D-9CB4-4C4E-ABA5-76B8137D20A4}"/>
              </a:ext>
            </a:extLst>
          </p:cNvPr>
          <p:cNvSpPr txBox="1"/>
          <p:nvPr/>
        </p:nvSpPr>
        <p:spPr>
          <a:xfrm>
            <a:off x="2953512" y="2112264"/>
            <a:ext cx="11247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8E2286-10B6-4577-B2D3-BCA194B8C2FA}"/>
              </a:ext>
            </a:extLst>
          </p:cNvPr>
          <p:cNvSpPr txBox="1"/>
          <p:nvPr/>
        </p:nvSpPr>
        <p:spPr>
          <a:xfrm>
            <a:off x="3145536" y="2871216"/>
            <a:ext cx="932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E7F560-762A-4098-B2F1-8B74A7E38304}"/>
              </a:ext>
            </a:extLst>
          </p:cNvPr>
          <p:cNvSpPr txBox="1"/>
          <p:nvPr/>
        </p:nvSpPr>
        <p:spPr>
          <a:xfrm>
            <a:off x="8503919" y="1125538"/>
            <a:ext cx="19132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sz="1600" dirty="0"/>
              <a:t>buňky původem z </a:t>
            </a:r>
            <a:r>
              <a:rPr lang="cs-CZ" sz="1600" dirty="0" err="1"/>
              <a:t>cytotrofoblastu</a:t>
            </a:r>
            <a:endParaRPr lang="cs-CZ" sz="1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0CD3624E-DA28-4ED4-94A0-F26DA3DB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878522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1AC2A7DF-0E22-4BBC-8BD8-5B3735BB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650948-A432-4AAF-AE0F-5924321CF183}"/>
              </a:ext>
            </a:extLst>
          </p:cNvPr>
          <p:cNvSpPr txBox="1"/>
          <p:nvPr/>
        </p:nvSpPr>
        <p:spPr>
          <a:xfrm>
            <a:off x="7790687" y="2066544"/>
            <a:ext cx="11659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E460ACE-1DEE-4C76-BEC6-CF4C0673FD29}"/>
              </a:ext>
            </a:extLst>
          </p:cNvPr>
          <p:cNvSpPr txBox="1"/>
          <p:nvPr/>
        </p:nvSpPr>
        <p:spPr>
          <a:xfrm>
            <a:off x="7790687" y="2880360"/>
            <a:ext cx="9692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Epiblast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FAF6B89-8706-4C8F-8D39-36051E770B56}"/>
              </a:ext>
            </a:extLst>
          </p:cNvPr>
          <p:cNvSpPr txBox="1"/>
          <p:nvPr/>
        </p:nvSpPr>
        <p:spPr>
          <a:xfrm>
            <a:off x="9281160" y="6035040"/>
            <a:ext cx="272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https://www.youtube.com/watch?v=bIdJOiXpp9g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D1A005BF-CCE3-4F5A-BD5D-E966968A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BEABFF2A-109B-4DB6-9FB6-26A21BCB2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844676"/>
            <a:ext cx="222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3333FF"/>
                </a:solidFill>
                <a:latin typeface="Arial" panose="020B0604020202020204" pitchFamily="34" charset="0"/>
              </a:rPr>
              <a:t>                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8BB0EC-0522-4398-A801-C20AAD597BBF}"/>
              </a:ext>
            </a:extLst>
          </p:cNvPr>
          <p:cNvSpPr txBox="1"/>
          <p:nvPr/>
        </p:nvSpPr>
        <p:spPr>
          <a:xfrm>
            <a:off x="1524001" y="1097280"/>
            <a:ext cx="675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„</a:t>
            </a:r>
            <a:r>
              <a:rPr lang="cs-CZ" b="1" i="1" dirty="0" err="1">
                <a:solidFill>
                  <a:srgbClr val="FF0000"/>
                </a:solidFill>
              </a:rPr>
              <a:t>bilaminární</a:t>
            </a:r>
            <a:r>
              <a:rPr lang="cs-CZ" b="1" i="1" dirty="0">
                <a:solidFill>
                  <a:srgbClr val="FF0000"/>
                </a:solidFill>
              </a:rPr>
              <a:t> zárodečný terčík“ </a:t>
            </a:r>
            <a:r>
              <a:rPr lang="cs-CZ" dirty="0"/>
              <a:t>– 2.týden embryonálního vývoje</a:t>
            </a:r>
          </a:p>
          <a:p>
            <a:r>
              <a:rPr lang="cs-CZ" dirty="0"/>
              <a:t>                                                        - průměr cca 1mm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3738132-5078-488A-803B-22B7A5F5CABC}"/>
              </a:ext>
            </a:extLst>
          </p:cNvPr>
          <p:cNvSpPr txBox="1"/>
          <p:nvPr/>
        </p:nvSpPr>
        <p:spPr>
          <a:xfrm>
            <a:off x="5184648" y="2211389"/>
            <a:ext cx="2523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Orofaryngová</a:t>
            </a:r>
            <a:r>
              <a:rPr lang="cs-CZ" dirty="0"/>
              <a:t> membrána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A17E7B-91CF-4BAE-85A4-01218F830723}"/>
              </a:ext>
            </a:extLst>
          </p:cNvPr>
          <p:cNvSpPr txBox="1"/>
          <p:nvPr/>
        </p:nvSpPr>
        <p:spPr>
          <a:xfrm>
            <a:off x="4462272" y="5632704"/>
            <a:ext cx="12710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Hypoblast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0A80F9-97F7-4F91-8754-58F5C34D62C4}"/>
              </a:ext>
            </a:extLst>
          </p:cNvPr>
          <p:cNvSpPr txBox="1"/>
          <p:nvPr/>
        </p:nvSpPr>
        <p:spPr>
          <a:xfrm>
            <a:off x="6300216" y="5733288"/>
            <a:ext cx="113385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Epiblast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746952-462C-4624-857E-3CFD7EC8377D}"/>
              </a:ext>
            </a:extLst>
          </p:cNvPr>
          <p:cNvSpPr txBox="1"/>
          <p:nvPr/>
        </p:nvSpPr>
        <p:spPr>
          <a:xfrm>
            <a:off x="4462272" y="5632704"/>
            <a:ext cx="118872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281966-4B18-4A63-9EB5-7C24B38A7242}"/>
              </a:ext>
            </a:extLst>
          </p:cNvPr>
          <p:cNvSpPr txBox="1"/>
          <p:nvPr/>
        </p:nvSpPr>
        <p:spPr>
          <a:xfrm>
            <a:off x="1728216" y="5248656"/>
            <a:ext cx="118872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314480-E2CD-4162-A63D-6254E8306620}"/>
              </a:ext>
            </a:extLst>
          </p:cNvPr>
          <p:cNvSpPr txBox="1"/>
          <p:nvPr/>
        </p:nvSpPr>
        <p:spPr>
          <a:xfrm>
            <a:off x="5184648" y="2211389"/>
            <a:ext cx="2441448" cy="3667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8E7A560-DDD6-40A5-9D74-4A0D9B56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0" y="1290828"/>
            <a:ext cx="4410075" cy="247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B86454-E257-4D06-93FA-AEC81A6C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99" y="0"/>
            <a:ext cx="504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0C711DF-01F3-44A0-89DD-4E2C017A06CD}"/>
              </a:ext>
            </a:extLst>
          </p:cNvPr>
          <p:cNvSpPr txBox="1"/>
          <p:nvPr/>
        </p:nvSpPr>
        <p:spPr>
          <a:xfrm>
            <a:off x="658368" y="393192"/>
            <a:ext cx="622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„</a:t>
            </a:r>
            <a:r>
              <a:rPr lang="cs-CZ" i="1" dirty="0" err="1">
                <a:solidFill>
                  <a:srgbClr val="FF0000"/>
                </a:solidFill>
              </a:rPr>
              <a:t>trilaminární</a:t>
            </a:r>
            <a:r>
              <a:rPr lang="cs-CZ" i="1" dirty="0">
                <a:solidFill>
                  <a:srgbClr val="FF0000"/>
                </a:solidFill>
              </a:rPr>
              <a:t> zárodečný terčík“ </a:t>
            </a:r>
            <a:r>
              <a:rPr lang="cs-CZ" dirty="0"/>
              <a:t>– 3. týden embryonálního vývoje</a:t>
            </a:r>
          </a:p>
          <a:p>
            <a:r>
              <a:rPr lang="cs-CZ" dirty="0"/>
              <a:t>                                                       - „gastrulace“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A02C7BA-83E9-44C0-A812-BCD7E5779566}"/>
              </a:ext>
            </a:extLst>
          </p:cNvPr>
          <p:cNvSpPr txBox="1"/>
          <p:nvPr/>
        </p:nvSpPr>
        <p:spPr>
          <a:xfrm>
            <a:off x="757830" y="3885521"/>
            <a:ext cx="45095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formování </a:t>
            </a:r>
            <a:r>
              <a:rPr lang="cs-CZ" b="1" i="1" dirty="0"/>
              <a:t>osových struktur </a:t>
            </a:r>
            <a:r>
              <a:rPr lang="cs-CZ" dirty="0"/>
              <a:t>zárodku (5)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diferenciace tří zárodečných listů – </a:t>
            </a:r>
            <a:r>
              <a:rPr lang="cs-CZ" b="1" i="1" dirty="0"/>
              <a:t>ektodermu, mezodermu a entodermu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vyvíjí se </a:t>
            </a:r>
            <a:r>
              <a:rPr lang="cs-CZ" b="1" i="1" dirty="0"/>
              <a:t>chorda dorsalis – </a:t>
            </a:r>
            <a:r>
              <a:rPr lang="cs-CZ" dirty="0"/>
              <a:t>důležitá struktura pro vývoj osového skeletu a nervové trubice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i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31463A-606D-4366-85DA-314FF260C5DA}"/>
              </a:ext>
            </a:extLst>
          </p:cNvPr>
          <p:cNvSpPr txBox="1"/>
          <p:nvPr/>
        </p:nvSpPr>
        <p:spPr>
          <a:xfrm>
            <a:off x="6885432" y="3191256"/>
            <a:ext cx="886968" cy="429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68402B1-9D39-49D6-8196-7D44CFDD7772}"/>
              </a:ext>
            </a:extLst>
          </p:cNvPr>
          <p:cNvSpPr txBox="1"/>
          <p:nvPr/>
        </p:nvSpPr>
        <p:spPr>
          <a:xfrm>
            <a:off x="8686800" y="3191256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887DAA-E750-4803-A012-5BD49FD75CA8}"/>
              </a:ext>
            </a:extLst>
          </p:cNvPr>
          <p:cNvSpPr txBox="1"/>
          <p:nvPr/>
        </p:nvSpPr>
        <p:spPr>
          <a:xfrm>
            <a:off x="8476488" y="3977640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9CEB1F-C037-4F16-BE82-AE613976F5E2}"/>
              </a:ext>
            </a:extLst>
          </p:cNvPr>
          <p:cNvSpPr txBox="1"/>
          <p:nvPr/>
        </p:nvSpPr>
        <p:spPr>
          <a:xfrm>
            <a:off x="8567928" y="5202936"/>
            <a:ext cx="8869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A12BD37-87CE-4BAC-BBA3-1EB23AD4F23F}"/>
              </a:ext>
            </a:extLst>
          </p:cNvPr>
          <p:cNvSpPr txBox="1"/>
          <p:nvPr/>
        </p:nvSpPr>
        <p:spPr>
          <a:xfrm>
            <a:off x="7306056" y="5202936"/>
            <a:ext cx="1106424" cy="429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31CDD43-A3C3-4CE1-8774-34C2DD58A7CD}"/>
              </a:ext>
            </a:extLst>
          </p:cNvPr>
          <p:cNvSpPr txBox="1"/>
          <p:nvPr/>
        </p:nvSpPr>
        <p:spPr>
          <a:xfrm>
            <a:off x="466344" y="6144768"/>
            <a:ext cx="403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https://www.youtube.com/watch?v=3AOoikTEfeo</a:t>
            </a:r>
          </a:p>
        </p:txBody>
      </p:sp>
    </p:spTree>
    <p:extLst>
      <p:ext uri="{BB962C8B-B14F-4D97-AF65-F5344CB8AC3E}">
        <p14:creationId xmlns:p14="http://schemas.microsoft.com/office/powerpoint/2010/main" val="233098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85C6BBF-0180-408B-8445-D83B197C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8642350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0BCCCB-E2D9-4681-872D-791DF1554842}"/>
              </a:ext>
            </a:extLst>
          </p:cNvPr>
          <p:cNvSpPr txBox="1"/>
          <p:nvPr/>
        </p:nvSpPr>
        <p:spPr>
          <a:xfrm>
            <a:off x="4206240" y="3282696"/>
            <a:ext cx="1636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Orofaryngová</a:t>
            </a:r>
            <a:r>
              <a:rPr lang="cs-CZ" dirty="0"/>
              <a:t> membrána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73BC0C2-D7DF-4F40-A1E5-45EB12B5D14C}"/>
              </a:ext>
            </a:extLst>
          </p:cNvPr>
          <p:cNvSpPr/>
          <p:nvPr/>
        </p:nvSpPr>
        <p:spPr>
          <a:xfrm>
            <a:off x="5239512" y="1417320"/>
            <a:ext cx="1179576" cy="356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D95B69-2684-4C33-9616-158015B19793}"/>
              </a:ext>
            </a:extLst>
          </p:cNvPr>
          <p:cNvSpPr/>
          <p:nvPr/>
        </p:nvSpPr>
        <p:spPr>
          <a:xfrm>
            <a:off x="4212336" y="3307141"/>
            <a:ext cx="1402080" cy="6218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DB6057-9A64-4B19-9B43-0096B5CEF684}"/>
              </a:ext>
            </a:extLst>
          </p:cNvPr>
          <p:cNvSpPr txBox="1"/>
          <p:nvPr/>
        </p:nvSpPr>
        <p:spPr>
          <a:xfrm>
            <a:off x="6419088" y="1682496"/>
            <a:ext cx="1106424" cy="5212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11DB9BB-F8D8-4200-BABC-8BA46315C84D}"/>
              </a:ext>
            </a:extLst>
          </p:cNvPr>
          <p:cNvSpPr txBox="1"/>
          <p:nvPr/>
        </p:nvSpPr>
        <p:spPr>
          <a:xfrm>
            <a:off x="8430768" y="2990088"/>
            <a:ext cx="1188720" cy="5669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78CBD42-FC47-40E3-84D8-5C4935698763}"/>
              </a:ext>
            </a:extLst>
          </p:cNvPr>
          <p:cNvSpPr txBox="1"/>
          <p:nvPr/>
        </p:nvSpPr>
        <p:spPr>
          <a:xfrm>
            <a:off x="2697480" y="5102352"/>
            <a:ext cx="1636776" cy="73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0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reak">
            <a:extLst>
              <a:ext uri="{FF2B5EF4-FFF2-40B4-BE49-F238E27FC236}">
                <a16:creationId xmlns:a16="http://schemas.microsoft.com/office/drawing/2014/main" id="{829EA959-27C8-4962-8F03-E4D93AC4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E52A54C0-DE8C-42EB-BA36-50C14B308B36}"/>
              </a:ext>
            </a:extLst>
          </p:cNvPr>
          <p:cNvSpPr txBox="1">
            <a:spLocks noChangeArrowheads="1"/>
          </p:cNvSpPr>
          <p:nvPr/>
        </p:nvSpPr>
        <p:spPr bwMode="auto">
          <a:xfrm rot="20361621">
            <a:off x="8164513" y="857251"/>
            <a:ext cx="1136650" cy="366713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ektoderm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CFF8FE05-ECBE-4F23-A556-241CEBBAAF0F}"/>
              </a:ext>
            </a:extLst>
          </p:cNvPr>
          <p:cNvSpPr txBox="1">
            <a:spLocks noChangeArrowheads="1"/>
          </p:cNvSpPr>
          <p:nvPr/>
        </p:nvSpPr>
        <p:spPr bwMode="auto">
          <a:xfrm rot="20377430">
            <a:off x="9028113" y="1647826"/>
            <a:ext cx="1263650" cy="366713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mezoderm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0F29C83C-A23C-4997-9153-E224A973D6B3}"/>
              </a:ext>
            </a:extLst>
          </p:cNvPr>
          <p:cNvSpPr txBox="1">
            <a:spLocks noChangeArrowheads="1"/>
          </p:cNvSpPr>
          <p:nvPr/>
        </p:nvSpPr>
        <p:spPr bwMode="auto">
          <a:xfrm rot="20561447">
            <a:off x="8904288" y="2505076"/>
            <a:ext cx="11493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entoderm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D1DAA051-8093-4F8F-8486-C54CF0D58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3"/>
            <a:ext cx="20161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t>Zárodečný terčík</a:t>
            </a:r>
          </a:p>
        </p:txBody>
      </p:sp>
      <p:sp>
        <p:nvSpPr>
          <p:cNvPr id="9223" name="TextovéPole 1">
            <a:extLst>
              <a:ext uri="{FF2B5EF4-FFF2-40B4-BE49-F238E27FC236}">
                <a16:creationId xmlns:a16="http://schemas.microsoft.com/office/drawing/2014/main" id="{55A4FB6D-F741-469F-90AC-C9FBC4CBD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579439"/>
            <a:ext cx="2247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Primitivní tkáně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282107C7-6BE2-4C7B-AF0B-E13D93230F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40014" y="0"/>
          <a:ext cx="6262687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4857143" imgH="12838095" progId="Photoshop.Image.7">
                  <p:embed/>
                </p:oleObj>
              </mc:Choice>
              <mc:Fallback>
                <p:oleObj name="Image" r:id="rId2" imgW="14857143" imgH="12838095" progId="Photoshop.Image.7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282107C7-6BE2-4C7B-AF0B-E13D93230F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0"/>
                        <a:ext cx="6262687" cy="541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005464C2-65DF-477A-BBC4-F3FA489CA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00664"/>
            <a:ext cx="86407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Mezoderm: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laterální mezoderm</a:t>
            </a:r>
            <a:r>
              <a:rPr lang="cs-CZ" altLang="cs-CZ" sz="1800">
                <a:latin typeface="Arial" panose="020B0604020202020204" pitchFamily="34" charset="0"/>
              </a:rPr>
              <a:t>  - zachovává si podobu listu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mezoderm po stranách chordy zmohutní v ploténku = tzv.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paraaxiální mezoderm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>
                <a:latin typeface="Arial" panose="020B0604020202020204" pitchFamily="34" charset="0"/>
              </a:rPr>
              <a:t> mezi oběma oddíly mezodermu = </a:t>
            </a:r>
            <a:r>
              <a:rPr lang="cs-CZ" altLang="cs-CZ" sz="1800" b="1">
                <a:solidFill>
                  <a:srgbClr val="3333FF"/>
                </a:solidFill>
                <a:latin typeface="Arial" panose="020B0604020202020204" pitchFamily="34" charset="0"/>
              </a:rPr>
              <a:t>intermediární mezoderm (nefrotomy)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4B8C8B9-7060-45C9-8F5F-C6E04B880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/>
              <a:t>EMBRYOLOGIE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D543A29-0BC7-4248-A728-17EDC07968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8365" y="1476375"/>
            <a:ext cx="11253659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nauka o prenatálním (intrauterinním) vývoji jedince </a:t>
            </a:r>
          </a:p>
          <a:p>
            <a:pPr eaLnBrk="1" hangingPunct="1"/>
            <a:r>
              <a:rPr lang="cs-CZ" altLang="cs-CZ" dirty="0">
                <a:solidFill>
                  <a:srgbClr val="009999"/>
                </a:solidFill>
              </a:rPr>
              <a:t>embryo</a:t>
            </a:r>
            <a:r>
              <a:rPr lang="cs-CZ" altLang="cs-CZ" dirty="0"/>
              <a:t> (první 2 měsíce </a:t>
            </a:r>
            <a:r>
              <a:rPr lang="cs-CZ" altLang="cs-CZ" dirty="0" err="1"/>
              <a:t>i.u</a:t>
            </a:r>
            <a:r>
              <a:rPr lang="cs-CZ" altLang="cs-CZ" dirty="0"/>
              <a:t>. života, </a:t>
            </a:r>
            <a:r>
              <a:rPr lang="cs-CZ" sz="2800" dirty="0">
                <a:effectLst/>
              </a:rPr>
              <a:t>od gametogeneze po raný embryonální vývoj)</a:t>
            </a:r>
            <a:r>
              <a:rPr lang="cs-CZ" altLang="cs-CZ" dirty="0"/>
              <a:t> </a:t>
            </a:r>
          </a:p>
          <a:p>
            <a:r>
              <a:rPr lang="cs-CZ" altLang="cs-CZ" dirty="0">
                <a:solidFill>
                  <a:srgbClr val="009999"/>
                </a:solidFill>
              </a:rPr>
              <a:t>fetus </a:t>
            </a:r>
            <a:r>
              <a:rPr lang="cs-CZ" altLang="cs-CZ" dirty="0"/>
              <a:t>(od 12. týdne do narození, </a:t>
            </a:r>
            <a:r>
              <a:rPr lang="cs-CZ" sz="2800" dirty="0">
                <a:effectLst/>
              </a:rPr>
              <a:t>organogeneze = vývoj orgánů v jednotlivých systémech)</a:t>
            </a:r>
          </a:p>
          <a:p>
            <a:pPr marL="0" indent="0" eaLnBrk="1" hangingPunct="1">
              <a:buNone/>
            </a:pPr>
            <a:endParaRPr lang="cs-CZ" altLang="cs-CZ" u="sng" dirty="0"/>
          </a:p>
          <a:p>
            <a:pPr eaLnBrk="1" hangingPunct="1">
              <a:buFontTx/>
              <a:buNone/>
            </a:pPr>
            <a:r>
              <a:rPr lang="cs-CZ" altLang="cs-CZ" u="sng" dirty="0"/>
              <a:t>Význam embryologie v praxi</a:t>
            </a:r>
            <a:r>
              <a:rPr lang="cs-CZ" altLang="cs-CZ" dirty="0"/>
              <a:t>:</a:t>
            </a:r>
          </a:p>
          <a:p>
            <a:pPr eaLnBrk="1" hangingPunct="1"/>
            <a:r>
              <a:rPr lang="cs-CZ" altLang="cs-CZ" dirty="0"/>
              <a:t>porodnictví, prenatální péče, pediatrie</a:t>
            </a:r>
          </a:p>
          <a:p>
            <a:pPr eaLnBrk="1" hangingPunct="1"/>
            <a:r>
              <a:rPr lang="cs-CZ" altLang="cs-CZ" dirty="0"/>
              <a:t>teratologie</a:t>
            </a:r>
          </a:p>
          <a:p>
            <a:pPr eaLnBrk="1" hangingPunct="1"/>
            <a:r>
              <a:rPr lang="cs-CZ" altLang="cs-CZ" dirty="0"/>
              <a:t>patologie a soudní lékařství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225" y="826247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39695" y="170289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Vývoj nervové trubice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0E8358F-E959-43DA-AE68-3886FB620C86}"/>
              </a:ext>
            </a:extLst>
          </p:cNvPr>
          <p:cNvSpPr txBox="1"/>
          <p:nvPr/>
        </p:nvSpPr>
        <p:spPr>
          <a:xfrm>
            <a:off x="6665976" y="2959433"/>
            <a:ext cx="1024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0000FF"/>
                </a:solidFill>
              </a:rPr>
              <a:t>Crista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neuralis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E09946-DA57-4EC2-BA5A-2CC31EDA6F61}"/>
              </a:ext>
            </a:extLst>
          </p:cNvPr>
          <p:cNvSpPr txBox="1"/>
          <p:nvPr/>
        </p:nvSpPr>
        <p:spPr>
          <a:xfrm>
            <a:off x="0" y="1128161"/>
            <a:ext cx="44897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FF"/>
                </a:solidFill>
              </a:rPr>
              <a:t>Hlavní deriváty buněk neurální lišty (</a:t>
            </a:r>
            <a:r>
              <a:rPr lang="cs-CZ" b="1" dirty="0" err="1">
                <a:solidFill>
                  <a:srgbClr val="0000FF"/>
                </a:solidFill>
              </a:rPr>
              <a:t>crista</a:t>
            </a:r>
            <a:r>
              <a:rPr lang="cs-CZ" b="1" dirty="0">
                <a:solidFill>
                  <a:srgbClr val="0000FF"/>
                </a:solidFill>
              </a:rPr>
              <a:t> </a:t>
            </a:r>
            <a:r>
              <a:rPr lang="cs-CZ" b="1" dirty="0" err="1">
                <a:solidFill>
                  <a:srgbClr val="0000FF"/>
                </a:solidFill>
              </a:rPr>
              <a:t>neuralis</a:t>
            </a:r>
            <a:r>
              <a:rPr lang="cs-CZ" b="1" dirty="0">
                <a:solidFill>
                  <a:srgbClr val="0000FF"/>
                </a:solidFill>
              </a:rPr>
              <a:t>):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spinální ganglia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postgangliové</a:t>
            </a:r>
            <a:r>
              <a:rPr lang="cs-CZ" dirty="0"/>
              <a:t> neurony autonomních nervů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buňky dřeně nadledvin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Schwannovy</a:t>
            </a:r>
            <a:r>
              <a:rPr lang="cs-CZ" dirty="0"/>
              <a:t>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melanocyty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odontoblasty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část</a:t>
            </a:r>
            <a:r>
              <a:rPr lang="cs-CZ" b="1" dirty="0"/>
              <a:t> </a:t>
            </a:r>
            <a:r>
              <a:rPr lang="cs-CZ" dirty="0"/>
              <a:t>obalů mozku (koncový mozek)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mesenchym žaberních oblouků </a:t>
            </a:r>
            <a:r>
              <a:rPr lang="cs-CZ" b="1" dirty="0"/>
              <a:t>(</a:t>
            </a:r>
            <a:r>
              <a:rPr lang="cs-CZ" b="1" dirty="0" err="1"/>
              <a:t>ektomezenchym</a:t>
            </a:r>
            <a:r>
              <a:rPr lang="cs-CZ" b="1" dirty="0"/>
              <a:t> – vazivo, chrupavky, kosti obličeje a lebky)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dermis obličeje a krku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sensitivní a parasympatická ganglia hlavových nervů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buňky hladké svaloviny ve stěně krevních cév obličeje a koncového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parafolikulární</a:t>
            </a:r>
            <a:r>
              <a:rPr lang="cs-CZ" dirty="0"/>
              <a:t> buňky (C-buňky) štítné </a:t>
            </a:r>
            <a:r>
              <a:rPr lang="cs-CZ" dirty="0" err="1"/>
              <a:t>žl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aj.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F43DA8-EA5C-41A5-BC96-0D08762A45A1}"/>
              </a:ext>
            </a:extLst>
          </p:cNvPr>
          <p:cNvSpPr txBox="1"/>
          <p:nvPr/>
        </p:nvSpPr>
        <p:spPr>
          <a:xfrm>
            <a:off x="411480" y="744242"/>
            <a:ext cx="188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19.- 27.den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0F69F9A-2EDB-4FCA-A54C-A79E85A81E33}"/>
              </a:ext>
            </a:extLst>
          </p:cNvPr>
          <p:cNvSpPr txBox="1"/>
          <p:nvPr/>
        </p:nvSpPr>
        <p:spPr>
          <a:xfrm>
            <a:off x="9329929" y="6166181"/>
            <a:ext cx="26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https://www.youtube.com/watch?v=73k0k8qXAow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098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flexe">
            <a:extLst>
              <a:ext uri="{FF2B5EF4-FFF2-40B4-BE49-F238E27FC236}">
                <a16:creationId xmlns:a16="http://schemas.microsoft.com/office/drawing/2014/main" id="{A921F8A8-3501-49C1-9ED3-0E0FFD00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5914" r="1358" b="5075"/>
          <a:stretch/>
        </p:blipFill>
        <p:spPr bwMode="auto">
          <a:xfrm>
            <a:off x="4773168" y="64008"/>
            <a:ext cx="5504688" cy="679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C9E62F-FBA0-40B0-A4BD-80DFAFB1A41A}"/>
              </a:ext>
            </a:extLst>
          </p:cNvPr>
          <p:cNvSpPr txBox="1"/>
          <p:nvPr/>
        </p:nvSpPr>
        <p:spPr>
          <a:xfrm>
            <a:off x="91440" y="384048"/>
            <a:ext cx="4608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Flexe zárodku:</a:t>
            </a:r>
          </a:p>
          <a:p>
            <a:endParaRPr lang="cs-CZ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4. týden embryonálního vývoje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podmíněna růstem embrya do délky i šířky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vývojem a růstem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expanzí amniového váčku (amniové tekutiny)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687906-B3FD-478F-B1C7-5B4DDCFB3B92}"/>
              </a:ext>
            </a:extLst>
          </p:cNvPr>
          <p:cNvSpPr txBox="1"/>
          <p:nvPr/>
        </p:nvSpPr>
        <p:spPr>
          <a:xfrm>
            <a:off x="493776" y="3127248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https://www.youtube.com/watch?v=qMnpxP6EeIY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A3EAB07-0177-4E44-A7F6-059DA87B2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b="1" u="sng" dirty="0"/>
              <a:t>TKÁNĚ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3C32C97-AF06-40A4-A9E3-22F00DD8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9224" y="1316737"/>
            <a:ext cx="10753343" cy="5207890"/>
          </a:xfrm>
        </p:spPr>
        <p:txBody>
          <a:bodyPr/>
          <a:lstStyle/>
          <a:p>
            <a:pPr eaLnBrk="1" hangingPunct="1"/>
            <a:r>
              <a:rPr lang="cs-CZ" altLang="cs-CZ" dirty="0"/>
              <a:t>jsou základními stavebními složkami orgánů lidského těla,</a:t>
            </a:r>
          </a:p>
          <a:p>
            <a:pPr eaLnBrk="1" hangingPunct="1"/>
            <a:r>
              <a:rPr lang="cs-CZ" altLang="cs-CZ" dirty="0"/>
              <a:t>soubory morfologicky shodných nebo velmi podobných buněk, které plní určitou funkci,</a:t>
            </a:r>
          </a:p>
          <a:p>
            <a:pPr eaLnBrk="1" hangingPunct="1"/>
            <a:r>
              <a:rPr lang="cs-CZ" altLang="cs-CZ" dirty="0"/>
              <a:t>n</a:t>
            </a:r>
            <a:r>
              <a:rPr lang="cs-CZ" altLang="cs-CZ"/>
              <a:t>a </a:t>
            </a:r>
            <a:r>
              <a:rPr lang="cs-CZ" altLang="cs-CZ" dirty="0"/>
              <a:t>základě strukturních a funkčních znaků se rozdělují na 4 základní typy: </a:t>
            </a:r>
            <a:r>
              <a:rPr lang="cs-CZ" altLang="cs-CZ" dirty="0">
                <a:solidFill>
                  <a:srgbClr val="9900FF"/>
                </a:solidFill>
              </a:rPr>
              <a:t>epitelová</a:t>
            </a:r>
            <a:r>
              <a:rPr lang="cs-CZ" altLang="cs-CZ" dirty="0"/>
              <a:t> tkáň, </a:t>
            </a:r>
            <a:r>
              <a:rPr lang="cs-CZ" altLang="cs-CZ" dirty="0">
                <a:solidFill>
                  <a:srgbClr val="9900FF"/>
                </a:solidFill>
              </a:rPr>
              <a:t>pojivová</a:t>
            </a:r>
            <a:r>
              <a:rPr lang="cs-CZ" altLang="cs-CZ" dirty="0"/>
              <a:t> tkáň, </a:t>
            </a:r>
            <a:r>
              <a:rPr lang="cs-CZ" altLang="cs-CZ" dirty="0">
                <a:solidFill>
                  <a:srgbClr val="9900FF"/>
                </a:solidFill>
              </a:rPr>
              <a:t>svalová</a:t>
            </a:r>
            <a:r>
              <a:rPr lang="cs-CZ" altLang="cs-CZ" dirty="0"/>
              <a:t> tkáň a </a:t>
            </a:r>
            <a:r>
              <a:rPr lang="cs-CZ" altLang="cs-CZ" dirty="0">
                <a:solidFill>
                  <a:srgbClr val="9900FF"/>
                </a:solidFill>
              </a:rPr>
              <a:t>nervová</a:t>
            </a:r>
            <a:r>
              <a:rPr lang="cs-CZ" altLang="cs-CZ" dirty="0"/>
              <a:t> tkáň.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B73937-B01E-418A-9E2A-1FC0C795C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21962" r="70948" b="68548"/>
          <a:stretch/>
        </p:blipFill>
        <p:spPr bwMode="auto">
          <a:xfrm>
            <a:off x="5916168" y="3872484"/>
            <a:ext cx="2843784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BD1765-E42C-4160-8724-F260A6129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3" t="59025"/>
          <a:stretch/>
        </p:blipFill>
        <p:spPr bwMode="auto">
          <a:xfrm>
            <a:off x="8833104" y="3872484"/>
            <a:ext cx="3080957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59C9182-3E69-40CD-B70F-302306573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06" b="62267"/>
          <a:stretch/>
        </p:blipFill>
        <p:spPr bwMode="auto">
          <a:xfrm>
            <a:off x="2798635" y="3872484"/>
            <a:ext cx="3080957" cy="24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ADE5198D-BB5D-4A03-9182-E32DB2BC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" y="3868644"/>
            <a:ext cx="2745751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0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9F13534-1E39-423B-9158-70A7AFC6B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7472" y="-190416"/>
            <a:ext cx="10930128" cy="1943016"/>
          </a:xfrm>
        </p:spPr>
        <p:txBody>
          <a:bodyPr/>
          <a:lstStyle/>
          <a:p>
            <a:pPr algn="l" eaLnBrk="1" hangingPunct="1"/>
            <a:r>
              <a:rPr lang="cs-CZ" altLang="cs-CZ" b="1" dirty="0"/>
              <a:t>Typy tkání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A584DB9-C755-41F9-8B33-329FF7FB62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74897" y="2751837"/>
            <a:ext cx="5331016" cy="3684270"/>
          </a:xfrm>
        </p:spPr>
        <p:txBody>
          <a:bodyPr/>
          <a:lstStyle/>
          <a:p>
            <a:pPr eaLnBrk="1" hangingPunct="1"/>
            <a:r>
              <a:rPr lang="cs-CZ" altLang="cs-CZ" b="1" dirty="0"/>
              <a:t>Epitelová</a:t>
            </a:r>
          </a:p>
          <a:p>
            <a:pPr eaLnBrk="1" hangingPunct="1"/>
            <a:r>
              <a:rPr lang="cs-CZ" altLang="cs-CZ" b="1" dirty="0"/>
              <a:t>Pojivová</a:t>
            </a:r>
            <a:r>
              <a:rPr lang="cs-CZ" altLang="cs-CZ" dirty="0"/>
              <a:t> - vazivo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kost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chrupavka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                   - </a:t>
            </a:r>
            <a:r>
              <a:rPr lang="en-US" altLang="cs-CZ" dirty="0">
                <a:solidFill>
                  <a:srgbClr val="009999"/>
                </a:solidFill>
                <a:cs typeface="Arial" panose="020B0604020202020204" pitchFamily="34" charset="0"/>
              </a:rPr>
              <a:t>[</a:t>
            </a:r>
            <a:r>
              <a:rPr lang="cs-CZ" altLang="cs-CZ" dirty="0">
                <a:solidFill>
                  <a:srgbClr val="009999"/>
                </a:solidFill>
              </a:rPr>
              <a:t>krev</a:t>
            </a:r>
            <a:r>
              <a:rPr lang="en-US" altLang="cs-CZ" dirty="0">
                <a:solidFill>
                  <a:srgbClr val="009999"/>
                </a:solidFill>
                <a:cs typeface="Arial" panose="020B0604020202020204" pitchFamily="34" charset="0"/>
              </a:rPr>
              <a:t>]</a:t>
            </a:r>
            <a:r>
              <a:rPr lang="cs-CZ" altLang="cs-CZ" dirty="0"/>
              <a:t>  </a:t>
            </a:r>
          </a:p>
          <a:p>
            <a:pPr eaLnBrk="1" hangingPunct="1"/>
            <a:r>
              <a:rPr lang="cs-CZ" altLang="cs-CZ" b="1" dirty="0"/>
              <a:t>Svalová</a:t>
            </a:r>
          </a:p>
          <a:p>
            <a:pPr eaLnBrk="1" hangingPunct="1"/>
            <a:r>
              <a:rPr lang="cs-CZ" altLang="cs-CZ" b="1" dirty="0"/>
              <a:t>Nervová</a:t>
            </a:r>
            <a:r>
              <a:rPr lang="cs-CZ" altLang="cs-CZ" dirty="0"/>
              <a:t> 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F033A9C-2446-4AFA-A6D0-A2340915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69" y="90941"/>
            <a:ext cx="2745751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F49C5E7-41CE-48B5-8BFF-CD4A2351A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06" b="62267"/>
          <a:stretch/>
        </p:blipFill>
        <p:spPr bwMode="auto">
          <a:xfrm>
            <a:off x="6334176" y="601076"/>
            <a:ext cx="2602186" cy="24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F7835BB-7293-4FD9-B2BC-52883AE8E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21962" r="70948" b="68548"/>
          <a:stretch/>
        </p:blipFill>
        <p:spPr bwMode="auto">
          <a:xfrm>
            <a:off x="440564" y="1591500"/>
            <a:ext cx="2843784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1EA3A44-8601-4622-B5A5-172DC4DF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3" t="59025"/>
          <a:stretch/>
        </p:blipFill>
        <p:spPr bwMode="auto">
          <a:xfrm>
            <a:off x="150685" y="4272444"/>
            <a:ext cx="3080957" cy="24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B381A5D-EA4A-4360-8ED7-CAB27C2E6E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6968" r="68059" b="43967"/>
          <a:stretch/>
        </p:blipFill>
        <p:spPr>
          <a:xfrm>
            <a:off x="9491292" y="2476993"/>
            <a:ext cx="2111613" cy="190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E337E7E-14C3-4CC9-841A-A401137E5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00" b="67067"/>
          <a:stretch/>
        </p:blipFill>
        <p:spPr bwMode="auto">
          <a:xfrm>
            <a:off x="9116063" y="90941"/>
            <a:ext cx="2862072" cy="22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5AA9D37-47E2-498A-89F2-6253B4A36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25200" t="25579" r="27518" b="35989"/>
          <a:stretch/>
        </p:blipFill>
        <p:spPr bwMode="auto">
          <a:xfrm>
            <a:off x="7678240" y="4587369"/>
            <a:ext cx="3626104" cy="216103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3B55120-61F9-4079-B460-31D8B173AB8C}"/>
              </a:ext>
            </a:extLst>
          </p:cNvPr>
          <p:cNvCxnSpPr/>
          <p:nvPr/>
        </p:nvCxnSpPr>
        <p:spPr>
          <a:xfrm flipV="1">
            <a:off x="4014634" y="1750769"/>
            <a:ext cx="319622" cy="12353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F38A791-AA8F-41EB-8FFB-C4FD0AFCC1D6}"/>
              </a:ext>
            </a:extLst>
          </p:cNvPr>
          <p:cNvCxnSpPr/>
          <p:nvPr/>
        </p:nvCxnSpPr>
        <p:spPr>
          <a:xfrm flipV="1">
            <a:off x="6548319" y="2264028"/>
            <a:ext cx="474273" cy="1034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4CBB86B-D5F7-4FBC-A1A7-54C22B87DF05}"/>
              </a:ext>
            </a:extLst>
          </p:cNvPr>
          <p:cNvCxnSpPr>
            <a:cxnSpLocks/>
          </p:cNvCxnSpPr>
          <p:nvPr/>
        </p:nvCxnSpPr>
        <p:spPr>
          <a:xfrm flipV="1">
            <a:off x="7287768" y="3429000"/>
            <a:ext cx="2697480" cy="1074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17366E47-E977-40F3-BA1B-44D05EDF20CB}"/>
              </a:ext>
            </a:extLst>
          </p:cNvPr>
          <p:cNvCxnSpPr>
            <a:cxnSpLocks/>
          </p:cNvCxnSpPr>
          <p:nvPr/>
        </p:nvCxnSpPr>
        <p:spPr>
          <a:xfrm flipV="1">
            <a:off x="6428199" y="1314492"/>
            <a:ext cx="3557049" cy="26517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CB0A505-DBDF-457D-A2A2-AB75EC4977EF}"/>
              </a:ext>
            </a:extLst>
          </p:cNvPr>
          <p:cNvCxnSpPr>
            <a:cxnSpLocks/>
          </p:cNvCxnSpPr>
          <p:nvPr/>
        </p:nvCxnSpPr>
        <p:spPr>
          <a:xfrm>
            <a:off x="6675120" y="5108646"/>
            <a:ext cx="1636776" cy="6795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FCB893C-7ADC-43C7-A337-2B0C1179C457}"/>
              </a:ext>
            </a:extLst>
          </p:cNvPr>
          <p:cNvCxnSpPr/>
          <p:nvPr/>
        </p:nvCxnSpPr>
        <p:spPr>
          <a:xfrm flipH="1" flipV="1">
            <a:off x="2708493" y="3069896"/>
            <a:ext cx="1306141" cy="247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A8FA53EB-70DE-4135-B55F-D277822D5ED9}"/>
              </a:ext>
            </a:extLst>
          </p:cNvPr>
          <p:cNvCxnSpPr/>
          <p:nvPr/>
        </p:nvCxnSpPr>
        <p:spPr>
          <a:xfrm flipH="1">
            <a:off x="2450643" y="6025896"/>
            <a:ext cx="1563991" cy="222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[sf38x5+types+of+tissues+ch.4.GIF]">
            <a:extLst>
              <a:ext uri="{FF2B5EF4-FFF2-40B4-BE49-F238E27FC236}">
                <a16:creationId xmlns:a16="http://schemas.microsoft.com/office/drawing/2014/main" id="{9999B446-C59C-4690-B0E7-9747387C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29" y="17462"/>
            <a:ext cx="90741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C35D844-A8DC-4097-9D30-61487B003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192" y="128334"/>
            <a:ext cx="10515600" cy="1026488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Epitelová tkáň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89AB533-08D2-447D-AC95-82F44398B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8864" y="1051560"/>
            <a:ext cx="11074272" cy="494601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u="sng" dirty="0"/>
              <a:t>Původ</a:t>
            </a:r>
            <a:r>
              <a:rPr lang="cs-CZ" altLang="cs-CZ" dirty="0"/>
              <a:t> – všechny </a:t>
            </a:r>
            <a:r>
              <a:rPr lang="cs-CZ" altLang="cs-CZ" dirty="0">
                <a:solidFill>
                  <a:srgbClr val="0070C0"/>
                </a:solidFill>
              </a:rPr>
              <a:t>3</a:t>
            </a:r>
            <a:r>
              <a:rPr lang="cs-CZ" altLang="cs-CZ" dirty="0"/>
              <a:t> zárodečné listy</a:t>
            </a:r>
          </a:p>
          <a:p>
            <a:pPr eaLnBrk="1" hangingPunct="1"/>
            <a:r>
              <a:rPr lang="cs-CZ" altLang="cs-CZ" u="sng" dirty="0"/>
              <a:t>Skládá se</a:t>
            </a:r>
            <a:r>
              <a:rPr lang="cs-CZ" altLang="cs-CZ" dirty="0"/>
              <a:t> z těsně nakupených </a:t>
            </a:r>
            <a:r>
              <a:rPr lang="cs-CZ" altLang="cs-CZ" dirty="0">
                <a:solidFill>
                  <a:srgbClr val="0070C0"/>
                </a:solidFill>
              </a:rPr>
              <a:t>buněk</a:t>
            </a:r>
            <a:r>
              <a:rPr lang="cs-CZ" altLang="cs-CZ" dirty="0"/>
              <a:t>, spojených různými typy </a:t>
            </a:r>
            <a:r>
              <a:rPr lang="cs-CZ" altLang="cs-CZ" dirty="0">
                <a:solidFill>
                  <a:srgbClr val="0070C0"/>
                </a:solidFill>
              </a:rPr>
              <a:t>mezibuněčných spojů </a:t>
            </a:r>
            <a:r>
              <a:rPr lang="cs-CZ" altLang="cs-CZ" dirty="0"/>
              <a:t>(utěsňují mezibuněčný prostor, zajišťují adhezi a komunikaci buněk), minimální množství </a:t>
            </a:r>
            <a:r>
              <a:rPr lang="cs-CZ" altLang="cs-CZ" dirty="0">
                <a:solidFill>
                  <a:srgbClr val="0070C0"/>
                </a:solidFill>
              </a:rPr>
              <a:t>mezibuněčné hmoty </a:t>
            </a:r>
            <a:endParaRPr lang="cs-CZ" altLang="cs-CZ" dirty="0"/>
          </a:p>
          <a:p>
            <a:pPr eaLnBrk="1" hangingPunct="1"/>
            <a:r>
              <a:rPr lang="cs-CZ" altLang="cs-CZ" dirty="0"/>
              <a:t>Od ostatních tkání ji dělí bazální lamina nebo bazální membrána</a:t>
            </a:r>
          </a:p>
          <a:p>
            <a:pPr eaLnBrk="1" hangingPunct="1"/>
            <a:r>
              <a:rPr lang="cs-CZ" altLang="cs-CZ" dirty="0"/>
              <a:t>Tato tkáň je </a:t>
            </a:r>
            <a:r>
              <a:rPr lang="cs-CZ" altLang="cs-CZ" u="sng" dirty="0"/>
              <a:t>bezcévná</a:t>
            </a:r>
            <a:r>
              <a:rPr lang="cs-CZ" altLang="cs-CZ" dirty="0"/>
              <a:t>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0636425-8E27-4D0F-9811-29B368C58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 t="7741" r="3243" b="13779"/>
          <a:stretch/>
        </p:blipFill>
        <p:spPr bwMode="auto">
          <a:xfrm>
            <a:off x="5444172" y="3442716"/>
            <a:ext cx="5751576" cy="29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568AFEFB-1E9A-4994-99D2-A9C60936D57C}"/>
              </a:ext>
            </a:extLst>
          </p:cNvPr>
          <p:cNvCxnSpPr/>
          <p:nvPr/>
        </p:nvCxnSpPr>
        <p:spPr>
          <a:xfrm>
            <a:off x="6291612" y="5997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BAB8D9A-ED93-4CFE-9BEC-DE6E0E5B8CC0}"/>
              </a:ext>
            </a:extLst>
          </p:cNvPr>
          <p:cNvCxnSpPr/>
          <p:nvPr/>
        </p:nvCxnSpPr>
        <p:spPr>
          <a:xfrm flipV="1">
            <a:off x="6394164" y="5602096"/>
            <a:ext cx="4452588" cy="8318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090A149-E23B-4C35-9842-A3FEF3B42F92}"/>
              </a:ext>
            </a:extLst>
          </p:cNvPr>
          <p:cNvCxnSpPr/>
          <p:nvPr/>
        </p:nvCxnSpPr>
        <p:spPr>
          <a:xfrm flipH="1" flipV="1">
            <a:off x="5775960" y="4663440"/>
            <a:ext cx="512064" cy="86779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3BA498-1008-48CB-96B0-2B1A3B34ECB2}"/>
              </a:ext>
            </a:extLst>
          </p:cNvPr>
          <p:cNvSpPr txBox="1"/>
          <p:nvPr/>
        </p:nvSpPr>
        <p:spPr>
          <a:xfrm>
            <a:off x="1883664" y="4383320"/>
            <a:ext cx="263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bazální lamina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9C6C40E-DFAD-4DA0-9BB6-798BF7C5CCA2}"/>
              </a:ext>
            </a:extLst>
          </p:cNvPr>
          <p:cNvCxnSpPr/>
          <p:nvPr/>
        </p:nvCxnSpPr>
        <p:spPr>
          <a:xfrm>
            <a:off x="3992880" y="4685855"/>
            <a:ext cx="2039112" cy="4114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A01ED11-84C0-4307-8EFD-D9E5BA7EA9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4464" y="182245"/>
            <a:ext cx="10515600" cy="13255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Vlastnosti epitelových buněk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C24CE2B-6587-48C8-9953-BCBAEF0CBA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3545" y="1273874"/>
            <a:ext cx="7772400" cy="5108638"/>
          </a:xfrm>
        </p:spPr>
        <p:txBody>
          <a:bodyPr>
            <a:normAutofit/>
          </a:bodyPr>
          <a:lstStyle/>
          <a:p>
            <a:r>
              <a:rPr lang="cs-CZ" altLang="cs-CZ" dirty="0"/>
              <a:t>Různý tvar buněk </a:t>
            </a:r>
          </a:p>
          <a:p>
            <a:endParaRPr lang="cs-CZ" altLang="cs-CZ" dirty="0"/>
          </a:p>
          <a:p>
            <a:r>
              <a:rPr lang="cs-CZ" altLang="cs-CZ" dirty="0"/>
              <a:t>Polarizace (</a:t>
            </a:r>
            <a:r>
              <a:rPr lang="cs-CZ" altLang="cs-CZ" dirty="0" err="1"/>
              <a:t>baze</a:t>
            </a:r>
            <a:r>
              <a:rPr lang="cs-CZ" altLang="cs-CZ" dirty="0"/>
              <a:t>, boky, apex)</a:t>
            </a:r>
          </a:p>
          <a:p>
            <a:endParaRPr lang="cs-CZ" altLang="cs-CZ" dirty="0"/>
          </a:p>
          <a:p>
            <a:r>
              <a:rPr lang="cs-CZ" altLang="cs-CZ" dirty="0"/>
              <a:t>Modifikace povrchu (mikroklky, řasinky)</a:t>
            </a:r>
          </a:p>
          <a:p>
            <a:endParaRPr lang="cs-CZ" altLang="cs-CZ" dirty="0"/>
          </a:p>
          <a:p>
            <a:r>
              <a:rPr lang="cs-CZ" altLang="cs-CZ" dirty="0"/>
              <a:t>Mezibuněčné spoje - okluzní, adhezní a komunikační </a:t>
            </a:r>
          </a:p>
          <a:p>
            <a:endParaRPr lang="cs-CZ" altLang="cs-CZ" dirty="0"/>
          </a:p>
          <a:p>
            <a:r>
              <a:rPr lang="cs-CZ" altLang="cs-CZ" dirty="0"/>
              <a:t>Protein </a:t>
            </a:r>
            <a:r>
              <a:rPr lang="cs-CZ" altLang="cs-CZ" dirty="0" err="1"/>
              <a:t>cytokeratin</a:t>
            </a:r>
            <a:r>
              <a:rPr lang="cs-CZ" altLang="cs-CZ" dirty="0"/>
              <a:t> v cytoplazmě  </a:t>
            </a:r>
          </a:p>
          <a:p>
            <a:endParaRPr lang="cs-CZ" altLang="cs-CZ" dirty="0"/>
          </a:p>
        </p:txBody>
      </p:sp>
      <p:pic>
        <p:nvPicPr>
          <p:cNvPr id="14340" name="Picture 2" descr="Výsledek obrázku pro epithelial cell diagram">
            <a:hlinkClick r:id="rId2"/>
            <a:extLst>
              <a:ext uri="{FF2B5EF4-FFF2-40B4-BE49-F238E27FC236}">
                <a16:creationId xmlns:a16="http://schemas.microsoft.com/office/drawing/2014/main" id="{E5CBF528-798C-47F3-871C-2120D66E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87" y="127387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A70210E-63D4-42C0-827E-F7C1AC00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43" y="2874074"/>
            <a:ext cx="2951162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20471575-97B5-423D-9861-2325EA6FB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179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Epitelová tkáň – polarizace buněk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C3F5DF-34B6-42E6-A674-A566DF654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3904" y="1133856"/>
            <a:ext cx="4965192" cy="53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6F6C0D-FD37-434A-B1DE-2690F4B2B23F}"/>
              </a:ext>
            </a:extLst>
          </p:cNvPr>
          <p:cNvSpPr txBox="1"/>
          <p:nvPr/>
        </p:nvSpPr>
        <p:spPr>
          <a:xfrm>
            <a:off x="704088" y="1581912"/>
            <a:ext cx="239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apikální pól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0FDF949-D15E-4E5F-B5B9-E34600112117}"/>
              </a:ext>
            </a:extLst>
          </p:cNvPr>
          <p:cNvCxnSpPr/>
          <p:nvPr/>
        </p:nvCxnSpPr>
        <p:spPr>
          <a:xfrm>
            <a:off x="2157984" y="1810512"/>
            <a:ext cx="2185416" cy="100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6CC56B-71F3-41B5-8B92-7013FE1734EE}"/>
              </a:ext>
            </a:extLst>
          </p:cNvPr>
          <p:cNvSpPr txBox="1"/>
          <p:nvPr/>
        </p:nvSpPr>
        <p:spPr>
          <a:xfrm>
            <a:off x="838200" y="4279392"/>
            <a:ext cx="202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bazální pól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664D581-806D-4459-AE8C-2B86B56F814B}"/>
              </a:ext>
            </a:extLst>
          </p:cNvPr>
          <p:cNvCxnSpPr/>
          <p:nvPr/>
        </p:nvCxnSpPr>
        <p:spPr>
          <a:xfrm flipV="1">
            <a:off x="2157984" y="4379976"/>
            <a:ext cx="2276856" cy="1188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39139B3-BDBC-4249-96CC-4E4CF919A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654" y="173737"/>
            <a:ext cx="10515600" cy="87322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70C0"/>
                </a:solidFill>
              </a:rPr>
              <a:t>Funkce epitelu</a:t>
            </a:r>
            <a:r>
              <a:rPr lang="cs-CZ" altLang="cs-CZ" dirty="0">
                <a:solidFill>
                  <a:srgbClr val="0070C0"/>
                </a:solidFill>
              </a:rPr>
              <a:t>                      </a:t>
            </a:r>
            <a:r>
              <a:rPr lang="cs-CZ" altLang="cs-CZ" sz="3200" b="1" dirty="0">
                <a:solidFill>
                  <a:srgbClr val="0070C0"/>
                </a:solidFill>
              </a:rPr>
              <a:t>(klasifikace podle funkce)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156471B-83B6-4AF5-96F5-CEBD239D6A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654" y="1046956"/>
            <a:ext cx="10968482" cy="563730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Kryje (vystýlá) povrchy– </a:t>
            </a:r>
            <a:r>
              <a:rPr lang="cs-CZ" altLang="cs-CZ" dirty="0">
                <a:solidFill>
                  <a:srgbClr val="FF0000"/>
                </a:solidFill>
              </a:rPr>
              <a:t>krycí (povrchový)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pokožka, sliznice DÚ) </a:t>
            </a:r>
            <a:endParaRPr lang="cs-CZ" altLang="cs-CZ" dirty="0">
              <a:solidFill>
                <a:srgbClr val="FF0000"/>
              </a:solidFill>
            </a:endParaRP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Tvorba a vyloučení sekretu – </a:t>
            </a:r>
            <a:r>
              <a:rPr lang="cs-CZ" altLang="cs-CZ" dirty="0">
                <a:solidFill>
                  <a:srgbClr val="FF0000"/>
                </a:solidFill>
              </a:rPr>
              <a:t>žlázový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slinné žlázy)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Vnímání podnětů – </a:t>
            </a:r>
            <a:r>
              <a:rPr lang="cs-CZ" altLang="cs-CZ" dirty="0">
                <a:solidFill>
                  <a:srgbClr val="FF0000"/>
                </a:solidFill>
              </a:rPr>
              <a:t>smyslový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chuťové pohárky)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Vstřebávání – </a:t>
            </a:r>
            <a:r>
              <a:rPr lang="cs-CZ" altLang="cs-CZ" dirty="0">
                <a:solidFill>
                  <a:srgbClr val="FF0000"/>
                </a:solidFill>
              </a:rPr>
              <a:t>resorpční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střevní sliznice)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Výměna dýchacích plynů – </a:t>
            </a:r>
            <a:r>
              <a:rPr lang="cs-CZ" altLang="cs-CZ" dirty="0">
                <a:solidFill>
                  <a:srgbClr val="FF0000"/>
                </a:solidFill>
              </a:rPr>
              <a:t>respirační </a:t>
            </a:r>
            <a:r>
              <a:rPr lang="cs-CZ" altLang="cs-CZ" dirty="0" err="1">
                <a:solidFill>
                  <a:srgbClr val="FF0000"/>
                </a:solidFill>
              </a:rPr>
              <a:t>ep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/>
              <a:t>(např. plicní sklípky)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+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myoepitelové</a:t>
            </a:r>
            <a:r>
              <a:rPr lang="cs-CZ" altLang="cs-CZ" dirty="0">
                <a:solidFill>
                  <a:srgbClr val="FF0000"/>
                </a:solidFill>
              </a:rPr>
              <a:t> buňky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(např. slinné žlázy)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F5FBFFAC-C641-4C52-94D7-849A7EBAB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7784" y="271464"/>
            <a:ext cx="10579608" cy="892175"/>
          </a:xfrm>
        </p:spPr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70C0"/>
                </a:solidFill>
              </a:rPr>
              <a:t>Klasifikace epitelů </a:t>
            </a:r>
            <a:r>
              <a:rPr lang="cs-CZ" altLang="cs-CZ" sz="4000" b="1" u="sng" dirty="0">
                <a:solidFill>
                  <a:srgbClr val="0070C0"/>
                </a:solidFill>
              </a:rPr>
              <a:t>podle uspořádání buněk (stavby):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EBBD3CE0-7728-4430-AA7F-62F150638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7784" y="1773936"/>
            <a:ext cx="9509506" cy="4937760"/>
          </a:xfrm>
        </p:spPr>
        <p:txBody>
          <a:bodyPr/>
          <a:lstStyle/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>
                <a:solidFill>
                  <a:schemeClr val="hlink"/>
                </a:solidFill>
              </a:rPr>
              <a:t>plošné</a:t>
            </a:r>
            <a:r>
              <a:rPr lang="cs-CZ" altLang="cs-CZ" dirty="0"/>
              <a:t> (buňky uspořádány do plochy, jeden povrch nasedá na bazální laminu, opačný povrch volný – většina epitelů)</a:t>
            </a:r>
          </a:p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 err="1">
                <a:solidFill>
                  <a:schemeClr val="hlink"/>
                </a:solidFill>
              </a:rPr>
              <a:t>trámčité</a:t>
            </a:r>
            <a:r>
              <a:rPr lang="cs-CZ" altLang="cs-CZ" dirty="0"/>
              <a:t> (buňky tvoří trámce – játra, endokrinní žlázy)</a:t>
            </a:r>
          </a:p>
          <a:p>
            <a:pPr>
              <a:spcAft>
                <a:spcPct val="30000"/>
              </a:spcAft>
              <a:buClr>
                <a:schemeClr val="folHlink"/>
              </a:buClr>
            </a:pPr>
            <a:r>
              <a:rPr lang="cs-CZ" altLang="cs-CZ" dirty="0"/>
              <a:t>epitely </a:t>
            </a:r>
            <a:r>
              <a:rPr lang="cs-CZ" altLang="cs-CZ" b="1" dirty="0">
                <a:solidFill>
                  <a:schemeClr val="hlink"/>
                </a:solidFill>
              </a:rPr>
              <a:t>retikulární</a:t>
            </a:r>
            <a:r>
              <a:rPr lang="cs-CZ" altLang="cs-CZ" dirty="0"/>
              <a:t> – rozvlákněné (buňky v kontaktu dlouhými výběžky, široké intercelulární štěrbiny – brzlík)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1FD97E-88B4-42F7-8C56-F4DF8C576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1" y="91440"/>
            <a:ext cx="889494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7D5989E4-DBD2-4017-B7E0-F56CAC87A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4"/>
            <a:ext cx="7704138" cy="892175"/>
          </a:xfrm>
        </p:spPr>
        <p:txBody>
          <a:bodyPr/>
          <a:lstStyle/>
          <a:p>
            <a:r>
              <a:rPr lang="cs-CZ" altLang="cs-CZ"/>
              <a:t>epitely plošné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216B9785-D9DB-4E93-955A-5C820B48E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9588" y="2717801"/>
            <a:ext cx="1828800" cy="158432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3844" name="Picture 4">
            <a:extLst>
              <a:ext uri="{FF2B5EF4-FFF2-40B4-BE49-F238E27FC236}">
                <a16:creationId xmlns:a16="http://schemas.microsoft.com/office/drawing/2014/main" id="{D39435FA-E7C5-49E1-ABCE-BD9F0F52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7699" r="50772" b="63666"/>
          <a:stretch>
            <a:fillRect/>
          </a:stretch>
        </p:blipFill>
        <p:spPr bwMode="auto">
          <a:xfrm>
            <a:off x="1703388" y="2133601"/>
            <a:ext cx="43561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>
            <a:extLst>
              <a:ext uri="{FF2B5EF4-FFF2-40B4-BE49-F238E27FC236}">
                <a16:creationId xmlns:a16="http://schemas.microsoft.com/office/drawing/2014/main" id="{DF1215CB-2E42-419D-BA48-9313D185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t="26598" r="5342" b="48123"/>
          <a:stretch>
            <a:fillRect/>
          </a:stretch>
        </p:blipFill>
        <p:spPr bwMode="auto">
          <a:xfrm>
            <a:off x="6240464" y="2636838"/>
            <a:ext cx="4427537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EA42B62A-0590-4FE4-94CB-B0D6192EA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3"/>
            <a:ext cx="7704138" cy="950912"/>
          </a:xfrm>
        </p:spPr>
        <p:txBody>
          <a:bodyPr/>
          <a:lstStyle/>
          <a:p>
            <a:r>
              <a:rPr lang="cs-CZ" altLang="cs-CZ"/>
              <a:t>epitel trámčitý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4411DC5-B3C0-4586-AE50-BE9DF955D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89414" y="2795589"/>
            <a:ext cx="3887787" cy="308927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5892" name="Picture 4">
            <a:extLst>
              <a:ext uri="{FF2B5EF4-FFF2-40B4-BE49-F238E27FC236}">
                <a16:creationId xmlns:a16="http://schemas.microsoft.com/office/drawing/2014/main" id="{6EB66C90-7CBF-49A9-A20B-7C7E61E2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20616" r="10080" b="42801"/>
          <a:stretch>
            <a:fillRect/>
          </a:stretch>
        </p:blipFill>
        <p:spPr bwMode="auto">
          <a:xfrm>
            <a:off x="3451225" y="1268414"/>
            <a:ext cx="50800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95E0A79F-DBB5-4AC0-BB71-855580D92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44725" y="271464"/>
            <a:ext cx="7704138" cy="892175"/>
          </a:xfrm>
        </p:spPr>
        <p:txBody>
          <a:bodyPr/>
          <a:lstStyle/>
          <a:p>
            <a:r>
              <a:rPr lang="cs-CZ" altLang="cs-CZ"/>
              <a:t>epitel retikulární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D90DC10-06C6-4B87-9F04-F126C58BD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75214" y="3430589"/>
            <a:ext cx="1525587" cy="1425575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92EFFE14-3EA1-47CD-A269-C5097DB4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61578" r="14975" b="9135"/>
          <a:stretch>
            <a:fillRect/>
          </a:stretch>
        </p:blipFill>
        <p:spPr bwMode="auto">
          <a:xfrm>
            <a:off x="3432175" y="1412876"/>
            <a:ext cx="554355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F3FC24EC-AA71-40C3-AB73-186F722E9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89" y="246063"/>
            <a:ext cx="81408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solidFill>
                  <a:srgbClr val="0070C0"/>
                </a:solidFill>
              </a:rPr>
              <a:t>Klasifikace povrchových (krycích) epitelů</a:t>
            </a:r>
          </a:p>
        </p:txBody>
      </p:sp>
      <p:pic>
        <p:nvPicPr>
          <p:cNvPr id="15363" name="Picture 6" descr="epithelia">
            <a:extLst>
              <a:ext uri="{FF2B5EF4-FFF2-40B4-BE49-F238E27FC236}">
                <a16:creationId xmlns:a16="http://schemas.microsoft.com/office/drawing/2014/main" id="{6C30440B-3234-407E-A988-62C40F13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028700"/>
            <a:ext cx="59055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>
            <a:extLst>
              <a:ext uri="{FF2B5EF4-FFF2-40B4-BE49-F238E27FC236}">
                <a16:creationId xmlns:a16="http://schemas.microsoft.com/office/drawing/2014/main" id="{9AA57E3D-37F0-4DD4-ADB2-84A512FE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5" y="1526163"/>
            <a:ext cx="4249736" cy="464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Jednovrstevný: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plochý (1) </a:t>
            </a:r>
            <a:r>
              <a:rPr lang="cs-CZ" altLang="cs-CZ" sz="1600" dirty="0"/>
              <a:t>(př. endotel, </a:t>
            </a:r>
            <a:r>
              <a:rPr lang="cs-CZ" altLang="cs-CZ" sz="1600" dirty="0" err="1"/>
              <a:t>mezotel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kubický (2) </a:t>
            </a:r>
            <a:r>
              <a:rPr lang="cs-CZ" altLang="cs-CZ" sz="1600" dirty="0"/>
              <a:t>(př. malé žlázové vývody)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cylindrický (3) </a:t>
            </a:r>
            <a:r>
              <a:rPr lang="cs-CZ" altLang="cs-CZ" sz="1600" dirty="0"/>
              <a:t>(př. tenké, tlusté střevo)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víceřadý cylindrický (4) </a:t>
            </a:r>
            <a:r>
              <a:rPr lang="cs-CZ" altLang="cs-CZ" sz="1600" dirty="0"/>
              <a:t>(př. larynx, trachea)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Vrstevnatý: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dlaždicový (5) - </a:t>
            </a:r>
            <a:r>
              <a:rPr lang="cs-CZ" altLang="cs-CZ" sz="2000" dirty="0" err="1"/>
              <a:t>keratinizující</a:t>
            </a:r>
            <a:r>
              <a:rPr lang="cs-CZ" altLang="cs-CZ" sz="2000" dirty="0"/>
              <a:t>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př.pokožka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/>
              <a:t>                         - </a:t>
            </a:r>
            <a:r>
              <a:rPr lang="cs-CZ" altLang="cs-CZ" sz="2000" dirty="0" err="1"/>
              <a:t>nekeratinizující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1600" dirty="0"/>
              <a:t>(př. sliznice DÚ)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cylindrický (6) </a:t>
            </a:r>
            <a:r>
              <a:rPr lang="cs-CZ" altLang="cs-CZ" sz="1600" dirty="0"/>
              <a:t>(př. spojivka)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přechodní (7) </a:t>
            </a:r>
            <a:r>
              <a:rPr lang="cs-CZ" altLang="cs-CZ" sz="1600" dirty="0"/>
              <a:t>(př. vývodní močové cesty)</a:t>
            </a:r>
          </a:p>
        </p:txBody>
      </p:sp>
      <p:sp>
        <p:nvSpPr>
          <p:cNvPr id="15365" name="Text Box 9">
            <a:extLst>
              <a:ext uri="{FF2B5EF4-FFF2-40B4-BE49-F238E27FC236}">
                <a16:creationId xmlns:a16="http://schemas.microsoft.com/office/drawing/2014/main" id="{0FE93EF9-C339-4317-B109-B3F35AFB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96975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</a:t>
            </a:r>
          </a:p>
        </p:txBody>
      </p:sp>
      <p:sp>
        <p:nvSpPr>
          <p:cNvPr id="15366" name="Text Box 10">
            <a:extLst>
              <a:ext uri="{FF2B5EF4-FFF2-40B4-BE49-F238E27FC236}">
                <a16:creationId xmlns:a16="http://schemas.microsoft.com/office/drawing/2014/main" id="{5FD92835-A3B0-46A0-9FFB-8ADC2A0B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23495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</a:t>
            </a:r>
          </a:p>
        </p:txBody>
      </p:sp>
      <p:sp>
        <p:nvSpPr>
          <p:cNvPr id="15367" name="Text Box 11">
            <a:extLst>
              <a:ext uri="{FF2B5EF4-FFF2-40B4-BE49-F238E27FC236}">
                <a16:creationId xmlns:a16="http://schemas.microsoft.com/office/drawing/2014/main" id="{D9339B8F-80E5-4643-8FBE-7C661D6F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451" y="836613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</a:t>
            </a:r>
          </a:p>
        </p:txBody>
      </p:sp>
      <p:sp>
        <p:nvSpPr>
          <p:cNvPr id="15368" name="Text Box 12">
            <a:extLst>
              <a:ext uri="{FF2B5EF4-FFF2-40B4-BE49-F238E27FC236}">
                <a16:creationId xmlns:a16="http://schemas.microsoft.com/office/drawing/2014/main" id="{1381C125-73FD-45CA-84EE-3E1E25792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500438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</a:t>
            </a:r>
          </a:p>
        </p:txBody>
      </p:sp>
      <p:sp>
        <p:nvSpPr>
          <p:cNvPr id="15369" name="Text Box 13">
            <a:extLst>
              <a:ext uri="{FF2B5EF4-FFF2-40B4-BE49-F238E27FC236}">
                <a16:creationId xmlns:a16="http://schemas.microsoft.com/office/drawing/2014/main" id="{BC84E554-DD72-462F-9941-047A0A890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5084763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</a:t>
            </a:r>
          </a:p>
        </p:txBody>
      </p:sp>
      <p:sp>
        <p:nvSpPr>
          <p:cNvPr id="15370" name="Text Box 14">
            <a:extLst>
              <a:ext uri="{FF2B5EF4-FFF2-40B4-BE49-F238E27FC236}">
                <a16:creationId xmlns:a16="http://schemas.microsoft.com/office/drawing/2014/main" id="{F81CCD86-3E76-4908-9E95-68D48284F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913" y="2708275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</a:t>
            </a:r>
          </a:p>
        </p:txBody>
      </p:sp>
      <p:sp>
        <p:nvSpPr>
          <p:cNvPr id="15371" name="Text Box 15">
            <a:extLst>
              <a:ext uri="{FF2B5EF4-FFF2-40B4-BE49-F238E27FC236}">
                <a16:creationId xmlns:a16="http://schemas.microsoft.com/office/drawing/2014/main" id="{C694C12C-426D-4BF4-9193-36C523E6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3" y="4868863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ym typeface="Wingdings" panose="05000000000000000000" pitchFamily="2" charset="2"/>
              </a:rPr>
              <a:t></a:t>
            </a:r>
          </a:p>
        </p:txBody>
      </p:sp>
      <p:sp>
        <p:nvSpPr>
          <p:cNvPr id="15372" name="AutoShape 16">
            <a:extLst>
              <a:ext uri="{FF2B5EF4-FFF2-40B4-BE49-F238E27FC236}">
                <a16:creationId xmlns:a16="http://schemas.microsoft.com/office/drawing/2014/main" id="{F6145ED2-5716-4429-9202-1EA904BBF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1773239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3" name="AutoShape 17">
            <a:extLst>
              <a:ext uri="{FF2B5EF4-FFF2-40B4-BE49-F238E27FC236}">
                <a16:creationId xmlns:a16="http://schemas.microsoft.com/office/drawing/2014/main" id="{91425701-3A62-4EFF-8890-399E0D47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2924176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4" name="AutoShape 18">
            <a:extLst>
              <a:ext uri="{FF2B5EF4-FFF2-40B4-BE49-F238E27FC236}">
                <a16:creationId xmlns:a16="http://schemas.microsoft.com/office/drawing/2014/main" id="{321D79B4-1EEE-443D-9F68-0AAD47F63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4508501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5" name="AutoShape 19">
            <a:extLst>
              <a:ext uri="{FF2B5EF4-FFF2-40B4-BE49-F238E27FC236}">
                <a16:creationId xmlns:a16="http://schemas.microsoft.com/office/drawing/2014/main" id="{1021BD71-99ED-4119-9602-3AFB2D2D1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6308726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6" name="AutoShape 20">
            <a:extLst>
              <a:ext uri="{FF2B5EF4-FFF2-40B4-BE49-F238E27FC236}">
                <a16:creationId xmlns:a16="http://schemas.microsoft.com/office/drawing/2014/main" id="{EDA817EE-B040-468A-8A9B-590F49849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221164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7" name="AutoShape 21">
            <a:extLst>
              <a:ext uri="{FF2B5EF4-FFF2-40B4-BE49-F238E27FC236}">
                <a16:creationId xmlns:a16="http://schemas.microsoft.com/office/drawing/2014/main" id="{2FE32623-B89D-46FD-AF82-CD293421C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2349501"/>
            <a:ext cx="144463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8" name="AutoShape 22">
            <a:extLst>
              <a:ext uri="{FF2B5EF4-FFF2-40B4-BE49-F238E27FC236}">
                <a16:creationId xmlns:a16="http://schemas.microsoft.com/office/drawing/2014/main" id="{87395E5D-093C-4FCB-841C-089567C81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6237289"/>
            <a:ext cx="144462" cy="2889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5379" name="Text Box 23">
            <a:extLst>
              <a:ext uri="{FF2B5EF4-FFF2-40B4-BE49-F238E27FC236}">
                <a16:creationId xmlns:a16="http://schemas.microsoft.com/office/drawing/2014/main" id="{3F6C7F0D-8D98-4E24-877E-38A3A64D7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6237288"/>
            <a:ext cx="186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bazální membrána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36F81AB0-7D54-4684-943E-6A14389E0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198169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6387" name="Picture 35" descr="GI006b">
            <a:extLst>
              <a:ext uri="{FF2B5EF4-FFF2-40B4-BE49-F238E27FC236}">
                <a16:creationId xmlns:a16="http://schemas.microsoft.com/office/drawing/2014/main" id="{C5E5E8EB-E2D9-49BF-84D7-7CCBD3D6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"/>
            <a:ext cx="5715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1">
            <a:extLst>
              <a:ext uri="{FF2B5EF4-FFF2-40B4-BE49-F238E27FC236}">
                <a16:creationId xmlns:a16="http://schemas.microsoft.com/office/drawing/2014/main" id="{05C2044A-C427-416B-BABB-5529C2DDE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2708275"/>
            <a:ext cx="3529012" cy="1225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16389" name="Group 52">
            <a:extLst>
              <a:ext uri="{FF2B5EF4-FFF2-40B4-BE49-F238E27FC236}">
                <a16:creationId xmlns:a16="http://schemas.microsoft.com/office/drawing/2014/main" id="{929737E6-BBAC-4202-A68C-CBC15CD5A845}"/>
              </a:ext>
            </a:extLst>
          </p:cNvPr>
          <p:cNvGrpSpPr>
            <a:grpSpLocks/>
          </p:cNvGrpSpPr>
          <p:nvPr/>
        </p:nvGrpSpPr>
        <p:grpSpPr bwMode="auto">
          <a:xfrm>
            <a:off x="1271587" y="2781300"/>
            <a:ext cx="7019926" cy="4076700"/>
            <a:chOff x="12" y="12"/>
            <a:chExt cx="3694" cy="2423"/>
          </a:xfrm>
        </p:grpSpPr>
        <p:pic>
          <p:nvPicPr>
            <p:cNvPr id="16391" name="Picture 53" descr="GI140">
              <a:extLst>
                <a:ext uri="{FF2B5EF4-FFF2-40B4-BE49-F238E27FC236}">
                  <a16:creationId xmlns:a16="http://schemas.microsoft.com/office/drawing/2014/main" id="{35A542A5-DFB2-44F4-AA01-3AE038184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Freeform 54">
              <a:extLst>
                <a:ext uri="{FF2B5EF4-FFF2-40B4-BE49-F238E27FC236}">
                  <a16:creationId xmlns:a16="http://schemas.microsoft.com/office/drawing/2014/main" id="{88B99F5F-4F15-466F-B941-FA75C834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8"/>
              <a:ext cx="2994" cy="2370"/>
            </a:xfrm>
            <a:custGeom>
              <a:avLst/>
              <a:gdLst>
                <a:gd name="T0" fmla="*/ 264 w 2994"/>
                <a:gd name="T1" fmla="*/ 78 h 2370"/>
                <a:gd name="T2" fmla="*/ 36 w 2994"/>
                <a:gd name="T3" fmla="*/ 138 h 2370"/>
                <a:gd name="T4" fmla="*/ 168 w 2994"/>
                <a:gd name="T5" fmla="*/ 240 h 2370"/>
                <a:gd name="T6" fmla="*/ 474 w 2994"/>
                <a:gd name="T7" fmla="*/ 372 h 2370"/>
                <a:gd name="T8" fmla="*/ 738 w 2994"/>
                <a:gd name="T9" fmla="*/ 606 h 2370"/>
                <a:gd name="T10" fmla="*/ 930 w 2994"/>
                <a:gd name="T11" fmla="*/ 708 h 2370"/>
                <a:gd name="T12" fmla="*/ 1140 w 2994"/>
                <a:gd name="T13" fmla="*/ 774 h 2370"/>
                <a:gd name="T14" fmla="*/ 1224 w 2994"/>
                <a:gd name="T15" fmla="*/ 894 h 2370"/>
                <a:gd name="T16" fmla="*/ 1314 w 2994"/>
                <a:gd name="T17" fmla="*/ 1032 h 2370"/>
                <a:gd name="T18" fmla="*/ 1434 w 2994"/>
                <a:gd name="T19" fmla="*/ 954 h 2370"/>
                <a:gd name="T20" fmla="*/ 1476 w 2994"/>
                <a:gd name="T21" fmla="*/ 1260 h 2370"/>
                <a:gd name="T22" fmla="*/ 1596 w 2994"/>
                <a:gd name="T23" fmla="*/ 1164 h 2370"/>
                <a:gd name="T24" fmla="*/ 1704 w 2994"/>
                <a:gd name="T25" fmla="*/ 1440 h 2370"/>
                <a:gd name="T26" fmla="*/ 1842 w 2994"/>
                <a:gd name="T27" fmla="*/ 1518 h 2370"/>
                <a:gd name="T28" fmla="*/ 1710 w 2994"/>
                <a:gd name="T29" fmla="*/ 1788 h 2370"/>
                <a:gd name="T30" fmla="*/ 1884 w 2994"/>
                <a:gd name="T31" fmla="*/ 1890 h 2370"/>
                <a:gd name="T32" fmla="*/ 2052 w 2994"/>
                <a:gd name="T33" fmla="*/ 1842 h 2370"/>
                <a:gd name="T34" fmla="*/ 2148 w 2994"/>
                <a:gd name="T35" fmla="*/ 1950 h 2370"/>
                <a:gd name="T36" fmla="*/ 2298 w 2994"/>
                <a:gd name="T37" fmla="*/ 2022 h 2370"/>
                <a:gd name="T38" fmla="*/ 2454 w 2994"/>
                <a:gd name="T39" fmla="*/ 2040 h 2370"/>
                <a:gd name="T40" fmla="*/ 2514 w 2994"/>
                <a:gd name="T41" fmla="*/ 2130 h 2370"/>
                <a:gd name="T42" fmla="*/ 2538 w 2994"/>
                <a:gd name="T43" fmla="*/ 2286 h 2370"/>
                <a:gd name="T44" fmla="*/ 2442 w 2994"/>
                <a:gd name="T45" fmla="*/ 2310 h 2370"/>
                <a:gd name="T46" fmla="*/ 2994 w 2994"/>
                <a:gd name="T47" fmla="*/ 2358 h 2370"/>
                <a:gd name="T48" fmla="*/ 2784 w 2994"/>
                <a:gd name="T49" fmla="*/ 2214 h 2370"/>
                <a:gd name="T50" fmla="*/ 2604 w 2994"/>
                <a:gd name="T51" fmla="*/ 2118 h 2370"/>
                <a:gd name="T52" fmla="*/ 2526 w 2994"/>
                <a:gd name="T53" fmla="*/ 1968 h 2370"/>
                <a:gd name="T54" fmla="*/ 2214 w 2994"/>
                <a:gd name="T55" fmla="*/ 1542 h 2370"/>
                <a:gd name="T56" fmla="*/ 1770 w 2994"/>
                <a:gd name="T57" fmla="*/ 924 h 2370"/>
                <a:gd name="T58" fmla="*/ 1326 w 2994"/>
                <a:gd name="T59" fmla="*/ 630 h 2370"/>
                <a:gd name="T60" fmla="*/ 1182 w 2994"/>
                <a:gd name="T61" fmla="*/ 498 h 2370"/>
                <a:gd name="T62" fmla="*/ 1044 w 2994"/>
                <a:gd name="T63" fmla="*/ 402 h 2370"/>
                <a:gd name="T64" fmla="*/ 756 w 2994"/>
                <a:gd name="T65" fmla="*/ 0 h 23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94" h="2370">
                  <a:moveTo>
                    <a:pt x="270" y="0"/>
                  </a:moveTo>
                  <a:lnTo>
                    <a:pt x="264" y="78"/>
                  </a:lnTo>
                  <a:lnTo>
                    <a:pt x="126" y="96"/>
                  </a:lnTo>
                  <a:lnTo>
                    <a:pt x="36" y="138"/>
                  </a:lnTo>
                  <a:lnTo>
                    <a:pt x="0" y="228"/>
                  </a:lnTo>
                  <a:lnTo>
                    <a:pt x="168" y="240"/>
                  </a:lnTo>
                  <a:lnTo>
                    <a:pt x="276" y="216"/>
                  </a:lnTo>
                  <a:lnTo>
                    <a:pt x="474" y="372"/>
                  </a:lnTo>
                  <a:lnTo>
                    <a:pt x="492" y="492"/>
                  </a:lnTo>
                  <a:lnTo>
                    <a:pt x="738" y="606"/>
                  </a:lnTo>
                  <a:lnTo>
                    <a:pt x="762" y="744"/>
                  </a:lnTo>
                  <a:lnTo>
                    <a:pt x="930" y="708"/>
                  </a:lnTo>
                  <a:lnTo>
                    <a:pt x="1056" y="708"/>
                  </a:lnTo>
                  <a:lnTo>
                    <a:pt x="1140" y="774"/>
                  </a:lnTo>
                  <a:lnTo>
                    <a:pt x="1164" y="876"/>
                  </a:lnTo>
                  <a:lnTo>
                    <a:pt x="1224" y="894"/>
                  </a:lnTo>
                  <a:lnTo>
                    <a:pt x="1290" y="978"/>
                  </a:lnTo>
                  <a:lnTo>
                    <a:pt x="1314" y="1032"/>
                  </a:lnTo>
                  <a:lnTo>
                    <a:pt x="1344" y="966"/>
                  </a:lnTo>
                  <a:lnTo>
                    <a:pt x="1434" y="954"/>
                  </a:lnTo>
                  <a:lnTo>
                    <a:pt x="1422" y="1170"/>
                  </a:lnTo>
                  <a:lnTo>
                    <a:pt x="1476" y="1260"/>
                  </a:lnTo>
                  <a:lnTo>
                    <a:pt x="1530" y="1182"/>
                  </a:lnTo>
                  <a:lnTo>
                    <a:pt x="1596" y="1164"/>
                  </a:lnTo>
                  <a:lnTo>
                    <a:pt x="1752" y="1326"/>
                  </a:lnTo>
                  <a:lnTo>
                    <a:pt x="1704" y="1440"/>
                  </a:lnTo>
                  <a:lnTo>
                    <a:pt x="1782" y="1392"/>
                  </a:lnTo>
                  <a:lnTo>
                    <a:pt x="1842" y="1518"/>
                  </a:lnTo>
                  <a:lnTo>
                    <a:pt x="1830" y="1644"/>
                  </a:lnTo>
                  <a:lnTo>
                    <a:pt x="1710" y="1788"/>
                  </a:lnTo>
                  <a:lnTo>
                    <a:pt x="1746" y="1806"/>
                  </a:lnTo>
                  <a:lnTo>
                    <a:pt x="1884" y="1890"/>
                  </a:lnTo>
                  <a:lnTo>
                    <a:pt x="1962" y="1848"/>
                  </a:lnTo>
                  <a:lnTo>
                    <a:pt x="2052" y="1842"/>
                  </a:lnTo>
                  <a:lnTo>
                    <a:pt x="2148" y="1896"/>
                  </a:lnTo>
                  <a:lnTo>
                    <a:pt x="2148" y="1950"/>
                  </a:lnTo>
                  <a:lnTo>
                    <a:pt x="2220" y="1950"/>
                  </a:lnTo>
                  <a:lnTo>
                    <a:pt x="2298" y="2022"/>
                  </a:lnTo>
                  <a:lnTo>
                    <a:pt x="2364" y="1974"/>
                  </a:lnTo>
                  <a:lnTo>
                    <a:pt x="2454" y="2040"/>
                  </a:lnTo>
                  <a:lnTo>
                    <a:pt x="2442" y="2118"/>
                  </a:lnTo>
                  <a:lnTo>
                    <a:pt x="2514" y="2130"/>
                  </a:lnTo>
                  <a:lnTo>
                    <a:pt x="2574" y="2220"/>
                  </a:lnTo>
                  <a:lnTo>
                    <a:pt x="2538" y="2286"/>
                  </a:lnTo>
                  <a:lnTo>
                    <a:pt x="2502" y="2310"/>
                  </a:lnTo>
                  <a:lnTo>
                    <a:pt x="2442" y="2310"/>
                  </a:lnTo>
                  <a:lnTo>
                    <a:pt x="2388" y="2370"/>
                  </a:lnTo>
                  <a:lnTo>
                    <a:pt x="2994" y="2358"/>
                  </a:lnTo>
                  <a:lnTo>
                    <a:pt x="2910" y="2154"/>
                  </a:lnTo>
                  <a:lnTo>
                    <a:pt x="2784" y="2214"/>
                  </a:lnTo>
                  <a:lnTo>
                    <a:pt x="2676" y="2202"/>
                  </a:lnTo>
                  <a:lnTo>
                    <a:pt x="2604" y="2118"/>
                  </a:lnTo>
                  <a:lnTo>
                    <a:pt x="2598" y="2004"/>
                  </a:lnTo>
                  <a:lnTo>
                    <a:pt x="2526" y="1968"/>
                  </a:lnTo>
                  <a:lnTo>
                    <a:pt x="2454" y="1854"/>
                  </a:lnTo>
                  <a:lnTo>
                    <a:pt x="2214" y="1542"/>
                  </a:lnTo>
                  <a:lnTo>
                    <a:pt x="1974" y="1170"/>
                  </a:lnTo>
                  <a:lnTo>
                    <a:pt x="1770" y="924"/>
                  </a:lnTo>
                  <a:lnTo>
                    <a:pt x="1428" y="606"/>
                  </a:lnTo>
                  <a:lnTo>
                    <a:pt x="1326" y="630"/>
                  </a:lnTo>
                  <a:lnTo>
                    <a:pt x="1266" y="564"/>
                  </a:lnTo>
                  <a:lnTo>
                    <a:pt x="1182" y="498"/>
                  </a:lnTo>
                  <a:lnTo>
                    <a:pt x="1158" y="462"/>
                  </a:lnTo>
                  <a:lnTo>
                    <a:pt x="1044" y="402"/>
                  </a:lnTo>
                  <a:lnTo>
                    <a:pt x="1008" y="210"/>
                  </a:lnTo>
                  <a:lnTo>
                    <a:pt x="756" y="0"/>
                  </a:lnTo>
                  <a:lnTo>
                    <a:pt x="27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3" name="Freeform 55">
              <a:extLst>
                <a:ext uri="{FF2B5EF4-FFF2-40B4-BE49-F238E27FC236}">
                  <a16:creationId xmlns:a16="http://schemas.microsoft.com/office/drawing/2014/main" id="{5038275B-5EA1-43E0-B68A-A593EF88A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1332"/>
              <a:ext cx="324" cy="486"/>
            </a:xfrm>
            <a:custGeom>
              <a:avLst/>
              <a:gdLst>
                <a:gd name="T0" fmla="*/ 0 w 324"/>
                <a:gd name="T1" fmla="*/ 210 h 486"/>
                <a:gd name="T2" fmla="*/ 0 w 324"/>
                <a:gd name="T3" fmla="*/ 270 h 486"/>
                <a:gd name="T4" fmla="*/ 54 w 324"/>
                <a:gd name="T5" fmla="*/ 294 h 486"/>
                <a:gd name="T6" fmla="*/ 96 w 324"/>
                <a:gd name="T7" fmla="*/ 354 h 486"/>
                <a:gd name="T8" fmla="*/ 144 w 324"/>
                <a:gd name="T9" fmla="*/ 426 h 486"/>
                <a:gd name="T10" fmla="*/ 192 w 324"/>
                <a:gd name="T11" fmla="*/ 486 h 486"/>
                <a:gd name="T12" fmla="*/ 270 w 324"/>
                <a:gd name="T13" fmla="*/ 402 h 486"/>
                <a:gd name="T14" fmla="*/ 324 w 324"/>
                <a:gd name="T15" fmla="*/ 288 h 486"/>
                <a:gd name="T16" fmla="*/ 294 w 324"/>
                <a:gd name="T17" fmla="*/ 240 h 486"/>
                <a:gd name="T18" fmla="*/ 288 w 324"/>
                <a:gd name="T19" fmla="*/ 138 h 486"/>
                <a:gd name="T20" fmla="*/ 228 w 324"/>
                <a:gd name="T21" fmla="*/ 114 h 486"/>
                <a:gd name="T22" fmla="*/ 222 w 324"/>
                <a:gd name="T23" fmla="*/ 12 h 486"/>
                <a:gd name="T24" fmla="*/ 138 w 324"/>
                <a:gd name="T25" fmla="*/ 0 h 486"/>
                <a:gd name="T26" fmla="*/ 96 w 324"/>
                <a:gd name="T27" fmla="*/ 114 h 486"/>
                <a:gd name="T28" fmla="*/ 0 w 324"/>
                <a:gd name="T29" fmla="*/ 210 h 4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24" h="486">
                  <a:moveTo>
                    <a:pt x="0" y="210"/>
                  </a:moveTo>
                  <a:lnTo>
                    <a:pt x="0" y="270"/>
                  </a:lnTo>
                  <a:lnTo>
                    <a:pt x="54" y="294"/>
                  </a:lnTo>
                  <a:lnTo>
                    <a:pt x="96" y="354"/>
                  </a:lnTo>
                  <a:lnTo>
                    <a:pt x="144" y="426"/>
                  </a:lnTo>
                  <a:lnTo>
                    <a:pt x="192" y="486"/>
                  </a:lnTo>
                  <a:lnTo>
                    <a:pt x="270" y="402"/>
                  </a:lnTo>
                  <a:lnTo>
                    <a:pt x="324" y="288"/>
                  </a:lnTo>
                  <a:lnTo>
                    <a:pt x="294" y="240"/>
                  </a:lnTo>
                  <a:lnTo>
                    <a:pt x="288" y="138"/>
                  </a:lnTo>
                  <a:lnTo>
                    <a:pt x="228" y="114"/>
                  </a:lnTo>
                  <a:lnTo>
                    <a:pt x="222" y="12"/>
                  </a:lnTo>
                  <a:lnTo>
                    <a:pt x="138" y="0"/>
                  </a:lnTo>
                  <a:lnTo>
                    <a:pt x="96" y="114"/>
                  </a:lnTo>
                  <a:lnTo>
                    <a:pt x="0" y="21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4" name="Freeform 56">
              <a:extLst>
                <a:ext uri="{FF2B5EF4-FFF2-40B4-BE49-F238E27FC236}">
                  <a16:creationId xmlns:a16="http://schemas.microsoft.com/office/drawing/2014/main" id="{D701DE54-4F4E-4C8A-9ED1-918E8FA6A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2"/>
              <a:ext cx="2664" cy="2358"/>
            </a:xfrm>
            <a:custGeom>
              <a:avLst/>
              <a:gdLst>
                <a:gd name="T0" fmla="*/ 1086 w 2664"/>
                <a:gd name="T1" fmla="*/ 6 h 2358"/>
                <a:gd name="T2" fmla="*/ 1164 w 2664"/>
                <a:gd name="T3" fmla="*/ 72 h 2358"/>
                <a:gd name="T4" fmla="*/ 1392 w 2664"/>
                <a:gd name="T5" fmla="*/ 0 h 2358"/>
                <a:gd name="T6" fmla="*/ 1272 w 2664"/>
                <a:gd name="T7" fmla="*/ 138 h 2358"/>
                <a:gd name="T8" fmla="*/ 1086 w 2664"/>
                <a:gd name="T9" fmla="*/ 354 h 2358"/>
                <a:gd name="T10" fmla="*/ 1176 w 2664"/>
                <a:gd name="T11" fmla="*/ 798 h 2358"/>
                <a:gd name="T12" fmla="*/ 1398 w 2664"/>
                <a:gd name="T13" fmla="*/ 762 h 2358"/>
                <a:gd name="T14" fmla="*/ 1584 w 2664"/>
                <a:gd name="T15" fmla="*/ 522 h 2358"/>
                <a:gd name="T16" fmla="*/ 1680 w 2664"/>
                <a:gd name="T17" fmla="*/ 426 h 2358"/>
                <a:gd name="T18" fmla="*/ 1524 w 2664"/>
                <a:gd name="T19" fmla="*/ 732 h 2358"/>
                <a:gd name="T20" fmla="*/ 1560 w 2664"/>
                <a:gd name="T21" fmla="*/ 978 h 2358"/>
                <a:gd name="T22" fmla="*/ 1764 w 2664"/>
                <a:gd name="T23" fmla="*/ 882 h 2358"/>
                <a:gd name="T24" fmla="*/ 1908 w 2664"/>
                <a:gd name="T25" fmla="*/ 642 h 2358"/>
                <a:gd name="T26" fmla="*/ 2136 w 2664"/>
                <a:gd name="T27" fmla="*/ 486 h 2358"/>
                <a:gd name="T28" fmla="*/ 2256 w 2664"/>
                <a:gd name="T29" fmla="*/ 552 h 2358"/>
                <a:gd name="T30" fmla="*/ 1998 w 2664"/>
                <a:gd name="T31" fmla="*/ 810 h 2358"/>
                <a:gd name="T32" fmla="*/ 1878 w 2664"/>
                <a:gd name="T33" fmla="*/ 1098 h 2358"/>
                <a:gd name="T34" fmla="*/ 1842 w 2664"/>
                <a:gd name="T35" fmla="*/ 1332 h 2358"/>
                <a:gd name="T36" fmla="*/ 1980 w 2664"/>
                <a:gd name="T37" fmla="*/ 1380 h 2358"/>
                <a:gd name="T38" fmla="*/ 2100 w 2664"/>
                <a:gd name="T39" fmla="*/ 1116 h 2358"/>
                <a:gd name="T40" fmla="*/ 2250 w 2664"/>
                <a:gd name="T41" fmla="*/ 1068 h 2358"/>
                <a:gd name="T42" fmla="*/ 2256 w 2664"/>
                <a:gd name="T43" fmla="*/ 1182 h 2358"/>
                <a:gd name="T44" fmla="*/ 2076 w 2664"/>
                <a:gd name="T45" fmla="*/ 1398 h 2358"/>
                <a:gd name="T46" fmla="*/ 2028 w 2664"/>
                <a:gd name="T47" fmla="*/ 1608 h 2358"/>
                <a:gd name="T48" fmla="*/ 2202 w 2664"/>
                <a:gd name="T49" fmla="*/ 1812 h 2358"/>
                <a:gd name="T50" fmla="*/ 2442 w 2664"/>
                <a:gd name="T51" fmla="*/ 1524 h 2358"/>
                <a:gd name="T52" fmla="*/ 2472 w 2664"/>
                <a:gd name="T53" fmla="*/ 1236 h 2358"/>
                <a:gd name="T54" fmla="*/ 2514 w 2664"/>
                <a:gd name="T55" fmla="*/ 1476 h 2358"/>
                <a:gd name="T56" fmla="*/ 2538 w 2664"/>
                <a:gd name="T57" fmla="*/ 1644 h 2358"/>
                <a:gd name="T58" fmla="*/ 2664 w 2664"/>
                <a:gd name="T59" fmla="*/ 1482 h 2358"/>
                <a:gd name="T60" fmla="*/ 2250 w 2664"/>
                <a:gd name="T61" fmla="*/ 2352 h 2358"/>
                <a:gd name="T62" fmla="*/ 2184 w 2664"/>
                <a:gd name="T63" fmla="*/ 2022 h 2358"/>
                <a:gd name="T64" fmla="*/ 1980 w 2664"/>
                <a:gd name="T65" fmla="*/ 1938 h 2358"/>
                <a:gd name="T66" fmla="*/ 1776 w 2664"/>
                <a:gd name="T67" fmla="*/ 1974 h 2358"/>
                <a:gd name="T68" fmla="*/ 1674 w 2664"/>
                <a:gd name="T69" fmla="*/ 1836 h 2358"/>
                <a:gd name="T70" fmla="*/ 1794 w 2664"/>
                <a:gd name="T71" fmla="*/ 1680 h 2358"/>
                <a:gd name="T72" fmla="*/ 1794 w 2664"/>
                <a:gd name="T73" fmla="*/ 1548 h 2358"/>
                <a:gd name="T74" fmla="*/ 1734 w 2664"/>
                <a:gd name="T75" fmla="*/ 1428 h 2358"/>
                <a:gd name="T76" fmla="*/ 1656 w 2664"/>
                <a:gd name="T77" fmla="*/ 1308 h 2358"/>
                <a:gd name="T78" fmla="*/ 1584 w 2664"/>
                <a:gd name="T79" fmla="*/ 1434 h 2358"/>
                <a:gd name="T80" fmla="*/ 1272 w 2664"/>
                <a:gd name="T81" fmla="*/ 1278 h 2358"/>
                <a:gd name="T82" fmla="*/ 882 w 2664"/>
                <a:gd name="T83" fmla="*/ 798 h 2358"/>
                <a:gd name="T84" fmla="*/ 792 w 2664"/>
                <a:gd name="T85" fmla="*/ 606 h 2358"/>
                <a:gd name="T86" fmla="*/ 936 w 2664"/>
                <a:gd name="T87" fmla="*/ 648 h 2358"/>
                <a:gd name="T88" fmla="*/ 900 w 2664"/>
                <a:gd name="T89" fmla="*/ 378 h 2358"/>
                <a:gd name="T90" fmla="*/ 810 w 2664"/>
                <a:gd name="T91" fmla="*/ 234 h 2358"/>
                <a:gd name="T92" fmla="*/ 672 w 2664"/>
                <a:gd name="T93" fmla="*/ 90 h 2358"/>
                <a:gd name="T94" fmla="*/ 438 w 2664"/>
                <a:gd name="T95" fmla="*/ 156 h 2358"/>
                <a:gd name="T96" fmla="*/ 252 w 2664"/>
                <a:gd name="T97" fmla="*/ 210 h 23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664" h="2358">
                  <a:moveTo>
                    <a:pt x="0" y="6"/>
                  </a:moveTo>
                  <a:lnTo>
                    <a:pt x="1086" y="6"/>
                  </a:lnTo>
                  <a:lnTo>
                    <a:pt x="1086" y="72"/>
                  </a:lnTo>
                  <a:lnTo>
                    <a:pt x="1164" y="72"/>
                  </a:lnTo>
                  <a:lnTo>
                    <a:pt x="1272" y="0"/>
                  </a:lnTo>
                  <a:lnTo>
                    <a:pt x="1392" y="0"/>
                  </a:lnTo>
                  <a:lnTo>
                    <a:pt x="1350" y="84"/>
                  </a:lnTo>
                  <a:lnTo>
                    <a:pt x="1272" y="138"/>
                  </a:lnTo>
                  <a:lnTo>
                    <a:pt x="1176" y="264"/>
                  </a:lnTo>
                  <a:lnTo>
                    <a:pt x="1086" y="354"/>
                  </a:lnTo>
                  <a:lnTo>
                    <a:pt x="1038" y="648"/>
                  </a:lnTo>
                  <a:lnTo>
                    <a:pt x="1176" y="798"/>
                  </a:lnTo>
                  <a:lnTo>
                    <a:pt x="1224" y="846"/>
                  </a:lnTo>
                  <a:lnTo>
                    <a:pt x="1398" y="762"/>
                  </a:lnTo>
                  <a:lnTo>
                    <a:pt x="1488" y="606"/>
                  </a:lnTo>
                  <a:lnTo>
                    <a:pt x="1584" y="522"/>
                  </a:lnTo>
                  <a:lnTo>
                    <a:pt x="1662" y="420"/>
                  </a:lnTo>
                  <a:lnTo>
                    <a:pt x="1680" y="426"/>
                  </a:lnTo>
                  <a:lnTo>
                    <a:pt x="1644" y="570"/>
                  </a:lnTo>
                  <a:lnTo>
                    <a:pt x="1524" y="732"/>
                  </a:lnTo>
                  <a:lnTo>
                    <a:pt x="1464" y="894"/>
                  </a:lnTo>
                  <a:lnTo>
                    <a:pt x="1560" y="978"/>
                  </a:lnTo>
                  <a:lnTo>
                    <a:pt x="1632" y="1008"/>
                  </a:lnTo>
                  <a:lnTo>
                    <a:pt x="1764" y="882"/>
                  </a:lnTo>
                  <a:lnTo>
                    <a:pt x="1842" y="726"/>
                  </a:lnTo>
                  <a:lnTo>
                    <a:pt x="1908" y="642"/>
                  </a:lnTo>
                  <a:lnTo>
                    <a:pt x="2046" y="510"/>
                  </a:lnTo>
                  <a:lnTo>
                    <a:pt x="2136" y="486"/>
                  </a:lnTo>
                  <a:lnTo>
                    <a:pt x="2220" y="498"/>
                  </a:lnTo>
                  <a:lnTo>
                    <a:pt x="2256" y="552"/>
                  </a:lnTo>
                  <a:lnTo>
                    <a:pt x="2166" y="666"/>
                  </a:lnTo>
                  <a:lnTo>
                    <a:pt x="1998" y="810"/>
                  </a:lnTo>
                  <a:lnTo>
                    <a:pt x="1920" y="906"/>
                  </a:lnTo>
                  <a:lnTo>
                    <a:pt x="1878" y="1098"/>
                  </a:lnTo>
                  <a:lnTo>
                    <a:pt x="1824" y="1224"/>
                  </a:lnTo>
                  <a:lnTo>
                    <a:pt x="1842" y="1332"/>
                  </a:lnTo>
                  <a:lnTo>
                    <a:pt x="1920" y="1422"/>
                  </a:lnTo>
                  <a:lnTo>
                    <a:pt x="1980" y="1380"/>
                  </a:lnTo>
                  <a:lnTo>
                    <a:pt x="2052" y="1242"/>
                  </a:lnTo>
                  <a:lnTo>
                    <a:pt x="2100" y="1116"/>
                  </a:lnTo>
                  <a:lnTo>
                    <a:pt x="2208" y="1062"/>
                  </a:lnTo>
                  <a:lnTo>
                    <a:pt x="2250" y="1068"/>
                  </a:lnTo>
                  <a:lnTo>
                    <a:pt x="2256" y="1116"/>
                  </a:lnTo>
                  <a:lnTo>
                    <a:pt x="2256" y="1182"/>
                  </a:lnTo>
                  <a:lnTo>
                    <a:pt x="2148" y="1266"/>
                  </a:lnTo>
                  <a:lnTo>
                    <a:pt x="2076" y="1398"/>
                  </a:lnTo>
                  <a:lnTo>
                    <a:pt x="2028" y="1548"/>
                  </a:lnTo>
                  <a:lnTo>
                    <a:pt x="2028" y="1608"/>
                  </a:lnTo>
                  <a:lnTo>
                    <a:pt x="2058" y="1740"/>
                  </a:lnTo>
                  <a:lnTo>
                    <a:pt x="2202" y="1812"/>
                  </a:lnTo>
                  <a:lnTo>
                    <a:pt x="2370" y="1800"/>
                  </a:lnTo>
                  <a:lnTo>
                    <a:pt x="2442" y="1524"/>
                  </a:lnTo>
                  <a:lnTo>
                    <a:pt x="2448" y="1254"/>
                  </a:lnTo>
                  <a:lnTo>
                    <a:pt x="2472" y="1236"/>
                  </a:lnTo>
                  <a:lnTo>
                    <a:pt x="2502" y="1314"/>
                  </a:lnTo>
                  <a:lnTo>
                    <a:pt x="2514" y="1476"/>
                  </a:lnTo>
                  <a:lnTo>
                    <a:pt x="2484" y="1542"/>
                  </a:lnTo>
                  <a:lnTo>
                    <a:pt x="2538" y="1644"/>
                  </a:lnTo>
                  <a:lnTo>
                    <a:pt x="2604" y="1590"/>
                  </a:lnTo>
                  <a:lnTo>
                    <a:pt x="2664" y="1482"/>
                  </a:lnTo>
                  <a:lnTo>
                    <a:pt x="2664" y="2358"/>
                  </a:lnTo>
                  <a:lnTo>
                    <a:pt x="2250" y="2352"/>
                  </a:lnTo>
                  <a:lnTo>
                    <a:pt x="2154" y="2142"/>
                  </a:lnTo>
                  <a:lnTo>
                    <a:pt x="2184" y="2022"/>
                  </a:lnTo>
                  <a:lnTo>
                    <a:pt x="2106" y="1956"/>
                  </a:lnTo>
                  <a:lnTo>
                    <a:pt x="1980" y="1938"/>
                  </a:lnTo>
                  <a:lnTo>
                    <a:pt x="1854" y="1998"/>
                  </a:lnTo>
                  <a:lnTo>
                    <a:pt x="1776" y="1974"/>
                  </a:lnTo>
                  <a:lnTo>
                    <a:pt x="1698" y="1890"/>
                  </a:lnTo>
                  <a:lnTo>
                    <a:pt x="1674" y="1836"/>
                  </a:lnTo>
                  <a:lnTo>
                    <a:pt x="1746" y="1782"/>
                  </a:lnTo>
                  <a:lnTo>
                    <a:pt x="1794" y="1680"/>
                  </a:lnTo>
                  <a:lnTo>
                    <a:pt x="1842" y="1596"/>
                  </a:lnTo>
                  <a:lnTo>
                    <a:pt x="1794" y="1548"/>
                  </a:lnTo>
                  <a:lnTo>
                    <a:pt x="1794" y="1446"/>
                  </a:lnTo>
                  <a:lnTo>
                    <a:pt x="1734" y="1428"/>
                  </a:lnTo>
                  <a:lnTo>
                    <a:pt x="1716" y="1320"/>
                  </a:lnTo>
                  <a:lnTo>
                    <a:pt x="1656" y="1308"/>
                  </a:lnTo>
                  <a:lnTo>
                    <a:pt x="1602" y="1332"/>
                  </a:lnTo>
                  <a:lnTo>
                    <a:pt x="1584" y="1434"/>
                  </a:lnTo>
                  <a:lnTo>
                    <a:pt x="1464" y="1542"/>
                  </a:lnTo>
                  <a:lnTo>
                    <a:pt x="1272" y="1278"/>
                  </a:lnTo>
                  <a:lnTo>
                    <a:pt x="1062" y="984"/>
                  </a:lnTo>
                  <a:lnTo>
                    <a:pt x="882" y="798"/>
                  </a:lnTo>
                  <a:lnTo>
                    <a:pt x="672" y="606"/>
                  </a:lnTo>
                  <a:lnTo>
                    <a:pt x="792" y="606"/>
                  </a:lnTo>
                  <a:lnTo>
                    <a:pt x="864" y="684"/>
                  </a:lnTo>
                  <a:lnTo>
                    <a:pt x="936" y="648"/>
                  </a:lnTo>
                  <a:lnTo>
                    <a:pt x="966" y="444"/>
                  </a:lnTo>
                  <a:lnTo>
                    <a:pt x="900" y="378"/>
                  </a:lnTo>
                  <a:lnTo>
                    <a:pt x="906" y="288"/>
                  </a:lnTo>
                  <a:lnTo>
                    <a:pt x="810" y="234"/>
                  </a:lnTo>
                  <a:lnTo>
                    <a:pt x="726" y="126"/>
                  </a:lnTo>
                  <a:lnTo>
                    <a:pt x="672" y="90"/>
                  </a:lnTo>
                  <a:lnTo>
                    <a:pt x="564" y="60"/>
                  </a:lnTo>
                  <a:lnTo>
                    <a:pt x="438" y="156"/>
                  </a:lnTo>
                  <a:lnTo>
                    <a:pt x="366" y="114"/>
                  </a:lnTo>
                  <a:lnTo>
                    <a:pt x="252" y="210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5" name="Freeform 57">
              <a:extLst>
                <a:ext uri="{FF2B5EF4-FFF2-40B4-BE49-F238E27FC236}">
                  <a16:creationId xmlns:a16="http://schemas.microsoft.com/office/drawing/2014/main" id="{FF6A22BD-C2D0-42F9-B7D8-D16C763B1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2"/>
              <a:ext cx="1614" cy="1824"/>
            </a:xfrm>
            <a:custGeom>
              <a:avLst/>
              <a:gdLst>
                <a:gd name="T0" fmla="*/ 336 w 1614"/>
                <a:gd name="T1" fmla="*/ 66 h 1824"/>
                <a:gd name="T2" fmla="*/ 132 w 1614"/>
                <a:gd name="T3" fmla="*/ 306 h 1824"/>
                <a:gd name="T4" fmla="*/ 0 w 1614"/>
                <a:gd name="T5" fmla="*/ 648 h 1824"/>
                <a:gd name="T6" fmla="*/ 186 w 1614"/>
                <a:gd name="T7" fmla="*/ 852 h 1824"/>
                <a:gd name="T8" fmla="*/ 450 w 1614"/>
                <a:gd name="T9" fmla="*/ 618 h 1824"/>
                <a:gd name="T10" fmla="*/ 612 w 1614"/>
                <a:gd name="T11" fmla="*/ 414 h 1824"/>
                <a:gd name="T12" fmla="*/ 594 w 1614"/>
                <a:gd name="T13" fmla="*/ 558 h 1824"/>
                <a:gd name="T14" fmla="*/ 420 w 1614"/>
                <a:gd name="T15" fmla="*/ 894 h 1824"/>
                <a:gd name="T16" fmla="*/ 588 w 1614"/>
                <a:gd name="T17" fmla="*/ 1020 h 1824"/>
                <a:gd name="T18" fmla="*/ 804 w 1614"/>
                <a:gd name="T19" fmla="*/ 732 h 1824"/>
                <a:gd name="T20" fmla="*/ 990 w 1614"/>
                <a:gd name="T21" fmla="*/ 504 h 1824"/>
                <a:gd name="T22" fmla="*/ 1200 w 1614"/>
                <a:gd name="T23" fmla="*/ 492 h 1824"/>
                <a:gd name="T24" fmla="*/ 1146 w 1614"/>
                <a:gd name="T25" fmla="*/ 636 h 1824"/>
                <a:gd name="T26" fmla="*/ 918 w 1614"/>
                <a:gd name="T27" fmla="*/ 858 h 1824"/>
                <a:gd name="T28" fmla="*/ 828 w 1614"/>
                <a:gd name="T29" fmla="*/ 1080 h 1824"/>
                <a:gd name="T30" fmla="*/ 810 w 1614"/>
                <a:gd name="T31" fmla="*/ 1350 h 1824"/>
                <a:gd name="T32" fmla="*/ 912 w 1614"/>
                <a:gd name="T33" fmla="*/ 1410 h 1824"/>
                <a:gd name="T34" fmla="*/ 1056 w 1614"/>
                <a:gd name="T35" fmla="*/ 1122 h 1824"/>
                <a:gd name="T36" fmla="*/ 1200 w 1614"/>
                <a:gd name="T37" fmla="*/ 1068 h 1824"/>
                <a:gd name="T38" fmla="*/ 1182 w 1614"/>
                <a:gd name="T39" fmla="*/ 1200 h 1824"/>
                <a:gd name="T40" fmla="*/ 1020 w 1614"/>
                <a:gd name="T41" fmla="*/ 1410 h 1824"/>
                <a:gd name="T42" fmla="*/ 1014 w 1614"/>
                <a:gd name="T43" fmla="*/ 1746 h 1824"/>
                <a:gd name="T44" fmla="*/ 1314 w 1614"/>
                <a:gd name="T45" fmla="*/ 1788 h 1824"/>
                <a:gd name="T46" fmla="*/ 1392 w 1614"/>
                <a:gd name="T47" fmla="*/ 1356 h 1824"/>
                <a:gd name="T48" fmla="*/ 1422 w 1614"/>
                <a:gd name="T49" fmla="*/ 1224 h 1824"/>
                <a:gd name="T50" fmla="*/ 1464 w 1614"/>
                <a:gd name="T51" fmla="*/ 1482 h 1824"/>
                <a:gd name="T52" fmla="*/ 1482 w 1614"/>
                <a:gd name="T53" fmla="*/ 1644 h 1824"/>
                <a:gd name="T54" fmla="*/ 1614 w 1614"/>
                <a:gd name="T55" fmla="*/ 1458 h 1824"/>
                <a:gd name="T56" fmla="*/ 1488 w 1614"/>
                <a:gd name="T57" fmla="*/ 876 h 1824"/>
                <a:gd name="T58" fmla="*/ 1338 w 1614"/>
                <a:gd name="T59" fmla="*/ 1146 h 1824"/>
                <a:gd name="T60" fmla="*/ 1230 w 1614"/>
                <a:gd name="T61" fmla="*/ 1482 h 1824"/>
                <a:gd name="T62" fmla="*/ 1206 w 1614"/>
                <a:gd name="T63" fmla="*/ 1608 h 1824"/>
                <a:gd name="T64" fmla="*/ 1146 w 1614"/>
                <a:gd name="T65" fmla="*/ 1608 h 1824"/>
                <a:gd name="T66" fmla="*/ 1218 w 1614"/>
                <a:gd name="T67" fmla="*/ 1440 h 1824"/>
                <a:gd name="T68" fmla="*/ 1344 w 1614"/>
                <a:gd name="T69" fmla="*/ 1080 h 1824"/>
                <a:gd name="T70" fmla="*/ 1482 w 1614"/>
                <a:gd name="T71" fmla="*/ 726 h 1824"/>
                <a:gd name="T72" fmla="*/ 1512 w 1614"/>
                <a:gd name="T73" fmla="*/ 432 h 1824"/>
                <a:gd name="T74" fmla="*/ 1170 w 1614"/>
                <a:gd name="T75" fmla="*/ 132 h 1824"/>
                <a:gd name="T76" fmla="*/ 996 w 1614"/>
                <a:gd name="T77" fmla="*/ 78 h 1824"/>
                <a:gd name="T78" fmla="*/ 360 w 1614"/>
                <a:gd name="T79" fmla="*/ 0 h 18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14" h="1824">
                  <a:moveTo>
                    <a:pt x="360" y="0"/>
                  </a:moveTo>
                  <a:lnTo>
                    <a:pt x="336" y="66"/>
                  </a:lnTo>
                  <a:lnTo>
                    <a:pt x="228" y="138"/>
                  </a:lnTo>
                  <a:lnTo>
                    <a:pt x="132" y="306"/>
                  </a:lnTo>
                  <a:lnTo>
                    <a:pt x="48" y="360"/>
                  </a:lnTo>
                  <a:lnTo>
                    <a:pt x="0" y="648"/>
                  </a:lnTo>
                  <a:lnTo>
                    <a:pt x="96" y="792"/>
                  </a:lnTo>
                  <a:lnTo>
                    <a:pt x="186" y="852"/>
                  </a:lnTo>
                  <a:lnTo>
                    <a:pt x="360" y="762"/>
                  </a:lnTo>
                  <a:lnTo>
                    <a:pt x="450" y="618"/>
                  </a:lnTo>
                  <a:lnTo>
                    <a:pt x="534" y="534"/>
                  </a:lnTo>
                  <a:lnTo>
                    <a:pt x="612" y="414"/>
                  </a:lnTo>
                  <a:lnTo>
                    <a:pt x="648" y="426"/>
                  </a:lnTo>
                  <a:lnTo>
                    <a:pt x="594" y="558"/>
                  </a:lnTo>
                  <a:lnTo>
                    <a:pt x="462" y="756"/>
                  </a:lnTo>
                  <a:lnTo>
                    <a:pt x="420" y="894"/>
                  </a:lnTo>
                  <a:lnTo>
                    <a:pt x="486" y="984"/>
                  </a:lnTo>
                  <a:lnTo>
                    <a:pt x="588" y="1020"/>
                  </a:lnTo>
                  <a:lnTo>
                    <a:pt x="720" y="888"/>
                  </a:lnTo>
                  <a:lnTo>
                    <a:pt x="804" y="732"/>
                  </a:lnTo>
                  <a:lnTo>
                    <a:pt x="828" y="672"/>
                  </a:lnTo>
                  <a:lnTo>
                    <a:pt x="990" y="504"/>
                  </a:lnTo>
                  <a:lnTo>
                    <a:pt x="1062" y="474"/>
                  </a:lnTo>
                  <a:lnTo>
                    <a:pt x="1200" y="492"/>
                  </a:lnTo>
                  <a:lnTo>
                    <a:pt x="1206" y="552"/>
                  </a:lnTo>
                  <a:lnTo>
                    <a:pt x="1146" y="636"/>
                  </a:lnTo>
                  <a:lnTo>
                    <a:pt x="1014" y="738"/>
                  </a:lnTo>
                  <a:lnTo>
                    <a:pt x="918" y="858"/>
                  </a:lnTo>
                  <a:lnTo>
                    <a:pt x="846" y="954"/>
                  </a:lnTo>
                  <a:lnTo>
                    <a:pt x="828" y="1080"/>
                  </a:lnTo>
                  <a:lnTo>
                    <a:pt x="774" y="1236"/>
                  </a:lnTo>
                  <a:lnTo>
                    <a:pt x="810" y="1350"/>
                  </a:lnTo>
                  <a:lnTo>
                    <a:pt x="864" y="1416"/>
                  </a:lnTo>
                  <a:lnTo>
                    <a:pt x="912" y="1410"/>
                  </a:lnTo>
                  <a:lnTo>
                    <a:pt x="1002" y="1254"/>
                  </a:lnTo>
                  <a:lnTo>
                    <a:pt x="1056" y="1122"/>
                  </a:lnTo>
                  <a:lnTo>
                    <a:pt x="1152" y="1068"/>
                  </a:lnTo>
                  <a:lnTo>
                    <a:pt x="1200" y="1068"/>
                  </a:lnTo>
                  <a:lnTo>
                    <a:pt x="1218" y="1134"/>
                  </a:lnTo>
                  <a:lnTo>
                    <a:pt x="1182" y="1200"/>
                  </a:lnTo>
                  <a:lnTo>
                    <a:pt x="1068" y="1278"/>
                  </a:lnTo>
                  <a:lnTo>
                    <a:pt x="1020" y="1410"/>
                  </a:lnTo>
                  <a:lnTo>
                    <a:pt x="966" y="1572"/>
                  </a:lnTo>
                  <a:lnTo>
                    <a:pt x="1014" y="1746"/>
                  </a:lnTo>
                  <a:lnTo>
                    <a:pt x="1164" y="1824"/>
                  </a:lnTo>
                  <a:lnTo>
                    <a:pt x="1314" y="1788"/>
                  </a:lnTo>
                  <a:lnTo>
                    <a:pt x="1386" y="1530"/>
                  </a:lnTo>
                  <a:lnTo>
                    <a:pt x="1392" y="1356"/>
                  </a:lnTo>
                  <a:lnTo>
                    <a:pt x="1392" y="1260"/>
                  </a:lnTo>
                  <a:lnTo>
                    <a:pt x="1422" y="1224"/>
                  </a:lnTo>
                  <a:lnTo>
                    <a:pt x="1464" y="1326"/>
                  </a:lnTo>
                  <a:lnTo>
                    <a:pt x="1464" y="1482"/>
                  </a:lnTo>
                  <a:lnTo>
                    <a:pt x="1440" y="1572"/>
                  </a:lnTo>
                  <a:lnTo>
                    <a:pt x="1482" y="1644"/>
                  </a:lnTo>
                  <a:lnTo>
                    <a:pt x="1548" y="1590"/>
                  </a:lnTo>
                  <a:lnTo>
                    <a:pt x="1614" y="1458"/>
                  </a:lnTo>
                  <a:lnTo>
                    <a:pt x="1614" y="786"/>
                  </a:lnTo>
                  <a:lnTo>
                    <a:pt x="1488" y="876"/>
                  </a:lnTo>
                  <a:lnTo>
                    <a:pt x="1386" y="1026"/>
                  </a:lnTo>
                  <a:lnTo>
                    <a:pt x="1338" y="1146"/>
                  </a:lnTo>
                  <a:lnTo>
                    <a:pt x="1248" y="1374"/>
                  </a:lnTo>
                  <a:lnTo>
                    <a:pt x="1230" y="1482"/>
                  </a:lnTo>
                  <a:lnTo>
                    <a:pt x="1206" y="1566"/>
                  </a:lnTo>
                  <a:lnTo>
                    <a:pt x="1206" y="1608"/>
                  </a:lnTo>
                  <a:lnTo>
                    <a:pt x="1164" y="1650"/>
                  </a:lnTo>
                  <a:lnTo>
                    <a:pt x="1146" y="1608"/>
                  </a:lnTo>
                  <a:lnTo>
                    <a:pt x="1176" y="1560"/>
                  </a:lnTo>
                  <a:lnTo>
                    <a:pt x="1218" y="1440"/>
                  </a:lnTo>
                  <a:lnTo>
                    <a:pt x="1290" y="1248"/>
                  </a:lnTo>
                  <a:lnTo>
                    <a:pt x="1344" y="1080"/>
                  </a:lnTo>
                  <a:lnTo>
                    <a:pt x="1416" y="888"/>
                  </a:lnTo>
                  <a:lnTo>
                    <a:pt x="1482" y="726"/>
                  </a:lnTo>
                  <a:lnTo>
                    <a:pt x="1530" y="594"/>
                  </a:lnTo>
                  <a:lnTo>
                    <a:pt x="1512" y="432"/>
                  </a:lnTo>
                  <a:lnTo>
                    <a:pt x="1380" y="276"/>
                  </a:lnTo>
                  <a:lnTo>
                    <a:pt x="1170" y="132"/>
                  </a:lnTo>
                  <a:lnTo>
                    <a:pt x="1068" y="114"/>
                  </a:lnTo>
                  <a:lnTo>
                    <a:pt x="996" y="78"/>
                  </a:lnTo>
                  <a:lnTo>
                    <a:pt x="990" y="0"/>
                  </a:lnTo>
                  <a:lnTo>
                    <a:pt x="36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6" name="Freeform 58">
              <a:extLst>
                <a:ext uri="{FF2B5EF4-FFF2-40B4-BE49-F238E27FC236}">
                  <a16:creationId xmlns:a16="http://schemas.microsoft.com/office/drawing/2014/main" id="{9AB674D9-EC6B-42AD-AC47-9E4F25D1F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" y="432"/>
              <a:ext cx="156" cy="180"/>
            </a:xfrm>
            <a:custGeom>
              <a:avLst/>
              <a:gdLst>
                <a:gd name="T0" fmla="*/ 6 w 156"/>
                <a:gd name="T1" fmla="*/ 186 h 180"/>
                <a:gd name="T2" fmla="*/ 0 w 156"/>
                <a:gd name="T3" fmla="*/ 36 h 180"/>
                <a:gd name="T4" fmla="*/ 60 w 156"/>
                <a:gd name="T5" fmla="*/ 0 h 180"/>
                <a:gd name="T6" fmla="*/ 126 w 156"/>
                <a:gd name="T7" fmla="*/ 12 h 180"/>
                <a:gd name="T8" fmla="*/ 156 w 156"/>
                <a:gd name="T9" fmla="*/ 66 h 180"/>
                <a:gd name="T10" fmla="*/ 126 w 156"/>
                <a:gd name="T11" fmla="*/ 180 h 180"/>
                <a:gd name="T12" fmla="*/ 6 w 156"/>
                <a:gd name="T13" fmla="*/ 186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180">
                  <a:moveTo>
                    <a:pt x="6" y="186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26" y="12"/>
                  </a:lnTo>
                  <a:lnTo>
                    <a:pt x="156" y="66"/>
                  </a:lnTo>
                  <a:lnTo>
                    <a:pt x="126" y="180"/>
                  </a:lnTo>
                  <a:lnTo>
                    <a:pt x="6" y="18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7" name="Freeform 59">
              <a:extLst>
                <a:ext uri="{FF2B5EF4-FFF2-40B4-BE49-F238E27FC236}">
                  <a16:creationId xmlns:a16="http://schemas.microsoft.com/office/drawing/2014/main" id="{F01B33E1-B6F4-4C14-B9D3-E2DBDE88B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78"/>
              <a:ext cx="690" cy="618"/>
            </a:xfrm>
            <a:custGeom>
              <a:avLst/>
              <a:gdLst>
                <a:gd name="T0" fmla="*/ 384 w 690"/>
                <a:gd name="T1" fmla="*/ 540 h 618"/>
                <a:gd name="T2" fmla="*/ 396 w 690"/>
                <a:gd name="T3" fmla="*/ 378 h 618"/>
                <a:gd name="T4" fmla="*/ 462 w 690"/>
                <a:gd name="T5" fmla="*/ 348 h 618"/>
                <a:gd name="T6" fmla="*/ 528 w 690"/>
                <a:gd name="T7" fmla="*/ 348 h 618"/>
                <a:gd name="T8" fmla="*/ 558 w 690"/>
                <a:gd name="T9" fmla="*/ 408 h 618"/>
                <a:gd name="T10" fmla="*/ 540 w 690"/>
                <a:gd name="T11" fmla="*/ 486 h 618"/>
                <a:gd name="T12" fmla="*/ 534 w 690"/>
                <a:gd name="T13" fmla="*/ 546 h 618"/>
                <a:gd name="T14" fmla="*/ 582 w 690"/>
                <a:gd name="T15" fmla="*/ 606 h 618"/>
                <a:gd name="T16" fmla="*/ 630 w 690"/>
                <a:gd name="T17" fmla="*/ 618 h 618"/>
                <a:gd name="T18" fmla="*/ 690 w 690"/>
                <a:gd name="T19" fmla="*/ 468 h 618"/>
                <a:gd name="T20" fmla="*/ 690 w 690"/>
                <a:gd name="T21" fmla="*/ 384 h 618"/>
                <a:gd name="T22" fmla="*/ 618 w 690"/>
                <a:gd name="T23" fmla="*/ 336 h 618"/>
                <a:gd name="T24" fmla="*/ 636 w 690"/>
                <a:gd name="T25" fmla="*/ 222 h 618"/>
                <a:gd name="T26" fmla="*/ 588 w 690"/>
                <a:gd name="T27" fmla="*/ 186 h 618"/>
                <a:gd name="T28" fmla="*/ 534 w 690"/>
                <a:gd name="T29" fmla="*/ 186 h 618"/>
                <a:gd name="T30" fmla="*/ 504 w 690"/>
                <a:gd name="T31" fmla="*/ 120 h 618"/>
                <a:gd name="T32" fmla="*/ 438 w 690"/>
                <a:gd name="T33" fmla="*/ 66 h 618"/>
                <a:gd name="T34" fmla="*/ 318 w 690"/>
                <a:gd name="T35" fmla="*/ 0 h 618"/>
                <a:gd name="T36" fmla="*/ 174 w 690"/>
                <a:gd name="T37" fmla="*/ 90 h 618"/>
                <a:gd name="T38" fmla="*/ 78 w 690"/>
                <a:gd name="T39" fmla="*/ 48 h 618"/>
                <a:gd name="T40" fmla="*/ 0 w 690"/>
                <a:gd name="T41" fmla="*/ 138 h 618"/>
                <a:gd name="T42" fmla="*/ 18 w 690"/>
                <a:gd name="T43" fmla="*/ 246 h 618"/>
                <a:gd name="T44" fmla="*/ 30 w 690"/>
                <a:gd name="T45" fmla="*/ 330 h 618"/>
                <a:gd name="T46" fmla="*/ 114 w 690"/>
                <a:gd name="T47" fmla="*/ 390 h 618"/>
                <a:gd name="T48" fmla="*/ 180 w 690"/>
                <a:gd name="T49" fmla="*/ 468 h 618"/>
                <a:gd name="T50" fmla="*/ 252 w 690"/>
                <a:gd name="T51" fmla="*/ 504 h 618"/>
                <a:gd name="T52" fmla="*/ 288 w 690"/>
                <a:gd name="T53" fmla="*/ 570 h 618"/>
                <a:gd name="T54" fmla="*/ 384 w 690"/>
                <a:gd name="T55" fmla="*/ 540 h 6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90" h="618">
                  <a:moveTo>
                    <a:pt x="384" y="540"/>
                  </a:moveTo>
                  <a:lnTo>
                    <a:pt x="396" y="378"/>
                  </a:lnTo>
                  <a:lnTo>
                    <a:pt x="462" y="348"/>
                  </a:lnTo>
                  <a:lnTo>
                    <a:pt x="528" y="348"/>
                  </a:lnTo>
                  <a:lnTo>
                    <a:pt x="558" y="408"/>
                  </a:lnTo>
                  <a:lnTo>
                    <a:pt x="540" y="486"/>
                  </a:lnTo>
                  <a:lnTo>
                    <a:pt x="534" y="546"/>
                  </a:lnTo>
                  <a:lnTo>
                    <a:pt x="582" y="606"/>
                  </a:lnTo>
                  <a:lnTo>
                    <a:pt x="630" y="618"/>
                  </a:lnTo>
                  <a:lnTo>
                    <a:pt x="690" y="468"/>
                  </a:lnTo>
                  <a:lnTo>
                    <a:pt x="690" y="384"/>
                  </a:lnTo>
                  <a:lnTo>
                    <a:pt x="618" y="336"/>
                  </a:lnTo>
                  <a:lnTo>
                    <a:pt x="636" y="222"/>
                  </a:lnTo>
                  <a:lnTo>
                    <a:pt x="588" y="186"/>
                  </a:lnTo>
                  <a:lnTo>
                    <a:pt x="534" y="186"/>
                  </a:lnTo>
                  <a:lnTo>
                    <a:pt x="504" y="120"/>
                  </a:lnTo>
                  <a:lnTo>
                    <a:pt x="438" y="66"/>
                  </a:lnTo>
                  <a:lnTo>
                    <a:pt x="318" y="0"/>
                  </a:lnTo>
                  <a:lnTo>
                    <a:pt x="174" y="90"/>
                  </a:lnTo>
                  <a:lnTo>
                    <a:pt x="78" y="48"/>
                  </a:lnTo>
                  <a:lnTo>
                    <a:pt x="0" y="138"/>
                  </a:lnTo>
                  <a:lnTo>
                    <a:pt x="18" y="246"/>
                  </a:lnTo>
                  <a:lnTo>
                    <a:pt x="30" y="330"/>
                  </a:lnTo>
                  <a:lnTo>
                    <a:pt x="114" y="390"/>
                  </a:lnTo>
                  <a:lnTo>
                    <a:pt x="180" y="468"/>
                  </a:lnTo>
                  <a:lnTo>
                    <a:pt x="252" y="504"/>
                  </a:lnTo>
                  <a:lnTo>
                    <a:pt x="288" y="570"/>
                  </a:lnTo>
                  <a:lnTo>
                    <a:pt x="384" y="54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8" name="Freeform 60">
              <a:extLst>
                <a:ext uri="{FF2B5EF4-FFF2-40B4-BE49-F238E27FC236}">
                  <a16:creationId xmlns:a16="http://schemas.microsoft.com/office/drawing/2014/main" id="{CE4EC8F0-6752-496C-A90B-01E32DC03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1956"/>
              <a:ext cx="330" cy="270"/>
            </a:xfrm>
            <a:custGeom>
              <a:avLst/>
              <a:gdLst>
                <a:gd name="T0" fmla="*/ 0 w 330"/>
                <a:gd name="T1" fmla="*/ 78 h 270"/>
                <a:gd name="T2" fmla="*/ 12 w 330"/>
                <a:gd name="T3" fmla="*/ 186 h 270"/>
                <a:gd name="T4" fmla="*/ 84 w 330"/>
                <a:gd name="T5" fmla="*/ 252 h 270"/>
                <a:gd name="T6" fmla="*/ 192 w 330"/>
                <a:gd name="T7" fmla="*/ 270 h 270"/>
                <a:gd name="T8" fmla="*/ 294 w 330"/>
                <a:gd name="T9" fmla="*/ 222 h 270"/>
                <a:gd name="T10" fmla="*/ 330 w 330"/>
                <a:gd name="T11" fmla="*/ 150 h 270"/>
                <a:gd name="T12" fmla="*/ 318 w 330"/>
                <a:gd name="T13" fmla="*/ 60 h 270"/>
                <a:gd name="T14" fmla="*/ 246 w 330"/>
                <a:gd name="T15" fmla="*/ 18 h 270"/>
                <a:gd name="T16" fmla="*/ 132 w 330"/>
                <a:gd name="T17" fmla="*/ 0 h 270"/>
                <a:gd name="T18" fmla="*/ 0 w 330"/>
                <a:gd name="T19" fmla="*/ 78 h 2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0" h="270">
                  <a:moveTo>
                    <a:pt x="0" y="78"/>
                  </a:moveTo>
                  <a:lnTo>
                    <a:pt x="12" y="186"/>
                  </a:lnTo>
                  <a:lnTo>
                    <a:pt x="84" y="252"/>
                  </a:lnTo>
                  <a:lnTo>
                    <a:pt x="192" y="270"/>
                  </a:lnTo>
                  <a:lnTo>
                    <a:pt x="294" y="222"/>
                  </a:lnTo>
                  <a:lnTo>
                    <a:pt x="330" y="150"/>
                  </a:lnTo>
                  <a:lnTo>
                    <a:pt x="318" y="60"/>
                  </a:lnTo>
                  <a:lnTo>
                    <a:pt x="246" y="18"/>
                  </a:lnTo>
                  <a:lnTo>
                    <a:pt x="132" y="0"/>
                  </a:lnTo>
                  <a:lnTo>
                    <a:pt x="0" y="7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399" name="Freeform 61">
              <a:extLst>
                <a:ext uri="{FF2B5EF4-FFF2-40B4-BE49-F238E27FC236}">
                  <a16:creationId xmlns:a16="http://schemas.microsoft.com/office/drawing/2014/main" id="{907CBF2E-368E-41EE-B8A7-ECEFA745D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" y="2124"/>
              <a:ext cx="198" cy="216"/>
            </a:xfrm>
            <a:custGeom>
              <a:avLst/>
              <a:gdLst>
                <a:gd name="T0" fmla="*/ 48 w 198"/>
                <a:gd name="T1" fmla="*/ 0 h 216"/>
                <a:gd name="T2" fmla="*/ 0 w 198"/>
                <a:gd name="T3" fmla="*/ 72 h 216"/>
                <a:gd name="T4" fmla="*/ 0 w 198"/>
                <a:gd name="T5" fmla="*/ 156 h 216"/>
                <a:gd name="T6" fmla="*/ 54 w 198"/>
                <a:gd name="T7" fmla="*/ 210 h 216"/>
                <a:gd name="T8" fmla="*/ 144 w 198"/>
                <a:gd name="T9" fmla="*/ 216 h 216"/>
                <a:gd name="T10" fmla="*/ 192 w 198"/>
                <a:gd name="T11" fmla="*/ 174 h 216"/>
                <a:gd name="T12" fmla="*/ 198 w 198"/>
                <a:gd name="T13" fmla="*/ 96 h 216"/>
                <a:gd name="T14" fmla="*/ 156 w 198"/>
                <a:gd name="T15" fmla="*/ 18 h 216"/>
                <a:gd name="T16" fmla="*/ 48 w 198"/>
                <a:gd name="T17" fmla="*/ 0 h 2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8" h="216">
                  <a:moveTo>
                    <a:pt x="48" y="0"/>
                  </a:moveTo>
                  <a:lnTo>
                    <a:pt x="0" y="72"/>
                  </a:lnTo>
                  <a:lnTo>
                    <a:pt x="0" y="156"/>
                  </a:lnTo>
                  <a:lnTo>
                    <a:pt x="54" y="210"/>
                  </a:lnTo>
                  <a:lnTo>
                    <a:pt x="144" y="216"/>
                  </a:lnTo>
                  <a:lnTo>
                    <a:pt x="192" y="174"/>
                  </a:lnTo>
                  <a:lnTo>
                    <a:pt x="198" y="96"/>
                  </a:lnTo>
                  <a:lnTo>
                    <a:pt x="156" y="18"/>
                  </a:lnTo>
                  <a:lnTo>
                    <a:pt x="4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0" name="Freeform 62">
              <a:extLst>
                <a:ext uri="{FF2B5EF4-FFF2-40B4-BE49-F238E27FC236}">
                  <a16:creationId xmlns:a16="http://schemas.microsoft.com/office/drawing/2014/main" id="{003507F7-5B44-43F3-B301-4434FD757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2058"/>
              <a:ext cx="132" cy="150"/>
            </a:xfrm>
            <a:custGeom>
              <a:avLst/>
              <a:gdLst>
                <a:gd name="T0" fmla="*/ 12 w 132"/>
                <a:gd name="T1" fmla="*/ 12 h 150"/>
                <a:gd name="T2" fmla="*/ 0 w 132"/>
                <a:gd name="T3" fmla="*/ 90 h 150"/>
                <a:gd name="T4" fmla="*/ 24 w 132"/>
                <a:gd name="T5" fmla="*/ 138 h 150"/>
                <a:gd name="T6" fmla="*/ 90 w 132"/>
                <a:gd name="T7" fmla="*/ 150 h 150"/>
                <a:gd name="T8" fmla="*/ 132 w 132"/>
                <a:gd name="T9" fmla="*/ 102 h 150"/>
                <a:gd name="T10" fmla="*/ 132 w 132"/>
                <a:gd name="T11" fmla="*/ 54 h 150"/>
                <a:gd name="T12" fmla="*/ 96 w 132"/>
                <a:gd name="T13" fmla="*/ 0 h 150"/>
                <a:gd name="T14" fmla="*/ 12 w 132"/>
                <a:gd name="T15" fmla="*/ 12 h 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150">
                  <a:moveTo>
                    <a:pt x="12" y="12"/>
                  </a:moveTo>
                  <a:lnTo>
                    <a:pt x="0" y="90"/>
                  </a:lnTo>
                  <a:lnTo>
                    <a:pt x="24" y="138"/>
                  </a:lnTo>
                  <a:lnTo>
                    <a:pt x="90" y="150"/>
                  </a:lnTo>
                  <a:lnTo>
                    <a:pt x="132" y="102"/>
                  </a:lnTo>
                  <a:lnTo>
                    <a:pt x="132" y="54"/>
                  </a:lnTo>
                  <a:lnTo>
                    <a:pt x="96" y="0"/>
                  </a:lnTo>
                  <a:lnTo>
                    <a:pt x="12" y="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1" name="Freeform 63">
              <a:extLst>
                <a:ext uri="{FF2B5EF4-FFF2-40B4-BE49-F238E27FC236}">
                  <a16:creationId xmlns:a16="http://schemas.microsoft.com/office/drawing/2014/main" id="{378C0C84-2BC8-4BCB-9111-544FDCB07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182"/>
              <a:ext cx="1242" cy="1212"/>
            </a:xfrm>
            <a:custGeom>
              <a:avLst/>
              <a:gdLst>
                <a:gd name="T0" fmla="*/ 192 w 1242"/>
                <a:gd name="T1" fmla="*/ 24 h 1212"/>
                <a:gd name="T2" fmla="*/ 114 w 1242"/>
                <a:gd name="T3" fmla="*/ 90 h 1212"/>
                <a:gd name="T4" fmla="*/ 90 w 1242"/>
                <a:gd name="T5" fmla="*/ 180 h 1212"/>
                <a:gd name="T6" fmla="*/ 18 w 1242"/>
                <a:gd name="T7" fmla="*/ 252 h 1212"/>
                <a:gd name="T8" fmla="*/ 0 w 1242"/>
                <a:gd name="T9" fmla="*/ 366 h 1212"/>
                <a:gd name="T10" fmla="*/ 36 w 1242"/>
                <a:gd name="T11" fmla="*/ 462 h 1212"/>
                <a:gd name="T12" fmla="*/ 84 w 1242"/>
                <a:gd name="T13" fmla="*/ 486 h 1212"/>
                <a:gd name="T14" fmla="*/ 132 w 1242"/>
                <a:gd name="T15" fmla="*/ 612 h 1212"/>
                <a:gd name="T16" fmla="*/ 210 w 1242"/>
                <a:gd name="T17" fmla="*/ 936 h 1212"/>
                <a:gd name="T18" fmla="*/ 276 w 1242"/>
                <a:gd name="T19" fmla="*/ 984 h 1212"/>
                <a:gd name="T20" fmla="*/ 300 w 1242"/>
                <a:gd name="T21" fmla="*/ 1092 h 1212"/>
                <a:gd name="T22" fmla="*/ 396 w 1242"/>
                <a:gd name="T23" fmla="*/ 1140 h 1212"/>
                <a:gd name="T24" fmla="*/ 492 w 1242"/>
                <a:gd name="T25" fmla="*/ 1206 h 1212"/>
                <a:gd name="T26" fmla="*/ 1182 w 1242"/>
                <a:gd name="T27" fmla="*/ 1212 h 1212"/>
                <a:gd name="T28" fmla="*/ 1146 w 1242"/>
                <a:gd name="T29" fmla="*/ 1152 h 1212"/>
                <a:gd name="T30" fmla="*/ 1110 w 1242"/>
                <a:gd name="T31" fmla="*/ 1068 h 1212"/>
                <a:gd name="T32" fmla="*/ 1122 w 1242"/>
                <a:gd name="T33" fmla="*/ 948 h 1212"/>
                <a:gd name="T34" fmla="*/ 1188 w 1242"/>
                <a:gd name="T35" fmla="*/ 942 h 1212"/>
                <a:gd name="T36" fmla="*/ 1242 w 1242"/>
                <a:gd name="T37" fmla="*/ 876 h 1212"/>
                <a:gd name="T38" fmla="*/ 1152 w 1242"/>
                <a:gd name="T39" fmla="*/ 828 h 1212"/>
                <a:gd name="T40" fmla="*/ 1068 w 1242"/>
                <a:gd name="T41" fmla="*/ 870 h 1212"/>
                <a:gd name="T42" fmla="*/ 1044 w 1242"/>
                <a:gd name="T43" fmla="*/ 804 h 1212"/>
                <a:gd name="T44" fmla="*/ 1002 w 1242"/>
                <a:gd name="T45" fmla="*/ 774 h 1212"/>
                <a:gd name="T46" fmla="*/ 912 w 1242"/>
                <a:gd name="T47" fmla="*/ 810 h 1212"/>
                <a:gd name="T48" fmla="*/ 930 w 1242"/>
                <a:gd name="T49" fmla="*/ 750 h 1212"/>
                <a:gd name="T50" fmla="*/ 840 w 1242"/>
                <a:gd name="T51" fmla="*/ 678 h 1212"/>
                <a:gd name="T52" fmla="*/ 726 w 1242"/>
                <a:gd name="T53" fmla="*/ 678 h 1212"/>
                <a:gd name="T54" fmla="*/ 672 w 1242"/>
                <a:gd name="T55" fmla="*/ 726 h 1212"/>
                <a:gd name="T56" fmla="*/ 570 w 1242"/>
                <a:gd name="T57" fmla="*/ 684 h 1212"/>
                <a:gd name="T58" fmla="*/ 540 w 1242"/>
                <a:gd name="T59" fmla="*/ 744 h 1212"/>
                <a:gd name="T60" fmla="*/ 576 w 1242"/>
                <a:gd name="T61" fmla="*/ 810 h 1212"/>
                <a:gd name="T62" fmla="*/ 606 w 1242"/>
                <a:gd name="T63" fmla="*/ 864 h 1212"/>
                <a:gd name="T64" fmla="*/ 654 w 1242"/>
                <a:gd name="T65" fmla="*/ 924 h 1212"/>
                <a:gd name="T66" fmla="*/ 648 w 1242"/>
                <a:gd name="T67" fmla="*/ 984 h 1212"/>
                <a:gd name="T68" fmla="*/ 600 w 1242"/>
                <a:gd name="T69" fmla="*/ 1026 h 1212"/>
                <a:gd name="T70" fmla="*/ 546 w 1242"/>
                <a:gd name="T71" fmla="*/ 1020 h 1212"/>
                <a:gd name="T72" fmla="*/ 510 w 1242"/>
                <a:gd name="T73" fmla="*/ 972 h 1212"/>
                <a:gd name="T74" fmla="*/ 516 w 1242"/>
                <a:gd name="T75" fmla="*/ 888 h 1212"/>
                <a:gd name="T76" fmla="*/ 576 w 1242"/>
                <a:gd name="T77" fmla="*/ 870 h 1212"/>
                <a:gd name="T78" fmla="*/ 558 w 1242"/>
                <a:gd name="T79" fmla="*/ 804 h 1212"/>
                <a:gd name="T80" fmla="*/ 528 w 1242"/>
                <a:gd name="T81" fmla="*/ 720 h 1212"/>
                <a:gd name="T82" fmla="*/ 528 w 1242"/>
                <a:gd name="T83" fmla="*/ 648 h 1212"/>
                <a:gd name="T84" fmla="*/ 468 w 1242"/>
                <a:gd name="T85" fmla="*/ 624 h 1212"/>
                <a:gd name="T86" fmla="*/ 546 w 1242"/>
                <a:gd name="T87" fmla="*/ 570 h 1212"/>
                <a:gd name="T88" fmla="*/ 612 w 1242"/>
                <a:gd name="T89" fmla="*/ 498 h 1212"/>
                <a:gd name="T90" fmla="*/ 630 w 1242"/>
                <a:gd name="T91" fmla="*/ 360 h 1212"/>
                <a:gd name="T92" fmla="*/ 552 w 1242"/>
                <a:gd name="T93" fmla="*/ 234 h 1212"/>
                <a:gd name="T94" fmla="*/ 486 w 1242"/>
                <a:gd name="T95" fmla="*/ 270 h 1212"/>
                <a:gd name="T96" fmla="*/ 540 w 1242"/>
                <a:gd name="T97" fmla="*/ 162 h 1212"/>
                <a:gd name="T98" fmla="*/ 468 w 1242"/>
                <a:gd name="T99" fmla="*/ 84 h 1212"/>
                <a:gd name="T100" fmla="*/ 390 w 1242"/>
                <a:gd name="T101" fmla="*/ 0 h 1212"/>
                <a:gd name="T102" fmla="*/ 294 w 1242"/>
                <a:gd name="T103" fmla="*/ 36 h 1212"/>
                <a:gd name="T104" fmla="*/ 264 w 1242"/>
                <a:gd name="T105" fmla="*/ 84 h 1212"/>
                <a:gd name="T106" fmla="*/ 192 w 1242"/>
                <a:gd name="T107" fmla="*/ 24 h 12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42" h="1212">
                  <a:moveTo>
                    <a:pt x="192" y="24"/>
                  </a:moveTo>
                  <a:lnTo>
                    <a:pt x="114" y="90"/>
                  </a:lnTo>
                  <a:lnTo>
                    <a:pt x="90" y="180"/>
                  </a:lnTo>
                  <a:lnTo>
                    <a:pt x="18" y="252"/>
                  </a:lnTo>
                  <a:lnTo>
                    <a:pt x="0" y="366"/>
                  </a:lnTo>
                  <a:lnTo>
                    <a:pt x="36" y="462"/>
                  </a:lnTo>
                  <a:lnTo>
                    <a:pt x="84" y="486"/>
                  </a:lnTo>
                  <a:lnTo>
                    <a:pt x="132" y="612"/>
                  </a:lnTo>
                  <a:lnTo>
                    <a:pt x="210" y="936"/>
                  </a:lnTo>
                  <a:lnTo>
                    <a:pt x="276" y="984"/>
                  </a:lnTo>
                  <a:lnTo>
                    <a:pt x="300" y="1092"/>
                  </a:lnTo>
                  <a:lnTo>
                    <a:pt x="396" y="1140"/>
                  </a:lnTo>
                  <a:lnTo>
                    <a:pt x="492" y="1206"/>
                  </a:lnTo>
                  <a:lnTo>
                    <a:pt x="1182" y="1212"/>
                  </a:lnTo>
                  <a:lnTo>
                    <a:pt x="1146" y="1152"/>
                  </a:lnTo>
                  <a:lnTo>
                    <a:pt x="1110" y="1068"/>
                  </a:lnTo>
                  <a:lnTo>
                    <a:pt x="1122" y="948"/>
                  </a:lnTo>
                  <a:lnTo>
                    <a:pt x="1188" y="942"/>
                  </a:lnTo>
                  <a:lnTo>
                    <a:pt x="1242" y="876"/>
                  </a:lnTo>
                  <a:lnTo>
                    <a:pt x="1152" y="828"/>
                  </a:lnTo>
                  <a:lnTo>
                    <a:pt x="1068" y="870"/>
                  </a:lnTo>
                  <a:lnTo>
                    <a:pt x="1044" y="804"/>
                  </a:lnTo>
                  <a:lnTo>
                    <a:pt x="1002" y="774"/>
                  </a:lnTo>
                  <a:lnTo>
                    <a:pt x="912" y="810"/>
                  </a:lnTo>
                  <a:lnTo>
                    <a:pt x="930" y="750"/>
                  </a:lnTo>
                  <a:lnTo>
                    <a:pt x="840" y="678"/>
                  </a:lnTo>
                  <a:lnTo>
                    <a:pt x="726" y="678"/>
                  </a:lnTo>
                  <a:lnTo>
                    <a:pt x="672" y="726"/>
                  </a:lnTo>
                  <a:lnTo>
                    <a:pt x="570" y="684"/>
                  </a:lnTo>
                  <a:lnTo>
                    <a:pt x="540" y="744"/>
                  </a:lnTo>
                  <a:lnTo>
                    <a:pt x="576" y="810"/>
                  </a:lnTo>
                  <a:lnTo>
                    <a:pt x="606" y="864"/>
                  </a:lnTo>
                  <a:lnTo>
                    <a:pt x="654" y="924"/>
                  </a:lnTo>
                  <a:lnTo>
                    <a:pt x="648" y="984"/>
                  </a:lnTo>
                  <a:lnTo>
                    <a:pt x="600" y="1026"/>
                  </a:lnTo>
                  <a:lnTo>
                    <a:pt x="546" y="1020"/>
                  </a:lnTo>
                  <a:lnTo>
                    <a:pt x="510" y="972"/>
                  </a:lnTo>
                  <a:lnTo>
                    <a:pt x="516" y="888"/>
                  </a:lnTo>
                  <a:lnTo>
                    <a:pt x="576" y="870"/>
                  </a:lnTo>
                  <a:lnTo>
                    <a:pt x="558" y="804"/>
                  </a:lnTo>
                  <a:lnTo>
                    <a:pt x="528" y="720"/>
                  </a:lnTo>
                  <a:lnTo>
                    <a:pt x="528" y="648"/>
                  </a:lnTo>
                  <a:lnTo>
                    <a:pt x="468" y="624"/>
                  </a:lnTo>
                  <a:lnTo>
                    <a:pt x="546" y="570"/>
                  </a:lnTo>
                  <a:lnTo>
                    <a:pt x="612" y="498"/>
                  </a:lnTo>
                  <a:lnTo>
                    <a:pt x="630" y="360"/>
                  </a:lnTo>
                  <a:lnTo>
                    <a:pt x="552" y="234"/>
                  </a:lnTo>
                  <a:lnTo>
                    <a:pt x="486" y="270"/>
                  </a:lnTo>
                  <a:lnTo>
                    <a:pt x="540" y="162"/>
                  </a:lnTo>
                  <a:lnTo>
                    <a:pt x="468" y="84"/>
                  </a:lnTo>
                  <a:lnTo>
                    <a:pt x="390" y="0"/>
                  </a:lnTo>
                  <a:lnTo>
                    <a:pt x="294" y="36"/>
                  </a:lnTo>
                  <a:lnTo>
                    <a:pt x="264" y="84"/>
                  </a:lnTo>
                  <a:lnTo>
                    <a:pt x="192" y="2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2" name="Freeform 64">
              <a:extLst>
                <a:ext uri="{FF2B5EF4-FFF2-40B4-BE49-F238E27FC236}">
                  <a16:creationId xmlns:a16="http://schemas.microsoft.com/office/drawing/2014/main" id="{C5302518-95CB-4254-9A41-6D8AD8F1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1380"/>
              <a:ext cx="312" cy="660"/>
            </a:xfrm>
            <a:custGeom>
              <a:avLst/>
              <a:gdLst>
                <a:gd name="T0" fmla="*/ 0 w 312"/>
                <a:gd name="T1" fmla="*/ 438 h 660"/>
                <a:gd name="T2" fmla="*/ 78 w 312"/>
                <a:gd name="T3" fmla="*/ 534 h 660"/>
                <a:gd name="T4" fmla="*/ 144 w 312"/>
                <a:gd name="T5" fmla="*/ 618 h 660"/>
                <a:gd name="T6" fmla="*/ 222 w 312"/>
                <a:gd name="T7" fmla="*/ 654 h 660"/>
                <a:gd name="T8" fmla="*/ 270 w 312"/>
                <a:gd name="T9" fmla="*/ 660 h 660"/>
                <a:gd name="T10" fmla="*/ 312 w 312"/>
                <a:gd name="T11" fmla="*/ 576 h 660"/>
                <a:gd name="T12" fmla="*/ 306 w 312"/>
                <a:gd name="T13" fmla="*/ 408 h 660"/>
                <a:gd name="T14" fmla="*/ 252 w 312"/>
                <a:gd name="T15" fmla="*/ 324 h 660"/>
                <a:gd name="T16" fmla="*/ 156 w 312"/>
                <a:gd name="T17" fmla="*/ 192 h 660"/>
                <a:gd name="T18" fmla="*/ 12 w 312"/>
                <a:gd name="T19" fmla="*/ 0 h 660"/>
                <a:gd name="T20" fmla="*/ 0 w 312"/>
                <a:gd name="T21" fmla="*/ 438 h 6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2" h="660">
                  <a:moveTo>
                    <a:pt x="0" y="438"/>
                  </a:moveTo>
                  <a:lnTo>
                    <a:pt x="78" y="534"/>
                  </a:lnTo>
                  <a:lnTo>
                    <a:pt x="144" y="618"/>
                  </a:lnTo>
                  <a:lnTo>
                    <a:pt x="222" y="654"/>
                  </a:lnTo>
                  <a:lnTo>
                    <a:pt x="270" y="660"/>
                  </a:lnTo>
                  <a:lnTo>
                    <a:pt x="312" y="576"/>
                  </a:lnTo>
                  <a:lnTo>
                    <a:pt x="306" y="408"/>
                  </a:lnTo>
                  <a:lnTo>
                    <a:pt x="252" y="324"/>
                  </a:lnTo>
                  <a:lnTo>
                    <a:pt x="156" y="192"/>
                  </a:lnTo>
                  <a:lnTo>
                    <a:pt x="12" y="0"/>
                  </a:lnTo>
                  <a:lnTo>
                    <a:pt x="0" y="43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3" name="Freeform 65">
              <a:extLst>
                <a:ext uri="{FF2B5EF4-FFF2-40B4-BE49-F238E27FC236}">
                  <a16:creationId xmlns:a16="http://schemas.microsoft.com/office/drawing/2014/main" id="{D2CF7C89-9890-40BF-8BD0-C23F14B7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" y="12"/>
              <a:ext cx="1458" cy="1902"/>
            </a:xfrm>
            <a:custGeom>
              <a:avLst/>
              <a:gdLst>
                <a:gd name="T0" fmla="*/ 0 w 1458"/>
                <a:gd name="T1" fmla="*/ 0 h 1902"/>
                <a:gd name="T2" fmla="*/ 0 w 1458"/>
                <a:gd name="T3" fmla="*/ 1176 h 1902"/>
                <a:gd name="T4" fmla="*/ 120 w 1458"/>
                <a:gd name="T5" fmla="*/ 1344 h 1902"/>
                <a:gd name="T6" fmla="*/ 222 w 1458"/>
                <a:gd name="T7" fmla="*/ 1344 h 1902"/>
                <a:gd name="T8" fmla="*/ 348 w 1458"/>
                <a:gd name="T9" fmla="*/ 1518 h 1902"/>
                <a:gd name="T10" fmla="*/ 396 w 1458"/>
                <a:gd name="T11" fmla="*/ 1650 h 1902"/>
                <a:gd name="T12" fmla="*/ 510 w 1458"/>
                <a:gd name="T13" fmla="*/ 1752 h 1902"/>
                <a:gd name="T14" fmla="*/ 750 w 1458"/>
                <a:gd name="T15" fmla="*/ 1902 h 1902"/>
                <a:gd name="T16" fmla="*/ 870 w 1458"/>
                <a:gd name="T17" fmla="*/ 1788 h 1902"/>
                <a:gd name="T18" fmla="*/ 894 w 1458"/>
                <a:gd name="T19" fmla="*/ 1674 h 1902"/>
                <a:gd name="T20" fmla="*/ 1002 w 1458"/>
                <a:gd name="T21" fmla="*/ 1584 h 1902"/>
                <a:gd name="T22" fmla="*/ 1050 w 1458"/>
                <a:gd name="T23" fmla="*/ 1458 h 1902"/>
                <a:gd name="T24" fmla="*/ 1140 w 1458"/>
                <a:gd name="T25" fmla="*/ 1362 h 1902"/>
                <a:gd name="T26" fmla="*/ 1122 w 1458"/>
                <a:gd name="T27" fmla="*/ 1308 h 1902"/>
                <a:gd name="T28" fmla="*/ 1224 w 1458"/>
                <a:gd name="T29" fmla="*/ 1290 h 1902"/>
                <a:gd name="T30" fmla="*/ 1368 w 1458"/>
                <a:gd name="T31" fmla="*/ 1224 h 1902"/>
                <a:gd name="T32" fmla="*/ 1458 w 1458"/>
                <a:gd name="T33" fmla="*/ 1086 h 1902"/>
                <a:gd name="T34" fmla="*/ 1446 w 1458"/>
                <a:gd name="T35" fmla="*/ 990 h 1902"/>
                <a:gd name="T36" fmla="*/ 1374 w 1458"/>
                <a:gd name="T37" fmla="*/ 906 h 1902"/>
                <a:gd name="T38" fmla="*/ 1296 w 1458"/>
                <a:gd name="T39" fmla="*/ 888 h 1902"/>
                <a:gd name="T40" fmla="*/ 1290 w 1458"/>
                <a:gd name="T41" fmla="*/ 786 h 1902"/>
                <a:gd name="T42" fmla="*/ 1200 w 1458"/>
                <a:gd name="T43" fmla="*/ 720 h 1902"/>
                <a:gd name="T44" fmla="*/ 1110 w 1458"/>
                <a:gd name="T45" fmla="*/ 720 h 1902"/>
                <a:gd name="T46" fmla="*/ 900 w 1458"/>
                <a:gd name="T47" fmla="*/ 762 h 1902"/>
                <a:gd name="T48" fmla="*/ 888 w 1458"/>
                <a:gd name="T49" fmla="*/ 624 h 1902"/>
                <a:gd name="T50" fmla="*/ 756 w 1458"/>
                <a:gd name="T51" fmla="*/ 540 h 1902"/>
                <a:gd name="T52" fmla="*/ 654 w 1458"/>
                <a:gd name="T53" fmla="*/ 498 h 1902"/>
                <a:gd name="T54" fmla="*/ 636 w 1458"/>
                <a:gd name="T55" fmla="*/ 432 h 1902"/>
                <a:gd name="T56" fmla="*/ 564 w 1458"/>
                <a:gd name="T57" fmla="*/ 330 h 1902"/>
                <a:gd name="T58" fmla="*/ 486 w 1458"/>
                <a:gd name="T59" fmla="*/ 264 h 1902"/>
                <a:gd name="T60" fmla="*/ 420 w 1458"/>
                <a:gd name="T61" fmla="*/ 216 h 1902"/>
                <a:gd name="T62" fmla="*/ 306 w 1458"/>
                <a:gd name="T63" fmla="*/ 252 h 1902"/>
                <a:gd name="T64" fmla="*/ 132 w 1458"/>
                <a:gd name="T65" fmla="*/ 228 h 1902"/>
                <a:gd name="T66" fmla="*/ 162 w 1458"/>
                <a:gd name="T67" fmla="*/ 156 h 1902"/>
                <a:gd name="T68" fmla="*/ 264 w 1458"/>
                <a:gd name="T69" fmla="*/ 96 h 1902"/>
                <a:gd name="T70" fmla="*/ 408 w 1458"/>
                <a:gd name="T71" fmla="*/ 84 h 1902"/>
                <a:gd name="T72" fmla="*/ 408 w 1458"/>
                <a:gd name="T73" fmla="*/ 6 h 1902"/>
                <a:gd name="T74" fmla="*/ 0 w 1458"/>
                <a:gd name="T75" fmla="*/ 0 h 190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458" h="1902">
                  <a:moveTo>
                    <a:pt x="0" y="0"/>
                  </a:moveTo>
                  <a:lnTo>
                    <a:pt x="0" y="1176"/>
                  </a:lnTo>
                  <a:lnTo>
                    <a:pt x="120" y="1344"/>
                  </a:lnTo>
                  <a:lnTo>
                    <a:pt x="222" y="1344"/>
                  </a:lnTo>
                  <a:lnTo>
                    <a:pt x="348" y="1518"/>
                  </a:lnTo>
                  <a:lnTo>
                    <a:pt x="396" y="1650"/>
                  </a:lnTo>
                  <a:lnTo>
                    <a:pt x="510" y="1752"/>
                  </a:lnTo>
                  <a:lnTo>
                    <a:pt x="750" y="1902"/>
                  </a:lnTo>
                  <a:lnTo>
                    <a:pt x="870" y="1788"/>
                  </a:lnTo>
                  <a:lnTo>
                    <a:pt x="894" y="1674"/>
                  </a:lnTo>
                  <a:lnTo>
                    <a:pt x="1002" y="1584"/>
                  </a:lnTo>
                  <a:lnTo>
                    <a:pt x="1050" y="1458"/>
                  </a:lnTo>
                  <a:lnTo>
                    <a:pt x="1140" y="1362"/>
                  </a:lnTo>
                  <a:lnTo>
                    <a:pt x="1122" y="1308"/>
                  </a:lnTo>
                  <a:lnTo>
                    <a:pt x="1224" y="1290"/>
                  </a:lnTo>
                  <a:lnTo>
                    <a:pt x="1368" y="1224"/>
                  </a:lnTo>
                  <a:lnTo>
                    <a:pt x="1458" y="1086"/>
                  </a:lnTo>
                  <a:lnTo>
                    <a:pt x="1446" y="990"/>
                  </a:lnTo>
                  <a:lnTo>
                    <a:pt x="1374" y="906"/>
                  </a:lnTo>
                  <a:lnTo>
                    <a:pt x="1296" y="888"/>
                  </a:lnTo>
                  <a:lnTo>
                    <a:pt x="1290" y="786"/>
                  </a:lnTo>
                  <a:lnTo>
                    <a:pt x="1200" y="720"/>
                  </a:lnTo>
                  <a:lnTo>
                    <a:pt x="1110" y="720"/>
                  </a:lnTo>
                  <a:lnTo>
                    <a:pt x="900" y="762"/>
                  </a:lnTo>
                  <a:lnTo>
                    <a:pt x="888" y="624"/>
                  </a:lnTo>
                  <a:lnTo>
                    <a:pt x="756" y="540"/>
                  </a:lnTo>
                  <a:lnTo>
                    <a:pt x="654" y="498"/>
                  </a:lnTo>
                  <a:lnTo>
                    <a:pt x="636" y="432"/>
                  </a:lnTo>
                  <a:lnTo>
                    <a:pt x="564" y="330"/>
                  </a:lnTo>
                  <a:lnTo>
                    <a:pt x="486" y="264"/>
                  </a:lnTo>
                  <a:lnTo>
                    <a:pt x="420" y="216"/>
                  </a:lnTo>
                  <a:lnTo>
                    <a:pt x="306" y="252"/>
                  </a:lnTo>
                  <a:lnTo>
                    <a:pt x="132" y="228"/>
                  </a:lnTo>
                  <a:lnTo>
                    <a:pt x="162" y="156"/>
                  </a:lnTo>
                  <a:lnTo>
                    <a:pt x="264" y="96"/>
                  </a:lnTo>
                  <a:lnTo>
                    <a:pt x="408" y="84"/>
                  </a:lnTo>
                  <a:lnTo>
                    <a:pt x="408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04" name="Freeform 66">
              <a:extLst>
                <a:ext uri="{FF2B5EF4-FFF2-40B4-BE49-F238E27FC236}">
                  <a16:creationId xmlns:a16="http://schemas.microsoft.com/office/drawing/2014/main" id="{50958FCC-7E70-4067-8A3D-8FA781897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972"/>
              <a:ext cx="1854" cy="1410"/>
            </a:xfrm>
            <a:custGeom>
              <a:avLst/>
              <a:gdLst>
                <a:gd name="T0" fmla="*/ 0 w 1854"/>
                <a:gd name="T1" fmla="*/ 1410 h 1410"/>
                <a:gd name="T2" fmla="*/ 12 w 1854"/>
                <a:gd name="T3" fmla="*/ 846 h 1410"/>
                <a:gd name="T4" fmla="*/ 144 w 1854"/>
                <a:gd name="T5" fmla="*/ 1032 h 1410"/>
                <a:gd name="T6" fmla="*/ 216 w 1854"/>
                <a:gd name="T7" fmla="*/ 1074 h 1410"/>
                <a:gd name="T8" fmla="*/ 276 w 1854"/>
                <a:gd name="T9" fmla="*/ 1080 h 1410"/>
                <a:gd name="T10" fmla="*/ 330 w 1854"/>
                <a:gd name="T11" fmla="*/ 984 h 1410"/>
                <a:gd name="T12" fmla="*/ 318 w 1854"/>
                <a:gd name="T13" fmla="*/ 816 h 1410"/>
                <a:gd name="T14" fmla="*/ 246 w 1854"/>
                <a:gd name="T15" fmla="*/ 708 h 1410"/>
                <a:gd name="T16" fmla="*/ 6 w 1854"/>
                <a:gd name="T17" fmla="*/ 390 h 1410"/>
                <a:gd name="T18" fmla="*/ 0 w 1854"/>
                <a:gd name="T19" fmla="*/ 216 h 1410"/>
                <a:gd name="T20" fmla="*/ 132 w 1854"/>
                <a:gd name="T21" fmla="*/ 396 h 1410"/>
                <a:gd name="T22" fmla="*/ 222 w 1854"/>
                <a:gd name="T23" fmla="*/ 390 h 1410"/>
                <a:gd name="T24" fmla="*/ 360 w 1854"/>
                <a:gd name="T25" fmla="*/ 588 h 1410"/>
                <a:gd name="T26" fmla="*/ 408 w 1854"/>
                <a:gd name="T27" fmla="*/ 708 h 1410"/>
                <a:gd name="T28" fmla="*/ 474 w 1854"/>
                <a:gd name="T29" fmla="*/ 768 h 1410"/>
                <a:gd name="T30" fmla="*/ 534 w 1854"/>
                <a:gd name="T31" fmla="*/ 822 h 1410"/>
                <a:gd name="T32" fmla="*/ 762 w 1854"/>
                <a:gd name="T33" fmla="*/ 954 h 1410"/>
                <a:gd name="T34" fmla="*/ 852 w 1854"/>
                <a:gd name="T35" fmla="*/ 888 h 1410"/>
                <a:gd name="T36" fmla="*/ 960 w 1854"/>
                <a:gd name="T37" fmla="*/ 786 h 1410"/>
                <a:gd name="T38" fmla="*/ 1074 w 1854"/>
                <a:gd name="T39" fmla="*/ 672 h 1410"/>
                <a:gd name="T40" fmla="*/ 1134 w 1854"/>
                <a:gd name="T41" fmla="*/ 552 h 1410"/>
                <a:gd name="T42" fmla="*/ 1248 w 1854"/>
                <a:gd name="T43" fmla="*/ 432 h 1410"/>
                <a:gd name="T44" fmla="*/ 1308 w 1854"/>
                <a:gd name="T45" fmla="*/ 366 h 1410"/>
                <a:gd name="T46" fmla="*/ 1374 w 1854"/>
                <a:gd name="T47" fmla="*/ 264 h 1410"/>
                <a:gd name="T48" fmla="*/ 1458 w 1854"/>
                <a:gd name="T49" fmla="*/ 138 h 1410"/>
                <a:gd name="T50" fmla="*/ 1482 w 1854"/>
                <a:gd name="T51" fmla="*/ 36 h 1410"/>
                <a:gd name="T52" fmla="*/ 1536 w 1854"/>
                <a:gd name="T53" fmla="*/ 0 h 1410"/>
                <a:gd name="T54" fmla="*/ 1602 w 1854"/>
                <a:gd name="T55" fmla="*/ 6 h 1410"/>
                <a:gd name="T56" fmla="*/ 1566 w 1854"/>
                <a:gd name="T57" fmla="*/ 234 h 1410"/>
                <a:gd name="T58" fmla="*/ 1476 w 1854"/>
                <a:gd name="T59" fmla="*/ 294 h 1410"/>
                <a:gd name="T60" fmla="*/ 1464 w 1854"/>
                <a:gd name="T61" fmla="*/ 366 h 1410"/>
                <a:gd name="T62" fmla="*/ 1386 w 1854"/>
                <a:gd name="T63" fmla="*/ 462 h 1410"/>
                <a:gd name="T64" fmla="*/ 1368 w 1854"/>
                <a:gd name="T65" fmla="*/ 582 h 1410"/>
                <a:gd name="T66" fmla="*/ 1404 w 1854"/>
                <a:gd name="T67" fmla="*/ 684 h 1410"/>
                <a:gd name="T68" fmla="*/ 1452 w 1854"/>
                <a:gd name="T69" fmla="*/ 702 h 1410"/>
                <a:gd name="T70" fmla="*/ 1494 w 1854"/>
                <a:gd name="T71" fmla="*/ 816 h 1410"/>
                <a:gd name="T72" fmla="*/ 1548 w 1854"/>
                <a:gd name="T73" fmla="*/ 1026 h 1410"/>
                <a:gd name="T74" fmla="*/ 1578 w 1854"/>
                <a:gd name="T75" fmla="*/ 1152 h 1410"/>
                <a:gd name="T76" fmla="*/ 1644 w 1854"/>
                <a:gd name="T77" fmla="*/ 1200 h 1410"/>
                <a:gd name="T78" fmla="*/ 1668 w 1854"/>
                <a:gd name="T79" fmla="*/ 1290 h 1410"/>
                <a:gd name="T80" fmla="*/ 1740 w 1854"/>
                <a:gd name="T81" fmla="*/ 1356 h 1410"/>
                <a:gd name="T82" fmla="*/ 1854 w 1854"/>
                <a:gd name="T83" fmla="*/ 1410 h 1410"/>
                <a:gd name="T84" fmla="*/ 0 w 1854"/>
                <a:gd name="T85" fmla="*/ 1410 h 14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54" h="1410">
                  <a:moveTo>
                    <a:pt x="0" y="1410"/>
                  </a:moveTo>
                  <a:lnTo>
                    <a:pt x="12" y="846"/>
                  </a:lnTo>
                  <a:lnTo>
                    <a:pt x="144" y="1032"/>
                  </a:lnTo>
                  <a:lnTo>
                    <a:pt x="216" y="1074"/>
                  </a:lnTo>
                  <a:lnTo>
                    <a:pt x="276" y="1080"/>
                  </a:lnTo>
                  <a:lnTo>
                    <a:pt x="330" y="984"/>
                  </a:lnTo>
                  <a:lnTo>
                    <a:pt x="318" y="816"/>
                  </a:lnTo>
                  <a:lnTo>
                    <a:pt x="246" y="708"/>
                  </a:lnTo>
                  <a:lnTo>
                    <a:pt x="6" y="390"/>
                  </a:lnTo>
                  <a:lnTo>
                    <a:pt x="0" y="216"/>
                  </a:lnTo>
                  <a:lnTo>
                    <a:pt x="132" y="396"/>
                  </a:lnTo>
                  <a:lnTo>
                    <a:pt x="222" y="390"/>
                  </a:lnTo>
                  <a:lnTo>
                    <a:pt x="360" y="588"/>
                  </a:lnTo>
                  <a:lnTo>
                    <a:pt x="408" y="708"/>
                  </a:lnTo>
                  <a:lnTo>
                    <a:pt x="474" y="768"/>
                  </a:lnTo>
                  <a:lnTo>
                    <a:pt x="534" y="822"/>
                  </a:lnTo>
                  <a:lnTo>
                    <a:pt x="762" y="954"/>
                  </a:lnTo>
                  <a:lnTo>
                    <a:pt x="852" y="888"/>
                  </a:lnTo>
                  <a:lnTo>
                    <a:pt x="960" y="786"/>
                  </a:lnTo>
                  <a:lnTo>
                    <a:pt x="1074" y="672"/>
                  </a:lnTo>
                  <a:lnTo>
                    <a:pt x="1134" y="552"/>
                  </a:lnTo>
                  <a:lnTo>
                    <a:pt x="1248" y="432"/>
                  </a:lnTo>
                  <a:lnTo>
                    <a:pt x="1308" y="366"/>
                  </a:lnTo>
                  <a:lnTo>
                    <a:pt x="1374" y="264"/>
                  </a:lnTo>
                  <a:lnTo>
                    <a:pt x="1458" y="138"/>
                  </a:lnTo>
                  <a:lnTo>
                    <a:pt x="1482" y="36"/>
                  </a:lnTo>
                  <a:lnTo>
                    <a:pt x="1536" y="0"/>
                  </a:lnTo>
                  <a:lnTo>
                    <a:pt x="1602" y="6"/>
                  </a:lnTo>
                  <a:lnTo>
                    <a:pt x="1566" y="234"/>
                  </a:lnTo>
                  <a:lnTo>
                    <a:pt x="1476" y="294"/>
                  </a:lnTo>
                  <a:lnTo>
                    <a:pt x="1464" y="366"/>
                  </a:lnTo>
                  <a:lnTo>
                    <a:pt x="1386" y="462"/>
                  </a:lnTo>
                  <a:lnTo>
                    <a:pt x="1368" y="582"/>
                  </a:lnTo>
                  <a:lnTo>
                    <a:pt x="1404" y="684"/>
                  </a:lnTo>
                  <a:lnTo>
                    <a:pt x="1452" y="702"/>
                  </a:lnTo>
                  <a:lnTo>
                    <a:pt x="1494" y="816"/>
                  </a:lnTo>
                  <a:lnTo>
                    <a:pt x="1548" y="1026"/>
                  </a:lnTo>
                  <a:lnTo>
                    <a:pt x="1578" y="1152"/>
                  </a:lnTo>
                  <a:lnTo>
                    <a:pt x="1644" y="1200"/>
                  </a:lnTo>
                  <a:lnTo>
                    <a:pt x="1668" y="1290"/>
                  </a:lnTo>
                  <a:lnTo>
                    <a:pt x="1740" y="1356"/>
                  </a:lnTo>
                  <a:lnTo>
                    <a:pt x="1854" y="1410"/>
                  </a:lnTo>
                  <a:lnTo>
                    <a:pt x="0" y="141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390" name="Text Box 67">
            <a:extLst>
              <a:ext uri="{FF2B5EF4-FFF2-40B4-BE49-F238E27FC236}">
                <a16:creationId xmlns:a16="http://schemas.microsoft.com/office/drawing/2014/main" id="{CD50D2F9-F871-4C12-A213-F11A30EA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6" y="65088"/>
            <a:ext cx="18589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Sliznice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 dutině ústní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1227C68-4057-4BE0-AD53-CADD3D877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chemeClr val="hlink"/>
                </a:solidFill>
              </a:rPr>
              <a:t>Žlázový epitel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1477CF8-3B92-4552-A340-91BC83695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6137" y="1491615"/>
            <a:ext cx="6659879" cy="4895850"/>
          </a:xfrm>
        </p:spPr>
        <p:txBody>
          <a:bodyPr/>
          <a:lstStyle/>
          <a:p>
            <a:r>
              <a:rPr lang="cs-CZ" altLang="cs-CZ" dirty="0"/>
              <a:t>specializované epitelové buňky – žlázové</a:t>
            </a:r>
          </a:p>
          <a:p>
            <a:r>
              <a:rPr lang="cs-CZ" altLang="cs-CZ" dirty="0"/>
              <a:t>syntéza makromolekul (organelová výbava: </a:t>
            </a:r>
            <a:r>
              <a:rPr lang="cs-CZ" altLang="cs-CZ" dirty="0" err="1"/>
              <a:t>gER</a:t>
            </a:r>
            <a:r>
              <a:rPr lang="cs-CZ" altLang="cs-CZ" dirty="0"/>
              <a:t>, GA, sekreční granula)</a:t>
            </a:r>
          </a:p>
          <a:p>
            <a:r>
              <a:rPr lang="cs-CZ" altLang="cs-CZ" dirty="0"/>
              <a:t>sekrece</a:t>
            </a:r>
          </a:p>
          <a:p>
            <a:r>
              <a:rPr lang="cs-CZ" altLang="cs-CZ" dirty="0"/>
              <a:t>buňky většinou nasedají na bazální  laminu </a:t>
            </a:r>
          </a:p>
          <a:p>
            <a:endParaRPr lang="cs-CZ" altLang="cs-CZ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480FCDF-CBD0-489D-919C-7E8FBDD8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8" y="1901952"/>
            <a:ext cx="5058529" cy="474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659CE7-394C-437D-9A24-369C3E5C22FB}"/>
              </a:ext>
            </a:extLst>
          </p:cNvPr>
          <p:cNvSpPr txBox="1"/>
          <p:nvPr/>
        </p:nvSpPr>
        <p:spPr>
          <a:xfrm>
            <a:off x="8398196" y="1235392"/>
            <a:ext cx="2569464" cy="37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žlázová buňka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7DD9A012-A874-487E-A3F2-C79E1BA71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88913"/>
            <a:ext cx="30684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u="sng" dirty="0">
                <a:solidFill>
                  <a:schemeClr val="accent1"/>
                </a:solidFill>
              </a:rPr>
              <a:t>Klasifikace žláz:</a:t>
            </a:r>
          </a:p>
        </p:txBody>
      </p:sp>
      <p:pic>
        <p:nvPicPr>
          <p:cNvPr id="17411" name="Picture 6" descr="21771">
            <a:extLst>
              <a:ext uri="{FF2B5EF4-FFF2-40B4-BE49-F238E27FC236}">
                <a16:creationId xmlns:a16="http://schemas.microsoft.com/office/drawing/2014/main" id="{947EE324-F3F3-474F-B026-F45BB89F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836613"/>
            <a:ext cx="8137525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7">
            <a:extLst>
              <a:ext uri="{FF2B5EF4-FFF2-40B4-BE49-F238E27FC236}">
                <a16:creationId xmlns:a16="http://schemas.microsoft.com/office/drawing/2014/main" id="{67B60F65-110C-482B-B31C-24C06BC5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981076"/>
            <a:ext cx="6553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jednoduché               rozvětvené                        složené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   žlázy                          žlázy                               žlázy</a:t>
            </a:r>
            <a:r>
              <a:rPr lang="cs-CZ" altLang="cs-CZ" sz="2000">
                <a:solidFill>
                  <a:srgbClr val="3333FF"/>
                </a:solidFill>
              </a:rPr>
              <a:t>   </a:t>
            </a:r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12D47A61-AC0D-4E21-866E-628C432FC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989138"/>
            <a:ext cx="1149350" cy="1465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333FF"/>
                </a:solidFill>
              </a:rPr>
              <a:t>tubulózní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 tubuly)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CC99"/>
                </a:solidFill>
              </a:rPr>
              <a:t>mucinózní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(mucin)</a:t>
            </a:r>
          </a:p>
        </p:txBody>
      </p:sp>
      <p:sp>
        <p:nvSpPr>
          <p:cNvPr id="17414" name="Text Box 9">
            <a:extLst>
              <a:ext uri="{FF2B5EF4-FFF2-40B4-BE49-F238E27FC236}">
                <a16:creationId xmlns:a16="http://schemas.microsoft.com/office/drawing/2014/main" id="{61F8886B-0867-4E6F-B064-F1E135694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221163"/>
            <a:ext cx="1223963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333FF"/>
                </a:solidFill>
              </a:rPr>
              <a:t>alveolární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 váčky)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CC99"/>
                </a:solidFill>
              </a:rPr>
              <a:t>serózní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(vodnatý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sekret)</a:t>
            </a:r>
          </a:p>
        </p:txBody>
      </p:sp>
      <p:sp>
        <p:nvSpPr>
          <p:cNvPr id="17415" name="Text Box 10">
            <a:extLst>
              <a:ext uri="{FF2B5EF4-FFF2-40B4-BE49-F238E27FC236}">
                <a16:creationId xmlns:a16="http://schemas.microsoft.com/office/drawing/2014/main" id="{7995275F-04AB-4499-A9FB-9A169BD06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237288"/>
            <a:ext cx="586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smíšené žlázy (</a:t>
            </a:r>
            <a:r>
              <a:rPr lang="cs-CZ" altLang="cs-CZ" sz="2400">
                <a:solidFill>
                  <a:srgbClr val="3333FF"/>
                </a:solidFill>
              </a:rPr>
              <a:t>tuboalveolární</a:t>
            </a:r>
            <a:r>
              <a:rPr lang="cs-CZ" altLang="cs-CZ" sz="2400"/>
              <a:t>, </a:t>
            </a:r>
            <a:r>
              <a:rPr lang="cs-CZ" altLang="cs-CZ" sz="2400">
                <a:solidFill>
                  <a:srgbClr val="00CC99"/>
                </a:solidFill>
              </a:rPr>
              <a:t>seromucinózní</a:t>
            </a:r>
            <a:r>
              <a:rPr lang="cs-CZ" altLang="cs-CZ" sz="2400"/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8149A1-59C4-438A-B10A-DF6999853014}"/>
              </a:ext>
            </a:extLst>
          </p:cNvPr>
          <p:cNvSpPr txBox="1"/>
          <p:nvPr/>
        </p:nvSpPr>
        <p:spPr>
          <a:xfrm>
            <a:off x="201168" y="1331913"/>
            <a:ext cx="143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tvaru sekreční jednotky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CA62B9-55CA-436B-9779-6441FF8A531C}"/>
              </a:ext>
            </a:extLst>
          </p:cNvPr>
          <p:cNvSpPr txBox="1"/>
          <p:nvPr/>
        </p:nvSpPr>
        <p:spPr>
          <a:xfrm>
            <a:off x="294766" y="4444782"/>
            <a:ext cx="1243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6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typu sekretu</a:t>
            </a:r>
          </a:p>
        </p:txBody>
      </p:sp>
    </p:spTree>
    <p:extLst>
      <p:ext uri="{BB962C8B-B14F-4D97-AF65-F5344CB8AC3E}">
        <p14:creationId xmlns:p14="http://schemas.microsoft.com/office/powerpoint/2010/main" val="66609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4">
            <a:extLst>
              <a:ext uri="{FF2B5EF4-FFF2-40B4-BE49-F238E27FC236}">
                <a16:creationId xmlns:a16="http://schemas.microsoft.com/office/drawing/2014/main" id="{A7C0CC32-4319-4F7F-9913-A192E419D229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2349501"/>
            <a:ext cx="8280400" cy="4441825"/>
            <a:chOff x="18" y="6"/>
            <a:chExt cx="3688" cy="2429"/>
          </a:xfrm>
        </p:grpSpPr>
        <p:pic>
          <p:nvPicPr>
            <p:cNvPr id="18472" name="Picture 6" descr="GI134">
              <a:extLst>
                <a:ext uri="{FF2B5EF4-FFF2-40B4-BE49-F238E27FC236}">
                  <a16:creationId xmlns:a16="http://schemas.microsoft.com/office/drawing/2014/main" id="{E133B9C2-71F5-4E92-8DD3-B9AAA13C8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3" name="Freeform 11">
              <a:extLst>
                <a:ext uri="{FF2B5EF4-FFF2-40B4-BE49-F238E27FC236}">
                  <a16:creationId xmlns:a16="http://schemas.microsoft.com/office/drawing/2014/main" id="{E6AAAA71-99CA-4208-BA80-320B3C276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6"/>
              <a:ext cx="288" cy="348"/>
            </a:xfrm>
            <a:custGeom>
              <a:avLst/>
              <a:gdLst>
                <a:gd name="T0" fmla="*/ 54 w 288"/>
                <a:gd name="T1" fmla="*/ 6 h 348"/>
                <a:gd name="T2" fmla="*/ 0 w 288"/>
                <a:gd name="T3" fmla="*/ 138 h 348"/>
                <a:gd name="T4" fmla="*/ 18 w 288"/>
                <a:gd name="T5" fmla="*/ 270 h 348"/>
                <a:gd name="T6" fmla="*/ 108 w 288"/>
                <a:gd name="T7" fmla="*/ 348 h 348"/>
                <a:gd name="T8" fmla="*/ 198 w 288"/>
                <a:gd name="T9" fmla="*/ 342 h 348"/>
                <a:gd name="T10" fmla="*/ 264 w 288"/>
                <a:gd name="T11" fmla="*/ 210 h 348"/>
                <a:gd name="T12" fmla="*/ 288 w 288"/>
                <a:gd name="T13" fmla="*/ 72 h 348"/>
                <a:gd name="T14" fmla="*/ 132 w 288"/>
                <a:gd name="T15" fmla="*/ 0 h 348"/>
                <a:gd name="T16" fmla="*/ 54 w 288"/>
                <a:gd name="T17" fmla="*/ 6 h 3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8" h="348">
                  <a:moveTo>
                    <a:pt x="54" y="6"/>
                  </a:moveTo>
                  <a:lnTo>
                    <a:pt x="0" y="138"/>
                  </a:lnTo>
                  <a:lnTo>
                    <a:pt x="18" y="270"/>
                  </a:lnTo>
                  <a:lnTo>
                    <a:pt x="108" y="348"/>
                  </a:lnTo>
                  <a:lnTo>
                    <a:pt x="198" y="342"/>
                  </a:lnTo>
                  <a:lnTo>
                    <a:pt x="264" y="210"/>
                  </a:lnTo>
                  <a:lnTo>
                    <a:pt x="288" y="72"/>
                  </a:lnTo>
                  <a:lnTo>
                    <a:pt x="132" y="0"/>
                  </a:lnTo>
                  <a:lnTo>
                    <a:pt x="54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4" name="Freeform 10">
              <a:extLst>
                <a:ext uri="{FF2B5EF4-FFF2-40B4-BE49-F238E27FC236}">
                  <a16:creationId xmlns:a16="http://schemas.microsoft.com/office/drawing/2014/main" id="{73BFAA27-240F-4716-BF61-2B0BADD2B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96"/>
              <a:ext cx="312" cy="444"/>
            </a:xfrm>
            <a:custGeom>
              <a:avLst/>
              <a:gdLst>
                <a:gd name="T0" fmla="*/ 138 w 312"/>
                <a:gd name="T1" fmla="*/ 0 h 444"/>
                <a:gd name="T2" fmla="*/ 234 w 312"/>
                <a:gd name="T3" fmla="*/ 18 h 444"/>
                <a:gd name="T4" fmla="*/ 294 w 312"/>
                <a:gd name="T5" fmla="*/ 96 h 444"/>
                <a:gd name="T6" fmla="*/ 294 w 312"/>
                <a:gd name="T7" fmla="*/ 228 h 444"/>
                <a:gd name="T8" fmla="*/ 312 w 312"/>
                <a:gd name="T9" fmla="*/ 330 h 444"/>
                <a:gd name="T10" fmla="*/ 204 w 312"/>
                <a:gd name="T11" fmla="*/ 444 h 444"/>
                <a:gd name="T12" fmla="*/ 138 w 312"/>
                <a:gd name="T13" fmla="*/ 294 h 444"/>
                <a:gd name="T14" fmla="*/ 0 w 312"/>
                <a:gd name="T15" fmla="*/ 222 h 444"/>
                <a:gd name="T16" fmla="*/ 12 w 312"/>
                <a:gd name="T17" fmla="*/ 144 h 444"/>
                <a:gd name="T18" fmla="*/ 138 w 312"/>
                <a:gd name="T19" fmla="*/ 0 h 4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2" h="444">
                  <a:moveTo>
                    <a:pt x="138" y="0"/>
                  </a:moveTo>
                  <a:lnTo>
                    <a:pt x="234" y="18"/>
                  </a:lnTo>
                  <a:lnTo>
                    <a:pt x="294" y="96"/>
                  </a:lnTo>
                  <a:lnTo>
                    <a:pt x="294" y="228"/>
                  </a:lnTo>
                  <a:lnTo>
                    <a:pt x="312" y="330"/>
                  </a:lnTo>
                  <a:lnTo>
                    <a:pt x="204" y="444"/>
                  </a:lnTo>
                  <a:lnTo>
                    <a:pt x="138" y="294"/>
                  </a:lnTo>
                  <a:lnTo>
                    <a:pt x="0" y="222"/>
                  </a:lnTo>
                  <a:lnTo>
                    <a:pt x="12" y="144"/>
                  </a:lnTo>
                  <a:lnTo>
                    <a:pt x="13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5" name="Freeform 9">
              <a:extLst>
                <a:ext uri="{FF2B5EF4-FFF2-40B4-BE49-F238E27FC236}">
                  <a16:creationId xmlns:a16="http://schemas.microsoft.com/office/drawing/2014/main" id="{087111AD-2671-4147-8C96-A407CE2E1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" y="12"/>
              <a:ext cx="2820" cy="2364"/>
            </a:xfrm>
            <a:custGeom>
              <a:avLst/>
              <a:gdLst>
                <a:gd name="T0" fmla="*/ 0 w 2820"/>
                <a:gd name="T1" fmla="*/ 1296 h 2364"/>
                <a:gd name="T2" fmla="*/ 90 w 2820"/>
                <a:gd name="T3" fmla="*/ 1140 h 2364"/>
                <a:gd name="T4" fmla="*/ 330 w 2820"/>
                <a:gd name="T5" fmla="*/ 1110 h 2364"/>
                <a:gd name="T6" fmla="*/ 240 w 2820"/>
                <a:gd name="T7" fmla="*/ 1272 h 2364"/>
                <a:gd name="T8" fmla="*/ 240 w 2820"/>
                <a:gd name="T9" fmla="*/ 1434 h 2364"/>
                <a:gd name="T10" fmla="*/ 294 w 2820"/>
                <a:gd name="T11" fmla="*/ 1548 h 2364"/>
                <a:gd name="T12" fmla="*/ 252 w 2820"/>
                <a:gd name="T13" fmla="*/ 1692 h 2364"/>
                <a:gd name="T14" fmla="*/ 342 w 2820"/>
                <a:gd name="T15" fmla="*/ 1836 h 2364"/>
                <a:gd name="T16" fmla="*/ 216 w 2820"/>
                <a:gd name="T17" fmla="*/ 2106 h 2364"/>
                <a:gd name="T18" fmla="*/ 252 w 2820"/>
                <a:gd name="T19" fmla="*/ 2196 h 2364"/>
                <a:gd name="T20" fmla="*/ 210 w 2820"/>
                <a:gd name="T21" fmla="*/ 2358 h 2364"/>
                <a:gd name="T22" fmla="*/ 678 w 2820"/>
                <a:gd name="T23" fmla="*/ 2358 h 2364"/>
                <a:gd name="T24" fmla="*/ 672 w 2820"/>
                <a:gd name="T25" fmla="*/ 2112 h 2364"/>
                <a:gd name="T26" fmla="*/ 774 w 2820"/>
                <a:gd name="T27" fmla="*/ 2040 h 2364"/>
                <a:gd name="T28" fmla="*/ 906 w 2820"/>
                <a:gd name="T29" fmla="*/ 2028 h 2364"/>
                <a:gd name="T30" fmla="*/ 1044 w 2820"/>
                <a:gd name="T31" fmla="*/ 1866 h 2364"/>
                <a:gd name="T32" fmla="*/ 1116 w 2820"/>
                <a:gd name="T33" fmla="*/ 1818 h 2364"/>
                <a:gd name="T34" fmla="*/ 1242 w 2820"/>
                <a:gd name="T35" fmla="*/ 1638 h 2364"/>
                <a:gd name="T36" fmla="*/ 1290 w 2820"/>
                <a:gd name="T37" fmla="*/ 1470 h 2364"/>
                <a:gd name="T38" fmla="*/ 1410 w 2820"/>
                <a:gd name="T39" fmla="*/ 1344 h 2364"/>
                <a:gd name="T40" fmla="*/ 1572 w 2820"/>
                <a:gd name="T41" fmla="*/ 1116 h 2364"/>
                <a:gd name="T42" fmla="*/ 1668 w 2820"/>
                <a:gd name="T43" fmla="*/ 816 h 2364"/>
                <a:gd name="T44" fmla="*/ 1812 w 2820"/>
                <a:gd name="T45" fmla="*/ 750 h 2364"/>
                <a:gd name="T46" fmla="*/ 1962 w 2820"/>
                <a:gd name="T47" fmla="*/ 474 h 2364"/>
                <a:gd name="T48" fmla="*/ 2058 w 2820"/>
                <a:gd name="T49" fmla="*/ 432 h 2364"/>
                <a:gd name="T50" fmla="*/ 2184 w 2820"/>
                <a:gd name="T51" fmla="*/ 336 h 2364"/>
                <a:gd name="T52" fmla="*/ 2310 w 2820"/>
                <a:gd name="T53" fmla="*/ 252 h 2364"/>
                <a:gd name="T54" fmla="*/ 2352 w 2820"/>
                <a:gd name="T55" fmla="*/ 126 h 2364"/>
                <a:gd name="T56" fmla="*/ 2502 w 2820"/>
                <a:gd name="T57" fmla="*/ 0 h 2364"/>
                <a:gd name="T58" fmla="*/ 2820 w 2820"/>
                <a:gd name="T59" fmla="*/ 18 h 2364"/>
                <a:gd name="T60" fmla="*/ 2562 w 2820"/>
                <a:gd name="T61" fmla="*/ 348 h 2364"/>
                <a:gd name="T62" fmla="*/ 2364 w 2820"/>
                <a:gd name="T63" fmla="*/ 546 h 2364"/>
                <a:gd name="T64" fmla="*/ 2250 w 2820"/>
                <a:gd name="T65" fmla="*/ 792 h 2364"/>
                <a:gd name="T66" fmla="*/ 2202 w 2820"/>
                <a:gd name="T67" fmla="*/ 924 h 2364"/>
                <a:gd name="T68" fmla="*/ 2112 w 2820"/>
                <a:gd name="T69" fmla="*/ 1038 h 2364"/>
                <a:gd name="T70" fmla="*/ 1956 w 2820"/>
                <a:gd name="T71" fmla="*/ 1164 h 2364"/>
                <a:gd name="T72" fmla="*/ 1872 w 2820"/>
                <a:gd name="T73" fmla="*/ 1308 h 2364"/>
                <a:gd name="T74" fmla="*/ 1842 w 2820"/>
                <a:gd name="T75" fmla="*/ 1452 h 2364"/>
                <a:gd name="T76" fmla="*/ 1764 w 2820"/>
                <a:gd name="T77" fmla="*/ 1554 h 2364"/>
                <a:gd name="T78" fmla="*/ 1680 w 2820"/>
                <a:gd name="T79" fmla="*/ 1620 h 2364"/>
                <a:gd name="T80" fmla="*/ 1572 w 2820"/>
                <a:gd name="T81" fmla="*/ 1698 h 2364"/>
                <a:gd name="T82" fmla="*/ 1494 w 2820"/>
                <a:gd name="T83" fmla="*/ 1794 h 2364"/>
                <a:gd name="T84" fmla="*/ 1404 w 2820"/>
                <a:gd name="T85" fmla="*/ 1956 h 2364"/>
                <a:gd name="T86" fmla="*/ 1434 w 2820"/>
                <a:gd name="T87" fmla="*/ 2154 h 2364"/>
                <a:gd name="T88" fmla="*/ 1344 w 2820"/>
                <a:gd name="T89" fmla="*/ 2364 h 2364"/>
                <a:gd name="T90" fmla="*/ 12 w 2820"/>
                <a:gd name="T91" fmla="*/ 2364 h 2364"/>
                <a:gd name="T92" fmla="*/ 0 w 2820"/>
                <a:gd name="T93" fmla="*/ 1296 h 23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820" h="2364">
                  <a:moveTo>
                    <a:pt x="0" y="1296"/>
                  </a:moveTo>
                  <a:lnTo>
                    <a:pt x="90" y="1140"/>
                  </a:lnTo>
                  <a:lnTo>
                    <a:pt x="330" y="1110"/>
                  </a:lnTo>
                  <a:lnTo>
                    <a:pt x="240" y="1272"/>
                  </a:lnTo>
                  <a:lnTo>
                    <a:pt x="240" y="1434"/>
                  </a:lnTo>
                  <a:lnTo>
                    <a:pt x="294" y="1548"/>
                  </a:lnTo>
                  <a:lnTo>
                    <a:pt x="252" y="1692"/>
                  </a:lnTo>
                  <a:lnTo>
                    <a:pt x="342" y="1836"/>
                  </a:lnTo>
                  <a:lnTo>
                    <a:pt x="216" y="2106"/>
                  </a:lnTo>
                  <a:lnTo>
                    <a:pt x="252" y="2196"/>
                  </a:lnTo>
                  <a:lnTo>
                    <a:pt x="210" y="2358"/>
                  </a:lnTo>
                  <a:lnTo>
                    <a:pt x="678" y="2358"/>
                  </a:lnTo>
                  <a:lnTo>
                    <a:pt x="672" y="2112"/>
                  </a:lnTo>
                  <a:lnTo>
                    <a:pt x="774" y="2040"/>
                  </a:lnTo>
                  <a:lnTo>
                    <a:pt x="906" y="2028"/>
                  </a:lnTo>
                  <a:lnTo>
                    <a:pt x="1044" y="1866"/>
                  </a:lnTo>
                  <a:lnTo>
                    <a:pt x="1116" y="1818"/>
                  </a:lnTo>
                  <a:lnTo>
                    <a:pt x="1242" y="1638"/>
                  </a:lnTo>
                  <a:lnTo>
                    <a:pt x="1290" y="1470"/>
                  </a:lnTo>
                  <a:lnTo>
                    <a:pt x="1410" y="1344"/>
                  </a:lnTo>
                  <a:lnTo>
                    <a:pt x="1572" y="1116"/>
                  </a:lnTo>
                  <a:lnTo>
                    <a:pt x="1668" y="816"/>
                  </a:lnTo>
                  <a:lnTo>
                    <a:pt x="1812" y="750"/>
                  </a:lnTo>
                  <a:lnTo>
                    <a:pt x="1962" y="474"/>
                  </a:lnTo>
                  <a:lnTo>
                    <a:pt x="2058" y="432"/>
                  </a:lnTo>
                  <a:lnTo>
                    <a:pt x="2184" y="336"/>
                  </a:lnTo>
                  <a:lnTo>
                    <a:pt x="2310" y="252"/>
                  </a:lnTo>
                  <a:lnTo>
                    <a:pt x="2352" y="126"/>
                  </a:lnTo>
                  <a:lnTo>
                    <a:pt x="2502" y="0"/>
                  </a:lnTo>
                  <a:lnTo>
                    <a:pt x="2820" y="18"/>
                  </a:lnTo>
                  <a:lnTo>
                    <a:pt x="2562" y="348"/>
                  </a:lnTo>
                  <a:lnTo>
                    <a:pt x="2364" y="546"/>
                  </a:lnTo>
                  <a:lnTo>
                    <a:pt x="2250" y="792"/>
                  </a:lnTo>
                  <a:lnTo>
                    <a:pt x="2202" y="924"/>
                  </a:lnTo>
                  <a:lnTo>
                    <a:pt x="2112" y="1038"/>
                  </a:lnTo>
                  <a:lnTo>
                    <a:pt x="1956" y="1164"/>
                  </a:lnTo>
                  <a:lnTo>
                    <a:pt x="1872" y="1308"/>
                  </a:lnTo>
                  <a:lnTo>
                    <a:pt x="1842" y="1452"/>
                  </a:lnTo>
                  <a:lnTo>
                    <a:pt x="1764" y="1554"/>
                  </a:lnTo>
                  <a:lnTo>
                    <a:pt x="1680" y="1620"/>
                  </a:lnTo>
                  <a:lnTo>
                    <a:pt x="1572" y="1698"/>
                  </a:lnTo>
                  <a:lnTo>
                    <a:pt x="1494" y="1794"/>
                  </a:lnTo>
                  <a:lnTo>
                    <a:pt x="1404" y="1956"/>
                  </a:lnTo>
                  <a:lnTo>
                    <a:pt x="1434" y="2154"/>
                  </a:lnTo>
                  <a:lnTo>
                    <a:pt x="1344" y="2364"/>
                  </a:lnTo>
                  <a:lnTo>
                    <a:pt x="12" y="2364"/>
                  </a:lnTo>
                  <a:lnTo>
                    <a:pt x="0" y="129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6" name="Freeform 8">
              <a:extLst>
                <a:ext uri="{FF2B5EF4-FFF2-40B4-BE49-F238E27FC236}">
                  <a16:creationId xmlns:a16="http://schemas.microsoft.com/office/drawing/2014/main" id="{E7D269D7-D2BB-425F-ADDB-38C29B70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8"/>
              <a:ext cx="2190" cy="2358"/>
            </a:xfrm>
            <a:custGeom>
              <a:avLst/>
              <a:gdLst>
                <a:gd name="T0" fmla="*/ 2202 w 2190"/>
                <a:gd name="T1" fmla="*/ 0 h 2358"/>
                <a:gd name="T2" fmla="*/ 1506 w 2190"/>
                <a:gd name="T3" fmla="*/ 6 h 2358"/>
                <a:gd name="T4" fmla="*/ 1416 w 2190"/>
                <a:gd name="T5" fmla="*/ 174 h 2358"/>
                <a:gd name="T6" fmla="*/ 1320 w 2190"/>
                <a:gd name="T7" fmla="*/ 318 h 2358"/>
                <a:gd name="T8" fmla="*/ 1200 w 2190"/>
                <a:gd name="T9" fmla="*/ 348 h 2358"/>
                <a:gd name="T10" fmla="*/ 1026 w 2190"/>
                <a:gd name="T11" fmla="*/ 516 h 2358"/>
                <a:gd name="T12" fmla="*/ 954 w 2190"/>
                <a:gd name="T13" fmla="*/ 636 h 2358"/>
                <a:gd name="T14" fmla="*/ 900 w 2190"/>
                <a:gd name="T15" fmla="*/ 750 h 2358"/>
                <a:gd name="T16" fmla="*/ 912 w 2190"/>
                <a:gd name="T17" fmla="*/ 900 h 2358"/>
                <a:gd name="T18" fmla="*/ 852 w 2190"/>
                <a:gd name="T19" fmla="*/ 1038 h 2358"/>
                <a:gd name="T20" fmla="*/ 732 w 2190"/>
                <a:gd name="T21" fmla="*/ 1038 h 2358"/>
                <a:gd name="T22" fmla="*/ 600 w 2190"/>
                <a:gd name="T23" fmla="*/ 1164 h 2358"/>
                <a:gd name="T24" fmla="*/ 534 w 2190"/>
                <a:gd name="T25" fmla="*/ 1314 h 2358"/>
                <a:gd name="T26" fmla="*/ 528 w 2190"/>
                <a:gd name="T27" fmla="*/ 1434 h 2358"/>
                <a:gd name="T28" fmla="*/ 522 w 2190"/>
                <a:gd name="T29" fmla="*/ 1560 h 2358"/>
                <a:gd name="T30" fmla="*/ 408 w 2190"/>
                <a:gd name="T31" fmla="*/ 1554 h 2358"/>
                <a:gd name="T32" fmla="*/ 348 w 2190"/>
                <a:gd name="T33" fmla="*/ 1620 h 2358"/>
                <a:gd name="T34" fmla="*/ 228 w 2190"/>
                <a:gd name="T35" fmla="*/ 1674 h 2358"/>
                <a:gd name="T36" fmla="*/ 138 w 2190"/>
                <a:gd name="T37" fmla="*/ 1782 h 2358"/>
                <a:gd name="T38" fmla="*/ 48 w 2190"/>
                <a:gd name="T39" fmla="*/ 1962 h 2358"/>
                <a:gd name="T40" fmla="*/ 84 w 2190"/>
                <a:gd name="T41" fmla="*/ 2160 h 2358"/>
                <a:gd name="T42" fmla="*/ 0 w 2190"/>
                <a:gd name="T43" fmla="*/ 2358 h 2358"/>
                <a:gd name="T44" fmla="*/ 2142 w 2190"/>
                <a:gd name="T45" fmla="*/ 2358 h 2358"/>
                <a:gd name="T46" fmla="*/ 2190 w 2190"/>
                <a:gd name="T47" fmla="*/ 2322 h 2358"/>
                <a:gd name="T48" fmla="*/ 2202 w 2190"/>
                <a:gd name="T49" fmla="*/ 0 h 23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90" h="2358">
                  <a:moveTo>
                    <a:pt x="2202" y="0"/>
                  </a:moveTo>
                  <a:lnTo>
                    <a:pt x="1506" y="6"/>
                  </a:lnTo>
                  <a:lnTo>
                    <a:pt x="1416" y="174"/>
                  </a:lnTo>
                  <a:lnTo>
                    <a:pt x="1320" y="318"/>
                  </a:lnTo>
                  <a:lnTo>
                    <a:pt x="1200" y="348"/>
                  </a:lnTo>
                  <a:lnTo>
                    <a:pt x="1026" y="516"/>
                  </a:lnTo>
                  <a:lnTo>
                    <a:pt x="954" y="636"/>
                  </a:lnTo>
                  <a:lnTo>
                    <a:pt x="900" y="750"/>
                  </a:lnTo>
                  <a:lnTo>
                    <a:pt x="912" y="900"/>
                  </a:lnTo>
                  <a:lnTo>
                    <a:pt x="852" y="1038"/>
                  </a:lnTo>
                  <a:lnTo>
                    <a:pt x="732" y="1038"/>
                  </a:lnTo>
                  <a:lnTo>
                    <a:pt x="600" y="1164"/>
                  </a:lnTo>
                  <a:lnTo>
                    <a:pt x="534" y="1314"/>
                  </a:lnTo>
                  <a:lnTo>
                    <a:pt x="528" y="1434"/>
                  </a:lnTo>
                  <a:lnTo>
                    <a:pt x="522" y="1560"/>
                  </a:lnTo>
                  <a:lnTo>
                    <a:pt x="408" y="1554"/>
                  </a:lnTo>
                  <a:lnTo>
                    <a:pt x="348" y="1620"/>
                  </a:lnTo>
                  <a:lnTo>
                    <a:pt x="228" y="1674"/>
                  </a:lnTo>
                  <a:lnTo>
                    <a:pt x="138" y="1782"/>
                  </a:lnTo>
                  <a:lnTo>
                    <a:pt x="48" y="1962"/>
                  </a:lnTo>
                  <a:lnTo>
                    <a:pt x="84" y="2160"/>
                  </a:lnTo>
                  <a:lnTo>
                    <a:pt x="0" y="2358"/>
                  </a:lnTo>
                  <a:lnTo>
                    <a:pt x="2142" y="2358"/>
                  </a:lnTo>
                  <a:lnTo>
                    <a:pt x="2190" y="2322"/>
                  </a:lnTo>
                  <a:lnTo>
                    <a:pt x="2202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77" name="Freeform 7">
              <a:extLst>
                <a:ext uri="{FF2B5EF4-FFF2-40B4-BE49-F238E27FC236}">
                  <a16:creationId xmlns:a16="http://schemas.microsoft.com/office/drawing/2014/main" id="{9AF5FF0F-5E4C-4A78-B327-11F4B7278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" y="24"/>
              <a:ext cx="1938" cy="2208"/>
            </a:xfrm>
            <a:custGeom>
              <a:avLst/>
              <a:gdLst>
                <a:gd name="T0" fmla="*/ 0 w 1938"/>
                <a:gd name="T1" fmla="*/ 0 h 2208"/>
                <a:gd name="T2" fmla="*/ 6 w 1938"/>
                <a:gd name="T3" fmla="*/ 1266 h 2208"/>
                <a:gd name="T4" fmla="*/ 84 w 1938"/>
                <a:gd name="T5" fmla="*/ 1116 h 2208"/>
                <a:gd name="T6" fmla="*/ 342 w 1938"/>
                <a:gd name="T7" fmla="*/ 1080 h 2208"/>
                <a:gd name="T8" fmla="*/ 246 w 1938"/>
                <a:gd name="T9" fmla="*/ 1266 h 2208"/>
                <a:gd name="T10" fmla="*/ 240 w 1938"/>
                <a:gd name="T11" fmla="*/ 1410 h 2208"/>
                <a:gd name="T12" fmla="*/ 348 w 1938"/>
                <a:gd name="T13" fmla="*/ 1518 h 2208"/>
                <a:gd name="T14" fmla="*/ 300 w 1938"/>
                <a:gd name="T15" fmla="*/ 1638 h 2208"/>
                <a:gd name="T16" fmla="*/ 378 w 1938"/>
                <a:gd name="T17" fmla="*/ 1770 h 2208"/>
                <a:gd name="T18" fmla="*/ 276 w 1938"/>
                <a:gd name="T19" fmla="*/ 2034 h 2208"/>
                <a:gd name="T20" fmla="*/ 276 w 1938"/>
                <a:gd name="T21" fmla="*/ 2136 h 2208"/>
                <a:gd name="T22" fmla="*/ 372 w 1938"/>
                <a:gd name="T23" fmla="*/ 2208 h 2208"/>
                <a:gd name="T24" fmla="*/ 546 w 1938"/>
                <a:gd name="T25" fmla="*/ 2148 h 2208"/>
                <a:gd name="T26" fmla="*/ 606 w 1938"/>
                <a:gd name="T27" fmla="*/ 2058 h 2208"/>
                <a:gd name="T28" fmla="*/ 678 w 1938"/>
                <a:gd name="T29" fmla="*/ 2052 h 2208"/>
                <a:gd name="T30" fmla="*/ 732 w 1938"/>
                <a:gd name="T31" fmla="*/ 1998 h 2208"/>
                <a:gd name="T32" fmla="*/ 888 w 1938"/>
                <a:gd name="T33" fmla="*/ 1968 h 2208"/>
                <a:gd name="T34" fmla="*/ 1002 w 1938"/>
                <a:gd name="T35" fmla="*/ 1848 h 2208"/>
                <a:gd name="T36" fmla="*/ 1122 w 1938"/>
                <a:gd name="T37" fmla="*/ 1800 h 2208"/>
                <a:gd name="T38" fmla="*/ 1218 w 1938"/>
                <a:gd name="T39" fmla="*/ 1644 h 2208"/>
                <a:gd name="T40" fmla="*/ 1278 w 1938"/>
                <a:gd name="T41" fmla="*/ 1452 h 2208"/>
                <a:gd name="T42" fmla="*/ 1398 w 1938"/>
                <a:gd name="T43" fmla="*/ 1350 h 2208"/>
                <a:gd name="T44" fmla="*/ 1548 w 1938"/>
                <a:gd name="T45" fmla="*/ 1110 h 2208"/>
                <a:gd name="T46" fmla="*/ 1620 w 1938"/>
                <a:gd name="T47" fmla="*/ 924 h 2208"/>
                <a:gd name="T48" fmla="*/ 1650 w 1938"/>
                <a:gd name="T49" fmla="*/ 804 h 2208"/>
                <a:gd name="T50" fmla="*/ 1800 w 1938"/>
                <a:gd name="T51" fmla="*/ 714 h 2208"/>
                <a:gd name="T52" fmla="*/ 1830 w 1938"/>
                <a:gd name="T53" fmla="*/ 516 h 2208"/>
                <a:gd name="T54" fmla="*/ 1758 w 1938"/>
                <a:gd name="T55" fmla="*/ 372 h 2208"/>
                <a:gd name="T56" fmla="*/ 1650 w 1938"/>
                <a:gd name="T57" fmla="*/ 300 h 2208"/>
                <a:gd name="T58" fmla="*/ 1650 w 1938"/>
                <a:gd name="T59" fmla="*/ 216 h 2208"/>
                <a:gd name="T60" fmla="*/ 1776 w 1938"/>
                <a:gd name="T61" fmla="*/ 78 h 2208"/>
                <a:gd name="T62" fmla="*/ 1938 w 1938"/>
                <a:gd name="T63" fmla="*/ 0 h 2208"/>
                <a:gd name="T64" fmla="*/ 0 w 1938"/>
                <a:gd name="T65" fmla="*/ 0 h 2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8" h="2208">
                  <a:moveTo>
                    <a:pt x="0" y="0"/>
                  </a:moveTo>
                  <a:lnTo>
                    <a:pt x="6" y="1266"/>
                  </a:lnTo>
                  <a:lnTo>
                    <a:pt x="84" y="1116"/>
                  </a:lnTo>
                  <a:lnTo>
                    <a:pt x="342" y="1080"/>
                  </a:lnTo>
                  <a:lnTo>
                    <a:pt x="246" y="1266"/>
                  </a:lnTo>
                  <a:lnTo>
                    <a:pt x="240" y="1410"/>
                  </a:lnTo>
                  <a:lnTo>
                    <a:pt x="348" y="1518"/>
                  </a:lnTo>
                  <a:lnTo>
                    <a:pt x="300" y="1638"/>
                  </a:lnTo>
                  <a:lnTo>
                    <a:pt x="378" y="1770"/>
                  </a:lnTo>
                  <a:lnTo>
                    <a:pt x="276" y="2034"/>
                  </a:lnTo>
                  <a:lnTo>
                    <a:pt x="276" y="2136"/>
                  </a:lnTo>
                  <a:lnTo>
                    <a:pt x="372" y="2208"/>
                  </a:lnTo>
                  <a:lnTo>
                    <a:pt x="546" y="2148"/>
                  </a:lnTo>
                  <a:lnTo>
                    <a:pt x="606" y="2058"/>
                  </a:lnTo>
                  <a:lnTo>
                    <a:pt x="678" y="2052"/>
                  </a:lnTo>
                  <a:lnTo>
                    <a:pt x="732" y="1998"/>
                  </a:lnTo>
                  <a:lnTo>
                    <a:pt x="888" y="1968"/>
                  </a:lnTo>
                  <a:lnTo>
                    <a:pt x="1002" y="1848"/>
                  </a:lnTo>
                  <a:lnTo>
                    <a:pt x="1122" y="1800"/>
                  </a:lnTo>
                  <a:lnTo>
                    <a:pt x="1218" y="1644"/>
                  </a:lnTo>
                  <a:lnTo>
                    <a:pt x="1278" y="1452"/>
                  </a:lnTo>
                  <a:lnTo>
                    <a:pt x="1398" y="1350"/>
                  </a:lnTo>
                  <a:lnTo>
                    <a:pt x="1548" y="1110"/>
                  </a:lnTo>
                  <a:lnTo>
                    <a:pt x="1620" y="924"/>
                  </a:lnTo>
                  <a:lnTo>
                    <a:pt x="1650" y="804"/>
                  </a:lnTo>
                  <a:lnTo>
                    <a:pt x="1800" y="714"/>
                  </a:lnTo>
                  <a:lnTo>
                    <a:pt x="1830" y="516"/>
                  </a:lnTo>
                  <a:lnTo>
                    <a:pt x="1758" y="372"/>
                  </a:lnTo>
                  <a:lnTo>
                    <a:pt x="1650" y="300"/>
                  </a:lnTo>
                  <a:lnTo>
                    <a:pt x="1650" y="216"/>
                  </a:lnTo>
                  <a:lnTo>
                    <a:pt x="1776" y="78"/>
                  </a:lnTo>
                  <a:lnTo>
                    <a:pt x="19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435" name="Rectangle 14">
            <a:extLst>
              <a:ext uri="{FF2B5EF4-FFF2-40B4-BE49-F238E27FC236}">
                <a16:creationId xmlns:a16="http://schemas.microsoft.com/office/drawing/2014/main" id="{72F034CD-B4C1-4CE5-B449-09186091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6" y="-1787812"/>
            <a:ext cx="184731" cy="104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br>
              <a:rPr lang="en-US" altLang="cs-CZ" sz="2400"/>
            </a:br>
            <a:endParaRPr lang="en-US" altLang="cs-CZ" sz="2400"/>
          </a:p>
        </p:txBody>
      </p:sp>
      <p:sp>
        <p:nvSpPr>
          <p:cNvPr id="18436" name="Oval 17">
            <a:extLst>
              <a:ext uri="{FF2B5EF4-FFF2-40B4-BE49-F238E27FC236}">
                <a16:creationId xmlns:a16="http://schemas.microsoft.com/office/drawing/2014/main" id="{DAF11530-629E-4CD6-80A5-D7E927BCF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04813"/>
            <a:ext cx="1728788" cy="1655762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7" name="Oval 18">
            <a:extLst>
              <a:ext uri="{FF2B5EF4-FFF2-40B4-BE49-F238E27FC236}">
                <a16:creationId xmlns:a16="http://schemas.microsoft.com/office/drawing/2014/main" id="{CD576DE4-A3D0-4DE6-8CB2-2C2281BC9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125539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8" name="Freeform 19">
            <a:extLst>
              <a:ext uri="{FF2B5EF4-FFF2-40B4-BE49-F238E27FC236}">
                <a16:creationId xmlns:a16="http://schemas.microsoft.com/office/drawing/2014/main" id="{A83330FC-2435-42CD-8E06-C94F262E97CB}"/>
              </a:ext>
            </a:extLst>
          </p:cNvPr>
          <p:cNvSpPr>
            <a:spLocks/>
          </p:cNvSpPr>
          <p:nvPr/>
        </p:nvSpPr>
        <p:spPr bwMode="auto">
          <a:xfrm>
            <a:off x="2373313" y="434976"/>
            <a:ext cx="747712" cy="682625"/>
          </a:xfrm>
          <a:custGeom>
            <a:avLst/>
            <a:gdLst>
              <a:gd name="T0" fmla="*/ 2147483646 w 471"/>
              <a:gd name="T1" fmla="*/ 0 h 430"/>
              <a:gd name="T2" fmla="*/ 2147483646 w 471"/>
              <a:gd name="T3" fmla="*/ 2147483646 h 430"/>
              <a:gd name="T4" fmla="*/ 2147483646 w 471"/>
              <a:gd name="T5" fmla="*/ 2147483646 h 430"/>
              <a:gd name="T6" fmla="*/ 2147483646 w 471"/>
              <a:gd name="T7" fmla="*/ 2147483646 h 430"/>
              <a:gd name="T8" fmla="*/ 2147483646 w 471"/>
              <a:gd name="T9" fmla="*/ 2147483646 h 430"/>
              <a:gd name="T10" fmla="*/ 2147483646 w 471"/>
              <a:gd name="T11" fmla="*/ 2147483646 h 430"/>
              <a:gd name="T12" fmla="*/ 2147483646 w 471"/>
              <a:gd name="T13" fmla="*/ 2147483646 h 4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1" h="430">
                <a:moveTo>
                  <a:pt x="96" y="0"/>
                </a:moveTo>
                <a:cubicBezTo>
                  <a:pt x="104" y="331"/>
                  <a:pt x="0" y="365"/>
                  <a:pt x="196" y="430"/>
                </a:cubicBezTo>
                <a:cubicBezTo>
                  <a:pt x="232" y="419"/>
                  <a:pt x="238" y="395"/>
                  <a:pt x="270" y="375"/>
                </a:cubicBezTo>
                <a:cubicBezTo>
                  <a:pt x="281" y="343"/>
                  <a:pt x="302" y="332"/>
                  <a:pt x="315" y="302"/>
                </a:cubicBezTo>
                <a:cubicBezTo>
                  <a:pt x="333" y="262"/>
                  <a:pt x="336" y="198"/>
                  <a:pt x="370" y="165"/>
                </a:cubicBezTo>
                <a:cubicBezTo>
                  <a:pt x="378" y="157"/>
                  <a:pt x="390" y="154"/>
                  <a:pt x="398" y="147"/>
                </a:cubicBezTo>
                <a:cubicBezTo>
                  <a:pt x="423" y="126"/>
                  <a:pt x="448" y="98"/>
                  <a:pt x="471" y="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9" name="Freeform 20">
            <a:extLst>
              <a:ext uri="{FF2B5EF4-FFF2-40B4-BE49-F238E27FC236}">
                <a16:creationId xmlns:a16="http://schemas.microsoft.com/office/drawing/2014/main" id="{3531ED98-9CDE-4466-9B35-AD04E327562F}"/>
              </a:ext>
            </a:extLst>
          </p:cNvPr>
          <p:cNvSpPr>
            <a:spLocks/>
          </p:cNvSpPr>
          <p:nvPr/>
        </p:nvSpPr>
        <p:spPr bwMode="auto">
          <a:xfrm>
            <a:off x="2684463" y="1131889"/>
            <a:ext cx="842962" cy="174625"/>
          </a:xfrm>
          <a:custGeom>
            <a:avLst/>
            <a:gdLst>
              <a:gd name="T0" fmla="*/ 0 w 531"/>
              <a:gd name="T1" fmla="*/ 0 h 110"/>
              <a:gd name="T2" fmla="*/ 2147483646 w 531"/>
              <a:gd name="T3" fmla="*/ 2147483646 h 110"/>
              <a:gd name="T4" fmla="*/ 2147483646 w 531"/>
              <a:gd name="T5" fmla="*/ 2147483646 h 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1" h="110">
                <a:moveTo>
                  <a:pt x="0" y="0"/>
                </a:moveTo>
                <a:cubicBezTo>
                  <a:pt x="30" y="110"/>
                  <a:pt x="191" y="69"/>
                  <a:pt x="275" y="73"/>
                </a:cubicBezTo>
                <a:cubicBezTo>
                  <a:pt x="365" y="103"/>
                  <a:pt x="422" y="92"/>
                  <a:pt x="531" y="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Freeform 21">
            <a:extLst>
              <a:ext uri="{FF2B5EF4-FFF2-40B4-BE49-F238E27FC236}">
                <a16:creationId xmlns:a16="http://schemas.microsoft.com/office/drawing/2014/main" id="{4B3A9FE7-6A80-4E9E-B6F1-776F2426E462}"/>
              </a:ext>
            </a:extLst>
          </p:cNvPr>
          <p:cNvSpPr>
            <a:spLocks/>
          </p:cNvSpPr>
          <p:nvPr/>
        </p:nvSpPr>
        <p:spPr bwMode="auto">
          <a:xfrm>
            <a:off x="2671764" y="1247776"/>
            <a:ext cx="187325" cy="798513"/>
          </a:xfrm>
          <a:custGeom>
            <a:avLst/>
            <a:gdLst>
              <a:gd name="T0" fmla="*/ 2147483646 w 118"/>
              <a:gd name="T1" fmla="*/ 0 h 503"/>
              <a:gd name="T2" fmla="*/ 2147483646 w 118"/>
              <a:gd name="T3" fmla="*/ 2147483646 h 503"/>
              <a:gd name="T4" fmla="*/ 2147483646 w 118"/>
              <a:gd name="T5" fmla="*/ 2147483646 h 503"/>
              <a:gd name="T6" fmla="*/ 2147483646 w 118"/>
              <a:gd name="T7" fmla="*/ 2147483646 h 50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" h="503">
                <a:moveTo>
                  <a:pt x="27" y="0"/>
                </a:moveTo>
                <a:cubicBezTo>
                  <a:pt x="3" y="74"/>
                  <a:pt x="0" y="134"/>
                  <a:pt x="45" y="201"/>
                </a:cubicBezTo>
                <a:cubicBezTo>
                  <a:pt x="66" y="265"/>
                  <a:pt x="49" y="242"/>
                  <a:pt x="82" y="275"/>
                </a:cubicBezTo>
                <a:cubicBezTo>
                  <a:pt x="107" y="350"/>
                  <a:pt x="118" y="424"/>
                  <a:pt x="118" y="50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Freeform 22">
            <a:extLst>
              <a:ext uri="{FF2B5EF4-FFF2-40B4-BE49-F238E27FC236}">
                <a16:creationId xmlns:a16="http://schemas.microsoft.com/office/drawing/2014/main" id="{E88E4522-0B52-4A5B-A910-B9BEFCA0742F}"/>
              </a:ext>
            </a:extLst>
          </p:cNvPr>
          <p:cNvSpPr>
            <a:spLocks/>
          </p:cNvSpPr>
          <p:nvPr/>
        </p:nvSpPr>
        <p:spPr bwMode="auto">
          <a:xfrm>
            <a:off x="2176464" y="1292225"/>
            <a:ext cx="465137" cy="579438"/>
          </a:xfrm>
          <a:custGeom>
            <a:avLst/>
            <a:gdLst>
              <a:gd name="T0" fmla="*/ 2147483646 w 293"/>
              <a:gd name="T1" fmla="*/ 0 h 365"/>
              <a:gd name="T2" fmla="*/ 2147483646 w 293"/>
              <a:gd name="T3" fmla="*/ 2147483646 h 365"/>
              <a:gd name="T4" fmla="*/ 2147483646 w 293"/>
              <a:gd name="T5" fmla="*/ 2147483646 h 365"/>
              <a:gd name="T6" fmla="*/ 2147483646 w 293"/>
              <a:gd name="T7" fmla="*/ 2147483646 h 365"/>
              <a:gd name="T8" fmla="*/ 2147483646 w 293"/>
              <a:gd name="T9" fmla="*/ 2147483646 h 365"/>
              <a:gd name="T10" fmla="*/ 2147483646 w 293"/>
              <a:gd name="T11" fmla="*/ 2147483646 h 365"/>
              <a:gd name="T12" fmla="*/ 2147483646 w 293"/>
              <a:gd name="T13" fmla="*/ 2147483646 h 365"/>
              <a:gd name="T14" fmla="*/ 0 w 293"/>
              <a:gd name="T15" fmla="*/ 2147483646 h 3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3" h="365">
                <a:moveTo>
                  <a:pt x="293" y="0"/>
                </a:moveTo>
                <a:cubicBezTo>
                  <a:pt x="261" y="11"/>
                  <a:pt x="245" y="23"/>
                  <a:pt x="229" y="55"/>
                </a:cubicBezTo>
                <a:cubicBezTo>
                  <a:pt x="225" y="64"/>
                  <a:pt x="225" y="74"/>
                  <a:pt x="220" y="82"/>
                </a:cubicBezTo>
                <a:cubicBezTo>
                  <a:pt x="208" y="100"/>
                  <a:pt x="183" y="116"/>
                  <a:pt x="165" y="128"/>
                </a:cubicBezTo>
                <a:cubicBezTo>
                  <a:pt x="149" y="153"/>
                  <a:pt x="127" y="169"/>
                  <a:pt x="110" y="192"/>
                </a:cubicBezTo>
                <a:cubicBezTo>
                  <a:pt x="54" y="269"/>
                  <a:pt x="96" y="226"/>
                  <a:pt x="55" y="265"/>
                </a:cubicBezTo>
                <a:cubicBezTo>
                  <a:pt x="34" y="329"/>
                  <a:pt x="43" y="302"/>
                  <a:pt x="28" y="347"/>
                </a:cubicBezTo>
                <a:cubicBezTo>
                  <a:pt x="24" y="358"/>
                  <a:pt x="0" y="365"/>
                  <a:pt x="0" y="3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2" name="Freeform 23">
            <a:extLst>
              <a:ext uri="{FF2B5EF4-FFF2-40B4-BE49-F238E27FC236}">
                <a16:creationId xmlns:a16="http://schemas.microsoft.com/office/drawing/2014/main" id="{69B2DC85-7C65-468B-9FA9-A6C379B03526}"/>
              </a:ext>
            </a:extLst>
          </p:cNvPr>
          <p:cNvSpPr>
            <a:spLocks/>
          </p:cNvSpPr>
          <p:nvPr/>
        </p:nvSpPr>
        <p:spPr bwMode="auto">
          <a:xfrm>
            <a:off x="1843089" y="1116014"/>
            <a:ext cx="739775" cy="161925"/>
          </a:xfrm>
          <a:custGeom>
            <a:avLst/>
            <a:gdLst>
              <a:gd name="T0" fmla="*/ 2147483646 w 466"/>
              <a:gd name="T1" fmla="*/ 2147483646 h 102"/>
              <a:gd name="T2" fmla="*/ 2147483646 w 466"/>
              <a:gd name="T3" fmla="*/ 2147483646 h 102"/>
              <a:gd name="T4" fmla="*/ 2147483646 w 466"/>
              <a:gd name="T5" fmla="*/ 2147483646 h 102"/>
              <a:gd name="T6" fmla="*/ 2147483646 w 466"/>
              <a:gd name="T7" fmla="*/ 2147483646 h 102"/>
              <a:gd name="T8" fmla="*/ 2147483646 w 466"/>
              <a:gd name="T9" fmla="*/ 2147483646 h 102"/>
              <a:gd name="T10" fmla="*/ 0 w 466"/>
              <a:gd name="T11" fmla="*/ 2147483646 h 1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6" h="102">
                <a:moveTo>
                  <a:pt x="466" y="102"/>
                </a:moveTo>
                <a:cubicBezTo>
                  <a:pt x="463" y="84"/>
                  <a:pt x="466" y="63"/>
                  <a:pt x="457" y="47"/>
                </a:cubicBezTo>
                <a:cubicBezTo>
                  <a:pt x="452" y="39"/>
                  <a:pt x="438" y="43"/>
                  <a:pt x="430" y="38"/>
                </a:cubicBezTo>
                <a:cubicBezTo>
                  <a:pt x="370" y="0"/>
                  <a:pt x="460" y="35"/>
                  <a:pt x="384" y="10"/>
                </a:cubicBezTo>
                <a:cubicBezTo>
                  <a:pt x="315" y="18"/>
                  <a:pt x="239" y="14"/>
                  <a:pt x="174" y="38"/>
                </a:cubicBezTo>
                <a:cubicBezTo>
                  <a:pt x="12" y="28"/>
                  <a:pt x="70" y="28"/>
                  <a:pt x="0" y="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Oval 24">
            <a:extLst>
              <a:ext uri="{FF2B5EF4-FFF2-40B4-BE49-F238E27FC236}">
                <a16:creationId xmlns:a16="http://schemas.microsoft.com/office/drawing/2014/main" id="{66434901-FAE2-4278-A006-900D3104D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76250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4" name="Oval 25">
            <a:extLst>
              <a:ext uri="{FF2B5EF4-FFF2-40B4-BE49-F238E27FC236}">
                <a16:creationId xmlns:a16="http://schemas.microsoft.com/office/drawing/2014/main" id="{C9CF3AC8-88DE-47D9-8C02-B826B6585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836613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5" name="Oval 26">
            <a:extLst>
              <a:ext uri="{FF2B5EF4-FFF2-40B4-BE49-F238E27FC236}">
                <a16:creationId xmlns:a16="http://schemas.microsoft.com/office/drawing/2014/main" id="{434DDA77-335C-4003-97E6-6F673DC6F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692150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6" name="Oval 27">
            <a:extLst>
              <a:ext uri="{FF2B5EF4-FFF2-40B4-BE49-F238E27FC236}">
                <a16:creationId xmlns:a16="http://schemas.microsoft.com/office/drawing/2014/main" id="{2934217E-6DB0-4D49-9C58-5109B83F6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341438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7" name="Oval 28">
            <a:extLst>
              <a:ext uri="{FF2B5EF4-FFF2-40B4-BE49-F238E27FC236}">
                <a16:creationId xmlns:a16="http://schemas.microsoft.com/office/drawing/2014/main" id="{6F6B36D7-7B2C-4C20-B448-02CA0D591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700213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8" name="Oval 29">
            <a:extLst>
              <a:ext uri="{FF2B5EF4-FFF2-40B4-BE49-F238E27FC236}">
                <a16:creationId xmlns:a16="http://schemas.microsoft.com/office/drawing/2014/main" id="{7688B0F5-D514-4C2C-9708-B0518A89A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1557338"/>
            <a:ext cx="215900" cy="2159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49" name="Oval 30">
            <a:extLst>
              <a:ext uri="{FF2B5EF4-FFF2-40B4-BE49-F238E27FC236}">
                <a16:creationId xmlns:a16="http://schemas.microsoft.com/office/drawing/2014/main" id="{7FDB7704-B3F5-425C-97AC-3E00B7BBA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549276"/>
            <a:ext cx="3529012" cy="1439863"/>
          </a:xfrm>
          <a:prstGeom prst="ellipse">
            <a:avLst/>
          </a:prstGeom>
          <a:solidFill>
            <a:srgbClr val="FFEB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50" name="Freeform 31">
            <a:extLst>
              <a:ext uri="{FF2B5EF4-FFF2-40B4-BE49-F238E27FC236}">
                <a16:creationId xmlns:a16="http://schemas.microsoft.com/office/drawing/2014/main" id="{F7ECCBE7-08C5-4A72-8BE9-AB89F52F18FC}"/>
              </a:ext>
            </a:extLst>
          </p:cNvPr>
          <p:cNvSpPr>
            <a:spLocks/>
          </p:cNvSpPr>
          <p:nvPr/>
        </p:nvSpPr>
        <p:spPr bwMode="auto">
          <a:xfrm>
            <a:off x="6429376" y="823913"/>
            <a:ext cx="2411413" cy="844550"/>
          </a:xfrm>
          <a:custGeom>
            <a:avLst/>
            <a:gdLst>
              <a:gd name="T0" fmla="*/ 2147483646 w 1519"/>
              <a:gd name="T1" fmla="*/ 2147483646 h 532"/>
              <a:gd name="T2" fmla="*/ 2147483646 w 1519"/>
              <a:gd name="T3" fmla="*/ 2147483646 h 532"/>
              <a:gd name="T4" fmla="*/ 0 w 1519"/>
              <a:gd name="T5" fmla="*/ 2147483646 h 532"/>
              <a:gd name="T6" fmla="*/ 2147483646 w 1519"/>
              <a:gd name="T7" fmla="*/ 2147483646 h 532"/>
              <a:gd name="T8" fmla="*/ 2147483646 w 1519"/>
              <a:gd name="T9" fmla="*/ 2147483646 h 532"/>
              <a:gd name="T10" fmla="*/ 2147483646 w 1519"/>
              <a:gd name="T11" fmla="*/ 2147483646 h 532"/>
              <a:gd name="T12" fmla="*/ 2147483646 w 1519"/>
              <a:gd name="T13" fmla="*/ 2147483646 h 532"/>
              <a:gd name="T14" fmla="*/ 2147483646 w 1519"/>
              <a:gd name="T15" fmla="*/ 2147483646 h 532"/>
              <a:gd name="T16" fmla="*/ 2147483646 w 1519"/>
              <a:gd name="T17" fmla="*/ 2147483646 h 532"/>
              <a:gd name="T18" fmla="*/ 2147483646 w 1519"/>
              <a:gd name="T19" fmla="*/ 2147483646 h 532"/>
              <a:gd name="T20" fmla="*/ 2147483646 w 1519"/>
              <a:gd name="T21" fmla="*/ 2147483646 h 532"/>
              <a:gd name="T22" fmla="*/ 2147483646 w 1519"/>
              <a:gd name="T23" fmla="*/ 2147483646 h 532"/>
              <a:gd name="T24" fmla="*/ 2147483646 w 1519"/>
              <a:gd name="T25" fmla="*/ 2147483646 h 532"/>
              <a:gd name="T26" fmla="*/ 2147483646 w 1519"/>
              <a:gd name="T27" fmla="*/ 2147483646 h 532"/>
              <a:gd name="T28" fmla="*/ 2147483646 w 1519"/>
              <a:gd name="T29" fmla="*/ 2147483646 h 532"/>
              <a:gd name="T30" fmla="*/ 2147483646 w 1519"/>
              <a:gd name="T31" fmla="*/ 2147483646 h 532"/>
              <a:gd name="T32" fmla="*/ 2147483646 w 1519"/>
              <a:gd name="T33" fmla="*/ 2147483646 h 532"/>
              <a:gd name="T34" fmla="*/ 2147483646 w 1519"/>
              <a:gd name="T35" fmla="*/ 2147483646 h 532"/>
              <a:gd name="T36" fmla="*/ 2147483646 w 1519"/>
              <a:gd name="T37" fmla="*/ 2147483646 h 532"/>
              <a:gd name="T38" fmla="*/ 2147483646 w 1519"/>
              <a:gd name="T39" fmla="*/ 2147483646 h 532"/>
              <a:gd name="T40" fmla="*/ 2147483646 w 1519"/>
              <a:gd name="T41" fmla="*/ 2147483646 h 532"/>
              <a:gd name="T42" fmla="*/ 2147483646 w 1519"/>
              <a:gd name="T43" fmla="*/ 2147483646 h 532"/>
              <a:gd name="T44" fmla="*/ 2147483646 w 1519"/>
              <a:gd name="T45" fmla="*/ 2147483646 h 532"/>
              <a:gd name="T46" fmla="*/ 2147483646 w 1519"/>
              <a:gd name="T47" fmla="*/ 2147483646 h 532"/>
              <a:gd name="T48" fmla="*/ 2147483646 w 1519"/>
              <a:gd name="T49" fmla="*/ 2147483646 h 532"/>
              <a:gd name="T50" fmla="*/ 2147483646 w 1519"/>
              <a:gd name="T51" fmla="*/ 2147483646 h 532"/>
              <a:gd name="T52" fmla="*/ 2147483646 w 1519"/>
              <a:gd name="T53" fmla="*/ 2147483646 h 53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19" h="532">
                <a:moveTo>
                  <a:pt x="73" y="377"/>
                </a:moveTo>
                <a:cubicBezTo>
                  <a:pt x="58" y="372"/>
                  <a:pt x="28" y="365"/>
                  <a:pt x="19" y="350"/>
                </a:cubicBezTo>
                <a:cubicBezTo>
                  <a:pt x="9" y="334"/>
                  <a:pt x="0" y="295"/>
                  <a:pt x="0" y="295"/>
                </a:cubicBezTo>
                <a:cubicBezTo>
                  <a:pt x="10" y="263"/>
                  <a:pt x="28" y="250"/>
                  <a:pt x="46" y="222"/>
                </a:cubicBezTo>
                <a:cubicBezTo>
                  <a:pt x="62" y="171"/>
                  <a:pt x="93" y="184"/>
                  <a:pt x="147" y="176"/>
                </a:cubicBezTo>
                <a:cubicBezTo>
                  <a:pt x="267" y="136"/>
                  <a:pt x="394" y="78"/>
                  <a:pt x="521" y="66"/>
                </a:cubicBezTo>
                <a:cubicBezTo>
                  <a:pt x="570" y="61"/>
                  <a:pt x="619" y="60"/>
                  <a:pt x="668" y="57"/>
                </a:cubicBezTo>
                <a:cubicBezTo>
                  <a:pt x="842" y="0"/>
                  <a:pt x="704" y="39"/>
                  <a:pt x="1097" y="48"/>
                </a:cubicBezTo>
                <a:cubicBezTo>
                  <a:pt x="1179" y="74"/>
                  <a:pt x="1046" y="33"/>
                  <a:pt x="1180" y="66"/>
                </a:cubicBezTo>
                <a:cubicBezTo>
                  <a:pt x="1226" y="77"/>
                  <a:pt x="1272" y="97"/>
                  <a:pt x="1317" y="112"/>
                </a:cubicBezTo>
                <a:cubicBezTo>
                  <a:pt x="1377" y="131"/>
                  <a:pt x="1438" y="142"/>
                  <a:pt x="1491" y="176"/>
                </a:cubicBezTo>
                <a:cubicBezTo>
                  <a:pt x="1519" y="263"/>
                  <a:pt x="1507" y="212"/>
                  <a:pt x="1518" y="331"/>
                </a:cubicBezTo>
                <a:cubicBezTo>
                  <a:pt x="1497" y="438"/>
                  <a:pt x="1430" y="398"/>
                  <a:pt x="1308" y="404"/>
                </a:cubicBezTo>
                <a:cubicBezTo>
                  <a:pt x="1245" y="421"/>
                  <a:pt x="1180" y="425"/>
                  <a:pt x="1116" y="441"/>
                </a:cubicBezTo>
                <a:cubicBezTo>
                  <a:pt x="1097" y="446"/>
                  <a:pt x="1079" y="453"/>
                  <a:pt x="1061" y="459"/>
                </a:cubicBezTo>
                <a:cubicBezTo>
                  <a:pt x="1052" y="462"/>
                  <a:pt x="1033" y="468"/>
                  <a:pt x="1033" y="468"/>
                </a:cubicBezTo>
                <a:cubicBezTo>
                  <a:pt x="995" y="508"/>
                  <a:pt x="1038" y="468"/>
                  <a:pt x="988" y="496"/>
                </a:cubicBezTo>
                <a:cubicBezTo>
                  <a:pt x="969" y="507"/>
                  <a:pt x="933" y="532"/>
                  <a:pt x="933" y="532"/>
                </a:cubicBezTo>
                <a:cubicBezTo>
                  <a:pt x="848" y="529"/>
                  <a:pt x="762" y="530"/>
                  <a:pt x="677" y="523"/>
                </a:cubicBezTo>
                <a:cubicBezTo>
                  <a:pt x="658" y="521"/>
                  <a:pt x="641" y="506"/>
                  <a:pt x="622" y="505"/>
                </a:cubicBezTo>
                <a:cubicBezTo>
                  <a:pt x="573" y="502"/>
                  <a:pt x="525" y="499"/>
                  <a:pt x="476" y="496"/>
                </a:cubicBezTo>
                <a:cubicBezTo>
                  <a:pt x="464" y="493"/>
                  <a:pt x="451" y="489"/>
                  <a:pt x="439" y="487"/>
                </a:cubicBezTo>
                <a:cubicBezTo>
                  <a:pt x="421" y="483"/>
                  <a:pt x="402" y="482"/>
                  <a:pt x="384" y="478"/>
                </a:cubicBezTo>
                <a:cubicBezTo>
                  <a:pt x="364" y="473"/>
                  <a:pt x="349" y="453"/>
                  <a:pt x="329" y="450"/>
                </a:cubicBezTo>
                <a:cubicBezTo>
                  <a:pt x="272" y="442"/>
                  <a:pt x="214" y="444"/>
                  <a:pt x="156" y="441"/>
                </a:cubicBezTo>
                <a:cubicBezTo>
                  <a:pt x="143" y="429"/>
                  <a:pt x="134" y="413"/>
                  <a:pt x="119" y="404"/>
                </a:cubicBezTo>
                <a:cubicBezTo>
                  <a:pt x="52" y="363"/>
                  <a:pt x="128" y="429"/>
                  <a:pt x="73" y="37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1" name="Freeform 32">
            <a:extLst>
              <a:ext uri="{FF2B5EF4-FFF2-40B4-BE49-F238E27FC236}">
                <a16:creationId xmlns:a16="http://schemas.microsoft.com/office/drawing/2014/main" id="{23B42C37-7975-424E-A338-37AC2972B867}"/>
              </a:ext>
            </a:extLst>
          </p:cNvPr>
          <p:cNvSpPr>
            <a:spLocks/>
          </p:cNvSpPr>
          <p:nvPr/>
        </p:nvSpPr>
        <p:spPr bwMode="auto">
          <a:xfrm>
            <a:off x="6342063" y="827088"/>
            <a:ext cx="163512" cy="290512"/>
          </a:xfrm>
          <a:custGeom>
            <a:avLst/>
            <a:gdLst>
              <a:gd name="T0" fmla="*/ 0 w 103"/>
              <a:gd name="T1" fmla="*/ 0 h 183"/>
              <a:gd name="T2" fmla="*/ 2147483646 w 103"/>
              <a:gd name="T3" fmla="*/ 2147483646 h 183"/>
              <a:gd name="T4" fmla="*/ 2147483646 w 103"/>
              <a:gd name="T5" fmla="*/ 2147483646 h 183"/>
              <a:gd name="T6" fmla="*/ 2147483646 w 103"/>
              <a:gd name="T7" fmla="*/ 2147483646 h 183"/>
              <a:gd name="T8" fmla="*/ 2147483646 w 103"/>
              <a:gd name="T9" fmla="*/ 2147483646 h 183"/>
              <a:gd name="T10" fmla="*/ 2147483646 w 103"/>
              <a:gd name="T11" fmla="*/ 2147483646 h 1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3" h="183">
                <a:moveTo>
                  <a:pt x="0" y="0"/>
                </a:moveTo>
                <a:cubicBezTo>
                  <a:pt x="3" y="12"/>
                  <a:pt x="2" y="27"/>
                  <a:pt x="10" y="37"/>
                </a:cubicBezTo>
                <a:cubicBezTo>
                  <a:pt x="16" y="44"/>
                  <a:pt x="32" y="38"/>
                  <a:pt x="37" y="46"/>
                </a:cubicBezTo>
                <a:cubicBezTo>
                  <a:pt x="54" y="70"/>
                  <a:pt x="55" y="101"/>
                  <a:pt x="64" y="128"/>
                </a:cubicBezTo>
                <a:cubicBezTo>
                  <a:pt x="67" y="137"/>
                  <a:pt x="66" y="151"/>
                  <a:pt x="74" y="156"/>
                </a:cubicBezTo>
                <a:cubicBezTo>
                  <a:pt x="103" y="176"/>
                  <a:pt x="101" y="163"/>
                  <a:pt x="101" y="1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2" name="Freeform 33">
            <a:extLst>
              <a:ext uri="{FF2B5EF4-FFF2-40B4-BE49-F238E27FC236}">
                <a16:creationId xmlns:a16="http://schemas.microsoft.com/office/drawing/2014/main" id="{3C8703BA-F573-44F2-BAB2-B0D0DDC0D6AB}"/>
              </a:ext>
            </a:extLst>
          </p:cNvPr>
          <p:cNvSpPr>
            <a:spLocks/>
          </p:cNvSpPr>
          <p:nvPr/>
        </p:nvSpPr>
        <p:spPr bwMode="auto">
          <a:xfrm>
            <a:off x="6256338" y="1408113"/>
            <a:ext cx="203200" cy="246062"/>
          </a:xfrm>
          <a:custGeom>
            <a:avLst/>
            <a:gdLst>
              <a:gd name="T0" fmla="*/ 2147483646 w 128"/>
              <a:gd name="T1" fmla="*/ 0 h 155"/>
              <a:gd name="T2" fmla="*/ 2147483646 w 128"/>
              <a:gd name="T3" fmla="*/ 2147483646 h 155"/>
              <a:gd name="T4" fmla="*/ 2147483646 w 128"/>
              <a:gd name="T5" fmla="*/ 2147483646 h 155"/>
              <a:gd name="T6" fmla="*/ 0 w 128"/>
              <a:gd name="T7" fmla="*/ 2147483646 h 1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55">
                <a:moveTo>
                  <a:pt x="128" y="0"/>
                </a:moveTo>
                <a:cubicBezTo>
                  <a:pt x="116" y="67"/>
                  <a:pt x="121" y="61"/>
                  <a:pt x="73" y="100"/>
                </a:cubicBezTo>
                <a:cubicBezTo>
                  <a:pt x="66" y="106"/>
                  <a:pt x="62" y="114"/>
                  <a:pt x="54" y="119"/>
                </a:cubicBezTo>
                <a:cubicBezTo>
                  <a:pt x="37" y="130"/>
                  <a:pt x="0" y="127"/>
                  <a:pt x="0" y="15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3" name="Freeform 34">
            <a:extLst>
              <a:ext uri="{FF2B5EF4-FFF2-40B4-BE49-F238E27FC236}">
                <a16:creationId xmlns:a16="http://schemas.microsoft.com/office/drawing/2014/main" id="{A136A8B1-834A-4FBD-A25F-79E42CCD7FCF}"/>
              </a:ext>
            </a:extLst>
          </p:cNvPr>
          <p:cNvSpPr>
            <a:spLocks/>
          </p:cNvSpPr>
          <p:nvPr/>
        </p:nvSpPr>
        <p:spPr bwMode="auto">
          <a:xfrm>
            <a:off x="6967539" y="623889"/>
            <a:ext cx="65087" cy="363537"/>
          </a:xfrm>
          <a:custGeom>
            <a:avLst/>
            <a:gdLst>
              <a:gd name="T0" fmla="*/ 0 w 41"/>
              <a:gd name="T1" fmla="*/ 0 h 229"/>
              <a:gd name="T2" fmla="*/ 2147483646 w 41"/>
              <a:gd name="T3" fmla="*/ 2147483646 h 229"/>
              <a:gd name="T4" fmla="*/ 2147483646 w 41"/>
              <a:gd name="T5" fmla="*/ 2147483646 h 229"/>
              <a:gd name="T6" fmla="*/ 2147483646 w 41"/>
              <a:gd name="T7" fmla="*/ 2147483646 h 2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229">
                <a:moveTo>
                  <a:pt x="0" y="0"/>
                </a:moveTo>
                <a:cubicBezTo>
                  <a:pt x="6" y="18"/>
                  <a:pt x="7" y="39"/>
                  <a:pt x="18" y="55"/>
                </a:cubicBezTo>
                <a:cubicBezTo>
                  <a:pt x="24" y="64"/>
                  <a:pt x="35" y="71"/>
                  <a:pt x="36" y="82"/>
                </a:cubicBezTo>
                <a:cubicBezTo>
                  <a:pt x="41" y="131"/>
                  <a:pt x="36" y="180"/>
                  <a:pt x="36" y="22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4" name="Freeform 35">
            <a:extLst>
              <a:ext uri="{FF2B5EF4-FFF2-40B4-BE49-F238E27FC236}">
                <a16:creationId xmlns:a16="http://schemas.microsoft.com/office/drawing/2014/main" id="{49ADE550-023D-49B6-AEC4-7A7130496C1D}"/>
              </a:ext>
            </a:extLst>
          </p:cNvPr>
          <p:cNvSpPr>
            <a:spLocks/>
          </p:cNvSpPr>
          <p:nvPr/>
        </p:nvSpPr>
        <p:spPr bwMode="auto">
          <a:xfrm>
            <a:off x="7693025" y="581025"/>
            <a:ext cx="103188" cy="274638"/>
          </a:xfrm>
          <a:custGeom>
            <a:avLst/>
            <a:gdLst>
              <a:gd name="T0" fmla="*/ 0 w 65"/>
              <a:gd name="T1" fmla="*/ 2147483646 h 173"/>
              <a:gd name="T2" fmla="*/ 2147483646 w 65"/>
              <a:gd name="T3" fmla="*/ 2147483646 h 173"/>
              <a:gd name="T4" fmla="*/ 2147483646 w 65"/>
              <a:gd name="T5" fmla="*/ 2147483646 h 173"/>
              <a:gd name="T6" fmla="*/ 2147483646 w 65"/>
              <a:gd name="T7" fmla="*/ 0 h 1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173">
                <a:moveTo>
                  <a:pt x="0" y="173"/>
                </a:moveTo>
                <a:cubicBezTo>
                  <a:pt x="15" y="170"/>
                  <a:pt x="32" y="172"/>
                  <a:pt x="45" y="164"/>
                </a:cubicBezTo>
                <a:cubicBezTo>
                  <a:pt x="53" y="159"/>
                  <a:pt x="54" y="147"/>
                  <a:pt x="55" y="137"/>
                </a:cubicBezTo>
                <a:cubicBezTo>
                  <a:pt x="65" y="67"/>
                  <a:pt x="64" y="52"/>
                  <a:pt x="6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5" name="Freeform 36">
            <a:extLst>
              <a:ext uri="{FF2B5EF4-FFF2-40B4-BE49-F238E27FC236}">
                <a16:creationId xmlns:a16="http://schemas.microsoft.com/office/drawing/2014/main" id="{443925CF-960D-4B56-8643-FAED5AED83A7}"/>
              </a:ext>
            </a:extLst>
          </p:cNvPr>
          <p:cNvSpPr>
            <a:spLocks/>
          </p:cNvSpPr>
          <p:nvPr/>
        </p:nvSpPr>
        <p:spPr bwMode="auto">
          <a:xfrm>
            <a:off x="8272463" y="609600"/>
            <a:ext cx="203200" cy="304800"/>
          </a:xfrm>
          <a:custGeom>
            <a:avLst/>
            <a:gdLst>
              <a:gd name="T0" fmla="*/ 0 w 128"/>
              <a:gd name="T1" fmla="*/ 2147483646 h 192"/>
              <a:gd name="T2" fmla="*/ 2147483646 w 128"/>
              <a:gd name="T3" fmla="*/ 2147483646 h 192"/>
              <a:gd name="T4" fmla="*/ 2147483646 w 128"/>
              <a:gd name="T5" fmla="*/ 2147483646 h 192"/>
              <a:gd name="T6" fmla="*/ 2147483646 w 128"/>
              <a:gd name="T7" fmla="*/ 0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92">
                <a:moveTo>
                  <a:pt x="0" y="192"/>
                </a:moveTo>
                <a:cubicBezTo>
                  <a:pt x="40" y="154"/>
                  <a:pt x="55" y="127"/>
                  <a:pt x="74" y="73"/>
                </a:cubicBezTo>
                <a:cubicBezTo>
                  <a:pt x="81" y="51"/>
                  <a:pt x="97" y="44"/>
                  <a:pt x="110" y="27"/>
                </a:cubicBezTo>
                <a:cubicBezTo>
                  <a:pt x="117" y="18"/>
                  <a:pt x="128" y="0"/>
                  <a:pt x="1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6" name="Freeform 37">
            <a:extLst>
              <a:ext uri="{FF2B5EF4-FFF2-40B4-BE49-F238E27FC236}">
                <a16:creationId xmlns:a16="http://schemas.microsoft.com/office/drawing/2014/main" id="{5B50FC77-6891-4FF0-8F55-B62AE442C5BF}"/>
              </a:ext>
            </a:extLst>
          </p:cNvPr>
          <p:cNvSpPr>
            <a:spLocks/>
          </p:cNvSpPr>
          <p:nvPr/>
        </p:nvSpPr>
        <p:spPr bwMode="auto">
          <a:xfrm>
            <a:off x="8780463" y="806451"/>
            <a:ext cx="330200" cy="252413"/>
          </a:xfrm>
          <a:custGeom>
            <a:avLst/>
            <a:gdLst>
              <a:gd name="T0" fmla="*/ 0 w 208"/>
              <a:gd name="T1" fmla="*/ 2147483646 h 159"/>
              <a:gd name="T2" fmla="*/ 2147483646 w 208"/>
              <a:gd name="T3" fmla="*/ 2147483646 h 159"/>
              <a:gd name="T4" fmla="*/ 2147483646 w 208"/>
              <a:gd name="T5" fmla="*/ 2147483646 h 159"/>
              <a:gd name="T6" fmla="*/ 2147483646 w 208"/>
              <a:gd name="T7" fmla="*/ 2147483646 h 159"/>
              <a:gd name="T8" fmla="*/ 2147483646 w 208"/>
              <a:gd name="T9" fmla="*/ 2147483646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" h="159">
                <a:moveTo>
                  <a:pt x="0" y="159"/>
                </a:moveTo>
                <a:cubicBezTo>
                  <a:pt x="15" y="156"/>
                  <a:pt x="32" y="157"/>
                  <a:pt x="46" y="150"/>
                </a:cubicBezTo>
                <a:cubicBezTo>
                  <a:pt x="84" y="132"/>
                  <a:pt x="74" y="95"/>
                  <a:pt x="101" y="68"/>
                </a:cubicBezTo>
                <a:cubicBezTo>
                  <a:pt x="115" y="54"/>
                  <a:pt x="129" y="40"/>
                  <a:pt x="147" y="31"/>
                </a:cubicBezTo>
                <a:cubicBezTo>
                  <a:pt x="208" y="0"/>
                  <a:pt x="167" y="38"/>
                  <a:pt x="192" y="1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7" name="Freeform 38">
            <a:extLst>
              <a:ext uri="{FF2B5EF4-FFF2-40B4-BE49-F238E27FC236}">
                <a16:creationId xmlns:a16="http://schemas.microsoft.com/office/drawing/2014/main" id="{0C2E99C0-2692-40BB-A41E-5AE8C1364D92}"/>
              </a:ext>
            </a:extLst>
          </p:cNvPr>
          <p:cNvSpPr>
            <a:spLocks/>
          </p:cNvSpPr>
          <p:nvPr/>
        </p:nvSpPr>
        <p:spPr bwMode="auto">
          <a:xfrm>
            <a:off x="8853489" y="1320800"/>
            <a:ext cx="465137" cy="217488"/>
          </a:xfrm>
          <a:custGeom>
            <a:avLst/>
            <a:gdLst>
              <a:gd name="T0" fmla="*/ 0 w 293"/>
              <a:gd name="T1" fmla="*/ 0 h 137"/>
              <a:gd name="T2" fmla="*/ 2147483646 w 293"/>
              <a:gd name="T3" fmla="*/ 2147483646 h 137"/>
              <a:gd name="T4" fmla="*/ 2147483646 w 293"/>
              <a:gd name="T5" fmla="*/ 2147483646 h 137"/>
              <a:gd name="T6" fmla="*/ 2147483646 w 293"/>
              <a:gd name="T7" fmla="*/ 2147483646 h 137"/>
              <a:gd name="T8" fmla="*/ 2147483646 w 293"/>
              <a:gd name="T9" fmla="*/ 2147483646 h 137"/>
              <a:gd name="T10" fmla="*/ 2147483646 w 293"/>
              <a:gd name="T11" fmla="*/ 2147483646 h 137"/>
              <a:gd name="T12" fmla="*/ 2147483646 w 293"/>
              <a:gd name="T13" fmla="*/ 2147483646 h 137"/>
              <a:gd name="T14" fmla="*/ 2147483646 w 293"/>
              <a:gd name="T15" fmla="*/ 2147483646 h 1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3" h="137">
                <a:moveTo>
                  <a:pt x="0" y="0"/>
                </a:moveTo>
                <a:cubicBezTo>
                  <a:pt x="42" y="27"/>
                  <a:pt x="90" y="40"/>
                  <a:pt x="137" y="55"/>
                </a:cubicBezTo>
                <a:cubicBezTo>
                  <a:pt x="146" y="58"/>
                  <a:pt x="156" y="61"/>
                  <a:pt x="165" y="64"/>
                </a:cubicBezTo>
                <a:cubicBezTo>
                  <a:pt x="174" y="67"/>
                  <a:pt x="183" y="70"/>
                  <a:pt x="192" y="73"/>
                </a:cubicBezTo>
                <a:cubicBezTo>
                  <a:pt x="201" y="76"/>
                  <a:pt x="220" y="82"/>
                  <a:pt x="220" y="82"/>
                </a:cubicBezTo>
                <a:cubicBezTo>
                  <a:pt x="223" y="91"/>
                  <a:pt x="221" y="104"/>
                  <a:pt x="229" y="110"/>
                </a:cubicBezTo>
                <a:cubicBezTo>
                  <a:pt x="245" y="121"/>
                  <a:pt x="270" y="114"/>
                  <a:pt x="284" y="128"/>
                </a:cubicBezTo>
                <a:cubicBezTo>
                  <a:pt x="287" y="131"/>
                  <a:pt x="290" y="134"/>
                  <a:pt x="293" y="1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8" name="Freeform 39">
            <a:extLst>
              <a:ext uri="{FF2B5EF4-FFF2-40B4-BE49-F238E27FC236}">
                <a16:creationId xmlns:a16="http://schemas.microsoft.com/office/drawing/2014/main" id="{25433032-3E04-4EFD-8EA6-A9B4F0662BD3}"/>
              </a:ext>
            </a:extLst>
          </p:cNvPr>
          <p:cNvSpPr>
            <a:spLocks/>
          </p:cNvSpPr>
          <p:nvPr/>
        </p:nvSpPr>
        <p:spPr bwMode="auto">
          <a:xfrm>
            <a:off x="8534400" y="1495425"/>
            <a:ext cx="90488" cy="376238"/>
          </a:xfrm>
          <a:custGeom>
            <a:avLst/>
            <a:gdLst>
              <a:gd name="T0" fmla="*/ 0 w 57"/>
              <a:gd name="T1" fmla="*/ 0 h 237"/>
              <a:gd name="T2" fmla="*/ 2147483646 w 57"/>
              <a:gd name="T3" fmla="*/ 2147483646 h 2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7" h="237">
                <a:moveTo>
                  <a:pt x="0" y="0"/>
                </a:moveTo>
                <a:cubicBezTo>
                  <a:pt x="57" y="85"/>
                  <a:pt x="18" y="16"/>
                  <a:pt x="18" y="2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59" name="Freeform 40">
            <a:extLst>
              <a:ext uri="{FF2B5EF4-FFF2-40B4-BE49-F238E27FC236}">
                <a16:creationId xmlns:a16="http://schemas.microsoft.com/office/drawing/2014/main" id="{D00257EF-D79F-4085-8A65-9B4191AC6CC1}"/>
              </a:ext>
            </a:extLst>
          </p:cNvPr>
          <p:cNvSpPr>
            <a:spLocks/>
          </p:cNvSpPr>
          <p:nvPr/>
        </p:nvSpPr>
        <p:spPr bwMode="auto">
          <a:xfrm>
            <a:off x="7886701" y="1654175"/>
            <a:ext cx="80963" cy="304800"/>
          </a:xfrm>
          <a:custGeom>
            <a:avLst/>
            <a:gdLst>
              <a:gd name="T0" fmla="*/ 2147483646 w 51"/>
              <a:gd name="T1" fmla="*/ 0 h 192"/>
              <a:gd name="T2" fmla="*/ 2147483646 w 51"/>
              <a:gd name="T3" fmla="*/ 2147483646 h 1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1" h="192">
                <a:moveTo>
                  <a:pt x="51" y="0"/>
                </a:moveTo>
                <a:cubicBezTo>
                  <a:pt x="0" y="54"/>
                  <a:pt x="24" y="112"/>
                  <a:pt x="24" y="1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0" name="Freeform 41">
            <a:extLst>
              <a:ext uri="{FF2B5EF4-FFF2-40B4-BE49-F238E27FC236}">
                <a16:creationId xmlns:a16="http://schemas.microsoft.com/office/drawing/2014/main" id="{F46B1F84-67DA-4A44-8236-D26028ECA53F}"/>
              </a:ext>
            </a:extLst>
          </p:cNvPr>
          <p:cNvSpPr>
            <a:spLocks/>
          </p:cNvSpPr>
          <p:nvPr/>
        </p:nvSpPr>
        <p:spPr bwMode="auto">
          <a:xfrm>
            <a:off x="7170739" y="1639888"/>
            <a:ext cx="115887" cy="290512"/>
          </a:xfrm>
          <a:custGeom>
            <a:avLst/>
            <a:gdLst>
              <a:gd name="T0" fmla="*/ 2147483646 w 73"/>
              <a:gd name="T1" fmla="*/ 0 h 183"/>
              <a:gd name="T2" fmla="*/ 2147483646 w 73"/>
              <a:gd name="T3" fmla="*/ 2147483646 h 183"/>
              <a:gd name="T4" fmla="*/ 0 w 73"/>
              <a:gd name="T5" fmla="*/ 2147483646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183">
                <a:moveTo>
                  <a:pt x="73" y="0"/>
                </a:moveTo>
                <a:cubicBezTo>
                  <a:pt x="37" y="12"/>
                  <a:pt x="30" y="19"/>
                  <a:pt x="18" y="55"/>
                </a:cubicBezTo>
                <a:cubicBezTo>
                  <a:pt x="14" y="92"/>
                  <a:pt x="0" y="143"/>
                  <a:pt x="0" y="1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1" name="Freeform 42">
            <a:extLst>
              <a:ext uri="{FF2B5EF4-FFF2-40B4-BE49-F238E27FC236}">
                <a16:creationId xmlns:a16="http://schemas.microsoft.com/office/drawing/2014/main" id="{009050A1-1B80-4642-810A-6BB7F700EFFA}"/>
              </a:ext>
            </a:extLst>
          </p:cNvPr>
          <p:cNvSpPr>
            <a:spLocks/>
          </p:cNvSpPr>
          <p:nvPr/>
        </p:nvSpPr>
        <p:spPr bwMode="auto">
          <a:xfrm>
            <a:off x="6734175" y="1524000"/>
            <a:ext cx="115888" cy="319088"/>
          </a:xfrm>
          <a:custGeom>
            <a:avLst/>
            <a:gdLst>
              <a:gd name="T0" fmla="*/ 2147483646 w 73"/>
              <a:gd name="T1" fmla="*/ 0 h 201"/>
              <a:gd name="T2" fmla="*/ 2147483646 w 73"/>
              <a:gd name="T3" fmla="*/ 2147483646 h 201"/>
              <a:gd name="T4" fmla="*/ 2147483646 w 73"/>
              <a:gd name="T5" fmla="*/ 2147483646 h 2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3" h="201">
                <a:moveTo>
                  <a:pt x="73" y="0"/>
                </a:moveTo>
                <a:cubicBezTo>
                  <a:pt x="55" y="54"/>
                  <a:pt x="67" y="75"/>
                  <a:pt x="19" y="91"/>
                </a:cubicBezTo>
                <a:cubicBezTo>
                  <a:pt x="0" y="145"/>
                  <a:pt x="9" y="109"/>
                  <a:pt x="9" y="2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62" name="Oval 44">
            <a:extLst>
              <a:ext uri="{FF2B5EF4-FFF2-40B4-BE49-F238E27FC236}">
                <a16:creationId xmlns:a16="http://schemas.microsoft.com/office/drawing/2014/main" id="{3CB1A2B1-FDFF-457F-A565-2AC6B17FD50B}"/>
              </a:ext>
            </a:extLst>
          </p:cNvPr>
          <p:cNvSpPr>
            <a:spLocks noChangeArrowheads="1"/>
          </p:cNvSpPr>
          <p:nvPr/>
        </p:nvSpPr>
        <p:spPr bwMode="auto">
          <a:xfrm rot="20254449">
            <a:off x="6516688" y="711201"/>
            <a:ext cx="215900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3" name="AutoShape 45">
            <a:extLst>
              <a:ext uri="{FF2B5EF4-FFF2-40B4-BE49-F238E27FC236}">
                <a16:creationId xmlns:a16="http://schemas.microsoft.com/office/drawing/2014/main" id="{47E9D818-9793-4C5C-9233-2DEB3FB08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1052513"/>
            <a:ext cx="142875" cy="360362"/>
          </a:xfrm>
          <a:prstGeom prst="moon">
            <a:avLst>
              <a:gd name="adj" fmla="val 5000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4" name="AutoShape 46">
            <a:extLst>
              <a:ext uri="{FF2B5EF4-FFF2-40B4-BE49-F238E27FC236}">
                <a16:creationId xmlns:a16="http://schemas.microsoft.com/office/drawing/2014/main" id="{2789CF5E-5144-41F1-B1F5-2B2B3527EA7D}"/>
              </a:ext>
            </a:extLst>
          </p:cNvPr>
          <p:cNvSpPr>
            <a:spLocks noChangeArrowheads="1"/>
          </p:cNvSpPr>
          <p:nvPr/>
        </p:nvSpPr>
        <p:spPr bwMode="auto">
          <a:xfrm rot="3038644">
            <a:off x="9083676" y="1016001"/>
            <a:ext cx="360363" cy="1444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5" name="AutoShape 47">
            <a:extLst>
              <a:ext uri="{FF2B5EF4-FFF2-40B4-BE49-F238E27FC236}">
                <a16:creationId xmlns:a16="http://schemas.microsoft.com/office/drawing/2014/main" id="{A7209CA8-5722-48B0-90E3-EA7587610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549276"/>
            <a:ext cx="431800" cy="14446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6" name="AutoShape 48">
            <a:extLst>
              <a:ext uri="{FF2B5EF4-FFF2-40B4-BE49-F238E27FC236}">
                <a16:creationId xmlns:a16="http://schemas.microsoft.com/office/drawing/2014/main" id="{510794DB-8232-4083-8D7A-53794B3AF45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319963" y="1773238"/>
            <a:ext cx="360362" cy="215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467" name="Oval 49">
            <a:extLst>
              <a:ext uri="{FF2B5EF4-FFF2-40B4-BE49-F238E27FC236}">
                <a16:creationId xmlns:a16="http://schemas.microsoft.com/office/drawing/2014/main" id="{A5C24282-C990-4C4D-8AAD-CA5BBE8CF88F}"/>
              </a:ext>
            </a:extLst>
          </p:cNvPr>
          <p:cNvSpPr>
            <a:spLocks noChangeArrowheads="1"/>
          </p:cNvSpPr>
          <p:nvPr/>
        </p:nvSpPr>
        <p:spPr bwMode="auto">
          <a:xfrm rot="21157424">
            <a:off x="8112126" y="1844675"/>
            <a:ext cx="360363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8" name="Oval 50">
            <a:extLst>
              <a:ext uri="{FF2B5EF4-FFF2-40B4-BE49-F238E27FC236}">
                <a16:creationId xmlns:a16="http://schemas.microsoft.com/office/drawing/2014/main" id="{4CAD2A63-5D1F-4170-8FAF-4BED9B7C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620714"/>
            <a:ext cx="288925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69" name="Oval 51">
            <a:extLst>
              <a:ext uri="{FF2B5EF4-FFF2-40B4-BE49-F238E27FC236}">
                <a16:creationId xmlns:a16="http://schemas.microsoft.com/office/drawing/2014/main" id="{61B31441-B368-4262-BC28-27F994E14DCC}"/>
              </a:ext>
            </a:extLst>
          </p:cNvPr>
          <p:cNvSpPr>
            <a:spLocks noChangeArrowheads="1"/>
          </p:cNvSpPr>
          <p:nvPr/>
        </p:nvSpPr>
        <p:spPr bwMode="auto">
          <a:xfrm rot="1059008">
            <a:off x="8472488" y="692150"/>
            <a:ext cx="360362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70" name="Oval 52">
            <a:extLst>
              <a:ext uri="{FF2B5EF4-FFF2-40B4-BE49-F238E27FC236}">
                <a16:creationId xmlns:a16="http://schemas.microsoft.com/office/drawing/2014/main" id="{5297B4BF-18A1-48FB-B9BB-1EA3B2AC7C78}"/>
              </a:ext>
            </a:extLst>
          </p:cNvPr>
          <p:cNvSpPr>
            <a:spLocks noChangeArrowheads="1"/>
          </p:cNvSpPr>
          <p:nvPr/>
        </p:nvSpPr>
        <p:spPr bwMode="auto">
          <a:xfrm rot="1241407" flipV="1">
            <a:off x="6383339" y="1700214"/>
            <a:ext cx="198437" cy="968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71" name="Text Box 53">
            <a:extLst>
              <a:ext uri="{FF2B5EF4-FFF2-40B4-BE49-F238E27FC236}">
                <a16:creationId xmlns:a16="http://schemas.microsoft.com/office/drawing/2014/main" id="{B265100B-9806-4E0C-9D66-73A56AFC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66675"/>
            <a:ext cx="655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serózní                                                                                   mucinózní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acinus                                                                                    tubulus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land">
            <a:extLst>
              <a:ext uri="{FF2B5EF4-FFF2-40B4-BE49-F238E27FC236}">
                <a16:creationId xmlns:a16="http://schemas.microsoft.com/office/drawing/2014/main" id="{A035734E-B8C0-40F0-98F0-C840C992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836614"/>
            <a:ext cx="78486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ED3BA0AE-C8BE-44D4-999F-A9ADF0FA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536" y="130934"/>
            <a:ext cx="54216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Serózní žláza </a:t>
            </a:r>
            <a:r>
              <a:rPr lang="cs-CZ" altLang="cs-CZ" sz="2400" dirty="0">
                <a:latin typeface="Arial" panose="020B0604020202020204" pitchFamily="34" charset="0"/>
              </a:rPr>
              <a:t>– např. </a:t>
            </a:r>
            <a:r>
              <a:rPr lang="cs-CZ" altLang="cs-CZ" sz="2400" dirty="0" err="1">
                <a:latin typeface="Arial" panose="020B0604020202020204" pitchFamily="34" charset="0"/>
              </a:rPr>
              <a:t>glandula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parotis</a:t>
            </a:r>
            <a:endParaRPr lang="cs-CZ" alt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pitelová tkáň - 33 Mucinózní tubully">
            <a:extLst>
              <a:ext uri="{FF2B5EF4-FFF2-40B4-BE49-F238E27FC236}">
                <a16:creationId xmlns:a16="http://schemas.microsoft.com/office/drawing/2014/main" id="{18014BCE-108A-4D10-A91D-274589898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533400"/>
            <a:ext cx="9001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A7D41E5B-9AA0-4139-9D53-0025037F3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-6350"/>
            <a:ext cx="235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Mucinózní tubuly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D4AEF-6410-41A9-83F7-CA474CC1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TKÁNĚ – embryonální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23651-323C-46D8-BD83-00B720FA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Tkáně se diferencují v embryonálním období  ze zárodečných listů: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ektodermu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entodermu</a:t>
            </a:r>
          </a:p>
          <a:p>
            <a:r>
              <a:rPr lang="cs-CZ" altLang="cs-CZ" dirty="0">
                <a:solidFill>
                  <a:srgbClr val="9900FF"/>
                </a:solidFill>
              </a:rPr>
              <a:t> mezodermu</a:t>
            </a:r>
            <a:r>
              <a:rPr lang="cs-CZ" altLang="cs-CZ" dirty="0"/>
              <a:t> a primitivního embryonálního pojiva (</a:t>
            </a:r>
            <a:r>
              <a:rPr lang="cs-CZ" altLang="cs-CZ" dirty="0">
                <a:solidFill>
                  <a:srgbClr val="9900FF"/>
                </a:solidFill>
              </a:rPr>
              <a:t>mezenchym </a:t>
            </a:r>
            <a:r>
              <a:rPr lang="cs-CZ" altLang="cs-CZ" dirty="0"/>
              <a:t>– derivát mezodermu) </a:t>
            </a:r>
          </a:p>
          <a:p>
            <a:r>
              <a:rPr lang="cs-CZ" altLang="cs-CZ" dirty="0">
                <a:solidFill>
                  <a:srgbClr val="9900CC"/>
                </a:solidFill>
              </a:rPr>
              <a:t>(neurální lišta – 4.zárodečný list)</a:t>
            </a:r>
          </a:p>
          <a:p>
            <a:pPr marL="0" indent="0">
              <a:buNone/>
            </a:pPr>
            <a:endParaRPr lang="cs-CZ" altLang="cs-CZ" dirty="0">
              <a:solidFill>
                <a:srgbClr val="9900FF"/>
              </a:solidFill>
            </a:endParaRPr>
          </a:p>
          <a:p>
            <a:pPr marL="0" indent="0">
              <a:buNone/>
            </a:pPr>
            <a:r>
              <a:rPr lang="cs-CZ" altLang="cs-CZ" dirty="0">
                <a:solidFill>
                  <a:srgbClr val="9900FF"/>
                </a:solidFill>
              </a:rPr>
              <a:t>Histogeneze </a:t>
            </a:r>
            <a:r>
              <a:rPr lang="cs-CZ" altLang="cs-CZ" dirty="0"/>
              <a:t>= proces, při kterém dochází k vývoji jednotlivých typů tkání během embryonálního vývoje jedince.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2813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>
            <a:extLst>
              <a:ext uri="{FF2B5EF4-FFF2-40B4-BE49-F238E27FC236}">
                <a16:creationId xmlns:a16="http://schemas.microsoft.com/office/drawing/2014/main" id="{4079FA49-772E-4416-9657-1120FFA1979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18382" y="1664494"/>
            <a:ext cx="5949950" cy="4437063"/>
            <a:chOff x="6" y="0"/>
            <a:chExt cx="3700" cy="2435"/>
          </a:xfrm>
        </p:grpSpPr>
        <p:pic>
          <p:nvPicPr>
            <p:cNvPr id="23595" name="Picture 6" descr="GI133">
              <a:extLst>
                <a:ext uri="{FF2B5EF4-FFF2-40B4-BE49-F238E27FC236}">
                  <a16:creationId xmlns:a16="http://schemas.microsoft.com/office/drawing/2014/main" id="{528AD92E-7CF7-47F0-A760-EB92A2555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"/>
              <a:ext cx="3600" cy="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96" name="Freeform 20">
              <a:extLst>
                <a:ext uri="{FF2B5EF4-FFF2-40B4-BE49-F238E27FC236}">
                  <a16:creationId xmlns:a16="http://schemas.microsoft.com/office/drawing/2014/main" id="{F7D9E64D-C321-4B5B-8C86-83350D84E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" y="1044"/>
              <a:ext cx="810" cy="540"/>
            </a:xfrm>
            <a:custGeom>
              <a:avLst/>
              <a:gdLst>
                <a:gd name="T0" fmla="*/ 552 w 810"/>
                <a:gd name="T1" fmla="*/ 0 h 540"/>
                <a:gd name="T2" fmla="*/ 474 w 810"/>
                <a:gd name="T3" fmla="*/ 18 h 540"/>
                <a:gd name="T4" fmla="*/ 318 w 810"/>
                <a:gd name="T5" fmla="*/ 132 h 540"/>
                <a:gd name="T6" fmla="*/ 198 w 810"/>
                <a:gd name="T7" fmla="*/ 108 h 540"/>
                <a:gd name="T8" fmla="*/ 84 w 810"/>
                <a:gd name="T9" fmla="*/ 144 h 540"/>
                <a:gd name="T10" fmla="*/ 30 w 810"/>
                <a:gd name="T11" fmla="*/ 222 h 540"/>
                <a:gd name="T12" fmla="*/ 0 w 810"/>
                <a:gd name="T13" fmla="*/ 336 h 540"/>
                <a:gd name="T14" fmla="*/ 12 w 810"/>
                <a:gd name="T15" fmla="*/ 438 h 540"/>
                <a:gd name="T16" fmla="*/ 138 w 810"/>
                <a:gd name="T17" fmla="*/ 504 h 540"/>
                <a:gd name="T18" fmla="*/ 276 w 810"/>
                <a:gd name="T19" fmla="*/ 486 h 540"/>
                <a:gd name="T20" fmla="*/ 276 w 810"/>
                <a:gd name="T21" fmla="*/ 396 h 540"/>
                <a:gd name="T22" fmla="*/ 324 w 810"/>
                <a:gd name="T23" fmla="*/ 354 h 540"/>
                <a:gd name="T24" fmla="*/ 516 w 810"/>
                <a:gd name="T25" fmla="*/ 384 h 540"/>
                <a:gd name="T26" fmla="*/ 588 w 810"/>
                <a:gd name="T27" fmla="*/ 288 h 540"/>
                <a:gd name="T28" fmla="*/ 576 w 810"/>
                <a:gd name="T29" fmla="*/ 450 h 540"/>
                <a:gd name="T30" fmla="*/ 684 w 810"/>
                <a:gd name="T31" fmla="*/ 540 h 540"/>
                <a:gd name="T32" fmla="*/ 798 w 810"/>
                <a:gd name="T33" fmla="*/ 486 h 540"/>
                <a:gd name="T34" fmla="*/ 810 w 810"/>
                <a:gd name="T35" fmla="*/ 396 h 540"/>
                <a:gd name="T36" fmla="*/ 684 w 810"/>
                <a:gd name="T37" fmla="*/ 366 h 540"/>
                <a:gd name="T38" fmla="*/ 636 w 810"/>
                <a:gd name="T39" fmla="*/ 264 h 540"/>
                <a:gd name="T40" fmla="*/ 624 w 810"/>
                <a:gd name="T41" fmla="*/ 168 h 540"/>
                <a:gd name="T42" fmla="*/ 636 w 810"/>
                <a:gd name="T43" fmla="*/ 72 h 540"/>
                <a:gd name="T44" fmla="*/ 552 w 810"/>
                <a:gd name="T45" fmla="*/ 0 h 54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0" h="540">
                  <a:moveTo>
                    <a:pt x="552" y="0"/>
                  </a:moveTo>
                  <a:lnTo>
                    <a:pt x="474" y="18"/>
                  </a:lnTo>
                  <a:lnTo>
                    <a:pt x="318" y="132"/>
                  </a:lnTo>
                  <a:lnTo>
                    <a:pt x="198" y="108"/>
                  </a:lnTo>
                  <a:lnTo>
                    <a:pt x="84" y="144"/>
                  </a:lnTo>
                  <a:lnTo>
                    <a:pt x="30" y="222"/>
                  </a:lnTo>
                  <a:lnTo>
                    <a:pt x="0" y="336"/>
                  </a:lnTo>
                  <a:lnTo>
                    <a:pt x="12" y="438"/>
                  </a:lnTo>
                  <a:lnTo>
                    <a:pt x="138" y="504"/>
                  </a:lnTo>
                  <a:lnTo>
                    <a:pt x="276" y="486"/>
                  </a:lnTo>
                  <a:lnTo>
                    <a:pt x="276" y="396"/>
                  </a:lnTo>
                  <a:lnTo>
                    <a:pt x="324" y="354"/>
                  </a:lnTo>
                  <a:lnTo>
                    <a:pt x="516" y="384"/>
                  </a:lnTo>
                  <a:lnTo>
                    <a:pt x="588" y="288"/>
                  </a:lnTo>
                  <a:lnTo>
                    <a:pt x="576" y="450"/>
                  </a:lnTo>
                  <a:lnTo>
                    <a:pt x="684" y="540"/>
                  </a:lnTo>
                  <a:lnTo>
                    <a:pt x="798" y="486"/>
                  </a:lnTo>
                  <a:lnTo>
                    <a:pt x="810" y="396"/>
                  </a:lnTo>
                  <a:lnTo>
                    <a:pt x="684" y="366"/>
                  </a:lnTo>
                  <a:lnTo>
                    <a:pt x="636" y="264"/>
                  </a:lnTo>
                  <a:lnTo>
                    <a:pt x="624" y="168"/>
                  </a:lnTo>
                  <a:lnTo>
                    <a:pt x="636" y="72"/>
                  </a:lnTo>
                  <a:lnTo>
                    <a:pt x="552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7" name="Freeform 19">
              <a:extLst>
                <a:ext uri="{FF2B5EF4-FFF2-40B4-BE49-F238E27FC236}">
                  <a16:creationId xmlns:a16="http://schemas.microsoft.com/office/drawing/2014/main" id="{99CC6E29-0D44-4B42-A727-9FC560D36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0"/>
              <a:ext cx="684" cy="798"/>
            </a:xfrm>
            <a:custGeom>
              <a:avLst/>
              <a:gdLst>
                <a:gd name="T0" fmla="*/ 24 w 684"/>
                <a:gd name="T1" fmla="*/ 0 h 798"/>
                <a:gd name="T2" fmla="*/ 0 w 684"/>
                <a:gd name="T3" fmla="*/ 186 h 798"/>
                <a:gd name="T4" fmla="*/ 42 w 684"/>
                <a:gd name="T5" fmla="*/ 396 h 798"/>
                <a:gd name="T6" fmla="*/ 132 w 684"/>
                <a:gd name="T7" fmla="*/ 480 h 798"/>
                <a:gd name="T8" fmla="*/ 216 w 684"/>
                <a:gd name="T9" fmla="*/ 570 h 798"/>
                <a:gd name="T10" fmla="*/ 252 w 684"/>
                <a:gd name="T11" fmla="*/ 690 h 798"/>
                <a:gd name="T12" fmla="*/ 354 w 684"/>
                <a:gd name="T13" fmla="*/ 738 h 798"/>
                <a:gd name="T14" fmla="*/ 486 w 684"/>
                <a:gd name="T15" fmla="*/ 798 h 798"/>
                <a:gd name="T16" fmla="*/ 600 w 684"/>
                <a:gd name="T17" fmla="*/ 750 h 798"/>
                <a:gd name="T18" fmla="*/ 678 w 684"/>
                <a:gd name="T19" fmla="*/ 654 h 798"/>
                <a:gd name="T20" fmla="*/ 672 w 684"/>
                <a:gd name="T21" fmla="*/ 462 h 798"/>
                <a:gd name="T22" fmla="*/ 684 w 684"/>
                <a:gd name="T23" fmla="*/ 324 h 798"/>
                <a:gd name="T24" fmla="*/ 426 w 684"/>
                <a:gd name="T25" fmla="*/ 12 h 798"/>
                <a:gd name="T26" fmla="*/ 24 w 684"/>
                <a:gd name="T27" fmla="*/ 0 h 7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4" h="798">
                  <a:moveTo>
                    <a:pt x="24" y="0"/>
                  </a:moveTo>
                  <a:lnTo>
                    <a:pt x="0" y="186"/>
                  </a:lnTo>
                  <a:lnTo>
                    <a:pt x="42" y="396"/>
                  </a:lnTo>
                  <a:lnTo>
                    <a:pt x="132" y="480"/>
                  </a:lnTo>
                  <a:lnTo>
                    <a:pt x="216" y="570"/>
                  </a:lnTo>
                  <a:lnTo>
                    <a:pt x="252" y="690"/>
                  </a:lnTo>
                  <a:lnTo>
                    <a:pt x="354" y="738"/>
                  </a:lnTo>
                  <a:lnTo>
                    <a:pt x="486" y="798"/>
                  </a:lnTo>
                  <a:lnTo>
                    <a:pt x="600" y="750"/>
                  </a:lnTo>
                  <a:lnTo>
                    <a:pt x="678" y="654"/>
                  </a:lnTo>
                  <a:lnTo>
                    <a:pt x="672" y="462"/>
                  </a:lnTo>
                  <a:lnTo>
                    <a:pt x="684" y="324"/>
                  </a:lnTo>
                  <a:lnTo>
                    <a:pt x="426" y="12"/>
                  </a:lnTo>
                  <a:lnTo>
                    <a:pt x="24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8" name="Freeform 18">
              <a:extLst>
                <a:ext uri="{FF2B5EF4-FFF2-40B4-BE49-F238E27FC236}">
                  <a16:creationId xmlns:a16="http://schemas.microsoft.com/office/drawing/2014/main" id="{36F5F1BE-972D-4274-9118-EBD238B07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" y="204"/>
              <a:ext cx="1008" cy="1062"/>
            </a:xfrm>
            <a:custGeom>
              <a:avLst/>
              <a:gdLst>
                <a:gd name="T0" fmla="*/ 288 w 1008"/>
                <a:gd name="T1" fmla="*/ 60 h 1062"/>
                <a:gd name="T2" fmla="*/ 228 w 1008"/>
                <a:gd name="T3" fmla="*/ 222 h 1062"/>
                <a:gd name="T4" fmla="*/ 174 w 1008"/>
                <a:gd name="T5" fmla="*/ 264 h 1062"/>
                <a:gd name="T6" fmla="*/ 78 w 1008"/>
                <a:gd name="T7" fmla="*/ 252 h 1062"/>
                <a:gd name="T8" fmla="*/ 0 w 1008"/>
                <a:gd name="T9" fmla="*/ 330 h 1062"/>
                <a:gd name="T10" fmla="*/ 0 w 1008"/>
                <a:gd name="T11" fmla="*/ 426 h 1062"/>
                <a:gd name="T12" fmla="*/ 204 w 1008"/>
                <a:gd name="T13" fmla="*/ 540 h 1062"/>
                <a:gd name="T14" fmla="*/ 150 w 1008"/>
                <a:gd name="T15" fmla="*/ 624 h 1062"/>
                <a:gd name="T16" fmla="*/ 114 w 1008"/>
                <a:gd name="T17" fmla="*/ 738 h 1062"/>
                <a:gd name="T18" fmla="*/ 126 w 1008"/>
                <a:gd name="T19" fmla="*/ 810 h 1062"/>
                <a:gd name="T20" fmla="*/ 294 w 1008"/>
                <a:gd name="T21" fmla="*/ 846 h 1062"/>
                <a:gd name="T22" fmla="*/ 432 w 1008"/>
                <a:gd name="T23" fmla="*/ 822 h 1062"/>
                <a:gd name="T24" fmla="*/ 546 w 1008"/>
                <a:gd name="T25" fmla="*/ 906 h 1062"/>
                <a:gd name="T26" fmla="*/ 522 w 1008"/>
                <a:gd name="T27" fmla="*/ 1062 h 1062"/>
                <a:gd name="T28" fmla="*/ 804 w 1008"/>
                <a:gd name="T29" fmla="*/ 1038 h 1062"/>
                <a:gd name="T30" fmla="*/ 828 w 1008"/>
                <a:gd name="T31" fmla="*/ 972 h 1062"/>
                <a:gd name="T32" fmla="*/ 834 w 1008"/>
                <a:gd name="T33" fmla="*/ 834 h 1062"/>
                <a:gd name="T34" fmla="*/ 864 w 1008"/>
                <a:gd name="T35" fmla="*/ 762 h 1062"/>
                <a:gd name="T36" fmla="*/ 978 w 1008"/>
                <a:gd name="T37" fmla="*/ 696 h 1062"/>
                <a:gd name="T38" fmla="*/ 1008 w 1008"/>
                <a:gd name="T39" fmla="*/ 576 h 1062"/>
                <a:gd name="T40" fmla="*/ 924 w 1008"/>
                <a:gd name="T41" fmla="*/ 498 h 1062"/>
                <a:gd name="T42" fmla="*/ 816 w 1008"/>
                <a:gd name="T43" fmla="*/ 450 h 1062"/>
                <a:gd name="T44" fmla="*/ 678 w 1008"/>
                <a:gd name="T45" fmla="*/ 504 h 1062"/>
                <a:gd name="T46" fmla="*/ 600 w 1008"/>
                <a:gd name="T47" fmla="*/ 522 h 1062"/>
                <a:gd name="T48" fmla="*/ 534 w 1008"/>
                <a:gd name="T49" fmla="*/ 384 h 1062"/>
                <a:gd name="T50" fmla="*/ 480 w 1008"/>
                <a:gd name="T51" fmla="*/ 258 h 1062"/>
                <a:gd name="T52" fmla="*/ 528 w 1008"/>
                <a:gd name="T53" fmla="*/ 192 h 1062"/>
                <a:gd name="T54" fmla="*/ 492 w 1008"/>
                <a:gd name="T55" fmla="*/ 96 h 1062"/>
                <a:gd name="T56" fmla="*/ 462 w 1008"/>
                <a:gd name="T57" fmla="*/ 36 h 1062"/>
                <a:gd name="T58" fmla="*/ 372 w 1008"/>
                <a:gd name="T59" fmla="*/ 0 h 1062"/>
                <a:gd name="T60" fmla="*/ 288 w 1008"/>
                <a:gd name="T61" fmla="*/ 60 h 10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8" h="1062">
                  <a:moveTo>
                    <a:pt x="288" y="60"/>
                  </a:moveTo>
                  <a:lnTo>
                    <a:pt x="228" y="222"/>
                  </a:lnTo>
                  <a:lnTo>
                    <a:pt x="174" y="264"/>
                  </a:lnTo>
                  <a:lnTo>
                    <a:pt x="78" y="252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204" y="540"/>
                  </a:lnTo>
                  <a:lnTo>
                    <a:pt x="150" y="624"/>
                  </a:lnTo>
                  <a:lnTo>
                    <a:pt x="114" y="738"/>
                  </a:lnTo>
                  <a:lnTo>
                    <a:pt x="126" y="810"/>
                  </a:lnTo>
                  <a:lnTo>
                    <a:pt x="294" y="846"/>
                  </a:lnTo>
                  <a:lnTo>
                    <a:pt x="432" y="822"/>
                  </a:lnTo>
                  <a:lnTo>
                    <a:pt x="546" y="906"/>
                  </a:lnTo>
                  <a:lnTo>
                    <a:pt x="522" y="1062"/>
                  </a:lnTo>
                  <a:lnTo>
                    <a:pt x="804" y="1038"/>
                  </a:lnTo>
                  <a:lnTo>
                    <a:pt x="828" y="972"/>
                  </a:lnTo>
                  <a:lnTo>
                    <a:pt x="834" y="834"/>
                  </a:lnTo>
                  <a:lnTo>
                    <a:pt x="864" y="762"/>
                  </a:lnTo>
                  <a:lnTo>
                    <a:pt x="978" y="696"/>
                  </a:lnTo>
                  <a:lnTo>
                    <a:pt x="1008" y="576"/>
                  </a:lnTo>
                  <a:lnTo>
                    <a:pt x="924" y="498"/>
                  </a:lnTo>
                  <a:lnTo>
                    <a:pt x="816" y="450"/>
                  </a:lnTo>
                  <a:lnTo>
                    <a:pt x="678" y="504"/>
                  </a:lnTo>
                  <a:lnTo>
                    <a:pt x="600" y="522"/>
                  </a:lnTo>
                  <a:lnTo>
                    <a:pt x="534" y="384"/>
                  </a:lnTo>
                  <a:lnTo>
                    <a:pt x="480" y="258"/>
                  </a:lnTo>
                  <a:lnTo>
                    <a:pt x="528" y="192"/>
                  </a:lnTo>
                  <a:lnTo>
                    <a:pt x="492" y="96"/>
                  </a:lnTo>
                  <a:lnTo>
                    <a:pt x="462" y="36"/>
                  </a:lnTo>
                  <a:lnTo>
                    <a:pt x="372" y="0"/>
                  </a:lnTo>
                  <a:lnTo>
                    <a:pt x="288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99" name="Freeform 17">
              <a:extLst>
                <a:ext uri="{FF2B5EF4-FFF2-40B4-BE49-F238E27FC236}">
                  <a16:creationId xmlns:a16="http://schemas.microsoft.com/office/drawing/2014/main" id="{8CE128E1-2FAB-4874-9077-C63AC8322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132"/>
              <a:ext cx="420" cy="270"/>
            </a:xfrm>
            <a:custGeom>
              <a:avLst/>
              <a:gdLst>
                <a:gd name="T0" fmla="*/ 36 w 420"/>
                <a:gd name="T1" fmla="*/ 276 h 270"/>
                <a:gd name="T2" fmla="*/ 0 w 420"/>
                <a:gd name="T3" fmla="*/ 192 h 270"/>
                <a:gd name="T4" fmla="*/ 30 w 420"/>
                <a:gd name="T5" fmla="*/ 108 h 270"/>
                <a:gd name="T6" fmla="*/ 102 w 420"/>
                <a:gd name="T7" fmla="*/ 30 h 270"/>
                <a:gd name="T8" fmla="*/ 216 w 420"/>
                <a:gd name="T9" fmla="*/ 0 h 270"/>
                <a:gd name="T10" fmla="*/ 300 w 420"/>
                <a:gd name="T11" fmla="*/ 30 h 270"/>
                <a:gd name="T12" fmla="*/ 372 w 420"/>
                <a:gd name="T13" fmla="*/ 108 h 270"/>
                <a:gd name="T14" fmla="*/ 420 w 420"/>
                <a:gd name="T15" fmla="*/ 234 h 270"/>
                <a:gd name="T16" fmla="*/ 366 w 420"/>
                <a:gd name="T17" fmla="*/ 270 h 270"/>
                <a:gd name="T18" fmla="*/ 342 w 420"/>
                <a:gd name="T19" fmla="*/ 168 h 270"/>
                <a:gd name="T20" fmla="*/ 276 w 420"/>
                <a:gd name="T21" fmla="*/ 108 h 270"/>
                <a:gd name="T22" fmla="*/ 204 w 420"/>
                <a:gd name="T23" fmla="*/ 84 h 270"/>
                <a:gd name="T24" fmla="*/ 114 w 420"/>
                <a:gd name="T25" fmla="*/ 132 h 270"/>
                <a:gd name="T26" fmla="*/ 72 w 420"/>
                <a:gd name="T27" fmla="*/ 258 h 270"/>
                <a:gd name="T28" fmla="*/ 36 w 420"/>
                <a:gd name="T29" fmla="*/ 276 h 2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20" h="270">
                  <a:moveTo>
                    <a:pt x="36" y="276"/>
                  </a:moveTo>
                  <a:lnTo>
                    <a:pt x="0" y="192"/>
                  </a:lnTo>
                  <a:lnTo>
                    <a:pt x="30" y="108"/>
                  </a:lnTo>
                  <a:lnTo>
                    <a:pt x="102" y="30"/>
                  </a:lnTo>
                  <a:lnTo>
                    <a:pt x="216" y="0"/>
                  </a:lnTo>
                  <a:lnTo>
                    <a:pt x="300" y="30"/>
                  </a:lnTo>
                  <a:lnTo>
                    <a:pt x="372" y="108"/>
                  </a:lnTo>
                  <a:lnTo>
                    <a:pt x="420" y="234"/>
                  </a:lnTo>
                  <a:lnTo>
                    <a:pt x="366" y="270"/>
                  </a:lnTo>
                  <a:lnTo>
                    <a:pt x="342" y="168"/>
                  </a:lnTo>
                  <a:lnTo>
                    <a:pt x="276" y="108"/>
                  </a:lnTo>
                  <a:lnTo>
                    <a:pt x="204" y="84"/>
                  </a:lnTo>
                  <a:lnTo>
                    <a:pt x="114" y="132"/>
                  </a:lnTo>
                  <a:lnTo>
                    <a:pt x="72" y="258"/>
                  </a:lnTo>
                  <a:lnTo>
                    <a:pt x="36" y="27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0" name="Freeform 16">
              <a:extLst>
                <a:ext uri="{FF2B5EF4-FFF2-40B4-BE49-F238E27FC236}">
                  <a16:creationId xmlns:a16="http://schemas.microsoft.com/office/drawing/2014/main" id="{5F2D4CF7-A698-49F8-A6D8-3DF3C1F25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1032"/>
              <a:ext cx="402" cy="390"/>
            </a:xfrm>
            <a:custGeom>
              <a:avLst/>
              <a:gdLst>
                <a:gd name="T0" fmla="*/ 0 w 402"/>
                <a:gd name="T1" fmla="*/ 258 h 390"/>
                <a:gd name="T2" fmla="*/ 54 w 402"/>
                <a:gd name="T3" fmla="*/ 366 h 390"/>
                <a:gd name="T4" fmla="*/ 186 w 402"/>
                <a:gd name="T5" fmla="*/ 390 h 390"/>
                <a:gd name="T6" fmla="*/ 294 w 402"/>
                <a:gd name="T7" fmla="*/ 372 h 390"/>
                <a:gd name="T8" fmla="*/ 396 w 402"/>
                <a:gd name="T9" fmla="*/ 252 h 390"/>
                <a:gd name="T10" fmla="*/ 402 w 402"/>
                <a:gd name="T11" fmla="*/ 168 h 390"/>
                <a:gd name="T12" fmla="*/ 372 w 402"/>
                <a:gd name="T13" fmla="*/ 36 h 390"/>
                <a:gd name="T14" fmla="*/ 306 w 402"/>
                <a:gd name="T15" fmla="*/ 0 h 390"/>
                <a:gd name="T16" fmla="*/ 306 w 402"/>
                <a:gd name="T17" fmla="*/ 120 h 390"/>
                <a:gd name="T18" fmla="*/ 294 w 402"/>
                <a:gd name="T19" fmla="*/ 204 h 390"/>
                <a:gd name="T20" fmla="*/ 180 w 402"/>
                <a:gd name="T21" fmla="*/ 222 h 390"/>
                <a:gd name="T22" fmla="*/ 0 w 402"/>
                <a:gd name="T23" fmla="*/ 258 h 3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2" h="390">
                  <a:moveTo>
                    <a:pt x="0" y="258"/>
                  </a:moveTo>
                  <a:lnTo>
                    <a:pt x="54" y="366"/>
                  </a:lnTo>
                  <a:lnTo>
                    <a:pt x="186" y="390"/>
                  </a:lnTo>
                  <a:lnTo>
                    <a:pt x="294" y="372"/>
                  </a:lnTo>
                  <a:lnTo>
                    <a:pt x="396" y="252"/>
                  </a:lnTo>
                  <a:lnTo>
                    <a:pt x="402" y="168"/>
                  </a:lnTo>
                  <a:lnTo>
                    <a:pt x="372" y="36"/>
                  </a:lnTo>
                  <a:lnTo>
                    <a:pt x="306" y="0"/>
                  </a:lnTo>
                  <a:lnTo>
                    <a:pt x="306" y="120"/>
                  </a:lnTo>
                  <a:lnTo>
                    <a:pt x="294" y="204"/>
                  </a:lnTo>
                  <a:lnTo>
                    <a:pt x="180" y="222"/>
                  </a:lnTo>
                  <a:lnTo>
                    <a:pt x="0" y="25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1" name="Freeform 15">
              <a:extLst>
                <a:ext uri="{FF2B5EF4-FFF2-40B4-BE49-F238E27FC236}">
                  <a16:creationId xmlns:a16="http://schemas.microsoft.com/office/drawing/2014/main" id="{1F5458BA-6110-4D66-B519-393DF2850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438"/>
              <a:ext cx="444" cy="732"/>
            </a:xfrm>
            <a:custGeom>
              <a:avLst/>
              <a:gdLst>
                <a:gd name="T0" fmla="*/ 234 w 444"/>
                <a:gd name="T1" fmla="*/ 0 h 732"/>
                <a:gd name="T2" fmla="*/ 108 w 444"/>
                <a:gd name="T3" fmla="*/ 24 h 732"/>
                <a:gd name="T4" fmla="*/ 0 w 444"/>
                <a:gd name="T5" fmla="*/ 132 h 732"/>
                <a:gd name="T6" fmla="*/ 12 w 444"/>
                <a:gd name="T7" fmla="*/ 234 h 732"/>
                <a:gd name="T8" fmla="*/ 114 w 444"/>
                <a:gd name="T9" fmla="*/ 348 h 732"/>
                <a:gd name="T10" fmla="*/ 96 w 444"/>
                <a:gd name="T11" fmla="*/ 408 h 732"/>
                <a:gd name="T12" fmla="*/ 42 w 444"/>
                <a:gd name="T13" fmla="*/ 516 h 732"/>
                <a:gd name="T14" fmla="*/ 144 w 444"/>
                <a:gd name="T15" fmla="*/ 678 h 732"/>
                <a:gd name="T16" fmla="*/ 324 w 444"/>
                <a:gd name="T17" fmla="*/ 732 h 732"/>
                <a:gd name="T18" fmla="*/ 444 w 444"/>
                <a:gd name="T19" fmla="*/ 606 h 732"/>
                <a:gd name="T20" fmla="*/ 282 w 444"/>
                <a:gd name="T21" fmla="*/ 582 h 732"/>
                <a:gd name="T22" fmla="*/ 252 w 444"/>
                <a:gd name="T23" fmla="*/ 540 h 732"/>
                <a:gd name="T24" fmla="*/ 276 w 444"/>
                <a:gd name="T25" fmla="*/ 426 h 732"/>
                <a:gd name="T26" fmla="*/ 312 w 444"/>
                <a:gd name="T27" fmla="*/ 336 h 732"/>
                <a:gd name="T28" fmla="*/ 348 w 444"/>
                <a:gd name="T29" fmla="*/ 294 h 732"/>
                <a:gd name="T30" fmla="*/ 240 w 444"/>
                <a:gd name="T31" fmla="*/ 246 h 732"/>
                <a:gd name="T32" fmla="*/ 144 w 444"/>
                <a:gd name="T33" fmla="*/ 198 h 732"/>
                <a:gd name="T34" fmla="*/ 144 w 444"/>
                <a:gd name="T35" fmla="*/ 90 h 732"/>
                <a:gd name="T36" fmla="*/ 234 w 444"/>
                <a:gd name="T37" fmla="*/ 0 h 7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4" h="732">
                  <a:moveTo>
                    <a:pt x="234" y="0"/>
                  </a:moveTo>
                  <a:lnTo>
                    <a:pt x="108" y="24"/>
                  </a:lnTo>
                  <a:lnTo>
                    <a:pt x="0" y="132"/>
                  </a:lnTo>
                  <a:lnTo>
                    <a:pt x="12" y="234"/>
                  </a:lnTo>
                  <a:lnTo>
                    <a:pt x="114" y="348"/>
                  </a:lnTo>
                  <a:lnTo>
                    <a:pt x="96" y="408"/>
                  </a:lnTo>
                  <a:lnTo>
                    <a:pt x="42" y="516"/>
                  </a:lnTo>
                  <a:lnTo>
                    <a:pt x="144" y="678"/>
                  </a:lnTo>
                  <a:lnTo>
                    <a:pt x="324" y="732"/>
                  </a:lnTo>
                  <a:lnTo>
                    <a:pt x="444" y="606"/>
                  </a:lnTo>
                  <a:lnTo>
                    <a:pt x="282" y="582"/>
                  </a:lnTo>
                  <a:lnTo>
                    <a:pt x="252" y="540"/>
                  </a:lnTo>
                  <a:lnTo>
                    <a:pt x="276" y="426"/>
                  </a:lnTo>
                  <a:lnTo>
                    <a:pt x="312" y="336"/>
                  </a:lnTo>
                  <a:lnTo>
                    <a:pt x="348" y="294"/>
                  </a:lnTo>
                  <a:lnTo>
                    <a:pt x="240" y="246"/>
                  </a:lnTo>
                  <a:lnTo>
                    <a:pt x="144" y="198"/>
                  </a:lnTo>
                  <a:lnTo>
                    <a:pt x="144" y="90"/>
                  </a:lnTo>
                  <a:lnTo>
                    <a:pt x="234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2" name="Freeform 14">
              <a:extLst>
                <a:ext uri="{FF2B5EF4-FFF2-40B4-BE49-F238E27FC236}">
                  <a16:creationId xmlns:a16="http://schemas.microsoft.com/office/drawing/2014/main" id="{CD83F61C-9D75-4D9A-8450-6BD4D40FB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600"/>
              <a:ext cx="300" cy="384"/>
            </a:xfrm>
            <a:custGeom>
              <a:avLst/>
              <a:gdLst>
                <a:gd name="T0" fmla="*/ 0 w 300"/>
                <a:gd name="T1" fmla="*/ 60 h 384"/>
                <a:gd name="T2" fmla="*/ 96 w 300"/>
                <a:gd name="T3" fmla="*/ 0 h 384"/>
                <a:gd name="T4" fmla="*/ 246 w 300"/>
                <a:gd name="T5" fmla="*/ 48 h 384"/>
                <a:gd name="T6" fmla="*/ 300 w 300"/>
                <a:gd name="T7" fmla="*/ 174 h 384"/>
                <a:gd name="T8" fmla="*/ 282 w 300"/>
                <a:gd name="T9" fmla="*/ 270 h 384"/>
                <a:gd name="T10" fmla="*/ 132 w 300"/>
                <a:gd name="T11" fmla="*/ 384 h 384"/>
                <a:gd name="T12" fmla="*/ 66 w 300"/>
                <a:gd name="T13" fmla="*/ 366 h 384"/>
                <a:gd name="T14" fmla="*/ 180 w 300"/>
                <a:gd name="T15" fmla="*/ 294 h 384"/>
                <a:gd name="T16" fmla="*/ 198 w 300"/>
                <a:gd name="T17" fmla="*/ 186 h 384"/>
                <a:gd name="T18" fmla="*/ 102 w 300"/>
                <a:gd name="T19" fmla="*/ 114 h 384"/>
                <a:gd name="T20" fmla="*/ 0 w 300"/>
                <a:gd name="T21" fmla="*/ 60 h 3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0" h="384">
                  <a:moveTo>
                    <a:pt x="0" y="60"/>
                  </a:moveTo>
                  <a:lnTo>
                    <a:pt x="96" y="0"/>
                  </a:lnTo>
                  <a:lnTo>
                    <a:pt x="246" y="48"/>
                  </a:lnTo>
                  <a:lnTo>
                    <a:pt x="300" y="174"/>
                  </a:lnTo>
                  <a:lnTo>
                    <a:pt x="282" y="270"/>
                  </a:lnTo>
                  <a:lnTo>
                    <a:pt x="132" y="384"/>
                  </a:lnTo>
                  <a:lnTo>
                    <a:pt x="66" y="366"/>
                  </a:lnTo>
                  <a:lnTo>
                    <a:pt x="180" y="294"/>
                  </a:lnTo>
                  <a:lnTo>
                    <a:pt x="198" y="186"/>
                  </a:lnTo>
                  <a:lnTo>
                    <a:pt x="102" y="114"/>
                  </a:lnTo>
                  <a:lnTo>
                    <a:pt x="0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3" name="Freeform 13">
              <a:extLst>
                <a:ext uri="{FF2B5EF4-FFF2-40B4-BE49-F238E27FC236}">
                  <a16:creationId xmlns:a16="http://schemas.microsoft.com/office/drawing/2014/main" id="{E0B9C58F-29A1-4C65-97D3-4B9924E9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648"/>
              <a:ext cx="330" cy="222"/>
            </a:xfrm>
            <a:custGeom>
              <a:avLst/>
              <a:gdLst>
                <a:gd name="T0" fmla="*/ 0 w 330"/>
                <a:gd name="T1" fmla="*/ 60 h 222"/>
                <a:gd name="T2" fmla="*/ 0 w 330"/>
                <a:gd name="T3" fmla="*/ 138 h 222"/>
                <a:gd name="T4" fmla="*/ 90 w 330"/>
                <a:gd name="T5" fmla="*/ 210 h 222"/>
                <a:gd name="T6" fmla="*/ 210 w 330"/>
                <a:gd name="T7" fmla="*/ 222 h 222"/>
                <a:gd name="T8" fmla="*/ 300 w 330"/>
                <a:gd name="T9" fmla="*/ 192 h 222"/>
                <a:gd name="T10" fmla="*/ 330 w 330"/>
                <a:gd name="T11" fmla="*/ 108 h 222"/>
                <a:gd name="T12" fmla="*/ 276 w 330"/>
                <a:gd name="T13" fmla="*/ 12 h 222"/>
                <a:gd name="T14" fmla="*/ 108 w 330"/>
                <a:gd name="T15" fmla="*/ 0 h 222"/>
                <a:gd name="T16" fmla="*/ 0 w 330"/>
                <a:gd name="T17" fmla="*/ 6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222">
                  <a:moveTo>
                    <a:pt x="0" y="60"/>
                  </a:moveTo>
                  <a:lnTo>
                    <a:pt x="0" y="138"/>
                  </a:lnTo>
                  <a:lnTo>
                    <a:pt x="90" y="210"/>
                  </a:lnTo>
                  <a:lnTo>
                    <a:pt x="210" y="222"/>
                  </a:lnTo>
                  <a:lnTo>
                    <a:pt x="300" y="192"/>
                  </a:lnTo>
                  <a:lnTo>
                    <a:pt x="330" y="108"/>
                  </a:lnTo>
                  <a:lnTo>
                    <a:pt x="276" y="12"/>
                  </a:lnTo>
                  <a:lnTo>
                    <a:pt x="108" y="0"/>
                  </a:lnTo>
                  <a:lnTo>
                    <a:pt x="0" y="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4" name="Freeform 12">
              <a:extLst>
                <a:ext uri="{FF2B5EF4-FFF2-40B4-BE49-F238E27FC236}">
                  <a16:creationId xmlns:a16="http://schemas.microsoft.com/office/drawing/2014/main" id="{07517A08-133A-4BEB-90EB-74532E309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762"/>
              <a:ext cx="1482" cy="942"/>
            </a:xfrm>
            <a:custGeom>
              <a:avLst/>
              <a:gdLst>
                <a:gd name="T0" fmla="*/ 96 w 1482"/>
                <a:gd name="T1" fmla="*/ 114 h 942"/>
                <a:gd name="T2" fmla="*/ 0 w 1482"/>
                <a:gd name="T3" fmla="*/ 216 h 942"/>
                <a:gd name="T4" fmla="*/ 24 w 1482"/>
                <a:gd name="T5" fmla="*/ 360 h 942"/>
                <a:gd name="T6" fmla="*/ 132 w 1482"/>
                <a:gd name="T7" fmla="*/ 486 h 942"/>
                <a:gd name="T8" fmla="*/ 294 w 1482"/>
                <a:gd name="T9" fmla="*/ 510 h 942"/>
                <a:gd name="T10" fmla="*/ 432 w 1482"/>
                <a:gd name="T11" fmla="*/ 414 h 942"/>
                <a:gd name="T12" fmla="*/ 474 w 1482"/>
                <a:gd name="T13" fmla="*/ 198 h 942"/>
                <a:gd name="T14" fmla="*/ 480 w 1482"/>
                <a:gd name="T15" fmla="*/ 324 h 942"/>
                <a:gd name="T16" fmla="*/ 606 w 1482"/>
                <a:gd name="T17" fmla="*/ 510 h 942"/>
                <a:gd name="T18" fmla="*/ 636 w 1482"/>
                <a:gd name="T19" fmla="*/ 648 h 942"/>
                <a:gd name="T20" fmla="*/ 732 w 1482"/>
                <a:gd name="T21" fmla="*/ 684 h 942"/>
                <a:gd name="T22" fmla="*/ 804 w 1482"/>
                <a:gd name="T23" fmla="*/ 690 h 942"/>
                <a:gd name="T24" fmla="*/ 858 w 1482"/>
                <a:gd name="T25" fmla="*/ 828 h 942"/>
                <a:gd name="T26" fmla="*/ 984 w 1482"/>
                <a:gd name="T27" fmla="*/ 900 h 942"/>
                <a:gd name="T28" fmla="*/ 1110 w 1482"/>
                <a:gd name="T29" fmla="*/ 942 h 942"/>
                <a:gd name="T30" fmla="*/ 1278 w 1482"/>
                <a:gd name="T31" fmla="*/ 888 h 942"/>
                <a:gd name="T32" fmla="*/ 1368 w 1482"/>
                <a:gd name="T33" fmla="*/ 810 h 942"/>
                <a:gd name="T34" fmla="*/ 1482 w 1482"/>
                <a:gd name="T35" fmla="*/ 612 h 942"/>
                <a:gd name="T36" fmla="*/ 1416 w 1482"/>
                <a:gd name="T37" fmla="*/ 498 h 942"/>
                <a:gd name="T38" fmla="*/ 1326 w 1482"/>
                <a:gd name="T39" fmla="*/ 426 h 942"/>
                <a:gd name="T40" fmla="*/ 1158 w 1482"/>
                <a:gd name="T41" fmla="*/ 402 h 942"/>
                <a:gd name="T42" fmla="*/ 1158 w 1482"/>
                <a:gd name="T43" fmla="*/ 264 h 942"/>
                <a:gd name="T44" fmla="*/ 1044 w 1482"/>
                <a:gd name="T45" fmla="*/ 66 h 942"/>
                <a:gd name="T46" fmla="*/ 774 w 1482"/>
                <a:gd name="T47" fmla="*/ 0 h 942"/>
                <a:gd name="T48" fmla="*/ 552 w 1482"/>
                <a:gd name="T49" fmla="*/ 126 h 942"/>
                <a:gd name="T50" fmla="*/ 492 w 1482"/>
                <a:gd name="T51" fmla="*/ 180 h 942"/>
                <a:gd name="T52" fmla="*/ 384 w 1482"/>
                <a:gd name="T53" fmla="*/ 114 h 942"/>
                <a:gd name="T54" fmla="*/ 96 w 1482"/>
                <a:gd name="T55" fmla="*/ 114 h 9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482" h="942">
                  <a:moveTo>
                    <a:pt x="96" y="114"/>
                  </a:moveTo>
                  <a:lnTo>
                    <a:pt x="0" y="216"/>
                  </a:lnTo>
                  <a:lnTo>
                    <a:pt x="24" y="360"/>
                  </a:lnTo>
                  <a:lnTo>
                    <a:pt x="132" y="486"/>
                  </a:lnTo>
                  <a:lnTo>
                    <a:pt x="294" y="510"/>
                  </a:lnTo>
                  <a:lnTo>
                    <a:pt x="432" y="414"/>
                  </a:lnTo>
                  <a:lnTo>
                    <a:pt x="474" y="198"/>
                  </a:lnTo>
                  <a:lnTo>
                    <a:pt x="480" y="324"/>
                  </a:lnTo>
                  <a:lnTo>
                    <a:pt x="606" y="510"/>
                  </a:lnTo>
                  <a:lnTo>
                    <a:pt x="636" y="648"/>
                  </a:lnTo>
                  <a:lnTo>
                    <a:pt x="732" y="684"/>
                  </a:lnTo>
                  <a:lnTo>
                    <a:pt x="804" y="690"/>
                  </a:lnTo>
                  <a:lnTo>
                    <a:pt x="858" y="828"/>
                  </a:lnTo>
                  <a:lnTo>
                    <a:pt x="984" y="900"/>
                  </a:lnTo>
                  <a:lnTo>
                    <a:pt x="1110" y="942"/>
                  </a:lnTo>
                  <a:lnTo>
                    <a:pt x="1278" y="888"/>
                  </a:lnTo>
                  <a:lnTo>
                    <a:pt x="1368" y="810"/>
                  </a:lnTo>
                  <a:lnTo>
                    <a:pt x="1482" y="612"/>
                  </a:lnTo>
                  <a:lnTo>
                    <a:pt x="1416" y="498"/>
                  </a:lnTo>
                  <a:lnTo>
                    <a:pt x="1326" y="426"/>
                  </a:lnTo>
                  <a:lnTo>
                    <a:pt x="1158" y="402"/>
                  </a:lnTo>
                  <a:lnTo>
                    <a:pt x="1158" y="264"/>
                  </a:lnTo>
                  <a:lnTo>
                    <a:pt x="1044" y="66"/>
                  </a:lnTo>
                  <a:lnTo>
                    <a:pt x="774" y="0"/>
                  </a:lnTo>
                  <a:lnTo>
                    <a:pt x="552" y="126"/>
                  </a:lnTo>
                  <a:lnTo>
                    <a:pt x="492" y="180"/>
                  </a:lnTo>
                  <a:lnTo>
                    <a:pt x="384" y="114"/>
                  </a:lnTo>
                  <a:lnTo>
                    <a:pt x="96" y="114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5" name="Freeform 11">
              <a:extLst>
                <a:ext uri="{FF2B5EF4-FFF2-40B4-BE49-F238E27FC236}">
                  <a16:creationId xmlns:a16="http://schemas.microsoft.com/office/drawing/2014/main" id="{C1F551CF-A1A7-49C4-99D6-70D5984E0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" y="66"/>
              <a:ext cx="834" cy="552"/>
            </a:xfrm>
            <a:custGeom>
              <a:avLst/>
              <a:gdLst>
                <a:gd name="T0" fmla="*/ 102 w 834"/>
                <a:gd name="T1" fmla="*/ 6 h 552"/>
                <a:gd name="T2" fmla="*/ 0 w 834"/>
                <a:gd name="T3" fmla="*/ 132 h 552"/>
                <a:gd name="T4" fmla="*/ 66 w 834"/>
                <a:gd name="T5" fmla="*/ 270 h 552"/>
                <a:gd name="T6" fmla="*/ 36 w 834"/>
                <a:gd name="T7" fmla="*/ 402 h 552"/>
                <a:gd name="T8" fmla="*/ 114 w 834"/>
                <a:gd name="T9" fmla="*/ 504 h 552"/>
                <a:gd name="T10" fmla="*/ 240 w 834"/>
                <a:gd name="T11" fmla="*/ 552 h 552"/>
                <a:gd name="T12" fmla="*/ 450 w 834"/>
                <a:gd name="T13" fmla="*/ 498 h 552"/>
                <a:gd name="T14" fmla="*/ 582 w 834"/>
                <a:gd name="T15" fmla="*/ 474 h 552"/>
                <a:gd name="T16" fmla="*/ 720 w 834"/>
                <a:gd name="T17" fmla="*/ 504 h 552"/>
                <a:gd name="T18" fmla="*/ 834 w 834"/>
                <a:gd name="T19" fmla="*/ 300 h 552"/>
                <a:gd name="T20" fmla="*/ 750 w 834"/>
                <a:gd name="T21" fmla="*/ 162 h 552"/>
                <a:gd name="T22" fmla="*/ 402 w 834"/>
                <a:gd name="T23" fmla="*/ 36 h 552"/>
                <a:gd name="T24" fmla="*/ 228 w 834"/>
                <a:gd name="T25" fmla="*/ 0 h 552"/>
                <a:gd name="T26" fmla="*/ 102 w 834"/>
                <a:gd name="T27" fmla="*/ 6 h 5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34" h="552">
                  <a:moveTo>
                    <a:pt x="102" y="6"/>
                  </a:moveTo>
                  <a:lnTo>
                    <a:pt x="0" y="132"/>
                  </a:lnTo>
                  <a:lnTo>
                    <a:pt x="66" y="270"/>
                  </a:lnTo>
                  <a:lnTo>
                    <a:pt x="36" y="402"/>
                  </a:lnTo>
                  <a:lnTo>
                    <a:pt x="114" y="504"/>
                  </a:lnTo>
                  <a:lnTo>
                    <a:pt x="240" y="552"/>
                  </a:lnTo>
                  <a:lnTo>
                    <a:pt x="450" y="498"/>
                  </a:lnTo>
                  <a:lnTo>
                    <a:pt x="582" y="474"/>
                  </a:lnTo>
                  <a:lnTo>
                    <a:pt x="720" y="504"/>
                  </a:lnTo>
                  <a:lnTo>
                    <a:pt x="834" y="300"/>
                  </a:lnTo>
                  <a:lnTo>
                    <a:pt x="750" y="162"/>
                  </a:lnTo>
                  <a:lnTo>
                    <a:pt x="402" y="36"/>
                  </a:lnTo>
                  <a:lnTo>
                    <a:pt x="228" y="0"/>
                  </a:lnTo>
                  <a:lnTo>
                    <a:pt x="102" y="6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6" name="Freeform 10">
              <a:extLst>
                <a:ext uri="{FF2B5EF4-FFF2-40B4-BE49-F238E27FC236}">
                  <a16:creationId xmlns:a16="http://schemas.microsoft.com/office/drawing/2014/main" id="{AF7CF87D-A841-4A1D-9B78-ABB384C2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" y="12"/>
              <a:ext cx="588" cy="210"/>
            </a:xfrm>
            <a:custGeom>
              <a:avLst/>
              <a:gdLst>
                <a:gd name="T0" fmla="*/ 0 w 588"/>
                <a:gd name="T1" fmla="*/ 0 h 210"/>
                <a:gd name="T2" fmla="*/ 144 w 588"/>
                <a:gd name="T3" fmla="*/ 210 h 210"/>
                <a:gd name="T4" fmla="*/ 588 w 588"/>
                <a:gd name="T5" fmla="*/ 204 h 210"/>
                <a:gd name="T6" fmla="*/ 570 w 588"/>
                <a:gd name="T7" fmla="*/ 6 h 210"/>
                <a:gd name="T8" fmla="*/ 0 w 588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8" h="210">
                  <a:moveTo>
                    <a:pt x="0" y="0"/>
                  </a:moveTo>
                  <a:lnTo>
                    <a:pt x="144" y="210"/>
                  </a:lnTo>
                  <a:lnTo>
                    <a:pt x="588" y="204"/>
                  </a:lnTo>
                  <a:lnTo>
                    <a:pt x="57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7" name="Freeform 9">
              <a:extLst>
                <a:ext uri="{FF2B5EF4-FFF2-40B4-BE49-F238E27FC236}">
                  <a16:creationId xmlns:a16="http://schemas.microsoft.com/office/drawing/2014/main" id="{054BE8AF-B9AE-4C82-B00A-7B8D66290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" y="0"/>
              <a:ext cx="3186" cy="2382"/>
            </a:xfrm>
            <a:custGeom>
              <a:avLst/>
              <a:gdLst>
                <a:gd name="T0" fmla="*/ 162 w 3186"/>
                <a:gd name="T1" fmla="*/ 2382 h 2382"/>
                <a:gd name="T2" fmla="*/ 42 w 3186"/>
                <a:gd name="T3" fmla="*/ 2298 h 2382"/>
                <a:gd name="T4" fmla="*/ 36 w 3186"/>
                <a:gd name="T5" fmla="*/ 2190 h 2382"/>
                <a:gd name="T6" fmla="*/ 78 w 3186"/>
                <a:gd name="T7" fmla="*/ 2100 h 2382"/>
                <a:gd name="T8" fmla="*/ 0 w 3186"/>
                <a:gd name="T9" fmla="*/ 1974 h 2382"/>
                <a:gd name="T10" fmla="*/ 18 w 3186"/>
                <a:gd name="T11" fmla="*/ 1884 h 2382"/>
                <a:gd name="T12" fmla="*/ 210 w 3186"/>
                <a:gd name="T13" fmla="*/ 1836 h 2382"/>
                <a:gd name="T14" fmla="*/ 306 w 3186"/>
                <a:gd name="T15" fmla="*/ 1812 h 2382"/>
                <a:gd name="T16" fmla="*/ 384 w 3186"/>
                <a:gd name="T17" fmla="*/ 1848 h 2382"/>
                <a:gd name="T18" fmla="*/ 414 w 3186"/>
                <a:gd name="T19" fmla="*/ 1896 h 2382"/>
                <a:gd name="T20" fmla="*/ 474 w 3186"/>
                <a:gd name="T21" fmla="*/ 1866 h 2382"/>
                <a:gd name="T22" fmla="*/ 564 w 3186"/>
                <a:gd name="T23" fmla="*/ 1878 h 2382"/>
                <a:gd name="T24" fmla="*/ 690 w 3186"/>
                <a:gd name="T25" fmla="*/ 1986 h 2382"/>
                <a:gd name="T26" fmla="*/ 690 w 3186"/>
                <a:gd name="T27" fmla="*/ 2058 h 2382"/>
                <a:gd name="T28" fmla="*/ 762 w 3186"/>
                <a:gd name="T29" fmla="*/ 2082 h 2382"/>
                <a:gd name="T30" fmla="*/ 840 w 3186"/>
                <a:gd name="T31" fmla="*/ 2100 h 2382"/>
                <a:gd name="T32" fmla="*/ 942 w 3186"/>
                <a:gd name="T33" fmla="*/ 2022 h 2382"/>
                <a:gd name="T34" fmla="*/ 1062 w 3186"/>
                <a:gd name="T35" fmla="*/ 1938 h 2382"/>
                <a:gd name="T36" fmla="*/ 1188 w 3186"/>
                <a:gd name="T37" fmla="*/ 1944 h 2382"/>
                <a:gd name="T38" fmla="*/ 1302 w 3186"/>
                <a:gd name="T39" fmla="*/ 1878 h 2382"/>
                <a:gd name="T40" fmla="*/ 1440 w 3186"/>
                <a:gd name="T41" fmla="*/ 1812 h 2382"/>
                <a:gd name="T42" fmla="*/ 1536 w 3186"/>
                <a:gd name="T43" fmla="*/ 1662 h 2382"/>
                <a:gd name="T44" fmla="*/ 1578 w 3186"/>
                <a:gd name="T45" fmla="*/ 1548 h 2382"/>
                <a:gd name="T46" fmla="*/ 1686 w 3186"/>
                <a:gd name="T47" fmla="*/ 1446 h 2382"/>
                <a:gd name="T48" fmla="*/ 1776 w 3186"/>
                <a:gd name="T49" fmla="*/ 1416 h 2382"/>
                <a:gd name="T50" fmla="*/ 1932 w 3186"/>
                <a:gd name="T51" fmla="*/ 1518 h 2382"/>
                <a:gd name="T52" fmla="*/ 1980 w 3186"/>
                <a:gd name="T53" fmla="*/ 1638 h 2382"/>
                <a:gd name="T54" fmla="*/ 2190 w 3186"/>
                <a:gd name="T55" fmla="*/ 1704 h 2382"/>
                <a:gd name="T56" fmla="*/ 2364 w 3186"/>
                <a:gd name="T57" fmla="*/ 1680 h 2382"/>
                <a:gd name="T58" fmla="*/ 2460 w 3186"/>
                <a:gd name="T59" fmla="*/ 1698 h 2382"/>
                <a:gd name="T60" fmla="*/ 2484 w 3186"/>
                <a:gd name="T61" fmla="*/ 1602 h 2382"/>
                <a:gd name="T62" fmla="*/ 2622 w 3186"/>
                <a:gd name="T63" fmla="*/ 1524 h 2382"/>
                <a:gd name="T64" fmla="*/ 2730 w 3186"/>
                <a:gd name="T65" fmla="*/ 1512 h 2382"/>
                <a:gd name="T66" fmla="*/ 2778 w 3186"/>
                <a:gd name="T67" fmla="*/ 1602 h 2382"/>
                <a:gd name="T68" fmla="*/ 2754 w 3186"/>
                <a:gd name="T69" fmla="*/ 1704 h 2382"/>
                <a:gd name="T70" fmla="*/ 2604 w 3186"/>
                <a:gd name="T71" fmla="*/ 1806 h 2382"/>
                <a:gd name="T72" fmla="*/ 2616 w 3186"/>
                <a:gd name="T73" fmla="*/ 1842 h 2382"/>
                <a:gd name="T74" fmla="*/ 2850 w 3186"/>
                <a:gd name="T75" fmla="*/ 1872 h 2382"/>
                <a:gd name="T76" fmla="*/ 3000 w 3186"/>
                <a:gd name="T77" fmla="*/ 1686 h 2382"/>
                <a:gd name="T78" fmla="*/ 2928 w 3186"/>
                <a:gd name="T79" fmla="*/ 1548 h 2382"/>
                <a:gd name="T80" fmla="*/ 2898 w 3186"/>
                <a:gd name="T81" fmla="*/ 1446 h 2382"/>
                <a:gd name="T82" fmla="*/ 2664 w 3186"/>
                <a:gd name="T83" fmla="*/ 1452 h 2382"/>
                <a:gd name="T84" fmla="*/ 2610 w 3186"/>
                <a:gd name="T85" fmla="*/ 1260 h 2382"/>
                <a:gd name="T86" fmla="*/ 2568 w 3186"/>
                <a:gd name="T87" fmla="*/ 996 h 2382"/>
                <a:gd name="T88" fmla="*/ 2454 w 3186"/>
                <a:gd name="T89" fmla="*/ 852 h 2382"/>
                <a:gd name="T90" fmla="*/ 2412 w 3186"/>
                <a:gd name="T91" fmla="*/ 618 h 2382"/>
                <a:gd name="T92" fmla="*/ 2310 w 3186"/>
                <a:gd name="T93" fmla="*/ 444 h 2382"/>
                <a:gd name="T94" fmla="*/ 2334 w 3186"/>
                <a:gd name="T95" fmla="*/ 258 h 2382"/>
                <a:gd name="T96" fmla="*/ 2064 w 3186"/>
                <a:gd name="T97" fmla="*/ 18 h 2382"/>
                <a:gd name="T98" fmla="*/ 2586 w 3186"/>
                <a:gd name="T99" fmla="*/ 0 h 2382"/>
                <a:gd name="T100" fmla="*/ 2742 w 3186"/>
                <a:gd name="T101" fmla="*/ 234 h 2382"/>
                <a:gd name="T102" fmla="*/ 2880 w 3186"/>
                <a:gd name="T103" fmla="*/ 240 h 2382"/>
                <a:gd name="T104" fmla="*/ 3186 w 3186"/>
                <a:gd name="T105" fmla="*/ 222 h 2382"/>
                <a:gd name="T106" fmla="*/ 3180 w 3186"/>
                <a:gd name="T107" fmla="*/ 2382 h 2382"/>
                <a:gd name="T108" fmla="*/ 162 w 3186"/>
                <a:gd name="T109" fmla="*/ 2382 h 23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86" h="2382">
                  <a:moveTo>
                    <a:pt x="162" y="2382"/>
                  </a:moveTo>
                  <a:lnTo>
                    <a:pt x="42" y="2298"/>
                  </a:lnTo>
                  <a:lnTo>
                    <a:pt x="36" y="2190"/>
                  </a:lnTo>
                  <a:lnTo>
                    <a:pt x="78" y="2100"/>
                  </a:lnTo>
                  <a:lnTo>
                    <a:pt x="0" y="1974"/>
                  </a:lnTo>
                  <a:lnTo>
                    <a:pt x="18" y="1884"/>
                  </a:lnTo>
                  <a:lnTo>
                    <a:pt x="210" y="1836"/>
                  </a:lnTo>
                  <a:lnTo>
                    <a:pt x="306" y="1812"/>
                  </a:lnTo>
                  <a:lnTo>
                    <a:pt x="384" y="1848"/>
                  </a:lnTo>
                  <a:lnTo>
                    <a:pt x="414" y="1896"/>
                  </a:lnTo>
                  <a:lnTo>
                    <a:pt x="474" y="1866"/>
                  </a:lnTo>
                  <a:lnTo>
                    <a:pt x="564" y="1878"/>
                  </a:lnTo>
                  <a:lnTo>
                    <a:pt x="690" y="1986"/>
                  </a:lnTo>
                  <a:lnTo>
                    <a:pt x="690" y="2058"/>
                  </a:lnTo>
                  <a:lnTo>
                    <a:pt x="762" y="2082"/>
                  </a:lnTo>
                  <a:lnTo>
                    <a:pt x="840" y="2100"/>
                  </a:lnTo>
                  <a:lnTo>
                    <a:pt x="942" y="2022"/>
                  </a:lnTo>
                  <a:lnTo>
                    <a:pt x="1062" y="1938"/>
                  </a:lnTo>
                  <a:lnTo>
                    <a:pt x="1188" y="1944"/>
                  </a:lnTo>
                  <a:lnTo>
                    <a:pt x="1302" y="1878"/>
                  </a:lnTo>
                  <a:lnTo>
                    <a:pt x="1440" y="1812"/>
                  </a:lnTo>
                  <a:lnTo>
                    <a:pt x="1536" y="1662"/>
                  </a:lnTo>
                  <a:lnTo>
                    <a:pt x="1578" y="1548"/>
                  </a:lnTo>
                  <a:lnTo>
                    <a:pt x="1686" y="1446"/>
                  </a:lnTo>
                  <a:lnTo>
                    <a:pt x="1776" y="1416"/>
                  </a:lnTo>
                  <a:lnTo>
                    <a:pt x="1932" y="1518"/>
                  </a:lnTo>
                  <a:lnTo>
                    <a:pt x="1980" y="1638"/>
                  </a:lnTo>
                  <a:lnTo>
                    <a:pt x="2190" y="1704"/>
                  </a:lnTo>
                  <a:lnTo>
                    <a:pt x="2364" y="1680"/>
                  </a:lnTo>
                  <a:lnTo>
                    <a:pt x="2460" y="1698"/>
                  </a:lnTo>
                  <a:lnTo>
                    <a:pt x="2484" y="1602"/>
                  </a:lnTo>
                  <a:lnTo>
                    <a:pt x="2622" y="1524"/>
                  </a:lnTo>
                  <a:lnTo>
                    <a:pt x="2730" y="1512"/>
                  </a:lnTo>
                  <a:lnTo>
                    <a:pt x="2778" y="1602"/>
                  </a:lnTo>
                  <a:lnTo>
                    <a:pt x="2754" y="1704"/>
                  </a:lnTo>
                  <a:lnTo>
                    <a:pt x="2604" y="1806"/>
                  </a:lnTo>
                  <a:lnTo>
                    <a:pt x="2616" y="1842"/>
                  </a:lnTo>
                  <a:lnTo>
                    <a:pt x="2850" y="1872"/>
                  </a:lnTo>
                  <a:lnTo>
                    <a:pt x="3000" y="1686"/>
                  </a:lnTo>
                  <a:lnTo>
                    <a:pt x="2928" y="1548"/>
                  </a:lnTo>
                  <a:lnTo>
                    <a:pt x="2898" y="1446"/>
                  </a:lnTo>
                  <a:lnTo>
                    <a:pt x="2664" y="1452"/>
                  </a:lnTo>
                  <a:lnTo>
                    <a:pt x="2610" y="1260"/>
                  </a:lnTo>
                  <a:lnTo>
                    <a:pt x="2568" y="996"/>
                  </a:lnTo>
                  <a:lnTo>
                    <a:pt x="2454" y="852"/>
                  </a:lnTo>
                  <a:lnTo>
                    <a:pt x="2412" y="618"/>
                  </a:lnTo>
                  <a:lnTo>
                    <a:pt x="2310" y="444"/>
                  </a:lnTo>
                  <a:lnTo>
                    <a:pt x="2334" y="258"/>
                  </a:lnTo>
                  <a:lnTo>
                    <a:pt x="2064" y="18"/>
                  </a:lnTo>
                  <a:lnTo>
                    <a:pt x="2586" y="0"/>
                  </a:lnTo>
                  <a:lnTo>
                    <a:pt x="2742" y="234"/>
                  </a:lnTo>
                  <a:lnTo>
                    <a:pt x="2880" y="240"/>
                  </a:lnTo>
                  <a:lnTo>
                    <a:pt x="3186" y="222"/>
                  </a:lnTo>
                  <a:lnTo>
                    <a:pt x="3180" y="2382"/>
                  </a:lnTo>
                  <a:lnTo>
                    <a:pt x="162" y="238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8" name="Freeform 8">
              <a:extLst>
                <a:ext uri="{FF2B5EF4-FFF2-40B4-BE49-F238E27FC236}">
                  <a16:creationId xmlns:a16="http://schemas.microsoft.com/office/drawing/2014/main" id="{254F0F36-B151-4412-A62A-58056FCF1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1230"/>
              <a:ext cx="672" cy="684"/>
            </a:xfrm>
            <a:custGeom>
              <a:avLst/>
              <a:gdLst>
                <a:gd name="T0" fmla="*/ 198 w 672"/>
                <a:gd name="T1" fmla="*/ 18 h 684"/>
                <a:gd name="T2" fmla="*/ 90 w 672"/>
                <a:gd name="T3" fmla="*/ 96 h 684"/>
                <a:gd name="T4" fmla="*/ 18 w 672"/>
                <a:gd name="T5" fmla="*/ 210 h 684"/>
                <a:gd name="T6" fmla="*/ 0 w 672"/>
                <a:gd name="T7" fmla="*/ 348 h 684"/>
                <a:gd name="T8" fmla="*/ 42 w 672"/>
                <a:gd name="T9" fmla="*/ 492 h 684"/>
                <a:gd name="T10" fmla="*/ 144 w 672"/>
                <a:gd name="T11" fmla="*/ 618 h 684"/>
                <a:gd name="T12" fmla="*/ 306 w 672"/>
                <a:gd name="T13" fmla="*/ 684 h 684"/>
                <a:gd name="T14" fmla="*/ 450 w 672"/>
                <a:gd name="T15" fmla="*/ 624 h 684"/>
                <a:gd name="T16" fmla="*/ 546 w 672"/>
                <a:gd name="T17" fmla="*/ 564 h 684"/>
                <a:gd name="T18" fmla="*/ 648 w 672"/>
                <a:gd name="T19" fmla="*/ 432 h 684"/>
                <a:gd name="T20" fmla="*/ 672 w 672"/>
                <a:gd name="T21" fmla="*/ 306 h 684"/>
                <a:gd name="T22" fmla="*/ 642 w 672"/>
                <a:gd name="T23" fmla="*/ 132 h 684"/>
                <a:gd name="T24" fmla="*/ 474 w 672"/>
                <a:gd name="T25" fmla="*/ 66 h 684"/>
                <a:gd name="T26" fmla="*/ 330 w 672"/>
                <a:gd name="T27" fmla="*/ 0 h 684"/>
                <a:gd name="T28" fmla="*/ 198 w 672"/>
                <a:gd name="T29" fmla="*/ 18 h 6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2" h="684">
                  <a:moveTo>
                    <a:pt x="198" y="18"/>
                  </a:moveTo>
                  <a:lnTo>
                    <a:pt x="90" y="96"/>
                  </a:lnTo>
                  <a:lnTo>
                    <a:pt x="18" y="210"/>
                  </a:lnTo>
                  <a:lnTo>
                    <a:pt x="0" y="348"/>
                  </a:lnTo>
                  <a:lnTo>
                    <a:pt x="42" y="492"/>
                  </a:lnTo>
                  <a:lnTo>
                    <a:pt x="144" y="618"/>
                  </a:lnTo>
                  <a:lnTo>
                    <a:pt x="306" y="684"/>
                  </a:lnTo>
                  <a:lnTo>
                    <a:pt x="450" y="624"/>
                  </a:lnTo>
                  <a:lnTo>
                    <a:pt x="546" y="564"/>
                  </a:lnTo>
                  <a:lnTo>
                    <a:pt x="648" y="432"/>
                  </a:lnTo>
                  <a:lnTo>
                    <a:pt x="672" y="306"/>
                  </a:lnTo>
                  <a:lnTo>
                    <a:pt x="642" y="132"/>
                  </a:lnTo>
                  <a:lnTo>
                    <a:pt x="474" y="66"/>
                  </a:lnTo>
                  <a:lnTo>
                    <a:pt x="330" y="0"/>
                  </a:lnTo>
                  <a:lnTo>
                    <a:pt x="198" y="1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09" name="Freeform 7">
              <a:extLst>
                <a:ext uri="{FF2B5EF4-FFF2-40B4-BE49-F238E27FC236}">
                  <a16:creationId xmlns:a16="http://schemas.microsoft.com/office/drawing/2014/main" id="{08C5774B-4551-4237-8795-047A98196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" y="24"/>
              <a:ext cx="786" cy="306"/>
            </a:xfrm>
            <a:custGeom>
              <a:avLst/>
              <a:gdLst>
                <a:gd name="T0" fmla="*/ 12 w 786"/>
                <a:gd name="T1" fmla="*/ 1560 h 306"/>
                <a:gd name="T2" fmla="*/ 66 w 786"/>
                <a:gd name="T3" fmla="*/ 1536 h 306"/>
                <a:gd name="T4" fmla="*/ 270 w 786"/>
                <a:gd name="T5" fmla="*/ 1212 h 306"/>
                <a:gd name="T6" fmla="*/ 288 w 786"/>
                <a:gd name="T7" fmla="*/ 912 h 306"/>
                <a:gd name="T8" fmla="*/ 252 w 786"/>
                <a:gd name="T9" fmla="*/ 678 h 306"/>
                <a:gd name="T10" fmla="*/ 360 w 786"/>
                <a:gd name="T11" fmla="*/ 432 h 306"/>
                <a:gd name="T12" fmla="*/ 450 w 786"/>
                <a:gd name="T13" fmla="*/ 276 h 306"/>
                <a:gd name="T14" fmla="*/ 630 w 786"/>
                <a:gd name="T15" fmla="*/ 120 h 306"/>
                <a:gd name="T16" fmla="*/ 786 w 786"/>
                <a:gd name="T17" fmla="*/ 0 h 306"/>
                <a:gd name="T18" fmla="*/ 282 w 786"/>
                <a:gd name="T19" fmla="*/ 6 h 306"/>
                <a:gd name="T20" fmla="*/ 0 w 786"/>
                <a:gd name="T21" fmla="*/ 306 h 306"/>
                <a:gd name="T22" fmla="*/ 12 w 786"/>
                <a:gd name="T23" fmla="*/ 1560 h 3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6" h="306">
                  <a:moveTo>
                    <a:pt x="12" y="1560"/>
                  </a:moveTo>
                  <a:lnTo>
                    <a:pt x="66" y="1536"/>
                  </a:lnTo>
                  <a:lnTo>
                    <a:pt x="270" y="1212"/>
                  </a:lnTo>
                  <a:lnTo>
                    <a:pt x="288" y="912"/>
                  </a:lnTo>
                  <a:lnTo>
                    <a:pt x="252" y="678"/>
                  </a:lnTo>
                  <a:lnTo>
                    <a:pt x="360" y="432"/>
                  </a:lnTo>
                  <a:lnTo>
                    <a:pt x="450" y="276"/>
                  </a:lnTo>
                  <a:lnTo>
                    <a:pt x="630" y="120"/>
                  </a:lnTo>
                  <a:lnTo>
                    <a:pt x="786" y="0"/>
                  </a:lnTo>
                  <a:lnTo>
                    <a:pt x="282" y="6"/>
                  </a:lnTo>
                  <a:lnTo>
                    <a:pt x="0" y="306"/>
                  </a:lnTo>
                  <a:lnTo>
                    <a:pt x="12" y="156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5" name="Text Box 21">
            <a:extLst>
              <a:ext uri="{FF2B5EF4-FFF2-40B4-BE49-F238E27FC236}">
                <a16:creationId xmlns:a16="http://schemas.microsoft.com/office/drawing/2014/main" id="{4EC885D2-1B02-4401-97D7-28E244FF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209550"/>
            <a:ext cx="91855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Serózní lunula </a:t>
            </a:r>
            <a:r>
              <a:rPr lang="cs-CZ" altLang="cs-CZ" sz="2400" dirty="0"/>
              <a:t>(ve </a:t>
            </a:r>
            <a:r>
              <a:rPr lang="cs-CZ" altLang="cs-CZ" sz="2400" b="1" dirty="0"/>
              <a:t>smíšených</a:t>
            </a:r>
            <a:r>
              <a:rPr lang="cs-CZ" altLang="cs-CZ" sz="2400" dirty="0"/>
              <a:t> žlázách – např. </a:t>
            </a:r>
            <a:r>
              <a:rPr lang="cs-CZ" altLang="cs-CZ" sz="2400" dirty="0" err="1"/>
              <a:t>glandula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submandibularis</a:t>
            </a:r>
            <a:r>
              <a:rPr lang="cs-CZ" altLang="cs-CZ" sz="24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                                    </a:t>
            </a:r>
            <a:r>
              <a:rPr lang="cs-CZ" altLang="cs-CZ" sz="2400" dirty="0" err="1"/>
              <a:t>glandula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sublingualis</a:t>
            </a:r>
            <a:r>
              <a:rPr lang="cs-CZ" altLang="cs-CZ" sz="2400" dirty="0"/>
              <a:t>)</a:t>
            </a:r>
          </a:p>
        </p:txBody>
      </p:sp>
      <p:sp>
        <p:nvSpPr>
          <p:cNvPr id="23556" name="Oval 22">
            <a:extLst>
              <a:ext uri="{FF2B5EF4-FFF2-40B4-BE49-F238E27FC236}">
                <a16:creationId xmlns:a16="http://schemas.microsoft.com/office/drawing/2014/main" id="{DEB990EA-EF9B-4088-914A-A380C8050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4221164"/>
            <a:ext cx="2232025" cy="1944687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7" name="Oval 23">
            <a:extLst>
              <a:ext uri="{FF2B5EF4-FFF2-40B4-BE49-F238E27FC236}">
                <a16:creationId xmlns:a16="http://schemas.microsoft.com/office/drawing/2014/main" id="{A305AFB2-3DB6-4082-AE47-44494AAAB0B5}"/>
              </a:ext>
            </a:extLst>
          </p:cNvPr>
          <p:cNvSpPr>
            <a:spLocks noChangeArrowheads="1"/>
          </p:cNvSpPr>
          <p:nvPr/>
        </p:nvSpPr>
        <p:spPr bwMode="auto">
          <a:xfrm rot="1198239">
            <a:off x="7466014" y="1914526"/>
            <a:ext cx="1868487" cy="3744913"/>
          </a:xfrm>
          <a:prstGeom prst="ellipse">
            <a:avLst/>
          </a:prstGeom>
          <a:solidFill>
            <a:srgbClr val="FFEB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8" name="Freeform 24">
            <a:extLst>
              <a:ext uri="{FF2B5EF4-FFF2-40B4-BE49-F238E27FC236}">
                <a16:creationId xmlns:a16="http://schemas.microsoft.com/office/drawing/2014/main" id="{F5D15EEC-AACE-4308-9D00-FAF0697BA7FC}"/>
              </a:ext>
            </a:extLst>
          </p:cNvPr>
          <p:cNvSpPr>
            <a:spLocks/>
          </p:cNvSpPr>
          <p:nvPr/>
        </p:nvSpPr>
        <p:spPr bwMode="auto">
          <a:xfrm>
            <a:off x="7613651" y="2508251"/>
            <a:ext cx="1414463" cy="2701925"/>
          </a:xfrm>
          <a:custGeom>
            <a:avLst/>
            <a:gdLst>
              <a:gd name="T0" fmla="*/ 2147483646 w 891"/>
              <a:gd name="T1" fmla="*/ 2147483646 h 1702"/>
              <a:gd name="T2" fmla="*/ 2147483646 w 891"/>
              <a:gd name="T3" fmla="*/ 2147483646 h 1702"/>
              <a:gd name="T4" fmla="*/ 2147483646 w 891"/>
              <a:gd name="T5" fmla="*/ 2147483646 h 1702"/>
              <a:gd name="T6" fmla="*/ 2147483646 w 891"/>
              <a:gd name="T7" fmla="*/ 2147483646 h 1702"/>
              <a:gd name="T8" fmla="*/ 2147483646 w 891"/>
              <a:gd name="T9" fmla="*/ 2147483646 h 1702"/>
              <a:gd name="T10" fmla="*/ 2147483646 w 891"/>
              <a:gd name="T11" fmla="*/ 2147483646 h 1702"/>
              <a:gd name="T12" fmla="*/ 2147483646 w 891"/>
              <a:gd name="T13" fmla="*/ 2147483646 h 1702"/>
              <a:gd name="T14" fmla="*/ 2147483646 w 891"/>
              <a:gd name="T15" fmla="*/ 2147483646 h 1702"/>
              <a:gd name="T16" fmla="*/ 2147483646 w 891"/>
              <a:gd name="T17" fmla="*/ 2147483646 h 1702"/>
              <a:gd name="T18" fmla="*/ 2147483646 w 891"/>
              <a:gd name="T19" fmla="*/ 2147483646 h 1702"/>
              <a:gd name="T20" fmla="*/ 2147483646 w 891"/>
              <a:gd name="T21" fmla="*/ 2147483646 h 1702"/>
              <a:gd name="T22" fmla="*/ 2147483646 w 891"/>
              <a:gd name="T23" fmla="*/ 2147483646 h 1702"/>
              <a:gd name="T24" fmla="*/ 2147483646 w 891"/>
              <a:gd name="T25" fmla="*/ 2147483646 h 1702"/>
              <a:gd name="T26" fmla="*/ 2147483646 w 891"/>
              <a:gd name="T27" fmla="*/ 2147483646 h 1702"/>
              <a:gd name="T28" fmla="*/ 2147483646 w 891"/>
              <a:gd name="T29" fmla="*/ 2147483646 h 1702"/>
              <a:gd name="T30" fmla="*/ 2147483646 w 891"/>
              <a:gd name="T31" fmla="*/ 2147483646 h 1702"/>
              <a:gd name="T32" fmla="*/ 2147483646 w 891"/>
              <a:gd name="T33" fmla="*/ 2147483646 h 1702"/>
              <a:gd name="T34" fmla="*/ 2147483646 w 891"/>
              <a:gd name="T35" fmla="*/ 2147483646 h 1702"/>
              <a:gd name="T36" fmla="*/ 2147483646 w 891"/>
              <a:gd name="T37" fmla="*/ 2147483646 h 1702"/>
              <a:gd name="T38" fmla="*/ 2147483646 w 891"/>
              <a:gd name="T39" fmla="*/ 2147483646 h 1702"/>
              <a:gd name="T40" fmla="*/ 2147483646 w 891"/>
              <a:gd name="T41" fmla="*/ 2147483646 h 1702"/>
              <a:gd name="T42" fmla="*/ 2147483646 w 891"/>
              <a:gd name="T43" fmla="*/ 2147483646 h 1702"/>
              <a:gd name="T44" fmla="*/ 2147483646 w 891"/>
              <a:gd name="T45" fmla="*/ 2147483646 h 1702"/>
              <a:gd name="T46" fmla="*/ 2147483646 w 891"/>
              <a:gd name="T47" fmla="*/ 2147483646 h 17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91" h="1702">
                <a:moveTo>
                  <a:pt x="891" y="194"/>
                </a:moveTo>
                <a:cubicBezTo>
                  <a:pt x="880" y="118"/>
                  <a:pt x="875" y="82"/>
                  <a:pt x="799" y="57"/>
                </a:cubicBezTo>
                <a:cubicBezTo>
                  <a:pt x="745" y="0"/>
                  <a:pt x="779" y="26"/>
                  <a:pt x="617" y="47"/>
                </a:cubicBezTo>
                <a:cubicBezTo>
                  <a:pt x="588" y="51"/>
                  <a:pt x="562" y="66"/>
                  <a:pt x="534" y="75"/>
                </a:cubicBezTo>
                <a:cubicBezTo>
                  <a:pt x="525" y="78"/>
                  <a:pt x="507" y="84"/>
                  <a:pt x="507" y="84"/>
                </a:cubicBezTo>
                <a:cubicBezTo>
                  <a:pt x="490" y="110"/>
                  <a:pt x="469" y="131"/>
                  <a:pt x="452" y="157"/>
                </a:cubicBezTo>
                <a:cubicBezTo>
                  <a:pt x="438" y="199"/>
                  <a:pt x="436" y="228"/>
                  <a:pt x="406" y="258"/>
                </a:cubicBezTo>
                <a:cubicBezTo>
                  <a:pt x="395" y="292"/>
                  <a:pt x="375" y="298"/>
                  <a:pt x="351" y="322"/>
                </a:cubicBezTo>
                <a:cubicBezTo>
                  <a:pt x="309" y="450"/>
                  <a:pt x="267" y="579"/>
                  <a:pt x="223" y="706"/>
                </a:cubicBezTo>
                <a:cubicBezTo>
                  <a:pt x="205" y="757"/>
                  <a:pt x="199" y="823"/>
                  <a:pt x="159" y="861"/>
                </a:cubicBezTo>
                <a:cubicBezTo>
                  <a:pt x="143" y="912"/>
                  <a:pt x="129" y="885"/>
                  <a:pt x="114" y="943"/>
                </a:cubicBezTo>
                <a:cubicBezTo>
                  <a:pt x="101" y="1162"/>
                  <a:pt x="0" y="1602"/>
                  <a:pt x="150" y="1702"/>
                </a:cubicBezTo>
                <a:cubicBezTo>
                  <a:pt x="214" y="1699"/>
                  <a:pt x="278" y="1701"/>
                  <a:pt x="342" y="1693"/>
                </a:cubicBezTo>
                <a:cubicBezTo>
                  <a:pt x="358" y="1691"/>
                  <a:pt x="374" y="1649"/>
                  <a:pt x="406" y="1638"/>
                </a:cubicBezTo>
                <a:cubicBezTo>
                  <a:pt x="412" y="1632"/>
                  <a:pt x="417" y="1624"/>
                  <a:pt x="425" y="1620"/>
                </a:cubicBezTo>
                <a:cubicBezTo>
                  <a:pt x="433" y="1615"/>
                  <a:pt x="445" y="1617"/>
                  <a:pt x="452" y="1611"/>
                </a:cubicBezTo>
                <a:cubicBezTo>
                  <a:pt x="474" y="1593"/>
                  <a:pt x="475" y="1561"/>
                  <a:pt x="498" y="1538"/>
                </a:cubicBezTo>
                <a:cubicBezTo>
                  <a:pt x="520" y="1516"/>
                  <a:pt x="553" y="1465"/>
                  <a:pt x="553" y="1465"/>
                </a:cubicBezTo>
                <a:cubicBezTo>
                  <a:pt x="571" y="1409"/>
                  <a:pt x="582" y="1324"/>
                  <a:pt x="626" y="1282"/>
                </a:cubicBezTo>
                <a:cubicBezTo>
                  <a:pt x="642" y="1233"/>
                  <a:pt x="660" y="1187"/>
                  <a:pt x="690" y="1145"/>
                </a:cubicBezTo>
                <a:cubicBezTo>
                  <a:pt x="713" y="1075"/>
                  <a:pt x="735" y="1005"/>
                  <a:pt x="799" y="962"/>
                </a:cubicBezTo>
                <a:cubicBezTo>
                  <a:pt x="820" y="901"/>
                  <a:pt x="842" y="842"/>
                  <a:pt x="854" y="779"/>
                </a:cubicBezTo>
                <a:cubicBezTo>
                  <a:pt x="859" y="649"/>
                  <a:pt x="873" y="333"/>
                  <a:pt x="873" y="230"/>
                </a:cubicBezTo>
                <a:cubicBezTo>
                  <a:pt x="873" y="185"/>
                  <a:pt x="841" y="194"/>
                  <a:pt x="891" y="19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Freeform 25">
            <a:extLst>
              <a:ext uri="{FF2B5EF4-FFF2-40B4-BE49-F238E27FC236}">
                <a16:creationId xmlns:a16="http://schemas.microsoft.com/office/drawing/2014/main" id="{486651E0-57E6-489D-B43B-758E9A74F309}"/>
              </a:ext>
            </a:extLst>
          </p:cNvPr>
          <p:cNvSpPr>
            <a:spLocks/>
          </p:cNvSpPr>
          <p:nvPr/>
        </p:nvSpPr>
        <p:spPr bwMode="auto">
          <a:xfrm>
            <a:off x="6778625" y="4978401"/>
            <a:ext cx="579438" cy="193675"/>
          </a:xfrm>
          <a:custGeom>
            <a:avLst/>
            <a:gdLst>
              <a:gd name="T0" fmla="*/ 0 w 365"/>
              <a:gd name="T1" fmla="*/ 2147483646 h 122"/>
              <a:gd name="T2" fmla="*/ 2147483646 w 365"/>
              <a:gd name="T3" fmla="*/ 0 h 1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" h="122">
                <a:moveTo>
                  <a:pt x="0" y="55"/>
                </a:moveTo>
                <a:cubicBezTo>
                  <a:pt x="112" y="92"/>
                  <a:pt x="304" y="122"/>
                  <a:pt x="36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Freeform 26">
            <a:extLst>
              <a:ext uri="{FF2B5EF4-FFF2-40B4-BE49-F238E27FC236}">
                <a16:creationId xmlns:a16="http://schemas.microsoft.com/office/drawing/2014/main" id="{BCCCC324-1323-4EAB-A781-071ADD30AD6F}"/>
              </a:ext>
            </a:extLst>
          </p:cNvPr>
          <p:cNvSpPr>
            <a:spLocks/>
          </p:cNvSpPr>
          <p:nvPr/>
        </p:nvSpPr>
        <p:spPr bwMode="auto">
          <a:xfrm>
            <a:off x="7038975" y="5195889"/>
            <a:ext cx="381000" cy="668337"/>
          </a:xfrm>
          <a:custGeom>
            <a:avLst/>
            <a:gdLst>
              <a:gd name="T0" fmla="*/ 2147483646 w 240"/>
              <a:gd name="T1" fmla="*/ 0 h 421"/>
              <a:gd name="T2" fmla="*/ 2147483646 w 240"/>
              <a:gd name="T3" fmla="*/ 2147483646 h 421"/>
              <a:gd name="T4" fmla="*/ 2147483646 w 240"/>
              <a:gd name="T5" fmla="*/ 2147483646 h 421"/>
              <a:gd name="T6" fmla="*/ 0 w 240"/>
              <a:gd name="T7" fmla="*/ 2147483646 h 4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21">
                <a:moveTo>
                  <a:pt x="229" y="0"/>
                </a:moveTo>
                <a:cubicBezTo>
                  <a:pt x="221" y="144"/>
                  <a:pt x="240" y="150"/>
                  <a:pt x="165" y="229"/>
                </a:cubicBezTo>
                <a:cubicBezTo>
                  <a:pt x="149" y="278"/>
                  <a:pt x="100" y="297"/>
                  <a:pt x="73" y="338"/>
                </a:cubicBezTo>
                <a:cubicBezTo>
                  <a:pt x="49" y="375"/>
                  <a:pt x="38" y="403"/>
                  <a:pt x="0" y="4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Freeform 27">
            <a:extLst>
              <a:ext uri="{FF2B5EF4-FFF2-40B4-BE49-F238E27FC236}">
                <a16:creationId xmlns:a16="http://schemas.microsoft.com/office/drawing/2014/main" id="{4973CC09-FEF4-42F9-84ED-CD8262F8436C}"/>
              </a:ext>
            </a:extLst>
          </p:cNvPr>
          <p:cNvSpPr>
            <a:spLocks/>
          </p:cNvSpPr>
          <p:nvPr/>
        </p:nvSpPr>
        <p:spPr bwMode="auto">
          <a:xfrm>
            <a:off x="7478713" y="5457825"/>
            <a:ext cx="146050" cy="623888"/>
          </a:xfrm>
          <a:custGeom>
            <a:avLst/>
            <a:gdLst>
              <a:gd name="T0" fmla="*/ 2147483646 w 92"/>
              <a:gd name="T1" fmla="*/ 0 h 393"/>
              <a:gd name="T2" fmla="*/ 2147483646 w 92"/>
              <a:gd name="T3" fmla="*/ 2147483646 h 393"/>
              <a:gd name="T4" fmla="*/ 2147483646 w 92"/>
              <a:gd name="T5" fmla="*/ 2147483646 h 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" h="393">
                <a:moveTo>
                  <a:pt x="62" y="0"/>
                </a:moveTo>
                <a:cubicBezTo>
                  <a:pt x="92" y="91"/>
                  <a:pt x="71" y="219"/>
                  <a:pt x="16" y="301"/>
                </a:cubicBezTo>
                <a:cubicBezTo>
                  <a:pt x="0" y="349"/>
                  <a:pt x="7" y="319"/>
                  <a:pt x="7" y="39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2" name="Freeform 28">
            <a:extLst>
              <a:ext uri="{FF2B5EF4-FFF2-40B4-BE49-F238E27FC236}">
                <a16:creationId xmlns:a16="http://schemas.microsoft.com/office/drawing/2014/main" id="{80C4E1A3-0E28-48E3-9F67-273CB8957948}"/>
              </a:ext>
            </a:extLst>
          </p:cNvPr>
          <p:cNvSpPr>
            <a:spLocks/>
          </p:cNvSpPr>
          <p:nvPr/>
        </p:nvSpPr>
        <p:spPr bwMode="auto">
          <a:xfrm>
            <a:off x="7605714" y="5556251"/>
            <a:ext cx="327025" cy="612775"/>
          </a:xfrm>
          <a:custGeom>
            <a:avLst/>
            <a:gdLst>
              <a:gd name="T0" fmla="*/ 0 w 206"/>
              <a:gd name="T1" fmla="*/ 2147483646 h 386"/>
              <a:gd name="T2" fmla="*/ 2147483646 w 206"/>
              <a:gd name="T3" fmla="*/ 2147483646 h 386"/>
              <a:gd name="T4" fmla="*/ 2147483646 w 206"/>
              <a:gd name="T5" fmla="*/ 2147483646 h 386"/>
              <a:gd name="T6" fmla="*/ 2147483646 w 206"/>
              <a:gd name="T7" fmla="*/ 2147483646 h 386"/>
              <a:gd name="T8" fmla="*/ 2147483646 w 206"/>
              <a:gd name="T9" fmla="*/ 2147483646 h 386"/>
              <a:gd name="T10" fmla="*/ 2147483646 w 206"/>
              <a:gd name="T11" fmla="*/ 2147483646 h 3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6" h="386">
                <a:moveTo>
                  <a:pt x="0" y="29"/>
                </a:moveTo>
                <a:cubicBezTo>
                  <a:pt x="12" y="21"/>
                  <a:pt x="38" y="0"/>
                  <a:pt x="55" y="2"/>
                </a:cubicBezTo>
                <a:cubicBezTo>
                  <a:pt x="74" y="4"/>
                  <a:pt x="110" y="20"/>
                  <a:pt x="110" y="20"/>
                </a:cubicBezTo>
                <a:cubicBezTo>
                  <a:pt x="121" y="36"/>
                  <a:pt x="138" y="48"/>
                  <a:pt x="146" y="66"/>
                </a:cubicBezTo>
                <a:cubicBezTo>
                  <a:pt x="190" y="171"/>
                  <a:pt x="122" y="63"/>
                  <a:pt x="174" y="139"/>
                </a:cubicBezTo>
                <a:cubicBezTo>
                  <a:pt x="206" y="236"/>
                  <a:pt x="183" y="157"/>
                  <a:pt x="183" y="38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3" name="Freeform 29">
            <a:extLst>
              <a:ext uri="{FF2B5EF4-FFF2-40B4-BE49-F238E27FC236}">
                <a16:creationId xmlns:a16="http://schemas.microsoft.com/office/drawing/2014/main" id="{9FDB0C69-7C04-43BC-B913-4B76FA0EEE92}"/>
              </a:ext>
            </a:extLst>
          </p:cNvPr>
          <p:cNvSpPr>
            <a:spLocks/>
          </p:cNvSpPr>
          <p:nvPr/>
        </p:nvSpPr>
        <p:spPr bwMode="auto">
          <a:xfrm>
            <a:off x="7881938" y="5602289"/>
            <a:ext cx="550862" cy="420687"/>
          </a:xfrm>
          <a:custGeom>
            <a:avLst/>
            <a:gdLst>
              <a:gd name="T0" fmla="*/ 0 w 347"/>
              <a:gd name="T1" fmla="*/ 0 h 265"/>
              <a:gd name="T2" fmla="*/ 2147483646 w 347"/>
              <a:gd name="T3" fmla="*/ 2147483646 h 265"/>
              <a:gd name="T4" fmla="*/ 2147483646 w 347"/>
              <a:gd name="T5" fmla="*/ 2147483646 h 265"/>
              <a:gd name="T6" fmla="*/ 2147483646 w 347"/>
              <a:gd name="T7" fmla="*/ 2147483646 h 265"/>
              <a:gd name="T8" fmla="*/ 2147483646 w 347"/>
              <a:gd name="T9" fmla="*/ 2147483646 h 265"/>
              <a:gd name="T10" fmla="*/ 2147483646 w 347"/>
              <a:gd name="T11" fmla="*/ 2147483646 h 265"/>
              <a:gd name="T12" fmla="*/ 2147483646 w 347"/>
              <a:gd name="T13" fmla="*/ 2147483646 h 2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47" h="265">
                <a:moveTo>
                  <a:pt x="0" y="0"/>
                </a:moveTo>
                <a:cubicBezTo>
                  <a:pt x="36" y="3"/>
                  <a:pt x="73" y="4"/>
                  <a:pt x="109" y="9"/>
                </a:cubicBezTo>
                <a:cubicBezTo>
                  <a:pt x="140" y="13"/>
                  <a:pt x="162" y="37"/>
                  <a:pt x="192" y="46"/>
                </a:cubicBezTo>
                <a:cubicBezTo>
                  <a:pt x="201" y="52"/>
                  <a:pt x="209" y="59"/>
                  <a:pt x="219" y="64"/>
                </a:cubicBezTo>
                <a:cubicBezTo>
                  <a:pt x="227" y="68"/>
                  <a:pt x="238" y="68"/>
                  <a:pt x="246" y="73"/>
                </a:cubicBezTo>
                <a:cubicBezTo>
                  <a:pt x="272" y="89"/>
                  <a:pt x="281" y="117"/>
                  <a:pt x="310" y="137"/>
                </a:cubicBezTo>
                <a:cubicBezTo>
                  <a:pt x="321" y="178"/>
                  <a:pt x="347" y="223"/>
                  <a:pt x="347" y="26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4" name="Freeform 30">
            <a:extLst>
              <a:ext uri="{FF2B5EF4-FFF2-40B4-BE49-F238E27FC236}">
                <a16:creationId xmlns:a16="http://schemas.microsoft.com/office/drawing/2014/main" id="{6986B6A2-31A4-4ACD-9741-2F97E5371074}"/>
              </a:ext>
            </a:extLst>
          </p:cNvPr>
          <p:cNvSpPr>
            <a:spLocks/>
          </p:cNvSpPr>
          <p:nvPr/>
        </p:nvSpPr>
        <p:spPr bwMode="auto">
          <a:xfrm>
            <a:off x="8288339" y="5486400"/>
            <a:ext cx="579437" cy="115888"/>
          </a:xfrm>
          <a:custGeom>
            <a:avLst/>
            <a:gdLst>
              <a:gd name="T0" fmla="*/ 0 w 365"/>
              <a:gd name="T1" fmla="*/ 0 h 73"/>
              <a:gd name="T2" fmla="*/ 2147483646 w 365"/>
              <a:gd name="T3" fmla="*/ 2147483646 h 73"/>
              <a:gd name="T4" fmla="*/ 2147483646 w 365"/>
              <a:gd name="T5" fmla="*/ 2147483646 h 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5" h="73">
                <a:moveTo>
                  <a:pt x="0" y="0"/>
                </a:moveTo>
                <a:cubicBezTo>
                  <a:pt x="171" y="7"/>
                  <a:pt x="194" y="6"/>
                  <a:pt x="320" y="46"/>
                </a:cubicBezTo>
                <a:cubicBezTo>
                  <a:pt x="353" y="68"/>
                  <a:pt x="337" y="59"/>
                  <a:pt x="365" y="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5" name="Freeform 31">
            <a:extLst>
              <a:ext uri="{FF2B5EF4-FFF2-40B4-BE49-F238E27FC236}">
                <a16:creationId xmlns:a16="http://schemas.microsoft.com/office/drawing/2014/main" id="{8DB8FB3C-0A71-4EFE-9D04-625715432152}"/>
              </a:ext>
            </a:extLst>
          </p:cNvPr>
          <p:cNvSpPr>
            <a:spLocks/>
          </p:cNvSpPr>
          <p:nvPr/>
        </p:nvSpPr>
        <p:spPr bwMode="auto">
          <a:xfrm>
            <a:off x="7358063" y="4876801"/>
            <a:ext cx="392112" cy="42863"/>
          </a:xfrm>
          <a:custGeom>
            <a:avLst/>
            <a:gdLst>
              <a:gd name="T0" fmla="*/ 0 w 247"/>
              <a:gd name="T1" fmla="*/ 2147483646 h 27"/>
              <a:gd name="T2" fmla="*/ 2147483646 w 247"/>
              <a:gd name="T3" fmla="*/ 2147483646 h 27"/>
              <a:gd name="T4" fmla="*/ 2147483646 w 247"/>
              <a:gd name="T5" fmla="*/ 0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7" h="27">
                <a:moveTo>
                  <a:pt x="0" y="27"/>
                </a:moveTo>
                <a:cubicBezTo>
                  <a:pt x="55" y="24"/>
                  <a:pt x="110" y="23"/>
                  <a:pt x="165" y="18"/>
                </a:cubicBezTo>
                <a:cubicBezTo>
                  <a:pt x="192" y="16"/>
                  <a:pt x="220" y="0"/>
                  <a:pt x="24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6" name="Freeform 32">
            <a:extLst>
              <a:ext uri="{FF2B5EF4-FFF2-40B4-BE49-F238E27FC236}">
                <a16:creationId xmlns:a16="http://schemas.microsoft.com/office/drawing/2014/main" id="{09DE7A88-3749-40C1-AF7F-787983779A47}"/>
              </a:ext>
            </a:extLst>
          </p:cNvPr>
          <p:cNvSpPr>
            <a:spLocks/>
          </p:cNvSpPr>
          <p:nvPr/>
        </p:nvSpPr>
        <p:spPr bwMode="auto">
          <a:xfrm>
            <a:off x="7808914" y="5195889"/>
            <a:ext cx="34925" cy="333375"/>
          </a:xfrm>
          <a:custGeom>
            <a:avLst/>
            <a:gdLst>
              <a:gd name="T0" fmla="*/ 0 w 22"/>
              <a:gd name="T1" fmla="*/ 0 h 210"/>
              <a:gd name="T2" fmla="*/ 0 w 22"/>
              <a:gd name="T3" fmla="*/ 2147483646 h 2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2" h="210">
                <a:moveTo>
                  <a:pt x="0" y="0"/>
                </a:moveTo>
                <a:cubicBezTo>
                  <a:pt x="22" y="69"/>
                  <a:pt x="0" y="139"/>
                  <a:pt x="0" y="21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7" name="Freeform 33">
            <a:extLst>
              <a:ext uri="{FF2B5EF4-FFF2-40B4-BE49-F238E27FC236}">
                <a16:creationId xmlns:a16="http://schemas.microsoft.com/office/drawing/2014/main" id="{3EBE9F9B-BC50-4E77-A3BF-1ABD72006AEF}"/>
              </a:ext>
            </a:extLst>
          </p:cNvPr>
          <p:cNvSpPr>
            <a:spLocks/>
          </p:cNvSpPr>
          <p:nvPr/>
        </p:nvSpPr>
        <p:spPr bwMode="auto">
          <a:xfrm>
            <a:off x="8201026" y="5167314"/>
            <a:ext cx="144463" cy="231775"/>
          </a:xfrm>
          <a:custGeom>
            <a:avLst/>
            <a:gdLst>
              <a:gd name="T0" fmla="*/ 0 w 91"/>
              <a:gd name="T1" fmla="*/ 0 h 146"/>
              <a:gd name="T2" fmla="*/ 2147483646 w 91"/>
              <a:gd name="T3" fmla="*/ 2147483646 h 146"/>
              <a:gd name="T4" fmla="*/ 2147483646 w 91"/>
              <a:gd name="T5" fmla="*/ 2147483646 h 146"/>
              <a:gd name="T6" fmla="*/ 2147483646 w 91"/>
              <a:gd name="T7" fmla="*/ 2147483646 h 1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146">
                <a:moveTo>
                  <a:pt x="0" y="0"/>
                </a:moveTo>
                <a:cubicBezTo>
                  <a:pt x="57" y="14"/>
                  <a:pt x="54" y="23"/>
                  <a:pt x="73" y="82"/>
                </a:cubicBezTo>
                <a:cubicBezTo>
                  <a:pt x="77" y="94"/>
                  <a:pt x="79" y="107"/>
                  <a:pt x="82" y="119"/>
                </a:cubicBezTo>
                <a:cubicBezTo>
                  <a:pt x="85" y="128"/>
                  <a:pt x="91" y="146"/>
                  <a:pt x="91" y="1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8" name="Freeform 34">
            <a:extLst>
              <a:ext uri="{FF2B5EF4-FFF2-40B4-BE49-F238E27FC236}">
                <a16:creationId xmlns:a16="http://schemas.microsoft.com/office/drawing/2014/main" id="{B4B52EF8-3BCD-4EF4-93DF-D9E47DC43264}"/>
              </a:ext>
            </a:extLst>
          </p:cNvPr>
          <p:cNvSpPr>
            <a:spLocks/>
          </p:cNvSpPr>
          <p:nvPr/>
        </p:nvSpPr>
        <p:spPr bwMode="auto">
          <a:xfrm>
            <a:off x="8520113" y="4746625"/>
            <a:ext cx="361950" cy="101600"/>
          </a:xfrm>
          <a:custGeom>
            <a:avLst/>
            <a:gdLst>
              <a:gd name="T0" fmla="*/ 0 w 228"/>
              <a:gd name="T1" fmla="*/ 0 h 64"/>
              <a:gd name="T2" fmla="*/ 2147483646 w 228"/>
              <a:gd name="T3" fmla="*/ 2147483646 h 64"/>
              <a:gd name="T4" fmla="*/ 2147483646 w 228"/>
              <a:gd name="T5" fmla="*/ 2147483646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" h="64">
                <a:moveTo>
                  <a:pt x="0" y="0"/>
                </a:moveTo>
                <a:cubicBezTo>
                  <a:pt x="42" y="14"/>
                  <a:pt x="86" y="13"/>
                  <a:pt x="128" y="27"/>
                </a:cubicBezTo>
                <a:cubicBezTo>
                  <a:pt x="159" y="48"/>
                  <a:pt x="190" y="64"/>
                  <a:pt x="228" y="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9" name="Freeform 35">
            <a:extLst>
              <a:ext uri="{FF2B5EF4-FFF2-40B4-BE49-F238E27FC236}">
                <a16:creationId xmlns:a16="http://schemas.microsoft.com/office/drawing/2014/main" id="{A4E358F4-F994-4DF4-9A7B-6654E9F6CC7C}"/>
              </a:ext>
            </a:extLst>
          </p:cNvPr>
          <p:cNvSpPr>
            <a:spLocks/>
          </p:cNvSpPr>
          <p:nvPr/>
        </p:nvSpPr>
        <p:spPr bwMode="auto">
          <a:xfrm>
            <a:off x="8766176" y="4208463"/>
            <a:ext cx="392113" cy="146050"/>
          </a:xfrm>
          <a:custGeom>
            <a:avLst/>
            <a:gdLst>
              <a:gd name="T0" fmla="*/ 0 w 247"/>
              <a:gd name="T1" fmla="*/ 0 h 92"/>
              <a:gd name="T2" fmla="*/ 2147483646 w 247"/>
              <a:gd name="T3" fmla="*/ 2147483646 h 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7" h="92">
                <a:moveTo>
                  <a:pt x="0" y="0"/>
                </a:moveTo>
                <a:cubicBezTo>
                  <a:pt x="78" y="12"/>
                  <a:pt x="188" y="33"/>
                  <a:pt x="247" y="9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0" name="Freeform 36">
            <a:extLst>
              <a:ext uri="{FF2B5EF4-FFF2-40B4-BE49-F238E27FC236}">
                <a16:creationId xmlns:a16="http://schemas.microsoft.com/office/drawing/2014/main" id="{737F9746-AC5A-4398-8363-BF0E309DE37C}"/>
              </a:ext>
            </a:extLst>
          </p:cNvPr>
          <p:cNvSpPr>
            <a:spLocks/>
          </p:cNvSpPr>
          <p:nvPr/>
        </p:nvSpPr>
        <p:spPr bwMode="auto">
          <a:xfrm>
            <a:off x="8969375" y="3759201"/>
            <a:ext cx="406400" cy="28575"/>
          </a:xfrm>
          <a:custGeom>
            <a:avLst/>
            <a:gdLst>
              <a:gd name="T0" fmla="*/ 0 w 256"/>
              <a:gd name="T1" fmla="*/ 0 h 18"/>
              <a:gd name="T2" fmla="*/ 2147483646 w 256"/>
              <a:gd name="T3" fmla="*/ 2147483646 h 1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56" h="18">
                <a:moveTo>
                  <a:pt x="0" y="0"/>
                </a:moveTo>
                <a:cubicBezTo>
                  <a:pt x="5" y="0"/>
                  <a:pt x="187" y="18"/>
                  <a:pt x="256" y="1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1" name="Freeform 37">
            <a:extLst>
              <a:ext uri="{FF2B5EF4-FFF2-40B4-BE49-F238E27FC236}">
                <a16:creationId xmlns:a16="http://schemas.microsoft.com/office/drawing/2014/main" id="{DABA9136-E76C-4B77-8A73-4E82DC7233B2}"/>
              </a:ext>
            </a:extLst>
          </p:cNvPr>
          <p:cNvSpPr>
            <a:spLocks/>
          </p:cNvSpPr>
          <p:nvPr/>
        </p:nvSpPr>
        <p:spPr bwMode="auto">
          <a:xfrm>
            <a:off x="8983664" y="3063876"/>
            <a:ext cx="479425" cy="176213"/>
          </a:xfrm>
          <a:custGeom>
            <a:avLst/>
            <a:gdLst>
              <a:gd name="T0" fmla="*/ 0 w 302"/>
              <a:gd name="T1" fmla="*/ 2147483646 h 111"/>
              <a:gd name="T2" fmla="*/ 2147483646 w 302"/>
              <a:gd name="T3" fmla="*/ 2147483646 h 1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2" h="111">
                <a:moveTo>
                  <a:pt x="0" y="91"/>
                </a:moveTo>
                <a:cubicBezTo>
                  <a:pt x="91" y="0"/>
                  <a:pt x="227" y="111"/>
                  <a:pt x="302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2" name="Freeform 38">
            <a:extLst>
              <a:ext uri="{FF2B5EF4-FFF2-40B4-BE49-F238E27FC236}">
                <a16:creationId xmlns:a16="http://schemas.microsoft.com/office/drawing/2014/main" id="{54F1565E-5B53-41BE-A0AE-3BABDB540081}"/>
              </a:ext>
            </a:extLst>
          </p:cNvPr>
          <p:cNvSpPr>
            <a:spLocks/>
          </p:cNvSpPr>
          <p:nvPr/>
        </p:nvSpPr>
        <p:spPr bwMode="auto">
          <a:xfrm>
            <a:off x="9028113" y="2424113"/>
            <a:ext cx="304800" cy="347662"/>
          </a:xfrm>
          <a:custGeom>
            <a:avLst/>
            <a:gdLst>
              <a:gd name="T0" fmla="*/ 0 w 192"/>
              <a:gd name="T1" fmla="*/ 2147483646 h 219"/>
              <a:gd name="T2" fmla="*/ 2147483646 w 192"/>
              <a:gd name="T3" fmla="*/ 2147483646 h 219"/>
              <a:gd name="T4" fmla="*/ 2147483646 w 192"/>
              <a:gd name="T5" fmla="*/ 2147483646 h 219"/>
              <a:gd name="T6" fmla="*/ 2147483646 w 192"/>
              <a:gd name="T7" fmla="*/ 0 h 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2" h="219">
                <a:moveTo>
                  <a:pt x="0" y="219"/>
                </a:moveTo>
                <a:cubicBezTo>
                  <a:pt x="11" y="117"/>
                  <a:pt x="2" y="138"/>
                  <a:pt x="55" y="73"/>
                </a:cubicBezTo>
                <a:cubicBezTo>
                  <a:pt x="86" y="35"/>
                  <a:pt x="56" y="52"/>
                  <a:pt x="100" y="36"/>
                </a:cubicBezTo>
                <a:cubicBezTo>
                  <a:pt x="126" y="11"/>
                  <a:pt x="156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3" name="Freeform 39">
            <a:extLst>
              <a:ext uri="{FF2B5EF4-FFF2-40B4-BE49-F238E27FC236}">
                <a16:creationId xmlns:a16="http://schemas.microsoft.com/office/drawing/2014/main" id="{465512D4-572E-409B-9FC3-F91684919304}"/>
              </a:ext>
            </a:extLst>
          </p:cNvPr>
          <p:cNvSpPr>
            <a:spLocks/>
          </p:cNvSpPr>
          <p:nvPr/>
        </p:nvSpPr>
        <p:spPr bwMode="auto">
          <a:xfrm>
            <a:off x="8804276" y="2003426"/>
            <a:ext cx="93663" cy="550863"/>
          </a:xfrm>
          <a:custGeom>
            <a:avLst/>
            <a:gdLst>
              <a:gd name="T0" fmla="*/ 2147483646 w 59"/>
              <a:gd name="T1" fmla="*/ 2147483646 h 347"/>
              <a:gd name="T2" fmla="*/ 2147483646 w 59"/>
              <a:gd name="T3" fmla="*/ 2147483646 h 347"/>
              <a:gd name="T4" fmla="*/ 2147483646 w 59"/>
              <a:gd name="T5" fmla="*/ 0 h 3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" h="347">
                <a:moveTo>
                  <a:pt x="4" y="347"/>
                </a:moveTo>
                <a:cubicBezTo>
                  <a:pt x="11" y="191"/>
                  <a:pt x="0" y="190"/>
                  <a:pt x="22" y="91"/>
                </a:cubicBezTo>
                <a:cubicBezTo>
                  <a:pt x="26" y="73"/>
                  <a:pt x="59" y="2"/>
                  <a:pt x="5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4" name="Freeform 40">
            <a:extLst>
              <a:ext uri="{FF2B5EF4-FFF2-40B4-BE49-F238E27FC236}">
                <a16:creationId xmlns:a16="http://schemas.microsoft.com/office/drawing/2014/main" id="{551FB38D-C460-4225-B58A-CDD92CAF4C55}"/>
              </a:ext>
            </a:extLst>
          </p:cNvPr>
          <p:cNvSpPr>
            <a:spLocks/>
          </p:cNvSpPr>
          <p:nvPr/>
        </p:nvSpPr>
        <p:spPr bwMode="auto">
          <a:xfrm>
            <a:off x="8308976" y="2278064"/>
            <a:ext cx="219075" cy="403225"/>
          </a:xfrm>
          <a:custGeom>
            <a:avLst/>
            <a:gdLst>
              <a:gd name="T0" fmla="*/ 2147483646 w 138"/>
              <a:gd name="T1" fmla="*/ 2147483646 h 254"/>
              <a:gd name="T2" fmla="*/ 2147483646 w 138"/>
              <a:gd name="T3" fmla="*/ 2147483646 h 254"/>
              <a:gd name="T4" fmla="*/ 2147483646 w 138"/>
              <a:gd name="T5" fmla="*/ 2147483646 h 254"/>
              <a:gd name="T6" fmla="*/ 2147483646 w 138"/>
              <a:gd name="T7" fmla="*/ 2147483646 h 254"/>
              <a:gd name="T8" fmla="*/ 2147483646 w 138"/>
              <a:gd name="T9" fmla="*/ 0 h 2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" h="254">
                <a:moveTo>
                  <a:pt x="115" y="211"/>
                </a:moveTo>
                <a:cubicBezTo>
                  <a:pt x="63" y="134"/>
                  <a:pt x="138" y="254"/>
                  <a:pt x="87" y="119"/>
                </a:cubicBezTo>
                <a:cubicBezTo>
                  <a:pt x="78" y="96"/>
                  <a:pt x="54" y="63"/>
                  <a:pt x="32" y="46"/>
                </a:cubicBezTo>
                <a:cubicBezTo>
                  <a:pt x="23" y="39"/>
                  <a:pt x="10" y="37"/>
                  <a:pt x="5" y="28"/>
                </a:cubicBezTo>
                <a:cubicBezTo>
                  <a:pt x="0" y="20"/>
                  <a:pt x="5" y="9"/>
                  <a:pt x="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5" name="Freeform 41">
            <a:extLst>
              <a:ext uri="{FF2B5EF4-FFF2-40B4-BE49-F238E27FC236}">
                <a16:creationId xmlns:a16="http://schemas.microsoft.com/office/drawing/2014/main" id="{952005CF-A7A1-4FC6-ADE8-A7311EFED2D6}"/>
              </a:ext>
            </a:extLst>
          </p:cNvPr>
          <p:cNvSpPr>
            <a:spLocks/>
          </p:cNvSpPr>
          <p:nvPr/>
        </p:nvSpPr>
        <p:spPr bwMode="auto">
          <a:xfrm>
            <a:off x="7794625" y="2873375"/>
            <a:ext cx="361950" cy="115888"/>
          </a:xfrm>
          <a:custGeom>
            <a:avLst/>
            <a:gdLst>
              <a:gd name="T0" fmla="*/ 2147483646 w 228"/>
              <a:gd name="T1" fmla="*/ 2147483646 h 73"/>
              <a:gd name="T2" fmla="*/ 2147483646 w 228"/>
              <a:gd name="T3" fmla="*/ 2147483646 h 73"/>
              <a:gd name="T4" fmla="*/ 2147483646 w 228"/>
              <a:gd name="T5" fmla="*/ 2147483646 h 73"/>
              <a:gd name="T6" fmla="*/ 0 w 228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73">
                <a:moveTo>
                  <a:pt x="228" y="73"/>
                </a:moveTo>
                <a:cubicBezTo>
                  <a:pt x="141" y="45"/>
                  <a:pt x="192" y="57"/>
                  <a:pt x="73" y="46"/>
                </a:cubicBezTo>
                <a:cubicBezTo>
                  <a:pt x="45" y="37"/>
                  <a:pt x="42" y="39"/>
                  <a:pt x="18" y="19"/>
                </a:cubicBezTo>
                <a:cubicBezTo>
                  <a:pt x="11" y="13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6" name="Freeform 42">
            <a:extLst>
              <a:ext uri="{FF2B5EF4-FFF2-40B4-BE49-F238E27FC236}">
                <a16:creationId xmlns:a16="http://schemas.microsoft.com/office/drawing/2014/main" id="{B1FFD96E-759E-4F32-84C6-5D916BCB20F0}"/>
              </a:ext>
            </a:extLst>
          </p:cNvPr>
          <p:cNvSpPr>
            <a:spLocks/>
          </p:cNvSpPr>
          <p:nvPr/>
        </p:nvSpPr>
        <p:spPr bwMode="auto">
          <a:xfrm>
            <a:off x="7526338" y="3454400"/>
            <a:ext cx="457200" cy="101600"/>
          </a:xfrm>
          <a:custGeom>
            <a:avLst/>
            <a:gdLst>
              <a:gd name="T0" fmla="*/ 2147483646 w 288"/>
              <a:gd name="T1" fmla="*/ 2147483646 h 64"/>
              <a:gd name="T2" fmla="*/ 2147483646 w 288"/>
              <a:gd name="T3" fmla="*/ 2147483646 h 64"/>
              <a:gd name="T4" fmla="*/ 2147483646 w 288"/>
              <a:gd name="T5" fmla="*/ 2147483646 h 64"/>
              <a:gd name="T6" fmla="*/ 2147483646 w 288"/>
              <a:gd name="T7" fmla="*/ 0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64">
                <a:moveTo>
                  <a:pt x="288" y="64"/>
                </a:moveTo>
                <a:cubicBezTo>
                  <a:pt x="264" y="61"/>
                  <a:pt x="208" y="61"/>
                  <a:pt x="178" y="46"/>
                </a:cubicBezTo>
                <a:cubicBezTo>
                  <a:pt x="149" y="31"/>
                  <a:pt x="155" y="22"/>
                  <a:pt x="123" y="18"/>
                </a:cubicBezTo>
                <a:cubicBezTo>
                  <a:pt x="0" y="1"/>
                  <a:pt x="55" y="26"/>
                  <a:pt x="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7" name="Freeform 43">
            <a:extLst>
              <a:ext uri="{FF2B5EF4-FFF2-40B4-BE49-F238E27FC236}">
                <a16:creationId xmlns:a16="http://schemas.microsoft.com/office/drawing/2014/main" id="{7E88B1EF-B7D1-412B-8EE1-0E6E3273F2C3}"/>
              </a:ext>
            </a:extLst>
          </p:cNvPr>
          <p:cNvSpPr>
            <a:spLocks/>
          </p:cNvSpPr>
          <p:nvPr/>
        </p:nvSpPr>
        <p:spPr bwMode="auto">
          <a:xfrm>
            <a:off x="7315201" y="4137025"/>
            <a:ext cx="449263" cy="57150"/>
          </a:xfrm>
          <a:custGeom>
            <a:avLst/>
            <a:gdLst>
              <a:gd name="T0" fmla="*/ 2147483646 w 283"/>
              <a:gd name="T1" fmla="*/ 0 h 36"/>
              <a:gd name="T2" fmla="*/ 2147483646 w 283"/>
              <a:gd name="T3" fmla="*/ 2147483646 h 36"/>
              <a:gd name="T4" fmla="*/ 0 w 283"/>
              <a:gd name="T5" fmla="*/ 2147483646 h 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3" h="36">
                <a:moveTo>
                  <a:pt x="283" y="0"/>
                </a:moveTo>
                <a:cubicBezTo>
                  <a:pt x="225" y="3"/>
                  <a:pt x="168" y="4"/>
                  <a:pt x="110" y="9"/>
                </a:cubicBezTo>
                <a:cubicBezTo>
                  <a:pt x="71" y="12"/>
                  <a:pt x="39" y="36"/>
                  <a:pt x="0" y="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78" name="Oval 44">
            <a:extLst>
              <a:ext uri="{FF2B5EF4-FFF2-40B4-BE49-F238E27FC236}">
                <a16:creationId xmlns:a16="http://schemas.microsoft.com/office/drawing/2014/main" id="{74D3658F-B2AA-4B1E-812C-A28D62D2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5373689"/>
            <a:ext cx="144462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79" name="Oval 45">
            <a:extLst>
              <a:ext uri="{FF2B5EF4-FFF2-40B4-BE49-F238E27FC236}">
                <a16:creationId xmlns:a16="http://schemas.microsoft.com/office/drawing/2014/main" id="{2A41B1C9-8F74-45EE-8995-106AA039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5949951"/>
            <a:ext cx="144462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0" name="Oval 46">
            <a:extLst>
              <a:ext uri="{FF2B5EF4-FFF2-40B4-BE49-F238E27FC236}">
                <a16:creationId xmlns:a16="http://schemas.microsoft.com/office/drawing/2014/main" id="{243556B7-313C-4E07-9433-082904614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949951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1" name="Oval 47">
            <a:extLst>
              <a:ext uri="{FF2B5EF4-FFF2-40B4-BE49-F238E27FC236}">
                <a16:creationId xmlns:a16="http://schemas.microsoft.com/office/drawing/2014/main" id="{A3B48EAD-AFB6-48E1-9477-D729BE28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5661026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2" name="Oval 48">
            <a:extLst>
              <a:ext uri="{FF2B5EF4-FFF2-40B4-BE49-F238E27FC236}">
                <a16:creationId xmlns:a16="http://schemas.microsoft.com/office/drawing/2014/main" id="{6007C6EC-51DF-4072-BD27-A9DAB0A29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5229226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3" name="Oval 49">
            <a:extLst>
              <a:ext uri="{FF2B5EF4-FFF2-40B4-BE49-F238E27FC236}">
                <a16:creationId xmlns:a16="http://schemas.microsoft.com/office/drawing/2014/main" id="{29ABB918-80A4-4070-912E-11ACD8B00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4652964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4" name="Oval 50">
            <a:extLst>
              <a:ext uri="{FF2B5EF4-FFF2-40B4-BE49-F238E27FC236}">
                <a16:creationId xmlns:a16="http://schemas.microsoft.com/office/drawing/2014/main" id="{63019773-2214-4A87-BC21-885216218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5805489"/>
            <a:ext cx="144463" cy="14287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5" name="AutoShape 51">
            <a:extLst>
              <a:ext uri="{FF2B5EF4-FFF2-40B4-BE49-F238E27FC236}">
                <a16:creationId xmlns:a16="http://schemas.microsoft.com/office/drawing/2014/main" id="{A75C82DA-A6CB-4850-AFF9-A7B27B67456B}"/>
              </a:ext>
            </a:extLst>
          </p:cNvPr>
          <p:cNvSpPr>
            <a:spLocks noChangeArrowheads="1"/>
          </p:cNvSpPr>
          <p:nvPr/>
        </p:nvSpPr>
        <p:spPr bwMode="auto">
          <a:xfrm rot="18923497">
            <a:off x="7896226" y="2565401"/>
            <a:ext cx="360363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6" name="AutoShape 52">
            <a:extLst>
              <a:ext uri="{FF2B5EF4-FFF2-40B4-BE49-F238E27FC236}">
                <a16:creationId xmlns:a16="http://schemas.microsoft.com/office/drawing/2014/main" id="{B0B8E4F4-A429-40EE-8D7C-A72330D52F5D}"/>
              </a:ext>
            </a:extLst>
          </p:cNvPr>
          <p:cNvSpPr>
            <a:spLocks noChangeArrowheads="1"/>
          </p:cNvSpPr>
          <p:nvPr/>
        </p:nvSpPr>
        <p:spPr bwMode="auto">
          <a:xfrm rot="17118556">
            <a:off x="7282657" y="4258470"/>
            <a:ext cx="360363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7" name="AutoShape 53">
            <a:extLst>
              <a:ext uri="{FF2B5EF4-FFF2-40B4-BE49-F238E27FC236}">
                <a16:creationId xmlns:a16="http://schemas.microsoft.com/office/drawing/2014/main" id="{E85F52DA-84D8-4653-8EA8-18B8225EC236}"/>
              </a:ext>
            </a:extLst>
          </p:cNvPr>
          <p:cNvSpPr>
            <a:spLocks noChangeArrowheads="1"/>
          </p:cNvSpPr>
          <p:nvPr/>
        </p:nvSpPr>
        <p:spPr bwMode="auto">
          <a:xfrm rot="1908164">
            <a:off x="8904288" y="2133601"/>
            <a:ext cx="360362" cy="1428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88" name="Oval 54">
            <a:extLst>
              <a:ext uri="{FF2B5EF4-FFF2-40B4-BE49-F238E27FC236}">
                <a16:creationId xmlns:a16="http://schemas.microsoft.com/office/drawing/2014/main" id="{F828CA36-E4A9-4945-A617-2C1F321F6B28}"/>
              </a:ext>
            </a:extLst>
          </p:cNvPr>
          <p:cNvSpPr>
            <a:spLocks noChangeArrowheads="1"/>
          </p:cNvSpPr>
          <p:nvPr/>
        </p:nvSpPr>
        <p:spPr bwMode="auto">
          <a:xfrm rot="17365023">
            <a:off x="7465220" y="3212307"/>
            <a:ext cx="360362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89" name="Oval 55">
            <a:extLst>
              <a:ext uri="{FF2B5EF4-FFF2-40B4-BE49-F238E27FC236}">
                <a16:creationId xmlns:a16="http://schemas.microsoft.com/office/drawing/2014/main" id="{E60523CE-DB4A-489F-BE0C-26F42B030299}"/>
              </a:ext>
            </a:extLst>
          </p:cNvPr>
          <p:cNvSpPr>
            <a:spLocks noChangeArrowheads="1"/>
          </p:cNvSpPr>
          <p:nvPr/>
        </p:nvSpPr>
        <p:spPr bwMode="auto">
          <a:xfrm rot="6655470">
            <a:off x="8832057" y="4509295"/>
            <a:ext cx="360363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0" name="Oval 56">
            <a:extLst>
              <a:ext uri="{FF2B5EF4-FFF2-40B4-BE49-F238E27FC236}">
                <a16:creationId xmlns:a16="http://schemas.microsoft.com/office/drawing/2014/main" id="{00E251D7-1950-4668-96FD-4C2A0BADCCDB}"/>
              </a:ext>
            </a:extLst>
          </p:cNvPr>
          <p:cNvSpPr>
            <a:spLocks noChangeArrowheads="1"/>
          </p:cNvSpPr>
          <p:nvPr/>
        </p:nvSpPr>
        <p:spPr bwMode="auto">
          <a:xfrm rot="7699632">
            <a:off x="8400257" y="5085557"/>
            <a:ext cx="360362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1" name="Oval 57">
            <a:extLst>
              <a:ext uri="{FF2B5EF4-FFF2-40B4-BE49-F238E27FC236}">
                <a16:creationId xmlns:a16="http://schemas.microsoft.com/office/drawing/2014/main" id="{6AD571E3-FD9C-4654-9568-8119855F6A74}"/>
              </a:ext>
            </a:extLst>
          </p:cNvPr>
          <p:cNvSpPr>
            <a:spLocks noChangeArrowheads="1"/>
          </p:cNvSpPr>
          <p:nvPr/>
        </p:nvSpPr>
        <p:spPr bwMode="auto">
          <a:xfrm rot="19891547">
            <a:off x="8401051" y="2133601"/>
            <a:ext cx="360363" cy="730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2" name="Oval 59">
            <a:extLst>
              <a:ext uri="{FF2B5EF4-FFF2-40B4-BE49-F238E27FC236}">
                <a16:creationId xmlns:a16="http://schemas.microsoft.com/office/drawing/2014/main" id="{8B5A8E70-DAEC-4221-9A78-42F8DB2C4D89}"/>
              </a:ext>
            </a:extLst>
          </p:cNvPr>
          <p:cNvSpPr>
            <a:spLocks noChangeArrowheads="1"/>
          </p:cNvSpPr>
          <p:nvPr/>
        </p:nvSpPr>
        <p:spPr bwMode="auto">
          <a:xfrm rot="2634792">
            <a:off x="7391401" y="5300664"/>
            <a:ext cx="288925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3" name="Oval 60">
            <a:extLst>
              <a:ext uri="{FF2B5EF4-FFF2-40B4-BE49-F238E27FC236}">
                <a16:creationId xmlns:a16="http://schemas.microsoft.com/office/drawing/2014/main" id="{7C2D56A2-45D2-4AFB-B1BA-CF0EA254AFFE}"/>
              </a:ext>
            </a:extLst>
          </p:cNvPr>
          <p:cNvSpPr>
            <a:spLocks noChangeArrowheads="1"/>
          </p:cNvSpPr>
          <p:nvPr/>
        </p:nvSpPr>
        <p:spPr bwMode="auto">
          <a:xfrm rot="5705527">
            <a:off x="9203532" y="3417095"/>
            <a:ext cx="358775" cy="93662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94" name="Oval 61">
            <a:extLst>
              <a:ext uri="{FF2B5EF4-FFF2-40B4-BE49-F238E27FC236}">
                <a16:creationId xmlns:a16="http://schemas.microsoft.com/office/drawing/2014/main" id="{F8C15ECA-304D-4C88-A602-7E069F84A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5445125"/>
            <a:ext cx="288925" cy="714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pitelová tkáň - 30 Smíšená žláza - schéma">
            <a:extLst>
              <a:ext uri="{FF2B5EF4-FFF2-40B4-BE49-F238E27FC236}">
                <a16:creationId xmlns:a16="http://schemas.microsoft.com/office/drawing/2014/main" id="{ACF108EA-DFE2-456B-80F5-4A8244C9A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9" y="38100"/>
            <a:ext cx="45624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BBCF964D-699E-4D66-8671-BD800959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2133601"/>
            <a:ext cx="37625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tuboalveolární žláza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(mucinózní tubulus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nasedající serózní acinus)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6D6746FB-2F6E-4632-A3BA-E2B03F484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u="sng"/>
              <a:t>Preparáty</a:t>
            </a:r>
            <a:r>
              <a:rPr lang="cs-CZ" altLang="cs-CZ" sz="4000"/>
              <a:t>: </a:t>
            </a:r>
            <a:r>
              <a:rPr lang="cs-CZ" altLang="cs-CZ" sz="4000" b="1" u="sng"/>
              <a:t>Krycí (povrchové) epitely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0421155A-B1EB-4EBE-B60F-10AABA55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1"/>
            <a:ext cx="10811255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Jednovrstevný plochý a kubický epitel (30, 31. Ren)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Jednovrstevný cylindrický epitel (22. </a:t>
            </a:r>
            <a:r>
              <a:rPr lang="cs-CZ" altLang="cs-CZ" sz="2400" dirty="0" err="1"/>
              <a:t>Vesica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fellea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Víceřadý cylindrický epitel s řasinkami (27. Trachea)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dlaždicový epitel nerohovějící (1. Labium </a:t>
            </a:r>
            <a:r>
              <a:rPr lang="cs-CZ" altLang="cs-CZ" sz="2400" dirty="0" err="1"/>
              <a:t>oris</a:t>
            </a:r>
            <a:r>
              <a:rPr lang="cs-CZ" altLang="cs-CZ" sz="2400" dirty="0"/>
              <a:t>, 2. Apex linguae)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dlaždicový epitel rohovatějící (1. Labium </a:t>
            </a:r>
            <a:r>
              <a:rPr lang="cs-CZ" altLang="cs-CZ" sz="2400" dirty="0" err="1"/>
              <a:t>oris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Přechodný epitel (32. </a:t>
            </a:r>
            <a:r>
              <a:rPr lang="cs-CZ" altLang="cs-CZ" sz="2400" dirty="0" err="1"/>
              <a:t>Calyx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renalis</a:t>
            </a:r>
            <a:r>
              <a:rPr lang="cs-CZ" altLang="cs-CZ" sz="2400" dirty="0"/>
              <a:t>, 33. Ureter)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Vrstevnatý cylindrický epitel (91. </a:t>
            </a:r>
            <a:r>
              <a:rPr lang="cs-CZ" altLang="cs-CZ" sz="2400" dirty="0" err="1"/>
              <a:t>Palpebra</a:t>
            </a:r>
            <a:r>
              <a:rPr lang="cs-CZ" altLang="cs-CZ" sz="2400" dirty="0"/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9E5E047-171C-43AE-BF16-19B1C9B41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u="sng"/>
              <a:t>Preparáty</a:t>
            </a:r>
            <a:r>
              <a:rPr lang="cs-CZ" altLang="cs-CZ"/>
              <a:t>: </a:t>
            </a:r>
            <a:r>
              <a:rPr lang="cs-CZ" altLang="cs-CZ" b="1" u="sng"/>
              <a:t>Žlázový epitel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0C778497-347D-439C-AB72-6EA4D5707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096" y="1600201"/>
            <a:ext cx="10698479" cy="4525963"/>
          </a:xfrm>
        </p:spPr>
        <p:txBody>
          <a:bodyPr/>
          <a:lstStyle/>
          <a:p>
            <a:pPr>
              <a:buFontTx/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dirty="0"/>
              <a:t>serózní žláza (8.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parotis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smíšená žláza (9.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submandibularis</a:t>
            </a:r>
            <a:r>
              <a:rPr lang="cs-CZ" altLang="cs-CZ" dirty="0"/>
              <a:t>, 10. </a:t>
            </a: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sublingualis</a:t>
            </a:r>
            <a:r>
              <a:rPr lang="cs-CZ" altLang="cs-CZ" dirty="0"/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C253B9E-A9DC-4110-87D3-8F4B733F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FF"/>
                </a:solidFill>
              </a:rPr>
              <a:t>Gametogeneze</a:t>
            </a:r>
            <a:r>
              <a:rPr lang="cs-CZ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9DAE4DE-9263-45CC-843E-9FDEFB522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644968"/>
            <a:ext cx="11323320" cy="5039296"/>
          </a:xfrm>
        </p:spPr>
        <p:txBody>
          <a:bodyPr/>
          <a:lstStyle/>
          <a:p>
            <a:r>
              <a:rPr lang="cs-CZ" dirty="0"/>
              <a:t>zahrnuje vznik a zrání pohlavních buněk – </a:t>
            </a:r>
            <a:r>
              <a:rPr lang="cs-CZ" b="1" dirty="0"/>
              <a:t>gamet </a:t>
            </a:r>
            <a:r>
              <a:rPr lang="cs-CZ" dirty="0"/>
              <a:t>(spermie, oocyt – 1n,1c)</a:t>
            </a:r>
          </a:p>
          <a:p>
            <a:r>
              <a:rPr lang="cs-CZ" dirty="0"/>
              <a:t>zdrojem gamet jsou prvopohlavní buňky – </a:t>
            </a:r>
            <a:r>
              <a:rPr lang="cs-CZ" b="1" dirty="0" err="1"/>
              <a:t>gonocyty</a:t>
            </a:r>
            <a:r>
              <a:rPr lang="cs-CZ" dirty="0"/>
              <a:t> (objevují se ve 2. týdnu embryonálního vývoje ve stěně žloutkového váčku, během 4. týdne začínají migrovat k vyvíjejícím se gonádám, tam se dále diferencují v </a:t>
            </a:r>
            <a:r>
              <a:rPr lang="cs-CZ" b="1" dirty="0" err="1"/>
              <a:t>oogonie</a:t>
            </a:r>
            <a:r>
              <a:rPr lang="cs-CZ" dirty="0"/>
              <a:t>, nebo </a:t>
            </a:r>
            <a:r>
              <a:rPr lang="cs-CZ" b="1" dirty="0"/>
              <a:t>spermatogonie </a:t>
            </a:r>
            <a:r>
              <a:rPr lang="cs-CZ" dirty="0"/>
              <a:t>(diploidní počet chromosomů – 2n,2c)</a:t>
            </a:r>
          </a:p>
          <a:p>
            <a:r>
              <a:rPr lang="cs-CZ" dirty="0"/>
              <a:t>spočívá ve snížení počtu chromosomů na polovinu (</a:t>
            </a:r>
            <a:r>
              <a:rPr lang="cs-CZ" b="1" dirty="0" err="1"/>
              <a:t>meiosa</a:t>
            </a:r>
            <a:r>
              <a:rPr lang="cs-CZ" b="1" dirty="0"/>
              <a:t> </a:t>
            </a:r>
            <a:r>
              <a:rPr lang="cs-CZ" dirty="0"/>
              <a:t>= redukční dělení), strukturní a tvarové přeměně buněk (</a:t>
            </a:r>
            <a:r>
              <a:rPr lang="cs-CZ" b="1" dirty="0"/>
              <a:t>cytodiferenciaci</a:t>
            </a:r>
            <a:r>
              <a:rPr lang="cs-CZ" dirty="0"/>
              <a:t>)  </a:t>
            </a:r>
          </a:p>
          <a:p>
            <a:r>
              <a:rPr lang="cs-CZ" dirty="0"/>
              <a:t>pohlavní buňky se vytvářejí v gonádách muže (</a:t>
            </a:r>
            <a:r>
              <a:rPr lang="cs-CZ" dirty="0" err="1"/>
              <a:t>testes</a:t>
            </a:r>
            <a:r>
              <a:rPr lang="cs-CZ" dirty="0"/>
              <a:t>) a ženy (ovaria)</a:t>
            </a:r>
          </a:p>
          <a:p>
            <a:r>
              <a:rPr lang="cs-CZ" dirty="0"/>
              <a:t>vývoj gamet je hormonálně řízen (gonadotropní hormony – FSH, LH; pohlavní hormony – testosteron, estrogen, progesteron)</a:t>
            </a:r>
          </a:p>
        </p:txBody>
      </p:sp>
    </p:spTree>
    <p:extLst>
      <p:ext uri="{BB962C8B-B14F-4D97-AF65-F5344CB8AC3E}">
        <p14:creationId xmlns:p14="http://schemas.microsoft.com/office/powerpoint/2010/main" val="378505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F8298D3-2C88-4F9D-9930-9B2A8423E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28575"/>
            <a:ext cx="8467725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DCF15842-352C-432F-8999-1E234E6F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908050"/>
            <a:ext cx="7505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0000FF"/>
                </a:solidFill>
              </a:rPr>
              <a:t>2n,4c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2n, 4c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1n, 2c</a:t>
            </a: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endParaRPr lang="cs-CZ" altLang="cs-CZ" b="1" dirty="0">
              <a:solidFill>
                <a:srgbClr val="0000FF"/>
              </a:solidFill>
            </a:endParaRPr>
          </a:p>
          <a:p>
            <a:r>
              <a:rPr lang="cs-CZ" altLang="cs-CZ" b="1" dirty="0">
                <a:solidFill>
                  <a:srgbClr val="0000FF"/>
                </a:solidFill>
              </a:rPr>
              <a:t>1n, 1c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4127E1F-884C-4681-B22F-2E2D064A0BA5}"/>
              </a:ext>
            </a:extLst>
          </p:cNvPr>
          <p:cNvSpPr txBox="1"/>
          <p:nvPr/>
        </p:nvSpPr>
        <p:spPr>
          <a:xfrm>
            <a:off x="1179576" y="2386584"/>
            <a:ext cx="190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I.řádu</a:t>
            </a:r>
            <a:r>
              <a:rPr lang="cs-CZ" b="1" dirty="0"/>
              <a:t> (primární)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5D27EA-8795-445E-A936-30C248E258B0}"/>
              </a:ext>
            </a:extLst>
          </p:cNvPr>
          <p:cNvSpPr txBox="1"/>
          <p:nvPr/>
        </p:nvSpPr>
        <p:spPr>
          <a:xfrm>
            <a:off x="1862139" y="3090672"/>
            <a:ext cx="1393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1A761C3-643B-4EB5-A101-EBCAEF75A7D0}"/>
              </a:ext>
            </a:extLst>
          </p:cNvPr>
          <p:cNvSpPr txBox="1"/>
          <p:nvPr/>
        </p:nvSpPr>
        <p:spPr>
          <a:xfrm>
            <a:off x="1115568" y="3090672"/>
            <a:ext cx="22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</a:t>
            </a:r>
            <a:r>
              <a:rPr lang="cs-CZ" b="1" i="1" dirty="0"/>
              <a:t>Spermatocyty</a:t>
            </a:r>
            <a:r>
              <a:rPr lang="cs-CZ" b="1" dirty="0"/>
              <a:t> </a:t>
            </a:r>
          </a:p>
          <a:p>
            <a:r>
              <a:rPr lang="cs-CZ" b="1" dirty="0" err="1"/>
              <a:t>II.řádu</a:t>
            </a:r>
            <a:r>
              <a:rPr lang="cs-CZ" b="1" dirty="0"/>
              <a:t> (sekundární)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extLst>
              <a:ext uri="{FF2B5EF4-FFF2-40B4-BE49-F238E27FC236}">
                <a16:creationId xmlns:a16="http://schemas.microsoft.com/office/drawing/2014/main" id="{EE86D72E-7F4E-4662-8C08-41FDE469E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395" y="188914"/>
            <a:ext cx="9422320" cy="936625"/>
          </a:xfrm>
        </p:spPr>
        <p:txBody>
          <a:bodyPr/>
          <a:lstStyle/>
          <a:p>
            <a:r>
              <a:rPr lang="cs-CZ" altLang="cs-CZ" b="1" dirty="0"/>
              <a:t>spermatogeneze    X    oogeneze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6EF212C7-3820-4B8E-91C0-00DA069260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8744" y="1340644"/>
            <a:ext cx="4140200" cy="5445125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od puberty až do stáří – kontinuální, </a:t>
            </a:r>
            <a:r>
              <a:rPr lang="cs-CZ" altLang="cs-CZ" sz="2400" b="1" dirty="0"/>
              <a:t>asynchronní proces</a:t>
            </a:r>
          </a:p>
          <a:p>
            <a:r>
              <a:rPr lang="cs-CZ" altLang="cs-CZ" sz="2400" b="1" dirty="0"/>
              <a:t>nepřetržitá tvorba </a:t>
            </a:r>
            <a:r>
              <a:rPr lang="cs-CZ" altLang="cs-CZ" sz="2400" dirty="0"/>
              <a:t>a vývoj nových vývojových stádií spermie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 </a:t>
            </a:r>
          </a:p>
          <a:p>
            <a:pPr>
              <a:buFontTx/>
              <a:buNone/>
            </a:pPr>
            <a:endParaRPr lang="cs-CZ" altLang="cs-CZ" sz="2400" dirty="0"/>
          </a:p>
          <a:p>
            <a:r>
              <a:rPr lang="cs-CZ" altLang="cs-CZ" sz="2400" b="1" dirty="0">
                <a:solidFill>
                  <a:srgbClr val="FF3300"/>
                </a:solidFill>
              </a:rPr>
              <a:t>4</a:t>
            </a:r>
            <a:r>
              <a:rPr lang="cs-CZ" altLang="cs-CZ" sz="2400" dirty="0"/>
              <a:t> funkční, pohyblivé buňky </a:t>
            </a:r>
            <a:r>
              <a:rPr lang="cs-CZ" altLang="cs-CZ" sz="2400" dirty="0">
                <a:solidFill>
                  <a:srgbClr val="FF3300"/>
                </a:solidFill>
              </a:rPr>
              <a:t>spermie, </a:t>
            </a:r>
            <a:r>
              <a:rPr lang="cs-CZ" altLang="cs-CZ" sz="2400" dirty="0"/>
              <a:t>dimorfizmus (</a:t>
            </a:r>
            <a:r>
              <a:rPr lang="cs-CZ" altLang="cs-CZ" sz="2400" b="1" dirty="0"/>
              <a:t>X, Y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  = </a:t>
            </a:r>
            <a:r>
              <a:rPr lang="cs-CZ" altLang="cs-CZ" sz="2400" dirty="0" err="1"/>
              <a:t>ekvální</a:t>
            </a:r>
            <a:r>
              <a:rPr lang="cs-CZ" altLang="cs-CZ" sz="2400" dirty="0"/>
              <a:t> dělení</a:t>
            </a:r>
          </a:p>
          <a:p>
            <a:pPr>
              <a:buFontTx/>
              <a:buNone/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3095803-F7A2-4A3A-88A2-A2D0EF0F422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38216" y="1358011"/>
            <a:ext cx="4803647" cy="5445125"/>
          </a:xfrm>
        </p:spPr>
        <p:txBody>
          <a:bodyPr>
            <a:normAutofit lnSpcReduction="10000"/>
          </a:bodyPr>
          <a:lstStyle/>
          <a:p>
            <a:r>
              <a:rPr lang="cs-CZ" altLang="cs-CZ" sz="2400" dirty="0"/>
              <a:t>do 6.(7.) měsíce </a:t>
            </a:r>
            <a:r>
              <a:rPr lang="cs-CZ" altLang="cs-CZ" sz="2400" dirty="0" err="1"/>
              <a:t>i.u</a:t>
            </a:r>
            <a:r>
              <a:rPr lang="cs-CZ" altLang="cs-CZ" sz="2400" dirty="0"/>
              <a:t>. vývoje – perioda množení a růstu, </a:t>
            </a:r>
            <a:r>
              <a:rPr lang="cs-CZ" altLang="cs-CZ" sz="2400" b="1" dirty="0"/>
              <a:t>počet oocytů je při narození konečný</a:t>
            </a:r>
          </a:p>
          <a:p>
            <a:pPr>
              <a:buFontTx/>
              <a:buNone/>
            </a:pPr>
            <a:r>
              <a:rPr lang="cs-CZ" altLang="cs-CZ" sz="2400" dirty="0"/>
              <a:t>                 </a:t>
            </a:r>
            <a:r>
              <a:rPr lang="cs-CZ" altLang="cs-CZ" sz="2400" dirty="0">
                <a:solidFill>
                  <a:srgbClr val="0000FF"/>
                </a:solidFill>
              </a:rPr>
              <a:t>oocyty v profázi I</a:t>
            </a:r>
          </a:p>
          <a:p>
            <a:r>
              <a:rPr lang="cs-CZ" altLang="cs-CZ" sz="2400" dirty="0"/>
              <a:t>od puberty – perioda zrání, </a:t>
            </a:r>
            <a:r>
              <a:rPr lang="cs-CZ" altLang="cs-CZ" sz="2400" b="1" dirty="0"/>
              <a:t>cyklický proces </a:t>
            </a:r>
            <a:r>
              <a:rPr lang="cs-CZ" altLang="cs-CZ" sz="2400" dirty="0"/>
              <a:t>(ovariální cyklus)</a:t>
            </a:r>
          </a:p>
          <a:p>
            <a:pPr marL="0" indent="0">
              <a:buNone/>
            </a:pPr>
            <a:r>
              <a:rPr lang="cs-CZ" altLang="cs-CZ" sz="2400" dirty="0"/>
              <a:t>                 </a:t>
            </a:r>
            <a:r>
              <a:rPr lang="cs-CZ" altLang="cs-CZ" sz="2400" dirty="0">
                <a:solidFill>
                  <a:srgbClr val="0000FF"/>
                </a:solidFill>
              </a:rPr>
              <a:t>oocyty v metafázi II</a:t>
            </a:r>
            <a:endParaRPr lang="cs-CZ" altLang="cs-CZ" sz="2400" dirty="0"/>
          </a:p>
          <a:p>
            <a:r>
              <a:rPr lang="cs-CZ" altLang="cs-CZ" sz="2400" b="1" dirty="0" err="1">
                <a:solidFill>
                  <a:srgbClr val="0000FF"/>
                </a:solidFill>
              </a:rPr>
              <a:t>II.meiotické</a:t>
            </a:r>
            <a:r>
              <a:rPr lang="cs-CZ" altLang="cs-CZ" sz="2400" b="1" dirty="0">
                <a:solidFill>
                  <a:srgbClr val="0000FF"/>
                </a:solidFill>
              </a:rPr>
              <a:t> dělení dokončeno jen v případě oplození</a:t>
            </a:r>
          </a:p>
          <a:p>
            <a:endParaRPr lang="cs-CZ" altLang="cs-CZ" sz="2400" b="1" dirty="0">
              <a:solidFill>
                <a:srgbClr val="FF3300"/>
              </a:solidFill>
            </a:endParaRPr>
          </a:p>
          <a:p>
            <a:r>
              <a:rPr lang="cs-CZ" altLang="cs-CZ" sz="2400" b="1" dirty="0">
                <a:solidFill>
                  <a:srgbClr val="FF3300"/>
                </a:solidFill>
              </a:rPr>
              <a:t>1</a:t>
            </a:r>
            <a:r>
              <a:rPr lang="cs-CZ" altLang="cs-CZ" sz="2400" dirty="0"/>
              <a:t> </a:t>
            </a:r>
            <a:r>
              <a:rPr lang="cs-CZ" altLang="cs-CZ" sz="2400" dirty="0">
                <a:solidFill>
                  <a:srgbClr val="FF3300"/>
                </a:solidFill>
              </a:rPr>
              <a:t>oocyt </a:t>
            </a:r>
            <a:r>
              <a:rPr lang="cs-CZ" altLang="cs-CZ" sz="2400" dirty="0"/>
              <a:t>(</a:t>
            </a:r>
            <a:r>
              <a:rPr lang="cs-CZ" altLang="cs-CZ" sz="2400" b="1" dirty="0"/>
              <a:t>X</a:t>
            </a:r>
            <a:r>
              <a:rPr lang="cs-CZ" altLang="cs-CZ" sz="2400" dirty="0"/>
              <a:t>) + 2-3 pólová tělíska </a:t>
            </a:r>
          </a:p>
          <a:p>
            <a:pPr marL="0" indent="0">
              <a:buNone/>
            </a:pPr>
            <a:r>
              <a:rPr lang="cs-CZ" altLang="cs-CZ" sz="2400" dirty="0"/>
              <a:t>    =</a:t>
            </a:r>
            <a:r>
              <a:rPr lang="cs-CZ" altLang="cs-CZ" sz="2400" dirty="0" err="1"/>
              <a:t>inekvální</a:t>
            </a:r>
            <a:r>
              <a:rPr lang="cs-CZ" altLang="cs-CZ" sz="2400" dirty="0"/>
              <a:t> dělení  </a:t>
            </a:r>
          </a:p>
          <a:p>
            <a:pPr>
              <a:buFontTx/>
              <a:buNone/>
            </a:pPr>
            <a:r>
              <a:rPr lang="cs-CZ" altLang="cs-CZ" sz="2400" dirty="0">
                <a:solidFill>
                  <a:srgbClr val="0000FF"/>
                </a:solidFill>
              </a:rPr>
              <a:t>               </a:t>
            </a:r>
            <a:endParaRPr lang="cs-CZ" altLang="cs-CZ" sz="2400" dirty="0"/>
          </a:p>
          <a:p>
            <a:pPr>
              <a:buFontTx/>
              <a:buNone/>
            </a:pPr>
            <a:r>
              <a:rPr lang="cs-CZ" altLang="cs-CZ" sz="2400" dirty="0"/>
              <a:t>             </a:t>
            </a:r>
          </a:p>
        </p:txBody>
      </p:sp>
      <p:sp>
        <p:nvSpPr>
          <p:cNvPr id="50184" name="Line 8">
            <a:extLst>
              <a:ext uri="{FF2B5EF4-FFF2-40B4-BE49-F238E27FC236}">
                <a16:creationId xmlns:a16="http://schemas.microsoft.com/office/drawing/2014/main" id="{9EC0A9E3-0DC3-41DD-9DE3-6424E5F15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136" y="4747641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Line 9">
            <a:extLst>
              <a:ext uri="{FF2B5EF4-FFF2-40B4-BE49-F238E27FC236}">
                <a16:creationId xmlns:a16="http://schemas.microsoft.com/office/drawing/2014/main" id="{2D2BF417-B132-4D43-86C0-59A8E2A48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136" y="6558852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D75BB692-FB96-480E-8A0D-D75982697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580" y="1268413"/>
            <a:ext cx="0" cy="558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1">
            <a:extLst>
              <a:ext uri="{FF2B5EF4-FFF2-40B4-BE49-F238E27FC236}">
                <a16:creationId xmlns:a16="http://schemas.microsoft.com/office/drawing/2014/main" id="{BDA54C22-8966-4D03-A13E-D02350FD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F4523-AFFD-4D0B-961E-D6D768A9962E}" type="slidenum">
              <a:rPr lang="cs-CZ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en-US" sz="1400"/>
          </a:p>
        </p:txBody>
      </p:sp>
      <p:pic>
        <p:nvPicPr>
          <p:cNvPr id="7171" name="Obrázek 2">
            <a:extLst>
              <a:ext uri="{FF2B5EF4-FFF2-40B4-BE49-F238E27FC236}">
                <a16:creationId xmlns:a16="http://schemas.microsoft.com/office/drawing/2014/main" id="{EB82F0DC-17EC-4C1D-8C4E-6A0C952E5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251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1" descr="TESTIS4">
            <a:extLst>
              <a:ext uri="{FF2B5EF4-FFF2-40B4-BE49-F238E27FC236}">
                <a16:creationId xmlns:a16="http://schemas.microsoft.com/office/drawing/2014/main" id="{D759C4E3-557B-4DC6-8CBC-B858A846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3482975"/>
            <a:ext cx="44799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ovéPole 4">
            <a:extLst>
              <a:ext uri="{FF2B5EF4-FFF2-40B4-BE49-F238E27FC236}">
                <a16:creationId xmlns:a16="http://schemas.microsoft.com/office/drawing/2014/main" id="{A08718EA-742D-4A40-A7BF-4EC8CAD6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69850"/>
            <a:ext cx="763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Tubuli seminiferi contorti - spermatogeneze</a:t>
            </a:r>
            <a:endParaRPr lang="en-US" altLang="en-US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1917</Words>
  <Application>Microsoft Office PowerPoint</Application>
  <PresentationFormat>Širokoúhlá obrazovka</PresentationFormat>
  <Paragraphs>317</Paragraphs>
  <Slides>53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Motiv Office</vt:lpstr>
      <vt:lpstr>Image</vt:lpstr>
      <vt:lpstr>Základy histologie a embryologie I. </vt:lpstr>
      <vt:lpstr>HISTOLOGIE</vt:lpstr>
      <vt:lpstr>EMBRYOLOGIE</vt:lpstr>
      <vt:lpstr>Prezentace aplikace PowerPoint</vt:lpstr>
      <vt:lpstr>TKÁNĚ – embryonální vývoj</vt:lpstr>
      <vt:lpstr>Gametogeneze </vt:lpstr>
      <vt:lpstr>Prezentace aplikace PowerPoint</vt:lpstr>
      <vt:lpstr>spermatogeneze    X    oogeneze </vt:lpstr>
      <vt:lpstr>Prezentace aplikace PowerPoint</vt:lpstr>
      <vt:lpstr>Prezentace aplikace PowerPoint</vt:lpstr>
      <vt:lpstr>Prezentace aplikace PowerPoint</vt:lpstr>
      <vt:lpstr>Ovulace </vt:lpstr>
      <vt:lpstr>Oplození</vt:lpstr>
      <vt:lpstr>Akrozomální reakce a průnik spermie do vajíčka</vt:lpstr>
      <vt:lpstr>Prezentace aplikace PowerPoint</vt:lpstr>
      <vt:lpstr>Prezentace aplikace PowerPoint</vt:lpstr>
      <vt:lpstr>Prezentace aplikace PowerPoint</vt:lpstr>
      <vt:lpstr>Rýhování – řada po sobě následujících          mitotických dělení zygoty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TKÁNĚ</vt:lpstr>
      <vt:lpstr>Typy tkání</vt:lpstr>
      <vt:lpstr>Prezentace aplikace PowerPoint</vt:lpstr>
      <vt:lpstr>Epitelová tkáň</vt:lpstr>
      <vt:lpstr>Vlastnosti epitelových buněk</vt:lpstr>
      <vt:lpstr>Epitelová tkáň – polarizace buněk </vt:lpstr>
      <vt:lpstr>Funkce epitelu                      (klasifikace podle funkce)</vt:lpstr>
      <vt:lpstr>Klasifikace epitelů podle uspořádání buněk (stavby):</vt:lpstr>
      <vt:lpstr>epitely plošné</vt:lpstr>
      <vt:lpstr>epitel trámčitý</vt:lpstr>
      <vt:lpstr>epitel retikulární</vt:lpstr>
      <vt:lpstr>Prezentace aplikace PowerPoint</vt:lpstr>
      <vt:lpstr>Prezentace aplikace PowerPoint</vt:lpstr>
      <vt:lpstr>Žlázový epitel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Preparáty: Krycí (povrchové) epitely</vt:lpstr>
      <vt:lpstr>Preparáty: Žlázový epitel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</dc:title>
  <dc:creator>Lenka Lišková</dc:creator>
  <cp:lastModifiedBy>Lenka Lišková</cp:lastModifiedBy>
  <cp:revision>124</cp:revision>
  <dcterms:created xsi:type="dcterms:W3CDTF">2022-08-26T06:38:48Z</dcterms:created>
  <dcterms:modified xsi:type="dcterms:W3CDTF">2023-09-07T06:44:33Z</dcterms:modified>
</cp:coreProperties>
</file>