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8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7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9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zuby.cz/detske-zubni-kartacky?article=jak-vybrat-spravny-kartacek-pro-di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Obsah obrázku Barevnost, umění&#10;&#10;Popis byl vytvořen automaticky">
            <a:extLst>
              <a:ext uri="{FF2B5EF4-FFF2-40B4-BE49-F238E27FC236}">
                <a16:creationId xmlns:a16="http://schemas.microsoft.com/office/drawing/2014/main" id="{97AD4A08-A02D-057E-A773-FE8C37BF6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CABB2D53-C128-F87A-33DB-ADDA783A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908385"/>
            <a:ext cx="12191999" cy="194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21E2A8-619B-0E9E-1796-EDB716CA9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5099539"/>
            <a:ext cx="8728364" cy="807857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Dětské Kartáčky</a:t>
            </a:r>
            <a:endParaRPr lang="en-GB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31E40D-A29F-490D-EE83-1E8CAD3B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818" y="5972709"/>
            <a:ext cx="8728364" cy="557117"/>
          </a:xfrm>
        </p:spPr>
        <p:txBody>
          <a:bodyPr>
            <a:noAutofit/>
          </a:bodyPr>
          <a:lstStyle/>
          <a:p>
            <a:r>
              <a:rPr lang="cs-CZ" sz="2000" dirty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Daniela </a:t>
            </a:r>
            <a:r>
              <a:rPr lang="cs-CZ" sz="2000" dirty="0" err="1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Mauritzová</a:t>
            </a:r>
            <a:endParaRPr lang="en-GB" sz="2000" dirty="0">
              <a:ln w="3175"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3F4CCB-56E5-AC3D-D625-4C3B2AA0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1" b="95016" l="9488" r="89564">
                        <a14:foregroundMark x1="56357" y1="9034" x2="56357" y2="9034"/>
                        <a14:foregroundMark x1="55977" y1="6854" x2="55977" y2="6854"/>
                        <a14:foregroundMark x1="29791" y1="9034" x2="29791" y2="9034"/>
                        <a14:foregroundMark x1="29981" y1="8723" x2="30550" y2="23209"/>
                        <a14:foregroundMark x1="17457" y1="8255" x2="16319" y2="17134"/>
                        <a14:foregroundMark x1="17837" y1="22274" x2="22201" y2="44704"/>
                        <a14:foregroundMark x1="22201" y1="44704" x2="22201" y2="44704"/>
                        <a14:foregroundMark x1="30253" y1="89552" x2="30508" y2="90498"/>
                        <a14:foregroundMark x1="29696" y1="87487" x2="29984" y2="88555"/>
                        <a14:foregroundMark x1="29022" y1="84986" x2="29566" y2="87004"/>
                        <a14:foregroundMark x1="19924" y1="51246" x2="28063" y2="81431"/>
                        <a14:foregroundMark x1="28273" y1="93925" x2="26945" y2="95171"/>
                        <a14:foregroundMark x1="72166" y1="55656" x2="73428" y2="61037"/>
                        <a14:foregroundMark x1="67552" y1="35981" x2="70965" y2="50535"/>
                        <a14:foregroundMark x1="70529" y1="77259" x2="73435" y2="86760"/>
                        <a14:foregroundMark x1="67905" y1="68675" x2="69042" y2="72394"/>
                        <a14:foregroundMark x1="61480" y1="47664" x2="66878" y2="65318"/>
                        <a14:foregroundMark x1="42694" y1="6231" x2="41366" y2="5452"/>
                        <a14:foregroundMark x1="54839" y1="4361" x2="56357" y2="4361"/>
                        <a14:foregroundMark x1="81214" y1="9346" x2="80835" y2="23832"/>
                        <a14:foregroundMark x1="16888" y1="17134" x2="17268" y2="21184"/>
                        <a14:foregroundMark x1="24288" y1="48707" x2="24288" y2="49221"/>
                        <a14:foregroundMark x1="24288" y1="46573" x2="24288" y2="47133"/>
                        <a14:foregroundMark x1="25007" y1="52804" x2="24900" y2="48656"/>
                        <a14:foregroundMark x1="25076" y1="55452" x2="25011" y2="52960"/>
                        <a14:foregroundMark x1="25193" y1="59954" x2="25092" y2="56075"/>
                        <a14:foregroundMark x1="25427" y1="69003" x2="25199" y2="60203"/>
                        <a14:foregroundMark x1="24858" y1="47040" x2="24668" y2="46729"/>
                        <a14:foregroundMark x1="26766" y1="68556" x2="26755" y2="69159"/>
                        <a14:foregroundMark x1="26808" y1="66355" x2="26785" y2="67593"/>
                        <a14:foregroundMark x1="26832" y1="65109" x2="26829" y2="65265"/>
                        <a14:foregroundMark x1="26853" y1="64019" x2="26841" y2="64642"/>
                        <a14:foregroundMark x1="26871" y1="63084" x2="26862" y2="63551"/>
                        <a14:foregroundMark x1="26898" y1="61682" x2="26889" y2="62150"/>
                        <a14:foregroundMark x1="26945" y1="59190" x2="26930" y2="59968"/>
                        <a14:foregroundMark x1="25047" y1="41745" x2="25806" y2="42835"/>
                        <a14:foregroundMark x1="25996" y1="55763" x2="25996" y2="52960"/>
                        <a14:foregroundMark x1="25996" y1="52960" x2="25996" y2="53894"/>
                        <a14:foregroundMark x1="25996" y1="51713" x2="25996" y2="52804"/>
                        <a14:foregroundMark x1="31459" y1="92368" x2="31689" y2="93769"/>
                        <a14:foregroundMark x1="31204" y1="90810" x2="31306" y2="91433"/>
                        <a14:foregroundMark x1="31015" y1="89656" x2="31153" y2="90498"/>
                        <a14:foregroundMark x1="30619" y1="87243" x2="30854" y2="88673"/>
                        <a14:foregroundMark x1="30361" y1="85670" x2="30538" y2="86747"/>
                        <a14:backgroundMark x1="38140" y1="36760" x2="38330" y2="37695"/>
                        <a14:backgroundMark x1="37761" y1="38006" x2="39089" y2="45950"/>
                        <a14:backgroundMark x1="39469" y1="60592" x2="38899" y2="46262"/>
                        <a14:backgroundMark x1="26376" y1="37539" x2="26755" y2="41121"/>
                        <a14:backgroundMark x1="28867" y1="59215" x2="28653" y2="58100"/>
                        <a14:backgroundMark x1="26945" y1="44393" x2="27653" y2="46573"/>
                        <a14:backgroundMark x1="27813" y1="49221" x2="27894" y2="50156"/>
                        <a14:backgroundMark x1="30222" y1="69204" x2="30930" y2="73364"/>
                        <a14:backgroundMark x1="32638" y1="93925" x2="32607" y2="93669"/>
                        <a14:backgroundMark x1="31577" y1="85536" x2="31499" y2="85202"/>
                        <a14:backgroundMark x1="31499" y1="81308" x2="31689" y2="84891"/>
                        <a14:backgroundMark x1="31120" y1="77726" x2="31309" y2="81776"/>
                        <a14:backgroundMark x1="30930" y1="74143" x2="30930" y2="75857"/>
                        <a14:backgroundMark x1="39469" y1="62305" x2="39469" y2="64798"/>
                        <a14:backgroundMark x1="39848" y1="65265" x2="40038" y2="69003"/>
                        <a14:backgroundMark x1="40038" y1="71340" x2="40038" y2="74611"/>
                        <a14:backgroundMark x1="40228" y1="74611" x2="40607" y2="77103"/>
                        <a14:backgroundMark x1="40607" y1="78816" x2="40797" y2="81620"/>
                        <a14:backgroundMark x1="40987" y1="82555" x2="41176" y2="85047"/>
                        <a14:backgroundMark x1="41176" y1="86760" x2="41366" y2="90187"/>
                        <a14:backgroundMark x1="49905" y1="55607" x2="50285" y2="57788"/>
                        <a14:backgroundMark x1="49526" y1="39875" x2="49715" y2="42368"/>
                        <a14:backgroundMark x1="49905" y1="43458" x2="49526" y2="46417"/>
                        <a14:backgroundMark x1="60911" y1="45483" x2="60911" y2="47664"/>
                        <a14:backgroundMark x1="26565" y1="42512" x2="26565" y2="42991"/>
                        <a14:backgroundMark x1="71347" y1="60903" x2="70588" y2="68847"/>
                        <a14:backgroundMark x1="72106" y1="50623" x2="71537" y2="55607"/>
                        <a14:backgroundMark x1="69829" y1="72430" x2="69639" y2="75234"/>
                        <a14:backgroundMark x1="69829" y1="74922" x2="69829" y2="76012"/>
                        <a14:backgroundMark x1="69450" y1="75545" x2="69450" y2="77259"/>
                        <a14:backgroundMark x1="27324" y1="46885" x2="27514" y2="48442"/>
                        <a14:backgroundMark x1="28653" y1="55452" x2="28653" y2="56075"/>
                        <a14:backgroundMark x1="28463" y1="53894" x2="28653" y2="54206"/>
                        <a14:backgroundMark x1="29222" y1="59657" x2="29412" y2="60592"/>
                        <a14:backgroundMark x1="29412" y1="60748" x2="29412" y2="61682"/>
                        <a14:backgroundMark x1="29412" y1="62150" x2="29412" y2="63084"/>
                        <a14:backgroundMark x1="29602" y1="63551" x2="29602" y2="64019"/>
                        <a14:backgroundMark x1="29791" y1="64642" x2="29791" y2="65109"/>
                        <a14:backgroundMark x1="29791" y1="65265" x2="29791" y2="65888"/>
                        <a14:backgroundMark x1="29791" y1="65888" x2="29791" y2="66355"/>
                        <a14:backgroundMark x1="30171" y1="67134" x2="30361" y2="68069"/>
                        <a14:backgroundMark x1="33017" y1="91433" x2="33017" y2="92368"/>
                        <a14:backgroundMark x1="32827" y1="90498" x2="32827" y2="90810"/>
                        <a14:backgroundMark x1="32827" y1="88941" x2="32638" y2="89875"/>
                        <a14:backgroundMark x1="28083" y1="52804" x2="28083" y2="52960"/>
                        <a14:backgroundMark x1="32258" y1="86293" x2="32448" y2="8676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8006648">
            <a:off x="-1425671" y="-2157306"/>
            <a:ext cx="4016088" cy="48924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4D362D-9D58-B108-39F0-8663BA4BC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3" b="95307" l="7174" r="90000">
                        <a14:foregroundMark x1="9348" y1="8845" x2="9348" y2="13538"/>
                        <a14:foregroundMark x1="19130" y1="65704" x2="20217" y2="71300"/>
                        <a14:foregroundMark x1="25652" y1="94404" x2="65000" y2="93502"/>
                        <a14:foregroundMark x1="65000" y1="93502" x2="74130" y2="94765"/>
                        <a14:foregroundMark x1="35870" y1="91697" x2="46087" y2="92599"/>
                        <a14:foregroundMark x1="41739" y1="90072" x2="34130" y2="39892"/>
                        <a14:foregroundMark x1="34130" y1="39892" x2="14783" y2="42058"/>
                        <a14:foregroundMark x1="14783" y1="44043" x2="22826" y2="93502"/>
                        <a14:foregroundMark x1="22826" y1="93502" x2="25217" y2="95307"/>
                        <a14:foregroundMark x1="9783" y1="6859" x2="8913" y2="13718"/>
                        <a14:foregroundMark x1="9565" y1="4693" x2="7391" y2="6679"/>
                        <a14:foregroundMark x1="8478" y1="3430" x2="7174" y2="3971"/>
                        <a14:foregroundMark x1="8043" y1="3430" x2="11522" y2="7220"/>
                        <a14:foregroundMark x1="9783" y1="3430" x2="8043" y2="3791"/>
                        <a14:foregroundMark x1="21522" y1="3069" x2="23261" y2="5415"/>
                        <a14:foregroundMark x1="23261" y1="5596" x2="24348" y2="26173"/>
                        <a14:foregroundMark x1="24348" y1="10289" x2="21739" y2="2708"/>
                        <a14:foregroundMark x1="33043" y1="38628" x2="41304" y2="48375"/>
                        <a14:foregroundMark x1="41522" y1="43502" x2="32826" y2="36823"/>
                        <a14:foregroundMark x1="32826" y1="36462" x2="36739" y2="36823"/>
                        <a14:foregroundMark x1="33043" y1="34296" x2="32464" y2="35018"/>
                        <a14:foregroundMark x1="36016" y1="35064" x2="37826" y2="35740"/>
                        <a14:foregroundMark x1="33478" y1="34116" x2="34877" y2="34638"/>
                        <a14:foregroundMark x1="36244" y1="34780" x2="43043" y2="36462"/>
                        <a14:foregroundMark x1="33536" y1="34111" x2="34062" y2="34241"/>
                        <a14:foregroundMark x1="35000" y1="33047" x2="34293" y2="32846"/>
                        <a14:foregroundMark x1="38987" y1="34180" x2="36173" y2="33380"/>
                        <a14:foregroundMark x1="41304" y1="34838" x2="40796" y2="34694"/>
                        <a14:foregroundMark x1="36024" y1="32885" x2="40000" y2="33394"/>
                        <a14:foregroundMark x1="34348" y1="32671" x2="35882" y2="32867"/>
                        <a14:foregroundMark x1="36739" y1="32671" x2="36549" y2="22563"/>
                        <a14:foregroundMark x1="36875" y1="22563" x2="39348" y2="32671"/>
                        <a14:foregroundMark x1="22609" y1="2888" x2="25435" y2="10650"/>
                        <a14:foregroundMark x1="38696" y1="23466" x2="38120" y2="22563"/>
                        <a14:foregroundMark x1="35435" y1="13357" x2="36304" y2="13538"/>
                        <a14:foregroundMark x1="36304" y1="13538" x2="35870" y2="17690"/>
                        <a14:foregroundMark x1="36304" y1="15884" x2="36500" y2="19134"/>
                        <a14:foregroundMark x1="36957" y1="13538" x2="37341" y2="19134"/>
                        <a14:foregroundMark x1="37826" y1="13718" x2="38012" y2="19134"/>
                        <a14:foregroundMark x1="37826" y1="18255" x2="37826" y2="14079"/>
                        <a14:foregroundMark x1="37826" y1="19134" x2="37826" y2="18676"/>
                        <a14:foregroundMark x1="38399" y1="19134" x2="37826" y2="14260"/>
                        <a14:foregroundMark x1="38261" y1="15343" x2="38043" y2="13538"/>
                        <a14:foregroundMark x1="35217" y1="1444" x2="35217" y2="12094"/>
                        <a14:foregroundMark x1="35435" y1="1264" x2="38261" y2="12274"/>
                        <a14:foregroundMark x1="36739" y1="1083" x2="38696" y2="12274"/>
                        <a14:foregroundMark x1="38913" y1="11733" x2="36957" y2="1264"/>
                        <a14:foregroundMark x1="37174" y1="1264" x2="39130" y2="10469"/>
                        <a14:foregroundMark x1="37174" y1="1444" x2="38696" y2="7401"/>
                        <a14:foregroundMark x1="37609" y1="1805" x2="38478" y2="6498"/>
                        <a14:foregroundMark x1="12174" y1="31588" x2="11087" y2="15884"/>
                        <a14:foregroundMark x1="11739" y1="14079" x2="11957" y2="9386"/>
                        <a14:foregroundMark x1="88261" y1="4513" x2="89348" y2="6859"/>
                        <a14:backgroundMark x1="67174" y1="98736" x2="68913" y2="98556"/>
                        <a14:backgroundMark x1="69783" y1="98375" x2="68913" y2="98375"/>
                        <a14:backgroundMark x1="32826" y1="32130" x2="31957" y2="33213"/>
                        <a14:backgroundMark x1="31522" y1="33755" x2="31739" y2="34477"/>
                        <a14:backgroundMark x1="31739" y1="35018" x2="31739" y2="35379"/>
                        <a14:backgroundMark x1="39348" y1="19134" x2="39348" y2="22563"/>
                        <a14:backgroundMark x1="39565" y1="23646" x2="39130" y2="21480"/>
                        <a14:backgroundMark x1="43478" y1="33213" x2="43696" y2="34296"/>
                        <a14:backgroundMark x1="78478" y1="34477" x2="78261" y2="3556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16618">
            <a:off x="10083990" y="4140344"/>
            <a:ext cx="3505504" cy="42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07552-EBDF-797D-75BC-B01A157C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Philips </a:t>
            </a:r>
            <a:r>
              <a:rPr lang="cs-CZ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Sonicare</a:t>
            </a:r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Kids</a:t>
            </a:r>
            <a:endParaRPr lang="en-GB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B884D-C69B-B061-9821-FA123AF7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5178553" cy="4593828"/>
          </a:xfrm>
        </p:spPr>
        <p:txBody>
          <a:bodyPr>
            <a:normAutofit fontScale="92500"/>
          </a:bodyPr>
          <a:lstStyle/>
          <a:p>
            <a:pPr marL="216000" indent="-216000">
              <a:lnSpc>
                <a:spcPct val="200000"/>
              </a:lnSpc>
            </a:pPr>
            <a:r>
              <a:rPr lang="cs-CZ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malá hlavice</a:t>
            </a:r>
          </a:p>
          <a:p>
            <a:pPr marL="216000" indent="-216000">
              <a:lnSpc>
                <a:spcPct val="200000"/>
              </a:lnSpc>
            </a:pPr>
            <a:r>
              <a:rPr lang="cs-CZ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volitelná intenzita čištění</a:t>
            </a:r>
          </a:p>
          <a:p>
            <a:pPr marL="216000" indent="-216000">
              <a:lnSpc>
                <a:spcPct val="200000"/>
              </a:lnSpc>
            </a:pPr>
            <a:r>
              <a:rPr lang="cs-CZ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jednoduchá manipulace</a:t>
            </a:r>
          </a:p>
          <a:p>
            <a:pPr marL="216000" indent="-216000">
              <a:lnSpc>
                <a:spcPct val="200000"/>
              </a:lnSpc>
            </a:pPr>
            <a:r>
              <a:rPr lang="cs-CZ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aplikace pro děti</a:t>
            </a:r>
          </a:p>
          <a:p>
            <a:pPr marL="216000" indent="-216000">
              <a:lnSpc>
                <a:spcPct val="200000"/>
              </a:lnSpc>
            </a:pPr>
            <a:r>
              <a:rPr lang="cs-CZ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časovač </a:t>
            </a:r>
            <a:r>
              <a:rPr lang="cs-CZ" sz="2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KidTimer</a:t>
            </a:r>
            <a:endParaRPr lang="cs-CZ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A49126-839B-74FB-FEA8-B876E338A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72" y="1396791"/>
            <a:ext cx="2530059" cy="48162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044875-E2B0-05D9-DCDE-04418ECB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643" y="1396791"/>
            <a:ext cx="3318786" cy="47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8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ah obrázku Barevnost, umění&#10;&#10;Popis byl vytvořen automaticky">
            <a:extLst>
              <a:ext uri="{FF2B5EF4-FFF2-40B4-BE49-F238E27FC236}">
                <a16:creationId xmlns:a16="http://schemas.microsoft.com/office/drawing/2014/main" id="{0895D8FB-DB4A-9034-B621-2707BA7CF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6F82C-F93F-1E4B-28D2-A6328628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10" y="2540000"/>
            <a:ext cx="10772560" cy="889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Děkuji za pozornost</a:t>
            </a:r>
            <a:endParaRPr lang="en-GB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788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57FFF2AA-3EF0-A5F7-5514-FEAB7C16604A}"/>
              </a:ext>
            </a:extLst>
          </p:cNvPr>
          <p:cNvGrpSpPr/>
          <p:nvPr/>
        </p:nvGrpSpPr>
        <p:grpSpPr>
          <a:xfrm>
            <a:off x="6529238" y="515620"/>
            <a:ext cx="5396781" cy="5826760"/>
            <a:chOff x="6461760" y="111760"/>
            <a:chExt cx="5870659" cy="6634480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FB09761-E1CE-FB32-1360-D62093FCA101}"/>
                </a:ext>
              </a:extLst>
            </p:cNvPr>
            <p:cNvGrpSpPr/>
            <p:nvPr/>
          </p:nvGrpSpPr>
          <p:grpSpPr>
            <a:xfrm>
              <a:off x="6461760" y="111760"/>
              <a:ext cx="2956560" cy="6634480"/>
              <a:chOff x="7729418" y="467360"/>
              <a:chExt cx="2735382" cy="6390640"/>
            </a:xfrm>
          </p:grpSpPr>
          <p:pic>
            <p:nvPicPr>
              <p:cNvPr id="1026" name="Picture 2" descr="TePe Mini X-SOFT dětský zubní kartáček, blistr | BELdental.cz">
                <a:extLst>
                  <a:ext uri="{FF2B5EF4-FFF2-40B4-BE49-F238E27FC236}">
                    <a16:creationId xmlns:a16="http://schemas.microsoft.com/office/drawing/2014/main" id="{B5F0E36A-B42E-C4AE-7533-C5B6DE838D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61" t="17710" r="22461" b="15563"/>
              <a:stretch/>
            </p:blipFill>
            <p:spPr bwMode="auto">
              <a:xfrm>
                <a:off x="7729418" y="467360"/>
                <a:ext cx="2735382" cy="3313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TePe Mini X-SOFT dětský zubní kartáček, blistr | BELdental.cz">
                <a:extLst>
                  <a:ext uri="{FF2B5EF4-FFF2-40B4-BE49-F238E27FC236}">
                    <a16:creationId xmlns:a16="http://schemas.microsoft.com/office/drawing/2014/main" id="{8CA8B2D8-5BCC-2842-29CD-8F8DB1B99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LineDrawing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61" t="17710" r="22461" b="15563"/>
              <a:stretch/>
            </p:blipFill>
            <p:spPr bwMode="auto">
              <a:xfrm rot="10800000" flipH="1">
                <a:off x="7729418" y="3544061"/>
                <a:ext cx="2735382" cy="3313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9CF8DF4-23AF-FA82-3813-66FEB3761AFC}"/>
                </a:ext>
              </a:extLst>
            </p:cNvPr>
            <p:cNvGrpSpPr/>
            <p:nvPr/>
          </p:nvGrpSpPr>
          <p:grpSpPr>
            <a:xfrm rot="10800000" flipH="1" flipV="1">
              <a:off x="9375859" y="111760"/>
              <a:ext cx="2956560" cy="6634480"/>
              <a:chOff x="7729418" y="467360"/>
              <a:chExt cx="2735382" cy="6390640"/>
            </a:xfrm>
          </p:grpSpPr>
          <p:pic>
            <p:nvPicPr>
              <p:cNvPr id="7" name="Picture 2" descr="TePe Mini X-SOFT dětský zubní kartáček, blistr | BELdental.cz">
                <a:extLst>
                  <a:ext uri="{FF2B5EF4-FFF2-40B4-BE49-F238E27FC236}">
                    <a16:creationId xmlns:a16="http://schemas.microsoft.com/office/drawing/2014/main" id="{7377318C-821B-DC38-2F52-BF386A629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61" t="17710" r="22461" b="15563"/>
              <a:stretch/>
            </p:blipFill>
            <p:spPr bwMode="auto">
              <a:xfrm>
                <a:off x="7729418" y="467360"/>
                <a:ext cx="2735382" cy="3313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TePe Mini X-SOFT dětský zubní kartáček, blistr | BELdental.cz">
                <a:extLst>
                  <a:ext uri="{FF2B5EF4-FFF2-40B4-BE49-F238E27FC236}">
                    <a16:creationId xmlns:a16="http://schemas.microsoft.com/office/drawing/2014/main" id="{086ADFE4-5B15-FC6F-EBD2-714CBA998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LineDrawing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61" t="17710" r="22461" b="15563"/>
              <a:stretch/>
            </p:blipFill>
            <p:spPr bwMode="auto">
              <a:xfrm rot="10800000" flipH="1">
                <a:off x="7729418" y="3544061"/>
                <a:ext cx="2735382" cy="3313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3DA056E-1F82-1DDB-1E80-FC548813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Základní informace</a:t>
            </a:r>
            <a:endParaRPr lang="en-GB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29732-584E-5E00-9268-8D12AA78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442720"/>
            <a:ext cx="9333992" cy="5547360"/>
          </a:xfrm>
        </p:spPr>
        <p:txBody>
          <a:bodyPr>
            <a:normAutofit/>
          </a:bodyPr>
          <a:lstStyle/>
          <a:p>
            <a:r>
              <a:rPr lang="cs-CZ" sz="3800" u="sng" dirty="0"/>
              <a:t>věk</a:t>
            </a:r>
            <a:r>
              <a:rPr lang="cs-CZ" sz="3800" dirty="0"/>
              <a:t> </a:t>
            </a:r>
          </a:p>
          <a:p>
            <a:r>
              <a:rPr lang="cs-CZ" sz="3800" u="sng" dirty="0"/>
              <a:t>velikost hlavice</a:t>
            </a:r>
            <a:r>
              <a:rPr lang="cs-CZ" sz="3800" dirty="0"/>
              <a:t> </a:t>
            </a:r>
            <a:endParaRPr lang="cs-CZ" sz="22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3800" u="sng" dirty="0"/>
              <a:t>délka rukojeti </a:t>
            </a:r>
            <a:endParaRPr lang="cs-CZ" sz="2200" u="sng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3800" u="sng" dirty="0"/>
              <a:t>měkkost štětin</a:t>
            </a:r>
            <a:r>
              <a:rPr lang="cs-CZ" sz="3800" dirty="0"/>
              <a:t> </a:t>
            </a:r>
          </a:p>
          <a:p>
            <a:r>
              <a:rPr lang="cs-CZ" sz="3800" u="sng" dirty="0"/>
              <a:t>design </a:t>
            </a:r>
            <a:endParaRPr lang="cs-CZ" sz="3800" u="sng" dirty="0">
              <a:solidFill>
                <a:srgbClr val="BF503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cs-CZ" sz="1000" dirty="0">
              <a:solidFill>
                <a:schemeClr val="accent6">
                  <a:lumMod val="5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cs-CZ" sz="1000" dirty="0">
              <a:solidFill>
                <a:schemeClr val="accent6">
                  <a:lumMod val="5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cs-CZ" sz="1000" dirty="0">
              <a:solidFill>
                <a:schemeClr val="accent6">
                  <a:lumMod val="5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000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https://www.nazuby.cz/detske-zubni-kartacky?article=jak-vybrat-spravny-kartacek-pro-dite</a:t>
            </a:r>
            <a:endParaRPr lang="cs-CZ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9713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ren's Toothbrushes, GLISTER™ KIDS ORAL CARE">
            <a:extLst>
              <a:ext uri="{FF2B5EF4-FFF2-40B4-BE49-F238E27FC236}">
                <a16:creationId xmlns:a16="http://schemas.microsoft.com/office/drawing/2014/main" id="{FB0DFBB1-8AED-0964-FADC-CEAE05B53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2112"/>
          <a:stretch/>
        </p:blipFill>
        <p:spPr bwMode="auto">
          <a:xfrm>
            <a:off x="8483600" y="1114769"/>
            <a:ext cx="3708400" cy="49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18E9EB-364A-0DFB-9AE4-730CAB98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do 4 let</a:t>
            </a:r>
            <a:endParaRPr lang="en-GB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F144F-23DA-C144-9EFD-EB248FDA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534160"/>
            <a:ext cx="8419593" cy="515112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cs-CZ" sz="3800" u="sng" dirty="0"/>
              <a:t>velikost hlavice</a:t>
            </a:r>
            <a:r>
              <a:rPr lang="cs-CZ" sz="3800" dirty="0"/>
              <a:t> </a:t>
            </a:r>
            <a:r>
              <a:rPr lang="cs-CZ" sz="28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co nejmenší</a:t>
            </a:r>
          </a:p>
          <a:p>
            <a:pPr>
              <a:lnSpc>
                <a:spcPct val="200000"/>
              </a:lnSpc>
            </a:pPr>
            <a:r>
              <a:rPr lang="cs-CZ" sz="3800" u="sng" dirty="0"/>
              <a:t>délka rukojeti</a:t>
            </a:r>
            <a:r>
              <a:rPr lang="cs-CZ" sz="3800" dirty="0"/>
              <a:t> </a:t>
            </a:r>
            <a:r>
              <a:rPr lang="cs-CZ" sz="28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dostatečně dlouhá pro rodiče</a:t>
            </a:r>
          </a:p>
          <a:p>
            <a:pPr>
              <a:lnSpc>
                <a:spcPct val="200000"/>
              </a:lnSpc>
            </a:pPr>
            <a:r>
              <a:rPr lang="cs-CZ" sz="3800" u="sng" dirty="0"/>
              <a:t>měkkost štětin</a:t>
            </a:r>
            <a:r>
              <a:rPr lang="cs-CZ" sz="3800" dirty="0"/>
              <a:t> </a:t>
            </a:r>
            <a:r>
              <a:rPr lang="cs-CZ" sz="28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co nejměkčí + krátké štětiny  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63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98992F9-2B9C-96DB-3107-696AA95660E2}"/>
              </a:ext>
            </a:extLst>
          </p:cNvPr>
          <p:cNvGrpSpPr/>
          <p:nvPr/>
        </p:nvGrpSpPr>
        <p:grpSpPr>
          <a:xfrm>
            <a:off x="1874520" y="172720"/>
            <a:ext cx="8442960" cy="6593840"/>
            <a:chOff x="4295290" y="381261"/>
            <a:chExt cx="7290078" cy="5928099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77E65793-0309-3471-49CF-46BFAF28A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87" t="1239" r="4616" b="1164"/>
            <a:stretch/>
          </p:blipFill>
          <p:spPr>
            <a:xfrm>
              <a:off x="8286338" y="381261"/>
              <a:ext cx="3299030" cy="5760903"/>
            </a:xfrm>
            <a:prstGeom prst="rect">
              <a:avLst/>
            </a:prstGeom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281B3FCC-339E-C7B8-37E9-ACA8E8A55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5290" y="475383"/>
              <a:ext cx="3781910" cy="5833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6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5277A-ACB9-A784-550B-1F976796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od 4 do 7 let</a:t>
            </a:r>
            <a:endParaRPr lang="en-GB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7CFAF9-6C0F-FD25-AF4C-6E66B3E2D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680898"/>
            <a:ext cx="8571993" cy="46284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sz="3200" u="sng" dirty="0"/>
              <a:t>velikost hlavice</a:t>
            </a:r>
            <a:r>
              <a:rPr lang="cs-CZ" sz="3200" dirty="0"/>
              <a:t> </a:t>
            </a:r>
            <a:r>
              <a:rPr lang="cs-CZ" sz="2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může být o něco větší</a:t>
            </a:r>
          </a:p>
          <a:p>
            <a:pPr>
              <a:lnSpc>
                <a:spcPct val="200000"/>
              </a:lnSpc>
            </a:pPr>
            <a:r>
              <a:rPr lang="cs-CZ" sz="3200" u="sng" dirty="0"/>
              <a:t>délka rukojeti</a:t>
            </a:r>
            <a:r>
              <a:rPr lang="cs-CZ" sz="3200" dirty="0"/>
              <a:t> </a:t>
            </a:r>
            <a:r>
              <a:rPr lang="cs-CZ" sz="2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aby se držela dobře dítěti i rodičům</a:t>
            </a:r>
          </a:p>
          <a:p>
            <a:pPr>
              <a:lnSpc>
                <a:spcPct val="200000"/>
              </a:lnSpc>
            </a:pPr>
            <a:r>
              <a:rPr lang="cs-CZ" sz="3200" u="sng" dirty="0"/>
              <a:t>měkkost štětin</a:t>
            </a:r>
            <a:r>
              <a:rPr lang="cs-CZ" sz="3200" dirty="0"/>
              <a:t> </a:t>
            </a:r>
            <a:r>
              <a:rPr lang="cs-CZ" sz="2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co nejměkčí</a:t>
            </a:r>
          </a:p>
          <a:p>
            <a:endParaRPr lang="en-GB" dirty="0"/>
          </a:p>
        </p:txBody>
      </p:sp>
      <p:pic>
        <p:nvPicPr>
          <p:cNvPr id="3074" name="Picture 2" descr="Curaprox CS kids dětský kartáček 4-12 let :: Zuby.cz">
            <a:extLst>
              <a:ext uri="{FF2B5EF4-FFF2-40B4-BE49-F238E27FC236}">
                <a16:creationId xmlns:a16="http://schemas.microsoft.com/office/drawing/2014/main" id="{1DBE0452-A5EA-AB19-FBE9-4F5F1ABB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035808"/>
            <a:ext cx="3829106" cy="47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EEA5B4ED-05C7-DE25-63A0-D95F5A01A2E8}"/>
              </a:ext>
            </a:extLst>
          </p:cNvPr>
          <p:cNvGrpSpPr/>
          <p:nvPr/>
        </p:nvGrpSpPr>
        <p:grpSpPr>
          <a:xfrm>
            <a:off x="2132131" y="257525"/>
            <a:ext cx="7927738" cy="6342950"/>
            <a:chOff x="2792079" y="423610"/>
            <a:chExt cx="7503957" cy="6010779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A4B361DD-59B9-91D1-105C-9D90C212A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2079" y="423610"/>
              <a:ext cx="3811921" cy="6010779"/>
            </a:xfrm>
            <a:prstGeom prst="rect">
              <a:avLst/>
            </a:prstGeom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8C24E2CA-C2F4-04C1-B371-64342181A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70"/>
            <a:stretch/>
          </p:blipFill>
          <p:spPr>
            <a:xfrm>
              <a:off x="6604000" y="423610"/>
              <a:ext cx="3692036" cy="6010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80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6B688EF-1271-2278-C27D-B7B5D8FB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864" y="1404289"/>
            <a:ext cx="5446016" cy="40494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3C571E-B9F2-1C47-168C-CBDA7A9B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od 7 let</a:t>
            </a:r>
            <a:endParaRPr lang="en-GB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B2CE6-ABC6-17D1-ECAC-309B603E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6275833" cy="45938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sz="3200" u="sng" dirty="0"/>
              <a:t>velikost hlavice</a:t>
            </a:r>
            <a:r>
              <a:rPr lang="cs-CZ" sz="3200" dirty="0"/>
              <a:t> </a:t>
            </a:r>
            <a:r>
              <a:rPr lang="cs-CZ" sz="2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může být větší</a:t>
            </a:r>
          </a:p>
          <a:p>
            <a:pPr>
              <a:lnSpc>
                <a:spcPct val="200000"/>
              </a:lnSpc>
            </a:pPr>
            <a:r>
              <a:rPr lang="cs-CZ" sz="3200" u="sng" dirty="0"/>
              <a:t>délka rukojeti</a:t>
            </a:r>
            <a:r>
              <a:rPr lang="cs-CZ" sz="3200" dirty="0"/>
              <a:t> </a:t>
            </a:r>
            <a:r>
              <a:rPr lang="cs-CZ" sz="2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aby se držela dobře dítěti</a:t>
            </a:r>
          </a:p>
          <a:p>
            <a:pPr>
              <a:lnSpc>
                <a:spcPct val="200000"/>
              </a:lnSpc>
            </a:pPr>
            <a:r>
              <a:rPr lang="cs-CZ" sz="3200" u="sng" dirty="0"/>
              <a:t>měkkost štětin</a:t>
            </a:r>
            <a:r>
              <a:rPr lang="cs-CZ" sz="3200" dirty="0"/>
              <a:t> </a:t>
            </a:r>
            <a:r>
              <a:rPr lang="cs-CZ" sz="2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měkké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22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0D83EC1C-8157-174C-C3A0-859AFD6B9BD9}"/>
              </a:ext>
            </a:extLst>
          </p:cNvPr>
          <p:cNvGrpSpPr/>
          <p:nvPr/>
        </p:nvGrpSpPr>
        <p:grpSpPr>
          <a:xfrm>
            <a:off x="548009" y="673644"/>
            <a:ext cx="11095982" cy="5510711"/>
            <a:chOff x="561997" y="673305"/>
            <a:chExt cx="11095982" cy="5510711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5BB84CF-087F-1010-91E5-1E21F0B55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997" y="673984"/>
              <a:ext cx="3631230" cy="5510032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31293B8A-3681-D331-A6DE-EC9FB1C0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136" y="673984"/>
              <a:ext cx="3839639" cy="5508673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C21274EB-0F3A-B81E-32B1-C96A90B0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8775" y="673305"/>
              <a:ext cx="3659204" cy="5510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30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A876B-C616-50D3-E756-4C3F6850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Oral-B</a:t>
            </a:r>
            <a:endParaRPr lang="en-GB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CC155-027E-E905-9D07-8119752F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97" y="1586626"/>
            <a:ext cx="3880205" cy="482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u="sng" dirty="0"/>
              <a:t>Oral-B </a:t>
            </a:r>
            <a:r>
              <a:rPr lang="cs-CZ" sz="2800" u="sng" dirty="0" err="1"/>
              <a:t>Kids</a:t>
            </a:r>
            <a:r>
              <a:rPr lang="cs-CZ" sz="2800" dirty="0"/>
              <a:t> (3+)</a:t>
            </a:r>
          </a:p>
          <a:p>
            <a:pPr marL="216000" indent="-216000">
              <a:lnSpc>
                <a:spcPct val="100000"/>
              </a:lnSpc>
            </a:pPr>
            <a:r>
              <a:rPr lang="cs-CZ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malá hlavice</a:t>
            </a:r>
          </a:p>
          <a:p>
            <a:pPr marL="216000" indent="-216000">
              <a:lnSpc>
                <a:spcPct val="100000"/>
              </a:lnSpc>
            </a:pPr>
            <a:r>
              <a:rPr lang="cs-CZ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extra měkká vlákna</a:t>
            </a:r>
          </a:p>
          <a:p>
            <a:pPr marL="0" indent="0" algn="ctr">
              <a:buNone/>
            </a:pPr>
            <a:endParaRPr lang="cs-CZ" sz="3200" u="sng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2BEB3D-8899-F171-19E9-489839AFB59A}"/>
              </a:ext>
            </a:extLst>
          </p:cNvPr>
          <p:cNvSpPr txBox="1"/>
          <p:nvPr/>
        </p:nvSpPr>
        <p:spPr>
          <a:xfrm>
            <a:off x="3359404" y="1586626"/>
            <a:ext cx="366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/>
              <a:t> </a:t>
            </a:r>
            <a:endParaRPr lang="en-GB" sz="3200" u="sng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D87C5CC-0C8A-8933-EA81-5CFEB92553EF}"/>
              </a:ext>
            </a:extLst>
          </p:cNvPr>
          <p:cNvSpPr txBox="1">
            <a:spLocks/>
          </p:cNvSpPr>
          <p:nvPr/>
        </p:nvSpPr>
        <p:spPr>
          <a:xfrm>
            <a:off x="4152702" y="1586626"/>
            <a:ext cx="3880204" cy="482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/>
              <a:t>Oral-B Junior (6+)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malá hlavice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senzor tlaku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3200" u="sng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D36541C-2CC6-368A-C23E-4A9DB0AEE91D}"/>
              </a:ext>
            </a:extLst>
          </p:cNvPr>
          <p:cNvSpPr txBox="1">
            <a:spLocks/>
          </p:cNvSpPr>
          <p:nvPr/>
        </p:nvSpPr>
        <p:spPr>
          <a:xfrm>
            <a:off x="7996440" y="1586626"/>
            <a:ext cx="3880204" cy="482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200" u="sng" dirty="0"/>
              <a:t>Oral-B </a:t>
            </a:r>
            <a:r>
              <a:rPr lang="cs-CZ" sz="3200" u="sng" dirty="0" err="1"/>
              <a:t>Teen</a:t>
            </a:r>
            <a:r>
              <a:rPr lang="cs-CZ" sz="3200" dirty="0"/>
              <a:t> (13+)</a:t>
            </a:r>
          </a:p>
          <a:p>
            <a:pPr marL="216000" indent="-216000">
              <a:lnSpc>
                <a:spcPct val="100000"/>
              </a:lnSpc>
            </a:pPr>
            <a:r>
              <a:rPr lang="cs-CZ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senzor tlaku</a:t>
            </a:r>
          </a:p>
          <a:p>
            <a:pPr marL="216000" indent="-216000">
              <a:lnSpc>
                <a:spcPct val="100000"/>
              </a:lnSpc>
            </a:pPr>
            <a:r>
              <a:rPr lang="cs-CZ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jemně bělí zuby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3200" u="sng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88FC642-4DFE-7896-878A-75B06C319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8"/>
          <a:stretch/>
        </p:blipFill>
        <p:spPr>
          <a:xfrm>
            <a:off x="919382" y="3067156"/>
            <a:ext cx="975445" cy="326991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2701A20-A5B4-068B-9145-E8CD6BC6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498" y="3104933"/>
            <a:ext cx="1197253" cy="326991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0377AA5-C9C2-7EBF-F139-C162F3A2A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98"/>
          <a:stretch/>
        </p:blipFill>
        <p:spPr>
          <a:xfrm>
            <a:off x="4878815" y="3036088"/>
            <a:ext cx="1060622" cy="332936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9B537A0-5FD6-9CB4-F99B-954E7D4A2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3058"/>
          <a:stretch/>
        </p:blipFill>
        <p:spPr>
          <a:xfrm>
            <a:off x="6252565" y="3036088"/>
            <a:ext cx="978802" cy="32732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46296A6-965B-2C1B-C80E-B099AF24A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522" y="3104933"/>
            <a:ext cx="690317" cy="318559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71AD69C-3CC2-AFAD-7648-D1172E3E3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5986" y="3114334"/>
            <a:ext cx="848937" cy="3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15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RegularSeedRightStep">
      <a:dk1>
        <a:srgbClr val="000000"/>
      </a:dk1>
      <a:lt1>
        <a:srgbClr val="FFFFFF"/>
      </a:lt1>
      <a:dk2>
        <a:srgbClr val="301D1B"/>
      </a:dk2>
      <a:lt2>
        <a:srgbClr val="F3F1F0"/>
      </a:lt2>
      <a:accent1>
        <a:srgbClr val="23B0C5"/>
      </a:accent1>
      <a:accent2>
        <a:srgbClr val="176DD5"/>
      </a:accent2>
      <a:accent3>
        <a:srgbClr val="2D34E7"/>
      </a:accent3>
      <a:accent4>
        <a:srgbClr val="5F17D5"/>
      </a:accent4>
      <a:accent5>
        <a:srgbClr val="C029E7"/>
      </a:accent5>
      <a:accent6>
        <a:srgbClr val="D517AC"/>
      </a:accent6>
      <a:hlink>
        <a:srgbClr val="BF503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</TotalTime>
  <Words>149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VanillaVTI</vt:lpstr>
      <vt:lpstr>Dětské Kartáčky</vt:lpstr>
      <vt:lpstr>Základní informace</vt:lpstr>
      <vt:lpstr>do 4 let</vt:lpstr>
      <vt:lpstr>Prezentace aplikace PowerPoint</vt:lpstr>
      <vt:lpstr>od 4 do 7 let</vt:lpstr>
      <vt:lpstr>Prezentace aplikace PowerPoint</vt:lpstr>
      <vt:lpstr>od 7 let</vt:lpstr>
      <vt:lpstr>Prezentace aplikace PowerPoint</vt:lpstr>
      <vt:lpstr>Oral-B</vt:lpstr>
      <vt:lpstr>Philips Sonicare for Kids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Dětské Kartáčky</dc:title>
  <dc:creator>Daniela Mauritzová</dc:creator>
  <cp:lastModifiedBy>Daniela Mauritzová</cp:lastModifiedBy>
  <cp:revision>20</cp:revision>
  <dcterms:created xsi:type="dcterms:W3CDTF">2023-11-01T16:44:45Z</dcterms:created>
  <dcterms:modified xsi:type="dcterms:W3CDTF">2023-11-06T21:32:56Z</dcterms:modified>
</cp:coreProperties>
</file>