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58" r:id="rId2"/>
    <p:sldId id="348" r:id="rId3"/>
    <p:sldId id="346" r:id="rId4"/>
    <p:sldId id="351" r:id="rId5"/>
    <p:sldId id="360" r:id="rId6"/>
    <p:sldId id="349" r:id="rId7"/>
    <p:sldId id="274" r:id="rId8"/>
    <p:sldId id="265" r:id="rId9"/>
    <p:sldId id="306" r:id="rId10"/>
    <p:sldId id="364" r:id="rId11"/>
    <p:sldId id="365" r:id="rId12"/>
    <p:sldId id="363" r:id="rId13"/>
    <p:sldId id="308" r:id="rId14"/>
    <p:sldId id="309" r:id="rId15"/>
    <p:sldId id="310" r:id="rId16"/>
    <p:sldId id="311" r:id="rId17"/>
    <p:sldId id="285" r:id="rId18"/>
    <p:sldId id="284" r:id="rId19"/>
    <p:sldId id="362" r:id="rId20"/>
    <p:sldId id="312" r:id="rId21"/>
    <p:sldId id="313" r:id="rId22"/>
    <p:sldId id="314" r:id="rId23"/>
    <p:sldId id="317" r:id="rId24"/>
    <p:sldId id="318" r:id="rId25"/>
    <p:sldId id="320" r:id="rId26"/>
    <p:sldId id="357" r:id="rId27"/>
    <p:sldId id="286" r:id="rId28"/>
    <p:sldId id="293" r:id="rId29"/>
    <p:sldId id="294" r:id="rId30"/>
    <p:sldId id="295" r:id="rId31"/>
    <p:sldId id="296" r:id="rId32"/>
    <p:sldId id="321" r:id="rId33"/>
    <p:sldId id="322" r:id="rId34"/>
    <p:sldId id="323" r:id="rId35"/>
    <p:sldId id="324" r:id="rId36"/>
    <p:sldId id="325" r:id="rId37"/>
    <p:sldId id="326" r:id="rId38"/>
    <p:sldId id="327" r:id="rId39"/>
    <p:sldId id="328" r:id="rId40"/>
    <p:sldId id="331" r:id="rId41"/>
    <p:sldId id="332" r:id="rId42"/>
    <p:sldId id="333" r:id="rId43"/>
    <p:sldId id="334" r:id="rId44"/>
  </p:sldIdLst>
  <p:sldSz cx="12192000" cy="6858000"/>
  <p:notesSz cx="6858000" cy="9144000"/>
  <p:custDataLst>
    <p:tags r:id="rId46"/>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126" y="222"/>
      </p:cViewPr>
      <p:guideLst>
        <p:guide orient="horz" pos="238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FC0C965-0AEC-4E35-9AE4-88191F2E4744}" type="datetimeFigureOut">
              <a:rPr lang="cs-CZ"/>
              <a:pPr>
                <a:defRPr/>
              </a:pPr>
              <a:t>10.11.2023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7C00251-C5AC-4E7A-82BF-2C1818587C9D}" type="slidenum">
              <a:rPr lang="cs-CZ"/>
              <a:pPr>
                <a:defRPr/>
              </a:pPr>
              <a:t>‹#›</a:t>
            </a:fld>
            <a:endParaRPr lang="cs-CZ"/>
          </a:p>
        </p:txBody>
      </p:sp>
    </p:spTree>
    <p:extLst>
      <p:ext uri="{BB962C8B-B14F-4D97-AF65-F5344CB8AC3E}">
        <p14:creationId xmlns:p14="http://schemas.microsoft.com/office/powerpoint/2010/main" val="439383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Image:Multistore_model.png"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en.wikipedia.org/wiki/Richard_Shiffrin" TargetMode="External"/><Relationship Id="rId5" Type="http://schemas.openxmlformats.org/officeDocument/2006/relationships/hyperlink" Target="http://en.wikipedia.org/wiki/Richard_C._Atkinson" TargetMode="External"/><Relationship Id="rId4" Type="http://schemas.openxmlformats.org/officeDocument/2006/relationships/hyperlink" Target="http://en.wikipedia.org/wiki/Atkinson-Shiffrin_memory_mode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universe-review.ca/I10-41-limbic.jp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Cannula"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teachnet.edb.utexas.edu/~lynda_abbott/Behavioral1.html" TargetMode="External"/><Relationship Id="rId5" Type="http://schemas.openxmlformats.org/officeDocument/2006/relationships/hyperlink" Target="http://en.wikipedia.org/wiki/Saliva" TargetMode="External"/><Relationship Id="rId4" Type="http://schemas.openxmlformats.org/officeDocument/2006/relationships/hyperlink" Target="http://en.wikipedia.org/wiki/Salivatio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uskingum.edu/~psych/psycweb/history/skinner.ht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b="1" i="1">
                <a:solidFill>
                  <a:schemeClr val="tx1"/>
                </a:solidFill>
                <a:latin typeface="Arial CE" panose="020B0604020202020204" pitchFamily="34" charset="0"/>
              </a:defRPr>
            </a:lvl1pPr>
            <a:lvl2pPr marL="742950" indent="-285750">
              <a:defRPr sz="2800" b="1" i="1">
                <a:solidFill>
                  <a:schemeClr val="tx1"/>
                </a:solidFill>
                <a:latin typeface="Arial CE" panose="020B0604020202020204" pitchFamily="34" charset="0"/>
              </a:defRPr>
            </a:lvl2pPr>
            <a:lvl3pPr marL="1143000" indent="-228600">
              <a:defRPr sz="2800" b="1" i="1">
                <a:solidFill>
                  <a:schemeClr val="tx1"/>
                </a:solidFill>
                <a:latin typeface="Arial CE" panose="020B0604020202020204" pitchFamily="34" charset="0"/>
              </a:defRPr>
            </a:lvl3pPr>
            <a:lvl4pPr marL="1600200" indent="-228600">
              <a:defRPr sz="2800" b="1" i="1">
                <a:solidFill>
                  <a:schemeClr val="tx1"/>
                </a:solidFill>
                <a:latin typeface="Arial CE" panose="020B0604020202020204" pitchFamily="34" charset="0"/>
              </a:defRPr>
            </a:lvl4pPr>
            <a:lvl5pPr marL="2057400" indent="-228600">
              <a:defRPr sz="2800" b="1" i="1">
                <a:solidFill>
                  <a:schemeClr val="tx1"/>
                </a:solidFill>
                <a:latin typeface="Arial CE" panose="020B0604020202020204" pitchFamily="34" charset="0"/>
              </a:defRPr>
            </a:lvl5pPr>
            <a:lvl6pPr marL="2514600" indent="-228600" eaLnBrk="0" fontAlgn="base" hangingPunct="0">
              <a:spcBef>
                <a:spcPct val="0"/>
              </a:spcBef>
              <a:spcAft>
                <a:spcPct val="0"/>
              </a:spcAft>
              <a:defRPr sz="2800" b="1" i="1">
                <a:solidFill>
                  <a:schemeClr val="tx1"/>
                </a:solidFill>
                <a:latin typeface="Arial CE" panose="020B0604020202020204" pitchFamily="34" charset="0"/>
              </a:defRPr>
            </a:lvl6pPr>
            <a:lvl7pPr marL="2971800" indent="-228600" eaLnBrk="0" fontAlgn="base" hangingPunct="0">
              <a:spcBef>
                <a:spcPct val="0"/>
              </a:spcBef>
              <a:spcAft>
                <a:spcPct val="0"/>
              </a:spcAft>
              <a:defRPr sz="2800" b="1" i="1">
                <a:solidFill>
                  <a:schemeClr val="tx1"/>
                </a:solidFill>
                <a:latin typeface="Arial CE" panose="020B0604020202020204" pitchFamily="34" charset="0"/>
              </a:defRPr>
            </a:lvl7pPr>
            <a:lvl8pPr marL="3429000" indent="-228600" eaLnBrk="0" fontAlgn="base" hangingPunct="0">
              <a:spcBef>
                <a:spcPct val="0"/>
              </a:spcBef>
              <a:spcAft>
                <a:spcPct val="0"/>
              </a:spcAft>
              <a:defRPr sz="2800" b="1" i="1">
                <a:solidFill>
                  <a:schemeClr val="tx1"/>
                </a:solidFill>
                <a:latin typeface="Arial CE" panose="020B0604020202020204" pitchFamily="34" charset="0"/>
              </a:defRPr>
            </a:lvl8pPr>
            <a:lvl9pPr marL="3886200" indent="-228600" eaLnBrk="0" fontAlgn="base" hangingPunct="0">
              <a:spcBef>
                <a:spcPct val="0"/>
              </a:spcBef>
              <a:spcAft>
                <a:spcPct val="0"/>
              </a:spcAft>
              <a:defRPr sz="2800" b="1" i="1">
                <a:solidFill>
                  <a:schemeClr val="tx1"/>
                </a:solidFill>
                <a:latin typeface="Arial CE" panose="020B0604020202020204" pitchFamily="34" charset="0"/>
              </a:defRPr>
            </a:lvl9pPr>
          </a:lstStyle>
          <a:p>
            <a:fld id="{1970F4E1-A7B9-419C-B02C-47072E5D6AA2}" type="slidenum">
              <a:rPr lang="cs-CZ" altLang="cs-CZ" sz="1200" smtClean="0">
                <a:latin typeface="Arial" panose="020B0604020202020204" pitchFamily="34" charset="0"/>
              </a:rPr>
              <a:pPr/>
              <a:t>12</a:t>
            </a:fld>
            <a:endParaRPr lang="cs-CZ" altLang="cs-CZ" sz="1200"/>
          </a:p>
        </p:txBody>
      </p:sp>
      <p:sp>
        <p:nvSpPr>
          <p:cNvPr id="5123" name="Rectangle 2"/>
          <p:cNvSpPr>
            <a:spLocks noGrp="1" noRot="1" noChangeAspect="1" noChangeArrowheads="1" noTextEdit="1"/>
          </p:cNvSpPr>
          <p:nvPr>
            <p:ph type="sldImg"/>
          </p:nvPr>
        </p:nvSpPr>
        <p:spPr>
          <a:ln cap="flat"/>
        </p:spPr>
      </p:sp>
      <p:sp>
        <p:nvSpPr>
          <p:cNvPr id="512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57649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95B463C4-70F6-4098-A114-B2E2FFE49861}" type="slidenum">
              <a:rPr lang="en-US" altLang="cs-CZ" sz="1200">
                <a:solidFill>
                  <a:schemeClr val="tx1"/>
                </a:solidFill>
              </a:rPr>
              <a:pPr/>
              <a:t>37</a:t>
            </a:fld>
            <a:endParaRPr lang="en-US" altLang="cs-CZ"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a:latin typeface="Arial" panose="020B0604020202020204" pitchFamily="34" charset="0"/>
              </a:rPr>
              <a:t>Multi-store (Atkinson-Shiffrin memory model)</a:t>
            </a:r>
          </a:p>
          <a:p>
            <a:pPr eaLnBrk="1" hangingPunct="1"/>
            <a:r>
              <a:rPr lang="en-US" altLang="cs-CZ" dirty="0">
                <a:latin typeface="Arial" panose="020B0604020202020204" pitchFamily="34" charset="0"/>
                <a:hlinkClick r:id="rId3" tooltip="Multistore model.png"/>
              </a:rPr>
              <a:t> </a:t>
            </a:r>
            <a:endParaRPr lang="en-US" altLang="cs-CZ" dirty="0">
              <a:latin typeface="Arial" panose="020B0604020202020204" pitchFamily="34" charset="0"/>
            </a:endParaRPr>
          </a:p>
          <a:p>
            <a:pPr eaLnBrk="1" hangingPunct="1"/>
            <a:r>
              <a:rPr lang="en-US" altLang="cs-CZ" dirty="0">
                <a:latin typeface="Arial" panose="020B0604020202020204" pitchFamily="34" charset="0"/>
              </a:rPr>
              <a:t>The multi-store model (also known as </a:t>
            </a:r>
            <a:r>
              <a:rPr lang="en-US" altLang="cs-CZ" dirty="0">
                <a:latin typeface="Arial" panose="020B0604020202020204" pitchFamily="34" charset="0"/>
                <a:hlinkClick r:id="rId4" tooltip="Atkinson-Shiffrin memory model"/>
              </a:rPr>
              <a:t>Atkinson-Shiffrin memory model</a:t>
            </a:r>
            <a:r>
              <a:rPr lang="en-US" altLang="cs-CZ" dirty="0">
                <a:latin typeface="Arial" panose="020B0604020202020204" pitchFamily="34" charset="0"/>
              </a:rPr>
              <a:t>) was first </a:t>
            </a:r>
            <a:r>
              <a:rPr lang="en-US" altLang="cs-CZ" dirty="0" err="1">
                <a:latin typeface="Arial" panose="020B0604020202020204" pitchFamily="34" charset="0"/>
              </a:rPr>
              <a:t>recognised</a:t>
            </a:r>
            <a:r>
              <a:rPr lang="en-US" altLang="cs-CZ" dirty="0">
                <a:latin typeface="Arial" panose="020B0604020202020204" pitchFamily="34" charset="0"/>
              </a:rPr>
              <a:t> in 1968 by </a:t>
            </a:r>
            <a:r>
              <a:rPr lang="en-US" altLang="cs-CZ" dirty="0">
                <a:latin typeface="Arial" panose="020B0604020202020204" pitchFamily="34" charset="0"/>
                <a:hlinkClick r:id="rId5" tooltip="Richard C. Atkinson"/>
              </a:rPr>
              <a:t>Atkinson</a:t>
            </a:r>
            <a:r>
              <a:rPr lang="en-US" altLang="cs-CZ" dirty="0">
                <a:latin typeface="Arial" panose="020B0604020202020204" pitchFamily="34" charset="0"/>
              </a:rPr>
              <a:t> and </a:t>
            </a:r>
            <a:r>
              <a:rPr lang="en-US" altLang="cs-CZ" dirty="0">
                <a:latin typeface="Arial" panose="020B0604020202020204" pitchFamily="34" charset="0"/>
                <a:hlinkClick r:id="rId6" tooltip="Richard Shiffrin"/>
              </a:rPr>
              <a:t>Shiffrin</a:t>
            </a:r>
            <a:r>
              <a:rPr lang="en-US" altLang="cs-CZ" dirty="0">
                <a:latin typeface="Arial" panose="020B0604020202020204" pitchFamily="34" charset="0"/>
              </a:rPr>
              <a:t>.</a:t>
            </a:r>
          </a:p>
          <a:p>
            <a:pPr eaLnBrk="1" hangingPunct="1"/>
            <a:r>
              <a:rPr lang="en-US" altLang="cs-CZ" dirty="0">
                <a:latin typeface="Arial" panose="020B0604020202020204" pitchFamily="34" charset="0"/>
              </a:rPr>
              <a:t>The multi-store model has been criticized for being too simplistic. For instance, long-term memory is believed to be actually made up of multiple subcomponents, such as episodic and procedural memory. It also proposes that rehearsal is the only mechanism by which information eventually reaches long-term storage, but evidence shows us capable of remembering things without rehearsal.</a:t>
            </a:r>
          </a:p>
          <a:p>
            <a:pPr eaLnBrk="1" hangingPunct="1"/>
            <a:r>
              <a:rPr lang="en-US" altLang="cs-CZ" dirty="0">
                <a:latin typeface="Arial" panose="020B0604020202020204" pitchFamily="34" charset="0"/>
              </a:rPr>
              <a:t>The model also shows all the memory stores as being a single unit whereas research into this shows different. For example, short-term memory can be broken up into different units such as visual information and acoustic information. Patient KF proves this. Patient KF was brain damaged and had problems with his short term memory. He had problems with things such as spoken numbers, letters and words and with significant sounds (such as doorbells and cats mewing). Other parts of STM were </a:t>
            </a:r>
            <a:r>
              <a:rPr lang="en-US" altLang="cs-CZ" dirty="0" err="1">
                <a:latin typeface="Arial" panose="020B0604020202020204" pitchFamily="34" charset="0"/>
              </a:rPr>
              <a:t>unnaffected</a:t>
            </a:r>
            <a:r>
              <a:rPr lang="en-US" altLang="cs-CZ" dirty="0">
                <a:latin typeface="Arial" panose="020B0604020202020204" pitchFamily="34" charset="0"/>
              </a:rPr>
              <a:t>, such as visual (pictures).</a:t>
            </a:r>
          </a:p>
          <a:p>
            <a:pPr eaLnBrk="1" hangingPunct="1"/>
            <a:r>
              <a:rPr lang="en-US" altLang="cs-CZ" dirty="0">
                <a:latin typeface="Arial" panose="020B0604020202020204" pitchFamily="34" charset="0"/>
              </a:rPr>
              <a:t>It also shows the sensory store as a single unit whilst we know that the sensory store is split up into 5 different parts:</a:t>
            </a:r>
          </a:p>
          <a:p>
            <a:pPr eaLnBrk="1" hangingPunct="1"/>
            <a:r>
              <a:rPr lang="en-US" altLang="cs-CZ" dirty="0">
                <a:latin typeface="Arial" panose="020B0604020202020204" pitchFamily="34" charset="0"/>
              </a:rPr>
              <a:t>taste </a:t>
            </a:r>
          </a:p>
          <a:p>
            <a:pPr eaLnBrk="1" hangingPunct="1"/>
            <a:r>
              <a:rPr lang="en-US" altLang="cs-CZ" dirty="0">
                <a:latin typeface="Arial" panose="020B0604020202020204" pitchFamily="34" charset="0"/>
              </a:rPr>
              <a:t>touch </a:t>
            </a:r>
          </a:p>
          <a:p>
            <a:pPr eaLnBrk="1" hangingPunct="1"/>
            <a:r>
              <a:rPr lang="en-US" altLang="cs-CZ" dirty="0">
                <a:latin typeface="Arial" panose="020B0604020202020204" pitchFamily="34" charset="0"/>
              </a:rPr>
              <a:t>visual </a:t>
            </a:r>
          </a:p>
          <a:p>
            <a:pPr eaLnBrk="1" hangingPunct="1"/>
            <a:r>
              <a:rPr lang="en-US" altLang="cs-CZ" dirty="0">
                <a:latin typeface="Arial" panose="020B0604020202020204" pitchFamily="34" charset="0"/>
              </a:rPr>
              <a:t>acoustic </a:t>
            </a:r>
          </a:p>
          <a:p>
            <a:pPr eaLnBrk="1" hangingPunct="1"/>
            <a:r>
              <a:rPr lang="en-US" altLang="cs-CZ" dirty="0">
                <a:latin typeface="Arial" panose="020B0604020202020204" pitchFamily="34" charset="0"/>
              </a:rPr>
              <a:t>smell </a:t>
            </a: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r>
              <a:rPr lang="en-US" sz="1200" b="1" kern="1200" dirty="0">
                <a:solidFill>
                  <a:schemeClr val="tx1"/>
                </a:solidFill>
                <a:effectLst/>
                <a:latin typeface="Arial" charset="0"/>
                <a:ea typeface="+mn-ea"/>
                <a:cs typeface="+mn-cs"/>
              </a:rPr>
              <a:t>SENSORY, SHORT-TERM AND LONG-TERM MEMORY</a:t>
            </a:r>
            <a:r>
              <a:rPr lang="en-US" sz="1200" kern="1200" dirty="0">
                <a:solidFill>
                  <a:schemeClr val="tx1"/>
                </a:solidFill>
                <a:effectLst/>
                <a:latin typeface="Arial" charset="0"/>
                <a:ea typeface="+mn-ea"/>
                <a:cs typeface="+mn-cs"/>
              </a:rPr>
              <a:t>     </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In the 1960s, the distinction among various types of memory according to their duration was the subject of passionate debates. Some scientists thought that the most elegant way to account for the data available at the time was to conceptualize memory as a single system of variable duration. But bit by bit, evidence accumulated that suggested the existence of at least three distinct memory systems.</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Though the mechanisms of these three systems differ, they do flow naturally from one into the other and can be regarded as three necessary steps in forming a lasting memory.</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According to this now generally accepted model, the stimuli detected by our senses can be either ignored, in which case they disappear almost instantaneously, or perceived, in which case they enter our </a:t>
            </a:r>
            <a:r>
              <a:rPr lang="en-US" sz="1200" b="1" kern="1200" dirty="0">
                <a:solidFill>
                  <a:schemeClr val="tx1"/>
                </a:solidFill>
                <a:effectLst/>
                <a:latin typeface="Arial" charset="0"/>
                <a:ea typeface="+mn-ea"/>
                <a:cs typeface="+mn-cs"/>
              </a:rPr>
              <a:t>sensory memory</a:t>
            </a:r>
            <a:r>
              <a:rPr lang="en-US" sz="1200" kern="1200" dirty="0">
                <a:solidFill>
                  <a:schemeClr val="tx1"/>
                </a:solidFill>
                <a:effectLst/>
                <a:latin typeface="Arial" charset="0"/>
                <a:ea typeface="+mn-ea"/>
                <a:cs typeface="+mn-cs"/>
              </a:rPr>
              <a:t>. Sensory memory does not require any conscious attention; as information is perceived, it is stored in sensory memory automatically. But sensory memory is essential, because it is what gives us the effect of unity of an object as our eyes jump from point to point on its surface to examine its details, for example.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For instance, if the object in your sensory memory is a red octagon, you may or may not pay attention to it. If you do pay attention, you recognize that it is a stop sign. Once you have paid such attention to a piece of information, it can pass on to your </a:t>
            </a:r>
            <a:r>
              <a:rPr lang="en-US" sz="1200" b="1" kern="1200" dirty="0">
                <a:solidFill>
                  <a:schemeClr val="tx1"/>
                </a:solidFill>
                <a:effectLst/>
                <a:latin typeface="Arial" charset="0"/>
                <a:ea typeface="+mn-ea"/>
                <a:cs typeface="+mn-cs"/>
              </a:rPr>
              <a:t>short-term memory</a:t>
            </a:r>
            <a:r>
              <a:rPr lang="en-US" sz="1200" kern="1200" dirty="0">
                <a:solidFill>
                  <a:schemeClr val="tx1"/>
                </a:solidFill>
                <a:effectLst/>
                <a:latin typeface="Arial" charset="0"/>
                <a:ea typeface="+mn-ea"/>
                <a:cs typeface="+mn-cs"/>
              </a:rPr>
              <a:t>. Your short-term memory lets you record limited amounts of information for periods of less than one minute. With an active effort, you can keep a piece of information in short-term memory for longer–for example, by repeating a telephone number until you have finished dialing it. Otherwise, the memory will disappear in less than a minute.</a:t>
            </a:r>
            <a:endParaRPr lang="cs-CZ" sz="1200" kern="1200" dirty="0">
              <a:solidFill>
                <a:schemeClr val="tx1"/>
              </a:solidFill>
              <a:effectLst/>
              <a:latin typeface="Arial" charset="0"/>
              <a:ea typeface="+mn-ea"/>
              <a:cs typeface="+mn-cs"/>
            </a:endParaRPr>
          </a:p>
          <a:p>
            <a:r>
              <a:rPr lang="cs-CZ"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Keeping an item in short-term memory for a certain amount of time lets you eventually transfer it to long-term memory for more permanent storage. This process is facilitated by the mental work of repeating the information, which is why the expression </a:t>
            </a:r>
            <a:r>
              <a:rPr lang="en-US" sz="1200" b="1" kern="1200" dirty="0">
                <a:solidFill>
                  <a:schemeClr val="tx1"/>
                </a:solidFill>
                <a:effectLst/>
                <a:latin typeface="Arial" charset="0"/>
                <a:ea typeface="+mn-ea"/>
                <a:cs typeface="+mn-cs"/>
              </a:rPr>
              <a:t>“working memory” </a:t>
            </a:r>
            <a:r>
              <a:rPr lang="en-US" sz="1200" kern="1200" dirty="0">
                <a:solidFill>
                  <a:schemeClr val="tx1"/>
                </a:solidFill>
                <a:effectLst/>
                <a:latin typeface="Arial" charset="0"/>
                <a:ea typeface="+mn-ea"/>
                <a:cs typeface="+mn-cs"/>
              </a:rPr>
              <a:t>is increasingly used as a synonym for short-term memory. But such repetition seems to be a less effective strategy for consolidating a memory than the technique of giving it a meaning by associating it with previously acquired knowledge.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Once the piece of information has been stored in your </a:t>
            </a:r>
            <a:r>
              <a:rPr lang="en-US" sz="1200" b="1" kern="1200" dirty="0">
                <a:solidFill>
                  <a:schemeClr val="tx1"/>
                </a:solidFill>
                <a:effectLst/>
                <a:latin typeface="Arial" charset="0"/>
                <a:ea typeface="+mn-ea"/>
                <a:cs typeface="+mn-cs"/>
              </a:rPr>
              <a:t>long-term memory</a:t>
            </a:r>
            <a:r>
              <a:rPr lang="en-US" sz="1200" kern="1200" dirty="0">
                <a:solidFill>
                  <a:schemeClr val="tx1"/>
                </a:solidFill>
                <a:effectLst/>
                <a:latin typeface="Arial" charset="0"/>
                <a:ea typeface="+mn-ea"/>
                <a:cs typeface="+mn-cs"/>
              </a:rPr>
              <a:t>, it can remain there for a very long time, and sometimes even for the rest of your life. There are, however, several factors that can make these memories hard to retrieve. These factors include how long it has been since the event stored in your memory occurred, how long it has been since the last time you remembered it, how well you have integrated it with your own knowledge, whether it is unique, whether it resembles a current event, and so on.</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Many experiments still need to be conducted to assess the influence of each of these factors more closely. Nevertheless, we are beginning to gain a better understanding of the underlying systems necessary for each of these three types of memory to work properly.</a:t>
            </a:r>
            <a:endParaRPr lang="cs-CZ" sz="1200" kern="1200" dirty="0">
              <a:solidFill>
                <a:schemeClr val="tx1"/>
              </a:solidFill>
              <a:effectLst/>
              <a:latin typeface="Arial" charset="0"/>
              <a:ea typeface="+mn-ea"/>
              <a:cs typeface="+mn-cs"/>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A person’s short-term memory capacity is generally measured by the number of items they can retain when each is presented to them only once. On average, people have a short-term memory capacity of 7 items, plus or minus 2.</a:t>
            </a:r>
            <a:br>
              <a:rPr lang="en-US" altLang="cs-CZ" sz="800" dirty="0">
                <a:latin typeface="Arial" panose="020B0604020202020204" pitchFamily="34" charset="0"/>
              </a:rPr>
            </a:br>
            <a:r>
              <a:rPr lang="en-US" altLang="cs-CZ" sz="800" dirty="0">
                <a:latin typeface="Arial" panose="020B0604020202020204" pitchFamily="34" charset="0"/>
              </a:rPr>
              <a:t>An item can be defined as a “piece” of information. Consequently, one way to increase the storage capacity of short-term memory might be to increase the size of these pieces of information through a more effective encoding strategy, such as grouping. </a:t>
            </a: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Here are two phenomena suggesting that there are in fact two distinct systems for short-term and long-term memory.</a:t>
            </a:r>
          </a:p>
          <a:p>
            <a:pPr eaLnBrk="1" hangingPunct="1">
              <a:lnSpc>
                <a:spcPct val="80000"/>
              </a:lnSpc>
            </a:pPr>
            <a:r>
              <a:rPr lang="en-US" altLang="cs-CZ" sz="800" dirty="0">
                <a:latin typeface="Arial" panose="020B0604020202020204" pitchFamily="34" charset="0"/>
              </a:rPr>
              <a:t>First of all, our abilities to retain items at the start and end of a list are not equally affected by distractions. If a distraction occurs, we tend to forget the items at the end of the list (i.e., those stored in short-term memory) while remembering the ones at the start of it. In technical terms, the </a:t>
            </a:r>
            <a:r>
              <a:rPr lang="en-US" altLang="cs-CZ" sz="800" dirty="0" err="1">
                <a:latin typeface="Arial" panose="020B0604020202020204" pitchFamily="34" charset="0"/>
              </a:rPr>
              <a:t>recency</a:t>
            </a:r>
            <a:r>
              <a:rPr lang="en-US" altLang="cs-CZ" sz="800" dirty="0">
                <a:latin typeface="Arial" panose="020B0604020202020204" pitchFamily="34" charset="0"/>
              </a:rPr>
              <a:t> effect is attributable to short-term memory, while the primacy effect is attributable to long-term memory.</a:t>
            </a:r>
          </a:p>
          <a:p>
            <a:pPr eaLnBrk="1" hangingPunct="1">
              <a:lnSpc>
                <a:spcPct val="80000"/>
              </a:lnSpc>
            </a:pPr>
            <a:r>
              <a:rPr lang="en-US" altLang="cs-CZ" sz="800" dirty="0">
                <a:latin typeface="Arial" panose="020B0604020202020204" pitchFamily="34" charset="0"/>
              </a:rPr>
              <a:t>Second, people with anterograde amnesia cannot form new long-term memories, but their short-term memory remains intact.</a:t>
            </a:r>
          </a:p>
          <a:p>
            <a:pPr eaLnBrk="1" hangingPunct="1">
              <a:lnSpc>
                <a:spcPct val="80000"/>
              </a:lnSpc>
            </a:pPr>
            <a:endParaRPr lang="en-US" altLang="cs-CZ" sz="800" dirty="0">
              <a:latin typeface="Arial" panose="020B0604020202020204" pitchFamily="34" charset="0"/>
            </a:endParaRPr>
          </a:p>
        </p:txBody>
      </p:sp>
    </p:spTree>
    <p:extLst>
      <p:ext uri="{BB962C8B-B14F-4D97-AF65-F5344CB8AC3E}">
        <p14:creationId xmlns:p14="http://schemas.microsoft.com/office/powerpoint/2010/main" val="34081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BEF3B29B-D0A7-4A2F-BC31-BCD5594571DC}" type="slidenum">
              <a:rPr lang="en-US" altLang="cs-CZ" sz="1200">
                <a:solidFill>
                  <a:schemeClr val="tx1"/>
                </a:solidFill>
              </a:rPr>
              <a:pPr/>
              <a:t>39</a:t>
            </a:fld>
            <a:endParaRPr lang="en-US" altLang="cs-CZ" sz="120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Nondeclarative memory - Nondeclarative memory includes skill learning, implicit learning, priming, simple classical conditioning, and habituation. These forms of learning are similar in that it is experience which changes the neural makeup, and the conscious access to past episodes is not essential for the formation of these memories. Implicit memory is not flexible and does not allow for the recombination of learned information. Nondeclarative memory does not require the hippocampus or related structures. Instead, the implicit learning of skills and habits depends on the neostriatum (basal ganglia and its connections to the frontal lobes). The conditioning simple skeletal muscle reactions depends on the cerebellum. The amygdala is essential for emotional conditioning. Nondeclarative memory can be classified to five main groups:</a:t>
            </a:r>
            <a:br>
              <a:rPr lang="en-US" altLang="cs-CZ">
                <a:latin typeface="Arial" panose="020B0604020202020204" pitchFamily="34" charset="0"/>
              </a:rPr>
            </a:br>
            <a:br>
              <a:rPr lang="en-US" altLang="cs-CZ">
                <a:latin typeface="Arial" panose="020B0604020202020204" pitchFamily="34" charset="0"/>
              </a:rPr>
            </a:br>
            <a:endParaRPr lang="en-US" altLang="cs-CZ">
              <a:latin typeface="Arial" panose="020B0604020202020204" pitchFamily="34" charset="0"/>
            </a:endParaRPr>
          </a:p>
          <a:p>
            <a:pPr eaLnBrk="1" hangingPunct="1"/>
            <a:r>
              <a:rPr lang="en-US" altLang="cs-CZ">
                <a:latin typeface="Arial" panose="020B0604020202020204" pitchFamily="34" charset="0"/>
              </a:rPr>
              <a:t>Procedural memory - It is the repository of such skills as handwriting or driving. These skills are essential part of our memory store, but it is difficult to describe the "know-how" in words. In this sense the memory is said to be implicit or non-declarative (Figure 26); you just cannot explain how to ride a bicycle. The skills may be difficult to acquire, but once learnt they are never forgotten, even without occasional practice. Thus it seems that the know-ledge or information required for the execution of very complex motor routines or procedures is somehow laid down in a robust permanent memory store. </a:t>
            </a:r>
            <a:r>
              <a:rPr lang="en-US" altLang="cs-CZ" b="1">
                <a:latin typeface="Arial" panose="020B0604020202020204" pitchFamily="34" charset="0"/>
              </a:rPr>
              <a:t>The parts of the brain involved in the acquisition of complex motor skills are the cerebellum and putamen (see </a:t>
            </a:r>
            <a:r>
              <a:rPr lang="en-US" altLang="cs-CZ" b="1">
                <a:latin typeface="Arial" panose="020B0604020202020204" pitchFamily="34" charset="0"/>
                <a:hlinkClick r:id="" action="ppaction://noaction"/>
              </a:rPr>
              <a:t>Figure 24</a:t>
            </a:r>
            <a:r>
              <a:rPr lang="en-US" altLang="cs-CZ" b="1">
                <a:latin typeface="Arial" panose="020B0604020202020204" pitchFamily="34" charset="0"/>
              </a:rPr>
              <a:t>). Deeply ingrained habits are stored in the </a:t>
            </a:r>
            <a:r>
              <a:rPr lang="en-US" altLang="cs-CZ" b="1">
                <a:latin typeface="Arial" panose="020B0604020202020204" pitchFamily="34" charset="0"/>
                <a:hlinkClick r:id="rId3"/>
              </a:rPr>
              <a:t>caudate nucleus</a:t>
            </a:r>
            <a:r>
              <a:rPr lang="en-US" altLang="cs-CZ">
                <a:latin typeface="Arial" panose="020B0604020202020204" pitchFamily="34" charset="0"/>
              </a:rPr>
              <a:t>. </a:t>
            </a:r>
          </a:p>
          <a:p>
            <a:pPr eaLnBrk="1" hangingPunct="1"/>
            <a:r>
              <a:rPr lang="en-US" altLang="cs-CZ">
                <a:latin typeface="Arial" panose="020B0604020202020204" pitchFamily="34" charset="0"/>
              </a:rPr>
              <a:t>Classical conditioning - Along with motor skills, conditioning is part of non-declarative memory. The desire for food at a particular time of day - regardless of whether hungry or not - is one example of such conditioning. A classical example is to associate the ring of a bell to food when feeding a dog. After repeating the training many times, the dog shows salivation at the ring of the bell even without food (see Figure 26). </a:t>
            </a:r>
          </a:p>
          <a:p>
            <a:pPr eaLnBrk="1" hangingPunct="1"/>
            <a:r>
              <a:rPr lang="en-US" altLang="cs-CZ">
                <a:latin typeface="Arial" panose="020B0604020202020204" pitchFamily="34" charset="0"/>
              </a:rPr>
              <a:t>Fear memory - Recent study in delivering shocks to mice suggests that fear memory does not occur immediately after a painful event; rather, it takes time for the memory to become part of our consciousness. The initial event activates NMDA receptors - molecules on cells that receive messages and then produce specific physiological effect in the cell - which are normally quiet but triggered when the brain receives a shock. Over time, the receptors leave their imprint on brain cells. A phobia is an excessive or unreasonable fear of an object, place or situation. Examples include fears of specific things such as insect, snake, mouse, and flying. It seems that people can learn to suppress a fright reaction by repeatedly confronting, in a safe manner, the fear-triggering memory or stimulus. It is found that for specific phobias, up to 90% of people can be cured through such exposure therapy. </a:t>
            </a:r>
          </a:p>
          <a:p>
            <a:pPr eaLnBrk="1" hangingPunct="1"/>
            <a:r>
              <a:rPr lang="en-US" altLang="cs-CZ">
                <a:latin typeface="Arial" panose="020B0604020202020204" pitchFamily="34" charset="0"/>
              </a:rPr>
              <a:t>Nonassociative memory - Nonassociative memory includes two forms of learning called habituation and sensitization. Habituation is defined as a decreased in response to a repeated stimulus such as a certain odor. On the other hand, sensitization is an increased responsiveness such as more sensitive in touching a cut in the skin. Nonassociative learning involves reflex pathways in the spinal cord and elsewhere. </a:t>
            </a:r>
          </a:p>
          <a:p>
            <a:pPr eaLnBrk="1" hangingPunct="1"/>
            <a:r>
              <a:rPr lang="en-US" altLang="cs-CZ">
                <a:latin typeface="Arial" panose="020B0604020202020204" pitchFamily="34" charset="0"/>
              </a:rPr>
              <a:t>Remote memory - The memory of events that occurred in the distant past is referred to as remote memory. The underlying anatomy of remote memory is poorly understood, in part because testing this type of memory must be personalized to a patient’s autobiographical past. What is known is that, like semantic memory, remote memory eventually becomes independent of the hippocampus. One memory model shows a linear representation of how experience is processed as memory: Stimulus   Sensory Registration   Attention   Short Term Memory   Consolidation - Retrieval   Long Term Memory   Remote Memory. At the stage of sensory registration, there is a matching/assigning of the pattern to a meaning. Short-term memory is temporary and is limited in space. If short-term memory is not repeated, the information is lost fairly quickly. Long term memory is consolidated and stored throughout the nervous system. Remote memories represent the foundation memories upon which more recent memories are built. Since early acquired information is the foundation for new memories and may be linked to many more new memories, such memory is less subject to change and/or loss. Similar to the short-term memory, the remote memories are not usually affected by aging.</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Implicit Memory Can Be Nonassociative or Associative</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Psychologists often study implicit forms of memory by exposing animals to controlled sensory experiences. Two major procedures (or paradigms) have emerged from such studies, and these have identified two major subclasses of implicit memory: nonassociative and associative. In nonassociative learning the subject learns about the properties of a single stimulus. In associative learning the subject learns about the relationship between two stimuli or between a stimulus and a behavior.</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Nonassociative learning results when an animal or a person is exposed once or repeatedly to a single type of stimulus. Two forms of nonassociative learning are common in everyday life: habituation and sensitization. </a:t>
            </a:r>
            <a:r>
              <a:rPr lang="en-US" altLang="cs-CZ" sz="900" i="1">
                <a:latin typeface="Arial" panose="020B0604020202020204" pitchFamily="34" charset="0"/>
              </a:rPr>
              <a:t>Habituation </a:t>
            </a:r>
            <a:r>
              <a:rPr lang="en-US" altLang="cs-CZ" sz="900">
                <a:latin typeface="Arial" panose="020B0604020202020204" pitchFamily="34" charset="0"/>
              </a:rPr>
              <a:t>is a decrease in response to a benign stimulus when that stimulus is presented repeatedly. For example, most people are startled when they first hear the sound of a firecracker on the Fourth of July, Independence Day in the United States, but as the celebration progresses they gradually become accustomed to the noise. </a:t>
            </a:r>
            <a:r>
              <a:rPr lang="en-US" altLang="cs-CZ" sz="900" i="1">
                <a:latin typeface="Arial" panose="020B0604020202020204" pitchFamily="34" charset="0"/>
              </a:rPr>
              <a:t>Sensitization </a:t>
            </a:r>
            <a:r>
              <a:rPr lang="en-US" altLang="cs-CZ" sz="900">
                <a:latin typeface="Arial" panose="020B0604020202020204" pitchFamily="34" charset="0"/>
              </a:rPr>
              <a:t>(or </a:t>
            </a:r>
            <a:r>
              <a:rPr lang="en-US" altLang="cs-CZ" sz="900" i="1">
                <a:latin typeface="Arial" panose="020B0604020202020204" pitchFamily="34" charset="0"/>
              </a:rPr>
              <a:t>pseudoconditioning</a:t>
            </a:r>
            <a:r>
              <a:rPr lang="en-US" altLang="cs-CZ" sz="900">
                <a:latin typeface="Arial" panose="020B0604020202020204" pitchFamily="34" charset="0"/>
              </a:rPr>
              <a:t>) is an enhanced response to a wide variety of stimuli after the presentation of an intense or noxious stimulus. For example, an animal responds more vigorously to a mild tactile stimulus after it has received a painful pinch. Moreover, a sensitizing stimulus can override the effects of habituation, a process called </a:t>
            </a:r>
            <a:r>
              <a:rPr lang="en-US" altLang="cs-CZ" sz="900" i="1">
                <a:latin typeface="Arial" panose="020B0604020202020204" pitchFamily="34" charset="0"/>
              </a:rPr>
              <a:t>dishabituation. </a:t>
            </a:r>
            <a:r>
              <a:rPr lang="en-US" altLang="cs-CZ" sz="900">
                <a:latin typeface="Arial" panose="020B0604020202020204" pitchFamily="34" charset="0"/>
              </a:rPr>
              <a:t>For example, after the startle response to a noise has been reduced by habituation, one can restore the intensity of response to the noise by delivering a strong pinch.</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Sensitization and dishabituation are not dependent on the relative timing of the intense and the weak stimulus; no association between the two stimuli is needed. Not all forms of nonassociative learning are as simple as habituation or sensitization. For example, imitation learning, a key factor in the acquisition of language, has no obvious associational element.</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Two forms of associative learning have also been distinguished based on the experimental procedures used to establish the learning. Classical conditioning involves learning a relationship between two stimuli, whereas operant conditioning involves learning a relationship between the organism's behavior and the consequences of that behavior.</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p:txBody>
      </p:sp>
    </p:spTree>
    <p:extLst>
      <p:ext uri="{BB962C8B-B14F-4D97-AF65-F5344CB8AC3E}">
        <p14:creationId xmlns:p14="http://schemas.microsoft.com/office/powerpoint/2010/main" val="257155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CD80DD97-A721-4DDF-981F-330BCA533185}" type="slidenum">
              <a:rPr lang="en-US" altLang="cs-CZ" sz="1200">
                <a:solidFill>
                  <a:schemeClr val="tx1"/>
                </a:solidFill>
              </a:rPr>
              <a:pPr/>
              <a:t>41</a:t>
            </a:fld>
            <a:endParaRPr lang="en-US" altLang="cs-CZ" sz="12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cs-CZ">
                <a:latin typeface="Arial" panose="020B0604020202020204" pitchFamily="34" charset="0"/>
                <a:cs typeface="Arial" panose="020B0604020202020204" pitchFamily="34" charset="0"/>
              </a:rPr>
              <a:t>Pavlov's experiment</a:t>
            </a:r>
          </a:p>
          <a:p>
            <a:pPr marL="228600" indent="-228600" eaLnBrk="1" hangingPunct="1"/>
            <a:r>
              <a:rPr lang="en-US" altLang="cs-CZ">
                <a:latin typeface="Arial" panose="020B0604020202020204" pitchFamily="34" charset="0"/>
                <a:cs typeface="Arial" panose="020B0604020202020204" pitchFamily="34" charset="0"/>
              </a:rPr>
              <a:t>One of Pavlov’s dogs with a surgically implanted </a:t>
            </a:r>
            <a:r>
              <a:rPr lang="en-US" altLang="cs-CZ">
                <a:latin typeface="Arial" panose="020B0604020202020204" pitchFamily="34" charset="0"/>
                <a:cs typeface="Arial" panose="020B0604020202020204" pitchFamily="34" charset="0"/>
                <a:hlinkClick r:id="rId3" tooltip="Cannula"/>
              </a:rPr>
              <a:t>cannula</a:t>
            </a:r>
            <a:r>
              <a:rPr lang="en-US" altLang="cs-CZ">
                <a:latin typeface="Arial" panose="020B0604020202020204" pitchFamily="34" charset="0"/>
                <a:cs typeface="Arial" panose="020B0604020202020204" pitchFamily="34" charset="0"/>
              </a:rPr>
              <a:t> to measure </a:t>
            </a:r>
            <a:r>
              <a:rPr lang="en-US" altLang="cs-CZ">
                <a:latin typeface="Arial" panose="020B0604020202020204" pitchFamily="34" charset="0"/>
                <a:cs typeface="Arial" panose="020B0604020202020204" pitchFamily="34" charset="0"/>
                <a:hlinkClick r:id="rId4" tooltip="Salivation"/>
              </a:rPr>
              <a:t>salivation</a:t>
            </a:r>
            <a:r>
              <a:rPr lang="en-US" altLang="cs-CZ">
                <a:latin typeface="Arial" panose="020B0604020202020204" pitchFamily="34" charset="0"/>
                <a:cs typeface="Arial" panose="020B0604020202020204" pitchFamily="34" charset="0"/>
              </a:rPr>
              <a:t>, Pavlov Museum, 2005</a:t>
            </a:r>
          </a:p>
          <a:p>
            <a:pPr marL="228600" indent="-228600" eaLnBrk="1" hangingPunct="1"/>
            <a:r>
              <a:rPr lang="en-US" altLang="cs-CZ">
                <a:latin typeface="Arial" panose="020B0604020202020204" pitchFamily="34" charset="0"/>
                <a:cs typeface="Arial" panose="020B0604020202020204" pitchFamily="34" charset="0"/>
              </a:rPr>
              <a:t>The original and most famous example of classical conditioning involved the </a:t>
            </a:r>
            <a:r>
              <a:rPr lang="en-US" altLang="cs-CZ">
                <a:latin typeface="Arial" panose="020B0604020202020204" pitchFamily="34" charset="0"/>
                <a:cs typeface="Arial" panose="020B0604020202020204" pitchFamily="34" charset="0"/>
                <a:hlinkClick r:id="rId5" tooltip="Saliva"/>
              </a:rPr>
              <a:t>salivary</a:t>
            </a:r>
            <a:r>
              <a:rPr lang="en-US" altLang="cs-CZ">
                <a:latin typeface="Arial" panose="020B0604020202020204" pitchFamily="34" charset="0"/>
                <a:cs typeface="Arial" panose="020B0604020202020204" pitchFamily="34" charset="0"/>
              </a:rPr>
              <a:t> conditioning of Pavlov's dogs. During his research on the physiology of digestion in dogs, Pavlov noticed that, rather than simply salivating in the presence of meat powder (an innate response to food that he called the unconditioned response), the dogs began to salivate in the presence of the lab technician who normally fed them. Pavlov called these </a:t>
            </a:r>
            <a:r>
              <a:rPr lang="en-US" altLang="cs-CZ" i="1">
                <a:latin typeface="Arial" panose="020B0604020202020204" pitchFamily="34" charset="0"/>
                <a:cs typeface="Arial" panose="020B0604020202020204" pitchFamily="34" charset="0"/>
              </a:rPr>
              <a:t>psychic secretions</a:t>
            </a:r>
            <a:r>
              <a:rPr lang="en-US" altLang="cs-CZ">
                <a:latin typeface="Arial" panose="020B0604020202020204" pitchFamily="34" charset="0"/>
                <a:cs typeface="Arial" panose="020B0604020202020204" pitchFamily="34" charset="0"/>
              </a:rPr>
              <a:t>. From this observation he predicted that, if a particular stimulus in the dog’s surroundings were present when the dog was presented with meat powder, then this stimulus would become </a:t>
            </a:r>
            <a:r>
              <a:rPr lang="en-US" altLang="cs-CZ" i="1">
                <a:latin typeface="Arial" panose="020B0604020202020204" pitchFamily="34" charset="0"/>
                <a:cs typeface="Arial" panose="020B0604020202020204" pitchFamily="34" charset="0"/>
              </a:rPr>
              <a:t>associated</a:t>
            </a:r>
            <a:r>
              <a:rPr lang="en-US" altLang="cs-CZ">
                <a:latin typeface="Arial" panose="020B0604020202020204" pitchFamily="34" charset="0"/>
                <a:cs typeface="Arial" panose="020B0604020202020204" pitchFamily="34" charset="0"/>
              </a:rPr>
              <a:t> with food and cause salivation on its own. In his initial experiment, Pavlov used bells to call the dogs to their food and, after a few repetitions, the dogs started to salivate in response to the bell. Thus, a neutral stimulus (bell) became a conditioned stimulus (CS) as a result of consistent pairing with the unconditioned stimulus (US - meat powder in this example). Pavlov referred to this learned relationship as a conditional reflex (now called Conditioned Response).</a:t>
            </a: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Two Types of Simple Learning</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Habituation:</a:t>
            </a:r>
            <a:r>
              <a:rPr lang="en-US" altLang="cs-CZ" sz="1000">
                <a:latin typeface="Arial" panose="020B0604020202020204" pitchFamily="34" charset="0"/>
                <a:cs typeface="Arial" panose="020B0604020202020204" pitchFamily="34" charset="0"/>
              </a:rPr>
              <a:t> Tendency to respond to stimuli lessens as the stimuli become more familiar</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Classical conditioning (Pavlov):</a:t>
            </a:r>
            <a:r>
              <a:rPr lang="en-US" altLang="cs-CZ" sz="1000">
                <a:latin typeface="Arial" panose="020B0604020202020204" pitchFamily="34" charset="0"/>
                <a:cs typeface="Arial" panose="020B0604020202020204" pitchFamily="34" charset="0"/>
              </a:rPr>
              <a:t> creation of involuntary responses to stimuli</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Elements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stimulus (UCS):</a:t>
            </a:r>
            <a:r>
              <a:rPr lang="en-US" altLang="cs-CZ" sz="1000">
                <a:latin typeface="Arial" panose="020B0604020202020204" pitchFamily="34" charset="0"/>
                <a:cs typeface="Arial" panose="020B0604020202020204" pitchFamily="34" charset="0"/>
              </a:rPr>
              <a:t> From the environment; triggers natural response</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response (UCR):</a:t>
            </a:r>
            <a:r>
              <a:rPr lang="en-US" altLang="cs-CZ" sz="1000">
                <a:latin typeface="Arial" panose="020B0604020202020204" pitchFamily="34" charset="0"/>
                <a:cs typeface="Arial" panose="020B0604020202020204" pitchFamily="34" charset="0"/>
              </a:rPr>
              <a:t> Natural reaction to UCS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stimulus (CS):</a:t>
            </a:r>
            <a:r>
              <a:rPr lang="en-US" altLang="cs-CZ" sz="1000">
                <a:latin typeface="Arial" panose="020B0604020202020204" pitchFamily="34" charset="0"/>
                <a:cs typeface="Arial" panose="020B0604020202020204" pitchFamily="34" charset="0"/>
              </a:rPr>
              <a:t> Paired with UCS; before pairing, the CS does not produce a response; after pairing, it does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response (CR):</a:t>
            </a:r>
            <a:r>
              <a:rPr lang="en-US" altLang="cs-CZ" sz="1000">
                <a:latin typeface="Arial" panose="020B0604020202020204" pitchFamily="34" charset="0"/>
                <a:cs typeface="Arial" panose="020B0604020202020204" pitchFamily="34" charset="0"/>
              </a:rPr>
              <a:t> A response to a CS; the CR is often the same as the UCR, but it is a learned response</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Pavlov’s experiment</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no response</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CS (bell)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CR (salivation to bell)</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Principles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Extinction:</a:t>
            </a:r>
            <a:r>
              <a:rPr lang="en-US" altLang="cs-CZ" sz="1000">
                <a:latin typeface="Arial" panose="020B0604020202020204" pitchFamily="34" charset="0"/>
                <a:cs typeface="Arial" panose="020B0604020202020204" pitchFamily="34" charset="0"/>
              </a:rPr>
              <a:t> When the CS appears without UCS, the CR eventually disappears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Spontaneous recovery:</a:t>
            </a:r>
            <a:r>
              <a:rPr lang="en-US" altLang="cs-CZ" sz="1000">
                <a:latin typeface="Arial" panose="020B0604020202020204" pitchFamily="34" charset="0"/>
                <a:cs typeface="Arial" panose="020B0604020202020204" pitchFamily="34" charset="0"/>
              </a:rPr>
              <a:t> After extinction, the CS reappears and elicits CR</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Generalization:</a:t>
            </a:r>
            <a:r>
              <a:rPr lang="en-US" altLang="cs-CZ" sz="1000">
                <a:latin typeface="Arial" panose="020B0604020202020204" pitchFamily="34" charset="0"/>
                <a:cs typeface="Arial" panose="020B0604020202020204" pitchFamily="34" charset="0"/>
              </a:rPr>
              <a:t> CR occurs to stimuli that are similar to 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Discrimination:</a:t>
            </a:r>
            <a:r>
              <a:rPr lang="en-US" altLang="cs-CZ" sz="1000">
                <a:latin typeface="Arial" panose="020B0604020202020204" pitchFamily="34" charset="0"/>
                <a:cs typeface="Arial" panose="020B0604020202020204" pitchFamily="34" charset="0"/>
              </a:rPr>
              <a:t> CR only occurs to CS that was previously paired with UCS</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Ivan Pavlov was one of the most prominent scientists in the world at the beginning of the 20th Century. His discovery of classical conditioning actually came late in his career. For decades, Pavlov did research on digestive reflexes: the biological processes of digestion triggered by inputs to the stomach. He was an exceptionally good researcher who received a Nobel Prize for his research.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When Pavlov delivered his acceptance speech at the Nobel Prize banquet in 1904, he surprised the crowd. He lectured about something he accidentally discovered while doing his digestion research—classical conditioning—rather than the digestion research that won him the prize. Pavlov announced that he had discovered </a:t>
            </a:r>
            <a:r>
              <a:rPr lang="en-US" altLang="cs-CZ" sz="700" i="1">
                <a:latin typeface="Arial" panose="020B0604020202020204" pitchFamily="34" charset="0"/>
                <a:cs typeface="Arial" panose="020B0604020202020204" pitchFamily="34" charset="0"/>
              </a:rPr>
              <a:t>conditional reflexes</a:t>
            </a:r>
            <a:r>
              <a:rPr lang="en-US" altLang="cs-CZ" sz="700">
                <a:latin typeface="Arial" panose="020B0604020202020204" pitchFamily="34" charset="0"/>
                <a:cs typeface="Arial" panose="020B0604020202020204" pitchFamily="34" charset="0"/>
              </a:rPr>
              <a:t>, reflex responses occurring as the result of learning.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Pavlov giving his Nobel Prize speech in 1904.</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discovery occurred when Pavlov connected a clear tube to the dog's salivary gland in the cheek, so he could measure the amount of salivation that took place after food was placed in the mouth. A similar set-up (that of Pavlov's co-worker G.F. Nicolai) is shown below.</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dog was restrained in a harness with its head held still so the tube would not be ripped out. The researcher puffed meat powder into the dog's mouth to start the digestive process. Dogs salivate ("slobber") when they eat, so the meat powder stimulated lots of saliva. The saliva dripped out of the tube into a beaker where it could be measured.</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A dog with a tube connected to its salivary gland</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For what work was Pavlov awarded the Nobel Prize? How did he surprise the audience? In what sense did Pavlov's dog respond to a psychological stimulation?</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With a set-up like this, Pavlov probably could not help but notice that dogs </a:t>
            </a:r>
            <a:r>
              <a:rPr lang="en-US" altLang="cs-CZ" sz="700" i="1">
                <a:latin typeface="Arial" panose="020B0604020202020204" pitchFamily="34" charset="0"/>
                <a:cs typeface="Arial" panose="020B0604020202020204" pitchFamily="34" charset="0"/>
              </a:rPr>
              <a:t>anticipated</a:t>
            </a:r>
            <a:r>
              <a:rPr lang="en-US" altLang="cs-CZ" sz="700">
                <a:latin typeface="Arial" panose="020B0604020202020204" pitchFamily="34" charset="0"/>
                <a:cs typeface="Arial" panose="020B0604020202020204" pitchFamily="34" charset="0"/>
              </a:rPr>
              <a:t> their meals. When Pavlov or an assistant entered the laboratory carrying meat powder, the saliva began dripping out of the tube. Pavlov realized this was significant. A biological </a:t>
            </a:r>
            <a:r>
              <a:rPr lang="en-US" altLang="cs-CZ" sz="700" i="1">
                <a:latin typeface="Arial" panose="020B0604020202020204" pitchFamily="34" charset="0"/>
                <a:cs typeface="Arial" panose="020B0604020202020204" pitchFamily="34" charset="0"/>
              </a:rPr>
              <a:t>reflex</a:t>
            </a:r>
            <a:r>
              <a:rPr lang="en-US" altLang="cs-CZ" sz="700">
                <a:latin typeface="Arial" panose="020B0604020202020204" pitchFamily="34" charset="0"/>
                <a:cs typeface="Arial" panose="020B0604020202020204" pitchFamily="34" charset="0"/>
              </a:rPr>
              <a:t> (salivation) was being modified by something psychological, namely, </a:t>
            </a:r>
            <a:r>
              <a:rPr lang="en-US" altLang="cs-CZ" sz="700" i="1">
                <a:latin typeface="Arial" panose="020B0604020202020204" pitchFamily="34" charset="0"/>
                <a:cs typeface="Arial" panose="020B0604020202020204" pitchFamily="34" charset="0"/>
              </a:rPr>
              <a:t>anticipation</a:t>
            </a:r>
            <a:r>
              <a:rPr lang="en-US" altLang="cs-CZ" sz="700">
                <a:latin typeface="Arial" panose="020B0604020202020204" pitchFamily="34" charset="0"/>
                <a:cs typeface="Arial" panose="020B0604020202020204" pitchFamily="34" charset="0"/>
              </a:rPr>
              <a:t>. In Pavlov's terminology, the dog's prediction was a form of "psychic stimulation" that activated the reflex. How could this happen? Reflexes were biological, yet the reflex was influenced by psychological factors.</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Ivan Pavlov</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next devised a systematic version of his accidental observation. He (1) sounded a tone, and then (2) fed the dog meat powder. After a few repetitions, the dog started salivating when it heard the tone, even before the meat powder entered its mouth.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was in his late 40s, but he changed his research program quickly to focus on this phenomenon and continued studying it until shortly before his death at age 87. In 1906 he followed up on his Nobel Prize speech by publishing an article in the American journal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summarizing his findings. The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article was titled, "The Scientific Investigation of the Psychical Faculties or Processes in the Higher Animals." In those days, psychical meant the same thing as psychological.</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had a one-word label for classical conditioning. He called it </a:t>
            </a:r>
            <a:r>
              <a:rPr lang="en-US" altLang="cs-CZ" sz="700" i="1">
                <a:latin typeface="Arial" panose="020B0604020202020204" pitchFamily="34" charset="0"/>
                <a:cs typeface="Arial" panose="020B0604020202020204" pitchFamily="34" charset="0"/>
              </a:rPr>
              <a:t>signalization</a:t>
            </a:r>
            <a:r>
              <a:rPr lang="en-US" altLang="cs-CZ" sz="700">
                <a:latin typeface="Arial" panose="020B0604020202020204" pitchFamily="34" charset="0"/>
                <a:cs typeface="Arial" panose="020B0604020202020204" pitchFamily="34" charset="0"/>
              </a:rPr>
              <a:t>. That is not a bad label for classical conditioning, which occurs when a signal triggers a reflex-like response.</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In America, John B. Watson (the "father of behaviorism" described in Chapter 1), heard about Pavlov's research. Watson used Pavlovian conditioning in his own research. For example, he carried out many studies of the </a:t>
            </a:r>
            <a:r>
              <a:rPr lang="en-US" altLang="cs-CZ" sz="700" i="1">
                <a:latin typeface="Arial" panose="020B0604020202020204" pitchFamily="34" charset="0"/>
                <a:cs typeface="Arial" panose="020B0604020202020204" pitchFamily="34" charset="0"/>
              </a:rPr>
              <a:t>fingertip withdrawal reflex</a:t>
            </a:r>
            <a:r>
              <a:rPr lang="en-US" altLang="cs-CZ" sz="700">
                <a:latin typeface="Arial" panose="020B0604020202020204" pitchFamily="34" charset="0"/>
                <a:cs typeface="Arial" panose="020B0604020202020204" pitchFamily="34" charset="0"/>
              </a:rPr>
              <a:t>. Watson would ring a bell then quickly shock a person's fingertip with a small amount of electricity, causing involuntary withdrawal of the fingertip. Soon the person would withdraw his or her fingertip whenever the bell rang.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Pavlov's dog and Watson's fingertip illustrate the basic pattern found in all classical conditioning. An organism learns that a </a:t>
            </a:r>
            <a:r>
              <a:rPr lang="en-US" altLang="cs-CZ" sz="700" i="1">
                <a:latin typeface="Arial" panose="020B0604020202020204" pitchFamily="34" charset="0"/>
                <a:cs typeface="Arial" panose="020B0604020202020204" pitchFamily="34" charset="0"/>
              </a:rPr>
              <a:t>signal</a:t>
            </a:r>
            <a:r>
              <a:rPr lang="en-US" altLang="cs-CZ" sz="700">
                <a:latin typeface="Arial" panose="020B0604020202020204" pitchFamily="34" charset="0"/>
                <a:cs typeface="Arial" panose="020B0604020202020204" pitchFamily="34" charset="0"/>
              </a:rPr>
              <a:t> predicts the </a:t>
            </a:r>
            <a:r>
              <a:rPr lang="en-US" altLang="cs-CZ" sz="700" i="1">
                <a:latin typeface="Arial" panose="020B0604020202020204" pitchFamily="34" charset="0"/>
                <a:cs typeface="Arial" panose="020B0604020202020204" pitchFamily="34" charset="0"/>
              </a:rPr>
              <a:t>activation of a reflex.</a:t>
            </a:r>
            <a:r>
              <a:rPr lang="en-US" altLang="cs-CZ" sz="700">
                <a:latin typeface="Arial" panose="020B0604020202020204" pitchFamily="34" charset="0"/>
                <a:cs typeface="Arial" panose="020B0604020202020204" pitchFamily="34" charset="0"/>
              </a:rPr>
              <a:t> After learning this, the organism reacts to the signal with an </a:t>
            </a:r>
            <a:r>
              <a:rPr lang="en-US" altLang="cs-CZ" sz="700" i="1">
                <a:latin typeface="Arial" panose="020B0604020202020204" pitchFamily="34" charset="0"/>
                <a:cs typeface="Arial" panose="020B0604020202020204" pitchFamily="34" charset="0"/>
              </a:rPr>
              <a:t>anticipatory response</a:t>
            </a:r>
            <a:r>
              <a:rPr lang="en-US" altLang="cs-CZ" sz="700">
                <a:latin typeface="Arial" panose="020B0604020202020204" pitchFamily="34" charset="0"/>
                <a:cs typeface="Arial" panose="020B0604020202020204" pitchFamily="34" charset="0"/>
              </a:rPr>
              <a:t> similar to the reflex response </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Classical Conditioning Involves Associating Two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Since Aristotle, Western philosophers have traditionally thought that learning is achieved through the association of ideas. This concept was systematically developed by John Locke and the British empiricist school of philosophy, important forerunners of modern psychology. Classical conditioning was introduced into the study of learning at the turn of the century by the Russian physiologist Ivan Pavlov. Pavlov recognized that learning frequently consists of becoming responsive to a stimulus that originally was ineffective. By changing the appearance, timing, or number of stimuli in a tightly controlled stimulus environment and observing the changes in selected simple reflexes, Pavlov established a procedure from which reasonable inferences could be made about the relationship between changes in behavior (learning) and the environment (stimuli). According to Pavlov, what animals and humans learn when they associate </a:t>
            </a:r>
            <a:r>
              <a:rPr lang="en-US" altLang="cs-CZ" sz="800" i="1">
                <a:latin typeface="Arial" panose="020B0604020202020204" pitchFamily="34" charset="0"/>
                <a:cs typeface="Arial" panose="020B0604020202020204" pitchFamily="34" charset="0"/>
              </a:rPr>
              <a:t>ideas </a:t>
            </a:r>
            <a:r>
              <a:rPr lang="en-US" altLang="cs-CZ" sz="800">
                <a:latin typeface="Arial" panose="020B0604020202020204" pitchFamily="34" charset="0"/>
                <a:cs typeface="Arial" panose="020B0604020202020204" pitchFamily="34" charset="0"/>
              </a:rPr>
              <a:t>can be examined in its most elementary form by studying the association of </a:t>
            </a:r>
            <a:r>
              <a:rPr lang="en-US" altLang="cs-CZ" sz="800" i="1">
                <a:latin typeface="Arial" panose="020B0604020202020204" pitchFamily="34" charset="0"/>
                <a:cs typeface="Arial" panose="020B0604020202020204" pitchFamily="34" charset="0"/>
              </a:rPr>
              <a:t>stimuli</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essence of classical conditioning is the pairing of two stimuli. The </a:t>
            </a:r>
            <a:r>
              <a:rPr lang="en-US" altLang="cs-CZ" sz="800" i="1">
                <a:latin typeface="Arial" panose="020B0604020202020204" pitchFamily="34" charset="0"/>
                <a:cs typeface="Arial" panose="020B0604020202020204" pitchFamily="34" charset="0"/>
              </a:rPr>
              <a:t>conditioned stimulus </a:t>
            </a:r>
            <a:r>
              <a:rPr lang="en-US" altLang="cs-CZ" sz="800">
                <a:latin typeface="Arial" panose="020B0604020202020204" pitchFamily="34" charset="0"/>
                <a:cs typeface="Arial" panose="020B0604020202020204" pitchFamily="34" charset="0"/>
              </a:rPr>
              <a:t>(CS), such as a light, tone, or tactile stimulus, is chosen because it produces either no overt response or a weak response usually unrelated to the response that eventually will be learned. The reinforcement, or </a:t>
            </a:r>
            <a:r>
              <a:rPr lang="en-US" altLang="cs-CZ" sz="800" i="1">
                <a:latin typeface="Arial" panose="020B0604020202020204" pitchFamily="34" charset="0"/>
                <a:cs typeface="Arial" panose="020B0604020202020204" pitchFamily="34" charset="0"/>
              </a:rPr>
              <a:t>unconditioned stimulus </a:t>
            </a:r>
            <a:r>
              <a:rPr lang="en-US" altLang="cs-CZ" sz="800">
                <a:latin typeface="Arial" panose="020B0604020202020204" pitchFamily="34" charset="0"/>
                <a:cs typeface="Arial" panose="020B0604020202020204" pitchFamily="34" charset="0"/>
              </a:rPr>
              <a:t>(US), such as food or a shock to the leg, is chosen because it normally produces a strong, consistent, overt response (the </a:t>
            </a:r>
            <a:r>
              <a:rPr lang="en-US" altLang="cs-CZ" sz="800" i="1">
                <a:latin typeface="Arial" panose="020B0604020202020204" pitchFamily="34" charset="0"/>
                <a:cs typeface="Arial" panose="020B0604020202020204" pitchFamily="34" charset="0"/>
              </a:rPr>
              <a:t>unconditioned response</a:t>
            </a:r>
            <a:r>
              <a:rPr lang="en-US" altLang="cs-CZ" sz="800">
                <a:latin typeface="Arial" panose="020B0604020202020204" pitchFamily="34" charset="0"/>
                <a:cs typeface="Arial" panose="020B0604020202020204" pitchFamily="34" charset="0"/>
              </a:rPr>
              <a:t>), such as salivation or withdrawal of the leg. Unconditioned responses are innate; they are produced without learning. When a CS is followed by a US, the CS will begin to elicit a new or different response called the </a:t>
            </a:r>
            <a:r>
              <a:rPr lang="en-US" altLang="cs-CZ" sz="800" i="1">
                <a:latin typeface="Arial" panose="020B0604020202020204" pitchFamily="34" charset="0"/>
                <a:cs typeface="Arial" panose="020B0604020202020204" pitchFamily="34" charset="0"/>
              </a:rPr>
              <a:t>conditioned response. </a:t>
            </a:r>
            <a:r>
              <a:rPr lang="en-US" altLang="cs-CZ" sz="800">
                <a:latin typeface="Arial" panose="020B0604020202020204" pitchFamily="34" charset="0"/>
                <a:cs typeface="Arial" panose="020B0604020202020204" pitchFamily="34" charset="0"/>
              </a:rPr>
              <a:t>If the US is rewarding (food or water), the conditioning is termed </a:t>
            </a:r>
            <a:r>
              <a:rPr lang="en-US" altLang="cs-CZ" sz="800" i="1">
                <a:latin typeface="Arial" panose="020B0604020202020204" pitchFamily="34" charset="0"/>
                <a:cs typeface="Arial" panose="020B0604020202020204" pitchFamily="34" charset="0"/>
              </a:rPr>
              <a:t>appetitive; </a:t>
            </a:r>
            <a:r>
              <a:rPr lang="en-US" altLang="cs-CZ" sz="800">
                <a:latin typeface="Arial" panose="020B0604020202020204" pitchFamily="34" charset="0"/>
                <a:cs typeface="Arial" panose="020B0604020202020204" pitchFamily="34" charset="0"/>
              </a:rPr>
              <a:t>if the US is noxious (an electrical shock), the conditioning is termed </a:t>
            </a:r>
            <a:r>
              <a:rPr lang="en-US" altLang="cs-CZ" sz="800" i="1">
                <a:latin typeface="Arial" panose="020B0604020202020204" pitchFamily="34" charset="0"/>
                <a:cs typeface="Arial" panose="020B0604020202020204" pitchFamily="34" charset="0"/>
              </a:rPr>
              <a:t>defensive</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One way of interpreting conditioning is that repeated pairing of the CS and US causes the CS to become an anticipatory signal for the US. With sufficient experience an animal will respond to the CS as if it were anticipating the US. For example, if a light is followed repeatedly by the presentation of meat, eventually the sight of the light itself will make the animal salivate. Thus, classical conditioning is a means by which an animal learns to predict events in the environment.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intensity or probability of occurrence of a conditioned response decreases if the CS is repeatedly presented without the US (Figure 62-10). This process is known as </a:t>
            </a:r>
            <a:r>
              <a:rPr lang="en-US" altLang="cs-CZ" sz="800" i="1">
                <a:latin typeface="Arial" panose="020B0604020202020204" pitchFamily="34" charset="0"/>
                <a:cs typeface="Arial" panose="020B0604020202020204" pitchFamily="34" charset="0"/>
              </a:rPr>
              <a:t>extinction. </a:t>
            </a:r>
            <a:r>
              <a:rPr lang="en-US" altLang="cs-CZ" sz="800">
                <a:latin typeface="Arial" panose="020B0604020202020204" pitchFamily="34" charset="0"/>
                <a:cs typeface="Arial" panose="020B0604020202020204" pitchFamily="34" charset="0"/>
              </a:rPr>
              <a:t>If a light that has been paired with food is then repeatedly presented in the absence of food, it will gradually cease to evoke salivation. Extinction is an important adaptive mechanism; it would be maladaptive for an animal to continue to respond to cues in the environment that are no longer significant. The available evidence indicates that extinction is not the same as forgetting, but that instead something new is learned. Moreover, what is learned is not simply that the CS no longer precedes the US, but that the CS now signals that the US will </a:t>
            </a:r>
            <a:r>
              <a:rPr lang="en-US" altLang="cs-CZ" sz="800" i="1">
                <a:latin typeface="Arial" panose="020B0604020202020204" pitchFamily="34" charset="0"/>
                <a:cs typeface="Arial" panose="020B0604020202020204" pitchFamily="34" charset="0"/>
              </a:rPr>
              <a:t>not </a:t>
            </a:r>
            <a:r>
              <a:rPr lang="en-US" altLang="cs-CZ" sz="800">
                <a:latin typeface="Arial" panose="020B0604020202020204" pitchFamily="34" charset="0"/>
                <a:cs typeface="Arial" panose="020B0604020202020204" pitchFamily="34" charset="0"/>
              </a:rPr>
              <a:t>occur.</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For many years psychologists thought that classical conditioning required only contiguity, that the CS precede the US by a critical minimum time interval. According to this view, each time a CS is followed by a reinforcing stimulus or US an internal connection is strengthened between the internal representation of the stimulus and the response or between one stimulus and another. The strength of the connection was thought to depend on the number of pairings of CS and US. This theory proved inadequate, however. A substantial body of empirical evidence now indicates that classical conditioning cannot be adequately explained simply by the temporal contiguity of events (Figure 62-10). Indeed, it would be maladaptive to depend solely on temporal contiguity. If animals learned to predict one type of event simply because it repeatedly occurred with another, they might often associate events in the environment that had no utility or advantage.</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All animals capable of associative conditioning, from snails to humans, seem to associate events in their environment by detecting actual </a:t>
            </a:r>
            <a:r>
              <a:rPr lang="en-US" altLang="cs-CZ" sz="800" i="1">
                <a:latin typeface="Arial" panose="020B0604020202020204" pitchFamily="34" charset="0"/>
                <a:cs typeface="Arial" panose="020B0604020202020204" pitchFamily="34" charset="0"/>
              </a:rPr>
              <a:t>contingencies </a:t>
            </a:r>
            <a:r>
              <a:rPr lang="en-US" altLang="cs-CZ" sz="800">
                <a:latin typeface="Arial" panose="020B0604020202020204" pitchFamily="34" charset="0"/>
                <a:cs typeface="Arial" panose="020B0604020202020204" pitchFamily="34" charset="0"/>
              </a:rPr>
              <a:t>rather than simply responding to the </a:t>
            </a:r>
            <a:r>
              <a:rPr lang="en-US" altLang="cs-CZ" sz="800" i="1">
                <a:latin typeface="Arial" panose="020B0604020202020204" pitchFamily="34" charset="0"/>
                <a:cs typeface="Arial" panose="020B0604020202020204" pitchFamily="34" charset="0"/>
              </a:rPr>
              <a:t>contiguity </a:t>
            </a:r>
            <a:r>
              <a:rPr lang="en-US" altLang="cs-CZ" sz="800">
                <a:latin typeface="Arial" panose="020B0604020202020204" pitchFamily="34" charset="0"/>
                <a:cs typeface="Arial" panose="020B0604020202020204" pitchFamily="34" charset="0"/>
              </a:rPr>
              <a:t>of events. Why is this faculty in humans similar to that in much simpler animals? One good reason is that all animals face common problems of adaptation and survival. Learning provides a successful solution to this problem, and once a successful biological solution has evolved it continues to be selected. Classical conditioning, and perhaps all forms of associative learning, may have evolved to enable animals to distinguish events that reliably and predictably occur together from those that are only randomly associated. In other words, the brain seems to have evolved mechanisms that can detect causal relationships in the environment, as indicated by positively correlated or associated events.</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What environmental conditions might have shaped or maintained such a common learning mechanism in a wide variety of species? All animals must be able to recognize prey and avoid predators; they must search out food that is edible and nutritious and avoid food that is poisonous. Either the appropriate information can be genetically programmed into the animal's nervous system (as described in Chapter 3), or it can be acquired through learning. Genetic and developmental programming may provide the basis for the behaviors of simple organisms such as bacteria, but more complex organisms such as vertebrates must be capable of flexible learning to cope efficiently with varied or novel situations. Because of the complexity of the sensory information they process, higher-order animals must establish some degree of regularity in their interaction with the world. An effective means of doing this is to be able to detect causal or predictive relationships between stimuli, or between behavior and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hlinkClick r:id="rId6"/>
              </a:rPr>
              <a:t>Classical conditioning</a:t>
            </a:r>
            <a:r>
              <a:rPr lang="en-US" altLang="cs-CZ">
                <a:latin typeface="Arial" panose="020B0604020202020204" pitchFamily="34" charset="0"/>
                <a:cs typeface="Arial" panose="020B0604020202020204" pitchFamily="34" charset="0"/>
              </a:rPr>
              <a:t> was the first type of learning to be discovered and studied within the behaviorist tradition (hence the name classical). The major theorist in the development of classical conditioning is Ivan Pavlov, a Russian scientist trained in biology and medicine (as was his contemporary, Sigmund Freud). Pavlov was studying the digestive system of dogs and became intrigued with his observation that dogs deprived of food began to salivate when one of his assistants walked into the room. He began to investigate this phenomena and established the laws of classical conditioning. Skinner renamed this type of learning "respondent conditioning" since in this type of learning, one is responding to an environmental antecedent.</a:t>
            </a:r>
            <a:endParaRPr lang="en-US" altLang="cs-CZ" b="1">
              <a:latin typeface="Arial" panose="020B0604020202020204" pitchFamily="34" charset="0"/>
              <a:cs typeface="Arial" panose="020B0604020202020204" pitchFamily="34" charset="0"/>
            </a:endParaRPr>
          </a:p>
          <a:p>
            <a:pPr marL="228600" indent="-228600" eaLnBrk="1" hangingPunct="1"/>
            <a:r>
              <a:rPr lang="en-US" altLang="cs-CZ" b="1">
                <a:latin typeface="Arial" panose="020B0604020202020204" pitchFamily="34" charset="0"/>
                <a:cs typeface="Arial" panose="020B0604020202020204" pitchFamily="34" charset="0"/>
              </a:rPr>
              <a:t>Major concepts</a:t>
            </a:r>
            <a:endParaRPr lang="en-US" altLang="cs-CZ">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rPr>
              <a:t>Classical conditioning is Stimulus (S) elicits &gt;Response (R) conditioning since the antecedent stimulus (singular) causes (elicits) the reflexive or involuntary response to occur. Classical conditioning starts with a reflex: an innate, involuntary behavior elicited or caused by an antecedent environmental event. For example, if air is blown into your eye, you blink. You have no voluntary or conscious control over whether the blink occurs or not.</a:t>
            </a:r>
          </a:p>
          <a:p>
            <a:pPr marL="228600" indent="-228600" eaLnBrk="1" hangingPunct="1"/>
            <a:r>
              <a:rPr lang="en-US" altLang="cs-CZ">
                <a:latin typeface="Arial" panose="020B0604020202020204" pitchFamily="34" charset="0"/>
                <a:cs typeface="Arial" panose="020B0604020202020204" pitchFamily="34" charset="0"/>
              </a:rPr>
              <a:t>The specific model for classical conditioning is: </a:t>
            </a:r>
          </a:p>
          <a:p>
            <a:pPr marL="228600" indent="-228600" eaLnBrk="1" hangingPunct="1"/>
            <a:r>
              <a:rPr lang="en-US" altLang="cs-CZ">
                <a:latin typeface="Arial" panose="020B0604020202020204" pitchFamily="34" charset="0"/>
                <a:cs typeface="Arial" panose="020B0604020202020204" pitchFamily="34" charset="0"/>
              </a:rPr>
              <a:t>Unconditioned Stimulus (US) elicits &gt; Unconditioned Response (UR): a stimulus will naturally (without learning) elicit or bring about a relexive response </a:t>
            </a:r>
          </a:p>
          <a:p>
            <a:pPr marL="228600" indent="-228600" eaLnBrk="1" hangingPunct="1"/>
            <a:r>
              <a:rPr lang="en-US" altLang="cs-CZ">
                <a:latin typeface="Arial" panose="020B0604020202020204" pitchFamily="34" charset="0"/>
                <a:cs typeface="Arial" panose="020B0604020202020204" pitchFamily="34" charset="0"/>
              </a:rPr>
              <a:t>Neutral Stimulus (NS) ---&gt; does not elicit the response of interest: this stimulus (sometimes called an orienting stimulus as it elicits an orienting response) is a neutral stimulus since it does not elicit the Unconditioned (or reflexive) Response. </a:t>
            </a:r>
          </a:p>
          <a:p>
            <a:pPr marL="228600" indent="-228600" eaLnBrk="1" hangingPunct="1"/>
            <a:r>
              <a:rPr lang="en-US" altLang="cs-CZ">
                <a:latin typeface="Arial" panose="020B0604020202020204" pitchFamily="34" charset="0"/>
                <a:cs typeface="Arial" panose="020B0604020202020204" pitchFamily="34" charset="0"/>
              </a:rPr>
              <a:t>The Neutral/Orientiing Stimulus (NS) is repeatedly paired with the Unconditioned/Natural Stimulus (US). </a:t>
            </a:r>
          </a:p>
          <a:p>
            <a:pPr marL="228600" indent="-228600" eaLnBrk="1" hangingPunct="1"/>
            <a:r>
              <a:rPr lang="en-US" altLang="cs-CZ">
                <a:latin typeface="Arial" panose="020B0604020202020204" pitchFamily="34" charset="0"/>
                <a:cs typeface="Arial" panose="020B0604020202020204" pitchFamily="34" charset="0"/>
              </a:rPr>
              <a:t>The NS is transformed into a Conditioned Stimulus (CS); that is, when the CS is presented by itself, it elicits or causes the CR (which is the same involuntary response as the UR; the name changes because it is elicited by a different stimulus. This is written CS elicits &gt; CR. </a:t>
            </a:r>
          </a:p>
          <a:p>
            <a:pPr marL="228600" indent="-228600" eaLnBrk="1" hangingPunct="1"/>
            <a:r>
              <a:rPr lang="en-US" altLang="cs-CZ">
                <a:latin typeface="Arial" panose="020B0604020202020204" pitchFamily="34" charset="0"/>
                <a:cs typeface="Arial" panose="020B0604020202020204" pitchFamily="34" charset="0"/>
              </a:rPr>
              <a:t>In classical conditioning no new behaviors are learned. Instead, an association is developed (through pairing) between the NS and the US so that the animal / person responds to both events / stimuli (plural) in the same way; restated, after conditioning, both the US and the CS will elicit the same involuntary response (the person / animal learns to respond reflexively to a new stimulus).</a:t>
            </a:r>
          </a:p>
        </p:txBody>
      </p:sp>
    </p:spTree>
    <p:extLst>
      <p:ext uri="{BB962C8B-B14F-4D97-AF65-F5344CB8AC3E}">
        <p14:creationId xmlns:p14="http://schemas.microsoft.com/office/powerpoint/2010/main" val="214526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07902652-85B9-4CB2-88FB-C3874989BF7E}" type="slidenum">
              <a:rPr lang="en-US" altLang="cs-CZ" sz="1200">
                <a:solidFill>
                  <a:schemeClr val="tx1"/>
                </a:solidFill>
              </a:rPr>
              <a:pPr/>
              <a:t>42</a:t>
            </a:fld>
            <a:endParaRPr lang="en-US" altLang="cs-CZ" sz="120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z="1000">
                <a:latin typeface="Arial" panose="020B0604020202020204" pitchFamily="34" charset="0"/>
                <a:cs typeface="Arial" panose="020B0604020202020204" pitchFamily="34" charset="0"/>
              </a:rPr>
              <a:t>Thorndike's research on animal learning before and after the turn of the twentieth century had an enormous influence on the direction taken by experimental psychology after that time. It influenced John Watson's promotion of the behavioristic approach, and the eventual transformation of experimental psychology from a science of the conscious mind into a science of behavior.</a:t>
            </a:r>
          </a:p>
          <a:p>
            <a:pPr eaLnBrk="1" hangingPunct="1"/>
            <a:r>
              <a:rPr lang="en-US" altLang="cs-CZ" sz="1000">
                <a:latin typeface="Arial" panose="020B0604020202020204" pitchFamily="34" charset="0"/>
                <a:cs typeface="Arial" panose="020B0604020202020204" pitchFamily="34" charset="0"/>
              </a:rPr>
              <a:t>Probably the best known experimental psychologist of the twentieth century was </a:t>
            </a:r>
            <a:r>
              <a:rPr lang="en-US" altLang="cs-CZ" sz="1000">
                <a:latin typeface="Arial" panose="020B0604020202020204" pitchFamily="34" charset="0"/>
                <a:cs typeface="Arial" panose="020B0604020202020204" pitchFamily="34" charset="0"/>
                <a:hlinkClick r:id="rId3"/>
              </a:rPr>
              <a:t>B. F. Skinner</a:t>
            </a:r>
            <a:r>
              <a:rPr lang="en-US" altLang="cs-CZ" sz="1000">
                <a:latin typeface="Arial" panose="020B0604020202020204" pitchFamily="34" charset="0"/>
                <a:cs typeface="Arial" panose="020B0604020202020204" pitchFamily="34" charset="0"/>
              </a:rPr>
              <a:t> (1904-1990). Skinner continued Thorndike's work on instrumental learning but renamed it </a:t>
            </a:r>
            <a:r>
              <a:rPr lang="en-US" altLang="cs-CZ" sz="1000" b="1">
                <a:latin typeface="Arial" panose="020B0604020202020204" pitchFamily="34" charset="0"/>
                <a:cs typeface="Arial" panose="020B0604020202020204" pitchFamily="34" charset="0"/>
              </a:rPr>
              <a:t>operant conditioning</a:t>
            </a:r>
            <a:r>
              <a:rPr lang="en-US" altLang="cs-CZ" sz="1000">
                <a:latin typeface="Arial" panose="020B0604020202020204" pitchFamily="34" charset="0"/>
                <a:cs typeface="Arial" panose="020B0604020202020204" pitchFamily="34" charset="0"/>
              </a:rPr>
              <a:t> because, Skinner explained, individuals learn new behaviors that "operate on" the environment — behaviors that cause the individuals to experience environmental stimuli. For example, in Thorndike's puzzle-box experiments, the cats' behaviors operated on the environment by allowing them to escape from the small enclosure and to experience the sight, smell, and taste of food.</a:t>
            </a:r>
          </a:p>
          <a:p>
            <a:pPr eaLnBrk="1" hangingPunct="1"/>
            <a:endParaRPr lang="en-US" altLang="cs-CZ" sz="1000">
              <a:latin typeface="Arial" panose="020B0604020202020204" pitchFamily="34" charset="0"/>
              <a:cs typeface="Arial" panose="020B0604020202020204" pitchFamily="34" charset="0"/>
            </a:endParaRPr>
          </a:p>
          <a:p>
            <a:pPr eaLnBrk="1" hangingPunct="1"/>
            <a:r>
              <a:rPr lang="en-US" altLang="cs-CZ" sz="1000">
                <a:latin typeface="Arial" panose="020B0604020202020204" pitchFamily="34" charset="0"/>
                <a:cs typeface="Arial" panose="020B0604020202020204" pitchFamily="34" charset="0"/>
              </a:rPr>
              <a:t>Skinner apparently enjoyed building mechanical devices to use in his research (Bjork, 1993), which eventually led him to develop what now are generally referred to as "Skinner Boxes" (see Figure 2). Skinner boxes are fully automatic conditioning devices: a rat or pigeon (the animals that Skinner used in most of his research on operant conditioning) is placed inside the box and learns to press a lever or push a button in order to receive stimuli such as food or water. The lever press or button-push leads to the consequence, however, only when preceded by a light, tone, or other sensory stimulus. This </a:t>
            </a:r>
            <a:r>
              <a:rPr lang="en-US" altLang="cs-CZ" sz="1000" b="1">
                <a:latin typeface="Arial" panose="020B0604020202020204" pitchFamily="34" charset="0"/>
                <a:cs typeface="Arial" panose="020B0604020202020204" pitchFamily="34" charset="0"/>
              </a:rPr>
              <a:t>antecedent stimulus</a:t>
            </a:r>
            <a:r>
              <a:rPr lang="en-US" altLang="cs-CZ" sz="1000">
                <a:latin typeface="Arial" panose="020B0604020202020204" pitchFamily="34" charset="0"/>
                <a:cs typeface="Arial" panose="020B0604020202020204" pitchFamily="34" charset="0"/>
              </a:rPr>
              <a:t> (a stimulus that precedes something else) indicates that the behavioral response of pressing the lever or pushing the button is likely to be followed by a </a:t>
            </a:r>
            <a:r>
              <a:rPr lang="en-US" altLang="cs-CZ" sz="1000" b="1">
                <a:latin typeface="Arial" panose="020B0604020202020204" pitchFamily="34" charset="0"/>
                <a:cs typeface="Arial" panose="020B0604020202020204" pitchFamily="34" charset="0"/>
              </a:rPr>
              <a:t>consequent stimulus</a:t>
            </a:r>
            <a:r>
              <a:rPr lang="en-US" altLang="cs-CZ" sz="1000">
                <a:latin typeface="Arial" panose="020B0604020202020204" pitchFamily="34" charset="0"/>
                <a:cs typeface="Arial" panose="020B0604020202020204" pitchFamily="34" charset="0"/>
              </a:rPr>
              <a:t> (a stimulus that comes after something else), such as food or water. Presentations of the antecedent stimulus, the recording of responses, and presentations of the consequent stimulus are all mechanized and, therefore, an experimenter need not be present. </a:t>
            </a:r>
          </a:p>
        </p:txBody>
      </p:sp>
    </p:spTree>
    <p:extLst>
      <p:ext uri="{BB962C8B-B14F-4D97-AF65-F5344CB8AC3E}">
        <p14:creationId xmlns:p14="http://schemas.microsoft.com/office/powerpoint/2010/main" val="359188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63FBE7AA-0CE5-4159-A892-DC8DAFE6DDA6}" type="slidenum">
              <a:rPr lang="en-US" altLang="cs-CZ" sz="1200">
                <a:solidFill>
                  <a:schemeClr val="tx1"/>
                </a:solidFill>
              </a:rPr>
              <a:pPr/>
              <a:t>43</a:t>
            </a:fld>
            <a:endParaRPr lang="en-US" altLang="cs-CZ" sz="120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cs typeface="Arial" panose="020B0604020202020204" pitchFamily="34" charset="0"/>
              </a:rPr>
              <a:t>The cellular physiology of learning and memory is known in the greatest detail for the sea slug </a:t>
            </a:r>
            <a:r>
              <a:rPr lang="en-US" altLang="cs-CZ" b="1">
                <a:latin typeface="Arial" panose="020B0604020202020204" pitchFamily="34" charset="0"/>
                <a:cs typeface="Arial" panose="020B0604020202020204" pitchFamily="34" charset="0"/>
              </a:rPr>
              <a:t>Aplysia californica</a:t>
            </a:r>
            <a:r>
              <a:rPr lang="en-US" altLang="cs-CZ">
                <a:latin typeface="Arial" panose="020B0604020202020204" pitchFamily="34" charset="0"/>
                <a:cs typeface="Arial" panose="020B0604020202020204" pitchFamily="34" charset="0"/>
              </a:rPr>
              <a:t>. Aplysia has about 20,000 neurons in the nervous system consisting of nine ganglia -- four pairs of symmetrical ganglia and one large abdominal ganglion consisting of two lobes (misrepresented in the illustration). </a:t>
            </a:r>
            <a:br>
              <a:rPr lang="en-US" altLang="cs-CZ">
                <a:latin typeface="Arial" panose="020B0604020202020204" pitchFamily="34" charset="0"/>
                <a:cs typeface="Arial" panose="020B0604020202020204" pitchFamily="34" charset="0"/>
              </a:rPr>
            </a:br>
            <a:endParaRPr lang="en-US"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68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90B5AD19-6685-4A1C-BCA9-098A5B82502E}" type="datetimeFigureOut">
              <a:rPr lang="cs-CZ"/>
              <a:pPr>
                <a:defRPr/>
              </a:pPr>
              <a:t>10.11.2023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29C924-DE1E-4AE3-8919-73CC8842036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FF5CB22-FCCF-4CD7-A439-7AB87FF1FA4B}" type="datetimeFigureOut">
              <a:rPr lang="cs-CZ"/>
              <a:pPr>
                <a:defRPr/>
              </a:pPr>
              <a:t>10.11.2023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19AA77F-F02F-4274-8EDA-5179F99C9C5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BB449D93-17E2-4ABE-B4DC-4AD0C5563514}" type="datetimeFigureOut">
              <a:rPr lang="cs-CZ"/>
              <a:pPr>
                <a:defRPr/>
              </a:pPr>
              <a:t>10.11.2023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7B1CA38-704B-4C7C-A7A0-C3EE7A13D4A5}"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11483" y="522288"/>
            <a:ext cx="11074400" cy="1143000"/>
          </a:xfrm>
        </p:spPr>
        <p:txBody>
          <a:bodyPr/>
          <a:lstStyle/>
          <a:p>
            <a:r>
              <a:rPr lang="cs-CZ"/>
              <a:t>Kliknutím lze upravit styl.</a:t>
            </a:r>
          </a:p>
        </p:txBody>
      </p:sp>
      <p:sp>
        <p:nvSpPr>
          <p:cNvPr id="3" name="Zástupný symbol pro tabulku 2"/>
          <p:cNvSpPr>
            <a:spLocks noGrp="1"/>
          </p:cNvSpPr>
          <p:nvPr>
            <p:ph type="tbl" idx="1"/>
          </p:nvPr>
        </p:nvSpPr>
        <p:spPr>
          <a:xfrm>
            <a:off x="767645" y="1981200"/>
            <a:ext cx="10656711" cy="4114800"/>
          </a:xfrm>
        </p:spPr>
        <p:txBody>
          <a:bodyPr rtlCol="0">
            <a:normAutofit/>
          </a:bodyPr>
          <a:lstStyle/>
          <a:p>
            <a:pPr lvl="0"/>
            <a:endParaRPr lang="cs-CZ"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44450"/>
            <a:ext cx="11616267" cy="640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77CEA119-F4EF-4653-88F0-92BC95D3BDFC}" type="slidenum">
              <a:rPr lang="en-US" altLang="cs-CZ"/>
              <a:pPr/>
              <a:t>‹#›</a:t>
            </a:fld>
            <a:endParaRPr lang="en-US" altLang="cs-CZ"/>
          </a:p>
        </p:txBody>
      </p:sp>
    </p:spTree>
    <p:extLst>
      <p:ext uri="{BB962C8B-B14F-4D97-AF65-F5344CB8AC3E}">
        <p14:creationId xmlns:p14="http://schemas.microsoft.com/office/powerpoint/2010/main" val="40785636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085" y="44451"/>
            <a:ext cx="11592983" cy="481013"/>
          </a:xfrm>
        </p:spPr>
        <p:txBody>
          <a:bodyPr/>
          <a:lstStyle/>
          <a:p>
            <a:r>
              <a:rPr lang="en-US"/>
              <a:t>Click to edit Master title style</a:t>
            </a:r>
          </a:p>
        </p:txBody>
      </p:sp>
      <p:sp>
        <p:nvSpPr>
          <p:cNvPr id="3" name="Content Placeholder 2"/>
          <p:cNvSpPr>
            <a:spLocks noGrp="1"/>
          </p:cNvSpPr>
          <p:nvPr>
            <p:ph sz="quarter" idx="1"/>
          </p:nvPr>
        </p:nvSpPr>
        <p:spPr>
          <a:xfrm>
            <a:off x="431801" y="6873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31801" y="36464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305551" y="687388"/>
            <a:ext cx="5670549" cy="576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fld id="{9C1B0864-B52F-4FA9-94EF-DD287323878F}" type="slidenum">
              <a:rPr lang="en-US" altLang="cs-CZ"/>
              <a:pPr/>
              <a:t>‹#›</a:t>
            </a:fld>
            <a:endParaRPr lang="en-US" altLang="cs-CZ"/>
          </a:p>
        </p:txBody>
      </p:sp>
    </p:spTree>
    <p:extLst>
      <p:ext uri="{BB962C8B-B14F-4D97-AF65-F5344CB8AC3E}">
        <p14:creationId xmlns:p14="http://schemas.microsoft.com/office/powerpoint/2010/main" val="10081037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04759857-2105-456F-99D8-36FA45A7A747}" type="datetimeFigureOut">
              <a:rPr lang="cs-CZ"/>
              <a:pPr>
                <a:defRPr/>
              </a:pPr>
              <a:t>10.11.2023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7D3355-E452-4DB9-A6CD-6564297B4A8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78E8B372-53B7-44BD-BAB5-24CBE36309B9}" type="datetimeFigureOut">
              <a:rPr lang="cs-CZ"/>
              <a:pPr>
                <a:defRPr/>
              </a:pPr>
              <a:t>10.11.2023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6F879AA-5F51-447E-A82F-E78D6B938E09}"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305D1D2-8A8B-40AC-8193-B308BAC1D59C}" type="datetimeFigureOut">
              <a:rPr lang="cs-CZ"/>
              <a:pPr>
                <a:defRPr/>
              </a:pPr>
              <a:t>10.11.2023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2A8AED5-A162-46F9-9CA3-C6F6DB29ED9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F25BC706-8ACD-4F16-9B17-768A13B986F0}" type="datetimeFigureOut">
              <a:rPr lang="cs-CZ"/>
              <a:pPr>
                <a:defRPr/>
              </a:pPr>
              <a:t>10.11.2023</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28DD90F-BB74-418C-B7DC-ACB0F9277F5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2EF19726-DEC0-4C0B-8D9E-A39686D337EC}" type="datetimeFigureOut">
              <a:rPr lang="cs-CZ"/>
              <a:pPr>
                <a:defRPr/>
              </a:pPr>
              <a:t>10.11.2023</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9B61864-F374-49C0-A479-39A5D1A0870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7A5AC28-4F88-4490-9CD8-4D30A018D662}" type="datetimeFigureOut">
              <a:rPr lang="cs-CZ"/>
              <a:pPr>
                <a:defRPr/>
              </a:pPr>
              <a:t>10.11.2023</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9A4B12A-FC37-494F-8E4F-A6DD3033281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D2E8FBA-90DE-4F34-8DA3-D7787172A858}" type="datetimeFigureOut">
              <a:rPr lang="cs-CZ"/>
              <a:pPr>
                <a:defRPr/>
              </a:pPr>
              <a:t>10.11.2023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9FE2162-EF13-4655-B9DF-EDDD24EC68D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8B439B6-D4F1-49F4-A29C-8E30929CFB66}" type="datetimeFigureOut">
              <a:rPr lang="cs-CZ"/>
              <a:pPr>
                <a:defRPr/>
              </a:pPr>
              <a:t>10.11.2023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42F086D-B0B9-413A-BBD5-6ED9CB95AB4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245A871-EF13-4473-9D7C-9A1CD4C78A09}" type="datetimeFigureOut">
              <a:rPr lang="cs-CZ"/>
              <a:pPr>
                <a:defRPr/>
              </a:pPr>
              <a:t>10.11.2023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5BA81C1-8387-4241-97AB-D2D63CECF98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 id="2147483662" r:id="rId13"/>
    <p:sldLayoutId id="2147483663"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is.muni.cz/auth/el/1411/podzim2016/VLFY0321p/um/Neuro_02_Tisk.pd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tono%20tono%20-%20broca's%20aphasia%20patient.wmv"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hyperlink" Target="Wernicke's%20Aphasia.flv"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aplysia%20-%20Google%20Video2.flv"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F80884-E424-48D8-B4B7-C1CE273C9954}"/>
              </a:ext>
            </a:extLst>
          </p:cNvPr>
          <p:cNvSpPr>
            <a:spLocks noGrp="1"/>
          </p:cNvSpPr>
          <p:nvPr>
            <p:ph type="title"/>
          </p:nvPr>
        </p:nvSpPr>
        <p:spPr/>
        <p:txBody>
          <a:bodyPr/>
          <a:lstStyle/>
          <a:p>
            <a:r>
              <a:rPr lang="cs-CZ" b="1" dirty="0">
                <a:solidFill>
                  <a:srgbClr val="FF0000"/>
                </a:solidFill>
              </a:rPr>
              <a:t>Nervový systém  - hlavní funkce</a:t>
            </a:r>
          </a:p>
        </p:txBody>
      </p:sp>
      <p:sp>
        <p:nvSpPr>
          <p:cNvPr id="3" name="Zástupný symbol pro obsah 2">
            <a:extLst>
              <a:ext uri="{FF2B5EF4-FFF2-40B4-BE49-F238E27FC236}">
                <a16:creationId xmlns:a16="http://schemas.microsoft.com/office/drawing/2014/main" id="{0CB50A21-3CAC-4E55-9528-D564816E9888}"/>
              </a:ext>
            </a:extLst>
          </p:cNvPr>
          <p:cNvSpPr>
            <a:spLocks noGrp="1"/>
          </p:cNvSpPr>
          <p:nvPr>
            <p:ph idx="1"/>
          </p:nvPr>
        </p:nvSpPr>
        <p:spPr/>
        <p:txBody>
          <a:bodyPr/>
          <a:lstStyle/>
          <a:p>
            <a:r>
              <a:rPr lang="cs-CZ" dirty="0"/>
              <a:t>Přijímání, zpracování a ukládání informací, které přicházejí z vnitřního, ale i vnějšího prostředí</a:t>
            </a:r>
          </a:p>
          <a:p>
            <a:r>
              <a:rPr lang="cs-CZ" dirty="0"/>
              <a:t>Tyto informace využije pro řízení (regulaci) a vzájemnou koordinaci činnosti jednotlivých orgánových systémů</a:t>
            </a:r>
          </a:p>
          <a:p>
            <a:endParaRPr lang="cs-CZ" dirty="0"/>
          </a:p>
          <a:p>
            <a:r>
              <a:rPr lang="cs-CZ" dirty="0"/>
              <a:t>Takto jsou zabezpečeny:</a:t>
            </a:r>
          </a:p>
          <a:p>
            <a:pPr lvl="1"/>
            <a:r>
              <a:rPr lang="cs-CZ" dirty="0"/>
              <a:t> funkční jednota živého organismu jako celku</a:t>
            </a:r>
          </a:p>
          <a:p>
            <a:pPr lvl="1"/>
            <a:r>
              <a:rPr lang="cs-CZ" dirty="0"/>
              <a:t>schopnost přizpůsobovat se změnám vnějšího prostředí</a:t>
            </a:r>
          </a:p>
        </p:txBody>
      </p:sp>
    </p:spTree>
    <p:extLst>
      <p:ext uri="{BB962C8B-B14F-4D97-AF65-F5344CB8AC3E}">
        <p14:creationId xmlns:p14="http://schemas.microsoft.com/office/powerpoint/2010/main" val="246316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87EDFE-16F9-43C2-BB9C-F7A87F28357E}"/>
              </a:ext>
            </a:extLst>
          </p:cNvPr>
          <p:cNvSpPr>
            <a:spLocks noGrp="1"/>
          </p:cNvSpPr>
          <p:nvPr>
            <p:ph type="title"/>
          </p:nvPr>
        </p:nvSpPr>
        <p:spPr/>
        <p:txBody>
          <a:bodyPr/>
          <a:lstStyle/>
          <a:p>
            <a:r>
              <a:rPr lang="cs-CZ" b="1" dirty="0">
                <a:solidFill>
                  <a:srgbClr val="7030A0"/>
                </a:solidFill>
              </a:rPr>
              <a:t>TALAMUS</a:t>
            </a:r>
          </a:p>
        </p:txBody>
      </p:sp>
      <p:sp>
        <p:nvSpPr>
          <p:cNvPr id="3" name="Zástupný obsah 2">
            <a:extLst>
              <a:ext uri="{FF2B5EF4-FFF2-40B4-BE49-F238E27FC236}">
                <a16:creationId xmlns:a16="http://schemas.microsoft.com/office/drawing/2014/main" id="{7197B7A6-58CA-423D-B03F-CD21887E88FF}"/>
              </a:ext>
            </a:extLst>
          </p:cNvPr>
          <p:cNvSpPr>
            <a:spLocks noGrp="1"/>
          </p:cNvSpPr>
          <p:nvPr>
            <p:ph idx="1"/>
          </p:nvPr>
        </p:nvSpPr>
        <p:spPr/>
        <p:txBody>
          <a:bodyPr/>
          <a:lstStyle/>
          <a:p>
            <a:r>
              <a:rPr lang="cs-CZ" dirty="0"/>
              <a:t>Párový orgán</a:t>
            </a:r>
          </a:p>
          <a:p>
            <a:r>
              <a:rPr lang="cs-CZ" dirty="0"/>
              <a:t>Mezi jeho dvěma částmi, které se nacházejí v obou mozkových hemisférách  prochází 3.-mozková komora</a:t>
            </a:r>
          </a:p>
          <a:p>
            <a:r>
              <a:rPr lang="cs-CZ" dirty="0"/>
              <a:t>Integrační mozkové centrum</a:t>
            </a:r>
          </a:p>
          <a:p>
            <a:r>
              <a:rPr lang="cs-CZ" dirty="0"/>
              <a:t>Podílí se na řízení důležitých funkcí v organismu</a:t>
            </a:r>
          </a:p>
          <a:p>
            <a:endParaRPr lang="cs-CZ" dirty="0"/>
          </a:p>
        </p:txBody>
      </p:sp>
    </p:spTree>
    <p:extLst>
      <p:ext uri="{BB962C8B-B14F-4D97-AF65-F5344CB8AC3E}">
        <p14:creationId xmlns:p14="http://schemas.microsoft.com/office/powerpoint/2010/main" val="19530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1364A2B-AEB8-4193-8600-56208B94E051}"/>
              </a:ext>
            </a:extLst>
          </p:cNvPr>
          <p:cNvSpPr>
            <a:spLocks noGrp="1"/>
          </p:cNvSpPr>
          <p:nvPr>
            <p:ph idx="1"/>
          </p:nvPr>
        </p:nvSpPr>
        <p:spPr>
          <a:xfrm>
            <a:off x="473964" y="143129"/>
            <a:ext cx="11244072" cy="4351338"/>
          </a:xfrm>
        </p:spPr>
        <p:txBody>
          <a:bodyPr/>
          <a:lstStyle/>
          <a:p>
            <a:r>
              <a:rPr lang="cs-CZ" dirty="0"/>
              <a:t>Specifická senzorická jádra – corpus </a:t>
            </a:r>
            <a:r>
              <a:rPr lang="cs-CZ" dirty="0" err="1"/>
              <a:t>geniculatum</a:t>
            </a:r>
            <a:r>
              <a:rPr lang="cs-CZ" dirty="0"/>
              <a:t> </a:t>
            </a:r>
            <a:r>
              <a:rPr lang="cs-CZ" dirty="0" err="1"/>
              <a:t>laterale</a:t>
            </a:r>
            <a:r>
              <a:rPr lang="cs-CZ" dirty="0"/>
              <a:t> (součást zrakové dráhy), corpus </a:t>
            </a:r>
            <a:r>
              <a:rPr lang="cs-CZ" dirty="0" err="1"/>
              <a:t>geniculatum</a:t>
            </a:r>
            <a:r>
              <a:rPr lang="cs-CZ" dirty="0"/>
              <a:t> </a:t>
            </a:r>
            <a:r>
              <a:rPr lang="cs-CZ" dirty="0" err="1"/>
              <a:t>mediale</a:t>
            </a:r>
            <a:r>
              <a:rPr lang="cs-CZ" dirty="0"/>
              <a:t> (součást sluchové dráhy), </a:t>
            </a:r>
            <a:r>
              <a:rPr lang="cs-CZ" dirty="0" err="1"/>
              <a:t>ventrobazální</a:t>
            </a:r>
            <a:r>
              <a:rPr lang="cs-CZ" dirty="0"/>
              <a:t> komplex (informace z periferie trupu, končetin a obličeje)</a:t>
            </a:r>
          </a:p>
          <a:p>
            <a:endParaRPr lang="cs-CZ" dirty="0"/>
          </a:p>
          <a:p>
            <a:r>
              <a:rPr lang="cs-CZ" dirty="0"/>
              <a:t>Nespecifická, převážně senzorická jádra – součásti budivého systému retikulární formace + přichází sem informace o bolesti, hlavně viscerální – projekce jader do frontální a </a:t>
            </a:r>
            <a:r>
              <a:rPr lang="cs-CZ" dirty="0" err="1"/>
              <a:t>prefrontální</a:t>
            </a:r>
            <a:r>
              <a:rPr lang="cs-CZ" dirty="0"/>
              <a:t> oblasti</a:t>
            </a:r>
          </a:p>
          <a:p>
            <a:endParaRPr lang="cs-CZ" dirty="0"/>
          </a:p>
          <a:p>
            <a:r>
              <a:rPr lang="cs-CZ" dirty="0"/>
              <a:t>Motorická jádra – příjem informace z BG, mozečku – projekce do </a:t>
            </a:r>
            <a:r>
              <a:rPr lang="cs-CZ" dirty="0" err="1"/>
              <a:t>gyrus</a:t>
            </a:r>
            <a:r>
              <a:rPr lang="cs-CZ" dirty="0"/>
              <a:t> </a:t>
            </a:r>
            <a:r>
              <a:rPr lang="cs-CZ" dirty="0" err="1"/>
              <a:t>precentralis</a:t>
            </a:r>
            <a:r>
              <a:rPr lang="cs-CZ" dirty="0"/>
              <a:t> – regulace motorických funkcí</a:t>
            </a:r>
          </a:p>
          <a:p>
            <a:endParaRPr lang="cs-CZ" dirty="0"/>
          </a:p>
          <a:p>
            <a:r>
              <a:rPr lang="cs-CZ" dirty="0"/>
              <a:t>Asociační jádra – příjemci </a:t>
            </a:r>
            <a:r>
              <a:rPr lang="cs-CZ" dirty="0" err="1"/>
              <a:t>aferentací</a:t>
            </a:r>
            <a:r>
              <a:rPr lang="cs-CZ" dirty="0"/>
              <a:t> z mnoha modalit (zrak, sluch, kůže) - projekce hlavně do frontální asociační kůry,. ale i ostatních</a:t>
            </a:r>
          </a:p>
        </p:txBody>
      </p:sp>
    </p:spTree>
    <p:extLst>
      <p:ext uri="{BB962C8B-B14F-4D97-AF65-F5344CB8AC3E}">
        <p14:creationId xmlns:p14="http://schemas.microsoft.com/office/powerpoint/2010/main" val="406665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1139" y="1228725"/>
            <a:ext cx="9344025" cy="1143000"/>
          </a:xfrm>
        </p:spPr>
        <p:txBody>
          <a:bodyPr/>
          <a:lstStyle/>
          <a:p>
            <a:pPr>
              <a:lnSpc>
                <a:spcPct val="90000"/>
              </a:lnSpc>
              <a:defRPr/>
            </a:pPr>
            <a:r>
              <a:rPr lang="cs-CZ" altLang="cs-CZ" sz="4200" b="1" dirty="0">
                <a:solidFill>
                  <a:srgbClr val="7030A0"/>
                </a:solidFill>
                <a:latin typeface="Bangkok CE" charset="-18"/>
              </a:rPr>
              <a:t>FUNKCE MOZKOVÉ KŮRY</a:t>
            </a:r>
            <a:br>
              <a:rPr lang="cs-CZ" altLang="cs-CZ" sz="4200" b="1" dirty="0">
                <a:solidFill>
                  <a:srgbClr val="7030A0"/>
                </a:solidFill>
                <a:latin typeface="Bangkok CE" charset="-18"/>
              </a:rPr>
            </a:br>
            <a:endParaRPr lang="cs-CZ" altLang="cs-CZ" sz="4200" b="1" dirty="0">
              <a:solidFill>
                <a:srgbClr val="7030A0"/>
              </a:solidFill>
              <a:latin typeface="Bangkok CE" charset="-18"/>
            </a:endParaRPr>
          </a:p>
        </p:txBody>
      </p:sp>
      <p:sp>
        <p:nvSpPr>
          <p:cNvPr id="4099" name="Rectangle 3"/>
          <p:cNvSpPr>
            <a:spLocks noGrp="1" noChangeArrowheads="1"/>
          </p:cNvSpPr>
          <p:nvPr>
            <p:ph type="body" idx="1"/>
          </p:nvPr>
        </p:nvSpPr>
        <p:spPr>
          <a:xfrm>
            <a:off x="677984" y="2074375"/>
            <a:ext cx="11026335" cy="2717800"/>
          </a:xfrm>
        </p:spPr>
        <p:txBody>
          <a:bodyPr/>
          <a:lstStyle/>
          <a:p>
            <a:endParaRPr lang="cs-CZ" dirty="0"/>
          </a:p>
          <a:p>
            <a:r>
              <a:rPr lang="cs-CZ" dirty="0"/>
              <a:t>Šedá kůra mozková (</a:t>
            </a:r>
            <a:r>
              <a:rPr lang="cs-CZ" dirty="0" err="1"/>
              <a:t>neopallium</a:t>
            </a:r>
            <a:r>
              <a:rPr lang="cs-CZ" dirty="0"/>
              <a:t>) tvoří největší část mozku a pokrývá mozkové hemisféry vrstvou silnou 2-5 mm</a:t>
            </a:r>
          </a:p>
          <a:p>
            <a:r>
              <a:rPr lang="cs-CZ" dirty="0"/>
              <a:t>Jsou zde uloženy především těla neuronů CNS v počtu 15-25 miliard nervových buněk</a:t>
            </a:r>
          </a:p>
          <a:p>
            <a:r>
              <a:rPr lang="cs-CZ" dirty="0"/>
              <a:t>Hemisféry představují koncový mozek (</a:t>
            </a:r>
            <a:r>
              <a:rPr lang="cs-CZ" dirty="0" err="1"/>
              <a:t>telencephalon</a:t>
            </a:r>
            <a:r>
              <a:rPr lang="cs-CZ" dirty="0"/>
              <a:t>) – bílá hmota</a:t>
            </a:r>
          </a:p>
          <a:p>
            <a:endParaRPr lang="cs-CZ" dirty="0"/>
          </a:p>
          <a:p>
            <a:pPr marL="0" indent="0">
              <a:buNone/>
            </a:pPr>
            <a:endParaRPr lang="cs-CZ" dirty="0"/>
          </a:p>
          <a:p>
            <a:pPr marL="609600" indent="-609600" algn="ctr">
              <a:buNone/>
            </a:pPr>
            <a:endParaRPr lang="cs-CZ" altLang="cs-CZ" dirty="0">
              <a:latin typeface="Times New Roman CE" panose="02020603050405020304" pitchFamily="18" charset="0"/>
            </a:endParaRPr>
          </a:p>
        </p:txBody>
      </p:sp>
    </p:spTree>
    <p:extLst>
      <p:ext uri="{BB962C8B-B14F-4D97-AF65-F5344CB8AC3E}">
        <p14:creationId xmlns:p14="http://schemas.microsoft.com/office/powerpoint/2010/main" val="403838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09600" y="1131032"/>
            <a:ext cx="10515600" cy="5507159"/>
          </a:xfrm>
        </p:spPr>
        <p:txBody>
          <a:bodyPr/>
          <a:lstStyle/>
          <a:p>
            <a:endParaRPr lang="cs-CZ" dirty="0"/>
          </a:p>
          <a:p>
            <a:pPr marL="0" indent="0">
              <a:buNone/>
            </a:pPr>
            <a:r>
              <a:rPr lang="cs-CZ" dirty="0"/>
              <a:t>Z hlediska vývoje lze rozdělit mozkovou kůru na </a:t>
            </a:r>
            <a:r>
              <a:rPr lang="cs-CZ" i="1" dirty="0" err="1"/>
              <a:t>paleocortex</a:t>
            </a:r>
            <a:r>
              <a:rPr lang="cs-CZ" dirty="0"/>
              <a:t>, </a:t>
            </a:r>
            <a:r>
              <a:rPr lang="cs-CZ" i="1" dirty="0" err="1"/>
              <a:t>archicortex</a:t>
            </a:r>
            <a:r>
              <a:rPr lang="cs-CZ" i="1" dirty="0"/>
              <a:t> </a:t>
            </a:r>
            <a:r>
              <a:rPr lang="cs-CZ" dirty="0"/>
              <a:t>a </a:t>
            </a:r>
            <a:r>
              <a:rPr lang="cs-CZ" i="1" dirty="0" err="1"/>
              <a:t>neocortex</a:t>
            </a:r>
            <a:r>
              <a:rPr lang="cs-CZ" dirty="0"/>
              <a:t>.</a:t>
            </a:r>
          </a:p>
          <a:p>
            <a:pPr marL="0" indent="0">
              <a:buNone/>
            </a:pPr>
            <a:r>
              <a:rPr lang="cs-CZ" i="1" dirty="0" err="1"/>
              <a:t>Allocortex</a:t>
            </a:r>
            <a:r>
              <a:rPr lang="cs-CZ" i="1" dirty="0"/>
              <a:t> </a:t>
            </a:r>
            <a:r>
              <a:rPr lang="cs-CZ" dirty="0"/>
              <a:t>je označení pro vývojově starší struktury, tedy </a:t>
            </a:r>
            <a:r>
              <a:rPr lang="cs-CZ" dirty="0" err="1"/>
              <a:t>paleocortex</a:t>
            </a:r>
            <a:r>
              <a:rPr lang="cs-CZ" dirty="0"/>
              <a:t> a </a:t>
            </a:r>
            <a:r>
              <a:rPr lang="cs-CZ" dirty="0" err="1"/>
              <a:t>archicortex</a:t>
            </a:r>
            <a:r>
              <a:rPr lang="cs-CZ" dirty="0"/>
              <a:t>. Charakteristické pro tyto oblasti je, že lze rozeznat pouze 3 buněčné vrstvy.</a:t>
            </a:r>
          </a:p>
          <a:p>
            <a:pPr marL="0" indent="0">
              <a:buNone/>
            </a:pPr>
            <a:r>
              <a:rPr lang="cs-CZ" b="1" dirty="0" err="1"/>
              <a:t>Paleocortex</a:t>
            </a:r>
            <a:r>
              <a:rPr lang="cs-CZ" b="1" dirty="0"/>
              <a:t> </a:t>
            </a:r>
            <a:r>
              <a:rPr lang="cs-CZ" dirty="0"/>
              <a:t>se nachází ve funkční korové oblasti pro čich. </a:t>
            </a:r>
          </a:p>
          <a:p>
            <a:pPr marL="0" indent="0">
              <a:buNone/>
            </a:pPr>
            <a:r>
              <a:rPr lang="cs-CZ" b="1" dirty="0" err="1"/>
              <a:t>Archicortex</a:t>
            </a:r>
            <a:r>
              <a:rPr lang="cs-CZ" dirty="0" err="1"/>
              <a:t>je</a:t>
            </a:r>
            <a:r>
              <a:rPr lang="cs-CZ" dirty="0"/>
              <a:t> uložen v hloubce temporálního laloku a na jeho dolním okraji, kam migroval během vývoje z původního uložení na mediální ploše hemisféry. Funkčně je zapojen do limbického systému. </a:t>
            </a:r>
          </a:p>
          <a:p>
            <a:pPr marL="0" indent="0">
              <a:buNone/>
            </a:pPr>
            <a:r>
              <a:rPr lang="cs-CZ" b="1" dirty="0" err="1"/>
              <a:t>Neocortex</a:t>
            </a:r>
            <a:r>
              <a:rPr lang="cs-CZ" b="1" dirty="0"/>
              <a:t> </a:t>
            </a:r>
            <a:r>
              <a:rPr lang="cs-CZ" dirty="0"/>
              <a:t>je vývojově nejmladší</a:t>
            </a:r>
          </a:p>
          <a:p>
            <a:endParaRPr lang="cs-CZ" dirty="0"/>
          </a:p>
        </p:txBody>
      </p:sp>
    </p:spTree>
    <p:extLst>
      <p:ext uri="{BB962C8B-B14F-4D97-AF65-F5344CB8AC3E}">
        <p14:creationId xmlns:p14="http://schemas.microsoft.com/office/powerpoint/2010/main" val="330977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0088" t="12042" r="26041" b="11921"/>
          <a:stretch/>
        </p:blipFill>
        <p:spPr>
          <a:xfrm>
            <a:off x="1125415" y="404447"/>
            <a:ext cx="9574823" cy="6224953"/>
          </a:xfrm>
          <a:prstGeom prst="rect">
            <a:avLst/>
          </a:prstGeom>
        </p:spPr>
      </p:pic>
    </p:spTree>
    <p:extLst>
      <p:ext uri="{BB962C8B-B14F-4D97-AF65-F5344CB8AC3E}">
        <p14:creationId xmlns:p14="http://schemas.microsoft.com/office/powerpoint/2010/main" val="822745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munix.emich.edu/~reinhard/Lecture11nerves/48-25-MotorSensoryCortex-L.gif"/>
          <p:cNvPicPr>
            <a:picLocks noChangeAspect="1" noChangeArrowheads="1"/>
          </p:cNvPicPr>
          <p:nvPr/>
        </p:nvPicPr>
        <p:blipFill>
          <a:blip r:embed="rId2" cstate="print"/>
          <a:srcRect/>
          <a:stretch>
            <a:fillRect/>
          </a:stretch>
        </p:blipFill>
        <p:spPr bwMode="auto">
          <a:xfrm>
            <a:off x="6308297" y="1863800"/>
            <a:ext cx="5617120" cy="4191776"/>
          </a:xfrm>
          <a:prstGeom prst="rect">
            <a:avLst/>
          </a:prstGeom>
          <a:noFill/>
          <a:ln w="9525">
            <a:noFill/>
            <a:miter lim="800000"/>
            <a:headEnd/>
            <a:tailEnd/>
          </a:ln>
        </p:spPr>
      </p:pic>
      <p:sp>
        <p:nvSpPr>
          <p:cNvPr id="6" name="Zástupný symbol pro obsah 5"/>
          <p:cNvSpPr txBox="1">
            <a:spLocks/>
          </p:cNvSpPr>
          <p:nvPr/>
        </p:nvSpPr>
        <p:spPr>
          <a:xfrm>
            <a:off x="3739128" y="6165305"/>
            <a:ext cx="6112129" cy="171293"/>
          </a:xfrm>
          <a:prstGeom prst="rect">
            <a:avLst/>
          </a:prstGeom>
        </p:spPr>
        <p:txBody>
          <a:bodyPr vert="horz" lIns="91440" tIns="45720" rIns="91440" bIns="45720" rtlCol="0">
            <a:normAutofit fontScale="70000" lnSpcReduction="20000"/>
          </a:bodyPr>
          <a:lstStyle/>
          <a:p>
            <a:pPr marL="342900" indent="-342900" algn="r" fontAlgn="auto">
              <a:spcBef>
                <a:spcPct val="20000"/>
              </a:spcBef>
              <a:spcAft>
                <a:spcPts val="0"/>
              </a:spcAft>
              <a:defRPr/>
            </a:pPr>
            <a:r>
              <a:rPr lang="en-US" sz="900" dirty="0">
                <a:latin typeface="+mn-lt"/>
              </a:rPr>
              <a:t>http://www.emunix.emich.edu</a:t>
            </a:r>
          </a:p>
        </p:txBody>
      </p:sp>
      <p:pic>
        <p:nvPicPr>
          <p:cNvPr id="4" name="Picture 3" descr="ch26f1"/>
          <p:cNvPicPr>
            <a:picLocks noGrp="1" noChangeAspect="1" noChangeArrowheads="1"/>
          </p:cNvPicPr>
          <p:nvPr>
            <p:ph idx="1"/>
          </p:nvPr>
        </p:nvPicPr>
        <p:blipFill>
          <a:blip r:embed="rId3" cstate="print">
            <a:clrChange>
              <a:clrFrom>
                <a:srgbClr val="FCFEFC"/>
              </a:clrFrom>
              <a:clrTo>
                <a:srgbClr val="FCFEFC">
                  <a:alpha val="0"/>
                </a:srgbClr>
              </a:clrTo>
            </a:clrChange>
            <a:lum bright="-12000"/>
          </a:blip>
          <a:srcRect/>
          <a:stretch>
            <a:fillRect/>
          </a:stretch>
        </p:blipFill>
        <p:spPr>
          <a:xfrm>
            <a:off x="1775521" y="771154"/>
            <a:ext cx="4429125" cy="2009775"/>
          </a:xfrm>
          <a:noFill/>
          <a:ln/>
        </p:spPr>
      </p:pic>
      <p:sp>
        <p:nvSpPr>
          <p:cNvPr id="9" name="Nadpis 1"/>
          <p:cNvSpPr>
            <a:spLocks noGrp="1"/>
          </p:cNvSpPr>
          <p:nvPr>
            <p:ph type="title"/>
          </p:nvPr>
        </p:nvSpPr>
        <p:spPr>
          <a:xfrm>
            <a:off x="195072" y="113370"/>
            <a:ext cx="11716511" cy="706437"/>
          </a:xfrm>
        </p:spPr>
        <p:txBody>
          <a:bodyPr/>
          <a:lstStyle/>
          <a:p>
            <a:r>
              <a:rPr lang="cs-CZ" sz="2600" b="1" dirty="0"/>
              <a:t>Mozková kůra – uloženy analyzátory pro 3 hlavní systémy:</a:t>
            </a:r>
            <a:br>
              <a:rPr lang="cs-CZ" sz="2600" b="1" dirty="0"/>
            </a:br>
            <a:r>
              <a:rPr lang="cs-CZ" sz="2600" b="1" dirty="0"/>
              <a:t>projekční oblasti – primární a sekundární  + asociační oblast  </a:t>
            </a:r>
            <a:r>
              <a:rPr lang="cs-CZ" sz="1200" b="1" dirty="0"/>
              <a:t>projekční: </a:t>
            </a:r>
            <a:r>
              <a:rPr lang="cs-CZ" sz="1200" b="1" dirty="0" err="1"/>
              <a:t>projikují</a:t>
            </a:r>
            <a:r>
              <a:rPr lang="cs-CZ" sz="1200" b="1" dirty="0"/>
              <a:t> se sem přesně definované funkce; </a:t>
            </a:r>
            <a:r>
              <a:rPr lang="cs-CZ" sz="1200" b="1" dirty="0" err="1"/>
              <a:t>asociační-polymodální</a:t>
            </a:r>
            <a:r>
              <a:rPr lang="cs-CZ" sz="1200" b="1" dirty="0"/>
              <a:t> informace</a:t>
            </a:r>
            <a:endParaRPr lang="en-US" sz="1200" b="1" dirty="0"/>
          </a:p>
        </p:txBody>
      </p:sp>
      <p:sp>
        <p:nvSpPr>
          <p:cNvPr id="10" name="TextovéPole 4"/>
          <p:cNvSpPr txBox="1">
            <a:spLocks noChangeArrowheads="1"/>
          </p:cNvSpPr>
          <p:nvPr/>
        </p:nvSpPr>
        <p:spPr bwMode="auto">
          <a:xfrm>
            <a:off x="91459" y="2780929"/>
            <a:ext cx="4429125" cy="2708434"/>
          </a:xfrm>
          <a:prstGeom prst="rect">
            <a:avLst/>
          </a:prstGeom>
          <a:noFill/>
          <a:ln w="9525">
            <a:noFill/>
            <a:miter lim="800000"/>
            <a:headEnd/>
            <a:tailEnd/>
          </a:ln>
        </p:spPr>
        <p:txBody>
          <a:bodyPr wrap="square">
            <a:spAutoFit/>
          </a:bodyPr>
          <a:lstStyle/>
          <a:p>
            <a:r>
              <a:rPr lang="cs-CZ" b="1" dirty="0">
                <a:latin typeface="Calibri" pitchFamily="34" charset="0"/>
              </a:rPr>
              <a:t>Primární oblasti</a:t>
            </a:r>
          </a:p>
          <a:p>
            <a:pPr>
              <a:buFont typeface="Wingdings" pitchFamily="2" charset="2"/>
              <a:buChar char="ü"/>
            </a:pPr>
            <a:r>
              <a:rPr lang="cs-CZ" dirty="0" err="1">
                <a:latin typeface="Calibri" pitchFamily="34" charset="0"/>
              </a:rPr>
              <a:t>Somatotopické</a:t>
            </a:r>
            <a:r>
              <a:rPr lang="cs-CZ" dirty="0">
                <a:latin typeface="Calibri" pitchFamily="34" charset="0"/>
              </a:rPr>
              <a:t> uspořádání</a:t>
            </a:r>
          </a:p>
          <a:p>
            <a:pPr>
              <a:buFont typeface="Wingdings" pitchFamily="2" charset="2"/>
              <a:buChar char="ü"/>
            </a:pPr>
            <a:endParaRPr lang="cs-CZ" dirty="0">
              <a:latin typeface="Calibri" pitchFamily="34" charset="0"/>
            </a:endParaRPr>
          </a:p>
          <a:p>
            <a:endParaRPr lang="cs-CZ" sz="800" dirty="0">
              <a:latin typeface="Calibri" pitchFamily="34" charset="0"/>
            </a:endParaRPr>
          </a:p>
          <a:p>
            <a:r>
              <a:rPr lang="cs-CZ" b="1" dirty="0">
                <a:latin typeface="Calibri" pitchFamily="34" charset="0"/>
              </a:rPr>
              <a:t>Asociační oblasti</a:t>
            </a:r>
          </a:p>
          <a:p>
            <a:pPr>
              <a:buFont typeface="Wingdings" pitchFamily="2" charset="2"/>
              <a:buChar char="ü"/>
            </a:pPr>
            <a:r>
              <a:rPr lang="cs-CZ" dirty="0">
                <a:latin typeface="Calibri" pitchFamily="34" charset="0"/>
              </a:rPr>
              <a:t>Nemají </a:t>
            </a:r>
            <a:r>
              <a:rPr lang="cs-CZ" dirty="0" err="1">
                <a:latin typeface="Calibri" pitchFamily="34" charset="0"/>
              </a:rPr>
              <a:t>somatotopické</a:t>
            </a:r>
            <a:r>
              <a:rPr lang="cs-CZ" dirty="0">
                <a:latin typeface="Calibri" pitchFamily="34" charset="0"/>
              </a:rPr>
              <a:t> uspořádání</a:t>
            </a:r>
          </a:p>
          <a:p>
            <a:pPr>
              <a:buFont typeface="Wingdings" pitchFamily="2" charset="2"/>
              <a:buChar char="ü"/>
            </a:pPr>
            <a:r>
              <a:rPr lang="cs-CZ" dirty="0">
                <a:latin typeface="Calibri" pitchFamily="34" charset="0"/>
              </a:rPr>
              <a:t>  </a:t>
            </a:r>
            <a:r>
              <a:rPr lang="cs-CZ" dirty="0" err="1">
                <a:latin typeface="Calibri" pitchFamily="34" charset="0"/>
              </a:rPr>
              <a:t>Parieto</a:t>
            </a:r>
            <a:r>
              <a:rPr lang="cs-CZ" dirty="0">
                <a:latin typeface="Calibri" pitchFamily="34" charset="0"/>
              </a:rPr>
              <a:t>-</a:t>
            </a:r>
            <a:r>
              <a:rPr lang="cs-CZ" dirty="0" err="1">
                <a:latin typeface="Calibri" pitchFamily="34" charset="0"/>
              </a:rPr>
              <a:t>temporo</a:t>
            </a:r>
            <a:r>
              <a:rPr lang="cs-CZ" dirty="0">
                <a:latin typeface="Calibri" pitchFamily="34" charset="0"/>
              </a:rPr>
              <a:t>-okcipitální (</a:t>
            </a:r>
            <a:r>
              <a:rPr lang="cs-CZ" dirty="0" err="1">
                <a:latin typeface="Calibri" pitchFamily="34" charset="0"/>
              </a:rPr>
              <a:t>Wernickeovo</a:t>
            </a:r>
            <a:r>
              <a:rPr lang="cs-CZ" dirty="0">
                <a:latin typeface="Calibri" pitchFamily="34" charset="0"/>
              </a:rPr>
              <a:t> centrum řeči)</a:t>
            </a:r>
          </a:p>
          <a:p>
            <a:pPr>
              <a:buFont typeface="Wingdings" pitchFamily="2" charset="2"/>
              <a:buChar char="ü"/>
            </a:pPr>
            <a:r>
              <a:rPr lang="cs-CZ" dirty="0">
                <a:latin typeface="Calibri" pitchFamily="34" charset="0"/>
              </a:rPr>
              <a:t>  </a:t>
            </a:r>
            <a:r>
              <a:rPr lang="cs-CZ" dirty="0" err="1">
                <a:latin typeface="Calibri" pitchFamily="34" charset="0"/>
              </a:rPr>
              <a:t>prefrontální</a:t>
            </a:r>
            <a:r>
              <a:rPr lang="cs-CZ" dirty="0">
                <a:latin typeface="Calibri" pitchFamily="34" charset="0"/>
              </a:rPr>
              <a:t> (</a:t>
            </a:r>
            <a:r>
              <a:rPr lang="cs-CZ" dirty="0" err="1">
                <a:latin typeface="Calibri" pitchFamily="34" charset="0"/>
              </a:rPr>
              <a:t>Brocovo</a:t>
            </a:r>
            <a:r>
              <a:rPr lang="cs-CZ" dirty="0">
                <a:latin typeface="Calibri" pitchFamily="34" charset="0"/>
              </a:rPr>
              <a:t> centrum řeči)) </a:t>
            </a:r>
          </a:p>
          <a:p>
            <a:pPr>
              <a:buFont typeface="Wingdings" pitchFamily="2" charset="2"/>
              <a:buChar char="ü"/>
            </a:pPr>
            <a:r>
              <a:rPr lang="cs-CZ" dirty="0">
                <a:latin typeface="Calibri" pitchFamily="34" charset="0"/>
              </a:rPr>
              <a:t>  limbická asociační kůra</a:t>
            </a:r>
          </a:p>
        </p:txBody>
      </p:sp>
      <p:pic>
        <p:nvPicPr>
          <p:cNvPr id="14338" name="Picture 2" descr="https://encrypted-tbn2.gstatic.com/images?q=tbn:ANd9GcTN0-oi1sBd-bOLxA0wl8coA1EAU28z0oD40ro1OBU46_51ZOUk2Q"/>
          <p:cNvPicPr>
            <a:picLocks noChangeAspect="1" noChangeArrowheads="1"/>
          </p:cNvPicPr>
          <p:nvPr/>
        </p:nvPicPr>
        <p:blipFill>
          <a:blip r:embed="rId4" cstate="print"/>
          <a:srcRect/>
          <a:stretch>
            <a:fillRect/>
          </a:stretch>
        </p:blipFill>
        <p:spPr bwMode="auto">
          <a:xfrm>
            <a:off x="3879422" y="4655621"/>
            <a:ext cx="2428875" cy="1876425"/>
          </a:xfrm>
          <a:prstGeom prst="rect">
            <a:avLst/>
          </a:prstGeom>
          <a:noFill/>
        </p:spPr>
      </p:pic>
    </p:spTree>
    <p:extLst>
      <p:ext uri="{BB962C8B-B14F-4D97-AF65-F5344CB8AC3E}">
        <p14:creationId xmlns:p14="http://schemas.microsoft.com/office/powerpoint/2010/main" val="167225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sah 2"/>
          <p:cNvSpPr>
            <a:spLocks noGrp="1"/>
          </p:cNvSpPr>
          <p:nvPr>
            <p:ph idx="1"/>
          </p:nvPr>
        </p:nvSpPr>
        <p:spPr>
          <a:xfrm>
            <a:off x="6661151" y="6092826"/>
            <a:ext cx="2098675" cy="288925"/>
          </a:xfrm>
        </p:spPr>
        <p:txBody>
          <a:bodyPr/>
          <a:lstStyle/>
          <a:p>
            <a:pPr algn="r">
              <a:buFont typeface="Arial" charset="0"/>
              <a:buNone/>
            </a:pPr>
            <a:r>
              <a:rPr lang="en-US" sz="900"/>
              <a:t>http://www.modernfamilyideas.com</a:t>
            </a:r>
          </a:p>
        </p:txBody>
      </p:sp>
      <p:pic>
        <p:nvPicPr>
          <p:cNvPr id="52227" name="Obrázek 3" descr="brain-and-spinal-cord-works.jpg"/>
          <p:cNvPicPr>
            <a:picLocks noChangeAspect="1"/>
          </p:cNvPicPr>
          <p:nvPr/>
        </p:nvPicPr>
        <p:blipFill>
          <a:blip r:embed="rId2" cstate="print"/>
          <a:srcRect/>
          <a:stretch>
            <a:fillRect/>
          </a:stretch>
        </p:blipFill>
        <p:spPr bwMode="auto">
          <a:xfrm>
            <a:off x="2927351" y="1241425"/>
            <a:ext cx="8569325" cy="4851400"/>
          </a:xfrm>
          <a:prstGeom prst="rect">
            <a:avLst/>
          </a:prstGeom>
          <a:noFill/>
          <a:ln w="9525">
            <a:noFill/>
            <a:miter lim="800000"/>
            <a:headEnd/>
            <a:tailEnd/>
          </a:ln>
        </p:spPr>
      </p:pic>
      <p:sp>
        <p:nvSpPr>
          <p:cNvPr id="52228" name="TextovéPole 4"/>
          <p:cNvSpPr txBox="1">
            <a:spLocks noChangeArrowheads="1"/>
          </p:cNvSpPr>
          <p:nvPr/>
        </p:nvSpPr>
        <p:spPr bwMode="auto">
          <a:xfrm>
            <a:off x="1524000" y="1016001"/>
            <a:ext cx="3132138" cy="5726113"/>
          </a:xfrm>
          <a:prstGeom prst="rect">
            <a:avLst/>
          </a:prstGeom>
          <a:noFill/>
          <a:ln w="9525">
            <a:noFill/>
            <a:miter lim="800000"/>
            <a:headEnd/>
            <a:tailEnd/>
          </a:ln>
        </p:spPr>
        <p:txBody>
          <a:bodyPr>
            <a:spAutoFit/>
          </a:bodyPr>
          <a:lstStyle/>
          <a:p>
            <a:r>
              <a:rPr lang="cs-CZ" b="1" dirty="0">
                <a:latin typeface="Calibri" pitchFamily="34" charset="0"/>
              </a:rPr>
              <a:t>Frontální lalok (FL)</a:t>
            </a:r>
          </a:p>
          <a:p>
            <a:pPr>
              <a:buFont typeface="Wingdings" pitchFamily="2" charset="2"/>
              <a:buChar char="ü"/>
            </a:pPr>
            <a:r>
              <a:rPr lang="cs-CZ" dirty="0">
                <a:latin typeface="Calibri" pitchFamily="34" charset="0"/>
              </a:rPr>
              <a:t>Chování</a:t>
            </a:r>
          </a:p>
          <a:p>
            <a:pPr>
              <a:buFont typeface="Wingdings" pitchFamily="2" charset="2"/>
              <a:buChar char="ü"/>
            </a:pPr>
            <a:r>
              <a:rPr lang="cs-CZ" dirty="0">
                <a:latin typeface="Calibri" pitchFamily="34" charset="0"/>
              </a:rPr>
              <a:t>Pohyb</a:t>
            </a:r>
          </a:p>
          <a:p>
            <a:pPr>
              <a:buFont typeface="Wingdings" pitchFamily="2" charset="2"/>
              <a:buChar char="ü"/>
            </a:pPr>
            <a:r>
              <a:rPr lang="cs-CZ" dirty="0">
                <a:latin typeface="Calibri" pitchFamily="34" charset="0"/>
              </a:rPr>
              <a:t>Řeč</a:t>
            </a:r>
          </a:p>
          <a:p>
            <a:endParaRPr lang="cs-CZ" sz="800" dirty="0">
              <a:latin typeface="Calibri" pitchFamily="34" charset="0"/>
            </a:endParaRPr>
          </a:p>
          <a:p>
            <a:r>
              <a:rPr lang="cs-CZ" b="1" dirty="0">
                <a:latin typeface="Calibri" pitchFamily="34" charset="0"/>
              </a:rPr>
              <a:t>Parietální lalok (PL)</a:t>
            </a:r>
          </a:p>
          <a:p>
            <a:pPr>
              <a:buFont typeface="Wingdings" pitchFamily="2" charset="2"/>
              <a:buChar char="ü"/>
            </a:pPr>
            <a:r>
              <a:rPr lang="cs-CZ" dirty="0">
                <a:latin typeface="Calibri" pitchFamily="34" charset="0"/>
              </a:rPr>
              <a:t>Senzitivní </a:t>
            </a:r>
            <a:r>
              <a:rPr lang="cs-CZ" dirty="0" err="1">
                <a:latin typeface="Calibri" pitchFamily="34" charset="0"/>
              </a:rPr>
              <a:t>aferentace</a:t>
            </a:r>
            <a:endParaRPr lang="cs-CZ" dirty="0">
              <a:latin typeface="Calibri" pitchFamily="34" charset="0"/>
            </a:endParaRPr>
          </a:p>
          <a:p>
            <a:pPr>
              <a:buFont typeface="Wingdings" pitchFamily="2" charset="2"/>
              <a:buChar char="ü"/>
            </a:pPr>
            <a:r>
              <a:rPr lang="cs-CZ" dirty="0">
                <a:latin typeface="Calibri" pitchFamily="34" charset="0"/>
              </a:rPr>
              <a:t>Uvědomění si celkového   </a:t>
            </a:r>
          </a:p>
          <a:p>
            <a:r>
              <a:rPr lang="cs-CZ" dirty="0">
                <a:latin typeface="Calibri" pitchFamily="34" charset="0"/>
              </a:rPr>
              <a:t>       tělesného schématu</a:t>
            </a:r>
          </a:p>
          <a:p>
            <a:pPr>
              <a:buFont typeface="Wingdings" pitchFamily="2" charset="2"/>
              <a:buChar char="ü"/>
            </a:pPr>
            <a:r>
              <a:rPr lang="cs-CZ" dirty="0">
                <a:latin typeface="Calibri" pitchFamily="34" charset="0"/>
              </a:rPr>
              <a:t> Vizuálně prostorové vztahy</a:t>
            </a:r>
          </a:p>
          <a:p>
            <a:pPr>
              <a:buFont typeface="Wingdings" pitchFamily="2" charset="2"/>
              <a:buChar char="ü"/>
            </a:pPr>
            <a:r>
              <a:rPr lang="cs-CZ" dirty="0">
                <a:latin typeface="Calibri" pitchFamily="34" charset="0"/>
              </a:rPr>
              <a:t>Pozornost</a:t>
            </a:r>
          </a:p>
          <a:p>
            <a:endParaRPr lang="cs-CZ" sz="800" dirty="0">
              <a:latin typeface="Calibri" pitchFamily="34" charset="0"/>
            </a:endParaRPr>
          </a:p>
          <a:p>
            <a:r>
              <a:rPr lang="cs-CZ" b="1" dirty="0">
                <a:latin typeface="Calibri" pitchFamily="34" charset="0"/>
              </a:rPr>
              <a:t>Okcipitální lalok (OL)</a:t>
            </a:r>
          </a:p>
          <a:p>
            <a:pPr>
              <a:buFont typeface="Wingdings" pitchFamily="2" charset="2"/>
              <a:buChar char="ü"/>
            </a:pPr>
            <a:r>
              <a:rPr lang="cs-CZ" dirty="0">
                <a:latin typeface="Calibri" pitchFamily="34" charset="0"/>
              </a:rPr>
              <a:t>Zrakové vnímání</a:t>
            </a:r>
          </a:p>
          <a:p>
            <a:endParaRPr lang="cs-CZ" sz="800" dirty="0">
              <a:latin typeface="Calibri" pitchFamily="34" charset="0"/>
            </a:endParaRPr>
          </a:p>
          <a:p>
            <a:r>
              <a:rPr lang="cs-CZ" b="1" dirty="0">
                <a:latin typeface="Calibri" pitchFamily="34" charset="0"/>
              </a:rPr>
              <a:t>Temporální lalok (TL)</a:t>
            </a:r>
          </a:p>
          <a:p>
            <a:pPr>
              <a:buFont typeface="Wingdings" pitchFamily="2" charset="2"/>
              <a:buChar char="ü"/>
            </a:pPr>
            <a:r>
              <a:rPr lang="cs-CZ" dirty="0">
                <a:latin typeface="Calibri" pitchFamily="34" charset="0"/>
              </a:rPr>
              <a:t>Řeč</a:t>
            </a:r>
          </a:p>
          <a:p>
            <a:pPr>
              <a:buFont typeface="Wingdings" pitchFamily="2" charset="2"/>
              <a:buChar char="ü"/>
            </a:pPr>
            <a:r>
              <a:rPr lang="cs-CZ" dirty="0">
                <a:latin typeface="Calibri" pitchFamily="34" charset="0"/>
              </a:rPr>
              <a:t>Sluch</a:t>
            </a:r>
          </a:p>
          <a:p>
            <a:pPr>
              <a:buFont typeface="Wingdings" pitchFamily="2" charset="2"/>
              <a:buChar char="ü"/>
            </a:pPr>
            <a:r>
              <a:rPr lang="cs-CZ" dirty="0">
                <a:latin typeface="Calibri" pitchFamily="34" charset="0"/>
              </a:rPr>
              <a:t>Paměť</a:t>
            </a:r>
          </a:p>
          <a:p>
            <a:pPr>
              <a:buFont typeface="Wingdings" pitchFamily="2" charset="2"/>
              <a:buChar char="ü"/>
            </a:pPr>
            <a:r>
              <a:rPr lang="cs-CZ" dirty="0">
                <a:latin typeface="Calibri" pitchFamily="34" charset="0"/>
              </a:rPr>
              <a:t>Limbický systém </a:t>
            </a:r>
          </a:p>
          <a:p>
            <a:pPr lvl="1">
              <a:buFont typeface="Wingdings" pitchFamily="2" charset="2"/>
              <a:buChar char="Ø"/>
            </a:pPr>
            <a:r>
              <a:rPr lang="cs-CZ" dirty="0">
                <a:latin typeface="Calibri" pitchFamily="34" charset="0"/>
              </a:rPr>
              <a:t> </a:t>
            </a:r>
            <a:r>
              <a:rPr lang="cs-CZ" dirty="0" err="1">
                <a:latin typeface="Calibri" pitchFamily="34" charset="0"/>
              </a:rPr>
              <a:t>Afektivita</a:t>
            </a:r>
            <a:endParaRPr lang="cs-CZ" dirty="0">
              <a:latin typeface="Calibri" pitchFamily="34" charset="0"/>
            </a:endParaRPr>
          </a:p>
          <a:p>
            <a:pPr lvl="1">
              <a:buFont typeface="Wingdings" pitchFamily="2" charset="2"/>
              <a:buChar char="Ø"/>
            </a:pPr>
            <a:r>
              <a:rPr lang="cs-CZ" dirty="0">
                <a:latin typeface="Calibri" pitchFamily="34" charset="0"/>
              </a:rPr>
              <a:t> Sexualita</a:t>
            </a:r>
            <a:endParaRPr lang="en-US" dirty="0">
              <a:latin typeface="Calibri" pitchFamily="34" charset="0"/>
            </a:endParaRPr>
          </a:p>
        </p:txBody>
      </p:sp>
      <p:sp>
        <p:nvSpPr>
          <p:cNvPr id="7" name="Nadpis 1"/>
          <p:cNvSpPr>
            <a:spLocks noGrp="1"/>
          </p:cNvSpPr>
          <p:nvPr>
            <p:ph type="title"/>
          </p:nvPr>
        </p:nvSpPr>
        <p:spPr>
          <a:xfrm>
            <a:off x="1981200" y="274639"/>
            <a:ext cx="8229600" cy="706437"/>
          </a:xfrm>
        </p:spPr>
        <p:txBody>
          <a:bodyPr/>
          <a:lstStyle/>
          <a:p>
            <a:r>
              <a:rPr lang="cs-CZ" sz="2600" b="1" dirty="0"/>
              <a:t>Funkce mozkové kůry</a:t>
            </a:r>
            <a:endParaRPr lang="en-US" sz="2600" b="1" dirty="0"/>
          </a:p>
        </p:txBody>
      </p:sp>
    </p:spTree>
    <p:extLst>
      <p:ext uri="{BB962C8B-B14F-4D97-AF65-F5344CB8AC3E}">
        <p14:creationId xmlns:p14="http://schemas.microsoft.com/office/powerpoint/2010/main" val="3439895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ftright"/>
          <p:cNvPicPr>
            <a:picLocks noChangeAspect="1" noChangeArrowheads="1"/>
          </p:cNvPicPr>
          <p:nvPr/>
        </p:nvPicPr>
        <p:blipFill>
          <a:blip r:embed="rId2" cstate="print">
            <a:lum bright="-18000"/>
          </a:blip>
          <a:srcRect/>
          <a:stretch>
            <a:fillRect/>
          </a:stretch>
        </p:blipFill>
        <p:spPr>
          <a:xfrm>
            <a:off x="2532112" y="1052737"/>
            <a:ext cx="7164288" cy="5365753"/>
          </a:xfrm>
          <a:prstGeom prst="rect">
            <a:avLst/>
          </a:prstGeom>
          <a:noFill/>
          <a:ln/>
        </p:spPr>
      </p:pic>
      <p:sp>
        <p:nvSpPr>
          <p:cNvPr id="5"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Lateralizace</a:t>
            </a:r>
            <a:r>
              <a:rPr lang="cs-CZ" sz="2600" b="1" dirty="0">
                <a:latin typeface="+mj-lt"/>
                <a:ea typeface="+mj-ea"/>
                <a:cs typeface="+mj-cs"/>
              </a:rPr>
              <a:t> mozkových funkcí</a:t>
            </a:r>
            <a:endParaRPr lang="en-US" sz="2600" b="1" dirty="0">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838200" y="365125"/>
            <a:ext cx="10515600" cy="885337"/>
          </a:xfrm>
        </p:spPr>
        <p:txBody>
          <a:bodyPr/>
          <a:lstStyle/>
          <a:p>
            <a:pPr>
              <a:defRPr/>
            </a:pPr>
            <a:r>
              <a:rPr lang="cs-CZ" altLang="cs-CZ" dirty="0"/>
              <a:t>Vyšší nervová činnost</a:t>
            </a:r>
          </a:p>
        </p:txBody>
      </p:sp>
      <p:sp>
        <p:nvSpPr>
          <p:cNvPr id="2" name="TextovéPole 1">
            <a:extLst>
              <a:ext uri="{FF2B5EF4-FFF2-40B4-BE49-F238E27FC236}">
                <a16:creationId xmlns:a16="http://schemas.microsoft.com/office/drawing/2014/main" id="{A8D5DED7-9B9A-46BD-95D1-714788C3BD74}"/>
              </a:ext>
            </a:extLst>
          </p:cNvPr>
          <p:cNvSpPr txBox="1"/>
          <p:nvPr/>
        </p:nvSpPr>
        <p:spPr>
          <a:xfrm>
            <a:off x="838200" y="1563077"/>
            <a:ext cx="8122736" cy="4247317"/>
          </a:xfrm>
          <a:prstGeom prst="rect">
            <a:avLst/>
          </a:prstGeom>
          <a:noFill/>
        </p:spPr>
        <p:txBody>
          <a:bodyPr wrap="none" rtlCol="0">
            <a:spAutoFit/>
          </a:bodyPr>
          <a:lstStyle/>
          <a:p>
            <a:r>
              <a:rPr lang="cs-CZ" dirty="0"/>
              <a:t>Člověk má schopnost nechovat se jen reflexně, pudově</a:t>
            </a:r>
          </a:p>
          <a:p>
            <a:endParaRPr lang="cs-CZ" dirty="0"/>
          </a:p>
          <a:p>
            <a:r>
              <a:rPr lang="cs-CZ" dirty="0"/>
              <a:t> ale promyšleně, plánovitě,</a:t>
            </a:r>
          </a:p>
          <a:p>
            <a:r>
              <a:rPr lang="cs-CZ" dirty="0"/>
              <a:t> má schopnost předvídat (anticipace)</a:t>
            </a:r>
          </a:p>
          <a:p>
            <a:r>
              <a:rPr lang="cs-CZ" dirty="0"/>
              <a:t>Dokáže se vzdát toho co ho uspokojuje v zájmu vyšších, dlouhodobějších cílů</a:t>
            </a:r>
          </a:p>
          <a:p>
            <a:endParaRPr lang="cs-CZ" dirty="0"/>
          </a:p>
          <a:p>
            <a:r>
              <a:rPr lang="cs-CZ" dirty="0"/>
              <a:t>Zásluhou rozsáhlých korových oblastí hlavně čelních (frontálních) laloků</a:t>
            </a:r>
          </a:p>
          <a:p>
            <a:endParaRPr lang="cs-CZ" dirty="0"/>
          </a:p>
          <a:p>
            <a:r>
              <a:rPr lang="cs-CZ" dirty="0"/>
              <a:t>Mozková kůra je sídlo unikátního procesu poznávání a myšlení</a:t>
            </a:r>
          </a:p>
          <a:p>
            <a:endParaRPr lang="cs-CZ" dirty="0"/>
          </a:p>
          <a:p>
            <a:r>
              <a:rPr lang="cs-CZ" dirty="0"/>
              <a:t>Inteligence ?? – počet nervových buněk a jejich spojení + neuroglie ??</a:t>
            </a:r>
          </a:p>
          <a:p>
            <a:r>
              <a:rPr lang="cs-CZ" dirty="0"/>
              <a:t>(profesorka Marian </a:t>
            </a:r>
            <a:r>
              <a:rPr lang="cs-CZ" dirty="0" err="1"/>
              <a:t>Diamondová</a:t>
            </a:r>
            <a:r>
              <a:rPr lang="cs-CZ" dirty="0"/>
              <a:t> – zkoumala mozek Alberta Einsteina)</a:t>
            </a:r>
          </a:p>
          <a:p>
            <a:endParaRPr lang="cs-CZ" dirty="0"/>
          </a:p>
          <a:p>
            <a:r>
              <a:rPr lang="cs-CZ" dirty="0"/>
              <a:t>Vrcholná funkce mozkové kůry = řeč</a:t>
            </a:r>
          </a:p>
          <a:p>
            <a:endParaRPr lang="cs-CZ" dirty="0"/>
          </a:p>
        </p:txBody>
      </p:sp>
    </p:spTree>
    <p:extLst>
      <p:ext uri="{BB962C8B-B14F-4D97-AF65-F5344CB8AC3E}">
        <p14:creationId xmlns:p14="http://schemas.microsoft.com/office/powerpoint/2010/main" val="3315594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303300" y="3286615"/>
            <a:ext cx="3898776" cy="5145435"/>
          </a:xfrm>
        </p:spPr>
        <p:txBody>
          <a:bodyPr>
            <a:normAutofit/>
          </a:bodyPr>
          <a:lstStyle/>
          <a:p>
            <a:r>
              <a:rPr lang="cs-CZ" sz="1800" dirty="0">
                <a:latin typeface="Arial" panose="020B0604020202020204" pitchFamily="34" charset="0"/>
                <a:cs typeface="Arial" panose="020B0604020202020204" pitchFamily="34" charset="0"/>
              </a:rPr>
              <a:t>Výměna signálů</a:t>
            </a:r>
          </a:p>
          <a:p>
            <a:pPr lvl="1">
              <a:buFont typeface="Wingdings" pitchFamily="2" charset="2"/>
              <a:buChar char="ü"/>
            </a:pPr>
            <a:r>
              <a:rPr lang="cs-CZ" sz="1800" dirty="0">
                <a:latin typeface="Arial" panose="020B0604020202020204" pitchFamily="34" charset="0"/>
                <a:cs typeface="Arial" panose="020B0604020202020204" pitchFamily="34" charset="0"/>
              </a:rPr>
              <a:t>	Pachových </a:t>
            </a:r>
          </a:p>
          <a:p>
            <a:pPr lvl="1">
              <a:buFont typeface="Wingdings" pitchFamily="2" charset="2"/>
              <a:buChar char="ü"/>
            </a:pPr>
            <a:r>
              <a:rPr lang="cs-CZ" sz="1800" dirty="0">
                <a:latin typeface="Arial" panose="020B0604020202020204" pitchFamily="34" charset="0"/>
                <a:cs typeface="Arial" panose="020B0604020202020204" pitchFamily="34" charset="0"/>
              </a:rPr>
              <a:t>	Vizuálních</a:t>
            </a:r>
          </a:p>
          <a:p>
            <a:pPr lvl="1">
              <a:buFont typeface="Wingdings" pitchFamily="2" charset="2"/>
              <a:buChar char="ü"/>
            </a:pPr>
            <a:r>
              <a:rPr lang="cs-CZ" sz="1800" dirty="0">
                <a:latin typeface="Arial" panose="020B0604020202020204" pitchFamily="34" charset="0"/>
                <a:cs typeface="Arial" panose="020B0604020202020204" pitchFamily="34" charset="0"/>
              </a:rPr>
              <a:t>	Zvukových</a:t>
            </a:r>
          </a:p>
          <a:p>
            <a:pPr lvl="1"/>
            <a:endParaRPr lang="cs-CZ" sz="1800" dirty="0">
              <a:latin typeface="Arial" panose="020B0604020202020204" pitchFamily="34" charset="0"/>
              <a:cs typeface="Arial" panose="020B0604020202020204" pitchFamily="34" charset="0"/>
            </a:endParaRPr>
          </a:p>
          <a:p>
            <a:pPr marL="0" lvl="1" indent="457200">
              <a:buFont typeface="Arial" pitchFamily="34" charset="0"/>
              <a:buChar char="•"/>
              <a:tabLst>
                <a:tab pos="88900" algn="l"/>
              </a:tabLst>
            </a:pPr>
            <a:r>
              <a:rPr lang="cs-CZ" sz="1800" dirty="0">
                <a:latin typeface="Arial" panose="020B0604020202020204" pitchFamily="34" charset="0"/>
                <a:cs typeface="Arial" panose="020B0604020202020204" pitchFamily="34" charset="0"/>
              </a:rPr>
              <a:t>Mezi jedinci </a:t>
            </a:r>
          </a:p>
          <a:p>
            <a:pPr marL="400050" lvl="2" indent="457200">
              <a:buFont typeface="Wingdings" pitchFamily="2" charset="2"/>
              <a:buChar char="ü"/>
              <a:tabLst>
                <a:tab pos="88900" algn="l"/>
              </a:tabLst>
            </a:pPr>
            <a:r>
              <a:rPr lang="cs-CZ" sz="1800" dirty="0">
                <a:latin typeface="Arial" panose="020B0604020202020204" pitchFamily="34" charset="0"/>
                <a:cs typeface="Arial" panose="020B0604020202020204" pitchFamily="34" charset="0"/>
              </a:rPr>
              <a:t>Téhož druhu</a:t>
            </a:r>
          </a:p>
          <a:p>
            <a:pPr marL="400050" lvl="2" indent="457200">
              <a:buFont typeface="Wingdings" pitchFamily="2" charset="2"/>
              <a:buChar char="ü"/>
              <a:tabLst>
                <a:tab pos="88900" algn="l"/>
              </a:tabLst>
            </a:pPr>
            <a:r>
              <a:rPr lang="cs-CZ" sz="1800" dirty="0">
                <a:latin typeface="Arial" panose="020B0604020202020204" pitchFamily="34" charset="0"/>
                <a:cs typeface="Arial" panose="020B0604020202020204" pitchFamily="34" charset="0"/>
              </a:rPr>
              <a:t>Různých druhů</a:t>
            </a:r>
          </a:p>
          <a:p>
            <a:pPr marL="0" lvl="1" indent="457200">
              <a:tabLst>
                <a:tab pos="88900" algn="l"/>
              </a:tabLst>
            </a:pPr>
            <a:endParaRPr lang="cs-CZ" sz="2600" dirty="0"/>
          </a:p>
          <a:p>
            <a:pPr lvl="1"/>
            <a:endParaRPr lang="cs-CZ" dirty="0"/>
          </a:p>
          <a:p>
            <a:pPr lvl="1"/>
            <a:endParaRPr lang="cs-CZ" dirty="0"/>
          </a:p>
          <a:p>
            <a:pPr lvl="1"/>
            <a:endParaRPr lang="cs-CZ" dirty="0"/>
          </a:p>
          <a:p>
            <a:pPr lvl="1"/>
            <a:endParaRPr lang="cs-CZ" dirty="0"/>
          </a:p>
          <a:p>
            <a:endParaRPr lang="en-US" dirty="0"/>
          </a:p>
        </p:txBody>
      </p:sp>
      <p:sp>
        <p:nvSpPr>
          <p:cNvPr id="4" name="Nadpis 1"/>
          <p:cNvSpPr>
            <a:spLocks noGrp="1"/>
          </p:cNvSpPr>
          <p:nvPr>
            <p:ph type="title"/>
          </p:nvPr>
        </p:nvSpPr>
        <p:spPr>
          <a:xfrm>
            <a:off x="1137138" y="2722563"/>
            <a:ext cx="8229600" cy="706437"/>
          </a:xfrm>
        </p:spPr>
        <p:txBody>
          <a:bodyPr/>
          <a:lstStyle/>
          <a:p>
            <a:r>
              <a:rPr lang="cs-CZ" sz="2000" dirty="0">
                <a:latin typeface="Arial CE" panose="020B0604020202020204" pitchFamily="34" charset="0"/>
                <a:cs typeface="Arial CE" panose="020B0604020202020204" pitchFamily="34" charset="0"/>
              </a:rPr>
              <a:t>Komunikace</a:t>
            </a:r>
            <a:endParaRPr lang="en-US" sz="2000" dirty="0">
              <a:latin typeface="Arial CE" panose="020B0604020202020204" pitchFamily="34" charset="0"/>
              <a:cs typeface="Arial CE" panose="020B0604020202020204" pitchFamily="34" charset="0"/>
            </a:endParaRPr>
          </a:p>
        </p:txBody>
      </p:sp>
      <p:sp>
        <p:nvSpPr>
          <p:cNvPr id="5" name="Zástupný symbol pro obsah 2"/>
          <p:cNvSpPr txBox="1">
            <a:spLocks/>
          </p:cNvSpPr>
          <p:nvPr/>
        </p:nvSpPr>
        <p:spPr>
          <a:xfrm>
            <a:off x="5989924" y="3723928"/>
            <a:ext cx="3898776" cy="3312368"/>
          </a:xfrm>
          <a:prstGeom prst="rect">
            <a:avLst/>
          </a:prstGeom>
        </p:spPr>
        <p:txBody>
          <a:bodyPr vert="horz" lIns="91440" tIns="45720" rIns="91440" bIns="45720" rtlCol="0">
            <a:normAutofit/>
          </a:bodyPr>
          <a:lstStyle/>
          <a:p>
            <a:pPr marL="0" lvl="1" indent="457200" fontAlgn="auto">
              <a:spcBef>
                <a:spcPct val="20000"/>
              </a:spcBef>
              <a:spcAft>
                <a:spcPts val="0"/>
              </a:spcAft>
              <a:buFont typeface="Arial" pitchFamily="34" charset="0"/>
              <a:buChar char="•"/>
              <a:tabLst>
                <a:tab pos="88900" algn="l"/>
              </a:tabLst>
              <a:defRPr/>
            </a:pPr>
            <a:r>
              <a:rPr lang="cs-CZ" dirty="0">
                <a:latin typeface="Arial" panose="020B0604020202020204" pitchFamily="34" charset="0"/>
                <a:cs typeface="Arial" panose="020B0604020202020204" pitchFamily="34" charset="0"/>
              </a:rPr>
              <a:t>Kódování </a:t>
            </a:r>
          </a:p>
          <a:p>
            <a:pPr marL="400050" lvl="2" indent="457200" fontAlgn="auto">
              <a:spcBef>
                <a:spcPct val="20000"/>
              </a:spcBef>
              <a:spcAft>
                <a:spcPts val="0"/>
              </a:spcAft>
              <a:buFont typeface="Wingdings" pitchFamily="2" charset="2"/>
              <a:buChar char="ü"/>
              <a:tabLst>
                <a:tab pos="88900" algn="l"/>
              </a:tabLst>
              <a:defRPr/>
            </a:pPr>
            <a:r>
              <a:rPr lang="cs-CZ" dirty="0">
                <a:latin typeface="Arial" panose="020B0604020202020204" pitchFamily="34" charset="0"/>
                <a:cs typeface="Arial" panose="020B0604020202020204" pitchFamily="34" charset="0"/>
              </a:rPr>
              <a:t>Jednoduché – velikost</a:t>
            </a:r>
          </a:p>
          <a:p>
            <a:pPr marL="400050" lvl="2" indent="457200" fontAlgn="auto">
              <a:spcBef>
                <a:spcPct val="20000"/>
              </a:spcBef>
              <a:spcAft>
                <a:spcPts val="0"/>
              </a:spcAft>
              <a:buFont typeface="Wingdings" pitchFamily="2" charset="2"/>
              <a:buChar char="ü"/>
              <a:tabLst>
                <a:tab pos="88900" algn="l"/>
              </a:tabLst>
              <a:defRPr/>
            </a:pPr>
            <a:r>
              <a:rPr lang="cs-CZ" dirty="0">
                <a:latin typeface="Arial" panose="020B0604020202020204" pitchFamily="34" charset="0"/>
                <a:cs typeface="Arial" panose="020B0604020202020204" pitchFamily="34" charset="0"/>
              </a:rPr>
              <a:t>Složité – tanec včel</a:t>
            </a:r>
          </a:p>
          <a:p>
            <a:pPr marL="400050" lvl="2" indent="457200" fontAlgn="auto">
              <a:spcBef>
                <a:spcPct val="20000"/>
              </a:spcBef>
              <a:spcAft>
                <a:spcPts val="0"/>
              </a:spcAft>
              <a:buFont typeface="Wingdings" pitchFamily="2" charset="2"/>
              <a:buChar char="ü"/>
              <a:tabLst>
                <a:tab pos="88900" algn="l"/>
              </a:tabLst>
              <a:defRPr/>
            </a:pPr>
            <a:endParaRPr lang="cs-CZ" sz="2400" dirty="0"/>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342900" indent="-342900" fontAlgn="auto">
              <a:spcBef>
                <a:spcPct val="20000"/>
              </a:spcBef>
              <a:spcAft>
                <a:spcPts val="0"/>
              </a:spcAft>
              <a:buFont typeface="Arial" pitchFamily="34" charset="0"/>
              <a:buChar char="•"/>
              <a:defRPr/>
            </a:pPr>
            <a:endParaRPr lang="en-US" sz="3200" dirty="0">
              <a:latin typeface="+mn-lt"/>
            </a:endParaRPr>
          </a:p>
        </p:txBody>
      </p:sp>
      <p:sp>
        <p:nvSpPr>
          <p:cNvPr id="2" name="TextovéPole 1">
            <a:extLst>
              <a:ext uri="{FF2B5EF4-FFF2-40B4-BE49-F238E27FC236}">
                <a16:creationId xmlns:a16="http://schemas.microsoft.com/office/drawing/2014/main" id="{8DD44D89-A2BA-4813-B99E-07F9A8513E58}"/>
              </a:ext>
            </a:extLst>
          </p:cNvPr>
          <p:cNvSpPr txBox="1"/>
          <p:nvPr/>
        </p:nvSpPr>
        <p:spPr>
          <a:xfrm>
            <a:off x="574296" y="487297"/>
            <a:ext cx="11043408" cy="2092881"/>
          </a:xfrm>
          <a:prstGeom prst="rect">
            <a:avLst/>
          </a:prstGeom>
          <a:noFill/>
        </p:spPr>
        <p:txBody>
          <a:bodyPr wrap="none" rtlCol="0">
            <a:spAutoFit/>
          </a:bodyPr>
          <a:lstStyle/>
          <a:p>
            <a:r>
              <a:rPr lang="cs-CZ" sz="3600" b="1" dirty="0">
                <a:solidFill>
                  <a:srgbClr val="FF0000"/>
                </a:solidFill>
              </a:rPr>
              <a:t>Řeč</a:t>
            </a:r>
            <a:r>
              <a:rPr lang="cs-CZ" sz="2800" b="1" dirty="0">
                <a:solidFill>
                  <a:srgbClr val="FF0000"/>
                </a:solidFill>
              </a:rPr>
              <a:t> </a:t>
            </a:r>
          </a:p>
          <a:p>
            <a:r>
              <a:rPr lang="cs-CZ" sz="2800" b="1" dirty="0"/>
              <a:t>-</a:t>
            </a:r>
            <a:r>
              <a:rPr lang="cs-CZ" dirty="0"/>
              <a:t> </a:t>
            </a:r>
            <a:r>
              <a:rPr lang="cs-CZ" sz="2800" dirty="0"/>
              <a:t>slovní, písemný, posunkový prostředek dorozumívání se mezi lidmi</a:t>
            </a:r>
          </a:p>
          <a:p>
            <a:r>
              <a:rPr lang="cs-CZ" sz="2400" dirty="0"/>
              <a:t>(v podstatě kód, pomocí kterého člověk vyjadřuje svoje myšlenky, pocity, </a:t>
            </a:r>
          </a:p>
          <a:p>
            <a:r>
              <a:rPr lang="cs-CZ" sz="2400" dirty="0"/>
              <a:t>představy a zkušenosti)</a:t>
            </a:r>
          </a:p>
          <a:p>
            <a:endParaRPr lang="cs-CZ" dirty="0"/>
          </a:p>
        </p:txBody>
      </p:sp>
    </p:spTree>
    <p:extLst>
      <p:ext uri="{BB962C8B-B14F-4D97-AF65-F5344CB8AC3E}">
        <p14:creationId xmlns:p14="http://schemas.microsoft.com/office/powerpoint/2010/main" val="361916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tooltip="Page 27"/>
          </p:cNvPr>
          <p:cNvSpPr>
            <a:spLocks noChangeArrowheads="1"/>
          </p:cNvSpPr>
          <p:nvPr/>
        </p:nvSpPr>
        <p:spPr bwMode="auto">
          <a:xfrm>
            <a:off x="152400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3" name="Rectangle 2"/>
          <p:cNvSpPr>
            <a:spLocks noChangeArrowheads="1"/>
          </p:cNvSpPr>
          <p:nvPr/>
        </p:nvSpPr>
        <p:spPr bwMode="auto">
          <a:xfrm>
            <a:off x="2147483647" y="1157253602"/>
            <a:ext cx="463588"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rPr>
              <a:t>2</a:t>
            </a:r>
            <a:endParaRPr lang="cs-CZ" altLang="cs-CZ" sz="600"/>
          </a:p>
          <a:p>
            <a:pPr eaLnBrk="0" hangingPunct="0"/>
            <a:endParaRPr lang="cs-CZ" altLang="cs-CZ">
              <a:latin typeface="Arial" panose="020B0604020202020204" pitchFamily="34" charset="0"/>
            </a:endParaRPr>
          </a:p>
        </p:txBody>
      </p:sp>
      <p:sp>
        <p:nvSpPr>
          <p:cNvPr id="4" name="Rectangle 3"/>
          <p:cNvSpPr>
            <a:spLocks noChangeArrowheads="1"/>
          </p:cNvSpPr>
          <p:nvPr/>
        </p:nvSpPr>
        <p:spPr bwMode="auto">
          <a:xfrm>
            <a:off x="786169688" y="1968047002"/>
            <a:ext cx="681148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BuŶěčŶý podklad Ŷervového </a:t>
            </a:r>
            <a:endParaRPr lang="cs-CZ" altLang="cs-CZ" sz="600"/>
          </a:p>
          <a:p>
            <a:pPr eaLnBrk="0" hangingPunct="0"/>
            <a:endParaRPr lang="cs-CZ" altLang="cs-CZ">
              <a:latin typeface="Arial" panose="020B0604020202020204" pitchFamily="34" charset="0"/>
            </a:endParaRPr>
          </a:p>
        </p:txBody>
      </p:sp>
      <p:sp>
        <p:nvSpPr>
          <p:cNvPr id="5" name="Rectangle 4"/>
          <p:cNvSpPr>
            <a:spLocks noChangeArrowheads="1"/>
          </p:cNvSpPr>
          <p:nvPr/>
        </p:nvSpPr>
        <p:spPr bwMode="auto">
          <a:xfrm>
            <a:off x="1848678675" y="2146998899"/>
            <a:ext cx="1992853"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systéŵu</a:t>
            </a:r>
            <a:endParaRPr lang="cs-CZ" altLang="cs-CZ" sz="600"/>
          </a:p>
          <a:p>
            <a:pPr eaLnBrk="0" hangingPunct="0"/>
            <a:endParaRPr lang="cs-CZ" altLang="cs-CZ">
              <a:latin typeface="Arial" panose="020B0604020202020204" pitchFamily="34" charset="0"/>
            </a:endParaRPr>
          </a:p>
        </p:txBody>
      </p:sp>
      <p:sp>
        <p:nvSpPr>
          <p:cNvPr id="6" name="Rectangle 5"/>
          <p:cNvSpPr>
            <a:spLocks noChangeArrowheads="1"/>
          </p:cNvSpPr>
          <p:nvPr/>
        </p:nvSpPr>
        <p:spPr bwMode="auto">
          <a:xfrm>
            <a:off x="856397513" y="2147214343"/>
            <a:ext cx="176362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100">
                <a:latin typeface="Arial" panose="020B0604020202020204" pitchFamily="34" charset="0"/>
                <a:cs typeface="Arial" panose="020B0604020202020204" pitchFamily="34" charset="0"/>
              </a:rPr>
              <a:t>http://edublog.amdsb.ca/ </a:t>
            </a:r>
            <a:endParaRPr lang="cs-CZ" altLang="cs-CZ" sz="600"/>
          </a:p>
          <a:p>
            <a:pPr eaLnBrk="0" hangingPunct="0"/>
            <a:endParaRPr lang="cs-CZ" altLang="cs-CZ">
              <a:latin typeface="Arial" panose="020B0604020202020204" pitchFamily="34" charset="0"/>
            </a:endParaRPr>
          </a:p>
        </p:txBody>
      </p:sp>
      <p:sp>
        <p:nvSpPr>
          <p:cNvPr id="7" name="Rectangle 6"/>
          <p:cNvSpPr>
            <a:spLocks noChangeArrowheads="1"/>
          </p:cNvSpPr>
          <p:nvPr/>
        </p:nvSpPr>
        <p:spPr bwMode="auto">
          <a:xfrm>
            <a:off x="1412505113" y="450604607"/>
            <a:ext cx="392126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Kompartmentalizace </a:t>
            </a:r>
            <a:endParaRPr lang="cs-CZ" altLang="cs-CZ" sz="600"/>
          </a:p>
          <a:p>
            <a:pPr eaLnBrk="0" hangingPunct="0"/>
            <a:endParaRPr lang="cs-CZ" altLang="cs-CZ">
              <a:latin typeface="Arial" panose="020B0604020202020204" pitchFamily="34" charset="0"/>
            </a:endParaRPr>
          </a:p>
        </p:txBody>
      </p:sp>
      <p:sp>
        <p:nvSpPr>
          <p:cNvPr id="8" name="Rectangle 7"/>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 name="Rectangle 8"/>
          <p:cNvSpPr>
            <a:spLocks noChangeArrowheads="1"/>
          </p:cNvSpPr>
          <p:nvPr/>
        </p:nvSpPr>
        <p:spPr bwMode="auto">
          <a:xfrm>
            <a:off x="447727388" y="112827113"/>
            <a:ext cx="86853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BuŶěčŶá speĐializaĐe vede u ŵŶohoďuŶěčŶýĐh orgaŶisŵů ke </a:t>
            </a:r>
            <a:endParaRPr lang="cs-CZ" altLang="cs-CZ" sz="600"/>
          </a:p>
          <a:p>
            <a:pPr eaLnBrk="0" hangingPunct="0"/>
            <a:endParaRPr lang="cs-CZ" altLang="cs-CZ">
              <a:latin typeface="Arial" panose="020B0604020202020204" pitchFamily="34" charset="0"/>
            </a:endParaRPr>
          </a:p>
        </p:txBody>
      </p:sp>
      <p:sp>
        <p:nvSpPr>
          <p:cNvPr id="10" name="Rectangle 9"/>
          <p:cNvSpPr>
            <a:spLocks noChangeArrowheads="1"/>
          </p:cNvSpPr>
          <p:nvPr/>
        </p:nvSpPr>
        <p:spPr bwMode="auto">
          <a:xfrm>
            <a:off x="447727388" y="1374940413"/>
            <a:ext cx="280237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kompartmentalizaci </a:t>
            </a:r>
            <a:endParaRPr lang="cs-CZ" altLang="cs-CZ" sz="600"/>
          </a:p>
          <a:p>
            <a:pPr eaLnBrk="0" hangingPunct="0"/>
            <a:endParaRPr lang="cs-CZ" altLang="cs-CZ">
              <a:latin typeface="Arial" panose="020B0604020202020204" pitchFamily="34" charset="0"/>
            </a:endParaRPr>
          </a:p>
        </p:txBody>
      </p:sp>
      <p:sp>
        <p:nvSpPr>
          <p:cNvPr id="11" name="Rectangle 10"/>
          <p:cNvSpPr>
            <a:spLocks noChangeArrowheads="1"/>
          </p:cNvSpPr>
          <p:nvPr/>
        </p:nvSpPr>
        <p:spPr bwMode="auto">
          <a:xfrm>
            <a:off x="1698664688" y="1374940413"/>
            <a:ext cx="306686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Ŷa růzŶýĐh úrovŶíĐh</a:t>
            </a:r>
            <a:endParaRPr lang="cs-CZ" altLang="cs-CZ" sz="600"/>
          </a:p>
          <a:p>
            <a:pPr eaLnBrk="0" hangingPunct="0"/>
            <a:endParaRPr lang="cs-CZ" altLang="cs-CZ">
              <a:latin typeface="Arial" panose="020B0604020202020204" pitchFamily="34" charset="0"/>
            </a:endParaRPr>
          </a:p>
        </p:txBody>
      </p:sp>
      <p:sp>
        <p:nvSpPr>
          <p:cNvPr id="12" name="Rectangle 11"/>
          <p:cNvSpPr>
            <a:spLocks noChangeArrowheads="1"/>
          </p:cNvSpPr>
          <p:nvPr/>
        </p:nvSpPr>
        <p:spPr bwMode="auto">
          <a:xfrm>
            <a:off x="504720225" y="1927072913"/>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 name="Rectangle 12"/>
          <p:cNvSpPr>
            <a:spLocks noChangeArrowheads="1"/>
          </p:cNvSpPr>
          <p:nvPr/>
        </p:nvSpPr>
        <p:spPr bwMode="auto">
          <a:xfrm>
            <a:off x="67498913" y="1958537163"/>
            <a:ext cx="229421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Tkáňová úroveň</a:t>
            </a:r>
            <a:endParaRPr lang="cs-CZ" altLang="cs-CZ" sz="600"/>
          </a:p>
          <a:p>
            <a:pPr eaLnBrk="0" hangingPunct="0"/>
            <a:endParaRPr lang="cs-CZ" altLang="cs-CZ">
              <a:latin typeface="Arial" panose="020B0604020202020204" pitchFamily="34" charset="0"/>
            </a:endParaRPr>
          </a:p>
        </p:txBody>
      </p:sp>
      <p:sp>
        <p:nvSpPr>
          <p:cNvPr id="14" name="Rectangle 13"/>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 name="Rectangle 14"/>
          <p:cNvSpPr>
            <a:spLocks noChangeArrowheads="1"/>
          </p:cNvSpPr>
          <p:nvPr/>
        </p:nvSpPr>
        <p:spPr bwMode="auto">
          <a:xfrm>
            <a:off x="67498913" y="2147122010"/>
            <a:ext cx="24913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OrgáŶová úroveň</a:t>
            </a:r>
            <a:endParaRPr lang="cs-CZ" altLang="cs-CZ" sz="600"/>
          </a:p>
          <a:p>
            <a:pPr eaLnBrk="0" hangingPunct="0"/>
            <a:endParaRPr lang="cs-CZ" altLang="cs-CZ">
              <a:latin typeface="Arial" panose="020B0604020202020204" pitchFamily="34" charset="0"/>
            </a:endParaRPr>
          </a:p>
        </p:txBody>
      </p:sp>
      <p:sp>
        <p:nvSpPr>
          <p:cNvPr id="16" name="Rectangle 15"/>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 name="Rectangle 16"/>
          <p:cNvSpPr>
            <a:spLocks noChangeArrowheads="1"/>
          </p:cNvSpPr>
          <p:nvPr/>
        </p:nvSpPr>
        <p:spPr bwMode="auto">
          <a:xfrm>
            <a:off x="67498913" y="2147122010"/>
            <a:ext cx="259077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Systéŵová úroveň</a:t>
            </a:r>
            <a:endParaRPr lang="cs-CZ" altLang="cs-CZ" sz="600"/>
          </a:p>
          <a:p>
            <a:pPr eaLnBrk="0" hangingPunct="0"/>
            <a:endParaRPr lang="cs-CZ" altLang="cs-CZ">
              <a:latin typeface="Arial" panose="020B0604020202020204" pitchFamily="34" charset="0"/>
            </a:endParaRPr>
          </a:p>
        </p:txBody>
      </p:sp>
      <p:sp>
        <p:nvSpPr>
          <p:cNvPr id="18" name="Rectangle 17"/>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 name="Rectangle 18"/>
          <p:cNvSpPr>
            <a:spLocks noChangeArrowheads="1"/>
          </p:cNvSpPr>
          <p:nvPr/>
        </p:nvSpPr>
        <p:spPr bwMode="auto">
          <a:xfrm>
            <a:off x="447732150" y="2147122010"/>
            <a:ext cx="16257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JedŶotlivé </a:t>
            </a:r>
            <a:endParaRPr lang="cs-CZ" altLang="cs-CZ" sz="600"/>
          </a:p>
          <a:p>
            <a:pPr eaLnBrk="0" hangingPunct="0"/>
            <a:endParaRPr lang="cs-CZ" altLang="cs-CZ">
              <a:latin typeface="Arial" panose="020B0604020202020204" pitchFamily="34" charset="0"/>
            </a:endParaRPr>
          </a:p>
        </p:txBody>
      </p:sp>
      <p:sp>
        <p:nvSpPr>
          <p:cNvPr id="20" name="Rectangle 19"/>
          <p:cNvSpPr>
            <a:spLocks noChangeArrowheads="1"/>
          </p:cNvSpPr>
          <p:nvPr/>
        </p:nvSpPr>
        <p:spPr bwMode="auto">
          <a:xfrm>
            <a:off x="113623725" y="2147122010"/>
            <a:ext cx="213071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kompartmenty </a:t>
            </a:r>
            <a:endParaRPr lang="cs-CZ" altLang="cs-CZ" sz="600"/>
          </a:p>
          <a:p>
            <a:pPr eaLnBrk="0" hangingPunct="0"/>
            <a:endParaRPr lang="cs-CZ" altLang="cs-CZ">
              <a:latin typeface="Arial" panose="020B0604020202020204" pitchFamily="34" charset="0"/>
            </a:endParaRPr>
          </a:p>
        </p:txBody>
      </p:sp>
      <p:sp>
        <p:nvSpPr>
          <p:cNvPr id="21" name="Rectangle 20"/>
          <p:cNvSpPr>
            <a:spLocks noChangeArrowheads="1"/>
          </p:cNvSpPr>
          <p:nvPr/>
        </p:nvSpPr>
        <p:spPr bwMode="auto">
          <a:xfrm>
            <a:off x="2059609800" y="2147122010"/>
            <a:ext cx="44743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jsou od seďe odděleŶy ďariéraŵi</a:t>
            </a:r>
            <a:endParaRPr lang="cs-CZ" altLang="cs-CZ" sz="600"/>
          </a:p>
          <a:p>
            <a:pPr eaLnBrk="0" hangingPunct="0"/>
            <a:endParaRPr lang="cs-CZ" altLang="cs-CZ">
              <a:latin typeface="Arial" panose="020B0604020202020204" pitchFamily="34" charset="0"/>
            </a:endParaRPr>
          </a:p>
        </p:txBody>
      </p:sp>
      <p:sp>
        <p:nvSpPr>
          <p:cNvPr id="22" name="Rectangle 21"/>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3" name="Rectangle 22"/>
          <p:cNvSpPr>
            <a:spLocks noChangeArrowheads="1"/>
          </p:cNvSpPr>
          <p:nvPr/>
        </p:nvSpPr>
        <p:spPr bwMode="auto">
          <a:xfrm>
            <a:off x="447732150" y="2147122010"/>
            <a:ext cx="726032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VlastŶosti/složeŶí oďsahu jedŶotlivýĐh koŵpartŵeŶtů</a:t>
            </a:r>
            <a:endParaRPr lang="cs-CZ" altLang="cs-CZ" sz="600"/>
          </a:p>
          <a:p>
            <a:pPr eaLnBrk="0" hangingPunct="0"/>
            <a:endParaRPr lang="cs-CZ" altLang="cs-CZ">
              <a:latin typeface="Arial" panose="020B0604020202020204" pitchFamily="34" charset="0"/>
            </a:endParaRPr>
          </a:p>
        </p:txBody>
      </p:sp>
      <p:sp>
        <p:nvSpPr>
          <p:cNvPr id="24" name="Rectangle 23"/>
          <p:cNvSpPr>
            <a:spLocks noChangeArrowheads="1"/>
          </p:cNvSpPr>
          <p:nvPr/>
        </p:nvSpPr>
        <p:spPr bwMode="auto">
          <a:xfrm>
            <a:off x="2147483647" y="2147122010"/>
            <a:ext cx="5774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 </a:t>
            </a:r>
            <a:endParaRPr lang="cs-CZ" altLang="cs-CZ" sz="600"/>
          </a:p>
          <a:p>
            <a:pPr eaLnBrk="0" hangingPunct="0"/>
            <a:endParaRPr lang="cs-CZ" altLang="cs-CZ">
              <a:latin typeface="Arial" panose="020B0604020202020204" pitchFamily="34" charset="0"/>
            </a:endParaRPr>
          </a:p>
        </p:txBody>
      </p:sp>
      <p:sp>
        <p:nvSpPr>
          <p:cNvPr id="25" name="Rectangle 24"/>
          <p:cNvSpPr>
            <a:spLocks noChangeArrowheads="1"/>
          </p:cNvSpPr>
          <p:nvPr/>
        </p:nvSpPr>
        <p:spPr bwMode="auto">
          <a:xfrm>
            <a:off x="447732150" y="2147122010"/>
            <a:ext cx="136447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velŵi liší </a:t>
            </a:r>
            <a:endParaRPr lang="cs-CZ" altLang="cs-CZ" sz="600"/>
          </a:p>
          <a:p>
            <a:pPr eaLnBrk="0" hangingPunct="0"/>
            <a:endParaRPr lang="cs-CZ" altLang="cs-CZ">
              <a:latin typeface="Arial" panose="020B0604020202020204" pitchFamily="34" charset="0"/>
            </a:endParaRPr>
          </a:p>
        </p:txBody>
      </p:sp>
      <p:sp>
        <p:nvSpPr>
          <p:cNvPr id="26" name="Rectangle 25"/>
          <p:cNvSpPr>
            <a:spLocks noChangeArrowheads="1"/>
          </p:cNvSpPr>
          <p:nvPr/>
        </p:nvSpPr>
        <p:spPr bwMode="auto">
          <a:xfrm>
            <a:off x="124996575" y="450604607"/>
            <a:ext cx="475803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CeŶtrálŶí Ŷervový systéŵ</a:t>
            </a:r>
            <a:endParaRPr lang="cs-CZ" altLang="cs-CZ" sz="600"/>
          </a:p>
          <a:p>
            <a:pPr eaLnBrk="0" hangingPunct="0"/>
            <a:endParaRPr lang="cs-CZ" altLang="cs-CZ">
              <a:latin typeface="Arial" panose="020B0604020202020204" pitchFamily="34" charset="0"/>
            </a:endParaRPr>
          </a:p>
        </p:txBody>
      </p:sp>
      <p:sp>
        <p:nvSpPr>
          <p:cNvPr id="27" name="Rectangle 26"/>
          <p:cNvSpPr>
            <a:spLocks noChangeArrowheads="1"/>
          </p:cNvSpPr>
          <p:nvPr/>
        </p:nvSpPr>
        <p:spPr bwMode="auto">
          <a:xfrm>
            <a:off x="30403800" y="10599450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8" name="Rectangle 27"/>
          <p:cNvSpPr>
            <a:spLocks noChangeArrowheads="1"/>
          </p:cNvSpPr>
          <p:nvPr/>
        </p:nvSpPr>
        <p:spPr bwMode="auto">
          <a:xfrm>
            <a:off x="447727388" y="1088735902"/>
            <a:ext cx="299267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Velŵi speĐifiĐká oďlast</a:t>
            </a:r>
            <a:endParaRPr lang="cs-CZ" altLang="cs-CZ" sz="600"/>
          </a:p>
          <a:p>
            <a:pPr eaLnBrk="0" hangingPunct="0"/>
            <a:endParaRPr lang="cs-CZ" altLang="cs-CZ">
              <a:latin typeface="Arial" panose="020B0604020202020204" pitchFamily="34" charset="0"/>
            </a:endParaRPr>
          </a:p>
        </p:txBody>
      </p:sp>
      <p:sp>
        <p:nvSpPr>
          <p:cNvPr id="29" name="Rectangle 28"/>
          <p:cNvSpPr>
            <a:spLocks noChangeArrowheads="1"/>
          </p:cNvSpPr>
          <p:nvPr/>
        </p:nvSpPr>
        <p:spPr bwMode="auto">
          <a:xfrm>
            <a:off x="30403800" y="15059944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0" name="Rectangle 29"/>
          <p:cNvSpPr>
            <a:spLocks noChangeArrowheads="1"/>
          </p:cNvSpPr>
          <p:nvPr/>
        </p:nvSpPr>
        <p:spPr bwMode="auto">
          <a:xfrm>
            <a:off x="447727388" y="1534785302"/>
            <a:ext cx="157607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KostŶí oďal</a:t>
            </a:r>
            <a:endParaRPr lang="cs-CZ" altLang="cs-CZ" sz="600"/>
          </a:p>
          <a:p>
            <a:pPr eaLnBrk="0" hangingPunct="0"/>
            <a:endParaRPr lang="cs-CZ" altLang="cs-CZ">
              <a:latin typeface="Arial" panose="020B0604020202020204" pitchFamily="34" charset="0"/>
            </a:endParaRPr>
          </a:p>
        </p:txBody>
      </p:sp>
      <p:sp>
        <p:nvSpPr>
          <p:cNvPr id="31" name="Rectangle 30"/>
          <p:cNvSpPr>
            <a:spLocks noChangeArrowheads="1"/>
          </p:cNvSpPr>
          <p:nvPr/>
        </p:nvSpPr>
        <p:spPr bwMode="auto">
          <a:xfrm>
            <a:off x="30403800" y="19517961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2" name="Rectangle 31"/>
          <p:cNvSpPr>
            <a:spLocks noChangeArrowheads="1"/>
          </p:cNvSpPr>
          <p:nvPr/>
        </p:nvSpPr>
        <p:spPr bwMode="auto">
          <a:xfrm>
            <a:off x="447727388" y="1980587052"/>
            <a:ext cx="93166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Pleny </a:t>
            </a:r>
            <a:endParaRPr lang="cs-CZ" altLang="cs-CZ" sz="600"/>
          </a:p>
          <a:p>
            <a:pPr eaLnBrk="0" hangingPunct="0"/>
            <a:endParaRPr lang="cs-CZ" altLang="cs-CZ">
              <a:latin typeface="Arial" panose="020B0604020202020204" pitchFamily="34" charset="0"/>
            </a:endParaRPr>
          </a:p>
        </p:txBody>
      </p:sp>
      <p:sp>
        <p:nvSpPr>
          <p:cNvPr id="33" name="Rectangle 32"/>
          <p:cNvSpPr>
            <a:spLocks noChangeArrowheads="1"/>
          </p:cNvSpPr>
          <p:nvPr/>
        </p:nvSpPr>
        <p:spPr bwMode="auto">
          <a:xfrm>
            <a:off x="30403800" y="2147137399"/>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4" name="Rectangle 33"/>
          <p:cNvSpPr>
            <a:spLocks noChangeArrowheads="1"/>
          </p:cNvSpPr>
          <p:nvPr/>
        </p:nvSpPr>
        <p:spPr bwMode="auto">
          <a:xfrm>
            <a:off x="447727388" y="2147137399"/>
            <a:ext cx="97654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35" name="Rectangle 34"/>
          <p:cNvSpPr>
            <a:spLocks noChangeArrowheads="1"/>
          </p:cNvSpPr>
          <p:nvPr/>
        </p:nvSpPr>
        <p:spPr bwMode="auto">
          <a:xfrm>
            <a:off x="30403800" y="2840448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6" name="Rectangle 35"/>
          <p:cNvSpPr>
            <a:spLocks noChangeArrowheads="1"/>
          </p:cNvSpPr>
          <p:nvPr/>
        </p:nvSpPr>
        <p:spPr bwMode="auto">
          <a:xfrm>
            <a:off x="447727388" y="2147137399"/>
            <a:ext cx="33666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Bariéry vůči likvorovéŵu a </a:t>
            </a:r>
            <a:endParaRPr lang="cs-CZ" altLang="cs-CZ" sz="600"/>
          </a:p>
          <a:p>
            <a:pPr eaLnBrk="0" hangingPunct="0"/>
            <a:endParaRPr lang="cs-CZ" altLang="cs-CZ">
              <a:latin typeface="Arial" panose="020B0604020202020204" pitchFamily="34" charset="0"/>
            </a:endParaRPr>
          </a:p>
        </p:txBody>
      </p:sp>
      <p:sp>
        <p:nvSpPr>
          <p:cNvPr id="37" name="Rectangle 36"/>
          <p:cNvSpPr>
            <a:spLocks noChangeArrowheads="1"/>
          </p:cNvSpPr>
          <p:nvPr/>
        </p:nvSpPr>
        <p:spPr bwMode="auto">
          <a:xfrm>
            <a:off x="447727388" y="2147137399"/>
            <a:ext cx="24112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iŶtravaskulárŶíŵu </a:t>
            </a:r>
            <a:endParaRPr lang="cs-CZ" altLang="cs-CZ" sz="600"/>
          </a:p>
          <a:p>
            <a:pPr eaLnBrk="0" hangingPunct="0"/>
            <a:endParaRPr lang="cs-CZ" altLang="cs-CZ">
              <a:latin typeface="Arial" panose="020B0604020202020204" pitchFamily="34" charset="0"/>
            </a:endParaRPr>
          </a:p>
        </p:txBody>
      </p:sp>
      <p:sp>
        <p:nvSpPr>
          <p:cNvPr id="38" name="Rectangle 37"/>
          <p:cNvSpPr>
            <a:spLocks noChangeArrowheads="1"/>
          </p:cNvSpPr>
          <p:nvPr/>
        </p:nvSpPr>
        <p:spPr bwMode="auto">
          <a:xfrm>
            <a:off x="1489695713" y="2147137399"/>
            <a:ext cx="19784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kompartmentu </a:t>
            </a:r>
            <a:endParaRPr lang="cs-CZ" altLang="cs-CZ" sz="600"/>
          </a:p>
          <a:p>
            <a:pPr eaLnBrk="0" hangingPunct="0"/>
            <a:endParaRPr lang="cs-CZ" altLang="cs-CZ">
              <a:latin typeface="Arial" panose="020B0604020202020204" pitchFamily="34" charset="0"/>
            </a:endParaRPr>
          </a:p>
        </p:txBody>
      </p:sp>
      <p:sp>
        <p:nvSpPr>
          <p:cNvPr id="39" name="Rectangle 38"/>
          <p:cNvSpPr>
            <a:spLocks noChangeArrowheads="1"/>
          </p:cNvSpPr>
          <p:nvPr/>
        </p:nvSpPr>
        <p:spPr bwMode="auto">
          <a:xfrm>
            <a:off x="504720225"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0" name="Rectangle 39"/>
          <p:cNvSpPr>
            <a:spLocks noChangeArrowheads="1"/>
          </p:cNvSpPr>
          <p:nvPr/>
        </p:nvSpPr>
        <p:spPr bwMode="auto">
          <a:xfrm>
            <a:off x="67498913" y="326562135"/>
            <a:ext cx="15183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MeŶiŶgeálŶí</a:t>
            </a:r>
            <a:endParaRPr lang="cs-CZ" altLang="cs-CZ" sz="600"/>
          </a:p>
          <a:p>
            <a:pPr eaLnBrk="0" hangingPunct="0"/>
            <a:endParaRPr lang="cs-CZ" altLang="cs-CZ">
              <a:latin typeface="Arial" panose="020B0604020202020204" pitchFamily="34" charset="0"/>
            </a:endParaRPr>
          </a:p>
        </p:txBody>
      </p:sp>
      <p:sp>
        <p:nvSpPr>
          <p:cNvPr id="41" name="Rectangle 40"/>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2" name="Rectangle 41"/>
          <p:cNvSpPr>
            <a:spLocks noChangeArrowheads="1"/>
          </p:cNvSpPr>
          <p:nvPr/>
        </p:nvSpPr>
        <p:spPr bwMode="auto">
          <a:xfrm>
            <a:off x="67498913" y="2147160482"/>
            <a:ext cx="1877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Heŵatolikvorová</a:t>
            </a:r>
            <a:endParaRPr lang="cs-CZ" altLang="cs-CZ" sz="600"/>
          </a:p>
          <a:p>
            <a:pPr eaLnBrk="0" hangingPunct="0"/>
            <a:endParaRPr lang="cs-CZ" altLang="cs-CZ">
              <a:latin typeface="Arial" panose="020B0604020202020204" pitchFamily="34" charset="0"/>
            </a:endParaRPr>
          </a:p>
        </p:txBody>
      </p:sp>
      <p:sp>
        <p:nvSpPr>
          <p:cNvPr id="43" name="Rectangle 42"/>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4" name="Rectangle 43"/>
          <p:cNvSpPr>
            <a:spLocks noChangeArrowheads="1"/>
          </p:cNvSpPr>
          <p:nvPr/>
        </p:nvSpPr>
        <p:spPr bwMode="auto">
          <a:xfrm>
            <a:off x="67498913" y="2147160482"/>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HeŵatoeŶĐefaliĐká</a:t>
            </a:r>
            <a:endParaRPr lang="cs-CZ" altLang="cs-CZ" sz="600"/>
          </a:p>
          <a:p>
            <a:pPr eaLnBrk="0" hangingPunct="0"/>
            <a:endParaRPr lang="cs-CZ" altLang="cs-CZ">
              <a:latin typeface="Arial" panose="020B0604020202020204" pitchFamily="34" charset="0"/>
            </a:endParaRPr>
          </a:p>
        </p:txBody>
      </p:sp>
      <p:sp>
        <p:nvSpPr>
          <p:cNvPr id="45" name="Rectangle 44"/>
          <p:cNvSpPr>
            <a:spLocks noChangeArrowheads="1"/>
          </p:cNvSpPr>
          <p:nvPr/>
        </p:nvSpPr>
        <p:spPr bwMode="auto">
          <a:xfrm>
            <a:off x="2147483647" y="2147237426"/>
            <a:ext cx="15440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800">
                <a:latin typeface="Arial" panose="020B0604020202020204" pitchFamily="34" charset="0"/>
                <a:cs typeface="Arial" panose="020B0604020202020204" pitchFamily="34" charset="0"/>
              </a:rPr>
              <a:t>http://www.control.tfe.umu.se </a:t>
            </a:r>
            <a:endParaRPr lang="cs-CZ" altLang="cs-CZ" sz="600"/>
          </a:p>
          <a:p>
            <a:pPr eaLnBrk="0" hangingPunct="0"/>
            <a:endParaRPr lang="cs-CZ" altLang="cs-CZ">
              <a:latin typeface="Arial" panose="020B0604020202020204" pitchFamily="34" charset="0"/>
            </a:endParaRPr>
          </a:p>
        </p:txBody>
      </p:sp>
      <p:sp>
        <p:nvSpPr>
          <p:cNvPr id="46" name="Rectangle 45"/>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47" name="Rectangle 46"/>
          <p:cNvSpPr>
            <a:spLocks noChangeArrowheads="1"/>
          </p:cNvSpPr>
          <p:nvPr/>
        </p:nvSpPr>
        <p:spPr bwMode="auto">
          <a:xfrm>
            <a:off x="1253690025" y="450604607"/>
            <a:ext cx="206338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NitroleďŶí </a:t>
            </a:r>
            <a:endParaRPr lang="cs-CZ" altLang="cs-CZ" sz="600"/>
          </a:p>
          <a:p>
            <a:pPr eaLnBrk="0" hangingPunct="0"/>
            <a:endParaRPr lang="cs-CZ" altLang="cs-CZ">
              <a:latin typeface="Arial" panose="020B0604020202020204" pitchFamily="34" charset="0"/>
            </a:endParaRPr>
          </a:p>
        </p:txBody>
      </p:sp>
      <p:sp>
        <p:nvSpPr>
          <p:cNvPr id="48" name="Rectangle 47"/>
          <p:cNvSpPr>
            <a:spLocks noChangeArrowheads="1"/>
          </p:cNvSpPr>
          <p:nvPr/>
        </p:nvSpPr>
        <p:spPr bwMode="auto">
          <a:xfrm>
            <a:off x="2147483647" y="450604607"/>
            <a:ext cx="261802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 </a:t>
            </a:r>
            <a:endParaRPr lang="cs-CZ" altLang="cs-CZ" sz="600"/>
          </a:p>
          <a:p>
            <a:pPr eaLnBrk="0" hangingPunct="0"/>
            <a:endParaRPr lang="cs-CZ" altLang="cs-CZ">
              <a:latin typeface="Arial" panose="020B0604020202020204" pitchFamily="34" charset="0"/>
            </a:endParaRPr>
          </a:p>
        </p:txBody>
      </p:sp>
      <p:sp>
        <p:nvSpPr>
          <p:cNvPr id="49" name="Rectangle 48"/>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0" name="Rectangle 49"/>
          <p:cNvSpPr>
            <a:spLocks noChangeArrowheads="1"/>
          </p:cNvSpPr>
          <p:nvPr/>
        </p:nvSpPr>
        <p:spPr bwMode="auto">
          <a:xfrm>
            <a:off x="447727388" y="112827113"/>
            <a:ext cx="11336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Mozek </a:t>
            </a:r>
            <a:endParaRPr lang="cs-CZ" altLang="cs-CZ" sz="600"/>
          </a:p>
          <a:p>
            <a:pPr eaLnBrk="0" hangingPunct="0"/>
            <a:endParaRPr lang="cs-CZ" altLang="cs-CZ">
              <a:latin typeface="Arial" panose="020B0604020202020204" pitchFamily="34" charset="0"/>
            </a:endParaRPr>
          </a:p>
        </p:txBody>
      </p:sp>
      <p:sp>
        <p:nvSpPr>
          <p:cNvPr id="51" name="Rectangle 50"/>
          <p:cNvSpPr>
            <a:spLocks noChangeArrowheads="1"/>
          </p:cNvSpPr>
          <p:nvPr/>
        </p:nvSpPr>
        <p:spPr bwMode="auto">
          <a:xfrm>
            <a:off x="30403800" y="13921108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2" name="Rectangle 51"/>
          <p:cNvSpPr>
            <a:spLocks noChangeArrowheads="1"/>
          </p:cNvSpPr>
          <p:nvPr/>
        </p:nvSpPr>
        <p:spPr bwMode="auto">
          <a:xfrm>
            <a:off x="447727388" y="1423575063"/>
            <a:ext cx="10518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53" name="Rectangle 52"/>
          <p:cNvSpPr>
            <a:spLocks noChangeArrowheads="1"/>
          </p:cNvSpPr>
          <p:nvPr/>
        </p:nvSpPr>
        <p:spPr bwMode="auto">
          <a:xfrm>
            <a:off x="30403800" y="16839060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4" name="Rectangle 53"/>
          <p:cNvSpPr>
            <a:spLocks noChangeArrowheads="1"/>
          </p:cNvSpPr>
          <p:nvPr/>
        </p:nvSpPr>
        <p:spPr bwMode="auto">
          <a:xfrm>
            <a:off x="447727388" y="1715370263"/>
            <a:ext cx="246894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;v ĐéváĐhͿ</a:t>
            </a:r>
            <a:endParaRPr lang="cs-CZ" altLang="cs-CZ" sz="600"/>
          </a:p>
          <a:p>
            <a:pPr eaLnBrk="0" hangingPunct="0"/>
            <a:endParaRPr lang="cs-CZ" altLang="cs-CZ">
              <a:latin typeface="Arial" panose="020B0604020202020204" pitchFamily="34" charset="0"/>
            </a:endParaRPr>
          </a:p>
        </p:txBody>
      </p:sp>
      <p:sp>
        <p:nvSpPr>
          <p:cNvPr id="55" name="Rectangle 54"/>
          <p:cNvSpPr>
            <a:spLocks noChangeArrowheads="1"/>
          </p:cNvSpPr>
          <p:nvPr/>
        </p:nvSpPr>
        <p:spPr bwMode="auto">
          <a:xfrm>
            <a:off x="30403800" y="2264413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6" name="Rectangle 55"/>
          <p:cNvSpPr>
            <a:spLocks noChangeArrowheads="1"/>
          </p:cNvSpPr>
          <p:nvPr/>
        </p:nvSpPr>
        <p:spPr bwMode="auto">
          <a:xfrm>
            <a:off x="447727388" y="2147122010"/>
            <a:ext cx="42546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IŶtrakraŶiálŶí tlak ;ICPͿ tlak v </a:t>
            </a:r>
            <a:endParaRPr lang="cs-CZ" altLang="cs-CZ" sz="600"/>
          </a:p>
          <a:p>
            <a:pPr eaLnBrk="0" hangingPunct="0"/>
            <a:endParaRPr lang="cs-CZ" altLang="cs-CZ">
              <a:latin typeface="Arial" panose="020B0604020202020204" pitchFamily="34" charset="0"/>
            </a:endParaRPr>
          </a:p>
        </p:txBody>
      </p:sp>
      <p:sp>
        <p:nvSpPr>
          <p:cNvPr id="57" name="Rectangle 56"/>
          <p:cNvSpPr>
            <a:spLocks noChangeArrowheads="1"/>
          </p:cNvSpPr>
          <p:nvPr/>
        </p:nvSpPr>
        <p:spPr bwMode="auto">
          <a:xfrm>
            <a:off x="447727388" y="2147122010"/>
            <a:ext cx="128272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Ŷitroleďí</a:t>
            </a:r>
            <a:endParaRPr lang="cs-CZ" altLang="cs-CZ" sz="600"/>
          </a:p>
          <a:p>
            <a:pPr eaLnBrk="0" hangingPunct="0"/>
            <a:endParaRPr lang="cs-CZ" altLang="cs-CZ">
              <a:latin typeface="Arial" panose="020B0604020202020204" pitchFamily="34" charset="0"/>
            </a:endParaRPr>
          </a:p>
        </p:txBody>
      </p:sp>
      <p:sp>
        <p:nvSpPr>
          <p:cNvPr id="58" name="Rectangle 57"/>
          <p:cNvSpPr>
            <a:spLocks noChangeArrowheads="1"/>
          </p:cNvSpPr>
          <p:nvPr/>
        </p:nvSpPr>
        <p:spPr bwMode="auto">
          <a:xfrm>
            <a:off x="304038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9" name="Rectangle 58"/>
          <p:cNvSpPr>
            <a:spLocks noChangeArrowheads="1"/>
          </p:cNvSpPr>
          <p:nvPr/>
        </p:nvSpPr>
        <p:spPr bwMode="auto">
          <a:xfrm>
            <a:off x="447727388" y="2147122010"/>
            <a:ext cx="44021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CereďrálŶí perfusŶí tlak ;CPPͿ </a:t>
            </a:r>
            <a:endParaRPr lang="cs-CZ" altLang="cs-CZ" sz="600"/>
          </a:p>
          <a:p>
            <a:pPr eaLnBrk="0" hangingPunct="0"/>
            <a:endParaRPr lang="cs-CZ" altLang="cs-CZ">
              <a:latin typeface="Arial" panose="020B0604020202020204" pitchFamily="34" charset="0"/>
            </a:endParaRPr>
          </a:p>
        </p:txBody>
      </p:sp>
      <p:sp>
        <p:nvSpPr>
          <p:cNvPr id="60" name="Rectangle 59"/>
          <p:cNvSpPr>
            <a:spLocks noChangeArrowheads="1"/>
          </p:cNvSpPr>
          <p:nvPr/>
        </p:nvSpPr>
        <p:spPr bwMode="auto">
          <a:xfrm>
            <a:off x="447727388" y="2147122010"/>
            <a:ext cx="47339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tlakový gradieŶt díky kteréŵu teče </a:t>
            </a:r>
            <a:endParaRPr lang="cs-CZ" altLang="cs-CZ" sz="600"/>
          </a:p>
          <a:p>
            <a:pPr eaLnBrk="0" hangingPunct="0"/>
            <a:endParaRPr lang="cs-CZ" altLang="cs-CZ">
              <a:latin typeface="Arial" panose="020B0604020202020204" pitchFamily="34" charset="0"/>
            </a:endParaRPr>
          </a:p>
        </p:txBody>
      </p:sp>
      <p:sp>
        <p:nvSpPr>
          <p:cNvPr id="61" name="Rectangle 60"/>
          <p:cNvSpPr>
            <a:spLocks noChangeArrowheads="1"/>
          </p:cNvSpPr>
          <p:nvPr/>
        </p:nvSpPr>
        <p:spPr bwMode="auto">
          <a:xfrm>
            <a:off x="447727388" y="2147122010"/>
            <a:ext cx="218040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do mozku </a:t>
            </a:r>
            <a:endParaRPr lang="cs-CZ" altLang="cs-CZ" sz="600"/>
          </a:p>
          <a:p>
            <a:pPr eaLnBrk="0" hangingPunct="0"/>
            <a:endParaRPr lang="cs-CZ" altLang="cs-CZ">
              <a:latin typeface="Arial" panose="020B0604020202020204" pitchFamily="34" charset="0"/>
            </a:endParaRPr>
          </a:p>
        </p:txBody>
      </p:sp>
      <p:sp>
        <p:nvSpPr>
          <p:cNvPr id="62" name="Rectangle 61"/>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63" name="Rectangle 62"/>
          <p:cNvSpPr>
            <a:spLocks noChangeArrowheads="1"/>
          </p:cNvSpPr>
          <p:nvPr/>
        </p:nvSpPr>
        <p:spPr bwMode="auto">
          <a:xfrm>
            <a:off x="2147483647" y="2147106621"/>
            <a:ext cx="279627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500">
                <a:latin typeface="Arial" panose="020B0604020202020204" pitchFamily="34" charset="0"/>
                <a:cs typeface="Arial" panose="020B0604020202020204" pitchFamily="34" charset="0"/>
              </a:rPr>
              <a:t>CPP = MAP - ICP </a:t>
            </a:r>
            <a:endParaRPr lang="cs-CZ" altLang="cs-CZ" sz="600"/>
          </a:p>
          <a:p>
            <a:pPr eaLnBrk="0" hangingPunct="0"/>
            <a:endParaRPr lang="cs-CZ" altLang="cs-CZ">
              <a:latin typeface="Arial" panose="020B0604020202020204" pitchFamily="34" charset="0"/>
            </a:endParaRPr>
          </a:p>
        </p:txBody>
      </p:sp>
      <p:sp>
        <p:nvSpPr>
          <p:cNvPr id="64" name="Rectangle 63"/>
          <p:cNvSpPr>
            <a:spLocks noChangeArrowheads="1"/>
          </p:cNvSpPr>
          <p:nvPr/>
        </p:nvSpPr>
        <p:spPr bwMode="auto">
          <a:xfrm>
            <a:off x="2147483647" y="2147183565"/>
            <a:ext cx="188705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CereďrálŶí perfúzŶí</a:t>
            </a:r>
            <a:endParaRPr lang="cs-CZ" altLang="cs-CZ" sz="600"/>
          </a:p>
          <a:p>
            <a:pPr eaLnBrk="0" hangingPunct="0"/>
            <a:endParaRPr lang="cs-CZ" altLang="cs-CZ">
              <a:latin typeface="Arial" panose="020B0604020202020204" pitchFamily="34" charset="0"/>
            </a:endParaRPr>
          </a:p>
        </p:txBody>
      </p:sp>
      <p:sp>
        <p:nvSpPr>
          <p:cNvPr id="65" name="Rectangle 64"/>
          <p:cNvSpPr>
            <a:spLocks noChangeArrowheads="1"/>
          </p:cNvSpPr>
          <p:nvPr/>
        </p:nvSpPr>
        <p:spPr bwMode="auto">
          <a:xfrm>
            <a:off x="2147483647" y="2147183565"/>
            <a:ext cx="53732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tlak </a:t>
            </a:r>
            <a:endParaRPr lang="cs-CZ" altLang="cs-CZ" sz="600"/>
          </a:p>
          <a:p>
            <a:pPr eaLnBrk="0" hangingPunct="0"/>
            <a:endParaRPr lang="cs-CZ" altLang="cs-CZ">
              <a:latin typeface="Arial" panose="020B0604020202020204" pitchFamily="34" charset="0"/>
            </a:endParaRPr>
          </a:p>
        </p:txBody>
      </p:sp>
      <p:sp>
        <p:nvSpPr>
          <p:cNvPr id="66" name="Rectangle 65"/>
          <p:cNvSpPr>
            <a:spLocks noChangeArrowheads="1"/>
          </p:cNvSpPr>
          <p:nvPr/>
        </p:nvSpPr>
        <p:spPr bwMode="auto">
          <a:xfrm>
            <a:off x="2147483647" y="2147183565"/>
            <a:ext cx="200247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StředŶí arteriálŶí tlak</a:t>
            </a:r>
            <a:endParaRPr lang="cs-CZ" altLang="cs-CZ" sz="600"/>
          </a:p>
          <a:p>
            <a:pPr eaLnBrk="0" hangingPunct="0"/>
            <a:endParaRPr lang="cs-CZ" altLang="cs-CZ">
              <a:latin typeface="Arial" panose="020B0604020202020204" pitchFamily="34" charset="0"/>
            </a:endParaRPr>
          </a:p>
        </p:txBody>
      </p:sp>
      <p:sp>
        <p:nvSpPr>
          <p:cNvPr id="67" name="Rectangle 66"/>
          <p:cNvSpPr>
            <a:spLocks noChangeArrowheads="1"/>
          </p:cNvSpPr>
          <p:nvPr/>
        </p:nvSpPr>
        <p:spPr bwMode="auto">
          <a:xfrm>
            <a:off x="40662225" y="2147183565"/>
            <a:ext cx="17139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IŶtrakraŶiálŶí tlak</a:t>
            </a:r>
            <a:endParaRPr lang="cs-CZ" altLang="cs-CZ" sz="600"/>
          </a:p>
          <a:p>
            <a:pPr eaLnBrk="0" hangingPunct="0"/>
            <a:endParaRPr lang="cs-CZ" altLang="cs-CZ">
              <a:latin typeface="Arial" panose="020B0604020202020204" pitchFamily="34" charset="0"/>
            </a:endParaRPr>
          </a:p>
        </p:txBody>
      </p:sp>
      <p:sp>
        <p:nvSpPr>
          <p:cNvPr id="68" name="Rectangle 67"/>
          <p:cNvSpPr>
            <a:spLocks noChangeArrowheads="1"/>
          </p:cNvSpPr>
          <p:nvPr/>
        </p:nvSpPr>
        <p:spPr bwMode="auto">
          <a:xfrm>
            <a:off x="1648829888" y="450604607"/>
            <a:ext cx="288091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Mozkové pleŶy</a:t>
            </a:r>
            <a:endParaRPr lang="cs-CZ" altLang="cs-CZ" sz="600"/>
          </a:p>
          <a:p>
            <a:pPr eaLnBrk="0" hangingPunct="0"/>
            <a:endParaRPr lang="cs-CZ" altLang="cs-CZ">
              <a:latin typeface="Arial" panose="020B0604020202020204" pitchFamily="34" charset="0"/>
            </a:endParaRPr>
          </a:p>
        </p:txBody>
      </p:sp>
      <p:sp>
        <p:nvSpPr>
          <p:cNvPr id="69" name="Rectangle 68"/>
          <p:cNvSpPr>
            <a:spLocks noChangeArrowheads="1"/>
          </p:cNvSpPr>
          <p:nvPr/>
        </p:nvSpPr>
        <p:spPr bwMode="auto">
          <a:xfrm>
            <a:off x="1323279675" y="2147229732"/>
            <a:ext cx="27109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http://www.corpshumain.ca/en/Cerveau3_en.php </a:t>
            </a:r>
            <a:endParaRPr lang="cs-CZ" altLang="cs-CZ" sz="600"/>
          </a:p>
          <a:p>
            <a:pPr eaLnBrk="0" hangingPunct="0"/>
            <a:endParaRPr lang="cs-CZ" altLang="cs-CZ">
              <a:latin typeface="Arial" panose="020B0604020202020204" pitchFamily="34" charset="0"/>
            </a:endParaRPr>
          </a:p>
        </p:txBody>
      </p:sp>
      <p:sp>
        <p:nvSpPr>
          <p:cNvPr id="70" name="Rectangle 69"/>
          <p:cNvSpPr>
            <a:spLocks noChangeArrowheads="1"/>
          </p:cNvSpPr>
          <p:nvPr/>
        </p:nvSpPr>
        <p:spPr bwMode="auto">
          <a:xfrm>
            <a:off x="628130888" y="450604607"/>
            <a:ext cx="577594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MeŶiŶgeálŶí a heŵatolikvorová</a:t>
            </a:r>
            <a:endParaRPr lang="cs-CZ" altLang="cs-CZ" sz="600"/>
          </a:p>
          <a:p>
            <a:pPr eaLnBrk="0" hangingPunct="0"/>
            <a:endParaRPr lang="cs-CZ" altLang="cs-CZ">
              <a:latin typeface="Arial" panose="020B0604020202020204" pitchFamily="34" charset="0"/>
            </a:endParaRPr>
          </a:p>
        </p:txBody>
      </p:sp>
      <p:sp>
        <p:nvSpPr>
          <p:cNvPr id="71" name="Rectangle 70"/>
          <p:cNvSpPr>
            <a:spLocks noChangeArrowheads="1"/>
          </p:cNvSpPr>
          <p:nvPr/>
        </p:nvSpPr>
        <p:spPr bwMode="auto">
          <a:xfrm>
            <a:off x="2147483647" y="450604607"/>
            <a:ext cx="144623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72" name="Rectangle 71"/>
          <p:cNvSpPr>
            <a:spLocks noChangeArrowheads="1"/>
          </p:cNvSpPr>
          <p:nvPr/>
        </p:nvSpPr>
        <p:spPr bwMode="auto">
          <a:xfrm>
            <a:off x="640908675" y="2147229732"/>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73" name="Rectangle 72"/>
          <p:cNvSpPr>
            <a:spLocks noChangeArrowheads="1"/>
          </p:cNvSpPr>
          <p:nvPr/>
        </p:nvSpPr>
        <p:spPr bwMode="auto">
          <a:xfrm>
            <a:off x="2147483647" y="421932185"/>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74" name="Rectangle 73"/>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75" name="Rectangle 74"/>
          <p:cNvSpPr>
            <a:spLocks noChangeArrowheads="1"/>
          </p:cNvSpPr>
          <p:nvPr/>
        </p:nvSpPr>
        <p:spPr bwMode="auto">
          <a:xfrm>
            <a:off x="30403800" y="103040846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76" name="Rectangle 75"/>
          <p:cNvSpPr>
            <a:spLocks noChangeArrowheads="1"/>
          </p:cNvSpPr>
          <p:nvPr/>
        </p:nvSpPr>
        <p:spPr bwMode="auto">
          <a:xfrm>
            <a:off x="447727388" y="1061872713"/>
            <a:ext cx="421807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VysoĐe orgaŶizovaŶá ďariéra </a:t>
            </a:r>
            <a:endParaRPr lang="cs-CZ" altLang="cs-CZ" sz="600"/>
          </a:p>
          <a:p>
            <a:pPr eaLnBrk="0" hangingPunct="0"/>
            <a:endParaRPr lang="cs-CZ" altLang="cs-CZ">
              <a:latin typeface="Arial" panose="020B0604020202020204" pitchFamily="34" charset="0"/>
            </a:endParaRPr>
          </a:p>
        </p:txBody>
      </p:sp>
      <p:sp>
        <p:nvSpPr>
          <p:cNvPr id="77" name="Rectangle 76"/>
          <p:cNvSpPr>
            <a:spLocks noChangeArrowheads="1"/>
          </p:cNvSpPr>
          <p:nvPr/>
        </p:nvSpPr>
        <p:spPr bwMode="auto">
          <a:xfrm>
            <a:off x="504720225" y="130999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78" name="Rectangle 77"/>
          <p:cNvSpPr>
            <a:spLocks noChangeArrowheads="1"/>
          </p:cNvSpPr>
          <p:nvPr/>
        </p:nvSpPr>
        <p:spPr bwMode="auto">
          <a:xfrm>
            <a:off x="67498913" y="1339277840"/>
            <a:ext cx="373531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EŶdotel ;Ŷízká propustŶost díky </a:t>
            </a:r>
            <a:endParaRPr lang="cs-CZ" altLang="cs-CZ" sz="600"/>
          </a:p>
          <a:p>
            <a:pPr eaLnBrk="0" hangingPunct="0"/>
            <a:endParaRPr lang="cs-CZ" altLang="cs-CZ">
              <a:latin typeface="Arial" panose="020B0604020202020204" pitchFamily="34" charset="0"/>
            </a:endParaRPr>
          </a:p>
        </p:txBody>
      </p:sp>
      <p:sp>
        <p:nvSpPr>
          <p:cNvPr id="79" name="Rectangle 78"/>
          <p:cNvSpPr>
            <a:spLocks noChangeArrowheads="1"/>
          </p:cNvSpPr>
          <p:nvPr/>
        </p:nvSpPr>
        <p:spPr bwMode="auto">
          <a:xfrm>
            <a:off x="2147483647" y="1339277840"/>
            <a:ext cx="2223686"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zonlua occludens) </a:t>
            </a:r>
            <a:endParaRPr lang="cs-CZ" altLang="cs-CZ" sz="600"/>
          </a:p>
          <a:p>
            <a:pPr eaLnBrk="0" hangingPunct="0"/>
            <a:endParaRPr lang="cs-CZ" altLang="cs-CZ">
              <a:latin typeface="Arial" panose="020B0604020202020204" pitchFamily="34" charset="0"/>
            </a:endParaRPr>
          </a:p>
        </p:txBody>
      </p:sp>
      <p:sp>
        <p:nvSpPr>
          <p:cNvPr id="80" name="Rectangle 79"/>
          <p:cNvSpPr>
            <a:spLocks noChangeArrowheads="1"/>
          </p:cNvSpPr>
          <p:nvPr/>
        </p:nvSpPr>
        <p:spPr bwMode="auto">
          <a:xfrm>
            <a:off x="504724988" y="1556320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81" name="Rectangle 80"/>
          <p:cNvSpPr>
            <a:spLocks noChangeArrowheads="1"/>
          </p:cNvSpPr>
          <p:nvPr/>
        </p:nvSpPr>
        <p:spPr bwMode="auto">
          <a:xfrm>
            <a:off x="67498913" y="1582590790"/>
            <a:ext cx="188384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Lamina basalis </a:t>
            </a:r>
            <a:endParaRPr lang="cs-CZ" altLang="cs-CZ" sz="600"/>
          </a:p>
          <a:p>
            <a:pPr eaLnBrk="0" hangingPunct="0"/>
            <a:endParaRPr lang="cs-CZ" altLang="cs-CZ">
              <a:latin typeface="Arial" panose="020B0604020202020204" pitchFamily="34" charset="0"/>
            </a:endParaRPr>
          </a:p>
        </p:txBody>
      </p:sp>
      <p:sp>
        <p:nvSpPr>
          <p:cNvPr id="82" name="Rectangle 81"/>
          <p:cNvSpPr>
            <a:spLocks noChangeArrowheads="1"/>
          </p:cNvSpPr>
          <p:nvPr/>
        </p:nvSpPr>
        <p:spPr bwMode="auto">
          <a:xfrm>
            <a:off x="504724988" y="179948139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83" name="Rectangle 82"/>
          <p:cNvSpPr>
            <a:spLocks noChangeArrowheads="1"/>
          </p:cNvSpPr>
          <p:nvPr/>
        </p:nvSpPr>
        <p:spPr bwMode="auto">
          <a:xfrm>
            <a:off x="67498913" y="1825757690"/>
            <a:ext cx="125386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Astrocyty </a:t>
            </a:r>
            <a:endParaRPr lang="cs-CZ" altLang="cs-CZ" sz="600"/>
          </a:p>
          <a:p>
            <a:pPr eaLnBrk="0" hangingPunct="0"/>
            <a:endParaRPr lang="cs-CZ" altLang="cs-CZ">
              <a:latin typeface="Arial" panose="020B0604020202020204" pitchFamily="34" charset="0"/>
            </a:endParaRPr>
          </a:p>
        </p:txBody>
      </p:sp>
      <p:sp>
        <p:nvSpPr>
          <p:cNvPr id="84" name="Rectangle 83"/>
          <p:cNvSpPr>
            <a:spLocks noChangeArrowheads="1"/>
          </p:cNvSpPr>
          <p:nvPr/>
        </p:nvSpPr>
        <p:spPr bwMode="auto">
          <a:xfrm>
            <a:off x="964172888" y="2147229732"/>
            <a:ext cx="41344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https://upload.wikimedia.org/wikipedia/commons/1/12/Blood_vessels_brain_e</a:t>
            </a:r>
            <a:endParaRPr lang="cs-CZ" altLang="cs-CZ" sz="600"/>
          </a:p>
          <a:p>
            <a:pPr eaLnBrk="0" hangingPunct="0"/>
            <a:endParaRPr lang="cs-CZ" altLang="cs-CZ">
              <a:latin typeface="Arial" panose="020B0604020202020204" pitchFamily="34" charset="0"/>
            </a:endParaRPr>
          </a:p>
        </p:txBody>
      </p:sp>
      <p:sp>
        <p:nvSpPr>
          <p:cNvPr id="85" name="Rectangle 84"/>
          <p:cNvSpPr>
            <a:spLocks noChangeArrowheads="1"/>
          </p:cNvSpPr>
          <p:nvPr/>
        </p:nvSpPr>
        <p:spPr bwMode="auto">
          <a:xfrm>
            <a:off x="2147483647" y="2147229732"/>
            <a:ext cx="7040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nglish.jpg </a:t>
            </a:r>
            <a:endParaRPr lang="cs-CZ" altLang="cs-CZ" sz="600"/>
          </a:p>
          <a:p>
            <a:pPr eaLnBrk="0" hangingPunct="0"/>
            <a:endParaRPr lang="cs-CZ" altLang="cs-CZ">
              <a:latin typeface="Arial" panose="020B0604020202020204" pitchFamily="34" charset="0"/>
            </a:endParaRPr>
          </a:p>
        </p:txBody>
      </p:sp>
      <p:sp>
        <p:nvSpPr>
          <p:cNvPr id="86" name="Rectangle 85"/>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87" name="Rectangle 86"/>
          <p:cNvSpPr>
            <a:spLocks noChangeArrowheads="1"/>
          </p:cNvSpPr>
          <p:nvPr/>
        </p:nvSpPr>
        <p:spPr bwMode="auto">
          <a:xfrm>
            <a:off x="640908675" y="2147229732"/>
            <a:ext cx="231986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FSM (basic artwork: wikimedia commons)</a:t>
            </a:r>
            <a:endParaRPr lang="cs-CZ" altLang="cs-CZ" sz="600"/>
          </a:p>
          <a:p>
            <a:pPr eaLnBrk="0" hangingPunct="0"/>
            <a:endParaRPr lang="cs-CZ" altLang="cs-CZ">
              <a:latin typeface="Arial" panose="020B0604020202020204" pitchFamily="34" charset="0"/>
            </a:endParaRPr>
          </a:p>
        </p:txBody>
      </p:sp>
      <p:sp>
        <p:nvSpPr>
          <p:cNvPr id="88" name="Rectangle 87"/>
          <p:cNvSpPr>
            <a:spLocks noChangeArrowheads="1"/>
          </p:cNvSpPr>
          <p:nvPr/>
        </p:nvSpPr>
        <p:spPr bwMode="auto">
          <a:xfrm>
            <a:off x="116390738" y="450604607"/>
            <a:ext cx="365356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CirkuŵveŶtrikulárŶí</a:t>
            </a:r>
            <a:endParaRPr lang="cs-CZ" altLang="cs-CZ" sz="600"/>
          </a:p>
          <a:p>
            <a:pPr eaLnBrk="0" hangingPunct="0"/>
            <a:endParaRPr lang="cs-CZ" altLang="cs-CZ">
              <a:latin typeface="Arial" panose="020B0604020202020204" pitchFamily="34" charset="0"/>
            </a:endParaRPr>
          </a:p>
        </p:txBody>
      </p:sp>
      <p:sp>
        <p:nvSpPr>
          <p:cNvPr id="89" name="Rectangle 88"/>
          <p:cNvSpPr>
            <a:spLocks noChangeArrowheads="1"/>
          </p:cNvSpPr>
          <p:nvPr/>
        </p:nvSpPr>
        <p:spPr bwMode="auto">
          <a:xfrm>
            <a:off x="2147483647" y="450604607"/>
            <a:ext cx="144462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orgáŶy</a:t>
            </a:r>
            <a:endParaRPr lang="cs-CZ" altLang="cs-CZ" sz="600"/>
          </a:p>
          <a:p>
            <a:pPr eaLnBrk="0" hangingPunct="0"/>
            <a:endParaRPr lang="cs-CZ" altLang="cs-CZ">
              <a:latin typeface="Arial" panose="020B0604020202020204" pitchFamily="34" charset="0"/>
            </a:endParaRPr>
          </a:p>
        </p:txBody>
      </p:sp>
      <p:sp>
        <p:nvSpPr>
          <p:cNvPr id="90" name="Rectangle 89"/>
          <p:cNvSpPr>
            <a:spLocks noChangeArrowheads="1"/>
          </p:cNvSpPr>
          <p:nvPr/>
        </p:nvSpPr>
        <p:spPr bwMode="auto">
          <a:xfrm>
            <a:off x="2766060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1" name="Rectangle 90"/>
          <p:cNvSpPr>
            <a:spLocks noChangeArrowheads="1"/>
          </p:cNvSpPr>
          <p:nvPr/>
        </p:nvSpPr>
        <p:spPr bwMode="auto">
          <a:xfrm>
            <a:off x="447727388" y="112827113"/>
            <a:ext cx="11993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Bohatě </a:t>
            </a:r>
            <a:endParaRPr lang="cs-CZ" altLang="cs-CZ" sz="600"/>
          </a:p>
          <a:p>
            <a:pPr eaLnBrk="0" hangingPunct="0"/>
            <a:endParaRPr lang="cs-CZ" altLang="cs-CZ">
              <a:latin typeface="Arial" panose="020B0604020202020204" pitchFamily="34" charset="0"/>
            </a:endParaRPr>
          </a:p>
        </p:txBody>
      </p:sp>
      <p:sp>
        <p:nvSpPr>
          <p:cNvPr id="92" name="Rectangle 91"/>
          <p:cNvSpPr>
            <a:spLocks noChangeArrowheads="1"/>
          </p:cNvSpPr>
          <p:nvPr/>
        </p:nvSpPr>
        <p:spPr bwMode="auto">
          <a:xfrm>
            <a:off x="447727388" y="1374940413"/>
            <a:ext cx="232948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vaskularizovaŶé</a:t>
            </a:r>
            <a:endParaRPr lang="cs-CZ" altLang="cs-CZ" sz="600"/>
          </a:p>
          <a:p>
            <a:pPr eaLnBrk="0" hangingPunct="0"/>
            <a:endParaRPr lang="cs-CZ" altLang="cs-CZ">
              <a:latin typeface="Arial" panose="020B0604020202020204" pitchFamily="34" charset="0"/>
            </a:endParaRPr>
          </a:p>
        </p:txBody>
      </p:sp>
      <p:sp>
        <p:nvSpPr>
          <p:cNvPr id="93" name="Rectangle 92"/>
          <p:cNvSpPr>
            <a:spLocks noChangeArrowheads="1"/>
          </p:cNvSpPr>
          <p:nvPr/>
        </p:nvSpPr>
        <p:spPr bwMode="auto">
          <a:xfrm>
            <a:off x="276606000" y="19270729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4" name="Rectangle 93"/>
          <p:cNvSpPr>
            <a:spLocks noChangeArrowheads="1"/>
          </p:cNvSpPr>
          <p:nvPr/>
        </p:nvSpPr>
        <p:spPr bwMode="auto">
          <a:xfrm>
            <a:off x="447727388" y="1958537163"/>
            <a:ext cx="20345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ModifikovaŶá </a:t>
            </a:r>
            <a:endParaRPr lang="cs-CZ" altLang="cs-CZ" sz="600"/>
          </a:p>
          <a:p>
            <a:pPr eaLnBrk="0" hangingPunct="0"/>
            <a:endParaRPr lang="cs-CZ" altLang="cs-CZ">
              <a:latin typeface="Arial" panose="020B0604020202020204" pitchFamily="34" charset="0"/>
            </a:endParaRPr>
          </a:p>
        </p:txBody>
      </p:sp>
      <p:sp>
        <p:nvSpPr>
          <p:cNvPr id="95" name="Rectangle 94"/>
          <p:cNvSpPr>
            <a:spLocks noChangeArrowheads="1"/>
          </p:cNvSpPr>
          <p:nvPr/>
        </p:nvSpPr>
        <p:spPr bwMode="auto">
          <a:xfrm>
            <a:off x="447727388" y="2147122010"/>
            <a:ext cx="28536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heŵatoeŶĐefaliĐká </a:t>
            </a:r>
            <a:endParaRPr lang="cs-CZ" altLang="cs-CZ" sz="600"/>
          </a:p>
          <a:p>
            <a:pPr eaLnBrk="0" hangingPunct="0"/>
            <a:endParaRPr lang="cs-CZ" altLang="cs-CZ">
              <a:latin typeface="Arial" panose="020B0604020202020204" pitchFamily="34" charset="0"/>
            </a:endParaRPr>
          </a:p>
        </p:txBody>
      </p:sp>
      <p:sp>
        <p:nvSpPr>
          <p:cNvPr id="96" name="Rectangle 95"/>
          <p:cNvSpPr>
            <a:spLocks noChangeArrowheads="1"/>
          </p:cNvSpPr>
          <p:nvPr/>
        </p:nvSpPr>
        <p:spPr bwMode="auto">
          <a:xfrm>
            <a:off x="447727388" y="2147122010"/>
            <a:ext cx="111761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97" name="Rectangle 96"/>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8" name="Rectangle 97"/>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Senzory </a:t>
            </a:r>
            <a:endParaRPr lang="cs-CZ" altLang="cs-CZ" sz="600"/>
          </a:p>
          <a:p>
            <a:pPr eaLnBrk="0" hangingPunct="0"/>
            <a:endParaRPr lang="cs-CZ" altLang="cs-CZ">
              <a:latin typeface="Arial" panose="020B0604020202020204" pitchFamily="34" charset="0"/>
            </a:endParaRPr>
          </a:p>
        </p:txBody>
      </p:sp>
      <p:sp>
        <p:nvSpPr>
          <p:cNvPr id="99" name="Rectangle 98"/>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00" name="Rectangle 99"/>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Sekrece </a:t>
            </a:r>
            <a:endParaRPr lang="cs-CZ" altLang="cs-CZ" sz="600"/>
          </a:p>
          <a:p>
            <a:pPr eaLnBrk="0" hangingPunct="0"/>
            <a:endParaRPr lang="cs-CZ" altLang="cs-CZ">
              <a:latin typeface="Arial" panose="020B0604020202020204" pitchFamily="34" charset="0"/>
            </a:endParaRPr>
          </a:p>
        </p:txBody>
      </p:sp>
      <p:sp>
        <p:nvSpPr>
          <p:cNvPr id="101" name="Rectangle 100"/>
          <p:cNvSpPr>
            <a:spLocks noChangeArrowheads="1"/>
          </p:cNvSpPr>
          <p:nvPr/>
        </p:nvSpPr>
        <p:spPr bwMode="auto">
          <a:xfrm>
            <a:off x="2041369425" y="2147229732"/>
            <a:ext cx="42402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http://www.neuros.org/index.php?option=com_photos&amp;view=photos&amp;oid=hafizb</a:t>
            </a:r>
            <a:endParaRPr lang="cs-CZ" altLang="cs-CZ" sz="600"/>
          </a:p>
          <a:p>
            <a:pPr eaLnBrk="0" hangingPunct="0"/>
            <a:endParaRPr lang="cs-CZ" altLang="cs-CZ">
              <a:latin typeface="Arial" panose="020B0604020202020204" pitchFamily="34" charset="0"/>
            </a:endParaRPr>
          </a:p>
        </p:txBody>
      </p:sp>
      <p:sp>
        <p:nvSpPr>
          <p:cNvPr id="102" name="Rectangle 101"/>
          <p:cNvSpPr>
            <a:spLocks noChangeArrowheads="1"/>
          </p:cNvSpPr>
          <p:nvPr/>
        </p:nvSpPr>
        <p:spPr bwMode="auto">
          <a:xfrm>
            <a:off x="2147483647" y="2147229732"/>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ilal </a:t>
            </a:r>
            <a:endParaRPr lang="cs-CZ" altLang="cs-CZ" sz="600"/>
          </a:p>
          <a:p>
            <a:pPr eaLnBrk="0" hangingPunct="0"/>
            <a:endParaRPr lang="cs-CZ" altLang="cs-CZ">
              <a:latin typeface="Arial" panose="020B0604020202020204" pitchFamily="34" charset="0"/>
            </a:endParaRPr>
          </a:p>
        </p:txBody>
      </p:sp>
      <p:sp>
        <p:nvSpPr>
          <p:cNvPr id="103" name="Rectangle 102">
            <a:hlinkClick r:id="rId2" tooltip="Page 27"/>
          </p:cNvPr>
          <p:cNvSpPr>
            <a:spLocks noChangeArrowheads="1"/>
          </p:cNvSpPr>
          <p:nvPr/>
        </p:nvSpPr>
        <p:spPr bwMode="auto">
          <a:xfrm>
            <a:off x="152400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4" name="Rectangle 103"/>
          <p:cNvSpPr>
            <a:spLocks noChangeArrowheads="1"/>
          </p:cNvSpPr>
          <p:nvPr/>
        </p:nvSpPr>
        <p:spPr bwMode="auto">
          <a:xfrm>
            <a:off x="2147483647" y="1157253602"/>
            <a:ext cx="463588"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2</a:t>
            </a:r>
            <a:endParaRPr lang="cs-CZ" altLang="cs-CZ" sz="600"/>
          </a:p>
          <a:p>
            <a:pPr eaLnBrk="0" hangingPunct="0"/>
            <a:endParaRPr lang="cs-CZ" altLang="cs-CZ">
              <a:latin typeface="Arial" panose="020B0604020202020204" pitchFamily="34" charset="0"/>
            </a:endParaRPr>
          </a:p>
        </p:txBody>
      </p:sp>
      <p:sp>
        <p:nvSpPr>
          <p:cNvPr id="105" name="Rectangle 104"/>
          <p:cNvSpPr>
            <a:spLocks noChangeArrowheads="1"/>
          </p:cNvSpPr>
          <p:nvPr/>
        </p:nvSpPr>
        <p:spPr bwMode="auto">
          <a:xfrm>
            <a:off x="786169688" y="1968047002"/>
            <a:ext cx="681148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BuŶěčŶý podklad Ŷervového </a:t>
            </a:r>
            <a:endParaRPr lang="cs-CZ" altLang="cs-CZ" sz="600"/>
          </a:p>
          <a:p>
            <a:pPr eaLnBrk="0" hangingPunct="0"/>
            <a:endParaRPr lang="cs-CZ" altLang="cs-CZ">
              <a:latin typeface="Arial" panose="020B0604020202020204" pitchFamily="34" charset="0"/>
            </a:endParaRPr>
          </a:p>
        </p:txBody>
      </p:sp>
      <p:sp>
        <p:nvSpPr>
          <p:cNvPr id="106" name="Rectangle 105"/>
          <p:cNvSpPr>
            <a:spLocks noChangeArrowheads="1"/>
          </p:cNvSpPr>
          <p:nvPr/>
        </p:nvSpPr>
        <p:spPr bwMode="auto">
          <a:xfrm>
            <a:off x="1848678675" y="2146998899"/>
            <a:ext cx="1992853"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systéŵu</a:t>
            </a:r>
            <a:endParaRPr lang="cs-CZ" altLang="cs-CZ" sz="600"/>
          </a:p>
          <a:p>
            <a:pPr eaLnBrk="0" hangingPunct="0"/>
            <a:endParaRPr lang="cs-CZ" altLang="cs-CZ">
              <a:latin typeface="Arial" panose="020B0604020202020204" pitchFamily="34" charset="0"/>
            </a:endParaRPr>
          </a:p>
        </p:txBody>
      </p:sp>
      <p:sp>
        <p:nvSpPr>
          <p:cNvPr id="107" name="Rectangle 106"/>
          <p:cNvSpPr>
            <a:spLocks noChangeArrowheads="1"/>
          </p:cNvSpPr>
          <p:nvPr/>
        </p:nvSpPr>
        <p:spPr bwMode="auto">
          <a:xfrm>
            <a:off x="856397513" y="2147214343"/>
            <a:ext cx="176362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100">
                <a:latin typeface="Arial" panose="020B0604020202020204" pitchFamily="34" charset="0"/>
                <a:cs typeface="Arial" panose="020B0604020202020204" pitchFamily="34" charset="0"/>
              </a:rPr>
              <a:t>http://edublog.amdsb.ca/ </a:t>
            </a:r>
            <a:endParaRPr lang="cs-CZ" altLang="cs-CZ" sz="600"/>
          </a:p>
          <a:p>
            <a:pPr eaLnBrk="0" hangingPunct="0"/>
            <a:endParaRPr lang="cs-CZ" altLang="cs-CZ">
              <a:latin typeface="Arial" panose="020B0604020202020204" pitchFamily="34" charset="0"/>
            </a:endParaRPr>
          </a:p>
        </p:txBody>
      </p:sp>
      <p:sp>
        <p:nvSpPr>
          <p:cNvPr id="108" name="Rectangle 107"/>
          <p:cNvSpPr>
            <a:spLocks noChangeArrowheads="1"/>
          </p:cNvSpPr>
          <p:nvPr/>
        </p:nvSpPr>
        <p:spPr bwMode="auto">
          <a:xfrm>
            <a:off x="1412505113" y="450604607"/>
            <a:ext cx="392126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Kompartmentalizace </a:t>
            </a:r>
            <a:endParaRPr lang="cs-CZ" altLang="cs-CZ" sz="600"/>
          </a:p>
          <a:p>
            <a:pPr eaLnBrk="0" hangingPunct="0"/>
            <a:endParaRPr lang="cs-CZ" altLang="cs-CZ">
              <a:latin typeface="Arial" panose="020B0604020202020204" pitchFamily="34" charset="0"/>
            </a:endParaRPr>
          </a:p>
        </p:txBody>
      </p:sp>
      <p:sp>
        <p:nvSpPr>
          <p:cNvPr id="109" name="Rectangle 108"/>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0" name="Rectangle 109"/>
          <p:cNvSpPr>
            <a:spLocks noChangeArrowheads="1"/>
          </p:cNvSpPr>
          <p:nvPr/>
        </p:nvSpPr>
        <p:spPr bwMode="auto">
          <a:xfrm>
            <a:off x="447727388" y="112827113"/>
            <a:ext cx="86853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BuŶěčŶá speĐializaĐe vede u ŵŶohoďuŶěčŶýĐh orgaŶisŵů ke </a:t>
            </a:r>
            <a:endParaRPr lang="cs-CZ" altLang="cs-CZ" sz="600"/>
          </a:p>
          <a:p>
            <a:pPr eaLnBrk="0" hangingPunct="0"/>
            <a:endParaRPr lang="cs-CZ" altLang="cs-CZ">
              <a:latin typeface="Arial" panose="020B0604020202020204" pitchFamily="34" charset="0"/>
            </a:endParaRPr>
          </a:p>
        </p:txBody>
      </p:sp>
      <p:sp>
        <p:nvSpPr>
          <p:cNvPr id="111" name="Rectangle 110"/>
          <p:cNvSpPr>
            <a:spLocks noChangeArrowheads="1"/>
          </p:cNvSpPr>
          <p:nvPr/>
        </p:nvSpPr>
        <p:spPr bwMode="auto">
          <a:xfrm>
            <a:off x="447727388" y="1374940413"/>
            <a:ext cx="280237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kompartmentalizaci </a:t>
            </a:r>
            <a:endParaRPr lang="cs-CZ" altLang="cs-CZ" sz="600"/>
          </a:p>
          <a:p>
            <a:pPr eaLnBrk="0" hangingPunct="0"/>
            <a:endParaRPr lang="cs-CZ" altLang="cs-CZ">
              <a:latin typeface="Arial" panose="020B0604020202020204" pitchFamily="34" charset="0"/>
            </a:endParaRPr>
          </a:p>
        </p:txBody>
      </p:sp>
      <p:sp>
        <p:nvSpPr>
          <p:cNvPr id="112" name="Rectangle 111"/>
          <p:cNvSpPr>
            <a:spLocks noChangeArrowheads="1"/>
          </p:cNvSpPr>
          <p:nvPr/>
        </p:nvSpPr>
        <p:spPr bwMode="auto">
          <a:xfrm>
            <a:off x="1698664688" y="1374940413"/>
            <a:ext cx="306686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Ŷa růzŶýĐh úrovŶíĐh</a:t>
            </a:r>
            <a:endParaRPr lang="cs-CZ" altLang="cs-CZ" sz="600"/>
          </a:p>
          <a:p>
            <a:pPr eaLnBrk="0" hangingPunct="0"/>
            <a:endParaRPr lang="cs-CZ" altLang="cs-CZ">
              <a:latin typeface="Arial" panose="020B0604020202020204" pitchFamily="34" charset="0"/>
            </a:endParaRPr>
          </a:p>
        </p:txBody>
      </p:sp>
      <p:sp>
        <p:nvSpPr>
          <p:cNvPr id="113" name="Rectangle 112"/>
          <p:cNvSpPr>
            <a:spLocks noChangeArrowheads="1"/>
          </p:cNvSpPr>
          <p:nvPr/>
        </p:nvSpPr>
        <p:spPr bwMode="auto">
          <a:xfrm>
            <a:off x="504720225" y="1927072913"/>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4" name="Rectangle 113"/>
          <p:cNvSpPr>
            <a:spLocks noChangeArrowheads="1"/>
          </p:cNvSpPr>
          <p:nvPr/>
        </p:nvSpPr>
        <p:spPr bwMode="auto">
          <a:xfrm>
            <a:off x="67498913" y="1958537163"/>
            <a:ext cx="229421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Tkáňová úroveň</a:t>
            </a:r>
            <a:endParaRPr lang="cs-CZ" altLang="cs-CZ" sz="600"/>
          </a:p>
          <a:p>
            <a:pPr eaLnBrk="0" hangingPunct="0"/>
            <a:endParaRPr lang="cs-CZ" altLang="cs-CZ">
              <a:latin typeface="Arial" panose="020B0604020202020204" pitchFamily="34" charset="0"/>
            </a:endParaRPr>
          </a:p>
        </p:txBody>
      </p:sp>
      <p:sp>
        <p:nvSpPr>
          <p:cNvPr id="115" name="Rectangle 114"/>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6" name="Rectangle 115"/>
          <p:cNvSpPr>
            <a:spLocks noChangeArrowheads="1"/>
          </p:cNvSpPr>
          <p:nvPr/>
        </p:nvSpPr>
        <p:spPr bwMode="auto">
          <a:xfrm>
            <a:off x="67498913" y="2147122010"/>
            <a:ext cx="24913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OrgáŶová úroveň</a:t>
            </a:r>
            <a:endParaRPr lang="cs-CZ" altLang="cs-CZ" sz="600"/>
          </a:p>
          <a:p>
            <a:pPr eaLnBrk="0" hangingPunct="0"/>
            <a:endParaRPr lang="cs-CZ" altLang="cs-CZ">
              <a:latin typeface="Arial" panose="020B0604020202020204" pitchFamily="34" charset="0"/>
            </a:endParaRPr>
          </a:p>
        </p:txBody>
      </p:sp>
      <p:sp>
        <p:nvSpPr>
          <p:cNvPr id="117" name="Rectangle 116"/>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8" name="Rectangle 117"/>
          <p:cNvSpPr>
            <a:spLocks noChangeArrowheads="1"/>
          </p:cNvSpPr>
          <p:nvPr/>
        </p:nvSpPr>
        <p:spPr bwMode="auto">
          <a:xfrm>
            <a:off x="67498913" y="2147122010"/>
            <a:ext cx="259077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Systéŵová úroveň</a:t>
            </a:r>
            <a:endParaRPr lang="cs-CZ" altLang="cs-CZ" sz="600"/>
          </a:p>
          <a:p>
            <a:pPr eaLnBrk="0" hangingPunct="0"/>
            <a:endParaRPr lang="cs-CZ" altLang="cs-CZ">
              <a:latin typeface="Arial" panose="020B0604020202020204" pitchFamily="34" charset="0"/>
            </a:endParaRPr>
          </a:p>
        </p:txBody>
      </p:sp>
      <p:sp>
        <p:nvSpPr>
          <p:cNvPr id="119" name="Rectangle 118"/>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0" name="Rectangle 119"/>
          <p:cNvSpPr>
            <a:spLocks noChangeArrowheads="1"/>
          </p:cNvSpPr>
          <p:nvPr/>
        </p:nvSpPr>
        <p:spPr bwMode="auto">
          <a:xfrm>
            <a:off x="447732150" y="2147122010"/>
            <a:ext cx="16257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JedŶotlivé </a:t>
            </a:r>
            <a:endParaRPr lang="cs-CZ" altLang="cs-CZ" sz="600"/>
          </a:p>
          <a:p>
            <a:pPr eaLnBrk="0" hangingPunct="0"/>
            <a:endParaRPr lang="cs-CZ" altLang="cs-CZ">
              <a:latin typeface="Arial" panose="020B0604020202020204" pitchFamily="34" charset="0"/>
            </a:endParaRPr>
          </a:p>
        </p:txBody>
      </p:sp>
      <p:sp>
        <p:nvSpPr>
          <p:cNvPr id="121" name="Rectangle 120"/>
          <p:cNvSpPr>
            <a:spLocks noChangeArrowheads="1"/>
          </p:cNvSpPr>
          <p:nvPr/>
        </p:nvSpPr>
        <p:spPr bwMode="auto">
          <a:xfrm>
            <a:off x="113623725" y="2147122010"/>
            <a:ext cx="213071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kompartmenty </a:t>
            </a:r>
            <a:endParaRPr lang="cs-CZ" altLang="cs-CZ" sz="600"/>
          </a:p>
          <a:p>
            <a:pPr eaLnBrk="0" hangingPunct="0"/>
            <a:endParaRPr lang="cs-CZ" altLang="cs-CZ">
              <a:latin typeface="Arial" panose="020B0604020202020204" pitchFamily="34" charset="0"/>
            </a:endParaRPr>
          </a:p>
        </p:txBody>
      </p:sp>
      <p:sp>
        <p:nvSpPr>
          <p:cNvPr id="122" name="Rectangle 121"/>
          <p:cNvSpPr>
            <a:spLocks noChangeArrowheads="1"/>
          </p:cNvSpPr>
          <p:nvPr/>
        </p:nvSpPr>
        <p:spPr bwMode="auto">
          <a:xfrm>
            <a:off x="2059609800" y="2147122010"/>
            <a:ext cx="44743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jsou od seďe odděleŶy ďariéraŵi</a:t>
            </a:r>
            <a:endParaRPr lang="cs-CZ" altLang="cs-CZ" sz="600"/>
          </a:p>
          <a:p>
            <a:pPr eaLnBrk="0" hangingPunct="0"/>
            <a:endParaRPr lang="cs-CZ" altLang="cs-CZ">
              <a:latin typeface="Arial" panose="020B0604020202020204" pitchFamily="34" charset="0"/>
            </a:endParaRPr>
          </a:p>
        </p:txBody>
      </p:sp>
      <p:sp>
        <p:nvSpPr>
          <p:cNvPr id="123" name="Rectangle 122"/>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4" name="Rectangle 123"/>
          <p:cNvSpPr>
            <a:spLocks noChangeArrowheads="1"/>
          </p:cNvSpPr>
          <p:nvPr/>
        </p:nvSpPr>
        <p:spPr bwMode="auto">
          <a:xfrm>
            <a:off x="447732150" y="2147122010"/>
            <a:ext cx="726032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VlastŶosti/složeŶí oďsahu jedŶotlivýĐh koŵpartŵeŶtů</a:t>
            </a:r>
            <a:endParaRPr lang="cs-CZ" altLang="cs-CZ" sz="600"/>
          </a:p>
          <a:p>
            <a:pPr eaLnBrk="0" hangingPunct="0"/>
            <a:endParaRPr lang="cs-CZ" altLang="cs-CZ">
              <a:latin typeface="Arial" panose="020B0604020202020204" pitchFamily="34" charset="0"/>
            </a:endParaRPr>
          </a:p>
        </p:txBody>
      </p:sp>
      <p:sp>
        <p:nvSpPr>
          <p:cNvPr id="125" name="Rectangle 124"/>
          <p:cNvSpPr>
            <a:spLocks noChangeArrowheads="1"/>
          </p:cNvSpPr>
          <p:nvPr/>
        </p:nvSpPr>
        <p:spPr bwMode="auto">
          <a:xfrm>
            <a:off x="2147483647" y="2147122010"/>
            <a:ext cx="5774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 </a:t>
            </a:r>
            <a:endParaRPr lang="cs-CZ" altLang="cs-CZ" sz="600"/>
          </a:p>
          <a:p>
            <a:pPr eaLnBrk="0" hangingPunct="0"/>
            <a:endParaRPr lang="cs-CZ" altLang="cs-CZ">
              <a:latin typeface="Arial" panose="020B0604020202020204" pitchFamily="34" charset="0"/>
            </a:endParaRPr>
          </a:p>
        </p:txBody>
      </p:sp>
      <p:sp>
        <p:nvSpPr>
          <p:cNvPr id="126" name="Rectangle 125"/>
          <p:cNvSpPr>
            <a:spLocks noChangeArrowheads="1"/>
          </p:cNvSpPr>
          <p:nvPr/>
        </p:nvSpPr>
        <p:spPr bwMode="auto">
          <a:xfrm>
            <a:off x="447732150" y="2147122010"/>
            <a:ext cx="136447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velŵi liší </a:t>
            </a:r>
            <a:endParaRPr lang="cs-CZ" altLang="cs-CZ" sz="600"/>
          </a:p>
          <a:p>
            <a:pPr eaLnBrk="0" hangingPunct="0"/>
            <a:endParaRPr lang="cs-CZ" altLang="cs-CZ">
              <a:latin typeface="Arial" panose="020B0604020202020204" pitchFamily="34" charset="0"/>
            </a:endParaRPr>
          </a:p>
        </p:txBody>
      </p:sp>
      <p:sp>
        <p:nvSpPr>
          <p:cNvPr id="127" name="Rectangle 126"/>
          <p:cNvSpPr>
            <a:spLocks noChangeArrowheads="1"/>
          </p:cNvSpPr>
          <p:nvPr/>
        </p:nvSpPr>
        <p:spPr bwMode="auto">
          <a:xfrm>
            <a:off x="124996575" y="450604607"/>
            <a:ext cx="475803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CeŶtrálŶí Ŷervový systéŵ</a:t>
            </a:r>
            <a:endParaRPr lang="cs-CZ" altLang="cs-CZ" sz="600"/>
          </a:p>
          <a:p>
            <a:pPr eaLnBrk="0" hangingPunct="0"/>
            <a:endParaRPr lang="cs-CZ" altLang="cs-CZ">
              <a:latin typeface="Arial" panose="020B0604020202020204" pitchFamily="34" charset="0"/>
            </a:endParaRPr>
          </a:p>
        </p:txBody>
      </p:sp>
      <p:sp>
        <p:nvSpPr>
          <p:cNvPr id="128" name="Rectangle 127"/>
          <p:cNvSpPr>
            <a:spLocks noChangeArrowheads="1"/>
          </p:cNvSpPr>
          <p:nvPr/>
        </p:nvSpPr>
        <p:spPr bwMode="auto">
          <a:xfrm>
            <a:off x="30403800" y="10599450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9" name="Rectangle 128"/>
          <p:cNvSpPr>
            <a:spLocks noChangeArrowheads="1"/>
          </p:cNvSpPr>
          <p:nvPr/>
        </p:nvSpPr>
        <p:spPr bwMode="auto">
          <a:xfrm>
            <a:off x="447727388" y="1088735902"/>
            <a:ext cx="299267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Velŵi speĐifiĐká oďlast</a:t>
            </a:r>
            <a:endParaRPr lang="cs-CZ" altLang="cs-CZ" sz="600"/>
          </a:p>
          <a:p>
            <a:pPr eaLnBrk="0" hangingPunct="0"/>
            <a:endParaRPr lang="cs-CZ" altLang="cs-CZ">
              <a:latin typeface="Arial" panose="020B0604020202020204" pitchFamily="34" charset="0"/>
            </a:endParaRPr>
          </a:p>
        </p:txBody>
      </p:sp>
      <p:sp>
        <p:nvSpPr>
          <p:cNvPr id="130" name="Rectangle 129"/>
          <p:cNvSpPr>
            <a:spLocks noChangeArrowheads="1"/>
          </p:cNvSpPr>
          <p:nvPr/>
        </p:nvSpPr>
        <p:spPr bwMode="auto">
          <a:xfrm>
            <a:off x="30403800" y="15059944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1" name="Rectangle 130"/>
          <p:cNvSpPr>
            <a:spLocks noChangeArrowheads="1"/>
          </p:cNvSpPr>
          <p:nvPr/>
        </p:nvSpPr>
        <p:spPr bwMode="auto">
          <a:xfrm>
            <a:off x="447727388" y="1534785302"/>
            <a:ext cx="157607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KostŶí oďal</a:t>
            </a:r>
            <a:endParaRPr lang="cs-CZ" altLang="cs-CZ" sz="600"/>
          </a:p>
          <a:p>
            <a:pPr eaLnBrk="0" hangingPunct="0"/>
            <a:endParaRPr lang="cs-CZ" altLang="cs-CZ">
              <a:latin typeface="Arial" panose="020B0604020202020204" pitchFamily="34" charset="0"/>
            </a:endParaRPr>
          </a:p>
        </p:txBody>
      </p:sp>
      <p:sp>
        <p:nvSpPr>
          <p:cNvPr id="132" name="Rectangle 131"/>
          <p:cNvSpPr>
            <a:spLocks noChangeArrowheads="1"/>
          </p:cNvSpPr>
          <p:nvPr/>
        </p:nvSpPr>
        <p:spPr bwMode="auto">
          <a:xfrm>
            <a:off x="30403800" y="19517961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3" name="Rectangle 132"/>
          <p:cNvSpPr>
            <a:spLocks noChangeArrowheads="1"/>
          </p:cNvSpPr>
          <p:nvPr/>
        </p:nvSpPr>
        <p:spPr bwMode="auto">
          <a:xfrm>
            <a:off x="447727388" y="1980587052"/>
            <a:ext cx="93166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Pleny </a:t>
            </a:r>
            <a:endParaRPr lang="cs-CZ" altLang="cs-CZ" sz="600"/>
          </a:p>
          <a:p>
            <a:pPr eaLnBrk="0" hangingPunct="0"/>
            <a:endParaRPr lang="cs-CZ" altLang="cs-CZ">
              <a:latin typeface="Arial" panose="020B0604020202020204" pitchFamily="34" charset="0"/>
            </a:endParaRPr>
          </a:p>
        </p:txBody>
      </p:sp>
      <p:sp>
        <p:nvSpPr>
          <p:cNvPr id="134" name="Rectangle 133"/>
          <p:cNvSpPr>
            <a:spLocks noChangeArrowheads="1"/>
          </p:cNvSpPr>
          <p:nvPr/>
        </p:nvSpPr>
        <p:spPr bwMode="auto">
          <a:xfrm>
            <a:off x="30403800" y="2147137399"/>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5" name="Rectangle 134"/>
          <p:cNvSpPr>
            <a:spLocks noChangeArrowheads="1"/>
          </p:cNvSpPr>
          <p:nvPr/>
        </p:nvSpPr>
        <p:spPr bwMode="auto">
          <a:xfrm>
            <a:off x="447727388" y="2147137399"/>
            <a:ext cx="97654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136" name="Rectangle 135"/>
          <p:cNvSpPr>
            <a:spLocks noChangeArrowheads="1"/>
          </p:cNvSpPr>
          <p:nvPr/>
        </p:nvSpPr>
        <p:spPr bwMode="auto">
          <a:xfrm>
            <a:off x="30403800" y="2840448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7" name="Rectangle 136"/>
          <p:cNvSpPr>
            <a:spLocks noChangeArrowheads="1"/>
          </p:cNvSpPr>
          <p:nvPr/>
        </p:nvSpPr>
        <p:spPr bwMode="auto">
          <a:xfrm>
            <a:off x="447727388" y="2147137399"/>
            <a:ext cx="33666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Bariéry vůči likvorovéŵu a </a:t>
            </a:r>
            <a:endParaRPr lang="cs-CZ" altLang="cs-CZ" sz="600"/>
          </a:p>
          <a:p>
            <a:pPr eaLnBrk="0" hangingPunct="0"/>
            <a:endParaRPr lang="cs-CZ" altLang="cs-CZ">
              <a:latin typeface="Arial" panose="020B0604020202020204" pitchFamily="34" charset="0"/>
            </a:endParaRPr>
          </a:p>
        </p:txBody>
      </p:sp>
      <p:sp>
        <p:nvSpPr>
          <p:cNvPr id="138" name="Rectangle 137"/>
          <p:cNvSpPr>
            <a:spLocks noChangeArrowheads="1"/>
          </p:cNvSpPr>
          <p:nvPr/>
        </p:nvSpPr>
        <p:spPr bwMode="auto">
          <a:xfrm>
            <a:off x="447727388" y="2147137399"/>
            <a:ext cx="24112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iŶtravaskulárŶíŵu </a:t>
            </a:r>
            <a:endParaRPr lang="cs-CZ" altLang="cs-CZ" sz="600"/>
          </a:p>
          <a:p>
            <a:pPr eaLnBrk="0" hangingPunct="0"/>
            <a:endParaRPr lang="cs-CZ" altLang="cs-CZ">
              <a:latin typeface="Arial" panose="020B0604020202020204" pitchFamily="34" charset="0"/>
            </a:endParaRPr>
          </a:p>
        </p:txBody>
      </p:sp>
      <p:sp>
        <p:nvSpPr>
          <p:cNvPr id="139" name="Rectangle 138"/>
          <p:cNvSpPr>
            <a:spLocks noChangeArrowheads="1"/>
          </p:cNvSpPr>
          <p:nvPr/>
        </p:nvSpPr>
        <p:spPr bwMode="auto">
          <a:xfrm>
            <a:off x="1489695713" y="2147137399"/>
            <a:ext cx="19784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kompartmentu </a:t>
            </a:r>
            <a:endParaRPr lang="cs-CZ" altLang="cs-CZ" sz="600"/>
          </a:p>
          <a:p>
            <a:pPr eaLnBrk="0" hangingPunct="0"/>
            <a:endParaRPr lang="cs-CZ" altLang="cs-CZ">
              <a:latin typeface="Arial" panose="020B0604020202020204" pitchFamily="34" charset="0"/>
            </a:endParaRPr>
          </a:p>
        </p:txBody>
      </p:sp>
      <p:sp>
        <p:nvSpPr>
          <p:cNvPr id="140" name="Rectangle 139"/>
          <p:cNvSpPr>
            <a:spLocks noChangeArrowheads="1"/>
          </p:cNvSpPr>
          <p:nvPr/>
        </p:nvSpPr>
        <p:spPr bwMode="auto">
          <a:xfrm>
            <a:off x="504720225"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1" name="Rectangle 140"/>
          <p:cNvSpPr>
            <a:spLocks noChangeArrowheads="1"/>
          </p:cNvSpPr>
          <p:nvPr/>
        </p:nvSpPr>
        <p:spPr bwMode="auto">
          <a:xfrm>
            <a:off x="67498913" y="326562135"/>
            <a:ext cx="15183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MeŶiŶgeálŶí</a:t>
            </a:r>
            <a:endParaRPr lang="cs-CZ" altLang="cs-CZ" sz="600"/>
          </a:p>
          <a:p>
            <a:pPr eaLnBrk="0" hangingPunct="0"/>
            <a:endParaRPr lang="cs-CZ" altLang="cs-CZ">
              <a:latin typeface="Arial" panose="020B0604020202020204" pitchFamily="34" charset="0"/>
            </a:endParaRPr>
          </a:p>
        </p:txBody>
      </p:sp>
      <p:sp>
        <p:nvSpPr>
          <p:cNvPr id="142" name="Rectangle 141"/>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3" name="Rectangle 142"/>
          <p:cNvSpPr>
            <a:spLocks noChangeArrowheads="1"/>
          </p:cNvSpPr>
          <p:nvPr/>
        </p:nvSpPr>
        <p:spPr bwMode="auto">
          <a:xfrm>
            <a:off x="67498913" y="2147160482"/>
            <a:ext cx="1877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Heŵatolikvorová</a:t>
            </a:r>
            <a:endParaRPr lang="cs-CZ" altLang="cs-CZ" sz="600"/>
          </a:p>
          <a:p>
            <a:pPr eaLnBrk="0" hangingPunct="0"/>
            <a:endParaRPr lang="cs-CZ" altLang="cs-CZ">
              <a:latin typeface="Arial" panose="020B0604020202020204" pitchFamily="34" charset="0"/>
            </a:endParaRPr>
          </a:p>
        </p:txBody>
      </p:sp>
      <p:sp>
        <p:nvSpPr>
          <p:cNvPr id="144" name="Rectangle 143"/>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5" name="Rectangle 144"/>
          <p:cNvSpPr>
            <a:spLocks noChangeArrowheads="1"/>
          </p:cNvSpPr>
          <p:nvPr/>
        </p:nvSpPr>
        <p:spPr bwMode="auto">
          <a:xfrm>
            <a:off x="67498913" y="2147160482"/>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HeŵatoeŶĐefaliĐká</a:t>
            </a:r>
            <a:endParaRPr lang="cs-CZ" altLang="cs-CZ" sz="600"/>
          </a:p>
          <a:p>
            <a:pPr eaLnBrk="0" hangingPunct="0"/>
            <a:endParaRPr lang="cs-CZ" altLang="cs-CZ">
              <a:latin typeface="Arial" panose="020B0604020202020204" pitchFamily="34" charset="0"/>
            </a:endParaRPr>
          </a:p>
        </p:txBody>
      </p:sp>
      <p:sp>
        <p:nvSpPr>
          <p:cNvPr id="146" name="Rectangle 145"/>
          <p:cNvSpPr>
            <a:spLocks noChangeArrowheads="1"/>
          </p:cNvSpPr>
          <p:nvPr/>
        </p:nvSpPr>
        <p:spPr bwMode="auto">
          <a:xfrm>
            <a:off x="2147483647" y="2147237426"/>
            <a:ext cx="15440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800">
                <a:latin typeface="Arial" panose="020B0604020202020204" pitchFamily="34" charset="0"/>
                <a:cs typeface="Arial" panose="020B0604020202020204" pitchFamily="34" charset="0"/>
              </a:rPr>
              <a:t>http://www.control.tfe.umu.se </a:t>
            </a:r>
            <a:endParaRPr lang="cs-CZ" altLang="cs-CZ" sz="600"/>
          </a:p>
          <a:p>
            <a:pPr eaLnBrk="0" hangingPunct="0"/>
            <a:endParaRPr lang="cs-CZ" altLang="cs-CZ">
              <a:latin typeface="Arial" panose="020B0604020202020204" pitchFamily="34" charset="0"/>
            </a:endParaRPr>
          </a:p>
        </p:txBody>
      </p:sp>
      <p:sp>
        <p:nvSpPr>
          <p:cNvPr id="147" name="Rectangle 146"/>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148" name="Rectangle 147"/>
          <p:cNvSpPr>
            <a:spLocks noChangeArrowheads="1"/>
          </p:cNvSpPr>
          <p:nvPr/>
        </p:nvSpPr>
        <p:spPr bwMode="auto">
          <a:xfrm>
            <a:off x="1253690025" y="450604607"/>
            <a:ext cx="206338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NitroleďŶí </a:t>
            </a:r>
            <a:endParaRPr lang="cs-CZ" altLang="cs-CZ" sz="600"/>
          </a:p>
          <a:p>
            <a:pPr eaLnBrk="0" hangingPunct="0"/>
            <a:endParaRPr lang="cs-CZ" altLang="cs-CZ">
              <a:latin typeface="Arial" panose="020B0604020202020204" pitchFamily="34" charset="0"/>
            </a:endParaRPr>
          </a:p>
        </p:txBody>
      </p:sp>
      <p:sp>
        <p:nvSpPr>
          <p:cNvPr id="149" name="Rectangle 148"/>
          <p:cNvSpPr>
            <a:spLocks noChangeArrowheads="1"/>
          </p:cNvSpPr>
          <p:nvPr/>
        </p:nvSpPr>
        <p:spPr bwMode="auto">
          <a:xfrm>
            <a:off x="2147483647" y="450604607"/>
            <a:ext cx="261802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 </a:t>
            </a:r>
            <a:endParaRPr lang="cs-CZ" altLang="cs-CZ" sz="600"/>
          </a:p>
          <a:p>
            <a:pPr eaLnBrk="0" hangingPunct="0"/>
            <a:endParaRPr lang="cs-CZ" altLang="cs-CZ">
              <a:latin typeface="Arial" panose="020B0604020202020204" pitchFamily="34" charset="0"/>
            </a:endParaRPr>
          </a:p>
        </p:txBody>
      </p:sp>
      <p:sp>
        <p:nvSpPr>
          <p:cNvPr id="150" name="Rectangle 149"/>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1" name="Rectangle 150"/>
          <p:cNvSpPr>
            <a:spLocks noChangeArrowheads="1"/>
          </p:cNvSpPr>
          <p:nvPr/>
        </p:nvSpPr>
        <p:spPr bwMode="auto">
          <a:xfrm>
            <a:off x="447727388" y="112827113"/>
            <a:ext cx="11336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Mozek </a:t>
            </a:r>
            <a:endParaRPr lang="cs-CZ" altLang="cs-CZ" sz="600"/>
          </a:p>
          <a:p>
            <a:pPr eaLnBrk="0" hangingPunct="0"/>
            <a:endParaRPr lang="cs-CZ" altLang="cs-CZ">
              <a:latin typeface="Arial" panose="020B0604020202020204" pitchFamily="34" charset="0"/>
            </a:endParaRPr>
          </a:p>
        </p:txBody>
      </p:sp>
      <p:sp>
        <p:nvSpPr>
          <p:cNvPr id="152" name="Rectangle 151"/>
          <p:cNvSpPr>
            <a:spLocks noChangeArrowheads="1"/>
          </p:cNvSpPr>
          <p:nvPr/>
        </p:nvSpPr>
        <p:spPr bwMode="auto">
          <a:xfrm>
            <a:off x="30403800" y="13921108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3" name="Rectangle 152"/>
          <p:cNvSpPr>
            <a:spLocks noChangeArrowheads="1"/>
          </p:cNvSpPr>
          <p:nvPr/>
        </p:nvSpPr>
        <p:spPr bwMode="auto">
          <a:xfrm>
            <a:off x="447727388" y="1423575063"/>
            <a:ext cx="10518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154" name="Rectangle 153"/>
          <p:cNvSpPr>
            <a:spLocks noChangeArrowheads="1"/>
          </p:cNvSpPr>
          <p:nvPr/>
        </p:nvSpPr>
        <p:spPr bwMode="auto">
          <a:xfrm>
            <a:off x="30403800" y="16839060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5" name="Rectangle 154"/>
          <p:cNvSpPr>
            <a:spLocks noChangeArrowheads="1"/>
          </p:cNvSpPr>
          <p:nvPr/>
        </p:nvSpPr>
        <p:spPr bwMode="auto">
          <a:xfrm>
            <a:off x="447727388" y="1715370263"/>
            <a:ext cx="246894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;v ĐéváĐhͿ</a:t>
            </a:r>
            <a:endParaRPr lang="cs-CZ" altLang="cs-CZ" sz="600"/>
          </a:p>
          <a:p>
            <a:pPr eaLnBrk="0" hangingPunct="0"/>
            <a:endParaRPr lang="cs-CZ" altLang="cs-CZ">
              <a:latin typeface="Arial" panose="020B0604020202020204" pitchFamily="34" charset="0"/>
            </a:endParaRPr>
          </a:p>
        </p:txBody>
      </p:sp>
      <p:sp>
        <p:nvSpPr>
          <p:cNvPr id="156" name="Rectangle 155"/>
          <p:cNvSpPr>
            <a:spLocks noChangeArrowheads="1"/>
          </p:cNvSpPr>
          <p:nvPr/>
        </p:nvSpPr>
        <p:spPr bwMode="auto">
          <a:xfrm>
            <a:off x="30403800" y="2264413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7" name="Rectangle 156"/>
          <p:cNvSpPr>
            <a:spLocks noChangeArrowheads="1"/>
          </p:cNvSpPr>
          <p:nvPr/>
        </p:nvSpPr>
        <p:spPr bwMode="auto">
          <a:xfrm>
            <a:off x="447727388" y="2147122010"/>
            <a:ext cx="42546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IŶtrakraŶiálŶí tlak ;ICPͿ tlak v </a:t>
            </a:r>
            <a:endParaRPr lang="cs-CZ" altLang="cs-CZ" sz="600"/>
          </a:p>
          <a:p>
            <a:pPr eaLnBrk="0" hangingPunct="0"/>
            <a:endParaRPr lang="cs-CZ" altLang="cs-CZ">
              <a:latin typeface="Arial" panose="020B0604020202020204" pitchFamily="34" charset="0"/>
            </a:endParaRPr>
          </a:p>
        </p:txBody>
      </p:sp>
      <p:sp>
        <p:nvSpPr>
          <p:cNvPr id="158" name="Rectangle 157"/>
          <p:cNvSpPr>
            <a:spLocks noChangeArrowheads="1"/>
          </p:cNvSpPr>
          <p:nvPr/>
        </p:nvSpPr>
        <p:spPr bwMode="auto">
          <a:xfrm>
            <a:off x="447727388" y="2147122010"/>
            <a:ext cx="128272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Ŷitroleďí</a:t>
            </a:r>
            <a:endParaRPr lang="cs-CZ" altLang="cs-CZ" sz="600"/>
          </a:p>
          <a:p>
            <a:pPr eaLnBrk="0" hangingPunct="0"/>
            <a:endParaRPr lang="cs-CZ" altLang="cs-CZ">
              <a:latin typeface="Arial" panose="020B0604020202020204" pitchFamily="34" charset="0"/>
            </a:endParaRPr>
          </a:p>
        </p:txBody>
      </p:sp>
      <p:sp>
        <p:nvSpPr>
          <p:cNvPr id="159" name="Rectangle 158"/>
          <p:cNvSpPr>
            <a:spLocks noChangeArrowheads="1"/>
          </p:cNvSpPr>
          <p:nvPr/>
        </p:nvSpPr>
        <p:spPr bwMode="auto">
          <a:xfrm>
            <a:off x="304038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60" name="Rectangle 159"/>
          <p:cNvSpPr>
            <a:spLocks noChangeArrowheads="1"/>
          </p:cNvSpPr>
          <p:nvPr/>
        </p:nvSpPr>
        <p:spPr bwMode="auto">
          <a:xfrm>
            <a:off x="447727388" y="2147122010"/>
            <a:ext cx="44021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CereďrálŶí perfusŶí tlak ;CPPͿ </a:t>
            </a:r>
            <a:endParaRPr lang="cs-CZ" altLang="cs-CZ" sz="600"/>
          </a:p>
          <a:p>
            <a:pPr eaLnBrk="0" hangingPunct="0"/>
            <a:endParaRPr lang="cs-CZ" altLang="cs-CZ">
              <a:latin typeface="Arial" panose="020B0604020202020204" pitchFamily="34" charset="0"/>
            </a:endParaRPr>
          </a:p>
        </p:txBody>
      </p:sp>
      <p:sp>
        <p:nvSpPr>
          <p:cNvPr id="161" name="Rectangle 160"/>
          <p:cNvSpPr>
            <a:spLocks noChangeArrowheads="1"/>
          </p:cNvSpPr>
          <p:nvPr/>
        </p:nvSpPr>
        <p:spPr bwMode="auto">
          <a:xfrm>
            <a:off x="447727388" y="2147122010"/>
            <a:ext cx="47339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tlakový gradieŶt díky kteréŵu teče </a:t>
            </a:r>
            <a:endParaRPr lang="cs-CZ" altLang="cs-CZ" sz="600"/>
          </a:p>
          <a:p>
            <a:pPr eaLnBrk="0" hangingPunct="0"/>
            <a:endParaRPr lang="cs-CZ" altLang="cs-CZ">
              <a:latin typeface="Arial" panose="020B0604020202020204" pitchFamily="34" charset="0"/>
            </a:endParaRPr>
          </a:p>
        </p:txBody>
      </p:sp>
      <p:sp>
        <p:nvSpPr>
          <p:cNvPr id="162" name="Rectangle 161"/>
          <p:cNvSpPr>
            <a:spLocks noChangeArrowheads="1"/>
          </p:cNvSpPr>
          <p:nvPr/>
        </p:nvSpPr>
        <p:spPr bwMode="auto">
          <a:xfrm>
            <a:off x="447727388" y="2147122010"/>
            <a:ext cx="218040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do mozku </a:t>
            </a:r>
            <a:endParaRPr lang="cs-CZ" altLang="cs-CZ" sz="600"/>
          </a:p>
          <a:p>
            <a:pPr eaLnBrk="0" hangingPunct="0"/>
            <a:endParaRPr lang="cs-CZ" altLang="cs-CZ">
              <a:latin typeface="Arial" panose="020B0604020202020204" pitchFamily="34" charset="0"/>
            </a:endParaRPr>
          </a:p>
        </p:txBody>
      </p:sp>
      <p:sp>
        <p:nvSpPr>
          <p:cNvPr id="163" name="Rectangle 162"/>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164" name="Rectangle 163"/>
          <p:cNvSpPr>
            <a:spLocks noChangeArrowheads="1"/>
          </p:cNvSpPr>
          <p:nvPr/>
        </p:nvSpPr>
        <p:spPr bwMode="auto">
          <a:xfrm>
            <a:off x="2147483647" y="2147106621"/>
            <a:ext cx="279627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500">
                <a:latin typeface="Arial" panose="020B0604020202020204" pitchFamily="34" charset="0"/>
                <a:cs typeface="Arial" panose="020B0604020202020204" pitchFamily="34" charset="0"/>
              </a:rPr>
              <a:t>CPP = MAP - ICP </a:t>
            </a:r>
            <a:endParaRPr lang="cs-CZ" altLang="cs-CZ" sz="600"/>
          </a:p>
          <a:p>
            <a:pPr eaLnBrk="0" hangingPunct="0"/>
            <a:endParaRPr lang="cs-CZ" altLang="cs-CZ">
              <a:latin typeface="Arial" panose="020B0604020202020204" pitchFamily="34" charset="0"/>
            </a:endParaRPr>
          </a:p>
        </p:txBody>
      </p:sp>
      <p:sp>
        <p:nvSpPr>
          <p:cNvPr id="165" name="Rectangle 164"/>
          <p:cNvSpPr>
            <a:spLocks noChangeArrowheads="1"/>
          </p:cNvSpPr>
          <p:nvPr/>
        </p:nvSpPr>
        <p:spPr bwMode="auto">
          <a:xfrm>
            <a:off x="2147483647" y="2147183565"/>
            <a:ext cx="188705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CereďrálŶí perfúzŶí</a:t>
            </a:r>
            <a:endParaRPr lang="cs-CZ" altLang="cs-CZ" sz="600"/>
          </a:p>
          <a:p>
            <a:pPr eaLnBrk="0" hangingPunct="0"/>
            <a:endParaRPr lang="cs-CZ" altLang="cs-CZ">
              <a:latin typeface="Arial" panose="020B0604020202020204" pitchFamily="34" charset="0"/>
            </a:endParaRPr>
          </a:p>
        </p:txBody>
      </p:sp>
      <p:sp>
        <p:nvSpPr>
          <p:cNvPr id="166" name="Rectangle 165"/>
          <p:cNvSpPr>
            <a:spLocks noChangeArrowheads="1"/>
          </p:cNvSpPr>
          <p:nvPr/>
        </p:nvSpPr>
        <p:spPr bwMode="auto">
          <a:xfrm>
            <a:off x="2147483647" y="2147183565"/>
            <a:ext cx="53732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tlak </a:t>
            </a:r>
            <a:endParaRPr lang="cs-CZ" altLang="cs-CZ" sz="600"/>
          </a:p>
          <a:p>
            <a:pPr eaLnBrk="0" hangingPunct="0"/>
            <a:endParaRPr lang="cs-CZ" altLang="cs-CZ">
              <a:latin typeface="Arial" panose="020B0604020202020204" pitchFamily="34" charset="0"/>
            </a:endParaRPr>
          </a:p>
        </p:txBody>
      </p:sp>
      <p:sp>
        <p:nvSpPr>
          <p:cNvPr id="167" name="Rectangle 166"/>
          <p:cNvSpPr>
            <a:spLocks noChangeArrowheads="1"/>
          </p:cNvSpPr>
          <p:nvPr/>
        </p:nvSpPr>
        <p:spPr bwMode="auto">
          <a:xfrm>
            <a:off x="2147483647" y="2147183565"/>
            <a:ext cx="200247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StředŶí arteriálŶí tlak</a:t>
            </a:r>
            <a:endParaRPr lang="cs-CZ" altLang="cs-CZ" sz="600"/>
          </a:p>
          <a:p>
            <a:pPr eaLnBrk="0" hangingPunct="0"/>
            <a:endParaRPr lang="cs-CZ" altLang="cs-CZ">
              <a:latin typeface="Arial" panose="020B0604020202020204" pitchFamily="34" charset="0"/>
            </a:endParaRPr>
          </a:p>
        </p:txBody>
      </p:sp>
      <p:sp>
        <p:nvSpPr>
          <p:cNvPr id="168" name="Rectangle 167"/>
          <p:cNvSpPr>
            <a:spLocks noChangeArrowheads="1"/>
          </p:cNvSpPr>
          <p:nvPr/>
        </p:nvSpPr>
        <p:spPr bwMode="auto">
          <a:xfrm>
            <a:off x="40662225" y="2147183565"/>
            <a:ext cx="17139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IŶtrakraŶiálŶí tlak</a:t>
            </a:r>
            <a:endParaRPr lang="cs-CZ" altLang="cs-CZ" sz="600"/>
          </a:p>
          <a:p>
            <a:pPr eaLnBrk="0" hangingPunct="0"/>
            <a:endParaRPr lang="cs-CZ" altLang="cs-CZ">
              <a:latin typeface="Arial" panose="020B0604020202020204" pitchFamily="34" charset="0"/>
            </a:endParaRPr>
          </a:p>
        </p:txBody>
      </p:sp>
      <p:sp>
        <p:nvSpPr>
          <p:cNvPr id="169" name="Rectangle 168"/>
          <p:cNvSpPr>
            <a:spLocks noChangeArrowheads="1"/>
          </p:cNvSpPr>
          <p:nvPr/>
        </p:nvSpPr>
        <p:spPr bwMode="auto">
          <a:xfrm>
            <a:off x="1648829888" y="450604607"/>
            <a:ext cx="288091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Mozkové pleŶy</a:t>
            </a:r>
            <a:endParaRPr lang="cs-CZ" altLang="cs-CZ" sz="600"/>
          </a:p>
          <a:p>
            <a:pPr eaLnBrk="0" hangingPunct="0"/>
            <a:endParaRPr lang="cs-CZ" altLang="cs-CZ">
              <a:latin typeface="Arial" panose="020B0604020202020204" pitchFamily="34" charset="0"/>
            </a:endParaRPr>
          </a:p>
        </p:txBody>
      </p:sp>
      <p:sp>
        <p:nvSpPr>
          <p:cNvPr id="170" name="Rectangle 169"/>
          <p:cNvSpPr>
            <a:spLocks noChangeArrowheads="1"/>
          </p:cNvSpPr>
          <p:nvPr/>
        </p:nvSpPr>
        <p:spPr bwMode="auto">
          <a:xfrm>
            <a:off x="1323279675" y="2147229732"/>
            <a:ext cx="27109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http://www.corpshumain.ca/en/Cerveau3_en.php </a:t>
            </a:r>
            <a:endParaRPr lang="cs-CZ" altLang="cs-CZ" sz="600"/>
          </a:p>
          <a:p>
            <a:pPr eaLnBrk="0" hangingPunct="0"/>
            <a:endParaRPr lang="cs-CZ" altLang="cs-CZ">
              <a:latin typeface="Arial" panose="020B0604020202020204" pitchFamily="34" charset="0"/>
            </a:endParaRPr>
          </a:p>
        </p:txBody>
      </p:sp>
      <p:sp>
        <p:nvSpPr>
          <p:cNvPr id="171" name="Rectangle 170"/>
          <p:cNvSpPr>
            <a:spLocks noChangeArrowheads="1"/>
          </p:cNvSpPr>
          <p:nvPr/>
        </p:nvSpPr>
        <p:spPr bwMode="auto">
          <a:xfrm>
            <a:off x="628130888" y="450604607"/>
            <a:ext cx="577594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MeŶiŶgeálŶí a heŵatolikvorová</a:t>
            </a:r>
            <a:endParaRPr lang="cs-CZ" altLang="cs-CZ" sz="600"/>
          </a:p>
          <a:p>
            <a:pPr eaLnBrk="0" hangingPunct="0"/>
            <a:endParaRPr lang="cs-CZ" altLang="cs-CZ">
              <a:latin typeface="Arial" panose="020B0604020202020204" pitchFamily="34" charset="0"/>
            </a:endParaRPr>
          </a:p>
        </p:txBody>
      </p:sp>
      <p:sp>
        <p:nvSpPr>
          <p:cNvPr id="172" name="Rectangle 171"/>
          <p:cNvSpPr>
            <a:spLocks noChangeArrowheads="1"/>
          </p:cNvSpPr>
          <p:nvPr/>
        </p:nvSpPr>
        <p:spPr bwMode="auto">
          <a:xfrm>
            <a:off x="2147483647" y="450604607"/>
            <a:ext cx="144623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173" name="Rectangle 172"/>
          <p:cNvSpPr>
            <a:spLocks noChangeArrowheads="1"/>
          </p:cNvSpPr>
          <p:nvPr/>
        </p:nvSpPr>
        <p:spPr bwMode="auto">
          <a:xfrm>
            <a:off x="640908675" y="2147229732"/>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174" name="Rectangle 173"/>
          <p:cNvSpPr>
            <a:spLocks noChangeArrowheads="1"/>
          </p:cNvSpPr>
          <p:nvPr/>
        </p:nvSpPr>
        <p:spPr bwMode="auto">
          <a:xfrm>
            <a:off x="2147483647" y="421932185"/>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175" name="Rectangle 174"/>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176" name="Rectangle 175"/>
          <p:cNvSpPr>
            <a:spLocks noChangeArrowheads="1"/>
          </p:cNvSpPr>
          <p:nvPr/>
        </p:nvSpPr>
        <p:spPr bwMode="auto">
          <a:xfrm>
            <a:off x="30403800" y="103040846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7" name="Rectangle 176"/>
          <p:cNvSpPr>
            <a:spLocks noChangeArrowheads="1"/>
          </p:cNvSpPr>
          <p:nvPr/>
        </p:nvSpPr>
        <p:spPr bwMode="auto">
          <a:xfrm>
            <a:off x="447727388" y="1061872713"/>
            <a:ext cx="421807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VysoĐe orgaŶizovaŶá ďariéra </a:t>
            </a:r>
            <a:endParaRPr lang="cs-CZ" altLang="cs-CZ" sz="600"/>
          </a:p>
          <a:p>
            <a:pPr eaLnBrk="0" hangingPunct="0"/>
            <a:endParaRPr lang="cs-CZ" altLang="cs-CZ">
              <a:latin typeface="Arial" panose="020B0604020202020204" pitchFamily="34" charset="0"/>
            </a:endParaRPr>
          </a:p>
        </p:txBody>
      </p:sp>
      <p:sp>
        <p:nvSpPr>
          <p:cNvPr id="178" name="Rectangle 177"/>
          <p:cNvSpPr>
            <a:spLocks noChangeArrowheads="1"/>
          </p:cNvSpPr>
          <p:nvPr/>
        </p:nvSpPr>
        <p:spPr bwMode="auto">
          <a:xfrm>
            <a:off x="504720225" y="130999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9" name="Rectangle 178"/>
          <p:cNvSpPr>
            <a:spLocks noChangeArrowheads="1"/>
          </p:cNvSpPr>
          <p:nvPr/>
        </p:nvSpPr>
        <p:spPr bwMode="auto">
          <a:xfrm>
            <a:off x="67498913" y="1339277840"/>
            <a:ext cx="373531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EŶdotel ;Ŷízká propustŶost díky </a:t>
            </a:r>
            <a:endParaRPr lang="cs-CZ" altLang="cs-CZ" sz="600"/>
          </a:p>
          <a:p>
            <a:pPr eaLnBrk="0" hangingPunct="0"/>
            <a:endParaRPr lang="cs-CZ" altLang="cs-CZ">
              <a:latin typeface="Arial" panose="020B0604020202020204" pitchFamily="34" charset="0"/>
            </a:endParaRPr>
          </a:p>
        </p:txBody>
      </p:sp>
      <p:sp>
        <p:nvSpPr>
          <p:cNvPr id="180" name="Rectangle 179"/>
          <p:cNvSpPr>
            <a:spLocks noChangeArrowheads="1"/>
          </p:cNvSpPr>
          <p:nvPr/>
        </p:nvSpPr>
        <p:spPr bwMode="auto">
          <a:xfrm>
            <a:off x="2147483647" y="1339277840"/>
            <a:ext cx="2223686"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zonlua occludens) </a:t>
            </a:r>
            <a:endParaRPr lang="cs-CZ" altLang="cs-CZ" sz="600"/>
          </a:p>
          <a:p>
            <a:pPr eaLnBrk="0" hangingPunct="0"/>
            <a:endParaRPr lang="cs-CZ" altLang="cs-CZ">
              <a:latin typeface="Arial" panose="020B0604020202020204" pitchFamily="34" charset="0"/>
            </a:endParaRPr>
          </a:p>
        </p:txBody>
      </p:sp>
      <p:sp>
        <p:nvSpPr>
          <p:cNvPr id="181" name="Rectangle 180"/>
          <p:cNvSpPr>
            <a:spLocks noChangeArrowheads="1"/>
          </p:cNvSpPr>
          <p:nvPr/>
        </p:nvSpPr>
        <p:spPr bwMode="auto">
          <a:xfrm>
            <a:off x="504724988" y="1556320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82" name="Rectangle 181"/>
          <p:cNvSpPr>
            <a:spLocks noChangeArrowheads="1"/>
          </p:cNvSpPr>
          <p:nvPr/>
        </p:nvSpPr>
        <p:spPr bwMode="auto">
          <a:xfrm>
            <a:off x="67498913" y="1582590790"/>
            <a:ext cx="188384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Lamina basalis </a:t>
            </a:r>
            <a:endParaRPr lang="cs-CZ" altLang="cs-CZ" sz="600"/>
          </a:p>
          <a:p>
            <a:pPr eaLnBrk="0" hangingPunct="0"/>
            <a:endParaRPr lang="cs-CZ" altLang="cs-CZ">
              <a:latin typeface="Arial" panose="020B0604020202020204" pitchFamily="34" charset="0"/>
            </a:endParaRPr>
          </a:p>
        </p:txBody>
      </p:sp>
      <p:sp>
        <p:nvSpPr>
          <p:cNvPr id="183" name="Rectangle 182"/>
          <p:cNvSpPr>
            <a:spLocks noChangeArrowheads="1"/>
          </p:cNvSpPr>
          <p:nvPr/>
        </p:nvSpPr>
        <p:spPr bwMode="auto">
          <a:xfrm>
            <a:off x="504724988" y="179948139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84" name="Rectangle 183"/>
          <p:cNvSpPr>
            <a:spLocks noChangeArrowheads="1"/>
          </p:cNvSpPr>
          <p:nvPr/>
        </p:nvSpPr>
        <p:spPr bwMode="auto">
          <a:xfrm>
            <a:off x="67498913" y="1825757690"/>
            <a:ext cx="125386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Astrocyty </a:t>
            </a:r>
            <a:endParaRPr lang="cs-CZ" altLang="cs-CZ" sz="600"/>
          </a:p>
          <a:p>
            <a:pPr eaLnBrk="0" hangingPunct="0"/>
            <a:endParaRPr lang="cs-CZ" altLang="cs-CZ">
              <a:latin typeface="Arial" panose="020B0604020202020204" pitchFamily="34" charset="0"/>
            </a:endParaRPr>
          </a:p>
        </p:txBody>
      </p:sp>
      <p:sp>
        <p:nvSpPr>
          <p:cNvPr id="185" name="Rectangle 184"/>
          <p:cNvSpPr>
            <a:spLocks noChangeArrowheads="1"/>
          </p:cNvSpPr>
          <p:nvPr/>
        </p:nvSpPr>
        <p:spPr bwMode="auto">
          <a:xfrm>
            <a:off x="964172888" y="2147229732"/>
            <a:ext cx="41344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https://upload.wikimedia.org/wikipedia/commons/1/12/Blood_vessels_brain_e</a:t>
            </a:r>
            <a:endParaRPr lang="cs-CZ" altLang="cs-CZ" sz="600"/>
          </a:p>
          <a:p>
            <a:pPr eaLnBrk="0" hangingPunct="0"/>
            <a:endParaRPr lang="cs-CZ" altLang="cs-CZ">
              <a:latin typeface="Arial" panose="020B0604020202020204" pitchFamily="34" charset="0"/>
            </a:endParaRPr>
          </a:p>
        </p:txBody>
      </p:sp>
      <p:sp>
        <p:nvSpPr>
          <p:cNvPr id="186" name="Rectangle 185"/>
          <p:cNvSpPr>
            <a:spLocks noChangeArrowheads="1"/>
          </p:cNvSpPr>
          <p:nvPr/>
        </p:nvSpPr>
        <p:spPr bwMode="auto">
          <a:xfrm>
            <a:off x="2147483647" y="2147229732"/>
            <a:ext cx="7040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nglish.jpg </a:t>
            </a:r>
            <a:endParaRPr lang="cs-CZ" altLang="cs-CZ" sz="600"/>
          </a:p>
          <a:p>
            <a:pPr eaLnBrk="0" hangingPunct="0"/>
            <a:endParaRPr lang="cs-CZ" altLang="cs-CZ">
              <a:latin typeface="Arial" panose="020B0604020202020204" pitchFamily="34" charset="0"/>
            </a:endParaRPr>
          </a:p>
        </p:txBody>
      </p:sp>
      <p:sp>
        <p:nvSpPr>
          <p:cNvPr id="187" name="Rectangle 186"/>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188" name="Rectangle 187"/>
          <p:cNvSpPr>
            <a:spLocks noChangeArrowheads="1"/>
          </p:cNvSpPr>
          <p:nvPr/>
        </p:nvSpPr>
        <p:spPr bwMode="auto">
          <a:xfrm>
            <a:off x="640908675" y="2147229732"/>
            <a:ext cx="231986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FSM (basic artwork: wikimedia commons)</a:t>
            </a:r>
            <a:endParaRPr lang="cs-CZ" altLang="cs-CZ" sz="600"/>
          </a:p>
          <a:p>
            <a:pPr eaLnBrk="0" hangingPunct="0"/>
            <a:endParaRPr lang="cs-CZ" altLang="cs-CZ">
              <a:latin typeface="Arial" panose="020B0604020202020204" pitchFamily="34" charset="0"/>
            </a:endParaRPr>
          </a:p>
        </p:txBody>
      </p:sp>
      <p:sp>
        <p:nvSpPr>
          <p:cNvPr id="189" name="Rectangle 188"/>
          <p:cNvSpPr>
            <a:spLocks noChangeArrowheads="1"/>
          </p:cNvSpPr>
          <p:nvPr/>
        </p:nvSpPr>
        <p:spPr bwMode="auto">
          <a:xfrm>
            <a:off x="116390738" y="450604607"/>
            <a:ext cx="365356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CirkuŵveŶtrikulárŶí</a:t>
            </a:r>
            <a:endParaRPr lang="cs-CZ" altLang="cs-CZ" sz="600"/>
          </a:p>
          <a:p>
            <a:pPr eaLnBrk="0" hangingPunct="0"/>
            <a:endParaRPr lang="cs-CZ" altLang="cs-CZ">
              <a:latin typeface="Arial" panose="020B0604020202020204" pitchFamily="34" charset="0"/>
            </a:endParaRPr>
          </a:p>
        </p:txBody>
      </p:sp>
      <p:sp>
        <p:nvSpPr>
          <p:cNvPr id="190" name="Rectangle 189"/>
          <p:cNvSpPr>
            <a:spLocks noChangeArrowheads="1"/>
          </p:cNvSpPr>
          <p:nvPr/>
        </p:nvSpPr>
        <p:spPr bwMode="auto">
          <a:xfrm>
            <a:off x="2147483647" y="450604607"/>
            <a:ext cx="144462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orgáŶy</a:t>
            </a:r>
            <a:endParaRPr lang="cs-CZ" altLang="cs-CZ" sz="600"/>
          </a:p>
          <a:p>
            <a:pPr eaLnBrk="0" hangingPunct="0"/>
            <a:endParaRPr lang="cs-CZ" altLang="cs-CZ">
              <a:latin typeface="Arial" panose="020B0604020202020204" pitchFamily="34" charset="0"/>
            </a:endParaRPr>
          </a:p>
        </p:txBody>
      </p:sp>
      <p:sp>
        <p:nvSpPr>
          <p:cNvPr id="191" name="Rectangle 190"/>
          <p:cNvSpPr>
            <a:spLocks noChangeArrowheads="1"/>
          </p:cNvSpPr>
          <p:nvPr/>
        </p:nvSpPr>
        <p:spPr bwMode="auto">
          <a:xfrm>
            <a:off x="2766060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2" name="Rectangle 191"/>
          <p:cNvSpPr>
            <a:spLocks noChangeArrowheads="1"/>
          </p:cNvSpPr>
          <p:nvPr/>
        </p:nvSpPr>
        <p:spPr bwMode="auto">
          <a:xfrm>
            <a:off x="447727388" y="112827113"/>
            <a:ext cx="11993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Bohatě </a:t>
            </a:r>
            <a:endParaRPr lang="cs-CZ" altLang="cs-CZ" sz="600"/>
          </a:p>
          <a:p>
            <a:pPr eaLnBrk="0" hangingPunct="0"/>
            <a:endParaRPr lang="cs-CZ" altLang="cs-CZ">
              <a:latin typeface="Arial" panose="020B0604020202020204" pitchFamily="34" charset="0"/>
            </a:endParaRPr>
          </a:p>
        </p:txBody>
      </p:sp>
      <p:sp>
        <p:nvSpPr>
          <p:cNvPr id="193" name="Rectangle 192"/>
          <p:cNvSpPr>
            <a:spLocks noChangeArrowheads="1"/>
          </p:cNvSpPr>
          <p:nvPr/>
        </p:nvSpPr>
        <p:spPr bwMode="auto">
          <a:xfrm>
            <a:off x="447727388" y="1374940413"/>
            <a:ext cx="232948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vaskularizovaŶé</a:t>
            </a:r>
            <a:endParaRPr lang="cs-CZ" altLang="cs-CZ" sz="600"/>
          </a:p>
          <a:p>
            <a:pPr eaLnBrk="0" hangingPunct="0"/>
            <a:endParaRPr lang="cs-CZ" altLang="cs-CZ">
              <a:latin typeface="Arial" panose="020B0604020202020204" pitchFamily="34" charset="0"/>
            </a:endParaRPr>
          </a:p>
        </p:txBody>
      </p:sp>
      <p:sp>
        <p:nvSpPr>
          <p:cNvPr id="194" name="Rectangle 193"/>
          <p:cNvSpPr>
            <a:spLocks noChangeArrowheads="1"/>
          </p:cNvSpPr>
          <p:nvPr/>
        </p:nvSpPr>
        <p:spPr bwMode="auto">
          <a:xfrm>
            <a:off x="276606000" y="19270729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5" name="Rectangle 194"/>
          <p:cNvSpPr>
            <a:spLocks noChangeArrowheads="1"/>
          </p:cNvSpPr>
          <p:nvPr/>
        </p:nvSpPr>
        <p:spPr bwMode="auto">
          <a:xfrm>
            <a:off x="447727388" y="1958537163"/>
            <a:ext cx="20345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ModifikovaŶá </a:t>
            </a:r>
            <a:endParaRPr lang="cs-CZ" altLang="cs-CZ" sz="600"/>
          </a:p>
          <a:p>
            <a:pPr eaLnBrk="0" hangingPunct="0"/>
            <a:endParaRPr lang="cs-CZ" altLang="cs-CZ">
              <a:latin typeface="Arial" panose="020B0604020202020204" pitchFamily="34" charset="0"/>
            </a:endParaRPr>
          </a:p>
        </p:txBody>
      </p:sp>
      <p:sp>
        <p:nvSpPr>
          <p:cNvPr id="196" name="Rectangle 195"/>
          <p:cNvSpPr>
            <a:spLocks noChangeArrowheads="1"/>
          </p:cNvSpPr>
          <p:nvPr/>
        </p:nvSpPr>
        <p:spPr bwMode="auto">
          <a:xfrm>
            <a:off x="447727388" y="2147122010"/>
            <a:ext cx="28536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heŵatoeŶĐefaliĐká </a:t>
            </a:r>
            <a:endParaRPr lang="cs-CZ" altLang="cs-CZ" sz="600"/>
          </a:p>
          <a:p>
            <a:pPr eaLnBrk="0" hangingPunct="0"/>
            <a:endParaRPr lang="cs-CZ" altLang="cs-CZ">
              <a:latin typeface="Arial" panose="020B0604020202020204" pitchFamily="34" charset="0"/>
            </a:endParaRPr>
          </a:p>
        </p:txBody>
      </p:sp>
      <p:sp>
        <p:nvSpPr>
          <p:cNvPr id="197" name="Rectangle 196"/>
          <p:cNvSpPr>
            <a:spLocks noChangeArrowheads="1"/>
          </p:cNvSpPr>
          <p:nvPr/>
        </p:nvSpPr>
        <p:spPr bwMode="auto">
          <a:xfrm>
            <a:off x="447727388" y="2147122010"/>
            <a:ext cx="111761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198" name="Rectangle 197"/>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9" name="Rectangle 198"/>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Senzory </a:t>
            </a:r>
            <a:endParaRPr lang="cs-CZ" altLang="cs-CZ" sz="600"/>
          </a:p>
          <a:p>
            <a:pPr eaLnBrk="0" hangingPunct="0"/>
            <a:endParaRPr lang="cs-CZ" altLang="cs-CZ">
              <a:latin typeface="Arial" panose="020B0604020202020204" pitchFamily="34" charset="0"/>
            </a:endParaRPr>
          </a:p>
        </p:txBody>
      </p:sp>
      <p:sp>
        <p:nvSpPr>
          <p:cNvPr id="200" name="Rectangle 199"/>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01" name="Rectangle 200"/>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Sekrece </a:t>
            </a:r>
            <a:endParaRPr lang="cs-CZ" altLang="cs-CZ" sz="600"/>
          </a:p>
          <a:p>
            <a:pPr eaLnBrk="0" hangingPunct="0"/>
            <a:endParaRPr lang="cs-CZ" altLang="cs-CZ">
              <a:latin typeface="Arial" panose="020B0604020202020204" pitchFamily="34" charset="0"/>
            </a:endParaRPr>
          </a:p>
        </p:txBody>
      </p:sp>
      <p:sp>
        <p:nvSpPr>
          <p:cNvPr id="202" name="Rectangle 201"/>
          <p:cNvSpPr>
            <a:spLocks noChangeArrowheads="1"/>
          </p:cNvSpPr>
          <p:nvPr/>
        </p:nvSpPr>
        <p:spPr bwMode="auto">
          <a:xfrm>
            <a:off x="2041369425" y="2147229732"/>
            <a:ext cx="42402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http://www.neuros.org/index.php?option=com_photos&amp;view=photos&amp;oid=hafizb</a:t>
            </a:r>
            <a:endParaRPr lang="cs-CZ" altLang="cs-CZ" sz="600"/>
          </a:p>
          <a:p>
            <a:pPr eaLnBrk="0" hangingPunct="0"/>
            <a:endParaRPr lang="cs-CZ" altLang="cs-CZ">
              <a:latin typeface="Arial" panose="020B0604020202020204" pitchFamily="34" charset="0"/>
            </a:endParaRPr>
          </a:p>
        </p:txBody>
      </p:sp>
      <p:sp>
        <p:nvSpPr>
          <p:cNvPr id="203" name="Rectangle 202"/>
          <p:cNvSpPr>
            <a:spLocks noChangeArrowheads="1"/>
          </p:cNvSpPr>
          <p:nvPr/>
        </p:nvSpPr>
        <p:spPr bwMode="auto">
          <a:xfrm>
            <a:off x="2147483647" y="2147229732"/>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ilal </a:t>
            </a:r>
            <a:endParaRPr lang="cs-CZ" altLang="cs-CZ" sz="600"/>
          </a:p>
          <a:p>
            <a:pPr eaLnBrk="0" hangingPunct="0"/>
            <a:endParaRPr lang="cs-CZ" altLang="cs-CZ">
              <a:latin typeface="Arial" panose="020B0604020202020204" pitchFamily="34" charset="0"/>
            </a:endParaRPr>
          </a:p>
        </p:txBody>
      </p:sp>
      <p:sp>
        <p:nvSpPr>
          <p:cNvPr id="204" name="Obdélník 203"/>
          <p:cNvSpPr/>
          <p:nvPr/>
        </p:nvSpPr>
        <p:spPr>
          <a:xfrm>
            <a:off x="279175" y="488554"/>
            <a:ext cx="6264696" cy="4801314"/>
          </a:xfrm>
          <a:prstGeom prst="rect">
            <a:avLst/>
          </a:prstGeom>
        </p:spPr>
        <p:txBody>
          <a:bodyPr wrap="square">
            <a:spAutoFit/>
          </a:bodyPr>
          <a:lstStyle/>
          <a:p>
            <a:r>
              <a:rPr lang="cs-CZ" b="1" dirty="0">
                <a:latin typeface="Arial" panose="020B0604020202020204" pitchFamily="34" charset="0"/>
              </a:rPr>
              <a:t>Stavba nervové soustavy</a:t>
            </a:r>
          </a:p>
          <a:p>
            <a:endParaRPr lang="cs-CZ" dirty="0">
              <a:latin typeface="Arial" panose="020B0604020202020204" pitchFamily="34" charset="0"/>
            </a:endParaRPr>
          </a:p>
          <a:p>
            <a:r>
              <a:rPr lang="cs-CZ" dirty="0">
                <a:latin typeface="Arial" panose="020B0604020202020204" pitchFamily="34" charset="0"/>
              </a:rPr>
              <a:t>•</a:t>
            </a:r>
            <a:r>
              <a:rPr lang="cs-CZ" b="1" dirty="0">
                <a:latin typeface="Arial" panose="020B0604020202020204" pitchFamily="34" charset="0"/>
              </a:rPr>
              <a:t>Neurony </a:t>
            </a:r>
          </a:p>
          <a:p>
            <a:endParaRPr lang="cs-CZ" dirty="0">
              <a:latin typeface="Arial" panose="020B0604020202020204" pitchFamily="34" charset="0"/>
            </a:endParaRPr>
          </a:p>
          <a:p>
            <a:r>
              <a:rPr lang="cs-CZ" dirty="0">
                <a:latin typeface="Arial" panose="020B0604020202020204" pitchFamily="34" charset="0"/>
              </a:rPr>
              <a:t>–Příjem, integrace a šíření informace</a:t>
            </a:r>
          </a:p>
          <a:p>
            <a:endParaRPr lang="cs-CZ" dirty="0">
              <a:latin typeface="Arial" panose="020B0604020202020204" pitchFamily="34" charset="0"/>
            </a:endParaRPr>
          </a:p>
          <a:p>
            <a:r>
              <a:rPr lang="cs-CZ" dirty="0">
                <a:latin typeface="Arial" panose="020B0604020202020204" pitchFamily="34" charset="0"/>
              </a:rPr>
              <a:t>•</a:t>
            </a:r>
            <a:r>
              <a:rPr lang="cs-CZ" b="1" dirty="0">
                <a:latin typeface="Arial" panose="020B0604020202020204" pitchFamily="34" charset="0"/>
              </a:rPr>
              <a:t>Neuroglie (astrocyty, </a:t>
            </a:r>
            <a:r>
              <a:rPr lang="cs-CZ" b="1" dirty="0" err="1">
                <a:latin typeface="Arial" panose="020B0604020202020204" pitchFamily="34" charset="0"/>
              </a:rPr>
              <a:t>oligodendrocyty</a:t>
            </a:r>
            <a:r>
              <a:rPr lang="cs-CZ" b="1" dirty="0">
                <a:latin typeface="Arial" panose="020B0604020202020204" pitchFamily="34" charset="0"/>
              </a:rPr>
              <a:t>, mikroglie, </a:t>
            </a:r>
            <a:r>
              <a:rPr lang="cs-CZ" b="1" dirty="0" err="1">
                <a:latin typeface="Arial" panose="020B0604020202020204" pitchFamily="34" charset="0"/>
              </a:rPr>
              <a:t>ependymální</a:t>
            </a:r>
            <a:r>
              <a:rPr lang="cs-CZ" b="1" dirty="0">
                <a:latin typeface="Arial" panose="020B0604020202020204" pitchFamily="34" charset="0"/>
              </a:rPr>
              <a:t> buňky) </a:t>
            </a:r>
          </a:p>
          <a:p>
            <a:endParaRPr lang="cs-CZ" dirty="0">
              <a:latin typeface="Arial" panose="020B0604020202020204" pitchFamily="34" charset="0"/>
            </a:endParaRPr>
          </a:p>
          <a:p>
            <a:r>
              <a:rPr lang="cs-CZ" dirty="0">
                <a:latin typeface="Arial" panose="020B0604020202020204" pitchFamily="34" charset="0"/>
              </a:rPr>
              <a:t>–Podpůrná činnost</a:t>
            </a:r>
          </a:p>
          <a:p>
            <a:endParaRPr lang="cs-CZ" dirty="0">
              <a:latin typeface="Arial" panose="020B0604020202020204" pitchFamily="34" charset="0"/>
            </a:endParaRPr>
          </a:p>
          <a:p>
            <a:r>
              <a:rPr lang="cs-CZ" dirty="0">
                <a:latin typeface="Arial" panose="020B0604020202020204" pitchFamily="34" charset="0"/>
              </a:rPr>
              <a:t>•</a:t>
            </a:r>
            <a:r>
              <a:rPr lang="cs-CZ" b="1" dirty="0">
                <a:latin typeface="Arial" panose="020B0604020202020204" pitchFamily="34" charset="0"/>
              </a:rPr>
              <a:t>Počet neuronů cca. 100 miliard</a:t>
            </a:r>
          </a:p>
          <a:p>
            <a:endParaRPr lang="cs-CZ" dirty="0">
              <a:latin typeface="Arial" panose="020B0604020202020204" pitchFamily="34" charset="0"/>
            </a:endParaRPr>
          </a:p>
          <a:p>
            <a:r>
              <a:rPr lang="cs-CZ" dirty="0">
                <a:latin typeface="Arial" panose="020B0604020202020204" pitchFamily="34" charset="0"/>
              </a:rPr>
              <a:t>•</a:t>
            </a:r>
            <a:r>
              <a:rPr lang="cs-CZ" b="1" dirty="0">
                <a:latin typeface="Arial" panose="020B0604020202020204" pitchFamily="34" charset="0"/>
              </a:rPr>
              <a:t>Poměr neuron/glie </a:t>
            </a:r>
          </a:p>
          <a:p>
            <a:r>
              <a:rPr lang="cs-CZ" dirty="0">
                <a:latin typeface="Arial" panose="020B0604020202020204" pitchFamily="34" charset="0"/>
              </a:rPr>
              <a:t>–1/10 - 50  (</a:t>
            </a:r>
            <a:r>
              <a:rPr lang="cs-CZ" dirty="0" err="1">
                <a:latin typeface="Arial" panose="020B0604020202020204" pitchFamily="34" charset="0"/>
              </a:rPr>
              <a:t>Principles</a:t>
            </a:r>
            <a:r>
              <a:rPr lang="cs-CZ" dirty="0">
                <a:latin typeface="Arial" panose="020B0604020202020204" pitchFamily="34" charset="0"/>
              </a:rPr>
              <a:t> </a:t>
            </a:r>
            <a:r>
              <a:rPr lang="cs-CZ" dirty="0" err="1">
                <a:latin typeface="Arial" panose="020B0604020202020204" pitchFamily="34" charset="0"/>
              </a:rPr>
              <a:t>of</a:t>
            </a:r>
            <a:r>
              <a:rPr lang="cs-CZ" dirty="0">
                <a:latin typeface="Arial" panose="020B0604020202020204" pitchFamily="34" charset="0"/>
              </a:rPr>
              <a:t> </a:t>
            </a:r>
            <a:r>
              <a:rPr lang="cs-CZ" dirty="0" err="1">
                <a:latin typeface="Arial" panose="020B0604020202020204" pitchFamily="34" charset="0"/>
              </a:rPr>
              <a:t>Neural</a:t>
            </a:r>
            <a:r>
              <a:rPr lang="cs-CZ" dirty="0">
                <a:latin typeface="Arial" panose="020B0604020202020204" pitchFamily="34" charset="0"/>
              </a:rPr>
              <a:t> Science, 4th </a:t>
            </a:r>
            <a:r>
              <a:rPr lang="cs-CZ" dirty="0" err="1">
                <a:latin typeface="Arial" panose="020B0604020202020204" pitchFamily="34" charset="0"/>
              </a:rPr>
              <a:t>ed</a:t>
            </a:r>
            <a:r>
              <a:rPr lang="cs-CZ" dirty="0">
                <a:latin typeface="Arial" panose="020B0604020202020204" pitchFamily="34" charset="0"/>
              </a:rPr>
              <a:t>., 2012) </a:t>
            </a:r>
          </a:p>
          <a:p>
            <a:r>
              <a:rPr lang="cs-CZ" dirty="0">
                <a:latin typeface="Arial" panose="020B0604020202020204" pitchFamily="34" charset="0"/>
              </a:rPr>
              <a:t>–1/1           (</a:t>
            </a:r>
            <a:r>
              <a:rPr lang="cs-CZ" dirty="0" err="1">
                <a:latin typeface="Arial" panose="020B0604020202020204" pitchFamily="34" charset="0"/>
              </a:rPr>
              <a:t>Nolte</a:t>
            </a:r>
            <a:r>
              <a:rPr lang="cs-CZ" dirty="0">
                <a:latin typeface="Arial" panose="020B0604020202020204" pitchFamily="34" charset="0"/>
              </a:rPr>
              <a:t> s </a:t>
            </a:r>
            <a:r>
              <a:rPr lang="cs-CZ" dirty="0" err="1">
                <a:latin typeface="Arial" panose="020B0604020202020204" pitchFamily="34" charset="0"/>
              </a:rPr>
              <a:t>Human</a:t>
            </a:r>
            <a:r>
              <a:rPr lang="cs-CZ" dirty="0">
                <a:latin typeface="Arial" panose="020B0604020202020204" pitchFamily="34" charset="0"/>
              </a:rPr>
              <a:t> Brain, 7th </a:t>
            </a:r>
            <a:r>
              <a:rPr lang="cs-CZ" dirty="0" err="1">
                <a:latin typeface="Arial" panose="020B0604020202020204" pitchFamily="34" charset="0"/>
              </a:rPr>
              <a:t>ed</a:t>
            </a:r>
            <a:r>
              <a:rPr lang="cs-CZ" dirty="0">
                <a:latin typeface="Arial" panose="020B0604020202020204" pitchFamily="34" charset="0"/>
              </a:rPr>
              <a:t>., 2015)</a:t>
            </a:r>
          </a:p>
          <a:p>
            <a:endParaRPr lang="cs-CZ" dirty="0">
              <a:effectLst/>
              <a:latin typeface="Arial" panose="020B0604020202020204" pitchFamily="34" charset="0"/>
            </a:endParaRPr>
          </a:p>
        </p:txBody>
      </p:sp>
      <p:sp>
        <p:nvSpPr>
          <p:cNvPr id="205" name="Obdélník 204"/>
          <p:cNvSpPr/>
          <p:nvPr/>
        </p:nvSpPr>
        <p:spPr>
          <a:xfrm>
            <a:off x="606551" y="5120858"/>
            <a:ext cx="11061817" cy="1200329"/>
          </a:xfrm>
          <a:prstGeom prst="rect">
            <a:avLst/>
          </a:prstGeom>
        </p:spPr>
        <p:txBody>
          <a:bodyPr wrap="square">
            <a:spAutoFit/>
          </a:bodyPr>
          <a:lstStyle/>
          <a:p>
            <a:r>
              <a:rPr lang="cs-CZ" b="1" dirty="0">
                <a:solidFill>
                  <a:srgbClr val="FF0000"/>
                </a:solidFill>
                <a:latin typeface="Arial" panose="020B0604020202020204" pitchFamily="34" charset="0"/>
              </a:rPr>
              <a:t>Díky hematoencefalické bariéře a podpůrné činnosti neuroglie je udržována homeostáza</a:t>
            </a:r>
          </a:p>
          <a:p>
            <a:r>
              <a:rPr lang="cs-CZ" b="1" dirty="0">
                <a:solidFill>
                  <a:srgbClr val="FF0000"/>
                </a:solidFill>
                <a:latin typeface="Arial" panose="020B0604020202020204" pitchFamily="34" charset="0"/>
              </a:rPr>
              <a:t> ve velmi úzkém rozmezí</a:t>
            </a:r>
          </a:p>
          <a:p>
            <a:endParaRPr lang="cs-CZ" b="1" dirty="0">
              <a:solidFill>
                <a:srgbClr val="FF0000"/>
              </a:solidFill>
              <a:latin typeface="Arial" panose="020B0604020202020204" pitchFamily="34" charset="0"/>
            </a:endParaRPr>
          </a:p>
          <a:p>
            <a:r>
              <a:rPr lang="cs-CZ" b="1" dirty="0">
                <a:solidFill>
                  <a:srgbClr val="FF0000"/>
                </a:solidFill>
                <a:latin typeface="Arial" panose="020B0604020202020204" pitchFamily="34" charset="0"/>
              </a:rPr>
              <a:t>Vysoký stupeň organizace CNS a regulace umožňuje žít neuronům po celý život jedince!</a:t>
            </a:r>
            <a:endParaRPr lang="cs-CZ" b="1" dirty="0">
              <a:solidFill>
                <a:srgbClr val="FF0000"/>
              </a:solidFill>
              <a:effectLst/>
              <a:latin typeface="Arial" panose="020B0604020202020204" pitchFamily="34" charset="0"/>
            </a:endParaRPr>
          </a:p>
        </p:txBody>
      </p:sp>
      <p:pic>
        <p:nvPicPr>
          <p:cNvPr id="206" name="Obrázek 205"/>
          <p:cNvPicPr>
            <a:picLocks noChangeAspect="1"/>
          </p:cNvPicPr>
          <p:nvPr/>
        </p:nvPicPr>
        <p:blipFill>
          <a:blip r:embed="rId3"/>
          <a:stretch>
            <a:fillRect/>
          </a:stretch>
        </p:blipFill>
        <p:spPr>
          <a:xfrm>
            <a:off x="7224447" y="67112"/>
            <a:ext cx="4700396" cy="4461546"/>
          </a:xfrm>
          <a:prstGeom prst="rect">
            <a:avLst/>
          </a:prstGeom>
        </p:spPr>
      </p:pic>
    </p:spTree>
    <p:extLst>
      <p:ext uri="{BB962C8B-B14F-4D97-AF65-F5344CB8AC3E}">
        <p14:creationId xmlns:p14="http://schemas.microsoft.com/office/powerpoint/2010/main" val="461592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81200" y="274639"/>
            <a:ext cx="8229600" cy="706437"/>
          </a:xfrm>
        </p:spPr>
        <p:txBody>
          <a:bodyPr/>
          <a:lstStyle/>
          <a:p>
            <a:r>
              <a:rPr lang="cs-CZ" sz="2600" b="1" dirty="0"/>
              <a:t>Paul </a:t>
            </a:r>
            <a:r>
              <a:rPr lang="cs-CZ" sz="2600" b="1" dirty="0" err="1"/>
              <a:t>Broca</a:t>
            </a:r>
            <a:r>
              <a:rPr lang="cs-CZ" sz="2600" b="1" dirty="0"/>
              <a:t> (1824 – 1880)</a:t>
            </a:r>
            <a:endParaRPr lang="en-US" sz="2600" b="1" dirty="0"/>
          </a:p>
        </p:txBody>
      </p:sp>
      <p:sp>
        <p:nvSpPr>
          <p:cNvPr id="5" name="Zástupný symbol pro obsah 2"/>
          <p:cNvSpPr>
            <a:spLocks noGrp="1"/>
          </p:cNvSpPr>
          <p:nvPr>
            <p:ph idx="1"/>
          </p:nvPr>
        </p:nvSpPr>
        <p:spPr>
          <a:xfrm>
            <a:off x="5087888" y="1124744"/>
            <a:ext cx="5122912" cy="5544616"/>
          </a:xfrm>
        </p:spPr>
        <p:txBody>
          <a:bodyPr>
            <a:normAutofit/>
          </a:bodyPr>
          <a:lstStyle/>
          <a:p>
            <a:r>
              <a:rPr lang="cs-CZ" sz="2000" dirty="0"/>
              <a:t>Francouzský chirurg</a:t>
            </a:r>
          </a:p>
          <a:p>
            <a:endParaRPr lang="cs-CZ" sz="2000" dirty="0"/>
          </a:p>
          <a:p>
            <a:r>
              <a:rPr lang="cs-CZ" sz="2000" dirty="0"/>
              <a:t>V roce 1851 provedl pitvu pacienta, který trpěl poruchou řeči</a:t>
            </a:r>
          </a:p>
          <a:p>
            <a:pPr lvl="1"/>
            <a:r>
              <a:rPr lang="cs-CZ" sz="1800" dirty="0"/>
              <a:t>Rozuměl všemu</a:t>
            </a:r>
          </a:p>
          <a:p>
            <a:pPr lvl="1"/>
            <a:r>
              <a:rPr lang="cs-CZ" sz="1800" dirty="0"/>
              <a:t>Byl schopen pouze vydat zvuk „tan“</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Broca</a:t>
            </a:r>
            <a:r>
              <a:rPr lang="cs-CZ" sz="2000" dirty="0"/>
              <a:t> při pitvě zjistil, že pacientovi chybí  dolní části levého frontálního laloku </a:t>
            </a:r>
          </a:p>
          <a:p>
            <a:pPr marL="450850" lvl="1" indent="-450850">
              <a:buFont typeface="Arial" pitchFamily="34" charset="0"/>
              <a:buChar char="•"/>
            </a:pPr>
            <a:endParaRPr lang="cs-CZ" sz="2000" dirty="0"/>
          </a:p>
          <a:p>
            <a:pPr marL="450850" lvl="1" indent="-450850">
              <a:buFont typeface="Arial" pitchFamily="34" charset="0"/>
              <a:buChar char="•"/>
            </a:pPr>
            <a:r>
              <a:rPr lang="cs-CZ" sz="2000" dirty="0"/>
              <a:t>Mluvíme pomocí „levé hemisféry“</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Brocova</a:t>
            </a:r>
            <a:r>
              <a:rPr lang="cs-CZ" sz="2000" dirty="0"/>
              <a:t> afázie</a:t>
            </a:r>
          </a:p>
          <a:p>
            <a:pPr marL="850900" lvl="2" indent="-450850">
              <a:buFont typeface="Wingdings" pitchFamily="2" charset="2"/>
              <a:buChar char="ü"/>
            </a:pPr>
            <a:r>
              <a:rPr lang="cs-CZ" sz="1800" dirty="0"/>
              <a:t>Motorická, expresivní</a:t>
            </a:r>
          </a:p>
          <a:p>
            <a:pPr marL="850900" lvl="2" indent="-450850">
              <a:buFont typeface="Wingdings" pitchFamily="2" charset="2"/>
              <a:buChar char="ü"/>
            </a:pPr>
            <a:r>
              <a:rPr lang="cs-CZ" sz="1800" dirty="0"/>
              <a:t>Pacient rozumí, ale není schopen artikulovaně mluvit</a:t>
            </a:r>
          </a:p>
          <a:p>
            <a:pPr marL="450850" lvl="1" indent="-450850">
              <a:buFont typeface="Arial" pitchFamily="34" charset="0"/>
              <a:buChar char="•"/>
            </a:pPr>
            <a:endParaRPr lang="cs-CZ" dirty="0"/>
          </a:p>
          <a:p>
            <a:pPr marL="450850" lvl="1" indent="-450850">
              <a:buFont typeface="Arial" pitchFamily="34" charset="0"/>
              <a:buChar char="•"/>
            </a:pPr>
            <a:endParaRPr lang="cs-CZ" dirty="0"/>
          </a:p>
        </p:txBody>
      </p:sp>
      <p:pic>
        <p:nvPicPr>
          <p:cNvPr id="6" name="Picture 4" descr="d_10_cr_lan_1b">
            <a:hlinkClick r:id="rId2" action="ppaction://hlinkfile"/>
          </p:cNvPr>
          <p:cNvPicPr>
            <a:picLocks noChangeAspect="1" noChangeArrowheads="1"/>
          </p:cNvPicPr>
          <p:nvPr/>
        </p:nvPicPr>
        <p:blipFill>
          <a:blip r:embed="rId3" cstate="print"/>
          <a:srcRect/>
          <a:stretch>
            <a:fillRect/>
          </a:stretch>
        </p:blipFill>
        <p:spPr>
          <a:xfrm>
            <a:off x="1343472" y="3789041"/>
            <a:ext cx="3744416" cy="2538219"/>
          </a:xfrm>
          <a:prstGeom prst="rect">
            <a:avLst/>
          </a:prstGeom>
        </p:spPr>
      </p:pic>
      <p:pic>
        <p:nvPicPr>
          <p:cNvPr id="7" name="Picture 3" descr="d_10_cr_lan_1a"/>
          <p:cNvPicPr>
            <a:picLocks noChangeAspect="1" noChangeArrowheads="1"/>
          </p:cNvPicPr>
          <p:nvPr/>
        </p:nvPicPr>
        <p:blipFill>
          <a:blip r:embed="rId4" cstate="print"/>
          <a:srcRect/>
          <a:stretch>
            <a:fillRect/>
          </a:stretch>
        </p:blipFill>
        <p:spPr>
          <a:xfrm>
            <a:off x="1847529" y="1196752"/>
            <a:ext cx="2166937" cy="2438400"/>
          </a:xfrm>
          <a:prstGeom prst="rect">
            <a:avLst/>
          </a:prstGeom>
        </p:spPr>
      </p:pic>
    </p:spTree>
    <p:extLst>
      <p:ext uri="{BB962C8B-B14F-4D97-AF65-F5344CB8AC3E}">
        <p14:creationId xmlns:p14="http://schemas.microsoft.com/office/powerpoint/2010/main" val="31891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91544" y="260649"/>
            <a:ext cx="8229600" cy="706437"/>
          </a:xfrm>
        </p:spPr>
        <p:txBody>
          <a:bodyPr/>
          <a:lstStyle/>
          <a:p>
            <a:r>
              <a:rPr lang="cs-CZ" sz="2600" b="1" dirty="0" err="1"/>
              <a:t>Carl</a:t>
            </a:r>
            <a:r>
              <a:rPr lang="cs-CZ" sz="2600" b="1" dirty="0"/>
              <a:t> </a:t>
            </a:r>
            <a:r>
              <a:rPr lang="cs-CZ" sz="2600" b="1" dirty="0" err="1"/>
              <a:t>Wernicke</a:t>
            </a:r>
            <a:r>
              <a:rPr lang="cs-CZ" sz="2600" b="1" dirty="0"/>
              <a:t> (1848-1905)</a:t>
            </a:r>
            <a:endParaRPr lang="en-US" sz="2600" b="1" dirty="0"/>
          </a:p>
        </p:txBody>
      </p:sp>
      <p:sp>
        <p:nvSpPr>
          <p:cNvPr id="5" name="Zástupný symbol pro obsah 2"/>
          <p:cNvSpPr>
            <a:spLocks noGrp="1"/>
          </p:cNvSpPr>
          <p:nvPr>
            <p:ph idx="1"/>
          </p:nvPr>
        </p:nvSpPr>
        <p:spPr>
          <a:xfrm>
            <a:off x="5087888" y="1124745"/>
            <a:ext cx="5122912" cy="5001419"/>
          </a:xfrm>
        </p:spPr>
        <p:txBody>
          <a:bodyPr>
            <a:normAutofit/>
          </a:bodyPr>
          <a:lstStyle/>
          <a:p>
            <a:r>
              <a:rPr lang="cs-CZ" sz="2000" dirty="0"/>
              <a:t>Německý neurolog a psychiatr</a:t>
            </a:r>
          </a:p>
          <a:p>
            <a:endParaRPr lang="cs-CZ" sz="2000" dirty="0"/>
          </a:p>
          <a:p>
            <a:r>
              <a:rPr lang="cs-CZ" sz="2000" dirty="0"/>
              <a:t>V roce 1874 popsal v práci o anatomii poruch řeči druhou klíčovou řečovou oblast</a:t>
            </a:r>
          </a:p>
          <a:p>
            <a:pPr lvl="1"/>
            <a:r>
              <a:rPr lang="cs-CZ" sz="1800" dirty="0"/>
              <a:t>Zadní část levého temporálního laloku</a:t>
            </a:r>
          </a:p>
          <a:p>
            <a:pPr lvl="1"/>
            <a:r>
              <a:rPr lang="cs-CZ" sz="1800" dirty="0"/>
              <a:t>Porozumění obsahu řeči</a:t>
            </a:r>
          </a:p>
          <a:p>
            <a:pPr lvl="1"/>
            <a:endParaRPr lang="cs-CZ" sz="2000" dirty="0"/>
          </a:p>
          <a:p>
            <a:pPr marL="450850" lvl="1" indent="-450850">
              <a:buFont typeface="Arial" pitchFamily="34" charset="0"/>
              <a:buChar char="•"/>
            </a:pPr>
            <a:r>
              <a:rPr lang="cs-CZ" sz="2000" dirty="0" err="1"/>
              <a:t>Wernickeova</a:t>
            </a:r>
            <a:r>
              <a:rPr lang="cs-CZ" sz="2000" dirty="0"/>
              <a:t> afázie</a:t>
            </a:r>
          </a:p>
          <a:p>
            <a:pPr marL="850900" lvl="2" indent="-450850">
              <a:buFont typeface="Wingdings" pitchFamily="2" charset="2"/>
              <a:buChar char="ü"/>
            </a:pPr>
            <a:r>
              <a:rPr lang="cs-CZ" dirty="0"/>
              <a:t>	</a:t>
            </a:r>
            <a:r>
              <a:rPr lang="cs-CZ" sz="1800" dirty="0"/>
              <a:t>percepční, senzorická</a:t>
            </a:r>
          </a:p>
          <a:p>
            <a:pPr marL="850900" lvl="2" indent="-450850">
              <a:buFont typeface="Wingdings" pitchFamily="2" charset="2"/>
              <a:buChar char="ü"/>
            </a:pPr>
            <a:r>
              <a:rPr lang="cs-CZ" sz="1800" dirty="0"/>
              <a:t>	neschopnost rozumět, řeč plynulá avšak není smysluplná</a:t>
            </a:r>
          </a:p>
          <a:p>
            <a:pPr marL="450850" lvl="1" indent="-450850">
              <a:buFont typeface="Arial" pitchFamily="34" charset="0"/>
              <a:buChar char="•"/>
            </a:pPr>
            <a:endParaRPr lang="cs-CZ" dirty="0"/>
          </a:p>
        </p:txBody>
      </p:sp>
      <p:pic>
        <p:nvPicPr>
          <p:cNvPr id="3074" name="Picture 2" descr="C. Wernicke.jpg"/>
          <p:cNvPicPr>
            <a:picLocks noChangeAspect="1" noChangeArrowheads="1"/>
          </p:cNvPicPr>
          <p:nvPr/>
        </p:nvPicPr>
        <p:blipFill>
          <a:blip r:embed="rId2" cstate="print"/>
          <a:srcRect/>
          <a:stretch>
            <a:fillRect/>
          </a:stretch>
        </p:blipFill>
        <p:spPr bwMode="auto">
          <a:xfrm>
            <a:off x="337490" y="837245"/>
            <a:ext cx="2320399" cy="3312368"/>
          </a:xfrm>
          <a:prstGeom prst="rect">
            <a:avLst/>
          </a:prstGeom>
          <a:noFill/>
        </p:spPr>
      </p:pic>
      <p:pic>
        <p:nvPicPr>
          <p:cNvPr id="9" name="Picture 4" descr="d_10_cr_lan_1d">
            <a:hlinkClick r:id="rId3" action="ppaction://hlinkfile"/>
          </p:cNvPr>
          <p:cNvPicPr>
            <a:picLocks noChangeAspect="1" noChangeArrowheads="1"/>
          </p:cNvPicPr>
          <p:nvPr/>
        </p:nvPicPr>
        <p:blipFill>
          <a:blip r:embed="rId4" cstate="print">
            <a:clrChange>
              <a:clrFrom>
                <a:srgbClr val="00A1F2"/>
              </a:clrFrom>
              <a:clrTo>
                <a:srgbClr val="00A1F2">
                  <a:alpha val="0"/>
                </a:srgbClr>
              </a:clrTo>
            </a:clrChange>
            <a:grayscl/>
          </a:blip>
          <a:srcRect/>
          <a:stretch>
            <a:fillRect/>
          </a:stretch>
        </p:blipFill>
        <p:spPr>
          <a:xfrm>
            <a:off x="1375872" y="4149613"/>
            <a:ext cx="4040187" cy="2620963"/>
          </a:xfrm>
          <a:prstGeom prst="rect">
            <a:avLst/>
          </a:prstGeom>
        </p:spPr>
      </p:pic>
    </p:spTree>
    <p:extLst>
      <p:ext uri="{BB962C8B-B14F-4D97-AF65-F5344CB8AC3E}">
        <p14:creationId xmlns:p14="http://schemas.microsoft.com/office/powerpoint/2010/main" val="1282683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nobaproject.com/images/shared/images/000/000/049/original.png"/>
          <p:cNvPicPr>
            <a:picLocks noChangeAspect="1" noChangeArrowheads="1"/>
          </p:cNvPicPr>
          <p:nvPr/>
        </p:nvPicPr>
        <p:blipFill>
          <a:blip r:embed="rId2" cstate="print"/>
          <a:srcRect/>
          <a:stretch>
            <a:fillRect/>
          </a:stretch>
        </p:blipFill>
        <p:spPr bwMode="auto">
          <a:xfrm>
            <a:off x="3719736" y="764704"/>
            <a:ext cx="4680520" cy="3884832"/>
          </a:xfrm>
          <a:prstGeom prst="rect">
            <a:avLst/>
          </a:prstGeom>
          <a:noFill/>
        </p:spPr>
      </p:pic>
      <p:sp>
        <p:nvSpPr>
          <p:cNvPr id="7"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a:latin typeface="+mj-lt"/>
                <a:ea typeface="+mj-ea"/>
                <a:cs typeface="+mj-cs"/>
              </a:rPr>
              <a:t>Řečová centra</a:t>
            </a:r>
            <a:endParaRPr lang="en-US" sz="2600" b="1" dirty="0">
              <a:latin typeface="+mj-lt"/>
              <a:ea typeface="+mj-ea"/>
              <a:cs typeface="+mj-cs"/>
            </a:endParaRPr>
          </a:p>
        </p:txBody>
      </p:sp>
      <p:sp>
        <p:nvSpPr>
          <p:cNvPr id="9" name="Zástupný symbol pro obsah 2"/>
          <p:cNvSpPr>
            <a:spLocks noGrp="1"/>
          </p:cNvSpPr>
          <p:nvPr>
            <p:ph idx="1"/>
          </p:nvPr>
        </p:nvSpPr>
        <p:spPr>
          <a:xfrm>
            <a:off x="1524000" y="4365105"/>
            <a:ext cx="9144000" cy="2492897"/>
          </a:xfrm>
        </p:spPr>
        <p:txBody>
          <a:bodyPr>
            <a:normAutofit/>
          </a:bodyPr>
          <a:lstStyle/>
          <a:p>
            <a:pPr marL="450850" lvl="1" indent="-450850">
              <a:buNone/>
            </a:pPr>
            <a:r>
              <a:rPr lang="cs-CZ" sz="2000" b="1" dirty="0"/>
              <a:t>Dvě hlavní řečové oblasti</a:t>
            </a:r>
          </a:p>
          <a:p>
            <a:pPr marL="450850" lvl="1" indent="-450850">
              <a:buFont typeface="Arial" pitchFamily="34" charset="0"/>
              <a:buChar char="•"/>
            </a:pPr>
            <a:r>
              <a:rPr lang="cs-CZ" sz="2000" dirty="0" err="1"/>
              <a:t>Brocova</a:t>
            </a:r>
            <a:r>
              <a:rPr lang="cs-CZ" sz="2000" dirty="0"/>
              <a:t> oblast (motorická)</a:t>
            </a:r>
          </a:p>
          <a:p>
            <a:pPr marL="850900" lvl="2" indent="-450850">
              <a:buFont typeface="Wingdings" pitchFamily="2" charset="2"/>
              <a:buChar char="ü"/>
            </a:pPr>
            <a:r>
              <a:rPr lang="cs-CZ" sz="1800" dirty="0"/>
              <a:t>navazuje na motorický </a:t>
            </a:r>
            <a:r>
              <a:rPr lang="cs-CZ" sz="1800" dirty="0" err="1"/>
              <a:t>kortex</a:t>
            </a:r>
            <a:endParaRPr lang="cs-CZ" sz="1800" dirty="0"/>
          </a:p>
          <a:p>
            <a:pPr marL="450850" lvl="1" indent="-450850">
              <a:buFont typeface="Arial" pitchFamily="34" charset="0"/>
              <a:buChar char="•"/>
            </a:pPr>
            <a:r>
              <a:rPr lang="cs-CZ" sz="2000" dirty="0" err="1"/>
              <a:t>Wernickeova</a:t>
            </a:r>
            <a:r>
              <a:rPr lang="cs-CZ" sz="2000" dirty="0"/>
              <a:t> (senzorická)</a:t>
            </a:r>
          </a:p>
          <a:p>
            <a:pPr marL="850900" lvl="2" indent="-450850">
              <a:buFont typeface="Wingdings" pitchFamily="2" charset="2"/>
              <a:buChar char="ü"/>
            </a:pPr>
            <a:r>
              <a:rPr lang="cs-CZ" sz="1800" dirty="0"/>
              <a:t>navazuje na sluchovou oblast</a:t>
            </a:r>
          </a:p>
          <a:p>
            <a:pPr marL="450850" lvl="1" indent="-450850">
              <a:buFont typeface="Arial" pitchFamily="34" charset="0"/>
              <a:buChar char="•"/>
            </a:pPr>
            <a:r>
              <a:rPr lang="cs-CZ" sz="2000" dirty="0" err="1"/>
              <a:t>Fasciculus</a:t>
            </a:r>
            <a:r>
              <a:rPr lang="cs-CZ" sz="2000" dirty="0"/>
              <a:t> </a:t>
            </a:r>
            <a:r>
              <a:rPr lang="cs-CZ" sz="2000" dirty="0" err="1"/>
              <a:t>arcuatus</a:t>
            </a:r>
            <a:endParaRPr lang="cs-CZ" sz="2000" dirty="0"/>
          </a:p>
        </p:txBody>
      </p:sp>
      <p:sp>
        <p:nvSpPr>
          <p:cNvPr id="12" name="TextovéPole 11"/>
          <p:cNvSpPr txBox="1"/>
          <p:nvPr/>
        </p:nvSpPr>
        <p:spPr>
          <a:xfrm>
            <a:off x="6312024" y="4653136"/>
            <a:ext cx="3888432" cy="1969770"/>
          </a:xfrm>
          <a:prstGeom prst="rect">
            <a:avLst/>
          </a:prstGeom>
          <a:noFill/>
        </p:spPr>
        <p:txBody>
          <a:bodyPr wrap="square" rtlCol="0">
            <a:spAutoFit/>
          </a:bodyPr>
          <a:lstStyle/>
          <a:p>
            <a:pPr>
              <a:buFont typeface="Arial" pitchFamily="34" charset="0"/>
              <a:buChar char="•"/>
            </a:pPr>
            <a:r>
              <a:rPr lang="cs-CZ" sz="2000" dirty="0"/>
              <a:t>  </a:t>
            </a:r>
            <a:r>
              <a:rPr lang="cs-CZ" sz="1400" dirty="0"/>
              <a:t>Kondukční afázie</a:t>
            </a:r>
          </a:p>
          <a:p>
            <a:pPr lvl="1">
              <a:buFont typeface="Wingdings" pitchFamily="2" charset="2"/>
              <a:buChar char="ü"/>
            </a:pPr>
            <a:r>
              <a:rPr lang="cs-CZ" sz="1400" dirty="0"/>
              <a:t>  Poškození </a:t>
            </a:r>
            <a:r>
              <a:rPr lang="cs-CZ" sz="1400" dirty="0" err="1"/>
              <a:t>fasc</a:t>
            </a:r>
            <a:r>
              <a:rPr lang="cs-CZ" sz="1400" dirty="0"/>
              <a:t>. </a:t>
            </a:r>
            <a:r>
              <a:rPr lang="cs-CZ" sz="1400" dirty="0" err="1"/>
              <a:t>arcuatus</a:t>
            </a:r>
            <a:endParaRPr lang="cs-CZ" sz="1400" dirty="0"/>
          </a:p>
          <a:p>
            <a:pPr lvl="1">
              <a:buFont typeface="Wingdings" pitchFamily="2" charset="2"/>
              <a:buChar char="ü"/>
            </a:pPr>
            <a:r>
              <a:rPr lang="cs-CZ" sz="1400" dirty="0"/>
              <a:t>  Pacient rozumí i mluví</a:t>
            </a:r>
          </a:p>
          <a:p>
            <a:pPr lvl="1">
              <a:buFont typeface="Wingdings" pitchFamily="2" charset="2"/>
              <a:buChar char="ü"/>
            </a:pPr>
            <a:r>
              <a:rPr lang="cs-CZ" sz="1400" dirty="0"/>
              <a:t>  Problém zopakovat slyšené </a:t>
            </a:r>
          </a:p>
          <a:p>
            <a:pPr>
              <a:buFont typeface="Arial" pitchFamily="34" charset="0"/>
              <a:buChar char="•"/>
            </a:pPr>
            <a:r>
              <a:rPr lang="cs-CZ" sz="1400" dirty="0"/>
              <a:t>  Dysartrie</a:t>
            </a:r>
          </a:p>
          <a:p>
            <a:pPr lvl="1">
              <a:buFont typeface="Wingdings" pitchFamily="2" charset="2"/>
              <a:buChar char="ü"/>
            </a:pPr>
            <a:r>
              <a:rPr lang="cs-CZ" sz="1400" dirty="0"/>
              <a:t>  Problém s artikulací</a:t>
            </a:r>
          </a:p>
          <a:p>
            <a:pPr lvl="1">
              <a:buFont typeface="Wingdings" pitchFamily="2" charset="2"/>
              <a:buChar char="ü"/>
            </a:pPr>
            <a:r>
              <a:rPr lang="cs-CZ" sz="1400" dirty="0"/>
              <a:t>  Vázne ovládání hlasivek atd.</a:t>
            </a:r>
          </a:p>
          <a:p>
            <a:endParaRPr lang="cs-CZ" dirty="0"/>
          </a:p>
        </p:txBody>
      </p:sp>
    </p:spTree>
    <p:extLst>
      <p:ext uri="{BB962C8B-B14F-4D97-AF65-F5344CB8AC3E}">
        <p14:creationId xmlns:p14="http://schemas.microsoft.com/office/powerpoint/2010/main" val="3247005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0"/>
            <a:ext cx="8229600" cy="1143000"/>
          </a:xfrm>
        </p:spPr>
        <p:txBody>
          <a:bodyPr/>
          <a:lstStyle/>
          <a:p>
            <a:r>
              <a:rPr lang="cs-CZ" dirty="0"/>
              <a:t>Algoritmus zpracování slyšeného</a:t>
            </a:r>
            <a:endParaRPr lang="en-US" dirty="0"/>
          </a:p>
        </p:txBody>
      </p:sp>
      <p:sp>
        <p:nvSpPr>
          <p:cNvPr id="4" name="TextovéPole 3"/>
          <p:cNvSpPr txBox="1"/>
          <p:nvPr/>
        </p:nvSpPr>
        <p:spPr>
          <a:xfrm>
            <a:off x="8723784" y="1268760"/>
            <a:ext cx="936104" cy="369332"/>
          </a:xfrm>
          <a:prstGeom prst="rect">
            <a:avLst/>
          </a:prstGeom>
          <a:noFill/>
        </p:spPr>
        <p:txBody>
          <a:bodyPr wrap="square" rtlCol="0">
            <a:spAutoFit/>
          </a:bodyPr>
          <a:lstStyle/>
          <a:p>
            <a:pPr algn="ctr"/>
            <a:r>
              <a:rPr lang="cs-CZ" dirty="0"/>
              <a:t>Zvuk</a:t>
            </a:r>
            <a:endParaRPr lang="en-US" dirty="0"/>
          </a:p>
        </p:txBody>
      </p:sp>
      <p:sp>
        <p:nvSpPr>
          <p:cNvPr id="5" name="TextovéPole 4"/>
          <p:cNvSpPr txBox="1"/>
          <p:nvPr/>
        </p:nvSpPr>
        <p:spPr>
          <a:xfrm>
            <a:off x="8256240" y="2924944"/>
            <a:ext cx="936104" cy="369332"/>
          </a:xfrm>
          <a:prstGeom prst="rect">
            <a:avLst/>
          </a:prstGeom>
          <a:noFill/>
        </p:spPr>
        <p:txBody>
          <a:bodyPr wrap="square" rtlCol="0">
            <a:spAutoFit/>
          </a:bodyPr>
          <a:lstStyle/>
          <a:p>
            <a:pPr algn="ctr"/>
            <a:r>
              <a:rPr lang="cs-CZ" dirty="0"/>
              <a:t>Ano</a:t>
            </a:r>
            <a:endParaRPr lang="en-US" dirty="0"/>
          </a:p>
        </p:txBody>
      </p:sp>
      <p:sp>
        <p:nvSpPr>
          <p:cNvPr id="6" name="TextovéPole 5"/>
          <p:cNvSpPr txBox="1"/>
          <p:nvPr/>
        </p:nvSpPr>
        <p:spPr>
          <a:xfrm>
            <a:off x="8184232" y="2132856"/>
            <a:ext cx="2088232" cy="369332"/>
          </a:xfrm>
          <a:prstGeom prst="rect">
            <a:avLst/>
          </a:prstGeom>
          <a:noFill/>
        </p:spPr>
        <p:txBody>
          <a:bodyPr wrap="square" rtlCol="0">
            <a:spAutoFit/>
          </a:bodyPr>
          <a:lstStyle/>
          <a:p>
            <a:pPr algn="ctr"/>
            <a:r>
              <a:rPr lang="cs-CZ" dirty="0"/>
              <a:t>Lidský hlas</a:t>
            </a:r>
            <a:endParaRPr lang="en-US" dirty="0"/>
          </a:p>
        </p:txBody>
      </p:sp>
      <p:sp>
        <p:nvSpPr>
          <p:cNvPr id="7" name="TextovéPole 6"/>
          <p:cNvSpPr txBox="1"/>
          <p:nvPr/>
        </p:nvSpPr>
        <p:spPr>
          <a:xfrm>
            <a:off x="9264352" y="2924944"/>
            <a:ext cx="936104" cy="369332"/>
          </a:xfrm>
          <a:prstGeom prst="rect">
            <a:avLst/>
          </a:prstGeom>
          <a:noFill/>
        </p:spPr>
        <p:txBody>
          <a:bodyPr wrap="square" rtlCol="0">
            <a:spAutoFit/>
          </a:bodyPr>
          <a:lstStyle/>
          <a:p>
            <a:pPr algn="ctr"/>
            <a:r>
              <a:rPr lang="cs-CZ" dirty="0"/>
              <a:t>Ne</a:t>
            </a:r>
            <a:endParaRPr lang="en-US" dirty="0"/>
          </a:p>
        </p:txBody>
      </p:sp>
      <p:pic>
        <p:nvPicPr>
          <p:cNvPr id="8" name="Picture 5"/>
          <p:cNvPicPr>
            <a:picLocks noChangeAspect="1" noChangeArrowheads="1"/>
          </p:cNvPicPr>
          <p:nvPr/>
        </p:nvPicPr>
        <p:blipFill>
          <a:blip r:embed="rId2" cstate="print"/>
          <a:srcRect/>
          <a:stretch>
            <a:fillRect/>
          </a:stretch>
        </p:blipFill>
        <p:spPr bwMode="auto">
          <a:xfrm>
            <a:off x="465777" y="1369808"/>
            <a:ext cx="5720233" cy="4128555"/>
          </a:xfrm>
          <a:prstGeom prst="rect">
            <a:avLst/>
          </a:prstGeom>
          <a:noFill/>
          <a:ln w="9525">
            <a:noFill/>
            <a:miter lim="800000"/>
            <a:headEnd/>
            <a:tailEnd/>
          </a:ln>
          <a:effectLst/>
        </p:spPr>
      </p:pic>
      <p:sp>
        <p:nvSpPr>
          <p:cNvPr id="9" name="TextovéPole 8"/>
          <p:cNvSpPr txBox="1"/>
          <p:nvPr/>
        </p:nvSpPr>
        <p:spPr>
          <a:xfrm>
            <a:off x="7680176" y="3573016"/>
            <a:ext cx="2088232" cy="369332"/>
          </a:xfrm>
          <a:prstGeom prst="rect">
            <a:avLst/>
          </a:prstGeom>
          <a:noFill/>
        </p:spPr>
        <p:txBody>
          <a:bodyPr wrap="square" rtlCol="0">
            <a:spAutoFit/>
          </a:bodyPr>
          <a:lstStyle/>
          <a:p>
            <a:pPr algn="ctr"/>
            <a:r>
              <a:rPr lang="cs-CZ" dirty="0"/>
              <a:t>Přítomnost slabik</a:t>
            </a:r>
            <a:endParaRPr lang="en-US" dirty="0"/>
          </a:p>
        </p:txBody>
      </p:sp>
      <p:sp>
        <p:nvSpPr>
          <p:cNvPr id="10" name="TextovéPole 9"/>
          <p:cNvSpPr txBox="1"/>
          <p:nvPr/>
        </p:nvSpPr>
        <p:spPr>
          <a:xfrm>
            <a:off x="7680176" y="4293096"/>
            <a:ext cx="936104" cy="369332"/>
          </a:xfrm>
          <a:prstGeom prst="rect">
            <a:avLst/>
          </a:prstGeom>
          <a:noFill/>
        </p:spPr>
        <p:txBody>
          <a:bodyPr wrap="square" rtlCol="0">
            <a:spAutoFit/>
          </a:bodyPr>
          <a:lstStyle/>
          <a:p>
            <a:pPr algn="ctr"/>
            <a:r>
              <a:rPr lang="cs-CZ" dirty="0"/>
              <a:t>Ano</a:t>
            </a:r>
            <a:endParaRPr lang="en-US" dirty="0"/>
          </a:p>
        </p:txBody>
      </p:sp>
      <p:sp>
        <p:nvSpPr>
          <p:cNvPr id="11" name="TextovéPole 10"/>
          <p:cNvSpPr txBox="1"/>
          <p:nvPr/>
        </p:nvSpPr>
        <p:spPr>
          <a:xfrm>
            <a:off x="8904312" y="4293096"/>
            <a:ext cx="936104" cy="369332"/>
          </a:xfrm>
          <a:prstGeom prst="rect">
            <a:avLst/>
          </a:prstGeom>
          <a:noFill/>
        </p:spPr>
        <p:txBody>
          <a:bodyPr wrap="square" rtlCol="0">
            <a:spAutoFit/>
          </a:bodyPr>
          <a:lstStyle/>
          <a:p>
            <a:pPr algn="ctr"/>
            <a:r>
              <a:rPr lang="cs-CZ" dirty="0"/>
              <a:t>Ne</a:t>
            </a:r>
            <a:endParaRPr lang="en-US" dirty="0"/>
          </a:p>
        </p:txBody>
      </p:sp>
      <p:sp>
        <p:nvSpPr>
          <p:cNvPr id="12" name="TextovéPole 11"/>
          <p:cNvSpPr txBox="1"/>
          <p:nvPr/>
        </p:nvSpPr>
        <p:spPr>
          <a:xfrm>
            <a:off x="6023992" y="5633494"/>
            <a:ext cx="2448272" cy="646331"/>
          </a:xfrm>
          <a:prstGeom prst="rect">
            <a:avLst/>
          </a:prstGeom>
          <a:noFill/>
        </p:spPr>
        <p:txBody>
          <a:bodyPr wrap="square" rtlCol="0">
            <a:spAutoFit/>
          </a:bodyPr>
          <a:lstStyle/>
          <a:p>
            <a:pPr algn="ctr"/>
            <a:r>
              <a:rPr lang="cs-CZ" dirty="0"/>
              <a:t>Reálné slovo</a:t>
            </a:r>
          </a:p>
          <a:p>
            <a:pPr algn="ctr"/>
            <a:r>
              <a:rPr lang="cs-CZ" dirty="0"/>
              <a:t>- srozumitelné</a:t>
            </a:r>
            <a:endParaRPr lang="en-US" dirty="0"/>
          </a:p>
        </p:txBody>
      </p:sp>
      <p:sp>
        <p:nvSpPr>
          <p:cNvPr id="13" name="TextovéPole 12"/>
          <p:cNvSpPr txBox="1"/>
          <p:nvPr/>
        </p:nvSpPr>
        <p:spPr>
          <a:xfrm>
            <a:off x="8256240" y="5662990"/>
            <a:ext cx="1944216" cy="646331"/>
          </a:xfrm>
          <a:prstGeom prst="rect">
            <a:avLst/>
          </a:prstGeom>
          <a:noFill/>
        </p:spPr>
        <p:txBody>
          <a:bodyPr wrap="square" rtlCol="0">
            <a:spAutoFit/>
          </a:bodyPr>
          <a:lstStyle/>
          <a:p>
            <a:pPr algn="ctr"/>
            <a:r>
              <a:rPr lang="cs-CZ" dirty="0" err="1"/>
              <a:t>Pseudoslovo</a:t>
            </a:r>
            <a:endParaRPr lang="cs-CZ" dirty="0"/>
          </a:p>
          <a:p>
            <a:pPr algn="ctr"/>
            <a:r>
              <a:rPr lang="cs-CZ" dirty="0"/>
              <a:t>- nesrozumitelné</a:t>
            </a:r>
            <a:endParaRPr lang="en-US" dirty="0"/>
          </a:p>
        </p:txBody>
      </p:sp>
      <p:cxnSp>
        <p:nvCxnSpPr>
          <p:cNvPr id="16" name="Přímá spojovací šipka 15"/>
          <p:cNvCxnSpPr>
            <a:stCxn id="4" idx="2"/>
          </p:cNvCxnSpPr>
          <p:nvPr/>
        </p:nvCxnSpPr>
        <p:spPr>
          <a:xfrm>
            <a:off x="9191836" y="1638092"/>
            <a:ext cx="508"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a:stCxn id="6" idx="2"/>
            <a:endCxn id="5" idx="0"/>
          </p:cNvCxnSpPr>
          <p:nvPr/>
        </p:nvCxnSpPr>
        <p:spPr>
          <a:xfrm flipH="1">
            <a:off x="8724292"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a:stCxn id="6" idx="2"/>
            <a:endCxn id="7" idx="0"/>
          </p:cNvCxnSpPr>
          <p:nvPr/>
        </p:nvCxnSpPr>
        <p:spPr>
          <a:xfrm>
            <a:off x="9228348"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a:stCxn id="5" idx="2"/>
            <a:endCxn id="9" idx="0"/>
          </p:cNvCxnSpPr>
          <p:nvPr/>
        </p:nvCxnSpPr>
        <p:spPr>
          <a:xfrm>
            <a:off x="8724292" y="329427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a:stCxn id="9" idx="2"/>
            <a:endCxn id="10" idx="0"/>
          </p:cNvCxnSpPr>
          <p:nvPr/>
        </p:nvCxnSpPr>
        <p:spPr>
          <a:xfrm flipH="1">
            <a:off x="8148228" y="3942348"/>
            <a:ext cx="576064"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stCxn id="9" idx="2"/>
            <a:endCxn id="11" idx="0"/>
          </p:cNvCxnSpPr>
          <p:nvPr/>
        </p:nvCxnSpPr>
        <p:spPr>
          <a:xfrm>
            <a:off x="8724292" y="3942348"/>
            <a:ext cx="648072"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a:stCxn id="10" idx="2"/>
            <a:endCxn id="12" idx="0"/>
          </p:cNvCxnSpPr>
          <p:nvPr/>
        </p:nvCxnSpPr>
        <p:spPr>
          <a:xfrm flipH="1">
            <a:off x="7248128" y="4662429"/>
            <a:ext cx="900100" cy="971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stCxn id="10" idx="2"/>
            <a:endCxn id="13" idx="0"/>
          </p:cNvCxnSpPr>
          <p:nvPr/>
        </p:nvCxnSpPr>
        <p:spPr>
          <a:xfrm>
            <a:off x="8148228" y="4662429"/>
            <a:ext cx="1080120" cy="100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296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1524000" y="4005064"/>
            <a:ext cx="9144000" cy="3312368"/>
          </a:xfrm>
          <a:prstGeom prst="rect">
            <a:avLst/>
          </a:prstGeom>
        </p:spPr>
        <p:txBody>
          <a:bodyPr vert="horz" lIns="91440" tIns="45720" rIns="91440" bIns="45720" rtlCol="0">
            <a:normAutofit/>
          </a:bodyPr>
          <a:lstStyle/>
          <a:p>
            <a:pPr marL="450850" lvl="1" indent="-450850">
              <a:spcBef>
                <a:spcPct val="20000"/>
              </a:spcBef>
              <a:defRPr/>
            </a:pPr>
            <a:endParaRPr lang="cs-CZ" sz="800"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r>
              <a:rPr lang="cs-CZ" sz="2000" b="1" dirty="0"/>
              <a:t>Integrace sluchových, zrakových a </a:t>
            </a:r>
            <a:r>
              <a:rPr lang="cs-CZ" sz="2000" b="1" dirty="0" err="1"/>
              <a:t>somatosenzorických</a:t>
            </a:r>
            <a:r>
              <a:rPr lang="cs-CZ" sz="2000" b="1" dirty="0"/>
              <a:t> informací</a:t>
            </a:r>
          </a:p>
          <a:p>
            <a:pPr marL="450850" lvl="1" indent="-450850" fontAlgn="auto">
              <a:spcBef>
                <a:spcPct val="20000"/>
              </a:spcBef>
              <a:spcAft>
                <a:spcPts val="0"/>
              </a:spcAft>
              <a:defRPr/>
            </a:pPr>
            <a:endParaRPr lang="cs-CZ" sz="2000" dirty="0">
              <a:latin typeface="+mn-lt"/>
            </a:endParaRPr>
          </a:p>
        </p:txBody>
      </p:sp>
      <p:sp>
        <p:nvSpPr>
          <p:cNvPr id="5" name="Nadpis 1"/>
          <p:cNvSpPr txBox="1">
            <a:spLocks/>
          </p:cNvSpPr>
          <p:nvPr/>
        </p:nvSpPr>
        <p:spPr>
          <a:xfrm>
            <a:off x="1991544" y="-137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pic>
        <p:nvPicPr>
          <p:cNvPr id="7" name="Picture 2" descr="Gray726 inferior parietal lobule.png"/>
          <p:cNvPicPr>
            <a:picLocks noChangeAspect="1" noChangeArrowheads="1"/>
          </p:cNvPicPr>
          <p:nvPr/>
        </p:nvPicPr>
        <p:blipFill>
          <a:blip r:embed="rId2" cstate="print"/>
          <a:srcRect l="49378" t="23594" r="15131" b="22842"/>
          <a:stretch>
            <a:fillRect/>
          </a:stretch>
        </p:blipFill>
        <p:spPr bwMode="auto">
          <a:xfrm>
            <a:off x="126473" y="1103694"/>
            <a:ext cx="5078572" cy="4416150"/>
          </a:xfrm>
          <a:prstGeom prst="rect">
            <a:avLst/>
          </a:prstGeom>
          <a:noFill/>
        </p:spPr>
      </p:pic>
      <p:sp>
        <p:nvSpPr>
          <p:cNvPr id="8" name="TextovéPole 7">
            <a:extLst>
              <a:ext uri="{FF2B5EF4-FFF2-40B4-BE49-F238E27FC236}">
                <a16:creationId xmlns:a16="http://schemas.microsoft.com/office/drawing/2014/main" id="{CB6B7778-F8E7-4D25-B03B-44152955D1FA}"/>
              </a:ext>
            </a:extLst>
          </p:cNvPr>
          <p:cNvSpPr txBox="1"/>
          <p:nvPr/>
        </p:nvSpPr>
        <p:spPr>
          <a:xfrm>
            <a:off x="5526569" y="2234551"/>
            <a:ext cx="6407523" cy="2154436"/>
          </a:xfrm>
          <a:prstGeom prst="rect">
            <a:avLst/>
          </a:prstGeom>
          <a:noFill/>
        </p:spPr>
        <p:txBody>
          <a:bodyPr wrap="none" rtlCol="0">
            <a:spAutoFit/>
          </a:bodyPr>
          <a:lstStyle/>
          <a:p>
            <a:pPr marL="450850" lvl="1" indent="-450850" fontAlgn="auto">
              <a:spcBef>
                <a:spcPct val="20000"/>
              </a:spcBef>
              <a:spcAft>
                <a:spcPts val="0"/>
              </a:spcAft>
              <a:defRPr/>
            </a:pPr>
            <a:r>
              <a:rPr lang="cs-CZ" sz="2000" b="1" dirty="0" err="1"/>
              <a:t>Lobulus</a:t>
            </a:r>
            <a:r>
              <a:rPr lang="cs-CZ" sz="2000" b="1" dirty="0"/>
              <a:t> </a:t>
            </a:r>
            <a:r>
              <a:rPr lang="cs-CZ" sz="2000" b="1" dirty="0" err="1"/>
              <a:t>parietalis</a:t>
            </a:r>
            <a:r>
              <a:rPr lang="cs-CZ" sz="2000" b="1" dirty="0"/>
              <a:t> </a:t>
            </a:r>
            <a:r>
              <a:rPr lang="cs-CZ" sz="2000" b="1" dirty="0" err="1"/>
              <a:t>inferior</a:t>
            </a:r>
            <a:endParaRPr lang="cs-CZ" sz="2000" b="1" dirty="0"/>
          </a:p>
          <a:p>
            <a:pPr marL="450850" lvl="1" indent="-450850">
              <a:spcBef>
                <a:spcPct val="20000"/>
              </a:spcBef>
              <a:buFontTx/>
              <a:buChar char="-"/>
              <a:defRPr/>
            </a:pPr>
            <a:r>
              <a:rPr lang="cs-CZ" sz="2000" dirty="0"/>
              <a:t>Přiřazování významu slyšeným zvukům </a:t>
            </a:r>
          </a:p>
          <a:p>
            <a:pPr marL="450850" lvl="1" indent="-450850">
              <a:spcBef>
                <a:spcPct val="20000"/>
              </a:spcBef>
              <a:buFontTx/>
              <a:buChar char="-"/>
              <a:defRPr/>
            </a:pPr>
            <a:r>
              <a:rPr lang="cs-CZ" sz="2000" dirty="0"/>
              <a:t>Přiřazování významu viděným objektům</a:t>
            </a:r>
          </a:p>
          <a:p>
            <a:pPr marL="450850" lvl="1" indent="-450850">
              <a:spcBef>
                <a:spcPct val="20000"/>
              </a:spcBef>
              <a:buFontTx/>
              <a:buChar char="-"/>
              <a:defRPr/>
            </a:pPr>
            <a:r>
              <a:rPr lang="cs-CZ" sz="2000" dirty="0"/>
              <a:t>Přiřazování významu </a:t>
            </a:r>
            <a:r>
              <a:rPr lang="cs-CZ" sz="2000" dirty="0" err="1"/>
              <a:t>somatosenzorickým</a:t>
            </a:r>
            <a:r>
              <a:rPr lang="cs-CZ" sz="2000" dirty="0"/>
              <a:t> vstupům</a:t>
            </a:r>
          </a:p>
          <a:p>
            <a:pPr marL="450850" lvl="1" indent="-450850">
              <a:spcBef>
                <a:spcPct val="20000"/>
              </a:spcBef>
              <a:buFontTx/>
              <a:buChar char="-"/>
              <a:defRPr/>
            </a:pPr>
            <a:r>
              <a:rPr lang="cs-CZ" sz="2000" dirty="0"/>
              <a:t>Přiřazování významu mluvenému/čtenému slovu</a:t>
            </a:r>
          </a:p>
          <a:p>
            <a:endParaRPr lang="cs-CZ" dirty="0"/>
          </a:p>
        </p:txBody>
      </p:sp>
    </p:spTree>
    <p:extLst>
      <p:ext uri="{BB962C8B-B14F-4D97-AF65-F5344CB8AC3E}">
        <p14:creationId xmlns:p14="http://schemas.microsoft.com/office/powerpoint/2010/main" val="3411550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476738" y="1052737"/>
            <a:ext cx="10191262" cy="5805265"/>
          </a:xfrm>
          <a:prstGeom prst="rect">
            <a:avLst/>
          </a:prstGeom>
        </p:spPr>
        <p:txBody>
          <a:bodyPr vert="horz" lIns="91440" tIns="45720" rIns="91440" bIns="45720" rtlCol="0">
            <a:normAutofit/>
          </a:bodyPr>
          <a:lstStyle/>
          <a:p>
            <a:pPr marL="265113" lvl="1" indent="-265113">
              <a:spcBef>
                <a:spcPct val="20000"/>
              </a:spcBef>
              <a:buFont typeface="Arial" pitchFamily="34" charset="0"/>
              <a:buChar char="•"/>
              <a:defRPr/>
            </a:pPr>
            <a:r>
              <a:rPr lang="cs-CZ" sz="2000" dirty="0"/>
              <a:t>Jedna z posledních oblastí, které se vyvíjejí v průběhu evoluce i individuálního vývoje </a:t>
            </a:r>
          </a:p>
          <a:p>
            <a:pPr marL="450850" lvl="1" indent="-450850">
              <a:spcBef>
                <a:spcPct val="20000"/>
              </a:spcBef>
              <a:defRPr/>
            </a:pPr>
            <a:r>
              <a:rPr lang="cs-CZ" sz="800" dirty="0"/>
              <a:t> </a:t>
            </a:r>
          </a:p>
          <a:p>
            <a:pPr marL="265113" lvl="1" indent="-265113">
              <a:spcBef>
                <a:spcPct val="20000"/>
              </a:spcBef>
              <a:buFont typeface="Arial" pitchFamily="34" charset="0"/>
              <a:buChar char="•"/>
              <a:defRPr/>
            </a:pPr>
            <a:r>
              <a:rPr lang="cs-CZ" sz="2000" dirty="0"/>
              <a:t>V rámci individuálního vývoje dozrává mezi 5.- 6. rokem života </a:t>
            </a:r>
          </a:p>
          <a:p>
            <a:pPr marL="908050" lvl="2" indent="-450850">
              <a:spcBef>
                <a:spcPct val="20000"/>
              </a:spcBef>
              <a:defRPr/>
            </a:pPr>
            <a:r>
              <a:rPr lang="cs-CZ" sz="2000" dirty="0"/>
              <a:t>– důsledkem toho dítě obvykle nemůže dřív aktivně číst (pochopit význam textu, který čte)</a:t>
            </a:r>
          </a:p>
          <a:p>
            <a:pPr marL="908050" lvl="2" indent="-908050">
              <a:spcBef>
                <a:spcPct val="20000"/>
              </a:spcBef>
              <a:defRPr/>
            </a:pPr>
            <a:endParaRPr lang="cs-CZ" sz="800" dirty="0"/>
          </a:p>
          <a:p>
            <a:pPr marL="908050" lvl="2" indent="-908050">
              <a:spcBef>
                <a:spcPct val="20000"/>
              </a:spcBef>
              <a:defRPr/>
            </a:pPr>
            <a:endParaRPr lang="cs-CZ" sz="800" dirty="0"/>
          </a:p>
          <a:p>
            <a:pPr marL="908050" lvl="2" indent="-908050">
              <a:spcBef>
                <a:spcPct val="20000"/>
              </a:spcBef>
              <a:defRPr/>
            </a:pPr>
            <a:endParaRPr lang="cs-CZ" sz="800" dirty="0"/>
          </a:p>
          <a:p>
            <a:pPr marL="908050" lvl="2" indent="-908050">
              <a:spcBef>
                <a:spcPct val="20000"/>
              </a:spcBef>
              <a:defRPr/>
            </a:pPr>
            <a:endParaRPr lang="cs-CZ" sz="800" dirty="0"/>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Díky tomu řeč („mluvená i vnitřní“) umožnila hlubší (abstraktní) myšlení a vznik kultury</a:t>
            </a:r>
          </a:p>
          <a:p>
            <a:pPr marL="908050" lvl="2" indent="-450850">
              <a:spcBef>
                <a:spcPct val="20000"/>
              </a:spcBef>
              <a:defRPr/>
            </a:pPr>
            <a:endParaRPr lang="cs-CZ" sz="2000" dirty="0"/>
          </a:p>
          <a:p>
            <a:pPr marL="265113" lvl="2" indent="-265113" defTabSz="265113">
              <a:spcBef>
                <a:spcPct val="20000"/>
              </a:spcBef>
              <a:buFont typeface="Arial" pitchFamily="34" charset="0"/>
              <a:buChar char="•"/>
              <a:defRPr/>
            </a:pPr>
            <a:r>
              <a:rPr lang="cs-CZ" sz="2000" dirty="0"/>
              <a:t>Mezníky vývoje lidské kultury jsou vázány na vývoj šíření informací</a:t>
            </a:r>
          </a:p>
          <a:p>
            <a:pPr marL="908050" lvl="2" indent="-450850">
              <a:spcBef>
                <a:spcPct val="20000"/>
              </a:spcBef>
              <a:buFont typeface="Wingdings" pitchFamily="2" charset="2"/>
              <a:buChar char="ü"/>
              <a:defRPr/>
            </a:pPr>
            <a:r>
              <a:rPr lang="cs-CZ" sz="2000" dirty="0"/>
              <a:t>	Mluvená řeč</a:t>
            </a:r>
          </a:p>
          <a:p>
            <a:pPr marL="908050" lvl="2" indent="-450850">
              <a:spcBef>
                <a:spcPct val="20000"/>
              </a:spcBef>
              <a:buFont typeface="Wingdings" pitchFamily="2" charset="2"/>
              <a:buChar char="ü"/>
              <a:defRPr/>
            </a:pPr>
            <a:r>
              <a:rPr lang="cs-CZ" sz="2000" dirty="0"/>
              <a:t>Vznik písma</a:t>
            </a:r>
          </a:p>
          <a:p>
            <a:pPr marL="908050" lvl="2" indent="-450850">
              <a:spcBef>
                <a:spcPct val="20000"/>
              </a:spcBef>
              <a:buFont typeface="Wingdings" pitchFamily="2" charset="2"/>
              <a:buChar char="ü"/>
              <a:defRPr/>
            </a:pPr>
            <a:r>
              <a:rPr lang="cs-CZ" sz="2000" dirty="0"/>
              <a:t>	Vznik knihtisku</a:t>
            </a:r>
          </a:p>
          <a:p>
            <a:pPr marL="450850" lvl="1" indent="-7938" fontAlgn="auto">
              <a:spcBef>
                <a:spcPct val="20000"/>
              </a:spcBef>
              <a:spcAft>
                <a:spcPts val="0"/>
              </a:spcAft>
              <a:buFont typeface="Wingdings" pitchFamily="2" charset="2"/>
              <a:buChar char="ü"/>
              <a:defRPr/>
            </a:pPr>
            <a:r>
              <a:rPr lang="cs-CZ" sz="2000" dirty="0"/>
              <a:t>	</a:t>
            </a:r>
            <a:r>
              <a:rPr lang="cs-CZ" sz="2000" dirty="0">
                <a:latin typeface="+mn-lt"/>
              </a:rPr>
              <a:t>Vznik internetu</a:t>
            </a:r>
          </a:p>
        </p:txBody>
      </p:sp>
      <p:sp>
        <p:nvSpPr>
          <p:cNvPr id="8" name="Nadpis 1"/>
          <p:cNvSpPr txBox="1">
            <a:spLocks/>
          </p:cNvSpPr>
          <p:nvPr/>
        </p:nvSpPr>
        <p:spPr>
          <a:xfrm>
            <a:off x="2143944" y="1886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spTree>
    <p:extLst>
      <p:ext uri="{BB962C8B-B14F-4D97-AF65-F5344CB8AC3E}">
        <p14:creationId xmlns:p14="http://schemas.microsoft.com/office/powerpoint/2010/main" val="1964807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Pohlavní rozdíly v řeči</a:t>
            </a:r>
            <a:endParaRPr lang="en-US" sz="3200" b="1" dirty="0"/>
          </a:p>
        </p:txBody>
      </p:sp>
      <p:sp>
        <p:nvSpPr>
          <p:cNvPr id="3" name="Zástupný symbol pro obsah 2"/>
          <p:cNvSpPr>
            <a:spLocks noGrp="1"/>
          </p:cNvSpPr>
          <p:nvPr>
            <p:ph idx="1"/>
          </p:nvPr>
        </p:nvSpPr>
        <p:spPr/>
        <p:txBody>
          <a:bodyPr>
            <a:normAutofit/>
          </a:bodyPr>
          <a:lstStyle/>
          <a:p>
            <a:r>
              <a:rPr lang="cs-CZ" sz="2000" dirty="0"/>
              <a:t>Ženská řeč je </a:t>
            </a:r>
            <a:r>
              <a:rPr lang="cs-CZ" sz="2000" dirty="0" err="1"/>
              <a:t>fluentnější</a:t>
            </a:r>
            <a:r>
              <a:rPr lang="cs-CZ" sz="2000" dirty="0"/>
              <a:t> </a:t>
            </a:r>
          </a:p>
          <a:p>
            <a:pPr lvl="1"/>
            <a:r>
              <a:rPr lang="cs-CZ" sz="1600" dirty="0"/>
              <a:t>produkce většího množství slov v daném čase</a:t>
            </a:r>
          </a:p>
          <a:p>
            <a:pPr lvl="1"/>
            <a:endParaRPr lang="cs-CZ" sz="1600" dirty="0"/>
          </a:p>
          <a:p>
            <a:r>
              <a:rPr lang="cs-CZ" sz="2000" dirty="0"/>
              <a:t>Ženy jsou schopny mluvit i poslouchat zatímco vykonávají jinou činnost</a:t>
            </a:r>
          </a:p>
          <a:p>
            <a:pPr lvl="1"/>
            <a:r>
              <a:rPr lang="cs-CZ" sz="1600" dirty="0"/>
              <a:t>Multitasking</a:t>
            </a:r>
          </a:p>
          <a:p>
            <a:pPr lvl="1"/>
            <a:endParaRPr lang="cs-CZ" sz="1600" dirty="0"/>
          </a:p>
          <a:p>
            <a:r>
              <a:rPr lang="cs-CZ" sz="2000" dirty="0"/>
              <a:t>Zpracování a produkce řeči je v ženském mozku více rozšířeno do obou hemisfér </a:t>
            </a:r>
          </a:p>
          <a:p>
            <a:pPr lvl="1"/>
            <a:r>
              <a:rPr lang="cs-CZ" sz="1600" dirty="0"/>
              <a:t>Ženský mozek má větší množství spojů mezi hemisférami – méně patrná </a:t>
            </a:r>
            <a:r>
              <a:rPr lang="cs-CZ" sz="1600" dirty="0" err="1"/>
              <a:t>lateralizace</a:t>
            </a:r>
            <a:endParaRPr lang="cs-CZ" sz="1600" dirty="0"/>
          </a:p>
          <a:p>
            <a:pPr lvl="1"/>
            <a:endParaRPr lang="cs-CZ" sz="1600" dirty="0"/>
          </a:p>
          <a:p>
            <a:r>
              <a:rPr lang="cs-CZ" sz="2000" dirty="0"/>
              <a:t>Testosteron opožďuje vývoj levé hemisféry</a:t>
            </a:r>
          </a:p>
          <a:p>
            <a:pPr lvl="1"/>
            <a:r>
              <a:rPr lang="cs-CZ" sz="1600" dirty="0"/>
              <a:t>Chlapci začínají mluvit později</a:t>
            </a:r>
          </a:p>
          <a:p>
            <a:pPr lvl="1"/>
            <a:endParaRPr lang="cs-CZ" sz="1600" dirty="0"/>
          </a:p>
          <a:p>
            <a:r>
              <a:rPr lang="cs-CZ" sz="2000" dirty="0"/>
              <a:t>Dyslexie je 4x častější u mužů  </a:t>
            </a:r>
            <a:endParaRPr lang="en-US" sz="2000" dirty="0"/>
          </a:p>
        </p:txBody>
      </p:sp>
    </p:spTree>
    <p:extLst>
      <p:ext uri="{BB962C8B-B14F-4D97-AF65-F5344CB8AC3E}">
        <p14:creationId xmlns:p14="http://schemas.microsoft.com/office/powerpoint/2010/main" val="1336457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dirty="0"/>
          </a:p>
        </p:txBody>
      </p:sp>
      <p:pic>
        <p:nvPicPr>
          <p:cNvPr id="44034" name="Picture 2" descr="https://www.linkedin.com/mpr/mpr/p/6/005/0b1/062/3022507.jpg"/>
          <p:cNvPicPr>
            <a:picLocks noChangeAspect="1" noChangeArrowheads="1"/>
          </p:cNvPicPr>
          <p:nvPr/>
        </p:nvPicPr>
        <p:blipFill>
          <a:blip r:embed="rId2" cstate="print"/>
          <a:srcRect/>
          <a:stretch>
            <a:fillRect/>
          </a:stretch>
        </p:blipFill>
        <p:spPr bwMode="auto">
          <a:xfrm>
            <a:off x="1703512" y="2064763"/>
            <a:ext cx="8784976" cy="4134430"/>
          </a:xfrm>
          <a:prstGeom prst="rect">
            <a:avLst/>
          </a:prstGeom>
          <a:noFill/>
        </p:spPr>
      </p:pic>
    </p:spTree>
    <p:extLst>
      <p:ext uri="{BB962C8B-B14F-4D97-AF65-F5344CB8AC3E}">
        <p14:creationId xmlns:p14="http://schemas.microsoft.com/office/powerpoint/2010/main" val="59463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77597" y="338801"/>
            <a:ext cx="100415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dirty="0">
                <a:solidFill>
                  <a:schemeClr val="tx2"/>
                </a:solidFill>
                <a:latin typeface="Arial CE" panose="020B0604020202020204" pitchFamily="34" charset="0"/>
              </a:rPr>
              <a:t>Elektrofyziologická analýza činnosti mozkové kůry</a:t>
            </a:r>
          </a:p>
          <a:p>
            <a:pP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FontTx/>
              <a:buNone/>
            </a:pPr>
            <a:r>
              <a:rPr lang="cs-CZ" altLang="cs-CZ" dirty="0">
                <a:solidFill>
                  <a:schemeClr val="tx2"/>
                </a:solidFill>
                <a:latin typeface="Arial CE" panose="020B0604020202020204" pitchFamily="34" charset="0"/>
              </a:rPr>
              <a:t>  - Elektroencefalografie (EEG)</a:t>
            </a:r>
          </a:p>
        </p:txBody>
      </p:sp>
      <p:sp>
        <p:nvSpPr>
          <p:cNvPr id="13315" name="Text Box 3"/>
          <p:cNvSpPr txBox="1">
            <a:spLocks noChangeArrowheads="1"/>
          </p:cNvSpPr>
          <p:nvPr/>
        </p:nvSpPr>
        <p:spPr bwMode="auto">
          <a:xfrm>
            <a:off x="588673" y="2192342"/>
            <a:ext cx="10741530"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CE" panose="020B0604020202020204" pitchFamily="34" charset="0"/>
              </a:rPr>
              <a:t>Vyšetřovací metoda – registruje bioelektrickou aktivitu mozku</a:t>
            </a:r>
          </a:p>
          <a:p>
            <a:pPr eaLnBrk="1" hangingPunct="1">
              <a:spcBef>
                <a:spcPct val="0"/>
              </a:spcBef>
              <a:buClrTx/>
              <a:buSzTx/>
              <a:buFontTx/>
              <a:buNone/>
            </a:pPr>
            <a:r>
              <a:rPr lang="cs-CZ" altLang="cs-CZ" sz="2000" b="0" dirty="0">
                <a:solidFill>
                  <a:schemeClr val="tx1"/>
                </a:solidFill>
                <a:latin typeface="Arial CE" panose="020B0604020202020204" pitchFamily="34" charset="0"/>
              </a:rPr>
              <a:t>- </a:t>
            </a:r>
            <a:r>
              <a:rPr lang="cs-CZ" altLang="cs-CZ" sz="1800" b="0" dirty="0">
                <a:solidFill>
                  <a:schemeClr val="tx1"/>
                </a:solidFill>
                <a:latin typeface="Arial CE" panose="020B0604020202020204" pitchFamily="34" charset="0"/>
              </a:rPr>
              <a:t>Získané křivky registrují rytmickou aktivitu  velkého množství korových neuronů</a:t>
            </a:r>
          </a:p>
          <a:p>
            <a:pPr eaLnBrk="1" hangingPunct="1">
              <a:spcBef>
                <a:spcPct val="0"/>
              </a:spcBef>
              <a:buClrTx/>
              <a:buSzTx/>
              <a:buFontTx/>
              <a:buNone/>
            </a:pPr>
            <a:r>
              <a:rPr lang="cs-CZ" altLang="cs-CZ" sz="1800" b="0" dirty="0">
                <a:solidFill>
                  <a:schemeClr val="tx1"/>
                </a:solidFill>
                <a:latin typeface="Arial CE" panose="020B0604020202020204" pitchFamily="34" charset="0"/>
              </a:rPr>
              <a:t>- Podkladem jsou rozdílné změny membránového napětí na dendritech a tělech neuronů,</a:t>
            </a:r>
          </a:p>
          <a:p>
            <a:pPr eaLnBrk="1" hangingPunct="1">
              <a:spcBef>
                <a:spcPct val="0"/>
              </a:spcBef>
              <a:buClrTx/>
              <a:buSzTx/>
              <a:buFontTx/>
              <a:buNone/>
            </a:pPr>
            <a:r>
              <a:rPr lang="cs-CZ" altLang="cs-CZ" sz="1800" b="0" dirty="0">
                <a:solidFill>
                  <a:schemeClr val="tx1"/>
                </a:solidFill>
                <a:latin typeface="Arial CE" panose="020B0604020202020204" pitchFamily="34" charset="0"/>
              </a:rPr>
              <a:t> dané součtem excitačních a inhibičních postsynaptických potenciálů </a:t>
            </a:r>
          </a:p>
          <a:p>
            <a:pPr eaLnBrk="1" hangingPunct="1">
              <a:spcBef>
                <a:spcPct val="0"/>
              </a:spcBef>
              <a:buClrTx/>
              <a:buSzTx/>
              <a:buFontTx/>
              <a:buNone/>
            </a:pPr>
            <a:r>
              <a:rPr lang="cs-CZ" altLang="cs-CZ" sz="1800" b="0" dirty="0">
                <a:solidFill>
                  <a:schemeClr val="tx1"/>
                </a:solidFill>
                <a:latin typeface="Arial CE" panose="020B0604020202020204" pitchFamily="34" charset="0"/>
              </a:rPr>
              <a:t>  (časová a prostorová sumace)</a:t>
            </a:r>
          </a:p>
          <a:p>
            <a:pPr eaLnBrk="1" hangingPunct="1">
              <a:spcBef>
                <a:spcPct val="0"/>
              </a:spcBef>
              <a:buClrTx/>
              <a:buSzTx/>
              <a:buFontTx/>
              <a:buNone/>
            </a:pPr>
            <a:endParaRPr lang="cs-CZ" altLang="cs-CZ" sz="2000" b="0" dirty="0">
              <a:solidFill>
                <a:schemeClr val="tx1"/>
              </a:solidFill>
              <a:latin typeface="Arial CE" panose="020B0604020202020204" pitchFamily="34" charset="0"/>
            </a:endParaRPr>
          </a:p>
          <a:p>
            <a:pPr eaLnBrk="1" hangingPunct="1">
              <a:spcBef>
                <a:spcPct val="0"/>
              </a:spcBef>
              <a:buClrTx/>
              <a:buSzTx/>
              <a:buFontTx/>
              <a:buNone/>
            </a:pPr>
            <a:endParaRPr lang="cs-CZ" altLang="cs-CZ" sz="2000" b="0" dirty="0">
              <a:solidFill>
                <a:schemeClr val="tx1"/>
              </a:solidFill>
              <a:latin typeface="Arial CE" panose="020B0604020202020204" pitchFamily="34" charset="0"/>
            </a:endParaRPr>
          </a:p>
        </p:txBody>
      </p:sp>
      <p:grpSp>
        <p:nvGrpSpPr>
          <p:cNvPr id="4" name="Skupina 3">
            <a:extLst>
              <a:ext uri="{FF2B5EF4-FFF2-40B4-BE49-F238E27FC236}">
                <a16:creationId xmlns:a16="http://schemas.microsoft.com/office/drawing/2014/main" id="{211B3E1A-1D18-4EFC-9DD6-98C0A2D3730A}"/>
              </a:ext>
            </a:extLst>
          </p:cNvPr>
          <p:cNvGrpSpPr>
            <a:grpSpLocks/>
          </p:cNvGrpSpPr>
          <p:nvPr/>
        </p:nvGrpSpPr>
        <p:grpSpPr bwMode="auto">
          <a:xfrm>
            <a:off x="712952" y="4016103"/>
            <a:ext cx="5245734" cy="2404109"/>
            <a:chOff x="1077402" y="1055522"/>
            <a:chExt cx="52456" cy="24040"/>
          </a:xfrm>
        </p:grpSpPr>
        <p:sp>
          <p:nvSpPr>
            <p:cNvPr id="5" name="Freeform 361">
              <a:extLst>
                <a:ext uri="{FF2B5EF4-FFF2-40B4-BE49-F238E27FC236}">
                  <a16:creationId xmlns:a16="http://schemas.microsoft.com/office/drawing/2014/main" id="{D30EC025-9A0A-4F9C-B97D-179FED3E3CD9}"/>
                </a:ext>
              </a:extLst>
            </p:cNvPr>
            <p:cNvSpPr>
              <a:spLocks/>
            </p:cNvSpPr>
            <p:nvPr/>
          </p:nvSpPr>
          <p:spPr bwMode="auto">
            <a:xfrm>
              <a:off x="1077531" y="1055781"/>
              <a:ext cx="16452" cy="9366"/>
            </a:xfrm>
            <a:custGeom>
              <a:avLst/>
              <a:gdLst>
                <a:gd name="T0" fmla="*/ 1435266 w 1645152"/>
                <a:gd name="T1" fmla="*/ 265287 h 936566"/>
                <a:gd name="T2" fmla="*/ 1356480 w 1645152"/>
                <a:gd name="T3" fmla="*/ 205720 h 936566"/>
                <a:gd name="T4" fmla="*/ 1165483 w 1645152"/>
                <a:gd name="T5" fmla="*/ 131708 h 936566"/>
                <a:gd name="T6" fmla="*/ 1042351 w 1645152"/>
                <a:gd name="T7" fmla="*/ 84262 h 936566"/>
                <a:gd name="T8" fmla="*/ 902719 w 1645152"/>
                <a:gd name="T9" fmla="*/ 25378 h 936566"/>
                <a:gd name="T10" fmla="*/ 747676 w 1645152"/>
                <a:gd name="T11" fmla="*/ 19497 h 936566"/>
                <a:gd name="T12" fmla="*/ 668889 w 1645152"/>
                <a:gd name="T13" fmla="*/ 398 h 936566"/>
                <a:gd name="T14" fmla="*/ 585328 w 1645152"/>
                <a:gd name="T15" fmla="*/ 21885 h 936566"/>
                <a:gd name="T16" fmla="*/ 535191 w 1645152"/>
                <a:gd name="T17" fmla="*/ 43160 h 936566"/>
                <a:gd name="T18" fmla="*/ 368068 w 1645152"/>
                <a:gd name="T19" fmla="*/ 74409 h 936566"/>
                <a:gd name="T20" fmla="*/ 212883 w 1645152"/>
                <a:gd name="T21" fmla="*/ 162746 h 936566"/>
                <a:gd name="T22" fmla="*/ 122159 w 1645152"/>
                <a:gd name="T23" fmla="*/ 254793 h 936566"/>
                <a:gd name="T24" fmla="*/ 60372 w 1645152"/>
                <a:gd name="T25" fmla="*/ 345685 h 936566"/>
                <a:gd name="T26" fmla="*/ 17111 w 1645152"/>
                <a:gd name="T27" fmla="*/ 450684 h 936566"/>
                <a:gd name="T28" fmla="*/ 14723 w 1645152"/>
                <a:gd name="T29" fmla="*/ 520866 h 936566"/>
                <a:gd name="T30" fmla="*/ 398 w 1645152"/>
                <a:gd name="T31" fmla="*/ 570492 h 936566"/>
                <a:gd name="T32" fmla="*/ 17111 w 1645152"/>
                <a:gd name="T33" fmla="*/ 680826 h 936566"/>
                <a:gd name="T34" fmla="*/ 93510 w 1645152"/>
                <a:gd name="T35" fmla="*/ 804974 h 936566"/>
                <a:gd name="T36" fmla="*/ 167521 w 1645152"/>
                <a:gd name="T37" fmla="*/ 865204 h 936566"/>
                <a:gd name="T38" fmla="*/ 270182 w 1645152"/>
                <a:gd name="T39" fmla="*/ 885918 h 936566"/>
                <a:gd name="T40" fmla="*/ 418205 w 1645152"/>
                <a:gd name="T41" fmla="*/ 889691 h 936566"/>
                <a:gd name="T42" fmla="*/ 523254 w 1645152"/>
                <a:gd name="T43" fmla="*/ 925583 h 936566"/>
                <a:gd name="T44" fmla="*/ 649111 w 1645152"/>
                <a:gd name="T45" fmla="*/ 925583 h 936566"/>
                <a:gd name="T46" fmla="*/ 776325 w 1645152"/>
                <a:gd name="T47" fmla="*/ 859686 h 936566"/>
                <a:gd name="T48" fmla="*/ 862200 w 1645152"/>
                <a:gd name="T49" fmla="*/ 859686 h 936566"/>
                <a:gd name="T50" fmla="*/ 952998 w 1645152"/>
                <a:gd name="T51" fmla="*/ 847928 h 936566"/>
                <a:gd name="T52" fmla="*/ 1047014 w 1645152"/>
                <a:gd name="T53" fmla="*/ 841067 h 936566"/>
                <a:gd name="T54" fmla="*/ 1159535 w 1645152"/>
                <a:gd name="T55" fmla="*/ 793437 h 936566"/>
                <a:gd name="T56" fmla="*/ 1177420 w 1645152"/>
                <a:gd name="T57" fmla="*/ 829058 h 936566"/>
                <a:gd name="T58" fmla="*/ 1224250 w 1645152"/>
                <a:gd name="T59" fmla="*/ 859686 h 936566"/>
                <a:gd name="T60" fmla="*/ 1301568 w 1645152"/>
                <a:gd name="T61" fmla="*/ 868745 h 936566"/>
                <a:gd name="T62" fmla="*/ 1356480 w 1645152"/>
                <a:gd name="T63" fmla="*/ 859686 h 936566"/>
                <a:gd name="T64" fmla="*/ 1375580 w 1645152"/>
                <a:gd name="T65" fmla="*/ 851317 h 936566"/>
                <a:gd name="T66" fmla="*/ 1413779 w 1645152"/>
                <a:gd name="T67" fmla="*/ 883316 h 936566"/>
                <a:gd name="T68" fmla="*/ 1461529 w 1645152"/>
                <a:gd name="T69" fmla="*/ 901844 h 936566"/>
                <a:gd name="T70" fmla="*/ 1542702 w 1645152"/>
                <a:gd name="T71" fmla="*/ 906813 h 936566"/>
                <a:gd name="T72" fmla="*/ 1550092 w 1645152"/>
                <a:gd name="T73" fmla="*/ 838399 h 936566"/>
                <a:gd name="T74" fmla="*/ 1618488 w 1645152"/>
                <a:gd name="T75" fmla="*/ 776325 h 936566"/>
                <a:gd name="T76" fmla="*/ 1645152 w 1645152"/>
                <a:gd name="T77" fmla="*/ 702160 h 936566"/>
                <a:gd name="T78" fmla="*/ 1618488 w 1645152"/>
                <a:gd name="T79" fmla="*/ 569096 h 936566"/>
                <a:gd name="T80" fmla="*/ 1535540 w 1645152"/>
                <a:gd name="T81" fmla="*/ 513703 h 936566"/>
                <a:gd name="T82" fmla="*/ 1578514 w 1645152"/>
                <a:gd name="T83" fmla="*/ 408655 h 936566"/>
                <a:gd name="T84" fmla="*/ 1473466 w 1645152"/>
                <a:gd name="T85" fmla="*/ 286275 h 936566"/>
                <a:gd name="T86" fmla="*/ 1435266 w 1645152"/>
                <a:gd name="T87" fmla="*/ 265287 h 936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5152" h="936566">
                  <a:moveTo>
                    <a:pt x="1435266" y="265287"/>
                  </a:moveTo>
                  <a:cubicBezTo>
                    <a:pt x="1415768" y="251861"/>
                    <a:pt x="1401444" y="227983"/>
                    <a:pt x="1356480" y="205720"/>
                  </a:cubicBezTo>
                  <a:cubicBezTo>
                    <a:pt x="1311516" y="183457"/>
                    <a:pt x="1217838" y="151951"/>
                    <a:pt x="1165483" y="131708"/>
                  </a:cubicBezTo>
                  <a:cubicBezTo>
                    <a:pt x="1113128" y="111465"/>
                    <a:pt x="1086145" y="101984"/>
                    <a:pt x="1042351" y="84262"/>
                  </a:cubicBezTo>
                  <a:cubicBezTo>
                    <a:pt x="998557" y="66540"/>
                    <a:pt x="951831" y="36172"/>
                    <a:pt x="902719" y="25378"/>
                  </a:cubicBezTo>
                  <a:cubicBezTo>
                    <a:pt x="853607" y="14584"/>
                    <a:pt x="786648" y="23660"/>
                    <a:pt x="747676" y="19497"/>
                  </a:cubicBezTo>
                  <a:cubicBezTo>
                    <a:pt x="708704" y="15334"/>
                    <a:pt x="695947" y="0"/>
                    <a:pt x="668889" y="398"/>
                  </a:cubicBezTo>
                  <a:cubicBezTo>
                    <a:pt x="641831" y="796"/>
                    <a:pt x="607611" y="14758"/>
                    <a:pt x="585328" y="21885"/>
                  </a:cubicBezTo>
                  <a:cubicBezTo>
                    <a:pt x="563045" y="29012"/>
                    <a:pt x="571401" y="34406"/>
                    <a:pt x="535191" y="43160"/>
                  </a:cubicBezTo>
                  <a:cubicBezTo>
                    <a:pt x="498981" y="51914"/>
                    <a:pt x="421786" y="54478"/>
                    <a:pt x="368068" y="74409"/>
                  </a:cubicBezTo>
                  <a:cubicBezTo>
                    <a:pt x="314350" y="94340"/>
                    <a:pt x="253868" y="132682"/>
                    <a:pt x="212883" y="162746"/>
                  </a:cubicBezTo>
                  <a:cubicBezTo>
                    <a:pt x="171898" y="192810"/>
                    <a:pt x="147578" y="224303"/>
                    <a:pt x="122159" y="254793"/>
                  </a:cubicBezTo>
                  <a:cubicBezTo>
                    <a:pt x="96740" y="285283"/>
                    <a:pt x="77880" y="313037"/>
                    <a:pt x="60372" y="345685"/>
                  </a:cubicBezTo>
                  <a:cubicBezTo>
                    <a:pt x="42864" y="378333"/>
                    <a:pt x="24719" y="421487"/>
                    <a:pt x="17111" y="450684"/>
                  </a:cubicBezTo>
                  <a:cubicBezTo>
                    <a:pt x="9503" y="479881"/>
                    <a:pt x="17508" y="500898"/>
                    <a:pt x="14723" y="520866"/>
                  </a:cubicBezTo>
                  <a:cubicBezTo>
                    <a:pt x="11938" y="540834"/>
                    <a:pt x="0" y="543832"/>
                    <a:pt x="398" y="570492"/>
                  </a:cubicBezTo>
                  <a:cubicBezTo>
                    <a:pt x="796" y="597152"/>
                    <a:pt x="1592" y="641746"/>
                    <a:pt x="17111" y="680826"/>
                  </a:cubicBezTo>
                  <a:cubicBezTo>
                    <a:pt x="32630" y="719906"/>
                    <a:pt x="68442" y="774244"/>
                    <a:pt x="93510" y="804974"/>
                  </a:cubicBezTo>
                  <a:cubicBezTo>
                    <a:pt x="118578" y="835704"/>
                    <a:pt x="138076" y="851713"/>
                    <a:pt x="167521" y="865204"/>
                  </a:cubicBezTo>
                  <a:cubicBezTo>
                    <a:pt x="196966" y="878695"/>
                    <a:pt x="228401" y="881837"/>
                    <a:pt x="270182" y="885918"/>
                  </a:cubicBezTo>
                  <a:cubicBezTo>
                    <a:pt x="311963" y="889999"/>
                    <a:pt x="376026" y="883080"/>
                    <a:pt x="418205" y="889691"/>
                  </a:cubicBezTo>
                  <a:cubicBezTo>
                    <a:pt x="460384" y="896302"/>
                    <a:pt x="484770" y="919601"/>
                    <a:pt x="523254" y="925583"/>
                  </a:cubicBezTo>
                  <a:cubicBezTo>
                    <a:pt x="561738" y="931565"/>
                    <a:pt x="606933" y="936566"/>
                    <a:pt x="649111" y="925583"/>
                  </a:cubicBezTo>
                  <a:cubicBezTo>
                    <a:pt x="691289" y="914600"/>
                    <a:pt x="740810" y="870669"/>
                    <a:pt x="776325" y="859686"/>
                  </a:cubicBezTo>
                  <a:cubicBezTo>
                    <a:pt x="811840" y="848703"/>
                    <a:pt x="832755" y="861646"/>
                    <a:pt x="862200" y="859686"/>
                  </a:cubicBezTo>
                  <a:cubicBezTo>
                    <a:pt x="891645" y="857726"/>
                    <a:pt x="922196" y="851031"/>
                    <a:pt x="952998" y="847928"/>
                  </a:cubicBezTo>
                  <a:cubicBezTo>
                    <a:pt x="983800" y="844825"/>
                    <a:pt x="1012591" y="850149"/>
                    <a:pt x="1047014" y="841067"/>
                  </a:cubicBezTo>
                  <a:cubicBezTo>
                    <a:pt x="1081437" y="831985"/>
                    <a:pt x="1137801" y="795438"/>
                    <a:pt x="1159535" y="793437"/>
                  </a:cubicBezTo>
                  <a:cubicBezTo>
                    <a:pt x="1181269" y="791436"/>
                    <a:pt x="1166634" y="818016"/>
                    <a:pt x="1177420" y="829058"/>
                  </a:cubicBezTo>
                  <a:cubicBezTo>
                    <a:pt x="1188206" y="840100"/>
                    <a:pt x="1203559" y="853072"/>
                    <a:pt x="1224250" y="859686"/>
                  </a:cubicBezTo>
                  <a:cubicBezTo>
                    <a:pt x="1244941" y="866300"/>
                    <a:pt x="1279530" y="868745"/>
                    <a:pt x="1301568" y="868745"/>
                  </a:cubicBezTo>
                  <a:cubicBezTo>
                    <a:pt x="1323606" y="868745"/>
                    <a:pt x="1344145" y="862591"/>
                    <a:pt x="1356480" y="859686"/>
                  </a:cubicBezTo>
                  <a:cubicBezTo>
                    <a:pt x="1368815" y="856781"/>
                    <a:pt x="1366030" y="847379"/>
                    <a:pt x="1375580" y="851317"/>
                  </a:cubicBezTo>
                  <a:cubicBezTo>
                    <a:pt x="1385130" y="855255"/>
                    <a:pt x="1399454" y="874895"/>
                    <a:pt x="1413779" y="883316"/>
                  </a:cubicBezTo>
                  <a:cubicBezTo>
                    <a:pt x="1428104" y="891737"/>
                    <a:pt x="1440042" y="897928"/>
                    <a:pt x="1461529" y="901844"/>
                  </a:cubicBezTo>
                  <a:cubicBezTo>
                    <a:pt x="1483016" y="905760"/>
                    <a:pt x="1527942" y="917387"/>
                    <a:pt x="1542702" y="906813"/>
                  </a:cubicBezTo>
                  <a:cubicBezTo>
                    <a:pt x="1557462" y="896239"/>
                    <a:pt x="1537461" y="860147"/>
                    <a:pt x="1550092" y="838399"/>
                  </a:cubicBezTo>
                  <a:cubicBezTo>
                    <a:pt x="1562723" y="816651"/>
                    <a:pt x="1602645" y="799031"/>
                    <a:pt x="1618488" y="776325"/>
                  </a:cubicBezTo>
                  <a:cubicBezTo>
                    <a:pt x="1634331" y="753619"/>
                    <a:pt x="1645152" y="736698"/>
                    <a:pt x="1645152" y="702160"/>
                  </a:cubicBezTo>
                  <a:cubicBezTo>
                    <a:pt x="1645152" y="667622"/>
                    <a:pt x="1636757" y="600505"/>
                    <a:pt x="1618488" y="569096"/>
                  </a:cubicBezTo>
                  <a:cubicBezTo>
                    <a:pt x="1600219" y="537687"/>
                    <a:pt x="1542202" y="540443"/>
                    <a:pt x="1535540" y="513703"/>
                  </a:cubicBezTo>
                  <a:cubicBezTo>
                    <a:pt x="1528878" y="486963"/>
                    <a:pt x="1588860" y="446560"/>
                    <a:pt x="1578514" y="408655"/>
                  </a:cubicBezTo>
                  <a:cubicBezTo>
                    <a:pt x="1568168" y="370750"/>
                    <a:pt x="1496545" y="310170"/>
                    <a:pt x="1473466" y="286275"/>
                  </a:cubicBezTo>
                  <a:cubicBezTo>
                    <a:pt x="1450387" y="262380"/>
                    <a:pt x="1454764" y="278713"/>
                    <a:pt x="1435266" y="265287"/>
                  </a:cubicBezTo>
                  <a:close/>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6" name="Freeform 362">
              <a:extLst>
                <a:ext uri="{FF2B5EF4-FFF2-40B4-BE49-F238E27FC236}">
                  <a16:creationId xmlns:a16="http://schemas.microsoft.com/office/drawing/2014/main" id="{BE661674-7EE6-4CE2-9860-F274A5A8865C}"/>
                </a:ext>
              </a:extLst>
            </p:cNvPr>
            <p:cNvSpPr>
              <a:spLocks/>
            </p:cNvSpPr>
            <p:nvPr/>
          </p:nvSpPr>
          <p:spPr bwMode="auto">
            <a:xfrm>
              <a:off x="1091313" y="1057809"/>
              <a:ext cx="1719" cy="1975"/>
            </a:xfrm>
            <a:custGeom>
              <a:avLst/>
              <a:gdLst>
                <a:gd name="T0" fmla="*/ 111833 w 115999"/>
                <a:gd name="T1" fmla="*/ 117096 h 117096"/>
                <a:gd name="T2" fmla="*/ 97360 w 115999"/>
                <a:gd name="T3" fmla="*/ 53943 h 117096"/>
                <a:gd name="T4" fmla="*/ 0 w 115999"/>
                <a:gd name="T5" fmla="*/ 0 h 117096"/>
              </a:gdLst>
              <a:ahLst/>
              <a:cxnLst>
                <a:cxn ang="0">
                  <a:pos x="T0" y="T1"/>
                </a:cxn>
                <a:cxn ang="0">
                  <a:pos x="T2" y="T3"/>
                </a:cxn>
                <a:cxn ang="0">
                  <a:pos x="T4" y="T5"/>
                </a:cxn>
              </a:cxnLst>
              <a:rect l="0" t="0" r="r" b="b"/>
              <a:pathLst>
                <a:path w="115999" h="117096">
                  <a:moveTo>
                    <a:pt x="111833" y="117096"/>
                  </a:moveTo>
                  <a:cubicBezTo>
                    <a:pt x="113916" y="95277"/>
                    <a:pt x="115999" y="73459"/>
                    <a:pt x="97360" y="53943"/>
                  </a:cubicBezTo>
                  <a:cubicBezTo>
                    <a:pt x="78721" y="34427"/>
                    <a:pt x="39360" y="1721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 name="Freeform 363">
              <a:extLst>
                <a:ext uri="{FF2B5EF4-FFF2-40B4-BE49-F238E27FC236}">
                  <a16:creationId xmlns:a16="http://schemas.microsoft.com/office/drawing/2014/main" id="{CDD332BC-9BA5-46E2-A99A-469D61440AB0}"/>
                </a:ext>
              </a:extLst>
            </p:cNvPr>
            <p:cNvSpPr>
              <a:spLocks/>
            </p:cNvSpPr>
            <p:nvPr/>
          </p:nvSpPr>
          <p:spPr bwMode="auto">
            <a:xfrm>
              <a:off x="1090950" y="1057760"/>
              <a:ext cx="2031" cy="1933"/>
            </a:xfrm>
            <a:custGeom>
              <a:avLst/>
              <a:gdLst>
                <a:gd name="T0" fmla="*/ 196900 w 203086"/>
                <a:gd name="T1" fmla="*/ 190200 h 193293"/>
                <a:gd name="T2" fmla="*/ 196900 w 203086"/>
                <a:gd name="T3" fmla="*/ 137935 h 193293"/>
                <a:gd name="T4" fmla="*/ 177313 w 203086"/>
                <a:gd name="T5" fmla="*/ 96389 h 193293"/>
                <a:gd name="T6" fmla="*/ 135047 w 203086"/>
                <a:gd name="T7" fmla="*/ 60104 h 193293"/>
                <a:gd name="T8" fmla="*/ 52576 w 203086"/>
                <a:gd name="T9" fmla="*/ 18041 h 193293"/>
                <a:gd name="T10" fmla="*/ 13402 w 203086"/>
                <a:gd name="T11" fmla="*/ 9794 h 193293"/>
                <a:gd name="T12" fmla="*/ 8247 w 203086"/>
                <a:gd name="T13" fmla="*/ 76802 h 193293"/>
                <a:gd name="T14" fmla="*/ 62884 w 203086"/>
                <a:gd name="T15" fmla="*/ 144348 h 193293"/>
                <a:gd name="T16" fmla="*/ 122676 w 203086"/>
                <a:gd name="T17" fmla="*/ 159273 h 193293"/>
                <a:gd name="T18" fmla="*/ 162227 w 203086"/>
                <a:gd name="T19" fmla="*/ 180922 h 193293"/>
                <a:gd name="T20" fmla="*/ 203086 w 203086"/>
                <a:gd name="T21" fmla="*/ 193293 h 193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086" h="193293">
                  <a:moveTo>
                    <a:pt x="196900" y="190200"/>
                  </a:moveTo>
                  <a:cubicBezTo>
                    <a:pt x="198532" y="171885"/>
                    <a:pt x="200164" y="153570"/>
                    <a:pt x="196900" y="137935"/>
                  </a:cubicBezTo>
                  <a:cubicBezTo>
                    <a:pt x="193636" y="122300"/>
                    <a:pt x="187622" y="109361"/>
                    <a:pt x="177313" y="96389"/>
                  </a:cubicBezTo>
                  <a:cubicBezTo>
                    <a:pt x="167004" y="83417"/>
                    <a:pt x="155836" y="73162"/>
                    <a:pt x="135047" y="60104"/>
                  </a:cubicBezTo>
                  <a:cubicBezTo>
                    <a:pt x="114258" y="47046"/>
                    <a:pt x="72850" y="26426"/>
                    <a:pt x="52576" y="18041"/>
                  </a:cubicBezTo>
                  <a:cubicBezTo>
                    <a:pt x="32302" y="9656"/>
                    <a:pt x="20790" y="0"/>
                    <a:pt x="13402" y="9794"/>
                  </a:cubicBezTo>
                  <a:cubicBezTo>
                    <a:pt x="6014" y="19588"/>
                    <a:pt x="0" y="54376"/>
                    <a:pt x="8247" y="76802"/>
                  </a:cubicBezTo>
                  <a:cubicBezTo>
                    <a:pt x="16494" y="99228"/>
                    <a:pt x="43813" y="130603"/>
                    <a:pt x="62884" y="144348"/>
                  </a:cubicBezTo>
                  <a:cubicBezTo>
                    <a:pt x="81955" y="158093"/>
                    <a:pt x="106119" y="153177"/>
                    <a:pt x="122676" y="159273"/>
                  </a:cubicBezTo>
                  <a:cubicBezTo>
                    <a:pt x="139233" y="165369"/>
                    <a:pt x="148825" y="175252"/>
                    <a:pt x="162227" y="180922"/>
                  </a:cubicBezTo>
                  <a:cubicBezTo>
                    <a:pt x="175629" y="186592"/>
                    <a:pt x="189357" y="189942"/>
                    <a:pt x="203086" y="193293"/>
                  </a:cubicBezTo>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8" name="Freeform 364">
              <a:extLst>
                <a:ext uri="{FF2B5EF4-FFF2-40B4-BE49-F238E27FC236}">
                  <a16:creationId xmlns:a16="http://schemas.microsoft.com/office/drawing/2014/main" id="{EEEC5976-6A40-4178-9E81-95A45391AB60}"/>
                </a:ext>
              </a:extLst>
            </p:cNvPr>
            <p:cNvSpPr>
              <a:spLocks/>
            </p:cNvSpPr>
            <p:nvPr/>
          </p:nvSpPr>
          <p:spPr bwMode="auto">
            <a:xfrm>
              <a:off x="1086558" y="1056945"/>
              <a:ext cx="1257" cy="1416"/>
            </a:xfrm>
            <a:custGeom>
              <a:avLst/>
              <a:gdLst>
                <a:gd name="T0" fmla="*/ 45830 w 94510"/>
                <a:gd name="T1" fmla="*/ 219 h 106570"/>
                <a:gd name="T2" fmla="*/ 6359 w 94510"/>
                <a:gd name="T3" fmla="*/ 8113 h 106570"/>
                <a:gd name="T4" fmla="*/ 7675 w 94510"/>
                <a:gd name="T5" fmla="*/ 48899 h 106570"/>
                <a:gd name="T6" fmla="*/ 47145 w 94510"/>
                <a:gd name="T7" fmla="*/ 98895 h 106570"/>
                <a:gd name="T8" fmla="*/ 94510 w 94510"/>
                <a:gd name="T9" fmla="*/ 94948 h 106570"/>
              </a:gdLst>
              <a:ahLst/>
              <a:cxnLst>
                <a:cxn ang="0">
                  <a:pos x="T0" y="T1"/>
                </a:cxn>
                <a:cxn ang="0">
                  <a:pos x="T2" y="T3"/>
                </a:cxn>
                <a:cxn ang="0">
                  <a:pos x="T4" y="T5"/>
                </a:cxn>
                <a:cxn ang="0">
                  <a:pos x="T6" y="T7"/>
                </a:cxn>
                <a:cxn ang="0">
                  <a:pos x="T8" y="T9"/>
                </a:cxn>
              </a:cxnLst>
              <a:rect l="0" t="0" r="r" b="b"/>
              <a:pathLst>
                <a:path w="94510" h="106570">
                  <a:moveTo>
                    <a:pt x="45830" y="219"/>
                  </a:moveTo>
                  <a:cubicBezTo>
                    <a:pt x="29274" y="109"/>
                    <a:pt x="12718" y="0"/>
                    <a:pt x="6359" y="8113"/>
                  </a:cubicBezTo>
                  <a:cubicBezTo>
                    <a:pt x="0" y="16226"/>
                    <a:pt x="877" y="33769"/>
                    <a:pt x="7675" y="48899"/>
                  </a:cubicBezTo>
                  <a:cubicBezTo>
                    <a:pt x="14473" y="64029"/>
                    <a:pt x="32672" y="91220"/>
                    <a:pt x="47145" y="98895"/>
                  </a:cubicBezTo>
                  <a:cubicBezTo>
                    <a:pt x="61618" y="106570"/>
                    <a:pt x="78064" y="100759"/>
                    <a:pt x="94510" y="94948"/>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9" name="Freeform 365">
              <a:extLst>
                <a:ext uri="{FF2B5EF4-FFF2-40B4-BE49-F238E27FC236}">
                  <a16:creationId xmlns:a16="http://schemas.microsoft.com/office/drawing/2014/main" id="{2C97FFC3-7DF3-497A-A841-70684CE8024F}"/>
                </a:ext>
              </a:extLst>
            </p:cNvPr>
            <p:cNvSpPr>
              <a:spLocks/>
            </p:cNvSpPr>
            <p:nvPr/>
          </p:nvSpPr>
          <p:spPr bwMode="auto">
            <a:xfrm>
              <a:off x="1086937" y="1058259"/>
              <a:ext cx="2190" cy="1985"/>
            </a:xfrm>
            <a:custGeom>
              <a:avLst/>
              <a:gdLst>
                <a:gd name="T0" fmla="*/ 50215 w 164679"/>
                <a:gd name="T1" fmla="*/ 0 h 149331"/>
                <a:gd name="T2" fmla="*/ 5482 w 164679"/>
                <a:gd name="T3" fmla="*/ 30261 h 149331"/>
                <a:gd name="T4" fmla="*/ 17323 w 164679"/>
                <a:gd name="T5" fmla="*/ 72363 h 149331"/>
                <a:gd name="T6" fmla="*/ 30480 w 164679"/>
                <a:gd name="T7" fmla="*/ 135515 h 149331"/>
                <a:gd name="T8" fmla="*/ 72582 w 164679"/>
                <a:gd name="T9" fmla="*/ 147357 h 149331"/>
                <a:gd name="T10" fmla="*/ 164679 w 164679"/>
                <a:gd name="T11" fmla="*/ 147357 h 149331"/>
              </a:gdLst>
              <a:ahLst/>
              <a:cxnLst>
                <a:cxn ang="0">
                  <a:pos x="T0" y="T1"/>
                </a:cxn>
                <a:cxn ang="0">
                  <a:pos x="T2" y="T3"/>
                </a:cxn>
                <a:cxn ang="0">
                  <a:pos x="T4" y="T5"/>
                </a:cxn>
                <a:cxn ang="0">
                  <a:pos x="T6" y="T7"/>
                </a:cxn>
                <a:cxn ang="0">
                  <a:pos x="T8" y="T9"/>
                </a:cxn>
                <a:cxn ang="0">
                  <a:pos x="T10" y="T11"/>
                </a:cxn>
              </a:cxnLst>
              <a:rect l="0" t="0" r="r" b="b"/>
              <a:pathLst>
                <a:path w="164679" h="149331">
                  <a:moveTo>
                    <a:pt x="50215" y="0"/>
                  </a:moveTo>
                  <a:cubicBezTo>
                    <a:pt x="30589" y="9100"/>
                    <a:pt x="10964" y="18201"/>
                    <a:pt x="5482" y="30261"/>
                  </a:cubicBezTo>
                  <a:cubicBezTo>
                    <a:pt x="0" y="42321"/>
                    <a:pt x="13157" y="54821"/>
                    <a:pt x="17323" y="72363"/>
                  </a:cubicBezTo>
                  <a:cubicBezTo>
                    <a:pt x="21489" y="89905"/>
                    <a:pt x="21270" y="123016"/>
                    <a:pt x="30480" y="135515"/>
                  </a:cubicBezTo>
                  <a:cubicBezTo>
                    <a:pt x="39690" y="148014"/>
                    <a:pt x="50215" y="145383"/>
                    <a:pt x="72582" y="147357"/>
                  </a:cubicBezTo>
                  <a:cubicBezTo>
                    <a:pt x="94949" y="149331"/>
                    <a:pt x="129814" y="148344"/>
                    <a:pt x="164679" y="14735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0" name="Freeform 366">
              <a:extLst>
                <a:ext uri="{FF2B5EF4-FFF2-40B4-BE49-F238E27FC236}">
                  <a16:creationId xmlns:a16="http://schemas.microsoft.com/office/drawing/2014/main" id="{AF932AFA-DA10-40CB-AA44-EE9476AEED74}"/>
                </a:ext>
              </a:extLst>
            </p:cNvPr>
            <p:cNvSpPr>
              <a:spLocks/>
            </p:cNvSpPr>
            <p:nvPr/>
          </p:nvSpPr>
          <p:spPr bwMode="auto">
            <a:xfrm>
              <a:off x="1087412" y="1057318"/>
              <a:ext cx="2799" cy="487"/>
            </a:xfrm>
            <a:custGeom>
              <a:avLst/>
              <a:gdLst>
                <a:gd name="T0" fmla="*/ 0 w 210510"/>
                <a:gd name="T1" fmla="*/ 11622 h 36620"/>
                <a:gd name="T2" fmla="*/ 31577 w 210510"/>
                <a:gd name="T3" fmla="*/ 1097 h 36620"/>
                <a:gd name="T4" fmla="*/ 85520 w 210510"/>
                <a:gd name="T5" fmla="*/ 18201 h 36620"/>
                <a:gd name="T6" fmla="*/ 156567 w 210510"/>
                <a:gd name="T7" fmla="*/ 33989 h 36620"/>
                <a:gd name="T8" fmla="*/ 210510 w 210510"/>
                <a:gd name="T9" fmla="*/ 33989 h 36620"/>
              </a:gdLst>
              <a:ahLst/>
              <a:cxnLst>
                <a:cxn ang="0">
                  <a:pos x="T0" y="T1"/>
                </a:cxn>
                <a:cxn ang="0">
                  <a:pos x="T2" y="T3"/>
                </a:cxn>
                <a:cxn ang="0">
                  <a:pos x="T4" y="T5"/>
                </a:cxn>
                <a:cxn ang="0">
                  <a:pos x="T6" y="T7"/>
                </a:cxn>
                <a:cxn ang="0">
                  <a:pos x="T8" y="T9"/>
                </a:cxn>
              </a:cxnLst>
              <a:rect l="0" t="0" r="r" b="b"/>
              <a:pathLst>
                <a:path w="210510" h="36620">
                  <a:moveTo>
                    <a:pt x="0" y="11622"/>
                  </a:moveTo>
                  <a:cubicBezTo>
                    <a:pt x="8662" y="5811"/>
                    <a:pt x="17324" y="0"/>
                    <a:pt x="31577" y="1097"/>
                  </a:cubicBezTo>
                  <a:cubicBezTo>
                    <a:pt x="45830" y="2194"/>
                    <a:pt x="64688" y="12719"/>
                    <a:pt x="85520" y="18201"/>
                  </a:cubicBezTo>
                  <a:cubicBezTo>
                    <a:pt x="106352" y="23683"/>
                    <a:pt x="135735" y="31358"/>
                    <a:pt x="156567" y="33989"/>
                  </a:cubicBezTo>
                  <a:cubicBezTo>
                    <a:pt x="177399" y="36620"/>
                    <a:pt x="193954" y="35304"/>
                    <a:pt x="210510" y="3398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1" name="Freeform 367">
              <a:extLst>
                <a:ext uri="{FF2B5EF4-FFF2-40B4-BE49-F238E27FC236}">
                  <a16:creationId xmlns:a16="http://schemas.microsoft.com/office/drawing/2014/main" id="{159C17BC-8F81-495D-96F4-EF6B450B69BF}"/>
                </a:ext>
              </a:extLst>
            </p:cNvPr>
            <p:cNvSpPr>
              <a:spLocks/>
            </p:cNvSpPr>
            <p:nvPr/>
          </p:nvSpPr>
          <p:spPr bwMode="auto">
            <a:xfrm>
              <a:off x="1089669" y="1057805"/>
              <a:ext cx="437" cy="839"/>
            </a:xfrm>
            <a:custGeom>
              <a:avLst/>
              <a:gdLst>
                <a:gd name="T0" fmla="*/ 0 w 32892"/>
                <a:gd name="T1" fmla="*/ 0 h 63153"/>
                <a:gd name="T2" fmla="*/ 21050 w 32892"/>
                <a:gd name="T3" fmla="*/ 36839 h 63153"/>
                <a:gd name="T4" fmla="*/ 32892 w 32892"/>
                <a:gd name="T5" fmla="*/ 63153 h 63153"/>
              </a:gdLst>
              <a:ahLst/>
              <a:cxnLst>
                <a:cxn ang="0">
                  <a:pos x="T0" y="T1"/>
                </a:cxn>
                <a:cxn ang="0">
                  <a:pos x="T2" y="T3"/>
                </a:cxn>
                <a:cxn ang="0">
                  <a:pos x="T4" y="T5"/>
                </a:cxn>
              </a:cxnLst>
              <a:rect l="0" t="0" r="r" b="b"/>
              <a:pathLst>
                <a:path w="32892" h="63153">
                  <a:moveTo>
                    <a:pt x="0" y="0"/>
                  </a:moveTo>
                  <a:cubicBezTo>
                    <a:pt x="7784" y="13157"/>
                    <a:pt x="15568" y="26314"/>
                    <a:pt x="21050" y="36839"/>
                  </a:cubicBezTo>
                  <a:cubicBezTo>
                    <a:pt x="26532" y="47364"/>
                    <a:pt x="29712" y="55258"/>
                    <a:pt x="32892" y="63153"/>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2" name="Freeform 368">
              <a:extLst>
                <a:ext uri="{FF2B5EF4-FFF2-40B4-BE49-F238E27FC236}">
                  <a16:creationId xmlns:a16="http://schemas.microsoft.com/office/drawing/2014/main" id="{67587BD8-705B-4A33-837B-88964CA437D9}"/>
                </a:ext>
              </a:extLst>
            </p:cNvPr>
            <p:cNvSpPr>
              <a:spLocks/>
            </p:cNvSpPr>
            <p:nvPr/>
          </p:nvSpPr>
          <p:spPr bwMode="auto">
            <a:xfrm>
              <a:off x="1090963" y="1060023"/>
              <a:ext cx="1871" cy="1752"/>
            </a:xfrm>
            <a:custGeom>
              <a:avLst/>
              <a:gdLst>
                <a:gd name="T0" fmla="*/ 140778 w 140778"/>
                <a:gd name="T1" fmla="*/ 131787 h 131787"/>
                <a:gd name="T2" fmla="*/ 128937 w 140778"/>
                <a:gd name="T3" fmla="*/ 79160 h 131787"/>
                <a:gd name="T4" fmla="*/ 89467 w 140778"/>
                <a:gd name="T5" fmla="*/ 27848 h 131787"/>
                <a:gd name="T6" fmla="*/ 38155 w 140778"/>
                <a:gd name="T7" fmla="*/ 4166 h 131787"/>
                <a:gd name="T8" fmla="*/ 0 w 140778"/>
                <a:gd name="T9" fmla="*/ 2850 h 131787"/>
              </a:gdLst>
              <a:ahLst/>
              <a:cxnLst>
                <a:cxn ang="0">
                  <a:pos x="T0" y="T1"/>
                </a:cxn>
                <a:cxn ang="0">
                  <a:pos x="T2" y="T3"/>
                </a:cxn>
                <a:cxn ang="0">
                  <a:pos x="T4" y="T5"/>
                </a:cxn>
                <a:cxn ang="0">
                  <a:pos x="T6" y="T7"/>
                </a:cxn>
                <a:cxn ang="0">
                  <a:pos x="T8" y="T9"/>
                </a:cxn>
              </a:cxnLst>
              <a:rect l="0" t="0" r="r" b="b"/>
              <a:pathLst>
                <a:path w="140778" h="131787">
                  <a:moveTo>
                    <a:pt x="140778" y="131787"/>
                  </a:moveTo>
                  <a:cubicBezTo>
                    <a:pt x="139133" y="114135"/>
                    <a:pt x="137489" y="96483"/>
                    <a:pt x="128937" y="79160"/>
                  </a:cubicBezTo>
                  <a:cubicBezTo>
                    <a:pt x="120385" y="61837"/>
                    <a:pt x="104597" y="40347"/>
                    <a:pt x="89467" y="27848"/>
                  </a:cubicBezTo>
                  <a:cubicBezTo>
                    <a:pt x="74337" y="15349"/>
                    <a:pt x="53066" y="8332"/>
                    <a:pt x="38155" y="4166"/>
                  </a:cubicBezTo>
                  <a:cubicBezTo>
                    <a:pt x="23244" y="0"/>
                    <a:pt x="11622" y="1425"/>
                    <a:pt x="0" y="285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3" name="Freeform 369">
              <a:extLst>
                <a:ext uri="{FF2B5EF4-FFF2-40B4-BE49-F238E27FC236}">
                  <a16:creationId xmlns:a16="http://schemas.microsoft.com/office/drawing/2014/main" id="{C75FD44C-3563-4E2A-8A08-645B7A52F873}"/>
                </a:ext>
              </a:extLst>
            </p:cNvPr>
            <p:cNvSpPr>
              <a:spLocks/>
            </p:cNvSpPr>
            <p:nvPr/>
          </p:nvSpPr>
          <p:spPr bwMode="auto">
            <a:xfrm>
              <a:off x="1090911" y="1059027"/>
              <a:ext cx="906" cy="1101"/>
            </a:xfrm>
            <a:custGeom>
              <a:avLst/>
              <a:gdLst>
                <a:gd name="T0" fmla="*/ 65784 w 68196"/>
                <a:gd name="T1" fmla="*/ 82888 h 82888"/>
                <a:gd name="T2" fmla="*/ 61837 w 68196"/>
                <a:gd name="T3" fmla="*/ 42102 h 82888"/>
                <a:gd name="T4" fmla="*/ 27629 w 68196"/>
                <a:gd name="T5" fmla="*/ 11842 h 82888"/>
                <a:gd name="T6" fmla="*/ 0 w 68196"/>
                <a:gd name="T7" fmla="*/ 0 h 82888"/>
              </a:gdLst>
              <a:ahLst/>
              <a:cxnLst>
                <a:cxn ang="0">
                  <a:pos x="T0" y="T1"/>
                </a:cxn>
                <a:cxn ang="0">
                  <a:pos x="T2" y="T3"/>
                </a:cxn>
                <a:cxn ang="0">
                  <a:pos x="T4" y="T5"/>
                </a:cxn>
                <a:cxn ang="0">
                  <a:pos x="T6" y="T7"/>
                </a:cxn>
              </a:cxnLst>
              <a:rect l="0" t="0" r="r" b="b"/>
              <a:pathLst>
                <a:path w="68196" h="82888">
                  <a:moveTo>
                    <a:pt x="65784" y="82888"/>
                  </a:moveTo>
                  <a:cubicBezTo>
                    <a:pt x="66990" y="68415"/>
                    <a:pt x="68196" y="53943"/>
                    <a:pt x="61837" y="42102"/>
                  </a:cubicBezTo>
                  <a:cubicBezTo>
                    <a:pt x="55478" y="30261"/>
                    <a:pt x="37935" y="18859"/>
                    <a:pt x="27629" y="11842"/>
                  </a:cubicBezTo>
                  <a:cubicBezTo>
                    <a:pt x="17323" y="4825"/>
                    <a:pt x="8661" y="2412"/>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4" name="Freeform 370">
              <a:extLst>
                <a:ext uri="{FF2B5EF4-FFF2-40B4-BE49-F238E27FC236}">
                  <a16:creationId xmlns:a16="http://schemas.microsoft.com/office/drawing/2014/main" id="{E5CD9788-ACE3-4CAB-AF5D-74366D2B2EB1}"/>
                </a:ext>
              </a:extLst>
            </p:cNvPr>
            <p:cNvSpPr>
              <a:spLocks/>
            </p:cNvSpPr>
            <p:nvPr/>
          </p:nvSpPr>
          <p:spPr bwMode="auto">
            <a:xfrm>
              <a:off x="1083635" y="1056573"/>
              <a:ext cx="2413" cy="2281"/>
            </a:xfrm>
            <a:custGeom>
              <a:avLst/>
              <a:gdLst>
                <a:gd name="T0" fmla="*/ 181564 w 181564"/>
                <a:gd name="T1" fmla="*/ 3837 h 171587"/>
                <a:gd name="T2" fmla="*/ 130252 w 181564"/>
                <a:gd name="T3" fmla="*/ 5811 h 171587"/>
                <a:gd name="T4" fmla="*/ 127621 w 181564"/>
                <a:gd name="T5" fmla="*/ 38703 h 171587"/>
                <a:gd name="T6" fmla="*/ 126305 w 181564"/>
                <a:gd name="T7" fmla="*/ 86068 h 171587"/>
                <a:gd name="T8" fmla="*/ 80256 w 181564"/>
                <a:gd name="T9" fmla="*/ 116329 h 171587"/>
                <a:gd name="T10" fmla="*/ 24998 w 181564"/>
                <a:gd name="T11" fmla="*/ 138695 h 171587"/>
                <a:gd name="T12" fmla="*/ 0 w 181564"/>
                <a:gd name="T13" fmla="*/ 171587 h 171587"/>
              </a:gdLst>
              <a:ahLst/>
              <a:cxnLst>
                <a:cxn ang="0">
                  <a:pos x="T0" y="T1"/>
                </a:cxn>
                <a:cxn ang="0">
                  <a:pos x="T2" y="T3"/>
                </a:cxn>
                <a:cxn ang="0">
                  <a:pos x="T4" y="T5"/>
                </a:cxn>
                <a:cxn ang="0">
                  <a:pos x="T6" y="T7"/>
                </a:cxn>
                <a:cxn ang="0">
                  <a:pos x="T8" y="T9"/>
                </a:cxn>
                <a:cxn ang="0">
                  <a:pos x="T10" y="T11"/>
                </a:cxn>
                <a:cxn ang="0">
                  <a:pos x="T12" y="T13"/>
                </a:cxn>
              </a:cxnLst>
              <a:rect l="0" t="0" r="r" b="b"/>
              <a:pathLst>
                <a:path w="181564" h="171587">
                  <a:moveTo>
                    <a:pt x="181564" y="3837"/>
                  </a:moveTo>
                  <a:cubicBezTo>
                    <a:pt x="160403" y="1918"/>
                    <a:pt x="139242" y="0"/>
                    <a:pt x="130252" y="5811"/>
                  </a:cubicBezTo>
                  <a:cubicBezTo>
                    <a:pt x="121262" y="11622"/>
                    <a:pt x="128279" y="25327"/>
                    <a:pt x="127621" y="38703"/>
                  </a:cubicBezTo>
                  <a:cubicBezTo>
                    <a:pt x="126963" y="52079"/>
                    <a:pt x="134199" y="73130"/>
                    <a:pt x="126305" y="86068"/>
                  </a:cubicBezTo>
                  <a:cubicBezTo>
                    <a:pt x="118411" y="99006"/>
                    <a:pt x="97140" y="107558"/>
                    <a:pt x="80256" y="116329"/>
                  </a:cubicBezTo>
                  <a:cubicBezTo>
                    <a:pt x="63372" y="125100"/>
                    <a:pt x="38374" y="129485"/>
                    <a:pt x="24998" y="138695"/>
                  </a:cubicBezTo>
                  <a:cubicBezTo>
                    <a:pt x="11622" y="147905"/>
                    <a:pt x="5811" y="159746"/>
                    <a:pt x="0" y="17158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5" name="Freeform 371">
              <a:extLst>
                <a:ext uri="{FF2B5EF4-FFF2-40B4-BE49-F238E27FC236}">
                  <a16:creationId xmlns:a16="http://schemas.microsoft.com/office/drawing/2014/main" id="{4AE10EE4-1258-46C7-9AF7-0796E7CB070E}"/>
                </a:ext>
              </a:extLst>
            </p:cNvPr>
            <p:cNvSpPr>
              <a:spLocks/>
            </p:cNvSpPr>
            <p:nvPr/>
          </p:nvSpPr>
          <p:spPr bwMode="auto">
            <a:xfrm>
              <a:off x="1082095" y="1058692"/>
              <a:ext cx="1790" cy="1682"/>
            </a:xfrm>
            <a:custGeom>
              <a:avLst/>
              <a:gdLst>
                <a:gd name="T0" fmla="*/ 0 w 134638"/>
                <a:gd name="T1" fmla="*/ 126525 h 126525"/>
                <a:gd name="T2" fmla="*/ 7894 w 134638"/>
                <a:gd name="T3" fmla="*/ 84423 h 126525"/>
                <a:gd name="T4" fmla="*/ 39470 w 134638"/>
                <a:gd name="T5" fmla="*/ 58109 h 126525"/>
                <a:gd name="T6" fmla="*/ 99992 w 134638"/>
                <a:gd name="T7" fmla="*/ 62056 h 126525"/>
                <a:gd name="T8" fmla="*/ 130252 w 134638"/>
                <a:gd name="T9" fmla="*/ 42321 h 126525"/>
                <a:gd name="T10" fmla="*/ 126305 w 134638"/>
                <a:gd name="T11" fmla="*/ 10745 h 126525"/>
                <a:gd name="T12" fmla="*/ 89466 w 134638"/>
                <a:gd name="T13" fmla="*/ 219 h 126525"/>
                <a:gd name="T14" fmla="*/ 30260 w 134638"/>
                <a:gd name="T15" fmla="*/ 12060 h 126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638" h="126525">
                  <a:moveTo>
                    <a:pt x="0" y="126525"/>
                  </a:moveTo>
                  <a:cubicBezTo>
                    <a:pt x="658" y="111175"/>
                    <a:pt x="1316" y="95826"/>
                    <a:pt x="7894" y="84423"/>
                  </a:cubicBezTo>
                  <a:cubicBezTo>
                    <a:pt x="14472" y="73020"/>
                    <a:pt x="24120" y="61837"/>
                    <a:pt x="39470" y="58109"/>
                  </a:cubicBezTo>
                  <a:cubicBezTo>
                    <a:pt x="54820" y="54381"/>
                    <a:pt x="84862" y="64687"/>
                    <a:pt x="99992" y="62056"/>
                  </a:cubicBezTo>
                  <a:cubicBezTo>
                    <a:pt x="115122" y="59425"/>
                    <a:pt x="125866" y="50873"/>
                    <a:pt x="130252" y="42321"/>
                  </a:cubicBezTo>
                  <a:cubicBezTo>
                    <a:pt x="134638" y="33769"/>
                    <a:pt x="133103" y="17762"/>
                    <a:pt x="126305" y="10745"/>
                  </a:cubicBezTo>
                  <a:cubicBezTo>
                    <a:pt x="119507" y="3728"/>
                    <a:pt x="105473" y="0"/>
                    <a:pt x="89466" y="219"/>
                  </a:cubicBezTo>
                  <a:cubicBezTo>
                    <a:pt x="73459" y="438"/>
                    <a:pt x="51859" y="6249"/>
                    <a:pt x="30260" y="1206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6" name="Freeform 372">
              <a:extLst>
                <a:ext uri="{FF2B5EF4-FFF2-40B4-BE49-F238E27FC236}">
                  <a16:creationId xmlns:a16="http://schemas.microsoft.com/office/drawing/2014/main" id="{46C60061-662A-417B-BE63-0D46D597312D}"/>
                </a:ext>
              </a:extLst>
            </p:cNvPr>
            <p:cNvSpPr>
              <a:spLocks/>
            </p:cNvSpPr>
            <p:nvPr/>
          </p:nvSpPr>
          <p:spPr bwMode="auto">
            <a:xfrm>
              <a:off x="1087885" y="1059140"/>
              <a:ext cx="2553" cy="1148"/>
            </a:xfrm>
            <a:custGeom>
              <a:avLst/>
              <a:gdLst>
                <a:gd name="T0" fmla="*/ 192090 w 192090"/>
                <a:gd name="T1" fmla="*/ 86396 h 86396"/>
                <a:gd name="T2" fmla="*/ 146041 w 192090"/>
                <a:gd name="T3" fmla="*/ 25875 h 86396"/>
                <a:gd name="T4" fmla="*/ 111833 w 192090"/>
                <a:gd name="T5" fmla="*/ 2193 h 86396"/>
                <a:gd name="T6" fmla="*/ 57890 w 192090"/>
                <a:gd name="T7" fmla="*/ 12718 h 86396"/>
                <a:gd name="T8" fmla="*/ 0 w 192090"/>
                <a:gd name="T9" fmla="*/ 8771 h 86396"/>
              </a:gdLst>
              <a:ahLst/>
              <a:cxnLst>
                <a:cxn ang="0">
                  <a:pos x="T0" y="T1"/>
                </a:cxn>
                <a:cxn ang="0">
                  <a:pos x="T2" y="T3"/>
                </a:cxn>
                <a:cxn ang="0">
                  <a:pos x="T4" y="T5"/>
                </a:cxn>
                <a:cxn ang="0">
                  <a:pos x="T6" y="T7"/>
                </a:cxn>
                <a:cxn ang="0">
                  <a:pos x="T8" y="T9"/>
                </a:cxn>
              </a:cxnLst>
              <a:rect l="0" t="0" r="r" b="b"/>
              <a:pathLst>
                <a:path w="192090" h="86396">
                  <a:moveTo>
                    <a:pt x="192090" y="86396"/>
                  </a:moveTo>
                  <a:cubicBezTo>
                    <a:pt x="175753" y="63152"/>
                    <a:pt x="159417" y="39909"/>
                    <a:pt x="146041" y="25875"/>
                  </a:cubicBezTo>
                  <a:cubicBezTo>
                    <a:pt x="132665" y="11841"/>
                    <a:pt x="126525" y="4386"/>
                    <a:pt x="111833" y="2193"/>
                  </a:cubicBezTo>
                  <a:cubicBezTo>
                    <a:pt x="97141" y="0"/>
                    <a:pt x="76529" y="11622"/>
                    <a:pt x="57890" y="12718"/>
                  </a:cubicBezTo>
                  <a:cubicBezTo>
                    <a:pt x="39251" y="13814"/>
                    <a:pt x="19625" y="11292"/>
                    <a:pt x="0" y="8771"/>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7" name="Freeform 373">
              <a:extLst>
                <a:ext uri="{FF2B5EF4-FFF2-40B4-BE49-F238E27FC236}">
                  <a16:creationId xmlns:a16="http://schemas.microsoft.com/office/drawing/2014/main" id="{94BF2A20-22C3-4D1B-859F-60FAB1E01359}"/>
                </a:ext>
              </a:extLst>
            </p:cNvPr>
            <p:cNvSpPr>
              <a:spLocks/>
            </p:cNvSpPr>
            <p:nvPr/>
          </p:nvSpPr>
          <p:spPr bwMode="auto">
            <a:xfrm>
              <a:off x="1088619" y="1058329"/>
              <a:ext cx="819" cy="875"/>
            </a:xfrm>
            <a:custGeom>
              <a:avLst/>
              <a:gdLst>
                <a:gd name="T0" fmla="*/ 59205 w 61618"/>
                <a:gd name="T1" fmla="*/ 65784 h 65784"/>
                <a:gd name="T2" fmla="*/ 53943 w 61618"/>
                <a:gd name="T3" fmla="*/ 24998 h 65784"/>
                <a:gd name="T4" fmla="*/ 13156 w 61618"/>
                <a:gd name="T5" fmla="*/ 6578 h 65784"/>
                <a:gd name="T6" fmla="*/ 0 w 61618"/>
                <a:gd name="T7" fmla="*/ 0 h 65784"/>
              </a:gdLst>
              <a:ahLst/>
              <a:cxnLst>
                <a:cxn ang="0">
                  <a:pos x="T0" y="T1"/>
                </a:cxn>
                <a:cxn ang="0">
                  <a:pos x="T2" y="T3"/>
                </a:cxn>
                <a:cxn ang="0">
                  <a:pos x="T4" y="T5"/>
                </a:cxn>
                <a:cxn ang="0">
                  <a:pos x="T6" y="T7"/>
                </a:cxn>
              </a:cxnLst>
              <a:rect l="0" t="0" r="r" b="b"/>
              <a:pathLst>
                <a:path w="61618" h="65784">
                  <a:moveTo>
                    <a:pt x="59205" y="65784"/>
                  </a:moveTo>
                  <a:cubicBezTo>
                    <a:pt x="60411" y="50325"/>
                    <a:pt x="61618" y="34866"/>
                    <a:pt x="53943" y="24998"/>
                  </a:cubicBezTo>
                  <a:cubicBezTo>
                    <a:pt x="46268" y="15130"/>
                    <a:pt x="22146" y="10744"/>
                    <a:pt x="13156" y="6578"/>
                  </a:cubicBezTo>
                  <a:cubicBezTo>
                    <a:pt x="4166" y="2412"/>
                    <a:pt x="2083" y="1206"/>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8" name="Freeform 374">
              <a:extLst>
                <a:ext uri="{FF2B5EF4-FFF2-40B4-BE49-F238E27FC236}">
                  <a16:creationId xmlns:a16="http://schemas.microsoft.com/office/drawing/2014/main" id="{8B7F0583-8488-4473-AB8C-BA4100BB5D1F}"/>
                </a:ext>
              </a:extLst>
            </p:cNvPr>
            <p:cNvSpPr>
              <a:spLocks/>
            </p:cNvSpPr>
            <p:nvPr/>
          </p:nvSpPr>
          <p:spPr bwMode="auto">
            <a:xfrm>
              <a:off x="1087179" y="1061060"/>
              <a:ext cx="5282" cy="2529"/>
            </a:xfrm>
            <a:custGeom>
              <a:avLst/>
              <a:gdLst>
                <a:gd name="T0" fmla="*/ 391196 w 397336"/>
                <a:gd name="T1" fmla="*/ 190226 h 190226"/>
                <a:gd name="T2" fmla="*/ 391196 w 397336"/>
                <a:gd name="T3" fmla="*/ 182332 h 190226"/>
                <a:gd name="T4" fmla="*/ 354357 w 397336"/>
                <a:gd name="T5" fmla="*/ 148124 h 190226"/>
                <a:gd name="T6" fmla="*/ 278048 w 397336"/>
                <a:gd name="T7" fmla="*/ 153387 h 190226"/>
                <a:gd name="T8" fmla="*/ 208316 w 397336"/>
                <a:gd name="T9" fmla="*/ 157334 h 190226"/>
                <a:gd name="T10" fmla="*/ 187266 w 397336"/>
                <a:gd name="T11" fmla="*/ 102075 h 190226"/>
                <a:gd name="T12" fmla="*/ 166215 w 397336"/>
                <a:gd name="T13" fmla="*/ 42211 h 190226"/>
                <a:gd name="T14" fmla="*/ 113587 w 397336"/>
                <a:gd name="T15" fmla="*/ 6030 h 190226"/>
                <a:gd name="T16" fmla="*/ 58329 w 397336"/>
                <a:gd name="T17" fmla="*/ 6030 h 190226"/>
                <a:gd name="T18" fmla="*/ 5701 w 397336"/>
                <a:gd name="T19" fmla="*/ 37607 h 190226"/>
                <a:gd name="T20" fmla="*/ 24121 w 397336"/>
                <a:gd name="T21" fmla="*/ 99444 h 190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336" h="190226">
                  <a:moveTo>
                    <a:pt x="391196" y="190226"/>
                  </a:moveTo>
                  <a:cubicBezTo>
                    <a:pt x="394266" y="189787"/>
                    <a:pt x="397336" y="189349"/>
                    <a:pt x="391196" y="182332"/>
                  </a:cubicBezTo>
                  <a:cubicBezTo>
                    <a:pt x="385056" y="175315"/>
                    <a:pt x="373215" y="152948"/>
                    <a:pt x="354357" y="148124"/>
                  </a:cubicBezTo>
                  <a:cubicBezTo>
                    <a:pt x="335499" y="143300"/>
                    <a:pt x="302388" y="151852"/>
                    <a:pt x="278048" y="153387"/>
                  </a:cubicBezTo>
                  <a:cubicBezTo>
                    <a:pt x="253708" y="154922"/>
                    <a:pt x="223446" y="165886"/>
                    <a:pt x="208316" y="157334"/>
                  </a:cubicBezTo>
                  <a:cubicBezTo>
                    <a:pt x="193186" y="148782"/>
                    <a:pt x="194283" y="121262"/>
                    <a:pt x="187266" y="102075"/>
                  </a:cubicBezTo>
                  <a:cubicBezTo>
                    <a:pt x="180249" y="82888"/>
                    <a:pt x="178495" y="58219"/>
                    <a:pt x="166215" y="42211"/>
                  </a:cubicBezTo>
                  <a:cubicBezTo>
                    <a:pt x="153935" y="26203"/>
                    <a:pt x="131568" y="12060"/>
                    <a:pt x="113587" y="6030"/>
                  </a:cubicBezTo>
                  <a:cubicBezTo>
                    <a:pt x="95606" y="0"/>
                    <a:pt x="76310" y="767"/>
                    <a:pt x="58329" y="6030"/>
                  </a:cubicBezTo>
                  <a:cubicBezTo>
                    <a:pt x="40348" y="11293"/>
                    <a:pt x="11402" y="22038"/>
                    <a:pt x="5701" y="37607"/>
                  </a:cubicBezTo>
                  <a:cubicBezTo>
                    <a:pt x="0" y="53176"/>
                    <a:pt x="12060" y="76310"/>
                    <a:pt x="24121" y="9944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9" name="Freeform 375">
              <a:extLst>
                <a:ext uri="{FF2B5EF4-FFF2-40B4-BE49-F238E27FC236}">
                  <a16:creationId xmlns:a16="http://schemas.microsoft.com/office/drawing/2014/main" id="{7D14747B-1FA0-4A38-9C63-8ABA4D246AF0}"/>
                </a:ext>
              </a:extLst>
            </p:cNvPr>
            <p:cNvSpPr>
              <a:spLocks/>
            </p:cNvSpPr>
            <p:nvPr/>
          </p:nvSpPr>
          <p:spPr bwMode="auto">
            <a:xfrm>
              <a:off x="1091817" y="1061508"/>
              <a:ext cx="755" cy="1050"/>
            </a:xfrm>
            <a:custGeom>
              <a:avLst/>
              <a:gdLst>
                <a:gd name="T0" fmla="*/ 56794 w 56794"/>
                <a:gd name="T1" fmla="*/ 78941 h 78941"/>
                <a:gd name="T2" fmla="*/ 42321 w 56794"/>
                <a:gd name="T3" fmla="*/ 28945 h 78941"/>
                <a:gd name="T4" fmla="*/ 16008 w 56794"/>
                <a:gd name="T5" fmla="*/ 5263 h 78941"/>
                <a:gd name="T6" fmla="*/ 0 w 56794"/>
                <a:gd name="T7" fmla="*/ 0 h 78941"/>
              </a:gdLst>
              <a:ahLst/>
              <a:cxnLst>
                <a:cxn ang="0">
                  <a:pos x="T0" y="T1"/>
                </a:cxn>
                <a:cxn ang="0">
                  <a:pos x="T2" y="T3"/>
                </a:cxn>
                <a:cxn ang="0">
                  <a:pos x="T4" y="T5"/>
                </a:cxn>
                <a:cxn ang="0">
                  <a:pos x="T6" y="T7"/>
                </a:cxn>
              </a:cxnLst>
              <a:rect l="0" t="0" r="r" b="b"/>
              <a:pathLst>
                <a:path w="56794" h="78941">
                  <a:moveTo>
                    <a:pt x="56794" y="78941"/>
                  </a:moveTo>
                  <a:cubicBezTo>
                    <a:pt x="52956" y="60083"/>
                    <a:pt x="49119" y="41225"/>
                    <a:pt x="42321" y="28945"/>
                  </a:cubicBezTo>
                  <a:cubicBezTo>
                    <a:pt x="35523" y="16665"/>
                    <a:pt x="23062" y="10087"/>
                    <a:pt x="16008" y="5263"/>
                  </a:cubicBezTo>
                  <a:cubicBezTo>
                    <a:pt x="8954" y="439"/>
                    <a:pt x="4477" y="219"/>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0" name="Freeform 376">
              <a:extLst>
                <a:ext uri="{FF2B5EF4-FFF2-40B4-BE49-F238E27FC236}">
                  <a16:creationId xmlns:a16="http://schemas.microsoft.com/office/drawing/2014/main" id="{9F709A5D-F324-48B3-A303-1AA5C1B9B6FC}"/>
                </a:ext>
              </a:extLst>
            </p:cNvPr>
            <p:cNvSpPr>
              <a:spLocks/>
            </p:cNvSpPr>
            <p:nvPr/>
          </p:nvSpPr>
          <p:spPr bwMode="auto">
            <a:xfrm>
              <a:off x="1091120" y="1060654"/>
              <a:ext cx="997" cy="944"/>
            </a:xfrm>
            <a:custGeom>
              <a:avLst/>
              <a:gdLst>
                <a:gd name="T0" fmla="*/ 0 w 74994"/>
                <a:gd name="T1" fmla="*/ 0 h 71047"/>
                <a:gd name="T2" fmla="*/ 49996 w 74994"/>
                <a:gd name="T3" fmla="*/ 19735 h 71047"/>
                <a:gd name="T4" fmla="*/ 57890 w 74994"/>
                <a:gd name="T5" fmla="*/ 36839 h 71047"/>
                <a:gd name="T6" fmla="*/ 74994 w 74994"/>
                <a:gd name="T7" fmla="*/ 71047 h 71047"/>
              </a:gdLst>
              <a:ahLst/>
              <a:cxnLst>
                <a:cxn ang="0">
                  <a:pos x="T0" y="T1"/>
                </a:cxn>
                <a:cxn ang="0">
                  <a:pos x="T2" y="T3"/>
                </a:cxn>
                <a:cxn ang="0">
                  <a:pos x="T4" y="T5"/>
                </a:cxn>
                <a:cxn ang="0">
                  <a:pos x="T6" y="T7"/>
                </a:cxn>
              </a:cxnLst>
              <a:rect l="0" t="0" r="r" b="b"/>
              <a:pathLst>
                <a:path w="74994" h="71047">
                  <a:moveTo>
                    <a:pt x="0" y="0"/>
                  </a:moveTo>
                  <a:cubicBezTo>
                    <a:pt x="20174" y="6797"/>
                    <a:pt x="40348" y="13595"/>
                    <a:pt x="49996" y="19735"/>
                  </a:cubicBezTo>
                  <a:cubicBezTo>
                    <a:pt x="59644" y="25875"/>
                    <a:pt x="53724" y="28287"/>
                    <a:pt x="57890" y="36839"/>
                  </a:cubicBezTo>
                  <a:cubicBezTo>
                    <a:pt x="62056" y="45391"/>
                    <a:pt x="72143" y="65127"/>
                    <a:pt x="74994" y="7104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1" name="Freeform 377">
              <a:extLst>
                <a:ext uri="{FF2B5EF4-FFF2-40B4-BE49-F238E27FC236}">
                  <a16:creationId xmlns:a16="http://schemas.microsoft.com/office/drawing/2014/main" id="{586C1BCA-1E98-475B-8AF2-E093C2439DC0}"/>
                </a:ext>
              </a:extLst>
            </p:cNvPr>
            <p:cNvSpPr>
              <a:spLocks/>
            </p:cNvSpPr>
            <p:nvPr/>
          </p:nvSpPr>
          <p:spPr bwMode="auto">
            <a:xfrm>
              <a:off x="1089774" y="1060516"/>
              <a:ext cx="1393" cy="1941"/>
            </a:xfrm>
            <a:custGeom>
              <a:avLst/>
              <a:gdLst>
                <a:gd name="T0" fmla="*/ 68415 w 104816"/>
                <a:gd name="T1" fmla="*/ 146041 h 146041"/>
                <a:gd name="T2" fmla="*/ 103939 w 104816"/>
                <a:gd name="T3" fmla="*/ 96045 h 146041"/>
                <a:gd name="T4" fmla="*/ 73678 w 104816"/>
                <a:gd name="T5" fmla="*/ 60522 h 146041"/>
                <a:gd name="T6" fmla="*/ 15788 w 104816"/>
                <a:gd name="T7" fmla="*/ 22367 h 146041"/>
                <a:gd name="T8" fmla="*/ 0 w 104816"/>
                <a:gd name="T9" fmla="*/ 0 h 146041"/>
              </a:gdLst>
              <a:ahLst/>
              <a:cxnLst>
                <a:cxn ang="0">
                  <a:pos x="T0" y="T1"/>
                </a:cxn>
                <a:cxn ang="0">
                  <a:pos x="T2" y="T3"/>
                </a:cxn>
                <a:cxn ang="0">
                  <a:pos x="T4" y="T5"/>
                </a:cxn>
                <a:cxn ang="0">
                  <a:pos x="T6" y="T7"/>
                </a:cxn>
                <a:cxn ang="0">
                  <a:pos x="T8" y="T9"/>
                </a:cxn>
              </a:cxnLst>
              <a:rect l="0" t="0" r="r" b="b"/>
              <a:pathLst>
                <a:path w="104816" h="146041">
                  <a:moveTo>
                    <a:pt x="68415" y="146041"/>
                  </a:moveTo>
                  <a:cubicBezTo>
                    <a:pt x="85738" y="128169"/>
                    <a:pt x="103062" y="110298"/>
                    <a:pt x="103939" y="96045"/>
                  </a:cubicBezTo>
                  <a:cubicBezTo>
                    <a:pt x="104816" y="81792"/>
                    <a:pt x="88370" y="72802"/>
                    <a:pt x="73678" y="60522"/>
                  </a:cubicBezTo>
                  <a:cubicBezTo>
                    <a:pt x="58986" y="48242"/>
                    <a:pt x="28068" y="32454"/>
                    <a:pt x="15788" y="22367"/>
                  </a:cubicBezTo>
                  <a:cubicBezTo>
                    <a:pt x="3508" y="12280"/>
                    <a:pt x="1754" y="6140"/>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2" name="Freeform 378">
              <a:extLst>
                <a:ext uri="{FF2B5EF4-FFF2-40B4-BE49-F238E27FC236}">
                  <a16:creationId xmlns:a16="http://schemas.microsoft.com/office/drawing/2014/main" id="{6837A461-3C61-4540-9F37-1C5F0BC0B166}"/>
                </a:ext>
              </a:extLst>
            </p:cNvPr>
            <p:cNvSpPr>
              <a:spLocks/>
            </p:cNvSpPr>
            <p:nvPr/>
          </p:nvSpPr>
          <p:spPr bwMode="auto">
            <a:xfrm>
              <a:off x="1084349" y="1058434"/>
              <a:ext cx="1804" cy="1743"/>
            </a:xfrm>
            <a:custGeom>
              <a:avLst/>
              <a:gdLst>
                <a:gd name="T0" fmla="*/ 135735 w 135735"/>
                <a:gd name="T1" fmla="*/ 0 h 131130"/>
                <a:gd name="T2" fmla="*/ 73898 w 135735"/>
                <a:gd name="T3" fmla="*/ 10525 h 131130"/>
                <a:gd name="T4" fmla="*/ 19955 w 135735"/>
                <a:gd name="T5" fmla="*/ 27629 h 131130"/>
                <a:gd name="T6" fmla="*/ 1535 w 135735"/>
                <a:gd name="T7" fmla="*/ 76309 h 131130"/>
                <a:gd name="T8" fmla="*/ 10745 w 135735"/>
                <a:gd name="T9" fmla="*/ 124990 h 131130"/>
                <a:gd name="T10" fmla="*/ 58110 w 135735"/>
                <a:gd name="T11" fmla="*/ 113149 h 131130"/>
                <a:gd name="T12" fmla="*/ 83108 w 135735"/>
                <a:gd name="T13" fmla="*/ 94729 h 131130"/>
                <a:gd name="T14" fmla="*/ 131788 w 135735"/>
                <a:gd name="T15" fmla="*/ 103939 h 131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735" h="131130">
                  <a:moveTo>
                    <a:pt x="135735" y="0"/>
                  </a:moveTo>
                  <a:cubicBezTo>
                    <a:pt x="114465" y="2960"/>
                    <a:pt x="93195" y="5920"/>
                    <a:pt x="73898" y="10525"/>
                  </a:cubicBezTo>
                  <a:cubicBezTo>
                    <a:pt x="54601" y="15130"/>
                    <a:pt x="32015" y="16665"/>
                    <a:pt x="19955" y="27629"/>
                  </a:cubicBezTo>
                  <a:cubicBezTo>
                    <a:pt x="7895" y="38593"/>
                    <a:pt x="3070" y="60082"/>
                    <a:pt x="1535" y="76309"/>
                  </a:cubicBezTo>
                  <a:cubicBezTo>
                    <a:pt x="0" y="92536"/>
                    <a:pt x="1316" y="118850"/>
                    <a:pt x="10745" y="124990"/>
                  </a:cubicBezTo>
                  <a:cubicBezTo>
                    <a:pt x="20174" y="131130"/>
                    <a:pt x="46050" y="118192"/>
                    <a:pt x="58110" y="113149"/>
                  </a:cubicBezTo>
                  <a:cubicBezTo>
                    <a:pt x="70170" y="108106"/>
                    <a:pt x="70828" y="96264"/>
                    <a:pt x="83108" y="94729"/>
                  </a:cubicBezTo>
                  <a:cubicBezTo>
                    <a:pt x="95388" y="93194"/>
                    <a:pt x="113588" y="98566"/>
                    <a:pt x="131788" y="10393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3" name="Freeform 379">
              <a:extLst>
                <a:ext uri="{FF2B5EF4-FFF2-40B4-BE49-F238E27FC236}">
                  <a16:creationId xmlns:a16="http://schemas.microsoft.com/office/drawing/2014/main" id="{973E9A0D-2587-4241-A46B-C9DEFCFED9FF}"/>
                </a:ext>
              </a:extLst>
            </p:cNvPr>
            <p:cNvSpPr>
              <a:spLocks/>
            </p:cNvSpPr>
            <p:nvPr/>
          </p:nvSpPr>
          <p:spPr bwMode="auto">
            <a:xfrm>
              <a:off x="1085471" y="1059046"/>
              <a:ext cx="1758" cy="2184"/>
            </a:xfrm>
            <a:custGeom>
              <a:avLst/>
              <a:gdLst>
                <a:gd name="T0" fmla="*/ 84203 w 132226"/>
                <a:gd name="T1" fmla="*/ 0 h 164241"/>
                <a:gd name="T2" fmla="*/ 118411 w 132226"/>
                <a:gd name="T3" fmla="*/ 17104 h 164241"/>
                <a:gd name="T4" fmla="*/ 131568 w 132226"/>
                <a:gd name="T5" fmla="*/ 48680 h 164241"/>
                <a:gd name="T6" fmla="*/ 114464 w 132226"/>
                <a:gd name="T7" fmla="*/ 111833 h 164241"/>
                <a:gd name="T8" fmla="*/ 60521 w 132226"/>
                <a:gd name="T9" fmla="*/ 147356 h 164241"/>
                <a:gd name="T10" fmla="*/ 17103 w 132226"/>
                <a:gd name="T11" fmla="*/ 161829 h 164241"/>
                <a:gd name="T12" fmla="*/ 0 w 132226"/>
                <a:gd name="T13" fmla="*/ 161829 h 164241"/>
              </a:gdLst>
              <a:ahLst/>
              <a:cxnLst>
                <a:cxn ang="0">
                  <a:pos x="T0" y="T1"/>
                </a:cxn>
                <a:cxn ang="0">
                  <a:pos x="T2" y="T3"/>
                </a:cxn>
                <a:cxn ang="0">
                  <a:pos x="T4" y="T5"/>
                </a:cxn>
                <a:cxn ang="0">
                  <a:pos x="T6" y="T7"/>
                </a:cxn>
                <a:cxn ang="0">
                  <a:pos x="T8" y="T9"/>
                </a:cxn>
                <a:cxn ang="0">
                  <a:pos x="T10" y="T11"/>
                </a:cxn>
                <a:cxn ang="0">
                  <a:pos x="T12" y="T13"/>
                </a:cxn>
              </a:cxnLst>
              <a:rect l="0" t="0" r="r" b="b"/>
              <a:pathLst>
                <a:path w="132226" h="164241">
                  <a:moveTo>
                    <a:pt x="84203" y="0"/>
                  </a:moveTo>
                  <a:cubicBezTo>
                    <a:pt x="97360" y="4495"/>
                    <a:pt x="110517" y="8991"/>
                    <a:pt x="118411" y="17104"/>
                  </a:cubicBezTo>
                  <a:cubicBezTo>
                    <a:pt x="126305" y="25217"/>
                    <a:pt x="132226" y="32892"/>
                    <a:pt x="131568" y="48680"/>
                  </a:cubicBezTo>
                  <a:cubicBezTo>
                    <a:pt x="130910" y="64468"/>
                    <a:pt x="126305" y="95387"/>
                    <a:pt x="114464" y="111833"/>
                  </a:cubicBezTo>
                  <a:cubicBezTo>
                    <a:pt x="102623" y="128279"/>
                    <a:pt x="76748" y="139023"/>
                    <a:pt x="60521" y="147356"/>
                  </a:cubicBezTo>
                  <a:cubicBezTo>
                    <a:pt x="44294" y="155689"/>
                    <a:pt x="27190" y="159417"/>
                    <a:pt x="17103" y="161829"/>
                  </a:cubicBezTo>
                  <a:cubicBezTo>
                    <a:pt x="7016" y="164241"/>
                    <a:pt x="3508" y="163035"/>
                    <a:pt x="0" y="16182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4" name="Freeform 380">
              <a:extLst>
                <a:ext uri="{FF2B5EF4-FFF2-40B4-BE49-F238E27FC236}">
                  <a16:creationId xmlns:a16="http://schemas.microsoft.com/office/drawing/2014/main" id="{4DFDAF33-BF12-453B-9699-00FA4CCABECE}"/>
                </a:ext>
              </a:extLst>
            </p:cNvPr>
            <p:cNvSpPr>
              <a:spLocks/>
            </p:cNvSpPr>
            <p:nvPr/>
          </p:nvSpPr>
          <p:spPr bwMode="auto">
            <a:xfrm>
              <a:off x="1083979" y="1059991"/>
              <a:ext cx="1754" cy="1554"/>
            </a:xfrm>
            <a:custGeom>
              <a:avLst/>
              <a:gdLst>
                <a:gd name="T0" fmla="*/ 132007 w 132007"/>
                <a:gd name="T1" fmla="*/ 46049 h 116876"/>
                <a:gd name="T2" fmla="*/ 103062 w 132007"/>
                <a:gd name="T3" fmla="*/ 80256 h 116876"/>
                <a:gd name="T4" fmla="*/ 58328 w 132007"/>
                <a:gd name="T5" fmla="*/ 112490 h 116876"/>
                <a:gd name="T6" fmla="*/ 22805 w 132007"/>
                <a:gd name="T7" fmla="*/ 106570 h 116876"/>
                <a:gd name="T8" fmla="*/ 3070 w 132007"/>
                <a:gd name="T9" fmla="*/ 85519 h 116876"/>
                <a:gd name="T10" fmla="*/ 4385 w 132007"/>
                <a:gd name="T11" fmla="*/ 42102 h 116876"/>
                <a:gd name="T12" fmla="*/ 17542 w 132007"/>
                <a:gd name="T13" fmla="*/ 22366 h 116876"/>
                <a:gd name="T14" fmla="*/ 29383 w 132007"/>
                <a:gd name="T15" fmla="*/ 0 h 1168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007" h="116876">
                  <a:moveTo>
                    <a:pt x="132007" y="46049"/>
                  </a:moveTo>
                  <a:cubicBezTo>
                    <a:pt x="123674" y="57616"/>
                    <a:pt x="115342" y="69183"/>
                    <a:pt x="103062" y="80256"/>
                  </a:cubicBezTo>
                  <a:cubicBezTo>
                    <a:pt x="90782" y="91329"/>
                    <a:pt x="71704" y="108104"/>
                    <a:pt x="58328" y="112490"/>
                  </a:cubicBezTo>
                  <a:cubicBezTo>
                    <a:pt x="44952" y="116876"/>
                    <a:pt x="32015" y="111065"/>
                    <a:pt x="22805" y="106570"/>
                  </a:cubicBezTo>
                  <a:cubicBezTo>
                    <a:pt x="13595" y="102075"/>
                    <a:pt x="6140" y="96264"/>
                    <a:pt x="3070" y="85519"/>
                  </a:cubicBezTo>
                  <a:cubicBezTo>
                    <a:pt x="0" y="74774"/>
                    <a:pt x="1973" y="52628"/>
                    <a:pt x="4385" y="42102"/>
                  </a:cubicBezTo>
                  <a:cubicBezTo>
                    <a:pt x="6797" y="31576"/>
                    <a:pt x="13376" y="29383"/>
                    <a:pt x="17542" y="22366"/>
                  </a:cubicBezTo>
                  <a:cubicBezTo>
                    <a:pt x="21708" y="15349"/>
                    <a:pt x="25545" y="7674"/>
                    <a:pt x="29383"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5" name="Freeform 381">
              <a:extLst>
                <a:ext uri="{FF2B5EF4-FFF2-40B4-BE49-F238E27FC236}">
                  <a16:creationId xmlns:a16="http://schemas.microsoft.com/office/drawing/2014/main" id="{E5C5F485-4FAE-48B5-B5F5-FF783814A231}"/>
                </a:ext>
              </a:extLst>
            </p:cNvPr>
            <p:cNvSpPr>
              <a:spLocks/>
            </p:cNvSpPr>
            <p:nvPr/>
          </p:nvSpPr>
          <p:spPr bwMode="auto">
            <a:xfrm>
              <a:off x="1081536" y="1056790"/>
              <a:ext cx="2349" cy="1802"/>
            </a:xfrm>
            <a:custGeom>
              <a:avLst/>
              <a:gdLst>
                <a:gd name="T0" fmla="*/ 176740 w 176740"/>
                <a:gd name="T1" fmla="*/ 0 h 135515"/>
                <a:gd name="T2" fmla="*/ 167092 w 176740"/>
                <a:gd name="T3" fmla="*/ 59205 h 135515"/>
                <a:gd name="T4" fmla="*/ 142094 w 176740"/>
                <a:gd name="T5" fmla="*/ 86835 h 135515"/>
                <a:gd name="T6" fmla="*/ 78941 w 176740"/>
                <a:gd name="T7" fmla="*/ 92097 h 135515"/>
                <a:gd name="T8" fmla="*/ 28945 w 176740"/>
                <a:gd name="T9" fmla="*/ 118192 h 135515"/>
                <a:gd name="T10" fmla="*/ 0 w 176740"/>
                <a:gd name="T11" fmla="*/ 135515 h 135515"/>
              </a:gdLst>
              <a:ahLst/>
              <a:cxnLst>
                <a:cxn ang="0">
                  <a:pos x="T0" y="T1"/>
                </a:cxn>
                <a:cxn ang="0">
                  <a:pos x="T2" y="T3"/>
                </a:cxn>
                <a:cxn ang="0">
                  <a:pos x="T4" y="T5"/>
                </a:cxn>
                <a:cxn ang="0">
                  <a:pos x="T6" y="T7"/>
                </a:cxn>
                <a:cxn ang="0">
                  <a:pos x="T8" y="T9"/>
                </a:cxn>
                <a:cxn ang="0">
                  <a:pos x="T10" y="T11"/>
                </a:cxn>
              </a:cxnLst>
              <a:rect l="0" t="0" r="r" b="b"/>
              <a:pathLst>
                <a:path w="176740" h="135515">
                  <a:moveTo>
                    <a:pt x="176740" y="0"/>
                  </a:moveTo>
                  <a:cubicBezTo>
                    <a:pt x="174803" y="22366"/>
                    <a:pt x="172866" y="44733"/>
                    <a:pt x="167092" y="59205"/>
                  </a:cubicBezTo>
                  <a:cubicBezTo>
                    <a:pt x="161318" y="73677"/>
                    <a:pt x="156786" y="81353"/>
                    <a:pt x="142094" y="86835"/>
                  </a:cubicBezTo>
                  <a:cubicBezTo>
                    <a:pt x="127402" y="92317"/>
                    <a:pt x="97799" y="86871"/>
                    <a:pt x="78941" y="92097"/>
                  </a:cubicBezTo>
                  <a:cubicBezTo>
                    <a:pt x="60083" y="97323"/>
                    <a:pt x="42102" y="110956"/>
                    <a:pt x="28945" y="118192"/>
                  </a:cubicBezTo>
                  <a:cubicBezTo>
                    <a:pt x="15788" y="125428"/>
                    <a:pt x="7894" y="130471"/>
                    <a:pt x="0" y="135515"/>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6" name="Freeform 382">
              <a:extLst>
                <a:ext uri="{FF2B5EF4-FFF2-40B4-BE49-F238E27FC236}">
                  <a16:creationId xmlns:a16="http://schemas.microsoft.com/office/drawing/2014/main" id="{7307889A-90A2-4629-B602-D7220F6A9185}"/>
                </a:ext>
              </a:extLst>
            </p:cNvPr>
            <p:cNvSpPr>
              <a:spLocks/>
            </p:cNvSpPr>
            <p:nvPr/>
          </p:nvSpPr>
          <p:spPr bwMode="auto">
            <a:xfrm>
              <a:off x="1080635" y="1058588"/>
              <a:ext cx="1221" cy="954"/>
            </a:xfrm>
            <a:custGeom>
              <a:avLst/>
              <a:gdLst>
                <a:gd name="T0" fmla="*/ 91878 w 91878"/>
                <a:gd name="T1" fmla="*/ 5920 h 71704"/>
                <a:gd name="T2" fmla="*/ 64249 w 91878"/>
                <a:gd name="T3" fmla="*/ 3289 h 71704"/>
                <a:gd name="T4" fmla="*/ 10306 w 91878"/>
                <a:gd name="T5" fmla="*/ 25655 h 71704"/>
                <a:gd name="T6" fmla="*/ 2412 w 91878"/>
                <a:gd name="T7" fmla="*/ 49338 h 71704"/>
                <a:gd name="T8" fmla="*/ 2412 w 91878"/>
                <a:gd name="T9" fmla="*/ 71704 h 71704"/>
              </a:gdLst>
              <a:ahLst/>
              <a:cxnLst>
                <a:cxn ang="0">
                  <a:pos x="T0" y="T1"/>
                </a:cxn>
                <a:cxn ang="0">
                  <a:pos x="T2" y="T3"/>
                </a:cxn>
                <a:cxn ang="0">
                  <a:pos x="T4" y="T5"/>
                </a:cxn>
                <a:cxn ang="0">
                  <a:pos x="T6" y="T7"/>
                </a:cxn>
                <a:cxn ang="0">
                  <a:pos x="T8" y="T9"/>
                </a:cxn>
              </a:cxnLst>
              <a:rect l="0" t="0" r="r" b="b"/>
              <a:pathLst>
                <a:path w="91878" h="71704">
                  <a:moveTo>
                    <a:pt x="91878" y="5920"/>
                  </a:moveTo>
                  <a:cubicBezTo>
                    <a:pt x="84861" y="2960"/>
                    <a:pt x="77844" y="0"/>
                    <a:pt x="64249" y="3289"/>
                  </a:cubicBezTo>
                  <a:cubicBezTo>
                    <a:pt x="50654" y="6578"/>
                    <a:pt x="20612" y="17980"/>
                    <a:pt x="10306" y="25655"/>
                  </a:cubicBezTo>
                  <a:cubicBezTo>
                    <a:pt x="0" y="33330"/>
                    <a:pt x="3728" y="41663"/>
                    <a:pt x="2412" y="49338"/>
                  </a:cubicBezTo>
                  <a:cubicBezTo>
                    <a:pt x="1096" y="57013"/>
                    <a:pt x="1754" y="64358"/>
                    <a:pt x="2412" y="7170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7" name="Freeform 383">
              <a:extLst>
                <a:ext uri="{FF2B5EF4-FFF2-40B4-BE49-F238E27FC236}">
                  <a16:creationId xmlns:a16="http://schemas.microsoft.com/office/drawing/2014/main" id="{BB3F74AC-01CE-4E33-BE35-1C144C6B5AFC}"/>
                </a:ext>
              </a:extLst>
            </p:cNvPr>
            <p:cNvSpPr>
              <a:spLocks/>
            </p:cNvSpPr>
            <p:nvPr/>
          </p:nvSpPr>
          <p:spPr bwMode="auto">
            <a:xfrm>
              <a:off x="1080276" y="1061230"/>
              <a:ext cx="3746" cy="1997"/>
            </a:xfrm>
            <a:custGeom>
              <a:avLst/>
              <a:gdLst>
                <a:gd name="T0" fmla="*/ 274977 w 281776"/>
                <a:gd name="T1" fmla="*/ 0 h 150207"/>
                <a:gd name="T2" fmla="*/ 265768 w 281776"/>
                <a:gd name="T3" fmla="*/ 38374 h 150207"/>
                <a:gd name="T4" fmla="*/ 178932 w 281776"/>
                <a:gd name="T5" fmla="*/ 48899 h 150207"/>
                <a:gd name="T6" fmla="*/ 76309 w 281776"/>
                <a:gd name="T7" fmla="*/ 62056 h 150207"/>
                <a:gd name="T8" fmla="*/ 10525 w 281776"/>
                <a:gd name="T9" fmla="*/ 115999 h 150207"/>
                <a:gd name="T10" fmla="*/ 13156 w 281776"/>
                <a:gd name="T11" fmla="*/ 150207 h 150207"/>
              </a:gdLst>
              <a:ahLst/>
              <a:cxnLst>
                <a:cxn ang="0">
                  <a:pos x="T0" y="T1"/>
                </a:cxn>
                <a:cxn ang="0">
                  <a:pos x="T2" y="T3"/>
                </a:cxn>
                <a:cxn ang="0">
                  <a:pos x="T4" y="T5"/>
                </a:cxn>
                <a:cxn ang="0">
                  <a:pos x="T6" y="T7"/>
                </a:cxn>
                <a:cxn ang="0">
                  <a:pos x="T8" y="T9"/>
                </a:cxn>
                <a:cxn ang="0">
                  <a:pos x="T10" y="T11"/>
                </a:cxn>
              </a:cxnLst>
              <a:rect l="0" t="0" r="r" b="b"/>
              <a:pathLst>
                <a:path w="281776" h="150207">
                  <a:moveTo>
                    <a:pt x="274977" y="0"/>
                  </a:moveTo>
                  <a:cubicBezTo>
                    <a:pt x="278376" y="15112"/>
                    <a:pt x="281776" y="30224"/>
                    <a:pt x="265768" y="38374"/>
                  </a:cubicBezTo>
                  <a:cubicBezTo>
                    <a:pt x="249760" y="46524"/>
                    <a:pt x="210508" y="44952"/>
                    <a:pt x="178932" y="48899"/>
                  </a:cubicBezTo>
                  <a:cubicBezTo>
                    <a:pt x="147356" y="52846"/>
                    <a:pt x="104377" y="50873"/>
                    <a:pt x="76309" y="62056"/>
                  </a:cubicBezTo>
                  <a:cubicBezTo>
                    <a:pt x="48241" y="73239"/>
                    <a:pt x="21050" y="101307"/>
                    <a:pt x="10525" y="115999"/>
                  </a:cubicBezTo>
                  <a:cubicBezTo>
                    <a:pt x="0" y="130691"/>
                    <a:pt x="6578" y="140449"/>
                    <a:pt x="13156" y="15020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8" name="Freeform 384">
              <a:extLst>
                <a:ext uri="{FF2B5EF4-FFF2-40B4-BE49-F238E27FC236}">
                  <a16:creationId xmlns:a16="http://schemas.microsoft.com/office/drawing/2014/main" id="{86582E7C-DBF5-49FA-BDFA-8BF3737A9818}"/>
                </a:ext>
              </a:extLst>
            </p:cNvPr>
            <p:cNvSpPr>
              <a:spLocks/>
            </p:cNvSpPr>
            <p:nvPr/>
          </p:nvSpPr>
          <p:spPr bwMode="auto">
            <a:xfrm>
              <a:off x="1086885" y="1062055"/>
              <a:ext cx="1699" cy="1521"/>
            </a:xfrm>
            <a:custGeom>
              <a:avLst/>
              <a:gdLst>
                <a:gd name="T0" fmla="*/ 43636 w 127840"/>
                <a:gd name="T1" fmla="*/ 114465 h 114465"/>
                <a:gd name="T2" fmla="*/ 3947 w 127840"/>
                <a:gd name="T3" fmla="*/ 93414 h 114465"/>
                <a:gd name="T4" fmla="*/ 19954 w 127840"/>
                <a:gd name="T5" fmla="*/ 68416 h 114465"/>
                <a:gd name="T6" fmla="*/ 76529 w 127840"/>
                <a:gd name="T7" fmla="*/ 60522 h 114465"/>
                <a:gd name="T8" fmla="*/ 104158 w 127840"/>
                <a:gd name="T9" fmla="*/ 43418 h 114465"/>
                <a:gd name="T10" fmla="*/ 117315 w 127840"/>
                <a:gd name="T11" fmla="*/ 10526 h 114465"/>
                <a:gd name="T12" fmla="*/ 127840 w 127840"/>
                <a:gd name="T13" fmla="*/ 0 h 114465"/>
              </a:gdLst>
              <a:ahLst/>
              <a:cxnLst>
                <a:cxn ang="0">
                  <a:pos x="T0" y="T1"/>
                </a:cxn>
                <a:cxn ang="0">
                  <a:pos x="T2" y="T3"/>
                </a:cxn>
                <a:cxn ang="0">
                  <a:pos x="T4" y="T5"/>
                </a:cxn>
                <a:cxn ang="0">
                  <a:pos x="T6" y="T7"/>
                </a:cxn>
                <a:cxn ang="0">
                  <a:pos x="T8" y="T9"/>
                </a:cxn>
                <a:cxn ang="0">
                  <a:pos x="T10" y="T11"/>
                </a:cxn>
                <a:cxn ang="0">
                  <a:pos x="T12" y="T13"/>
                </a:cxn>
              </a:cxnLst>
              <a:rect l="0" t="0" r="r" b="b"/>
              <a:pathLst>
                <a:path w="127840" h="114465">
                  <a:moveTo>
                    <a:pt x="43636" y="114465"/>
                  </a:moveTo>
                  <a:cubicBezTo>
                    <a:pt x="25765" y="107777"/>
                    <a:pt x="7894" y="101089"/>
                    <a:pt x="3947" y="93414"/>
                  </a:cubicBezTo>
                  <a:cubicBezTo>
                    <a:pt x="0" y="85739"/>
                    <a:pt x="7857" y="73898"/>
                    <a:pt x="19954" y="68416"/>
                  </a:cubicBezTo>
                  <a:cubicBezTo>
                    <a:pt x="32051" y="62934"/>
                    <a:pt x="62495" y="64688"/>
                    <a:pt x="76529" y="60522"/>
                  </a:cubicBezTo>
                  <a:cubicBezTo>
                    <a:pt x="90563" y="56356"/>
                    <a:pt x="97360" y="51751"/>
                    <a:pt x="104158" y="43418"/>
                  </a:cubicBezTo>
                  <a:cubicBezTo>
                    <a:pt x="110956" y="35085"/>
                    <a:pt x="113368" y="17762"/>
                    <a:pt x="117315" y="10526"/>
                  </a:cubicBezTo>
                  <a:cubicBezTo>
                    <a:pt x="121262" y="3290"/>
                    <a:pt x="126305" y="1754"/>
                    <a:pt x="12784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9" name="Freeform 385">
              <a:extLst>
                <a:ext uri="{FF2B5EF4-FFF2-40B4-BE49-F238E27FC236}">
                  <a16:creationId xmlns:a16="http://schemas.microsoft.com/office/drawing/2014/main" id="{F769BBD2-9EFA-4A59-9C5A-FF959B746395}"/>
                </a:ext>
              </a:extLst>
            </p:cNvPr>
            <p:cNvSpPr>
              <a:spLocks/>
            </p:cNvSpPr>
            <p:nvPr/>
          </p:nvSpPr>
          <p:spPr bwMode="auto">
            <a:xfrm>
              <a:off x="1081308" y="1060096"/>
              <a:ext cx="2047" cy="1347"/>
            </a:xfrm>
            <a:custGeom>
              <a:avLst/>
              <a:gdLst>
                <a:gd name="T0" fmla="*/ 153935 w 153935"/>
                <a:gd name="T1" fmla="*/ 0 h 101307"/>
                <a:gd name="T2" fmla="*/ 135515 w 153935"/>
                <a:gd name="T3" fmla="*/ 6140 h 101307"/>
                <a:gd name="T4" fmla="*/ 131568 w 153935"/>
                <a:gd name="T5" fmla="*/ 35523 h 101307"/>
                <a:gd name="T6" fmla="*/ 124990 w 153935"/>
                <a:gd name="T7" fmla="*/ 59206 h 101307"/>
                <a:gd name="T8" fmla="*/ 93413 w 153935"/>
                <a:gd name="T9" fmla="*/ 64468 h 101307"/>
                <a:gd name="T10" fmla="*/ 53943 w 153935"/>
                <a:gd name="T11" fmla="*/ 57890 h 101307"/>
                <a:gd name="T12" fmla="*/ 21051 w 153935"/>
                <a:gd name="T13" fmla="*/ 56574 h 101307"/>
                <a:gd name="T14" fmla="*/ 10525 w 153935"/>
                <a:gd name="T15" fmla="*/ 72362 h 101307"/>
                <a:gd name="T16" fmla="*/ 0 w 153935"/>
                <a:gd name="T17" fmla="*/ 101307 h 10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935" h="101307">
                  <a:moveTo>
                    <a:pt x="153935" y="0"/>
                  </a:moveTo>
                  <a:cubicBezTo>
                    <a:pt x="146589" y="110"/>
                    <a:pt x="139243" y="220"/>
                    <a:pt x="135515" y="6140"/>
                  </a:cubicBezTo>
                  <a:cubicBezTo>
                    <a:pt x="131787" y="12060"/>
                    <a:pt x="133322" y="26679"/>
                    <a:pt x="131568" y="35523"/>
                  </a:cubicBezTo>
                  <a:cubicBezTo>
                    <a:pt x="129814" y="44367"/>
                    <a:pt x="131349" y="54382"/>
                    <a:pt x="124990" y="59206"/>
                  </a:cubicBezTo>
                  <a:cubicBezTo>
                    <a:pt x="118631" y="64030"/>
                    <a:pt x="105254" y="64687"/>
                    <a:pt x="93413" y="64468"/>
                  </a:cubicBezTo>
                  <a:cubicBezTo>
                    <a:pt x="81572" y="64249"/>
                    <a:pt x="66003" y="59206"/>
                    <a:pt x="53943" y="57890"/>
                  </a:cubicBezTo>
                  <a:cubicBezTo>
                    <a:pt x="41883" y="56574"/>
                    <a:pt x="28287" y="54162"/>
                    <a:pt x="21051" y="56574"/>
                  </a:cubicBezTo>
                  <a:cubicBezTo>
                    <a:pt x="13815" y="58986"/>
                    <a:pt x="14033" y="64907"/>
                    <a:pt x="10525" y="72362"/>
                  </a:cubicBezTo>
                  <a:cubicBezTo>
                    <a:pt x="7017" y="79817"/>
                    <a:pt x="3508" y="90562"/>
                    <a:pt x="0" y="10130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0" name="Freeform 386">
              <a:extLst>
                <a:ext uri="{FF2B5EF4-FFF2-40B4-BE49-F238E27FC236}">
                  <a16:creationId xmlns:a16="http://schemas.microsoft.com/office/drawing/2014/main" id="{FB3B48EA-26E5-4EEA-AEE2-788A17565217}"/>
                </a:ext>
              </a:extLst>
            </p:cNvPr>
            <p:cNvSpPr>
              <a:spLocks/>
            </p:cNvSpPr>
            <p:nvPr/>
          </p:nvSpPr>
          <p:spPr bwMode="auto">
            <a:xfrm>
              <a:off x="1083110" y="1062405"/>
              <a:ext cx="2588" cy="507"/>
            </a:xfrm>
            <a:custGeom>
              <a:avLst/>
              <a:gdLst>
                <a:gd name="T0" fmla="*/ 194721 w 194721"/>
                <a:gd name="T1" fmla="*/ 18420 h 38155"/>
                <a:gd name="T2" fmla="*/ 160514 w 194721"/>
                <a:gd name="T3" fmla="*/ 2631 h 38155"/>
                <a:gd name="T4" fmla="*/ 90782 w 194721"/>
                <a:gd name="T5" fmla="*/ 2631 h 38155"/>
                <a:gd name="T6" fmla="*/ 32892 w 194721"/>
                <a:gd name="T7" fmla="*/ 9210 h 38155"/>
                <a:gd name="T8" fmla="*/ 0 w 194721"/>
                <a:gd name="T9" fmla="*/ 38155 h 38155"/>
              </a:gdLst>
              <a:ahLst/>
              <a:cxnLst>
                <a:cxn ang="0">
                  <a:pos x="T0" y="T1"/>
                </a:cxn>
                <a:cxn ang="0">
                  <a:pos x="T2" y="T3"/>
                </a:cxn>
                <a:cxn ang="0">
                  <a:pos x="T4" y="T5"/>
                </a:cxn>
                <a:cxn ang="0">
                  <a:pos x="T6" y="T7"/>
                </a:cxn>
                <a:cxn ang="0">
                  <a:pos x="T8" y="T9"/>
                </a:cxn>
              </a:cxnLst>
              <a:rect l="0" t="0" r="r" b="b"/>
              <a:pathLst>
                <a:path w="194721" h="38155">
                  <a:moveTo>
                    <a:pt x="194721" y="18420"/>
                  </a:moveTo>
                  <a:cubicBezTo>
                    <a:pt x="186279" y="11841"/>
                    <a:pt x="177837" y="5262"/>
                    <a:pt x="160514" y="2631"/>
                  </a:cubicBezTo>
                  <a:cubicBezTo>
                    <a:pt x="143191" y="0"/>
                    <a:pt x="112052" y="1535"/>
                    <a:pt x="90782" y="2631"/>
                  </a:cubicBezTo>
                  <a:cubicBezTo>
                    <a:pt x="69512" y="3727"/>
                    <a:pt x="48022" y="3289"/>
                    <a:pt x="32892" y="9210"/>
                  </a:cubicBezTo>
                  <a:cubicBezTo>
                    <a:pt x="17762" y="15131"/>
                    <a:pt x="8881" y="26643"/>
                    <a:pt x="0" y="38155"/>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1" name="Freeform 387">
              <a:extLst>
                <a:ext uri="{FF2B5EF4-FFF2-40B4-BE49-F238E27FC236}">
                  <a16:creationId xmlns:a16="http://schemas.microsoft.com/office/drawing/2014/main" id="{FD65B509-E0DC-4760-8112-6AD1EDEE3AAD}"/>
                </a:ext>
              </a:extLst>
            </p:cNvPr>
            <p:cNvSpPr>
              <a:spLocks/>
            </p:cNvSpPr>
            <p:nvPr/>
          </p:nvSpPr>
          <p:spPr bwMode="auto">
            <a:xfrm>
              <a:off x="1081308" y="1062993"/>
              <a:ext cx="2501" cy="251"/>
            </a:xfrm>
            <a:custGeom>
              <a:avLst/>
              <a:gdLst>
                <a:gd name="T0" fmla="*/ 188143 w 188143"/>
                <a:gd name="T1" fmla="*/ 10964 h 18858"/>
                <a:gd name="T2" fmla="*/ 149988 w 188143"/>
                <a:gd name="T3" fmla="*/ 8332 h 18858"/>
                <a:gd name="T4" fmla="*/ 93413 w 188143"/>
                <a:gd name="T5" fmla="*/ 658 h 18858"/>
                <a:gd name="T6" fmla="*/ 27629 w 188143"/>
                <a:gd name="T7" fmla="*/ 4385 h 18858"/>
                <a:gd name="T8" fmla="*/ 0 w 188143"/>
                <a:gd name="T9" fmla="*/ 18858 h 18858"/>
              </a:gdLst>
              <a:ahLst/>
              <a:cxnLst>
                <a:cxn ang="0">
                  <a:pos x="T0" y="T1"/>
                </a:cxn>
                <a:cxn ang="0">
                  <a:pos x="T2" y="T3"/>
                </a:cxn>
                <a:cxn ang="0">
                  <a:pos x="T4" y="T5"/>
                </a:cxn>
                <a:cxn ang="0">
                  <a:pos x="T6" y="T7"/>
                </a:cxn>
                <a:cxn ang="0">
                  <a:pos x="T8" y="T9"/>
                </a:cxn>
              </a:cxnLst>
              <a:rect l="0" t="0" r="r" b="b"/>
              <a:pathLst>
                <a:path w="188143" h="18858">
                  <a:moveTo>
                    <a:pt x="188143" y="10964"/>
                  </a:moveTo>
                  <a:cubicBezTo>
                    <a:pt x="176959" y="10507"/>
                    <a:pt x="165776" y="10050"/>
                    <a:pt x="149988" y="8332"/>
                  </a:cubicBezTo>
                  <a:cubicBezTo>
                    <a:pt x="134200" y="6614"/>
                    <a:pt x="113806" y="1316"/>
                    <a:pt x="93413" y="658"/>
                  </a:cubicBezTo>
                  <a:cubicBezTo>
                    <a:pt x="73020" y="0"/>
                    <a:pt x="43198" y="1352"/>
                    <a:pt x="27629" y="4385"/>
                  </a:cubicBezTo>
                  <a:cubicBezTo>
                    <a:pt x="12060" y="7418"/>
                    <a:pt x="6030" y="13138"/>
                    <a:pt x="0" y="18858"/>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2" name="Freeform 388">
              <a:extLst>
                <a:ext uri="{FF2B5EF4-FFF2-40B4-BE49-F238E27FC236}">
                  <a16:creationId xmlns:a16="http://schemas.microsoft.com/office/drawing/2014/main" id="{5321CDF6-C1F4-4525-A212-4FAABACC400E}"/>
                </a:ext>
              </a:extLst>
            </p:cNvPr>
            <p:cNvSpPr>
              <a:spLocks/>
            </p:cNvSpPr>
            <p:nvPr/>
          </p:nvSpPr>
          <p:spPr bwMode="auto">
            <a:xfrm>
              <a:off x="1083844" y="1063769"/>
              <a:ext cx="1977" cy="303"/>
            </a:xfrm>
            <a:custGeom>
              <a:avLst/>
              <a:gdLst>
                <a:gd name="T0" fmla="*/ 148672 w 148672"/>
                <a:gd name="T1" fmla="*/ 0 h 22806"/>
                <a:gd name="T2" fmla="*/ 96045 w 148672"/>
                <a:gd name="T3" fmla="*/ 15789 h 22806"/>
                <a:gd name="T4" fmla="*/ 46049 w 148672"/>
                <a:gd name="T5" fmla="*/ 22367 h 22806"/>
                <a:gd name="T6" fmla="*/ 0 w 148672"/>
                <a:gd name="T7" fmla="*/ 13157 h 22806"/>
              </a:gdLst>
              <a:ahLst/>
              <a:cxnLst>
                <a:cxn ang="0">
                  <a:pos x="T0" y="T1"/>
                </a:cxn>
                <a:cxn ang="0">
                  <a:pos x="T2" y="T3"/>
                </a:cxn>
                <a:cxn ang="0">
                  <a:pos x="T4" y="T5"/>
                </a:cxn>
                <a:cxn ang="0">
                  <a:pos x="T6" y="T7"/>
                </a:cxn>
              </a:cxnLst>
              <a:rect l="0" t="0" r="r" b="b"/>
              <a:pathLst>
                <a:path w="148672" h="22806">
                  <a:moveTo>
                    <a:pt x="148672" y="0"/>
                  </a:moveTo>
                  <a:cubicBezTo>
                    <a:pt x="130910" y="6030"/>
                    <a:pt x="113149" y="12061"/>
                    <a:pt x="96045" y="15789"/>
                  </a:cubicBezTo>
                  <a:cubicBezTo>
                    <a:pt x="78941" y="19517"/>
                    <a:pt x="62056" y="22806"/>
                    <a:pt x="46049" y="22367"/>
                  </a:cubicBezTo>
                  <a:cubicBezTo>
                    <a:pt x="30042" y="21928"/>
                    <a:pt x="15021" y="17542"/>
                    <a:pt x="0" y="13157"/>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3" name="Freeform 389">
              <a:extLst>
                <a:ext uri="{FF2B5EF4-FFF2-40B4-BE49-F238E27FC236}">
                  <a16:creationId xmlns:a16="http://schemas.microsoft.com/office/drawing/2014/main" id="{7A9E3187-53B1-472B-AAEE-5B1A0B1CF25C}"/>
                </a:ext>
              </a:extLst>
            </p:cNvPr>
            <p:cNvSpPr>
              <a:spLocks/>
            </p:cNvSpPr>
            <p:nvPr/>
          </p:nvSpPr>
          <p:spPr bwMode="auto">
            <a:xfrm>
              <a:off x="1079612" y="1056895"/>
              <a:ext cx="3201" cy="2011"/>
            </a:xfrm>
            <a:custGeom>
              <a:avLst/>
              <a:gdLst>
                <a:gd name="T0" fmla="*/ 240770 w 240770"/>
                <a:gd name="T1" fmla="*/ 0 h 151303"/>
                <a:gd name="T2" fmla="*/ 184195 w 240770"/>
                <a:gd name="T3" fmla="*/ 13157 h 151303"/>
                <a:gd name="T4" fmla="*/ 134199 w 240770"/>
                <a:gd name="T5" fmla="*/ 34207 h 151303"/>
                <a:gd name="T6" fmla="*/ 113148 w 240770"/>
                <a:gd name="T7" fmla="*/ 88150 h 151303"/>
                <a:gd name="T8" fmla="*/ 77625 w 240770"/>
                <a:gd name="T9" fmla="*/ 113148 h 151303"/>
                <a:gd name="T10" fmla="*/ 34207 w 240770"/>
                <a:gd name="T11" fmla="*/ 114464 h 151303"/>
                <a:gd name="T12" fmla="*/ 0 w 240770"/>
                <a:gd name="T13" fmla="*/ 151303 h 151303"/>
              </a:gdLst>
              <a:ahLst/>
              <a:cxnLst>
                <a:cxn ang="0">
                  <a:pos x="T0" y="T1"/>
                </a:cxn>
                <a:cxn ang="0">
                  <a:pos x="T2" y="T3"/>
                </a:cxn>
                <a:cxn ang="0">
                  <a:pos x="T4" y="T5"/>
                </a:cxn>
                <a:cxn ang="0">
                  <a:pos x="T6" y="T7"/>
                </a:cxn>
                <a:cxn ang="0">
                  <a:pos x="T8" y="T9"/>
                </a:cxn>
                <a:cxn ang="0">
                  <a:pos x="T10" y="T11"/>
                </a:cxn>
                <a:cxn ang="0">
                  <a:pos x="T12" y="T13"/>
                </a:cxn>
              </a:cxnLst>
              <a:rect l="0" t="0" r="r" b="b"/>
              <a:pathLst>
                <a:path w="240770" h="151303">
                  <a:moveTo>
                    <a:pt x="240770" y="0"/>
                  </a:moveTo>
                  <a:cubicBezTo>
                    <a:pt x="221363" y="3728"/>
                    <a:pt x="201957" y="7456"/>
                    <a:pt x="184195" y="13157"/>
                  </a:cubicBezTo>
                  <a:cubicBezTo>
                    <a:pt x="166433" y="18858"/>
                    <a:pt x="146040" y="21708"/>
                    <a:pt x="134199" y="34207"/>
                  </a:cubicBezTo>
                  <a:cubicBezTo>
                    <a:pt x="122358" y="46706"/>
                    <a:pt x="122577" y="74993"/>
                    <a:pt x="113148" y="88150"/>
                  </a:cubicBezTo>
                  <a:cubicBezTo>
                    <a:pt x="103719" y="101307"/>
                    <a:pt x="90782" y="108762"/>
                    <a:pt x="77625" y="113148"/>
                  </a:cubicBezTo>
                  <a:cubicBezTo>
                    <a:pt x="64468" y="117534"/>
                    <a:pt x="47144" y="108105"/>
                    <a:pt x="34207" y="114464"/>
                  </a:cubicBezTo>
                  <a:cubicBezTo>
                    <a:pt x="21270" y="120823"/>
                    <a:pt x="5920" y="144944"/>
                    <a:pt x="0" y="151303"/>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4" name="Freeform 390">
              <a:extLst>
                <a:ext uri="{FF2B5EF4-FFF2-40B4-BE49-F238E27FC236}">
                  <a16:creationId xmlns:a16="http://schemas.microsoft.com/office/drawing/2014/main" id="{9150FEA7-C18C-45DE-997F-E03B1661763C}"/>
                </a:ext>
              </a:extLst>
            </p:cNvPr>
            <p:cNvSpPr>
              <a:spLocks/>
            </p:cNvSpPr>
            <p:nvPr/>
          </p:nvSpPr>
          <p:spPr bwMode="auto">
            <a:xfrm>
              <a:off x="1078135" y="1059892"/>
              <a:ext cx="2014" cy="1592"/>
            </a:xfrm>
            <a:custGeom>
              <a:avLst/>
              <a:gdLst>
                <a:gd name="T0" fmla="*/ 151523 w 151523"/>
                <a:gd name="T1" fmla="*/ 0 h 119727"/>
                <a:gd name="T2" fmla="*/ 102843 w 151523"/>
                <a:gd name="T3" fmla="*/ 35523 h 119727"/>
                <a:gd name="T4" fmla="*/ 93633 w 151523"/>
                <a:gd name="T5" fmla="*/ 89466 h 119727"/>
                <a:gd name="T6" fmla="*/ 50216 w 151523"/>
                <a:gd name="T7" fmla="*/ 114464 h 119727"/>
                <a:gd name="T8" fmla="*/ 8114 w 151523"/>
                <a:gd name="T9" fmla="*/ 114464 h 119727"/>
                <a:gd name="T10" fmla="*/ 1535 w 151523"/>
                <a:gd name="T11" fmla="*/ 82888 h 119727"/>
                <a:gd name="T12" fmla="*/ 13376 w 151523"/>
                <a:gd name="T13" fmla="*/ 61837 h 119727"/>
              </a:gdLst>
              <a:ahLst/>
              <a:cxnLst>
                <a:cxn ang="0">
                  <a:pos x="T0" y="T1"/>
                </a:cxn>
                <a:cxn ang="0">
                  <a:pos x="T2" y="T3"/>
                </a:cxn>
                <a:cxn ang="0">
                  <a:pos x="T4" y="T5"/>
                </a:cxn>
                <a:cxn ang="0">
                  <a:pos x="T6" y="T7"/>
                </a:cxn>
                <a:cxn ang="0">
                  <a:pos x="T8" y="T9"/>
                </a:cxn>
                <a:cxn ang="0">
                  <a:pos x="T10" y="T11"/>
                </a:cxn>
                <a:cxn ang="0">
                  <a:pos x="T12" y="T13"/>
                </a:cxn>
              </a:cxnLst>
              <a:rect l="0" t="0" r="r" b="b"/>
              <a:pathLst>
                <a:path w="151523" h="119727">
                  <a:moveTo>
                    <a:pt x="151523" y="0"/>
                  </a:moveTo>
                  <a:cubicBezTo>
                    <a:pt x="132007" y="10306"/>
                    <a:pt x="112491" y="20612"/>
                    <a:pt x="102843" y="35523"/>
                  </a:cubicBezTo>
                  <a:cubicBezTo>
                    <a:pt x="93195" y="50434"/>
                    <a:pt x="102404" y="76309"/>
                    <a:pt x="93633" y="89466"/>
                  </a:cubicBezTo>
                  <a:cubicBezTo>
                    <a:pt x="84862" y="102623"/>
                    <a:pt x="64469" y="110298"/>
                    <a:pt x="50216" y="114464"/>
                  </a:cubicBezTo>
                  <a:cubicBezTo>
                    <a:pt x="35963" y="118630"/>
                    <a:pt x="16228" y="119727"/>
                    <a:pt x="8114" y="114464"/>
                  </a:cubicBezTo>
                  <a:cubicBezTo>
                    <a:pt x="0" y="109201"/>
                    <a:pt x="658" y="91659"/>
                    <a:pt x="1535" y="82888"/>
                  </a:cubicBezTo>
                  <a:cubicBezTo>
                    <a:pt x="2412" y="74117"/>
                    <a:pt x="7894" y="67977"/>
                    <a:pt x="13376" y="6183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5" name="Freeform 391">
              <a:extLst>
                <a:ext uri="{FF2B5EF4-FFF2-40B4-BE49-F238E27FC236}">
                  <a16:creationId xmlns:a16="http://schemas.microsoft.com/office/drawing/2014/main" id="{92BC3D86-BCF2-4534-98C1-490B85299F5B}"/>
                </a:ext>
              </a:extLst>
            </p:cNvPr>
            <p:cNvSpPr>
              <a:spLocks/>
            </p:cNvSpPr>
            <p:nvPr/>
          </p:nvSpPr>
          <p:spPr bwMode="auto">
            <a:xfrm>
              <a:off x="1078305" y="1061472"/>
              <a:ext cx="540" cy="1822"/>
            </a:xfrm>
            <a:custGeom>
              <a:avLst/>
              <a:gdLst>
                <a:gd name="T0" fmla="*/ 6359 w 40567"/>
                <a:gd name="T1" fmla="*/ 0 h 137050"/>
                <a:gd name="T2" fmla="*/ 36620 w 40567"/>
                <a:gd name="T3" fmla="*/ 42101 h 137050"/>
                <a:gd name="T4" fmla="*/ 5044 w 40567"/>
                <a:gd name="T5" fmla="*/ 99992 h 137050"/>
                <a:gd name="T6" fmla="*/ 6359 w 40567"/>
                <a:gd name="T7" fmla="*/ 131568 h 137050"/>
                <a:gd name="T8" fmla="*/ 40567 w 40567"/>
                <a:gd name="T9" fmla="*/ 132884 h 137050"/>
              </a:gdLst>
              <a:ahLst/>
              <a:cxnLst>
                <a:cxn ang="0">
                  <a:pos x="T0" y="T1"/>
                </a:cxn>
                <a:cxn ang="0">
                  <a:pos x="T2" y="T3"/>
                </a:cxn>
                <a:cxn ang="0">
                  <a:pos x="T4" y="T5"/>
                </a:cxn>
                <a:cxn ang="0">
                  <a:pos x="T6" y="T7"/>
                </a:cxn>
                <a:cxn ang="0">
                  <a:pos x="T8" y="T9"/>
                </a:cxn>
              </a:cxnLst>
              <a:rect l="0" t="0" r="r" b="b"/>
              <a:pathLst>
                <a:path w="40567" h="137050">
                  <a:moveTo>
                    <a:pt x="6359" y="0"/>
                  </a:moveTo>
                  <a:cubicBezTo>
                    <a:pt x="21599" y="12718"/>
                    <a:pt x="36839" y="25436"/>
                    <a:pt x="36620" y="42101"/>
                  </a:cubicBezTo>
                  <a:cubicBezTo>
                    <a:pt x="36401" y="58766"/>
                    <a:pt x="10088" y="85081"/>
                    <a:pt x="5044" y="99992"/>
                  </a:cubicBezTo>
                  <a:cubicBezTo>
                    <a:pt x="0" y="114903"/>
                    <a:pt x="438" y="126086"/>
                    <a:pt x="6359" y="131568"/>
                  </a:cubicBezTo>
                  <a:cubicBezTo>
                    <a:pt x="12280" y="137050"/>
                    <a:pt x="26423" y="134967"/>
                    <a:pt x="40567" y="13288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6" name="Freeform 392">
              <a:extLst>
                <a:ext uri="{FF2B5EF4-FFF2-40B4-BE49-F238E27FC236}">
                  <a16:creationId xmlns:a16="http://schemas.microsoft.com/office/drawing/2014/main" id="{B7B9BA44-AD08-448C-8D1D-C2953A1B0D99}"/>
                </a:ext>
              </a:extLst>
            </p:cNvPr>
            <p:cNvSpPr>
              <a:spLocks/>
            </p:cNvSpPr>
            <p:nvPr/>
          </p:nvSpPr>
          <p:spPr bwMode="auto">
            <a:xfrm>
              <a:off x="1080365" y="1060603"/>
              <a:ext cx="496" cy="1732"/>
            </a:xfrm>
            <a:custGeom>
              <a:avLst/>
              <a:gdLst>
                <a:gd name="T0" fmla="*/ 37314 w 37314"/>
                <a:gd name="T1" fmla="*/ 130252 h 130252"/>
                <a:gd name="T2" fmla="*/ 7053 w 37314"/>
                <a:gd name="T3" fmla="*/ 89466 h 130252"/>
                <a:gd name="T4" fmla="*/ 475 w 37314"/>
                <a:gd name="T5" fmla="*/ 38154 h 130252"/>
                <a:gd name="T6" fmla="*/ 9904 w 37314"/>
                <a:gd name="T7" fmla="*/ 15788 h 130252"/>
                <a:gd name="T8" fmla="*/ 25473 w 37314"/>
                <a:gd name="T9" fmla="*/ 0 h 130252"/>
              </a:gdLst>
              <a:ahLst/>
              <a:cxnLst>
                <a:cxn ang="0">
                  <a:pos x="T0" y="T1"/>
                </a:cxn>
                <a:cxn ang="0">
                  <a:pos x="T2" y="T3"/>
                </a:cxn>
                <a:cxn ang="0">
                  <a:pos x="T4" y="T5"/>
                </a:cxn>
                <a:cxn ang="0">
                  <a:pos x="T6" y="T7"/>
                </a:cxn>
                <a:cxn ang="0">
                  <a:pos x="T8" y="T9"/>
                </a:cxn>
              </a:cxnLst>
              <a:rect l="0" t="0" r="r" b="b"/>
              <a:pathLst>
                <a:path w="37314" h="130252">
                  <a:moveTo>
                    <a:pt x="37314" y="130252"/>
                  </a:moveTo>
                  <a:cubicBezTo>
                    <a:pt x="25253" y="117534"/>
                    <a:pt x="13193" y="104816"/>
                    <a:pt x="7053" y="89466"/>
                  </a:cubicBezTo>
                  <a:cubicBezTo>
                    <a:pt x="913" y="74116"/>
                    <a:pt x="0" y="50434"/>
                    <a:pt x="475" y="38154"/>
                  </a:cubicBezTo>
                  <a:cubicBezTo>
                    <a:pt x="950" y="25874"/>
                    <a:pt x="5738" y="22147"/>
                    <a:pt x="9904" y="15788"/>
                  </a:cubicBezTo>
                  <a:cubicBezTo>
                    <a:pt x="14070" y="9429"/>
                    <a:pt x="19771" y="4714"/>
                    <a:pt x="25473"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7" name="Freeform 393">
              <a:extLst>
                <a:ext uri="{FF2B5EF4-FFF2-40B4-BE49-F238E27FC236}">
                  <a16:creationId xmlns:a16="http://schemas.microsoft.com/office/drawing/2014/main" id="{EFB3BD89-687B-4212-A9B9-DE39EF7E5B94}"/>
                </a:ext>
              </a:extLst>
            </p:cNvPr>
            <p:cNvSpPr>
              <a:spLocks/>
            </p:cNvSpPr>
            <p:nvPr/>
          </p:nvSpPr>
          <p:spPr bwMode="auto">
            <a:xfrm>
              <a:off x="1080133" y="1059376"/>
              <a:ext cx="2134" cy="1274"/>
            </a:xfrm>
            <a:custGeom>
              <a:avLst/>
              <a:gdLst>
                <a:gd name="T0" fmla="*/ 160513 w 160513"/>
                <a:gd name="T1" fmla="*/ 18639 h 95826"/>
                <a:gd name="T2" fmla="*/ 135515 w 160513"/>
                <a:gd name="T3" fmla="*/ 1535 h 95826"/>
                <a:gd name="T4" fmla="*/ 96045 w 160513"/>
                <a:gd name="T5" fmla="*/ 9429 h 95826"/>
                <a:gd name="T6" fmla="*/ 86835 w 160513"/>
                <a:gd name="T7" fmla="*/ 41006 h 95826"/>
                <a:gd name="T8" fmla="*/ 80257 w 160513"/>
                <a:gd name="T9" fmla="*/ 75213 h 95826"/>
                <a:gd name="T10" fmla="*/ 59206 w 160513"/>
                <a:gd name="T11" fmla="*/ 93633 h 95826"/>
                <a:gd name="T12" fmla="*/ 0 w 160513"/>
                <a:gd name="T13" fmla="*/ 88370 h 95826"/>
              </a:gdLst>
              <a:ahLst/>
              <a:cxnLst>
                <a:cxn ang="0">
                  <a:pos x="T0" y="T1"/>
                </a:cxn>
                <a:cxn ang="0">
                  <a:pos x="T2" y="T3"/>
                </a:cxn>
                <a:cxn ang="0">
                  <a:pos x="T4" y="T5"/>
                </a:cxn>
                <a:cxn ang="0">
                  <a:pos x="T6" y="T7"/>
                </a:cxn>
                <a:cxn ang="0">
                  <a:pos x="T8" y="T9"/>
                </a:cxn>
                <a:cxn ang="0">
                  <a:pos x="T10" y="T11"/>
                </a:cxn>
                <a:cxn ang="0">
                  <a:pos x="T12" y="T13"/>
                </a:cxn>
              </a:cxnLst>
              <a:rect l="0" t="0" r="r" b="b"/>
              <a:pathLst>
                <a:path w="160513" h="95826">
                  <a:moveTo>
                    <a:pt x="160513" y="18639"/>
                  </a:moveTo>
                  <a:cubicBezTo>
                    <a:pt x="153386" y="10854"/>
                    <a:pt x="146260" y="3070"/>
                    <a:pt x="135515" y="1535"/>
                  </a:cubicBezTo>
                  <a:cubicBezTo>
                    <a:pt x="124770" y="0"/>
                    <a:pt x="104158" y="2851"/>
                    <a:pt x="96045" y="9429"/>
                  </a:cubicBezTo>
                  <a:cubicBezTo>
                    <a:pt x="87932" y="16007"/>
                    <a:pt x="89466" y="30042"/>
                    <a:pt x="86835" y="41006"/>
                  </a:cubicBezTo>
                  <a:cubicBezTo>
                    <a:pt x="84204" y="51970"/>
                    <a:pt x="84862" y="66442"/>
                    <a:pt x="80257" y="75213"/>
                  </a:cubicBezTo>
                  <a:cubicBezTo>
                    <a:pt x="75652" y="83984"/>
                    <a:pt x="72582" y="91440"/>
                    <a:pt x="59206" y="93633"/>
                  </a:cubicBezTo>
                  <a:cubicBezTo>
                    <a:pt x="45830" y="95826"/>
                    <a:pt x="9868" y="89466"/>
                    <a:pt x="0" y="8837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8" name="Freeform 394">
              <a:extLst>
                <a:ext uri="{FF2B5EF4-FFF2-40B4-BE49-F238E27FC236}">
                  <a16:creationId xmlns:a16="http://schemas.microsoft.com/office/drawing/2014/main" id="{F11E845F-5728-4EED-9682-549852740DC1}"/>
                </a:ext>
              </a:extLst>
            </p:cNvPr>
            <p:cNvSpPr>
              <a:spLocks/>
            </p:cNvSpPr>
            <p:nvPr/>
          </p:nvSpPr>
          <p:spPr bwMode="auto">
            <a:xfrm>
              <a:off x="1081011" y="1063699"/>
              <a:ext cx="3043" cy="979"/>
            </a:xfrm>
            <a:custGeom>
              <a:avLst/>
              <a:gdLst>
                <a:gd name="T0" fmla="*/ 0 w 228929"/>
                <a:gd name="T1" fmla="*/ 73678 h 73678"/>
                <a:gd name="T2" fmla="*/ 23683 w 228929"/>
                <a:gd name="T3" fmla="*/ 39470 h 73678"/>
                <a:gd name="T4" fmla="*/ 34208 w 228929"/>
                <a:gd name="T5" fmla="*/ 19735 h 73678"/>
                <a:gd name="T6" fmla="*/ 74994 w 228929"/>
                <a:gd name="T7" fmla="*/ 17103 h 73678"/>
                <a:gd name="T8" fmla="*/ 119727 w 228929"/>
                <a:gd name="T9" fmla="*/ 23682 h 73678"/>
                <a:gd name="T10" fmla="*/ 188143 w 228929"/>
                <a:gd name="T11" fmla="*/ 23682 h 73678"/>
                <a:gd name="T12" fmla="*/ 228929 w 228929"/>
                <a:gd name="T13" fmla="*/ 0 h 73678"/>
              </a:gdLst>
              <a:ahLst/>
              <a:cxnLst>
                <a:cxn ang="0">
                  <a:pos x="T0" y="T1"/>
                </a:cxn>
                <a:cxn ang="0">
                  <a:pos x="T2" y="T3"/>
                </a:cxn>
                <a:cxn ang="0">
                  <a:pos x="T4" y="T5"/>
                </a:cxn>
                <a:cxn ang="0">
                  <a:pos x="T6" y="T7"/>
                </a:cxn>
                <a:cxn ang="0">
                  <a:pos x="T8" y="T9"/>
                </a:cxn>
                <a:cxn ang="0">
                  <a:pos x="T10" y="T11"/>
                </a:cxn>
                <a:cxn ang="0">
                  <a:pos x="T12" y="T13"/>
                </a:cxn>
              </a:cxnLst>
              <a:rect l="0" t="0" r="r" b="b"/>
              <a:pathLst>
                <a:path w="228929" h="73678">
                  <a:moveTo>
                    <a:pt x="0" y="73678"/>
                  </a:moveTo>
                  <a:cubicBezTo>
                    <a:pt x="8991" y="61069"/>
                    <a:pt x="17982" y="48460"/>
                    <a:pt x="23683" y="39470"/>
                  </a:cubicBezTo>
                  <a:cubicBezTo>
                    <a:pt x="29384" y="30480"/>
                    <a:pt x="25656" y="23463"/>
                    <a:pt x="34208" y="19735"/>
                  </a:cubicBezTo>
                  <a:cubicBezTo>
                    <a:pt x="42760" y="16007"/>
                    <a:pt x="60741" y="16445"/>
                    <a:pt x="74994" y="17103"/>
                  </a:cubicBezTo>
                  <a:cubicBezTo>
                    <a:pt x="89247" y="17761"/>
                    <a:pt x="100869" y="22586"/>
                    <a:pt x="119727" y="23682"/>
                  </a:cubicBezTo>
                  <a:cubicBezTo>
                    <a:pt x="138585" y="24778"/>
                    <a:pt x="169943" y="27629"/>
                    <a:pt x="188143" y="23682"/>
                  </a:cubicBezTo>
                  <a:cubicBezTo>
                    <a:pt x="206343" y="19735"/>
                    <a:pt x="217636" y="9867"/>
                    <a:pt x="228929"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9" name="Freeform 395">
              <a:extLst>
                <a:ext uri="{FF2B5EF4-FFF2-40B4-BE49-F238E27FC236}">
                  <a16:creationId xmlns:a16="http://schemas.microsoft.com/office/drawing/2014/main" id="{9136E9C8-0DC4-4A44-B5FD-2F03551913E1}"/>
                </a:ext>
              </a:extLst>
            </p:cNvPr>
            <p:cNvSpPr>
              <a:spLocks/>
            </p:cNvSpPr>
            <p:nvPr/>
          </p:nvSpPr>
          <p:spPr bwMode="auto">
            <a:xfrm>
              <a:off x="1087179" y="1064330"/>
              <a:ext cx="5018" cy="1968"/>
            </a:xfrm>
            <a:custGeom>
              <a:avLst/>
              <a:gdLst>
                <a:gd name="T0" fmla="*/ 360936 w 360936"/>
                <a:gd name="T1" fmla="*/ 46049 h 148015"/>
                <a:gd name="T2" fmla="*/ 313571 w 360936"/>
                <a:gd name="T3" fmla="*/ 114465 h 148015"/>
                <a:gd name="T4" fmla="*/ 212264 w 360936"/>
                <a:gd name="T5" fmla="*/ 147357 h 148015"/>
                <a:gd name="T6" fmla="*/ 137270 w 360936"/>
                <a:gd name="T7" fmla="*/ 118412 h 148015"/>
                <a:gd name="T8" fmla="*/ 32015 w 360936"/>
                <a:gd name="T9" fmla="*/ 48681 h 148015"/>
                <a:gd name="T10" fmla="*/ 0 w 360936"/>
                <a:gd name="T11" fmla="*/ 0 h 148015"/>
              </a:gdLst>
              <a:ahLst/>
              <a:cxnLst>
                <a:cxn ang="0">
                  <a:pos x="T0" y="T1"/>
                </a:cxn>
                <a:cxn ang="0">
                  <a:pos x="T2" y="T3"/>
                </a:cxn>
                <a:cxn ang="0">
                  <a:pos x="T4" y="T5"/>
                </a:cxn>
                <a:cxn ang="0">
                  <a:pos x="T6" y="T7"/>
                </a:cxn>
                <a:cxn ang="0">
                  <a:pos x="T8" y="T9"/>
                </a:cxn>
                <a:cxn ang="0">
                  <a:pos x="T10" y="T11"/>
                </a:cxn>
              </a:cxnLst>
              <a:rect l="0" t="0" r="r" b="b"/>
              <a:pathLst>
                <a:path w="360936" h="148015">
                  <a:moveTo>
                    <a:pt x="360936" y="46049"/>
                  </a:moveTo>
                  <a:cubicBezTo>
                    <a:pt x="349643" y="71814"/>
                    <a:pt x="338350" y="97580"/>
                    <a:pt x="313571" y="114465"/>
                  </a:cubicBezTo>
                  <a:cubicBezTo>
                    <a:pt x="288792" y="131350"/>
                    <a:pt x="241647" y="146699"/>
                    <a:pt x="212264" y="147357"/>
                  </a:cubicBezTo>
                  <a:cubicBezTo>
                    <a:pt x="182881" y="148015"/>
                    <a:pt x="167311" y="134858"/>
                    <a:pt x="137270" y="118412"/>
                  </a:cubicBezTo>
                  <a:cubicBezTo>
                    <a:pt x="107229" y="101966"/>
                    <a:pt x="54893" y="68416"/>
                    <a:pt x="32015" y="48681"/>
                  </a:cubicBezTo>
                  <a:cubicBezTo>
                    <a:pt x="9137" y="28946"/>
                    <a:pt x="4568" y="1447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0" name="Freeform 396">
              <a:extLst>
                <a:ext uri="{FF2B5EF4-FFF2-40B4-BE49-F238E27FC236}">
                  <a16:creationId xmlns:a16="http://schemas.microsoft.com/office/drawing/2014/main" id="{D0814C46-9BDD-4A65-B390-761777750EA6}"/>
                </a:ext>
              </a:extLst>
            </p:cNvPr>
            <p:cNvSpPr>
              <a:spLocks/>
            </p:cNvSpPr>
            <p:nvPr/>
          </p:nvSpPr>
          <p:spPr bwMode="auto">
            <a:xfrm>
              <a:off x="1089334" y="1064714"/>
              <a:ext cx="2484" cy="1365"/>
            </a:xfrm>
            <a:custGeom>
              <a:avLst/>
              <a:gdLst>
                <a:gd name="T0" fmla="*/ 186827 w 186827"/>
                <a:gd name="T1" fmla="*/ 0 h 102623"/>
                <a:gd name="T2" fmla="*/ 153935 w 186827"/>
                <a:gd name="T3" fmla="*/ 43417 h 102623"/>
                <a:gd name="T4" fmla="*/ 93413 w 186827"/>
                <a:gd name="T5" fmla="*/ 78941 h 102623"/>
                <a:gd name="T6" fmla="*/ 0 w 186827"/>
                <a:gd name="T7" fmla="*/ 102623 h 102623"/>
              </a:gdLst>
              <a:ahLst/>
              <a:cxnLst>
                <a:cxn ang="0">
                  <a:pos x="T0" y="T1"/>
                </a:cxn>
                <a:cxn ang="0">
                  <a:pos x="T2" y="T3"/>
                </a:cxn>
                <a:cxn ang="0">
                  <a:pos x="T4" y="T5"/>
                </a:cxn>
                <a:cxn ang="0">
                  <a:pos x="T6" y="T7"/>
                </a:cxn>
              </a:cxnLst>
              <a:rect l="0" t="0" r="r" b="b"/>
              <a:pathLst>
                <a:path w="186827" h="102623">
                  <a:moveTo>
                    <a:pt x="186827" y="0"/>
                  </a:moveTo>
                  <a:cubicBezTo>
                    <a:pt x="178165" y="15130"/>
                    <a:pt x="169504" y="30260"/>
                    <a:pt x="153935" y="43417"/>
                  </a:cubicBezTo>
                  <a:cubicBezTo>
                    <a:pt x="138366" y="56574"/>
                    <a:pt x="119069" y="69073"/>
                    <a:pt x="93413" y="78941"/>
                  </a:cubicBezTo>
                  <a:cubicBezTo>
                    <a:pt x="67757" y="88809"/>
                    <a:pt x="33878" y="95716"/>
                    <a:pt x="0" y="102623"/>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1" name="Freeform 397">
              <a:extLst>
                <a:ext uri="{FF2B5EF4-FFF2-40B4-BE49-F238E27FC236}">
                  <a16:creationId xmlns:a16="http://schemas.microsoft.com/office/drawing/2014/main" id="{83F3823C-2032-458A-94C9-51B8813B5A23}"/>
                </a:ext>
              </a:extLst>
            </p:cNvPr>
            <p:cNvSpPr>
              <a:spLocks/>
            </p:cNvSpPr>
            <p:nvPr/>
          </p:nvSpPr>
          <p:spPr bwMode="auto">
            <a:xfrm>
              <a:off x="1088777" y="1064488"/>
              <a:ext cx="2658" cy="1241"/>
            </a:xfrm>
            <a:custGeom>
              <a:avLst/>
              <a:gdLst>
                <a:gd name="T0" fmla="*/ 189459 w 189459"/>
                <a:gd name="T1" fmla="*/ 0 h 86835"/>
                <a:gd name="T2" fmla="*/ 143410 w 189459"/>
                <a:gd name="T3" fmla="*/ 46049 h 86835"/>
                <a:gd name="T4" fmla="*/ 31577 w 189459"/>
                <a:gd name="T5" fmla="*/ 76091 h 86835"/>
                <a:gd name="T6" fmla="*/ 0 w 189459"/>
                <a:gd name="T7" fmla="*/ 86835 h 86835"/>
              </a:gdLst>
              <a:ahLst/>
              <a:cxnLst>
                <a:cxn ang="0">
                  <a:pos x="T0" y="T1"/>
                </a:cxn>
                <a:cxn ang="0">
                  <a:pos x="T2" y="T3"/>
                </a:cxn>
                <a:cxn ang="0">
                  <a:pos x="T4" y="T5"/>
                </a:cxn>
                <a:cxn ang="0">
                  <a:pos x="T6" y="T7"/>
                </a:cxn>
              </a:cxnLst>
              <a:rect l="0" t="0" r="r" b="b"/>
              <a:pathLst>
                <a:path w="189459" h="86835">
                  <a:moveTo>
                    <a:pt x="189459" y="0"/>
                  </a:moveTo>
                  <a:cubicBezTo>
                    <a:pt x="179591" y="16683"/>
                    <a:pt x="169724" y="33367"/>
                    <a:pt x="143410" y="46049"/>
                  </a:cubicBezTo>
                  <a:cubicBezTo>
                    <a:pt x="117096" y="58731"/>
                    <a:pt x="55479" y="69293"/>
                    <a:pt x="31577" y="76091"/>
                  </a:cubicBezTo>
                  <a:cubicBezTo>
                    <a:pt x="7675" y="82889"/>
                    <a:pt x="3837" y="84862"/>
                    <a:pt x="0" y="86835"/>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2" name="Freeform 398">
              <a:extLst>
                <a:ext uri="{FF2B5EF4-FFF2-40B4-BE49-F238E27FC236}">
                  <a16:creationId xmlns:a16="http://schemas.microsoft.com/office/drawing/2014/main" id="{DDD06BD9-FD0F-41C0-98E9-E31FBDA28C11}"/>
                </a:ext>
              </a:extLst>
            </p:cNvPr>
            <p:cNvSpPr>
              <a:spLocks/>
            </p:cNvSpPr>
            <p:nvPr/>
          </p:nvSpPr>
          <p:spPr bwMode="auto">
            <a:xfrm>
              <a:off x="1085232" y="1064725"/>
              <a:ext cx="4863" cy="1691"/>
            </a:xfrm>
            <a:custGeom>
              <a:avLst/>
              <a:gdLst>
                <a:gd name="T0" fmla="*/ 330237 w 330237"/>
                <a:gd name="T1" fmla="*/ 122358 h 127182"/>
                <a:gd name="T2" fmla="*/ 251296 w 330237"/>
                <a:gd name="T3" fmla="*/ 122358 h 127182"/>
                <a:gd name="T4" fmla="*/ 119727 w 330237"/>
                <a:gd name="T5" fmla="*/ 115780 h 127182"/>
                <a:gd name="T6" fmla="*/ 52628 w 330237"/>
                <a:gd name="T7" fmla="*/ 53943 h 127182"/>
                <a:gd name="T8" fmla="*/ 0 w 330237"/>
                <a:gd name="T9" fmla="*/ 0 h 127182"/>
              </a:gdLst>
              <a:ahLst/>
              <a:cxnLst>
                <a:cxn ang="0">
                  <a:pos x="T0" y="T1"/>
                </a:cxn>
                <a:cxn ang="0">
                  <a:pos x="T2" y="T3"/>
                </a:cxn>
                <a:cxn ang="0">
                  <a:pos x="T4" y="T5"/>
                </a:cxn>
                <a:cxn ang="0">
                  <a:pos x="T6" y="T7"/>
                </a:cxn>
                <a:cxn ang="0">
                  <a:pos x="T8" y="T9"/>
                </a:cxn>
              </a:cxnLst>
              <a:rect l="0" t="0" r="r" b="b"/>
              <a:pathLst>
                <a:path w="330237" h="127182">
                  <a:moveTo>
                    <a:pt x="330237" y="122358"/>
                  </a:moveTo>
                  <a:cubicBezTo>
                    <a:pt x="308309" y="122906"/>
                    <a:pt x="286381" y="123454"/>
                    <a:pt x="251296" y="122358"/>
                  </a:cubicBezTo>
                  <a:cubicBezTo>
                    <a:pt x="216211" y="121262"/>
                    <a:pt x="152838" y="127182"/>
                    <a:pt x="119727" y="115780"/>
                  </a:cubicBezTo>
                  <a:cubicBezTo>
                    <a:pt x="86616" y="104378"/>
                    <a:pt x="72583" y="73240"/>
                    <a:pt x="52628" y="53943"/>
                  </a:cubicBezTo>
                  <a:cubicBezTo>
                    <a:pt x="32673" y="34646"/>
                    <a:pt x="16336" y="1732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3" name="Freeform 399">
              <a:extLst>
                <a:ext uri="{FF2B5EF4-FFF2-40B4-BE49-F238E27FC236}">
                  <a16:creationId xmlns:a16="http://schemas.microsoft.com/office/drawing/2014/main" id="{F8177BEE-DC6A-420C-8DBC-5E0FA65C858C}"/>
                </a:ext>
              </a:extLst>
            </p:cNvPr>
            <p:cNvSpPr>
              <a:spLocks/>
            </p:cNvSpPr>
            <p:nvPr/>
          </p:nvSpPr>
          <p:spPr bwMode="auto">
            <a:xfrm>
              <a:off x="1088001" y="1066349"/>
              <a:ext cx="776" cy="1443"/>
            </a:xfrm>
            <a:custGeom>
              <a:avLst/>
              <a:gdLst>
                <a:gd name="T0" fmla="*/ 58329 w 58329"/>
                <a:gd name="T1" fmla="*/ 108543 h 108543"/>
                <a:gd name="T2" fmla="*/ 9648 w 58329"/>
                <a:gd name="T3" fmla="*/ 30918 h 108543"/>
                <a:gd name="T4" fmla="*/ 439 w 58329"/>
                <a:gd name="T5" fmla="*/ 0 h 108543"/>
              </a:gdLst>
              <a:ahLst/>
              <a:cxnLst>
                <a:cxn ang="0">
                  <a:pos x="T0" y="T1"/>
                </a:cxn>
                <a:cxn ang="0">
                  <a:pos x="T2" y="T3"/>
                </a:cxn>
                <a:cxn ang="0">
                  <a:pos x="T4" y="T5"/>
                </a:cxn>
              </a:cxnLst>
              <a:rect l="0" t="0" r="r" b="b"/>
              <a:pathLst>
                <a:path w="58329" h="108543">
                  <a:moveTo>
                    <a:pt x="58329" y="108543"/>
                  </a:moveTo>
                  <a:cubicBezTo>
                    <a:pt x="38812" y="78775"/>
                    <a:pt x="19296" y="49008"/>
                    <a:pt x="9648" y="30918"/>
                  </a:cubicBezTo>
                  <a:cubicBezTo>
                    <a:pt x="0" y="12828"/>
                    <a:pt x="219" y="6414"/>
                    <a:pt x="439"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4" name="Freeform 400">
              <a:extLst>
                <a:ext uri="{FF2B5EF4-FFF2-40B4-BE49-F238E27FC236}">
                  <a16:creationId xmlns:a16="http://schemas.microsoft.com/office/drawing/2014/main" id="{C7D9D3A9-9998-4140-9E6D-3AD9A180ECBC}"/>
                </a:ext>
              </a:extLst>
            </p:cNvPr>
            <p:cNvSpPr>
              <a:spLocks/>
            </p:cNvSpPr>
            <p:nvPr/>
          </p:nvSpPr>
          <p:spPr bwMode="auto">
            <a:xfrm>
              <a:off x="1083885" y="1065203"/>
              <a:ext cx="2522" cy="3320"/>
            </a:xfrm>
            <a:custGeom>
              <a:avLst/>
              <a:gdLst>
                <a:gd name="T0" fmla="*/ 181126 w 189678"/>
                <a:gd name="T1" fmla="*/ 247349 h 249761"/>
                <a:gd name="T2" fmla="*/ 179810 w 189678"/>
                <a:gd name="T3" fmla="*/ 228929 h 249761"/>
                <a:gd name="T4" fmla="*/ 121920 w 189678"/>
                <a:gd name="T5" fmla="*/ 122359 h 249761"/>
                <a:gd name="T6" fmla="*/ 41663 w 189678"/>
                <a:gd name="T7" fmla="*/ 64469 h 249761"/>
                <a:gd name="T8" fmla="*/ 0 w 189678"/>
                <a:gd name="T9" fmla="*/ 0 h 249761"/>
              </a:gdLst>
              <a:ahLst/>
              <a:cxnLst>
                <a:cxn ang="0">
                  <a:pos x="T0" y="T1"/>
                </a:cxn>
                <a:cxn ang="0">
                  <a:pos x="T2" y="T3"/>
                </a:cxn>
                <a:cxn ang="0">
                  <a:pos x="T4" y="T5"/>
                </a:cxn>
                <a:cxn ang="0">
                  <a:pos x="T6" y="T7"/>
                </a:cxn>
                <a:cxn ang="0">
                  <a:pos x="T8" y="T9"/>
                </a:cxn>
              </a:cxnLst>
              <a:rect l="0" t="0" r="r" b="b"/>
              <a:pathLst>
                <a:path w="189678" h="249761">
                  <a:moveTo>
                    <a:pt x="181126" y="247349"/>
                  </a:moveTo>
                  <a:cubicBezTo>
                    <a:pt x="185402" y="248555"/>
                    <a:pt x="189678" y="249761"/>
                    <a:pt x="179810" y="228929"/>
                  </a:cubicBezTo>
                  <a:cubicBezTo>
                    <a:pt x="169942" y="208097"/>
                    <a:pt x="144944" y="149769"/>
                    <a:pt x="121920" y="122359"/>
                  </a:cubicBezTo>
                  <a:cubicBezTo>
                    <a:pt x="98896" y="94949"/>
                    <a:pt x="61983" y="84862"/>
                    <a:pt x="41663" y="64469"/>
                  </a:cubicBezTo>
                  <a:cubicBezTo>
                    <a:pt x="21343" y="44076"/>
                    <a:pt x="10671" y="22038"/>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5" name="Freeform 401">
              <a:extLst>
                <a:ext uri="{FF2B5EF4-FFF2-40B4-BE49-F238E27FC236}">
                  <a16:creationId xmlns:a16="http://schemas.microsoft.com/office/drawing/2014/main" id="{32F312A5-285D-4B41-AB74-99AB08A3B6C5}"/>
                </a:ext>
              </a:extLst>
            </p:cNvPr>
            <p:cNvSpPr>
              <a:spLocks/>
            </p:cNvSpPr>
            <p:nvPr/>
          </p:nvSpPr>
          <p:spPr bwMode="auto">
            <a:xfrm>
              <a:off x="1087955" y="1064434"/>
              <a:ext cx="2763" cy="772"/>
            </a:xfrm>
            <a:custGeom>
              <a:avLst/>
              <a:gdLst>
                <a:gd name="T0" fmla="*/ 199984 w 199984"/>
                <a:gd name="T1" fmla="*/ 0 h 56574"/>
                <a:gd name="T2" fmla="*/ 146041 w 199984"/>
                <a:gd name="T3" fmla="*/ 31576 h 56574"/>
                <a:gd name="T4" fmla="*/ 84203 w 199984"/>
                <a:gd name="T5" fmla="*/ 40786 h 56574"/>
                <a:gd name="T6" fmla="*/ 0 w 199984"/>
                <a:gd name="T7" fmla="*/ 56574 h 56574"/>
              </a:gdLst>
              <a:ahLst/>
              <a:cxnLst>
                <a:cxn ang="0">
                  <a:pos x="T0" y="T1"/>
                </a:cxn>
                <a:cxn ang="0">
                  <a:pos x="T2" y="T3"/>
                </a:cxn>
                <a:cxn ang="0">
                  <a:pos x="T4" y="T5"/>
                </a:cxn>
                <a:cxn ang="0">
                  <a:pos x="T6" y="T7"/>
                </a:cxn>
              </a:cxnLst>
              <a:rect l="0" t="0" r="r" b="b"/>
              <a:pathLst>
                <a:path w="199984" h="56574">
                  <a:moveTo>
                    <a:pt x="199984" y="0"/>
                  </a:moveTo>
                  <a:cubicBezTo>
                    <a:pt x="182661" y="12389"/>
                    <a:pt x="165338" y="24778"/>
                    <a:pt x="146041" y="31576"/>
                  </a:cubicBezTo>
                  <a:cubicBezTo>
                    <a:pt x="126744" y="38374"/>
                    <a:pt x="108543" y="36620"/>
                    <a:pt x="84203" y="40786"/>
                  </a:cubicBezTo>
                  <a:cubicBezTo>
                    <a:pt x="59863" y="44952"/>
                    <a:pt x="29931" y="50763"/>
                    <a:pt x="0" y="56574"/>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6" name="Freeform 402">
              <a:extLst>
                <a:ext uri="{FF2B5EF4-FFF2-40B4-BE49-F238E27FC236}">
                  <a16:creationId xmlns:a16="http://schemas.microsoft.com/office/drawing/2014/main" id="{A7207293-CC4A-410C-B1D8-FCBD5AE62A43}"/>
                </a:ext>
              </a:extLst>
            </p:cNvPr>
            <p:cNvSpPr>
              <a:spLocks/>
            </p:cNvSpPr>
            <p:nvPr/>
          </p:nvSpPr>
          <p:spPr bwMode="auto">
            <a:xfrm>
              <a:off x="1087362" y="1064192"/>
              <a:ext cx="2081" cy="608"/>
            </a:xfrm>
            <a:custGeom>
              <a:avLst/>
              <a:gdLst>
                <a:gd name="T0" fmla="*/ 153935 w 153935"/>
                <a:gd name="T1" fmla="*/ 0 h 28945"/>
                <a:gd name="T2" fmla="*/ 93413 w 153935"/>
                <a:gd name="T3" fmla="*/ 19735 h 28945"/>
                <a:gd name="T4" fmla="*/ 0 w 153935"/>
                <a:gd name="T5" fmla="*/ 28945 h 28945"/>
              </a:gdLst>
              <a:ahLst/>
              <a:cxnLst>
                <a:cxn ang="0">
                  <a:pos x="T0" y="T1"/>
                </a:cxn>
                <a:cxn ang="0">
                  <a:pos x="T2" y="T3"/>
                </a:cxn>
                <a:cxn ang="0">
                  <a:pos x="T4" y="T5"/>
                </a:cxn>
              </a:cxnLst>
              <a:rect l="0" t="0" r="r" b="b"/>
              <a:pathLst>
                <a:path w="153935" h="28945">
                  <a:moveTo>
                    <a:pt x="153935" y="0"/>
                  </a:moveTo>
                  <a:cubicBezTo>
                    <a:pt x="136502" y="7455"/>
                    <a:pt x="119069" y="14911"/>
                    <a:pt x="93413" y="19735"/>
                  </a:cubicBezTo>
                  <a:cubicBezTo>
                    <a:pt x="67757" y="24559"/>
                    <a:pt x="33878" y="26752"/>
                    <a:pt x="0" y="28945"/>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7" name="Freeform 403">
              <a:extLst>
                <a:ext uri="{FF2B5EF4-FFF2-40B4-BE49-F238E27FC236}">
                  <a16:creationId xmlns:a16="http://schemas.microsoft.com/office/drawing/2014/main" id="{6893F3BA-8336-424D-9E75-EBBD9FD1C71C}"/>
                </a:ext>
              </a:extLst>
            </p:cNvPr>
            <p:cNvSpPr>
              <a:spLocks/>
            </p:cNvSpPr>
            <p:nvPr/>
          </p:nvSpPr>
          <p:spPr bwMode="auto">
            <a:xfrm>
              <a:off x="1086153" y="1064400"/>
              <a:ext cx="1026" cy="1258"/>
            </a:xfrm>
            <a:custGeom>
              <a:avLst/>
              <a:gdLst>
                <a:gd name="T0" fmla="*/ 74994 w 74994"/>
                <a:gd name="T1" fmla="*/ 0 h 89466"/>
                <a:gd name="T2" fmla="*/ 55259 w 74994"/>
                <a:gd name="T3" fmla="*/ 40786 h 89466"/>
                <a:gd name="T4" fmla="*/ 0 w 74994"/>
                <a:gd name="T5" fmla="*/ 89466 h 89466"/>
              </a:gdLst>
              <a:ahLst/>
              <a:cxnLst>
                <a:cxn ang="0">
                  <a:pos x="T0" y="T1"/>
                </a:cxn>
                <a:cxn ang="0">
                  <a:pos x="T2" y="T3"/>
                </a:cxn>
                <a:cxn ang="0">
                  <a:pos x="T4" y="T5"/>
                </a:cxn>
              </a:cxnLst>
              <a:rect l="0" t="0" r="r" b="b"/>
              <a:pathLst>
                <a:path w="74994" h="89466">
                  <a:moveTo>
                    <a:pt x="74994" y="0"/>
                  </a:moveTo>
                  <a:cubicBezTo>
                    <a:pt x="71376" y="12937"/>
                    <a:pt x="67758" y="25875"/>
                    <a:pt x="55259" y="40786"/>
                  </a:cubicBezTo>
                  <a:cubicBezTo>
                    <a:pt x="42760" y="55697"/>
                    <a:pt x="21380" y="72581"/>
                    <a:pt x="0" y="89466"/>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8" name="Freeform 404">
              <a:extLst>
                <a:ext uri="{FF2B5EF4-FFF2-40B4-BE49-F238E27FC236}">
                  <a16:creationId xmlns:a16="http://schemas.microsoft.com/office/drawing/2014/main" id="{3AA4B24D-E9F0-475F-9918-1D43561556AD}"/>
                </a:ext>
              </a:extLst>
            </p:cNvPr>
            <p:cNvSpPr>
              <a:spLocks/>
            </p:cNvSpPr>
            <p:nvPr/>
          </p:nvSpPr>
          <p:spPr bwMode="auto">
            <a:xfrm>
              <a:off x="1085733" y="1064320"/>
              <a:ext cx="892" cy="903"/>
            </a:xfrm>
            <a:custGeom>
              <a:avLst/>
              <a:gdLst>
                <a:gd name="T0" fmla="*/ 67100 w 67100"/>
                <a:gd name="T1" fmla="*/ 0 h 67977"/>
                <a:gd name="T2" fmla="*/ 44733 w 67100"/>
                <a:gd name="T3" fmla="*/ 44076 h 67977"/>
                <a:gd name="T4" fmla="*/ 0 w 67100"/>
                <a:gd name="T5" fmla="*/ 67977 h 67977"/>
              </a:gdLst>
              <a:ahLst/>
              <a:cxnLst>
                <a:cxn ang="0">
                  <a:pos x="T0" y="T1"/>
                </a:cxn>
                <a:cxn ang="0">
                  <a:pos x="T2" y="T3"/>
                </a:cxn>
                <a:cxn ang="0">
                  <a:pos x="T4" y="T5"/>
                </a:cxn>
              </a:cxnLst>
              <a:rect l="0" t="0" r="r" b="b"/>
              <a:pathLst>
                <a:path w="67100" h="67977">
                  <a:moveTo>
                    <a:pt x="67100" y="0"/>
                  </a:moveTo>
                  <a:cubicBezTo>
                    <a:pt x="61508" y="16373"/>
                    <a:pt x="55916" y="32747"/>
                    <a:pt x="44733" y="44076"/>
                  </a:cubicBezTo>
                  <a:cubicBezTo>
                    <a:pt x="33550" y="55405"/>
                    <a:pt x="16775" y="61691"/>
                    <a:pt x="0" y="67977"/>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9" name="Freeform 405">
              <a:extLst>
                <a:ext uri="{FF2B5EF4-FFF2-40B4-BE49-F238E27FC236}">
                  <a16:creationId xmlns:a16="http://schemas.microsoft.com/office/drawing/2014/main" id="{EA8A1D5C-05C3-4682-840D-9379FC403575}"/>
                </a:ext>
              </a:extLst>
            </p:cNvPr>
            <p:cNvSpPr>
              <a:spLocks/>
            </p:cNvSpPr>
            <p:nvPr/>
          </p:nvSpPr>
          <p:spPr bwMode="auto">
            <a:xfrm>
              <a:off x="1086903" y="1064888"/>
              <a:ext cx="2013" cy="1483"/>
            </a:xfrm>
            <a:custGeom>
              <a:avLst/>
              <a:gdLst>
                <a:gd name="T0" fmla="*/ 155250 w 155250"/>
                <a:gd name="T1" fmla="*/ 116657 h 116657"/>
                <a:gd name="T2" fmla="*/ 57890 w 155250"/>
                <a:gd name="T3" fmla="*/ 60521 h 116657"/>
                <a:gd name="T4" fmla="*/ 0 w 155250"/>
                <a:gd name="T5" fmla="*/ 0 h 116657"/>
              </a:gdLst>
              <a:ahLst/>
              <a:cxnLst>
                <a:cxn ang="0">
                  <a:pos x="T0" y="T1"/>
                </a:cxn>
                <a:cxn ang="0">
                  <a:pos x="T2" y="T3"/>
                </a:cxn>
                <a:cxn ang="0">
                  <a:pos x="T4" y="T5"/>
                </a:cxn>
              </a:cxnLst>
              <a:rect l="0" t="0" r="r" b="b"/>
              <a:pathLst>
                <a:path w="155250" h="116657">
                  <a:moveTo>
                    <a:pt x="155250" y="116657"/>
                  </a:moveTo>
                  <a:cubicBezTo>
                    <a:pt x="119507" y="98310"/>
                    <a:pt x="83765" y="79964"/>
                    <a:pt x="57890" y="60521"/>
                  </a:cubicBezTo>
                  <a:cubicBezTo>
                    <a:pt x="32015" y="41078"/>
                    <a:pt x="16007" y="20539"/>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0" name="Freeform 406">
              <a:extLst>
                <a:ext uri="{FF2B5EF4-FFF2-40B4-BE49-F238E27FC236}">
                  <a16:creationId xmlns:a16="http://schemas.microsoft.com/office/drawing/2014/main" id="{0CB48114-F8C5-47C6-94FD-2F6FBF68F081}"/>
                </a:ext>
              </a:extLst>
            </p:cNvPr>
            <p:cNvSpPr>
              <a:spLocks/>
            </p:cNvSpPr>
            <p:nvPr/>
          </p:nvSpPr>
          <p:spPr bwMode="auto">
            <a:xfrm>
              <a:off x="1086407" y="1065413"/>
              <a:ext cx="866" cy="936"/>
            </a:xfrm>
            <a:custGeom>
              <a:avLst/>
              <a:gdLst>
                <a:gd name="T0" fmla="*/ 65126 w 65126"/>
                <a:gd name="T1" fmla="*/ 70389 h 70389"/>
                <a:gd name="T2" fmla="*/ 25436 w 65126"/>
                <a:gd name="T3" fmla="*/ 32892 h 70389"/>
                <a:gd name="T4" fmla="*/ 0 w 65126"/>
                <a:gd name="T5" fmla="*/ 0 h 70389"/>
              </a:gdLst>
              <a:ahLst/>
              <a:cxnLst>
                <a:cxn ang="0">
                  <a:pos x="T0" y="T1"/>
                </a:cxn>
                <a:cxn ang="0">
                  <a:pos x="T2" y="T3"/>
                </a:cxn>
                <a:cxn ang="0">
                  <a:pos x="T4" y="T5"/>
                </a:cxn>
              </a:cxnLst>
              <a:rect l="0" t="0" r="r" b="b"/>
              <a:pathLst>
                <a:path w="65126" h="70389">
                  <a:moveTo>
                    <a:pt x="65126" y="70389"/>
                  </a:moveTo>
                  <a:cubicBezTo>
                    <a:pt x="50708" y="57506"/>
                    <a:pt x="36290" y="44623"/>
                    <a:pt x="25436" y="32892"/>
                  </a:cubicBezTo>
                  <a:cubicBezTo>
                    <a:pt x="14582" y="21161"/>
                    <a:pt x="7291" y="10580"/>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1" name="Oval 407">
              <a:extLst>
                <a:ext uri="{FF2B5EF4-FFF2-40B4-BE49-F238E27FC236}">
                  <a16:creationId xmlns:a16="http://schemas.microsoft.com/office/drawing/2014/main" id="{A08D5928-10E3-4C3F-BFD8-5C51C153E611}"/>
                </a:ext>
              </a:extLst>
            </p:cNvPr>
            <p:cNvSpPr>
              <a:spLocks noChangeArrowheads="1"/>
            </p:cNvSpPr>
            <p:nvPr/>
          </p:nvSpPr>
          <p:spPr bwMode="auto">
            <a:xfrm>
              <a:off x="1115128" y="1064849"/>
              <a:ext cx="14713" cy="14713"/>
            </a:xfrm>
            <a:prstGeom prst="ellipse">
              <a:avLst/>
            </a:prstGeom>
            <a:solidFill>
              <a:srgbClr val="FCE5D6"/>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2" name="Freeform 408">
              <a:extLst>
                <a:ext uri="{FF2B5EF4-FFF2-40B4-BE49-F238E27FC236}">
                  <a16:creationId xmlns:a16="http://schemas.microsoft.com/office/drawing/2014/main" id="{3AEC6D58-A5DB-411E-BC83-2F2AADEDF155}"/>
                </a:ext>
              </a:extLst>
            </p:cNvPr>
            <p:cNvSpPr>
              <a:spLocks/>
            </p:cNvSpPr>
            <p:nvPr/>
          </p:nvSpPr>
          <p:spPr bwMode="auto">
            <a:xfrm>
              <a:off x="1123463" y="1065575"/>
              <a:ext cx="6395" cy="9264"/>
            </a:xfrm>
            <a:custGeom>
              <a:avLst/>
              <a:gdLst>
                <a:gd name="T0" fmla="*/ 629645 w 719367"/>
                <a:gd name="T1" fmla="*/ 381330 h 1042084"/>
                <a:gd name="T2" fmla="*/ 557104 w 719367"/>
                <a:gd name="T3" fmla="*/ 395584 h 1042084"/>
                <a:gd name="T4" fmla="*/ 461655 w 719367"/>
                <a:gd name="T5" fmla="*/ 386154 h 1042084"/>
                <a:gd name="T6" fmla="*/ 379569 w 719367"/>
                <a:gd name="T7" fmla="*/ 286765 h 1042084"/>
                <a:gd name="T8" fmla="*/ 280302 w 719367"/>
                <a:gd name="T9" fmla="*/ 126411 h 1042084"/>
                <a:gd name="T10" fmla="*/ 167672 w 719367"/>
                <a:gd name="T11" fmla="*/ 16536 h 1042084"/>
                <a:gd name="T12" fmla="*/ 60770 w 719367"/>
                <a:gd name="T13" fmla="*/ 27192 h 1042084"/>
                <a:gd name="T14" fmla="*/ 49316 w 719367"/>
                <a:gd name="T15" fmla="*/ 118775 h 1042084"/>
                <a:gd name="T16" fmla="*/ 47407 w 719367"/>
                <a:gd name="T17" fmla="*/ 151227 h 1042084"/>
                <a:gd name="T18" fmla="*/ 1591 w 719367"/>
                <a:gd name="T19" fmla="*/ 169286 h 1042084"/>
                <a:gd name="T20" fmla="*/ 56952 w 719367"/>
                <a:gd name="T21" fmla="*/ 173233 h 1042084"/>
                <a:gd name="T22" fmla="*/ 55043 w 719367"/>
                <a:gd name="T23" fmla="*/ 191316 h 1042084"/>
                <a:gd name="T24" fmla="*/ 3500 w 719367"/>
                <a:gd name="T25" fmla="*/ 198952 h 1042084"/>
                <a:gd name="T26" fmla="*/ 70315 w 719367"/>
                <a:gd name="T27" fmla="*/ 214239 h 1042084"/>
                <a:gd name="T28" fmla="*/ 74133 w 719367"/>
                <a:gd name="T29" fmla="*/ 329274 h 1042084"/>
                <a:gd name="T30" fmla="*/ 16863 w 719367"/>
                <a:gd name="T31" fmla="*/ 352166 h 1042084"/>
                <a:gd name="T32" fmla="*/ 89404 w 719367"/>
                <a:gd name="T33" fmla="*/ 356113 h 1042084"/>
                <a:gd name="T34" fmla="*/ 85586 w 719367"/>
                <a:gd name="T35" fmla="*/ 381330 h 1042084"/>
                <a:gd name="T36" fmla="*/ 24499 w 719367"/>
                <a:gd name="T37" fmla="*/ 389849 h 1042084"/>
                <a:gd name="T38" fmla="*/ 95131 w 719367"/>
                <a:gd name="T39" fmla="*/ 410848 h 1042084"/>
                <a:gd name="T40" fmla="*/ 89404 w 719367"/>
                <a:gd name="T41" fmla="*/ 487207 h 1042084"/>
                <a:gd name="T42" fmla="*/ 35953 w 719367"/>
                <a:gd name="T43" fmla="*/ 494843 h 1042084"/>
                <a:gd name="T44" fmla="*/ 98949 w 719367"/>
                <a:gd name="T45" fmla="*/ 508206 h 1042084"/>
                <a:gd name="T46" fmla="*/ 95131 w 719367"/>
                <a:gd name="T47" fmla="*/ 540659 h 1042084"/>
                <a:gd name="T48" fmla="*/ 16863 w 719367"/>
                <a:gd name="T49" fmla="*/ 542568 h 1042084"/>
                <a:gd name="T50" fmla="*/ 85586 w 719367"/>
                <a:gd name="T51" fmla="*/ 559748 h 1042084"/>
                <a:gd name="T52" fmla="*/ 79860 w 719367"/>
                <a:gd name="T53" fmla="*/ 670469 h 1042084"/>
                <a:gd name="T54" fmla="*/ 14954 w 719367"/>
                <a:gd name="T55" fmla="*/ 674287 h 1042084"/>
                <a:gd name="T56" fmla="*/ 93222 w 719367"/>
                <a:gd name="T57" fmla="*/ 693377 h 1042084"/>
                <a:gd name="T58" fmla="*/ 93222 w 719367"/>
                <a:gd name="T59" fmla="*/ 729647 h 1042084"/>
                <a:gd name="T60" fmla="*/ 13045 w 719367"/>
                <a:gd name="T61" fmla="*/ 737283 h 1042084"/>
                <a:gd name="T62" fmla="*/ 79860 w 719367"/>
                <a:gd name="T63" fmla="*/ 746828 h 1042084"/>
                <a:gd name="T64" fmla="*/ 83677 w 719367"/>
                <a:gd name="T65" fmla="*/ 867094 h 1042084"/>
                <a:gd name="T66" fmla="*/ 13045 w 719367"/>
                <a:gd name="T67" fmla="*/ 880457 h 1042084"/>
                <a:gd name="T68" fmla="*/ 89404 w 719367"/>
                <a:gd name="T69" fmla="*/ 899546 h 1042084"/>
                <a:gd name="T70" fmla="*/ 14954 w 719367"/>
                <a:gd name="T71" fmla="*/ 933908 h 1042084"/>
                <a:gd name="T72" fmla="*/ 81768 w 719367"/>
                <a:gd name="T73" fmla="*/ 930090 h 1042084"/>
                <a:gd name="T74" fmla="*/ 97040 w 719367"/>
                <a:gd name="T75" fmla="*/ 996904 h 1042084"/>
                <a:gd name="T76" fmla="*/ 146674 w 719367"/>
                <a:gd name="T77" fmla="*/ 1040811 h 1042084"/>
                <a:gd name="T78" fmla="*/ 228760 w 719367"/>
                <a:gd name="T79" fmla="*/ 1004540 h 1042084"/>
                <a:gd name="T80" fmla="*/ 329935 w 719367"/>
                <a:gd name="T81" fmla="*/ 872821 h 1042084"/>
                <a:gd name="T82" fmla="*/ 436838 w 719367"/>
                <a:gd name="T83" fmla="*/ 725829 h 1042084"/>
                <a:gd name="T84" fmla="*/ 513197 w 719367"/>
                <a:gd name="T85" fmla="*/ 613200 h 1042084"/>
                <a:gd name="T86" fmla="*/ 719367 w 719367"/>
                <a:gd name="T87" fmla="*/ 624654 h 104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9367" h="1042084">
                  <a:moveTo>
                    <a:pt x="629645" y="381330"/>
                  </a:moveTo>
                  <a:cubicBezTo>
                    <a:pt x="607373" y="388055"/>
                    <a:pt x="585102" y="394780"/>
                    <a:pt x="557104" y="395584"/>
                  </a:cubicBezTo>
                  <a:cubicBezTo>
                    <a:pt x="529106" y="396388"/>
                    <a:pt x="491244" y="404291"/>
                    <a:pt x="461655" y="386154"/>
                  </a:cubicBezTo>
                  <a:cubicBezTo>
                    <a:pt x="432066" y="368017"/>
                    <a:pt x="409794" y="330055"/>
                    <a:pt x="379569" y="286765"/>
                  </a:cubicBezTo>
                  <a:cubicBezTo>
                    <a:pt x="349344" y="243475"/>
                    <a:pt x="315618" y="171449"/>
                    <a:pt x="280302" y="126411"/>
                  </a:cubicBezTo>
                  <a:cubicBezTo>
                    <a:pt x="244986" y="81373"/>
                    <a:pt x="204261" y="33072"/>
                    <a:pt x="167672" y="16536"/>
                  </a:cubicBezTo>
                  <a:cubicBezTo>
                    <a:pt x="131083" y="0"/>
                    <a:pt x="80496" y="10152"/>
                    <a:pt x="60770" y="27192"/>
                  </a:cubicBezTo>
                  <a:cubicBezTo>
                    <a:pt x="41044" y="44232"/>
                    <a:pt x="51543" y="98103"/>
                    <a:pt x="49316" y="118775"/>
                  </a:cubicBezTo>
                  <a:cubicBezTo>
                    <a:pt x="47089" y="139447"/>
                    <a:pt x="55361" y="142809"/>
                    <a:pt x="47407" y="151227"/>
                  </a:cubicBezTo>
                  <a:cubicBezTo>
                    <a:pt x="39453" y="159645"/>
                    <a:pt x="0" y="165618"/>
                    <a:pt x="1591" y="169286"/>
                  </a:cubicBezTo>
                  <a:cubicBezTo>
                    <a:pt x="3182" y="172954"/>
                    <a:pt x="48043" y="169561"/>
                    <a:pt x="56952" y="173233"/>
                  </a:cubicBezTo>
                  <a:cubicBezTo>
                    <a:pt x="65861" y="176905"/>
                    <a:pt x="63952" y="187030"/>
                    <a:pt x="55043" y="191316"/>
                  </a:cubicBezTo>
                  <a:cubicBezTo>
                    <a:pt x="46134" y="195602"/>
                    <a:pt x="955" y="195132"/>
                    <a:pt x="3500" y="198952"/>
                  </a:cubicBezTo>
                  <a:cubicBezTo>
                    <a:pt x="6045" y="202772"/>
                    <a:pt x="58543" y="192519"/>
                    <a:pt x="70315" y="214239"/>
                  </a:cubicBezTo>
                  <a:cubicBezTo>
                    <a:pt x="82087" y="235959"/>
                    <a:pt x="83042" y="306286"/>
                    <a:pt x="74133" y="329274"/>
                  </a:cubicBezTo>
                  <a:cubicBezTo>
                    <a:pt x="65224" y="352262"/>
                    <a:pt x="14318" y="347693"/>
                    <a:pt x="16863" y="352166"/>
                  </a:cubicBezTo>
                  <a:cubicBezTo>
                    <a:pt x="19408" y="356639"/>
                    <a:pt x="77950" y="351252"/>
                    <a:pt x="89404" y="356113"/>
                  </a:cubicBezTo>
                  <a:cubicBezTo>
                    <a:pt x="100858" y="360974"/>
                    <a:pt x="96403" y="375707"/>
                    <a:pt x="85586" y="381330"/>
                  </a:cubicBezTo>
                  <a:cubicBezTo>
                    <a:pt x="74769" y="386953"/>
                    <a:pt x="22908" y="384929"/>
                    <a:pt x="24499" y="389849"/>
                  </a:cubicBezTo>
                  <a:cubicBezTo>
                    <a:pt x="26090" y="394769"/>
                    <a:pt x="84314" y="394622"/>
                    <a:pt x="95131" y="410848"/>
                  </a:cubicBezTo>
                  <a:cubicBezTo>
                    <a:pt x="105948" y="427074"/>
                    <a:pt x="99267" y="473208"/>
                    <a:pt x="89404" y="487207"/>
                  </a:cubicBezTo>
                  <a:cubicBezTo>
                    <a:pt x="79541" y="501206"/>
                    <a:pt x="34362" y="491343"/>
                    <a:pt x="35953" y="494843"/>
                  </a:cubicBezTo>
                  <a:cubicBezTo>
                    <a:pt x="37544" y="498343"/>
                    <a:pt x="89086" y="500570"/>
                    <a:pt x="98949" y="508206"/>
                  </a:cubicBezTo>
                  <a:cubicBezTo>
                    <a:pt x="108812" y="515842"/>
                    <a:pt x="108812" y="534932"/>
                    <a:pt x="95131" y="540659"/>
                  </a:cubicBezTo>
                  <a:cubicBezTo>
                    <a:pt x="81450" y="546386"/>
                    <a:pt x="18454" y="539387"/>
                    <a:pt x="16863" y="542568"/>
                  </a:cubicBezTo>
                  <a:cubicBezTo>
                    <a:pt x="15272" y="545749"/>
                    <a:pt x="75086" y="538431"/>
                    <a:pt x="85586" y="559748"/>
                  </a:cubicBezTo>
                  <a:cubicBezTo>
                    <a:pt x="96086" y="581065"/>
                    <a:pt x="91632" y="651379"/>
                    <a:pt x="79860" y="670469"/>
                  </a:cubicBezTo>
                  <a:cubicBezTo>
                    <a:pt x="68088" y="689559"/>
                    <a:pt x="12727" y="670469"/>
                    <a:pt x="14954" y="674287"/>
                  </a:cubicBezTo>
                  <a:cubicBezTo>
                    <a:pt x="17181" y="678105"/>
                    <a:pt x="80177" y="684150"/>
                    <a:pt x="93222" y="693377"/>
                  </a:cubicBezTo>
                  <a:cubicBezTo>
                    <a:pt x="106267" y="702604"/>
                    <a:pt x="106585" y="722329"/>
                    <a:pt x="93222" y="729647"/>
                  </a:cubicBezTo>
                  <a:cubicBezTo>
                    <a:pt x="79859" y="736965"/>
                    <a:pt x="15272" y="734420"/>
                    <a:pt x="13045" y="737283"/>
                  </a:cubicBezTo>
                  <a:cubicBezTo>
                    <a:pt x="10818" y="740146"/>
                    <a:pt x="68088" y="725193"/>
                    <a:pt x="79860" y="746828"/>
                  </a:cubicBezTo>
                  <a:cubicBezTo>
                    <a:pt x="91632" y="768463"/>
                    <a:pt x="94813" y="844822"/>
                    <a:pt x="83677" y="867094"/>
                  </a:cubicBezTo>
                  <a:cubicBezTo>
                    <a:pt x="72541" y="889366"/>
                    <a:pt x="12091" y="875048"/>
                    <a:pt x="13045" y="880457"/>
                  </a:cubicBezTo>
                  <a:cubicBezTo>
                    <a:pt x="13999" y="885866"/>
                    <a:pt x="89086" y="890638"/>
                    <a:pt x="89404" y="899546"/>
                  </a:cubicBezTo>
                  <a:cubicBezTo>
                    <a:pt x="89722" y="908454"/>
                    <a:pt x="16227" y="928817"/>
                    <a:pt x="14954" y="933908"/>
                  </a:cubicBezTo>
                  <a:cubicBezTo>
                    <a:pt x="13681" y="938999"/>
                    <a:pt x="68087" y="919591"/>
                    <a:pt x="81768" y="930090"/>
                  </a:cubicBezTo>
                  <a:cubicBezTo>
                    <a:pt x="95449" y="940589"/>
                    <a:pt x="86222" y="978451"/>
                    <a:pt x="97040" y="996904"/>
                  </a:cubicBezTo>
                  <a:cubicBezTo>
                    <a:pt x="107858" y="1015357"/>
                    <a:pt x="124721" y="1039538"/>
                    <a:pt x="146674" y="1040811"/>
                  </a:cubicBezTo>
                  <a:cubicBezTo>
                    <a:pt x="168627" y="1042084"/>
                    <a:pt x="198216" y="1032538"/>
                    <a:pt x="228760" y="1004540"/>
                  </a:cubicBezTo>
                  <a:cubicBezTo>
                    <a:pt x="259304" y="976542"/>
                    <a:pt x="295255" y="919273"/>
                    <a:pt x="329935" y="872821"/>
                  </a:cubicBezTo>
                  <a:cubicBezTo>
                    <a:pt x="364615" y="826369"/>
                    <a:pt x="406294" y="769099"/>
                    <a:pt x="436838" y="725829"/>
                  </a:cubicBezTo>
                  <a:cubicBezTo>
                    <a:pt x="467382" y="682559"/>
                    <a:pt x="466109" y="630062"/>
                    <a:pt x="513197" y="613200"/>
                  </a:cubicBezTo>
                  <a:cubicBezTo>
                    <a:pt x="560285" y="596338"/>
                    <a:pt x="639826" y="610496"/>
                    <a:pt x="719367" y="624654"/>
                  </a:cubicBezTo>
                </a:path>
              </a:pathLst>
            </a:custGeom>
            <a:solidFill>
              <a:srgbClr val="CEDDEA"/>
            </a:solidFill>
            <a:ln w="1270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53" name="Freeform 409">
              <a:extLst>
                <a:ext uri="{FF2B5EF4-FFF2-40B4-BE49-F238E27FC236}">
                  <a16:creationId xmlns:a16="http://schemas.microsoft.com/office/drawing/2014/main" id="{2C6983EE-1781-4F22-88C5-8B4A2BC73311}"/>
                </a:ext>
              </a:extLst>
            </p:cNvPr>
            <p:cNvSpPr>
              <a:spLocks/>
            </p:cNvSpPr>
            <p:nvPr/>
          </p:nvSpPr>
          <p:spPr bwMode="auto">
            <a:xfrm>
              <a:off x="1115094" y="1066045"/>
              <a:ext cx="5801" cy="9267"/>
            </a:xfrm>
            <a:custGeom>
              <a:avLst/>
              <a:gdLst>
                <a:gd name="T0" fmla="*/ 0 w 652553"/>
                <a:gd name="T1" fmla="*/ 657691 h 1042350"/>
                <a:gd name="T2" fmla="*/ 173718 w 652553"/>
                <a:gd name="T3" fmla="*/ 650055 h 1042350"/>
                <a:gd name="T4" fmla="*/ 263440 w 652553"/>
                <a:gd name="T5" fmla="*/ 711142 h 1042350"/>
                <a:gd name="T6" fmla="*/ 377978 w 652553"/>
                <a:gd name="T7" fmla="*/ 905858 h 1042350"/>
                <a:gd name="T8" fmla="*/ 549786 w 652553"/>
                <a:gd name="T9" fmla="*/ 1024215 h 1042350"/>
                <a:gd name="T10" fmla="*/ 628054 w 652553"/>
                <a:gd name="T11" fmla="*/ 1014670 h 1042350"/>
                <a:gd name="T12" fmla="*/ 631872 w 652553"/>
                <a:gd name="T13" fmla="*/ 873405 h 1042350"/>
                <a:gd name="T14" fmla="*/ 614691 w 652553"/>
                <a:gd name="T15" fmla="*/ 833317 h 1042350"/>
                <a:gd name="T16" fmla="*/ 633781 w 652553"/>
                <a:gd name="T17" fmla="*/ 816136 h 1042350"/>
                <a:gd name="T18" fmla="*/ 631872 w 652553"/>
                <a:gd name="T19" fmla="*/ 737868 h 1042350"/>
                <a:gd name="T20" fmla="*/ 587966 w 652553"/>
                <a:gd name="T21" fmla="*/ 701598 h 1042350"/>
                <a:gd name="T22" fmla="*/ 616600 w 652553"/>
                <a:gd name="T23" fmla="*/ 650055 h 1042350"/>
                <a:gd name="T24" fmla="*/ 603237 w 652553"/>
                <a:gd name="T25" fmla="*/ 585150 h 1042350"/>
                <a:gd name="T26" fmla="*/ 605146 w 652553"/>
                <a:gd name="T27" fmla="*/ 546970 h 1042350"/>
                <a:gd name="T28" fmla="*/ 622327 w 652553"/>
                <a:gd name="T29" fmla="*/ 524063 h 1042350"/>
                <a:gd name="T30" fmla="*/ 616600 w 652553"/>
                <a:gd name="T31" fmla="*/ 432889 h 1042350"/>
                <a:gd name="T32" fmla="*/ 586057 w 652553"/>
                <a:gd name="T33" fmla="*/ 409524 h 1042350"/>
                <a:gd name="T34" fmla="*/ 620418 w 652553"/>
                <a:gd name="T35" fmla="*/ 361800 h 1042350"/>
                <a:gd name="T36" fmla="*/ 616600 w 652553"/>
                <a:gd name="T37" fmla="*/ 268260 h 1042350"/>
                <a:gd name="T38" fmla="*/ 593693 w 652553"/>
                <a:gd name="T39" fmla="*/ 214808 h 1042350"/>
                <a:gd name="T40" fmla="*/ 639508 w 652553"/>
                <a:gd name="T41" fmla="*/ 168043 h 1042350"/>
                <a:gd name="T42" fmla="*/ 647144 w 652553"/>
                <a:gd name="T43" fmla="*/ 71635 h 1042350"/>
                <a:gd name="T44" fmla="*/ 607055 w 652553"/>
                <a:gd name="T45" fmla="*/ 14414 h 1042350"/>
                <a:gd name="T46" fmla="*/ 511607 w 652553"/>
                <a:gd name="T47" fmla="*/ 24809 h 1042350"/>
                <a:gd name="T48" fmla="*/ 393250 w 652553"/>
                <a:gd name="T49" fmla="*/ 163266 h 1042350"/>
                <a:gd name="T50" fmla="*/ 297801 w 652553"/>
                <a:gd name="T51" fmla="*/ 304530 h 1042350"/>
                <a:gd name="T52" fmla="*/ 200443 w 652553"/>
                <a:gd name="T53" fmla="*/ 371344 h 1042350"/>
                <a:gd name="T54" fmla="*/ 64906 w 652553"/>
                <a:gd name="T55" fmla="*/ 371344 h 104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2553" h="1042350">
                  <a:moveTo>
                    <a:pt x="0" y="657691"/>
                  </a:moveTo>
                  <a:cubicBezTo>
                    <a:pt x="64905" y="649419"/>
                    <a:pt x="129811" y="641147"/>
                    <a:pt x="173718" y="650055"/>
                  </a:cubicBezTo>
                  <a:cubicBezTo>
                    <a:pt x="217625" y="658963"/>
                    <a:pt x="229397" y="668508"/>
                    <a:pt x="263440" y="711142"/>
                  </a:cubicBezTo>
                  <a:cubicBezTo>
                    <a:pt x="297483" y="753776"/>
                    <a:pt x="330254" y="853679"/>
                    <a:pt x="377978" y="905858"/>
                  </a:cubicBezTo>
                  <a:cubicBezTo>
                    <a:pt x="425702" y="958037"/>
                    <a:pt x="508107" y="1006080"/>
                    <a:pt x="549786" y="1024215"/>
                  </a:cubicBezTo>
                  <a:cubicBezTo>
                    <a:pt x="591465" y="1042350"/>
                    <a:pt x="614373" y="1039805"/>
                    <a:pt x="628054" y="1014670"/>
                  </a:cubicBezTo>
                  <a:cubicBezTo>
                    <a:pt x="641735" y="989535"/>
                    <a:pt x="634099" y="903630"/>
                    <a:pt x="631872" y="873405"/>
                  </a:cubicBezTo>
                  <a:cubicBezTo>
                    <a:pt x="629645" y="843180"/>
                    <a:pt x="614373" y="842862"/>
                    <a:pt x="614691" y="833317"/>
                  </a:cubicBezTo>
                  <a:cubicBezTo>
                    <a:pt x="615009" y="823772"/>
                    <a:pt x="630918" y="832044"/>
                    <a:pt x="633781" y="816136"/>
                  </a:cubicBezTo>
                  <a:cubicBezTo>
                    <a:pt x="636644" y="800228"/>
                    <a:pt x="639508" y="756958"/>
                    <a:pt x="631872" y="737868"/>
                  </a:cubicBezTo>
                  <a:cubicBezTo>
                    <a:pt x="624236" y="718778"/>
                    <a:pt x="590511" y="716233"/>
                    <a:pt x="587966" y="701598"/>
                  </a:cubicBezTo>
                  <a:cubicBezTo>
                    <a:pt x="585421" y="686963"/>
                    <a:pt x="614055" y="669463"/>
                    <a:pt x="616600" y="650055"/>
                  </a:cubicBezTo>
                  <a:cubicBezTo>
                    <a:pt x="619145" y="630647"/>
                    <a:pt x="605146" y="602331"/>
                    <a:pt x="603237" y="585150"/>
                  </a:cubicBezTo>
                  <a:cubicBezTo>
                    <a:pt x="601328" y="567969"/>
                    <a:pt x="601964" y="557151"/>
                    <a:pt x="605146" y="546970"/>
                  </a:cubicBezTo>
                  <a:cubicBezTo>
                    <a:pt x="608328" y="536789"/>
                    <a:pt x="620418" y="543076"/>
                    <a:pt x="622327" y="524063"/>
                  </a:cubicBezTo>
                  <a:cubicBezTo>
                    <a:pt x="624236" y="505050"/>
                    <a:pt x="622645" y="451979"/>
                    <a:pt x="616600" y="432889"/>
                  </a:cubicBezTo>
                  <a:cubicBezTo>
                    <a:pt x="610555" y="413799"/>
                    <a:pt x="585421" y="421372"/>
                    <a:pt x="586057" y="409524"/>
                  </a:cubicBezTo>
                  <a:cubicBezTo>
                    <a:pt x="586693" y="397676"/>
                    <a:pt x="615328" y="385344"/>
                    <a:pt x="620418" y="361800"/>
                  </a:cubicBezTo>
                  <a:cubicBezTo>
                    <a:pt x="625508" y="338256"/>
                    <a:pt x="621054" y="292759"/>
                    <a:pt x="616600" y="268260"/>
                  </a:cubicBezTo>
                  <a:cubicBezTo>
                    <a:pt x="612146" y="243761"/>
                    <a:pt x="589875" y="231511"/>
                    <a:pt x="593693" y="214808"/>
                  </a:cubicBezTo>
                  <a:cubicBezTo>
                    <a:pt x="597511" y="198105"/>
                    <a:pt x="630600" y="191905"/>
                    <a:pt x="639508" y="168043"/>
                  </a:cubicBezTo>
                  <a:cubicBezTo>
                    <a:pt x="648416" y="144181"/>
                    <a:pt x="652553" y="97240"/>
                    <a:pt x="647144" y="71635"/>
                  </a:cubicBezTo>
                  <a:cubicBezTo>
                    <a:pt x="641735" y="46030"/>
                    <a:pt x="629644" y="22218"/>
                    <a:pt x="607055" y="14414"/>
                  </a:cubicBezTo>
                  <a:cubicBezTo>
                    <a:pt x="584466" y="6610"/>
                    <a:pt x="547241" y="0"/>
                    <a:pt x="511607" y="24809"/>
                  </a:cubicBezTo>
                  <a:cubicBezTo>
                    <a:pt x="475973" y="49618"/>
                    <a:pt x="428884" y="116646"/>
                    <a:pt x="393250" y="163266"/>
                  </a:cubicBezTo>
                  <a:cubicBezTo>
                    <a:pt x="357616" y="209886"/>
                    <a:pt x="329936" y="269850"/>
                    <a:pt x="297801" y="304530"/>
                  </a:cubicBezTo>
                  <a:cubicBezTo>
                    <a:pt x="265666" y="339210"/>
                    <a:pt x="239259" y="360208"/>
                    <a:pt x="200443" y="371344"/>
                  </a:cubicBezTo>
                  <a:cubicBezTo>
                    <a:pt x="161627" y="382480"/>
                    <a:pt x="113266" y="376912"/>
                    <a:pt x="64906" y="371344"/>
                  </a:cubicBezTo>
                </a:path>
              </a:pathLst>
            </a:custGeom>
            <a:solidFill>
              <a:srgbClr val="CEDDEA"/>
            </a:solidFill>
            <a:ln w="1270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4" name="Oval 410">
              <a:extLst>
                <a:ext uri="{FF2B5EF4-FFF2-40B4-BE49-F238E27FC236}">
                  <a16:creationId xmlns:a16="http://schemas.microsoft.com/office/drawing/2014/main" id="{CFBD52DC-9239-4027-98EB-2DB220AAC162}"/>
                </a:ext>
              </a:extLst>
            </p:cNvPr>
            <p:cNvSpPr>
              <a:spLocks noChangeArrowheads="1"/>
            </p:cNvSpPr>
            <p:nvPr/>
          </p:nvSpPr>
          <p:spPr bwMode="auto">
            <a:xfrm>
              <a:off x="1120916" y="106824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5" name="Oval 411">
              <a:extLst>
                <a:ext uri="{FF2B5EF4-FFF2-40B4-BE49-F238E27FC236}">
                  <a16:creationId xmlns:a16="http://schemas.microsoft.com/office/drawing/2014/main" id="{CA453836-179E-4CD8-8A82-24CD1EA1164D}"/>
                </a:ext>
              </a:extLst>
            </p:cNvPr>
            <p:cNvSpPr>
              <a:spLocks noChangeArrowheads="1"/>
            </p:cNvSpPr>
            <p:nvPr/>
          </p:nvSpPr>
          <p:spPr bwMode="auto">
            <a:xfrm>
              <a:off x="1121932" y="1069278"/>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6" name="Oval 412">
              <a:extLst>
                <a:ext uri="{FF2B5EF4-FFF2-40B4-BE49-F238E27FC236}">
                  <a16:creationId xmlns:a16="http://schemas.microsoft.com/office/drawing/2014/main" id="{31062511-BA82-4BAD-9CC0-1BDB2BC441A9}"/>
                </a:ext>
              </a:extLst>
            </p:cNvPr>
            <p:cNvSpPr>
              <a:spLocks noChangeArrowheads="1"/>
            </p:cNvSpPr>
            <p:nvPr/>
          </p:nvSpPr>
          <p:spPr bwMode="auto">
            <a:xfrm>
              <a:off x="1122948" y="107029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7" name="Oval 413">
              <a:extLst>
                <a:ext uri="{FF2B5EF4-FFF2-40B4-BE49-F238E27FC236}">
                  <a16:creationId xmlns:a16="http://schemas.microsoft.com/office/drawing/2014/main" id="{8E8303B9-4224-4744-8A3B-4ADE189AE6FC}"/>
                </a:ext>
              </a:extLst>
            </p:cNvPr>
            <p:cNvSpPr>
              <a:spLocks noChangeArrowheads="1"/>
            </p:cNvSpPr>
            <p:nvPr/>
          </p:nvSpPr>
          <p:spPr bwMode="auto">
            <a:xfrm>
              <a:off x="1123964" y="1071310"/>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8" name="Oval 414">
              <a:extLst>
                <a:ext uri="{FF2B5EF4-FFF2-40B4-BE49-F238E27FC236}">
                  <a16:creationId xmlns:a16="http://schemas.microsoft.com/office/drawing/2014/main" id="{B69D1DD6-7E83-460B-8F24-ABFCB009DE20}"/>
                </a:ext>
              </a:extLst>
            </p:cNvPr>
            <p:cNvSpPr>
              <a:spLocks noChangeArrowheads="1"/>
            </p:cNvSpPr>
            <p:nvPr/>
          </p:nvSpPr>
          <p:spPr bwMode="auto">
            <a:xfrm>
              <a:off x="1123182" y="1067403"/>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9" name="Oval 415">
              <a:extLst>
                <a:ext uri="{FF2B5EF4-FFF2-40B4-BE49-F238E27FC236}">
                  <a16:creationId xmlns:a16="http://schemas.microsoft.com/office/drawing/2014/main" id="{61A89C07-206A-46D4-BA70-CE1FACB8FD63}"/>
                </a:ext>
              </a:extLst>
            </p:cNvPr>
            <p:cNvSpPr>
              <a:spLocks noChangeArrowheads="1"/>
            </p:cNvSpPr>
            <p:nvPr/>
          </p:nvSpPr>
          <p:spPr bwMode="auto">
            <a:xfrm>
              <a:off x="1122297" y="107271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0" name="Oval 416">
              <a:extLst>
                <a:ext uri="{FF2B5EF4-FFF2-40B4-BE49-F238E27FC236}">
                  <a16:creationId xmlns:a16="http://schemas.microsoft.com/office/drawing/2014/main" id="{36270CE8-72F7-4A15-9A4B-0A0A9B848AB9}"/>
                </a:ext>
              </a:extLst>
            </p:cNvPr>
            <p:cNvSpPr>
              <a:spLocks noChangeArrowheads="1"/>
            </p:cNvSpPr>
            <p:nvPr/>
          </p:nvSpPr>
          <p:spPr bwMode="auto">
            <a:xfrm>
              <a:off x="1123364" y="1073526"/>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1" name="Oval 417">
              <a:extLst>
                <a:ext uri="{FF2B5EF4-FFF2-40B4-BE49-F238E27FC236}">
                  <a16:creationId xmlns:a16="http://schemas.microsoft.com/office/drawing/2014/main" id="{2440A3D5-6B12-40FC-80F8-D2B5F097D3C3}"/>
                </a:ext>
              </a:extLst>
            </p:cNvPr>
            <p:cNvSpPr>
              <a:spLocks noChangeArrowheads="1"/>
            </p:cNvSpPr>
            <p:nvPr/>
          </p:nvSpPr>
          <p:spPr bwMode="auto">
            <a:xfrm>
              <a:off x="1123430" y="1068577"/>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2" name="Oval 418">
              <a:extLst>
                <a:ext uri="{FF2B5EF4-FFF2-40B4-BE49-F238E27FC236}">
                  <a16:creationId xmlns:a16="http://schemas.microsoft.com/office/drawing/2014/main" id="{542A4F5C-788D-4CB5-8448-09A624000458}"/>
                </a:ext>
              </a:extLst>
            </p:cNvPr>
            <p:cNvSpPr>
              <a:spLocks noChangeArrowheads="1"/>
            </p:cNvSpPr>
            <p:nvPr/>
          </p:nvSpPr>
          <p:spPr bwMode="auto">
            <a:xfrm>
              <a:off x="1121120" y="1073912"/>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3" name="Freeform 419">
              <a:extLst>
                <a:ext uri="{FF2B5EF4-FFF2-40B4-BE49-F238E27FC236}">
                  <a16:creationId xmlns:a16="http://schemas.microsoft.com/office/drawing/2014/main" id="{F7510976-1941-4DE7-B057-68A51482A6E7}"/>
                </a:ext>
              </a:extLst>
            </p:cNvPr>
            <p:cNvSpPr>
              <a:spLocks/>
            </p:cNvSpPr>
            <p:nvPr/>
          </p:nvSpPr>
          <p:spPr bwMode="auto">
            <a:xfrm>
              <a:off x="1117181" y="1075159"/>
              <a:ext cx="3106" cy="3080"/>
            </a:xfrm>
            <a:custGeom>
              <a:avLst/>
              <a:gdLst>
                <a:gd name="T0" fmla="*/ 0 w 349343"/>
                <a:gd name="T1" fmla="*/ 178489 h 346480"/>
                <a:gd name="T2" fmla="*/ 125992 w 349343"/>
                <a:gd name="T3" fmla="*/ 188034 h 346480"/>
                <a:gd name="T4" fmla="*/ 171808 w 349343"/>
                <a:gd name="T5" fmla="*/ 21953 h 346480"/>
                <a:gd name="T6" fmla="*/ 190898 w 349343"/>
                <a:gd name="T7" fmla="*/ 319754 h 346480"/>
                <a:gd name="T8" fmla="*/ 213805 w 349343"/>
                <a:gd name="T9" fmla="*/ 182307 h 346480"/>
                <a:gd name="T10" fmla="*/ 234804 w 349343"/>
                <a:gd name="T11" fmla="*/ 210942 h 346480"/>
                <a:gd name="T12" fmla="*/ 349343 w 349343"/>
                <a:gd name="T13" fmla="*/ 209033 h 346480"/>
              </a:gdLst>
              <a:ahLst/>
              <a:cxnLst>
                <a:cxn ang="0">
                  <a:pos x="T0" y="T1"/>
                </a:cxn>
                <a:cxn ang="0">
                  <a:pos x="T2" y="T3"/>
                </a:cxn>
                <a:cxn ang="0">
                  <a:pos x="T4" y="T5"/>
                </a:cxn>
                <a:cxn ang="0">
                  <a:pos x="T6" y="T7"/>
                </a:cxn>
                <a:cxn ang="0">
                  <a:pos x="T8" y="T9"/>
                </a:cxn>
                <a:cxn ang="0">
                  <a:pos x="T10" y="T11"/>
                </a:cxn>
                <a:cxn ang="0">
                  <a:pos x="T12" y="T13"/>
                </a:cxn>
              </a:cxnLst>
              <a:rect l="0" t="0" r="r" b="b"/>
              <a:pathLst>
                <a:path w="349343" h="346480">
                  <a:moveTo>
                    <a:pt x="0" y="178489"/>
                  </a:moveTo>
                  <a:cubicBezTo>
                    <a:pt x="48678" y="196306"/>
                    <a:pt x="97357" y="214123"/>
                    <a:pt x="125992" y="188034"/>
                  </a:cubicBezTo>
                  <a:cubicBezTo>
                    <a:pt x="154627" y="161945"/>
                    <a:pt x="160990" y="0"/>
                    <a:pt x="171808" y="21953"/>
                  </a:cubicBezTo>
                  <a:cubicBezTo>
                    <a:pt x="182626" y="43906"/>
                    <a:pt x="183899" y="293028"/>
                    <a:pt x="190898" y="319754"/>
                  </a:cubicBezTo>
                  <a:cubicBezTo>
                    <a:pt x="197897" y="346480"/>
                    <a:pt x="206487" y="200442"/>
                    <a:pt x="213805" y="182307"/>
                  </a:cubicBezTo>
                  <a:cubicBezTo>
                    <a:pt x="221123" y="164172"/>
                    <a:pt x="212215" y="206488"/>
                    <a:pt x="234804" y="210942"/>
                  </a:cubicBezTo>
                  <a:cubicBezTo>
                    <a:pt x="257393" y="215396"/>
                    <a:pt x="303368" y="212214"/>
                    <a:pt x="349343" y="209033"/>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64" name="Freeform 420">
              <a:extLst>
                <a:ext uri="{FF2B5EF4-FFF2-40B4-BE49-F238E27FC236}">
                  <a16:creationId xmlns:a16="http://schemas.microsoft.com/office/drawing/2014/main" id="{8222F08E-FC84-48A4-AA67-4F6E62FD6116}"/>
                </a:ext>
              </a:extLst>
            </p:cNvPr>
            <p:cNvSpPr>
              <a:spLocks/>
            </p:cNvSpPr>
            <p:nvPr/>
          </p:nvSpPr>
          <p:spPr bwMode="auto">
            <a:xfrm>
              <a:off x="1122948" y="1075917"/>
              <a:ext cx="5145" cy="1485"/>
            </a:xfrm>
            <a:custGeom>
              <a:avLst/>
              <a:gdLst>
                <a:gd name="T0" fmla="*/ 0 w 578706"/>
                <a:gd name="T1" fmla="*/ 139038 h 167036"/>
                <a:gd name="T2" fmla="*/ 183548 w 578706"/>
                <a:gd name="T3" fmla="*/ 144765 h 167036"/>
                <a:gd name="T4" fmla="*/ 301905 w 578706"/>
                <a:gd name="T5" fmla="*/ 5409 h 167036"/>
                <a:gd name="T6" fmla="*/ 435533 w 578706"/>
                <a:gd name="T7" fmla="*/ 112312 h 167036"/>
                <a:gd name="T8" fmla="*/ 578706 w 578706"/>
                <a:gd name="T9" fmla="*/ 121857 h 167036"/>
              </a:gdLst>
              <a:ahLst/>
              <a:cxnLst>
                <a:cxn ang="0">
                  <a:pos x="T0" y="T1"/>
                </a:cxn>
                <a:cxn ang="0">
                  <a:pos x="T2" y="T3"/>
                </a:cxn>
                <a:cxn ang="0">
                  <a:pos x="T4" y="T5"/>
                </a:cxn>
                <a:cxn ang="0">
                  <a:pos x="T6" y="T7"/>
                </a:cxn>
                <a:cxn ang="0">
                  <a:pos x="T8" y="T9"/>
                </a:cxn>
              </a:cxnLst>
              <a:rect l="0" t="0" r="r" b="b"/>
              <a:pathLst>
                <a:path w="578706" h="167036">
                  <a:moveTo>
                    <a:pt x="0" y="139038"/>
                  </a:moveTo>
                  <a:cubicBezTo>
                    <a:pt x="66615" y="153037"/>
                    <a:pt x="133231" y="167036"/>
                    <a:pt x="183548" y="144765"/>
                  </a:cubicBezTo>
                  <a:cubicBezTo>
                    <a:pt x="233865" y="122494"/>
                    <a:pt x="259908" y="10818"/>
                    <a:pt x="301905" y="5409"/>
                  </a:cubicBezTo>
                  <a:cubicBezTo>
                    <a:pt x="343902" y="0"/>
                    <a:pt x="389400" y="92904"/>
                    <a:pt x="435533" y="112312"/>
                  </a:cubicBezTo>
                  <a:cubicBezTo>
                    <a:pt x="481666" y="131720"/>
                    <a:pt x="555480" y="120266"/>
                    <a:pt x="578706" y="12185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65" name="Group 421">
              <a:extLst>
                <a:ext uri="{FF2B5EF4-FFF2-40B4-BE49-F238E27FC236}">
                  <a16:creationId xmlns:a16="http://schemas.microsoft.com/office/drawing/2014/main" id="{FCEF44AF-1DB6-452E-BF82-F2E2B9B4AAEC}"/>
                </a:ext>
              </a:extLst>
            </p:cNvPr>
            <p:cNvGrpSpPr>
              <a:grpSpLocks/>
            </p:cNvGrpSpPr>
            <p:nvPr/>
          </p:nvGrpSpPr>
          <p:grpSpPr bwMode="auto">
            <a:xfrm>
              <a:off x="1094554" y="1062682"/>
              <a:ext cx="15435" cy="15417"/>
              <a:chOff x="1089352" y="1060889"/>
              <a:chExt cx="15434" cy="15417"/>
            </a:xfrm>
          </p:grpSpPr>
          <p:sp>
            <p:nvSpPr>
              <p:cNvPr id="90" name="Oval 422">
                <a:extLst>
                  <a:ext uri="{FF2B5EF4-FFF2-40B4-BE49-F238E27FC236}">
                    <a16:creationId xmlns:a16="http://schemas.microsoft.com/office/drawing/2014/main" id="{2F9DE791-7E79-4F53-8E9C-C92E2AE19BE2}"/>
                  </a:ext>
                </a:extLst>
              </p:cNvPr>
              <p:cNvSpPr>
                <a:spLocks noChangeArrowheads="1"/>
              </p:cNvSpPr>
              <p:nvPr/>
            </p:nvSpPr>
            <p:spPr bwMode="auto">
              <a:xfrm>
                <a:off x="1089411" y="1060910"/>
                <a:ext cx="14807" cy="14671"/>
              </a:xfrm>
              <a:prstGeom prst="ellipse">
                <a:avLst/>
              </a:prstGeom>
              <a:solidFill>
                <a:srgbClr val="FCE5D6"/>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grpSp>
            <p:nvGrpSpPr>
              <p:cNvPr id="91" name="Group 423">
                <a:extLst>
                  <a:ext uri="{FF2B5EF4-FFF2-40B4-BE49-F238E27FC236}">
                    <a16:creationId xmlns:a16="http://schemas.microsoft.com/office/drawing/2014/main" id="{62EFAA9F-276D-4DD6-AEE5-2945A233F6CD}"/>
                  </a:ext>
                </a:extLst>
              </p:cNvPr>
              <p:cNvGrpSpPr>
                <a:grpSpLocks/>
              </p:cNvGrpSpPr>
              <p:nvPr/>
            </p:nvGrpSpPr>
            <p:grpSpPr bwMode="auto">
              <a:xfrm>
                <a:off x="1089418" y="1065197"/>
                <a:ext cx="7381" cy="9801"/>
                <a:chOff x="1089231" y="1067808"/>
                <a:chExt cx="11927" cy="15838"/>
              </a:xfrm>
            </p:grpSpPr>
            <p:sp>
              <p:nvSpPr>
                <p:cNvPr id="361" name="Freeform 424">
                  <a:extLst>
                    <a:ext uri="{FF2B5EF4-FFF2-40B4-BE49-F238E27FC236}">
                      <a16:creationId xmlns:a16="http://schemas.microsoft.com/office/drawing/2014/main" id="{E27B7C1E-6664-430B-9752-E0A994A8003F}"/>
                    </a:ext>
                  </a:extLst>
                </p:cNvPr>
                <p:cNvSpPr>
                  <a:spLocks/>
                </p:cNvSpPr>
                <p:nvPr/>
              </p:nvSpPr>
              <p:spPr bwMode="auto">
                <a:xfrm>
                  <a:off x="1089942" y="1067808"/>
                  <a:ext cx="11216" cy="15728"/>
                </a:xfrm>
                <a:custGeom>
                  <a:avLst/>
                  <a:gdLst>
                    <a:gd name="T0" fmla="*/ 0 w 1121554"/>
                    <a:gd name="T1" fmla="*/ 231344 h 1572829"/>
                    <a:gd name="T2" fmla="*/ 279248 w 1121554"/>
                    <a:gd name="T3" fmla="*/ 171114 h 1572829"/>
                    <a:gd name="T4" fmla="*/ 509217 w 1121554"/>
                    <a:gd name="T5" fmla="*/ 94458 h 1572829"/>
                    <a:gd name="T6" fmla="*/ 870596 w 1121554"/>
                    <a:gd name="T7" fmla="*/ 6388 h 1572829"/>
                    <a:gd name="T8" fmla="*/ 1040335 w 1121554"/>
                    <a:gd name="T9" fmla="*/ 56130 h 1572829"/>
                    <a:gd name="T10" fmla="*/ 1073188 w 1121554"/>
                    <a:gd name="T11" fmla="*/ 220393 h 1572829"/>
                    <a:gd name="T12" fmla="*/ 1116991 w 1121554"/>
                    <a:gd name="T13" fmla="*/ 484586 h 1572829"/>
                    <a:gd name="T14" fmla="*/ 1100565 w 1121554"/>
                    <a:gd name="T15" fmla="*/ 702233 h 1572829"/>
                    <a:gd name="T16" fmla="*/ 1078663 w 1121554"/>
                    <a:gd name="T17" fmla="*/ 997907 h 1572829"/>
                    <a:gd name="T18" fmla="*/ 1040335 w 1121554"/>
                    <a:gd name="T19" fmla="*/ 1238827 h 1572829"/>
                    <a:gd name="T20" fmla="*/ 930826 w 1121554"/>
                    <a:gd name="T21" fmla="*/ 1441418 h 1572829"/>
                    <a:gd name="T22" fmla="*/ 848694 w 1121554"/>
                    <a:gd name="T23" fmla="*/ 1507124 h 1572829"/>
                    <a:gd name="T24" fmla="*/ 618726 w 1121554"/>
                    <a:gd name="T25" fmla="*/ 1572829 h 157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1554" h="1572829">
                      <a:moveTo>
                        <a:pt x="0" y="231344"/>
                      </a:moveTo>
                      <a:cubicBezTo>
                        <a:pt x="97189" y="212636"/>
                        <a:pt x="194379" y="193928"/>
                        <a:pt x="279248" y="171114"/>
                      </a:cubicBezTo>
                      <a:cubicBezTo>
                        <a:pt x="364117" y="148300"/>
                        <a:pt x="410659" y="121912"/>
                        <a:pt x="509217" y="94458"/>
                      </a:cubicBezTo>
                      <a:cubicBezTo>
                        <a:pt x="607775" y="67004"/>
                        <a:pt x="782076" y="12776"/>
                        <a:pt x="870596" y="6388"/>
                      </a:cubicBezTo>
                      <a:cubicBezTo>
                        <a:pt x="959116" y="0"/>
                        <a:pt x="1006570" y="20463"/>
                        <a:pt x="1040335" y="56130"/>
                      </a:cubicBezTo>
                      <a:cubicBezTo>
                        <a:pt x="1074100" y="91797"/>
                        <a:pt x="1060412" y="148984"/>
                        <a:pt x="1073188" y="220393"/>
                      </a:cubicBezTo>
                      <a:cubicBezTo>
                        <a:pt x="1085964" y="291802"/>
                        <a:pt x="1112428" y="404279"/>
                        <a:pt x="1116991" y="484586"/>
                      </a:cubicBezTo>
                      <a:cubicBezTo>
                        <a:pt x="1121554" y="564893"/>
                        <a:pt x="1106953" y="616680"/>
                        <a:pt x="1100565" y="702233"/>
                      </a:cubicBezTo>
                      <a:cubicBezTo>
                        <a:pt x="1094177" y="787786"/>
                        <a:pt x="1088701" y="908475"/>
                        <a:pt x="1078663" y="997907"/>
                      </a:cubicBezTo>
                      <a:cubicBezTo>
                        <a:pt x="1068625" y="1087339"/>
                        <a:pt x="1064975" y="1164908"/>
                        <a:pt x="1040335" y="1238827"/>
                      </a:cubicBezTo>
                      <a:cubicBezTo>
                        <a:pt x="1015695" y="1312746"/>
                        <a:pt x="962766" y="1396702"/>
                        <a:pt x="930826" y="1441418"/>
                      </a:cubicBezTo>
                      <a:cubicBezTo>
                        <a:pt x="898886" y="1486134"/>
                        <a:pt x="900711" y="1485222"/>
                        <a:pt x="848694" y="1507124"/>
                      </a:cubicBezTo>
                      <a:cubicBezTo>
                        <a:pt x="796677" y="1529026"/>
                        <a:pt x="707701" y="1550927"/>
                        <a:pt x="618726" y="1572829"/>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62" name="Freeform 425">
                  <a:extLst>
                    <a:ext uri="{FF2B5EF4-FFF2-40B4-BE49-F238E27FC236}">
                      <a16:creationId xmlns:a16="http://schemas.microsoft.com/office/drawing/2014/main" id="{82F4363B-1849-496A-BB69-D19B1E4E45AB}"/>
                    </a:ext>
                  </a:extLst>
                </p:cNvPr>
                <p:cNvSpPr>
                  <a:spLocks/>
                </p:cNvSpPr>
                <p:nvPr/>
              </p:nvSpPr>
              <p:spPr bwMode="auto">
                <a:xfrm>
                  <a:off x="1089231" y="1069838"/>
                  <a:ext cx="7063" cy="13808"/>
                </a:xfrm>
                <a:custGeom>
                  <a:avLst/>
                  <a:gdLst>
                    <a:gd name="T0" fmla="*/ 706334 w 706334"/>
                    <a:gd name="T1" fmla="*/ 1380726 h 1380726"/>
                    <a:gd name="T2" fmla="*/ 574923 w 706334"/>
                    <a:gd name="T3" fmla="*/ 1293119 h 1380726"/>
                    <a:gd name="T4" fmla="*/ 383282 w 706334"/>
                    <a:gd name="T5" fmla="*/ 1167184 h 1380726"/>
                    <a:gd name="T6" fmla="*/ 301151 w 706334"/>
                    <a:gd name="T7" fmla="*/ 1068626 h 1380726"/>
                    <a:gd name="T8" fmla="*/ 142363 w 706334"/>
                    <a:gd name="T9" fmla="*/ 866034 h 1380726"/>
                    <a:gd name="T10" fmla="*/ 32854 w 706334"/>
                    <a:gd name="T11" fmla="*/ 570360 h 1380726"/>
                    <a:gd name="T12" fmla="*/ 5476 w 706334"/>
                    <a:gd name="T13" fmla="*/ 323964 h 1380726"/>
                    <a:gd name="T14" fmla="*/ 5476 w 706334"/>
                    <a:gd name="T15" fmla="*/ 126848 h 1380726"/>
                    <a:gd name="T16" fmla="*/ 38329 w 706334"/>
                    <a:gd name="T17" fmla="*/ 17339 h 1380726"/>
                    <a:gd name="T18" fmla="*/ 93084 w 706334"/>
                    <a:gd name="T19" fmla="*/ 22815 h 1380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334" h="1380726">
                      <a:moveTo>
                        <a:pt x="706334" y="1380726"/>
                      </a:moveTo>
                      <a:cubicBezTo>
                        <a:pt x="667549" y="1354717"/>
                        <a:pt x="628765" y="1328709"/>
                        <a:pt x="574923" y="1293119"/>
                      </a:cubicBezTo>
                      <a:cubicBezTo>
                        <a:pt x="521081" y="1257529"/>
                        <a:pt x="428911" y="1204599"/>
                        <a:pt x="383282" y="1167184"/>
                      </a:cubicBezTo>
                      <a:cubicBezTo>
                        <a:pt x="337653" y="1129769"/>
                        <a:pt x="341304" y="1118818"/>
                        <a:pt x="301151" y="1068626"/>
                      </a:cubicBezTo>
                      <a:cubicBezTo>
                        <a:pt x="260998" y="1018434"/>
                        <a:pt x="187079" y="949078"/>
                        <a:pt x="142363" y="866034"/>
                      </a:cubicBezTo>
                      <a:cubicBezTo>
                        <a:pt x="97647" y="782990"/>
                        <a:pt x="55668" y="660705"/>
                        <a:pt x="32854" y="570360"/>
                      </a:cubicBezTo>
                      <a:cubicBezTo>
                        <a:pt x="10040" y="480015"/>
                        <a:pt x="10039" y="397883"/>
                        <a:pt x="5476" y="323964"/>
                      </a:cubicBezTo>
                      <a:cubicBezTo>
                        <a:pt x="913" y="250045"/>
                        <a:pt x="0" y="177952"/>
                        <a:pt x="5476" y="126848"/>
                      </a:cubicBezTo>
                      <a:cubicBezTo>
                        <a:pt x="10952" y="75744"/>
                        <a:pt x="23728" y="34678"/>
                        <a:pt x="38329" y="17339"/>
                      </a:cubicBezTo>
                      <a:cubicBezTo>
                        <a:pt x="52930" y="0"/>
                        <a:pt x="73007" y="11407"/>
                        <a:pt x="93084" y="22815"/>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2" name="Freeform 426">
                <a:extLst>
                  <a:ext uri="{FF2B5EF4-FFF2-40B4-BE49-F238E27FC236}">
                    <a16:creationId xmlns:a16="http://schemas.microsoft.com/office/drawing/2014/main" id="{1E59D320-623A-4B55-BF86-EE50221A4715}"/>
                  </a:ext>
                </a:extLst>
              </p:cNvPr>
              <p:cNvSpPr>
                <a:spLocks/>
              </p:cNvSpPr>
              <p:nvPr/>
            </p:nvSpPr>
            <p:spPr bwMode="auto">
              <a:xfrm>
                <a:off x="1096450" y="1062469"/>
                <a:ext cx="5013" cy="11784"/>
              </a:xfrm>
              <a:custGeom>
                <a:avLst/>
                <a:gdLst>
                  <a:gd name="T0" fmla="*/ 810214 w 810214"/>
                  <a:gd name="T1" fmla="*/ 0 h 1904418"/>
                  <a:gd name="T2" fmla="*/ 574770 w 810214"/>
                  <a:gd name="T3" fmla="*/ 109509 h 1904418"/>
                  <a:gd name="T4" fmla="*/ 284571 w 810214"/>
                  <a:gd name="T5" fmla="*/ 251871 h 1904418"/>
                  <a:gd name="T6" fmla="*/ 87455 w 810214"/>
                  <a:gd name="T7" fmla="*/ 481840 h 1904418"/>
                  <a:gd name="T8" fmla="*/ 37263 w 810214"/>
                  <a:gd name="T9" fmla="*/ 728235 h 1904418"/>
                  <a:gd name="T10" fmla="*/ 43651 w 810214"/>
                  <a:gd name="T11" fmla="*/ 892499 h 1904418"/>
                  <a:gd name="T12" fmla="*/ 27225 w 810214"/>
                  <a:gd name="T13" fmla="*/ 1133418 h 1904418"/>
                  <a:gd name="T14" fmla="*/ 5323 w 810214"/>
                  <a:gd name="T15" fmla="*/ 1357912 h 1904418"/>
                  <a:gd name="T16" fmla="*/ 5323 w 810214"/>
                  <a:gd name="T17" fmla="*/ 1571454 h 1904418"/>
                  <a:gd name="T18" fmla="*/ 37263 w 810214"/>
                  <a:gd name="T19" fmla="*/ 1730242 h 1904418"/>
                  <a:gd name="T20" fmla="*/ 175062 w 810214"/>
                  <a:gd name="T21" fmla="*/ 1795948 h 1904418"/>
                  <a:gd name="T22" fmla="*/ 580245 w 810214"/>
                  <a:gd name="T23" fmla="*/ 1883555 h 1904418"/>
                  <a:gd name="T24" fmla="*/ 755460 w 810214"/>
                  <a:gd name="T25" fmla="*/ 1904418 h 1904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214" h="1904418">
                    <a:moveTo>
                      <a:pt x="810214" y="0"/>
                    </a:moveTo>
                    <a:cubicBezTo>
                      <a:pt x="736295" y="33765"/>
                      <a:pt x="662377" y="67530"/>
                      <a:pt x="574770" y="109509"/>
                    </a:cubicBezTo>
                    <a:cubicBezTo>
                      <a:pt x="487163" y="151488"/>
                      <a:pt x="365790" y="189816"/>
                      <a:pt x="284571" y="251871"/>
                    </a:cubicBezTo>
                    <a:cubicBezTo>
                      <a:pt x="203352" y="313926"/>
                      <a:pt x="128673" y="402446"/>
                      <a:pt x="87455" y="481840"/>
                    </a:cubicBezTo>
                    <a:cubicBezTo>
                      <a:pt x="46237" y="561234"/>
                      <a:pt x="44564" y="659792"/>
                      <a:pt x="37263" y="728235"/>
                    </a:cubicBezTo>
                    <a:cubicBezTo>
                      <a:pt x="29962" y="796678"/>
                      <a:pt x="45324" y="824969"/>
                      <a:pt x="43651" y="892499"/>
                    </a:cubicBezTo>
                    <a:cubicBezTo>
                      <a:pt x="41978" y="960029"/>
                      <a:pt x="33613" y="1055849"/>
                      <a:pt x="27225" y="1133418"/>
                    </a:cubicBezTo>
                    <a:cubicBezTo>
                      <a:pt x="20837" y="1210987"/>
                      <a:pt x="8973" y="1284906"/>
                      <a:pt x="5323" y="1357912"/>
                    </a:cubicBezTo>
                    <a:cubicBezTo>
                      <a:pt x="1673" y="1430918"/>
                      <a:pt x="0" y="1509399"/>
                      <a:pt x="5323" y="1571454"/>
                    </a:cubicBezTo>
                    <a:cubicBezTo>
                      <a:pt x="10646" y="1633509"/>
                      <a:pt x="8973" y="1692826"/>
                      <a:pt x="37263" y="1730242"/>
                    </a:cubicBezTo>
                    <a:cubicBezTo>
                      <a:pt x="65553" y="1767658"/>
                      <a:pt x="84565" y="1770396"/>
                      <a:pt x="175062" y="1795948"/>
                    </a:cubicBezTo>
                    <a:cubicBezTo>
                      <a:pt x="265559" y="1821500"/>
                      <a:pt x="483512" y="1865477"/>
                      <a:pt x="580245" y="1883555"/>
                    </a:cubicBezTo>
                    <a:cubicBezTo>
                      <a:pt x="676978" y="1901633"/>
                      <a:pt x="716219" y="1903025"/>
                      <a:pt x="755460" y="1904418"/>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3" name="Group 427">
                <a:extLst>
                  <a:ext uri="{FF2B5EF4-FFF2-40B4-BE49-F238E27FC236}">
                    <a16:creationId xmlns:a16="http://schemas.microsoft.com/office/drawing/2014/main" id="{D65D3C57-B4CE-4913-A873-329C84368EFC}"/>
                  </a:ext>
                </a:extLst>
              </p:cNvPr>
              <p:cNvGrpSpPr>
                <a:grpSpLocks/>
              </p:cNvGrpSpPr>
              <p:nvPr/>
            </p:nvGrpSpPr>
            <p:grpSpPr bwMode="auto">
              <a:xfrm>
                <a:off x="1089556" y="1067688"/>
                <a:ext cx="5468" cy="5826"/>
                <a:chOff x="1089340" y="1071876"/>
                <a:chExt cx="8834" cy="9415"/>
              </a:xfrm>
            </p:grpSpPr>
            <p:sp>
              <p:nvSpPr>
                <p:cNvPr id="359" name="Freeform 428">
                  <a:extLst>
                    <a:ext uri="{FF2B5EF4-FFF2-40B4-BE49-F238E27FC236}">
                      <a16:creationId xmlns:a16="http://schemas.microsoft.com/office/drawing/2014/main" id="{41C20E92-B506-4753-A71D-A2A243A5223C}"/>
                    </a:ext>
                  </a:extLst>
                </p:cNvPr>
                <p:cNvSpPr>
                  <a:spLocks/>
                </p:cNvSpPr>
                <p:nvPr/>
              </p:nvSpPr>
              <p:spPr bwMode="auto">
                <a:xfrm>
                  <a:off x="1089450" y="1071876"/>
                  <a:ext cx="8724" cy="9415"/>
                </a:xfrm>
                <a:custGeom>
                  <a:avLst/>
                  <a:gdLst>
                    <a:gd name="T0" fmla="*/ 0 w 872421"/>
                    <a:gd name="T1" fmla="*/ 201103 h 941565"/>
                    <a:gd name="T2" fmla="*/ 202591 w 872421"/>
                    <a:gd name="T3" fmla="*/ 158576 h 941565"/>
                    <a:gd name="T4" fmla="*/ 361379 w 872421"/>
                    <a:gd name="T5" fmla="*/ 158576 h 941565"/>
                    <a:gd name="T6" fmla="*/ 553020 w 872421"/>
                    <a:gd name="T7" fmla="*/ 70968 h 941565"/>
                    <a:gd name="T8" fmla="*/ 782989 w 872421"/>
                    <a:gd name="T9" fmla="*/ 21689 h 941565"/>
                    <a:gd name="T10" fmla="*/ 859645 w 872421"/>
                    <a:gd name="T11" fmla="*/ 201103 h 941565"/>
                    <a:gd name="T12" fmla="*/ 859645 w 872421"/>
                    <a:gd name="T13" fmla="*/ 273560 h 941565"/>
                    <a:gd name="T14" fmla="*/ 826793 w 872421"/>
                    <a:gd name="T15" fmla="*/ 498053 h 941565"/>
                    <a:gd name="T16" fmla="*/ 832268 w 872421"/>
                    <a:gd name="T17" fmla="*/ 689694 h 941565"/>
                    <a:gd name="T18" fmla="*/ 750136 w 872421"/>
                    <a:gd name="T19" fmla="*/ 804679 h 941565"/>
                    <a:gd name="T20" fmla="*/ 602299 w 872421"/>
                    <a:gd name="T21" fmla="*/ 870384 h 941565"/>
                    <a:gd name="T22" fmla="*/ 432560 w 872421"/>
                    <a:gd name="T23" fmla="*/ 903237 h 941565"/>
                    <a:gd name="T24" fmla="*/ 323051 w 872421"/>
                    <a:gd name="T25" fmla="*/ 941565 h 94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421" h="941565">
                      <a:moveTo>
                        <a:pt x="0" y="201103"/>
                      </a:moveTo>
                      <a:cubicBezTo>
                        <a:pt x="71180" y="183383"/>
                        <a:pt x="142361" y="165664"/>
                        <a:pt x="202591" y="158576"/>
                      </a:cubicBezTo>
                      <a:cubicBezTo>
                        <a:pt x="262821" y="151488"/>
                        <a:pt x="302974" y="173177"/>
                        <a:pt x="361379" y="158576"/>
                      </a:cubicBezTo>
                      <a:cubicBezTo>
                        <a:pt x="419784" y="143975"/>
                        <a:pt x="482752" y="93782"/>
                        <a:pt x="553020" y="70968"/>
                      </a:cubicBezTo>
                      <a:cubicBezTo>
                        <a:pt x="623288" y="48154"/>
                        <a:pt x="731885" y="0"/>
                        <a:pt x="782989" y="21689"/>
                      </a:cubicBezTo>
                      <a:cubicBezTo>
                        <a:pt x="834093" y="43378"/>
                        <a:pt x="846869" y="159125"/>
                        <a:pt x="859645" y="201103"/>
                      </a:cubicBezTo>
                      <a:cubicBezTo>
                        <a:pt x="872421" y="243081"/>
                        <a:pt x="865120" y="224068"/>
                        <a:pt x="859645" y="273560"/>
                      </a:cubicBezTo>
                      <a:cubicBezTo>
                        <a:pt x="854170" y="323052"/>
                        <a:pt x="831356" y="428697"/>
                        <a:pt x="826793" y="498053"/>
                      </a:cubicBezTo>
                      <a:cubicBezTo>
                        <a:pt x="822230" y="567409"/>
                        <a:pt x="845044" y="638590"/>
                        <a:pt x="832268" y="689694"/>
                      </a:cubicBezTo>
                      <a:cubicBezTo>
                        <a:pt x="819492" y="740798"/>
                        <a:pt x="788464" y="774564"/>
                        <a:pt x="750136" y="804679"/>
                      </a:cubicBezTo>
                      <a:cubicBezTo>
                        <a:pt x="711808" y="834794"/>
                        <a:pt x="655228" y="853958"/>
                        <a:pt x="602299" y="870384"/>
                      </a:cubicBezTo>
                      <a:cubicBezTo>
                        <a:pt x="549370" y="886810"/>
                        <a:pt x="479101" y="891374"/>
                        <a:pt x="432560" y="903237"/>
                      </a:cubicBezTo>
                      <a:cubicBezTo>
                        <a:pt x="386019" y="915100"/>
                        <a:pt x="354535" y="928332"/>
                        <a:pt x="323051" y="941565"/>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60" name="Freeform 429">
                  <a:extLst>
                    <a:ext uri="{FF2B5EF4-FFF2-40B4-BE49-F238E27FC236}">
                      <a16:creationId xmlns:a16="http://schemas.microsoft.com/office/drawing/2014/main" id="{C6FBBDE1-D989-4751-BAA7-5899DFA92B11}"/>
                    </a:ext>
                  </a:extLst>
                </p:cNvPr>
                <p:cNvSpPr>
                  <a:spLocks/>
                </p:cNvSpPr>
                <p:nvPr/>
              </p:nvSpPr>
              <p:spPr bwMode="auto">
                <a:xfrm>
                  <a:off x="1089340" y="1074064"/>
                  <a:ext cx="3285" cy="7227"/>
                </a:xfrm>
                <a:custGeom>
                  <a:avLst/>
                  <a:gdLst>
                    <a:gd name="T0" fmla="*/ 328527 w 328527"/>
                    <a:gd name="T1" fmla="*/ 722759 h 722759"/>
                    <a:gd name="T2" fmla="*/ 273772 w 328527"/>
                    <a:gd name="T3" fmla="*/ 607774 h 722759"/>
                    <a:gd name="T4" fmla="*/ 153312 w 328527"/>
                    <a:gd name="T5" fmla="*/ 492790 h 722759"/>
                    <a:gd name="T6" fmla="*/ 82132 w 328527"/>
                    <a:gd name="T7" fmla="*/ 328527 h 722759"/>
                    <a:gd name="T8" fmla="*/ 21902 w 328527"/>
                    <a:gd name="T9" fmla="*/ 169739 h 722759"/>
                    <a:gd name="T10" fmla="*/ 0 w 328527"/>
                    <a:gd name="T11" fmla="*/ 0 h 722759"/>
                  </a:gdLst>
                  <a:ahLst/>
                  <a:cxnLst>
                    <a:cxn ang="0">
                      <a:pos x="T0" y="T1"/>
                    </a:cxn>
                    <a:cxn ang="0">
                      <a:pos x="T2" y="T3"/>
                    </a:cxn>
                    <a:cxn ang="0">
                      <a:pos x="T4" y="T5"/>
                    </a:cxn>
                    <a:cxn ang="0">
                      <a:pos x="T6" y="T7"/>
                    </a:cxn>
                    <a:cxn ang="0">
                      <a:pos x="T8" y="T9"/>
                    </a:cxn>
                    <a:cxn ang="0">
                      <a:pos x="T10" y="T11"/>
                    </a:cxn>
                  </a:cxnLst>
                  <a:rect l="0" t="0" r="r" b="b"/>
                  <a:pathLst>
                    <a:path w="328527" h="722759">
                      <a:moveTo>
                        <a:pt x="328527" y="722759"/>
                      </a:moveTo>
                      <a:cubicBezTo>
                        <a:pt x="315750" y="684430"/>
                        <a:pt x="302974" y="646102"/>
                        <a:pt x="273772" y="607774"/>
                      </a:cubicBezTo>
                      <a:cubicBezTo>
                        <a:pt x="244570" y="569446"/>
                        <a:pt x="185252" y="539331"/>
                        <a:pt x="153312" y="492790"/>
                      </a:cubicBezTo>
                      <a:cubicBezTo>
                        <a:pt x="121372" y="446249"/>
                        <a:pt x="104034" y="382369"/>
                        <a:pt x="82132" y="328527"/>
                      </a:cubicBezTo>
                      <a:cubicBezTo>
                        <a:pt x="60230" y="274685"/>
                        <a:pt x="35591" y="224493"/>
                        <a:pt x="21902" y="169739"/>
                      </a:cubicBezTo>
                      <a:cubicBezTo>
                        <a:pt x="8213" y="114985"/>
                        <a:pt x="1825" y="32853"/>
                        <a:pt x="0" y="0"/>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4" name="Freeform 430">
                <a:extLst>
                  <a:ext uri="{FF2B5EF4-FFF2-40B4-BE49-F238E27FC236}">
                    <a16:creationId xmlns:a16="http://schemas.microsoft.com/office/drawing/2014/main" id="{3BF9CB06-6031-49E6-9B90-E767DBE3FB52}"/>
                  </a:ext>
                </a:extLst>
              </p:cNvPr>
              <p:cNvSpPr>
                <a:spLocks/>
              </p:cNvSpPr>
              <p:nvPr/>
            </p:nvSpPr>
            <p:spPr bwMode="auto">
              <a:xfrm>
                <a:off x="1101020" y="1062502"/>
                <a:ext cx="3179" cy="11859"/>
              </a:xfrm>
              <a:custGeom>
                <a:avLst/>
                <a:gdLst>
                  <a:gd name="T0" fmla="*/ 0 w 513779"/>
                  <a:gd name="T1" fmla="*/ 1916407 h 1916407"/>
                  <a:gd name="T2" fmla="*/ 131411 w 513779"/>
                  <a:gd name="T3" fmla="*/ 1795947 h 1916407"/>
                  <a:gd name="T4" fmla="*/ 284724 w 513779"/>
                  <a:gd name="T5" fmla="*/ 1623471 h 1916407"/>
                  <a:gd name="T6" fmla="*/ 448987 w 513779"/>
                  <a:gd name="T7" fmla="*/ 1308632 h 1916407"/>
                  <a:gd name="T8" fmla="*/ 508304 w 513779"/>
                  <a:gd name="T9" fmla="*/ 1007483 h 1916407"/>
                  <a:gd name="T10" fmla="*/ 481840 w 513779"/>
                  <a:gd name="T11" fmla="*/ 646103 h 1916407"/>
                  <a:gd name="T12" fmla="*/ 355904 w 513779"/>
                  <a:gd name="T13" fmla="*/ 334002 h 1916407"/>
                  <a:gd name="T14" fmla="*/ 186166 w 513779"/>
                  <a:gd name="T15" fmla="*/ 87607 h 1916407"/>
                  <a:gd name="T16" fmla="*/ 54755 w 513779"/>
                  <a:gd name="T17" fmla="*/ 0 h 191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3779" h="1916407">
                    <a:moveTo>
                      <a:pt x="0" y="1916407"/>
                    </a:moveTo>
                    <a:cubicBezTo>
                      <a:pt x="41978" y="1880588"/>
                      <a:pt x="83957" y="1844770"/>
                      <a:pt x="131411" y="1795947"/>
                    </a:cubicBezTo>
                    <a:cubicBezTo>
                      <a:pt x="178865" y="1747124"/>
                      <a:pt x="231795" y="1704690"/>
                      <a:pt x="284724" y="1623471"/>
                    </a:cubicBezTo>
                    <a:cubicBezTo>
                      <a:pt x="337653" y="1542252"/>
                      <a:pt x="411724" y="1411297"/>
                      <a:pt x="448987" y="1308632"/>
                    </a:cubicBezTo>
                    <a:cubicBezTo>
                      <a:pt x="486250" y="1205967"/>
                      <a:pt x="502829" y="1117904"/>
                      <a:pt x="508304" y="1007483"/>
                    </a:cubicBezTo>
                    <a:cubicBezTo>
                      <a:pt x="513779" y="897062"/>
                      <a:pt x="507240" y="758350"/>
                      <a:pt x="481840" y="646103"/>
                    </a:cubicBezTo>
                    <a:cubicBezTo>
                      <a:pt x="456440" y="533856"/>
                      <a:pt x="405183" y="427085"/>
                      <a:pt x="355904" y="334002"/>
                    </a:cubicBezTo>
                    <a:cubicBezTo>
                      <a:pt x="306625" y="240919"/>
                      <a:pt x="236357" y="143274"/>
                      <a:pt x="186166" y="87607"/>
                    </a:cubicBezTo>
                    <a:cubicBezTo>
                      <a:pt x="135975" y="31940"/>
                      <a:pt x="95365" y="15970"/>
                      <a:pt x="54755" y="0"/>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5" name="Group 431">
                <a:extLst>
                  <a:ext uri="{FF2B5EF4-FFF2-40B4-BE49-F238E27FC236}">
                    <a16:creationId xmlns:a16="http://schemas.microsoft.com/office/drawing/2014/main" id="{8F43DAD9-1BE5-4A33-A94E-F43DA2C5492F}"/>
                  </a:ext>
                </a:extLst>
              </p:cNvPr>
              <p:cNvGrpSpPr>
                <a:grpSpLocks/>
              </p:cNvGrpSpPr>
              <p:nvPr/>
            </p:nvGrpSpPr>
            <p:grpSpPr bwMode="auto">
              <a:xfrm>
                <a:off x="1098293" y="1064120"/>
                <a:ext cx="5896" cy="8381"/>
                <a:chOff x="1103841" y="1066188"/>
                <a:chExt cx="9527" cy="13543"/>
              </a:xfrm>
            </p:grpSpPr>
            <p:sp>
              <p:nvSpPr>
                <p:cNvPr id="357" name="Freeform 432">
                  <a:extLst>
                    <a:ext uri="{FF2B5EF4-FFF2-40B4-BE49-F238E27FC236}">
                      <a16:creationId xmlns:a16="http://schemas.microsoft.com/office/drawing/2014/main" id="{90CFDFC6-D312-41E7-BF62-D9E12C13A388}"/>
                    </a:ext>
                  </a:extLst>
                </p:cNvPr>
                <p:cNvSpPr>
                  <a:spLocks/>
                </p:cNvSpPr>
                <p:nvPr/>
              </p:nvSpPr>
              <p:spPr bwMode="auto">
                <a:xfrm>
                  <a:off x="1103841" y="1066224"/>
                  <a:ext cx="7620" cy="13507"/>
                </a:xfrm>
                <a:custGeom>
                  <a:avLst/>
                  <a:gdLst>
                    <a:gd name="T0" fmla="*/ 740099 w 740099"/>
                    <a:gd name="T1" fmla="*/ 1315116 h 1350707"/>
                    <a:gd name="T2" fmla="*/ 647016 w 740099"/>
                    <a:gd name="T3" fmla="*/ 1347969 h 1350707"/>
                    <a:gd name="T4" fmla="*/ 471802 w 740099"/>
                    <a:gd name="T5" fmla="*/ 1331542 h 1350707"/>
                    <a:gd name="T6" fmla="*/ 340391 w 740099"/>
                    <a:gd name="T7" fmla="*/ 1320592 h 1350707"/>
                    <a:gd name="T8" fmla="*/ 50192 w 740099"/>
                    <a:gd name="T9" fmla="*/ 1254886 h 1350707"/>
                    <a:gd name="T10" fmla="*/ 39241 w 740099"/>
                    <a:gd name="T11" fmla="*/ 1090623 h 1350707"/>
                    <a:gd name="T12" fmla="*/ 50192 w 740099"/>
                    <a:gd name="T13" fmla="*/ 975638 h 1350707"/>
                    <a:gd name="T14" fmla="*/ 110422 w 740099"/>
                    <a:gd name="T15" fmla="*/ 729243 h 1350707"/>
                    <a:gd name="T16" fmla="*/ 137799 w 740099"/>
                    <a:gd name="T17" fmla="*/ 449995 h 1350707"/>
                    <a:gd name="T18" fmla="*/ 198029 w 740099"/>
                    <a:gd name="T19" fmla="*/ 302158 h 1350707"/>
                    <a:gd name="T20" fmla="*/ 258259 w 740099"/>
                    <a:gd name="T21" fmla="*/ 198125 h 1350707"/>
                    <a:gd name="T22" fmla="*/ 614163 w 740099"/>
                    <a:gd name="T23" fmla="*/ 99566 h 1350707"/>
                    <a:gd name="T24" fmla="*/ 740099 w 740099"/>
                    <a:gd name="T25" fmla="*/ 0 h 1350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0099" h="1350707">
                      <a:moveTo>
                        <a:pt x="740099" y="1315116"/>
                      </a:moveTo>
                      <a:cubicBezTo>
                        <a:pt x="715915" y="1330173"/>
                        <a:pt x="691732" y="1345231"/>
                        <a:pt x="647016" y="1347969"/>
                      </a:cubicBezTo>
                      <a:cubicBezTo>
                        <a:pt x="602300" y="1350707"/>
                        <a:pt x="522906" y="1336105"/>
                        <a:pt x="471802" y="1331542"/>
                      </a:cubicBezTo>
                      <a:cubicBezTo>
                        <a:pt x="420698" y="1326979"/>
                        <a:pt x="410659" y="1333368"/>
                        <a:pt x="340391" y="1320592"/>
                      </a:cubicBezTo>
                      <a:cubicBezTo>
                        <a:pt x="270123" y="1307816"/>
                        <a:pt x="100384" y="1293214"/>
                        <a:pt x="50192" y="1254886"/>
                      </a:cubicBezTo>
                      <a:cubicBezTo>
                        <a:pt x="0" y="1216558"/>
                        <a:pt x="39241" y="1137164"/>
                        <a:pt x="39241" y="1090623"/>
                      </a:cubicBezTo>
                      <a:cubicBezTo>
                        <a:pt x="39241" y="1044082"/>
                        <a:pt x="38329" y="1035868"/>
                        <a:pt x="50192" y="975638"/>
                      </a:cubicBezTo>
                      <a:cubicBezTo>
                        <a:pt x="62055" y="915408"/>
                        <a:pt x="95821" y="816850"/>
                        <a:pt x="110422" y="729243"/>
                      </a:cubicBezTo>
                      <a:cubicBezTo>
                        <a:pt x="125023" y="641636"/>
                        <a:pt x="123198" y="521176"/>
                        <a:pt x="137799" y="449995"/>
                      </a:cubicBezTo>
                      <a:cubicBezTo>
                        <a:pt x="152400" y="378814"/>
                        <a:pt x="177952" y="344136"/>
                        <a:pt x="198029" y="302158"/>
                      </a:cubicBezTo>
                      <a:cubicBezTo>
                        <a:pt x="218106" y="260180"/>
                        <a:pt x="188903" y="231890"/>
                        <a:pt x="258259" y="198125"/>
                      </a:cubicBezTo>
                      <a:cubicBezTo>
                        <a:pt x="327615" y="164360"/>
                        <a:pt x="533856" y="132587"/>
                        <a:pt x="614163" y="99566"/>
                      </a:cubicBezTo>
                      <a:cubicBezTo>
                        <a:pt x="694470" y="66545"/>
                        <a:pt x="717284" y="33272"/>
                        <a:pt x="740099" y="0"/>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8" name="Freeform 433">
                  <a:extLst>
                    <a:ext uri="{FF2B5EF4-FFF2-40B4-BE49-F238E27FC236}">
                      <a16:creationId xmlns:a16="http://schemas.microsoft.com/office/drawing/2014/main" id="{3237BB7E-4CAE-4423-A58A-937A78D30FEA}"/>
                    </a:ext>
                  </a:extLst>
                </p:cNvPr>
                <p:cNvSpPr>
                  <a:spLocks/>
                </p:cNvSpPr>
                <p:nvPr/>
              </p:nvSpPr>
              <p:spPr bwMode="auto">
                <a:xfrm>
                  <a:off x="1111023" y="1066188"/>
                  <a:ext cx="2345" cy="13351"/>
                </a:xfrm>
                <a:custGeom>
                  <a:avLst/>
                  <a:gdLst>
                    <a:gd name="T0" fmla="*/ 0 w 234531"/>
                    <a:gd name="T1" fmla="*/ 1335097 h 1335097"/>
                    <a:gd name="T2" fmla="*/ 87607 w 234531"/>
                    <a:gd name="T3" fmla="*/ 1214638 h 1335097"/>
                    <a:gd name="T4" fmla="*/ 169739 w 234531"/>
                    <a:gd name="T5" fmla="*/ 1033948 h 1335097"/>
                    <a:gd name="T6" fmla="*/ 224493 w 234531"/>
                    <a:gd name="T7" fmla="*/ 793028 h 1335097"/>
                    <a:gd name="T8" fmla="*/ 224493 w 234531"/>
                    <a:gd name="T9" fmla="*/ 513780 h 1335097"/>
                    <a:gd name="T10" fmla="*/ 164263 w 234531"/>
                    <a:gd name="T11" fmla="*/ 250959 h 1335097"/>
                    <a:gd name="T12" fmla="*/ 76656 w 234531"/>
                    <a:gd name="T13" fmla="*/ 37416 h 1335097"/>
                    <a:gd name="T14" fmla="*/ 10951 w 234531"/>
                    <a:gd name="T15" fmla="*/ 26465 h 13350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531" h="1335097">
                      <a:moveTo>
                        <a:pt x="0" y="1335097"/>
                      </a:moveTo>
                      <a:cubicBezTo>
                        <a:pt x="29658" y="1299963"/>
                        <a:pt x="59317" y="1264829"/>
                        <a:pt x="87607" y="1214638"/>
                      </a:cubicBezTo>
                      <a:cubicBezTo>
                        <a:pt x="115897" y="1164447"/>
                        <a:pt x="146925" y="1104216"/>
                        <a:pt x="169739" y="1033948"/>
                      </a:cubicBezTo>
                      <a:cubicBezTo>
                        <a:pt x="192553" y="963680"/>
                        <a:pt x="215367" y="879723"/>
                        <a:pt x="224493" y="793028"/>
                      </a:cubicBezTo>
                      <a:cubicBezTo>
                        <a:pt x="233619" y="706333"/>
                        <a:pt x="234531" y="604125"/>
                        <a:pt x="224493" y="513780"/>
                      </a:cubicBezTo>
                      <a:cubicBezTo>
                        <a:pt x="214455" y="423435"/>
                        <a:pt x="188902" y="330353"/>
                        <a:pt x="164263" y="250959"/>
                      </a:cubicBezTo>
                      <a:cubicBezTo>
                        <a:pt x="139624" y="171565"/>
                        <a:pt x="102208" y="74832"/>
                        <a:pt x="76656" y="37416"/>
                      </a:cubicBezTo>
                      <a:cubicBezTo>
                        <a:pt x="51104" y="0"/>
                        <a:pt x="31027" y="13232"/>
                        <a:pt x="10951" y="26465"/>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96" name="Group 434">
                <a:extLst>
                  <a:ext uri="{FF2B5EF4-FFF2-40B4-BE49-F238E27FC236}">
                    <a16:creationId xmlns:a16="http://schemas.microsoft.com/office/drawing/2014/main" id="{C7152178-4AB1-4D63-9485-2549FC7F06BA}"/>
                  </a:ext>
                </a:extLst>
              </p:cNvPr>
              <p:cNvGrpSpPr>
                <a:grpSpLocks/>
              </p:cNvGrpSpPr>
              <p:nvPr/>
            </p:nvGrpSpPr>
            <p:grpSpPr bwMode="auto">
              <a:xfrm>
                <a:off x="1093518" y="1073398"/>
                <a:ext cx="7635" cy="2006"/>
                <a:chOff x="1095947" y="1081608"/>
                <a:chExt cx="12338" cy="3242"/>
              </a:xfrm>
            </p:grpSpPr>
            <p:sp>
              <p:nvSpPr>
                <p:cNvPr id="355" name="Freeform 435">
                  <a:extLst>
                    <a:ext uri="{FF2B5EF4-FFF2-40B4-BE49-F238E27FC236}">
                      <a16:creationId xmlns:a16="http://schemas.microsoft.com/office/drawing/2014/main" id="{6104A17A-2111-4D51-BEEE-BBA4F5652A3D}"/>
                    </a:ext>
                  </a:extLst>
                </p:cNvPr>
                <p:cNvSpPr>
                  <a:spLocks/>
                </p:cNvSpPr>
                <p:nvPr/>
              </p:nvSpPr>
              <p:spPr bwMode="auto">
                <a:xfrm>
                  <a:off x="1096294" y="1081608"/>
                  <a:ext cx="11827" cy="1928"/>
                </a:xfrm>
                <a:custGeom>
                  <a:avLst/>
                  <a:gdLst>
                    <a:gd name="T0" fmla="*/ 1182697 w 1182697"/>
                    <a:gd name="T1" fmla="*/ 87704 h 192776"/>
                    <a:gd name="T2" fmla="*/ 985581 w 1182697"/>
                    <a:gd name="T3" fmla="*/ 61365 h 192776"/>
                    <a:gd name="T4" fmla="*/ 788465 w 1182697"/>
                    <a:gd name="T5" fmla="*/ 43600 h 192776"/>
                    <a:gd name="T6" fmla="*/ 591348 w 1182697"/>
                    <a:gd name="T7" fmla="*/ 1136 h 192776"/>
                    <a:gd name="T8" fmla="*/ 344953 w 1182697"/>
                    <a:gd name="T9" fmla="*/ 50415 h 192776"/>
                    <a:gd name="T10" fmla="*/ 147837 w 1182697"/>
                    <a:gd name="T11" fmla="*/ 132546 h 192776"/>
                    <a:gd name="T12" fmla="*/ 0 w 1182697"/>
                    <a:gd name="T13" fmla="*/ 192776 h 192776"/>
                  </a:gdLst>
                  <a:ahLst/>
                  <a:cxnLst>
                    <a:cxn ang="0">
                      <a:pos x="T0" y="T1"/>
                    </a:cxn>
                    <a:cxn ang="0">
                      <a:pos x="T2" y="T3"/>
                    </a:cxn>
                    <a:cxn ang="0">
                      <a:pos x="T4" y="T5"/>
                    </a:cxn>
                    <a:cxn ang="0">
                      <a:pos x="T6" y="T7"/>
                    </a:cxn>
                    <a:cxn ang="0">
                      <a:pos x="T8" y="T9"/>
                    </a:cxn>
                    <a:cxn ang="0">
                      <a:pos x="T10" y="T11"/>
                    </a:cxn>
                    <a:cxn ang="0">
                      <a:pos x="T12" y="T13"/>
                    </a:cxn>
                  </a:cxnLst>
                  <a:rect l="0" t="0" r="r" b="b"/>
                  <a:pathLst>
                    <a:path w="1182697" h="192776">
                      <a:moveTo>
                        <a:pt x="1182697" y="87704"/>
                      </a:moveTo>
                      <a:cubicBezTo>
                        <a:pt x="1116991" y="78210"/>
                        <a:pt x="1051286" y="68716"/>
                        <a:pt x="985581" y="61365"/>
                      </a:cubicBezTo>
                      <a:cubicBezTo>
                        <a:pt x="919876" y="54014"/>
                        <a:pt x="854170" y="53638"/>
                        <a:pt x="788465" y="43600"/>
                      </a:cubicBezTo>
                      <a:cubicBezTo>
                        <a:pt x="722760" y="33562"/>
                        <a:pt x="665267" y="0"/>
                        <a:pt x="591348" y="1136"/>
                      </a:cubicBezTo>
                      <a:cubicBezTo>
                        <a:pt x="517429" y="2272"/>
                        <a:pt x="418871" y="28513"/>
                        <a:pt x="344953" y="50415"/>
                      </a:cubicBezTo>
                      <a:cubicBezTo>
                        <a:pt x="271035" y="72317"/>
                        <a:pt x="205329" y="108819"/>
                        <a:pt x="147837" y="132546"/>
                      </a:cubicBezTo>
                      <a:cubicBezTo>
                        <a:pt x="90345" y="156273"/>
                        <a:pt x="45172" y="174524"/>
                        <a:pt x="0" y="192776"/>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6" name="Freeform 436">
                  <a:extLst>
                    <a:ext uri="{FF2B5EF4-FFF2-40B4-BE49-F238E27FC236}">
                      <a16:creationId xmlns:a16="http://schemas.microsoft.com/office/drawing/2014/main" id="{2281DDE1-DBEA-4860-B1A1-643498980A03}"/>
                    </a:ext>
                  </a:extLst>
                </p:cNvPr>
                <p:cNvSpPr>
                  <a:spLocks/>
                </p:cNvSpPr>
                <p:nvPr/>
              </p:nvSpPr>
              <p:spPr bwMode="auto">
                <a:xfrm>
                  <a:off x="1095947" y="1082485"/>
                  <a:ext cx="12338" cy="2365"/>
                </a:xfrm>
                <a:custGeom>
                  <a:avLst/>
                  <a:gdLst>
                    <a:gd name="T0" fmla="*/ 1233801 w 1233801"/>
                    <a:gd name="T1" fmla="*/ 0 h 236483"/>
                    <a:gd name="T2" fmla="*/ 1047636 w 1233801"/>
                    <a:gd name="T3" fmla="*/ 121499 h 236483"/>
                    <a:gd name="T4" fmla="*/ 724585 w 1233801"/>
                    <a:gd name="T5" fmla="*/ 220057 h 236483"/>
                    <a:gd name="T6" fmla="*/ 352254 w 1233801"/>
                    <a:gd name="T7" fmla="*/ 220057 h 236483"/>
                    <a:gd name="T8" fmla="*/ 51104 w 1233801"/>
                    <a:gd name="T9" fmla="*/ 143400 h 236483"/>
                    <a:gd name="T10" fmla="*/ 45629 w 1233801"/>
                    <a:gd name="T11" fmla="*/ 105072 h 236483"/>
                  </a:gdLst>
                  <a:ahLst/>
                  <a:cxnLst>
                    <a:cxn ang="0">
                      <a:pos x="T0" y="T1"/>
                    </a:cxn>
                    <a:cxn ang="0">
                      <a:pos x="T2" y="T3"/>
                    </a:cxn>
                    <a:cxn ang="0">
                      <a:pos x="T4" y="T5"/>
                    </a:cxn>
                    <a:cxn ang="0">
                      <a:pos x="T6" y="T7"/>
                    </a:cxn>
                    <a:cxn ang="0">
                      <a:pos x="T8" y="T9"/>
                    </a:cxn>
                    <a:cxn ang="0">
                      <a:pos x="T10" y="T11"/>
                    </a:cxn>
                  </a:cxnLst>
                  <a:rect l="0" t="0" r="r" b="b"/>
                  <a:pathLst>
                    <a:path w="1233801" h="236483">
                      <a:moveTo>
                        <a:pt x="1233801" y="0"/>
                      </a:moveTo>
                      <a:cubicBezTo>
                        <a:pt x="1183153" y="42411"/>
                        <a:pt x="1132505" y="84823"/>
                        <a:pt x="1047636" y="121499"/>
                      </a:cubicBezTo>
                      <a:cubicBezTo>
                        <a:pt x="962767" y="158175"/>
                        <a:pt x="840482" y="203631"/>
                        <a:pt x="724585" y="220057"/>
                      </a:cubicBezTo>
                      <a:cubicBezTo>
                        <a:pt x="608688" y="236483"/>
                        <a:pt x="464501" y="232833"/>
                        <a:pt x="352254" y="220057"/>
                      </a:cubicBezTo>
                      <a:cubicBezTo>
                        <a:pt x="240007" y="207281"/>
                        <a:pt x="102208" y="162564"/>
                        <a:pt x="51104" y="143400"/>
                      </a:cubicBezTo>
                      <a:cubicBezTo>
                        <a:pt x="0" y="124236"/>
                        <a:pt x="22814" y="114654"/>
                        <a:pt x="45629" y="105072"/>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7" name="Oval 437">
                <a:extLst>
                  <a:ext uri="{FF2B5EF4-FFF2-40B4-BE49-F238E27FC236}">
                    <a16:creationId xmlns:a16="http://schemas.microsoft.com/office/drawing/2014/main" id="{87CA9035-6189-423C-ABC4-95B9042750BC}"/>
                  </a:ext>
                </a:extLst>
              </p:cNvPr>
              <p:cNvSpPr>
                <a:spLocks noChangeArrowheads="1"/>
              </p:cNvSpPr>
              <p:nvPr/>
            </p:nvSpPr>
            <p:spPr bwMode="auto">
              <a:xfrm>
                <a:off x="1089445" y="1060889"/>
                <a:ext cx="14806" cy="14672"/>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FCE5D6"/>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98" name="Freeform 438">
                <a:extLst>
                  <a:ext uri="{FF2B5EF4-FFF2-40B4-BE49-F238E27FC236}">
                    <a16:creationId xmlns:a16="http://schemas.microsoft.com/office/drawing/2014/main" id="{F67C5AE4-2A7E-484C-9189-81FB526F719F}"/>
                  </a:ext>
                </a:extLst>
              </p:cNvPr>
              <p:cNvSpPr>
                <a:spLocks/>
              </p:cNvSpPr>
              <p:nvPr/>
            </p:nvSpPr>
            <p:spPr bwMode="auto">
              <a:xfrm>
                <a:off x="1093247" y="1062977"/>
                <a:ext cx="3219" cy="2981"/>
              </a:xfrm>
              <a:custGeom>
                <a:avLst/>
                <a:gdLst>
                  <a:gd name="T0" fmla="*/ 520167 w 520167"/>
                  <a:gd name="T1" fmla="*/ 481840 h 481840"/>
                  <a:gd name="T2" fmla="*/ 443511 w 520167"/>
                  <a:gd name="T3" fmla="*/ 295674 h 481840"/>
                  <a:gd name="T4" fmla="*/ 306625 w 520167"/>
                  <a:gd name="T5" fmla="*/ 169739 h 481840"/>
                  <a:gd name="T6" fmla="*/ 109509 w 520167"/>
                  <a:gd name="T7" fmla="*/ 68716 h 481840"/>
                  <a:gd name="T8" fmla="*/ 0 w 520167"/>
                  <a:gd name="T9" fmla="*/ 0 h 481840"/>
                </a:gdLst>
                <a:ahLst/>
                <a:cxnLst>
                  <a:cxn ang="0">
                    <a:pos x="T0" y="T1"/>
                  </a:cxn>
                  <a:cxn ang="0">
                    <a:pos x="T2" y="T3"/>
                  </a:cxn>
                  <a:cxn ang="0">
                    <a:pos x="T4" y="T5"/>
                  </a:cxn>
                  <a:cxn ang="0">
                    <a:pos x="T6" y="T7"/>
                  </a:cxn>
                  <a:cxn ang="0">
                    <a:pos x="T8" y="T9"/>
                  </a:cxn>
                </a:cxnLst>
                <a:rect l="0" t="0" r="r" b="b"/>
                <a:pathLst>
                  <a:path w="520167" h="481840">
                    <a:moveTo>
                      <a:pt x="520167" y="481840"/>
                    </a:moveTo>
                    <a:cubicBezTo>
                      <a:pt x="499634" y="414765"/>
                      <a:pt x="479101" y="347691"/>
                      <a:pt x="443511" y="295674"/>
                    </a:cubicBezTo>
                    <a:cubicBezTo>
                      <a:pt x="407921" y="243657"/>
                      <a:pt x="362292" y="207565"/>
                      <a:pt x="306625" y="169739"/>
                    </a:cubicBezTo>
                    <a:cubicBezTo>
                      <a:pt x="250958" y="131913"/>
                      <a:pt x="160613" y="97006"/>
                      <a:pt x="109509" y="68716"/>
                    </a:cubicBezTo>
                    <a:cubicBezTo>
                      <a:pt x="58405" y="40426"/>
                      <a:pt x="29202" y="20213"/>
                      <a:pt x="0" y="0"/>
                    </a:cubicBezTo>
                  </a:path>
                </a:pathLst>
              </a:custGeom>
              <a:noFill/>
              <a:ln w="12700">
                <a:solidFill>
                  <a:srgbClr val="ED7D3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9" name="Group 439">
                <a:extLst>
                  <a:ext uri="{FF2B5EF4-FFF2-40B4-BE49-F238E27FC236}">
                    <a16:creationId xmlns:a16="http://schemas.microsoft.com/office/drawing/2014/main" id="{ED1CCAE7-9538-40C0-AD8A-8BD09C2DE632}"/>
                  </a:ext>
                </a:extLst>
              </p:cNvPr>
              <p:cNvGrpSpPr>
                <a:grpSpLocks/>
              </p:cNvGrpSpPr>
              <p:nvPr/>
            </p:nvGrpSpPr>
            <p:grpSpPr bwMode="auto">
              <a:xfrm rot="-14309591">
                <a:off x="1097730" y="1064552"/>
                <a:ext cx="1201" cy="2542"/>
                <a:chOff x="1078884" y="1082733"/>
                <a:chExt cx="12592" cy="25278"/>
              </a:xfrm>
            </p:grpSpPr>
            <p:sp>
              <p:nvSpPr>
                <p:cNvPr id="348" name="Freeform 440">
                  <a:extLst>
                    <a:ext uri="{FF2B5EF4-FFF2-40B4-BE49-F238E27FC236}">
                      <a16:creationId xmlns:a16="http://schemas.microsoft.com/office/drawing/2014/main" id="{A20CD960-CEB0-45DC-84D2-663B3F692865}"/>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9" name="Freeform 441">
                  <a:extLst>
                    <a:ext uri="{FF2B5EF4-FFF2-40B4-BE49-F238E27FC236}">
                      <a16:creationId xmlns:a16="http://schemas.microsoft.com/office/drawing/2014/main" id="{B562DA74-F0D0-45D5-A9AC-A14B87D592CB}"/>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0" name="Freeform 442">
                  <a:extLst>
                    <a:ext uri="{FF2B5EF4-FFF2-40B4-BE49-F238E27FC236}">
                      <a16:creationId xmlns:a16="http://schemas.microsoft.com/office/drawing/2014/main" id="{6B118417-8056-4E86-BD18-A9F740284BBD}"/>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1" name="Freeform 443">
                  <a:extLst>
                    <a:ext uri="{FF2B5EF4-FFF2-40B4-BE49-F238E27FC236}">
                      <a16:creationId xmlns:a16="http://schemas.microsoft.com/office/drawing/2014/main" id="{603CAB4C-7797-44F8-9BFC-E5808642504F}"/>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2" name="Freeform 444">
                  <a:extLst>
                    <a:ext uri="{FF2B5EF4-FFF2-40B4-BE49-F238E27FC236}">
                      <a16:creationId xmlns:a16="http://schemas.microsoft.com/office/drawing/2014/main" id="{690F0A35-0683-4AF1-9342-E23DCA597FD0}"/>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3" name="Freeform 445">
                  <a:extLst>
                    <a:ext uri="{FF2B5EF4-FFF2-40B4-BE49-F238E27FC236}">
                      <a16:creationId xmlns:a16="http://schemas.microsoft.com/office/drawing/2014/main" id="{289D4CD6-A79B-4CF5-A3DA-ABA1365A5E75}"/>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4" name="Freeform 446">
                  <a:extLst>
                    <a:ext uri="{FF2B5EF4-FFF2-40B4-BE49-F238E27FC236}">
                      <a16:creationId xmlns:a16="http://schemas.microsoft.com/office/drawing/2014/main" id="{F388386B-5610-42CA-A627-EDF2AA3FD1FC}"/>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0" name="Group 447">
                <a:extLst>
                  <a:ext uri="{FF2B5EF4-FFF2-40B4-BE49-F238E27FC236}">
                    <a16:creationId xmlns:a16="http://schemas.microsoft.com/office/drawing/2014/main" id="{5B628773-38AF-4060-870D-8C846375BA6D}"/>
                  </a:ext>
                </a:extLst>
              </p:cNvPr>
              <p:cNvGrpSpPr>
                <a:grpSpLocks/>
              </p:cNvGrpSpPr>
              <p:nvPr/>
            </p:nvGrpSpPr>
            <p:grpSpPr bwMode="auto">
              <a:xfrm rot="-15270630">
                <a:off x="1097362" y="1066164"/>
                <a:ext cx="1189" cy="2386"/>
                <a:chOff x="1078884" y="1082733"/>
                <a:chExt cx="12592" cy="25278"/>
              </a:xfrm>
            </p:grpSpPr>
            <p:sp>
              <p:nvSpPr>
                <p:cNvPr id="341" name="Freeform 448">
                  <a:extLst>
                    <a:ext uri="{FF2B5EF4-FFF2-40B4-BE49-F238E27FC236}">
                      <a16:creationId xmlns:a16="http://schemas.microsoft.com/office/drawing/2014/main" id="{83C9E586-3FD3-4130-B933-7BCE9C0DA3C9}"/>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2" name="Freeform 449">
                  <a:extLst>
                    <a:ext uri="{FF2B5EF4-FFF2-40B4-BE49-F238E27FC236}">
                      <a16:creationId xmlns:a16="http://schemas.microsoft.com/office/drawing/2014/main" id="{8B77D7D4-1CB2-4021-80AB-6ACB316F5C83}"/>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3" name="Freeform 450">
                  <a:extLst>
                    <a:ext uri="{FF2B5EF4-FFF2-40B4-BE49-F238E27FC236}">
                      <a16:creationId xmlns:a16="http://schemas.microsoft.com/office/drawing/2014/main" id="{DFB706F8-5C2C-44D7-B7F9-5EF0479F3655}"/>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4" name="Freeform 451">
                  <a:extLst>
                    <a:ext uri="{FF2B5EF4-FFF2-40B4-BE49-F238E27FC236}">
                      <a16:creationId xmlns:a16="http://schemas.microsoft.com/office/drawing/2014/main" id="{3F72A4DE-96A5-4C21-AC00-54871EA77940}"/>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5" name="Freeform 452">
                  <a:extLst>
                    <a:ext uri="{FF2B5EF4-FFF2-40B4-BE49-F238E27FC236}">
                      <a16:creationId xmlns:a16="http://schemas.microsoft.com/office/drawing/2014/main" id="{CF94083D-A563-4B42-B2F1-5A3B5A4FF2D7}"/>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6" name="Freeform 453">
                  <a:extLst>
                    <a:ext uri="{FF2B5EF4-FFF2-40B4-BE49-F238E27FC236}">
                      <a16:creationId xmlns:a16="http://schemas.microsoft.com/office/drawing/2014/main" id="{E34A21DC-F858-4B2A-9730-D409BFB124F6}"/>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7" name="Freeform 454">
                  <a:extLst>
                    <a:ext uri="{FF2B5EF4-FFF2-40B4-BE49-F238E27FC236}">
                      <a16:creationId xmlns:a16="http://schemas.microsoft.com/office/drawing/2014/main" id="{4B73F1EF-CFF3-4B25-AB92-E35FA0B651A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1" name="Group 455">
                <a:extLst>
                  <a:ext uri="{FF2B5EF4-FFF2-40B4-BE49-F238E27FC236}">
                    <a16:creationId xmlns:a16="http://schemas.microsoft.com/office/drawing/2014/main" id="{7B16FC67-7F22-4D38-9ABF-C2D0855E0FE9}"/>
                  </a:ext>
                </a:extLst>
              </p:cNvPr>
              <p:cNvGrpSpPr>
                <a:grpSpLocks/>
              </p:cNvGrpSpPr>
              <p:nvPr/>
            </p:nvGrpSpPr>
            <p:grpSpPr bwMode="auto">
              <a:xfrm rot="-10451899">
                <a:off x="1096570" y="1073744"/>
                <a:ext cx="931" cy="1866"/>
                <a:chOff x="1078884" y="1082733"/>
                <a:chExt cx="12592" cy="25278"/>
              </a:xfrm>
            </p:grpSpPr>
            <p:sp>
              <p:nvSpPr>
                <p:cNvPr id="334" name="Freeform 456">
                  <a:extLst>
                    <a:ext uri="{FF2B5EF4-FFF2-40B4-BE49-F238E27FC236}">
                      <a16:creationId xmlns:a16="http://schemas.microsoft.com/office/drawing/2014/main" id="{761B02A0-E335-47FC-AD52-23D2E3DAE9FA}"/>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5" name="Freeform 457">
                  <a:extLst>
                    <a:ext uri="{FF2B5EF4-FFF2-40B4-BE49-F238E27FC236}">
                      <a16:creationId xmlns:a16="http://schemas.microsoft.com/office/drawing/2014/main" id="{BD63D313-DC6E-4C27-BA6C-351426E0BEBD}"/>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6" name="Freeform 458">
                  <a:extLst>
                    <a:ext uri="{FF2B5EF4-FFF2-40B4-BE49-F238E27FC236}">
                      <a16:creationId xmlns:a16="http://schemas.microsoft.com/office/drawing/2014/main" id="{0DC3ECAC-714E-4E00-894E-42FD422D0FF3}"/>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7" name="Freeform 459">
                  <a:extLst>
                    <a:ext uri="{FF2B5EF4-FFF2-40B4-BE49-F238E27FC236}">
                      <a16:creationId xmlns:a16="http://schemas.microsoft.com/office/drawing/2014/main" id="{D87086C8-496B-4EFA-9057-99FEAA5FC4A1}"/>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8" name="Freeform 460">
                  <a:extLst>
                    <a:ext uri="{FF2B5EF4-FFF2-40B4-BE49-F238E27FC236}">
                      <a16:creationId xmlns:a16="http://schemas.microsoft.com/office/drawing/2014/main" id="{76202DEA-3B67-4FFF-94C0-D09DE0C655EC}"/>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9" name="Freeform 461">
                  <a:extLst>
                    <a:ext uri="{FF2B5EF4-FFF2-40B4-BE49-F238E27FC236}">
                      <a16:creationId xmlns:a16="http://schemas.microsoft.com/office/drawing/2014/main" id="{EBB3C6AC-177A-4258-9234-F6231393FF9E}"/>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0" name="Freeform 462">
                  <a:extLst>
                    <a:ext uri="{FF2B5EF4-FFF2-40B4-BE49-F238E27FC236}">
                      <a16:creationId xmlns:a16="http://schemas.microsoft.com/office/drawing/2014/main" id="{30FAB288-355A-4A30-81F3-055FE82E1E0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2" name="Group 463">
                <a:extLst>
                  <a:ext uri="{FF2B5EF4-FFF2-40B4-BE49-F238E27FC236}">
                    <a16:creationId xmlns:a16="http://schemas.microsoft.com/office/drawing/2014/main" id="{E9989E08-337D-4980-B6F9-AEAAD759ABC5}"/>
                  </a:ext>
                </a:extLst>
              </p:cNvPr>
              <p:cNvGrpSpPr>
                <a:grpSpLocks/>
              </p:cNvGrpSpPr>
              <p:nvPr/>
            </p:nvGrpSpPr>
            <p:grpSpPr bwMode="auto">
              <a:xfrm rot="-4551581">
                <a:off x="1095106" y="1068830"/>
                <a:ext cx="915" cy="1759"/>
                <a:chOff x="1078884" y="1082733"/>
                <a:chExt cx="12592" cy="25278"/>
              </a:xfrm>
            </p:grpSpPr>
            <p:sp>
              <p:nvSpPr>
                <p:cNvPr id="327" name="Freeform 464">
                  <a:extLst>
                    <a:ext uri="{FF2B5EF4-FFF2-40B4-BE49-F238E27FC236}">
                      <a16:creationId xmlns:a16="http://schemas.microsoft.com/office/drawing/2014/main" id="{0D9E0BCE-0D8B-43F9-B193-1F4A9CE82827}"/>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8" name="Freeform 465">
                  <a:extLst>
                    <a:ext uri="{FF2B5EF4-FFF2-40B4-BE49-F238E27FC236}">
                      <a16:creationId xmlns:a16="http://schemas.microsoft.com/office/drawing/2014/main" id="{AB24DEFA-0377-4E34-84DC-6AF6CD8AB9DA}"/>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9" name="Freeform 466">
                  <a:extLst>
                    <a:ext uri="{FF2B5EF4-FFF2-40B4-BE49-F238E27FC236}">
                      <a16:creationId xmlns:a16="http://schemas.microsoft.com/office/drawing/2014/main" id="{B0CA6C66-E2F4-4B6E-8B14-EB6BBE8D5E6E}"/>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0" name="Freeform 467">
                  <a:extLst>
                    <a:ext uri="{FF2B5EF4-FFF2-40B4-BE49-F238E27FC236}">
                      <a16:creationId xmlns:a16="http://schemas.microsoft.com/office/drawing/2014/main" id="{199548FC-CAF4-43F0-BE21-95E3007CD467}"/>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1" name="Freeform 468">
                  <a:extLst>
                    <a:ext uri="{FF2B5EF4-FFF2-40B4-BE49-F238E27FC236}">
                      <a16:creationId xmlns:a16="http://schemas.microsoft.com/office/drawing/2014/main" id="{0D4B114D-7D3D-4532-8BCD-BE9C29DD9ED1}"/>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2" name="Freeform 469">
                  <a:extLst>
                    <a:ext uri="{FF2B5EF4-FFF2-40B4-BE49-F238E27FC236}">
                      <a16:creationId xmlns:a16="http://schemas.microsoft.com/office/drawing/2014/main" id="{4CD42AEE-36FB-4964-BE81-C4C61A894072}"/>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3" name="Freeform 470">
                  <a:extLst>
                    <a:ext uri="{FF2B5EF4-FFF2-40B4-BE49-F238E27FC236}">
                      <a16:creationId xmlns:a16="http://schemas.microsoft.com/office/drawing/2014/main" id="{67675385-68AE-48A8-BA71-9C25F525AB03}"/>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3" name="Group 471">
                <a:extLst>
                  <a:ext uri="{FF2B5EF4-FFF2-40B4-BE49-F238E27FC236}">
                    <a16:creationId xmlns:a16="http://schemas.microsoft.com/office/drawing/2014/main" id="{05D996A7-C471-42D2-AEAD-946FF8890159}"/>
                  </a:ext>
                </a:extLst>
              </p:cNvPr>
              <p:cNvGrpSpPr>
                <a:grpSpLocks/>
              </p:cNvGrpSpPr>
              <p:nvPr/>
            </p:nvGrpSpPr>
            <p:grpSpPr bwMode="auto">
              <a:xfrm>
                <a:off x="1097771" y="1074039"/>
                <a:ext cx="774" cy="1608"/>
                <a:chOff x="1083305" y="1086799"/>
                <a:chExt cx="1651" cy="3446"/>
              </a:xfrm>
            </p:grpSpPr>
            <p:sp>
              <p:nvSpPr>
                <p:cNvPr id="320" name="Freeform 472">
                  <a:extLst>
                    <a:ext uri="{FF2B5EF4-FFF2-40B4-BE49-F238E27FC236}">
                      <a16:creationId xmlns:a16="http://schemas.microsoft.com/office/drawing/2014/main" id="{2D42B906-0A65-4C95-B448-175C0E47626B}"/>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1" name="Freeform 473">
                  <a:extLst>
                    <a:ext uri="{FF2B5EF4-FFF2-40B4-BE49-F238E27FC236}">
                      <a16:creationId xmlns:a16="http://schemas.microsoft.com/office/drawing/2014/main" id="{1AF7D312-8E57-4DD2-9C5D-C7C4E419233B}"/>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2" name="Freeform 474">
                  <a:extLst>
                    <a:ext uri="{FF2B5EF4-FFF2-40B4-BE49-F238E27FC236}">
                      <a16:creationId xmlns:a16="http://schemas.microsoft.com/office/drawing/2014/main" id="{CBF84388-9AA8-4EA5-BC92-EAE3151C37EA}"/>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3" name="Freeform 475">
                  <a:extLst>
                    <a:ext uri="{FF2B5EF4-FFF2-40B4-BE49-F238E27FC236}">
                      <a16:creationId xmlns:a16="http://schemas.microsoft.com/office/drawing/2014/main" id="{4027AE19-2415-44FA-A12D-21F47ED09F33}"/>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4" name="Freeform 476">
                  <a:extLst>
                    <a:ext uri="{FF2B5EF4-FFF2-40B4-BE49-F238E27FC236}">
                      <a16:creationId xmlns:a16="http://schemas.microsoft.com/office/drawing/2014/main" id="{EB5D207C-FA2B-41E2-9F67-C8B686A8DDB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5" name="Freeform 477">
                  <a:extLst>
                    <a:ext uri="{FF2B5EF4-FFF2-40B4-BE49-F238E27FC236}">
                      <a16:creationId xmlns:a16="http://schemas.microsoft.com/office/drawing/2014/main" id="{73B23FB2-2112-4BC7-82AC-14A882E03D8C}"/>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6" name="Freeform 478">
                  <a:extLst>
                    <a:ext uri="{FF2B5EF4-FFF2-40B4-BE49-F238E27FC236}">
                      <a16:creationId xmlns:a16="http://schemas.microsoft.com/office/drawing/2014/main" id="{CC04FF05-9E69-4A89-BA7E-CA19A30CD95D}"/>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4" name="Group 479">
                <a:extLst>
                  <a:ext uri="{FF2B5EF4-FFF2-40B4-BE49-F238E27FC236}">
                    <a16:creationId xmlns:a16="http://schemas.microsoft.com/office/drawing/2014/main" id="{BC212E76-BD58-4643-AC48-79C78A1EC389}"/>
                  </a:ext>
                </a:extLst>
              </p:cNvPr>
              <p:cNvGrpSpPr>
                <a:grpSpLocks/>
              </p:cNvGrpSpPr>
              <p:nvPr/>
            </p:nvGrpSpPr>
            <p:grpSpPr bwMode="auto">
              <a:xfrm rot="6533546">
                <a:off x="1094761" y="1072360"/>
                <a:ext cx="892" cy="1850"/>
                <a:chOff x="1083305" y="1086799"/>
                <a:chExt cx="1651" cy="3446"/>
              </a:xfrm>
            </p:grpSpPr>
            <p:sp>
              <p:nvSpPr>
                <p:cNvPr id="313" name="Freeform 480">
                  <a:extLst>
                    <a:ext uri="{FF2B5EF4-FFF2-40B4-BE49-F238E27FC236}">
                      <a16:creationId xmlns:a16="http://schemas.microsoft.com/office/drawing/2014/main" id="{5D3CAC8F-2BA6-4CCE-8BED-628AC8F49C6A}"/>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4" name="Freeform 481">
                  <a:extLst>
                    <a:ext uri="{FF2B5EF4-FFF2-40B4-BE49-F238E27FC236}">
                      <a16:creationId xmlns:a16="http://schemas.microsoft.com/office/drawing/2014/main" id="{3E190DB3-5FDF-4D3E-A9D4-984F5D644549}"/>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5" name="Freeform 482">
                  <a:extLst>
                    <a:ext uri="{FF2B5EF4-FFF2-40B4-BE49-F238E27FC236}">
                      <a16:creationId xmlns:a16="http://schemas.microsoft.com/office/drawing/2014/main" id="{4A5D3BC0-C4FC-458E-8D68-45684392E06D}"/>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6" name="Freeform 483">
                  <a:extLst>
                    <a:ext uri="{FF2B5EF4-FFF2-40B4-BE49-F238E27FC236}">
                      <a16:creationId xmlns:a16="http://schemas.microsoft.com/office/drawing/2014/main" id="{067FD5BF-87A2-4A90-802E-92B2F6C37141}"/>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7" name="Freeform 484">
                  <a:extLst>
                    <a:ext uri="{FF2B5EF4-FFF2-40B4-BE49-F238E27FC236}">
                      <a16:creationId xmlns:a16="http://schemas.microsoft.com/office/drawing/2014/main" id="{0E25D397-0980-4201-929E-88ED8B964F32}"/>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8" name="Freeform 485">
                  <a:extLst>
                    <a:ext uri="{FF2B5EF4-FFF2-40B4-BE49-F238E27FC236}">
                      <a16:creationId xmlns:a16="http://schemas.microsoft.com/office/drawing/2014/main" id="{48A7408D-2FAB-493A-86FD-36FF3E5A337C}"/>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9" name="Freeform 486">
                  <a:extLst>
                    <a:ext uri="{FF2B5EF4-FFF2-40B4-BE49-F238E27FC236}">
                      <a16:creationId xmlns:a16="http://schemas.microsoft.com/office/drawing/2014/main" id="{1D190B30-1217-40A2-BE6D-34CE4456BCA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5" name="Group 487">
                <a:extLst>
                  <a:ext uri="{FF2B5EF4-FFF2-40B4-BE49-F238E27FC236}">
                    <a16:creationId xmlns:a16="http://schemas.microsoft.com/office/drawing/2014/main" id="{F5ADB9B4-EFB9-4501-AEA9-626075281DC3}"/>
                  </a:ext>
                </a:extLst>
              </p:cNvPr>
              <p:cNvGrpSpPr>
                <a:grpSpLocks/>
              </p:cNvGrpSpPr>
              <p:nvPr/>
            </p:nvGrpSpPr>
            <p:grpSpPr bwMode="auto">
              <a:xfrm rot="16949491">
                <a:off x="1097634" y="1069009"/>
                <a:ext cx="1023" cy="2129"/>
                <a:chOff x="1083305" y="1086799"/>
                <a:chExt cx="1651" cy="3446"/>
              </a:xfrm>
            </p:grpSpPr>
            <p:sp>
              <p:nvSpPr>
                <p:cNvPr id="306" name="Freeform 488">
                  <a:extLst>
                    <a:ext uri="{FF2B5EF4-FFF2-40B4-BE49-F238E27FC236}">
                      <a16:creationId xmlns:a16="http://schemas.microsoft.com/office/drawing/2014/main" id="{480DA800-EF84-42B7-B9FD-91E2A357C948}"/>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7" name="Freeform 489">
                  <a:extLst>
                    <a:ext uri="{FF2B5EF4-FFF2-40B4-BE49-F238E27FC236}">
                      <a16:creationId xmlns:a16="http://schemas.microsoft.com/office/drawing/2014/main" id="{F2D55BEE-941D-423C-9D3C-24555D53B35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8" name="Freeform 490">
                  <a:extLst>
                    <a:ext uri="{FF2B5EF4-FFF2-40B4-BE49-F238E27FC236}">
                      <a16:creationId xmlns:a16="http://schemas.microsoft.com/office/drawing/2014/main" id="{6863D036-1EA4-4F2B-B906-90D084A4A5A8}"/>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9" name="Freeform 491">
                  <a:extLst>
                    <a:ext uri="{FF2B5EF4-FFF2-40B4-BE49-F238E27FC236}">
                      <a16:creationId xmlns:a16="http://schemas.microsoft.com/office/drawing/2014/main" id="{2DCF0FC6-56EF-4127-80FA-246636280CD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0" name="Freeform 492">
                  <a:extLst>
                    <a:ext uri="{FF2B5EF4-FFF2-40B4-BE49-F238E27FC236}">
                      <a16:creationId xmlns:a16="http://schemas.microsoft.com/office/drawing/2014/main" id="{ACA03923-30AC-44AC-A447-BA9B094A8FB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1" name="Freeform 493">
                  <a:extLst>
                    <a:ext uri="{FF2B5EF4-FFF2-40B4-BE49-F238E27FC236}">
                      <a16:creationId xmlns:a16="http://schemas.microsoft.com/office/drawing/2014/main" id="{B06468CF-0001-4C4D-8F9D-AA90D4B6666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2" name="Freeform 494">
                  <a:extLst>
                    <a:ext uri="{FF2B5EF4-FFF2-40B4-BE49-F238E27FC236}">
                      <a16:creationId xmlns:a16="http://schemas.microsoft.com/office/drawing/2014/main" id="{D164A146-F7C8-4004-B581-EF2F798E886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6" name="Group 495">
                <a:extLst>
                  <a:ext uri="{FF2B5EF4-FFF2-40B4-BE49-F238E27FC236}">
                    <a16:creationId xmlns:a16="http://schemas.microsoft.com/office/drawing/2014/main" id="{CF060CE8-017A-426F-93E1-1A04EFB4C39D}"/>
                  </a:ext>
                </a:extLst>
              </p:cNvPr>
              <p:cNvGrpSpPr>
                <a:grpSpLocks/>
              </p:cNvGrpSpPr>
              <p:nvPr/>
            </p:nvGrpSpPr>
            <p:grpSpPr bwMode="auto">
              <a:xfrm rot="20563235">
                <a:off x="1092297" y="1066537"/>
                <a:ext cx="1055" cy="2193"/>
                <a:chOff x="1083305" y="1086799"/>
                <a:chExt cx="1651" cy="3446"/>
              </a:xfrm>
            </p:grpSpPr>
            <p:sp>
              <p:nvSpPr>
                <p:cNvPr id="299" name="Freeform 496">
                  <a:extLst>
                    <a:ext uri="{FF2B5EF4-FFF2-40B4-BE49-F238E27FC236}">
                      <a16:creationId xmlns:a16="http://schemas.microsoft.com/office/drawing/2014/main" id="{0D205D80-55EB-40D0-AE40-97C7D1E8D51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0" name="Freeform 497">
                  <a:extLst>
                    <a:ext uri="{FF2B5EF4-FFF2-40B4-BE49-F238E27FC236}">
                      <a16:creationId xmlns:a16="http://schemas.microsoft.com/office/drawing/2014/main" id="{E502BCD2-07B9-480F-BA37-17F97F49B860}"/>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1" name="Freeform 498">
                  <a:extLst>
                    <a:ext uri="{FF2B5EF4-FFF2-40B4-BE49-F238E27FC236}">
                      <a16:creationId xmlns:a16="http://schemas.microsoft.com/office/drawing/2014/main" id="{B68D39B7-D4DD-4D5D-9F6B-5B141AAB0E49}"/>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2" name="Freeform 499">
                  <a:extLst>
                    <a:ext uri="{FF2B5EF4-FFF2-40B4-BE49-F238E27FC236}">
                      <a16:creationId xmlns:a16="http://schemas.microsoft.com/office/drawing/2014/main" id="{366FCD98-0EDF-48A0-9E45-61F89A3A1C25}"/>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3" name="Freeform 500">
                  <a:extLst>
                    <a:ext uri="{FF2B5EF4-FFF2-40B4-BE49-F238E27FC236}">
                      <a16:creationId xmlns:a16="http://schemas.microsoft.com/office/drawing/2014/main" id="{BA87188D-C4A4-456A-A965-B56C2A287E2F}"/>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4" name="Freeform 501">
                  <a:extLst>
                    <a:ext uri="{FF2B5EF4-FFF2-40B4-BE49-F238E27FC236}">
                      <a16:creationId xmlns:a16="http://schemas.microsoft.com/office/drawing/2014/main" id="{163C1078-643C-4C55-AB98-8438E83636E8}"/>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5" name="Freeform 502">
                  <a:extLst>
                    <a:ext uri="{FF2B5EF4-FFF2-40B4-BE49-F238E27FC236}">
                      <a16:creationId xmlns:a16="http://schemas.microsoft.com/office/drawing/2014/main" id="{CF5A97A2-7164-49C9-8904-8CAD54CBAA0D}"/>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7" name="Group 503">
                <a:extLst>
                  <a:ext uri="{FF2B5EF4-FFF2-40B4-BE49-F238E27FC236}">
                    <a16:creationId xmlns:a16="http://schemas.microsoft.com/office/drawing/2014/main" id="{80E2BA93-BA67-4917-BD46-9578D9CB3C4F}"/>
                  </a:ext>
                </a:extLst>
              </p:cNvPr>
              <p:cNvGrpSpPr>
                <a:grpSpLocks/>
              </p:cNvGrpSpPr>
              <p:nvPr/>
            </p:nvGrpSpPr>
            <p:grpSpPr bwMode="auto">
              <a:xfrm rot="21369489">
                <a:off x="1089688" y="1067114"/>
                <a:ext cx="1055" cy="2193"/>
                <a:chOff x="1083305" y="1086799"/>
                <a:chExt cx="1651" cy="3446"/>
              </a:xfrm>
            </p:grpSpPr>
            <p:sp>
              <p:nvSpPr>
                <p:cNvPr id="292" name="Freeform 504">
                  <a:extLst>
                    <a:ext uri="{FF2B5EF4-FFF2-40B4-BE49-F238E27FC236}">
                      <a16:creationId xmlns:a16="http://schemas.microsoft.com/office/drawing/2014/main" id="{89FB25D7-CEA7-488D-9B70-876D701C0970}"/>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3" name="Freeform 505">
                  <a:extLst>
                    <a:ext uri="{FF2B5EF4-FFF2-40B4-BE49-F238E27FC236}">
                      <a16:creationId xmlns:a16="http://schemas.microsoft.com/office/drawing/2014/main" id="{9B63104C-04A9-4853-A079-927A93812550}"/>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4" name="Freeform 506">
                  <a:extLst>
                    <a:ext uri="{FF2B5EF4-FFF2-40B4-BE49-F238E27FC236}">
                      <a16:creationId xmlns:a16="http://schemas.microsoft.com/office/drawing/2014/main" id="{0E64CADB-9C2A-49CE-BE8A-C9A678BDB9F1}"/>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5" name="Freeform 507">
                  <a:extLst>
                    <a:ext uri="{FF2B5EF4-FFF2-40B4-BE49-F238E27FC236}">
                      <a16:creationId xmlns:a16="http://schemas.microsoft.com/office/drawing/2014/main" id="{A423672F-C497-4172-9B97-1DB70848E8D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6" name="Freeform 508">
                  <a:extLst>
                    <a:ext uri="{FF2B5EF4-FFF2-40B4-BE49-F238E27FC236}">
                      <a16:creationId xmlns:a16="http://schemas.microsoft.com/office/drawing/2014/main" id="{EBD5CA8F-5B7B-4DDD-A591-16AEDAC27CA8}"/>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7" name="Freeform 509">
                  <a:extLst>
                    <a:ext uri="{FF2B5EF4-FFF2-40B4-BE49-F238E27FC236}">
                      <a16:creationId xmlns:a16="http://schemas.microsoft.com/office/drawing/2014/main" id="{2234BD3B-EECB-4836-A9ED-CDEAE393B14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8" name="Freeform 510">
                  <a:extLst>
                    <a:ext uri="{FF2B5EF4-FFF2-40B4-BE49-F238E27FC236}">
                      <a16:creationId xmlns:a16="http://schemas.microsoft.com/office/drawing/2014/main" id="{A467CA63-F180-434D-ADDE-44E22C9AD2EC}"/>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8" name="Group 511">
                <a:extLst>
                  <a:ext uri="{FF2B5EF4-FFF2-40B4-BE49-F238E27FC236}">
                    <a16:creationId xmlns:a16="http://schemas.microsoft.com/office/drawing/2014/main" id="{950B3AE7-EF9B-4E57-ACD7-D8337EC44908}"/>
                  </a:ext>
                </a:extLst>
              </p:cNvPr>
              <p:cNvGrpSpPr>
                <a:grpSpLocks/>
              </p:cNvGrpSpPr>
              <p:nvPr/>
            </p:nvGrpSpPr>
            <p:grpSpPr bwMode="auto">
              <a:xfrm rot="-11649868">
                <a:off x="1091685" y="1066059"/>
                <a:ext cx="1230" cy="2064"/>
                <a:chOff x="1078884" y="1082733"/>
                <a:chExt cx="12592" cy="25278"/>
              </a:xfrm>
            </p:grpSpPr>
            <p:sp>
              <p:nvSpPr>
                <p:cNvPr id="285" name="Freeform 512">
                  <a:extLst>
                    <a:ext uri="{FF2B5EF4-FFF2-40B4-BE49-F238E27FC236}">
                      <a16:creationId xmlns:a16="http://schemas.microsoft.com/office/drawing/2014/main" id="{D02DDB69-8C83-48D4-9A5C-4C631B392B46}"/>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6" name="Freeform 513">
                  <a:extLst>
                    <a:ext uri="{FF2B5EF4-FFF2-40B4-BE49-F238E27FC236}">
                      <a16:creationId xmlns:a16="http://schemas.microsoft.com/office/drawing/2014/main" id="{E0BBC2E6-36B0-4BAA-965B-7BDE4F427D1A}"/>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7" name="Freeform 514">
                  <a:extLst>
                    <a:ext uri="{FF2B5EF4-FFF2-40B4-BE49-F238E27FC236}">
                      <a16:creationId xmlns:a16="http://schemas.microsoft.com/office/drawing/2014/main" id="{00FB8531-858B-426F-894A-BB1D98C36636}"/>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8" name="Freeform 515">
                  <a:extLst>
                    <a:ext uri="{FF2B5EF4-FFF2-40B4-BE49-F238E27FC236}">
                      <a16:creationId xmlns:a16="http://schemas.microsoft.com/office/drawing/2014/main" id="{460CC0EA-F613-4E79-9099-074950E30113}"/>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9" name="Freeform 516">
                  <a:extLst>
                    <a:ext uri="{FF2B5EF4-FFF2-40B4-BE49-F238E27FC236}">
                      <a16:creationId xmlns:a16="http://schemas.microsoft.com/office/drawing/2014/main" id="{C8F97328-E6DF-4BC8-A6E7-E4A840B9074C}"/>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0" name="Freeform 517">
                  <a:extLst>
                    <a:ext uri="{FF2B5EF4-FFF2-40B4-BE49-F238E27FC236}">
                      <a16:creationId xmlns:a16="http://schemas.microsoft.com/office/drawing/2014/main" id="{6A86BB23-D81F-436B-8A6E-6B112A436630}"/>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1" name="Freeform 518">
                  <a:extLst>
                    <a:ext uri="{FF2B5EF4-FFF2-40B4-BE49-F238E27FC236}">
                      <a16:creationId xmlns:a16="http://schemas.microsoft.com/office/drawing/2014/main" id="{D54E2084-4F74-4E8A-95FD-79A6AC709A8A}"/>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9" name="Group 519">
                <a:extLst>
                  <a:ext uri="{FF2B5EF4-FFF2-40B4-BE49-F238E27FC236}">
                    <a16:creationId xmlns:a16="http://schemas.microsoft.com/office/drawing/2014/main" id="{0522083A-8760-48B8-8592-DC88B32D36E7}"/>
                  </a:ext>
                </a:extLst>
              </p:cNvPr>
              <p:cNvGrpSpPr>
                <a:grpSpLocks/>
              </p:cNvGrpSpPr>
              <p:nvPr/>
            </p:nvGrpSpPr>
            <p:grpSpPr bwMode="auto">
              <a:xfrm rot="26253157">
                <a:off x="1095257" y="1067652"/>
                <a:ext cx="896" cy="1888"/>
                <a:chOff x="1083305" y="1086799"/>
                <a:chExt cx="1651" cy="3446"/>
              </a:xfrm>
            </p:grpSpPr>
            <p:sp>
              <p:nvSpPr>
                <p:cNvPr id="278" name="Freeform 520">
                  <a:extLst>
                    <a:ext uri="{FF2B5EF4-FFF2-40B4-BE49-F238E27FC236}">
                      <a16:creationId xmlns:a16="http://schemas.microsoft.com/office/drawing/2014/main" id="{34531917-0C7D-4277-A587-512485FF29B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9" name="Freeform 521">
                  <a:extLst>
                    <a:ext uri="{FF2B5EF4-FFF2-40B4-BE49-F238E27FC236}">
                      <a16:creationId xmlns:a16="http://schemas.microsoft.com/office/drawing/2014/main" id="{DE8F0C30-04CC-4F89-A68F-11DB37B58FB9}"/>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0" name="Freeform 522">
                  <a:extLst>
                    <a:ext uri="{FF2B5EF4-FFF2-40B4-BE49-F238E27FC236}">
                      <a16:creationId xmlns:a16="http://schemas.microsoft.com/office/drawing/2014/main" id="{64F2D8AD-490D-4DE1-B4A6-C771B853780F}"/>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1" name="Freeform 523">
                  <a:extLst>
                    <a:ext uri="{FF2B5EF4-FFF2-40B4-BE49-F238E27FC236}">
                      <a16:creationId xmlns:a16="http://schemas.microsoft.com/office/drawing/2014/main" id="{AC7D3899-01C3-4F70-B96A-9A20DEA3ABF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2" name="Freeform 524">
                  <a:extLst>
                    <a:ext uri="{FF2B5EF4-FFF2-40B4-BE49-F238E27FC236}">
                      <a16:creationId xmlns:a16="http://schemas.microsoft.com/office/drawing/2014/main" id="{5C812B8A-D5A5-48C0-BC51-80C116F1E2FA}"/>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3" name="Freeform 525">
                  <a:extLst>
                    <a:ext uri="{FF2B5EF4-FFF2-40B4-BE49-F238E27FC236}">
                      <a16:creationId xmlns:a16="http://schemas.microsoft.com/office/drawing/2014/main" id="{D716206B-7E36-41AA-A283-975C1F414E70}"/>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4" name="Freeform 526">
                  <a:extLst>
                    <a:ext uri="{FF2B5EF4-FFF2-40B4-BE49-F238E27FC236}">
                      <a16:creationId xmlns:a16="http://schemas.microsoft.com/office/drawing/2014/main" id="{700D71A6-A0B7-4BDD-BFFB-F896A571CA90}"/>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0" name="Group 527">
                <a:extLst>
                  <a:ext uri="{FF2B5EF4-FFF2-40B4-BE49-F238E27FC236}">
                    <a16:creationId xmlns:a16="http://schemas.microsoft.com/office/drawing/2014/main" id="{F9C350DE-9907-4490-A8C5-4F86E22BB40B}"/>
                  </a:ext>
                </a:extLst>
              </p:cNvPr>
              <p:cNvGrpSpPr>
                <a:grpSpLocks/>
              </p:cNvGrpSpPr>
              <p:nvPr/>
            </p:nvGrpSpPr>
            <p:grpSpPr bwMode="auto">
              <a:xfrm rot="21964572">
                <a:off x="1089352" y="1067086"/>
                <a:ext cx="1055" cy="2193"/>
                <a:chOff x="1083305" y="1086799"/>
                <a:chExt cx="1651" cy="3446"/>
              </a:xfrm>
            </p:grpSpPr>
            <p:sp>
              <p:nvSpPr>
                <p:cNvPr id="271" name="Freeform 528">
                  <a:extLst>
                    <a:ext uri="{FF2B5EF4-FFF2-40B4-BE49-F238E27FC236}">
                      <a16:creationId xmlns:a16="http://schemas.microsoft.com/office/drawing/2014/main" id="{E27C3F92-D61E-46A7-B908-979786A1DDD3}"/>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2" name="Freeform 529">
                  <a:extLst>
                    <a:ext uri="{FF2B5EF4-FFF2-40B4-BE49-F238E27FC236}">
                      <a16:creationId xmlns:a16="http://schemas.microsoft.com/office/drawing/2014/main" id="{744B344C-7D99-445A-9FA0-2A7C0C3DB49D}"/>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3" name="Freeform 530">
                  <a:extLst>
                    <a:ext uri="{FF2B5EF4-FFF2-40B4-BE49-F238E27FC236}">
                      <a16:creationId xmlns:a16="http://schemas.microsoft.com/office/drawing/2014/main" id="{9DADE9CE-7DAF-4F77-A92E-4A019C07FF6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4" name="Freeform 531">
                  <a:extLst>
                    <a:ext uri="{FF2B5EF4-FFF2-40B4-BE49-F238E27FC236}">
                      <a16:creationId xmlns:a16="http://schemas.microsoft.com/office/drawing/2014/main" id="{F36F1E7F-DEE9-4BFE-8E2A-012F24C9E24F}"/>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5" name="Freeform 532">
                  <a:extLst>
                    <a:ext uri="{FF2B5EF4-FFF2-40B4-BE49-F238E27FC236}">
                      <a16:creationId xmlns:a16="http://schemas.microsoft.com/office/drawing/2014/main" id="{E7732663-66B1-4B21-8611-735CDAE1B4EF}"/>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6" name="Freeform 533">
                  <a:extLst>
                    <a:ext uri="{FF2B5EF4-FFF2-40B4-BE49-F238E27FC236}">
                      <a16:creationId xmlns:a16="http://schemas.microsoft.com/office/drawing/2014/main" id="{671AEF13-8CF7-4ED1-B0F3-01547CCF8DB5}"/>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7" name="Freeform 534">
                  <a:extLst>
                    <a:ext uri="{FF2B5EF4-FFF2-40B4-BE49-F238E27FC236}">
                      <a16:creationId xmlns:a16="http://schemas.microsoft.com/office/drawing/2014/main" id="{2BC92438-3446-4942-9C9B-6C7713BFB399}"/>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1" name="Group 535">
                <a:extLst>
                  <a:ext uri="{FF2B5EF4-FFF2-40B4-BE49-F238E27FC236}">
                    <a16:creationId xmlns:a16="http://schemas.microsoft.com/office/drawing/2014/main" id="{1EC6F235-3726-4264-817F-A07CCEE26C60}"/>
                  </a:ext>
                </a:extLst>
              </p:cNvPr>
              <p:cNvGrpSpPr>
                <a:grpSpLocks/>
              </p:cNvGrpSpPr>
              <p:nvPr/>
            </p:nvGrpSpPr>
            <p:grpSpPr bwMode="auto">
              <a:xfrm rot="-10371694">
                <a:off x="1089490" y="1066690"/>
                <a:ext cx="799" cy="2085"/>
                <a:chOff x="1078884" y="1082733"/>
                <a:chExt cx="12592" cy="25278"/>
              </a:xfrm>
            </p:grpSpPr>
            <p:sp>
              <p:nvSpPr>
                <p:cNvPr id="264" name="Freeform 536">
                  <a:extLst>
                    <a:ext uri="{FF2B5EF4-FFF2-40B4-BE49-F238E27FC236}">
                      <a16:creationId xmlns:a16="http://schemas.microsoft.com/office/drawing/2014/main" id="{E866D65A-83A1-4065-B778-996D9C45418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5" name="Freeform 537">
                  <a:extLst>
                    <a:ext uri="{FF2B5EF4-FFF2-40B4-BE49-F238E27FC236}">
                      <a16:creationId xmlns:a16="http://schemas.microsoft.com/office/drawing/2014/main" id="{72A32DAB-D2A3-484B-AC11-DA5B4449066C}"/>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6" name="Freeform 538">
                  <a:extLst>
                    <a:ext uri="{FF2B5EF4-FFF2-40B4-BE49-F238E27FC236}">
                      <a16:creationId xmlns:a16="http://schemas.microsoft.com/office/drawing/2014/main" id="{1A5A47F2-7ED7-40B9-A832-2D7ADDCC59D2}"/>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7" name="Freeform 539">
                  <a:extLst>
                    <a:ext uri="{FF2B5EF4-FFF2-40B4-BE49-F238E27FC236}">
                      <a16:creationId xmlns:a16="http://schemas.microsoft.com/office/drawing/2014/main" id="{40098D27-9957-4A38-A2FA-B1DFD0175F3B}"/>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8" name="Freeform 540">
                  <a:extLst>
                    <a:ext uri="{FF2B5EF4-FFF2-40B4-BE49-F238E27FC236}">
                      <a16:creationId xmlns:a16="http://schemas.microsoft.com/office/drawing/2014/main" id="{93BDB95E-92D8-4B4F-B059-79C431728674}"/>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9" name="Freeform 541">
                  <a:extLst>
                    <a:ext uri="{FF2B5EF4-FFF2-40B4-BE49-F238E27FC236}">
                      <a16:creationId xmlns:a16="http://schemas.microsoft.com/office/drawing/2014/main" id="{57B50261-BC50-4214-8692-B55E4DB11A36}"/>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0" name="Freeform 542">
                  <a:extLst>
                    <a:ext uri="{FF2B5EF4-FFF2-40B4-BE49-F238E27FC236}">
                      <a16:creationId xmlns:a16="http://schemas.microsoft.com/office/drawing/2014/main" id="{D3A043C0-6931-4E0B-889B-75254E59ABC9}"/>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2" name="Group 543">
                <a:extLst>
                  <a:ext uri="{FF2B5EF4-FFF2-40B4-BE49-F238E27FC236}">
                    <a16:creationId xmlns:a16="http://schemas.microsoft.com/office/drawing/2014/main" id="{FEB0C2F1-4A9D-4875-AD16-4BB5D8ED6C14}"/>
                  </a:ext>
                </a:extLst>
              </p:cNvPr>
              <p:cNvGrpSpPr>
                <a:grpSpLocks/>
              </p:cNvGrpSpPr>
              <p:nvPr/>
            </p:nvGrpSpPr>
            <p:grpSpPr bwMode="auto">
              <a:xfrm rot="-10451959">
                <a:off x="1093840" y="1065493"/>
                <a:ext cx="1118" cy="2245"/>
                <a:chOff x="1078884" y="1082733"/>
                <a:chExt cx="12592" cy="25278"/>
              </a:xfrm>
            </p:grpSpPr>
            <p:sp>
              <p:nvSpPr>
                <p:cNvPr id="257" name="Freeform 544">
                  <a:extLst>
                    <a:ext uri="{FF2B5EF4-FFF2-40B4-BE49-F238E27FC236}">
                      <a16:creationId xmlns:a16="http://schemas.microsoft.com/office/drawing/2014/main" id="{BA246C16-686A-4653-8E13-904155D7AAC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8" name="Freeform 545">
                  <a:extLst>
                    <a:ext uri="{FF2B5EF4-FFF2-40B4-BE49-F238E27FC236}">
                      <a16:creationId xmlns:a16="http://schemas.microsoft.com/office/drawing/2014/main" id="{E21213E9-8832-404C-B8AD-5522EEE8D851}"/>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9" name="Freeform 546">
                  <a:extLst>
                    <a:ext uri="{FF2B5EF4-FFF2-40B4-BE49-F238E27FC236}">
                      <a16:creationId xmlns:a16="http://schemas.microsoft.com/office/drawing/2014/main" id="{4F895DBE-B686-407A-8665-1E59CA209706}"/>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0" name="Freeform 547">
                  <a:extLst>
                    <a:ext uri="{FF2B5EF4-FFF2-40B4-BE49-F238E27FC236}">
                      <a16:creationId xmlns:a16="http://schemas.microsoft.com/office/drawing/2014/main" id="{7CF96708-170A-4373-A9BE-4F7C005A1D87}"/>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1" name="Freeform 548">
                  <a:extLst>
                    <a:ext uri="{FF2B5EF4-FFF2-40B4-BE49-F238E27FC236}">
                      <a16:creationId xmlns:a16="http://schemas.microsoft.com/office/drawing/2014/main" id="{BA59BE15-870C-4D2A-848C-0B761A827597}"/>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2" name="Freeform 549">
                  <a:extLst>
                    <a:ext uri="{FF2B5EF4-FFF2-40B4-BE49-F238E27FC236}">
                      <a16:creationId xmlns:a16="http://schemas.microsoft.com/office/drawing/2014/main" id="{0AD2C522-227D-420B-8E12-8D0C7FB078F4}"/>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3" name="Freeform 550">
                  <a:extLst>
                    <a:ext uri="{FF2B5EF4-FFF2-40B4-BE49-F238E27FC236}">
                      <a16:creationId xmlns:a16="http://schemas.microsoft.com/office/drawing/2014/main" id="{A3B76A8B-DE06-44A9-A371-31BCB6678C14}"/>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3" name="Group 551">
                <a:extLst>
                  <a:ext uri="{FF2B5EF4-FFF2-40B4-BE49-F238E27FC236}">
                    <a16:creationId xmlns:a16="http://schemas.microsoft.com/office/drawing/2014/main" id="{66B1D985-E53E-4934-835F-D5571379F4F1}"/>
                  </a:ext>
                </a:extLst>
              </p:cNvPr>
              <p:cNvGrpSpPr>
                <a:grpSpLocks/>
              </p:cNvGrpSpPr>
              <p:nvPr/>
            </p:nvGrpSpPr>
            <p:grpSpPr bwMode="auto">
              <a:xfrm rot="24596854">
                <a:off x="1095570" y="1067180"/>
                <a:ext cx="1217" cy="2433"/>
                <a:chOff x="1083305" y="1086799"/>
                <a:chExt cx="1651" cy="3446"/>
              </a:xfrm>
            </p:grpSpPr>
            <p:sp>
              <p:nvSpPr>
                <p:cNvPr id="250" name="Freeform 552">
                  <a:extLst>
                    <a:ext uri="{FF2B5EF4-FFF2-40B4-BE49-F238E27FC236}">
                      <a16:creationId xmlns:a16="http://schemas.microsoft.com/office/drawing/2014/main" id="{0258C85C-391E-43A8-97E2-4A5AF9393276}"/>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1" name="Freeform 553">
                  <a:extLst>
                    <a:ext uri="{FF2B5EF4-FFF2-40B4-BE49-F238E27FC236}">
                      <a16:creationId xmlns:a16="http://schemas.microsoft.com/office/drawing/2014/main" id="{1C03D8B0-D5C0-4255-869A-A18E2A1DD0BB}"/>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2" name="Freeform 554">
                  <a:extLst>
                    <a:ext uri="{FF2B5EF4-FFF2-40B4-BE49-F238E27FC236}">
                      <a16:creationId xmlns:a16="http://schemas.microsoft.com/office/drawing/2014/main" id="{F05A35B7-6FDB-4163-840C-BFDAB8AFBB53}"/>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3" name="Freeform 555">
                  <a:extLst>
                    <a:ext uri="{FF2B5EF4-FFF2-40B4-BE49-F238E27FC236}">
                      <a16:creationId xmlns:a16="http://schemas.microsoft.com/office/drawing/2014/main" id="{3D4BDF07-77EA-4BDE-8613-89C9D6B74C7D}"/>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4" name="Freeform 556">
                  <a:extLst>
                    <a:ext uri="{FF2B5EF4-FFF2-40B4-BE49-F238E27FC236}">
                      <a16:creationId xmlns:a16="http://schemas.microsoft.com/office/drawing/2014/main" id="{06505042-49B5-4AE2-AFF7-C9381BE1209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5" name="Freeform 557">
                  <a:extLst>
                    <a:ext uri="{FF2B5EF4-FFF2-40B4-BE49-F238E27FC236}">
                      <a16:creationId xmlns:a16="http://schemas.microsoft.com/office/drawing/2014/main" id="{C75DD63B-22B3-435C-BC74-8FB5F13749E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6" name="Freeform 558">
                  <a:extLst>
                    <a:ext uri="{FF2B5EF4-FFF2-40B4-BE49-F238E27FC236}">
                      <a16:creationId xmlns:a16="http://schemas.microsoft.com/office/drawing/2014/main" id="{0CBFC9DB-E7F7-4FB9-A465-F161886DB7EF}"/>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4" name="Group 559">
                <a:extLst>
                  <a:ext uri="{FF2B5EF4-FFF2-40B4-BE49-F238E27FC236}">
                    <a16:creationId xmlns:a16="http://schemas.microsoft.com/office/drawing/2014/main" id="{6BB97655-32CB-480E-AE41-1BBE1CD1F8B6}"/>
                  </a:ext>
                </a:extLst>
              </p:cNvPr>
              <p:cNvGrpSpPr>
                <a:grpSpLocks/>
              </p:cNvGrpSpPr>
              <p:nvPr/>
            </p:nvGrpSpPr>
            <p:grpSpPr bwMode="auto">
              <a:xfrm rot="6533546">
                <a:off x="1096700" y="1066587"/>
                <a:ext cx="728" cy="1678"/>
                <a:chOff x="1083305" y="1086799"/>
                <a:chExt cx="1651" cy="3446"/>
              </a:xfrm>
            </p:grpSpPr>
            <p:sp>
              <p:nvSpPr>
                <p:cNvPr id="243" name="Freeform 560">
                  <a:extLst>
                    <a:ext uri="{FF2B5EF4-FFF2-40B4-BE49-F238E27FC236}">
                      <a16:creationId xmlns:a16="http://schemas.microsoft.com/office/drawing/2014/main" id="{366085DA-125E-46AB-B932-4975171ADDAC}"/>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4" name="Freeform 561">
                  <a:extLst>
                    <a:ext uri="{FF2B5EF4-FFF2-40B4-BE49-F238E27FC236}">
                      <a16:creationId xmlns:a16="http://schemas.microsoft.com/office/drawing/2014/main" id="{F77AC8D7-5156-4FC8-9F94-F8AE72D2C1E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5" name="Freeform 562">
                  <a:extLst>
                    <a:ext uri="{FF2B5EF4-FFF2-40B4-BE49-F238E27FC236}">
                      <a16:creationId xmlns:a16="http://schemas.microsoft.com/office/drawing/2014/main" id="{B1190F1F-184B-45AC-B202-7038FA9D59F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6" name="Freeform 563">
                  <a:extLst>
                    <a:ext uri="{FF2B5EF4-FFF2-40B4-BE49-F238E27FC236}">
                      <a16:creationId xmlns:a16="http://schemas.microsoft.com/office/drawing/2014/main" id="{CC2673B2-29E5-4459-AEA9-3EE1C2F01A5B}"/>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7" name="Freeform 564">
                  <a:extLst>
                    <a:ext uri="{FF2B5EF4-FFF2-40B4-BE49-F238E27FC236}">
                      <a16:creationId xmlns:a16="http://schemas.microsoft.com/office/drawing/2014/main" id="{586E87E5-A9DE-4423-B407-76B0D30A21E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8" name="Freeform 565">
                  <a:extLst>
                    <a:ext uri="{FF2B5EF4-FFF2-40B4-BE49-F238E27FC236}">
                      <a16:creationId xmlns:a16="http://schemas.microsoft.com/office/drawing/2014/main" id="{5B62FC8D-2532-42FD-A3D8-C340CD494349}"/>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9" name="Freeform 566">
                  <a:extLst>
                    <a:ext uri="{FF2B5EF4-FFF2-40B4-BE49-F238E27FC236}">
                      <a16:creationId xmlns:a16="http://schemas.microsoft.com/office/drawing/2014/main" id="{8E1DB40C-51C0-4240-AB40-9DD173746C9E}"/>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5" name="Group 567">
                <a:extLst>
                  <a:ext uri="{FF2B5EF4-FFF2-40B4-BE49-F238E27FC236}">
                    <a16:creationId xmlns:a16="http://schemas.microsoft.com/office/drawing/2014/main" id="{C589DE0E-3AD7-4BA2-966C-A7CF2C8C3758}"/>
                  </a:ext>
                </a:extLst>
              </p:cNvPr>
              <p:cNvGrpSpPr>
                <a:grpSpLocks/>
              </p:cNvGrpSpPr>
              <p:nvPr/>
            </p:nvGrpSpPr>
            <p:grpSpPr bwMode="auto">
              <a:xfrm rot="-24309778">
                <a:off x="1094411" y="1072340"/>
                <a:ext cx="930" cy="1866"/>
                <a:chOff x="1078884" y="1082733"/>
                <a:chExt cx="12592" cy="25278"/>
              </a:xfrm>
            </p:grpSpPr>
            <p:sp>
              <p:nvSpPr>
                <p:cNvPr id="236" name="Freeform 568">
                  <a:extLst>
                    <a:ext uri="{FF2B5EF4-FFF2-40B4-BE49-F238E27FC236}">
                      <a16:creationId xmlns:a16="http://schemas.microsoft.com/office/drawing/2014/main" id="{894457C0-0100-4310-B558-A71C0A06E89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7" name="Freeform 569">
                  <a:extLst>
                    <a:ext uri="{FF2B5EF4-FFF2-40B4-BE49-F238E27FC236}">
                      <a16:creationId xmlns:a16="http://schemas.microsoft.com/office/drawing/2014/main" id="{12F9D72C-806F-49E1-9E99-46887FEF939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8" name="Freeform 570">
                  <a:extLst>
                    <a:ext uri="{FF2B5EF4-FFF2-40B4-BE49-F238E27FC236}">
                      <a16:creationId xmlns:a16="http://schemas.microsoft.com/office/drawing/2014/main" id="{6A3F8859-BB43-4BBD-8B5B-F47D43AAA4B4}"/>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9" name="Freeform 571">
                  <a:extLst>
                    <a:ext uri="{FF2B5EF4-FFF2-40B4-BE49-F238E27FC236}">
                      <a16:creationId xmlns:a16="http://schemas.microsoft.com/office/drawing/2014/main" id="{67605B60-A723-404C-A217-A548FB259F86}"/>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0" name="Freeform 572">
                  <a:extLst>
                    <a:ext uri="{FF2B5EF4-FFF2-40B4-BE49-F238E27FC236}">
                      <a16:creationId xmlns:a16="http://schemas.microsoft.com/office/drawing/2014/main" id="{C563A381-DDB7-48B9-A4CB-8E4B67C62D59}"/>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1" name="Freeform 573">
                  <a:extLst>
                    <a:ext uri="{FF2B5EF4-FFF2-40B4-BE49-F238E27FC236}">
                      <a16:creationId xmlns:a16="http://schemas.microsoft.com/office/drawing/2014/main" id="{850D9461-7B63-49C9-81BC-D19CD97C9E33}"/>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2" name="Freeform 574">
                  <a:extLst>
                    <a:ext uri="{FF2B5EF4-FFF2-40B4-BE49-F238E27FC236}">
                      <a16:creationId xmlns:a16="http://schemas.microsoft.com/office/drawing/2014/main" id="{A300AB1C-EBC5-43A2-9E02-AF597B32C430}"/>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6" name="Group 575">
                <a:extLst>
                  <a:ext uri="{FF2B5EF4-FFF2-40B4-BE49-F238E27FC236}">
                    <a16:creationId xmlns:a16="http://schemas.microsoft.com/office/drawing/2014/main" id="{17B417AC-2619-484E-9D7C-795F9E9A97F8}"/>
                  </a:ext>
                </a:extLst>
              </p:cNvPr>
              <p:cNvGrpSpPr>
                <a:grpSpLocks/>
              </p:cNvGrpSpPr>
              <p:nvPr/>
            </p:nvGrpSpPr>
            <p:grpSpPr bwMode="auto">
              <a:xfrm rot="-25826671">
                <a:off x="1094994" y="1070690"/>
                <a:ext cx="839" cy="1733"/>
                <a:chOff x="1078884" y="1082733"/>
                <a:chExt cx="12592" cy="25278"/>
              </a:xfrm>
            </p:grpSpPr>
            <p:sp>
              <p:nvSpPr>
                <p:cNvPr id="229" name="Freeform 576">
                  <a:extLst>
                    <a:ext uri="{FF2B5EF4-FFF2-40B4-BE49-F238E27FC236}">
                      <a16:creationId xmlns:a16="http://schemas.microsoft.com/office/drawing/2014/main" id="{DBB42126-E612-4368-A5C4-451D1AE20099}"/>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0" name="Freeform 577">
                  <a:extLst>
                    <a:ext uri="{FF2B5EF4-FFF2-40B4-BE49-F238E27FC236}">
                      <a16:creationId xmlns:a16="http://schemas.microsoft.com/office/drawing/2014/main" id="{A7CD75F8-38C6-4C97-BAEE-0611AAB1A34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1" name="Freeform 578">
                  <a:extLst>
                    <a:ext uri="{FF2B5EF4-FFF2-40B4-BE49-F238E27FC236}">
                      <a16:creationId xmlns:a16="http://schemas.microsoft.com/office/drawing/2014/main" id="{98F343D4-E762-4B46-8B9F-E7CED8A99031}"/>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2" name="Freeform 579">
                  <a:extLst>
                    <a:ext uri="{FF2B5EF4-FFF2-40B4-BE49-F238E27FC236}">
                      <a16:creationId xmlns:a16="http://schemas.microsoft.com/office/drawing/2014/main" id="{47BDA577-C1BB-435C-B064-AFC23C738234}"/>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3" name="Freeform 580">
                  <a:extLst>
                    <a:ext uri="{FF2B5EF4-FFF2-40B4-BE49-F238E27FC236}">
                      <a16:creationId xmlns:a16="http://schemas.microsoft.com/office/drawing/2014/main" id="{93DD11E8-7570-436C-BD2A-B71A3CCE785A}"/>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4" name="Freeform 581">
                  <a:extLst>
                    <a:ext uri="{FF2B5EF4-FFF2-40B4-BE49-F238E27FC236}">
                      <a16:creationId xmlns:a16="http://schemas.microsoft.com/office/drawing/2014/main" id="{9CD38056-8657-41BD-AC7F-7D817B4568EC}"/>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5" name="Freeform 582">
                  <a:extLst>
                    <a:ext uri="{FF2B5EF4-FFF2-40B4-BE49-F238E27FC236}">
                      <a16:creationId xmlns:a16="http://schemas.microsoft.com/office/drawing/2014/main" id="{133A06D3-3713-48DE-9BA9-0B070EC171CB}"/>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7" name="Group 583">
                <a:extLst>
                  <a:ext uri="{FF2B5EF4-FFF2-40B4-BE49-F238E27FC236}">
                    <a16:creationId xmlns:a16="http://schemas.microsoft.com/office/drawing/2014/main" id="{5660EA13-EF0E-48B5-9915-4C859C8AD034}"/>
                  </a:ext>
                </a:extLst>
              </p:cNvPr>
              <p:cNvGrpSpPr>
                <a:grpSpLocks/>
              </p:cNvGrpSpPr>
              <p:nvPr/>
            </p:nvGrpSpPr>
            <p:grpSpPr bwMode="auto">
              <a:xfrm rot="10169312">
                <a:off x="1091945" y="1073185"/>
                <a:ext cx="909" cy="1781"/>
                <a:chOff x="1083305" y="1086799"/>
                <a:chExt cx="1651" cy="3446"/>
              </a:xfrm>
            </p:grpSpPr>
            <p:sp>
              <p:nvSpPr>
                <p:cNvPr id="222" name="Freeform 584">
                  <a:extLst>
                    <a:ext uri="{FF2B5EF4-FFF2-40B4-BE49-F238E27FC236}">
                      <a16:creationId xmlns:a16="http://schemas.microsoft.com/office/drawing/2014/main" id="{9B1189C6-BA40-4EC5-A13B-18D16BDE94A5}"/>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3" name="Freeform 585">
                  <a:extLst>
                    <a:ext uri="{FF2B5EF4-FFF2-40B4-BE49-F238E27FC236}">
                      <a16:creationId xmlns:a16="http://schemas.microsoft.com/office/drawing/2014/main" id="{C7C3DCB7-9688-48DB-9068-E27F46837D6C}"/>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4" name="Freeform 586">
                  <a:extLst>
                    <a:ext uri="{FF2B5EF4-FFF2-40B4-BE49-F238E27FC236}">
                      <a16:creationId xmlns:a16="http://schemas.microsoft.com/office/drawing/2014/main" id="{F1793C4E-35E7-4333-A363-4F476BC9BABA}"/>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5" name="Freeform 587">
                  <a:extLst>
                    <a:ext uri="{FF2B5EF4-FFF2-40B4-BE49-F238E27FC236}">
                      <a16:creationId xmlns:a16="http://schemas.microsoft.com/office/drawing/2014/main" id="{CA303914-1FEE-4DB3-B70E-7B3FCEE82C0F}"/>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6" name="Freeform 588">
                  <a:extLst>
                    <a:ext uri="{FF2B5EF4-FFF2-40B4-BE49-F238E27FC236}">
                      <a16:creationId xmlns:a16="http://schemas.microsoft.com/office/drawing/2014/main" id="{1627EF27-9DDA-4B78-B0FE-5C99D94CA3F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7" name="Freeform 589">
                  <a:extLst>
                    <a:ext uri="{FF2B5EF4-FFF2-40B4-BE49-F238E27FC236}">
                      <a16:creationId xmlns:a16="http://schemas.microsoft.com/office/drawing/2014/main" id="{E0CDA5B0-92C3-49CD-AE2D-1EBAB9657E2D}"/>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8" name="Freeform 590">
                  <a:extLst>
                    <a:ext uri="{FF2B5EF4-FFF2-40B4-BE49-F238E27FC236}">
                      <a16:creationId xmlns:a16="http://schemas.microsoft.com/office/drawing/2014/main" id="{BF653419-213C-4D73-82BD-8B497DC3CE8A}"/>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8" name="Group 591">
                <a:extLst>
                  <a:ext uri="{FF2B5EF4-FFF2-40B4-BE49-F238E27FC236}">
                    <a16:creationId xmlns:a16="http://schemas.microsoft.com/office/drawing/2014/main" id="{FDCF4FFC-33C8-4D57-B67F-7A4F04B6C438}"/>
                  </a:ext>
                </a:extLst>
              </p:cNvPr>
              <p:cNvGrpSpPr>
                <a:grpSpLocks/>
              </p:cNvGrpSpPr>
              <p:nvPr/>
            </p:nvGrpSpPr>
            <p:grpSpPr bwMode="auto">
              <a:xfrm rot="1029732">
                <a:off x="1100028" y="1074698"/>
                <a:ext cx="774" cy="1608"/>
                <a:chOff x="1083305" y="1086799"/>
                <a:chExt cx="1651" cy="3446"/>
              </a:xfrm>
            </p:grpSpPr>
            <p:sp>
              <p:nvSpPr>
                <p:cNvPr id="215" name="Freeform 592">
                  <a:extLst>
                    <a:ext uri="{FF2B5EF4-FFF2-40B4-BE49-F238E27FC236}">
                      <a16:creationId xmlns:a16="http://schemas.microsoft.com/office/drawing/2014/main" id="{E3E6610E-BE7E-46C4-ADE7-5CBBE1A4E544}"/>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6" name="Freeform 593">
                  <a:extLst>
                    <a:ext uri="{FF2B5EF4-FFF2-40B4-BE49-F238E27FC236}">
                      <a16:creationId xmlns:a16="http://schemas.microsoft.com/office/drawing/2014/main" id="{30252F82-D352-414A-BD0D-72748A2FBEB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7" name="Freeform 594">
                  <a:extLst>
                    <a:ext uri="{FF2B5EF4-FFF2-40B4-BE49-F238E27FC236}">
                      <a16:creationId xmlns:a16="http://schemas.microsoft.com/office/drawing/2014/main" id="{C6C186B1-390E-492D-9337-8EE37966338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8" name="Freeform 595">
                  <a:extLst>
                    <a:ext uri="{FF2B5EF4-FFF2-40B4-BE49-F238E27FC236}">
                      <a16:creationId xmlns:a16="http://schemas.microsoft.com/office/drawing/2014/main" id="{1A978652-BE31-4FED-AEE6-AE92278AE194}"/>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9" name="Freeform 596">
                  <a:extLst>
                    <a:ext uri="{FF2B5EF4-FFF2-40B4-BE49-F238E27FC236}">
                      <a16:creationId xmlns:a16="http://schemas.microsoft.com/office/drawing/2014/main" id="{AF7E735F-7586-4CDD-9BE3-34CD5ECE3552}"/>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0" name="Freeform 597">
                  <a:extLst>
                    <a:ext uri="{FF2B5EF4-FFF2-40B4-BE49-F238E27FC236}">
                      <a16:creationId xmlns:a16="http://schemas.microsoft.com/office/drawing/2014/main" id="{B2322B1A-ABAA-4D1B-9214-822DCC92500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1" name="Freeform 598">
                  <a:extLst>
                    <a:ext uri="{FF2B5EF4-FFF2-40B4-BE49-F238E27FC236}">
                      <a16:creationId xmlns:a16="http://schemas.microsoft.com/office/drawing/2014/main" id="{A9A82BD4-55BF-4825-B817-E4574443DCB4}"/>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9" name="Group 599">
                <a:extLst>
                  <a:ext uri="{FF2B5EF4-FFF2-40B4-BE49-F238E27FC236}">
                    <a16:creationId xmlns:a16="http://schemas.microsoft.com/office/drawing/2014/main" id="{0351E02D-FD59-4F78-ADD5-49C790D02C4B}"/>
                  </a:ext>
                </a:extLst>
              </p:cNvPr>
              <p:cNvGrpSpPr>
                <a:grpSpLocks/>
              </p:cNvGrpSpPr>
              <p:nvPr/>
            </p:nvGrpSpPr>
            <p:grpSpPr bwMode="auto">
              <a:xfrm rot="38536567">
                <a:off x="1096886" y="1070655"/>
                <a:ext cx="790" cy="1929"/>
                <a:chOff x="1083305" y="1086799"/>
                <a:chExt cx="1651" cy="3446"/>
              </a:xfrm>
            </p:grpSpPr>
            <p:sp>
              <p:nvSpPr>
                <p:cNvPr id="208" name="Freeform 600">
                  <a:extLst>
                    <a:ext uri="{FF2B5EF4-FFF2-40B4-BE49-F238E27FC236}">
                      <a16:creationId xmlns:a16="http://schemas.microsoft.com/office/drawing/2014/main" id="{268E5282-5957-46AD-A6F0-0B10B4E69551}"/>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9" name="Freeform 601">
                  <a:extLst>
                    <a:ext uri="{FF2B5EF4-FFF2-40B4-BE49-F238E27FC236}">
                      <a16:creationId xmlns:a16="http://schemas.microsoft.com/office/drawing/2014/main" id="{7E51CF2B-7860-452D-8A24-C3243D89A79D}"/>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0" name="Freeform 602">
                  <a:extLst>
                    <a:ext uri="{FF2B5EF4-FFF2-40B4-BE49-F238E27FC236}">
                      <a16:creationId xmlns:a16="http://schemas.microsoft.com/office/drawing/2014/main" id="{9CF63361-6716-4F48-BA8D-A263E38695F7}"/>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1" name="Freeform 603">
                  <a:extLst>
                    <a:ext uri="{FF2B5EF4-FFF2-40B4-BE49-F238E27FC236}">
                      <a16:creationId xmlns:a16="http://schemas.microsoft.com/office/drawing/2014/main" id="{8E247E04-778E-4172-8710-A04ABF126E16}"/>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2" name="Freeform 604">
                  <a:extLst>
                    <a:ext uri="{FF2B5EF4-FFF2-40B4-BE49-F238E27FC236}">
                      <a16:creationId xmlns:a16="http://schemas.microsoft.com/office/drawing/2014/main" id="{D8000757-88BC-44C0-9FBE-E2350D9D0117}"/>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3" name="Freeform 605">
                  <a:extLst>
                    <a:ext uri="{FF2B5EF4-FFF2-40B4-BE49-F238E27FC236}">
                      <a16:creationId xmlns:a16="http://schemas.microsoft.com/office/drawing/2014/main" id="{55D6BE6C-745D-4119-A539-E36041449D7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4" name="Freeform 606">
                  <a:extLst>
                    <a:ext uri="{FF2B5EF4-FFF2-40B4-BE49-F238E27FC236}">
                      <a16:creationId xmlns:a16="http://schemas.microsoft.com/office/drawing/2014/main" id="{16C0048B-775B-410B-9C42-4385EC16C0AC}"/>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0" name="Group 607">
                <a:extLst>
                  <a:ext uri="{FF2B5EF4-FFF2-40B4-BE49-F238E27FC236}">
                    <a16:creationId xmlns:a16="http://schemas.microsoft.com/office/drawing/2014/main" id="{9D68BDD8-25EA-4746-8CEF-4039F1726512}"/>
                  </a:ext>
                </a:extLst>
              </p:cNvPr>
              <p:cNvGrpSpPr>
                <a:grpSpLocks/>
              </p:cNvGrpSpPr>
              <p:nvPr/>
            </p:nvGrpSpPr>
            <p:grpSpPr bwMode="auto">
              <a:xfrm rot="6132675">
                <a:off x="1097102" y="1069850"/>
                <a:ext cx="944" cy="1917"/>
                <a:chOff x="1078884" y="1082733"/>
                <a:chExt cx="12592" cy="25278"/>
              </a:xfrm>
            </p:grpSpPr>
            <p:sp>
              <p:nvSpPr>
                <p:cNvPr id="201" name="Freeform 608">
                  <a:extLst>
                    <a:ext uri="{FF2B5EF4-FFF2-40B4-BE49-F238E27FC236}">
                      <a16:creationId xmlns:a16="http://schemas.microsoft.com/office/drawing/2014/main" id="{6E6C6851-AB75-4C65-95CD-57B9C66F012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2" name="Freeform 609">
                  <a:extLst>
                    <a:ext uri="{FF2B5EF4-FFF2-40B4-BE49-F238E27FC236}">
                      <a16:creationId xmlns:a16="http://schemas.microsoft.com/office/drawing/2014/main" id="{E53C168A-6B56-4B5E-8C1C-20DE6B4FCD68}"/>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3" name="Freeform 610">
                  <a:extLst>
                    <a:ext uri="{FF2B5EF4-FFF2-40B4-BE49-F238E27FC236}">
                      <a16:creationId xmlns:a16="http://schemas.microsoft.com/office/drawing/2014/main" id="{3B950056-8BAD-4FF4-846A-57B46B6BB7A9}"/>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4" name="Freeform 611">
                  <a:extLst>
                    <a:ext uri="{FF2B5EF4-FFF2-40B4-BE49-F238E27FC236}">
                      <a16:creationId xmlns:a16="http://schemas.microsoft.com/office/drawing/2014/main" id="{7DA71636-D160-4501-B02D-4EA3797E5E63}"/>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5" name="Freeform 612">
                  <a:extLst>
                    <a:ext uri="{FF2B5EF4-FFF2-40B4-BE49-F238E27FC236}">
                      <a16:creationId xmlns:a16="http://schemas.microsoft.com/office/drawing/2014/main" id="{367F190A-0070-4317-B9A5-5D8FCF1E6C5F}"/>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6" name="Freeform 613">
                  <a:extLst>
                    <a:ext uri="{FF2B5EF4-FFF2-40B4-BE49-F238E27FC236}">
                      <a16:creationId xmlns:a16="http://schemas.microsoft.com/office/drawing/2014/main" id="{29B8D8D6-69AD-4289-A147-61CEF7881DCB}"/>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7" name="Freeform 614">
                  <a:extLst>
                    <a:ext uri="{FF2B5EF4-FFF2-40B4-BE49-F238E27FC236}">
                      <a16:creationId xmlns:a16="http://schemas.microsoft.com/office/drawing/2014/main" id="{85E94849-9CFF-4286-A923-9A664BF4324F}"/>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1" name="Group 615">
                <a:extLst>
                  <a:ext uri="{FF2B5EF4-FFF2-40B4-BE49-F238E27FC236}">
                    <a16:creationId xmlns:a16="http://schemas.microsoft.com/office/drawing/2014/main" id="{DF8E793E-B7FA-425D-B301-9BC265027140}"/>
                  </a:ext>
                </a:extLst>
              </p:cNvPr>
              <p:cNvGrpSpPr>
                <a:grpSpLocks/>
              </p:cNvGrpSpPr>
              <p:nvPr/>
            </p:nvGrpSpPr>
            <p:grpSpPr bwMode="auto">
              <a:xfrm rot="36945190">
                <a:off x="1097977" y="1072212"/>
                <a:ext cx="1055" cy="2193"/>
                <a:chOff x="1083305" y="1086799"/>
                <a:chExt cx="1651" cy="3446"/>
              </a:xfrm>
            </p:grpSpPr>
            <p:sp>
              <p:nvSpPr>
                <p:cNvPr id="194" name="Freeform 616">
                  <a:extLst>
                    <a:ext uri="{FF2B5EF4-FFF2-40B4-BE49-F238E27FC236}">
                      <a16:creationId xmlns:a16="http://schemas.microsoft.com/office/drawing/2014/main" id="{91493314-FD9E-4550-887E-F8C0130122F6}"/>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5" name="Freeform 617">
                  <a:extLst>
                    <a:ext uri="{FF2B5EF4-FFF2-40B4-BE49-F238E27FC236}">
                      <a16:creationId xmlns:a16="http://schemas.microsoft.com/office/drawing/2014/main" id="{794CBC1E-0193-428B-ADB6-5A7B6F8AFAC5}"/>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6" name="Freeform 618">
                  <a:extLst>
                    <a:ext uri="{FF2B5EF4-FFF2-40B4-BE49-F238E27FC236}">
                      <a16:creationId xmlns:a16="http://schemas.microsoft.com/office/drawing/2014/main" id="{5282F36C-EC37-4F1A-AD84-BE1ABBDC69B8}"/>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7" name="Freeform 619">
                  <a:extLst>
                    <a:ext uri="{FF2B5EF4-FFF2-40B4-BE49-F238E27FC236}">
                      <a16:creationId xmlns:a16="http://schemas.microsoft.com/office/drawing/2014/main" id="{FFCE2C2C-779E-4A09-A057-7C5CE99A1A2C}"/>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8" name="Freeform 620">
                  <a:extLst>
                    <a:ext uri="{FF2B5EF4-FFF2-40B4-BE49-F238E27FC236}">
                      <a16:creationId xmlns:a16="http://schemas.microsoft.com/office/drawing/2014/main" id="{E1987E0A-517B-4073-A6CF-070A42461196}"/>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9" name="Freeform 621">
                  <a:extLst>
                    <a:ext uri="{FF2B5EF4-FFF2-40B4-BE49-F238E27FC236}">
                      <a16:creationId xmlns:a16="http://schemas.microsoft.com/office/drawing/2014/main" id="{23590E5A-19FC-4E22-A312-84923249855F}"/>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0" name="Freeform 622">
                  <a:extLst>
                    <a:ext uri="{FF2B5EF4-FFF2-40B4-BE49-F238E27FC236}">
                      <a16:creationId xmlns:a16="http://schemas.microsoft.com/office/drawing/2014/main" id="{3DE731F8-F25A-4DDE-AA26-CF085A13031F}"/>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2" name="Group 623">
                <a:extLst>
                  <a:ext uri="{FF2B5EF4-FFF2-40B4-BE49-F238E27FC236}">
                    <a16:creationId xmlns:a16="http://schemas.microsoft.com/office/drawing/2014/main" id="{06A37D8C-8C44-4629-A8DA-3CC872117671}"/>
                  </a:ext>
                </a:extLst>
              </p:cNvPr>
              <p:cNvGrpSpPr>
                <a:grpSpLocks/>
              </p:cNvGrpSpPr>
              <p:nvPr/>
            </p:nvGrpSpPr>
            <p:grpSpPr bwMode="auto">
              <a:xfrm>
                <a:off x="1097843" y="1074595"/>
                <a:ext cx="707" cy="1309"/>
                <a:chOff x="1083305" y="1086799"/>
                <a:chExt cx="1651" cy="3446"/>
              </a:xfrm>
            </p:grpSpPr>
            <p:sp>
              <p:nvSpPr>
                <p:cNvPr id="187" name="Freeform 624">
                  <a:extLst>
                    <a:ext uri="{FF2B5EF4-FFF2-40B4-BE49-F238E27FC236}">
                      <a16:creationId xmlns:a16="http://schemas.microsoft.com/office/drawing/2014/main" id="{77B625F2-B2B7-498F-8317-3D43F49D5EE3}"/>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8" name="Freeform 625">
                  <a:extLst>
                    <a:ext uri="{FF2B5EF4-FFF2-40B4-BE49-F238E27FC236}">
                      <a16:creationId xmlns:a16="http://schemas.microsoft.com/office/drawing/2014/main" id="{E2DC0792-F0F8-496C-954F-8D886669C96C}"/>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9" name="Freeform 626">
                  <a:extLst>
                    <a:ext uri="{FF2B5EF4-FFF2-40B4-BE49-F238E27FC236}">
                      <a16:creationId xmlns:a16="http://schemas.microsoft.com/office/drawing/2014/main" id="{C39EC83E-C928-444E-976A-1E587A7EC4B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0" name="Freeform 627">
                  <a:extLst>
                    <a:ext uri="{FF2B5EF4-FFF2-40B4-BE49-F238E27FC236}">
                      <a16:creationId xmlns:a16="http://schemas.microsoft.com/office/drawing/2014/main" id="{C5425DCB-9D4B-4292-BE8C-0DBFA0232722}"/>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1" name="Freeform 628">
                  <a:extLst>
                    <a:ext uri="{FF2B5EF4-FFF2-40B4-BE49-F238E27FC236}">
                      <a16:creationId xmlns:a16="http://schemas.microsoft.com/office/drawing/2014/main" id="{4F678F70-A225-43B5-BCBE-5E5A8437B1A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2" name="Freeform 629">
                  <a:extLst>
                    <a:ext uri="{FF2B5EF4-FFF2-40B4-BE49-F238E27FC236}">
                      <a16:creationId xmlns:a16="http://schemas.microsoft.com/office/drawing/2014/main" id="{0360960D-D737-411A-BB9C-2BC72C1C11C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3" name="Freeform 630">
                  <a:extLst>
                    <a:ext uri="{FF2B5EF4-FFF2-40B4-BE49-F238E27FC236}">
                      <a16:creationId xmlns:a16="http://schemas.microsoft.com/office/drawing/2014/main" id="{7574E652-C665-4299-BCB9-E829466D6BA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3" name="Group 631">
                <a:extLst>
                  <a:ext uri="{FF2B5EF4-FFF2-40B4-BE49-F238E27FC236}">
                    <a16:creationId xmlns:a16="http://schemas.microsoft.com/office/drawing/2014/main" id="{41D6FD21-B3C7-45DF-AC20-809924F0A380}"/>
                  </a:ext>
                </a:extLst>
              </p:cNvPr>
              <p:cNvGrpSpPr>
                <a:grpSpLocks/>
              </p:cNvGrpSpPr>
              <p:nvPr/>
            </p:nvGrpSpPr>
            <p:grpSpPr bwMode="auto">
              <a:xfrm rot="12153480">
                <a:off x="1098923" y="1072061"/>
                <a:ext cx="971" cy="1626"/>
                <a:chOff x="1083305" y="1086799"/>
                <a:chExt cx="1651" cy="3446"/>
              </a:xfrm>
            </p:grpSpPr>
            <p:sp>
              <p:nvSpPr>
                <p:cNvPr id="180" name="Freeform 632">
                  <a:extLst>
                    <a:ext uri="{FF2B5EF4-FFF2-40B4-BE49-F238E27FC236}">
                      <a16:creationId xmlns:a16="http://schemas.microsoft.com/office/drawing/2014/main" id="{5ADDC375-9E70-49E4-8988-9503C7A571A8}"/>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1" name="Freeform 633">
                  <a:extLst>
                    <a:ext uri="{FF2B5EF4-FFF2-40B4-BE49-F238E27FC236}">
                      <a16:creationId xmlns:a16="http://schemas.microsoft.com/office/drawing/2014/main" id="{F738BFF7-DAD5-4A2C-BC0A-93A9FB67E842}"/>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2" name="Freeform 634">
                  <a:extLst>
                    <a:ext uri="{FF2B5EF4-FFF2-40B4-BE49-F238E27FC236}">
                      <a16:creationId xmlns:a16="http://schemas.microsoft.com/office/drawing/2014/main" id="{C1AD6814-AE9D-4978-B28F-ECEBCD484C5F}"/>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3" name="Freeform 635">
                  <a:extLst>
                    <a:ext uri="{FF2B5EF4-FFF2-40B4-BE49-F238E27FC236}">
                      <a16:creationId xmlns:a16="http://schemas.microsoft.com/office/drawing/2014/main" id="{93C53633-00A9-4A73-8190-8956DC59F49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4" name="Freeform 636">
                  <a:extLst>
                    <a:ext uri="{FF2B5EF4-FFF2-40B4-BE49-F238E27FC236}">
                      <a16:creationId xmlns:a16="http://schemas.microsoft.com/office/drawing/2014/main" id="{A134EA69-3F82-434D-8C8E-97B0B65DC137}"/>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5" name="Freeform 637">
                  <a:extLst>
                    <a:ext uri="{FF2B5EF4-FFF2-40B4-BE49-F238E27FC236}">
                      <a16:creationId xmlns:a16="http://schemas.microsoft.com/office/drawing/2014/main" id="{AE9BC4A4-95AE-47D5-B088-C6F0934D24E2}"/>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6" name="Freeform 638">
                  <a:extLst>
                    <a:ext uri="{FF2B5EF4-FFF2-40B4-BE49-F238E27FC236}">
                      <a16:creationId xmlns:a16="http://schemas.microsoft.com/office/drawing/2014/main" id="{C9C65B15-7DC7-4BE8-87CB-4D9FFA90ABC1}"/>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4" name="Group 639">
                <a:extLst>
                  <a:ext uri="{FF2B5EF4-FFF2-40B4-BE49-F238E27FC236}">
                    <a16:creationId xmlns:a16="http://schemas.microsoft.com/office/drawing/2014/main" id="{649C8A8E-F30A-4FA3-8533-E2074166B101}"/>
                  </a:ext>
                </a:extLst>
              </p:cNvPr>
              <p:cNvGrpSpPr>
                <a:grpSpLocks/>
              </p:cNvGrpSpPr>
              <p:nvPr/>
            </p:nvGrpSpPr>
            <p:grpSpPr bwMode="auto">
              <a:xfrm rot="-10451899">
                <a:off x="1095018" y="1074207"/>
                <a:ext cx="572" cy="1146"/>
                <a:chOff x="1078884" y="1082733"/>
                <a:chExt cx="12592" cy="25278"/>
              </a:xfrm>
            </p:grpSpPr>
            <p:sp>
              <p:nvSpPr>
                <p:cNvPr id="173" name="Freeform 640">
                  <a:extLst>
                    <a:ext uri="{FF2B5EF4-FFF2-40B4-BE49-F238E27FC236}">
                      <a16:creationId xmlns:a16="http://schemas.microsoft.com/office/drawing/2014/main" id="{281D9649-4A08-4EFE-BB3F-A0F904C8102D}"/>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4" name="Freeform 641">
                  <a:extLst>
                    <a:ext uri="{FF2B5EF4-FFF2-40B4-BE49-F238E27FC236}">
                      <a16:creationId xmlns:a16="http://schemas.microsoft.com/office/drawing/2014/main" id="{66896957-6C4E-4FBA-A515-8CAB026A10AB}"/>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5" name="Freeform 642">
                  <a:extLst>
                    <a:ext uri="{FF2B5EF4-FFF2-40B4-BE49-F238E27FC236}">
                      <a16:creationId xmlns:a16="http://schemas.microsoft.com/office/drawing/2014/main" id="{24C048C3-2472-4334-BC5C-EEBD836F84DA}"/>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6" name="Freeform 643">
                  <a:extLst>
                    <a:ext uri="{FF2B5EF4-FFF2-40B4-BE49-F238E27FC236}">
                      <a16:creationId xmlns:a16="http://schemas.microsoft.com/office/drawing/2014/main" id="{EEC25CEE-FE1A-4BCE-9FEF-C323DF4B7C7B}"/>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7" name="Freeform 644">
                  <a:extLst>
                    <a:ext uri="{FF2B5EF4-FFF2-40B4-BE49-F238E27FC236}">
                      <a16:creationId xmlns:a16="http://schemas.microsoft.com/office/drawing/2014/main" id="{804C14F9-3C90-4EFF-82F7-737B04C0DB63}"/>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8" name="Freeform 645">
                  <a:extLst>
                    <a:ext uri="{FF2B5EF4-FFF2-40B4-BE49-F238E27FC236}">
                      <a16:creationId xmlns:a16="http://schemas.microsoft.com/office/drawing/2014/main" id="{B884B1D3-906F-4F5D-B7F5-B644FE9245FF}"/>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9" name="Freeform 646">
                  <a:extLst>
                    <a:ext uri="{FF2B5EF4-FFF2-40B4-BE49-F238E27FC236}">
                      <a16:creationId xmlns:a16="http://schemas.microsoft.com/office/drawing/2014/main" id="{338469EF-1DC9-4001-8E4A-31E048822A24}"/>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5" name="Group 647">
                <a:extLst>
                  <a:ext uri="{FF2B5EF4-FFF2-40B4-BE49-F238E27FC236}">
                    <a16:creationId xmlns:a16="http://schemas.microsoft.com/office/drawing/2014/main" id="{14641919-239E-4547-A86D-351A479113F9}"/>
                  </a:ext>
                </a:extLst>
              </p:cNvPr>
              <p:cNvGrpSpPr>
                <a:grpSpLocks/>
              </p:cNvGrpSpPr>
              <p:nvPr/>
            </p:nvGrpSpPr>
            <p:grpSpPr bwMode="auto">
              <a:xfrm rot="12153480">
                <a:off x="1099885" y="1072072"/>
                <a:ext cx="973" cy="1626"/>
                <a:chOff x="1083305" y="1086799"/>
                <a:chExt cx="1651" cy="3446"/>
              </a:xfrm>
            </p:grpSpPr>
            <p:sp>
              <p:nvSpPr>
                <p:cNvPr id="166" name="Freeform 648">
                  <a:extLst>
                    <a:ext uri="{FF2B5EF4-FFF2-40B4-BE49-F238E27FC236}">
                      <a16:creationId xmlns:a16="http://schemas.microsoft.com/office/drawing/2014/main" id="{CE35744E-B555-4377-A71D-BDEAB90A26B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7" name="Freeform 649">
                  <a:extLst>
                    <a:ext uri="{FF2B5EF4-FFF2-40B4-BE49-F238E27FC236}">
                      <a16:creationId xmlns:a16="http://schemas.microsoft.com/office/drawing/2014/main" id="{01FF418D-288B-4DD2-8C0E-BE87FAC3BD1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8" name="Freeform 650">
                  <a:extLst>
                    <a:ext uri="{FF2B5EF4-FFF2-40B4-BE49-F238E27FC236}">
                      <a16:creationId xmlns:a16="http://schemas.microsoft.com/office/drawing/2014/main" id="{4E232292-4D9C-46B4-AAB6-E26BF68AE46E}"/>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9" name="Freeform 651">
                  <a:extLst>
                    <a:ext uri="{FF2B5EF4-FFF2-40B4-BE49-F238E27FC236}">
                      <a16:creationId xmlns:a16="http://schemas.microsoft.com/office/drawing/2014/main" id="{CA3428F9-3957-4FCA-9B73-827990F63E1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0" name="Freeform 652">
                  <a:extLst>
                    <a:ext uri="{FF2B5EF4-FFF2-40B4-BE49-F238E27FC236}">
                      <a16:creationId xmlns:a16="http://schemas.microsoft.com/office/drawing/2014/main" id="{48343DA0-51DB-40B3-A26F-FBCDDE5270E8}"/>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1" name="Freeform 653">
                  <a:extLst>
                    <a:ext uri="{FF2B5EF4-FFF2-40B4-BE49-F238E27FC236}">
                      <a16:creationId xmlns:a16="http://schemas.microsoft.com/office/drawing/2014/main" id="{064D252E-884A-47DF-84D2-C9B18ABA6C29}"/>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2" name="Freeform 654">
                  <a:extLst>
                    <a:ext uri="{FF2B5EF4-FFF2-40B4-BE49-F238E27FC236}">
                      <a16:creationId xmlns:a16="http://schemas.microsoft.com/office/drawing/2014/main" id="{C2AF9AE4-9164-46BF-B3C1-98FE6DD2ECCE}"/>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6" name="Group 655">
                <a:extLst>
                  <a:ext uri="{FF2B5EF4-FFF2-40B4-BE49-F238E27FC236}">
                    <a16:creationId xmlns:a16="http://schemas.microsoft.com/office/drawing/2014/main" id="{C482139A-E14C-49A7-A1A5-E21E3EF6EC66}"/>
                  </a:ext>
                </a:extLst>
              </p:cNvPr>
              <p:cNvGrpSpPr>
                <a:grpSpLocks/>
              </p:cNvGrpSpPr>
              <p:nvPr/>
            </p:nvGrpSpPr>
            <p:grpSpPr bwMode="auto">
              <a:xfrm rot="1127754">
                <a:off x="1099109" y="1072316"/>
                <a:ext cx="792" cy="1609"/>
                <a:chOff x="1078884" y="1082733"/>
                <a:chExt cx="12592" cy="25278"/>
              </a:xfrm>
            </p:grpSpPr>
            <p:sp>
              <p:nvSpPr>
                <p:cNvPr id="159" name="Freeform 656">
                  <a:extLst>
                    <a:ext uri="{FF2B5EF4-FFF2-40B4-BE49-F238E27FC236}">
                      <a16:creationId xmlns:a16="http://schemas.microsoft.com/office/drawing/2014/main" id="{B18402CB-6722-42F4-A5F7-445DFD372790}"/>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0" name="Freeform 657">
                  <a:extLst>
                    <a:ext uri="{FF2B5EF4-FFF2-40B4-BE49-F238E27FC236}">
                      <a16:creationId xmlns:a16="http://schemas.microsoft.com/office/drawing/2014/main" id="{F975F536-8B52-4960-9B61-46CCDFE2401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1" name="Freeform 658">
                  <a:extLst>
                    <a:ext uri="{FF2B5EF4-FFF2-40B4-BE49-F238E27FC236}">
                      <a16:creationId xmlns:a16="http://schemas.microsoft.com/office/drawing/2014/main" id="{7B981455-A92D-439F-BB67-3395AC4E9059}"/>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2" name="Freeform 659">
                  <a:extLst>
                    <a:ext uri="{FF2B5EF4-FFF2-40B4-BE49-F238E27FC236}">
                      <a16:creationId xmlns:a16="http://schemas.microsoft.com/office/drawing/2014/main" id="{8690D6F2-53C4-462F-A7E2-134705F19C4F}"/>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3" name="Freeform 660">
                  <a:extLst>
                    <a:ext uri="{FF2B5EF4-FFF2-40B4-BE49-F238E27FC236}">
                      <a16:creationId xmlns:a16="http://schemas.microsoft.com/office/drawing/2014/main" id="{03D4D18B-C9F5-48F9-95F9-35835914668E}"/>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4" name="Freeform 661">
                  <a:extLst>
                    <a:ext uri="{FF2B5EF4-FFF2-40B4-BE49-F238E27FC236}">
                      <a16:creationId xmlns:a16="http://schemas.microsoft.com/office/drawing/2014/main" id="{5EFED04B-3B6C-428B-8C2A-96B0509B6B7E}"/>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5" name="Freeform 662">
                  <a:extLst>
                    <a:ext uri="{FF2B5EF4-FFF2-40B4-BE49-F238E27FC236}">
                      <a16:creationId xmlns:a16="http://schemas.microsoft.com/office/drawing/2014/main" id="{8A228697-2959-420B-BC9D-B253D1D5DDE5}"/>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7" name="Group 663">
                <a:extLst>
                  <a:ext uri="{FF2B5EF4-FFF2-40B4-BE49-F238E27FC236}">
                    <a16:creationId xmlns:a16="http://schemas.microsoft.com/office/drawing/2014/main" id="{56BCA7D8-B876-4F20-875D-BB1925F21228}"/>
                  </a:ext>
                </a:extLst>
              </p:cNvPr>
              <p:cNvGrpSpPr>
                <a:grpSpLocks/>
              </p:cNvGrpSpPr>
              <p:nvPr/>
            </p:nvGrpSpPr>
            <p:grpSpPr bwMode="auto">
              <a:xfrm rot="413360">
                <a:off x="1100652" y="1072461"/>
                <a:ext cx="792" cy="1607"/>
                <a:chOff x="1078884" y="1082733"/>
                <a:chExt cx="12592" cy="25278"/>
              </a:xfrm>
            </p:grpSpPr>
            <p:sp>
              <p:nvSpPr>
                <p:cNvPr id="152" name="Freeform 664">
                  <a:extLst>
                    <a:ext uri="{FF2B5EF4-FFF2-40B4-BE49-F238E27FC236}">
                      <a16:creationId xmlns:a16="http://schemas.microsoft.com/office/drawing/2014/main" id="{76917D85-818D-4A09-9DC4-7D73A1F28CF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3" name="Freeform 665">
                  <a:extLst>
                    <a:ext uri="{FF2B5EF4-FFF2-40B4-BE49-F238E27FC236}">
                      <a16:creationId xmlns:a16="http://schemas.microsoft.com/office/drawing/2014/main" id="{FCD7D28A-1D0E-4833-B4E7-F9260F89F542}"/>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4" name="Freeform 666">
                  <a:extLst>
                    <a:ext uri="{FF2B5EF4-FFF2-40B4-BE49-F238E27FC236}">
                      <a16:creationId xmlns:a16="http://schemas.microsoft.com/office/drawing/2014/main" id="{BBA943F1-EA56-40E7-A686-0CA33CC059ED}"/>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5" name="Freeform 667">
                  <a:extLst>
                    <a:ext uri="{FF2B5EF4-FFF2-40B4-BE49-F238E27FC236}">
                      <a16:creationId xmlns:a16="http://schemas.microsoft.com/office/drawing/2014/main" id="{3E338FC4-8559-4601-87A3-E40B168752BC}"/>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6" name="Freeform 668">
                  <a:extLst>
                    <a:ext uri="{FF2B5EF4-FFF2-40B4-BE49-F238E27FC236}">
                      <a16:creationId xmlns:a16="http://schemas.microsoft.com/office/drawing/2014/main" id="{54A0EACF-53CA-41E0-9479-2F341A4FF44D}"/>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7" name="Freeform 669">
                  <a:extLst>
                    <a:ext uri="{FF2B5EF4-FFF2-40B4-BE49-F238E27FC236}">
                      <a16:creationId xmlns:a16="http://schemas.microsoft.com/office/drawing/2014/main" id="{D725B3E8-B537-4A35-83EB-313DC33BEC73}"/>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8" name="Freeform 670">
                  <a:extLst>
                    <a:ext uri="{FF2B5EF4-FFF2-40B4-BE49-F238E27FC236}">
                      <a16:creationId xmlns:a16="http://schemas.microsoft.com/office/drawing/2014/main" id="{CC64E2D7-814C-458E-8F0B-298678203BB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8" name="Group 671">
                <a:extLst>
                  <a:ext uri="{FF2B5EF4-FFF2-40B4-BE49-F238E27FC236}">
                    <a16:creationId xmlns:a16="http://schemas.microsoft.com/office/drawing/2014/main" id="{F1EED2CD-57DF-4243-81E6-432CDF1BAB79}"/>
                  </a:ext>
                </a:extLst>
              </p:cNvPr>
              <p:cNvGrpSpPr>
                <a:grpSpLocks/>
              </p:cNvGrpSpPr>
              <p:nvPr/>
            </p:nvGrpSpPr>
            <p:grpSpPr bwMode="auto">
              <a:xfrm rot="-11823639">
                <a:off x="1101020" y="1062584"/>
                <a:ext cx="1152" cy="2315"/>
                <a:chOff x="1078884" y="1082733"/>
                <a:chExt cx="12592" cy="25278"/>
              </a:xfrm>
            </p:grpSpPr>
            <p:sp>
              <p:nvSpPr>
                <p:cNvPr id="145" name="Freeform 672">
                  <a:extLst>
                    <a:ext uri="{FF2B5EF4-FFF2-40B4-BE49-F238E27FC236}">
                      <a16:creationId xmlns:a16="http://schemas.microsoft.com/office/drawing/2014/main" id="{39CD979D-87CF-4533-9073-5A5D8093EAE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9525">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6" name="Freeform 673">
                  <a:extLst>
                    <a:ext uri="{FF2B5EF4-FFF2-40B4-BE49-F238E27FC236}">
                      <a16:creationId xmlns:a16="http://schemas.microsoft.com/office/drawing/2014/main" id="{EA7A55F7-FBA9-4786-B857-276154068896}"/>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7" name="Freeform 674">
                  <a:extLst>
                    <a:ext uri="{FF2B5EF4-FFF2-40B4-BE49-F238E27FC236}">
                      <a16:creationId xmlns:a16="http://schemas.microsoft.com/office/drawing/2014/main" id="{F0BD31C0-FB53-45F7-9F8C-BA76DB894081}"/>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8" name="Freeform 675">
                  <a:extLst>
                    <a:ext uri="{FF2B5EF4-FFF2-40B4-BE49-F238E27FC236}">
                      <a16:creationId xmlns:a16="http://schemas.microsoft.com/office/drawing/2014/main" id="{7C43AFEB-0349-4899-B67A-0276123B0A90}"/>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9" name="Freeform 676">
                  <a:extLst>
                    <a:ext uri="{FF2B5EF4-FFF2-40B4-BE49-F238E27FC236}">
                      <a16:creationId xmlns:a16="http://schemas.microsoft.com/office/drawing/2014/main" id="{2CA51E20-F7E9-4A4A-A747-F50588421D62}"/>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0" name="Freeform 677">
                  <a:extLst>
                    <a:ext uri="{FF2B5EF4-FFF2-40B4-BE49-F238E27FC236}">
                      <a16:creationId xmlns:a16="http://schemas.microsoft.com/office/drawing/2014/main" id="{A04315E1-C0DF-4BC0-930B-FB76195373FB}"/>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1" name="Freeform 678">
                  <a:extLst>
                    <a:ext uri="{FF2B5EF4-FFF2-40B4-BE49-F238E27FC236}">
                      <a16:creationId xmlns:a16="http://schemas.microsoft.com/office/drawing/2014/main" id="{C6FFC00C-721C-47C4-8767-F81C43EE4A0A}"/>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9" name="Group 679">
                <a:extLst>
                  <a:ext uri="{FF2B5EF4-FFF2-40B4-BE49-F238E27FC236}">
                    <a16:creationId xmlns:a16="http://schemas.microsoft.com/office/drawing/2014/main" id="{31F3E863-925C-4AB1-BA45-D74BFA3433DC}"/>
                  </a:ext>
                </a:extLst>
              </p:cNvPr>
              <p:cNvGrpSpPr>
                <a:grpSpLocks/>
              </p:cNvGrpSpPr>
              <p:nvPr/>
            </p:nvGrpSpPr>
            <p:grpSpPr bwMode="auto">
              <a:xfrm rot="-945724">
                <a:off x="1103786" y="1061702"/>
                <a:ext cx="1000" cy="2052"/>
                <a:chOff x="1083305" y="1086799"/>
                <a:chExt cx="1651" cy="3446"/>
              </a:xfrm>
            </p:grpSpPr>
            <p:sp>
              <p:nvSpPr>
                <p:cNvPr id="138" name="Freeform 680">
                  <a:extLst>
                    <a:ext uri="{FF2B5EF4-FFF2-40B4-BE49-F238E27FC236}">
                      <a16:creationId xmlns:a16="http://schemas.microsoft.com/office/drawing/2014/main" id="{266BD7F6-F3D4-4A91-B6C8-254295132925}"/>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9" name="Freeform 681">
                  <a:extLst>
                    <a:ext uri="{FF2B5EF4-FFF2-40B4-BE49-F238E27FC236}">
                      <a16:creationId xmlns:a16="http://schemas.microsoft.com/office/drawing/2014/main" id="{B4716CBF-8D6C-4FA4-BBB0-C1866820D2BF}"/>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0" name="Freeform 682">
                  <a:extLst>
                    <a:ext uri="{FF2B5EF4-FFF2-40B4-BE49-F238E27FC236}">
                      <a16:creationId xmlns:a16="http://schemas.microsoft.com/office/drawing/2014/main" id="{686A87CF-2EB9-4102-9F7C-0ECA2D4F08F1}"/>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1" name="Freeform 683">
                  <a:extLst>
                    <a:ext uri="{FF2B5EF4-FFF2-40B4-BE49-F238E27FC236}">
                      <a16:creationId xmlns:a16="http://schemas.microsoft.com/office/drawing/2014/main" id="{5967FB8A-61D3-47DF-891B-DA1218D611FB}"/>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2" name="Freeform 684">
                  <a:extLst>
                    <a:ext uri="{FF2B5EF4-FFF2-40B4-BE49-F238E27FC236}">
                      <a16:creationId xmlns:a16="http://schemas.microsoft.com/office/drawing/2014/main" id="{4777BA1F-0AC6-4766-84C4-250BF9FEDA3A}"/>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3" name="Freeform 685">
                  <a:extLst>
                    <a:ext uri="{FF2B5EF4-FFF2-40B4-BE49-F238E27FC236}">
                      <a16:creationId xmlns:a16="http://schemas.microsoft.com/office/drawing/2014/main" id="{62167F0C-5F7E-4ACE-BB77-D913DC83250D}"/>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4" name="Freeform 686">
                  <a:extLst>
                    <a:ext uri="{FF2B5EF4-FFF2-40B4-BE49-F238E27FC236}">
                      <a16:creationId xmlns:a16="http://schemas.microsoft.com/office/drawing/2014/main" id="{7D9CE186-ABFE-47F9-B0FF-CE67E3D0A448}"/>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30" name="Group 687">
                <a:extLst>
                  <a:ext uri="{FF2B5EF4-FFF2-40B4-BE49-F238E27FC236}">
                    <a16:creationId xmlns:a16="http://schemas.microsoft.com/office/drawing/2014/main" id="{ABE6F417-0F45-4FC4-AD66-3043C7D6EC57}"/>
                  </a:ext>
                </a:extLst>
              </p:cNvPr>
              <p:cNvGrpSpPr>
                <a:grpSpLocks/>
              </p:cNvGrpSpPr>
              <p:nvPr/>
            </p:nvGrpSpPr>
            <p:grpSpPr bwMode="auto">
              <a:xfrm rot="-12661984">
                <a:off x="1098779" y="1063552"/>
                <a:ext cx="1004" cy="1914"/>
                <a:chOff x="1078884" y="1082733"/>
                <a:chExt cx="12592" cy="25278"/>
              </a:xfrm>
            </p:grpSpPr>
            <p:sp>
              <p:nvSpPr>
                <p:cNvPr id="131" name="Freeform 688">
                  <a:extLst>
                    <a:ext uri="{FF2B5EF4-FFF2-40B4-BE49-F238E27FC236}">
                      <a16:creationId xmlns:a16="http://schemas.microsoft.com/office/drawing/2014/main" id="{121D5831-13CC-4C3D-B50E-3C1E13001F9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2" name="Freeform 689">
                  <a:extLst>
                    <a:ext uri="{FF2B5EF4-FFF2-40B4-BE49-F238E27FC236}">
                      <a16:creationId xmlns:a16="http://schemas.microsoft.com/office/drawing/2014/main" id="{296A3837-498B-4692-A552-59A568E32157}"/>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3" name="Freeform 690">
                  <a:extLst>
                    <a:ext uri="{FF2B5EF4-FFF2-40B4-BE49-F238E27FC236}">
                      <a16:creationId xmlns:a16="http://schemas.microsoft.com/office/drawing/2014/main" id="{564DBBE2-09C7-4824-A651-2571D375A4A5}"/>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4" name="Freeform 691">
                  <a:extLst>
                    <a:ext uri="{FF2B5EF4-FFF2-40B4-BE49-F238E27FC236}">
                      <a16:creationId xmlns:a16="http://schemas.microsoft.com/office/drawing/2014/main" id="{47AB4219-D0AD-44AB-ABDE-1559A2F3930A}"/>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5" name="Freeform 692">
                  <a:extLst>
                    <a:ext uri="{FF2B5EF4-FFF2-40B4-BE49-F238E27FC236}">
                      <a16:creationId xmlns:a16="http://schemas.microsoft.com/office/drawing/2014/main" id="{E6CAED47-8A7D-4C22-9BA9-3C26D69120FF}"/>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6" name="Freeform 693">
                  <a:extLst>
                    <a:ext uri="{FF2B5EF4-FFF2-40B4-BE49-F238E27FC236}">
                      <a16:creationId xmlns:a16="http://schemas.microsoft.com/office/drawing/2014/main" id="{EECAA60E-479F-43E8-8E68-B66F2DBC4FA2}"/>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7" name="Freeform 694">
                  <a:extLst>
                    <a:ext uri="{FF2B5EF4-FFF2-40B4-BE49-F238E27FC236}">
                      <a16:creationId xmlns:a16="http://schemas.microsoft.com/office/drawing/2014/main" id="{EEDA50CE-3A18-4C4C-8B22-ADC6A131F83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cxnSp>
          <p:nvCxnSpPr>
            <p:cNvPr id="66" name="AutoShape 695">
              <a:extLst>
                <a:ext uri="{FF2B5EF4-FFF2-40B4-BE49-F238E27FC236}">
                  <a16:creationId xmlns:a16="http://schemas.microsoft.com/office/drawing/2014/main" id="{B1CCFF6D-F6B1-4ABA-8510-492AD81CA7D3}"/>
                </a:ext>
              </a:extLst>
            </p:cNvPr>
            <p:cNvCxnSpPr>
              <a:cxnSpLocks noChangeShapeType="1"/>
            </p:cNvCxnSpPr>
            <p:nvPr/>
          </p:nvCxnSpPr>
          <p:spPr bwMode="auto">
            <a:xfrm>
              <a:off x="1107317" y="1064724"/>
              <a:ext cx="15214" cy="154"/>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67" name="AutoShape 696">
              <a:extLst>
                <a:ext uri="{FF2B5EF4-FFF2-40B4-BE49-F238E27FC236}">
                  <a16:creationId xmlns:a16="http://schemas.microsoft.com/office/drawing/2014/main" id="{8812E03A-6954-42C0-82C1-D792CA9847E0}"/>
                </a:ext>
              </a:extLst>
            </p:cNvPr>
            <p:cNvCxnSpPr>
              <a:cxnSpLocks noChangeShapeType="1"/>
            </p:cNvCxnSpPr>
            <p:nvPr/>
          </p:nvCxnSpPr>
          <p:spPr bwMode="auto">
            <a:xfrm>
              <a:off x="1107163" y="1067183"/>
              <a:ext cx="10220" cy="10450"/>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68" name="Oval 697">
              <a:extLst>
                <a:ext uri="{FF2B5EF4-FFF2-40B4-BE49-F238E27FC236}">
                  <a16:creationId xmlns:a16="http://schemas.microsoft.com/office/drawing/2014/main" id="{387342BA-7EAE-44EE-BEBF-CB146626E09D}"/>
                </a:ext>
              </a:extLst>
            </p:cNvPr>
            <p:cNvSpPr>
              <a:spLocks noChangeArrowheads="1"/>
            </p:cNvSpPr>
            <p:nvPr/>
          </p:nvSpPr>
          <p:spPr bwMode="auto">
            <a:xfrm>
              <a:off x="1106336" y="1064777"/>
              <a:ext cx="2548" cy="2548"/>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cs-CZ"/>
            </a:p>
          </p:txBody>
        </p:sp>
        <p:sp>
          <p:nvSpPr>
            <p:cNvPr id="69" name="Freeform 698">
              <a:extLst>
                <a:ext uri="{FF2B5EF4-FFF2-40B4-BE49-F238E27FC236}">
                  <a16:creationId xmlns:a16="http://schemas.microsoft.com/office/drawing/2014/main" id="{E69D9E8F-4C1F-4FD5-8183-2FB710C1CA21}"/>
                </a:ext>
              </a:extLst>
            </p:cNvPr>
            <p:cNvSpPr>
              <a:spLocks/>
            </p:cNvSpPr>
            <p:nvPr/>
          </p:nvSpPr>
          <p:spPr bwMode="auto">
            <a:xfrm>
              <a:off x="1091733" y="1059519"/>
              <a:ext cx="2087" cy="3533"/>
            </a:xfrm>
            <a:custGeom>
              <a:avLst/>
              <a:gdLst>
                <a:gd name="T0" fmla="*/ 0 w 157005"/>
                <a:gd name="T1" fmla="*/ 265768 h 265768"/>
                <a:gd name="T2" fmla="*/ 44733 w 157005"/>
                <a:gd name="T3" fmla="*/ 230245 h 265768"/>
                <a:gd name="T4" fmla="*/ 109202 w 157005"/>
                <a:gd name="T5" fmla="*/ 232876 h 265768"/>
                <a:gd name="T6" fmla="*/ 152619 w 157005"/>
                <a:gd name="T7" fmla="*/ 188143 h 265768"/>
                <a:gd name="T8" fmla="*/ 135516 w 157005"/>
                <a:gd name="T9" fmla="*/ 56575 h 265768"/>
                <a:gd name="T10" fmla="*/ 55259 w 157005"/>
                <a:gd name="T11" fmla="*/ 0 h 265768"/>
              </a:gdLst>
              <a:ahLst/>
              <a:cxnLst>
                <a:cxn ang="0">
                  <a:pos x="T0" y="T1"/>
                </a:cxn>
                <a:cxn ang="0">
                  <a:pos x="T2" y="T3"/>
                </a:cxn>
                <a:cxn ang="0">
                  <a:pos x="T4" y="T5"/>
                </a:cxn>
                <a:cxn ang="0">
                  <a:pos x="T6" y="T7"/>
                </a:cxn>
                <a:cxn ang="0">
                  <a:pos x="T8" y="T9"/>
                </a:cxn>
                <a:cxn ang="0">
                  <a:pos x="T10" y="T11"/>
                </a:cxn>
              </a:cxnLst>
              <a:rect l="0" t="0" r="r" b="b"/>
              <a:pathLst>
                <a:path w="157005" h="265768">
                  <a:moveTo>
                    <a:pt x="0" y="265768"/>
                  </a:moveTo>
                  <a:cubicBezTo>
                    <a:pt x="13266" y="250747"/>
                    <a:pt x="26533" y="235727"/>
                    <a:pt x="44733" y="230245"/>
                  </a:cubicBezTo>
                  <a:cubicBezTo>
                    <a:pt x="62933" y="224763"/>
                    <a:pt x="91221" y="239893"/>
                    <a:pt x="109202" y="232876"/>
                  </a:cubicBezTo>
                  <a:cubicBezTo>
                    <a:pt x="127183" y="225859"/>
                    <a:pt x="148233" y="217527"/>
                    <a:pt x="152619" y="188143"/>
                  </a:cubicBezTo>
                  <a:cubicBezTo>
                    <a:pt x="157005" y="158759"/>
                    <a:pt x="151743" y="87932"/>
                    <a:pt x="135516" y="56575"/>
                  </a:cubicBezTo>
                  <a:cubicBezTo>
                    <a:pt x="119289" y="25218"/>
                    <a:pt x="87274" y="12609"/>
                    <a:pt x="55259"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0" name="Freeform 699">
              <a:extLst>
                <a:ext uri="{FF2B5EF4-FFF2-40B4-BE49-F238E27FC236}">
                  <a16:creationId xmlns:a16="http://schemas.microsoft.com/office/drawing/2014/main" id="{EEE650FE-1ECD-4800-ADC0-277CA9FCD21C}"/>
                </a:ext>
              </a:extLst>
            </p:cNvPr>
            <p:cNvSpPr>
              <a:spLocks/>
            </p:cNvSpPr>
            <p:nvPr/>
          </p:nvSpPr>
          <p:spPr bwMode="auto">
            <a:xfrm>
              <a:off x="1088812" y="1056624"/>
              <a:ext cx="2571" cy="1635"/>
            </a:xfrm>
            <a:custGeom>
              <a:avLst/>
              <a:gdLst>
                <a:gd name="T0" fmla="*/ 193406 w 193406"/>
                <a:gd name="T1" fmla="*/ 123017 h 123017"/>
                <a:gd name="T2" fmla="*/ 168408 w 193406"/>
                <a:gd name="T3" fmla="*/ 62496 h 123017"/>
                <a:gd name="T4" fmla="*/ 68416 w 193406"/>
                <a:gd name="T5" fmla="*/ 9868 h 123017"/>
                <a:gd name="T6" fmla="*/ 0 w 193406"/>
                <a:gd name="T7" fmla="*/ 3290 h 123017"/>
              </a:gdLst>
              <a:ahLst/>
              <a:cxnLst>
                <a:cxn ang="0">
                  <a:pos x="T0" y="T1"/>
                </a:cxn>
                <a:cxn ang="0">
                  <a:pos x="T2" y="T3"/>
                </a:cxn>
                <a:cxn ang="0">
                  <a:pos x="T4" y="T5"/>
                </a:cxn>
                <a:cxn ang="0">
                  <a:pos x="T6" y="T7"/>
                </a:cxn>
              </a:cxnLst>
              <a:rect l="0" t="0" r="r" b="b"/>
              <a:pathLst>
                <a:path w="193406" h="123017">
                  <a:moveTo>
                    <a:pt x="193406" y="123017"/>
                  </a:moveTo>
                  <a:cubicBezTo>
                    <a:pt x="191323" y="102185"/>
                    <a:pt x="189240" y="81354"/>
                    <a:pt x="168408" y="62496"/>
                  </a:cubicBezTo>
                  <a:cubicBezTo>
                    <a:pt x="147576" y="43638"/>
                    <a:pt x="96484" y="19736"/>
                    <a:pt x="68416" y="9868"/>
                  </a:cubicBezTo>
                  <a:cubicBezTo>
                    <a:pt x="40348" y="0"/>
                    <a:pt x="20174" y="1645"/>
                    <a:pt x="0" y="329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1" name="Freeform 700">
              <a:extLst>
                <a:ext uri="{FF2B5EF4-FFF2-40B4-BE49-F238E27FC236}">
                  <a16:creationId xmlns:a16="http://schemas.microsoft.com/office/drawing/2014/main" id="{EF4AE5E8-B8FC-408B-AC87-5176C1337783}"/>
                </a:ext>
              </a:extLst>
            </p:cNvPr>
            <p:cNvSpPr>
              <a:spLocks/>
            </p:cNvSpPr>
            <p:nvPr/>
          </p:nvSpPr>
          <p:spPr bwMode="auto">
            <a:xfrm>
              <a:off x="1086888" y="1056035"/>
              <a:ext cx="2151" cy="1017"/>
            </a:xfrm>
            <a:custGeom>
              <a:avLst/>
              <a:gdLst>
                <a:gd name="T0" fmla="*/ 161829 w 161829"/>
                <a:gd name="T1" fmla="*/ 76529 h 76529"/>
                <a:gd name="T2" fmla="*/ 126305 w 161829"/>
                <a:gd name="T3" fmla="*/ 27849 h 76529"/>
                <a:gd name="T4" fmla="*/ 44733 w 161829"/>
                <a:gd name="T5" fmla="*/ 219 h 76529"/>
                <a:gd name="T6" fmla="*/ 6578 w 161829"/>
                <a:gd name="T7" fmla="*/ 26533 h 76529"/>
                <a:gd name="T8" fmla="*/ 5263 w 161829"/>
                <a:gd name="T9" fmla="*/ 58109 h 76529"/>
                <a:gd name="T10" fmla="*/ 27629 w 161829"/>
                <a:gd name="T11" fmla="*/ 71266 h 76529"/>
              </a:gdLst>
              <a:ahLst/>
              <a:cxnLst>
                <a:cxn ang="0">
                  <a:pos x="T0" y="T1"/>
                </a:cxn>
                <a:cxn ang="0">
                  <a:pos x="T2" y="T3"/>
                </a:cxn>
                <a:cxn ang="0">
                  <a:pos x="T4" y="T5"/>
                </a:cxn>
                <a:cxn ang="0">
                  <a:pos x="T6" y="T7"/>
                </a:cxn>
                <a:cxn ang="0">
                  <a:pos x="T8" y="T9"/>
                </a:cxn>
                <a:cxn ang="0">
                  <a:pos x="T10" y="T11"/>
                </a:cxn>
              </a:cxnLst>
              <a:rect l="0" t="0" r="r" b="b"/>
              <a:pathLst>
                <a:path w="161829" h="76529">
                  <a:moveTo>
                    <a:pt x="161829" y="76529"/>
                  </a:moveTo>
                  <a:cubicBezTo>
                    <a:pt x="153825" y="58548"/>
                    <a:pt x="145821" y="40567"/>
                    <a:pt x="126305" y="27849"/>
                  </a:cubicBezTo>
                  <a:cubicBezTo>
                    <a:pt x="106789" y="15131"/>
                    <a:pt x="64687" y="438"/>
                    <a:pt x="44733" y="219"/>
                  </a:cubicBezTo>
                  <a:cubicBezTo>
                    <a:pt x="24779" y="0"/>
                    <a:pt x="13156" y="16885"/>
                    <a:pt x="6578" y="26533"/>
                  </a:cubicBezTo>
                  <a:cubicBezTo>
                    <a:pt x="0" y="36181"/>
                    <a:pt x="1755" y="50654"/>
                    <a:pt x="5263" y="58109"/>
                  </a:cubicBezTo>
                  <a:cubicBezTo>
                    <a:pt x="8771" y="65564"/>
                    <a:pt x="18200" y="68415"/>
                    <a:pt x="27629" y="71266"/>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2" name="Freeform 701">
              <a:extLst>
                <a:ext uri="{FF2B5EF4-FFF2-40B4-BE49-F238E27FC236}">
                  <a16:creationId xmlns:a16="http://schemas.microsoft.com/office/drawing/2014/main" id="{C06769C3-A1AE-494D-9B44-D04B413085C8}"/>
                </a:ext>
              </a:extLst>
            </p:cNvPr>
            <p:cNvSpPr>
              <a:spLocks/>
            </p:cNvSpPr>
            <p:nvPr/>
          </p:nvSpPr>
          <p:spPr bwMode="auto">
            <a:xfrm>
              <a:off x="1084317" y="1055522"/>
              <a:ext cx="2711" cy="691"/>
            </a:xfrm>
            <a:custGeom>
              <a:avLst/>
              <a:gdLst>
                <a:gd name="T0" fmla="*/ 203931 w 203931"/>
                <a:gd name="T1" fmla="*/ 51969 h 51969"/>
                <a:gd name="T2" fmla="*/ 127622 w 203931"/>
                <a:gd name="T3" fmla="*/ 8551 h 51969"/>
                <a:gd name="T4" fmla="*/ 35524 w 203931"/>
                <a:gd name="T5" fmla="*/ 7236 h 51969"/>
                <a:gd name="T6" fmla="*/ 0 w 203931"/>
                <a:gd name="T7" fmla="*/ 51969 h 51969"/>
              </a:gdLst>
              <a:ahLst/>
              <a:cxnLst>
                <a:cxn ang="0">
                  <a:pos x="T0" y="T1"/>
                </a:cxn>
                <a:cxn ang="0">
                  <a:pos x="T2" y="T3"/>
                </a:cxn>
                <a:cxn ang="0">
                  <a:pos x="T4" y="T5"/>
                </a:cxn>
                <a:cxn ang="0">
                  <a:pos x="T6" y="T7"/>
                </a:cxn>
              </a:cxnLst>
              <a:rect l="0" t="0" r="r" b="b"/>
              <a:pathLst>
                <a:path w="203931" h="51969">
                  <a:moveTo>
                    <a:pt x="203931" y="51969"/>
                  </a:moveTo>
                  <a:cubicBezTo>
                    <a:pt x="179810" y="33987"/>
                    <a:pt x="155690" y="16006"/>
                    <a:pt x="127622" y="8551"/>
                  </a:cubicBezTo>
                  <a:cubicBezTo>
                    <a:pt x="99554" y="1096"/>
                    <a:pt x="56794" y="0"/>
                    <a:pt x="35524" y="7236"/>
                  </a:cubicBezTo>
                  <a:cubicBezTo>
                    <a:pt x="14254" y="14472"/>
                    <a:pt x="7127" y="33220"/>
                    <a:pt x="0" y="51969"/>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3" name="Freeform 702">
              <a:extLst>
                <a:ext uri="{FF2B5EF4-FFF2-40B4-BE49-F238E27FC236}">
                  <a16:creationId xmlns:a16="http://schemas.microsoft.com/office/drawing/2014/main" id="{7AE14225-90FE-4FAD-A48F-9F1FAC9D7BC4}"/>
                </a:ext>
              </a:extLst>
            </p:cNvPr>
            <p:cNvSpPr>
              <a:spLocks/>
            </p:cNvSpPr>
            <p:nvPr/>
          </p:nvSpPr>
          <p:spPr bwMode="auto">
            <a:xfrm>
              <a:off x="1083130" y="1055752"/>
              <a:ext cx="1434" cy="461"/>
            </a:xfrm>
            <a:custGeom>
              <a:avLst/>
              <a:gdLst>
                <a:gd name="T0" fmla="*/ 99992 w 107887"/>
                <a:gd name="T1" fmla="*/ 8333 h 34647"/>
                <a:gd name="T2" fmla="*/ 94730 w 107887"/>
                <a:gd name="T3" fmla="*/ 439 h 34647"/>
                <a:gd name="T4" fmla="*/ 21051 w 107887"/>
                <a:gd name="T5" fmla="*/ 5702 h 34647"/>
                <a:gd name="T6" fmla="*/ 0 w 107887"/>
                <a:gd name="T7" fmla="*/ 34647 h 34647"/>
              </a:gdLst>
              <a:ahLst/>
              <a:cxnLst>
                <a:cxn ang="0">
                  <a:pos x="T0" y="T1"/>
                </a:cxn>
                <a:cxn ang="0">
                  <a:pos x="T2" y="T3"/>
                </a:cxn>
                <a:cxn ang="0">
                  <a:pos x="T4" y="T5"/>
                </a:cxn>
                <a:cxn ang="0">
                  <a:pos x="T6" y="T7"/>
                </a:cxn>
              </a:cxnLst>
              <a:rect l="0" t="0" r="r" b="b"/>
              <a:pathLst>
                <a:path w="107887" h="34647">
                  <a:moveTo>
                    <a:pt x="99992" y="8333"/>
                  </a:moveTo>
                  <a:cubicBezTo>
                    <a:pt x="103939" y="4605"/>
                    <a:pt x="107887" y="878"/>
                    <a:pt x="94730" y="439"/>
                  </a:cubicBezTo>
                  <a:cubicBezTo>
                    <a:pt x="81573" y="0"/>
                    <a:pt x="36839" y="1"/>
                    <a:pt x="21051" y="5702"/>
                  </a:cubicBezTo>
                  <a:cubicBezTo>
                    <a:pt x="5263" y="11403"/>
                    <a:pt x="2631" y="23025"/>
                    <a:pt x="0" y="3464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4" name="Freeform 703">
              <a:extLst>
                <a:ext uri="{FF2B5EF4-FFF2-40B4-BE49-F238E27FC236}">
                  <a16:creationId xmlns:a16="http://schemas.microsoft.com/office/drawing/2014/main" id="{4169174B-03DE-4702-ABE8-F1F30A4580E0}"/>
                </a:ext>
              </a:extLst>
            </p:cNvPr>
            <p:cNvSpPr>
              <a:spLocks/>
            </p:cNvSpPr>
            <p:nvPr/>
          </p:nvSpPr>
          <p:spPr bwMode="auto">
            <a:xfrm>
              <a:off x="1079752" y="1056073"/>
              <a:ext cx="3795" cy="1941"/>
            </a:xfrm>
            <a:custGeom>
              <a:avLst/>
              <a:gdLst>
                <a:gd name="T0" fmla="*/ 285504 w 285504"/>
                <a:gd name="T1" fmla="*/ 23682 h 146040"/>
                <a:gd name="T2" fmla="*/ 217089 w 285504"/>
                <a:gd name="T3" fmla="*/ 0 h 146040"/>
                <a:gd name="T4" fmla="*/ 106571 w 285504"/>
                <a:gd name="T5" fmla="*/ 23682 h 146040"/>
                <a:gd name="T6" fmla="*/ 18421 w 285504"/>
                <a:gd name="T7" fmla="*/ 76309 h 146040"/>
                <a:gd name="T8" fmla="*/ 2632 w 285504"/>
                <a:gd name="T9" fmla="*/ 117095 h 146040"/>
                <a:gd name="T10" fmla="*/ 2632 w 285504"/>
                <a:gd name="T11" fmla="*/ 146040 h 146040"/>
              </a:gdLst>
              <a:ahLst/>
              <a:cxnLst>
                <a:cxn ang="0">
                  <a:pos x="T0" y="T1"/>
                </a:cxn>
                <a:cxn ang="0">
                  <a:pos x="T2" y="T3"/>
                </a:cxn>
                <a:cxn ang="0">
                  <a:pos x="T4" y="T5"/>
                </a:cxn>
                <a:cxn ang="0">
                  <a:pos x="T6" y="T7"/>
                </a:cxn>
                <a:cxn ang="0">
                  <a:pos x="T8" y="T9"/>
                </a:cxn>
                <a:cxn ang="0">
                  <a:pos x="T10" y="T11"/>
                </a:cxn>
              </a:cxnLst>
              <a:rect l="0" t="0" r="r" b="b"/>
              <a:pathLst>
                <a:path w="285504" h="146040">
                  <a:moveTo>
                    <a:pt x="285504" y="23682"/>
                  </a:moveTo>
                  <a:cubicBezTo>
                    <a:pt x="266207" y="11841"/>
                    <a:pt x="246911" y="0"/>
                    <a:pt x="217089" y="0"/>
                  </a:cubicBezTo>
                  <a:cubicBezTo>
                    <a:pt x="187267" y="0"/>
                    <a:pt x="139682" y="10964"/>
                    <a:pt x="106571" y="23682"/>
                  </a:cubicBezTo>
                  <a:cubicBezTo>
                    <a:pt x="73460" y="36400"/>
                    <a:pt x="35744" y="60740"/>
                    <a:pt x="18421" y="76309"/>
                  </a:cubicBezTo>
                  <a:cubicBezTo>
                    <a:pt x="1098" y="91878"/>
                    <a:pt x="5264" y="105473"/>
                    <a:pt x="2632" y="117095"/>
                  </a:cubicBezTo>
                  <a:cubicBezTo>
                    <a:pt x="0" y="128717"/>
                    <a:pt x="2413" y="140997"/>
                    <a:pt x="2632" y="14604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5" name="Freeform 704">
              <a:extLst>
                <a:ext uri="{FF2B5EF4-FFF2-40B4-BE49-F238E27FC236}">
                  <a16:creationId xmlns:a16="http://schemas.microsoft.com/office/drawing/2014/main" id="{B7CE1837-0231-4D63-83A6-F64CAD670F44}"/>
                </a:ext>
              </a:extLst>
            </p:cNvPr>
            <p:cNvSpPr>
              <a:spLocks/>
            </p:cNvSpPr>
            <p:nvPr/>
          </p:nvSpPr>
          <p:spPr bwMode="auto">
            <a:xfrm>
              <a:off x="1078282" y="1057209"/>
              <a:ext cx="1574" cy="2029"/>
            </a:xfrm>
            <a:custGeom>
              <a:avLst/>
              <a:gdLst>
                <a:gd name="T0" fmla="*/ 93413 w 93413"/>
                <a:gd name="T1" fmla="*/ 0 h 128937"/>
                <a:gd name="T2" fmla="*/ 42102 w 93413"/>
                <a:gd name="T3" fmla="*/ 47364 h 128937"/>
                <a:gd name="T4" fmla="*/ 6578 w 93413"/>
                <a:gd name="T5" fmla="*/ 94729 h 128937"/>
                <a:gd name="T6" fmla="*/ 2631 w 93413"/>
                <a:gd name="T7" fmla="*/ 115780 h 128937"/>
                <a:gd name="T8" fmla="*/ 17104 w 93413"/>
                <a:gd name="T9" fmla="*/ 128937 h 128937"/>
              </a:gdLst>
              <a:ahLst/>
              <a:cxnLst>
                <a:cxn ang="0">
                  <a:pos x="T0" y="T1"/>
                </a:cxn>
                <a:cxn ang="0">
                  <a:pos x="T2" y="T3"/>
                </a:cxn>
                <a:cxn ang="0">
                  <a:pos x="T4" y="T5"/>
                </a:cxn>
                <a:cxn ang="0">
                  <a:pos x="T6" y="T7"/>
                </a:cxn>
                <a:cxn ang="0">
                  <a:pos x="T8" y="T9"/>
                </a:cxn>
              </a:cxnLst>
              <a:rect l="0" t="0" r="r" b="b"/>
              <a:pathLst>
                <a:path w="93413" h="128937">
                  <a:moveTo>
                    <a:pt x="93413" y="0"/>
                  </a:moveTo>
                  <a:cubicBezTo>
                    <a:pt x="74993" y="15788"/>
                    <a:pt x="56574" y="31576"/>
                    <a:pt x="42102" y="47364"/>
                  </a:cubicBezTo>
                  <a:cubicBezTo>
                    <a:pt x="27630" y="63152"/>
                    <a:pt x="13156" y="83326"/>
                    <a:pt x="6578" y="94729"/>
                  </a:cubicBezTo>
                  <a:cubicBezTo>
                    <a:pt x="0" y="106132"/>
                    <a:pt x="877" y="110079"/>
                    <a:pt x="2631" y="115780"/>
                  </a:cubicBezTo>
                  <a:cubicBezTo>
                    <a:pt x="4385" y="121481"/>
                    <a:pt x="10744" y="125209"/>
                    <a:pt x="17104" y="12893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6" name="Freeform 705">
              <a:extLst>
                <a:ext uri="{FF2B5EF4-FFF2-40B4-BE49-F238E27FC236}">
                  <a16:creationId xmlns:a16="http://schemas.microsoft.com/office/drawing/2014/main" id="{0A2F24F9-3F1E-48B2-82DF-1DA19C5C4596}"/>
                </a:ext>
              </a:extLst>
            </p:cNvPr>
            <p:cNvSpPr>
              <a:spLocks/>
            </p:cNvSpPr>
            <p:nvPr/>
          </p:nvSpPr>
          <p:spPr bwMode="auto">
            <a:xfrm>
              <a:off x="1077498" y="1059046"/>
              <a:ext cx="872" cy="2440"/>
            </a:xfrm>
            <a:custGeom>
              <a:avLst/>
              <a:gdLst>
                <a:gd name="T0" fmla="*/ 65564 w 65564"/>
                <a:gd name="T1" fmla="*/ 0 h 183537"/>
                <a:gd name="T2" fmla="*/ 18199 w 65564"/>
                <a:gd name="T3" fmla="*/ 28945 h 183537"/>
                <a:gd name="T4" fmla="*/ 12937 w 65564"/>
                <a:gd name="T5" fmla="*/ 88151 h 183537"/>
                <a:gd name="T6" fmla="*/ 1096 w 65564"/>
                <a:gd name="T7" fmla="*/ 168407 h 183537"/>
                <a:gd name="T8" fmla="*/ 19515 w 65564"/>
                <a:gd name="T9" fmla="*/ 178933 h 183537"/>
              </a:gdLst>
              <a:ahLst/>
              <a:cxnLst>
                <a:cxn ang="0">
                  <a:pos x="T0" y="T1"/>
                </a:cxn>
                <a:cxn ang="0">
                  <a:pos x="T2" y="T3"/>
                </a:cxn>
                <a:cxn ang="0">
                  <a:pos x="T4" y="T5"/>
                </a:cxn>
                <a:cxn ang="0">
                  <a:pos x="T6" y="T7"/>
                </a:cxn>
                <a:cxn ang="0">
                  <a:pos x="T8" y="T9"/>
                </a:cxn>
              </a:cxnLst>
              <a:rect l="0" t="0" r="r" b="b"/>
              <a:pathLst>
                <a:path w="65564" h="183537">
                  <a:moveTo>
                    <a:pt x="65564" y="0"/>
                  </a:moveTo>
                  <a:cubicBezTo>
                    <a:pt x="46267" y="7126"/>
                    <a:pt x="26970" y="14253"/>
                    <a:pt x="18199" y="28945"/>
                  </a:cubicBezTo>
                  <a:cubicBezTo>
                    <a:pt x="9428" y="43637"/>
                    <a:pt x="15788" y="64907"/>
                    <a:pt x="12937" y="88151"/>
                  </a:cubicBezTo>
                  <a:cubicBezTo>
                    <a:pt x="10086" y="111395"/>
                    <a:pt x="0" y="153277"/>
                    <a:pt x="1096" y="168407"/>
                  </a:cubicBezTo>
                  <a:cubicBezTo>
                    <a:pt x="2192" y="183537"/>
                    <a:pt x="10853" y="181235"/>
                    <a:pt x="19515" y="178933"/>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7" name="Freeform 706">
              <a:extLst>
                <a:ext uri="{FF2B5EF4-FFF2-40B4-BE49-F238E27FC236}">
                  <a16:creationId xmlns:a16="http://schemas.microsoft.com/office/drawing/2014/main" id="{771A2B41-77C1-49A5-BF2B-370B9E1C1149}"/>
                </a:ext>
              </a:extLst>
            </p:cNvPr>
            <p:cNvSpPr>
              <a:spLocks/>
            </p:cNvSpPr>
            <p:nvPr/>
          </p:nvSpPr>
          <p:spPr bwMode="auto">
            <a:xfrm>
              <a:off x="1093715" y="1061441"/>
              <a:ext cx="592" cy="2273"/>
            </a:xfrm>
            <a:custGeom>
              <a:avLst/>
              <a:gdLst>
                <a:gd name="T0" fmla="*/ 7894 w 44514"/>
                <a:gd name="T1" fmla="*/ 0 h 171039"/>
                <a:gd name="T2" fmla="*/ 40786 w 44514"/>
                <a:gd name="T3" fmla="*/ 60522 h 171039"/>
                <a:gd name="T4" fmla="*/ 30261 w 44514"/>
                <a:gd name="T5" fmla="*/ 121043 h 171039"/>
                <a:gd name="T6" fmla="*/ 9210 w 44514"/>
                <a:gd name="T7" fmla="*/ 152619 h 171039"/>
                <a:gd name="T8" fmla="*/ 0 w 44514"/>
                <a:gd name="T9" fmla="*/ 171039 h 171039"/>
              </a:gdLst>
              <a:ahLst/>
              <a:cxnLst>
                <a:cxn ang="0">
                  <a:pos x="T0" y="T1"/>
                </a:cxn>
                <a:cxn ang="0">
                  <a:pos x="T2" y="T3"/>
                </a:cxn>
                <a:cxn ang="0">
                  <a:pos x="T4" y="T5"/>
                </a:cxn>
                <a:cxn ang="0">
                  <a:pos x="T6" y="T7"/>
                </a:cxn>
                <a:cxn ang="0">
                  <a:pos x="T8" y="T9"/>
                </a:cxn>
              </a:cxnLst>
              <a:rect l="0" t="0" r="r" b="b"/>
              <a:pathLst>
                <a:path w="44514" h="171039">
                  <a:moveTo>
                    <a:pt x="7894" y="0"/>
                  </a:moveTo>
                  <a:cubicBezTo>
                    <a:pt x="22476" y="20174"/>
                    <a:pt x="37058" y="40348"/>
                    <a:pt x="40786" y="60522"/>
                  </a:cubicBezTo>
                  <a:cubicBezTo>
                    <a:pt x="44514" y="80696"/>
                    <a:pt x="35524" y="105694"/>
                    <a:pt x="30261" y="121043"/>
                  </a:cubicBezTo>
                  <a:cubicBezTo>
                    <a:pt x="24998" y="136392"/>
                    <a:pt x="14254" y="144286"/>
                    <a:pt x="9210" y="152619"/>
                  </a:cubicBezTo>
                  <a:cubicBezTo>
                    <a:pt x="4166" y="160952"/>
                    <a:pt x="2083" y="165995"/>
                    <a:pt x="0" y="171039"/>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8" name="Freeform 707">
              <a:extLst>
                <a:ext uri="{FF2B5EF4-FFF2-40B4-BE49-F238E27FC236}">
                  <a16:creationId xmlns:a16="http://schemas.microsoft.com/office/drawing/2014/main" id="{D4EA8EFB-6F88-4995-8AFB-4EA2192B2F22}"/>
                </a:ext>
              </a:extLst>
            </p:cNvPr>
            <p:cNvSpPr>
              <a:spLocks/>
            </p:cNvSpPr>
            <p:nvPr/>
          </p:nvSpPr>
          <p:spPr bwMode="auto">
            <a:xfrm>
              <a:off x="1089159" y="1063765"/>
              <a:ext cx="3585" cy="766"/>
            </a:xfrm>
            <a:custGeom>
              <a:avLst/>
              <a:gdLst>
                <a:gd name="T0" fmla="*/ 269715 w 269715"/>
                <a:gd name="T1" fmla="*/ 30260 h 57670"/>
                <a:gd name="T2" fmla="*/ 201300 w 269715"/>
                <a:gd name="T3" fmla="*/ 24998 h 57670"/>
                <a:gd name="T4" fmla="*/ 148673 w 269715"/>
                <a:gd name="T5" fmla="*/ 43417 h 57670"/>
                <a:gd name="T6" fmla="*/ 72363 w 269715"/>
                <a:gd name="T7" fmla="*/ 56574 h 57670"/>
                <a:gd name="T8" fmla="*/ 19736 w 269715"/>
                <a:gd name="T9" fmla="*/ 36839 h 57670"/>
                <a:gd name="T10" fmla="*/ 0 w 269715"/>
                <a:gd name="T11" fmla="*/ 0 h 57670"/>
              </a:gdLst>
              <a:ahLst/>
              <a:cxnLst>
                <a:cxn ang="0">
                  <a:pos x="T0" y="T1"/>
                </a:cxn>
                <a:cxn ang="0">
                  <a:pos x="T2" y="T3"/>
                </a:cxn>
                <a:cxn ang="0">
                  <a:pos x="T4" y="T5"/>
                </a:cxn>
                <a:cxn ang="0">
                  <a:pos x="T6" y="T7"/>
                </a:cxn>
                <a:cxn ang="0">
                  <a:pos x="T8" y="T9"/>
                </a:cxn>
                <a:cxn ang="0">
                  <a:pos x="T10" y="T11"/>
                </a:cxn>
              </a:cxnLst>
              <a:rect l="0" t="0" r="r" b="b"/>
              <a:pathLst>
                <a:path w="269715" h="57670">
                  <a:moveTo>
                    <a:pt x="269715" y="30260"/>
                  </a:moveTo>
                  <a:cubicBezTo>
                    <a:pt x="245594" y="26532"/>
                    <a:pt x="221474" y="22805"/>
                    <a:pt x="201300" y="24998"/>
                  </a:cubicBezTo>
                  <a:cubicBezTo>
                    <a:pt x="181126" y="27191"/>
                    <a:pt x="170163" y="38154"/>
                    <a:pt x="148673" y="43417"/>
                  </a:cubicBezTo>
                  <a:cubicBezTo>
                    <a:pt x="127183" y="48680"/>
                    <a:pt x="93853" y="57670"/>
                    <a:pt x="72363" y="56574"/>
                  </a:cubicBezTo>
                  <a:cubicBezTo>
                    <a:pt x="50873" y="55478"/>
                    <a:pt x="31796" y="46268"/>
                    <a:pt x="19736" y="36839"/>
                  </a:cubicBezTo>
                  <a:cubicBezTo>
                    <a:pt x="7676" y="27410"/>
                    <a:pt x="3838" y="13705"/>
                    <a:pt x="0"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9" name="Freeform 708">
              <a:extLst>
                <a:ext uri="{FF2B5EF4-FFF2-40B4-BE49-F238E27FC236}">
                  <a16:creationId xmlns:a16="http://schemas.microsoft.com/office/drawing/2014/main" id="{D9FE0F9B-6DD3-4C46-A6AA-E955FA31BC06}"/>
                </a:ext>
              </a:extLst>
            </p:cNvPr>
            <p:cNvSpPr>
              <a:spLocks/>
            </p:cNvSpPr>
            <p:nvPr/>
          </p:nvSpPr>
          <p:spPr bwMode="auto">
            <a:xfrm>
              <a:off x="1091313" y="1063366"/>
              <a:ext cx="2819" cy="1557"/>
            </a:xfrm>
            <a:custGeom>
              <a:avLst/>
              <a:gdLst>
                <a:gd name="T0" fmla="*/ 159197 w 212044"/>
                <a:gd name="T1" fmla="*/ 0 h 117096"/>
                <a:gd name="T2" fmla="*/ 210509 w 212044"/>
                <a:gd name="T3" fmla="*/ 59206 h 117096"/>
                <a:gd name="T4" fmla="*/ 168407 w 212044"/>
                <a:gd name="T5" fmla="*/ 102623 h 117096"/>
                <a:gd name="T6" fmla="*/ 78941 w 212044"/>
                <a:gd name="T7" fmla="*/ 115780 h 117096"/>
                <a:gd name="T8" fmla="*/ 27629 w 212044"/>
                <a:gd name="T9" fmla="*/ 94729 h 117096"/>
                <a:gd name="T10" fmla="*/ 0 w 212044"/>
                <a:gd name="T11" fmla="*/ 72362 h 117096"/>
              </a:gdLst>
              <a:ahLst/>
              <a:cxnLst>
                <a:cxn ang="0">
                  <a:pos x="T0" y="T1"/>
                </a:cxn>
                <a:cxn ang="0">
                  <a:pos x="T2" y="T3"/>
                </a:cxn>
                <a:cxn ang="0">
                  <a:pos x="T4" y="T5"/>
                </a:cxn>
                <a:cxn ang="0">
                  <a:pos x="T6" y="T7"/>
                </a:cxn>
                <a:cxn ang="0">
                  <a:pos x="T8" y="T9"/>
                </a:cxn>
                <a:cxn ang="0">
                  <a:pos x="T10" y="T11"/>
                </a:cxn>
              </a:cxnLst>
              <a:rect l="0" t="0" r="r" b="b"/>
              <a:pathLst>
                <a:path w="212044" h="117096">
                  <a:moveTo>
                    <a:pt x="159197" y="0"/>
                  </a:moveTo>
                  <a:cubicBezTo>
                    <a:pt x="184085" y="21051"/>
                    <a:pt x="208974" y="42102"/>
                    <a:pt x="210509" y="59206"/>
                  </a:cubicBezTo>
                  <a:cubicBezTo>
                    <a:pt x="212044" y="76310"/>
                    <a:pt x="190335" y="93194"/>
                    <a:pt x="168407" y="102623"/>
                  </a:cubicBezTo>
                  <a:cubicBezTo>
                    <a:pt x="146479" y="112052"/>
                    <a:pt x="102404" y="117096"/>
                    <a:pt x="78941" y="115780"/>
                  </a:cubicBezTo>
                  <a:cubicBezTo>
                    <a:pt x="55478" y="114464"/>
                    <a:pt x="40786" y="101965"/>
                    <a:pt x="27629" y="94729"/>
                  </a:cubicBezTo>
                  <a:cubicBezTo>
                    <a:pt x="14472" y="87493"/>
                    <a:pt x="7236" y="79927"/>
                    <a:pt x="0" y="72362"/>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0" name="Freeform 709">
              <a:extLst>
                <a:ext uri="{FF2B5EF4-FFF2-40B4-BE49-F238E27FC236}">
                  <a16:creationId xmlns:a16="http://schemas.microsoft.com/office/drawing/2014/main" id="{B71562D1-ADBF-4C4B-846B-0951E91F2A3C}"/>
                </a:ext>
              </a:extLst>
            </p:cNvPr>
            <p:cNvSpPr>
              <a:spLocks/>
            </p:cNvSpPr>
            <p:nvPr/>
          </p:nvSpPr>
          <p:spPr bwMode="auto">
            <a:xfrm>
              <a:off x="1080209" y="1063139"/>
              <a:ext cx="2871" cy="2411"/>
            </a:xfrm>
            <a:custGeom>
              <a:avLst/>
              <a:gdLst>
                <a:gd name="T0" fmla="*/ 34428 w 215992"/>
                <a:gd name="T1" fmla="*/ 0 h 181345"/>
                <a:gd name="T2" fmla="*/ 2851 w 215992"/>
                <a:gd name="T3" fmla="*/ 34207 h 181345"/>
                <a:gd name="T4" fmla="*/ 17324 w 215992"/>
                <a:gd name="T5" fmla="*/ 85519 h 181345"/>
                <a:gd name="T6" fmla="*/ 43638 w 215992"/>
                <a:gd name="T7" fmla="*/ 122358 h 181345"/>
                <a:gd name="T8" fmla="*/ 76530 w 215992"/>
                <a:gd name="T9" fmla="*/ 143409 h 181345"/>
                <a:gd name="T10" fmla="*/ 131788 w 215992"/>
                <a:gd name="T11" fmla="*/ 173670 h 181345"/>
                <a:gd name="T12" fmla="*/ 176522 w 215992"/>
                <a:gd name="T13" fmla="*/ 172354 h 181345"/>
                <a:gd name="T14" fmla="*/ 215992 w 215992"/>
                <a:gd name="T15" fmla="*/ 119727 h 181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992" h="181345">
                  <a:moveTo>
                    <a:pt x="34428" y="0"/>
                  </a:moveTo>
                  <a:cubicBezTo>
                    <a:pt x="20065" y="9977"/>
                    <a:pt x="5702" y="19954"/>
                    <a:pt x="2851" y="34207"/>
                  </a:cubicBezTo>
                  <a:cubicBezTo>
                    <a:pt x="0" y="48460"/>
                    <a:pt x="10526" y="70827"/>
                    <a:pt x="17324" y="85519"/>
                  </a:cubicBezTo>
                  <a:cubicBezTo>
                    <a:pt x="24122" y="100211"/>
                    <a:pt x="33770" y="112710"/>
                    <a:pt x="43638" y="122358"/>
                  </a:cubicBezTo>
                  <a:cubicBezTo>
                    <a:pt x="53506" y="132006"/>
                    <a:pt x="61838" y="134857"/>
                    <a:pt x="76530" y="143409"/>
                  </a:cubicBezTo>
                  <a:cubicBezTo>
                    <a:pt x="91222" y="151961"/>
                    <a:pt x="115123" y="168846"/>
                    <a:pt x="131788" y="173670"/>
                  </a:cubicBezTo>
                  <a:cubicBezTo>
                    <a:pt x="148453" y="178494"/>
                    <a:pt x="162488" y="181345"/>
                    <a:pt x="176522" y="172354"/>
                  </a:cubicBezTo>
                  <a:cubicBezTo>
                    <a:pt x="190556" y="163363"/>
                    <a:pt x="203274" y="141545"/>
                    <a:pt x="215992" y="11972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1" name="Freeform 710">
              <a:extLst>
                <a:ext uri="{FF2B5EF4-FFF2-40B4-BE49-F238E27FC236}">
                  <a16:creationId xmlns:a16="http://schemas.microsoft.com/office/drawing/2014/main" id="{9C5635B5-D869-478F-AD66-DD85C0750D3B}"/>
                </a:ext>
              </a:extLst>
            </p:cNvPr>
            <p:cNvSpPr>
              <a:spLocks/>
            </p:cNvSpPr>
            <p:nvPr/>
          </p:nvSpPr>
          <p:spPr bwMode="auto">
            <a:xfrm>
              <a:off x="1082935" y="1063002"/>
              <a:ext cx="3810" cy="2285"/>
            </a:xfrm>
            <a:custGeom>
              <a:avLst/>
              <a:gdLst>
                <a:gd name="T0" fmla="*/ 0 w 286600"/>
                <a:gd name="T1" fmla="*/ 157662 h 171915"/>
                <a:gd name="T2" fmla="*/ 38155 w 286600"/>
                <a:gd name="T3" fmla="*/ 170819 h 171915"/>
                <a:gd name="T4" fmla="*/ 84204 w 286600"/>
                <a:gd name="T5" fmla="*/ 164241 h 171915"/>
                <a:gd name="T6" fmla="*/ 131569 w 286600"/>
                <a:gd name="T7" fmla="*/ 132664 h 171915"/>
                <a:gd name="T8" fmla="*/ 202616 w 286600"/>
                <a:gd name="T9" fmla="*/ 120823 h 171915"/>
                <a:gd name="T10" fmla="*/ 239455 w 286600"/>
                <a:gd name="T11" fmla="*/ 89247 h 171915"/>
                <a:gd name="T12" fmla="*/ 285504 w 286600"/>
                <a:gd name="T13" fmla="*/ 47145 h 171915"/>
                <a:gd name="T14" fmla="*/ 246033 w 286600"/>
                <a:gd name="T15" fmla="*/ 10306 h 171915"/>
                <a:gd name="T16" fmla="*/ 176302 w 286600"/>
                <a:gd name="T17" fmla="*/ 1096 h 171915"/>
                <a:gd name="T18" fmla="*/ 127622 w 286600"/>
                <a:gd name="T19" fmla="*/ 3727 h 171915"/>
                <a:gd name="T20" fmla="*/ 115781 w 286600"/>
                <a:gd name="T21" fmla="*/ 12937 h 17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600" h="171915">
                  <a:moveTo>
                    <a:pt x="0" y="157662"/>
                  </a:moveTo>
                  <a:cubicBezTo>
                    <a:pt x="12060" y="163692"/>
                    <a:pt x="24121" y="169723"/>
                    <a:pt x="38155" y="170819"/>
                  </a:cubicBezTo>
                  <a:cubicBezTo>
                    <a:pt x="52189" y="171915"/>
                    <a:pt x="68635" y="170600"/>
                    <a:pt x="84204" y="164241"/>
                  </a:cubicBezTo>
                  <a:cubicBezTo>
                    <a:pt x="99773" y="157882"/>
                    <a:pt x="111834" y="139900"/>
                    <a:pt x="131569" y="132664"/>
                  </a:cubicBezTo>
                  <a:cubicBezTo>
                    <a:pt x="151304" y="125428"/>
                    <a:pt x="184635" y="128059"/>
                    <a:pt x="202616" y="120823"/>
                  </a:cubicBezTo>
                  <a:cubicBezTo>
                    <a:pt x="220597" y="113587"/>
                    <a:pt x="225640" y="101527"/>
                    <a:pt x="239455" y="89247"/>
                  </a:cubicBezTo>
                  <a:cubicBezTo>
                    <a:pt x="253270" y="76967"/>
                    <a:pt x="284408" y="60302"/>
                    <a:pt x="285504" y="47145"/>
                  </a:cubicBezTo>
                  <a:cubicBezTo>
                    <a:pt x="286600" y="33988"/>
                    <a:pt x="264233" y="17981"/>
                    <a:pt x="246033" y="10306"/>
                  </a:cubicBezTo>
                  <a:cubicBezTo>
                    <a:pt x="227833" y="2631"/>
                    <a:pt x="196037" y="2192"/>
                    <a:pt x="176302" y="1096"/>
                  </a:cubicBezTo>
                  <a:cubicBezTo>
                    <a:pt x="156567" y="0"/>
                    <a:pt x="137709" y="1754"/>
                    <a:pt x="127622" y="3727"/>
                  </a:cubicBezTo>
                  <a:cubicBezTo>
                    <a:pt x="117535" y="5700"/>
                    <a:pt x="116658" y="9318"/>
                    <a:pt x="115781" y="1293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2" name="Freeform 711">
              <a:extLst>
                <a:ext uri="{FF2B5EF4-FFF2-40B4-BE49-F238E27FC236}">
                  <a16:creationId xmlns:a16="http://schemas.microsoft.com/office/drawing/2014/main" id="{F6D3920A-23E2-4980-AB25-CA80079DCF9B}"/>
                </a:ext>
              </a:extLst>
            </p:cNvPr>
            <p:cNvSpPr>
              <a:spLocks/>
            </p:cNvSpPr>
            <p:nvPr/>
          </p:nvSpPr>
          <p:spPr bwMode="auto">
            <a:xfrm>
              <a:off x="1078935" y="1063331"/>
              <a:ext cx="1869" cy="1505"/>
            </a:xfrm>
            <a:custGeom>
              <a:avLst/>
              <a:gdLst>
                <a:gd name="T0" fmla="*/ 111833 w 111833"/>
                <a:gd name="T1" fmla="*/ 110518 h 113149"/>
                <a:gd name="T2" fmla="*/ 43417 w 111833"/>
                <a:gd name="T3" fmla="*/ 107886 h 113149"/>
                <a:gd name="T4" fmla="*/ 2631 w 111833"/>
                <a:gd name="T5" fmla="*/ 78941 h 113149"/>
                <a:gd name="T6" fmla="*/ 30260 w 111833"/>
                <a:gd name="T7" fmla="*/ 43418 h 113149"/>
                <a:gd name="T8" fmla="*/ 0 w 111833"/>
                <a:gd name="T9" fmla="*/ 0 h 113149"/>
              </a:gdLst>
              <a:ahLst/>
              <a:cxnLst>
                <a:cxn ang="0">
                  <a:pos x="T0" y="T1"/>
                </a:cxn>
                <a:cxn ang="0">
                  <a:pos x="T2" y="T3"/>
                </a:cxn>
                <a:cxn ang="0">
                  <a:pos x="T4" y="T5"/>
                </a:cxn>
                <a:cxn ang="0">
                  <a:pos x="T6" y="T7"/>
                </a:cxn>
                <a:cxn ang="0">
                  <a:pos x="T8" y="T9"/>
                </a:cxn>
              </a:cxnLst>
              <a:rect l="0" t="0" r="r" b="b"/>
              <a:pathLst>
                <a:path w="111833" h="113149">
                  <a:moveTo>
                    <a:pt x="111833" y="110518"/>
                  </a:moveTo>
                  <a:cubicBezTo>
                    <a:pt x="86725" y="111833"/>
                    <a:pt x="61617" y="113149"/>
                    <a:pt x="43417" y="107886"/>
                  </a:cubicBezTo>
                  <a:cubicBezTo>
                    <a:pt x="25217" y="102623"/>
                    <a:pt x="4824" y="89686"/>
                    <a:pt x="2631" y="78941"/>
                  </a:cubicBezTo>
                  <a:cubicBezTo>
                    <a:pt x="438" y="68196"/>
                    <a:pt x="30698" y="56575"/>
                    <a:pt x="30260" y="43418"/>
                  </a:cubicBezTo>
                  <a:cubicBezTo>
                    <a:pt x="29822" y="30261"/>
                    <a:pt x="14911" y="15130"/>
                    <a:pt x="0"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3" name="Freeform 712">
              <a:extLst>
                <a:ext uri="{FF2B5EF4-FFF2-40B4-BE49-F238E27FC236}">
                  <a16:creationId xmlns:a16="http://schemas.microsoft.com/office/drawing/2014/main" id="{99FFB756-085E-4E4F-AA44-6478BA526A0F}"/>
                </a:ext>
              </a:extLst>
            </p:cNvPr>
            <p:cNvSpPr>
              <a:spLocks/>
            </p:cNvSpPr>
            <p:nvPr/>
          </p:nvSpPr>
          <p:spPr bwMode="auto">
            <a:xfrm>
              <a:off x="1077402" y="1061320"/>
              <a:ext cx="1597" cy="3113"/>
            </a:xfrm>
            <a:custGeom>
              <a:avLst/>
              <a:gdLst>
                <a:gd name="T0" fmla="*/ 120166 w 120166"/>
                <a:gd name="T1" fmla="*/ 234191 h 234191"/>
                <a:gd name="T2" fmla="*/ 63372 w 120166"/>
                <a:gd name="T3" fmla="*/ 199984 h 234191"/>
                <a:gd name="T4" fmla="*/ 47803 w 120166"/>
                <a:gd name="T5" fmla="*/ 157882 h 234191"/>
                <a:gd name="T6" fmla="*/ 12280 w 120166"/>
                <a:gd name="T7" fmla="*/ 115780 h 234191"/>
                <a:gd name="T8" fmla="*/ 1754 w 120166"/>
                <a:gd name="T9" fmla="*/ 76309 h 234191"/>
                <a:gd name="T10" fmla="*/ 1754 w 120166"/>
                <a:gd name="T11" fmla="*/ 34207 h 234191"/>
                <a:gd name="T12" fmla="*/ 7017 w 120166"/>
                <a:gd name="T13" fmla="*/ 0 h 234191"/>
              </a:gdLst>
              <a:ahLst/>
              <a:cxnLst>
                <a:cxn ang="0">
                  <a:pos x="T0" y="T1"/>
                </a:cxn>
                <a:cxn ang="0">
                  <a:pos x="T2" y="T3"/>
                </a:cxn>
                <a:cxn ang="0">
                  <a:pos x="T4" y="T5"/>
                </a:cxn>
                <a:cxn ang="0">
                  <a:pos x="T6" y="T7"/>
                </a:cxn>
                <a:cxn ang="0">
                  <a:pos x="T8" y="T9"/>
                </a:cxn>
                <a:cxn ang="0">
                  <a:pos x="T10" y="T11"/>
                </a:cxn>
                <a:cxn ang="0">
                  <a:pos x="T12" y="T13"/>
                </a:cxn>
              </a:cxnLst>
              <a:rect l="0" t="0" r="r" b="b"/>
              <a:pathLst>
                <a:path w="120166" h="234191">
                  <a:moveTo>
                    <a:pt x="120166" y="234191"/>
                  </a:moveTo>
                  <a:cubicBezTo>
                    <a:pt x="97799" y="223446"/>
                    <a:pt x="75432" y="212702"/>
                    <a:pt x="63372" y="199984"/>
                  </a:cubicBezTo>
                  <a:cubicBezTo>
                    <a:pt x="51312" y="187266"/>
                    <a:pt x="56318" y="171916"/>
                    <a:pt x="47803" y="157882"/>
                  </a:cubicBezTo>
                  <a:cubicBezTo>
                    <a:pt x="39288" y="143848"/>
                    <a:pt x="19955" y="129375"/>
                    <a:pt x="12280" y="115780"/>
                  </a:cubicBezTo>
                  <a:cubicBezTo>
                    <a:pt x="4605" y="102185"/>
                    <a:pt x="3508" y="89904"/>
                    <a:pt x="1754" y="76309"/>
                  </a:cubicBezTo>
                  <a:cubicBezTo>
                    <a:pt x="0" y="62714"/>
                    <a:pt x="877" y="46925"/>
                    <a:pt x="1754" y="34207"/>
                  </a:cubicBezTo>
                  <a:cubicBezTo>
                    <a:pt x="2631" y="21489"/>
                    <a:pt x="4824" y="10744"/>
                    <a:pt x="7017"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4" name="Freeform 713">
              <a:extLst>
                <a:ext uri="{FF2B5EF4-FFF2-40B4-BE49-F238E27FC236}">
                  <a16:creationId xmlns:a16="http://schemas.microsoft.com/office/drawing/2014/main" id="{2280799C-E7CD-4C01-955E-EA5751B7BB09}"/>
                </a:ext>
              </a:extLst>
            </p:cNvPr>
            <p:cNvSpPr>
              <a:spLocks/>
            </p:cNvSpPr>
            <p:nvPr/>
          </p:nvSpPr>
          <p:spPr bwMode="auto">
            <a:xfrm>
              <a:off x="1086048" y="1063716"/>
              <a:ext cx="3180" cy="684"/>
            </a:xfrm>
            <a:custGeom>
              <a:avLst/>
              <a:gdLst>
                <a:gd name="T0" fmla="*/ 205247 w 205247"/>
                <a:gd name="T1" fmla="*/ 0 h 33550"/>
                <a:gd name="T2" fmla="*/ 157882 w 205247"/>
                <a:gd name="T3" fmla="*/ 17104 h 33550"/>
                <a:gd name="T4" fmla="*/ 96045 w 205247"/>
                <a:gd name="T5" fmla="*/ 26314 h 33550"/>
                <a:gd name="T6" fmla="*/ 80257 w 205247"/>
                <a:gd name="T7" fmla="*/ 26314 h 33550"/>
                <a:gd name="T8" fmla="*/ 27629 w 205247"/>
                <a:gd name="T9" fmla="*/ 32892 h 33550"/>
                <a:gd name="T10" fmla="*/ 0 w 205247"/>
                <a:gd name="T11" fmla="*/ 30261 h 33550"/>
              </a:gdLst>
              <a:ahLst/>
              <a:cxnLst>
                <a:cxn ang="0">
                  <a:pos x="T0" y="T1"/>
                </a:cxn>
                <a:cxn ang="0">
                  <a:pos x="T2" y="T3"/>
                </a:cxn>
                <a:cxn ang="0">
                  <a:pos x="T4" y="T5"/>
                </a:cxn>
                <a:cxn ang="0">
                  <a:pos x="T6" y="T7"/>
                </a:cxn>
                <a:cxn ang="0">
                  <a:pos x="T8" y="T9"/>
                </a:cxn>
                <a:cxn ang="0">
                  <a:pos x="T10" y="T11"/>
                </a:cxn>
              </a:cxnLst>
              <a:rect l="0" t="0" r="r" b="b"/>
              <a:pathLst>
                <a:path w="205247" h="33550">
                  <a:moveTo>
                    <a:pt x="205247" y="0"/>
                  </a:moveTo>
                  <a:cubicBezTo>
                    <a:pt x="190664" y="6359"/>
                    <a:pt x="176082" y="12718"/>
                    <a:pt x="157882" y="17104"/>
                  </a:cubicBezTo>
                  <a:cubicBezTo>
                    <a:pt x="139682" y="21490"/>
                    <a:pt x="108982" y="24779"/>
                    <a:pt x="96045" y="26314"/>
                  </a:cubicBezTo>
                  <a:cubicBezTo>
                    <a:pt x="83108" y="27849"/>
                    <a:pt x="91660" y="25218"/>
                    <a:pt x="80257" y="26314"/>
                  </a:cubicBezTo>
                  <a:cubicBezTo>
                    <a:pt x="68854" y="27410"/>
                    <a:pt x="41005" y="32234"/>
                    <a:pt x="27629" y="32892"/>
                  </a:cubicBezTo>
                  <a:cubicBezTo>
                    <a:pt x="14253" y="33550"/>
                    <a:pt x="7126" y="31905"/>
                    <a:pt x="0" y="30261"/>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5" name="Oval 714">
              <a:extLst>
                <a:ext uri="{FF2B5EF4-FFF2-40B4-BE49-F238E27FC236}">
                  <a16:creationId xmlns:a16="http://schemas.microsoft.com/office/drawing/2014/main" id="{A5B57EF0-C984-4FA7-9174-9A0E379F9AF8}"/>
                </a:ext>
              </a:extLst>
            </p:cNvPr>
            <p:cNvSpPr>
              <a:spLocks noChangeArrowheads="1"/>
            </p:cNvSpPr>
            <p:nvPr/>
          </p:nvSpPr>
          <p:spPr bwMode="auto">
            <a:xfrm>
              <a:off x="1091435" y="1058106"/>
              <a:ext cx="2548" cy="2548"/>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FCE5D6"/>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cs-CZ"/>
            </a:p>
          </p:txBody>
        </p:sp>
        <p:cxnSp>
          <p:nvCxnSpPr>
            <p:cNvPr id="86" name="AutoShape 715">
              <a:extLst>
                <a:ext uri="{FF2B5EF4-FFF2-40B4-BE49-F238E27FC236}">
                  <a16:creationId xmlns:a16="http://schemas.microsoft.com/office/drawing/2014/main" id="{72ADDA7B-0452-4122-A32E-70180FF8CDC4}"/>
                </a:ext>
              </a:extLst>
            </p:cNvPr>
            <p:cNvCxnSpPr>
              <a:cxnSpLocks noChangeShapeType="1"/>
            </p:cNvCxnSpPr>
            <p:nvPr/>
          </p:nvCxnSpPr>
          <p:spPr bwMode="auto">
            <a:xfrm>
              <a:off x="1093716" y="1058500"/>
              <a:ext cx="8222" cy="4303"/>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87" name="AutoShape 716">
              <a:extLst>
                <a:ext uri="{FF2B5EF4-FFF2-40B4-BE49-F238E27FC236}">
                  <a16:creationId xmlns:a16="http://schemas.microsoft.com/office/drawing/2014/main" id="{3676BD16-7EFC-4E34-B196-08A661DFAE6C}"/>
                </a:ext>
              </a:extLst>
            </p:cNvPr>
            <p:cNvCxnSpPr>
              <a:cxnSpLocks noChangeShapeType="1"/>
            </p:cNvCxnSpPr>
            <p:nvPr/>
          </p:nvCxnSpPr>
          <p:spPr bwMode="auto">
            <a:xfrm>
              <a:off x="1091641" y="1060267"/>
              <a:ext cx="3151" cy="9913"/>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88" name="Text Box 717">
              <a:extLst>
                <a:ext uri="{FF2B5EF4-FFF2-40B4-BE49-F238E27FC236}">
                  <a16:creationId xmlns:a16="http://schemas.microsoft.com/office/drawing/2014/main" id="{AAD36766-B8A9-4D0E-BC5C-9C2A362A9130}"/>
                </a:ext>
              </a:extLst>
            </p:cNvPr>
            <p:cNvSpPr txBox="1">
              <a:spLocks noChangeArrowheads="1"/>
            </p:cNvSpPr>
            <p:nvPr/>
          </p:nvSpPr>
          <p:spPr bwMode="auto">
            <a:xfrm>
              <a:off x="1123750" y="1076808"/>
              <a:ext cx="4385" cy="20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just">
                <a:lnSpc>
                  <a:spcPct val="150000"/>
                </a:lnSpc>
                <a:spcAft>
                  <a:spcPts val="800"/>
                </a:spcAft>
              </a:pPr>
              <a:r>
                <a:rPr lang="cs-CZ" sz="1050">
                  <a:solidFill>
                    <a:srgbClr val="5B9BD5"/>
                  </a:solidFill>
                  <a:effectLst/>
                  <a:latin typeface="Calibri" panose="020F0502020204030204" pitchFamily="34" charset="0"/>
                  <a:ea typeface="Calibri" panose="020F0502020204030204" pitchFamily="34" charset="0"/>
                  <a:cs typeface="Arial" panose="020B0604020202020204" pitchFamily="34" charset="0"/>
                </a:rPr>
                <a:t>EPSP</a:t>
              </a:r>
              <a:endParaRPr lang="cs-CZ" sz="1050">
                <a:effectLst/>
                <a:latin typeface="Calibri" panose="020F0502020204030204" pitchFamily="34" charset="0"/>
                <a:ea typeface="Calibri" panose="020F0502020204030204" pitchFamily="34" charset="0"/>
                <a:cs typeface="Arial" panose="020B0604020202020204" pitchFamily="34" charset="0"/>
              </a:endParaRPr>
            </a:p>
          </p:txBody>
        </p:sp>
        <p:sp>
          <p:nvSpPr>
            <p:cNvPr id="89" name="Freeform 718">
              <a:extLst>
                <a:ext uri="{FF2B5EF4-FFF2-40B4-BE49-F238E27FC236}">
                  <a16:creationId xmlns:a16="http://schemas.microsoft.com/office/drawing/2014/main" id="{9F8E8BD0-8BD9-40B9-A46A-0E26A1885681}"/>
                </a:ext>
              </a:extLst>
            </p:cNvPr>
            <p:cNvSpPr>
              <a:spLocks/>
            </p:cNvSpPr>
            <p:nvPr/>
          </p:nvSpPr>
          <p:spPr bwMode="auto">
            <a:xfrm>
              <a:off x="1088573" y="1056716"/>
              <a:ext cx="1830" cy="1036"/>
            </a:xfrm>
            <a:custGeom>
              <a:avLst/>
              <a:gdLst>
                <a:gd name="T0" fmla="*/ 176870 w 183055"/>
                <a:gd name="T1" fmla="*/ 96732 h 103605"/>
                <a:gd name="T2" fmla="*/ 176870 w 183055"/>
                <a:gd name="T3" fmla="*/ 89516 h 103605"/>
                <a:gd name="T4" fmla="*/ 156252 w 183055"/>
                <a:gd name="T5" fmla="*/ 58589 h 103605"/>
                <a:gd name="T6" fmla="*/ 106769 w 183055"/>
                <a:gd name="T7" fmla="*/ 27662 h 103605"/>
                <a:gd name="T8" fmla="*/ 65506 w 183055"/>
                <a:gd name="T9" fmla="*/ 3952 h 103605"/>
                <a:gd name="T10" fmla="*/ 39761 w 183055"/>
                <a:gd name="T11" fmla="*/ 3952 h 103605"/>
                <a:gd name="T12" fmla="*/ 4639 w 183055"/>
                <a:gd name="T13" fmla="*/ 10137 h 103605"/>
                <a:gd name="T14" fmla="*/ 11927 w 183055"/>
                <a:gd name="T15" fmla="*/ 43126 h 103605"/>
                <a:gd name="T16" fmla="*/ 62441 w 183055"/>
                <a:gd name="T17" fmla="*/ 61682 h 103605"/>
                <a:gd name="T18" fmla="*/ 116047 w 183055"/>
                <a:gd name="T19" fmla="*/ 79207 h 103605"/>
                <a:gd name="T20" fmla="*/ 162437 w 183055"/>
                <a:gd name="T21" fmla="*/ 99825 h 103605"/>
                <a:gd name="T22" fmla="*/ 183055 w 183055"/>
                <a:gd name="T23" fmla="*/ 101886 h 103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055" h="103605">
                  <a:moveTo>
                    <a:pt x="176870" y="96732"/>
                  </a:moveTo>
                  <a:cubicBezTo>
                    <a:pt x="178588" y="96302"/>
                    <a:pt x="180306" y="95873"/>
                    <a:pt x="176870" y="89516"/>
                  </a:cubicBezTo>
                  <a:cubicBezTo>
                    <a:pt x="173434" y="83159"/>
                    <a:pt x="167936" y="68898"/>
                    <a:pt x="156252" y="58589"/>
                  </a:cubicBezTo>
                  <a:cubicBezTo>
                    <a:pt x="144568" y="48280"/>
                    <a:pt x="121893" y="36768"/>
                    <a:pt x="106769" y="27662"/>
                  </a:cubicBezTo>
                  <a:cubicBezTo>
                    <a:pt x="91645" y="18556"/>
                    <a:pt x="76674" y="7904"/>
                    <a:pt x="65506" y="3952"/>
                  </a:cubicBezTo>
                  <a:cubicBezTo>
                    <a:pt x="54338" y="0"/>
                    <a:pt x="49905" y="2921"/>
                    <a:pt x="39761" y="3952"/>
                  </a:cubicBezTo>
                  <a:cubicBezTo>
                    <a:pt x="29617" y="4983"/>
                    <a:pt x="9278" y="3608"/>
                    <a:pt x="4639" y="10137"/>
                  </a:cubicBezTo>
                  <a:cubicBezTo>
                    <a:pt x="0" y="16666"/>
                    <a:pt x="2293" y="34535"/>
                    <a:pt x="11927" y="43126"/>
                  </a:cubicBezTo>
                  <a:cubicBezTo>
                    <a:pt x="21561" y="51717"/>
                    <a:pt x="45088" y="55669"/>
                    <a:pt x="62441" y="61682"/>
                  </a:cubicBezTo>
                  <a:cubicBezTo>
                    <a:pt x="79794" y="67695"/>
                    <a:pt x="99381" y="72850"/>
                    <a:pt x="116047" y="79207"/>
                  </a:cubicBezTo>
                  <a:cubicBezTo>
                    <a:pt x="132713" y="85564"/>
                    <a:pt x="151269" y="96045"/>
                    <a:pt x="162437" y="99825"/>
                  </a:cubicBezTo>
                  <a:cubicBezTo>
                    <a:pt x="173605" y="103605"/>
                    <a:pt x="178330" y="102745"/>
                    <a:pt x="183055" y="101886"/>
                  </a:cubicBezTo>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2" name="TextovéPole 1">
            <a:extLst>
              <a:ext uri="{FF2B5EF4-FFF2-40B4-BE49-F238E27FC236}">
                <a16:creationId xmlns:a16="http://schemas.microsoft.com/office/drawing/2014/main" id="{9A97D2AF-17BC-4DBC-BA4C-0F2F452EC6ED}"/>
              </a:ext>
            </a:extLst>
          </p:cNvPr>
          <p:cNvSpPr txBox="1"/>
          <p:nvPr/>
        </p:nvSpPr>
        <p:spPr>
          <a:xfrm>
            <a:off x="6082964" y="3681001"/>
            <a:ext cx="6163609" cy="2739211"/>
          </a:xfrm>
          <a:prstGeom prst="rect">
            <a:avLst/>
          </a:prstGeom>
          <a:noFill/>
        </p:spPr>
        <p:txBody>
          <a:bodyPr wrap="square" rtlCol="0">
            <a:spAutoFit/>
          </a:bodyPr>
          <a:lstStyle/>
          <a:p>
            <a:r>
              <a:rPr lang="cs-CZ" sz="1400" dirty="0"/>
              <a:t>Komentář k obrázku:</a:t>
            </a:r>
          </a:p>
          <a:p>
            <a:r>
              <a:rPr lang="cs-CZ" sz="1400" dirty="0"/>
              <a:t>vlevo – vizualizace mozkové kůry na povrchu mozku;</a:t>
            </a:r>
          </a:p>
          <a:p>
            <a:r>
              <a:rPr lang="cs-CZ" sz="1400" dirty="0"/>
              <a:t>uprostřed – zjednodušené schématické znázornění mozkové kůry, kde jsou 	pyramidové neurony uloženy kolmo na povrch kůry; </a:t>
            </a:r>
          </a:p>
          <a:p>
            <a:r>
              <a:rPr lang="cs-CZ" sz="1400" dirty="0"/>
              <a:t>vpravo – vznik excitačních postsynaptických potenciálů v oblasti 	postsynaptické membrány (sumací mnoha těchto potenciálů 	může být nervová buňka depolarizovaná až tak, že dojde 	k překročení prahové hodnoty membránového napětí a vzniká 	akční potenciál šířící se do dalších buněk).</a:t>
            </a:r>
          </a:p>
          <a:p>
            <a:endParaRPr lang="cs-CZ" sz="1400" dirty="0"/>
          </a:p>
          <a:p>
            <a:r>
              <a:rPr lang="cs-CZ" sz="1400" dirty="0"/>
              <a:t>Převzato: </a:t>
            </a:r>
            <a:r>
              <a:rPr lang="cs-CZ" sz="1400" dirty="0" err="1"/>
              <a:t>Workbook</a:t>
            </a:r>
            <a:r>
              <a:rPr lang="cs-CZ" sz="1400" dirty="0"/>
              <a:t> fyziologie – biomedicínská technika, Hrušková J. a kol.</a:t>
            </a:r>
          </a:p>
          <a:p>
            <a:endParaRPr lang="cs-CZ" dirty="0"/>
          </a:p>
        </p:txBody>
      </p:sp>
    </p:spTree>
    <p:extLst>
      <p:ext uri="{BB962C8B-B14F-4D97-AF65-F5344CB8AC3E}">
        <p14:creationId xmlns:p14="http://schemas.microsoft.com/office/powerpoint/2010/main" val="102150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85925" y="238125"/>
            <a:ext cx="96552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dirty="0">
                <a:solidFill>
                  <a:schemeClr val="tx2"/>
                </a:solidFill>
                <a:latin typeface="Arial CE" panose="020B0604020202020204" pitchFamily="34" charset="0"/>
              </a:rPr>
              <a:t>Elektrofyziologická analýza činnosti kůry - EEG</a:t>
            </a:r>
          </a:p>
        </p:txBody>
      </p:sp>
      <p:sp>
        <p:nvSpPr>
          <p:cNvPr id="14339" name="Text Box 3"/>
          <p:cNvSpPr txBox="1">
            <a:spLocks noChangeArrowheads="1"/>
          </p:cNvSpPr>
          <p:nvPr/>
        </p:nvSpPr>
        <p:spPr bwMode="auto">
          <a:xfrm>
            <a:off x="1343025" y="1422401"/>
            <a:ext cx="965520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b="0" dirty="0">
                <a:solidFill>
                  <a:schemeClr val="tx1"/>
                </a:solidFill>
                <a:latin typeface="Arial CE" panose="020B0604020202020204" pitchFamily="34" charset="0"/>
              </a:rPr>
              <a:t>Alfa	 8 – 13 Hz	základní rytmus bdění při zavřených očích</a:t>
            </a:r>
          </a:p>
          <a:p>
            <a:pPr eaLnBrk="1" hangingPunct="1">
              <a:spcBef>
                <a:spcPct val="0"/>
              </a:spcBef>
              <a:buClrTx/>
              <a:buSzTx/>
              <a:buFontTx/>
              <a:buNone/>
            </a:pPr>
            <a:r>
              <a:rPr lang="cs-CZ" altLang="cs-CZ" sz="2400" b="0" dirty="0">
                <a:solidFill>
                  <a:schemeClr val="tx1"/>
                </a:solidFill>
                <a:latin typeface="Arial CE" panose="020B0604020202020204" pitchFamily="34" charset="0"/>
              </a:rPr>
              <a:t>			  max. v oblasti okcipitálního laloku</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Beta  13 – 30 Hz  	bdění, otevřené oči</a:t>
            </a:r>
          </a:p>
          <a:p>
            <a:pPr eaLnBrk="1" hangingPunct="1">
              <a:spcBef>
                <a:spcPct val="0"/>
              </a:spcBef>
              <a:buClrTx/>
              <a:buSzTx/>
              <a:buFontTx/>
              <a:buNone/>
            </a:pPr>
            <a:r>
              <a:rPr lang="cs-CZ" altLang="cs-CZ" sz="2400" b="0" dirty="0">
                <a:solidFill>
                  <a:schemeClr val="tx1"/>
                </a:solidFill>
                <a:latin typeface="Arial CE" panose="020B0604020202020204" pitchFamily="34" charset="0"/>
              </a:rPr>
              <a:t>			  max. frontální lalok – g. </a:t>
            </a:r>
            <a:r>
              <a:rPr lang="cs-CZ" altLang="cs-CZ" sz="2400" b="0" dirty="0" err="1">
                <a:solidFill>
                  <a:schemeClr val="tx1"/>
                </a:solidFill>
                <a:latin typeface="Arial CE" panose="020B0604020202020204" pitchFamily="34" charset="0"/>
              </a:rPr>
              <a:t>precentralis</a:t>
            </a: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Gama   </a:t>
            </a:r>
            <a:r>
              <a:rPr lang="en-US" altLang="cs-CZ" sz="2400" b="0" dirty="0">
                <a:solidFill>
                  <a:schemeClr val="tx1"/>
                </a:solidFill>
                <a:latin typeface="Arial CE" panose="020B0604020202020204" pitchFamily="34" charset="0"/>
              </a:rPr>
              <a:t>&gt;</a:t>
            </a:r>
            <a:r>
              <a:rPr lang="cs-CZ" altLang="cs-CZ" sz="2400" b="0" dirty="0">
                <a:solidFill>
                  <a:schemeClr val="tx1"/>
                </a:solidFill>
                <a:latin typeface="Arial CE" panose="020B0604020202020204" pitchFamily="34" charset="0"/>
              </a:rPr>
              <a:t> 30 Hz	synchronní vlny při učení, pozornosti</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err="1">
                <a:solidFill>
                  <a:schemeClr val="tx1"/>
                </a:solidFill>
                <a:latin typeface="Arial CE" panose="020B0604020202020204" pitchFamily="34" charset="0"/>
              </a:rPr>
              <a:t>Theta</a:t>
            </a:r>
            <a:r>
              <a:rPr lang="cs-CZ" altLang="cs-CZ" sz="2400" b="0" dirty="0">
                <a:solidFill>
                  <a:schemeClr val="tx1"/>
                </a:solidFill>
                <a:latin typeface="Arial CE" panose="020B0604020202020204" pitchFamily="34" charset="0"/>
              </a:rPr>
              <a:t>    4 – 7 Hz	spánek, snížená úroveň bdění</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Delta   0,1 – 4 Hz     typické pro hluboký spánek (</a:t>
            </a:r>
            <a:r>
              <a:rPr lang="cs-CZ" altLang="cs-CZ" sz="2400" dirty="0">
                <a:solidFill>
                  <a:schemeClr val="tx1"/>
                </a:solidFill>
                <a:latin typeface="Arial CE" panose="020B0604020202020204" pitchFamily="34" charset="0"/>
              </a:rPr>
              <a:t>N</a:t>
            </a:r>
            <a:r>
              <a:rPr lang="cs-CZ" altLang="cs-CZ" sz="2400" b="0" dirty="0">
                <a:solidFill>
                  <a:schemeClr val="tx1"/>
                </a:solidFill>
                <a:latin typeface="Arial CE" panose="020B0604020202020204" pitchFamily="34" charset="0"/>
              </a:rPr>
              <a:t>on </a:t>
            </a:r>
            <a:r>
              <a:rPr lang="cs-CZ" altLang="cs-CZ" sz="2400" dirty="0">
                <a:solidFill>
                  <a:schemeClr val="tx1"/>
                </a:solidFill>
                <a:latin typeface="Arial CE" panose="020B0604020202020204" pitchFamily="34" charset="0"/>
              </a:rPr>
              <a:t>REM</a:t>
            </a:r>
            <a:r>
              <a:rPr lang="cs-CZ" altLang="cs-CZ" sz="2400" b="0" dirty="0">
                <a:solidFill>
                  <a:schemeClr val="tx1"/>
                </a:solidFill>
                <a:latin typeface="Arial CE" panose="020B0604020202020204" pitchFamily="34" charset="0"/>
              </a:rPr>
              <a:t>)</a:t>
            </a:r>
            <a:endParaRPr lang="en-US" altLang="cs-CZ" sz="2400" b="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260791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120347" y="258113"/>
            <a:ext cx="11409404" cy="6124754"/>
          </a:xfrm>
          <a:prstGeom prst="rect">
            <a:avLst/>
          </a:prstGeom>
        </p:spPr>
        <p:txBody>
          <a:bodyPr wrap="square">
            <a:spAutoFit/>
          </a:bodyPr>
          <a:lstStyle/>
          <a:p>
            <a:r>
              <a:rPr lang="cs-CZ" sz="3200" b="1" dirty="0">
                <a:latin typeface="Arial" panose="020B0604020202020204" pitchFamily="34" charset="0"/>
                <a:cs typeface="Arial" panose="020B0604020202020204" pitchFamily="34" charset="0"/>
              </a:rPr>
              <a:t>Regulační povaha nervového systému</a:t>
            </a:r>
          </a:p>
          <a:p>
            <a:endParaRPr lang="cs-CZ" dirty="0"/>
          </a:p>
          <a:p>
            <a:endParaRPr lang="cs-CZ" dirty="0"/>
          </a:p>
          <a:p>
            <a:endParaRPr lang="cs-CZ" dirty="0"/>
          </a:p>
          <a:p>
            <a:endParaRPr lang="cs-CZ" dirty="0"/>
          </a:p>
          <a:p>
            <a:endParaRPr lang="cs-CZ" dirty="0"/>
          </a:p>
          <a:p>
            <a:endParaRPr lang="cs-CZ" dirty="0"/>
          </a:p>
          <a:p>
            <a:endParaRPr lang="cs-CZ" dirty="0"/>
          </a:p>
          <a:p>
            <a:r>
              <a:rPr lang="cs-CZ" sz="3200" b="1" dirty="0"/>
              <a:t>Regulace  - </a:t>
            </a:r>
            <a:r>
              <a:rPr lang="cs-CZ" sz="1400" b="1" dirty="0"/>
              <a:t>ve fyziologii rozeznáváme</a:t>
            </a:r>
          </a:p>
          <a:p>
            <a:r>
              <a:rPr lang="cs-CZ" sz="1400" b="1" dirty="0"/>
              <a:t>	 </a:t>
            </a:r>
            <a:r>
              <a:rPr lang="cs-CZ" sz="3200" b="1" dirty="0"/>
              <a:t>základní 2 typy </a:t>
            </a:r>
            <a:r>
              <a:rPr lang="cs-CZ" sz="1400" b="1" dirty="0"/>
              <a:t>regulací</a:t>
            </a:r>
          </a:p>
          <a:p>
            <a:endParaRPr lang="cs-CZ" sz="3200" b="1" dirty="0"/>
          </a:p>
          <a:p>
            <a:r>
              <a:rPr lang="cs-CZ" sz="2800" b="1" dirty="0"/>
              <a:t>– </a:t>
            </a:r>
            <a:r>
              <a:rPr lang="cs-CZ" sz="2800" b="1" i="1" dirty="0"/>
              <a:t>Nervová</a:t>
            </a:r>
          </a:p>
          <a:p>
            <a:endParaRPr lang="cs-CZ" sz="2800" b="1" i="1" dirty="0"/>
          </a:p>
          <a:p>
            <a:r>
              <a:rPr lang="cs-CZ" sz="2800" b="1" i="1" dirty="0"/>
              <a:t>– Humorální </a:t>
            </a:r>
            <a:r>
              <a:rPr lang="cs-CZ" b="1" i="1" dirty="0"/>
              <a:t>(hormonální)</a:t>
            </a:r>
          </a:p>
          <a:p>
            <a:r>
              <a:rPr lang="cs-CZ" dirty="0">
                <a:latin typeface="Calibri" panose="020F0502020204030204" pitchFamily="34" charset="0"/>
              </a:rPr>
              <a:t>                                                                                                                                 </a:t>
            </a:r>
            <a:r>
              <a:rPr lang="cs-CZ" sz="1200" dirty="0">
                <a:latin typeface="Calibri" panose="020F0502020204030204" pitchFamily="34" charset="0"/>
              </a:rPr>
              <a:t>http://biology.about.com/od/anatomy/p/Hypothalamus.htm </a:t>
            </a:r>
            <a:endParaRPr lang="cs-CZ" sz="1200" dirty="0"/>
          </a:p>
          <a:p>
            <a:r>
              <a:rPr lang="cs-CZ" b="1" dirty="0"/>
              <a:t>Centrální nervový systém je součástí nervové regulace </a:t>
            </a:r>
          </a:p>
          <a:p>
            <a:r>
              <a:rPr lang="cs-CZ" b="1" dirty="0"/>
              <a:t>a  významně ovlivňuje i regulaci hormonální  </a:t>
            </a:r>
          </a:p>
        </p:txBody>
      </p:sp>
      <p:pic>
        <p:nvPicPr>
          <p:cNvPr id="4" name="Obrázek 3"/>
          <p:cNvPicPr>
            <a:picLocks noChangeAspect="1"/>
          </p:cNvPicPr>
          <p:nvPr/>
        </p:nvPicPr>
        <p:blipFill>
          <a:blip r:embed="rId2"/>
          <a:stretch>
            <a:fillRect/>
          </a:stretch>
        </p:blipFill>
        <p:spPr>
          <a:xfrm>
            <a:off x="7323437" y="1795848"/>
            <a:ext cx="4620526" cy="3200400"/>
          </a:xfrm>
          <a:prstGeom prst="rect">
            <a:avLst/>
          </a:prstGeom>
        </p:spPr>
      </p:pic>
    </p:spTree>
    <p:extLst>
      <p:ext uri="{BB962C8B-B14F-4D97-AF65-F5344CB8AC3E}">
        <p14:creationId xmlns:p14="http://schemas.microsoft.com/office/powerpoint/2010/main" val="1340228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12616" y="370865"/>
            <a:ext cx="1169851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chemeClr val="tx2"/>
                </a:solidFill>
                <a:latin typeface="Arial CE" panose="020B0604020202020204" pitchFamily="34" charset="0"/>
              </a:rPr>
              <a:t>Bdění (vigilita) a spánek (</a:t>
            </a:r>
            <a:r>
              <a:rPr lang="cs-CZ" altLang="cs-CZ" dirty="0" err="1">
                <a:solidFill>
                  <a:schemeClr val="tx2"/>
                </a:solidFill>
                <a:latin typeface="Arial CE" panose="020B0604020202020204" pitchFamily="34" charset="0"/>
              </a:rPr>
              <a:t>somnus</a:t>
            </a:r>
            <a:r>
              <a:rPr lang="cs-CZ" altLang="cs-CZ" dirty="0">
                <a:solidFill>
                  <a:schemeClr val="tx2"/>
                </a:solidFill>
                <a:latin typeface="Arial CE" panose="020B0604020202020204" pitchFamily="34" charset="0"/>
              </a:rPr>
              <a:t>)</a:t>
            </a:r>
          </a:p>
          <a:p>
            <a:pPr algn="ct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None/>
            </a:pPr>
            <a:r>
              <a:rPr lang="cs-CZ" altLang="cs-CZ" sz="2400" dirty="0">
                <a:solidFill>
                  <a:schemeClr val="tx1"/>
                </a:solidFill>
                <a:latin typeface="Arial CE" panose="020B0604020202020204" pitchFamily="34" charset="0"/>
              </a:rPr>
              <a:t>Bdění: stav organismu, který umožňuje dynamický kontakt s vnějším prostředím</a:t>
            </a:r>
          </a:p>
          <a:p>
            <a:pPr eaLnBrk="1" hangingPunct="1">
              <a:spcBef>
                <a:spcPct val="0"/>
              </a:spcBef>
              <a:buClrTx/>
              <a:buSzTx/>
              <a:buNone/>
            </a:pPr>
            <a:r>
              <a:rPr lang="cs-CZ" altLang="cs-CZ" sz="1800" dirty="0">
                <a:solidFill>
                  <a:schemeClr val="tx1"/>
                </a:solidFill>
                <a:latin typeface="Arial CE" panose="020B0604020202020204" pitchFamily="34" charset="0"/>
              </a:rPr>
              <a:t>Důležitou úlohu pro navození a udržení bdělého stavu: neurony retikulární formace a nespecifických jader thalamu (základní zdroj dráždění: 1 miliarda bitů za 1 sekundu)</a:t>
            </a:r>
          </a:p>
          <a:p>
            <a:pPr eaLnBrk="1" hangingPunct="1">
              <a:spcBef>
                <a:spcPct val="0"/>
              </a:spcBef>
              <a:buClrTx/>
              <a:buSzTx/>
              <a:buNone/>
            </a:pPr>
            <a:endParaRPr lang="cs-CZ" altLang="cs-CZ" sz="2400" dirty="0">
              <a:solidFill>
                <a:schemeClr val="tx1"/>
              </a:solidFill>
              <a:latin typeface="Arial CE" panose="020B0604020202020204" pitchFamily="34" charset="0"/>
            </a:endParaRPr>
          </a:p>
          <a:p>
            <a:pPr eaLnBrk="1" hangingPunct="1">
              <a:spcBef>
                <a:spcPct val="0"/>
              </a:spcBef>
              <a:buClrTx/>
              <a:buSzTx/>
              <a:buNone/>
            </a:pPr>
            <a:r>
              <a:rPr lang="cs-CZ" altLang="cs-CZ" sz="2400" dirty="0">
                <a:solidFill>
                  <a:schemeClr val="tx1"/>
                </a:solidFill>
                <a:latin typeface="Arial CE" panose="020B0604020202020204" pitchFamily="34" charset="0"/>
              </a:rPr>
              <a:t>Spánek – protiklad bdělého stavu, reverzibilní oslabení či ztráta kontaktu</a:t>
            </a:r>
          </a:p>
          <a:p>
            <a:pPr eaLnBrk="1" hangingPunct="1">
              <a:spcBef>
                <a:spcPct val="0"/>
              </a:spcBef>
              <a:buClrTx/>
              <a:buSzTx/>
              <a:buNone/>
            </a:pPr>
            <a:r>
              <a:rPr lang="cs-CZ" altLang="cs-CZ" sz="2400" dirty="0">
                <a:solidFill>
                  <a:schemeClr val="tx1"/>
                </a:solidFill>
                <a:latin typeface="Arial CE" panose="020B0604020202020204" pitchFamily="34" charset="0"/>
              </a:rPr>
              <a:t>s prostředím (pokles dráždivosti korových neuronů na senzorické podněty</a:t>
            </a:r>
          </a:p>
        </p:txBody>
      </p:sp>
    </p:spTree>
    <p:extLst>
      <p:ext uri="{BB962C8B-B14F-4D97-AF65-F5344CB8AC3E}">
        <p14:creationId xmlns:p14="http://schemas.microsoft.com/office/powerpoint/2010/main" val="508630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52500" y="331788"/>
            <a:ext cx="1028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rgbClr val="FF0000"/>
                </a:solidFill>
                <a:latin typeface="Arial" panose="020B0604020202020204" pitchFamily="34" charset="0"/>
                <a:cs typeface="Arial" panose="020B0604020202020204" pitchFamily="34" charset="0"/>
              </a:rPr>
              <a:t>Bdění a spánek</a:t>
            </a:r>
          </a:p>
          <a:p>
            <a:pPr eaLnBrk="1" hangingPunct="1">
              <a:spcBef>
                <a:spcPct val="0"/>
              </a:spcBef>
              <a:buClrTx/>
              <a:buSzTx/>
              <a:buFontTx/>
              <a:buChar char="-"/>
            </a:pPr>
            <a:endParaRPr lang="cs-CZ" altLang="cs-CZ" dirty="0">
              <a:solidFill>
                <a:schemeClr val="tx2"/>
              </a:solidFill>
              <a:latin typeface="Arial CE" panose="020B0604020202020204" pitchFamily="34" charset="0"/>
            </a:endParaRPr>
          </a:p>
        </p:txBody>
      </p:sp>
      <p:sp>
        <p:nvSpPr>
          <p:cNvPr id="16387" name="Text Box 3"/>
          <p:cNvSpPr txBox="1">
            <a:spLocks noChangeArrowheads="1"/>
          </p:cNvSpPr>
          <p:nvPr/>
        </p:nvSpPr>
        <p:spPr bwMode="auto">
          <a:xfrm>
            <a:off x="1186961" y="942853"/>
            <a:ext cx="10609571"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Non REM stadium -  ortodoxní=synchronizované</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 		</a:t>
            </a:r>
            <a:r>
              <a:rPr lang="cs-CZ" altLang="cs-CZ" sz="2800" b="0" dirty="0">
                <a:solidFill>
                  <a:schemeClr val="tx1"/>
                </a:solidFill>
                <a:latin typeface="Arial" panose="020B0604020202020204" pitchFamily="34" charset="0"/>
                <a:cs typeface="Arial" panose="020B0604020202020204" pitchFamily="34" charset="0"/>
              </a:rPr>
              <a:t>delta rytmus na EEG,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a:t>
            </a:r>
            <a:r>
              <a:rPr lang="cs-CZ" altLang="cs-CZ" sz="2800" b="0" dirty="0" err="1">
                <a:solidFill>
                  <a:schemeClr val="tx1"/>
                </a:solidFill>
                <a:latin typeface="Arial" panose="020B0604020202020204" pitchFamily="34" charset="0"/>
                <a:cs typeface="Arial" panose="020B0604020202020204" pitchFamily="34" charset="0"/>
              </a:rPr>
              <a:t>nižší+pravidelná</a:t>
            </a:r>
            <a:r>
              <a:rPr lang="cs-CZ" altLang="cs-CZ" sz="2800" b="0" dirty="0">
                <a:solidFill>
                  <a:schemeClr val="tx1"/>
                </a:solidFill>
                <a:latin typeface="Arial" panose="020B0604020202020204" pitchFamily="34" charset="0"/>
                <a:cs typeface="Arial" panose="020B0604020202020204" pitchFamily="34" charset="0"/>
              </a:rPr>
              <a:t> frekvence srdce i dechu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tonus kosterních svalů nízký</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menší hloubka spánku</a:t>
            </a:r>
          </a:p>
          <a:p>
            <a:pPr eaLnBrk="1" hangingPunct="1">
              <a:spcBef>
                <a:spcPct val="0"/>
              </a:spcBef>
              <a:buClrTx/>
              <a:buSzTx/>
              <a:buFontTx/>
              <a:buNone/>
            </a:pPr>
            <a:r>
              <a:rPr lang="cs-CZ" altLang="cs-CZ" sz="1800" b="0" dirty="0">
                <a:solidFill>
                  <a:schemeClr val="tx1"/>
                </a:solidFill>
                <a:latin typeface="Arial" panose="020B0604020202020204" pitchFamily="34" charset="0"/>
                <a:cs typeface="Arial" panose="020B0604020202020204" pitchFamily="34" charset="0"/>
              </a:rPr>
              <a:t>	strukturální podklad – neurony </a:t>
            </a:r>
            <a:r>
              <a:rPr lang="cs-CZ" altLang="cs-CZ" sz="1800" b="0" dirty="0" err="1">
                <a:solidFill>
                  <a:schemeClr val="tx1"/>
                </a:solidFill>
                <a:latin typeface="Arial" panose="020B0604020202020204" pitchFamily="34" charset="0"/>
                <a:cs typeface="Arial" panose="020B0604020202020204" pitchFamily="34" charset="0"/>
              </a:rPr>
              <a:t>nuclei</a:t>
            </a:r>
            <a:r>
              <a:rPr lang="cs-CZ" altLang="cs-CZ" sz="1800" b="0" dirty="0">
                <a:solidFill>
                  <a:schemeClr val="tx1"/>
                </a:solidFill>
                <a:latin typeface="Arial" panose="020B0604020202020204" pitchFamily="34" charset="0"/>
                <a:cs typeface="Arial" panose="020B0604020202020204" pitchFamily="34" charset="0"/>
              </a:rPr>
              <a:t> </a:t>
            </a:r>
            <a:r>
              <a:rPr lang="cs-CZ" altLang="cs-CZ" sz="1800" b="0" dirty="0" err="1">
                <a:solidFill>
                  <a:schemeClr val="tx1"/>
                </a:solidFill>
                <a:latin typeface="Arial" panose="020B0604020202020204" pitchFamily="34" charset="0"/>
                <a:cs typeface="Arial" panose="020B0604020202020204" pitchFamily="34" charset="0"/>
              </a:rPr>
              <a:t>raphes</a:t>
            </a:r>
            <a:r>
              <a:rPr lang="cs-CZ" altLang="cs-CZ" sz="1800" b="0" dirty="0">
                <a:solidFill>
                  <a:schemeClr val="tx1"/>
                </a:solidFill>
                <a:latin typeface="Arial" panose="020B0604020202020204" pitchFamily="34" charset="0"/>
                <a:cs typeface="Arial" panose="020B0604020202020204" pitchFamily="34" charset="0"/>
              </a:rPr>
              <a:t> = centrum ortodoxního </a:t>
            </a:r>
            <a:r>
              <a:rPr lang="cs-CZ" altLang="cs-CZ" sz="1600" b="0" dirty="0">
                <a:solidFill>
                  <a:schemeClr val="tx1"/>
                </a:solidFill>
                <a:latin typeface="Arial" panose="020B0604020202020204" pitchFamily="34" charset="0"/>
                <a:cs typeface="Arial" panose="020B0604020202020204" pitchFamily="34" charset="0"/>
              </a:rPr>
              <a:t>spánku</a:t>
            </a:r>
          </a:p>
          <a:p>
            <a:pPr eaLnBrk="1" hangingPunct="1">
              <a:spcBef>
                <a:spcPct val="0"/>
              </a:spcBef>
              <a:buClrTx/>
              <a:buSzTx/>
              <a:buFontTx/>
              <a:buNone/>
            </a:pPr>
            <a:endParaRPr lang="cs-CZ" altLang="cs-CZ" sz="1600" b="0" dirty="0">
              <a:solidFill>
                <a:schemeClr val="tx1"/>
              </a:solidFill>
              <a:latin typeface="Arial" panose="020B0604020202020204" pitchFamily="34" charset="0"/>
              <a:cs typeface="Arial" panose="020B0604020202020204" pitchFamily="34" charset="0"/>
            </a:endParaRP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REM stadium  -  paradoxní=desynchronizované</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		</a:t>
            </a:r>
            <a:r>
              <a:rPr lang="cs-CZ" altLang="cs-CZ" sz="2800" b="0" dirty="0">
                <a:solidFill>
                  <a:schemeClr val="tx1"/>
                </a:solidFill>
                <a:latin typeface="Arial" panose="020B0604020202020204" pitchFamily="34" charset="0"/>
                <a:cs typeface="Arial" panose="020B0604020202020204" pitchFamily="34" charset="0"/>
              </a:rPr>
              <a:t>beta rytmus na EEG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a:t>
            </a:r>
            <a:r>
              <a:rPr lang="cs-CZ" altLang="cs-CZ" sz="2800" b="0" dirty="0" err="1">
                <a:solidFill>
                  <a:schemeClr val="tx1"/>
                </a:solidFill>
                <a:latin typeface="Arial" panose="020B0604020202020204" pitchFamily="34" charset="0"/>
                <a:cs typeface="Arial" panose="020B0604020202020204" pitchFamily="34" charset="0"/>
              </a:rPr>
              <a:t>zvýšená+nepravidelná</a:t>
            </a:r>
            <a:r>
              <a:rPr lang="cs-CZ" altLang="cs-CZ" sz="2800" b="0" dirty="0">
                <a:solidFill>
                  <a:schemeClr val="tx1"/>
                </a:solidFill>
                <a:latin typeface="Arial" panose="020B0604020202020204" pitchFamily="34" charset="0"/>
                <a:cs typeface="Arial" panose="020B0604020202020204" pitchFamily="34" charset="0"/>
              </a:rPr>
              <a:t> frekvence srdce i dechu</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tonus kosterních svalů vymizelý</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větší hloubka spánku</a:t>
            </a:r>
          </a:p>
          <a:p>
            <a:pPr eaLnBrk="1" hangingPunct="1">
              <a:spcBef>
                <a:spcPct val="0"/>
              </a:spcBef>
              <a:buClrTx/>
              <a:buSzTx/>
              <a:buFontTx/>
              <a:buNone/>
            </a:pPr>
            <a:r>
              <a:rPr lang="cs-CZ" altLang="cs-CZ" sz="1800" b="0" dirty="0">
                <a:solidFill>
                  <a:schemeClr val="tx1"/>
                </a:solidFill>
                <a:latin typeface="Arial" panose="020B0604020202020204" pitchFamily="34" charset="0"/>
                <a:cs typeface="Arial" panose="020B0604020202020204" pitchFamily="34" charset="0"/>
              </a:rPr>
              <a:t>	strukturální</a:t>
            </a:r>
            <a:r>
              <a:rPr lang="cs-CZ" altLang="cs-CZ" sz="2800" b="0" dirty="0">
                <a:solidFill>
                  <a:schemeClr val="tx1"/>
                </a:solidFill>
                <a:latin typeface="Arial" panose="020B0604020202020204" pitchFamily="34" charset="0"/>
                <a:cs typeface="Arial" panose="020B0604020202020204" pitchFamily="34" charset="0"/>
              </a:rPr>
              <a:t> </a:t>
            </a:r>
            <a:r>
              <a:rPr lang="cs-CZ" altLang="cs-CZ" sz="1800" b="0" dirty="0">
                <a:solidFill>
                  <a:schemeClr val="tx1"/>
                </a:solidFill>
                <a:latin typeface="Arial" panose="020B0604020202020204" pitchFamily="34" charset="0"/>
                <a:cs typeface="Arial" panose="020B0604020202020204" pitchFamily="34" charset="0"/>
              </a:rPr>
              <a:t>podklad – neurony </a:t>
            </a:r>
            <a:r>
              <a:rPr lang="cs-CZ" altLang="cs-CZ" sz="1800" b="0" dirty="0" err="1">
                <a:solidFill>
                  <a:schemeClr val="tx1"/>
                </a:solidFill>
                <a:latin typeface="Arial" panose="020B0604020202020204" pitchFamily="34" charset="0"/>
                <a:cs typeface="Arial" panose="020B0604020202020204" pitchFamily="34" charset="0"/>
              </a:rPr>
              <a:t>locus</a:t>
            </a:r>
            <a:r>
              <a:rPr lang="cs-CZ" altLang="cs-CZ" sz="1800" b="0" dirty="0">
                <a:solidFill>
                  <a:schemeClr val="tx1"/>
                </a:solidFill>
                <a:latin typeface="Arial" panose="020B0604020202020204" pitchFamily="34" charset="0"/>
                <a:cs typeface="Arial" panose="020B0604020202020204" pitchFamily="34" charset="0"/>
              </a:rPr>
              <a:t> </a:t>
            </a:r>
            <a:r>
              <a:rPr lang="cs-CZ" altLang="cs-CZ" sz="1800" b="0" dirty="0" err="1">
                <a:solidFill>
                  <a:schemeClr val="tx1"/>
                </a:solidFill>
                <a:latin typeface="Arial" panose="020B0604020202020204" pitchFamily="34" charset="0"/>
                <a:cs typeface="Arial" panose="020B0604020202020204" pitchFamily="34" charset="0"/>
              </a:rPr>
              <a:t>caeruleus</a:t>
            </a:r>
            <a:r>
              <a:rPr lang="cs-CZ" altLang="cs-CZ" sz="1800" b="0" dirty="0">
                <a:solidFill>
                  <a:schemeClr val="tx1"/>
                </a:solidFill>
                <a:latin typeface="Arial" panose="020B0604020202020204" pitchFamily="34" charset="0"/>
                <a:cs typeface="Arial" panose="020B0604020202020204" pitchFamily="34" charset="0"/>
              </a:rPr>
              <a:t> – horní polovina Varolova mostu</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1 cyklus zahrnuje oba dva typy, celková </a:t>
            </a:r>
            <a:r>
              <a:rPr lang="cs-CZ" altLang="cs-CZ" sz="2800" dirty="0">
                <a:solidFill>
                  <a:schemeClr val="tx1"/>
                </a:solidFill>
                <a:latin typeface="Arial CE" panose="020B0604020202020204" pitchFamily="34" charset="0"/>
              </a:rPr>
              <a:t>délka okolo 1,5 hod</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944246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PAMĚŤ</a:t>
            </a:r>
          </a:p>
        </p:txBody>
      </p:sp>
      <p:sp>
        <p:nvSpPr>
          <p:cNvPr id="3" name="Zástupný symbol pro obsah 2"/>
          <p:cNvSpPr>
            <a:spLocks noGrp="1"/>
          </p:cNvSpPr>
          <p:nvPr>
            <p:ph idx="1"/>
          </p:nvPr>
        </p:nvSpPr>
        <p:spPr/>
        <p:txBody>
          <a:bodyPr/>
          <a:lstStyle/>
          <a:p>
            <a:r>
              <a:rPr lang="cs-CZ" dirty="0"/>
              <a:t>Ukládání informací do „zásobníku/depozitu/údajové banky“, ze které se v případě potřeby mohou  vybrat a využít</a:t>
            </a:r>
          </a:p>
          <a:p>
            <a:r>
              <a:rPr lang="cs-CZ" dirty="0"/>
              <a:t>Paměť odkazuje na způsob jakým zaznamenáváme události, informace a dovednosti</a:t>
            </a:r>
          </a:p>
          <a:p>
            <a:r>
              <a:rPr lang="cs-CZ" dirty="0"/>
              <a:t>Rozeznáváme různé druhy paměti v závislosti</a:t>
            </a:r>
          </a:p>
          <a:p>
            <a:pPr lvl="1"/>
            <a:r>
              <a:rPr lang="cs-CZ" dirty="0"/>
              <a:t> na charakteru informace</a:t>
            </a:r>
          </a:p>
          <a:p>
            <a:pPr lvl="1"/>
            <a:r>
              <a:rPr lang="cs-CZ" dirty="0"/>
              <a:t>podle účasti vědomí při vytváření paměti</a:t>
            </a:r>
          </a:p>
          <a:p>
            <a:pPr lvl="1"/>
            <a:r>
              <a:rPr lang="cs-CZ" dirty="0"/>
              <a:t>podle času – jak dlouho si pamatujeme </a:t>
            </a:r>
          </a:p>
        </p:txBody>
      </p:sp>
    </p:spTree>
    <p:extLst>
      <p:ext uri="{BB962C8B-B14F-4D97-AF65-F5344CB8AC3E}">
        <p14:creationId xmlns:p14="http://schemas.microsoft.com/office/powerpoint/2010/main" val="1863533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normAutofit fontScale="92500" lnSpcReduction="20000"/>
          </a:bodyPr>
          <a:lstStyle/>
          <a:p>
            <a:r>
              <a:rPr lang="cs-CZ" b="1" u="sng" dirty="0"/>
              <a:t>Deklarativní </a:t>
            </a:r>
            <a:r>
              <a:rPr lang="cs-CZ" dirty="0"/>
              <a:t>– explicitní vědomá paměť na zážitky a události</a:t>
            </a:r>
          </a:p>
          <a:p>
            <a:r>
              <a:rPr lang="cs-CZ" dirty="0"/>
              <a:t>Vybavuje se verbálně, prostřednictvím vysloveného nebo napsaného slova</a:t>
            </a:r>
          </a:p>
          <a:p>
            <a:pPr lvl="1"/>
            <a:r>
              <a:rPr lang="cs-CZ" dirty="0"/>
              <a:t>EPIZODICKÁ – osobní zážitky v kontextu událostí, které se stali na určitém místě a čase</a:t>
            </a:r>
          </a:p>
          <a:p>
            <a:pPr lvl="1"/>
            <a:r>
              <a:rPr lang="cs-CZ" dirty="0"/>
              <a:t>SÉMANTICKÁ – paměť na naučené situace (víme, že Londýn je hlavní město Anglie, </a:t>
            </a:r>
          </a:p>
          <a:p>
            <a:pPr marL="914400" lvl="2" indent="0">
              <a:buNone/>
            </a:pPr>
            <a:r>
              <a:rPr lang="cs-CZ" dirty="0"/>
              <a:t>i když jsme tam nikdy nebyli) </a:t>
            </a:r>
          </a:p>
          <a:p>
            <a:pPr marL="457200" lvl="1" indent="0">
              <a:buNone/>
            </a:pPr>
            <a:r>
              <a:rPr lang="cs-CZ" dirty="0"/>
              <a:t>Na naučení se deklarativního materiálu potřebujeme více času, snadno ho zapomínáme, pokud ho často nepoužíváme;</a:t>
            </a:r>
          </a:p>
          <a:p>
            <a:pPr marL="457200" lvl="1" indent="0">
              <a:buNone/>
            </a:pPr>
            <a:endParaRPr lang="cs-CZ" dirty="0"/>
          </a:p>
          <a:p>
            <a:pPr marL="457200" lvl="1" indent="0">
              <a:buNone/>
            </a:pPr>
            <a:r>
              <a:rPr lang="cs-CZ" dirty="0"/>
              <a:t>Z časového hlediska se tato forma dělí na:</a:t>
            </a:r>
          </a:p>
          <a:p>
            <a:pPr marL="457200" lvl="1" indent="0">
              <a:buNone/>
            </a:pPr>
            <a:r>
              <a:rPr lang="cs-CZ" dirty="0"/>
              <a:t> 	senzorickou</a:t>
            </a:r>
          </a:p>
          <a:p>
            <a:pPr marL="457200" lvl="1" indent="0">
              <a:buNone/>
            </a:pPr>
            <a:r>
              <a:rPr lang="cs-CZ" dirty="0"/>
              <a:t>	krátkodobou</a:t>
            </a:r>
          </a:p>
          <a:p>
            <a:pPr marL="457200" lvl="1" indent="0">
              <a:buNone/>
            </a:pPr>
            <a:r>
              <a:rPr lang="cs-CZ" dirty="0"/>
              <a:t>	dlouhodobou</a:t>
            </a:r>
          </a:p>
          <a:p>
            <a:pPr marL="457200" lvl="1" indent="0">
              <a:buNone/>
            </a:pPr>
            <a:r>
              <a:rPr lang="cs-CZ" dirty="0"/>
              <a:t>Specifickou formou je pracovní paměť – </a:t>
            </a:r>
            <a:r>
              <a:rPr lang="cs-CZ" dirty="0" err="1"/>
              <a:t>prefrontální</a:t>
            </a:r>
            <a:r>
              <a:rPr lang="cs-CZ" dirty="0"/>
              <a:t> mozková kůra</a:t>
            </a:r>
          </a:p>
        </p:txBody>
      </p:sp>
    </p:spTree>
    <p:extLst>
      <p:ext uri="{BB962C8B-B14F-4D97-AF65-F5344CB8AC3E}">
        <p14:creationId xmlns:p14="http://schemas.microsoft.com/office/powerpoint/2010/main" val="1737257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senzorická</a:t>
            </a:r>
          </a:p>
        </p:txBody>
      </p:sp>
      <p:sp>
        <p:nvSpPr>
          <p:cNvPr id="3" name="Zástupný symbol pro obsah 2"/>
          <p:cNvSpPr>
            <a:spLocks noGrp="1"/>
          </p:cNvSpPr>
          <p:nvPr>
            <p:ph idx="1"/>
          </p:nvPr>
        </p:nvSpPr>
        <p:spPr/>
        <p:txBody>
          <a:bodyPr/>
          <a:lstStyle/>
          <a:p>
            <a:r>
              <a:rPr lang="cs-CZ" dirty="0"/>
              <a:t>První fáze paměťového procesu</a:t>
            </a:r>
          </a:p>
          <a:p>
            <a:r>
              <a:rPr lang="cs-CZ" dirty="0"/>
              <a:t>Netrvá déle jako 1 s</a:t>
            </a:r>
          </a:p>
          <a:p>
            <a:r>
              <a:rPr lang="cs-CZ" dirty="0"/>
              <a:t>Senzorický vstup do CNS …10</a:t>
            </a:r>
            <a:r>
              <a:rPr lang="cs-CZ" baseline="30000" dirty="0"/>
              <a:t>9 </a:t>
            </a:r>
            <a:r>
              <a:rPr lang="cs-CZ" dirty="0"/>
              <a:t>bitů/s</a:t>
            </a:r>
          </a:p>
          <a:p>
            <a:r>
              <a:rPr lang="cs-CZ" dirty="0"/>
              <a:t>Tolik informací nemůže vstoupit do vědomí a hned se zapomíná</a:t>
            </a:r>
          </a:p>
          <a:p>
            <a:r>
              <a:rPr lang="cs-CZ" dirty="0"/>
              <a:t>Význam: aktivace mozkové kůry prostřednictvím RAS</a:t>
            </a:r>
          </a:p>
        </p:txBody>
      </p:sp>
    </p:spTree>
    <p:extLst>
      <p:ext uri="{BB962C8B-B14F-4D97-AF65-F5344CB8AC3E}">
        <p14:creationId xmlns:p14="http://schemas.microsoft.com/office/powerpoint/2010/main" val="118206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sz="4900" dirty="0"/>
              <a:t>PAMĚŤ</a:t>
            </a:r>
            <a:r>
              <a:rPr lang="cs-CZ" dirty="0"/>
              <a:t> krátkodobá</a:t>
            </a:r>
            <a:br>
              <a:rPr lang="cs-CZ" dirty="0"/>
            </a:br>
            <a:endParaRPr lang="cs-CZ" dirty="0"/>
          </a:p>
        </p:txBody>
      </p:sp>
      <p:sp>
        <p:nvSpPr>
          <p:cNvPr id="3" name="Zástupný symbol pro obsah 2"/>
          <p:cNvSpPr>
            <a:spLocks noGrp="1"/>
          </p:cNvSpPr>
          <p:nvPr>
            <p:ph idx="1"/>
          </p:nvPr>
        </p:nvSpPr>
        <p:spPr>
          <a:xfrm>
            <a:off x="345057" y="1825625"/>
            <a:ext cx="11550769" cy="4351338"/>
          </a:xfrm>
        </p:spPr>
        <p:txBody>
          <a:bodyPr>
            <a:normAutofit lnSpcReduction="10000"/>
          </a:bodyPr>
          <a:lstStyle/>
          <a:p>
            <a:r>
              <a:rPr lang="cs-CZ" dirty="0"/>
              <a:t>Vlastní vstupní paměťový proces</a:t>
            </a:r>
          </a:p>
          <a:p>
            <a:r>
              <a:rPr lang="cs-CZ" dirty="0"/>
              <a:t>Délka trvání - sekundy, minuty až hodiny</a:t>
            </a:r>
          </a:p>
          <a:p>
            <a:r>
              <a:rPr lang="cs-CZ" dirty="0"/>
              <a:t>Představuje filtr přes který přecházejí nejvýznamnější podněty</a:t>
            </a:r>
          </a:p>
          <a:p>
            <a:r>
              <a:rPr lang="cs-CZ" dirty="0"/>
              <a:t>Informace, které chceme či potřebujeme uchovat se přes krátkodobou paměť přesouvají do dlouhodobé procesem tzv. konsolidace</a:t>
            </a:r>
          </a:p>
          <a:p>
            <a:r>
              <a:rPr lang="cs-CZ" dirty="0"/>
              <a:t>Mechanismem krátkodobé paměti je tzv. </a:t>
            </a:r>
            <a:r>
              <a:rPr lang="cs-CZ" dirty="0" err="1"/>
              <a:t>reverberační</a:t>
            </a:r>
            <a:r>
              <a:rPr lang="cs-CZ" dirty="0"/>
              <a:t> obvod (pozitivní zpětnovazebný okruh)</a:t>
            </a:r>
          </a:p>
          <a:p>
            <a:pPr lvl="1"/>
            <a:r>
              <a:rPr lang="cs-CZ" dirty="0"/>
              <a:t>Synaptické spojení do série zapojeného postsynaptického neuronu s presynaptickým</a:t>
            </a:r>
          </a:p>
          <a:p>
            <a:pPr lvl="1"/>
            <a:r>
              <a:rPr lang="cs-CZ" dirty="0"/>
              <a:t>(retrográdní amnézie – nepamatujeme si události asi 30min před úrazem; anterográdní amnézie – nezapamatujeme si nové informace – při těžkém alkoholismu, degenerace neuronů v hipokampu)</a:t>
            </a:r>
          </a:p>
        </p:txBody>
      </p:sp>
    </p:spTree>
    <p:extLst>
      <p:ext uri="{BB962C8B-B14F-4D97-AF65-F5344CB8AC3E}">
        <p14:creationId xmlns:p14="http://schemas.microsoft.com/office/powerpoint/2010/main" val="217431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dlouhodobá</a:t>
            </a:r>
          </a:p>
        </p:txBody>
      </p:sp>
      <p:sp>
        <p:nvSpPr>
          <p:cNvPr id="3" name="Zástupný symbol pro obsah 2"/>
          <p:cNvSpPr>
            <a:spLocks noGrp="1"/>
          </p:cNvSpPr>
          <p:nvPr>
            <p:ph idx="1"/>
          </p:nvPr>
        </p:nvSpPr>
        <p:spPr/>
        <p:txBody>
          <a:bodyPr/>
          <a:lstStyle/>
          <a:p>
            <a:r>
              <a:rPr lang="cs-CZ" dirty="0"/>
              <a:t>Různá doba uchovávání informací – několik dní, roků, desetiletí, celý život – hlavně ve spojení se silným emocionálním zážitkem</a:t>
            </a:r>
          </a:p>
          <a:p>
            <a:r>
              <a:rPr lang="cs-CZ" dirty="0"/>
              <a:t>Uchovávání paměťové stopy má pravděpodobně biochemickou podstatu; hypotéza pánů </a:t>
            </a:r>
            <a:r>
              <a:rPr lang="cs-CZ" dirty="0" err="1"/>
              <a:t>Ecclese</a:t>
            </a:r>
            <a:r>
              <a:rPr lang="cs-CZ" dirty="0"/>
              <a:t> a </a:t>
            </a:r>
            <a:r>
              <a:rPr lang="cs-CZ" dirty="0" err="1"/>
              <a:t>Szenthágotthaie</a:t>
            </a:r>
            <a:r>
              <a:rPr lang="cs-CZ" dirty="0"/>
              <a:t> – mikrostrukturální změny na presynaptických či postsynaptických spojení</a:t>
            </a:r>
          </a:p>
        </p:txBody>
      </p:sp>
    </p:spTree>
    <p:extLst>
      <p:ext uri="{BB962C8B-B14F-4D97-AF65-F5344CB8AC3E}">
        <p14:creationId xmlns:p14="http://schemas.microsoft.com/office/powerpoint/2010/main" val="3075679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cs-CZ"/>
              <a:t>Multi-store (Atkinson-Shiffrin memory model 1968)</a:t>
            </a:r>
          </a:p>
        </p:txBody>
      </p:sp>
      <p:pic>
        <p:nvPicPr>
          <p:cNvPr id="19459" name="Picture 3" descr="i_07_p_tra_2a copy"/>
          <p:cNvPicPr>
            <a:picLocks noGrp="1" noChangeAspect="1" noChangeArrowheads="1"/>
          </p:cNvPicPr>
          <p:nvPr>
            <p:ph idx="1"/>
          </p:nvPr>
        </p:nvPicPr>
        <p:blipFill>
          <a:blip r:embed="rId3">
            <a:clrChange>
              <a:clrFrom>
                <a:srgbClr val="FFFFCD"/>
              </a:clrFrom>
              <a:clrTo>
                <a:srgbClr val="FFFFCD">
                  <a:alpha val="0"/>
                </a:srgbClr>
              </a:clrTo>
            </a:clrChange>
            <a:extLst>
              <a:ext uri="{28A0092B-C50C-407E-A947-70E740481C1C}">
                <a14:useLocalDpi xmlns:a14="http://schemas.microsoft.com/office/drawing/2010/main" val="0"/>
              </a:ext>
            </a:extLst>
          </a:blip>
          <a:srcRect/>
          <a:stretch>
            <a:fillRect/>
          </a:stretch>
        </p:blipFill>
        <p:spPr>
          <a:xfrm>
            <a:off x="2767379" y="716940"/>
            <a:ext cx="6311900" cy="6242050"/>
          </a:xfrm>
        </p:spPr>
      </p:pic>
    </p:spTree>
    <p:extLst>
      <p:ext uri="{BB962C8B-B14F-4D97-AF65-F5344CB8AC3E}">
        <p14:creationId xmlns:p14="http://schemas.microsoft.com/office/powerpoint/2010/main" val="2621934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lstStyle/>
          <a:p>
            <a:r>
              <a:rPr lang="cs-CZ" b="1" u="sng" dirty="0"/>
              <a:t>Procedurální (nedeklarativní)</a:t>
            </a:r>
          </a:p>
          <a:p>
            <a:pPr marL="0" indent="0">
              <a:buNone/>
            </a:pPr>
            <a:r>
              <a:rPr lang="cs-CZ" dirty="0"/>
              <a:t>Je výsledkem učení se zručnostem vyžadující motorickou koordinaci</a:t>
            </a:r>
          </a:p>
          <a:p>
            <a:pPr marL="0" indent="0">
              <a:buNone/>
            </a:pPr>
            <a:r>
              <a:rPr lang="cs-CZ" dirty="0"/>
              <a:t>(výsledkem tohoto učení a paměti je schopnost lyžovat, bruslit, jezdit na kole, řídit auto…)</a:t>
            </a:r>
          </a:p>
          <a:p>
            <a:pPr marL="0" indent="0">
              <a:buNone/>
            </a:pPr>
            <a:r>
              <a:rPr lang="cs-CZ" dirty="0"/>
              <a:t>Anatomický podklad: mozeček, amygdala, subkortikální oblasti bazálních ganglií </a:t>
            </a:r>
          </a:p>
          <a:p>
            <a:pPr marL="0" indent="0">
              <a:buNone/>
            </a:pPr>
            <a:r>
              <a:rPr lang="cs-CZ" dirty="0"/>
              <a:t>Amygdala je součástí pro implicitní paměť – nevědomá složka – např. emoční paměť</a:t>
            </a:r>
          </a:p>
        </p:txBody>
      </p:sp>
    </p:spTree>
    <p:extLst>
      <p:ext uri="{BB962C8B-B14F-4D97-AF65-F5344CB8AC3E}">
        <p14:creationId xmlns:p14="http://schemas.microsoft.com/office/powerpoint/2010/main" val="1607930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emory implicit1"/>
          <p:cNvPicPr>
            <a:picLocks noGrp="1" noChangeAspect="1" noChangeArrowheads="1"/>
          </p:cNvPicPr>
          <p:nvPr>
            <p:ph/>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a:xfrm>
            <a:off x="2103438" y="450851"/>
            <a:ext cx="7954962" cy="5680075"/>
          </a:xfrm>
          <a:noFill/>
          <a:extLst>
            <a:ext uri="{909E8E84-426E-40DD-AFC4-6F175D3DCCD1}">
              <a14:hiddenFill xmlns:a14="http://schemas.microsoft.com/office/drawing/2010/main">
                <a:solidFill>
                  <a:schemeClr val="accent1"/>
                </a:solidFill>
              </a14:hiddenFill>
            </a:ext>
          </a:extLst>
        </p:spPr>
      </p:pic>
      <p:sp>
        <p:nvSpPr>
          <p:cNvPr id="2" name="TextovéPole 1">
            <a:extLst>
              <a:ext uri="{FF2B5EF4-FFF2-40B4-BE49-F238E27FC236}">
                <a16:creationId xmlns:a16="http://schemas.microsoft.com/office/drawing/2014/main" id="{40CA99D1-3475-4144-B0D4-DD34DA68A5BA}"/>
              </a:ext>
            </a:extLst>
          </p:cNvPr>
          <p:cNvSpPr txBox="1"/>
          <p:nvPr/>
        </p:nvSpPr>
        <p:spPr>
          <a:xfrm>
            <a:off x="2226832" y="5946260"/>
            <a:ext cx="2162288" cy="369332"/>
          </a:xfrm>
          <a:prstGeom prst="rect">
            <a:avLst/>
          </a:prstGeom>
          <a:noFill/>
        </p:spPr>
        <p:txBody>
          <a:bodyPr wrap="square" rtlCol="0">
            <a:spAutoFit/>
          </a:bodyPr>
          <a:lstStyle/>
          <a:p>
            <a:r>
              <a:rPr lang="cs-CZ" dirty="0"/>
              <a:t>Dovednosti a zvyky</a:t>
            </a:r>
          </a:p>
        </p:txBody>
      </p:sp>
      <p:sp>
        <p:nvSpPr>
          <p:cNvPr id="3" name="TextovéPole 2">
            <a:extLst>
              <a:ext uri="{FF2B5EF4-FFF2-40B4-BE49-F238E27FC236}">
                <a16:creationId xmlns:a16="http://schemas.microsoft.com/office/drawing/2014/main" id="{A9259868-E283-454C-886E-FDF6756225A9}"/>
              </a:ext>
            </a:extLst>
          </p:cNvPr>
          <p:cNvSpPr txBox="1"/>
          <p:nvPr/>
        </p:nvSpPr>
        <p:spPr>
          <a:xfrm>
            <a:off x="4866484" y="5598444"/>
            <a:ext cx="2428870" cy="369332"/>
          </a:xfrm>
          <a:prstGeom prst="rect">
            <a:avLst/>
          </a:prstGeom>
          <a:noFill/>
        </p:spPr>
        <p:txBody>
          <a:bodyPr wrap="none" rtlCol="0">
            <a:spAutoFit/>
          </a:bodyPr>
          <a:lstStyle/>
          <a:p>
            <a:r>
              <a:rPr lang="cs-CZ" dirty="0"/>
              <a:t>Klasické podmiňování</a:t>
            </a:r>
          </a:p>
        </p:txBody>
      </p:sp>
      <p:sp>
        <p:nvSpPr>
          <p:cNvPr id="4" name="TextovéPole 3">
            <a:extLst>
              <a:ext uri="{FF2B5EF4-FFF2-40B4-BE49-F238E27FC236}">
                <a16:creationId xmlns:a16="http://schemas.microsoft.com/office/drawing/2014/main" id="{7EA07C46-D4E6-4D9A-8164-E459C749872F}"/>
              </a:ext>
            </a:extLst>
          </p:cNvPr>
          <p:cNvSpPr txBox="1"/>
          <p:nvPr/>
        </p:nvSpPr>
        <p:spPr>
          <a:xfrm>
            <a:off x="6981712" y="1344705"/>
            <a:ext cx="989704" cy="369332"/>
          </a:xfrm>
          <a:prstGeom prst="rect">
            <a:avLst/>
          </a:prstGeom>
          <a:noFill/>
        </p:spPr>
        <p:txBody>
          <a:bodyPr wrap="square" rtlCol="0">
            <a:spAutoFit/>
          </a:bodyPr>
          <a:lstStyle/>
          <a:p>
            <a:r>
              <a:rPr lang="cs-CZ" dirty="0"/>
              <a:t>strach</a:t>
            </a:r>
          </a:p>
        </p:txBody>
      </p:sp>
      <p:sp>
        <p:nvSpPr>
          <p:cNvPr id="5" name="TextovéPole 4">
            <a:extLst>
              <a:ext uri="{FF2B5EF4-FFF2-40B4-BE49-F238E27FC236}">
                <a16:creationId xmlns:a16="http://schemas.microsoft.com/office/drawing/2014/main" id="{BC01493C-2567-44AD-BD24-5C6A90CB8F23}"/>
              </a:ext>
            </a:extLst>
          </p:cNvPr>
          <p:cNvSpPr txBox="1"/>
          <p:nvPr/>
        </p:nvSpPr>
        <p:spPr>
          <a:xfrm>
            <a:off x="8416068" y="5571550"/>
            <a:ext cx="966931" cy="369332"/>
          </a:xfrm>
          <a:prstGeom prst="rect">
            <a:avLst/>
          </a:prstGeom>
          <a:noFill/>
        </p:spPr>
        <p:txBody>
          <a:bodyPr wrap="none" rtlCol="0">
            <a:spAutoFit/>
          </a:bodyPr>
          <a:lstStyle/>
          <a:p>
            <a:r>
              <a:rPr lang="cs-CZ" dirty="0"/>
              <a:t>Emoce </a:t>
            </a:r>
          </a:p>
        </p:txBody>
      </p:sp>
    </p:spTree>
    <p:extLst>
      <p:ext uri="{BB962C8B-B14F-4D97-AF65-F5344CB8AC3E}">
        <p14:creationId xmlns:p14="http://schemas.microsoft.com/office/powerpoint/2010/main" val="12183816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srcRect l="-32057" t="-29296" r="-23682" b="-25130"/>
          <a:stretch/>
        </p:blipFill>
        <p:spPr>
          <a:xfrm>
            <a:off x="-3551205" y="-1865211"/>
            <a:ext cx="18108000" cy="10185750"/>
          </a:xfrm>
          <a:prstGeom prst="rect">
            <a:avLst/>
          </a:prstGeom>
        </p:spPr>
      </p:pic>
    </p:spTree>
    <p:custDataLst>
      <p:tags r:id="rId1"/>
    </p:custDataLst>
    <p:extLst>
      <p:ext uri="{BB962C8B-B14F-4D97-AF65-F5344CB8AC3E}">
        <p14:creationId xmlns:p14="http://schemas.microsoft.com/office/powerpoint/2010/main" val="2475226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UČENÍ </a:t>
            </a:r>
          </a:p>
        </p:txBody>
      </p:sp>
      <p:sp>
        <p:nvSpPr>
          <p:cNvPr id="3" name="Zástupný symbol pro obsah 2"/>
          <p:cNvSpPr>
            <a:spLocks noGrp="1"/>
          </p:cNvSpPr>
          <p:nvPr>
            <p:ph idx="1"/>
          </p:nvPr>
        </p:nvSpPr>
        <p:spPr/>
        <p:txBody>
          <a:bodyPr>
            <a:normAutofit fontScale="92500" lnSpcReduction="20000"/>
          </a:bodyPr>
          <a:lstStyle/>
          <a:p>
            <a:r>
              <a:rPr lang="cs-CZ" dirty="0"/>
              <a:t>Definice učení </a:t>
            </a:r>
            <a:r>
              <a:rPr lang="cs-CZ" b="1" dirty="0"/>
              <a:t>z fyziologického pohledu</a:t>
            </a:r>
            <a:r>
              <a:rPr lang="cs-CZ" dirty="0"/>
              <a:t>: zvýšení pravděpodobnosti správné odpovědi na nějaký podnět na základě zkušeností a cílevědomé výchovy</a:t>
            </a:r>
          </a:p>
          <a:p>
            <a:endParaRPr lang="cs-CZ" dirty="0"/>
          </a:p>
          <a:p>
            <a:r>
              <a:rPr lang="cs-CZ" dirty="0"/>
              <a:t>2 typy experimentálního učení</a:t>
            </a:r>
          </a:p>
          <a:p>
            <a:pPr lvl="1"/>
            <a:r>
              <a:rPr lang="cs-CZ" dirty="0"/>
              <a:t>Klasické podmiňování (</a:t>
            </a:r>
            <a:r>
              <a:rPr lang="cs-CZ" dirty="0" err="1"/>
              <a:t>I.P.Pavlov</a:t>
            </a:r>
            <a:r>
              <a:rPr lang="cs-CZ" dirty="0"/>
              <a:t>)</a:t>
            </a:r>
          </a:p>
          <a:p>
            <a:pPr lvl="2"/>
            <a:r>
              <a:rPr lang="cs-CZ" dirty="0"/>
              <a:t>Výzkumná výtka: pes je pasivní</a:t>
            </a:r>
          </a:p>
          <a:p>
            <a:pPr lvl="1"/>
            <a:r>
              <a:rPr lang="cs-CZ" dirty="0"/>
              <a:t>Operační podmiňování (</a:t>
            </a:r>
            <a:r>
              <a:rPr lang="cs-CZ" dirty="0" err="1"/>
              <a:t>Skinnerovo</a:t>
            </a:r>
            <a:r>
              <a:rPr lang="cs-CZ" dirty="0"/>
              <a:t>)</a:t>
            </a:r>
          </a:p>
          <a:p>
            <a:endParaRPr lang="cs-CZ" dirty="0"/>
          </a:p>
          <a:p>
            <a:r>
              <a:rPr lang="cs-CZ" dirty="0"/>
              <a:t>Účinná </a:t>
            </a:r>
            <a:r>
              <a:rPr lang="cs-CZ" dirty="0" err="1"/>
              <a:t>kortikalizace</a:t>
            </a:r>
            <a:r>
              <a:rPr lang="cs-CZ" dirty="0"/>
              <a:t> chování je u člověka zdlouhavý proces</a:t>
            </a:r>
          </a:p>
          <a:p>
            <a:r>
              <a:rPr lang="cs-CZ" dirty="0"/>
              <a:t>Příprava na odbornou, intelektuálně náročnou pracovní činnost trvá déle jak 20 let, u  některých povolání je to na celý život</a:t>
            </a:r>
          </a:p>
        </p:txBody>
      </p:sp>
    </p:spTree>
    <p:extLst>
      <p:ext uri="{BB962C8B-B14F-4D97-AF65-F5344CB8AC3E}">
        <p14:creationId xmlns:p14="http://schemas.microsoft.com/office/powerpoint/2010/main" val="3536587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44930" y="719578"/>
            <a:ext cx="10515600" cy="1325563"/>
          </a:xfrm>
        </p:spPr>
        <p:txBody>
          <a:bodyPr/>
          <a:lstStyle/>
          <a:p>
            <a:pPr eaLnBrk="1" hangingPunct="1"/>
            <a:r>
              <a:rPr lang="en-US" altLang="cs-CZ" dirty="0"/>
              <a:t>Ivan Pavlov: </a:t>
            </a:r>
            <a:r>
              <a:rPr lang="cs-CZ" altLang="cs-CZ" dirty="0"/>
              <a:t>klasické podmiňování </a:t>
            </a:r>
            <a:r>
              <a:rPr lang="en-US" altLang="cs-CZ" dirty="0"/>
              <a:t>1904</a:t>
            </a:r>
          </a:p>
        </p:txBody>
      </p:sp>
      <p:pic>
        <p:nvPicPr>
          <p:cNvPr id="13315" name="Picture 3" descr="Pavlo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821" y="2389116"/>
            <a:ext cx="7340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Pavlov"/>
          <p:cNvPicPr>
            <a:picLocks noChangeAspect="1" noChangeArrowheads="1"/>
          </p:cNvPicPr>
          <p:nvPr/>
        </p:nvPicPr>
        <p:blipFill>
          <a:blip r:embed="rId4"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07999" y="1098886"/>
            <a:ext cx="981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418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a:ea typeface="SimSun" panose="02010600030101010101" pitchFamily="2" charset="-122"/>
              </a:rPr>
              <a:t>Opera</a:t>
            </a:r>
            <a:r>
              <a:rPr lang="cs-CZ" altLang="zh-CN" dirty="0">
                <a:ea typeface="SimSun" panose="02010600030101010101" pitchFamily="2" charset="-122"/>
              </a:rPr>
              <a:t>ční podmiňování </a:t>
            </a:r>
            <a:r>
              <a:rPr lang="en-US" altLang="zh-CN" dirty="0">
                <a:ea typeface="SimSun" panose="02010600030101010101" pitchFamily="2" charset="-122"/>
              </a:rPr>
              <a:t>(</a:t>
            </a:r>
            <a:r>
              <a:rPr lang="cs-CZ" altLang="zh-CN" dirty="0">
                <a:ea typeface="SimSun" panose="02010600030101010101" pitchFamily="2" charset="-122"/>
              </a:rPr>
              <a:t>dle </a:t>
            </a:r>
            <a:r>
              <a:rPr lang="en-US" altLang="zh-CN" dirty="0">
                <a:ea typeface="SimSun" panose="02010600030101010101" pitchFamily="2" charset="-122"/>
              </a:rPr>
              <a:t>Skinner</a:t>
            </a:r>
            <a:r>
              <a:rPr lang="cs-CZ" altLang="zh-CN" dirty="0">
                <a:ea typeface="SimSun" panose="02010600030101010101" pitchFamily="2" charset="-122"/>
              </a:rPr>
              <a:t>a</a:t>
            </a:r>
            <a:r>
              <a:rPr lang="en-US" altLang="zh-CN" dirty="0">
                <a:ea typeface="SimSun" panose="02010600030101010101" pitchFamily="2" charset="-122"/>
              </a:rPr>
              <a:t> )</a:t>
            </a:r>
          </a:p>
        </p:txBody>
      </p:sp>
      <p:sp>
        <p:nvSpPr>
          <p:cNvPr id="20483" name="Rectangle 3"/>
          <p:cNvSpPr>
            <a:spLocks noGrp="1" noChangeArrowheads="1"/>
          </p:cNvSpPr>
          <p:nvPr>
            <p:ph type="body" idx="1"/>
          </p:nvPr>
        </p:nvSpPr>
        <p:spPr/>
        <p:txBody>
          <a:bodyPr/>
          <a:lstStyle/>
          <a:p>
            <a:pPr eaLnBrk="1" hangingPunct="1">
              <a:buFontTx/>
              <a:buNone/>
            </a:pPr>
            <a:r>
              <a:rPr lang="cs-CZ" altLang="cs-CZ" dirty="0"/>
              <a:t>Pokusná zvířata se sama naučila, jak využít podmíněný reflex </a:t>
            </a:r>
          </a:p>
          <a:p>
            <a:pPr eaLnBrk="1" hangingPunct="1">
              <a:buFontTx/>
              <a:buNone/>
            </a:pPr>
            <a:r>
              <a:rPr lang="cs-CZ" altLang="cs-CZ" dirty="0"/>
              <a:t>(stlačení páčky – vypadne potrava) při řešení akutního fyziologického problému - hladu</a:t>
            </a:r>
            <a:r>
              <a:rPr lang="en-US" altLang="zh-CN" dirty="0">
                <a:ea typeface="SimSun" panose="02010600030101010101" pitchFamily="2" charset="-122"/>
              </a:rPr>
              <a:t>.</a:t>
            </a:r>
          </a:p>
        </p:txBody>
      </p:sp>
      <p:pic>
        <p:nvPicPr>
          <p:cNvPr id="20484" name="Picture 6" descr="Skinner_box"/>
          <p:cNvPicPr>
            <a:picLocks noChangeAspect="1" noChangeArrowheads="1"/>
          </p:cNvPicPr>
          <p:nvPr/>
        </p:nvPicPr>
        <p:blipFill>
          <a:blip r:embed="rId3">
            <a:clrChange>
              <a:clrFrom>
                <a:srgbClr val="FFFDFE"/>
              </a:clrFrom>
              <a:clrTo>
                <a:srgbClr val="FFFDFE">
                  <a:alpha val="0"/>
                </a:srgbClr>
              </a:clrTo>
            </a:clrChange>
            <a:lum bright="-12000"/>
            <a:extLst>
              <a:ext uri="{28A0092B-C50C-407E-A947-70E740481C1C}">
                <a14:useLocalDpi xmlns:a14="http://schemas.microsoft.com/office/drawing/2010/main" val="0"/>
              </a:ext>
            </a:extLst>
          </a:blip>
          <a:srcRect/>
          <a:stretch>
            <a:fillRect/>
          </a:stretch>
        </p:blipFill>
        <p:spPr bwMode="auto">
          <a:xfrm>
            <a:off x="3204475" y="2792626"/>
            <a:ext cx="6231516" cy="37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238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65314" y="166688"/>
            <a:ext cx="8694737" cy="525462"/>
          </a:xfrm>
        </p:spPr>
        <p:txBody>
          <a:bodyPr>
            <a:normAutofit fontScale="90000"/>
          </a:bodyPr>
          <a:lstStyle/>
          <a:p>
            <a:pPr eaLnBrk="1" hangingPunct="1"/>
            <a:r>
              <a:rPr lang="en-US" altLang="cs-CZ" b="1"/>
              <a:t>Aplysia californica</a:t>
            </a:r>
          </a:p>
        </p:txBody>
      </p:sp>
      <p:pic>
        <p:nvPicPr>
          <p:cNvPr id="26627" name="Picture 3">
            <a:hlinkClick r:id="rId3" action="ppaction://hlinkfile"/>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847851" y="1012826"/>
            <a:ext cx="4252913" cy="2487613"/>
          </a:xfrm>
          <a:noFill/>
          <a:extLst>
            <a:ext uri="{909E8E84-426E-40DD-AFC4-6F175D3DCCD1}">
              <a14:hiddenFill xmlns:a14="http://schemas.microsoft.com/office/drawing/2010/main">
                <a:solidFill>
                  <a:schemeClr val="accent1"/>
                </a:solidFill>
              </a14:hiddenFill>
            </a:ext>
          </a:extLst>
        </p:spPr>
      </p:pic>
      <p:sp>
        <p:nvSpPr>
          <p:cNvPr id="26628" name="Rectangle 5"/>
          <p:cNvSpPr>
            <a:spLocks noGrp="1" noChangeArrowheads="1"/>
          </p:cNvSpPr>
          <p:nvPr>
            <p:ph type="body" sz="half" idx="3"/>
          </p:nvPr>
        </p:nvSpPr>
        <p:spPr>
          <a:xfrm>
            <a:off x="6313489" y="1917701"/>
            <a:ext cx="3959225" cy="4334607"/>
          </a:xfrm>
        </p:spPr>
        <p:txBody>
          <a:bodyPr/>
          <a:lstStyle/>
          <a:p>
            <a:pPr marL="0" indent="0">
              <a:lnSpc>
                <a:spcPct val="130000"/>
              </a:lnSpc>
              <a:buFont typeface="Wingdings" panose="05000000000000000000" pitchFamily="2" charset="2"/>
              <a:buChar char="Ø"/>
            </a:pPr>
            <a:r>
              <a:rPr lang="cs-CZ" altLang="cs-CZ" sz="2000" dirty="0"/>
              <a:t> slimák rodu </a:t>
            </a:r>
            <a:r>
              <a:rPr lang="en-US" altLang="cs-CZ" sz="2000" dirty="0"/>
              <a:t>Aplysia </a:t>
            </a:r>
            <a:r>
              <a:rPr lang="cs-CZ" altLang="cs-CZ" sz="2000" dirty="0"/>
              <a:t>má přibližně kolem </a:t>
            </a:r>
            <a:r>
              <a:rPr lang="en-US" altLang="cs-CZ" sz="2000" dirty="0"/>
              <a:t>20</a:t>
            </a:r>
            <a:r>
              <a:rPr lang="cs-CZ" altLang="cs-CZ" sz="2000" dirty="0"/>
              <a:t> </a:t>
            </a:r>
            <a:r>
              <a:rPr lang="en-US" altLang="cs-CZ" sz="2000" dirty="0"/>
              <a:t>000 </a:t>
            </a:r>
            <a:r>
              <a:rPr lang="cs-CZ" altLang="cs-CZ" sz="2000" dirty="0"/>
              <a:t>neuronů v nervovém systému, který je rozložen do 9 ganglií </a:t>
            </a:r>
          </a:p>
          <a:p>
            <a:pPr marL="0" indent="0">
              <a:lnSpc>
                <a:spcPct val="130000"/>
              </a:lnSpc>
              <a:buFont typeface="Wingdings" panose="05000000000000000000" pitchFamily="2" charset="2"/>
              <a:buChar char="Ø"/>
            </a:pPr>
            <a:r>
              <a:rPr lang="cs-CZ" altLang="cs-CZ" sz="2000" dirty="0"/>
              <a:t>Vědci předpokládají, že při probádání NS u tohoto slimáka, získají nové informace i k funkcím lidského mozku</a:t>
            </a:r>
          </a:p>
          <a:p>
            <a:pPr marL="0" indent="0">
              <a:lnSpc>
                <a:spcPct val="130000"/>
              </a:lnSpc>
              <a:buFont typeface="Wingdings" panose="05000000000000000000" pitchFamily="2" charset="2"/>
              <a:buChar char="Ø"/>
            </a:pPr>
            <a:endParaRPr lang="en-US" altLang="cs-CZ" sz="2000" dirty="0"/>
          </a:p>
          <a:p>
            <a:pPr marL="0" indent="0">
              <a:lnSpc>
                <a:spcPct val="130000"/>
              </a:lnSpc>
              <a:buFont typeface="Wingdings" panose="05000000000000000000" pitchFamily="2" charset="2"/>
              <a:buChar char="Ø"/>
            </a:pPr>
            <a:endParaRPr lang="en-US" altLang="cs-CZ" sz="2000" dirty="0"/>
          </a:p>
        </p:txBody>
      </p:sp>
      <p:pic>
        <p:nvPicPr>
          <p:cNvPr id="26629" name="Picture 8" descr="Aplysia califor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573463"/>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3374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515474" y="404665"/>
            <a:ext cx="9161055" cy="931919"/>
          </a:xfrm>
          <a:prstGeom prst="rect">
            <a:avLst/>
          </a:prstGeom>
        </p:spPr>
        <p:txBody>
          <a:bodyPr vert="horz" lIns="0" rIns="0" bIns="0" anchor="ct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150000"/>
              </a:lnSpc>
              <a:spcBef>
                <a:spcPts val="600"/>
              </a:spcBef>
              <a:spcAft>
                <a:spcPts val="1200"/>
              </a:spcAft>
            </a:pPr>
            <a:endParaRPr lang="ru-RU" sz="2800" dirty="0">
              <a:solidFill>
                <a:schemeClr val="tx1"/>
              </a:solidFill>
            </a:endParaRPr>
          </a:p>
        </p:txBody>
      </p:sp>
      <p:grpSp>
        <p:nvGrpSpPr>
          <p:cNvPr id="71" name="Skupina 70"/>
          <p:cNvGrpSpPr/>
          <p:nvPr/>
        </p:nvGrpSpPr>
        <p:grpSpPr>
          <a:xfrm>
            <a:off x="734646" y="1563424"/>
            <a:ext cx="7188531" cy="4112026"/>
            <a:chOff x="1805353" y="2516899"/>
            <a:chExt cx="7188531" cy="4112026"/>
          </a:xfrm>
        </p:grpSpPr>
        <p:sp>
          <p:nvSpPr>
            <p:cNvPr id="70" name="TextovéPole 69"/>
            <p:cNvSpPr txBox="1"/>
            <p:nvPr/>
          </p:nvSpPr>
          <p:spPr>
            <a:xfrm>
              <a:off x="2751015" y="3160018"/>
              <a:ext cx="2914822" cy="276999"/>
            </a:xfrm>
            <a:prstGeom prst="rect">
              <a:avLst/>
            </a:prstGeom>
            <a:noFill/>
          </p:spPr>
          <p:txBody>
            <a:bodyPr wrap="square" rtlCol="0">
              <a:spAutoFit/>
            </a:bodyPr>
            <a:lstStyle/>
            <a:p>
              <a:r>
                <a:rPr lang="cs-CZ" sz="1200" dirty="0"/>
                <a:t>Centrum sytosti a hladu</a:t>
              </a:r>
              <a:endParaRPr lang="en-US" sz="1200" dirty="0"/>
            </a:p>
          </p:txBody>
        </p:sp>
        <p:grpSp>
          <p:nvGrpSpPr>
            <p:cNvPr id="47" name="Skupina 46"/>
            <p:cNvGrpSpPr/>
            <p:nvPr/>
          </p:nvGrpSpPr>
          <p:grpSpPr>
            <a:xfrm>
              <a:off x="4372845" y="2516899"/>
              <a:ext cx="4621039" cy="3648405"/>
              <a:chOff x="4372845" y="2286439"/>
              <a:chExt cx="4621039" cy="3648405"/>
            </a:xfrm>
          </p:grpSpPr>
          <p:grpSp>
            <p:nvGrpSpPr>
              <p:cNvPr id="44" name="Skupina 43"/>
              <p:cNvGrpSpPr/>
              <p:nvPr/>
            </p:nvGrpSpPr>
            <p:grpSpPr>
              <a:xfrm>
                <a:off x="4372845" y="2286439"/>
                <a:ext cx="4621039" cy="3648405"/>
                <a:chOff x="4372845" y="2286439"/>
                <a:chExt cx="4621039" cy="3648405"/>
              </a:xfrm>
            </p:grpSpPr>
            <p:grpSp>
              <p:nvGrpSpPr>
                <p:cNvPr id="43" name="Skupina 42"/>
                <p:cNvGrpSpPr/>
                <p:nvPr/>
              </p:nvGrpSpPr>
              <p:grpSpPr>
                <a:xfrm>
                  <a:off x="4372845" y="2286439"/>
                  <a:ext cx="4621039" cy="3648405"/>
                  <a:chOff x="4372845" y="2286439"/>
                  <a:chExt cx="4621039" cy="3648405"/>
                </a:xfrm>
              </p:grpSpPr>
              <p:grpSp>
                <p:nvGrpSpPr>
                  <p:cNvPr id="40" name="Skupina 39"/>
                  <p:cNvGrpSpPr/>
                  <p:nvPr/>
                </p:nvGrpSpPr>
                <p:grpSpPr>
                  <a:xfrm>
                    <a:off x="4372845" y="2286439"/>
                    <a:ext cx="4621039" cy="3648405"/>
                    <a:chOff x="4372845" y="2286439"/>
                    <a:chExt cx="4621039" cy="3648405"/>
                  </a:xfrm>
                </p:grpSpPr>
                <p:grpSp>
                  <p:nvGrpSpPr>
                    <p:cNvPr id="32" name="Skupina 31"/>
                    <p:cNvGrpSpPr/>
                    <p:nvPr/>
                  </p:nvGrpSpPr>
                  <p:grpSpPr>
                    <a:xfrm>
                      <a:off x="4372845" y="2286439"/>
                      <a:ext cx="4621039" cy="3648405"/>
                      <a:chOff x="4372845" y="2286439"/>
                      <a:chExt cx="4621039" cy="3648405"/>
                    </a:xfrm>
                  </p:grpSpPr>
                  <p:pic>
                    <p:nvPicPr>
                      <p:cNvPr id="31" name="Obrázek 3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8395" y="2996952"/>
                        <a:ext cx="1295489" cy="319739"/>
                      </a:xfrm>
                      <a:prstGeom prst="rect">
                        <a:avLst/>
                      </a:prstGeom>
                    </p:spPr>
                  </p:pic>
                  <p:grpSp>
                    <p:nvGrpSpPr>
                      <p:cNvPr id="30" name="Skupina 29"/>
                      <p:cNvGrpSpPr/>
                      <p:nvPr/>
                    </p:nvGrpSpPr>
                    <p:grpSpPr>
                      <a:xfrm>
                        <a:off x="4372845" y="2286439"/>
                        <a:ext cx="4335872" cy="3648405"/>
                        <a:chOff x="4372845" y="2286439"/>
                        <a:chExt cx="4335872" cy="3648405"/>
                      </a:xfrm>
                    </p:grpSpPr>
                    <p:pic>
                      <p:nvPicPr>
                        <p:cNvPr id="9" name="Obrázek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4261" y="2286439"/>
                          <a:ext cx="4104456" cy="3648405"/>
                        </a:xfrm>
                        <a:prstGeom prst="rect">
                          <a:avLst/>
                        </a:prstGeom>
                      </p:spPr>
                    </p:pic>
                    <p:grpSp>
                      <p:nvGrpSpPr>
                        <p:cNvPr id="29" name="Skupina 28"/>
                        <p:cNvGrpSpPr/>
                        <p:nvPr/>
                      </p:nvGrpSpPr>
                      <p:grpSpPr>
                        <a:xfrm>
                          <a:off x="4372845" y="2492896"/>
                          <a:ext cx="1916756" cy="1800200"/>
                          <a:chOff x="4372845" y="2492896"/>
                          <a:chExt cx="1916756" cy="1800200"/>
                        </a:xfrm>
                      </p:grpSpPr>
                      <p:cxnSp>
                        <p:nvCxnSpPr>
                          <p:cNvPr id="13" name="Přímá spojnice 12"/>
                          <p:cNvCxnSpPr/>
                          <p:nvPr/>
                        </p:nvCxnSpPr>
                        <p:spPr>
                          <a:xfrm flipH="1" flipV="1">
                            <a:off x="4615958" y="3146578"/>
                            <a:ext cx="1612226" cy="1146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H="1" flipV="1">
                            <a:off x="5021611" y="2824567"/>
                            <a:ext cx="1134565" cy="13421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H="1" flipV="1">
                            <a:off x="5508104" y="2636912"/>
                            <a:ext cx="781497" cy="1533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H="1" flipV="1">
                            <a:off x="5201364" y="2492896"/>
                            <a:ext cx="30674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a:off x="4856501" y="2816375"/>
                            <a:ext cx="1533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H="1">
                            <a:off x="4372845" y="3151888"/>
                            <a:ext cx="2470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34" name="Přímá spojnice 33"/>
                    <p:cNvCxnSpPr/>
                    <p:nvPr/>
                  </p:nvCxnSpPr>
                  <p:spPr>
                    <a:xfrm flipV="1">
                      <a:off x="6432033" y="3172459"/>
                      <a:ext cx="700213" cy="10515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flipH="1">
                      <a:off x="7132637" y="3178265"/>
                      <a:ext cx="5914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1" name="Obrázek 40"/>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5019" t="15902" r="7104" b="69329"/>
                  <a:stretch/>
                </p:blipFill>
                <p:spPr>
                  <a:xfrm>
                    <a:off x="8350759" y="4671675"/>
                    <a:ext cx="561599" cy="197485"/>
                  </a:xfrm>
                  <a:prstGeom prst="rect">
                    <a:avLst/>
                  </a:prstGeom>
                </p:spPr>
              </p:pic>
            </p:grpSp>
            <p:pic>
              <p:nvPicPr>
                <p:cNvPr id="42" name="Obrázek 4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9242" t="68571" r="6805" b="12100"/>
                <a:stretch/>
              </p:blipFill>
              <p:spPr>
                <a:xfrm>
                  <a:off x="8053132" y="5292203"/>
                  <a:ext cx="740569" cy="234968"/>
                </a:xfrm>
                <a:prstGeom prst="rect">
                  <a:avLst/>
                </a:prstGeom>
              </p:spPr>
            </p:pic>
          </p:grpSp>
          <p:sp>
            <p:nvSpPr>
              <p:cNvPr id="45" name="Obdélník 44"/>
              <p:cNvSpPr/>
              <p:nvPr/>
            </p:nvSpPr>
            <p:spPr>
              <a:xfrm>
                <a:off x="8057019" y="5296786"/>
                <a:ext cx="726242" cy="2199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p:cNvSpPr/>
              <p:nvPr/>
            </p:nvSpPr>
            <p:spPr>
              <a:xfrm>
                <a:off x="7734205" y="3059687"/>
                <a:ext cx="1248741" cy="2177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délník 32"/>
              <p:cNvSpPr/>
              <p:nvPr/>
            </p:nvSpPr>
            <p:spPr>
              <a:xfrm>
                <a:off x="8414070" y="4656939"/>
                <a:ext cx="519154" cy="2113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49" name="TextovéPole 48"/>
            <p:cNvSpPr txBox="1"/>
            <p:nvPr/>
          </p:nvSpPr>
          <p:spPr>
            <a:xfrm>
              <a:off x="2751015" y="5077869"/>
              <a:ext cx="3867611" cy="276999"/>
            </a:xfrm>
            <a:prstGeom prst="rect">
              <a:avLst/>
            </a:prstGeom>
            <a:noFill/>
          </p:spPr>
          <p:txBody>
            <a:bodyPr wrap="square" rtlCol="0">
              <a:spAutoFit/>
            </a:bodyPr>
            <a:lstStyle/>
            <a:p>
              <a:r>
                <a:rPr lang="cs-CZ" sz="1200" dirty="0"/>
                <a:t>Kontrola vyprazdňování močového měchýře</a:t>
              </a:r>
              <a:endParaRPr lang="en-US" sz="1200" dirty="0"/>
            </a:p>
          </p:txBody>
        </p:sp>
        <p:sp>
          <p:nvSpPr>
            <p:cNvPr id="50" name="TextovéPole 49"/>
            <p:cNvSpPr txBox="1"/>
            <p:nvPr/>
          </p:nvSpPr>
          <p:spPr>
            <a:xfrm>
              <a:off x="4636693" y="5793815"/>
              <a:ext cx="3395071" cy="276999"/>
            </a:xfrm>
            <a:prstGeom prst="rect">
              <a:avLst/>
            </a:prstGeom>
            <a:noFill/>
          </p:spPr>
          <p:txBody>
            <a:bodyPr wrap="square" rtlCol="0">
              <a:spAutoFit/>
            </a:bodyPr>
            <a:lstStyle/>
            <a:p>
              <a:r>
                <a:rPr lang="cs-CZ" sz="1200" dirty="0"/>
                <a:t>Dýchací centrum</a:t>
              </a:r>
              <a:endParaRPr lang="en-US" sz="1200" dirty="0"/>
            </a:p>
          </p:txBody>
        </p:sp>
        <p:sp>
          <p:nvSpPr>
            <p:cNvPr id="51" name="TextovéPole 50"/>
            <p:cNvSpPr txBox="1"/>
            <p:nvPr/>
          </p:nvSpPr>
          <p:spPr>
            <a:xfrm>
              <a:off x="3454399" y="6351926"/>
              <a:ext cx="2749199" cy="276999"/>
            </a:xfrm>
            <a:prstGeom prst="rect">
              <a:avLst/>
            </a:prstGeom>
            <a:noFill/>
          </p:spPr>
          <p:txBody>
            <a:bodyPr wrap="square" rtlCol="0">
              <a:spAutoFit/>
            </a:bodyPr>
            <a:lstStyle/>
            <a:p>
              <a:r>
                <a:rPr lang="cs-CZ" sz="1200" dirty="0"/>
                <a:t>Centrum pro kontrolu krevního tlaku</a:t>
              </a:r>
              <a:endParaRPr lang="en-US" sz="1200" dirty="0"/>
            </a:p>
          </p:txBody>
        </p:sp>
        <p:cxnSp>
          <p:nvCxnSpPr>
            <p:cNvPr id="53" name="Přímá spojnice 52"/>
            <p:cNvCxnSpPr/>
            <p:nvPr/>
          </p:nvCxnSpPr>
          <p:spPr>
            <a:xfrm flipH="1">
              <a:off x="6156176" y="4760768"/>
              <a:ext cx="534765" cy="540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flipH="1">
              <a:off x="5864614" y="5303400"/>
              <a:ext cx="2988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flipH="1">
              <a:off x="6084168" y="5048800"/>
              <a:ext cx="556711" cy="756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flipH="1">
              <a:off x="5876605" y="5797949"/>
              <a:ext cx="204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flipH="1">
              <a:off x="6163491" y="5201200"/>
              <a:ext cx="698135" cy="9641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flipH="1">
              <a:off x="5968270" y="6165304"/>
              <a:ext cx="204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Přímá spojnice 63"/>
            <p:cNvCxnSpPr/>
            <p:nvPr/>
          </p:nvCxnSpPr>
          <p:spPr>
            <a:xfrm flipH="1">
              <a:off x="6228184" y="5640147"/>
              <a:ext cx="648351" cy="905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flipH="1">
              <a:off x="6019475" y="6539974"/>
              <a:ext cx="204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3088988" y="2564904"/>
              <a:ext cx="2457216" cy="276999"/>
            </a:xfrm>
            <a:prstGeom prst="rect">
              <a:avLst/>
            </a:prstGeom>
            <a:noFill/>
          </p:spPr>
          <p:txBody>
            <a:bodyPr wrap="square" rtlCol="0">
              <a:spAutoFit/>
            </a:bodyPr>
            <a:lstStyle/>
            <a:p>
              <a:r>
                <a:rPr lang="cs-CZ" sz="1200" dirty="0"/>
                <a:t>Centrum pro kontrolu teploty</a:t>
              </a:r>
              <a:endParaRPr lang="en-US" sz="1200" dirty="0"/>
            </a:p>
          </p:txBody>
        </p:sp>
        <p:sp>
          <p:nvSpPr>
            <p:cNvPr id="69" name="TextovéPole 68"/>
            <p:cNvSpPr txBox="1"/>
            <p:nvPr/>
          </p:nvSpPr>
          <p:spPr>
            <a:xfrm>
              <a:off x="1805353" y="2898810"/>
              <a:ext cx="3856292" cy="276999"/>
            </a:xfrm>
            <a:prstGeom prst="rect">
              <a:avLst/>
            </a:prstGeom>
            <a:noFill/>
          </p:spPr>
          <p:txBody>
            <a:bodyPr wrap="square" rtlCol="0">
              <a:spAutoFit/>
            </a:bodyPr>
            <a:lstStyle/>
            <a:p>
              <a:r>
                <a:rPr lang="cs-CZ" sz="1200" dirty="0"/>
                <a:t>Centrum pro kontrolu vodního hospodaření</a:t>
              </a:r>
              <a:endParaRPr lang="en-US" sz="1200" dirty="0"/>
            </a:p>
          </p:txBody>
        </p:sp>
      </p:grpSp>
    </p:spTree>
    <p:custDataLst>
      <p:tags r:id="rId1"/>
    </p:custDataLst>
    <p:extLst>
      <p:ext uri="{BB962C8B-B14F-4D97-AF65-F5344CB8AC3E}">
        <p14:creationId xmlns:p14="http://schemas.microsoft.com/office/powerpoint/2010/main" val="2965599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620753" y="248424"/>
            <a:ext cx="6697419" cy="6361152"/>
          </a:xfrm>
          <a:prstGeom prst="rect">
            <a:avLst/>
          </a:prstGeom>
        </p:spPr>
      </p:pic>
    </p:spTree>
    <p:extLst>
      <p:ext uri="{BB962C8B-B14F-4D97-AF65-F5344CB8AC3E}">
        <p14:creationId xmlns:p14="http://schemas.microsoft.com/office/powerpoint/2010/main" val="476242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327816" y="244021"/>
            <a:ext cx="5536367" cy="6369957"/>
          </a:xfrm>
          <a:prstGeom prst="rect">
            <a:avLst/>
          </a:prstGeom>
        </p:spPr>
      </p:pic>
    </p:spTree>
    <p:extLst>
      <p:ext uri="{BB962C8B-B14F-4D97-AF65-F5344CB8AC3E}">
        <p14:creationId xmlns:p14="http://schemas.microsoft.com/office/powerpoint/2010/main" val="190320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54150" y="0"/>
            <a:ext cx="9344025" cy="1143000"/>
          </a:xfrm>
        </p:spPr>
        <p:txBody>
          <a:bodyPr/>
          <a:lstStyle/>
          <a:p>
            <a:r>
              <a:rPr lang="cs-CZ" altLang="cs-CZ"/>
              <a:t>Transmitery bazálních ganglií</a:t>
            </a:r>
          </a:p>
        </p:txBody>
      </p:sp>
      <p:graphicFrame>
        <p:nvGraphicFramePr>
          <p:cNvPr id="267287" name="Group 23"/>
          <p:cNvGraphicFramePr>
            <a:graphicFrameLocks noGrp="1"/>
          </p:cNvGraphicFramePr>
          <p:nvPr>
            <p:ph idx="1"/>
            <p:extLst>
              <p:ext uri="{D42A27DB-BD31-4B8C-83A1-F6EECF244321}">
                <p14:modId xmlns:p14="http://schemas.microsoft.com/office/powerpoint/2010/main" val="4064500357"/>
              </p:ext>
            </p:extLst>
          </p:nvPr>
        </p:nvGraphicFramePr>
        <p:xfrm>
          <a:off x="1600200" y="1554163"/>
          <a:ext cx="8991600" cy="5088090"/>
        </p:xfrm>
        <a:graphic>
          <a:graphicData uri="http://schemas.openxmlformats.org/drawingml/2006/table">
            <a:tbl>
              <a:tblPr/>
              <a:tblGrid>
                <a:gridCol w="2670175">
                  <a:extLst>
                    <a:ext uri="{9D8B030D-6E8A-4147-A177-3AD203B41FA5}">
                      <a16:colId xmlns:a16="http://schemas.microsoft.com/office/drawing/2014/main" val="20000"/>
                    </a:ext>
                  </a:extLst>
                </a:gridCol>
                <a:gridCol w="6321425">
                  <a:extLst>
                    <a:ext uri="{9D8B030D-6E8A-4147-A177-3AD203B41FA5}">
                      <a16:colId xmlns:a16="http://schemas.microsoft.com/office/drawing/2014/main" val="20001"/>
                    </a:ext>
                  </a:extLst>
                </a:gridCol>
              </a:tblGrid>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800000"/>
                          </a:solidFill>
                          <a:effectLst/>
                          <a:latin typeface="Times New Roman" panose="02020603050405020304" pitchFamily="18" charset="0"/>
                        </a:rPr>
                        <a:t>Transmiter</a:t>
                      </a:r>
                      <a:endParaRPr kumimoji="0" lang="cs-CZ" altLang="cs-CZ" sz="2400" b="1" i="0" u="none" strike="noStrike" cap="none" normalizeH="0" baseline="0" dirty="0">
                        <a:ln>
                          <a:noFill/>
                        </a:ln>
                        <a:solidFill>
                          <a:srgbClr val="800000"/>
                        </a:solidFill>
                        <a:effectLst/>
                        <a:latin typeface="Times New Roman" panose="02020603050405020304" pitchFamily="18" charset="0"/>
                      </a:endParaRP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800000"/>
                          </a:solidFill>
                          <a:effectLst/>
                          <a:latin typeface="Times New Roman" panose="02020603050405020304" pitchFamily="18" charset="0"/>
                        </a:rPr>
                        <a:t>Lokalizace a vztahy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0"/>
                  </a:ext>
                </a:extLst>
              </a:tr>
              <a:tr h="1493427">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C00000"/>
                          </a:solidFill>
                          <a:effectLst/>
                          <a:latin typeface="Times New Roman" panose="02020603050405020304" pitchFamily="18" charset="0"/>
                        </a:rPr>
                        <a:t>Glutamat</a:t>
                      </a:r>
                      <a:r>
                        <a:rPr kumimoji="0" lang="cs-CZ" altLang="cs-CZ" sz="2400" b="1" i="0" u="none" strike="noStrike" cap="none" normalizeH="0" baseline="0" dirty="0">
                          <a:ln>
                            <a:noFill/>
                          </a:ln>
                          <a:solidFill>
                            <a:srgbClr val="C00000"/>
                          </a:solidFill>
                          <a:effectLst/>
                          <a:latin typeface="Times New Roman" panose="02020603050405020304" pitchFamily="18" charset="0"/>
                        </a:rPr>
                        <a:t> </a:t>
                      </a:r>
                      <a:r>
                        <a:rPr kumimoji="0" lang="cs-CZ" altLang="cs-CZ" sz="2400" b="1" i="0" u="none" strike="noStrike" cap="none" normalizeH="0" baseline="0" dirty="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Neurony </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kortikostriální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thalamostriální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subthalamické</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GABA </a:t>
                      </a:r>
                      <a:r>
                        <a:rPr kumimoji="0" lang="cs-CZ" altLang="cs-CZ" sz="2400" b="1" i="0" u="none" strike="noStrike" cap="none" normalizeH="0" baseline="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Projekční 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pallida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pars</a:t>
                      </a:r>
                      <a:r>
                        <a:rPr kumimoji="0" lang="cs-CZ" altLang="cs-CZ" sz="2000" b="1" i="0" u="none" strike="noStrike" cap="none" normalizeH="0" baseline="0" dirty="0">
                          <a:ln>
                            <a:noFill/>
                          </a:ln>
                          <a:solidFill>
                            <a:srgbClr val="C00000"/>
                          </a:solidFill>
                          <a:effectLst/>
                          <a:latin typeface="Times New Roman" panose="02020603050405020304" pitchFamily="18" charset="0"/>
                        </a:rPr>
                        <a:t> retikulární</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27690">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Dopamin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Aktivace přes D2 receptory GABA/substance P-neurony</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blok přes D3 receptory GABA/enkefalin-neurony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3"/>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Acetylcholin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Interneurony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excitační muskarinový účinek</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4176" t="32066" r="37273" b="15691"/>
          <a:stretch/>
        </p:blipFill>
        <p:spPr>
          <a:xfrm>
            <a:off x="1657430" y="799070"/>
            <a:ext cx="8877140" cy="5361624"/>
          </a:xfrm>
          <a:prstGeom prst="rect">
            <a:avLst/>
          </a:prstGeom>
        </p:spPr>
      </p:pic>
    </p:spTree>
    <p:extLst>
      <p:ext uri="{BB962C8B-B14F-4D97-AF65-F5344CB8AC3E}">
        <p14:creationId xmlns:p14="http://schemas.microsoft.com/office/powerpoint/2010/main" val="4126004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acb7f22-edf2-497f-a360-ced8aaca8f1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TotalTime>
  <Words>7981</Words>
  <Application>Microsoft Office PowerPoint</Application>
  <PresentationFormat>Širokoúhlá obrazovka</PresentationFormat>
  <Paragraphs>697</Paragraphs>
  <Slides>43</Slides>
  <Notes>6</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43</vt:i4>
      </vt:variant>
    </vt:vector>
  </HeadingPairs>
  <TitlesOfParts>
    <vt:vector size="52" baseType="lpstr">
      <vt:lpstr>Arial</vt:lpstr>
      <vt:lpstr>Arial CE</vt:lpstr>
      <vt:lpstr>Bangkok CE</vt:lpstr>
      <vt:lpstr>Calibri</vt:lpstr>
      <vt:lpstr>Calibri Light</vt:lpstr>
      <vt:lpstr>Times New Roman</vt:lpstr>
      <vt:lpstr>Times New Roman CE</vt:lpstr>
      <vt:lpstr>Wingdings</vt:lpstr>
      <vt:lpstr>Motiv Office</vt:lpstr>
      <vt:lpstr>Nervový systém  - hlavní funkce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Transmitery bazálních ganglií</vt:lpstr>
      <vt:lpstr>Prezentace aplikace PowerPoint</vt:lpstr>
      <vt:lpstr>TALAMUS</vt:lpstr>
      <vt:lpstr>Prezentace aplikace PowerPoint</vt:lpstr>
      <vt:lpstr>FUNKCE MOZKOVÉ KŮRY </vt:lpstr>
      <vt:lpstr>Prezentace aplikace PowerPoint</vt:lpstr>
      <vt:lpstr>Prezentace aplikace PowerPoint</vt:lpstr>
      <vt:lpstr>Mozková kůra – uloženy analyzátory pro 3 hlavní systémy: projekční oblasti – primární a sekundární  + asociační oblast  projekční: projikují se sem přesně definované funkce; asociační-polymodální informace</vt:lpstr>
      <vt:lpstr>Funkce mozkové kůry</vt:lpstr>
      <vt:lpstr>Prezentace aplikace PowerPoint</vt:lpstr>
      <vt:lpstr>Vyšší nervová činnost</vt:lpstr>
      <vt:lpstr>Komunikace</vt:lpstr>
      <vt:lpstr>Paul Broca (1824 – 1880)</vt:lpstr>
      <vt:lpstr>Carl Wernicke (1848-1905)</vt:lpstr>
      <vt:lpstr>Prezentace aplikace PowerPoint</vt:lpstr>
      <vt:lpstr>Algoritmus zpracování slyšeného</vt:lpstr>
      <vt:lpstr>Prezentace aplikace PowerPoint</vt:lpstr>
      <vt:lpstr>Prezentace aplikace PowerPoint</vt:lpstr>
      <vt:lpstr>Pohlavní rozdíly v řeči</vt:lpstr>
      <vt:lpstr>Prezentace aplikace PowerPoint</vt:lpstr>
      <vt:lpstr>Prezentace aplikace PowerPoint</vt:lpstr>
      <vt:lpstr>Prezentace aplikace PowerPoint</vt:lpstr>
      <vt:lpstr>Prezentace aplikace PowerPoint</vt:lpstr>
      <vt:lpstr>Prezentace aplikace PowerPoint</vt:lpstr>
      <vt:lpstr>PAMĚŤ</vt:lpstr>
      <vt:lpstr>PAMĚŤ</vt:lpstr>
      <vt:lpstr>PAMĚŤ senzorická</vt:lpstr>
      <vt:lpstr> PAMĚŤ krátkodobá </vt:lpstr>
      <vt:lpstr>PAMĚŤ dlouhodobá</vt:lpstr>
      <vt:lpstr>Multi-store (Atkinson-Shiffrin memory model 1968)</vt:lpstr>
      <vt:lpstr>PAMĚŤ</vt:lpstr>
      <vt:lpstr>Prezentace aplikace PowerPoint</vt:lpstr>
      <vt:lpstr>UČENÍ </vt:lpstr>
      <vt:lpstr>Ivan Pavlov: klasické podmiňování 1904</vt:lpstr>
      <vt:lpstr>Operační podmiňování (dle Skinnera )</vt:lpstr>
      <vt:lpstr>Aplysia californica</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Funkce prodloužené míchy</dc:title>
  <dc:creator>Zuzana Nováková</dc:creator>
  <cp:lastModifiedBy>Zuzana Nováková</cp:lastModifiedBy>
  <cp:revision>74</cp:revision>
  <dcterms:created xsi:type="dcterms:W3CDTF">2016-03-21T06:34:29Z</dcterms:created>
  <dcterms:modified xsi:type="dcterms:W3CDTF">2023-11-10T06:26:07Z</dcterms:modified>
</cp:coreProperties>
</file>