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1"/>
  </p:notesMasterIdLst>
  <p:handoutMasterIdLst>
    <p:handoutMasterId r:id="rId42"/>
  </p:handoutMasterIdLst>
  <p:sldIdLst>
    <p:sldId id="290" r:id="rId2"/>
    <p:sldId id="257" r:id="rId3"/>
    <p:sldId id="291" r:id="rId4"/>
    <p:sldId id="260" r:id="rId5"/>
    <p:sldId id="261" r:id="rId6"/>
    <p:sldId id="307" r:id="rId7"/>
    <p:sldId id="309" r:id="rId8"/>
    <p:sldId id="308" r:id="rId9"/>
    <p:sldId id="310" r:id="rId10"/>
    <p:sldId id="312" r:id="rId11"/>
    <p:sldId id="311" r:id="rId12"/>
    <p:sldId id="314" r:id="rId13"/>
    <p:sldId id="315" r:id="rId14"/>
    <p:sldId id="313" r:id="rId15"/>
    <p:sldId id="316" r:id="rId16"/>
    <p:sldId id="590" r:id="rId17"/>
    <p:sldId id="270" r:id="rId18"/>
    <p:sldId id="271" r:id="rId19"/>
    <p:sldId id="591" r:id="rId20"/>
    <p:sldId id="273" r:id="rId21"/>
    <p:sldId id="592" r:id="rId22"/>
    <p:sldId id="593" r:id="rId23"/>
    <p:sldId id="323" r:id="rId24"/>
    <p:sldId id="571" r:id="rId25"/>
    <p:sldId id="275" r:id="rId26"/>
    <p:sldId id="572" r:id="rId27"/>
    <p:sldId id="573" r:id="rId28"/>
    <p:sldId id="574" r:id="rId29"/>
    <p:sldId id="575" r:id="rId30"/>
    <p:sldId id="578" r:id="rId31"/>
    <p:sldId id="579" r:id="rId32"/>
    <p:sldId id="580" r:id="rId33"/>
    <p:sldId id="583" r:id="rId34"/>
    <p:sldId id="594" r:id="rId35"/>
    <p:sldId id="584" r:id="rId36"/>
    <p:sldId id="585" r:id="rId37"/>
    <p:sldId id="586" r:id="rId38"/>
    <p:sldId id="587" r:id="rId39"/>
    <p:sldId id="588" r:id="rId4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B18E3A-FECF-8FF3-8935-53DFB2F27271}" v="15" dt="2023-10-10T07:59:02.2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5768" autoAdjust="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4D0452-4F3F-4DF5-80EB-570A2BD6FD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2B50101-E5E0-4BB1-BF2C-637E824B398A}">
      <dgm:prSet/>
      <dgm:spPr/>
      <dgm:t>
        <a:bodyPr/>
        <a:lstStyle/>
        <a:p>
          <a:r>
            <a:rPr lang="cs-CZ"/>
            <a:t>EFSA </a:t>
          </a:r>
          <a:br>
            <a:rPr lang="cs-CZ"/>
          </a:br>
          <a:r>
            <a:rPr lang="cs-CZ"/>
            <a:t>doporučení</a:t>
          </a:r>
          <a:endParaRPr lang="en-US"/>
        </a:p>
      </dgm:t>
    </dgm:pt>
    <dgm:pt modelId="{D2DC7284-EC34-467A-95F4-C9B7D095E9B8}" type="parTrans" cxnId="{AB8AF1DC-B8ED-42D2-8B9E-35D7EDD98E5F}">
      <dgm:prSet/>
      <dgm:spPr/>
      <dgm:t>
        <a:bodyPr/>
        <a:lstStyle/>
        <a:p>
          <a:endParaRPr lang="en-US"/>
        </a:p>
      </dgm:t>
    </dgm:pt>
    <dgm:pt modelId="{931F8636-D676-480C-88FF-C96FB756F19F}" type="sibTrans" cxnId="{AB8AF1DC-B8ED-42D2-8B9E-35D7EDD98E5F}">
      <dgm:prSet/>
      <dgm:spPr/>
      <dgm:t>
        <a:bodyPr/>
        <a:lstStyle/>
        <a:p>
          <a:endParaRPr lang="en-US"/>
        </a:p>
      </dgm:t>
    </dgm:pt>
    <dgm:pt modelId="{5CE216C6-6F4E-4087-A6BC-F3919C1FF214}">
      <dgm:prSet/>
      <dgm:spPr/>
      <dgm:t>
        <a:bodyPr/>
        <a:lstStyle/>
        <a:p>
          <a:r>
            <a:rPr lang="cs-CZ"/>
            <a:t>DACH doporučení</a:t>
          </a:r>
          <a:endParaRPr lang="en-US"/>
        </a:p>
      </dgm:t>
    </dgm:pt>
    <dgm:pt modelId="{F1E10073-23CB-4CC3-BE26-688442F8FF97}" type="parTrans" cxnId="{4E488DF1-4340-43CE-A40B-B051D33D60BE}">
      <dgm:prSet/>
      <dgm:spPr/>
      <dgm:t>
        <a:bodyPr/>
        <a:lstStyle/>
        <a:p>
          <a:endParaRPr lang="en-US"/>
        </a:p>
      </dgm:t>
    </dgm:pt>
    <dgm:pt modelId="{3B26E03A-2B03-4520-8801-389A58FB1127}" type="sibTrans" cxnId="{4E488DF1-4340-43CE-A40B-B051D33D60BE}">
      <dgm:prSet/>
      <dgm:spPr/>
      <dgm:t>
        <a:bodyPr/>
        <a:lstStyle/>
        <a:p>
          <a:endParaRPr lang="en-US"/>
        </a:p>
      </dgm:t>
    </dgm:pt>
    <dgm:pt modelId="{6FBA4917-B507-BF49-9E42-F8B657B9BE46}" type="pres">
      <dgm:prSet presAssocID="{F84D0452-4F3F-4DF5-80EB-570A2BD6FDCA}" presName="linear" presStyleCnt="0">
        <dgm:presLayoutVars>
          <dgm:animLvl val="lvl"/>
          <dgm:resizeHandles val="exact"/>
        </dgm:presLayoutVars>
      </dgm:prSet>
      <dgm:spPr/>
    </dgm:pt>
    <dgm:pt modelId="{C615FCFC-05E6-E342-9DAA-4C60ECC61CF7}" type="pres">
      <dgm:prSet presAssocID="{62B50101-E5E0-4BB1-BF2C-637E824B398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2775AA5-4166-DD45-924C-8FE1B2046A92}" type="pres">
      <dgm:prSet presAssocID="{931F8636-D676-480C-88FF-C96FB756F19F}" presName="spacer" presStyleCnt="0"/>
      <dgm:spPr/>
    </dgm:pt>
    <dgm:pt modelId="{93BC5B28-B1F7-2943-9D6F-A4D2922FE201}" type="pres">
      <dgm:prSet presAssocID="{5CE216C6-6F4E-4087-A6BC-F3919C1FF21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E45A6AF-529B-BC41-A624-17AAFF36A062}" type="presOf" srcId="{5CE216C6-6F4E-4087-A6BC-F3919C1FF214}" destId="{93BC5B28-B1F7-2943-9D6F-A4D2922FE201}" srcOrd="0" destOrd="0" presId="urn:microsoft.com/office/officeart/2005/8/layout/vList2"/>
    <dgm:cxn modelId="{76F6A9DA-682E-C143-ADFD-7147243EA2A1}" type="presOf" srcId="{F84D0452-4F3F-4DF5-80EB-570A2BD6FDCA}" destId="{6FBA4917-B507-BF49-9E42-F8B657B9BE46}" srcOrd="0" destOrd="0" presId="urn:microsoft.com/office/officeart/2005/8/layout/vList2"/>
    <dgm:cxn modelId="{AB8AF1DC-B8ED-42D2-8B9E-35D7EDD98E5F}" srcId="{F84D0452-4F3F-4DF5-80EB-570A2BD6FDCA}" destId="{62B50101-E5E0-4BB1-BF2C-637E824B398A}" srcOrd="0" destOrd="0" parTransId="{D2DC7284-EC34-467A-95F4-C9B7D095E9B8}" sibTransId="{931F8636-D676-480C-88FF-C96FB756F19F}"/>
    <dgm:cxn modelId="{16B2B2DD-5C7D-7F4F-8559-E5D7993B97C8}" type="presOf" srcId="{62B50101-E5E0-4BB1-BF2C-637E824B398A}" destId="{C615FCFC-05E6-E342-9DAA-4C60ECC61CF7}" srcOrd="0" destOrd="0" presId="urn:microsoft.com/office/officeart/2005/8/layout/vList2"/>
    <dgm:cxn modelId="{4E488DF1-4340-43CE-A40B-B051D33D60BE}" srcId="{F84D0452-4F3F-4DF5-80EB-570A2BD6FDCA}" destId="{5CE216C6-6F4E-4087-A6BC-F3919C1FF214}" srcOrd="1" destOrd="0" parTransId="{F1E10073-23CB-4CC3-BE26-688442F8FF97}" sibTransId="{3B26E03A-2B03-4520-8801-389A58FB1127}"/>
    <dgm:cxn modelId="{C979B7CB-3ED6-334B-BFF3-B8B3A8DA296B}" type="presParOf" srcId="{6FBA4917-B507-BF49-9E42-F8B657B9BE46}" destId="{C615FCFC-05E6-E342-9DAA-4C60ECC61CF7}" srcOrd="0" destOrd="0" presId="urn:microsoft.com/office/officeart/2005/8/layout/vList2"/>
    <dgm:cxn modelId="{60AAAC19-08E1-4843-A6BC-FEE2B35E64ED}" type="presParOf" srcId="{6FBA4917-B507-BF49-9E42-F8B657B9BE46}" destId="{32775AA5-4166-DD45-924C-8FE1B2046A92}" srcOrd="1" destOrd="0" presId="urn:microsoft.com/office/officeart/2005/8/layout/vList2"/>
    <dgm:cxn modelId="{1D7735F5-10B1-FF44-9209-1BFE0FD5F169}" type="presParOf" srcId="{6FBA4917-B507-BF49-9E42-F8B657B9BE46}" destId="{93BC5B28-B1F7-2943-9D6F-A4D2922FE20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5FCFC-05E6-E342-9DAA-4C60ECC61CF7}">
      <dsp:nvSpPr>
        <dsp:cNvPr id="0" name=""/>
        <dsp:cNvSpPr/>
      </dsp:nvSpPr>
      <dsp:spPr>
        <a:xfrm>
          <a:off x="0" y="27550"/>
          <a:ext cx="5219700" cy="19691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/>
            <a:t>EFSA </a:t>
          </a:r>
          <a:br>
            <a:rPr lang="cs-CZ" sz="5100" kern="1200"/>
          </a:br>
          <a:r>
            <a:rPr lang="cs-CZ" sz="5100" kern="1200"/>
            <a:t>doporučení</a:t>
          </a:r>
          <a:endParaRPr lang="en-US" sz="5100" kern="1200"/>
        </a:p>
      </dsp:txBody>
      <dsp:txXfrm>
        <a:off x="96124" y="123674"/>
        <a:ext cx="5027452" cy="1776862"/>
      </dsp:txXfrm>
    </dsp:sp>
    <dsp:sp modelId="{93BC5B28-B1F7-2943-9D6F-A4D2922FE201}">
      <dsp:nvSpPr>
        <dsp:cNvPr id="0" name=""/>
        <dsp:cNvSpPr/>
      </dsp:nvSpPr>
      <dsp:spPr>
        <a:xfrm>
          <a:off x="0" y="2143540"/>
          <a:ext cx="5219700" cy="19691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/>
            <a:t>DACH doporučení</a:t>
          </a:r>
          <a:endParaRPr lang="en-US" sz="5100" kern="1200"/>
        </a:p>
      </dsp:txBody>
      <dsp:txXfrm>
        <a:off x="96124" y="2239664"/>
        <a:ext cx="5027452" cy="1776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157A21-2E98-5D09-7A5C-70ED9B5163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BKUV011p: Základy výživy člověka – přednáška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89264F-D0A1-3B35-253C-AB7D1138A4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024233B-4B95-92DC-5C32-15A79DBDD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SACHARIDY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655485E5-1324-1000-E755-FAC970DDEB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Veronika </a:t>
            </a:r>
            <a:r>
              <a:rPr lang="cs-CZ" dirty="0" err="1"/>
              <a:t>Suchodolová</a:t>
            </a:r>
            <a:endParaRPr lang="cs-CZ" dirty="0"/>
          </a:p>
        </p:txBody>
      </p:sp>
      <p:sp>
        <p:nvSpPr>
          <p:cNvPr id="11" name="Zaoblený obdélníkový bublinový popisek 10">
            <a:extLst>
              <a:ext uri="{FF2B5EF4-FFF2-40B4-BE49-F238E27FC236}">
                <a16:creationId xmlns:a16="http://schemas.microsoft.com/office/drawing/2014/main" id="{645804D5-1738-2971-93C7-F2B80857AD15}"/>
              </a:ext>
            </a:extLst>
          </p:cNvPr>
          <p:cNvSpPr/>
          <p:nvPr/>
        </p:nvSpPr>
        <p:spPr bwMode="auto">
          <a:xfrm flipH="1" flipV="1">
            <a:off x="3927231" y="814423"/>
            <a:ext cx="3130061" cy="1730286"/>
          </a:xfrm>
          <a:prstGeom prst="wedgeRoundRectCallout">
            <a:avLst>
              <a:gd name="adj1" fmla="val 49660"/>
              <a:gd name="adj2" fmla="val -68125"/>
              <a:gd name="adj3" fmla="val 16667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76E2D0C-2251-68AE-EFAD-F865542E8EF1}"/>
              </a:ext>
            </a:extLst>
          </p:cNvPr>
          <p:cNvSpPr txBox="1"/>
          <p:nvPr/>
        </p:nvSpPr>
        <p:spPr>
          <a:xfrm>
            <a:off x="3945702" y="1000181"/>
            <a:ext cx="3130061" cy="1358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cs-CZ" sz="2800" b="0" kern="0" spc="-5" dirty="0">
                <a:solidFill>
                  <a:srgbClr val="000000"/>
                </a:solidFill>
                <a:latin typeface="+mn-lt"/>
                <a:cs typeface="Century Gothic"/>
              </a:rPr>
              <a:t>NE,</a:t>
            </a:r>
            <a:r>
              <a:rPr lang="cs-CZ" sz="2800" b="0" kern="0" spc="-25" dirty="0">
                <a:solidFill>
                  <a:srgbClr val="000000"/>
                </a:solidFill>
                <a:latin typeface="+mn-lt"/>
                <a:cs typeface="Century Gothic"/>
              </a:rPr>
              <a:t> </a:t>
            </a:r>
            <a:r>
              <a:rPr lang="cs-CZ" sz="2800" b="0" kern="0" dirty="0">
                <a:solidFill>
                  <a:srgbClr val="000000"/>
                </a:solidFill>
                <a:latin typeface="+mn-lt"/>
                <a:cs typeface="Century Gothic"/>
              </a:rPr>
              <a:t>prosím!</a:t>
            </a:r>
            <a:endParaRPr lang="cs-CZ" sz="2800" b="0" kern="0" dirty="0">
              <a:latin typeface="+mn-lt"/>
              <a:cs typeface="Century Gothic"/>
            </a:endParaRPr>
          </a:p>
          <a:p>
            <a:pPr marL="12700" marR="5080" algn="ctr">
              <a:lnSpc>
                <a:spcPct val="99400"/>
              </a:lnSpc>
              <a:spcBef>
                <a:spcPts val="65"/>
              </a:spcBef>
            </a:pPr>
            <a:r>
              <a:rPr lang="cs-CZ" sz="1800" b="0" kern="0" spc="-5" dirty="0">
                <a:solidFill>
                  <a:srgbClr val="000000"/>
                </a:solidFill>
                <a:latin typeface="+mn-lt"/>
              </a:rPr>
              <a:t>CUKRY, UHLOVODANY,  GLYCIDY,</a:t>
            </a:r>
            <a:r>
              <a:rPr lang="cs-CZ" sz="1800" b="0" kern="0" spc="-45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1800" b="0" kern="0" spc="-5" dirty="0">
                <a:solidFill>
                  <a:srgbClr val="000000"/>
                </a:solidFill>
                <a:latin typeface="+mn-lt"/>
              </a:rPr>
              <a:t>UHLOHYDRÁTY  či</a:t>
            </a:r>
            <a:r>
              <a:rPr lang="cs-CZ" sz="1800" b="0" kern="0" spc="-15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1800" b="0" kern="0" spc="-5" dirty="0">
                <a:solidFill>
                  <a:srgbClr val="000000"/>
                </a:solidFill>
                <a:latin typeface="+mn-lt"/>
              </a:rPr>
              <a:t>KARBOHYDRÁTY</a:t>
            </a:r>
            <a:endParaRPr lang="cs-CZ" sz="1800" b="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690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/>
      <p:bldP spid="1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F8E3DE-EFA3-B7F8-CA70-CDFF345F82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BKUV011p: Základy výživy člověka – přednáška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172F0D5-8C11-87EB-CA9A-C12B2263B5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962C02-1EB4-6789-8288-7D1201B87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….složen z molekul glukózy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EC332E-8AA9-8843-FDD2-5FA82BBF8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2400" spc="-5" dirty="0">
                <a:cs typeface="Century Gothic"/>
              </a:rPr>
              <a:t>ŠKROB</a:t>
            </a:r>
            <a:endParaRPr lang="cs-CZ" sz="2400" dirty="0">
              <a:cs typeface="Century Gothic"/>
            </a:endParaRPr>
          </a:p>
          <a:p>
            <a:pPr marL="335280" lvl="1" indent="-140335">
              <a:buChar char="-"/>
              <a:tabLst>
                <a:tab pos="335280" algn="l"/>
              </a:tabLst>
            </a:pPr>
            <a:r>
              <a:rPr lang="cs-CZ" sz="2400" spc="-5" dirty="0">
                <a:cs typeface="Century Gothic"/>
              </a:rPr>
              <a:t>zásoba energie </a:t>
            </a:r>
            <a:r>
              <a:rPr lang="cs-CZ" sz="2400" dirty="0">
                <a:cs typeface="Century Gothic"/>
              </a:rPr>
              <a:t>u</a:t>
            </a:r>
            <a:r>
              <a:rPr lang="cs-CZ" sz="2400" spc="10" dirty="0">
                <a:cs typeface="Century Gothic"/>
              </a:rPr>
              <a:t> </a:t>
            </a:r>
            <a:r>
              <a:rPr lang="cs-CZ" sz="2400" spc="-5" dirty="0">
                <a:cs typeface="Century Gothic"/>
              </a:rPr>
              <a:t>rostlin</a:t>
            </a:r>
            <a:endParaRPr lang="cs-CZ" sz="2400" dirty="0">
              <a:cs typeface="Century Gothic"/>
            </a:endParaRPr>
          </a:p>
          <a:p>
            <a:pPr marL="335280" lvl="1" indent="-140335">
              <a:spcBef>
                <a:spcPts val="45"/>
              </a:spcBef>
              <a:buChar char="-"/>
              <a:tabLst>
                <a:tab pos="335280" algn="l"/>
              </a:tabLst>
            </a:pPr>
            <a:r>
              <a:rPr lang="cs-CZ" sz="2400" dirty="0">
                <a:cs typeface="Century Gothic"/>
              </a:rPr>
              <a:t>směs dvou </a:t>
            </a:r>
            <a:r>
              <a:rPr lang="cs-CZ" sz="2400" spc="-5" dirty="0">
                <a:cs typeface="Century Gothic"/>
              </a:rPr>
              <a:t>typů </a:t>
            </a:r>
            <a:r>
              <a:rPr lang="cs-CZ" sz="2400" dirty="0">
                <a:cs typeface="Century Gothic"/>
              </a:rPr>
              <a:t>řetězce: </a:t>
            </a:r>
            <a:r>
              <a:rPr lang="cs-CZ" sz="2400" spc="-5" dirty="0">
                <a:cs typeface="Century Gothic"/>
              </a:rPr>
              <a:t>amylózy </a:t>
            </a:r>
            <a:r>
              <a:rPr lang="cs-CZ" sz="2400" dirty="0">
                <a:cs typeface="Century Gothic"/>
              </a:rPr>
              <a:t>a</a:t>
            </a:r>
            <a:r>
              <a:rPr lang="cs-CZ" sz="2400" spc="-5" dirty="0">
                <a:cs typeface="Century Gothic"/>
              </a:rPr>
              <a:t> amylopektinu</a:t>
            </a:r>
            <a:endParaRPr lang="cs-CZ" sz="2400" dirty="0">
              <a:cs typeface="Century Gothic"/>
            </a:endParaRPr>
          </a:p>
          <a:p>
            <a:pPr marL="335280" lvl="1" indent="-140335">
              <a:buChar char="-"/>
              <a:tabLst>
                <a:tab pos="335280" algn="l"/>
              </a:tabLst>
            </a:pPr>
            <a:r>
              <a:rPr lang="cs-CZ" sz="2400" dirty="0">
                <a:cs typeface="Century Gothic"/>
              </a:rPr>
              <a:t>důležitá </a:t>
            </a:r>
            <a:r>
              <a:rPr lang="cs-CZ" sz="2400" spc="-5" dirty="0">
                <a:cs typeface="Century Gothic"/>
              </a:rPr>
              <a:t>součást naší stravy</a:t>
            </a:r>
            <a:endParaRPr lang="cs-CZ" sz="2400" dirty="0">
              <a:cs typeface="Century Gothic"/>
            </a:endParaRPr>
          </a:p>
          <a:p>
            <a:pPr marL="335280" lvl="1" indent="-140335">
              <a:spcBef>
                <a:spcPts val="25"/>
              </a:spcBef>
              <a:buChar char="-"/>
              <a:tabLst>
                <a:tab pos="335280" algn="l"/>
              </a:tabLst>
            </a:pPr>
            <a:r>
              <a:rPr lang="cs-CZ" sz="2400" spc="-5" dirty="0">
                <a:cs typeface="Century Gothic"/>
              </a:rPr>
              <a:t>zdroj: obiloviny, </a:t>
            </a:r>
            <a:r>
              <a:rPr lang="cs-CZ" sz="2400" spc="-5" dirty="0" err="1">
                <a:cs typeface="Century Gothic"/>
              </a:rPr>
              <a:t>pseudoobiloviny</a:t>
            </a:r>
            <a:r>
              <a:rPr lang="cs-CZ" sz="2400" spc="-5" dirty="0">
                <a:cs typeface="Century Gothic"/>
              </a:rPr>
              <a:t>, </a:t>
            </a:r>
            <a:r>
              <a:rPr lang="cs-CZ" sz="2400" dirty="0">
                <a:cs typeface="Century Gothic"/>
              </a:rPr>
              <a:t>luštěniny, </a:t>
            </a:r>
            <a:r>
              <a:rPr lang="cs-CZ" sz="2400" spc="-5" dirty="0">
                <a:cs typeface="Century Gothic"/>
              </a:rPr>
              <a:t>brambory,</a:t>
            </a:r>
            <a:r>
              <a:rPr lang="cs-CZ" sz="2400" spc="30" dirty="0">
                <a:cs typeface="Century Gothic"/>
              </a:rPr>
              <a:t> </a:t>
            </a:r>
            <a:r>
              <a:rPr lang="cs-CZ" sz="2400" spc="-5" dirty="0">
                <a:cs typeface="Century Gothic"/>
              </a:rPr>
              <a:t>batáty</a:t>
            </a:r>
          </a:p>
          <a:p>
            <a:pPr marL="194945" lvl="1" indent="0">
              <a:spcBef>
                <a:spcPts val="25"/>
              </a:spcBef>
              <a:buNone/>
              <a:tabLst>
                <a:tab pos="335280" algn="l"/>
              </a:tabLst>
            </a:pPr>
            <a:endParaRPr lang="cs-CZ" sz="2400" dirty="0"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00DC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2400" spc="-5" dirty="0">
                <a:cs typeface="Century Gothic"/>
              </a:rPr>
              <a:t>GLYKOGEN</a:t>
            </a:r>
            <a:endParaRPr lang="cs-CZ" sz="2400" dirty="0">
              <a:cs typeface="Century Gothic"/>
            </a:endParaRPr>
          </a:p>
          <a:p>
            <a:pPr marL="335280" lvl="1" indent="-140335">
              <a:buChar char="-"/>
              <a:tabLst>
                <a:tab pos="335280" algn="l"/>
              </a:tabLst>
            </a:pPr>
            <a:r>
              <a:rPr lang="cs-CZ" sz="2400" spc="-5" dirty="0">
                <a:cs typeface="Century Gothic"/>
              </a:rPr>
              <a:t>zásoba energie </a:t>
            </a:r>
            <a:r>
              <a:rPr lang="cs-CZ" sz="2400" dirty="0">
                <a:cs typeface="Century Gothic"/>
              </a:rPr>
              <a:t>u</a:t>
            </a:r>
            <a:r>
              <a:rPr lang="cs-CZ" sz="2400" spc="10" dirty="0">
                <a:cs typeface="Century Gothic"/>
              </a:rPr>
              <a:t> </a:t>
            </a:r>
            <a:r>
              <a:rPr lang="cs-CZ" sz="2400" spc="-5" dirty="0">
                <a:cs typeface="Century Gothic"/>
              </a:rPr>
              <a:t>živočichů</a:t>
            </a:r>
            <a:endParaRPr lang="cs-CZ" sz="2400" dirty="0">
              <a:cs typeface="Century Gothic"/>
            </a:endParaRPr>
          </a:p>
          <a:p>
            <a:pPr marL="335280" lvl="1" indent="-140335">
              <a:buChar char="-"/>
              <a:tabLst>
                <a:tab pos="335280" algn="l"/>
              </a:tabLst>
            </a:pPr>
            <a:r>
              <a:rPr lang="cs-CZ" sz="2400" spc="-5" dirty="0">
                <a:cs typeface="Century Gothic"/>
              </a:rPr>
              <a:t>svalový (zdroj </a:t>
            </a:r>
            <a:r>
              <a:rPr lang="cs-CZ" sz="2400" dirty="0">
                <a:cs typeface="Century Gothic"/>
              </a:rPr>
              <a:t>energie </a:t>
            </a:r>
            <a:r>
              <a:rPr lang="cs-CZ" sz="2400" spc="-5" dirty="0">
                <a:cs typeface="Century Gothic"/>
              </a:rPr>
              <a:t>pro svalovou práci) </a:t>
            </a:r>
            <a:br>
              <a:rPr lang="cs-CZ" sz="2400" spc="-5" dirty="0">
                <a:cs typeface="Century Gothic"/>
              </a:rPr>
            </a:br>
            <a:r>
              <a:rPr lang="cs-CZ" sz="2400" dirty="0">
                <a:cs typeface="Century Gothic"/>
              </a:rPr>
              <a:t>a </a:t>
            </a:r>
            <a:r>
              <a:rPr lang="cs-CZ" sz="2400" spc="-5" dirty="0">
                <a:cs typeface="Century Gothic"/>
              </a:rPr>
              <a:t>jaterní (udržuje stabilní glykemii)</a:t>
            </a:r>
            <a:endParaRPr lang="cs-CZ" sz="2400" dirty="0">
              <a:cs typeface="Century Gothic"/>
            </a:endParaRPr>
          </a:p>
          <a:p>
            <a:pPr>
              <a:lnSpc>
                <a:spcPct val="100000"/>
              </a:lnSpc>
            </a:pPr>
            <a:endParaRPr lang="cs-CZ" sz="3600" dirty="0"/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170EBE38-54A7-1034-B572-0B26BD144E6C}"/>
              </a:ext>
            </a:extLst>
          </p:cNvPr>
          <p:cNvSpPr/>
          <p:nvPr/>
        </p:nvSpPr>
        <p:spPr>
          <a:xfrm>
            <a:off x="7832814" y="1438356"/>
            <a:ext cx="2186624" cy="1380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8">
            <a:extLst>
              <a:ext uri="{FF2B5EF4-FFF2-40B4-BE49-F238E27FC236}">
                <a16:creationId xmlns:a16="http://schemas.microsoft.com/office/drawing/2014/main" id="{41F79438-6F37-C516-E738-9E9014DE7714}"/>
              </a:ext>
            </a:extLst>
          </p:cNvPr>
          <p:cNvSpPr/>
          <p:nvPr/>
        </p:nvSpPr>
        <p:spPr>
          <a:xfrm>
            <a:off x="9617036" y="1931193"/>
            <a:ext cx="2258567" cy="11546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">
            <a:extLst>
              <a:ext uri="{FF2B5EF4-FFF2-40B4-BE49-F238E27FC236}">
                <a16:creationId xmlns:a16="http://schemas.microsoft.com/office/drawing/2014/main" id="{B86ECDBD-619B-59AA-92D0-89414CE0EF7D}"/>
              </a:ext>
            </a:extLst>
          </p:cNvPr>
          <p:cNvSpPr/>
          <p:nvPr/>
        </p:nvSpPr>
        <p:spPr>
          <a:xfrm>
            <a:off x="7083719" y="4420229"/>
            <a:ext cx="2258567" cy="9994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8922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3AA682-1972-F9F8-44F3-CC4D59DBF6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E7AEBB-11B0-7F6A-7AEE-AD3242621B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F177CD-C10F-42F6-3FC1-CDE96474A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CUKERNÉ ALKOHOLY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2D443AD-1B79-9924-697A-5E8C5EE68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940"/>
              </a:spcBef>
              <a:buNone/>
            </a:pPr>
            <a:r>
              <a:rPr lang="cs-CZ" sz="2400" spc="-5" dirty="0">
                <a:cs typeface="Century Gothic"/>
              </a:rPr>
              <a:t>= alkoholy glukózy </a:t>
            </a:r>
            <a:r>
              <a:rPr lang="cs-CZ" sz="2400" dirty="0">
                <a:cs typeface="Century Gothic"/>
              </a:rPr>
              <a:t>nebo </a:t>
            </a:r>
            <a:r>
              <a:rPr lang="cs-CZ" sz="2400" spc="-5" dirty="0">
                <a:cs typeface="Century Gothic"/>
              </a:rPr>
              <a:t>jiných „cukrů“</a:t>
            </a:r>
            <a:endParaRPr lang="cs-CZ" sz="2400" dirty="0"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lang="cs-CZ" sz="2400" spc="-5" dirty="0">
                <a:cs typeface="Century Gothic"/>
              </a:rPr>
              <a:t>Například: sorbitol, </a:t>
            </a:r>
            <a:r>
              <a:rPr lang="cs-CZ" sz="2400" spc="-5" dirty="0" err="1">
                <a:cs typeface="Century Gothic"/>
              </a:rPr>
              <a:t>mannitol</a:t>
            </a:r>
            <a:r>
              <a:rPr lang="cs-CZ" sz="2400" spc="-5" dirty="0">
                <a:cs typeface="Century Gothic"/>
              </a:rPr>
              <a:t>, </a:t>
            </a:r>
            <a:r>
              <a:rPr lang="cs-CZ" sz="2400" spc="-5" dirty="0" err="1">
                <a:cs typeface="Century Gothic"/>
              </a:rPr>
              <a:t>lactitol</a:t>
            </a:r>
            <a:r>
              <a:rPr lang="cs-CZ" sz="2400" spc="-5" dirty="0">
                <a:cs typeface="Century Gothic"/>
              </a:rPr>
              <a:t>, xylitol, </a:t>
            </a:r>
            <a:r>
              <a:rPr lang="cs-CZ" sz="2400" spc="-5" dirty="0" err="1">
                <a:cs typeface="Century Gothic"/>
              </a:rPr>
              <a:t>erythritol</a:t>
            </a:r>
            <a:r>
              <a:rPr lang="cs-CZ" sz="2400" spc="-5" dirty="0">
                <a:cs typeface="Century Gothic"/>
              </a:rPr>
              <a:t>, </a:t>
            </a:r>
            <a:r>
              <a:rPr lang="cs-CZ" sz="2400" spc="-5" dirty="0" err="1">
                <a:cs typeface="Century Gothic"/>
              </a:rPr>
              <a:t>isomalt</a:t>
            </a:r>
            <a:r>
              <a:rPr lang="cs-CZ" sz="2400" spc="-5" dirty="0">
                <a:cs typeface="Century Gothic"/>
              </a:rPr>
              <a:t>,</a:t>
            </a:r>
            <a:r>
              <a:rPr lang="cs-CZ" sz="2400" spc="55" dirty="0">
                <a:cs typeface="Century Gothic"/>
              </a:rPr>
              <a:t> </a:t>
            </a:r>
            <a:r>
              <a:rPr lang="cs-CZ" sz="2400" spc="-5" dirty="0" err="1">
                <a:cs typeface="Century Gothic"/>
              </a:rPr>
              <a:t>maltitol</a:t>
            </a:r>
            <a:endParaRPr lang="cs-CZ" sz="2400" dirty="0">
              <a:cs typeface="Century Gothic"/>
            </a:endParaRPr>
          </a:p>
          <a:p>
            <a:pPr marL="194945">
              <a:lnSpc>
                <a:spcPct val="100000"/>
              </a:lnSpc>
              <a:spcBef>
                <a:spcPts val="1035"/>
              </a:spcBef>
            </a:pPr>
            <a:r>
              <a:rPr lang="cs-CZ" sz="2400" spc="-5" dirty="0">
                <a:cs typeface="Century Gothic"/>
              </a:rPr>
              <a:t>Přirozeně </a:t>
            </a:r>
            <a:r>
              <a:rPr lang="cs-CZ" sz="2400" dirty="0">
                <a:cs typeface="Century Gothic"/>
              </a:rPr>
              <a:t>se </a:t>
            </a:r>
            <a:r>
              <a:rPr lang="cs-CZ" sz="2400" spc="-5" dirty="0">
                <a:cs typeface="Century Gothic"/>
              </a:rPr>
              <a:t>vyskytují </a:t>
            </a:r>
            <a:r>
              <a:rPr lang="cs-CZ" sz="2400" dirty="0">
                <a:cs typeface="Century Gothic"/>
              </a:rPr>
              <a:t>v </a:t>
            </a:r>
            <a:r>
              <a:rPr lang="cs-CZ" sz="2400" spc="-5" dirty="0">
                <a:cs typeface="Century Gothic"/>
              </a:rPr>
              <a:t>některých druzích ovoce </a:t>
            </a:r>
            <a:r>
              <a:rPr lang="cs-CZ" sz="2400" dirty="0">
                <a:cs typeface="Century Gothic"/>
              </a:rPr>
              <a:t>(sušené švestky </a:t>
            </a:r>
            <a:r>
              <a:rPr lang="cs-CZ" sz="2400" spc="-5" dirty="0">
                <a:cs typeface="Century Gothic"/>
              </a:rPr>
              <a:t>obsahují přibližně </a:t>
            </a:r>
            <a:r>
              <a:rPr lang="cs-CZ" sz="2400" dirty="0">
                <a:cs typeface="Century Gothic"/>
              </a:rPr>
              <a:t>15</a:t>
            </a:r>
            <a:r>
              <a:rPr lang="cs-CZ" sz="2400" spc="140" dirty="0">
                <a:cs typeface="Century Gothic"/>
              </a:rPr>
              <a:t> </a:t>
            </a:r>
            <a:r>
              <a:rPr lang="cs-CZ" sz="2400" dirty="0">
                <a:cs typeface="Century Gothic"/>
              </a:rPr>
              <a:t>% </a:t>
            </a:r>
            <a:r>
              <a:rPr lang="cs-CZ" sz="2400" spc="-5" dirty="0">
                <a:cs typeface="Century Gothic"/>
              </a:rPr>
              <a:t>sorbitolu), </a:t>
            </a:r>
            <a:r>
              <a:rPr lang="cs-CZ" sz="2400" dirty="0">
                <a:cs typeface="Century Gothic"/>
              </a:rPr>
              <a:t>nebo se </a:t>
            </a:r>
            <a:r>
              <a:rPr lang="cs-CZ" sz="2400" spc="-5" dirty="0">
                <a:cs typeface="Century Gothic"/>
              </a:rPr>
              <a:t>vyrábějí </a:t>
            </a:r>
            <a:r>
              <a:rPr lang="cs-CZ" sz="2400" dirty="0">
                <a:cs typeface="Century Gothic"/>
              </a:rPr>
              <a:t>uměle</a:t>
            </a:r>
          </a:p>
          <a:p>
            <a:pPr marL="194945">
              <a:lnSpc>
                <a:spcPct val="100000"/>
              </a:lnSpc>
              <a:spcBef>
                <a:spcPts val="1035"/>
              </a:spcBef>
            </a:pPr>
            <a:r>
              <a:rPr lang="cs-CZ" sz="2400" dirty="0">
                <a:cs typeface="Century Gothic"/>
              </a:rPr>
              <a:t>VLASTNOSTI:</a:t>
            </a:r>
          </a:p>
          <a:p>
            <a:pPr marL="335280" lvl="1" indent="-140335">
              <a:spcBef>
                <a:spcPts val="25"/>
              </a:spcBef>
              <a:buChar char="-"/>
              <a:tabLst>
                <a:tab pos="335280" algn="l"/>
              </a:tabLst>
            </a:pPr>
            <a:r>
              <a:rPr lang="cs-CZ" sz="2400" spc="-5" dirty="0">
                <a:cs typeface="Century Gothic"/>
              </a:rPr>
              <a:t>mají sladkou </a:t>
            </a:r>
            <a:r>
              <a:rPr lang="cs-CZ" sz="2400" dirty="0">
                <a:cs typeface="Century Gothic"/>
              </a:rPr>
              <a:t>chuť, </a:t>
            </a:r>
            <a:r>
              <a:rPr lang="cs-CZ" sz="2400" spc="-5" dirty="0">
                <a:cs typeface="Century Gothic"/>
              </a:rPr>
              <a:t>používají </a:t>
            </a:r>
            <a:r>
              <a:rPr lang="cs-CZ" sz="2400" dirty="0">
                <a:cs typeface="Century Gothic"/>
              </a:rPr>
              <a:t>se </a:t>
            </a:r>
            <a:r>
              <a:rPr lang="cs-CZ" sz="2400" spc="-5" dirty="0">
                <a:cs typeface="Century Gothic"/>
              </a:rPr>
              <a:t>jako</a:t>
            </a:r>
            <a:r>
              <a:rPr lang="cs-CZ" sz="2400" spc="10" dirty="0">
                <a:cs typeface="Century Gothic"/>
              </a:rPr>
              <a:t> </a:t>
            </a:r>
            <a:r>
              <a:rPr lang="cs-CZ" sz="2400" spc="-5" dirty="0">
                <a:cs typeface="Century Gothic"/>
              </a:rPr>
              <a:t>sladidla</a:t>
            </a:r>
            <a:endParaRPr lang="cs-CZ" sz="2400" dirty="0">
              <a:cs typeface="Century Gothic"/>
            </a:endParaRPr>
          </a:p>
          <a:p>
            <a:pPr marL="335280" lvl="1" indent="-140335">
              <a:buChar char="-"/>
              <a:tabLst>
                <a:tab pos="335280" algn="l"/>
              </a:tabLst>
            </a:pPr>
            <a:r>
              <a:rPr lang="cs-CZ" sz="2400" spc="-5" dirty="0">
                <a:cs typeface="Century Gothic"/>
              </a:rPr>
              <a:t>způsobují menší výkyvy</a:t>
            </a:r>
            <a:r>
              <a:rPr lang="cs-CZ" sz="2400" dirty="0">
                <a:cs typeface="Century Gothic"/>
              </a:rPr>
              <a:t> </a:t>
            </a:r>
            <a:r>
              <a:rPr lang="cs-CZ" sz="2400" spc="-5" dirty="0">
                <a:cs typeface="Century Gothic"/>
              </a:rPr>
              <a:t>glykemie</a:t>
            </a:r>
          </a:p>
          <a:p>
            <a:pPr marL="335280" lvl="1" indent="-140335">
              <a:buChar char="-"/>
              <a:tabLst>
                <a:tab pos="335280" algn="l"/>
              </a:tabLst>
            </a:pPr>
            <a:r>
              <a:rPr lang="cs-CZ" sz="2400" spc="-5" dirty="0">
                <a:cs typeface="Century Gothic"/>
              </a:rPr>
              <a:t>nezpůsobují zubní kaz (nejsou</a:t>
            </a:r>
            <a:r>
              <a:rPr lang="cs-CZ" sz="2400" spc="15" dirty="0">
                <a:cs typeface="Century Gothic"/>
              </a:rPr>
              <a:t> </a:t>
            </a:r>
            <a:r>
              <a:rPr lang="cs-CZ" sz="2400" spc="-5" dirty="0">
                <a:cs typeface="Century Gothic"/>
              </a:rPr>
              <a:t>kariogenní)</a:t>
            </a:r>
            <a:endParaRPr lang="cs-CZ" sz="2400" dirty="0">
              <a:cs typeface="Century Gothic"/>
            </a:endParaRPr>
          </a:p>
          <a:p>
            <a:pPr marL="335280" lvl="1" indent="-140335">
              <a:buChar char="-"/>
              <a:tabLst>
                <a:tab pos="335280" algn="l"/>
              </a:tabLst>
            </a:pPr>
            <a:r>
              <a:rPr lang="cs-CZ" sz="2400" spc="-5" dirty="0">
                <a:cs typeface="Century Gothic"/>
              </a:rPr>
              <a:t>při konzumaci </a:t>
            </a:r>
            <a:r>
              <a:rPr lang="cs-CZ" sz="2400" dirty="0">
                <a:cs typeface="Century Gothic"/>
              </a:rPr>
              <a:t>většího </a:t>
            </a:r>
            <a:r>
              <a:rPr lang="cs-CZ" sz="2400" spc="-5" dirty="0">
                <a:cs typeface="Century Gothic"/>
              </a:rPr>
              <a:t>množství mohou způsobit plynatost (flatulenci) </a:t>
            </a:r>
            <a:r>
              <a:rPr lang="cs-CZ" sz="2400" dirty="0">
                <a:cs typeface="Century Gothic"/>
              </a:rPr>
              <a:t>a</a:t>
            </a:r>
            <a:r>
              <a:rPr lang="cs-CZ" sz="2400" spc="90" dirty="0">
                <a:cs typeface="Century Gothic"/>
              </a:rPr>
              <a:t> </a:t>
            </a:r>
            <a:r>
              <a:rPr lang="cs-CZ" sz="2400" spc="-5" dirty="0">
                <a:cs typeface="Century Gothic"/>
              </a:rPr>
              <a:t>průjmy</a:t>
            </a:r>
            <a:endParaRPr lang="cs-CZ" sz="2400" dirty="0">
              <a:cs typeface="Century Gothic"/>
            </a:endParaRPr>
          </a:p>
          <a:p>
            <a:pPr marL="335280" lvl="1" indent="-140335">
              <a:buChar char="-"/>
              <a:tabLst>
                <a:tab pos="335280" algn="l"/>
              </a:tabLst>
            </a:pPr>
            <a:endParaRPr lang="cs-CZ" sz="2400" dirty="0"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endParaRPr lang="cs-CZ" sz="2400" dirty="0">
              <a:cs typeface="Century Gothic"/>
            </a:endParaRP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graphicFrame>
        <p:nvGraphicFramePr>
          <p:cNvPr id="8" name="object 6">
            <a:extLst>
              <a:ext uri="{FF2B5EF4-FFF2-40B4-BE49-F238E27FC236}">
                <a16:creationId xmlns:a16="http://schemas.microsoft.com/office/drawing/2014/main" id="{F59EFC21-9109-5FF6-B67C-B8379C6E6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348117"/>
              </p:ext>
            </p:extLst>
          </p:nvPr>
        </p:nvGraphicFramePr>
        <p:xfrm>
          <a:off x="7246671" y="3586773"/>
          <a:ext cx="4109085" cy="1097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1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</a:rPr>
                        <a:t>Příklad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</a:rPr>
                        <a:t>Výskyt</a:t>
                      </a:r>
                      <a:endParaRPr sz="1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Sorbitol</a:t>
                      </a:r>
                      <a:endParaRPr sz="180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dirty="0"/>
                        <a:t>Sladidlo </a:t>
                      </a:r>
                      <a:r>
                        <a:rPr sz="1800" spc="-5" dirty="0"/>
                        <a:t>pro</a:t>
                      </a:r>
                      <a:r>
                        <a:rPr sz="1800" spc="-20" dirty="0"/>
                        <a:t> </a:t>
                      </a:r>
                      <a:r>
                        <a:rPr sz="1800" spc="-5" dirty="0"/>
                        <a:t>diabetiky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Xylitol</a:t>
                      </a:r>
                      <a:endParaRPr sz="180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spc="-5" dirty="0"/>
                        <a:t>Žvýkačky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Manitol</a:t>
                      </a:r>
                      <a:endParaRPr sz="180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spc="-5" dirty="0"/>
                        <a:t>Žvýkačky</a:t>
                      </a:r>
                      <a:endParaRPr sz="1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070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155484-3C14-9A4B-F096-1E76001F6A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FEC8D7F-ECF1-88B5-7ADA-6B9CC463A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SLADIVOST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8647F17B-7939-C982-9978-B4908F469B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spc="-5" dirty="0">
                <a:latin typeface="Century Gothic"/>
                <a:cs typeface="Century Gothic"/>
              </a:rPr>
              <a:t>Sladivost je schopnost určité látky (sacharidu) vyvolat  sladkou </a:t>
            </a:r>
            <a:r>
              <a:rPr lang="cs-CZ" sz="2400" dirty="0">
                <a:latin typeface="Century Gothic"/>
                <a:cs typeface="Century Gothic"/>
              </a:rPr>
              <a:t>chuť. </a:t>
            </a:r>
            <a:r>
              <a:rPr lang="cs-CZ" sz="2400" spc="-5" dirty="0">
                <a:latin typeface="Century Gothic"/>
                <a:cs typeface="Century Gothic"/>
              </a:rPr>
              <a:t>Porovnává </a:t>
            </a:r>
            <a:r>
              <a:rPr lang="cs-CZ" sz="2400" dirty="0">
                <a:latin typeface="Century Gothic"/>
                <a:cs typeface="Century Gothic"/>
              </a:rPr>
              <a:t>se se </a:t>
            </a:r>
            <a:r>
              <a:rPr lang="cs-CZ" sz="2400" spc="-5" dirty="0">
                <a:latin typeface="Century Gothic"/>
                <a:cs typeface="Century Gothic"/>
              </a:rPr>
              <a:t>sacharózou (standard;  relativní sladivost</a:t>
            </a:r>
            <a:r>
              <a:rPr lang="cs-CZ" sz="2400" dirty="0">
                <a:latin typeface="Century Gothic"/>
                <a:cs typeface="Century Gothic"/>
              </a:rPr>
              <a:t> 1)</a:t>
            </a:r>
          </a:p>
          <a:p>
            <a:endParaRPr lang="cs-CZ" dirty="0"/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939F5D1D-0E18-6C00-80E5-A455E7C5B8D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899A3E-7308-A13F-5AE4-C1AA7F1F77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id="{02DB175D-40FF-26A6-6712-51CFB27A5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770123"/>
              </p:ext>
            </p:extLst>
          </p:nvPr>
        </p:nvGraphicFramePr>
        <p:xfrm>
          <a:off x="6869723" y="1781908"/>
          <a:ext cx="4548554" cy="4223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4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4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dirty="0">
                          <a:latin typeface="+mn-lt"/>
                          <a:cs typeface="Century Gothic"/>
                        </a:rPr>
                        <a:t>Sacharid</a:t>
                      </a:r>
                      <a:endParaRPr sz="2000" dirty="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dirty="0">
                          <a:latin typeface="+mn-lt"/>
                          <a:cs typeface="Century Gothic"/>
                        </a:rPr>
                        <a:t>Sladivost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Glukóza</a:t>
                      </a:r>
                      <a:endParaRPr sz="2000" dirty="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0,5-0,7</a:t>
                      </a:r>
                      <a:endParaRPr sz="2000" dirty="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Fruktóza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1,3-1,8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Galaktóza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+mn-lt"/>
                          <a:cs typeface="Century Gothic"/>
                        </a:rPr>
                        <a:t>-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Sacharóza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+mn-lt"/>
                          <a:cs typeface="Century Gothic"/>
                        </a:rPr>
                        <a:t>1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Maltóza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0,3-0,5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Laktóza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0,2-0,4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Mannitol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0,5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Sorbitol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0,6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+mn-lt"/>
                          <a:cs typeface="Century Gothic"/>
                        </a:rPr>
                        <a:t>Xylitol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1,0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Sacharin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300,0</a:t>
                      </a:r>
                      <a:endParaRPr sz="200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Aspartam</a:t>
                      </a:r>
                      <a:endParaRPr sz="2000" dirty="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5" dirty="0">
                          <a:latin typeface="+mn-lt"/>
                          <a:cs typeface="Century Gothic"/>
                        </a:rPr>
                        <a:t>350,0</a:t>
                      </a:r>
                      <a:endParaRPr sz="2000" dirty="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" name="Zaoblený obdélníkový bublinový popisek 9">
            <a:extLst>
              <a:ext uri="{FF2B5EF4-FFF2-40B4-BE49-F238E27FC236}">
                <a16:creationId xmlns:a16="http://schemas.microsoft.com/office/drawing/2014/main" id="{DAD7EFA8-E6AA-A6FB-6121-EE7F5D41C8B5}"/>
              </a:ext>
            </a:extLst>
          </p:cNvPr>
          <p:cNvSpPr/>
          <p:nvPr/>
        </p:nvSpPr>
        <p:spPr bwMode="auto">
          <a:xfrm>
            <a:off x="3083169" y="1289538"/>
            <a:ext cx="3012831" cy="904276"/>
          </a:xfrm>
          <a:prstGeom prst="wedgeRoundRectCallout">
            <a:avLst>
              <a:gd name="adj1" fmla="val -43473"/>
              <a:gd name="adj2" fmla="val 97315"/>
              <a:gd name="adj3" fmla="val 16667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78D6290-634E-2CFC-731D-36C0664F38B7}"/>
              </a:ext>
            </a:extLst>
          </p:cNvPr>
          <p:cNvSpPr txBox="1"/>
          <p:nvPr/>
        </p:nvSpPr>
        <p:spPr>
          <a:xfrm>
            <a:off x="3176954" y="1458742"/>
            <a:ext cx="2825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800" dirty="0">
                <a:latin typeface="+mn-lt"/>
              </a:rPr>
              <a:t>PŘIROZENÁ SLADIDLA </a:t>
            </a:r>
          </a:p>
          <a:p>
            <a:pPr algn="ctr"/>
            <a:r>
              <a:rPr lang="cs-CZ" sz="1800" dirty="0">
                <a:latin typeface="+mn-lt"/>
              </a:rPr>
              <a:t>A SLADIDLA</a:t>
            </a:r>
          </a:p>
        </p:txBody>
      </p:sp>
    </p:spTree>
    <p:extLst>
      <p:ext uri="{BB962C8B-B14F-4D97-AF65-F5344CB8AC3E}">
        <p14:creationId xmlns:p14="http://schemas.microsoft.com/office/powerpoint/2010/main" val="51934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AE14C1-0B14-AB87-AE5F-5BFB64BDA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A12D2BE-3AC4-C580-FF25-4C8C7F0170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BED0A67B-3ADF-6799-5E23-AB5923BDE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TRÁVENÍ SACAHRDIŮ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F4D451B8-98D4-6813-5173-47C5E7194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000" dirty="0"/>
              <a:t>V dutině ústní </a:t>
            </a:r>
            <a:r>
              <a:rPr lang="cs-CZ" sz="2000" spc="-5" dirty="0"/>
              <a:t>jsou polysacharidy štěpeny slinnou</a:t>
            </a:r>
            <a:r>
              <a:rPr lang="cs-CZ" sz="2000" spc="20" dirty="0"/>
              <a:t> </a:t>
            </a:r>
            <a:r>
              <a:rPr lang="cs-CZ" sz="2000" spc="-5" dirty="0"/>
              <a:t>amylázou</a:t>
            </a:r>
            <a:endParaRPr lang="cs-CZ" sz="2000" spc="-5" dirty="0">
              <a:cs typeface="Arial"/>
            </a:endParaRPr>
          </a:p>
          <a:p>
            <a:pPr marL="251460" indent="-179705"/>
            <a:r>
              <a:rPr lang="cs-CZ" sz="2000" dirty="0"/>
              <a:t>V duodenu </a:t>
            </a:r>
            <a:r>
              <a:rPr lang="cs-CZ" sz="2000" spc="-5" dirty="0"/>
              <a:t>jsou štěpeny pankreatickou</a:t>
            </a:r>
            <a:r>
              <a:rPr lang="cs-CZ" sz="2000" spc="15" dirty="0"/>
              <a:t> </a:t>
            </a:r>
            <a:r>
              <a:rPr lang="cs-CZ" sz="2000" spc="-5" dirty="0"/>
              <a:t>amylázou</a:t>
            </a:r>
            <a:endParaRPr lang="cs-CZ" sz="2000" spc="-5" dirty="0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sz="2000" dirty="0"/>
              <a:t>V </a:t>
            </a:r>
            <a:r>
              <a:rPr lang="cs-CZ" sz="2000" spc="-5" dirty="0"/>
              <a:t>tenkém střevě jsou pomocí enzymů kartáčového lemu (sacharáza, </a:t>
            </a:r>
            <a:r>
              <a:rPr lang="cs-CZ" sz="2000" spc="-5" dirty="0" err="1"/>
              <a:t>izomaltáza</a:t>
            </a:r>
            <a:r>
              <a:rPr lang="cs-CZ" sz="2000" spc="-5" dirty="0"/>
              <a:t>, maltáza, laktáza) štěpeny až </a:t>
            </a:r>
            <a:r>
              <a:rPr lang="cs-CZ" sz="2000" dirty="0"/>
              <a:t>na</a:t>
            </a:r>
            <a:r>
              <a:rPr lang="cs-CZ" sz="2000" spc="-5" dirty="0"/>
              <a:t> monosacharidy</a:t>
            </a:r>
            <a:endParaRPr lang="cs-CZ" sz="2000" spc="-5" dirty="0">
              <a:cs typeface="Arial"/>
            </a:endParaRPr>
          </a:p>
          <a:p>
            <a:pPr marL="251460" indent="-179705"/>
            <a:r>
              <a:rPr lang="cs-CZ" sz="2000" spc="-5" dirty="0"/>
              <a:t>Po vstřebání </a:t>
            </a:r>
            <a:r>
              <a:rPr lang="cs-CZ" sz="2000" dirty="0"/>
              <a:t>v </a:t>
            </a:r>
            <a:r>
              <a:rPr lang="cs-CZ" sz="2000" spc="-5" dirty="0"/>
              <a:t>tenkém střevě </a:t>
            </a:r>
            <a:r>
              <a:rPr lang="cs-CZ" sz="2000" dirty="0"/>
              <a:t>do </a:t>
            </a:r>
            <a:r>
              <a:rPr lang="cs-CZ" sz="2000" spc="-5" dirty="0"/>
              <a:t>krevního oběhu jsou </a:t>
            </a:r>
            <a:r>
              <a:rPr lang="cs-CZ" sz="2000" dirty="0"/>
              <a:t>v </a:t>
            </a:r>
            <a:r>
              <a:rPr lang="cs-CZ" sz="2000" spc="-5" dirty="0"/>
              <a:t>játrech přeměňovány </a:t>
            </a:r>
            <a:r>
              <a:rPr lang="cs-CZ" sz="2000" dirty="0"/>
              <a:t>na </a:t>
            </a:r>
            <a:r>
              <a:rPr lang="cs-CZ" sz="2000" spc="-5" dirty="0"/>
              <a:t>glukózu</a:t>
            </a:r>
            <a:endParaRPr lang="cs-CZ" sz="2000" spc="-5" dirty="0">
              <a:cs typeface="Arial"/>
            </a:endParaRPr>
          </a:p>
          <a:p>
            <a:pPr marL="251460" indent="-179705"/>
            <a:r>
              <a:rPr lang="cs-CZ" sz="2000" spc="-5" dirty="0"/>
              <a:t>Sacharidy </a:t>
            </a:r>
            <a:r>
              <a:rPr lang="cs-CZ" sz="2000" dirty="0"/>
              <a:t>nestrávené v tenkém střevě </a:t>
            </a:r>
            <a:r>
              <a:rPr lang="cs-CZ" sz="2000" spc="-5" dirty="0"/>
              <a:t>jsou metabolizovány bakteriemi </a:t>
            </a:r>
            <a:r>
              <a:rPr lang="cs-CZ" sz="2000" dirty="0"/>
              <a:t>tlustého</a:t>
            </a:r>
            <a:r>
              <a:rPr lang="cs-CZ" sz="2000" spc="50" dirty="0"/>
              <a:t> </a:t>
            </a:r>
            <a:r>
              <a:rPr lang="cs-CZ" sz="2000" dirty="0"/>
              <a:t>střeva</a:t>
            </a:r>
            <a:endParaRPr lang="cs-CZ" sz="2000" dirty="0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sz="2000" spc="-5" dirty="0"/>
              <a:t>METABOLIZMUS FRUKTÓZY: Po </a:t>
            </a:r>
            <a:r>
              <a:rPr lang="cs-CZ" sz="2000" dirty="0"/>
              <a:t>vstupu do </a:t>
            </a:r>
            <a:r>
              <a:rPr lang="cs-CZ" sz="2000" spc="-5" dirty="0"/>
              <a:t>jaterních </a:t>
            </a:r>
            <a:r>
              <a:rPr lang="cs-CZ" sz="2000" dirty="0"/>
              <a:t>buněk </a:t>
            </a:r>
            <a:r>
              <a:rPr lang="cs-CZ" sz="2000" spc="-5" dirty="0"/>
              <a:t>je fruktóza </a:t>
            </a:r>
            <a:r>
              <a:rPr lang="cs-CZ" sz="2000" spc="-5" err="1">
                <a:solidFill>
                  <a:schemeClr val="tx2"/>
                </a:solidFill>
              </a:rPr>
              <a:t>utilizována</a:t>
            </a:r>
            <a:r>
              <a:rPr lang="cs-CZ" sz="2000" spc="-5" dirty="0">
                <a:solidFill>
                  <a:schemeClr val="tx2"/>
                </a:solidFill>
              </a:rPr>
              <a:t> rychleji</a:t>
            </a:r>
            <a:r>
              <a:rPr lang="cs-CZ" sz="2000" spc="-5" dirty="0"/>
              <a:t> </a:t>
            </a:r>
            <a:r>
              <a:rPr lang="cs-CZ" sz="2000" dirty="0"/>
              <a:t>než </a:t>
            </a:r>
            <a:r>
              <a:rPr lang="cs-CZ" sz="2000" spc="-5" dirty="0"/>
              <a:t>glukóza. </a:t>
            </a:r>
            <a:r>
              <a:rPr lang="cs-CZ" sz="2000" dirty="0"/>
              <a:t>Tento </a:t>
            </a:r>
            <a:r>
              <a:rPr lang="cs-CZ" sz="2000" spc="-5" dirty="0"/>
              <a:t>rychlý metabolizmus fruktózy </a:t>
            </a:r>
            <a:r>
              <a:rPr lang="cs-CZ" sz="2000" dirty="0"/>
              <a:t>vede </a:t>
            </a:r>
            <a:r>
              <a:rPr lang="cs-CZ" sz="2000" spc="-5" dirty="0"/>
              <a:t>po příjmu stravy bohaté </a:t>
            </a:r>
            <a:r>
              <a:rPr lang="cs-CZ" sz="2000" dirty="0"/>
              <a:t>na </a:t>
            </a:r>
            <a:r>
              <a:rPr lang="cs-CZ" sz="2000" spc="-5" dirty="0"/>
              <a:t>fruktózu ke </a:t>
            </a:r>
            <a:r>
              <a:rPr lang="cs-CZ" sz="2000" spc="-5" dirty="0">
                <a:solidFill>
                  <a:schemeClr val="tx2"/>
                </a:solidFill>
              </a:rPr>
              <a:t>zvýšené syntéze mastných kyselin</a:t>
            </a:r>
            <a:r>
              <a:rPr lang="cs-CZ" sz="2000" spc="-5" dirty="0"/>
              <a:t>. Vysoký příjem fruktózy tak může </a:t>
            </a:r>
            <a:r>
              <a:rPr lang="cs-CZ" sz="2000" dirty="0"/>
              <a:t>vést  k </a:t>
            </a:r>
            <a:r>
              <a:rPr lang="cs-CZ" sz="2000" spc="-5" dirty="0"/>
              <a:t>poruchám lipidového metabolizmu (</a:t>
            </a:r>
            <a:r>
              <a:rPr lang="cs-CZ" sz="2000" spc="-5" err="1"/>
              <a:t>dyslipidemie</a:t>
            </a:r>
            <a:r>
              <a:rPr lang="cs-CZ" sz="2000" spc="-5" dirty="0"/>
              <a:t>, inzulinová </a:t>
            </a:r>
            <a:r>
              <a:rPr lang="cs-CZ" sz="2000" dirty="0"/>
              <a:t>rezistence, </a:t>
            </a:r>
            <a:r>
              <a:rPr lang="cs-CZ" sz="2000" spc="-5" dirty="0"/>
              <a:t>zvýšení rizika  viscerální obezity).</a:t>
            </a:r>
            <a:endParaRPr lang="cs-CZ" sz="2000" spc="-5" dirty="0">
              <a:cs typeface="Arial"/>
            </a:endParaRPr>
          </a:p>
          <a:p>
            <a:pPr marL="71755" indent="0">
              <a:buNone/>
            </a:pPr>
            <a:endParaRPr lang="cs-CZ" sz="2000" dirty="0">
              <a:cs typeface="Arial"/>
            </a:endParaRPr>
          </a:p>
          <a:p>
            <a:pPr marL="251460" indent="-179705"/>
            <a:endParaRPr lang="cs-CZ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2145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044BE3-0F9E-3A3D-8191-C901A07569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>
                <a:latin typeface="+mn-lt"/>
              </a:rPr>
              <a:t>BKUV011p: Základy výživy člověka – přednáška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656FE8-D76C-F203-1185-A6E6E5226F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latin typeface="+mn-lt"/>
              </a:rPr>
              <a:pPr/>
              <a:t>14</a:t>
            </a:fld>
            <a:endParaRPr lang="cs-CZ" altLang="cs-CZ" dirty="0">
              <a:latin typeface="+mn-lt"/>
            </a:endParaRPr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79310AB0-3B19-914B-44F7-10B839B4C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015295"/>
              </p:ext>
            </p:extLst>
          </p:nvPr>
        </p:nvGraphicFramePr>
        <p:xfrm>
          <a:off x="414000" y="482829"/>
          <a:ext cx="10971083" cy="53775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3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7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4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1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400" b="1" spc="-5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Příklad</a:t>
                      </a:r>
                      <a:endParaRPr sz="1400" dirty="0">
                        <a:solidFill>
                          <a:schemeClr val="bg1"/>
                        </a:solidFill>
                        <a:latin typeface="+mn-lt"/>
                        <a:cs typeface="Century Gothic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400" b="1" spc="-5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Výskyt</a:t>
                      </a:r>
                      <a:endParaRPr sz="1400" dirty="0">
                        <a:solidFill>
                          <a:schemeClr val="bg1"/>
                        </a:solidFill>
                        <a:latin typeface="+mn-lt"/>
                        <a:cs typeface="Century Gothic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400" b="1" spc="-5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Produkty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b="1" spc="-5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štěpení</a:t>
                      </a:r>
                      <a:endParaRPr sz="1400" dirty="0">
                        <a:solidFill>
                          <a:schemeClr val="bg1"/>
                        </a:solidFill>
                        <a:latin typeface="+mn-lt"/>
                        <a:cs typeface="Century Gothic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119">
                <a:tc rowSpan="3"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cs-CZ" sz="1400" b="1" spc="-10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Cukry - monosacharidy</a:t>
                      </a:r>
                      <a:endParaRPr sz="1400" dirty="0">
                        <a:solidFill>
                          <a:schemeClr val="bg1"/>
                        </a:solidFill>
                        <a:latin typeface="+mn-lt"/>
                        <a:cs typeface="Century Gothic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Glukóza 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(hroznový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cukr, krevní cukr)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Ovoce, med,</a:t>
                      </a:r>
                      <a:r>
                        <a:rPr sz="1400" spc="2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spc="-10" dirty="0">
                          <a:latin typeface="+mn-lt"/>
                          <a:cs typeface="Century Gothic"/>
                        </a:rPr>
                        <a:t>krev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dirty="0">
                          <a:latin typeface="+mn-lt"/>
                          <a:cs typeface="Century Gothic"/>
                        </a:rPr>
                        <a:t>-</a:t>
                      </a: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1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dirty="0">
                          <a:latin typeface="+mn-lt"/>
                          <a:cs typeface="Century Gothic"/>
                        </a:rPr>
                        <a:t>Fruktóza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(ovocný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cukr)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Ovoce, med, zelenina,</a:t>
                      </a:r>
                      <a:r>
                        <a:rPr sz="1400" spc="3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kukuřice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dirty="0">
                          <a:latin typeface="+mn-lt"/>
                          <a:cs typeface="Century Gothic"/>
                        </a:rPr>
                        <a:t>-</a:t>
                      </a:r>
                    </a:p>
                  </a:txBody>
                  <a:tcPr marL="0" marR="0" marT="482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1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dirty="0">
                          <a:latin typeface="+mn-lt"/>
                          <a:cs typeface="Century Gothic"/>
                        </a:rPr>
                        <a:t>Galaktóza</a:t>
                      </a: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Součást</a:t>
                      </a:r>
                      <a:r>
                        <a:rPr sz="1400" spc="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laktózy</a:t>
                      </a: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dirty="0">
                          <a:latin typeface="+mn-lt"/>
                          <a:cs typeface="Century Gothic"/>
                        </a:rPr>
                        <a:t>-</a:t>
                      </a: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119">
                <a:tc rowSpan="3"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Cukry - disacharidy</a:t>
                      </a:r>
                      <a:endParaRPr sz="1400" b="1" dirty="0">
                        <a:solidFill>
                          <a:schemeClr val="bg1"/>
                        </a:solidFill>
                        <a:latin typeface="+mn-lt"/>
                        <a:cs typeface="Century Gothic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dirty="0">
                          <a:latin typeface="+mn-lt"/>
                          <a:cs typeface="Century Gothic"/>
                        </a:rPr>
                        <a:t>Sacharóza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(řepný či 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třtinový</a:t>
                      </a:r>
                      <a:r>
                        <a:rPr sz="1400" spc="-1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cukr)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Většina</a:t>
                      </a:r>
                      <a:r>
                        <a:rPr sz="1400" spc="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rostlin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Glukóza 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a</a:t>
                      </a:r>
                      <a:r>
                        <a:rPr sz="1400" spc="2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fruktóza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48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dirty="0">
                          <a:latin typeface="+mn-lt"/>
                          <a:cs typeface="Century Gothic"/>
                        </a:rPr>
                        <a:t>Maltóza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(sladový cukr)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694055">
                        <a:lnSpc>
                          <a:spcPts val="1390"/>
                        </a:lnSpc>
                        <a:spcBef>
                          <a:spcPts val="48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Uvolňuje se 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ze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škrobu při klíčení  ječmene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Glukóza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53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dirty="0">
                          <a:latin typeface="+mn-lt"/>
                          <a:cs typeface="Century Gothic"/>
                        </a:rPr>
                        <a:t>Laktóza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(mléčný cukr)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5080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Mléko 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a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mléčné</a:t>
                      </a:r>
                      <a:r>
                        <a:rPr sz="1400" spc="1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výrobky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5080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Glukóza 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a</a:t>
                      </a:r>
                      <a:r>
                        <a:rPr sz="1400" spc="1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galaktóza</a:t>
                      </a:r>
                    </a:p>
                  </a:txBody>
                  <a:tcPr marL="0" marR="0" marT="5080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119">
                <a:tc>
                  <a:txBody>
                    <a:bodyPr/>
                    <a:lstStyle/>
                    <a:p>
                      <a:pPr marL="9525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spc="-5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Oligosacharidy</a:t>
                      </a:r>
                      <a:endParaRPr lang="cs-CZ" sz="1400" dirty="0">
                        <a:solidFill>
                          <a:schemeClr val="bg1"/>
                        </a:solidFill>
                        <a:latin typeface="+mn-lt"/>
                        <a:cs typeface="Century Gothic"/>
                      </a:endParaRPr>
                    </a:p>
                  </a:txBody>
                  <a:tcPr marL="0" marR="0" marT="4826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Rafinóza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953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Fazole, hlávkové</a:t>
                      </a:r>
                      <a:r>
                        <a:rPr sz="1400" spc="1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zelí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953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dirty="0">
                          <a:latin typeface="+mn-lt"/>
                          <a:cs typeface="Century Gothic"/>
                        </a:rPr>
                        <a:t>Galaktóza,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glukóza 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a</a:t>
                      </a:r>
                      <a:r>
                        <a:rPr sz="1400" spc="1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fruktóza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953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6118">
                <a:tc rowSpan="3"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b="1" spc="-5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Polysacharidy</a:t>
                      </a:r>
                      <a:endParaRPr sz="1400" dirty="0">
                        <a:solidFill>
                          <a:schemeClr val="bg1"/>
                        </a:solidFill>
                        <a:latin typeface="+mn-lt"/>
                        <a:cs typeface="Century Gothic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Škrob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235585">
                        <a:lnSpc>
                          <a:spcPts val="1390"/>
                        </a:lnSpc>
                        <a:spcBef>
                          <a:spcPts val="49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Obiloviny, pseudoobiloviny, luštěniny, </a:t>
                      </a:r>
                      <a:r>
                        <a:rPr sz="1400" spc="-5" dirty="0" err="1">
                          <a:latin typeface="+mn-lt"/>
                          <a:cs typeface="Century Gothic"/>
                        </a:rPr>
                        <a:t>brambory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,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 batáty</a:t>
                      </a:r>
                    </a:p>
                  </a:txBody>
                  <a:tcPr marL="0" marR="0" marT="622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Glukóza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1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Glykogen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Zásobní forma glukózy 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u</a:t>
                      </a:r>
                      <a:r>
                        <a:rPr sz="1400" spc="1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živočichů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Glukóza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611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196850">
                        <a:lnSpc>
                          <a:spcPts val="1390"/>
                        </a:lnSpc>
                        <a:spcBef>
                          <a:spcPts val="49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Nestravitelné polysacharidy (inulin,  celulóza, chitin</a:t>
                      </a:r>
                      <a:r>
                        <a:rPr sz="1400" spc="2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atd.)</a:t>
                      </a:r>
                    </a:p>
                  </a:txBody>
                  <a:tcPr marL="0" marR="0" marT="622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287655">
                        <a:lnSpc>
                          <a:spcPts val="1390"/>
                        </a:lnSpc>
                        <a:spcBef>
                          <a:spcPts val="49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Zelenina, ovoce, obiloviny, luštěniny,  ořechy, </a:t>
                      </a:r>
                      <a:r>
                        <a:rPr sz="1400" dirty="0">
                          <a:latin typeface="+mn-lt"/>
                          <a:cs typeface="Century Gothic"/>
                        </a:rPr>
                        <a:t>olejnatá</a:t>
                      </a:r>
                      <a:r>
                        <a:rPr sz="1400" spc="1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semena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622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Acetát, propionát,</a:t>
                      </a:r>
                      <a:r>
                        <a:rPr sz="1400" spc="2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butyrát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119">
                <a:tc rowSpan="3"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Cukerné </a:t>
                      </a:r>
                      <a:r>
                        <a:rPr sz="1400" b="1" spc="-5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alkoholy</a:t>
                      </a:r>
                      <a:r>
                        <a:rPr sz="1400" b="1" spc="-35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b="1" spc="-5" dirty="0">
                          <a:solidFill>
                            <a:schemeClr val="bg1"/>
                          </a:solidFill>
                          <a:latin typeface="+mn-lt"/>
                          <a:cs typeface="Century Gothic"/>
                        </a:rPr>
                        <a:t>(polyoly)</a:t>
                      </a:r>
                      <a:endParaRPr sz="1400" dirty="0">
                        <a:solidFill>
                          <a:schemeClr val="bg1"/>
                        </a:solidFill>
                        <a:latin typeface="+mn-lt"/>
                        <a:cs typeface="Century Gothic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Sorbitol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Sladidlo pro</a:t>
                      </a:r>
                      <a:r>
                        <a:rPr sz="1400" spc="1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+mn-lt"/>
                          <a:cs typeface="Century Gothic"/>
                        </a:rPr>
                        <a:t>diabetiky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1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Xylitol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Žvýkačky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1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dirty="0">
                          <a:latin typeface="+mn-lt"/>
                          <a:cs typeface="Century Gothic"/>
                        </a:rPr>
                        <a:t>Manitol</a:t>
                      </a: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spc="-5" dirty="0">
                          <a:latin typeface="+mn-lt"/>
                          <a:cs typeface="Century Gothic"/>
                        </a:rPr>
                        <a:t>Žvýkačky</a:t>
                      </a:r>
                      <a:endParaRPr sz="1400" dirty="0">
                        <a:latin typeface="+mn-lt"/>
                        <a:cs typeface="Century Gothic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720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7D4F3F-C476-6FEB-590D-264557DBC5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EEE973-A860-9AB3-C1D7-7B646FA1B1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95AD5C-7675-4082-CE43-272FE2B5F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GLYKEMIE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0CA3E0B-42D9-0BBB-8020-0ACDAE1BD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pc="-5" dirty="0">
                <a:cs typeface="Century Gothic"/>
              </a:rPr>
              <a:t>= </a:t>
            </a:r>
            <a:r>
              <a:rPr lang="cs-CZ" sz="2800" spc="-5" dirty="0">
                <a:cs typeface="Century Gothic"/>
              </a:rPr>
              <a:t>hladina glukózy </a:t>
            </a:r>
            <a:r>
              <a:rPr lang="cs-CZ" sz="2800" dirty="0">
                <a:cs typeface="Century Gothic"/>
              </a:rPr>
              <a:t>v</a:t>
            </a:r>
            <a:r>
              <a:rPr lang="cs-CZ" sz="2800" spc="25" dirty="0">
                <a:cs typeface="Century Gothic"/>
              </a:rPr>
              <a:t> </a:t>
            </a:r>
            <a:r>
              <a:rPr lang="cs-CZ" sz="2800" spc="-5" dirty="0">
                <a:cs typeface="Century Gothic"/>
              </a:rPr>
              <a:t>krvi</a:t>
            </a:r>
            <a:endParaRPr lang="cs-CZ"/>
          </a:p>
          <a:p>
            <a:pPr marL="71755" indent="0">
              <a:buNone/>
            </a:pPr>
            <a:endParaRPr lang="cs-CZ" sz="2800" spc="-5" dirty="0">
              <a:cs typeface="Century Gothic"/>
            </a:endParaRPr>
          </a:p>
          <a:p>
            <a:pPr marL="251460" indent="-179705"/>
            <a:r>
              <a:rPr lang="cs-CZ" sz="2800" dirty="0">
                <a:solidFill>
                  <a:schemeClr val="tx2"/>
                </a:solidFill>
                <a:cs typeface="Century Gothic"/>
              </a:rPr>
              <a:t>NALAČNO</a:t>
            </a:r>
            <a:r>
              <a:rPr lang="cs-CZ" sz="2800" dirty="0">
                <a:cs typeface="Century Gothic"/>
              </a:rPr>
              <a:t> </a:t>
            </a:r>
            <a:r>
              <a:rPr lang="cs-CZ" sz="2800" spc="-5" dirty="0">
                <a:cs typeface="Century Gothic"/>
              </a:rPr>
              <a:t>by </a:t>
            </a:r>
            <a:r>
              <a:rPr lang="cs-CZ" sz="2800" dirty="0">
                <a:cs typeface="Century Gothic"/>
              </a:rPr>
              <a:t>měla </a:t>
            </a:r>
            <a:r>
              <a:rPr lang="cs-CZ" sz="2800" spc="-5" dirty="0">
                <a:cs typeface="Century Gothic"/>
              </a:rPr>
              <a:t>mít hodnotu přibližně </a:t>
            </a:r>
            <a:r>
              <a:rPr lang="cs-CZ" sz="2800" dirty="0">
                <a:cs typeface="Century Gothic"/>
              </a:rPr>
              <a:t>5,5 </a:t>
            </a:r>
            <a:r>
              <a:rPr lang="cs-CZ" sz="2800" spc="-5" dirty="0" err="1">
                <a:cs typeface="Century Gothic"/>
              </a:rPr>
              <a:t>mmol</a:t>
            </a:r>
            <a:r>
              <a:rPr lang="cs-CZ" sz="2800" spc="-5" dirty="0">
                <a:cs typeface="Century Gothic"/>
              </a:rPr>
              <a:t>/l krve</a:t>
            </a:r>
            <a:endParaRPr lang="cs-CZ" dirty="0">
              <a:cs typeface="Century Gothic"/>
            </a:endParaRPr>
          </a:p>
          <a:p>
            <a:pPr marL="251460" indent="-179705"/>
            <a:r>
              <a:rPr lang="cs-CZ" sz="2800" spc="-5" dirty="0">
                <a:solidFill>
                  <a:schemeClr val="tx2"/>
                </a:solidFill>
                <a:cs typeface="Century Gothic"/>
              </a:rPr>
              <a:t>PO </a:t>
            </a:r>
            <a:r>
              <a:rPr lang="cs-CZ" sz="2800" dirty="0">
                <a:solidFill>
                  <a:schemeClr val="tx2"/>
                </a:solidFill>
                <a:cs typeface="Century Gothic"/>
              </a:rPr>
              <a:t>JÍDLE</a:t>
            </a:r>
            <a:r>
              <a:rPr lang="cs-CZ" sz="2800" dirty="0">
                <a:cs typeface="Century Gothic"/>
              </a:rPr>
              <a:t> se </a:t>
            </a:r>
            <a:r>
              <a:rPr lang="cs-CZ" sz="2800" spc="-5" dirty="0">
                <a:cs typeface="Century Gothic"/>
              </a:rPr>
              <a:t>glykemie přechodně zvyšuje (</a:t>
            </a:r>
            <a:r>
              <a:rPr lang="cs-CZ" sz="2800" spc="-5" dirty="0" err="1">
                <a:cs typeface="Century Gothic"/>
              </a:rPr>
              <a:t>postprandiální</a:t>
            </a:r>
            <a:r>
              <a:rPr lang="cs-CZ" sz="2800" spc="-5" dirty="0">
                <a:cs typeface="Century Gothic"/>
              </a:rPr>
              <a:t> glykemie), za </a:t>
            </a:r>
            <a:r>
              <a:rPr lang="cs-CZ" sz="2800" dirty="0">
                <a:cs typeface="Century Gothic"/>
              </a:rPr>
              <a:t>20-30 minut </a:t>
            </a:r>
            <a:r>
              <a:rPr lang="cs-CZ" sz="2800" spc="-5" dirty="0">
                <a:cs typeface="Century Gothic"/>
              </a:rPr>
              <a:t>dochází</a:t>
            </a:r>
            <a:r>
              <a:rPr lang="cs-CZ" spc="-5" dirty="0">
                <a:cs typeface="Century Gothic"/>
              </a:rPr>
              <a:t> </a:t>
            </a:r>
            <a:r>
              <a:rPr lang="cs-CZ" sz="2800" dirty="0">
                <a:cs typeface="Century Gothic"/>
              </a:rPr>
              <a:t>k </a:t>
            </a:r>
            <a:r>
              <a:rPr lang="cs-CZ" sz="2800" spc="-5" dirty="0">
                <a:cs typeface="Century Gothic"/>
              </a:rPr>
              <a:t>vrcholu, poté zvolna klesá </a:t>
            </a:r>
            <a:r>
              <a:rPr lang="cs-CZ" sz="2800" dirty="0">
                <a:cs typeface="Century Gothic"/>
              </a:rPr>
              <a:t>a </a:t>
            </a:r>
            <a:r>
              <a:rPr lang="cs-CZ" sz="2800" spc="-5" dirty="0">
                <a:cs typeface="Century Gothic"/>
              </a:rPr>
              <a:t>průměrně </a:t>
            </a:r>
            <a:r>
              <a:rPr lang="cs-CZ" sz="2800" dirty="0">
                <a:cs typeface="Century Gothic"/>
              </a:rPr>
              <a:t>do 2 </a:t>
            </a:r>
            <a:r>
              <a:rPr lang="cs-CZ" sz="2800" spc="-5" dirty="0">
                <a:cs typeface="Century Gothic"/>
              </a:rPr>
              <a:t>hodin  opět dosáhne hladiny</a:t>
            </a:r>
            <a:r>
              <a:rPr lang="cs-CZ" sz="2800" spc="10" dirty="0">
                <a:cs typeface="Century Gothic"/>
              </a:rPr>
              <a:t> </a:t>
            </a:r>
            <a:r>
              <a:rPr lang="cs-CZ" sz="2800" spc="-5" dirty="0">
                <a:cs typeface="Century Gothic"/>
              </a:rPr>
              <a:t>nalačno</a:t>
            </a:r>
            <a:endParaRPr lang="cs-CZ" dirty="0">
              <a:cs typeface="Century Gothic"/>
            </a:endParaRPr>
          </a:p>
          <a:p>
            <a:pPr marL="251460" indent="-179705"/>
            <a:r>
              <a:rPr lang="cs-CZ" sz="2800" spc="-5" dirty="0">
                <a:solidFill>
                  <a:schemeClr val="tx2"/>
                </a:solidFill>
                <a:cs typeface="Century Gothic"/>
              </a:rPr>
              <a:t>Trvale zvýšená </a:t>
            </a:r>
            <a:r>
              <a:rPr lang="cs-CZ" sz="2800" spc="-5" dirty="0">
                <a:cs typeface="Century Gothic"/>
              </a:rPr>
              <a:t>hladina glykemie </a:t>
            </a:r>
            <a:r>
              <a:rPr lang="cs-CZ" sz="2800" dirty="0">
                <a:cs typeface="Century Gothic"/>
              </a:rPr>
              <a:t>vede k </a:t>
            </a:r>
            <a:r>
              <a:rPr lang="cs-CZ" sz="2800" spc="-5" dirty="0">
                <a:cs typeface="Century Gothic"/>
              </a:rPr>
              <a:t>diabetu </a:t>
            </a:r>
            <a:r>
              <a:rPr lang="cs-CZ" sz="2800" dirty="0">
                <a:cs typeface="Century Gothic"/>
              </a:rPr>
              <a:t>a</a:t>
            </a:r>
            <a:r>
              <a:rPr lang="cs-CZ" dirty="0">
                <a:cs typeface="Century Gothic"/>
              </a:rPr>
              <a:t> </a:t>
            </a:r>
            <a:r>
              <a:rPr lang="cs-CZ" sz="2800" spc="-5" dirty="0">
                <a:cs typeface="Century Gothic"/>
              </a:rPr>
              <a:t>zvyšuje riziko dalších onemocnění (zejména aterosklerózy)</a:t>
            </a:r>
            <a:endParaRPr lang="cs-CZ" sz="2800" dirty="0">
              <a:cs typeface="Century Gothic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4763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6A09C6-9B2B-E4B7-B166-6B0342E15E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9F52B8-1C75-157C-D215-2BA2413552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0355A8-EEFA-3774-C5E1-D5C7CA5A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4E62D0-D9BE-5D61-DF89-5617D0606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7B4AC3C5-C2DB-C5EF-E04E-778B4B96368F}"/>
              </a:ext>
            </a:extLst>
          </p:cNvPr>
          <p:cNvSpPr/>
          <p:nvPr/>
        </p:nvSpPr>
        <p:spPr>
          <a:xfrm>
            <a:off x="1068026" y="1160117"/>
            <a:ext cx="4309745" cy="2736850"/>
          </a:xfrm>
          <a:custGeom>
            <a:avLst/>
            <a:gdLst/>
            <a:ahLst/>
            <a:cxnLst/>
            <a:rect l="l" t="t" r="r" b="b"/>
            <a:pathLst>
              <a:path w="4309745" h="2736850">
                <a:moveTo>
                  <a:pt x="4036026" y="0"/>
                </a:moveTo>
                <a:lnTo>
                  <a:pt x="273663" y="0"/>
                </a:lnTo>
                <a:lnTo>
                  <a:pt x="224471" y="4409"/>
                </a:lnTo>
                <a:lnTo>
                  <a:pt x="178173" y="17121"/>
                </a:lnTo>
                <a:lnTo>
                  <a:pt x="135540" y="37363"/>
                </a:lnTo>
                <a:lnTo>
                  <a:pt x="97345" y="64362"/>
                </a:lnTo>
                <a:lnTo>
                  <a:pt x="64362" y="97345"/>
                </a:lnTo>
                <a:lnTo>
                  <a:pt x="37363" y="135540"/>
                </a:lnTo>
                <a:lnTo>
                  <a:pt x="17121" y="178173"/>
                </a:lnTo>
                <a:lnTo>
                  <a:pt x="4409" y="224472"/>
                </a:lnTo>
                <a:lnTo>
                  <a:pt x="0" y="273663"/>
                </a:lnTo>
                <a:lnTo>
                  <a:pt x="0" y="2462989"/>
                </a:lnTo>
                <a:lnTo>
                  <a:pt x="4409" y="2512181"/>
                </a:lnTo>
                <a:lnTo>
                  <a:pt x="17121" y="2558479"/>
                </a:lnTo>
                <a:lnTo>
                  <a:pt x="37363" y="2601112"/>
                </a:lnTo>
                <a:lnTo>
                  <a:pt x="64362" y="2639307"/>
                </a:lnTo>
                <a:lnTo>
                  <a:pt x="97345" y="2672290"/>
                </a:lnTo>
                <a:lnTo>
                  <a:pt x="135540" y="2699290"/>
                </a:lnTo>
                <a:lnTo>
                  <a:pt x="178173" y="2719532"/>
                </a:lnTo>
                <a:lnTo>
                  <a:pt x="224471" y="2732244"/>
                </a:lnTo>
                <a:lnTo>
                  <a:pt x="273663" y="2736653"/>
                </a:lnTo>
                <a:lnTo>
                  <a:pt x="4036026" y="2736653"/>
                </a:lnTo>
                <a:lnTo>
                  <a:pt x="4085218" y="2732244"/>
                </a:lnTo>
                <a:lnTo>
                  <a:pt x="4131516" y="2719532"/>
                </a:lnTo>
                <a:lnTo>
                  <a:pt x="4174150" y="2699290"/>
                </a:lnTo>
                <a:lnTo>
                  <a:pt x="4212344" y="2672290"/>
                </a:lnTo>
                <a:lnTo>
                  <a:pt x="4245328" y="2639307"/>
                </a:lnTo>
                <a:lnTo>
                  <a:pt x="4272327" y="2601112"/>
                </a:lnTo>
                <a:lnTo>
                  <a:pt x="4292569" y="2558479"/>
                </a:lnTo>
                <a:lnTo>
                  <a:pt x="4305281" y="2512181"/>
                </a:lnTo>
                <a:lnTo>
                  <a:pt x="4309690" y="2462989"/>
                </a:lnTo>
                <a:lnTo>
                  <a:pt x="4309690" y="273663"/>
                </a:lnTo>
                <a:lnTo>
                  <a:pt x="4305281" y="224472"/>
                </a:lnTo>
                <a:lnTo>
                  <a:pt x="4292569" y="178173"/>
                </a:lnTo>
                <a:lnTo>
                  <a:pt x="4272327" y="135540"/>
                </a:lnTo>
                <a:lnTo>
                  <a:pt x="4245328" y="97345"/>
                </a:lnTo>
                <a:lnTo>
                  <a:pt x="4212344" y="64362"/>
                </a:lnTo>
                <a:lnTo>
                  <a:pt x="4174150" y="37363"/>
                </a:lnTo>
                <a:lnTo>
                  <a:pt x="4131516" y="17121"/>
                </a:lnTo>
                <a:lnTo>
                  <a:pt x="4085218" y="4409"/>
                </a:lnTo>
                <a:lnTo>
                  <a:pt x="4036026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9C0FFA44-81EE-5200-4152-50ECE104701F}"/>
              </a:ext>
            </a:extLst>
          </p:cNvPr>
          <p:cNvSpPr/>
          <p:nvPr/>
        </p:nvSpPr>
        <p:spPr>
          <a:xfrm>
            <a:off x="1546881" y="1615028"/>
            <a:ext cx="4309745" cy="2736850"/>
          </a:xfrm>
          <a:custGeom>
            <a:avLst/>
            <a:gdLst/>
            <a:ahLst/>
            <a:cxnLst/>
            <a:rect l="l" t="t" r="r" b="b"/>
            <a:pathLst>
              <a:path w="4309745" h="2736850">
                <a:moveTo>
                  <a:pt x="4036026" y="0"/>
                </a:moveTo>
                <a:lnTo>
                  <a:pt x="273663" y="0"/>
                </a:lnTo>
                <a:lnTo>
                  <a:pt x="224472" y="4409"/>
                </a:lnTo>
                <a:lnTo>
                  <a:pt x="178173" y="17121"/>
                </a:lnTo>
                <a:lnTo>
                  <a:pt x="135540" y="37363"/>
                </a:lnTo>
                <a:lnTo>
                  <a:pt x="97345" y="64362"/>
                </a:lnTo>
                <a:lnTo>
                  <a:pt x="64362" y="97345"/>
                </a:lnTo>
                <a:lnTo>
                  <a:pt x="37363" y="135540"/>
                </a:lnTo>
                <a:lnTo>
                  <a:pt x="17121" y="178173"/>
                </a:lnTo>
                <a:lnTo>
                  <a:pt x="4409" y="224472"/>
                </a:lnTo>
                <a:lnTo>
                  <a:pt x="0" y="273663"/>
                </a:lnTo>
                <a:lnTo>
                  <a:pt x="0" y="2462989"/>
                </a:lnTo>
                <a:lnTo>
                  <a:pt x="4409" y="2512181"/>
                </a:lnTo>
                <a:lnTo>
                  <a:pt x="17121" y="2558479"/>
                </a:lnTo>
                <a:lnTo>
                  <a:pt x="37363" y="2601112"/>
                </a:lnTo>
                <a:lnTo>
                  <a:pt x="64362" y="2639307"/>
                </a:lnTo>
                <a:lnTo>
                  <a:pt x="97345" y="2672290"/>
                </a:lnTo>
                <a:lnTo>
                  <a:pt x="135540" y="2699290"/>
                </a:lnTo>
                <a:lnTo>
                  <a:pt x="178173" y="2719532"/>
                </a:lnTo>
                <a:lnTo>
                  <a:pt x="224472" y="2732244"/>
                </a:lnTo>
                <a:lnTo>
                  <a:pt x="273663" y="2736653"/>
                </a:lnTo>
                <a:lnTo>
                  <a:pt x="4036026" y="2736653"/>
                </a:lnTo>
                <a:lnTo>
                  <a:pt x="4085218" y="2732244"/>
                </a:lnTo>
                <a:lnTo>
                  <a:pt x="4131517" y="2719532"/>
                </a:lnTo>
                <a:lnTo>
                  <a:pt x="4174150" y="2699290"/>
                </a:lnTo>
                <a:lnTo>
                  <a:pt x="4212344" y="2672290"/>
                </a:lnTo>
                <a:lnTo>
                  <a:pt x="4245328" y="2639307"/>
                </a:lnTo>
                <a:lnTo>
                  <a:pt x="4272327" y="2601112"/>
                </a:lnTo>
                <a:lnTo>
                  <a:pt x="4292569" y="2558479"/>
                </a:lnTo>
                <a:lnTo>
                  <a:pt x="4305281" y="2512181"/>
                </a:lnTo>
                <a:lnTo>
                  <a:pt x="4309690" y="2462989"/>
                </a:lnTo>
                <a:lnTo>
                  <a:pt x="4309690" y="273663"/>
                </a:lnTo>
                <a:lnTo>
                  <a:pt x="4305281" y="224472"/>
                </a:lnTo>
                <a:lnTo>
                  <a:pt x="4292569" y="178173"/>
                </a:lnTo>
                <a:lnTo>
                  <a:pt x="4272327" y="135540"/>
                </a:lnTo>
                <a:lnTo>
                  <a:pt x="4245328" y="97345"/>
                </a:lnTo>
                <a:lnTo>
                  <a:pt x="4212344" y="64362"/>
                </a:lnTo>
                <a:lnTo>
                  <a:pt x="4174150" y="37363"/>
                </a:lnTo>
                <a:lnTo>
                  <a:pt x="4131517" y="17121"/>
                </a:lnTo>
                <a:lnTo>
                  <a:pt x="4085218" y="4409"/>
                </a:lnTo>
                <a:lnTo>
                  <a:pt x="4036026" y="0"/>
                </a:lnTo>
                <a:close/>
              </a:path>
            </a:pathLst>
          </a:custGeom>
          <a:solidFill>
            <a:srgbClr val="FFFFFF">
              <a:alpha val="90199"/>
            </a:srgbClr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894AD44D-9849-E765-DACC-1AFB4A9FE66C}"/>
              </a:ext>
            </a:extLst>
          </p:cNvPr>
          <p:cNvSpPr txBox="1">
            <a:spLocks/>
          </p:cNvSpPr>
          <p:nvPr/>
        </p:nvSpPr>
        <p:spPr>
          <a:xfrm>
            <a:off x="1746743" y="1941342"/>
            <a:ext cx="3910020" cy="2049780"/>
          </a:xfrm>
          <a:prstGeom prst="rect">
            <a:avLst/>
          </a:prstGeom>
        </p:spPr>
        <p:txBody>
          <a:bodyPr vert="horz" wrap="square" lIns="0" tIns="92075" rIns="0" bIns="0" rtlCol="0" anchor="t" anchorCtr="0">
            <a:sp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12065" marR="5080" algn="ctr">
              <a:lnSpc>
                <a:spcPts val="5090"/>
              </a:lnSpc>
              <a:spcBef>
                <a:spcPts val="725"/>
              </a:spcBef>
            </a:pPr>
            <a:r>
              <a:rPr lang="cs-CZ" sz="4400" b="0" kern="0" spc="-5" dirty="0">
                <a:solidFill>
                  <a:srgbClr val="000000"/>
                </a:solidFill>
                <a:latin typeface="+mn-lt"/>
              </a:rPr>
              <a:t>GL</a:t>
            </a:r>
            <a:r>
              <a:rPr lang="cs-CZ" sz="4400" b="0" kern="0" dirty="0">
                <a:solidFill>
                  <a:srgbClr val="000000"/>
                </a:solidFill>
                <a:latin typeface="+mn-lt"/>
              </a:rPr>
              <a:t>YKE</a:t>
            </a:r>
            <a:r>
              <a:rPr lang="cs-CZ" sz="4400" b="0" kern="0" spc="-5" dirty="0">
                <a:solidFill>
                  <a:srgbClr val="000000"/>
                </a:solidFill>
                <a:latin typeface="+mn-lt"/>
              </a:rPr>
              <a:t>M</a:t>
            </a:r>
            <a:r>
              <a:rPr lang="cs-CZ" sz="4400" b="0" kern="0" dirty="0">
                <a:solidFill>
                  <a:srgbClr val="000000"/>
                </a:solidFill>
                <a:latin typeface="+mn-lt"/>
              </a:rPr>
              <a:t>IC</a:t>
            </a:r>
            <a:r>
              <a:rPr lang="cs-CZ" sz="4400" b="0" kern="0" spc="-5" dirty="0">
                <a:solidFill>
                  <a:srgbClr val="000000"/>
                </a:solidFill>
                <a:latin typeface="+mn-lt"/>
              </a:rPr>
              <a:t>K</a:t>
            </a:r>
            <a:r>
              <a:rPr lang="cs-CZ" sz="4400" b="0" kern="0" dirty="0">
                <a:solidFill>
                  <a:srgbClr val="000000"/>
                </a:solidFill>
                <a:latin typeface="+mn-lt"/>
              </a:rPr>
              <a:t>Ý  </a:t>
            </a:r>
            <a:r>
              <a:rPr lang="cs-CZ" sz="4400" b="0" kern="0" spc="-5" dirty="0">
                <a:solidFill>
                  <a:srgbClr val="000000"/>
                </a:solidFill>
                <a:latin typeface="+mn-lt"/>
              </a:rPr>
              <a:t>INDEX</a:t>
            </a:r>
            <a:endParaRPr lang="cs-CZ" sz="4400" b="0" kern="0" dirty="0">
              <a:latin typeface="+mn-lt"/>
            </a:endParaRPr>
          </a:p>
          <a:p>
            <a:pPr algn="ctr">
              <a:lnSpc>
                <a:spcPts val="5130"/>
              </a:lnSpc>
            </a:pPr>
            <a:r>
              <a:rPr lang="cs-CZ" sz="4400" b="0" kern="0" spc="-5" dirty="0">
                <a:solidFill>
                  <a:srgbClr val="000000"/>
                </a:solidFill>
                <a:latin typeface="+mn-lt"/>
              </a:rPr>
              <a:t>(kvalita)</a:t>
            </a:r>
            <a:endParaRPr lang="cs-CZ" sz="4400" b="0" kern="0" dirty="0">
              <a:latin typeface="+mn-lt"/>
            </a:endParaRPr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6AAD1888-4CC3-B68D-441A-40DE203C483C}"/>
              </a:ext>
            </a:extLst>
          </p:cNvPr>
          <p:cNvSpPr/>
          <p:nvPr/>
        </p:nvSpPr>
        <p:spPr>
          <a:xfrm>
            <a:off x="6335426" y="1160117"/>
            <a:ext cx="4309745" cy="2736850"/>
          </a:xfrm>
          <a:custGeom>
            <a:avLst/>
            <a:gdLst/>
            <a:ahLst/>
            <a:cxnLst/>
            <a:rect l="l" t="t" r="r" b="b"/>
            <a:pathLst>
              <a:path w="4309745" h="2736850">
                <a:moveTo>
                  <a:pt x="4036026" y="0"/>
                </a:moveTo>
                <a:lnTo>
                  <a:pt x="273663" y="0"/>
                </a:lnTo>
                <a:lnTo>
                  <a:pt x="224472" y="4409"/>
                </a:lnTo>
                <a:lnTo>
                  <a:pt x="178173" y="17121"/>
                </a:lnTo>
                <a:lnTo>
                  <a:pt x="135540" y="37363"/>
                </a:lnTo>
                <a:lnTo>
                  <a:pt x="97345" y="64362"/>
                </a:lnTo>
                <a:lnTo>
                  <a:pt x="64362" y="97345"/>
                </a:lnTo>
                <a:lnTo>
                  <a:pt x="37363" y="135540"/>
                </a:lnTo>
                <a:lnTo>
                  <a:pt x="17121" y="178173"/>
                </a:lnTo>
                <a:lnTo>
                  <a:pt x="4409" y="224472"/>
                </a:lnTo>
                <a:lnTo>
                  <a:pt x="0" y="273663"/>
                </a:lnTo>
                <a:lnTo>
                  <a:pt x="0" y="2462989"/>
                </a:lnTo>
                <a:lnTo>
                  <a:pt x="4409" y="2512181"/>
                </a:lnTo>
                <a:lnTo>
                  <a:pt x="17121" y="2558479"/>
                </a:lnTo>
                <a:lnTo>
                  <a:pt x="37363" y="2601112"/>
                </a:lnTo>
                <a:lnTo>
                  <a:pt x="64362" y="2639307"/>
                </a:lnTo>
                <a:lnTo>
                  <a:pt x="97345" y="2672290"/>
                </a:lnTo>
                <a:lnTo>
                  <a:pt x="135540" y="2699290"/>
                </a:lnTo>
                <a:lnTo>
                  <a:pt x="178173" y="2719532"/>
                </a:lnTo>
                <a:lnTo>
                  <a:pt x="224472" y="2732244"/>
                </a:lnTo>
                <a:lnTo>
                  <a:pt x="273663" y="2736653"/>
                </a:lnTo>
                <a:lnTo>
                  <a:pt x="4036026" y="2736653"/>
                </a:lnTo>
                <a:lnTo>
                  <a:pt x="4085218" y="2732244"/>
                </a:lnTo>
                <a:lnTo>
                  <a:pt x="4131517" y="2719532"/>
                </a:lnTo>
                <a:lnTo>
                  <a:pt x="4174150" y="2699290"/>
                </a:lnTo>
                <a:lnTo>
                  <a:pt x="4212344" y="2672290"/>
                </a:lnTo>
                <a:lnTo>
                  <a:pt x="4245328" y="2639307"/>
                </a:lnTo>
                <a:lnTo>
                  <a:pt x="4272327" y="2601112"/>
                </a:lnTo>
                <a:lnTo>
                  <a:pt x="4292569" y="2558479"/>
                </a:lnTo>
                <a:lnTo>
                  <a:pt x="4305281" y="2512181"/>
                </a:lnTo>
                <a:lnTo>
                  <a:pt x="4309690" y="2462989"/>
                </a:lnTo>
                <a:lnTo>
                  <a:pt x="4309690" y="273663"/>
                </a:lnTo>
                <a:lnTo>
                  <a:pt x="4305281" y="224472"/>
                </a:lnTo>
                <a:lnTo>
                  <a:pt x="4292569" y="178173"/>
                </a:lnTo>
                <a:lnTo>
                  <a:pt x="4272327" y="135540"/>
                </a:lnTo>
                <a:lnTo>
                  <a:pt x="4245328" y="97345"/>
                </a:lnTo>
                <a:lnTo>
                  <a:pt x="4212344" y="64362"/>
                </a:lnTo>
                <a:lnTo>
                  <a:pt x="4174150" y="37363"/>
                </a:lnTo>
                <a:lnTo>
                  <a:pt x="4131517" y="17121"/>
                </a:lnTo>
                <a:lnTo>
                  <a:pt x="4085218" y="4409"/>
                </a:lnTo>
                <a:lnTo>
                  <a:pt x="4036026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A39A0AD3-AC98-8E66-01C2-7732EBCE3379}"/>
              </a:ext>
            </a:extLst>
          </p:cNvPr>
          <p:cNvSpPr/>
          <p:nvPr/>
        </p:nvSpPr>
        <p:spPr>
          <a:xfrm>
            <a:off x="6814280" y="1615028"/>
            <a:ext cx="4309745" cy="2736850"/>
          </a:xfrm>
          <a:custGeom>
            <a:avLst/>
            <a:gdLst/>
            <a:ahLst/>
            <a:cxnLst/>
            <a:rect l="l" t="t" r="r" b="b"/>
            <a:pathLst>
              <a:path w="4309745" h="2736850">
                <a:moveTo>
                  <a:pt x="4036026" y="0"/>
                </a:moveTo>
                <a:lnTo>
                  <a:pt x="273663" y="0"/>
                </a:lnTo>
                <a:lnTo>
                  <a:pt x="224472" y="4409"/>
                </a:lnTo>
                <a:lnTo>
                  <a:pt x="178173" y="17121"/>
                </a:lnTo>
                <a:lnTo>
                  <a:pt x="135540" y="37363"/>
                </a:lnTo>
                <a:lnTo>
                  <a:pt x="97345" y="64362"/>
                </a:lnTo>
                <a:lnTo>
                  <a:pt x="64362" y="97345"/>
                </a:lnTo>
                <a:lnTo>
                  <a:pt x="37363" y="135540"/>
                </a:lnTo>
                <a:lnTo>
                  <a:pt x="17121" y="178173"/>
                </a:lnTo>
                <a:lnTo>
                  <a:pt x="4409" y="224472"/>
                </a:lnTo>
                <a:lnTo>
                  <a:pt x="0" y="273663"/>
                </a:lnTo>
                <a:lnTo>
                  <a:pt x="0" y="2462989"/>
                </a:lnTo>
                <a:lnTo>
                  <a:pt x="4409" y="2512181"/>
                </a:lnTo>
                <a:lnTo>
                  <a:pt x="17121" y="2558479"/>
                </a:lnTo>
                <a:lnTo>
                  <a:pt x="37363" y="2601112"/>
                </a:lnTo>
                <a:lnTo>
                  <a:pt x="64362" y="2639307"/>
                </a:lnTo>
                <a:lnTo>
                  <a:pt x="97345" y="2672290"/>
                </a:lnTo>
                <a:lnTo>
                  <a:pt x="135540" y="2699290"/>
                </a:lnTo>
                <a:lnTo>
                  <a:pt x="178173" y="2719532"/>
                </a:lnTo>
                <a:lnTo>
                  <a:pt x="224472" y="2732244"/>
                </a:lnTo>
                <a:lnTo>
                  <a:pt x="273663" y="2736653"/>
                </a:lnTo>
                <a:lnTo>
                  <a:pt x="4036026" y="2736653"/>
                </a:lnTo>
                <a:lnTo>
                  <a:pt x="4085218" y="2732244"/>
                </a:lnTo>
                <a:lnTo>
                  <a:pt x="4131517" y="2719532"/>
                </a:lnTo>
                <a:lnTo>
                  <a:pt x="4174150" y="2699290"/>
                </a:lnTo>
                <a:lnTo>
                  <a:pt x="4212344" y="2672290"/>
                </a:lnTo>
                <a:lnTo>
                  <a:pt x="4245328" y="2639307"/>
                </a:lnTo>
                <a:lnTo>
                  <a:pt x="4272327" y="2601112"/>
                </a:lnTo>
                <a:lnTo>
                  <a:pt x="4292569" y="2558479"/>
                </a:lnTo>
                <a:lnTo>
                  <a:pt x="4305281" y="2512181"/>
                </a:lnTo>
                <a:lnTo>
                  <a:pt x="4309690" y="2462989"/>
                </a:lnTo>
                <a:lnTo>
                  <a:pt x="4309690" y="273663"/>
                </a:lnTo>
                <a:lnTo>
                  <a:pt x="4305281" y="224472"/>
                </a:lnTo>
                <a:lnTo>
                  <a:pt x="4292569" y="178173"/>
                </a:lnTo>
                <a:lnTo>
                  <a:pt x="4272327" y="135540"/>
                </a:lnTo>
                <a:lnTo>
                  <a:pt x="4245328" y="97345"/>
                </a:lnTo>
                <a:lnTo>
                  <a:pt x="4212344" y="64362"/>
                </a:lnTo>
                <a:lnTo>
                  <a:pt x="4174150" y="37363"/>
                </a:lnTo>
                <a:lnTo>
                  <a:pt x="4131517" y="17121"/>
                </a:lnTo>
                <a:lnTo>
                  <a:pt x="4085218" y="4409"/>
                </a:lnTo>
                <a:lnTo>
                  <a:pt x="4036026" y="0"/>
                </a:lnTo>
                <a:close/>
              </a:path>
            </a:pathLst>
          </a:custGeom>
          <a:solidFill>
            <a:srgbClr val="FFFFFF">
              <a:alpha val="90199"/>
            </a:srgbClr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2">
            <a:extLst>
              <a:ext uri="{FF2B5EF4-FFF2-40B4-BE49-F238E27FC236}">
                <a16:creationId xmlns:a16="http://schemas.microsoft.com/office/drawing/2014/main" id="{78D95FA1-12E3-D1A5-18B4-E1B605345E06}"/>
              </a:ext>
            </a:extLst>
          </p:cNvPr>
          <p:cNvSpPr txBox="1"/>
          <p:nvPr/>
        </p:nvSpPr>
        <p:spPr>
          <a:xfrm>
            <a:off x="7041379" y="1936653"/>
            <a:ext cx="3934413" cy="204978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065" marR="5080" algn="ctr">
              <a:lnSpc>
                <a:spcPts val="5090"/>
              </a:lnSpc>
              <a:spcBef>
                <a:spcPts val="725"/>
              </a:spcBef>
            </a:pPr>
            <a:r>
              <a:rPr sz="4700" spc="-5" dirty="0">
                <a:latin typeface="+mn-lt"/>
                <a:cs typeface="Century Gothic"/>
              </a:rPr>
              <a:t>GL</a:t>
            </a:r>
            <a:r>
              <a:rPr sz="4700" dirty="0">
                <a:latin typeface="+mn-lt"/>
                <a:cs typeface="Century Gothic"/>
              </a:rPr>
              <a:t>YKE</a:t>
            </a:r>
            <a:r>
              <a:rPr sz="4700" spc="-5" dirty="0">
                <a:latin typeface="+mn-lt"/>
                <a:cs typeface="Century Gothic"/>
              </a:rPr>
              <a:t>M</a:t>
            </a:r>
            <a:r>
              <a:rPr sz="4700" dirty="0">
                <a:latin typeface="+mn-lt"/>
                <a:cs typeface="Century Gothic"/>
              </a:rPr>
              <a:t>IC</a:t>
            </a:r>
            <a:r>
              <a:rPr sz="4700" spc="-5" dirty="0">
                <a:latin typeface="+mn-lt"/>
                <a:cs typeface="Century Gothic"/>
              </a:rPr>
              <a:t>K</a:t>
            </a:r>
            <a:r>
              <a:rPr sz="4700" dirty="0">
                <a:latin typeface="+mn-lt"/>
                <a:cs typeface="Century Gothic"/>
              </a:rPr>
              <a:t>Á  </a:t>
            </a:r>
            <a:r>
              <a:rPr sz="4700" spc="-5" dirty="0">
                <a:latin typeface="+mn-lt"/>
                <a:cs typeface="Century Gothic"/>
              </a:rPr>
              <a:t>NÁLOŽ</a:t>
            </a:r>
            <a:endParaRPr sz="4700" dirty="0">
              <a:latin typeface="+mn-lt"/>
              <a:cs typeface="Century Gothic"/>
            </a:endParaRPr>
          </a:p>
          <a:p>
            <a:pPr algn="ctr">
              <a:lnSpc>
                <a:spcPts val="5130"/>
              </a:lnSpc>
            </a:pPr>
            <a:r>
              <a:rPr sz="4700" spc="-5" dirty="0">
                <a:latin typeface="+mn-lt"/>
                <a:cs typeface="Century Gothic"/>
              </a:rPr>
              <a:t>(kvantita)</a:t>
            </a:r>
            <a:endParaRPr sz="4700" dirty="0">
              <a:latin typeface="+mn-lt"/>
              <a:cs typeface="Century Gothic"/>
            </a:endParaRP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FDB43FF4-F263-FDE8-415B-5FC968481078}"/>
              </a:ext>
            </a:extLst>
          </p:cNvPr>
          <p:cNvSpPr txBox="1"/>
          <p:nvPr/>
        </p:nvSpPr>
        <p:spPr>
          <a:xfrm>
            <a:off x="3183731" y="5056123"/>
            <a:ext cx="6194731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latin typeface="+mn-lt"/>
                <a:cs typeface="Century Gothic"/>
              </a:rPr>
              <a:t>KVALITA x</a:t>
            </a:r>
            <a:r>
              <a:rPr sz="4800" spc="-114" dirty="0">
                <a:latin typeface="+mn-lt"/>
                <a:cs typeface="Century Gothic"/>
              </a:rPr>
              <a:t> </a:t>
            </a:r>
            <a:r>
              <a:rPr sz="4800" dirty="0">
                <a:latin typeface="+mn-lt"/>
                <a:cs typeface="Century Gothic"/>
              </a:rPr>
              <a:t>KVANTITA</a:t>
            </a:r>
          </a:p>
        </p:txBody>
      </p:sp>
    </p:spTree>
    <p:extLst>
      <p:ext uri="{BB962C8B-B14F-4D97-AF65-F5344CB8AC3E}">
        <p14:creationId xmlns:p14="http://schemas.microsoft.com/office/powerpoint/2010/main" val="305834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3BCDEF6-15D9-34FC-A655-024FFE2BB3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BKUV011p: Základy výživy člověka – přednáška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FC9031-861C-98B2-74B7-EA90BF8E75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32D733-6E67-C0CA-B087-43E9A1FF4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Glykemický index (GI)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BE5500-9A4D-4F30-84E2-C8D4B5C2B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pc="-5" dirty="0">
                <a:cs typeface="Century Gothic"/>
              </a:rPr>
              <a:t>Dle definice: </a:t>
            </a:r>
            <a:r>
              <a:rPr lang="cs-CZ" sz="2400" i="1" spc="-5" dirty="0">
                <a:cs typeface="Century Gothic"/>
              </a:rPr>
              <a:t>“plocha </a:t>
            </a:r>
            <a:r>
              <a:rPr lang="cs-CZ" sz="2400" i="1" dirty="0">
                <a:cs typeface="Century Gothic"/>
              </a:rPr>
              <a:t>pod vzestupnou částí </a:t>
            </a:r>
            <a:r>
              <a:rPr lang="cs-CZ" sz="2400" i="1" spc="-5" dirty="0">
                <a:cs typeface="Century Gothic"/>
              </a:rPr>
              <a:t>křivky </a:t>
            </a:r>
            <a:r>
              <a:rPr lang="cs-CZ" sz="2400" i="1" spc="-5" dirty="0" err="1">
                <a:cs typeface="Century Gothic"/>
              </a:rPr>
              <a:t>postprandiální</a:t>
            </a:r>
            <a:r>
              <a:rPr lang="cs-CZ" sz="2400" i="1" spc="-5" dirty="0">
                <a:cs typeface="Century Gothic"/>
              </a:rPr>
              <a:t>  glykemie </a:t>
            </a:r>
            <a:r>
              <a:rPr lang="cs-CZ" sz="2400" i="1" dirty="0">
                <a:cs typeface="Century Gothic"/>
              </a:rPr>
              <a:t>testované </a:t>
            </a:r>
            <a:r>
              <a:rPr lang="cs-CZ" sz="2400" i="1" spc="-5" dirty="0">
                <a:cs typeface="Century Gothic"/>
              </a:rPr>
              <a:t>potraviny </a:t>
            </a:r>
            <a:r>
              <a:rPr lang="cs-CZ" sz="2400" i="1" dirty="0">
                <a:cs typeface="Century Gothic"/>
              </a:rPr>
              <a:t>s obsahem 50 g absorbovatelných  </a:t>
            </a:r>
            <a:r>
              <a:rPr lang="cs-CZ" sz="2400" i="1" spc="-5" dirty="0">
                <a:cs typeface="Century Gothic"/>
              </a:rPr>
              <a:t>sacharidů, vyjádřená jako procento </a:t>
            </a:r>
            <a:r>
              <a:rPr lang="cs-CZ" sz="2400" i="1" dirty="0">
                <a:cs typeface="Century Gothic"/>
              </a:rPr>
              <a:t>odezvy </a:t>
            </a:r>
            <a:r>
              <a:rPr lang="cs-CZ" sz="2400" i="1" spc="-5" dirty="0">
                <a:cs typeface="Century Gothic"/>
              </a:rPr>
              <a:t>na stejné </a:t>
            </a:r>
            <a:r>
              <a:rPr lang="cs-CZ" sz="2400" i="1" dirty="0">
                <a:cs typeface="Century Gothic"/>
              </a:rPr>
              <a:t>množství  </a:t>
            </a:r>
            <a:r>
              <a:rPr lang="cs-CZ" sz="2400" i="1" spc="-5" dirty="0">
                <a:cs typeface="Century Gothic"/>
              </a:rPr>
              <a:t>sacharidů </a:t>
            </a:r>
            <a:r>
              <a:rPr lang="cs-CZ" sz="2400" i="1" dirty="0">
                <a:cs typeface="Century Gothic"/>
              </a:rPr>
              <a:t>ze </a:t>
            </a:r>
            <a:r>
              <a:rPr lang="cs-CZ" sz="2400" i="1" spc="-5" dirty="0">
                <a:cs typeface="Century Gothic"/>
              </a:rPr>
              <a:t>standardní potraviny, </a:t>
            </a:r>
            <a:r>
              <a:rPr lang="cs-CZ" sz="2400" i="1" dirty="0">
                <a:cs typeface="Century Gothic"/>
              </a:rPr>
              <a:t>požité stejnou</a:t>
            </a:r>
            <a:r>
              <a:rPr lang="cs-CZ" sz="2400" i="1" spc="-15" dirty="0">
                <a:cs typeface="Century Gothic"/>
              </a:rPr>
              <a:t> </a:t>
            </a:r>
            <a:r>
              <a:rPr lang="cs-CZ" sz="2400" i="1" dirty="0">
                <a:cs typeface="Century Gothic"/>
              </a:rPr>
              <a:t>osobou”</a:t>
            </a:r>
          </a:p>
          <a:p>
            <a:r>
              <a:rPr lang="cs-CZ" sz="2400" spc="-5" dirty="0">
                <a:cs typeface="Century Gothic"/>
              </a:rPr>
              <a:t>Laicky:</a:t>
            </a:r>
            <a:r>
              <a:rPr lang="cs-CZ" sz="2400" dirty="0">
                <a:cs typeface="Century Gothic"/>
              </a:rPr>
              <a:t> </a:t>
            </a:r>
            <a:r>
              <a:rPr lang="cs-CZ" sz="2400" spc="-5" dirty="0">
                <a:cs typeface="Century Gothic"/>
              </a:rPr>
              <a:t>jak </a:t>
            </a:r>
            <a:r>
              <a:rPr lang="cs-CZ" sz="2400" dirty="0">
                <a:cs typeface="Century Gothic"/>
              </a:rPr>
              <a:t>se mění </a:t>
            </a:r>
            <a:r>
              <a:rPr lang="cs-CZ" sz="2400" spc="-5" dirty="0">
                <a:cs typeface="Century Gothic"/>
              </a:rPr>
              <a:t>hodnota glykemie </a:t>
            </a:r>
            <a:r>
              <a:rPr lang="cs-CZ" sz="2400" dirty="0">
                <a:cs typeface="Century Gothic"/>
              </a:rPr>
              <a:t>po konzumaci </a:t>
            </a:r>
            <a:r>
              <a:rPr lang="cs-CZ" sz="2400" spc="-5" dirty="0">
                <a:cs typeface="Century Gothic"/>
              </a:rPr>
              <a:t>potraviny obsahující </a:t>
            </a:r>
            <a:r>
              <a:rPr lang="cs-CZ" sz="2400" dirty="0">
                <a:cs typeface="Century Gothic"/>
              </a:rPr>
              <a:t>50 g </a:t>
            </a:r>
            <a:r>
              <a:rPr lang="cs-CZ" sz="2400" spc="-5" dirty="0">
                <a:cs typeface="Century Gothic"/>
              </a:rPr>
              <a:t>sacharidů </a:t>
            </a:r>
            <a:r>
              <a:rPr lang="cs-CZ" sz="2400" dirty="0">
                <a:cs typeface="Century Gothic"/>
              </a:rPr>
              <a:t>ve srovnání se</a:t>
            </a:r>
            <a:r>
              <a:rPr lang="cs-CZ" sz="2400" spc="40" dirty="0">
                <a:cs typeface="Century Gothic"/>
              </a:rPr>
              <a:t> </a:t>
            </a:r>
            <a:r>
              <a:rPr lang="cs-CZ" sz="2400" spc="-5" dirty="0">
                <a:cs typeface="Century Gothic"/>
              </a:rPr>
              <a:t>standardem</a:t>
            </a:r>
          </a:p>
          <a:p>
            <a:r>
              <a:rPr lang="cs-CZ" sz="2400" spc="-5" dirty="0">
                <a:cs typeface="Century Gothic"/>
              </a:rPr>
              <a:t>Standardní potravina - glukóza nebo bílý</a:t>
            </a:r>
            <a:r>
              <a:rPr lang="cs-CZ" sz="2400" spc="-10" dirty="0">
                <a:cs typeface="Century Gothic"/>
              </a:rPr>
              <a:t> </a:t>
            </a:r>
            <a:r>
              <a:rPr lang="cs-CZ" sz="2400" spc="-5" dirty="0">
                <a:cs typeface="Century Gothic"/>
              </a:rPr>
              <a:t>chléb</a:t>
            </a:r>
            <a:endParaRPr lang="cs-CZ" sz="2400" dirty="0">
              <a:cs typeface="Century Gothic"/>
            </a:endParaRPr>
          </a:p>
          <a:p>
            <a:endParaRPr lang="cs-CZ" sz="2400" dirty="0">
              <a:cs typeface="Century Gothic"/>
            </a:endParaRPr>
          </a:p>
          <a:p>
            <a:endParaRPr lang="cs-CZ" sz="2400" dirty="0">
              <a:cs typeface="Century Gothic"/>
            </a:endParaRPr>
          </a:p>
          <a:p>
            <a:endParaRPr lang="cs-CZ" sz="2400" dirty="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4531D73C-E508-41A1-3540-1F817AD7EFC3}"/>
              </a:ext>
            </a:extLst>
          </p:cNvPr>
          <p:cNvSpPr/>
          <p:nvPr/>
        </p:nvSpPr>
        <p:spPr>
          <a:xfrm>
            <a:off x="7554970" y="4147532"/>
            <a:ext cx="3224683" cy="2332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9837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082C28-355B-3083-4655-517C634D2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BKUV011p: Základy výživy člověka – přednáška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3E3D3A-37DF-9E20-CE78-2F93631FA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F0CAAE-10FB-D407-CA1A-7D0E23BFA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Glykemický index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02B117-549F-2A64-BA91-69B3C312C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GI ≥ 70 (stupnice </a:t>
            </a:r>
            <a:r>
              <a:rPr lang="cs-CZ" dirty="0" err="1"/>
              <a:t>glukozy</a:t>
            </a:r>
            <a:r>
              <a:rPr lang="cs-CZ" dirty="0"/>
              <a:t>) = potraviny s vysokým GI, jsou rozštěpeny, vstřebány a metabolizovány rychleji</a:t>
            </a:r>
          </a:p>
          <a:p>
            <a:r>
              <a:rPr lang="cs-CZ" dirty="0"/>
              <a:t>GI ≤ 55 (stupnice glukózy) = potraviny s nízkým GI, jsou rozštěpeny, vstřebány a metabolizovány pomaleji </a:t>
            </a:r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id="{A0CE1259-84E3-3382-F57B-D0143FE3D05A}"/>
              </a:ext>
            </a:extLst>
          </p:cNvPr>
          <p:cNvSpPr/>
          <p:nvPr/>
        </p:nvSpPr>
        <p:spPr>
          <a:xfrm>
            <a:off x="6648323" y="3634154"/>
            <a:ext cx="4091353" cy="27182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6665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FBB026-570F-6193-F39C-49B7856F86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8AAD1-76D8-9AD5-F2AA-9C81C89996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D90EA8-FF5F-5AC1-C869-7B383995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GI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E1222C6C-A2DD-18F5-AE51-49DDC757BF01}"/>
              </a:ext>
            </a:extLst>
          </p:cNvPr>
          <p:cNvSpPr txBox="1"/>
          <p:nvPr/>
        </p:nvSpPr>
        <p:spPr>
          <a:xfrm>
            <a:off x="1145538" y="2029460"/>
            <a:ext cx="3016153" cy="3359894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40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Cornflakes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Parboild</a:t>
            </a:r>
            <a:r>
              <a:rPr spc="-65" dirty="0">
                <a:latin typeface="+mn-lt"/>
                <a:cs typeface="Century Gothic"/>
              </a:rPr>
              <a:t> </a:t>
            </a:r>
            <a:r>
              <a:rPr spc="-5" dirty="0">
                <a:latin typeface="+mn-lt"/>
                <a:cs typeface="Century Gothic"/>
              </a:rPr>
              <a:t>rýže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935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dirty="0">
                <a:latin typeface="+mn-lt"/>
                <a:cs typeface="Century Gothic"/>
              </a:rPr>
              <a:t>Bulgur</a:t>
            </a: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Jablko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935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Banán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935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Čočka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Brambory</a:t>
            </a:r>
            <a:endParaRPr dirty="0">
              <a:latin typeface="+mn-lt"/>
              <a:cs typeface="Century Gothic"/>
            </a:endParaRP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398FC4C7-22F9-7FEB-82F3-9DB191B62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23570"/>
              </p:ext>
            </p:extLst>
          </p:nvPr>
        </p:nvGraphicFramePr>
        <p:xfrm>
          <a:off x="5503543" y="1121410"/>
          <a:ext cx="3724910" cy="1950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2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  <a:spcBef>
                          <a:spcPts val="5"/>
                        </a:spcBef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Potravina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  <a:spcBef>
                          <a:spcPts val="5"/>
                        </a:spcBef>
                      </a:pPr>
                      <a:r>
                        <a:rPr sz="1600" b="1" spc="5" dirty="0">
                          <a:latin typeface="+mn-lt"/>
                          <a:cs typeface="Century Gothic"/>
                        </a:rPr>
                        <a:t>GI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Cornflakes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81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Parboiled</a:t>
                      </a:r>
                      <a:r>
                        <a:rPr sz="1600" spc="-1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dirty="0">
                          <a:latin typeface="+mn-lt"/>
                          <a:cs typeface="Century Gothic"/>
                        </a:rPr>
                        <a:t>rýže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47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Bulgur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48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Jablko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Banán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52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Čočka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Brambory</a:t>
                      </a:r>
                      <a:r>
                        <a:rPr sz="1600" spc="-2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+mn-lt"/>
                          <a:cs typeface="Century Gothic"/>
                        </a:rPr>
                        <a:t>(vařené)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58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object 5">
            <a:extLst>
              <a:ext uri="{FF2B5EF4-FFF2-40B4-BE49-F238E27FC236}">
                <a16:creationId xmlns:a16="http://schemas.microsoft.com/office/drawing/2014/main" id="{6BA58700-64C8-5E24-FD4D-F537C55B1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944135"/>
              </p:ext>
            </p:extLst>
          </p:nvPr>
        </p:nvGraphicFramePr>
        <p:xfrm>
          <a:off x="5503543" y="3422650"/>
          <a:ext cx="3724910" cy="1950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2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  <a:spcBef>
                          <a:spcPts val="5"/>
                        </a:spcBef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Potravina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  <a:spcBef>
                          <a:spcPts val="5"/>
                        </a:spcBef>
                      </a:pPr>
                      <a:r>
                        <a:rPr sz="1600" b="1" spc="5" dirty="0">
                          <a:latin typeface="+mn-lt"/>
                          <a:cs typeface="Century Gothic"/>
                        </a:rPr>
                        <a:t>GI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Cornflakes</a:t>
                      </a:r>
                      <a:endParaRPr sz="1600" dirty="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81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Parboiled</a:t>
                      </a:r>
                      <a:r>
                        <a:rPr sz="1600" spc="-1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dirty="0">
                          <a:latin typeface="+mn-lt"/>
                          <a:cs typeface="Century Gothic"/>
                        </a:rPr>
                        <a:t>rýže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47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Bulgur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48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Jablko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Banán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52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Čočka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Brambory</a:t>
                      </a:r>
                      <a:r>
                        <a:rPr sz="1600" spc="-2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+mn-lt"/>
                          <a:cs typeface="Century Gothic"/>
                        </a:rPr>
                        <a:t>(vařené)</a:t>
                      </a:r>
                      <a:endParaRPr sz="1600" dirty="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58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46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19B53A-ABC8-E2BB-49B8-813EFEE272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BKUV011p: Základy výživy člověka – přednáška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B067D3-964D-71C6-BE6B-B2D7E9CFC0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CD5A5D21-EE67-07BA-21C2-A564F80B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MAKROŽIVINY x MIKROŽIVINY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133DF63A-C2C6-4C74-F93D-2F09B0569122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>
                <a:effectLst/>
              </a:rPr>
              <a:t>MAKROŽIVINY: </a:t>
            </a:r>
            <a:endParaRPr lang="cs-CZ" dirty="0">
              <a:effectLst/>
            </a:endParaRPr>
          </a:p>
          <a:p>
            <a:r>
              <a:rPr lang="cs-CZ" dirty="0">
                <a:effectLst/>
              </a:rPr>
              <a:t>bílkoviny, tuky, sacharidy</a:t>
            </a:r>
          </a:p>
          <a:p>
            <a:r>
              <a:rPr lang="cs-CZ" dirty="0">
                <a:effectLst/>
              </a:rPr>
              <a:t>přijímáme je denně v množství desítek až stovek gramů </a:t>
            </a:r>
          </a:p>
          <a:p>
            <a:endParaRPr lang="cs-CZ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B4121967-449B-D66D-765E-4BCF7675D3BE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>
                <a:effectLst/>
              </a:rPr>
              <a:t>MIKROŽIVINY: </a:t>
            </a:r>
            <a:endParaRPr lang="cs-CZ" dirty="0">
              <a:effectLst/>
            </a:endParaRPr>
          </a:p>
          <a:p>
            <a:r>
              <a:rPr lang="cs-CZ" dirty="0">
                <a:effectLst/>
              </a:rPr>
              <a:t>vitaminy, minerální látky, stopové prvky</a:t>
            </a:r>
            <a:endParaRPr lang="cs-CZ" dirty="0"/>
          </a:p>
          <a:p>
            <a:r>
              <a:rPr lang="cs-CZ" dirty="0">
                <a:effectLst/>
              </a:rPr>
              <a:t>přijímáme je denně v potřebném množství miligramů či mikrogramů </a:t>
            </a:r>
          </a:p>
          <a:p>
            <a:endParaRPr lang="cs-CZ" dirty="0"/>
          </a:p>
        </p:txBody>
      </p:sp>
      <p:sp>
        <p:nvSpPr>
          <p:cNvPr id="4" name="Zaoblený obdélníkový bublinový popisek 3">
            <a:extLst>
              <a:ext uri="{FF2B5EF4-FFF2-40B4-BE49-F238E27FC236}">
                <a16:creationId xmlns:a16="http://schemas.microsoft.com/office/drawing/2014/main" id="{06F27CAE-6549-C5EA-78E8-231EF5F9B382}"/>
              </a:ext>
            </a:extLst>
          </p:cNvPr>
          <p:cNvSpPr/>
          <p:nvPr/>
        </p:nvSpPr>
        <p:spPr bwMode="auto">
          <a:xfrm>
            <a:off x="189220" y="3957693"/>
            <a:ext cx="2597631" cy="1198802"/>
          </a:xfrm>
          <a:prstGeom prst="wedgeRoundRectCallout">
            <a:avLst>
              <a:gd name="adj1" fmla="val -4955"/>
              <a:gd name="adj2" fmla="val -164372"/>
              <a:gd name="adj3" fmla="val 16667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2B2E4D5-7637-0D78-9A19-24510FE775CA}"/>
              </a:ext>
            </a:extLst>
          </p:cNvPr>
          <p:cNvSpPr txBox="1"/>
          <p:nvPr/>
        </p:nvSpPr>
        <p:spPr>
          <a:xfrm>
            <a:off x="408718" y="4114004"/>
            <a:ext cx="2158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latin typeface="+mn-lt"/>
                <a:cs typeface="Century Gothic"/>
              </a:rPr>
              <a:t>0,83 </a:t>
            </a:r>
            <a:r>
              <a:rPr lang="cs-CZ" sz="1800" spc="-5" dirty="0">
                <a:latin typeface="+mn-lt"/>
                <a:cs typeface="Century Gothic"/>
              </a:rPr>
              <a:t>g/kg </a:t>
            </a:r>
            <a:r>
              <a:rPr lang="cs-CZ" sz="1800" dirty="0">
                <a:latin typeface="+mn-lt"/>
                <a:cs typeface="Century Gothic"/>
              </a:rPr>
              <a:t>tělesné  </a:t>
            </a:r>
            <a:r>
              <a:rPr lang="cs-CZ" sz="1800" spc="-5" dirty="0">
                <a:latin typeface="+mn-lt"/>
                <a:cs typeface="Century Gothic"/>
              </a:rPr>
              <a:t>hmotnosti </a:t>
            </a:r>
            <a:r>
              <a:rPr lang="cs-CZ" sz="1800" dirty="0">
                <a:latin typeface="+mn-lt"/>
                <a:cs typeface="Century Gothic"/>
              </a:rPr>
              <a:t>= </a:t>
            </a:r>
            <a:r>
              <a:rPr lang="cs-CZ" sz="1800" spc="-5" dirty="0">
                <a:latin typeface="+mn-lt"/>
                <a:cs typeface="Century Gothic"/>
              </a:rPr>
              <a:t>cca</a:t>
            </a:r>
            <a:r>
              <a:rPr lang="cs-CZ" sz="1800" spc="-70" dirty="0">
                <a:latin typeface="+mn-lt"/>
                <a:cs typeface="Century Gothic"/>
              </a:rPr>
              <a:t> </a:t>
            </a:r>
            <a:r>
              <a:rPr lang="cs-CZ" sz="1800" dirty="0">
                <a:latin typeface="+mn-lt"/>
                <a:cs typeface="Century Gothic"/>
              </a:rPr>
              <a:t>52  g </a:t>
            </a:r>
            <a:r>
              <a:rPr lang="cs-CZ" sz="1800" spc="-5" dirty="0">
                <a:latin typeface="+mn-lt"/>
                <a:cs typeface="Century Gothic"/>
              </a:rPr>
              <a:t>či </a:t>
            </a:r>
            <a:r>
              <a:rPr lang="cs-CZ" sz="1800" dirty="0">
                <a:latin typeface="+mn-lt"/>
                <a:cs typeface="Century Gothic"/>
              </a:rPr>
              <a:t>62</a:t>
            </a:r>
            <a:r>
              <a:rPr lang="cs-CZ" sz="1800" spc="-35" dirty="0">
                <a:latin typeface="+mn-lt"/>
                <a:cs typeface="Century Gothic"/>
              </a:rPr>
              <a:t> </a:t>
            </a:r>
            <a:r>
              <a:rPr lang="cs-CZ" sz="1800" dirty="0">
                <a:latin typeface="+mn-lt"/>
                <a:cs typeface="Century Gothic"/>
              </a:rPr>
              <a:t>g/den</a:t>
            </a:r>
          </a:p>
        </p:txBody>
      </p:sp>
      <p:sp>
        <p:nvSpPr>
          <p:cNvPr id="6" name="Zaoblený obdélníkový bublinový popisek 5">
            <a:extLst>
              <a:ext uri="{FF2B5EF4-FFF2-40B4-BE49-F238E27FC236}">
                <a16:creationId xmlns:a16="http://schemas.microsoft.com/office/drawing/2014/main" id="{71B8469F-FA55-7BCF-2F1F-00CB40259201}"/>
              </a:ext>
            </a:extLst>
          </p:cNvPr>
          <p:cNvSpPr/>
          <p:nvPr/>
        </p:nvSpPr>
        <p:spPr bwMode="auto">
          <a:xfrm>
            <a:off x="3915508" y="3989535"/>
            <a:ext cx="691661" cy="711419"/>
          </a:xfrm>
          <a:prstGeom prst="wedgeRoundRectCallout">
            <a:avLst>
              <a:gd name="adj1" fmla="val -69331"/>
              <a:gd name="adj2" fmla="val -249698"/>
              <a:gd name="adj3" fmla="val 16667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0A87CEE-3C82-18F5-985E-960059A3CA07}"/>
              </a:ext>
            </a:extLst>
          </p:cNvPr>
          <p:cNvSpPr txBox="1"/>
          <p:nvPr/>
        </p:nvSpPr>
        <p:spPr>
          <a:xfrm>
            <a:off x="4079632" y="4114004"/>
            <a:ext cx="363414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630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388045-02D2-62B6-32CE-4920369AF7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909C52-4D07-7540-D3EA-5EB612CA6C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BD47EE-DD4B-98C1-408A-EF094E26E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Glykemická nálož (GN)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E14B11-D943-1722-6555-B965D69AC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2162"/>
            <a:ext cx="10753200" cy="4139998"/>
          </a:xfrm>
        </p:spPr>
        <p:txBody>
          <a:bodyPr/>
          <a:lstStyle/>
          <a:p>
            <a:r>
              <a:rPr lang="cs-CZ" dirty="0">
                <a:effectLst/>
                <a:ea typeface="Times New Roman" panose="02020603050405020304" pitchFamily="18" charset="0"/>
              </a:rPr>
              <a:t>zohledňuje celkové množství sacharidů v potravině či pokrmu neboli potravina může mít vysoký </a:t>
            </a:r>
            <a:r>
              <a:rPr lang="cs-CZ" dirty="0">
                <a:ea typeface="Times New Roman" panose="02020603050405020304" pitchFamily="18" charset="0"/>
              </a:rPr>
              <a:t>GI</a:t>
            </a:r>
            <a:r>
              <a:rPr lang="cs-CZ" dirty="0">
                <a:effectLst/>
                <a:ea typeface="Times New Roman" panose="02020603050405020304" pitchFamily="18" charset="0"/>
              </a:rPr>
              <a:t>, ale nízkou </a:t>
            </a:r>
            <a:r>
              <a:rPr lang="cs-CZ" dirty="0">
                <a:ea typeface="Times New Roman" panose="02020603050405020304" pitchFamily="18" charset="0"/>
              </a:rPr>
              <a:t>GN</a:t>
            </a:r>
            <a:endParaRPr lang="cs-CZ" dirty="0">
              <a:effectLst/>
              <a:ea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>
              <a:effectLst/>
              <a:ea typeface="Times New Roman" panose="02020603050405020304" pitchFamily="18" charset="0"/>
            </a:endParaRPr>
          </a:p>
          <a:p>
            <a:pPr marL="7200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Vypočet: GN = GI x obsah sacharidů v potravině / 100</a:t>
            </a:r>
          </a:p>
          <a:p>
            <a:endParaRPr lang="cs-CZ" dirty="0">
              <a:effectLst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effectLst/>
                <a:ea typeface="Times New Roman" panose="02020603050405020304" pitchFamily="18" charset="0"/>
              </a:rPr>
              <a:t>GN ≥ 20 </a:t>
            </a:r>
            <a:r>
              <a:rPr lang="cs-CZ" dirty="0">
                <a:ea typeface="Times New Roman" panose="02020603050405020304" pitchFamily="18" charset="0"/>
              </a:rPr>
              <a:t>…</a:t>
            </a:r>
            <a:r>
              <a:rPr lang="cs-CZ" dirty="0">
                <a:effectLst/>
                <a:ea typeface="Times New Roman" panose="02020603050405020304" pitchFamily="18" charset="0"/>
              </a:rPr>
              <a:t>vysok</a:t>
            </a:r>
            <a:r>
              <a:rPr lang="cs-CZ" dirty="0">
                <a:ea typeface="Times New Roman" panose="02020603050405020304" pitchFamily="18" charset="0"/>
              </a:rPr>
              <a:t>á 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effectLst/>
                <a:ea typeface="Times New Roman" panose="02020603050405020304" pitchFamily="18" charset="0"/>
              </a:rPr>
              <a:t>GN 11-19 … střední 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ea typeface="Times New Roman" panose="02020603050405020304" pitchFamily="18" charset="0"/>
              </a:rPr>
              <a:t>GN </a:t>
            </a:r>
            <a:r>
              <a:rPr lang="cs-CZ" dirty="0">
                <a:effectLst/>
                <a:ea typeface="Times New Roman" panose="02020603050405020304" pitchFamily="18" charset="0"/>
              </a:rPr>
              <a:t>10 a méně </a:t>
            </a:r>
            <a:r>
              <a:rPr lang="cs-CZ" dirty="0">
                <a:ea typeface="Times New Roman" panose="02020603050405020304" pitchFamily="18" charset="0"/>
              </a:rPr>
              <a:t>... n</a:t>
            </a:r>
            <a:r>
              <a:rPr lang="cs-CZ" dirty="0">
                <a:effectLst/>
                <a:ea typeface="Times New Roman" panose="02020603050405020304" pitchFamily="18" charset="0"/>
              </a:rPr>
              <a:t>ízká GN</a:t>
            </a:r>
            <a:endParaRPr lang="cs-CZ" sz="4000" dirty="0">
              <a:effectLst/>
              <a:ea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398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77372A-7C41-0497-177F-33CA53949E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3BD567-7482-BD28-8231-6302B7ECCF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6EF206-29B1-EBBF-C52A-CCECDF8F3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GN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13801575-915C-897E-C2C4-46373239FCB0}"/>
              </a:ext>
            </a:extLst>
          </p:cNvPr>
          <p:cNvSpPr txBox="1"/>
          <p:nvPr/>
        </p:nvSpPr>
        <p:spPr>
          <a:xfrm>
            <a:off x="1145538" y="2029460"/>
            <a:ext cx="2254153" cy="3359894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40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Cornflakes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Parboild</a:t>
            </a:r>
            <a:r>
              <a:rPr spc="-65" dirty="0">
                <a:latin typeface="+mn-lt"/>
                <a:cs typeface="Century Gothic"/>
              </a:rPr>
              <a:t> </a:t>
            </a:r>
            <a:r>
              <a:rPr spc="-5" dirty="0">
                <a:latin typeface="+mn-lt"/>
                <a:cs typeface="Century Gothic"/>
              </a:rPr>
              <a:t>rýže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935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dirty="0">
                <a:latin typeface="+mn-lt"/>
                <a:cs typeface="Century Gothic"/>
              </a:rPr>
              <a:t>Bulgur</a:t>
            </a: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Jablko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935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Banán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935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Čočka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Brambory</a:t>
            </a:r>
            <a:endParaRPr dirty="0">
              <a:latin typeface="+mn-lt"/>
              <a:cs typeface="Century Gothic"/>
            </a:endParaRP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9956F744-89EA-DA81-E115-1D12F7F3F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246748"/>
              </p:ext>
            </p:extLst>
          </p:nvPr>
        </p:nvGraphicFramePr>
        <p:xfrm>
          <a:off x="4187823" y="1324557"/>
          <a:ext cx="6108699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0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7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marL="67945">
                        <a:lnSpc>
                          <a:spcPts val="191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Potravina</a:t>
                      </a:r>
                      <a:endParaRPr sz="1600" dirty="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910"/>
                        </a:lnSpc>
                      </a:pPr>
                      <a:r>
                        <a:rPr sz="1600" b="1" spc="5" dirty="0">
                          <a:latin typeface="+mn-lt"/>
                          <a:cs typeface="Century Gothic"/>
                        </a:rPr>
                        <a:t>GI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681990">
                        <a:lnSpc>
                          <a:spcPts val="1900"/>
                        </a:lnSpc>
                        <a:spcBef>
                          <a:spcPts val="70"/>
                        </a:spcBef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V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e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li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kos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t  porce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471805">
                        <a:lnSpc>
                          <a:spcPts val="1900"/>
                        </a:lnSpc>
                        <a:spcBef>
                          <a:spcPts val="70"/>
                        </a:spcBef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Dostupné  s</a:t>
                      </a:r>
                      <a:r>
                        <a:rPr sz="1600" b="1" spc="5" dirty="0">
                          <a:latin typeface="+mn-lt"/>
                          <a:cs typeface="Century Gothic"/>
                        </a:rPr>
                        <a:t>a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ch</a:t>
                      </a:r>
                      <a:r>
                        <a:rPr sz="1600" b="1" spc="5" dirty="0">
                          <a:latin typeface="+mn-lt"/>
                          <a:cs typeface="Century Gothic"/>
                        </a:rPr>
                        <a:t>a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ri</a:t>
                      </a:r>
                      <a:r>
                        <a:rPr sz="1600" b="1" spc="5" dirty="0">
                          <a:latin typeface="+mn-lt"/>
                          <a:cs typeface="Century Gothic"/>
                        </a:rPr>
                        <a:t>d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y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Cornflakes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81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Parboiled</a:t>
                      </a:r>
                      <a:r>
                        <a:rPr sz="1600" spc="-1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dirty="0">
                          <a:latin typeface="+mn-lt"/>
                          <a:cs typeface="Century Gothic"/>
                        </a:rPr>
                        <a:t>rýže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47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Bulgur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48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Jablko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120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Banán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52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120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24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Čočka</a:t>
                      </a:r>
                      <a:r>
                        <a:rPr sz="1600" spc="-2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+mn-lt"/>
                          <a:cs typeface="Century Gothic"/>
                        </a:rPr>
                        <a:t>(vařená)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17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Brambory</a:t>
                      </a:r>
                      <a:r>
                        <a:rPr sz="1600" spc="-2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+mn-lt"/>
                          <a:cs typeface="Century Gothic"/>
                        </a:rPr>
                        <a:t>(vařené)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58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27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object 5">
            <a:extLst>
              <a:ext uri="{FF2B5EF4-FFF2-40B4-BE49-F238E27FC236}">
                <a16:creationId xmlns:a16="http://schemas.microsoft.com/office/drawing/2014/main" id="{5DBFBAA8-E967-28CC-54E4-D5278C400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675786"/>
              </p:ext>
            </p:extLst>
          </p:nvPr>
        </p:nvGraphicFramePr>
        <p:xfrm>
          <a:off x="4187823" y="3834129"/>
          <a:ext cx="6550023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2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6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6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51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Potravina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5" dirty="0">
                          <a:latin typeface="+mn-lt"/>
                          <a:cs typeface="Century Gothic"/>
                        </a:rPr>
                        <a:t>GI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610870">
                        <a:lnSpc>
                          <a:spcPts val="1900"/>
                        </a:lnSpc>
                        <a:spcBef>
                          <a:spcPts val="85"/>
                        </a:spcBef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V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e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li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kos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t  porce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400685">
                        <a:lnSpc>
                          <a:spcPts val="1900"/>
                        </a:lnSpc>
                        <a:spcBef>
                          <a:spcPts val="85"/>
                        </a:spcBef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Dostupné  s</a:t>
                      </a:r>
                      <a:r>
                        <a:rPr sz="1600" b="1" spc="5" dirty="0">
                          <a:latin typeface="+mn-lt"/>
                          <a:cs typeface="Century Gothic"/>
                        </a:rPr>
                        <a:t>a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ch</a:t>
                      </a:r>
                      <a:r>
                        <a:rPr sz="1600" b="1" spc="5" dirty="0">
                          <a:latin typeface="+mn-lt"/>
                          <a:cs typeface="Century Gothic"/>
                        </a:rPr>
                        <a:t>a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ri</a:t>
                      </a:r>
                      <a:r>
                        <a:rPr sz="1600" b="1" spc="5" dirty="0">
                          <a:latin typeface="+mn-lt"/>
                          <a:cs typeface="Century Gothic"/>
                        </a:rPr>
                        <a:t>d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y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5" dirty="0">
                          <a:latin typeface="+mn-lt"/>
                          <a:cs typeface="Century Gothic"/>
                        </a:rPr>
                        <a:t>GN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Cornflakes</a:t>
                      </a:r>
                      <a:endParaRPr sz="1600" dirty="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81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21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Parboiled</a:t>
                      </a:r>
                      <a:r>
                        <a:rPr sz="1600" spc="-1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dirty="0">
                          <a:latin typeface="+mn-lt"/>
                          <a:cs typeface="Century Gothic"/>
                        </a:rPr>
                        <a:t>rýže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47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17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Bulgur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48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12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Jablko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120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Banán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52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120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24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12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Čočka</a:t>
                      </a:r>
                      <a:r>
                        <a:rPr sz="1600" spc="-2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+mn-lt"/>
                          <a:cs typeface="Century Gothic"/>
                        </a:rPr>
                        <a:t>(vařená)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17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Brambory</a:t>
                      </a:r>
                      <a:r>
                        <a:rPr sz="1600" spc="-3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+mn-lt"/>
                          <a:cs typeface="Century Gothic"/>
                        </a:rPr>
                        <a:t>(vařené)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27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16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3794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77372A-7C41-0497-177F-33CA53949E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3BD567-7482-BD28-8231-6302B7ECCF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6EF206-29B1-EBBF-C52A-CCECDF8F3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GN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13801575-915C-897E-C2C4-46373239FCB0}"/>
              </a:ext>
            </a:extLst>
          </p:cNvPr>
          <p:cNvSpPr txBox="1"/>
          <p:nvPr/>
        </p:nvSpPr>
        <p:spPr>
          <a:xfrm>
            <a:off x="1145538" y="2029460"/>
            <a:ext cx="2254153" cy="3359894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40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Cornflakes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Parboild</a:t>
            </a:r>
            <a:r>
              <a:rPr spc="-65" dirty="0">
                <a:latin typeface="+mn-lt"/>
                <a:cs typeface="Century Gothic"/>
              </a:rPr>
              <a:t> </a:t>
            </a:r>
            <a:r>
              <a:rPr spc="-5" dirty="0">
                <a:latin typeface="+mn-lt"/>
                <a:cs typeface="Century Gothic"/>
              </a:rPr>
              <a:t>rýže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935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dirty="0">
                <a:latin typeface="+mn-lt"/>
                <a:cs typeface="Century Gothic"/>
              </a:rPr>
              <a:t>Bulgur</a:t>
            </a: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Jablko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935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Banán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935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Čočka</a:t>
            </a:r>
            <a:endParaRPr dirty="0">
              <a:latin typeface="+mn-lt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chemeClr val="tx2"/>
              </a:buClr>
              <a:buFont typeface="Wingdings" pitchFamily="2" charset="2"/>
              <a:buChar char="v"/>
              <a:tabLst>
                <a:tab pos="195580" algn="l"/>
              </a:tabLst>
            </a:pPr>
            <a:r>
              <a:rPr spc="-5" dirty="0">
                <a:latin typeface="+mn-lt"/>
                <a:cs typeface="Century Gothic"/>
              </a:rPr>
              <a:t>Brambory</a:t>
            </a:r>
            <a:endParaRPr dirty="0">
              <a:latin typeface="+mn-lt"/>
              <a:cs typeface="Century Gothic"/>
            </a:endParaRP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9956F744-89EA-DA81-E115-1D12F7F3F896}"/>
              </a:ext>
            </a:extLst>
          </p:cNvPr>
          <p:cNvGraphicFramePr>
            <a:graphicFrameLocks noGrp="1"/>
          </p:cNvGraphicFramePr>
          <p:nvPr/>
        </p:nvGraphicFramePr>
        <p:xfrm>
          <a:off x="4187823" y="1324557"/>
          <a:ext cx="6108699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0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7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marL="67945">
                        <a:lnSpc>
                          <a:spcPts val="191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Potravina</a:t>
                      </a:r>
                      <a:endParaRPr sz="1600" dirty="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910"/>
                        </a:lnSpc>
                      </a:pPr>
                      <a:r>
                        <a:rPr sz="1600" b="1" spc="5" dirty="0">
                          <a:latin typeface="+mn-lt"/>
                          <a:cs typeface="Century Gothic"/>
                        </a:rPr>
                        <a:t>GI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681990">
                        <a:lnSpc>
                          <a:spcPts val="1900"/>
                        </a:lnSpc>
                        <a:spcBef>
                          <a:spcPts val="70"/>
                        </a:spcBef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V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e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li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kos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t  porce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471805">
                        <a:lnSpc>
                          <a:spcPts val="1900"/>
                        </a:lnSpc>
                        <a:spcBef>
                          <a:spcPts val="70"/>
                        </a:spcBef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Dostupné  s</a:t>
                      </a:r>
                      <a:r>
                        <a:rPr sz="1600" b="1" spc="5" dirty="0">
                          <a:latin typeface="+mn-lt"/>
                          <a:cs typeface="Century Gothic"/>
                        </a:rPr>
                        <a:t>a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ch</a:t>
                      </a:r>
                      <a:r>
                        <a:rPr sz="1600" b="1" spc="5" dirty="0">
                          <a:latin typeface="+mn-lt"/>
                          <a:cs typeface="Century Gothic"/>
                        </a:rPr>
                        <a:t>a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ri</a:t>
                      </a:r>
                      <a:r>
                        <a:rPr sz="1600" b="1" spc="5" dirty="0">
                          <a:latin typeface="+mn-lt"/>
                          <a:cs typeface="Century Gothic"/>
                        </a:rPr>
                        <a:t>d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y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Cornflakes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81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Parboiled</a:t>
                      </a:r>
                      <a:r>
                        <a:rPr sz="1600" spc="-1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dirty="0">
                          <a:latin typeface="+mn-lt"/>
                          <a:cs typeface="Century Gothic"/>
                        </a:rPr>
                        <a:t>rýže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47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Bulgur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48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Jablko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120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Banán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52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120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24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Čočka</a:t>
                      </a:r>
                      <a:r>
                        <a:rPr sz="1600" spc="-2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+mn-lt"/>
                          <a:cs typeface="Century Gothic"/>
                        </a:rPr>
                        <a:t>(vařená)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17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Brambory</a:t>
                      </a:r>
                      <a:r>
                        <a:rPr sz="1600" spc="-2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+mn-lt"/>
                          <a:cs typeface="Century Gothic"/>
                        </a:rPr>
                        <a:t>(vařené)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58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4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27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80FDA01F-537E-76D4-1AB2-86530A8AC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173533"/>
              </p:ext>
            </p:extLst>
          </p:nvPr>
        </p:nvGraphicFramePr>
        <p:xfrm>
          <a:off x="4187823" y="3834129"/>
          <a:ext cx="6458582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2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6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6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3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Potravina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5" dirty="0">
                          <a:latin typeface="+mn-lt"/>
                          <a:cs typeface="Century Gothic"/>
                        </a:rPr>
                        <a:t>GI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610870">
                        <a:lnSpc>
                          <a:spcPts val="1900"/>
                        </a:lnSpc>
                        <a:spcBef>
                          <a:spcPts val="85"/>
                        </a:spcBef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V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e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li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kos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t  porce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400685">
                        <a:lnSpc>
                          <a:spcPts val="1900"/>
                        </a:lnSpc>
                        <a:spcBef>
                          <a:spcPts val="85"/>
                        </a:spcBef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Dostupné  s</a:t>
                      </a:r>
                      <a:r>
                        <a:rPr sz="1600" b="1" spc="5" dirty="0">
                          <a:latin typeface="+mn-lt"/>
                          <a:cs typeface="Century Gothic"/>
                        </a:rPr>
                        <a:t>a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ch</a:t>
                      </a:r>
                      <a:r>
                        <a:rPr sz="1600" b="1" spc="5" dirty="0">
                          <a:latin typeface="+mn-lt"/>
                          <a:cs typeface="Century Gothic"/>
                        </a:rPr>
                        <a:t>a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ri</a:t>
                      </a:r>
                      <a:r>
                        <a:rPr sz="1600" b="1" spc="5" dirty="0">
                          <a:latin typeface="+mn-lt"/>
                          <a:cs typeface="Century Gothic"/>
                        </a:rPr>
                        <a:t>d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y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5" dirty="0">
                          <a:latin typeface="+mn-lt"/>
                          <a:cs typeface="Century Gothic"/>
                        </a:rPr>
                        <a:t>GN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Cornflakes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81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21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Parboiled</a:t>
                      </a:r>
                      <a:r>
                        <a:rPr sz="1600" spc="-1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dirty="0">
                          <a:latin typeface="+mn-lt"/>
                          <a:cs typeface="Century Gothic"/>
                        </a:rPr>
                        <a:t>rýže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47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17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Bulgur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48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12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Jablko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38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120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Banán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52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120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24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12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Čočka</a:t>
                      </a:r>
                      <a:r>
                        <a:rPr sz="1600" spc="-2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+mn-lt"/>
                          <a:cs typeface="Century Gothic"/>
                        </a:rPr>
                        <a:t>(vařená)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30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17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Brambory</a:t>
                      </a:r>
                      <a:r>
                        <a:rPr sz="1600" spc="-3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+mn-lt"/>
                          <a:cs typeface="Century Gothic"/>
                        </a:rPr>
                        <a:t>(vařené)</a:t>
                      </a:r>
                      <a:endParaRPr sz="1600" dirty="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58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150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27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16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8669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454D643-A512-497A-90DE-6536505EFD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7EF08B-F66F-CBF3-3A8E-DB575FA142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23</a:t>
            </a:fld>
            <a:endParaRPr 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BF40C30-43D9-4E01-F226-AEE54AA4F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GLYKEMICKÝ INDEX </a:t>
            </a:r>
            <a:r>
              <a:rPr lang="cs-CZ" sz="4000" dirty="0" err="1"/>
              <a:t>x</a:t>
            </a:r>
            <a:r>
              <a:rPr lang="cs-CZ" sz="4000" dirty="0"/>
              <a:t> GLYKEMICKÁ NÁLOŽ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D1114E19-95A2-2EA5-70BE-05FB5DD5AD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effectLst/>
                <a:latin typeface="+mn-lt"/>
                <a:ea typeface="Times New Roman" panose="02020603050405020304" pitchFamily="18" charset="0"/>
              </a:rPr>
              <a:t>POZOR: Mnoho faktorů může ovlivnit hodnotu glykemického indexu: technologie přípravy pokrmu, obsah vlákniny, bílkovin, tuků, samotné množství absorbovaných sacharidů atd.</a:t>
            </a:r>
          </a:p>
          <a:p>
            <a:pPr algn="l"/>
            <a:endParaRPr lang="cs-CZ" sz="2800" dirty="0">
              <a:latin typeface="+mn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751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9C45D11-66C3-EB50-4DDF-B47800DA06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BKUV011p: Základy výživy člověka – přednáška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0A30C2-DFC2-91EE-A848-5A22A94F37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24</a:t>
            </a:fld>
            <a:endParaRPr lang="cs-CZ" altLang="cs-CZ"/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879E44FC-C4F0-7A16-372D-E5C85F64C986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>
            <a:normAutofit/>
          </a:bodyPr>
          <a:lstStyle/>
          <a:p>
            <a:pPr marL="72000" indent="0">
              <a:spcAft>
                <a:spcPts val="600"/>
              </a:spcAft>
              <a:buNone/>
            </a:pPr>
            <a:endParaRPr lang="cs-CZ" sz="6000" dirty="0"/>
          </a:p>
          <a:p>
            <a:pPr marL="72000" indent="0">
              <a:spcAft>
                <a:spcPts val="600"/>
              </a:spcAft>
              <a:buNone/>
            </a:pPr>
            <a:endParaRPr lang="cs-CZ" sz="6000" dirty="0"/>
          </a:p>
          <a:p>
            <a:pPr marL="72000" indent="0">
              <a:spcAft>
                <a:spcPts val="600"/>
              </a:spcAft>
              <a:buNone/>
            </a:pPr>
            <a:r>
              <a:rPr lang="cs-CZ" sz="6000" dirty="0"/>
              <a:t>POTŘEBA</a:t>
            </a:r>
          </a:p>
          <a:p>
            <a:pPr marL="72000" indent="0">
              <a:spcAft>
                <a:spcPts val="600"/>
              </a:spcAft>
              <a:buNone/>
            </a:pPr>
            <a:r>
              <a:rPr lang="cs-CZ" sz="6000" dirty="0"/>
              <a:t> </a:t>
            </a:r>
          </a:p>
          <a:p>
            <a:pPr marL="72000" indent="0">
              <a:spcAft>
                <a:spcPts val="600"/>
              </a:spcAft>
              <a:buNone/>
            </a:pPr>
            <a:r>
              <a:rPr lang="cs-CZ" sz="6000" dirty="0"/>
              <a:t>SACHARIDŮ</a:t>
            </a:r>
            <a:endParaRPr lang="en-US" sz="6000" dirty="0"/>
          </a:p>
        </p:txBody>
      </p:sp>
      <p:graphicFrame>
        <p:nvGraphicFramePr>
          <p:cNvPr id="9" name="Zástupný obsah 6">
            <a:extLst>
              <a:ext uri="{FF2B5EF4-FFF2-40B4-BE49-F238E27FC236}">
                <a16:creationId xmlns:a16="http://schemas.microsoft.com/office/drawing/2014/main" id="{547BA761-4783-74D9-3E3E-A4CE1B058CA8}"/>
              </a:ext>
            </a:extLst>
          </p:cNvPr>
          <p:cNvGraphicFramePr>
            <a:graphicFrameLocks noGrp="1"/>
          </p:cNvGraphicFramePr>
          <p:nvPr>
            <p:ph idx="30"/>
          </p:nvPr>
        </p:nvGraphicFramePr>
        <p:xfrm>
          <a:off x="6251575" y="1701800"/>
          <a:ext cx="5219700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Obláčkový bublinový popisek 10">
            <a:extLst>
              <a:ext uri="{FF2B5EF4-FFF2-40B4-BE49-F238E27FC236}">
                <a16:creationId xmlns:a16="http://schemas.microsoft.com/office/drawing/2014/main" id="{98EE61BB-2812-C250-96A3-D3EF893DDE9C}"/>
              </a:ext>
            </a:extLst>
          </p:cNvPr>
          <p:cNvSpPr/>
          <p:nvPr/>
        </p:nvSpPr>
        <p:spPr>
          <a:xfrm>
            <a:off x="3137095" y="529003"/>
            <a:ext cx="3114185" cy="1285146"/>
          </a:xfrm>
          <a:prstGeom prst="cloudCallout">
            <a:avLst>
              <a:gd name="adj1" fmla="val -22768"/>
              <a:gd name="adj2" fmla="val 7451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SMÍŠENÁ STRAVA</a:t>
            </a:r>
          </a:p>
        </p:txBody>
      </p:sp>
      <p:sp>
        <p:nvSpPr>
          <p:cNvPr id="14" name="Obláčkový bublinový popisek 13">
            <a:extLst>
              <a:ext uri="{FF2B5EF4-FFF2-40B4-BE49-F238E27FC236}">
                <a16:creationId xmlns:a16="http://schemas.microsoft.com/office/drawing/2014/main" id="{DC34D224-213E-73A5-5AE1-C0F5F805FB9B}"/>
              </a:ext>
            </a:extLst>
          </p:cNvPr>
          <p:cNvSpPr/>
          <p:nvPr/>
        </p:nvSpPr>
        <p:spPr>
          <a:xfrm>
            <a:off x="3329998" y="4852854"/>
            <a:ext cx="2437755" cy="1285146"/>
          </a:xfrm>
          <a:prstGeom prst="cloudCallout">
            <a:avLst>
              <a:gd name="adj1" fmla="val -59869"/>
              <a:gd name="adj2" fmla="val -8090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ZDRAVÝ JEDINEC</a:t>
            </a:r>
          </a:p>
        </p:txBody>
      </p:sp>
    </p:spTree>
    <p:extLst>
      <p:ext uri="{BB962C8B-B14F-4D97-AF65-F5344CB8AC3E}">
        <p14:creationId xmlns:p14="http://schemas.microsoft.com/office/powerpoint/2010/main" val="172185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8171DD-062F-DEC7-799F-6D7EB8A2BD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90AC1E-892A-FA64-54DB-D29A09780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31E5197-F4F8-CD7B-7511-117C05A5D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sacharidů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9C17E3-DBCE-75A0-AC58-973D85CDA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37862"/>
          </a:xfrm>
        </p:spPr>
        <p:txBody>
          <a:bodyPr/>
          <a:lstStyle/>
          <a:p>
            <a:r>
              <a:rPr lang="cs-CZ" dirty="0"/>
              <a:t>EFSA doporučení (2017)</a:t>
            </a:r>
          </a:p>
          <a:p>
            <a:pPr lvl="1"/>
            <a:r>
              <a:rPr lang="cs-CZ" sz="2000" spc="-5" dirty="0">
                <a:cs typeface="Century Gothic"/>
              </a:rPr>
              <a:t>Referenční rozmezí příjmu pro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sacharidy stravitelných </a:t>
            </a:r>
            <a:r>
              <a:rPr lang="cs-CZ" sz="2000" dirty="0">
                <a:solidFill>
                  <a:schemeClr val="tx2"/>
                </a:solidFill>
                <a:cs typeface="Century Gothic"/>
              </a:rPr>
              <a:t>v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tenkém střevě </a:t>
            </a:r>
            <a:r>
              <a:rPr lang="cs-CZ" sz="2000" spc="-5" dirty="0">
                <a:cs typeface="Century Gothic"/>
              </a:rPr>
              <a:t>je </a:t>
            </a:r>
            <a:r>
              <a:rPr lang="cs-CZ" sz="2000" dirty="0">
                <a:cs typeface="Century Gothic"/>
              </a:rPr>
              <a:t>45-60 %  z </a:t>
            </a:r>
            <a:r>
              <a:rPr lang="cs-CZ" sz="2000" spc="-5" dirty="0">
                <a:cs typeface="Century Gothic"/>
              </a:rPr>
              <a:t>celkového </a:t>
            </a:r>
            <a:r>
              <a:rPr lang="cs-CZ" sz="2000" dirty="0">
                <a:cs typeface="Century Gothic"/>
              </a:rPr>
              <a:t>energetického</a:t>
            </a:r>
            <a:r>
              <a:rPr lang="cs-CZ" sz="2000" spc="-15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příjmu</a:t>
            </a:r>
          </a:p>
          <a:p>
            <a:pPr lvl="1"/>
            <a:r>
              <a:rPr lang="cs-CZ" sz="2000" spc="-5" dirty="0">
                <a:cs typeface="Century Gothic"/>
              </a:rPr>
              <a:t>Toto doporučení platí pro dospělé </a:t>
            </a:r>
            <a:r>
              <a:rPr lang="cs-CZ" sz="2000" dirty="0">
                <a:cs typeface="Century Gothic"/>
              </a:rPr>
              <a:t>a děti </a:t>
            </a:r>
            <a:r>
              <a:rPr lang="cs-CZ" sz="2000" spc="-5" dirty="0">
                <a:cs typeface="Century Gothic"/>
              </a:rPr>
              <a:t>starší jednoho</a:t>
            </a:r>
            <a:r>
              <a:rPr lang="cs-CZ" sz="2000" spc="15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roku</a:t>
            </a:r>
            <a:endParaRPr lang="cs-CZ" dirty="0">
              <a:cs typeface="Century Gothic"/>
            </a:endParaRPr>
          </a:p>
          <a:p>
            <a:pPr lvl="1"/>
            <a:r>
              <a:rPr lang="cs-CZ" sz="2000" spc="-5" dirty="0">
                <a:cs typeface="Century Gothic"/>
              </a:rPr>
              <a:t>Pro potřeby značení potravin </a:t>
            </a:r>
            <a:r>
              <a:rPr lang="cs-CZ" sz="2000" dirty="0">
                <a:cs typeface="Century Gothic"/>
              </a:rPr>
              <a:t>se uvádí </a:t>
            </a:r>
            <a:r>
              <a:rPr lang="cs-CZ" sz="2000" spc="-5" dirty="0">
                <a:cs typeface="Century Gothic"/>
              </a:rPr>
              <a:t>doporučená hodnota pro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příjem</a:t>
            </a:r>
            <a:r>
              <a:rPr lang="cs-CZ" sz="2000" spc="40" dirty="0">
                <a:solidFill>
                  <a:schemeClr val="tx2"/>
                </a:solidFill>
                <a:cs typeface="Century Gothic"/>
              </a:rPr>
              <a:t>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cukrů</a:t>
            </a:r>
            <a:r>
              <a:rPr lang="cs-CZ" sz="2000" spc="-5" dirty="0">
                <a:cs typeface="Century Gothic"/>
              </a:rPr>
              <a:t>:</a:t>
            </a:r>
            <a:br>
              <a:rPr lang="cs-CZ" spc="-5" dirty="0">
                <a:cs typeface="Century Gothic"/>
              </a:rPr>
            </a:br>
            <a:r>
              <a:rPr lang="cs-CZ" sz="2000" dirty="0">
                <a:cs typeface="Century Gothic"/>
              </a:rPr>
              <a:t>18 % </a:t>
            </a:r>
            <a:r>
              <a:rPr lang="cs-CZ" sz="2000" spc="-5" dirty="0">
                <a:cs typeface="Century Gothic"/>
              </a:rPr>
              <a:t>celkového energetického příjmu</a:t>
            </a:r>
            <a:endParaRPr lang="cs-CZ" dirty="0">
              <a:cs typeface="Century Gothic"/>
            </a:endParaRPr>
          </a:p>
          <a:p>
            <a:pPr lvl="1"/>
            <a:r>
              <a:rPr lang="cs-CZ" sz="2000" i="1" spc="-5" dirty="0">
                <a:cs typeface="Century Gothic"/>
              </a:rPr>
              <a:t>Při </a:t>
            </a:r>
            <a:r>
              <a:rPr lang="cs-CZ" sz="2000" i="1" dirty="0">
                <a:cs typeface="Century Gothic"/>
              </a:rPr>
              <a:t>energetickém </a:t>
            </a:r>
            <a:r>
              <a:rPr lang="cs-CZ" sz="2000" i="1" spc="-5" dirty="0">
                <a:cs typeface="Century Gothic"/>
              </a:rPr>
              <a:t>příjmu </a:t>
            </a:r>
            <a:r>
              <a:rPr lang="cs-CZ" sz="2000" i="1" dirty="0">
                <a:cs typeface="Century Gothic"/>
              </a:rPr>
              <a:t>8400 </a:t>
            </a:r>
            <a:r>
              <a:rPr lang="cs-CZ" sz="2000" i="1" spc="-5" dirty="0" err="1">
                <a:cs typeface="Century Gothic"/>
              </a:rPr>
              <a:t>kJ</a:t>
            </a:r>
            <a:r>
              <a:rPr lang="cs-CZ" sz="2000" i="1" spc="-5" dirty="0">
                <a:cs typeface="Century Gothic"/>
              </a:rPr>
              <a:t>, resp. </a:t>
            </a:r>
            <a:r>
              <a:rPr lang="cs-CZ" sz="2000" i="1" dirty="0">
                <a:cs typeface="Century Gothic"/>
              </a:rPr>
              <a:t>2000 </a:t>
            </a:r>
            <a:r>
              <a:rPr lang="cs-CZ" sz="2000" i="1" spc="-5" dirty="0">
                <a:cs typeface="Century Gothic"/>
              </a:rPr>
              <a:t>kcal, </a:t>
            </a:r>
            <a:r>
              <a:rPr lang="cs-CZ" sz="2000" i="1" dirty="0">
                <a:cs typeface="Century Gothic"/>
              </a:rPr>
              <a:t>to </a:t>
            </a:r>
            <a:r>
              <a:rPr lang="cs-CZ" sz="2000" i="1" spc="-5" dirty="0">
                <a:cs typeface="Century Gothic"/>
              </a:rPr>
              <a:t>je </a:t>
            </a:r>
            <a:r>
              <a:rPr lang="cs-CZ" sz="2000" i="1" dirty="0">
                <a:cs typeface="Century Gothic"/>
              </a:rPr>
              <a:t>90 g </a:t>
            </a:r>
            <a:r>
              <a:rPr lang="cs-CZ" sz="2000" i="1" spc="-5" dirty="0">
                <a:cs typeface="Century Gothic"/>
              </a:rPr>
              <a:t>cukrů, </a:t>
            </a:r>
            <a:r>
              <a:rPr lang="cs-CZ" sz="2000" i="1" dirty="0">
                <a:cs typeface="Century Gothic"/>
              </a:rPr>
              <a:t>z </a:t>
            </a:r>
            <a:r>
              <a:rPr lang="cs-CZ" sz="2000" i="1" spc="-5" dirty="0">
                <a:cs typeface="Century Gothic"/>
              </a:rPr>
              <a:t>toho </a:t>
            </a:r>
            <a:r>
              <a:rPr lang="cs-CZ" sz="2000" i="1" dirty="0">
                <a:cs typeface="Century Gothic"/>
              </a:rPr>
              <a:t>45 </a:t>
            </a:r>
            <a:r>
              <a:rPr lang="cs-CZ" sz="2000" i="1" spc="-5" dirty="0">
                <a:cs typeface="Century Gothic"/>
              </a:rPr>
              <a:t>gramů (tedy </a:t>
            </a:r>
            <a:br>
              <a:rPr lang="cs-CZ" sz="2000" i="1" spc="-5" dirty="0">
                <a:cs typeface="Century Gothic"/>
              </a:rPr>
            </a:br>
            <a:r>
              <a:rPr lang="cs-CZ" sz="2000" i="1" dirty="0">
                <a:cs typeface="Century Gothic"/>
              </a:rPr>
              <a:t>9 % z </a:t>
            </a:r>
            <a:r>
              <a:rPr lang="cs-CZ" sz="2000" i="1" spc="-5" dirty="0">
                <a:cs typeface="Century Gothic"/>
              </a:rPr>
              <a:t>celkového </a:t>
            </a:r>
            <a:r>
              <a:rPr lang="cs-CZ" sz="2000" i="1" dirty="0">
                <a:cs typeface="Century Gothic"/>
              </a:rPr>
              <a:t>energetického </a:t>
            </a:r>
            <a:r>
              <a:rPr lang="cs-CZ" sz="2000" i="1" spc="-5" dirty="0">
                <a:cs typeface="Century Gothic"/>
              </a:rPr>
              <a:t>příjmu) přidaných cukrů </a:t>
            </a:r>
            <a:r>
              <a:rPr lang="cs-CZ" sz="2000" i="1" dirty="0">
                <a:cs typeface="Century Gothic"/>
              </a:rPr>
              <a:t>a 45 g </a:t>
            </a:r>
            <a:r>
              <a:rPr lang="cs-CZ" sz="2000" i="1" spc="-5" dirty="0">
                <a:cs typeface="Century Gothic"/>
              </a:rPr>
              <a:t>přirozených</a:t>
            </a:r>
            <a:r>
              <a:rPr lang="cs-CZ" sz="2000" i="1" spc="30" dirty="0">
                <a:cs typeface="Century Gothic"/>
              </a:rPr>
              <a:t> </a:t>
            </a:r>
            <a:r>
              <a:rPr lang="cs-CZ" sz="2000" i="1" spc="-5" dirty="0">
                <a:cs typeface="Century Gothic"/>
              </a:rPr>
              <a:t>cukrů</a:t>
            </a:r>
            <a:r>
              <a:rPr lang="cs-CZ" sz="2000" spc="-5" dirty="0">
                <a:cs typeface="Century Gothic"/>
              </a:rPr>
              <a:t> </a:t>
            </a:r>
            <a:r>
              <a:rPr lang="cs-CZ" sz="2000" i="1" dirty="0">
                <a:cs typeface="Century Gothic"/>
              </a:rPr>
              <a:t>z </a:t>
            </a:r>
            <a:r>
              <a:rPr lang="cs-CZ" sz="2000" i="1" spc="-5" dirty="0">
                <a:cs typeface="Century Gothic"/>
              </a:rPr>
              <a:t>ovoce, </a:t>
            </a:r>
            <a:r>
              <a:rPr lang="cs-CZ" sz="2000" i="1" dirty="0">
                <a:cs typeface="Century Gothic"/>
              </a:rPr>
              <a:t>zeleniny, </a:t>
            </a:r>
            <a:r>
              <a:rPr lang="cs-CZ" sz="2000" i="1" spc="-5" dirty="0">
                <a:cs typeface="Century Gothic"/>
              </a:rPr>
              <a:t>obilovin </a:t>
            </a:r>
            <a:r>
              <a:rPr lang="cs-CZ" sz="2000" i="1" dirty="0">
                <a:cs typeface="Century Gothic"/>
              </a:rPr>
              <a:t>a </a:t>
            </a:r>
            <a:r>
              <a:rPr lang="cs-CZ" sz="2000" i="1" spc="-5" dirty="0">
                <a:cs typeface="Century Gothic"/>
              </a:rPr>
              <a:t>mléka </a:t>
            </a:r>
            <a:r>
              <a:rPr lang="cs-CZ" sz="2000" i="1" dirty="0">
                <a:cs typeface="Century Gothic"/>
              </a:rPr>
              <a:t>a </a:t>
            </a:r>
            <a:r>
              <a:rPr lang="cs-CZ" sz="2000" i="1" spc="-5" dirty="0">
                <a:cs typeface="Century Gothic"/>
              </a:rPr>
              <a:t>mléčných výrobku</a:t>
            </a:r>
          </a:p>
          <a:p>
            <a:r>
              <a:rPr lang="cs-CZ" spc="-5" dirty="0">
                <a:cs typeface="Century Gothic"/>
              </a:rPr>
              <a:t>DACH doporučení (2008)</a:t>
            </a:r>
          </a:p>
          <a:p>
            <a:pPr lvl="1"/>
            <a:r>
              <a:rPr lang="cs-CZ" sz="2000" spc="-5" dirty="0">
                <a:cs typeface="Century Gothic"/>
              </a:rPr>
              <a:t>Plnohodnotná </a:t>
            </a:r>
            <a:r>
              <a:rPr lang="cs-CZ" sz="2000" dirty="0">
                <a:cs typeface="Century Gothic"/>
              </a:rPr>
              <a:t>smíšená </a:t>
            </a:r>
            <a:r>
              <a:rPr lang="cs-CZ" sz="2000" spc="-5" dirty="0">
                <a:cs typeface="Century Gothic"/>
              </a:rPr>
              <a:t>strava by </a:t>
            </a:r>
            <a:r>
              <a:rPr lang="cs-CZ" sz="2000" dirty="0">
                <a:cs typeface="Century Gothic"/>
              </a:rPr>
              <a:t>měla </a:t>
            </a:r>
            <a:r>
              <a:rPr lang="cs-CZ" sz="2000" spc="-5" dirty="0">
                <a:cs typeface="Century Gothic"/>
              </a:rPr>
              <a:t>obsahovat omezené množství </a:t>
            </a:r>
            <a:r>
              <a:rPr lang="cs-CZ" sz="2000" dirty="0">
                <a:cs typeface="Century Gothic"/>
              </a:rPr>
              <a:t>tuků a </a:t>
            </a:r>
            <a:r>
              <a:rPr lang="cs-CZ" sz="2000" spc="-5" dirty="0">
                <a:cs typeface="Century Gothic"/>
              </a:rPr>
              <a:t>hojně  sacharidů </a:t>
            </a:r>
            <a:r>
              <a:rPr lang="cs-CZ" sz="2000" dirty="0">
                <a:cs typeface="Century Gothic"/>
              </a:rPr>
              <a:t>(především </a:t>
            </a:r>
            <a:r>
              <a:rPr lang="cs-CZ" sz="2000" spc="-5" dirty="0">
                <a:cs typeface="Century Gothic"/>
              </a:rPr>
              <a:t>škrob), které by </a:t>
            </a:r>
            <a:r>
              <a:rPr lang="cs-CZ" sz="2000" dirty="0">
                <a:cs typeface="Century Gothic"/>
              </a:rPr>
              <a:t>měly </a:t>
            </a:r>
            <a:r>
              <a:rPr lang="cs-CZ" sz="2000" spc="-5" dirty="0">
                <a:cs typeface="Century Gothic"/>
              </a:rPr>
              <a:t>tvořit více </a:t>
            </a:r>
            <a:r>
              <a:rPr lang="cs-CZ" sz="2000" dirty="0">
                <a:cs typeface="Century Gothic"/>
              </a:rPr>
              <a:t>než 50 % </a:t>
            </a:r>
            <a:r>
              <a:rPr lang="cs-CZ" sz="2000" spc="-5" dirty="0">
                <a:cs typeface="Century Gothic"/>
              </a:rPr>
              <a:t>celkového </a:t>
            </a:r>
            <a:r>
              <a:rPr lang="cs-CZ" sz="2000" dirty="0">
                <a:cs typeface="Century Gothic"/>
              </a:rPr>
              <a:t>energetického</a:t>
            </a:r>
            <a:r>
              <a:rPr lang="cs-CZ" sz="2000" spc="-10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příjmu</a:t>
            </a:r>
            <a:endParaRPr lang="cs-CZ" sz="2000" dirty="0">
              <a:cs typeface="Century Gothic"/>
            </a:endParaRPr>
          </a:p>
        </p:txBody>
      </p:sp>
      <p:sp>
        <p:nvSpPr>
          <p:cNvPr id="6" name="Zaoblený obdélníkový bublinový popisek 5">
            <a:extLst>
              <a:ext uri="{FF2B5EF4-FFF2-40B4-BE49-F238E27FC236}">
                <a16:creationId xmlns:a16="http://schemas.microsoft.com/office/drawing/2014/main" id="{7003F79F-F439-24F8-984C-2ABBF523F793}"/>
              </a:ext>
            </a:extLst>
          </p:cNvPr>
          <p:cNvSpPr/>
          <p:nvPr/>
        </p:nvSpPr>
        <p:spPr bwMode="auto">
          <a:xfrm>
            <a:off x="9750184" y="891776"/>
            <a:ext cx="1753569" cy="879231"/>
          </a:xfrm>
          <a:prstGeom prst="wedgeRoundRectCallout">
            <a:avLst>
              <a:gd name="adj1" fmla="val -40151"/>
              <a:gd name="adj2" fmla="val 85986"/>
              <a:gd name="adj3" fmla="val 16667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E71E3C3-625C-DB96-AB8E-6D20B1A52E7F}"/>
              </a:ext>
            </a:extLst>
          </p:cNvPr>
          <p:cNvSpPr txBox="1"/>
          <p:nvPr/>
        </p:nvSpPr>
        <p:spPr>
          <a:xfrm>
            <a:off x="9906000" y="1039005"/>
            <a:ext cx="1441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latin typeface="+mn-lt"/>
              </a:rPr>
              <a:t>KOLIK JE TO GRAMŮ?</a:t>
            </a:r>
          </a:p>
        </p:txBody>
      </p:sp>
    </p:spTree>
    <p:extLst>
      <p:ext uri="{BB962C8B-B14F-4D97-AF65-F5344CB8AC3E}">
        <p14:creationId xmlns:p14="http://schemas.microsoft.com/office/powerpoint/2010/main" val="335911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DF487A5-0EAE-9F64-F13B-99CA2B94AB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4617F4-43D1-C1BE-3C70-DDFE135C1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06C338-6EB3-1ABF-D00D-BBD541955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2700" marR="904240">
              <a:lnSpc>
                <a:spcPts val="3910"/>
              </a:lnSpc>
              <a:spcBef>
                <a:spcPts val="570"/>
              </a:spcBef>
              <a:tabLst>
                <a:tab pos="579120" algn="l"/>
              </a:tabLst>
            </a:pPr>
            <a:r>
              <a:rPr lang="cs-CZ" sz="4000" dirty="0">
                <a:latin typeface="+mn-lt"/>
                <a:cs typeface="Century Gothic"/>
              </a:rPr>
              <a:t>Z</a:t>
            </a:r>
            <a:r>
              <a:rPr lang="cs-CZ" sz="4000" spc="-90" dirty="0">
                <a:latin typeface="+mn-lt"/>
                <a:cs typeface="Century Gothic"/>
              </a:rPr>
              <a:t> </a:t>
            </a:r>
            <a:r>
              <a:rPr lang="cs-CZ" sz="4000" dirty="0">
                <a:latin typeface="+mn-lt"/>
                <a:cs typeface="Century Gothic"/>
              </a:rPr>
              <a:t>historie a pro</a:t>
            </a:r>
            <a:r>
              <a:rPr lang="cs-CZ" dirty="0">
                <a:latin typeface="+mn-lt"/>
                <a:cs typeface="Century Gothic"/>
              </a:rPr>
              <a:t> </a:t>
            </a:r>
            <a:r>
              <a:rPr lang="cs-CZ" sz="4000" spc="-5" dirty="0">
                <a:latin typeface="+mn-lt"/>
                <a:cs typeface="Century Gothic"/>
              </a:rPr>
              <a:t>z</a:t>
            </a:r>
            <a:r>
              <a:rPr lang="cs-CZ" sz="4000" dirty="0">
                <a:latin typeface="+mn-lt"/>
                <a:cs typeface="Century Gothic"/>
              </a:rPr>
              <a:t>a</a:t>
            </a:r>
            <a:r>
              <a:rPr lang="cs-CZ" sz="4000" spc="5" dirty="0">
                <a:latin typeface="+mn-lt"/>
                <a:cs typeface="Century Gothic"/>
              </a:rPr>
              <a:t>jí</a:t>
            </a:r>
            <a:r>
              <a:rPr lang="cs-CZ" sz="4000" spc="-5" dirty="0">
                <a:latin typeface="+mn-lt"/>
                <a:cs typeface="Century Gothic"/>
              </a:rPr>
              <a:t>m</a:t>
            </a:r>
            <a:r>
              <a:rPr lang="cs-CZ" sz="4000" dirty="0">
                <a:latin typeface="+mn-lt"/>
                <a:cs typeface="Century Gothic"/>
              </a:rPr>
              <a:t>a</a:t>
            </a:r>
            <a:r>
              <a:rPr lang="cs-CZ" sz="4000" spc="5" dirty="0">
                <a:latin typeface="+mn-lt"/>
                <a:cs typeface="Century Gothic"/>
              </a:rPr>
              <a:t>vo</a:t>
            </a:r>
            <a:r>
              <a:rPr lang="cs-CZ" sz="4000" dirty="0">
                <a:latin typeface="+mn-lt"/>
                <a:cs typeface="Century Gothic"/>
              </a:rPr>
              <a:t>s</a:t>
            </a:r>
            <a:r>
              <a:rPr lang="cs-CZ" sz="4000" spc="5" dirty="0">
                <a:latin typeface="+mn-lt"/>
                <a:cs typeface="Century Gothic"/>
              </a:rPr>
              <a:t>t</a:t>
            </a:r>
            <a:r>
              <a:rPr lang="cs-CZ" sz="4000" dirty="0">
                <a:latin typeface="+mn-lt"/>
                <a:cs typeface="Century Gothic"/>
              </a:rPr>
              <a:t>…</a:t>
            </a:r>
            <a:endParaRPr lang="cs-CZ" dirty="0">
              <a:latin typeface="+mn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C9910F9-D10B-3261-60F0-A04FD561D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sz="2800" spc="-5" dirty="0">
                <a:cs typeface="Century Gothic"/>
              </a:rPr>
              <a:t>ozdělení cukrů užívané </a:t>
            </a:r>
            <a:r>
              <a:rPr lang="cs-CZ" sz="2800" dirty="0">
                <a:cs typeface="Century Gothic"/>
              </a:rPr>
              <a:t>ve </a:t>
            </a:r>
            <a:r>
              <a:rPr lang="cs-CZ" sz="2800" spc="-5" dirty="0">
                <a:cs typeface="Century Gothic"/>
              </a:rPr>
              <a:t>Velké</a:t>
            </a:r>
            <a:r>
              <a:rPr lang="cs-CZ" sz="2800" spc="40" dirty="0">
                <a:cs typeface="Century Gothic"/>
              </a:rPr>
              <a:t> </a:t>
            </a:r>
            <a:r>
              <a:rPr lang="cs-CZ" sz="2800" spc="-5" dirty="0">
                <a:cs typeface="Century Gothic"/>
              </a:rPr>
              <a:t>Británii</a:t>
            </a:r>
            <a:endParaRPr lang="cs-CZ" sz="2800" dirty="0">
              <a:cs typeface="Century Gothic"/>
            </a:endParaRPr>
          </a:p>
          <a:p>
            <a:pPr marL="469900" marR="344805" indent="-457200">
              <a:lnSpc>
                <a:spcPct val="99400"/>
              </a:lnSpc>
              <a:spcBef>
                <a:spcPts val="850"/>
              </a:spcBef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2800" dirty="0">
                <a:solidFill>
                  <a:schemeClr val="tx2"/>
                </a:solidFill>
                <a:cs typeface="Century Gothic"/>
              </a:rPr>
              <a:t>INTRINSIC </a:t>
            </a:r>
            <a:r>
              <a:rPr lang="cs-CZ" sz="2800" spc="-5" dirty="0">
                <a:solidFill>
                  <a:schemeClr val="tx2"/>
                </a:solidFill>
                <a:cs typeface="Century Gothic"/>
              </a:rPr>
              <a:t>CUKRY </a:t>
            </a:r>
            <a:r>
              <a:rPr lang="cs-CZ" sz="2800" dirty="0">
                <a:cs typeface="Century Gothic"/>
              </a:rPr>
              <a:t>- </a:t>
            </a:r>
            <a:r>
              <a:rPr lang="cs-CZ" sz="2800" spc="-5" dirty="0">
                <a:cs typeface="Century Gothic"/>
              </a:rPr>
              <a:t>cukry, které jsou součástí  buněčné struktury potravin </a:t>
            </a:r>
            <a:r>
              <a:rPr lang="cs-CZ" sz="2800" dirty="0">
                <a:cs typeface="Century Gothic"/>
              </a:rPr>
              <a:t>a </a:t>
            </a:r>
            <a:r>
              <a:rPr lang="cs-CZ" sz="2800" spc="-5" dirty="0">
                <a:cs typeface="Century Gothic"/>
              </a:rPr>
              <a:t>podporují  žvýkání</a:t>
            </a:r>
            <a:endParaRPr lang="cs-CZ" sz="2800" dirty="0">
              <a:cs typeface="Century Gothic"/>
            </a:endParaRPr>
          </a:p>
          <a:p>
            <a:pPr marL="469900" indent="-457200">
              <a:lnSpc>
                <a:spcPct val="100000"/>
              </a:lnSpc>
              <a:spcBef>
                <a:spcPts val="935"/>
              </a:spcBef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2800" dirty="0">
                <a:solidFill>
                  <a:schemeClr val="tx2"/>
                </a:solidFill>
                <a:cs typeface="Century Gothic"/>
              </a:rPr>
              <a:t>EXTRINSIC </a:t>
            </a:r>
            <a:r>
              <a:rPr lang="cs-CZ" sz="2800" spc="-5" dirty="0">
                <a:solidFill>
                  <a:schemeClr val="tx2"/>
                </a:solidFill>
                <a:cs typeface="Century Gothic"/>
              </a:rPr>
              <a:t>CUKRY </a:t>
            </a:r>
            <a:r>
              <a:rPr lang="cs-CZ" sz="2800" spc="-5" dirty="0">
                <a:cs typeface="Century Gothic"/>
              </a:rPr>
              <a:t>cukry přidávané </a:t>
            </a:r>
            <a:r>
              <a:rPr lang="cs-CZ" sz="2800" dirty="0">
                <a:cs typeface="Century Gothic"/>
              </a:rPr>
              <a:t>do</a:t>
            </a:r>
            <a:r>
              <a:rPr lang="cs-CZ" sz="2800" spc="-35" dirty="0">
                <a:cs typeface="Century Gothic"/>
              </a:rPr>
              <a:t> </a:t>
            </a:r>
            <a:r>
              <a:rPr lang="cs-CZ" sz="2800" spc="-5" dirty="0">
                <a:cs typeface="Century Gothic"/>
              </a:rPr>
              <a:t>potravin</a:t>
            </a:r>
            <a:r>
              <a:rPr lang="cs-CZ" dirty="0">
                <a:cs typeface="Century Gothic"/>
              </a:rPr>
              <a:t> </a:t>
            </a:r>
            <a:r>
              <a:rPr lang="cs-CZ" sz="2800" spc="-5" dirty="0">
                <a:cs typeface="Century Gothic"/>
              </a:rPr>
              <a:t>či tzv. </a:t>
            </a:r>
            <a:r>
              <a:rPr lang="cs-CZ" sz="2800" dirty="0">
                <a:cs typeface="Century Gothic"/>
              </a:rPr>
              <a:t>volné. Ale </a:t>
            </a:r>
            <a:r>
              <a:rPr lang="cs-CZ" sz="2800" spc="-5" dirty="0">
                <a:cs typeface="Century Gothic"/>
              </a:rPr>
              <a:t>také mléčný cukr,</a:t>
            </a:r>
            <a:r>
              <a:rPr lang="cs-CZ" sz="2800" spc="20" dirty="0">
                <a:cs typeface="Century Gothic"/>
              </a:rPr>
              <a:t> </a:t>
            </a:r>
            <a:r>
              <a:rPr lang="cs-CZ" sz="2800" spc="-5" dirty="0">
                <a:cs typeface="Century Gothic"/>
              </a:rPr>
              <a:t>cukr</a:t>
            </a:r>
            <a:r>
              <a:rPr lang="cs-CZ" spc="-5" dirty="0">
                <a:cs typeface="Century Gothic"/>
              </a:rPr>
              <a:t> </a:t>
            </a:r>
            <a:r>
              <a:rPr lang="cs-CZ" sz="2800" dirty="0">
                <a:cs typeface="Century Gothic"/>
              </a:rPr>
              <a:t>v medu, </a:t>
            </a:r>
            <a:r>
              <a:rPr lang="cs-CZ" sz="2800" spc="-5" dirty="0">
                <a:cs typeface="Century Gothic"/>
              </a:rPr>
              <a:t>ovocných šťávách </a:t>
            </a:r>
            <a:r>
              <a:rPr lang="cs-CZ" sz="2800" dirty="0">
                <a:cs typeface="Century Gothic"/>
              </a:rPr>
              <a:t>a </a:t>
            </a:r>
            <a:r>
              <a:rPr lang="cs-CZ" sz="2800" spc="-5" dirty="0">
                <a:cs typeface="Century Gothic"/>
              </a:rPr>
              <a:t>další</a:t>
            </a:r>
            <a:r>
              <a:rPr lang="cs-CZ" sz="2800" spc="-10" dirty="0">
                <a:cs typeface="Century Gothic"/>
              </a:rPr>
              <a:t> </a:t>
            </a:r>
            <a:r>
              <a:rPr lang="cs-CZ" sz="2800" spc="-5" dirty="0">
                <a:cs typeface="Century Gothic"/>
              </a:rPr>
              <a:t>přidané</a:t>
            </a:r>
            <a:r>
              <a:rPr lang="cs-CZ" dirty="0">
                <a:cs typeface="Century Gothic"/>
              </a:rPr>
              <a:t> </a:t>
            </a:r>
            <a:r>
              <a:rPr lang="cs-CZ" sz="2800" spc="-5" dirty="0">
                <a:cs typeface="Century Gothic"/>
              </a:rPr>
              <a:t>cukry</a:t>
            </a:r>
            <a:endParaRPr lang="cs-CZ" sz="2800" dirty="0"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619644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6ACB0F-8FE8-B564-7DE2-AEE5A6D7E7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27EFE7-724E-6044-371D-BB36E182D5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8E0D55-906B-6E59-4F1B-CC314628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+mn-lt"/>
                <a:cs typeface="Century Gothic"/>
              </a:rPr>
              <a:t>…a ještě</a:t>
            </a:r>
            <a:r>
              <a:rPr lang="cs-CZ" sz="4000" spc="-85" dirty="0">
                <a:latin typeface="+mn-lt"/>
                <a:cs typeface="Century Gothic"/>
              </a:rPr>
              <a:t> </a:t>
            </a:r>
            <a:r>
              <a:rPr lang="cs-CZ" sz="4000" spc="-5" dirty="0">
                <a:latin typeface="+mn-lt"/>
                <a:cs typeface="Century Gothic"/>
              </a:rPr>
              <a:t>pro  </a:t>
            </a:r>
            <a:r>
              <a:rPr lang="cs-CZ" sz="4000" dirty="0">
                <a:latin typeface="+mn-lt"/>
                <a:cs typeface="Century Gothic"/>
              </a:rPr>
              <a:t>zajímavost.</a:t>
            </a:r>
            <a:endParaRPr lang="cs-CZ" dirty="0">
              <a:latin typeface="+mn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7C825FA-ED80-CD97-39DA-0AA927FCF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cs-CZ" dirty="0"/>
          </a:p>
          <a:p>
            <a:pPr marL="469900" marR="5080" indent="-457200">
              <a:lnSpc>
                <a:spcPct val="99700"/>
              </a:lnSpc>
              <a:spcBef>
                <a:spcPts val="105"/>
              </a:spcBef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2800" spc="-5" dirty="0">
                <a:solidFill>
                  <a:schemeClr val="tx2"/>
                </a:solidFill>
                <a:cs typeface="Century Gothic"/>
              </a:rPr>
              <a:t>Volné cukry </a:t>
            </a:r>
            <a:r>
              <a:rPr lang="cs-CZ" sz="2800" dirty="0">
                <a:cs typeface="Century Gothic"/>
              </a:rPr>
              <a:t>- </a:t>
            </a:r>
            <a:r>
              <a:rPr lang="cs-CZ" sz="2800" spc="-5" dirty="0">
                <a:cs typeface="Century Gothic"/>
              </a:rPr>
              <a:t>(z angl. free </a:t>
            </a:r>
            <a:r>
              <a:rPr lang="cs-CZ" sz="2800" spc="-5" dirty="0" err="1">
                <a:cs typeface="Century Gothic"/>
              </a:rPr>
              <a:t>sugars</a:t>
            </a:r>
            <a:r>
              <a:rPr lang="cs-CZ" sz="2800" spc="-5" dirty="0">
                <a:cs typeface="Century Gothic"/>
              </a:rPr>
              <a:t>) jsou </a:t>
            </a:r>
            <a:r>
              <a:rPr lang="cs-CZ" sz="2800" dirty="0">
                <a:cs typeface="Century Gothic"/>
              </a:rPr>
              <a:t>všechny  </a:t>
            </a:r>
            <a:r>
              <a:rPr lang="cs-CZ" sz="2800" spc="-5" dirty="0">
                <a:cs typeface="Century Gothic"/>
              </a:rPr>
              <a:t>cukry přidané </a:t>
            </a:r>
            <a:r>
              <a:rPr lang="cs-CZ" sz="2800" dirty="0">
                <a:cs typeface="Century Gothic"/>
              </a:rPr>
              <a:t>do </a:t>
            </a:r>
            <a:r>
              <a:rPr lang="cs-CZ" sz="2800" spc="-5" dirty="0">
                <a:cs typeface="Century Gothic"/>
              </a:rPr>
              <a:t>potraviny </a:t>
            </a:r>
            <a:r>
              <a:rPr lang="cs-CZ" sz="2800" dirty="0">
                <a:cs typeface="Century Gothic"/>
              </a:rPr>
              <a:t>během  </a:t>
            </a:r>
            <a:r>
              <a:rPr lang="cs-CZ" sz="2800" spc="-5" dirty="0">
                <a:cs typeface="Century Gothic"/>
              </a:rPr>
              <a:t>zpracování, vaření nebo konzumace, </a:t>
            </a:r>
            <a:r>
              <a:rPr lang="cs-CZ" sz="2800" dirty="0">
                <a:cs typeface="Century Gothic"/>
              </a:rPr>
              <a:t>plus  </a:t>
            </a:r>
            <a:r>
              <a:rPr lang="cs-CZ" sz="2800" spc="-5" dirty="0">
                <a:cs typeface="Century Gothic"/>
              </a:rPr>
              <a:t>cukry vyskytujíce </a:t>
            </a:r>
            <a:r>
              <a:rPr lang="cs-CZ" sz="2800" dirty="0">
                <a:cs typeface="Century Gothic"/>
              </a:rPr>
              <a:t>se </a:t>
            </a:r>
            <a:r>
              <a:rPr lang="cs-CZ" sz="2800" spc="-5" dirty="0">
                <a:cs typeface="Century Gothic"/>
              </a:rPr>
              <a:t>přirozeně </a:t>
            </a:r>
            <a:r>
              <a:rPr lang="cs-CZ" sz="2800" dirty="0">
                <a:cs typeface="Century Gothic"/>
              </a:rPr>
              <a:t>v medu,  </a:t>
            </a:r>
            <a:r>
              <a:rPr lang="cs-CZ" sz="2800" spc="-5" dirty="0">
                <a:cs typeface="Century Gothic"/>
              </a:rPr>
              <a:t>ovocných </a:t>
            </a:r>
            <a:r>
              <a:rPr lang="cs-CZ" sz="2800" dirty="0">
                <a:cs typeface="Century Gothic"/>
              </a:rPr>
              <a:t>džusech a</a:t>
            </a:r>
            <a:r>
              <a:rPr lang="cs-CZ" sz="2800" spc="-5" dirty="0">
                <a:cs typeface="Century Gothic"/>
              </a:rPr>
              <a:t> sirupech</a:t>
            </a:r>
            <a:endParaRPr lang="cs-CZ" dirty="0">
              <a:cs typeface="Century Gothic"/>
            </a:endParaRPr>
          </a:p>
          <a:p>
            <a:pPr marL="469900" marR="5080" indent="-457200">
              <a:lnSpc>
                <a:spcPct val="99700"/>
              </a:lnSpc>
              <a:spcBef>
                <a:spcPts val="105"/>
              </a:spcBef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2800" spc="-5" dirty="0">
                <a:solidFill>
                  <a:schemeClr val="tx2"/>
                </a:solidFill>
                <a:cs typeface="Century Gothic"/>
              </a:rPr>
              <a:t>Skryté cukry- </a:t>
            </a:r>
            <a:r>
              <a:rPr lang="cs-CZ" sz="2800" spc="-5" dirty="0">
                <a:cs typeface="Century Gothic"/>
              </a:rPr>
              <a:t>přidávaný záměrně </a:t>
            </a:r>
            <a:r>
              <a:rPr lang="cs-CZ" sz="2800" dirty="0">
                <a:cs typeface="Century Gothic"/>
              </a:rPr>
              <a:t>do </a:t>
            </a:r>
            <a:r>
              <a:rPr lang="cs-CZ" sz="2800" spc="-5" dirty="0">
                <a:cs typeface="Century Gothic"/>
              </a:rPr>
              <a:t>potravin  za </a:t>
            </a:r>
            <a:r>
              <a:rPr lang="cs-CZ" sz="2800" dirty="0">
                <a:cs typeface="Century Gothic"/>
              </a:rPr>
              <a:t>účelem </a:t>
            </a:r>
            <a:r>
              <a:rPr lang="cs-CZ" sz="2800" spc="-5" dirty="0">
                <a:cs typeface="Century Gothic"/>
              </a:rPr>
              <a:t>přislazení ale </a:t>
            </a:r>
            <a:r>
              <a:rPr lang="cs-CZ" sz="2800" dirty="0">
                <a:cs typeface="Century Gothic"/>
              </a:rPr>
              <a:t>i </a:t>
            </a:r>
            <a:r>
              <a:rPr lang="cs-CZ" sz="2800" spc="-5" dirty="0">
                <a:cs typeface="Century Gothic"/>
              </a:rPr>
              <a:t>jako konzervační  činidlo</a:t>
            </a:r>
            <a:endParaRPr lang="cs-CZ" sz="2800" dirty="0">
              <a:cs typeface="Century Gothic"/>
            </a:endParaRPr>
          </a:p>
          <a:p>
            <a:pPr>
              <a:buFont typeface="Wingdings" pitchFamily="2" charset="2"/>
              <a:buChar char="v"/>
            </a:pPr>
            <a:endParaRPr lang="cs-CZ" dirty="0"/>
          </a:p>
        </p:txBody>
      </p:sp>
      <p:sp>
        <p:nvSpPr>
          <p:cNvPr id="6" name="Zaoblený obdélníkový bublinový popisek 5">
            <a:extLst>
              <a:ext uri="{FF2B5EF4-FFF2-40B4-BE49-F238E27FC236}">
                <a16:creationId xmlns:a16="http://schemas.microsoft.com/office/drawing/2014/main" id="{0327A985-B598-D328-1D1E-CF0EECFF3F81}"/>
              </a:ext>
            </a:extLst>
          </p:cNvPr>
          <p:cNvSpPr/>
          <p:nvPr/>
        </p:nvSpPr>
        <p:spPr bwMode="auto">
          <a:xfrm>
            <a:off x="7162800" y="436339"/>
            <a:ext cx="4309200" cy="1255664"/>
          </a:xfrm>
          <a:prstGeom prst="wedgeRoundRectCallout">
            <a:avLst>
              <a:gd name="adj1" fmla="val -26833"/>
              <a:gd name="adj2" fmla="val 76137"/>
              <a:gd name="adj3" fmla="val 16667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D9CE9A8-06A3-6AEC-9B82-0307D085C6BB}"/>
              </a:ext>
            </a:extLst>
          </p:cNvPr>
          <p:cNvSpPr txBox="1"/>
          <p:nvPr/>
        </p:nvSpPr>
        <p:spPr>
          <a:xfrm>
            <a:off x="7315200" y="575259"/>
            <a:ext cx="4032738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+mn-lt"/>
              </a:rPr>
              <a:t>WHO doporučení (2015)</a:t>
            </a:r>
          </a:p>
          <a:p>
            <a:pPr algn="ctr"/>
            <a:r>
              <a:rPr lang="cs-CZ" sz="2000" dirty="0">
                <a:latin typeface="+mn-lt"/>
              </a:rPr>
              <a:t>do 10 % CEP</a:t>
            </a:r>
          </a:p>
          <a:p>
            <a:pPr algn="ctr"/>
            <a:r>
              <a:rPr lang="cs-CZ" sz="1050" dirty="0">
                <a:latin typeface="+mn-lt"/>
              </a:rPr>
              <a:t>https://</a:t>
            </a:r>
            <a:r>
              <a:rPr lang="cs-CZ" sz="1050" dirty="0" err="1">
                <a:latin typeface="+mn-lt"/>
              </a:rPr>
              <a:t>www.who.int</a:t>
            </a:r>
            <a:r>
              <a:rPr lang="cs-CZ" sz="1050" dirty="0">
                <a:latin typeface="+mn-lt"/>
              </a:rPr>
              <a:t>/</a:t>
            </a:r>
            <a:r>
              <a:rPr lang="cs-CZ" sz="1050" dirty="0" err="1">
                <a:latin typeface="+mn-lt"/>
              </a:rPr>
              <a:t>news</a:t>
            </a:r>
            <a:r>
              <a:rPr lang="cs-CZ" sz="1050" dirty="0">
                <a:latin typeface="+mn-lt"/>
              </a:rPr>
              <a:t>/</a:t>
            </a:r>
            <a:r>
              <a:rPr lang="cs-CZ" sz="1050" dirty="0" err="1">
                <a:latin typeface="+mn-lt"/>
              </a:rPr>
              <a:t>item</a:t>
            </a:r>
            <a:r>
              <a:rPr lang="cs-CZ" sz="1050" dirty="0">
                <a:latin typeface="+mn-lt"/>
              </a:rPr>
              <a:t>/04-03-2015-who-calls-on-countries-to-reduce-sugars-intake-among-adults-and-children</a:t>
            </a:r>
          </a:p>
        </p:txBody>
      </p:sp>
    </p:spTree>
    <p:extLst>
      <p:ext uri="{BB962C8B-B14F-4D97-AF65-F5344CB8AC3E}">
        <p14:creationId xmlns:p14="http://schemas.microsoft.com/office/powerpoint/2010/main" val="405614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4A41F8-244A-C067-A1A0-24BCFB06B0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A1ADBEF-5E3D-37E9-C5CE-6236C5FC6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SACHARIDŮ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F6EDAAC5-41B2-1E15-6BA5-48FA9E7BAA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CAA9DAF9-E4B8-7DAA-26C8-CA0CBB19200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28B913-1835-8499-45AE-F0411B70F5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10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B874E5-6AA5-4CB7-6E29-A0C06FEB26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ED54B5B-56C9-DB6C-1CB1-378F15B02B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4F1D4046-7EC3-9DFC-94C7-FDB96D6F7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  <a:br>
              <a:rPr lang="cs-CZ" dirty="0"/>
            </a:br>
            <a:r>
              <a:rPr lang="cs-CZ" dirty="0"/>
              <a:t>SACHARIDŮ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FBCC664-26F7-2A8C-7C38-7E9EA1550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9" name="object 6">
            <a:extLst>
              <a:ext uri="{FF2B5EF4-FFF2-40B4-BE49-F238E27FC236}">
                <a16:creationId xmlns:a16="http://schemas.microsoft.com/office/drawing/2014/main" id="{C55421CC-4848-E297-241A-EB324B227D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05432"/>
              </p:ext>
            </p:extLst>
          </p:nvPr>
        </p:nvGraphicFramePr>
        <p:xfrm>
          <a:off x="5202655" y="86592"/>
          <a:ext cx="6404610" cy="6824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32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2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marL="26670">
                        <a:lnSpc>
                          <a:spcPts val="1914"/>
                        </a:lnSpc>
                      </a:pPr>
                      <a:r>
                        <a:rPr lang="cs-CZ" sz="1600" b="1" dirty="0">
                          <a:latin typeface="+mn-lt"/>
                          <a:cs typeface="Century Gothic"/>
                        </a:rPr>
                        <a:t>Z</a:t>
                      </a:r>
                      <a:r>
                        <a:rPr sz="1600" b="1" dirty="0" err="1">
                          <a:latin typeface="+mn-lt"/>
                          <a:cs typeface="Century Gothic"/>
                        </a:rPr>
                        <a:t>droj</a:t>
                      </a:r>
                      <a:r>
                        <a:rPr lang="cs-CZ" sz="1600" b="1" dirty="0">
                          <a:latin typeface="+mn-lt"/>
                          <a:cs typeface="Century Gothic"/>
                        </a:rPr>
                        <a:t> (</a:t>
                      </a:r>
                      <a:r>
                        <a:rPr lang="cs-CZ" sz="1600" b="1" dirty="0" err="1">
                          <a:latin typeface="+mn-lt"/>
                          <a:cs typeface="Century Gothic"/>
                        </a:rPr>
                        <a:t>www.nutridatabaze.cz</a:t>
                      </a:r>
                      <a:r>
                        <a:rPr lang="cs-CZ" sz="1600" b="1" dirty="0">
                          <a:latin typeface="+mn-lt"/>
                          <a:cs typeface="Century Gothic"/>
                        </a:rPr>
                        <a:t>)</a:t>
                      </a:r>
                      <a:endParaRPr sz="1600" dirty="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291465">
                        <a:lnSpc>
                          <a:spcPts val="1900"/>
                        </a:lnSpc>
                        <a:spcBef>
                          <a:spcPts val="75"/>
                        </a:spcBef>
                      </a:pPr>
                      <a:r>
                        <a:rPr sz="1600" b="1" spc="5" dirty="0" err="1">
                          <a:latin typeface="+mn-lt"/>
                          <a:cs typeface="Century Gothic"/>
                        </a:rPr>
                        <a:t>Sa</a:t>
                      </a:r>
                      <a:r>
                        <a:rPr sz="1600" b="1" dirty="0" err="1">
                          <a:latin typeface="+mn-lt"/>
                          <a:cs typeface="Century Gothic"/>
                        </a:rPr>
                        <a:t>ch</a:t>
                      </a:r>
                      <a:r>
                        <a:rPr sz="1600" b="1" spc="5" dirty="0" err="1">
                          <a:latin typeface="+mn-lt"/>
                          <a:cs typeface="Century Gothic"/>
                        </a:rPr>
                        <a:t>a</a:t>
                      </a:r>
                      <a:r>
                        <a:rPr sz="1600" b="1" dirty="0" err="1">
                          <a:latin typeface="+mn-lt"/>
                          <a:cs typeface="Century Gothic"/>
                        </a:rPr>
                        <a:t>ri</a:t>
                      </a:r>
                      <a:r>
                        <a:rPr sz="1600" b="1" spc="5" dirty="0" err="1">
                          <a:latin typeface="+mn-lt"/>
                          <a:cs typeface="Century Gothic"/>
                        </a:rPr>
                        <a:t>d</a:t>
                      </a:r>
                      <a:r>
                        <a:rPr sz="1600" b="1" dirty="0" err="1">
                          <a:latin typeface="+mn-lt"/>
                          <a:cs typeface="Century Gothic"/>
                        </a:rPr>
                        <a:t>y</a:t>
                      </a:r>
                      <a:r>
                        <a:rPr lang="cs-CZ" sz="1600" b="1" dirty="0">
                          <a:latin typeface="+mn-lt"/>
                          <a:cs typeface="Century Gothic"/>
                        </a:rPr>
                        <a:t> využitelné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  (na 100</a:t>
                      </a:r>
                      <a:r>
                        <a:rPr sz="1600" b="1" spc="-8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g)</a:t>
                      </a:r>
                      <a:endParaRPr sz="1600" dirty="0">
                        <a:latin typeface="+mn-lt"/>
                        <a:cs typeface="Century Gothic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395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Rohlík</a:t>
                      </a:r>
                      <a:r>
                        <a:rPr sz="1600" b="1" spc="-1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bílý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73,1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Chléb 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pšenično-žitný,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 Šumava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49,4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Rýže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loupaná, dušená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31,8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Těstoviny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nevaječné,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vařené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22,6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Ovesné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 vločky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55,8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Brambory, zimní</a:t>
                      </a:r>
                      <a:endParaRPr sz="1600" dirty="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15,6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Mrkev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6,1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Paprika červená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4,3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Okurka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1,5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Avokádo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1,4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Banán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21,6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Jablko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10,5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Hroznové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víno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15,2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Mléko, kravské,</a:t>
                      </a:r>
                      <a:r>
                        <a:rPr sz="1600" b="1" spc="1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polotučné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4,8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Eidam, 30 % 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t.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v</a:t>
                      </a:r>
                      <a:r>
                        <a:rPr sz="1600" b="1" spc="1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s.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1,3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Tvaroh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 tučný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2,3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Jogurt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bílý, 3,5 % 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tuku</a:t>
                      </a:r>
                      <a:endParaRPr sz="1600" dirty="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5,2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Maso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vepřové, 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krkovice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bez 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kosti,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libová,</a:t>
                      </a:r>
                      <a:r>
                        <a:rPr sz="1600" b="1" spc="1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pečená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Losos atlantický,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filet s 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kůží 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-</a:t>
                      </a:r>
                      <a:r>
                        <a:rPr sz="1600" b="1" spc="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syrový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dirty="0">
                          <a:latin typeface="+mn-lt"/>
                          <a:cs typeface="Century Gothic"/>
                        </a:rPr>
                        <a:t>0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spc="-5" dirty="0">
                          <a:latin typeface="+mn-lt"/>
                          <a:cs typeface="Century Gothic"/>
                        </a:rPr>
                        <a:t>Vejce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1,3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Čočka, vařená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16,3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Sója, vařená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10,3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Tofu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1,2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Ořechy</a:t>
                      </a:r>
                      <a:r>
                        <a:rPr sz="1600" b="1" spc="-10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vlašské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6,6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26670">
                        <a:lnSpc>
                          <a:spcPts val="1820"/>
                        </a:lnSpc>
                      </a:pPr>
                      <a:r>
                        <a:rPr sz="1600" b="1" dirty="0">
                          <a:latin typeface="+mn-lt"/>
                          <a:cs typeface="Century Gothic"/>
                        </a:rPr>
                        <a:t>Semena 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slunečnicová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+mn-lt"/>
                          <a:cs typeface="Century Gothic"/>
                        </a:rPr>
                        <a:t>19,7</a:t>
                      </a:r>
                      <a:endParaRPr sz="1600" dirty="0">
                        <a:latin typeface="+mn-lt"/>
                        <a:cs typeface="Century 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4F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11" name="Řečová bublina: obdélníkový bublinový popisek se zakulacenými rohy 6">
            <a:extLst>
              <a:ext uri="{FF2B5EF4-FFF2-40B4-BE49-F238E27FC236}">
                <a16:creationId xmlns:a16="http://schemas.microsoft.com/office/drawing/2014/main" id="{10BE1588-B970-F47B-D575-B580C833245D}"/>
              </a:ext>
            </a:extLst>
          </p:cNvPr>
          <p:cNvSpPr/>
          <p:nvPr/>
        </p:nvSpPr>
        <p:spPr bwMode="auto">
          <a:xfrm>
            <a:off x="1171991" y="2494481"/>
            <a:ext cx="2014151" cy="1421027"/>
          </a:xfrm>
          <a:prstGeom prst="wedgeRoundRectCallout">
            <a:avLst>
              <a:gd name="adj1" fmla="val -32107"/>
              <a:gd name="adj2" fmla="val -77099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F23D654-6291-4E79-3D47-0B67C29AC510}"/>
              </a:ext>
            </a:extLst>
          </p:cNvPr>
          <p:cNvSpPr txBox="1"/>
          <p:nvPr/>
        </p:nvSpPr>
        <p:spPr>
          <a:xfrm>
            <a:off x="1171991" y="2697162"/>
            <a:ext cx="20141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+mn-lt"/>
              </a:rPr>
              <a:t>MATEŘSKÉ MLÉKO </a:t>
            </a:r>
          </a:p>
          <a:p>
            <a:pPr algn="ctr"/>
            <a:r>
              <a:rPr lang="cs-CZ" sz="2000" dirty="0">
                <a:latin typeface="+mn-lt"/>
              </a:rPr>
              <a:t>cca 7,2 g/100 g</a:t>
            </a:r>
          </a:p>
        </p:txBody>
      </p:sp>
      <p:sp>
        <p:nvSpPr>
          <p:cNvPr id="13" name="Řečová bublina: obdélníkový bublinový popisek se zakulacenými rohy 6">
            <a:extLst>
              <a:ext uri="{FF2B5EF4-FFF2-40B4-BE49-F238E27FC236}">
                <a16:creationId xmlns:a16="http://schemas.microsoft.com/office/drawing/2014/main" id="{D25CA7B9-790B-3DA2-4325-CDC46510EF74}"/>
              </a:ext>
            </a:extLst>
          </p:cNvPr>
          <p:cNvSpPr/>
          <p:nvPr/>
        </p:nvSpPr>
        <p:spPr bwMode="auto">
          <a:xfrm>
            <a:off x="2508421" y="4233251"/>
            <a:ext cx="2014151" cy="1015663"/>
          </a:xfrm>
          <a:prstGeom prst="wedgeRoundRectCallout">
            <a:avLst>
              <a:gd name="adj1" fmla="val 1069"/>
              <a:gd name="adj2" fmla="val -237443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BB19B56-826E-DEE2-0B2C-241AB329045F}"/>
              </a:ext>
            </a:extLst>
          </p:cNvPr>
          <p:cNvSpPr txBox="1"/>
          <p:nvPr/>
        </p:nvSpPr>
        <p:spPr>
          <a:xfrm>
            <a:off x="2508421" y="4435934"/>
            <a:ext cx="20141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+mn-lt"/>
              </a:rPr>
              <a:t>KOLOSTRUM </a:t>
            </a:r>
          </a:p>
          <a:p>
            <a:pPr algn="ctr"/>
            <a:r>
              <a:rPr lang="cs-CZ" sz="2000" dirty="0">
                <a:latin typeface="+mn-lt"/>
              </a:rPr>
              <a:t>cca 4 g/100 g</a:t>
            </a:r>
          </a:p>
        </p:txBody>
      </p:sp>
    </p:spTree>
    <p:extLst>
      <p:ext uri="{BB962C8B-B14F-4D97-AF65-F5344CB8AC3E}">
        <p14:creationId xmlns:p14="http://schemas.microsoft.com/office/powerpoint/2010/main" val="373911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379CD0-2624-B612-4854-86BC49734A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BKUV011p: Základy výživy člověka – přednáška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F3DC59-E3CF-569A-53DD-5B32819858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A3E8E1-C899-1444-8EBF-B8DCBC34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cs-CZ" dirty="0"/>
              <a:t>SACHARIDY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48411B-5AB4-FAA6-8F88-A7C22A031302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400" dirty="0"/>
              <a:t>Organické sloučeniny vodíku, uhlíku a kyslíku</a:t>
            </a:r>
          </a:p>
          <a:p>
            <a:pPr>
              <a:spcAft>
                <a:spcPts val="600"/>
              </a:spcAft>
            </a:pPr>
            <a:r>
              <a:rPr lang="cs-CZ" sz="2400" dirty="0"/>
              <a:t>Základní stavební jednotkou všech sacharidů jsou cukerné jednotky (CJ)</a:t>
            </a:r>
          </a:p>
          <a:p>
            <a:pPr>
              <a:spcAft>
                <a:spcPts val="600"/>
              </a:spcAft>
            </a:pPr>
            <a:r>
              <a:rPr lang="cs-CZ" sz="2400" dirty="0"/>
              <a:t>Dělení dle počtu cukerných jednotek</a:t>
            </a:r>
          </a:p>
        </p:txBody>
      </p:sp>
      <p:graphicFrame>
        <p:nvGraphicFramePr>
          <p:cNvPr id="10" name="object 4">
            <a:extLst>
              <a:ext uri="{FF2B5EF4-FFF2-40B4-BE49-F238E27FC236}">
                <a16:creationId xmlns:a16="http://schemas.microsoft.com/office/drawing/2014/main" id="{7CE32215-C28B-2A9F-5CCA-ED520DACF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545532"/>
              </p:ext>
            </p:extLst>
          </p:nvPr>
        </p:nvGraphicFramePr>
        <p:xfrm>
          <a:off x="6251280" y="1774333"/>
          <a:ext cx="5219998" cy="39943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7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7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70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cs-CZ" sz="1100" b="1">
                          <a:latin typeface="+mn-lt"/>
                          <a:cs typeface="Times New Roman"/>
                        </a:rPr>
                        <a:t>Rozdělení dle EFSA 2010</a:t>
                      </a:r>
                      <a:endParaRPr sz="1100" b="1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600" b="1" spc="-5">
                          <a:latin typeface="+mn-lt"/>
                          <a:cs typeface="Century Gothic"/>
                        </a:rPr>
                        <a:t>Příklad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6879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324">
                <a:tc rowSpan="6">
                  <a:txBody>
                    <a:bodyPr/>
                    <a:lstStyle/>
                    <a:p>
                      <a:pPr marL="140335" marR="229235">
                        <a:lnSpc>
                          <a:spcPts val="1989"/>
                        </a:lnSpc>
                        <a:spcBef>
                          <a:spcPts val="680"/>
                        </a:spcBef>
                      </a:pPr>
                      <a:r>
                        <a:rPr lang="cs-CZ" sz="1600" b="1" spc="-5" dirty="0">
                          <a:latin typeface="+mn-lt"/>
                          <a:cs typeface="Century Gothic"/>
                        </a:rPr>
                        <a:t>Cukry</a:t>
                      </a:r>
                      <a:r>
                        <a:rPr sz="1600" b="1" dirty="0">
                          <a:latin typeface="+mn-lt"/>
                          <a:cs typeface="Century Gothic"/>
                        </a:rPr>
                        <a:t>  (1</a:t>
                      </a:r>
                      <a:r>
                        <a:rPr lang="cs-CZ" sz="1600" b="1" dirty="0">
                          <a:latin typeface="+mn-lt"/>
                          <a:cs typeface="Century Gothic"/>
                        </a:rPr>
                        <a:t>-2</a:t>
                      </a:r>
                      <a:r>
                        <a:rPr sz="1600" b="1" spc="-1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b="1" spc="-5" dirty="0">
                          <a:latin typeface="+mn-lt"/>
                          <a:cs typeface="Century Gothic"/>
                        </a:rPr>
                        <a:t>CJ)</a:t>
                      </a:r>
                      <a:endParaRPr sz="1600" dirty="0">
                        <a:latin typeface="+mn-lt"/>
                        <a:cs typeface="Century Gothic"/>
                      </a:endParaRPr>
                    </a:p>
                  </a:txBody>
                  <a:tcPr marL="0" marR="0" marT="82076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600" spc="-5">
                          <a:latin typeface="+mn-lt"/>
                          <a:cs typeface="Century Gothic"/>
                        </a:rPr>
                        <a:t>Glukóza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57333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DD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1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3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600" spc="-5">
                          <a:latin typeface="+mn-lt"/>
                          <a:cs typeface="Century Gothic"/>
                        </a:rPr>
                        <a:t>Fruktóza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55521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3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3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600" spc="-5">
                          <a:latin typeface="+mn-lt"/>
                          <a:cs typeface="Century Gothic"/>
                        </a:rPr>
                        <a:t>Galaktóza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57333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DD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530">
                <a:tc vMerge="1">
                  <a:txBody>
                    <a:bodyPr/>
                    <a:lstStyle/>
                    <a:p>
                      <a:pPr marL="140335" marR="262890">
                        <a:lnSpc>
                          <a:spcPts val="1989"/>
                        </a:lnSpc>
                        <a:spcBef>
                          <a:spcPts val="690"/>
                        </a:spcBef>
                      </a:pPr>
                      <a:endParaRPr sz="1700">
                        <a:latin typeface="Century Gothic"/>
                        <a:cs typeface="Century Gothic"/>
                      </a:endParaRPr>
                    </a:p>
                  </a:txBody>
                  <a:tcPr marL="0" marR="0" marT="876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600" spc="-5">
                          <a:latin typeface="+mn-lt"/>
                          <a:cs typeface="Century Gothic"/>
                        </a:rPr>
                        <a:t>Sacharóza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585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721">
                <a:tc vMerge="1">
                  <a:txBody>
                    <a:bodyPr/>
                    <a:lstStyle/>
                    <a:p>
                      <a:pPr marL="140335" marR="262890">
                        <a:lnSpc>
                          <a:spcPts val="1989"/>
                        </a:lnSpc>
                        <a:spcBef>
                          <a:spcPts val="690"/>
                        </a:spcBef>
                      </a:pPr>
                      <a:endParaRPr sz="1700">
                        <a:latin typeface="Century Gothic"/>
                        <a:cs typeface="Century Gothic"/>
                      </a:endParaRPr>
                    </a:p>
                  </a:txBody>
                  <a:tcPr marL="0" marR="0" marT="8763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5">
                          <a:latin typeface="+mn-lt"/>
                          <a:cs typeface="Century Gothic"/>
                        </a:rPr>
                        <a:t>Maltóza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56729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DD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928">
                <a:tc vMerge="1">
                  <a:txBody>
                    <a:bodyPr/>
                    <a:lstStyle/>
                    <a:p>
                      <a:pPr marL="140335" marR="262890">
                        <a:lnSpc>
                          <a:spcPts val="1989"/>
                        </a:lnSpc>
                        <a:spcBef>
                          <a:spcPts val="690"/>
                        </a:spcBef>
                      </a:pPr>
                      <a:endParaRPr sz="1700">
                        <a:latin typeface="Century Gothic"/>
                        <a:cs typeface="Century Gothic"/>
                      </a:endParaRPr>
                    </a:p>
                  </a:txBody>
                  <a:tcPr marL="0" marR="0" marT="8763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spc="-5">
                          <a:latin typeface="+mn-lt"/>
                          <a:cs typeface="Century Gothic"/>
                        </a:rPr>
                        <a:t>Laktóza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579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0848">
                <a:tc>
                  <a:txBody>
                    <a:bodyPr/>
                    <a:lstStyle/>
                    <a:p>
                      <a:pPr marL="140335" marR="262890" lvl="0" indent="0" defTabSz="914400" eaLnBrk="1" fontAlgn="auto" latinLnBrk="0" hangingPunct="1">
                        <a:lnSpc>
                          <a:spcPts val="1989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spc="-5">
                          <a:latin typeface="+mn-lt"/>
                          <a:cs typeface="Century Gothic"/>
                        </a:rPr>
                        <a:t>O</a:t>
                      </a:r>
                      <a:r>
                        <a:rPr lang="cs-CZ" sz="1600" b="1">
                          <a:latin typeface="+mn-lt"/>
                          <a:cs typeface="Century Gothic"/>
                        </a:rPr>
                        <a:t>ligosac</a:t>
                      </a:r>
                      <a:r>
                        <a:rPr lang="cs-CZ" sz="1600" b="1" spc="5">
                          <a:latin typeface="+mn-lt"/>
                          <a:cs typeface="Century Gothic"/>
                        </a:rPr>
                        <a:t>h</a:t>
                      </a:r>
                      <a:r>
                        <a:rPr lang="cs-CZ" sz="1600" b="1">
                          <a:latin typeface="+mn-lt"/>
                          <a:cs typeface="Century Gothic"/>
                        </a:rPr>
                        <a:t>a</a:t>
                      </a:r>
                      <a:r>
                        <a:rPr lang="cs-CZ" sz="1600" b="1" spc="-10">
                          <a:latin typeface="+mn-lt"/>
                          <a:cs typeface="Century Gothic"/>
                        </a:rPr>
                        <a:t>r</a:t>
                      </a:r>
                      <a:r>
                        <a:rPr lang="cs-CZ" sz="1600" b="1">
                          <a:latin typeface="+mn-lt"/>
                          <a:cs typeface="Century Gothic"/>
                        </a:rPr>
                        <a:t>idy  </a:t>
                      </a:r>
                      <a:r>
                        <a:rPr lang="cs-CZ" sz="1600" b="1" spc="-5">
                          <a:latin typeface="+mn-lt"/>
                          <a:cs typeface="Century Gothic"/>
                        </a:rPr>
                        <a:t>(3-9</a:t>
                      </a:r>
                      <a:r>
                        <a:rPr lang="cs-CZ" sz="1600" b="1" spc="-15">
                          <a:latin typeface="+mn-lt"/>
                          <a:cs typeface="Century Gothic"/>
                        </a:rPr>
                        <a:t> </a:t>
                      </a:r>
                      <a:r>
                        <a:rPr lang="cs-CZ" sz="1600" b="1" spc="-5">
                          <a:latin typeface="+mn-lt"/>
                          <a:cs typeface="Century Gothic"/>
                        </a:rPr>
                        <a:t>CJ)</a:t>
                      </a:r>
                      <a:endParaRPr lang="cs-CZ" sz="1600">
                        <a:latin typeface="+mn-lt"/>
                        <a:cs typeface="Century Gothic"/>
                      </a:endParaRPr>
                    </a:p>
                  </a:txBody>
                  <a:tcPr marL="0" marR="0" marT="83283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5">
                          <a:latin typeface="+mn-lt"/>
                          <a:cs typeface="Century Gothic"/>
                        </a:rPr>
                        <a:t>Rafinóza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56729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DD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928">
                <a:tc rowSpan="3">
                  <a:txBody>
                    <a:bodyPr/>
                    <a:lstStyle/>
                    <a:p>
                      <a:pPr marL="140335" marR="393065">
                        <a:lnSpc>
                          <a:spcPts val="1989"/>
                        </a:lnSpc>
                        <a:spcBef>
                          <a:spcPts val="685"/>
                        </a:spcBef>
                      </a:pPr>
                      <a:r>
                        <a:rPr sz="1600" b="1" spc="-5" err="1">
                          <a:latin typeface="+mn-lt"/>
                          <a:cs typeface="Century Gothic"/>
                        </a:rPr>
                        <a:t>Po</a:t>
                      </a:r>
                      <a:r>
                        <a:rPr sz="1600" b="1" spc="5" err="1">
                          <a:latin typeface="+mn-lt"/>
                          <a:cs typeface="Century Gothic"/>
                        </a:rPr>
                        <a:t>l</a:t>
                      </a:r>
                      <a:r>
                        <a:rPr sz="1600" b="1" err="1">
                          <a:latin typeface="+mn-lt"/>
                          <a:cs typeface="Century Gothic"/>
                        </a:rPr>
                        <a:t>ysa</a:t>
                      </a:r>
                      <a:r>
                        <a:rPr sz="1600" b="1" spc="-5" err="1">
                          <a:latin typeface="+mn-lt"/>
                          <a:cs typeface="Century Gothic"/>
                        </a:rPr>
                        <a:t>c</a:t>
                      </a:r>
                      <a:r>
                        <a:rPr sz="1600" b="1" err="1">
                          <a:latin typeface="+mn-lt"/>
                          <a:cs typeface="Century Gothic"/>
                        </a:rPr>
                        <a:t>ha</a:t>
                      </a:r>
                      <a:r>
                        <a:rPr sz="1600" b="1" spc="-10" err="1">
                          <a:latin typeface="+mn-lt"/>
                          <a:cs typeface="Century Gothic"/>
                        </a:rPr>
                        <a:t>r</a:t>
                      </a:r>
                      <a:r>
                        <a:rPr sz="1600" b="1" spc="5" err="1">
                          <a:latin typeface="+mn-lt"/>
                          <a:cs typeface="Century Gothic"/>
                        </a:rPr>
                        <a:t>i</a:t>
                      </a:r>
                      <a:r>
                        <a:rPr sz="1600" b="1" err="1">
                          <a:latin typeface="+mn-lt"/>
                          <a:cs typeface="Century Gothic"/>
                        </a:rPr>
                        <a:t>dy</a:t>
                      </a:r>
                      <a:r>
                        <a:rPr sz="1600" b="1">
                          <a:latin typeface="+mn-lt"/>
                          <a:cs typeface="Century Gothic"/>
                        </a:rPr>
                        <a:t>  (&gt;</a:t>
                      </a:r>
                      <a:r>
                        <a:rPr lang="cs-CZ" sz="1600" b="1">
                          <a:latin typeface="+mn-lt"/>
                          <a:cs typeface="Century Gothic"/>
                        </a:rPr>
                        <a:t>9</a:t>
                      </a:r>
                      <a:r>
                        <a:rPr sz="1600" b="1" spc="-15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b="1" spc="-5">
                          <a:latin typeface="+mn-lt"/>
                          <a:cs typeface="Century Gothic"/>
                        </a:rPr>
                        <a:t>CJ)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826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spc="-5">
                          <a:latin typeface="+mn-lt"/>
                          <a:cs typeface="Century Gothic"/>
                        </a:rPr>
                        <a:t>Škrob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57936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11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99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600" spc="-5">
                          <a:latin typeface="+mn-lt"/>
                          <a:cs typeface="Century Gothic"/>
                        </a:rPr>
                        <a:t>Glykogen</a:t>
                      </a:r>
                      <a:endParaRPr sz="1600">
                        <a:latin typeface="+mn-lt"/>
                        <a:cs typeface="Century Gothic"/>
                      </a:endParaRPr>
                    </a:p>
                  </a:txBody>
                  <a:tcPr marL="0" marR="0" marT="56126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DD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3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99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600" spc="-5" dirty="0" err="1">
                          <a:latin typeface="+mn-lt"/>
                          <a:cs typeface="Century Gothic"/>
                        </a:rPr>
                        <a:t>Nestravitelné</a:t>
                      </a:r>
                      <a:r>
                        <a:rPr sz="1600" spc="-15" dirty="0">
                          <a:latin typeface="+mn-lt"/>
                          <a:cs typeface="Century Gothic"/>
                        </a:rPr>
                        <a:t> </a:t>
                      </a:r>
                      <a:r>
                        <a:rPr sz="1600" spc="-5" dirty="0" err="1">
                          <a:latin typeface="+mn-lt"/>
                          <a:cs typeface="Century Gothic"/>
                        </a:rPr>
                        <a:t>polysacharidy</a:t>
                      </a:r>
                      <a:endParaRPr sz="1600" dirty="0">
                        <a:latin typeface="+mn-lt"/>
                        <a:cs typeface="Century Gothic"/>
                      </a:endParaRPr>
                    </a:p>
                  </a:txBody>
                  <a:tcPr marL="0" marR="0" marT="57333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4256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8E1985-4A91-ADB7-80D9-32896991D5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B63E89-E8A6-F34F-656C-0D58BF68C4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ACEE01-C5F7-707C-3C25-8E515997B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NA OBALECH POTRAVIN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CCB67AD-D6B1-7D06-5859-1889D1409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5"/>
              </a:spcBef>
              <a:buNone/>
            </a:pPr>
            <a:r>
              <a:rPr lang="cs-CZ" sz="2000" b="1" dirty="0">
                <a:solidFill>
                  <a:schemeClr val="accent2"/>
                </a:solidFill>
                <a:cs typeface="Times New Roman"/>
              </a:rPr>
              <a:t>VÝŽIVOVÉ TVRZENÍ</a:t>
            </a:r>
          </a:p>
          <a:p>
            <a:pPr marL="194945">
              <a:lnSpc>
                <a:spcPct val="100000"/>
              </a:lnSpc>
            </a:pPr>
            <a:endParaRPr lang="cs-CZ" sz="2000" dirty="0">
              <a:cs typeface="Century Gothic"/>
            </a:endParaRPr>
          </a:p>
          <a:p>
            <a:pPr marL="194945">
              <a:lnSpc>
                <a:spcPct val="100000"/>
              </a:lnSpc>
            </a:pPr>
            <a:r>
              <a:rPr lang="cs-CZ" sz="2000" dirty="0">
                <a:solidFill>
                  <a:schemeClr val="tx2"/>
                </a:solidFill>
                <a:cs typeface="Century Gothic"/>
              </a:rPr>
              <a:t>S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nízkým obsahem cukru </a:t>
            </a:r>
            <a:r>
              <a:rPr lang="cs-CZ" sz="2000" i="1" spc="-5" dirty="0">
                <a:cs typeface="Century Gothic"/>
              </a:rPr>
              <a:t>(do </a:t>
            </a:r>
            <a:r>
              <a:rPr lang="cs-CZ" sz="2000" i="1" dirty="0">
                <a:cs typeface="Century Gothic"/>
              </a:rPr>
              <a:t>5 g </a:t>
            </a:r>
            <a:r>
              <a:rPr lang="cs-CZ" sz="2000" i="1" spc="-5" dirty="0">
                <a:cs typeface="Century Gothic"/>
              </a:rPr>
              <a:t>cukru/100 </a:t>
            </a:r>
            <a:r>
              <a:rPr lang="cs-CZ" sz="2000" i="1" dirty="0">
                <a:cs typeface="Century Gothic"/>
              </a:rPr>
              <a:t>g </a:t>
            </a:r>
            <a:r>
              <a:rPr lang="cs-CZ" sz="2000" i="1" spc="-5" dirty="0">
                <a:cs typeface="Century Gothic"/>
              </a:rPr>
              <a:t>potraviny </a:t>
            </a:r>
            <a:br>
              <a:rPr lang="cs-CZ" sz="2000" i="1" spc="-5" dirty="0">
                <a:cs typeface="Century Gothic"/>
              </a:rPr>
            </a:br>
            <a:r>
              <a:rPr lang="cs-CZ" sz="2000" i="1" spc="-5" dirty="0">
                <a:cs typeface="Century Gothic"/>
              </a:rPr>
              <a:t>pevné konzistence, </a:t>
            </a:r>
            <a:r>
              <a:rPr lang="cs-CZ" sz="2000" i="1" dirty="0">
                <a:cs typeface="Century Gothic"/>
              </a:rPr>
              <a:t>do 2,5 g </a:t>
            </a:r>
            <a:r>
              <a:rPr lang="cs-CZ" sz="2000" i="1" spc="-5" dirty="0">
                <a:cs typeface="Century Gothic"/>
              </a:rPr>
              <a:t>cukru/100 ml</a:t>
            </a:r>
            <a:r>
              <a:rPr lang="cs-CZ" sz="2000" i="1" spc="140" dirty="0">
                <a:cs typeface="Century Gothic"/>
              </a:rPr>
              <a:t> </a:t>
            </a:r>
            <a:r>
              <a:rPr lang="cs-CZ" sz="2000" i="1" spc="-5" dirty="0">
                <a:cs typeface="Century Gothic"/>
              </a:rPr>
              <a:t>nápoje)</a:t>
            </a:r>
            <a:endParaRPr lang="cs-CZ" sz="2000" dirty="0"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cs-CZ" sz="2000" dirty="0">
              <a:cs typeface="Times New Roman"/>
            </a:endParaRPr>
          </a:p>
          <a:p>
            <a:pPr marL="194945">
              <a:lnSpc>
                <a:spcPct val="100000"/>
              </a:lnSpc>
            </a:pPr>
            <a:r>
              <a:rPr lang="cs-CZ" sz="2000" i="1" dirty="0">
                <a:solidFill>
                  <a:schemeClr val="tx2"/>
                </a:solidFill>
                <a:cs typeface="Century Gothic"/>
              </a:rPr>
              <a:t>Bez </a:t>
            </a:r>
            <a:r>
              <a:rPr lang="cs-CZ" sz="2000" i="1" spc="-5" dirty="0">
                <a:solidFill>
                  <a:schemeClr val="tx2"/>
                </a:solidFill>
                <a:cs typeface="Century Gothic"/>
              </a:rPr>
              <a:t>cukru </a:t>
            </a:r>
            <a:r>
              <a:rPr lang="cs-CZ" sz="2000" i="1" spc="-5" dirty="0">
                <a:cs typeface="Century Gothic"/>
              </a:rPr>
              <a:t>(do </a:t>
            </a:r>
            <a:r>
              <a:rPr lang="cs-CZ" sz="2000" i="1" dirty="0">
                <a:cs typeface="Century Gothic"/>
              </a:rPr>
              <a:t>0,5 g </a:t>
            </a:r>
            <a:r>
              <a:rPr lang="cs-CZ" sz="2000" i="1" spc="-5" dirty="0">
                <a:cs typeface="Century Gothic"/>
              </a:rPr>
              <a:t>cukru/100 </a:t>
            </a:r>
            <a:r>
              <a:rPr lang="cs-CZ" sz="2000" i="1" dirty="0">
                <a:cs typeface="Century Gothic"/>
              </a:rPr>
              <a:t>g </a:t>
            </a:r>
            <a:r>
              <a:rPr lang="cs-CZ" sz="2000" i="1" spc="-5" dirty="0">
                <a:cs typeface="Century Gothic"/>
              </a:rPr>
              <a:t>či 100</a:t>
            </a:r>
            <a:r>
              <a:rPr lang="cs-CZ" sz="2000" i="1" spc="45" dirty="0">
                <a:cs typeface="Century Gothic"/>
              </a:rPr>
              <a:t> </a:t>
            </a:r>
            <a:r>
              <a:rPr lang="cs-CZ" sz="2000" i="1" spc="-5" dirty="0">
                <a:cs typeface="Century Gothic"/>
              </a:rPr>
              <a:t>ml)</a:t>
            </a:r>
            <a:endParaRPr lang="cs-CZ" sz="2000" dirty="0"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cs-CZ" sz="2000" dirty="0">
              <a:cs typeface="Times New Roman"/>
            </a:endParaRPr>
          </a:p>
          <a:p>
            <a:pPr marL="194945" marR="5080">
              <a:lnSpc>
                <a:spcPct val="100000"/>
              </a:lnSpc>
            </a:pPr>
            <a:r>
              <a:rPr lang="cs-CZ" sz="2000" i="1" dirty="0">
                <a:solidFill>
                  <a:schemeClr val="tx2"/>
                </a:solidFill>
                <a:cs typeface="Century Gothic"/>
              </a:rPr>
              <a:t>Bez </a:t>
            </a:r>
            <a:r>
              <a:rPr lang="cs-CZ" sz="2000" i="1" spc="-5" dirty="0">
                <a:solidFill>
                  <a:schemeClr val="tx2"/>
                </a:solidFill>
                <a:cs typeface="Century Gothic"/>
              </a:rPr>
              <a:t>přídavku cukru </a:t>
            </a:r>
            <a:r>
              <a:rPr lang="cs-CZ" sz="2000" i="1" spc="-5" dirty="0">
                <a:cs typeface="Century Gothic"/>
              </a:rPr>
              <a:t>(…</a:t>
            </a:r>
            <a:r>
              <a:rPr lang="cs-CZ" sz="2000" spc="-5" dirty="0">
                <a:cs typeface="Century Gothic"/>
              </a:rPr>
              <a:t>pokud nebyly </a:t>
            </a:r>
            <a:r>
              <a:rPr lang="cs-CZ" sz="2000" dirty="0">
                <a:cs typeface="Century Gothic"/>
              </a:rPr>
              <a:t>do </a:t>
            </a:r>
            <a:r>
              <a:rPr lang="cs-CZ" sz="2000" spc="-5" dirty="0">
                <a:cs typeface="Century Gothic"/>
              </a:rPr>
              <a:t>produktu přidány </a:t>
            </a:r>
            <a:r>
              <a:rPr lang="cs-CZ" sz="2000" dirty="0">
                <a:cs typeface="Century Gothic"/>
              </a:rPr>
              <a:t>žádné </a:t>
            </a:r>
            <a:r>
              <a:rPr lang="cs-CZ" sz="2000" spc="-5" dirty="0">
                <a:cs typeface="Century Gothic"/>
              </a:rPr>
              <a:t>monosacharidy </a:t>
            </a:r>
            <a:r>
              <a:rPr lang="cs-CZ" sz="2000" dirty="0">
                <a:cs typeface="Century Gothic"/>
              </a:rPr>
              <a:t>ani </a:t>
            </a:r>
            <a:r>
              <a:rPr lang="cs-CZ" sz="2000" spc="-5" dirty="0">
                <a:cs typeface="Century Gothic"/>
              </a:rPr>
              <a:t>disacharidy </a:t>
            </a:r>
            <a:r>
              <a:rPr lang="cs-CZ" sz="2000" dirty="0">
                <a:cs typeface="Century Gothic"/>
              </a:rPr>
              <a:t>ani žádná jiná </a:t>
            </a:r>
            <a:r>
              <a:rPr lang="cs-CZ" sz="2000" spc="-5" dirty="0">
                <a:cs typeface="Century Gothic"/>
              </a:rPr>
              <a:t>potravina  používaná pro své sladivé vlastnosti. Pokud se cukry </a:t>
            </a:r>
            <a:r>
              <a:rPr lang="cs-CZ" sz="2000" dirty="0">
                <a:cs typeface="Century Gothic"/>
              </a:rPr>
              <a:t>v </a:t>
            </a:r>
            <a:r>
              <a:rPr lang="cs-CZ" sz="2000" spc="-5" dirty="0">
                <a:cs typeface="Century Gothic"/>
              </a:rPr>
              <a:t>potravině vyskytují přirozeně, mělo by </a:t>
            </a:r>
            <a:r>
              <a:rPr lang="cs-CZ" sz="2000" spc="-10" dirty="0">
                <a:cs typeface="Century Gothic"/>
              </a:rPr>
              <a:t>být </a:t>
            </a:r>
            <a:r>
              <a:rPr lang="cs-CZ" sz="2000" dirty="0">
                <a:cs typeface="Century Gothic"/>
              </a:rPr>
              <a:t>na </a:t>
            </a:r>
            <a:r>
              <a:rPr lang="cs-CZ" sz="2000" spc="-5" dirty="0">
                <a:cs typeface="Century Gothic"/>
              </a:rPr>
              <a:t>etiketě rovněž</a:t>
            </a:r>
            <a:r>
              <a:rPr lang="cs-CZ" sz="2000" spc="245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uvedeno:</a:t>
            </a:r>
            <a:r>
              <a:rPr lang="cs-CZ" sz="2000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„OBSAHUJE PŘIROZENĚ </a:t>
            </a:r>
            <a:r>
              <a:rPr lang="cs-CZ" sz="2000" dirty="0">
                <a:cs typeface="Century Gothic"/>
              </a:rPr>
              <a:t>SE </a:t>
            </a:r>
            <a:r>
              <a:rPr lang="cs-CZ" sz="2000" spc="-5" dirty="0">
                <a:cs typeface="Century Gothic"/>
              </a:rPr>
              <a:t>VYSKYTUJÍCÍ</a:t>
            </a:r>
            <a:r>
              <a:rPr lang="cs-CZ" sz="2000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CUKRY“.)</a:t>
            </a:r>
            <a:endParaRPr lang="cs-CZ" sz="2000" dirty="0">
              <a:cs typeface="Century Gothic"/>
            </a:endParaRP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99F7596-280F-79D0-80E6-375476F665FF}"/>
              </a:ext>
            </a:extLst>
          </p:cNvPr>
          <p:cNvSpPr/>
          <p:nvPr/>
        </p:nvSpPr>
        <p:spPr>
          <a:xfrm>
            <a:off x="8235676" y="2282633"/>
            <a:ext cx="3692525" cy="1365250"/>
          </a:xfrm>
          <a:custGeom>
            <a:avLst/>
            <a:gdLst/>
            <a:ahLst/>
            <a:cxnLst/>
            <a:rect l="l" t="t" r="r" b="b"/>
            <a:pathLst>
              <a:path w="3692525" h="1365250">
                <a:moveTo>
                  <a:pt x="3464840" y="0"/>
                </a:moveTo>
                <a:lnTo>
                  <a:pt x="227482" y="0"/>
                </a:lnTo>
                <a:lnTo>
                  <a:pt x="181636" y="4621"/>
                </a:lnTo>
                <a:lnTo>
                  <a:pt x="138936" y="17876"/>
                </a:lnTo>
                <a:lnTo>
                  <a:pt x="100294" y="38850"/>
                </a:lnTo>
                <a:lnTo>
                  <a:pt x="66628" y="66628"/>
                </a:lnTo>
                <a:lnTo>
                  <a:pt x="38850" y="100295"/>
                </a:lnTo>
                <a:lnTo>
                  <a:pt x="17876" y="138936"/>
                </a:lnTo>
                <a:lnTo>
                  <a:pt x="4621" y="181637"/>
                </a:lnTo>
                <a:lnTo>
                  <a:pt x="0" y="227483"/>
                </a:lnTo>
                <a:lnTo>
                  <a:pt x="0" y="1137391"/>
                </a:lnTo>
                <a:lnTo>
                  <a:pt x="4621" y="1183237"/>
                </a:lnTo>
                <a:lnTo>
                  <a:pt x="17876" y="1225938"/>
                </a:lnTo>
                <a:lnTo>
                  <a:pt x="38850" y="1264579"/>
                </a:lnTo>
                <a:lnTo>
                  <a:pt x="66628" y="1298246"/>
                </a:lnTo>
                <a:lnTo>
                  <a:pt x="100294" y="1326024"/>
                </a:lnTo>
                <a:lnTo>
                  <a:pt x="138936" y="1346998"/>
                </a:lnTo>
                <a:lnTo>
                  <a:pt x="181636" y="1360253"/>
                </a:lnTo>
                <a:lnTo>
                  <a:pt x="227482" y="1364875"/>
                </a:lnTo>
                <a:lnTo>
                  <a:pt x="3464840" y="1364875"/>
                </a:lnTo>
                <a:lnTo>
                  <a:pt x="3510686" y="1360253"/>
                </a:lnTo>
                <a:lnTo>
                  <a:pt x="3553387" y="1346998"/>
                </a:lnTo>
                <a:lnTo>
                  <a:pt x="3592029" y="1326024"/>
                </a:lnTo>
                <a:lnTo>
                  <a:pt x="3625696" y="1298246"/>
                </a:lnTo>
                <a:lnTo>
                  <a:pt x="3653473" y="1264579"/>
                </a:lnTo>
                <a:lnTo>
                  <a:pt x="3674447" y="1225938"/>
                </a:lnTo>
                <a:lnTo>
                  <a:pt x="3687702" y="1183237"/>
                </a:lnTo>
                <a:lnTo>
                  <a:pt x="3692324" y="1137391"/>
                </a:lnTo>
                <a:lnTo>
                  <a:pt x="3692324" y="227483"/>
                </a:lnTo>
                <a:lnTo>
                  <a:pt x="3687702" y="181637"/>
                </a:lnTo>
                <a:lnTo>
                  <a:pt x="3674447" y="138936"/>
                </a:lnTo>
                <a:lnTo>
                  <a:pt x="3653473" y="100295"/>
                </a:lnTo>
                <a:lnTo>
                  <a:pt x="3625696" y="66628"/>
                </a:lnTo>
                <a:lnTo>
                  <a:pt x="3592029" y="38850"/>
                </a:lnTo>
                <a:lnTo>
                  <a:pt x="3553387" y="17876"/>
                </a:lnTo>
                <a:lnTo>
                  <a:pt x="3510686" y="4621"/>
                </a:lnTo>
                <a:lnTo>
                  <a:pt x="346484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A38D1529-5F6F-5F79-C4FE-684F26E0072D}"/>
              </a:ext>
            </a:extLst>
          </p:cNvPr>
          <p:cNvSpPr txBox="1"/>
          <p:nvPr/>
        </p:nvSpPr>
        <p:spPr>
          <a:xfrm>
            <a:off x="8447597" y="2580640"/>
            <a:ext cx="3253104" cy="84836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2110"/>
              </a:lnSpc>
              <a:spcBef>
                <a:spcPts val="210"/>
              </a:spcBef>
            </a:pPr>
            <a:r>
              <a:rPr sz="1800" spc="-5" dirty="0">
                <a:latin typeface="+mn-lt"/>
                <a:cs typeface="Century Gothic"/>
              </a:rPr>
              <a:t>Výživové/</a:t>
            </a:r>
            <a:r>
              <a:rPr sz="1800" spc="-5" dirty="0" err="1">
                <a:latin typeface="+mn-lt"/>
                <a:cs typeface="Century Gothic"/>
              </a:rPr>
              <a:t>nutriční</a:t>
            </a:r>
            <a:r>
              <a:rPr sz="1800" spc="-5" dirty="0">
                <a:latin typeface="+mn-lt"/>
                <a:cs typeface="Century Gothic"/>
              </a:rPr>
              <a:t> hodnoty:  Sacharidy</a:t>
            </a:r>
            <a:r>
              <a:rPr sz="1800" spc="-80" dirty="0">
                <a:latin typeface="+mn-lt"/>
                <a:cs typeface="Century Gothic"/>
              </a:rPr>
              <a:t> </a:t>
            </a:r>
            <a:r>
              <a:rPr sz="1800" dirty="0">
                <a:latin typeface="+mn-lt"/>
                <a:cs typeface="Century Gothic"/>
              </a:rPr>
              <a:t>………………………</a:t>
            </a:r>
          </a:p>
          <a:p>
            <a:pPr marL="12700">
              <a:lnSpc>
                <a:spcPts val="2150"/>
              </a:lnSpc>
            </a:pPr>
            <a:r>
              <a:rPr sz="1800" dirty="0">
                <a:latin typeface="+mn-lt"/>
                <a:cs typeface="Century Gothic"/>
              </a:rPr>
              <a:t>- z </a:t>
            </a:r>
            <a:r>
              <a:rPr sz="1800" spc="-5" dirty="0">
                <a:latin typeface="+mn-lt"/>
                <a:cs typeface="Century Gothic"/>
              </a:rPr>
              <a:t>toho cukry</a:t>
            </a:r>
            <a:r>
              <a:rPr sz="1800" spc="-70" dirty="0">
                <a:latin typeface="+mn-lt"/>
                <a:cs typeface="Century Gothic"/>
              </a:rPr>
              <a:t> </a:t>
            </a:r>
            <a:r>
              <a:rPr sz="1800" dirty="0">
                <a:latin typeface="+mn-lt"/>
                <a:cs typeface="Century Gothic"/>
              </a:rPr>
              <a:t>……………….…</a:t>
            </a:r>
          </a:p>
        </p:txBody>
      </p:sp>
      <p:sp>
        <p:nvSpPr>
          <p:cNvPr id="12" name="Obláčkový bublinový popisek 11">
            <a:extLst>
              <a:ext uri="{FF2B5EF4-FFF2-40B4-BE49-F238E27FC236}">
                <a16:creationId xmlns:a16="http://schemas.microsoft.com/office/drawing/2014/main" id="{3F4F853C-F83F-C96F-3EBC-3979448195FE}"/>
              </a:ext>
            </a:extLst>
          </p:cNvPr>
          <p:cNvSpPr/>
          <p:nvPr/>
        </p:nvSpPr>
        <p:spPr bwMode="auto">
          <a:xfrm>
            <a:off x="9368071" y="1171576"/>
            <a:ext cx="2673827" cy="1314002"/>
          </a:xfrm>
          <a:prstGeom prst="cloudCallout">
            <a:avLst>
              <a:gd name="adj1" fmla="val -61972"/>
              <a:gd name="adj2" fmla="val -41756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D531E7B-0B48-6C02-1508-B87F4C5EBB36}"/>
              </a:ext>
            </a:extLst>
          </p:cNvPr>
          <p:cNvSpPr txBox="1"/>
          <p:nvPr/>
        </p:nvSpPr>
        <p:spPr>
          <a:xfrm>
            <a:off x="9720245" y="1482854"/>
            <a:ext cx="1969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latin typeface="+mn-lt"/>
              </a:rPr>
              <a:t>Co je vždy na obale napsáno?</a:t>
            </a:r>
          </a:p>
        </p:txBody>
      </p:sp>
    </p:spTree>
    <p:extLst>
      <p:ext uri="{BB962C8B-B14F-4D97-AF65-F5344CB8AC3E}">
        <p14:creationId xmlns:p14="http://schemas.microsoft.com/office/powerpoint/2010/main" val="348533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B26059-9756-77ED-DC6C-49E245AB08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FFD6F4-76BC-1F87-D291-CD8204A49E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336D7A-FF87-BB64-7832-32FC729B2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NA OBALECH POTRAVIN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0C3331-EF58-79EF-FD5D-FFCFB859C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000" b="1" dirty="0">
                <a:solidFill>
                  <a:schemeClr val="accent2"/>
                </a:solidFill>
                <a:cs typeface="Times New Roman"/>
              </a:rPr>
              <a:t>ZDRAVOTNÍ TVRZENÍ</a:t>
            </a:r>
          </a:p>
          <a:p>
            <a:pPr marL="194945">
              <a:lnSpc>
                <a:spcPct val="100000"/>
              </a:lnSpc>
              <a:spcBef>
                <a:spcPts val="1750"/>
              </a:spcBef>
            </a:pPr>
            <a:r>
              <a:rPr lang="cs-CZ" sz="2000" spc="-5" dirty="0">
                <a:cs typeface="Century Gothic"/>
              </a:rPr>
              <a:t>FRUKTÓZA</a:t>
            </a:r>
            <a:br>
              <a:rPr lang="cs-CZ" sz="2000" dirty="0">
                <a:cs typeface="Century Gothic"/>
              </a:rPr>
            </a:b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Konzumace potravin obsahující fruktózu </a:t>
            </a:r>
            <a:r>
              <a:rPr lang="cs-CZ" sz="2000" dirty="0">
                <a:solidFill>
                  <a:schemeClr val="tx2"/>
                </a:solidFill>
                <a:cs typeface="Century Gothic"/>
              </a:rPr>
              <a:t>vede k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menšímu nárůstu hladiny glukózy </a:t>
            </a:r>
            <a:r>
              <a:rPr lang="cs-CZ" sz="2000" dirty="0">
                <a:solidFill>
                  <a:schemeClr val="tx2"/>
                </a:solidFill>
                <a:cs typeface="Century Gothic"/>
              </a:rPr>
              <a:t>v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krvi  </a:t>
            </a:r>
            <a:r>
              <a:rPr lang="cs-CZ" sz="2000" dirty="0">
                <a:solidFill>
                  <a:schemeClr val="tx2"/>
                </a:solidFill>
                <a:cs typeface="Century Gothic"/>
              </a:rPr>
              <a:t>ve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srovnání </a:t>
            </a:r>
            <a:r>
              <a:rPr lang="cs-CZ" sz="2000" dirty="0">
                <a:solidFill>
                  <a:schemeClr val="tx2"/>
                </a:solidFill>
                <a:cs typeface="Century Gothic"/>
              </a:rPr>
              <a:t>s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potravinami obsahujícími sacharózu nebo</a:t>
            </a:r>
            <a:r>
              <a:rPr lang="cs-CZ" sz="2000" spc="35" dirty="0">
                <a:solidFill>
                  <a:schemeClr val="tx2"/>
                </a:solidFill>
                <a:cs typeface="Century Gothic"/>
              </a:rPr>
              <a:t>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glukózu</a:t>
            </a:r>
            <a:br>
              <a:rPr lang="cs-CZ" sz="2000" spc="-5" dirty="0">
                <a:cs typeface="Century Gothic"/>
              </a:rPr>
            </a:br>
            <a:r>
              <a:rPr lang="cs-CZ" sz="1400" i="1" dirty="0">
                <a:cs typeface="Century Gothic"/>
              </a:rPr>
              <a:t>Aby bylo </a:t>
            </a:r>
            <a:r>
              <a:rPr lang="cs-CZ" sz="1400" i="1" spc="-5" dirty="0">
                <a:cs typeface="Century Gothic"/>
              </a:rPr>
              <a:t>možné tvrzení použít, </a:t>
            </a:r>
            <a:r>
              <a:rPr lang="cs-CZ" sz="1400" i="1" dirty="0">
                <a:cs typeface="Century Gothic"/>
              </a:rPr>
              <a:t>měla by být v </a:t>
            </a:r>
            <a:r>
              <a:rPr lang="cs-CZ" sz="1400" i="1" spc="-5" dirty="0">
                <a:cs typeface="Century Gothic"/>
              </a:rPr>
              <a:t>potravinách nebo nápojích slazených cukrem glukóza nebo sacharóza  nahrazena fruktózou tak, aby snížení obsahu glukózy nebo sacharózy </a:t>
            </a:r>
            <a:r>
              <a:rPr lang="cs-CZ" sz="1400" i="1" dirty="0">
                <a:cs typeface="Century Gothic"/>
              </a:rPr>
              <a:t>v </a:t>
            </a:r>
            <a:r>
              <a:rPr lang="cs-CZ" sz="1400" i="1" spc="-5" dirty="0">
                <a:cs typeface="Century Gothic"/>
              </a:rPr>
              <a:t>těchto potravinách nebo nápojích </a:t>
            </a:r>
            <a:r>
              <a:rPr lang="cs-CZ" sz="1400" i="1" dirty="0">
                <a:cs typeface="Century Gothic"/>
              </a:rPr>
              <a:t>bylo</a:t>
            </a:r>
            <a:r>
              <a:rPr lang="cs-CZ" sz="1400" i="1" spc="100" dirty="0">
                <a:cs typeface="Century Gothic"/>
              </a:rPr>
              <a:t> </a:t>
            </a:r>
            <a:r>
              <a:rPr lang="cs-CZ" sz="1400" i="1" spc="-5" dirty="0">
                <a:cs typeface="Century Gothic"/>
              </a:rPr>
              <a:t>alespoň</a:t>
            </a:r>
            <a:r>
              <a:rPr lang="cs-CZ" sz="1400" spc="-5" dirty="0">
                <a:cs typeface="Century Gothic"/>
              </a:rPr>
              <a:t> </a:t>
            </a:r>
            <a:r>
              <a:rPr lang="cs-CZ" sz="1400" i="1" dirty="0">
                <a:cs typeface="Century Gothic"/>
              </a:rPr>
              <a:t>30 %.</a:t>
            </a:r>
            <a:endParaRPr lang="cs-CZ" sz="1400" dirty="0"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cs-CZ" sz="2000" dirty="0">
              <a:cs typeface="Times New Roman"/>
            </a:endParaRPr>
          </a:p>
          <a:p>
            <a:pPr marL="194945">
              <a:lnSpc>
                <a:spcPct val="100000"/>
              </a:lnSpc>
            </a:pPr>
            <a:r>
              <a:rPr lang="cs-CZ" sz="2000" spc="-5" dirty="0">
                <a:cs typeface="Century Gothic"/>
              </a:rPr>
              <a:t>NÁHRAŽKY CUKRU, TJ. </a:t>
            </a:r>
            <a:r>
              <a:rPr lang="cs-CZ" sz="2000" dirty="0">
                <a:cs typeface="Century Gothic"/>
              </a:rPr>
              <a:t>INTENZIVNÍ</a:t>
            </a:r>
            <a:r>
              <a:rPr lang="cs-CZ" sz="2000" spc="10" dirty="0">
                <a:cs typeface="Century Gothic"/>
              </a:rPr>
              <a:t> </a:t>
            </a:r>
            <a:r>
              <a:rPr lang="cs-CZ" sz="2000" dirty="0">
                <a:cs typeface="Century Gothic"/>
              </a:rPr>
              <a:t>SLADIDLA</a:t>
            </a:r>
            <a:br>
              <a:rPr lang="cs-CZ" sz="2000" dirty="0">
                <a:solidFill>
                  <a:schemeClr val="tx2"/>
                </a:solidFill>
                <a:cs typeface="Century Gothic"/>
              </a:rPr>
            </a:b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Konzumace potravin/nápojů obsahující &lt;název náhražky cukru&gt; místo</a:t>
            </a:r>
            <a:r>
              <a:rPr lang="cs-CZ" sz="2000" spc="50" dirty="0">
                <a:solidFill>
                  <a:schemeClr val="tx2"/>
                </a:solidFill>
                <a:cs typeface="Century Gothic"/>
              </a:rPr>
              <a:t>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cukru: </a:t>
            </a:r>
            <a:br>
              <a:rPr lang="cs-CZ" sz="2000" spc="-5" dirty="0">
                <a:solidFill>
                  <a:schemeClr val="tx2"/>
                </a:solidFill>
                <a:cs typeface="Century Gothic"/>
              </a:rPr>
            </a:b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- </a:t>
            </a:r>
            <a:r>
              <a:rPr lang="cs-CZ" sz="2000" dirty="0">
                <a:solidFill>
                  <a:schemeClr val="tx2"/>
                </a:solidFill>
                <a:cs typeface="Century Gothic"/>
              </a:rPr>
              <a:t>vede k omezení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nárůstu hladiny glukózy </a:t>
            </a:r>
            <a:r>
              <a:rPr lang="cs-CZ" sz="2000" dirty="0">
                <a:solidFill>
                  <a:schemeClr val="tx2"/>
                </a:solidFill>
                <a:cs typeface="Century Gothic"/>
              </a:rPr>
              <a:t>v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krvi po jejich konzumaci </a:t>
            </a:r>
            <a:r>
              <a:rPr lang="cs-CZ" sz="2000" dirty="0">
                <a:solidFill>
                  <a:schemeClr val="tx2"/>
                </a:solidFill>
                <a:cs typeface="Century Gothic"/>
              </a:rPr>
              <a:t>v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porovnání </a:t>
            </a:r>
            <a:r>
              <a:rPr lang="cs-CZ" sz="2000" dirty="0">
                <a:solidFill>
                  <a:schemeClr val="tx2"/>
                </a:solidFill>
                <a:cs typeface="Century Gothic"/>
              </a:rPr>
              <a:t>s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potravinami/nápoji obsahujícími</a:t>
            </a:r>
            <a:r>
              <a:rPr lang="cs-CZ" sz="2000" dirty="0">
                <a:solidFill>
                  <a:schemeClr val="tx2"/>
                </a:solidFill>
                <a:cs typeface="Century Gothic"/>
              </a:rPr>
              <a:t>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cukr</a:t>
            </a:r>
            <a:r>
              <a:rPr lang="cs-CZ" sz="2000" dirty="0">
                <a:solidFill>
                  <a:schemeClr val="tx2"/>
                </a:solidFill>
                <a:cs typeface="Century Gothic"/>
              </a:rPr>
              <a:t> </a:t>
            </a:r>
            <a:br>
              <a:rPr lang="cs-CZ" sz="2000" dirty="0">
                <a:solidFill>
                  <a:schemeClr val="tx2"/>
                </a:solidFill>
                <a:cs typeface="Century Gothic"/>
              </a:rPr>
            </a:br>
            <a:r>
              <a:rPr lang="cs-CZ" sz="2000" dirty="0">
                <a:solidFill>
                  <a:schemeClr val="tx2"/>
                </a:solidFill>
                <a:cs typeface="Century Gothic"/>
              </a:rPr>
              <a:t>-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přispívá </a:t>
            </a:r>
            <a:r>
              <a:rPr lang="cs-CZ" sz="2000" dirty="0">
                <a:solidFill>
                  <a:schemeClr val="tx2"/>
                </a:solidFill>
                <a:cs typeface="Century Gothic"/>
              </a:rPr>
              <a:t>k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zachování mineralizace</a:t>
            </a:r>
            <a:r>
              <a:rPr lang="cs-CZ" sz="2000" dirty="0">
                <a:solidFill>
                  <a:schemeClr val="tx2"/>
                </a:solidFill>
                <a:cs typeface="Century Gothic"/>
              </a:rPr>
              <a:t> </a:t>
            </a:r>
            <a:r>
              <a:rPr lang="cs-CZ" sz="2000" spc="-5" dirty="0">
                <a:solidFill>
                  <a:schemeClr val="tx2"/>
                </a:solidFill>
                <a:cs typeface="Century Gothic"/>
              </a:rPr>
              <a:t>zubů</a:t>
            </a:r>
            <a:endParaRPr lang="cs-CZ" sz="2000" dirty="0">
              <a:solidFill>
                <a:schemeClr val="tx2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018517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2BF623-AA67-CE5D-0CC5-A516370F4C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8C4DE3-2F99-C32B-AD50-9B3BD84CA2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FCDD11-0D03-FBB0-EA6F-7317D03E3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NA OBALECH POTRAVIN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8E6D7FD-EE5F-90D8-5E9D-525364D59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800" b="1" dirty="0">
                <a:solidFill>
                  <a:schemeClr val="accent2"/>
                </a:solidFill>
                <a:cs typeface="Times New Roman"/>
              </a:rPr>
              <a:t>ZDRAVOTNÍ TVRZENÍ</a:t>
            </a:r>
          </a:p>
          <a:p>
            <a:pPr marL="72000" indent="0">
              <a:buNone/>
            </a:pPr>
            <a:endParaRPr lang="cs-CZ" b="1" dirty="0">
              <a:solidFill>
                <a:schemeClr val="accent2"/>
              </a:solidFill>
              <a:cs typeface="Times New Roman"/>
            </a:endParaRPr>
          </a:p>
          <a:p>
            <a:pPr marL="194945">
              <a:lnSpc>
                <a:spcPts val="2135"/>
              </a:lnSpc>
            </a:pPr>
            <a:r>
              <a:rPr lang="cs-CZ" sz="1800" spc="-5" dirty="0">
                <a:cs typeface="Century Gothic"/>
              </a:rPr>
              <a:t>ŽVÝKAČKY BEZ CUKRU</a:t>
            </a:r>
            <a:endParaRPr lang="cs-CZ" sz="1800" dirty="0">
              <a:cs typeface="Century Gothic"/>
            </a:endParaRPr>
          </a:p>
          <a:p>
            <a:pPr marL="335280" lvl="1" indent="-140335">
              <a:lnSpc>
                <a:spcPts val="2135"/>
              </a:lnSpc>
              <a:buChar char="-"/>
              <a:tabLst>
                <a:tab pos="335280" algn="l"/>
              </a:tabLst>
            </a:pPr>
            <a:r>
              <a:rPr lang="cs-CZ" sz="1800" spc="-5" dirty="0">
                <a:solidFill>
                  <a:schemeClr val="tx2"/>
                </a:solidFill>
                <a:cs typeface="Century Gothic"/>
              </a:rPr>
              <a:t>přispívají </a:t>
            </a:r>
            <a:r>
              <a:rPr lang="cs-CZ" sz="1800" dirty="0">
                <a:solidFill>
                  <a:schemeClr val="tx2"/>
                </a:solidFill>
                <a:cs typeface="Century Gothic"/>
              </a:rPr>
              <a:t>k </a:t>
            </a:r>
            <a:r>
              <a:rPr lang="cs-CZ" sz="1800" spc="-5" dirty="0">
                <a:solidFill>
                  <a:schemeClr val="tx2"/>
                </a:solidFill>
                <a:cs typeface="Century Gothic"/>
              </a:rPr>
              <a:t>zachování mineralizace</a:t>
            </a:r>
            <a:r>
              <a:rPr lang="cs-CZ" sz="1800" spc="5" dirty="0">
                <a:solidFill>
                  <a:schemeClr val="tx2"/>
                </a:solidFill>
                <a:cs typeface="Century Gothic"/>
              </a:rPr>
              <a:t> </a:t>
            </a:r>
            <a:r>
              <a:rPr lang="cs-CZ" sz="1800" dirty="0">
                <a:solidFill>
                  <a:schemeClr val="tx2"/>
                </a:solidFill>
                <a:cs typeface="Century Gothic"/>
              </a:rPr>
              <a:t>zubů</a:t>
            </a:r>
            <a:r>
              <a:rPr lang="cs-CZ" sz="1800" dirty="0">
                <a:cs typeface="Century Gothic"/>
              </a:rPr>
              <a:t>*</a:t>
            </a:r>
          </a:p>
          <a:p>
            <a:pPr marL="335280" lvl="1" indent="-140335">
              <a:lnSpc>
                <a:spcPct val="100000"/>
              </a:lnSpc>
              <a:spcBef>
                <a:spcPts val="25"/>
              </a:spcBef>
              <a:buChar char="-"/>
              <a:tabLst>
                <a:tab pos="335280" algn="l"/>
              </a:tabLst>
            </a:pPr>
            <a:r>
              <a:rPr lang="cs-CZ" sz="1800" spc="-5" dirty="0">
                <a:solidFill>
                  <a:schemeClr val="tx2"/>
                </a:solidFill>
                <a:cs typeface="Century Gothic"/>
              </a:rPr>
              <a:t>pomáhají neutralizovat kyseliny zubního</a:t>
            </a:r>
            <a:r>
              <a:rPr lang="cs-CZ" sz="1800" spc="5" dirty="0">
                <a:solidFill>
                  <a:schemeClr val="tx2"/>
                </a:solidFill>
                <a:cs typeface="Century Gothic"/>
              </a:rPr>
              <a:t> </a:t>
            </a:r>
            <a:r>
              <a:rPr lang="cs-CZ" sz="1800" spc="-5" dirty="0">
                <a:solidFill>
                  <a:schemeClr val="tx2"/>
                </a:solidFill>
                <a:cs typeface="Century Gothic"/>
              </a:rPr>
              <a:t>plaku</a:t>
            </a:r>
            <a:r>
              <a:rPr lang="cs-CZ" sz="1800" spc="-5" dirty="0">
                <a:cs typeface="Century Gothic"/>
              </a:rPr>
              <a:t>*</a:t>
            </a:r>
            <a:endParaRPr lang="cs-CZ" sz="1800" dirty="0">
              <a:cs typeface="Century Gothic"/>
            </a:endParaRPr>
          </a:p>
          <a:p>
            <a:pPr marL="335280" lvl="1" indent="-140335">
              <a:lnSpc>
                <a:spcPct val="100000"/>
              </a:lnSpc>
              <a:spcBef>
                <a:spcPts val="50"/>
              </a:spcBef>
              <a:buChar char="-"/>
              <a:tabLst>
                <a:tab pos="335280" algn="l"/>
              </a:tabLst>
            </a:pPr>
            <a:r>
              <a:rPr lang="cs-CZ" sz="1800" spc="-5" dirty="0">
                <a:solidFill>
                  <a:schemeClr val="tx2"/>
                </a:solidFill>
                <a:cs typeface="Century Gothic"/>
              </a:rPr>
              <a:t>přispívají ke zmírnění </a:t>
            </a:r>
            <a:r>
              <a:rPr lang="cs-CZ" sz="1800" dirty="0">
                <a:solidFill>
                  <a:schemeClr val="tx2"/>
                </a:solidFill>
                <a:cs typeface="Century Gothic"/>
              </a:rPr>
              <a:t>sucha v</a:t>
            </a:r>
            <a:r>
              <a:rPr lang="cs-CZ" sz="1800" spc="10" dirty="0">
                <a:solidFill>
                  <a:schemeClr val="tx2"/>
                </a:solidFill>
                <a:cs typeface="Century Gothic"/>
              </a:rPr>
              <a:t> </a:t>
            </a:r>
            <a:r>
              <a:rPr lang="cs-CZ" sz="1800" spc="-5" dirty="0">
                <a:solidFill>
                  <a:schemeClr val="tx2"/>
                </a:solidFill>
                <a:cs typeface="Century Gothic"/>
              </a:rPr>
              <a:t>ústech</a:t>
            </a:r>
            <a:r>
              <a:rPr lang="cs-CZ" sz="1800" spc="-5" dirty="0">
                <a:cs typeface="Century Gothic"/>
              </a:rPr>
              <a:t>**</a:t>
            </a:r>
            <a:endParaRPr lang="cs-CZ" sz="1800" dirty="0">
              <a:cs typeface="Century Gothic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Century Gothic"/>
              <a:buChar char="-"/>
            </a:pPr>
            <a:endParaRPr lang="cs-CZ" sz="1850" dirty="0">
              <a:cs typeface="Times New Roman"/>
            </a:endParaRPr>
          </a:p>
          <a:p>
            <a:pPr marL="194945">
              <a:lnSpc>
                <a:spcPts val="2135"/>
              </a:lnSpc>
              <a:spcBef>
                <a:spcPts val="5"/>
              </a:spcBef>
            </a:pPr>
            <a:r>
              <a:rPr lang="cs-CZ" sz="1800" spc="-5" dirty="0">
                <a:cs typeface="Century Gothic"/>
              </a:rPr>
              <a:t>ŽVÝKAČKY BEZ CUKRU </a:t>
            </a:r>
            <a:r>
              <a:rPr lang="cs-CZ" sz="1800" dirty="0">
                <a:cs typeface="Century Gothic"/>
              </a:rPr>
              <a:t>S </a:t>
            </a:r>
            <a:r>
              <a:rPr lang="cs-CZ" sz="1800" spc="-5" dirty="0">
                <a:cs typeface="Century Gothic"/>
              </a:rPr>
              <a:t>OBSAHEM KARBAMIDU* </a:t>
            </a:r>
            <a:r>
              <a:rPr lang="cs-CZ" sz="1300" spc="-5" dirty="0">
                <a:cs typeface="Century Gothic"/>
              </a:rPr>
              <a:t>(nejméně </a:t>
            </a:r>
            <a:r>
              <a:rPr lang="cs-CZ" sz="1300" dirty="0">
                <a:cs typeface="Century Gothic"/>
              </a:rPr>
              <a:t>20 mg</a:t>
            </a:r>
            <a:r>
              <a:rPr lang="cs-CZ" sz="1300" spc="35" dirty="0">
                <a:cs typeface="Century Gothic"/>
              </a:rPr>
              <a:t> </a:t>
            </a:r>
            <a:r>
              <a:rPr lang="cs-CZ" sz="1300" spc="-5" dirty="0">
                <a:cs typeface="Century Gothic"/>
              </a:rPr>
              <a:t>karbamidu/žvýkačka)</a:t>
            </a:r>
            <a:endParaRPr lang="cs-CZ" sz="1300" dirty="0">
              <a:cs typeface="Century Gothic"/>
            </a:endParaRPr>
          </a:p>
          <a:p>
            <a:pPr marL="335280" lvl="1" indent="-140335">
              <a:lnSpc>
                <a:spcPts val="2135"/>
              </a:lnSpc>
              <a:buChar char="-"/>
              <a:tabLst>
                <a:tab pos="335280" algn="l"/>
              </a:tabLst>
            </a:pPr>
            <a:r>
              <a:rPr lang="cs-CZ" sz="1800" spc="-5" dirty="0">
                <a:solidFill>
                  <a:schemeClr val="tx2"/>
                </a:solidFill>
                <a:cs typeface="Century Gothic"/>
              </a:rPr>
              <a:t>neutralizují kyseliny zubního plaku </a:t>
            </a:r>
            <a:r>
              <a:rPr lang="cs-CZ" sz="1800" dirty="0">
                <a:solidFill>
                  <a:schemeClr val="tx2"/>
                </a:solidFill>
                <a:cs typeface="Century Gothic"/>
              </a:rPr>
              <a:t>účinněji než </a:t>
            </a:r>
            <a:r>
              <a:rPr lang="cs-CZ" sz="1800" spc="-5" dirty="0">
                <a:solidFill>
                  <a:schemeClr val="tx2"/>
                </a:solidFill>
                <a:cs typeface="Century Gothic"/>
              </a:rPr>
              <a:t>žvýkačky </a:t>
            </a:r>
            <a:r>
              <a:rPr lang="cs-CZ" sz="1800" dirty="0">
                <a:solidFill>
                  <a:schemeClr val="tx2"/>
                </a:solidFill>
                <a:cs typeface="Century Gothic"/>
              </a:rPr>
              <a:t>bez </a:t>
            </a:r>
            <a:r>
              <a:rPr lang="cs-CZ" sz="1800" spc="-5" dirty="0">
                <a:solidFill>
                  <a:schemeClr val="tx2"/>
                </a:solidFill>
                <a:cs typeface="Century Gothic"/>
              </a:rPr>
              <a:t>obsahu</a:t>
            </a:r>
            <a:r>
              <a:rPr lang="cs-CZ" sz="1800" spc="35" dirty="0">
                <a:solidFill>
                  <a:schemeClr val="tx2"/>
                </a:solidFill>
                <a:cs typeface="Century Gothic"/>
              </a:rPr>
              <a:t> </a:t>
            </a:r>
            <a:r>
              <a:rPr lang="cs-CZ" sz="1800" spc="-5" dirty="0">
                <a:solidFill>
                  <a:schemeClr val="tx2"/>
                </a:solidFill>
                <a:cs typeface="Century Gothic"/>
              </a:rPr>
              <a:t>karbamidu</a:t>
            </a:r>
            <a:endParaRPr lang="cs-CZ" sz="1800" dirty="0">
              <a:solidFill>
                <a:schemeClr val="tx2"/>
              </a:solidFill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cs-CZ" sz="1900" dirty="0">
              <a:cs typeface="Times New Roman"/>
            </a:endParaRPr>
          </a:p>
          <a:p>
            <a:pPr marL="14945" marR="5080" indent="0">
              <a:lnSpc>
                <a:spcPct val="99200"/>
              </a:lnSpc>
              <a:buNone/>
            </a:pPr>
            <a:r>
              <a:rPr lang="cs-CZ" sz="1300" spc="-5" dirty="0">
                <a:cs typeface="Century Gothic"/>
              </a:rPr>
              <a:t>Pozn: </a:t>
            </a:r>
            <a:br>
              <a:rPr lang="cs-CZ" sz="1300" spc="-5" dirty="0">
                <a:cs typeface="Century Gothic"/>
              </a:rPr>
            </a:br>
            <a:r>
              <a:rPr lang="cs-CZ" sz="1300" spc="-5" dirty="0">
                <a:cs typeface="Century Gothic"/>
              </a:rPr>
              <a:t>*Tvrzení </a:t>
            </a:r>
            <a:r>
              <a:rPr lang="cs-CZ" sz="1300" dirty="0">
                <a:cs typeface="Century Gothic"/>
              </a:rPr>
              <a:t>smí být </a:t>
            </a:r>
            <a:r>
              <a:rPr lang="cs-CZ" sz="1300" spc="-5" dirty="0">
                <a:cs typeface="Century Gothic"/>
              </a:rPr>
              <a:t>použito pouze </a:t>
            </a:r>
            <a:r>
              <a:rPr lang="cs-CZ" sz="1300" dirty="0">
                <a:cs typeface="Century Gothic"/>
              </a:rPr>
              <a:t>u </a:t>
            </a:r>
            <a:r>
              <a:rPr lang="cs-CZ" sz="1300" spc="-5" dirty="0">
                <a:cs typeface="Century Gothic"/>
              </a:rPr>
              <a:t>žvýkaček, které splňují podmínky použití výživového tvrzení </a:t>
            </a:r>
            <a:r>
              <a:rPr lang="cs-CZ" sz="1300" dirty="0">
                <a:cs typeface="Century Gothic"/>
              </a:rPr>
              <a:t>BEZ </a:t>
            </a:r>
            <a:r>
              <a:rPr lang="cs-CZ" sz="1300" spc="-5" dirty="0">
                <a:cs typeface="Century Gothic"/>
              </a:rPr>
              <a:t>CUKRU. Spotřebitel  musí </a:t>
            </a:r>
            <a:r>
              <a:rPr lang="cs-CZ" sz="1300" dirty="0">
                <a:cs typeface="Century Gothic"/>
              </a:rPr>
              <a:t>být </a:t>
            </a:r>
            <a:r>
              <a:rPr lang="cs-CZ" sz="1300" spc="-5" dirty="0">
                <a:cs typeface="Century Gothic"/>
              </a:rPr>
              <a:t>informován, že příznivého účinku se </a:t>
            </a:r>
            <a:r>
              <a:rPr lang="cs-CZ" sz="1300" spc="-10" dirty="0">
                <a:cs typeface="Century Gothic"/>
              </a:rPr>
              <a:t>dosáhne </a:t>
            </a:r>
            <a:r>
              <a:rPr lang="cs-CZ" sz="1300" spc="-5" dirty="0">
                <a:cs typeface="Century Gothic"/>
              </a:rPr>
              <a:t>při žvýkání </a:t>
            </a:r>
            <a:r>
              <a:rPr lang="cs-CZ" sz="1300" dirty="0">
                <a:cs typeface="Century Gothic"/>
              </a:rPr>
              <a:t>po </a:t>
            </a:r>
            <a:r>
              <a:rPr lang="cs-CZ" sz="1300" spc="-5" dirty="0">
                <a:cs typeface="Century Gothic"/>
              </a:rPr>
              <a:t>dobu nejméně </a:t>
            </a:r>
            <a:r>
              <a:rPr lang="cs-CZ" sz="1300" dirty="0">
                <a:cs typeface="Century Gothic"/>
              </a:rPr>
              <a:t>20 </a:t>
            </a:r>
            <a:r>
              <a:rPr lang="cs-CZ" sz="1300" spc="-5" dirty="0">
                <a:cs typeface="Century Gothic"/>
              </a:rPr>
              <a:t>minut </a:t>
            </a:r>
            <a:r>
              <a:rPr lang="cs-CZ" sz="1300" dirty="0">
                <a:cs typeface="Century Gothic"/>
              </a:rPr>
              <a:t>po </a:t>
            </a:r>
            <a:r>
              <a:rPr lang="cs-CZ" sz="1300" spc="-5" dirty="0">
                <a:cs typeface="Century Gothic"/>
              </a:rPr>
              <a:t>konzumaci jídla nebo  nápojů.</a:t>
            </a:r>
            <a:endParaRPr lang="cs-CZ" sz="1300" dirty="0">
              <a:cs typeface="Century Gothic"/>
            </a:endParaRPr>
          </a:p>
          <a:p>
            <a:pPr marL="14945" indent="0">
              <a:lnSpc>
                <a:spcPct val="100000"/>
              </a:lnSpc>
              <a:spcBef>
                <a:spcPts val="45"/>
              </a:spcBef>
              <a:buNone/>
            </a:pPr>
            <a:r>
              <a:rPr lang="cs-CZ" sz="1300" spc="-5" dirty="0">
                <a:cs typeface="Century Gothic"/>
              </a:rPr>
              <a:t>**… Spotřebitel musí </a:t>
            </a:r>
            <a:r>
              <a:rPr lang="cs-CZ" sz="1300" dirty="0">
                <a:cs typeface="Century Gothic"/>
              </a:rPr>
              <a:t>být </a:t>
            </a:r>
            <a:r>
              <a:rPr lang="cs-CZ" sz="1300" spc="-5" dirty="0">
                <a:cs typeface="Century Gothic"/>
              </a:rPr>
              <a:t>informován, že příznivého účinku se </a:t>
            </a:r>
            <a:r>
              <a:rPr lang="cs-CZ" sz="1300" spc="-10" dirty="0">
                <a:cs typeface="Century Gothic"/>
              </a:rPr>
              <a:t>dosáhne </a:t>
            </a:r>
            <a:r>
              <a:rPr lang="cs-CZ" sz="1300" spc="-5" dirty="0">
                <a:cs typeface="Century Gothic"/>
              </a:rPr>
              <a:t>při pocitu sucha </a:t>
            </a:r>
            <a:r>
              <a:rPr lang="cs-CZ" sz="1300" dirty="0">
                <a:cs typeface="Century Gothic"/>
              </a:rPr>
              <a:t>v</a:t>
            </a:r>
            <a:r>
              <a:rPr lang="cs-CZ" sz="1300" spc="95" dirty="0">
                <a:cs typeface="Century Gothic"/>
              </a:rPr>
              <a:t> </a:t>
            </a:r>
            <a:r>
              <a:rPr lang="cs-CZ" sz="1300" spc="-5" dirty="0">
                <a:cs typeface="Century Gothic"/>
              </a:rPr>
              <a:t>ústech.</a:t>
            </a:r>
            <a:endParaRPr lang="cs-CZ" sz="1300" dirty="0"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6228805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449145-5EDF-5614-0D40-D398AD8C16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33CE0C-91A1-636E-1E16-CF2295EE75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6" name="Obláčkový bublinový popisek 5">
            <a:extLst>
              <a:ext uri="{FF2B5EF4-FFF2-40B4-BE49-F238E27FC236}">
                <a16:creationId xmlns:a16="http://schemas.microsoft.com/office/drawing/2014/main" id="{34F941E9-0526-96AB-9358-1985873B5D4B}"/>
              </a:ext>
            </a:extLst>
          </p:cNvPr>
          <p:cNvSpPr/>
          <p:nvPr/>
        </p:nvSpPr>
        <p:spPr bwMode="auto">
          <a:xfrm>
            <a:off x="1781834" y="318284"/>
            <a:ext cx="1688123" cy="1118371"/>
          </a:xfrm>
          <a:prstGeom prst="cloudCallout">
            <a:avLst>
              <a:gd name="adj1" fmla="val 96975"/>
              <a:gd name="adj2" fmla="val 86482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bláčkový bublinový popisek 8">
            <a:extLst>
              <a:ext uri="{FF2B5EF4-FFF2-40B4-BE49-F238E27FC236}">
                <a16:creationId xmlns:a16="http://schemas.microsoft.com/office/drawing/2014/main" id="{C115D08A-E0D7-8A75-6E1A-0DC1F371A912}"/>
              </a:ext>
            </a:extLst>
          </p:cNvPr>
          <p:cNvSpPr/>
          <p:nvPr/>
        </p:nvSpPr>
        <p:spPr bwMode="auto">
          <a:xfrm>
            <a:off x="886264" y="2693166"/>
            <a:ext cx="2321170" cy="1118371"/>
          </a:xfrm>
          <a:prstGeom prst="cloudCallout">
            <a:avLst>
              <a:gd name="adj1" fmla="val 96975"/>
              <a:gd name="adj2" fmla="val 86482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Obláčkový bublinový popisek 9">
            <a:extLst>
              <a:ext uri="{FF2B5EF4-FFF2-40B4-BE49-F238E27FC236}">
                <a16:creationId xmlns:a16="http://schemas.microsoft.com/office/drawing/2014/main" id="{AFFCB066-7665-AC39-4DB4-20277B799B21}"/>
              </a:ext>
            </a:extLst>
          </p:cNvPr>
          <p:cNvSpPr/>
          <p:nvPr/>
        </p:nvSpPr>
        <p:spPr bwMode="auto">
          <a:xfrm>
            <a:off x="2166425" y="4361325"/>
            <a:ext cx="2096085" cy="1118371"/>
          </a:xfrm>
          <a:prstGeom prst="cloudCallout">
            <a:avLst>
              <a:gd name="adj1" fmla="val 86237"/>
              <a:gd name="adj2" fmla="val -55658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1" name="Obláčkový bublinový popisek 10">
            <a:extLst>
              <a:ext uri="{FF2B5EF4-FFF2-40B4-BE49-F238E27FC236}">
                <a16:creationId xmlns:a16="http://schemas.microsoft.com/office/drawing/2014/main" id="{7E78EDC8-7FCC-3DB9-5967-388C5DC66253}"/>
              </a:ext>
            </a:extLst>
          </p:cNvPr>
          <p:cNvSpPr/>
          <p:nvPr/>
        </p:nvSpPr>
        <p:spPr bwMode="auto">
          <a:xfrm>
            <a:off x="4407877" y="539271"/>
            <a:ext cx="1688123" cy="1118371"/>
          </a:xfrm>
          <a:prstGeom prst="cloudCallout">
            <a:avLst>
              <a:gd name="adj1" fmla="val 96975"/>
              <a:gd name="adj2" fmla="val 86482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2" name="Obláčkový bublinový popisek 11">
            <a:extLst>
              <a:ext uri="{FF2B5EF4-FFF2-40B4-BE49-F238E27FC236}">
                <a16:creationId xmlns:a16="http://schemas.microsoft.com/office/drawing/2014/main" id="{B37A2AE5-6716-B97E-EBB9-AA2C0AD02B73}"/>
              </a:ext>
            </a:extLst>
          </p:cNvPr>
          <p:cNvSpPr/>
          <p:nvPr/>
        </p:nvSpPr>
        <p:spPr bwMode="auto">
          <a:xfrm>
            <a:off x="8199119" y="539270"/>
            <a:ext cx="1688123" cy="1118371"/>
          </a:xfrm>
          <a:prstGeom prst="cloudCallout">
            <a:avLst>
              <a:gd name="adj1" fmla="val -85525"/>
              <a:gd name="adj2" fmla="val 81450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3" name="Obláčkový bublinový popisek 12">
            <a:extLst>
              <a:ext uri="{FF2B5EF4-FFF2-40B4-BE49-F238E27FC236}">
                <a16:creationId xmlns:a16="http://schemas.microsoft.com/office/drawing/2014/main" id="{B74F2B78-1468-1725-C020-8D8169273BBE}"/>
              </a:ext>
            </a:extLst>
          </p:cNvPr>
          <p:cNvSpPr/>
          <p:nvPr/>
        </p:nvSpPr>
        <p:spPr bwMode="auto">
          <a:xfrm>
            <a:off x="9451143" y="1524178"/>
            <a:ext cx="2321169" cy="1005831"/>
          </a:xfrm>
          <a:prstGeom prst="cloudCallout">
            <a:avLst>
              <a:gd name="adj1" fmla="val -114692"/>
              <a:gd name="adj2" fmla="val 46230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4" name="Obláčkový bublinový popisek 13">
            <a:extLst>
              <a:ext uri="{FF2B5EF4-FFF2-40B4-BE49-F238E27FC236}">
                <a16:creationId xmlns:a16="http://schemas.microsoft.com/office/drawing/2014/main" id="{661C53D2-FCF4-57C5-4ECD-81FFA0688804}"/>
              </a:ext>
            </a:extLst>
          </p:cNvPr>
          <p:cNvSpPr/>
          <p:nvPr/>
        </p:nvSpPr>
        <p:spPr bwMode="auto">
          <a:xfrm>
            <a:off x="8773551" y="3785721"/>
            <a:ext cx="2801814" cy="1118371"/>
          </a:xfrm>
          <a:prstGeom prst="cloudCallout">
            <a:avLst>
              <a:gd name="adj1" fmla="val -80525"/>
              <a:gd name="adj2" fmla="val -89620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5" name="Obláčkový bublinový popisek 14">
            <a:extLst>
              <a:ext uri="{FF2B5EF4-FFF2-40B4-BE49-F238E27FC236}">
                <a16:creationId xmlns:a16="http://schemas.microsoft.com/office/drawing/2014/main" id="{F5668407-476B-77F9-BB2B-8879B0D444DD}"/>
              </a:ext>
            </a:extLst>
          </p:cNvPr>
          <p:cNvSpPr/>
          <p:nvPr/>
        </p:nvSpPr>
        <p:spPr bwMode="auto">
          <a:xfrm>
            <a:off x="6991985" y="5241469"/>
            <a:ext cx="2602357" cy="1118371"/>
          </a:xfrm>
          <a:prstGeom prst="cloudCallout">
            <a:avLst>
              <a:gd name="adj1" fmla="val -30525"/>
              <a:gd name="adj2" fmla="val -137419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24CEC96-3C38-BCD8-1724-B2F5F01A6856}"/>
              </a:ext>
            </a:extLst>
          </p:cNvPr>
          <p:cNvSpPr txBox="1"/>
          <p:nvPr/>
        </p:nvSpPr>
        <p:spPr>
          <a:xfrm>
            <a:off x="2039815" y="1740921"/>
            <a:ext cx="1069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ŘEPNÝ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EAC27F8F-0CA3-0807-01E5-C405B5243E63}"/>
              </a:ext>
            </a:extLst>
          </p:cNvPr>
          <p:cNvSpPr txBox="1"/>
          <p:nvPr/>
        </p:nvSpPr>
        <p:spPr>
          <a:xfrm>
            <a:off x="1195752" y="3052296"/>
            <a:ext cx="1688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KOKOSOVÝ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CF1E339B-0BCA-D856-8FC7-C9E572EF7F1D}"/>
              </a:ext>
            </a:extLst>
          </p:cNvPr>
          <p:cNvSpPr txBox="1"/>
          <p:nvPr/>
        </p:nvSpPr>
        <p:spPr>
          <a:xfrm>
            <a:off x="2433711" y="4704037"/>
            <a:ext cx="1519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PALMOVÝ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51F6CB71-92F8-782D-1773-CC77E5508172}"/>
              </a:ext>
            </a:extLst>
          </p:cNvPr>
          <p:cNvSpPr txBox="1"/>
          <p:nvPr/>
        </p:nvSpPr>
        <p:spPr>
          <a:xfrm>
            <a:off x="4680000" y="898400"/>
            <a:ext cx="13878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HNĚDÝ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150FACD6-D3F2-2378-D9C5-6CB459D154F0}"/>
              </a:ext>
            </a:extLst>
          </p:cNvPr>
          <p:cNvSpPr txBox="1"/>
          <p:nvPr/>
        </p:nvSpPr>
        <p:spPr>
          <a:xfrm>
            <a:off x="8640000" y="898400"/>
            <a:ext cx="1069144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BÍLÝ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BB3288E-81E9-B81B-E044-257E2D4FD8E4}"/>
              </a:ext>
            </a:extLst>
          </p:cNvPr>
          <p:cNvSpPr txBox="1"/>
          <p:nvPr/>
        </p:nvSpPr>
        <p:spPr>
          <a:xfrm>
            <a:off x="9887242" y="1827039"/>
            <a:ext cx="1688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TŘTINOVÝ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BB52EDCB-E120-A936-7447-504C4878048B}"/>
              </a:ext>
            </a:extLst>
          </p:cNvPr>
          <p:cNvSpPr txBox="1"/>
          <p:nvPr/>
        </p:nvSpPr>
        <p:spPr>
          <a:xfrm>
            <a:off x="9174572" y="4001286"/>
            <a:ext cx="2096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+mn-lt"/>
              </a:rPr>
              <a:t>AGÁVOVÝ SIRUP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5FFDD871-5977-604C-2961-9F1A74BDA6D2}"/>
              </a:ext>
            </a:extLst>
          </p:cNvPr>
          <p:cNvSpPr txBox="1"/>
          <p:nvPr/>
        </p:nvSpPr>
        <p:spPr>
          <a:xfrm>
            <a:off x="7428343" y="5479696"/>
            <a:ext cx="19833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+mn-lt"/>
              </a:rPr>
              <a:t>JAVOROVÝ SIRUP</a:t>
            </a:r>
          </a:p>
        </p:txBody>
      </p:sp>
      <p:sp>
        <p:nvSpPr>
          <p:cNvPr id="24" name="Obláčkový bublinový popisek 23">
            <a:extLst>
              <a:ext uri="{FF2B5EF4-FFF2-40B4-BE49-F238E27FC236}">
                <a16:creationId xmlns:a16="http://schemas.microsoft.com/office/drawing/2014/main" id="{470AC977-2F61-EAB0-8F33-06E72D241281}"/>
              </a:ext>
            </a:extLst>
          </p:cNvPr>
          <p:cNvSpPr/>
          <p:nvPr/>
        </p:nvSpPr>
        <p:spPr bwMode="auto">
          <a:xfrm>
            <a:off x="4534580" y="5253642"/>
            <a:ext cx="2096085" cy="1118371"/>
          </a:xfrm>
          <a:prstGeom prst="cloudCallout">
            <a:avLst>
              <a:gd name="adj1" fmla="val 7082"/>
              <a:gd name="adj2" fmla="val -121067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E69E2D85-762F-8438-B15A-9FE577A74A29}"/>
              </a:ext>
            </a:extLst>
          </p:cNvPr>
          <p:cNvSpPr txBox="1"/>
          <p:nvPr/>
        </p:nvSpPr>
        <p:spPr>
          <a:xfrm>
            <a:off x="4764426" y="5472962"/>
            <a:ext cx="16363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+mn-lt"/>
              </a:rPr>
              <a:t>G-F A F-G SIRUP</a:t>
            </a:r>
          </a:p>
        </p:txBody>
      </p:sp>
      <p:sp>
        <p:nvSpPr>
          <p:cNvPr id="26" name="Obláčkový bublinový popisek 25">
            <a:extLst>
              <a:ext uri="{FF2B5EF4-FFF2-40B4-BE49-F238E27FC236}">
                <a16:creationId xmlns:a16="http://schemas.microsoft.com/office/drawing/2014/main" id="{EAE1AE81-3B52-E976-4798-C2D47114824C}"/>
              </a:ext>
            </a:extLst>
          </p:cNvPr>
          <p:cNvSpPr/>
          <p:nvPr/>
        </p:nvSpPr>
        <p:spPr bwMode="auto">
          <a:xfrm>
            <a:off x="1882726" y="1538077"/>
            <a:ext cx="1688123" cy="1118371"/>
          </a:xfrm>
          <a:prstGeom prst="cloudCallout">
            <a:avLst>
              <a:gd name="adj1" fmla="val 96975"/>
              <a:gd name="adj2" fmla="val 86482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5261009D-18EF-92D0-B7FB-E6A5D9AE7640}"/>
              </a:ext>
            </a:extLst>
          </p:cNvPr>
          <p:cNvSpPr txBox="1"/>
          <p:nvPr/>
        </p:nvSpPr>
        <p:spPr>
          <a:xfrm>
            <a:off x="2157191" y="1840607"/>
            <a:ext cx="13878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ŘEPNÝ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F40AAA4A-38EC-1C57-FCA7-324DAF37ACA8}"/>
              </a:ext>
            </a:extLst>
          </p:cNvPr>
          <p:cNvSpPr txBox="1"/>
          <p:nvPr/>
        </p:nvSpPr>
        <p:spPr>
          <a:xfrm>
            <a:off x="2297724" y="653577"/>
            <a:ext cx="811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MED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CF6F9B14-EA74-695A-7B00-75FC8952D5C4}"/>
              </a:ext>
            </a:extLst>
          </p:cNvPr>
          <p:cNvSpPr txBox="1"/>
          <p:nvPr/>
        </p:nvSpPr>
        <p:spPr>
          <a:xfrm>
            <a:off x="4979963" y="2656448"/>
            <a:ext cx="2813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6000" b="1" dirty="0">
                <a:solidFill>
                  <a:schemeClr val="tx2"/>
                </a:solidFill>
                <a:latin typeface="+mn-lt"/>
              </a:rPr>
              <a:t>CUKR</a:t>
            </a:r>
          </a:p>
        </p:txBody>
      </p:sp>
    </p:spTree>
    <p:extLst>
      <p:ext uri="{BB962C8B-B14F-4D97-AF65-F5344CB8AC3E}">
        <p14:creationId xmlns:p14="http://schemas.microsoft.com/office/powerpoint/2010/main" val="97076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 animBg="1"/>
      <p:bldP spid="25" grpId="0"/>
      <p:bldP spid="26" grpId="0" animBg="1"/>
      <p:bldP spid="27" grpId="0"/>
      <p:bldP spid="2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7B4B8F-B5FB-95A3-3CC8-EBEEC93D96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4DA9C6-CCF3-EAAB-432F-707BBF82C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B8465FDE-D9BB-AB95-8E1A-CD8535402A33}"/>
              </a:ext>
            </a:extLst>
          </p:cNvPr>
          <p:cNvSpPr/>
          <p:nvPr/>
        </p:nvSpPr>
        <p:spPr>
          <a:xfrm>
            <a:off x="1068026" y="1160117"/>
            <a:ext cx="4309745" cy="2736850"/>
          </a:xfrm>
          <a:custGeom>
            <a:avLst/>
            <a:gdLst/>
            <a:ahLst/>
            <a:cxnLst/>
            <a:rect l="l" t="t" r="r" b="b"/>
            <a:pathLst>
              <a:path w="4309745" h="2736850">
                <a:moveTo>
                  <a:pt x="0" y="273663"/>
                </a:moveTo>
                <a:lnTo>
                  <a:pt x="4409" y="224472"/>
                </a:lnTo>
                <a:lnTo>
                  <a:pt x="17121" y="178173"/>
                </a:lnTo>
                <a:lnTo>
                  <a:pt x="37363" y="135540"/>
                </a:lnTo>
                <a:lnTo>
                  <a:pt x="64362" y="97345"/>
                </a:lnTo>
                <a:lnTo>
                  <a:pt x="97345" y="64362"/>
                </a:lnTo>
                <a:lnTo>
                  <a:pt x="135540" y="37363"/>
                </a:lnTo>
                <a:lnTo>
                  <a:pt x="178173" y="17121"/>
                </a:lnTo>
                <a:lnTo>
                  <a:pt x="224472" y="4409"/>
                </a:lnTo>
                <a:lnTo>
                  <a:pt x="273663" y="0"/>
                </a:lnTo>
                <a:lnTo>
                  <a:pt x="4036027" y="0"/>
                </a:lnTo>
                <a:lnTo>
                  <a:pt x="4085218" y="4409"/>
                </a:lnTo>
                <a:lnTo>
                  <a:pt x="4131516" y="17121"/>
                </a:lnTo>
                <a:lnTo>
                  <a:pt x="4174150" y="37363"/>
                </a:lnTo>
                <a:lnTo>
                  <a:pt x="4212344" y="64362"/>
                </a:lnTo>
                <a:lnTo>
                  <a:pt x="4245327" y="97345"/>
                </a:lnTo>
                <a:lnTo>
                  <a:pt x="4272327" y="135540"/>
                </a:lnTo>
                <a:lnTo>
                  <a:pt x="4292569" y="178173"/>
                </a:lnTo>
                <a:lnTo>
                  <a:pt x="4305280" y="224472"/>
                </a:lnTo>
                <a:lnTo>
                  <a:pt x="4309690" y="273663"/>
                </a:lnTo>
                <a:lnTo>
                  <a:pt x="4309690" y="2462989"/>
                </a:lnTo>
                <a:lnTo>
                  <a:pt x="4305280" y="2512180"/>
                </a:lnTo>
                <a:lnTo>
                  <a:pt x="4292569" y="2558479"/>
                </a:lnTo>
                <a:lnTo>
                  <a:pt x="4272327" y="2601112"/>
                </a:lnTo>
                <a:lnTo>
                  <a:pt x="4245327" y="2639307"/>
                </a:lnTo>
                <a:lnTo>
                  <a:pt x="4212344" y="2672290"/>
                </a:lnTo>
                <a:lnTo>
                  <a:pt x="4174150" y="2699290"/>
                </a:lnTo>
                <a:lnTo>
                  <a:pt x="4131516" y="2719531"/>
                </a:lnTo>
                <a:lnTo>
                  <a:pt x="4085218" y="2732243"/>
                </a:lnTo>
                <a:lnTo>
                  <a:pt x="4036027" y="2736653"/>
                </a:lnTo>
                <a:lnTo>
                  <a:pt x="273663" y="2736653"/>
                </a:lnTo>
                <a:lnTo>
                  <a:pt x="224472" y="2732243"/>
                </a:lnTo>
                <a:lnTo>
                  <a:pt x="178173" y="2719531"/>
                </a:lnTo>
                <a:lnTo>
                  <a:pt x="135540" y="2699290"/>
                </a:lnTo>
                <a:lnTo>
                  <a:pt x="97345" y="2672290"/>
                </a:lnTo>
                <a:lnTo>
                  <a:pt x="64362" y="2639307"/>
                </a:lnTo>
                <a:lnTo>
                  <a:pt x="37363" y="2601112"/>
                </a:lnTo>
                <a:lnTo>
                  <a:pt x="17121" y="2558479"/>
                </a:lnTo>
                <a:lnTo>
                  <a:pt x="4409" y="2512180"/>
                </a:lnTo>
                <a:lnTo>
                  <a:pt x="0" y="2462989"/>
                </a:lnTo>
                <a:lnTo>
                  <a:pt x="0" y="273663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EF5D9A9F-C52C-92F5-889C-7C9C9ACDFE59}"/>
              </a:ext>
            </a:extLst>
          </p:cNvPr>
          <p:cNvSpPr/>
          <p:nvPr/>
        </p:nvSpPr>
        <p:spPr>
          <a:xfrm>
            <a:off x="1220426" y="1312517"/>
            <a:ext cx="4309745" cy="2736850"/>
          </a:xfrm>
          <a:custGeom>
            <a:avLst/>
            <a:gdLst/>
            <a:ahLst/>
            <a:cxnLst/>
            <a:rect l="l" t="t" r="r" b="b"/>
            <a:pathLst>
              <a:path w="4309745" h="2736850">
                <a:moveTo>
                  <a:pt x="4036026" y="0"/>
                </a:moveTo>
                <a:lnTo>
                  <a:pt x="273663" y="0"/>
                </a:lnTo>
                <a:lnTo>
                  <a:pt x="224471" y="4409"/>
                </a:lnTo>
                <a:lnTo>
                  <a:pt x="178173" y="17121"/>
                </a:lnTo>
                <a:lnTo>
                  <a:pt x="135540" y="37363"/>
                </a:lnTo>
                <a:lnTo>
                  <a:pt x="97345" y="64362"/>
                </a:lnTo>
                <a:lnTo>
                  <a:pt x="64362" y="97345"/>
                </a:lnTo>
                <a:lnTo>
                  <a:pt x="37363" y="135540"/>
                </a:lnTo>
                <a:lnTo>
                  <a:pt x="17121" y="178173"/>
                </a:lnTo>
                <a:lnTo>
                  <a:pt x="4409" y="224472"/>
                </a:lnTo>
                <a:lnTo>
                  <a:pt x="0" y="273663"/>
                </a:lnTo>
                <a:lnTo>
                  <a:pt x="0" y="2462989"/>
                </a:lnTo>
                <a:lnTo>
                  <a:pt x="4409" y="2512181"/>
                </a:lnTo>
                <a:lnTo>
                  <a:pt x="17121" y="2558479"/>
                </a:lnTo>
                <a:lnTo>
                  <a:pt x="37363" y="2601112"/>
                </a:lnTo>
                <a:lnTo>
                  <a:pt x="64362" y="2639307"/>
                </a:lnTo>
                <a:lnTo>
                  <a:pt x="97345" y="2672290"/>
                </a:lnTo>
                <a:lnTo>
                  <a:pt x="135540" y="2699290"/>
                </a:lnTo>
                <a:lnTo>
                  <a:pt x="178173" y="2719532"/>
                </a:lnTo>
                <a:lnTo>
                  <a:pt x="224471" y="2732244"/>
                </a:lnTo>
                <a:lnTo>
                  <a:pt x="273663" y="2736653"/>
                </a:lnTo>
                <a:lnTo>
                  <a:pt x="4036026" y="2736653"/>
                </a:lnTo>
                <a:lnTo>
                  <a:pt x="4085218" y="2732244"/>
                </a:lnTo>
                <a:lnTo>
                  <a:pt x="4131516" y="2719532"/>
                </a:lnTo>
                <a:lnTo>
                  <a:pt x="4174150" y="2699290"/>
                </a:lnTo>
                <a:lnTo>
                  <a:pt x="4212344" y="2672290"/>
                </a:lnTo>
                <a:lnTo>
                  <a:pt x="4245328" y="2639307"/>
                </a:lnTo>
                <a:lnTo>
                  <a:pt x="4272327" y="2601112"/>
                </a:lnTo>
                <a:lnTo>
                  <a:pt x="4292569" y="2558479"/>
                </a:lnTo>
                <a:lnTo>
                  <a:pt x="4305281" y="2512181"/>
                </a:lnTo>
                <a:lnTo>
                  <a:pt x="4309690" y="2462989"/>
                </a:lnTo>
                <a:lnTo>
                  <a:pt x="4309690" y="273663"/>
                </a:lnTo>
                <a:lnTo>
                  <a:pt x="4305281" y="224472"/>
                </a:lnTo>
                <a:lnTo>
                  <a:pt x="4292569" y="178173"/>
                </a:lnTo>
                <a:lnTo>
                  <a:pt x="4272327" y="135540"/>
                </a:lnTo>
                <a:lnTo>
                  <a:pt x="4245328" y="97345"/>
                </a:lnTo>
                <a:lnTo>
                  <a:pt x="4212344" y="64362"/>
                </a:lnTo>
                <a:lnTo>
                  <a:pt x="4174150" y="37363"/>
                </a:lnTo>
                <a:lnTo>
                  <a:pt x="4131516" y="17121"/>
                </a:lnTo>
                <a:lnTo>
                  <a:pt x="4085218" y="4409"/>
                </a:lnTo>
                <a:lnTo>
                  <a:pt x="4036026" y="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9FAF4D1B-0FEF-A55F-3ACD-C3790A1363F1}"/>
              </a:ext>
            </a:extLst>
          </p:cNvPr>
          <p:cNvSpPr/>
          <p:nvPr/>
        </p:nvSpPr>
        <p:spPr>
          <a:xfrm>
            <a:off x="1546881" y="1615028"/>
            <a:ext cx="4309745" cy="2736850"/>
          </a:xfrm>
          <a:custGeom>
            <a:avLst/>
            <a:gdLst/>
            <a:ahLst/>
            <a:cxnLst/>
            <a:rect l="l" t="t" r="r" b="b"/>
            <a:pathLst>
              <a:path w="4309745" h="2736850">
                <a:moveTo>
                  <a:pt x="4036026" y="0"/>
                </a:moveTo>
                <a:lnTo>
                  <a:pt x="273663" y="0"/>
                </a:lnTo>
                <a:lnTo>
                  <a:pt x="224472" y="4409"/>
                </a:lnTo>
                <a:lnTo>
                  <a:pt x="178173" y="17121"/>
                </a:lnTo>
                <a:lnTo>
                  <a:pt x="135540" y="37363"/>
                </a:lnTo>
                <a:lnTo>
                  <a:pt x="97345" y="64362"/>
                </a:lnTo>
                <a:lnTo>
                  <a:pt x="64362" y="97345"/>
                </a:lnTo>
                <a:lnTo>
                  <a:pt x="37363" y="135540"/>
                </a:lnTo>
                <a:lnTo>
                  <a:pt x="17121" y="178173"/>
                </a:lnTo>
                <a:lnTo>
                  <a:pt x="4409" y="224472"/>
                </a:lnTo>
                <a:lnTo>
                  <a:pt x="0" y="273663"/>
                </a:lnTo>
                <a:lnTo>
                  <a:pt x="0" y="2462989"/>
                </a:lnTo>
                <a:lnTo>
                  <a:pt x="4409" y="2512181"/>
                </a:lnTo>
                <a:lnTo>
                  <a:pt x="17121" y="2558479"/>
                </a:lnTo>
                <a:lnTo>
                  <a:pt x="37363" y="2601112"/>
                </a:lnTo>
                <a:lnTo>
                  <a:pt x="64362" y="2639307"/>
                </a:lnTo>
                <a:lnTo>
                  <a:pt x="97345" y="2672290"/>
                </a:lnTo>
                <a:lnTo>
                  <a:pt x="135540" y="2699290"/>
                </a:lnTo>
                <a:lnTo>
                  <a:pt x="178173" y="2719532"/>
                </a:lnTo>
                <a:lnTo>
                  <a:pt x="224472" y="2732244"/>
                </a:lnTo>
                <a:lnTo>
                  <a:pt x="273663" y="2736653"/>
                </a:lnTo>
                <a:lnTo>
                  <a:pt x="4036026" y="2736653"/>
                </a:lnTo>
                <a:lnTo>
                  <a:pt x="4085218" y="2732244"/>
                </a:lnTo>
                <a:lnTo>
                  <a:pt x="4131517" y="2719532"/>
                </a:lnTo>
                <a:lnTo>
                  <a:pt x="4174150" y="2699290"/>
                </a:lnTo>
                <a:lnTo>
                  <a:pt x="4212344" y="2672290"/>
                </a:lnTo>
                <a:lnTo>
                  <a:pt x="4245328" y="2639307"/>
                </a:lnTo>
                <a:lnTo>
                  <a:pt x="4272327" y="2601112"/>
                </a:lnTo>
                <a:lnTo>
                  <a:pt x="4292569" y="2558479"/>
                </a:lnTo>
                <a:lnTo>
                  <a:pt x="4305281" y="2512181"/>
                </a:lnTo>
                <a:lnTo>
                  <a:pt x="4309690" y="2462989"/>
                </a:lnTo>
                <a:lnTo>
                  <a:pt x="4309690" y="273663"/>
                </a:lnTo>
                <a:lnTo>
                  <a:pt x="4305281" y="224472"/>
                </a:lnTo>
                <a:lnTo>
                  <a:pt x="4292569" y="178173"/>
                </a:lnTo>
                <a:lnTo>
                  <a:pt x="4272327" y="135540"/>
                </a:lnTo>
                <a:lnTo>
                  <a:pt x="4245328" y="97345"/>
                </a:lnTo>
                <a:lnTo>
                  <a:pt x="4212344" y="64362"/>
                </a:lnTo>
                <a:lnTo>
                  <a:pt x="4174150" y="37363"/>
                </a:lnTo>
                <a:lnTo>
                  <a:pt x="4131517" y="17121"/>
                </a:lnTo>
                <a:lnTo>
                  <a:pt x="4085218" y="4409"/>
                </a:lnTo>
                <a:lnTo>
                  <a:pt x="4036026" y="0"/>
                </a:lnTo>
                <a:close/>
              </a:path>
            </a:pathLst>
          </a:custGeom>
          <a:solidFill>
            <a:srgbClr val="FFFFFF">
              <a:alpha val="90199"/>
            </a:srgbClr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726F7E12-5B15-DFC3-9F9E-6EB578CE6D54}"/>
              </a:ext>
            </a:extLst>
          </p:cNvPr>
          <p:cNvSpPr txBox="1">
            <a:spLocks/>
          </p:cNvSpPr>
          <p:nvPr/>
        </p:nvSpPr>
        <p:spPr>
          <a:xfrm>
            <a:off x="2012085" y="1823720"/>
            <a:ext cx="3670485" cy="22698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ts val="5855"/>
              </a:lnSpc>
              <a:spcBef>
                <a:spcPts val="100"/>
              </a:spcBef>
            </a:pPr>
            <a:r>
              <a:rPr lang="cs-CZ" sz="5100" b="0" kern="0" spc="-5" dirty="0">
                <a:solidFill>
                  <a:srgbClr val="000000"/>
                </a:solidFill>
                <a:latin typeface="+mn-lt"/>
              </a:rPr>
              <a:t>ŘEPNÝ</a:t>
            </a:r>
            <a:endParaRPr lang="cs-CZ" sz="5100" b="0" kern="0" dirty="0">
              <a:latin typeface="+mn-lt"/>
            </a:endParaRPr>
          </a:p>
          <a:p>
            <a:pPr marL="12065" marR="5080" indent="-635" algn="ctr">
              <a:lnSpc>
                <a:spcPts val="5690"/>
              </a:lnSpc>
              <a:spcBef>
                <a:spcPts val="280"/>
              </a:spcBef>
            </a:pPr>
            <a:r>
              <a:rPr lang="cs-CZ" sz="5100" b="0" kern="0" dirty="0">
                <a:solidFill>
                  <a:srgbClr val="000000"/>
                </a:solidFill>
                <a:latin typeface="+mn-lt"/>
              </a:rPr>
              <a:t>či      TŘTI</a:t>
            </a:r>
            <a:r>
              <a:rPr lang="cs-CZ" sz="5100" b="0" kern="0" spc="-5" dirty="0">
                <a:solidFill>
                  <a:srgbClr val="000000"/>
                </a:solidFill>
                <a:latin typeface="+mn-lt"/>
              </a:rPr>
              <a:t>NO</a:t>
            </a:r>
            <a:r>
              <a:rPr lang="cs-CZ" sz="5100" b="0" kern="0" dirty="0">
                <a:solidFill>
                  <a:srgbClr val="000000"/>
                </a:solidFill>
                <a:latin typeface="+mn-lt"/>
              </a:rPr>
              <a:t>VÝ?</a:t>
            </a:r>
            <a:endParaRPr lang="cs-CZ" sz="5100" b="0" kern="0" dirty="0">
              <a:latin typeface="+mn-lt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B5910D42-A160-EF54-662F-899AA5592363}"/>
              </a:ext>
            </a:extLst>
          </p:cNvPr>
          <p:cNvSpPr/>
          <p:nvPr/>
        </p:nvSpPr>
        <p:spPr>
          <a:xfrm>
            <a:off x="6335426" y="1160117"/>
            <a:ext cx="4309745" cy="2736850"/>
          </a:xfrm>
          <a:custGeom>
            <a:avLst/>
            <a:gdLst/>
            <a:ahLst/>
            <a:cxnLst/>
            <a:rect l="l" t="t" r="r" b="b"/>
            <a:pathLst>
              <a:path w="4309745" h="2736850">
                <a:moveTo>
                  <a:pt x="4036026" y="0"/>
                </a:moveTo>
                <a:lnTo>
                  <a:pt x="273663" y="0"/>
                </a:lnTo>
                <a:lnTo>
                  <a:pt x="224472" y="4409"/>
                </a:lnTo>
                <a:lnTo>
                  <a:pt x="178173" y="17121"/>
                </a:lnTo>
                <a:lnTo>
                  <a:pt x="135540" y="37363"/>
                </a:lnTo>
                <a:lnTo>
                  <a:pt x="97345" y="64362"/>
                </a:lnTo>
                <a:lnTo>
                  <a:pt x="64362" y="97345"/>
                </a:lnTo>
                <a:lnTo>
                  <a:pt x="37363" y="135540"/>
                </a:lnTo>
                <a:lnTo>
                  <a:pt x="17121" y="178173"/>
                </a:lnTo>
                <a:lnTo>
                  <a:pt x="4409" y="224472"/>
                </a:lnTo>
                <a:lnTo>
                  <a:pt x="0" y="273663"/>
                </a:lnTo>
                <a:lnTo>
                  <a:pt x="0" y="2462989"/>
                </a:lnTo>
                <a:lnTo>
                  <a:pt x="4409" y="2512181"/>
                </a:lnTo>
                <a:lnTo>
                  <a:pt x="17121" y="2558479"/>
                </a:lnTo>
                <a:lnTo>
                  <a:pt x="37363" y="2601112"/>
                </a:lnTo>
                <a:lnTo>
                  <a:pt x="64362" y="2639307"/>
                </a:lnTo>
                <a:lnTo>
                  <a:pt x="97345" y="2672290"/>
                </a:lnTo>
                <a:lnTo>
                  <a:pt x="135540" y="2699290"/>
                </a:lnTo>
                <a:lnTo>
                  <a:pt x="178173" y="2719532"/>
                </a:lnTo>
                <a:lnTo>
                  <a:pt x="224472" y="2732244"/>
                </a:lnTo>
                <a:lnTo>
                  <a:pt x="273663" y="2736653"/>
                </a:lnTo>
                <a:lnTo>
                  <a:pt x="4036026" y="2736653"/>
                </a:lnTo>
                <a:lnTo>
                  <a:pt x="4085218" y="2732244"/>
                </a:lnTo>
                <a:lnTo>
                  <a:pt x="4131517" y="2719532"/>
                </a:lnTo>
                <a:lnTo>
                  <a:pt x="4174150" y="2699290"/>
                </a:lnTo>
                <a:lnTo>
                  <a:pt x="4212344" y="2672290"/>
                </a:lnTo>
                <a:lnTo>
                  <a:pt x="4245328" y="2639307"/>
                </a:lnTo>
                <a:lnTo>
                  <a:pt x="4272327" y="2601112"/>
                </a:lnTo>
                <a:lnTo>
                  <a:pt x="4292569" y="2558479"/>
                </a:lnTo>
                <a:lnTo>
                  <a:pt x="4305281" y="2512181"/>
                </a:lnTo>
                <a:lnTo>
                  <a:pt x="4309690" y="2462989"/>
                </a:lnTo>
                <a:lnTo>
                  <a:pt x="4309690" y="273663"/>
                </a:lnTo>
                <a:lnTo>
                  <a:pt x="4305281" y="224472"/>
                </a:lnTo>
                <a:lnTo>
                  <a:pt x="4292569" y="178173"/>
                </a:lnTo>
                <a:lnTo>
                  <a:pt x="4272327" y="135540"/>
                </a:lnTo>
                <a:lnTo>
                  <a:pt x="4245328" y="97345"/>
                </a:lnTo>
                <a:lnTo>
                  <a:pt x="4212344" y="64362"/>
                </a:lnTo>
                <a:lnTo>
                  <a:pt x="4174150" y="37363"/>
                </a:lnTo>
                <a:lnTo>
                  <a:pt x="4131517" y="17121"/>
                </a:lnTo>
                <a:lnTo>
                  <a:pt x="4085218" y="4409"/>
                </a:lnTo>
                <a:lnTo>
                  <a:pt x="4036026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760E88AD-ABAD-EFFB-C4DC-7066AFCE138B}"/>
              </a:ext>
            </a:extLst>
          </p:cNvPr>
          <p:cNvSpPr/>
          <p:nvPr/>
        </p:nvSpPr>
        <p:spPr>
          <a:xfrm>
            <a:off x="6814280" y="1615028"/>
            <a:ext cx="4309745" cy="2736850"/>
          </a:xfrm>
          <a:custGeom>
            <a:avLst/>
            <a:gdLst/>
            <a:ahLst/>
            <a:cxnLst/>
            <a:rect l="l" t="t" r="r" b="b"/>
            <a:pathLst>
              <a:path w="4309745" h="2736850">
                <a:moveTo>
                  <a:pt x="4036026" y="0"/>
                </a:moveTo>
                <a:lnTo>
                  <a:pt x="273663" y="0"/>
                </a:lnTo>
                <a:lnTo>
                  <a:pt x="224472" y="4409"/>
                </a:lnTo>
                <a:lnTo>
                  <a:pt x="178173" y="17121"/>
                </a:lnTo>
                <a:lnTo>
                  <a:pt x="135540" y="37363"/>
                </a:lnTo>
                <a:lnTo>
                  <a:pt x="97345" y="64362"/>
                </a:lnTo>
                <a:lnTo>
                  <a:pt x="64362" y="97345"/>
                </a:lnTo>
                <a:lnTo>
                  <a:pt x="37363" y="135540"/>
                </a:lnTo>
                <a:lnTo>
                  <a:pt x="17121" y="178173"/>
                </a:lnTo>
                <a:lnTo>
                  <a:pt x="4409" y="224472"/>
                </a:lnTo>
                <a:lnTo>
                  <a:pt x="0" y="273663"/>
                </a:lnTo>
                <a:lnTo>
                  <a:pt x="0" y="2462989"/>
                </a:lnTo>
                <a:lnTo>
                  <a:pt x="4409" y="2512181"/>
                </a:lnTo>
                <a:lnTo>
                  <a:pt x="17121" y="2558479"/>
                </a:lnTo>
                <a:lnTo>
                  <a:pt x="37363" y="2601112"/>
                </a:lnTo>
                <a:lnTo>
                  <a:pt x="64362" y="2639307"/>
                </a:lnTo>
                <a:lnTo>
                  <a:pt x="97345" y="2672290"/>
                </a:lnTo>
                <a:lnTo>
                  <a:pt x="135540" y="2699290"/>
                </a:lnTo>
                <a:lnTo>
                  <a:pt x="178173" y="2719532"/>
                </a:lnTo>
                <a:lnTo>
                  <a:pt x="224472" y="2732244"/>
                </a:lnTo>
                <a:lnTo>
                  <a:pt x="273663" y="2736653"/>
                </a:lnTo>
                <a:lnTo>
                  <a:pt x="4036026" y="2736653"/>
                </a:lnTo>
                <a:lnTo>
                  <a:pt x="4085218" y="2732244"/>
                </a:lnTo>
                <a:lnTo>
                  <a:pt x="4131517" y="2719532"/>
                </a:lnTo>
                <a:lnTo>
                  <a:pt x="4174150" y="2699290"/>
                </a:lnTo>
                <a:lnTo>
                  <a:pt x="4212344" y="2672290"/>
                </a:lnTo>
                <a:lnTo>
                  <a:pt x="4245328" y="2639307"/>
                </a:lnTo>
                <a:lnTo>
                  <a:pt x="4272327" y="2601112"/>
                </a:lnTo>
                <a:lnTo>
                  <a:pt x="4292569" y="2558479"/>
                </a:lnTo>
                <a:lnTo>
                  <a:pt x="4305281" y="2512181"/>
                </a:lnTo>
                <a:lnTo>
                  <a:pt x="4309690" y="2462989"/>
                </a:lnTo>
                <a:lnTo>
                  <a:pt x="4309690" y="273663"/>
                </a:lnTo>
                <a:lnTo>
                  <a:pt x="4305281" y="224472"/>
                </a:lnTo>
                <a:lnTo>
                  <a:pt x="4292569" y="178173"/>
                </a:lnTo>
                <a:lnTo>
                  <a:pt x="4272327" y="135540"/>
                </a:lnTo>
                <a:lnTo>
                  <a:pt x="4245328" y="97345"/>
                </a:lnTo>
                <a:lnTo>
                  <a:pt x="4212344" y="64362"/>
                </a:lnTo>
                <a:lnTo>
                  <a:pt x="4174150" y="37363"/>
                </a:lnTo>
                <a:lnTo>
                  <a:pt x="4131517" y="17121"/>
                </a:lnTo>
                <a:lnTo>
                  <a:pt x="4085218" y="4409"/>
                </a:lnTo>
                <a:lnTo>
                  <a:pt x="4036026" y="0"/>
                </a:lnTo>
                <a:close/>
              </a:path>
            </a:pathLst>
          </a:custGeom>
          <a:solidFill>
            <a:srgbClr val="FFFFFF">
              <a:alpha val="90199"/>
            </a:srgbClr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46314AEA-ADF2-5B3E-8AA0-4DB6ED1601EE}"/>
              </a:ext>
            </a:extLst>
          </p:cNvPr>
          <p:cNvSpPr txBox="1"/>
          <p:nvPr/>
        </p:nvSpPr>
        <p:spPr>
          <a:xfrm>
            <a:off x="7565075" y="1830363"/>
            <a:ext cx="2808154" cy="2269852"/>
          </a:xfrm>
          <a:prstGeom prst="rect">
            <a:avLst/>
          </a:prstGeom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855"/>
              </a:lnSpc>
              <a:spcBef>
                <a:spcPts val="100"/>
              </a:spcBef>
            </a:pPr>
            <a:r>
              <a:rPr sz="5100" spc="-5" dirty="0">
                <a:latin typeface="+mn-lt"/>
                <a:cs typeface="Century Gothic"/>
              </a:rPr>
              <a:t>BÍLÝ</a:t>
            </a:r>
            <a:endParaRPr sz="5100" dirty="0">
              <a:latin typeface="+mn-lt"/>
              <a:cs typeface="Century Gothic"/>
            </a:endParaRPr>
          </a:p>
          <a:p>
            <a:pPr marL="12065" marR="5080" indent="-635" algn="ctr">
              <a:lnSpc>
                <a:spcPts val="5690"/>
              </a:lnSpc>
              <a:spcBef>
                <a:spcPts val="280"/>
              </a:spcBef>
            </a:pPr>
            <a:r>
              <a:rPr sz="5100" dirty="0">
                <a:latin typeface="+mn-lt"/>
                <a:cs typeface="Century Gothic"/>
              </a:rPr>
              <a:t>či    HN</a:t>
            </a:r>
            <a:r>
              <a:rPr sz="5100" spc="-5" dirty="0">
                <a:latin typeface="+mn-lt"/>
                <a:cs typeface="Century Gothic"/>
              </a:rPr>
              <a:t>ĚD</a:t>
            </a:r>
            <a:r>
              <a:rPr sz="5100" dirty="0">
                <a:latin typeface="+mn-lt"/>
                <a:cs typeface="Century Gothic"/>
              </a:rPr>
              <a:t>Ý?</a:t>
            </a: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E92B2024-F418-F335-CFAD-4E61E63300CE}"/>
              </a:ext>
            </a:extLst>
          </p:cNvPr>
          <p:cNvSpPr txBox="1"/>
          <p:nvPr/>
        </p:nvSpPr>
        <p:spPr>
          <a:xfrm>
            <a:off x="3814762" y="5056123"/>
            <a:ext cx="502443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latin typeface="+mn-lt"/>
                <a:cs typeface="Century Gothic"/>
              </a:rPr>
              <a:t>…</a:t>
            </a:r>
            <a:r>
              <a:rPr sz="4800" spc="-90" dirty="0">
                <a:latin typeface="+mn-lt"/>
                <a:cs typeface="Century Gothic"/>
              </a:rPr>
              <a:t> </a:t>
            </a:r>
            <a:r>
              <a:rPr sz="4800" spc="-5" dirty="0">
                <a:latin typeface="+mn-lt"/>
                <a:cs typeface="Century Gothic"/>
              </a:rPr>
              <a:t>SACHARÓZA</a:t>
            </a:r>
            <a:endParaRPr sz="4800" dirty="0">
              <a:latin typeface="+mn-lt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8562715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3378961-D552-EB96-8CA2-2A8500FF10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C4A98E-1B4C-9D83-1180-226E9A7559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35</a:t>
            </a:fld>
            <a:endParaRPr 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8CD858C-FF1D-9DF6-C6D6-19892E3DF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pc="-5" dirty="0"/>
              <a:t>ŘEPNÝ ČI</a:t>
            </a:r>
            <a:r>
              <a:rPr lang="cs-CZ" sz="4000" spc="-90" dirty="0"/>
              <a:t> </a:t>
            </a:r>
            <a:r>
              <a:rPr lang="cs-CZ" sz="4000" dirty="0"/>
              <a:t>TŘTINOVÝ  </a:t>
            </a:r>
            <a:r>
              <a:rPr lang="cs-CZ" sz="4000" spc="-5" dirty="0"/>
              <a:t>CUKR?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44A810F-83C6-E22D-E218-E82D2BAC0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361705" cy="4139998"/>
          </a:xfrm>
        </p:spPr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2000" dirty="0">
                <a:cs typeface="Century Gothic"/>
              </a:rPr>
              <a:t>V </a:t>
            </a:r>
            <a:r>
              <a:rPr lang="cs-CZ" sz="2000" spc="-5" dirty="0">
                <a:cs typeface="Century Gothic"/>
              </a:rPr>
              <a:t>České republice </a:t>
            </a:r>
            <a:r>
              <a:rPr lang="cs-CZ" sz="2000" dirty="0">
                <a:cs typeface="Century Gothic"/>
              </a:rPr>
              <a:t>se </a:t>
            </a:r>
            <a:r>
              <a:rPr lang="cs-CZ" sz="2000" spc="-5" dirty="0">
                <a:cs typeface="Century Gothic"/>
              </a:rPr>
              <a:t>vyrábí </a:t>
            </a:r>
            <a:r>
              <a:rPr lang="cs-CZ" sz="2000" dirty="0">
                <a:cs typeface="Century Gothic"/>
              </a:rPr>
              <a:t>z </a:t>
            </a:r>
            <a:r>
              <a:rPr lang="cs-CZ" sz="2000" spc="-5" dirty="0">
                <a:cs typeface="Century Gothic"/>
              </a:rPr>
              <a:t>bulvy cukrové</a:t>
            </a:r>
            <a:r>
              <a:rPr lang="cs-CZ" sz="2000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řepy</a:t>
            </a:r>
            <a:endParaRPr lang="cs-CZ" sz="2000" dirty="0"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2000" dirty="0">
                <a:cs typeface="Century Gothic"/>
              </a:rPr>
              <a:t>Řepný </a:t>
            </a:r>
            <a:r>
              <a:rPr lang="cs-CZ" sz="2000" spc="-5" dirty="0">
                <a:cs typeface="Century Gothic"/>
              </a:rPr>
              <a:t>cukr tvoří </a:t>
            </a:r>
            <a:r>
              <a:rPr lang="cs-CZ" sz="2000" dirty="0">
                <a:cs typeface="Century Gothic"/>
              </a:rPr>
              <a:t>asi </a:t>
            </a:r>
            <a:r>
              <a:rPr lang="cs-CZ" sz="2000" spc="-5" dirty="0">
                <a:cs typeface="Century Gothic"/>
              </a:rPr>
              <a:t>30 </a:t>
            </a:r>
            <a:r>
              <a:rPr lang="cs-CZ" sz="2000" dirty="0">
                <a:cs typeface="Century Gothic"/>
              </a:rPr>
              <a:t>% </a:t>
            </a:r>
            <a:r>
              <a:rPr lang="cs-CZ" sz="2000" spc="-5" dirty="0">
                <a:cs typeface="Century Gothic"/>
              </a:rPr>
              <a:t>celosvětové produkce cukru</a:t>
            </a:r>
            <a:endParaRPr lang="cs-CZ" sz="2000" dirty="0">
              <a:cs typeface="Century Gothic"/>
            </a:endParaRPr>
          </a:p>
          <a:p>
            <a:pPr marL="355600" marR="460375" indent="-342900">
              <a:lnSpc>
                <a:spcPct val="100000"/>
              </a:lnSpc>
              <a:spcBef>
                <a:spcPts val="815"/>
              </a:spcBef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2000" spc="-5" dirty="0">
                <a:cs typeface="Century Gothic"/>
              </a:rPr>
              <a:t>Světově převažuje výroba </a:t>
            </a:r>
            <a:r>
              <a:rPr lang="cs-CZ" sz="2000" dirty="0">
                <a:cs typeface="Century Gothic"/>
              </a:rPr>
              <a:t>z </a:t>
            </a:r>
            <a:r>
              <a:rPr lang="cs-CZ" sz="2000" spc="-5" dirty="0">
                <a:cs typeface="Century Gothic"/>
              </a:rPr>
              <a:t>cukrové třtiny (tropické  podnebí)</a:t>
            </a:r>
            <a:endParaRPr lang="cs-CZ" sz="2000" dirty="0">
              <a:cs typeface="Century Gothic"/>
            </a:endParaRPr>
          </a:p>
          <a:p>
            <a:pPr marL="355600" marR="543560" indent="-342900">
              <a:lnSpc>
                <a:spcPct val="100000"/>
              </a:lnSpc>
              <a:spcBef>
                <a:spcPts val="865"/>
              </a:spcBef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2000" dirty="0">
                <a:cs typeface="Century Gothic"/>
              </a:rPr>
              <a:t>Řepný </a:t>
            </a:r>
            <a:r>
              <a:rPr lang="cs-CZ" sz="2000" spc="-5" dirty="0">
                <a:cs typeface="Century Gothic"/>
              </a:rPr>
              <a:t>bílý </a:t>
            </a:r>
            <a:r>
              <a:rPr lang="cs-CZ" sz="2000" dirty="0">
                <a:cs typeface="Century Gothic"/>
              </a:rPr>
              <a:t>obsahuje </a:t>
            </a:r>
            <a:r>
              <a:rPr lang="cs-CZ" sz="2000" spc="-5" dirty="0">
                <a:cs typeface="Century Gothic"/>
              </a:rPr>
              <a:t>přibližně 99,8 </a:t>
            </a:r>
            <a:r>
              <a:rPr lang="cs-CZ" sz="2000" dirty="0">
                <a:cs typeface="Century Gothic"/>
              </a:rPr>
              <a:t>% a </a:t>
            </a:r>
            <a:r>
              <a:rPr lang="cs-CZ" sz="2000" spc="-5" dirty="0">
                <a:cs typeface="Century Gothic"/>
              </a:rPr>
              <a:t>cukr třtinový přibližně 98,9 </a:t>
            </a:r>
            <a:r>
              <a:rPr lang="cs-CZ" sz="2000" dirty="0">
                <a:cs typeface="Century Gothic"/>
              </a:rPr>
              <a:t>% </a:t>
            </a:r>
            <a:r>
              <a:rPr lang="cs-CZ" sz="2000" spc="-5" dirty="0">
                <a:cs typeface="Century Gothic"/>
              </a:rPr>
              <a:t>využitelných sacharidů</a:t>
            </a:r>
            <a:endParaRPr lang="cs-CZ" sz="2000" dirty="0"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Wingdings" pitchFamily="2" charset="2"/>
              <a:buChar char="v"/>
            </a:pPr>
            <a:endParaRPr lang="cs-CZ" sz="2000" dirty="0"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2000" dirty="0">
                <a:cs typeface="Century Gothic"/>
              </a:rPr>
              <a:t>V </a:t>
            </a:r>
            <a:r>
              <a:rPr lang="cs-CZ" sz="2000" spc="-5" dirty="0">
                <a:cs typeface="Century Gothic"/>
              </a:rPr>
              <a:t>nabídce </a:t>
            </a:r>
            <a:r>
              <a:rPr lang="cs-CZ" sz="2000" dirty="0">
                <a:cs typeface="Century Gothic"/>
              </a:rPr>
              <a:t>je </a:t>
            </a:r>
            <a:r>
              <a:rPr lang="cs-CZ" sz="2000" spc="-5" dirty="0">
                <a:cs typeface="Century Gothic"/>
              </a:rPr>
              <a:t>také KOKOSOVÝ </a:t>
            </a:r>
            <a:r>
              <a:rPr lang="cs-CZ" sz="2000" dirty="0">
                <a:cs typeface="Century Gothic"/>
              </a:rPr>
              <a:t>CUKR, </a:t>
            </a:r>
            <a:r>
              <a:rPr lang="cs-CZ" sz="2000" spc="-5" dirty="0">
                <a:cs typeface="Century Gothic"/>
              </a:rPr>
              <a:t>který </a:t>
            </a:r>
            <a:r>
              <a:rPr lang="cs-CZ" sz="2000" dirty="0">
                <a:cs typeface="Century Gothic"/>
              </a:rPr>
              <a:t>se </a:t>
            </a:r>
            <a:r>
              <a:rPr lang="cs-CZ" sz="2000" spc="-5" dirty="0">
                <a:cs typeface="Century Gothic"/>
              </a:rPr>
              <a:t>vyrábí </a:t>
            </a:r>
            <a:r>
              <a:rPr lang="cs-CZ" sz="2000" dirty="0">
                <a:cs typeface="Century Gothic"/>
              </a:rPr>
              <a:t>ze  </a:t>
            </a:r>
            <a:r>
              <a:rPr lang="cs-CZ" sz="2000" spc="-5" dirty="0">
                <a:cs typeface="Century Gothic"/>
              </a:rPr>
              <a:t>šťávy či nektarů květů kokosových palem. Ve svém  složení obsahuje převážně sacharózu </a:t>
            </a:r>
            <a:r>
              <a:rPr lang="cs-CZ" sz="2000" spc="-10" dirty="0">
                <a:cs typeface="Century Gothic"/>
              </a:rPr>
              <a:t>(70-80 </a:t>
            </a:r>
            <a:r>
              <a:rPr lang="cs-CZ" sz="2000" spc="-5" dirty="0">
                <a:cs typeface="Century Gothic"/>
              </a:rPr>
              <a:t>%), glukózu  (3-9 %) </a:t>
            </a:r>
            <a:r>
              <a:rPr lang="cs-CZ" sz="2000" dirty="0">
                <a:cs typeface="Century Gothic"/>
              </a:rPr>
              <a:t>a </a:t>
            </a:r>
            <a:r>
              <a:rPr lang="cs-CZ" sz="2000" spc="-5" dirty="0">
                <a:cs typeface="Century Gothic"/>
              </a:rPr>
              <a:t>fruktózu (3-9 %) </a:t>
            </a:r>
            <a:r>
              <a:rPr lang="cs-CZ" sz="2000" dirty="0">
                <a:cs typeface="Century Gothic"/>
              </a:rPr>
              <a:t>- </a:t>
            </a:r>
            <a:r>
              <a:rPr lang="cs-CZ" sz="2000" spc="-5" dirty="0">
                <a:cs typeface="Century Gothic"/>
              </a:rPr>
              <a:t>podobně také PALMOVÝ  </a:t>
            </a:r>
            <a:r>
              <a:rPr lang="cs-CZ" sz="2000" dirty="0">
                <a:cs typeface="Century Gothic"/>
              </a:rPr>
              <a:t>CUKR.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endParaRPr lang="cs-CZ" sz="2000" dirty="0"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B77E8E24-B903-0D9D-DF1E-BD924F6EA408}"/>
              </a:ext>
            </a:extLst>
          </p:cNvPr>
          <p:cNvSpPr/>
          <p:nvPr/>
        </p:nvSpPr>
        <p:spPr>
          <a:xfrm>
            <a:off x="8227602" y="1567576"/>
            <a:ext cx="1633503" cy="26237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5E61B033-4A44-793A-5A42-BF10A741800F}"/>
              </a:ext>
            </a:extLst>
          </p:cNvPr>
          <p:cNvSpPr/>
          <p:nvPr/>
        </p:nvSpPr>
        <p:spPr>
          <a:xfrm>
            <a:off x="10185008" y="1567576"/>
            <a:ext cx="1633503" cy="26237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06294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6456C3-DE46-C88A-71CF-181089C277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B9A7FF-11C8-130F-BFA7-001AA379D4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6E7E8C-77FC-8046-04A8-C24239B40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pc="-5" dirty="0">
                <a:solidFill>
                  <a:schemeClr val="tx2"/>
                </a:solidFill>
                <a:latin typeface="+mn-lt"/>
                <a:cs typeface="Century Gothic"/>
              </a:rPr>
              <a:t>BÍLÝ ČI HNĚDÝ</a:t>
            </a:r>
            <a:r>
              <a:rPr lang="cs-CZ" sz="4000" spc="-75" dirty="0">
                <a:solidFill>
                  <a:schemeClr val="tx2"/>
                </a:solidFill>
                <a:latin typeface="+mn-lt"/>
                <a:cs typeface="Century Gothic"/>
              </a:rPr>
              <a:t> </a:t>
            </a:r>
            <a:r>
              <a:rPr lang="cs-CZ" sz="4000" spc="-5" dirty="0">
                <a:solidFill>
                  <a:schemeClr val="tx2"/>
                </a:solidFill>
                <a:latin typeface="+mn-lt"/>
                <a:cs typeface="Century Gothic"/>
              </a:rPr>
              <a:t>CUKR?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EA725C-CCAD-B6F8-248A-4987739C9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693674" cy="4139998"/>
          </a:xfrm>
        </p:spPr>
        <p:txBody>
          <a:bodyPr/>
          <a:lstStyle/>
          <a:p>
            <a:pPr marL="195580" marR="60325" indent="-182880">
              <a:lnSpc>
                <a:spcPct val="100000"/>
              </a:lnSpc>
              <a:spcBef>
                <a:spcPts val="100"/>
              </a:spcBef>
              <a:buClr>
                <a:schemeClr val="tx2"/>
              </a:buClr>
              <a:buFont typeface="Arial"/>
              <a:buChar char="•"/>
              <a:tabLst>
                <a:tab pos="195580" algn="l"/>
              </a:tabLst>
            </a:pPr>
            <a:r>
              <a:rPr lang="cs-CZ" sz="2000" spc="-5" dirty="0">
                <a:latin typeface="+mn-lt"/>
                <a:cs typeface="Century Gothic"/>
              </a:rPr>
              <a:t>Ke konci procesu výroby cukru </a:t>
            </a:r>
            <a:r>
              <a:rPr lang="cs-CZ" sz="2000" dirty="0">
                <a:latin typeface="+mn-lt"/>
                <a:cs typeface="Century Gothic"/>
              </a:rPr>
              <a:t>se </a:t>
            </a:r>
            <a:r>
              <a:rPr lang="cs-CZ" sz="2000" spc="-5" dirty="0">
                <a:latin typeface="+mn-lt"/>
                <a:cs typeface="Century Gothic"/>
              </a:rPr>
              <a:t>vznikající „těžká  šťáva“ zahřívá, krystalizuje </a:t>
            </a:r>
            <a:r>
              <a:rPr lang="cs-CZ" sz="2000" dirty="0">
                <a:latin typeface="+mn-lt"/>
                <a:cs typeface="Century Gothic"/>
              </a:rPr>
              <a:t>v </a:t>
            </a:r>
            <a:r>
              <a:rPr lang="cs-CZ" sz="2000" spc="-5" dirty="0">
                <a:latin typeface="+mn-lt"/>
                <a:cs typeface="Century Gothic"/>
              </a:rPr>
              <a:t>surový „HNĚDÝ CUKR“  (zbarvení je způsobeno melasou, navíc </a:t>
            </a:r>
            <a:r>
              <a:rPr lang="cs-CZ" sz="2000" dirty="0">
                <a:latin typeface="+mn-lt"/>
                <a:cs typeface="Century Gothic"/>
              </a:rPr>
              <a:t>v něm </a:t>
            </a:r>
            <a:r>
              <a:rPr lang="cs-CZ" sz="2000" spc="-5" dirty="0">
                <a:latin typeface="+mn-lt"/>
                <a:cs typeface="Century Gothic"/>
              </a:rPr>
              <a:t>zůstává  určité množství minerálních látek </a:t>
            </a:r>
            <a:r>
              <a:rPr lang="cs-CZ" sz="2000" dirty="0">
                <a:latin typeface="+mn-lt"/>
                <a:cs typeface="Century Gothic"/>
              </a:rPr>
              <a:t>a </a:t>
            </a:r>
            <a:r>
              <a:rPr lang="cs-CZ" sz="2000" spc="-5" dirty="0">
                <a:latin typeface="+mn-lt"/>
                <a:cs typeface="Century Gothic"/>
              </a:rPr>
              <a:t>vitaminů), který </a:t>
            </a:r>
            <a:r>
              <a:rPr lang="cs-CZ" sz="2000" dirty="0">
                <a:latin typeface="+mn-lt"/>
                <a:cs typeface="Century Gothic"/>
              </a:rPr>
              <a:t>se  následně </a:t>
            </a:r>
            <a:r>
              <a:rPr lang="cs-CZ" sz="2000" spc="-5" dirty="0">
                <a:latin typeface="+mn-lt"/>
                <a:cs typeface="Century Gothic"/>
              </a:rPr>
              <a:t>čistí (afinace či rafinace) </a:t>
            </a:r>
            <a:r>
              <a:rPr lang="cs-CZ" sz="2000" dirty="0">
                <a:latin typeface="+mn-lt"/>
                <a:cs typeface="Century Gothic"/>
              </a:rPr>
              <a:t>a </a:t>
            </a:r>
            <a:r>
              <a:rPr lang="cs-CZ" sz="2000" spc="-5" dirty="0">
                <a:latin typeface="+mn-lt"/>
                <a:cs typeface="Century Gothic"/>
              </a:rPr>
              <a:t>vzniká tak </a:t>
            </a:r>
            <a:r>
              <a:rPr lang="cs-CZ" sz="2000" dirty="0">
                <a:latin typeface="+mn-lt"/>
                <a:cs typeface="Century Gothic"/>
              </a:rPr>
              <a:t>„BÍLÝ  </a:t>
            </a:r>
            <a:r>
              <a:rPr lang="cs-CZ" sz="2000" spc="-5" dirty="0">
                <a:latin typeface="+mn-lt"/>
                <a:cs typeface="Century Gothic"/>
              </a:rPr>
              <a:t>CUKR“</a:t>
            </a:r>
            <a:endParaRPr lang="cs-CZ" sz="2000" dirty="0">
              <a:latin typeface="+mn-lt"/>
              <a:cs typeface="Century Gothic"/>
            </a:endParaRPr>
          </a:p>
          <a:p>
            <a:pPr marL="195580" marR="387350" indent="-182880">
              <a:lnSpc>
                <a:spcPct val="102200"/>
              </a:lnSpc>
              <a:spcBef>
                <a:spcPts val="790"/>
              </a:spcBef>
              <a:buClr>
                <a:schemeClr val="tx2"/>
              </a:buClr>
              <a:buFont typeface="Arial"/>
              <a:buChar char="•"/>
              <a:tabLst>
                <a:tab pos="195580" algn="l"/>
              </a:tabLst>
            </a:pPr>
            <a:r>
              <a:rPr lang="cs-CZ" sz="2000" spc="-5" dirty="0">
                <a:latin typeface="+mn-lt"/>
                <a:cs typeface="Century Gothic"/>
              </a:rPr>
              <a:t>Hnědý cukr může vznikat </a:t>
            </a:r>
            <a:r>
              <a:rPr lang="cs-CZ" sz="2000" dirty="0">
                <a:latin typeface="+mn-lt"/>
                <a:cs typeface="Century Gothic"/>
              </a:rPr>
              <a:t>i </a:t>
            </a:r>
            <a:r>
              <a:rPr lang="cs-CZ" sz="2000" spc="-5" dirty="0">
                <a:latin typeface="+mn-lt"/>
                <a:cs typeface="Century Gothic"/>
              </a:rPr>
              <a:t>dodatečným obarvením  bílého</a:t>
            </a:r>
            <a:r>
              <a:rPr lang="cs-CZ" sz="2000" spc="-10" dirty="0">
                <a:latin typeface="+mn-lt"/>
                <a:cs typeface="Century Gothic"/>
              </a:rPr>
              <a:t> </a:t>
            </a:r>
            <a:r>
              <a:rPr lang="cs-CZ" sz="2000" spc="-5" dirty="0">
                <a:latin typeface="+mn-lt"/>
                <a:cs typeface="Century Gothic"/>
              </a:rPr>
              <a:t>cukru</a:t>
            </a:r>
            <a:endParaRPr lang="cs-CZ" sz="2000" dirty="0">
              <a:latin typeface="+mn-lt"/>
              <a:cs typeface="Century Gothic"/>
            </a:endParaRPr>
          </a:p>
          <a:p>
            <a:pPr marL="195580" marR="5080" indent="-182880">
              <a:lnSpc>
                <a:spcPct val="101699"/>
              </a:lnSpc>
              <a:spcBef>
                <a:spcPts val="805"/>
              </a:spcBef>
              <a:buClr>
                <a:schemeClr val="tx2"/>
              </a:buClr>
              <a:buFont typeface="Arial"/>
              <a:buChar char="•"/>
              <a:tabLst>
                <a:tab pos="195580" algn="l"/>
              </a:tabLst>
            </a:pPr>
            <a:r>
              <a:rPr lang="cs-CZ" sz="2000" spc="-5" dirty="0">
                <a:latin typeface="+mn-lt"/>
                <a:cs typeface="Century Gothic"/>
              </a:rPr>
              <a:t>Výživová hodnota </a:t>
            </a:r>
            <a:r>
              <a:rPr lang="cs-CZ" sz="2000" dirty="0">
                <a:latin typeface="+mn-lt"/>
                <a:cs typeface="Century Gothic"/>
              </a:rPr>
              <a:t>hnědého </a:t>
            </a:r>
            <a:r>
              <a:rPr lang="cs-CZ" sz="2000" spc="-5" dirty="0">
                <a:latin typeface="+mn-lt"/>
                <a:cs typeface="Century Gothic"/>
              </a:rPr>
              <a:t>cukru </a:t>
            </a:r>
            <a:r>
              <a:rPr lang="cs-CZ" sz="2000" dirty="0">
                <a:latin typeface="+mn-lt"/>
                <a:cs typeface="Century Gothic"/>
              </a:rPr>
              <a:t>se </a:t>
            </a:r>
            <a:r>
              <a:rPr lang="cs-CZ" sz="2000" spc="-5" dirty="0">
                <a:latin typeface="+mn-lt"/>
                <a:cs typeface="Century Gothic"/>
              </a:rPr>
              <a:t>však od bílého </a:t>
            </a:r>
            <a:r>
              <a:rPr lang="cs-CZ" sz="2000" dirty="0">
                <a:latin typeface="+mn-lt"/>
                <a:cs typeface="Century Gothic"/>
              </a:rPr>
              <a:t>liší  </a:t>
            </a:r>
            <a:r>
              <a:rPr lang="cs-CZ" sz="2000" spc="-5" dirty="0">
                <a:latin typeface="+mn-lt"/>
                <a:cs typeface="Century Gothic"/>
              </a:rPr>
              <a:t>jen nepatrně, senzorické vlastnosti ale mohou být pro  </a:t>
            </a:r>
            <a:r>
              <a:rPr lang="cs-CZ" sz="2000" dirty="0">
                <a:latin typeface="+mn-lt"/>
                <a:cs typeface="Century Gothic"/>
              </a:rPr>
              <a:t>některé </a:t>
            </a:r>
            <a:r>
              <a:rPr lang="cs-CZ" sz="2000" spc="-5" dirty="0">
                <a:latin typeface="+mn-lt"/>
                <a:cs typeface="Century Gothic"/>
              </a:rPr>
              <a:t>spotřebitele</a:t>
            </a:r>
            <a:r>
              <a:rPr lang="cs-CZ" sz="2000" spc="5" dirty="0">
                <a:latin typeface="+mn-lt"/>
                <a:cs typeface="Century Gothic"/>
              </a:rPr>
              <a:t> </a:t>
            </a:r>
            <a:r>
              <a:rPr lang="cs-CZ" sz="2000" spc="-5" dirty="0">
                <a:latin typeface="+mn-lt"/>
                <a:cs typeface="Century Gothic"/>
              </a:rPr>
              <a:t>příjemnější</a:t>
            </a:r>
            <a:endParaRPr lang="cs-CZ" sz="2000" dirty="0">
              <a:latin typeface="+mn-lt"/>
              <a:cs typeface="Century Gothic"/>
            </a:endParaRPr>
          </a:p>
          <a:p>
            <a:endParaRPr lang="cs-CZ" sz="2000" dirty="0"/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DF5DE280-CB03-5CED-1171-C89C5462F48C}"/>
              </a:ext>
            </a:extLst>
          </p:cNvPr>
          <p:cNvSpPr/>
          <p:nvPr/>
        </p:nvSpPr>
        <p:spPr>
          <a:xfrm>
            <a:off x="8188197" y="1692002"/>
            <a:ext cx="3019645" cy="30196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80D9B6B3-27D3-4B38-0D9C-90D81DF612FF}"/>
              </a:ext>
            </a:extLst>
          </p:cNvPr>
          <p:cNvSpPr/>
          <p:nvPr/>
        </p:nvSpPr>
        <p:spPr>
          <a:xfrm>
            <a:off x="8640000" y="320618"/>
            <a:ext cx="3078480" cy="1296035"/>
          </a:xfrm>
          <a:custGeom>
            <a:avLst/>
            <a:gdLst/>
            <a:ahLst/>
            <a:cxnLst/>
            <a:rect l="l" t="t" r="r" b="b"/>
            <a:pathLst>
              <a:path w="3078479" h="1296035">
                <a:moveTo>
                  <a:pt x="1282700" y="960653"/>
                </a:moveTo>
                <a:lnTo>
                  <a:pt x="513079" y="960653"/>
                </a:lnTo>
                <a:lnTo>
                  <a:pt x="407527" y="1295806"/>
                </a:lnTo>
                <a:lnTo>
                  <a:pt x="1282700" y="960653"/>
                </a:lnTo>
                <a:close/>
              </a:path>
              <a:path w="3078479" h="1296035">
                <a:moveTo>
                  <a:pt x="2918367" y="0"/>
                </a:moveTo>
                <a:lnTo>
                  <a:pt x="160111" y="0"/>
                </a:lnTo>
                <a:lnTo>
                  <a:pt x="109503" y="8162"/>
                </a:lnTo>
                <a:lnTo>
                  <a:pt x="65551" y="30892"/>
                </a:lnTo>
                <a:lnTo>
                  <a:pt x="30892" y="65551"/>
                </a:lnTo>
                <a:lnTo>
                  <a:pt x="8162" y="109503"/>
                </a:lnTo>
                <a:lnTo>
                  <a:pt x="0" y="160111"/>
                </a:lnTo>
                <a:lnTo>
                  <a:pt x="0" y="800544"/>
                </a:lnTo>
                <a:lnTo>
                  <a:pt x="8162" y="851148"/>
                </a:lnTo>
                <a:lnTo>
                  <a:pt x="30892" y="895101"/>
                </a:lnTo>
                <a:lnTo>
                  <a:pt x="65551" y="929760"/>
                </a:lnTo>
                <a:lnTo>
                  <a:pt x="109503" y="952490"/>
                </a:lnTo>
                <a:lnTo>
                  <a:pt x="160111" y="960653"/>
                </a:lnTo>
                <a:lnTo>
                  <a:pt x="2918367" y="960653"/>
                </a:lnTo>
                <a:lnTo>
                  <a:pt x="2968975" y="952490"/>
                </a:lnTo>
                <a:lnTo>
                  <a:pt x="3012927" y="929760"/>
                </a:lnTo>
                <a:lnTo>
                  <a:pt x="3047587" y="895101"/>
                </a:lnTo>
                <a:lnTo>
                  <a:pt x="3070317" y="851148"/>
                </a:lnTo>
                <a:lnTo>
                  <a:pt x="3078479" y="800544"/>
                </a:lnTo>
                <a:lnTo>
                  <a:pt x="3078479" y="160111"/>
                </a:lnTo>
                <a:lnTo>
                  <a:pt x="3070317" y="109503"/>
                </a:lnTo>
                <a:lnTo>
                  <a:pt x="3047587" y="65551"/>
                </a:lnTo>
                <a:lnTo>
                  <a:pt x="3012927" y="30892"/>
                </a:lnTo>
                <a:lnTo>
                  <a:pt x="2968975" y="8162"/>
                </a:lnTo>
                <a:lnTo>
                  <a:pt x="2918367" y="0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73EB54B1-F899-6890-A14F-E9C926D1FDD1}"/>
              </a:ext>
            </a:extLst>
          </p:cNvPr>
          <p:cNvSpPr txBox="1">
            <a:spLocks/>
          </p:cNvSpPr>
          <p:nvPr/>
        </p:nvSpPr>
        <p:spPr>
          <a:xfrm>
            <a:off x="8886421" y="405211"/>
            <a:ext cx="2607945" cy="843821"/>
          </a:xfrm>
          <a:prstGeom prst="rect">
            <a:avLst/>
          </a:prstGeom>
          <a:ln>
            <a:noFill/>
          </a:ln>
        </p:spPr>
        <p:txBody>
          <a:bodyPr vert="horz" wrap="square" lIns="0" tIns="12700" rIns="0" bIns="0" rtlCol="0" anchor="t" anchorCtr="0">
            <a:sp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12700" marR="688340" indent="-1270" algn="ctr">
              <a:lnSpc>
                <a:spcPct val="100000"/>
              </a:lnSpc>
              <a:spcBef>
                <a:spcPts val="100"/>
              </a:spcBef>
            </a:pPr>
            <a:r>
              <a:rPr lang="cs-CZ" sz="1800" b="0" kern="0" spc="-5" dirty="0">
                <a:solidFill>
                  <a:srgbClr val="000000"/>
                </a:solidFill>
              </a:rPr>
              <a:t>VÍTE, </a:t>
            </a:r>
            <a:r>
              <a:rPr lang="cs-CZ" sz="1800" b="0" kern="0" dirty="0">
                <a:solidFill>
                  <a:srgbClr val="000000"/>
                </a:solidFill>
              </a:rPr>
              <a:t>KOLIK </a:t>
            </a:r>
            <a:r>
              <a:rPr lang="cs-CZ" sz="1800" b="0" kern="0" spc="-5" dirty="0">
                <a:solidFill>
                  <a:srgbClr val="000000"/>
                </a:solidFill>
              </a:rPr>
              <a:t>VÁŽÍ  MNOŽSTVÍ</a:t>
            </a:r>
            <a:r>
              <a:rPr lang="cs-CZ" sz="1800" b="0" kern="0" spc="-50" dirty="0">
                <a:solidFill>
                  <a:srgbClr val="000000"/>
                </a:solidFill>
              </a:rPr>
              <a:t> </a:t>
            </a:r>
            <a:r>
              <a:rPr lang="cs-CZ" sz="1800" b="0" kern="0" spc="-5" dirty="0">
                <a:solidFill>
                  <a:srgbClr val="000000"/>
                </a:solidFill>
              </a:rPr>
              <a:t>LŽIČKY  CUKRU?</a:t>
            </a:r>
            <a:endParaRPr lang="cs-CZ" sz="1800" b="0" kern="0" dirty="0"/>
          </a:p>
        </p:txBody>
      </p:sp>
      <p:sp>
        <p:nvSpPr>
          <p:cNvPr id="11" name="Zaoblený obdélník 10">
            <a:extLst>
              <a:ext uri="{FF2B5EF4-FFF2-40B4-BE49-F238E27FC236}">
                <a16:creationId xmlns:a16="http://schemas.microsoft.com/office/drawing/2014/main" id="{8E486C36-8C50-86A9-8368-E56030BE0A57}"/>
              </a:ext>
            </a:extLst>
          </p:cNvPr>
          <p:cNvSpPr/>
          <p:nvPr/>
        </p:nvSpPr>
        <p:spPr bwMode="auto">
          <a:xfrm>
            <a:off x="10852059" y="1045472"/>
            <a:ext cx="1239881" cy="48247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cca</a:t>
            </a:r>
            <a:r>
              <a:rPr kumimoji="0" lang="cs-CZ" sz="2000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 5 g</a:t>
            </a:r>
          </a:p>
        </p:txBody>
      </p:sp>
    </p:spTree>
    <p:extLst>
      <p:ext uri="{BB962C8B-B14F-4D97-AF65-F5344CB8AC3E}">
        <p14:creationId xmlns:p14="http://schemas.microsoft.com/office/powerpoint/2010/main" val="16941279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1DB807-F0F0-22C3-3738-526E4D8E2C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7DE806-5A15-48C1-80CF-B58EC68BE0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8CFEE4-0DDB-63A1-ADC0-C8540A0AD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BFC322-86A0-9273-03F8-835BAA4FD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129772" cy="4139998"/>
          </a:xfrm>
        </p:spPr>
        <p:txBody>
          <a:bodyPr/>
          <a:lstStyle/>
          <a:p>
            <a:pPr marL="194945" marR="228600" indent="-182880">
              <a:lnSpc>
                <a:spcPct val="100000"/>
              </a:lnSpc>
              <a:spcBef>
                <a:spcPts val="225"/>
              </a:spcBef>
              <a:buClr>
                <a:srgbClr val="BCD0E0"/>
              </a:buClr>
              <a:buFont typeface="Arial"/>
              <a:buChar char="•"/>
              <a:tabLst>
                <a:tab pos="195580" algn="l"/>
              </a:tabLst>
            </a:pPr>
            <a:r>
              <a:rPr lang="cs-CZ" sz="2000" spc="-5" dirty="0">
                <a:cs typeface="Century Gothic"/>
              </a:rPr>
              <a:t>Obsahuje přibližně </a:t>
            </a:r>
            <a:r>
              <a:rPr lang="cs-CZ" sz="2000" dirty="0">
                <a:cs typeface="Century Gothic"/>
              </a:rPr>
              <a:t>81,7 % </a:t>
            </a:r>
            <a:r>
              <a:rPr lang="cs-CZ" sz="2000" spc="-5" dirty="0">
                <a:cs typeface="Century Gothic"/>
              </a:rPr>
              <a:t>využitelných sacharidů  (v různém poměru fruktózu </a:t>
            </a:r>
            <a:r>
              <a:rPr lang="cs-CZ" sz="2000" dirty="0">
                <a:cs typeface="Century Gothic"/>
              </a:rPr>
              <a:t>a </a:t>
            </a:r>
            <a:r>
              <a:rPr lang="cs-CZ" sz="2000" spc="-5" dirty="0">
                <a:cs typeface="Century Gothic"/>
              </a:rPr>
              <a:t>glukózu), dále </a:t>
            </a:r>
            <a:r>
              <a:rPr lang="cs-CZ" sz="2000" dirty="0">
                <a:cs typeface="Century Gothic"/>
              </a:rPr>
              <a:t>vodu</a:t>
            </a:r>
            <a:r>
              <a:rPr lang="cs-CZ" sz="2000" spc="55" dirty="0">
                <a:cs typeface="Century Gothic"/>
              </a:rPr>
              <a:t> </a:t>
            </a:r>
            <a:r>
              <a:rPr lang="cs-CZ" sz="2000" dirty="0">
                <a:cs typeface="Century Gothic"/>
              </a:rPr>
              <a:t>a </a:t>
            </a:r>
            <a:r>
              <a:rPr lang="cs-CZ" sz="2000" spc="-5" dirty="0">
                <a:cs typeface="Century Gothic"/>
              </a:rPr>
              <a:t>malé množství vitaminů, minerálních látek </a:t>
            </a:r>
            <a:r>
              <a:rPr lang="cs-CZ" sz="2000" dirty="0">
                <a:cs typeface="Century Gothic"/>
              </a:rPr>
              <a:t>a</a:t>
            </a:r>
            <a:r>
              <a:rPr lang="cs-CZ" sz="2000" spc="75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dalších</a:t>
            </a:r>
            <a:endParaRPr lang="cs-CZ" sz="2000" dirty="0">
              <a:cs typeface="Century Gothic"/>
            </a:endParaRPr>
          </a:p>
          <a:p>
            <a:pPr marL="194945" marR="453390" indent="-182880">
              <a:lnSpc>
                <a:spcPct val="100000"/>
              </a:lnSpc>
              <a:spcBef>
                <a:spcPts val="805"/>
              </a:spcBef>
              <a:buClr>
                <a:srgbClr val="BCD0E0"/>
              </a:buClr>
              <a:buFont typeface="Arial"/>
              <a:buChar char="•"/>
              <a:tabLst>
                <a:tab pos="195580" algn="l"/>
              </a:tabLst>
            </a:pPr>
            <a:r>
              <a:rPr lang="cs-CZ" sz="2000" spc="-5" dirty="0">
                <a:cs typeface="Century Gothic"/>
              </a:rPr>
              <a:t>Vzhledem ke konzumovanému množství medu je  toto množství minerálních látek </a:t>
            </a:r>
            <a:r>
              <a:rPr lang="cs-CZ" sz="2000" dirty="0">
                <a:cs typeface="Century Gothic"/>
              </a:rPr>
              <a:t>a </a:t>
            </a:r>
            <a:r>
              <a:rPr lang="cs-CZ" sz="2000" spc="-5" dirty="0">
                <a:cs typeface="Century Gothic"/>
              </a:rPr>
              <a:t>vitaminů  zanedbatelné</a:t>
            </a:r>
            <a:endParaRPr lang="cs-CZ" sz="2000" dirty="0">
              <a:cs typeface="Century Gothic"/>
            </a:endParaRPr>
          </a:p>
          <a:p>
            <a:pPr marL="194945" marR="5080" indent="-182880">
              <a:lnSpc>
                <a:spcPct val="100000"/>
              </a:lnSpc>
              <a:spcBef>
                <a:spcPts val="840"/>
              </a:spcBef>
              <a:buClr>
                <a:srgbClr val="BCD0E0"/>
              </a:buClr>
              <a:buFont typeface="Arial"/>
              <a:buChar char="•"/>
              <a:tabLst>
                <a:tab pos="195580" algn="l"/>
              </a:tabLst>
            </a:pPr>
            <a:r>
              <a:rPr lang="cs-CZ" sz="2000" dirty="0">
                <a:cs typeface="Century Gothic"/>
              </a:rPr>
              <a:t>ANTIBAKTERIÁLNÍ </a:t>
            </a:r>
            <a:r>
              <a:rPr lang="cs-CZ" sz="2000" spc="-5" dirty="0">
                <a:cs typeface="Century Gothic"/>
              </a:rPr>
              <a:t>PŮSOBENÍ </a:t>
            </a:r>
            <a:r>
              <a:rPr lang="cs-CZ" sz="2000" dirty="0">
                <a:cs typeface="Century Gothic"/>
              </a:rPr>
              <a:t>medu </a:t>
            </a:r>
            <a:r>
              <a:rPr lang="cs-CZ" sz="2000" spc="-5" dirty="0">
                <a:cs typeface="Century Gothic"/>
              </a:rPr>
              <a:t>při aplikaci </a:t>
            </a:r>
            <a:r>
              <a:rPr lang="cs-CZ" sz="2000" dirty="0">
                <a:cs typeface="Century Gothic"/>
              </a:rPr>
              <a:t>na </a:t>
            </a:r>
            <a:r>
              <a:rPr lang="cs-CZ" sz="2000" spc="-5" dirty="0">
                <a:cs typeface="Century Gothic"/>
              </a:rPr>
              <a:t>rány  (jako </a:t>
            </a:r>
            <a:r>
              <a:rPr lang="cs-CZ" sz="2000" dirty="0">
                <a:cs typeface="Century Gothic"/>
              </a:rPr>
              <a:t>tekutý </a:t>
            </a:r>
            <a:r>
              <a:rPr lang="cs-CZ" sz="2000" spc="-5" dirty="0">
                <a:cs typeface="Century Gothic"/>
              </a:rPr>
              <a:t>obvaz </a:t>
            </a:r>
            <a:r>
              <a:rPr lang="cs-CZ" sz="2000" dirty="0">
                <a:cs typeface="Century Gothic"/>
              </a:rPr>
              <a:t>v </a:t>
            </a:r>
            <a:r>
              <a:rPr lang="cs-CZ" sz="2000" spc="-5" dirty="0">
                <a:cs typeface="Century Gothic"/>
              </a:rPr>
              <a:t>tropech) </a:t>
            </a:r>
            <a:r>
              <a:rPr lang="cs-CZ" sz="2000" dirty="0">
                <a:cs typeface="Century Gothic"/>
              </a:rPr>
              <a:t>– a to </a:t>
            </a:r>
            <a:r>
              <a:rPr lang="cs-CZ" sz="2000" spc="-5" dirty="0">
                <a:cs typeface="Century Gothic"/>
              </a:rPr>
              <a:t>díky peroxidu  vodíku, který </a:t>
            </a:r>
            <a:r>
              <a:rPr lang="cs-CZ" sz="2000" dirty="0">
                <a:cs typeface="Century Gothic"/>
              </a:rPr>
              <a:t>se z </a:t>
            </a:r>
            <a:r>
              <a:rPr lang="cs-CZ" sz="2000" spc="-5" dirty="0">
                <a:cs typeface="Century Gothic"/>
              </a:rPr>
              <a:t>medu produkuje </a:t>
            </a:r>
            <a:r>
              <a:rPr lang="cs-CZ" sz="2000" dirty="0">
                <a:cs typeface="Century Gothic"/>
              </a:rPr>
              <a:t>v</a:t>
            </a:r>
            <a:r>
              <a:rPr lang="cs-CZ" sz="2000" spc="35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kontaktu </a:t>
            </a:r>
            <a:r>
              <a:rPr lang="cs-CZ" sz="2000" dirty="0">
                <a:cs typeface="Century Gothic"/>
              </a:rPr>
              <a:t>s </a:t>
            </a:r>
            <a:r>
              <a:rPr lang="cs-CZ" sz="2000" spc="-5" dirty="0">
                <a:cs typeface="Century Gothic"/>
              </a:rPr>
              <a:t>potem </a:t>
            </a:r>
            <a:r>
              <a:rPr lang="cs-CZ" sz="2000" dirty="0">
                <a:cs typeface="Century Gothic"/>
              </a:rPr>
              <a:t>a </a:t>
            </a:r>
            <a:r>
              <a:rPr lang="cs-CZ" sz="2000" spc="-5" dirty="0">
                <a:cs typeface="Century Gothic"/>
              </a:rPr>
              <a:t>pracuje jako</a:t>
            </a:r>
            <a:r>
              <a:rPr lang="cs-CZ" sz="2000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antiseptikum</a:t>
            </a:r>
            <a:endParaRPr lang="cs-CZ" sz="2000" dirty="0">
              <a:cs typeface="Century Gothic"/>
            </a:endParaRP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14AEF78D-4394-FD6B-2C1A-ACAF105C36AF}"/>
              </a:ext>
            </a:extLst>
          </p:cNvPr>
          <p:cNvSpPr/>
          <p:nvPr/>
        </p:nvSpPr>
        <p:spPr>
          <a:xfrm>
            <a:off x="8112293" y="0"/>
            <a:ext cx="4079707" cy="68579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A0748344-6659-628E-0027-922DD5111D5D}"/>
              </a:ext>
            </a:extLst>
          </p:cNvPr>
          <p:cNvSpPr/>
          <p:nvPr/>
        </p:nvSpPr>
        <p:spPr>
          <a:xfrm>
            <a:off x="4771292" y="197967"/>
            <a:ext cx="3078480" cy="1494035"/>
          </a:xfrm>
          <a:custGeom>
            <a:avLst/>
            <a:gdLst/>
            <a:ahLst/>
            <a:cxnLst/>
            <a:rect l="l" t="t" r="r" b="b"/>
            <a:pathLst>
              <a:path w="3078479" h="1296035">
                <a:moveTo>
                  <a:pt x="0" y="160112"/>
                </a:moveTo>
                <a:lnTo>
                  <a:pt x="8162" y="109504"/>
                </a:lnTo>
                <a:lnTo>
                  <a:pt x="30892" y="65552"/>
                </a:lnTo>
                <a:lnTo>
                  <a:pt x="65551" y="30892"/>
                </a:lnTo>
                <a:lnTo>
                  <a:pt x="109504" y="8162"/>
                </a:lnTo>
                <a:lnTo>
                  <a:pt x="160111" y="0"/>
                </a:lnTo>
                <a:lnTo>
                  <a:pt x="513080" y="0"/>
                </a:lnTo>
                <a:lnTo>
                  <a:pt x="1282700" y="0"/>
                </a:lnTo>
                <a:lnTo>
                  <a:pt x="2918368" y="0"/>
                </a:lnTo>
                <a:lnTo>
                  <a:pt x="2968975" y="8162"/>
                </a:lnTo>
                <a:lnTo>
                  <a:pt x="3012927" y="30892"/>
                </a:lnTo>
                <a:lnTo>
                  <a:pt x="3047587" y="65552"/>
                </a:lnTo>
                <a:lnTo>
                  <a:pt x="3070317" y="109504"/>
                </a:lnTo>
                <a:lnTo>
                  <a:pt x="3078480" y="160112"/>
                </a:lnTo>
                <a:lnTo>
                  <a:pt x="3078480" y="560383"/>
                </a:lnTo>
                <a:lnTo>
                  <a:pt x="3078480" y="800545"/>
                </a:lnTo>
                <a:lnTo>
                  <a:pt x="3070317" y="851149"/>
                </a:lnTo>
                <a:lnTo>
                  <a:pt x="3047587" y="895101"/>
                </a:lnTo>
                <a:lnTo>
                  <a:pt x="3012927" y="929761"/>
                </a:lnTo>
                <a:lnTo>
                  <a:pt x="2968975" y="952491"/>
                </a:lnTo>
                <a:lnTo>
                  <a:pt x="2918368" y="960654"/>
                </a:lnTo>
                <a:lnTo>
                  <a:pt x="1282700" y="960654"/>
                </a:lnTo>
                <a:lnTo>
                  <a:pt x="407528" y="1295807"/>
                </a:lnTo>
                <a:lnTo>
                  <a:pt x="513080" y="960654"/>
                </a:lnTo>
                <a:lnTo>
                  <a:pt x="160111" y="960654"/>
                </a:lnTo>
                <a:lnTo>
                  <a:pt x="109504" y="952491"/>
                </a:lnTo>
                <a:lnTo>
                  <a:pt x="65551" y="929761"/>
                </a:lnTo>
                <a:lnTo>
                  <a:pt x="30892" y="895101"/>
                </a:lnTo>
                <a:lnTo>
                  <a:pt x="8162" y="851149"/>
                </a:lnTo>
                <a:lnTo>
                  <a:pt x="0" y="800541"/>
                </a:lnTo>
                <a:lnTo>
                  <a:pt x="0" y="560383"/>
                </a:lnTo>
                <a:lnTo>
                  <a:pt x="0" y="160112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rgbClr val="236B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AC5CA3A-077E-BD9F-BE68-ACED2BB69AD5}"/>
              </a:ext>
            </a:extLst>
          </p:cNvPr>
          <p:cNvSpPr txBox="1"/>
          <p:nvPr/>
        </p:nvSpPr>
        <p:spPr>
          <a:xfrm>
            <a:off x="5030372" y="268387"/>
            <a:ext cx="2560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+mn-lt"/>
              </a:rPr>
              <a:t>VÍTE KOLIK VÁŽÍ MNOŽSTVÍ LŽIČKY MEDU?</a:t>
            </a:r>
          </a:p>
        </p:txBody>
      </p:sp>
      <p:sp>
        <p:nvSpPr>
          <p:cNvPr id="10" name="Zaoblený obdélník 9">
            <a:extLst>
              <a:ext uri="{FF2B5EF4-FFF2-40B4-BE49-F238E27FC236}">
                <a16:creationId xmlns:a16="http://schemas.microsoft.com/office/drawing/2014/main" id="{ED2D9817-7CC6-8573-7CD2-C93072018561}"/>
              </a:ext>
            </a:extLst>
          </p:cNvPr>
          <p:cNvSpPr/>
          <p:nvPr/>
        </p:nvSpPr>
        <p:spPr bwMode="auto">
          <a:xfrm>
            <a:off x="6868971" y="1085106"/>
            <a:ext cx="1239881" cy="48247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cca</a:t>
            </a:r>
            <a:r>
              <a:rPr kumimoji="0" lang="cs-CZ" sz="2000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 18 g</a:t>
            </a:r>
          </a:p>
        </p:txBody>
      </p:sp>
    </p:spTree>
    <p:extLst>
      <p:ext uri="{BB962C8B-B14F-4D97-AF65-F5344CB8AC3E}">
        <p14:creationId xmlns:p14="http://schemas.microsoft.com/office/powerpoint/2010/main" val="2963314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50C6D5-C347-CEBE-7019-6CC8D942E9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47383-9FD0-4ACB-36EB-1A9ABA42B4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355589-E132-CAAA-1A85-447C34922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G-F a F-G SIRUP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990E57B-7E6C-A279-C7AF-824870635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8450" indent="-285750">
              <a:lnSpc>
                <a:spcPts val="2125"/>
              </a:lnSpc>
              <a:spcBef>
                <a:spcPts val="100"/>
              </a:spcBef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1800" spc="-5" dirty="0">
                <a:cs typeface="Century Gothic"/>
              </a:rPr>
              <a:t>GLUKÓZO-FRUKTÓZOVÝ SIRUP</a:t>
            </a:r>
            <a:r>
              <a:rPr lang="cs-CZ" sz="1800" spc="-10" dirty="0">
                <a:cs typeface="Century Gothic"/>
              </a:rPr>
              <a:t> </a:t>
            </a:r>
            <a:r>
              <a:rPr lang="cs-CZ" sz="1800" dirty="0">
                <a:cs typeface="Century Gothic"/>
              </a:rPr>
              <a:t>(G-F)</a:t>
            </a:r>
          </a:p>
          <a:p>
            <a:pPr marL="335280" lvl="1" indent="-140335">
              <a:lnSpc>
                <a:spcPts val="2125"/>
              </a:lnSpc>
              <a:buChar char="-"/>
              <a:tabLst>
                <a:tab pos="335280" algn="l"/>
              </a:tabLst>
            </a:pPr>
            <a:r>
              <a:rPr lang="cs-CZ" sz="1800" spc="-5" dirty="0">
                <a:cs typeface="Century Gothic"/>
              </a:rPr>
              <a:t>je </a:t>
            </a:r>
            <a:r>
              <a:rPr lang="cs-CZ" sz="1800" dirty="0">
                <a:cs typeface="Century Gothic"/>
              </a:rPr>
              <a:t>tekuté </a:t>
            </a:r>
            <a:r>
              <a:rPr lang="cs-CZ" sz="1800" spc="-5" dirty="0">
                <a:cs typeface="Century Gothic"/>
              </a:rPr>
              <a:t>sladidlo, které obsahuje minimálně </a:t>
            </a:r>
            <a:r>
              <a:rPr lang="cs-CZ" sz="1800" dirty="0">
                <a:cs typeface="Century Gothic"/>
              </a:rPr>
              <a:t>5 % </a:t>
            </a:r>
            <a:r>
              <a:rPr lang="cs-CZ" sz="1800" spc="-5" dirty="0">
                <a:cs typeface="Century Gothic"/>
              </a:rPr>
              <a:t>fruktózy (v přepočtu </a:t>
            </a:r>
            <a:r>
              <a:rPr lang="cs-CZ" sz="1800" dirty="0">
                <a:cs typeface="Century Gothic"/>
              </a:rPr>
              <a:t>na</a:t>
            </a:r>
            <a:r>
              <a:rPr lang="cs-CZ" sz="1800" spc="110" dirty="0">
                <a:cs typeface="Century Gothic"/>
              </a:rPr>
              <a:t> </a:t>
            </a:r>
            <a:r>
              <a:rPr lang="cs-CZ" sz="1800" dirty="0">
                <a:cs typeface="Century Gothic"/>
              </a:rPr>
              <a:t>sušinu), </a:t>
            </a:r>
            <a:r>
              <a:rPr lang="cs-CZ" sz="1800" spc="-5" dirty="0">
                <a:cs typeface="Century Gothic"/>
              </a:rPr>
              <a:t>občas </a:t>
            </a:r>
            <a:r>
              <a:rPr lang="cs-CZ" sz="1800" dirty="0">
                <a:cs typeface="Century Gothic"/>
              </a:rPr>
              <a:t>se </a:t>
            </a:r>
            <a:r>
              <a:rPr lang="cs-CZ" sz="1800" spc="-5" dirty="0">
                <a:cs typeface="Century Gothic"/>
              </a:rPr>
              <a:t>nazývá</a:t>
            </a:r>
            <a:r>
              <a:rPr lang="cs-CZ" sz="1800" dirty="0">
                <a:cs typeface="Century Gothic"/>
              </a:rPr>
              <a:t> </a:t>
            </a:r>
            <a:r>
              <a:rPr lang="cs-CZ" sz="1800" spc="-5" dirty="0" err="1">
                <a:cs typeface="Century Gothic"/>
              </a:rPr>
              <a:t>isoglukóza</a:t>
            </a:r>
            <a:r>
              <a:rPr lang="cs-CZ" sz="1800" spc="-5" dirty="0">
                <a:cs typeface="Century Gothic"/>
              </a:rPr>
              <a:t>.</a:t>
            </a:r>
            <a:endParaRPr lang="cs-CZ" sz="1800" dirty="0">
              <a:cs typeface="Century Gothic"/>
            </a:endParaRPr>
          </a:p>
          <a:p>
            <a:pPr marL="335280" lvl="1" indent="-140335">
              <a:lnSpc>
                <a:spcPts val="2135"/>
              </a:lnSpc>
              <a:buChar char="-"/>
              <a:tabLst>
                <a:tab pos="335280" algn="l"/>
              </a:tabLst>
            </a:pPr>
            <a:r>
              <a:rPr lang="cs-CZ" sz="1800" spc="-5" dirty="0">
                <a:cs typeface="Century Gothic"/>
              </a:rPr>
              <a:t>jeho produkce je </a:t>
            </a:r>
            <a:r>
              <a:rPr lang="cs-CZ" sz="1800" dirty="0">
                <a:cs typeface="Century Gothic"/>
              </a:rPr>
              <a:t>v </a:t>
            </a:r>
            <a:r>
              <a:rPr lang="cs-CZ" sz="1800" spc="-5" dirty="0">
                <a:cs typeface="Century Gothic"/>
              </a:rPr>
              <a:t>Evropě regulována (maximálně </a:t>
            </a:r>
            <a:r>
              <a:rPr lang="cs-CZ" sz="1800" dirty="0">
                <a:cs typeface="Century Gothic"/>
              </a:rPr>
              <a:t>5 % </a:t>
            </a:r>
            <a:r>
              <a:rPr lang="cs-CZ" sz="1800" spc="-5" dirty="0">
                <a:cs typeface="Century Gothic"/>
              </a:rPr>
              <a:t>celkové produkce</a:t>
            </a:r>
            <a:r>
              <a:rPr lang="cs-CZ" sz="1800" spc="140" dirty="0">
                <a:cs typeface="Century Gothic"/>
              </a:rPr>
              <a:t> </a:t>
            </a:r>
            <a:r>
              <a:rPr lang="cs-CZ" sz="1800" spc="-5" dirty="0">
                <a:cs typeface="Century Gothic"/>
              </a:rPr>
              <a:t>cukru)</a:t>
            </a:r>
            <a:endParaRPr lang="cs-CZ" sz="1800" dirty="0">
              <a:cs typeface="Century Gothic"/>
            </a:endParaRPr>
          </a:p>
          <a:p>
            <a:pPr marL="298450" indent="-285750">
              <a:lnSpc>
                <a:spcPct val="100000"/>
              </a:lnSpc>
              <a:spcBef>
                <a:spcPts val="940"/>
              </a:spcBef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1800" spc="-5" dirty="0">
                <a:cs typeface="Century Gothic"/>
              </a:rPr>
              <a:t>FRUKTÓZO-GLUKÓZOVÝ SIRUP</a:t>
            </a:r>
            <a:r>
              <a:rPr lang="cs-CZ" sz="1800" spc="-10" dirty="0">
                <a:cs typeface="Century Gothic"/>
              </a:rPr>
              <a:t> </a:t>
            </a:r>
            <a:r>
              <a:rPr lang="cs-CZ" sz="1800" dirty="0">
                <a:cs typeface="Century Gothic"/>
              </a:rPr>
              <a:t>(F-G)</a:t>
            </a:r>
          </a:p>
          <a:p>
            <a:pPr marL="335280" lvl="1" indent="-140335">
              <a:lnSpc>
                <a:spcPts val="2135"/>
              </a:lnSpc>
              <a:spcBef>
                <a:spcPts val="20"/>
              </a:spcBef>
              <a:buChar char="-"/>
              <a:tabLst>
                <a:tab pos="335280" algn="l"/>
              </a:tabLst>
            </a:pPr>
            <a:r>
              <a:rPr lang="cs-CZ" sz="1800" spc="-5" dirty="0">
                <a:cs typeface="Century Gothic"/>
              </a:rPr>
              <a:t>obsah fruktózy </a:t>
            </a:r>
            <a:r>
              <a:rPr lang="cs-CZ" sz="1800" dirty="0">
                <a:cs typeface="Century Gothic"/>
              </a:rPr>
              <a:t>v </a:t>
            </a:r>
            <a:r>
              <a:rPr lang="cs-CZ" sz="1800" spc="-5" dirty="0">
                <a:cs typeface="Century Gothic"/>
              </a:rPr>
              <a:t>převaze nad obsahem</a:t>
            </a:r>
            <a:r>
              <a:rPr lang="cs-CZ" sz="1800" spc="20" dirty="0">
                <a:cs typeface="Century Gothic"/>
              </a:rPr>
              <a:t> </a:t>
            </a:r>
            <a:r>
              <a:rPr lang="cs-CZ" sz="1800" spc="-5" dirty="0">
                <a:cs typeface="Century Gothic"/>
              </a:rPr>
              <a:t>glukózy</a:t>
            </a:r>
            <a:endParaRPr lang="cs-CZ" sz="1800" dirty="0">
              <a:cs typeface="Century Gothic"/>
            </a:endParaRPr>
          </a:p>
          <a:p>
            <a:pPr marL="335280" lvl="1" indent="-140335">
              <a:lnSpc>
                <a:spcPts val="2135"/>
              </a:lnSpc>
              <a:buChar char="-"/>
              <a:tabLst>
                <a:tab pos="335280" algn="l"/>
              </a:tabLst>
            </a:pPr>
            <a:r>
              <a:rPr lang="cs-CZ" sz="1800" dirty="0">
                <a:cs typeface="Century Gothic"/>
              </a:rPr>
              <a:t>v </a:t>
            </a:r>
            <a:r>
              <a:rPr lang="cs-CZ" sz="1800" spc="-5" dirty="0">
                <a:cs typeface="Century Gothic"/>
              </a:rPr>
              <a:t>USA </a:t>
            </a:r>
            <a:r>
              <a:rPr lang="cs-CZ" sz="1800" dirty="0">
                <a:cs typeface="Century Gothic"/>
              </a:rPr>
              <a:t>se </a:t>
            </a:r>
            <a:r>
              <a:rPr lang="cs-CZ" sz="1800" spc="-5" dirty="0">
                <a:cs typeface="Century Gothic"/>
              </a:rPr>
              <a:t>vyrábí </a:t>
            </a:r>
            <a:r>
              <a:rPr lang="cs-CZ" sz="1800" spc="-5" dirty="0" err="1">
                <a:cs typeface="Century Gothic"/>
              </a:rPr>
              <a:t>High</a:t>
            </a:r>
            <a:r>
              <a:rPr lang="cs-CZ" sz="1800" spc="-5" dirty="0">
                <a:cs typeface="Century Gothic"/>
              </a:rPr>
              <a:t> </a:t>
            </a:r>
            <a:r>
              <a:rPr lang="cs-CZ" sz="1800" spc="-5" dirty="0" err="1">
                <a:cs typeface="Century Gothic"/>
              </a:rPr>
              <a:t>Fructose</a:t>
            </a:r>
            <a:r>
              <a:rPr lang="cs-CZ" sz="1800" spc="-5" dirty="0">
                <a:cs typeface="Century Gothic"/>
              </a:rPr>
              <a:t> </a:t>
            </a:r>
            <a:r>
              <a:rPr lang="cs-CZ" sz="1800" spc="-5" dirty="0" err="1">
                <a:cs typeface="Century Gothic"/>
              </a:rPr>
              <a:t>Corn</a:t>
            </a:r>
            <a:r>
              <a:rPr lang="cs-CZ" sz="1800" spc="-5" dirty="0">
                <a:cs typeface="Century Gothic"/>
              </a:rPr>
              <a:t> </a:t>
            </a:r>
            <a:r>
              <a:rPr lang="cs-CZ" sz="1800" spc="-5" dirty="0" err="1">
                <a:cs typeface="Century Gothic"/>
              </a:rPr>
              <a:t>Syrup</a:t>
            </a:r>
            <a:r>
              <a:rPr lang="cs-CZ" sz="1800" spc="-5" dirty="0">
                <a:cs typeface="Century Gothic"/>
              </a:rPr>
              <a:t> (HFCS), který obsahuje fruktózy </a:t>
            </a:r>
            <a:r>
              <a:rPr lang="cs-CZ" sz="1800" dirty="0">
                <a:cs typeface="Century Gothic"/>
              </a:rPr>
              <a:t>55</a:t>
            </a:r>
            <a:r>
              <a:rPr lang="cs-CZ" sz="1800" spc="105" dirty="0">
                <a:cs typeface="Century Gothic"/>
              </a:rPr>
              <a:t> </a:t>
            </a:r>
            <a:r>
              <a:rPr lang="cs-CZ" sz="1800" dirty="0">
                <a:cs typeface="Century Gothic"/>
              </a:rPr>
              <a:t>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3980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9E05FF-9E25-0A00-240B-A6E4FA241C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DAAF14-2DD3-7FD7-7A39-04747E8187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E15D37-3DBC-76F1-2B8F-FA9F1E23D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SIRUP AGÁVOVÝ, JAVOROVÝ…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EF9637-2C32-367A-FA28-471E3BC63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579938" cy="4139998"/>
          </a:xfrm>
        </p:spPr>
        <p:txBody>
          <a:bodyPr/>
          <a:lstStyle/>
          <a:p>
            <a:pPr marL="298450" indent="-285750">
              <a:lnSpc>
                <a:spcPts val="2125"/>
              </a:lnSpc>
              <a:spcBef>
                <a:spcPts val="100"/>
              </a:spcBef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1800" dirty="0">
                <a:cs typeface="Century Gothic"/>
              </a:rPr>
              <a:t>AGÁVOVÝ</a:t>
            </a:r>
            <a:r>
              <a:rPr lang="cs-CZ" sz="1800" spc="-10" dirty="0">
                <a:cs typeface="Century Gothic"/>
              </a:rPr>
              <a:t> </a:t>
            </a:r>
            <a:r>
              <a:rPr lang="cs-CZ" sz="1800" spc="-5" dirty="0">
                <a:cs typeface="Century Gothic"/>
              </a:rPr>
              <a:t>SIRUP</a:t>
            </a:r>
            <a:endParaRPr lang="cs-CZ" sz="1800" dirty="0">
              <a:cs typeface="Century Gothic"/>
            </a:endParaRPr>
          </a:p>
          <a:p>
            <a:pPr marL="335280" lvl="1" indent="-139700">
              <a:lnSpc>
                <a:spcPts val="2125"/>
              </a:lnSpc>
              <a:buChar char="-"/>
              <a:tabLst>
                <a:tab pos="335280" algn="l"/>
              </a:tabLst>
            </a:pPr>
            <a:r>
              <a:rPr lang="cs-CZ" sz="1800" spc="-5" dirty="0">
                <a:cs typeface="Century Gothic"/>
              </a:rPr>
              <a:t>je šťáva </a:t>
            </a:r>
            <a:r>
              <a:rPr lang="cs-CZ" sz="1800" dirty="0">
                <a:cs typeface="Century Gothic"/>
              </a:rPr>
              <a:t>z </a:t>
            </a:r>
            <a:r>
              <a:rPr lang="cs-CZ" sz="1800" spc="-5" dirty="0">
                <a:cs typeface="Century Gothic"/>
              </a:rPr>
              <a:t>kaktusu agáve (sirup obsahuje přibližně</a:t>
            </a:r>
            <a:r>
              <a:rPr lang="cs-CZ" sz="1800" spc="85" dirty="0">
                <a:cs typeface="Century Gothic"/>
              </a:rPr>
              <a:t> </a:t>
            </a:r>
            <a:r>
              <a:rPr lang="cs-CZ" sz="1800" dirty="0">
                <a:cs typeface="Century Gothic"/>
              </a:rPr>
              <a:t>80 % této</a:t>
            </a:r>
            <a:r>
              <a:rPr lang="cs-CZ" sz="1800" spc="-5" dirty="0">
                <a:cs typeface="Century Gothic"/>
              </a:rPr>
              <a:t> šťávy)</a:t>
            </a:r>
            <a:endParaRPr lang="cs-CZ" sz="1800" dirty="0">
              <a:cs typeface="Century Gothic"/>
            </a:endParaRPr>
          </a:p>
          <a:p>
            <a:pPr marL="335280" lvl="1" indent="-139700">
              <a:lnSpc>
                <a:spcPts val="2135"/>
              </a:lnSpc>
              <a:buChar char="-"/>
              <a:tabLst>
                <a:tab pos="335280" algn="l"/>
              </a:tabLst>
            </a:pPr>
            <a:r>
              <a:rPr lang="cs-CZ" sz="1800" spc="-5" dirty="0">
                <a:cs typeface="Century Gothic"/>
              </a:rPr>
              <a:t>obsahuje </a:t>
            </a:r>
            <a:r>
              <a:rPr lang="cs-CZ" sz="1800" spc="-5" dirty="0">
                <a:solidFill>
                  <a:schemeClr val="tx2"/>
                </a:solidFill>
                <a:cs typeface="Century Gothic"/>
              </a:rPr>
              <a:t>až </a:t>
            </a:r>
            <a:r>
              <a:rPr lang="cs-CZ" sz="1800" dirty="0">
                <a:solidFill>
                  <a:schemeClr val="tx2"/>
                </a:solidFill>
                <a:cs typeface="Century Gothic"/>
              </a:rPr>
              <a:t>70-90 %</a:t>
            </a:r>
            <a:r>
              <a:rPr lang="cs-CZ" sz="1800" spc="10" dirty="0">
                <a:solidFill>
                  <a:schemeClr val="tx2"/>
                </a:solidFill>
                <a:cs typeface="Century Gothic"/>
              </a:rPr>
              <a:t> </a:t>
            </a:r>
            <a:r>
              <a:rPr lang="cs-CZ" sz="1800" spc="-5" dirty="0">
                <a:solidFill>
                  <a:schemeClr val="tx2"/>
                </a:solidFill>
                <a:cs typeface="Century Gothic"/>
              </a:rPr>
              <a:t>fruktózy</a:t>
            </a:r>
            <a:endParaRPr lang="cs-CZ" sz="1800" dirty="0">
              <a:solidFill>
                <a:schemeClr val="tx2"/>
              </a:solidFill>
              <a:cs typeface="Century Gothic"/>
            </a:endParaRPr>
          </a:p>
          <a:p>
            <a:pPr marL="298450" indent="-285750">
              <a:lnSpc>
                <a:spcPct val="100000"/>
              </a:lnSpc>
              <a:spcBef>
                <a:spcPts val="940"/>
              </a:spcBef>
              <a:buFont typeface="Wingdings" pitchFamily="2" charset="2"/>
              <a:buChar char="v"/>
              <a:tabLst>
                <a:tab pos="195580" algn="l"/>
              </a:tabLst>
            </a:pPr>
            <a:r>
              <a:rPr lang="cs-CZ" sz="1800" spc="-5" dirty="0">
                <a:cs typeface="Century Gothic"/>
              </a:rPr>
              <a:t>JAVOROVÝ</a:t>
            </a:r>
            <a:r>
              <a:rPr lang="cs-CZ" sz="1800" spc="-10" dirty="0">
                <a:cs typeface="Century Gothic"/>
              </a:rPr>
              <a:t> </a:t>
            </a:r>
            <a:r>
              <a:rPr lang="cs-CZ" sz="1800" spc="-5" dirty="0">
                <a:cs typeface="Century Gothic"/>
              </a:rPr>
              <a:t>SIRUP</a:t>
            </a:r>
            <a:endParaRPr lang="cs-CZ" sz="1800" dirty="0">
              <a:cs typeface="Century Gothic"/>
            </a:endParaRPr>
          </a:p>
          <a:p>
            <a:pPr marL="335280" lvl="1" indent="-139700">
              <a:lnSpc>
                <a:spcPts val="2135"/>
              </a:lnSpc>
              <a:spcBef>
                <a:spcPts val="20"/>
              </a:spcBef>
              <a:buChar char="-"/>
              <a:tabLst>
                <a:tab pos="335280" algn="l"/>
              </a:tabLst>
            </a:pPr>
            <a:r>
              <a:rPr lang="cs-CZ" sz="1800" dirty="0">
                <a:cs typeface="Century Gothic"/>
              </a:rPr>
              <a:t>sirup </a:t>
            </a:r>
            <a:r>
              <a:rPr lang="cs-CZ" sz="1800" spc="-5" dirty="0">
                <a:cs typeface="Century Gothic"/>
              </a:rPr>
              <a:t>získaný </a:t>
            </a:r>
            <a:r>
              <a:rPr lang="cs-CZ" sz="1800" dirty="0">
                <a:cs typeface="Century Gothic"/>
              </a:rPr>
              <a:t>zahuštěním </a:t>
            </a:r>
            <a:r>
              <a:rPr lang="cs-CZ" sz="1800" spc="-5" dirty="0">
                <a:cs typeface="Century Gothic"/>
              </a:rPr>
              <a:t>mízy javoru</a:t>
            </a:r>
            <a:r>
              <a:rPr lang="cs-CZ" sz="1800" spc="-10" dirty="0">
                <a:cs typeface="Century Gothic"/>
              </a:rPr>
              <a:t> </a:t>
            </a:r>
            <a:r>
              <a:rPr lang="cs-CZ" sz="1800" spc="-5" dirty="0">
                <a:cs typeface="Century Gothic"/>
              </a:rPr>
              <a:t>cukrového</a:t>
            </a:r>
            <a:r>
              <a:rPr lang="cs-CZ" sz="1800" dirty="0">
                <a:cs typeface="Century Gothic"/>
              </a:rPr>
              <a:t> </a:t>
            </a:r>
            <a:r>
              <a:rPr lang="cs-CZ" sz="1800" spc="-5" dirty="0">
                <a:cs typeface="Century Gothic"/>
              </a:rPr>
              <a:t>obsahuje </a:t>
            </a:r>
            <a:r>
              <a:rPr lang="cs-CZ" sz="1800" dirty="0">
                <a:cs typeface="Century Gothic"/>
              </a:rPr>
              <a:t>především </a:t>
            </a:r>
            <a:r>
              <a:rPr lang="cs-CZ" sz="1800" spc="-5" dirty="0">
                <a:cs typeface="Century Gothic"/>
              </a:rPr>
              <a:t>sacharózu, </a:t>
            </a:r>
            <a:r>
              <a:rPr lang="cs-CZ" sz="1800" dirty="0">
                <a:cs typeface="Century Gothic"/>
              </a:rPr>
              <a:t>v </a:t>
            </a:r>
            <a:r>
              <a:rPr lang="cs-CZ" sz="1800" spc="-5">
                <a:cs typeface="Century Gothic"/>
              </a:rPr>
              <a:t>malém množství </a:t>
            </a:r>
            <a:r>
              <a:rPr lang="cs-CZ" sz="1800" spc="-5" dirty="0">
                <a:cs typeface="Century Gothic"/>
              </a:rPr>
              <a:t>pak glukózu, fruktózu, vitaminy </a:t>
            </a:r>
            <a:r>
              <a:rPr lang="cs-CZ" sz="1800" dirty="0">
                <a:cs typeface="Century Gothic"/>
              </a:rPr>
              <a:t>a </a:t>
            </a:r>
            <a:r>
              <a:rPr lang="cs-CZ" sz="1800" spc="-5" dirty="0">
                <a:cs typeface="Century Gothic"/>
              </a:rPr>
              <a:t>minerální</a:t>
            </a:r>
            <a:r>
              <a:rPr lang="cs-CZ" sz="1800" spc="25" dirty="0">
                <a:cs typeface="Century Gothic"/>
              </a:rPr>
              <a:t> </a:t>
            </a:r>
            <a:r>
              <a:rPr lang="cs-CZ" sz="1800" spc="-5" dirty="0">
                <a:cs typeface="Century Gothic"/>
              </a:rPr>
              <a:t>látky</a:t>
            </a:r>
            <a:endParaRPr lang="cs-CZ" sz="1800" dirty="0">
              <a:cs typeface="Century Gothic"/>
            </a:endParaRPr>
          </a:p>
          <a:p>
            <a:endParaRPr lang="cs-CZ" dirty="0"/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id="{2DDF829A-CC67-E65C-CADD-FECA0672B950}"/>
              </a:ext>
            </a:extLst>
          </p:cNvPr>
          <p:cNvSpPr/>
          <p:nvPr/>
        </p:nvSpPr>
        <p:spPr>
          <a:xfrm>
            <a:off x="8918917" y="1692002"/>
            <a:ext cx="2293034" cy="3935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965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0B1DA0-E095-09C4-CB44-9EB4DDEC61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BKUV011p: Základy výživy člověka – přednáška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F93715-1CCA-4ADE-1DE1-8ADB0A45A6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F7ADF9-AD34-72F6-27E5-16282F885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SACHARIDY - funkce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58FED3-A6A8-59B5-3F4F-C0528F7F8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indent="0">
              <a:lnSpc>
                <a:spcPct val="100000"/>
              </a:lnSpc>
              <a:spcBef>
                <a:spcPts val="940"/>
              </a:spcBef>
              <a:buClr>
                <a:srgbClr val="373545"/>
              </a:buClr>
              <a:buNone/>
              <a:tabLst>
                <a:tab pos="195580" algn="l"/>
              </a:tabLst>
            </a:pPr>
            <a:r>
              <a:rPr lang="cs-CZ" sz="2000" spc="-5" dirty="0">
                <a:cs typeface="Century Gothic"/>
              </a:rPr>
              <a:t>Sacharidy jsou pro organismus </a:t>
            </a:r>
            <a:r>
              <a:rPr lang="cs-CZ" sz="2000" dirty="0">
                <a:cs typeface="Century Gothic"/>
              </a:rPr>
              <a:t>především </a:t>
            </a:r>
            <a:r>
              <a:rPr lang="cs-CZ" sz="2000" spc="-5" dirty="0">
                <a:cs typeface="Century Gothic"/>
              </a:rPr>
              <a:t>zdrojem </a:t>
            </a:r>
            <a:r>
              <a:rPr lang="cs-CZ" sz="2000" dirty="0">
                <a:cs typeface="Century Gothic"/>
              </a:rPr>
              <a:t>energie </a:t>
            </a:r>
            <a:r>
              <a:rPr lang="cs-CZ" sz="2000" spc="-5" dirty="0">
                <a:cs typeface="Century Gothic"/>
              </a:rPr>
              <a:t>(17 </a:t>
            </a:r>
            <a:r>
              <a:rPr lang="cs-CZ" sz="2000" spc="-5" dirty="0" err="1">
                <a:cs typeface="Century Gothic"/>
              </a:rPr>
              <a:t>kJ</a:t>
            </a:r>
            <a:r>
              <a:rPr lang="cs-CZ" sz="2000" spc="-5" dirty="0">
                <a:cs typeface="Century Gothic"/>
              </a:rPr>
              <a:t>/g, resp. </a:t>
            </a:r>
            <a:r>
              <a:rPr lang="cs-CZ" sz="2000" dirty="0">
                <a:cs typeface="Century Gothic"/>
              </a:rPr>
              <a:t>4</a:t>
            </a:r>
            <a:r>
              <a:rPr lang="cs-CZ" sz="2000" spc="65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kcal/g)</a:t>
            </a:r>
          </a:p>
          <a:p>
            <a:pPr marL="12700" indent="0">
              <a:lnSpc>
                <a:spcPct val="100000"/>
              </a:lnSpc>
              <a:spcBef>
                <a:spcPts val="840"/>
              </a:spcBef>
              <a:buClr>
                <a:srgbClr val="373545"/>
              </a:buClr>
              <a:buNone/>
              <a:tabLst>
                <a:tab pos="195580" algn="l"/>
              </a:tabLst>
            </a:pPr>
            <a:r>
              <a:rPr lang="cs-CZ" sz="2000" spc="-5" dirty="0">
                <a:cs typeface="Century Gothic"/>
              </a:rPr>
              <a:t>POHOTOVÝ ZDROJ ENERGIE </a:t>
            </a:r>
            <a:r>
              <a:rPr lang="cs-CZ" sz="2000" dirty="0">
                <a:cs typeface="Century Gothic"/>
              </a:rPr>
              <a:t>- ve </a:t>
            </a:r>
            <a:r>
              <a:rPr lang="cs-CZ" sz="2000" spc="-5" dirty="0">
                <a:cs typeface="Century Gothic"/>
              </a:rPr>
              <a:t>formě monosacharidů glukózy </a:t>
            </a:r>
            <a:r>
              <a:rPr lang="cs-CZ" sz="2000" dirty="0">
                <a:cs typeface="Century Gothic"/>
              </a:rPr>
              <a:t>a</a:t>
            </a:r>
            <a:r>
              <a:rPr lang="cs-CZ" sz="2000" spc="25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fruktózy</a:t>
            </a:r>
            <a:endParaRPr lang="cs-CZ" sz="2000" dirty="0">
              <a:cs typeface="Century Gothic"/>
            </a:endParaRPr>
          </a:p>
          <a:p>
            <a:pPr>
              <a:lnSpc>
                <a:spcPct val="100000"/>
              </a:lnSpc>
              <a:buClr>
                <a:srgbClr val="373545"/>
              </a:buClr>
              <a:buFont typeface="Arial"/>
              <a:buChar char="•"/>
            </a:pPr>
            <a:endParaRPr lang="cs-CZ" sz="2000" dirty="0">
              <a:cs typeface="Times New Roman"/>
            </a:endParaRPr>
          </a:p>
          <a:p>
            <a:pPr marL="12700" indent="0">
              <a:lnSpc>
                <a:spcPct val="100000"/>
              </a:lnSpc>
              <a:spcBef>
                <a:spcPts val="1405"/>
              </a:spcBef>
              <a:buClr>
                <a:srgbClr val="373545"/>
              </a:buClr>
              <a:buNone/>
              <a:tabLst>
                <a:tab pos="195580" algn="l"/>
              </a:tabLst>
            </a:pPr>
            <a:r>
              <a:rPr lang="cs-CZ" sz="2000" spc="-5" dirty="0">
                <a:cs typeface="Century Gothic"/>
              </a:rPr>
              <a:t>ZÁSOBA </a:t>
            </a:r>
            <a:r>
              <a:rPr lang="cs-CZ" sz="2000" dirty="0">
                <a:cs typeface="Century Gothic"/>
              </a:rPr>
              <a:t>ENERGIE - ve </a:t>
            </a:r>
            <a:r>
              <a:rPr lang="cs-CZ" sz="2000" spc="-5" dirty="0">
                <a:cs typeface="Century Gothic"/>
              </a:rPr>
              <a:t>formě škrobu (u rostlin), glykogenu (u živočichů) či </a:t>
            </a:r>
            <a:r>
              <a:rPr lang="cs-CZ" sz="2000" dirty="0">
                <a:cs typeface="Century Gothic"/>
              </a:rPr>
              <a:t>inulinu </a:t>
            </a:r>
            <a:r>
              <a:rPr lang="cs-CZ" sz="2000" spc="-5" dirty="0">
                <a:cs typeface="Century Gothic"/>
              </a:rPr>
              <a:t>(u</a:t>
            </a:r>
            <a:r>
              <a:rPr lang="cs-CZ" sz="2000" spc="160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rostlin</a:t>
            </a:r>
            <a:endParaRPr lang="cs-CZ" sz="2000" dirty="0">
              <a:cs typeface="Century Gothic"/>
            </a:endParaRPr>
          </a:p>
          <a:p>
            <a:pPr marL="14945" indent="0">
              <a:lnSpc>
                <a:spcPct val="100000"/>
              </a:lnSpc>
              <a:spcBef>
                <a:spcPts val="50"/>
              </a:spcBef>
              <a:buNone/>
            </a:pPr>
            <a:r>
              <a:rPr lang="cs-CZ" sz="2000" dirty="0">
                <a:cs typeface="Century Gothic"/>
              </a:rPr>
              <a:t>čeledi</a:t>
            </a:r>
            <a:r>
              <a:rPr lang="cs-CZ" sz="2000" spc="-5" dirty="0">
                <a:cs typeface="Century Gothic"/>
              </a:rPr>
              <a:t> </a:t>
            </a:r>
            <a:r>
              <a:rPr lang="cs-CZ" sz="2000" dirty="0">
                <a:cs typeface="Century Gothic"/>
              </a:rPr>
              <a:t>hvězdnicovité)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cs-CZ" sz="2000" dirty="0">
              <a:cs typeface="Times New Roman"/>
            </a:endParaRPr>
          </a:p>
          <a:p>
            <a:pPr marL="12065" marR="656590" indent="0">
              <a:lnSpc>
                <a:spcPct val="102200"/>
              </a:lnSpc>
              <a:buClr>
                <a:srgbClr val="373545"/>
              </a:buClr>
              <a:buNone/>
              <a:tabLst>
                <a:tab pos="195580" algn="l"/>
              </a:tabLst>
            </a:pPr>
            <a:r>
              <a:rPr lang="cs-CZ" sz="2000" spc="-5" dirty="0">
                <a:cs typeface="Century Gothic"/>
              </a:rPr>
              <a:t>STAVEBNÍ MATERIÁL (celulóza </a:t>
            </a:r>
            <a:r>
              <a:rPr lang="cs-CZ" sz="2000" dirty="0">
                <a:cs typeface="Century Gothic"/>
              </a:rPr>
              <a:t>– </a:t>
            </a:r>
            <a:r>
              <a:rPr lang="cs-CZ" sz="2000" spc="-5" dirty="0">
                <a:cs typeface="Century Gothic"/>
              </a:rPr>
              <a:t>buněčná </a:t>
            </a:r>
            <a:r>
              <a:rPr lang="cs-CZ" sz="2000" dirty="0">
                <a:cs typeface="Century Gothic"/>
              </a:rPr>
              <a:t>stěna </a:t>
            </a:r>
            <a:r>
              <a:rPr lang="cs-CZ" sz="2000" spc="-5" dirty="0">
                <a:cs typeface="Century Gothic"/>
              </a:rPr>
              <a:t>rostlin, chitin </a:t>
            </a:r>
            <a:r>
              <a:rPr lang="cs-CZ" sz="2000" dirty="0">
                <a:cs typeface="Century Gothic"/>
              </a:rPr>
              <a:t>– kutikula </a:t>
            </a:r>
            <a:r>
              <a:rPr lang="cs-CZ" sz="2000" spc="-5" dirty="0">
                <a:cs typeface="Century Gothic"/>
              </a:rPr>
              <a:t>členovců či  buněčná </a:t>
            </a:r>
            <a:r>
              <a:rPr lang="cs-CZ" sz="2000" dirty="0">
                <a:cs typeface="Century Gothic"/>
              </a:rPr>
              <a:t>stěna</a:t>
            </a:r>
            <a:r>
              <a:rPr lang="cs-CZ" sz="2000" spc="-10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hub)</a:t>
            </a:r>
            <a:endParaRPr lang="cs-CZ" sz="2000" dirty="0"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73545"/>
              </a:buClr>
              <a:buFont typeface="Arial"/>
              <a:buChar char="•"/>
            </a:pPr>
            <a:endParaRPr lang="cs-CZ" sz="2000" dirty="0">
              <a:cs typeface="Times New Roman"/>
            </a:endParaRPr>
          </a:p>
          <a:p>
            <a:pPr marL="12065" marR="768985" indent="0">
              <a:lnSpc>
                <a:spcPct val="101099"/>
              </a:lnSpc>
              <a:buClr>
                <a:srgbClr val="373545"/>
              </a:buClr>
              <a:buNone/>
              <a:tabLst>
                <a:tab pos="195580" algn="l"/>
              </a:tabLst>
            </a:pPr>
            <a:r>
              <a:rPr lang="cs-CZ" sz="2000" spc="-5" dirty="0">
                <a:cs typeface="Century Gothic"/>
              </a:rPr>
              <a:t>FUNKČNÍ SLOŽKA hormonů, koenzymů, nukleových kyselin nesoucích genetickou  informaci</a:t>
            </a:r>
            <a:endParaRPr lang="cs-CZ" sz="2000" dirty="0">
              <a:cs typeface="Century Gothic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2395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49D652-F729-7ACF-11A0-9C8C61FB22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BKUV011p: Základy výživy člověka – přednáška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839B61-BC3E-6643-6AA5-DA08C65AB5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41880D-079A-2B1D-AE45-69F16ADFC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SACHARIDY </a:t>
            </a:r>
            <a:r>
              <a:rPr lang="cs-CZ" sz="3600" dirty="0" err="1"/>
              <a:t>x</a:t>
            </a:r>
            <a:r>
              <a:rPr lang="cs-CZ" sz="3600" dirty="0"/>
              <a:t> CUKRY, POLYOLY, VLÁKNINA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78798E-D124-51C1-52C3-8F7AB3394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SACHARIDY (</a:t>
            </a:r>
            <a:r>
              <a:rPr lang="cs-CZ" sz="2400" dirty="0">
                <a:cs typeface="Century Gothic"/>
              </a:rPr>
              <a:t>dle </a:t>
            </a:r>
            <a:r>
              <a:rPr lang="cs-CZ" sz="2400" spc="-5" dirty="0">
                <a:cs typeface="Century Gothic"/>
              </a:rPr>
              <a:t>Zákona </a:t>
            </a:r>
            <a:r>
              <a:rPr lang="cs-CZ" sz="2400" dirty="0">
                <a:cs typeface="Century Gothic"/>
              </a:rPr>
              <a:t>o </a:t>
            </a:r>
            <a:r>
              <a:rPr lang="cs-CZ" sz="2400" spc="-5" dirty="0">
                <a:cs typeface="Century Gothic"/>
              </a:rPr>
              <a:t>potravinách) = jakýkoliv sacharid, který je metabolizován člověkem, </a:t>
            </a:r>
            <a:r>
              <a:rPr lang="cs-CZ" sz="2400" dirty="0">
                <a:cs typeface="Century Gothic"/>
              </a:rPr>
              <a:t>včetně </a:t>
            </a:r>
            <a:r>
              <a:rPr lang="cs-CZ" sz="2400" spc="-5" dirty="0">
                <a:cs typeface="Century Gothic"/>
              </a:rPr>
              <a:t>cukerných</a:t>
            </a:r>
            <a:r>
              <a:rPr lang="cs-CZ" sz="2400" spc="80" dirty="0">
                <a:cs typeface="Century Gothic"/>
              </a:rPr>
              <a:t> </a:t>
            </a:r>
            <a:r>
              <a:rPr lang="cs-CZ" sz="2400" spc="-5" dirty="0">
                <a:cs typeface="Century Gothic"/>
              </a:rPr>
              <a:t>alkoholů</a:t>
            </a:r>
          </a:p>
          <a:p>
            <a:pPr marL="324000" lvl="1" indent="0">
              <a:buNone/>
            </a:pPr>
            <a:endParaRPr lang="cs-CZ" sz="2400" dirty="0"/>
          </a:p>
          <a:p>
            <a:r>
              <a:rPr lang="cs-CZ" sz="2400" dirty="0"/>
              <a:t>CUKRY (</a:t>
            </a:r>
            <a:r>
              <a:rPr lang="cs-CZ" sz="2400" spc="-5" dirty="0">
                <a:cs typeface="Century Gothic"/>
              </a:rPr>
              <a:t>dle potravinové legislativy) = monosacharidy </a:t>
            </a:r>
            <a:r>
              <a:rPr lang="cs-CZ" sz="2400" dirty="0">
                <a:cs typeface="Century Gothic"/>
              </a:rPr>
              <a:t>a </a:t>
            </a:r>
            <a:r>
              <a:rPr lang="cs-CZ" sz="2400" spc="-5" dirty="0">
                <a:cs typeface="Century Gothic"/>
              </a:rPr>
              <a:t>disacharidy</a:t>
            </a:r>
            <a:endParaRPr lang="cs-CZ" sz="2400" dirty="0"/>
          </a:p>
          <a:p>
            <a:r>
              <a:rPr lang="cs-CZ" sz="2400" dirty="0"/>
              <a:t>CUKERNÉ ALKOHOLY (</a:t>
            </a:r>
            <a:r>
              <a:rPr lang="cs-CZ" sz="2400" dirty="0" err="1"/>
              <a:t>polyoly</a:t>
            </a:r>
            <a:r>
              <a:rPr lang="cs-CZ" sz="2400" dirty="0"/>
              <a:t>) = </a:t>
            </a:r>
            <a:r>
              <a:rPr lang="cs-CZ" sz="2400" spc="-5" dirty="0">
                <a:cs typeface="Century Gothic"/>
              </a:rPr>
              <a:t>alkoholy odvozené od sacharidů, které </a:t>
            </a:r>
            <a:r>
              <a:rPr lang="cs-CZ" sz="2400" dirty="0">
                <a:cs typeface="Century Gothic"/>
              </a:rPr>
              <a:t>se v </a:t>
            </a:r>
            <a:r>
              <a:rPr lang="cs-CZ" sz="2400" spc="-5" dirty="0">
                <a:cs typeface="Century Gothic"/>
              </a:rPr>
              <a:t>potravinářství používají jako zahušťovadla a sladidla (např. sorbitol,</a:t>
            </a:r>
            <a:r>
              <a:rPr lang="cs-CZ" sz="2400" spc="5" dirty="0">
                <a:cs typeface="Century Gothic"/>
              </a:rPr>
              <a:t> </a:t>
            </a:r>
            <a:r>
              <a:rPr lang="cs-CZ" sz="2400" spc="-5" dirty="0">
                <a:cs typeface="Century Gothic"/>
              </a:rPr>
              <a:t>xylitol)</a:t>
            </a:r>
            <a:endParaRPr lang="cs-CZ" sz="2400" dirty="0"/>
          </a:p>
          <a:p>
            <a:r>
              <a:rPr lang="cs-CZ" sz="2400" dirty="0"/>
              <a:t>VLÁKNINA = </a:t>
            </a:r>
            <a:r>
              <a:rPr lang="cs-CZ" sz="2400" dirty="0">
                <a:cs typeface="Century Gothic"/>
              </a:rPr>
              <a:t>lignin a </a:t>
            </a:r>
            <a:r>
              <a:rPr lang="cs-CZ" sz="2400" spc="-5" dirty="0">
                <a:cs typeface="Century Gothic"/>
              </a:rPr>
              <a:t>sacharidy, které </a:t>
            </a:r>
            <a:r>
              <a:rPr lang="cs-CZ" sz="2400" dirty="0">
                <a:cs typeface="Century Gothic"/>
              </a:rPr>
              <a:t>se </a:t>
            </a:r>
            <a:r>
              <a:rPr lang="cs-CZ" sz="2400" spc="-5" dirty="0">
                <a:cs typeface="Century Gothic"/>
              </a:rPr>
              <a:t>neštěpí trávícími enzymy </a:t>
            </a:r>
            <a:r>
              <a:rPr lang="cs-CZ" sz="2400" dirty="0">
                <a:cs typeface="Century Gothic"/>
              </a:rPr>
              <a:t>tenkého</a:t>
            </a:r>
            <a:r>
              <a:rPr lang="cs-CZ" sz="2400" spc="-10" dirty="0">
                <a:cs typeface="Century Gothic"/>
              </a:rPr>
              <a:t> </a:t>
            </a:r>
            <a:r>
              <a:rPr lang="cs-CZ" sz="2400" dirty="0">
                <a:cs typeface="Century Gothic"/>
              </a:rPr>
              <a:t>střeva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4739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4FF1BC8-1B0F-57D1-0D8C-2285FED032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8E9A58-4C27-61C9-067C-178A1E66D0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D29C55-F8C4-15A5-5A17-43685D28F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MONOSACHARIDY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C9FA21-A06A-A295-EAAE-A79D13A25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spc="-5" dirty="0">
                <a:cs typeface="Century Gothic"/>
              </a:rPr>
              <a:t>POHOTOVÝ ZDROJ ENERGIE </a:t>
            </a:r>
            <a:r>
              <a:rPr lang="cs-CZ" sz="2800" dirty="0">
                <a:cs typeface="Century Gothic"/>
              </a:rPr>
              <a:t>- ve </a:t>
            </a:r>
            <a:r>
              <a:rPr lang="cs-CZ" sz="2800" spc="-5" dirty="0">
                <a:cs typeface="Century Gothic"/>
              </a:rPr>
              <a:t>formě monosacharidů glukózy </a:t>
            </a:r>
            <a:r>
              <a:rPr lang="cs-CZ" sz="2800" dirty="0">
                <a:cs typeface="Century Gothic"/>
              </a:rPr>
              <a:t>a</a:t>
            </a:r>
            <a:r>
              <a:rPr lang="cs-CZ" sz="2800" spc="35" dirty="0">
                <a:cs typeface="Century Gothic"/>
              </a:rPr>
              <a:t> </a:t>
            </a:r>
            <a:r>
              <a:rPr lang="cs-CZ" sz="2800" spc="-5" dirty="0">
                <a:cs typeface="Century Gothic"/>
              </a:rPr>
              <a:t>fruktózy</a:t>
            </a:r>
          </a:p>
          <a:p>
            <a:endParaRPr lang="cs-CZ" sz="2800" spc="-5" dirty="0">
              <a:cs typeface="Century Gothic"/>
            </a:endParaRPr>
          </a:p>
          <a:p>
            <a:pPr marL="72000" indent="0">
              <a:buNone/>
            </a:pPr>
            <a:endParaRPr lang="cs-CZ" sz="2800" spc="-5" dirty="0">
              <a:cs typeface="Century Gothic"/>
            </a:endParaRPr>
          </a:p>
          <a:p>
            <a:endParaRPr lang="cs-CZ" spc="-5" dirty="0">
              <a:cs typeface="Century Gothic"/>
            </a:endParaRPr>
          </a:p>
          <a:p>
            <a:endParaRPr lang="cs-CZ" sz="2800" spc="-5" dirty="0">
              <a:cs typeface="Century Gothic"/>
            </a:endParaRPr>
          </a:p>
          <a:p>
            <a:endParaRPr lang="cs-CZ" spc="-5" dirty="0">
              <a:cs typeface="Century Gothic"/>
            </a:endParaRPr>
          </a:p>
          <a:p>
            <a:endParaRPr lang="cs-CZ" sz="2800" spc="-5" dirty="0">
              <a:cs typeface="Century Gothic"/>
            </a:endParaRPr>
          </a:p>
          <a:p>
            <a:r>
              <a:rPr lang="cs-CZ" sz="2800" spc="-5" dirty="0">
                <a:cs typeface="Century Gothic"/>
              </a:rPr>
              <a:t>GLYKEMIE </a:t>
            </a:r>
            <a:r>
              <a:rPr lang="cs-CZ" sz="2800" dirty="0">
                <a:cs typeface="Century Gothic"/>
              </a:rPr>
              <a:t>= </a:t>
            </a:r>
            <a:r>
              <a:rPr lang="cs-CZ" sz="2800" spc="-5" dirty="0">
                <a:cs typeface="Century Gothic"/>
              </a:rPr>
              <a:t>hladina glukózy </a:t>
            </a:r>
            <a:r>
              <a:rPr lang="cs-CZ" sz="2800" dirty="0">
                <a:cs typeface="Century Gothic"/>
              </a:rPr>
              <a:t>v</a:t>
            </a:r>
            <a:r>
              <a:rPr lang="cs-CZ" sz="2800" spc="10" dirty="0">
                <a:cs typeface="Century Gothic"/>
              </a:rPr>
              <a:t> </a:t>
            </a:r>
            <a:r>
              <a:rPr lang="cs-CZ" sz="2800" spc="-5" dirty="0">
                <a:cs typeface="Century Gothic"/>
              </a:rPr>
              <a:t>krvi</a:t>
            </a:r>
            <a:endParaRPr lang="cs-CZ" sz="2800" dirty="0">
              <a:cs typeface="Century Gothic"/>
            </a:endParaRPr>
          </a:p>
          <a:p>
            <a:endParaRPr lang="cs-CZ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CDCF128-31EF-1D46-9822-0426F8AD5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611115"/>
              </p:ext>
            </p:extLst>
          </p:nvPr>
        </p:nvGraphicFramePr>
        <p:xfrm>
          <a:off x="718800" y="2713895"/>
          <a:ext cx="10058399" cy="1921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9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4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68580">
                        <a:lnSpc>
                          <a:spcPts val="2060"/>
                        </a:lnSpc>
                      </a:pPr>
                      <a:r>
                        <a:rPr sz="1800" b="1" dirty="0">
                          <a:solidFill>
                            <a:schemeClr val="bg1"/>
                          </a:solidFill>
                        </a:rPr>
                        <a:t>Příklad</a:t>
                      </a:r>
                      <a:endParaRPr sz="180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0"/>
                        </a:lnSpc>
                      </a:pPr>
                      <a:r>
                        <a:rPr sz="1800" b="1" dirty="0">
                          <a:solidFill>
                            <a:schemeClr val="bg1"/>
                          </a:solidFill>
                        </a:rPr>
                        <a:t>Výskyt</a:t>
                      </a:r>
                      <a:endParaRPr sz="180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b="1" spc="-5" dirty="0">
                          <a:solidFill>
                            <a:schemeClr val="bg1"/>
                          </a:solidFill>
                        </a:rPr>
                        <a:t>Produkty</a:t>
                      </a:r>
                      <a:r>
                        <a:rPr sz="1800" b="1" spc="-1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bg1"/>
                          </a:solidFill>
                        </a:rPr>
                        <a:t>štěpení</a:t>
                      </a:r>
                      <a:endParaRPr sz="18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68580">
                        <a:lnSpc>
                          <a:spcPts val="2125"/>
                        </a:lnSpc>
                        <a:spcBef>
                          <a:spcPts val="5"/>
                        </a:spcBef>
                      </a:pPr>
                      <a:r>
                        <a:rPr sz="1800" b="1" spc="-5" dirty="0">
                          <a:solidFill>
                            <a:sysClr val="windowText" lastClr="000000"/>
                          </a:solidFill>
                        </a:rPr>
                        <a:t>Glukóza</a:t>
                      </a:r>
                      <a:endParaRPr sz="18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68580">
                        <a:lnSpc>
                          <a:spcPts val="2090"/>
                        </a:lnSpc>
                      </a:pPr>
                      <a:r>
                        <a:rPr sz="1800" b="1" spc="-5" dirty="0">
                          <a:solidFill>
                            <a:sysClr val="windowText" lastClr="000000"/>
                          </a:solidFill>
                        </a:rPr>
                        <a:t>(hroznový cukr, krevní</a:t>
                      </a:r>
                      <a:r>
                        <a:rPr sz="1800" b="1" spc="-25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sz="1800" b="1" spc="-5" dirty="0">
                          <a:solidFill>
                            <a:sysClr val="windowText" lastClr="000000"/>
                          </a:solidFill>
                        </a:rPr>
                        <a:t>cukr)</a:t>
                      </a:r>
                      <a:endParaRPr sz="1800" dirty="0">
                        <a:solidFill>
                          <a:sysClr val="windowText" lastClr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70"/>
                        </a:lnSpc>
                      </a:pPr>
                      <a:r>
                        <a:rPr sz="1800" spc="-5" dirty="0">
                          <a:solidFill>
                            <a:sysClr val="windowText" lastClr="000000"/>
                          </a:solidFill>
                        </a:rPr>
                        <a:t>Ovoce, </a:t>
                      </a:r>
                      <a:r>
                        <a:rPr sz="1800" dirty="0">
                          <a:solidFill>
                            <a:sysClr val="windowText" lastClr="000000"/>
                          </a:solidFill>
                        </a:rPr>
                        <a:t>med, </a:t>
                      </a:r>
                      <a:r>
                        <a:rPr sz="1800" spc="-5" dirty="0">
                          <a:solidFill>
                            <a:sysClr val="windowText" lastClr="000000"/>
                          </a:solidFill>
                        </a:rPr>
                        <a:t>krev</a:t>
                      </a:r>
                      <a:endParaRPr sz="1800">
                        <a:solidFill>
                          <a:sysClr val="windowText" lastClr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70"/>
                        </a:lnSpc>
                      </a:pPr>
                      <a:r>
                        <a:rPr sz="1800" dirty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  <a:endParaRPr sz="1800">
                        <a:solidFill>
                          <a:sysClr val="windowText" lastClr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68580" marR="1750060">
                        <a:lnSpc>
                          <a:spcPts val="2090"/>
                        </a:lnSpc>
                        <a:spcBef>
                          <a:spcPts val="130"/>
                        </a:spcBef>
                      </a:pPr>
                      <a:r>
                        <a:rPr sz="1800" b="1" spc="-5" dirty="0">
                          <a:solidFill>
                            <a:sysClr val="windowText" lastClr="000000"/>
                          </a:solidFill>
                        </a:rPr>
                        <a:t>Fruktóza  (ovocný</a:t>
                      </a:r>
                      <a:r>
                        <a:rPr sz="1800" b="1" spc="-7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sz="1800" b="1" spc="-5" dirty="0">
                          <a:solidFill>
                            <a:sysClr val="windowText" lastClr="000000"/>
                          </a:solidFill>
                        </a:rPr>
                        <a:t>cukr)</a:t>
                      </a:r>
                      <a:endParaRPr sz="1800" dirty="0">
                        <a:solidFill>
                          <a:sysClr val="windowText" lastClr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70"/>
                        </a:lnSpc>
                      </a:pPr>
                      <a:r>
                        <a:rPr sz="1800" spc="-5" dirty="0">
                          <a:solidFill>
                            <a:sysClr val="windowText" lastClr="000000"/>
                          </a:solidFill>
                        </a:rPr>
                        <a:t>Ovoce, </a:t>
                      </a:r>
                      <a:r>
                        <a:rPr sz="1800" dirty="0">
                          <a:solidFill>
                            <a:sysClr val="windowText" lastClr="000000"/>
                          </a:solidFill>
                        </a:rPr>
                        <a:t>med, </a:t>
                      </a:r>
                      <a:r>
                        <a:rPr sz="1800" spc="-5" dirty="0">
                          <a:solidFill>
                            <a:sysClr val="windowText" lastClr="000000"/>
                          </a:solidFill>
                        </a:rPr>
                        <a:t>zelenina,</a:t>
                      </a:r>
                      <a:r>
                        <a:rPr sz="180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sz="1800" spc="-5" dirty="0">
                          <a:solidFill>
                            <a:sysClr val="windowText" lastClr="000000"/>
                          </a:solidFill>
                        </a:rPr>
                        <a:t>kukuřice</a:t>
                      </a:r>
                      <a:endParaRPr sz="1800">
                        <a:solidFill>
                          <a:sysClr val="windowText" lastClr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70"/>
                        </a:lnSpc>
                      </a:pPr>
                      <a:r>
                        <a:rPr sz="1800" dirty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  <a:endParaRPr sz="1800">
                        <a:solidFill>
                          <a:sysClr val="windowText" lastClr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spc="-5" dirty="0">
                          <a:solidFill>
                            <a:sysClr val="windowText" lastClr="000000"/>
                          </a:solidFill>
                        </a:rPr>
                        <a:t>Galaktóza</a:t>
                      </a:r>
                      <a:endParaRPr sz="1800" dirty="0">
                        <a:solidFill>
                          <a:sysClr val="windowText" lastClr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70"/>
                        </a:lnSpc>
                      </a:pPr>
                      <a:r>
                        <a:rPr sz="1800" spc="-5" dirty="0">
                          <a:solidFill>
                            <a:sysClr val="windowText" lastClr="000000"/>
                          </a:solidFill>
                        </a:rPr>
                        <a:t>Součást laktózy</a:t>
                      </a:r>
                      <a:endParaRPr sz="1800" dirty="0">
                        <a:solidFill>
                          <a:sysClr val="windowText" lastClr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70"/>
                        </a:lnSpc>
                      </a:pPr>
                      <a:r>
                        <a:rPr sz="1800" dirty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  <a:endParaRPr sz="1800" dirty="0">
                        <a:solidFill>
                          <a:sysClr val="windowText" lastClr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703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DC2B9A-A26C-A92D-D3BD-0AF76E8040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726C65-1508-F018-8587-0CE6DBAF1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2AC739-B95C-79B5-2C84-37C617366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DISACHARIDY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6B8AAC3-4279-57D9-CD66-D9F5FB453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cukerné jednotky</a:t>
            </a:r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800" spc="-5" dirty="0">
                <a:cs typeface="Century Gothic"/>
              </a:rPr>
              <a:t>LAKTÓZOVÁ </a:t>
            </a:r>
            <a:r>
              <a:rPr lang="cs-CZ" sz="2800" dirty="0">
                <a:cs typeface="Century Gothic"/>
              </a:rPr>
              <a:t>INTOLERANCE = </a:t>
            </a:r>
            <a:r>
              <a:rPr lang="cs-CZ" sz="2800" spc="-5" dirty="0">
                <a:cs typeface="Century Gothic"/>
              </a:rPr>
              <a:t>nesnášenlivost mléčného</a:t>
            </a:r>
            <a:r>
              <a:rPr lang="cs-CZ" sz="2800" spc="25" dirty="0">
                <a:cs typeface="Century Gothic"/>
              </a:rPr>
              <a:t> </a:t>
            </a:r>
            <a:r>
              <a:rPr lang="cs-CZ" sz="2800" spc="-5" dirty="0">
                <a:cs typeface="Century Gothic"/>
              </a:rPr>
              <a:t>cukru</a:t>
            </a:r>
            <a:endParaRPr lang="cs-CZ" sz="2800" dirty="0">
              <a:cs typeface="Century Gothic"/>
            </a:endParaRP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106F37E-6F47-6137-8C47-60965B190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15097"/>
              </p:ext>
            </p:extLst>
          </p:nvPr>
        </p:nvGraphicFramePr>
        <p:xfrm>
          <a:off x="666000" y="2329377"/>
          <a:ext cx="10058400" cy="19227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68580">
                        <a:lnSpc>
                          <a:spcPts val="206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</a:rPr>
                        <a:t>Příklad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</a:rPr>
                        <a:t>Výskyt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</a:rPr>
                        <a:t>Produkty štěpení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68580">
                        <a:lnSpc>
                          <a:spcPts val="2125"/>
                        </a:lnSpc>
                        <a:spcBef>
                          <a:spcPts val="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Sacharóza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  <a:p>
                      <a:pPr marL="68580">
                        <a:lnSpc>
                          <a:spcPts val="2090"/>
                        </a:lnSpc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(řepný či třtinový cukr)</a:t>
                      </a:r>
                      <a:endParaRPr sz="180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70"/>
                        </a:lnSpc>
                      </a:pPr>
                      <a:r>
                        <a:rPr sz="1800" spc="-5" dirty="0"/>
                        <a:t>Většina</a:t>
                      </a:r>
                      <a:r>
                        <a:rPr sz="1800" spc="-10" dirty="0"/>
                        <a:t> </a:t>
                      </a:r>
                      <a:r>
                        <a:rPr sz="1800" spc="-5" dirty="0"/>
                        <a:t>rostlin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70"/>
                        </a:lnSpc>
                      </a:pPr>
                      <a:r>
                        <a:rPr sz="1800" spc="-5" dirty="0"/>
                        <a:t>Glukóza </a:t>
                      </a:r>
                      <a:r>
                        <a:rPr sz="1800" dirty="0"/>
                        <a:t>a</a:t>
                      </a:r>
                      <a:r>
                        <a:rPr sz="1800" spc="-10" dirty="0"/>
                        <a:t> </a:t>
                      </a:r>
                      <a:r>
                        <a:rPr sz="1800" spc="-5" dirty="0"/>
                        <a:t>fruktóza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68580" marR="1684655">
                        <a:lnSpc>
                          <a:spcPts val="2090"/>
                        </a:lnSpc>
                        <a:spcBef>
                          <a:spcPts val="130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Maltóza  (sladový</a:t>
                      </a:r>
                      <a:r>
                        <a:rPr sz="1800" b="1" spc="-6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cukr)</a:t>
                      </a:r>
                      <a:endParaRPr sz="180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L="67945" marR="605790">
                        <a:lnSpc>
                          <a:spcPts val="2090"/>
                        </a:lnSpc>
                        <a:spcBef>
                          <a:spcPts val="130"/>
                        </a:spcBef>
                      </a:pPr>
                      <a:r>
                        <a:rPr sz="1800" spc="-5" dirty="0"/>
                        <a:t>Uvolňuje </a:t>
                      </a:r>
                      <a:r>
                        <a:rPr sz="1800" dirty="0"/>
                        <a:t>se </a:t>
                      </a:r>
                      <a:r>
                        <a:rPr sz="1800" spc="-5" dirty="0"/>
                        <a:t>ze škrobu při  klíčení </a:t>
                      </a:r>
                      <a:r>
                        <a:rPr sz="1800" dirty="0"/>
                        <a:t>ječmene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70"/>
                        </a:lnSpc>
                      </a:pPr>
                      <a:r>
                        <a:rPr sz="1800" spc="-5" dirty="0"/>
                        <a:t>Glukóza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68580" marR="1718310">
                        <a:lnSpc>
                          <a:spcPts val="2090"/>
                        </a:lnSpc>
                        <a:spcBef>
                          <a:spcPts val="130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Laktóza  (mléčný</a:t>
                      </a:r>
                      <a:r>
                        <a:rPr sz="1800" b="1" spc="-7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cukr)</a:t>
                      </a:r>
                      <a:endParaRPr sz="180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70"/>
                        </a:lnSpc>
                      </a:pPr>
                      <a:r>
                        <a:rPr sz="1800" spc="-5" dirty="0"/>
                        <a:t>Mléko </a:t>
                      </a:r>
                      <a:r>
                        <a:rPr sz="1800" dirty="0"/>
                        <a:t>a </a:t>
                      </a:r>
                      <a:r>
                        <a:rPr sz="1800" spc="-5" dirty="0"/>
                        <a:t>mléčné</a:t>
                      </a:r>
                      <a:r>
                        <a:rPr sz="1800" spc="-15" dirty="0"/>
                        <a:t> </a:t>
                      </a:r>
                      <a:r>
                        <a:rPr sz="1800" spc="-5" dirty="0"/>
                        <a:t>výrobky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70"/>
                        </a:lnSpc>
                      </a:pPr>
                      <a:r>
                        <a:rPr sz="1800" spc="-5" dirty="0"/>
                        <a:t>Glukóza </a:t>
                      </a:r>
                      <a:r>
                        <a:rPr sz="1800" dirty="0"/>
                        <a:t>a</a:t>
                      </a:r>
                      <a:r>
                        <a:rPr sz="1800" spc="-15" dirty="0"/>
                        <a:t> </a:t>
                      </a:r>
                      <a:r>
                        <a:rPr sz="1800" spc="-5" dirty="0"/>
                        <a:t>galaktóza</a:t>
                      </a:r>
                      <a:endParaRPr sz="1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143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A2E4F7-FF56-3351-1171-1B174D47D8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895065-3DB6-7EB4-6954-15CFDAB918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E65871-CB07-1214-B6B0-B851173D8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OLIGOSACHARIDY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9F8A50-C42A-556C-BE50-5A804CAC2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3-9 cukerných jednotek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3CD0AE4-0767-2AC7-6F3F-5D7C53D58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160647"/>
              </p:ext>
            </p:extLst>
          </p:nvPr>
        </p:nvGraphicFramePr>
        <p:xfrm>
          <a:off x="666000" y="2305931"/>
          <a:ext cx="10166123" cy="83693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0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68580">
                        <a:lnSpc>
                          <a:spcPts val="206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</a:rPr>
                        <a:t>Příklad</a:t>
                      </a:r>
                      <a:endParaRPr sz="1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</a:rPr>
                        <a:t>Výskyt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</a:rPr>
                        <a:t>Produkty štěpení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68580">
                        <a:lnSpc>
                          <a:spcPts val="2070"/>
                        </a:lnSpc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Rafinóza</a:t>
                      </a:r>
                      <a:endParaRPr sz="180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70"/>
                        </a:lnSpc>
                      </a:pPr>
                      <a:r>
                        <a:rPr sz="1800" spc="-5" dirty="0"/>
                        <a:t>Fazole, hlávkové</a:t>
                      </a:r>
                      <a:r>
                        <a:rPr sz="1800" dirty="0"/>
                        <a:t> zelí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922655">
                        <a:lnSpc>
                          <a:spcPts val="2090"/>
                        </a:lnSpc>
                        <a:spcBef>
                          <a:spcPts val="130"/>
                        </a:spcBef>
                      </a:pPr>
                      <a:r>
                        <a:rPr sz="1800" spc="-5" dirty="0"/>
                        <a:t>Galaktóza, glukóza</a:t>
                      </a:r>
                      <a:r>
                        <a:rPr lang="cs-CZ" sz="1800" spc="-50" dirty="0"/>
                        <a:t> </a:t>
                      </a:r>
                    </a:p>
                    <a:p>
                      <a:pPr marL="67945" marR="922655">
                        <a:lnSpc>
                          <a:spcPts val="2090"/>
                        </a:lnSpc>
                        <a:spcBef>
                          <a:spcPts val="130"/>
                        </a:spcBef>
                      </a:pPr>
                      <a:r>
                        <a:rPr sz="1800" dirty="0"/>
                        <a:t>a</a:t>
                      </a:r>
                      <a:r>
                        <a:rPr lang="cs-CZ" sz="1800" dirty="0"/>
                        <a:t> </a:t>
                      </a:r>
                      <a:r>
                        <a:rPr sz="1800" spc="-5" dirty="0" err="1"/>
                        <a:t>fruktóza</a:t>
                      </a:r>
                      <a:endParaRPr sz="1800" dirty="0" err="1">
                        <a:latin typeface="Century Gothic"/>
                        <a:cs typeface="Century Gothic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515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A705BE7-E80A-2165-3A43-B19378CDC9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BKUV011p: Základy výživy člověka – přednáška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EEEAC5-4F0C-123B-A1F9-3D3D7099FB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29A16D-7C6C-D21F-A86F-AE1256D58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POLYSACHARIDY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75B86D-AC04-AB73-F282-8C07D8FE4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spc="-5" dirty="0">
                <a:cs typeface="Century Gothic"/>
              </a:rPr>
              <a:t>více jak 9</a:t>
            </a:r>
            <a:r>
              <a:rPr lang="cs-CZ" sz="2000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cukerných</a:t>
            </a:r>
            <a:r>
              <a:rPr lang="cs-CZ" sz="2000" spc="5" dirty="0">
                <a:cs typeface="Century Gothic"/>
              </a:rPr>
              <a:t> </a:t>
            </a:r>
            <a:r>
              <a:rPr lang="cs-CZ" sz="2000" spc="-5" dirty="0">
                <a:cs typeface="Century Gothic"/>
              </a:rPr>
              <a:t>jednotek</a:t>
            </a:r>
            <a:endParaRPr lang="cs-CZ" sz="2000" dirty="0">
              <a:cs typeface="Century Gothic"/>
            </a:endParaRPr>
          </a:p>
          <a:p>
            <a:r>
              <a:rPr lang="cs-CZ" sz="2000" spc="-5" dirty="0">
                <a:cs typeface="Century Gothic"/>
              </a:rPr>
              <a:t>ZÁSOBA </a:t>
            </a:r>
            <a:r>
              <a:rPr lang="cs-CZ" sz="2000" dirty="0">
                <a:cs typeface="Century Gothic"/>
              </a:rPr>
              <a:t>ENERGIE - ve </a:t>
            </a:r>
            <a:r>
              <a:rPr lang="cs-CZ" sz="2000" spc="-5" dirty="0">
                <a:cs typeface="Century Gothic"/>
              </a:rPr>
              <a:t>formě škrobu, glykogenu či </a:t>
            </a:r>
            <a:r>
              <a:rPr lang="cs-CZ" sz="2000" dirty="0">
                <a:cs typeface="Century Gothic"/>
              </a:rPr>
              <a:t>inulinu</a:t>
            </a:r>
          </a:p>
          <a:p>
            <a:r>
              <a:rPr lang="cs-CZ" sz="2000" spc="-5" dirty="0">
                <a:cs typeface="Century Gothic"/>
              </a:rPr>
              <a:t>STAVEBNÍ MATERIÁL - celulóza, chitin</a:t>
            </a:r>
            <a:endParaRPr lang="cs-CZ" sz="2000" dirty="0">
              <a:cs typeface="Century Gothic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5173B32-BC55-5D3C-9B24-BABFD2E63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813119"/>
              </p:ext>
            </p:extLst>
          </p:nvPr>
        </p:nvGraphicFramePr>
        <p:xfrm>
          <a:off x="666000" y="3154635"/>
          <a:ext cx="10058400" cy="2193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68580">
                        <a:lnSpc>
                          <a:spcPts val="206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</a:rPr>
                        <a:t>Příklad</a:t>
                      </a:r>
                      <a:endParaRPr sz="1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</a:rPr>
                        <a:t>Výskyt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</a:rPr>
                        <a:t>Produkty štěpení</a:t>
                      </a:r>
                      <a:endParaRPr sz="1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68580">
                        <a:lnSpc>
                          <a:spcPts val="2060"/>
                        </a:lnSpc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Škrob</a:t>
                      </a:r>
                      <a:endParaRPr sz="180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234315">
                        <a:lnSpc>
                          <a:spcPts val="2110"/>
                        </a:lnSpc>
                        <a:spcBef>
                          <a:spcPts val="105"/>
                        </a:spcBef>
                      </a:pPr>
                      <a:r>
                        <a:rPr sz="1800" spc="-5" dirty="0"/>
                        <a:t>Obiloviny, pseudoobiloviny,  </a:t>
                      </a:r>
                      <a:r>
                        <a:rPr sz="1800" dirty="0"/>
                        <a:t>luštěniny, </a:t>
                      </a:r>
                      <a:r>
                        <a:rPr sz="1800" spc="-5" dirty="0"/>
                        <a:t>brambory,</a:t>
                      </a:r>
                      <a:r>
                        <a:rPr sz="1800" spc="-75" dirty="0"/>
                        <a:t> </a:t>
                      </a:r>
                      <a:r>
                        <a:rPr sz="1800" spc="-5" dirty="0"/>
                        <a:t>batáty</a:t>
                      </a:r>
                      <a:endParaRPr sz="1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13335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spc="-5" dirty="0"/>
                        <a:t>Glukóza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005">
                <a:tc>
                  <a:txBody>
                    <a:bodyPr/>
                    <a:lstStyle/>
                    <a:p>
                      <a:pPr marL="68580">
                        <a:lnSpc>
                          <a:spcPts val="2060"/>
                        </a:lnSpc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Glykogen</a:t>
                      </a:r>
                      <a:endParaRPr sz="180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130"/>
                        </a:lnSpc>
                      </a:pPr>
                      <a:r>
                        <a:rPr sz="1800" spc="-5" dirty="0"/>
                        <a:t>Zásobní forma glukózy</a:t>
                      </a:r>
                      <a:r>
                        <a:rPr sz="1800" spc="-15" dirty="0"/>
                        <a:t> </a:t>
                      </a:r>
                      <a:r>
                        <a:rPr sz="1800" dirty="0"/>
                        <a:t>u</a:t>
                      </a:r>
                      <a:endParaRPr sz="1800"/>
                    </a:p>
                    <a:p>
                      <a:pPr marL="67945">
                        <a:lnSpc>
                          <a:spcPts val="2090"/>
                        </a:lnSpc>
                      </a:pPr>
                      <a:r>
                        <a:rPr sz="1800" spc="-5" dirty="0"/>
                        <a:t>živočichů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spc="-5" dirty="0"/>
                        <a:t>Glukóza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68580" marR="186055">
                        <a:lnSpc>
                          <a:spcPts val="2110"/>
                        </a:lnSpc>
                        <a:spcBef>
                          <a:spcPts val="10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Nestravitelné polysacharidy  (inulin, celulóza, chitin</a:t>
                      </a:r>
                      <a:r>
                        <a:rPr sz="1800" b="1" spc="-4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atd.)</a:t>
                      </a:r>
                      <a:endParaRPr sz="180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13335" marB="0"/>
                </a:tc>
                <a:tc>
                  <a:txBody>
                    <a:bodyPr/>
                    <a:lstStyle/>
                    <a:p>
                      <a:pPr marL="67945" marR="320040" algn="l">
                        <a:lnSpc>
                          <a:spcPct val="99400"/>
                        </a:lnSpc>
                        <a:spcBef>
                          <a:spcPts val="5"/>
                        </a:spcBef>
                      </a:pPr>
                      <a:r>
                        <a:rPr sz="1800" spc="-5" dirty="0"/>
                        <a:t>Zelenina, ovoce, obiloviny,  </a:t>
                      </a:r>
                      <a:r>
                        <a:rPr sz="1800" dirty="0"/>
                        <a:t>luštěniny, </a:t>
                      </a:r>
                      <a:r>
                        <a:rPr sz="1800" spc="-5" dirty="0"/>
                        <a:t>ořechy, olejnatá  </a:t>
                      </a:r>
                      <a:r>
                        <a:rPr sz="1800" dirty="0"/>
                        <a:t>semena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0"/>
                        </a:lnSpc>
                      </a:pPr>
                      <a:r>
                        <a:rPr sz="1800" spc="-5" dirty="0"/>
                        <a:t>Acetát, propionát,</a:t>
                      </a:r>
                      <a:r>
                        <a:rPr sz="1800" spc="-10" dirty="0"/>
                        <a:t> </a:t>
                      </a:r>
                      <a:r>
                        <a:rPr sz="1800" spc="-5" dirty="0"/>
                        <a:t>butyrát</a:t>
                      </a:r>
                      <a:endParaRPr sz="1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05378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</TotalTime>
  <Words>2948</Words>
  <Application>Microsoft Office PowerPoint</Application>
  <PresentationFormat>Širokoúhlá obrazovka</PresentationFormat>
  <Paragraphs>699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Century Gothic</vt:lpstr>
      <vt:lpstr>Tahoma</vt:lpstr>
      <vt:lpstr>Wingdings</vt:lpstr>
      <vt:lpstr>Prezentace_MU_CZ</vt:lpstr>
      <vt:lpstr>SACHARIDY</vt:lpstr>
      <vt:lpstr>MAKROŽIVINY x MIKROŽIVINY</vt:lpstr>
      <vt:lpstr>SACHARIDY</vt:lpstr>
      <vt:lpstr>SACHARIDY - funkce</vt:lpstr>
      <vt:lpstr>SACHARIDY x CUKRY, POLYOLY, VLÁKNINA</vt:lpstr>
      <vt:lpstr>MONOSACHARIDY</vt:lpstr>
      <vt:lpstr>DISACHARIDY</vt:lpstr>
      <vt:lpstr>OLIGOSACHARIDY</vt:lpstr>
      <vt:lpstr>POLYSACHARIDY</vt:lpstr>
      <vt:lpstr>….složen z molekul glukózy</vt:lpstr>
      <vt:lpstr>CUKERNÉ ALKOHOLY</vt:lpstr>
      <vt:lpstr>SLADIVOST</vt:lpstr>
      <vt:lpstr>TRÁVENÍ SACAHRDIŮ</vt:lpstr>
      <vt:lpstr>Prezentace aplikace PowerPoint</vt:lpstr>
      <vt:lpstr>GLYKEMIE</vt:lpstr>
      <vt:lpstr>Prezentace aplikace PowerPoint</vt:lpstr>
      <vt:lpstr>Glykemický index (GI)</vt:lpstr>
      <vt:lpstr>Glykemický index</vt:lpstr>
      <vt:lpstr>GI</vt:lpstr>
      <vt:lpstr>Glykemická nálož (GN)</vt:lpstr>
      <vt:lpstr>GN</vt:lpstr>
      <vt:lpstr>GN</vt:lpstr>
      <vt:lpstr>GLYKEMICKÝ INDEX x GLYKEMICKÁ NÁLOŽ</vt:lpstr>
      <vt:lpstr>Prezentace aplikace PowerPoint</vt:lpstr>
      <vt:lpstr>Potřeba sacharidů</vt:lpstr>
      <vt:lpstr>Z historie a pro zajímavost…</vt:lpstr>
      <vt:lpstr>…a ještě pro  zajímavost.</vt:lpstr>
      <vt:lpstr>ZDROJE SACHARIDŮ</vt:lpstr>
      <vt:lpstr>ZDROJE  SACHARIDŮ</vt:lpstr>
      <vt:lpstr>INFORMACE NA OBALECH POTRAVIN</vt:lpstr>
      <vt:lpstr>INFORMACE NA OBALECH POTRAVIN</vt:lpstr>
      <vt:lpstr>INFORMACE NA OBALECH POTRAVIN</vt:lpstr>
      <vt:lpstr>Prezentace aplikace PowerPoint</vt:lpstr>
      <vt:lpstr>Prezentace aplikace PowerPoint</vt:lpstr>
      <vt:lpstr>ŘEPNÝ ČI TŘTINOVÝ  CUKR?</vt:lpstr>
      <vt:lpstr>BÍLÝ ČI HNĚDÝ CUKR?</vt:lpstr>
      <vt:lpstr>MED</vt:lpstr>
      <vt:lpstr>G-F a F-G SIRUP</vt:lpstr>
      <vt:lpstr>SIRUP AGÁVOVÝ, JAVOROVÝ…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Sacharidy</dc:title>
  <dc:creator>Veronika Spáčilová</dc:creator>
  <cp:lastModifiedBy>Veronika Suchodolová</cp:lastModifiedBy>
  <cp:revision>38</cp:revision>
  <cp:lastPrinted>1601-01-01T00:00:00Z</cp:lastPrinted>
  <dcterms:created xsi:type="dcterms:W3CDTF">2022-10-02T13:05:36Z</dcterms:created>
  <dcterms:modified xsi:type="dcterms:W3CDTF">2023-10-10T08:50:40Z</dcterms:modified>
</cp:coreProperties>
</file>