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8"/>
  </p:notesMasterIdLst>
  <p:sldIdLst>
    <p:sldId id="411" r:id="rId2"/>
    <p:sldId id="488" r:id="rId3"/>
    <p:sldId id="489" r:id="rId4"/>
    <p:sldId id="490" r:id="rId5"/>
    <p:sldId id="517" r:id="rId6"/>
    <p:sldId id="518" r:id="rId7"/>
    <p:sldId id="416" r:id="rId8"/>
    <p:sldId id="491" r:id="rId9"/>
    <p:sldId id="492" r:id="rId10"/>
    <p:sldId id="419" r:id="rId11"/>
    <p:sldId id="420" r:id="rId12"/>
    <p:sldId id="493" r:id="rId13"/>
    <p:sldId id="494" r:id="rId14"/>
    <p:sldId id="495" r:id="rId15"/>
    <p:sldId id="424" r:id="rId16"/>
    <p:sldId id="425" r:id="rId17"/>
    <p:sldId id="426" r:id="rId18"/>
    <p:sldId id="496" r:id="rId19"/>
    <p:sldId id="428" r:id="rId20"/>
    <p:sldId id="497" r:id="rId21"/>
    <p:sldId id="430" r:id="rId22"/>
    <p:sldId id="498" r:id="rId23"/>
    <p:sldId id="431" r:id="rId24"/>
    <p:sldId id="432" r:id="rId25"/>
    <p:sldId id="499" r:id="rId26"/>
    <p:sldId id="435" r:id="rId27"/>
    <p:sldId id="500" r:id="rId28"/>
    <p:sldId id="519" r:id="rId29"/>
    <p:sldId id="501" r:id="rId30"/>
    <p:sldId id="502" r:id="rId31"/>
    <p:sldId id="503" r:id="rId32"/>
    <p:sldId id="516" r:id="rId33"/>
    <p:sldId id="440" r:id="rId34"/>
    <p:sldId id="441" r:id="rId35"/>
    <p:sldId id="442" r:id="rId36"/>
    <p:sldId id="504" r:id="rId37"/>
    <p:sldId id="444" r:id="rId38"/>
    <p:sldId id="445" r:id="rId39"/>
    <p:sldId id="505" r:id="rId40"/>
    <p:sldId id="447" r:id="rId41"/>
    <p:sldId id="506" r:id="rId42"/>
    <p:sldId id="507" r:id="rId43"/>
    <p:sldId id="508" r:id="rId44"/>
    <p:sldId id="520" r:id="rId45"/>
    <p:sldId id="509" r:id="rId46"/>
    <p:sldId id="510" r:id="rId47"/>
    <p:sldId id="511" r:id="rId48"/>
    <p:sldId id="451" r:id="rId49"/>
    <p:sldId id="453" r:id="rId50"/>
    <p:sldId id="512" r:id="rId51"/>
    <p:sldId id="513" r:id="rId52"/>
    <p:sldId id="514" r:id="rId53"/>
    <p:sldId id="456" r:id="rId54"/>
    <p:sldId id="521" r:id="rId55"/>
    <p:sldId id="515" r:id="rId56"/>
    <p:sldId id="482" r:id="rId5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90B"/>
    <a:srgbClr val="923FA9"/>
    <a:srgbClr val="009900"/>
    <a:srgbClr val="B2B2B2"/>
    <a:srgbClr val="808080"/>
    <a:srgbClr val="FF9900"/>
    <a:srgbClr val="00CC99"/>
    <a:srgbClr val="B7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9" autoAdjust="0"/>
  </p:normalViewPr>
  <p:slideViewPr>
    <p:cSldViewPr>
      <p:cViewPr varScale="1">
        <p:scale>
          <a:sx n="75" d="100"/>
          <a:sy n="75" d="100"/>
        </p:scale>
        <p:origin x="9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1E3D2266-8196-42CD-881B-C3D186227F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99421D21-34DD-4C15-BCEC-F9BAD0CA97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E82FB92-B412-4276-A66F-111935586A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5941" name="Rectangle 5">
            <a:extLst>
              <a:ext uri="{FF2B5EF4-FFF2-40B4-BE49-F238E27FC236}">
                <a16:creationId xmlns:a16="http://schemas.microsoft.com/office/drawing/2014/main" id="{BCA2D5AB-4B10-4681-894D-8C85036BFE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295942" name="Rectangle 6">
            <a:extLst>
              <a:ext uri="{FF2B5EF4-FFF2-40B4-BE49-F238E27FC236}">
                <a16:creationId xmlns:a16="http://schemas.microsoft.com/office/drawing/2014/main" id="{1EE5B727-ED9B-43C2-B40E-1493469414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95943" name="Rectangle 7">
            <a:extLst>
              <a:ext uri="{FF2B5EF4-FFF2-40B4-BE49-F238E27FC236}">
                <a16:creationId xmlns:a16="http://schemas.microsoft.com/office/drawing/2014/main" id="{03469623-3261-4787-9E08-41FC3919D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FE140E-EB67-465A-8F86-0387AEC0A02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51D427-99B5-4E6C-91B1-E97EF44996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F8A0F4D-AC05-42B7-9C54-B84BC1354F5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D328263C-0B5D-4F62-B3EE-497D669783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2026 w 596"/>
                  <a:gd name="T1" fmla="*/ 45486 h 666"/>
                  <a:gd name="T2" fmla="*/ 725 w 596"/>
                  <a:gd name="T3" fmla="*/ 41892 h 666"/>
                  <a:gd name="T4" fmla="*/ 0 w 596"/>
                  <a:gd name="T5" fmla="*/ 35497 h 666"/>
                  <a:gd name="T6" fmla="*/ 505 w 596"/>
                  <a:gd name="T7" fmla="*/ 27294 h 666"/>
                  <a:gd name="T8" fmla="*/ 3131 w 596"/>
                  <a:gd name="T9" fmla="*/ 18569 h 666"/>
                  <a:gd name="T10" fmla="*/ 8604 w 596"/>
                  <a:gd name="T11" fmla="*/ 10310 h 666"/>
                  <a:gd name="T12" fmla="*/ 17787 w 596"/>
                  <a:gd name="T13" fmla="*/ 3804 h 666"/>
                  <a:gd name="T14" fmla="*/ 30898 w 596"/>
                  <a:gd name="T15" fmla="*/ 223 h 666"/>
                  <a:gd name="T16" fmla="*/ 47572 w 596"/>
                  <a:gd name="T17" fmla="*/ 1108 h 666"/>
                  <a:gd name="T18" fmla="*/ 60607 w 596"/>
                  <a:gd name="T19" fmla="*/ 8382 h 666"/>
                  <a:gd name="T20" fmla="*/ 69341 w 596"/>
                  <a:gd name="T21" fmla="*/ 20299 h 666"/>
                  <a:gd name="T22" fmla="*/ 73999 w 596"/>
                  <a:gd name="T23" fmla="*/ 34877 h 666"/>
                  <a:gd name="T24" fmla="*/ 74489 w 596"/>
                  <a:gd name="T25" fmla="*/ 50274 h 666"/>
                  <a:gd name="T26" fmla="*/ 70861 w 596"/>
                  <a:gd name="T27" fmla="*/ 64537 h 666"/>
                  <a:gd name="T28" fmla="*/ 63458 w 596"/>
                  <a:gd name="T29" fmla="*/ 75559 h 666"/>
                  <a:gd name="T30" fmla="*/ 52224 w 596"/>
                  <a:gd name="T31" fmla="*/ 81465 h 666"/>
                  <a:gd name="T32" fmla="*/ 48693 w 596"/>
                  <a:gd name="T33" fmla="*/ 80944 h 666"/>
                  <a:gd name="T34" fmla="*/ 55181 w 596"/>
                  <a:gd name="T35" fmla="*/ 75838 h 666"/>
                  <a:gd name="T36" fmla="*/ 60327 w 596"/>
                  <a:gd name="T37" fmla="*/ 66858 h 666"/>
                  <a:gd name="T38" fmla="*/ 63684 w 596"/>
                  <a:gd name="T39" fmla="*/ 55763 h 666"/>
                  <a:gd name="T40" fmla="*/ 65080 w 596"/>
                  <a:gd name="T41" fmla="*/ 43656 h 666"/>
                  <a:gd name="T42" fmla="*/ 64355 w 596"/>
                  <a:gd name="T43" fmla="*/ 31696 h 666"/>
                  <a:gd name="T44" fmla="*/ 60728 w 596"/>
                  <a:gd name="T45" fmla="*/ 21383 h 666"/>
                  <a:gd name="T46" fmla="*/ 54174 w 596"/>
                  <a:gd name="T47" fmla="*/ 13766 h 666"/>
                  <a:gd name="T48" fmla="*/ 42714 w 596"/>
                  <a:gd name="T49" fmla="*/ 9189 h 666"/>
                  <a:gd name="T50" fmla="*/ 30780 w 596"/>
                  <a:gd name="T51" fmla="*/ 7492 h 666"/>
                  <a:gd name="T52" fmla="*/ 21771 w 596"/>
                  <a:gd name="T53" fmla="*/ 8700 h 666"/>
                  <a:gd name="T54" fmla="*/ 15162 w 596"/>
                  <a:gd name="T55" fmla="*/ 12404 h 666"/>
                  <a:gd name="T56" fmla="*/ 10505 w 596"/>
                  <a:gd name="T57" fmla="*/ 18290 h 666"/>
                  <a:gd name="T58" fmla="*/ 7103 w 596"/>
                  <a:gd name="T59" fmla="*/ 25285 h 666"/>
                  <a:gd name="T60" fmla="*/ 4976 w 596"/>
                  <a:gd name="T61" fmla="*/ 33390 h 666"/>
                  <a:gd name="T62" fmla="*/ 3527 w 596"/>
                  <a:gd name="T63" fmla="*/ 41674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DAA5CB8A-4980-412F-8129-9266235C643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148 h 237"/>
                  <a:gd name="T4" fmla="*/ 395 w 257"/>
                  <a:gd name="T5" fmla="*/ 6320 h 237"/>
                  <a:gd name="T6" fmla="*/ 700 w 257"/>
                  <a:gd name="T7" fmla="*/ 9473 h 237"/>
                  <a:gd name="T8" fmla="*/ 1293 w 257"/>
                  <a:gd name="T9" fmla="*/ 12428 h 237"/>
                  <a:gd name="T10" fmla="*/ 2173 w 257"/>
                  <a:gd name="T11" fmla="*/ 15070 h 237"/>
                  <a:gd name="T12" fmla="*/ 3233 w 257"/>
                  <a:gd name="T13" fmla="*/ 17837 h 237"/>
                  <a:gd name="T14" fmla="*/ 4550 w 257"/>
                  <a:gd name="T15" fmla="*/ 20391 h 237"/>
                  <a:gd name="T16" fmla="*/ 6121 w 257"/>
                  <a:gd name="T17" fmla="*/ 22528 h 237"/>
                  <a:gd name="T18" fmla="*/ 8061 w 257"/>
                  <a:gd name="T19" fmla="*/ 24563 h 237"/>
                  <a:gd name="T20" fmla="*/ 10331 w 257"/>
                  <a:gd name="T21" fmla="*/ 26308 h 237"/>
                  <a:gd name="T22" fmla="*/ 12766 w 257"/>
                  <a:gd name="T23" fmla="*/ 27724 h 237"/>
                  <a:gd name="T24" fmla="*/ 15761 w 257"/>
                  <a:gd name="T25" fmla="*/ 28849 h 237"/>
                  <a:gd name="T26" fmla="*/ 19005 w 257"/>
                  <a:gd name="T27" fmla="*/ 29581 h 237"/>
                  <a:gd name="T28" fmla="*/ 22638 w 257"/>
                  <a:gd name="T29" fmla="*/ 29985 h 237"/>
                  <a:gd name="T30" fmla="*/ 26464 w 257"/>
                  <a:gd name="T31" fmla="*/ 29864 h 237"/>
                  <a:gd name="T32" fmla="*/ 30916 w 257"/>
                  <a:gd name="T33" fmla="*/ 29355 h 237"/>
                  <a:gd name="T34" fmla="*/ 26948 w 257"/>
                  <a:gd name="T35" fmla="*/ 28723 h 237"/>
                  <a:gd name="T36" fmla="*/ 23438 w 257"/>
                  <a:gd name="T37" fmla="*/ 27845 h 237"/>
                  <a:gd name="T38" fmla="*/ 20467 w 257"/>
                  <a:gd name="T39" fmla="*/ 26812 h 237"/>
                  <a:gd name="T40" fmla="*/ 17810 w 257"/>
                  <a:gd name="T41" fmla="*/ 25802 h 237"/>
                  <a:gd name="T42" fmla="*/ 15377 w 257"/>
                  <a:gd name="T43" fmla="*/ 24397 h 237"/>
                  <a:gd name="T44" fmla="*/ 13482 w 257"/>
                  <a:gd name="T45" fmla="*/ 23037 h 237"/>
                  <a:gd name="T46" fmla="*/ 11689 w 257"/>
                  <a:gd name="T47" fmla="*/ 21390 h 237"/>
                  <a:gd name="T48" fmla="*/ 10109 w 257"/>
                  <a:gd name="T49" fmla="*/ 19582 h 237"/>
                  <a:gd name="T50" fmla="*/ 8654 w 257"/>
                  <a:gd name="T51" fmla="*/ 17837 h 237"/>
                  <a:gd name="T52" fmla="*/ 7361 w 257"/>
                  <a:gd name="T53" fmla="*/ 15802 h 237"/>
                  <a:gd name="T54" fmla="*/ 6283 w 257"/>
                  <a:gd name="T55" fmla="*/ 13553 h 237"/>
                  <a:gd name="T56" fmla="*/ 5188 w 257"/>
                  <a:gd name="T57" fmla="*/ 11113 h 237"/>
                  <a:gd name="T58" fmla="*/ 3948 w 257"/>
                  <a:gd name="T59" fmla="*/ 8740 h 237"/>
                  <a:gd name="T60" fmla="*/ 2755 w 257"/>
                  <a:gd name="T61" fmla="*/ 5928 h 237"/>
                  <a:gd name="T62" fmla="*/ 1455 w 257"/>
                  <a:gd name="T63" fmla="*/ 30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D6971C1-A5B4-453F-B86E-CC56E67704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9565 w 124"/>
                  <a:gd name="T1" fmla="*/ 0 h 110"/>
                  <a:gd name="T2" fmla="*/ 15414 w 124"/>
                  <a:gd name="T3" fmla="*/ 14501 h 110"/>
                  <a:gd name="T4" fmla="*/ 14916 w 124"/>
                  <a:gd name="T5" fmla="*/ 14383 h 110"/>
                  <a:gd name="T6" fmla="*/ 13298 w 124"/>
                  <a:gd name="T7" fmla="*/ 14152 h 110"/>
                  <a:gd name="T8" fmla="*/ 11078 w 124"/>
                  <a:gd name="T9" fmla="*/ 13604 h 110"/>
                  <a:gd name="T10" fmla="*/ 8473 w 124"/>
                  <a:gd name="T11" fmla="*/ 13317 h 110"/>
                  <a:gd name="T12" fmla="*/ 5629 w 124"/>
                  <a:gd name="T13" fmla="*/ 13073 h 110"/>
                  <a:gd name="T14" fmla="*/ 3110 w 124"/>
                  <a:gd name="T15" fmla="*/ 13211 h 110"/>
                  <a:gd name="T16" fmla="*/ 1128 w 124"/>
                  <a:gd name="T17" fmla="*/ 13733 h 110"/>
                  <a:gd name="T18" fmla="*/ 0 w 124"/>
                  <a:gd name="T19" fmla="*/ 14813 h 110"/>
                  <a:gd name="T20" fmla="*/ 505 w 124"/>
                  <a:gd name="T21" fmla="*/ 13211 h 110"/>
                  <a:gd name="T22" fmla="*/ 994 w 124"/>
                  <a:gd name="T23" fmla="*/ 11950 h 110"/>
                  <a:gd name="T24" fmla="*/ 1997 w 124"/>
                  <a:gd name="T25" fmla="*/ 11053 h 110"/>
                  <a:gd name="T26" fmla="*/ 3110 w 124"/>
                  <a:gd name="T27" fmla="*/ 10218 h 110"/>
                  <a:gd name="T28" fmla="*/ 4461 w 124"/>
                  <a:gd name="T29" fmla="*/ 9684 h 110"/>
                  <a:gd name="T30" fmla="*/ 5853 w 124"/>
                  <a:gd name="T31" fmla="*/ 9557 h 110"/>
                  <a:gd name="T32" fmla="*/ 7345 w 124"/>
                  <a:gd name="T33" fmla="*/ 9557 h 110"/>
                  <a:gd name="T34" fmla="*/ 8962 w 124"/>
                  <a:gd name="T35" fmla="*/ 9976 h 110"/>
                  <a:gd name="T36" fmla="*/ 9063 w 124"/>
                  <a:gd name="T37" fmla="*/ 9557 h 110"/>
                  <a:gd name="T38" fmla="*/ 8663 w 124"/>
                  <a:gd name="T39" fmla="*/ 7538 h 110"/>
                  <a:gd name="T40" fmla="*/ 8339 w 124"/>
                  <a:gd name="T41" fmla="*/ 5114 h 110"/>
                  <a:gd name="T42" fmla="*/ 8069 w 124"/>
                  <a:gd name="T43" fmla="*/ 4047 h 110"/>
                  <a:gd name="T44" fmla="*/ 7850 w 124"/>
                  <a:gd name="T45" fmla="*/ 4047 h 110"/>
                  <a:gd name="T46" fmla="*/ 7571 w 124"/>
                  <a:gd name="T47" fmla="*/ 3909 h 110"/>
                  <a:gd name="T48" fmla="*/ 7345 w 124"/>
                  <a:gd name="T49" fmla="*/ 3515 h 110"/>
                  <a:gd name="T50" fmla="*/ 7066 w 124"/>
                  <a:gd name="T51" fmla="*/ 3094 h 110"/>
                  <a:gd name="T52" fmla="*/ 7066 w 124"/>
                  <a:gd name="T53" fmla="*/ 2551 h 110"/>
                  <a:gd name="T54" fmla="*/ 7345 w 124"/>
                  <a:gd name="T55" fmla="*/ 1890 h 110"/>
                  <a:gd name="T56" fmla="*/ 8169 w 124"/>
                  <a:gd name="T57" fmla="*/ 1082 h 110"/>
                  <a:gd name="T58" fmla="*/ 9565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1850D346-4333-4E62-9A14-55BFAF585D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636 w 109"/>
                  <a:gd name="T3" fmla="*/ 98 h 156"/>
                  <a:gd name="T4" fmla="*/ 2293 w 109"/>
                  <a:gd name="T5" fmla="*/ 583 h 156"/>
                  <a:gd name="T6" fmla="*/ 4770 w 109"/>
                  <a:gd name="T7" fmla="*/ 1464 h 156"/>
                  <a:gd name="T8" fmla="*/ 7447 w 109"/>
                  <a:gd name="T9" fmla="*/ 2885 h 156"/>
                  <a:gd name="T10" fmla="*/ 10029 w 109"/>
                  <a:gd name="T11" fmla="*/ 5338 h 156"/>
                  <a:gd name="T12" fmla="*/ 12398 w 109"/>
                  <a:gd name="T13" fmla="*/ 8595 h 156"/>
                  <a:gd name="T14" fmla="*/ 13832 w 109"/>
                  <a:gd name="T15" fmla="*/ 13077 h 156"/>
                  <a:gd name="T16" fmla="*/ 14059 w 109"/>
                  <a:gd name="T17" fmla="*/ 18896 h 156"/>
                  <a:gd name="T18" fmla="*/ 13524 w 109"/>
                  <a:gd name="T19" fmla="*/ 18896 h 156"/>
                  <a:gd name="T20" fmla="*/ 12787 w 109"/>
                  <a:gd name="T21" fmla="*/ 18896 h 156"/>
                  <a:gd name="T22" fmla="*/ 11994 w 109"/>
                  <a:gd name="T23" fmla="*/ 18896 h 156"/>
                  <a:gd name="T24" fmla="*/ 11252 w 109"/>
                  <a:gd name="T25" fmla="*/ 18678 h 156"/>
                  <a:gd name="T26" fmla="*/ 10438 w 109"/>
                  <a:gd name="T27" fmla="*/ 18509 h 156"/>
                  <a:gd name="T28" fmla="*/ 9519 w 109"/>
                  <a:gd name="T29" fmla="*/ 18193 h 156"/>
                  <a:gd name="T30" fmla="*/ 8492 w 109"/>
                  <a:gd name="T31" fmla="*/ 17575 h 156"/>
                  <a:gd name="T32" fmla="*/ 7447 w 109"/>
                  <a:gd name="T33" fmla="*/ 16818 h 156"/>
                  <a:gd name="T34" fmla="*/ 6815 w 109"/>
                  <a:gd name="T35" fmla="*/ 15255 h 156"/>
                  <a:gd name="T36" fmla="*/ 6815 w 109"/>
                  <a:gd name="T37" fmla="*/ 13437 h 156"/>
                  <a:gd name="T38" fmla="*/ 7224 w 109"/>
                  <a:gd name="T39" fmla="*/ 11658 h 156"/>
                  <a:gd name="T40" fmla="*/ 7629 w 109"/>
                  <a:gd name="T41" fmla="*/ 9698 h 156"/>
                  <a:gd name="T42" fmla="*/ 7224 w 109"/>
                  <a:gd name="T43" fmla="*/ 7516 h 156"/>
                  <a:gd name="T44" fmla="*/ 6199 w 109"/>
                  <a:gd name="T45" fmla="*/ 5241 h 156"/>
                  <a:gd name="T46" fmla="*/ 4005 w 109"/>
                  <a:gd name="T47" fmla="*/ 27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8323689E-CAAC-4A2C-937A-AFE414C080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896 w 46"/>
                  <a:gd name="T1" fmla="*/ 0 h 94"/>
                  <a:gd name="T2" fmla="*/ 2537 w 46"/>
                  <a:gd name="T3" fmla="*/ 4574 h 94"/>
                  <a:gd name="T4" fmla="*/ 1910 w 46"/>
                  <a:gd name="T5" fmla="*/ 7508 h 94"/>
                  <a:gd name="T6" fmla="*/ 1404 w 46"/>
                  <a:gd name="T7" fmla="*/ 9552 h 94"/>
                  <a:gd name="T8" fmla="*/ 0 w 46"/>
                  <a:gd name="T9" fmla="*/ 11366 h 94"/>
                  <a:gd name="T10" fmla="*/ 1505 w 46"/>
                  <a:gd name="T11" fmla="*/ 10648 h 94"/>
                  <a:gd name="T12" fmla="*/ 2918 w 46"/>
                  <a:gd name="T13" fmla="*/ 9674 h 94"/>
                  <a:gd name="T14" fmla="*/ 4051 w 46"/>
                  <a:gd name="T15" fmla="*/ 8311 h 94"/>
                  <a:gd name="T16" fmla="*/ 5074 w 46"/>
                  <a:gd name="T17" fmla="*/ 6890 h 94"/>
                  <a:gd name="T18" fmla="*/ 5681 w 46"/>
                  <a:gd name="T19" fmla="*/ 5330 h 94"/>
                  <a:gd name="T20" fmla="*/ 5806 w 46"/>
                  <a:gd name="T21" fmla="*/ 3637 h 94"/>
                  <a:gd name="T22" fmla="*/ 5275 w 46"/>
                  <a:gd name="T23" fmla="*/ 1779 h 94"/>
                  <a:gd name="T24" fmla="*/ 389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4524F52D-D795-4BB0-AB29-4A44003892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8 w 54"/>
                  <a:gd name="T3" fmla="*/ 126 h 40"/>
                  <a:gd name="T4" fmla="*/ 702 w 54"/>
                  <a:gd name="T5" fmla="*/ 410 h 40"/>
                  <a:gd name="T6" fmla="*/ 1560 w 54"/>
                  <a:gd name="T7" fmla="*/ 1049 h 40"/>
                  <a:gd name="T8" fmla="*/ 2533 w 54"/>
                  <a:gd name="T9" fmla="*/ 1559 h 40"/>
                  <a:gd name="T10" fmla="*/ 3467 w 54"/>
                  <a:gd name="T11" fmla="*/ 1969 h 40"/>
                  <a:gd name="T12" fmla="*/ 4562 w 54"/>
                  <a:gd name="T13" fmla="*/ 2212 h 40"/>
                  <a:gd name="T14" fmla="*/ 5531 w 54"/>
                  <a:gd name="T15" fmla="*/ 2360 h 40"/>
                  <a:gd name="T16" fmla="*/ 6509 w 54"/>
                  <a:gd name="T17" fmla="*/ 2077 h 40"/>
                  <a:gd name="T18" fmla="*/ 6384 w 54"/>
                  <a:gd name="T19" fmla="*/ 3236 h 40"/>
                  <a:gd name="T20" fmla="*/ 6024 w 54"/>
                  <a:gd name="T21" fmla="*/ 4284 h 40"/>
                  <a:gd name="T22" fmla="*/ 5313 w 54"/>
                  <a:gd name="T23" fmla="*/ 4977 h 40"/>
                  <a:gd name="T24" fmla="*/ 4436 w 54"/>
                  <a:gd name="T25" fmla="*/ 5204 h 40"/>
                  <a:gd name="T26" fmla="*/ 3369 w 54"/>
                  <a:gd name="T27" fmla="*/ 5083 h 40"/>
                  <a:gd name="T28" fmla="*/ 2271 w 54"/>
                  <a:gd name="T29" fmla="*/ 4156 h 40"/>
                  <a:gd name="T30" fmla="*/ 1196 w 54"/>
                  <a:gd name="T31" fmla="*/ 2588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D1E8BB25-B2F4-4AB2-B30B-A04B2CB5BF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95 w 149"/>
                  <a:gd name="T3" fmla="*/ 3875 h 704"/>
                  <a:gd name="T4" fmla="*/ 1878 w 149"/>
                  <a:gd name="T5" fmla="*/ 8786 h 704"/>
                  <a:gd name="T6" fmla="*/ 3291 w 149"/>
                  <a:gd name="T7" fmla="*/ 15013 h 704"/>
                  <a:gd name="T8" fmla="*/ 4857 w 149"/>
                  <a:gd name="T9" fmla="*/ 23114 h 704"/>
                  <a:gd name="T10" fmla="*/ 6813 w 149"/>
                  <a:gd name="T11" fmla="*/ 33146 h 704"/>
                  <a:gd name="T12" fmla="*/ 8638 w 149"/>
                  <a:gd name="T13" fmla="*/ 43909 h 704"/>
                  <a:gd name="T14" fmla="*/ 10398 w 149"/>
                  <a:gd name="T15" fmla="*/ 56269 h 704"/>
                  <a:gd name="T16" fmla="*/ 11767 w 149"/>
                  <a:gd name="T17" fmla="*/ 70606 h 704"/>
                  <a:gd name="T18" fmla="*/ 13209 w 149"/>
                  <a:gd name="T19" fmla="*/ 85840 h 704"/>
                  <a:gd name="T20" fmla="*/ 14166 w 149"/>
                  <a:gd name="T21" fmla="*/ 103400 h 704"/>
                  <a:gd name="T22" fmla="*/ 14657 w 149"/>
                  <a:gd name="T23" fmla="*/ 122639 h 704"/>
                  <a:gd name="T24" fmla="*/ 14872 w 149"/>
                  <a:gd name="T25" fmla="*/ 142750 h 704"/>
                  <a:gd name="T26" fmla="*/ 14166 w 149"/>
                  <a:gd name="T27" fmla="*/ 165220 h 704"/>
                  <a:gd name="T28" fmla="*/ 12852 w 149"/>
                  <a:gd name="T29" fmla="*/ 189010 h 704"/>
                  <a:gd name="T30" fmla="*/ 10874 w 149"/>
                  <a:gd name="T31" fmla="*/ 214028 h 704"/>
                  <a:gd name="T32" fmla="*/ 7887 w 149"/>
                  <a:gd name="T33" fmla="*/ 241599 h 704"/>
                  <a:gd name="T34" fmla="*/ 4571 w 149"/>
                  <a:gd name="T35" fmla="*/ 272847 h 704"/>
                  <a:gd name="T36" fmla="*/ 2496 w 149"/>
                  <a:gd name="T37" fmla="*/ 301766 h 704"/>
                  <a:gd name="T38" fmla="*/ 1183 w 149"/>
                  <a:gd name="T39" fmla="*/ 328463 h 704"/>
                  <a:gd name="T40" fmla="*/ 695 w 149"/>
                  <a:gd name="T41" fmla="*/ 354151 h 704"/>
                  <a:gd name="T42" fmla="*/ 695 w 149"/>
                  <a:gd name="T43" fmla="*/ 378572 h 704"/>
                  <a:gd name="T44" fmla="*/ 966 w 149"/>
                  <a:gd name="T45" fmla="*/ 401265 h 704"/>
                  <a:gd name="T46" fmla="*/ 1446 w 149"/>
                  <a:gd name="T47" fmla="*/ 421180 h 704"/>
                  <a:gd name="T48" fmla="*/ 1663 w 149"/>
                  <a:gd name="T49" fmla="*/ 440641 h 704"/>
                  <a:gd name="T50" fmla="*/ 4857 w 149"/>
                  <a:gd name="T51" fmla="*/ 430606 h 704"/>
                  <a:gd name="T52" fmla="*/ 4571 w 149"/>
                  <a:gd name="T53" fmla="*/ 425628 h 704"/>
                  <a:gd name="T54" fmla="*/ 4257 w 149"/>
                  <a:gd name="T55" fmla="*/ 411291 h 704"/>
                  <a:gd name="T56" fmla="*/ 3900 w 149"/>
                  <a:gd name="T57" fmla="*/ 389256 h 704"/>
                  <a:gd name="T58" fmla="*/ 4159 w 149"/>
                  <a:gd name="T59" fmla="*/ 359933 h 704"/>
                  <a:gd name="T60" fmla="*/ 4857 w 149"/>
                  <a:gd name="T61" fmla="*/ 324880 h 704"/>
                  <a:gd name="T62" fmla="*/ 6813 w 149"/>
                  <a:gd name="T63" fmla="*/ 284856 h 704"/>
                  <a:gd name="T64" fmla="*/ 10124 w 149"/>
                  <a:gd name="T65" fmla="*/ 241599 h 704"/>
                  <a:gd name="T66" fmla="*/ 15231 w 149"/>
                  <a:gd name="T67" fmla="*/ 195819 h 704"/>
                  <a:gd name="T68" fmla="*/ 16894 w 149"/>
                  <a:gd name="T69" fmla="*/ 174646 h 704"/>
                  <a:gd name="T70" fmla="*/ 17590 w 149"/>
                  <a:gd name="T71" fmla="*/ 147008 h 704"/>
                  <a:gd name="T72" fmla="*/ 17012 w 149"/>
                  <a:gd name="T73" fmla="*/ 115111 h 704"/>
                  <a:gd name="T74" fmla="*/ 15446 w 149"/>
                  <a:gd name="T75" fmla="*/ 83863 h 704"/>
                  <a:gd name="T76" fmla="*/ 12852 w 149"/>
                  <a:gd name="T77" fmla="*/ 53265 h 704"/>
                  <a:gd name="T78" fmla="*/ 9526 w 149"/>
                  <a:gd name="T79" fmla="*/ 27595 h 704"/>
                  <a:gd name="T80" fmla="*/ 5169 w 149"/>
                  <a:gd name="T81" fmla="*/ 878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34385D9A-5C78-477C-9F6A-63AE15C33BDA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4248 w 128"/>
                <a:gd name="T1" fmla="*/ 0 h 217"/>
                <a:gd name="T2" fmla="*/ 27127 w 128"/>
                <a:gd name="T3" fmla="*/ 6475 h 217"/>
                <a:gd name="T4" fmla="*/ 29681 w 128"/>
                <a:gd name="T5" fmla="*/ 19365 h 217"/>
                <a:gd name="T6" fmla="*/ 31704 w 128"/>
                <a:gd name="T7" fmla="*/ 35931 h 217"/>
                <a:gd name="T8" fmla="*/ 33055 w 128"/>
                <a:gd name="T9" fmla="*/ 55781 h 217"/>
                <a:gd name="T10" fmla="*/ 32762 w 128"/>
                <a:gd name="T11" fmla="*/ 79456 h 217"/>
                <a:gd name="T12" fmla="*/ 29966 w 128"/>
                <a:gd name="T13" fmla="*/ 103849 h 217"/>
                <a:gd name="T14" fmla="*/ 24248 w 128"/>
                <a:gd name="T15" fmla="*/ 129450 h 217"/>
                <a:gd name="T16" fmla="*/ 15441 w 128"/>
                <a:gd name="T17" fmla="*/ 155290 h 217"/>
                <a:gd name="T18" fmla="*/ 12698 w 128"/>
                <a:gd name="T19" fmla="*/ 152401 h 217"/>
                <a:gd name="T20" fmla="*/ 9819 w 128"/>
                <a:gd name="T21" fmla="*/ 150263 h 217"/>
                <a:gd name="T22" fmla="*/ 6763 w 128"/>
                <a:gd name="T23" fmla="*/ 146650 h 217"/>
                <a:gd name="T24" fmla="*/ 4096 w 128"/>
                <a:gd name="T25" fmla="*/ 143761 h 217"/>
                <a:gd name="T26" fmla="*/ 2024 w 128"/>
                <a:gd name="T27" fmla="*/ 140262 h 217"/>
                <a:gd name="T28" fmla="*/ 527 w 128"/>
                <a:gd name="T29" fmla="*/ 135925 h 217"/>
                <a:gd name="T30" fmla="*/ 0 w 128"/>
                <a:gd name="T31" fmla="*/ 130898 h 217"/>
                <a:gd name="T32" fmla="*/ 318 w 128"/>
                <a:gd name="T33" fmla="*/ 127285 h 217"/>
                <a:gd name="T34" fmla="*/ 3356 w 128"/>
                <a:gd name="T35" fmla="*/ 122257 h 217"/>
                <a:gd name="T36" fmla="*/ 7457 w 128"/>
                <a:gd name="T37" fmla="*/ 115378 h 217"/>
                <a:gd name="T38" fmla="*/ 11875 w 128"/>
                <a:gd name="T39" fmla="*/ 107462 h 217"/>
                <a:gd name="T40" fmla="*/ 16264 w 128"/>
                <a:gd name="T41" fmla="*/ 95932 h 217"/>
                <a:gd name="T42" fmla="*/ 20357 w 128"/>
                <a:gd name="T43" fmla="*/ 80171 h 217"/>
                <a:gd name="T44" fmla="*/ 23523 w 128"/>
                <a:gd name="T45" fmla="*/ 59367 h 217"/>
                <a:gd name="T46" fmla="*/ 25050 w 128"/>
                <a:gd name="T47" fmla="*/ 33042 h 217"/>
                <a:gd name="T48" fmla="*/ 2424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3AE0812D-F4AF-4A31-AF9B-B507BA18F80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03CE101B-CFD6-494D-A43F-152AB12A1E7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81B53331-6E72-451F-999D-E66DD411C422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57581 w 117"/>
                <a:gd name="T1" fmla="*/ 0 h 132"/>
                <a:gd name="T2" fmla="*/ 0 w 117"/>
                <a:gd name="T3" fmla="*/ 47163 h 132"/>
                <a:gd name="T4" fmla="*/ 2269 w 117"/>
                <a:gd name="T5" fmla="*/ 48868 h 132"/>
                <a:gd name="T6" fmla="*/ 10638 w 117"/>
                <a:gd name="T7" fmla="*/ 54812 h 132"/>
                <a:gd name="T8" fmla="*/ 22299 w 117"/>
                <a:gd name="T9" fmla="*/ 68110 h 132"/>
                <a:gd name="T10" fmla="*/ 35291 w 117"/>
                <a:gd name="T11" fmla="*/ 88557 h 132"/>
                <a:gd name="T12" fmla="*/ 50716 w 117"/>
                <a:gd name="T13" fmla="*/ 116963 h 132"/>
                <a:gd name="T14" fmla="*/ 64458 w 117"/>
                <a:gd name="T15" fmla="*/ 150846 h 132"/>
                <a:gd name="T16" fmla="*/ 78361 w 117"/>
                <a:gd name="T17" fmla="*/ 194191 h 132"/>
                <a:gd name="T18" fmla="*/ 88990 w 117"/>
                <a:gd name="T19" fmla="*/ 249003 h 132"/>
                <a:gd name="T20" fmla="*/ 89741 w 117"/>
                <a:gd name="T21" fmla="*/ 226418 h 132"/>
                <a:gd name="T22" fmla="*/ 88249 w 117"/>
                <a:gd name="T23" fmla="*/ 201840 h 132"/>
                <a:gd name="T24" fmla="*/ 82875 w 117"/>
                <a:gd name="T25" fmla="*/ 169613 h 132"/>
                <a:gd name="T26" fmla="*/ 76083 w 117"/>
                <a:gd name="T27" fmla="*/ 139552 h 132"/>
                <a:gd name="T28" fmla="*/ 68219 w 117"/>
                <a:gd name="T29" fmla="*/ 109451 h 132"/>
                <a:gd name="T30" fmla="*/ 59826 w 117"/>
                <a:gd name="T31" fmla="*/ 84740 h 132"/>
                <a:gd name="T32" fmla="*/ 51466 w 117"/>
                <a:gd name="T33" fmla="*/ 68110 h 132"/>
                <a:gd name="T34" fmla="*/ 44344 w 117"/>
                <a:gd name="T35" fmla="*/ 60151 h 132"/>
                <a:gd name="T36" fmla="*/ 52958 w 117"/>
                <a:gd name="T37" fmla="*/ 54812 h 132"/>
                <a:gd name="T38" fmla="*/ 60604 w 117"/>
                <a:gd name="T39" fmla="*/ 52513 h 132"/>
                <a:gd name="T40" fmla="*/ 68219 w 117"/>
                <a:gd name="T41" fmla="*/ 48868 h 132"/>
                <a:gd name="T42" fmla="*/ 75341 w 117"/>
                <a:gd name="T43" fmla="*/ 47163 h 132"/>
                <a:gd name="T44" fmla="*/ 80633 w 117"/>
                <a:gd name="T45" fmla="*/ 45040 h 132"/>
                <a:gd name="T46" fmla="*/ 83644 w 117"/>
                <a:gd name="T47" fmla="*/ 41394 h 132"/>
                <a:gd name="T48" fmla="*/ 86748 w 117"/>
                <a:gd name="T49" fmla="*/ 39700 h 132"/>
                <a:gd name="T50" fmla="*/ 87499 w 117"/>
                <a:gd name="T51" fmla="*/ 39700 h 132"/>
                <a:gd name="T52" fmla="*/ 5758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4BEE18CC-6B96-4D04-825A-00087754D34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141 w 29"/>
                <a:gd name="T1" fmla="*/ 0 h 77"/>
                <a:gd name="T2" fmla="*/ 16767 w 29"/>
                <a:gd name="T3" fmla="*/ 0 h 77"/>
                <a:gd name="T4" fmla="*/ 11664 w 29"/>
                <a:gd name="T5" fmla="*/ 8014 h 77"/>
                <a:gd name="T6" fmla="*/ 6561 w 29"/>
                <a:gd name="T7" fmla="*/ 18298 h 77"/>
                <a:gd name="T8" fmla="*/ 2916 w 29"/>
                <a:gd name="T9" fmla="*/ 38798 h 77"/>
                <a:gd name="T10" fmla="*/ 729 w 29"/>
                <a:gd name="T11" fmla="*/ 61095 h 77"/>
                <a:gd name="T12" fmla="*/ 0 w 29"/>
                <a:gd name="T13" fmla="*/ 89626 h 77"/>
                <a:gd name="T14" fmla="*/ 2187 w 29"/>
                <a:gd name="T15" fmla="*/ 122193 h 77"/>
                <a:gd name="T16" fmla="*/ 8019 w 29"/>
                <a:gd name="T17" fmla="*/ 156305 h 77"/>
                <a:gd name="T18" fmla="*/ 10935 w 29"/>
                <a:gd name="T19" fmla="*/ 107910 h 77"/>
                <a:gd name="T20" fmla="*/ 13851 w 29"/>
                <a:gd name="T21" fmla="*/ 75343 h 77"/>
                <a:gd name="T22" fmla="*/ 16767 w 29"/>
                <a:gd name="T23" fmla="*/ 44559 h 77"/>
                <a:gd name="T24" fmla="*/ 2114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26B5DF6B-054C-49C9-BB8E-9127ABF7A58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5229CE92-FB72-4CA6-BBED-92F77259EA6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261BC782-ED99-4559-9CC9-58AA350775C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FCFD34E7-B93F-43A0-9494-B7CBE9A185B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05DB9DA-9166-4A32-BBD7-0EDE139189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DD8F6F9C-E869-45E2-B3CB-B5D97030C47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03C4305B-E23E-46E2-95EF-7EFFA4F5382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3A8DBBC-7743-4665-955C-5B4FE433C27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E4F09017-1647-40C2-A934-8CC21AE6F9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F586F4C2-9855-4C85-BFE6-DBE0B8F1B7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9FE170A0-B755-45A1-84EF-46348D6CFF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778A7240-5915-48B7-A3E7-084E0F2D46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99F468CD-6B63-4BB0-BD23-A0EFDF90810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8043A30A-5089-42FA-92FA-B781D202B9A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0F5C19EE-874A-4780-8AA1-12F281EB01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4856C73A-DE88-4D59-9822-B04D3B6FAE2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C34BA020-6F9C-49EC-945E-FF552FA724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0B39C36C-213B-4B12-9B8F-8920F89871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5E4592C4-2750-4C7E-8D76-FC52BCB2C6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E303EE23-ABAB-497C-929B-C3A789A3DE9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2949F517-B99A-42B3-A2FB-8426038167F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1FF164D2-9BCC-408C-AD51-25ED39A0F96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1BADC423-8A96-4FC3-BD03-4C059907302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185 h 237"/>
                <a:gd name="T4" fmla="*/ 1039 w 257"/>
                <a:gd name="T5" fmla="*/ 12265 h 237"/>
                <a:gd name="T6" fmla="*/ 2064 w 257"/>
                <a:gd name="T7" fmla="*/ 18418 h 237"/>
                <a:gd name="T8" fmla="*/ 3800 w 257"/>
                <a:gd name="T9" fmla="*/ 24028 h 237"/>
                <a:gd name="T10" fmla="*/ 6269 w 257"/>
                <a:gd name="T11" fmla="*/ 29242 h 237"/>
                <a:gd name="T12" fmla="*/ 9415 w 257"/>
                <a:gd name="T13" fmla="*/ 34602 h 237"/>
                <a:gd name="T14" fmla="*/ 13207 w 257"/>
                <a:gd name="T15" fmla="*/ 39503 h 237"/>
                <a:gd name="T16" fmla="*/ 17658 w 257"/>
                <a:gd name="T17" fmla="*/ 43624 h 237"/>
                <a:gd name="T18" fmla="*/ 23276 w 257"/>
                <a:gd name="T19" fmla="*/ 47588 h 237"/>
                <a:gd name="T20" fmla="*/ 29771 w 257"/>
                <a:gd name="T21" fmla="*/ 50985 h 237"/>
                <a:gd name="T22" fmla="*/ 36729 w 257"/>
                <a:gd name="T23" fmla="*/ 53728 h 237"/>
                <a:gd name="T24" fmla="*/ 45304 w 257"/>
                <a:gd name="T25" fmla="*/ 55895 h 237"/>
                <a:gd name="T26" fmla="*/ 54718 w 257"/>
                <a:gd name="T27" fmla="*/ 57378 h 237"/>
                <a:gd name="T28" fmla="*/ 65082 w 257"/>
                <a:gd name="T29" fmla="*/ 58162 h 237"/>
                <a:gd name="T30" fmla="*/ 76169 w 257"/>
                <a:gd name="T31" fmla="*/ 57846 h 237"/>
                <a:gd name="T32" fmla="*/ 88991 w 257"/>
                <a:gd name="T33" fmla="*/ 56878 h 237"/>
                <a:gd name="T34" fmla="*/ 77602 w 257"/>
                <a:gd name="T35" fmla="*/ 55687 h 237"/>
                <a:gd name="T36" fmla="*/ 67538 w 257"/>
                <a:gd name="T37" fmla="*/ 53935 h 237"/>
                <a:gd name="T38" fmla="*/ 58778 w 257"/>
                <a:gd name="T39" fmla="*/ 51976 h 237"/>
                <a:gd name="T40" fmla="*/ 51221 w 257"/>
                <a:gd name="T41" fmla="*/ 50015 h 237"/>
                <a:gd name="T42" fmla="*/ 44284 w 257"/>
                <a:gd name="T43" fmla="*/ 47385 h 237"/>
                <a:gd name="T44" fmla="*/ 38793 w 257"/>
                <a:gd name="T45" fmla="*/ 44600 h 237"/>
                <a:gd name="T46" fmla="*/ 33584 w 257"/>
                <a:gd name="T47" fmla="*/ 41462 h 237"/>
                <a:gd name="T48" fmla="*/ 29140 w 257"/>
                <a:gd name="T49" fmla="*/ 38065 h 237"/>
                <a:gd name="T50" fmla="*/ 24948 w 257"/>
                <a:gd name="T51" fmla="*/ 34602 h 237"/>
                <a:gd name="T52" fmla="*/ 21156 w 257"/>
                <a:gd name="T53" fmla="*/ 30688 h 237"/>
                <a:gd name="T54" fmla="*/ 18045 w 257"/>
                <a:gd name="T55" fmla="*/ 26300 h 237"/>
                <a:gd name="T56" fmla="*/ 14887 w 257"/>
                <a:gd name="T57" fmla="*/ 21556 h 237"/>
                <a:gd name="T58" fmla="*/ 11389 w 257"/>
                <a:gd name="T59" fmla="*/ 16967 h 237"/>
                <a:gd name="T60" fmla="*/ 7984 w 257"/>
                <a:gd name="T61" fmla="*/ 11562 h 237"/>
                <a:gd name="T62" fmla="*/ 4184 w 257"/>
                <a:gd name="T63" fmla="*/ 587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690CE9FB-206C-48D4-8549-5CCB4EEFD0E5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7387 w 124"/>
                <a:gd name="T1" fmla="*/ 0 h 110"/>
                <a:gd name="T2" fmla="*/ 44047 w 124"/>
                <a:gd name="T3" fmla="*/ 28154 h 110"/>
                <a:gd name="T4" fmla="*/ 42581 w 124"/>
                <a:gd name="T5" fmla="*/ 27828 h 110"/>
                <a:gd name="T6" fmla="*/ 38019 w 124"/>
                <a:gd name="T7" fmla="*/ 27330 h 110"/>
                <a:gd name="T8" fmla="*/ 31645 w 124"/>
                <a:gd name="T9" fmla="*/ 26276 h 110"/>
                <a:gd name="T10" fmla="*/ 24180 w 124"/>
                <a:gd name="T11" fmla="*/ 25778 h 110"/>
                <a:gd name="T12" fmla="*/ 16000 w 124"/>
                <a:gd name="T13" fmla="*/ 25247 h 110"/>
                <a:gd name="T14" fmla="*/ 8931 w 124"/>
                <a:gd name="T15" fmla="*/ 25586 h 110"/>
                <a:gd name="T16" fmla="*/ 3202 w 124"/>
                <a:gd name="T17" fmla="*/ 26602 h 110"/>
                <a:gd name="T18" fmla="*/ 0 w 124"/>
                <a:gd name="T19" fmla="*/ 28685 h 110"/>
                <a:gd name="T20" fmla="*/ 1453 w 124"/>
                <a:gd name="T21" fmla="*/ 25586 h 110"/>
                <a:gd name="T22" fmla="*/ 2813 w 124"/>
                <a:gd name="T23" fmla="*/ 23210 h 110"/>
                <a:gd name="T24" fmla="*/ 5708 w 124"/>
                <a:gd name="T25" fmla="*/ 21340 h 110"/>
                <a:gd name="T26" fmla="*/ 8931 w 124"/>
                <a:gd name="T27" fmla="*/ 19786 h 110"/>
                <a:gd name="T28" fmla="*/ 12798 w 124"/>
                <a:gd name="T29" fmla="*/ 18773 h 110"/>
                <a:gd name="T30" fmla="*/ 16700 w 124"/>
                <a:gd name="T31" fmla="*/ 18434 h 110"/>
                <a:gd name="T32" fmla="*/ 20958 w 124"/>
                <a:gd name="T33" fmla="*/ 18434 h 110"/>
                <a:gd name="T34" fmla="*/ 25631 w 124"/>
                <a:gd name="T35" fmla="*/ 19288 h 110"/>
                <a:gd name="T36" fmla="*/ 25878 w 124"/>
                <a:gd name="T37" fmla="*/ 18434 h 110"/>
                <a:gd name="T38" fmla="*/ 24825 w 124"/>
                <a:gd name="T39" fmla="*/ 14640 h 110"/>
                <a:gd name="T40" fmla="*/ 23768 w 124"/>
                <a:gd name="T41" fmla="*/ 9912 h 110"/>
                <a:gd name="T42" fmla="*/ 23068 w 124"/>
                <a:gd name="T43" fmla="*/ 7829 h 110"/>
                <a:gd name="T44" fmla="*/ 22429 w 124"/>
                <a:gd name="T45" fmla="*/ 7829 h 110"/>
                <a:gd name="T46" fmla="*/ 21623 w 124"/>
                <a:gd name="T47" fmla="*/ 7506 h 110"/>
                <a:gd name="T48" fmla="*/ 20958 w 124"/>
                <a:gd name="T49" fmla="*/ 6816 h 110"/>
                <a:gd name="T50" fmla="*/ 20319 w 124"/>
                <a:gd name="T51" fmla="*/ 6005 h 110"/>
                <a:gd name="T52" fmla="*/ 20319 w 124"/>
                <a:gd name="T53" fmla="*/ 4938 h 110"/>
                <a:gd name="T54" fmla="*/ 20958 w 124"/>
                <a:gd name="T55" fmla="*/ 3584 h 110"/>
                <a:gd name="T56" fmla="*/ 23465 w 124"/>
                <a:gd name="T57" fmla="*/ 2082 h 110"/>
                <a:gd name="T58" fmla="*/ 2738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A18941AE-0646-4C4F-8790-EDE9013DBFC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353 w 46"/>
                <a:gd name="T1" fmla="*/ 0 h 94"/>
                <a:gd name="T2" fmla="*/ 7265 w 46"/>
                <a:gd name="T3" fmla="*/ 8804 h 94"/>
                <a:gd name="T4" fmla="*/ 5471 w 46"/>
                <a:gd name="T5" fmla="*/ 14421 h 94"/>
                <a:gd name="T6" fmla="*/ 3998 w 46"/>
                <a:gd name="T7" fmla="*/ 18352 h 94"/>
                <a:gd name="T8" fmla="*/ 0 w 46"/>
                <a:gd name="T9" fmla="*/ 21823 h 94"/>
                <a:gd name="T10" fmla="*/ 4396 w 46"/>
                <a:gd name="T11" fmla="*/ 20392 h 94"/>
                <a:gd name="T12" fmla="*/ 8487 w 46"/>
                <a:gd name="T13" fmla="*/ 18536 h 94"/>
                <a:gd name="T14" fmla="*/ 11755 w 46"/>
                <a:gd name="T15" fmla="*/ 16005 h 94"/>
                <a:gd name="T16" fmla="*/ 14629 w 46"/>
                <a:gd name="T17" fmla="*/ 13222 h 94"/>
                <a:gd name="T18" fmla="*/ 16402 w 46"/>
                <a:gd name="T19" fmla="*/ 10188 h 94"/>
                <a:gd name="T20" fmla="*/ 16824 w 46"/>
                <a:gd name="T21" fmla="*/ 6913 h 94"/>
                <a:gd name="T22" fmla="*/ 15295 w 46"/>
                <a:gd name="T23" fmla="*/ 3470 h 94"/>
                <a:gd name="T24" fmla="*/ 1135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596B77C5-500F-4300-BE16-0BF1931752E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F770627E-9BBB-4673-B3BE-5F5DF30CC266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039 w 149"/>
                <a:gd name="T3" fmla="*/ 7397 h 704"/>
                <a:gd name="T4" fmla="*/ 5378 w 149"/>
                <a:gd name="T5" fmla="*/ 17090 h 704"/>
                <a:gd name="T6" fmla="*/ 9435 w 149"/>
                <a:gd name="T7" fmla="*/ 29044 h 704"/>
                <a:gd name="T8" fmla="*/ 13795 w 149"/>
                <a:gd name="T9" fmla="*/ 44977 h 704"/>
                <a:gd name="T10" fmla="*/ 19563 w 149"/>
                <a:gd name="T11" fmla="*/ 64374 h 704"/>
                <a:gd name="T12" fmla="*/ 24640 w 149"/>
                <a:gd name="T13" fmla="*/ 85227 h 704"/>
                <a:gd name="T14" fmla="*/ 29615 w 149"/>
                <a:gd name="T15" fmla="*/ 109502 h 704"/>
                <a:gd name="T16" fmla="*/ 33692 w 149"/>
                <a:gd name="T17" fmla="*/ 137389 h 704"/>
                <a:gd name="T18" fmla="*/ 37652 w 149"/>
                <a:gd name="T19" fmla="*/ 166786 h 704"/>
                <a:gd name="T20" fmla="*/ 40461 w 149"/>
                <a:gd name="T21" fmla="*/ 200610 h 704"/>
                <a:gd name="T22" fmla="*/ 41727 w 149"/>
                <a:gd name="T23" fmla="*/ 238204 h 704"/>
                <a:gd name="T24" fmla="*/ 42402 w 149"/>
                <a:gd name="T25" fmla="*/ 277300 h 704"/>
                <a:gd name="T26" fmla="*/ 40461 w 149"/>
                <a:gd name="T27" fmla="*/ 321157 h 704"/>
                <a:gd name="T28" fmla="*/ 36641 w 149"/>
                <a:gd name="T29" fmla="*/ 367405 h 704"/>
                <a:gd name="T30" fmla="*/ 31029 w 149"/>
                <a:gd name="T31" fmla="*/ 415692 h 704"/>
                <a:gd name="T32" fmla="*/ 22609 w 149"/>
                <a:gd name="T33" fmla="*/ 469360 h 704"/>
                <a:gd name="T34" fmla="*/ 13156 w 149"/>
                <a:gd name="T35" fmla="*/ 529977 h 704"/>
                <a:gd name="T36" fmla="*/ 7013 w 149"/>
                <a:gd name="T37" fmla="*/ 586258 h 704"/>
                <a:gd name="T38" fmla="*/ 3339 w 149"/>
                <a:gd name="T39" fmla="*/ 638312 h 704"/>
                <a:gd name="T40" fmla="*/ 2039 w 149"/>
                <a:gd name="T41" fmla="*/ 688213 h 704"/>
                <a:gd name="T42" fmla="*/ 2039 w 149"/>
                <a:gd name="T43" fmla="*/ 735846 h 704"/>
                <a:gd name="T44" fmla="*/ 2659 w 149"/>
                <a:gd name="T45" fmla="*/ 779363 h 704"/>
                <a:gd name="T46" fmla="*/ 4078 w 149"/>
                <a:gd name="T47" fmla="*/ 818431 h 704"/>
                <a:gd name="T48" fmla="*/ 4732 w 149"/>
                <a:gd name="T49" fmla="*/ 856054 h 704"/>
                <a:gd name="T50" fmla="*/ 13795 w 149"/>
                <a:gd name="T51" fmla="*/ 836661 h 704"/>
                <a:gd name="T52" fmla="*/ 13156 w 149"/>
                <a:gd name="T53" fmla="*/ 826968 h 704"/>
                <a:gd name="T54" fmla="*/ 12146 w 149"/>
                <a:gd name="T55" fmla="*/ 798727 h 704"/>
                <a:gd name="T56" fmla="*/ 11083 w 149"/>
                <a:gd name="T57" fmla="*/ 756350 h 704"/>
                <a:gd name="T58" fmla="*/ 11764 w 149"/>
                <a:gd name="T59" fmla="*/ 699376 h 704"/>
                <a:gd name="T60" fmla="*/ 13795 w 149"/>
                <a:gd name="T61" fmla="*/ 631268 h 704"/>
                <a:gd name="T62" fmla="*/ 19563 w 149"/>
                <a:gd name="T63" fmla="*/ 553438 h 704"/>
                <a:gd name="T64" fmla="*/ 28990 w 149"/>
                <a:gd name="T65" fmla="*/ 469360 h 704"/>
                <a:gd name="T66" fmla="*/ 43417 w 149"/>
                <a:gd name="T67" fmla="*/ 380728 h 704"/>
                <a:gd name="T68" fmla="*/ 48115 w 149"/>
                <a:gd name="T69" fmla="*/ 339505 h 704"/>
                <a:gd name="T70" fmla="*/ 50188 w 149"/>
                <a:gd name="T71" fmla="*/ 285837 h 704"/>
                <a:gd name="T72" fmla="*/ 48497 w 149"/>
                <a:gd name="T73" fmla="*/ 223633 h 704"/>
                <a:gd name="T74" fmla="*/ 44182 w 149"/>
                <a:gd name="T75" fmla="*/ 163019 h 704"/>
                <a:gd name="T76" fmla="*/ 36641 w 149"/>
                <a:gd name="T77" fmla="*/ 103428 h 704"/>
                <a:gd name="T78" fmla="*/ 27307 w 149"/>
                <a:gd name="T79" fmla="*/ 53560 h 704"/>
                <a:gd name="T80" fmla="*/ 14810 w 149"/>
                <a:gd name="T81" fmla="*/ 170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84E5D5DF-2A5B-4B23-B9CB-230404F5727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29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2529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A01C7359-BAF1-4983-B496-D8BCCA7D3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0E76FEA4-F456-4439-80CB-58044F3CA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019F5485-CA21-4ACF-A45E-B67B488E9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F6C10-9C91-4168-85F1-EFA143F68F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233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7BCCA1C-E020-49E0-B5E4-C90B5B8F1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8361F37-1B1B-4A72-96D1-67B601612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DB6D620D-EBDE-4FFD-B0C2-191FD89FB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4A81F-693B-401B-8E03-132F5B4A67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16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C28561B5-BCE4-47B3-BA76-98A254992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BA176C08-2C69-4850-BC8A-672D15482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50171B0-EFBA-486B-8F91-469211D83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3091D-0F30-431B-AE54-366C68E7B6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628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7">
            <a:extLst>
              <a:ext uri="{FF2B5EF4-FFF2-40B4-BE49-F238E27FC236}">
                <a16:creationId xmlns:a16="http://schemas.microsoft.com/office/drawing/2014/main" id="{DA692F1E-7DE9-484C-BB9D-4B32B8852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8">
            <a:extLst>
              <a:ext uri="{FF2B5EF4-FFF2-40B4-BE49-F238E27FC236}">
                <a16:creationId xmlns:a16="http://schemas.microsoft.com/office/drawing/2014/main" id="{1E14C555-9F19-4F95-A908-BCAA4A2AB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FBB27B3D-9F9F-42E3-8D46-8768403A0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09519-22D7-456B-8FC2-0D470E07F4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511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C0C3B3A7-9B23-4345-9426-299DDD7F6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4A688FB2-A255-444B-A58C-B1C026E41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E7433941-05BC-455F-855B-9AE9AE435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8DF53-0C8E-462B-B7F9-CBF3196A60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316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9838C50-D367-471C-9763-F8628700C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86E0B6EB-387C-4288-9F7A-288F8A985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A9F12BA2-D28F-4A12-803A-A0FD2619CE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6313B-ED2B-4699-BE99-AAE975EDC4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5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E5CDD4D2-4BAD-4367-A7BD-C056AB02F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8C87BEE-2F66-4378-8416-4DE8E49F3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B80737C4-A82C-4189-85DB-4BEB56E29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35B5E-0960-48E4-ACCD-A93C20D65B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265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72DBBC2-13EF-42AD-8AB2-B413DE804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574FECB4-9BB6-413C-9517-CB0882395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F0DF0A05-2AB2-4AB9-AE35-9A08D78AA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BE17D-19CB-4B9D-BD9D-17FC11F580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68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157F04E0-2D19-4BF4-BB13-E80D195F9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F847C22B-5070-48AD-83E1-6E2F851D4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57C9D7AD-8B79-404D-9DBA-519C23D2C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1C999-E39E-420A-9A82-EE73713CED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379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5109B872-4E66-4349-86E5-7F8B8BFB5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80716C3A-923B-4DCF-9372-7FE48F192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BD046B1C-51FE-40AD-A89A-76EF250F1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D8CE2-B00B-4350-BD1A-D93D0C12F6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806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5C476A64-1D4F-4B76-8118-DC666BAB8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37190BD-5FD3-42F1-BE53-F8B356531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C3A29F1-633A-4FD2-8709-E705E8F9D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9578F-2888-49A5-B328-FD438D6B11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128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21F22736-C54B-404B-A878-1FC53CE28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E4C03062-D38C-41D1-B4AD-1AFDC00160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BA83DE99-5BC9-4B52-8DA8-EA34986D4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6F4D8-45D8-40E8-9397-985470AF68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245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F026AB2B-FC69-41D4-B7EB-AC1E735C0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5FD61AAC-2258-4AF1-93AA-9BD5313FB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9C9F7E7-8128-4D6D-AB5F-409E01D78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6AD3D-A9D2-47A1-A0D0-1503AC3B62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345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C07904F-8E96-471A-93D1-3E08C503C4B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DD79C66-07F1-4D3B-92BF-EB798C3F30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33478F2E-6E78-49A6-BE18-7785A4C31B95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38D2DDB7-8B9F-4477-A741-777F3B7439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0F8E4AD8-9CE5-4D7B-99CC-E7B1E0E8FE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96CBF603-DB5B-4AC9-B28E-6101B940FE1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FD534FC1-9332-40C7-8E3C-20957051D02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7A254069-A46B-4139-8D74-F98180F99B6F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5BF5E968-FA3A-4A4F-AABB-66D9344BFD8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13 w 217"/>
                  <a:gd name="T1" fmla="*/ 1894 h 210"/>
                  <a:gd name="T2" fmla="*/ 330 w 217"/>
                  <a:gd name="T3" fmla="*/ 1791 h 210"/>
                  <a:gd name="T4" fmla="*/ 237 w 217"/>
                  <a:gd name="T5" fmla="*/ 1635 h 210"/>
                  <a:gd name="T6" fmla="*/ 137 w 217"/>
                  <a:gd name="T7" fmla="*/ 1430 h 210"/>
                  <a:gd name="T8" fmla="*/ 42 w 217"/>
                  <a:gd name="T9" fmla="*/ 1216 h 210"/>
                  <a:gd name="T10" fmla="*/ 0 w 217"/>
                  <a:gd name="T11" fmla="*/ 984 h 210"/>
                  <a:gd name="T12" fmla="*/ 1 w 217"/>
                  <a:gd name="T13" fmla="*/ 737 h 210"/>
                  <a:gd name="T14" fmla="*/ 81 w 217"/>
                  <a:gd name="T15" fmla="*/ 511 h 210"/>
                  <a:gd name="T16" fmla="*/ 244 w 217"/>
                  <a:gd name="T17" fmla="*/ 320 h 210"/>
                  <a:gd name="T18" fmla="*/ 408 w 217"/>
                  <a:gd name="T19" fmla="*/ 198 h 210"/>
                  <a:gd name="T20" fmla="*/ 541 w 217"/>
                  <a:gd name="T21" fmla="*/ 108 h 210"/>
                  <a:gd name="T22" fmla="*/ 649 w 217"/>
                  <a:gd name="T23" fmla="*/ 61 h 210"/>
                  <a:gd name="T24" fmla="*/ 733 w 217"/>
                  <a:gd name="T25" fmla="*/ 42 h 210"/>
                  <a:gd name="T26" fmla="*/ 793 w 217"/>
                  <a:gd name="T27" fmla="*/ 42 h 210"/>
                  <a:gd name="T28" fmla="*/ 936 w 217"/>
                  <a:gd name="T29" fmla="*/ 0 h 210"/>
                  <a:gd name="T30" fmla="*/ 1330 w 217"/>
                  <a:gd name="T31" fmla="*/ 75 h 210"/>
                  <a:gd name="T32" fmla="*/ 1440 w 217"/>
                  <a:gd name="T33" fmla="*/ 108 h 210"/>
                  <a:gd name="T34" fmla="*/ 1548 w 217"/>
                  <a:gd name="T35" fmla="*/ 137 h 210"/>
                  <a:gd name="T36" fmla="*/ 1641 w 217"/>
                  <a:gd name="T37" fmla="*/ 169 h 210"/>
                  <a:gd name="T38" fmla="*/ 1711 w 217"/>
                  <a:gd name="T39" fmla="*/ 208 h 210"/>
                  <a:gd name="T40" fmla="*/ 1789 w 217"/>
                  <a:gd name="T41" fmla="*/ 244 h 210"/>
                  <a:gd name="T42" fmla="*/ 1849 w 217"/>
                  <a:gd name="T43" fmla="*/ 286 h 210"/>
                  <a:gd name="T44" fmla="*/ 1897 w 217"/>
                  <a:gd name="T45" fmla="*/ 342 h 210"/>
                  <a:gd name="T46" fmla="*/ 1953 w 217"/>
                  <a:gd name="T47" fmla="*/ 408 h 210"/>
                  <a:gd name="T48" fmla="*/ 1849 w 217"/>
                  <a:gd name="T49" fmla="*/ 365 h 210"/>
                  <a:gd name="T50" fmla="*/ 1750 w 217"/>
                  <a:gd name="T51" fmla="*/ 325 h 210"/>
                  <a:gd name="T52" fmla="*/ 1650 w 217"/>
                  <a:gd name="T53" fmla="*/ 300 h 210"/>
                  <a:gd name="T54" fmla="*/ 1548 w 217"/>
                  <a:gd name="T55" fmla="*/ 267 h 210"/>
                  <a:gd name="T56" fmla="*/ 1467 w 217"/>
                  <a:gd name="T57" fmla="*/ 244 h 210"/>
                  <a:gd name="T58" fmla="*/ 1382 w 217"/>
                  <a:gd name="T59" fmla="*/ 237 h 210"/>
                  <a:gd name="T60" fmla="*/ 1284 w 217"/>
                  <a:gd name="T61" fmla="*/ 222 h 210"/>
                  <a:gd name="T62" fmla="*/ 1203 w 217"/>
                  <a:gd name="T63" fmla="*/ 222 h 210"/>
                  <a:gd name="T64" fmla="*/ 1125 w 217"/>
                  <a:gd name="T65" fmla="*/ 222 h 210"/>
                  <a:gd name="T66" fmla="*/ 1044 w 217"/>
                  <a:gd name="T67" fmla="*/ 225 h 210"/>
                  <a:gd name="T68" fmla="*/ 961 w 217"/>
                  <a:gd name="T69" fmla="*/ 244 h 210"/>
                  <a:gd name="T70" fmla="*/ 890 w 217"/>
                  <a:gd name="T71" fmla="*/ 264 h 210"/>
                  <a:gd name="T72" fmla="*/ 819 w 217"/>
                  <a:gd name="T73" fmla="*/ 300 h 210"/>
                  <a:gd name="T74" fmla="*/ 734 w 217"/>
                  <a:gd name="T75" fmla="*/ 325 h 210"/>
                  <a:gd name="T76" fmla="*/ 666 w 217"/>
                  <a:gd name="T77" fmla="*/ 368 h 210"/>
                  <a:gd name="T78" fmla="*/ 596 w 217"/>
                  <a:gd name="T79" fmla="*/ 413 h 210"/>
                  <a:gd name="T80" fmla="*/ 469 w 217"/>
                  <a:gd name="T81" fmla="*/ 550 h 210"/>
                  <a:gd name="T82" fmla="*/ 381 w 217"/>
                  <a:gd name="T83" fmla="*/ 720 h 210"/>
                  <a:gd name="T84" fmla="*/ 330 w 217"/>
                  <a:gd name="T85" fmla="*/ 931 h 210"/>
                  <a:gd name="T86" fmla="*/ 312 w 217"/>
                  <a:gd name="T87" fmla="*/ 1138 h 210"/>
                  <a:gd name="T88" fmla="*/ 312 w 217"/>
                  <a:gd name="T89" fmla="*/ 1368 h 210"/>
                  <a:gd name="T90" fmla="*/ 342 w 217"/>
                  <a:gd name="T91" fmla="*/ 1567 h 210"/>
                  <a:gd name="T92" fmla="*/ 368 w 217"/>
                  <a:gd name="T93" fmla="*/ 1750 h 210"/>
                  <a:gd name="T94" fmla="*/ 413 w 217"/>
                  <a:gd name="T95" fmla="*/ 1894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14FB44C7-7350-4622-9CF4-B51E2F9188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970 w 182"/>
                  <a:gd name="T1" fmla="*/ 0 h 213"/>
                  <a:gd name="T2" fmla="*/ 996 w 182"/>
                  <a:gd name="T3" fmla="*/ 19 h 213"/>
                  <a:gd name="T4" fmla="*/ 1052 w 182"/>
                  <a:gd name="T5" fmla="*/ 75 h 213"/>
                  <a:gd name="T6" fmla="*/ 1131 w 182"/>
                  <a:gd name="T7" fmla="*/ 168 h 213"/>
                  <a:gd name="T8" fmla="*/ 1221 w 182"/>
                  <a:gd name="T9" fmla="*/ 304 h 213"/>
                  <a:gd name="T10" fmla="*/ 1291 w 182"/>
                  <a:gd name="T11" fmla="*/ 473 h 213"/>
                  <a:gd name="T12" fmla="*/ 1337 w 182"/>
                  <a:gd name="T13" fmla="*/ 697 h 213"/>
                  <a:gd name="T14" fmla="*/ 1337 w 182"/>
                  <a:gd name="T15" fmla="*/ 962 h 213"/>
                  <a:gd name="T16" fmla="*/ 1281 w 182"/>
                  <a:gd name="T17" fmla="*/ 1274 h 213"/>
                  <a:gd name="T18" fmla="*/ 1250 w 182"/>
                  <a:gd name="T19" fmla="*/ 1361 h 213"/>
                  <a:gd name="T20" fmla="*/ 1211 w 182"/>
                  <a:gd name="T21" fmla="*/ 1433 h 213"/>
                  <a:gd name="T22" fmla="*/ 1169 w 182"/>
                  <a:gd name="T23" fmla="*/ 1511 h 213"/>
                  <a:gd name="T24" fmla="*/ 1113 w 182"/>
                  <a:gd name="T25" fmla="*/ 1580 h 213"/>
                  <a:gd name="T26" fmla="*/ 1038 w 182"/>
                  <a:gd name="T27" fmla="*/ 1646 h 213"/>
                  <a:gd name="T28" fmla="*/ 976 w 182"/>
                  <a:gd name="T29" fmla="*/ 1696 h 213"/>
                  <a:gd name="T30" fmla="*/ 910 w 182"/>
                  <a:gd name="T31" fmla="*/ 1744 h 213"/>
                  <a:gd name="T32" fmla="*/ 816 w 182"/>
                  <a:gd name="T33" fmla="*/ 1783 h 213"/>
                  <a:gd name="T34" fmla="*/ 731 w 182"/>
                  <a:gd name="T35" fmla="*/ 1802 h 213"/>
                  <a:gd name="T36" fmla="*/ 645 w 182"/>
                  <a:gd name="T37" fmla="*/ 1825 h 213"/>
                  <a:gd name="T38" fmla="*/ 546 w 182"/>
                  <a:gd name="T39" fmla="*/ 1842 h 213"/>
                  <a:gd name="T40" fmla="*/ 439 w 182"/>
                  <a:gd name="T41" fmla="*/ 1842 h 213"/>
                  <a:gd name="T42" fmla="*/ 325 w 182"/>
                  <a:gd name="T43" fmla="*/ 1825 h 213"/>
                  <a:gd name="T44" fmla="*/ 223 w 182"/>
                  <a:gd name="T45" fmla="*/ 1802 h 213"/>
                  <a:gd name="T46" fmla="*/ 104 w 182"/>
                  <a:gd name="T47" fmla="*/ 1763 h 213"/>
                  <a:gd name="T48" fmla="*/ 0 w 182"/>
                  <a:gd name="T49" fmla="*/ 1716 h 213"/>
                  <a:gd name="T50" fmla="*/ 99 w 182"/>
                  <a:gd name="T51" fmla="*/ 1783 h 213"/>
                  <a:gd name="T52" fmla="*/ 197 w 182"/>
                  <a:gd name="T53" fmla="*/ 1825 h 213"/>
                  <a:gd name="T54" fmla="*/ 297 w 182"/>
                  <a:gd name="T55" fmla="*/ 1871 h 213"/>
                  <a:gd name="T56" fmla="*/ 381 w 182"/>
                  <a:gd name="T57" fmla="*/ 1903 h 213"/>
                  <a:gd name="T58" fmla="*/ 468 w 182"/>
                  <a:gd name="T59" fmla="*/ 1930 h 213"/>
                  <a:gd name="T60" fmla="*/ 564 w 182"/>
                  <a:gd name="T61" fmla="*/ 1941 h 213"/>
                  <a:gd name="T62" fmla="*/ 646 w 182"/>
                  <a:gd name="T63" fmla="*/ 1945 h 213"/>
                  <a:gd name="T64" fmla="*/ 734 w 182"/>
                  <a:gd name="T65" fmla="*/ 1945 h 213"/>
                  <a:gd name="T66" fmla="*/ 812 w 182"/>
                  <a:gd name="T67" fmla="*/ 1941 h 213"/>
                  <a:gd name="T68" fmla="*/ 890 w 182"/>
                  <a:gd name="T69" fmla="*/ 1923 h 213"/>
                  <a:gd name="T70" fmla="*/ 957 w 182"/>
                  <a:gd name="T71" fmla="*/ 1903 h 213"/>
                  <a:gd name="T72" fmla="*/ 1029 w 182"/>
                  <a:gd name="T73" fmla="*/ 1884 h 213"/>
                  <a:gd name="T74" fmla="*/ 1094 w 182"/>
                  <a:gd name="T75" fmla="*/ 1860 h 213"/>
                  <a:gd name="T76" fmla="*/ 1155 w 182"/>
                  <a:gd name="T77" fmla="*/ 1819 h 213"/>
                  <a:gd name="T78" fmla="*/ 1211 w 182"/>
                  <a:gd name="T79" fmla="*/ 1783 h 213"/>
                  <a:gd name="T80" fmla="*/ 1262 w 182"/>
                  <a:gd name="T81" fmla="*/ 1744 h 213"/>
                  <a:gd name="T82" fmla="*/ 1405 w 182"/>
                  <a:gd name="T83" fmla="*/ 1607 h 213"/>
                  <a:gd name="T84" fmla="*/ 1504 w 182"/>
                  <a:gd name="T85" fmla="*/ 1472 h 213"/>
                  <a:gd name="T86" fmla="*/ 1562 w 182"/>
                  <a:gd name="T87" fmla="*/ 1316 h 213"/>
                  <a:gd name="T88" fmla="*/ 1594 w 182"/>
                  <a:gd name="T89" fmla="*/ 1173 h 213"/>
                  <a:gd name="T90" fmla="*/ 1614 w 182"/>
                  <a:gd name="T91" fmla="*/ 1018 h 213"/>
                  <a:gd name="T92" fmla="*/ 1614 w 182"/>
                  <a:gd name="T93" fmla="*/ 866 h 213"/>
                  <a:gd name="T94" fmla="*/ 1621 w 182"/>
                  <a:gd name="T95" fmla="*/ 723 h 213"/>
                  <a:gd name="T96" fmla="*/ 1536 w 182"/>
                  <a:gd name="T97" fmla="*/ 422 h 213"/>
                  <a:gd name="T98" fmla="*/ 1391 w 182"/>
                  <a:gd name="T99" fmla="*/ 188 h 213"/>
                  <a:gd name="T100" fmla="*/ 1339 w 182"/>
                  <a:gd name="T101" fmla="*/ 168 h 213"/>
                  <a:gd name="T102" fmla="*/ 1310 w 182"/>
                  <a:gd name="T103" fmla="*/ 140 h 213"/>
                  <a:gd name="T104" fmla="*/ 1262 w 182"/>
                  <a:gd name="T105" fmla="*/ 117 h 213"/>
                  <a:gd name="T106" fmla="*/ 1229 w 182"/>
                  <a:gd name="T107" fmla="*/ 100 h 213"/>
                  <a:gd name="T108" fmla="*/ 1175 w 182"/>
                  <a:gd name="T109" fmla="*/ 81 h 213"/>
                  <a:gd name="T110" fmla="*/ 1121 w 182"/>
                  <a:gd name="T111" fmla="*/ 56 h 213"/>
                  <a:gd name="T112" fmla="*/ 1057 w 182"/>
                  <a:gd name="T113" fmla="*/ 27 h 213"/>
                  <a:gd name="T114" fmla="*/ 970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90EFF109-4857-49F6-9447-76C64503F7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4 w 128"/>
                  <a:gd name="T1" fmla="*/ 0 h 217"/>
                  <a:gd name="T2" fmla="*/ 15 w 128"/>
                  <a:gd name="T3" fmla="*/ 1 h 217"/>
                  <a:gd name="T4" fmla="*/ 17 w 128"/>
                  <a:gd name="T5" fmla="*/ 4 h 217"/>
                  <a:gd name="T6" fmla="*/ 18 w 128"/>
                  <a:gd name="T7" fmla="*/ 7 h 217"/>
                  <a:gd name="T8" fmla="*/ 19 w 128"/>
                  <a:gd name="T9" fmla="*/ 11 h 217"/>
                  <a:gd name="T10" fmla="*/ 19 w 128"/>
                  <a:gd name="T11" fmla="*/ 16 h 217"/>
                  <a:gd name="T12" fmla="*/ 17 w 128"/>
                  <a:gd name="T13" fmla="*/ 20 h 217"/>
                  <a:gd name="T14" fmla="*/ 14 w 128"/>
                  <a:gd name="T15" fmla="*/ 25 h 217"/>
                  <a:gd name="T16" fmla="*/ 9 w 128"/>
                  <a:gd name="T17" fmla="*/ 30 h 217"/>
                  <a:gd name="T18" fmla="*/ 7 w 128"/>
                  <a:gd name="T19" fmla="*/ 29 h 217"/>
                  <a:gd name="T20" fmla="*/ 6 w 128"/>
                  <a:gd name="T21" fmla="*/ 29 h 217"/>
                  <a:gd name="T22" fmla="*/ 4 w 128"/>
                  <a:gd name="T23" fmla="*/ 29 h 217"/>
                  <a:gd name="T24" fmla="*/ 3 w 128"/>
                  <a:gd name="T25" fmla="*/ 28 h 217"/>
                  <a:gd name="T26" fmla="*/ 1 w 128"/>
                  <a:gd name="T27" fmla="*/ 27 h 217"/>
                  <a:gd name="T28" fmla="*/ 1 w 128"/>
                  <a:gd name="T29" fmla="*/ 26 h 217"/>
                  <a:gd name="T30" fmla="*/ 0 w 128"/>
                  <a:gd name="T31" fmla="*/ 25 h 217"/>
                  <a:gd name="T32" fmla="*/ 1 w 128"/>
                  <a:gd name="T33" fmla="*/ 24 h 217"/>
                  <a:gd name="T34" fmla="*/ 2 w 128"/>
                  <a:gd name="T35" fmla="*/ 23 h 217"/>
                  <a:gd name="T36" fmla="*/ 4 w 128"/>
                  <a:gd name="T37" fmla="*/ 22 h 217"/>
                  <a:gd name="T38" fmla="*/ 7 w 128"/>
                  <a:gd name="T39" fmla="*/ 21 h 217"/>
                  <a:gd name="T40" fmla="*/ 9 w 128"/>
                  <a:gd name="T41" fmla="*/ 19 h 217"/>
                  <a:gd name="T42" fmla="*/ 12 w 128"/>
                  <a:gd name="T43" fmla="*/ 16 h 217"/>
                  <a:gd name="T44" fmla="*/ 13 w 128"/>
                  <a:gd name="T45" fmla="*/ 12 h 217"/>
                  <a:gd name="T46" fmla="*/ 15 w 128"/>
                  <a:gd name="T47" fmla="*/ 6 h 217"/>
                  <a:gd name="T48" fmla="*/ 1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9DBA2244-05C4-42A6-8DB8-7478E93843D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1 w 117"/>
                  <a:gd name="T1" fmla="*/ 0 h 132"/>
                  <a:gd name="T2" fmla="*/ 0 w 117"/>
                  <a:gd name="T3" fmla="*/ 3 h 132"/>
                  <a:gd name="T4" fmla="*/ 1 w 117"/>
                  <a:gd name="T5" fmla="*/ 3 h 132"/>
                  <a:gd name="T6" fmla="*/ 2 w 117"/>
                  <a:gd name="T7" fmla="*/ 4 h 132"/>
                  <a:gd name="T8" fmla="*/ 4 w 117"/>
                  <a:gd name="T9" fmla="*/ 4 h 132"/>
                  <a:gd name="T10" fmla="*/ 7 w 117"/>
                  <a:gd name="T11" fmla="*/ 6 h 132"/>
                  <a:gd name="T12" fmla="*/ 9 w 117"/>
                  <a:gd name="T13" fmla="*/ 8 h 132"/>
                  <a:gd name="T14" fmla="*/ 12 w 117"/>
                  <a:gd name="T15" fmla="*/ 9 h 132"/>
                  <a:gd name="T16" fmla="*/ 15 w 117"/>
                  <a:gd name="T17" fmla="*/ 13 h 132"/>
                  <a:gd name="T18" fmla="*/ 17 w 117"/>
                  <a:gd name="T19" fmla="*/ 16 h 132"/>
                  <a:gd name="T20" fmla="*/ 17 w 117"/>
                  <a:gd name="T21" fmla="*/ 15 h 132"/>
                  <a:gd name="T22" fmla="*/ 17 w 117"/>
                  <a:gd name="T23" fmla="*/ 13 h 132"/>
                  <a:gd name="T24" fmla="*/ 16 w 117"/>
                  <a:gd name="T25" fmla="*/ 11 h 132"/>
                  <a:gd name="T26" fmla="*/ 15 w 117"/>
                  <a:gd name="T27" fmla="*/ 9 h 132"/>
                  <a:gd name="T28" fmla="*/ 13 w 117"/>
                  <a:gd name="T29" fmla="*/ 7 h 132"/>
                  <a:gd name="T30" fmla="*/ 12 w 117"/>
                  <a:gd name="T31" fmla="*/ 6 h 132"/>
                  <a:gd name="T32" fmla="*/ 10 w 117"/>
                  <a:gd name="T33" fmla="*/ 4 h 132"/>
                  <a:gd name="T34" fmla="*/ 9 w 117"/>
                  <a:gd name="T35" fmla="*/ 4 h 132"/>
                  <a:gd name="T36" fmla="*/ 10 w 117"/>
                  <a:gd name="T37" fmla="*/ 4 h 132"/>
                  <a:gd name="T38" fmla="*/ 12 w 117"/>
                  <a:gd name="T39" fmla="*/ 4 h 132"/>
                  <a:gd name="T40" fmla="*/ 13 w 117"/>
                  <a:gd name="T41" fmla="*/ 3 h 132"/>
                  <a:gd name="T42" fmla="*/ 15 w 117"/>
                  <a:gd name="T43" fmla="*/ 3 h 132"/>
                  <a:gd name="T44" fmla="*/ 15 w 117"/>
                  <a:gd name="T45" fmla="*/ 3 h 132"/>
                  <a:gd name="T46" fmla="*/ 16 w 117"/>
                  <a:gd name="T47" fmla="*/ 3 h 132"/>
                  <a:gd name="T48" fmla="*/ 17 w 117"/>
                  <a:gd name="T49" fmla="*/ 3 h 132"/>
                  <a:gd name="T50" fmla="*/ 17 w 117"/>
                  <a:gd name="T51" fmla="*/ 3 h 132"/>
                  <a:gd name="T52" fmla="*/ 1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84753326-48BF-4D77-A73E-1D47787A68B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4 w 29"/>
                  <a:gd name="T1" fmla="*/ 0 h 77"/>
                  <a:gd name="T2" fmla="*/ 4 w 29"/>
                  <a:gd name="T3" fmla="*/ 0 h 77"/>
                  <a:gd name="T4" fmla="*/ 3 w 29"/>
                  <a:gd name="T5" fmla="*/ 1 h 77"/>
                  <a:gd name="T6" fmla="*/ 1 w 29"/>
                  <a:gd name="T7" fmla="*/ 1 h 77"/>
                  <a:gd name="T8" fmla="*/ 1 w 29"/>
                  <a:gd name="T9" fmla="*/ 3 h 77"/>
                  <a:gd name="T10" fmla="*/ 1 w 29"/>
                  <a:gd name="T11" fmla="*/ 4 h 77"/>
                  <a:gd name="T12" fmla="*/ 0 w 29"/>
                  <a:gd name="T13" fmla="*/ 6 h 77"/>
                  <a:gd name="T14" fmla="*/ 1 w 29"/>
                  <a:gd name="T15" fmla="*/ 8 h 77"/>
                  <a:gd name="T16" fmla="*/ 1 w 29"/>
                  <a:gd name="T17" fmla="*/ 10 h 77"/>
                  <a:gd name="T18" fmla="*/ 2 w 29"/>
                  <a:gd name="T19" fmla="*/ 7 h 77"/>
                  <a:gd name="T20" fmla="*/ 3 w 29"/>
                  <a:gd name="T21" fmla="*/ 5 h 77"/>
                  <a:gd name="T22" fmla="*/ 4 w 29"/>
                  <a:gd name="T23" fmla="*/ 3 h 77"/>
                  <a:gd name="T24" fmla="*/ 4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ADD932FB-FEC7-43C5-B5FB-76F969DA4C7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1644A534-417B-4846-8420-A1D19425D1F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5 h 564"/>
                    <a:gd name="T2" fmla="*/ 1 w 207"/>
                    <a:gd name="T3" fmla="*/ 8 h 564"/>
                    <a:gd name="T4" fmla="*/ 1 w 207"/>
                    <a:gd name="T5" fmla="*/ 11 h 564"/>
                    <a:gd name="T6" fmla="*/ 0 w 207"/>
                    <a:gd name="T7" fmla="*/ 13 h 564"/>
                    <a:gd name="T8" fmla="*/ 0 w 207"/>
                    <a:gd name="T9" fmla="*/ 17 h 564"/>
                    <a:gd name="T10" fmla="*/ 1 w 207"/>
                    <a:gd name="T11" fmla="*/ 19 h 564"/>
                    <a:gd name="T12" fmla="*/ 1 w 207"/>
                    <a:gd name="T13" fmla="*/ 23 h 564"/>
                    <a:gd name="T14" fmla="*/ 2 w 207"/>
                    <a:gd name="T15" fmla="*/ 27 h 564"/>
                    <a:gd name="T16" fmla="*/ 3 w 207"/>
                    <a:gd name="T17" fmla="*/ 32 h 564"/>
                    <a:gd name="T18" fmla="*/ 5 w 207"/>
                    <a:gd name="T19" fmla="*/ 36 h 564"/>
                    <a:gd name="T20" fmla="*/ 7 w 207"/>
                    <a:gd name="T21" fmla="*/ 39 h 564"/>
                    <a:gd name="T22" fmla="*/ 9 w 207"/>
                    <a:gd name="T23" fmla="*/ 44 h 564"/>
                    <a:gd name="T24" fmla="*/ 12 w 207"/>
                    <a:gd name="T25" fmla="*/ 49 h 564"/>
                    <a:gd name="T26" fmla="*/ 15 w 207"/>
                    <a:gd name="T27" fmla="*/ 53 h 564"/>
                    <a:gd name="T28" fmla="*/ 17 w 207"/>
                    <a:gd name="T29" fmla="*/ 57 h 564"/>
                    <a:gd name="T30" fmla="*/ 19 w 207"/>
                    <a:gd name="T31" fmla="*/ 59 h 564"/>
                    <a:gd name="T32" fmla="*/ 22 w 207"/>
                    <a:gd name="T33" fmla="*/ 62 h 564"/>
                    <a:gd name="T34" fmla="*/ 18 w 207"/>
                    <a:gd name="T35" fmla="*/ 55 h 564"/>
                    <a:gd name="T36" fmla="*/ 14 w 207"/>
                    <a:gd name="T37" fmla="*/ 49 h 564"/>
                    <a:gd name="T38" fmla="*/ 11 w 207"/>
                    <a:gd name="T39" fmla="*/ 44 h 564"/>
                    <a:gd name="T40" fmla="*/ 9 w 207"/>
                    <a:gd name="T41" fmla="*/ 40 h 564"/>
                    <a:gd name="T42" fmla="*/ 8 w 207"/>
                    <a:gd name="T43" fmla="*/ 37 h 564"/>
                    <a:gd name="T44" fmla="*/ 7 w 207"/>
                    <a:gd name="T45" fmla="*/ 34 h 564"/>
                    <a:gd name="T46" fmla="*/ 7 w 207"/>
                    <a:gd name="T47" fmla="*/ 31 h 564"/>
                    <a:gd name="T48" fmla="*/ 6 w 207"/>
                    <a:gd name="T49" fmla="*/ 28 h 564"/>
                    <a:gd name="T50" fmla="*/ 5 w 207"/>
                    <a:gd name="T51" fmla="*/ 23 h 564"/>
                    <a:gd name="T52" fmla="*/ 4 w 207"/>
                    <a:gd name="T53" fmla="*/ 15 h 564"/>
                    <a:gd name="T54" fmla="*/ 5 w 207"/>
                    <a:gd name="T55" fmla="*/ 8 h 564"/>
                    <a:gd name="T56" fmla="*/ 6 w 207"/>
                    <a:gd name="T57" fmla="*/ 0 h 564"/>
                    <a:gd name="T58" fmla="*/ 1 w 207"/>
                    <a:gd name="T59" fmla="*/ 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983DB012-FFC6-450D-997D-5DF7EA11E37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2 h 232"/>
                    <a:gd name="T2" fmla="*/ 2 w 47"/>
                    <a:gd name="T3" fmla="*/ 6 h 232"/>
                    <a:gd name="T4" fmla="*/ 3 w 47"/>
                    <a:gd name="T5" fmla="*/ 11 h 232"/>
                    <a:gd name="T6" fmla="*/ 3 w 47"/>
                    <a:gd name="T7" fmla="*/ 17 h 232"/>
                    <a:gd name="T8" fmla="*/ 2 w 47"/>
                    <a:gd name="T9" fmla="*/ 25 h 232"/>
                    <a:gd name="T10" fmla="*/ 6 w 47"/>
                    <a:gd name="T11" fmla="*/ 23 h 232"/>
                    <a:gd name="T12" fmla="*/ 6 w 47"/>
                    <a:gd name="T13" fmla="*/ 19 h 232"/>
                    <a:gd name="T14" fmla="*/ 6 w 47"/>
                    <a:gd name="T15" fmla="*/ 15 h 232"/>
                    <a:gd name="T16" fmla="*/ 6 w 47"/>
                    <a:gd name="T17" fmla="*/ 11 h 232"/>
                    <a:gd name="T18" fmla="*/ 5 w 47"/>
                    <a:gd name="T19" fmla="*/ 8 h 232"/>
                    <a:gd name="T20" fmla="*/ 4 w 47"/>
                    <a:gd name="T21" fmla="*/ 6 h 232"/>
                    <a:gd name="T22" fmla="*/ 4 w 47"/>
                    <a:gd name="T23" fmla="*/ 4 h 232"/>
                    <a:gd name="T24" fmla="*/ 3 w 47"/>
                    <a:gd name="T25" fmla="*/ 2 h 232"/>
                    <a:gd name="T26" fmla="*/ 1 w 47"/>
                    <a:gd name="T27" fmla="*/ 0 h 232"/>
                    <a:gd name="T28" fmla="*/ 0 w 47"/>
                    <a:gd name="T29" fmla="*/ 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22C35FB2-177F-4DEB-84F6-9F121F1D261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9 w 87"/>
                    <a:gd name="T1" fmla="*/ 2 h 40"/>
                    <a:gd name="T2" fmla="*/ 8 w 87"/>
                    <a:gd name="T3" fmla="*/ 1 h 40"/>
                    <a:gd name="T4" fmla="*/ 7 w 87"/>
                    <a:gd name="T5" fmla="*/ 1 h 40"/>
                    <a:gd name="T6" fmla="*/ 6 w 87"/>
                    <a:gd name="T7" fmla="*/ 1 h 40"/>
                    <a:gd name="T8" fmla="*/ 5 w 87"/>
                    <a:gd name="T9" fmla="*/ 1 h 40"/>
                    <a:gd name="T10" fmla="*/ 4 w 87"/>
                    <a:gd name="T11" fmla="*/ 1 h 40"/>
                    <a:gd name="T12" fmla="*/ 3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2 w 87"/>
                    <a:gd name="T23" fmla="*/ 1 h 40"/>
                    <a:gd name="T24" fmla="*/ 4 w 87"/>
                    <a:gd name="T25" fmla="*/ 1 h 40"/>
                    <a:gd name="T26" fmla="*/ 5 w 87"/>
                    <a:gd name="T27" fmla="*/ 2 h 40"/>
                    <a:gd name="T28" fmla="*/ 6 w 87"/>
                    <a:gd name="T29" fmla="*/ 2 h 40"/>
                    <a:gd name="T30" fmla="*/ 7 w 87"/>
                    <a:gd name="T31" fmla="*/ 3 h 40"/>
                    <a:gd name="T32" fmla="*/ 8 w 87"/>
                    <a:gd name="T33" fmla="*/ 3 h 40"/>
                    <a:gd name="T34" fmla="*/ 9 w 87"/>
                    <a:gd name="T35" fmla="*/ 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6DBDBE49-5E62-4893-BC58-308EBD4D0B1E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89E18F26-0E1E-4C62-BD2C-D6D6247646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948D6817-1BE8-4C92-A387-C9F2B6DFFCE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2DD037DA-2119-4DE4-8879-C9AB233A4F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FE9E269B-A9F4-4065-8D3A-6B815C5B4F1F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7BC02528-ACF8-4443-A31F-4CBE735088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D2839E41-BF21-46B6-92DC-E0DDC0E1A6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2A11F1C6-2FCD-433A-B10D-F76F3D42FD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D988E472-4BA2-4905-A929-DD36BDC31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3706CA8C-D17B-4DF0-85E4-2ADF776F988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601CF7EA-A9F9-4E65-B42E-1D249752FB2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7FDBAF4D-1B8F-439E-9956-7AD8A54077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2639A437-E0E7-4320-B836-AF9183A7BBC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F914964B-B8D3-415A-B81B-815CA8517635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 w 109"/>
                <a:gd name="T3" fmla="*/ 1 h 156"/>
                <a:gd name="T4" fmla="*/ 58 w 109"/>
                <a:gd name="T5" fmla="*/ 5 h 156"/>
                <a:gd name="T6" fmla="*/ 116 w 109"/>
                <a:gd name="T7" fmla="*/ 18 h 156"/>
                <a:gd name="T8" fmla="*/ 183 w 109"/>
                <a:gd name="T9" fmla="*/ 36 h 156"/>
                <a:gd name="T10" fmla="*/ 245 w 109"/>
                <a:gd name="T11" fmla="*/ 66 h 156"/>
                <a:gd name="T12" fmla="*/ 302 w 109"/>
                <a:gd name="T13" fmla="*/ 107 h 156"/>
                <a:gd name="T14" fmla="*/ 338 w 109"/>
                <a:gd name="T15" fmla="*/ 163 h 156"/>
                <a:gd name="T16" fmla="*/ 345 w 109"/>
                <a:gd name="T17" fmla="*/ 237 h 156"/>
                <a:gd name="T18" fmla="*/ 329 w 109"/>
                <a:gd name="T19" fmla="*/ 237 h 156"/>
                <a:gd name="T20" fmla="*/ 312 w 109"/>
                <a:gd name="T21" fmla="*/ 237 h 156"/>
                <a:gd name="T22" fmla="*/ 294 w 109"/>
                <a:gd name="T23" fmla="*/ 237 h 156"/>
                <a:gd name="T24" fmla="*/ 272 w 109"/>
                <a:gd name="T25" fmla="*/ 231 h 156"/>
                <a:gd name="T26" fmla="*/ 256 w 109"/>
                <a:gd name="T27" fmla="*/ 230 h 156"/>
                <a:gd name="T28" fmla="*/ 235 w 109"/>
                <a:gd name="T29" fmla="*/ 226 h 156"/>
                <a:gd name="T30" fmla="*/ 208 w 109"/>
                <a:gd name="T31" fmla="*/ 218 h 156"/>
                <a:gd name="T32" fmla="*/ 183 w 109"/>
                <a:gd name="T33" fmla="*/ 210 h 156"/>
                <a:gd name="T34" fmla="*/ 167 w 109"/>
                <a:gd name="T35" fmla="*/ 191 h 156"/>
                <a:gd name="T36" fmla="*/ 167 w 109"/>
                <a:gd name="T37" fmla="*/ 167 h 156"/>
                <a:gd name="T38" fmla="*/ 176 w 109"/>
                <a:gd name="T39" fmla="*/ 145 h 156"/>
                <a:gd name="T40" fmla="*/ 185 w 109"/>
                <a:gd name="T41" fmla="*/ 120 h 156"/>
                <a:gd name="T42" fmla="*/ 176 w 109"/>
                <a:gd name="T43" fmla="*/ 93 h 156"/>
                <a:gd name="T44" fmla="*/ 151 w 109"/>
                <a:gd name="T45" fmla="*/ 64 h 156"/>
                <a:gd name="T46" fmla="*/ 99 w 109"/>
                <a:gd name="T47" fmla="*/ 3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528B9899-3633-4E8C-85D3-9ACF9C3CAD4B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3 w 54"/>
                <a:gd name="T7" fmla="*/ 14 h 40"/>
                <a:gd name="T8" fmla="*/ 72 w 54"/>
                <a:gd name="T9" fmla="*/ 18 h 40"/>
                <a:gd name="T10" fmla="*/ 97 w 54"/>
                <a:gd name="T11" fmla="*/ 22 h 40"/>
                <a:gd name="T12" fmla="*/ 123 w 54"/>
                <a:gd name="T13" fmla="*/ 26 h 40"/>
                <a:gd name="T14" fmla="*/ 150 w 54"/>
                <a:gd name="T15" fmla="*/ 28 h 40"/>
                <a:gd name="T16" fmla="*/ 181 w 54"/>
                <a:gd name="T17" fmla="*/ 24 h 40"/>
                <a:gd name="T18" fmla="*/ 177 w 54"/>
                <a:gd name="T19" fmla="*/ 38 h 40"/>
                <a:gd name="T20" fmla="*/ 167 w 54"/>
                <a:gd name="T21" fmla="*/ 51 h 40"/>
                <a:gd name="T22" fmla="*/ 148 w 54"/>
                <a:gd name="T23" fmla="*/ 59 h 40"/>
                <a:gd name="T24" fmla="*/ 122 w 54"/>
                <a:gd name="T25" fmla="*/ 61 h 40"/>
                <a:gd name="T26" fmla="*/ 93 w 54"/>
                <a:gd name="T27" fmla="*/ 60 h 40"/>
                <a:gd name="T28" fmla="*/ 62 w 54"/>
                <a:gd name="T29" fmla="*/ 49 h 40"/>
                <a:gd name="T30" fmla="*/ 33 w 54"/>
                <a:gd name="T31" fmla="*/ 3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74DBAF33-43F1-4B30-9BCE-C765A741443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7E32B938-CE67-444F-A9B6-F02B9A2E90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FD546B30-777E-49C2-B19F-99FA3ACEEA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758F28D0-6FA6-410C-8DFA-B688CAE5EF4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BA48ACDD-E145-47F7-80D9-549FA8F349E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1 h 237"/>
                <a:gd name="T4" fmla="*/ 16 w 257"/>
                <a:gd name="T5" fmla="*/ 62 h 237"/>
                <a:gd name="T6" fmla="*/ 36 w 257"/>
                <a:gd name="T7" fmla="*/ 93 h 237"/>
                <a:gd name="T8" fmla="*/ 64 w 257"/>
                <a:gd name="T9" fmla="*/ 120 h 237"/>
                <a:gd name="T10" fmla="*/ 104 w 257"/>
                <a:gd name="T11" fmla="*/ 145 h 237"/>
                <a:gd name="T12" fmla="*/ 154 w 257"/>
                <a:gd name="T13" fmla="*/ 172 h 237"/>
                <a:gd name="T14" fmla="*/ 218 w 257"/>
                <a:gd name="T15" fmla="*/ 196 h 237"/>
                <a:gd name="T16" fmla="*/ 292 w 257"/>
                <a:gd name="T17" fmla="*/ 217 h 237"/>
                <a:gd name="T18" fmla="*/ 387 w 257"/>
                <a:gd name="T19" fmla="*/ 237 h 237"/>
                <a:gd name="T20" fmla="*/ 494 w 257"/>
                <a:gd name="T21" fmla="*/ 253 h 237"/>
                <a:gd name="T22" fmla="*/ 609 w 257"/>
                <a:gd name="T23" fmla="*/ 267 h 237"/>
                <a:gd name="T24" fmla="*/ 751 w 257"/>
                <a:gd name="T25" fmla="*/ 279 h 237"/>
                <a:gd name="T26" fmla="*/ 905 w 257"/>
                <a:gd name="T27" fmla="*/ 285 h 237"/>
                <a:gd name="T28" fmla="*/ 1082 w 257"/>
                <a:gd name="T29" fmla="*/ 289 h 237"/>
                <a:gd name="T30" fmla="*/ 1264 w 257"/>
                <a:gd name="T31" fmla="*/ 288 h 237"/>
                <a:gd name="T32" fmla="*/ 1478 w 257"/>
                <a:gd name="T33" fmla="*/ 283 h 237"/>
                <a:gd name="T34" fmla="*/ 1290 w 257"/>
                <a:gd name="T35" fmla="*/ 277 h 237"/>
                <a:gd name="T36" fmla="*/ 1120 w 257"/>
                <a:gd name="T37" fmla="*/ 268 h 237"/>
                <a:gd name="T38" fmla="*/ 978 w 257"/>
                <a:gd name="T39" fmla="*/ 258 h 237"/>
                <a:gd name="T40" fmla="*/ 851 w 257"/>
                <a:gd name="T41" fmla="*/ 249 h 237"/>
                <a:gd name="T42" fmla="*/ 736 w 257"/>
                <a:gd name="T43" fmla="*/ 236 h 237"/>
                <a:gd name="T44" fmla="*/ 645 w 257"/>
                <a:gd name="T45" fmla="*/ 222 h 237"/>
                <a:gd name="T46" fmla="*/ 560 w 257"/>
                <a:gd name="T47" fmla="*/ 207 h 237"/>
                <a:gd name="T48" fmla="*/ 482 w 257"/>
                <a:gd name="T49" fmla="*/ 189 h 237"/>
                <a:gd name="T50" fmla="*/ 411 w 257"/>
                <a:gd name="T51" fmla="*/ 172 h 237"/>
                <a:gd name="T52" fmla="*/ 353 w 257"/>
                <a:gd name="T53" fmla="*/ 152 h 237"/>
                <a:gd name="T54" fmla="*/ 303 w 257"/>
                <a:gd name="T55" fmla="*/ 131 h 237"/>
                <a:gd name="T56" fmla="*/ 249 w 257"/>
                <a:gd name="T57" fmla="*/ 106 h 237"/>
                <a:gd name="T58" fmla="*/ 190 w 257"/>
                <a:gd name="T59" fmla="*/ 84 h 237"/>
                <a:gd name="T60" fmla="*/ 133 w 257"/>
                <a:gd name="T61" fmla="*/ 59 h 237"/>
                <a:gd name="T62" fmla="*/ 67 w 257"/>
                <a:gd name="T63" fmla="*/ 3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D52610CA-5198-4DC4-988D-AF57FCD2188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462 w 124"/>
                <a:gd name="T1" fmla="*/ 0 h 110"/>
                <a:gd name="T2" fmla="*/ 739 w 124"/>
                <a:gd name="T3" fmla="*/ 141 h 110"/>
                <a:gd name="T4" fmla="*/ 718 w 124"/>
                <a:gd name="T5" fmla="*/ 140 h 110"/>
                <a:gd name="T6" fmla="*/ 638 w 124"/>
                <a:gd name="T7" fmla="*/ 137 h 110"/>
                <a:gd name="T8" fmla="*/ 533 w 124"/>
                <a:gd name="T9" fmla="*/ 133 h 110"/>
                <a:gd name="T10" fmla="*/ 408 w 124"/>
                <a:gd name="T11" fmla="*/ 130 h 110"/>
                <a:gd name="T12" fmla="*/ 268 w 124"/>
                <a:gd name="T13" fmla="*/ 127 h 110"/>
                <a:gd name="T14" fmla="*/ 152 w 124"/>
                <a:gd name="T15" fmla="*/ 128 h 110"/>
                <a:gd name="T16" fmla="*/ 54 w 124"/>
                <a:gd name="T17" fmla="*/ 134 h 110"/>
                <a:gd name="T18" fmla="*/ 0 w 124"/>
                <a:gd name="T19" fmla="*/ 143 h 110"/>
                <a:gd name="T20" fmla="*/ 22 w 124"/>
                <a:gd name="T21" fmla="*/ 128 h 110"/>
                <a:gd name="T22" fmla="*/ 48 w 124"/>
                <a:gd name="T23" fmla="*/ 116 h 110"/>
                <a:gd name="T24" fmla="*/ 98 w 124"/>
                <a:gd name="T25" fmla="*/ 107 h 110"/>
                <a:gd name="T26" fmla="*/ 152 w 124"/>
                <a:gd name="T27" fmla="*/ 99 h 110"/>
                <a:gd name="T28" fmla="*/ 215 w 124"/>
                <a:gd name="T29" fmla="*/ 94 h 110"/>
                <a:gd name="T30" fmla="*/ 279 w 124"/>
                <a:gd name="T31" fmla="*/ 93 h 110"/>
                <a:gd name="T32" fmla="*/ 350 w 124"/>
                <a:gd name="T33" fmla="*/ 93 h 110"/>
                <a:gd name="T34" fmla="*/ 430 w 124"/>
                <a:gd name="T35" fmla="*/ 97 h 110"/>
                <a:gd name="T36" fmla="*/ 435 w 124"/>
                <a:gd name="T37" fmla="*/ 93 h 110"/>
                <a:gd name="T38" fmla="*/ 418 w 124"/>
                <a:gd name="T39" fmla="*/ 74 h 110"/>
                <a:gd name="T40" fmla="*/ 399 w 124"/>
                <a:gd name="T41" fmla="*/ 50 h 110"/>
                <a:gd name="T42" fmla="*/ 391 w 124"/>
                <a:gd name="T43" fmla="*/ 39 h 110"/>
                <a:gd name="T44" fmla="*/ 376 w 124"/>
                <a:gd name="T45" fmla="*/ 39 h 110"/>
                <a:gd name="T46" fmla="*/ 361 w 124"/>
                <a:gd name="T47" fmla="*/ 37 h 110"/>
                <a:gd name="T48" fmla="*/ 350 w 124"/>
                <a:gd name="T49" fmla="*/ 32 h 110"/>
                <a:gd name="T50" fmla="*/ 343 w 124"/>
                <a:gd name="T51" fmla="*/ 29 h 110"/>
                <a:gd name="T52" fmla="*/ 343 w 124"/>
                <a:gd name="T53" fmla="*/ 25 h 110"/>
                <a:gd name="T54" fmla="*/ 350 w 124"/>
                <a:gd name="T55" fmla="*/ 20 h 110"/>
                <a:gd name="T56" fmla="*/ 396 w 124"/>
                <a:gd name="T57" fmla="*/ 8 h 110"/>
                <a:gd name="T58" fmla="*/ 46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EDB690C7-6590-4BF6-9FBB-079CF2FE6C3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0 w 109"/>
                <a:gd name="T3" fmla="*/ 1 h 156"/>
                <a:gd name="T4" fmla="*/ 105 w 109"/>
                <a:gd name="T5" fmla="*/ 5 h 156"/>
                <a:gd name="T6" fmla="*/ 220 w 109"/>
                <a:gd name="T7" fmla="*/ 12 h 156"/>
                <a:gd name="T8" fmla="*/ 349 w 109"/>
                <a:gd name="T9" fmla="*/ 30 h 156"/>
                <a:gd name="T10" fmla="*/ 471 w 109"/>
                <a:gd name="T11" fmla="*/ 50 h 156"/>
                <a:gd name="T12" fmla="*/ 577 w 109"/>
                <a:gd name="T13" fmla="*/ 83 h 156"/>
                <a:gd name="T14" fmla="*/ 642 w 109"/>
                <a:gd name="T15" fmla="*/ 126 h 156"/>
                <a:gd name="T16" fmla="*/ 655 w 109"/>
                <a:gd name="T17" fmla="*/ 181 h 156"/>
                <a:gd name="T18" fmla="*/ 635 w 109"/>
                <a:gd name="T19" fmla="*/ 181 h 156"/>
                <a:gd name="T20" fmla="*/ 599 w 109"/>
                <a:gd name="T21" fmla="*/ 181 h 156"/>
                <a:gd name="T22" fmla="*/ 558 w 109"/>
                <a:gd name="T23" fmla="*/ 181 h 156"/>
                <a:gd name="T24" fmla="*/ 522 w 109"/>
                <a:gd name="T25" fmla="*/ 178 h 156"/>
                <a:gd name="T26" fmla="*/ 486 w 109"/>
                <a:gd name="T27" fmla="*/ 177 h 156"/>
                <a:gd name="T28" fmla="*/ 445 w 109"/>
                <a:gd name="T29" fmla="*/ 174 h 156"/>
                <a:gd name="T30" fmla="*/ 396 w 109"/>
                <a:gd name="T31" fmla="*/ 169 h 156"/>
                <a:gd name="T32" fmla="*/ 349 w 109"/>
                <a:gd name="T33" fmla="*/ 163 h 156"/>
                <a:gd name="T34" fmla="*/ 317 w 109"/>
                <a:gd name="T35" fmla="*/ 146 h 156"/>
                <a:gd name="T36" fmla="*/ 317 w 109"/>
                <a:gd name="T37" fmla="*/ 129 h 156"/>
                <a:gd name="T38" fmla="*/ 339 w 109"/>
                <a:gd name="T39" fmla="*/ 113 h 156"/>
                <a:gd name="T40" fmla="*/ 359 w 109"/>
                <a:gd name="T41" fmla="*/ 92 h 156"/>
                <a:gd name="T42" fmla="*/ 339 w 109"/>
                <a:gd name="T43" fmla="*/ 74 h 156"/>
                <a:gd name="T44" fmla="*/ 291 w 109"/>
                <a:gd name="T45" fmla="*/ 49 h 156"/>
                <a:gd name="T46" fmla="*/ 189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6A20D91F-EBEB-4FB0-8263-48F21D1B05A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89 w 46"/>
                <a:gd name="T1" fmla="*/ 0 h 94"/>
                <a:gd name="T2" fmla="*/ 120 w 46"/>
                <a:gd name="T3" fmla="*/ 44 h 94"/>
                <a:gd name="T4" fmla="*/ 89 w 46"/>
                <a:gd name="T5" fmla="*/ 74 h 94"/>
                <a:gd name="T6" fmla="*/ 66 w 46"/>
                <a:gd name="T7" fmla="*/ 97 h 94"/>
                <a:gd name="T8" fmla="*/ 0 w 46"/>
                <a:gd name="T9" fmla="*/ 112 h 94"/>
                <a:gd name="T10" fmla="*/ 73 w 46"/>
                <a:gd name="T11" fmla="*/ 106 h 94"/>
                <a:gd name="T12" fmla="*/ 140 w 46"/>
                <a:gd name="T13" fmla="*/ 98 h 94"/>
                <a:gd name="T14" fmla="*/ 191 w 46"/>
                <a:gd name="T15" fmla="*/ 82 h 94"/>
                <a:gd name="T16" fmla="*/ 240 w 46"/>
                <a:gd name="T17" fmla="*/ 69 h 94"/>
                <a:gd name="T18" fmla="*/ 272 w 46"/>
                <a:gd name="T19" fmla="*/ 53 h 94"/>
                <a:gd name="T20" fmla="*/ 276 w 46"/>
                <a:gd name="T21" fmla="*/ 36 h 94"/>
                <a:gd name="T22" fmla="*/ 255 w 46"/>
                <a:gd name="T23" fmla="*/ 15 h 94"/>
                <a:gd name="T24" fmla="*/ 1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DA982A65-ACD7-480F-A92C-8CC99FDA17D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6 w 54"/>
                <a:gd name="T5" fmla="*/ 3 h 40"/>
                <a:gd name="T6" fmla="*/ 73 w 54"/>
                <a:gd name="T7" fmla="*/ 8 h 40"/>
                <a:gd name="T8" fmla="*/ 116 w 54"/>
                <a:gd name="T9" fmla="*/ 12 h 40"/>
                <a:gd name="T10" fmla="*/ 164 w 54"/>
                <a:gd name="T11" fmla="*/ 15 h 40"/>
                <a:gd name="T12" fmla="*/ 215 w 54"/>
                <a:gd name="T13" fmla="*/ 17 h 40"/>
                <a:gd name="T14" fmla="*/ 256 w 54"/>
                <a:gd name="T15" fmla="*/ 18 h 40"/>
                <a:gd name="T16" fmla="*/ 304 w 54"/>
                <a:gd name="T17" fmla="*/ 16 h 40"/>
                <a:gd name="T18" fmla="*/ 300 w 54"/>
                <a:gd name="T19" fmla="*/ 31 h 40"/>
                <a:gd name="T20" fmla="*/ 283 w 54"/>
                <a:gd name="T21" fmla="*/ 39 h 40"/>
                <a:gd name="T22" fmla="*/ 249 w 54"/>
                <a:gd name="T23" fmla="*/ 44 h 40"/>
                <a:gd name="T24" fmla="*/ 207 w 54"/>
                <a:gd name="T25" fmla="*/ 46 h 40"/>
                <a:gd name="T26" fmla="*/ 155 w 54"/>
                <a:gd name="T27" fmla="*/ 45 h 40"/>
                <a:gd name="T28" fmla="*/ 105 w 54"/>
                <a:gd name="T29" fmla="*/ 38 h 40"/>
                <a:gd name="T30" fmla="*/ 55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ECCAF384-20E0-4479-8D50-18B257B0B47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477F7E7F-4FD9-42A8-BA2B-D7C141136A26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98 w 596"/>
                <a:gd name="T1" fmla="*/ 441 h 666"/>
                <a:gd name="T2" fmla="*/ 36 w 596"/>
                <a:gd name="T3" fmla="*/ 408 h 666"/>
                <a:gd name="T4" fmla="*/ 0 w 596"/>
                <a:gd name="T5" fmla="*/ 345 h 666"/>
                <a:gd name="T6" fmla="*/ 22 w 596"/>
                <a:gd name="T7" fmla="*/ 266 h 666"/>
                <a:gd name="T8" fmla="*/ 152 w 596"/>
                <a:gd name="T9" fmla="*/ 181 h 666"/>
                <a:gd name="T10" fmla="*/ 415 w 596"/>
                <a:gd name="T11" fmla="*/ 102 h 666"/>
                <a:gd name="T12" fmla="*/ 857 w 596"/>
                <a:gd name="T13" fmla="*/ 37 h 666"/>
                <a:gd name="T14" fmla="*/ 1487 w 596"/>
                <a:gd name="T15" fmla="*/ 2 h 666"/>
                <a:gd name="T16" fmla="*/ 2293 w 596"/>
                <a:gd name="T17" fmla="*/ 9 h 666"/>
                <a:gd name="T18" fmla="*/ 2917 w 596"/>
                <a:gd name="T19" fmla="*/ 80 h 666"/>
                <a:gd name="T20" fmla="*/ 3339 w 596"/>
                <a:gd name="T21" fmla="*/ 197 h 666"/>
                <a:gd name="T22" fmla="*/ 3560 w 596"/>
                <a:gd name="T23" fmla="*/ 340 h 666"/>
                <a:gd name="T24" fmla="*/ 3587 w 596"/>
                <a:gd name="T25" fmla="*/ 488 h 666"/>
                <a:gd name="T26" fmla="*/ 3414 w 596"/>
                <a:gd name="T27" fmla="*/ 627 h 666"/>
                <a:gd name="T28" fmla="*/ 3055 w 596"/>
                <a:gd name="T29" fmla="*/ 734 h 666"/>
                <a:gd name="T30" fmla="*/ 2513 w 596"/>
                <a:gd name="T31" fmla="*/ 792 h 666"/>
                <a:gd name="T32" fmla="*/ 2345 w 596"/>
                <a:gd name="T33" fmla="*/ 787 h 666"/>
                <a:gd name="T34" fmla="*/ 2659 w 596"/>
                <a:gd name="T35" fmla="*/ 738 h 666"/>
                <a:gd name="T36" fmla="*/ 2904 w 596"/>
                <a:gd name="T37" fmla="*/ 649 h 666"/>
                <a:gd name="T38" fmla="*/ 3072 w 596"/>
                <a:gd name="T39" fmla="*/ 542 h 666"/>
                <a:gd name="T40" fmla="*/ 3132 w 596"/>
                <a:gd name="T41" fmla="*/ 424 h 666"/>
                <a:gd name="T42" fmla="*/ 3096 w 596"/>
                <a:gd name="T43" fmla="*/ 308 h 666"/>
                <a:gd name="T44" fmla="*/ 2921 w 596"/>
                <a:gd name="T45" fmla="*/ 208 h 666"/>
                <a:gd name="T46" fmla="*/ 2609 w 596"/>
                <a:gd name="T47" fmla="*/ 134 h 666"/>
                <a:gd name="T48" fmla="*/ 2056 w 596"/>
                <a:gd name="T49" fmla="*/ 88 h 666"/>
                <a:gd name="T50" fmla="*/ 1483 w 596"/>
                <a:gd name="T51" fmla="*/ 73 h 666"/>
                <a:gd name="T52" fmla="*/ 1050 w 596"/>
                <a:gd name="T53" fmla="*/ 83 h 666"/>
                <a:gd name="T54" fmla="*/ 730 w 596"/>
                <a:gd name="T55" fmla="*/ 119 h 666"/>
                <a:gd name="T56" fmla="*/ 505 w 596"/>
                <a:gd name="T57" fmla="*/ 178 h 666"/>
                <a:gd name="T58" fmla="*/ 344 w 596"/>
                <a:gd name="T59" fmla="*/ 246 h 666"/>
                <a:gd name="T60" fmla="*/ 240 w 596"/>
                <a:gd name="T61" fmla="*/ 324 h 666"/>
                <a:gd name="T62" fmla="*/ 169 w 596"/>
                <a:gd name="T63" fmla="*/ 404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1949" name="Rectangle 45">
            <a:extLst>
              <a:ext uri="{FF2B5EF4-FFF2-40B4-BE49-F238E27FC236}">
                <a16:creationId xmlns:a16="http://schemas.microsoft.com/office/drawing/2014/main" id="{6D3DBC96-5391-4EBC-B5A6-558577949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C1B7310E-D5CA-441D-BE0E-161FAAC82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51951" name="Rectangle 47">
            <a:extLst>
              <a:ext uri="{FF2B5EF4-FFF2-40B4-BE49-F238E27FC236}">
                <a16:creationId xmlns:a16="http://schemas.microsoft.com/office/drawing/2014/main" id="{55D90FBB-452A-4D9C-A6FD-507DAB780A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1952" name="Rectangle 48">
            <a:extLst>
              <a:ext uri="{FF2B5EF4-FFF2-40B4-BE49-F238E27FC236}">
                <a16:creationId xmlns:a16="http://schemas.microsoft.com/office/drawing/2014/main" id="{FF1B295B-7931-41CA-91BD-7C246C4244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1953" name="Rectangle 49">
            <a:extLst>
              <a:ext uri="{FF2B5EF4-FFF2-40B4-BE49-F238E27FC236}">
                <a16:creationId xmlns:a16="http://schemas.microsoft.com/office/drawing/2014/main" id="{B4F3F7EC-5006-43A4-B9E1-0DF7EFF21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0CD0D49-12A7-45C0-BC9A-58F6F5292F7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Soubor:Penicillin_cor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//upload.wikimedia.org/wikipedia/commons/4/4a/Synthetic_Production_of_Penicillin_TR1468_crop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//commons.wikimedia.org/wiki/File:Cephalosporin_core_structure.s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//upload.wikimedia.org/wikipedia/commons/8/8e/Tetracycline_structure.sv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A7AE7BD1-76C4-4EE7-86C2-DBF3BE5501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279525"/>
            <a:ext cx="9144000" cy="7016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800"/>
              <a:t>Lékařská mikrobiologie pro ZDRL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94731EA3-3A91-4F78-AC7F-055A13ADB2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4038600"/>
            <a:ext cx="8534400" cy="9493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/>
              <a:t>Týden 6: Antibiotika I (úvod, přehled)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3A5A2FE-D9AC-4C67-8A52-0FECF3ED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29225"/>
            <a:ext cx="48244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1143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indent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indent="1127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3200"/>
              <a:t>Upraveno podle Ondřeje Zahradníčka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B85622C8-CE32-40AD-9EED-A511B4B74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Primárně baktericidní a primárně bakteriostatická atb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5A154F4-1299-4058-9A52-AF5B8783E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Primárně baktericidní</a:t>
            </a:r>
            <a:r>
              <a:rPr lang="cs-CZ" altLang="cs-CZ" sz="2400"/>
              <a:t> jsou ATB, kde MIC a MBC jsou si téměř rovny</a:t>
            </a:r>
          </a:p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Primárně bakteriostatická</a:t>
            </a:r>
            <a:r>
              <a:rPr lang="cs-CZ" altLang="cs-CZ" sz="2400"/>
              <a:t> jsou ATB, u kterých se využívá hodnoty nad MIC, ale nikoli nad MBC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 i="1"/>
              <a:t>Primárně bakteriostatická antibiotika lze použít jen tam, kde „nespěcháme“, tj. </a:t>
            </a:r>
            <a:r>
              <a:rPr lang="cs-CZ" altLang="cs-CZ" sz="2400" b="1" i="1">
                <a:solidFill>
                  <a:srgbClr val="923FA9"/>
                </a:solidFill>
              </a:rPr>
              <a:t>ne</a:t>
            </a:r>
            <a:r>
              <a:rPr lang="cs-CZ" altLang="cs-CZ" sz="2400" i="1"/>
              <a:t> u akutních pacientů, jejichž život je bezprostředně ohrožen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0373E132-79D6-42B8-8089-DE4469F7D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92088"/>
            <a:ext cx="8653463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/>
              <a:t>Primárně baktericidní a primárně bakteriostatická ATB</a:t>
            </a:r>
          </a:p>
        </p:txBody>
      </p:sp>
      <p:pic>
        <p:nvPicPr>
          <p:cNvPr id="14339" name="Picture 3" descr="Baktericidní a bakteriostatická">
            <a:extLst>
              <a:ext uri="{FF2B5EF4-FFF2-40B4-BE49-F238E27FC236}">
                <a16:creationId xmlns:a16="http://schemas.microsoft.com/office/drawing/2014/main" id="{BB0E8567-B344-420C-96A6-E91BC7CF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349500"/>
            <a:ext cx="85312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1">
            <a:extLst>
              <a:ext uri="{FF2B5EF4-FFF2-40B4-BE49-F238E27FC236}">
                <a16:creationId xmlns:a16="http://schemas.microsoft.com/office/drawing/2014/main" id="{9664ADDA-6AED-458E-8CEB-C7E17488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801813"/>
            <a:ext cx="887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Primárně bakteriostatická MIC &lt;&lt;&lt; MBC, počítá se s imunitním systémem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6083A7D4-12F6-46E0-B2E7-FDEE3D23B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Mechanismy působení antibiotik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810BA78-39D0-4D80-8349-C24602EFA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Na buněčnou stěnu (baktericidní)</a:t>
            </a:r>
            <a:endParaRPr lang="cs-CZ" altLang="cs-CZ" sz="2400" b="1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Betalaktamová antibiotika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Glykopeptidová antibiotika (částečně)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Na cytoplasmatickou membránu</a:t>
            </a:r>
            <a:r>
              <a:rPr lang="cs-CZ" altLang="cs-CZ" sz="2400"/>
              <a:t> (baktericidní)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polypeptidy - polymyxin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Na nukleovou kyselinu</a:t>
            </a:r>
            <a:r>
              <a:rPr lang="cs-CZ" altLang="cs-CZ" sz="2400"/>
              <a:t> (baktericidní)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chinolony, ansamyciny - rifampicin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Na proteosyntézu:</a:t>
            </a:r>
            <a:r>
              <a:rPr lang="cs-CZ" altLang="cs-CZ" sz="2400">
                <a:solidFill>
                  <a:schemeClr val="tx2"/>
                </a:solidFill>
              </a:rPr>
              <a:t> </a:t>
            </a:r>
            <a:r>
              <a:rPr lang="cs-CZ" altLang="cs-CZ" sz="2400"/>
              <a:t>aminoglykosidy (baktericidní); makrolidy, tetracykliny, linkosamidy, amfenikoly (bakteriostatické)</a:t>
            </a:r>
            <a:endParaRPr lang="cs-CZ" altLang="cs-CZ" sz="240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Na metabolismus</a:t>
            </a:r>
            <a:r>
              <a:rPr lang="cs-CZ" altLang="cs-CZ" sz="2400"/>
              <a:t> (bakteriostatické)</a:t>
            </a:r>
            <a:endParaRPr lang="cs-CZ" altLang="cs-CZ" sz="2400" b="1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sulfonamidy, trimethoprim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9701A6FE-5F38-4B28-AF79-8DE94BC7E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Betalaktamová antibiotika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84F6D5-A36E-422B-B914-6BBA733EB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Mají ve struktuře tzv. </a:t>
            </a:r>
            <a:r>
              <a:rPr lang="cs-CZ" altLang="cs-CZ" sz="2400" b="1">
                <a:solidFill>
                  <a:schemeClr val="tx2"/>
                </a:solidFill>
              </a:rPr>
              <a:t>betalaktamový kruh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                  		působí na </a:t>
            </a:r>
            <a:r>
              <a:rPr lang="cs-CZ" altLang="cs-CZ" sz="2400" b="1">
                <a:solidFill>
                  <a:schemeClr val="tx2"/>
                </a:solidFill>
              </a:rPr>
              <a:t>buněčnou stěnu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Jsou </a:t>
            </a:r>
            <a:r>
              <a:rPr lang="cs-CZ" altLang="cs-CZ" sz="2400" b="1">
                <a:solidFill>
                  <a:schemeClr val="tx2"/>
                </a:solidFill>
              </a:rPr>
              <a:t>baktericidní</a:t>
            </a:r>
            <a:r>
              <a:rPr lang="cs-CZ" altLang="cs-CZ" sz="2400"/>
              <a:t>, působí však jen na </a:t>
            </a:r>
            <a:r>
              <a:rPr lang="cs-CZ" altLang="cs-CZ" sz="2400" b="1">
                <a:solidFill>
                  <a:schemeClr val="tx2"/>
                </a:solidFill>
              </a:rPr>
              <a:t>rostoucí bakterie</a:t>
            </a:r>
            <a:r>
              <a:rPr lang="cs-CZ" altLang="cs-CZ" sz="2400"/>
              <a:t>, které si budují stěnu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Jsou téměř </a:t>
            </a:r>
            <a:r>
              <a:rPr lang="cs-CZ" altLang="cs-CZ" sz="2400" b="1">
                <a:solidFill>
                  <a:schemeClr val="tx2"/>
                </a:solidFill>
              </a:rPr>
              <a:t>netoxické</a:t>
            </a:r>
            <a:r>
              <a:rPr lang="cs-CZ" altLang="cs-CZ" sz="2400"/>
              <a:t> (lidské buňky stěnu nemají), ale mohou </a:t>
            </a:r>
            <a:r>
              <a:rPr lang="cs-CZ" altLang="cs-CZ" sz="2400" b="1">
                <a:solidFill>
                  <a:schemeClr val="tx2"/>
                </a:solidFill>
              </a:rPr>
              <a:t>alergizovat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Patří sem: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Peniciliny (deriváty kyseliny penicilanové)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Cefalosporiny (deriváty kys. cefalosporanové)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Monobaktamy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Karbapenemy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16388" name="Picture 4" descr="400px-Penicillin_core">
            <a:hlinkClick r:id="rId2"/>
            <a:extLst>
              <a:ext uri="{FF2B5EF4-FFF2-40B4-BE49-F238E27FC236}">
                <a16:creationId xmlns:a16="http://schemas.microsoft.com/office/drawing/2014/main" id="{7F184D64-92C1-41CE-8C27-98DD815C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697038"/>
            <a:ext cx="3009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oubor:Synthetic Production of Penicillin TR1468 crop.jpg">
            <a:hlinkClick r:id="rId4"/>
            <a:extLst>
              <a:ext uri="{FF2B5EF4-FFF2-40B4-BE49-F238E27FC236}">
                <a16:creationId xmlns:a16="http://schemas.microsoft.com/office/drawing/2014/main" id="{BC3809A3-A3D7-4488-996D-C0B66285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3895725"/>
            <a:ext cx="204311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30119135-DBBD-44D7-B780-229847D9E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6710363"/>
            <a:ext cx="14049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https://cs.wikipedia.org</a:t>
            </a:r>
          </a:p>
        </p:txBody>
      </p:sp>
      <p:sp>
        <p:nvSpPr>
          <p:cNvPr id="16391" name="Ovál 2">
            <a:extLst>
              <a:ext uri="{FF2B5EF4-FFF2-40B4-BE49-F238E27FC236}">
                <a16:creationId xmlns:a16="http://schemas.microsoft.com/office/drawing/2014/main" id="{F20797A1-0099-4A13-85C0-6DE6D1421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20875"/>
            <a:ext cx="1008063" cy="1035050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F198173C-FE3B-412F-8DF3-84F38CF67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Různé formy „klasického“ (Flemingova) penicilinu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1A36A74-5C6F-4C7B-90EC-B831822F4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Parenterální (injekční) formy (acidolabilní)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Benzylpenicilin</a:t>
            </a:r>
            <a:r>
              <a:rPr lang="cs-CZ" altLang="cs-CZ" sz="2000">
                <a:solidFill>
                  <a:schemeClr val="tx2"/>
                </a:solidFill>
              </a:rPr>
              <a:t> </a:t>
            </a:r>
            <a:r>
              <a:rPr lang="cs-CZ" altLang="cs-CZ" sz="2000"/>
              <a:t>(G-penicilin), nitrožilní. Lékem volby u řady infekcí (viz dále).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Prokain-benzylpenicilin</a:t>
            </a:r>
            <a:r>
              <a:rPr lang="cs-CZ" altLang="cs-CZ" sz="2000"/>
              <a:t>, nitrosvalový. Hůře se drží hladina v krvi – nepomůže ani zvýšení dávky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Benzatin-benzylpenicilin (Pendepon)</a:t>
            </a:r>
            <a:r>
              <a:rPr lang="cs-CZ" altLang="cs-CZ" sz="2000"/>
              <a:t>, nitrosvalový měl by se používat pouze na streptokoky a treponemata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Perorální (ústy podávané) formy (acidostabilní)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Fenoxymetylpenicilin</a:t>
            </a:r>
            <a:r>
              <a:rPr lang="cs-CZ" altLang="cs-CZ" sz="2000"/>
              <a:t> (V-penicilin, Ospen). </a:t>
            </a:r>
            <a:r>
              <a:rPr lang="cs-CZ" altLang="cs-CZ" sz="2000" b="1">
                <a:solidFill>
                  <a:schemeClr val="tx2"/>
                </a:solidFill>
              </a:rPr>
              <a:t>Lékem volby u angíny</a:t>
            </a:r>
            <a:r>
              <a:rPr lang="cs-CZ" altLang="cs-CZ" sz="2000"/>
              <a:t>, v sekvenční léčbě* po G-penicilinu aj.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Penamecilin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375D7E16-BE7D-427D-9E75-F24E34C2E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78475"/>
            <a:ext cx="7548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923FA9"/>
                </a:solidFill>
              </a:rPr>
              <a:t>*</a:t>
            </a:r>
            <a:r>
              <a:rPr lang="cs-CZ" altLang="cs-CZ" sz="2000" b="1">
                <a:solidFill>
                  <a:srgbClr val="923FA9"/>
                </a:solidFill>
              </a:rPr>
              <a:t>Sekvenční léčba je postup, kde se začne injekčním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923FA9"/>
                </a:solidFill>
              </a:rPr>
              <a:t> antibiotikem a pokračuje se perorálním.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4216638B-5B87-465C-9AF6-A21B65FC3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0850"/>
            <a:ext cx="9144000" cy="7016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/>
              <a:t>Perorální peniciliny – V penicilin…</a:t>
            </a:r>
          </a:p>
        </p:txBody>
      </p:sp>
      <p:pic>
        <p:nvPicPr>
          <p:cNvPr id="18435" name="Picture 3" descr="Ospen">
            <a:extLst>
              <a:ext uri="{FF2B5EF4-FFF2-40B4-BE49-F238E27FC236}">
                <a16:creationId xmlns:a16="http://schemas.microsoft.com/office/drawing/2014/main" id="{167EEBD1-3C0F-453C-909C-E64FFA87B7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3956050" cy="28289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5" descr="V-penicilin">
            <a:extLst>
              <a:ext uri="{FF2B5EF4-FFF2-40B4-BE49-F238E27FC236}">
                <a16:creationId xmlns:a16="http://schemas.microsoft.com/office/drawing/2014/main" id="{6818DEEA-8E51-40E1-A952-8EED45EB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8" b="16275"/>
          <a:stretch>
            <a:fillRect/>
          </a:stretch>
        </p:blipFill>
        <p:spPr bwMode="auto">
          <a:xfrm>
            <a:off x="4648200" y="3716338"/>
            <a:ext cx="4495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Penclen">
            <a:extLst>
              <a:ext uri="{FF2B5EF4-FFF2-40B4-BE49-F238E27FC236}">
                <a16:creationId xmlns:a16="http://schemas.microsoft.com/office/drawing/2014/main" id="{01BF2FB7-FC6B-40AF-BB8C-4713B4F3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3" b="17862"/>
          <a:stretch>
            <a:fillRect/>
          </a:stretch>
        </p:blipFill>
        <p:spPr bwMode="auto">
          <a:xfrm>
            <a:off x="0" y="4841875"/>
            <a:ext cx="43005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5" name="Rectangle 7">
            <a:extLst>
              <a:ext uri="{FF2B5EF4-FFF2-40B4-BE49-F238E27FC236}">
                <a16:creationId xmlns:a16="http://schemas.microsoft.com/office/drawing/2014/main" id="{6509A731-A88E-42E3-9684-528968C2F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921375"/>
            <a:ext cx="48609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4000"/>
              <a:t>… a penamecilin</a:t>
            </a:r>
          </a:p>
        </p:txBody>
      </p:sp>
      <p:pic>
        <p:nvPicPr>
          <p:cNvPr id="18439" name="Picture 4" descr="Pencid V-penidilin">
            <a:extLst>
              <a:ext uri="{FF2B5EF4-FFF2-40B4-BE49-F238E27FC236}">
                <a16:creationId xmlns:a16="http://schemas.microsoft.com/office/drawing/2014/main" id="{9F6A765B-E55F-4B23-B5EC-184C8486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>
            <a:fillRect/>
          </a:stretch>
        </p:blipFill>
        <p:spPr bwMode="auto">
          <a:xfrm>
            <a:off x="4800600" y="1219200"/>
            <a:ext cx="43434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EB3972ED-85BD-4E4F-9E28-5BD93AAEC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6363"/>
            <a:ext cx="9144000" cy="12493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Kde je G penicilin lékem volby</a:t>
            </a:r>
            <a:br>
              <a:rPr lang="cs-CZ" altLang="cs-CZ"/>
            </a:br>
            <a:r>
              <a:rPr lang="cs-CZ" altLang="cs-CZ" sz="3200"/>
              <a:t>(jen pro ilustraci!)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C4757F3-B7B4-4D17-9F6F-A9A53A47A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715000"/>
          </a:xfrm>
        </p:spPr>
        <p:txBody>
          <a:bodyPr/>
          <a:lstStyle/>
          <a:p>
            <a:pPr eaLnBrk="1" hangingPunct="1"/>
            <a:r>
              <a:rPr lang="cs-CZ" altLang="cs-CZ" sz="2400"/>
              <a:t>Meningitida a sepse způsobená </a:t>
            </a:r>
            <a:r>
              <a:rPr lang="cs-CZ" altLang="cs-CZ" sz="2400">
                <a:solidFill>
                  <a:srgbClr val="7030A0"/>
                </a:solidFill>
              </a:rPr>
              <a:t>meningokoky, pneumokoky a streptokoky.</a:t>
            </a:r>
          </a:p>
          <a:p>
            <a:pPr eaLnBrk="1" hangingPunct="1"/>
            <a:r>
              <a:rPr lang="cs-CZ" altLang="cs-CZ" sz="2400">
                <a:solidFill>
                  <a:srgbClr val="7030A0"/>
                </a:solidFill>
              </a:rPr>
              <a:t>Pneumokoková</a:t>
            </a:r>
            <a:r>
              <a:rPr lang="cs-CZ" altLang="cs-CZ" sz="2400"/>
              <a:t> pneumonie.</a:t>
            </a:r>
          </a:p>
          <a:p>
            <a:pPr eaLnBrk="1" hangingPunct="1"/>
            <a:r>
              <a:rPr lang="cs-CZ" altLang="cs-CZ" sz="2400"/>
              <a:t>Endokarditida způsobená viridujícími streptokoky.</a:t>
            </a:r>
          </a:p>
          <a:p>
            <a:pPr eaLnBrk="1" hangingPunct="1"/>
            <a:r>
              <a:rPr lang="cs-CZ" altLang="cs-CZ" sz="2400"/>
              <a:t>Těžké streptokokové a </a:t>
            </a:r>
            <a:r>
              <a:rPr lang="cs-CZ" altLang="cs-CZ" sz="2400">
                <a:solidFill>
                  <a:srgbClr val="7030A0"/>
                </a:solidFill>
              </a:rPr>
              <a:t>klostridiové</a:t>
            </a:r>
            <a:r>
              <a:rPr lang="cs-CZ" altLang="cs-CZ" sz="2400"/>
              <a:t> infekce měkkých tkání</a:t>
            </a:r>
          </a:p>
          <a:p>
            <a:pPr eaLnBrk="1" hangingPunct="1"/>
            <a:r>
              <a:rPr lang="cs-CZ" altLang="cs-CZ" sz="2400"/>
              <a:t>Anaerobní infekce vyvolané nesporulujícími anaeroby (s výjimkou </a:t>
            </a:r>
            <a:r>
              <a:rPr lang="cs-CZ" altLang="cs-CZ" sz="2400" i="1"/>
              <a:t>Bacteroides fragilis</a:t>
            </a:r>
            <a:r>
              <a:rPr lang="cs-CZ" altLang="cs-CZ" sz="2400"/>
              <a:t>), např. aspirační pneumonie a plicní absces </a:t>
            </a:r>
          </a:p>
          <a:p>
            <a:pPr eaLnBrk="1" hangingPunct="1"/>
            <a:r>
              <a:rPr lang="cs-CZ" altLang="cs-CZ" sz="2400"/>
              <a:t>Aktinomykóza </a:t>
            </a:r>
          </a:p>
          <a:p>
            <a:pPr eaLnBrk="1" hangingPunct="1"/>
            <a:r>
              <a:rPr lang="cs-CZ" altLang="cs-CZ" sz="2400"/>
              <a:t>Anthrax, diftérie, červenka</a:t>
            </a:r>
          </a:p>
          <a:p>
            <a:pPr eaLnBrk="1" hangingPunct="1"/>
            <a:r>
              <a:rPr lang="cs-CZ" altLang="cs-CZ" sz="2400"/>
              <a:t>Neurosyfilis, kongenitální syfilis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970CE507-A7F7-4958-AD1E-3F117835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084763"/>
            <a:ext cx="2971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</a:rPr>
              <a:t>Podle Konsensu používání antibiotik subkomise pro antibiotickou politiku ČLS JEP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9CC95A37-470B-4F5B-8F02-2B9C85548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20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Depotní formy penicilinu</a:t>
            </a:r>
            <a:r>
              <a:rPr lang="cs-CZ" altLang="cs-CZ" sz="2400"/>
              <a:t> </a:t>
            </a:r>
            <a:br>
              <a:rPr lang="cs-CZ" altLang="cs-CZ" sz="2400"/>
            </a:br>
            <a:r>
              <a:rPr lang="cs-CZ" altLang="cs-CZ" sz="2000"/>
              <a:t>(po podání se dlouho udržuje v organismu určitá hladina)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02DA611-FDFC-47BD-AF3D-01B880822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135688"/>
            <a:ext cx="9144000" cy="722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/>
              <a:t>Depotní formy penicilinu pro dlouhodobou léčbu</a:t>
            </a:r>
          </a:p>
        </p:txBody>
      </p:sp>
      <p:pic>
        <p:nvPicPr>
          <p:cNvPr id="20484" name="Picture 4" descr="Penbene">
            <a:extLst>
              <a:ext uri="{FF2B5EF4-FFF2-40B4-BE49-F238E27FC236}">
                <a16:creationId xmlns:a16="http://schemas.microsoft.com/office/drawing/2014/main" id="{3A579B35-FCB6-4EF9-96B3-EEC08D197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28750"/>
            <a:ext cx="6500813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44842C99-9140-4D3B-B983-5319E7E4E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/>
              <a:t>Protistafylokokové peniciliny -spektrum rozšířené o stafylokoky, ale ne o jiné bakterie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00618B4-7494-4C88-A5DB-BBBBE6B0A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Methicilin</a:t>
            </a:r>
            <a:r>
              <a:rPr lang="cs-CZ" altLang="cs-CZ" sz="2400"/>
              <a:t> – užívá se v některých jiných zemích. Pro nás je významný tím, že figuruje ve zkratce </a:t>
            </a:r>
            <a:r>
              <a:rPr lang="cs-CZ" altLang="cs-CZ" sz="2400" b="1">
                <a:solidFill>
                  <a:schemeClr val="tx2"/>
                </a:solidFill>
              </a:rPr>
              <a:t>MRSA</a:t>
            </a:r>
            <a:r>
              <a:rPr lang="cs-CZ" altLang="cs-CZ" sz="2400"/>
              <a:t> (u nás by byla příhodnější zkratka ORSA – oxacilin rezistentní </a:t>
            </a:r>
            <a:r>
              <a:rPr lang="cs-CZ" altLang="cs-CZ" sz="2400" i="1"/>
              <a:t>S. aureus</a:t>
            </a:r>
            <a:r>
              <a:rPr lang="cs-CZ" altLang="cs-CZ" sz="2400"/>
              <a:t>) – rezistentní ke všem </a:t>
            </a:r>
            <a:r>
              <a:rPr lang="el-GR" altLang="cs-CZ" sz="2400"/>
              <a:t>β</a:t>
            </a:r>
            <a:r>
              <a:rPr lang="cs-CZ" altLang="cs-CZ" sz="2400"/>
              <a:t>-laktamům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Oxacilin</a:t>
            </a:r>
            <a:r>
              <a:rPr lang="cs-CZ" altLang="cs-CZ" sz="2400"/>
              <a:t> – indikován pouze u stafylokokových infekcí a u smíšených infekcí stafylokokovo-streptokokových a stafylokokovo-pneumokokových. Zato v případě </a:t>
            </a:r>
            <a:r>
              <a:rPr lang="cs-CZ" altLang="cs-CZ" sz="2400">
                <a:solidFill>
                  <a:schemeClr val="tx2"/>
                </a:solidFill>
              </a:rPr>
              <a:t>stafylokoků</a:t>
            </a:r>
            <a:r>
              <a:rPr lang="cs-CZ" altLang="cs-CZ" sz="2400"/>
              <a:t> by se měl používat u nealergických pacientů </a:t>
            </a:r>
            <a:r>
              <a:rPr lang="cs-CZ" altLang="cs-CZ" sz="2400">
                <a:solidFill>
                  <a:schemeClr val="tx2"/>
                </a:solidFill>
              </a:rPr>
              <a:t>striktně</a:t>
            </a:r>
            <a:r>
              <a:rPr lang="cs-CZ" altLang="cs-CZ" sz="2400"/>
              <a:t>, nenahrazovat makrolidy, na které velice vzrůstá počet rezistencí.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xacilin">
            <a:extLst>
              <a:ext uri="{FF2B5EF4-FFF2-40B4-BE49-F238E27FC236}">
                <a16:creationId xmlns:a16="http://schemas.microsoft.com/office/drawing/2014/main" id="{F278B792-268A-4D0E-A6DB-76BA486F8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3FC"/>
              </a:clrFrom>
              <a:clrTo>
                <a:srgbClr val="FBF3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7D82A359-E1FB-44FC-8CC9-BAD90B4C6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Možnosti „boje“ s mikroby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47A8B01-4D83-4361-A6FE-838FE7A84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Dekontaminační metody</a:t>
            </a:r>
            <a:r>
              <a:rPr lang="cs-CZ" altLang="cs-CZ" sz="2400"/>
              <a:t> – hrubé fyzikální a chemické vlivy, působení vně organismu</a:t>
            </a:r>
          </a:p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Podpora obranyschopnosti </a:t>
            </a:r>
          </a:p>
          <a:p>
            <a:pPr lvl="1" eaLnBrk="1" hangingPunct="1"/>
            <a:r>
              <a:rPr lang="cs-CZ" altLang="cs-CZ" sz="2400" b="1">
                <a:solidFill>
                  <a:schemeClr val="tx2"/>
                </a:solidFill>
              </a:rPr>
              <a:t>Imunizace</a:t>
            </a:r>
            <a:r>
              <a:rPr lang="cs-CZ" altLang="cs-CZ" sz="2400"/>
              <a:t> – využívá přirozených mechanismů makroorganismu</a:t>
            </a:r>
          </a:p>
          <a:p>
            <a:pPr lvl="1" eaLnBrk="1" hangingPunct="1"/>
            <a:r>
              <a:rPr lang="cs-CZ" altLang="cs-CZ" sz="2400"/>
              <a:t>probiotika, prebiotika</a:t>
            </a:r>
          </a:p>
          <a:p>
            <a:pPr lvl="1" eaLnBrk="1" hangingPunct="1"/>
            <a:r>
              <a:rPr lang="cs-CZ" altLang="cs-CZ" sz="2400"/>
              <a:t>životní styl</a:t>
            </a:r>
          </a:p>
          <a:p>
            <a:pPr eaLnBrk="1" hangingPunct="1"/>
            <a:r>
              <a:rPr lang="cs-CZ" altLang="cs-CZ" sz="2400" b="1">
                <a:solidFill>
                  <a:srgbClr val="923FA9"/>
                </a:solidFill>
              </a:rPr>
              <a:t>Antimikrobiální látky</a:t>
            </a:r>
            <a:r>
              <a:rPr lang="cs-CZ" altLang="cs-CZ" sz="2400"/>
              <a:t> – jemné, cílené působení uvnitř organismu s cílem maximálního zásahu mikroba a minimálního vlivu na makroorganismus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B82B2E70-7F2A-4103-9B4B-7364847CF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Ampicilin a amoxicilin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77364A6-A21B-4CBA-AECB-D2C141D53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b="1">
                <a:solidFill>
                  <a:schemeClr val="tx2"/>
                </a:solidFill>
              </a:rPr>
              <a:t>Rozšíření účinku</a:t>
            </a:r>
            <a:r>
              <a:rPr lang="cs-CZ" altLang="cs-CZ" sz="2600"/>
              <a:t> na </a:t>
            </a:r>
            <a:r>
              <a:rPr lang="cs-CZ" altLang="cs-CZ" sz="2600">
                <a:solidFill>
                  <a:srgbClr val="7030A0"/>
                </a:solidFill>
              </a:rPr>
              <a:t>některé gramnegativní bakterie</a:t>
            </a:r>
            <a:r>
              <a:rPr lang="cs-CZ" altLang="cs-CZ" sz="2600"/>
              <a:t>, </a:t>
            </a:r>
            <a:r>
              <a:rPr lang="cs-CZ" altLang="cs-CZ" sz="2600">
                <a:solidFill>
                  <a:srgbClr val="7030A0"/>
                </a:solidFill>
              </a:rPr>
              <a:t>enterokoky</a:t>
            </a:r>
            <a:r>
              <a:rPr lang="cs-CZ" altLang="cs-CZ" sz="2600"/>
              <a:t> a další bakterie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/>
          </a:p>
          <a:p>
            <a:pPr eaLnBrk="1" hangingPunct="1">
              <a:lnSpc>
                <a:spcPct val="80000"/>
              </a:lnSpc>
            </a:pPr>
            <a:r>
              <a:rPr lang="cs-CZ" altLang="cs-CZ" sz="2600" b="1">
                <a:solidFill>
                  <a:schemeClr val="tx2"/>
                </a:solidFill>
              </a:rPr>
              <a:t>Ampicilin</a:t>
            </a:r>
            <a:r>
              <a:rPr lang="cs-CZ" altLang="cs-CZ" sz="2600">
                <a:solidFill>
                  <a:schemeClr val="tx2"/>
                </a:solidFill>
              </a:rPr>
              <a:t> </a:t>
            </a:r>
            <a:r>
              <a:rPr lang="cs-CZ" altLang="cs-CZ" sz="2600"/>
              <a:t>je užitečný hlavně v injekční formě, perorální se příliš nedoporučuje (místo něj raději amoxicilin)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/>
          </a:p>
          <a:p>
            <a:pPr eaLnBrk="1" hangingPunct="1">
              <a:lnSpc>
                <a:spcPct val="80000"/>
              </a:lnSpc>
            </a:pPr>
            <a:r>
              <a:rPr lang="cs-CZ" altLang="cs-CZ" sz="2600" b="1">
                <a:solidFill>
                  <a:schemeClr val="tx2"/>
                </a:solidFill>
              </a:rPr>
              <a:t>Amoxicilin</a:t>
            </a:r>
            <a:r>
              <a:rPr lang="cs-CZ" altLang="cs-CZ" sz="2600">
                <a:solidFill>
                  <a:schemeClr val="tx2"/>
                </a:solidFill>
              </a:rPr>
              <a:t> </a:t>
            </a:r>
            <a:r>
              <a:rPr lang="cs-CZ" altLang="cs-CZ" sz="2600"/>
              <a:t>je doporučován například k léčbě zánětů středního ucha a vedlejších dutin nosních (neboli paranasálních dutin), a to i v případě, že neznáme původce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obvyklí původci jsou na něj citliví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moclen">
            <a:extLst>
              <a:ext uri="{FF2B5EF4-FFF2-40B4-BE49-F238E27FC236}">
                <a16:creationId xmlns:a16="http://schemas.microsoft.com/office/drawing/2014/main" id="{135AFE97-1466-4A51-9709-A49A4506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822" r="14166" b="10248"/>
          <a:stretch>
            <a:fillRect/>
          </a:stretch>
        </p:blipFill>
        <p:spPr bwMode="auto">
          <a:xfrm>
            <a:off x="0" y="438150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D0F0DD20-DF20-4FBC-9BC9-65159ED5B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Problém: betalaktamázy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DF30F6C-95D0-41E9-8FF3-88E2EF54F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Řada bakterií produkuje </a:t>
            </a:r>
            <a:r>
              <a:rPr lang="cs-CZ" altLang="cs-CZ" sz="2800" b="1">
                <a:solidFill>
                  <a:schemeClr val="tx2"/>
                </a:solidFill>
              </a:rPr>
              <a:t>různé typy betalaktamáz</a:t>
            </a:r>
            <a:r>
              <a:rPr lang="cs-CZ" altLang="cs-CZ" sz="2800"/>
              <a:t>, ať už primárně (tj. vždycky) nebo sekundárně (tj. jen některé kmeny). V takovém případě např. amoxicilin nemusí být účinný.</a:t>
            </a:r>
          </a:p>
          <a:p>
            <a:pPr eaLnBrk="1" hangingPunct="1"/>
            <a:r>
              <a:rPr lang="cs-CZ" altLang="cs-CZ" sz="2800"/>
              <a:t>Možným řešením je spolu s antibiotikem podat tzv. </a:t>
            </a:r>
            <a:r>
              <a:rPr lang="cs-CZ" altLang="cs-CZ" sz="2800" b="1">
                <a:solidFill>
                  <a:schemeClr val="tx2"/>
                </a:solidFill>
              </a:rPr>
              <a:t>inhibitor </a:t>
            </a:r>
            <a:r>
              <a:rPr lang="el-GR" altLang="cs-CZ" sz="2800" b="1">
                <a:solidFill>
                  <a:schemeClr val="tx2"/>
                </a:solidFill>
              </a:rPr>
              <a:t>β</a:t>
            </a:r>
            <a:r>
              <a:rPr lang="cs-CZ" altLang="cs-CZ" sz="2800" b="1">
                <a:solidFill>
                  <a:schemeClr val="tx2"/>
                </a:solidFill>
              </a:rPr>
              <a:t>-laktamázy</a:t>
            </a:r>
            <a:r>
              <a:rPr lang="cs-CZ" altLang="cs-CZ" sz="2800"/>
              <a:t>, který zajistí účinnost amoxicilinu (či jiného antibiotika) i za těchto okolností.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613BCAA-2FAE-4B74-A8EF-26D9DBFFA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Inhibitory betalaktamáz – 1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3D87679-AFF6-4997-A6F3-050CAAB9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2650"/>
            <a:ext cx="8229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800"/>
              <a:t>Působíme-li samotným antibiotikem, je inaktivováno bakteriální betalaktamázou. 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D6F6E221-29D6-4CF5-A172-27414EA54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716338"/>
            <a:ext cx="2700337" cy="100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6629" name="Picture 5" descr="amoxicilin">
            <a:extLst>
              <a:ext uri="{FF2B5EF4-FFF2-40B4-BE49-F238E27FC236}">
                <a16:creationId xmlns:a16="http://schemas.microsoft.com/office/drawing/2014/main" id="{F5EFF0A3-F16B-4231-9B59-09761B8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9240449E-BC38-45E9-8977-E1DBCD79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16338"/>
            <a:ext cx="2895600" cy="1042987"/>
          </a:xfrm>
          <a:prstGeom prst="rect">
            <a:avLst/>
          </a:prstGeom>
          <a:solidFill>
            <a:schemeClr val="bg1"/>
          </a:solidFill>
          <a:ln w="38100">
            <a:solidFill>
              <a:srgbClr val="8F431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cs-CZ" altLang="cs-CZ" sz="2400"/>
              <a:t>Pes „Bela“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cs-CZ" altLang="cs-CZ" sz="2400"/>
              <a:t>(betalaktamáza)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638D6D55-095E-4672-AB75-C3F86EC6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836613"/>
            <a:ext cx="4267200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800"/>
              <a:t>Má-li však laktamáza na výběr atraktivnější substrát, zvolí si ho, a antibiotikum pak může nerušeně působit.</a:t>
            </a:r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3249034B-B84C-43F6-B1BD-961241C52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Inhibitory betalaktamáz – 2 </a:t>
            </a:r>
          </a:p>
        </p:txBody>
      </p:sp>
      <p:pic>
        <p:nvPicPr>
          <p:cNvPr id="27652" name="Picture 4" descr="ko-amoxicilin">
            <a:extLst>
              <a:ext uri="{FF2B5EF4-FFF2-40B4-BE49-F238E27FC236}">
                <a16:creationId xmlns:a16="http://schemas.microsoft.com/office/drawing/2014/main" id="{CE94697F-38F4-4551-9A7C-E9F6763D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7164388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2553D5EA-0E24-49D6-BA74-239A73727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Ko-ampicilin a ko-amoxicilin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E446650-6FEE-465B-A48C-E74B77298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>
                <a:solidFill>
                  <a:schemeClr val="tx2"/>
                </a:solidFill>
              </a:rPr>
              <a:t>Ko-ampicilin</a:t>
            </a:r>
            <a:r>
              <a:rPr lang="cs-CZ" altLang="cs-CZ" sz="2800"/>
              <a:t> (někdy psáno jako co-ampicilin) je označení ampicilinu se </a:t>
            </a:r>
            <a:r>
              <a:rPr lang="cs-CZ" altLang="cs-CZ" sz="2800">
                <a:solidFill>
                  <a:srgbClr val="7030A0"/>
                </a:solidFill>
              </a:rPr>
              <a:t>sulbaktamem</a:t>
            </a:r>
            <a:r>
              <a:rPr lang="cs-CZ" altLang="cs-CZ" sz="2800"/>
              <a:t>, známé např. pod firemním názvem Unasyn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>
                <a:solidFill>
                  <a:schemeClr val="tx2"/>
                </a:solidFill>
              </a:rPr>
              <a:t>Ko-amoxicilin</a:t>
            </a:r>
            <a:r>
              <a:rPr lang="cs-CZ" altLang="cs-CZ" sz="2800"/>
              <a:t> je označení amoxicilinu s </a:t>
            </a:r>
            <a:r>
              <a:rPr lang="cs-CZ" altLang="cs-CZ" sz="2800">
                <a:solidFill>
                  <a:srgbClr val="7030A0"/>
                </a:solidFill>
              </a:rPr>
              <a:t>kyselinou klavulanovou</a:t>
            </a:r>
            <a:r>
              <a:rPr lang="cs-CZ" altLang="cs-CZ" sz="2800"/>
              <a:t>, známé např. jako Augmentin, Amoksiklav apod.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Neměly by se používat tam, kde stačí např. samotný amoxicilin, povzbuzují bakterie k tvorbě </a:t>
            </a:r>
            <a:r>
              <a:rPr lang="el-GR" altLang="cs-CZ" sz="2800"/>
              <a:t>β</a:t>
            </a:r>
            <a:r>
              <a:rPr lang="cs-CZ" altLang="cs-CZ" sz="2800"/>
              <a:t>-laktamáz. U rezistentních bakterií jsou ale užitečné.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moksiklav 600">
            <a:extLst>
              <a:ext uri="{FF2B5EF4-FFF2-40B4-BE49-F238E27FC236}">
                <a16:creationId xmlns:a16="http://schemas.microsoft.com/office/drawing/2014/main" id="{7E739270-5348-4D88-BF57-E1B7E08EAE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42"/>
          <a:stretch>
            <a:fillRect/>
          </a:stretch>
        </p:blipFill>
        <p:spPr>
          <a:xfrm>
            <a:off x="0" y="0"/>
            <a:ext cx="5753100" cy="2306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3" descr="Amoksiklav 625">
            <a:extLst>
              <a:ext uri="{FF2B5EF4-FFF2-40B4-BE49-F238E27FC236}">
                <a16:creationId xmlns:a16="http://schemas.microsoft.com/office/drawing/2014/main" id="{5FBE3D28-3B04-47E9-9E16-959930B5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0"/>
            <a:ext cx="351472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Amoksiklav forte">
            <a:extLst>
              <a:ext uri="{FF2B5EF4-FFF2-40B4-BE49-F238E27FC236}">
                <a16:creationId xmlns:a16="http://schemas.microsoft.com/office/drawing/2014/main" id="{55A489E9-BB7F-43F7-82F8-1B5B69F7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3802063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Amoksiklav">
            <a:extLst>
              <a:ext uri="{FF2B5EF4-FFF2-40B4-BE49-F238E27FC236}">
                <a16:creationId xmlns:a16="http://schemas.microsoft.com/office/drawing/2014/main" id="{5BAB7EF7-1267-4BDF-83B3-F8E6EA0C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1"/>
          <a:stretch>
            <a:fillRect/>
          </a:stretch>
        </p:blipFill>
        <p:spPr bwMode="auto">
          <a:xfrm>
            <a:off x="3779838" y="2259013"/>
            <a:ext cx="5364162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Augmentin 625">
            <a:extLst>
              <a:ext uri="{FF2B5EF4-FFF2-40B4-BE49-F238E27FC236}">
                <a16:creationId xmlns:a16="http://schemas.microsoft.com/office/drawing/2014/main" id="{76B1EBC5-28CB-43EB-ABC8-52884777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038"/>
            <a:ext cx="313213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Augmentin inj">
            <a:extLst>
              <a:ext uri="{FF2B5EF4-FFF2-40B4-BE49-F238E27FC236}">
                <a16:creationId xmlns:a16="http://schemas.microsoft.com/office/drawing/2014/main" id="{69F47E7D-8040-4810-812E-B31CAC7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89450"/>
            <a:ext cx="33131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Augmentin">
            <a:extLst>
              <a:ext uri="{FF2B5EF4-FFF2-40B4-BE49-F238E27FC236}">
                <a16:creationId xmlns:a16="http://schemas.microsoft.com/office/drawing/2014/main" id="{5B8D30D5-453A-429C-9BFB-BAEE0994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13263"/>
            <a:ext cx="327660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D22F573B-EAA0-4708-8CCB-27BD160F7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/>
              <a:t>Piperacilin</a:t>
            </a:r>
            <a:r>
              <a:rPr lang="cs-CZ" altLang="cs-CZ" dirty="0"/>
              <a:t> a </a:t>
            </a:r>
            <a:r>
              <a:rPr lang="cs-CZ" altLang="cs-CZ" dirty="0" err="1"/>
              <a:t>tikarcilin</a:t>
            </a:r>
            <a:endParaRPr lang="cs-CZ" altLang="cs-CZ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7891434-972F-476A-9F15-FC0F47B4F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širší spektrum zejména na </a:t>
            </a:r>
            <a:r>
              <a:rPr lang="cs-CZ" altLang="cs-CZ" sz="2400" b="1" dirty="0">
                <a:solidFill>
                  <a:schemeClr val="tx2"/>
                </a:solidFill>
              </a:rPr>
              <a:t>gramnegativní nefermentující tyčinky zejména pseudomonády</a:t>
            </a:r>
            <a:r>
              <a:rPr lang="cs-CZ" altLang="cs-CZ" sz="2400" b="1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Nejsou však účinné proti </a:t>
            </a:r>
            <a:r>
              <a:rPr lang="cs-CZ" altLang="cs-CZ" sz="2400" dirty="0" err="1"/>
              <a:t>enterobakteriím</a:t>
            </a:r>
            <a:r>
              <a:rPr lang="cs-CZ" altLang="cs-CZ" sz="2400" dirty="0"/>
              <a:t>, které produkují širokospektré </a:t>
            </a:r>
            <a:r>
              <a:rPr lang="cs-CZ" altLang="cs-CZ" sz="2400" dirty="0" err="1"/>
              <a:t>betalaktamázy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Lékem volby jsou právě u </a:t>
            </a:r>
            <a:r>
              <a:rPr lang="cs-CZ" altLang="cs-CZ" sz="2400" b="1" dirty="0" err="1">
                <a:solidFill>
                  <a:schemeClr val="tx2"/>
                </a:solidFill>
              </a:rPr>
              <a:t>pseudomonádových</a:t>
            </a:r>
            <a:r>
              <a:rPr lang="cs-CZ" altLang="cs-CZ" sz="2400" b="1" dirty="0">
                <a:solidFill>
                  <a:schemeClr val="tx2"/>
                </a:solidFill>
              </a:rPr>
              <a:t> infekcí</a:t>
            </a:r>
            <a:r>
              <a:rPr lang="cs-CZ" altLang="cs-CZ" sz="2400" dirty="0"/>
              <a:t> a infekcí dalšími gramnegativními nefermentujícími tyčinkami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Používají se také </a:t>
            </a:r>
            <a:r>
              <a:rPr lang="cs-CZ" altLang="cs-CZ" sz="2400" dirty="0">
                <a:solidFill>
                  <a:schemeClr val="tx2"/>
                </a:solidFill>
              </a:rPr>
              <a:t>kombinace s inhibitory </a:t>
            </a:r>
            <a:r>
              <a:rPr lang="el-GR" altLang="cs-CZ" sz="2400" dirty="0">
                <a:solidFill>
                  <a:schemeClr val="tx2"/>
                </a:solidFill>
              </a:rPr>
              <a:t>β</a:t>
            </a:r>
            <a:r>
              <a:rPr lang="cs-CZ" altLang="cs-CZ" sz="2400" dirty="0">
                <a:solidFill>
                  <a:schemeClr val="tx2"/>
                </a:solidFill>
              </a:rPr>
              <a:t>-</a:t>
            </a:r>
            <a:r>
              <a:rPr lang="cs-CZ" altLang="cs-CZ" sz="2400" dirty="0" err="1">
                <a:solidFill>
                  <a:schemeClr val="tx2"/>
                </a:solidFill>
              </a:rPr>
              <a:t>laktamázy</a:t>
            </a:r>
            <a:r>
              <a:rPr lang="cs-CZ" altLang="cs-CZ" sz="2400" dirty="0">
                <a:solidFill>
                  <a:schemeClr val="tx2"/>
                </a:solidFill>
              </a:rPr>
              <a:t> </a:t>
            </a:r>
            <a:r>
              <a:rPr lang="cs-CZ" altLang="cs-CZ" sz="2400" dirty="0" err="1">
                <a:solidFill>
                  <a:schemeClr val="tx2"/>
                </a:solidFill>
              </a:rPr>
              <a:t>piperacilin-tazobaktam</a:t>
            </a: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/>
              <a:t>Ticarcilin</a:t>
            </a:r>
            <a:r>
              <a:rPr lang="cs-CZ" altLang="cs-CZ" sz="2400" dirty="0"/>
              <a:t> - nedostupný v ČR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83922-595C-4DE5-AB86-DF96855D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Ostatní antibiotika odvozená od penicilinu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ACE1AD8D-4ED6-46B3-8134-61A3A3BA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err="1"/>
              <a:t>Temocilin</a:t>
            </a:r>
            <a:r>
              <a:rPr lang="cs-CZ" altLang="cs-CZ" sz="2800" dirty="0"/>
              <a:t> – úzké spektrum: G-(</a:t>
            </a:r>
            <a:r>
              <a:rPr lang="cs-CZ" altLang="cs-CZ" sz="2800" dirty="0" err="1"/>
              <a:t>enterobakterie</a:t>
            </a:r>
            <a:r>
              <a:rPr lang="cs-CZ" altLang="cs-CZ" sz="2800" dirty="0"/>
              <a:t> vč. ESBL a </a:t>
            </a:r>
            <a:r>
              <a:rPr lang="cs-CZ" altLang="cs-CZ" sz="2800" dirty="0" err="1"/>
              <a:t>AmpC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neisserie</a:t>
            </a:r>
            <a:r>
              <a:rPr lang="cs-CZ" altLang="cs-CZ" sz="2800" dirty="0"/>
              <a:t>, hemofily). Neúčinkuje na G+, pseudomonády a anaeroby.</a:t>
            </a:r>
          </a:p>
          <a:p>
            <a:r>
              <a:rPr lang="cs-CZ" altLang="cs-CZ" sz="2800" dirty="0" err="1"/>
              <a:t>Mecilinam</a:t>
            </a:r>
            <a:r>
              <a:rPr lang="cs-CZ" altLang="cs-CZ" sz="2800" dirty="0"/>
              <a:t> – neregistrovaný v ČR Spektrum: </a:t>
            </a:r>
            <a:r>
              <a:rPr lang="cs-CZ" altLang="cs-CZ" sz="2800" dirty="0" err="1"/>
              <a:t>enterobakterie</a:t>
            </a:r>
            <a:r>
              <a:rPr lang="cs-CZ" altLang="cs-CZ" sz="2800" dirty="0"/>
              <a:t> (vč. ESBL a </a:t>
            </a:r>
            <a:r>
              <a:rPr lang="cs-CZ" altLang="cs-CZ" sz="2800" dirty="0" err="1"/>
              <a:t>AmpC</a:t>
            </a:r>
            <a:r>
              <a:rPr lang="cs-CZ" altLang="cs-CZ" sz="2800" dirty="0"/>
              <a:t>), </a:t>
            </a:r>
            <a:r>
              <a:rPr lang="cs-CZ" altLang="cs-CZ" sz="2800" i="1" dirty="0" err="1"/>
              <a:t>Neisseria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gonorrhoeae</a:t>
            </a:r>
            <a:r>
              <a:rPr lang="cs-CZ" altLang="cs-CZ" sz="2800" i="1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1314CD0D-451D-43F0-81BC-589B4DA6A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Cefalosporiny 1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915CAC6-FC7A-4FE4-AC04-72843959A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Jsou </a:t>
            </a:r>
            <a:r>
              <a:rPr lang="cs-CZ" altLang="cs-CZ" sz="2400" b="1">
                <a:solidFill>
                  <a:schemeClr val="tx2"/>
                </a:solidFill>
              </a:rPr>
              <a:t>částečně příbuzné penicilinům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Zkřížené alergie peniciliny × cefalosporiny</a:t>
            </a:r>
            <a:r>
              <a:rPr lang="cs-CZ" altLang="cs-CZ" sz="2400"/>
              <a:t> méně časté než např. mezi peniciliny navzájem. V případě nutnosti lze při alergii na peniciliny za kontroly stavu použít cefalosporiny a naopak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Některé rezistence jsou společné</a:t>
            </a:r>
            <a:r>
              <a:rPr lang="cs-CZ" altLang="cs-CZ" sz="2400"/>
              <a:t>, jiné se týkají pouze penicilinů, pouze cefalosporinů, nebo pouze některých preparátů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Většinou se oproti penicilinům </a:t>
            </a:r>
            <a:r>
              <a:rPr lang="cs-CZ" altLang="cs-CZ" sz="2400" b="1">
                <a:solidFill>
                  <a:schemeClr val="tx2"/>
                </a:solidFill>
              </a:rPr>
              <a:t>více vylučují močí</a:t>
            </a:r>
            <a:r>
              <a:rPr lang="cs-CZ" altLang="cs-CZ" sz="2400"/>
              <a:t>, hodí se proto lépe u </a:t>
            </a:r>
            <a:r>
              <a:rPr lang="cs-CZ" altLang="cs-CZ" sz="2400">
                <a:solidFill>
                  <a:schemeClr val="tx2"/>
                </a:solidFill>
              </a:rPr>
              <a:t>cystitid</a:t>
            </a:r>
            <a:r>
              <a:rPr lang="cs-CZ" altLang="cs-CZ" sz="2400"/>
              <a:t> (včetně stafylokokových, místo oxacilinu)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32772" name="Picture 5" descr="220px-Cephalosporin_core_structure">
            <a:hlinkClick r:id="rId2"/>
            <a:extLst>
              <a:ext uri="{FF2B5EF4-FFF2-40B4-BE49-F238E27FC236}">
                <a16:creationId xmlns:a16="http://schemas.microsoft.com/office/drawing/2014/main" id="{C411C3C9-0DE5-4D9B-B584-82B40BD3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Ovál 1">
            <a:extLst>
              <a:ext uri="{FF2B5EF4-FFF2-40B4-BE49-F238E27FC236}">
                <a16:creationId xmlns:a16="http://schemas.microsoft.com/office/drawing/2014/main" id="{EEACEA00-F159-499F-A4AC-762379805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404813"/>
            <a:ext cx="576263" cy="647700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2EFF789E-2500-44AE-B5B2-84631B315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Ještě dekontaminace, nebo už antimikrobiální látka?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EAC5B33-0568-404A-A7AA-EC016EEBF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Hranice</a:t>
            </a:r>
            <a:r>
              <a:rPr lang="cs-CZ" altLang="cs-CZ" sz="2400"/>
              <a:t> mezi dekontaminačními metodami a antimikrobiálními látkami je </a:t>
            </a:r>
            <a:r>
              <a:rPr lang="cs-CZ" altLang="cs-CZ" sz="2400" b="1">
                <a:solidFill>
                  <a:schemeClr val="tx2"/>
                </a:solidFill>
              </a:rPr>
              <a:t>neostrá</a:t>
            </a:r>
            <a:r>
              <a:rPr lang="cs-CZ" altLang="cs-CZ" sz="240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Zpravidla se za dekontaminaci ještě považuje </a:t>
            </a:r>
            <a:r>
              <a:rPr lang="cs-CZ" altLang="cs-CZ" sz="2400" b="1">
                <a:solidFill>
                  <a:schemeClr val="tx2"/>
                </a:solidFill>
              </a:rPr>
              <a:t>působení na neporušenou kůži</a:t>
            </a:r>
            <a:r>
              <a:rPr lang="cs-CZ" altLang="cs-CZ" sz="24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Aplikace do rány</a:t>
            </a:r>
            <a:r>
              <a:rPr lang="cs-CZ" altLang="cs-CZ" sz="2400"/>
              <a:t> už znamená užití antimikrobiální látky (antiseptika)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Důsledky i </a:t>
            </a:r>
            <a:r>
              <a:rPr lang="cs-CZ" altLang="cs-CZ" sz="2400" b="1">
                <a:solidFill>
                  <a:schemeClr val="tx2"/>
                </a:solidFill>
              </a:rPr>
              <a:t>legislativní</a:t>
            </a:r>
            <a:r>
              <a:rPr lang="cs-CZ" altLang="cs-CZ" sz="2400"/>
              <a:t>: dekontaminační prostředky schvaluje hlavní hygienik (dnes už spíše jen požadavky na ně kladené), antimikrobiální látky jako ostatní léky SÚKL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i="1">
                <a:solidFill>
                  <a:srgbClr val="923FA9"/>
                </a:solidFill>
              </a:rPr>
              <a:t>Reálně ovšem existuje řada látek používaných jako antiseptika i jako desinfekční prostředky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8A7485D5-2462-4A8B-AC5B-FC88B3C04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Cefalosporiny 2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C1B2C41-ED1D-4F39-BA26-F77D34F98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Všechny </a:t>
            </a:r>
            <a:r>
              <a:rPr lang="cs-CZ" altLang="cs-CZ" sz="2400">
                <a:solidFill>
                  <a:srgbClr val="7030A0"/>
                </a:solidFill>
              </a:rPr>
              <a:t>enterokoky a listerie jsou rezistentní na všechny cefalosporiny </a:t>
            </a:r>
            <a:r>
              <a:rPr lang="cs-CZ" altLang="cs-CZ" sz="2400"/>
              <a:t>– přitom peniciliny jsou na tyto bakterie účinné (klasický penicilin jen částečně)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Někdy se zvlášť vyčleňují tzv. </a:t>
            </a:r>
            <a:r>
              <a:rPr lang="cs-CZ" altLang="cs-CZ" sz="2400" b="1">
                <a:solidFill>
                  <a:schemeClr val="tx2"/>
                </a:solidFill>
              </a:rPr>
              <a:t>cefamyciny</a:t>
            </a:r>
            <a:r>
              <a:rPr lang="cs-CZ" altLang="cs-CZ" sz="2400"/>
              <a:t> – sem patří cefoxitin, popř. cefotetan. Vyznačují se lepším působením na anaerobní bakterie.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Cefamyciny se používají i v diagnostice</a:t>
            </a:r>
            <a:r>
              <a:rPr lang="cs-CZ" altLang="cs-CZ" sz="2400"/>
              <a:t>, např. při ověření kmene </a:t>
            </a:r>
            <a:r>
              <a:rPr lang="cs-CZ" altLang="cs-CZ" sz="2400">
                <a:solidFill>
                  <a:schemeClr val="tx2"/>
                </a:solidFill>
              </a:rPr>
              <a:t>MRSA,</a:t>
            </a:r>
            <a:r>
              <a:rPr lang="cs-CZ" altLang="cs-CZ" sz="2400"/>
              <a:t> jde-li o skutečný kmen MRSA, nebo jen kmen s hyperprodukcí stafylokokové betalaktamázy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E667E0BE-A070-45CF-8694-0BF762FCD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Cefalosporiny 3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8C170CA-C719-4F74-880C-42C32AD02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7038" y="966788"/>
            <a:ext cx="8229600" cy="620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300" b="1">
                <a:solidFill>
                  <a:schemeClr val="tx2"/>
                </a:solidFill>
              </a:rPr>
              <a:t>I. generace:</a:t>
            </a:r>
            <a:r>
              <a:rPr lang="cs-CZ" altLang="cs-CZ" sz="2300"/>
              <a:t> účinné zejména na G+ bakterie, ale i na některé enterobakterie (</a:t>
            </a:r>
            <a:r>
              <a:rPr lang="cs-CZ" altLang="cs-CZ" sz="2300" i="1"/>
              <a:t>E. coli</a:t>
            </a:r>
            <a:r>
              <a:rPr lang="cs-CZ" altLang="cs-CZ" sz="2300"/>
              <a:t>, klebsiely).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cefazolin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300" b="1">
                <a:solidFill>
                  <a:schemeClr val="tx2"/>
                </a:solidFill>
              </a:rPr>
              <a:t>II. generace:</a:t>
            </a:r>
            <a:r>
              <a:rPr lang="cs-CZ" altLang="cs-CZ" sz="2300"/>
              <a:t> G+, lepší účinnost na G- bakterie, ale některé (enterobaktery, serratie, </a:t>
            </a:r>
            <a:r>
              <a:rPr lang="cs-CZ" altLang="cs-CZ" sz="2300" i="1"/>
              <a:t>Proteus vulgaris</a:t>
            </a:r>
            <a:r>
              <a:rPr lang="cs-CZ" altLang="cs-CZ" sz="2300"/>
              <a:t> aj.) jsou na I. i II. generaci primárně rezistentní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cefuroxim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300" b="1">
                <a:solidFill>
                  <a:schemeClr val="tx2"/>
                </a:solidFill>
              </a:rPr>
              <a:t>III. generace:</a:t>
            </a:r>
            <a:r>
              <a:rPr lang="cs-CZ" altLang="cs-CZ" sz="2300"/>
              <a:t> mnohem </a:t>
            </a:r>
            <a:r>
              <a:rPr lang="cs-CZ" altLang="cs-CZ" sz="2300">
                <a:solidFill>
                  <a:srgbClr val="7030A0"/>
                </a:solidFill>
              </a:rPr>
              <a:t>lepší účinnost </a:t>
            </a:r>
            <a:r>
              <a:rPr lang="cs-CZ" altLang="cs-CZ" sz="2300"/>
              <a:t>na enterobakterie a u některých i na </a:t>
            </a:r>
            <a:r>
              <a:rPr lang="cs-CZ" altLang="cs-CZ" sz="2300">
                <a:solidFill>
                  <a:srgbClr val="7030A0"/>
                </a:solidFill>
              </a:rPr>
              <a:t>G- </a:t>
            </a:r>
            <a:r>
              <a:rPr lang="cs-CZ" altLang="cs-CZ" sz="2300"/>
              <a:t>nefermentující tyčinky včetně pseudomonád. Bohužel jsou výraznými selektory betalaktamáz! G+ bakterie stafylokoky a streptokoky jsou na ně méně citlivé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cefotaxim, ceftriaxon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Protipseudomonádové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/>
              <a:t>ceftazidim (FORTUM) + avibaktam (ZAVICEFTA) více na G- i na </a:t>
            </a:r>
            <a:r>
              <a:rPr lang="cs-CZ" altLang="cs-CZ" sz="1400" i="1"/>
              <a:t>Ps. aeruginosa</a:t>
            </a:r>
            <a:r>
              <a:rPr lang="cs-CZ" altLang="cs-CZ" sz="1400"/>
              <a:t> (pro těžké NI) méně na G+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/>
              <a:t>Cefoperazon (CEFOBID)+ sulbaktam (SULPERAZON) působí zejména na G-i </a:t>
            </a:r>
            <a:r>
              <a:rPr lang="cs-CZ" altLang="cs-CZ" sz="1400" i="1"/>
              <a:t>Ps. aeruginosa</a:t>
            </a:r>
            <a:r>
              <a:rPr lang="cs-CZ" altLang="cs-CZ" sz="1400"/>
              <a:t>.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/>
              <a:t>Průnik do jater a žluči-ceftolozan/tazobaktam </a:t>
            </a:r>
            <a:r>
              <a:rPr lang="cs-CZ" altLang="cs-CZ" sz="1400" i="1"/>
              <a:t>Ps. aeruginosa </a:t>
            </a:r>
            <a:r>
              <a:rPr lang="cs-CZ" altLang="cs-CZ" sz="1400"/>
              <a:t>včetně kmenů s porinovou rezistencí.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71A0A-34BB-4411-90DE-6039FCBB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Cefalosporiny</a:t>
            </a:r>
            <a:endParaRPr lang="cs-CZ" dirty="0"/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18B2C1D6-628D-4DFF-9F82-D2BD59635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IV. generace:</a:t>
            </a:r>
            <a:r>
              <a:rPr lang="cs-CZ" altLang="cs-CZ" sz="2400"/>
              <a:t> účinnost i na producenty některých betalaktamáz (tzv. AmpC), obecně ještě lepší účinnost na G- bakterie než III. generace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cefepim, cefpirom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V. generace: </a:t>
            </a:r>
            <a:r>
              <a:rPr lang="cs-CZ" altLang="cs-CZ" sz="2400"/>
              <a:t>účinné na MRSA a pneumokoky rezitentní k PNC</a:t>
            </a:r>
          </a:p>
          <a:p>
            <a:pPr lvl="1" eaLnBrk="1" hangingPunct="1"/>
            <a:r>
              <a:rPr lang="cs-CZ" altLang="cs-CZ" sz="2400"/>
              <a:t>ceftarolin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FBA850AF-6723-48F2-A7F6-965ACEFD2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2250"/>
            <a:ext cx="6248400" cy="11906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/>
              <a:t>Cefalosporiny – ukázky</a:t>
            </a:r>
            <a:br>
              <a:rPr lang="cs-CZ" altLang="cs-CZ" sz="4000" dirty="0"/>
            </a:br>
            <a:r>
              <a:rPr lang="cs-CZ" altLang="cs-CZ" sz="4000" dirty="0"/>
              <a:t>1. a 2. generace</a:t>
            </a:r>
          </a:p>
        </p:txBody>
      </p:sp>
      <p:pic>
        <p:nvPicPr>
          <p:cNvPr id="36867" name="Picture 3" descr="Cefaclen">
            <a:extLst>
              <a:ext uri="{FF2B5EF4-FFF2-40B4-BE49-F238E27FC236}">
                <a16:creationId xmlns:a16="http://schemas.microsoft.com/office/drawing/2014/main" id="{BFE02C24-B36C-4165-BDC0-9C8FC962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2" t="3595" r="33861" b="7356"/>
          <a:stretch>
            <a:fillRect/>
          </a:stretch>
        </p:blipFill>
        <p:spPr bwMode="auto">
          <a:xfrm>
            <a:off x="2268538" y="4005263"/>
            <a:ext cx="192881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efaclor">
            <a:extLst>
              <a:ext uri="{FF2B5EF4-FFF2-40B4-BE49-F238E27FC236}">
                <a16:creationId xmlns:a16="http://schemas.microsoft.com/office/drawing/2014/main" id="{2F5B395C-4462-4FA9-B22F-07609893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1" t="4840" r="28461" b="6084"/>
          <a:stretch>
            <a:fillRect/>
          </a:stretch>
        </p:blipFill>
        <p:spPr bwMode="auto">
          <a:xfrm>
            <a:off x="165100" y="4005263"/>
            <a:ext cx="192881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Suprax cefixim">
            <a:extLst>
              <a:ext uri="{FF2B5EF4-FFF2-40B4-BE49-F238E27FC236}">
                <a16:creationId xmlns:a16="http://schemas.microsoft.com/office/drawing/2014/main" id="{E9A6C2D3-ABBF-47D2-8B9F-B18CA83F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181475"/>
            <a:ext cx="37449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Duracef cefadroxil">
            <a:extLst>
              <a:ext uri="{FF2B5EF4-FFF2-40B4-BE49-F238E27FC236}">
                <a16:creationId xmlns:a16="http://schemas.microsoft.com/office/drawing/2014/main" id="{AD7325DF-F202-4C91-9009-3511B587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8216" r="6935"/>
          <a:stretch>
            <a:fillRect/>
          </a:stretch>
        </p:blipFill>
        <p:spPr bwMode="auto">
          <a:xfrm>
            <a:off x="5562600" y="287338"/>
            <a:ext cx="36004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Biodroxil cefadroxil">
            <a:extLst>
              <a:ext uri="{FF2B5EF4-FFF2-40B4-BE49-F238E27FC236}">
                <a16:creationId xmlns:a16="http://schemas.microsoft.com/office/drawing/2014/main" id="{AA53E7D4-2342-4AD7-89A3-92ACC5F9A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2838" y="2116138"/>
            <a:ext cx="3584575" cy="2625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2" name="Picture 8" descr="Zinacef">
            <a:extLst>
              <a:ext uri="{FF2B5EF4-FFF2-40B4-BE49-F238E27FC236}">
                <a16:creationId xmlns:a16="http://schemas.microsoft.com/office/drawing/2014/main" id="{50FD4CE3-4B94-4042-9E05-0F2CE34A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8"/>
            <a:ext cx="363537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F71462DE-C831-4C8A-9D06-26C294ABA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19075"/>
            <a:ext cx="3575050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3. generace</a:t>
            </a:r>
          </a:p>
        </p:txBody>
      </p:sp>
      <p:pic>
        <p:nvPicPr>
          <p:cNvPr id="37891" name="Picture 3" descr="Cefoperazone Cefobid">
            <a:extLst>
              <a:ext uri="{FF2B5EF4-FFF2-40B4-BE49-F238E27FC236}">
                <a16:creationId xmlns:a16="http://schemas.microsoft.com/office/drawing/2014/main" id="{C81CFD22-44AA-4BED-BF64-23393383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9432" r="10153"/>
          <a:stretch>
            <a:fillRect/>
          </a:stretch>
        </p:blipFill>
        <p:spPr bwMode="auto">
          <a:xfrm>
            <a:off x="4284663" y="573088"/>
            <a:ext cx="4859337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Cefotaxim Ceftax">
            <a:extLst>
              <a:ext uri="{FF2B5EF4-FFF2-40B4-BE49-F238E27FC236}">
                <a16:creationId xmlns:a16="http://schemas.microsoft.com/office/drawing/2014/main" id="{D27BB907-5C74-4EF9-A9C8-138DAE3C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8" r="15164" b="10686"/>
          <a:stretch>
            <a:fillRect/>
          </a:stretch>
        </p:blipFill>
        <p:spPr bwMode="auto">
          <a:xfrm>
            <a:off x="0" y="1150938"/>
            <a:ext cx="428466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Ceftriaxon">
            <a:extLst>
              <a:ext uri="{FF2B5EF4-FFF2-40B4-BE49-F238E27FC236}">
                <a16:creationId xmlns:a16="http://schemas.microsoft.com/office/drawing/2014/main" id="{0495DFCE-D4C7-4DF9-9111-FCBDCEA7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 r="4941" b="9183"/>
          <a:stretch>
            <a:fillRect/>
          </a:stretch>
        </p:blipFill>
        <p:spPr bwMode="auto">
          <a:xfrm>
            <a:off x="4211638" y="3841750"/>
            <a:ext cx="49323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Fortum">
            <a:extLst>
              <a:ext uri="{FF2B5EF4-FFF2-40B4-BE49-F238E27FC236}">
                <a16:creationId xmlns:a16="http://schemas.microsoft.com/office/drawing/2014/main" id="{6F84F799-13DA-4333-851D-9CF4D08E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4284663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3E3AF11A-184E-4E32-BAA2-ACD334073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459787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Další </a:t>
            </a:r>
            <a:r>
              <a:rPr lang="cs-CZ" altLang="cs-CZ" dirty="0" err="1"/>
              <a:t>betalaktamová</a:t>
            </a:r>
            <a:r>
              <a:rPr lang="cs-CZ" altLang="cs-CZ" dirty="0"/>
              <a:t> ATB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19695AE-953C-4295-9BC9-7D550BB86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2819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Monobaktamy</a:t>
            </a:r>
            <a:r>
              <a:rPr lang="cs-CZ" altLang="cs-CZ" sz="2400"/>
              <a:t> – nejvýznamnějším zástupcem je aztreonam (AZACTAM). G- bakterie včetně pseudomonád. </a:t>
            </a:r>
            <a:r>
              <a:rPr lang="cs-CZ" altLang="cs-CZ" sz="2400">
                <a:solidFill>
                  <a:schemeClr val="tx2"/>
                </a:solidFill>
              </a:rPr>
              <a:t>Neúčinkují na G+. </a:t>
            </a:r>
            <a:r>
              <a:rPr lang="cs-CZ" altLang="cs-CZ" sz="2400"/>
              <a:t>V ČR je registrována jen inhalační forma</a:t>
            </a:r>
          </a:p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Karbapenemy</a:t>
            </a:r>
            <a:r>
              <a:rPr lang="cs-CZ" altLang="cs-CZ" sz="2400"/>
              <a:t> – ertapenem (Invanz), imipenem (TIENAM) a meropenem (MERONEM) – na pseudomonády a </a:t>
            </a:r>
            <a:r>
              <a:rPr lang="cs-CZ" altLang="cs-CZ" sz="2400">
                <a:solidFill>
                  <a:srgbClr val="7030A0"/>
                </a:solidFill>
              </a:rPr>
              <a:t>producenty širokospektrých betalaktamáz (AmpC</a:t>
            </a:r>
            <a:r>
              <a:rPr lang="cs-CZ" altLang="cs-CZ" sz="2800">
                <a:solidFill>
                  <a:srgbClr val="7030A0"/>
                </a:solidFill>
              </a:rPr>
              <a:t>, ESBL)</a:t>
            </a:r>
          </a:p>
        </p:txBody>
      </p:sp>
      <p:pic>
        <p:nvPicPr>
          <p:cNvPr id="38916" name="Picture 4" descr="Azactam">
            <a:extLst>
              <a:ext uri="{FF2B5EF4-FFF2-40B4-BE49-F238E27FC236}">
                <a16:creationId xmlns:a16="http://schemas.microsoft.com/office/drawing/2014/main" id="{78E3B26F-9705-4352-90F8-AFDC4A7D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6116" r="8820" b="3871"/>
          <a:stretch>
            <a:fillRect/>
          </a:stretch>
        </p:blipFill>
        <p:spPr bwMode="auto">
          <a:xfrm>
            <a:off x="585788" y="4206875"/>
            <a:ext cx="30892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Tienam">
            <a:extLst>
              <a:ext uri="{FF2B5EF4-FFF2-40B4-BE49-F238E27FC236}">
                <a16:creationId xmlns:a16="http://schemas.microsoft.com/office/drawing/2014/main" id="{51458E06-4DB6-4832-944A-5A08FE4F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06875"/>
            <a:ext cx="3708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Obrázek 1">
            <a:extLst>
              <a:ext uri="{FF2B5EF4-FFF2-40B4-BE49-F238E27FC236}">
                <a16:creationId xmlns:a16="http://schemas.microsoft.com/office/drawing/2014/main" id="{3A1CDCF3-1948-4128-8405-6DF0C0664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84500"/>
            <a:ext cx="198278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E699B55F-50A6-4730-A993-8AB4C2144F2B}"/>
              </a:ext>
            </a:extLst>
          </p:cNvPr>
          <p:cNvSpPr/>
          <p:nvPr/>
        </p:nvSpPr>
        <p:spPr bwMode="auto">
          <a:xfrm>
            <a:off x="7596188" y="3338513"/>
            <a:ext cx="576262" cy="57467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ázek 1">
            <a:extLst>
              <a:ext uri="{FF2B5EF4-FFF2-40B4-BE49-F238E27FC236}">
                <a16:creationId xmlns:a16="http://schemas.microsoft.com/office/drawing/2014/main" id="{673A4C0C-3095-4BA7-A0B6-A2604224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0"/>
            <a:ext cx="198913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4" name="Rectangle 2">
            <a:extLst>
              <a:ext uri="{FF2B5EF4-FFF2-40B4-BE49-F238E27FC236}">
                <a16:creationId xmlns:a16="http://schemas.microsoft.com/office/drawing/2014/main" id="{3B3AE0ED-AEEA-4B03-B529-E7A0E9518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/>
              <a:t>Glykopeptidová</a:t>
            </a:r>
            <a:r>
              <a:rPr lang="cs-CZ" altLang="cs-CZ" dirty="0"/>
              <a:t> antibiotika</a:t>
            </a: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5F681622-65DE-405F-8431-E1313A0E3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/>
              <a:t>Působí na </a:t>
            </a:r>
            <a:r>
              <a:rPr lang="cs-CZ" altLang="cs-CZ" sz="2400" b="1" dirty="0">
                <a:solidFill>
                  <a:schemeClr val="tx2"/>
                </a:solidFill>
              </a:rPr>
              <a:t>syntézu buněčné stěny</a:t>
            </a:r>
            <a:r>
              <a:rPr lang="cs-CZ" altLang="cs-CZ" sz="2400" dirty="0"/>
              <a:t>, nejsou však příbuzná s </a:t>
            </a:r>
            <a:r>
              <a:rPr lang="cs-CZ" altLang="cs-CZ" sz="2400" dirty="0" err="1"/>
              <a:t>betalaktamy</a:t>
            </a:r>
            <a:r>
              <a:rPr lang="cs-CZ" altLang="cs-CZ" sz="2400" dirty="0"/>
              <a:t>. Účinkují jen na G+ bakterie i anaerobní.</a:t>
            </a:r>
          </a:p>
          <a:p>
            <a:pPr eaLnBrk="1" hangingPunct="1">
              <a:defRPr/>
            </a:pPr>
            <a:r>
              <a:rPr lang="cs-CZ" altLang="cs-CZ" sz="2400" dirty="0"/>
              <a:t>Používají se jako </a:t>
            </a:r>
            <a:r>
              <a:rPr lang="cs-CZ" altLang="cs-CZ" sz="2400" b="1" dirty="0">
                <a:solidFill>
                  <a:schemeClr val="tx2"/>
                </a:solidFill>
              </a:rPr>
              <a:t>rezervní k léčbě infekcí způsobených G+ bakteriemi rezistentními n </a:t>
            </a:r>
            <a:r>
              <a:rPr lang="cs-CZ" altLang="cs-CZ" sz="2400" b="1" dirty="0" err="1">
                <a:solidFill>
                  <a:schemeClr val="tx2"/>
                </a:solidFill>
              </a:rPr>
              <a:t>abeta</a:t>
            </a:r>
            <a:r>
              <a:rPr lang="cs-CZ" altLang="cs-CZ" sz="2400" b="1" dirty="0">
                <a:solidFill>
                  <a:schemeClr val="tx2"/>
                </a:solidFill>
              </a:rPr>
              <a:t>-laktamy</a:t>
            </a:r>
            <a:r>
              <a:rPr lang="cs-CZ" altLang="cs-CZ" sz="2400" dirty="0"/>
              <a:t>, u MRSA, </a:t>
            </a:r>
            <a:r>
              <a:rPr lang="cs-CZ" altLang="cs-CZ" sz="2400" dirty="0" err="1"/>
              <a:t>enterococcus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faecium</a:t>
            </a:r>
            <a:r>
              <a:rPr lang="cs-CZ" altLang="cs-CZ" sz="2400" dirty="0"/>
              <a:t>, </a:t>
            </a:r>
            <a:r>
              <a:rPr lang="cs-CZ" altLang="cs-CZ" sz="2400" i="1" dirty="0"/>
              <a:t>C. </a:t>
            </a:r>
            <a:r>
              <a:rPr lang="cs-CZ" altLang="cs-CZ" sz="2400" i="1" dirty="0" err="1"/>
              <a:t>difficile</a:t>
            </a:r>
            <a:endParaRPr lang="cs-CZ" altLang="cs-CZ" sz="2400" i="1" dirty="0"/>
          </a:p>
          <a:p>
            <a:pPr eaLnBrk="1" hangingPunct="1">
              <a:defRPr/>
            </a:pPr>
            <a:r>
              <a:rPr lang="cs-CZ" altLang="cs-CZ" sz="2400" dirty="0"/>
              <a:t>Patří sem </a:t>
            </a:r>
            <a:r>
              <a:rPr lang="cs-CZ" altLang="cs-CZ" sz="2400" b="1" dirty="0" err="1">
                <a:solidFill>
                  <a:schemeClr val="tx2"/>
                </a:solidFill>
              </a:rPr>
              <a:t>vankomycin</a:t>
            </a:r>
            <a:r>
              <a:rPr lang="cs-CZ" altLang="cs-CZ" sz="2400" dirty="0"/>
              <a:t> (EDICIN) a méně toxický, ale dražší </a:t>
            </a:r>
            <a:r>
              <a:rPr lang="cs-CZ" altLang="cs-CZ" sz="2400" b="1" dirty="0" err="1">
                <a:solidFill>
                  <a:schemeClr val="tx2"/>
                </a:solidFill>
              </a:rPr>
              <a:t>teikoplanin</a:t>
            </a:r>
            <a:r>
              <a:rPr lang="cs-CZ" altLang="cs-CZ" sz="2400" dirty="0"/>
              <a:t> (TARGOCID)</a:t>
            </a:r>
          </a:p>
          <a:p>
            <a:pPr eaLnBrk="1" hangingPunct="1">
              <a:defRPr/>
            </a:pPr>
            <a:r>
              <a:rPr lang="cs-CZ" altLang="cs-CZ" sz="2000" dirty="0"/>
              <a:t>nefrotoxické, </a:t>
            </a:r>
            <a:r>
              <a:rPr lang="cs-CZ" altLang="cs-CZ" sz="2000" dirty="0" err="1"/>
              <a:t>ototoxické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monitoring plazmatické hladiny</a:t>
            </a:r>
          </a:p>
          <a:p>
            <a:pPr eaLnBrk="1" hangingPunct="1">
              <a:defRPr/>
            </a:pPr>
            <a:r>
              <a:rPr lang="cs-CZ" altLang="cs-CZ" sz="2000" dirty="0"/>
              <a:t>VRE (</a:t>
            </a:r>
            <a:r>
              <a:rPr lang="cs-CZ" altLang="cs-CZ" sz="2000" dirty="0" err="1"/>
              <a:t>vankomycin</a:t>
            </a:r>
            <a:r>
              <a:rPr lang="cs-CZ" altLang="cs-CZ" sz="2000" dirty="0"/>
              <a:t> rezistentní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000" dirty="0"/>
              <a:t>    enterokoky)</a:t>
            </a:r>
          </a:p>
        </p:txBody>
      </p:sp>
      <p:pic>
        <p:nvPicPr>
          <p:cNvPr id="39941" name="Picture 4" descr="Targocid">
            <a:extLst>
              <a:ext uri="{FF2B5EF4-FFF2-40B4-BE49-F238E27FC236}">
                <a16:creationId xmlns:a16="http://schemas.microsoft.com/office/drawing/2014/main" id="{DC2F1441-0587-4CA7-A8E9-EC9E1469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10571"/>
          <a:stretch>
            <a:fillRect/>
          </a:stretch>
        </p:blipFill>
        <p:spPr bwMode="auto">
          <a:xfrm>
            <a:off x="4932363" y="4749800"/>
            <a:ext cx="421163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6FB9FF34-9F71-409A-A48C-D5C5FEC71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Polypeptidová antibiotika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C67F60A-2772-4B2B-9301-D1D6DD784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Působí na cytoplasmatickou membránu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Jsou vysoce toxická: </a:t>
            </a:r>
            <a:r>
              <a:rPr lang="cs-CZ" altLang="cs-CZ" sz="2400" b="1">
                <a:solidFill>
                  <a:schemeClr val="tx2"/>
                </a:solidFill>
              </a:rPr>
              <a:t>ototoxická (= sluch), nefrotoxická (= ledviny)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Polymyxin B</a:t>
            </a:r>
            <a:r>
              <a:rPr lang="cs-CZ" altLang="cs-CZ" sz="2400"/>
              <a:t> se používá jen lokálně (např. součást ušních kapek Otosporin), toxicita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Polymyxin E</a:t>
            </a:r>
            <a:r>
              <a:rPr lang="cs-CZ" altLang="cs-CZ" sz="2400">
                <a:solidFill>
                  <a:schemeClr val="tx2"/>
                </a:solidFill>
              </a:rPr>
              <a:t> – </a:t>
            </a:r>
            <a:r>
              <a:rPr lang="cs-CZ" altLang="cs-CZ" sz="2400" b="1">
                <a:solidFill>
                  <a:schemeClr val="tx2"/>
                </a:solidFill>
              </a:rPr>
              <a:t>kolistin</a:t>
            </a:r>
            <a:r>
              <a:rPr lang="cs-CZ" altLang="cs-CZ" sz="2400"/>
              <a:t> se ve výjimečných případech, užívá celkově, infekce G- bakteriemi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Působí i na nerostoucí bakterie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Rezistentní jsou všechny G+ bakterie a </a:t>
            </a:r>
            <a:r>
              <a:rPr lang="cs-CZ" altLang="cs-CZ" sz="2400" i="1"/>
              <a:t>Proteus, Providentia, Morganella a Serratia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Bacitracin G+ bakterie vč. MRSA – pouze lokálně v kombinaci s neomycinem – tj. aminoglykosid (Framykoin, Pamycon)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0FEF1336-FCED-4DAD-B9C6-9FF2D8CAC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8382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60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6CB54EBE-F7DB-4776-A090-97BB8F9BD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60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3C4645A0-F4E1-40FC-BDCE-74DE81F4A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60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630F8B2C-23C0-4F66-8CD0-E9E0DD63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2954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60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270F494A-36EB-4506-BB7C-AB158826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60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40969" name="Šipka nahoru 1">
            <a:extLst>
              <a:ext uri="{FF2B5EF4-FFF2-40B4-BE49-F238E27FC236}">
                <a16:creationId xmlns:a16="http://schemas.microsoft.com/office/drawing/2014/main" id="{5EBA24A2-914A-4142-8704-DFD188E93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3276600"/>
            <a:ext cx="142875" cy="360363"/>
          </a:xfrm>
          <a:prstGeom prst="upArrow">
            <a:avLst>
              <a:gd name="adj1" fmla="val 50000"/>
              <a:gd name="adj2" fmla="val 504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DEBE4FAB-D243-40A0-98F2-D08FE31C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7016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/>
              <a:t>Chinolonová chemoterapeutika I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8695DD4-2CD6-4C4E-89D8-0BEF7D7D0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Působí na nukleové kyseliny (inhibice gyrázy)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Od 2. generace jsou baktericidní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G- bakterie – pseudomonády, intracelulární bakterie (mykobakteria, legionely, chlamydie, mykoplazmata, rickettsie), aneroby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Nepodávat do 15 let (růstové chrupavky!!!)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I. generace</a:t>
            </a:r>
            <a:r>
              <a:rPr lang="cs-CZ" altLang="cs-CZ" sz="2400"/>
              <a:t> (kyselina oxolinová) a </a:t>
            </a:r>
            <a:r>
              <a:rPr lang="cs-CZ" altLang="cs-CZ" sz="2400" b="1">
                <a:solidFill>
                  <a:schemeClr val="tx2"/>
                </a:solidFill>
              </a:rPr>
              <a:t>II. generace</a:t>
            </a:r>
            <a:r>
              <a:rPr lang="cs-CZ" altLang="cs-CZ" sz="2400"/>
              <a:t> (norfloxacin – NOLICIN) jen pro močové infekce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Hodně používaná </a:t>
            </a:r>
            <a:r>
              <a:rPr lang="cs-CZ" altLang="cs-CZ" sz="2400" b="1">
                <a:solidFill>
                  <a:schemeClr val="tx2"/>
                </a:solidFill>
              </a:rPr>
              <a:t>III. generace</a:t>
            </a:r>
            <a:r>
              <a:rPr lang="cs-CZ" altLang="cs-CZ" sz="2400"/>
              <a:t> – ofloxacin (TARIVID), ciprofloxacin (CIPLOX), pefloxacin (ABAKTAL) – i pro systémové infekce, levofloxacin</a:t>
            </a:r>
          </a:p>
        </p:txBody>
      </p:sp>
      <p:pic>
        <p:nvPicPr>
          <p:cNvPr id="41988" name="Picture 7" descr="Ciphin250">
            <a:extLst>
              <a:ext uri="{FF2B5EF4-FFF2-40B4-BE49-F238E27FC236}">
                <a16:creationId xmlns:a16="http://schemas.microsoft.com/office/drawing/2014/main" id="{BAF75BA3-B0DC-4111-B4F0-5383F2A3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23645" r="19502" b="27434"/>
          <a:stretch>
            <a:fillRect/>
          </a:stretch>
        </p:blipFill>
        <p:spPr bwMode="auto">
          <a:xfrm>
            <a:off x="2743200" y="5124450"/>
            <a:ext cx="3200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Ofloxin">
            <a:extLst>
              <a:ext uri="{FF2B5EF4-FFF2-40B4-BE49-F238E27FC236}">
                <a16:creationId xmlns:a16="http://schemas.microsoft.com/office/drawing/2014/main" id="{DADC61AF-D9E9-45D6-B1AD-01975FB09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23343" r="19130" b="21458"/>
          <a:stretch>
            <a:fillRect/>
          </a:stretch>
        </p:blipFill>
        <p:spPr bwMode="auto">
          <a:xfrm>
            <a:off x="6156325" y="5099050"/>
            <a:ext cx="29876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 descr="Nolicin">
            <a:extLst>
              <a:ext uri="{FF2B5EF4-FFF2-40B4-BE49-F238E27FC236}">
                <a16:creationId xmlns:a16="http://schemas.microsoft.com/office/drawing/2014/main" id="{E4E02CD5-75FA-44FA-B03F-7EEC527C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/>
          <a:stretch>
            <a:fillRect/>
          </a:stretch>
        </p:blipFill>
        <p:spPr bwMode="auto">
          <a:xfrm>
            <a:off x="304800" y="5124450"/>
            <a:ext cx="2286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40954CF2-4783-4DAF-8E2B-507B8354A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Aminoglykosidy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D5EF38E-7C53-4BFF-9E4A-7923C1B52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Působí </a:t>
            </a:r>
            <a:r>
              <a:rPr lang="cs-CZ" altLang="cs-CZ" sz="2400" b="1" dirty="0">
                <a:solidFill>
                  <a:schemeClr val="tx2"/>
                </a:solidFill>
              </a:rPr>
              <a:t>baktericidně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solidFill>
                  <a:schemeClr val="tx2"/>
                </a:solidFill>
              </a:rPr>
              <a:t>v úvodu proteosyntézy </a:t>
            </a:r>
            <a:r>
              <a:rPr lang="cs-CZ" altLang="cs-CZ" sz="2400" b="1" dirty="0" err="1">
                <a:solidFill>
                  <a:schemeClr val="tx2"/>
                </a:solidFill>
              </a:rPr>
              <a:t>arovněž</a:t>
            </a:r>
            <a:r>
              <a:rPr lang="cs-CZ" altLang="cs-CZ" sz="2400" b="1" dirty="0">
                <a:solidFill>
                  <a:schemeClr val="tx2"/>
                </a:solidFill>
              </a:rPr>
              <a:t> působí na </a:t>
            </a:r>
            <a:r>
              <a:rPr lang="cs-CZ" altLang="cs-CZ" sz="2400" b="1" dirty="0" err="1">
                <a:solidFill>
                  <a:schemeClr val="tx2"/>
                </a:solidFill>
              </a:rPr>
              <a:t>buněčnous</a:t>
            </a:r>
            <a:r>
              <a:rPr lang="cs-CZ" altLang="cs-CZ" sz="2400" b="1" dirty="0">
                <a:solidFill>
                  <a:schemeClr val="tx2"/>
                </a:solidFill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</a:rPr>
              <a:t>těnu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Jsou </a:t>
            </a:r>
            <a:r>
              <a:rPr lang="cs-CZ" altLang="cs-CZ" sz="2400" b="1" dirty="0" err="1">
                <a:solidFill>
                  <a:srgbClr val="7030A0"/>
                </a:solidFill>
              </a:rPr>
              <a:t>ototoxické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/>
              <a:t>a </a:t>
            </a:r>
            <a:r>
              <a:rPr lang="cs-CZ" altLang="cs-CZ" sz="2400" b="1" dirty="0" err="1">
                <a:solidFill>
                  <a:srgbClr val="7030A0"/>
                </a:solidFill>
              </a:rPr>
              <a:t>nefrotoxické</a:t>
            </a:r>
            <a:endParaRPr lang="cs-CZ" altLang="cs-CZ" sz="24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tx2"/>
                </a:solidFill>
              </a:rPr>
              <a:t>Synergie s </a:t>
            </a:r>
            <a:r>
              <a:rPr lang="cs-CZ" altLang="cs-CZ" sz="2400" b="1" dirty="0" err="1">
                <a:solidFill>
                  <a:schemeClr val="tx2"/>
                </a:solidFill>
              </a:rPr>
              <a:t>betalaktamy</a:t>
            </a:r>
            <a:r>
              <a:rPr lang="cs-CZ" altLang="cs-CZ" sz="2400" dirty="0">
                <a:solidFill>
                  <a:schemeClr val="tx2"/>
                </a:solidFill>
              </a:rPr>
              <a:t> </a:t>
            </a:r>
            <a:r>
              <a:rPr lang="cs-CZ" altLang="cs-CZ" sz="2400" dirty="0"/>
              <a:t>– snížení toxicity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G- bakterie  (</a:t>
            </a:r>
            <a:r>
              <a:rPr lang="cs-CZ" altLang="cs-CZ" sz="2400" dirty="0" err="1"/>
              <a:t>enterobakterie</a:t>
            </a:r>
            <a:r>
              <a:rPr lang="cs-CZ" altLang="cs-CZ" sz="2400" dirty="0"/>
              <a:t> i kmeny produkující beta-</a:t>
            </a:r>
            <a:r>
              <a:rPr lang="cs-CZ" altLang="cs-CZ" sz="2400" dirty="0" err="1"/>
              <a:t>laktamázy</a:t>
            </a:r>
            <a:r>
              <a:rPr lang="cs-CZ" altLang="cs-CZ" sz="2400" dirty="0"/>
              <a:t>, pseudomonády, stafylokoky, vč. MRSA a na </a:t>
            </a:r>
            <a:r>
              <a:rPr lang="cs-CZ" altLang="cs-CZ" sz="2400" dirty="0" err="1"/>
              <a:t>mykobakteria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tx2"/>
                </a:solidFill>
              </a:rPr>
              <a:t>Streptomycin</a:t>
            </a:r>
            <a:r>
              <a:rPr lang="cs-CZ" altLang="cs-CZ" sz="2400" dirty="0"/>
              <a:t> už jen </a:t>
            </a:r>
            <a:r>
              <a:rPr lang="cs-CZ" altLang="cs-CZ" sz="2400" dirty="0" err="1"/>
              <a:t>antituberkulotikum</a:t>
            </a:r>
            <a:r>
              <a:rPr lang="cs-CZ" altLang="cs-CZ" sz="2400" dirty="0"/>
              <a:t>. Užívá se </a:t>
            </a:r>
            <a:r>
              <a:rPr lang="cs-CZ" altLang="cs-CZ" sz="2400" b="1" dirty="0" err="1">
                <a:solidFill>
                  <a:schemeClr val="tx2"/>
                </a:solidFill>
              </a:rPr>
              <a:t>gentamicin</a:t>
            </a:r>
            <a:r>
              <a:rPr lang="cs-CZ" altLang="cs-CZ" sz="2400" b="1" dirty="0">
                <a:solidFill>
                  <a:schemeClr val="tx2"/>
                </a:solidFill>
              </a:rPr>
              <a:t>,</a:t>
            </a:r>
            <a:r>
              <a:rPr lang="cs-CZ" altLang="cs-CZ" sz="2400" b="1" dirty="0"/>
              <a:t> </a:t>
            </a:r>
            <a:r>
              <a:rPr lang="cs-CZ" altLang="cs-CZ" sz="2400" b="1" dirty="0" err="1">
                <a:solidFill>
                  <a:schemeClr val="tx2"/>
                </a:solidFill>
              </a:rPr>
              <a:t>netilmicin</a:t>
            </a:r>
            <a:r>
              <a:rPr lang="cs-CZ" altLang="cs-CZ" sz="2400" b="1" dirty="0">
                <a:solidFill>
                  <a:schemeClr val="tx2"/>
                </a:solidFill>
              </a:rPr>
              <a:t>, amikacin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tx2"/>
                </a:solidFill>
              </a:rPr>
              <a:t>Neomycin</a:t>
            </a:r>
            <a:r>
              <a:rPr lang="cs-CZ" altLang="cs-CZ" sz="2400" dirty="0"/>
              <a:t> s bacitracinem = </a:t>
            </a:r>
            <a:r>
              <a:rPr lang="cs-CZ" altLang="cs-CZ" sz="2400" b="1" dirty="0">
                <a:solidFill>
                  <a:schemeClr val="tx2"/>
                </a:solidFill>
              </a:rPr>
              <a:t>framykoin</a:t>
            </a:r>
            <a:r>
              <a:rPr lang="cs-CZ" altLang="cs-CZ" sz="2400" dirty="0"/>
              <a:t> (neomycin je příliš toxický, proto jen lokálně)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  <p:pic>
        <p:nvPicPr>
          <p:cNvPr id="43012" name="Picture 4" descr="Štrosmajer">
            <a:extLst>
              <a:ext uri="{FF2B5EF4-FFF2-40B4-BE49-F238E27FC236}">
                <a16:creationId xmlns:a16="http://schemas.microsoft.com/office/drawing/2014/main" id="{28CA58B3-FA4C-4FC5-8D5F-169B92F2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4581525"/>
            <a:ext cx="17986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379CAFD8-1898-402F-91BE-9DFBFBE3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Druhy antimikrobiálních látek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C39D013-4FDA-4158-AFA8-5D47120D6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Látky působící celkově: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Antiparazitární látky</a:t>
            </a:r>
            <a:r>
              <a:rPr lang="cs-CZ" altLang="cs-CZ" sz="2000"/>
              <a:t> proti parazitům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rgbClr val="00CC99"/>
                </a:solidFill>
              </a:rPr>
              <a:t>Antimykotika</a:t>
            </a:r>
            <a:r>
              <a:rPr lang="cs-CZ" altLang="cs-CZ" sz="2000">
                <a:solidFill>
                  <a:srgbClr val="009900"/>
                </a:solidFill>
              </a:rPr>
              <a:t> </a:t>
            </a:r>
            <a:r>
              <a:rPr lang="cs-CZ" altLang="cs-CZ" sz="2000"/>
              <a:t>proti kvasinkám a vláknitým houbám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rgbClr val="33CC33"/>
                </a:solidFill>
              </a:rPr>
              <a:t>Antivirotika</a:t>
            </a:r>
            <a:r>
              <a:rPr lang="cs-CZ" altLang="cs-CZ" sz="2000">
                <a:solidFill>
                  <a:srgbClr val="FFFF00"/>
                </a:solidFill>
              </a:rPr>
              <a:t> </a:t>
            </a:r>
            <a:r>
              <a:rPr lang="cs-CZ" altLang="cs-CZ" sz="2000"/>
              <a:t>proti virům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rgbClr val="B7C909"/>
                </a:solidFill>
              </a:rPr>
              <a:t>Antituberkulotika</a:t>
            </a:r>
            <a:r>
              <a:rPr lang="cs-CZ" altLang="cs-CZ" sz="2000">
                <a:solidFill>
                  <a:srgbClr val="99FF66"/>
                </a:solidFill>
              </a:rPr>
              <a:t> </a:t>
            </a:r>
            <a:r>
              <a:rPr lang="cs-CZ" altLang="cs-CZ" sz="2000"/>
              <a:t>proti mykobakteriím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rgbClr val="FF9900"/>
                </a:solidFill>
              </a:rPr>
              <a:t>Antibiotika (ATB)</a:t>
            </a:r>
            <a:r>
              <a:rPr lang="cs-CZ" altLang="cs-CZ" sz="2000">
                <a:solidFill>
                  <a:srgbClr val="FF9900"/>
                </a:solidFill>
              </a:rPr>
              <a:t> </a:t>
            </a:r>
            <a:r>
              <a:rPr lang="cs-CZ" altLang="cs-CZ" sz="2000"/>
              <a:t>proti bakteriím (přírodního původu)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rgbClr val="009900"/>
                </a:solidFill>
              </a:rPr>
              <a:t>Antibakteriální chemoterapeutika</a:t>
            </a:r>
            <a:r>
              <a:rPr lang="cs-CZ" altLang="cs-CZ" sz="2000"/>
              <a:t> také proti bakteriím, ale syntetická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000" i="1"/>
              <a:t>V poslední době se stírají rozdíly mezi posledními dvěma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rgbClr val="923FA9"/>
                </a:solidFill>
              </a:rPr>
              <a:t>Antiseptika - </a:t>
            </a:r>
            <a:r>
              <a:rPr lang="cs-CZ" altLang="cs-CZ" sz="2400"/>
              <a:t>látky působící lokálně – dezinfekce povrchu těla včetně ran</a:t>
            </a:r>
            <a:endParaRPr lang="cs-CZ" altLang="cs-CZ" sz="2400" b="1">
              <a:solidFill>
                <a:srgbClr val="923FA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rgbClr val="7030A0"/>
                </a:solidFill>
              </a:rPr>
              <a:t>Lokálně působící antibiotika </a:t>
            </a:r>
            <a:r>
              <a:rPr lang="cs-CZ" altLang="cs-CZ" sz="2400"/>
              <a:t>– pro místní aplikaci na povrchy těla, včetně ran., p. o. ATB nevstřebávající se z GIT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ED5B43C4-AABE-424B-8FF6-212D5264E6B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Ukázky aminoglykosidů</a:t>
            </a:r>
          </a:p>
        </p:txBody>
      </p:sp>
      <p:pic>
        <p:nvPicPr>
          <p:cNvPr id="44035" name="Picture 3" descr="Gentamicin 80 mg">
            <a:extLst>
              <a:ext uri="{FF2B5EF4-FFF2-40B4-BE49-F238E27FC236}">
                <a16:creationId xmlns:a16="http://schemas.microsoft.com/office/drawing/2014/main" id="{8C71E404-6B71-4AEA-A00F-665C1A38705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6475" y="1600200"/>
            <a:ext cx="2933700" cy="21447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4" descr="Netilimicin Netromycine">
            <a:extLst>
              <a:ext uri="{FF2B5EF4-FFF2-40B4-BE49-F238E27FC236}">
                <a16:creationId xmlns:a16="http://schemas.microsoft.com/office/drawing/2014/main" id="{2ADF1F4B-7253-44D1-BA95-17DCA28C1B1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38" y="1600200"/>
            <a:ext cx="2933700" cy="21447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5" descr="Amikacin Amikin 500 mg">
            <a:extLst>
              <a:ext uri="{FF2B5EF4-FFF2-40B4-BE49-F238E27FC236}">
                <a16:creationId xmlns:a16="http://schemas.microsoft.com/office/drawing/2014/main" id="{84F02217-2984-4D67-9089-B8AEBA4E6B8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6475" y="3911600"/>
            <a:ext cx="2933700" cy="21447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6" descr="Aminkacin Amikin 1 g">
            <a:extLst>
              <a:ext uri="{FF2B5EF4-FFF2-40B4-BE49-F238E27FC236}">
                <a16:creationId xmlns:a16="http://schemas.microsoft.com/office/drawing/2014/main" id="{42E7D293-48A3-4131-ADC8-3EBA8FF14C6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38" y="3911600"/>
            <a:ext cx="2933700" cy="21447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BC621A4E-E187-43D6-8F55-83E989A13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Makrolidy, linkosamidy, tetracykliny, amfenikoly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5552CEF-29CC-4A33-BCC8-FC174A307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Působí na </a:t>
            </a:r>
            <a:r>
              <a:rPr lang="cs-CZ" altLang="cs-CZ" sz="2400" b="1">
                <a:solidFill>
                  <a:schemeClr val="tx2"/>
                </a:solidFill>
              </a:rPr>
              <a:t>proteosyntézu</a:t>
            </a:r>
            <a:r>
              <a:rPr lang="cs-CZ" altLang="cs-CZ" sz="2400"/>
              <a:t>, avšak nikoli na její počáteční fázi. Všechny jsou </a:t>
            </a:r>
            <a:r>
              <a:rPr lang="cs-CZ" altLang="cs-CZ" sz="2400" b="1">
                <a:solidFill>
                  <a:schemeClr val="tx2"/>
                </a:solidFill>
              </a:rPr>
              <a:t>bakteriostatické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Nehodí se k léčbě akutních závažných infekcí - sepse, meningitidy, akutní pneumonie nebo epiglotitidy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Makrolidy a linkosamidy</a:t>
            </a:r>
            <a:r>
              <a:rPr lang="cs-CZ" altLang="cs-CZ" sz="2400"/>
              <a:t> jsou vhodné jen pro G+ bakterie, G- jen některé jako jsou hemofily a některé G- anaeroby)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Tetracykliny a amfenikoly</a:t>
            </a:r>
            <a:r>
              <a:rPr lang="cs-CZ" altLang="cs-CZ" sz="2400"/>
              <a:t> mají široké spektrum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Tetracykliny a amfenikoly patří k </a:t>
            </a:r>
            <a:r>
              <a:rPr lang="cs-CZ" altLang="cs-CZ" sz="2400" b="1">
                <a:solidFill>
                  <a:schemeClr val="tx2"/>
                </a:solidFill>
              </a:rPr>
              <a:t>starším antibiotikům</a:t>
            </a:r>
            <a:r>
              <a:rPr lang="cs-CZ" altLang="cs-CZ" sz="2400"/>
              <a:t>, dnes se pro toxicitu užívají spíše méně. Naopak makrolidy se dnes až </a:t>
            </a:r>
            <a:r>
              <a:rPr lang="cs-CZ" altLang="cs-CZ" sz="2400" b="1">
                <a:solidFill>
                  <a:schemeClr val="tx2"/>
                </a:solidFill>
              </a:rPr>
              <a:t>nadužívají</a:t>
            </a:r>
            <a:r>
              <a:rPr lang="cs-CZ" altLang="cs-CZ" sz="2400"/>
              <a:t>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0163434B-EAB2-4EE1-8879-7D19FFE93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Makrolidy (a azalidy)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48F6169-AA35-401F-9AD7-E8880B808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Mají dobrý průnik do tkání, jsou netoxické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Širokospektré – G+ bakterie (stafylokoky, streptokoky, pneumokoky), G+ anaeroby G- (gonokoky, </a:t>
            </a:r>
            <a:r>
              <a:rPr lang="cs-CZ" altLang="cs-CZ" sz="2000" dirty="0" err="1">
                <a:solidFill>
                  <a:schemeClr val="tx2"/>
                </a:solidFill>
              </a:rPr>
              <a:t>kampylobalter</a:t>
            </a:r>
            <a:r>
              <a:rPr lang="cs-CZ" altLang="cs-CZ" sz="2000" dirty="0">
                <a:solidFill>
                  <a:schemeClr val="tx2"/>
                </a:solidFill>
              </a:rPr>
              <a:t>, </a:t>
            </a:r>
            <a:r>
              <a:rPr lang="cs-CZ" altLang="cs-CZ" sz="2000" dirty="0" err="1">
                <a:solidFill>
                  <a:schemeClr val="tx2"/>
                </a:solidFill>
              </a:rPr>
              <a:t>helikobakter</a:t>
            </a:r>
            <a:r>
              <a:rPr lang="cs-CZ" altLang="cs-CZ" sz="2000" dirty="0">
                <a:solidFill>
                  <a:schemeClr val="tx2"/>
                </a:solidFill>
              </a:rPr>
              <a:t>), </a:t>
            </a:r>
            <a:r>
              <a:rPr lang="cs-CZ" altLang="cs-CZ" sz="2000" dirty="0" err="1">
                <a:solidFill>
                  <a:schemeClr val="tx2"/>
                </a:solidFill>
              </a:rPr>
              <a:t>mykoplazmata</a:t>
            </a:r>
            <a:r>
              <a:rPr lang="cs-CZ" altLang="cs-CZ" sz="2000" dirty="0">
                <a:solidFill>
                  <a:schemeClr val="tx2"/>
                </a:solidFill>
              </a:rPr>
              <a:t>, </a:t>
            </a:r>
            <a:r>
              <a:rPr lang="cs-CZ" altLang="cs-CZ" sz="2000" dirty="0" err="1">
                <a:solidFill>
                  <a:schemeClr val="tx2"/>
                </a:solidFill>
              </a:rPr>
              <a:t>legionely</a:t>
            </a:r>
            <a:r>
              <a:rPr lang="cs-CZ" altLang="cs-CZ" sz="2000" dirty="0">
                <a:solidFill>
                  <a:schemeClr val="tx2"/>
                </a:solidFill>
              </a:rPr>
              <a:t>, chlamydie; prvoci (</a:t>
            </a:r>
            <a:r>
              <a:rPr lang="cs-CZ" altLang="cs-CZ" sz="2000" dirty="0" err="1">
                <a:solidFill>
                  <a:schemeClr val="tx2"/>
                </a:solidFill>
              </a:rPr>
              <a:t>entamoeba</a:t>
            </a:r>
            <a:r>
              <a:rPr lang="cs-CZ" altLang="cs-CZ" sz="2000" dirty="0">
                <a:solidFill>
                  <a:schemeClr val="tx2"/>
                </a:solidFill>
              </a:rPr>
              <a:t>, </a:t>
            </a:r>
            <a:r>
              <a:rPr lang="cs-CZ" altLang="cs-CZ" sz="2000" dirty="0" err="1">
                <a:solidFill>
                  <a:schemeClr val="tx2"/>
                </a:solidFill>
              </a:rPr>
              <a:t>lamblia</a:t>
            </a:r>
            <a:r>
              <a:rPr lang="cs-CZ" altLang="cs-CZ" sz="2000" dirty="0">
                <a:solidFill>
                  <a:schemeClr val="tx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I. generace: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erythromycin</a:t>
            </a:r>
            <a:r>
              <a:rPr lang="cs-CZ" altLang="cs-CZ" sz="2000" dirty="0"/>
              <a:t>, v praxi se užívá dnes už poměrně málo –nežádoucí účinky nauzea a zvracení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II. generace: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roxithromycin</a:t>
            </a:r>
            <a:r>
              <a:rPr lang="cs-CZ" altLang="cs-CZ" sz="2000" dirty="0"/>
              <a:t> (RULID); </a:t>
            </a:r>
            <a:r>
              <a:rPr lang="cs-CZ" altLang="cs-CZ" sz="2000" dirty="0" err="1"/>
              <a:t>josamycin</a:t>
            </a:r>
            <a:r>
              <a:rPr lang="cs-CZ" altLang="cs-CZ" sz="2000" dirty="0"/>
              <a:t> (WILPRAFEN) a </a:t>
            </a:r>
            <a:r>
              <a:rPr lang="cs-CZ" altLang="cs-CZ" sz="2000" dirty="0" err="1"/>
              <a:t>spiramycin</a:t>
            </a:r>
            <a:r>
              <a:rPr lang="cs-CZ" altLang="cs-CZ" sz="2000" dirty="0"/>
              <a:t> se příliš nepoužívají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III. generace:</a:t>
            </a:r>
            <a:r>
              <a:rPr lang="cs-CZ" altLang="cs-CZ" sz="2000" dirty="0"/>
              <a:t> </a:t>
            </a:r>
            <a:r>
              <a:rPr lang="cs-CZ" altLang="cs-CZ" sz="2000" dirty="0" err="1"/>
              <a:t>klarithromycin</a:t>
            </a:r>
            <a:r>
              <a:rPr lang="cs-CZ" altLang="cs-CZ" sz="2000" dirty="0"/>
              <a:t> (KLACID), </a:t>
            </a:r>
            <a:r>
              <a:rPr lang="cs-CZ" altLang="cs-CZ" sz="2000" dirty="0" err="1"/>
              <a:t>azithromycin</a:t>
            </a:r>
            <a:r>
              <a:rPr lang="cs-CZ" altLang="cs-CZ" sz="2000" dirty="0"/>
              <a:t> (SUMAMED).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 err="1"/>
              <a:t>Azithromycin</a:t>
            </a:r>
            <a:r>
              <a:rPr lang="cs-CZ" altLang="cs-CZ" sz="2000" dirty="0"/>
              <a:t> se někdy vyčleňuje do zvláštní skupiny tzv. </a:t>
            </a:r>
            <a:r>
              <a:rPr lang="cs-CZ" altLang="cs-CZ" sz="2000" dirty="0" err="1">
                <a:solidFill>
                  <a:schemeClr val="tx2"/>
                </a:solidFill>
              </a:rPr>
              <a:t>azalidů</a:t>
            </a:r>
            <a:r>
              <a:rPr lang="cs-CZ" altLang="cs-CZ" sz="2000" dirty="0"/>
              <a:t>. Od ostatních se liší lepším </a:t>
            </a:r>
            <a:r>
              <a:rPr lang="cs-CZ" altLang="cs-CZ" sz="2000" dirty="0">
                <a:solidFill>
                  <a:schemeClr val="tx2"/>
                </a:solidFill>
              </a:rPr>
              <a:t>intracelulárním průnikem</a:t>
            </a:r>
            <a:r>
              <a:rPr lang="cs-CZ" altLang="cs-CZ" sz="2000" dirty="0"/>
              <a:t> a dlouhodobým účinkem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64631CE1-ABCA-461A-8683-3DCD117C8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61913"/>
            <a:ext cx="8243888" cy="9191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/>
              <a:t>Tetracyklinová antibiotika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8E79BFC-1990-474F-BDB9-E06489AD0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široké spektrum účinku</a:t>
            </a:r>
            <a:r>
              <a:rPr lang="cs-CZ" altLang="cs-CZ" sz="2400"/>
              <a:t>, působí bakteriostaticky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(korynebacteria, </a:t>
            </a:r>
            <a:r>
              <a:rPr lang="cs-CZ" altLang="cs-CZ" sz="2000" i="1"/>
              <a:t>Listeria monocytogenes</a:t>
            </a:r>
            <a:r>
              <a:rPr lang="cs-CZ" altLang="cs-CZ" sz="2000"/>
              <a:t>, </a:t>
            </a:r>
            <a:r>
              <a:rPr lang="cs-CZ" altLang="cs-CZ" sz="2000" i="1"/>
              <a:t>Neisseria meningitidis</a:t>
            </a:r>
            <a:r>
              <a:rPr lang="cs-CZ" altLang="cs-CZ" sz="2000"/>
              <a:t>, francisela, </a:t>
            </a:r>
            <a:r>
              <a:rPr lang="cs-CZ" altLang="cs-CZ" sz="2000" i="1"/>
              <a:t>Pasteurella</a:t>
            </a:r>
            <a:r>
              <a:rPr lang="cs-CZ" altLang="cs-CZ" sz="2000"/>
              <a:t>, vibrio, spirochéty, mycoplasmata, chlamydia), u neterobakterií jsou poměrně časté sekundární rezistence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sekundární rezistence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Nesmějí se podávat dětem do deseti let (ovlivňují vývoj zubů)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Používají se dnes méně než dříve, ale občas jsou stále nenahraditelné (u některých </a:t>
            </a:r>
            <a:r>
              <a:rPr lang="cs-CZ" altLang="cs-CZ" sz="2400" b="1">
                <a:solidFill>
                  <a:schemeClr val="tx2"/>
                </a:solidFill>
              </a:rPr>
              <a:t>atypických pneumonií</a:t>
            </a:r>
            <a:r>
              <a:rPr lang="cs-CZ" altLang="cs-CZ" sz="2400"/>
              <a:t>, některých </a:t>
            </a:r>
            <a:r>
              <a:rPr lang="cs-CZ" altLang="cs-CZ" sz="2400" b="1">
                <a:solidFill>
                  <a:schemeClr val="tx2"/>
                </a:solidFill>
              </a:rPr>
              <a:t>gynekologických infekcí</a:t>
            </a:r>
            <a:r>
              <a:rPr lang="cs-CZ" altLang="cs-CZ" sz="2400"/>
              <a:t> apod.)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Spíše než klasický tetracyklin se dnes používá </a:t>
            </a:r>
            <a:r>
              <a:rPr lang="cs-CZ" altLang="cs-CZ" sz="2400">
                <a:solidFill>
                  <a:schemeClr val="tx2"/>
                </a:solidFill>
              </a:rPr>
              <a:t>doxycyklin </a:t>
            </a:r>
            <a:r>
              <a:rPr lang="cs-CZ" altLang="cs-CZ" sz="2400"/>
              <a:t>(Deoxymykoin)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47108" name="Picture 7" descr="File:Tetracycline structure.svg">
            <a:hlinkClick r:id="rId2"/>
            <a:extLst>
              <a:ext uri="{FF2B5EF4-FFF2-40B4-BE49-F238E27FC236}">
                <a16:creationId xmlns:a16="http://schemas.microsoft.com/office/drawing/2014/main" id="{F7BFC3E2-A7DE-46C1-8C18-32493ABB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1955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F1D17-6AB4-4CFB-9260-22F76F0D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Tetracyklinová antibiotika</a:t>
            </a:r>
            <a:endParaRPr lang="cs-CZ" dirty="0"/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4C19F29F-8432-495C-AB6E-8DA336365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Vzdáleně příbuzná jsou nová </a:t>
            </a:r>
            <a:r>
              <a:rPr lang="cs-CZ" altLang="cs-CZ" sz="2800" b="1" dirty="0" err="1">
                <a:solidFill>
                  <a:schemeClr val="tx2"/>
                </a:solidFill>
              </a:rPr>
              <a:t>glycylcyklinová</a:t>
            </a:r>
            <a:r>
              <a:rPr lang="cs-CZ" altLang="cs-CZ" sz="2800" b="1" dirty="0">
                <a:solidFill>
                  <a:schemeClr val="tx2"/>
                </a:solidFill>
              </a:rPr>
              <a:t> antibiotika</a:t>
            </a:r>
            <a:r>
              <a:rPr lang="cs-CZ" altLang="cs-CZ" sz="2800" dirty="0"/>
              <a:t>. Preparát </a:t>
            </a:r>
            <a:r>
              <a:rPr lang="cs-CZ" altLang="cs-CZ" sz="2800" b="1" dirty="0" err="1">
                <a:solidFill>
                  <a:schemeClr val="tx2"/>
                </a:solidFill>
              </a:rPr>
              <a:t>tigecyklin</a:t>
            </a:r>
            <a:r>
              <a:rPr lang="cs-CZ" altLang="cs-CZ" sz="2800" dirty="0"/>
              <a:t> je širokospektrý a působí na stejné spektrum mikrobů jako tetracykliny a dále na stafylokoky, streptokoky, enterokoky (i na ty rezistentní k beta-laktamům, </a:t>
            </a:r>
            <a:r>
              <a:rPr lang="cs-CZ" altLang="cs-CZ" sz="2800" dirty="0" err="1"/>
              <a:t>korynebakteria</a:t>
            </a:r>
            <a:r>
              <a:rPr lang="cs-CZ" altLang="cs-CZ" sz="2800" dirty="0"/>
              <a:t>, </a:t>
            </a:r>
            <a:r>
              <a:rPr lang="cs-CZ" altLang="cs-CZ" sz="2800" i="1" dirty="0" err="1"/>
              <a:t>E.coli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citrobakter</a:t>
            </a:r>
            <a:r>
              <a:rPr lang="cs-CZ" altLang="cs-CZ" sz="2800" dirty="0"/>
              <a:t>, </a:t>
            </a:r>
            <a:r>
              <a:rPr lang="cs-CZ" altLang="cs-CZ" sz="2800" i="1" dirty="0"/>
              <a:t>H. </a:t>
            </a:r>
            <a:r>
              <a:rPr lang="cs-CZ" altLang="cs-CZ" sz="2800" i="1" dirty="0" err="1"/>
              <a:t>influenzae</a:t>
            </a:r>
            <a:r>
              <a:rPr lang="cs-CZ" altLang="cs-CZ" sz="2800" dirty="0"/>
              <a:t>, </a:t>
            </a:r>
            <a:r>
              <a:rPr lang="cs-CZ" altLang="cs-CZ" sz="2800" i="1" dirty="0"/>
              <a:t>M. </a:t>
            </a:r>
            <a:r>
              <a:rPr lang="cs-CZ" altLang="cs-CZ" sz="2800" i="1" dirty="0" err="1"/>
              <a:t>catarhalis</a:t>
            </a:r>
            <a:r>
              <a:rPr lang="cs-CZ" altLang="cs-CZ" sz="2800" i="1" dirty="0"/>
              <a:t>, </a:t>
            </a:r>
            <a:r>
              <a:rPr lang="cs-CZ" altLang="cs-CZ" sz="2800" dirty="0"/>
              <a:t>anaeroby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1DDBE0D2-9530-44F1-9C31-4310B4E59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Linkosamidy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0DB5E5A-A725-4A8F-9477-D0F6B0687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G+ bakterie </a:t>
            </a:r>
            <a:r>
              <a:rPr lang="cs-CZ" altLang="cs-CZ" sz="2800">
                <a:solidFill>
                  <a:schemeClr val="tx2"/>
                </a:solidFill>
              </a:rPr>
              <a:t>(stafylokoky, streptokoky), smíšené a anaerobní infekce</a:t>
            </a: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Používá se </a:t>
            </a:r>
            <a:r>
              <a:rPr lang="cs-CZ" altLang="cs-CZ" sz="2800" b="1">
                <a:solidFill>
                  <a:schemeClr val="tx2"/>
                </a:solidFill>
              </a:rPr>
              <a:t>linkomycin</a:t>
            </a:r>
            <a:r>
              <a:rPr lang="cs-CZ" altLang="cs-CZ" sz="2800"/>
              <a:t> (LINCOCIN) a </a:t>
            </a:r>
            <a:r>
              <a:rPr lang="cs-CZ" altLang="cs-CZ" sz="2800" b="1">
                <a:solidFill>
                  <a:schemeClr val="tx2"/>
                </a:solidFill>
              </a:rPr>
              <a:t>klindamycin</a:t>
            </a:r>
            <a:r>
              <a:rPr lang="cs-CZ" altLang="cs-CZ" sz="2800"/>
              <a:t> (DALACIN C)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Rezervní antibiotika určená zejména pro použití </a:t>
            </a:r>
            <a:r>
              <a:rPr lang="cs-CZ" altLang="cs-CZ" sz="2800" b="1">
                <a:solidFill>
                  <a:schemeClr val="tx2"/>
                </a:solidFill>
              </a:rPr>
              <a:t>v ortopedii a chirurgii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Velmi dobrý účinek </a:t>
            </a:r>
            <a:r>
              <a:rPr lang="cs-CZ" altLang="cs-CZ" sz="2800" b="1">
                <a:solidFill>
                  <a:schemeClr val="tx2"/>
                </a:solidFill>
              </a:rPr>
              <a:t>na většinu anaerobů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Výjimkou je </a:t>
            </a:r>
            <a:r>
              <a:rPr lang="cs-CZ" altLang="cs-CZ" sz="2800" i="1">
                <a:solidFill>
                  <a:schemeClr val="tx2"/>
                </a:solidFill>
              </a:rPr>
              <a:t>Clostridium difficile</a:t>
            </a:r>
            <a:r>
              <a:rPr lang="cs-CZ" altLang="cs-CZ" sz="2800">
                <a:solidFill>
                  <a:schemeClr val="tx2"/>
                </a:solidFill>
              </a:rPr>
              <a:t> – riziko pseudomembranosní enterokolitidy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7029662D-42E5-4A87-BA7A-F20A006E0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Chloramfenikol (amfenikoly)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B392315-C3D0-48E2-AD52-2759850AE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b="1">
                <a:solidFill>
                  <a:srgbClr val="923FA9"/>
                </a:solidFill>
              </a:rPr>
              <a:t>Široké spektrum G+ i G- bakterie  (anaeroby, mykoplazmata, chlamydie, rickettsie) a nepříbuznost s jinými antibiotiky</a:t>
            </a:r>
            <a:r>
              <a:rPr lang="cs-CZ" altLang="cs-CZ" sz="2200"/>
              <a:t> je jeho výhodou</a:t>
            </a:r>
          </a:p>
          <a:p>
            <a:pPr eaLnBrk="1" hangingPunct="1">
              <a:lnSpc>
                <a:spcPct val="90000"/>
              </a:lnSpc>
            </a:pPr>
            <a:endParaRPr lang="cs-CZ" altLang="cs-CZ" sz="2200"/>
          </a:p>
          <a:p>
            <a:pPr eaLnBrk="1" hangingPunct="1">
              <a:lnSpc>
                <a:spcPct val="90000"/>
              </a:lnSpc>
            </a:pPr>
            <a:r>
              <a:rPr lang="cs-CZ" altLang="cs-CZ" sz="2200"/>
              <a:t>Má vynikající průnik do tkání i </a:t>
            </a:r>
            <a:r>
              <a:rPr lang="cs-CZ" altLang="cs-CZ" sz="2200" b="1">
                <a:solidFill>
                  <a:srgbClr val="923FA9"/>
                </a:solidFill>
              </a:rPr>
              <a:t>do likvoru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/>
              <a:t>Avšak: je </a:t>
            </a:r>
            <a:r>
              <a:rPr lang="cs-CZ" altLang="cs-CZ" sz="2200" b="1">
                <a:solidFill>
                  <a:srgbClr val="923FA9"/>
                </a:solidFill>
              </a:rPr>
              <a:t>výrazně hematotoxický</a:t>
            </a:r>
            <a:r>
              <a:rPr lang="cs-CZ" altLang="cs-CZ" sz="2200"/>
              <a:t> (= ovlivnění krvetvorby), transplantace kostní dřeně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/>
              <a:t>V humánní klinické praxi se používá pouze chloramfenikol, ostatní amfenikoly se používaly ve veterinární medicíně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/>
              <a:t>Zůstává jako </a:t>
            </a:r>
            <a:r>
              <a:rPr lang="cs-CZ" altLang="cs-CZ" sz="2200" b="1">
                <a:solidFill>
                  <a:srgbClr val="923FA9"/>
                </a:solidFill>
              </a:rPr>
              <a:t>rezerva</a:t>
            </a:r>
            <a:r>
              <a:rPr lang="cs-CZ" altLang="cs-CZ" sz="2200"/>
              <a:t>, kdyby jiné možnosti selhávaly</a:t>
            </a:r>
          </a:p>
          <a:p>
            <a:pPr eaLnBrk="1" hangingPunct="1">
              <a:lnSpc>
                <a:spcPct val="90000"/>
              </a:lnSpc>
            </a:pPr>
            <a:endParaRPr lang="cs-CZ" altLang="cs-CZ" sz="2200"/>
          </a:p>
          <a:p>
            <a:pPr eaLnBrk="1" hangingPunct="1">
              <a:lnSpc>
                <a:spcPct val="90000"/>
              </a:lnSpc>
            </a:pPr>
            <a:r>
              <a:rPr lang="cs-CZ" altLang="cs-CZ" sz="2200">
                <a:solidFill>
                  <a:srgbClr val="FF0000"/>
                </a:solidFill>
              </a:rPr>
              <a:t>Nesmí se užívat v těhotenství, v novorozeneckém věku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5EA1061D-A57B-4B3D-B8AF-195F0725C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Makrolidy a tetracykliny: kdy ano, kdy ne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5F815ED-086F-47AC-82FE-803C71FAD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chemeClr val="tx2"/>
                </a:solidFill>
              </a:rPr>
              <a:t>U onemocnění způsobených </a:t>
            </a:r>
            <a:r>
              <a:rPr lang="cs-CZ" altLang="cs-CZ" sz="2800" b="1" dirty="0" err="1">
                <a:solidFill>
                  <a:schemeClr val="tx2"/>
                </a:solidFill>
              </a:rPr>
              <a:t>mykoplasmaty</a:t>
            </a:r>
            <a:r>
              <a:rPr lang="cs-CZ" altLang="cs-CZ" sz="2800" b="1" dirty="0">
                <a:solidFill>
                  <a:schemeClr val="tx2"/>
                </a:solidFill>
              </a:rPr>
              <a:t>, chlamydiemi, </a:t>
            </a:r>
            <a:r>
              <a:rPr lang="cs-CZ" altLang="cs-CZ" sz="2800" b="1" dirty="0" err="1">
                <a:solidFill>
                  <a:schemeClr val="tx2"/>
                </a:solidFill>
              </a:rPr>
              <a:t>helikobakterem</a:t>
            </a:r>
            <a:r>
              <a:rPr lang="cs-CZ" altLang="cs-CZ" sz="2800" b="1" dirty="0">
                <a:solidFill>
                  <a:schemeClr val="tx2"/>
                </a:solidFill>
              </a:rPr>
              <a:t>, </a:t>
            </a:r>
            <a:r>
              <a:rPr lang="cs-CZ" altLang="cs-CZ" sz="2800" b="1" dirty="0" err="1">
                <a:solidFill>
                  <a:schemeClr val="tx2"/>
                </a:solidFill>
              </a:rPr>
              <a:t>brucellou</a:t>
            </a:r>
            <a:r>
              <a:rPr lang="cs-CZ" altLang="cs-CZ" sz="2800" b="1" dirty="0">
                <a:solidFill>
                  <a:schemeClr val="tx2"/>
                </a:solidFill>
              </a:rPr>
              <a:t> apod. jsou lékem volby.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Mykoplasmata</a:t>
            </a:r>
            <a:r>
              <a:rPr lang="cs-CZ" altLang="cs-CZ" sz="2800" dirty="0"/>
              <a:t> nemají buněčnou stěnu </a:t>
            </a:r>
            <a:r>
              <a:rPr lang="cs-CZ" altLang="cs-CZ" sz="2800" dirty="0">
                <a:sym typeface="Wingdings" panose="05000000000000000000" pitchFamily="2" charset="2"/>
              </a:rPr>
              <a:t> </a:t>
            </a:r>
            <a:r>
              <a:rPr lang="cs-CZ" altLang="cs-CZ" sz="2800" dirty="0" err="1">
                <a:sym typeface="Wingdings" panose="05000000000000000000" pitchFamily="2" charset="2"/>
              </a:rPr>
              <a:t>betalaktamová</a:t>
            </a:r>
            <a:r>
              <a:rPr lang="cs-CZ" altLang="cs-CZ" sz="2800" dirty="0">
                <a:sym typeface="Wingdings" panose="05000000000000000000" pitchFamily="2" charset="2"/>
              </a:rPr>
              <a:t> antibiotika na ně neplatí</a:t>
            </a:r>
          </a:p>
          <a:p>
            <a:pPr eaLnBrk="1" hangingPunct="1"/>
            <a:r>
              <a:rPr lang="cs-CZ" altLang="cs-CZ" sz="2800" b="1" dirty="0">
                <a:solidFill>
                  <a:schemeClr val="tx2"/>
                </a:solidFill>
                <a:sym typeface="Wingdings" panose="05000000000000000000" pitchFamily="2" charset="2"/>
              </a:rPr>
              <a:t>U angíny či zánětu středního ucha pouze tam, kde je pacient alergický na lék volby</a:t>
            </a:r>
            <a:r>
              <a:rPr lang="cs-CZ" altLang="cs-CZ" sz="2800" dirty="0">
                <a:sym typeface="Wingdings" panose="05000000000000000000" pitchFamily="2" charset="2"/>
              </a:rPr>
              <a:t> (penicilin, amoxicilin)</a:t>
            </a:r>
            <a:endParaRPr lang="cs-CZ" altLang="cs-CZ" sz="2800" dirty="0"/>
          </a:p>
          <a:p>
            <a:pPr eaLnBrk="1" hangingPunct="1"/>
            <a:endParaRPr lang="cs-CZ" altLang="cs-CZ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38A1DAD3-355B-41F2-82B6-D3E6E9AC75E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Ukázky makrolidů a linkosamidů</a:t>
            </a:r>
          </a:p>
        </p:txBody>
      </p:sp>
      <p:pic>
        <p:nvPicPr>
          <p:cNvPr id="52227" name="Picture 3" descr="Erythrocin i v">
            <a:extLst>
              <a:ext uri="{FF2B5EF4-FFF2-40B4-BE49-F238E27FC236}">
                <a16:creationId xmlns:a16="http://schemas.microsoft.com/office/drawing/2014/main" id="{CD3A8E2C-549F-45FE-8C3C-B3EF6C03143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20938"/>
            <a:ext cx="2770188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4" descr="Rulid-150mg-10-tablets_TH">
            <a:extLst>
              <a:ext uri="{FF2B5EF4-FFF2-40B4-BE49-F238E27FC236}">
                <a16:creationId xmlns:a16="http://schemas.microsoft.com/office/drawing/2014/main" id="{CD296E4E-1F3C-42A5-8550-7D318508DB0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363" y="2085975"/>
            <a:ext cx="3430587" cy="1792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5" descr="Azithrox 250 02">
            <a:extLst>
              <a:ext uri="{FF2B5EF4-FFF2-40B4-BE49-F238E27FC236}">
                <a16:creationId xmlns:a16="http://schemas.microsoft.com/office/drawing/2014/main" id="{15C34CC0-1609-4C82-BAC6-54F2FA5C83B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876800"/>
            <a:ext cx="2770187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6" descr="Sumamed forte">
            <a:extLst>
              <a:ext uri="{FF2B5EF4-FFF2-40B4-BE49-F238E27FC236}">
                <a16:creationId xmlns:a16="http://schemas.microsoft.com/office/drawing/2014/main" id="{1DCF3625-103D-4740-8CC4-94B0EB02E89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4876800"/>
            <a:ext cx="2770187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1" name="Picture 7" descr="Linkomycin Neloren">
            <a:extLst>
              <a:ext uri="{FF2B5EF4-FFF2-40B4-BE49-F238E27FC236}">
                <a16:creationId xmlns:a16="http://schemas.microsoft.com/office/drawing/2014/main" id="{D1A952A3-3AC9-4B04-B13A-997536EA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7701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Klindamycin Klimicin 10 krát 2 ml">
            <a:extLst>
              <a:ext uri="{FF2B5EF4-FFF2-40B4-BE49-F238E27FC236}">
                <a16:creationId xmlns:a16="http://schemas.microsoft.com/office/drawing/2014/main" id="{87FE76E0-278B-4D76-B2A8-841B2691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420938"/>
            <a:ext cx="27701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1031662F-4FE3-4E74-ADCE-3F342E6EE63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44475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Tetracykliny a amfenikoly – ukázky</a:t>
            </a:r>
          </a:p>
        </p:txBody>
      </p:sp>
      <p:pic>
        <p:nvPicPr>
          <p:cNvPr id="53251" name="Picture 3" descr="Doxycyklin Deoxymykoin">
            <a:extLst>
              <a:ext uri="{FF2B5EF4-FFF2-40B4-BE49-F238E27FC236}">
                <a16:creationId xmlns:a16="http://schemas.microsoft.com/office/drawing/2014/main" id="{70A7E7C3-4834-4408-8B57-46B1BA150B9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12913"/>
            <a:ext cx="3457575" cy="2473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4" descr="Minocyclin">
            <a:extLst>
              <a:ext uri="{FF2B5EF4-FFF2-40B4-BE49-F238E27FC236}">
                <a16:creationId xmlns:a16="http://schemas.microsoft.com/office/drawing/2014/main" id="{A98236D5-A494-4966-AC23-C0856DB56A2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292600"/>
            <a:ext cx="3313113" cy="2370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5" descr="Chloramphenicol%20Capsules_(MATER)">
            <a:extLst>
              <a:ext uri="{FF2B5EF4-FFF2-40B4-BE49-F238E27FC236}">
                <a16:creationId xmlns:a16="http://schemas.microsoft.com/office/drawing/2014/main" id="{1A8635C5-D3F2-406F-B25C-71750243C94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292600"/>
            <a:ext cx="3097212" cy="2314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4" name="Picture 6" descr="Doxycyklin Doxyhexal">
            <a:extLst>
              <a:ext uri="{FF2B5EF4-FFF2-40B4-BE49-F238E27FC236}">
                <a16:creationId xmlns:a16="http://schemas.microsoft.com/office/drawing/2014/main" id="{16744CD7-F16A-4E31-8683-DE156AC6139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65300"/>
            <a:ext cx="3384550" cy="24209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7323D-B816-4181-B119-566C7343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Historie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8C3566EE-6D44-47B8-9E3B-48EAD856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b="1"/>
              <a:t>Chemoterapeutika</a:t>
            </a:r>
          </a:p>
          <a:p>
            <a:pPr lvl="1"/>
            <a:r>
              <a:rPr lang="cs-CZ" altLang="cs-CZ" sz="2000"/>
              <a:t>1909 P. Ehrlich – salvarsan</a:t>
            </a:r>
          </a:p>
          <a:p>
            <a:pPr lvl="1"/>
            <a:r>
              <a:rPr lang="cs-CZ" altLang="cs-CZ" sz="2000"/>
              <a:t>1932 E. Domagk prontosil – sulfonamidy</a:t>
            </a:r>
          </a:p>
          <a:p>
            <a:r>
              <a:rPr lang="cs-CZ" altLang="cs-CZ" sz="2000" b="1"/>
              <a:t>Antibiotika</a:t>
            </a:r>
          </a:p>
          <a:p>
            <a:pPr lvl="1"/>
            <a:r>
              <a:rPr lang="cs-CZ" altLang="cs-CZ" sz="2000"/>
              <a:t>1871 – popsán antagonismus mezi </a:t>
            </a:r>
            <a:r>
              <a:rPr lang="cs-CZ" altLang="cs-CZ" sz="2000" i="1"/>
              <a:t>Penicillium </a:t>
            </a:r>
            <a:r>
              <a:rPr lang="cs-CZ" altLang="cs-CZ" sz="2000"/>
              <a:t> a bakteriemi</a:t>
            </a:r>
          </a:p>
          <a:p>
            <a:pPr lvl="1"/>
            <a:r>
              <a:rPr lang="cs-CZ" altLang="cs-CZ" sz="2000"/>
              <a:t>1898 Honla, Bukovský – antimikrobiální účinky extraktu z </a:t>
            </a:r>
            <a:r>
              <a:rPr lang="cs-CZ" altLang="cs-CZ" sz="2000" i="1"/>
              <a:t>P. aeruginosa</a:t>
            </a:r>
          </a:p>
          <a:p>
            <a:pPr lvl="1"/>
            <a:r>
              <a:rPr lang="cs-CZ" altLang="cs-CZ" sz="2000"/>
              <a:t>1896 – E. Duchesne využití extraktu z kultury </a:t>
            </a:r>
            <a:r>
              <a:rPr lang="cs-CZ" altLang="cs-CZ" sz="2000" i="1"/>
              <a:t>Penicillium</a:t>
            </a:r>
          </a:p>
          <a:p>
            <a:pPr lvl="1"/>
            <a:r>
              <a:rPr lang="cs-CZ" altLang="cs-CZ" sz="2000" b="1"/>
              <a:t>1928-1929 – A. Fleming objevil penicilin</a:t>
            </a:r>
          </a:p>
          <a:p>
            <a:pPr lvl="1"/>
            <a:r>
              <a:rPr lang="cs-CZ" altLang="cs-CZ" sz="2000"/>
              <a:t>1939  H. W. Florey a E. B. Chain izolují penicilin z </a:t>
            </a:r>
            <a:r>
              <a:rPr lang="cs-CZ" altLang="cs-CZ" sz="2000" i="1"/>
              <a:t>P. notatum</a:t>
            </a:r>
          </a:p>
          <a:p>
            <a:pPr lvl="1"/>
            <a:r>
              <a:rPr lang="cs-CZ" altLang="cs-CZ" sz="2000"/>
              <a:t>1941 – 1. použití, do praxe na konci 2. sv. války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8A41CA44-8FFB-458B-BCE3-B4E2616D4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Analoga kyseliny listové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DECC382-E959-4B32-8BAE-C5CD1F8B1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363" y="1341438"/>
            <a:ext cx="8229600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Sulfonamidy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Jsou podobné kyselině para-aminobenzoové, která je výchozím substrátem pro syntézu kyseliny listové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Působí bakteriostaticky na G+ i G- bakterie a na </a:t>
            </a:r>
            <a:r>
              <a:rPr lang="cs-CZ" altLang="cs-CZ" sz="2400" i="1"/>
              <a:t>Toxoplasma gondii </a:t>
            </a:r>
            <a:r>
              <a:rPr lang="cs-CZ" altLang="cs-CZ" sz="2400"/>
              <a:t>a </a:t>
            </a:r>
            <a:r>
              <a:rPr lang="cs-CZ" altLang="cs-CZ" sz="2400" i="1"/>
              <a:t>Pneumocystis jirovecii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Nejběžnější je sulfametoxazol v kombinaci s pyrimidinovým chemoterapeutikem trimetoprimem = </a:t>
            </a:r>
            <a:r>
              <a:rPr lang="cs-CZ" altLang="cs-CZ" sz="2400" b="1">
                <a:solidFill>
                  <a:srgbClr val="923FA9"/>
                </a:solidFill>
              </a:rPr>
              <a:t>ko-trimoxazol, </a:t>
            </a:r>
            <a:r>
              <a:rPr lang="cs-CZ" altLang="cs-CZ" sz="2400"/>
              <a:t>k léčbě pneumocystové pneumonie, nokardiózy a infekce způsobené </a:t>
            </a:r>
            <a:r>
              <a:rPr lang="cs-CZ" altLang="cs-CZ" sz="2400" i="1"/>
              <a:t>Stenotrophomonas maltophilia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Běžně se používá </a:t>
            </a:r>
            <a:r>
              <a:rPr lang="cs-CZ" altLang="cs-CZ" sz="2400" b="1">
                <a:solidFill>
                  <a:srgbClr val="923FA9"/>
                </a:solidFill>
              </a:rPr>
              <a:t>k léčbě močových infekcí</a:t>
            </a:r>
            <a:r>
              <a:rPr lang="cs-CZ" altLang="cs-CZ" sz="2400"/>
              <a:t>, ale lze jej použít i k léčbě některých respiračních infekcí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9206382B-D7F0-4907-8A86-D3B0FEAF5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/>
              <a:t>Nitrofurany</a:t>
            </a:r>
            <a:endParaRPr lang="cs-CZ" altLang="cs-CZ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DA49743-F2FD-4846-B08E-A15DA178F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Nitrofurantoin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Působí na proteosyntézu. Je bakteriostatický. Má poměrně široké spektrum: na G+ koky, </a:t>
            </a:r>
            <a:r>
              <a:rPr lang="cs-CZ" altLang="cs-CZ" sz="2400" dirty="0" err="1"/>
              <a:t>enterobakterie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Používá se na </a:t>
            </a:r>
            <a:r>
              <a:rPr lang="cs-CZ" altLang="cs-CZ" sz="2400" b="1" dirty="0">
                <a:solidFill>
                  <a:srgbClr val="923FA9"/>
                </a:solidFill>
              </a:rPr>
              <a:t>záněty močového měchýře</a:t>
            </a:r>
            <a:r>
              <a:rPr lang="cs-CZ" altLang="cs-CZ" sz="2400" dirty="0"/>
              <a:t>, protože po podání dosáhne dostatečných koncentrací pouze v moči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Příbuzný </a:t>
            </a:r>
            <a:r>
              <a:rPr lang="cs-CZ" altLang="cs-CZ" sz="2400" dirty="0" err="1"/>
              <a:t>nifuratel</a:t>
            </a:r>
            <a:r>
              <a:rPr lang="cs-CZ" altLang="cs-CZ" sz="2400" dirty="0"/>
              <a:t> se používá </a:t>
            </a:r>
            <a:r>
              <a:rPr lang="cs-CZ" altLang="cs-CZ" sz="2400" b="1" dirty="0">
                <a:solidFill>
                  <a:srgbClr val="923FA9"/>
                </a:solidFill>
              </a:rPr>
              <a:t>lokálně v </a:t>
            </a:r>
            <a:r>
              <a:rPr lang="cs-CZ" altLang="cs-CZ" sz="2400" b="1">
                <a:solidFill>
                  <a:srgbClr val="923FA9"/>
                </a:solidFill>
              </a:rPr>
              <a:t>gynekologii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Nitrofurantoin </a:t>
            </a:r>
            <a:r>
              <a:rPr lang="cs-CZ" altLang="cs-CZ" sz="2400" dirty="0"/>
              <a:t>je </a:t>
            </a:r>
            <a:r>
              <a:rPr lang="cs-CZ" altLang="cs-CZ" sz="2400" b="1" dirty="0">
                <a:solidFill>
                  <a:srgbClr val="923FA9"/>
                </a:solidFill>
              </a:rPr>
              <a:t>poměrně levný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Barví na žluto jednak moč, jednak i agar při provádění testu citlivosti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ED1BE510-BDC0-43F6-A70F-971FA11A9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Nitroimidazoly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F4F7B46-A838-4B8D-9464-3B8464AE0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Působí na </a:t>
            </a:r>
            <a:r>
              <a:rPr lang="cs-CZ" altLang="cs-CZ" sz="2800" b="1">
                <a:solidFill>
                  <a:schemeClr val="tx2"/>
                </a:solidFill>
              </a:rPr>
              <a:t>syntézu nukleových kyselin, jsou baktericidní</a:t>
            </a:r>
          </a:p>
          <a:p>
            <a:pPr eaLnBrk="1" hangingPunct="1"/>
            <a:r>
              <a:rPr lang="cs-CZ" altLang="cs-CZ" sz="2800" b="1">
                <a:solidFill>
                  <a:schemeClr val="tx2"/>
                </a:solidFill>
              </a:rPr>
              <a:t>Působí na striktní anaeroby a na </a:t>
            </a:r>
            <a:r>
              <a:rPr lang="cs-CZ" altLang="cs-CZ" sz="2800"/>
              <a:t>prvoky (trichomonády, giardie, a améby - </a:t>
            </a:r>
            <a:r>
              <a:rPr lang="cs-CZ" altLang="cs-CZ" sz="2800" i="1"/>
              <a:t>E. histolytica</a:t>
            </a:r>
            <a:r>
              <a:rPr lang="cs-CZ" altLang="cs-CZ" sz="2800"/>
              <a:t>)</a:t>
            </a:r>
          </a:p>
          <a:p>
            <a:pPr eaLnBrk="1" hangingPunct="1"/>
            <a:r>
              <a:rPr lang="cs-CZ" altLang="cs-CZ" sz="2800"/>
              <a:t>Používá se </a:t>
            </a:r>
            <a:r>
              <a:rPr lang="cs-CZ" altLang="cs-CZ" sz="2800" b="1">
                <a:solidFill>
                  <a:srgbClr val="923FA9"/>
                </a:solidFill>
              </a:rPr>
              <a:t>metronidazol</a:t>
            </a:r>
            <a:r>
              <a:rPr lang="cs-CZ" altLang="cs-CZ" sz="2800"/>
              <a:t> (KLION, ENTIZOL, EFLORAN) a </a:t>
            </a:r>
            <a:r>
              <a:rPr lang="cs-CZ" altLang="cs-CZ" sz="2800" b="1">
                <a:solidFill>
                  <a:srgbClr val="923FA9"/>
                </a:solidFill>
              </a:rPr>
              <a:t>ornidazol</a:t>
            </a:r>
            <a:r>
              <a:rPr lang="cs-CZ" altLang="cs-CZ" sz="2800"/>
              <a:t> (AVRAZOR, TIBERAL)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A1F6CC3A-8400-4977-9B48-6150B0B10E3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4213" y="20638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/>
              <a:t>Ukázky ko-trimoxazolu a nitroimidazolů</a:t>
            </a:r>
          </a:p>
        </p:txBody>
      </p:sp>
      <p:pic>
        <p:nvPicPr>
          <p:cNvPr id="57347" name="Picture 3" descr="Septrin Primotren">
            <a:extLst>
              <a:ext uri="{FF2B5EF4-FFF2-40B4-BE49-F238E27FC236}">
                <a16:creationId xmlns:a16="http://schemas.microsoft.com/office/drawing/2014/main" id="{9BE6FE4F-90FB-4523-AF3C-BFB400047D3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54150"/>
            <a:ext cx="3506787" cy="2508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4" descr="Septrin Bismoral">
            <a:extLst>
              <a:ext uri="{FF2B5EF4-FFF2-40B4-BE49-F238E27FC236}">
                <a16:creationId xmlns:a16="http://schemas.microsoft.com/office/drawing/2014/main" id="{DDCC538E-3B54-472F-8553-4B2CEB3E655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7313" y="1452563"/>
            <a:ext cx="3508375" cy="25098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5" descr="Ornidazol Avrazor">
            <a:extLst>
              <a:ext uri="{FF2B5EF4-FFF2-40B4-BE49-F238E27FC236}">
                <a16:creationId xmlns:a16="http://schemas.microsoft.com/office/drawing/2014/main" id="{8135C7A9-E182-45CE-AAB4-8A29EA50521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t="13141" r="22063" b="14183"/>
          <a:stretch>
            <a:fillRect/>
          </a:stretch>
        </p:blipFill>
        <p:spPr>
          <a:xfrm>
            <a:off x="539750" y="4114800"/>
            <a:ext cx="3727450" cy="2667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0" name="Picture 6" descr="Metronidazol s mikonazolem Klion D">
            <a:extLst>
              <a:ext uri="{FF2B5EF4-FFF2-40B4-BE49-F238E27FC236}">
                <a16:creationId xmlns:a16="http://schemas.microsoft.com/office/drawing/2014/main" id="{0B1C7DED-63DE-4D3D-B0A8-9C2F52BE63F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7313" y="4114800"/>
            <a:ext cx="3436937" cy="2457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966AFCF-C316-4F86-A6DE-B863B012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Rifamyciny</a:t>
            </a:r>
            <a:endParaRPr lang="cs-CZ" dirty="0"/>
          </a:p>
        </p:txBody>
      </p:sp>
      <p:sp>
        <p:nvSpPr>
          <p:cNvPr id="58371" name="Zástupný symbol pro obsah 7">
            <a:extLst>
              <a:ext uri="{FF2B5EF4-FFF2-40B4-BE49-F238E27FC236}">
                <a16:creationId xmlns:a16="http://schemas.microsoft.com/office/drawing/2014/main" id="{8DE28365-20FE-491B-8E8A-66DD0449C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Širokospektrá baktericidní antibiotika</a:t>
            </a:r>
          </a:p>
          <a:p>
            <a:r>
              <a:rPr lang="cs-CZ" altLang="cs-CZ"/>
              <a:t>Působí na syntézu bílkovin blokují přepis z DNA do mRNA</a:t>
            </a:r>
          </a:p>
          <a:p>
            <a:r>
              <a:rPr lang="cs-CZ" altLang="cs-CZ"/>
              <a:t>Snadný vznik rezistence</a:t>
            </a:r>
          </a:p>
          <a:p>
            <a:r>
              <a:rPr lang="cs-CZ" altLang="cs-CZ"/>
              <a:t>Měla by být vyhrazena k léčbě tuberkulózy a mykobakterióz</a:t>
            </a:r>
          </a:p>
          <a:p>
            <a:r>
              <a:rPr lang="cs-CZ" altLang="cs-CZ"/>
              <a:t>Rifampicin 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281F672-AEDA-4F48-9211-2D6679D7B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effectLst/>
              </a:rPr>
              <a:t>Další skupiny antibakteriálních látek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1252193-C1AE-4E5A-B750-6A654DE19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i="1">
                <a:solidFill>
                  <a:schemeClr val="tx2"/>
                </a:solidFill>
              </a:rPr>
              <a:t>Stále jsou vyvíjeny nové látky. Např.: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>
                <a:solidFill>
                  <a:schemeClr val="tx2"/>
                </a:solidFill>
              </a:rPr>
              <a:t>Linezolid</a:t>
            </a:r>
            <a:r>
              <a:rPr lang="cs-CZ" altLang="cs-CZ" sz="2800"/>
              <a:t> –protistafylokokové antibiotikum (oxazolidinové)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inhibitor proteosyntézy, bakteriostatický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streptokoky, enterokoky, MRSA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>
                <a:solidFill>
                  <a:schemeClr val="tx2"/>
                </a:solidFill>
              </a:rPr>
              <a:t>Streptograminy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proteosyntéza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Quinupristin/dalfopristin</a:t>
            </a:r>
            <a:r>
              <a:rPr lang="cs-CZ" altLang="cs-CZ" sz="2400"/>
              <a:t> – kombinace dvou streptograminových antibiotik – působí baktericidně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G+ bakterie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rezervní antibiotikum (VRE, MRSA)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3 antibiotic-bacteria-4010">
            <a:extLst>
              <a:ext uri="{FF2B5EF4-FFF2-40B4-BE49-F238E27FC236}">
                <a16:creationId xmlns:a16="http://schemas.microsoft.com/office/drawing/2014/main" id="{A9AD980A-1835-433C-BBA3-99EF0B1B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3" name="Rectangle 3">
            <a:extLst>
              <a:ext uri="{FF2B5EF4-FFF2-40B4-BE49-F238E27FC236}">
                <a16:creationId xmlns:a16="http://schemas.microsoft.com/office/drawing/2014/main" id="{9F1DAC6C-F57A-43B8-8215-FE6E9C23E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315913"/>
            <a:ext cx="6046788" cy="700087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Hezký zbytek dne!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E61B5F63-15EE-4F17-BE0B-2996A2251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553200"/>
            <a:ext cx="6634163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http://medicineworld.org/news/news-archives/health-news/1243577370-Sep-28-2006.html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FBBE3-4DF5-45EF-99DB-87BE2B87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Antibiotika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16C870FA-D79F-4733-A341-B2DC82C5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Selektivní, netoxická, dostupná</a:t>
            </a:r>
          </a:p>
          <a:p>
            <a:r>
              <a:rPr lang="cs-CZ" altLang="cs-CZ" b="1"/>
              <a:t>Dělení ATB</a:t>
            </a:r>
          </a:p>
          <a:p>
            <a:pPr lvl="1"/>
            <a:r>
              <a:rPr lang="cs-CZ" altLang="cs-CZ"/>
              <a:t>typ účinku </a:t>
            </a:r>
          </a:p>
          <a:p>
            <a:pPr lvl="2"/>
            <a:r>
              <a:rPr lang="cs-CZ" altLang="cs-CZ"/>
              <a:t>baktericidní × bakteriostatická</a:t>
            </a:r>
          </a:p>
          <a:p>
            <a:pPr lvl="1"/>
            <a:r>
              <a:rPr lang="cs-CZ" altLang="cs-CZ"/>
              <a:t>mechanismus účinku</a:t>
            </a:r>
          </a:p>
          <a:p>
            <a:pPr lvl="2"/>
            <a:r>
              <a:rPr lang="cs-CZ" altLang="cs-CZ"/>
              <a:t>viz níže</a:t>
            </a:r>
          </a:p>
          <a:p>
            <a:pPr lvl="1"/>
            <a:r>
              <a:rPr lang="cs-CZ" altLang="cs-CZ"/>
              <a:t>spektrum účinku</a:t>
            </a:r>
          </a:p>
          <a:p>
            <a:pPr lvl="2"/>
            <a:r>
              <a:rPr lang="cs-CZ" altLang="cs-CZ"/>
              <a:t>širokospektrá × s úzkým spektrem</a:t>
            </a:r>
          </a:p>
          <a:p>
            <a:r>
              <a:rPr lang="cs-CZ" altLang="cs-CZ" b="1"/>
              <a:t>Názvy antibiotik</a:t>
            </a:r>
          </a:p>
          <a:p>
            <a:pPr lvl="1"/>
            <a:r>
              <a:rPr lang="cs-CZ" altLang="cs-CZ"/>
              <a:t>1× chemický, 1× generický, n× firemní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CCF090D2-5E3B-49A5-9AF3-BF3944C76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Působení určitých vlivů na mikroby 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472BF44-1518-41D7-8B1A-19AE7939E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224213"/>
            <a:ext cx="9023350" cy="1163637"/>
          </a:xfrm>
        </p:spPr>
        <p:txBody>
          <a:bodyPr/>
          <a:lstStyle/>
          <a:p>
            <a:pPr marL="282575" indent="-282575" eaLnBrk="1" hangingPunct="1">
              <a:buFontTx/>
              <a:buNone/>
            </a:pPr>
            <a:r>
              <a:rPr lang="cs-CZ" altLang="cs-CZ"/>
              <a:t>Při působení vlivu jako je pH má osa působení </a:t>
            </a:r>
            <a:r>
              <a:rPr lang="cs-CZ" altLang="cs-CZ" b="1">
                <a:solidFill>
                  <a:schemeClr val="tx2"/>
                </a:solidFill>
              </a:rPr>
              <a:t>horní i dolní extrém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6AC033A-0DE5-458D-8113-425F99207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0245" name="Picture 5" descr="Osa působícího faktoru">
            <a:extLst>
              <a:ext uri="{FF2B5EF4-FFF2-40B4-BE49-F238E27FC236}">
                <a16:creationId xmlns:a16="http://schemas.microsoft.com/office/drawing/2014/main" id="{4CBFD840-F45A-40FA-A70E-0F4D899E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5344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Osa působícího faktoru">
            <a:extLst>
              <a:ext uri="{FF2B5EF4-FFF2-40B4-BE49-F238E27FC236}">
                <a16:creationId xmlns:a16="http://schemas.microsoft.com/office/drawing/2014/main" id="{5F553A29-BB98-47C6-B6A1-919A851A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5"/>
          <a:stretch>
            <a:fillRect/>
          </a:stretch>
        </p:blipFill>
        <p:spPr bwMode="auto">
          <a:xfrm>
            <a:off x="4114800" y="4343400"/>
            <a:ext cx="46482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>
            <a:extLst>
              <a:ext uri="{FF2B5EF4-FFF2-40B4-BE49-F238E27FC236}">
                <a16:creationId xmlns:a16="http://schemas.microsoft.com/office/drawing/2014/main" id="{C809F106-EE24-4B4E-9639-5D27D3C63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0"/>
            <a:ext cx="952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2575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122363" indent="-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5414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9605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3796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8368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2940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7512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2084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/>
              <a:t>Při působení antimikrobiálních látek má logický smysl </a:t>
            </a:r>
            <a:r>
              <a:rPr lang="cs-CZ" altLang="cs-CZ" b="1">
                <a:solidFill>
                  <a:schemeClr val="tx2"/>
                </a:solidFill>
              </a:rPr>
              <a:t>pouze pravá polovina osy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3567354A-65C6-4077-B0DA-FDAEFC694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Působení vlivů na mikroby II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478A76C-7714-4F0A-A798-DF354EF55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Při </a:t>
            </a:r>
            <a:r>
              <a:rPr lang="cs-CZ" altLang="cs-CZ" sz="2800" b="1">
                <a:solidFill>
                  <a:schemeClr val="tx2"/>
                </a:solidFill>
              </a:rPr>
              <a:t>dekontaminaci</a:t>
            </a:r>
            <a:r>
              <a:rPr lang="cs-CZ" altLang="cs-CZ" sz="2800" b="1"/>
              <a:t> </a:t>
            </a:r>
            <a:r>
              <a:rPr lang="cs-CZ" altLang="cs-CZ" sz="2800"/>
              <a:t>trváme na </a:t>
            </a:r>
            <a:r>
              <a:rPr lang="cs-CZ" altLang="cs-CZ" sz="2800" b="1">
                <a:solidFill>
                  <a:schemeClr val="tx2"/>
                </a:solidFill>
              </a:rPr>
              <a:t>usmrcení mikrobů</a:t>
            </a:r>
            <a:r>
              <a:rPr lang="cs-CZ" altLang="cs-CZ" sz="2800"/>
              <a:t> (</a:t>
            </a:r>
            <a:r>
              <a:rPr lang="cs-CZ" altLang="cs-CZ" sz="2800">
                <a:solidFill>
                  <a:srgbClr val="923FA9"/>
                </a:solidFill>
              </a:rPr>
              <a:t>mikrobicidní efekt</a:t>
            </a:r>
            <a:r>
              <a:rPr lang="cs-CZ" altLang="cs-CZ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Při </a:t>
            </a:r>
            <a:r>
              <a:rPr lang="cs-CZ" altLang="cs-CZ" sz="2800" b="1">
                <a:solidFill>
                  <a:schemeClr val="tx2"/>
                </a:solidFill>
              </a:rPr>
              <a:t>užití antimikrobiálních látek</a:t>
            </a:r>
            <a:r>
              <a:rPr lang="cs-CZ" altLang="cs-CZ" sz="2800"/>
              <a:t> můžeme počítat se spoluprací pacientovy imunity, proto </a:t>
            </a:r>
            <a:r>
              <a:rPr lang="cs-CZ" altLang="cs-CZ" sz="2800" b="1">
                <a:solidFill>
                  <a:schemeClr val="tx2"/>
                </a:solidFill>
              </a:rPr>
              <a:t>obvykle stačí i </a:t>
            </a:r>
            <a:r>
              <a:rPr lang="cs-CZ" altLang="cs-CZ" sz="2800" b="1">
                <a:solidFill>
                  <a:srgbClr val="923FA9"/>
                </a:solidFill>
              </a:rPr>
              <a:t>mikrobistatický</a:t>
            </a:r>
            <a:r>
              <a:rPr lang="cs-CZ" altLang="cs-CZ" sz="2800" b="1">
                <a:solidFill>
                  <a:schemeClr val="tx2"/>
                </a:solidFill>
              </a:rPr>
              <a:t> (inhibiční) účinek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Toto však </a:t>
            </a:r>
            <a:r>
              <a:rPr lang="cs-CZ" altLang="cs-CZ" sz="2800" b="1">
                <a:solidFill>
                  <a:srgbClr val="FF0000"/>
                </a:solidFill>
              </a:rPr>
              <a:t>neplatí u akutních stavů či imunokompromitovaných pacientů</a:t>
            </a:r>
            <a:r>
              <a:rPr lang="cs-CZ" altLang="cs-CZ" sz="2800"/>
              <a:t>, kde se snažíme o </a:t>
            </a:r>
            <a:r>
              <a:rPr lang="cs-CZ" altLang="cs-CZ" sz="2800" b="1">
                <a:solidFill>
                  <a:schemeClr val="tx2"/>
                </a:solidFill>
              </a:rPr>
              <a:t>mikrobicidní působení vždy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722EA37F-2E26-4231-A472-B6D2858B5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MIC, MBC, MBIC, MBEC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67524ED-6B01-432F-AD99-30138CEED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>
                <a:solidFill>
                  <a:schemeClr val="tx2"/>
                </a:solidFill>
              </a:rPr>
              <a:t>MIC – minimální inhibiční koncentrace</a:t>
            </a:r>
            <a:r>
              <a:rPr lang="cs-CZ" altLang="cs-CZ" sz="2800"/>
              <a:t> je pojem, který se u antibiotik používá pro označení meze růstu (množení) mikroba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>
                <a:solidFill>
                  <a:schemeClr val="tx2"/>
                </a:solidFill>
              </a:rPr>
              <a:t>MBC – minimální baktericidní koncentrace</a:t>
            </a:r>
            <a:r>
              <a:rPr lang="cs-CZ" altLang="cs-CZ" sz="2800"/>
              <a:t> se používá pro mez přežití bakterie. U virů by se použil pojem „minimální virucidní“ a podobně.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>
                <a:solidFill>
                  <a:schemeClr val="tx2"/>
                </a:solidFill>
              </a:rPr>
              <a:t>MBIC, MBEC</a:t>
            </a:r>
            <a:r>
              <a:rPr lang="cs-CZ" altLang="cs-CZ" sz="2800">
                <a:solidFill>
                  <a:schemeClr val="tx2"/>
                </a:solidFill>
              </a:rPr>
              <a:t> </a:t>
            </a:r>
            <a:r>
              <a:rPr lang="cs-CZ" altLang="cs-CZ" sz="2800" b="1">
                <a:solidFill>
                  <a:schemeClr val="tx2"/>
                </a:solidFill>
              </a:rPr>
              <a:t>–</a:t>
            </a:r>
            <a:r>
              <a:rPr lang="cs-CZ" altLang="cs-CZ" sz="2800">
                <a:solidFill>
                  <a:schemeClr val="tx2"/>
                </a:solidFill>
              </a:rPr>
              <a:t> </a:t>
            </a:r>
            <a:r>
              <a:rPr lang="cs-CZ" altLang="cs-CZ" sz="2800"/>
              <a:t>minimální biofilm inhibující/eradikující koncentrace, nové pojmy reflektující růst bakterií ve formě biofilmu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ónky">
  <a:themeElements>
    <a:clrScheme name="Balónky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ónk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1391</TotalTime>
  <Words>2922</Words>
  <Application>Microsoft Office PowerPoint</Application>
  <PresentationFormat>Předvádění na obrazovce (4:3)</PresentationFormat>
  <Paragraphs>296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0" baseType="lpstr">
      <vt:lpstr>Arial</vt:lpstr>
      <vt:lpstr>Verdana</vt:lpstr>
      <vt:lpstr>Wingdings</vt:lpstr>
      <vt:lpstr>Balónky</vt:lpstr>
      <vt:lpstr>Lékařská mikrobiologie pro ZDRL</vt:lpstr>
      <vt:lpstr>Možnosti „boje“ s mikroby</vt:lpstr>
      <vt:lpstr>Ještě dekontaminace, nebo už antimikrobiální látka?</vt:lpstr>
      <vt:lpstr>Druhy antimikrobiálních látek</vt:lpstr>
      <vt:lpstr>Historie</vt:lpstr>
      <vt:lpstr>Antibiotika</vt:lpstr>
      <vt:lpstr>Působení určitých vlivů na mikroby I</vt:lpstr>
      <vt:lpstr>Působení vlivů na mikroby II</vt:lpstr>
      <vt:lpstr>MIC, MBC, MBIC, MBEC</vt:lpstr>
      <vt:lpstr>Primárně baktericidní a primárně bakteriostatická atb</vt:lpstr>
      <vt:lpstr>Primárně baktericidní a primárně bakteriostatická ATB</vt:lpstr>
      <vt:lpstr>Mechanismy působení antibiotik</vt:lpstr>
      <vt:lpstr>Betalaktamová antibiotika</vt:lpstr>
      <vt:lpstr>Různé formy „klasického“ (Flemingova) penicilinu</vt:lpstr>
      <vt:lpstr>Perorální peniciliny – V penicilin…</vt:lpstr>
      <vt:lpstr>Kde je G penicilin lékem volby (jen pro ilustraci!)</vt:lpstr>
      <vt:lpstr>Depotní formy penicilinu  (po podání se dlouho udržuje v organismu určitá hladina)</vt:lpstr>
      <vt:lpstr>Protistafylokokové peniciliny -spektrum rozšířené o stafylokoky, ale ne o jiné bakterie</vt:lpstr>
      <vt:lpstr>Prezentace aplikace PowerPoint</vt:lpstr>
      <vt:lpstr>Ampicilin a amoxicilin</vt:lpstr>
      <vt:lpstr>Prezentace aplikace PowerPoint</vt:lpstr>
      <vt:lpstr>Problém: betalaktamázy</vt:lpstr>
      <vt:lpstr>Inhibitory betalaktamáz – 1 </vt:lpstr>
      <vt:lpstr>Inhibitory betalaktamáz – 2 </vt:lpstr>
      <vt:lpstr>Ko-ampicilin a ko-amoxicilin</vt:lpstr>
      <vt:lpstr>Prezentace aplikace PowerPoint</vt:lpstr>
      <vt:lpstr>Piperacilin a tikarcilin</vt:lpstr>
      <vt:lpstr>Ostatní antibiotika odvozená od penicilinu</vt:lpstr>
      <vt:lpstr>Cefalosporiny 1</vt:lpstr>
      <vt:lpstr>Cefalosporiny 2</vt:lpstr>
      <vt:lpstr>Cefalosporiny 3</vt:lpstr>
      <vt:lpstr>Cefalosporiny</vt:lpstr>
      <vt:lpstr>Cefalosporiny – ukázky 1. a 2. generace</vt:lpstr>
      <vt:lpstr>3. generace</vt:lpstr>
      <vt:lpstr>Další betalaktamová ATB</vt:lpstr>
      <vt:lpstr>Glykopeptidová antibiotika</vt:lpstr>
      <vt:lpstr>Polypeptidová antibiotika</vt:lpstr>
      <vt:lpstr>Chinolonová chemoterapeutika I</vt:lpstr>
      <vt:lpstr>Aminoglykosidy</vt:lpstr>
      <vt:lpstr>Ukázky aminoglykosidů</vt:lpstr>
      <vt:lpstr>Makrolidy, linkosamidy, tetracykliny, amfenikoly</vt:lpstr>
      <vt:lpstr>Makrolidy (a azalidy)</vt:lpstr>
      <vt:lpstr>Tetracyklinová antibiotika</vt:lpstr>
      <vt:lpstr>Tetracyklinová antibiotika</vt:lpstr>
      <vt:lpstr>Linkosamidy</vt:lpstr>
      <vt:lpstr>Chloramfenikol (amfenikoly)</vt:lpstr>
      <vt:lpstr>Makrolidy a tetracykliny: kdy ano, kdy ne</vt:lpstr>
      <vt:lpstr>Ukázky makrolidů a linkosamidů</vt:lpstr>
      <vt:lpstr>Tetracykliny a amfenikoly – ukázky</vt:lpstr>
      <vt:lpstr>Analoga kyseliny listové</vt:lpstr>
      <vt:lpstr>Nitrofurany</vt:lpstr>
      <vt:lpstr>Nitroimidazoly</vt:lpstr>
      <vt:lpstr>Ukázky ko-trimoxazolu a nitroimidazolů</vt:lpstr>
      <vt:lpstr>Rifamyciny</vt:lpstr>
      <vt:lpstr>Další skupiny antibakteriálních látek</vt:lpstr>
      <vt:lpstr>Hezký zbytek dne!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Lékařská mikrobiologie pro ZDRL</dc:title>
  <dc:creator>Zahradníčkovi</dc:creator>
  <cp:lastModifiedBy>Monika Dvořáková</cp:lastModifiedBy>
  <cp:revision>82</cp:revision>
  <dcterms:created xsi:type="dcterms:W3CDTF">2006-10-05T20:25:08Z</dcterms:created>
  <dcterms:modified xsi:type="dcterms:W3CDTF">2023-10-19T19:22:39Z</dcterms:modified>
</cp:coreProperties>
</file>