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05"/>
  </p:notesMasterIdLst>
  <p:sldIdLst>
    <p:sldId id="484" r:id="rId2"/>
    <p:sldId id="684" r:id="rId3"/>
    <p:sldId id="685" r:id="rId4"/>
    <p:sldId id="686" r:id="rId5"/>
    <p:sldId id="750" r:id="rId6"/>
    <p:sldId id="692" r:id="rId7"/>
    <p:sldId id="689" r:id="rId8"/>
    <p:sldId id="690" r:id="rId9"/>
    <p:sldId id="693" r:id="rId10"/>
    <p:sldId id="694" r:id="rId11"/>
    <p:sldId id="751" r:id="rId12"/>
    <p:sldId id="688" r:id="rId13"/>
    <p:sldId id="697" r:id="rId14"/>
    <p:sldId id="698" r:id="rId15"/>
    <p:sldId id="691" r:id="rId16"/>
    <p:sldId id="699" r:id="rId17"/>
    <p:sldId id="696" r:id="rId18"/>
    <p:sldId id="700" r:id="rId19"/>
    <p:sldId id="701" r:id="rId20"/>
    <p:sldId id="702" r:id="rId21"/>
    <p:sldId id="704" r:id="rId22"/>
    <p:sldId id="707" r:id="rId23"/>
    <p:sldId id="711" r:id="rId24"/>
    <p:sldId id="712" r:id="rId25"/>
    <p:sldId id="713" r:id="rId26"/>
    <p:sldId id="714" r:id="rId27"/>
    <p:sldId id="715" r:id="rId28"/>
    <p:sldId id="716" r:id="rId29"/>
    <p:sldId id="717" r:id="rId30"/>
    <p:sldId id="718" r:id="rId31"/>
    <p:sldId id="719" r:id="rId32"/>
    <p:sldId id="720" r:id="rId33"/>
    <p:sldId id="721" r:id="rId34"/>
    <p:sldId id="722" r:id="rId35"/>
    <p:sldId id="723" r:id="rId36"/>
    <p:sldId id="724" r:id="rId37"/>
    <p:sldId id="725" r:id="rId38"/>
    <p:sldId id="726" r:id="rId39"/>
    <p:sldId id="728" r:id="rId40"/>
    <p:sldId id="727" r:id="rId41"/>
    <p:sldId id="708" r:id="rId42"/>
    <p:sldId id="709" r:id="rId43"/>
    <p:sldId id="710" r:id="rId44"/>
    <p:sldId id="730" r:id="rId45"/>
    <p:sldId id="729" r:id="rId46"/>
    <p:sldId id="731" r:id="rId47"/>
    <p:sldId id="732" r:id="rId48"/>
    <p:sldId id="733" r:id="rId49"/>
    <p:sldId id="734" r:id="rId50"/>
    <p:sldId id="735" r:id="rId51"/>
    <p:sldId id="736" r:id="rId52"/>
    <p:sldId id="752" r:id="rId53"/>
    <p:sldId id="748" r:id="rId54"/>
    <p:sldId id="753" r:id="rId55"/>
    <p:sldId id="737" r:id="rId56"/>
    <p:sldId id="738" r:id="rId57"/>
    <p:sldId id="739" r:id="rId58"/>
    <p:sldId id="740" r:id="rId59"/>
    <p:sldId id="741" r:id="rId60"/>
    <p:sldId id="742" r:id="rId61"/>
    <p:sldId id="743" r:id="rId62"/>
    <p:sldId id="744" r:id="rId63"/>
    <p:sldId id="745" r:id="rId64"/>
    <p:sldId id="746" r:id="rId65"/>
    <p:sldId id="607" r:id="rId66"/>
    <p:sldId id="667" r:id="rId67"/>
    <p:sldId id="669" r:id="rId68"/>
    <p:sldId id="670" r:id="rId69"/>
    <p:sldId id="672" r:id="rId70"/>
    <p:sldId id="608" r:id="rId71"/>
    <p:sldId id="609" r:id="rId72"/>
    <p:sldId id="610" r:id="rId73"/>
    <p:sldId id="611" r:id="rId74"/>
    <p:sldId id="614" r:id="rId75"/>
    <p:sldId id="749" r:id="rId76"/>
    <p:sldId id="664" r:id="rId77"/>
    <p:sldId id="682" r:id="rId78"/>
    <p:sldId id="619" r:id="rId79"/>
    <p:sldId id="661" r:id="rId80"/>
    <p:sldId id="683" r:id="rId81"/>
    <p:sldId id="673" r:id="rId82"/>
    <p:sldId id="674" r:id="rId83"/>
    <p:sldId id="675" r:id="rId84"/>
    <p:sldId id="679" r:id="rId85"/>
    <p:sldId id="680" r:id="rId86"/>
    <p:sldId id="681" r:id="rId87"/>
    <p:sldId id="626" r:id="rId88"/>
    <p:sldId id="665" r:id="rId89"/>
    <p:sldId id="628" r:id="rId90"/>
    <p:sldId id="631" r:id="rId91"/>
    <p:sldId id="633" r:id="rId92"/>
    <p:sldId id="634" r:id="rId93"/>
    <p:sldId id="637" r:id="rId94"/>
    <p:sldId id="638" r:id="rId95"/>
    <p:sldId id="640" r:id="rId96"/>
    <p:sldId id="644" r:id="rId97"/>
    <p:sldId id="646" r:id="rId98"/>
    <p:sldId id="648" r:id="rId99"/>
    <p:sldId id="651" r:id="rId100"/>
    <p:sldId id="653" r:id="rId101"/>
    <p:sldId id="657" r:id="rId102"/>
    <p:sldId id="659" r:id="rId103"/>
    <p:sldId id="603" r:id="rId10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FA9"/>
    <a:srgbClr val="800080"/>
    <a:srgbClr val="009900"/>
    <a:srgbClr val="B2B2B2"/>
    <a:srgbClr val="808080"/>
    <a:srgbClr val="E8D4D2"/>
    <a:srgbClr val="C4F6DF"/>
    <a:srgbClr val="F6F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2" autoAdjust="0"/>
    <p:restoredTop sz="95964" autoAdjust="0"/>
  </p:normalViewPr>
  <p:slideViewPr>
    <p:cSldViewPr showGuides="1">
      <p:cViewPr varScale="1">
        <p:scale>
          <a:sx n="107" d="100"/>
          <a:sy n="107" d="100"/>
        </p:scale>
        <p:origin x="17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2.xml"/><Relationship Id="rId2" Type="http://schemas.openxmlformats.org/officeDocument/2006/relationships/slide" Target="slides/slide61.xml"/><Relationship Id="rId1" Type="http://schemas.openxmlformats.org/officeDocument/2006/relationships/slide" Target="slides/slide60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0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0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88ED0AF-A519-4894-848C-AB2A763BF2BF}" type="datetimeFigureOut">
              <a:rPr lang="cs-CZ" altLang="cs-CZ"/>
              <a:pPr>
                <a:defRPr/>
              </a:pPr>
              <a:t>27.12.2022</a:t>
            </a:fld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B131579-7CBE-4888-B768-1460B99B3A5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405 w 596"/>
                  <a:gd name="T1" fmla="*/ 9149 h 666"/>
                  <a:gd name="T2" fmla="*/ 145 w 596"/>
                  <a:gd name="T3" fmla="*/ 8426 h 666"/>
                  <a:gd name="T4" fmla="*/ 0 w 596"/>
                  <a:gd name="T5" fmla="*/ 7140 h 666"/>
                  <a:gd name="T6" fmla="*/ 101 w 596"/>
                  <a:gd name="T7" fmla="*/ 5490 h 666"/>
                  <a:gd name="T8" fmla="*/ 626 w 596"/>
                  <a:gd name="T9" fmla="*/ 3735 h 666"/>
                  <a:gd name="T10" fmla="*/ 1720 w 596"/>
                  <a:gd name="T11" fmla="*/ 2074 h 666"/>
                  <a:gd name="T12" fmla="*/ 3556 w 596"/>
                  <a:gd name="T13" fmla="*/ 765 h 666"/>
                  <a:gd name="T14" fmla="*/ 6177 w 596"/>
                  <a:gd name="T15" fmla="*/ 45 h 666"/>
                  <a:gd name="T16" fmla="*/ 9510 w 596"/>
                  <a:gd name="T17" fmla="*/ 223 h 666"/>
                  <a:gd name="T18" fmla="*/ 12116 w 596"/>
                  <a:gd name="T19" fmla="*/ 1686 h 666"/>
                  <a:gd name="T20" fmla="*/ 13862 w 596"/>
                  <a:gd name="T21" fmla="*/ 4083 h 666"/>
                  <a:gd name="T22" fmla="*/ 14793 w 596"/>
                  <a:gd name="T23" fmla="*/ 7015 h 666"/>
                  <a:gd name="T24" fmla="*/ 14891 w 596"/>
                  <a:gd name="T25" fmla="*/ 10112 h 666"/>
                  <a:gd name="T26" fmla="*/ 14166 w 596"/>
                  <a:gd name="T27" fmla="*/ 12981 h 666"/>
                  <a:gd name="T28" fmla="*/ 12686 w 596"/>
                  <a:gd name="T29" fmla="*/ 15198 h 666"/>
                  <a:gd name="T30" fmla="*/ 10440 w 596"/>
                  <a:gd name="T31" fmla="*/ 16386 h 666"/>
                  <a:gd name="T32" fmla="*/ 9734 w 596"/>
                  <a:gd name="T33" fmla="*/ 16281 h 666"/>
                  <a:gd name="T34" fmla="*/ 11031 w 596"/>
                  <a:gd name="T35" fmla="*/ 15254 h 666"/>
                  <a:gd name="T36" fmla="*/ 12060 w 596"/>
                  <a:gd name="T37" fmla="*/ 13448 h 666"/>
                  <a:gd name="T38" fmla="*/ 12731 w 596"/>
                  <a:gd name="T39" fmla="*/ 11216 h 666"/>
                  <a:gd name="T40" fmla="*/ 13010 w 596"/>
                  <a:gd name="T41" fmla="*/ 8781 h 666"/>
                  <a:gd name="T42" fmla="*/ 12865 w 596"/>
                  <a:gd name="T43" fmla="*/ 6375 h 666"/>
                  <a:gd name="T44" fmla="*/ 12140 w 596"/>
                  <a:gd name="T45" fmla="*/ 4301 h 666"/>
                  <a:gd name="T46" fmla="*/ 10830 w 596"/>
                  <a:gd name="T47" fmla="*/ 2769 h 666"/>
                  <a:gd name="T48" fmla="*/ 8539 w 596"/>
                  <a:gd name="T49" fmla="*/ 1848 h 666"/>
                  <a:gd name="T50" fmla="*/ 6153 w 596"/>
                  <a:gd name="T51" fmla="*/ 1507 h 666"/>
                  <a:gd name="T52" fmla="*/ 4352 w 596"/>
                  <a:gd name="T53" fmla="*/ 1750 h 666"/>
                  <a:gd name="T54" fmla="*/ 3031 w 596"/>
                  <a:gd name="T55" fmla="*/ 2495 h 666"/>
                  <a:gd name="T56" fmla="*/ 2100 w 596"/>
                  <a:gd name="T57" fmla="*/ 3679 h 666"/>
                  <a:gd name="T58" fmla="*/ 1420 w 596"/>
                  <a:gd name="T59" fmla="*/ 5086 h 666"/>
                  <a:gd name="T60" fmla="*/ 995 w 596"/>
                  <a:gd name="T61" fmla="*/ 6716 h 666"/>
                  <a:gd name="T62" fmla="*/ 705 w 596"/>
                  <a:gd name="T63" fmla="*/ 8382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627 h 237"/>
                  <a:gd name="T4" fmla="*/ 80 w 257"/>
                  <a:gd name="T5" fmla="*/ 1259 h 237"/>
                  <a:gd name="T6" fmla="*/ 142 w 257"/>
                  <a:gd name="T7" fmla="*/ 1887 h 237"/>
                  <a:gd name="T8" fmla="*/ 262 w 257"/>
                  <a:gd name="T9" fmla="*/ 2476 h 237"/>
                  <a:gd name="T10" fmla="*/ 440 w 257"/>
                  <a:gd name="T11" fmla="*/ 3002 h 237"/>
                  <a:gd name="T12" fmla="*/ 655 w 257"/>
                  <a:gd name="T13" fmla="*/ 3553 h 237"/>
                  <a:gd name="T14" fmla="*/ 922 w 257"/>
                  <a:gd name="T15" fmla="*/ 4062 h 237"/>
                  <a:gd name="T16" fmla="*/ 1240 w 257"/>
                  <a:gd name="T17" fmla="*/ 4488 h 237"/>
                  <a:gd name="T18" fmla="*/ 1633 w 257"/>
                  <a:gd name="T19" fmla="*/ 4893 h 237"/>
                  <a:gd name="T20" fmla="*/ 2093 w 257"/>
                  <a:gd name="T21" fmla="*/ 5241 h 237"/>
                  <a:gd name="T22" fmla="*/ 2586 w 257"/>
                  <a:gd name="T23" fmla="*/ 5523 h 237"/>
                  <a:gd name="T24" fmla="*/ 3193 w 257"/>
                  <a:gd name="T25" fmla="*/ 5747 h 237"/>
                  <a:gd name="T26" fmla="*/ 3850 w 257"/>
                  <a:gd name="T27" fmla="*/ 5893 h 237"/>
                  <a:gd name="T28" fmla="*/ 4586 w 257"/>
                  <a:gd name="T29" fmla="*/ 5973 h 237"/>
                  <a:gd name="T30" fmla="*/ 5361 w 257"/>
                  <a:gd name="T31" fmla="*/ 5949 h 237"/>
                  <a:gd name="T32" fmla="*/ 6263 w 257"/>
                  <a:gd name="T33" fmla="*/ 5848 h 237"/>
                  <a:gd name="T34" fmla="*/ 5459 w 257"/>
                  <a:gd name="T35" fmla="*/ 5722 h 237"/>
                  <a:gd name="T36" fmla="*/ 4748 w 257"/>
                  <a:gd name="T37" fmla="*/ 5547 h 237"/>
                  <a:gd name="T38" fmla="*/ 4146 w 257"/>
                  <a:gd name="T39" fmla="*/ 5341 h 237"/>
                  <a:gd name="T40" fmla="*/ 3608 w 257"/>
                  <a:gd name="T41" fmla="*/ 5140 h 237"/>
                  <a:gd name="T42" fmla="*/ 3115 w 257"/>
                  <a:gd name="T43" fmla="*/ 4860 h 237"/>
                  <a:gd name="T44" fmla="*/ 2731 w 257"/>
                  <a:gd name="T45" fmla="*/ 4589 h 237"/>
                  <a:gd name="T46" fmla="*/ 2368 w 257"/>
                  <a:gd name="T47" fmla="*/ 4261 h 237"/>
                  <a:gd name="T48" fmla="*/ 2048 w 257"/>
                  <a:gd name="T49" fmla="*/ 3901 h 237"/>
                  <a:gd name="T50" fmla="*/ 1753 w 257"/>
                  <a:gd name="T51" fmla="*/ 3553 h 237"/>
                  <a:gd name="T52" fmla="*/ 1491 w 257"/>
                  <a:gd name="T53" fmla="*/ 3148 h 237"/>
                  <a:gd name="T54" fmla="*/ 1273 w 257"/>
                  <a:gd name="T55" fmla="*/ 2700 h 237"/>
                  <a:gd name="T56" fmla="*/ 1051 w 257"/>
                  <a:gd name="T57" fmla="*/ 2214 h 237"/>
                  <a:gd name="T58" fmla="*/ 800 w 257"/>
                  <a:gd name="T59" fmla="*/ 1741 h 237"/>
                  <a:gd name="T60" fmla="*/ 558 w 257"/>
                  <a:gd name="T61" fmla="*/ 1181 h 237"/>
                  <a:gd name="T62" fmla="*/ 295 w 257"/>
                  <a:gd name="T63" fmla="*/ 60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1917 w 124"/>
                  <a:gd name="T1" fmla="*/ 0 h 110"/>
                  <a:gd name="T2" fmla="*/ 3089 w 124"/>
                  <a:gd name="T3" fmla="*/ 2830 h 110"/>
                  <a:gd name="T4" fmla="*/ 2989 w 124"/>
                  <a:gd name="T5" fmla="*/ 2807 h 110"/>
                  <a:gd name="T6" fmla="*/ 2665 w 124"/>
                  <a:gd name="T7" fmla="*/ 2762 h 110"/>
                  <a:gd name="T8" fmla="*/ 2220 w 124"/>
                  <a:gd name="T9" fmla="*/ 2655 h 110"/>
                  <a:gd name="T10" fmla="*/ 1698 w 124"/>
                  <a:gd name="T11" fmla="*/ 2599 h 110"/>
                  <a:gd name="T12" fmla="*/ 1128 w 124"/>
                  <a:gd name="T13" fmla="*/ 2551 h 110"/>
                  <a:gd name="T14" fmla="*/ 623 w 124"/>
                  <a:gd name="T15" fmla="*/ 2578 h 110"/>
                  <a:gd name="T16" fmla="*/ 226 w 124"/>
                  <a:gd name="T17" fmla="*/ 2680 h 110"/>
                  <a:gd name="T18" fmla="*/ 0 w 124"/>
                  <a:gd name="T19" fmla="*/ 2891 h 110"/>
                  <a:gd name="T20" fmla="*/ 101 w 124"/>
                  <a:gd name="T21" fmla="*/ 2578 h 110"/>
                  <a:gd name="T22" fmla="*/ 199 w 124"/>
                  <a:gd name="T23" fmla="*/ 2332 h 110"/>
                  <a:gd name="T24" fmla="*/ 400 w 124"/>
                  <a:gd name="T25" fmla="*/ 2157 h 110"/>
                  <a:gd name="T26" fmla="*/ 623 w 124"/>
                  <a:gd name="T27" fmla="*/ 1994 h 110"/>
                  <a:gd name="T28" fmla="*/ 894 w 124"/>
                  <a:gd name="T29" fmla="*/ 1890 h 110"/>
                  <a:gd name="T30" fmla="*/ 1173 w 124"/>
                  <a:gd name="T31" fmla="*/ 1865 h 110"/>
                  <a:gd name="T32" fmla="*/ 1472 w 124"/>
                  <a:gd name="T33" fmla="*/ 1865 h 110"/>
                  <a:gd name="T34" fmla="*/ 1796 w 124"/>
                  <a:gd name="T35" fmla="*/ 1947 h 110"/>
                  <a:gd name="T36" fmla="*/ 1816 w 124"/>
                  <a:gd name="T37" fmla="*/ 1865 h 110"/>
                  <a:gd name="T38" fmla="*/ 1736 w 124"/>
                  <a:gd name="T39" fmla="*/ 1471 h 110"/>
                  <a:gd name="T40" fmla="*/ 1671 w 124"/>
                  <a:gd name="T41" fmla="*/ 998 h 110"/>
                  <a:gd name="T42" fmla="*/ 1617 w 124"/>
                  <a:gd name="T43" fmla="*/ 790 h 110"/>
                  <a:gd name="T44" fmla="*/ 1573 w 124"/>
                  <a:gd name="T45" fmla="*/ 790 h 110"/>
                  <a:gd name="T46" fmla="*/ 1517 w 124"/>
                  <a:gd name="T47" fmla="*/ 763 h 110"/>
                  <a:gd name="T48" fmla="*/ 1472 w 124"/>
                  <a:gd name="T49" fmla="*/ 686 h 110"/>
                  <a:gd name="T50" fmla="*/ 1416 w 124"/>
                  <a:gd name="T51" fmla="*/ 604 h 110"/>
                  <a:gd name="T52" fmla="*/ 1416 w 124"/>
                  <a:gd name="T53" fmla="*/ 498 h 110"/>
                  <a:gd name="T54" fmla="*/ 1472 w 124"/>
                  <a:gd name="T55" fmla="*/ 369 h 110"/>
                  <a:gd name="T56" fmla="*/ 1637 w 124"/>
                  <a:gd name="T57" fmla="*/ 211 h 110"/>
                  <a:gd name="T58" fmla="*/ 191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26 w 109"/>
                  <a:gd name="T3" fmla="*/ 20 h 156"/>
                  <a:gd name="T4" fmla="*/ 454 w 109"/>
                  <a:gd name="T5" fmla="*/ 118 h 156"/>
                  <a:gd name="T6" fmla="*/ 944 w 109"/>
                  <a:gd name="T7" fmla="*/ 296 h 156"/>
                  <a:gd name="T8" fmla="*/ 1474 w 109"/>
                  <a:gd name="T9" fmla="*/ 583 h 156"/>
                  <a:gd name="T10" fmla="*/ 1985 w 109"/>
                  <a:gd name="T11" fmla="*/ 1079 h 156"/>
                  <a:gd name="T12" fmla="*/ 2454 w 109"/>
                  <a:gd name="T13" fmla="*/ 1737 h 156"/>
                  <a:gd name="T14" fmla="*/ 2738 w 109"/>
                  <a:gd name="T15" fmla="*/ 2643 h 156"/>
                  <a:gd name="T16" fmla="*/ 2783 w 109"/>
                  <a:gd name="T17" fmla="*/ 3819 h 156"/>
                  <a:gd name="T18" fmla="*/ 2677 w 109"/>
                  <a:gd name="T19" fmla="*/ 3819 h 156"/>
                  <a:gd name="T20" fmla="*/ 2531 w 109"/>
                  <a:gd name="T21" fmla="*/ 3819 h 156"/>
                  <a:gd name="T22" fmla="*/ 2374 w 109"/>
                  <a:gd name="T23" fmla="*/ 3819 h 156"/>
                  <a:gd name="T24" fmla="*/ 2227 w 109"/>
                  <a:gd name="T25" fmla="*/ 3775 h 156"/>
                  <a:gd name="T26" fmla="*/ 2066 w 109"/>
                  <a:gd name="T27" fmla="*/ 3741 h 156"/>
                  <a:gd name="T28" fmla="*/ 1884 w 109"/>
                  <a:gd name="T29" fmla="*/ 3677 h 156"/>
                  <a:gd name="T30" fmla="*/ 1681 w 109"/>
                  <a:gd name="T31" fmla="*/ 3552 h 156"/>
                  <a:gd name="T32" fmla="*/ 1474 w 109"/>
                  <a:gd name="T33" fmla="*/ 3399 h 156"/>
                  <a:gd name="T34" fmla="*/ 1349 w 109"/>
                  <a:gd name="T35" fmla="*/ 3083 h 156"/>
                  <a:gd name="T36" fmla="*/ 1349 w 109"/>
                  <a:gd name="T37" fmla="*/ 2716 h 156"/>
                  <a:gd name="T38" fmla="*/ 1430 w 109"/>
                  <a:gd name="T39" fmla="*/ 2356 h 156"/>
                  <a:gd name="T40" fmla="*/ 1510 w 109"/>
                  <a:gd name="T41" fmla="*/ 1960 h 156"/>
                  <a:gd name="T42" fmla="*/ 1430 w 109"/>
                  <a:gd name="T43" fmla="*/ 1519 h 156"/>
                  <a:gd name="T44" fmla="*/ 1227 w 109"/>
                  <a:gd name="T45" fmla="*/ 1059 h 156"/>
                  <a:gd name="T46" fmla="*/ 793 w 109"/>
                  <a:gd name="T47" fmla="*/ 558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777 w 46"/>
                  <a:gd name="T1" fmla="*/ 0 h 94"/>
                  <a:gd name="T2" fmla="*/ 506 w 46"/>
                  <a:gd name="T3" fmla="*/ 925 h 94"/>
                  <a:gd name="T4" fmla="*/ 381 w 46"/>
                  <a:gd name="T5" fmla="*/ 1519 h 94"/>
                  <a:gd name="T6" fmla="*/ 280 w 46"/>
                  <a:gd name="T7" fmla="*/ 1932 h 94"/>
                  <a:gd name="T8" fmla="*/ 0 w 46"/>
                  <a:gd name="T9" fmla="*/ 2299 h 94"/>
                  <a:gd name="T10" fmla="*/ 300 w 46"/>
                  <a:gd name="T11" fmla="*/ 2154 h 94"/>
                  <a:gd name="T12" fmla="*/ 582 w 46"/>
                  <a:gd name="T13" fmla="*/ 1957 h 94"/>
                  <a:gd name="T14" fmla="*/ 808 w 46"/>
                  <a:gd name="T15" fmla="*/ 1681 h 94"/>
                  <a:gd name="T16" fmla="*/ 1012 w 46"/>
                  <a:gd name="T17" fmla="*/ 1394 h 94"/>
                  <a:gd name="T18" fmla="*/ 1133 w 46"/>
                  <a:gd name="T19" fmla="*/ 1078 h 94"/>
                  <a:gd name="T20" fmla="*/ 1158 w 46"/>
                  <a:gd name="T21" fmla="*/ 736 h 94"/>
                  <a:gd name="T22" fmla="*/ 1052 w 46"/>
                  <a:gd name="T23" fmla="*/ 360 h 94"/>
                  <a:gd name="T24" fmla="*/ 77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0 w 54"/>
                  <a:gd name="T3" fmla="*/ 25 h 40"/>
                  <a:gd name="T4" fmla="*/ 142 w 54"/>
                  <a:gd name="T5" fmla="*/ 81 h 40"/>
                  <a:gd name="T6" fmla="*/ 316 w 54"/>
                  <a:gd name="T7" fmla="*/ 207 h 40"/>
                  <a:gd name="T8" fmla="*/ 513 w 54"/>
                  <a:gd name="T9" fmla="*/ 308 h 40"/>
                  <a:gd name="T10" fmla="*/ 702 w 54"/>
                  <a:gd name="T11" fmla="*/ 389 h 40"/>
                  <a:gd name="T12" fmla="*/ 924 w 54"/>
                  <a:gd name="T13" fmla="*/ 437 h 40"/>
                  <a:gd name="T14" fmla="*/ 1120 w 54"/>
                  <a:gd name="T15" fmla="*/ 466 h 40"/>
                  <a:gd name="T16" fmla="*/ 1318 w 54"/>
                  <a:gd name="T17" fmla="*/ 410 h 40"/>
                  <a:gd name="T18" fmla="*/ 1293 w 54"/>
                  <a:gd name="T19" fmla="*/ 639 h 40"/>
                  <a:gd name="T20" fmla="*/ 1220 w 54"/>
                  <a:gd name="T21" fmla="*/ 846 h 40"/>
                  <a:gd name="T22" fmla="*/ 1076 w 54"/>
                  <a:gd name="T23" fmla="*/ 983 h 40"/>
                  <a:gd name="T24" fmla="*/ 898 w 54"/>
                  <a:gd name="T25" fmla="*/ 1028 h 40"/>
                  <a:gd name="T26" fmla="*/ 682 w 54"/>
                  <a:gd name="T27" fmla="*/ 1004 h 40"/>
                  <a:gd name="T28" fmla="*/ 460 w 54"/>
                  <a:gd name="T29" fmla="*/ 821 h 40"/>
                  <a:gd name="T30" fmla="*/ 242 w 54"/>
                  <a:gd name="T31" fmla="*/ 511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42 w 149"/>
                  <a:gd name="T3" fmla="*/ 453 h 704"/>
                  <a:gd name="T4" fmla="*/ 383 w 149"/>
                  <a:gd name="T5" fmla="*/ 1027 h 704"/>
                  <a:gd name="T6" fmla="*/ 671 w 149"/>
                  <a:gd name="T7" fmla="*/ 1755 h 704"/>
                  <a:gd name="T8" fmla="*/ 990 w 149"/>
                  <a:gd name="T9" fmla="*/ 2702 h 704"/>
                  <a:gd name="T10" fmla="*/ 1389 w 149"/>
                  <a:gd name="T11" fmla="*/ 3875 h 704"/>
                  <a:gd name="T12" fmla="*/ 1761 w 149"/>
                  <a:gd name="T13" fmla="*/ 5133 h 704"/>
                  <a:gd name="T14" fmla="*/ 2120 w 149"/>
                  <a:gd name="T15" fmla="*/ 6578 h 704"/>
                  <a:gd name="T16" fmla="*/ 2399 w 149"/>
                  <a:gd name="T17" fmla="*/ 8254 h 704"/>
                  <a:gd name="T18" fmla="*/ 2693 w 149"/>
                  <a:gd name="T19" fmla="*/ 10035 h 704"/>
                  <a:gd name="T20" fmla="*/ 2888 w 149"/>
                  <a:gd name="T21" fmla="*/ 12088 h 704"/>
                  <a:gd name="T22" fmla="*/ 2988 w 149"/>
                  <a:gd name="T23" fmla="*/ 14337 h 704"/>
                  <a:gd name="T24" fmla="*/ 3032 w 149"/>
                  <a:gd name="T25" fmla="*/ 16688 h 704"/>
                  <a:gd name="T26" fmla="*/ 2888 w 149"/>
                  <a:gd name="T27" fmla="*/ 19315 h 704"/>
                  <a:gd name="T28" fmla="*/ 2620 w 149"/>
                  <a:gd name="T29" fmla="*/ 22096 h 704"/>
                  <a:gd name="T30" fmla="*/ 2217 w 149"/>
                  <a:gd name="T31" fmla="*/ 25021 h 704"/>
                  <a:gd name="T32" fmla="*/ 1608 w 149"/>
                  <a:gd name="T33" fmla="*/ 28244 h 704"/>
                  <a:gd name="T34" fmla="*/ 932 w 149"/>
                  <a:gd name="T35" fmla="*/ 31897 h 704"/>
                  <a:gd name="T36" fmla="*/ 509 w 149"/>
                  <a:gd name="T37" fmla="*/ 35278 h 704"/>
                  <a:gd name="T38" fmla="*/ 241 w 149"/>
                  <a:gd name="T39" fmla="*/ 38399 h 704"/>
                  <a:gd name="T40" fmla="*/ 142 w 149"/>
                  <a:gd name="T41" fmla="*/ 41402 h 704"/>
                  <a:gd name="T42" fmla="*/ 142 w 149"/>
                  <a:gd name="T43" fmla="*/ 44257 h 704"/>
                  <a:gd name="T44" fmla="*/ 197 w 149"/>
                  <a:gd name="T45" fmla="*/ 46910 h 704"/>
                  <a:gd name="T46" fmla="*/ 295 w 149"/>
                  <a:gd name="T47" fmla="*/ 49238 h 704"/>
                  <a:gd name="T48" fmla="*/ 339 w 149"/>
                  <a:gd name="T49" fmla="*/ 51513 h 704"/>
                  <a:gd name="T50" fmla="*/ 990 w 149"/>
                  <a:gd name="T51" fmla="*/ 50340 h 704"/>
                  <a:gd name="T52" fmla="*/ 932 w 149"/>
                  <a:gd name="T53" fmla="*/ 49758 h 704"/>
                  <a:gd name="T54" fmla="*/ 868 w 149"/>
                  <a:gd name="T55" fmla="*/ 48082 h 704"/>
                  <a:gd name="T56" fmla="*/ 795 w 149"/>
                  <a:gd name="T57" fmla="*/ 45506 h 704"/>
                  <a:gd name="T58" fmla="*/ 848 w 149"/>
                  <a:gd name="T59" fmla="*/ 42078 h 704"/>
                  <a:gd name="T60" fmla="*/ 990 w 149"/>
                  <a:gd name="T61" fmla="*/ 37980 h 704"/>
                  <a:gd name="T62" fmla="*/ 1389 w 149"/>
                  <a:gd name="T63" fmla="*/ 33301 h 704"/>
                  <a:gd name="T64" fmla="*/ 2064 w 149"/>
                  <a:gd name="T65" fmla="*/ 28244 h 704"/>
                  <a:gd name="T66" fmla="*/ 3105 w 149"/>
                  <a:gd name="T67" fmla="*/ 22892 h 704"/>
                  <a:gd name="T68" fmla="*/ 3444 w 149"/>
                  <a:gd name="T69" fmla="*/ 20417 h 704"/>
                  <a:gd name="T70" fmla="*/ 3586 w 149"/>
                  <a:gd name="T71" fmla="*/ 17186 h 704"/>
                  <a:gd name="T72" fmla="*/ 3468 w 149"/>
                  <a:gd name="T73" fmla="*/ 13457 h 704"/>
                  <a:gd name="T74" fmla="*/ 3149 w 149"/>
                  <a:gd name="T75" fmla="*/ 9804 h 704"/>
                  <a:gd name="T76" fmla="*/ 2620 w 149"/>
                  <a:gd name="T77" fmla="*/ 6227 h 704"/>
                  <a:gd name="T78" fmla="*/ 1942 w 149"/>
                  <a:gd name="T79" fmla="*/ 3226 h 704"/>
                  <a:gd name="T80" fmla="*/ 1054 w 149"/>
                  <a:gd name="T81" fmla="*/ 1027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3808 w 128"/>
                <a:gd name="T1" fmla="*/ 0 h 217"/>
                <a:gd name="T2" fmla="*/ 4260 w 128"/>
                <a:gd name="T3" fmla="*/ 724 h 217"/>
                <a:gd name="T4" fmla="*/ 4661 w 128"/>
                <a:gd name="T5" fmla="*/ 2165 h 217"/>
                <a:gd name="T6" fmla="*/ 4979 w 128"/>
                <a:gd name="T7" fmla="*/ 4017 h 217"/>
                <a:gd name="T8" fmla="*/ 5191 w 128"/>
                <a:gd name="T9" fmla="*/ 6236 h 217"/>
                <a:gd name="T10" fmla="*/ 5145 w 128"/>
                <a:gd name="T11" fmla="*/ 8883 h 217"/>
                <a:gd name="T12" fmla="*/ 4706 w 128"/>
                <a:gd name="T13" fmla="*/ 11610 h 217"/>
                <a:gd name="T14" fmla="*/ 3808 w 128"/>
                <a:gd name="T15" fmla="*/ 14472 h 217"/>
                <a:gd name="T16" fmla="*/ 2425 w 128"/>
                <a:gd name="T17" fmla="*/ 17361 h 217"/>
                <a:gd name="T18" fmla="*/ 1994 w 128"/>
                <a:gd name="T19" fmla="*/ 17038 h 217"/>
                <a:gd name="T20" fmla="*/ 1542 w 128"/>
                <a:gd name="T21" fmla="*/ 16799 h 217"/>
                <a:gd name="T22" fmla="*/ 1062 w 128"/>
                <a:gd name="T23" fmla="*/ 16395 h 217"/>
                <a:gd name="T24" fmla="*/ 643 w 128"/>
                <a:gd name="T25" fmla="*/ 16072 h 217"/>
                <a:gd name="T26" fmla="*/ 318 w 128"/>
                <a:gd name="T27" fmla="*/ 15681 h 217"/>
                <a:gd name="T28" fmla="*/ 83 w 128"/>
                <a:gd name="T29" fmla="*/ 15196 h 217"/>
                <a:gd name="T30" fmla="*/ 0 w 128"/>
                <a:gd name="T31" fmla="*/ 14634 h 217"/>
                <a:gd name="T32" fmla="*/ 50 w 128"/>
                <a:gd name="T33" fmla="*/ 14230 h 217"/>
                <a:gd name="T34" fmla="*/ 527 w 128"/>
                <a:gd name="T35" fmla="*/ 13668 h 217"/>
                <a:gd name="T36" fmla="*/ 1171 w 128"/>
                <a:gd name="T37" fmla="*/ 12899 h 217"/>
                <a:gd name="T38" fmla="*/ 1865 w 128"/>
                <a:gd name="T39" fmla="*/ 12014 h 217"/>
                <a:gd name="T40" fmla="*/ 2554 w 128"/>
                <a:gd name="T41" fmla="*/ 10725 h 217"/>
                <a:gd name="T42" fmla="*/ 3197 w 128"/>
                <a:gd name="T43" fmla="*/ 8963 h 217"/>
                <a:gd name="T44" fmla="*/ 3694 w 128"/>
                <a:gd name="T45" fmla="*/ 6637 h 217"/>
                <a:gd name="T46" fmla="*/ 3934 w 128"/>
                <a:gd name="T47" fmla="*/ 3694 h 217"/>
                <a:gd name="T48" fmla="*/ 380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6290 w 117"/>
                <a:gd name="T1" fmla="*/ 0 h 132"/>
                <a:gd name="T2" fmla="*/ 0 w 117"/>
                <a:gd name="T3" fmla="*/ 3817 h 132"/>
                <a:gd name="T4" fmla="*/ 248 w 117"/>
                <a:gd name="T5" fmla="*/ 3955 h 132"/>
                <a:gd name="T6" fmla="*/ 1162 w 117"/>
                <a:gd name="T7" fmla="*/ 4436 h 132"/>
                <a:gd name="T8" fmla="*/ 2436 w 117"/>
                <a:gd name="T9" fmla="*/ 5512 h 132"/>
                <a:gd name="T10" fmla="*/ 3855 w 117"/>
                <a:gd name="T11" fmla="*/ 7167 h 132"/>
                <a:gd name="T12" fmla="*/ 5540 w 117"/>
                <a:gd name="T13" fmla="*/ 9466 h 132"/>
                <a:gd name="T14" fmla="*/ 7041 w 117"/>
                <a:gd name="T15" fmla="*/ 12208 h 132"/>
                <a:gd name="T16" fmla="*/ 8560 w 117"/>
                <a:gd name="T17" fmla="*/ 15716 h 132"/>
                <a:gd name="T18" fmla="*/ 9721 w 117"/>
                <a:gd name="T19" fmla="*/ 20152 h 132"/>
                <a:gd name="T20" fmla="*/ 9803 w 117"/>
                <a:gd name="T21" fmla="*/ 18324 h 132"/>
                <a:gd name="T22" fmla="*/ 9640 w 117"/>
                <a:gd name="T23" fmla="*/ 16335 h 132"/>
                <a:gd name="T24" fmla="*/ 9053 w 117"/>
                <a:gd name="T25" fmla="*/ 13727 h 132"/>
                <a:gd name="T26" fmla="*/ 8311 w 117"/>
                <a:gd name="T27" fmla="*/ 11294 h 132"/>
                <a:gd name="T28" fmla="*/ 7452 w 117"/>
                <a:gd name="T29" fmla="*/ 8858 h 132"/>
                <a:gd name="T30" fmla="*/ 6535 w 117"/>
                <a:gd name="T31" fmla="*/ 6858 h 132"/>
                <a:gd name="T32" fmla="*/ 5622 w 117"/>
                <a:gd name="T33" fmla="*/ 5512 h 132"/>
                <a:gd name="T34" fmla="*/ 4844 w 117"/>
                <a:gd name="T35" fmla="*/ 4868 h 132"/>
                <a:gd name="T36" fmla="*/ 5785 w 117"/>
                <a:gd name="T37" fmla="*/ 4436 h 132"/>
                <a:gd name="T38" fmla="*/ 6620 w 117"/>
                <a:gd name="T39" fmla="*/ 4250 h 132"/>
                <a:gd name="T40" fmla="*/ 7452 w 117"/>
                <a:gd name="T41" fmla="*/ 3955 h 132"/>
                <a:gd name="T42" fmla="*/ 8230 w 117"/>
                <a:gd name="T43" fmla="*/ 3817 h 132"/>
                <a:gd name="T44" fmla="*/ 8808 w 117"/>
                <a:gd name="T45" fmla="*/ 3645 h 132"/>
                <a:gd name="T46" fmla="*/ 9137 w 117"/>
                <a:gd name="T47" fmla="*/ 3350 h 132"/>
                <a:gd name="T48" fmla="*/ 9476 w 117"/>
                <a:gd name="T49" fmla="*/ 3213 h 132"/>
                <a:gd name="T50" fmla="*/ 9558 w 117"/>
                <a:gd name="T51" fmla="*/ 3213 h 132"/>
                <a:gd name="T52" fmla="*/ 6290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349 w 29"/>
                <a:gd name="T1" fmla="*/ 0 h 77"/>
                <a:gd name="T2" fmla="*/ 1863 w 29"/>
                <a:gd name="T3" fmla="*/ 0 h 77"/>
                <a:gd name="T4" fmla="*/ 1296 w 29"/>
                <a:gd name="T5" fmla="*/ 633 h 77"/>
                <a:gd name="T6" fmla="*/ 729 w 29"/>
                <a:gd name="T7" fmla="*/ 1445 h 77"/>
                <a:gd name="T8" fmla="*/ 324 w 29"/>
                <a:gd name="T9" fmla="*/ 3064 h 77"/>
                <a:gd name="T10" fmla="*/ 81 w 29"/>
                <a:gd name="T11" fmla="*/ 4825 h 77"/>
                <a:gd name="T12" fmla="*/ 0 w 29"/>
                <a:gd name="T13" fmla="*/ 7078 h 77"/>
                <a:gd name="T14" fmla="*/ 243 w 29"/>
                <a:gd name="T15" fmla="*/ 9650 h 77"/>
                <a:gd name="T16" fmla="*/ 891 w 29"/>
                <a:gd name="T17" fmla="*/ 12344 h 77"/>
                <a:gd name="T18" fmla="*/ 1215 w 29"/>
                <a:gd name="T19" fmla="*/ 8522 h 77"/>
                <a:gd name="T20" fmla="*/ 1539 w 29"/>
                <a:gd name="T21" fmla="*/ 5950 h 77"/>
                <a:gd name="T22" fmla="*/ 1863 w 29"/>
                <a:gd name="T23" fmla="*/ 3519 h 77"/>
                <a:gd name="T24" fmla="*/ 234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988 h 237"/>
                <a:gd name="T4" fmla="*/ 148 w 257"/>
                <a:gd name="T5" fmla="*/ 1959 h 237"/>
                <a:gd name="T6" fmla="*/ 294 w 257"/>
                <a:gd name="T7" fmla="*/ 2942 h 237"/>
                <a:gd name="T8" fmla="*/ 541 w 257"/>
                <a:gd name="T9" fmla="*/ 3838 h 237"/>
                <a:gd name="T10" fmla="*/ 893 w 257"/>
                <a:gd name="T11" fmla="*/ 4671 h 237"/>
                <a:gd name="T12" fmla="*/ 1341 w 257"/>
                <a:gd name="T13" fmla="*/ 5527 h 237"/>
                <a:gd name="T14" fmla="*/ 1881 w 257"/>
                <a:gd name="T15" fmla="*/ 6310 h 237"/>
                <a:gd name="T16" fmla="*/ 2515 w 257"/>
                <a:gd name="T17" fmla="*/ 6968 h 237"/>
                <a:gd name="T18" fmla="*/ 3315 w 257"/>
                <a:gd name="T19" fmla="*/ 7601 h 237"/>
                <a:gd name="T20" fmla="*/ 4240 w 257"/>
                <a:gd name="T21" fmla="*/ 8144 h 237"/>
                <a:gd name="T22" fmla="*/ 5231 w 257"/>
                <a:gd name="T23" fmla="*/ 8582 h 237"/>
                <a:gd name="T24" fmla="*/ 6452 w 257"/>
                <a:gd name="T25" fmla="*/ 8928 h 237"/>
                <a:gd name="T26" fmla="*/ 7793 w 257"/>
                <a:gd name="T27" fmla="*/ 9165 h 237"/>
                <a:gd name="T28" fmla="*/ 9269 w 257"/>
                <a:gd name="T29" fmla="*/ 9290 h 237"/>
                <a:gd name="T30" fmla="*/ 10848 w 257"/>
                <a:gd name="T31" fmla="*/ 9240 h 237"/>
                <a:gd name="T32" fmla="*/ 12674 w 257"/>
                <a:gd name="T33" fmla="*/ 9085 h 237"/>
                <a:gd name="T34" fmla="*/ 11052 w 257"/>
                <a:gd name="T35" fmla="*/ 8895 h 237"/>
                <a:gd name="T36" fmla="*/ 9619 w 257"/>
                <a:gd name="T37" fmla="*/ 8615 h 237"/>
                <a:gd name="T38" fmla="*/ 8371 w 257"/>
                <a:gd name="T39" fmla="*/ 8302 h 237"/>
                <a:gd name="T40" fmla="*/ 7295 w 257"/>
                <a:gd name="T41" fmla="*/ 7989 h 237"/>
                <a:gd name="T42" fmla="*/ 6307 w 257"/>
                <a:gd name="T43" fmla="*/ 7569 h 237"/>
                <a:gd name="T44" fmla="*/ 5525 w 257"/>
                <a:gd name="T45" fmla="*/ 7124 h 237"/>
                <a:gd name="T46" fmla="*/ 4783 w 257"/>
                <a:gd name="T47" fmla="*/ 6623 h 237"/>
                <a:gd name="T48" fmla="*/ 4150 w 257"/>
                <a:gd name="T49" fmla="*/ 6080 h 237"/>
                <a:gd name="T50" fmla="*/ 3553 w 257"/>
                <a:gd name="T51" fmla="*/ 5527 h 237"/>
                <a:gd name="T52" fmla="*/ 3013 w 257"/>
                <a:gd name="T53" fmla="*/ 4902 h 237"/>
                <a:gd name="T54" fmla="*/ 2570 w 257"/>
                <a:gd name="T55" fmla="*/ 4201 h 237"/>
                <a:gd name="T56" fmla="*/ 2120 w 257"/>
                <a:gd name="T57" fmla="*/ 3443 h 237"/>
                <a:gd name="T58" fmla="*/ 1622 w 257"/>
                <a:gd name="T59" fmla="*/ 2710 h 237"/>
                <a:gd name="T60" fmla="*/ 1137 w 257"/>
                <a:gd name="T61" fmla="*/ 1847 h 237"/>
                <a:gd name="T62" fmla="*/ 596 w 257"/>
                <a:gd name="T63" fmla="*/ 938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3867 w 124"/>
                <a:gd name="T1" fmla="*/ 0 h 110"/>
                <a:gd name="T2" fmla="*/ 6219 w 124"/>
                <a:gd name="T3" fmla="*/ 4408 h 110"/>
                <a:gd name="T4" fmla="*/ 6012 w 124"/>
                <a:gd name="T5" fmla="*/ 4357 h 110"/>
                <a:gd name="T6" fmla="*/ 5368 w 124"/>
                <a:gd name="T7" fmla="*/ 4279 h 110"/>
                <a:gd name="T8" fmla="*/ 4468 w 124"/>
                <a:gd name="T9" fmla="*/ 4114 h 110"/>
                <a:gd name="T10" fmla="*/ 3414 w 124"/>
                <a:gd name="T11" fmla="*/ 4036 h 110"/>
                <a:gd name="T12" fmla="*/ 2259 w 124"/>
                <a:gd name="T13" fmla="*/ 3953 h 110"/>
                <a:gd name="T14" fmla="*/ 1261 w 124"/>
                <a:gd name="T15" fmla="*/ 4006 h 110"/>
                <a:gd name="T16" fmla="*/ 452 w 124"/>
                <a:gd name="T17" fmla="*/ 4165 h 110"/>
                <a:gd name="T18" fmla="*/ 0 w 124"/>
                <a:gd name="T19" fmla="*/ 4491 h 110"/>
                <a:gd name="T20" fmla="*/ 205 w 124"/>
                <a:gd name="T21" fmla="*/ 4006 h 110"/>
                <a:gd name="T22" fmla="*/ 397 w 124"/>
                <a:gd name="T23" fmla="*/ 3634 h 110"/>
                <a:gd name="T24" fmla="*/ 806 w 124"/>
                <a:gd name="T25" fmla="*/ 3341 h 110"/>
                <a:gd name="T26" fmla="*/ 1261 w 124"/>
                <a:gd name="T27" fmla="*/ 3098 h 110"/>
                <a:gd name="T28" fmla="*/ 1807 w 124"/>
                <a:gd name="T29" fmla="*/ 2939 h 110"/>
                <a:gd name="T30" fmla="*/ 2358 w 124"/>
                <a:gd name="T31" fmla="*/ 2886 h 110"/>
                <a:gd name="T32" fmla="*/ 2959 w 124"/>
                <a:gd name="T33" fmla="*/ 2886 h 110"/>
                <a:gd name="T34" fmla="*/ 3619 w 124"/>
                <a:gd name="T35" fmla="*/ 3020 h 110"/>
                <a:gd name="T36" fmla="*/ 3654 w 124"/>
                <a:gd name="T37" fmla="*/ 2886 h 110"/>
                <a:gd name="T38" fmla="*/ 3505 w 124"/>
                <a:gd name="T39" fmla="*/ 2292 h 110"/>
                <a:gd name="T40" fmla="*/ 3356 w 124"/>
                <a:gd name="T41" fmla="*/ 1552 h 110"/>
                <a:gd name="T42" fmla="*/ 3257 w 124"/>
                <a:gd name="T43" fmla="*/ 1226 h 110"/>
                <a:gd name="T44" fmla="*/ 3167 w 124"/>
                <a:gd name="T45" fmla="*/ 1226 h 110"/>
                <a:gd name="T46" fmla="*/ 3053 w 124"/>
                <a:gd name="T47" fmla="*/ 1175 h 110"/>
                <a:gd name="T48" fmla="*/ 2959 w 124"/>
                <a:gd name="T49" fmla="*/ 1067 h 110"/>
                <a:gd name="T50" fmla="*/ 2869 w 124"/>
                <a:gd name="T51" fmla="*/ 940 h 110"/>
                <a:gd name="T52" fmla="*/ 2869 w 124"/>
                <a:gd name="T53" fmla="*/ 773 h 110"/>
                <a:gd name="T54" fmla="*/ 2959 w 124"/>
                <a:gd name="T55" fmla="*/ 561 h 110"/>
                <a:gd name="T56" fmla="*/ 3313 w 124"/>
                <a:gd name="T57" fmla="*/ 326 h 110"/>
                <a:gd name="T58" fmla="*/ 386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588 w 46"/>
                <a:gd name="T1" fmla="*/ 0 h 94"/>
                <a:gd name="T2" fmla="*/ 1016 w 46"/>
                <a:gd name="T3" fmla="*/ 1433 h 94"/>
                <a:gd name="T4" fmla="*/ 765 w 46"/>
                <a:gd name="T5" fmla="*/ 2347 h 94"/>
                <a:gd name="T6" fmla="*/ 559 w 46"/>
                <a:gd name="T7" fmla="*/ 2987 h 94"/>
                <a:gd name="T8" fmla="*/ 0 w 46"/>
                <a:gd name="T9" fmla="*/ 3552 h 94"/>
                <a:gd name="T10" fmla="*/ 615 w 46"/>
                <a:gd name="T11" fmla="*/ 3319 h 94"/>
                <a:gd name="T12" fmla="*/ 1187 w 46"/>
                <a:gd name="T13" fmla="*/ 3017 h 94"/>
                <a:gd name="T14" fmla="*/ 1644 w 46"/>
                <a:gd name="T15" fmla="*/ 2605 h 94"/>
                <a:gd name="T16" fmla="*/ 2046 w 46"/>
                <a:gd name="T17" fmla="*/ 2152 h 94"/>
                <a:gd name="T18" fmla="*/ 2294 w 46"/>
                <a:gd name="T19" fmla="*/ 1658 h 94"/>
                <a:gd name="T20" fmla="*/ 2353 w 46"/>
                <a:gd name="T21" fmla="*/ 1125 h 94"/>
                <a:gd name="T22" fmla="*/ 2139 w 46"/>
                <a:gd name="T23" fmla="*/ 565 h 94"/>
                <a:gd name="T24" fmla="*/ 1588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93 w 149"/>
                <a:gd name="T3" fmla="*/ 693 h 704"/>
                <a:gd name="T4" fmla="*/ 773 w 149"/>
                <a:gd name="T5" fmla="*/ 1601 h 704"/>
                <a:gd name="T6" fmla="*/ 1356 w 149"/>
                <a:gd name="T7" fmla="*/ 2721 h 704"/>
                <a:gd name="T8" fmla="*/ 1983 w 149"/>
                <a:gd name="T9" fmla="*/ 4214 h 704"/>
                <a:gd name="T10" fmla="*/ 2812 w 149"/>
                <a:gd name="T11" fmla="*/ 6031 h 704"/>
                <a:gd name="T12" fmla="*/ 3542 w 149"/>
                <a:gd name="T13" fmla="*/ 7985 h 704"/>
                <a:gd name="T14" fmla="*/ 4257 w 149"/>
                <a:gd name="T15" fmla="*/ 10259 h 704"/>
                <a:gd name="T16" fmla="*/ 4843 w 149"/>
                <a:gd name="T17" fmla="*/ 12872 h 704"/>
                <a:gd name="T18" fmla="*/ 5412 w 149"/>
                <a:gd name="T19" fmla="*/ 15626 h 704"/>
                <a:gd name="T20" fmla="*/ 5816 w 149"/>
                <a:gd name="T21" fmla="*/ 18795 h 704"/>
                <a:gd name="T22" fmla="*/ 5998 w 149"/>
                <a:gd name="T23" fmla="*/ 22317 h 704"/>
                <a:gd name="T24" fmla="*/ 6095 w 149"/>
                <a:gd name="T25" fmla="*/ 25980 h 704"/>
                <a:gd name="T26" fmla="*/ 5816 w 149"/>
                <a:gd name="T27" fmla="*/ 30089 h 704"/>
                <a:gd name="T28" fmla="*/ 5267 w 149"/>
                <a:gd name="T29" fmla="*/ 34422 h 704"/>
                <a:gd name="T30" fmla="*/ 4460 w 149"/>
                <a:gd name="T31" fmla="*/ 38946 h 704"/>
                <a:gd name="T32" fmla="*/ 3250 w 149"/>
                <a:gd name="T33" fmla="*/ 43974 h 704"/>
                <a:gd name="T34" fmla="*/ 1891 w 149"/>
                <a:gd name="T35" fmla="*/ 49653 h 704"/>
                <a:gd name="T36" fmla="*/ 1008 w 149"/>
                <a:gd name="T37" fmla="*/ 54926 h 704"/>
                <a:gd name="T38" fmla="*/ 480 w 149"/>
                <a:gd name="T39" fmla="*/ 59803 h 704"/>
                <a:gd name="T40" fmla="*/ 293 w 149"/>
                <a:gd name="T41" fmla="*/ 64478 h 704"/>
                <a:gd name="T42" fmla="*/ 293 w 149"/>
                <a:gd name="T43" fmla="*/ 68941 h 704"/>
                <a:gd name="T44" fmla="*/ 382 w 149"/>
                <a:gd name="T45" fmla="*/ 73018 h 704"/>
                <a:gd name="T46" fmla="*/ 586 w 149"/>
                <a:gd name="T47" fmla="*/ 76678 h 704"/>
                <a:gd name="T48" fmla="*/ 680 w 149"/>
                <a:gd name="T49" fmla="*/ 80203 h 704"/>
                <a:gd name="T50" fmla="*/ 1983 w 149"/>
                <a:gd name="T51" fmla="*/ 78386 h 704"/>
                <a:gd name="T52" fmla="*/ 1891 w 149"/>
                <a:gd name="T53" fmla="*/ 77478 h 704"/>
                <a:gd name="T54" fmla="*/ 1746 w 149"/>
                <a:gd name="T55" fmla="*/ 74832 h 704"/>
                <a:gd name="T56" fmla="*/ 1593 w 149"/>
                <a:gd name="T57" fmla="*/ 70862 h 704"/>
                <a:gd name="T58" fmla="*/ 1691 w 149"/>
                <a:gd name="T59" fmla="*/ 65524 h 704"/>
                <a:gd name="T60" fmla="*/ 1983 w 149"/>
                <a:gd name="T61" fmla="*/ 59143 h 704"/>
                <a:gd name="T62" fmla="*/ 2812 w 149"/>
                <a:gd name="T63" fmla="*/ 51851 h 704"/>
                <a:gd name="T64" fmla="*/ 4167 w 149"/>
                <a:gd name="T65" fmla="*/ 43974 h 704"/>
                <a:gd name="T66" fmla="*/ 6241 w 149"/>
                <a:gd name="T67" fmla="*/ 35670 h 704"/>
                <a:gd name="T68" fmla="*/ 6916 w 149"/>
                <a:gd name="T69" fmla="*/ 31808 h 704"/>
                <a:gd name="T70" fmla="*/ 7214 w 149"/>
                <a:gd name="T71" fmla="*/ 26780 h 704"/>
                <a:gd name="T72" fmla="*/ 6971 w 149"/>
                <a:gd name="T73" fmla="*/ 20952 h 704"/>
                <a:gd name="T74" fmla="*/ 6351 w 149"/>
                <a:gd name="T75" fmla="*/ 15273 h 704"/>
                <a:gd name="T76" fmla="*/ 5267 w 149"/>
                <a:gd name="T77" fmla="*/ 9690 h 704"/>
                <a:gd name="T78" fmla="*/ 3925 w 149"/>
                <a:gd name="T79" fmla="*/ 5018 h 704"/>
                <a:gd name="T80" fmla="*/ 2129 w 149"/>
                <a:gd name="T81" fmla="*/ 1601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3009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13009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9D741-8CDF-4DB3-A941-BE4DA6425862}" type="datetime1">
              <a:rPr lang="cs-CZ" altLang="cs-CZ"/>
              <a:pPr>
                <a:defRPr/>
              </a:pPr>
              <a:t>27.12.2022</a:t>
            </a:fld>
            <a:endParaRPr lang="cs-CZ" altLang="cs-CZ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8083F-2FC8-495B-AA7C-C7EF9EF1F1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946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3E83A-1EEC-4F6F-B472-D0D19BAD3E73}" type="datetime1">
              <a:rPr lang="cs-CZ" altLang="cs-CZ"/>
              <a:pPr>
                <a:defRPr/>
              </a:pPr>
              <a:t>27.12.2022</a:t>
            </a:fld>
            <a:endParaRPr lang="cs-CZ" altLang="cs-CZ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3C0DB-3622-410D-8142-7718BFD6C46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139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6DE65-C060-4E84-AFE3-ABA0D81AE87A}" type="datetime1">
              <a:rPr lang="cs-CZ" altLang="cs-CZ"/>
              <a:pPr>
                <a:defRPr/>
              </a:pPr>
              <a:t>27.12.2022</a:t>
            </a:fld>
            <a:endParaRPr lang="cs-CZ" altLang="cs-CZ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7F263-4321-419F-83EB-5CBB69D7CA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809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F175-F625-49A0-8B63-CB98306595BA}" type="datetime1">
              <a:rPr lang="cs-CZ" altLang="cs-CZ"/>
              <a:pPr>
                <a:defRPr/>
              </a:pPr>
              <a:t>27.12.2022</a:t>
            </a:fld>
            <a:endParaRPr lang="cs-CZ" altLang="cs-CZ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F6197-BEEC-419F-BF81-529E25B41E4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974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8856B-29AC-43E3-B179-538B2184D9D7}" type="datetime1">
              <a:rPr lang="cs-CZ" altLang="cs-CZ"/>
              <a:pPr>
                <a:defRPr/>
              </a:pPr>
              <a:t>27.12.2022</a:t>
            </a:fld>
            <a:endParaRPr lang="cs-CZ" altLang="cs-CZ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B2846-513D-4175-8034-7FBB08477C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357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81FCF-19DA-4087-9939-64FDB590212C}" type="datetime1">
              <a:rPr lang="cs-CZ" altLang="cs-CZ"/>
              <a:pPr>
                <a:defRPr/>
              </a:pPr>
              <a:t>27.12.2022</a:t>
            </a:fld>
            <a:endParaRPr lang="cs-CZ" altLang="cs-CZ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A05C0-C06F-4E33-9E4A-3F644E15E7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61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96EAF-D4C4-4D30-AC18-529DD003AE9D}" type="datetime1">
              <a:rPr lang="cs-CZ" altLang="cs-CZ"/>
              <a:pPr>
                <a:defRPr/>
              </a:pPr>
              <a:t>27.12.2022</a:t>
            </a:fld>
            <a:endParaRPr lang="cs-CZ" altLang="cs-CZ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F65C1-4C6F-45DD-9D61-92BFFDAF1F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021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93D21-EBEB-4D37-B4EC-DCA5FCA8CE34}" type="datetime1">
              <a:rPr lang="cs-CZ" altLang="cs-CZ"/>
              <a:pPr>
                <a:defRPr/>
              </a:pPr>
              <a:t>27.12.2022</a:t>
            </a:fld>
            <a:endParaRPr lang="cs-CZ" altLang="cs-CZ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71089-EEBA-41D8-8DD8-755DF6587A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504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58E4E-4860-43C3-8CF6-BBB65D03E391}" type="datetime1">
              <a:rPr lang="cs-CZ" altLang="cs-CZ"/>
              <a:pPr>
                <a:defRPr/>
              </a:pPr>
              <a:t>27.12.2022</a:t>
            </a:fld>
            <a:endParaRPr lang="cs-CZ" altLang="cs-CZ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F839A-01E9-4386-85C4-DD0600B70F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96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EDE01-81AE-42A9-8474-030BFA29FA06}" type="datetime1">
              <a:rPr lang="cs-CZ" altLang="cs-CZ"/>
              <a:pPr>
                <a:defRPr/>
              </a:pPr>
              <a:t>27.12.2022</a:t>
            </a:fld>
            <a:endParaRPr lang="cs-CZ" altLang="cs-CZ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D853-0B37-4208-82DF-B2BDFC590F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770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F74DD-C41A-456D-8DD5-1C52CB3201D3}" type="datetime1">
              <a:rPr lang="cs-CZ" altLang="cs-CZ"/>
              <a:pPr>
                <a:defRPr/>
              </a:pPr>
              <a:t>27.12.2022</a:t>
            </a:fld>
            <a:endParaRPr lang="cs-CZ" altLang="cs-CZ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B6B34-BF96-4D51-9D52-034B7E448ED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133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98 w 217"/>
                  <a:gd name="T1" fmla="*/ 910 h 210"/>
                  <a:gd name="T2" fmla="*/ 159 w 217"/>
                  <a:gd name="T3" fmla="*/ 860 h 210"/>
                  <a:gd name="T4" fmla="*/ 114 w 217"/>
                  <a:gd name="T5" fmla="*/ 785 h 210"/>
                  <a:gd name="T6" fmla="*/ 66 w 217"/>
                  <a:gd name="T7" fmla="*/ 687 h 210"/>
                  <a:gd name="T8" fmla="*/ 20 w 217"/>
                  <a:gd name="T9" fmla="*/ 584 h 210"/>
                  <a:gd name="T10" fmla="*/ 0 w 217"/>
                  <a:gd name="T11" fmla="*/ 473 h 210"/>
                  <a:gd name="T12" fmla="*/ 1 w 217"/>
                  <a:gd name="T13" fmla="*/ 354 h 210"/>
                  <a:gd name="T14" fmla="*/ 39 w 217"/>
                  <a:gd name="T15" fmla="*/ 245 h 210"/>
                  <a:gd name="T16" fmla="*/ 117 w 217"/>
                  <a:gd name="T17" fmla="*/ 154 h 210"/>
                  <a:gd name="T18" fmla="*/ 196 w 217"/>
                  <a:gd name="T19" fmla="*/ 95 h 210"/>
                  <a:gd name="T20" fmla="*/ 260 w 217"/>
                  <a:gd name="T21" fmla="*/ 52 h 210"/>
                  <a:gd name="T22" fmla="*/ 312 w 217"/>
                  <a:gd name="T23" fmla="*/ 29 h 210"/>
                  <a:gd name="T24" fmla="*/ 352 w 217"/>
                  <a:gd name="T25" fmla="*/ 20 h 210"/>
                  <a:gd name="T26" fmla="*/ 381 w 217"/>
                  <a:gd name="T27" fmla="*/ 20 h 210"/>
                  <a:gd name="T28" fmla="*/ 450 w 217"/>
                  <a:gd name="T29" fmla="*/ 0 h 210"/>
                  <a:gd name="T30" fmla="*/ 639 w 217"/>
                  <a:gd name="T31" fmla="*/ 36 h 210"/>
                  <a:gd name="T32" fmla="*/ 692 w 217"/>
                  <a:gd name="T33" fmla="*/ 52 h 210"/>
                  <a:gd name="T34" fmla="*/ 744 w 217"/>
                  <a:gd name="T35" fmla="*/ 66 h 210"/>
                  <a:gd name="T36" fmla="*/ 789 w 217"/>
                  <a:gd name="T37" fmla="*/ 81 h 210"/>
                  <a:gd name="T38" fmla="*/ 822 w 217"/>
                  <a:gd name="T39" fmla="*/ 100 h 210"/>
                  <a:gd name="T40" fmla="*/ 860 w 217"/>
                  <a:gd name="T41" fmla="*/ 117 h 210"/>
                  <a:gd name="T42" fmla="*/ 889 w 217"/>
                  <a:gd name="T43" fmla="*/ 137 h 210"/>
                  <a:gd name="T44" fmla="*/ 912 w 217"/>
                  <a:gd name="T45" fmla="*/ 164 h 210"/>
                  <a:gd name="T46" fmla="*/ 939 w 217"/>
                  <a:gd name="T47" fmla="*/ 196 h 210"/>
                  <a:gd name="T48" fmla="*/ 889 w 217"/>
                  <a:gd name="T49" fmla="*/ 175 h 210"/>
                  <a:gd name="T50" fmla="*/ 841 w 217"/>
                  <a:gd name="T51" fmla="*/ 156 h 210"/>
                  <a:gd name="T52" fmla="*/ 793 w 217"/>
                  <a:gd name="T53" fmla="*/ 144 h 210"/>
                  <a:gd name="T54" fmla="*/ 744 w 217"/>
                  <a:gd name="T55" fmla="*/ 128 h 210"/>
                  <a:gd name="T56" fmla="*/ 705 w 217"/>
                  <a:gd name="T57" fmla="*/ 117 h 210"/>
                  <a:gd name="T58" fmla="*/ 664 w 217"/>
                  <a:gd name="T59" fmla="*/ 114 h 210"/>
                  <a:gd name="T60" fmla="*/ 617 w 217"/>
                  <a:gd name="T61" fmla="*/ 107 h 210"/>
                  <a:gd name="T62" fmla="*/ 578 w 217"/>
                  <a:gd name="T63" fmla="*/ 107 h 210"/>
                  <a:gd name="T64" fmla="*/ 541 w 217"/>
                  <a:gd name="T65" fmla="*/ 107 h 210"/>
                  <a:gd name="T66" fmla="*/ 502 w 217"/>
                  <a:gd name="T67" fmla="*/ 108 h 210"/>
                  <a:gd name="T68" fmla="*/ 462 w 217"/>
                  <a:gd name="T69" fmla="*/ 117 h 210"/>
                  <a:gd name="T70" fmla="*/ 428 w 217"/>
                  <a:gd name="T71" fmla="*/ 127 h 210"/>
                  <a:gd name="T72" fmla="*/ 394 w 217"/>
                  <a:gd name="T73" fmla="*/ 144 h 210"/>
                  <a:gd name="T74" fmla="*/ 353 w 217"/>
                  <a:gd name="T75" fmla="*/ 156 h 210"/>
                  <a:gd name="T76" fmla="*/ 320 w 217"/>
                  <a:gd name="T77" fmla="*/ 177 h 210"/>
                  <a:gd name="T78" fmla="*/ 286 w 217"/>
                  <a:gd name="T79" fmla="*/ 198 h 210"/>
                  <a:gd name="T80" fmla="*/ 225 w 217"/>
                  <a:gd name="T81" fmla="*/ 264 h 210"/>
                  <a:gd name="T82" fmla="*/ 183 w 217"/>
                  <a:gd name="T83" fmla="*/ 346 h 210"/>
                  <a:gd name="T84" fmla="*/ 159 w 217"/>
                  <a:gd name="T85" fmla="*/ 447 h 210"/>
                  <a:gd name="T86" fmla="*/ 150 w 217"/>
                  <a:gd name="T87" fmla="*/ 547 h 210"/>
                  <a:gd name="T88" fmla="*/ 150 w 217"/>
                  <a:gd name="T89" fmla="*/ 657 h 210"/>
                  <a:gd name="T90" fmla="*/ 164 w 217"/>
                  <a:gd name="T91" fmla="*/ 753 h 210"/>
                  <a:gd name="T92" fmla="*/ 177 w 217"/>
                  <a:gd name="T93" fmla="*/ 841 h 210"/>
                  <a:gd name="T94" fmla="*/ 198 w 217"/>
                  <a:gd name="T95" fmla="*/ 910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468 w 182"/>
                  <a:gd name="T1" fmla="*/ 0 h 213"/>
                  <a:gd name="T2" fmla="*/ 481 w 182"/>
                  <a:gd name="T3" fmla="*/ 9 h 213"/>
                  <a:gd name="T4" fmla="*/ 508 w 182"/>
                  <a:gd name="T5" fmla="*/ 36 h 213"/>
                  <a:gd name="T6" fmla="*/ 546 w 182"/>
                  <a:gd name="T7" fmla="*/ 80 h 213"/>
                  <a:gd name="T8" fmla="*/ 589 w 182"/>
                  <a:gd name="T9" fmla="*/ 145 h 213"/>
                  <a:gd name="T10" fmla="*/ 623 w 182"/>
                  <a:gd name="T11" fmla="*/ 226 h 213"/>
                  <a:gd name="T12" fmla="*/ 645 w 182"/>
                  <a:gd name="T13" fmla="*/ 333 h 213"/>
                  <a:gd name="T14" fmla="*/ 645 w 182"/>
                  <a:gd name="T15" fmla="*/ 460 h 213"/>
                  <a:gd name="T16" fmla="*/ 618 w 182"/>
                  <a:gd name="T17" fmla="*/ 609 h 213"/>
                  <a:gd name="T18" fmla="*/ 603 w 182"/>
                  <a:gd name="T19" fmla="*/ 651 h 213"/>
                  <a:gd name="T20" fmla="*/ 584 w 182"/>
                  <a:gd name="T21" fmla="*/ 685 h 213"/>
                  <a:gd name="T22" fmla="*/ 564 w 182"/>
                  <a:gd name="T23" fmla="*/ 723 h 213"/>
                  <a:gd name="T24" fmla="*/ 537 w 182"/>
                  <a:gd name="T25" fmla="*/ 756 h 213"/>
                  <a:gd name="T26" fmla="*/ 501 w 182"/>
                  <a:gd name="T27" fmla="*/ 787 h 213"/>
                  <a:gd name="T28" fmla="*/ 471 w 182"/>
                  <a:gd name="T29" fmla="*/ 811 h 213"/>
                  <a:gd name="T30" fmla="*/ 439 w 182"/>
                  <a:gd name="T31" fmla="*/ 834 h 213"/>
                  <a:gd name="T32" fmla="*/ 394 w 182"/>
                  <a:gd name="T33" fmla="*/ 853 h 213"/>
                  <a:gd name="T34" fmla="*/ 353 w 182"/>
                  <a:gd name="T35" fmla="*/ 862 h 213"/>
                  <a:gd name="T36" fmla="*/ 311 w 182"/>
                  <a:gd name="T37" fmla="*/ 873 h 213"/>
                  <a:gd name="T38" fmla="*/ 263 w 182"/>
                  <a:gd name="T39" fmla="*/ 881 h 213"/>
                  <a:gd name="T40" fmla="*/ 212 w 182"/>
                  <a:gd name="T41" fmla="*/ 881 h 213"/>
                  <a:gd name="T42" fmla="*/ 157 w 182"/>
                  <a:gd name="T43" fmla="*/ 873 h 213"/>
                  <a:gd name="T44" fmla="*/ 108 w 182"/>
                  <a:gd name="T45" fmla="*/ 862 h 213"/>
                  <a:gd name="T46" fmla="*/ 50 w 182"/>
                  <a:gd name="T47" fmla="*/ 843 h 213"/>
                  <a:gd name="T48" fmla="*/ 0 w 182"/>
                  <a:gd name="T49" fmla="*/ 821 h 213"/>
                  <a:gd name="T50" fmla="*/ 48 w 182"/>
                  <a:gd name="T51" fmla="*/ 853 h 213"/>
                  <a:gd name="T52" fmla="*/ 95 w 182"/>
                  <a:gd name="T53" fmla="*/ 873 h 213"/>
                  <a:gd name="T54" fmla="*/ 143 w 182"/>
                  <a:gd name="T55" fmla="*/ 895 h 213"/>
                  <a:gd name="T56" fmla="*/ 184 w 182"/>
                  <a:gd name="T57" fmla="*/ 910 h 213"/>
                  <a:gd name="T58" fmla="*/ 226 w 182"/>
                  <a:gd name="T59" fmla="*/ 923 h 213"/>
                  <a:gd name="T60" fmla="*/ 272 w 182"/>
                  <a:gd name="T61" fmla="*/ 928 h 213"/>
                  <a:gd name="T62" fmla="*/ 312 w 182"/>
                  <a:gd name="T63" fmla="*/ 930 h 213"/>
                  <a:gd name="T64" fmla="*/ 354 w 182"/>
                  <a:gd name="T65" fmla="*/ 930 h 213"/>
                  <a:gd name="T66" fmla="*/ 392 w 182"/>
                  <a:gd name="T67" fmla="*/ 928 h 213"/>
                  <a:gd name="T68" fmla="*/ 429 w 182"/>
                  <a:gd name="T69" fmla="*/ 920 h 213"/>
                  <a:gd name="T70" fmla="*/ 462 w 182"/>
                  <a:gd name="T71" fmla="*/ 910 h 213"/>
                  <a:gd name="T72" fmla="*/ 497 w 182"/>
                  <a:gd name="T73" fmla="*/ 901 h 213"/>
                  <a:gd name="T74" fmla="*/ 528 w 182"/>
                  <a:gd name="T75" fmla="*/ 889 h 213"/>
                  <a:gd name="T76" fmla="*/ 557 w 182"/>
                  <a:gd name="T77" fmla="*/ 870 h 213"/>
                  <a:gd name="T78" fmla="*/ 584 w 182"/>
                  <a:gd name="T79" fmla="*/ 853 h 213"/>
                  <a:gd name="T80" fmla="*/ 609 w 182"/>
                  <a:gd name="T81" fmla="*/ 834 h 213"/>
                  <a:gd name="T82" fmla="*/ 678 w 182"/>
                  <a:gd name="T83" fmla="*/ 768 h 213"/>
                  <a:gd name="T84" fmla="*/ 726 w 182"/>
                  <a:gd name="T85" fmla="*/ 704 h 213"/>
                  <a:gd name="T86" fmla="*/ 754 w 182"/>
                  <a:gd name="T87" fmla="*/ 629 h 213"/>
                  <a:gd name="T88" fmla="*/ 769 w 182"/>
                  <a:gd name="T89" fmla="*/ 561 h 213"/>
                  <a:gd name="T90" fmla="*/ 779 w 182"/>
                  <a:gd name="T91" fmla="*/ 487 h 213"/>
                  <a:gd name="T92" fmla="*/ 779 w 182"/>
                  <a:gd name="T93" fmla="*/ 414 h 213"/>
                  <a:gd name="T94" fmla="*/ 782 w 182"/>
                  <a:gd name="T95" fmla="*/ 346 h 213"/>
                  <a:gd name="T96" fmla="*/ 741 w 182"/>
                  <a:gd name="T97" fmla="*/ 202 h 213"/>
                  <a:gd name="T98" fmla="*/ 671 w 182"/>
                  <a:gd name="T99" fmla="*/ 90 h 213"/>
                  <a:gd name="T100" fmla="*/ 646 w 182"/>
                  <a:gd name="T101" fmla="*/ 80 h 213"/>
                  <a:gd name="T102" fmla="*/ 632 w 182"/>
                  <a:gd name="T103" fmla="*/ 67 h 213"/>
                  <a:gd name="T104" fmla="*/ 609 w 182"/>
                  <a:gd name="T105" fmla="*/ 56 h 213"/>
                  <a:gd name="T106" fmla="*/ 593 w 182"/>
                  <a:gd name="T107" fmla="*/ 48 h 213"/>
                  <a:gd name="T108" fmla="*/ 567 w 182"/>
                  <a:gd name="T109" fmla="*/ 39 h 213"/>
                  <a:gd name="T110" fmla="*/ 541 w 182"/>
                  <a:gd name="T111" fmla="*/ 27 h 213"/>
                  <a:gd name="T112" fmla="*/ 510 w 182"/>
                  <a:gd name="T113" fmla="*/ 13 h 213"/>
                  <a:gd name="T114" fmla="*/ 46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26 w 128"/>
                  <a:gd name="T1" fmla="*/ 0 h 217"/>
                  <a:gd name="T2" fmla="*/ 29 w 128"/>
                  <a:gd name="T3" fmla="*/ 2 h 217"/>
                  <a:gd name="T4" fmla="*/ 32 w 128"/>
                  <a:gd name="T5" fmla="*/ 7 h 217"/>
                  <a:gd name="T6" fmla="*/ 34 w 128"/>
                  <a:gd name="T7" fmla="*/ 14 h 217"/>
                  <a:gd name="T8" fmla="*/ 36 w 128"/>
                  <a:gd name="T9" fmla="*/ 21 h 217"/>
                  <a:gd name="T10" fmla="*/ 36 w 128"/>
                  <a:gd name="T11" fmla="*/ 30 h 217"/>
                  <a:gd name="T12" fmla="*/ 32 w 128"/>
                  <a:gd name="T13" fmla="*/ 39 h 217"/>
                  <a:gd name="T14" fmla="*/ 26 w 128"/>
                  <a:gd name="T15" fmla="*/ 48 h 217"/>
                  <a:gd name="T16" fmla="*/ 17 w 128"/>
                  <a:gd name="T17" fmla="*/ 58 h 217"/>
                  <a:gd name="T18" fmla="*/ 14 w 128"/>
                  <a:gd name="T19" fmla="*/ 57 h 217"/>
                  <a:gd name="T20" fmla="*/ 11 w 128"/>
                  <a:gd name="T21" fmla="*/ 56 h 217"/>
                  <a:gd name="T22" fmla="*/ 7 w 128"/>
                  <a:gd name="T23" fmla="*/ 55 h 217"/>
                  <a:gd name="T24" fmla="*/ 5 w 128"/>
                  <a:gd name="T25" fmla="*/ 54 h 217"/>
                  <a:gd name="T26" fmla="*/ 2 w 128"/>
                  <a:gd name="T27" fmla="*/ 52 h 217"/>
                  <a:gd name="T28" fmla="*/ 1 w 128"/>
                  <a:gd name="T29" fmla="*/ 50 h 217"/>
                  <a:gd name="T30" fmla="*/ 0 w 128"/>
                  <a:gd name="T31" fmla="*/ 49 h 217"/>
                  <a:gd name="T32" fmla="*/ 1 w 128"/>
                  <a:gd name="T33" fmla="*/ 47 h 217"/>
                  <a:gd name="T34" fmla="*/ 4 w 128"/>
                  <a:gd name="T35" fmla="*/ 45 h 217"/>
                  <a:gd name="T36" fmla="*/ 8 w 128"/>
                  <a:gd name="T37" fmla="*/ 43 h 217"/>
                  <a:gd name="T38" fmla="*/ 12 w 128"/>
                  <a:gd name="T39" fmla="*/ 40 h 217"/>
                  <a:gd name="T40" fmla="*/ 17 w 128"/>
                  <a:gd name="T41" fmla="*/ 36 h 217"/>
                  <a:gd name="T42" fmla="*/ 22 w 128"/>
                  <a:gd name="T43" fmla="*/ 30 h 217"/>
                  <a:gd name="T44" fmla="*/ 25 w 128"/>
                  <a:gd name="T45" fmla="*/ 22 h 217"/>
                  <a:gd name="T46" fmla="*/ 27 w 128"/>
                  <a:gd name="T47" fmla="*/ 12 h 217"/>
                  <a:gd name="T48" fmla="*/ 2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0 w 117"/>
                  <a:gd name="T1" fmla="*/ 0 h 132"/>
                  <a:gd name="T2" fmla="*/ 0 w 117"/>
                  <a:gd name="T3" fmla="*/ 6 h 132"/>
                  <a:gd name="T4" fmla="*/ 1 w 117"/>
                  <a:gd name="T5" fmla="*/ 6 h 132"/>
                  <a:gd name="T6" fmla="*/ 4 w 117"/>
                  <a:gd name="T7" fmla="*/ 7 h 132"/>
                  <a:gd name="T8" fmla="*/ 8 w 117"/>
                  <a:gd name="T9" fmla="*/ 9 h 132"/>
                  <a:gd name="T10" fmla="*/ 12 w 117"/>
                  <a:gd name="T11" fmla="*/ 11 h 132"/>
                  <a:gd name="T12" fmla="*/ 18 w 117"/>
                  <a:gd name="T13" fmla="*/ 16 h 132"/>
                  <a:gd name="T14" fmla="*/ 23 w 117"/>
                  <a:gd name="T15" fmla="*/ 19 h 132"/>
                  <a:gd name="T16" fmla="*/ 28 w 117"/>
                  <a:gd name="T17" fmla="*/ 25 h 132"/>
                  <a:gd name="T18" fmla="*/ 32 w 117"/>
                  <a:gd name="T19" fmla="*/ 33 h 132"/>
                  <a:gd name="T20" fmla="*/ 33 w 117"/>
                  <a:gd name="T21" fmla="*/ 30 h 132"/>
                  <a:gd name="T22" fmla="*/ 32 w 117"/>
                  <a:gd name="T23" fmla="*/ 26 h 132"/>
                  <a:gd name="T24" fmla="*/ 30 w 117"/>
                  <a:gd name="T25" fmla="*/ 22 h 132"/>
                  <a:gd name="T26" fmla="*/ 28 w 117"/>
                  <a:gd name="T27" fmla="*/ 18 h 132"/>
                  <a:gd name="T28" fmla="*/ 25 w 117"/>
                  <a:gd name="T29" fmla="*/ 14 h 132"/>
                  <a:gd name="T30" fmla="*/ 22 w 117"/>
                  <a:gd name="T31" fmla="*/ 11 h 132"/>
                  <a:gd name="T32" fmla="*/ 19 w 117"/>
                  <a:gd name="T33" fmla="*/ 9 h 132"/>
                  <a:gd name="T34" fmla="*/ 17 w 117"/>
                  <a:gd name="T35" fmla="*/ 8 h 132"/>
                  <a:gd name="T36" fmla="*/ 19 w 117"/>
                  <a:gd name="T37" fmla="*/ 7 h 132"/>
                  <a:gd name="T38" fmla="*/ 22 w 117"/>
                  <a:gd name="T39" fmla="*/ 7 h 132"/>
                  <a:gd name="T40" fmla="*/ 25 w 117"/>
                  <a:gd name="T41" fmla="*/ 6 h 132"/>
                  <a:gd name="T42" fmla="*/ 28 w 117"/>
                  <a:gd name="T43" fmla="*/ 6 h 132"/>
                  <a:gd name="T44" fmla="*/ 29 w 117"/>
                  <a:gd name="T45" fmla="*/ 6 h 132"/>
                  <a:gd name="T46" fmla="*/ 30 w 117"/>
                  <a:gd name="T47" fmla="*/ 6 h 132"/>
                  <a:gd name="T48" fmla="*/ 32 w 117"/>
                  <a:gd name="T49" fmla="*/ 6 h 132"/>
                  <a:gd name="T50" fmla="*/ 32 w 117"/>
                  <a:gd name="T51" fmla="*/ 6 h 132"/>
                  <a:gd name="T52" fmla="*/ 20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8 w 29"/>
                  <a:gd name="T1" fmla="*/ 0 h 77"/>
                  <a:gd name="T2" fmla="*/ 7 w 29"/>
                  <a:gd name="T3" fmla="*/ 0 h 77"/>
                  <a:gd name="T4" fmla="*/ 5 w 29"/>
                  <a:gd name="T5" fmla="*/ 1 h 77"/>
                  <a:gd name="T6" fmla="*/ 3 w 29"/>
                  <a:gd name="T7" fmla="*/ 2 h 77"/>
                  <a:gd name="T8" fmla="*/ 1 w 29"/>
                  <a:gd name="T9" fmla="*/ 5 h 77"/>
                  <a:gd name="T10" fmla="*/ 1 w 29"/>
                  <a:gd name="T11" fmla="*/ 8 h 77"/>
                  <a:gd name="T12" fmla="*/ 0 w 29"/>
                  <a:gd name="T13" fmla="*/ 11 h 77"/>
                  <a:gd name="T14" fmla="*/ 1 w 29"/>
                  <a:gd name="T15" fmla="*/ 16 h 77"/>
                  <a:gd name="T16" fmla="*/ 3 w 29"/>
                  <a:gd name="T17" fmla="*/ 20 h 77"/>
                  <a:gd name="T18" fmla="*/ 4 w 29"/>
                  <a:gd name="T19" fmla="*/ 14 h 77"/>
                  <a:gd name="T20" fmla="*/ 5 w 29"/>
                  <a:gd name="T21" fmla="*/ 10 h 77"/>
                  <a:gd name="T22" fmla="*/ 7 w 29"/>
                  <a:gd name="T23" fmla="*/ 6 h 77"/>
                  <a:gd name="T24" fmla="*/ 8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3 w 207"/>
                    <a:gd name="T1" fmla="*/ 10 h 564"/>
                    <a:gd name="T2" fmla="*/ 1 w 207"/>
                    <a:gd name="T3" fmla="*/ 17 h 564"/>
                    <a:gd name="T4" fmla="*/ 1 w 207"/>
                    <a:gd name="T5" fmla="*/ 23 h 564"/>
                    <a:gd name="T6" fmla="*/ 0 w 207"/>
                    <a:gd name="T7" fmla="*/ 28 h 564"/>
                    <a:gd name="T8" fmla="*/ 0 w 207"/>
                    <a:gd name="T9" fmla="*/ 35 h 564"/>
                    <a:gd name="T10" fmla="*/ 1 w 207"/>
                    <a:gd name="T11" fmla="*/ 41 h 564"/>
                    <a:gd name="T12" fmla="*/ 1 w 207"/>
                    <a:gd name="T13" fmla="*/ 48 h 564"/>
                    <a:gd name="T14" fmla="*/ 4 w 207"/>
                    <a:gd name="T15" fmla="*/ 57 h 564"/>
                    <a:gd name="T16" fmla="*/ 7 w 207"/>
                    <a:gd name="T17" fmla="*/ 66 h 564"/>
                    <a:gd name="T18" fmla="*/ 10 w 207"/>
                    <a:gd name="T19" fmla="*/ 75 h 564"/>
                    <a:gd name="T20" fmla="*/ 14 w 207"/>
                    <a:gd name="T21" fmla="*/ 83 h 564"/>
                    <a:gd name="T22" fmla="*/ 19 w 207"/>
                    <a:gd name="T23" fmla="*/ 93 h 564"/>
                    <a:gd name="T24" fmla="*/ 24 w 207"/>
                    <a:gd name="T25" fmla="*/ 102 h 564"/>
                    <a:gd name="T26" fmla="*/ 30 w 207"/>
                    <a:gd name="T27" fmla="*/ 111 h 564"/>
                    <a:gd name="T28" fmla="*/ 36 w 207"/>
                    <a:gd name="T29" fmla="*/ 118 h 564"/>
                    <a:gd name="T30" fmla="*/ 41 w 207"/>
                    <a:gd name="T31" fmla="*/ 124 h 564"/>
                    <a:gd name="T32" fmla="*/ 47 w 207"/>
                    <a:gd name="T33" fmla="*/ 129 h 564"/>
                    <a:gd name="T34" fmla="*/ 37 w 207"/>
                    <a:gd name="T35" fmla="*/ 114 h 564"/>
                    <a:gd name="T36" fmla="*/ 29 w 207"/>
                    <a:gd name="T37" fmla="*/ 102 h 564"/>
                    <a:gd name="T38" fmla="*/ 23 w 207"/>
                    <a:gd name="T39" fmla="*/ 93 h 564"/>
                    <a:gd name="T40" fmla="*/ 19 w 207"/>
                    <a:gd name="T41" fmla="*/ 84 h 564"/>
                    <a:gd name="T42" fmla="*/ 17 w 207"/>
                    <a:gd name="T43" fmla="*/ 77 h 564"/>
                    <a:gd name="T44" fmla="*/ 15 w 207"/>
                    <a:gd name="T45" fmla="*/ 71 h 564"/>
                    <a:gd name="T46" fmla="*/ 15 w 207"/>
                    <a:gd name="T47" fmla="*/ 65 h 564"/>
                    <a:gd name="T48" fmla="*/ 13 w 207"/>
                    <a:gd name="T49" fmla="*/ 59 h 564"/>
                    <a:gd name="T50" fmla="*/ 10 w 207"/>
                    <a:gd name="T51" fmla="*/ 47 h 564"/>
                    <a:gd name="T52" fmla="*/ 9 w 207"/>
                    <a:gd name="T53" fmla="*/ 32 h 564"/>
                    <a:gd name="T54" fmla="*/ 10 w 207"/>
                    <a:gd name="T55" fmla="*/ 16 h 564"/>
                    <a:gd name="T56" fmla="*/ 12 w 207"/>
                    <a:gd name="T57" fmla="*/ 0 h 564"/>
                    <a:gd name="T58" fmla="*/ 3 w 207"/>
                    <a:gd name="T59" fmla="*/ 1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4 h 232"/>
                    <a:gd name="T2" fmla="*/ 4 w 47"/>
                    <a:gd name="T3" fmla="*/ 12 h 232"/>
                    <a:gd name="T4" fmla="*/ 6 w 47"/>
                    <a:gd name="T5" fmla="*/ 23 h 232"/>
                    <a:gd name="T6" fmla="*/ 6 w 47"/>
                    <a:gd name="T7" fmla="*/ 36 h 232"/>
                    <a:gd name="T8" fmla="*/ 4 w 47"/>
                    <a:gd name="T9" fmla="*/ 52 h 232"/>
                    <a:gd name="T10" fmla="*/ 11 w 47"/>
                    <a:gd name="T11" fmla="*/ 49 h 232"/>
                    <a:gd name="T12" fmla="*/ 11 w 47"/>
                    <a:gd name="T13" fmla="*/ 41 h 232"/>
                    <a:gd name="T14" fmla="*/ 11 w 47"/>
                    <a:gd name="T15" fmla="*/ 32 h 232"/>
                    <a:gd name="T16" fmla="*/ 11 w 47"/>
                    <a:gd name="T17" fmla="*/ 23 h 232"/>
                    <a:gd name="T18" fmla="*/ 10 w 47"/>
                    <a:gd name="T19" fmla="*/ 16 h 232"/>
                    <a:gd name="T20" fmla="*/ 9 w 47"/>
                    <a:gd name="T21" fmla="*/ 12 h 232"/>
                    <a:gd name="T22" fmla="*/ 7 w 47"/>
                    <a:gd name="T23" fmla="*/ 8 h 232"/>
                    <a:gd name="T24" fmla="*/ 6 w 47"/>
                    <a:gd name="T25" fmla="*/ 4 h 232"/>
                    <a:gd name="T26" fmla="*/ 3 w 47"/>
                    <a:gd name="T27" fmla="*/ 0 h 232"/>
                    <a:gd name="T28" fmla="*/ 0 w 47"/>
                    <a:gd name="T29" fmla="*/ 4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9 w 87"/>
                    <a:gd name="T1" fmla="*/ 5 h 40"/>
                    <a:gd name="T2" fmla="*/ 18 w 87"/>
                    <a:gd name="T3" fmla="*/ 3 h 40"/>
                    <a:gd name="T4" fmla="*/ 15 w 87"/>
                    <a:gd name="T5" fmla="*/ 2 h 40"/>
                    <a:gd name="T6" fmla="*/ 13 w 87"/>
                    <a:gd name="T7" fmla="*/ 1 h 40"/>
                    <a:gd name="T8" fmla="*/ 10 w 87"/>
                    <a:gd name="T9" fmla="*/ 1 h 40"/>
                    <a:gd name="T10" fmla="*/ 8 w 87"/>
                    <a:gd name="T11" fmla="*/ 1 h 40"/>
                    <a:gd name="T12" fmla="*/ 6 w 87"/>
                    <a:gd name="T13" fmla="*/ 1 h 40"/>
                    <a:gd name="T14" fmla="*/ 3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3 w 87"/>
                    <a:gd name="T21" fmla="*/ 2 h 40"/>
                    <a:gd name="T22" fmla="*/ 5 w 87"/>
                    <a:gd name="T23" fmla="*/ 3 h 40"/>
                    <a:gd name="T24" fmla="*/ 8 w 87"/>
                    <a:gd name="T25" fmla="*/ 3 h 40"/>
                    <a:gd name="T26" fmla="*/ 10 w 87"/>
                    <a:gd name="T27" fmla="*/ 5 h 40"/>
                    <a:gd name="T28" fmla="*/ 12 w 87"/>
                    <a:gd name="T29" fmla="*/ 5 h 40"/>
                    <a:gd name="T30" fmla="*/ 14 w 87"/>
                    <a:gd name="T31" fmla="*/ 7 h 40"/>
                    <a:gd name="T32" fmla="*/ 17 w 87"/>
                    <a:gd name="T33" fmla="*/ 8 h 40"/>
                    <a:gd name="T34" fmla="*/ 19 w 87"/>
                    <a:gd name="T35" fmla="*/ 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0 w 109"/>
                <a:gd name="T3" fmla="*/ 1 h 156"/>
                <a:gd name="T4" fmla="*/ 40 w 109"/>
                <a:gd name="T5" fmla="*/ 5 h 156"/>
                <a:gd name="T6" fmla="*/ 79 w 109"/>
                <a:gd name="T7" fmla="*/ 16 h 156"/>
                <a:gd name="T8" fmla="*/ 125 w 109"/>
                <a:gd name="T9" fmla="*/ 32 h 156"/>
                <a:gd name="T10" fmla="*/ 167 w 109"/>
                <a:gd name="T11" fmla="*/ 58 h 156"/>
                <a:gd name="T12" fmla="*/ 206 w 109"/>
                <a:gd name="T13" fmla="*/ 93 h 156"/>
                <a:gd name="T14" fmla="*/ 230 w 109"/>
                <a:gd name="T15" fmla="*/ 142 h 156"/>
                <a:gd name="T16" fmla="*/ 235 w 109"/>
                <a:gd name="T17" fmla="*/ 206 h 156"/>
                <a:gd name="T18" fmla="*/ 225 w 109"/>
                <a:gd name="T19" fmla="*/ 206 h 156"/>
                <a:gd name="T20" fmla="*/ 213 w 109"/>
                <a:gd name="T21" fmla="*/ 206 h 156"/>
                <a:gd name="T22" fmla="*/ 201 w 109"/>
                <a:gd name="T23" fmla="*/ 206 h 156"/>
                <a:gd name="T24" fmla="*/ 186 w 109"/>
                <a:gd name="T25" fmla="*/ 202 h 156"/>
                <a:gd name="T26" fmla="*/ 174 w 109"/>
                <a:gd name="T27" fmla="*/ 201 h 156"/>
                <a:gd name="T28" fmla="*/ 160 w 109"/>
                <a:gd name="T29" fmla="*/ 197 h 156"/>
                <a:gd name="T30" fmla="*/ 142 w 109"/>
                <a:gd name="T31" fmla="*/ 191 h 156"/>
                <a:gd name="T32" fmla="*/ 125 w 109"/>
                <a:gd name="T33" fmla="*/ 183 h 156"/>
                <a:gd name="T34" fmla="*/ 114 w 109"/>
                <a:gd name="T35" fmla="*/ 166 h 156"/>
                <a:gd name="T36" fmla="*/ 114 w 109"/>
                <a:gd name="T37" fmla="*/ 146 h 156"/>
                <a:gd name="T38" fmla="*/ 120 w 109"/>
                <a:gd name="T39" fmla="*/ 126 h 156"/>
                <a:gd name="T40" fmla="*/ 126 w 109"/>
                <a:gd name="T41" fmla="*/ 105 h 156"/>
                <a:gd name="T42" fmla="*/ 120 w 109"/>
                <a:gd name="T43" fmla="*/ 81 h 156"/>
                <a:gd name="T44" fmla="*/ 103 w 109"/>
                <a:gd name="T45" fmla="*/ 56 h 156"/>
                <a:gd name="T46" fmla="*/ 68 w 109"/>
                <a:gd name="T47" fmla="*/ 31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3 w 54"/>
                <a:gd name="T5" fmla="*/ 3 h 40"/>
                <a:gd name="T6" fmla="*/ 29 w 54"/>
                <a:gd name="T7" fmla="*/ 12 h 40"/>
                <a:gd name="T8" fmla="*/ 48 w 54"/>
                <a:gd name="T9" fmla="*/ 16 h 40"/>
                <a:gd name="T10" fmla="*/ 65 w 54"/>
                <a:gd name="T11" fmla="*/ 19 h 40"/>
                <a:gd name="T12" fmla="*/ 83 w 54"/>
                <a:gd name="T13" fmla="*/ 22 h 40"/>
                <a:gd name="T14" fmla="*/ 101 w 54"/>
                <a:gd name="T15" fmla="*/ 24 h 40"/>
                <a:gd name="T16" fmla="*/ 121 w 54"/>
                <a:gd name="T17" fmla="*/ 20 h 40"/>
                <a:gd name="T18" fmla="*/ 119 w 54"/>
                <a:gd name="T19" fmla="*/ 33 h 40"/>
                <a:gd name="T20" fmla="*/ 112 w 54"/>
                <a:gd name="T21" fmla="*/ 44 h 40"/>
                <a:gd name="T22" fmla="*/ 99 w 54"/>
                <a:gd name="T23" fmla="*/ 51 h 40"/>
                <a:gd name="T24" fmla="*/ 82 w 54"/>
                <a:gd name="T25" fmla="*/ 53 h 40"/>
                <a:gd name="T26" fmla="*/ 62 w 54"/>
                <a:gd name="T27" fmla="*/ 52 h 40"/>
                <a:gd name="T28" fmla="*/ 42 w 54"/>
                <a:gd name="T29" fmla="*/ 43 h 40"/>
                <a:gd name="T30" fmla="*/ 22 w 54"/>
                <a:gd name="T31" fmla="*/ 28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9 h 237"/>
                <a:gd name="T4" fmla="*/ 9 w 257"/>
                <a:gd name="T5" fmla="*/ 58 h 237"/>
                <a:gd name="T6" fmla="*/ 20 w 257"/>
                <a:gd name="T7" fmla="*/ 87 h 237"/>
                <a:gd name="T8" fmla="*/ 36 w 257"/>
                <a:gd name="T9" fmla="*/ 112 h 237"/>
                <a:gd name="T10" fmla="*/ 58 w 257"/>
                <a:gd name="T11" fmla="*/ 135 h 237"/>
                <a:gd name="T12" fmla="*/ 86 w 257"/>
                <a:gd name="T13" fmla="*/ 161 h 237"/>
                <a:gd name="T14" fmla="*/ 122 w 257"/>
                <a:gd name="T15" fmla="*/ 184 h 237"/>
                <a:gd name="T16" fmla="*/ 163 w 257"/>
                <a:gd name="T17" fmla="*/ 203 h 237"/>
                <a:gd name="T18" fmla="*/ 216 w 257"/>
                <a:gd name="T19" fmla="*/ 222 h 237"/>
                <a:gd name="T20" fmla="*/ 276 w 257"/>
                <a:gd name="T21" fmla="*/ 237 h 237"/>
                <a:gd name="T22" fmla="*/ 340 w 257"/>
                <a:gd name="T23" fmla="*/ 250 h 237"/>
                <a:gd name="T24" fmla="*/ 419 w 257"/>
                <a:gd name="T25" fmla="*/ 261 h 237"/>
                <a:gd name="T26" fmla="*/ 505 w 257"/>
                <a:gd name="T27" fmla="*/ 267 h 237"/>
                <a:gd name="T28" fmla="*/ 604 w 257"/>
                <a:gd name="T29" fmla="*/ 271 h 237"/>
                <a:gd name="T30" fmla="*/ 705 w 257"/>
                <a:gd name="T31" fmla="*/ 270 h 237"/>
                <a:gd name="T32" fmla="*/ 825 w 257"/>
                <a:gd name="T33" fmla="*/ 265 h 237"/>
                <a:gd name="T34" fmla="*/ 720 w 257"/>
                <a:gd name="T35" fmla="*/ 259 h 237"/>
                <a:gd name="T36" fmla="*/ 625 w 257"/>
                <a:gd name="T37" fmla="*/ 251 h 237"/>
                <a:gd name="T38" fmla="*/ 546 w 257"/>
                <a:gd name="T39" fmla="*/ 242 h 237"/>
                <a:gd name="T40" fmla="*/ 475 w 257"/>
                <a:gd name="T41" fmla="*/ 233 h 237"/>
                <a:gd name="T42" fmla="*/ 411 w 257"/>
                <a:gd name="T43" fmla="*/ 221 h 237"/>
                <a:gd name="T44" fmla="*/ 360 w 257"/>
                <a:gd name="T45" fmla="*/ 208 h 237"/>
                <a:gd name="T46" fmla="*/ 312 w 257"/>
                <a:gd name="T47" fmla="*/ 193 h 237"/>
                <a:gd name="T48" fmla="*/ 269 w 257"/>
                <a:gd name="T49" fmla="*/ 177 h 237"/>
                <a:gd name="T50" fmla="*/ 229 w 257"/>
                <a:gd name="T51" fmla="*/ 161 h 237"/>
                <a:gd name="T52" fmla="*/ 197 w 257"/>
                <a:gd name="T53" fmla="*/ 142 h 237"/>
                <a:gd name="T54" fmla="*/ 169 w 257"/>
                <a:gd name="T55" fmla="*/ 123 h 237"/>
                <a:gd name="T56" fmla="*/ 139 w 257"/>
                <a:gd name="T57" fmla="*/ 100 h 237"/>
                <a:gd name="T58" fmla="*/ 106 w 257"/>
                <a:gd name="T59" fmla="*/ 78 h 237"/>
                <a:gd name="T60" fmla="*/ 74 w 257"/>
                <a:gd name="T61" fmla="*/ 55 h 237"/>
                <a:gd name="T62" fmla="*/ 37 w 257"/>
                <a:gd name="T63" fmla="*/ 28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255 w 124"/>
                <a:gd name="T1" fmla="*/ 0 h 110"/>
                <a:gd name="T2" fmla="*/ 408 w 124"/>
                <a:gd name="T3" fmla="*/ 129 h 110"/>
                <a:gd name="T4" fmla="*/ 396 w 124"/>
                <a:gd name="T5" fmla="*/ 128 h 110"/>
                <a:gd name="T6" fmla="*/ 352 w 124"/>
                <a:gd name="T7" fmla="*/ 125 h 110"/>
                <a:gd name="T8" fmla="*/ 294 w 124"/>
                <a:gd name="T9" fmla="*/ 121 h 110"/>
                <a:gd name="T10" fmla="*/ 225 w 124"/>
                <a:gd name="T11" fmla="*/ 119 h 110"/>
                <a:gd name="T12" fmla="*/ 148 w 124"/>
                <a:gd name="T13" fmla="*/ 116 h 110"/>
                <a:gd name="T14" fmla="*/ 84 w 124"/>
                <a:gd name="T15" fmla="*/ 117 h 110"/>
                <a:gd name="T16" fmla="*/ 30 w 124"/>
                <a:gd name="T17" fmla="*/ 122 h 110"/>
                <a:gd name="T18" fmla="*/ 0 w 124"/>
                <a:gd name="T19" fmla="*/ 131 h 110"/>
                <a:gd name="T20" fmla="*/ 12 w 124"/>
                <a:gd name="T21" fmla="*/ 117 h 110"/>
                <a:gd name="T22" fmla="*/ 27 w 124"/>
                <a:gd name="T23" fmla="*/ 106 h 110"/>
                <a:gd name="T24" fmla="*/ 54 w 124"/>
                <a:gd name="T25" fmla="*/ 98 h 110"/>
                <a:gd name="T26" fmla="*/ 84 w 124"/>
                <a:gd name="T27" fmla="*/ 91 h 110"/>
                <a:gd name="T28" fmla="*/ 119 w 124"/>
                <a:gd name="T29" fmla="*/ 86 h 110"/>
                <a:gd name="T30" fmla="*/ 154 w 124"/>
                <a:gd name="T31" fmla="*/ 85 h 110"/>
                <a:gd name="T32" fmla="*/ 193 w 124"/>
                <a:gd name="T33" fmla="*/ 85 h 110"/>
                <a:gd name="T34" fmla="*/ 237 w 124"/>
                <a:gd name="T35" fmla="*/ 89 h 110"/>
                <a:gd name="T36" fmla="*/ 240 w 124"/>
                <a:gd name="T37" fmla="*/ 85 h 110"/>
                <a:gd name="T38" fmla="*/ 230 w 124"/>
                <a:gd name="T39" fmla="*/ 68 h 110"/>
                <a:gd name="T40" fmla="*/ 220 w 124"/>
                <a:gd name="T41" fmla="*/ 46 h 110"/>
                <a:gd name="T42" fmla="*/ 215 w 124"/>
                <a:gd name="T43" fmla="*/ 35 h 110"/>
                <a:gd name="T44" fmla="*/ 207 w 124"/>
                <a:gd name="T45" fmla="*/ 35 h 110"/>
                <a:gd name="T46" fmla="*/ 199 w 124"/>
                <a:gd name="T47" fmla="*/ 33 h 110"/>
                <a:gd name="T48" fmla="*/ 193 w 124"/>
                <a:gd name="T49" fmla="*/ 30 h 110"/>
                <a:gd name="T50" fmla="*/ 189 w 124"/>
                <a:gd name="T51" fmla="*/ 27 h 110"/>
                <a:gd name="T52" fmla="*/ 189 w 124"/>
                <a:gd name="T53" fmla="*/ 23 h 110"/>
                <a:gd name="T54" fmla="*/ 193 w 124"/>
                <a:gd name="T55" fmla="*/ 18 h 110"/>
                <a:gd name="T56" fmla="*/ 218 w 124"/>
                <a:gd name="T57" fmla="*/ 8 h 110"/>
                <a:gd name="T58" fmla="*/ 25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6 w 109"/>
                <a:gd name="T3" fmla="*/ 1 h 156"/>
                <a:gd name="T4" fmla="*/ 58 w 109"/>
                <a:gd name="T5" fmla="*/ 5 h 156"/>
                <a:gd name="T6" fmla="*/ 121 w 109"/>
                <a:gd name="T7" fmla="*/ 12 h 156"/>
                <a:gd name="T8" fmla="*/ 192 w 109"/>
                <a:gd name="T9" fmla="*/ 28 h 156"/>
                <a:gd name="T10" fmla="*/ 259 w 109"/>
                <a:gd name="T11" fmla="*/ 48 h 156"/>
                <a:gd name="T12" fmla="*/ 317 w 109"/>
                <a:gd name="T13" fmla="*/ 79 h 156"/>
                <a:gd name="T14" fmla="*/ 353 w 109"/>
                <a:gd name="T15" fmla="*/ 120 h 156"/>
                <a:gd name="T16" fmla="*/ 360 w 109"/>
                <a:gd name="T17" fmla="*/ 172 h 156"/>
                <a:gd name="T18" fmla="*/ 349 w 109"/>
                <a:gd name="T19" fmla="*/ 172 h 156"/>
                <a:gd name="T20" fmla="*/ 329 w 109"/>
                <a:gd name="T21" fmla="*/ 172 h 156"/>
                <a:gd name="T22" fmla="*/ 307 w 109"/>
                <a:gd name="T23" fmla="*/ 172 h 156"/>
                <a:gd name="T24" fmla="*/ 287 w 109"/>
                <a:gd name="T25" fmla="*/ 170 h 156"/>
                <a:gd name="T26" fmla="*/ 267 w 109"/>
                <a:gd name="T27" fmla="*/ 169 h 156"/>
                <a:gd name="T28" fmla="*/ 245 w 109"/>
                <a:gd name="T29" fmla="*/ 166 h 156"/>
                <a:gd name="T30" fmla="*/ 218 w 109"/>
                <a:gd name="T31" fmla="*/ 161 h 156"/>
                <a:gd name="T32" fmla="*/ 192 w 109"/>
                <a:gd name="T33" fmla="*/ 155 h 156"/>
                <a:gd name="T34" fmla="*/ 174 w 109"/>
                <a:gd name="T35" fmla="*/ 138 h 156"/>
                <a:gd name="T36" fmla="*/ 174 w 109"/>
                <a:gd name="T37" fmla="*/ 123 h 156"/>
                <a:gd name="T38" fmla="*/ 186 w 109"/>
                <a:gd name="T39" fmla="*/ 107 h 156"/>
                <a:gd name="T40" fmla="*/ 197 w 109"/>
                <a:gd name="T41" fmla="*/ 88 h 156"/>
                <a:gd name="T42" fmla="*/ 186 w 109"/>
                <a:gd name="T43" fmla="*/ 70 h 156"/>
                <a:gd name="T44" fmla="*/ 160 w 109"/>
                <a:gd name="T45" fmla="*/ 47 h 156"/>
                <a:gd name="T46" fmla="*/ 104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04 w 46"/>
                <a:gd name="T1" fmla="*/ 0 h 94"/>
                <a:gd name="T2" fmla="*/ 66 w 46"/>
                <a:gd name="T3" fmla="*/ 42 h 94"/>
                <a:gd name="T4" fmla="*/ 49 w 46"/>
                <a:gd name="T5" fmla="*/ 70 h 94"/>
                <a:gd name="T6" fmla="*/ 36 w 46"/>
                <a:gd name="T7" fmla="*/ 91 h 94"/>
                <a:gd name="T8" fmla="*/ 0 w 46"/>
                <a:gd name="T9" fmla="*/ 106 h 94"/>
                <a:gd name="T10" fmla="*/ 40 w 46"/>
                <a:gd name="T11" fmla="*/ 100 h 94"/>
                <a:gd name="T12" fmla="*/ 77 w 46"/>
                <a:gd name="T13" fmla="*/ 92 h 94"/>
                <a:gd name="T14" fmla="*/ 105 w 46"/>
                <a:gd name="T15" fmla="*/ 77 h 94"/>
                <a:gd name="T16" fmla="*/ 132 w 46"/>
                <a:gd name="T17" fmla="*/ 65 h 94"/>
                <a:gd name="T18" fmla="*/ 150 w 46"/>
                <a:gd name="T19" fmla="*/ 49 h 94"/>
                <a:gd name="T20" fmla="*/ 152 w 46"/>
                <a:gd name="T21" fmla="*/ 34 h 94"/>
                <a:gd name="T22" fmla="*/ 140 w 46"/>
                <a:gd name="T23" fmla="*/ 15 h 94"/>
                <a:gd name="T24" fmla="*/ 10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0 w 54"/>
                <a:gd name="T5" fmla="*/ 3 h 40"/>
                <a:gd name="T6" fmla="*/ 41 w 54"/>
                <a:gd name="T7" fmla="*/ 8 h 40"/>
                <a:gd name="T8" fmla="*/ 65 w 54"/>
                <a:gd name="T9" fmla="*/ 12 h 40"/>
                <a:gd name="T10" fmla="*/ 92 w 54"/>
                <a:gd name="T11" fmla="*/ 15 h 40"/>
                <a:gd name="T12" fmla="*/ 121 w 54"/>
                <a:gd name="T13" fmla="*/ 17 h 40"/>
                <a:gd name="T14" fmla="*/ 144 w 54"/>
                <a:gd name="T15" fmla="*/ 18 h 40"/>
                <a:gd name="T16" fmla="*/ 171 w 54"/>
                <a:gd name="T17" fmla="*/ 16 h 40"/>
                <a:gd name="T18" fmla="*/ 169 w 54"/>
                <a:gd name="T19" fmla="*/ 29 h 40"/>
                <a:gd name="T20" fmla="*/ 159 w 54"/>
                <a:gd name="T21" fmla="*/ 37 h 40"/>
                <a:gd name="T22" fmla="*/ 140 w 54"/>
                <a:gd name="T23" fmla="*/ 42 h 40"/>
                <a:gd name="T24" fmla="*/ 116 w 54"/>
                <a:gd name="T25" fmla="*/ 44 h 40"/>
                <a:gd name="T26" fmla="*/ 87 w 54"/>
                <a:gd name="T27" fmla="*/ 43 h 40"/>
                <a:gd name="T28" fmla="*/ 59 w 54"/>
                <a:gd name="T29" fmla="*/ 36 h 40"/>
                <a:gd name="T30" fmla="*/ 31 w 54"/>
                <a:gd name="T31" fmla="*/ 2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54 w 596"/>
                <a:gd name="T1" fmla="*/ 416 h 666"/>
                <a:gd name="T2" fmla="*/ 20 w 596"/>
                <a:gd name="T3" fmla="*/ 384 h 666"/>
                <a:gd name="T4" fmla="*/ 0 w 596"/>
                <a:gd name="T5" fmla="*/ 325 h 666"/>
                <a:gd name="T6" fmla="*/ 12 w 596"/>
                <a:gd name="T7" fmla="*/ 250 h 666"/>
                <a:gd name="T8" fmla="*/ 84 w 596"/>
                <a:gd name="T9" fmla="*/ 171 h 666"/>
                <a:gd name="T10" fmla="*/ 228 w 596"/>
                <a:gd name="T11" fmla="*/ 96 h 666"/>
                <a:gd name="T12" fmla="*/ 471 w 596"/>
                <a:gd name="T13" fmla="*/ 35 h 666"/>
                <a:gd name="T14" fmla="*/ 817 w 596"/>
                <a:gd name="T15" fmla="*/ 2 h 666"/>
                <a:gd name="T16" fmla="*/ 1260 w 596"/>
                <a:gd name="T17" fmla="*/ 9 h 666"/>
                <a:gd name="T18" fmla="*/ 1603 w 596"/>
                <a:gd name="T19" fmla="*/ 76 h 666"/>
                <a:gd name="T20" fmla="*/ 1835 w 596"/>
                <a:gd name="T21" fmla="*/ 185 h 666"/>
                <a:gd name="T22" fmla="*/ 1956 w 596"/>
                <a:gd name="T23" fmla="*/ 320 h 666"/>
                <a:gd name="T24" fmla="*/ 1971 w 596"/>
                <a:gd name="T25" fmla="*/ 460 h 666"/>
                <a:gd name="T26" fmla="*/ 1876 w 596"/>
                <a:gd name="T27" fmla="*/ 591 h 666"/>
                <a:gd name="T28" fmla="*/ 1679 w 596"/>
                <a:gd name="T29" fmla="*/ 692 h 666"/>
                <a:gd name="T30" fmla="*/ 1381 w 596"/>
                <a:gd name="T31" fmla="*/ 747 h 666"/>
                <a:gd name="T32" fmla="*/ 1288 w 596"/>
                <a:gd name="T33" fmla="*/ 742 h 666"/>
                <a:gd name="T34" fmla="*/ 1461 w 596"/>
                <a:gd name="T35" fmla="*/ 695 h 666"/>
                <a:gd name="T36" fmla="*/ 1596 w 596"/>
                <a:gd name="T37" fmla="*/ 612 h 666"/>
                <a:gd name="T38" fmla="*/ 1688 w 596"/>
                <a:gd name="T39" fmla="*/ 511 h 666"/>
                <a:gd name="T40" fmla="*/ 1721 w 596"/>
                <a:gd name="T41" fmla="*/ 400 h 666"/>
                <a:gd name="T42" fmla="*/ 1701 w 596"/>
                <a:gd name="T43" fmla="*/ 290 h 666"/>
                <a:gd name="T44" fmla="*/ 1605 w 596"/>
                <a:gd name="T45" fmla="*/ 196 h 666"/>
                <a:gd name="T46" fmla="*/ 1434 w 596"/>
                <a:gd name="T47" fmla="*/ 126 h 666"/>
                <a:gd name="T48" fmla="*/ 1130 w 596"/>
                <a:gd name="T49" fmla="*/ 83 h 666"/>
                <a:gd name="T50" fmla="*/ 815 w 596"/>
                <a:gd name="T51" fmla="*/ 69 h 666"/>
                <a:gd name="T52" fmla="*/ 577 w 596"/>
                <a:gd name="T53" fmla="*/ 79 h 666"/>
                <a:gd name="T54" fmla="*/ 401 w 596"/>
                <a:gd name="T55" fmla="*/ 113 h 666"/>
                <a:gd name="T56" fmla="*/ 277 w 596"/>
                <a:gd name="T57" fmla="*/ 168 h 666"/>
                <a:gd name="T58" fmla="*/ 189 w 596"/>
                <a:gd name="T59" fmla="*/ 232 h 666"/>
                <a:gd name="T60" fmla="*/ 132 w 596"/>
                <a:gd name="T61" fmla="*/ 306 h 666"/>
                <a:gd name="T62" fmla="*/ 93 w 596"/>
                <a:gd name="T63" fmla="*/ 381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2906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2907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C4C58DD8-38D1-4B3F-94DD-26845CDD91FB}" type="datetime1">
              <a:rPr lang="cs-CZ" altLang="cs-CZ"/>
              <a:pPr>
                <a:defRPr/>
              </a:pPr>
              <a:t>27.12.2022</a:t>
            </a:fld>
            <a:endParaRPr lang="cs-CZ" altLang="cs-CZ"/>
          </a:p>
        </p:txBody>
      </p:sp>
      <p:sp>
        <p:nvSpPr>
          <p:cNvPr id="12907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907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C5F4A0D-FF11-4AA4-8E02-C0B8676702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commons/thumb/3/35/HIV_gross_cycle_only.png/112px-HIV_gross_cycle_only.png" TargetMode="External"/><Relationship Id="rId13" Type="http://schemas.openxmlformats.org/officeDocument/2006/relationships/hyperlink" Target="//en.wikipedia.org/wiki/User:Raul654" TargetMode="External"/><Relationship Id="rId18" Type="http://schemas.openxmlformats.org/officeDocument/2006/relationships/hyperlink" Target="https://commons.wikimedia.org/wiki/Commons:Media_for_cleanup" TargetMode="External"/><Relationship Id="rId26" Type="http://schemas.openxmlformats.org/officeDocument/2006/relationships/hyperlink" Target="https://commons.wikimedia.org/wiki/Special:Categories" TargetMode="External"/><Relationship Id="rId39" Type="http://schemas.openxmlformats.org/officeDocument/2006/relationships/image" Target="../media/image48.png"/><Relationship Id="rId3" Type="http://schemas.openxmlformats.org/officeDocument/2006/relationships/control" Target="../activeX/activeX2.xml"/><Relationship Id="rId21" Type="http://schemas.openxmlformats.org/officeDocument/2006/relationships/hyperlink" Target="//en.wikipedia.org/w/index.php?title=File:Hiv_gross.png" TargetMode="External"/><Relationship Id="rId34" Type="http://schemas.openxmlformats.org/officeDocument/2006/relationships/hyperlink" Target="https://upload.wikimedia.org/wikipedia/commons/archive/3/35/20080422041918%21HIV_gross_cycle_only.png" TargetMode="External"/><Relationship Id="rId42" Type="http://schemas.openxmlformats.org/officeDocument/2006/relationships/hyperlink" Target="https://upload.wikimedia.org/wikipedia/commons/archive/3/35/20080422041437%21HIV_gross_cycle_only.png" TargetMode="External"/><Relationship Id="rId47" Type="http://schemas.openxmlformats.org/officeDocument/2006/relationships/image" Target="../media/image38.wmf"/><Relationship Id="rId7" Type="http://schemas.openxmlformats.org/officeDocument/2006/relationships/hyperlink" Target="https://upload.wikimedia.org/wikipedia/commons/thumb/3/35/HIV_gross_cycle_only.png/281px-HIV_gross_cycle_only.png" TargetMode="External"/><Relationship Id="rId12" Type="http://schemas.openxmlformats.org/officeDocument/2006/relationships/hyperlink" Target="https://commons.wikimedia.org/wiki/User:Optigan13" TargetMode="External"/><Relationship Id="rId17" Type="http://schemas.openxmlformats.org/officeDocument/2006/relationships/hyperlink" Target="//en.wikipedia.org/wiki/Scalable_Vector_Graphics" TargetMode="External"/><Relationship Id="rId25" Type="http://schemas.openxmlformats.org/officeDocument/2006/relationships/hyperlink" Target="https://commons.wikimedia.org/w/index.php?title=File:HIV_gross_cycle_only.png&amp;oldid=190179613" TargetMode="External"/><Relationship Id="rId33" Type="http://schemas.openxmlformats.org/officeDocument/2006/relationships/image" Target="../media/image45.png"/><Relationship Id="rId38" Type="http://schemas.openxmlformats.org/officeDocument/2006/relationships/hyperlink" Target="https://upload.wikimedia.org/wikipedia/commons/archive/3/35/20080422041758%21HIV_gross_cycle_only.png" TargetMode="External"/><Relationship Id="rId46" Type="http://schemas.openxmlformats.org/officeDocument/2006/relationships/image" Target="../media/image37.wmf"/><Relationship Id="rId2" Type="http://schemas.openxmlformats.org/officeDocument/2006/relationships/control" Target="../activeX/activeX1.xml"/><Relationship Id="rId16" Type="http://schemas.openxmlformats.org/officeDocument/2006/relationships/hyperlink" Target="//en.wikipedia.org/wiki/vector_graphics" TargetMode="External"/><Relationship Id="rId20" Type="http://schemas.openxmlformats.org/officeDocument/2006/relationships/hyperlink" Target="https://commons.wikimedia.org/w/index.php?title=File:HIV_gross_cycle_only.png&amp;action=edit&amp;section=2" TargetMode="External"/><Relationship Id="rId29" Type="http://schemas.openxmlformats.org/officeDocument/2006/relationships/hyperlink" Target="https://commons.wikimedia.org/wiki/File:Heckert_GNU_white.svg" TargetMode="External"/><Relationship Id="rId41" Type="http://schemas.openxmlformats.org/officeDocument/2006/relationships/image" Target="../media/image49.png"/><Relationship Id="rId1" Type="http://schemas.openxmlformats.org/officeDocument/2006/relationships/vmlDrawing" Target="../drawings/vmlDrawing1.vml"/><Relationship Id="rId6" Type="http://schemas.openxmlformats.org/officeDocument/2006/relationships/hyperlink" Target="https://upload.wikimedia.org/wikipedia/commons/3/35/HIV_gross_cycle_only.png" TargetMode="External"/><Relationship Id="rId11" Type="http://schemas.openxmlformats.org/officeDocument/2006/relationships/hyperlink" Target="http://en.wikipedia.org/" TargetMode="External"/><Relationship Id="rId24" Type="http://schemas.openxmlformats.org/officeDocument/2006/relationships/image" Target="../media/image40.png"/><Relationship Id="rId32" Type="http://schemas.openxmlformats.org/officeDocument/2006/relationships/hyperlink" Target="https://upload.wikimedia.org/wikipedia/commons/archive/3/35/20080422042002%21HIV_gross_cycle_only.png" TargetMode="External"/><Relationship Id="rId37" Type="http://schemas.openxmlformats.org/officeDocument/2006/relationships/image" Target="../media/image47.png"/><Relationship Id="rId40" Type="http://schemas.openxmlformats.org/officeDocument/2006/relationships/hyperlink" Target="https://upload.wikimedia.org/wikipedia/commons/archive/3/35/20080422041536%21HIV_gross_cycle_only.png" TargetMode="External"/><Relationship Id="rId45" Type="http://schemas.openxmlformats.org/officeDocument/2006/relationships/image" Target="../media/image36.wmf"/><Relationship Id="rId5" Type="http://schemas.openxmlformats.org/officeDocument/2006/relationships/slideLayout" Target="../slideLayouts/slideLayout7.xml"/><Relationship Id="rId15" Type="http://schemas.openxmlformats.org/officeDocument/2006/relationships/hyperlink" Target="https://commons.wikimedia.org/wiki/Commons:Reusing_content_outside_Wikimedia" TargetMode="External"/><Relationship Id="rId23" Type="http://schemas.openxmlformats.org/officeDocument/2006/relationships/image" Target="../media/image39.png"/><Relationship Id="rId28" Type="http://schemas.openxmlformats.org/officeDocument/2006/relationships/image" Target="../media/image42.png"/><Relationship Id="rId36" Type="http://schemas.openxmlformats.org/officeDocument/2006/relationships/hyperlink" Target="https://upload.wikimedia.org/wikipedia/commons/archive/3/35/20080422041850%21HIV_gross_cycle_only.png" TargetMode="External"/><Relationship Id="rId10" Type="http://schemas.openxmlformats.org/officeDocument/2006/relationships/hyperlink" Target="https://commons.wikimedia.org/wiki/File:Hiv_gross_german.png" TargetMode="External"/><Relationship Id="rId19" Type="http://schemas.openxmlformats.org/officeDocument/2006/relationships/hyperlink" Target="https://commons.wikimedia.org/wiki/Template:Vector_version_available" TargetMode="External"/><Relationship Id="rId31" Type="http://schemas.openxmlformats.org/officeDocument/2006/relationships/image" Target="../media/image44.png"/><Relationship Id="rId44" Type="http://schemas.openxmlformats.org/officeDocument/2006/relationships/image" Target="../media/image51.png"/><Relationship Id="rId4" Type="http://schemas.openxmlformats.org/officeDocument/2006/relationships/control" Target="../activeX/activeX3.xml"/><Relationship Id="rId9" Type="http://schemas.openxmlformats.org/officeDocument/2006/relationships/hyperlink" Target="https://commons.wikimedia.org/w/index.php?title=File:HIV_gross_cycle_only.png&amp;action=edit&amp;section=1" TargetMode="External"/><Relationship Id="rId14" Type="http://schemas.openxmlformats.org/officeDocument/2006/relationships/hyperlink" Target="//en.wikipedia.org/wiki/" TargetMode="External"/><Relationship Id="rId22" Type="http://schemas.openxmlformats.org/officeDocument/2006/relationships/hyperlink" Target="https://commons.wikimedia.org/w/index.php?title=File:HIV_gross_cycle_only.png&amp;action=edit&amp;section=3" TargetMode="External"/><Relationship Id="rId27" Type="http://schemas.openxmlformats.org/officeDocument/2006/relationships/image" Target="../media/image41.png"/><Relationship Id="rId30" Type="http://schemas.openxmlformats.org/officeDocument/2006/relationships/image" Target="../media/image43.png"/><Relationship Id="rId35" Type="http://schemas.openxmlformats.org/officeDocument/2006/relationships/image" Target="../media/image46.png"/><Relationship Id="rId43" Type="http://schemas.openxmlformats.org/officeDocument/2006/relationships/image" Target="../media/image50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5512D3-2DE7-4E19-8E44-983D9BB212A5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cs-CZ" altLang="cs-CZ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790575"/>
            <a:ext cx="8229600" cy="11906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cs-CZ" altLang="cs-CZ" sz="4000" b="1" smtClean="0">
                <a:effectLst/>
              </a:rPr>
              <a:t>Lékařská mikrobiologie pro ZDRL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188" y="4005263"/>
            <a:ext cx="7696200" cy="11350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cs-CZ" altLang="cs-CZ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Týden 7: A</a:t>
            </a:r>
            <a:r>
              <a:rPr lang="cs-CZ" altLang="cs-CZ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ntimikrobiální látky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611188" y="5229225"/>
            <a:ext cx="8532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AB6D95-E7E7-46AF-BBE0-0530883A06BB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400" smtClean="0"/>
          </a:p>
        </p:txBody>
      </p:sp>
      <p:pic>
        <p:nvPicPr>
          <p:cNvPr id="14339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6840538" cy="436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ovéPole 2"/>
          <p:cNvSpPr txBox="1">
            <a:spLocks noChangeArrowheads="1"/>
          </p:cNvSpPr>
          <p:nvPr/>
        </p:nvSpPr>
        <p:spPr bwMode="auto">
          <a:xfrm>
            <a:off x="539750" y="6308725"/>
            <a:ext cx="55451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900"/>
              <a:t>http://tmedweb.tulane.edu/pharmwiki/doku.php/betalactam_pharm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1955AA-1F8F-4F01-A452-79050980DC1A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100</a:t>
            </a:fld>
            <a:endParaRPr lang="cs-CZ" altLang="cs-CZ" sz="140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9075"/>
            <a:ext cx="67818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mtClean="0"/>
              <a:t>Onemocnění hlísticemi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tx2"/>
                </a:solidFill>
              </a:rPr>
              <a:t>roupy</a:t>
            </a:r>
            <a:r>
              <a:rPr lang="cs-CZ" altLang="cs-CZ" smtClean="0"/>
              <a:t> -</a:t>
            </a:r>
            <a:r>
              <a:rPr lang="cs-CZ" altLang="cs-CZ" smtClean="0">
                <a:sym typeface="Wingdings" panose="05000000000000000000" pitchFamily="2" charset="2"/>
              </a:rPr>
              <a:t> </a:t>
            </a:r>
            <a:r>
              <a:rPr lang="cs-CZ" altLang="cs-CZ" smtClean="0">
                <a:solidFill>
                  <a:srgbClr val="800080"/>
                </a:solidFill>
                <a:sym typeface="Wingdings" panose="05000000000000000000" pitchFamily="2" charset="2"/>
              </a:rPr>
              <a:t>pyrvinium či pyrantel</a:t>
            </a:r>
          </a:p>
          <a:p>
            <a:pPr eaLnBrk="1" hangingPunct="1"/>
            <a:r>
              <a:rPr lang="cs-CZ" altLang="cs-CZ" smtClean="0">
                <a:sym typeface="Wingdings" panose="05000000000000000000" pitchFamily="2" charset="2"/>
              </a:rPr>
              <a:t>Na </a:t>
            </a:r>
            <a:r>
              <a:rPr lang="cs-CZ" altLang="cs-CZ" smtClean="0">
                <a:solidFill>
                  <a:schemeClr val="tx2"/>
                </a:solidFill>
                <a:sym typeface="Wingdings" panose="05000000000000000000" pitchFamily="2" charset="2"/>
              </a:rPr>
              <a:t>škrkavky</a:t>
            </a:r>
            <a:r>
              <a:rPr lang="cs-CZ" altLang="cs-CZ" smtClean="0">
                <a:sym typeface="Wingdings" panose="05000000000000000000" pitchFamily="2" charset="2"/>
              </a:rPr>
              <a:t>, ale i řadu jiných červů (</a:t>
            </a:r>
            <a:r>
              <a:rPr lang="cs-CZ" altLang="cs-CZ" smtClean="0">
                <a:solidFill>
                  <a:schemeClr val="tx2"/>
                </a:solidFill>
                <a:sym typeface="Wingdings" panose="05000000000000000000" pitchFamily="2" charset="2"/>
              </a:rPr>
              <a:t>tenkohlavce, měchovce</a:t>
            </a:r>
            <a:r>
              <a:rPr lang="cs-CZ" altLang="cs-CZ" smtClean="0">
                <a:sym typeface="Wingdings" panose="05000000000000000000" pitchFamily="2" charset="2"/>
              </a:rPr>
              <a:t>) je </a:t>
            </a:r>
            <a:r>
              <a:rPr lang="cs-CZ" altLang="cs-CZ" smtClean="0">
                <a:solidFill>
                  <a:srgbClr val="800080"/>
                </a:solidFill>
                <a:sym typeface="Wingdings" panose="05000000000000000000" pitchFamily="2" charset="2"/>
              </a:rPr>
              <a:t>mebendazol</a:t>
            </a:r>
          </a:p>
          <a:p>
            <a:pPr eaLnBrk="1" hangingPunct="1"/>
            <a:r>
              <a:rPr lang="cs-CZ" altLang="cs-CZ" smtClean="0">
                <a:sym typeface="Wingdings" panose="05000000000000000000" pitchFamily="2" charset="2"/>
              </a:rPr>
              <a:t>Na </a:t>
            </a:r>
            <a:r>
              <a:rPr lang="cs-CZ" altLang="cs-CZ" smtClean="0">
                <a:solidFill>
                  <a:schemeClr val="tx2"/>
                </a:solidFill>
                <a:sym typeface="Wingdings" panose="05000000000000000000" pitchFamily="2" charset="2"/>
              </a:rPr>
              <a:t>filárie</a:t>
            </a:r>
            <a:r>
              <a:rPr lang="cs-CZ" altLang="cs-CZ" smtClean="0">
                <a:sym typeface="Wingdings" panose="05000000000000000000" pitchFamily="2" charset="2"/>
              </a:rPr>
              <a:t> je </a:t>
            </a:r>
            <a:r>
              <a:rPr lang="cs-CZ" altLang="cs-CZ" smtClean="0">
                <a:solidFill>
                  <a:srgbClr val="800080"/>
                </a:solidFill>
                <a:sym typeface="Wingdings" panose="05000000000000000000" pitchFamily="2" charset="2"/>
              </a:rPr>
              <a:t>diethylkarbamazin</a:t>
            </a:r>
          </a:p>
          <a:p>
            <a:pPr eaLnBrk="1" hangingPunct="1"/>
            <a:r>
              <a:rPr lang="cs-CZ" altLang="cs-CZ" smtClean="0">
                <a:sym typeface="Wingdings" panose="05000000000000000000" pitchFamily="2" charset="2"/>
              </a:rPr>
              <a:t>Na </a:t>
            </a:r>
            <a:r>
              <a:rPr lang="cs-CZ" altLang="cs-CZ" smtClean="0">
                <a:solidFill>
                  <a:schemeClr val="tx2"/>
                </a:solidFill>
                <a:sym typeface="Wingdings" panose="05000000000000000000" pitchFamily="2" charset="2"/>
              </a:rPr>
              <a:t>svalovce stočené</a:t>
            </a:r>
            <a:r>
              <a:rPr lang="cs-CZ" altLang="cs-CZ" smtClean="0">
                <a:sym typeface="Wingdings" panose="05000000000000000000" pitchFamily="2" charset="2"/>
              </a:rPr>
              <a:t> (z divočáčího masa), </a:t>
            </a:r>
            <a:r>
              <a:rPr lang="cs-CZ" altLang="cs-CZ" smtClean="0">
                <a:solidFill>
                  <a:schemeClr val="tx2"/>
                </a:solidFill>
                <a:sym typeface="Wingdings" panose="05000000000000000000" pitchFamily="2" charset="2"/>
              </a:rPr>
              <a:t>psí škrkavky</a:t>
            </a:r>
            <a:r>
              <a:rPr lang="cs-CZ" altLang="cs-CZ" smtClean="0">
                <a:sym typeface="Wingdings" panose="05000000000000000000" pitchFamily="2" charset="2"/>
              </a:rPr>
              <a:t> (larva migrans) a </a:t>
            </a:r>
            <a:r>
              <a:rPr lang="cs-CZ" altLang="cs-CZ" smtClean="0">
                <a:solidFill>
                  <a:schemeClr val="tx2"/>
                </a:solidFill>
                <a:sym typeface="Wingdings" panose="05000000000000000000" pitchFamily="2" charset="2"/>
              </a:rPr>
              <a:t>háďátka střevní</a:t>
            </a:r>
            <a:r>
              <a:rPr lang="cs-CZ" altLang="cs-CZ" smtClean="0">
                <a:sym typeface="Wingdings" panose="05000000000000000000" pitchFamily="2" charset="2"/>
              </a:rPr>
              <a:t> by měl být účinný </a:t>
            </a:r>
            <a:r>
              <a:rPr lang="cs-CZ" altLang="cs-CZ" smtClean="0">
                <a:solidFill>
                  <a:srgbClr val="800080"/>
                </a:solidFill>
                <a:sym typeface="Wingdings" panose="05000000000000000000" pitchFamily="2" charset="2"/>
              </a:rPr>
              <a:t>thiabendazol</a:t>
            </a:r>
          </a:p>
          <a:p>
            <a:pPr eaLnBrk="1" hangingPunct="1"/>
            <a:r>
              <a:rPr lang="cs-CZ" altLang="cs-CZ" smtClean="0">
                <a:sym typeface="Wingdings" panose="05000000000000000000" pitchFamily="2" charset="2"/>
              </a:rPr>
              <a:t>Na </a:t>
            </a:r>
            <a:r>
              <a:rPr lang="cs-CZ" altLang="cs-CZ" smtClean="0">
                <a:solidFill>
                  <a:schemeClr val="tx2"/>
                </a:solidFill>
                <a:sym typeface="Wingdings" panose="05000000000000000000" pitchFamily="2" charset="2"/>
              </a:rPr>
              <a:t>vlasovce medinské</a:t>
            </a:r>
            <a:r>
              <a:rPr lang="cs-CZ" altLang="cs-CZ" smtClean="0">
                <a:sym typeface="Wingdings" panose="05000000000000000000" pitchFamily="2" charset="2"/>
              </a:rPr>
              <a:t> je kupodivu doporučován </a:t>
            </a:r>
            <a:r>
              <a:rPr lang="cs-CZ" altLang="cs-CZ" smtClean="0">
                <a:solidFill>
                  <a:srgbClr val="800080"/>
                </a:solidFill>
                <a:sym typeface="Wingdings" panose="05000000000000000000" pitchFamily="2" charset="2"/>
              </a:rPr>
              <a:t>metronidazol</a:t>
            </a:r>
            <a:endParaRPr lang="cs-CZ" altLang="cs-CZ" smtClean="0">
              <a:solidFill>
                <a:srgbClr val="800080"/>
              </a:solidFill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14E80B-6FD8-47CF-BA9F-B4BD03A9092C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101</a:t>
            </a:fld>
            <a:endParaRPr lang="cs-CZ" altLang="cs-CZ" sz="140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9144000" cy="129857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mtClean="0"/>
              <a:t>Onemocnění motolicemi a tasemnicemi</a:t>
            </a:r>
          </a:p>
        </p:txBody>
      </p:sp>
      <p:pic>
        <p:nvPicPr>
          <p:cNvPr id="104452" name="Picture 4" descr="C:\Uživatel\Ondra\Obrázky a fotky\Odborné\Z internetu\Labouši\T23 paraziti\106 Schistosomahaematob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51275"/>
            <a:ext cx="65532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2590800" y="6583363"/>
            <a:ext cx="6019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8F4315"/>
                </a:solidFill>
              </a:rPr>
              <a:t>http://www.infovek.sk/predmety/biologia/metodicke/ploskavce/index.php</a:t>
            </a:r>
          </a:p>
        </p:txBody>
      </p:sp>
      <p:sp>
        <p:nvSpPr>
          <p:cNvPr id="1044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9144000" cy="4953000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Na </a:t>
            </a:r>
            <a:r>
              <a:rPr lang="cs-CZ" altLang="cs-CZ" sz="2800" smtClean="0">
                <a:solidFill>
                  <a:schemeClr val="tx2"/>
                </a:solidFill>
              </a:rPr>
              <a:t>motolice </a:t>
            </a:r>
            <a:r>
              <a:rPr lang="cs-CZ" altLang="cs-CZ" sz="2800" smtClean="0"/>
              <a:t>všeho druhu (schistozomy, fascioly aj.) lze doporučit </a:t>
            </a:r>
            <a:r>
              <a:rPr lang="cs-CZ" altLang="cs-CZ" sz="2800" smtClean="0">
                <a:solidFill>
                  <a:srgbClr val="800080"/>
                </a:solidFill>
              </a:rPr>
              <a:t>praziquantel</a:t>
            </a:r>
          </a:p>
          <a:p>
            <a:pPr eaLnBrk="1" hangingPunct="1"/>
            <a:r>
              <a:rPr lang="cs-CZ" altLang="cs-CZ" sz="2800" smtClean="0"/>
              <a:t>Na </a:t>
            </a:r>
            <a:r>
              <a:rPr lang="cs-CZ" altLang="cs-CZ" sz="2800" smtClean="0">
                <a:solidFill>
                  <a:schemeClr val="tx2"/>
                </a:solidFill>
              </a:rPr>
              <a:t>tasemnice</a:t>
            </a:r>
            <a:r>
              <a:rPr lang="cs-CZ" altLang="cs-CZ" sz="2800" smtClean="0"/>
              <a:t> rodu </a:t>
            </a:r>
            <a:r>
              <a:rPr lang="cs-CZ" altLang="cs-CZ" sz="2800" i="1" smtClean="0"/>
              <a:t>Taenia</a:t>
            </a:r>
            <a:r>
              <a:rPr lang="cs-CZ" altLang="cs-CZ" sz="2800" smtClean="0"/>
              <a:t>, </a:t>
            </a:r>
            <a:r>
              <a:rPr lang="cs-CZ" altLang="cs-CZ" sz="2800" i="1" smtClean="0"/>
              <a:t>Diphylobothrium </a:t>
            </a:r>
            <a:r>
              <a:rPr lang="cs-CZ" altLang="cs-CZ" sz="2800" smtClean="0"/>
              <a:t>a </a:t>
            </a:r>
            <a:r>
              <a:rPr lang="cs-CZ" altLang="cs-CZ" sz="2800" i="1" smtClean="0"/>
              <a:t>Hymenolepis </a:t>
            </a:r>
            <a:r>
              <a:rPr lang="cs-CZ" altLang="cs-CZ" sz="2800" smtClean="0">
                <a:solidFill>
                  <a:srgbClr val="800080"/>
                </a:solidFill>
              </a:rPr>
              <a:t>niklosaid či praziquantel</a:t>
            </a:r>
          </a:p>
          <a:p>
            <a:pPr eaLnBrk="1" hangingPunct="1"/>
            <a:r>
              <a:rPr lang="cs-CZ" altLang="cs-CZ" sz="2800" smtClean="0"/>
              <a:t>Na </a:t>
            </a:r>
            <a:r>
              <a:rPr lang="cs-CZ" altLang="cs-CZ" sz="2800" smtClean="0">
                <a:solidFill>
                  <a:schemeClr val="tx2"/>
                </a:solidFill>
              </a:rPr>
              <a:t>měchožila</a:t>
            </a:r>
            <a:r>
              <a:rPr lang="cs-CZ" altLang="cs-CZ" sz="2800" smtClean="0"/>
              <a:t> </a:t>
            </a:r>
            <a:r>
              <a:rPr lang="cs-CZ" altLang="cs-CZ" sz="2800" smtClean="0">
                <a:solidFill>
                  <a:srgbClr val="800080"/>
                </a:solidFill>
              </a:rPr>
              <a:t>albendazol </a:t>
            </a:r>
            <a:r>
              <a:rPr lang="cs-CZ" altLang="cs-CZ" sz="2800" smtClean="0"/>
              <a:t>+ chirurgické odstranění měchožila z těla</a:t>
            </a:r>
            <a:endParaRPr lang="cs-CZ" altLang="cs-CZ" sz="2800" i="1" smtClean="0"/>
          </a:p>
          <a:p>
            <a:pPr eaLnBrk="1" hangingPunct="1"/>
            <a:endParaRPr lang="cs-CZ" altLang="cs-CZ" sz="2800" i="1" smtClean="0"/>
          </a:p>
          <a:p>
            <a:pPr eaLnBrk="1" hangingPunct="1"/>
            <a:endParaRPr lang="cs-CZ" altLang="cs-CZ" sz="2800" i="1" smtClean="0"/>
          </a:p>
          <a:p>
            <a:pPr eaLnBrk="1" hangingPunct="1">
              <a:buFontTx/>
              <a:buNone/>
            </a:pPr>
            <a:endParaRPr lang="cs-CZ" altLang="cs-CZ" sz="2800" i="1" smtClean="0"/>
          </a:p>
          <a:p>
            <a:pPr eaLnBrk="1" hangingPunct="1">
              <a:buFontTx/>
              <a:buNone/>
            </a:pPr>
            <a:r>
              <a:rPr lang="cs-CZ" altLang="cs-CZ" sz="2800" i="1" smtClean="0"/>
              <a:t>	Schistosoma haematobium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449832-AB07-4CB7-AE1D-498308A041F8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102</a:t>
            </a:fld>
            <a:endParaRPr lang="cs-CZ" altLang="cs-CZ" sz="1400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5275"/>
            <a:ext cx="91440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mtClean="0"/>
              <a:t>Ektoparazitární onemocnění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U </a:t>
            </a:r>
            <a:r>
              <a:rPr lang="cs-CZ" altLang="cs-CZ" sz="2800" b="1" smtClean="0">
                <a:solidFill>
                  <a:schemeClr val="tx2"/>
                </a:solidFill>
              </a:rPr>
              <a:t>vší</a:t>
            </a:r>
            <a:r>
              <a:rPr lang="cs-CZ" altLang="cs-CZ" sz="2800" smtClean="0"/>
              <a:t> je nejlépe ověřit momentální citlivost. Problém je, že ne vždy je momentálně účinný přípravek schválený k použití a dostupný</a:t>
            </a:r>
          </a:p>
          <a:p>
            <a:pPr eaLnBrk="1" hangingPunct="1"/>
            <a:r>
              <a:rPr lang="cs-CZ" altLang="cs-CZ" sz="2800" smtClean="0"/>
              <a:t>Totéž se týká v podstatě i </a:t>
            </a:r>
            <a:r>
              <a:rPr lang="cs-CZ" altLang="cs-CZ" sz="2800" b="1" smtClean="0">
                <a:solidFill>
                  <a:schemeClr val="tx2"/>
                </a:solidFill>
              </a:rPr>
              <a:t>zákožek</a:t>
            </a:r>
            <a:r>
              <a:rPr lang="cs-CZ" altLang="cs-CZ" sz="2800" smtClean="0"/>
              <a:t> a dalších parazitů</a:t>
            </a:r>
          </a:p>
          <a:p>
            <a:pPr eaLnBrk="1" hangingPunct="1"/>
            <a:r>
              <a:rPr lang="cs-CZ" altLang="cs-CZ" sz="2800" smtClean="0"/>
              <a:t>Používá se např. hexachlorcyklohexan, lindan, permethrin a jejich kombinace</a:t>
            </a:r>
          </a:p>
          <a:p>
            <a:pPr eaLnBrk="1" hangingPunct="1"/>
            <a:r>
              <a:rPr lang="cs-CZ" altLang="cs-CZ" sz="2800" smtClean="0"/>
              <a:t>U </a:t>
            </a:r>
            <a:r>
              <a:rPr lang="cs-CZ" altLang="cs-CZ" sz="2800" b="1" smtClean="0">
                <a:solidFill>
                  <a:schemeClr val="tx2"/>
                </a:solidFill>
              </a:rPr>
              <a:t>krevsajícího hmyzu</a:t>
            </a:r>
            <a:r>
              <a:rPr lang="cs-CZ" altLang="cs-CZ" sz="2800" smtClean="0"/>
              <a:t> je zapotřebí kromě chemické ochrany (repelentů) nepodceňovat ani mechanická opatření (např. dostatečně hustá síťovina kolem lůžka v tropech)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A579C5-C7A9-4437-9CF4-833F0EADF891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103</a:t>
            </a:fld>
            <a:endParaRPr lang="cs-CZ" altLang="cs-CZ" sz="1400" smtClean="0"/>
          </a:p>
        </p:txBody>
      </p:sp>
      <p:sp>
        <p:nvSpPr>
          <p:cNvPr id="106499" name="Rectangle 5"/>
          <p:cNvSpPr>
            <a:spLocks noChangeArrowheads="1"/>
          </p:cNvSpPr>
          <p:nvPr/>
        </p:nvSpPr>
        <p:spPr bwMode="auto">
          <a:xfrm>
            <a:off x="1619250" y="5062538"/>
            <a:ext cx="65293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400">
                <a:solidFill>
                  <a:schemeClr val="tx2"/>
                </a:solidFill>
              </a:rPr>
              <a:t>Děkuji za pozornost</a:t>
            </a:r>
          </a:p>
        </p:txBody>
      </p:sp>
      <p:pic>
        <p:nvPicPr>
          <p:cNvPr id="10650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08050"/>
            <a:ext cx="5862638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ovéPole 2"/>
          <p:cNvSpPr txBox="1">
            <a:spLocks noChangeArrowheads="1"/>
          </p:cNvSpPr>
          <p:nvPr/>
        </p:nvSpPr>
        <p:spPr bwMode="auto">
          <a:xfrm>
            <a:off x="6588125" y="6484938"/>
            <a:ext cx="2063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https://yandex.com/collections/card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Cena za rezistenci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Rezistence znamená větší energetický výdej – to vede ke snížení fitness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F839A-01E9-4386-85C4-DD0600B70FCC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8824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67769F-B209-4A6F-A06D-145A26048439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" y="173185"/>
            <a:ext cx="8610600" cy="1311128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dirty="0" smtClean="0"/>
              <a:t>Přenos genů rezistence  mezi bakteriemi</a:t>
            </a:r>
            <a:endParaRPr lang="cs-CZ" altLang="cs-CZ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4313"/>
            <a:ext cx="8991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Některé rezistence jsou kódovány </a:t>
            </a:r>
            <a:r>
              <a:rPr lang="cs-CZ" altLang="cs-CZ" sz="2800" b="1" dirty="0" smtClean="0">
                <a:solidFill>
                  <a:schemeClr val="tx2"/>
                </a:solidFill>
              </a:rPr>
              <a:t>chromozomálně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Jiné naopak</a:t>
            </a:r>
            <a:r>
              <a:rPr lang="cs-CZ" altLang="cs-CZ" sz="2800" b="1" dirty="0" smtClean="0"/>
              <a:t> </a:t>
            </a:r>
            <a:r>
              <a:rPr lang="cs-CZ" altLang="cs-CZ" sz="2800" b="1" dirty="0" smtClean="0"/>
              <a:t>na mobilních genetických elementech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 err="1" smtClean="0">
                <a:solidFill>
                  <a:schemeClr val="tx2"/>
                </a:solidFill>
              </a:rPr>
              <a:t>Plasmidy</a:t>
            </a:r>
            <a:r>
              <a:rPr lang="cs-CZ" altLang="cs-CZ" sz="2800" dirty="0" smtClean="0"/>
              <a:t>, </a:t>
            </a:r>
            <a:r>
              <a:rPr lang="cs-CZ" altLang="cs-CZ" sz="2800" dirty="0" smtClean="0"/>
              <a:t>přičemž </a:t>
            </a:r>
            <a:r>
              <a:rPr lang="cs-CZ" altLang="cs-CZ" sz="2800" dirty="0" err="1" smtClean="0"/>
              <a:t>plasmidy</a:t>
            </a:r>
            <a:r>
              <a:rPr lang="cs-CZ" altLang="cs-CZ" sz="2800" dirty="0" smtClean="0"/>
              <a:t> mohou být předávány vnitro- i </a:t>
            </a:r>
            <a:r>
              <a:rPr lang="cs-CZ" altLang="cs-CZ" sz="2800" dirty="0" smtClean="0"/>
              <a:t>mezidruhově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 err="1" smtClean="0">
                <a:solidFill>
                  <a:schemeClr val="tx2"/>
                </a:solidFill>
              </a:rPr>
              <a:t>Transpozony</a:t>
            </a:r>
            <a:endParaRPr lang="cs-CZ" altLang="cs-CZ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1F739D-B997-48F4-9DAC-42FA9DFD976A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400" smtClean="0"/>
          </a:p>
        </p:txBody>
      </p:sp>
      <p:pic>
        <p:nvPicPr>
          <p:cNvPr id="16387" name="Picture 2" descr="03 transf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0"/>
            <a:ext cx="6313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533400" y="6218238"/>
            <a:ext cx="22796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http://www.mja.com.au/public/issues/177_06_160902/col10836_fm.html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609600" y="1828800"/>
            <a:ext cx="32004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400">
                <a:solidFill>
                  <a:schemeClr val="tx2"/>
                </a:solidFill>
              </a:rPr>
              <a:t>Přenos resistence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1EA70D-8ABC-4937-A0C0-FBDFF9DF2949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400" smtClean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58938"/>
            <a:ext cx="2667000" cy="2838450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4000" smtClean="0"/>
              <a:t>Přenos genů pro rezistenci různými způsoby</a:t>
            </a:r>
          </a:p>
        </p:txBody>
      </p:sp>
      <p:pic>
        <p:nvPicPr>
          <p:cNvPr id="17412" name="Picture 3" descr="01 HorizontalTransf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90625"/>
            <a:ext cx="6443662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533400" y="6583363"/>
            <a:ext cx="2087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www.scq.ubc.ca/?p=410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826707"/>
            <a:ext cx="8243887" cy="590931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3600" dirty="0" smtClean="0">
                <a:solidFill>
                  <a:srgbClr val="800080"/>
                </a:solidFill>
                <a:effectLst/>
              </a:rPr>
              <a:t>Snížená </a:t>
            </a:r>
            <a:r>
              <a:rPr lang="cs-CZ" altLang="cs-CZ" sz="3600" dirty="0" smtClean="0">
                <a:solidFill>
                  <a:srgbClr val="800080"/>
                </a:solidFill>
                <a:effectLst/>
              </a:rPr>
              <a:t>citlivost</a:t>
            </a:r>
            <a:endParaRPr lang="cs-CZ" altLang="cs-CZ" sz="3200" dirty="0" smtClean="0">
              <a:effectLst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Silnější </a:t>
            </a:r>
            <a:r>
              <a:rPr lang="cs-CZ" altLang="cs-CZ" dirty="0" err="1"/>
              <a:t>chinolon</a:t>
            </a:r>
            <a:r>
              <a:rPr lang="cs-CZ" altLang="cs-CZ" dirty="0"/>
              <a:t> (</a:t>
            </a:r>
            <a:r>
              <a:rPr lang="cs-CZ" altLang="cs-CZ" dirty="0" err="1"/>
              <a:t>ciprofloxacin</a:t>
            </a:r>
            <a:r>
              <a:rPr lang="cs-CZ" altLang="cs-CZ" dirty="0"/>
              <a:t>) je ještě účinný, slabší (třeba </a:t>
            </a:r>
            <a:r>
              <a:rPr lang="cs-CZ" altLang="cs-CZ" dirty="0" err="1"/>
              <a:t>norfloxacin</a:t>
            </a:r>
            <a:r>
              <a:rPr lang="cs-CZ" altLang="cs-CZ" dirty="0"/>
              <a:t>) už ne. Ale i při použití toho silnějšího je nutná opatrnost!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1126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BEFB81-0156-46E7-B8CA-E956D5A61F70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400" smtClean="0"/>
          </a:p>
        </p:txBody>
      </p:sp>
      <p:pic>
        <p:nvPicPr>
          <p:cNvPr id="11268" name="Picture 3" descr="23 chinolo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" y="3828710"/>
            <a:ext cx="79914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4882916" y="5673647"/>
            <a:ext cx="3813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/>
              <a:t>www.microbes-edu.org/</a:t>
            </a:r>
            <a:r>
              <a:rPr lang="cs-CZ" altLang="cs-CZ" sz="1200" dirty="0" err="1"/>
              <a:t>etudiant</a:t>
            </a:r>
            <a:r>
              <a:rPr lang="cs-CZ" altLang="cs-CZ" sz="1200" dirty="0"/>
              <a:t>/antibio3.html.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6CAAFE-023E-4467-877D-2FB6FC2E1781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400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989138"/>
            <a:ext cx="4038600" cy="19018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dirty="0" smtClean="0"/>
              <a:t>Selekce rezistentních kmenů</a:t>
            </a:r>
          </a:p>
        </p:txBody>
      </p:sp>
      <p:pic>
        <p:nvPicPr>
          <p:cNvPr id="18436" name="Picture 3" descr="05 Antibiotic_resistance selek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74638"/>
            <a:ext cx="4030662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990600" y="6583363"/>
            <a:ext cx="434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/>
              <a:t>www.answers.com/topic/antibiotic-resistance-gif.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E6E706-23CD-4279-BFBF-B64162393CD1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400" smtClean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352425"/>
            <a:ext cx="70104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dirty="0" smtClean="0"/>
              <a:t>Rezistence – shrnutí 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875"/>
            <a:ext cx="9144000" cy="5715000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je celá řada </a:t>
            </a:r>
            <a:r>
              <a:rPr lang="cs-CZ" altLang="cs-CZ" sz="2400" b="1" smtClean="0">
                <a:solidFill>
                  <a:schemeClr val="tx2"/>
                </a:solidFill>
              </a:rPr>
              <a:t>mechanismů rezistence</a:t>
            </a:r>
            <a:r>
              <a:rPr lang="cs-CZ" altLang="cs-CZ" sz="2400" smtClean="0"/>
              <a:t>, a celá řada </a:t>
            </a:r>
            <a:r>
              <a:rPr lang="cs-CZ" altLang="cs-CZ" sz="2400" b="1" smtClean="0">
                <a:solidFill>
                  <a:schemeClr val="tx2"/>
                </a:solidFill>
              </a:rPr>
              <a:t>možností genetického kódování</a:t>
            </a:r>
          </a:p>
          <a:p>
            <a:pPr eaLnBrk="1" hangingPunct="1"/>
            <a:r>
              <a:rPr lang="cs-CZ" altLang="cs-CZ" sz="2400" smtClean="0"/>
              <a:t>Tudíž nelze ke všem rezistencím přistupovat stejně:</a:t>
            </a:r>
          </a:p>
          <a:p>
            <a:pPr lvl="1" eaLnBrk="1" hangingPunct="1"/>
            <a:r>
              <a:rPr lang="cs-CZ" altLang="cs-CZ" sz="2400" smtClean="0"/>
              <a:t>Některé jsou </a:t>
            </a:r>
            <a:r>
              <a:rPr lang="cs-CZ" altLang="cs-CZ" sz="2400" b="1" smtClean="0">
                <a:solidFill>
                  <a:schemeClr val="tx2"/>
                </a:solidFill>
              </a:rPr>
              <a:t>epidemiologicky významné, jiné ne.</a:t>
            </a:r>
          </a:p>
          <a:p>
            <a:pPr lvl="1" eaLnBrk="1" hangingPunct="1"/>
            <a:r>
              <a:rPr lang="cs-CZ" altLang="cs-CZ" sz="2400" smtClean="0"/>
              <a:t>Některé se týkají jen </a:t>
            </a:r>
            <a:r>
              <a:rPr lang="cs-CZ" altLang="cs-CZ" sz="2400" b="1" smtClean="0">
                <a:solidFill>
                  <a:schemeClr val="tx2"/>
                </a:solidFill>
              </a:rPr>
              <a:t>jednoho antibiotika, jiné celé skupiny či několika skupin</a:t>
            </a:r>
          </a:p>
          <a:p>
            <a:pPr lvl="1" eaLnBrk="1" hangingPunct="1"/>
            <a:r>
              <a:rPr lang="cs-CZ" altLang="cs-CZ" sz="2400" smtClean="0"/>
              <a:t>Některé lze překonat </a:t>
            </a:r>
            <a:r>
              <a:rPr lang="cs-CZ" altLang="cs-CZ" sz="2400" b="1" smtClean="0">
                <a:solidFill>
                  <a:schemeClr val="tx2"/>
                </a:solidFill>
              </a:rPr>
              <a:t>zvýšeným dávkováním antibiotika</a:t>
            </a:r>
            <a:r>
              <a:rPr lang="cs-CZ" altLang="cs-CZ" sz="2400" smtClean="0"/>
              <a:t> (jde spíše o kvantitativní posun, „horší účinnost“ – časté např. u aminoglykosidů)</a:t>
            </a:r>
          </a:p>
          <a:p>
            <a:pPr lvl="1" eaLnBrk="1" hangingPunct="1"/>
            <a:r>
              <a:rPr lang="cs-CZ" altLang="cs-CZ" sz="2400" smtClean="0"/>
              <a:t>Jinde jde o rezistenci </a:t>
            </a:r>
            <a:r>
              <a:rPr lang="cs-CZ" altLang="cs-CZ" sz="2400" b="1" smtClean="0">
                <a:solidFill>
                  <a:schemeClr val="tx2"/>
                </a:solidFill>
              </a:rPr>
              <a:t>„buď anebo“.</a:t>
            </a:r>
            <a:r>
              <a:rPr lang="cs-CZ" altLang="cs-CZ" sz="2400" smtClean="0"/>
              <a:t> Pokud je, nelze ji překonat ani mnohonásobkem normální dávky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DFD753-E0D5-4B97-B1AF-B0146C5F3A49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40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77850"/>
            <a:ext cx="9144000" cy="1587500"/>
          </a:xfrm>
          <a:noFill/>
        </p:spPr>
        <p:txBody>
          <a:bodyPr lIns="92075" tIns="46038" rIns="92075" bIns="46038" anchor="ctr">
            <a:spAutoFit/>
          </a:bodyPr>
          <a:lstStyle/>
          <a:p>
            <a:pPr eaLnBrk="1" hangingPunct="1"/>
            <a:r>
              <a:rPr lang="cs-CZ" altLang="cs-CZ" sz="3600" smtClean="0">
                <a:effectLst/>
              </a:rPr>
              <a:t>Další důvod </a:t>
            </a:r>
            <a:r>
              <a:rPr lang="cs-CZ" altLang="cs-CZ" sz="3600" i="1" smtClean="0">
                <a:effectLst/>
              </a:rPr>
              <a:t>in vitro </a:t>
            </a:r>
            <a:r>
              <a:rPr lang="cs-CZ" altLang="cs-CZ" sz="3600" b="1" smtClean="0">
                <a:effectLst/>
              </a:rPr>
              <a:t>neúčinnost</a:t>
            </a:r>
            <a:r>
              <a:rPr lang="cs-CZ" altLang="cs-CZ" sz="3600" smtClean="0">
                <a:effectLst/>
              </a:rPr>
              <a:t>i: Bakterie v biofilmu</a:t>
            </a:r>
            <a:br>
              <a:rPr lang="cs-CZ" altLang="cs-CZ" sz="3600" smtClean="0">
                <a:effectLst/>
              </a:rPr>
            </a:br>
            <a:endParaRPr lang="cs-CZ" altLang="cs-CZ" sz="3600" smtClean="0">
              <a:solidFill>
                <a:srgbClr val="800080"/>
              </a:solidFill>
              <a:effectLst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168525"/>
            <a:ext cx="7467600" cy="4038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cs-CZ" altLang="cs-CZ" sz="2800" smtClean="0">
                <a:solidFill>
                  <a:srgbClr val="800080"/>
                </a:solidFill>
              </a:rPr>
              <a:t>Neúčinnost antibiotik zde může být způsobena</a:t>
            </a:r>
            <a:endParaRPr lang="cs-CZ" altLang="cs-CZ" sz="2800" smtClean="0">
              <a:solidFill>
                <a:schemeClr val="tx2"/>
              </a:solidFill>
            </a:endParaRPr>
          </a:p>
          <a:p>
            <a:pPr lvl="1" eaLnBrk="1" hangingPunct="1"/>
            <a:r>
              <a:rPr lang="cs-CZ" altLang="cs-CZ" sz="2400" smtClean="0">
                <a:solidFill>
                  <a:schemeClr val="tx2"/>
                </a:solidFill>
              </a:rPr>
              <a:t>Nábojem</a:t>
            </a:r>
            <a:r>
              <a:rPr lang="cs-CZ" altLang="cs-CZ" sz="2400" smtClean="0"/>
              <a:t> usazených buněk</a:t>
            </a:r>
          </a:p>
          <a:p>
            <a:pPr lvl="1" eaLnBrk="1" hangingPunct="1"/>
            <a:r>
              <a:rPr lang="cs-CZ" altLang="cs-CZ" sz="2400" smtClean="0"/>
              <a:t>Sníženým </a:t>
            </a:r>
            <a:r>
              <a:rPr lang="cs-CZ" altLang="cs-CZ" sz="2400" smtClean="0">
                <a:solidFill>
                  <a:schemeClr val="tx2"/>
                </a:solidFill>
              </a:rPr>
              <a:t>množením</a:t>
            </a:r>
            <a:r>
              <a:rPr lang="cs-CZ" altLang="cs-CZ" sz="2400" smtClean="0"/>
              <a:t> bakterií</a:t>
            </a:r>
          </a:p>
          <a:p>
            <a:pPr lvl="1" eaLnBrk="1" hangingPunct="1"/>
            <a:r>
              <a:rPr lang="cs-CZ" altLang="cs-CZ" sz="2400" smtClean="0"/>
              <a:t>Mechanismy </a:t>
            </a:r>
            <a:r>
              <a:rPr lang="cs-CZ" altLang="cs-CZ" sz="2400" smtClean="0">
                <a:solidFill>
                  <a:schemeClr val="tx2"/>
                </a:solidFill>
              </a:rPr>
              <a:t>mezibuněčné signalizace</a:t>
            </a:r>
            <a:r>
              <a:rPr lang="cs-CZ" altLang="cs-CZ" sz="2400" smtClean="0"/>
              <a:t> (quorum sensing)</a:t>
            </a:r>
            <a:endParaRPr lang="en-US" altLang="cs-CZ" sz="2400" smtClean="0"/>
          </a:p>
          <a:p>
            <a:pPr lvl="1" eaLnBrk="1" hangingPunct="1"/>
            <a:r>
              <a:rPr lang="cs-CZ" altLang="cs-CZ" sz="2400" smtClean="0"/>
              <a:t>Vlivem </a:t>
            </a:r>
            <a:r>
              <a:rPr lang="cs-CZ" altLang="cs-CZ" sz="2400" smtClean="0">
                <a:solidFill>
                  <a:schemeClr val="tx2"/>
                </a:solidFill>
              </a:rPr>
              <a:t>imunitní odpovědi hostitele</a:t>
            </a:r>
          </a:p>
          <a:p>
            <a:pPr lvl="1" eaLnBrk="1" hangingPunct="1"/>
            <a:r>
              <a:rPr lang="cs-CZ" altLang="cs-CZ" sz="2400" smtClean="0">
                <a:solidFill>
                  <a:schemeClr val="tx2"/>
                </a:solidFill>
              </a:rPr>
              <a:t>Různé další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09C3BB-7691-4806-8B69-99940E38FC26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327025"/>
            <a:ext cx="2743200" cy="6953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cs-CZ" altLang="cs-CZ" smtClean="0">
                <a:effectLst/>
              </a:rPr>
              <a:t>Řešení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773238"/>
            <a:ext cx="8512175" cy="5084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Myslet na reálnou skutečnost, že </a:t>
            </a:r>
            <a:r>
              <a:rPr lang="cs-CZ" altLang="cs-CZ" sz="2800" smtClean="0">
                <a:solidFill>
                  <a:srgbClr val="800080"/>
                </a:solidFill>
              </a:rPr>
              <a:t>bakterie nežijí jen v planktonické formě</a:t>
            </a:r>
            <a:r>
              <a:rPr lang="cs-CZ" altLang="cs-CZ" sz="2800" smtClean="0"/>
              <a:t>, ale i ve formě biofilmu (zejména u některých typů infekcí)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Využívat </a:t>
            </a:r>
            <a:r>
              <a:rPr lang="cs-CZ" altLang="cs-CZ" sz="2800" smtClean="0">
                <a:solidFill>
                  <a:schemeClr val="tx2"/>
                </a:solidFill>
              </a:rPr>
              <a:t>kombinací antibiotik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Vedle MIC </a:t>
            </a:r>
            <a:r>
              <a:rPr lang="cs-CZ" altLang="cs-CZ" sz="2800" smtClean="0">
                <a:solidFill>
                  <a:schemeClr val="tx2"/>
                </a:solidFill>
              </a:rPr>
              <a:t>vyšetřovat i MBIC/MBEC, </a:t>
            </a:r>
            <a:r>
              <a:rPr lang="cs-CZ" altLang="cs-CZ" sz="2800" smtClean="0"/>
              <a:t>a to nejen na jednotlivá ATB,</a:t>
            </a:r>
            <a:r>
              <a:rPr lang="cs-CZ" altLang="cs-CZ" sz="2800" smtClean="0">
                <a:solidFill>
                  <a:schemeClr val="tx2"/>
                </a:solidFill>
              </a:rPr>
              <a:t> ale i na kombinace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>
                <a:solidFill>
                  <a:schemeClr val="tx2"/>
                </a:solidFill>
              </a:rPr>
              <a:t>Využívat jinou léčbu než pomocí antibiotik </a:t>
            </a:r>
            <a:r>
              <a:rPr lang="cs-CZ" altLang="cs-CZ" sz="2800" smtClean="0"/>
              <a:t>(výměna katetru, lokální léčba a podobně)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5AAF55-D926-4004-8BDB-C97666DE5F2D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38150"/>
            <a:ext cx="7239000" cy="129857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mtClean="0"/>
              <a:t>Rezistence mikrobů na antimikrobiální látky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8610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b="1" dirty="0" smtClean="0">
                <a:solidFill>
                  <a:schemeClr val="tx2"/>
                </a:solidFill>
              </a:rPr>
              <a:t>Primární rezistence:</a:t>
            </a:r>
            <a:r>
              <a:rPr lang="cs-CZ" altLang="cs-CZ" sz="2800" dirty="0" smtClean="0"/>
              <a:t> všechny kmeny daného druhu jsou rezistentní</a:t>
            </a:r>
            <a:r>
              <a:rPr lang="cs-CZ" altLang="cs-CZ" sz="2800" dirty="0" smtClean="0"/>
              <a:t>. Souvisí to s jejich stavbou nebo metabolismem. </a:t>
            </a:r>
            <a:r>
              <a:rPr lang="cs-CZ" altLang="cs-CZ" sz="2800" dirty="0" smtClean="0"/>
              <a:t>Příklad: </a:t>
            </a:r>
            <a:r>
              <a:rPr lang="cs-CZ" altLang="cs-CZ" sz="2600" dirty="0" err="1" smtClean="0"/>
              <a:t>betalaktamová</a:t>
            </a:r>
            <a:r>
              <a:rPr lang="cs-CZ" altLang="cs-CZ" sz="2600" dirty="0" smtClean="0"/>
              <a:t> </a:t>
            </a:r>
            <a:r>
              <a:rPr lang="cs-CZ" altLang="cs-CZ" sz="2600" dirty="0" err="1" smtClean="0"/>
              <a:t>atb</a:t>
            </a:r>
            <a:r>
              <a:rPr lang="cs-CZ" altLang="cs-CZ" sz="2600" dirty="0" smtClean="0"/>
              <a:t> nepůsobí</a:t>
            </a:r>
            <a:r>
              <a:rPr lang="cs-CZ" altLang="cs-CZ" sz="2800" dirty="0" smtClean="0"/>
              <a:t> </a:t>
            </a:r>
            <a:r>
              <a:rPr lang="cs-CZ" altLang="cs-CZ" sz="2600" dirty="0" smtClean="0"/>
              <a:t>na </a:t>
            </a:r>
            <a:r>
              <a:rPr lang="cs-CZ" altLang="cs-CZ" sz="2600" dirty="0" err="1" smtClean="0"/>
              <a:t>mykoplasmata</a:t>
            </a:r>
            <a:r>
              <a:rPr lang="cs-CZ" altLang="cs-CZ" sz="2800" dirty="0" smtClean="0"/>
              <a:t>, </a:t>
            </a:r>
            <a:r>
              <a:rPr lang="cs-CZ" altLang="cs-CZ" sz="2600" dirty="0" smtClean="0"/>
              <a:t>která vůbec </a:t>
            </a:r>
            <a:r>
              <a:rPr lang="cs-CZ" altLang="cs-CZ" sz="2800" dirty="0" smtClean="0"/>
              <a:t>nemají buněčnou stěnu</a:t>
            </a:r>
            <a:r>
              <a:rPr lang="cs-CZ" altLang="cs-CZ" sz="2800" dirty="0" smtClean="0"/>
              <a:t>. </a:t>
            </a:r>
            <a:r>
              <a:rPr lang="cs-CZ" altLang="cs-CZ" sz="2600" dirty="0" smtClean="0"/>
              <a:t>G- bakterie jsou rezistentní ke </a:t>
            </a:r>
            <a:r>
              <a:rPr lang="cs-CZ" altLang="cs-CZ" sz="2600" dirty="0" err="1" smtClean="0"/>
              <a:t>glykopeptidům</a:t>
            </a:r>
            <a:r>
              <a:rPr lang="cs-CZ" altLang="cs-CZ" sz="2600" dirty="0" smtClean="0"/>
              <a:t>.</a:t>
            </a:r>
            <a:endParaRPr lang="cs-CZ" altLang="cs-CZ" sz="26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 smtClean="0">
                <a:solidFill>
                  <a:schemeClr val="tx2"/>
                </a:solidFill>
              </a:rPr>
              <a:t>Sekundární rezistence:</a:t>
            </a:r>
            <a:r>
              <a:rPr lang="cs-CZ" altLang="cs-CZ" sz="2800" dirty="0" smtClean="0"/>
              <a:t> vznikají necitlivé mutanty, a ty při selekčním tlaku antibiotika začnou převažovat. (</a:t>
            </a:r>
            <a:r>
              <a:rPr lang="cs-CZ" altLang="cs-CZ" sz="2800" dirty="0" err="1" smtClean="0"/>
              <a:t>Escherichie</a:t>
            </a:r>
            <a:r>
              <a:rPr lang="cs-CZ" altLang="cs-CZ" sz="2800" dirty="0" smtClean="0"/>
              <a:t> mohou být citlivé na ampicilin, ale v poslední době výrazně přibývá rezistentních kmenů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Uživatel\Ondra\Obrázky a fotky\Odborné\Z internetu\Antibiotikáři\Důležité rezistence\16 am_surreyad_mrsa.jpg"/>
          <p:cNvPicPr>
            <a:picLocks noChangeAspect="1" noChangeArrowheads="1"/>
          </p:cNvPicPr>
          <p:nvPr/>
        </p:nvPicPr>
        <p:blipFill>
          <a:blip r:embed="rId2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" t="11842" r="8057" b="5263"/>
          <a:stretch>
            <a:fillRect/>
          </a:stretch>
        </p:blipFill>
        <p:spPr bwMode="auto">
          <a:xfrm>
            <a:off x="5138738" y="990600"/>
            <a:ext cx="400526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98CD69-59D7-4499-A6AC-73447754AEA5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33350"/>
            <a:ext cx="7696200" cy="129857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dirty="0" smtClean="0"/>
              <a:t>Epidemiologicky závažné kmeny </a:t>
            </a:r>
            <a:r>
              <a:rPr lang="cs-CZ" altLang="cs-CZ" sz="3200" dirty="0" smtClean="0"/>
              <a:t>(MRSA aj.)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5105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Častí původci nozokomiálních nákaz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>
                <a:solidFill>
                  <a:schemeClr val="tx2"/>
                </a:solidFill>
              </a:rPr>
              <a:t>Komplikace hospitalizace, komplikace operací, zhoršení zdravotního stavu, úmrtí hospitalizovaných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Obrovské náklady na léčbu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>
                <a:solidFill>
                  <a:schemeClr val="tx2"/>
                </a:solidFill>
              </a:rPr>
              <a:t>Medializace problematiky, často s následkem paniky, která není konstruktivní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i="1" smtClean="0"/>
              <a:t>Figurují i v politickém boji </a:t>
            </a:r>
            <a:r>
              <a:rPr lang="cs-CZ" altLang="cs-CZ" sz="2400" i="1" smtClean="0">
                <a:sym typeface="Wingdings" panose="05000000000000000000" pitchFamily="2" charset="2"/>
              </a:rPr>
              <a:t></a:t>
            </a:r>
            <a:endParaRPr lang="cs-CZ" altLang="cs-CZ" sz="2400" i="1" smtClean="0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275263" y="6684963"/>
            <a:ext cx="3733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600">
                <a:solidFill>
                  <a:schemeClr val="hlink"/>
                </a:solidFill>
              </a:rPr>
              <a:t>http://www.bloggerheads.com/anne_milton/2005/04/superbugs-and-super-anne.html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F6B617-9E76-42C5-9422-4AB401E79CE8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400" smtClean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828675"/>
            <a:ext cx="89154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dirty="0" smtClean="0"/>
              <a:t>Mediální rozměr těchto kmenů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419600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Týká se jen </a:t>
            </a:r>
            <a:r>
              <a:rPr lang="cs-CZ" altLang="cs-CZ" sz="2800" b="1" smtClean="0">
                <a:solidFill>
                  <a:schemeClr val="tx2"/>
                </a:solidFill>
              </a:rPr>
              <a:t>určitých typů (zejména MRSA)</a:t>
            </a:r>
          </a:p>
          <a:p>
            <a:pPr eaLnBrk="1" hangingPunct="1"/>
            <a:r>
              <a:rPr lang="cs-CZ" altLang="cs-CZ" sz="2800" smtClean="0"/>
              <a:t>Často </a:t>
            </a:r>
            <a:r>
              <a:rPr lang="cs-CZ" altLang="cs-CZ" sz="2800" b="1" smtClean="0">
                <a:solidFill>
                  <a:schemeClr val="tx2"/>
                </a:solidFill>
              </a:rPr>
              <a:t>ovlivňuje i zdravotnický personál</a:t>
            </a:r>
            <a:r>
              <a:rPr lang="cs-CZ" altLang="cs-CZ" sz="2800" smtClean="0"/>
              <a:t> </a:t>
            </a:r>
          </a:p>
          <a:p>
            <a:pPr eaLnBrk="1" hangingPunct="1"/>
            <a:r>
              <a:rPr lang="cs-CZ" altLang="cs-CZ" sz="2800" smtClean="0"/>
              <a:t>Lidé přitom mají strach z MRSA, ale pomíjejí jiné, rovněž velice závažné rezistence (VRE, ESBL, MLS rezistence stafylokoků)</a:t>
            </a:r>
          </a:p>
          <a:p>
            <a:pPr eaLnBrk="1" hangingPunct="1">
              <a:buFontTx/>
              <a:buNone/>
            </a:pPr>
            <a:r>
              <a:rPr lang="cs-CZ" altLang="cs-CZ" sz="2800" i="1" smtClean="0">
                <a:solidFill>
                  <a:srgbClr val="800080"/>
                </a:solidFill>
              </a:rPr>
              <a:t>Podobná situace je i u jiných mikrobiálních nemocí („masožravé streptokoky“, „šílené krávy“, „ptačí chřipka“ – často mají své „lidové názvy“)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00FF8B-B687-49B0-B14F-5DDDE869DFF8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 smtClean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095500"/>
            <a:ext cx="2895600" cy="250507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mtClean="0"/>
              <a:t>MRSA, nebo ptačí chřipka?</a:t>
            </a:r>
          </a:p>
        </p:txBody>
      </p:sp>
      <p:pic>
        <p:nvPicPr>
          <p:cNvPr id="26628" name="Picture 3" descr="C:\Uživatel\Ondra\Obrázky a fotky\Odborné\Z internetu\Antibiotikáři\Důležité rezistence\05 mrsa.jpg"/>
          <p:cNvPicPr>
            <a:picLocks noChangeAspect="1" noChangeArrowheads="1"/>
          </p:cNvPicPr>
          <p:nvPr/>
        </p:nvPicPr>
        <p:blipFill>
          <a:blip r:embed="rId2">
            <a:lum bright="3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"/>
          <a:stretch>
            <a:fillRect/>
          </a:stretch>
        </p:blipFill>
        <p:spPr bwMode="auto">
          <a:xfrm>
            <a:off x="3584575" y="762000"/>
            <a:ext cx="55594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6348413" y="6583363"/>
            <a:ext cx="27955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 www.whale.to/b/bird_flu_h.html.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B77745-5791-41F1-8AE3-EC9924C0720B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400" smtClean="0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505200" y="2971800"/>
            <a:ext cx="5029200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6700"/>
            <a:ext cx="3505200" cy="250507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mtClean="0"/>
              <a:t>Meticilin rezistentní stafylokoky (MRSA)</a:t>
            </a:r>
          </a:p>
        </p:txBody>
      </p:sp>
      <p:pic>
        <p:nvPicPr>
          <p:cNvPr id="27653" name="Picture 4" descr="C:\Uživatel\Ondra\Obrázky a fotky\Odborné\Z internetu\Antibiotikáři\Důležité rezistence\07 mrs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14400"/>
            <a:ext cx="5943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1295400" y="6583363"/>
            <a:ext cx="3567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www.daikoh.net/service/creansysytem.html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C2F074-729E-4538-8F8E-1BD492CBC9B6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400" smtClean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66675"/>
            <a:ext cx="49530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dirty="0" smtClean="0"/>
              <a:t>Historie MRSA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1075"/>
            <a:ext cx="9144000" cy="5257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b="1" smtClean="0">
                <a:solidFill>
                  <a:schemeClr val="tx2"/>
                </a:solidFill>
              </a:rPr>
              <a:t>Původně</a:t>
            </a:r>
            <a:r>
              <a:rPr lang="cs-CZ" altLang="cs-CZ" sz="2800" smtClean="0"/>
              <a:t> byly i stafylokoky </a:t>
            </a:r>
            <a:r>
              <a:rPr lang="cs-CZ" altLang="cs-CZ" sz="2800" b="1" smtClean="0">
                <a:solidFill>
                  <a:schemeClr val="tx2"/>
                </a:solidFill>
              </a:rPr>
              <a:t>citlivé na penicilin</a:t>
            </a:r>
            <a:r>
              <a:rPr lang="cs-CZ" altLang="cs-CZ" sz="2800" smtClean="0"/>
              <a:t>, brzy však získaly rezistenci betalaktamázového typu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>
                <a:solidFill>
                  <a:schemeClr val="tx2"/>
                </a:solidFill>
              </a:rPr>
              <a:t>Meticilin poprvé použit 1960</a:t>
            </a:r>
            <a:r>
              <a:rPr lang="cs-CZ" altLang="cs-CZ" sz="2800" smtClean="0"/>
              <a:t>, o něco později byl použit příbuzný oxacilin (z různých důvodů ho používáme raději než původní meticilin)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První </a:t>
            </a:r>
            <a:r>
              <a:rPr lang="cs-CZ" altLang="cs-CZ" sz="2800" b="1" smtClean="0">
                <a:solidFill>
                  <a:schemeClr val="tx2"/>
                </a:solidFill>
              </a:rPr>
              <a:t>epidemický výskyt MRSA</a:t>
            </a:r>
            <a:r>
              <a:rPr lang="cs-CZ" altLang="cs-CZ" sz="2800" smtClean="0"/>
              <a:t> zaznamenán roku 1963, tehdy byl ovšem podíl MRSA 0,4 %. V roce 1973 to již bylo 10 % a 2004 43 % (z literárních údajů, pravděpodobně situace v USA – neuvedeno)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Podkladem je změna struktury membránových bílkovin – „penicillin binding proteins“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8D3C82-8D86-420D-A6CE-E3A97152794D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400" smtClean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0225"/>
            <a:ext cx="8153400" cy="129857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dirty="0" smtClean="0"/>
              <a:t>MRSA jako medicínský problém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7848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Stárnutí populace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Používání léčby ovlivňující imunitu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Používání nitrožilních katetrů a nitrotělních implantátů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Používání (a nadužívání antibiotik)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mtClean="0"/>
              <a:t>	To vše jsou určující faktory, které ovlivňují riziko výskytu (nejen) MRSA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79DBC7-19AF-49CF-9C5E-BCCF429D0601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400" smtClean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8150"/>
            <a:ext cx="9144000" cy="11906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4000" smtClean="0"/>
              <a:t>MRSA není virulentnější </a:t>
            </a:r>
            <a:r>
              <a:rPr lang="cs-CZ" altLang="cs-CZ" sz="4000" i="1" smtClean="0"/>
              <a:t>(„zlejší“)</a:t>
            </a:r>
            <a:r>
              <a:rPr lang="cs-CZ" altLang="cs-CZ" sz="4000" smtClean="0"/>
              <a:t> než jiný kmen druhu </a:t>
            </a:r>
            <a:r>
              <a:rPr lang="cs-CZ" altLang="cs-CZ" sz="4000" i="1" smtClean="0"/>
              <a:t>S. aureus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1905000"/>
          </a:xfrm>
        </p:spPr>
        <p:txBody>
          <a:bodyPr/>
          <a:lstStyle/>
          <a:p>
            <a:pPr marL="457200" indent="-457200" eaLnBrk="1" hangingPunct="1"/>
            <a:r>
              <a:rPr lang="cs-CZ" altLang="cs-CZ" sz="2800" smtClean="0"/>
              <a:t>Oproti vžité představě je potřeba si uvědomit, že z hlediska schopnosti vyvolat infekci se </a:t>
            </a:r>
            <a:r>
              <a:rPr lang="cs-CZ" altLang="cs-CZ" sz="2800" b="1" smtClean="0">
                <a:solidFill>
                  <a:schemeClr val="tx2"/>
                </a:solidFill>
              </a:rPr>
              <a:t>kmeny MRSA chovají úplně stejně jako kterýkoli jiný zlatý stafylokok.</a:t>
            </a:r>
            <a:r>
              <a:rPr lang="cs-CZ" altLang="cs-CZ" sz="2800" smtClean="0"/>
              <a:t> </a:t>
            </a:r>
          </a:p>
        </p:txBody>
      </p:sp>
      <p:pic>
        <p:nvPicPr>
          <p:cNvPr id="30725" name="Picture 4" descr="C:\Uživatel\Ondra\Obrázky a fotky\Odborné\Z internetu\Antibiotikáři\Důležité rezistence\01 staphonl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0"/>
          <a:stretch>
            <a:fillRect/>
          </a:stretch>
        </p:blipFill>
        <p:spPr bwMode="auto">
          <a:xfrm>
            <a:off x="4038600" y="3540125"/>
            <a:ext cx="51054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609600" y="6400800"/>
            <a:ext cx="3505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www.metrowestcleangear.com/MRSA.htm</a:t>
            </a:r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0" y="3505200"/>
            <a:ext cx="4267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</a:pPr>
            <a:r>
              <a:rPr lang="cs-CZ" altLang="cs-CZ" sz="2800"/>
              <a:t>Rezistence k oxacilinu není faktorem virulence kmene! Nejsou více, ale ani méně virulentní než jiné.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4FD1E7-5B29-4CF3-BF0B-859909817505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400" smtClean="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73088"/>
            <a:ext cx="9144000" cy="646112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4000" i="1" dirty="0" err="1" smtClean="0"/>
              <a:t>Staphylococcus</a:t>
            </a:r>
            <a:r>
              <a:rPr lang="cs-CZ" altLang="cs-CZ" sz="4000" i="1" dirty="0" smtClean="0"/>
              <a:t> aureus</a:t>
            </a:r>
            <a:r>
              <a:rPr lang="cs-CZ" altLang="cs-CZ" sz="4000" dirty="0" smtClean="0"/>
              <a:t> (MRSA)</a:t>
            </a:r>
          </a:p>
        </p:txBody>
      </p:sp>
      <p:pic>
        <p:nvPicPr>
          <p:cNvPr id="31748" name="Obrázek 90" descr="C:\Users\Petra\Desktop\projekt foto\staphylococcus aureus ka (2) - kop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3" t="45747" r="36963" b="15691"/>
          <a:stretch>
            <a:fillRect/>
          </a:stretch>
        </p:blipFill>
        <p:spPr bwMode="auto">
          <a:xfrm>
            <a:off x="4503738" y="1655763"/>
            <a:ext cx="4098925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Obrázek 16" descr="C:\Users\Petra\Desktop\projekt foto\MRSA půda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52588"/>
            <a:ext cx="3278187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9351E7-98B4-4001-BD00-72C0C786D08F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400" smtClean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7675"/>
            <a:ext cx="77724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mtClean="0"/>
              <a:t>Není MRSA jako MRSA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5486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cs-CZ" altLang="cs-CZ" sz="2800" smtClean="0"/>
              <a:t>Mezi kmeny MRSA existují velké vzájemné rozdíly</a:t>
            </a:r>
          </a:p>
          <a:p>
            <a:pPr eaLnBrk="1" hangingPunct="1"/>
            <a:r>
              <a:rPr lang="cs-CZ" altLang="cs-CZ" sz="2800" smtClean="0"/>
              <a:t>Existuje </a:t>
            </a:r>
            <a:r>
              <a:rPr lang="cs-CZ" altLang="cs-CZ" sz="2800" b="1" smtClean="0">
                <a:solidFill>
                  <a:schemeClr val="tx2"/>
                </a:solidFill>
              </a:rPr>
              <a:t>populace tzv. EMRSA</a:t>
            </a:r>
            <a:r>
              <a:rPr lang="cs-CZ" altLang="cs-CZ" sz="2800" smtClean="0"/>
              <a:t> – epidemických MRSA, které se vyskytují především jako </a:t>
            </a:r>
            <a:r>
              <a:rPr lang="cs-CZ" altLang="cs-CZ" sz="2800" smtClean="0">
                <a:solidFill>
                  <a:schemeClr val="tx2"/>
                </a:solidFill>
              </a:rPr>
              <a:t>nemocniční kmeny</a:t>
            </a:r>
            <a:r>
              <a:rPr lang="cs-CZ" altLang="cs-CZ" sz="2800" smtClean="0"/>
              <a:t>. Jsou často polyrezistentní a například rezistence k </a:t>
            </a:r>
            <a:r>
              <a:rPr lang="cs-CZ" altLang="cs-CZ" sz="2800" smtClean="0">
                <a:solidFill>
                  <a:schemeClr val="tx2"/>
                </a:solidFill>
              </a:rPr>
              <a:t>erytromycinu</a:t>
            </a:r>
            <a:r>
              <a:rPr lang="cs-CZ" altLang="cs-CZ" sz="2800" smtClean="0"/>
              <a:t> je u nich téměř vždy doprovázena i rezistencí </a:t>
            </a:r>
            <a:r>
              <a:rPr lang="cs-CZ" altLang="cs-CZ" sz="2800" smtClean="0">
                <a:solidFill>
                  <a:schemeClr val="tx2"/>
                </a:solidFill>
              </a:rPr>
              <a:t>k linkosamidům</a:t>
            </a:r>
          </a:p>
          <a:p>
            <a:pPr eaLnBrk="1" hangingPunct="1"/>
            <a:r>
              <a:rPr lang="cs-CZ" altLang="cs-CZ" sz="2800" smtClean="0"/>
              <a:t>Naopak existují tzv. </a:t>
            </a:r>
            <a:r>
              <a:rPr lang="cs-CZ" altLang="cs-CZ" sz="2800" b="1" smtClean="0">
                <a:solidFill>
                  <a:schemeClr val="tx2"/>
                </a:solidFill>
              </a:rPr>
              <a:t>komunitní kmeny MRSA</a:t>
            </a:r>
            <a:r>
              <a:rPr lang="cs-CZ" altLang="cs-CZ" sz="2800" smtClean="0"/>
              <a:t>, které jsou většinou </a:t>
            </a:r>
            <a:r>
              <a:rPr lang="cs-CZ" altLang="cs-CZ" sz="2800" smtClean="0">
                <a:solidFill>
                  <a:schemeClr val="tx2"/>
                </a:solidFill>
              </a:rPr>
              <a:t>dobře postižitelné </a:t>
            </a:r>
            <a:r>
              <a:rPr lang="cs-CZ" altLang="cs-CZ" sz="2800" smtClean="0"/>
              <a:t>i běžnými </a:t>
            </a:r>
            <a:r>
              <a:rPr lang="cs-CZ" altLang="cs-CZ" sz="2800" smtClean="0">
                <a:solidFill>
                  <a:schemeClr val="tx2"/>
                </a:solidFill>
              </a:rPr>
              <a:t>nebetalaktamovými</a:t>
            </a:r>
            <a:r>
              <a:rPr lang="cs-CZ" altLang="cs-CZ" sz="2800" smtClean="0"/>
              <a:t> antibiotiky. V našich podmínkách zatím stále převažují.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AD4BCA-36F7-44AD-9631-E117D820BCCD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400" smtClean="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5950" y="368300"/>
            <a:ext cx="7002463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mtClean="0"/>
              <a:t>Aktuální situace v Brně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875"/>
            <a:ext cx="9144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Vyskytují se </a:t>
            </a:r>
            <a:r>
              <a:rPr lang="cs-CZ" altLang="cs-CZ" sz="2800" b="1" smtClean="0">
                <a:solidFill>
                  <a:schemeClr val="tx2"/>
                </a:solidFill>
              </a:rPr>
              <a:t>případy MRSA</a:t>
            </a:r>
            <a:r>
              <a:rPr lang="cs-CZ" altLang="cs-CZ" sz="2800" smtClean="0"/>
              <a:t> ve všech nemocnicích, občas se vyskytne kmen MRSA i u ambulantního pacienta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Naštěstí zpravidla </a:t>
            </a:r>
            <a:r>
              <a:rPr lang="cs-CZ" altLang="cs-CZ" sz="2800" b="1" smtClean="0">
                <a:solidFill>
                  <a:schemeClr val="tx2"/>
                </a:solidFill>
              </a:rPr>
              <a:t>nedochází k významnějším epidemickým výskytům</a:t>
            </a:r>
            <a:r>
              <a:rPr lang="cs-CZ" altLang="cs-CZ" sz="2800" smtClean="0"/>
              <a:t>, zejména díky obecnému povědomí o nutnosti dodržovat pravidla pro ošetřování pacientů s MRSA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Některé kmeny jsou </a:t>
            </a:r>
            <a:r>
              <a:rPr lang="cs-CZ" altLang="cs-CZ" sz="2800" b="1" smtClean="0">
                <a:solidFill>
                  <a:schemeClr val="tx2"/>
                </a:solidFill>
              </a:rPr>
              <a:t>dobře citlivé na jiná antibiotika</a:t>
            </a:r>
            <a:r>
              <a:rPr lang="cs-CZ" altLang="cs-CZ" sz="2800" smtClean="0"/>
              <a:t>, pouze část kmenů je polyrezistentních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32A8D0-EA51-47F1-9188-7556164BCC6B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400" smtClean="0"/>
          </a:p>
        </p:txBody>
      </p:sp>
      <p:pic>
        <p:nvPicPr>
          <p:cNvPr id="6147" name="Picture 2" descr="02 vti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8316912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219200" y="5410200"/>
            <a:ext cx="4084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http://www.nearingzero.net/screen_res/nz149.jpg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1D3B44-5012-4164-BC2A-FF138DED8099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400" smtClean="0"/>
          </a:p>
        </p:txBody>
      </p:sp>
      <p:pic>
        <p:nvPicPr>
          <p:cNvPr id="34819" name="Picture 2" descr="C:\Uživatel\Ondra\Obrázky a fotky\Odborné\Z internetu\Antibiotikáři\Důležité rezistence\11 040624_staph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93750"/>
            <a:ext cx="7772400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4191000" y="6324600"/>
            <a:ext cx="40465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www.sanger.ac.uk/Info/Press/2004/040624.shtml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6675"/>
            <a:ext cx="87630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mtClean="0">
                <a:solidFill>
                  <a:schemeClr val="tx1"/>
                </a:solidFill>
              </a:rPr>
              <a:t>Zlatý stafylokok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DC0D2B-6F18-497F-B8F0-FA6807E93E05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cs-CZ" altLang="cs-CZ" sz="1400" smtClean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549275"/>
            <a:ext cx="86868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dirty="0" smtClean="0"/>
              <a:t>MRSA – přístup k výskytu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519238"/>
            <a:ext cx="8915400" cy="4953000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Protistafylokokové </a:t>
            </a:r>
            <a:r>
              <a:rPr lang="cs-CZ" altLang="cs-CZ" sz="2800" b="1" smtClean="0">
                <a:solidFill>
                  <a:schemeClr val="tx2"/>
                </a:solidFill>
              </a:rPr>
              <a:t>očkování</a:t>
            </a:r>
          </a:p>
          <a:p>
            <a:pPr eaLnBrk="1" hangingPunct="1"/>
            <a:r>
              <a:rPr lang="cs-CZ" altLang="cs-CZ" sz="2800" smtClean="0"/>
              <a:t>Eliminace </a:t>
            </a:r>
            <a:r>
              <a:rPr lang="cs-CZ" altLang="cs-CZ" sz="2800" b="1" smtClean="0">
                <a:solidFill>
                  <a:schemeClr val="tx2"/>
                </a:solidFill>
              </a:rPr>
              <a:t>nosního nosičství</a:t>
            </a:r>
            <a:r>
              <a:rPr lang="cs-CZ" altLang="cs-CZ" sz="2800" smtClean="0">
                <a:solidFill>
                  <a:schemeClr val="tx2"/>
                </a:solidFill>
              </a:rPr>
              <a:t> </a:t>
            </a:r>
            <a:r>
              <a:rPr lang="cs-CZ" altLang="cs-CZ" sz="2800" b="1" smtClean="0">
                <a:solidFill>
                  <a:schemeClr val="tx2"/>
                </a:solidFill>
              </a:rPr>
              <a:t>zlatého stafylokoka</a:t>
            </a:r>
            <a:r>
              <a:rPr lang="cs-CZ" altLang="cs-CZ" sz="2800" smtClean="0"/>
              <a:t> (pouze u indikovaných osob, např. před chystanými operacemi)</a:t>
            </a:r>
          </a:p>
          <a:p>
            <a:pPr eaLnBrk="1" hangingPunct="1"/>
            <a:r>
              <a:rPr lang="cs-CZ" altLang="cs-CZ" sz="2800" smtClean="0"/>
              <a:t>Opatření k redukci </a:t>
            </a:r>
            <a:r>
              <a:rPr lang="cs-CZ" altLang="cs-CZ" sz="2800" b="1" smtClean="0">
                <a:solidFill>
                  <a:schemeClr val="tx2"/>
                </a:solidFill>
              </a:rPr>
              <a:t>infekce žilních vstupů</a:t>
            </a:r>
          </a:p>
          <a:p>
            <a:pPr eaLnBrk="1" hangingPunct="1"/>
            <a:r>
              <a:rPr lang="cs-CZ" altLang="cs-CZ" sz="2800" smtClean="0"/>
              <a:t>Omezení používání </a:t>
            </a:r>
            <a:r>
              <a:rPr lang="cs-CZ" altLang="cs-CZ" sz="2800" b="1" smtClean="0">
                <a:solidFill>
                  <a:schemeClr val="tx2"/>
                </a:solidFill>
              </a:rPr>
              <a:t>dialyzačních kanyl</a:t>
            </a:r>
          </a:p>
          <a:p>
            <a:pPr eaLnBrk="1" hangingPunct="1"/>
            <a:r>
              <a:rPr lang="cs-CZ" altLang="cs-CZ" sz="2800" smtClean="0"/>
              <a:t>Opatření k omezení </a:t>
            </a:r>
            <a:r>
              <a:rPr lang="cs-CZ" altLang="cs-CZ" sz="2800" b="1" smtClean="0">
                <a:solidFill>
                  <a:schemeClr val="tx2"/>
                </a:solidFill>
              </a:rPr>
              <a:t>katetrových infekcí</a:t>
            </a:r>
            <a:r>
              <a:rPr lang="cs-CZ" altLang="cs-CZ" sz="2800" smtClean="0">
                <a:solidFill>
                  <a:schemeClr val="tx2"/>
                </a:solidFill>
              </a:rPr>
              <a:t>, </a:t>
            </a:r>
            <a:r>
              <a:rPr lang="cs-CZ" altLang="cs-CZ" sz="2800" smtClean="0"/>
              <a:t>zejména u pacientů s hemodialýzou a peritoneální dialýzou</a:t>
            </a:r>
          </a:p>
          <a:p>
            <a:pPr eaLnBrk="1" hangingPunct="1">
              <a:buFontTx/>
              <a:buNone/>
            </a:pPr>
            <a:r>
              <a:rPr lang="cs-CZ" altLang="cs-CZ" sz="2400" i="1" smtClean="0"/>
              <a:t>Podle www.ndt-educational.org/goldsmithslide.asp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A91BB2-70B1-415A-9A7C-D1E74F5BBF33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cs-CZ" altLang="cs-CZ" sz="1400" smtClean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52475"/>
            <a:ext cx="87630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mtClean="0"/>
              <a:t>Hlášení a identifikace kmene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Všechny suspektní kmeny MRSA musí být pečlivě ověřeny a v případě pozitivity se </a:t>
            </a:r>
            <a:r>
              <a:rPr lang="cs-CZ" altLang="cs-CZ" sz="2800" b="1" smtClean="0">
                <a:solidFill>
                  <a:schemeClr val="tx2"/>
                </a:solidFill>
              </a:rPr>
              <a:t>hlásí</a:t>
            </a:r>
            <a:r>
              <a:rPr lang="cs-CZ" altLang="cs-CZ" sz="2800" smtClean="0"/>
              <a:t> jednak </a:t>
            </a:r>
            <a:r>
              <a:rPr lang="cs-CZ" altLang="cs-CZ" sz="2800" smtClean="0">
                <a:solidFill>
                  <a:schemeClr val="tx2"/>
                </a:solidFill>
              </a:rPr>
              <a:t>na oddělení</a:t>
            </a:r>
            <a:r>
              <a:rPr lang="cs-CZ" altLang="cs-CZ" sz="2800" smtClean="0"/>
              <a:t>, jednak </a:t>
            </a:r>
            <a:r>
              <a:rPr lang="cs-CZ" altLang="cs-CZ" sz="2800" smtClean="0">
                <a:solidFill>
                  <a:schemeClr val="tx2"/>
                </a:solidFill>
              </a:rPr>
              <a:t>ústavním epidemiologům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Součástí komunikace mikrobiologie s oddělením je konzultace vhodné a dostatečně dlouho trvající </a:t>
            </a:r>
            <a:r>
              <a:rPr lang="cs-CZ" altLang="cs-CZ" sz="2800" b="1" smtClean="0">
                <a:solidFill>
                  <a:schemeClr val="tx2"/>
                </a:solidFill>
              </a:rPr>
              <a:t>léčby infekce</a:t>
            </a:r>
            <a:r>
              <a:rPr lang="cs-CZ" altLang="cs-CZ" sz="2800" smtClean="0"/>
              <a:t> (jde-li o infekci a ne jen kolonizaci)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 případě výskytu kmene MRSA na oddělení se přistupuje k zavedení opatření, jejichž cílem je </a:t>
            </a:r>
            <a:r>
              <a:rPr lang="cs-CZ" altLang="cs-CZ" sz="2800" b="1" smtClean="0">
                <a:solidFill>
                  <a:schemeClr val="tx2"/>
                </a:solidFill>
              </a:rPr>
              <a:t>zamezit přenesení infekce na další pacienty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3218A9-C374-43D0-9105-5A845CE1EA9B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cs-CZ" altLang="cs-CZ" sz="1400" smtClean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95275"/>
            <a:ext cx="31242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dirty="0" smtClean="0"/>
              <a:t>Čím léčit?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91440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U komunitních kmenů MRSA lze použít i ta </a:t>
            </a:r>
            <a:r>
              <a:rPr lang="cs-CZ" altLang="cs-CZ" sz="2800" b="1" smtClean="0">
                <a:solidFill>
                  <a:schemeClr val="tx2"/>
                </a:solidFill>
              </a:rPr>
              <a:t>nebetalaktamová antibiotika</a:t>
            </a:r>
            <a:r>
              <a:rPr lang="cs-CZ" altLang="cs-CZ" sz="2800" smtClean="0"/>
              <a:t>, na která je kmen in vitro citlivý (makrolidy, tetracykliny, ko-trimoxazol)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U polyrezistetntních kmenů je nutno použít </a:t>
            </a:r>
            <a:r>
              <a:rPr lang="cs-CZ" altLang="cs-CZ" sz="2800" b="1" smtClean="0">
                <a:solidFill>
                  <a:schemeClr val="tx2"/>
                </a:solidFill>
              </a:rPr>
              <a:t>glykopeptidová antibiotika</a:t>
            </a:r>
            <a:r>
              <a:rPr lang="cs-CZ" altLang="cs-CZ" sz="2800" smtClean="0"/>
              <a:t> (vankomycin, teikoplanin). S tím také souvisí požadavek nepoužívat tato antibiotika zbytečně, aby zůstala zachována citlivost alespoň na tato antibiotika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U rezistence na glykopeptidy, či jejich kontraindikace z důvodu stavu pacienta lze použít </a:t>
            </a:r>
            <a:r>
              <a:rPr lang="cs-CZ" altLang="cs-CZ" sz="2800" b="1" smtClean="0">
                <a:solidFill>
                  <a:schemeClr val="tx2"/>
                </a:solidFill>
              </a:rPr>
              <a:t>linezolid</a:t>
            </a:r>
            <a:r>
              <a:rPr lang="cs-CZ" altLang="cs-CZ" sz="2800" smtClean="0"/>
              <a:t> či některé z dalších nových antibiotik (např. </a:t>
            </a:r>
            <a:r>
              <a:rPr lang="cs-CZ" altLang="cs-CZ" sz="2800" b="1" smtClean="0">
                <a:solidFill>
                  <a:schemeClr val="tx2"/>
                </a:solidFill>
              </a:rPr>
              <a:t>quinupristin/dalfopristin</a:t>
            </a:r>
            <a:r>
              <a:rPr lang="cs-CZ" altLang="cs-CZ" sz="2800" smtClean="0"/>
              <a:t>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B40520-CAFC-42C0-9A72-8442FEDB2DBB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cs-CZ" altLang="cs-CZ" sz="1400" smtClean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7675"/>
            <a:ext cx="83820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dirty="0" smtClean="0"/>
              <a:t>Vyšetřování na MRSA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U indikovaných pacientů se odebírá zpravidla </a:t>
            </a:r>
            <a:r>
              <a:rPr lang="cs-CZ" altLang="cs-CZ" sz="2800" b="1" smtClean="0">
                <a:solidFill>
                  <a:schemeClr val="tx2"/>
                </a:solidFill>
              </a:rPr>
              <a:t>výtěr z nosu a stěr z perinea (hráze)</a:t>
            </a:r>
            <a:r>
              <a:rPr lang="cs-CZ" altLang="cs-CZ" sz="2800" smtClean="0"/>
              <a:t>, případně též z rány či jiného místa (tracheostomie apod.), kde lze předpokládat přítomnost MRSA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U takovýchto pacientů se také zpravidla provádí pravidelný </a:t>
            </a:r>
            <a:r>
              <a:rPr lang="cs-CZ" altLang="cs-CZ" sz="2800" b="1" smtClean="0">
                <a:solidFill>
                  <a:schemeClr val="tx2"/>
                </a:solidFill>
              </a:rPr>
              <a:t>screening během celé hospitalizace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>
                <a:solidFill>
                  <a:schemeClr val="tx2"/>
                </a:solidFill>
              </a:rPr>
              <a:t>Indikovaní pacienti</a:t>
            </a:r>
            <a:r>
              <a:rPr lang="cs-CZ" altLang="cs-CZ" sz="2800" smtClean="0"/>
              <a:t> = pacienti, kteří měli MRSA, přicházení z oddělení, kde se MRSA vyskytla, nebo přicházejí k provedení rizikové operace (pak není ani nutná „nebezpečná anamnéza“)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2CDC7B-BB75-4DE2-8B2B-F539318A1926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cs-CZ" altLang="cs-CZ" sz="1400" smtClean="0"/>
          </a:p>
        </p:txBody>
      </p:sp>
      <p:pic>
        <p:nvPicPr>
          <p:cNvPr id="3993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1157288"/>
            <a:ext cx="46259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13" y="266700"/>
            <a:ext cx="8382000" cy="695325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dirty="0" smtClean="0"/>
              <a:t>Vyšetřování na MRSA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8ECBD7-F6B9-45F5-9C76-A909341581F2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cs-CZ" altLang="cs-CZ" sz="1400" smtClean="0"/>
          </a:p>
        </p:txBody>
      </p:sp>
      <p:sp>
        <p:nvSpPr>
          <p:cNvPr id="72706" name="Nadpis 1"/>
          <p:cNvSpPr>
            <a:spLocks noGrp="1"/>
          </p:cNvSpPr>
          <p:nvPr>
            <p:ph type="title" idx="4294967295"/>
          </p:nvPr>
        </p:nvSpPr>
        <p:spPr>
          <a:xfrm>
            <a:off x="442913" y="114300"/>
            <a:ext cx="8243887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dirty="0" smtClean="0"/>
              <a:t>MRSA v Evropě </a:t>
            </a:r>
            <a:r>
              <a:rPr lang="cs-CZ" altLang="cs-CZ" dirty="0" smtClean="0"/>
              <a:t>2019</a:t>
            </a:r>
            <a:endParaRPr lang="cs-CZ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66" y="980728"/>
            <a:ext cx="7916380" cy="563958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6B22C1-9A92-4D62-AA92-294F683121AF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cs-CZ" altLang="cs-CZ" sz="1400" smtClean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95275"/>
            <a:ext cx="45720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mtClean="0"/>
              <a:t>VISA a VRSA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90600"/>
            <a:ext cx="8915400" cy="5867400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Jsou to zlaté stafylokoky intermediárně rezistentní (I) nebo úplně rezistentní (R) na vankomycin, případě i teikoplanin</a:t>
            </a:r>
          </a:p>
          <a:p>
            <a:pPr eaLnBrk="1" hangingPunct="1"/>
            <a:r>
              <a:rPr lang="cs-CZ" altLang="cs-CZ" sz="2800" smtClean="0"/>
              <a:t>Objevují se od </a:t>
            </a:r>
            <a:r>
              <a:rPr lang="cs-CZ" altLang="cs-CZ" sz="2800" b="1" smtClean="0">
                <a:solidFill>
                  <a:schemeClr val="tx2"/>
                </a:solidFill>
              </a:rPr>
              <a:t>roku 1997</a:t>
            </a:r>
          </a:p>
          <a:p>
            <a:pPr eaLnBrk="1" hangingPunct="1"/>
            <a:r>
              <a:rPr lang="cs-CZ" altLang="cs-CZ" sz="2800" smtClean="0"/>
              <a:t>Zatím pouze jednotlivé případy, zejména v USA</a:t>
            </a:r>
          </a:p>
          <a:p>
            <a:pPr eaLnBrk="1" hangingPunct="1"/>
            <a:r>
              <a:rPr lang="cs-CZ" altLang="cs-CZ" sz="2800" smtClean="0"/>
              <a:t>Geny pro rezistenci získávají zřejmě </a:t>
            </a:r>
            <a:r>
              <a:rPr lang="cs-CZ" altLang="cs-CZ" sz="2800" b="1" smtClean="0">
                <a:solidFill>
                  <a:schemeClr val="tx2"/>
                </a:solidFill>
              </a:rPr>
              <a:t>od enterokoků</a:t>
            </a:r>
          </a:p>
          <a:p>
            <a:pPr eaLnBrk="1" hangingPunct="1"/>
            <a:r>
              <a:rPr lang="cs-CZ" altLang="cs-CZ" sz="2800" smtClean="0"/>
              <a:t>Nelze podcenit, i když se zatím nevyskytují</a:t>
            </a:r>
          </a:p>
          <a:p>
            <a:pPr eaLnBrk="1" hangingPunct="1"/>
            <a:r>
              <a:rPr lang="cs-CZ" altLang="cs-CZ" sz="2800" smtClean="0"/>
              <a:t>Řešení: </a:t>
            </a:r>
            <a:r>
              <a:rPr lang="cs-CZ" altLang="cs-CZ" sz="2800" b="1" smtClean="0">
                <a:solidFill>
                  <a:schemeClr val="tx2"/>
                </a:solidFill>
              </a:rPr>
              <a:t>ponechat glykopeptidy jako rezervní antibiotika pro indikované případy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610DF1-2BFD-4E74-A432-53757647C4F2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cs-CZ" altLang="cs-CZ" sz="1400" smtClean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76275"/>
            <a:ext cx="81534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dirty="0" smtClean="0"/>
              <a:t>Od MRSA k VRE a VRSA</a:t>
            </a: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5530850" y="6583363"/>
            <a:ext cx="3613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www.ndt-educational.org/goldsmithslide.asp</a:t>
            </a:r>
          </a:p>
        </p:txBody>
      </p:sp>
      <p:pic>
        <p:nvPicPr>
          <p:cNvPr id="44037" name="Picture 4" descr="C:\Uživatel\Ondra\Obrázky a fotky\Odborné\Z internetu\Antibiotikáři\Důležité rezistence\31 vývoj rezist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26923" r="12666" b="10947"/>
          <a:stretch>
            <a:fillRect/>
          </a:stretch>
        </p:blipFill>
        <p:spPr bwMode="auto">
          <a:xfrm>
            <a:off x="990600" y="1295400"/>
            <a:ext cx="81534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C76ABF-3C04-408E-BE2D-9604B989D16C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cs-CZ" altLang="cs-CZ" sz="1400" smtClean="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5275"/>
            <a:ext cx="89916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dirty="0" smtClean="0"/>
              <a:t>Charakteristika MLS</a:t>
            </a:r>
            <a:r>
              <a:rPr lang="cs-CZ" altLang="cs-CZ" baseline="-25000" dirty="0" smtClean="0"/>
              <a:t>B</a:t>
            </a:r>
            <a:r>
              <a:rPr lang="cs-CZ" altLang="cs-CZ" dirty="0" smtClean="0"/>
              <a:t> rezistencí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Jde o společnou rezistenci k </a:t>
            </a:r>
            <a:r>
              <a:rPr lang="cs-CZ" altLang="cs-CZ" sz="2800" b="1" smtClean="0">
                <a:solidFill>
                  <a:schemeClr val="tx2"/>
                </a:solidFill>
              </a:rPr>
              <a:t>makrolidům, linkosamidům a streptograminu B.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Týká se </a:t>
            </a:r>
            <a:r>
              <a:rPr lang="cs-CZ" altLang="cs-CZ" sz="2800" b="1" smtClean="0">
                <a:solidFill>
                  <a:schemeClr val="tx2"/>
                </a:solidFill>
              </a:rPr>
              <a:t>stafylokoků</a:t>
            </a:r>
            <a:r>
              <a:rPr lang="cs-CZ" altLang="cs-CZ" sz="2800" smtClean="0"/>
              <a:t>, ale podobné rezistence lze pozorovat také u různých druhů </a:t>
            </a:r>
            <a:r>
              <a:rPr lang="cs-CZ" altLang="cs-CZ" sz="2800" b="1" smtClean="0">
                <a:solidFill>
                  <a:schemeClr val="tx2"/>
                </a:solidFill>
              </a:rPr>
              <a:t>streptokoků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Ne každý kmen rezistentní na erytromycin má tuto společnou rezistenci. Zejména komunitní kmeny zlatých stafylokoků mívají často jen izolovanou rezistenci na erytromycin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 některých případech jde o </a:t>
            </a:r>
            <a:r>
              <a:rPr lang="cs-CZ" altLang="cs-CZ" sz="2800" b="1" smtClean="0">
                <a:solidFill>
                  <a:schemeClr val="tx2"/>
                </a:solidFill>
              </a:rPr>
              <a:t>indukovaný typ rezistence:</a:t>
            </a:r>
            <a:r>
              <a:rPr lang="cs-CZ" altLang="cs-CZ" sz="2800" smtClean="0"/>
              <a:t> erytromycin indukuje rezistenci na linkomycin či klindamycin. V tom případě by se neměl použít ani jeden z nich.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A1187C-A794-4BBB-B764-ED1EA55E89AA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400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9525"/>
            <a:ext cx="77724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dirty="0" smtClean="0"/>
              <a:t>Mechanismy rezistence I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23925"/>
            <a:ext cx="9144000" cy="5805488"/>
          </a:xfrm>
        </p:spPr>
        <p:txBody>
          <a:bodyPr/>
          <a:lstStyle/>
          <a:p>
            <a:pPr eaLnBrk="1" hangingPunct="1"/>
            <a:r>
              <a:rPr lang="cs-CZ" altLang="cs-CZ" sz="2800" dirty="0" smtClean="0"/>
              <a:t>Mikrob </a:t>
            </a:r>
            <a:r>
              <a:rPr lang="cs-CZ" altLang="cs-CZ" sz="2800" b="1" dirty="0" smtClean="0">
                <a:solidFill>
                  <a:schemeClr val="tx2"/>
                </a:solidFill>
              </a:rPr>
              <a:t>z</a:t>
            </a:r>
            <a:r>
              <a:rPr lang="cs-CZ" sz="2800" b="1" dirty="0" smtClean="0">
                <a:solidFill>
                  <a:schemeClr val="tx2"/>
                </a:solidFill>
              </a:rPr>
              <a:t>ábrana </a:t>
            </a:r>
            <a:r>
              <a:rPr lang="cs-CZ" sz="2800" b="1" dirty="0">
                <a:solidFill>
                  <a:schemeClr val="tx2"/>
                </a:solidFill>
              </a:rPr>
              <a:t>přístupu antibiotika k cílovému místu</a:t>
            </a:r>
          </a:p>
          <a:p>
            <a:pPr lvl="1" eaLnBrk="1" hangingPunct="1"/>
            <a:r>
              <a:rPr lang="cs-CZ" sz="2400" dirty="0" smtClean="0"/>
              <a:t>Pouzdro</a:t>
            </a:r>
            <a:r>
              <a:rPr lang="cs-CZ" sz="2400" dirty="0"/>
              <a:t>, vrstva hlenu, růst v </a:t>
            </a:r>
            <a:r>
              <a:rPr lang="cs-CZ" sz="2400" dirty="0" err="1"/>
              <a:t>biofilmu</a:t>
            </a:r>
            <a:r>
              <a:rPr lang="cs-CZ" sz="2400" dirty="0"/>
              <a:t>, vnější membrána G- bakterií (poriny-změna propustnosti, zastavení tvorby porinů) </a:t>
            </a:r>
          </a:p>
          <a:p>
            <a:pPr eaLnBrk="1" hangingPunct="1"/>
            <a:r>
              <a:rPr lang="cs-CZ" altLang="cs-CZ" sz="2800" dirty="0" smtClean="0"/>
              <a:t>Mikrob </a:t>
            </a:r>
            <a:r>
              <a:rPr lang="cs-CZ" altLang="cs-CZ" sz="2800" b="1" dirty="0">
                <a:solidFill>
                  <a:schemeClr val="tx2"/>
                </a:solidFill>
              </a:rPr>
              <a:t>enzymaticky štěpí antibiotikum</a:t>
            </a:r>
            <a:r>
              <a:rPr lang="cs-CZ" altLang="cs-CZ" sz="2800" dirty="0"/>
              <a:t> (například </a:t>
            </a:r>
            <a:r>
              <a:rPr lang="cs-CZ" altLang="cs-CZ" sz="2800" dirty="0" err="1"/>
              <a:t>betalaktamázy</a:t>
            </a:r>
            <a:r>
              <a:rPr lang="cs-CZ" altLang="cs-CZ" sz="2800" dirty="0"/>
              <a:t> štěpí </a:t>
            </a:r>
            <a:r>
              <a:rPr lang="cs-CZ" altLang="cs-CZ" sz="2800" dirty="0" err="1"/>
              <a:t>betalaktamová</a:t>
            </a:r>
            <a:r>
              <a:rPr lang="cs-CZ" altLang="cs-CZ" sz="2800" dirty="0"/>
              <a:t> antibiotika)</a:t>
            </a:r>
          </a:p>
          <a:p>
            <a:pPr eaLnBrk="1" hangingPunct="1"/>
            <a:r>
              <a:rPr lang="cs-CZ" altLang="cs-CZ" sz="2800" dirty="0" smtClean="0"/>
              <a:t>Mikrob </a:t>
            </a:r>
            <a:r>
              <a:rPr lang="cs-CZ" altLang="cs-CZ" sz="2800" b="1" dirty="0" smtClean="0">
                <a:solidFill>
                  <a:schemeClr val="tx2"/>
                </a:solidFill>
              </a:rPr>
              <a:t>aktivně vypuzuje</a:t>
            </a:r>
            <a:r>
              <a:rPr lang="cs-CZ" altLang="cs-CZ" sz="2800" dirty="0" smtClean="0"/>
              <a:t> ATB z buňky</a:t>
            </a:r>
          </a:p>
          <a:p>
            <a:pPr eaLnBrk="1" hangingPunct="1"/>
            <a:r>
              <a:rPr lang="cs-CZ" altLang="cs-CZ" sz="2800" dirty="0" smtClean="0"/>
              <a:t>Mikrob </a:t>
            </a:r>
            <a:r>
              <a:rPr lang="cs-CZ" altLang="cs-CZ" sz="2800" b="1" dirty="0" smtClean="0">
                <a:solidFill>
                  <a:schemeClr val="tx2"/>
                </a:solidFill>
              </a:rPr>
              <a:t>změní cílový receptor</a:t>
            </a:r>
            <a:r>
              <a:rPr lang="cs-CZ" altLang="cs-CZ" sz="2800" dirty="0" smtClean="0"/>
              <a:t> nebo nabídne antibiotiku falešný </a:t>
            </a:r>
            <a:r>
              <a:rPr lang="cs-CZ" altLang="cs-CZ" sz="2800" dirty="0" smtClean="0"/>
              <a:t>receptor</a:t>
            </a:r>
            <a:endParaRPr lang="cs-CZ" altLang="cs-CZ" sz="2800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DDA422-6367-41AA-8575-2B922EE30D65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cs-CZ" altLang="cs-CZ" sz="1400" smtClean="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1072"/>
            <a:ext cx="5076056" cy="701731"/>
          </a:xfr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dirty="0" smtClean="0">
                <a:effectLst/>
              </a:rPr>
              <a:t>MLS</a:t>
            </a:r>
            <a:r>
              <a:rPr lang="cs-CZ" altLang="cs-CZ" baseline="-25000" dirty="0" smtClean="0">
                <a:effectLst/>
              </a:rPr>
              <a:t>B</a:t>
            </a:r>
            <a:r>
              <a:rPr lang="cs-CZ" altLang="cs-CZ" dirty="0" smtClean="0">
                <a:effectLst/>
              </a:rPr>
              <a:t> rezistence</a:t>
            </a:r>
          </a:p>
        </p:txBody>
      </p:sp>
      <p:pic>
        <p:nvPicPr>
          <p:cNvPr id="46084" name="Picture 2" descr="C:\Users\Petra\Desktop\projekt foto\původní foto\Petře14-12-2016\MLS\IMG_4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25275"/>
          <a:stretch>
            <a:fillRect/>
          </a:stretch>
        </p:blipFill>
        <p:spPr bwMode="auto">
          <a:xfrm>
            <a:off x="2484438" y="1906588"/>
            <a:ext cx="440690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Šipka doprava 1"/>
          <p:cNvSpPr>
            <a:spLocks noChangeArrowheads="1"/>
          </p:cNvSpPr>
          <p:nvPr/>
        </p:nvSpPr>
        <p:spPr bwMode="auto">
          <a:xfrm rot="5816277">
            <a:off x="4621213" y="1881187"/>
            <a:ext cx="2584450" cy="212725"/>
          </a:xfrm>
          <a:prstGeom prst="rightArrow">
            <a:avLst>
              <a:gd name="adj1" fmla="val 50000"/>
              <a:gd name="adj2" fmla="val 50059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3127E5-6591-41FB-836E-FCA83FC74679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cs-CZ" altLang="cs-CZ" sz="1400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5900"/>
            <a:ext cx="8001000" cy="1079500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3600" smtClean="0"/>
              <a:t>VRE (vankomycin rezistentní enterokoky)</a:t>
            </a:r>
          </a:p>
        </p:txBody>
      </p:sp>
      <p:pic>
        <p:nvPicPr>
          <p:cNvPr id="47108" name="Picture 3" descr="C:\Uživatel\Ondra\Obrázky a fotky\Odborné\Z internetu\Medici\Ostatní grampozitivní\06 EC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03338"/>
            <a:ext cx="59436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4651375" y="6583363"/>
            <a:ext cx="4492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http://www.morgenwelt.de/typo3temp/5ce14d39b5.jpg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52FCAF-986C-4DEC-860F-F11FECAA23DB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cs-CZ" altLang="cs-CZ" sz="1400" smtClean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50925"/>
            <a:ext cx="8686800" cy="641350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4000" dirty="0" smtClean="0">
                <a:effectLst/>
              </a:rPr>
              <a:t>Enterokoky – charakteristika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Enterokoky jsou 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primárně rezistentní na řadu antibiotik</a:t>
            </a:r>
            <a:r>
              <a:rPr lang="cs-CZ" altLang="cs-CZ" sz="2400" dirty="0" smtClean="0"/>
              <a:t> (mimo jiné všechny </a:t>
            </a:r>
            <a:r>
              <a:rPr lang="cs-CZ" altLang="cs-CZ" sz="2400" dirty="0" smtClean="0">
                <a:solidFill>
                  <a:schemeClr val="tx2"/>
                </a:solidFill>
              </a:rPr>
              <a:t>cefalosporiny,</a:t>
            </a:r>
            <a:r>
              <a:rPr lang="cs-CZ" altLang="cs-CZ" sz="2400" dirty="0" smtClean="0"/>
              <a:t> ale také </a:t>
            </a:r>
            <a:r>
              <a:rPr lang="cs-CZ" altLang="cs-CZ" sz="2400" dirty="0" err="1" smtClean="0"/>
              <a:t>makrolidy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linkosamidy</a:t>
            </a:r>
            <a:r>
              <a:rPr lang="cs-CZ" altLang="cs-CZ" sz="2400" dirty="0" smtClean="0"/>
              <a:t>, horší je i účinnost G-penicilinu)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i="1" dirty="0" err="1" smtClean="0">
                <a:solidFill>
                  <a:schemeClr val="tx2"/>
                </a:solidFill>
              </a:rPr>
              <a:t>Enterococcus</a:t>
            </a:r>
            <a:r>
              <a:rPr lang="cs-CZ" altLang="cs-CZ" sz="2400" b="1" i="1" dirty="0" smtClean="0">
                <a:solidFill>
                  <a:schemeClr val="tx2"/>
                </a:solidFill>
              </a:rPr>
              <a:t> </a:t>
            </a:r>
            <a:r>
              <a:rPr lang="cs-CZ" altLang="cs-CZ" sz="2400" b="1" i="1" dirty="0" err="1" smtClean="0">
                <a:solidFill>
                  <a:schemeClr val="tx2"/>
                </a:solidFill>
              </a:rPr>
              <a:t>faecium</a:t>
            </a:r>
            <a:r>
              <a:rPr lang="cs-CZ" altLang="cs-CZ" sz="2400" dirty="0" smtClean="0"/>
              <a:t> (méně patogenní, ale více resistentní než </a:t>
            </a:r>
            <a:r>
              <a:rPr lang="cs-CZ" altLang="cs-CZ" sz="2400" i="1" dirty="0" smtClean="0"/>
              <a:t>E. </a:t>
            </a:r>
            <a:r>
              <a:rPr lang="cs-CZ" altLang="cs-CZ" sz="2400" i="1" dirty="0" err="1" smtClean="0"/>
              <a:t>faecalis</a:t>
            </a:r>
            <a:r>
              <a:rPr lang="cs-CZ" altLang="cs-CZ" sz="2400" dirty="0" smtClean="0"/>
              <a:t>) je navíc 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primárně rezistentní na ampicilin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K léčbě lze použít např. </a:t>
            </a:r>
            <a:r>
              <a:rPr lang="cs-CZ" altLang="cs-CZ" sz="2400" dirty="0" err="1" smtClean="0"/>
              <a:t>ko-trimoxazol</a:t>
            </a:r>
            <a:r>
              <a:rPr lang="cs-CZ" altLang="cs-CZ" sz="2400" dirty="0" smtClean="0"/>
              <a:t>, tetracykliny, </a:t>
            </a:r>
            <a:r>
              <a:rPr lang="cs-CZ" altLang="cs-CZ" sz="2400" dirty="0" err="1" smtClean="0"/>
              <a:t>chinolony</a:t>
            </a:r>
            <a:r>
              <a:rPr lang="cs-CZ" altLang="cs-CZ" sz="2400" dirty="0" smtClean="0"/>
              <a:t>. </a:t>
            </a:r>
            <a:r>
              <a:rPr lang="cs-CZ" altLang="cs-CZ" sz="2400" dirty="0" err="1" smtClean="0"/>
              <a:t>Glykopeptidy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vankomycin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teikoplanin</a:t>
            </a:r>
            <a:r>
              <a:rPr lang="cs-CZ" altLang="cs-CZ" sz="2400" dirty="0" smtClean="0"/>
              <a:t>) jsou rezerva. Průšvih je, když ani tato rezervní antibiotika neúčinkují; </a:t>
            </a:r>
            <a:r>
              <a:rPr lang="cs-CZ" altLang="cs-CZ" sz="2400" b="1" dirty="0" smtClean="0">
                <a:solidFill>
                  <a:srgbClr val="800080"/>
                </a:solidFill>
              </a:rPr>
              <a:t>a to je právě případ VRE.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732B5F-A007-4084-9E75-1ADB80A643A4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cs-CZ" altLang="cs-CZ" sz="1400" smtClean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8175"/>
            <a:ext cx="9144000" cy="977900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3200" dirty="0" smtClean="0">
                <a:effectLst/>
              </a:rPr>
              <a:t>Lékem volby je </a:t>
            </a:r>
            <a:r>
              <a:rPr lang="cs-CZ" altLang="cs-CZ" sz="3200" dirty="0" err="1" smtClean="0">
                <a:effectLst/>
              </a:rPr>
              <a:t>linezolid</a:t>
            </a:r>
            <a:r>
              <a:rPr lang="cs-CZ" altLang="cs-CZ" sz="3200" dirty="0" smtClean="0">
                <a:effectLst/>
              </a:rPr>
              <a:t> (ZYVOXID) a </a:t>
            </a:r>
            <a:r>
              <a:rPr lang="cs-CZ" altLang="cs-CZ" sz="3200" dirty="0" err="1" smtClean="0">
                <a:effectLst/>
              </a:rPr>
              <a:t>quinupristin</a:t>
            </a:r>
            <a:r>
              <a:rPr lang="cs-CZ" altLang="cs-CZ" sz="3200" dirty="0" smtClean="0">
                <a:effectLst/>
              </a:rPr>
              <a:t>/</a:t>
            </a:r>
            <a:r>
              <a:rPr lang="cs-CZ" altLang="cs-CZ" sz="3200" dirty="0" err="1" smtClean="0">
                <a:effectLst/>
              </a:rPr>
              <a:t>dalfopristin</a:t>
            </a:r>
            <a:r>
              <a:rPr lang="cs-CZ" altLang="cs-CZ" sz="3200" dirty="0" smtClean="0">
                <a:effectLst/>
              </a:rPr>
              <a:t> (SYNERCID)</a:t>
            </a:r>
          </a:p>
        </p:txBody>
      </p:sp>
      <p:pic>
        <p:nvPicPr>
          <p:cNvPr id="49156" name="Picture 3" descr="C:\Uživatel\Ondra\Obrázky a fotky\Odborné\Z internetu\Antibiotikáři\Důležité rezistence\27 0211_VRE_faecium_sensitive_to_Synerc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349500"/>
            <a:ext cx="50419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4498975" y="5892800"/>
            <a:ext cx="23225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600"/>
              <a:t>www.aic.cuhk.edu.hk/web8/enterococcus_faecium.htm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D7A5F7-423D-422D-AF99-754544BEAAA1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cs-CZ" altLang="cs-CZ" sz="1400" smtClean="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5563"/>
            <a:ext cx="8915400" cy="585787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3600" dirty="0" smtClean="0"/>
              <a:t>ESBL – širokospektré </a:t>
            </a:r>
            <a:r>
              <a:rPr lang="cs-CZ" altLang="cs-CZ" sz="3600" dirty="0" err="1" smtClean="0"/>
              <a:t>betalaktamázy</a:t>
            </a:r>
            <a:endParaRPr lang="cs-CZ" altLang="cs-CZ" sz="3600" dirty="0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marL="457200" indent="-457200" eaLnBrk="1" hangingPunct="1"/>
            <a:r>
              <a:rPr lang="cs-CZ" altLang="cs-CZ" sz="2800" b="1" smtClean="0">
                <a:solidFill>
                  <a:schemeClr val="tx2"/>
                </a:solidFill>
              </a:rPr>
              <a:t>Betalaktamázy TEM, SHV, CTX apod.</a:t>
            </a:r>
          </a:p>
          <a:p>
            <a:pPr marL="1027113" lvl="1" indent="-455613" eaLnBrk="1" hangingPunct="1"/>
            <a:r>
              <a:rPr lang="cs-CZ" altLang="cs-CZ" sz="2400" smtClean="0"/>
              <a:t>Vyskytují se především u </a:t>
            </a:r>
            <a:r>
              <a:rPr lang="cs-CZ" altLang="cs-CZ" sz="2400" b="1" smtClean="0">
                <a:solidFill>
                  <a:schemeClr val="tx2"/>
                </a:solidFill>
              </a:rPr>
              <a:t>enterobakterií:</a:t>
            </a:r>
            <a:r>
              <a:rPr lang="cs-CZ" altLang="cs-CZ" sz="2400" smtClean="0"/>
              <a:t> </a:t>
            </a:r>
            <a:r>
              <a:rPr lang="cs-CZ" altLang="cs-CZ" sz="2400" i="1" smtClean="0"/>
              <a:t>Klebsiella pneumoniae</a:t>
            </a:r>
            <a:r>
              <a:rPr lang="cs-CZ" altLang="cs-CZ" sz="2400" smtClean="0"/>
              <a:t>, </a:t>
            </a:r>
            <a:r>
              <a:rPr lang="cs-CZ" altLang="cs-CZ" sz="2400" i="1" smtClean="0"/>
              <a:t>Escherichia coli, </a:t>
            </a:r>
            <a:r>
              <a:rPr lang="cs-CZ" altLang="cs-CZ" sz="2400" smtClean="0"/>
              <a:t>ale mohou být i u nefermentujících tyčinek</a:t>
            </a:r>
          </a:p>
          <a:p>
            <a:pPr marL="1027113" lvl="1" indent="-455613" eaLnBrk="1" hangingPunct="1"/>
            <a:r>
              <a:rPr lang="cs-CZ" altLang="cs-CZ" sz="2400" smtClean="0"/>
              <a:t>Existuje jich mnoho typů</a:t>
            </a:r>
          </a:p>
          <a:p>
            <a:pPr marL="1027113" lvl="1" indent="-455613" eaLnBrk="1" hangingPunct="1"/>
            <a:r>
              <a:rPr lang="cs-CZ" altLang="cs-CZ" sz="2400" smtClean="0"/>
              <a:t>geny pro ně jsou uloženy v plasmidech, mutace jsou časté, vznikají stále nové varianty</a:t>
            </a:r>
          </a:p>
          <a:p>
            <a:pPr marL="1027113" lvl="1" indent="-455613" eaLnBrk="1" hangingPunct="1"/>
            <a:r>
              <a:rPr lang="cs-CZ" altLang="cs-CZ" sz="2400" smtClean="0"/>
              <a:t>z betalaktamů zůstávají citlivé karbapenemy</a:t>
            </a:r>
          </a:p>
          <a:p>
            <a:pPr marL="457200" indent="-457200" eaLnBrk="1" hangingPunct="1"/>
            <a:r>
              <a:rPr lang="cs-CZ" altLang="cs-CZ" sz="2800" b="1" smtClean="0">
                <a:solidFill>
                  <a:schemeClr val="tx2"/>
                </a:solidFill>
              </a:rPr>
              <a:t>Metalobetalaktamázy</a:t>
            </a:r>
          </a:p>
          <a:p>
            <a:pPr marL="1027113" lvl="1" indent="-455613" eaLnBrk="1" hangingPunct="1"/>
            <a:r>
              <a:rPr lang="cs-CZ" altLang="cs-CZ" sz="2400" smtClean="0"/>
              <a:t>Vyskytují se u </a:t>
            </a:r>
            <a:r>
              <a:rPr lang="cs-CZ" altLang="cs-CZ" sz="2400" b="1" smtClean="0">
                <a:solidFill>
                  <a:schemeClr val="tx2"/>
                </a:solidFill>
              </a:rPr>
              <a:t>G- nefermentujících bakterií</a:t>
            </a:r>
          </a:p>
          <a:p>
            <a:pPr marL="1027113" lvl="1" indent="-455613" eaLnBrk="1" hangingPunct="1"/>
            <a:r>
              <a:rPr lang="cs-CZ" altLang="cs-CZ" sz="2400" smtClean="0"/>
              <a:t>štěpí i karapenemy</a:t>
            </a:r>
          </a:p>
          <a:p>
            <a:pPr marL="1027113" lvl="1" indent="-455613" eaLnBrk="1" hangingPunct="1"/>
            <a:r>
              <a:rPr lang="cs-CZ" altLang="cs-CZ" sz="2400" smtClean="0"/>
              <a:t>zbývají citlivé monobaktamy (aztreonam)</a:t>
            </a:r>
          </a:p>
          <a:p>
            <a:pPr marL="1027113" lvl="1" indent="-455613" eaLnBrk="1" hangingPunct="1"/>
            <a:r>
              <a:rPr lang="cs-CZ" altLang="cs-CZ" sz="2400" smtClean="0"/>
              <a:t>málokdy u enterobakterií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8580EF-161E-4E9E-ABAF-F799A79835ED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cs-CZ" altLang="cs-CZ" sz="1400" smtClean="0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62013"/>
            <a:ext cx="9144000" cy="585787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3600" smtClean="0"/>
              <a:t>Širokospektré betalaktamázy (ESBL)</a:t>
            </a:r>
          </a:p>
        </p:txBody>
      </p:sp>
      <p:pic>
        <p:nvPicPr>
          <p:cNvPr id="51204" name="Obrázek 22" descr="C:\Users\Petra\Desktop\projekt foto\aaa\aaa\ESBL motýle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1773238"/>
            <a:ext cx="4689475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Šipka doprava 1"/>
          <p:cNvSpPr>
            <a:spLocks noChangeArrowheads="1"/>
          </p:cNvSpPr>
          <p:nvPr/>
        </p:nvSpPr>
        <p:spPr bwMode="auto">
          <a:xfrm rot="1640953">
            <a:off x="911225" y="3706813"/>
            <a:ext cx="3121025" cy="133350"/>
          </a:xfrm>
          <a:prstGeom prst="rightArrow">
            <a:avLst>
              <a:gd name="adj1" fmla="val 50000"/>
              <a:gd name="adj2" fmla="val 50060"/>
            </a:avLst>
          </a:prstGeom>
          <a:solidFill>
            <a:srgbClr val="923FA9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206" name="Šipka doprava 5"/>
          <p:cNvSpPr>
            <a:spLocks noChangeArrowheads="1"/>
          </p:cNvSpPr>
          <p:nvPr/>
        </p:nvSpPr>
        <p:spPr bwMode="auto">
          <a:xfrm rot="-10224744">
            <a:off x="5568950" y="5603875"/>
            <a:ext cx="3262313" cy="139700"/>
          </a:xfrm>
          <a:prstGeom prst="rightArrow">
            <a:avLst>
              <a:gd name="adj1" fmla="val 50000"/>
              <a:gd name="adj2" fmla="val 49515"/>
            </a:avLst>
          </a:prstGeom>
          <a:solidFill>
            <a:srgbClr val="923FA9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207" name="TextovéPole 2"/>
          <p:cNvSpPr txBox="1">
            <a:spLocks noChangeArrowheads="1"/>
          </p:cNvSpPr>
          <p:nvPr/>
        </p:nvSpPr>
        <p:spPr bwMode="auto">
          <a:xfrm>
            <a:off x="179388" y="2205038"/>
            <a:ext cx="43608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altLang="cs-CZ" sz="1400"/>
              <a:t>Deformace zón u indikátorových cefalosporinů</a:t>
            </a:r>
          </a:p>
          <a:p>
            <a:r>
              <a:rPr lang="cs-CZ" altLang="cs-CZ" sz="1400"/>
              <a:t>3. generace k disku</a:t>
            </a:r>
          </a:p>
          <a:p>
            <a:r>
              <a:rPr lang="cs-CZ" altLang="cs-CZ" sz="1400"/>
              <a:t>obsahujícímu kyselinu kalvulanovou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7B75AA-1595-48B3-9ADA-017892DF018D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cs-CZ" altLang="cs-CZ" sz="1400" smtClean="0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49225"/>
            <a:ext cx="8077200" cy="129857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dirty="0" smtClean="0">
                <a:effectLst/>
              </a:rPr>
              <a:t>Induktory a selektory </a:t>
            </a:r>
            <a:r>
              <a:rPr lang="cs-CZ" altLang="cs-CZ" dirty="0" err="1" smtClean="0">
                <a:effectLst/>
              </a:rPr>
              <a:t>betalaktamáz</a:t>
            </a:r>
            <a:endParaRPr lang="cs-CZ" altLang="cs-CZ" dirty="0" smtClean="0">
              <a:effectLst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76400"/>
            <a:ext cx="8839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Tvorba některých </a:t>
            </a:r>
            <a:r>
              <a:rPr lang="cs-CZ" altLang="cs-CZ" sz="2800" dirty="0" err="1" smtClean="0"/>
              <a:t>betalaktamáz</a:t>
            </a:r>
            <a:r>
              <a:rPr lang="cs-CZ" altLang="cs-CZ" sz="2800" dirty="0" smtClean="0"/>
              <a:t> může být </a:t>
            </a:r>
            <a:r>
              <a:rPr lang="cs-CZ" altLang="cs-CZ" sz="2800" b="1" dirty="0" smtClean="0">
                <a:solidFill>
                  <a:schemeClr val="tx2"/>
                </a:solidFill>
              </a:rPr>
              <a:t>indukována</a:t>
            </a:r>
            <a:r>
              <a:rPr lang="cs-CZ" altLang="cs-CZ" sz="2800" dirty="0" smtClean="0"/>
              <a:t> používáním určitého antibiotika (induktoru). Příkladem induktoru je </a:t>
            </a:r>
            <a:r>
              <a:rPr lang="cs-CZ" altLang="cs-CZ" sz="2800" b="1" dirty="0" err="1" smtClean="0">
                <a:solidFill>
                  <a:schemeClr val="tx2"/>
                </a:solidFill>
              </a:rPr>
              <a:t>ko</a:t>
            </a:r>
            <a:r>
              <a:rPr lang="cs-CZ" altLang="cs-CZ" sz="2800" b="1" dirty="0" smtClean="0">
                <a:solidFill>
                  <a:schemeClr val="tx2"/>
                </a:solidFill>
              </a:rPr>
              <a:t>-amoxicilin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Nebezpečnější než induktory jsou však </a:t>
            </a:r>
            <a:r>
              <a:rPr lang="cs-CZ" altLang="cs-CZ" sz="2800" b="1" dirty="0" smtClean="0">
                <a:solidFill>
                  <a:schemeClr val="tx2"/>
                </a:solidFill>
              </a:rPr>
              <a:t>selektory:</a:t>
            </a:r>
            <a:r>
              <a:rPr lang="cs-CZ" altLang="cs-CZ" sz="2800" dirty="0" smtClean="0"/>
              <a:t> poměrně účinná antibiotika, která vyhubí citlivou část populace, a zůstanou pouze odolné, </a:t>
            </a:r>
            <a:r>
              <a:rPr lang="cs-CZ" altLang="cs-CZ" sz="2800" dirty="0" err="1" smtClean="0"/>
              <a:t>polyrezistentní</a:t>
            </a:r>
            <a:r>
              <a:rPr lang="cs-CZ" altLang="cs-CZ" sz="2800" dirty="0" smtClean="0"/>
              <a:t> kmeny. Příkladem jsou </a:t>
            </a:r>
            <a:r>
              <a:rPr lang="cs-CZ" altLang="cs-CZ" sz="2800" b="1" dirty="0" smtClean="0">
                <a:solidFill>
                  <a:schemeClr val="tx2"/>
                </a:solidFill>
              </a:rPr>
              <a:t>cefalosporiny třetí generace.</a:t>
            </a:r>
            <a:r>
              <a:rPr lang="cs-CZ" altLang="cs-CZ" sz="2800" dirty="0" smtClean="0"/>
              <a:t> Pokles jejich používání vedl ve všech nemocnicích k poklesu výskytu ESBL pozitivních kmenů.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C59935-5FE9-47EE-AAA8-A922A11BFE3B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cs-CZ" altLang="cs-CZ" sz="1400" smtClean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52475"/>
            <a:ext cx="91440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mtClean="0"/>
              <a:t>Spotřeba cefalosporinů a ESBL</a:t>
            </a:r>
          </a:p>
        </p:txBody>
      </p:sp>
      <p:pic>
        <p:nvPicPr>
          <p:cNvPr id="53252" name="Picture 3" descr="C:\Uživatel\Ondra\Obrázky a fotky\Odborné\Z internetu\Antibiotikáři\Důležité rezistence\79 cefalosporiny - ESB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0350"/>
            <a:ext cx="76962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4"/>
          <p:cNvSpPr>
            <a:spLocks noChangeArrowheads="1"/>
          </p:cNvSpPr>
          <p:nvPr/>
        </p:nvSpPr>
        <p:spPr bwMode="auto">
          <a:xfrm rot="-5400000">
            <a:off x="6877050" y="4926013"/>
            <a:ext cx="3589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www.medscape.com/viewarticle/413080_31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5930B8-2E27-4322-81C3-FD9335D35962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cs-CZ" altLang="cs-CZ" sz="1400" smtClean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76275"/>
            <a:ext cx="51054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mtClean="0"/>
              <a:t>Aktuální situace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839200" cy="4953000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V nemocnici u sv. Anny jsou bohužel </a:t>
            </a:r>
            <a:r>
              <a:rPr lang="cs-CZ" altLang="cs-CZ" sz="2800" b="1" smtClean="0">
                <a:solidFill>
                  <a:schemeClr val="tx2"/>
                </a:solidFill>
              </a:rPr>
              <a:t>velmi běžné</a:t>
            </a:r>
            <a:r>
              <a:rPr lang="cs-CZ" altLang="cs-CZ" sz="2800" smtClean="0"/>
              <a:t>. Lokálně se jejich </a:t>
            </a:r>
            <a:r>
              <a:rPr lang="cs-CZ" altLang="cs-CZ" sz="2800" b="1" smtClean="0">
                <a:solidFill>
                  <a:schemeClr val="tx2"/>
                </a:solidFill>
              </a:rPr>
              <a:t>výskyt na určitých klinikách či odděleních daří omezit</a:t>
            </a:r>
            <a:r>
              <a:rPr lang="cs-CZ" altLang="cs-CZ" sz="2800" smtClean="0"/>
              <a:t>, obecně se však stále vyskytují velmi často</a:t>
            </a:r>
          </a:p>
          <a:p>
            <a:pPr eaLnBrk="1" hangingPunct="1"/>
            <a:r>
              <a:rPr lang="cs-CZ" altLang="cs-CZ" sz="2800" smtClean="0"/>
              <a:t>Časté na </a:t>
            </a:r>
            <a:r>
              <a:rPr lang="cs-CZ" altLang="cs-CZ" sz="2800" b="1" smtClean="0">
                <a:solidFill>
                  <a:schemeClr val="tx2"/>
                </a:solidFill>
              </a:rPr>
              <a:t>urologii, interně, ARK</a:t>
            </a:r>
            <a:r>
              <a:rPr lang="cs-CZ" altLang="cs-CZ" sz="2800" smtClean="0"/>
              <a:t> – často nozokomiální a chronické (lze se pokusit o přípravu autovakcíny)</a:t>
            </a:r>
          </a:p>
          <a:p>
            <a:pPr eaLnBrk="1" hangingPunct="1"/>
            <a:r>
              <a:rPr lang="cs-CZ" altLang="cs-CZ" sz="2800" smtClean="0"/>
              <a:t>Před několika lety byly vzácné, poté nástup ESBL-producentních klebsiel. Nyní již i </a:t>
            </a:r>
            <a:r>
              <a:rPr lang="cs-CZ" altLang="cs-CZ" sz="2800" i="1" smtClean="0"/>
              <a:t>E. coli</a:t>
            </a:r>
            <a:r>
              <a:rPr lang="cs-CZ" altLang="cs-CZ" sz="2800" smtClean="0"/>
              <a:t> a řada dalších enterobakterií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1C4A95-0F79-45BD-BE46-542B287D16F0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cs-CZ" altLang="cs-CZ" sz="1400" smtClean="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495300"/>
            <a:ext cx="23622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mtClean="0"/>
              <a:t>Léčba</a:t>
            </a:r>
            <a:endParaRPr lang="en-US" altLang="cs-CZ" smtClean="0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8839200" cy="5105400"/>
          </a:xfrm>
          <a:noFill/>
        </p:spPr>
        <p:txBody>
          <a:bodyPr/>
          <a:lstStyle/>
          <a:p>
            <a:pPr eaLnBrk="1" hangingPunct="1"/>
            <a:r>
              <a:rPr lang="cs-CZ" altLang="cs-CZ" sz="2800" smtClean="0"/>
              <a:t>Meropenem, imipenem, případně nebetalaktamová antibiotika (chinolony, aminoglykosidy, polypeptidy) – jsou-li na ně kmeny citlivé a nejsou-li kontraindikace z důvodu např. toxicity</a:t>
            </a:r>
          </a:p>
          <a:p>
            <a:pPr eaLnBrk="1" hangingPunct="1"/>
            <a:r>
              <a:rPr lang="cs-CZ" altLang="cs-CZ" sz="2800" smtClean="0"/>
              <a:t>Cefalosporiny 4. gen</a:t>
            </a:r>
            <a:r>
              <a:rPr lang="en-US" altLang="cs-CZ" sz="2800" smtClean="0"/>
              <a:t>erace</a:t>
            </a:r>
            <a:r>
              <a:rPr lang="cs-CZ" altLang="cs-CZ" sz="2800" smtClean="0"/>
              <a:t> či kombinace cefalosporinů 3. generace s inhibitory betalaktamáz se nedoporučují ani v případě, že v testu citlivosti vyjdou jako účinné</a:t>
            </a:r>
          </a:p>
          <a:p>
            <a:pPr eaLnBrk="1" hangingPunct="1"/>
            <a:r>
              <a:rPr lang="cs-CZ" altLang="cs-CZ" sz="2800" smtClean="0"/>
              <a:t>Náklady na tuto léčbu jdou do desítek tisíců/den</a:t>
            </a:r>
            <a:endParaRPr lang="en-US" altLang="cs-CZ" sz="28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Mechanismy rezistence </a:t>
            </a:r>
            <a:r>
              <a:rPr lang="cs-CZ" altLang="cs-CZ" dirty="0" smtClean="0"/>
              <a:t>II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Mikrob </a:t>
            </a:r>
            <a:r>
              <a:rPr lang="cs-CZ" altLang="cs-CZ" b="1" dirty="0">
                <a:solidFill>
                  <a:schemeClr val="tx2"/>
                </a:solidFill>
              </a:rPr>
              <a:t>změní</a:t>
            </a:r>
            <a:r>
              <a:rPr lang="cs-CZ" altLang="cs-CZ" dirty="0"/>
              <a:t> </a:t>
            </a:r>
            <a:r>
              <a:rPr lang="cs-CZ" altLang="cs-CZ" b="1" dirty="0">
                <a:solidFill>
                  <a:schemeClr val="tx2"/>
                </a:solidFill>
              </a:rPr>
              <a:t>metabolickou dráhu</a:t>
            </a:r>
            <a:r>
              <a:rPr lang="cs-CZ" altLang="cs-CZ" dirty="0"/>
              <a:t> – pokud ATB blokuje důležitou metabolickou dráhu - použije alternativní (méně výkonnou, dostačující k přežití</a:t>
            </a:r>
            <a:r>
              <a:rPr lang="cs-CZ" altLang="cs-CZ" dirty="0" smtClean="0"/>
              <a:t>)</a:t>
            </a:r>
          </a:p>
          <a:p>
            <a:pPr eaLnBrk="1" hangingPunct="1"/>
            <a:r>
              <a:rPr lang="cs-CZ" altLang="cs-CZ" sz="2800" b="1" dirty="0">
                <a:solidFill>
                  <a:schemeClr val="tx2"/>
                </a:solidFill>
              </a:rPr>
              <a:t>Vytvoření cílových míst v nadbytku</a:t>
            </a:r>
          </a:p>
          <a:p>
            <a:pPr lvl="1" eaLnBrk="1" hangingPunct="1"/>
            <a:r>
              <a:rPr lang="cs-CZ" altLang="cs-CZ" dirty="0" smtClean="0"/>
              <a:t>Např.: pokud </a:t>
            </a:r>
            <a:r>
              <a:rPr lang="cs-CZ" altLang="cs-CZ" dirty="0" err="1" smtClean="0"/>
              <a:t>atb</a:t>
            </a:r>
            <a:r>
              <a:rPr lang="cs-CZ" altLang="cs-CZ" dirty="0" smtClean="0"/>
              <a:t> napadá enzym, může jej bakterie tvořit v nadbytku. Není to výhodné.</a:t>
            </a:r>
            <a:endParaRPr lang="cs-CZ" altLang="cs-CZ" dirty="0"/>
          </a:p>
          <a:p>
            <a:pPr eaLnBrk="1" hangingPunct="1"/>
            <a:r>
              <a:rPr lang="cs-CZ" altLang="cs-CZ" sz="2400" i="1" dirty="0"/>
              <a:t>Stále se nacházejí nové mechanismy…</a:t>
            </a:r>
          </a:p>
          <a:p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F839A-01E9-4386-85C4-DD0600B70FCC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37292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BC8C2E-74FD-4611-88B3-03CCCBA70384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cs-CZ" altLang="cs-CZ" sz="1400" smtClean="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3563" y="490538"/>
            <a:ext cx="2846387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mtClean="0"/>
              <a:t>Prevence</a:t>
            </a:r>
            <a:endParaRPr lang="en-US" altLang="cs-CZ" smtClean="0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8800"/>
            <a:ext cx="8305800" cy="5029200"/>
          </a:xfrm>
          <a:noFill/>
        </p:spPr>
        <p:txBody>
          <a:bodyPr/>
          <a:lstStyle/>
          <a:p>
            <a:pPr eaLnBrk="1" hangingPunct="1"/>
            <a:r>
              <a:rPr lang="cs-CZ" altLang="cs-CZ" smtClean="0"/>
              <a:t>Obdobná jako v případě MRSA – obecná opatření, vedoucí ke snížení rizika nozokomiálních nákaz</a:t>
            </a:r>
          </a:p>
          <a:p>
            <a:pPr eaLnBrk="1" hangingPunct="1"/>
            <a:r>
              <a:rPr lang="cs-CZ" altLang="cs-CZ" smtClean="0"/>
              <a:t>Cílená léčba neširokospektrými antibiotiky</a:t>
            </a:r>
          </a:p>
          <a:p>
            <a:pPr eaLnBrk="1" hangingPunct="1"/>
            <a:r>
              <a:rPr lang="cs-CZ" altLang="cs-CZ" smtClean="0"/>
              <a:t>Případně screening střevního nosičství (není běžné)</a:t>
            </a:r>
            <a:endParaRPr lang="en-US" altLang="cs-CZ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73ADFE-E2A5-4A78-98E0-52B3D67EB814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cs-CZ" altLang="cs-CZ" sz="1400" smtClean="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6675"/>
            <a:ext cx="8162925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mtClean="0"/>
              <a:t>Betalaktamázy typu ampC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8915400" cy="5638800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Jsou to také širokospektré betalaktamázy, jsou ale odlišné od širokospektrých betalaktamáz typu ESBL</a:t>
            </a:r>
          </a:p>
          <a:p>
            <a:pPr eaLnBrk="1" hangingPunct="1"/>
            <a:r>
              <a:rPr lang="cs-CZ" altLang="cs-CZ" sz="2800" smtClean="0"/>
              <a:t>Existují </a:t>
            </a:r>
            <a:r>
              <a:rPr lang="cs-CZ" altLang="cs-CZ" sz="2800" b="1" smtClean="0">
                <a:solidFill>
                  <a:schemeClr val="tx2"/>
                </a:solidFill>
              </a:rPr>
              <a:t>konstitutivní ampC betalaktamázy</a:t>
            </a:r>
            <a:r>
              <a:rPr lang="cs-CZ" altLang="cs-CZ" sz="2800" smtClean="0"/>
              <a:t>; u jejich nálezu se léčí stejně jako u ESBL, pouze je možno navíc použít i cefalosporiny IV. generace</a:t>
            </a:r>
          </a:p>
          <a:p>
            <a:pPr eaLnBrk="1" hangingPunct="1"/>
            <a:r>
              <a:rPr lang="cs-CZ" altLang="cs-CZ" sz="2800" smtClean="0"/>
              <a:t>Pak ještě existují tzv. </a:t>
            </a:r>
            <a:r>
              <a:rPr lang="cs-CZ" altLang="cs-CZ" sz="2800" b="1" smtClean="0">
                <a:solidFill>
                  <a:schemeClr val="tx2"/>
                </a:solidFill>
              </a:rPr>
              <a:t>inducibilní ampC betalaktamázy</a:t>
            </a:r>
            <a:r>
              <a:rPr lang="cs-CZ" altLang="cs-CZ" sz="2800" smtClean="0"/>
              <a:t>, kde se rezistence objeví jen při indukci např. kyselinou klavulanovou. Do výsledku se píše „citlivé, ale při dlouhodobé léčbě může tato léčba selhat“.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F839A-01E9-4386-85C4-DD0600B70FCC}" type="slidenum">
              <a:rPr lang="cs-CZ" altLang="cs-CZ" smtClean="0"/>
              <a:pPr>
                <a:defRPr/>
              </a:pPr>
              <a:t>52</a:t>
            </a:fld>
            <a:endParaRPr lang="cs-CZ" alt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84" y="899759"/>
            <a:ext cx="7573432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58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77540"/>
          </a:xfrm>
        </p:spPr>
        <p:txBody>
          <a:bodyPr/>
          <a:lstStyle/>
          <a:p>
            <a:r>
              <a:rPr lang="cs-CZ" dirty="0" err="1"/>
              <a:t>K</a:t>
            </a:r>
            <a:r>
              <a:rPr lang="cs-CZ" dirty="0" err="1" smtClean="0"/>
              <a:t>arbapenemázy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42913" y="1013810"/>
            <a:ext cx="8229600" cy="4456113"/>
          </a:xfrm>
        </p:spPr>
        <p:txBody>
          <a:bodyPr/>
          <a:lstStyle/>
          <a:p>
            <a:r>
              <a:rPr lang="cs-CZ" sz="2400" dirty="0" smtClean="0"/>
              <a:t>u </a:t>
            </a:r>
            <a:r>
              <a:rPr lang="cs-CZ" sz="2400" dirty="0" err="1" smtClean="0"/>
              <a:t>enterobaterií</a:t>
            </a:r>
            <a:endParaRPr lang="cs-CZ" sz="2400" dirty="0" smtClean="0"/>
          </a:p>
          <a:p>
            <a:pPr lvl="1"/>
            <a:r>
              <a:rPr lang="cs-CZ" sz="2400" dirty="0" smtClean="0"/>
              <a:t>metalo-beta-</a:t>
            </a:r>
            <a:r>
              <a:rPr lang="cs-CZ" sz="2400" dirty="0" err="1" smtClean="0"/>
              <a:t>laktamázami</a:t>
            </a:r>
            <a:r>
              <a:rPr lang="cs-CZ" sz="2400" dirty="0" smtClean="0"/>
              <a:t> </a:t>
            </a:r>
            <a:r>
              <a:rPr lang="cs-CZ" sz="2400" dirty="0"/>
              <a:t>(především</a:t>
            </a:r>
            <a:br>
              <a:rPr lang="cs-CZ" sz="2400" dirty="0"/>
            </a:br>
            <a:r>
              <a:rPr lang="cs-CZ" sz="2400" dirty="0"/>
              <a:t>typu VIM nebo NDM), </a:t>
            </a:r>
            <a:endParaRPr lang="cs-CZ" sz="2400" dirty="0" smtClean="0"/>
          </a:p>
          <a:p>
            <a:pPr lvl="1"/>
            <a:r>
              <a:rPr lang="cs-CZ" sz="2400" dirty="0" smtClean="0"/>
              <a:t>serinovými </a:t>
            </a:r>
            <a:r>
              <a:rPr lang="cs-CZ" sz="2400" dirty="0" err="1"/>
              <a:t>karbapenemázami</a:t>
            </a:r>
            <a:r>
              <a:rPr lang="cs-CZ" sz="2400" dirty="0"/>
              <a:t> (typu</a:t>
            </a:r>
            <a:br>
              <a:rPr lang="cs-CZ" sz="2400" dirty="0"/>
            </a:br>
            <a:r>
              <a:rPr lang="cs-CZ" sz="2400" dirty="0"/>
              <a:t>KPC) </a:t>
            </a:r>
            <a:endParaRPr lang="cs-CZ" sz="2400" dirty="0" smtClean="0"/>
          </a:p>
          <a:p>
            <a:pPr lvl="1"/>
            <a:r>
              <a:rPr lang="cs-CZ" sz="2400" dirty="0" err="1" smtClean="0"/>
              <a:t>oxacilinázy</a:t>
            </a:r>
            <a:r>
              <a:rPr lang="cs-CZ" sz="2400" dirty="0" smtClean="0"/>
              <a:t> </a:t>
            </a:r>
            <a:r>
              <a:rPr lang="cs-CZ" sz="2400" dirty="0"/>
              <a:t>(typ OXA-48</a:t>
            </a:r>
            <a:r>
              <a:rPr lang="cs-CZ" sz="2400" dirty="0" smtClean="0"/>
              <a:t>) </a:t>
            </a:r>
          </a:p>
          <a:p>
            <a:r>
              <a:rPr lang="cs-CZ" sz="2400" dirty="0" smtClean="0"/>
              <a:t>průkaz </a:t>
            </a:r>
            <a:r>
              <a:rPr lang="cs-CZ" sz="2400" dirty="0"/>
              <a:t>produkce </a:t>
            </a:r>
            <a:r>
              <a:rPr lang="cs-CZ" sz="2400" dirty="0" err="1"/>
              <a:t>karbapenemázy</a:t>
            </a:r>
            <a:r>
              <a:rPr lang="cs-CZ" sz="2400" dirty="0"/>
              <a:t> je poměrně </a:t>
            </a:r>
            <a:r>
              <a:rPr lang="cs-CZ" sz="2400" dirty="0" smtClean="0"/>
              <a:t>obtížný, fenotypového </a:t>
            </a:r>
            <a:r>
              <a:rPr lang="cs-CZ" sz="2400" dirty="0" err="1"/>
              <a:t>screeningu</a:t>
            </a:r>
            <a:r>
              <a:rPr lang="cs-CZ" sz="2400" dirty="0"/>
              <a:t> za použití </a:t>
            </a:r>
            <a:r>
              <a:rPr lang="cs-CZ" sz="2400" dirty="0" smtClean="0"/>
              <a:t>indikátorových </a:t>
            </a:r>
            <a:r>
              <a:rPr lang="cs-CZ" sz="2400" dirty="0"/>
              <a:t>antibiotik, je třeba potvrdit přítomnost </a:t>
            </a:r>
            <a:r>
              <a:rPr lang="cs-CZ" sz="2400" dirty="0" smtClean="0"/>
              <a:t>enzymu </a:t>
            </a:r>
            <a:r>
              <a:rPr lang="cs-CZ" sz="2400" dirty="0"/>
              <a:t>detekcí </a:t>
            </a:r>
            <a:r>
              <a:rPr lang="cs-CZ" sz="2400" dirty="0" err="1"/>
              <a:t>karbapenemázové</a:t>
            </a:r>
            <a:r>
              <a:rPr lang="cs-CZ" sz="2400" dirty="0"/>
              <a:t> aktivity (např. </a:t>
            </a:r>
            <a:r>
              <a:rPr lang="cs-CZ" sz="2400" dirty="0" smtClean="0"/>
              <a:t>MALDI-TOF detekce</a:t>
            </a:r>
            <a:r>
              <a:rPr lang="cs-CZ" sz="2400" dirty="0"/>
              <a:t>, </a:t>
            </a:r>
            <a:r>
              <a:rPr lang="cs-CZ" sz="2400" dirty="0" err="1"/>
              <a:t>Carba</a:t>
            </a:r>
            <a:r>
              <a:rPr lang="cs-CZ" sz="2400" dirty="0"/>
              <a:t> </a:t>
            </a:r>
            <a:r>
              <a:rPr lang="cs-CZ" sz="2400" dirty="0" smtClean="0"/>
              <a:t>test</a:t>
            </a:r>
            <a:r>
              <a:rPr lang="cs-CZ" sz="2400" dirty="0"/>
              <a:t>), </a:t>
            </a:r>
            <a:r>
              <a:rPr lang="cs-CZ" sz="2400" dirty="0" smtClean="0"/>
              <a:t>prokázat přítomnost genu </a:t>
            </a:r>
            <a:r>
              <a:rPr lang="cs-CZ" sz="2400" dirty="0"/>
              <a:t>rezistence metodou </a:t>
            </a:r>
            <a:r>
              <a:rPr lang="cs-CZ" sz="2400" dirty="0" smtClean="0"/>
              <a:t>PCR.</a:t>
            </a:r>
            <a:endParaRPr lang="cs-CZ" sz="2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F839A-01E9-4386-85C4-DD0600B70FCC}" type="slidenum">
              <a:rPr lang="cs-CZ" altLang="cs-CZ" smtClean="0"/>
              <a:pPr>
                <a:defRPr/>
              </a:pPr>
              <a:t>53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13015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392032"/>
            <a:ext cx="7002615" cy="4638675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F6197-BEEC-419F-BF81-529E25B41E47}" type="slidenum">
              <a:rPr lang="cs-CZ" altLang="cs-CZ" smtClean="0"/>
              <a:pPr>
                <a:defRPr/>
              </a:pPr>
              <a:t>54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9865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43BD54-E216-4349-904C-7135803CDBBC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cs-CZ" altLang="cs-CZ" sz="1400" smtClean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14350"/>
            <a:ext cx="9144000" cy="969963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dirty="0" smtClean="0">
                <a:effectLst/>
              </a:rPr>
              <a:t>Principy antibiotické politiky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altLang="cs-CZ" sz="2000" dirty="0" smtClean="0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9144000" cy="5157787"/>
          </a:xfrm>
        </p:spPr>
        <p:txBody>
          <a:bodyPr/>
          <a:lstStyle/>
          <a:p>
            <a:pPr eaLnBrk="1" hangingPunct="1"/>
            <a:r>
              <a:rPr lang="cs-CZ" altLang="cs-CZ" sz="2800" dirty="0" smtClean="0"/>
              <a:t>omezení </a:t>
            </a:r>
            <a:r>
              <a:rPr lang="cs-CZ" altLang="cs-CZ" sz="2800" b="1" dirty="0" smtClean="0">
                <a:solidFill>
                  <a:schemeClr val="tx2"/>
                </a:solidFill>
              </a:rPr>
              <a:t>používání antibiotik na léčbu infekcí</a:t>
            </a:r>
          </a:p>
          <a:p>
            <a:pPr eaLnBrk="1" hangingPunct="1"/>
            <a:r>
              <a:rPr lang="cs-CZ" altLang="cs-CZ" sz="2800" dirty="0" smtClean="0"/>
              <a:t>trvalé zvětšování </a:t>
            </a:r>
            <a:r>
              <a:rPr lang="cs-CZ" altLang="cs-CZ" sz="2800" b="1" dirty="0" smtClean="0">
                <a:solidFill>
                  <a:schemeClr val="tx2"/>
                </a:solidFill>
              </a:rPr>
              <a:t>prostoru cílené léčby na úkol empirické (tj. léčby „podle zkušenosti“)</a:t>
            </a:r>
          </a:p>
          <a:p>
            <a:pPr eaLnBrk="1" hangingPunct="1"/>
            <a:r>
              <a:rPr lang="cs-CZ" altLang="cs-CZ" sz="2800" dirty="0" smtClean="0"/>
              <a:t>eliminace </a:t>
            </a:r>
            <a:r>
              <a:rPr lang="cs-CZ" altLang="cs-CZ" sz="2800" b="1" dirty="0" smtClean="0">
                <a:solidFill>
                  <a:schemeClr val="tx2"/>
                </a:solidFill>
              </a:rPr>
              <a:t>nevhodné a chybně indikované léčby</a:t>
            </a:r>
          </a:p>
          <a:p>
            <a:pPr eaLnBrk="1" hangingPunct="1"/>
            <a:r>
              <a:rPr lang="cs-CZ" altLang="cs-CZ" sz="2800" dirty="0" smtClean="0"/>
              <a:t>eliminace </a:t>
            </a:r>
            <a:r>
              <a:rPr lang="cs-CZ" altLang="cs-CZ" sz="2800" b="1" dirty="0" smtClean="0">
                <a:solidFill>
                  <a:schemeClr val="tx2"/>
                </a:solidFill>
              </a:rPr>
              <a:t>chybné volby antibiotika</a:t>
            </a:r>
          </a:p>
          <a:p>
            <a:pPr eaLnBrk="1" hangingPunct="1"/>
            <a:r>
              <a:rPr lang="cs-CZ" altLang="cs-CZ" sz="2800" dirty="0" smtClean="0"/>
              <a:t>eliminace </a:t>
            </a:r>
            <a:r>
              <a:rPr lang="cs-CZ" altLang="cs-CZ" sz="2800" b="1" dirty="0" smtClean="0">
                <a:solidFill>
                  <a:schemeClr val="tx2"/>
                </a:solidFill>
              </a:rPr>
              <a:t>chybného dávkování a délky podávání</a:t>
            </a:r>
          </a:p>
          <a:p>
            <a:pPr eaLnBrk="1" hangingPunct="1">
              <a:buFontTx/>
              <a:buNone/>
            </a:pPr>
            <a:r>
              <a:rPr lang="cs-CZ" altLang="cs-CZ" sz="1200" dirty="0" smtClean="0"/>
              <a:t>Převzato z přednášky prim. Jindráka z Nemocnice na Homolce pro studenty 2. LF UK v rámci výuky farmakologie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4F4B6B-24EF-4BFD-80C3-BF0E4003F041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cs-CZ" altLang="cs-CZ" sz="1400" smtClean="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6675"/>
            <a:ext cx="86106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dirty="0" smtClean="0"/>
              <a:t>Omezení používání antibiotik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1075"/>
            <a:ext cx="9144000" cy="5495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používání antibiotik u </a:t>
            </a:r>
            <a:r>
              <a:rPr lang="cs-CZ" altLang="cs-CZ" b="1" smtClean="0">
                <a:solidFill>
                  <a:schemeClr val="tx2"/>
                </a:solidFill>
              </a:rPr>
              <a:t>virových infekcí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používání antibiotik u </a:t>
            </a:r>
            <a:r>
              <a:rPr lang="cs-CZ" altLang="cs-CZ" b="1" smtClean="0">
                <a:solidFill>
                  <a:schemeClr val="tx2"/>
                </a:solidFill>
              </a:rPr>
              <a:t>neinfekčních onemocnění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používání antibiotik </a:t>
            </a:r>
            <a:r>
              <a:rPr lang="cs-CZ" altLang="cs-CZ" b="1" smtClean="0">
                <a:solidFill>
                  <a:schemeClr val="tx2"/>
                </a:solidFill>
              </a:rPr>
              <a:t>z rozpaků</a:t>
            </a:r>
            <a:r>
              <a:rPr lang="cs-CZ" altLang="cs-CZ" smtClean="0">
                <a:solidFill>
                  <a:schemeClr val="tx2"/>
                </a:solidFill>
              </a:rPr>
              <a:t>, </a:t>
            </a:r>
            <a:r>
              <a:rPr lang="cs-CZ" altLang="cs-CZ" smtClean="0"/>
              <a:t>„protože je to zvykem“, „protože to chce pacient“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používání </a:t>
            </a:r>
            <a:r>
              <a:rPr lang="cs-CZ" altLang="cs-CZ" smtClean="0">
                <a:solidFill>
                  <a:schemeClr val="tx2"/>
                </a:solidFill>
              </a:rPr>
              <a:t>„</a:t>
            </a:r>
            <a:r>
              <a:rPr lang="cs-CZ" altLang="cs-CZ" b="1" smtClean="0">
                <a:solidFill>
                  <a:schemeClr val="tx2"/>
                </a:solidFill>
              </a:rPr>
              <a:t>profylaxe</a:t>
            </a:r>
            <a:r>
              <a:rPr lang="cs-CZ" altLang="cs-CZ" smtClean="0">
                <a:solidFill>
                  <a:schemeClr val="tx2"/>
                </a:solidFill>
              </a:rPr>
              <a:t>“</a:t>
            </a:r>
            <a:r>
              <a:rPr lang="cs-CZ" altLang="cs-CZ" smtClean="0"/>
              <a:t> tam, kde to není indikováno a kde o žádnou profylaxi nejde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používání </a:t>
            </a:r>
            <a:r>
              <a:rPr lang="cs-CZ" altLang="cs-CZ" b="1" smtClean="0">
                <a:solidFill>
                  <a:schemeClr val="tx2"/>
                </a:solidFill>
              </a:rPr>
              <a:t>celkových antibiotik k lokální léčbě</a:t>
            </a:r>
            <a:r>
              <a:rPr lang="cs-CZ" altLang="cs-CZ" smtClean="0"/>
              <a:t>, často tam, kde vůbec není léčba indikována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4EFEE3-E978-4326-AFA8-CDA013CC6C4F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cs-CZ" altLang="cs-CZ" sz="1400" smtClean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00013"/>
            <a:ext cx="78486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dirty="0" smtClean="0"/>
              <a:t>Je třeba poučit i pacienty</a:t>
            </a:r>
          </a:p>
        </p:txBody>
      </p:sp>
      <p:pic>
        <p:nvPicPr>
          <p:cNvPr id="60420" name="Picture 3" descr="C:\Documents and Settings\Obdržálek Vlastimil\Plocha\11 Atb politika\08 Imag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052513"/>
            <a:ext cx="7543800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0" y="5562600"/>
            <a:ext cx="152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www.irishhealth.com/index.html?level=4&amp;id=853.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1FCE57-ACBB-45B9-9DB9-2F4BD7C63067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cs-CZ" altLang="cs-CZ" sz="1400" smtClean="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3513"/>
            <a:ext cx="9144000" cy="979487"/>
          </a:xfr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3200" dirty="0" smtClean="0"/>
              <a:t>Tam, kde má pacient normální mikroflóru, znamenají ATB často nežádoucí zásah</a:t>
            </a:r>
          </a:p>
        </p:txBody>
      </p:sp>
      <p:pic>
        <p:nvPicPr>
          <p:cNvPr id="61444" name="Picture 3" descr="C:\Documents and Settings\Obdržálek Vlastimil\Plocha\11 Atb politika\16 Chart2_resized(2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23950"/>
            <a:ext cx="82296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533400" y="1066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www.yakult.co.uk/Public/hcp/probiotics/why.asp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0015D4-6FFD-43E6-B3A2-A23063359990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cs-CZ" altLang="cs-CZ" sz="1400" smtClean="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9075"/>
            <a:ext cx="91440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dirty="0" smtClean="0"/>
              <a:t>Individualizace podání ATB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3124200"/>
          </a:xfrm>
        </p:spPr>
        <p:txBody>
          <a:bodyPr/>
          <a:lstStyle/>
          <a:p>
            <a:pPr eaLnBrk="1" hangingPunct="1"/>
            <a:r>
              <a:rPr lang="cs-CZ" altLang="cs-CZ" sz="2800" smtClean="0">
                <a:solidFill>
                  <a:schemeClr val="tx2"/>
                </a:solidFill>
              </a:rPr>
              <a:t>Každé předepsání antibiotika by mělo být individuální</a:t>
            </a:r>
            <a:r>
              <a:rPr lang="cs-CZ" altLang="cs-CZ" sz="2800" smtClean="0"/>
              <a:t>, mělo by být použito takové </a:t>
            </a:r>
            <a:r>
              <a:rPr lang="cs-CZ" altLang="cs-CZ" sz="2800" smtClean="0">
                <a:solidFill>
                  <a:schemeClr val="tx2"/>
                </a:solidFill>
              </a:rPr>
              <a:t>antibiotikum</a:t>
            </a:r>
            <a:r>
              <a:rPr lang="cs-CZ" altLang="cs-CZ" sz="2800" smtClean="0"/>
              <a:t> a v takovém dávkování, aby to odpovídalo konkrétní situaci daného pacienta</a:t>
            </a:r>
          </a:p>
          <a:p>
            <a:pPr eaLnBrk="1" hangingPunct="1"/>
            <a:r>
              <a:rPr lang="cs-CZ" altLang="cs-CZ" sz="2800" b="1" smtClean="0">
                <a:solidFill>
                  <a:schemeClr val="tx2"/>
                </a:solidFill>
              </a:rPr>
              <a:t>Nelze objednávat antibiotika „do zásoby, aby na oddělení bylo“</a:t>
            </a:r>
          </a:p>
        </p:txBody>
      </p:sp>
      <p:pic>
        <p:nvPicPr>
          <p:cNvPr id="62469" name="Picture 4" descr="C:\Documents and Settings\Obdržálek Vlastimil\Plocha\11 Atb politika\06 chceš být superbu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41663"/>
            <a:ext cx="4716462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990600" y="6218238"/>
            <a:ext cx="3810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http://www.firstscience.com/home/cartoons/strange-matter-antibiotic-resistance-recruitment_163.html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8CA974-5C0C-4F38-8F45-B13F47C9FB13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400" smtClean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61950"/>
            <a:ext cx="8686800" cy="129857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mtClean="0"/>
              <a:t>Mechanismy rezistence u betalaktamových antibiotik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9144000" cy="4929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800" smtClean="0">
                <a:solidFill>
                  <a:schemeClr val="tx2"/>
                </a:solidFill>
              </a:rPr>
              <a:t>Betalaktamová antibiotika se používají nejvíc</a:t>
            </a:r>
            <a:r>
              <a:rPr lang="cs-CZ" altLang="cs-CZ" sz="2800" smtClean="0"/>
              <a:t>, proto si je rozebereme podrobněji</a:t>
            </a:r>
          </a:p>
          <a:p>
            <a:pPr eaLnBrk="1" hangingPunct="1"/>
            <a:r>
              <a:rPr lang="cs-CZ" altLang="cs-CZ" sz="2800" smtClean="0"/>
              <a:t>Změna </a:t>
            </a:r>
            <a:r>
              <a:rPr lang="cs-CZ" altLang="cs-CZ" sz="2800" b="1" smtClean="0">
                <a:solidFill>
                  <a:schemeClr val="tx2"/>
                </a:solidFill>
              </a:rPr>
              <a:t>penicilin-vázajících proteinů</a:t>
            </a:r>
            <a:r>
              <a:rPr lang="cs-CZ" altLang="cs-CZ" sz="2800" smtClean="0"/>
              <a:t> (penicilin binding proteins, PBP), např. u MRSA</a:t>
            </a:r>
          </a:p>
          <a:p>
            <a:pPr eaLnBrk="1" hangingPunct="1"/>
            <a:r>
              <a:rPr lang="cs-CZ" altLang="cs-CZ" sz="2800" smtClean="0"/>
              <a:t>Produkce </a:t>
            </a:r>
            <a:r>
              <a:rPr lang="cs-CZ" altLang="cs-CZ" sz="2800" b="1" smtClean="0">
                <a:solidFill>
                  <a:schemeClr val="tx2"/>
                </a:solidFill>
              </a:rPr>
              <a:t>betalaktamáz</a:t>
            </a:r>
            <a:r>
              <a:rPr lang="cs-CZ" altLang="cs-CZ" sz="2800" smtClean="0"/>
              <a:t>, například:</a:t>
            </a:r>
          </a:p>
          <a:p>
            <a:pPr lvl="1" eaLnBrk="1" hangingPunct="1"/>
            <a:r>
              <a:rPr lang="cs-CZ" altLang="cs-CZ" sz="2400" smtClean="0"/>
              <a:t>Stafylokokové penicilinázy</a:t>
            </a:r>
          </a:p>
          <a:p>
            <a:pPr lvl="1" eaLnBrk="1" hangingPunct="1"/>
            <a:r>
              <a:rPr lang="cs-CZ" altLang="cs-CZ" sz="2400" smtClean="0"/>
              <a:t>Penicilinázy enterobakterií</a:t>
            </a:r>
          </a:p>
          <a:p>
            <a:pPr lvl="1" eaLnBrk="1" hangingPunct="1"/>
            <a:r>
              <a:rPr lang="cs-CZ" altLang="cs-CZ" sz="2400" smtClean="0"/>
              <a:t>Cefalosporinázy různých mikrobů</a:t>
            </a:r>
          </a:p>
          <a:p>
            <a:pPr lvl="1" eaLnBrk="1" hangingPunct="1"/>
            <a:r>
              <a:rPr lang="cs-CZ" altLang="cs-CZ" sz="2400" smtClean="0"/>
              <a:t>Širokospektré betalaktamázy</a:t>
            </a:r>
          </a:p>
          <a:p>
            <a:pPr eaLnBrk="1" hangingPunct="1"/>
            <a:r>
              <a:rPr lang="cs-CZ" altLang="cs-CZ" sz="2800" smtClean="0"/>
              <a:t>Snížená </a:t>
            </a:r>
            <a:r>
              <a:rPr lang="cs-CZ" altLang="cs-CZ" sz="2800" b="1" smtClean="0">
                <a:solidFill>
                  <a:schemeClr val="tx2"/>
                </a:solidFill>
              </a:rPr>
              <a:t>propustnost</a:t>
            </a:r>
            <a:r>
              <a:rPr lang="cs-CZ" altLang="cs-CZ" sz="2800" smtClean="0"/>
              <a:t> </a:t>
            </a:r>
            <a:r>
              <a:rPr lang="cs-CZ" altLang="cs-CZ" sz="2800" b="1" smtClean="0">
                <a:solidFill>
                  <a:schemeClr val="tx2"/>
                </a:solidFill>
              </a:rPr>
              <a:t>membrány</a:t>
            </a:r>
            <a:endParaRPr lang="cs-CZ" altLang="cs-CZ" sz="2800" b="1" i="1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700F14-B1E7-4477-B8FD-8A59A09C02D3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cs-CZ" altLang="cs-CZ" sz="1400" smtClean="0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8975" y="260350"/>
            <a:ext cx="7918450" cy="11906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4000" dirty="0" smtClean="0">
                <a:effectLst/>
              </a:rPr>
              <a:t>Co s tím může dělat mikrobiologie?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95438"/>
            <a:ext cx="8991600" cy="5105400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2"/>
                </a:solidFill>
              </a:rPr>
              <a:t>Dlouhodobá spolupráce</a:t>
            </a:r>
            <a:r>
              <a:rPr lang="cs-CZ" altLang="cs-CZ" sz="2800" smtClean="0"/>
              <a:t> zejména s lékaři v nemocnici. V ideálním případě každé podání zejména rezervního antibiotika je konzultováno s antibiotickým střediskem.</a:t>
            </a:r>
          </a:p>
          <a:p>
            <a:pPr eaLnBrk="1" hangingPunct="1"/>
            <a:r>
              <a:rPr lang="cs-CZ" altLang="cs-CZ" sz="2800" smtClean="0"/>
              <a:t>V případě lékařů v ambulantní péči se doporučuje </a:t>
            </a:r>
            <a:r>
              <a:rPr lang="cs-CZ" altLang="cs-CZ" sz="2800" b="1" smtClean="0">
                <a:solidFill>
                  <a:schemeClr val="tx2"/>
                </a:solidFill>
              </a:rPr>
              <a:t>selektivní sdělování citlivosti</a:t>
            </a:r>
          </a:p>
          <a:p>
            <a:pPr lvl="1" eaLnBrk="1" hangingPunct="1"/>
            <a:r>
              <a:rPr lang="cs-CZ" altLang="cs-CZ" sz="2400" smtClean="0"/>
              <a:t>Uvedou se </a:t>
            </a:r>
            <a:r>
              <a:rPr lang="cs-CZ" altLang="cs-CZ" sz="2400" b="1" smtClean="0">
                <a:solidFill>
                  <a:schemeClr val="tx2"/>
                </a:solidFill>
              </a:rPr>
              <a:t>ATB první, event. druhé volby</a:t>
            </a:r>
          </a:p>
          <a:p>
            <a:pPr lvl="1" eaLnBrk="1" hangingPunct="1"/>
            <a:r>
              <a:rPr lang="cs-CZ" altLang="cs-CZ" sz="2400" smtClean="0"/>
              <a:t>Citlivost na další ATB se případně sdělí při </a:t>
            </a:r>
            <a:r>
              <a:rPr lang="cs-CZ" altLang="cs-CZ" sz="2400" b="1" smtClean="0">
                <a:solidFill>
                  <a:schemeClr val="tx2"/>
                </a:solidFill>
              </a:rPr>
              <a:t>telefonické konzultaci</a:t>
            </a:r>
          </a:p>
          <a:p>
            <a:pPr lvl="1" eaLnBrk="1" hangingPunct="1"/>
            <a:r>
              <a:rPr lang="cs-CZ" altLang="cs-CZ" sz="2400" smtClean="0"/>
              <a:t>Vůbec se nesděluje citlivost zjišťovaná </a:t>
            </a:r>
            <a:r>
              <a:rPr lang="cs-CZ" altLang="cs-CZ" sz="2400" b="1" smtClean="0">
                <a:solidFill>
                  <a:schemeClr val="tx2"/>
                </a:solidFill>
              </a:rPr>
              <a:t>z</a:t>
            </a:r>
            <a:r>
              <a:rPr lang="cs-CZ" altLang="cs-CZ" sz="2400" b="1" smtClean="0">
                <a:solidFill>
                  <a:schemeClr val="hlink"/>
                </a:solidFill>
              </a:rPr>
              <a:t> </a:t>
            </a:r>
            <a:r>
              <a:rPr lang="cs-CZ" altLang="cs-CZ" sz="2400" b="1" smtClean="0">
                <a:solidFill>
                  <a:schemeClr val="tx2"/>
                </a:solidFill>
              </a:rPr>
              <a:t>diagnostických důvodů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411340-B205-4B35-A048-C01DCF2891DD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cs-CZ" altLang="cs-CZ" sz="1400" smtClean="0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04813"/>
            <a:ext cx="9144000" cy="641350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4000" dirty="0" smtClean="0">
                <a:effectLst/>
              </a:rPr>
              <a:t>Význam antibiotických středisek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397000"/>
            <a:ext cx="8991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Jsou zřizována </a:t>
            </a:r>
            <a:r>
              <a:rPr lang="cs-CZ" altLang="cs-CZ" sz="2800" b="1" smtClean="0">
                <a:solidFill>
                  <a:schemeClr val="tx2"/>
                </a:solidFill>
              </a:rPr>
              <a:t>při větších mikrobiologických odděleních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Snaží se o </a:t>
            </a:r>
            <a:r>
              <a:rPr lang="cs-CZ" altLang="cs-CZ" sz="2800" b="1" smtClean="0">
                <a:solidFill>
                  <a:schemeClr val="tx2"/>
                </a:solidFill>
              </a:rPr>
              <a:t>stálou spolupráci</a:t>
            </a:r>
            <a:r>
              <a:rPr lang="cs-CZ" altLang="cs-CZ" sz="2800" smtClean="0"/>
              <a:t> se všemi odděleními, vytváření pravidel pro profylaxi, popř. necílenou léčbu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Poskytují </a:t>
            </a:r>
            <a:r>
              <a:rPr lang="cs-CZ" altLang="cs-CZ" sz="2800" b="1" smtClean="0">
                <a:solidFill>
                  <a:schemeClr val="tx2"/>
                </a:solidFill>
              </a:rPr>
              <a:t>konzultaci</a:t>
            </a:r>
            <a:r>
              <a:rPr lang="cs-CZ" altLang="cs-CZ" sz="2800" b="1" smtClean="0"/>
              <a:t> </a:t>
            </a:r>
            <a:r>
              <a:rPr lang="cs-CZ" altLang="cs-CZ" sz="2800" smtClean="0"/>
              <a:t>v případě konkrétních pacientů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 případě tzv. </a:t>
            </a:r>
            <a:r>
              <a:rPr lang="cs-CZ" altLang="cs-CZ" sz="2800" b="1" smtClean="0">
                <a:solidFill>
                  <a:schemeClr val="tx2"/>
                </a:solidFill>
              </a:rPr>
              <a:t>vázaných antibiotik</a:t>
            </a:r>
            <a:r>
              <a:rPr lang="cs-CZ" altLang="cs-CZ" sz="2800" smtClean="0"/>
              <a:t> potvrzují jejich předepsání (dnes elektronický systém + telefon)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i="1" smtClean="0"/>
              <a:t>Formálně vzato, nepovolují možnost předepsat atb, ale jeho úhradu pojišťovnou – riziko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5B4616-752D-49CE-AC2F-E7780CA7330F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cs-CZ" altLang="cs-CZ" sz="1400" smtClean="0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9238"/>
            <a:ext cx="9144000" cy="641350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4000" smtClean="0"/>
              <a:t>Ekonomika antimikrobiální léčby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8915400" cy="5805487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Oblast antimikrobiální terapie má i jednu </a:t>
            </a:r>
            <a:r>
              <a:rPr lang="cs-CZ" altLang="cs-CZ" sz="2800" b="1" smtClean="0">
                <a:solidFill>
                  <a:schemeClr val="tx2"/>
                </a:solidFill>
              </a:rPr>
              <a:t>výhodu</a:t>
            </a:r>
            <a:r>
              <a:rPr lang="cs-CZ" altLang="cs-CZ" sz="2800" smtClean="0"/>
              <a:t>. V mnoha jiných oblastech je účinná a komfortní léčba drahá, levná léčba může být medicínsky horší</a:t>
            </a:r>
          </a:p>
          <a:p>
            <a:pPr eaLnBrk="1" hangingPunct="1"/>
            <a:r>
              <a:rPr lang="cs-CZ" altLang="cs-CZ" sz="2800" smtClean="0"/>
              <a:t>U antibiotik zpravidla platí, že </a:t>
            </a:r>
            <a:r>
              <a:rPr lang="cs-CZ" altLang="cs-CZ" sz="2800" b="1" smtClean="0">
                <a:solidFill>
                  <a:schemeClr val="tx2"/>
                </a:solidFill>
              </a:rPr>
              <a:t>medicínské hledisko</a:t>
            </a:r>
            <a:r>
              <a:rPr lang="cs-CZ" altLang="cs-CZ" sz="2800" smtClean="0"/>
              <a:t> (volit cíleně preparát s úzkým spektrem účinku, neselektující rezistentní kmeny) je také </a:t>
            </a:r>
            <a:r>
              <a:rPr lang="cs-CZ" altLang="cs-CZ" sz="2800" b="1" smtClean="0">
                <a:solidFill>
                  <a:schemeClr val="tx2"/>
                </a:solidFill>
              </a:rPr>
              <a:t>ekonomicky výhodné</a:t>
            </a:r>
            <a:r>
              <a:rPr lang="cs-CZ" altLang="cs-CZ" sz="2800" smtClean="0"/>
              <a:t> – tyto klasické preparáty mívají (levná) generika</a:t>
            </a:r>
          </a:p>
          <a:p>
            <a:pPr eaLnBrk="1" hangingPunct="1">
              <a:buFontTx/>
              <a:buNone/>
            </a:pPr>
            <a:r>
              <a:rPr lang="cs-CZ" altLang="cs-CZ" sz="2400" i="1" smtClean="0"/>
              <a:t>Problém je ale často to, že je nechce nikdo vyrábět. Navíc už bohužel v některých případech toto pravidlo přestává platit – u některých nevhodných preparátů vypršela patentová ochrana, takže jsou dnes levné.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810A6F-2980-4EEF-B3A0-926950CA9339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cs-CZ" altLang="cs-CZ" sz="1400" smtClean="0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3563" y="490538"/>
            <a:ext cx="723265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mtClean="0"/>
              <a:t>Spolupráce s veterináři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610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Problémem při komplexním řešení ATB rezistence je také </a:t>
            </a:r>
            <a:r>
              <a:rPr lang="cs-CZ" altLang="cs-CZ" sz="2800" b="1" smtClean="0">
                <a:solidFill>
                  <a:schemeClr val="tx2"/>
                </a:solidFill>
              </a:rPr>
              <a:t>veterinární používání antibiotik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Ještě před nemnoha lety se antibiotika používala u zvířat i z </a:t>
            </a:r>
            <a:r>
              <a:rPr lang="cs-CZ" altLang="cs-CZ" sz="2800" b="1" smtClean="0">
                <a:solidFill>
                  <a:schemeClr val="tx2"/>
                </a:solidFill>
              </a:rPr>
              <a:t>jiných než terapeutických důvodů</a:t>
            </a:r>
            <a:r>
              <a:rPr lang="cs-CZ" altLang="cs-CZ" sz="2800" smtClean="0"/>
              <a:t>. To je nyní přinejmenším v EU </a:t>
            </a:r>
            <a:r>
              <a:rPr lang="cs-CZ" altLang="cs-CZ" sz="2800" b="1" smtClean="0">
                <a:solidFill>
                  <a:schemeClr val="tx2"/>
                </a:solidFill>
              </a:rPr>
              <a:t>zakázáno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Připouští se tedy </a:t>
            </a:r>
            <a:r>
              <a:rPr lang="cs-CZ" altLang="cs-CZ" sz="2800" b="1" smtClean="0">
                <a:solidFill>
                  <a:schemeClr val="tx2"/>
                </a:solidFill>
              </a:rPr>
              <a:t>jen terapeutické použití atb u zvířat</a:t>
            </a:r>
            <a:r>
              <a:rPr lang="cs-CZ" altLang="cs-CZ" sz="2800" smtClean="0"/>
              <a:t>, a to pokud možno použití takových ATB, která se nepoužívají u člověka. Ovšem s ohledem na zkřížené rezistence to nemusí být dostatečné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FB02B1-7292-43EF-B3AE-2B8B2918C44F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cs-CZ" altLang="cs-CZ" sz="1400" smtClean="0"/>
          </a:p>
        </p:txBody>
      </p:sp>
      <p:pic>
        <p:nvPicPr>
          <p:cNvPr id="67587" name="Picture 2" descr="C:\Documents and Settings\Obdržálek Vlastimil\Plocha\11 Atb politika\09 antibiotic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t="2632" r="3534" b="2632"/>
          <a:stretch>
            <a:fillRect/>
          </a:stretch>
        </p:blipFill>
        <p:spPr bwMode="auto">
          <a:xfrm>
            <a:off x="1600200" y="0"/>
            <a:ext cx="523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6858000" y="5915025"/>
            <a:ext cx="228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http://www.time.com/time/covers/1101020121/antibiotics.html (autor Roberto Parada)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9ECA86-1379-4438-B9FF-06A474B53884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cs-CZ" altLang="cs-CZ" sz="140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333375"/>
            <a:ext cx="8078788" cy="70167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b="1" dirty="0" smtClean="0">
                <a:effectLst/>
              </a:rPr>
              <a:t>Antivirotika (</a:t>
            </a:r>
            <a:r>
              <a:rPr lang="cs-CZ" altLang="cs-CZ" b="1" dirty="0" err="1" smtClean="0">
                <a:effectLst/>
              </a:rPr>
              <a:t>virostatika</a:t>
            </a:r>
            <a:r>
              <a:rPr lang="cs-CZ" altLang="cs-CZ" dirty="0" smtClean="0">
                <a:effectLst/>
              </a:rPr>
              <a:t>)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762000"/>
            <a:ext cx="89916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Používají se jen u </a:t>
            </a:r>
            <a:r>
              <a:rPr lang="cs-CZ" altLang="cs-CZ" sz="2800" b="1" smtClean="0">
                <a:solidFill>
                  <a:schemeClr val="tx2"/>
                </a:solidFill>
              </a:rPr>
              <a:t>závažných virových infekcí</a:t>
            </a:r>
            <a:r>
              <a:rPr lang="cs-CZ" altLang="cs-CZ" sz="2800" smtClean="0"/>
              <a:t>, běžné se léčí jen příznaky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U velkého množství virů ani vhodná léčba </a:t>
            </a:r>
            <a:r>
              <a:rPr lang="cs-CZ" altLang="cs-CZ" sz="2800" b="1" smtClean="0">
                <a:solidFill>
                  <a:schemeClr val="tx2"/>
                </a:solidFill>
              </a:rPr>
              <a:t>neexistuje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 praxi se zatím </a:t>
            </a:r>
            <a:r>
              <a:rPr lang="cs-CZ" altLang="cs-CZ" sz="2800" b="1" smtClean="0">
                <a:solidFill>
                  <a:schemeClr val="tx2"/>
                </a:solidFill>
              </a:rPr>
              <a:t>nepoužívá laboratorní testování</a:t>
            </a:r>
            <a:r>
              <a:rPr lang="cs-CZ" altLang="cs-CZ" sz="2800" smtClean="0"/>
              <a:t> citlivosti virů na antivirotika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Léčba se proto opírá spíše o zkušenosti ze </a:t>
            </a:r>
            <a:r>
              <a:rPr lang="cs-CZ" altLang="cs-CZ" sz="2800" b="1" smtClean="0">
                <a:solidFill>
                  <a:schemeClr val="tx2"/>
                </a:solidFill>
              </a:rPr>
              <a:t>změn účinnosti</a:t>
            </a:r>
            <a:r>
              <a:rPr lang="cs-CZ" altLang="cs-CZ" sz="2800" smtClean="0"/>
              <a:t> jednotlivých preparátů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Zpravidla mají smysl jen </a:t>
            </a:r>
            <a:r>
              <a:rPr lang="cs-CZ" altLang="cs-CZ" sz="2800" b="1" smtClean="0">
                <a:solidFill>
                  <a:schemeClr val="tx2"/>
                </a:solidFill>
              </a:rPr>
              <a:t>je-li infekce zachycena v</a:t>
            </a:r>
            <a:r>
              <a:rPr lang="cs-CZ" altLang="cs-CZ" sz="2800" b="1" smtClean="0">
                <a:solidFill>
                  <a:schemeClr val="bg1"/>
                </a:solidFill>
              </a:rPr>
              <a:t>.</a:t>
            </a:r>
            <a:r>
              <a:rPr lang="cs-CZ" altLang="cs-CZ" sz="2800" b="1" smtClean="0">
                <a:solidFill>
                  <a:schemeClr val="tx2"/>
                </a:solidFill>
              </a:rPr>
              <a:t>inkubační době nebo v první fázi</a:t>
            </a:r>
            <a:r>
              <a:rPr lang="cs-CZ" altLang="cs-CZ" sz="2800" smtClean="0"/>
              <a:t> (typicky u oparů)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B2A817-D513-46A6-ACF6-3468C6ED37F6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cs-CZ" altLang="cs-CZ" sz="140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effectLst/>
              </a:rPr>
              <a:t>Terapie virových nemocí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800" smtClean="0">
                <a:solidFill>
                  <a:srgbClr val="7030A0"/>
                </a:solidFill>
                <a:cs typeface="Times New Roman" panose="02020603050405020304" pitchFamily="18" charset="0"/>
              </a:rPr>
              <a:t>preventivní zákrok </a:t>
            </a:r>
            <a:r>
              <a:rPr lang="cs-CZ" altLang="cs-CZ" sz="2800" smtClean="0"/>
              <a:t>– </a:t>
            </a:r>
            <a:r>
              <a:rPr lang="cs-CZ" altLang="cs-CZ" sz="2800" smtClean="0">
                <a:cs typeface="Times New Roman" panose="02020603050405020304" pitchFamily="18" charset="0"/>
              </a:rPr>
              <a:t>o</a:t>
            </a:r>
            <a:r>
              <a:rPr lang="cs-CZ" altLang="cs-CZ" sz="2800" smtClean="0"/>
              <a:t>č</a:t>
            </a:r>
            <a:r>
              <a:rPr lang="cs-CZ" altLang="cs-CZ" sz="2800" smtClean="0">
                <a:cs typeface="Times New Roman" panose="02020603050405020304" pitchFamily="18" charset="0"/>
              </a:rPr>
              <a:t>kování (atenuované viry - polio, usmrcené viry - vzteklina, rekombinantn</a:t>
            </a:r>
            <a:r>
              <a:rPr lang="cs-CZ" altLang="cs-CZ" sz="2800" smtClean="0"/>
              <a:t>ě</a:t>
            </a:r>
            <a:r>
              <a:rPr lang="cs-CZ" altLang="cs-CZ" sz="2800" smtClean="0">
                <a:cs typeface="Times New Roman" panose="02020603050405020304" pitchFamily="18" charset="0"/>
              </a:rPr>
              <a:t> získané povrchové antigeny vir</a:t>
            </a:r>
            <a:r>
              <a:rPr lang="cs-CZ" altLang="cs-CZ" sz="2800" smtClean="0"/>
              <a:t>ů – HBV)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800" smtClean="0">
                <a:cs typeface="Times New Roman" panose="02020603050405020304" pitchFamily="18" charset="0"/>
              </a:rPr>
              <a:t>u v</a:t>
            </a:r>
            <a:r>
              <a:rPr lang="cs-CZ" altLang="cs-CZ" sz="2800" smtClean="0"/>
              <a:t>ě</a:t>
            </a:r>
            <a:r>
              <a:rPr lang="cs-CZ" altLang="cs-CZ" sz="2800" smtClean="0">
                <a:cs typeface="Times New Roman" panose="02020603050405020304" pitchFamily="18" charset="0"/>
              </a:rPr>
              <a:t>tšiny virových infekcí </a:t>
            </a:r>
            <a:r>
              <a:rPr lang="cs-CZ" altLang="cs-CZ" sz="2800" smtClean="0">
                <a:solidFill>
                  <a:srgbClr val="660066"/>
                </a:solidFill>
                <a:cs typeface="Times New Roman" panose="02020603050405020304" pitchFamily="18" charset="0"/>
              </a:rPr>
              <a:t>symptomatická lé</a:t>
            </a:r>
            <a:r>
              <a:rPr lang="cs-CZ" altLang="cs-CZ" sz="2800" smtClean="0">
                <a:solidFill>
                  <a:srgbClr val="660066"/>
                </a:solidFill>
              </a:rPr>
              <a:t>č</a:t>
            </a:r>
            <a:r>
              <a:rPr lang="cs-CZ" altLang="cs-CZ" sz="2800" smtClean="0">
                <a:solidFill>
                  <a:srgbClr val="660066"/>
                </a:solidFill>
                <a:cs typeface="Times New Roman" panose="02020603050405020304" pitchFamily="18" charset="0"/>
              </a:rPr>
              <a:t>ba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800" smtClean="0">
                <a:cs typeface="Times New Roman" panose="02020603050405020304" pitchFamily="18" charset="0"/>
              </a:rPr>
              <a:t>podání lé</a:t>
            </a:r>
            <a:r>
              <a:rPr lang="cs-CZ" altLang="cs-CZ" sz="2800" smtClean="0"/>
              <a:t>č</a:t>
            </a:r>
            <a:r>
              <a:rPr lang="cs-CZ" altLang="cs-CZ" sz="2800" smtClean="0">
                <a:cs typeface="Times New Roman" panose="02020603050405020304" pitchFamily="18" charset="0"/>
              </a:rPr>
              <a:t>iv s p</a:t>
            </a:r>
            <a:r>
              <a:rPr lang="cs-CZ" altLang="cs-CZ" sz="2800" smtClean="0"/>
              <a:t>ř</a:t>
            </a:r>
            <a:r>
              <a:rPr lang="cs-CZ" altLang="cs-CZ" sz="2800" smtClean="0">
                <a:cs typeface="Times New Roman" panose="02020603050405020304" pitchFamily="18" charset="0"/>
              </a:rPr>
              <a:t>ímým protivirovým  ú</a:t>
            </a:r>
            <a:r>
              <a:rPr lang="cs-CZ" altLang="cs-CZ" sz="2800" smtClean="0"/>
              <a:t>č</a:t>
            </a:r>
            <a:r>
              <a:rPr lang="cs-CZ" altLang="cs-CZ" sz="2800" smtClean="0">
                <a:cs typeface="Times New Roman" panose="02020603050405020304" pitchFamily="18" charset="0"/>
              </a:rPr>
              <a:t>inkem - </a:t>
            </a:r>
            <a:r>
              <a:rPr lang="cs-CZ" altLang="cs-CZ" sz="2800" smtClean="0">
                <a:solidFill>
                  <a:srgbClr val="660066"/>
                </a:solidFill>
                <a:cs typeface="Times New Roman" panose="02020603050405020304" pitchFamily="18" charset="0"/>
              </a:rPr>
              <a:t>antivirotika</a:t>
            </a:r>
            <a:endParaRPr lang="cs-CZ" altLang="cs-CZ" sz="2800" smtClean="0">
              <a:solidFill>
                <a:srgbClr val="660066"/>
              </a:solidFill>
            </a:endParaRPr>
          </a:p>
          <a:p>
            <a:pPr marL="457200" indent="-457200" eaLnBrk="1" hangingPunct="1">
              <a:lnSpc>
                <a:spcPct val="80000"/>
              </a:lnSpc>
            </a:pPr>
            <a:endParaRPr lang="cs-CZ" altLang="cs-CZ" sz="2800" smtClean="0"/>
          </a:p>
          <a:p>
            <a:pPr marL="457200" indent="-457200" eaLnBrk="1" hangingPunct="1">
              <a:lnSpc>
                <a:spcPct val="80000"/>
              </a:lnSpc>
            </a:pPr>
            <a:r>
              <a:rPr lang="cs-CZ" altLang="cs-CZ" sz="2800" smtClean="0"/>
              <a:t>obtížná zvláště u imunosuprimovaných pacientů 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B8055E-77F7-49E4-929F-3752D9F68FC8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cs-CZ" altLang="cs-CZ" sz="1400" smtClean="0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76250"/>
            <a:ext cx="8162925" cy="762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Antivirotika – úskalí léčby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Replikace viru je závislá na metabolismu hostitelské buňky - zásah do množení viru </a:t>
            </a:r>
            <a:r>
              <a:rPr lang="cs-CZ" altLang="cs-CZ" smtClean="0">
                <a:solidFill>
                  <a:srgbClr val="800080"/>
                </a:solidFill>
                <a:latin typeface="Arial" panose="020B0604020202020204" pitchFamily="34" charset="0"/>
              </a:rPr>
              <a:t>poškozuje i normální funkce hostitelské buňky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Rychlí </a:t>
            </a:r>
            <a:r>
              <a:rPr lang="cs-CZ" altLang="cs-CZ" smtClean="0">
                <a:solidFill>
                  <a:srgbClr val="800080"/>
                </a:solidFill>
                <a:latin typeface="Arial" panose="020B0604020202020204" pitchFamily="34" charset="0"/>
              </a:rPr>
              <a:t>vznik rezistence</a:t>
            </a:r>
            <a:r>
              <a:rPr lang="cs-CZ" altLang="cs-CZ" smtClean="0">
                <a:latin typeface="Arial" panose="020B0604020202020204" pitchFamily="34" charset="0"/>
              </a:rPr>
              <a:t>, hlavně u RNA virů (více mutací v průběhu replikace)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rgbClr val="800080"/>
                </a:solidFill>
                <a:latin typeface="Arial" panose="020B0604020202020204" pitchFamily="34" charset="0"/>
              </a:rPr>
              <a:t>Latentní infekce</a:t>
            </a:r>
            <a:r>
              <a:rPr lang="cs-CZ" altLang="cs-CZ" smtClean="0">
                <a:latin typeface="Arial" panose="020B0604020202020204" pitchFamily="34" charset="0"/>
              </a:rPr>
              <a:t> – virus se nereplikuje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Neovlivní imunopatologické děje, které s virovou infekcí souvisí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0A4B94-9FD4-4EF5-B1A1-C71FCC7A7AB1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68</a:t>
            </a:fld>
            <a:endParaRPr lang="cs-CZ" altLang="cs-CZ" sz="1400" smtClean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effectLst/>
              </a:rPr>
              <a:t>Obecné principy fungování </a:t>
            </a:r>
            <a:r>
              <a:rPr lang="cs-CZ" altLang="cs-CZ" sz="3200" dirty="0" err="1" smtClean="0">
                <a:effectLst/>
              </a:rPr>
              <a:t>antivirotik</a:t>
            </a:r>
            <a:endParaRPr lang="cs-CZ" altLang="cs-CZ" sz="3200" dirty="0" smtClean="0">
              <a:effectLst/>
            </a:endParaRPr>
          </a:p>
        </p:txBody>
      </p:sp>
      <p:sp>
        <p:nvSpPr>
          <p:cNvPr id="71684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196975"/>
            <a:ext cx="8229600" cy="4456113"/>
          </a:xfrm>
        </p:spPr>
        <p:txBody>
          <a:bodyPr/>
          <a:lstStyle/>
          <a:p>
            <a:pPr eaLnBrk="1" hangingPunct="1"/>
            <a:r>
              <a:rPr lang="cs-CZ" altLang="cs-CZ" sz="2200" smtClean="0"/>
              <a:t>1. inhibice adsorpce virů na vnímavou buňku</a:t>
            </a:r>
          </a:p>
          <a:p>
            <a:pPr eaLnBrk="1" hangingPunct="1"/>
            <a:r>
              <a:rPr lang="cs-CZ" altLang="cs-CZ" sz="2200" smtClean="0"/>
              <a:t>2. zábrana </a:t>
            </a:r>
            <a:r>
              <a:rPr lang="cs-CZ" altLang="cs-CZ" sz="2200" smtClean="0">
                <a:solidFill>
                  <a:srgbClr val="800080"/>
                </a:solidFill>
              </a:rPr>
              <a:t>uvolnění virové nukleové kyseliny</a:t>
            </a:r>
          </a:p>
          <a:p>
            <a:pPr eaLnBrk="1" hangingPunct="1"/>
            <a:r>
              <a:rPr lang="cs-CZ" altLang="cs-CZ" sz="2200" smtClean="0"/>
              <a:t>Amantadin, Rimantadin - terapie chřipky A</a:t>
            </a:r>
          </a:p>
          <a:p>
            <a:pPr eaLnBrk="1" hangingPunct="1"/>
            <a:r>
              <a:rPr lang="cs-CZ" altLang="cs-CZ" sz="2200" smtClean="0"/>
              <a:t>3. syntéza virové DNA/RNA</a:t>
            </a:r>
          </a:p>
          <a:p>
            <a:pPr lvl="1" eaLnBrk="1" hangingPunct="1"/>
            <a:r>
              <a:rPr lang="cs-CZ" altLang="cs-CZ" sz="1800" smtClean="0"/>
              <a:t>Acyklovir (HSV), zidovudin (HIV), ribavirin (HCV)</a:t>
            </a:r>
          </a:p>
          <a:p>
            <a:pPr eaLnBrk="1" hangingPunct="1"/>
            <a:r>
              <a:rPr lang="cs-CZ" altLang="cs-CZ" sz="2200" smtClean="0"/>
              <a:t>Syntéza virových bílkovin </a:t>
            </a:r>
          </a:p>
          <a:p>
            <a:pPr lvl="1" eaLnBrk="1" hangingPunct="1"/>
            <a:r>
              <a:rPr lang="cs-CZ" altLang="cs-CZ" sz="1800" smtClean="0"/>
              <a:t>Interferony</a:t>
            </a:r>
          </a:p>
          <a:p>
            <a:pPr eaLnBrk="1" hangingPunct="1"/>
            <a:r>
              <a:rPr lang="cs-CZ" altLang="cs-CZ" sz="2200" smtClean="0"/>
              <a:t>Sestavení </a:t>
            </a:r>
          </a:p>
          <a:p>
            <a:pPr lvl="1" eaLnBrk="1" hangingPunct="1"/>
            <a:r>
              <a:rPr lang="cs-CZ" altLang="cs-CZ" sz="1800" smtClean="0"/>
              <a:t>inhibitory proteázy (ritonavir – HIV)</a:t>
            </a:r>
          </a:p>
          <a:p>
            <a:pPr eaLnBrk="1" hangingPunct="1"/>
            <a:r>
              <a:rPr lang="cs-CZ" altLang="cs-CZ" sz="2200" smtClean="0"/>
              <a:t>Uvolnění</a:t>
            </a:r>
          </a:p>
          <a:p>
            <a:pPr eaLnBrk="1" hangingPunct="1"/>
            <a:endParaRPr lang="cs-CZ" altLang="cs-CZ" sz="2200" smtClean="0"/>
          </a:p>
          <a:p>
            <a:pPr eaLnBrk="1" hangingPunct="1"/>
            <a:r>
              <a:rPr lang="cs-CZ" altLang="cs-CZ" sz="1600" smtClean="0"/>
              <a:t>Většina antivirových preparátů má více či méně závažné nežádoucí vedlejší účinky. </a:t>
            </a:r>
          </a:p>
          <a:p>
            <a:pPr eaLnBrk="1" hangingPunct="1"/>
            <a:r>
              <a:rPr lang="cs-CZ" altLang="cs-CZ" sz="1600" smtClean="0"/>
              <a:t>Ty se projeví zejména při dlouhodobé terapii HIV infekce. Kombinace virostatik různého typu a jejich střídání.</a:t>
            </a:r>
          </a:p>
          <a:p>
            <a:pPr eaLnBrk="1" hangingPunct="1"/>
            <a:endParaRPr lang="cs-CZ" altLang="cs-CZ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0652BA-8F61-4BF1-B9C1-AF4C01B37AF8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69</a:t>
            </a:fld>
            <a:endParaRPr lang="cs-CZ" altLang="cs-CZ" sz="140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2913" y="719138"/>
            <a:ext cx="8243887" cy="6985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kern="0" dirty="0">
                <a:effectLst/>
              </a:rPr>
              <a:t>Antivirotika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 léčbě infekcí vyvolaných:</a:t>
            </a:r>
          </a:p>
          <a:p>
            <a:pPr lvl="1" eaLnBrk="1" hangingPunct="1"/>
            <a:r>
              <a:rPr lang="cs-CZ" altLang="cs-CZ" smtClean="0"/>
              <a:t>herpetickými viry</a:t>
            </a:r>
          </a:p>
          <a:p>
            <a:pPr lvl="1" eaLnBrk="1" hangingPunct="1"/>
            <a:r>
              <a:rPr lang="cs-CZ" altLang="cs-CZ" smtClean="0"/>
              <a:t>viry chřipky</a:t>
            </a:r>
          </a:p>
          <a:p>
            <a:pPr lvl="1" eaLnBrk="1" hangingPunct="1"/>
            <a:r>
              <a:rPr lang="cs-CZ" altLang="cs-CZ" smtClean="0"/>
              <a:t>chronické hepatitidy B a C</a:t>
            </a:r>
          </a:p>
          <a:p>
            <a:pPr lvl="1" eaLnBrk="1" hangingPunct="1"/>
            <a:r>
              <a:rPr lang="cs-CZ" altLang="cs-CZ" smtClean="0"/>
              <a:t>virem HIV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781EEB-8D1F-4813-99F9-8FE82AFBC711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 smtClean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010400" y="6218238"/>
            <a:ext cx="2133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/>
              <a:t>http://file.scirp.org/Html/19-8202738_43142.htm</a:t>
            </a:r>
          </a:p>
        </p:txBody>
      </p:sp>
      <p:pic>
        <p:nvPicPr>
          <p:cNvPr id="9220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91440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BDB0EA-28CD-44B9-90B6-389F2EBE5D50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70</a:t>
            </a:fld>
            <a:endParaRPr lang="cs-CZ" altLang="cs-CZ" sz="140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9213"/>
            <a:ext cx="9144000" cy="5302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3200" smtClean="0"/>
              <a:t>Přehled antivirotik (kromě antiretrovirotik)</a:t>
            </a:r>
          </a:p>
        </p:txBody>
      </p:sp>
      <p:graphicFrame>
        <p:nvGraphicFramePr>
          <p:cNvPr id="416822" name="Group 54"/>
          <p:cNvGraphicFramePr>
            <a:graphicFrameLocks noGrp="1"/>
          </p:cNvGraphicFramePr>
          <p:nvPr/>
        </p:nvGraphicFramePr>
        <p:xfrm>
          <a:off x="395288" y="1412875"/>
          <a:ext cx="8353425" cy="4748210"/>
        </p:xfrm>
        <a:graphic>
          <a:graphicData uri="http://schemas.openxmlformats.org/drawingml/2006/table">
            <a:tbl>
              <a:tblPr/>
              <a:tblGrid>
                <a:gridCol w="2784475">
                  <a:extLst>
                    <a:ext uri="{9D8B030D-6E8A-4147-A177-3AD203B41FA5}">
                      <a16:colId xmlns:a16="http://schemas.microsoft.com/office/drawing/2014/main" val="3089989472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3308901478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2007307703"/>
                    </a:ext>
                  </a:extLst>
                </a:gridCol>
              </a:tblGrid>
              <a:tr h="4755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HSV (1 a 2), VZV</a:t>
                      </a:r>
                    </a:p>
                  </a:txBody>
                  <a:tcPr marL="91445" marR="9144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acyklovir</a:t>
                      </a:r>
                      <a:endParaRPr kumimoji="0" lang="cs-CZ" alt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45" marR="9144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p. o., i. v., lokálně</a:t>
                      </a:r>
                    </a:p>
                  </a:txBody>
                  <a:tcPr marL="91445" marR="9144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408402"/>
                  </a:ext>
                </a:extLst>
              </a:tr>
              <a:tr h="474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HSV, VZV, EBV</a:t>
                      </a:r>
                    </a:p>
                  </a:txBody>
                  <a:tcPr marL="91445" marR="9144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valacyklovir</a:t>
                      </a:r>
                      <a:endParaRPr kumimoji="0" lang="cs-CZ" alt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45" marR="9144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p. o.</a:t>
                      </a:r>
                    </a:p>
                  </a:txBody>
                  <a:tcPr marL="91445" marR="9144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719393"/>
                  </a:ext>
                </a:extLst>
              </a:tr>
              <a:tr h="4755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CMV</a:t>
                      </a:r>
                    </a:p>
                  </a:txBody>
                  <a:tcPr marL="91445" marR="9144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valagancyklovir</a:t>
                      </a:r>
                      <a:endParaRPr kumimoji="0" lang="cs-CZ" alt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45" marR="9144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p. o.</a:t>
                      </a:r>
                    </a:p>
                  </a:txBody>
                  <a:tcPr marL="91445" marR="9144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886592"/>
                  </a:ext>
                </a:extLst>
              </a:tr>
              <a:tr h="474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HSV1, HSV2</a:t>
                      </a:r>
                    </a:p>
                  </a:txBody>
                  <a:tcPr marL="91445" marR="9144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trifuridin</a:t>
                      </a:r>
                    </a:p>
                  </a:txBody>
                  <a:tcPr marL="91445" marR="9144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p. o.</a:t>
                      </a:r>
                    </a:p>
                  </a:txBody>
                  <a:tcPr marL="91445" marR="9144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025176"/>
                  </a:ext>
                </a:extLst>
              </a:tr>
              <a:tr h="4755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CMV, HBV, HSV</a:t>
                      </a:r>
                    </a:p>
                  </a:txBody>
                  <a:tcPr marL="91445" marR="9144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gancyklovir</a:t>
                      </a:r>
                      <a:endParaRPr kumimoji="0" lang="cs-CZ" alt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45" marR="9144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i. v.</a:t>
                      </a:r>
                    </a:p>
                  </a:txBody>
                  <a:tcPr marL="91445" marR="9144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883361"/>
                  </a:ext>
                </a:extLst>
              </a:tr>
              <a:tr h="474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RSV, chřipka a jiné</a:t>
                      </a:r>
                    </a:p>
                  </a:txBody>
                  <a:tcPr marL="91445" marR="9144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foskarnet</a:t>
                      </a:r>
                    </a:p>
                  </a:txBody>
                  <a:tcPr marL="91445" marR="9144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i. v.</a:t>
                      </a:r>
                    </a:p>
                  </a:txBody>
                  <a:tcPr marL="91445" marR="9144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656974"/>
                  </a:ext>
                </a:extLst>
              </a:tr>
              <a:tr h="4755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chřipka A</a:t>
                      </a:r>
                    </a:p>
                  </a:txBody>
                  <a:tcPr marL="91445" marR="9144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Amantadin,oselatmivir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45" marR="9144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i. v., p. o., aerosol</a:t>
                      </a:r>
                    </a:p>
                  </a:txBody>
                  <a:tcPr marL="91445" marR="9144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469827"/>
                  </a:ext>
                </a:extLst>
              </a:tr>
              <a:tr h="474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hepatitida B</a:t>
                      </a:r>
                    </a:p>
                  </a:txBody>
                  <a:tcPr marL="91445" marR="9144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Adefovir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, </a:t>
                      </a: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lamivudin</a:t>
                      </a:r>
                      <a:endParaRPr kumimoji="0" lang="cs-CZ" alt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45" marR="9144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p. o.</a:t>
                      </a:r>
                    </a:p>
                  </a:txBody>
                  <a:tcPr marL="91445" marR="9144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100913"/>
                  </a:ext>
                </a:extLst>
              </a:tr>
              <a:tr h="4755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HPV</a:t>
                      </a:r>
                    </a:p>
                  </a:txBody>
                  <a:tcPr marL="91445" marR="9144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podofylotoxin</a:t>
                      </a:r>
                      <a:endParaRPr kumimoji="0" lang="cs-CZ" alt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45" marR="9144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lokálně</a:t>
                      </a:r>
                    </a:p>
                  </a:txBody>
                  <a:tcPr marL="91445" marR="9144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310959"/>
                  </a:ext>
                </a:extLst>
              </a:tr>
              <a:tr h="474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HPV, VZV, HBV</a:t>
                      </a:r>
                    </a:p>
                  </a:txBody>
                  <a:tcPr marL="91445" marR="9144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interferony</a:t>
                      </a:r>
                    </a:p>
                  </a:txBody>
                  <a:tcPr marL="91445" marR="9144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i. v.</a:t>
                      </a:r>
                    </a:p>
                  </a:txBody>
                  <a:tcPr marL="91445" marR="9144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04756"/>
                  </a:ext>
                </a:extLst>
              </a:tr>
            </a:tbl>
          </a:graphicData>
        </a:graphic>
      </p:graphicFrame>
      <p:sp>
        <p:nvSpPr>
          <p:cNvPr id="73778" name="TextovéPole 53"/>
          <p:cNvSpPr txBox="1">
            <a:spLocks noChangeArrowheads="1"/>
          </p:cNvSpPr>
          <p:nvPr/>
        </p:nvSpPr>
        <p:spPr bwMode="auto">
          <a:xfrm>
            <a:off x="214313" y="642938"/>
            <a:ext cx="7500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/>
              <a:t>Jen pro ilustraci, to se nemusíte </a:t>
            </a:r>
            <a:r>
              <a:rPr lang="cs-CZ" altLang="cs-CZ" sz="2400" i="1">
                <a:solidFill>
                  <a:srgbClr val="002060"/>
                </a:solidFill>
              </a:rPr>
              <a:t>všechno</a:t>
            </a:r>
            <a:r>
              <a:rPr lang="cs-CZ" altLang="cs-CZ" sz="2400" i="1"/>
              <a:t> učit </a:t>
            </a:r>
            <a:r>
              <a:rPr lang="cs-CZ" altLang="cs-CZ" sz="2400" i="1">
                <a:sym typeface="Wingdings" panose="05000000000000000000" pitchFamily="2" charset="2"/>
              </a:rPr>
              <a:t></a:t>
            </a:r>
            <a:endParaRPr lang="cs-CZ" altLang="cs-CZ" sz="2400" i="1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76DC73-8D57-4AEB-85A7-E65BA84EAA03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71</a:t>
            </a:fld>
            <a:endParaRPr lang="cs-CZ" altLang="cs-CZ" sz="140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6350" y="333375"/>
            <a:ext cx="91440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4000" dirty="0" smtClean="0"/>
              <a:t>Antivirotika</a:t>
            </a:r>
            <a:r>
              <a:rPr lang="cs-CZ" altLang="cs-CZ" dirty="0" smtClean="0"/>
              <a:t> proti </a:t>
            </a:r>
            <a:r>
              <a:rPr lang="cs-CZ" altLang="cs-CZ" dirty="0" err="1" smtClean="0"/>
              <a:t>herpesvirům</a:t>
            </a:r>
            <a:endParaRPr lang="cs-CZ" altLang="cs-CZ" sz="3200" dirty="0" smtClean="0"/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6350" y="1274763"/>
            <a:ext cx="9144000" cy="4786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>
                <a:latin typeface="Arial" panose="020B0604020202020204" pitchFamily="34" charset="0"/>
              </a:rPr>
              <a:t>Herpes simplex (HSV), virus varicella zoster (VZV) a cytomegalovirus (CMV)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 smtClean="0">
                <a:solidFill>
                  <a:schemeClr val="tx2"/>
                </a:solidFill>
              </a:rPr>
              <a:t>místní i celková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 smtClean="0">
                <a:solidFill>
                  <a:schemeClr val="tx2"/>
                </a:solidFill>
              </a:rPr>
              <a:t>proti replikaci virů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Ac</a:t>
            </a:r>
            <a:r>
              <a:rPr lang="cs-CZ" altLang="cs-CZ" sz="2000" smtClean="0">
                <a:latin typeface="Arial" panose="020B0604020202020204" pitchFamily="34" charset="0"/>
              </a:rPr>
              <a:t>y</a:t>
            </a:r>
            <a:r>
              <a:rPr lang="cs-CZ" altLang="cs-CZ" sz="2000" smtClean="0"/>
              <a:t>klovir se v různých formách používá na prostý opar; pro léčbu pásového oparu </a:t>
            </a:r>
            <a:r>
              <a:rPr lang="cs-CZ" altLang="cs-CZ" sz="2000" smtClean="0">
                <a:latin typeface="Arial" panose="020B0604020202020204" pitchFamily="34" charset="0"/>
              </a:rPr>
              <a:t>(VZV) </a:t>
            </a:r>
            <a:r>
              <a:rPr lang="cs-CZ" altLang="cs-CZ" sz="2000" smtClean="0"/>
              <a:t>je u něj </a:t>
            </a:r>
            <a:r>
              <a:rPr lang="cs-CZ" altLang="cs-CZ" sz="2000" b="1" smtClean="0">
                <a:solidFill>
                  <a:schemeClr val="tx2"/>
                </a:solidFill>
              </a:rPr>
              <a:t>doporučeno použít injekční formu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 b="1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>
                <a:latin typeface="Arial" panose="020B0604020202020204" pitchFamily="34" charset="0"/>
              </a:rPr>
              <a:t>Další preparáty: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 smtClean="0">
                <a:solidFill>
                  <a:schemeClr val="tx2"/>
                </a:solidFill>
              </a:rPr>
              <a:t>Gancyklovir</a:t>
            </a:r>
            <a:r>
              <a:rPr lang="cs-CZ" altLang="cs-CZ" sz="2000" b="1" smtClean="0">
                <a:solidFill>
                  <a:schemeClr val="tx2"/>
                </a:solidFill>
                <a:latin typeface="Arial" panose="020B0604020202020204" pitchFamily="34" charset="0"/>
              </a:rPr>
              <a:t> (základní antivirotikum proti CMV) poměrně toxický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 smtClean="0">
                <a:solidFill>
                  <a:schemeClr val="tx2"/>
                </a:solidFill>
              </a:rPr>
              <a:t>Valgancyklovir</a:t>
            </a:r>
            <a:r>
              <a:rPr lang="cs-CZ" altLang="cs-CZ" sz="2000" b="1" smtClean="0">
                <a:solidFill>
                  <a:schemeClr val="tx2"/>
                </a:solidFill>
                <a:latin typeface="Arial" panose="020B0604020202020204" pitchFamily="34" charset="0"/>
              </a:rPr>
              <a:t> – perorální (CMV)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 smtClean="0">
                <a:solidFill>
                  <a:schemeClr val="tx2"/>
                </a:solidFill>
              </a:rPr>
              <a:t>Valacyklovir</a:t>
            </a:r>
            <a:r>
              <a:rPr lang="cs-CZ" altLang="cs-CZ" sz="2000" b="1" smtClean="0">
                <a:solidFill>
                  <a:schemeClr val="tx2"/>
                </a:solidFill>
                <a:latin typeface="Arial" panose="020B0604020202020204" pitchFamily="34" charset="0"/>
              </a:rPr>
              <a:t>, famcyklovir(HSV 1 a 2, VZV)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 smtClean="0">
                <a:solidFill>
                  <a:schemeClr val="tx2"/>
                </a:solidFill>
              </a:rPr>
              <a:t>Cidofovir, foskarnet (hlavně CMV)</a:t>
            </a:r>
            <a:r>
              <a:rPr lang="cs-CZ" altLang="cs-CZ" sz="2000" smtClean="0"/>
              <a:t> Jsou účinnější, ale bohužel i toxičtější než acyklovir.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FAD432-EFA7-47DC-8649-618BF164C6DE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72</a:t>
            </a:fld>
            <a:endParaRPr lang="cs-CZ" altLang="cs-CZ" sz="1400" smtClean="0"/>
          </a:p>
        </p:txBody>
      </p:sp>
      <p:pic>
        <p:nvPicPr>
          <p:cNvPr id="75779" name="Picture 3" descr="C:\Uživatel\Ondra\Obrázky a fotky\Odborné\Z internetu\Labouši\T20 21 viry\21 famcyklov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8" b="21428"/>
          <a:stretch>
            <a:fillRect/>
          </a:stretch>
        </p:blipFill>
        <p:spPr bwMode="auto">
          <a:xfrm>
            <a:off x="3657600" y="0"/>
            <a:ext cx="5486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 descr="C:\Uživatel\Ondra\Obrázky a fotky\Odborné\Z internetu\Labouši\T20 21 viry\22 valacyklov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>
            <a:fillRect/>
          </a:stretch>
        </p:blipFill>
        <p:spPr bwMode="auto">
          <a:xfrm>
            <a:off x="3657600" y="1752600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C:\Uživatel\Ondra\Obrázky a fotky\Odborné\Z internetu\Labouši\T20 21 viry\23 zovira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6" b="5563"/>
          <a:stretch>
            <a:fillRect/>
          </a:stretch>
        </p:blipFill>
        <p:spPr bwMode="auto">
          <a:xfrm>
            <a:off x="838200" y="3705225"/>
            <a:ext cx="83058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838200" y="3733800"/>
            <a:ext cx="388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opt.pacificu.edu/ce/catalog/14382-AS/Herpes.html</a:t>
            </a: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3050"/>
            <a:ext cx="4114800" cy="3084513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dirty="0" smtClean="0">
                <a:effectLst/>
              </a:rPr>
              <a:t>Prostý opar léčba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sz="3200" i="1" dirty="0" smtClean="0">
                <a:effectLst/>
              </a:rPr>
              <a:t>Shora:</a:t>
            </a:r>
            <a:br>
              <a:rPr lang="cs-CZ" altLang="cs-CZ" sz="3200" i="1" dirty="0" smtClean="0">
                <a:effectLst/>
              </a:rPr>
            </a:br>
            <a:r>
              <a:rPr lang="cs-CZ" altLang="cs-CZ" sz="3200" i="1" dirty="0" err="1" smtClean="0">
                <a:effectLst/>
              </a:rPr>
              <a:t>famcyklovir</a:t>
            </a:r>
            <a:r>
              <a:rPr lang="cs-CZ" altLang="cs-CZ" sz="3200" i="1" dirty="0" smtClean="0">
                <a:effectLst/>
              </a:rPr>
              <a:t>, </a:t>
            </a:r>
            <a:r>
              <a:rPr lang="cs-CZ" altLang="cs-CZ" sz="3200" i="1" dirty="0" err="1" smtClean="0">
                <a:effectLst/>
              </a:rPr>
              <a:t>valacyklovir</a:t>
            </a:r>
            <a:r>
              <a:rPr lang="cs-CZ" altLang="cs-CZ" sz="3200" i="1" dirty="0" smtClean="0">
                <a:effectLst/>
              </a:rPr>
              <a:t>, </a:t>
            </a:r>
            <a:r>
              <a:rPr lang="cs-CZ" altLang="cs-CZ" sz="3200" i="1" dirty="0" err="1" smtClean="0">
                <a:effectLst/>
              </a:rPr>
              <a:t>acyklovir</a:t>
            </a:r>
            <a:endParaRPr lang="cs-CZ" altLang="cs-CZ" sz="3200" i="1" dirty="0" smtClean="0">
              <a:effectLst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D3D7B9-9FBC-4115-AD11-2B448E49EE7C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73</a:t>
            </a:fld>
            <a:endParaRPr lang="cs-CZ" altLang="cs-CZ" sz="140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41425"/>
            <a:ext cx="39624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mtClean="0"/>
              <a:t>Pásový opar</a:t>
            </a:r>
          </a:p>
        </p:txBody>
      </p:sp>
      <p:pic>
        <p:nvPicPr>
          <p:cNvPr id="76804" name="Picture 3" descr="C:\Uživatel\Ondra\Obrázky a fotky\Odborné\Z internetu\Labouši\T20 21 viry\30 Herpes_zoster_pectoralis_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 r="7545" b="7063"/>
          <a:stretch>
            <a:fillRect/>
          </a:stretch>
        </p:blipFill>
        <p:spPr bwMode="auto">
          <a:xfrm>
            <a:off x="4300538" y="0"/>
            <a:ext cx="48434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4" descr="C:\Uživatel\Ondra\Obrázky a fotky\Odborné\Z internetu\Labouši\T20 21 viry\28 herpes z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9313"/>
            <a:ext cx="4495800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Rectangle 5"/>
          <p:cNvSpPr>
            <a:spLocks noChangeArrowheads="1"/>
          </p:cNvSpPr>
          <p:nvPr/>
        </p:nvSpPr>
        <p:spPr bwMode="auto">
          <a:xfrm>
            <a:off x="0" y="3121025"/>
            <a:ext cx="283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www.aafp.org/afp/20000415/2437.html.</a:t>
            </a:r>
          </a:p>
        </p:txBody>
      </p:sp>
      <p:sp>
        <p:nvSpPr>
          <p:cNvPr id="76807" name="Rectangle 6"/>
          <p:cNvSpPr>
            <a:spLocks noChangeArrowheads="1"/>
          </p:cNvSpPr>
          <p:nvPr/>
        </p:nvSpPr>
        <p:spPr bwMode="auto">
          <a:xfrm>
            <a:off x="5105400" y="5181600"/>
            <a:ext cx="4038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hebra.dermis.net/content/e404/e456/index_ger.html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16A979-C07A-4FFC-983E-9A9BD119760F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74</a:t>
            </a:fld>
            <a:endParaRPr lang="cs-CZ" altLang="cs-CZ" sz="140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255588"/>
            <a:ext cx="77724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dirty="0" smtClean="0">
                <a:effectLst/>
              </a:rPr>
              <a:t>Antivirotika</a:t>
            </a:r>
            <a:r>
              <a:rPr lang="cs-CZ" altLang="cs-CZ" b="1" dirty="0" smtClean="0">
                <a:effectLst/>
              </a:rPr>
              <a:t> </a:t>
            </a:r>
            <a:r>
              <a:rPr lang="cs-CZ" altLang="cs-CZ" dirty="0" smtClean="0">
                <a:effectLst/>
              </a:rPr>
              <a:t>proti chřipce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1440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Používají se </a:t>
            </a:r>
            <a:r>
              <a:rPr lang="cs-CZ" altLang="cs-CZ" sz="2400" b="1" smtClean="0">
                <a:solidFill>
                  <a:schemeClr val="tx2"/>
                </a:solidFill>
              </a:rPr>
              <a:t>u oslabených osob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>
                <a:solidFill>
                  <a:schemeClr val="tx2"/>
                </a:solidFill>
              </a:rPr>
              <a:t>Těžce probíhající chřipka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Na rozdíl od očkování je </a:t>
            </a:r>
            <a:r>
              <a:rPr lang="cs-CZ" altLang="cs-CZ" sz="2400" b="1" smtClean="0">
                <a:solidFill>
                  <a:schemeClr val="tx2"/>
                </a:solidFill>
              </a:rPr>
              <a:t>nelze použít k</a:t>
            </a:r>
            <a:r>
              <a:rPr lang="cs-CZ" altLang="cs-CZ" sz="2400" b="1" smtClean="0">
                <a:solidFill>
                  <a:schemeClr val="tx2"/>
                </a:solidFill>
                <a:latin typeface="Arial" panose="020B0604020202020204" pitchFamily="34" charset="0"/>
              </a:rPr>
              <a:t> </a:t>
            </a:r>
            <a:r>
              <a:rPr lang="cs-CZ" altLang="cs-CZ" sz="2400" b="1" smtClean="0">
                <a:solidFill>
                  <a:schemeClr val="tx2"/>
                </a:solidFill>
              </a:rPr>
              <a:t>primární prevenci (zdravých osob),</a:t>
            </a:r>
            <a:r>
              <a:rPr lang="cs-CZ" altLang="cs-CZ" sz="2400" smtClean="0"/>
              <a:t> některé však lze použít k </a:t>
            </a:r>
            <a:r>
              <a:rPr lang="cs-CZ" altLang="cs-CZ" sz="2400" b="1" smtClean="0">
                <a:solidFill>
                  <a:schemeClr val="tx2"/>
                </a:solidFill>
              </a:rPr>
              <a:t>profylaxi </a:t>
            </a:r>
            <a:r>
              <a:rPr lang="cs-CZ" altLang="cs-CZ" sz="2400" i="1" smtClean="0">
                <a:solidFill>
                  <a:srgbClr val="800080"/>
                </a:solidFill>
              </a:rPr>
              <a:t>(</a:t>
            </a:r>
            <a:r>
              <a:rPr lang="cs-CZ" altLang="cs-CZ" sz="2400" i="1" smtClean="0">
                <a:solidFill>
                  <a:srgbClr val="800080"/>
                </a:solidFill>
                <a:latin typeface="Arial" panose="020B0604020202020204" pitchFamily="34" charset="0"/>
              </a:rPr>
              <a:t>= </a:t>
            </a:r>
            <a:r>
              <a:rPr lang="cs-CZ" altLang="cs-CZ" sz="2400" i="1" smtClean="0">
                <a:solidFill>
                  <a:srgbClr val="800080"/>
                </a:solidFill>
              </a:rPr>
              <a:t>u osob, které už se možná nakazily, ale ještě neonemocněly)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Starší: </a:t>
            </a:r>
            <a:r>
              <a:rPr lang="cs-CZ" altLang="cs-CZ" sz="2400" b="1" smtClean="0">
                <a:solidFill>
                  <a:srgbClr val="800080"/>
                </a:solidFill>
              </a:rPr>
              <a:t>amantadin</a:t>
            </a:r>
            <a:r>
              <a:rPr lang="cs-CZ" altLang="cs-CZ" sz="2400" smtClean="0">
                <a:solidFill>
                  <a:schemeClr val="tx2"/>
                </a:solidFill>
              </a:rPr>
              <a:t> a </a:t>
            </a:r>
            <a:r>
              <a:rPr lang="cs-CZ" altLang="cs-CZ" sz="2400" b="1" smtClean="0">
                <a:solidFill>
                  <a:srgbClr val="800080"/>
                </a:solidFill>
              </a:rPr>
              <a:t>rimantadin</a:t>
            </a:r>
            <a:r>
              <a:rPr lang="cs-CZ" altLang="cs-CZ" sz="2400" smtClean="0"/>
              <a:t>, ztrácejí účinnost (proti klasické chřipce). Brání </a:t>
            </a:r>
            <a:r>
              <a:rPr lang="cs-CZ" altLang="cs-CZ" sz="2400" b="1" smtClean="0">
                <a:solidFill>
                  <a:schemeClr val="tx2"/>
                </a:solidFill>
              </a:rPr>
              <a:t>průniku a začlenění viru do buňky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 sz="2400" b="1" smtClean="0">
                <a:solidFill>
                  <a:srgbClr val="800080"/>
                </a:solidFill>
              </a:rPr>
              <a:t>Oseltamivir</a:t>
            </a:r>
            <a:r>
              <a:rPr lang="cs-CZ" altLang="cs-CZ" sz="2400" smtClean="0"/>
              <a:t> (TAMIFLU) </a:t>
            </a:r>
            <a:r>
              <a:rPr lang="cs-CZ" altLang="cs-CZ" sz="2400" smtClean="0">
                <a:solidFill>
                  <a:schemeClr val="tx2"/>
                </a:solidFill>
              </a:rPr>
              <a:t>a </a:t>
            </a:r>
            <a:r>
              <a:rPr lang="cs-CZ" altLang="cs-CZ" sz="2400" b="1" smtClean="0">
                <a:solidFill>
                  <a:srgbClr val="800080"/>
                </a:solidFill>
              </a:rPr>
              <a:t>zanamivir</a:t>
            </a:r>
            <a:r>
              <a:rPr lang="cs-CZ" altLang="cs-CZ" sz="2400" smtClean="0">
                <a:solidFill>
                  <a:srgbClr val="800080"/>
                </a:solidFill>
              </a:rPr>
              <a:t> </a:t>
            </a:r>
            <a:r>
              <a:rPr lang="cs-CZ" altLang="cs-CZ" sz="2400" smtClean="0"/>
              <a:t>(RELENZA) jsou modernější a účinnější preparáty, k použití i proti novým kmenům chřipkového viru. Jsou to </a:t>
            </a:r>
            <a:r>
              <a:rPr lang="cs-CZ" altLang="cs-CZ" sz="2400" b="1" smtClean="0">
                <a:solidFill>
                  <a:schemeClr val="tx2"/>
                </a:solidFill>
              </a:rPr>
              <a:t>inhibitory neuraminidázy - virus nemůže vstoupit do buňky ani se z ní uvolnit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Antivirotika</a:t>
            </a:r>
            <a:r>
              <a:rPr lang="cs-CZ" dirty="0" smtClean="0"/>
              <a:t> SARS-CoV-2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Remdesivir</a:t>
            </a:r>
            <a:endParaRPr lang="cs-CZ" dirty="0"/>
          </a:p>
          <a:p>
            <a:r>
              <a:rPr lang="cs-CZ" dirty="0" err="1" smtClean="0"/>
              <a:t>Paxlovid</a:t>
            </a:r>
            <a:r>
              <a:rPr lang="cs-CZ" dirty="0" smtClean="0"/>
              <a:t> (leden 2022)</a:t>
            </a:r>
            <a:endParaRPr lang="cs-CZ" b="1" dirty="0" smtClean="0"/>
          </a:p>
          <a:p>
            <a:r>
              <a:rPr lang="cs-CZ" dirty="0" err="1" smtClean="0"/>
              <a:t>Molnupiraviru</a:t>
            </a:r>
            <a:r>
              <a:rPr lang="cs-CZ" dirty="0" smtClean="0"/>
              <a:t> (září 2022)</a:t>
            </a:r>
            <a:endParaRPr lang="cs-CZ" dirty="0"/>
          </a:p>
          <a:p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F839A-01E9-4386-85C4-DD0600B70FCC}" type="slidenum">
              <a:rPr lang="cs-CZ" altLang="cs-CZ" smtClean="0"/>
              <a:pPr>
                <a:defRPr/>
              </a:pPr>
              <a:t>75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8626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B2FEA1-3358-4213-9CC7-9E709941C063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76</a:t>
            </a:fld>
            <a:endParaRPr lang="cs-CZ" altLang="cs-CZ" sz="1400" smtClean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Antivirotika k léčbě hepatitidy B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U chronických forem</a:t>
            </a:r>
          </a:p>
          <a:p>
            <a:pPr eaLnBrk="1" hangingPunct="1"/>
            <a:r>
              <a:rPr lang="cs-CZ" altLang="cs-CZ" sz="2800" smtClean="0"/>
              <a:t>Dlouhodobá terapie, možný vznik rezistence, kombinace s interferonem</a:t>
            </a:r>
          </a:p>
          <a:p>
            <a:pPr eaLnBrk="1" hangingPunct="1"/>
            <a:r>
              <a:rPr lang="cs-CZ" altLang="cs-CZ" sz="2800" smtClean="0"/>
              <a:t>Lamivudin, adefovir, tenofovir – hepatitida B</a:t>
            </a:r>
          </a:p>
          <a:p>
            <a:pPr eaLnBrk="1" hangingPunct="1"/>
            <a:r>
              <a:rPr lang="cs-CZ" altLang="cs-CZ" sz="2800" smtClean="0"/>
              <a:t>Pegylovaný interferon </a:t>
            </a:r>
            <a:r>
              <a:rPr lang="el-GR" altLang="cs-CZ" sz="280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cs-CZ" altLang="cs-CZ" sz="2800" smtClean="0">
                <a:latin typeface="Arial" panose="020B0604020202020204" pitchFamily="34" charset="0"/>
                <a:cs typeface="Arial" panose="020B0604020202020204" pitchFamily="34" charset="0"/>
              </a:rPr>
              <a:t> (obsahuje polyethylenglykol) – zvyšuje přirozenou imunitní reakci             omezení replikace viru </a:t>
            </a:r>
          </a:p>
          <a:p>
            <a:pPr eaLnBrk="1" hangingPunct="1"/>
            <a:r>
              <a:rPr lang="cs-CZ" altLang="cs-CZ" sz="2800" smtClean="0"/>
              <a:t>Ribavirin – hepatitida C</a:t>
            </a:r>
          </a:p>
        </p:txBody>
      </p:sp>
      <p:cxnSp>
        <p:nvCxnSpPr>
          <p:cNvPr id="78853" name="Přímá spojnice se šipkou 2"/>
          <p:cNvCxnSpPr>
            <a:cxnSpLocks noChangeShapeType="1"/>
          </p:cNvCxnSpPr>
          <p:nvPr/>
        </p:nvCxnSpPr>
        <p:spPr bwMode="auto">
          <a:xfrm>
            <a:off x="1979613" y="5157788"/>
            <a:ext cx="720725" cy="0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Antivirotika k léčbě hepatitidy C</a:t>
            </a:r>
            <a:endParaRPr lang="cs-CZ" dirty="0" smtClean="0"/>
          </a:p>
        </p:txBody>
      </p:sp>
      <p:sp>
        <p:nvSpPr>
          <p:cNvPr id="79875" name="Zástupný symbol pro obsah 2"/>
          <p:cNvSpPr>
            <a:spLocks noGrp="1"/>
          </p:cNvSpPr>
          <p:nvPr>
            <p:ph idx="1"/>
          </p:nvPr>
        </p:nvSpPr>
        <p:spPr>
          <a:xfrm>
            <a:off x="444500" y="1727200"/>
            <a:ext cx="8229600" cy="47450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err="1" smtClean="0"/>
              <a:t>Pegylovaný</a:t>
            </a:r>
            <a:r>
              <a:rPr lang="cs-CZ" altLang="cs-CZ" dirty="0" smtClean="0"/>
              <a:t> interferon + </a:t>
            </a:r>
            <a:r>
              <a:rPr lang="cs-CZ" altLang="cs-CZ" dirty="0" err="1" smtClean="0"/>
              <a:t>Ribavirin</a:t>
            </a:r>
            <a:r>
              <a:rPr lang="cs-CZ" altLang="cs-CZ" dirty="0" smtClean="0"/>
              <a:t> </a:t>
            </a:r>
          </a:p>
          <a:p>
            <a:pPr eaLnBrk="1" hangingPunct="1">
              <a:defRPr/>
            </a:pPr>
            <a:r>
              <a:rPr lang="cs-CZ" altLang="cs-CZ" dirty="0" smtClean="0"/>
              <a:t>Od r. 2011 nové preparáty k léčbě</a:t>
            </a:r>
          </a:p>
          <a:p>
            <a:pPr eaLnBrk="1" hangingPunct="1">
              <a:defRPr/>
            </a:pPr>
            <a:r>
              <a:rPr lang="cs-CZ" altLang="cs-CZ" dirty="0" smtClean="0"/>
              <a:t>Inhibují některý z enzymů replikace viru –nejčastěji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virovou proteázu</a:t>
            </a:r>
          </a:p>
          <a:p>
            <a:pPr lvl="1" eaLnBrk="1" hangingPunct="1">
              <a:defRPr/>
            </a:pPr>
            <a:r>
              <a:rPr lang="cs-CZ" altLang="cs-CZ" dirty="0" smtClean="0"/>
              <a:t>(</a:t>
            </a:r>
            <a:r>
              <a:rPr lang="cs-CZ" altLang="cs-CZ" dirty="0" err="1" smtClean="0"/>
              <a:t>Sofosbuvir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simprevir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daclatasvir</a:t>
            </a:r>
            <a:r>
              <a:rPr lang="cs-CZ" altLang="cs-CZ" dirty="0" smtClean="0"/>
              <a:t>)</a:t>
            </a:r>
          </a:p>
          <a:p>
            <a:pPr eaLnBrk="1" hangingPunct="1">
              <a:defRPr/>
            </a:pPr>
            <a:r>
              <a:rPr lang="cs-CZ" altLang="cs-CZ" dirty="0" smtClean="0"/>
              <a:t>Velmi dobré výsledky úspěšnost léčby asi 96 %</a:t>
            </a:r>
          </a:p>
          <a:p>
            <a:pPr eaLnBrk="1" hangingPunct="1">
              <a:defRPr/>
            </a:pPr>
            <a:endParaRPr lang="cs-CZ" altLang="cs-CZ" dirty="0" smtClean="0"/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527E03-03D2-422B-A015-31426528AE03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77</a:t>
            </a:fld>
            <a:endParaRPr lang="cs-CZ" altLang="cs-CZ" sz="1400" smtClean="0"/>
          </a:p>
        </p:txBody>
      </p:sp>
      <p:pic>
        <p:nvPicPr>
          <p:cNvPr id="7987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3381375"/>
            <a:ext cx="3849687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TextovéPole 4"/>
          <p:cNvSpPr txBox="1">
            <a:spLocks noChangeArrowheads="1"/>
          </p:cNvSpPr>
          <p:nvPr/>
        </p:nvSpPr>
        <p:spPr bwMode="auto">
          <a:xfrm>
            <a:off x="4067175" y="6362700"/>
            <a:ext cx="172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http://www.csgh.info/cs/intro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FC5790-90D9-42D3-84D9-10F921BD5322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78</a:t>
            </a:fld>
            <a:endParaRPr lang="cs-CZ" altLang="cs-CZ" sz="1400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9075"/>
            <a:ext cx="91440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mtClean="0"/>
              <a:t>Antiretrovirotika (léky na HIV)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14450"/>
            <a:ext cx="9144000" cy="5543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Dosud </a:t>
            </a:r>
            <a:r>
              <a:rPr lang="cs-CZ" altLang="cs-CZ" sz="2400" smtClean="0">
                <a:solidFill>
                  <a:schemeClr val="tx2"/>
                </a:solidFill>
              </a:rPr>
              <a:t>nenalezeno 100% účinné</a:t>
            </a:r>
            <a:r>
              <a:rPr lang="cs-CZ" altLang="cs-CZ" sz="2400" smtClean="0"/>
              <a:t> antivirotikum, daří se ale výrazně prodloužit dobu života s AIDS a také zabránit přenosu na plod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Na vývoji antiretrovirotik se podíl</a:t>
            </a:r>
            <a:r>
              <a:rPr lang="cs-CZ" altLang="cs-CZ" sz="2400" smtClean="0">
                <a:latin typeface="Arial" panose="020B0604020202020204" pitchFamily="34" charset="0"/>
              </a:rPr>
              <a:t>el</a:t>
            </a:r>
            <a:r>
              <a:rPr lang="cs-CZ" altLang="cs-CZ" sz="2400" smtClean="0"/>
              <a:t> i známý </a:t>
            </a:r>
            <a:r>
              <a:rPr lang="cs-CZ" altLang="cs-CZ" sz="2400" b="1" smtClean="0">
                <a:solidFill>
                  <a:schemeClr val="tx2"/>
                </a:solidFill>
              </a:rPr>
              <a:t>český vědec prof. Holý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Neustále přibývají </a:t>
            </a:r>
            <a:r>
              <a:rPr lang="cs-CZ" altLang="cs-CZ" sz="2400" smtClean="0">
                <a:solidFill>
                  <a:schemeClr val="tx2"/>
                </a:solidFill>
              </a:rPr>
              <a:t>nové preparáty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Problémem je ovšem také </a:t>
            </a:r>
            <a:r>
              <a:rPr lang="cs-CZ" altLang="cs-CZ" sz="2400" b="1" smtClean="0">
                <a:solidFill>
                  <a:schemeClr val="tx2"/>
                </a:solidFill>
              </a:rPr>
              <a:t>dostat vhodnou léčbu do oblastí, které jsou HIV infekcí nejvíce</a:t>
            </a:r>
            <a:r>
              <a:rPr lang="cs-CZ" altLang="cs-CZ" sz="2400" smtClean="0">
                <a:solidFill>
                  <a:schemeClr val="tx2"/>
                </a:solidFill>
              </a:rPr>
              <a:t> zasažené</a:t>
            </a:r>
            <a:r>
              <a:rPr lang="cs-CZ" altLang="cs-CZ" sz="2400" smtClean="0"/>
              <a:t> (Afrika)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Pokud se dodají do těchto oblastí léky pod cenou, hrozí jejich nelegální reexport do Evropy a USA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>
                <a:solidFill>
                  <a:schemeClr val="tx2"/>
                </a:solidFill>
              </a:rPr>
              <a:t>řešení přidružených oportunních infekcí</a:t>
            </a:r>
            <a:r>
              <a:rPr lang="cs-CZ" altLang="cs-CZ" sz="2400" smtClean="0"/>
              <a:t> apod.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2B874B-4199-4137-BA9D-C562784ECB34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79</a:t>
            </a:fld>
            <a:endParaRPr lang="cs-CZ" altLang="cs-CZ" sz="1400" smtClean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773113"/>
            <a:ext cx="8243887" cy="6445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smtClean="0"/>
              <a:t>Antiretrovirotika (léky na HIV)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110537" cy="4191000"/>
          </a:xfrm>
        </p:spPr>
        <p:txBody>
          <a:bodyPr/>
          <a:lstStyle/>
          <a:p>
            <a:pPr eaLnBrk="1" hangingPunct="1"/>
            <a:r>
              <a:rPr lang="cs-CZ" altLang="cs-CZ" sz="3600" smtClean="0">
                <a:latin typeface="Arial" panose="020B0604020202020204" pitchFamily="34" charset="0"/>
              </a:rPr>
              <a:t>Zasahují funkci enzymů HIV</a:t>
            </a:r>
          </a:p>
          <a:p>
            <a:pPr lvl="1" eaLnBrk="1" hangingPunct="1"/>
            <a:r>
              <a:rPr lang="cs-CZ" altLang="cs-CZ" sz="3200" smtClean="0">
                <a:latin typeface="Arial" panose="020B0604020202020204" pitchFamily="34" charset="0"/>
              </a:rPr>
              <a:t>Inhibitory reverzní transkriptázy</a:t>
            </a:r>
          </a:p>
          <a:p>
            <a:pPr lvl="1" eaLnBrk="1" hangingPunct="1"/>
            <a:r>
              <a:rPr lang="cs-CZ" altLang="cs-CZ" sz="3200" smtClean="0">
                <a:latin typeface="Arial" panose="020B0604020202020204" pitchFamily="34" charset="0"/>
              </a:rPr>
              <a:t>Inhibitory proteinázy</a:t>
            </a:r>
          </a:p>
          <a:p>
            <a:pPr lvl="1" eaLnBrk="1" hangingPunct="1"/>
            <a:r>
              <a:rPr lang="cs-CZ" altLang="cs-CZ" sz="3200" smtClean="0">
                <a:latin typeface="Arial" panose="020B0604020202020204" pitchFamily="34" charset="0"/>
              </a:rPr>
              <a:t>Inhibitory integrázy</a:t>
            </a:r>
          </a:p>
          <a:p>
            <a:pPr lvl="1" eaLnBrk="1" hangingPunct="1"/>
            <a:r>
              <a:rPr lang="cs-CZ" altLang="cs-CZ" sz="3200" smtClean="0">
                <a:latin typeface="Arial" panose="020B0604020202020204" pitchFamily="34" charset="0"/>
              </a:rPr>
              <a:t>Inhibitory fúze</a:t>
            </a:r>
          </a:p>
          <a:p>
            <a:pPr lvl="1" eaLnBrk="1" hangingPunct="1"/>
            <a:r>
              <a:rPr lang="cs-CZ" altLang="cs-CZ" sz="3200" smtClean="0">
                <a:latin typeface="Arial" panose="020B0604020202020204" pitchFamily="34" charset="0"/>
              </a:rPr>
              <a:t>Inhibitory vstupu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B5832B-E5D0-4A7C-A84C-4F9073E317C8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230563"/>
            <a:ext cx="3956050" cy="11906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4000" smtClean="0"/>
              <a:t>Eflux (aktivní vypuzení ven)</a:t>
            </a:r>
          </a:p>
        </p:txBody>
      </p:sp>
      <p:pic>
        <p:nvPicPr>
          <p:cNvPr id="10244" name="Picture 3" descr="28 me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0"/>
            <a:ext cx="4437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-4899025" y="-14763750"/>
            <a:ext cx="9144000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  <a:hlinkClick r:id="rId6"/>
              </a:rPr>
              <a:t>  </a:t>
            </a:r>
            <a:r>
              <a:rPr lang="cs-CZ" altLang="cs-CZ" sz="35900">
                <a:latin typeface="Arial" panose="020B0604020202020204" pitchFamily="34" charset="0"/>
              </a:rPr>
              <a:t> </a:t>
            </a:r>
            <a:r>
              <a:rPr lang="cs-CZ" altLang="cs-CZ" sz="1800">
                <a:latin typeface="Arial" panose="020B0604020202020204" pitchFamily="34" charset="0"/>
              </a:rPr>
              <a:t>                                         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Size of this preview: </a:t>
            </a:r>
            <a:r>
              <a:rPr lang="cs-CZ" altLang="cs-CZ" sz="1800" b="1">
                <a:solidFill>
                  <a:srgbClr val="808080"/>
                </a:solidFill>
                <a:latin typeface="Arial" panose="020B0604020202020204" pitchFamily="34" charset="0"/>
                <a:hlinkClick r:id="rId7"/>
              </a:rPr>
              <a:t>281 × 599 pixels</a:t>
            </a:r>
            <a:r>
              <a:rPr lang="cs-CZ" altLang="cs-CZ" sz="1800">
                <a:latin typeface="Arial" panose="020B0604020202020204" pitchFamily="34" charset="0"/>
              </a:rPr>
              <a:t>. Other resolutions: </a:t>
            </a:r>
            <a:r>
              <a:rPr lang="cs-CZ" altLang="cs-CZ" sz="1800" b="1">
                <a:solidFill>
                  <a:srgbClr val="808080"/>
                </a:solidFill>
                <a:latin typeface="Arial" panose="020B0604020202020204" pitchFamily="34" charset="0"/>
                <a:hlinkClick r:id="rId8"/>
              </a:rPr>
              <a:t>112 × 240 pixels</a:t>
            </a:r>
            <a:r>
              <a:rPr lang="cs-CZ" altLang="cs-CZ" sz="1800">
                <a:latin typeface="Arial" panose="020B0604020202020204" pitchFamily="34" charset="0"/>
              </a:rPr>
              <a:t> | </a:t>
            </a:r>
            <a:r>
              <a:rPr lang="cs-CZ" altLang="cs-CZ" sz="1800" b="1">
                <a:solidFill>
                  <a:srgbClr val="808080"/>
                </a:solidFill>
                <a:latin typeface="Arial" panose="020B0604020202020204" pitchFamily="34" charset="0"/>
                <a:hlinkClick r:id="rId6"/>
              </a:rPr>
              <a:t>418 × 891 pixels</a:t>
            </a:r>
            <a:r>
              <a:rPr lang="cs-CZ" altLang="cs-CZ" sz="180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808080"/>
                </a:solidFill>
                <a:latin typeface="Arial" panose="020B0604020202020204" pitchFamily="34" charset="0"/>
                <a:hlinkClick r:id="rId6" tooltip="HIV gross cycle only.png"/>
              </a:rPr>
              <a:t>Original file</a:t>
            </a:r>
            <a:r>
              <a:rPr lang="cs-CZ" altLang="cs-CZ" sz="1800">
                <a:latin typeface="Arial" panose="020B0604020202020204" pitchFamily="34" charset="0"/>
              </a:rPr>
              <a:t> ‎(418 × 891 pixels, file size: 30 KB, MIME type: image/png)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latin typeface="Arial" panose="020B0604020202020204" pitchFamily="34" charset="0"/>
              </a:rPr>
              <a:t>Summary[</a:t>
            </a:r>
            <a:r>
              <a:rPr lang="cs-CZ" altLang="cs-CZ" sz="1300" b="1">
                <a:latin typeface="Arial" panose="020B0604020202020204" pitchFamily="34" charset="0"/>
                <a:hlinkClick r:id="rId9" tooltip="Edit section: Summary"/>
              </a:rPr>
              <a:t>edit</a:t>
            </a:r>
            <a:r>
              <a:rPr lang="cs-CZ" altLang="cs-CZ" sz="1300" b="1">
                <a:latin typeface="Arial" panose="020B0604020202020204" pitchFamily="34" charset="0"/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-4899025" y="-14763750"/>
            <a:ext cx="9144000" cy="0"/>
          </a:xfrm>
          <a:prstGeom prst="rect">
            <a:avLst/>
          </a:prstGeom>
          <a:solidFill>
            <a:srgbClr val="FF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21508" name="Group 4"/>
          <p:cNvGraphicFramePr>
            <a:graphicFrameLocks noGrp="1"/>
          </p:cNvGraphicFramePr>
          <p:nvPr/>
        </p:nvGraphicFramePr>
        <p:xfrm>
          <a:off x="-4899025" y="-7904163"/>
          <a:ext cx="10515600" cy="3813176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Description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English:</a:t>
                      </a: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Cycle only, no structure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Date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August 2004 (original upload date)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Source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Originally from GFDL image </a:t>
                      </a: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10" tooltip="File:Hiv gross german.png"/>
                        </a:rPr>
                        <a:t>Image:Hiv gross german.png</a:t>
                      </a: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Transferred from 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pitchFamily="34" charset="0"/>
                          <a:hlinkClick r:id="rId11"/>
                        </a:rPr>
                        <a:t>en.wikipedia</a:t>
                      </a: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to Commons by </a:t>
                      </a: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12" tooltip="User:Optigan13"/>
                        </a:rPr>
                        <a:t>Optigan13</a:t>
                      </a: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Author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 original uploader was 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pitchFamily="34" charset="0"/>
                          <a:hlinkClick r:id="rId13" tooltip="wikipedia:User:Raul654"/>
                        </a:rPr>
                        <a:t>Raul654</a:t>
                      </a: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at 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pitchFamily="34" charset="0"/>
                          <a:hlinkClick r:id="rId14" tooltip="wikipedia:"/>
                        </a:rPr>
                        <a:t>English Wikipedia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2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Permission</a:t>
                      </a:r>
                      <a:b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15" tooltip="Commons:Reusing content outside Wikimedia"/>
                        </a:rPr>
                        <a:t>Reusing this file</a:t>
                      </a: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GFDL-en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Other versions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1573" name="Group 69"/>
          <p:cNvGraphicFramePr>
            <a:graphicFrameLocks noGrp="1"/>
          </p:cNvGraphicFramePr>
          <p:nvPr/>
        </p:nvGraphicFramePr>
        <p:xfrm>
          <a:off x="-4899025" y="-4092575"/>
          <a:ext cx="10026650" cy="1463675"/>
        </p:xfrm>
        <a:graphic>
          <a:graphicData uri="http://schemas.openxmlformats.org/drawingml/2006/table">
            <a:tbl>
              <a:tblPr/>
              <a:tblGrid>
                <a:gridCol w="88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cs-CZ" altLang="cs-CZ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     </a:t>
                      </a:r>
                    </a:p>
                  </a:txBody>
                  <a:tcPr marT="45740" marB="45740"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This biology image could be recreated 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using 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pitchFamily="34" charset="0"/>
                          <a:hlinkClick r:id="rId16" tooltip="w:vector graphics"/>
                        </a:rPr>
                        <a:t>vector graphics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as an 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pitchFamily="34" charset="0"/>
                          <a:hlinkClick r:id="rId17" tooltip="w:Scalable Vector Graphics"/>
                        </a:rPr>
                        <a:t>SVG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file</a:t>
                      </a: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 This has several advantages; see </a:t>
                      </a: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18" tooltip="Commons:Media for cleanup"/>
                        </a:rPr>
                        <a:t>Commons:Media for cleanup</a:t>
                      </a: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for more information. If an SVG form of this image is available, please upload it and afterwards replace this template with {{</a:t>
                      </a: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19" tooltip="Template:Vector version available"/>
                        </a:rPr>
                        <a:t>vector version available</a:t>
                      </a: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|</a:t>
                      </a:r>
                      <a:r>
                        <a:rPr kumimoji="0" lang="cs-CZ" altLang="cs-CZ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new image name</a:t>
                      </a: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.svg}}.</a:t>
                      </a:r>
                    </a:p>
                  </a:txBody>
                  <a:tcPr marT="45740" marB="45740"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2979" name="Rectangle 37"/>
          <p:cNvSpPr>
            <a:spLocks noChangeArrowheads="1"/>
          </p:cNvSpPr>
          <p:nvPr/>
        </p:nvSpPr>
        <p:spPr bwMode="auto">
          <a:xfrm>
            <a:off x="-4899025" y="-2901950"/>
            <a:ext cx="71628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00" b="1">
                <a:latin typeface="Arial" panose="020B0604020202020204" pitchFamily="34" charset="0"/>
              </a:rPr>
              <a:t>Original upload log[</a:t>
            </a:r>
            <a:r>
              <a:rPr lang="cs-CZ" altLang="cs-CZ" sz="1300" b="1">
                <a:latin typeface="Arial" panose="020B0604020202020204" pitchFamily="34" charset="0"/>
                <a:hlinkClick r:id="rId20" tooltip="Edit section: Original upload log"/>
              </a:rPr>
              <a:t>edit</a:t>
            </a:r>
            <a:r>
              <a:rPr lang="cs-CZ" altLang="cs-CZ" sz="1300" b="1">
                <a:latin typeface="Arial" panose="020B0604020202020204" pitchFamily="34" charset="0"/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900">
                <a:latin typeface="Arial" panose="020B0604020202020204" pitchFamily="34" charset="0"/>
              </a:rPr>
              <a:t>The original description page was </a:t>
            </a:r>
            <a:r>
              <a:rPr lang="cs-CZ" altLang="cs-CZ" sz="1800" b="1">
                <a:solidFill>
                  <a:srgbClr val="808080"/>
                </a:solidFill>
                <a:latin typeface="Arial" panose="020B0604020202020204" pitchFamily="34" charset="0"/>
                <a:hlinkClick r:id="rId21"/>
              </a:rPr>
              <a:t>here</a:t>
            </a:r>
            <a:r>
              <a:rPr lang="cs-CZ" altLang="cs-CZ" sz="1800">
                <a:latin typeface="Arial" panose="020B0604020202020204" pitchFamily="34" charset="0"/>
              </a:rPr>
              <a:t>. All following user names refer to en.wikipedia.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latin typeface="Arial" panose="020B0604020202020204" pitchFamily="34" charset="0"/>
              </a:rPr>
              <a:t>Licensing[</a:t>
            </a:r>
            <a:r>
              <a:rPr lang="cs-CZ" altLang="cs-CZ" sz="1300" b="1">
                <a:latin typeface="Arial" panose="020B0604020202020204" pitchFamily="34" charset="0"/>
                <a:hlinkClick r:id="rId22" tooltip="Edit section: Licensing"/>
              </a:rPr>
              <a:t>edit</a:t>
            </a:r>
            <a:r>
              <a:rPr lang="cs-CZ" altLang="cs-CZ" sz="1300" b="1">
                <a:latin typeface="Arial" panose="020B0604020202020204" pitchFamily="34" charset="0"/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82980" name="Picture 38" descr="attribution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9025" y="-147637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1" name="Picture 39" descr="share alike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9025" y="-147637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82" name="Rectangle 41"/>
          <p:cNvSpPr>
            <a:spLocks noChangeArrowheads="1"/>
          </p:cNvSpPr>
          <p:nvPr/>
        </p:nvSpPr>
        <p:spPr bwMode="auto">
          <a:xfrm>
            <a:off x="-4899025" y="15644813"/>
            <a:ext cx="12055475" cy="597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3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latin typeface="Arial" panose="020B0604020202020204" pitchFamily="34" charset="0"/>
              </a:rPr>
              <a:t>File usage on Commons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900">
                <a:latin typeface="Arial" panose="020B0604020202020204" pitchFamily="34" charset="0"/>
              </a:rPr>
              <a:t>The following 2 pages link to this file: </a:t>
            </a:r>
            <a:endParaRPr lang="cs-CZ" altLang="cs-CZ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3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latin typeface="Arial" panose="020B0604020202020204" pitchFamily="34" charset="0"/>
              </a:rPr>
              <a:t>File usage on other wikis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900">
                <a:latin typeface="Arial" panose="020B0604020202020204" pitchFamily="34" charset="0"/>
              </a:rPr>
              <a:t>The following other wikis use this file: </a:t>
            </a:r>
            <a:endParaRPr lang="cs-CZ" altLang="cs-CZ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1800">
                <a:latin typeface="Arial" panose="020B0604020202020204" pitchFamily="34" charset="0"/>
              </a:rPr>
              <a:t>Usage on en.wikibooks.org </a:t>
            </a:r>
          </a:p>
          <a:p>
            <a:pPr>
              <a:spcBef>
                <a:spcPct val="0"/>
              </a:spcBef>
            </a:pPr>
            <a:r>
              <a:rPr lang="cs-CZ" altLang="cs-CZ" sz="1800">
                <a:latin typeface="Arial" panose="020B0604020202020204" pitchFamily="34" charset="0"/>
              </a:rPr>
              <a:t>Usage on eu.wikipedia.org </a:t>
            </a:r>
          </a:p>
          <a:p>
            <a:pPr>
              <a:spcBef>
                <a:spcPct val="0"/>
              </a:spcBef>
            </a:pPr>
            <a:r>
              <a:rPr lang="cs-CZ" altLang="cs-CZ" sz="1800">
                <a:latin typeface="Arial" panose="020B0604020202020204" pitchFamily="34" charset="0"/>
              </a:rPr>
              <a:t>Usage on hi.wikipedia.org </a:t>
            </a:r>
          </a:p>
          <a:p>
            <a:pPr>
              <a:spcBef>
                <a:spcPct val="0"/>
              </a:spcBef>
            </a:pPr>
            <a:r>
              <a:rPr lang="cs-CZ" altLang="cs-CZ" sz="1800">
                <a:latin typeface="Arial" panose="020B0604020202020204" pitchFamily="34" charset="0"/>
              </a:rPr>
              <a:t>Usage on pt.wikipedia.org </a:t>
            </a:r>
          </a:p>
          <a:p>
            <a:pPr>
              <a:spcBef>
                <a:spcPct val="0"/>
              </a:spcBef>
            </a:pPr>
            <a:r>
              <a:rPr lang="cs-CZ" altLang="cs-CZ" sz="1800">
                <a:latin typeface="Arial" panose="020B0604020202020204" pitchFamily="34" charset="0"/>
              </a:rPr>
              <a:t>Usage on tl.wikipedia.org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Retrieved from "</a:t>
            </a:r>
            <a:r>
              <a:rPr lang="cs-CZ" altLang="cs-CZ" sz="1800">
                <a:latin typeface="Arial" panose="020B0604020202020204" pitchFamily="34" charset="0"/>
                <a:hlinkClick r:id="rId25"/>
              </a:rPr>
              <a:t>https://commons.wikimedia.org/w/index.php?title=File:HIV_gross_cycle_only.png&amp;oldid=190179613</a:t>
            </a:r>
            <a:r>
              <a:rPr lang="cs-CZ" altLang="cs-CZ" sz="1800">
                <a:latin typeface="Arial" panose="020B0604020202020204" pitchFamily="34" charset="0"/>
              </a:rPr>
              <a:t>"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  <a:hlinkClick r:id="rId26" tooltip="Special:Categories"/>
              </a:rPr>
              <a:t>Category</a:t>
            </a:r>
            <a:r>
              <a:rPr lang="cs-CZ" altLang="cs-CZ" sz="1800">
                <a:latin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Hidden categories: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3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latin typeface="Arial" panose="020B0604020202020204" pitchFamily="34" charset="0"/>
              </a:rPr>
              <a:t>Navigation menu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000" b="1">
                <a:latin typeface="Arial" panose="020B0604020202020204" pitchFamily="34" charset="0"/>
              </a:rPr>
              <a:t>Personal tools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000" b="1">
                <a:latin typeface="Arial" panose="020B0604020202020204" pitchFamily="34" charset="0"/>
              </a:rPr>
              <a:t>Namespaces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000" b="1">
                <a:latin typeface="Arial" panose="020B0604020202020204" pitchFamily="34" charset="0"/>
              </a:rPr>
              <a:t>Variants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000" b="1">
                <a:latin typeface="Arial" panose="020B0604020202020204" pitchFamily="34" charset="0"/>
              </a:rPr>
              <a:t>Views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000" b="1">
                <a:latin typeface="Arial" panose="020B0604020202020204" pitchFamily="34" charset="0"/>
              </a:rPr>
              <a:t>More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000" b="1">
                <a:latin typeface="Arial" panose="020B0604020202020204" pitchFamily="34" charset="0"/>
              </a:rPr>
              <a:t>Search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000" b="1">
                <a:latin typeface="Arial" panose="020B0604020202020204" pitchFamily="34" charset="0"/>
              </a:rPr>
              <a:t>Navigate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82983" name="Picture 45" descr="File:HIV gross cycle only.png">
            <a:hlinkClick r:id="rId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3450" y="-14717713"/>
            <a:ext cx="26765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4" name="Picture 46" descr="Converted to SVG.sv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3450" y="-40465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5" name="Picture 47" descr="GNU head">
            <a:hlinkClick r:id="rId29" tooltip="GNU head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3450" y="-1817688"/>
            <a:ext cx="609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6" name="Picture 48" descr="w:en:Creative Commons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3838" y="-352425"/>
            <a:ext cx="857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7" name="Picture 52" descr="Thumbnail for version as of 04:19, 22 April 2008">
            <a:hlinkClick r:id="rId32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0" y="7408863"/>
            <a:ext cx="638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8" name="Picture 53" descr="Thumbnail for version as of 04:18, 22 April 2008">
            <a:hlinkClick r:id="rId34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0" y="8872538"/>
            <a:ext cx="1143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9" name="Picture 54" descr="Thumbnail for version as of 04:17, 22 April 2008">
            <a:hlinkClick r:id="rId36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0" y="10169525"/>
            <a:ext cx="638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90" name="Picture 55" descr="Thumbnail for version as of 04:15, 22 April 2008">
            <a:hlinkClick r:id="rId38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0" y="11633200"/>
            <a:ext cx="638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91" name="Picture 56" descr="Thumbnail for version as of 04:14, 22 April 2008">
            <a:hlinkClick r:id="rId40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0" y="13096875"/>
            <a:ext cx="1143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92" name="Picture 57" descr="Thumbnail for version as of 04:13, 22 April 2008">
            <a:hlinkClick r:id="rId42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0" y="14393863"/>
            <a:ext cx="1143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93" name="Picture 58" descr="HIV_gross_cycle_only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0"/>
            <a:ext cx="3216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94" name="Line 59"/>
          <p:cNvSpPr>
            <a:spLocks noChangeShapeType="1"/>
          </p:cNvSpPr>
          <p:nvPr/>
        </p:nvSpPr>
        <p:spPr bwMode="auto">
          <a:xfrm>
            <a:off x="2051050" y="1268413"/>
            <a:ext cx="20891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995" name="Line 60"/>
          <p:cNvSpPr>
            <a:spLocks noChangeShapeType="1"/>
          </p:cNvSpPr>
          <p:nvPr/>
        </p:nvSpPr>
        <p:spPr bwMode="auto">
          <a:xfrm>
            <a:off x="2124075" y="2636838"/>
            <a:ext cx="22320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996" name="Line 61"/>
          <p:cNvSpPr>
            <a:spLocks noChangeShapeType="1"/>
          </p:cNvSpPr>
          <p:nvPr/>
        </p:nvSpPr>
        <p:spPr bwMode="auto">
          <a:xfrm flipH="1" flipV="1">
            <a:off x="4787900" y="5300663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997" name="Line 62"/>
          <p:cNvSpPr>
            <a:spLocks noChangeShapeType="1"/>
          </p:cNvSpPr>
          <p:nvPr/>
        </p:nvSpPr>
        <p:spPr bwMode="auto">
          <a:xfrm flipH="1" flipV="1">
            <a:off x="4932363" y="1125538"/>
            <a:ext cx="16557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998" name="Text Box 63"/>
          <p:cNvSpPr txBox="1">
            <a:spLocks noChangeArrowheads="1"/>
          </p:cNvSpPr>
          <p:nvPr/>
        </p:nvSpPr>
        <p:spPr bwMode="auto">
          <a:xfrm>
            <a:off x="6659563" y="1628775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inhibitory fůze</a:t>
            </a:r>
          </a:p>
        </p:txBody>
      </p:sp>
      <p:sp>
        <p:nvSpPr>
          <p:cNvPr id="82999" name="Line 64"/>
          <p:cNvSpPr>
            <a:spLocks noChangeShapeType="1"/>
          </p:cNvSpPr>
          <p:nvPr/>
        </p:nvSpPr>
        <p:spPr bwMode="auto">
          <a:xfrm flipH="1">
            <a:off x="5003800" y="620713"/>
            <a:ext cx="172878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3000" name="Text Box 65"/>
          <p:cNvSpPr txBox="1">
            <a:spLocks noChangeArrowheads="1"/>
          </p:cNvSpPr>
          <p:nvPr/>
        </p:nvSpPr>
        <p:spPr bwMode="auto">
          <a:xfrm>
            <a:off x="6927850" y="496888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inhibitory vstupu</a:t>
            </a:r>
          </a:p>
        </p:txBody>
      </p:sp>
      <p:sp>
        <p:nvSpPr>
          <p:cNvPr id="83001" name="Text Box 66"/>
          <p:cNvSpPr txBox="1">
            <a:spLocks noChangeArrowheads="1"/>
          </p:cNvSpPr>
          <p:nvPr/>
        </p:nvSpPr>
        <p:spPr bwMode="auto">
          <a:xfrm>
            <a:off x="6443663" y="5084763"/>
            <a:ext cx="229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proteázové inhibitory</a:t>
            </a:r>
          </a:p>
        </p:txBody>
      </p:sp>
      <p:sp>
        <p:nvSpPr>
          <p:cNvPr id="83002" name="Text Box 67"/>
          <p:cNvSpPr txBox="1">
            <a:spLocks noChangeArrowheads="1"/>
          </p:cNvSpPr>
          <p:nvPr/>
        </p:nvSpPr>
        <p:spPr bwMode="auto">
          <a:xfrm>
            <a:off x="0" y="23495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inhibitory integrázy</a:t>
            </a:r>
          </a:p>
        </p:txBody>
      </p:sp>
      <p:sp>
        <p:nvSpPr>
          <p:cNvPr id="83003" name="Text Box 68"/>
          <p:cNvSpPr txBox="1">
            <a:spLocks noChangeArrowheads="1"/>
          </p:cNvSpPr>
          <p:nvPr/>
        </p:nvSpPr>
        <p:spPr bwMode="auto">
          <a:xfrm>
            <a:off x="158750" y="1000125"/>
            <a:ext cx="146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inhibitory RT</a:t>
            </a:r>
          </a:p>
        </p:txBody>
      </p:sp>
      <p:sp>
        <p:nvSpPr>
          <p:cNvPr id="83004" name="TextovéPole 1"/>
          <p:cNvSpPr txBox="1">
            <a:spLocks noChangeArrowheads="1"/>
          </p:cNvSpPr>
          <p:nvPr/>
        </p:nvSpPr>
        <p:spPr bwMode="auto">
          <a:xfrm>
            <a:off x="177800" y="211138"/>
            <a:ext cx="3030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chemeClr val="tx2"/>
                </a:solidFill>
              </a:rPr>
              <a:t>Replikace viru HIV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3023" name="DefaultOcx" r:id="rId2" imgW="914400" imgH="228600"/>
        </mc:Choice>
        <mc:Fallback>
          <p:control name="DefaultOcx" r:id="rId2" imgW="914400" imgH="228600">
            <p:pic>
              <p:nvPicPr>
                <p:cNvPr id="83005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/>
                <a:srcRect/>
                <a:stretch>
                  <a:fillRect/>
                </a:stretch>
              </p:blipFill>
              <p:spPr bwMode="auto">
                <a:xfrm>
                  <a:off x="-4899025" y="-1476375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024" name="HTMLSubmit1" r:id="rId3" imgW="733320" imgH="361800"/>
        </mc:Choice>
        <mc:Fallback>
          <p:control name="HTMLSubmit1" r:id="rId3" imgW="733320" imgH="361800">
            <p:pic>
              <p:nvPicPr>
                <p:cNvPr id="83006" name="HTMLSubmi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6"/>
                <a:srcRect/>
                <a:stretch>
                  <a:fillRect/>
                </a:stretch>
              </p:blipFill>
              <p:spPr bwMode="auto">
                <a:xfrm>
                  <a:off x="-4899025" y="-14763750"/>
                  <a:ext cx="9144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025" name="HTMLSubmit2" r:id="rId4" imgW="409680" imgH="361800"/>
        </mc:Choice>
        <mc:Fallback>
          <p:control name="HTMLSubmit2" r:id="rId4" imgW="409680" imgH="361800">
            <p:pic>
              <p:nvPicPr>
                <p:cNvPr id="83007" name="HTMLSubmi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/>
                <a:srcRect/>
                <a:stretch>
                  <a:fillRect/>
                </a:stretch>
              </p:blipFill>
              <p:spPr bwMode="auto">
                <a:xfrm>
                  <a:off x="-4899025" y="-14763750"/>
                  <a:ext cx="9144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A466ED-04BE-4357-87D6-88A382E358A3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81</a:t>
            </a:fld>
            <a:endParaRPr lang="cs-CZ" altLang="cs-CZ" sz="140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kern="0" dirty="0"/>
              <a:t>Virus HIV - </a:t>
            </a:r>
            <a:r>
              <a:rPr lang="cs-CZ" altLang="cs-CZ" kern="0" dirty="0" err="1"/>
              <a:t>antiretrovirotika</a:t>
            </a:r>
            <a:endParaRPr lang="cs-CZ" altLang="cs-CZ" kern="0" dirty="0"/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Infekci nelze vyléčit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První přípravek zidovudin v r. 1987 (schválený pro léčbu)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>
                <a:solidFill>
                  <a:schemeClr val="tx2"/>
                </a:solidFill>
              </a:rPr>
              <a:t>Antiretrovirotika – dle místa zásahu do replikačního cyklu viru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Inhibitory reverzní transkriptázy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Nukleosidové (NRTI)– falešné substráty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Nenukleosidové (NNRTI)– váží se na RT mimo její aktivní centrum a mění její prostorovou konfiguraci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655FF3-7CE4-4042-A361-FB4BEE9D5DEC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82</a:t>
            </a:fld>
            <a:endParaRPr lang="cs-CZ" altLang="cs-CZ" sz="140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kern="0" dirty="0"/>
              <a:t>Virus HIV - </a:t>
            </a:r>
            <a:r>
              <a:rPr lang="cs-CZ" altLang="cs-CZ" kern="0" dirty="0" err="1"/>
              <a:t>antiretrovirotika</a:t>
            </a:r>
            <a:endParaRPr lang="cs-CZ" altLang="cs-CZ" kern="0" dirty="0"/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Inhibitory proteinázy (PI) – rozstříhá dlouhé bílkovinné řetězce na jednotlivé bílkoviny s funkcí enzymatickou - RT, integráza a strukturální, blokují dozrávání virionu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Inhibitory integrázy - blokují integraci virové DNA do buněčného genomu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Inhibitory fúze - blokují splynutí buněčné a virové membrány (gp41)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Inhibitory vstupu – blokují na buněčný koreceptor CCR5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CBF696-2212-46EB-BCAF-E3C803E617C7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83</a:t>
            </a:fld>
            <a:endParaRPr lang="cs-CZ" altLang="cs-CZ" sz="140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NRTI – analogy bazí </a:t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Adefovir - adeninu (prof.  A. Holý)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Nukleotidové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Tenofovir (prof.  A. Holý)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F2DED3-4C82-4D43-9643-F53E855CA05B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84</a:t>
            </a:fld>
            <a:endParaRPr lang="cs-CZ" altLang="cs-CZ" sz="1400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Léčba HIV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Kombinovaná antiretrovirová terapie (cART)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Snížení virové nálože       zvýšení CD4+ lymfocytů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Snížení výskytu oportunních infekcí a nádorů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Alespoň 3 přípravky ze dvou různých skupin dva nukleosidové inhibitory RT a jeden inhibitor proteázy</a:t>
            </a:r>
          </a:p>
        </p:txBody>
      </p:sp>
      <p:sp>
        <p:nvSpPr>
          <p:cNvPr id="87045" name="AutoShape 4"/>
          <p:cNvSpPr>
            <a:spLocks noChangeArrowheads="1"/>
          </p:cNvSpPr>
          <p:nvPr/>
        </p:nvSpPr>
        <p:spPr bwMode="auto">
          <a:xfrm>
            <a:off x="5292725" y="2781300"/>
            <a:ext cx="792163" cy="142875"/>
          </a:xfrm>
          <a:prstGeom prst="rightArrow">
            <a:avLst>
              <a:gd name="adj1" fmla="val 50000"/>
              <a:gd name="adj2" fmla="val 13861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99C9B7-7DBC-4C7E-94FC-988E1A220516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85</a:t>
            </a:fld>
            <a:endParaRPr lang="cs-CZ" altLang="cs-CZ" sz="140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Léčba HIV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Četné nežádoucí účinky</a:t>
            </a:r>
          </a:p>
          <a:p>
            <a:pPr eaLnBrk="1" hangingPunct="1"/>
            <a:r>
              <a:rPr lang="cs-CZ" altLang="cs-CZ" smtClean="0"/>
              <a:t>Bolesti hlavy, gastrointestinální obtíže, průjmy</a:t>
            </a:r>
          </a:p>
          <a:p>
            <a:pPr eaLnBrk="1" hangingPunct="1"/>
            <a:r>
              <a:rPr lang="cs-CZ" altLang="cs-CZ" smtClean="0"/>
              <a:t>Pankreatitida, postižení jater, ledvin</a:t>
            </a:r>
          </a:p>
          <a:p>
            <a:pPr eaLnBrk="1" hangingPunct="1"/>
            <a:r>
              <a:rPr lang="cs-CZ" altLang="cs-CZ" smtClean="0"/>
              <a:t>Exantémy</a:t>
            </a:r>
          </a:p>
          <a:p>
            <a:pPr eaLnBrk="1" hangingPunct="1"/>
            <a:r>
              <a:rPr lang="cs-CZ" altLang="cs-CZ" smtClean="0">
                <a:solidFill>
                  <a:schemeClr val="tx2"/>
                </a:solidFill>
              </a:rPr>
              <a:t>Nutnost dodržování pravidelné léčby</a:t>
            </a:r>
          </a:p>
          <a:p>
            <a:pPr eaLnBrk="1" hangingPunct="1"/>
            <a:r>
              <a:rPr lang="cs-CZ" altLang="cs-CZ" smtClean="0"/>
              <a:t>Proměnlivost HIV vede k rychlému vzniku rezistentních kmenů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97DCD0-AA90-4222-8CC3-54E355F849D3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86</a:t>
            </a:fld>
            <a:endParaRPr lang="cs-CZ" altLang="cs-CZ" sz="140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Léčba HIV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Nutnost dodržování pravidelné léčby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Proměnlivost HIV vede k rychlému vzniku rezistentních kmenů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Kombinované preparáty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Combivir - zidovudin+lamivudin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Trizivir - zidovudin+lamivudin+abacavir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Kivexa - abacavir+lamivudin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Truvada - tenofovir+emtricitabin (prof.  A. Holý)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mtClean="0"/>
          </a:p>
        </p:txBody>
      </p:sp>
      <p:pic>
        <p:nvPicPr>
          <p:cNvPr id="89093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954463"/>
            <a:ext cx="18065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357563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511BE3-FD9C-4A57-B015-4AE61F9223C6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87</a:t>
            </a:fld>
            <a:endParaRPr lang="cs-CZ" altLang="cs-CZ" sz="140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66675"/>
            <a:ext cx="48006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dirty="0" smtClean="0"/>
              <a:t>Antimykotika</a:t>
            </a:r>
          </a:p>
        </p:txBody>
      </p:sp>
      <p:sp>
        <p:nvSpPr>
          <p:cNvPr id="901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868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Antimykotika jsou </a:t>
            </a:r>
            <a:r>
              <a:rPr lang="cs-CZ" altLang="cs-CZ" sz="2400" b="1" smtClean="0">
                <a:solidFill>
                  <a:schemeClr val="tx2"/>
                </a:solidFill>
              </a:rPr>
              <a:t>léky na houby</a:t>
            </a:r>
            <a:r>
              <a:rPr lang="cs-CZ" altLang="cs-CZ" sz="24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>
                <a:solidFill>
                  <a:schemeClr val="tx2"/>
                </a:solidFill>
              </a:rPr>
              <a:t>Podle léčebného dosahu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b="1" smtClean="0">
                <a:solidFill>
                  <a:schemeClr val="tx2"/>
                </a:solidFill>
              </a:rPr>
              <a:t>Lokální antimykotika</a:t>
            </a:r>
            <a:r>
              <a:rPr lang="cs-CZ" altLang="cs-CZ" sz="2400" smtClean="0"/>
              <a:t> se používají u nekomplikovaných kožních a slizničních mykotických infekcí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b="1" smtClean="0">
                <a:solidFill>
                  <a:schemeClr val="tx2"/>
                </a:solidFill>
              </a:rPr>
              <a:t>Systémová antimykotika</a:t>
            </a:r>
            <a:r>
              <a:rPr lang="cs-CZ" altLang="cs-CZ" sz="2400" smtClean="0"/>
              <a:t> je nutná při závažnějších mykózách, ale někdy i u těch střevních a slizničních (odstranění kvasinek ze střeva)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Je potřeba léčit </a:t>
            </a:r>
            <a:r>
              <a:rPr lang="cs-CZ" altLang="cs-CZ" sz="2400" smtClean="0">
                <a:solidFill>
                  <a:schemeClr val="tx2"/>
                </a:solidFill>
              </a:rPr>
              <a:t>skutečné mykózy</a:t>
            </a:r>
            <a:r>
              <a:rPr lang="cs-CZ" altLang="cs-CZ" sz="2400" smtClean="0"/>
              <a:t>, nikoli náhodné nálezy kvasinek či plísní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Velmi důležité je zjistit, </a:t>
            </a:r>
            <a:r>
              <a:rPr lang="cs-CZ" altLang="cs-CZ" sz="2400" b="1" smtClean="0">
                <a:solidFill>
                  <a:schemeClr val="tx2"/>
                </a:solidFill>
              </a:rPr>
              <a:t>PROČ k mykóze došlo</a:t>
            </a:r>
            <a:r>
              <a:rPr lang="cs-CZ" altLang="cs-CZ" sz="2400" smtClean="0"/>
              <a:t> (Imunodeficit? Léčba bakteriálních infekcí antibiotiky? Diabetes?) a léčit především případnou základní chorobu</a:t>
            </a:r>
          </a:p>
        </p:txBody>
      </p:sp>
      <p:sp>
        <p:nvSpPr>
          <p:cNvPr id="90118" name="TextovéPole 2"/>
          <p:cNvSpPr txBox="1">
            <a:spLocks noChangeArrowheads="1"/>
          </p:cNvSpPr>
          <p:nvPr/>
        </p:nvSpPr>
        <p:spPr bwMode="auto">
          <a:xfrm>
            <a:off x="7661275" y="19050"/>
            <a:ext cx="14668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600"/>
              <a:t>http://www.tydeniky.cz/cz/menu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AC44D2-BF52-419E-8688-0C48FBAEEBD1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88</a:t>
            </a:fld>
            <a:endParaRPr lang="cs-CZ" altLang="cs-CZ" sz="1400" smtClean="0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717550"/>
            <a:ext cx="8243887" cy="70008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Antimykotika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Mechanismus účinku vychází z odlišností houbové a lidské buňky</a:t>
            </a:r>
          </a:p>
          <a:p>
            <a:pPr eaLnBrk="1" hangingPunct="1"/>
            <a:r>
              <a:rPr lang="cs-CZ" altLang="cs-CZ" smtClean="0">
                <a:solidFill>
                  <a:schemeClr val="tx2"/>
                </a:solidFill>
              </a:rPr>
              <a:t>obtížné</a:t>
            </a:r>
          </a:p>
          <a:p>
            <a:pPr lvl="1" eaLnBrk="1" hangingPunct="1"/>
            <a:r>
              <a:rPr lang="cs-CZ" altLang="cs-CZ" smtClean="0"/>
              <a:t>Polyeny, azoly a allylaminy poškozují </a:t>
            </a:r>
            <a:r>
              <a:rPr lang="cs-CZ" altLang="cs-CZ" smtClean="0">
                <a:solidFill>
                  <a:schemeClr val="tx2"/>
                </a:solidFill>
              </a:rPr>
              <a:t>buněčnou membránu </a:t>
            </a:r>
            <a:r>
              <a:rPr lang="cs-CZ" altLang="cs-CZ" smtClean="0"/>
              <a:t>mikromycet</a:t>
            </a:r>
          </a:p>
          <a:p>
            <a:pPr lvl="1" eaLnBrk="1" hangingPunct="1"/>
            <a:r>
              <a:rPr lang="cs-CZ" altLang="cs-CZ" smtClean="0"/>
              <a:t>Echinokandiny a pneumokandiny </a:t>
            </a:r>
            <a:r>
              <a:rPr lang="cs-CZ" altLang="cs-CZ" smtClean="0">
                <a:solidFill>
                  <a:schemeClr val="tx2"/>
                </a:solidFill>
              </a:rPr>
              <a:t>inhibují syntézu buněčné stěny</a:t>
            </a:r>
          </a:p>
          <a:p>
            <a:pPr lvl="1" eaLnBrk="1" hangingPunct="1"/>
            <a:r>
              <a:rPr lang="cs-CZ" altLang="cs-CZ" smtClean="0"/>
              <a:t>Antimetabolity blokují </a:t>
            </a:r>
            <a:r>
              <a:rPr lang="cs-CZ" altLang="cs-CZ" smtClean="0">
                <a:solidFill>
                  <a:schemeClr val="tx2"/>
                </a:solidFill>
              </a:rPr>
              <a:t>proteosyntézu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B19937-912A-468F-8520-AC7B64C4BD29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89</a:t>
            </a:fld>
            <a:endParaRPr lang="cs-CZ" altLang="cs-CZ" sz="140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1450"/>
            <a:ext cx="9144000" cy="1200150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4000" dirty="0" smtClean="0"/>
              <a:t>Polyenová antimykotika: </a:t>
            </a:r>
            <a:r>
              <a:rPr lang="cs-CZ" altLang="cs-CZ" sz="4000" dirty="0" err="1" smtClean="0"/>
              <a:t>amfotericin</a:t>
            </a:r>
            <a:r>
              <a:rPr lang="cs-CZ" altLang="cs-CZ" sz="4000" dirty="0" smtClean="0"/>
              <a:t> B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8991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28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>
                <a:solidFill>
                  <a:schemeClr val="tx2"/>
                </a:solidFill>
              </a:rPr>
              <a:t>Amfotericin B</a:t>
            </a:r>
            <a:r>
              <a:rPr lang="cs-CZ" altLang="cs-CZ" sz="2800" smtClean="0"/>
              <a:t> je účinné širokospektré, </a:t>
            </a:r>
            <a:r>
              <a:rPr lang="cs-CZ" altLang="cs-CZ" sz="2800" smtClean="0">
                <a:solidFill>
                  <a:schemeClr val="tx2"/>
                </a:solidFill>
              </a:rPr>
              <a:t>velmi toxické</a:t>
            </a:r>
            <a:r>
              <a:rPr lang="cs-CZ" altLang="cs-CZ" sz="2800" smtClean="0"/>
              <a:t> (nefrotoxické) antimykotikum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>
                <a:solidFill>
                  <a:schemeClr val="tx2"/>
                </a:solidFill>
              </a:rPr>
              <a:t>ovlivňuje prostupnost</a:t>
            </a:r>
            <a:r>
              <a:rPr lang="cs-CZ" altLang="cs-CZ" sz="2400" smtClean="0"/>
              <a:t> buněčné membrány (interaguje s ergosterolem)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>
                <a:solidFill>
                  <a:schemeClr val="tx2"/>
                </a:solidFill>
              </a:rPr>
              <a:t>nepůsobí příliš na tzv. dermatofyty (kožní vláknité houby), ale na kvasinky má dobrou účinnost</a:t>
            </a:r>
            <a:r>
              <a:rPr lang="cs-CZ" altLang="cs-CZ" sz="2400" smtClean="0"/>
              <a:t> i při rezistenci na jiná antimykotika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méně toxická je forma amfotericinu B vázaná na lipidový nosič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léčba systémových a orgánových mykóz</a:t>
            </a:r>
            <a:endParaRPr lang="cs-CZ" altLang="cs-CZ" sz="2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F72070-91D4-4F3F-8B48-0AD575314097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04875"/>
            <a:ext cx="53340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mtClean="0"/>
              <a:t>Betalaktamázy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773238"/>
            <a:ext cx="8367712" cy="5084762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Existuje jich </a:t>
            </a:r>
            <a:r>
              <a:rPr lang="cs-CZ" altLang="cs-CZ" sz="2800" b="1" smtClean="0">
                <a:solidFill>
                  <a:schemeClr val="tx2"/>
                </a:solidFill>
              </a:rPr>
              <a:t>různé typy</a:t>
            </a:r>
            <a:r>
              <a:rPr lang="cs-CZ" altLang="cs-CZ" sz="2800" b="1" smtClean="0"/>
              <a:t>,</a:t>
            </a:r>
            <a:r>
              <a:rPr lang="cs-CZ" altLang="cs-CZ" sz="2800" smtClean="0"/>
              <a:t> mohou být účinné proti všem či většině betalaktamových ATB či jen proti některým z nich</a:t>
            </a:r>
          </a:p>
          <a:p>
            <a:pPr eaLnBrk="1" hangingPunct="1"/>
            <a:r>
              <a:rPr lang="cs-CZ" altLang="cs-CZ" sz="2800" smtClean="0"/>
              <a:t>Mohou být kódovány </a:t>
            </a:r>
            <a:r>
              <a:rPr lang="cs-CZ" altLang="cs-CZ" sz="2800" b="1" smtClean="0">
                <a:solidFill>
                  <a:schemeClr val="tx2"/>
                </a:solidFill>
              </a:rPr>
              <a:t>chromozomálně</a:t>
            </a:r>
            <a:r>
              <a:rPr lang="cs-CZ" altLang="cs-CZ" sz="2800" smtClean="0">
                <a:solidFill>
                  <a:schemeClr val="tx2"/>
                </a:solidFill>
              </a:rPr>
              <a:t> i </a:t>
            </a:r>
            <a:r>
              <a:rPr lang="cs-CZ" altLang="cs-CZ" sz="2800" b="1" smtClean="0">
                <a:solidFill>
                  <a:schemeClr val="tx2"/>
                </a:solidFill>
              </a:rPr>
              <a:t>plasmidově</a:t>
            </a:r>
          </a:p>
          <a:p>
            <a:pPr eaLnBrk="1" hangingPunct="1"/>
            <a:r>
              <a:rPr lang="cs-CZ" altLang="cs-CZ" sz="2800" smtClean="0"/>
              <a:t>Principem je vždy </a:t>
            </a:r>
            <a:r>
              <a:rPr lang="cs-CZ" altLang="cs-CZ" sz="2800" b="1" smtClean="0">
                <a:solidFill>
                  <a:schemeClr val="tx2"/>
                </a:solidFill>
              </a:rPr>
              <a:t>rozštěpení betalaktamového kruhu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98DDE2-9B0B-44BE-BAC0-D4F9A1D7A5FD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90</a:t>
            </a:fld>
            <a:endParaRPr lang="cs-CZ" altLang="cs-CZ" sz="140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33350"/>
            <a:ext cx="7772400" cy="129857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mtClean="0"/>
              <a:t>Polyenová antimykotika: ostatní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458200" cy="5257800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2"/>
                </a:solidFill>
              </a:rPr>
              <a:t>Nystatin</a:t>
            </a:r>
            <a:r>
              <a:rPr lang="cs-CZ" altLang="cs-CZ" sz="2800" smtClean="0"/>
              <a:t> účinkuje zejména na kandidy a používá se s výhodou k</a:t>
            </a:r>
            <a:r>
              <a:rPr lang="cs-CZ" altLang="cs-CZ" sz="2800" smtClean="0">
                <a:latin typeface="Arial" panose="020B0604020202020204" pitchFamily="34" charset="0"/>
              </a:rPr>
              <a:t> </a:t>
            </a:r>
            <a:r>
              <a:rPr lang="cs-CZ" altLang="cs-CZ" sz="2800" smtClean="0"/>
              <a:t>eliminaci střevního rezervoáru kandidové infekce</a:t>
            </a:r>
          </a:p>
          <a:p>
            <a:pPr eaLnBrk="1" hangingPunct="1"/>
            <a:r>
              <a:rPr lang="cs-CZ" altLang="cs-CZ" sz="2800" b="1" smtClean="0">
                <a:solidFill>
                  <a:schemeClr val="tx2"/>
                </a:solidFill>
              </a:rPr>
              <a:t>Natamycin</a:t>
            </a:r>
            <a:r>
              <a:rPr lang="cs-CZ" altLang="cs-CZ" sz="2800" smtClean="0"/>
              <a:t> má podobné zaměření. Při použití vaginálních globulí se projevuje jeho současný antitrichomonádový efekt</a:t>
            </a:r>
          </a:p>
          <a:p>
            <a:pPr lvl="1" eaLnBrk="1" hangingPunct="1"/>
            <a:r>
              <a:rPr lang="cs-CZ" altLang="cs-CZ" sz="2400" smtClean="0"/>
              <a:t>ani tyto preparáty neúčinkují na dermatofyty</a:t>
            </a:r>
            <a:endParaRPr lang="cs-CZ" altLang="cs-CZ" sz="2400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cs-CZ" altLang="cs-CZ" sz="2400" smtClean="0"/>
              <a:t>léčba lokálních slizničních a kožních mykóz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74269A-B095-4004-B5B4-26FFA51902C5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91</a:t>
            </a:fld>
            <a:endParaRPr lang="cs-CZ" altLang="cs-CZ" sz="140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28613"/>
            <a:ext cx="9144000" cy="585787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3600" dirty="0" err="1" smtClean="0"/>
              <a:t>Azolová</a:t>
            </a:r>
            <a:r>
              <a:rPr lang="cs-CZ" altLang="cs-CZ" sz="3600" dirty="0" smtClean="0"/>
              <a:t> antimykotika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89154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>
                <a:solidFill>
                  <a:schemeClr val="tx2"/>
                </a:solidFill>
              </a:rPr>
              <a:t>Lokálně i celkově</a:t>
            </a:r>
            <a:r>
              <a:rPr lang="cs-CZ" altLang="cs-CZ" sz="2800" smtClean="0"/>
              <a:t> podávané preparáty, na rozdíl od většiny jiných se používají i perorálně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Mechanismus účinku:</a:t>
            </a:r>
            <a:r>
              <a:rPr lang="cs-CZ" altLang="cs-CZ" sz="2800" smtClean="0">
                <a:latin typeface="Arial" panose="020B0604020202020204" pitchFamily="34" charset="0"/>
              </a:rPr>
              <a:t> </a:t>
            </a:r>
            <a:r>
              <a:rPr lang="cs-CZ" altLang="cs-CZ" sz="2800" smtClean="0">
                <a:solidFill>
                  <a:schemeClr val="tx2"/>
                </a:solidFill>
              </a:rPr>
              <a:t>Inhibice syntézy ergosterolu</a:t>
            </a:r>
            <a:r>
              <a:rPr lang="cs-CZ" altLang="cs-CZ" sz="2800" smtClean="0"/>
              <a:t> v cytoplazmatické membráně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Minimální </a:t>
            </a:r>
            <a:r>
              <a:rPr lang="cs-CZ" altLang="cs-CZ" sz="2800" smtClean="0">
                <a:solidFill>
                  <a:schemeClr val="tx2"/>
                </a:solidFill>
              </a:rPr>
              <a:t>nežádoucí účinky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Hodí se k léčbě </a:t>
            </a:r>
            <a:r>
              <a:rPr lang="cs-CZ" altLang="cs-CZ" sz="2800" smtClean="0">
                <a:solidFill>
                  <a:schemeClr val="tx2"/>
                </a:solidFill>
              </a:rPr>
              <a:t>kožních a slizničních, nikoli však systémových mykóz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>
                <a:solidFill>
                  <a:schemeClr val="tx2"/>
                </a:solidFill>
              </a:rPr>
              <a:t>Imidazoly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>
                <a:solidFill>
                  <a:srgbClr val="800080"/>
                </a:solidFill>
              </a:rPr>
              <a:t>ketokonazol (Nizoral) </a:t>
            </a:r>
            <a:endParaRPr lang="cs-CZ" altLang="cs-CZ" smtClean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 smtClean="0">
                <a:solidFill>
                  <a:schemeClr val="tx2"/>
                </a:solidFill>
              </a:rPr>
              <a:t>Kvasinkové infekce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09FF01-A5DE-4A20-AD5B-28A2696E0E2B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92</a:t>
            </a:fld>
            <a:endParaRPr lang="cs-CZ" altLang="cs-CZ" sz="1400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2725"/>
            <a:ext cx="91440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mtClean="0"/>
              <a:t>Triazolová antimykotika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Jsou </a:t>
            </a:r>
            <a:r>
              <a:rPr lang="cs-CZ" altLang="cs-CZ" sz="2400" smtClean="0">
                <a:solidFill>
                  <a:schemeClr val="tx2"/>
                </a:solidFill>
              </a:rPr>
              <a:t>účinnější než imidazoly</a:t>
            </a:r>
          </a:p>
          <a:p>
            <a:pPr eaLnBrk="1" hangingPunct="1"/>
            <a:r>
              <a:rPr lang="cs-CZ" altLang="cs-CZ" sz="2400" smtClean="0"/>
              <a:t>Lze je použít i k léčbě </a:t>
            </a:r>
            <a:r>
              <a:rPr lang="cs-CZ" altLang="cs-CZ" sz="2400" smtClean="0">
                <a:solidFill>
                  <a:schemeClr val="tx2"/>
                </a:solidFill>
              </a:rPr>
              <a:t>systémových mykóz</a:t>
            </a:r>
          </a:p>
          <a:p>
            <a:pPr eaLnBrk="1" hangingPunct="1"/>
            <a:r>
              <a:rPr lang="cs-CZ" altLang="cs-CZ" sz="2400" smtClean="0"/>
              <a:t>Patří sem itrakonazol, flukonazol a nový </a:t>
            </a:r>
            <a:r>
              <a:rPr lang="cs-CZ" altLang="cs-CZ" sz="2400" smtClean="0">
                <a:solidFill>
                  <a:srgbClr val="800080"/>
                </a:solidFill>
              </a:rPr>
              <a:t>vorikonazol</a:t>
            </a:r>
          </a:p>
          <a:p>
            <a:pPr eaLnBrk="1" hangingPunct="1"/>
            <a:r>
              <a:rPr lang="cs-CZ" altLang="cs-CZ" sz="2400" smtClean="0">
                <a:solidFill>
                  <a:srgbClr val="800080"/>
                </a:solidFill>
              </a:rPr>
              <a:t>Flukonazol</a:t>
            </a:r>
            <a:r>
              <a:rPr lang="cs-CZ" altLang="cs-CZ" sz="2400" smtClean="0">
                <a:solidFill>
                  <a:schemeClr val="tx2"/>
                </a:solidFill>
              </a:rPr>
              <a:t> (diflukan, mycomax)</a:t>
            </a:r>
          </a:p>
          <a:p>
            <a:pPr lvl="1" eaLnBrk="1" hangingPunct="1"/>
            <a:r>
              <a:rPr lang="cs-CZ" altLang="cs-CZ" sz="2400" smtClean="0"/>
              <a:t>je dobře snášen a je účinný, avšak </a:t>
            </a:r>
            <a:r>
              <a:rPr lang="cs-CZ" altLang="cs-CZ" sz="2400" i="1" smtClean="0"/>
              <a:t>Candida crusei</a:t>
            </a:r>
            <a:r>
              <a:rPr lang="cs-CZ" altLang="cs-CZ" sz="2400" smtClean="0"/>
              <a:t>  </a:t>
            </a:r>
            <a:r>
              <a:rPr lang="cs-CZ" altLang="cs-CZ" sz="2400" i="1" smtClean="0"/>
              <a:t>C. glabrata </a:t>
            </a:r>
            <a:r>
              <a:rPr lang="cs-CZ" altLang="cs-CZ" sz="2400" smtClean="0"/>
              <a:t>je rezistentní</a:t>
            </a:r>
          </a:p>
          <a:p>
            <a:pPr eaLnBrk="1" hangingPunct="1"/>
            <a:r>
              <a:rPr lang="cs-CZ" altLang="cs-CZ" sz="2400" smtClean="0">
                <a:solidFill>
                  <a:srgbClr val="800080"/>
                </a:solidFill>
              </a:rPr>
              <a:t>Itrakonazol</a:t>
            </a:r>
            <a:r>
              <a:rPr lang="cs-CZ" altLang="cs-CZ" sz="2400" smtClean="0"/>
              <a:t> je lékem volby u bronchopulmonární aspergilózy, dermatofyta (systémová pulsní terapie), kandidy. Používá se perorálně.</a:t>
            </a:r>
          </a:p>
          <a:p>
            <a:pPr eaLnBrk="1" hangingPunct="1"/>
            <a:r>
              <a:rPr lang="cs-CZ" altLang="cs-CZ" sz="2400" smtClean="0">
                <a:solidFill>
                  <a:srgbClr val="800080"/>
                </a:solidFill>
              </a:rPr>
              <a:t>Vorikonazol (VFEND)</a:t>
            </a:r>
          </a:p>
          <a:p>
            <a:pPr lvl="1" eaLnBrk="1" hangingPunct="1"/>
            <a:r>
              <a:rPr lang="cs-CZ" altLang="cs-CZ" sz="2000" smtClean="0"/>
              <a:t>širokospektrý kandidy, kryptokoky, vláknité mikromycety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9F32A2-8C25-4689-8ED8-90F51D0D7FAD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93</a:t>
            </a:fld>
            <a:endParaRPr lang="cs-CZ" altLang="cs-CZ" sz="1400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27013"/>
            <a:ext cx="8388350" cy="1079500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3600" smtClean="0"/>
              <a:t>Antimetabolity - analoga nukleotidů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839200" cy="4724400"/>
          </a:xfrm>
        </p:spPr>
        <p:txBody>
          <a:bodyPr/>
          <a:lstStyle/>
          <a:p>
            <a:pPr eaLnBrk="1" hangingPunct="1"/>
            <a:r>
              <a:rPr lang="cs-CZ" altLang="cs-CZ" sz="2800" smtClean="0">
                <a:solidFill>
                  <a:srgbClr val="800080"/>
                </a:solidFill>
              </a:rPr>
              <a:t>Flucytosin</a:t>
            </a:r>
            <a:r>
              <a:rPr lang="cs-CZ" altLang="cs-CZ" sz="2800" smtClean="0"/>
              <a:t> (5-fluorocytosin) se v buňce houby mění na cytostatikum, kdežto člověk ho příliš nemetaboli</a:t>
            </a:r>
            <a:r>
              <a:rPr lang="cs-CZ" altLang="cs-CZ" sz="2800" smtClean="0">
                <a:latin typeface="Arial" panose="020B0604020202020204" pitchFamily="34" charset="0"/>
              </a:rPr>
              <a:t>z</a:t>
            </a:r>
            <a:r>
              <a:rPr lang="cs-CZ" altLang="cs-CZ" sz="2800" smtClean="0"/>
              <a:t>uje</a:t>
            </a:r>
          </a:p>
          <a:p>
            <a:pPr eaLnBrk="1" hangingPunct="1"/>
            <a:r>
              <a:rPr lang="cs-CZ" altLang="cs-CZ" sz="2800" smtClean="0">
                <a:solidFill>
                  <a:schemeClr val="tx2"/>
                </a:solidFill>
              </a:rPr>
              <a:t>Nedoporučuje se podávat ho v monoterapii</a:t>
            </a:r>
          </a:p>
          <a:p>
            <a:pPr lvl="1" eaLnBrk="1" hangingPunct="1"/>
            <a:r>
              <a:rPr lang="cs-CZ" altLang="cs-CZ" sz="2400" smtClean="0"/>
              <a:t>kombinuje se s amfotericinem B.</a:t>
            </a:r>
          </a:p>
          <a:p>
            <a:pPr eaLnBrk="1" hangingPunct="1"/>
            <a:r>
              <a:rPr lang="cs-CZ" altLang="cs-CZ" sz="2800" smtClean="0"/>
              <a:t>U dětí lze monoterapii použít u </a:t>
            </a:r>
            <a:r>
              <a:rPr lang="cs-CZ" altLang="cs-CZ" sz="2800" smtClean="0">
                <a:solidFill>
                  <a:schemeClr val="tx2"/>
                </a:solidFill>
              </a:rPr>
              <a:t>kandidózy močových cest.</a:t>
            </a:r>
          </a:p>
          <a:p>
            <a:pPr eaLnBrk="1" hangingPunct="1"/>
            <a:r>
              <a:rPr lang="cs-CZ" altLang="cs-CZ" sz="2800" smtClean="0">
                <a:solidFill>
                  <a:schemeClr val="tx2"/>
                </a:solidFill>
              </a:rPr>
              <a:t>Kandidy, kryptokoky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808889-391B-4555-B651-465BD87DFEA9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94</a:t>
            </a:fld>
            <a:endParaRPr lang="cs-CZ" altLang="cs-CZ" sz="1400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71463"/>
            <a:ext cx="83820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3200" dirty="0" err="1" smtClean="0"/>
              <a:t>Echinokandiny</a:t>
            </a:r>
            <a:r>
              <a:rPr lang="cs-CZ" altLang="cs-CZ" sz="3200" dirty="0" smtClean="0"/>
              <a:t> - </a:t>
            </a:r>
            <a:r>
              <a:rPr lang="cs-CZ" altLang="cs-CZ" sz="3200" dirty="0" err="1" smtClean="0"/>
              <a:t>caspofungin</a:t>
            </a:r>
            <a:r>
              <a:rPr lang="cs-CZ" altLang="cs-CZ" dirty="0" smtClean="0"/>
              <a:t> 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413"/>
            <a:ext cx="9144000" cy="3600450"/>
          </a:xfrm>
        </p:spPr>
        <p:txBody>
          <a:bodyPr/>
          <a:lstStyle/>
          <a:p>
            <a:pPr eaLnBrk="1" hangingPunct="1"/>
            <a:r>
              <a:rPr lang="cs-CZ" altLang="cs-CZ" sz="2200" smtClean="0"/>
              <a:t>Caspofungin (CANCIDAS) je </a:t>
            </a:r>
            <a:r>
              <a:rPr lang="cs-CZ" altLang="cs-CZ" sz="2200" smtClean="0">
                <a:solidFill>
                  <a:srgbClr val="923FA9"/>
                </a:solidFill>
              </a:rPr>
              <a:t>echinokandidové </a:t>
            </a:r>
            <a:r>
              <a:rPr lang="cs-CZ" altLang="cs-CZ" sz="2200" smtClean="0"/>
              <a:t>antimykotikum k</a:t>
            </a:r>
            <a:r>
              <a:rPr lang="cs-CZ" altLang="cs-CZ" sz="2200" smtClean="0">
                <a:solidFill>
                  <a:schemeClr val="bg1"/>
                </a:solidFill>
              </a:rPr>
              <a:t>.</a:t>
            </a:r>
            <a:r>
              <a:rPr lang="cs-CZ" altLang="cs-CZ" sz="2200" smtClean="0"/>
              <a:t>léčbě </a:t>
            </a:r>
            <a:r>
              <a:rPr lang="cs-CZ" altLang="cs-CZ" sz="2200" smtClean="0">
                <a:solidFill>
                  <a:schemeClr val="tx2"/>
                </a:solidFill>
              </a:rPr>
              <a:t>invazivní kandidózy a aspergilózy, </a:t>
            </a:r>
            <a:r>
              <a:rPr lang="cs-CZ" altLang="cs-CZ" sz="2200" i="1" smtClean="0">
                <a:solidFill>
                  <a:schemeClr val="tx2"/>
                </a:solidFill>
              </a:rPr>
              <a:t>Pneumocystis jiroveci</a:t>
            </a:r>
          </a:p>
          <a:p>
            <a:pPr lvl="1" eaLnBrk="1" hangingPunct="1"/>
            <a:r>
              <a:rPr lang="cs-CZ" altLang="cs-CZ" sz="2200" smtClean="0">
                <a:solidFill>
                  <a:schemeClr val="tx2"/>
                </a:solidFill>
              </a:rPr>
              <a:t>porucha tvorby buněčné stěny </a:t>
            </a:r>
            <a:r>
              <a:rPr lang="cs-CZ" altLang="cs-CZ" sz="1100" smtClean="0">
                <a:solidFill>
                  <a:schemeClr val="tx2"/>
                </a:solidFill>
              </a:rPr>
              <a:t>(</a:t>
            </a:r>
            <a:r>
              <a:rPr lang="cs-CZ" altLang="cs-CZ" sz="1100" smtClean="0"/>
              <a:t>Je inhibitorem enzymu </a:t>
            </a:r>
            <a:r>
              <a:rPr lang="cs-CZ" altLang="cs-CZ" sz="1100" smtClean="0">
                <a:solidFill>
                  <a:schemeClr val="tx2"/>
                </a:solidFill>
                <a:latin typeface="Symbol" panose="05050102010706020507" pitchFamily="18" charset="2"/>
              </a:rPr>
              <a:t>b</a:t>
            </a:r>
            <a:r>
              <a:rPr lang="cs-CZ" altLang="cs-CZ" sz="1100" smtClean="0">
                <a:solidFill>
                  <a:schemeClr val="tx2"/>
                </a:solidFill>
              </a:rPr>
              <a:t>-(1,3)-glukan syntetázy) </a:t>
            </a:r>
          </a:p>
          <a:p>
            <a:pPr lvl="1" eaLnBrk="1" hangingPunct="1"/>
            <a:r>
              <a:rPr lang="cs-CZ" altLang="cs-CZ" sz="2200" smtClean="0"/>
              <a:t>jako jediný je </a:t>
            </a:r>
            <a:r>
              <a:rPr lang="cs-CZ" altLang="cs-CZ" sz="2200" smtClean="0">
                <a:solidFill>
                  <a:schemeClr val="tx2"/>
                </a:solidFill>
              </a:rPr>
              <a:t>fungicidní u kandid</a:t>
            </a:r>
          </a:p>
          <a:p>
            <a:pPr lvl="1" eaLnBrk="1" hangingPunct="1"/>
            <a:r>
              <a:rPr lang="cs-CZ" altLang="cs-CZ" sz="2200" smtClean="0">
                <a:solidFill>
                  <a:schemeClr val="tx2"/>
                </a:solidFill>
              </a:rPr>
              <a:t>u</a:t>
            </a:r>
            <a:r>
              <a:rPr lang="cs-CZ" altLang="cs-CZ" sz="2200" smtClean="0"/>
              <a:t> vláknitých hub je fungistatický</a:t>
            </a:r>
          </a:p>
          <a:p>
            <a:pPr lvl="1" eaLnBrk="1" hangingPunct="1"/>
            <a:r>
              <a:rPr lang="cs-CZ" altLang="cs-CZ" sz="2200" smtClean="0"/>
              <a:t>nebývají na něj rezistence</a:t>
            </a:r>
          </a:p>
          <a:p>
            <a:pPr lvl="1" eaLnBrk="1" hangingPunct="1"/>
            <a:r>
              <a:rPr lang="cs-CZ" altLang="cs-CZ" sz="2200" smtClean="0"/>
              <a:t>brání tvorbě biofilmu u kandid</a:t>
            </a:r>
          </a:p>
          <a:p>
            <a:pPr lvl="1" eaLnBrk="1" hangingPunct="1"/>
            <a:endParaRPr lang="cs-CZ" altLang="cs-CZ" sz="2200" smtClean="0"/>
          </a:p>
        </p:txBody>
      </p:sp>
      <p:sp>
        <p:nvSpPr>
          <p:cNvPr id="97285" name="Rectangle 6"/>
          <p:cNvSpPr>
            <a:spLocks noChangeArrowheads="1"/>
          </p:cNvSpPr>
          <p:nvPr/>
        </p:nvSpPr>
        <p:spPr bwMode="auto">
          <a:xfrm>
            <a:off x="304800" y="4038600"/>
            <a:ext cx="7162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4400">
              <a:solidFill>
                <a:schemeClr val="tx2"/>
              </a:solidFill>
            </a:endParaRPr>
          </a:p>
        </p:txBody>
      </p:sp>
      <p:sp>
        <p:nvSpPr>
          <p:cNvPr id="97286" name="Rectangle 7"/>
          <p:cNvSpPr>
            <a:spLocks noChangeArrowheads="1"/>
          </p:cNvSpPr>
          <p:nvPr/>
        </p:nvSpPr>
        <p:spPr bwMode="auto">
          <a:xfrm>
            <a:off x="0" y="48768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tx2"/>
                </a:solidFill>
              </a:rPr>
              <a:t>Allylaminy</a:t>
            </a:r>
          </a:p>
          <a:p>
            <a:pPr eaLnBrk="1" hangingPunct="1">
              <a:buClr>
                <a:schemeClr val="tx1"/>
              </a:buClr>
              <a:buSzPct val="80000"/>
            </a:pPr>
            <a:r>
              <a:rPr lang="cs-CZ" altLang="cs-CZ" sz="2000"/>
              <a:t>k léčbě kožních mykóz (dermatomykóz) </a:t>
            </a:r>
          </a:p>
          <a:p>
            <a:pPr eaLnBrk="1" hangingPunct="1">
              <a:buClr>
                <a:schemeClr val="tx1"/>
              </a:buClr>
              <a:buSzPct val="80000"/>
            </a:pPr>
            <a:r>
              <a:rPr lang="cs-CZ" altLang="cs-CZ" sz="2000">
                <a:solidFill>
                  <a:schemeClr val="tx2"/>
                </a:solidFill>
              </a:rPr>
              <a:t>Terbinafin (Lamisil) a naftifin</a:t>
            </a:r>
            <a:r>
              <a:rPr lang="cs-CZ" altLang="cs-CZ" sz="2000"/>
              <a:t> jsou novější látky</a:t>
            </a:r>
          </a:p>
          <a:p>
            <a:pPr eaLnBrk="1" hangingPunct="1">
              <a:buClr>
                <a:schemeClr val="tx1"/>
              </a:buClr>
              <a:buSzPct val="80000"/>
            </a:pPr>
            <a:r>
              <a:rPr lang="cs-CZ" altLang="cs-CZ" sz="2000"/>
              <a:t>Na kvasinky méně účinné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790310-AB95-41C9-9D4F-4BB970E24D28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95</a:t>
            </a:fld>
            <a:endParaRPr lang="cs-CZ" altLang="cs-CZ" sz="140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75"/>
            <a:ext cx="91440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mtClean="0"/>
              <a:t>Přehled použití antimykotik</a:t>
            </a:r>
          </a:p>
        </p:txBody>
      </p:sp>
      <p:graphicFrame>
        <p:nvGraphicFramePr>
          <p:cNvPr id="21530" name="Group 26"/>
          <p:cNvGraphicFramePr>
            <a:graphicFrameLocks noGrp="1"/>
          </p:cNvGraphicFramePr>
          <p:nvPr/>
        </p:nvGraphicFramePr>
        <p:xfrm>
          <a:off x="0" y="914400"/>
          <a:ext cx="8763000" cy="5697536"/>
        </p:xfrm>
        <a:graphic>
          <a:graphicData uri="http://schemas.openxmlformats.org/drawingml/2006/table">
            <a:tbl>
              <a:tblPr/>
              <a:tblGrid>
                <a:gridCol w="4381500">
                  <a:extLst>
                    <a:ext uri="{9D8B030D-6E8A-4147-A177-3AD203B41FA5}">
                      <a16:colId xmlns:a16="http://schemas.microsoft.com/office/drawing/2014/main" val="2442897544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3855945589"/>
                    </a:ext>
                  </a:extLst>
                </a:gridCol>
              </a:tblGrid>
              <a:tr h="11887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Aspergilóza, aspergilom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Itrakonazol (amfotericin B, capsofungin) + chirurgické řešení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557657"/>
                  </a:ext>
                </a:extLst>
              </a:tr>
              <a:tr h="901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Kandidóza – septický stav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Amfotericin B, flukonazol (caspofungin, itrakonazol)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733181"/>
                  </a:ext>
                </a:extLst>
              </a:tr>
              <a:tr h="901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Kandidóza kožní a slizniční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Flukonazol + lokální léčba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792954"/>
                  </a:ext>
                </a:extLst>
              </a:tr>
              <a:tr h="901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Kryptokokóza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Amfotericin B + flucytosin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474984"/>
                  </a:ext>
                </a:extLst>
              </a:tr>
              <a:tr h="901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Mukormykóza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Amfotericin B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288442"/>
                  </a:ext>
                </a:extLst>
              </a:tr>
              <a:tr h="901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Dermatomykózy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Ketokonazol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9205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08050"/>
            <a:ext cx="398462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01C692-06E7-4FEE-8C7E-812B4EE69113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96</a:t>
            </a:fld>
            <a:endParaRPr lang="cs-CZ" altLang="cs-CZ" sz="140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75"/>
            <a:ext cx="77724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dirty="0" err="1" smtClean="0"/>
              <a:t>Antiparazitární</a:t>
            </a:r>
            <a:r>
              <a:rPr lang="cs-CZ" altLang="cs-CZ" dirty="0" smtClean="0"/>
              <a:t> látky</a:t>
            </a:r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8915400" cy="5867400"/>
          </a:xfrm>
        </p:spPr>
        <p:txBody>
          <a:bodyPr/>
          <a:lstStyle/>
          <a:p>
            <a:pPr eaLnBrk="1" hangingPunct="1"/>
            <a:r>
              <a:rPr lang="cs-CZ" altLang="cs-CZ" sz="3000" smtClean="0">
                <a:solidFill>
                  <a:schemeClr val="tx2"/>
                </a:solidFill>
              </a:rPr>
              <a:t>působí proti parazitům</a:t>
            </a:r>
          </a:p>
          <a:p>
            <a:pPr eaLnBrk="1" hangingPunct="1"/>
            <a:endParaRPr lang="cs-CZ" altLang="cs-CZ" sz="3000" smtClean="0"/>
          </a:p>
          <a:p>
            <a:pPr eaLnBrk="1" hangingPunct="1"/>
            <a:endParaRPr lang="cs-CZ" altLang="cs-CZ" sz="3000" smtClean="0"/>
          </a:p>
          <a:p>
            <a:pPr eaLnBrk="1" hangingPunct="1"/>
            <a:endParaRPr lang="cs-CZ" altLang="cs-CZ" sz="3000" smtClean="0"/>
          </a:p>
          <a:p>
            <a:pPr eaLnBrk="1" hangingPunct="1"/>
            <a:r>
              <a:rPr lang="cs-CZ" altLang="cs-CZ" sz="2400" smtClean="0">
                <a:solidFill>
                  <a:schemeClr val="tx2"/>
                </a:solidFill>
              </a:rPr>
              <a:t>Ve skutečnosti je tato skupina různorodá</a:t>
            </a:r>
            <a:r>
              <a:rPr lang="cs-CZ" altLang="cs-CZ" sz="2400" smtClean="0"/>
              <a:t> tak, jako jsou různorodí paraziti sami</a:t>
            </a:r>
          </a:p>
          <a:p>
            <a:pPr eaLnBrk="1" hangingPunct="1"/>
            <a:r>
              <a:rPr lang="cs-CZ" altLang="cs-CZ" sz="2400" i="1" smtClean="0">
                <a:solidFill>
                  <a:srgbClr val="800080"/>
                </a:solidFill>
              </a:rPr>
              <a:t>In vitro</a:t>
            </a:r>
            <a:r>
              <a:rPr lang="cs-CZ" altLang="cs-CZ" sz="2400" smtClean="0">
                <a:solidFill>
                  <a:srgbClr val="800080"/>
                </a:solidFill>
              </a:rPr>
              <a:t> citlivost se u parazitů netestuje</a:t>
            </a:r>
          </a:p>
          <a:p>
            <a:pPr eaLnBrk="1" hangingPunct="1"/>
            <a:r>
              <a:rPr lang="cs-CZ" altLang="cs-CZ" sz="2400" smtClean="0"/>
              <a:t>Chemoprofylaxe malárie – snad jediný případ, kdy se antimikrobiální látka používá </a:t>
            </a:r>
            <a:r>
              <a:rPr lang="cs-CZ" altLang="cs-CZ" sz="2400" smtClean="0">
                <a:solidFill>
                  <a:schemeClr val="tx2"/>
                </a:solidFill>
              </a:rPr>
              <a:t>dlouhodobě k profylaxi</a:t>
            </a:r>
            <a:r>
              <a:rPr lang="cs-CZ" altLang="cs-CZ" sz="2400" smtClean="0"/>
              <a:t> (předcházení nemoci) a ne k léčbě</a:t>
            </a:r>
          </a:p>
          <a:p>
            <a:pPr eaLnBrk="1" hangingPunct="1"/>
            <a:r>
              <a:rPr lang="cs-CZ" altLang="cs-CZ" sz="2400" smtClean="0"/>
              <a:t>Dělí se na antiprotozoika, antihelmintika a látky proti vnějším parazitům</a:t>
            </a:r>
          </a:p>
        </p:txBody>
      </p:sp>
      <p:sp>
        <p:nvSpPr>
          <p:cNvPr id="99334" name="TextovéPole 1"/>
          <p:cNvSpPr txBox="1">
            <a:spLocks noChangeArrowheads="1"/>
          </p:cNvSpPr>
          <p:nvPr/>
        </p:nvSpPr>
        <p:spPr bwMode="auto">
          <a:xfrm>
            <a:off x="6411913" y="984250"/>
            <a:ext cx="22748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https://choice.npr.org/index.html?origin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FDCB69-8834-4924-8E3B-B94109CC90CF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97</a:t>
            </a:fld>
            <a:endParaRPr lang="cs-CZ" altLang="cs-CZ" sz="140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8925"/>
            <a:ext cx="9144000" cy="641350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4000" dirty="0" smtClean="0"/>
              <a:t>Mechanismus účinku </a:t>
            </a:r>
            <a:r>
              <a:rPr lang="cs-CZ" altLang="cs-CZ" sz="4000" dirty="0" err="1" smtClean="0"/>
              <a:t>antiparazitik</a:t>
            </a:r>
            <a:endParaRPr lang="cs-CZ" altLang="cs-CZ" sz="4000" dirty="0" smtClean="0"/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2"/>
                </a:solidFill>
              </a:rPr>
              <a:t>Antiprotozoika</a:t>
            </a:r>
            <a:r>
              <a:rPr lang="cs-CZ" altLang="cs-CZ" sz="2800" smtClean="0"/>
              <a:t> většinou interferují s enzymovými systémy infekčních agens</a:t>
            </a:r>
          </a:p>
          <a:p>
            <a:pPr eaLnBrk="1" hangingPunct="1"/>
            <a:r>
              <a:rPr lang="cs-CZ" altLang="cs-CZ" sz="2800" b="1" smtClean="0">
                <a:solidFill>
                  <a:schemeClr val="tx2"/>
                </a:solidFill>
              </a:rPr>
              <a:t>Anthelmintika</a:t>
            </a:r>
            <a:r>
              <a:rPr lang="cs-CZ" altLang="cs-CZ" sz="2800" smtClean="0"/>
              <a:t> mohou být vermifugní (červ uteče) či vermicidní (červa to zabije)</a:t>
            </a:r>
          </a:p>
          <a:p>
            <a:pPr eaLnBrk="1" hangingPunct="1"/>
            <a:r>
              <a:rPr lang="cs-CZ" altLang="cs-CZ" sz="2800" smtClean="0"/>
              <a:t>Anthelmintika mohou </a:t>
            </a:r>
            <a:r>
              <a:rPr lang="cs-CZ" altLang="cs-CZ" sz="2800" smtClean="0">
                <a:solidFill>
                  <a:srgbClr val="800080"/>
                </a:solidFill>
              </a:rPr>
              <a:t>paralyzovat muskulaturu</a:t>
            </a:r>
            <a:r>
              <a:rPr lang="cs-CZ" altLang="cs-CZ" sz="2800" smtClean="0"/>
              <a:t> (piperazin), </a:t>
            </a:r>
            <a:r>
              <a:rPr lang="cs-CZ" altLang="cs-CZ" sz="2800" smtClean="0">
                <a:solidFill>
                  <a:srgbClr val="800080"/>
                </a:solidFill>
              </a:rPr>
              <a:t>blokovat respiraci</a:t>
            </a:r>
            <a:r>
              <a:rPr lang="cs-CZ" altLang="cs-CZ" sz="2800" smtClean="0"/>
              <a:t> (pyrvinium), ovlivňovat </a:t>
            </a:r>
            <a:r>
              <a:rPr lang="cs-CZ" altLang="cs-CZ" sz="2800" smtClean="0">
                <a:solidFill>
                  <a:srgbClr val="800080"/>
                </a:solidFill>
              </a:rPr>
              <a:t>neuromuskulární aparát</a:t>
            </a:r>
            <a:r>
              <a:rPr lang="cs-CZ" altLang="cs-CZ" sz="2800" smtClean="0"/>
              <a:t> (levamisol), ovlivňovat </a:t>
            </a:r>
            <a:r>
              <a:rPr lang="cs-CZ" altLang="cs-CZ" sz="2800" smtClean="0">
                <a:solidFill>
                  <a:srgbClr val="800080"/>
                </a:solidFill>
              </a:rPr>
              <a:t>metabolismus glukózy</a:t>
            </a:r>
            <a:r>
              <a:rPr lang="cs-CZ" altLang="cs-CZ" sz="2800" smtClean="0"/>
              <a:t> (mebendazol) či působit </a:t>
            </a:r>
            <a:r>
              <a:rPr lang="cs-CZ" altLang="cs-CZ" sz="2800" smtClean="0">
                <a:solidFill>
                  <a:srgbClr val="800080"/>
                </a:solidFill>
              </a:rPr>
              <a:t>tetanické kontrakce svaloviny</a:t>
            </a:r>
            <a:r>
              <a:rPr lang="cs-CZ" altLang="cs-CZ" sz="2800" smtClean="0"/>
              <a:t> (prazikvantel)</a:t>
            </a:r>
          </a:p>
          <a:p>
            <a:pPr eaLnBrk="1" hangingPunct="1"/>
            <a:r>
              <a:rPr lang="cs-CZ" altLang="cs-CZ" sz="2800" b="1" smtClean="0">
                <a:solidFill>
                  <a:schemeClr val="tx2"/>
                </a:solidFill>
              </a:rPr>
              <a:t>Antiektoparazitika</a:t>
            </a:r>
            <a:r>
              <a:rPr lang="cs-CZ" altLang="cs-CZ" sz="2800" smtClean="0"/>
              <a:t> (proti členovcům) mohou mít různé mechanismy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3FDBEF-4B74-476D-855F-FB3A6C2C4112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98</a:t>
            </a:fld>
            <a:endParaRPr lang="cs-CZ" altLang="cs-CZ" sz="140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7675"/>
            <a:ext cx="8382000" cy="6953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mtClean="0"/>
              <a:t>Nemoci způsobené prvoky 1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i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U </a:t>
            </a:r>
            <a:r>
              <a:rPr lang="cs-CZ" altLang="cs-CZ" smtClean="0">
                <a:solidFill>
                  <a:schemeClr val="tx2"/>
                </a:solidFill>
              </a:rPr>
              <a:t>patogenních střevních protozoí</a:t>
            </a:r>
            <a:r>
              <a:rPr lang="cs-CZ" altLang="cs-CZ" smtClean="0"/>
              <a:t> se používá zpravidla </a:t>
            </a:r>
            <a:r>
              <a:rPr lang="cs-CZ" altLang="cs-CZ" smtClean="0">
                <a:solidFill>
                  <a:srgbClr val="800080"/>
                </a:solidFill>
              </a:rPr>
              <a:t>metronidazol</a:t>
            </a:r>
            <a:r>
              <a:rPr lang="cs-CZ" altLang="cs-CZ" smtClean="0"/>
              <a:t>, u kryptosporidií </a:t>
            </a:r>
            <a:r>
              <a:rPr lang="cs-CZ" altLang="cs-CZ" smtClean="0">
                <a:solidFill>
                  <a:srgbClr val="800080"/>
                </a:solidFill>
              </a:rPr>
              <a:t>spiramycin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U </a:t>
            </a:r>
            <a:r>
              <a:rPr lang="cs-CZ" altLang="cs-CZ" i="1" smtClean="0">
                <a:solidFill>
                  <a:schemeClr val="tx2"/>
                </a:solidFill>
              </a:rPr>
              <a:t>Naegleria fowleri</a:t>
            </a:r>
            <a:r>
              <a:rPr lang="cs-CZ" altLang="cs-CZ" smtClean="0"/>
              <a:t> se používá </a:t>
            </a:r>
            <a:r>
              <a:rPr lang="cs-CZ" altLang="cs-CZ" smtClean="0">
                <a:solidFill>
                  <a:srgbClr val="800080"/>
                </a:solidFill>
              </a:rPr>
              <a:t>amfotericin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Na oční akantamébózu je lokální </a:t>
            </a:r>
            <a:r>
              <a:rPr lang="cs-CZ" altLang="cs-CZ" smtClean="0">
                <a:solidFill>
                  <a:srgbClr val="800080"/>
                </a:solidFill>
              </a:rPr>
              <a:t>dibrompropamid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U </a:t>
            </a:r>
            <a:r>
              <a:rPr lang="cs-CZ" altLang="cs-CZ" smtClean="0">
                <a:solidFill>
                  <a:schemeClr val="tx2"/>
                </a:solidFill>
              </a:rPr>
              <a:t>trichomonózy</a:t>
            </a:r>
            <a:r>
              <a:rPr lang="cs-CZ" altLang="cs-CZ" smtClean="0"/>
              <a:t> </a:t>
            </a:r>
            <a:r>
              <a:rPr lang="cs-CZ" altLang="cs-CZ" smtClean="0">
                <a:solidFill>
                  <a:srgbClr val="800080"/>
                </a:solidFill>
              </a:rPr>
              <a:t>metronidazol</a:t>
            </a:r>
            <a:r>
              <a:rPr lang="cs-CZ" altLang="cs-CZ" smtClean="0"/>
              <a:t> či </a:t>
            </a:r>
            <a:r>
              <a:rPr lang="cs-CZ" altLang="cs-CZ" smtClean="0">
                <a:solidFill>
                  <a:srgbClr val="800080"/>
                </a:solidFill>
              </a:rPr>
              <a:t>natamycin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U </a:t>
            </a:r>
            <a:r>
              <a:rPr lang="cs-CZ" altLang="cs-CZ" smtClean="0">
                <a:solidFill>
                  <a:schemeClr val="tx2"/>
                </a:solidFill>
              </a:rPr>
              <a:t>pneumocystózy</a:t>
            </a:r>
            <a:r>
              <a:rPr lang="cs-CZ" altLang="cs-CZ" smtClean="0"/>
              <a:t> </a:t>
            </a:r>
            <a:r>
              <a:rPr lang="cs-CZ" altLang="cs-CZ" smtClean="0">
                <a:solidFill>
                  <a:srgbClr val="800080"/>
                </a:solidFill>
              </a:rPr>
              <a:t>kotrimoxazol, pentamidin</a:t>
            </a:r>
            <a:r>
              <a:rPr lang="cs-CZ" altLang="cs-CZ" smtClean="0"/>
              <a:t> a jiné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1245F0-4472-4FD2-8F65-1C1067907D12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99</a:t>
            </a:fld>
            <a:endParaRPr lang="cs-CZ" altLang="cs-CZ" sz="1400" smtClean="0"/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Léčbu </a:t>
            </a:r>
            <a:r>
              <a:rPr lang="cs-CZ" altLang="cs-CZ" sz="2800" b="1" smtClean="0">
                <a:solidFill>
                  <a:schemeClr val="tx2"/>
                </a:solidFill>
              </a:rPr>
              <a:t>malárie</a:t>
            </a:r>
            <a:r>
              <a:rPr lang="cs-CZ" altLang="cs-CZ" sz="2800" smtClean="0"/>
              <a:t> je vhodné konzultovat s odborníky, důležitý je nejen druh plasmodia, ale i jeho geografický původ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smtClean="0">
                <a:solidFill>
                  <a:srgbClr val="800080"/>
                </a:solidFill>
              </a:rPr>
              <a:t>Chlorochin</a:t>
            </a:r>
            <a:r>
              <a:rPr lang="cs-CZ" altLang="cs-CZ" smtClean="0">
                <a:solidFill>
                  <a:srgbClr val="800080"/>
                </a:solidFill>
              </a:rPr>
              <a:t> </a:t>
            </a:r>
            <a:r>
              <a:rPr lang="cs-CZ" altLang="cs-CZ" smtClean="0">
                <a:solidFill>
                  <a:schemeClr val="tx2"/>
                </a:solidFill>
              </a:rPr>
              <a:t>a</a:t>
            </a:r>
            <a:r>
              <a:rPr lang="cs-CZ" altLang="cs-CZ" smtClean="0">
                <a:solidFill>
                  <a:srgbClr val="800080"/>
                </a:solidFill>
              </a:rPr>
              <a:t> </a:t>
            </a:r>
            <a:r>
              <a:rPr lang="cs-CZ" altLang="cs-CZ" b="1" smtClean="0">
                <a:solidFill>
                  <a:srgbClr val="800080"/>
                </a:solidFill>
              </a:rPr>
              <a:t>primachin</a:t>
            </a:r>
            <a:r>
              <a:rPr lang="cs-CZ" altLang="cs-CZ" b="1" smtClean="0"/>
              <a:t> </a:t>
            </a:r>
            <a:r>
              <a:rPr lang="cs-CZ" altLang="cs-CZ" smtClean="0"/>
              <a:t>stačí u některých případů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Občas (zejména u tropiky) se vracíme k </a:t>
            </a:r>
            <a:r>
              <a:rPr lang="cs-CZ" altLang="cs-CZ" b="1" smtClean="0">
                <a:solidFill>
                  <a:srgbClr val="800080"/>
                </a:solidFill>
              </a:rPr>
              <a:t>chininu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Léčba </a:t>
            </a:r>
            <a:r>
              <a:rPr lang="cs-CZ" altLang="cs-CZ" sz="2800" b="1" smtClean="0">
                <a:solidFill>
                  <a:schemeClr val="tx2"/>
                </a:solidFill>
              </a:rPr>
              <a:t>toxoplasmosy</a:t>
            </a:r>
            <a:r>
              <a:rPr lang="cs-CZ" altLang="cs-CZ" sz="2800" smtClean="0"/>
              <a:t> zahrnuje </a:t>
            </a:r>
            <a:r>
              <a:rPr lang="cs-CZ" altLang="cs-CZ" sz="2800" b="1" smtClean="0">
                <a:solidFill>
                  <a:srgbClr val="800080"/>
                </a:solidFill>
              </a:rPr>
              <a:t>pyrimetamin, sulfonamidy</a:t>
            </a:r>
            <a:r>
              <a:rPr lang="cs-CZ" altLang="cs-CZ" sz="2800" smtClean="0"/>
              <a:t> aj.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>
                <a:solidFill>
                  <a:schemeClr val="tx2"/>
                </a:solidFill>
              </a:rPr>
              <a:t>Leishmaniosa</a:t>
            </a:r>
            <a:r>
              <a:rPr lang="cs-CZ" altLang="cs-CZ" sz="2800" smtClean="0"/>
              <a:t> se léčí preparáty </a:t>
            </a:r>
            <a:r>
              <a:rPr lang="cs-CZ" altLang="cs-CZ" sz="2800" b="1" smtClean="0">
                <a:solidFill>
                  <a:srgbClr val="800080"/>
                </a:solidFill>
              </a:rPr>
              <a:t>antimonu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3838"/>
            <a:ext cx="8153400" cy="695325"/>
          </a:xfrm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cs-CZ" altLang="cs-CZ" smtClean="0"/>
              <a:t>Nemoci způsobené prvoky 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lónky">
  <a:themeElements>
    <a:clrScheme name="Balónky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ónk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</TotalTime>
  <Words>4929</Words>
  <Application>Microsoft Office PowerPoint</Application>
  <PresentationFormat>Předvádění na obrazovce (4:3)</PresentationFormat>
  <Paragraphs>683</Paragraphs>
  <Slides>103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103</vt:i4>
      </vt:variant>
    </vt:vector>
  </HeadingPairs>
  <TitlesOfParts>
    <vt:vector size="110" baseType="lpstr">
      <vt:lpstr>Arial</vt:lpstr>
      <vt:lpstr>Calibri</vt:lpstr>
      <vt:lpstr>Symbol</vt:lpstr>
      <vt:lpstr>Times New Roman</vt:lpstr>
      <vt:lpstr>Verdana</vt:lpstr>
      <vt:lpstr>Wingdings</vt:lpstr>
      <vt:lpstr>Balónky</vt:lpstr>
      <vt:lpstr>Lékařská mikrobiologie pro ZDRL</vt:lpstr>
      <vt:lpstr>Rezistence mikrobů na antimikrobiální látky</vt:lpstr>
      <vt:lpstr>Prezentace aplikace PowerPoint</vt:lpstr>
      <vt:lpstr>Mechanismy rezistence I</vt:lpstr>
      <vt:lpstr>Mechanismy rezistence II</vt:lpstr>
      <vt:lpstr>Mechanismy rezistence u betalaktamových antibiotik</vt:lpstr>
      <vt:lpstr>Prezentace aplikace PowerPoint</vt:lpstr>
      <vt:lpstr>Eflux (aktivní vypuzení ven)</vt:lpstr>
      <vt:lpstr>Betalaktamázy</vt:lpstr>
      <vt:lpstr>Prezentace aplikace PowerPoint</vt:lpstr>
      <vt:lpstr>Cena za rezistenci</vt:lpstr>
      <vt:lpstr>Přenos genů rezistence  mezi bakteriemi</vt:lpstr>
      <vt:lpstr>Prezentace aplikace PowerPoint</vt:lpstr>
      <vt:lpstr>Přenos genů pro rezistenci různými způsoby</vt:lpstr>
      <vt:lpstr>Snížená citlivost</vt:lpstr>
      <vt:lpstr>Selekce rezistentních kmenů</vt:lpstr>
      <vt:lpstr>Rezistence – shrnutí </vt:lpstr>
      <vt:lpstr>Další důvod in vitro neúčinnosti: Bakterie v biofilmu </vt:lpstr>
      <vt:lpstr>Řešení</vt:lpstr>
      <vt:lpstr>Epidemiologicky závažné kmeny (MRSA aj.)</vt:lpstr>
      <vt:lpstr>Mediální rozměr těchto kmenů</vt:lpstr>
      <vt:lpstr>MRSA, nebo ptačí chřipka?</vt:lpstr>
      <vt:lpstr>Meticilin rezistentní stafylokoky (MRSA)</vt:lpstr>
      <vt:lpstr>Historie MRSA</vt:lpstr>
      <vt:lpstr>MRSA jako medicínský problém</vt:lpstr>
      <vt:lpstr>MRSA není virulentnější („zlejší“) než jiný kmen druhu S. aureus</vt:lpstr>
      <vt:lpstr>Staphylococcus aureus (MRSA)</vt:lpstr>
      <vt:lpstr>Není MRSA jako MRSA</vt:lpstr>
      <vt:lpstr>Aktuální situace v Brně</vt:lpstr>
      <vt:lpstr>Zlatý stafylokok</vt:lpstr>
      <vt:lpstr>MRSA – přístup k výskytu</vt:lpstr>
      <vt:lpstr>Hlášení a identifikace kmene</vt:lpstr>
      <vt:lpstr>Čím léčit?</vt:lpstr>
      <vt:lpstr>Vyšetřování na MRSA</vt:lpstr>
      <vt:lpstr>Prezentace aplikace PowerPoint</vt:lpstr>
      <vt:lpstr>MRSA v Evropě 2019</vt:lpstr>
      <vt:lpstr>VISA a VRSA</vt:lpstr>
      <vt:lpstr>Od MRSA k VRE a VRSA</vt:lpstr>
      <vt:lpstr>Charakteristika MLSB rezistencí</vt:lpstr>
      <vt:lpstr>MLSB rezistence</vt:lpstr>
      <vt:lpstr>VRE (vankomycin rezistentní enterokoky)</vt:lpstr>
      <vt:lpstr>Enterokoky – charakteristika</vt:lpstr>
      <vt:lpstr>Lékem volby je linezolid (ZYVOXID) a quinupristin/dalfopristin (SYNERCID)</vt:lpstr>
      <vt:lpstr>ESBL – širokospektré betalaktamázy</vt:lpstr>
      <vt:lpstr>Širokospektré betalaktamázy (ESBL)</vt:lpstr>
      <vt:lpstr>Induktory a selektory betalaktamáz</vt:lpstr>
      <vt:lpstr>Spotřeba cefalosporinů a ESBL</vt:lpstr>
      <vt:lpstr>Aktuální situace</vt:lpstr>
      <vt:lpstr>Léčba</vt:lpstr>
      <vt:lpstr>Prevence</vt:lpstr>
      <vt:lpstr>Betalaktamázy typu ampC</vt:lpstr>
      <vt:lpstr>Prezentace aplikace PowerPoint</vt:lpstr>
      <vt:lpstr>Karbapenemázy</vt:lpstr>
      <vt:lpstr>Prezentace aplikace PowerPoint</vt:lpstr>
      <vt:lpstr>Principy antibiotické politiky </vt:lpstr>
      <vt:lpstr>Omezení používání antibiotik</vt:lpstr>
      <vt:lpstr>Je třeba poučit i pacienty</vt:lpstr>
      <vt:lpstr>Tam, kde má pacient normální mikroflóru, znamenají ATB často nežádoucí zásah</vt:lpstr>
      <vt:lpstr>Individualizace podání ATB</vt:lpstr>
      <vt:lpstr>Co s tím může dělat mikrobiologie?</vt:lpstr>
      <vt:lpstr>Význam antibiotických středisek</vt:lpstr>
      <vt:lpstr>Ekonomika antimikrobiální léčby</vt:lpstr>
      <vt:lpstr>Spolupráce s veterináři</vt:lpstr>
      <vt:lpstr>Prezentace aplikace PowerPoint</vt:lpstr>
      <vt:lpstr>Antivirotika (virostatika)</vt:lpstr>
      <vt:lpstr>Terapie virových nemocí</vt:lpstr>
      <vt:lpstr>Antivirotika – úskalí léčby</vt:lpstr>
      <vt:lpstr>Obecné principy fungování antivirotik</vt:lpstr>
      <vt:lpstr>Antivirotika</vt:lpstr>
      <vt:lpstr>Přehled antivirotik (kromě antiretrovirotik)</vt:lpstr>
      <vt:lpstr>Antivirotika proti herpesvirům</vt:lpstr>
      <vt:lpstr>Prostý opar léčba Shora: famcyklovir, valacyklovir, acyklovir</vt:lpstr>
      <vt:lpstr>Pásový opar</vt:lpstr>
      <vt:lpstr>Antivirotika proti chřipce</vt:lpstr>
      <vt:lpstr>Antivirotika SARS-CoV-2</vt:lpstr>
      <vt:lpstr>Antivirotika k léčbě hepatitidy B</vt:lpstr>
      <vt:lpstr>Antivirotika k léčbě hepatitidy C</vt:lpstr>
      <vt:lpstr>Antiretrovirotika (léky na HIV)</vt:lpstr>
      <vt:lpstr>Antiretrovirotika (léky na HIV)</vt:lpstr>
      <vt:lpstr>Prezentace aplikace PowerPoint</vt:lpstr>
      <vt:lpstr>Virus HIV - antiretrovirotika</vt:lpstr>
      <vt:lpstr>Virus HIV - antiretrovirotika</vt:lpstr>
      <vt:lpstr>NRTI – analogy bazí  </vt:lpstr>
      <vt:lpstr>Léčba HIV</vt:lpstr>
      <vt:lpstr>Léčba HIV</vt:lpstr>
      <vt:lpstr>Léčba HIV</vt:lpstr>
      <vt:lpstr>Antimykotika</vt:lpstr>
      <vt:lpstr>Antimykotika</vt:lpstr>
      <vt:lpstr>Polyenová antimykotika: amfotericin B</vt:lpstr>
      <vt:lpstr>Polyenová antimykotika: ostatní</vt:lpstr>
      <vt:lpstr>Azolová antimykotika</vt:lpstr>
      <vt:lpstr>Triazolová antimykotika</vt:lpstr>
      <vt:lpstr>Antimetabolity - analoga nukleotidů</vt:lpstr>
      <vt:lpstr>Echinokandiny - caspofungin </vt:lpstr>
      <vt:lpstr>Přehled použití antimykotik</vt:lpstr>
      <vt:lpstr>Antiparazitární látky</vt:lpstr>
      <vt:lpstr>Mechanismus účinku antiparazitik</vt:lpstr>
      <vt:lpstr>Nemoci způsobené prvoky 1</vt:lpstr>
      <vt:lpstr>Nemoci způsobené prvoky 2</vt:lpstr>
      <vt:lpstr>Onemocnění hlísticemi</vt:lpstr>
      <vt:lpstr>Onemocnění motolicemi a tasemnicemi</vt:lpstr>
      <vt:lpstr>Ektoparazitární onemocnění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Lékařská mikrobiologie pro ZDRL</dc:title>
  <dc:creator>Zahradníčkovi</dc:creator>
  <cp:lastModifiedBy>Uživatel systému Windows</cp:lastModifiedBy>
  <cp:revision>84</cp:revision>
  <dcterms:created xsi:type="dcterms:W3CDTF">2006-10-05T20:25:08Z</dcterms:created>
  <dcterms:modified xsi:type="dcterms:W3CDTF">2022-12-27T14:00:39Z</dcterms:modified>
</cp:coreProperties>
</file>