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45"/>
  </p:notesMasterIdLst>
  <p:sldIdLst>
    <p:sldId id="484" r:id="rId2"/>
    <p:sldId id="488" r:id="rId3"/>
    <p:sldId id="489" r:id="rId4"/>
    <p:sldId id="494" r:id="rId5"/>
    <p:sldId id="495" r:id="rId6"/>
    <p:sldId id="496" r:id="rId7"/>
    <p:sldId id="541" r:id="rId8"/>
    <p:sldId id="499" r:id="rId9"/>
    <p:sldId id="500" r:id="rId10"/>
    <p:sldId id="502" r:id="rId11"/>
    <p:sldId id="503" r:id="rId12"/>
    <p:sldId id="505" r:id="rId13"/>
    <p:sldId id="555" r:id="rId14"/>
    <p:sldId id="516" r:id="rId15"/>
    <p:sldId id="517" r:id="rId16"/>
    <p:sldId id="518" r:id="rId17"/>
    <p:sldId id="519" r:id="rId18"/>
    <p:sldId id="542" r:id="rId19"/>
    <p:sldId id="543" r:id="rId20"/>
    <p:sldId id="544" r:id="rId21"/>
    <p:sldId id="545" r:id="rId22"/>
    <p:sldId id="551" r:id="rId23"/>
    <p:sldId id="552" r:id="rId24"/>
    <p:sldId id="556" r:id="rId25"/>
    <p:sldId id="557" r:id="rId26"/>
    <p:sldId id="570" r:id="rId27"/>
    <p:sldId id="530" r:id="rId28"/>
    <p:sldId id="529" r:id="rId29"/>
    <p:sldId id="559" r:id="rId30"/>
    <p:sldId id="560" r:id="rId31"/>
    <p:sldId id="537" r:id="rId32"/>
    <p:sldId id="558" r:id="rId33"/>
    <p:sldId id="548" r:id="rId34"/>
    <p:sldId id="549" r:id="rId35"/>
    <p:sldId id="550" r:id="rId36"/>
    <p:sldId id="566" r:id="rId37"/>
    <p:sldId id="565" r:id="rId38"/>
    <p:sldId id="572" r:id="rId39"/>
    <p:sldId id="568" r:id="rId40"/>
    <p:sldId id="561" r:id="rId41"/>
    <p:sldId id="567" r:id="rId42"/>
    <p:sldId id="564" r:id="rId43"/>
    <p:sldId id="538" r:id="rId4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923FA9"/>
    <a:srgbClr val="FF0000"/>
    <a:srgbClr val="009900"/>
    <a:srgbClr val="B2B2B2"/>
    <a:srgbClr val="808080"/>
    <a:srgbClr val="E8D4D2"/>
    <a:srgbClr val="C4F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10" autoAdjust="0"/>
  </p:normalViewPr>
  <p:slideViewPr>
    <p:cSldViewPr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>
            <a:extLst>
              <a:ext uri="{FF2B5EF4-FFF2-40B4-BE49-F238E27FC236}">
                <a16:creationId xmlns:a16="http://schemas.microsoft.com/office/drawing/2014/main" id="{9622B361-42B0-41B3-94B6-34F973828C2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30115" name="Rectangle 3">
            <a:extLst>
              <a:ext uri="{FF2B5EF4-FFF2-40B4-BE49-F238E27FC236}">
                <a16:creationId xmlns:a16="http://schemas.microsoft.com/office/drawing/2014/main" id="{40557C65-2507-448E-8AB1-66AFA2A72FD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17BCFFA4-951A-49E7-A5A3-992085ED01C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0117" name="Rectangle 5">
            <a:extLst>
              <a:ext uri="{FF2B5EF4-FFF2-40B4-BE49-F238E27FC236}">
                <a16:creationId xmlns:a16="http://schemas.microsoft.com/office/drawing/2014/main" id="{1E1D6407-6B37-4C94-9FB9-BACBFE76CFF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/>
              <a:t>Klepnutím lze upravit styly předlohy textu.</a:t>
            </a:r>
          </a:p>
          <a:p>
            <a:pPr lvl="1"/>
            <a:r>
              <a:rPr lang="en-GB" altLang="cs-CZ" noProof="0"/>
              <a:t>Druhá úroveň</a:t>
            </a:r>
          </a:p>
          <a:p>
            <a:pPr lvl="2"/>
            <a:r>
              <a:rPr lang="en-GB" altLang="cs-CZ" noProof="0"/>
              <a:t>Třetí úroveň</a:t>
            </a:r>
          </a:p>
          <a:p>
            <a:pPr lvl="3"/>
            <a:r>
              <a:rPr lang="en-GB" altLang="cs-CZ" noProof="0"/>
              <a:t>Čtvrtá úroveň</a:t>
            </a:r>
          </a:p>
          <a:p>
            <a:pPr lvl="4"/>
            <a:r>
              <a:rPr lang="en-GB" altLang="cs-CZ" noProof="0"/>
              <a:t>Pátá úroveň</a:t>
            </a:r>
          </a:p>
        </p:txBody>
      </p:sp>
      <p:sp>
        <p:nvSpPr>
          <p:cNvPr id="730118" name="Rectangle 6">
            <a:extLst>
              <a:ext uri="{FF2B5EF4-FFF2-40B4-BE49-F238E27FC236}">
                <a16:creationId xmlns:a16="http://schemas.microsoft.com/office/drawing/2014/main" id="{D917B3E8-7A25-4CE3-AB51-B0A5566AC67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30119" name="Rectangle 7">
            <a:extLst>
              <a:ext uri="{FF2B5EF4-FFF2-40B4-BE49-F238E27FC236}">
                <a16:creationId xmlns:a16="http://schemas.microsoft.com/office/drawing/2014/main" id="{DED80A4D-D4C0-484F-9B63-150B95A481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09CE2E6-B27E-4584-9426-205B33544BEE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CDADBBE7-1B8A-47FF-8ACD-89BC6B6612A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048E1AA6-49B2-44AA-9600-E28DE7A7807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>
                <a:extLst>
                  <a:ext uri="{FF2B5EF4-FFF2-40B4-BE49-F238E27FC236}">
                    <a16:creationId xmlns:a16="http://schemas.microsoft.com/office/drawing/2014/main" id="{8034C530-C1A3-4952-B44D-550DAD13C1A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405 w 596"/>
                  <a:gd name="T1" fmla="*/ 9149 h 666"/>
                  <a:gd name="T2" fmla="*/ 145 w 596"/>
                  <a:gd name="T3" fmla="*/ 8426 h 666"/>
                  <a:gd name="T4" fmla="*/ 0 w 596"/>
                  <a:gd name="T5" fmla="*/ 7140 h 666"/>
                  <a:gd name="T6" fmla="*/ 101 w 596"/>
                  <a:gd name="T7" fmla="*/ 5490 h 666"/>
                  <a:gd name="T8" fmla="*/ 626 w 596"/>
                  <a:gd name="T9" fmla="*/ 3735 h 666"/>
                  <a:gd name="T10" fmla="*/ 1720 w 596"/>
                  <a:gd name="T11" fmla="*/ 2074 h 666"/>
                  <a:gd name="T12" fmla="*/ 3556 w 596"/>
                  <a:gd name="T13" fmla="*/ 765 h 666"/>
                  <a:gd name="T14" fmla="*/ 6177 w 596"/>
                  <a:gd name="T15" fmla="*/ 45 h 666"/>
                  <a:gd name="T16" fmla="*/ 9510 w 596"/>
                  <a:gd name="T17" fmla="*/ 223 h 666"/>
                  <a:gd name="T18" fmla="*/ 12116 w 596"/>
                  <a:gd name="T19" fmla="*/ 1686 h 666"/>
                  <a:gd name="T20" fmla="*/ 13862 w 596"/>
                  <a:gd name="T21" fmla="*/ 4083 h 666"/>
                  <a:gd name="T22" fmla="*/ 14793 w 596"/>
                  <a:gd name="T23" fmla="*/ 7015 h 666"/>
                  <a:gd name="T24" fmla="*/ 14891 w 596"/>
                  <a:gd name="T25" fmla="*/ 10112 h 666"/>
                  <a:gd name="T26" fmla="*/ 14166 w 596"/>
                  <a:gd name="T27" fmla="*/ 12981 h 666"/>
                  <a:gd name="T28" fmla="*/ 12686 w 596"/>
                  <a:gd name="T29" fmla="*/ 15198 h 666"/>
                  <a:gd name="T30" fmla="*/ 10440 w 596"/>
                  <a:gd name="T31" fmla="*/ 16386 h 666"/>
                  <a:gd name="T32" fmla="*/ 9734 w 596"/>
                  <a:gd name="T33" fmla="*/ 16281 h 666"/>
                  <a:gd name="T34" fmla="*/ 11031 w 596"/>
                  <a:gd name="T35" fmla="*/ 15254 h 666"/>
                  <a:gd name="T36" fmla="*/ 12060 w 596"/>
                  <a:gd name="T37" fmla="*/ 13448 h 666"/>
                  <a:gd name="T38" fmla="*/ 12731 w 596"/>
                  <a:gd name="T39" fmla="*/ 11216 h 666"/>
                  <a:gd name="T40" fmla="*/ 13010 w 596"/>
                  <a:gd name="T41" fmla="*/ 8781 h 666"/>
                  <a:gd name="T42" fmla="*/ 12865 w 596"/>
                  <a:gd name="T43" fmla="*/ 6375 h 666"/>
                  <a:gd name="T44" fmla="*/ 12140 w 596"/>
                  <a:gd name="T45" fmla="*/ 4301 h 666"/>
                  <a:gd name="T46" fmla="*/ 10830 w 596"/>
                  <a:gd name="T47" fmla="*/ 2769 h 666"/>
                  <a:gd name="T48" fmla="*/ 8539 w 596"/>
                  <a:gd name="T49" fmla="*/ 1848 h 666"/>
                  <a:gd name="T50" fmla="*/ 6153 w 596"/>
                  <a:gd name="T51" fmla="*/ 1507 h 666"/>
                  <a:gd name="T52" fmla="*/ 4352 w 596"/>
                  <a:gd name="T53" fmla="*/ 1750 h 666"/>
                  <a:gd name="T54" fmla="*/ 3031 w 596"/>
                  <a:gd name="T55" fmla="*/ 2495 h 666"/>
                  <a:gd name="T56" fmla="*/ 2100 w 596"/>
                  <a:gd name="T57" fmla="*/ 3679 h 666"/>
                  <a:gd name="T58" fmla="*/ 1420 w 596"/>
                  <a:gd name="T59" fmla="*/ 5086 h 666"/>
                  <a:gd name="T60" fmla="*/ 995 w 596"/>
                  <a:gd name="T61" fmla="*/ 6716 h 666"/>
                  <a:gd name="T62" fmla="*/ 705 w 596"/>
                  <a:gd name="T63" fmla="*/ 8382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0" name="Freeform 5">
                <a:extLst>
                  <a:ext uri="{FF2B5EF4-FFF2-40B4-BE49-F238E27FC236}">
                    <a16:creationId xmlns:a16="http://schemas.microsoft.com/office/drawing/2014/main" id="{DC5FE96D-DCFE-4790-9EEC-56EED1F8391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627 h 237"/>
                  <a:gd name="T4" fmla="*/ 80 w 257"/>
                  <a:gd name="T5" fmla="*/ 1259 h 237"/>
                  <a:gd name="T6" fmla="*/ 142 w 257"/>
                  <a:gd name="T7" fmla="*/ 1887 h 237"/>
                  <a:gd name="T8" fmla="*/ 262 w 257"/>
                  <a:gd name="T9" fmla="*/ 2476 h 237"/>
                  <a:gd name="T10" fmla="*/ 440 w 257"/>
                  <a:gd name="T11" fmla="*/ 3002 h 237"/>
                  <a:gd name="T12" fmla="*/ 655 w 257"/>
                  <a:gd name="T13" fmla="*/ 3553 h 237"/>
                  <a:gd name="T14" fmla="*/ 922 w 257"/>
                  <a:gd name="T15" fmla="*/ 4062 h 237"/>
                  <a:gd name="T16" fmla="*/ 1240 w 257"/>
                  <a:gd name="T17" fmla="*/ 4488 h 237"/>
                  <a:gd name="T18" fmla="*/ 1633 w 257"/>
                  <a:gd name="T19" fmla="*/ 4893 h 237"/>
                  <a:gd name="T20" fmla="*/ 2093 w 257"/>
                  <a:gd name="T21" fmla="*/ 5241 h 237"/>
                  <a:gd name="T22" fmla="*/ 2586 w 257"/>
                  <a:gd name="T23" fmla="*/ 5523 h 237"/>
                  <a:gd name="T24" fmla="*/ 3193 w 257"/>
                  <a:gd name="T25" fmla="*/ 5747 h 237"/>
                  <a:gd name="T26" fmla="*/ 3850 w 257"/>
                  <a:gd name="T27" fmla="*/ 5893 h 237"/>
                  <a:gd name="T28" fmla="*/ 4586 w 257"/>
                  <a:gd name="T29" fmla="*/ 5973 h 237"/>
                  <a:gd name="T30" fmla="*/ 5361 w 257"/>
                  <a:gd name="T31" fmla="*/ 5949 h 237"/>
                  <a:gd name="T32" fmla="*/ 6263 w 257"/>
                  <a:gd name="T33" fmla="*/ 5848 h 237"/>
                  <a:gd name="T34" fmla="*/ 5459 w 257"/>
                  <a:gd name="T35" fmla="*/ 5722 h 237"/>
                  <a:gd name="T36" fmla="*/ 4748 w 257"/>
                  <a:gd name="T37" fmla="*/ 5547 h 237"/>
                  <a:gd name="T38" fmla="*/ 4146 w 257"/>
                  <a:gd name="T39" fmla="*/ 5341 h 237"/>
                  <a:gd name="T40" fmla="*/ 3608 w 257"/>
                  <a:gd name="T41" fmla="*/ 5140 h 237"/>
                  <a:gd name="T42" fmla="*/ 3115 w 257"/>
                  <a:gd name="T43" fmla="*/ 4860 h 237"/>
                  <a:gd name="T44" fmla="*/ 2731 w 257"/>
                  <a:gd name="T45" fmla="*/ 4589 h 237"/>
                  <a:gd name="T46" fmla="*/ 2368 w 257"/>
                  <a:gd name="T47" fmla="*/ 4261 h 237"/>
                  <a:gd name="T48" fmla="*/ 2048 w 257"/>
                  <a:gd name="T49" fmla="*/ 3901 h 237"/>
                  <a:gd name="T50" fmla="*/ 1753 w 257"/>
                  <a:gd name="T51" fmla="*/ 3553 h 237"/>
                  <a:gd name="T52" fmla="*/ 1491 w 257"/>
                  <a:gd name="T53" fmla="*/ 3148 h 237"/>
                  <a:gd name="T54" fmla="*/ 1273 w 257"/>
                  <a:gd name="T55" fmla="*/ 2700 h 237"/>
                  <a:gd name="T56" fmla="*/ 1051 w 257"/>
                  <a:gd name="T57" fmla="*/ 2214 h 237"/>
                  <a:gd name="T58" fmla="*/ 800 w 257"/>
                  <a:gd name="T59" fmla="*/ 1741 h 237"/>
                  <a:gd name="T60" fmla="*/ 558 w 257"/>
                  <a:gd name="T61" fmla="*/ 1181 h 237"/>
                  <a:gd name="T62" fmla="*/ 295 w 257"/>
                  <a:gd name="T63" fmla="*/ 60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" name="Freeform 6">
                <a:extLst>
                  <a:ext uri="{FF2B5EF4-FFF2-40B4-BE49-F238E27FC236}">
                    <a16:creationId xmlns:a16="http://schemas.microsoft.com/office/drawing/2014/main" id="{57E081C9-D73D-4050-AB43-69D266DCB46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917 w 124"/>
                  <a:gd name="T1" fmla="*/ 0 h 110"/>
                  <a:gd name="T2" fmla="*/ 3089 w 124"/>
                  <a:gd name="T3" fmla="*/ 2830 h 110"/>
                  <a:gd name="T4" fmla="*/ 2989 w 124"/>
                  <a:gd name="T5" fmla="*/ 2807 h 110"/>
                  <a:gd name="T6" fmla="*/ 2665 w 124"/>
                  <a:gd name="T7" fmla="*/ 2762 h 110"/>
                  <a:gd name="T8" fmla="*/ 2220 w 124"/>
                  <a:gd name="T9" fmla="*/ 2655 h 110"/>
                  <a:gd name="T10" fmla="*/ 1698 w 124"/>
                  <a:gd name="T11" fmla="*/ 2599 h 110"/>
                  <a:gd name="T12" fmla="*/ 1128 w 124"/>
                  <a:gd name="T13" fmla="*/ 2551 h 110"/>
                  <a:gd name="T14" fmla="*/ 623 w 124"/>
                  <a:gd name="T15" fmla="*/ 2578 h 110"/>
                  <a:gd name="T16" fmla="*/ 226 w 124"/>
                  <a:gd name="T17" fmla="*/ 2680 h 110"/>
                  <a:gd name="T18" fmla="*/ 0 w 124"/>
                  <a:gd name="T19" fmla="*/ 2891 h 110"/>
                  <a:gd name="T20" fmla="*/ 101 w 124"/>
                  <a:gd name="T21" fmla="*/ 2578 h 110"/>
                  <a:gd name="T22" fmla="*/ 199 w 124"/>
                  <a:gd name="T23" fmla="*/ 2332 h 110"/>
                  <a:gd name="T24" fmla="*/ 400 w 124"/>
                  <a:gd name="T25" fmla="*/ 2157 h 110"/>
                  <a:gd name="T26" fmla="*/ 623 w 124"/>
                  <a:gd name="T27" fmla="*/ 1994 h 110"/>
                  <a:gd name="T28" fmla="*/ 894 w 124"/>
                  <a:gd name="T29" fmla="*/ 1890 h 110"/>
                  <a:gd name="T30" fmla="*/ 1173 w 124"/>
                  <a:gd name="T31" fmla="*/ 1865 h 110"/>
                  <a:gd name="T32" fmla="*/ 1472 w 124"/>
                  <a:gd name="T33" fmla="*/ 1865 h 110"/>
                  <a:gd name="T34" fmla="*/ 1796 w 124"/>
                  <a:gd name="T35" fmla="*/ 1947 h 110"/>
                  <a:gd name="T36" fmla="*/ 1816 w 124"/>
                  <a:gd name="T37" fmla="*/ 1865 h 110"/>
                  <a:gd name="T38" fmla="*/ 1736 w 124"/>
                  <a:gd name="T39" fmla="*/ 1471 h 110"/>
                  <a:gd name="T40" fmla="*/ 1671 w 124"/>
                  <a:gd name="T41" fmla="*/ 998 h 110"/>
                  <a:gd name="T42" fmla="*/ 1617 w 124"/>
                  <a:gd name="T43" fmla="*/ 790 h 110"/>
                  <a:gd name="T44" fmla="*/ 1573 w 124"/>
                  <a:gd name="T45" fmla="*/ 790 h 110"/>
                  <a:gd name="T46" fmla="*/ 1517 w 124"/>
                  <a:gd name="T47" fmla="*/ 763 h 110"/>
                  <a:gd name="T48" fmla="*/ 1472 w 124"/>
                  <a:gd name="T49" fmla="*/ 686 h 110"/>
                  <a:gd name="T50" fmla="*/ 1416 w 124"/>
                  <a:gd name="T51" fmla="*/ 604 h 110"/>
                  <a:gd name="T52" fmla="*/ 1416 w 124"/>
                  <a:gd name="T53" fmla="*/ 498 h 110"/>
                  <a:gd name="T54" fmla="*/ 1472 w 124"/>
                  <a:gd name="T55" fmla="*/ 369 h 110"/>
                  <a:gd name="T56" fmla="*/ 1637 w 124"/>
                  <a:gd name="T57" fmla="*/ 211 h 110"/>
                  <a:gd name="T58" fmla="*/ 191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" name="Freeform 7">
                <a:extLst>
                  <a:ext uri="{FF2B5EF4-FFF2-40B4-BE49-F238E27FC236}">
                    <a16:creationId xmlns:a16="http://schemas.microsoft.com/office/drawing/2014/main" id="{06A45985-9058-4C7C-9A87-8FBB10C01CD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26 w 109"/>
                  <a:gd name="T3" fmla="*/ 20 h 156"/>
                  <a:gd name="T4" fmla="*/ 454 w 109"/>
                  <a:gd name="T5" fmla="*/ 118 h 156"/>
                  <a:gd name="T6" fmla="*/ 944 w 109"/>
                  <a:gd name="T7" fmla="*/ 296 h 156"/>
                  <a:gd name="T8" fmla="*/ 1474 w 109"/>
                  <a:gd name="T9" fmla="*/ 583 h 156"/>
                  <a:gd name="T10" fmla="*/ 1985 w 109"/>
                  <a:gd name="T11" fmla="*/ 1079 h 156"/>
                  <a:gd name="T12" fmla="*/ 2454 w 109"/>
                  <a:gd name="T13" fmla="*/ 1737 h 156"/>
                  <a:gd name="T14" fmla="*/ 2738 w 109"/>
                  <a:gd name="T15" fmla="*/ 2643 h 156"/>
                  <a:gd name="T16" fmla="*/ 2783 w 109"/>
                  <a:gd name="T17" fmla="*/ 3819 h 156"/>
                  <a:gd name="T18" fmla="*/ 2677 w 109"/>
                  <a:gd name="T19" fmla="*/ 3819 h 156"/>
                  <a:gd name="T20" fmla="*/ 2531 w 109"/>
                  <a:gd name="T21" fmla="*/ 3819 h 156"/>
                  <a:gd name="T22" fmla="*/ 2374 w 109"/>
                  <a:gd name="T23" fmla="*/ 3819 h 156"/>
                  <a:gd name="T24" fmla="*/ 2227 w 109"/>
                  <a:gd name="T25" fmla="*/ 3775 h 156"/>
                  <a:gd name="T26" fmla="*/ 2066 w 109"/>
                  <a:gd name="T27" fmla="*/ 3741 h 156"/>
                  <a:gd name="T28" fmla="*/ 1884 w 109"/>
                  <a:gd name="T29" fmla="*/ 3677 h 156"/>
                  <a:gd name="T30" fmla="*/ 1681 w 109"/>
                  <a:gd name="T31" fmla="*/ 3552 h 156"/>
                  <a:gd name="T32" fmla="*/ 1474 w 109"/>
                  <a:gd name="T33" fmla="*/ 3399 h 156"/>
                  <a:gd name="T34" fmla="*/ 1349 w 109"/>
                  <a:gd name="T35" fmla="*/ 3083 h 156"/>
                  <a:gd name="T36" fmla="*/ 1349 w 109"/>
                  <a:gd name="T37" fmla="*/ 2716 h 156"/>
                  <a:gd name="T38" fmla="*/ 1430 w 109"/>
                  <a:gd name="T39" fmla="*/ 2356 h 156"/>
                  <a:gd name="T40" fmla="*/ 1510 w 109"/>
                  <a:gd name="T41" fmla="*/ 1960 h 156"/>
                  <a:gd name="T42" fmla="*/ 1430 w 109"/>
                  <a:gd name="T43" fmla="*/ 1519 h 156"/>
                  <a:gd name="T44" fmla="*/ 1227 w 109"/>
                  <a:gd name="T45" fmla="*/ 1059 h 156"/>
                  <a:gd name="T46" fmla="*/ 793 w 109"/>
                  <a:gd name="T47" fmla="*/ 558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3" name="Freeform 8">
                <a:extLst>
                  <a:ext uri="{FF2B5EF4-FFF2-40B4-BE49-F238E27FC236}">
                    <a16:creationId xmlns:a16="http://schemas.microsoft.com/office/drawing/2014/main" id="{5EA57A3E-3CEB-4864-AFDA-071E290AAD1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777 w 46"/>
                  <a:gd name="T1" fmla="*/ 0 h 94"/>
                  <a:gd name="T2" fmla="*/ 506 w 46"/>
                  <a:gd name="T3" fmla="*/ 925 h 94"/>
                  <a:gd name="T4" fmla="*/ 381 w 46"/>
                  <a:gd name="T5" fmla="*/ 1519 h 94"/>
                  <a:gd name="T6" fmla="*/ 280 w 46"/>
                  <a:gd name="T7" fmla="*/ 1932 h 94"/>
                  <a:gd name="T8" fmla="*/ 0 w 46"/>
                  <a:gd name="T9" fmla="*/ 2299 h 94"/>
                  <a:gd name="T10" fmla="*/ 300 w 46"/>
                  <a:gd name="T11" fmla="*/ 2154 h 94"/>
                  <a:gd name="T12" fmla="*/ 582 w 46"/>
                  <a:gd name="T13" fmla="*/ 1957 h 94"/>
                  <a:gd name="T14" fmla="*/ 808 w 46"/>
                  <a:gd name="T15" fmla="*/ 1681 h 94"/>
                  <a:gd name="T16" fmla="*/ 1012 w 46"/>
                  <a:gd name="T17" fmla="*/ 1394 h 94"/>
                  <a:gd name="T18" fmla="*/ 1133 w 46"/>
                  <a:gd name="T19" fmla="*/ 1078 h 94"/>
                  <a:gd name="T20" fmla="*/ 1158 w 46"/>
                  <a:gd name="T21" fmla="*/ 736 h 94"/>
                  <a:gd name="T22" fmla="*/ 1052 w 46"/>
                  <a:gd name="T23" fmla="*/ 360 h 94"/>
                  <a:gd name="T24" fmla="*/ 77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4BDC699E-768C-4953-A9A3-9BA4FE00D84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0 w 54"/>
                  <a:gd name="T3" fmla="*/ 25 h 40"/>
                  <a:gd name="T4" fmla="*/ 142 w 54"/>
                  <a:gd name="T5" fmla="*/ 81 h 40"/>
                  <a:gd name="T6" fmla="*/ 316 w 54"/>
                  <a:gd name="T7" fmla="*/ 207 h 40"/>
                  <a:gd name="T8" fmla="*/ 513 w 54"/>
                  <a:gd name="T9" fmla="*/ 308 h 40"/>
                  <a:gd name="T10" fmla="*/ 702 w 54"/>
                  <a:gd name="T11" fmla="*/ 389 h 40"/>
                  <a:gd name="T12" fmla="*/ 924 w 54"/>
                  <a:gd name="T13" fmla="*/ 437 h 40"/>
                  <a:gd name="T14" fmla="*/ 1120 w 54"/>
                  <a:gd name="T15" fmla="*/ 466 h 40"/>
                  <a:gd name="T16" fmla="*/ 1318 w 54"/>
                  <a:gd name="T17" fmla="*/ 410 h 40"/>
                  <a:gd name="T18" fmla="*/ 1293 w 54"/>
                  <a:gd name="T19" fmla="*/ 639 h 40"/>
                  <a:gd name="T20" fmla="*/ 1220 w 54"/>
                  <a:gd name="T21" fmla="*/ 846 h 40"/>
                  <a:gd name="T22" fmla="*/ 1076 w 54"/>
                  <a:gd name="T23" fmla="*/ 983 h 40"/>
                  <a:gd name="T24" fmla="*/ 898 w 54"/>
                  <a:gd name="T25" fmla="*/ 1028 h 40"/>
                  <a:gd name="T26" fmla="*/ 682 w 54"/>
                  <a:gd name="T27" fmla="*/ 1004 h 40"/>
                  <a:gd name="T28" fmla="*/ 460 w 54"/>
                  <a:gd name="T29" fmla="*/ 821 h 40"/>
                  <a:gd name="T30" fmla="*/ 242 w 54"/>
                  <a:gd name="T31" fmla="*/ 511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9723E032-AA24-4BB7-B614-BF5509AF686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42 w 149"/>
                  <a:gd name="T3" fmla="*/ 453 h 704"/>
                  <a:gd name="T4" fmla="*/ 383 w 149"/>
                  <a:gd name="T5" fmla="*/ 1027 h 704"/>
                  <a:gd name="T6" fmla="*/ 671 w 149"/>
                  <a:gd name="T7" fmla="*/ 1755 h 704"/>
                  <a:gd name="T8" fmla="*/ 990 w 149"/>
                  <a:gd name="T9" fmla="*/ 2702 h 704"/>
                  <a:gd name="T10" fmla="*/ 1389 w 149"/>
                  <a:gd name="T11" fmla="*/ 3875 h 704"/>
                  <a:gd name="T12" fmla="*/ 1761 w 149"/>
                  <a:gd name="T13" fmla="*/ 5133 h 704"/>
                  <a:gd name="T14" fmla="*/ 2120 w 149"/>
                  <a:gd name="T15" fmla="*/ 6578 h 704"/>
                  <a:gd name="T16" fmla="*/ 2399 w 149"/>
                  <a:gd name="T17" fmla="*/ 8254 h 704"/>
                  <a:gd name="T18" fmla="*/ 2693 w 149"/>
                  <a:gd name="T19" fmla="*/ 10035 h 704"/>
                  <a:gd name="T20" fmla="*/ 2888 w 149"/>
                  <a:gd name="T21" fmla="*/ 12088 h 704"/>
                  <a:gd name="T22" fmla="*/ 2988 w 149"/>
                  <a:gd name="T23" fmla="*/ 14337 h 704"/>
                  <a:gd name="T24" fmla="*/ 3032 w 149"/>
                  <a:gd name="T25" fmla="*/ 16688 h 704"/>
                  <a:gd name="T26" fmla="*/ 2888 w 149"/>
                  <a:gd name="T27" fmla="*/ 19315 h 704"/>
                  <a:gd name="T28" fmla="*/ 2620 w 149"/>
                  <a:gd name="T29" fmla="*/ 22096 h 704"/>
                  <a:gd name="T30" fmla="*/ 2217 w 149"/>
                  <a:gd name="T31" fmla="*/ 25021 h 704"/>
                  <a:gd name="T32" fmla="*/ 1608 w 149"/>
                  <a:gd name="T33" fmla="*/ 28244 h 704"/>
                  <a:gd name="T34" fmla="*/ 932 w 149"/>
                  <a:gd name="T35" fmla="*/ 31897 h 704"/>
                  <a:gd name="T36" fmla="*/ 509 w 149"/>
                  <a:gd name="T37" fmla="*/ 35278 h 704"/>
                  <a:gd name="T38" fmla="*/ 241 w 149"/>
                  <a:gd name="T39" fmla="*/ 38399 h 704"/>
                  <a:gd name="T40" fmla="*/ 142 w 149"/>
                  <a:gd name="T41" fmla="*/ 41402 h 704"/>
                  <a:gd name="T42" fmla="*/ 142 w 149"/>
                  <a:gd name="T43" fmla="*/ 44257 h 704"/>
                  <a:gd name="T44" fmla="*/ 197 w 149"/>
                  <a:gd name="T45" fmla="*/ 46910 h 704"/>
                  <a:gd name="T46" fmla="*/ 295 w 149"/>
                  <a:gd name="T47" fmla="*/ 49238 h 704"/>
                  <a:gd name="T48" fmla="*/ 339 w 149"/>
                  <a:gd name="T49" fmla="*/ 51513 h 704"/>
                  <a:gd name="T50" fmla="*/ 990 w 149"/>
                  <a:gd name="T51" fmla="*/ 50340 h 704"/>
                  <a:gd name="T52" fmla="*/ 932 w 149"/>
                  <a:gd name="T53" fmla="*/ 49758 h 704"/>
                  <a:gd name="T54" fmla="*/ 868 w 149"/>
                  <a:gd name="T55" fmla="*/ 48082 h 704"/>
                  <a:gd name="T56" fmla="*/ 795 w 149"/>
                  <a:gd name="T57" fmla="*/ 45506 h 704"/>
                  <a:gd name="T58" fmla="*/ 848 w 149"/>
                  <a:gd name="T59" fmla="*/ 42078 h 704"/>
                  <a:gd name="T60" fmla="*/ 990 w 149"/>
                  <a:gd name="T61" fmla="*/ 37980 h 704"/>
                  <a:gd name="T62" fmla="*/ 1389 w 149"/>
                  <a:gd name="T63" fmla="*/ 33301 h 704"/>
                  <a:gd name="T64" fmla="*/ 2064 w 149"/>
                  <a:gd name="T65" fmla="*/ 28244 h 704"/>
                  <a:gd name="T66" fmla="*/ 3105 w 149"/>
                  <a:gd name="T67" fmla="*/ 22892 h 704"/>
                  <a:gd name="T68" fmla="*/ 3444 w 149"/>
                  <a:gd name="T69" fmla="*/ 20417 h 704"/>
                  <a:gd name="T70" fmla="*/ 3586 w 149"/>
                  <a:gd name="T71" fmla="*/ 17186 h 704"/>
                  <a:gd name="T72" fmla="*/ 3468 w 149"/>
                  <a:gd name="T73" fmla="*/ 13457 h 704"/>
                  <a:gd name="T74" fmla="*/ 3149 w 149"/>
                  <a:gd name="T75" fmla="*/ 9804 h 704"/>
                  <a:gd name="T76" fmla="*/ 2620 w 149"/>
                  <a:gd name="T77" fmla="*/ 6227 h 704"/>
                  <a:gd name="T78" fmla="*/ 1942 w 149"/>
                  <a:gd name="T79" fmla="*/ 3226 h 704"/>
                  <a:gd name="T80" fmla="*/ 1054 w 149"/>
                  <a:gd name="T81" fmla="*/ 1027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32D88480-17F7-44F3-B025-51AE87211705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808 w 128"/>
                <a:gd name="T1" fmla="*/ 0 h 217"/>
                <a:gd name="T2" fmla="*/ 4260 w 128"/>
                <a:gd name="T3" fmla="*/ 724 h 217"/>
                <a:gd name="T4" fmla="*/ 4661 w 128"/>
                <a:gd name="T5" fmla="*/ 2165 h 217"/>
                <a:gd name="T6" fmla="*/ 4979 w 128"/>
                <a:gd name="T7" fmla="*/ 4017 h 217"/>
                <a:gd name="T8" fmla="*/ 5191 w 128"/>
                <a:gd name="T9" fmla="*/ 6236 h 217"/>
                <a:gd name="T10" fmla="*/ 5145 w 128"/>
                <a:gd name="T11" fmla="*/ 8883 h 217"/>
                <a:gd name="T12" fmla="*/ 4706 w 128"/>
                <a:gd name="T13" fmla="*/ 11610 h 217"/>
                <a:gd name="T14" fmla="*/ 3808 w 128"/>
                <a:gd name="T15" fmla="*/ 14472 h 217"/>
                <a:gd name="T16" fmla="*/ 2425 w 128"/>
                <a:gd name="T17" fmla="*/ 17361 h 217"/>
                <a:gd name="T18" fmla="*/ 1994 w 128"/>
                <a:gd name="T19" fmla="*/ 17038 h 217"/>
                <a:gd name="T20" fmla="*/ 1542 w 128"/>
                <a:gd name="T21" fmla="*/ 16799 h 217"/>
                <a:gd name="T22" fmla="*/ 1062 w 128"/>
                <a:gd name="T23" fmla="*/ 16395 h 217"/>
                <a:gd name="T24" fmla="*/ 643 w 128"/>
                <a:gd name="T25" fmla="*/ 16072 h 217"/>
                <a:gd name="T26" fmla="*/ 318 w 128"/>
                <a:gd name="T27" fmla="*/ 15681 h 217"/>
                <a:gd name="T28" fmla="*/ 83 w 128"/>
                <a:gd name="T29" fmla="*/ 15196 h 217"/>
                <a:gd name="T30" fmla="*/ 0 w 128"/>
                <a:gd name="T31" fmla="*/ 14634 h 217"/>
                <a:gd name="T32" fmla="*/ 50 w 128"/>
                <a:gd name="T33" fmla="*/ 14230 h 217"/>
                <a:gd name="T34" fmla="*/ 527 w 128"/>
                <a:gd name="T35" fmla="*/ 13668 h 217"/>
                <a:gd name="T36" fmla="*/ 1171 w 128"/>
                <a:gd name="T37" fmla="*/ 12899 h 217"/>
                <a:gd name="T38" fmla="*/ 1865 w 128"/>
                <a:gd name="T39" fmla="*/ 12014 h 217"/>
                <a:gd name="T40" fmla="*/ 2554 w 128"/>
                <a:gd name="T41" fmla="*/ 10725 h 217"/>
                <a:gd name="T42" fmla="*/ 3197 w 128"/>
                <a:gd name="T43" fmla="*/ 8963 h 217"/>
                <a:gd name="T44" fmla="*/ 3694 w 128"/>
                <a:gd name="T45" fmla="*/ 6637 h 217"/>
                <a:gd name="T46" fmla="*/ 3934 w 128"/>
                <a:gd name="T47" fmla="*/ 3694 h 217"/>
                <a:gd name="T48" fmla="*/ 380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897824A7-B39F-4255-A76B-4D9A4E00915A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223E7D89-1B2A-45AF-8AFA-8448EA3E85F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6DB18097-5709-4FB3-8361-29A293916A49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6290 w 117"/>
                <a:gd name="T1" fmla="*/ 0 h 132"/>
                <a:gd name="T2" fmla="*/ 0 w 117"/>
                <a:gd name="T3" fmla="*/ 3817 h 132"/>
                <a:gd name="T4" fmla="*/ 248 w 117"/>
                <a:gd name="T5" fmla="*/ 3955 h 132"/>
                <a:gd name="T6" fmla="*/ 1162 w 117"/>
                <a:gd name="T7" fmla="*/ 4436 h 132"/>
                <a:gd name="T8" fmla="*/ 2436 w 117"/>
                <a:gd name="T9" fmla="*/ 5512 h 132"/>
                <a:gd name="T10" fmla="*/ 3855 w 117"/>
                <a:gd name="T11" fmla="*/ 7167 h 132"/>
                <a:gd name="T12" fmla="*/ 5540 w 117"/>
                <a:gd name="T13" fmla="*/ 9466 h 132"/>
                <a:gd name="T14" fmla="*/ 7041 w 117"/>
                <a:gd name="T15" fmla="*/ 12208 h 132"/>
                <a:gd name="T16" fmla="*/ 8560 w 117"/>
                <a:gd name="T17" fmla="*/ 15716 h 132"/>
                <a:gd name="T18" fmla="*/ 9721 w 117"/>
                <a:gd name="T19" fmla="*/ 20152 h 132"/>
                <a:gd name="T20" fmla="*/ 9803 w 117"/>
                <a:gd name="T21" fmla="*/ 18324 h 132"/>
                <a:gd name="T22" fmla="*/ 9640 w 117"/>
                <a:gd name="T23" fmla="*/ 16335 h 132"/>
                <a:gd name="T24" fmla="*/ 9053 w 117"/>
                <a:gd name="T25" fmla="*/ 13727 h 132"/>
                <a:gd name="T26" fmla="*/ 8311 w 117"/>
                <a:gd name="T27" fmla="*/ 11294 h 132"/>
                <a:gd name="T28" fmla="*/ 7452 w 117"/>
                <a:gd name="T29" fmla="*/ 8858 h 132"/>
                <a:gd name="T30" fmla="*/ 6535 w 117"/>
                <a:gd name="T31" fmla="*/ 6858 h 132"/>
                <a:gd name="T32" fmla="*/ 5622 w 117"/>
                <a:gd name="T33" fmla="*/ 5512 h 132"/>
                <a:gd name="T34" fmla="*/ 4844 w 117"/>
                <a:gd name="T35" fmla="*/ 4868 h 132"/>
                <a:gd name="T36" fmla="*/ 5785 w 117"/>
                <a:gd name="T37" fmla="*/ 4436 h 132"/>
                <a:gd name="T38" fmla="*/ 6620 w 117"/>
                <a:gd name="T39" fmla="*/ 4250 h 132"/>
                <a:gd name="T40" fmla="*/ 7452 w 117"/>
                <a:gd name="T41" fmla="*/ 3955 h 132"/>
                <a:gd name="T42" fmla="*/ 8230 w 117"/>
                <a:gd name="T43" fmla="*/ 3817 h 132"/>
                <a:gd name="T44" fmla="*/ 8808 w 117"/>
                <a:gd name="T45" fmla="*/ 3645 h 132"/>
                <a:gd name="T46" fmla="*/ 9137 w 117"/>
                <a:gd name="T47" fmla="*/ 3350 h 132"/>
                <a:gd name="T48" fmla="*/ 9476 w 117"/>
                <a:gd name="T49" fmla="*/ 3213 h 132"/>
                <a:gd name="T50" fmla="*/ 9558 w 117"/>
                <a:gd name="T51" fmla="*/ 3213 h 132"/>
                <a:gd name="T52" fmla="*/ 6290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D1BD256C-FF26-4BBB-91F2-7C8B4A4792D9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349 w 29"/>
                <a:gd name="T1" fmla="*/ 0 h 77"/>
                <a:gd name="T2" fmla="*/ 1863 w 29"/>
                <a:gd name="T3" fmla="*/ 0 h 77"/>
                <a:gd name="T4" fmla="*/ 1296 w 29"/>
                <a:gd name="T5" fmla="*/ 633 h 77"/>
                <a:gd name="T6" fmla="*/ 729 w 29"/>
                <a:gd name="T7" fmla="*/ 1445 h 77"/>
                <a:gd name="T8" fmla="*/ 324 w 29"/>
                <a:gd name="T9" fmla="*/ 3064 h 77"/>
                <a:gd name="T10" fmla="*/ 81 w 29"/>
                <a:gd name="T11" fmla="*/ 4825 h 77"/>
                <a:gd name="T12" fmla="*/ 0 w 29"/>
                <a:gd name="T13" fmla="*/ 7078 h 77"/>
                <a:gd name="T14" fmla="*/ 243 w 29"/>
                <a:gd name="T15" fmla="*/ 9650 h 77"/>
                <a:gd name="T16" fmla="*/ 891 w 29"/>
                <a:gd name="T17" fmla="*/ 12344 h 77"/>
                <a:gd name="T18" fmla="*/ 1215 w 29"/>
                <a:gd name="T19" fmla="*/ 8522 h 77"/>
                <a:gd name="T20" fmla="*/ 1539 w 29"/>
                <a:gd name="T21" fmla="*/ 5950 h 77"/>
                <a:gd name="T22" fmla="*/ 1863 w 29"/>
                <a:gd name="T23" fmla="*/ 3519 h 77"/>
                <a:gd name="T24" fmla="*/ 234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FF35AEAB-FC30-4D1D-BCE9-08998E78F50F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2" name="Group 17">
              <a:extLst>
                <a:ext uri="{FF2B5EF4-FFF2-40B4-BE49-F238E27FC236}">
                  <a16:creationId xmlns:a16="http://schemas.microsoft.com/office/drawing/2014/main" id="{9F39F2BE-A487-4D37-83B1-44EEB24EC8A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32ACD245-937C-46D5-A1AE-229EC1AAB47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2CC8BD14-E03C-4B3B-BFAB-E23E8A89C9F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D86242C1-36FD-405E-B924-8CDA28E838A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3" name="Group 21">
              <a:extLst>
                <a:ext uri="{FF2B5EF4-FFF2-40B4-BE49-F238E27FC236}">
                  <a16:creationId xmlns:a16="http://schemas.microsoft.com/office/drawing/2014/main" id="{23B469B4-6A57-4FE1-A1A1-8C4F437CCDA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>
                <a:extLst>
                  <a:ext uri="{FF2B5EF4-FFF2-40B4-BE49-F238E27FC236}">
                    <a16:creationId xmlns:a16="http://schemas.microsoft.com/office/drawing/2014/main" id="{731C573A-46C7-4CAE-8541-BB05112E0B5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BB2EBDF8-9F9C-48AE-9B31-3C2ED0C12B5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5" name="Freeform 24">
                <a:extLst>
                  <a:ext uri="{FF2B5EF4-FFF2-40B4-BE49-F238E27FC236}">
                    <a16:creationId xmlns:a16="http://schemas.microsoft.com/office/drawing/2014/main" id="{BAE50270-D3CE-4994-8C04-839A828B868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4" name="Group 25">
              <a:extLst>
                <a:ext uri="{FF2B5EF4-FFF2-40B4-BE49-F238E27FC236}">
                  <a16:creationId xmlns:a16="http://schemas.microsoft.com/office/drawing/2014/main" id="{952A2A39-214B-443E-B2A7-DBCA49B1D55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75525519-582A-4F83-87FA-F13AAE1A645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id="{2D9EB6B2-F6D0-4E17-ABED-1ABF0BC3B7E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2" name="Freeform 28">
                <a:extLst>
                  <a:ext uri="{FF2B5EF4-FFF2-40B4-BE49-F238E27FC236}">
                    <a16:creationId xmlns:a16="http://schemas.microsoft.com/office/drawing/2014/main" id="{5FD7839D-7BD3-45E3-969B-8A834997573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5" name="Group 29">
              <a:extLst>
                <a:ext uri="{FF2B5EF4-FFF2-40B4-BE49-F238E27FC236}">
                  <a16:creationId xmlns:a16="http://schemas.microsoft.com/office/drawing/2014/main" id="{7FFF8473-06A5-4A76-9237-227B2E073EB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>
                <a:extLst>
                  <a:ext uri="{FF2B5EF4-FFF2-40B4-BE49-F238E27FC236}">
                    <a16:creationId xmlns:a16="http://schemas.microsoft.com/office/drawing/2014/main" id="{35D47539-34F0-4A7A-B712-CCC87570670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" name="Freeform 31">
                <a:extLst>
                  <a:ext uri="{FF2B5EF4-FFF2-40B4-BE49-F238E27FC236}">
                    <a16:creationId xmlns:a16="http://schemas.microsoft.com/office/drawing/2014/main" id="{97042A82-3CB7-49BC-A392-E78E191AB8C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" name="Freeform 32">
                <a:extLst>
                  <a:ext uri="{FF2B5EF4-FFF2-40B4-BE49-F238E27FC236}">
                    <a16:creationId xmlns:a16="http://schemas.microsoft.com/office/drawing/2014/main" id="{42F0934D-CA25-4A8D-A371-90706720B14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6" name="Group 33">
              <a:extLst>
                <a:ext uri="{FF2B5EF4-FFF2-40B4-BE49-F238E27FC236}">
                  <a16:creationId xmlns:a16="http://schemas.microsoft.com/office/drawing/2014/main" id="{71898116-9DD7-48D2-9AFD-EF36766AA44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>
                <a:extLst>
                  <a:ext uri="{FF2B5EF4-FFF2-40B4-BE49-F238E27FC236}">
                    <a16:creationId xmlns:a16="http://schemas.microsoft.com/office/drawing/2014/main" id="{9269C2EC-F487-44D5-9274-1FEE1D2DC32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" name="Freeform 35">
                <a:extLst>
                  <a:ext uri="{FF2B5EF4-FFF2-40B4-BE49-F238E27FC236}">
                    <a16:creationId xmlns:a16="http://schemas.microsoft.com/office/drawing/2014/main" id="{D4441C92-28E1-4CDD-9C2A-0FF8F6574F5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" name="Freeform 36">
                <a:extLst>
                  <a:ext uri="{FF2B5EF4-FFF2-40B4-BE49-F238E27FC236}">
                    <a16:creationId xmlns:a16="http://schemas.microsoft.com/office/drawing/2014/main" id="{8122D426-7007-434D-BF2F-E6CFB32227B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A728D617-F932-4DD8-889A-F7D91745901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38">
              <a:extLst>
                <a:ext uri="{FF2B5EF4-FFF2-40B4-BE49-F238E27FC236}">
                  <a16:creationId xmlns:a16="http://schemas.microsoft.com/office/drawing/2014/main" id="{25494A52-A435-48C0-8964-A63BB721EC6B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88 h 237"/>
                <a:gd name="T4" fmla="*/ 148 w 257"/>
                <a:gd name="T5" fmla="*/ 1959 h 237"/>
                <a:gd name="T6" fmla="*/ 294 w 257"/>
                <a:gd name="T7" fmla="*/ 2942 h 237"/>
                <a:gd name="T8" fmla="*/ 541 w 257"/>
                <a:gd name="T9" fmla="*/ 3838 h 237"/>
                <a:gd name="T10" fmla="*/ 893 w 257"/>
                <a:gd name="T11" fmla="*/ 4671 h 237"/>
                <a:gd name="T12" fmla="*/ 1341 w 257"/>
                <a:gd name="T13" fmla="*/ 5527 h 237"/>
                <a:gd name="T14" fmla="*/ 1881 w 257"/>
                <a:gd name="T15" fmla="*/ 6310 h 237"/>
                <a:gd name="T16" fmla="*/ 2515 w 257"/>
                <a:gd name="T17" fmla="*/ 6968 h 237"/>
                <a:gd name="T18" fmla="*/ 3315 w 257"/>
                <a:gd name="T19" fmla="*/ 7601 h 237"/>
                <a:gd name="T20" fmla="*/ 4240 w 257"/>
                <a:gd name="T21" fmla="*/ 8144 h 237"/>
                <a:gd name="T22" fmla="*/ 5231 w 257"/>
                <a:gd name="T23" fmla="*/ 8582 h 237"/>
                <a:gd name="T24" fmla="*/ 6452 w 257"/>
                <a:gd name="T25" fmla="*/ 8928 h 237"/>
                <a:gd name="T26" fmla="*/ 7793 w 257"/>
                <a:gd name="T27" fmla="*/ 9165 h 237"/>
                <a:gd name="T28" fmla="*/ 9269 w 257"/>
                <a:gd name="T29" fmla="*/ 9290 h 237"/>
                <a:gd name="T30" fmla="*/ 10848 w 257"/>
                <a:gd name="T31" fmla="*/ 9240 h 237"/>
                <a:gd name="T32" fmla="*/ 12674 w 257"/>
                <a:gd name="T33" fmla="*/ 9085 h 237"/>
                <a:gd name="T34" fmla="*/ 11052 w 257"/>
                <a:gd name="T35" fmla="*/ 8895 h 237"/>
                <a:gd name="T36" fmla="*/ 9619 w 257"/>
                <a:gd name="T37" fmla="*/ 8615 h 237"/>
                <a:gd name="T38" fmla="*/ 8371 w 257"/>
                <a:gd name="T39" fmla="*/ 8302 h 237"/>
                <a:gd name="T40" fmla="*/ 7295 w 257"/>
                <a:gd name="T41" fmla="*/ 7989 h 237"/>
                <a:gd name="T42" fmla="*/ 6307 w 257"/>
                <a:gd name="T43" fmla="*/ 7569 h 237"/>
                <a:gd name="T44" fmla="*/ 5525 w 257"/>
                <a:gd name="T45" fmla="*/ 7124 h 237"/>
                <a:gd name="T46" fmla="*/ 4783 w 257"/>
                <a:gd name="T47" fmla="*/ 6623 h 237"/>
                <a:gd name="T48" fmla="*/ 4150 w 257"/>
                <a:gd name="T49" fmla="*/ 6080 h 237"/>
                <a:gd name="T50" fmla="*/ 3553 w 257"/>
                <a:gd name="T51" fmla="*/ 5527 h 237"/>
                <a:gd name="T52" fmla="*/ 3013 w 257"/>
                <a:gd name="T53" fmla="*/ 4902 h 237"/>
                <a:gd name="T54" fmla="*/ 2570 w 257"/>
                <a:gd name="T55" fmla="*/ 4201 h 237"/>
                <a:gd name="T56" fmla="*/ 2120 w 257"/>
                <a:gd name="T57" fmla="*/ 3443 h 237"/>
                <a:gd name="T58" fmla="*/ 1622 w 257"/>
                <a:gd name="T59" fmla="*/ 2710 h 237"/>
                <a:gd name="T60" fmla="*/ 1137 w 257"/>
                <a:gd name="T61" fmla="*/ 1847 h 237"/>
                <a:gd name="T62" fmla="*/ 596 w 257"/>
                <a:gd name="T63" fmla="*/ 93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39">
              <a:extLst>
                <a:ext uri="{FF2B5EF4-FFF2-40B4-BE49-F238E27FC236}">
                  <a16:creationId xmlns:a16="http://schemas.microsoft.com/office/drawing/2014/main" id="{4989B569-3EC7-43B5-855D-350E19194E1B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3867 w 124"/>
                <a:gd name="T1" fmla="*/ 0 h 110"/>
                <a:gd name="T2" fmla="*/ 6219 w 124"/>
                <a:gd name="T3" fmla="*/ 4408 h 110"/>
                <a:gd name="T4" fmla="*/ 6012 w 124"/>
                <a:gd name="T5" fmla="*/ 4357 h 110"/>
                <a:gd name="T6" fmla="*/ 5368 w 124"/>
                <a:gd name="T7" fmla="*/ 4279 h 110"/>
                <a:gd name="T8" fmla="*/ 4468 w 124"/>
                <a:gd name="T9" fmla="*/ 4114 h 110"/>
                <a:gd name="T10" fmla="*/ 3414 w 124"/>
                <a:gd name="T11" fmla="*/ 4036 h 110"/>
                <a:gd name="T12" fmla="*/ 2259 w 124"/>
                <a:gd name="T13" fmla="*/ 3953 h 110"/>
                <a:gd name="T14" fmla="*/ 1261 w 124"/>
                <a:gd name="T15" fmla="*/ 4006 h 110"/>
                <a:gd name="T16" fmla="*/ 452 w 124"/>
                <a:gd name="T17" fmla="*/ 4165 h 110"/>
                <a:gd name="T18" fmla="*/ 0 w 124"/>
                <a:gd name="T19" fmla="*/ 4491 h 110"/>
                <a:gd name="T20" fmla="*/ 205 w 124"/>
                <a:gd name="T21" fmla="*/ 4006 h 110"/>
                <a:gd name="T22" fmla="*/ 397 w 124"/>
                <a:gd name="T23" fmla="*/ 3634 h 110"/>
                <a:gd name="T24" fmla="*/ 806 w 124"/>
                <a:gd name="T25" fmla="*/ 3341 h 110"/>
                <a:gd name="T26" fmla="*/ 1261 w 124"/>
                <a:gd name="T27" fmla="*/ 3098 h 110"/>
                <a:gd name="T28" fmla="*/ 1807 w 124"/>
                <a:gd name="T29" fmla="*/ 2939 h 110"/>
                <a:gd name="T30" fmla="*/ 2358 w 124"/>
                <a:gd name="T31" fmla="*/ 2886 h 110"/>
                <a:gd name="T32" fmla="*/ 2959 w 124"/>
                <a:gd name="T33" fmla="*/ 2886 h 110"/>
                <a:gd name="T34" fmla="*/ 3619 w 124"/>
                <a:gd name="T35" fmla="*/ 3020 h 110"/>
                <a:gd name="T36" fmla="*/ 3654 w 124"/>
                <a:gd name="T37" fmla="*/ 2886 h 110"/>
                <a:gd name="T38" fmla="*/ 3505 w 124"/>
                <a:gd name="T39" fmla="*/ 2292 h 110"/>
                <a:gd name="T40" fmla="*/ 3356 w 124"/>
                <a:gd name="T41" fmla="*/ 1552 h 110"/>
                <a:gd name="T42" fmla="*/ 3257 w 124"/>
                <a:gd name="T43" fmla="*/ 1226 h 110"/>
                <a:gd name="T44" fmla="*/ 3167 w 124"/>
                <a:gd name="T45" fmla="*/ 1226 h 110"/>
                <a:gd name="T46" fmla="*/ 3053 w 124"/>
                <a:gd name="T47" fmla="*/ 1175 h 110"/>
                <a:gd name="T48" fmla="*/ 2959 w 124"/>
                <a:gd name="T49" fmla="*/ 1067 h 110"/>
                <a:gd name="T50" fmla="*/ 2869 w 124"/>
                <a:gd name="T51" fmla="*/ 940 h 110"/>
                <a:gd name="T52" fmla="*/ 2869 w 124"/>
                <a:gd name="T53" fmla="*/ 773 h 110"/>
                <a:gd name="T54" fmla="*/ 2959 w 124"/>
                <a:gd name="T55" fmla="*/ 561 h 110"/>
                <a:gd name="T56" fmla="*/ 3313 w 124"/>
                <a:gd name="T57" fmla="*/ 326 h 110"/>
                <a:gd name="T58" fmla="*/ 386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40">
              <a:extLst>
                <a:ext uri="{FF2B5EF4-FFF2-40B4-BE49-F238E27FC236}">
                  <a16:creationId xmlns:a16="http://schemas.microsoft.com/office/drawing/2014/main" id="{4F0CF4A3-1A60-4DC5-B0CC-B19645CBFF15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88 w 46"/>
                <a:gd name="T1" fmla="*/ 0 h 94"/>
                <a:gd name="T2" fmla="*/ 1016 w 46"/>
                <a:gd name="T3" fmla="*/ 1433 h 94"/>
                <a:gd name="T4" fmla="*/ 765 w 46"/>
                <a:gd name="T5" fmla="*/ 2347 h 94"/>
                <a:gd name="T6" fmla="*/ 559 w 46"/>
                <a:gd name="T7" fmla="*/ 2987 h 94"/>
                <a:gd name="T8" fmla="*/ 0 w 46"/>
                <a:gd name="T9" fmla="*/ 3552 h 94"/>
                <a:gd name="T10" fmla="*/ 615 w 46"/>
                <a:gd name="T11" fmla="*/ 3319 h 94"/>
                <a:gd name="T12" fmla="*/ 1187 w 46"/>
                <a:gd name="T13" fmla="*/ 3017 h 94"/>
                <a:gd name="T14" fmla="*/ 1644 w 46"/>
                <a:gd name="T15" fmla="*/ 2605 h 94"/>
                <a:gd name="T16" fmla="*/ 2046 w 46"/>
                <a:gd name="T17" fmla="*/ 2152 h 94"/>
                <a:gd name="T18" fmla="*/ 2294 w 46"/>
                <a:gd name="T19" fmla="*/ 1658 h 94"/>
                <a:gd name="T20" fmla="*/ 2353 w 46"/>
                <a:gd name="T21" fmla="*/ 1125 h 94"/>
                <a:gd name="T22" fmla="*/ 2139 w 46"/>
                <a:gd name="T23" fmla="*/ 565 h 94"/>
                <a:gd name="T24" fmla="*/ 1588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41">
              <a:extLst>
                <a:ext uri="{FF2B5EF4-FFF2-40B4-BE49-F238E27FC236}">
                  <a16:creationId xmlns:a16="http://schemas.microsoft.com/office/drawing/2014/main" id="{F41CF09C-625C-4B06-BFF3-335538AB473A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42">
              <a:extLst>
                <a:ext uri="{FF2B5EF4-FFF2-40B4-BE49-F238E27FC236}">
                  <a16:creationId xmlns:a16="http://schemas.microsoft.com/office/drawing/2014/main" id="{D3F129CC-D8FF-408E-9717-9C1AA1B38C10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93 w 149"/>
                <a:gd name="T3" fmla="*/ 693 h 704"/>
                <a:gd name="T4" fmla="*/ 773 w 149"/>
                <a:gd name="T5" fmla="*/ 1601 h 704"/>
                <a:gd name="T6" fmla="*/ 1356 w 149"/>
                <a:gd name="T7" fmla="*/ 2721 h 704"/>
                <a:gd name="T8" fmla="*/ 1983 w 149"/>
                <a:gd name="T9" fmla="*/ 4214 h 704"/>
                <a:gd name="T10" fmla="*/ 2812 w 149"/>
                <a:gd name="T11" fmla="*/ 6031 h 704"/>
                <a:gd name="T12" fmla="*/ 3542 w 149"/>
                <a:gd name="T13" fmla="*/ 7985 h 704"/>
                <a:gd name="T14" fmla="*/ 4257 w 149"/>
                <a:gd name="T15" fmla="*/ 10259 h 704"/>
                <a:gd name="T16" fmla="*/ 4843 w 149"/>
                <a:gd name="T17" fmla="*/ 12872 h 704"/>
                <a:gd name="T18" fmla="*/ 5412 w 149"/>
                <a:gd name="T19" fmla="*/ 15626 h 704"/>
                <a:gd name="T20" fmla="*/ 5816 w 149"/>
                <a:gd name="T21" fmla="*/ 18795 h 704"/>
                <a:gd name="T22" fmla="*/ 5998 w 149"/>
                <a:gd name="T23" fmla="*/ 22317 h 704"/>
                <a:gd name="T24" fmla="*/ 6095 w 149"/>
                <a:gd name="T25" fmla="*/ 25980 h 704"/>
                <a:gd name="T26" fmla="*/ 5816 w 149"/>
                <a:gd name="T27" fmla="*/ 30089 h 704"/>
                <a:gd name="T28" fmla="*/ 5267 w 149"/>
                <a:gd name="T29" fmla="*/ 34422 h 704"/>
                <a:gd name="T30" fmla="*/ 4460 w 149"/>
                <a:gd name="T31" fmla="*/ 38946 h 704"/>
                <a:gd name="T32" fmla="*/ 3250 w 149"/>
                <a:gd name="T33" fmla="*/ 43974 h 704"/>
                <a:gd name="T34" fmla="*/ 1891 w 149"/>
                <a:gd name="T35" fmla="*/ 49653 h 704"/>
                <a:gd name="T36" fmla="*/ 1008 w 149"/>
                <a:gd name="T37" fmla="*/ 54926 h 704"/>
                <a:gd name="T38" fmla="*/ 480 w 149"/>
                <a:gd name="T39" fmla="*/ 59803 h 704"/>
                <a:gd name="T40" fmla="*/ 293 w 149"/>
                <a:gd name="T41" fmla="*/ 64478 h 704"/>
                <a:gd name="T42" fmla="*/ 293 w 149"/>
                <a:gd name="T43" fmla="*/ 68941 h 704"/>
                <a:gd name="T44" fmla="*/ 382 w 149"/>
                <a:gd name="T45" fmla="*/ 73018 h 704"/>
                <a:gd name="T46" fmla="*/ 586 w 149"/>
                <a:gd name="T47" fmla="*/ 76678 h 704"/>
                <a:gd name="T48" fmla="*/ 680 w 149"/>
                <a:gd name="T49" fmla="*/ 80203 h 704"/>
                <a:gd name="T50" fmla="*/ 1983 w 149"/>
                <a:gd name="T51" fmla="*/ 78386 h 704"/>
                <a:gd name="T52" fmla="*/ 1891 w 149"/>
                <a:gd name="T53" fmla="*/ 77478 h 704"/>
                <a:gd name="T54" fmla="*/ 1746 w 149"/>
                <a:gd name="T55" fmla="*/ 74832 h 704"/>
                <a:gd name="T56" fmla="*/ 1593 w 149"/>
                <a:gd name="T57" fmla="*/ 70862 h 704"/>
                <a:gd name="T58" fmla="*/ 1691 w 149"/>
                <a:gd name="T59" fmla="*/ 65524 h 704"/>
                <a:gd name="T60" fmla="*/ 1983 w 149"/>
                <a:gd name="T61" fmla="*/ 59143 h 704"/>
                <a:gd name="T62" fmla="*/ 2812 w 149"/>
                <a:gd name="T63" fmla="*/ 51851 h 704"/>
                <a:gd name="T64" fmla="*/ 4167 w 149"/>
                <a:gd name="T65" fmla="*/ 43974 h 704"/>
                <a:gd name="T66" fmla="*/ 6241 w 149"/>
                <a:gd name="T67" fmla="*/ 35670 h 704"/>
                <a:gd name="T68" fmla="*/ 6916 w 149"/>
                <a:gd name="T69" fmla="*/ 31808 h 704"/>
                <a:gd name="T70" fmla="*/ 7214 w 149"/>
                <a:gd name="T71" fmla="*/ 26780 h 704"/>
                <a:gd name="T72" fmla="*/ 6971 w 149"/>
                <a:gd name="T73" fmla="*/ 20952 h 704"/>
                <a:gd name="T74" fmla="*/ 6351 w 149"/>
                <a:gd name="T75" fmla="*/ 15273 h 704"/>
                <a:gd name="T76" fmla="*/ 5267 w 149"/>
                <a:gd name="T77" fmla="*/ 9690 h 704"/>
                <a:gd name="T78" fmla="*/ 3925 w 149"/>
                <a:gd name="T79" fmla="*/ 5018 h 704"/>
                <a:gd name="T80" fmla="*/ 2129 w 149"/>
                <a:gd name="T81" fmla="*/ 160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FCD9D434-6764-4A74-8902-E371BB99B6F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2811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en-GB" altLang="cs-CZ" noProof="0"/>
              <a:t>Klepnutím lze upravit styl předlohy nadpisů.</a:t>
            </a:r>
          </a:p>
        </p:txBody>
      </p:sp>
      <p:sp>
        <p:nvSpPr>
          <p:cNvPr id="72811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GB" altLang="cs-CZ" noProof="0"/>
              <a:t>Klepnutím lze upravit styl předlohy podnadpisů.</a:t>
            </a:r>
          </a:p>
        </p:txBody>
      </p:sp>
      <p:sp>
        <p:nvSpPr>
          <p:cNvPr id="46" name="Rectangle 44">
            <a:extLst>
              <a:ext uri="{FF2B5EF4-FFF2-40B4-BE49-F238E27FC236}">
                <a16:creationId xmlns:a16="http://schemas.microsoft.com/office/drawing/2014/main" id="{75B0FB0D-7AAC-429C-9168-73FD0361F3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7" name="Rectangle 45">
            <a:extLst>
              <a:ext uri="{FF2B5EF4-FFF2-40B4-BE49-F238E27FC236}">
                <a16:creationId xmlns:a16="http://schemas.microsoft.com/office/drawing/2014/main" id="{0966DD68-A2E2-4972-A36B-A100A6F652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8" name="Rectangle 46">
            <a:extLst>
              <a:ext uri="{FF2B5EF4-FFF2-40B4-BE49-F238E27FC236}">
                <a16:creationId xmlns:a16="http://schemas.microsoft.com/office/drawing/2014/main" id="{44625A08-F880-48FD-B5DD-EDDAD60B9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0D9D96-5FDF-464D-B4FC-698025EFE362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436000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52E7E7E5-FE0E-4645-8B83-BA71212B3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0B0C2353-876B-4ADB-AEB5-A37BCA0AED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CD4A61DA-64ED-48F8-BFA4-B738EBD12A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120DC-4399-4A6C-84DA-A0596D842B12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85646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D6231F78-3E0A-42D5-9491-E796F04919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43625289-30F0-4C82-8D34-3C7A1ADB49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49F3AFBE-191B-4FF8-B1D4-C2F19C27C3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54C8C-24EE-4ED1-B410-9E46E29E8237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94427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5611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0564738C-939F-42AE-BEDA-612E1C1016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E9180FE8-A093-4937-8290-09C973A992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009E5DFA-DA60-4306-BD47-17D9B41206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8DE0F-366A-4C5B-9E44-EE3B83FCB64F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099859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0363C5BA-5403-4784-A199-8F0F48FD3E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5D1B0A86-76AD-476C-B775-ABBE74BB38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2FE3F92F-58AB-42A6-A895-5774B7C77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AEE79-3766-4148-BC74-C43517A05F72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47372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ACD05198-005A-4D55-B87D-ECC6A25F7F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81949F97-757D-4220-B4C3-A9CA378C0F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816C921E-78BD-4852-819B-1963250C3B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A277D-AB54-4B4E-9F30-22DA2FFDC776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70917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01036F8F-26E2-4759-8BA7-85A578B52C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6CC32B5C-52ED-4C06-9E3B-D38E6D08B2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52227B41-79E4-4ABA-B91C-80597BEC7A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F2C75-4CE5-4516-9A61-183E9689A313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407465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A92A63F7-53ED-4171-9C6C-E0F2636389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F0893D10-D678-40EC-917E-92FD938193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BD01DCB8-41EF-42DE-A77E-774A413240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027FB-34E0-44B6-8272-3DFC3A8E1E1A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747149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7">
            <a:extLst>
              <a:ext uri="{FF2B5EF4-FFF2-40B4-BE49-F238E27FC236}">
                <a16:creationId xmlns:a16="http://schemas.microsoft.com/office/drawing/2014/main" id="{F34C69AF-2745-40E3-A68D-17D2ED87B0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48">
            <a:extLst>
              <a:ext uri="{FF2B5EF4-FFF2-40B4-BE49-F238E27FC236}">
                <a16:creationId xmlns:a16="http://schemas.microsoft.com/office/drawing/2014/main" id="{3F88AF3F-578A-4DB7-A32A-4B122D97D9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49">
            <a:extLst>
              <a:ext uri="{FF2B5EF4-FFF2-40B4-BE49-F238E27FC236}">
                <a16:creationId xmlns:a16="http://schemas.microsoft.com/office/drawing/2014/main" id="{048171CB-DF0B-430B-8FCD-0E873D2F4F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52D7-2DA7-4437-A4FB-42E050160625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30058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7">
            <a:extLst>
              <a:ext uri="{FF2B5EF4-FFF2-40B4-BE49-F238E27FC236}">
                <a16:creationId xmlns:a16="http://schemas.microsoft.com/office/drawing/2014/main" id="{D2FDE9F2-1F25-4828-B9E4-B5592FDF85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48">
            <a:extLst>
              <a:ext uri="{FF2B5EF4-FFF2-40B4-BE49-F238E27FC236}">
                <a16:creationId xmlns:a16="http://schemas.microsoft.com/office/drawing/2014/main" id="{2DF67C60-0156-4439-88F7-022BEE8855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0DABFA6C-67ED-4AD3-9E54-69D231C2C9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C7FDC-AC9D-44D5-B173-49EAAAA25DDF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025778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>
            <a:extLst>
              <a:ext uri="{FF2B5EF4-FFF2-40B4-BE49-F238E27FC236}">
                <a16:creationId xmlns:a16="http://schemas.microsoft.com/office/drawing/2014/main" id="{9295C5B4-8AF9-4A63-9B5B-D96944E6E3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" name="Rectangle 48">
            <a:extLst>
              <a:ext uri="{FF2B5EF4-FFF2-40B4-BE49-F238E27FC236}">
                <a16:creationId xmlns:a16="http://schemas.microsoft.com/office/drawing/2014/main" id="{26F20C9F-69CB-483A-BA98-1E345F43EF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826ED42F-E56A-4D58-8C01-CEE6F086FA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DC63B-2C4E-40BC-B36C-364F90310C00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604018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3EDFD83C-6D51-4EAB-B746-8A33CB371E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B7FD8DF1-7C21-465A-AC30-C49971A672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C223F275-4F2C-48F7-9BF5-7B62E1377A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FE366-B8C6-42FA-8934-91B02DAC6100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72215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24DC30E7-D015-44D0-854D-EC8D07932B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C4C20F26-9269-4DA5-AE29-736CA18813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D3BC4BD1-A7EE-4038-85DD-A336FA4107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61830-1C06-4190-A393-3227EB0020CB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103066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A51E2F80-09A4-4C5D-B82C-D5AA556A2B10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1032" name="Freeform 3">
              <a:extLst>
                <a:ext uri="{FF2B5EF4-FFF2-40B4-BE49-F238E27FC236}">
                  <a16:creationId xmlns:a16="http://schemas.microsoft.com/office/drawing/2014/main" id="{21361D0A-2C8D-4AFA-8FE1-0C065C6A3DE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033" name="Group 4">
              <a:extLst>
                <a:ext uri="{FF2B5EF4-FFF2-40B4-BE49-F238E27FC236}">
                  <a16:creationId xmlns:a16="http://schemas.microsoft.com/office/drawing/2014/main" id="{66C252DA-4632-43C2-B5B7-B6C9E805F07D}"/>
                </a:ext>
              </a:extLst>
            </p:cNvPr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>
                <a:extLst>
                  <a:ext uri="{FF2B5EF4-FFF2-40B4-BE49-F238E27FC236}">
                    <a16:creationId xmlns:a16="http://schemas.microsoft.com/office/drawing/2014/main" id="{A85675C6-A879-4046-BB75-BB9FB36CAFA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72" name="Freeform 6">
                <a:extLst>
                  <a:ext uri="{FF2B5EF4-FFF2-40B4-BE49-F238E27FC236}">
                    <a16:creationId xmlns:a16="http://schemas.microsoft.com/office/drawing/2014/main" id="{07DC7DCB-0ACB-4DA8-9DDF-FEB34B777BF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73" name="Freeform 7">
                <a:extLst>
                  <a:ext uri="{FF2B5EF4-FFF2-40B4-BE49-F238E27FC236}">
                    <a16:creationId xmlns:a16="http://schemas.microsoft.com/office/drawing/2014/main" id="{0AA1B09F-96BD-4EB0-AA6E-623616D7B80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034" name="Freeform 8">
              <a:extLst>
                <a:ext uri="{FF2B5EF4-FFF2-40B4-BE49-F238E27FC236}">
                  <a16:creationId xmlns:a16="http://schemas.microsoft.com/office/drawing/2014/main" id="{726117D2-1268-4409-A5D5-DB26CB195C7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035" name="Group 9">
              <a:extLst>
                <a:ext uri="{FF2B5EF4-FFF2-40B4-BE49-F238E27FC236}">
                  <a16:creationId xmlns:a16="http://schemas.microsoft.com/office/drawing/2014/main" id="{4149C1D7-F323-419F-8614-57ADEE302AC3}"/>
                </a:ext>
              </a:extLst>
            </p:cNvPr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>
                <a:extLst>
                  <a:ext uri="{FF2B5EF4-FFF2-40B4-BE49-F238E27FC236}">
                    <a16:creationId xmlns:a16="http://schemas.microsoft.com/office/drawing/2014/main" id="{FBCCF77C-3C21-47F7-BA6B-B15ED7128AD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98 w 217"/>
                  <a:gd name="T1" fmla="*/ 910 h 210"/>
                  <a:gd name="T2" fmla="*/ 159 w 217"/>
                  <a:gd name="T3" fmla="*/ 860 h 210"/>
                  <a:gd name="T4" fmla="*/ 114 w 217"/>
                  <a:gd name="T5" fmla="*/ 785 h 210"/>
                  <a:gd name="T6" fmla="*/ 66 w 217"/>
                  <a:gd name="T7" fmla="*/ 687 h 210"/>
                  <a:gd name="T8" fmla="*/ 20 w 217"/>
                  <a:gd name="T9" fmla="*/ 584 h 210"/>
                  <a:gd name="T10" fmla="*/ 0 w 217"/>
                  <a:gd name="T11" fmla="*/ 473 h 210"/>
                  <a:gd name="T12" fmla="*/ 1 w 217"/>
                  <a:gd name="T13" fmla="*/ 354 h 210"/>
                  <a:gd name="T14" fmla="*/ 39 w 217"/>
                  <a:gd name="T15" fmla="*/ 245 h 210"/>
                  <a:gd name="T16" fmla="*/ 117 w 217"/>
                  <a:gd name="T17" fmla="*/ 154 h 210"/>
                  <a:gd name="T18" fmla="*/ 196 w 217"/>
                  <a:gd name="T19" fmla="*/ 95 h 210"/>
                  <a:gd name="T20" fmla="*/ 260 w 217"/>
                  <a:gd name="T21" fmla="*/ 52 h 210"/>
                  <a:gd name="T22" fmla="*/ 312 w 217"/>
                  <a:gd name="T23" fmla="*/ 29 h 210"/>
                  <a:gd name="T24" fmla="*/ 352 w 217"/>
                  <a:gd name="T25" fmla="*/ 20 h 210"/>
                  <a:gd name="T26" fmla="*/ 381 w 217"/>
                  <a:gd name="T27" fmla="*/ 20 h 210"/>
                  <a:gd name="T28" fmla="*/ 450 w 217"/>
                  <a:gd name="T29" fmla="*/ 0 h 210"/>
                  <a:gd name="T30" fmla="*/ 639 w 217"/>
                  <a:gd name="T31" fmla="*/ 36 h 210"/>
                  <a:gd name="T32" fmla="*/ 692 w 217"/>
                  <a:gd name="T33" fmla="*/ 52 h 210"/>
                  <a:gd name="T34" fmla="*/ 744 w 217"/>
                  <a:gd name="T35" fmla="*/ 66 h 210"/>
                  <a:gd name="T36" fmla="*/ 789 w 217"/>
                  <a:gd name="T37" fmla="*/ 81 h 210"/>
                  <a:gd name="T38" fmla="*/ 822 w 217"/>
                  <a:gd name="T39" fmla="*/ 100 h 210"/>
                  <a:gd name="T40" fmla="*/ 860 w 217"/>
                  <a:gd name="T41" fmla="*/ 117 h 210"/>
                  <a:gd name="T42" fmla="*/ 889 w 217"/>
                  <a:gd name="T43" fmla="*/ 137 h 210"/>
                  <a:gd name="T44" fmla="*/ 912 w 217"/>
                  <a:gd name="T45" fmla="*/ 164 h 210"/>
                  <a:gd name="T46" fmla="*/ 939 w 217"/>
                  <a:gd name="T47" fmla="*/ 196 h 210"/>
                  <a:gd name="T48" fmla="*/ 889 w 217"/>
                  <a:gd name="T49" fmla="*/ 175 h 210"/>
                  <a:gd name="T50" fmla="*/ 841 w 217"/>
                  <a:gd name="T51" fmla="*/ 156 h 210"/>
                  <a:gd name="T52" fmla="*/ 793 w 217"/>
                  <a:gd name="T53" fmla="*/ 144 h 210"/>
                  <a:gd name="T54" fmla="*/ 744 w 217"/>
                  <a:gd name="T55" fmla="*/ 128 h 210"/>
                  <a:gd name="T56" fmla="*/ 705 w 217"/>
                  <a:gd name="T57" fmla="*/ 117 h 210"/>
                  <a:gd name="T58" fmla="*/ 664 w 217"/>
                  <a:gd name="T59" fmla="*/ 114 h 210"/>
                  <a:gd name="T60" fmla="*/ 617 w 217"/>
                  <a:gd name="T61" fmla="*/ 107 h 210"/>
                  <a:gd name="T62" fmla="*/ 578 w 217"/>
                  <a:gd name="T63" fmla="*/ 107 h 210"/>
                  <a:gd name="T64" fmla="*/ 541 w 217"/>
                  <a:gd name="T65" fmla="*/ 107 h 210"/>
                  <a:gd name="T66" fmla="*/ 502 w 217"/>
                  <a:gd name="T67" fmla="*/ 108 h 210"/>
                  <a:gd name="T68" fmla="*/ 462 w 217"/>
                  <a:gd name="T69" fmla="*/ 117 h 210"/>
                  <a:gd name="T70" fmla="*/ 428 w 217"/>
                  <a:gd name="T71" fmla="*/ 127 h 210"/>
                  <a:gd name="T72" fmla="*/ 394 w 217"/>
                  <a:gd name="T73" fmla="*/ 144 h 210"/>
                  <a:gd name="T74" fmla="*/ 353 w 217"/>
                  <a:gd name="T75" fmla="*/ 156 h 210"/>
                  <a:gd name="T76" fmla="*/ 320 w 217"/>
                  <a:gd name="T77" fmla="*/ 177 h 210"/>
                  <a:gd name="T78" fmla="*/ 286 w 217"/>
                  <a:gd name="T79" fmla="*/ 198 h 210"/>
                  <a:gd name="T80" fmla="*/ 225 w 217"/>
                  <a:gd name="T81" fmla="*/ 264 h 210"/>
                  <a:gd name="T82" fmla="*/ 183 w 217"/>
                  <a:gd name="T83" fmla="*/ 346 h 210"/>
                  <a:gd name="T84" fmla="*/ 159 w 217"/>
                  <a:gd name="T85" fmla="*/ 447 h 210"/>
                  <a:gd name="T86" fmla="*/ 150 w 217"/>
                  <a:gd name="T87" fmla="*/ 547 h 210"/>
                  <a:gd name="T88" fmla="*/ 150 w 217"/>
                  <a:gd name="T89" fmla="*/ 657 h 210"/>
                  <a:gd name="T90" fmla="*/ 164 w 217"/>
                  <a:gd name="T91" fmla="*/ 753 h 210"/>
                  <a:gd name="T92" fmla="*/ 177 w 217"/>
                  <a:gd name="T93" fmla="*/ 841 h 210"/>
                  <a:gd name="T94" fmla="*/ 198 w 217"/>
                  <a:gd name="T95" fmla="*/ 910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63" name="Freeform 11">
                <a:extLst>
                  <a:ext uri="{FF2B5EF4-FFF2-40B4-BE49-F238E27FC236}">
                    <a16:creationId xmlns:a16="http://schemas.microsoft.com/office/drawing/2014/main" id="{E0663D7F-F9F9-45A2-BFAE-571D6478253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468 w 182"/>
                  <a:gd name="T1" fmla="*/ 0 h 213"/>
                  <a:gd name="T2" fmla="*/ 481 w 182"/>
                  <a:gd name="T3" fmla="*/ 9 h 213"/>
                  <a:gd name="T4" fmla="*/ 508 w 182"/>
                  <a:gd name="T5" fmla="*/ 36 h 213"/>
                  <a:gd name="T6" fmla="*/ 546 w 182"/>
                  <a:gd name="T7" fmla="*/ 80 h 213"/>
                  <a:gd name="T8" fmla="*/ 589 w 182"/>
                  <a:gd name="T9" fmla="*/ 145 h 213"/>
                  <a:gd name="T10" fmla="*/ 623 w 182"/>
                  <a:gd name="T11" fmla="*/ 226 h 213"/>
                  <a:gd name="T12" fmla="*/ 645 w 182"/>
                  <a:gd name="T13" fmla="*/ 333 h 213"/>
                  <a:gd name="T14" fmla="*/ 645 w 182"/>
                  <a:gd name="T15" fmla="*/ 460 h 213"/>
                  <a:gd name="T16" fmla="*/ 618 w 182"/>
                  <a:gd name="T17" fmla="*/ 609 h 213"/>
                  <a:gd name="T18" fmla="*/ 603 w 182"/>
                  <a:gd name="T19" fmla="*/ 651 h 213"/>
                  <a:gd name="T20" fmla="*/ 584 w 182"/>
                  <a:gd name="T21" fmla="*/ 685 h 213"/>
                  <a:gd name="T22" fmla="*/ 564 w 182"/>
                  <a:gd name="T23" fmla="*/ 723 h 213"/>
                  <a:gd name="T24" fmla="*/ 537 w 182"/>
                  <a:gd name="T25" fmla="*/ 756 h 213"/>
                  <a:gd name="T26" fmla="*/ 501 w 182"/>
                  <a:gd name="T27" fmla="*/ 787 h 213"/>
                  <a:gd name="T28" fmla="*/ 471 w 182"/>
                  <a:gd name="T29" fmla="*/ 811 h 213"/>
                  <a:gd name="T30" fmla="*/ 439 w 182"/>
                  <a:gd name="T31" fmla="*/ 834 h 213"/>
                  <a:gd name="T32" fmla="*/ 394 w 182"/>
                  <a:gd name="T33" fmla="*/ 853 h 213"/>
                  <a:gd name="T34" fmla="*/ 353 w 182"/>
                  <a:gd name="T35" fmla="*/ 862 h 213"/>
                  <a:gd name="T36" fmla="*/ 311 w 182"/>
                  <a:gd name="T37" fmla="*/ 873 h 213"/>
                  <a:gd name="T38" fmla="*/ 263 w 182"/>
                  <a:gd name="T39" fmla="*/ 881 h 213"/>
                  <a:gd name="T40" fmla="*/ 212 w 182"/>
                  <a:gd name="T41" fmla="*/ 881 h 213"/>
                  <a:gd name="T42" fmla="*/ 157 w 182"/>
                  <a:gd name="T43" fmla="*/ 873 h 213"/>
                  <a:gd name="T44" fmla="*/ 108 w 182"/>
                  <a:gd name="T45" fmla="*/ 862 h 213"/>
                  <a:gd name="T46" fmla="*/ 50 w 182"/>
                  <a:gd name="T47" fmla="*/ 843 h 213"/>
                  <a:gd name="T48" fmla="*/ 0 w 182"/>
                  <a:gd name="T49" fmla="*/ 821 h 213"/>
                  <a:gd name="T50" fmla="*/ 48 w 182"/>
                  <a:gd name="T51" fmla="*/ 853 h 213"/>
                  <a:gd name="T52" fmla="*/ 95 w 182"/>
                  <a:gd name="T53" fmla="*/ 873 h 213"/>
                  <a:gd name="T54" fmla="*/ 143 w 182"/>
                  <a:gd name="T55" fmla="*/ 895 h 213"/>
                  <a:gd name="T56" fmla="*/ 184 w 182"/>
                  <a:gd name="T57" fmla="*/ 910 h 213"/>
                  <a:gd name="T58" fmla="*/ 226 w 182"/>
                  <a:gd name="T59" fmla="*/ 923 h 213"/>
                  <a:gd name="T60" fmla="*/ 272 w 182"/>
                  <a:gd name="T61" fmla="*/ 928 h 213"/>
                  <a:gd name="T62" fmla="*/ 312 w 182"/>
                  <a:gd name="T63" fmla="*/ 930 h 213"/>
                  <a:gd name="T64" fmla="*/ 354 w 182"/>
                  <a:gd name="T65" fmla="*/ 930 h 213"/>
                  <a:gd name="T66" fmla="*/ 392 w 182"/>
                  <a:gd name="T67" fmla="*/ 928 h 213"/>
                  <a:gd name="T68" fmla="*/ 429 w 182"/>
                  <a:gd name="T69" fmla="*/ 920 h 213"/>
                  <a:gd name="T70" fmla="*/ 462 w 182"/>
                  <a:gd name="T71" fmla="*/ 910 h 213"/>
                  <a:gd name="T72" fmla="*/ 497 w 182"/>
                  <a:gd name="T73" fmla="*/ 901 h 213"/>
                  <a:gd name="T74" fmla="*/ 528 w 182"/>
                  <a:gd name="T75" fmla="*/ 889 h 213"/>
                  <a:gd name="T76" fmla="*/ 557 w 182"/>
                  <a:gd name="T77" fmla="*/ 870 h 213"/>
                  <a:gd name="T78" fmla="*/ 584 w 182"/>
                  <a:gd name="T79" fmla="*/ 853 h 213"/>
                  <a:gd name="T80" fmla="*/ 609 w 182"/>
                  <a:gd name="T81" fmla="*/ 834 h 213"/>
                  <a:gd name="T82" fmla="*/ 678 w 182"/>
                  <a:gd name="T83" fmla="*/ 768 h 213"/>
                  <a:gd name="T84" fmla="*/ 726 w 182"/>
                  <a:gd name="T85" fmla="*/ 704 h 213"/>
                  <a:gd name="T86" fmla="*/ 754 w 182"/>
                  <a:gd name="T87" fmla="*/ 629 h 213"/>
                  <a:gd name="T88" fmla="*/ 769 w 182"/>
                  <a:gd name="T89" fmla="*/ 561 h 213"/>
                  <a:gd name="T90" fmla="*/ 779 w 182"/>
                  <a:gd name="T91" fmla="*/ 487 h 213"/>
                  <a:gd name="T92" fmla="*/ 779 w 182"/>
                  <a:gd name="T93" fmla="*/ 414 h 213"/>
                  <a:gd name="T94" fmla="*/ 782 w 182"/>
                  <a:gd name="T95" fmla="*/ 346 h 213"/>
                  <a:gd name="T96" fmla="*/ 741 w 182"/>
                  <a:gd name="T97" fmla="*/ 202 h 213"/>
                  <a:gd name="T98" fmla="*/ 671 w 182"/>
                  <a:gd name="T99" fmla="*/ 90 h 213"/>
                  <a:gd name="T100" fmla="*/ 646 w 182"/>
                  <a:gd name="T101" fmla="*/ 80 h 213"/>
                  <a:gd name="T102" fmla="*/ 632 w 182"/>
                  <a:gd name="T103" fmla="*/ 67 h 213"/>
                  <a:gd name="T104" fmla="*/ 609 w 182"/>
                  <a:gd name="T105" fmla="*/ 56 h 213"/>
                  <a:gd name="T106" fmla="*/ 593 w 182"/>
                  <a:gd name="T107" fmla="*/ 48 h 213"/>
                  <a:gd name="T108" fmla="*/ 567 w 182"/>
                  <a:gd name="T109" fmla="*/ 39 h 213"/>
                  <a:gd name="T110" fmla="*/ 541 w 182"/>
                  <a:gd name="T111" fmla="*/ 27 h 213"/>
                  <a:gd name="T112" fmla="*/ 510 w 182"/>
                  <a:gd name="T113" fmla="*/ 13 h 213"/>
                  <a:gd name="T114" fmla="*/ 468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64" name="Freeform 12">
                <a:extLst>
                  <a:ext uri="{FF2B5EF4-FFF2-40B4-BE49-F238E27FC236}">
                    <a16:creationId xmlns:a16="http://schemas.microsoft.com/office/drawing/2014/main" id="{9F6D6CF2-B4DD-4571-86C2-1F5860E0D3F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26 w 128"/>
                  <a:gd name="T1" fmla="*/ 0 h 217"/>
                  <a:gd name="T2" fmla="*/ 29 w 128"/>
                  <a:gd name="T3" fmla="*/ 2 h 217"/>
                  <a:gd name="T4" fmla="*/ 32 w 128"/>
                  <a:gd name="T5" fmla="*/ 7 h 217"/>
                  <a:gd name="T6" fmla="*/ 34 w 128"/>
                  <a:gd name="T7" fmla="*/ 14 h 217"/>
                  <a:gd name="T8" fmla="*/ 36 w 128"/>
                  <a:gd name="T9" fmla="*/ 21 h 217"/>
                  <a:gd name="T10" fmla="*/ 36 w 128"/>
                  <a:gd name="T11" fmla="*/ 30 h 217"/>
                  <a:gd name="T12" fmla="*/ 32 w 128"/>
                  <a:gd name="T13" fmla="*/ 39 h 217"/>
                  <a:gd name="T14" fmla="*/ 26 w 128"/>
                  <a:gd name="T15" fmla="*/ 48 h 217"/>
                  <a:gd name="T16" fmla="*/ 17 w 128"/>
                  <a:gd name="T17" fmla="*/ 58 h 217"/>
                  <a:gd name="T18" fmla="*/ 14 w 128"/>
                  <a:gd name="T19" fmla="*/ 57 h 217"/>
                  <a:gd name="T20" fmla="*/ 11 w 128"/>
                  <a:gd name="T21" fmla="*/ 56 h 217"/>
                  <a:gd name="T22" fmla="*/ 7 w 128"/>
                  <a:gd name="T23" fmla="*/ 55 h 217"/>
                  <a:gd name="T24" fmla="*/ 5 w 128"/>
                  <a:gd name="T25" fmla="*/ 54 h 217"/>
                  <a:gd name="T26" fmla="*/ 2 w 128"/>
                  <a:gd name="T27" fmla="*/ 52 h 217"/>
                  <a:gd name="T28" fmla="*/ 1 w 128"/>
                  <a:gd name="T29" fmla="*/ 50 h 217"/>
                  <a:gd name="T30" fmla="*/ 0 w 128"/>
                  <a:gd name="T31" fmla="*/ 49 h 217"/>
                  <a:gd name="T32" fmla="*/ 1 w 128"/>
                  <a:gd name="T33" fmla="*/ 47 h 217"/>
                  <a:gd name="T34" fmla="*/ 4 w 128"/>
                  <a:gd name="T35" fmla="*/ 45 h 217"/>
                  <a:gd name="T36" fmla="*/ 8 w 128"/>
                  <a:gd name="T37" fmla="*/ 43 h 217"/>
                  <a:gd name="T38" fmla="*/ 12 w 128"/>
                  <a:gd name="T39" fmla="*/ 40 h 217"/>
                  <a:gd name="T40" fmla="*/ 17 w 128"/>
                  <a:gd name="T41" fmla="*/ 36 h 217"/>
                  <a:gd name="T42" fmla="*/ 22 w 128"/>
                  <a:gd name="T43" fmla="*/ 30 h 217"/>
                  <a:gd name="T44" fmla="*/ 25 w 128"/>
                  <a:gd name="T45" fmla="*/ 22 h 217"/>
                  <a:gd name="T46" fmla="*/ 27 w 128"/>
                  <a:gd name="T47" fmla="*/ 12 h 217"/>
                  <a:gd name="T48" fmla="*/ 26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65" name="Freeform 13">
                <a:extLst>
                  <a:ext uri="{FF2B5EF4-FFF2-40B4-BE49-F238E27FC236}">
                    <a16:creationId xmlns:a16="http://schemas.microsoft.com/office/drawing/2014/main" id="{88D2410B-8774-434B-97F7-13E9C587957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20 w 117"/>
                  <a:gd name="T1" fmla="*/ 0 h 132"/>
                  <a:gd name="T2" fmla="*/ 0 w 117"/>
                  <a:gd name="T3" fmla="*/ 6 h 132"/>
                  <a:gd name="T4" fmla="*/ 1 w 117"/>
                  <a:gd name="T5" fmla="*/ 6 h 132"/>
                  <a:gd name="T6" fmla="*/ 4 w 117"/>
                  <a:gd name="T7" fmla="*/ 7 h 132"/>
                  <a:gd name="T8" fmla="*/ 8 w 117"/>
                  <a:gd name="T9" fmla="*/ 9 h 132"/>
                  <a:gd name="T10" fmla="*/ 12 w 117"/>
                  <a:gd name="T11" fmla="*/ 11 h 132"/>
                  <a:gd name="T12" fmla="*/ 18 w 117"/>
                  <a:gd name="T13" fmla="*/ 16 h 132"/>
                  <a:gd name="T14" fmla="*/ 23 w 117"/>
                  <a:gd name="T15" fmla="*/ 19 h 132"/>
                  <a:gd name="T16" fmla="*/ 28 w 117"/>
                  <a:gd name="T17" fmla="*/ 25 h 132"/>
                  <a:gd name="T18" fmla="*/ 32 w 117"/>
                  <a:gd name="T19" fmla="*/ 33 h 132"/>
                  <a:gd name="T20" fmla="*/ 33 w 117"/>
                  <a:gd name="T21" fmla="*/ 30 h 132"/>
                  <a:gd name="T22" fmla="*/ 32 w 117"/>
                  <a:gd name="T23" fmla="*/ 26 h 132"/>
                  <a:gd name="T24" fmla="*/ 30 w 117"/>
                  <a:gd name="T25" fmla="*/ 22 h 132"/>
                  <a:gd name="T26" fmla="*/ 28 w 117"/>
                  <a:gd name="T27" fmla="*/ 18 h 132"/>
                  <a:gd name="T28" fmla="*/ 25 w 117"/>
                  <a:gd name="T29" fmla="*/ 14 h 132"/>
                  <a:gd name="T30" fmla="*/ 22 w 117"/>
                  <a:gd name="T31" fmla="*/ 11 h 132"/>
                  <a:gd name="T32" fmla="*/ 19 w 117"/>
                  <a:gd name="T33" fmla="*/ 9 h 132"/>
                  <a:gd name="T34" fmla="*/ 17 w 117"/>
                  <a:gd name="T35" fmla="*/ 8 h 132"/>
                  <a:gd name="T36" fmla="*/ 19 w 117"/>
                  <a:gd name="T37" fmla="*/ 7 h 132"/>
                  <a:gd name="T38" fmla="*/ 22 w 117"/>
                  <a:gd name="T39" fmla="*/ 7 h 132"/>
                  <a:gd name="T40" fmla="*/ 25 w 117"/>
                  <a:gd name="T41" fmla="*/ 6 h 132"/>
                  <a:gd name="T42" fmla="*/ 28 w 117"/>
                  <a:gd name="T43" fmla="*/ 6 h 132"/>
                  <a:gd name="T44" fmla="*/ 29 w 117"/>
                  <a:gd name="T45" fmla="*/ 6 h 132"/>
                  <a:gd name="T46" fmla="*/ 30 w 117"/>
                  <a:gd name="T47" fmla="*/ 6 h 132"/>
                  <a:gd name="T48" fmla="*/ 32 w 117"/>
                  <a:gd name="T49" fmla="*/ 6 h 132"/>
                  <a:gd name="T50" fmla="*/ 32 w 117"/>
                  <a:gd name="T51" fmla="*/ 6 h 132"/>
                  <a:gd name="T52" fmla="*/ 20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66" name="Freeform 14">
                <a:extLst>
                  <a:ext uri="{FF2B5EF4-FFF2-40B4-BE49-F238E27FC236}">
                    <a16:creationId xmlns:a16="http://schemas.microsoft.com/office/drawing/2014/main" id="{6C98D3E9-2C96-48D3-AFEF-4928874F3DF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8 w 29"/>
                  <a:gd name="T1" fmla="*/ 0 h 77"/>
                  <a:gd name="T2" fmla="*/ 7 w 29"/>
                  <a:gd name="T3" fmla="*/ 0 h 77"/>
                  <a:gd name="T4" fmla="*/ 5 w 29"/>
                  <a:gd name="T5" fmla="*/ 1 h 77"/>
                  <a:gd name="T6" fmla="*/ 3 w 29"/>
                  <a:gd name="T7" fmla="*/ 2 h 77"/>
                  <a:gd name="T8" fmla="*/ 1 w 29"/>
                  <a:gd name="T9" fmla="*/ 5 h 77"/>
                  <a:gd name="T10" fmla="*/ 1 w 29"/>
                  <a:gd name="T11" fmla="*/ 8 h 77"/>
                  <a:gd name="T12" fmla="*/ 0 w 29"/>
                  <a:gd name="T13" fmla="*/ 11 h 77"/>
                  <a:gd name="T14" fmla="*/ 1 w 29"/>
                  <a:gd name="T15" fmla="*/ 16 h 77"/>
                  <a:gd name="T16" fmla="*/ 3 w 29"/>
                  <a:gd name="T17" fmla="*/ 20 h 77"/>
                  <a:gd name="T18" fmla="*/ 4 w 29"/>
                  <a:gd name="T19" fmla="*/ 14 h 77"/>
                  <a:gd name="T20" fmla="*/ 5 w 29"/>
                  <a:gd name="T21" fmla="*/ 10 h 77"/>
                  <a:gd name="T22" fmla="*/ 7 w 29"/>
                  <a:gd name="T23" fmla="*/ 6 h 77"/>
                  <a:gd name="T24" fmla="*/ 8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067" name="Group 15">
                <a:extLst>
                  <a:ext uri="{FF2B5EF4-FFF2-40B4-BE49-F238E27FC236}">
                    <a16:creationId xmlns:a16="http://schemas.microsoft.com/office/drawing/2014/main" id="{EB2276C9-DA89-4785-9F49-00B22A5F879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>
                  <a:extLst>
                    <a:ext uri="{FF2B5EF4-FFF2-40B4-BE49-F238E27FC236}">
                      <a16:creationId xmlns:a16="http://schemas.microsoft.com/office/drawing/2014/main" id="{5C20350F-5A74-4368-81FC-AEFBF452D580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3 w 207"/>
                    <a:gd name="T1" fmla="*/ 10 h 564"/>
                    <a:gd name="T2" fmla="*/ 1 w 207"/>
                    <a:gd name="T3" fmla="*/ 17 h 564"/>
                    <a:gd name="T4" fmla="*/ 1 w 207"/>
                    <a:gd name="T5" fmla="*/ 23 h 564"/>
                    <a:gd name="T6" fmla="*/ 0 w 207"/>
                    <a:gd name="T7" fmla="*/ 28 h 564"/>
                    <a:gd name="T8" fmla="*/ 0 w 207"/>
                    <a:gd name="T9" fmla="*/ 35 h 564"/>
                    <a:gd name="T10" fmla="*/ 1 w 207"/>
                    <a:gd name="T11" fmla="*/ 41 h 564"/>
                    <a:gd name="T12" fmla="*/ 1 w 207"/>
                    <a:gd name="T13" fmla="*/ 48 h 564"/>
                    <a:gd name="T14" fmla="*/ 4 w 207"/>
                    <a:gd name="T15" fmla="*/ 57 h 564"/>
                    <a:gd name="T16" fmla="*/ 7 w 207"/>
                    <a:gd name="T17" fmla="*/ 66 h 564"/>
                    <a:gd name="T18" fmla="*/ 10 w 207"/>
                    <a:gd name="T19" fmla="*/ 75 h 564"/>
                    <a:gd name="T20" fmla="*/ 14 w 207"/>
                    <a:gd name="T21" fmla="*/ 83 h 564"/>
                    <a:gd name="T22" fmla="*/ 19 w 207"/>
                    <a:gd name="T23" fmla="*/ 93 h 564"/>
                    <a:gd name="T24" fmla="*/ 24 w 207"/>
                    <a:gd name="T25" fmla="*/ 102 h 564"/>
                    <a:gd name="T26" fmla="*/ 30 w 207"/>
                    <a:gd name="T27" fmla="*/ 111 h 564"/>
                    <a:gd name="T28" fmla="*/ 36 w 207"/>
                    <a:gd name="T29" fmla="*/ 118 h 564"/>
                    <a:gd name="T30" fmla="*/ 41 w 207"/>
                    <a:gd name="T31" fmla="*/ 124 h 564"/>
                    <a:gd name="T32" fmla="*/ 47 w 207"/>
                    <a:gd name="T33" fmla="*/ 129 h 564"/>
                    <a:gd name="T34" fmla="*/ 37 w 207"/>
                    <a:gd name="T35" fmla="*/ 114 h 564"/>
                    <a:gd name="T36" fmla="*/ 29 w 207"/>
                    <a:gd name="T37" fmla="*/ 102 h 564"/>
                    <a:gd name="T38" fmla="*/ 23 w 207"/>
                    <a:gd name="T39" fmla="*/ 93 h 564"/>
                    <a:gd name="T40" fmla="*/ 19 w 207"/>
                    <a:gd name="T41" fmla="*/ 84 h 564"/>
                    <a:gd name="T42" fmla="*/ 17 w 207"/>
                    <a:gd name="T43" fmla="*/ 77 h 564"/>
                    <a:gd name="T44" fmla="*/ 15 w 207"/>
                    <a:gd name="T45" fmla="*/ 71 h 564"/>
                    <a:gd name="T46" fmla="*/ 15 w 207"/>
                    <a:gd name="T47" fmla="*/ 65 h 564"/>
                    <a:gd name="T48" fmla="*/ 13 w 207"/>
                    <a:gd name="T49" fmla="*/ 59 h 564"/>
                    <a:gd name="T50" fmla="*/ 10 w 207"/>
                    <a:gd name="T51" fmla="*/ 47 h 564"/>
                    <a:gd name="T52" fmla="*/ 9 w 207"/>
                    <a:gd name="T53" fmla="*/ 32 h 564"/>
                    <a:gd name="T54" fmla="*/ 10 w 207"/>
                    <a:gd name="T55" fmla="*/ 16 h 564"/>
                    <a:gd name="T56" fmla="*/ 12 w 207"/>
                    <a:gd name="T57" fmla="*/ 0 h 564"/>
                    <a:gd name="T58" fmla="*/ 3 w 207"/>
                    <a:gd name="T59" fmla="*/ 1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69" name="Freeform 17">
                  <a:extLst>
                    <a:ext uri="{FF2B5EF4-FFF2-40B4-BE49-F238E27FC236}">
                      <a16:creationId xmlns:a16="http://schemas.microsoft.com/office/drawing/2014/main" id="{B0360FBC-6F1D-4BB9-B29E-4E7B4A6999D3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4 h 232"/>
                    <a:gd name="T2" fmla="*/ 4 w 47"/>
                    <a:gd name="T3" fmla="*/ 12 h 232"/>
                    <a:gd name="T4" fmla="*/ 6 w 47"/>
                    <a:gd name="T5" fmla="*/ 23 h 232"/>
                    <a:gd name="T6" fmla="*/ 6 w 47"/>
                    <a:gd name="T7" fmla="*/ 36 h 232"/>
                    <a:gd name="T8" fmla="*/ 4 w 47"/>
                    <a:gd name="T9" fmla="*/ 52 h 232"/>
                    <a:gd name="T10" fmla="*/ 11 w 47"/>
                    <a:gd name="T11" fmla="*/ 49 h 232"/>
                    <a:gd name="T12" fmla="*/ 11 w 47"/>
                    <a:gd name="T13" fmla="*/ 41 h 232"/>
                    <a:gd name="T14" fmla="*/ 11 w 47"/>
                    <a:gd name="T15" fmla="*/ 32 h 232"/>
                    <a:gd name="T16" fmla="*/ 11 w 47"/>
                    <a:gd name="T17" fmla="*/ 23 h 232"/>
                    <a:gd name="T18" fmla="*/ 10 w 47"/>
                    <a:gd name="T19" fmla="*/ 16 h 232"/>
                    <a:gd name="T20" fmla="*/ 9 w 47"/>
                    <a:gd name="T21" fmla="*/ 12 h 232"/>
                    <a:gd name="T22" fmla="*/ 7 w 47"/>
                    <a:gd name="T23" fmla="*/ 8 h 232"/>
                    <a:gd name="T24" fmla="*/ 6 w 47"/>
                    <a:gd name="T25" fmla="*/ 4 h 232"/>
                    <a:gd name="T26" fmla="*/ 3 w 47"/>
                    <a:gd name="T27" fmla="*/ 0 h 232"/>
                    <a:gd name="T28" fmla="*/ 0 w 47"/>
                    <a:gd name="T29" fmla="*/ 4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70" name="Freeform 18">
                  <a:extLst>
                    <a:ext uri="{FF2B5EF4-FFF2-40B4-BE49-F238E27FC236}">
                      <a16:creationId xmlns:a16="http://schemas.microsoft.com/office/drawing/2014/main" id="{896EF255-AAC4-4C06-BAB5-CF8F00C671E6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9 w 87"/>
                    <a:gd name="T1" fmla="*/ 5 h 40"/>
                    <a:gd name="T2" fmla="*/ 18 w 87"/>
                    <a:gd name="T3" fmla="*/ 3 h 40"/>
                    <a:gd name="T4" fmla="*/ 15 w 87"/>
                    <a:gd name="T5" fmla="*/ 2 h 40"/>
                    <a:gd name="T6" fmla="*/ 13 w 87"/>
                    <a:gd name="T7" fmla="*/ 1 h 40"/>
                    <a:gd name="T8" fmla="*/ 10 w 87"/>
                    <a:gd name="T9" fmla="*/ 1 h 40"/>
                    <a:gd name="T10" fmla="*/ 8 w 87"/>
                    <a:gd name="T11" fmla="*/ 1 h 40"/>
                    <a:gd name="T12" fmla="*/ 6 w 87"/>
                    <a:gd name="T13" fmla="*/ 1 h 40"/>
                    <a:gd name="T14" fmla="*/ 3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3 w 87"/>
                    <a:gd name="T21" fmla="*/ 2 h 40"/>
                    <a:gd name="T22" fmla="*/ 5 w 87"/>
                    <a:gd name="T23" fmla="*/ 3 h 40"/>
                    <a:gd name="T24" fmla="*/ 8 w 87"/>
                    <a:gd name="T25" fmla="*/ 3 h 40"/>
                    <a:gd name="T26" fmla="*/ 10 w 87"/>
                    <a:gd name="T27" fmla="*/ 5 h 40"/>
                    <a:gd name="T28" fmla="*/ 12 w 87"/>
                    <a:gd name="T29" fmla="*/ 5 h 40"/>
                    <a:gd name="T30" fmla="*/ 14 w 87"/>
                    <a:gd name="T31" fmla="*/ 7 h 40"/>
                    <a:gd name="T32" fmla="*/ 17 w 87"/>
                    <a:gd name="T33" fmla="*/ 8 h 40"/>
                    <a:gd name="T34" fmla="*/ 19 w 87"/>
                    <a:gd name="T35" fmla="*/ 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grpSp>
          <p:nvGrpSpPr>
            <p:cNvPr id="1036" name="Group 19">
              <a:extLst>
                <a:ext uri="{FF2B5EF4-FFF2-40B4-BE49-F238E27FC236}">
                  <a16:creationId xmlns:a16="http://schemas.microsoft.com/office/drawing/2014/main" id="{B5A253F9-B31C-4277-A131-60CD1E7AC6B5}"/>
                </a:ext>
              </a:extLst>
            </p:cNvPr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>
                <a:extLst>
                  <a:ext uri="{FF2B5EF4-FFF2-40B4-BE49-F238E27FC236}">
                    <a16:creationId xmlns:a16="http://schemas.microsoft.com/office/drawing/2014/main" id="{F4DC36F8-1A8A-4D9D-A781-37AEB61140E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60" name="Freeform 21">
                <a:extLst>
                  <a:ext uri="{FF2B5EF4-FFF2-40B4-BE49-F238E27FC236}">
                    <a16:creationId xmlns:a16="http://schemas.microsoft.com/office/drawing/2014/main" id="{81153E55-C84B-4CA6-AABD-CBCD4769B99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61" name="Freeform 22">
                <a:extLst>
                  <a:ext uri="{FF2B5EF4-FFF2-40B4-BE49-F238E27FC236}">
                    <a16:creationId xmlns:a16="http://schemas.microsoft.com/office/drawing/2014/main" id="{5884DE13-C3E8-4B20-838B-E9218DED21E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037" name="Group 23">
              <a:extLst>
                <a:ext uri="{FF2B5EF4-FFF2-40B4-BE49-F238E27FC236}">
                  <a16:creationId xmlns:a16="http://schemas.microsoft.com/office/drawing/2014/main" id="{E0D0D41D-86E6-432D-A6C9-90A632B481B3}"/>
                </a:ext>
              </a:extLst>
            </p:cNvPr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>
                <a:extLst>
                  <a:ext uri="{FF2B5EF4-FFF2-40B4-BE49-F238E27FC236}">
                    <a16:creationId xmlns:a16="http://schemas.microsoft.com/office/drawing/2014/main" id="{0B08DBA9-5DCA-4DE0-AB78-1F6FAFCFFB9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57" name="Freeform 25">
                <a:extLst>
                  <a:ext uri="{FF2B5EF4-FFF2-40B4-BE49-F238E27FC236}">
                    <a16:creationId xmlns:a16="http://schemas.microsoft.com/office/drawing/2014/main" id="{55CC83BE-2866-4BE3-B85C-9938E8DF772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58" name="Freeform 26">
                <a:extLst>
                  <a:ext uri="{FF2B5EF4-FFF2-40B4-BE49-F238E27FC236}">
                    <a16:creationId xmlns:a16="http://schemas.microsoft.com/office/drawing/2014/main" id="{CAECE1FF-097E-433C-BF58-72FD5FBEFCA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038" name="Group 27">
              <a:extLst>
                <a:ext uri="{FF2B5EF4-FFF2-40B4-BE49-F238E27FC236}">
                  <a16:creationId xmlns:a16="http://schemas.microsoft.com/office/drawing/2014/main" id="{05AB81E5-37A0-4133-B6A8-F7665B9D7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>
                <a:extLst>
                  <a:ext uri="{FF2B5EF4-FFF2-40B4-BE49-F238E27FC236}">
                    <a16:creationId xmlns:a16="http://schemas.microsoft.com/office/drawing/2014/main" id="{D1DB0124-C013-418E-AE3B-63900624C0A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54" name="Freeform 29">
                <a:extLst>
                  <a:ext uri="{FF2B5EF4-FFF2-40B4-BE49-F238E27FC236}">
                    <a16:creationId xmlns:a16="http://schemas.microsoft.com/office/drawing/2014/main" id="{EFF91A1C-0409-43A0-A793-3459450EECF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55" name="Freeform 30">
                <a:extLst>
                  <a:ext uri="{FF2B5EF4-FFF2-40B4-BE49-F238E27FC236}">
                    <a16:creationId xmlns:a16="http://schemas.microsoft.com/office/drawing/2014/main" id="{E8F1F310-08A9-413B-B18E-8C9EBD49D21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039" name="Freeform 31">
              <a:extLst>
                <a:ext uri="{FF2B5EF4-FFF2-40B4-BE49-F238E27FC236}">
                  <a16:creationId xmlns:a16="http://schemas.microsoft.com/office/drawing/2014/main" id="{25DACE83-55E0-4C33-A7D5-BB5E656CEEE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0" name="Freeform 32">
              <a:extLst>
                <a:ext uri="{FF2B5EF4-FFF2-40B4-BE49-F238E27FC236}">
                  <a16:creationId xmlns:a16="http://schemas.microsoft.com/office/drawing/2014/main" id="{558E5915-EE43-494E-AA02-84B0D4BB1262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0 w 109"/>
                <a:gd name="T3" fmla="*/ 1 h 156"/>
                <a:gd name="T4" fmla="*/ 40 w 109"/>
                <a:gd name="T5" fmla="*/ 5 h 156"/>
                <a:gd name="T6" fmla="*/ 79 w 109"/>
                <a:gd name="T7" fmla="*/ 16 h 156"/>
                <a:gd name="T8" fmla="*/ 125 w 109"/>
                <a:gd name="T9" fmla="*/ 32 h 156"/>
                <a:gd name="T10" fmla="*/ 167 w 109"/>
                <a:gd name="T11" fmla="*/ 58 h 156"/>
                <a:gd name="T12" fmla="*/ 206 w 109"/>
                <a:gd name="T13" fmla="*/ 93 h 156"/>
                <a:gd name="T14" fmla="*/ 230 w 109"/>
                <a:gd name="T15" fmla="*/ 142 h 156"/>
                <a:gd name="T16" fmla="*/ 235 w 109"/>
                <a:gd name="T17" fmla="*/ 206 h 156"/>
                <a:gd name="T18" fmla="*/ 225 w 109"/>
                <a:gd name="T19" fmla="*/ 206 h 156"/>
                <a:gd name="T20" fmla="*/ 213 w 109"/>
                <a:gd name="T21" fmla="*/ 206 h 156"/>
                <a:gd name="T22" fmla="*/ 201 w 109"/>
                <a:gd name="T23" fmla="*/ 206 h 156"/>
                <a:gd name="T24" fmla="*/ 186 w 109"/>
                <a:gd name="T25" fmla="*/ 202 h 156"/>
                <a:gd name="T26" fmla="*/ 174 w 109"/>
                <a:gd name="T27" fmla="*/ 201 h 156"/>
                <a:gd name="T28" fmla="*/ 160 w 109"/>
                <a:gd name="T29" fmla="*/ 197 h 156"/>
                <a:gd name="T30" fmla="*/ 142 w 109"/>
                <a:gd name="T31" fmla="*/ 191 h 156"/>
                <a:gd name="T32" fmla="*/ 125 w 109"/>
                <a:gd name="T33" fmla="*/ 183 h 156"/>
                <a:gd name="T34" fmla="*/ 114 w 109"/>
                <a:gd name="T35" fmla="*/ 166 h 156"/>
                <a:gd name="T36" fmla="*/ 114 w 109"/>
                <a:gd name="T37" fmla="*/ 146 h 156"/>
                <a:gd name="T38" fmla="*/ 120 w 109"/>
                <a:gd name="T39" fmla="*/ 126 h 156"/>
                <a:gd name="T40" fmla="*/ 126 w 109"/>
                <a:gd name="T41" fmla="*/ 105 h 156"/>
                <a:gd name="T42" fmla="*/ 120 w 109"/>
                <a:gd name="T43" fmla="*/ 81 h 156"/>
                <a:gd name="T44" fmla="*/ 103 w 109"/>
                <a:gd name="T45" fmla="*/ 56 h 156"/>
                <a:gd name="T46" fmla="*/ 68 w 109"/>
                <a:gd name="T47" fmla="*/ 3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1" name="Freeform 33">
              <a:extLst>
                <a:ext uri="{FF2B5EF4-FFF2-40B4-BE49-F238E27FC236}">
                  <a16:creationId xmlns:a16="http://schemas.microsoft.com/office/drawing/2014/main" id="{59313B15-DF4E-4183-8E82-9C1924E47C48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3 w 54"/>
                <a:gd name="T5" fmla="*/ 3 h 40"/>
                <a:gd name="T6" fmla="*/ 29 w 54"/>
                <a:gd name="T7" fmla="*/ 12 h 40"/>
                <a:gd name="T8" fmla="*/ 48 w 54"/>
                <a:gd name="T9" fmla="*/ 16 h 40"/>
                <a:gd name="T10" fmla="*/ 65 w 54"/>
                <a:gd name="T11" fmla="*/ 19 h 40"/>
                <a:gd name="T12" fmla="*/ 83 w 54"/>
                <a:gd name="T13" fmla="*/ 22 h 40"/>
                <a:gd name="T14" fmla="*/ 101 w 54"/>
                <a:gd name="T15" fmla="*/ 24 h 40"/>
                <a:gd name="T16" fmla="*/ 121 w 54"/>
                <a:gd name="T17" fmla="*/ 20 h 40"/>
                <a:gd name="T18" fmla="*/ 119 w 54"/>
                <a:gd name="T19" fmla="*/ 33 h 40"/>
                <a:gd name="T20" fmla="*/ 112 w 54"/>
                <a:gd name="T21" fmla="*/ 44 h 40"/>
                <a:gd name="T22" fmla="*/ 99 w 54"/>
                <a:gd name="T23" fmla="*/ 51 h 40"/>
                <a:gd name="T24" fmla="*/ 82 w 54"/>
                <a:gd name="T25" fmla="*/ 53 h 40"/>
                <a:gd name="T26" fmla="*/ 62 w 54"/>
                <a:gd name="T27" fmla="*/ 52 h 40"/>
                <a:gd name="T28" fmla="*/ 42 w 54"/>
                <a:gd name="T29" fmla="*/ 43 h 40"/>
                <a:gd name="T30" fmla="*/ 22 w 54"/>
                <a:gd name="T31" fmla="*/ 2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2" name="Freeform 34">
              <a:extLst>
                <a:ext uri="{FF2B5EF4-FFF2-40B4-BE49-F238E27FC236}">
                  <a16:creationId xmlns:a16="http://schemas.microsoft.com/office/drawing/2014/main" id="{8FF7E206-0F8A-4A5B-9D44-1F8C28ECF53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3" name="Freeform 35">
              <a:extLst>
                <a:ext uri="{FF2B5EF4-FFF2-40B4-BE49-F238E27FC236}">
                  <a16:creationId xmlns:a16="http://schemas.microsoft.com/office/drawing/2014/main" id="{9BE0B39F-E6C6-4C6E-8B38-16FADC65C06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4" name="Freeform 36">
              <a:extLst>
                <a:ext uri="{FF2B5EF4-FFF2-40B4-BE49-F238E27FC236}">
                  <a16:creationId xmlns:a16="http://schemas.microsoft.com/office/drawing/2014/main" id="{1D376809-1D1D-4250-AD87-D291F5D6465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5" name="Freeform 37">
              <a:extLst>
                <a:ext uri="{FF2B5EF4-FFF2-40B4-BE49-F238E27FC236}">
                  <a16:creationId xmlns:a16="http://schemas.microsoft.com/office/drawing/2014/main" id="{5CBF6E54-4CF5-4121-800E-6DF5390C121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6" name="Freeform 38">
              <a:extLst>
                <a:ext uri="{FF2B5EF4-FFF2-40B4-BE49-F238E27FC236}">
                  <a16:creationId xmlns:a16="http://schemas.microsoft.com/office/drawing/2014/main" id="{50266827-1CBC-4F41-92AA-172231B93A43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9 h 237"/>
                <a:gd name="T4" fmla="*/ 9 w 257"/>
                <a:gd name="T5" fmla="*/ 58 h 237"/>
                <a:gd name="T6" fmla="*/ 20 w 257"/>
                <a:gd name="T7" fmla="*/ 87 h 237"/>
                <a:gd name="T8" fmla="*/ 36 w 257"/>
                <a:gd name="T9" fmla="*/ 112 h 237"/>
                <a:gd name="T10" fmla="*/ 58 w 257"/>
                <a:gd name="T11" fmla="*/ 135 h 237"/>
                <a:gd name="T12" fmla="*/ 86 w 257"/>
                <a:gd name="T13" fmla="*/ 161 h 237"/>
                <a:gd name="T14" fmla="*/ 122 w 257"/>
                <a:gd name="T15" fmla="*/ 184 h 237"/>
                <a:gd name="T16" fmla="*/ 163 w 257"/>
                <a:gd name="T17" fmla="*/ 203 h 237"/>
                <a:gd name="T18" fmla="*/ 216 w 257"/>
                <a:gd name="T19" fmla="*/ 222 h 237"/>
                <a:gd name="T20" fmla="*/ 276 w 257"/>
                <a:gd name="T21" fmla="*/ 237 h 237"/>
                <a:gd name="T22" fmla="*/ 340 w 257"/>
                <a:gd name="T23" fmla="*/ 250 h 237"/>
                <a:gd name="T24" fmla="*/ 419 w 257"/>
                <a:gd name="T25" fmla="*/ 261 h 237"/>
                <a:gd name="T26" fmla="*/ 505 w 257"/>
                <a:gd name="T27" fmla="*/ 267 h 237"/>
                <a:gd name="T28" fmla="*/ 604 w 257"/>
                <a:gd name="T29" fmla="*/ 271 h 237"/>
                <a:gd name="T30" fmla="*/ 705 w 257"/>
                <a:gd name="T31" fmla="*/ 270 h 237"/>
                <a:gd name="T32" fmla="*/ 825 w 257"/>
                <a:gd name="T33" fmla="*/ 265 h 237"/>
                <a:gd name="T34" fmla="*/ 720 w 257"/>
                <a:gd name="T35" fmla="*/ 259 h 237"/>
                <a:gd name="T36" fmla="*/ 625 w 257"/>
                <a:gd name="T37" fmla="*/ 251 h 237"/>
                <a:gd name="T38" fmla="*/ 546 w 257"/>
                <a:gd name="T39" fmla="*/ 242 h 237"/>
                <a:gd name="T40" fmla="*/ 475 w 257"/>
                <a:gd name="T41" fmla="*/ 233 h 237"/>
                <a:gd name="T42" fmla="*/ 411 w 257"/>
                <a:gd name="T43" fmla="*/ 221 h 237"/>
                <a:gd name="T44" fmla="*/ 360 w 257"/>
                <a:gd name="T45" fmla="*/ 208 h 237"/>
                <a:gd name="T46" fmla="*/ 312 w 257"/>
                <a:gd name="T47" fmla="*/ 193 h 237"/>
                <a:gd name="T48" fmla="*/ 269 w 257"/>
                <a:gd name="T49" fmla="*/ 177 h 237"/>
                <a:gd name="T50" fmla="*/ 229 w 257"/>
                <a:gd name="T51" fmla="*/ 161 h 237"/>
                <a:gd name="T52" fmla="*/ 197 w 257"/>
                <a:gd name="T53" fmla="*/ 142 h 237"/>
                <a:gd name="T54" fmla="*/ 169 w 257"/>
                <a:gd name="T55" fmla="*/ 123 h 237"/>
                <a:gd name="T56" fmla="*/ 139 w 257"/>
                <a:gd name="T57" fmla="*/ 100 h 237"/>
                <a:gd name="T58" fmla="*/ 106 w 257"/>
                <a:gd name="T59" fmla="*/ 78 h 237"/>
                <a:gd name="T60" fmla="*/ 74 w 257"/>
                <a:gd name="T61" fmla="*/ 55 h 237"/>
                <a:gd name="T62" fmla="*/ 37 w 257"/>
                <a:gd name="T63" fmla="*/ 2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7" name="Freeform 39">
              <a:extLst>
                <a:ext uri="{FF2B5EF4-FFF2-40B4-BE49-F238E27FC236}">
                  <a16:creationId xmlns:a16="http://schemas.microsoft.com/office/drawing/2014/main" id="{3B279DB1-4597-444B-B54F-D9953FCD62CB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255 w 124"/>
                <a:gd name="T1" fmla="*/ 0 h 110"/>
                <a:gd name="T2" fmla="*/ 408 w 124"/>
                <a:gd name="T3" fmla="*/ 129 h 110"/>
                <a:gd name="T4" fmla="*/ 396 w 124"/>
                <a:gd name="T5" fmla="*/ 128 h 110"/>
                <a:gd name="T6" fmla="*/ 352 w 124"/>
                <a:gd name="T7" fmla="*/ 125 h 110"/>
                <a:gd name="T8" fmla="*/ 294 w 124"/>
                <a:gd name="T9" fmla="*/ 121 h 110"/>
                <a:gd name="T10" fmla="*/ 225 w 124"/>
                <a:gd name="T11" fmla="*/ 119 h 110"/>
                <a:gd name="T12" fmla="*/ 148 w 124"/>
                <a:gd name="T13" fmla="*/ 116 h 110"/>
                <a:gd name="T14" fmla="*/ 84 w 124"/>
                <a:gd name="T15" fmla="*/ 117 h 110"/>
                <a:gd name="T16" fmla="*/ 30 w 124"/>
                <a:gd name="T17" fmla="*/ 122 h 110"/>
                <a:gd name="T18" fmla="*/ 0 w 124"/>
                <a:gd name="T19" fmla="*/ 131 h 110"/>
                <a:gd name="T20" fmla="*/ 12 w 124"/>
                <a:gd name="T21" fmla="*/ 117 h 110"/>
                <a:gd name="T22" fmla="*/ 27 w 124"/>
                <a:gd name="T23" fmla="*/ 106 h 110"/>
                <a:gd name="T24" fmla="*/ 54 w 124"/>
                <a:gd name="T25" fmla="*/ 98 h 110"/>
                <a:gd name="T26" fmla="*/ 84 w 124"/>
                <a:gd name="T27" fmla="*/ 91 h 110"/>
                <a:gd name="T28" fmla="*/ 119 w 124"/>
                <a:gd name="T29" fmla="*/ 86 h 110"/>
                <a:gd name="T30" fmla="*/ 154 w 124"/>
                <a:gd name="T31" fmla="*/ 85 h 110"/>
                <a:gd name="T32" fmla="*/ 193 w 124"/>
                <a:gd name="T33" fmla="*/ 85 h 110"/>
                <a:gd name="T34" fmla="*/ 237 w 124"/>
                <a:gd name="T35" fmla="*/ 89 h 110"/>
                <a:gd name="T36" fmla="*/ 240 w 124"/>
                <a:gd name="T37" fmla="*/ 85 h 110"/>
                <a:gd name="T38" fmla="*/ 230 w 124"/>
                <a:gd name="T39" fmla="*/ 68 h 110"/>
                <a:gd name="T40" fmla="*/ 220 w 124"/>
                <a:gd name="T41" fmla="*/ 46 h 110"/>
                <a:gd name="T42" fmla="*/ 215 w 124"/>
                <a:gd name="T43" fmla="*/ 35 h 110"/>
                <a:gd name="T44" fmla="*/ 207 w 124"/>
                <a:gd name="T45" fmla="*/ 35 h 110"/>
                <a:gd name="T46" fmla="*/ 199 w 124"/>
                <a:gd name="T47" fmla="*/ 33 h 110"/>
                <a:gd name="T48" fmla="*/ 193 w 124"/>
                <a:gd name="T49" fmla="*/ 30 h 110"/>
                <a:gd name="T50" fmla="*/ 189 w 124"/>
                <a:gd name="T51" fmla="*/ 27 h 110"/>
                <a:gd name="T52" fmla="*/ 189 w 124"/>
                <a:gd name="T53" fmla="*/ 23 h 110"/>
                <a:gd name="T54" fmla="*/ 193 w 124"/>
                <a:gd name="T55" fmla="*/ 18 h 110"/>
                <a:gd name="T56" fmla="*/ 218 w 124"/>
                <a:gd name="T57" fmla="*/ 8 h 110"/>
                <a:gd name="T58" fmla="*/ 25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8" name="Freeform 40">
              <a:extLst>
                <a:ext uri="{FF2B5EF4-FFF2-40B4-BE49-F238E27FC236}">
                  <a16:creationId xmlns:a16="http://schemas.microsoft.com/office/drawing/2014/main" id="{BE88EFA8-2095-431D-9784-78A6E13EF204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6 w 109"/>
                <a:gd name="T3" fmla="*/ 1 h 156"/>
                <a:gd name="T4" fmla="*/ 58 w 109"/>
                <a:gd name="T5" fmla="*/ 5 h 156"/>
                <a:gd name="T6" fmla="*/ 121 w 109"/>
                <a:gd name="T7" fmla="*/ 12 h 156"/>
                <a:gd name="T8" fmla="*/ 192 w 109"/>
                <a:gd name="T9" fmla="*/ 28 h 156"/>
                <a:gd name="T10" fmla="*/ 259 w 109"/>
                <a:gd name="T11" fmla="*/ 48 h 156"/>
                <a:gd name="T12" fmla="*/ 317 w 109"/>
                <a:gd name="T13" fmla="*/ 79 h 156"/>
                <a:gd name="T14" fmla="*/ 353 w 109"/>
                <a:gd name="T15" fmla="*/ 120 h 156"/>
                <a:gd name="T16" fmla="*/ 360 w 109"/>
                <a:gd name="T17" fmla="*/ 172 h 156"/>
                <a:gd name="T18" fmla="*/ 349 w 109"/>
                <a:gd name="T19" fmla="*/ 172 h 156"/>
                <a:gd name="T20" fmla="*/ 329 w 109"/>
                <a:gd name="T21" fmla="*/ 172 h 156"/>
                <a:gd name="T22" fmla="*/ 307 w 109"/>
                <a:gd name="T23" fmla="*/ 172 h 156"/>
                <a:gd name="T24" fmla="*/ 287 w 109"/>
                <a:gd name="T25" fmla="*/ 170 h 156"/>
                <a:gd name="T26" fmla="*/ 267 w 109"/>
                <a:gd name="T27" fmla="*/ 169 h 156"/>
                <a:gd name="T28" fmla="*/ 245 w 109"/>
                <a:gd name="T29" fmla="*/ 166 h 156"/>
                <a:gd name="T30" fmla="*/ 218 w 109"/>
                <a:gd name="T31" fmla="*/ 161 h 156"/>
                <a:gd name="T32" fmla="*/ 192 w 109"/>
                <a:gd name="T33" fmla="*/ 155 h 156"/>
                <a:gd name="T34" fmla="*/ 174 w 109"/>
                <a:gd name="T35" fmla="*/ 138 h 156"/>
                <a:gd name="T36" fmla="*/ 174 w 109"/>
                <a:gd name="T37" fmla="*/ 123 h 156"/>
                <a:gd name="T38" fmla="*/ 186 w 109"/>
                <a:gd name="T39" fmla="*/ 107 h 156"/>
                <a:gd name="T40" fmla="*/ 197 w 109"/>
                <a:gd name="T41" fmla="*/ 88 h 156"/>
                <a:gd name="T42" fmla="*/ 186 w 109"/>
                <a:gd name="T43" fmla="*/ 70 h 156"/>
                <a:gd name="T44" fmla="*/ 160 w 109"/>
                <a:gd name="T45" fmla="*/ 47 h 156"/>
                <a:gd name="T46" fmla="*/ 104 w 109"/>
                <a:gd name="T47" fmla="*/ 2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9" name="Freeform 41">
              <a:extLst>
                <a:ext uri="{FF2B5EF4-FFF2-40B4-BE49-F238E27FC236}">
                  <a16:creationId xmlns:a16="http://schemas.microsoft.com/office/drawing/2014/main" id="{7042F6EA-9CBB-462A-B64A-118441CA6E29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04 w 46"/>
                <a:gd name="T1" fmla="*/ 0 h 94"/>
                <a:gd name="T2" fmla="*/ 66 w 46"/>
                <a:gd name="T3" fmla="*/ 42 h 94"/>
                <a:gd name="T4" fmla="*/ 49 w 46"/>
                <a:gd name="T5" fmla="*/ 70 h 94"/>
                <a:gd name="T6" fmla="*/ 36 w 46"/>
                <a:gd name="T7" fmla="*/ 91 h 94"/>
                <a:gd name="T8" fmla="*/ 0 w 46"/>
                <a:gd name="T9" fmla="*/ 106 h 94"/>
                <a:gd name="T10" fmla="*/ 40 w 46"/>
                <a:gd name="T11" fmla="*/ 100 h 94"/>
                <a:gd name="T12" fmla="*/ 77 w 46"/>
                <a:gd name="T13" fmla="*/ 92 h 94"/>
                <a:gd name="T14" fmla="*/ 105 w 46"/>
                <a:gd name="T15" fmla="*/ 77 h 94"/>
                <a:gd name="T16" fmla="*/ 132 w 46"/>
                <a:gd name="T17" fmla="*/ 65 h 94"/>
                <a:gd name="T18" fmla="*/ 150 w 46"/>
                <a:gd name="T19" fmla="*/ 49 h 94"/>
                <a:gd name="T20" fmla="*/ 152 w 46"/>
                <a:gd name="T21" fmla="*/ 34 h 94"/>
                <a:gd name="T22" fmla="*/ 140 w 46"/>
                <a:gd name="T23" fmla="*/ 15 h 94"/>
                <a:gd name="T24" fmla="*/ 104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0" name="Freeform 42">
              <a:extLst>
                <a:ext uri="{FF2B5EF4-FFF2-40B4-BE49-F238E27FC236}">
                  <a16:creationId xmlns:a16="http://schemas.microsoft.com/office/drawing/2014/main" id="{CFB0C91F-7CAC-488D-B0F6-29CF98EB5B33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0 w 54"/>
                <a:gd name="T5" fmla="*/ 3 h 40"/>
                <a:gd name="T6" fmla="*/ 41 w 54"/>
                <a:gd name="T7" fmla="*/ 8 h 40"/>
                <a:gd name="T8" fmla="*/ 65 w 54"/>
                <a:gd name="T9" fmla="*/ 12 h 40"/>
                <a:gd name="T10" fmla="*/ 92 w 54"/>
                <a:gd name="T11" fmla="*/ 15 h 40"/>
                <a:gd name="T12" fmla="*/ 121 w 54"/>
                <a:gd name="T13" fmla="*/ 17 h 40"/>
                <a:gd name="T14" fmla="*/ 144 w 54"/>
                <a:gd name="T15" fmla="*/ 18 h 40"/>
                <a:gd name="T16" fmla="*/ 171 w 54"/>
                <a:gd name="T17" fmla="*/ 16 h 40"/>
                <a:gd name="T18" fmla="*/ 169 w 54"/>
                <a:gd name="T19" fmla="*/ 29 h 40"/>
                <a:gd name="T20" fmla="*/ 159 w 54"/>
                <a:gd name="T21" fmla="*/ 37 h 40"/>
                <a:gd name="T22" fmla="*/ 140 w 54"/>
                <a:gd name="T23" fmla="*/ 42 h 40"/>
                <a:gd name="T24" fmla="*/ 116 w 54"/>
                <a:gd name="T25" fmla="*/ 44 h 40"/>
                <a:gd name="T26" fmla="*/ 87 w 54"/>
                <a:gd name="T27" fmla="*/ 43 h 40"/>
                <a:gd name="T28" fmla="*/ 59 w 54"/>
                <a:gd name="T29" fmla="*/ 36 h 40"/>
                <a:gd name="T30" fmla="*/ 31 w 54"/>
                <a:gd name="T31" fmla="*/ 2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1" name="Freeform 43">
              <a:extLst>
                <a:ext uri="{FF2B5EF4-FFF2-40B4-BE49-F238E27FC236}">
                  <a16:creationId xmlns:a16="http://schemas.microsoft.com/office/drawing/2014/main" id="{C90AF000-5E8B-4092-BE22-484D0093219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2" name="Freeform 44">
              <a:extLst>
                <a:ext uri="{FF2B5EF4-FFF2-40B4-BE49-F238E27FC236}">
                  <a16:creationId xmlns:a16="http://schemas.microsoft.com/office/drawing/2014/main" id="{2FDB024D-3C03-439B-837F-1517DD86AEC6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54 w 596"/>
                <a:gd name="T1" fmla="*/ 416 h 666"/>
                <a:gd name="T2" fmla="*/ 20 w 596"/>
                <a:gd name="T3" fmla="*/ 384 h 666"/>
                <a:gd name="T4" fmla="*/ 0 w 596"/>
                <a:gd name="T5" fmla="*/ 325 h 666"/>
                <a:gd name="T6" fmla="*/ 12 w 596"/>
                <a:gd name="T7" fmla="*/ 250 h 666"/>
                <a:gd name="T8" fmla="*/ 84 w 596"/>
                <a:gd name="T9" fmla="*/ 171 h 666"/>
                <a:gd name="T10" fmla="*/ 228 w 596"/>
                <a:gd name="T11" fmla="*/ 96 h 666"/>
                <a:gd name="T12" fmla="*/ 471 w 596"/>
                <a:gd name="T13" fmla="*/ 35 h 666"/>
                <a:gd name="T14" fmla="*/ 817 w 596"/>
                <a:gd name="T15" fmla="*/ 2 h 666"/>
                <a:gd name="T16" fmla="*/ 1260 w 596"/>
                <a:gd name="T17" fmla="*/ 9 h 666"/>
                <a:gd name="T18" fmla="*/ 1603 w 596"/>
                <a:gd name="T19" fmla="*/ 76 h 666"/>
                <a:gd name="T20" fmla="*/ 1835 w 596"/>
                <a:gd name="T21" fmla="*/ 185 h 666"/>
                <a:gd name="T22" fmla="*/ 1956 w 596"/>
                <a:gd name="T23" fmla="*/ 320 h 666"/>
                <a:gd name="T24" fmla="*/ 1971 w 596"/>
                <a:gd name="T25" fmla="*/ 460 h 666"/>
                <a:gd name="T26" fmla="*/ 1876 w 596"/>
                <a:gd name="T27" fmla="*/ 591 h 666"/>
                <a:gd name="T28" fmla="*/ 1679 w 596"/>
                <a:gd name="T29" fmla="*/ 692 h 666"/>
                <a:gd name="T30" fmla="*/ 1381 w 596"/>
                <a:gd name="T31" fmla="*/ 747 h 666"/>
                <a:gd name="T32" fmla="*/ 1288 w 596"/>
                <a:gd name="T33" fmla="*/ 742 h 666"/>
                <a:gd name="T34" fmla="*/ 1461 w 596"/>
                <a:gd name="T35" fmla="*/ 695 h 666"/>
                <a:gd name="T36" fmla="*/ 1596 w 596"/>
                <a:gd name="T37" fmla="*/ 612 h 666"/>
                <a:gd name="T38" fmla="*/ 1688 w 596"/>
                <a:gd name="T39" fmla="*/ 511 h 666"/>
                <a:gd name="T40" fmla="*/ 1721 w 596"/>
                <a:gd name="T41" fmla="*/ 400 h 666"/>
                <a:gd name="T42" fmla="*/ 1701 w 596"/>
                <a:gd name="T43" fmla="*/ 290 h 666"/>
                <a:gd name="T44" fmla="*/ 1605 w 596"/>
                <a:gd name="T45" fmla="*/ 196 h 666"/>
                <a:gd name="T46" fmla="*/ 1434 w 596"/>
                <a:gd name="T47" fmla="*/ 126 h 666"/>
                <a:gd name="T48" fmla="*/ 1130 w 596"/>
                <a:gd name="T49" fmla="*/ 83 h 666"/>
                <a:gd name="T50" fmla="*/ 815 w 596"/>
                <a:gd name="T51" fmla="*/ 69 h 666"/>
                <a:gd name="T52" fmla="*/ 577 w 596"/>
                <a:gd name="T53" fmla="*/ 79 h 666"/>
                <a:gd name="T54" fmla="*/ 401 w 596"/>
                <a:gd name="T55" fmla="*/ 113 h 666"/>
                <a:gd name="T56" fmla="*/ 277 w 596"/>
                <a:gd name="T57" fmla="*/ 168 h 666"/>
                <a:gd name="T58" fmla="*/ 189 w 596"/>
                <a:gd name="T59" fmla="*/ 232 h 666"/>
                <a:gd name="T60" fmla="*/ 132 w 596"/>
                <a:gd name="T61" fmla="*/ 306 h 666"/>
                <a:gd name="T62" fmla="*/ 93 w 596"/>
                <a:gd name="T63" fmla="*/ 381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27085" name="Rectangle 45">
            <a:extLst>
              <a:ext uri="{FF2B5EF4-FFF2-40B4-BE49-F238E27FC236}">
                <a16:creationId xmlns:a16="http://schemas.microsoft.com/office/drawing/2014/main" id="{A41FE463-C092-46C5-B428-ABF13413CC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1028" name="Rectangle 46">
            <a:extLst>
              <a:ext uri="{FF2B5EF4-FFF2-40B4-BE49-F238E27FC236}">
                <a16:creationId xmlns:a16="http://schemas.microsoft.com/office/drawing/2014/main" id="{BE5CE5F4-5249-4D85-9003-96C4A362DD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styly předlohy textu.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727087" name="Rectangle 47">
            <a:extLst>
              <a:ext uri="{FF2B5EF4-FFF2-40B4-BE49-F238E27FC236}">
                <a16:creationId xmlns:a16="http://schemas.microsoft.com/office/drawing/2014/main" id="{2F4D4EFC-1DA9-4F4E-8034-457F51CCFA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27088" name="Rectangle 48">
            <a:extLst>
              <a:ext uri="{FF2B5EF4-FFF2-40B4-BE49-F238E27FC236}">
                <a16:creationId xmlns:a16="http://schemas.microsoft.com/office/drawing/2014/main" id="{9FF9945D-C64F-4E19-8033-5DB4AB6AEA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27089" name="Rectangle 49">
            <a:extLst>
              <a:ext uri="{FF2B5EF4-FFF2-40B4-BE49-F238E27FC236}">
                <a16:creationId xmlns:a16="http://schemas.microsoft.com/office/drawing/2014/main" id="{2B5CCF33-2501-47DB-8853-F6B0E14C274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9A625D3C-9276-4C7B-AE42-C99BCDC2B238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02FDC2B4-82A8-4A76-8B28-76414BF4345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333375"/>
            <a:ext cx="8763000" cy="14319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400"/>
              <a:t>Lékařská mikrobiologie pro ZDRL</a:t>
            </a:r>
          </a:p>
        </p:txBody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34D59241-BBE0-4BAD-9A65-60C92F4CD59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11188" y="3048000"/>
            <a:ext cx="7696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/>
              <a:t>Týden 12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/>
              <a:t>Neutralizační reakce, reakce se značenými složkami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9B385FD9-4F42-4F00-827D-D7FBB0888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229225"/>
            <a:ext cx="502761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indent="1143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indent="2270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indent="1127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None/>
            </a:pPr>
            <a:endParaRPr lang="cs-CZ" altLang="cs-CZ"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6">
            <a:extLst>
              <a:ext uri="{FF2B5EF4-FFF2-40B4-BE49-F238E27FC236}">
                <a16:creationId xmlns:a16="http://schemas.microsoft.com/office/drawing/2014/main" id="{B078A390-4E4C-4765-9561-73FC71D86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0D4D05-2531-4D49-925C-101FEDB87271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GB" altLang="cs-CZ" sz="1400"/>
          </a:p>
        </p:txBody>
      </p:sp>
      <p:sp>
        <p:nvSpPr>
          <p:cNvPr id="657410" name="Rectangle 2">
            <a:extLst>
              <a:ext uri="{FF2B5EF4-FFF2-40B4-BE49-F238E27FC236}">
                <a16:creationId xmlns:a16="http://schemas.microsoft.com/office/drawing/2014/main" id="{05C06E53-3738-4BDF-9D6C-2A1207E925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2913" y="717550"/>
            <a:ext cx="8243887" cy="70008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Hodnocení ASLO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457DE313-067B-4348-9148-FF8C91822D4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439025" cy="3228975"/>
          </a:xfrm>
          <a:extLst>
            <a:ext uri="{909E8E84-426E-40DD-AFC4-6F175D3DCCD1}">
              <a14:hiddenFill xmlns:a14="http://schemas.microsoft.com/office/drawing/2010/main">
                <a:solidFill>
                  <a:srgbClr val="F6FCBE"/>
                </a:solidFill>
              </a14:hiddenFill>
            </a:ext>
          </a:extLst>
        </p:spPr>
        <p:txBody>
          <a:bodyPr/>
          <a:lstStyle/>
          <a:p>
            <a:pPr marL="457200" indent="-457200" eaLnBrk="1" hangingPunct="1"/>
            <a:r>
              <a:rPr lang="cs-CZ" altLang="cs-CZ" sz="2000"/>
              <a:t>Panel se odečítá naležato. První řádek prvního panelu je  pozitivní kontrola, dále má každý pacient jeden řádek</a:t>
            </a:r>
          </a:p>
          <a:p>
            <a:pPr marL="457200" indent="-457200" eaLnBrk="1" hangingPunct="1"/>
            <a:r>
              <a:rPr lang="cs-CZ" altLang="cs-CZ" sz="2000"/>
              <a:t>Nejvyšší ředění se zábranou hemolýzy (pozitivní reakce, projeví se sedimentací erytrocytů) je titr</a:t>
            </a:r>
          </a:p>
          <a:p>
            <a:pPr marL="457200" indent="-457200" eaLnBrk="1" hangingPunct="1"/>
            <a:r>
              <a:rPr lang="cs-CZ" altLang="cs-CZ" sz="2000"/>
              <a:t>Titry cca 225–270 jsou hraniční, vyšší jsou pozitivní, nižší jsou negativní. Úplná absence protilátek znamená, že se pacient se streptokokovou infekcí nesetkal</a:t>
            </a:r>
          </a:p>
        </p:txBody>
      </p:sp>
      <p:graphicFrame>
        <p:nvGraphicFramePr>
          <p:cNvPr id="657763" name="Group 355">
            <a:extLst>
              <a:ext uri="{FF2B5EF4-FFF2-40B4-BE49-F238E27FC236}">
                <a16:creationId xmlns:a16="http://schemas.microsoft.com/office/drawing/2014/main" id="{0911753E-E7D9-4560-A0E6-ED245471244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79388" y="5229225"/>
          <a:ext cx="8856662" cy="936625"/>
        </p:xfrm>
        <a:graphic>
          <a:graphicData uri="http://schemas.openxmlformats.org/drawingml/2006/table">
            <a:tbl>
              <a:tblPr/>
              <a:tblGrid>
                <a:gridCol w="93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9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92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388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65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Jamka č.</a:t>
                      </a:r>
                      <a:endParaRPr kumimoji="0" lang="cs-CZ" alt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Hodnota</a:t>
                      </a:r>
                      <a:endParaRPr kumimoji="0" lang="cs-CZ" alt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m. j.</a:t>
                      </a:r>
                      <a:endParaRPr kumimoji="0" lang="cs-CZ" alt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180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220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270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337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405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506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607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759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911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5">
            <a:extLst>
              <a:ext uri="{FF2B5EF4-FFF2-40B4-BE49-F238E27FC236}">
                <a16:creationId xmlns:a16="http://schemas.microsoft.com/office/drawing/2014/main" id="{0A26A6A8-0C86-43C5-8D7D-D1D3BC29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0B5977-DF3D-463F-8D1F-44BBAF1D2B15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GB" altLang="cs-CZ" sz="1400"/>
          </a:p>
        </p:txBody>
      </p:sp>
      <p:sp>
        <p:nvSpPr>
          <p:cNvPr id="658434" name="Rectangle 2">
            <a:extLst>
              <a:ext uri="{FF2B5EF4-FFF2-40B4-BE49-F238E27FC236}">
                <a16:creationId xmlns:a16="http://schemas.microsoft.com/office/drawing/2014/main" id="{14B56A2F-613B-467B-A8DD-26F7250C3A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84213"/>
            <a:ext cx="4343400" cy="762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Příklad 2: HIT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5198BF36-378B-4C2F-ABB7-4016DBA7F0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534400" cy="5105400"/>
          </a:xfrm>
        </p:spPr>
        <p:txBody>
          <a:bodyPr/>
          <a:lstStyle/>
          <a:p>
            <a:pPr eaLnBrk="1" hangingPunct="1"/>
            <a:r>
              <a:rPr lang="cs-CZ" altLang="cs-CZ" sz="2800" b="1">
                <a:solidFill>
                  <a:srgbClr val="800080"/>
                </a:solidFill>
              </a:rPr>
              <a:t>H</a:t>
            </a:r>
            <a:r>
              <a:rPr lang="cs-CZ" altLang="cs-CZ" sz="2800"/>
              <a:t>emaglutinačně </a:t>
            </a:r>
            <a:r>
              <a:rPr lang="cs-CZ" altLang="cs-CZ" sz="2800" b="1">
                <a:solidFill>
                  <a:srgbClr val="800080"/>
                </a:solidFill>
              </a:rPr>
              <a:t>I</a:t>
            </a:r>
            <a:r>
              <a:rPr lang="cs-CZ" altLang="cs-CZ" sz="2800"/>
              <a:t>nhibiční </a:t>
            </a:r>
            <a:r>
              <a:rPr lang="cs-CZ" altLang="cs-CZ" sz="2800" b="1">
                <a:solidFill>
                  <a:srgbClr val="800080"/>
                </a:solidFill>
              </a:rPr>
              <a:t>T</a:t>
            </a:r>
            <a:r>
              <a:rPr lang="cs-CZ" altLang="cs-CZ" sz="2800"/>
              <a:t>est</a:t>
            </a:r>
          </a:p>
          <a:p>
            <a:pPr eaLnBrk="1" hangingPunct="1"/>
            <a:r>
              <a:rPr lang="cs-CZ" altLang="cs-CZ" sz="2800"/>
              <a:t>Pozor, tohle NENÍ aglutinace, je to </a:t>
            </a:r>
            <a:r>
              <a:rPr lang="cs-CZ" altLang="cs-CZ" sz="2800" b="1">
                <a:solidFill>
                  <a:schemeClr val="tx2"/>
                </a:solidFill>
              </a:rPr>
              <a:t>druh neutralizace!</a:t>
            </a:r>
          </a:p>
          <a:p>
            <a:pPr eaLnBrk="1" hangingPunct="1"/>
            <a:r>
              <a:rPr lang="cs-CZ" altLang="cs-CZ" sz="2800"/>
              <a:t>Protilátka </a:t>
            </a:r>
            <a:r>
              <a:rPr lang="cs-CZ" altLang="cs-CZ" sz="2800" b="1">
                <a:solidFill>
                  <a:schemeClr val="tx2"/>
                </a:solidFill>
              </a:rPr>
              <a:t>neutralizuje virové shlukování krvinek</a:t>
            </a:r>
            <a:r>
              <a:rPr lang="cs-CZ" altLang="cs-CZ" sz="2800"/>
              <a:t> (in vitro vlastnost většiny virů)</a:t>
            </a:r>
          </a:p>
          <a:p>
            <a:pPr eaLnBrk="1" hangingPunct="1"/>
            <a:r>
              <a:rPr lang="cs-CZ" altLang="cs-CZ" sz="2800" b="1">
                <a:solidFill>
                  <a:schemeClr val="tx2"/>
                </a:solidFill>
              </a:rPr>
              <a:t>Pozitivní reakce</a:t>
            </a:r>
            <a:r>
              <a:rPr lang="cs-CZ" altLang="cs-CZ" sz="2800"/>
              <a:t> = zábrana virového shluknutí </a:t>
            </a:r>
            <a:r>
              <a:rPr lang="cs-CZ" altLang="cs-CZ" sz="2800">
                <a:sym typeface="Wingdings" panose="05000000000000000000" pitchFamily="2" charset="2"/>
              </a:rPr>
              <a:t> erytrocyty klesají na dno důlku</a:t>
            </a:r>
          </a:p>
          <a:p>
            <a:pPr eaLnBrk="1" hangingPunct="1"/>
            <a:r>
              <a:rPr lang="cs-CZ" altLang="cs-CZ" sz="2800" b="1">
                <a:solidFill>
                  <a:schemeClr val="tx2"/>
                </a:solidFill>
                <a:sym typeface="Wingdings" panose="05000000000000000000" pitchFamily="2" charset="2"/>
              </a:rPr>
              <a:t>Negativní reakce</a:t>
            </a:r>
            <a:r>
              <a:rPr lang="cs-CZ" altLang="cs-CZ" sz="2800">
                <a:sym typeface="Wingdings" panose="05000000000000000000" pitchFamily="2" charset="2"/>
              </a:rPr>
              <a:t> = viry se shluknou</a:t>
            </a:r>
          </a:p>
          <a:p>
            <a:pPr eaLnBrk="1" hangingPunct="1"/>
            <a:r>
              <a:rPr lang="cs-CZ" altLang="cs-CZ" sz="2800" b="1">
                <a:solidFill>
                  <a:srgbClr val="800080"/>
                </a:solidFill>
                <a:sym typeface="Wingdings" panose="05000000000000000000" pitchFamily="2" charset="2"/>
              </a:rPr>
              <a:t>Vypadá to jako hemaglutinace naruby</a:t>
            </a:r>
            <a:endParaRPr lang="cs-CZ" altLang="cs-CZ" sz="2800" b="1">
              <a:solidFill>
                <a:srgbClr val="80008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5">
            <a:extLst>
              <a:ext uri="{FF2B5EF4-FFF2-40B4-BE49-F238E27FC236}">
                <a16:creationId xmlns:a16="http://schemas.microsoft.com/office/drawing/2014/main" id="{BE6DB998-8D63-422F-AB93-273DA887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050DB0-C776-48C2-9599-369EE322614A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cs-CZ" sz="1400"/>
          </a:p>
        </p:txBody>
      </p:sp>
      <p:sp>
        <p:nvSpPr>
          <p:cNvPr id="660482" name="Rectangle 2">
            <a:extLst>
              <a:ext uri="{FF2B5EF4-FFF2-40B4-BE49-F238E27FC236}">
                <a16:creationId xmlns:a16="http://schemas.microsoft.com/office/drawing/2014/main" id="{EF9A6690-6E22-4988-A7B2-0D670D6F09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Příklad 3: VNT </a:t>
            </a:r>
            <a:r>
              <a:rPr lang="cs-CZ" altLang="cs-CZ" sz="2000"/>
              <a:t>(nepleťte si to s TNT </a:t>
            </a:r>
            <a:r>
              <a:rPr lang="cs-CZ" altLang="cs-CZ" sz="2000">
                <a:sym typeface="Wingdings" panose="05000000000000000000" pitchFamily="2" charset="2"/>
              </a:rPr>
              <a:t> )</a:t>
            </a:r>
            <a:endParaRPr lang="cs-CZ" altLang="cs-CZ" sz="2000"/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323DF81D-B660-4B6C-BBE1-A4FA8FF370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496300" cy="51054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</a:pPr>
            <a:r>
              <a:rPr lang="cs-CZ" altLang="cs-CZ" sz="2800" b="1">
                <a:solidFill>
                  <a:schemeClr val="tx2"/>
                </a:solidFill>
              </a:rPr>
              <a:t>V</a:t>
            </a:r>
            <a:r>
              <a:rPr lang="cs-CZ" altLang="cs-CZ" sz="2800"/>
              <a:t>irus </a:t>
            </a:r>
            <a:r>
              <a:rPr lang="cs-CZ" altLang="cs-CZ" sz="2800" b="1">
                <a:solidFill>
                  <a:schemeClr val="tx2"/>
                </a:solidFill>
              </a:rPr>
              <a:t>N</a:t>
            </a:r>
            <a:r>
              <a:rPr lang="cs-CZ" altLang="cs-CZ" sz="2800"/>
              <a:t>eutralizační </a:t>
            </a:r>
            <a:r>
              <a:rPr lang="cs-CZ" altLang="cs-CZ" sz="2800" b="1">
                <a:solidFill>
                  <a:schemeClr val="tx2"/>
                </a:solidFill>
              </a:rPr>
              <a:t>T</a:t>
            </a:r>
            <a:r>
              <a:rPr lang="cs-CZ" altLang="cs-CZ" sz="2800"/>
              <a:t>est</a:t>
            </a:r>
          </a:p>
          <a:p>
            <a:pPr marL="457200" indent="-457200" eaLnBrk="1" hangingPunct="1">
              <a:lnSpc>
                <a:spcPct val="90000"/>
              </a:lnSpc>
            </a:pPr>
            <a:r>
              <a:rPr lang="cs-CZ" altLang="cs-CZ" sz="2800"/>
              <a:t>Viry lze pěstovat na </a:t>
            </a:r>
            <a:r>
              <a:rPr lang="cs-CZ" altLang="cs-CZ" sz="2800" b="1">
                <a:solidFill>
                  <a:schemeClr val="tx2"/>
                </a:solidFill>
              </a:rPr>
              <a:t>buněčných kulturách</a:t>
            </a:r>
            <a:r>
              <a:rPr lang="cs-CZ" altLang="cs-CZ" sz="2800"/>
              <a:t>. Jsou to buněčné linie většinou embryonálních či nádorových buněk</a:t>
            </a:r>
          </a:p>
          <a:p>
            <a:pPr marL="457200" indent="-457200" eaLnBrk="1" hangingPunct="1">
              <a:lnSpc>
                <a:spcPct val="90000"/>
              </a:lnSpc>
            </a:pPr>
            <a:r>
              <a:rPr lang="cs-CZ" altLang="cs-CZ" sz="2800" b="1">
                <a:solidFill>
                  <a:schemeClr val="tx2"/>
                </a:solidFill>
              </a:rPr>
              <a:t>Buněčná kultura</a:t>
            </a:r>
            <a:r>
              <a:rPr lang="cs-CZ" altLang="cs-CZ" sz="2800"/>
              <a:t> bývá poškozena účinkem virů. Škodu můžeme pozorovat např. jako</a:t>
            </a:r>
          </a:p>
          <a:p>
            <a:pPr marL="1027113" lvl="1" indent="-455613" eaLnBrk="1" hangingPunct="1">
              <a:lnSpc>
                <a:spcPct val="90000"/>
              </a:lnSpc>
            </a:pPr>
            <a:r>
              <a:rPr lang="cs-CZ" altLang="cs-CZ" sz="2400" b="1">
                <a:solidFill>
                  <a:schemeClr val="tx2"/>
                </a:solidFill>
              </a:rPr>
              <a:t>změnu morfologie</a:t>
            </a:r>
            <a:r>
              <a:rPr lang="cs-CZ" altLang="cs-CZ" sz="2400"/>
              <a:t> buněk v kultuře</a:t>
            </a:r>
          </a:p>
          <a:p>
            <a:pPr marL="1027113" lvl="1" indent="-455613" eaLnBrk="1" hangingPunct="1">
              <a:lnSpc>
                <a:spcPct val="90000"/>
              </a:lnSpc>
            </a:pPr>
            <a:r>
              <a:rPr lang="cs-CZ" altLang="cs-CZ" sz="2400" b="1">
                <a:solidFill>
                  <a:schemeClr val="tx2"/>
                </a:solidFill>
              </a:rPr>
              <a:t>změnu metabolismu</a:t>
            </a:r>
            <a:r>
              <a:rPr lang="cs-CZ" altLang="cs-CZ" sz="2400"/>
              <a:t> </a:t>
            </a:r>
            <a:r>
              <a:rPr lang="cs-CZ" altLang="cs-CZ" sz="2400">
                <a:sym typeface="Wingdings" panose="05000000000000000000" pitchFamily="2" charset="2"/>
              </a:rPr>
              <a:t> změna pH  změna zbarvení v důlku (při použití indikátoru)</a:t>
            </a:r>
            <a:endParaRPr lang="cs-CZ" altLang="cs-CZ" sz="2400"/>
          </a:p>
          <a:p>
            <a:pPr marL="457200" indent="-457200" eaLnBrk="1" hangingPunct="1">
              <a:lnSpc>
                <a:spcPct val="90000"/>
              </a:lnSpc>
            </a:pPr>
            <a:r>
              <a:rPr lang="cs-CZ" altLang="cs-CZ" sz="2800"/>
              <a:t>Jsou-li přítomny </a:t>
            </a:r>
            <a:r>
              <a:rPr lang="cs-CZ" altLang="cs-CZ" sz="2800" b="1">
                <a:solidFill>
                  <a:schemeClr val="tx2"/>
                </a:solidFill>
              </a:rPr>
              <a:t>protilátky</a:t>
            </a:r>
            <a:r>
              <a:rPr lang="cs-CZ" altLang="cs-CZ" sz="2800"/>
              <a:t>, mohou tomuto vlivu na buňky zabránit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5">
            <a:extLst>
              <a:ext uri="{FF2B5EF4-FFF2-40B4-BE49-F238E27FC236}">
                <a16:creationId xmlns:a16="http://schemas.microsoft.com/office/drawing/2014/main" id="{08ED20D5-719B-4B88-B867-8D9082FA5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614626-6AA0-4F8F-98E3-74E8C65B4928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GB" altLang="cs-CZ" sz="1400"/>
          </a:p>
        </p:txBody>
      </p:sp>
      <p:sp>
        <p:nvSpPr>
          <p:cNvPr id="711682" name="Rectangle 2">
            <a:extLst>
              <a:ext uri="{FF2B5EF4-FFF2-40B4-BE49-F238E27FC236}">
                <a16:creationId xmlns:a16="http://schemas.microsoft.com/office/drawing/2014/main" id="{97880610-56A8-4D42-91CF-540A78FF00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82063" cy="762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Ukázka vyhodnocení VNT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ACB30798-FAE4-464E-85FC-F53AB9D95A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5105400" cy="5791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 sz="2800"/>
              <a:t>V pravém sloupci jsou různé kontroly, jinak žluté důlky ukazují pozitivitu a červené negativitu. V prvním dvojřádku máme pacienta se stálým, nízkým titrem. V dalším dvojřádku je pacient, jehož titr se čtyřikrát zvýšil. Další pacient se s infekcí nikdy nesetkal. Poslední dvojřádek ukazuje pacienta se sérokonverzí.</a:t>
            </a:r>
          </a:p>
        </p:txBody>
      </p:sp>
      <p:pic>
        <p:nvPicPr>
          <p:cNvPr id="27653" name="Picture 4" descr="colortest">
            <a:extLst>
              <a:ext uri="{FF2B5EF4-FFF2-40B4-BE49-F238E27FC236}">
                <a16:creationId xmlns:a16="http://schemas.microsoft.com/office/drawing/2014/main" id="{62D4C858-6DF8-44AB-9A78-F00D58E3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5" y="828675"/>
            <a:ext cx="400367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5">
            <a:extLst>
              <a:ext uri="{FF2B5EF4-FFF2-40B4-BE49-F238E27FC236}">
                <a16:creationId xmlns:a16="http://schemas.microsoft.com/office/drawing/2014/main" id="{3EBA6B51-92B2-44FF-8801-0395C44BA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130E8C-FD32-4079-871E-0525A695D7E3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GB" altLang="cs-CZ" sz="1400"/>
          </a:p>
        </p:txBody>
      </p:sp>
      <p:sp>
        <p:nvSpPr>
          <p:cNvPr id="671746" name="Rectangle 2">
            <a:extLst>
              <a:ext uri="{FF2B5EF4-FFF2-40B4-BE49-F238E27FC236}">
                <a16:creationId xmlns:a16="http://schemas.microsoft.com/office/drawing/2014/main" id="{B9380D3B-2BCC-457B-B8EC-C0A6E26FDC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2075"/>
            <a:ext cx="7772400" cy="14319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Průběh protilátkové odpovědi – opakování</a:t>
            </a:r>
            <a:endParaRPr lang="cs-CZ" altLang="cs-CZ" sz="3200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9664C83F-BFBB-44EF-BDAA-0B0C32EC29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3657600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rgbClr val="800080"/>
                </a:solidFill>
              </a:rPr>
              <a:t>Protilátky IgM</a:t>
            </a:r>
            <a:r>
              <a:rPr lang="cs-CZ" altLang="cs-CZ" sz="2800"/>
              <a:t> se tvoří jako první, ale také jako první mizí. Neprocházejí placentou, jejich průkaz u novorozence je svědectvím jeho infekce</a:t>
            </a:r>
          </a:p>
          <a:p>
            <a:pPr eaLnBrk="1" hangingPunct="1"/>
            <a:r>
              <a:rPr lang="cs-CZ" altLang="cs-CZ" sz="2800">
                <a:solidFill>
                  <a:srgbClr val="800080"/>
                </a:solidFill>
              </a:rPr>
              <a:t>Protilátky IgG</a:t>
            </a:r>
            <a:r>
              <a:rPr lang="cs-CZ" altLang="cs-CZ" sz="2800"/>
              <a:t> se tvoří později a zůstávají jako paměťové přítomny dlouhodobě. Procházejí placentou</a:t>
            </a:r>
            <a:endParaRPr lang="cs-CZ" altLang="cs-CZ" sz="2800" i="1"/>
          </a:p>
        </p:txBody>
      </p:sp>
      <p:pic>
        <p:nvPicPr>
          <p:cNvPr id="28677" name="Picture 4" descr="IgM a IgG">
            <a:extLst>
              <a:ext uri="{FF2B5EF4-FFF2-40B4-BE49-F238E27FC236}">
                <a16:creationId xmlns:a16="http://schemas.microsoft.com/office/drawing/2014/main" id="{81BD0604-CF10-4132-A86C-32F00E6C6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949825"/>
            <a:ext cx="50292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5">
            <a:extLst>
              <a:ext uri="{FF2B5EF4-FFF2-40B4-BE49-F238E27FC236}">
                <a16:creationId xmlns:a16="http://schemas.microsoft.com/office/drawing/2014/main" id="{72E11231-F42A-45F4-9FBA-D1D8E8003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084763"/>
            <a:ext cx="28194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/>
              <a:t>(novorozenec je tedy může mít od matky)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5">
            <a:extLst>
              <a:ext uri="{FF2B5EF4-FFF2-40B4-BE49-F238E27FC236}">
                <a16:creationId xmlns:a16="http://schemas.microsoft.com/office/drawing/2014/main" id="{A0686037-C91E-4EB3-8338-D27B5BA5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73ED04-4CD3-4B01-BBAE-BF64BEFFC6D2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GB" altLang="cs-CZ" sz="1400"/>
          </a:p>
        </p:txBody>
      </p:sp>
      <p:sp>
        <p:nvSpPr>
          <p:cNvPr id="672770" name="Rectangle 2">
            <a:extLst>
              <a:ext uri="{FF2B5EF4-FFF2-40B4-BE49-F238E27FC236}">
                <a16:creationId xmlns:a16="http://schemas.microsoft.com/office/drawing/2014/main" id="{36F5B33E-0DC2-441E-8355-9C4668C14E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6934200" cy="76358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Protilátky ostatních tříd</a:t>
            </a:r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B1C4CEF9-88B8-445F-8F95-654C6B4B2A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eaLnBrk="1" hangingPunct="1"/>
            <a:r>
              <a:rPr lang="cs-CZ" altLang="cs-CZ"/>
              <a:t>Protilátky třídy </a:t>
            </a:r>
            <a:r>
              <a:rPr lang="cs-CZ" altLang="cs-CZ">
                <a:solidFill>
                  <a:srgbClr val="800080"/>
                </a:solidFill>
              </a:rPr>
              <a:t>IgA</a:t>
            </a:r>
            <a:r>
              <a:rPr lang="cs-CZ" altLang="cs-CZ"/>
              <a:t> se u některých infekcí vyšetřují místo protilátek IgM. Tato třída se uplatňuje hlavně u slizniční imunity, a tedy u infekcí, kde branou vstupu je sliznice (například gastrointestinální)</a:t>
            </a:r>
          </a:p>
          <a:p>
            <a:pPr eaLnBrk="1" hangingPunct="1"/>
            <a:r>
              <a:rPr lang="cs-CZ" altLang="cs-CZ"/>
              <a:t>Protilátky třídy </a:t>
            </a:r>
            <a:r>
              <a:rPr lang="cs-CZ" altLang="cs-CZ">
                <a:solidFill>
                  <a:srgbClr val="800080"/>
                </a:solidFill>
              </a:rPr>
              <a:t>IgE </a:t>
            </a:r>
            <a:r>
              <a:rPr lang="cs-CZ" altLang="cs-CZ"/>
              <a:t>se vyskytují u alergií a infestací červy. Zpravidla se však nestanovují specifické IgE proti nějakému patogenovi</a:t>
            </a:r>
          </a:p>
          <a:p>
            <a:pPr eaLnBrk="1" hangingPunct="1"/>
            <a:r>
              <a:rPr lang="cs-CZ" altLang="cs-CZ"/>
              <a:t>S protilátkami </a:t>
            </a:r>
            <a:r>
              <a:rPr lang="cs-CZ" altLang="cs-CZ">
                <a:solidFill>
                  <a:srgbClr val="800080"/>
                </a:solidFill>
              </a:rPr>
              <a:t>IgD </a:t>
            </a:r>
            <a:r>
              <a:rPr lang="cs-CZ" altLang="cs-CZ"/>
              <a:t>se v mikrobiologii nepracuje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5">
            <a:extLst>
              <a:ext uri="{FF2B5EF4-FFF2-40B4-BE49-F238E27FC236}">
                <a16:creationId xmlns:a16="http://schemas.microsoft.com/office/drawing/2014/main" id="{CDF90AB8-894A-4E94-848A-F60C19522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DB2853-F271-4668-8E0E-E6FBC2F807B1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GB" altLang="cs-CZ" sz="1400"/>
          </a:p>
        </p:txBody>
      </p:sp>
      <p:sp>
        <p:nvSpPr>
          <p:cNvPr id="673794" name="Rectangle 2">
            <a:extLst>
              <a:ext uri="{FF2B5EF4-FFF2-40B4-BE49-F238E27FC236}">
                <a16:creationId xmlns:a16="http://schemas.microsoft.com/office/drawing/2014/main" id="{7C19D389-9492-492C-A5C5-3D431E47AC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Reakce se značenými složkami</a:t>
            </a:r>
            <a:endParaRPr lang="cs-CZ" altLang="cs-CZ" sz="3200"/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4A8815C6-2E3C-4C3B-8923-F5A436B48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5791200"/>
          </a:xfrm>
        </p:spPr>
        <p:txBody>
          <a:bodyPr/>
          <a:lstStyle/>
          <a:p>
            <a:pPr marL="457200" indent="-457200" eaLnBrk="1" hangingPunct="1"/>
            <a:r>
              <a:rPr lang="cs-CZ" altLang="cs-CZ">
                <a:solidFill>
                  <a:srgbClr val="800080"/>
                </a:solidFill>
              </a:rPr>
              <a:t>Na povrch</a:t>
            </a:r>
            <a:r>
              <a:rPr lang="cs-CZ" altLang="cs-CZ"/>
              <a:t> se postupně navazují jednotlivé složky</a:t>
            </a:r>
          </a:p>
          <a:p>
            <a:pPr marL="457200" indent="-457200" eaLnBrk="1" hangingPunct="1"/>
            <a:r>
              <a:rPr lang="cs-CZ" altLang="cs-CZ">
                <a:solidFill>
                  <a:srgbClr val="800080"/>
                </a:solidFill>
              </a:rPr>
              <a:t>Místo jedné ze složek</a:t>
            </a:r>
            <a:r>
              <a:rPr lang="cs-CZ" altLang="cs-CZ"/>
              <a:t> se pokusíme navázat vzorek od pacienta, o kterém si myslíme, že danou složku možná obsahuje</a:t>
            </a:r>
          </a:p>
          <a:p>
            <a:pPr marL="457200" indent="-457200" eaLnBrk="1" hangingPunct="1"/>
            <a:r>
              <a:rPr lang="cs-CZ" altLang="cs-CZ">
                <a:solidFill>
                  <a:srgbClr val="800080"/>
                </a:solidFill>
              </a:rPr>
              <a:t>Je-li to pravda</a:t>
            </a:r>
            <a:r>
              <a:rPr lang="cs-CZ" altLang="cs-CZ"/>
              <a:t>, složka se naváže</a:t>
            </a:r>
          </a:p>
          <a:p>
            <a:pPr marL="457200" indent="-457200" eaLnBrk="1" hangingPunct="1"/>
            <a:r>
              <a:rPr lang="cs-CZ" altLang="cs-CZ">
                <a:solidFill>
                  <a:srgbClr val="800080"/>
                </a:solidFill>
              </a:rPr>
              <a:t>Pokud se všechny složky postupně navážou</a:t>
            </a:r>
            <a:r>
              <a:rPr lang="cs-CZ" altLang="cs-CZ"/>
              <a:t>, vznikne nepřerušený řetězec</a:t>
            </a:r>
          </a:p>
          <a:p>
            <a:pPr marL="457200" indent="-457200" eaLnBrk="1" hangingPunct="1"/>
            <a:r>
              <a:rPr lang="cs-CZ" altLang="cs-CZ">
                <a:solidFill>
                  <a:srgbClr val="800080"/>
                </a:solidFill>
              </a:rPr>
              <a:t>Na konci řetězce</a:t>
            </a:r>
            <a:r>
              <a:rPr lang="cs-CZ" altLang="cs-CZ"/>
              <a:t> je vhodné značidlo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5">
            <a:extLst>
              <a:ext uri="{FF2B5EF4-FFF2-40B4-BE49-F238E27FC236}">
                <a16:creationId xmlns:a16="http://schemas.microsoft.com/office/drawing/2014/main" id="{74EA0A1B-ECEF-4A7D-8629-CF11871F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4858F0-87F4-4078-B903-6A4AE8E605D6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GB" altLang="cs-CZ" sz="1400"/>
          </a:p>
        </p:txBody>
      </p:sp>
      <p:sp>
        <p:nvSpPr>
          <p:cNvPr id="674818" name="Rectangle 2">
            <a:extLst>
              <a:ext uri="{FF2B5EF4-FFF2-40B4-BE49-F238E27FC236}">
                <a16:creationId xmlns:a16="http://schemas.microsoft.com/office/drawing/2014/main" id="{76A7CE03-9FD7-4403-AD51-9DFE575D92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5925" y="188913"/>
            <a:ext cx="8305800" cy="762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Promytí a jeho význam</a:t>
            </a: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5BFAD971-AE8E-4C07-878B-95AF11E4F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0225" y="1341438"/>
            <a:ext cx="80772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Pokud by v reakci zůstalo přítomno i to, co se na nic nenavázalo, nedokázali bychom odlišit pozitivní reakci od negativní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Proto po každém kroku reakce následuje </a:t>
            </a:r>
            <a:r>
              <a:rPr lang="cs-CZ" altLang="cs-CZ">
                <a:solidFill>
                  <a:srgbClr val="800080"/>
                </a:solidFill>
              </a:rPr>
              <a:t>promytí</a:t>
            </a:r>
            <a:r>
              <a:rPr lang="cs-CZ" altLang="cs-CZ"/>
              <a:t>, po kterém zůstanou přítomny pouze složky </a:t>
            </a:r>
            <a:r>
              <a:rPr lang="cs-CZ" altLang="cs-CZ">
                <a:solidFill>
                  <a:srgbClr val="800080"/>
                </a:solidFill>
              </a:rPr>
              <a:t>navázané</a:t>
            </a:r>
            <a:r>
              <a:rPr lang="cs-CZ" altLang="cs-CZ"/>
              <a:t> na pevný povrch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>
                <a:solidFill>
                  <a:schemeClr val="tx2"/>
                </a:solidFill>
              </a:rPr>
              <a:t>Je-li řetězec přerušen, odplaví promytí vše za místem přerušení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4">
            <a:extLst>
              <a:ext uri="{FF2B5EF4-FFF2-40B4-BE49-F238E27FC236}">
                <a16:creationId xmlns:a16="http://schemas.microsoft.com/office/drawing/2014/main" id="{574B22AE-43BF-4894-942A-6EF4BE61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64CEA2-E661-4ABD-AAF7-EAC98303915B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GB" altLang="cs-CZ" sz="14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082E47D3-CF3D-4C55-BCF9-89BFEFD3C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90600"/>
            <a:ext cx="1905000" cy="3505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2772" name="AutoShape 3">
            <a:extLst>
              <a:ext uri="{FF2B5EF4-FFF2-40B4-BE49-F238E27FC236}">
                <a16:creationId xmlns:a16="http://schemas.microsoft.com/office/drawing/2014/main" id="{AE662006-FC7D-4F9C-B250-561A3716B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819400"/>
            <a:ext cx="3733800" cy="4038600"/>
          </a:xfrm>
          <a:prstGeom prst="downArrowCallout">
            <a:avLst>
              <a:gd name="adj1" fmla="val 25000"/>
              <a:gd name="adj2" fmla="val 25000"/>
              <a:gd name="adj3" fmla="val 18027"/>
              <a:gd name="adj4" fmla="val 66667"/>
            </a:avLst>
          </a:prstGeom>
          <a:solidFill>
            <a:srgbClr val="996633"/>
          </a:solidFill>
          <a:ln w="57150">
            <a:solidFill>
              <a:srgbClr val="33CC33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8372" name="Rectangle 4">
            <a:extLst>
              <a:ext uri="{FF2B5EF4-FFF2-40B4-BE49-F238E27FC236}">
                <a16:creationId xmlns:a16="http://schemas.microsoft.com/office/drawing/2014/main" id="{218FDF5D-6D79-43C7-B767-7E2B592EB8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411163"/>
            <a:ext cx="8991600" cy="57943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/>
              <a:t>Příklad pozitivního a negativního průběhu</a:t>
            </a:r>
          </a:p>
        </p:txBody>
      </p:sp>
      <p:sp>
        <p:nvSpPr>
          <p:cNvPr id="32774" name="Line 5">
            <a:extLst>
              <a:ext uri="{FF2B5EF4-FFF2-40B4-BE49-F238E27FC236}">
                <a16:creationId xmlns:a16="http://schemas.microsoft.com/office/drawing/2014/main" id="{C023EE87-CDAD-448C-9A0A-CECB6FDD2B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990600"/>
            <a:ext cx="0" cy="5562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2775" name="Text Box 6">
            <a:extLst>
              <a:ext uri="{FF2B5EF4-FFF2-40B4-BE49-F238E27FC236}">
                <a16:creationId xmlns:a16="http://schemas.microsoft.com/office/drawing/2014/main" id="{902A65B5-F151-4A06-90D8-EE04E9BC2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524000"/>
            <a:ext cx="1981200" cy="94615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cs-CZ" altLang="cs-CZ" sz="2800">
                <a:latin typeface="Tahoma" panose="020B0604030504040204" pitchFamily="34" charset="0"/>
              </a:rPr>
              <a:t>Laboratorní protilátka</a:t>
            </a:r>
          </a:p>
        </p:txBody>
      </p:sp>
      <p:sp>
        <p:nvSpPr>
          <p:cNvPr id="32776" name="Text Box 7">
            <a:extLst>
              <a:ext uri="{FF2B5EF4-FFF2-40B4-BE49-F238E27FC236}">
                <a16:creationId xmlns:a16="http://schemas.microsoft.com/office/drawing/2014/main" id="{7648C342-2DD5-4139-80F5-1288094AC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524000"/>
            <a:ext cx="1905000" cy="9461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cs-CZ" altLang="cs-CZ" sz="2800">
                <a:latin typeface="Tahoma" panose="020B0604030504040204" pitchFamily="34" charset="0"/>
              </a:rPr>
              <a:t>Hledaný antigen</a:t>
            </a:r>
          </a:p>
        </p:txBody>
      </p:sp>
      <p:sp>
        <p:nvSpPr>
          <p:cNvPr id="32777" name="Text Box 8">
            <a:extLst>
              <a:ext uri="{FF2B5EF4-FFF2-40B4-BE49-F238E27FC236}">
                <a16:creationId xmlns:a16="http://schemas.microsoft.com/office/drawing/2014/main" id="{9B4621A6-290E-473B-BA95-4E4DD7DC5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124200"/>
            <a:ext cx="1600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cs-CZ" altLang="cs-CZ" sz="2800" i="1">
                <a:latin typeface="Tahoma" panose="020B0604030504040204" pitchFamily="34" charset="0"/>
              </a:rPr>
              <a:t>Antigen chybí</a:t>
            </a:r>
          </a:p>
        </p:txBody>
      </p:sp>
      <p:sp>
        <p:nvSpPr>
          <p:cNvPr id="32778" name="Text Box 9">
            <a:extLst>
              <a:ext uri="{FF2B5EF4-FFF2-40B4-BE49-F238E27FC236}">
                <a16:creationId xmlns:a16="http://schemas.microsoft.com/office/drawing/2014/main" id="{212ACA3F-44F5-4F27-9891-9F6B0A6A6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524000"/>
            <a:ext cx="3657600" cy="94615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cs-CZ" altLang="cs-CZ" sz="2800">
                <a:latin typeface="Tahoma" panose="020B0604030504040204" pitchFamily="34" charset="0"/>
              </a:rPr>
              <a:t>Značená laboratorní protilátka (</a:t>
            </a:r>
            <a:r>
              <a:rPr kumimoji="1" lang="cs-CZ" altLang="cs-CZ" sz="2800">
                <a:latin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kumimoji="1" lang="cs-CZ" altLang="cs-CZ" sz="2800">
                <a:latin typeface="Tahoma" panose="020B0604030504040204" pitchFamily="34" charset="0"/>
              </a:rPr>
              <a:t>detekce)</a:t>
            </a:r>
          </a:p>
        </p:txBody>
      </p:sp>
      <p:sp>
        <p:nvSpPr>
          <p:cNvPr id="32779" name="Text Box 10">
            <a:extLst>
              <a:ext uri="{FF2B5EF4-FFF2-40B4-BE49-F238E27FC236}">
                <a16:creationId xmlns:a16="http://schemas.microsoft.com/office/drawing/2014/main" id="{D9C02FC4-0585-4C60-B21A-DE5AFEC0F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124200"/>
            <a:ext cx="3429000" cy="94615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cs-CZ" altLang="cs-CZ" sz="2800">
                <a:latin typeface="Tahoma" panose="020B0604030504040204" pitchFamily="34" charset="0"/>
              </a:rPr>
              <a:t>Značená laboratorní protilátka</a:t>
            </a:r>
          </a:p>
        </p:txBody>
      </p:sp>
      <p:sp>
        <p:nvSpPr>
          <p:cNvPr id="32780" name="Text Box 11">
            <a:extLst>
              <a:ext uri="{FF2B5EF4-FFF2-40B4-BE49-F238E27FC236}">
                <a16:creationId xmlns:a16="http://schemas.microsoft.com/office/drawing/2014/main" id="{AAACFAA9-79F2-40D0-B5C0-C9A2E443B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47800"/>
            <a:ext cx="76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cs-CZ" altLang="cs-CZ" sz="5400" b="1">
                <a:solidFill>
                  <a:srgbClr val="FF0000"/>
                </a:solidFill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32781" name="Text Box 12">
            <a:extLst>
              <a:ext uri="{FF2B5EF4-FFF2-40B4-BE49-F238E27FC236}">
                <a16:creationId xmlns:a16="http://schemas.microsoft.com/office/drawing/2014/main" id="{03084916-5CA9-45F3-9ED7-E5480734D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124200"/>
            <a:ext cx="76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cs-CZ" altLang="cs-CZ" sz="5400" b="1">
                <a:solidFill>
                  <a:srgbClr val="0000FF"/>
                </a:solidFill>
                <a:latin typeface="Tahoma" panose="020B0604030504040204" pitchFamily="34" charset="0"/>
              </a:rPr>
              <a:t>–</a:t>
            </a:r>
          </a:p>
        </p:txBody>
      </p:sp>
      <p:sp>
        <p:nvSpPr>
          <p:cNvPr id="32782" name="Text Box 13">
            <a:extLst>
              <a:ext uri="{FF2B5EF4-FFF2-40B4-BE49-F238E27FC236}">
                <a16:creationId xmlns:a16="http://schemas.microsoft.com/office/drawing/2014/main" id="{0BB5DACB-BBD2-4A82-8FBD-8F41E8A7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038600"/>
            <a:ext cx="3581400" cy="144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kumimoji="1" lang="cs-CZ" altLang="cs-CZ" sz="2400" i="1">
                <a:solidFill>
                  <a:srgbClr val="33CC33"/>
                </a:solidFill>
                <a:latin typeface="Tahoma" panose="020B0604030504040204" pitchFamily="34" charset="0"/>
              </a:rPr>
              <a:t>Není navázaná </a:t>
            </a:r>
            <a:r>
              <a:rPr kumimoji="1" lang="cs-CZ" altLang="cs-CZ" sz="2400" i="1">
                <a:solidFill>
                  <a:srgbClr val="33CC33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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kumimoji="1" lang="cs-CZ" altLang="cs-CZ" sz="2400" i="1">
                <a:solidFill>
                  <a:srgbClr val="33CC33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je odplavena 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kumimoji="1" lang="cs-CZ" altLang="cs-CZ" sz="2400" i="1">
                <a:solidFill>
                  <a:srgbClr val="33CC33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nemůže být detekována</a:t>
            </a:r>
            <a:endParaRPr kumimoji="1" lang="cs-CZ" altLang="cs-CZ" sz="2400" i="1">
              <a:solidFill>
                <a:srgbClr val="33CC33"/>
              </a:solidFill>
              <a:latin typeface="Tahoma" panose="020B0604030504040204" pitchFamily="34" charset="0"/>
            </a:endParaRPr>
          </a:p>
        </p:txBody>
      </p:sp>
      <p:sp>
        <p:nvSpPr>
          <p:cNvPr id="32783" name="Text Box 14">
            <a:extLst>
              <a:ext uri="{FF2B5EF4-FFF2-40B4-BE49-F238E27FC236}">
                <a16:creationId xmlns:a16="http://schemas.microsoft.com/office/drawing/2014/main" id="{32407AFA-0A3C-4A21-AC0D-FD5DBA649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724400"/>
            <a:ext cx="25908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cs-CZ" altLang="cs-CZ" sz="2400">
                <a:latin typeface="Tahoma" panose="020B0604030504040204" pitchFamily="34" charset="0"/>
              </a:rPr>
              <a:t>POVRCH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cs-CZ" altLang="cs-CZ" sz="2400">
                <a:latin typeface="Tahoma" panose="020B0604030504040204" pitchFamily="34" charset="0"/>
              </a:rPr>
              <a:t>(sklíčko nebo dno důlku v destičce pro serologii)</a:t>
            </a:r>
          </a:p>
        </p:txBody>
      </p:sp>
      <p:sp>
        <p:nvSpPr>
          <p:cNvPr id="32784" name="Text Box 15">
            <a:extLst>
              <a:ext uri="{FF2B5EF4-FFF2-40B4-BE49-F238E27FC236}">
                <a16:creationId xmlns:a16="http://schemas.microsoft.com/office/drawing/2014/main" id="{7BB85731-AEE9-41EF-BA92-439A486F9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0668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cs-CZ" altLang="cs-CZ" sz="1800">
                <a:solidFill>
                  <a:srgbClr val="FF0000"/>
                </a:solidFill>
                <a:latin typeface="Tahoma" panose="020B0604030504040204" pitchFamily="34" charset="0"/>
              </a:rPr>
              <a:t>Pacientův vzorek</a:t>
            </a:r>
          </a:p>
        </p:txBody>
      </p:sp>
      <p:sp>
        <p:nvSpPr>
          <p:cNvPr id="32785" name="Text Box 16">
            <a:extLst>
              <a:ext uri="{FF2B5EF4-FFF2-40B4-BE49-F238E27FC236}">
                <a16:creationId xmlns:a16="http://schemas.microsoft.com/office/drawing/2014/main" id="{0C51720E-19F3-4542-8A84-896D8746B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124200"/>
            <a:ext cx="1981200" cy="94615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cs-CZ" altLang="cs-CZ" sz="2800">
                <a:latin typeface="Tahoma" panose="020B0604030504040204" pitchFamily="34" charset="0"/>
              </a:rPr>
              <a:t>Laboratorní protilátka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číslo snímku 5">
            <a:extLst>
              <a:ext uri="{FF2B5EF4-FFF2-40B4-BE49-F238E27FC236}">
                <a16:creationId xmlns:a16="http://schemas.microsoft.com/office/drawing/2014/main" id="{D96CEC8F-F40F-4217-8609-3256A3E07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B7CEF5-5A19-40E9-B40F-808DEE9AAF2B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GB" altLang="cs-CZ" sz="1400"/>
          </a:p>
        </p:txBody>
      </p:sp>
      <p:sp>
        <p:nvSpPr>
          <p:cNvPr id="699394" name="Rectangle 2">
            <a:extLst>
              <a:ext uri="{FF2B5EF4-FFF2-40B4-BE49-F238E27FC236}">
                <a16:creationId xmlns:a16="http://schemas.microsoft.com/office/drawing/2014/main" id="{04AC43E3-A3CA-419D-970C-507BD183C7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5181600" cy="762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Typy značidel</a:t>
            </a: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B622A68C-E6E8-4975-BADE-B2B6A67593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rgbClr val="800080"/>
                </a:solidFill>
              </a:rPr>
              <a:t>Fluorescenční barvivo</a:t>
            </a:r>
            <a:r>
              <a:rPr lang="cs-CZ" altLang="cs-CZ" sz="2800" dirty="0"/>
              <a:t> je </a:t>
            </a:r>
            <a:r>
              <a:rPr lang="cs-CZ" altLang="cs-CZ" sz="2800" dirty="0" err="1"/>
              <a:t>značidlem</a:t>
            </a:r>
            <a:r>
              <a:rPr lang="cs-CZ" altLang="cs-CZ" sz="2800" dirty="0"/>
              <a:t> u </a:t>
            </a:r>
            <a:r>
              <a:rPr lang="cs-CZ" altLang="cs-CZ" sz="2800" dirty="0">
                <a:solidFill>
                  <a:srgbClr val="800080"/>
                </a:solidFill>
              </a:rPr>
              <a:t>imunofluorescence</a:t>
            </a:r>
          </a:p>
          <a:p>
            <a:pPr eaLnBrk="1" hangingPunct="1"/>
            <a:r>
              <a:rPr lang="cs-CZ" altLang="cs-CZ" sz="2800" dirty="0">
                <a:solidFill>
                  <a:srgbClr val="800080"/>
                </a:solidFill>
              </a:rPr>
              <a:t>Radioizotop</a:t>
            </a:r>
            <a:r>
              <a:rPr lang="cs-CZ" altLang="cs-CZ" sz="2800" dirty="0"/>
              <a:t> je </a:t>
            </a:r>
            <a:r>
              <a:rPr lang="cs-CZ" altLang="cs-CZ" sz="2800" dirty="0" err="1"/>
              <a:t>značidlem</a:t>
            </a:r>
            <a:r>
              <a:rPr lang="cs-CZ" altLang="cs-CZ" sz="2800" dirty="0"/>
              <a:t> u reakce RIA</a:t>
            </a:r>
          </a:p>
          <a:p>
            <a:pPr eaLnBrk="1" hangingPunct="1"/>
            <a:r>
              <a:rPr lang="cs-CZ" altLang="cs-CZ" sz="2800" dirty="0">
                <a:solidFill>
                  <a:srgbClr val="800080"/>
                </a:solidFill>
              </a:rPr>
              <a:t>Enzym</a:t>
            </a:r>
            <a:r>
              <a:rPr lang="cs-CZ" altLang="cs-CZ" sz="2800" dirty="0"/>
              <a:t> je </a:t>
            </a:r>
            <a:r>
              <a:rPr lang="cs-CZ" altLang="cs-CZ" sz="2800" dirty="0" err="1"/>
              <a:t>značidlem</a:t>
            </a:r>
            <a:r>
              <a:rPr lang="cs-CZ" altLang="cs-CZ" sz="2800" dirty="0"/>
              <a:t> u reakce EIA/ELISA</a:t>
            </a:r>
          </a:p>
          <a:p>
            <a:pPr lvl="1" eaLnBrk="1" hangingPunct="1"/>
            <a:r>
              <a:rPr lang="cs-CZ" altLang="cs-CZ" dirty="0">
                <a:solidFill>
                  <a:srgbClr val="800080"/>
                </a:solidFill>
              </a:rPr>
              <a:t>Western </a:t>
            </a:r>
            <a:r>
              <a:rPr lang="cs-CZ" altLang="cs-CZ" dirty="0" err="1">
                <a:solidFill>
                  <a:srgbClr val="800080"/>
                </a:solidFill>
              </a:rPr>
              <a:t>blotting</a:t>
            </a:r>
            <a:r>
              <a:rPr lang="cs-CZ" altLang="cs-CZ" dirty="0"/>
              <a:t> je zvláštním případem reakce ELISA, kde jednotlivé antigeny jsou elektroforeticky rozděleny</a:t>
            </a:r>
          </a:p>
          <a:p>
            <a:pPr eaLnBrk="1" hangingPunct="1"/>
            <a:r>
              <a:rPr lang="cs-CZ" altLang="cs-CZ" sz="2800" dirty="0" err="1">
                <a:solidFill>
                  <a:srgbClr val="800080"/>
                </a:solidFill>
              </a:rPr>
              <a:t>Chemiluminofor</a:t>
            </a:r>
            <a:r>
              <a:rPr lang="cs-CZ" altLang="cs-CZ" sz="2800" dirty="0">
                <a:solidFill>
                  <a:srgbClr val="800080"/>
                </a:solidFill>
              </a:rPr>
              <a:t> </a:t>
            </a:r>
            <a:r>
              <a:rPr lang="cs-CZ" altLang="cs-CZ" sz="2800" dirty="0"/>
              <a:t>chemiluminiscenční reakce CLIA/CMIA v analyzátoru</a:t>
            </a:r>
          </a:p>
          <a:p>
            <a:pPr eaLnBrk="1" hangingPunct="1"/>
            <a:endParaRPr lang="cs-CZ" altLang="cs-CZ" sz="2800" dirty="0">
              <a:solidFill>
                <a:srgbClr val="800080"/>
              </a:solidFill>
            </a:endParaRPr>
          </a:p>
          <a:p>
            <a:pPr eaLnBrk="1" hangingPunct="1">
              <a:buFontTx/>
              <a:buNone/>
            </a:pPr>
            <a:r>
              <a:rPr lang="cs-CZ" altLang="cs-CZ" sz="2200" i="1" dirty="0"/>
              <a:t>Používáme-li jako </a:t>
            </a:r>
            <a:r>
              <a:rPr lang="cs-CZ" altLang="cs-CZ" sz="2200" i="1" dirty="0" err="1"/>
              <a:t>značidlo</a:t>
            </a:r>
            <a:r>
              <a:rPr lang="cs-CZ" altLang="cs-CZ" sz="2200" i="1" dirty="0"/>
              <a:t> enzym, je poslední složkou přidanou do reakce ještě příslušný substrát – tedy jeden krok navíc.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číslo snímku 5">
            <a:extLst>
              <a:ext uri="{FF2B5EF4-FFF2-40B4-BE49-F238E27FC236}">
                <a16:creationId xmlns:a16="http://schemas.microsoft.com/office/drawing/2014/main" id="{6C07976F-9429-4D54-B8E1-D75ED17A7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867856-B5FD-4B60-B696-609ED65FAA1B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GB" altLang="cs-CZ" sz="1400"/>
          </a:p>
        </p:txBody>
      </p:sp>
      <p:sp>
        <p:nvSpPr>
          <p:cNvPr id="643074" name="Rectangle 2">
            <a:extLst>
              <a:ext uri="{FF2B5EF4-FFF2-40B4-BE49-F238E27FC236}">
                <a16:creationId xmlns:a16="http://schemas.microsoft.com/office/drawing/2014/main" id="{41333F4A-79B7-48C6-A691-5FFDE74C4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763000" cy="9144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A ještě trochu opakování: Interpretace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36FB4DA8-9C27-454B-AF61-6527860C1E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81534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b="1">
                <a:solidFill>
                  <a:schemeClr val="tx2"/>
                </a:solidFill>
              </a:rPr>
              <a:t>Průkaz antigenu</a:t>
            </a:r>
            <a:r>
              <a:rPr lang="cs-CZ" altLang="cs-CZ" sz="2800"/>
              <a:t> (včetně antigenní analýzy) je přímá metoda. Pozitivní výsledek znamená přítomnost mikroba v</a:t>
            </a:r>
            <a:r>
              <a:rPr lang="cs-CZ" altLang="cs-CZ" sz="2800">
                <a:solidFill>
                  <a:schemeClr val="bg1"/>
                </a:solidFill>
              </a:rPr>
              <a:t>.</a:t>
            </a:r>
            <a:r>
              <a:rPr lang="cs-CZ" altLang="cs-CZ" sz="2800"/>
              <a:t>těle pacienta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>
                <a:solidFill>
                  <a:schemeClr val="tx2"/>
                </a:solidFill>
              </a:rPr>
              <a:t>Průkaz protilátek:</a:t>
            </a:r>
            <a:r>
              <a:rPr lang="cs-CZ" altLang="cs-CZ" sz="2800"/>
              <a:t> je to nepřímá metoda. Nicméně jsou způsoby, jak alespoň odhadnout, kdy přibližně se mikrob s</a:t>
            </a:r>
            <a:r>
              <a:rPr lang="cs-CZ" altLang="cs-CZ" sz="2800">
                <a:solidFill>
                  <a:schemeClr val="bg1"/>
                </a:solidFill>
              </a:rPr>
              <a:t>.</a:t>
            </a:r>
            <a:r>
              <a:rPr lang="cs-CZ" altLang="cs-CZ" sz="2800"/>
              <a:t>tělem pacienta setkal: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1">
                <a:solidFill>
                  <a:schemeClr val="tx2"/>
                </a:solidFill>
              </a:rPr>
              <a:t>Množství protilátek</a:t>
            </a:r>
            <a:r>
              <a:rPr lang="cs-CZ" altLang="cs-CZ" sz="2400"/>
              <a:t> (</a:t>
            </a:r>
            <a:r>
              <a:rPr lang="cs-CZ" altLang="cs-CZ" sz="2400" b="1">
                <a:solidFill>
                  <a:srgbClr val="800080"/>
                </a:solidFill>
              </a:rPr>
              <a:t>titr</a:t>
            </a:r>
            <a:r>
              <a:rPr lang="cs-CZ" altLang="cs-CZ" sz="2400"/>
              <a:t>) a hlavně </a:t>
            </a:r>
            <a:r>
              <a:rPr lang="cs-CZ" altLang="cs-CZ" sz="2400" b="1">
                <a:solidFill>
                  <a:schemeClr val="tx2"/>
                </a:solidFill>
              </a:rPr>
              <a:t>jeho změna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1">
                <a:solidFill>
                  <a:schemeClr val="tx2"/>
                </a:solidFill>
              </a:rPr>
              <a:t>Třída protilátek:</a:t>
            </a:r>
            <a:r>
              <a:rPr lang="cs-CZ" altLang="cs-CZ" sz="2400"/>
              <a:t> IgM/IgG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1" i="1">
                <a:solidFill>
                  <a:schemeClr val="tx2"/>
                </a:solidFill>
              </a:rPr>
              <a:t>Avidita protilátek</a:t>
            </a:r>
            <a:r>
              <a:rPr lang="cs-CZ" altLang="cs-CZ" sz="2400" i="1"/>
              <a:t> – síla vazby na antigen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4">
            <a:extLst>
              <a:ext uri="{FF2B5EF4-FFF2-40B4-BE49-F238E27FC236}">
                <a16:creationId xmlns:a16="http://schemas.microsoft.com/office/drawing/2014/main" id="{08BEB9E2-D087-4EE4-9D63-48C818B6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741C41-7897-47B9-A73A-264BE3D9A202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GB" altLang="cs-CZ" sz="1400"/>
          </a:p>
        </p:txBody>
      </p:sp>
      <p:pic>
        <p:nvPicPr>
          <p:cNvPr id="34819" name="Picture 3" descr="07 22b">
            <a:extLst>
              <a:ext uri="{FF2B5EF4-FFF2-40B4-BE49-F238E27FC236}">
                <a16:creationId xmlns:a16="http://schemas.microsoft.com/office/drawing/2014/main" id="{49B92D5C-C3C2-46F3-9F57-FE81E4500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1C251E"/>
              </a:clrFrom>
              <a:clrTo>
                <a:srgbClr val="1C251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/>
          <a:stretch>
            <a:fillRect/>
          </a:stretch>
        </p:blipFill>
        <p:spPr bwMode="auto">
          <a:xfrm>
            <a:off x="2057400" y="381000"/>
            <a:ext cx="6629400" cy="61356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>
            <a:extLst>
              <a:ext uri="{FF2B5EF4-FFF2-40B4-BE49-F238E27FC236}">
                <a16:creationId xmlns:a16="http://schemas.microsoft.com/office/drawing/2014/main" id="{062B62B1-91C9-42A3-BD0E-164ADD9AD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6165850"/>
            <a:ext cx="2209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cs-CZ" altLang="cs-CZ" sz="1200">
                <a:latin typeface="Tahoma" panose="020B0604030504040204" pitchFamily="34" charset="0"/>
              </a:rPr>
              <a:t>www.biologie.uni-hamburg.de</a:t>
            </a:r>
          </a:p>
        </p:txBody>
      </p:sp>
      <p:sp>
        <p:nvSpPr>
          <p:cNvPr id="700418" name="Rectangle 2">
            <a:extLst>
              <a:ext uri="{FF2B5EF4-FFF2-40B4-BE49-F238E27FC236}">
                <a16:creationId xmlns:a16="http://schemas.microsoft.com/office/drawing/2014/main" id="{32D05E82-276A-4FA6-9D9F-70C807258F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325"/>
            <a:ext cx="5105400" cy="701675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cs-CZ" altLang="cs-CZ" sz="40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Imunofluorescence</a:t>
            </a:r>
          </a:p>
        </p:txBody>
      </p:sp>
      <p:pic>
        <p:nvPicPr>
          <p:cNvPr id="34822" name="Picture 5">
            <a:extLst>
              <a:ext uri="{FF2B5EF4-FFF2-40B4-BE49-F238E27FC236}">
                <a16:creationId xmlns:a16="http://schemas.microsoft.com/office/drawing/2014/main" id="{0E6148DE-8895-4A0E-83A3-2D0D7A2F9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3241675" cy="24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3" name="Text Box 6">
            <a:extLst>
              <a:ext uri="{FF2B5EF4-FFF2-40B4-BE49-F238E27FC236}">
                <a16:creationId xmlns:a16="http://schemas.microsoft.com/office/drawing/2014/main" id="{DD691386-895A-4CC3-9608-3A1E24CE4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3284538"/>
            <a:ext cx="9064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Foto DVH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číslo snímku 4">
            <a:extLst>
              <a:ext uri="{FF2B5EF4-FFF2-40B4-BE49-F238E27FC236}">
                <a16:creationId xmlns:a16="http://schemas.microsoft.com/office/drawing/2014/main" id="{0BD71A8E-5AFC-4A32-873D-68700704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17DB4F-F186-4FFF-9A65-2874BF2086F5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GB" altLang="cs-CZ" sz="1400"/>
          </a:p>
        </p:txBody>
      </p:sp>
      <p:sp>
        <p:nvSpPr>
          <p:cNvPr id="701442" name="Rectangle 2">
            <a:extLst>
              <a:ext uri="{FF2B5EF4-FFF2-40B4-BE49-F238E27FC236}">
                <a16:creationId xmlns:a16="http://schemas.microsoft.com/office/drawing/2014/main" id="{EE2E6020-08D1-411F-B703-2CE60FF40C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6553200" cy="762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Imunofluorescence</a:t>
            </a:r>
          </a:p>
        </p:txBody>
      </p:sp>
      <p:pic>
        <p:nvPicPr>
          <p:cNvPr id="35844" name="Picture 3" descr="08 immunofluorescence">
            <a:extLst>
              <a:ext uri="{FF2B5EF4-FFF2-40B4-BE49-F238E27FC236}">
                <a16:creationId xmlns:a16="http://schemas.microsoft.com/office/drawing/2014/main" id="{CDB20DCC-2D84-4213-B2C5-55B73BB4B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5344"/>
          <a:stretch>
            <a:fillRect/>
          </a:stretch>
        </p:blipFill>
        <p:spPr bwMode="auto">
          <a:xfrm>
            <a:off x="3733800" y="1066800"/>
            <a:ext cx="5410200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09 immuno4">
            <a:extLst>
              <a:ext uri="{FF2B5EF4-FFF2-40B4-BE49-F238E27FC236}">
                <a16:creationId xmlns:a16="http://schemas.microsoft.com/office/drawing/2014/main" id="{4302E9D1-7A7E-49DE-90A9-A06E34132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1242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 descr="10 ifakit">
            <a:extLst>
              <a:ext uri="{FF2B5EF4-FFF2-40B4-BE49-F238E27FC236}">
                <a16:creationId xmlns:a16="http://schemas.microsoft.com/office/drawing/2014/main" id="{AA8352BC-4199-4DAE-A5A9-55E3B3AB1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86250"/>
            <a:ext cx="3200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Rectangle 6">
            <a:extLst>
              <a:ext uri="{FF2B5EF4-FFF2-40B4-BE49-F238E27FC236}">
                <a16:creationId xmlns:a16="http://schemas.microsoft.com/office/drawing/2014/main" id="{2FB4A3B1-AC63-499A-9E95-AA20E138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762000"/>
            <a:ext cx="13731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cs-CZ" altLang="cs-CZ" sz="1200">
                <a:latin typeface="Tahoma" panose="020B0604030504040204" pitchFamily="34" charset="0"/>
              </a:rPr>
              <a:t>www.amsbio.com</a:t>
            </a:r>
          </a:p>
        </p:txBody>
      </p:sp>
      <p:sp>
        <p:nvSpPr>
          <p:cNvPr id="35848" name="Rectangle 7">
            <a:extLst>
              <a:ext uri="{FF2B5EF4-FFF2-40B4-BE49-F238E27FC236}">
                <a16:creationId xmlns:a16="http://schemas.microsoft.com/office/drawing/2014/main" id="{DE37D5C7-BADB-408B-8E7B-4760B7FD7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066800"/>
            <a:ext cx="1152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cs-CZ" altLang="cs-CZ" sz="1200">
                <a:latin typeface="Tahoma" panose="020B0604030504040204" pitchFamily="34" charset="0"/>
              </a:rPr>
              <a:t>www.kcl.ac.uk</a:t>
            </a:r>
          </a:p>
        </p:txBody>
      </p:sp>
      <p:sp>
        <p:nvSpPr>
          <p:cNvPr id="35849" name="Rectangle 8">
            <a:extLst>
              <a:ext uri="{FF2B5EF4-FFF2-40B4-BE49-F238E27FC236}">
                <a16:creationId xmlns:a16="http://schemas.microsoft.com/office/drawing/2014/main" id="{8D8D05D1-CB18-4882-AD85-97191D5D1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343400"/>
            <a:ext cx="1624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cs-CZ" altLang="cs-CZ" sz="1200">
                <a:latin typeface="Tahoma" panose="020B0604030504040204" pitchFamily="34" charset="0"/>
              </a:rPr>
              <a:t>www.bindingsite.com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5">
            <a:extLst>
              <a:ext uri="{FF2B5EF4-FFF2-40B4-BE49-F238E27FC236}">
                <a16:creationId xmlns:a16="http://schemas.microsoft.com/office/drawing/2014/main" id="{D22918C4-DE23-4600-A1DA-C68E3283C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91BE68-5581-448D-A0BF-98DAF7A98AD6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GB" altLang="cs-CZ" sz="1400"/>
          </a:p>
        </p:txBody>
      </p:sp>
      <p:sp>
        <p:nvSpPr>
          <p:cNvPr id="707586" name="Rectangle 2">
            <a:extLst>
              <a:ext uri="{FF2B5EF4-FFF2-40B4-BE49-F238E27FC236}">
                <a16:creationId xmlns:a16="http://schemas.microsoft.com/office/drawing/2014/main" id="{2E4A817A-F013-43A9-A65D-6C0DDE974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4800600" cy="6413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/>
              <a:t>Imunofluorescence</a:t>
            </a: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907FAF46-1261-4474-8196-1DB702ADE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3886200"/>
            <a:ext cx="7772400" cy="2590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/>
              <a:t>Přímá imunofluorescence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(Povrch)-</a:t>
            </a:r>
            <a:r>
              <a:rPr lang="cs-CZ" altLang="cs-CZ" sz="2800">
                <a:solidFill>
                  <a:schemeClr val="hlink"/>
                </a:solidFill>
              </a:rPr>
              <a:t>(</a:t>
            </a:r>
            <a:r>
              <a:rPr lang="cs-CZ" altLang="cs-CZ" sz="2800">
                <a:solidFill>
                  <a:srgbClr val="800080"/>
                </a:solidFill>
              </a:rPr>
              <a:t>antigen</a:t>
            </a:r>
            <a:r>
              <a:rPr lang="cs-CZ" altLang="cs-CZ" sz="2800">
                <a:solidFill>
                  <a:schemeClr val="hlink"/>
                </a:solidFill>
              </a:rPr>
              <a:t>)</a:t>
            </a:r>
            <a:r>
              <a:rPr lang="cs-CZ" altLang="cs-CZ" sz="2800"/>
              <a:t>-(značená protilátka)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/>
              <a:t>Nepřímá imunofluorescence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(Povrch)-(antigen)-</a:t>
            </a:r>
            <a:r>
              <a:rPr lang="cs-CZ" altLang="cs-CZ" sz="2800">
                <a:solidFill>
                  <a:schemeClr val="hlink"/>
                </a:solidFill>
              </a:rPr>
              <a:t>(</a:t>
            </a:r>
            <a:r>
              <a:rPr lang="cs-CZ" altLang="cs-CZ" sz="2800">
                <a:solidFill>
                  <a:srgbClr val="800080"/>
                </a:solidFill>
              </a:rPr>
              <a:t>protilátka</a:t>
            </a:r>
            <a:r>
              <a:rPr lang="cs-CZ" altLang="cs-CZ" sz="2800">
                <a:solidFill>
                  <a:schemeClr val="hlink"/>
                </a:solidFill>
              </a:rPr>
              <a:t>)</a:t>
            </a:r>
            <a:r>
              <a:rPr lang="cs-CZ" altLang="cs-CZ" sz="2800"/>
              <a:t>-(značená protilátka proti lidské protilátce)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/>
          </a:p>
        </p:txBody>
      </p:sp>
      <p:sp>
        <p:nvSpPr>
          <p:cNvPr id="36870" name="Text Box 5">
            <a:extLst>
              <a:ext uri="{FF2B5EF4-FFF2-40B4-BE49-F238E27FC236}">
                <a16:creationId xmlns:a16="http://schemas.microsoft.com/office/drawing/2014/main" id="{8644B8FD-C32E-4263-96DB-5D2763C8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752600"/>
            <a:ext cx="3429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cs-CZ" altLang="cs-CZ" sz="2400"/>
              <a:t>Výhoda: Povrchem je tu podložní sklíčko. To nám umožňuje vidět tvar mikroorganismů</a:t>
            </a:r>
            <a:r>
              <a:rPr kumimoji="1" lang="cs-CZ" altLang="cs-CZ" sz="2400">
                <a:latin typeface="Tahoma" panose="020B0604030504040204" pitchFamily="34" charset="0"/>
              </a:rPr>
              <a:t>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3B30033-6EE3-4770-AA22-B56A8DEB2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9052"/>
          <a:stretch/>
        </p:blipFill>
        <p:spPr>
          <a:xfrm>
            <a:off x="4932040" y="549275"/>
            <a:ext cx="3912519" cy="335699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DD39F12-CDAB-4ACB-825F-75AD4C9B6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81" t="25143" r="42809" b="50828"/>
          <a:stretch/>
        </p:blipFill>
        <p:spPr>
          <a:xfrm>
            <a:off x="3552550" y="1225561"/>
            <a:ext cx="1902845" cy="148588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číslo snímku 4">
            <a:extLst>
              <a:ext uri="{FF2B5EF4-FFF2-40B4-BE49-F238E27FC236}">
                <a16:creationId xmlns:a16="http://schemas.microsoft.com/office/drawing/2014/main" id="{CDD81B6E-CA0B-4290-AEFD-1EDEFB795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D36005-2054-494A-82BF-C8D23D1B6451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GB" altLang="cs-CZ" sz="14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FC9D6686-5B20-4202-B37A-69ACF0DA2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83058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08611" name="Rectangle 3">
            <a:extLst>
              <a:ext uri="{FF2B5EF4-FFF2-40B4-BE49-F238E27FC236}">
                <a16:creationId xmlns:a16="http://schemas.microsoft.com/office/drawing/2014/main" id="{98CB4A5F-11D8-4712-9EB9-C8FA9BB2CF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88925"/>
            <a:ext cx="8991600" cy="701675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cs-CZ" altLang="cs-CZ" sz="4000"/>
              <a:t>Imunofluorescence schematicky</a:t>
            </a:r>
          </a:p>
        </p:txBody>
      </p:sp>
      <p:pic>
        <p:nvPicPr>
          <p:cNvPr id="37893" name="Picture 4" descr="IMF 1 a 2">
            <a:extLst>
              <a:ext uri="{FF2B5EF4-FFF2-40B4-BE49-F238E27FC236}">
                <a16:creationId xmlns:a16="http://schemas.microsoft.com/office/drawing/2014/main" id="{83DE8C3A-3506-43A4-8D3C-064607FD1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5344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5">
            <a:extLst>
              <a:ext uri="{FF2B5EF4-FFF2-40B4-BE49-F238E27FC236}">
                <a16:creationId xmlns:a16="http://schemas.microsoft.com/office/drawing/2014/main" id="{D47E1F71-EEF1-41FA-B6C2-C9672F246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505200"/>
            <a:ext cx="8001000" cy="3195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cs-CZ" altLang="cs-CZ" sz="2400">
                <a:latin typeface="Tahoma" panose="020B0604030504040204" pitchFamily="34" charset="0"/>
              </a:rPr>
              <a:t>A: </a:t>
            </a:r>
            <a:r>
              <a:rPr kumimoji="1" lang="cs-CZ" altLang="cs-CZ" sz="2400" i="1">
                <a:latin typeface="Tahoma" panose="020B0604030504040204" pitchFamily="34" charset="0"/>
              </a:rPr>
              <a:t>Treponema pallidum</a:t>
            </a:r>
            <a:r>
              <a:rPr kumimoji="1" lang="cs-CZ" altLang="cs-CZ" sz="2400">
                <a:latin typeface="Tahoma" panose="020B0604030504040204" pitchFamily="34" charset="0"/>
              </a:rPr>
              <a:t> – od pacienta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cs-CZ" altLang="cs-CZ" sz="2400">
                <a:latin typeface="Tahoma" panose="020B0604030504040204" pitchFamily="34" charset="0"/>
              </a:rPr>
              <a:t>B: Značená protilátka proti </a:t>
            </a:r>
            <a:r>
              <a:rPr kumimoji="1" lang="cs-CZ" altLang="cs-CZ" sz="2400" i="1">
                <a:latin typeface="Tahoma" panose="020B0604030504040204" pitchFamily="34" charset="0"/>
              </a:rPr>
              <a:t>Treponema pallidum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kumimoji="1" lang="cs-CZ" altLang="cs-CZ" sz="240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cs-CZ" altLang="cs-CZ" sz="2400">
                <a:latin typeface="Tahoma" panose="020B0604030504040204" pitchFamily="34" charset="0"/>
              </a:rPr>
              <a:t>C: </a:t>
            </a:r>
            <a:r>
              <a:rPr kumimoji="1" lang="cs-CZ" altLang="cs-CZ" sz="2400" i="1">
                <a:latin typeface="Tahoma" panose="020B0604030504040204" pitchFamily="34" charset="0"/>
              </a:rPr>
              <a:t>Treponema pallidum</a:t>
            </a:r>
            <a:r>
              <a:rPr kumimoji="1" lang="cs-CZ" altLang="cs-CZ" sz="2400">
                <a:latin typeface="Tahoma" panose="020B0604030504040204" pitchFamily="34" charset="0"/>
              </a:rPr>
              <a:t> – z laboratoře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cs-CZ" altLang="cs-CZ" sz="2400">
                <a:latin typeface="Tahoma" panose="020B0604030504040204" pitchFamily="34" charset="0"/>
              </a:rPr>
              <a:t>D: Protilátka proti </a:t>
            </a:r>
            <a:r>
              <a:rPr kumimoji="1" lang="cs-CZ" altLang="cs-CZ" sz="2400" i="1">
                <a:latin typeface="Tahoma" panose="020B0604030504040204" pitchFamily="34" charset="0"/>
              </a:rPr>
              <a:t>Treponema pallidum</a:t>
            </a:r>
            <a:r>
              <a:rPr kumimoji="1" lang="cs-CZ" altLang="cs-CZ" sz="2400">
                <a:latin typeface="Tahoma" panose="020B0604030504040204" pitchFamily="34" charset="0"/>
              </a:rPr>
              <a:t> – od pacienta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cs-CZ" altLang="cs-CZ" sz="2400">
                <a:latin typeface="Tahoma" panose="020B0604030504040204" pitchFamily="34" charset="0"/>
              </a:rPr>
              <a:t>E: Značená protilátka proti lidské protilátce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3">
            <a:extLst>
              <a:ext uri="{FF2B5EF4-FFF2-40B4-BE49-F238E27FC236}">
                <a16:creationId xmlns:a16="http://schemas.microsoft.com/office/drawing/2014/main" id="{17A0DC31-95DF-4AC4-98F6-A5889F03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8E222F-1511-4676-BB10-62508972064E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GB" altLang="cs-CZ" sz="1400"/>
          </a:p>
        </p:txBody>
      </p:sp>
      <p:pic>
        <p:nvPicPr>
          <p:cNvPr id="38915" name="Picture 3" descr="C:\Documents and Settings\u Svate Anny\Dokumenty\Obrázky\Značené složky\05 elisa_1.jpg">
            <a:extLst>
              <a:ext uri="{FF2B5EF4-FFF2-40B4-BE49-F238E27FC236}">
                <a16:creationId xmlns:a16="http://schemas.microsoft.com/office/drawing/2014/main" id="{C1B987B1-BEE1-404A-B156-7324B137B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6589"/>
            <a:ext cx="4513095" cy="338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2707" name="Rectangle 2">
            <a:extLst>
              <a:ext uri="{FF2B5EF4-FFF2-40B4-BE49-F238E27FC236}">
                <a16:creationId xmlns:a16="http://schemas.microsoft.com/office/drawing/2014/main" id="{C399E27F-E2F8-4704-A150-8C9CA3C213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2438400" cy="762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ELISA</a:t>
            </a:r>
          </a:p>
        </p:txBody>
      </p:sp>
      <p:sp>
        <p:nvSpPr>
          <p:cNvPr id="38917" name="Rectangle 4">
            <a:extLst>
              <a:ext uri="{FF2B5EF4-FFF2-40B4-BE49-F238E27FC236}">
                <a16:creationId xmlns:a16="http://schemas.microsoft.com/office/drawing/2014/main" id="{EE8231AC-35FB-4FD2-972D-E62B85376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137179"/>
            <a:ext cx="1471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cs-CZ" altLang="cs-CZ" sz="1200" dirty="0">
                <a:latin typeface="Tahoma" panose="020B0604030504040204" pitchFamily="34" charset="0"/>
              </a:rPr>
              <a:t>www.genprice.com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8BD743D-CA4E-4A3F-BF0C-2138BB9CB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212" y="476672"/>
            <a:ext cx="4113975" cy="273492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ABF4667-797A-48E6-9074-6833214EF6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158"/>
          <a:stretch/>
        </p:blipFill>
        <p:spPr>
          <a:xfrm>
            <a:off x="4937779" y="3608649"/>
            <a:ext cx="3672408" cy="288365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číslo snímku 3">
            <a:extLst>
              <a:ext uri="{FF2B5EF4-FFF2-40B4-BE49-F238E27FC236}">
                <a16:creationId xmlns:a16="http://schemas.microsoft.com/office/drawing/2014/main" id="{D86A8946-135B-4B30-8E6A-453354CC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E801FD-361B-41D5-BE80-D17090B3EC23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GB" altLang="cs-CZ" sz="1400"/>
          </a:p>
        </p:txBody>
      </p:sp>
      <p:sp>
        <p:nvSpPr>
          <p:cNvPr id="713730" name="Rectangle 2">
            <a:extLst>
              <a:ext uri="{FF2B5EF4-FFF2-40B4-BE49-F238E27FC236}">
                <a16:creationId xmlns:a16="http://schemas.microsoft.com/office/drawing/2014/main" id="{65D68E23-E21D-4A09-B077-B4C197D14F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2057400" cy="762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ELISA</a:t>
            </a:r>
          </a:p>
        </p:txBody>
      </p:sp>
      <p:pic>
        <p:nvPicPr>
          <p:cNvPr id="39940" name="Picture 3" descr="C:\Documents and Settings\u Svate Anny\Dokumenty\Obrázky\Značené složky\02 pathscan_elisa.jpg">
            <a:extLst>
              <a:ext uri="{FF2B5EF4-FFF2-40B4-BE49-F238E27FC236}">
                <a16:creationId xmlns:a16="http://schemas.microsoft.com/office/drawing/2014/main" id="{664DC368-EFA1-4480-BB1B-1565C9F36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22288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4">
            <a:extLst>
              <a:ext uri="{FF2B5EF4-FFF2-40B4-BE49-F238E27FC236}">
                <a16:creationId xmlns:a16="http://schemas.microsoft.com/office/drawing/2014/main" id="{5922338B-9FBE-495D-AB30-0F9DF186E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733800"/>
            <a:ext cx="15033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cs-CZ" altLang="cs-CZ" sz="1200">
                <a:latin typeface="Tahoma" panose="020B0604030504040204" pitchFamily="34" charset="0"/>
              </a:rPr>
              <a:t>www.cellsignal.com</a:t>
            </a:r>
          </a:p>
        </p:txBody>
      </p:sp>
      <p:pic>
        <p:nvPicPr>
          <p:cNvPr id="39942" name="Picture 5" descr="C:\Documents and Settings\u Svate Anny\Dokumenty\Obrázky\Značené složky\04 ELISA.jpg">
            <a:extLst>
              <a:ext uri="{FF2B5EF4-FFF2-40B4-BE49-F238E27FC236}">
                <a16:creationId xmlns:a16="http://schemas.microsoft.com/office/drawing/2014/main" id="{2B4E6696-1D9C-4ABD-91A8-A95667EBF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0"/>
            <a:ext cx="61722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6">
            <a:extLst>
              <a:ext uri="{FF2B5EF4-FFF2-40B4-BE49-F238E27FC236}">
                <a16:creationId xmlns:a16="http://schemas.microsoft.com/office/drawing/2014/main" id="{F3E081DA-3C5E-4085-991C-05ABE8CC1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648200"/>
            <a:ext cx="1498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cs-CZ" altLang="cs-CZ" sz="1200">
                <a:latin typeface="Tahoma" panose="020B0604030504040204" pitchFamily="34" charset="0"/>
              </a:rPr>
              <a:t>virology-online.com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863EDE-9B30-41C7-BDFE-47EC927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ELISA</a:t>
            </a:r>
          </a:p>
        </p:txBody>
      </p:sp>
      <p:sp>
        <p:nvSpPr>
          <p:cNvPr id="40963" name="Zástupný symbol pro číslo snímku 3">
            <a:extLst>
              <a:ext uri="{FF2B5EF4-FFF2-40B4-BE49-F238E27FC236}">
                <a16:creationId xmlns:a16="http://schemas.microsoft.com/office/drawing/2014/main" id="{3C403CEE-2338-4CE9-AA20-153651EF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F57136-9F03-4695-A5F9-67CE1DDCF31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cs-CZ" altLang="cs-CZ" sz="1400"/>
          </a:p>
        </p:txBody>
      </p:sp>
      <p:pic>
        <p:nvPicPr>
          <p:cNvPr id="40964" name="Picture 2">
            <a:extLst>
              <a:ext uri="{FF2B5EF4-FFF2-40B4-BE49-F238E27FC236}">
                <a16:creationId xmlns:a16="http://schemas.microsoft.com/office/drawing/2014/main" id="{403CCFF1-2ED7-4AEC-B598-D7F0E9A935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628775"/>
            <a:ext cx="6784975" cy="4489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ovéPole 2">
            <a:extLst>
              <a:ext uri="{FF2B5EF4-FFF2-40B4-BE49-F238E27FC236}">
                <a16:creationId xmlns:a16="http://schemas.microsoft.com/office/drawing/2014/main" id="{FB88202A-3756-46FD-8321-309231EE7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538" y="6584950"/>
            <a:ext cx="44243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900"/>
              <a:t>https://vydavatelstvi-old.vscht.cz/knihy/uid_es-002_v1/hesla/elisa.html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číslo snímku 5">
            <a:extLst>
              <a:ext uri="{FF2B5EF4-FFF2-40B4-BE49-F238E27FC236}">
                <a16:creationId xmlns:a16="http://schemas.microsoft.com/office/drawing/2014/main" id="{17E1D579-7581-41F0-B129-984612F91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CC4733-88CF-4CDF-A949-27BB57ED99DA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GB" altLang="cs-CZ" sz="1400"/>
          </a:p>
        </p:txBody>
      </p:sp>
      <p:sp>
        <p:nvSpPr>
          <p:cNvPr id="686082" name="Rectangle 2">
            <a:extLst>
              <a:ext uri="{FF2B5EF4-FFF2-40B4-BE49-F238E27FC236}">
                <a16:creationId xmlns:a16="http://schemas.microsoft.com/office/drawing/2014/main" id="{48FEF5B2-8C6A-4266-9F4D-3ECB096B90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33375"/>
            <a:ext cx="6477000" cy="6858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Význam konjugátu</a:t>
            </a:r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4685280E-7BB0-4ED7-8C33-A8DE3364C9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7772400" cy="5105400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rgbClr val="800080"/>
                </a:solidFill>
              </a:rPr>
              <a:t>Konjugát</a:t>
            </a:r>
            <a:r>
              <a:rPr lang="cs-CZ" altLang="cs-CZ" sz="2800"/>
              <a:t> se používá zpravidla u reakcí nepřímého průkazu (průkaz protilátek)</a:t>
            </a:r>
          </a:p>
          <a:p>
            <a:pPr eaLnBrk="1" hangingPunct="1"/>
            <a:r>
              <a:rPr lang="cs-CZ" altLang="cs-CZ" sz="2800"/>
              <a:t>Je to protilátka, pro kterou je </a:t>
            </a:r>
            <a:r>
              <a:rPr lang="cs-CZ" altLang="cs-CZ" sz="2800">
                <a:solidFill>
                  <a:srgbClr val="800080"/>
                </a:solidFill>
              </a:rPr>
              <a:t>antigenem lidská protilátka</a:t>
            </a:r>
            <a:r>
              <a:rPr lang="cs-CZ" altLang="cs-CZ" sz="2800"/>
              <a:t> např. IgM nebo IgG</a:t>
            </a:r>
          </a:p>
          <a:p>
            <a:pPr eaLnBrk="1" hangingPunct="1"/>
            <a:r>
              <a:rPr lang="cs-CZ" altLang="cs-CZ" sz="2800"/>
              <a:t>Dokáže být </a:t>
            </a:r>
            <a:r>
              <a:rPr lang="cs-CZ" altLang="cs-CZ" sz="2800">
                <a:solidFill>
                  <a:srgbClr val="800080"/>
                </a:solidFill>
              </a:rPr>
              <a:t>selektivní</a:t>
            </a:r>
            <a:r>
              <a:rPr lang="cs-CZ" altLang="cs-CZ" sz="2800"/>
              <a:t> proti určité třídě lidské protilátky</a:t>
            </a:r>
          </a:p>
          <a:p>
            <a:pPr eaLnBrk="1" hangingPunct="1"/>
            <a:r>
              <a:rPr lang="cs-CZ" altLang="cs-CZ" sz="2800"/>
              <a:t>Použití konjugátu je tedy podstatou možnosti selektivního průkazu jednotlivých </a:t>
            </a:r>
            <a:r>
              <a:rPr lang="cs-CZ" altLang="cs-CZ" sz="2800">
                <a:solidFill>
                  <a:srgbClr val="800080"/>
                </a:solidFill>
              </a:rPr>
              <a:t>tříd protilátek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5">
            <a:extLst>
              <a:ext uri="{FF2B5EF4-FFF2-40B4-BE49-F238E27FC236}">
                <a16:creationId xmlns:a16="http://schemas.microsoft.com/office/drawing/2014/main" id="{B995BA31-C98A-4FC6-86C9-5F1D1086E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CC53B3-A496-4526-9E46-1839EC73820B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GB" altLang="cs-CZ" sz="1400"/>
          </a:p>
        </p:txBody>
      </p:sp>
      <p:sp>
        <p:nvSpPr>
          <p:cNvPr id="685058" name="Rectangle 2">
            <a:extLst>
              <a:ext uri="{FF2B5EF4-FFF2-40B4-BE49-F238E27FC236}">
                <a16:creationId xmlns:a16="http://schemas.microsoft.com/office/drawing/2014/main" id="{5D1EBEA2-95EC-4073-8E27-5026592D5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610600" cy="18605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/>
              <a:t>Možnosti uspořádání složek</a:t>
            </a:r>
            <a:br>
              <a:rPr lang="cs-CZ" altLang="cs-CZ" sz="3600"/>
            </a:br>
            <a:r>
              <a:rPr lang="cs-CZ" altLang="cs-CZ" sz="3600"/>
              <a:t>bleděmodře vždy složka pocházející ze vzorku získaného od pacienta</a:t>
            </a:r>
          </a:p>
        </p:txBody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3C7D00B3-77F4-4CCA-AD83-14A0F8E02D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060575"/>
            <a:ext cx="86106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/>
              <a:t>Povrch-</a:t>
            </a:r>
            <a:r>
              <a:rPr lang="cs-CZ" altLang="cs-CZ" sz="2800">
                <a:solidFill>
                  <a:srgbClr val="800080"/>
                </a:solidFill>
              </a:rPr>
              <a:t>antigen</a:t>
            </a:r>
            <a:r>
              <a:rPr lang="cs-CZ" altLang="cs-CZ" sz="2800"/>
              <a:t>-protilátka-značidlo (P)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Povrch-protilátka-</a:t>
            </a:r>
            <a:r>
              <a:rPr lang="cs-CZ" altLang="cs-CZ" sz="2800">
                <a:solidFill>
                  <a:srgbClr val="800080"/>
                </a:solidFill>
              </a:rPr>
              <a:t>antigen</a:t>
            </a:r>
            <a:r>
              <a:rPr lang="cs-CZ" altLang="cs-CZ" sz="2800"/>
              <a:t>-protilátka-značidlo (P, např. průkaz HBsAg)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Povrch-antigen-</a:t>
            </a:r>
            <a:r>
              <a:rPr lang="cs-CZ" altLang="cs-CZ" sz="2800">
                <a:solidFill>
                  <a:srgbClr val="800080"/>
                </a:solidFill>
              </a:rPr>
              <a:t>protilátka</a:t>
            </a:r>
            <a:r>
              <a:rPr lang="cs-CZ" altLang="cs-CZ" sz="2800"/>
              <a:t>-antigen-značidlo (N)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Povrch-antigen-</a:t>
            </a:r>
            <a:r>
              <a:rPr lang="cs-CZ" altLang="cs-CZ" sz="2800">
                <a:solidFill>
                  <a:srgbClr val="800080"/>
                </a:solidFill>
              </a:rPr>
              <a:t>protilátka</a:t>
            </a:r>
            <a:r>
              <a:rPr lang="cs-CZ" altLang="cs-CZ" sz="2800"/>
              <a:t>-konjugát-značidlo (N)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i="1"/>
              <a:t>Konjugát je protilátka namířená proti lidské protilátce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číslo snímku 3">
            <a:extLst>
              <a:ext uri="{FF2B5EF4-FFF2-40B4-BE49-F238E27FC236}">
                <a16:creationId xmlns:a16="http://schemas.microsoft.com/office/drawing/2014/main" id="{663005C6-2448-4D43-8DC8-4F44D95D2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0BB06D-53BA-450A-A6B0-B8216D092F58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GB" altLang="cs-CZ" sz="1400"/>
          </a:p>
        </p:txBody>
      </p:sp>
      <p:sp>
        <p:nvSpPr>
          <p:cNvPr id="715778" name="Rectangle 2">
            <a:extLst>
              <a:ext uri="{FF2B5EF4-FFF2-40B4-BE49-F238E27FC236}">
                <a16:creationId xmlns:a16="http://schemas.microsoft.com/office/drawing/2014/main" id="{B30CDDDB-85FD-462D-9667-0494712802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763000" cy="762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ELISA – praktické provedení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A0BEE3CA-AF00-4D58-ABD5-687659E9964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9144000" cy="5791200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/>
              <a:t>Zpravidla máme k dispozici </a:t>
            </a:r>
            <a:r>
              <a:rPr lang="cs-CZ" altLang="cs-CZ" sz="2800">
                <a:solidFill>
                  <a:srgbClr val="800080"/>
                </a:solidFill>
              </a:rPr>
              <a:t>destičku s.jamkami</a:t>
            </a:r>
            <a:r>
              <a:rPr lang="cs-CZ" altLang="cs-CZ" sz="2800"/>
              <a:t>. Na rozdíl od klasických serologických reakcí má každý pacient nikoli celý řádek, ale jen jeden důlek. To proto, že nezjišťujeme titry</a:t>
            </a:r>
            <a:endParaRPr lang="cs-CZ" altLang="cs-CZ" sz="280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Před vlastními důlky pacientů mohou být důlky: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800080"/>
                </a:solidFill>
              </a:rPr>
              <a:t>Bl</a:t>
            </a:r>
            <a:r>
              <a:rPr lang="cs-CZ" altLang="cs-CZ" sz="2400"/>
              <a:t> – blank (pro kalibraci spektrofotometru)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800080"/>
                </a:solidFill>
              </a:rPr>
              <a:t>K- a K+</a:t>
            </a:r>
            <a:r>
              <a:rPr lang="cs-CZ" altLang="cs-CZ" sz="2400"/>
              <a:t> – pozitivní a negativní kontrola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800080"/>
                </a:solidFill>
              </a:rPr>
              <a:t>Cut off</a:t>
            </a:r>
            <a:r>
              <a:rPr lang="cs-CZ" altLang="cs-CZ" sz="2400"/>
              <a:t> (dva či tři důlky) – výrobcem dodané „vzorky“ s</a:t>
            </a:r>
            <a:r>
              <a:rPr lang="cs-CZ" altLang="cs-CZ" sz="2400">
                <a:solidFill>
                  <a:schemeClr val="bg1"/>
                </a:solidFill>
              </a:rPr>
              <a:t>.</a:t>
            </a:r>
            <a:r>
              <a:rPr lang="cs-CZ" altLang="cs-CZ" sz="2400"/>
              <a:t>právě hraniční hodnotou absorbance („odsekávají“ pozitivní výsledky buď ostře, nebo s rozmezím plus mínus 10 %)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i="1">
                <a:solidFill>
                  <a:schemeClr val="tx2"/>
                </a:solidFill>
              </a:rPr>
              <a:t>Vždy záleží na konkrétní reakci ELISA a jejím provedení. Někdy chybí blank, někdy není cut off přímo obsažen v</a:t>
            </a:r>
            <a:r>
              <a:rPr lang="cs-CZ" altLang="cs-CZ" sz="2400" i="1">
                <a:solidFill>
                  <a:schemeClr val="bg1"/>
                </a:solidFill>
              </a:rPr>
              <a:t>.</a:t>
            </a:r>
            <a:r>
              <a:rPr lang="cs-CZ" altLang="cs-CZ" sz="2400" i="1">
                <a:solidFill>
                  <a:schemeClr val="tx2"/>
                </a:solidFill>
              </a:rPr>
              <a:t>destičce, ale počítá se jako průměr negativních kontrol + konstanta.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číslo snímku 5">
            <a:extLst>
              <a:ext uri="{FF2B5EF4-FFF2-40B4-BE49-F238E27FC236}">
                <a16:creationId xmlns:a16="http://schemas.microsoft.com/office/drawing/2014/main" id="{FE875170-3990-4899-93E2-EBBED02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330AE5-1899-43A8-A07B-418050713E97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GB" altLang="cs-CZ" sz="1400"/>
          </a:p>
        </p:txBody>
      </p:sp>
      <p:sp>
        <p:nvSpPr>
          <p:cNvPr id="644098" name="Rectangle 2">
            <a:extLst>
              <a:ext uri="{FF2B5EF4-FFF2-40B4-BE49-F238E27FC236}">
                <a16:creationId xmlns:a16="http://schemas.microsoft.com/office/drawing/2014/main" id="{35222226-9545-40B3-8C2D-85222FFCFF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7016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Jak tyto informace zjistit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F8A633E6-F68A-422A-A278-91D07E7158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3900" y="1752600"/>
            <a:ext cx="7658100" cy="2667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b="1">
                <a:solidFill>
                  <a:schemeClr val="tx2"/>
                </a:solidFill>
              </a:rPr>
              <a:t>Čerstvá infekce:</a:t>
            </a:r>
            <a:r>
              <a:rPr lang="cs-CZ" altLang="cs-CZ" sz="2800"/>
              <a:t> velké množství protilátek, převážně třídy IgM, případně i IgA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>
                <a:solidFill>
                  <a:schemeClr val="tx2"/>
                </a:solidFill>
              </a:rPr>
              <a:t>Pacient po prodělané infekci:</a:t>
            </a:r>
            <a:r>
              <a:rPr lang="cs-CZ" altLang="cs-CZ" sz="2800"/>
              <a:t> malá množství protilátek, hlavně IgG (imunologická paměť)</a:t>
            </a:r>
            <a:endParaRPr lang="cs-CZ" altLang="cs-CZ" sz="2800" i="1"/>
          </a:p>
        </p:txBody>
      </p:sp>
      <p:pic>
        <p:nvPicPr>
          <p:cNvPr id="8197" name="Picture 4" descr="IgM a IgG">
            <a:extLst>
              <a:ext uri="{FF2B5EF4-FFF2-40B4-BE49-F238E27FC236}">
                <a16:creationId xmlns:a16="http://schemas.microsoft.com/office/drawing/2014/main" id="{4C39215E-9369-4D5C-A3B0-FBF1BA153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7F"/>
              </a:clrFrom>
              <a:clrTo>
                <a:srgbClr val="FFF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0" b="4793"/>
          <a:stretch>
            <a:fillRect/>
          </a:stretch>
        </p:blipFill>
        <p:spPr bwMode="auto">
          <a:xfrm>
            <a:off x="762000" y="4267200"/>
            <a:ext cx="8382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5">
            <a:extLst>
              <a:ext uri="{FF2B5EF4-FFF2-40B4-BE49-F238E27FC236}">
                <a16:creationId xmlns:a16="http://schemas.microsoft.com/office/drawing/2014/main" id="{AB736591-3367-4E21-8769-98BAD7D6D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9812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>
                <a:solidFill>
                  <a:schemeClr val="hlink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199" name="Text Box 6">
            <a:extLst>
              <a:ext uri="{FF2B5EF4-FFF2-40B4-BE49-F238E27FC236}">
                <a16:creationId xmlns:a16="http://schemas.microsoft.com/office/drawing/2014/main" id="{13BF4390-B466-427D-A58D-321585F82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2672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>
                <a:solidFill>
                  <a:schemeClr val="hlink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200" name="Text Box 7">
            <a:extLst>
              <a:ext uri="{FF2B5EF4-FFF2-40B4-BE49-F238E27FC236}">
                <a16:creationId xmlns:a16="http://schemas.microsoft.com/office/drawing/2014/main" id="{ED734CEE-3B71-4530-ABF0-2CF085169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2004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>
                <a:solidFill>
                  <a:schemeClr val="hlink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201" name="Text Box 8">
            <a:extLst>
              <a:ext uri="{FF2B5EF4-FFF2-40B4-BE49-F238E27FC236}">
                <a16:creationId xmlns:a16="http://schemas.microsoft.com/office/drawing/2014/main" id="{54EE3A40-5D7A-45ED-86C3-383350286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56388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>
                <a:solidFill>
                  <a:schemeClr val="hlink"/>
                </a:solidFill>
                <a:latin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číslo snímku 3">
            <a:extLst>
              <a:ext uri="{FF2B5EF4-FFF2-40B4-BE49-F238E27FC236}">
                <a16:creationId xmlns:a16="http://schemas.microsoft.com/office/drawing/2014/main" id="{93580625-6A5D-4A39-ACA0-6005EA2DA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8212BD-F3DC-4CD7-973E-5B7FCB464630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GB" altLang="cs-CZ" sz="1400"/>
          </a:p>
        </p:txBody>
      </p:sp>
      <p:sp>
        <p:nvSpPr>
          <p:cNvPr id="716802" name="Rectangle 2">
            <a:extLst>
              <a:ext uri="{FF2B5EF4-FFF2-40B4-BE49-F238E27FC236}">
                <a16:creationId xmlns:a16="http://schemas.microsoft.com/office/drawing/2014/main" id="{E338763B-C54F-411E-A0A3-567DBFA553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6477000" cy="6635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ELISA – ukázka</a:t>
            </a:r>
            <a:endParaRPr lang="cs-CZ" altLang="cs-CZ" sz="2800"/>
          </a:p>
        </p:txBody>
      </p:sp>
      <p:pic>
        <p:nvPicPr>
          <p:cNvPr id="48133" name="Picture 4">
            <a:extLst>
              <a:ext uri="{FF2B5EF4-FFF2-40B4-BE49-F238E27FC236}">
                <a16:creationId xmlns:a16="http://schemas.microsoft.com/office/drawing/2014/main" id="{E2E83A6A-3976-4CD7-BE77-7D22224FC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98563"/>
            <a:ext cx="3431510" cy="457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05" name="Text Box 5">
            <a:extLst>
              <a:ext uri="{FF2B5EF4-FFF2-40B4-BE49-F238E27FC236}">
                <a16:creationId xmlns:a16="http://schemas.microsoft.com/office/drawing/2014/main" id="{C12E9EA4-32E7-4A47-A526-48873B090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7855" y="423098"/>
            <a:ext cx="1306768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(www.medmicro.info)</a:t>
            </a:r>
          </a:p>
        </p:txBody>
      </p:sp>
      <p:sp>
        <p:nvSpPr>
          <p:cNvPr id="48135" name="Text Box 6">
            <a:extLst>
              <a:ext uri="{FF2B5EF4-FFF2-40B4-BE49-F238E27FC236}">
                <a16:creationId xmlns:a16="http://schemas.microsoft.com/office/drawing/2014/main" id="{034A81B3-FADA-43E1-82F0-CBC0FC728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0678" y="5498381"/>
            <a:ext cx="9064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Foto DVH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9F75937-EC7A-43B1-8AA0-AC6C59129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/>
          <a:stretch/>
        </p:blipFill>
        <p:spPr>
          <a:xfrm>
            <a:off x="566343" y="1198563"/>
            <a:ext cx="3573609" cy="2913289"/>
          </a:xfrm>
          <a:prstGeom prst="rect">
            <a:avLst/>
          </a:prstGeom>
        </p:spPr>
      </p:pic>
      <p:pic>
        <p:nvPicPr>
          <p:cNvPr id="48132" name="Picture 3" descr="ELISA pro průkaz protilátek. Klikni!">
            <a:extLst>
              <a:ext uri="{FF2B5EF4-FFF2-40B4-BE49-F238E27FC236}">
                <a16:creationId xmlns:a16="http://schemas.microsoft.com/office/drawing/2014/main" id="{034C7FEC-F4B5-4EFD-9A68-5D23A00F1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212" y="620688"/>
            <a:ext cx="2038929" cy="14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432313D-604D-4519-B17C-09CE13405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097" y="4201622"/>
            <a:ext cx="2784768" cy="208857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číslo snímku 5">
            <a:extLst>
              <a:ext uri="{FF2B5EF4-FFF2-40B4-BE49-F238E27FC236}">
                <a16:creationId xmlns:a16="http://schemas.microsoft.com/office/drawing/2014/main" id="{A33A9FA2-BCB6-42BB-8522-F48AF20C0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1BCBFB-1EBA-494E-B8CC-653EC54F4AC5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GB" altLang="cs-CZ" sz="1400"/>
          </a:p>
        </p:txBody>
      </p:sp>
      <p:sp>
        <p:nvSpPr>
          <p:cNvPr id="693250" name="Rectangle 2">
            <a:extLst>
              <a:ext uri="{FF2B5EF4-FFF2-40B4-BE49-F238E27FC236}">
                <a16:creationId xmlns:a16="http://schemas.microsoft.com/office/drawing/2014/main" id="{9810C759-A812-418D-94C3-BEA34497AC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153400" cy="701675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cs-CZ" altLang="cs-CZ" sz="4000"/>
              <a:t>ELISA, průkaz protilátek</a:t>
            </a:r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E2FCFF72-D45C-4C38-8214-68DF40A98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8915400" cy="5445125"/>
          </a:xfrm>
        </p:spPr>
        <p:txBody>
          <a:bodyPr/>
          <a:lstStyle/>
          <a:p>
            <a:pPr eaLnBrk="1" hangingPunct="1"/>
            <a:r>
              <a:rPr lang="cs-CZ" altLang="cs-CZ" sz="2800"/>
              <a:t>U nepřímého průkazu reakcí ELISA se zpravidla hodnotí zvlášť protilátky IgM, IgA a IgG</a:t>
            </a:r>
          </a:p>
        </p:txBody>
      </p:sp>
      <p:pic>
        <p:nvPicPr>
          <p:cNvPr id="49157" name="Obrázek 1">
            <a:extLst>
              <a:ext uri="{FF2B5EF4-FFF2-40B4-BE49-F238E27FC236}">
                <a16:creationId xmlns:a16="http://schemas.microsoft.com/office/drawing/2014/main" id="{781A1855-F249-46B1-BC2B-1A2A9090C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00"/>
          <a:stretch>
            <a:fillRect/>
          </a:stretch>
        </p:blipFill>
        <p:spPr bwMode="auto">
          <a:xfrm>
            <a:off x="1619250" y="2420938"/>
            <a:ext cx="514350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6">
            <a:extLst>
              <a:ext uri="{FF2B5EF4-FFF2-40B4-BE49-F238E27FC236}">
                <a16:creationId xmlns:a16="http://schemas.microsoft.com/office/drawing/2014/main" id="{BD9BB3FC-3542-40FC-9304-044E9C650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0575" y="6224588"/>
            <a:ext cx="9064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Foto DVH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číslo snímku 3">
            <a:extLst>
              <a:ext uri="{FF2B5EF4-FFF2-40B4-BE49-F238E27FC236}">
                <a16:creationId xmlns:a16="http://schemas.microsoft.com/office/drawing/2014/main" id="{1C5B6E50-6D8F-4F43-85CF-5188379A8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8A4AA7-5CDC-4CF6-8E5E-E20C21D044A3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GB" altLang="cs-CZ" sz="1400"/>
          </a:p>
        </p:txBody>
      </p:sp>
      <p:sp>
        <p:nvSpPr>
          <p:cNvPr id="714754" name="Rectangle 2">
            <a:extLst>
              <a:ext uri="{FF2B5EF4-FFF2-40B4-BE49-F238E27FC236}">
                <a16:creationId xmlns:a16="http://schemas.microsoft.com/office/drawing/2014/main" id="{EBBEFA35-2555-4CA0-8D11-B9F11D528C5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04800"/>
            <a:ext cx="8458200" cy="762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ELISA </a:t>
            </a: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BA4F077F-C0BB-49DC-990E-87E6AADA4D1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295400"/>
            <a:ext cx="83058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U reakce ELISA je na konci celého procesu </a:t>
            </a:r>
            <a:r>
              <a:rPr lang="cs-CZ" altLang="cs-CZ" b="1">
                <a:solidFill>
                  <a:srgbClr val="800080"/>
                </a:solidFill>
              </a:rPr>
              <a:t>enzymatická reakce</a:t>
            </a:r>
            <a:r>
              <a:rPr lang="cs-CZ" altLang="cs-CZ"/>
              <a:t>. Její intenzita se projeví jednoduše: intenzitou zbarvení v</a:t>
            </a:r>
            <a:r>
              <a:rPr lang="cs-CZ" altLang="cs-CZ">
                <a:solidFill>
                  <a:schemeClr val="bg1"/>
                </a:solidFill>
              </a:rPr>
              <a:t>.</a:t>
            </a:r>
            <a:r>
              <a:rPr lang="cs-CZ" altLang="cs-CZ"/>
              <a:t>důlku, kde reakce probíhá. </a:t>
            </a:r>
            <a:r>
              <a:rPr lang="cs-CZ" altLang="cs-CZ" b="1">
                <a:solidFill>
                  <a:srgbClr val="800080"/>
                </a:solidFill>
              </a:rPr>
              <a:t>Sytá barva = vysoce pozitivní.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Nenáročnost z hlediska </a:t>
            </a:r>
            <a:r>
              <a:rPr lang="cs-CZ" altLang="cs-CZ" b="1">
                <a:solidFill>
                  <a:srgbClr val="800080"/>
                </a:solidFill>
              </a:rPr>
              <a:t>nákladů a nulové radiační nebezpečí</a:t>
            </a:r>
            <a:r>
              <a:rPr lang="cs-CZ" altLang="cs-CZ">
                <a:solidFill>
                  <a:schemeClr val="hlink"/>
                </a:solidFill>
              </a:rPr>
              <a:t> </a:t>
            </a:r>
            <a:r>
              <a:rPr lang="cs-CZ" altLang="cs-CZ"/>
              <a:t>je výhodou oproti radioimunoassayím</a:t>
            </a:r>
            <a:endParaRPr lang="cs-CZ" altLang="cs-CZ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Možnost </a:t>
            </a:r>
            <a:r>
              <a:rPr lang="cs-CZ" altLang="cs-CZ" b="1">
                <a:solidFill>
                  <a:srgbClr val="800080"/>
                </a:solidFill>
              </a:rPr>
              <a:t>automatizace</a:t>
            </a:r>
            <a:r>
              <a:rPr lang="cs-CZ" altLang="cs-CZ"/>
              <a:t> je velkou výhodou oproti imunofluorescenci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číslo snímku 5">
            <a:extLst>
              <a:ext uri="{FF2B5EF4-FFF2-40B4-BE49-F238E27FC236}">
                <a16:creationId xmlns:a16="http://schemas.microsoft.com/office/drawing/2014/main" id="{B62A9CF7-7C6E-43E8-B4FA-61DF8D652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A22754-BF51-40D4-80F9-B0BB076F7C6B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GB" altLang="cs-CZ" sz="1400"/>
          </a:p>
        </p:txBody>
      </p:sp>
      <p:sp>
        <p:nvSpPr>
          <p:cNvPr id="704514" name="Rectangle 2">
            <a:extLst>
              <a:ext uri="{FF2B5EF4-FFF2-40B4-BE49-F238E27FC236}">
                <a16:creationId xmlns:a16="http://schemas.microsoft.com/office/drawing/2014/main" id="{1A9A1574-8EE2-400C-BF52-8BDE9839E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Western blotting</a:t>
            </a: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9F95E136-E12A-4864-9B7F-2F80F1B66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78867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i="1"/>
              <a:t>Název – </a:t>
            </a:r>
            <a:r>
              <a:rPr lang="cs-CZ" altLang="cs-CZ" i="1">
                <a:solidFill>
                  <a:srgbClr val="800080"/>
                </a:solidFill>
              </a:rPr>
              <a:t>slovní hříčka</a:t>
            </a:r>
            <a:r>
              <a:rPr lang="cs-CZ" altLang="cs-CZ" i="1"/>
              <a:t> (badatel Southern)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Prakticky je to ELISA, ale směs antigenů je </a:t>
            </a:r>
            <a:r>
              <a:rPr lang="cs-CZ" altLang="cs-CZ">
                <a:solidFill>
                  <a:srgbClr val="800080"/>
                </a:solidFill>
              </a:rPr>
              <a:t>rozdělena elektroforeticky</a:t>
            </a:r>
            <a:r>
              <a:rPr lang="cs-CZ" altLang="cs-CZ"/>
              <a:t> na jednotlivé antigenní determinanty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Je tedy </a:t>
            </a:r>
            <a:r>
              <a:rPr lang="cs-CZ" altLang="cs-CZ">
                <a:solidFill>
                  <a:srgbClr val="800080"/>
                </a:solidFill>
              </a:rPr>
              <a:t>přesnější</a:t>
            </a:r>
            <a:r>
              <a:rPr lang="cs-CZ" altLang="cs-CZ">
                <a:solidFill>
                  <a:schemeClr val="hlink"/>
                </a:solidFill>
              </a:rPr>
              <a:t> </a:t>
            </a:r>
            <a:r>
              <a:rPr lang="cs-CZ" altLang="cs-CZ"/>
              <a:t>a pomáhá zejména tam, kde klasická ELISA troskotá na zkřížené pozitivitě např. příbuzných mikroorganismů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číslo snímku 6">
            <a:extLst>
              <a:ext uri="{FF2B5EF4-FFF2-40B4-BE49-F238E27FC236}">
                <a16:creationId xmlns:a16="http://schemas.microsoft.com/office/drawing/2014/main" id="{6E2D3E57-F153-44F0-8D18-6C4D2062B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4F1914-74E4-404C-BBE9-F04C9EABB31C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GB" altLang="cs-CZ" sz="1400"/>
          </a:p>
        </p:txBody>
      </p:sp>
      <p:sp>
        <p:nvSpPr>
          <p:cNvPr id="705538" name="Rectangle 2">
            <a:extLst>
              <a:ext uri="{FF2B5EF4-FFF2-40B4-BE49-F238E27FC236}">
                <a16:creationId xmlns:a16="http://schemas.microsoft.com/office/drawing/2014/main" id="{7750E6A1-172C-48C2-BE54-1394A90183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82000" cy="762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Western blotting – princip</a:t>
            </a:r>
          </a:p>
        </p:txBody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72B32C6C-50BB-43E1-A9D1-6C74C5F4BA3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14400"/>
            <a:ext cx="3962400" cy="1752600"/>
          </a:xfrm>
          <a:solidFill>
            <a:schemeClr val="tx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>
                <a:solidFill>
                  <a:schemeClr val="accent1"/>
                </a:solidFill>
              </a:rPr>
              <a:t>1: původní antigen (směs)</a:t>
            </a:r>
          </a:p>
          <a:p>
            <a:pPr eaLnBrk="1" hangingPunct="1">
              <a:buFontTx/>
              <a:buNone/>
            </a:pPr>
            <a:r>
              <a:rPr lang="cs-CZ" altLang="cs-CZ" sz="2000">
                <a:solidFill>
                  <a:srgbClr val="C4F6DF"/>
                </a:solidFill>
              </a:rPr>
              <a:t>2: uvolnění jednotlivých antigenů detergentem</a:t>
            </a:r>
          </a:p>
          <a:p>
            <a:pPr eaLnBrk="1" hangingPunct="1">
              <a:buFontTx/>
              <a:buNone/>
            </a:pPr>
            <a:r>
              <a:rPr lang="cs-CZ" altLang="cs-CZ" sz="2000">
                <a:solidFill>
                  <a:schemeClr val="accent1"/>
                </a:solidFill>
              </a:rPr>
              <a:t>3: elektroforetické rozdělení antigenů</a:t>
            </a:r>
          </a:p>
        </p:txBody>
      </p:sp>
      <p:sp>
        <p:nvSpPr>
          <p:cNvPr id="52229" name="Rectangle 4">
            <a:extLst>
              <a:ext uri="{FF2B5EF4-FFF2-40B4-BE49-F238E27FC236}">
                <a16:creationId xmlns:a16="http://schemas.microsoft.com/office/drawing/2014/main" id="{37056330-A351-4209-A463-AA3CBBC3D2C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990600"/>
            <a:ext cx="4419600" cy="1447800"/>
          </a:xfrm>
          <a:solidFill>
            <a:schemeClr val="tx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>
                <a:solidFill>
                  <a:srgbClr val="C4F6DF"/>
                </a:solidFill>
              </a:rPr>
              <a:t>4: „přesátí“ rozdělených antigenů na nitrocelulózu</a:t>
            </a:r>
          </a:p>
          <a:p>
            <a:pPr eaLnBrk="1" hangingPunct="1">
              <a:buFontTx/>
              <a:buNone/>
            </a:pPr>
            <a:r>
              <a:rPr lang="cs-CZ" altLang="cs-CZ" sz="2000">
                <a:solidFill>
                  <a:schemeClr val="accent1"/>
                </a:solidFill>
              </a:rPr>
              <a:t>5: reakce ELISA (přítomny jsou jen některé protilátky)</a:t>
            </a:r>
          </a:p>
        </p:txBody>
      </p:sp>
      <p:pic>
        <p:nvPicPr>
          <p:cNvPr id="52230" name="Picture 5" descr="Western blotting">
            <a:extLst>
              <a:ext uri="{FF2B5EF4-FFF2-40B4-BE49-F238E27FC236}">
                <a16:creationId xmlns:a16="http://schemas.microsoft.com/office/drawing/2014/main" id="{0B1C593B-5E8E-4D99-81CA-1F8AE59F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81300"/>
            <a:ext cx="8382000" cy="36655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číslo snímku 5">
            <a:extLst>
              <a:ext uri="{FF2B5EF4-FFF2-40B4-BE49-F238E27FC236}">
                <a16:creationId xmlns:a16="http://schemas.microsoft.com/office/drawing/2014/main" id="{4A6698DB-5A5A-4FDC-A0B0-9EE0038CA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EBC41D9-A9C5-40B3-8170-390FE462E3B9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GB" altLang="cs-CZ" sz="1400"/>
          </a:p>
        </p:txBody>
      </p:sp>
      <p:sp>
        <p:nvSpPr>
          <p:cNvPr id="706562" name="Rectangle 2">
            <a:extLst>
              <a:ext uri="{FF2B5EF4-FFF2-40B4-BE49-F238E27FC236}">
                <a16:creationId xmlns:a16="http://schemas.microsoft.com/office/drawing/2014/main" id="{6AC0994A-CE76-4573-921D-BD577D08A3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07963"/>
            <a:ext cx="8382000" cy="13112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err="1"/>
              <a:t>Imunoblot</a:t>
            </a:r>
            <a:endParaRPr lang="cs-CZ" altLang="cs-CZ" sz="3600" dirty="0"/>
          </a:p>
        </p:txBody>
      </p:sp>
      <p:pic>
        <p:nvPicPr>
          <p:cNvPr id="53252" name="Obrázek 1">
            <a:extLst>
              <a:ext uri="{FF2B5EF4-FFF2-40B4-BE49-F238E27FC236}">
                <a16:creationId xmlns:a16="http://schemas.microsoft.com/office/drawing/2014/main" id="{C1E007DF-F946-483E-A877-AC0196BA7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8134"/>
            <a:ext cx="3904389" cy="219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6">
            <a:extLst>
              <a:ext uri="{FF2B5EF4-FFF2-40B4-BE49-F238E27FC236}">
                <a16:creationId xmlns:a16="http://schemas.microsoft.com/office/drawing/2014/main" id="{44BFF564-666A-4FE8-B209-557E714AA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5975" y="5661025"/>
            <a:ext cx="9064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Foto DVH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97F392C-880C-4ED4-9955-2E64CE085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598" y="1618134"/>
            <a:ext cx="3536447" cy="235597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263CD60-EFDD-418D-8A85-57339FDB3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4045275"/>
            <a:ext cx="3904389" cy="260476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číslo snímku 5">
            <a:extLst>
              <a:ext uri="{FF2B5EF4-FFF2-40B4-BE49-F238E27FC236}">
                <a16:creationId xmlns:a16="http://schemas.microsoft.com/office/drawing/2014/main" id="{71EC144D-341C-4DF5-B7FB-EB7307966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4DC5DF-7C03-45C5-B9B8-7F8BDE366AE0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GB" altLang="cs-CZ" sz="1400"/>
          </a:p>
        </p:txBody>
      </p:sp>
      <p:sp>
        <p:nvSpPr>
          <p:cNvPr id="54275" name="Text Box 6">
            <a:extLst>
              <a:ext uri="{FF2B5EF4-FFF2-40B4-BE49-F238E27FC236}">
                <a16:creationId xmlns:a16="http://schemas.microsoft.com/office/drawing/2014/main" id="{B084571D-8EFB-401E-AC2F-D97F98F54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15001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724999" name="Rectangle 7">
            <a:extLst>
              <a:ext uri="{FF2B5EF4-FFF2-40B4-BE49-F238E27FC236}">
                <a16:creationId xmlns:a16="http://schemas.microsoft.com/office/drawing/2014/main" id="{92F0023F-3D78-46BD-AD86-58000B649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0"/>
            <a:ext cx="8243888" cy="72072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3200" b="1">
                <a:solidFill>
                  <a:schemeClr val="tx1"/>
                </a:solidFill>
              </a:rPr>
              <a:t>Western blot - ukázky</a:t>
            </a:r>
            <a:endParaRPr lang="en-GB" altLang="cs-CZ" sz="3200" b="1">
              <a:solidFill>
                <a:schemeClr val="tx1"/>
              </a:solidFill>
            </a:endParaRPr>
          </a:p>
        </p:txBody>
      </p:sp>
      <p:pic>
        <p:nvPicPr>
          <p:cNvPr id="54277" name="Picture 3">
            <a:extLst>
              <a:ext uri="{FF2B5EF4-FFF2-40B4-BE49-F238E27FC236}">
                <a16:creationId xmlns:a16="http://schemas.microsoft.com/office/drawing/2014/main" id="{CD69D0FC-D9E0-40E2-A47B-CD49CDC0BB0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836613"/>
            <a:ext cx="4572000" cy="2476500"/>
          </a:xfrm>
        </p:spPr>
      </p:pic>
      <p:pic>
        <p:nvPicPr>
          <p:cNvPr id="54278" name="Picture 9">
            <a:extLst>
              <a:ext uri="{FF2B5EF4-FFF2-40B4-BE49-F238E27FC236}">
                <a16:creationId xmlns:a16="http://schemas.microsoft.com/office/drawing/2014/main" id="{37F87D92-431D-43E5-B895-FDAF4DA1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3186112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9" name="Picture 8">
            <a:extLst>
              <a:ext uri="{FF2B5EF4-FFF2-40B4-BE49-F238E27FC236}">
                <a16:creationId xmlns:a16="http://schemas.microsoft.com/office/drawing/2014/main" id="{1FB4C53E-E05F-4009-AED5-0F7C33EF6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573463"/>
            <a:ext cx="5327650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80" name="Rectangle 10">
            <a:extLst>
              <a:ext uri="{FF2B5EF4-FFF2-40B4-BE49-F238E27FC236}">
                <a16:creationId xmlns:a16="http://schemas.microsoft.com/office/drawing/2014/main" id="{7FB6BB27-9D4F-4B30-8235-5EFDF47C9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175" y="6567488"/>
            <a:ext cx="9064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Foto DVH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číslo snímku 5">
            <a:extLst>
              <a:ext uri="{FF2B5EF4-FFF2-40B4-BE49-F238E27FC236}">
                <a16:creationId xmlns:a16="http://schemas.microsoft.com/office/drawing/2014/main" id="{8344CA36-F6AA-4BFB-BF5E-BCA99782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03F1A1-152E-4A8E-893B-548D2D21D5B7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GB" altLang="cs-CZ" sz="1400"/>
          </a:p>
        </p:txBody>
      </p:sp>
      <p:pic>
        <p:nvPicPr>
          <p:cNvPr id="55301" name="Picture 4">
            <a:extLst>
              <a:ext uri="{FF2B5EF4-FFF2-40B4-BE49-F238E27FC236}">
                <a16:creationId xmlns:a16="http://schemas.microsoft.com/office/drawing/2014/main" id="{7BA06894-5F57-4644-8A59-CEFD07492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2" name="Text Box 5">
            <a:extLst>
              <a:ext uri="{FF2B5EF4-FFF2-40B4-BE49-F238E27FC236}">
                <a16:creationId xmlns:a16="http://schemas.microsoft.com/office/drawing/2014/main" id="{15932CC6-1F82-4DD5-A1D4-59E3B00EE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3476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723974" name="Text Box 6">
            <a:extLst>
              <a:ext uri="{FF2B5EF4-FFF2-40B4-BE49-F238E27FC236}">
                <a16:creationId xmlns:a16="http://schemas.microsoft.com/office/drawing/2014/main" id="{73CA379B-0F3F-4A3D-B327-951D34CE5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347663"/>
            <a:ext cx="2219325" cy="15525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Western </a:t>
            </a:r>
            <a:r>
              <a:rPr lang="cs-CZ" altLang="cs-CZ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blot</a:t>
            </a:r>
            <a:endParaRPr lang="cs-CZ" altLang="cs-CZ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výsledný protokol</a:t>
            </a:r>
            <a:endParaRPr lang="en-GB" altLang="cs-CZ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304" name="Rectangle 7">
            <a:extLst>
              <a:ext uri="{FF2B5EF4-FFF2-40B4-BE49-F238E27FC236}">
                <a16:creationId xmlns:a16="http://schemas.microsoft.com/office/drawing/2014/main" id="{2293DF0E-8FF0-457A-B2B5-BCB65B92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6567488"/>
            <a:ext cx="9064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Foto DVH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Zástupný symbol pro obrázek 2">
            <a:extLst>
              <a:ext uri="{FF2B5EF4-FFF2-40B4-BE49-F238E27FC236}">
                <a16:creationId xmlns:a16="http://schemas.microsoft.com/office/drawing/2014/main" id="{F8177174-6F38-48FA-A0E4-723ECCBC9DD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532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E186E2EF-121D-4060-978B-CF3434BE9D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6600" y="5989638"/>
            <a:ext cx="5867400" cy="868362"/>
          </a:xfrm>
        </p:spPr>
        <p:txBody>
          <a:bodyPr/>
          <a:lstStyle/>
          <a:p>
            <a:pPr>
              <a:defRPr/>
            </a:pPr>
            <a:r>
              <a:rPr lang="cs-CZ" altLang="cs-CZ" dirty="0" err="1"/>
              <a:t>Microblotarray</a:t>
            </a:r>
            <a:endParaRPr lang="cs-CZ" altLang="cs-CZ" dirty="0"/>
          </a:p>
        </p:txBody>
      </p:sp>
      <p:pic>
        <p:nvPicPr>
          <p:cNvPr id="56324" name="Picture 4">
            <a:extLst>
              <a:ext uri="{FF2B5EF4-FFF2-40B4-BE49-F238E27FC236}">
                <a16:creationId xmlns:a16="http://schemas.microsoft.com/office/drawing/2014/main" id="{B58D4084-F792-4240-BFEB-CE73A94F7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3" b="49478"/>
          <a:stretch>
            <a:fillRect/>
          </a:stretch>
        </p:blipFill>
        <p:spPr bwMode="auto">
          <a:xfrm>
            <a:off x="0" y="4005263"/>
            <a:ext cx="4465638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5">
            <a:extLst>
              <a:ext uri="{FF2B5EF4-FFF2-40B4-BE49-F238E27FC236}">
                <a16:creationId xmlns:a16="http://schemas.microsoft.com/office/drawing/2014/main" id="{D05745CF-F9DB-407C-B322-EEF5A1302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t="10184" r="10112" b="8389"/>
          <a:stretch>
            <a:fillRect/>
          </a:stretch>
        </p:blipFill>
        <p:spPr bwMode="auto">
          <a:xfrm>
            <a:off x="6156325" y="2708275"/>
            <a:ext cx="2879725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6" name="Text Box 6">
            <a:extLst>
              <a:ext uri="{FF2B5EF4-FFF2-40B4-BE49-F238E27FC236}">
                <a16:creationId xmlns:a16="http://schemas.microsoft.com/office/drawing/2014/main" id="{C704E0D8-D26A-49DA-B8D6-20F8A280D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521450"/>
            <a:ext cx="9064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Foto DVH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653E624-2AF5-427F-862D-C1C156FF1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769" y="864394"/>
            <a:ext cx="2085976" cy="2781301"/>
          </a:xfrm>
          <a:prstGeom prst="rect">
            <a:avLst/>
          </a:prstGeom>
        </p:spPr>
      </p:pic>
      <p:pic>
        <p:nvPicPr>
          <p:cNvPr id="57346" name="Picture 6">
            <a:extLst>
              <a:ext uri="{FF2B5EF4-FFF2-40B4-BE49-F238E27FC236}">
                <a16:creationId xmlns:a16="http://schemas.microsoft.com/office/drawing/2014/main" id="{99AE203F-320E-457C-AEF2-8DEA23593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840" y="4429956"/>
            <a:ext cx="2748160" cy="232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E1563D9-3A15-48F8-A271-A03F786F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Chemiluminisceční metody (</a:t>
            </a:r>
            <a:r>
              <a:rPr lang="cs-CZ" dirty="0" err="1"/>
              <a:t>imunoanalýza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A57886-D28B-4AD6-9855-BFE6F933D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201899"/>
            <a:ext cx="8229600" cy="445611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000" dirty="0" err="1"/>
              <a:t>Značidlem</a:t>
            </a:r>
            <a:r>
              <a:rPr lang="cs-CZ" sz="2000" dirty="0"/>
              <a:t> je </a:t>
            </a:r>
            <a:r>
              <a:rPr lang="cs-CZ" sz="2000" dirty="0" err="1"/>
              <a:t>chemiluminofor</a:t>
            </a:r>
            <a:endParaRPr lang="cs-CZ" sz="2000" dirty="0"/>
          </a:p>
          <a:p>
            <a:pPr eaLnBrk="1" hangingPunct="1">
              <a:defRPr/>
            </a:pPr>
            <a:r>
              <a:rPr lang="cs-CZ" sz="2000" dirty="0"/>
              <a:t>Dochází k vyzáření světla, které je následně detekováno</a:t>
            </a:r>
          </a:p>
          <a:p>
            <a:pPr eaLnBrk="1" hangingPunct="1">
              <a:defRPr/>
            </a:pPr>
            <a:r>
              <a:rPr lang="cs-CZ" sz="2000" dirty="0"/>
              <a:t>Běžně se tato metoda užívá v modifikaci CMIA (</a:t>
            </a:r>
            <a:r>
              <a:rPr lang="cs-CZ" sz="2000" dirty="0" err="1"/>
              <a:t>Chemiluminiscent</a:t>
            </a:r>
            <a:r>
              <a:rPr lang="cs-CZ" sz="2000" dirty="0"/>
              <a:t> </a:t>
            </a:r>
            <a:r>
              <a:rPr lang="cs-CZ" sz="2000" dirty="0" err="1"/>
              <a:t>Microparticle</a:t>
            </a:r>
            <a:r>
              <a:rPr lang="cs-CZ" sz="2000" dirty="0"/>
              <a:t> </a:t>
            </a:r>
            <a:r>
              <a:rPr lang="cs-CZ" sz="2000" dirty="0" err="1"/>
              <a:t>Immunoassay</a:t>
            </a:r>
            <a:r>
              <a:rPr lang="cs-CZ" sz="2000" dirty="0"/>
              <a:t>)</a:t>
            </a:r>
          </a:p>
          <a:p>
            <a:pPr eaLnBrk="1" hangingPunct="1">
              <a:defRPr/>
            </a:pPr>
            <a:r>
              <a:rPr lang="cs-CZ" sz="2000" dirty="0"/>
              <a:t>Antigen nebo protilátka jsou navázána na paramagnetické částice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měří se vyzářené světelné kvantum v relativních světelných jednotkách (RLU)</a:t>
            </a:r>
          </a:p>
          <a:p>
            <a:pPr eaLnBrk="1" hangingPunct="1"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5">
            <a:extLst>
              <a:ext uri="{FF2B5EF4-FFF2-40B4-BE49-F238E27FC236}">
                <a16:creationId xmlns:a16="http://schemas.microsoft.com/office/drawing/2014/main" id="{723718AE-BABE-49E5-BA94-7AE2455DC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BC048B-E46F-4379-997B-EACD8A896D05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cs-CZ" sz="1400"/>
          </a:p>
        </p:txBody>
      </p:sp>
      <p:sp>
        <p:nvSpPr>
          <p:cNvPr id="649218" name="Rectangle 2">
            <a:extLst>
              <a:ext uri="{FF2B5EF4-FFF2-40B4-BE49-F238E27FC236}">
                <a16:creationId xmlns:a16="http://schemas.microsoft.com/office/drawing/2014/main" id="{E177092F-BA0F-494C-9025-B30BB6E4F0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Typy serologických reakcí a jejich způsoby využití</a:t>
            </a:r>
          </a:p>
        </p:txBody>
      </p:sp>
      <p:graphicFrame>
        <p:nvGraphicFramePr>
          <p:cNvPr id="649273" name="Group 57">
            <a:extLst>
              <a:ext uri="{FF2B5EF4-FFF2-40B4-BE49-F238E27FC236}">
                <a16:creationId xmlns:a16="http://schemas.microsoft.com/office/drawing/2014/main" id="{DAA9360E-ECA8-4986-B723-AAE44EF2EE00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533400" y="2101850"/>
          <a:ext cx="8305800" cy="4525983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29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431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Průkaz antigenu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F6D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Antigenní analýza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F6D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Nepřímý průkaz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F6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Aglutinace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CB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občas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často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někdy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Precipitace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CB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málokdy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málokdy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občas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KFR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CB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často (viry)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ne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A00F04"/>
                          </a:solidFill>
                          <a:effectLst/>
                          <a:latin typeface="Verdana" panose="020B0604030504040204" pitchFamily="34" charset="0"/>
                        </a:rPr>
                        <a:t>často (viry)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Neutralizace</a:t>
                      </a:r>
                    </a:p>
                  </a:txBody>
                  <a:tcPr marT="45714" marB="45714" horzOverflow="overflow">
                    <a:lnL w="38100" cap="flat" cmpd="sng" algn="ctr">
                      <a:solidFill>
                        <a:srgbClr val="F9251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CB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občas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ne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A00F04"/>
                          </a:solidFill>
                          <a:effectLst/>
                          <a:latin typeface="Verdana" panose="020B0604030504040204" pitchFamily="34" charset="0"/>
                        </a:rPr>
                        <a:t>často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9251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9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Značené složky</a:t>
                      </a:r>
                    </a:p>
                  </a:txBody>
                  <a:tcPr marT="45714" marB="45714" horzOverflow="overflow">
                    <a:lnL w="38100" cap="flat" cmpd="sng" algn="ctr">
                      <a:solidFill>
                        <a:srgbClr val="F9251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9251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CB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A00F04"/>
                          </a:solidFill>
                          <a:effectLst/>
                          <a:latin typeface="Verdana" panose="020B0604030504040204" pitchFamily="34" charset="0"/>
                        </a:rPr>
                        <a:t>velmi často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9251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výjimečně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9251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14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4843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A00F04"/>
                          </a:solidFill>
                          <a:effectLst/>
                          <a:latin typeface="Verdana" panose="020B0604030504040204" pitchFamily="34" charset="0"/>
                        </a:rPr>
                        <a:t>velmi často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9251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9251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číslo snímku 3">
            <a:extLst>
              <a:ext uri="{FF2B5EF4-FFF2-40B4-BE49-F238E27FC236}">
                <a16:creationId xmlns:a16="http://schemas.microsoft.com/office/drawing/2014/main" id="{2A46B430-9EA6-4E07-876A-428E6D8A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6E6B19-2D45-4BF3-857F-F9F8A85FF57D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GB" altLang="cs-CZ" sz="1400"/>
          </a:p>
        </p:txBody>
      </p:sp>
      <p:sp>
        <p:nvSpPr>
          <p:cNvPr id="717826" name="Rectangle 2">
            <a:extLst>
              <a:ext uri="{FF2B5EF4-FFF2-40B4-BE49-F238E27FC236}">
                <a16:creationId xmlns:a16="http://schemas.microsoft.com/office/drawing/2014/main" id="{E685E5B1-109F-47B9-8F8D-C23725B5A6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763000" cy="762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Imunochromatografické testy</a:t>
            </a:r>
          </a:p>
        </p:txBody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4CC581D9-F85C-4A51-B83E-FE70A535C3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990600"/>
            <a:ext cx="8839200" cy="5410200"/>
          </a:xfrm>
        </p:spPr>
        <p:txBody>
          <a:bodyPr/>
          <a:lstStyle/>
          <a:p>
            <a:pPr eaLnBrk="1" hangingPunct="1"/>
            <a:r>
              <a:rPr lang="cs-CZ" altLang="cs-CZ" sz="2800"/>
              <a:t>Imunochromatografické testy jsou založeny na </a:t>
            </a:r>
            <a:r>
              <a:rPr lang="cs-CZ" altLang="cs-CZ" sz="2800" b="1">
                <a:solidFill>
                  <a:schemeClr val="tx2"/>
                </a:solidFill>
              </a:rPr>
              <a:t>navazování jednotlivých komponent</a:t>
            </a:r>
            <a:r>
              <a:rPr lang="cs-CZ" altLang="cs-CZ" sz="2800"/>
              <a:t> podobně jako předchozí</a:t>
            </a:r>
          </a:p>
          <a:p>
            <a:pPr eaLnBrk="1" hangingPunct="1"/>
            <a:r>
              <a:rPr lang="cs-CZ" altLang="cs-CZ" sz="2800"/>
              <a:t>Důležitým rozdílem je, že zde </a:t>
            </a:r>
            <a:r>
              <a:rPr lang="cs-CZ" altLang="cs-CZ" sz="2800" b="1">
                <a:solidFill>
                  <a:schemeClr val="tx2"/>
                </a:solidFill>
              </a:rPr>
              <a:t>není promytí</a:t>
            </a:r>
            <a:r>
              <a:rPr lang="cs-CZ" altLang="cs-CZ" sz="2800"/>
              <a:t>. Některé komponenty jsou navázány na povrch na určitých místech (testovací a kontrolní místo), další se hned naváží na testovanou složku a spolu s ní </a:t>
            </a:r>
            <a:r>
              <a:rPr lang="cs-CZ" altLang="cs-CZ" sz="2800" b="1">
                <a:solidFill>
                  <a:schemeClr val="tx2"/>
                </a:solidFill>
              </a:rPr>
              <a:t>cestují porézní vrstvou</a:t>
            </a:r>
            <a:r>
              <a:rPr lang="cs-CZ" altLang="cs-CZ" sz="2800">
                <a:solidFill>
                  <a:schemeClr val="tx2"/>
                </a:solidFill>
              </a:rPr>
              <a:t>.</a:t>
            </a:r>
            <a:r>
              <a:rPr lang="cs-CZ" altLang="cs-CZ" sz="2800"/>
              <a:t> V pozitivním případě je zpravidla pozorován proužek u testu i u kontroly, v negativním jen u kontroly.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číslo snímku 5">
            <a:extLst>
              <a:ext uri="{FF2B5EF4-FFF2-40B4-BE49-F238E27FC236}">
                <a16:creationId xmlns:a16="http://schemas.microsoft.com/office/drawing/2014/main" id="{9B6BDF9B-51F4-414B-AD16-F1A800448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7C887C-6479-4F13-ACD3-0E8B47D735BA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GB" altLang="cs-CZ" sz="1400"/>
          </a:p>
        </p:txBody>
      </p:sp>
      <p:pic>
        <p:nvPicPr>
          <p:cNvPr id="62467" name="Picture 3">
            <a:extLst>
              <a:ext uri="{FF2B5EF4-FFF2-40B4-BE49-F238E27FC236}">
                <a16:creationId xmlns:a16="http://schemas.microsoft.com/office/drawing/2014/main" id="{2403744B-9769-4E88-9101-E74C4BDD908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125538"/>
            <a:ext cx="5148262" cy="2787650"/>
          </a:xfrm>
        </p:spPr>
      </p:pic>
      <p:sp>
        <p:nvSpPr>
          <p:cNvPr id="732162" name="Rectangle 2">
            <a:extLst>
              <a:ext uri="{FF2B5EF4-FFF2-40B4-BE49-F238E27FC236}">
                <a16:creationId xmlns:a16="http://schemas.microsoft.com/office/drawing/2014/main" id="{D906FFCC-E4F4-4BE3-8AEF-3993B7E281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/>
              <a:t>Ukázky imunochromatografických testů</a:t>
            </a:r>
          </a:p>
        </p:txBody>
      </p:sp>
      <p:pic>
        <p:nvPicPr>
          <p:cNvPr id="62469" name="Picture 4">
            <a:extLst>
              <a:ext uri="{FF2B5EF4-FFF2-40B4-BE49-F238E27FC236}">
                <a16:creationId xmlns:a16="http://schemas.microsoft.com/office/drawing/2014/main" id="{0BD59A87-3EA6-4939-9031-8B280ACE5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636963"/>
            <a:ext cx="5726113" cy="322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0" name="Rectangle 5">
            <a:extLst>
              <a:ext uri="{FF2B5EF4-FFF2-40B4-BE49-F238E27FC236}">
                <a16:creationId xmlns:a16="http://schemas.microsoft.com/office/drawing/2014/main" id="{013487E0-C5EE-4D4C-A1AA-6CEC22C4E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7538" y="6583363"/>
            <a:ext cx="9064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Foto DVH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číslo snímku 3">
            <a:extLst>
              <a:ext uri="{FF2B5EF4-FFF2-40B4-BE49-F238E27FC236}">
                <a16:creationId xmlns:a16="http://schemas.microsoft.com/office/drawing/2014/main" id="{A97DA0B3-5E64-41C8-8548-E7038926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28156A-647B-44BC-9568-431DA295FAF1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GB" altLang="cs-CZ" sz="1400"/>
          </a:p>
        </p:txBody>
      </p:sp>
      <p:sp>
        <p:nvSpPr>
          <p:cNvPr id="720898" name="Rectangle 2">
            <a:extLst>
              <a:ext uri="{FF2B5EF4-FFF2-40B4-BE49-F238E27FC236}">
                <a16:creationId xmlns:a16="http://schemas.microsoft.com/office/drawing/2014/main" id="{B3A943A5-FD35-459C-9584-2528ECC136B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2088"/>
            <a:ext cx="9034463" cy="14319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Imunochromatografické testy: výhody</a:t>
            </a:r>
          </a:p>
        </p:txBody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ADFFF5C3-D80A-420C-B2CA-00134B53E3F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600200"/>
            <a:ext cx="8229600" cy="4800600"/>
          </a:xfrm>
        </p:spPr>
        <p:txBody>
          <a:bodyPr/>
          <a:lstStyle/>
          <a:p>
            <a:pPr eaLnBrk="1" hangingPunct="1"/>
            <a:r>
              <a:rPr lang="cs-CZ" altLang="cs-CZ" sz="2800"/>
              <a:t>Jsou velmi </a:t>
            </a:r>
            <a:r>
              <a:rPr lang="cs-CZ" altLang="cs-CZ" sz="2800" b="1">
                <a:solidFill>
                  <a:schemeClr val="tx2"/>
                </a:solidFill>
              </a:rPr>
              <a:t>rychlé</a:t>
            </a:r>
            <a:r>
              <a:rPr lang="cs-CZ" altLang="cs-CZ" sz="2800">
                <a:solidFill>
                  <a:schemeClr val="tx2"/>
                </a:solidFill>
              </a:rPr>
              <a:t> </a:t>
            </a:r>
            <a:r>
              <a:rPr lang="cs-CZ" altLang="cs-CZ" sz="2800"/>
              <a:t>(desítky minut)</a:t>
            </a:r>
          </a:p>
          <a:p>
            <a:pPr eaLnBrk="1" hangingPunct="1"/>
            <a:r>
              <a:rPr lang="cs-CZ" altLang="cs-CZ" sz="2800"/>
              <a:t>Jsou velmi </a:t>
            </a:r>
            <a:r>
              <a:rPr lang="cs-CZ" altLang="cs-CZ" sz="2800" b="1">
                <a:solidFill>
                  <a:schemeClr val="tx2"/>
                </a:solidFill>
              </a:rPr>
              <a:t>jednoduché</a:t>
            </a:r>
            <a:r>
              <a:rPr lang="cs-CZ" altLang="cs-CZ" sz="2800"/>
              <a:t> </a:t>
            </a:r>
            <a:r>
              <a:rPr lang="cs-CZ" altLang="cs-CZ" sz="2800">
                <a:sym typeface="Wingdings" panose="05000000000000000000" pitchFamily="2" charset="2"/>
              </a:rPr>
              <a:t> některé se nedělají v laboratoři, ale přímo u pacienta</a:t>
            </a:r>
          </a:p>
          <a:p>
            <a:pPr eaLnBrk="1" hangingPunct="1"/>
            <a:r>
              <a:rPr lang="cs-CZ" altLang="cs-CZ" sz="2800">
                <a:sym typeface="Wingdings" panose="05000000000000000000" pitchFamily="2" charset="2"/>
              </a:rPr>
              <a:t>Jsou dostatečně </a:t>
            </a:r>
            <a:r>
              <a:rPr lang="cs-CZ" altLang="cs-CZ" sz="2800" b="1">
                <a:solidFill>
                  <a:schemeClr val="tx2"/>
                </a:solidFill>
                <a:sym typeface="Wingdings" panose="05000000000000000000" pitchFamily="2" charset="2"/>
              </a:rPr>
              <a:t>přesné?</a:t>
            </a:r>
          </a:p>
          <a:p>
            <a:pPr eaLnBrk="1" hangingPunct="1"/>
            <a:r>
              <a:rPr lang="cs-CZ" altLang="cs-CZ" sz="2800">
                <a:sym typeface="Wingdings" panose="05000000000000000000" pitchFamily="2" charset="2"/>
              </a:rPr>
              <a:t>Mohou být použity pro </a:t>
            </a:r>
            <a:r>
              <a:rPr lang="cs-CZ" altLang="cs-CZ" sz="2800" b="1">
                <a:solidFill>
                  <a:schemeClr val="tx2"/>
                </a:solidFill>
                <a:sym typeface="Wingdings" panose="05000000000000000000" pitchFamily="2" charset="2"/>
              </a:rPr>
              <a:t>mnoho účelů</a:t>
            </a:r>
            <a:r>
              <a:rPr lang="cs-CZ" altLang="cs-CZ" sz="2800">
                <a:sym typeface="Wingdings" panose="05000000000000000000" pitchFamily="2" charset="2"/>
              </a:rPr>
              <a:t> (včetně mimomikrobiologických, například těhotenský test)</a:t>
            </a:r>
          </a:p>
          <a:p>
            <a:pPr eaLnBrk="1" hangingPunct="1"/>
            <a:r>
              <a:rPr lang="cs-CZ" altLang="cs-CZ" sz="2800">
                <a:sym typeface="Wingdings" panose="05000000000000000000" pitchFamily="2" charset="2"/>
              </a:rPr>
              <a:t>POCT </a:t>
            </a:r>
          </a:p>
          <a:p>
            <a:pPr eaLnBrk="1" hangingPunct="1">
              <a:buFontTx/>
              <a:buNone/>
            </a:pPr>
            <a:r>
              <a:rPr lang="cs-CZ" altLang="cs-CZ" sz="2800" b="1" i="1">
                <a:solidFill>
                  <a:srgbClr val="800080"/>
                </a:solidFill>
                <a:sym typeface="Wingdings" panose="05000000000000000000" pitchFamily="2" charset="2"/>
              </a:rPr>
              <a:t>Nevýhoda: jsou poměrně drahé ve srovnání s tradičními testy</a:t>
            </a:r>
            <a:endParaRPr lang="cs-CZ" altLang="cs-CZ" sz="2800" b="1" i="1">
              <a:solidFill>
                <a:srgbClr val="80008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číslo snímku 4">
            <a:extLst>
              <a:ext uri="{FF2B5EF4-FFF2-40B4-BE49-F238E27FC236}">
                <a16:creationId xmlns:a16="http://schemas.microsoft.com/office/drawing/2014/main" id="{AFDF91B4-6316-4FD5-883A-7C2B69807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0B4C1D-76AF-4FF2-8F6C-5342D3F6AD2C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GB" altLang="cs-CZ" sz="1400"/>
          </a:p>
        </p:txBody>
      </p:sp>
      <p:sp>
        <p:nvSpPr>
          <p:cNvPr id="694274" name="Rectangle 2">
            <a:extLst>
              <a:ext uri="{FF2B5EF4-FFF2-40B4-BE49-F238E27FC236}">
                <a16:creationId xmlns:a16="http://schemas.microsoft.com/office/drawing/2014/main" id="{07F7F33F-9583-4393-94E1-62F1AF3528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6408" y="836712"/>
            <a:ext cx="8100392" cy="43592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/>
              <a:t>Přeji Vám hezký zbytek dne…</a:t>
            </a:r>
            <a:br>
              <a:rPr lang="cs-CZ" altLang="cs-CZ" sz="4000" dirty="0"/>
            </a:br>
            <a:br>
              <a:rPr lang="cs-CZ" altLang="cs-CZ" sz="4000" dirty="0"/>
            </a:br>
            <a:br>
              <a:rPr lang="cs-CZ" altLang="cs-CZ" sz="4000" dirty="0"/>
            </a:br>
            <a:br>
              <a:rPr lang="cs-CZ" altLang="cs-CZ" sz="4000" dirty="0"/>
            </a:br>
            <a:endParaRPr lang="cs-CZ" altLang="cs-CZ" sz="2400" i="1" dirty="0"/>
          </a:p>
        </p:txBody>
      </p:sp>
      <p:sp>
        <p:nvSpPr>
          <p:cNvPr id="64517" name="Rectangle 4">
            <a:extLst>
              <a:ext uri="{FF2B5EF4-FFF2-40B4-BE49-F238E27FC236}">
                <a16:creationId xmlns:a16="http://schemas.microsoft.com/office/drawing/2014/main" id="{79460332-B39A-4930-A133-C2D3AD703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6019800"/>
            <a:ext cx="3886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cs-CZ" altLang="cs-CZ" sz="1200">
                <a:latin typeface="Tahoma" panose="020B0604030504040204" pitchFamily="34" charset="0"/>
              </a:rPr>
              <a:t>www.twitchfilm.net/archives/                 003401.html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číslo snímku 5">
            <a:extLst>
              <a:ext uri="{FF2B5EF4-FFF2-40B4-BE49-F238E27FC236}">
                <a16:creationId xmlns:a16="http://schemas.microsoft.com/office/drawing/2014/main" id="{19578B56-F709-4FC0-8550-CC85F8B2D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711DCB-9F7D-4E42-8976-A961BD54CC22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GB" altLang="cs-CZ" sz="1400"/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id="{C69C99DD-D12C-4F64-A954-2BC4016418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Neutralizace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EF09FEA6-7598-4A5B-8E1F-B0D763BCF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Klasické, ale stále používané reakce</a:t>
            </a:r>
          </a:p>
          <a:p>
            <a:pPr eaLnBrk="1" hangingPunct="1"/>
            <a:r>
              <a:rPr lang="cs-CZ" altLang="cs-CZ" sz="2800"/>
              <a:t>Napodobují přirozenou funkci protilátek (protilátky blokují cytopatický či „erytrocytopatický“ efekt viru či toxinu)</a:t>
            </a:r>
          </a:p>
          <a:p>
            <a:pPr eaLnBrk="1" hangingPunct="1"/>
            <a:r>
              <a:rPr lang="cs-CZ" altLang="cs-CZ" sz="2800"/>
              <a:t>Hodí se jen u některých infekcí (virové infekce, infekce toxickými bakteriemi)</a:t>
            </a:r>
          </a:p>
          <a:p>
            <a:pPr eaLnBrk="1" hangingPunct="1"/>
            <a:r>
              <a:rPr lang="cs-CZ" altLang="cs-CZ" sz="2800"/>
              <a:t>Princip je jednodušší než u KFR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>
            <a:extLst>
              <a:ext uri="{FF2B5EF4-FFF2-40B4-BE49-F238E27FC236}">
                <a16:creationId xmlns:a16="http://schemas.microsoft.com/office/drawing/2014/main" id="{6543F643-408D-47E3-9E53-9F53740F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3F89F5-1CCB-47AC-BD00-D759CB02868D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GB" altLang="cs-CZ" sz="1400"/>
          </a:p>
        </p:txBody>
      </p:sp>
      <p:sp>
        <p:nvSpPr>
          <p:cNvPr id="651266" name="Rectangle 2">
            <a:extLst>
              <a:ext uri="{FF2B5EF4-FFF2-40B4-BE49-F238E27FC236}">
                <a16:creationId xmlns:a16="http://schemas.microsoft.com/office/drawing/2014/main" id="{A1D77F48-6B25-4C34-B10F-E2EE09AE57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" y="838200"/>
            <a:ext cx="8496300" cy="8382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Neutralizační reakce: obecný princip</a:t>
            </a:r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67B23C9C-3A4B-4C5A-BF14-DD39DEB028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7300" y="1752600"/>
            <a:ext cx="7772400" cy="5105400"/>
          </a:xfrm>
        </p:spPr>
        <p:txBody>
          <a:bodyPr/>
          <a:lstStyle/>
          <a:p>
            <a:pPr eaLnBrk="1" hangingPunct="1"/>
            <a:r>
              <a:rPr lang="cs-CZ" altLang="cs-CZ"/>
              <a:t>Protilátky fungují několika způsoby. Jeden z nich je přímá neutralizace.</a:t>
            </a:r>
          </a:p>
          <a:p>
            <a:pPr eaLnBrk="1" hangingPunct="1"/>
            <a:r>
              <a:rPr lang="cs-CZ" altLang="cs-CZ"/>
              <a:t>Tento způsob se zřídka vidí u celých bakterií. Pozorujeme ho u virů nebo bakteriálních toxinů</a:t>
            </a:r>
          </a:p>
          <a:p>
            <a:pPr eaLnBrk="1" hangingPunct="1">
              <a:buFontTx/>
              <a:buNone/>
            </a:pPr>
            <a:r>
              <a:rPr lang="cs-CZ" altLang="cs-CZ" sz="2800" i="1"/>
              <a:t>Nicméně někdy protilátky neutralizují i určitou charakteristiku celé bakterie, např. pohyblivost Treponema pallidum u tzv. Nelsonova testu (TPIT).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5">
            <a:extLst>
              <a:ext uri="{FF2B5EF4-FFF2-40B4-BE49-F238E27FC236}">
                <a16:creationId xmlns:a16="http://schemas.microsoft.com/office/drawing/2014/main" id="{2E4FDED0-4182-4B3A-9492-6748E582B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3185C3-47D4-4DED-8C11-46BE4C168A87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GB" altLang="cs-CZ" sz="1400"/>
          </a:p>
        </p:txBody>
      </p:sp>
      <p:sp>
        <p:nvSpPr>
          <p:cNvPr id="697346" name="Rectangle 2">
            <a:extLst>
              <a:ext uri="{FF2B5EF4-FFF2-40B4-BE49-F238E27FC236}">
                <a16:creationId xmlns:a16="http://schemas.microsoft.com/office/drawing/2014/main" id="{E0BB6293-5044-4997-A140-573617B3BF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69925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Příklady neutralizačních reakcí</a:t>
            </a:r>
          </a:p>
        </p:txBody>
      </p:sp>
      <p:graphicFrame>
        <p:nvGraphicFramePr>
          <p:cNvPr id="697347" name="Group 3">
            <a:extLst>
              <a:ext uri="{FF2B5EF4-FFF2-40B4-BE49-F238E27FC236}">
                <a16:creationId xmlns:a16="http://schemas.microsoft.com/office/drawing/2014/main" id="{3C6A3714-279F-4E21-9502-C58ED9E1B170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228600" y="1905000"/>
          <a:ext cx="8794750" cy="3695700"/>
        </p:xfrm>
        <a:graphic>
          <a:graphicData uri="http://schemas.openxmlformats.org/drawingml/2006/table">
            <a:tbl>
              <a:tblPr/>
              <a:tblGrid>
                <a:gridCol w="1077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4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3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</a:rPr>
                        <a:t>Úkol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</a:rPr>
                        <a:t>Neutralizován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</a:rPr>
                        <a:t>Objekt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</a:rPr>
                        <a:t>Reakce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anose="020B0604030504040204" pitchFamily="34" charset="0"/>
                        </a:rPr>
                        <a:t>Toxin bakterie (hemolyzin)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anose="020B0604030504040204" pitchFamily="34" charset="0"/>
                        </a:rPr>
                        <a:t>Erytrocyt hemolýza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panose="020B0604030504040204" pitchFamily="34" charset="0"/>
                        </a:rPr>
                        <a:t>ASLO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Virus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Erytrocyt shlukování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HIT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Virus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Buňka efekt metabolický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VNT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5">
            <a:extLst>
              <a:ext uri="{FF2B5EF4-FFF2-40B4-BE49-F238E27FC236}">
                <a16:creationId xmlns:a16="http://schemas.microsoft.com/office/drawing/2014/main" id="{153E1167-CB66-44DA-8BA1-662F17DC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41887B-8792-44B0-9388-419A698274FF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GB" altLang="cs-CZ" sz="1400"/>
          </a:p>
        </p:txBody>
      </p:sp>
      <p:sp>
        <p:nvSpPr>
          <p:cNvPr id="654338" name="Rectangle 2">
            <a:extLst>
              <a:ext uri="{FF2B5EF4-FFF2-40B4-BE49-F238E27FC236}">
                <a16:creationId xmlns:a16="http://schemas.microsoft.com/office/drawing/2014/main" id="{34208B82-FC95-4E7A-BD48-7CB5B380D6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6167438" cy="60801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Příklad 1: ASLO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D9ED2858-C9AD-468D-AF9C-5E6B32B93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686800" cy="5105400"/>
          </a:xfrm>
        </p:spPr>
        <p:txBody>
          <a:bodyPr/>
          <a:lstStyle/>
          <a:p>
            <a:pPr eaLnBrk="1" hangingPunct="1"/>
            <a:r>
              <a:rPr lang="cs-CZ" altLang="cs-CZ" sz="2800" b="1">
                <a:solidFill>
                  <a:schemeClr val="tx2"/>
                </a:solidFill>
              </a:rPr>
              <a:t>Protilátka (</a:t>
            </a:r>
            <a:r>
              <a:rPr lang="cs-CZ" altLang="cs-CZ" sz="2800" b="1">
                <a:solidFill>
                  <a:srgbClr val="800080"/>
                </a:solidFill>
              </a:rPr>
              <a:t>A</a:t>
            </a:r>
            <a:r>
              <a:rPr lang="cs-CZ" altLang="cs-CZ" sz="2800" b="1">
                <a:solidFill>
                  <a:schemeClr val="tx2"/>
                </a:solidFill>
              </a:rPr>
              <a:t>NTI</a:t>
            </a:r>
            <a:r>
              <a:rPr lang="cs-CZ" altLang="cs-CZ" sz="2800" b="1">
                <a:solidFill>
                  <a:srgbClr val="800080"/>
                </a:solidFill>
              </a:rPr>
              <a:t>S</a:t>
            </a:r>
            <a:r>
              <a:rPr lang="cs-CZ" altLang="cs-CZ" sz="2800" b="1">
                <a:solidFill>
                  <a:schemeClr val="tx2"/>
                </a:solidFill>
              </a:rPr>
              <a:t>TREPTO</a:t>
            </a:r>
            <a:r>
              <a:rPr lang="cs-CZ" altLang="cs-CZ" sz="2800" b="1">
                <a:solidFill>
                  <a:srgbClr val="800080"/>
                </a:solidFill>
              </a:rPr>
              <a:t>L</a:t>
            </a:r>
            <a:r>
              <a:rPr lang="cs-CZ" altLang="cs-CZ" sz="2800" b="1">
                <a:solidFill>
                  <a:schemeClr val="tx2"/>
                </a:solidFill>
              </a:rPr>
              <a:t>YZIN </a:t>
            </a:r>
            <a:r>
              <a:rPr lang="cs-CZ" altLang="cs-CZ" sz="2800" b="1">
                <a:solidFill>
                  <a:srgbClr val="800080"/>
                </a:solidFill>
              </a:rPr>
              <a:t>O</a:t>
            </a:r>
            <a:r>
              <a:rPr lang="cs-CZ" altLang="cs-CZ" sz="2800" b="1">
                <a:solidFill>
                  <a:schemeClr val="tx2"/>
                </a:solidFill>
              </a:rPr>
              <a:t>) blokuje hemolytický efekt toxinu (streptolyzinu O) na krvinku.</a:t>
            </a:r>
          </a:p>
          <a:p>
            <a:pPr eaLnBrk="1" hangingPunct="1"/>
            <a:r>
              <a:rPr lang="cs-CZ" altLang="cs-CZ" sz="2800" b="1">
                <a:solidFill>
                  <a:schemeClr val="tx2"/>
                </a:solidFill>
              </a:rPr>
              <a:t>ASLO není nepřímý průkaz, přestože hledáme protilátky.</a:t>
            </a:r>
            <a:r>
              <a:rPr lang="cs-CZ" altLang="cs-CZ" sz="2800"/>
              <a:t> Nepátráme tu po patogenovi, určujeme samotné protilátky, jež mohou být nebezpečné</a:t>
            </a:r>
          </a:p>
          <a:p>
            <a:pPr eaLnBrk="1" hangingPunct="1"/>
            <a:r>
              <a:rPr lang="cs-CZ" altLang="cs-CZ" sz="2800"/>
              <a:t>U ASLO neužíváme geometrickou řadu. Hodnoty ředění jsou speciální.</a:t>
            </a:r>
          </a:p>
          <a:p>
            <a:pPr eaLnBrk="1" hangingPunct="1"/>
            <a:r>
              <a:rPr lang="cs-CZ" altLang="cs-CZ" sz="2800"/>
              <a:t>Titr nad cca 200 mezinárodních jednotek znamená možnost autoimunitní odpovědi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5">
            <a:extLst>
              <a:ext uri="{FF2B5EF4-FFF2-40B4-BE49-F238E27FC236}">
                <a16:creationId xmlns:a16="http://schemas.microsoft.com/office/drawing/2014/main" id="{0D5E6FEF-3A30-44D1-BE58-CF3FAE09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5B0054-4212-4349-8FA9-EB3D289E0F0C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GB" altLang="cs-CZ" sz="1400"/>
          </a:p>
        </p:txBody>
      </p:sp>
      <p:sp>
        <p:nvSpPr>
          <p:cNvPr id="655362" name="Rectangle 2">
            <a:extLst>
              <a:ext uri="{FF2B5EF4-FFF2-40B4-BE49-F238E27FC236}">
                <a16:creationId xmlns:a16="http://schemas.microsoft.com/office/drawing/2014/main" id="{9D2D2FA5-2F26-40CA-A7DE-7E3E86C7FE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Proč se dělá ASLO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48A86857-AD32-4E9E-9181-01020CE72B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6868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/>
              <a:t>Pomocí testu ASLO zjistíme, zda je přítomna </a:t>
            </a:r>
            <a:r>
              <a:rPr lang="cs-CZ" altLang="cs-CZ" sz="2800" b="1">
                <a:solidFill>
                  <a:schemeClr val="tx2"/>
                </a:solidFill>
              </a:rPr>
              <a:t>normální protilátková odpověď</a:t>
            </a:r>
            <a:r>
              <a:rPr lang="cs-CZ" altLang="cs-CZ" sz="2800"/>
              <a:t>, nebo </a:t>
            </a:r>
            <a:r>
              <a:rPr lang="cs-CZ" altLang="cs-CZ" sz="2800" b="1">
                <a:solidFill>
                  <a:srgbClr val="800080"/>
                </a:solidFill>
              </a:rPr>
              <a:t>přemrštěná automimunita</a:t>
            </a:r>
            <a:r>
              <a:rPr lang="cs-CZ" altLang="cs-CZ" sz="2800"/>
              <a:t> s rizikem vývoje glomerulonefritidy nebo revmatické horečky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>
                <a:solidFill>
                  <a:srgbClr val="800080"/>
                </a:solidFill>
              </a:rPr>
              <a:t>Test ASLO se provádí zpravidla po prodělané streptokokové infekci.</a:t>
            </a:r>
            <a:r>
              <a:rPr lang="cs-CZ" altLang="cs-CZ" sz="2800"/>
              <a:t> Průkazem protilátky se nesnažíme prokázat infekci (o té víme), ale zjistit, zda dochází k vývoji autoimunity. Je to tedy zvláštní případ, kdy vlastně nejde o nepřímý průkaz infekce, přestože prokazujeme protilátky.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lónky">
  <a:themeElements>
    <a:clrScheme name="Balónky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ónk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Balónky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1028</TotalTime>
  <Words>1842</Words>
  <Application>Microsoft Office PowerPoint</Application>
  <PresentationFormat>Předvádění na obrazovce (4:3)</PresentationFormat>
  <Paragraphs>297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9" baseType="lpstr">
      <vt:lpstr>Arial</vt:lpstr>
      <vt:lpstr>Tahoma</vt:lpstr>
      <vt:lpstr>Times New Roman</vt:lpstr>
      <vt:lpstr>Verdana</vt:lpstr>
      <vt:lpstr>Wingdings</vt:lpstr>
      <vt:lpstr>Balónky</vt:lpstr>
      <vt:lpstr>Lékařská mikrobiologie pro ZDRL</vt:lpstr>
      <vt:lpstr>A ještě trochu opakování: Interpretace</vt:lpstr>
      <vt:lpstr>Jak tyto informace zjistit</vt:lpstr>
      <vt:lpstr>Typy serologických reakcí a jejich způsoby využití</vt:lpstr>
      <vt:lpstr>Neutralizace</vt:lpstr>
      <vt:lpstr>Neutralizační reakce: obecný princip</vt:lpstr>
      <vt:lpstr>Příklady neutralizačních reakcí</vt:lpstr>
      <vt:lpstr>Příklad 1: ASLO</vt:lpstr>
      <vt:lpstr>Proč se dělá ASLO</vt:lpstr>
      <vt:lpstr>Hodnocení ASLO</vt:lpstr>
      <vt:lpstr>Příklad 2: HIT</vt:lpstr>
      <vt:lpstr>Příklad 3: VNT (nepleťte si to s TNT  )</vt:lpstr>
      <vt:lpstr>Ukázka vyhodnocení VNT</vt:lpstr>
      <vt:lpstr>Průběh protilátkové odpovědi – opakování</vt:lpstr>
      <vt:lpstr>Protilátky ostatních tříd</vt:lpstr>
      <vt:lpstr>Reakce se značenými složkami</vt:lpstr>
      <vt:lpstr>Promytí a jeho význam</vt:lpstr>
      <vt:lpstr>Příklad pozitivního a negativního průběhu</vt:lpstr>
      <vt:lpstr>Typy značidel</vt:lpstr>
      <vt:lpstr>Imunofluorescence</vt:lpstr>
      <vt:lpstr>Imunofluorescence</vt:lpstr>
      <vt:lpstr>Imunofluorescence</vt:lpstr>
      <vt:lpstr>Imunofluorescence schematicky</vt:lpstr>
      <vt:lpstr>ELISA</vt:lpstr>
      <vt:lpstr>ELISA</vt:lpstr>
      <vt:lpstr>ELISA</vt:lpstr>
      <vt:lpstr>Význam konjugátu</vt:lpstr>
      <vt:lpstr>Možnosti uspořádání složek bleděmodře vždy složka pocházející ze vzorku získaného od pacienta</vt:lpstr>
      <vt:lpstr>ELISA – praktické provedení</vt:lpstr>
      <vt:lpstr>ELISA – ukázka</vt:lpstr>
      <vt:lpstr>ELISA, průkaz protilátek</vt:lpstr>
      <vt:lpstr>ELISA </vt:lpstr>
      <vt:lpstr>Western blotting</vt:lpstr>
      <vt:lpstr>Western blotting – princip</vt:lpstr>
      <vt:lpstr>Imunoblot</vt:lpstr>
      <vt:lpstr>Prezentace aplikace PowerPoint</vt:lpstr>
      <vt:lpstr>Prezentace aplikace PowerPoint</vt:lpstr>
      <vt:lpstr>Microblotarray</vt:lpstr>
      <vt:lpstr>Chemiluminisceční metody (imunoanalýza)</vt:lpstr>
      <vt:lpstr>Imunochromatografické testy</vt:lpstr>
      <vt:lpstr>Ukázky imunochromatografických testů</vt:lpstr>
      <vt:lpstr>Imunochromatografické testy: výhody</vt:lpstr>
      <vt:lpstr>Přeji Vám hezký zbytek dne…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Lékařská mikrobiologie pro ZDRL</dc:title>
  <dc:creator>Zahradníčkovi</dc:creator>
  <cp:lastModifiedBy>Monika Dvořáková Heroldová</cp:lastModifiedBy>
  <cp:revision>58</cp:revision>
  <dcterms:created xsi:type="dcterms:W3CDTF">2006-10-05T20:25:08Z</dcterms:created>
  <dcterms:modified xsi:type="dcterms:W3CDTF">2023-12-08T07:42:11Z</dcterms:modified>
</cp:coreProperties>
</file>