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311" r:id="rId2"/>
    <p:sldId id="262" r:id="rId3"/>
    <p:sldId id="272" r:id="rId4"/>
    <p:sldId id="300" r:id="rId5"/>
    <p:sldId id="273" r:id="rId6"/>
    <p:sldId id="265" r:id="rId7"/>
    <p:sldId id="278" r:id="rId8"/>
    <p:sldId id="266" r:id="rId9"/>
    <p:sldId id="267" r:id="rId10"/>
    <p:sldId id="263" r:id="rId11"/>
    <p:sldId id="338" r:id="rId12"/>
    <p:sldId id="277" r:id="rId13"/>
    <p:sldId id="292" r:id="rId14"/>
    <p:sldId id="301" r:id="rId15"/>
    <p:sldId id="293" r:id="rId16"/>
    <p:sldId id="296" r:id="rId17"/>
    <p:sldId id="297" r:id="rId18"/>
  </p:sldIdLst>
  <p:sldSz cx="9144000" cy="6858000" type="screen4x3"/>
  <p:notesSz cx="6797675" cy="98742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A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EEFAC6-8831-4693-A65A-AE87762B73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0170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9ACD7F-6F20-4AF0-9670-3173CF6412F7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53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35D21B-58A4-46D9-94CF-49ECD12EBC9B}" type="slidenum">
              <a:rPr lang="cs-CZ" altLang="cs-CZ" smtClean="0"/>
              <a:pPr>
                <a:spcBef>
                  <a:spcPct val="0"/>
                </a:spcBef>
              </a:pPr>
              <a:t>12</a:t>
            </a:fld>
            <a:endParaRPr lang="cs-CZ" alt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30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6EBB2E-B8C6-4B76-AE00-DF95EF9E784C}" type="slidenum">
              <a:rPr lang="cs-CZ" altLang="cs-CZ" smtClean="0"/>
              <a:pPr>
                <a:spcBef>
                  <a:spcPct val="0"/>
                </a:spcBef>
              </a:pPr>
              <a:t>13</a:t>
            </a:fld>
            <a:endParaRPr lang="cs-CZ" alt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82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165CE2-9CF0-4CA2-9CCF-F6D52030E0DF}" type="slidenum">
              <a:rPr lang="cs-CZ" altLang="cs-CZ" smtClean="0"/>
              <a:pPr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91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0E8295-F35A-433D-8CA5-D714A8C13738}" type="slidenum">
              <a:rPr lang="cs-CZ" altLang="cs-CZ" smtClean="0"/>
              <a:pPr>
                <a:spcBef>
                  <a:spcPct val="0"/>
                </a:spcBef>
              </a:pPr>
              <a:t>15</a:t>
            </a:fld>
            <a:endParaRPr lang="cs-CZ" altLang="cs-CZ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31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96B559-0FE6-4DD8-AF26-3FFFC83C1B76}" type="slidenum">
              <a:rPr lang="cs-CZ" altLang="cs-CZ" smtClean="0"/>
              <a:pPr>
                <a:spcBef>
                  <a:spcPct val="0"/>
                </a:spcBef>
              </a:pPr>
              <a:t>16</a:t>
            </a:fld>
            <a:endParaRPr lang="cs-CZ" alt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18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8918CD-12F4-403F-BC43-AA89C646C2EC}" type="slidenum">
              <a:rPr lang="cs-CZ" altLang="cs-CZ" smtClean="0"/>
              <a:pPr>
                <a:spcBef>
                  <a:spcPct val="0"/>
                </a:spcBef>
              </a:pPr>
              <a:t>17</a:t>
            </a:fld>
            <a:endParaRPr lang="cs-CZ" alt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8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6C397B-371C-47DB-85B1-6C3E09AB30BB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03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DAAC6B-9EE4-4FB4-9AA3-5601C2DB3CDD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7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FA5622-A444-42FF-8109-DC42E0C334D3}" type="slidenum">
              <a:rPr lang="cs-CZ" altLang="cs-CZ" smtClean="0"/>
              <a:pPr>
                <a:spcBef>
                  <a:spcPct val="0"/>
                </a:spcBef>
              </a:pPr>
              <a:t>5</a:t>
            </a:fld>
            <a:endParaRPr lang="cs-CZ" altLang="cs-CZ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5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784DC8-2A6F-45D0-9573-5D1793E94EF3}" type="slidenum">
              <a:rPr lang="cs-CZ" altLang="cs-CZ" smtClean="0"/>
              <a:pPr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7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719221-C211-4F0D-9BBF-04D6FA751FC9}" type="slidenum">
              <a:rPr lang="cs-CZ" altLang="cs-CZ" smtClean="0"/>
              <a:pPr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95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9123CC-2A19-4A6C-8123-740643006406}" type="slidenum">
              <a:rPr lang="cs-CZ" altLang="cs-CZ" smtClean="0"/>
              <a:pPr>
                <a:spcBef>
                  <a:spcPct val="0"/>
                </a:spcBef>
              </a:pPr>
              <a:t>8</a:t>
            </a:fld>
            <a:endParaRPr lang="cs-CZ" alt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72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6D0627-00B9-4423-946E-BC056C508F8C}" type="slidenum">
              <a:rPr lang="cs-CZ" altLang="cs-CZ" smtClean="0"/>
              <a:pPr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86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937FF5-F46A-4806-B172-855F48F52B4D}" type="slidenum">
              <a:rPr lang="cs-CZ" altLang="cs-CZ" smtClean="0"/>
              <a:pPr>
                <a:spcBef>
                  <a:spcPct val="0"/>
                </a:spcBef>
              </a:pPr>
              <a:t>10</a:t>
            </a:fld>
            <a:endParaRPr lang="cs-CZ" alt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1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á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DE905-6056-4228-B46E-9A521D6457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820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155C8-37FE-4327-A2A5-5705210B31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318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EEB35-9CE3-467D-ADC0-F235F35063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455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07281-EF98-454F-8F9C-A902DF1E8A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40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á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á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á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80B3D-789A-49B0-AF49-22FA3C037C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1802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CB50-DA59-4C71-B974-73383DD600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479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715C-CAE5-4B11-BC65-64FB50CEB9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184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A12CB-FAF1-4BB5-B916-213C3FC86B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7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AE776-00CF-43A1-9D90-EB2D7C70E7B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322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Přímá spojnice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Přímá spojnice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Přímá spojnice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Přímá spojnice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DB7A8-6523-4CD7-AF9F-CD3C316A33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578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Přímá spojnice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Přímá spojnice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Přímá spojnice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B404-A319-4C37-A70F-0562946E83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44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28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2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4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FED37C-8596-4C9D-BAB7-830EED3859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32" r:id="rId4"/>
    <p:sldLayoutId id="2147483833" r:id="rId5"/>
    <p:sldLayoutId id="2147483840" r:id="rId6"/>
    <p:sldLayoutId id="2147483834" r:id="rId7"/>
    <p:sldLayoutId id="2147483841" r:id="rId8"/>
    <p:sldLayoutId id="2147483842" r:id="rId9"/>
    <p:sldLayoutId id="2147483835" r:id="rId10"/>
    <p:sldLayoutId id="21474838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Předtransfuzní</a:t>
            </a:r>
            <a:r>
              <a:rPr lang="cs-CZ" alt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vyšetření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dirty="0" err="1" smtClean="0"/>
              <a:t>Screening</a:t>
            </a:r>
            <a:r>
              <a:rPr lang="cs-CZ" altLang="cs-CZ" sz="3600" dirty="0" smtClean="0"/>
              <a:t> nepravidelných protilátek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smtClean="0"/>
              <a:t>vyšetření plazmy příjemce na přítomnost </a:t>
            </a:r>
            <a:r>
              <a:rPr lang="cs-CZ" alt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nepravidelných protilátek</a:t>
            </a:r>
            <a:r>
              <a:rPr lang="cs-CZ" altLang="cs-CZ" dirty="0" smtClean="0"/>
              <a:t> proti </a:t>
            </a:r>
            <a:r>
              <a:rPr lang="cs-CZ" altLang="cs-CZ" dirty="0" err="1" smtClean="0"/>
              <a:t>erys</a:t>
            </a:r>
            <a:endParaRPr lang="cs-CZ" altLang="cs-CZ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pomocí známých diagnostických </a:t>
            </a:r>
            <a:r>
              <a:rPr lang="cs-CZ" altLang="cs-CZ" sz="2000" dirty="0" smtClean="0">
                <a:solidFill>
                  <a:schemeClr val="tx2"/>
                </a:solidFill>
              </a:rPr>
              <a:t>erytrocytů skupiny 0</a:t>
            </a:r>
            <a:endParaRPr lang="cs-CZ" altLang="cs-CZ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povinné zastoupení </a:t>
            </a:r>
            <a:r>
              <a:rPr lang="cs-CZ" altLang="cs-CZ" sz="2000" dirty="0" smtClean="0">
                <a:solidFill>
                  <a:schemeClr val="tx2"/>
                </a:solidFill>
              </a:rPr>
              <a:t>určitých antigenů/krevních skupin/</a:t>
            </a:r>
            <a:r>
              <a:rPr lang="cs-CZ" altLang="cs-CZ" sz="2000" dirty="0" smtClean="0"/>
              <a:t> včetně konkrétních kombinací (C, </a:t>
            </a:r>
            <a:r>
              <a:rPr lang="cs-CZ" altLang="cs-CZ" sz="2000" dirty="0" err="1" smtClean="0"/>
              <a:t>C</a:t>
            </a:r>
            <a:r>
              <a:rPr lang="cs-CZ" altLang="cs-CZ" sz="2000" baseline="30000" dirty="0" err="1" smtClean="0"/>
              <a:t>w</a:t>
            </a:r>
            <a:r>
              <a:rPr lang="cs-CZ" altLang="cs-CZ" sz="2000" dirty="0" smtClean="0"/>
              <a:t>, c, D, E, e, K, k, </a:t>
            </a:r>
            <a:r>
              <a:rPr lang="cs-CZ" altLang="cs-CZ" sz="2000" dirty="0" err="1" smtClean="0"/>
              <a:t>Fy</a:t>
            </a:r>
            <a:r>
              <a:rPr lang="cs-CZ" altLang="cs-CZ" sz="2000" baseline="30000" dirty="0" err="1" smtClean="0"/>
              <a:t>a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Fy</a:t>
            </a:r>
            <a:r>
              <a:rPr lang="cs-CZ" altLang="cs-CZ" sz="2000" baseline="30000" dirty="0" err="1" smtClean="0"/>
              <a:t>b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Jk</a:t>
            </a:r>
            <a:r>
              <a:rPr lang="cs-CZ" altLang="cs-CZ" sz="2000" baseline="30000" dirty="0" err="1" smtClean="0"/>
              <a:t>a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Jk</a:t>
            </a:r>
            <a:r>
              <a:rPr lang="cs-CZ" altLang="cs-CZ" sz="2000" baseline="30000" dirty="0" err="1" smtClean="0"/>
              <a:t>b</a:t>
            </a:r>
            <a:r>
              <a:rPr lang="cs-CZ" altLang="cs-CZ" sz="2000" dirty="0" smtClean="0"/>
              <a:t>, S, s, M, N, Le</a:t>
            </a:r>
            <a:r>
              <a:rPr lang="cs-CZ" altLang="cs-CZ" sz="2000" baseline="30000" dirty="0" smtClean="0"/>
              <a:t>a</a:t>
            </a:r>
            <a:r>
              <a:rPr lang="cs-CZ" altLang="cs-CZ" sz="2000" dirty="0" smtClean="0"/>
              <a:t>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pacienty nemůže být použita směs dg. erytrocytů (podmínkou jsou tři a více typů dg.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erys</a:t>
            </a: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smtClean="0"/>
              <a:t>povinně test v </a:t>
            </a: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LISS-</a:t>
            </a:r>
            <a:r>
              <a:rPr lang="cs-CZ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</a:t>
            </a:r>
            <a:r>
              <a:rPr lang="cs-CZ" altLang="cs-CZ" dirty="0" smtClean="0"/>
              <a:t> 37°C/ </a:t>
            </a:r>
            <a:r>
              <a:rPr lang="cs-CZ" altLang="cs-CZ" dirty="0" err="1" smtClean="0"/>
              <a:t>sloupc</a:t>
            </a:r>
            <a:r>
              <a:rPr lang="cs-CZ" altLang="cs-CZ" dirty="0" smtClean="0"/>
              <a:t>. aglutinace, pevná fáze, </a:t>
            </a:r>
            <a:r>
              <a:rPr lang="cs-CZ" altLang="cs-CZ" dirty="0" err="1" smtClean="0"/>
              <a:t>zkumavkově</a:t>
            </a:r>
            <a:endParaRPr lang="cs-CZ" altLang="cs-CZ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smtClean="0"/>
              <a:t>někdy vhodné doplnění o enzymový test (lépe reagují anti-</a:t>
            </a:r>
            <a:r>
              <a:rPr lang="cs-CZ" altLang="cs-CZ" dirty="0" err="1" smtClean="0"/>
              <a:t>Rh</a:t>
            </a:r>
            <a:r>
              <a:rPr lang="cs-CZ" altLang="cs-CZ" dirty="0" smtClean="0"/>
              <a:t>,-</a:t>
            </a:r>
            <a:r>
              <a:rPr lang="cs-CZ" altLang="cs-CZ" dirty="0" err="1" smtClean="0"/>
              <a:t>Jk</a:t>
            </a:r>
            <a:r>
              <a:rPr lang="cs-CZ" altLang="cs-CZ" dirty="0" smtClean="0"/>
              <a:t>, u pac. s dlouhodobou substituční léčbou,  u </a:t>
            </a:r>
            <a:r>
              <a:rPr lang="cs-CZ" altLang="cs-CZ" dirty="0" err="1" smtClean="0"/>
              <a:t>potransfuzní</a:t>
            </a:r>
            <a:r>
              <a:rPr lang="cs-CZ" altLang="cs-CZ" dirty="0" smtClean="0"/>
              <a:t> reakce)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Diagnostické erytrocyty</a:t>
            </a:r>
            <a:endParaRPr lang="cs-CZ" dirty="0"/>
          </a:p>
        </p:txBody>
      </p:sp>
      <p:pic>
        <p:nvPicPr>
          <p:cNvPr id="28675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" r="3230" b="26482"/>
          <a:stretch>
            <a:fillRect/>
          </a:stretch>
        </p:blipFill>
        <p:spPr>
          <a:xfrm>
            <a:off x="685800" y="1981200"/>
            <a:ext cx="2751138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5" descr="F:\DCIM\Camera\IMG_20150924_0945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6"/>
          <a:stretch>
            <a:fillRect/>
          </a:stretch>
        </p:blipFill>
        <p:spPr bwMode="auto">
          <a:xfrm>
            <a:off x="3767138" y="1981200"/>
            <a:ext cx="47767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/>
              <a:t>Další postup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smtClean="0"/>
              <a:t>pozitivní screening protilátek je nutno došetřit, identifikovat protilátku pomocí více typů dg. erytrocytů pro určení protilátky</a:t>
            </a:r>
          </a:p>
          <a:p>
            <a:pPr eaLnBrk="1" hangingPunct="1"/>
            <a:r>
              <a:rPr lang="cs-CZ" altLang="cs-CZ" smtClean="0"/>
              <a:t>rozlišit aloprotilátky / autoprotilátky / jiné typy reakcí</a:t>
            </a:r>
          </a:p>
          <a:p>
            <a:pPr eaLnBrk="1" hangingPunct="1"/>
            <a:r>
              <a:rPr lang="cs-CZ" altLang="cs-CZ" smtClean="0"/>
              <a:t>typizace antigenu korespondujícího protilátce na erys pacienta umožní stanovit auto/aloprotilátku</a:t>
            </a:r>
          </a:p>
          <a:p>
            <a:pPr eaLnBrk="1" hangingPunct="1"/>
            <a:r>
              <a:rPr lang="cs-CZ" altLang="cs-CZ" smtClean="0"/>
              <a:t>určit klinický význam protilátky/ NAT - dle toho výběr odpovídajících dárcovských erytrocytů antigen-negativních nebo jen kompatibilních v NAT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lvl="2" eaLnBrk="1" hangingPunct="1">
              <a:buFontTx/>
              <a:buNone/>
            </a:pPr>
            <a:r>
              <a:rPr lang="cs-CZ" altLang="cs-CZ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600200"/>
            <a:ext cx="7467600" cy="4873625"/>
          </a:xfrm>
        </p:spPr>
        <p:txBody>
          <a:bodyPr/>
          <a:lstStyle/>
          <a:p>
            <a:pPr eaLnBrk="1" hangingPunct="1"/>
            <a:endParaRPr lang="cs-CZ" altLang="cs-CZ" sz="2800" smtClean="0"/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52400"/>
            <a:ext cx="6308725" cy="649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dirty="0" smtClean="0"/>
              <a:t>Výběr transfuzního přípravku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AB0 a </a:t>
            </a:r>
            <a:r>
              <a:rPr lang="cs-CZ" altLang="cs-CZ" dirty="0" err="1" smtClean="0"/>
              <a:t>RhD</a:t>
            </a:r>
            <a:r>
              <a:rPr lang="cs-CZ" altLang="cs-CZ" dirty="0" smtClean="0"/>
              <a:t> shoda se skupinou pacienta</a:t>
            </a:r>
          </a:p>
          <a:p>
            <a:pPr eaLnBrk="1" hangingPunct="1"/>
            <a:r>
              <a:rPr lang="cs-CZ" altLang="cs-CZ" dirty="0" smtClean="0"/>
              <a:t>pokud nelze, tak erytrocyty kompatibilní pro AB0 protilátky u příjemce nebo erytrocyty skupiny 0</a:t>
            </a:r>
          </a:p>
          <a:p>
            <a:pPr lvl="1" eaLnBrk="1" hangingPunct="1"/>
            <a:r>
              <a:rPr lang="cs-CZ" altLang="cs-CZ" dirty="0" smtClean="0"/>
              <a:t>např. pro </a:t>
            </a:r>
            <a:r>
              <a:rPr lang="cs-CZ" altLang="cs-CZ" dirty="0" smtClean="0"/>
              <a:t>příjemce skupiny AB erytrocyty skupiny A,B nebo 0 </a:t>
            </a:r>
          </a:p>
          <a:p>
            <a:pPr eaLnBrk="1" hangingPunct="1"/>
            <a:r>
              <a:rPr lang="cs-CZ" altLang="cs-CZ" dirty="0" smtClean="0"/>
              <a:t>pro dívky a ženy ve fertilním věku rezervovat erytrocyty K-, u </a:t>
            </a:r>
            <a:r>
              <a:rPr lang="cs-CZ" altLang="cs-CZ" dirty="0" err="1" smtClean="0"/>
              <a:t>RhD</a:t>
            </a:r>
            <a:r>
              <a:rPr lang="cs-CZ" altLang="cs-CZ" dirty="0" smtClean="0"/>
              <a:t> negativních typ </a:t>
            </a:r>
            <a:r>
              <a:rPr lang="cs-CZ" altLang="cs-CZ" dirty="0" err="1" smtClean="0"/>
              <a:t>ccee</a:t>
            </a:r>
            <a:endParaRPr lang="cs-CZ" altLang="cs-CZ" dirty="0" smtClean="0"/>
          </a:p>
          <a:p>
            <a:pPr eaLnBrk="1" hangingPunct="1"/>
            <a:r>
              <a:rPr lang="cs-CZ" altLang="cs-CZ" dirty="0" smtClean="0">
                <a:solidFill>
                  <a:schemeClr val="tx2"/>
                </a:solidFill>
              </a:rPr>
              <a:t>erytrocyty 0 jsou „univerzální“</a:t>
            </a:r>
          </a:p>
          <a:p>
            <a:pPr eaLnBrk="1" hangingPunct="1"/>
            <a:r>
              <a:rPr lang="cs-CZ" altLang="cs-CZ" dirty="0" smtClean="0">
                <a:solidFill>
                  <a:schemeClr val="tx2"/>
                </a:solidFill>
              </a:rPr>
              <a:t>plazma AB je „univerzální“</a:t>
            </a:r>
          </a:p>
          <a:p>
            <a:pPr eaLnBrk="1" hangingPunct="1"/>
            <a:r>
              <a:rPr lang="cs-CZ" altLang="cs-CZ" dirty="0" smtClean="0"/>
              <a:t>co nejdříve přejít na skupinově shodné přípravky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1138"/>
            <a:ext cx="7467600" cy="931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dirty="0" smtClean="0"/>
              <a:t>Test kompatibility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76400"/>
            <a:ext cx="7620000" cy="48768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potvrdí </a:t>
            </a:r>
            <a:r>
              <a:rPr lang="cs-CZ" dirty="0"/>
              <a:t>slučitelnost krve </a:t>
            </a:r>
            <a:r>
              <a:rPr lang="cs-CZ" dirty="0" smtClean="0"/>
              <a:t>dárce a příjemce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reakce </a:t>
            </a:r>
            <a:r>
              <a:rPr lang="cs-CZ" dirty="0"/>
              <a:t>mezi plazmou/sérem příjemce a </a:t>
            </a:r>
            <a:r>
              <a:rPr lang="cs-CZ" dirty="0" smtClean="0"/>
              <a:t>erytrocyty </a:t>
            </a:r>
            <a:r>
              <a:rPr lang="cs-CZ" dirty="0"/>
              <a:t>dárce (segment z vaku </a:t>
            </a:r>
            <a:r>
              <a:rPr lang="cs-CZ" dirty="0" smtClean="0"/>
              <a:t>TP)</a:t>
            </a:r>
          </a:p>
          <a:p>
            <a:pPr marL="640080" lvl="1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dirty="0"/>
              <a:t>negativní test = kompatibilita dárcovských erytrocytů</a:t>
            </a:r>
          </a:p>
          <a:p>
            <a:pPr marL="640080" lvl="1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dirty="0"/>
              <a:t>pozitivní test = inkompatibilní transfuze = nelze vydat</a:t>
            </a:r>
          </a:p>
          <a:p>
            <a:pPr marL="640080" lvl="1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dirty="0"/>
              <a:t>zkoušku provádí jedna osoba od začátku do ukončení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endParaRPr lang="cs-CZ" dirty="0"/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Serologický </a:t>
            </a:r>
            <a:r>
              <a:rPr lang="cs-CZ" dirty="0" smtClean="0"/>
              <a:t>test:</a:t>
            </a:r>
            <a:endParaRPr lang="cs-CZ" dirty="0"/>
          </a:p>
          <a:p>
            <a:pPr marL="640080" lvl="1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/>
              <a:t>LISS/NAT test </a:t>
            </a:r>
            <a:r>
              <a:rPr lang="cs-CZ" dirty="0">
                <a:solidFill>
                  <a:schemeClr val="tx2"/>
                </a:solidFill>
              </a:rPr>
              <a:t>- </a:t>
            </a:r>
            <a:r>
              <a:rPr lang="cs-CZ" dirty="0"/>
              <a:t>povinně při nálezu u klinicky významné protilátky nebo problémech při vyšetření krevní skupiny, u AB0 inkompatibilního transplantátu solidního orgánu</a:t>
            </a:r>
          </a:p>
          <a:p>
            <a:pPr marL="640080" lvl="1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/>
              <a:t>type and </a:t>
            </a:r>
            <a:r>
              <a:rPr lang="cs-CZ" b="1" dirty="0" err="1"/>
              <a:t>screen</a:t>
            </a:r>
            <a:r>
              <a:rPr lang="cs-CZ" b="1" dirty="0"/>
              <a:t> </a:t>
            </a:r>
            <a:r>
              <a:rPr lang="cs-CZ" dirty="0"/>
              <a:t>– rychlé ověření AB0 kompatibility před výdejem TP u </a:t>
            </a:r>
            <a:r>
              <a:rPr lang="cs-CZ" dirty="0" smtClean="0"/>
              <a:t>příjemce jednorázové </a:t>
            </a:r>
            <a:r>
              <a:rPr lang="cs-CZ" dirty="0" err="1" smtClean="0"/>
              <a:t>trf</a:t>
            </a:r>
            <a:r>
              <a:rPr lang="cs-CZ" dirty="0" smtClean="0"/>
              <a:t> </a:t>
            </a:r>
            <a:r>
              <a:rPr lang="cs-CZ" dirty="0"/>
              <a:t>bez protilátek proti </a:t>
            </a:r>
            <a:r>
              <a:rPr lang="cs-CZ" dirty="0" err="1" smtClean="0"/>
              <a:t>erys</a:t>
            </a:r>
            <a:r>
              <a:rPr lang="cs-CZ" dirty="0" smtClean="0"/>
              <a:t> (</a:t>
            </a:r>
            <a:r>
              <a:rPr lang="cs-CZ" dirty="0" err="1" smtClean="0"/>
              <a:t>scr</a:t>
            </a:r>
            <a:r>
              <a:rPr lang="cs-CZ" dirty="0" smtClean="0"/>
              <a:t>. </a:t>
            </a:r>
            <a:r>
              <a:rPr lang="cs-CZ" dirty="0" err="1" smtClean="0"/>
              <a:t>negat</a:t>
            </a:r>
            <a:r>
              <a:rPr lang="cs-CZ" dirty="0" smtClean="0"/>
              <a:t>.)</a:t>
            </a:r>
            <a:endParaRPr lang="cs-CZ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4"/>
          <a:stretch>
            <a:fillRect/>
          </a:stretch>
        </p:blipFill>
        <p:spPr bwMode="auto">
          <a:xfrm>
            <a:off x="7543800" y="1676400"/>
            <a:ext cx="14478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dirty="0" smtClean="0"/>
              <a:t>Urgentní situace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1148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2"/>
                </a:solidFill>
              </a:rPr>
              <a:t>Nedostatek času na jakékoli vyšetření / nebo chybí krevní vzorek pacienta / chyba v identifikaci pacienta:</a:t>
            </a:r>
          </a:p>
          <a:p>
            <a:pPr eaLnBrk="1" hangingPunct="1">
              <a:buFontTx/>
              <a:buNone/>
              <a:defRPr/>
            </a:pPr>
            <a:endParaRPr lang="cs-CZ" altLang="cs-CZ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cs-CZ" altLang="cs-CZ" dirty="0" smtClean="0"/>
              <a:t>Vydávají se univerzální transfuzní přípravky, tj.</a:t>
            </a:r>
          </a:p>
          <a:p>
            <a:pPr lvl="1" eaLnBrk="1" hangingPunct="1">
              <a:defRPr/>
            </a:pPr>
            <a:r>
              <a:rPr lang="cs-CZ" altLang="cs-CZ" dirty="0" smtClean="0"/>
              <a:t>0-  erytrocyty (pokud nejsou, tak 0 +) </a:t>
            </a:r>
          </a:p>
          <a:p>
            <a:pPr lvl="1" eaLnBrk="1" hangingPunct="1">
              <a:defRPr/>
            </a:pPr>
            <a:r>
              <a:rPr lang="cs-CZ" altLang="cs-CZ" dirty="0" smtClean="0"/>
              <a:t>AB plazma </a:t>
            </a:r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neprovádí se </a:t>
            </a:r>
            <a:r>
              <a:rPr lang="cs-CZ" altLang="cs-CZ" dirty="0" err="1" smtClean="0"/>
              <a:t>předtransfuzní</a:t>
            </a:r>
            <a:r>
              <a:rPr lang="cs-CZ" altLang="cs-CZ" dirty="0" smtClean="0"/>
              <a:t> vyšetření (KS, </a:t>
            </a:r>
            <a:r>
              <a:rPr lang="cs-CZ" altLang="cs-CZ" dirty="0" err="1" smtClean="0"/>
              <a:t>Abs</a:t>
            </a:r>
            <a:r>
              <a:rPr lang="cs-CZ" altLang="cs-CZ" dirty="0" smtClean="0"/>
              <a:t>, TK) před výdejem TP, ale dokončí se později - co nejdříve je to možné</a:t>
            </a:r>
          </a:p>
          <a:p>
            <a:pPr eaLnBrk="1" hangingPunct="1">
              <a:defRPr/>
            </a:pPr>
            <a:r>
              <a:rPr lang="cs-CZ" altLang="cs-CZ" dirty="0" smtClean="0"/>
              <a:t>je imunohematologické riziko non-AB0 inkompatibility</a:t>
            </a:r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smtClean="0"/>
              <a:t>Masivní transfuze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objem převedených transfuzních přípravků během posledních 24 hodin je větší než krevní objem příjemce </a:t>
            </a:r>
          </a:p>
          <a:p>
            <a:pPr eaLnBrk="1" hangingPunct="1"/>
            <a:r>
              <a:rPr lang="cs-CZ" altLang="cs-CZ" smtClean="0">
                <a:solidFill>
                  <a:schemeClr val="tx2"/>
                </a:solidFill>
              </a:rPr>
              <a:t>obvykle více jak 10 TU erys</a:t>
            </a:r>
          </a:p>
          <a:p>
            <a:pPr eaLnBrk="1" hangingPunct="1"/>
            <a:r>
              <a:rPr lang="cs-CZ" altLang="cs-CZ" smtClean="0"/>
              <a:t>v rámci téže krvácivé epizody se ověřuje pouze AB0 RhD shoda/kompatibilita přípravku</a:t>
            </a:r>
          </a:p>
          <a:p>
            <a:pPr eaLnBrk="1" hangingPunct="1"/>
            <a:r>
              <a:rPr lang="cs-CZ" altLang="cs-CZ" smtClean="0"/>
              <a:t>není nutné provádět předtransfuzní vyšetření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7303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dirty="0" err="1" smtClean="0"/>
              <a:t>Předtransfuzní</a:t>
            </a:r>
            <a:r>
              <a:rPr lang="cs-CZ" altLang="cs-CZ" sz="3600" dirty="0" smtClean="0"/>
              <a:t> vyšetření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572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soubor povinně prováděných testů před podáním přípravku obsahujícího erytrocyty </a:t>
            </a:r>
            <a:r>
              <a:rPr lang="cs-CZ" altLang="cs-CZ" dirty="0" smtClean="0"/>
              <a:t>(erytrocytové a granulocytové TP)</a:t>
            </a:r>
          </a:p>
          <a:p>
            <a:pPr eaLnBrk="1" hangingPunct="1">
              <a:defRPr/>
            </a:pPr>
            <a:r>
              <a:rPr lang="cs-CZ" altLang="cs-CZ" dirty="0" smtClean="0"/>
              <a:t>cílem je zajistit příjemci účinnou substituci, při které budou transfundované erytrocyty dostatečně dlouho přežívat v oběhu a nedojde k jejich destrukci (</a:t>
            </a:r>
            <a:r>
              <a:rPr lang="cs-CZ" altLang="cs-CZ" dirty="0"/>
              <a:t>přežívání cca 60 </a:t>
            </a:r>
            <a:r>
              <a:rPr lang="cs-CZ" altLang="cs-CZ" dirty="0" smtClean="0"/>
              <a:t>dní)</a:t>
            </a:r>
          </a:p>
          <a:p>
            <a:pPr eaLnBrk="1" hangingPunct="1">
              <a:defRPr/>
            </a:pPr>
            <a:r>
              <a:rPr lang="cs-CZ" altLang="cs-CZ" dirty="0" smtClean="0"/>
              <a:t>podání transfuze má svá rizika – </a:t>
            </a:r>
            <a:r>
              <a:rPr lang="cs-CZ" altLang="cs-CZ" dirty="0"/>
              <a:t>infekční a imunologická (imunizace, </a:t>
            </a:r>
            <a:r>
              <a:rPr lang="cs-CZ" altLang="cs-CZ" dirty="0" err="1"/>
              <a:t>potransfuzní</a:t>
            </a:r>
            <a:r>
              <a:rPr lang="cs-CZ" altLang="cs-CZ" dirty="0"/>
              <a:t> reakce)</a:t>
            </a:r>
          </a:p>
          <a:p>
            <a:pPr eaLnBrk="1" hangingPunct="1">
              <a:defRPr/>
            </a:pPr>
            <a:r>
              <a:rPr lang="cs-CZ" altLang="cs-CZ" dirty="0" smtClean="0"/>
              <a:t>nikdy není garantovaná 100% bezpečnost = správná indikace transfuze lékařem (pouze v případě skutečné potřeby)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dirty="0" smtClean="0"/>
          </a:p>
        </p:txBody>
      </p:sp>
      <p:pic>
        <p:nvPicPr>
          <p:cNvPr id="10244" name="Picture 7" descr="9e8222f0619eb9617b69ed267c92cb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t="7813" r="16702" b="6265"/>
          <a:stretch>
            <a:fillRect/>
          </a:stretch>
        </p:blipFill>
        <p:spPr bwMode="auto">
          <a:xfrm>
            <a:off x="7543800" y="4953000"/>
            <a:ext cx="1219200" cy="1787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dirty="0" smtClean="0">
                <a:solidFill>
                  <a:schemeClr val="tx1"/>
                </a:solidFill>
              </a:rPr>
              <a:t>Krevní vzorky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cs-CZ" altLang="cs-CZ" dirty="0"/>
              <a:t>krev s antikoagulačním roztokem/plazma</a:t>
            </a:r>
          </a:p>
          <a:p>
            <a:pPr eaLnBrk="1" hangingPunct="1"/>
            <a:r>
              <a:rPr lang="cs-CZ" altLang="cs-CZ" dirty="0" smtClean="0"/>
              <a:t>krev sražená /sérum</a:t>
            </a:r>
          </a:p>
          <a:p>
            <a:pPr eaLnBrk="1" hangingPunct="1"/>
            <a:r>
              <a:rPr lang="cs-CZ" altLang="cs-CZ" dirty="0" smtClean="0"/>
              <a:t>nepoužívat hemolytické vzorky – nelze detekovat protilátky</a:t>
            </a:r>
          </a:p>
          <a:p>
            <a:pPr eaLnBrk="1" hangingPunct="1">
              <a:buClr>
                <a:schemeClr val="tx1"/>
              </a:buClr>
            </a:pPr>
            <a:endParaRPr lang="cs-CZ" altLang="cs-CZ" dirty="0" smtClean="0"/>
          </a:p>
          <a:p>
            <a:pPr eaLnBrk="1" hangingPunct="1">
              <a:buClr>
                <a:schemeClr val="tx1"/>
              </a:buClr>
            </a:pPr>
            <a:endParaRPr lang="cs-CZ" altLang="cs-CZ" dirty="0" smtClean="0">
              <a:solidFill>
                <a:srgbClr val="66FF33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3" r="32579" b="8990"/>
          <a:stretch>
            <a:fillRect/>
          </a:stretch>
        </p:blipFill>
        <p:spPr bwMode="auto">
          <a:xfrm>
            <a:off x="609600" y="3429000"/>
            <a:ext cx="6443663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dirty="0" smtClean="0"/>
              <a:t>Žádanka o transfuzi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14400"/>
            <a:ext cx="8229600" cy="4953000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písemná/elektronická (příp. telefonický požadavek – zaprotokolovat)</a:t>
            </a:r>
          </a:p>
          <a:p>
            <a:pPr eaLnBrk="1" hangingPunct="1"/>
            <a:r>
              <a:rPr lang="cs-CZ" altLang="cs-CZ" sz="1800" smtClean="0"/>
              <a:t>Povinná kontrola údajů s archivovanými záznamy (nepřípustná dvojí dokumentace)</a:t>
            </a:r>
          </a:p>
          <a:p>
            <a:pPr eaLnBrk="1" hangingPunct="1"/>
            <a:r>
              <a:rPr lang="cs-CZ" altLang="cs-CZ" sz="1800" smtClean="0">
                <a:solidFill>
                  <a:srgbClr val="C00000"/>
                </a:solidFill>
              </a:rPr>
              <a:t>Jiná žádanka o výdej transfuzního přípravku, zasílá se v okamžiku, kdy je transfuze požadovaná  </a:t>
            </a:r>
          </a:p>
          <a:p>
            <a:pPr eaLnBrk="1" hangingPunct="1"/>
            <a:endParaRPr lang="cs-CZ" altLang="cs-CZ" smtClean="0"/>
          </a:p>
        </p:txBody>
      </p:sp>
      <p:graphicFrame>
        <p:nvGraphicFramePr>
          <p:cNvPr id="14340" name="Objekt 1"/>
          <p:cNvGraphicFramePr>
            <a:graphicFrameLocks noGrp="1" noChangeAspect="1"/>
          </p:cNvGraphicFramePr>
          <p:nvPr/>
        </p:nvGraphicFramePr>
        <p:xfrm>
          <a:off x="5105400" y="2265363"/>
          <a:ext cx="3757613" cy="455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Acrobat Document" r:id="rId4" imgW="7229345" imgH="8762770" progId="AcroExch.Document.DC">
                  <p:embed/>
                </p:oleObj>
              </mc:Choice>
              <mc:Fallback>
                <p:oleObj name="Acrobat Document" r:id="rId4" imgW="7229345" imgH="8762770" progId="AcroExch.Document.DC">
                  <p:embed/>
                  <p:pic>
                    <p:nvPicPr>
                      <p:cNvPr id="0" name="Objek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65363"/>
                        <a:ext cx="3757613" cy="455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488632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smtClean="0">
                <a:solidFill>
                  <a:schemeClr val="tx1"/>
                </a:solidFill>
              </a:rPr>
              <a:t>Souhlasné identifikační údaje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s-CZ" altLang="cs-CZ" sz="2000" dirty="0" smtClean="0"/>
              <a:t>Údaje na zkumavce</a:t>
            </a:r>
            <a:r>
              <a:rPr lang="cs-CZ" altLang="cs-CZ" sz="2000" b="1" dirty="0" smtClean="0"/>
              <a:t>:</a:t>
            </a:r>
          </a:p>
          <a:p>
            <a:pPr marL="806450" lvl="1" indent="-34925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000" dirty="0" smtClean="0"/>
              <a:t>    </a:t>
            </a:r>
            <a:r>
              <a:rPr lang="cs-CZ" altLang="cs-CZ" sz="1800" dirty="0" smtClean="0">
                <a:solidFill>
                  <a:schemeClr val="tx2"/>
                </a:solidFill>
              </a:rPr>
              <a:t>jméno a příjmení, rodné číslo /nebo jiná 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1800" dirty="0" smtClean="0">
                <a:solidFill>
                  <a:schemeClr val="tx2"/>
                </a:solidFill>
              </a:rPr>
              <a:t>      jedinečná identifikace pacienta, datum odběru</a:t>
            </a:r>
            <a:r>
              <a:rPr lang="cs-CZ" altLang="cs-CZ" sz="1800" dirty="0" smtClean="0"/>
              <a:t>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s-CZ" altLang="cs-CZ" sz="2000" dirty="0" smtClean="0"/>
              <a:t>Údaje na žádance: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000" dirty="0" smtClean="0"/>
              <a:t>      </a:t>
            </a:r>
            <a:r>
              <a:rPr lang="cs-CZ" altLang="cs-CZ" sz="1800" dirty="0" smtClean="0">
                <a:solidFill>
                  <a:schemeClr val="tx2"/>
                </a:solidFill>
              </a:rPr>
              <a:t>jméno a příjmení, rodné číslo / jiná identifikace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1800" dirty="0" smtClean="0"/>
              <a:t>      imunohematologická anamnéza  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1800" dirty="0" smtClean="0"/>
              <a:t>      razítko lékaře, podpis sestry provádějící odběr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1800" dirty="0" smtClean="0"/>
              <a:t>      počet TU a typ přípravku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1800" dirty="0" smtClean="0"/>
              <a:t>      datum a čas odběru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1800" dirty="0"/>
              <a:t>	</a:t>
            </a:r>
            <a:r>
              <a:rPr lang="cs-CZ" altLang="cs-CZ" sz="1800" dirty="0" smtClean="0"/>
              <a:t>  stupeň naléhavosti 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1800" dirty="0" smtClean="0"/>
              <a:t>      diagnóza, pojišťovna, IČP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s-CZ" altLang="cs-CZ" sz="2000" dirty="0" smtClean="0"/>
              <a:t>Vyšetření nelze provést, pokud: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900" dirty="0" smtClean="0"/>
              <a:t>chybí údaje o pacientovi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900" dirty="0" smtClean="0"/>
              <a:t>jsou diskrepance údajů na žádance a na </a:t>
            </a:r>
            <a:r>
              <a:rPr lang="cs-CZ" altLang="cs-CZ" sz="1900" dirty="0"/>
              <a:t>zkumavce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900" dirty="0" smtClean="0"/>
              <a:t>urgentní pacienti také vyžadují identifikaci 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0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b="1" dirty="0" smtClean="0"/>
              <a:t>Administrativní chyby jsou nejčastější příčinou většiny </a:t>
            </a:r>
            <a:r>
              <a:rPr lang="cs-CZ" altLang="cs-CZ" b="1" dirty="0" err="1" smtClean="0"/>
              <a:t>potransfuzních</a:t>
            </a:r>
            <a:r>
              <a:rPr lang="cs-CZ" altLang="cs-CZ" b="1" dirty="0" smtClean="0"/>
              <a:t> hemolytických reakcí.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400" dirty="0" smtClean="0"/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3200" dirty="0" smtClean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smtClean="0"/>
              <a:t>Komplex předtransfuzního vyšetření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cs-CZ" dirty="0" smtClean="0"/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cs-CZ" dirty="0" smtClean="0"/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cs-CZ" dirty="0" smtClean="0"/>
              <a:t>stanovení krevní skupiny AB0 a </a:t>
            </a:r>
            <a:r>
              <a:rPr lang="cs-CZ" dirty="0" err="1" smtClean="0"/>
              <a:t>RhD</a:t>
            </a:r>
            <a:r>
              <a:rPr lang="cs-CZ" dirty="0" smtClean="0"/>
              <a:t> příjemce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cs-CZ" dirty="0" smtClean="0"/>
              <a:t>vyšetření protilátek proti </a:t>
            </a:r>
            <a:r>
              <a:rPr lang="cs-CZ" dirty="0" err="1" smtClean="0"/>
              <a:t>erys</a:t>
            </a:r>
            <a:r>
              <a:rPr lang="cs-CZ" dirty="0" smtClean="0"/>
              <a:t> v séru příjemce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cs-CZ" dirty="0" smtClean="0"/>
              <a:t>výběr erytrocytového přípravku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cs-CZ" dirty="0" smtClean="0"/>
              <a:t>test kompatibility mezi sérem příjemce a </a:t>
            </a:r>
            <a:r>
              <a:rPr lang="cs-CZ" dirty="0" err="1" smtClean="0"/>
              <a:t>erys</a:t>
            </a:r>
            <a:r>
              <a:rPr lang="cs-CZ" dirty="0" smtClean="0"/>
              <a:t> dárce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cs-CZ" dirty="0" smtClean="0"/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jakékoli diskrepance objasnit před vydáním transfuze!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smtClean="0"/>
              <a:t>Platnost předtransfuzního vyšetření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7467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dny od času odběru vzorku pacienta</a:t>
            </a:r>
          </a:p>
          <a:p>
            <a:pPr eaLnBrk="1" hangingPunct="1">
              <a:defRPr/>
            </a:pP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krevní skupinu AB0 a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RhD</a:t>
            </a:r>
            <a:r>
              <a:rPr lang="cs-CZ" altLang="cs-CZ" dirty="0" smtClean="0"/>
              <a:t> je nutné vždy z nového vzorku ověřit (před dalšími transfuzemi erytrocytů potvrdit souhlas ABD antigenů ) = identifikace vzorku</a:t>
            </a:r>
          </a:p>
          <a:p>
            <a:pPr eaLnBrk="1" hangingPunct="1">
              <a:defRPr/>
            </a:pP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screeningové vyšetření protilátek</a:t>
            </a:r>
            <a:r>
              <a:rPr lang="cs-CZ" altLang="cs-CZ" dirty="0" smtClean="0"/>
              <a:t> opakovat z nového vzorku krve transfundovaného pacienta nejpozději za 72 hodin</a:t>
            </a:r>
          </a:p>
          <a:p>
            <a:pPr eaLnBrk="1" hangingPunct="1">
              <a:defRPr/>
            </a:pPr>
            <a:r>
              <a:rPr lang="cs-CZ" altLang="cs-CZ" dirty="0" smtClean="0"/>
              <a:t>platnost </a:t>
            </a:r>
            <a:r>
              <a:rPr lang="cs-CZ" altLang="cs-CZ" dirty="0" err="1" smtClean="0"/>
              <a:t>předtransfuzního</a:t>
            </a:r>
            <a:r>
              <a:rPr lang="cs-CZ" altLang="cs-CZ" dirty="0" smtClean="0"/>
              <a:t> vyšetření lze výjimečně prodloužit na 7 dnů u pacientů bez transfuzí erytrocytů a trombocytů </a:t>
            </a:r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dirty="0" smtClean="0"/>
              <a:t>Stanovení AB0 skupiny příjemce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229600" cy="2971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altLang="cs-CZ" dirty="0" smtClean="0"/>
              <a:t>Provádí se u všech příjemců TP</a:t>
            </a:r>
          </a:p>
          <a:p>
            <a:pPr eaLnBrk="1" hangingPunct="1">
              <a:defRPr/>
            </a:pPr>
            <a:r>
              <a:rPr lang="cs-CZ" altLang="cs-CZ" dirty="0" smtClean="0"/>
              <a:t>Solný </a:t>
            </a:r>
            <a:r>
              <a:rPr lang="cs-CZ" altLang="cs-CZ" dirty="0"/>
              <a:t>test/ přímá aglutinace/ laboratorní teplota cca 20°C</a:t>
            </a:r>
          </a:p>
          <a:p>
            <a:pPr eaLnBrk="1" hangingPunct="1">
              <a:defRPr/>
            </a:pPr>
            <a:r>
              <a:rPr lang="cs-CZ" altLang="cs-CZ" dirty="0" smtClean="0"/>
              <a:t>Reciprocita při </a:t>
            </a:r>
          </a:p>
          <a:p>
            <a:pPr lvl="1" eaLnBrk="1" hangingPunct="1">
              <a:defRPr/>
            </a:pPr>
            <a:r>
              <a:rPr lang="cs-CZ" altLang="cs-CZ" sz="2000" dirty="0" smtClean="0"/>
              <a:t>vyšetření AB0 antigenů na </a:t>
            </a:r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 (aglutinogeny)</a:t>
            </a:r>
          </a:p>
          <a:p>
            <a:pPr lvl="2" eaLnBrk="1" hangingPunct="1">
              <a:defRPr/>
            </a:pPr>
            <a:r>
              <a:rPr lang="cs-CZ" altLang="cs-CZ" sz="1600" dirty="0" smtClean="0">
                <a:solidFill>
                  <a:srgbClr val="FF0066"/>
                </a:solidFill>
              </a:rPr>
              <a:t>monoklonální anti-A a anti-B diagnostická séra</a:t>
            </a:r>
            <a:endParaRPr lang="cs-CZ" altLang="cs-CZ" sz="1600" dirty="0" smtClean="0"/>
          </a:p>
          <a:p>
            <a:pPr lvl="1" eaLnBrk="1" hangingPunct="1">
              <a:defRPr/>
            </a:pPr>
            <a:r>
              <a:rPr lang="cs-CZ" altLang="cs-CZ" sz="2000" dirty="0" smtClean="0"/>
              <a:t>vyšetření AB0 protilátek v séru/plazmě (aglutininy)</a:t>
            </a:r>
          </a:p>
          <a:p>
            <a:pPr lvl="2" eaLnBrk="1" hangingPunct="1">
              <a:defRPr/>
            </a:pPr>
            <a:r>
              <a:rPr lang="cs-CZ" altLang="cs-CZ" sz="1600" dirty="0" smtClean="0">
                <a:solidFill>
                  <a:srgbClr val="FF0066"/>
                </a:solidFill>
              </a:rPr>
              <a:t>min. A</a:t>
            </a:r>
            <a:r>
              <a:rPr lang="cs-CZ" altLang="cs-CZ" sz="1600" dirty="0" smtClean="0">
                <a:solidFill>
                  <a:srgbClr val="FF0000"/>
                </a:solidFill>
              </a:rPr>
              <a:t>1 </a:t>
            </a:r>
            <a:r>
              <a:rPr lang="cs-CZ" altLang="cs-CZ" sz="1600" dirty="0" smtClean="0">
                <a:solidFill>
                  <a:srgbClr val="FF0066"/>
                </a:solidFill>
              </a:rPr>
              <a:t>a B </a:t>
            </a:r>
            <a:r>
              <a:rPr lang="cs-CZ" altLang="cs-CZ" sz="1600" dirty="0" err="1" smtClean="0">
                <a:solidFill>
                  <a:srgbClr val="FF0066"/>
                </a:solidFill>
              </a:rPr>
              <a:t>erys</a:t>
            </a:r>
            <a:r>
              <a:rPr lang="cs-CZ" altLang="cs-CZ" sz="1600" dirty="0" smtClean="0"/>
              <a:t>  (pro některé situace vhodné </a:t>
            </a:r>
            <a:r>
              <a:rPr lang="cs-CZ" altLang="cs-CZ" sz="1600" dirty="0" err="1" smtClean="0"/>
              <a:t>erys</a:t>
            </a:r>
            <a:r>
              <a:rPr lang="cs-CZ" altLang="cs-CZ" sz="1600" dirty="0" smtClean="0"/>
              <a:t> 0 nebo </a:t>
            </a:r>
            <a:r>
              <a:rPr lang="cs-CZ" altLang="cs-CZ" sz="1600" dirty="0" err="1" smtClean="0"/>
              <a:t>autoctl</a:t>
            </a:r>
            <a:r>
              <a:rPr lang="cs-CZ" altLang="cs-CZ" sz="1600" dirty="0" smtClean="0"/>
              <a:t>)</a:t>
            </a:r>
          </a:p>
          <a:p>
            <a:pPr marL="273050" lvl="1" eaLnBrk="1" hangingPunct="1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  <a:defRPr/>
            </a:pPr>
            <a:r>
              <a:rPr lang="cs-CZ" altLang="cs-CZ" sz="2200" dirty="0"/>
              <a:t>U pacientů, kde daná laboratoř již vyšetřila krevní skupinu, se provádí pouze orientační test (bez vyš. aglutininů) k odhalení event. záměny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762000" y="4198938"/>
          <a:ext cx="4495801" cy="2468580"/>
        </p:xfrm>
        <a:graphic>
          <a:graphicData uri="http://schemas.openxmlformats.org/drawingml/2006/table">
            <a:tbl>
              <a:tblPr/>
              <a:tblGrid>
                <a:gridCol w="1094458">
                  <a:extLst>
                    <a:ext uri="{9D8B030D-6E8A-4147-A177-3AD203B41FA5}"/>
                  </a:extLst>
                </a:gridCol>
                <a:gridCol w="838867">
                  <a:extLst>
                    <a:ext uri="{9D8B030D-6E8A-4147-A177-3AD203B41FA5}"/>
                  </a:extLst>
                </a:gridCol>
                <a:gridCol w="838867">
                  <a:extLst>
                    <a:ext uri="{9D8B030D-6E8A-4147-A177-3AD203B41FA5}"/>
                  </a:extLst>
                </a:gridCol>
                <a:gridCol w="837774">
                  <a:extLst>
                    <a:ext uri="{9D8B030D-6E8A-4147-A177-3AD203B41FA5}"/>
                  </a:extLst>
                </a:gridCol>
                <a:gridCol w="885835">
                  <a:extLst>
                    <a:ext uri="{9D8B030D-6E8A-4147-A177-3AD203B41FA5}"/>
                  </a:extLst>
                </a:gridCol>
              </a:tblGrid>
              <a:tr h="731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Pacient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Reagencie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Erys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pacienta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 Anti-A     Anti-B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é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rum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pacienta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A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erys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   B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erys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18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Zjištěná  skupina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2574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 r="10994"/>
          <a:stretch>
            <a:fillRect/>
          </a:stretch>
        </p:blipFill>
        <p:spPr bwMode="auto">
          <a:xfrm>
            <a:off x="5867400" y="4419600"/>
            <a:ext cx="2819400" cy="20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dirty="0" smtClean="0"/>
              <a:t>Stanovení </a:t>
            </a:r>
            <a:r>
              <a:rPr lang="cs-CZ" altLang="cs-CZ" sz="3600" dirty="0" err="1" smtClean="0"/>
              <a:t>RhD</a:t>
            </a:r>
            <a:r>
              <a:rPr lang="cs-CZ" altLang="cs-CZ" sz="3600" dirty="0" smtClean="0"/>
              <a:t> příjemce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smtClean="0"/>
              <a:t>pomocí dvou monoklon. dg.sér anti-D (IgM) přímou aglutinací (solný test, lab. teplota)</a:t>
            </a:r>
          </a:p>
          <a:p>
            <a:pPr eaLnBrk="1" hangingPunct="1"/>
            <a:r>
              <a:rPr lang="cs-CZ" altLang="cs-CZ" smtClean="0"/>
              <a:t>dg. sérum by nemělo detekovat D</a:t>
            </a:r>
            <a:r>
              <a:rPr lang="cs-CZ" altLang="cs-CZ" baseline="30000" smtClean="0"/>
              <a:t>VI</a:t>
            </a:r>
            <a:r>
              <a:rPr lang="cs-CZ" altLang="cs-CZ" smtClean="0"/>
              <a:t> variantu</a:t>
            </a:r>
          </a:p>
          <a:p>
            <a:pPr lvl="1" eaLnBrk="1" hangingPunct="1"/>
            <a:r>
              <a:rPr lang="cs-CZ" altLang="cs-CZ" sz="2000" smtClean="0"/>
              <a:t>pacient se známou variantou D antigenu má být transfundován RhD negativní krví</a:t>
            </a:r>
          </a:p>
          <a:p>
            <a:pPr lvl="1" eaLnBrk="1" hangingPunct="1"/>
            <a:r>
              <a:rPr lang="cs-CZ" altLang="cs-CZ" sz="2000" smtClean="0"/>
              <a:t>pacient se známým weak D antigenem může být dle typu antigenu považovaný za RhD pozitivního </a:t>
            </a:r>
          </a:p>
          <a:p>
            <a:pPr eaLnBrk="1" hangingPunct="1"/>
            <a:endParaRPr lang="cs-CZ" altLang="cs-CZ" smtClean="0"/>
          </a:p>
          <a:p>
            <a:pPr lvl="2" eaLnBrk="1" hangingPunct="1"/>
            <a:r>
              <a:rPr lang="cs-CZ" altLang="cs-CZ" i="1" smtClean="0"/>
              <a:t>Rozdíl ve vyšetření pro dárce krve: povinnost testovat dárce  na přítomnost variantních D antigenů (Dw/v) v NAT </a:t>
            </a:r>
          </a:p>
          <a:p>
            <a:pPr lvl="3" eaLnBrk="1" hangingPunct="1"/>
            <a:r>
              <a:rPr lang="cs-CZ" altLang="cs-CZ" sz="1700" i="1" smtClean="0"/>
              <a:t>dárce s jakýmkoli Dw/v = označení transfuzního přípravku RhD+ /jako pacient  je přitom tento dárce považován za RhD-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2038</TotalTime>
  <Words>987</Words>
  <Application>Microsoft Office PowerPoint</Application>
  <PresentationFormat>Předvádění na obrazovce (4:3)</PresentationFormat>
  <Paragraphs>161</Paragraphs>
  <Slides>17</Slides>
  <Notes>15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Century Schoolbook</vt:lpstr>
      <vt:lpstr>Wingdings</vt:lpstr>
      <vt:lpstr>Wingdings 2</vt:lpstr>
      <vt:lpstr>Arkýř</vt:lpstr>
      <vt:lpstr>Acrobat Document</vt:lpstr>
      <vt:lpstr>Předtransfuzní vyšetření</vt:lpstr>
      <vt:lpstr>Předtransfuzní vyšetření</vt:lpstr>
      <vt:lpstr>Krevní vzorky</vt:lpstr>
      <vt:lpstr>Žádanka o transfuzi</vt:lpstr>
      <vt:lpstr>Souhlasné identifikační údaje</vt:lpstr>
      <vt:lpstr>Komplex předtransfuzního vyšetření</vt:lpstr>
      <vt:lpstr>Platnost předtransfuzního vyšetření</vt:lpstr>
      <vt:lpstr>Stanovení AB0 skupiny příjemce</vt:lpstr>
      <vt:lpstr>Stanovení RhD příjemce</vt:lpstr>
      <vt:lpstr>Screening nepravidelných protilátek</vt:lpstr>
      <vt:lpstr>Diagnostické erytrocyty</vt:lpstr>
      <vt:lpstr>Další postup</vt:lpstr>
      <vt:lpstr>Prezentace aplikace PowerPoint</vt:lpstr>
      <vt:lpstr>Výběr transfuzního přípravku</vt:lpstr>
      <vt:lpstr>Test kompatibility</vt:lpstr>
      <vt:lpstr>Urgentní situace</vt:lpstr>
      <vt:lpstr>Masivní transfuze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Tylečková Jana</dc:creator>
  <cp:lastModifiedBy>Tylečková Jana</cp:lastModifiedBy>
  <cp:revision>149</cp:revision>
  <cp:lastPrinted>2023-10-24T08:57:25Z</cp:lastPrinted>
  <dcterms:created xsi:type="dcterms:W3CDTF">1601-01-01T00:00:00Z</dcterms:created>
  <dcterms:modified xsi:type="dcterms:W3CDTF">2023-10-31T13:36:43Z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