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1" r:id="rId3"/>
    <p:sldId id="286" r:id="rId4"/>
    <p:sldId id="288" r:id="rId5"/>
    <p:sldId id="414" r:id="rId6"/>
    <p:sldId id="287" r:id="rId7"/>
    <p:sldId id="290" r:id="rId8"/>
    <p:sldId id="291" r:id="rId9"/>
    <p:sldId id="292" r:id="rId10"/>
    <p:sldId id="293" r:id="rId11"/>
    <p:sldId id="294" r:id="rId12"/>
    <p:sldId id="297" r:id="rId13"/>
    <p:sldId id="302" r:id="rId14"/>
    <p:sldId id="299" r:id="rId15"/>
    <p:sldId id="300" r:id="rId16"/>
    <p:sldId id="307" r:id="rId17"/>
    <p:sldId id="308" r:id="rId18"/>
    <p:sldId id="412" r:id="rId19"/>
    <p:sldId id="413" r:id="rId20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Světlý styl 2 – zvýraznění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16DA210-FB5B-4158-B5E0-FEB733F419BA}" styleName="Styl Světlá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219" autoAdjust="0"/>
    <p:restoredTop sz="96754" autoAdjust="0"/>
  </p:normalViewPr>
  <p:slideViewPr>
    <p:cSldViewPr snapToGrid="0">
      <p:cViewPr varScale="1">
        <p:scale>
          <a:sx n="70" d="100"/>
          <a:sy n="70" d="100"/>
        </p:scale>
        <p:origin x="412" y="5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2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2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4653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E27AE10-B028-48ED-9123-E61F4A9A0150}" type="slidenum">
              <a:rPr lang="cs-CZ" altLang="cs-CZ" smtClean="0"/>
              <a:pPr>
                <a:spcBef>
                  <a:spcPct val="0"/>
                </a:spcBef>
              </a:pPr>
              <a:t>19</a:t>
            </a:fld>
            <a:endParaRPr lang="cs-CZ" altLang="cs-CZ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114C1B-9B79-40E3-9396-3A1D34248038}" type="slidenum">
              <a:rPr lang="en-US" altLang="cs-CZ"/>
              <a:pPr algn="r" eaLnBrk="1" hangingPunct="1">
                <a:spcBef>
                  <a:spcPct val="0"/>
                </a:spcBef>
              </a:pPr>
              <a:t>19</a:t>
            </a:fld>
            <a:endParaRPr lang="en-US" altLang="cs-CZ"/>
          </a:p>
        </p:txBody>
      </p:sp>
      <p:sp>
        <p:nvSpPr>
          <p:cNvPr id="102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4175" y="687388"/>
            <a:ext cx="6091238" cy="3427412"/>
          </a:xfrm>
          <a:ln/>
        </p:spPr>
      </p:sp>
      <p:sp>
        <p:nvSpPr>
          <p:cNvPr id="1024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887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Definujte </a:t>
            </a:r>
            <a:r>
              <a:rPr lang="cs-CZ" dirty="0" err="1"/>
              <a:t>zápaí</a:t>
            </a:r>
            <a:r>
              <a:rPr lang="cs-CZ" dirty="0"/>
              <a:t>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2703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30245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3274595" cy="106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000" y="6048000"/>
            <a:ext cx="1829188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9BF6471-E8F5-4194-B5B2-D83CA940F59B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</p:sldLayoutIdLst>
  <p:hf hdr="0" ft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hyperlink" Target="http://vpn.muni.cz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hyperlink" Target="file:///C:\WINDOWS\system32\cmd.exe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U</a:t>
            </a:r>
            <a:r>
              <a:rPr lang="cs-CZ" altLang="cs-CZ" dirty="0" err="1">
                <a:solidFill>
                  <a:schemeClr val="tx1"/>
                </a:solidFill>
                <a:latin typeface="Century Schoolbook" panose="02040604050505020304" pitchFamily="18" charset="0"/>
              </a:rPr>
              <a:t>živatel</a:t>
            </a:r>
            <a:r>
              <a:rPr lang="cs-CZ" altLang="cs-CZ" dirty="0">
                <a:solidFill>
                  <a:schemeClr val="tx1"/>
                </a:solidFill>
                <a:latin typeface="Century Schoolbook" panose="02040604050505020304" pitchFamily="18" charset="0"/>
              </a:rPr>
              <a:t> počítačové sítě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16206" y="5222826"/>
            <a:ext cx="11361600" cy="698497"/>
          </a:xfrm>
        </p:spPr>
        <p:txBody>
          <a:bodyPr/>
          <a:lstStyle/>
          <a:p>
            <a:pPr algn="ctr"/>
            <a:r>
              <a:rPr lang="en-US" altLang="cs-CZ" dirty="0">
                <a:latin typeface="Arial" panose="020B0604020202020204" pitchFamily="34" charset="0"/>
              </a:rPr>
              <a:t>Daniel </a:t>
            </a:r>
            <a:r>
              <a:rPr lang="en-US" altLang="cs-CZ" dirty="0" err="1">
                <a:latin typeface="Arial" panose="020B0604020202020204" pitchFamily="34" charset="0"/>
              </a:rPr>
              <a:t>Klime</a:t>
            </a:r>
            <a:r>
              <a:rPr lang="cs-CZ" altLang="cs-CZ" dirty="0">
                <a:latin typeface="Arial" panose="020B0604020202020204" pitchFamily="34" charset="0"/>
              </a:rPr>
              <a:t>š, </a:t>
            </a:r>
            <a:r>
              <a:rPr lang="en-US" altLang="cs-CZ" dirty="0" smtClean="0">
                <a:latin typeface="Arial" panose="020B0604020202020204" pitchFamily="34" charset="0"/>
              </a:rPr>
              <a:t>Jan </a:t>
            </a:r>
            <a:r>
              <a:rPr lang="en-US" altLang="cs-CZ" dirty="0" err="1">
                <a:latin typeface="Arial" panose="020B0604020202020204" pitchFamily="34" charset="0"/>
              </a:rPr>
              <a:t>Krej</a:t>
            </a:r>
            <a:r>
              <a:rPr lang="cs-CZ" altLang="cs-CZ" dirty="0">
                <a:latin typeface="Arial" panose="020B0604020202020204" pitchFamily="34" charset="0"/>
              </a:rPr>
              <a:t>čí, Roman </a:t>
            </a:r>
            <a:r>
              <a:rPr lang="cs-CZ" altLang="cs-CZ" dirty="0" smtClean="0">
                <a:latin typeface="Arial" panose="020B0604020202020204" pitchFamily="34" charset="0"/>
              </a:rPr>
              <a:t>Šmíd</a:t>
            </a:r>
            <a:endParaRPr lang="cs-CZ" altLang="cs-CZ" dirty="0">
              <a:latin typeface="Arial" panose="020B0604020202020204" pitchFamily="34" charset="0"/>
            </a:endParaRPr>
          </a:p>
          <a:p>
            <a:pPr algn="ctr"/>
            <a:endParaRPr lang="cs-CZ" dirty="0"/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411300" y="3818168"/>
            <a:ext cx="11361600" cy="6984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defRPr sz="2000" b="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800" b="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600" b="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None/>
              <a:defRPr sz="16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lnSpc>
                <a:spcPts val="18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cs-CZ" altLang="cs-CZ" b="1" kern="0" dirty="0" smtClean="0">
                <a:latin typeface="Arial" panose="020B0604020202020204" pitchFamily="34" charset="0"/>
              </a:rPr>
              <a:t>Část II</a:t>
            </a:r>
            <a:endParaRPr lang="en-US" altLang="cs-CZ" b="1" kern="0" dirty="0" smtClean="0">
              <a:latin typeface="Arial" panose="020B0604020202020204" pitchFamily="34" charset="0"/>
            </a:endParaRPr>
          </a:p>
          <a:p>
            <a:pPr algn="ctr"/>
            <a:endParaRPr lang="en-US" b="1" kern="0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39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40"/>
    </mc:Choice>
    <mc:Fallback>
      <p:transition spd="slow" advTm="2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cs-CZ" b="1"/>
              <a:t>COOKIES</a:t>
            </a:r>
            <a:endParaRPr lang="cs-CZ" altLang="cs-CZ"/>
          </a:p>
        </p:txBody>
      </p:sp>
      <p:sp>
        <p:nvSpPr>
          <p:cNvPr id="47107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Malé soubory ukládané na vašem počítači</a:t>
            </a:r>
          </a:p>
          <a:p>
            <a:r>
              <a:rPr lang="cs-CZ" altLang="cs-CZ" sz="2000" dirty="0"/>
              <a:t>Svázané s konkrétním serverem</a:t>
            </a:r>
          </a:p>
          <a:p>
            <a:r>
              <a:rPr lang="cs-CZ" altLang="cs-CZ" sz="2000" dirty="0"/>
              <a:t>Prohlížeč je zasílá s požadavkem na server</a:t>
            </a:r>
          </a:p>
          <a:p>
            <a:r>
              <a:rPr lang="cs-CZ" altLang="cs-CZ" sz="2000" dirty="0"/>
              <a:t>Server je tvoří/upravuje, posílá prohlížeči</a:t>
            </a:r>
          </a:p>
          <a:p>
            <a:r>
              <a:rPr lang="cs-CZ" altLang="cs-CZ" sz="2000" dirty="0"/>
              <a:t>Server si vás "pamatuje„</a:t>
            </a:r>
          </a:p>
          <a:p>
            <a:r>
              <a:rPr lang="cs-CZ" altLang="cs-CZ" sz="2000" dirty="0"/>
              <a:t>Kampaň k ochraně soukromí </a:t>
            </a:r>
          </a:p>
          <a:p>
            <a:r>
              <a:rPr lang="cs-CZ" altLang="cs-CZ" sz="2000" dirty="0"/>
              <a:t>Riziko převzetí spojení po vašem přihlášení ke službě</a:t>
            </a:r>
          </a:p>
          <a:p>
            <a:pPr lvl="1"/>
            <a:r>
              <a:rPr lang="cs-CZ" altLang="cs-CZ" sz="1800" dirty="0"/>
              <a:t> otevřená WIFI, při nešifrovaném spojení</a:t>
            </a:r>
          </a:p>
          <a:p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907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657"/>
    </mc:Choice>
    <mc:Fallback>
      <p:transition spd="slow" advTm="145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Odstranění uložených cookies</a:t>
            </a:r>
          </a:p>
        </p:txBody>
      </p:sp>
      <p:sp>
        <p:nvSpPr>
          <p:cNvPr id="4813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 dirty="0"/>
              <a:t>IE</a:t>
            </a:r>
          </a:p>
          <a:p>
            <a:pPr lvl="1"/>
            <a:r>
              <a:rPr lang="cs-CZ" altLang="cs-CZ" dirty="0"/>
              <a:t>Možnosti Internetu – Obecné</a:t>
            </a:r>
          </a:p>
          <a:p>
            <a:pPr lvl="2"/>
            <a:r>
              <a:rPr lang="cs-CZ" altLang="cs-CZ" sz="1800" dirty="0"/>
              <a:t>Odstranit…</a:t>
            </a:r>
          </a:p>
          <a:p>
            <a:r>
              <a:rPr lang="cs-CZ" altLang="cs-CZ" sz="2400" dirty="0" err="1"/>
              <a:t>Firefox</a:t>
            </a:r>
            <a:endParaRPr lang="cs-CZ" altLang="cs-CZ" sz="2400" dirty="0"/>
          </a:p>
          <a:p>
            <a:pPr lvl="1"/>
            <a:r>
              <a:rPr lang="cs-CZ" altLang="cs-CZ" dirty="0"/>
              <a:t>Nabídka Možnosti – Soukromí</a:t>
            </a:r>
          </a:p>
          <a:p>
            <a:pPr lvl="2"/>
            <a:r>
              <a:rPr lang="cs-CZ" altLang="cs-CZ" sz="1800" dirty="0"/>
              <a:t>Odebrat soubory </a:t>
            </a:r>
            <a:r>
              <a:rPr lang="cs-CZ" altLang="cs-CZ" sz="1800" dirty="0" err="1"/>
              <a:t>cookies</a:t>
            </a:r>
            <a:r>
              <a:rPr lang="cs-CZ" altLang="cs-CZ" sz="1800" dirty="0"/>
              <a:t> </a:t>
            </a:r>
          </a:p>
          <a:p>
            <a:r>
              <a:rPr lang="cs-CZ" altLang="cs-CZ" sz="2400" dirty="0"/>
              <a:t>Chrome</a:t>
            </a:r>
          </a:p>
          <a:p>
            <a:pPr lvl="1"/>
            <a:r>
              <a:rPr lang="cs-CZ" altLang="cs-CZ" dirty="0"/>
              <a:t>Nastavení – Ochrana soukromí</a:t>
            </a:r>
          </a:p>
          <a:p>
            <a:pPr lvl="2"/>
            <a:r>
              <a:rPr lang="cs-CZ" altLang="cs-CZ" sz="1600" dirty="0"/>
              <a:t>Vymazat údaje o prohlížení</a:t>
            </a:r>
          </a:p>
          <a:p>
            <a:r>
              <a:rPr lang="cs-CZ" altLang="cs-CZ" sz="2400" dirty="0" err="1"/>
              <a:t>Edge</a:t>
            </a:r>
            <a:endParaRPr lang="cs-CZ" altLang="cs-CZ" sz="2400" dirty="0"/>
          </a:p>
          <a:p>
            <a:pPr lvl="1"/>
            <a:r>
              <a:rPr lang="cs-CZ" altLang="cs-CZ" dirty="0"/>
              <a:t>Nastavení – Vymazat údaje o procházení</a:t>
            </a:r>
          </a:p>
          <a:p>
            <a:endParaRPr lang="cs-CZ" altLang="cs-CZ" sz="24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259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417"/>
    </mc:Choice>
    <mc:Fallback>
      <p:transition spd="slow" advTm="584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Emailové služby</a:t>
            </a:r>
          </a:p>
        </p:txBody>
      </p:sp>
      <p:sp>
        <p:nvSpPr>
          <p:cNvPr id="51203" name="Text Box 4"/>
          <p:cNvSpPr txBox="1">
            <a:spLocks noChangeArrowheads="1"/>
          </p:cNvSpPr>
          <p:nvPr/>
        </p:nvSpPr>
        <p:spPr bwMode="auto">
          <a:xfrm>
            <a:off x="2498725" y="1793876"/>
            <a:ext cx="7196138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dirty="0"/>
              <a:t>E-mailová schránka =  soubor</a:t>
            </a:r>
            <a:r>
              <a:rPr lang="en-US" altLang="cs-CZ" sz="2800" dirty="0"/>
              <a:t>(y)</a:t>
            </a:r>
            <a:r>
              <a:rPr lang="cs-CZ" altLang="cs-CZ" sz="2800" dirty="0"/>
              <a:t> primárně ležící na poštovním serveru</a:t>
            </a:r>
          </a:p>
          <a:p>
            <a:pPr eaLnBrk="1" hangingPunct="1"/>
            <a:r>
              <a:rPr lang="cs-CZ" altLang="cs-CZ" sz="2800" dirty="0"/>
              <a:t>Poštovní servery spolu komunikují – přeposílají maily</a:t>
            </a:r>
          </a:p>
          <a:p>
            <a:pPr eaLnBrk="1" hangingPunct="1"/>
            <a:r>
              <a:rPr lang="en-US" altLang="cs-CZ" sz="2800" dirty="0"/>
              <a:t>E-</a:t>
            </a:r>
            <a:r>
              <a:rPr lang="en-US" altLang="cs-CZ" sz="2800" dirty="0" err="1"/>
              <a:t>mailov</a:t>
            </a:r>
            <a:r>
              <a:rPr lang="cs-CZ" altLang="cs-CZ" sz="2800" dirty="0"/>
              <a:t>é programy x e-mail přes webové rozhraní</a:t>
            </a:r>
            <a:endParaRPr lang="en-US" altLang="cs-CZ" sz="2800" dirty="0"/>
          </a:p>
          <a:p>
            <a:pPr eaLnBrk="1" hangingPunct="1"/>
            <a:r>
              <a:rPr lang="cs-CZ" altLang="cs-CZ" sz="2800" dirty="0"/>
              <a:t>Služby pro čtení pošty</a:t>
            </a:r>
          </a:p>
          <a:p>
            <a:pPr eaLnBrk="1" hangingPunct="1"/>
            <a:r>
              <a:rPr lang="cs-CZ" altLang="cs-CZ" sz="2800" dirty="0"/>
              <a:t>Služba pro odesílání pošty</a:t>
            </a:r>
          </a:p>
          <a:p>
            <a:pPr eaLnBrk="1" hangingPunct="1"/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764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018"/>
    </mc:Choice>
    <mc:Fallback>
      <p:transition spd="slow" advTm="760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9519" y="38279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sz="2400" dirty="0"/>
              <a:t>Email přes webové rozhraní</a:t>
            </a:r>
          </a:p>
        </p:txBody>
      </p:sp>
      <p:sp>
        <p:nvSpPr>
          <p:cNvPr id="56323" name="computr2"/>
          <p:cNvSpPr>
            <a:spLocks noEditPoints="1" noChangeArrowheads="1"/>
          </p:cNvSpPr>
          <p:nvPr/>
        </p:nvSpPr>
        <p:spPr bwMode="auto">
          <a:xfrm>
            <a:off x="2362201" y="19324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2133601" y="1295846"/>
            <a:ext cx="11033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6325" name="AutoShape 5"/>
          <p:cNvSpPr>
            <a:spLocks noChangeArrowheads="1"/>
          </p:cNvSpPr>
          <p:nvPr/>
        </p:nvSpPr>
        <p:spPr bwMode="auto">
          <a:xfrm>
            <a:off x="3733800" y="1703832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26" name="AutoShape 6"/>
          <p:cNvSpPr>
            <a:spLocks noChangeArrowheads="1"/>
          </p:cNvSpPr>
          <p:nvPr/>
        </p:nvSpPr>
        <p:spPr bwMode="auto">
          <a:xfrm>
            <a:off x="3733800" y="2237232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209800" y="2804161"/>
            <a:ext cx="10795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 err="1">
                <a:latin typeface="Times New Roman" panose="02020603050405020304" pitchFamily="18" charset="0"/>
              </a:rPr>
              <a:t>Eudora</a:t>
            </a:r>
            <a:endParaRPr lang="cs-CZ" altLang="cs-CZ" sz="2000" dirty="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6781800" y="1932433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Times New Roman" panose="02020603050405020304" pitchFamily="18" charset="0"/>
              </a:rPr>
              <a:t> SMTP</a:t>
            </a: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56329" name="computr2"/>
          <p:cNvSpPr>
            <a:spLocks noEditPoints="1" noChangeArrowheads="1"/>
          </p:cNvSpPr>
          <p:nvPr/>
        </p:nvSpPr>
        <p:spPr bwMode="auto">
          <a:xfrm>
            <a:off x="5715001" y="2008632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5602289" y="1399033"/>
            <a:ext cx="20034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místní</a:t>
            </a:r>
          </a:p>
        </p:txBody>
      </p:sp>
      <p:sp>
        <p:nvSpPr>
          <p:cNvPr id="56331" name="computr2"/>
          <p:cNvSpPr>
            <a:spLocks noEditPoints="1" noChangeArrowheads="1"/>
          </p:cNvSpPr>
          <p:nvPr/>
        </p:nvSpPr>
        <p:spPr bwMode="auto">
          <a:xfrm>
            <a:off x="2393951" y="49037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2" name="AutoShape 12"/>
          <p:cNvSpPr>
            <a:spLocks noChangeArrowheads="1"/>
          </p:cNvSpPr>
          <p:nvPr/>
        </p:nvSpPr>
        <p:spPr bwMode="auto">
          <a:xfrm>
            <a:off x="3765550" y="4675188"/>
            <a:ext cx="1593850" cy="304800"/>
          </a:xfrm>
          <a:prstGeom prst="rightArrow">
            <a:avLst>
              <a:gd name="adj1" fmla="val 50000"/>
              <a:gd name="adj2" fmla="val 13072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33" name="AutoShape 13"/>
          <p:cNvSpPr>
            <a:spLocks noChangeArrowheads="1"/>
          </p:cNvSpPr>
          <p:nvPr/>
        </p:nvSpPr>
        <p:spPr bwMode="auto">
          <a:xfrm>
            <a:off x="3765550" y="5208588"/>
            <a:ext cx="1524000" cy="304800"/>
          </a:xfrm>
          <a:prstGeom prst="leftArrow">
            <a:avLst>
              <a:gd name="adj1" fmla="val 50000"/>
              <a:gd name="adj2" fmla="val 12500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2241551" y="5665789"/>
            <a:ext cx="11368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Webový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dirty="0">
                <a:latin typeface="Times New Roman" panose="02020603050405020304" pitchFamily="18" charset="0"/>
              </a:rPr>
              <a:t>prohlížeč</a:t>
            </a:r>
          </a:p>
        </p:txBody>
      </p:sp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5334000" y="5775326"/>
            <a:ext cx="8842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HTTP</a:t>
            </a:r>
          </a:p>
        </p:txBody>
      </p:sp>
      <p:sp>
        <p:nvSpPr>
          <p:cNvPr id="56336" name="computr2"/>
          <p:cNvSpPr>
            <a:spLocks noEditPoints="1" noChangeArrowheads="1"/>
          </p:cNvSpPr>
          <p:nvPr/>
        </p:nvSpPr>
        <p:spPr bwMode="auto">
          <a:xfrm>
            <a:off x="5746751" y="4979988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37" name="Text Box 17"/>
          <p:cNvSpPr txBox="1">
            <a:spLocks noChangeArrowheads="1"/>
          </p:cNvSpPr>
          <p:nvPr/>
        </p:nvSpPr>
        <p:spPr bwMode="auto">
          <a:xfrm>
            <a:off x="5634039" y="4370389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38" name="Text Box 18"/>
          <p:cNvSpPr txBox="1">
            <a:spLocks noChangeArrowheads="1"/>
          </p:cNvSpPr>
          <p:nvPr/>
        </p:nvSpPr>
        <p:spPr bwMode="auto">
          <a:xfrm>
            <a:off x="10189360" y="4551138"/>
            <a:ext cx="10102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Služby: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POP3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>
                <a:latin typeface="Times New Roman" panose="02020603050405020304" pitchFamily="18" charset="0"/>
              </a:rPr>
              <a:t>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latin typeface="Times New Roman" panose="02020603050405020304" pitchFamily="18" charset="0"/>
              </a:rPr>
              <a:t> SMTP</a:t>
            </a:r>
            <a:endParaRPr lang="cs-CZ" altLang="cs-CZ" sz="2000" b="1" dirty="0">
              <a:latin typeface="Times New Roman" panose="02020603050405020304" pitchFamily="18" charset="0"/>
            </a:endParaRPr>
          </a:p>
        </p:txBody>
      </p:sp>
      <p:sp>
        <p:nvSpPr>
          <p:cNvPr id="56339" name="computr2"/>
          <p:cNvSpPr>
            <a:spLocks noEditPoints="1" noChangeArrowheads="1"/>
          </p:cNvSpPr>
          <p:nvPr/>
        </p:nvSpPr>
        <p:spPr bwMode="auto">
          <a:xfrm>
            <a:off x="8489951" y="5013325"/>
            <a:ext cx="830263" cy="6096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6340" name="Text Box 20"/>
          <p:cNvSpPr txBox="1">
            <a:spLocks noChangeArrowheads="1"/>
          </p:cNvSpPr>
          <p:nvPr/>
        </p:nvSpPr>
        <p:spPr bwMode="auto">
          <a:xfrm>
            <a:off x="8377239" y="4403726"/>
            <a:ext cx="1736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SERVER - cizí</a:t>
            </a:r>
          </a:p>
        </p:txBody>
      </p:sp>
      <p:sp>
        <p:nvSpPr>
          <p:cNvPr id="56341" name="AutoShape 21"/>
          <p:cNvSpPr>
            <a:spLocks noChangeArrowheads="1"/>
          </p:cNvSpPr>
          <p:nvPr/>
        </p:nvSpPr>
        <p:spPr bwMode="auto">
          <a:xfrm>
            <a:off x="7010400" y="4800600"/>
            <a:ext cx="1212850" cy="304800"/>
          </a:xfrm>
          <a:prstGeom prst="rightArrow">
            <a:avLst>
              <a:gd name="adj1" fmla="val 50000"/>
              <a:gd name="adj2" fmla="val 9947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cs-CZ" altLang="cs-CZ" sz="2400">
              <a:solidFill>
                <a:schemeClr val="bg2"/>
              </a:solidFill>
              <a:latin typeface="Times New Roman" panose="02020603050405020304" pitchFamily="18" charset="0"/>
            </a:endParaRPr>
          </a:p>
        </p:txBody>
      </p:sp>
      <p:sp>
        <p:nvSpPr>
          <p:cNvPr id="56342" name="AutoShape 22"/>
          <p:cNvSpPr>
            <a:spLocks noChangeArrowheads="1"/>
          </p:cNvSpPr>
          <p:nvPr/>
        </p:nvSpPr>
        <p:spPr bwMode="auto">
          <a:xfrm>
            <a:off x="7010400" y="5334000"/>
            <a:ext cx="1143000" cy="304800"/>
          </a:xfrm>
          <a:prstGeom prst="leftArrow">
            <a:avLst>
              <a:gd name="adj1" fmla="val 50000"/>
              <a:gd name="adj2" fmla="val 9375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solidFill>
                  <a:schemeClr val="bg2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56343" name="Text Box 23"/>
          <p:cNvSpPr txBox="1">
            <a:spLocks noChangeArrowheads="1"/>
          </p:cNvSpPr>
          <p:nvPr/>
        </p:nvSpPr>
        <p:spPr bwMode="auto">
          <a:xfrm>
            <a:off x="6324601" y="5775326"/>
            <a:ext cx="160972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KLIENT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 POP3/ IMAP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SMTP</a:t>
            </a:r>
          </a:p>
        </p:txBody>
      </p:sp>
      <p:sp>
        <p:nvSpPr>
          <p:cNvPr id="56344" name="Rectangle 24"/>
          <p:cNvSpPr>
            <a:spLocks noChangeArrowheads="1"/>
          </p:cNvSpPr>
          <p:nvPr/>
        </p:nvSpPr>
        <p:spPr bwMode="auto">
          <a:xfrm>
            <a:off x="4858544" y="3831436"/>
            <a:ext cx="5516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Times New Roman" panose="02020603050405020304" pitchFamily="18" charset="0"/>
              </a:rPr>
              <a:t>Seznam.cz, centrum.cz, email.cz, </a:t>
            </a:r>
            <a:r>
              <a:rPr lang="cs-CZ" altLang="cs-CZ" sz="2400" dirty="0" err="1">
                <a:latin typeface="Times New Roman" panose="02020603050405020304" pitchFamily="18" charset="0"/>
              </a:rPr>
              <a:t>gmail</a:t>
            </a:r>
            <a:r>
              <a:rPr lang="cs-CZ" altLang="cs-CZ" sz="2400" dirty="0">
                <a:latin typeface="Times New Roman" panose="02020603050405020304" pitchFamily="18" charset="0"/>
              </a:rPr>
              <a:t>, …</a:t>
            </a: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99519" y="469933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altLang="cs-CZ" sz="2400" kern="0" dirty="0"/>
              <a:t>Email přes lokálního klienta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03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45"/>
    </mc:Choice>
    <mc:Fallback>
      <p:transition spd="slow" advTm="2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Služby POP3 a IMAP</a:t>
            </a:r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2971800" y="1557338"/>
            <a:ext cx="896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POP3</a:t>
            </a: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6934200" y="1557338"/>
            <a:ext cx="947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IMAP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225676" y="2055813"/>
            <a:ext cx="29559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všechny nové emaily – celé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Odstraní je ze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Třídění emailů do složek na lokálním počítači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pro off-line čtení</a:t>
            </a:r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6172200" y="1979613"/>
            <a:ext cx="36576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pouze hlavičky emailů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Obsah emailu zašle až na vyžádání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Všechny emailové složky na serveru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Vhodné při čtení pošty z více počítačů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66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509"/>
    </mc:Choice>
    <mc:Fallback>
      <p:transition spd="slow" advTm="84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Odesílání pošty služba SMTP</a:t>
            </a:r>
          </a:p>
        </p:txBody>
      </p:sp>
      <p:sp>
        <p:nvSpPr>
          <p:cNvPr id="54275" name="computr2"/>
          <p:cNvSpPr>
            <a:spLocks noEditPoints="1" noChangeArrowheads="1"/>
          </p:cNvSpPr>
          <p:nvPr/>
        </p:nvSpPr>
        <p:spPr bwMode="auto">
          <a:xfrm>
            <a:off x="3436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6" name="computr2"/>
          <p:cNvSpPr>
            <a:spLocks noEditPoints="1" noChangeArrowheads="1"/>
          </p:cNvSpPr>
          <p:nvPr/>
        </p:nvSpPr>
        <p:spPr bwMode="auto">
          <a:xfrm>
            <a:off x="7627938" y="28194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4277" name="Text Box 6"/>
          <p:cNvSpPr txBox="1">
            <a:spLocks noChangeArrowheads="1"/>
          </p:cNvSpPr>
          <p:nvPr/>
        </p:nvSpPr>
        <p:spPr bwMode="auto">
          <a:xfrm>
            <a:off x="3208339" y="2133600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54278" name="Text Box 7"/>
          <p:cNvSpPr txBox="1">
            <a:spLocks noChangeArrowheads="1"/>
          </p:cNvSpPr>
          <p:nvPr/>
        </p:nvSpPr>
        <p:spPr bwMode="auto">
          <a:xfrm>
            <a:off x="7410450" y="1905001"/>
            <a:ext cx="133985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(lokální)</a:t>
            </a:r>
          </a:p>
        </p:txBody>
      </p:sp>
      <p:sp>
        <p:nvSpPr>
          <p:cNvPr id="54279" name="AutoShape 8"/>
          <p:cNvSpPr>
            <a:spLocks noChangeArrowheads="1"/>
          </p:cNvSpPr>
          <p:nvPr/>
        </p:nvSpPr>
        <p:spPr bwMode="auto">
          <a:xfrm>
            <a:off x="4572000" y="2286000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Email k odeslání</a:t>
            </a:r>
          </a:p>
        </p:txBody>
      </p:sp>
      <p:sp>
        <p:nvSpPr>
          <p:cNvPr id="54280" name="AutoShape 9"/>
          <p:cNvSpPr>
            <a:spLocks noChangeArrowheads="1"/>
          </p:cNvSpPr>
          <p:nvPr/>
        </p:nvSpPr>
        <p:spPr bwMode="auto">
          <a:xfrm>
            <a:off x="4503738" y="32004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Přijato/nepřijato</a:t>
            </a:r>
          </a:p>
        </p:txBody>
      </p:sp>
      <p:sp>
        <p:nvSpPr>
          <p:cNvPr id="54281" name="Text Box 10"/>
          <p:cNvSpPr txBox="1">
            <a:spLocks noChangeArrowheads="1"/>
          </p:cNvSpPr>
          <p:nvPr/>
        </p:nvSpPr>
        <p:spPr bwMode="auto">
          <a:xfrm>
            <a:off x="3260726" y="3927476"/>
            <a:ext cx="1269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Outlook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Eudora</a:t>
            </a:r>
          </a:p>
        </p:txBody>
      </p:sp>
      <p:sp>
        <p:nvSpPr>
          <p:cNvPr id="54282" name="Text Box 11"/>
          <p:cNvSpPr txBox="1">
            <a:spLocks noChangeArrowheads="1"/>
          </p:cNvSpPr>
          <p:nvPr/>
        </p:nvSpPr>
        <p:spPr bwMode="auto">
          <a:xfrm>
            <a:off x="7543800" y="3765551"/>
            <a:ext cx="10663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Služba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SMTP</a:t>
            </a:r>
          </a:p>
        </p:txBody>
      </p:sp>
      <p:sp>
        <p:nvSpPr>
          <p:cNvPr id="54283" name="AutoShape 12"/>
          <p:cNvSpPr>
            <a:spLocks noChangeArrowheads="1"/>
          </p:cNvSpPr>
          <p:nvPr/>
        </p:nvSpPr>
        <p:spPr bwMode="auto">
          <a:xfrm rot="3000000">
            <a:off x="8914607" y="1981995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4" name="AutoShape 13"/>
          <p:cNvSpPr>
            <a:spLocks noChangeArrowheads="1"/>
          </p:cNvSpPr>
          <p:nvPr/>
        </p:nvSpPr>
        <p:spPr bwMode="auto">
          <a:xfrm rot="8400000">
            <a:off x="8991601" y="3290888"/>
            <a:ext cx="485775" cy="976312"/>
          </a:xfrm>
          <a:prstGeom prst="upArrow">
            <a:avLst>
              <a:gd name="adj1" fmla="val 50000"/>
              <a:gd name="adj2" fmla="val 50245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54285" name="Text Box 17"/>
          <p:cNvSpPr txBox="1">
            <a:spLocks noChangeArrowheads="1"/>
          </p:cNvSpPr>
          <p:nvPr/>
        </p:nvSpPr>
        <p:spPr bwMode="auto">
          <a:xfrm>
            <a:off x="4727576" y="1989139"/>
            <a:ext cx="1592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>
                <a:latin typeface="Times New Roman" panose="02020603050405020304" pitchFamily="18" charset="0"/>
              </a:rPr>
              <a:t>jméno a heslo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78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07"/>
    </mc:Choice>
    <mc:Fallback>
      <p:transition spd="slow" advTm="36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VPN</a:t>
            </a:r>
            <a:r>
              <a:rPr lang="en-US" altLang="cs-CZ" dirty="0"/>
              <a:t> (Virtual private network)</a:t>
            </a:r>
            <a:endParaRPr lang="cs-CZ" altLang="cs-CZ" dirty="0"/>
          </a:p>
        </p:txBody>
      </p:sp>
      <p:sp>
        <p:nvSpPr>
          <p:cNvPr id="6144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87062" y="1866955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cs-CZ" altLang="cs-CZ" sz="2000" dirty="0"/>
              <a:t>Služba simuluje připojení vzdáleného počítače do lokální sítě</a:t>
            </a:r>
          </a:p>
          <a:p>
            <a:pPr eaLnBrk="1" hangingPunct="1"/>
            <a:r>
              <a:rPr lang="cs-CZ" altLang="cs-CZ" sz="2000" dirty="0"/>
              <a:t>„Tunel“ do vzdálené sítě</a:t>
            </a:r>
          </a:p>
          <a:p>
            <a:pPr eaLnBrk="1" hangingPunct="1"/>
            <a:r>
              <a:rPr lang="cs-CZ" altLang="cs-CZ" sz="2000" dirty="0"/>
              <a:t>Vzdálenému počítači je přidělena lokální IP adresa </a:t>
            </a:r>
          </a:p>
          <a:p>
            <a:pPr eaLnBrk="1" hangingPunct="1"/>
            <a:r>
              <a:rPr lang="cs-CZ" altLang="cs-CZ" sz="2000" dirty="0"/>
              <a:t>Vzdálené PC se pak stává „téměř“ plnohodnotnou součástí vnitřní sítě</a:t>
            </a:r>
          </a:p>
          <a:p>
            <a:pPr eaLnBrk="1" hangingPunct="1"/>
            <a:r>
              <a:rPr lang="cs-CZ" altLang="cs-CZ" sz="2000" dirty="0">
                <a:hlinkClick r:id="rId4"/>
              </a:rPr>
              <a:t>http://vpn.muni.cz/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OpenVPN</a:t>
            </a:r>
            <a:r>
              <a:rPr lang="en-US" altLang="cs-CZ" sz="2000" dirty="0"/>
              <a:t>)</a:t>
            </a:r>
            <a:endParaRPr lang="cs-CZ" altLang="cs-CZ" sz="2000" dirty="0"/>
          </a:p>
          <a:p>
            <a:pPr eaLnBrk="1" hangingPunct="1"/>
            <a:r>
              <a:rPr lang="cs-CZ" altLang="cs-CZ" sz="2000" dirty="0"/>
              <a:t>Nutná instalace, administrátorská oprávnění</a:t>
            </a:r>
          </a:p>
          <a:p>
            <a:pPr eaLnBrk="1" hangingPunct="1"/>
            <a:r>
              <a:rPr lang="cs-CZ" altLang="cs-CZ" sz="2000" dirty="0"/>
              <a:t>UČO + sekundární heslo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8339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55"/>
    </mc:Choice>
    <mc:Fallback>
      <p:transition spd="slow" advTm="171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VPN 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/>
              <a:t>Popis služby</a:t>
            </a:r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r>
              <a:rPr lang="cs-CZ" sz="1600" dirty="0"/>
              <a:t>VPN (</a:t>
            </a:r>
            <a:r>
              <a:rPr lang="cs-CZ" sz="1600" dirty="0" err="1"/>
              <a:t>virtual</a:t>
            </a:r>
            <a:r>
              <a:rPr lang="cs-CZ" sz="1600" dirty="0"/>
              <a:t> </a:t>
            </a:r>
            <a:r>
              <a:rPr lang="cs-CZ" sz="1600" dirty="0" err="1"/>
              <a:t>private</a:t>
            </a:r>
            <a:r>
              <a:rPr lang="cs-CZ" sz="1600" dirty="0"/>
              <a:t> network) poskytuje zaměstnancům i studentům přístup do univerzitní sítě například z domu, zahraničí nebo jiné univerzity. Po připojení k VPN se počítač bude chovat tak, jako by byl připojen přímo k univerzitní síti. </a:t>
            </a:r>
          </a:p>
          <a:p>
            <a:pPr>
              <a:defRPr/>
            </a:pPr>
            <a:r>
              <a:rPr lang="cs-CZ" sz="1600" dirty="0"/>
              <a:t>Studenti a zaměstnanci mohou tak využívat služeb, které jsou dostupné pouze z univerzitní sítě, i když v této síti zrovna nejsou. Po připojení k VPN získáte veřejnou adresu z rozsahu MU a tím například: </a:t>
            </a:r>
          </a:p>
          <a:p>
            <a:pPr lvl="1">
              <a:defRPr/>
            </a:pPr>
            <a:r>
              <a:rPr lang="cs-CZ" sz="1400" dirty="0"/>
              <a:t>přístup k placeným informačním zdrojům MU odkudkoliv (seznam dostupných zdrojů pro MU: http://ezdroje.muni.cz/</a:t>
            </a:r>
            <a:r>
              <a:rPr lang="cs-CZ" sz="1400" dirty="0" err="1"/>
              <a:t>prehled</a:t>
            </a:r>
            <a:r>
              <a:rPr lang="cs-CZ" sz="1400" dirty="0"/>
              <a:t>/</a:t>
            </a:r>
            <a:r>
              <a:rPr lang="cs-CZ" sz="1400" dirty="0" err="1"/>
              <a:t>abecedne.php?lang</a:t>
            </a:r>
            <a:r>
              <a:rPr lang="cs-CZ" sz="1400" dirty="0"/>
              <a:t>=</a:t>
            </a:r>
            <a:r>
              <a:rPr lang="cs-CZ" sz="1400" dirty="0" err="1"/>
              <a:t>cs</a:t>
            </a:r>
            <a:r>
              <a:rPr lang="cs-CZ" sz="1400" dirty="0"/>
              <a:t>),</a:t>
            </a:r>
          </a:p>
          <a:p>
            <a:pPr lvl="1">
              <a:defRPr/>
            </a:pPr>
            <a:r>
              <a:rPr lang="cs-CZ" sz="1400" dirty="0"/>
              <a:t>přístup ke službám dostupným pouze ze sítě MU (např. specializovaná zařízení a přístroje nebo přístup k univerzitním licencím).</a:t>
            </a:r>
          </a:p>
          <a:p>
            <a:pPr marL="457200" lvl="1" indent="0">
              <a:buNone/>
              <a:defRPr/>
            </a:pPr>
            <a:endParaRPr lang="cs-CZ" sz="1200" dirty="0"/>
          </a:p>
          <a:p>
            <a:pPr>
              <a:defRPr/>
            </a:pPr>
            <a:r>
              <a:rPr lang="cs-CZ" sz="1600" dirty="0"/>
              <a:t>Připojit k VPN můžete například PC s Windows, Mac OSX, Linux nebo jiným, mobilním zařízení s OS Android nebo </a:t>
            </a:r>
            <a:r>
              <a:rPr lang="cs-CZ" sz="1600" dirty="0" err="1"/>
              <a:t>iOS</a:t>
            </a:r>
            <a:r>
              <a:rPr lang="cs-CZ" sz="1600" dirty="0"/>
              <a:t>. </a:t>
            </a:r>
          </a:p>
          <a:p>
            <a:pPr>
              <a:defRPr/>
            </a:pPr>
            <a:endParaRPr 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21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81"/>
    </mc:Choice>
    <mc:Fallback>
      <p:transition spd="slow" advTm="19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Další služby</a:t>
            </a:r>
            <a:endParaRPr lang="cs-CZ" alt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981200" y="1417638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cs-CZ" sz="2000" b="1" dirty="0" smtClean="0"/>
              <a:t>FTP (SFTP)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 smtClean="0"/>
              <a:t>Přenos souborů mezi klientem a serverem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 smtClean="0"/>
              <a:t>Klient: např.: </a:t>
            </a:r>
            <a:r>
              <a:rPr lang="cs-CZ" sz="1600" b="1" dirty="0" err="1" smtClean="0"/>
              <a:t>WinSCP</a:t>
            </a:r>
            <a:endParaRPr lang="cs-CZ" sz="1600" b="1" dirty="0" smtClean="0"/>
          </a:p>
          <a:p>
            <a:pPr lvl="1">
              <a:lnSpc>
                <a:spcPct val="150000"/>
              </a:lnSpc>
              <a:defRPr/>
            </a:pPr>
            <a:r>
              <a:rPr lang="cs-CZ" sz="1600" b="1" dirty="0" smtClean="0"/>
              <a:t>Pro </a:t>
            </a:r>
            <a:r>
              <a:rPr lang="cs-CZ" sz="1600" b="1" dirty="0" err="1" smtClean="0"/>
              <a:t>download</a:t>
            </a:r>
            <a:r>
              <a:rPr lang="cs-CZ" sz="1600" b="1" dirty="0" smtClean="0"/>
              <a:t> souborů se již dnes využívá HTTP(S) služba</a:t>
            </a:r>
          </a:p>
          <a:p>
            <a:pPr>
              <a:defRPr/>
            </a:pPr>
            <a:r>
              <a:rPr lang="cs-CZ" sz="2400" b="1" dirty="0" smtClean="0"/>
              <a:t>Vzdálený přístup</a:t>
            </a:r>
          </a:p>
          <a:p>
            <a:pPr lvl="1">
              <a:lnSpc>
                <a:spcPct val="150000"/>
              </a:lnSpc>
              <a:defRPr/>
            </a:pPr>
            <a:r>
              <a:rPr lang="cs-CZ" sz="1600" b="1" dirty="0" smtClean="0"/>
              <a:t>Windows: Vzdálená plocha (</a:t>
            </a:r>
            <a:r>
              <a:rPr lang="cs-CZ" sz="1600" b="1" dirty="0" err="1" smtClean="0"/>
              <a:t>Remote</a:t>
            </a:r>
            <a:r>
              <a:rPr lang="cs-CZ" sz="1600" b="1" dirty="0" smtClean="0"/>
              <a:t> desktop)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 smtClean="0"/>
              <a:t>Klient je standardní součástí </a:t>
            </a:r>
            <a:r>
              <a:rPr lang="cs-CZ" sz="1400" b="1" dirty="0" err="1" smtClean="0"/>
              <a:t>windows</a:t>
            </a:r>
            <a:endParaRPr lang="cs-CZ" sz="1400" b="1" dirty="0" smtClean="0"/>
          </a:p>
          <a:p>
            <a:pPr lvl="1">
              <a:lnSpc>
                <a:spcPct val="150000"/>
              </a:lnSpc>
              <a:defRPr/>
            </a:pPr>
            <a:r>
              <a:rPr lang="cs-CZ" sz="1900" b="1" dirty="0" smtClean="0"/>
              <a:t>SSH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 err="1" smtClean="0"/>
              <a:t>Adminstrátorský</a:t>
            </a:r>
            <a:r>
              <a:rPr lang="cs-CZ" sz="1400" b="1" dirty="0" smtClean="0"/>
              <a:t> přístup na servery</a:t>
            </a:r>
          </a:p>
          <a:p>
            <a:pPr lvl="2">
              <a:lnSpc>
                <a:spcPct val="150000"/>
              </a:lnSpc>
              <a:defRPr/>
            </a:pPr>
            <a:r>
              <a:rPr lang="cs-CZ" sz="1400" b="1" dirty="0" smtClean="0"/>
              <a:t>Klient: např.: </a:t>
            </a:r>
            <a:r>
              <a:rPr lang="cs-CZ" sz="1400" b="1" dirty="0" err="1" smtClean="0"/>
              <a:t>Putty</a:t>
            </a:r>
            <a:endParaRPr lang="cs-CZ" sz="1400" b="1" dirty="0"/>
          </a:p>
          <a:p>
            <a:pPr marL="0" indent="0">
              <a:buNone/>
              <a:defRPr/>
            </a:pPr>
            <a:endParaRPr lang="cs-CZ" sz="1600" dirty="0"/>
          </a:p>
          <a:p>
            <a:pPr>
              <a:defRPr/>
            </a:pPr>
            <a:endParaRPr lang="cs-CZ" sz="16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841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6896"/>
    </mc:Choice>
    <mc:Fallback>
      <p:transition spd="slow" advTm="126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smtClean="0"/>
              <a:t>Další část:</a:t>
            </a:r>
            <a:endParaRPr lang="cs-CZ" altLang="cs-CZ" dirty="0"/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Síťové </a:t>
            </a:r>
            <a:r>
              <a:rPr lang="cs-CZ" altLang="cs-CZ" sz="1400" dirty="0" smtClean="0"/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DHCP, DNS, HTTP</a:t>
            </a:r>
            <a:r>
              <a:rPr lang="cs-CZ" altLang="cs-CZ" sz="1200" dirty="0"/>
              <a:t>, </a:t>
            </a:r>
            <a:r>
              <a:rPr lang="cs-CZ" altLang="cs-CZ" sz="1200" dirty="0" smtClean="0"/>
              <a:t> </a:t>
            </a:r>
            <a:r>
              <a:rPr lang="cs-CZ" altLang="cs-CZ" sz="1200" dirty="0"/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 smtClean="0">
                <a:solidFill>
                  <a:srgbClr val="FF0000"/>
                </a:solidFill>
              </a:rPr>
              <a:t>Hesla, viry, </a:t>
            </a:r>
            <a:r>
              <a:rPr lang="cs-CZ" altLang="cs-CZ" sz="1200" b="1" dirty="0">
                <a:solidFill>
                  <a:srgbClr val="FF0000"/>
                </a:solidFill>
              </a:rPr>
              <a:t>f</a:t>
            </a:r>
            <a:r>
              <a:rPr lang="cs-CZ" altLang="cs-CZ" sz="1200" b="1" dirty="0" smtClean="0">
                <a:solidFill>
                  <a:srgbClr val="FF0000"/>
                </a:solidFill>
              </a:rPr>
              <a:t>irewall</a:t>
            </a:r>
            <a:r>
              <a:rPr lang="cs-CZ" altLang="cs-CZ" sz="1200" b="1" dirty="0">
                <a:solidFill>
                  <a:srgbClr val="FF0000"/>
                </a:solidFill>
              </a:rPr>
              <a:t>, email, </a:t>
            </a:r>
            <a:r>
              <a:rPr lang="cs-CZ" altLang="cs-CZ" sz="1200" b="1" dirty="0" err="1">
                <a:solidFill>
                  <a:srgbClr val="FF0000"/>
                </a:solidFill>
              </a:rPr>
              <a:t>spyware</a:t>
            </a:r>
            <a:r>
              <a:rPr lang="cs-CZ" altLang="cs-CZ" sz="1200" b="1" dirty="0">
                <a:solidFill>
                  <a:srgbClr val="FF0000"/>
                </a:solidFill>
              </a:rPr>
              <a:t>, </a:t>
            </a:r>
            <a:r>
              <a:rPr lang="cs-CZ" altLang="cs-CZ" sz="1200" b="1" dirty="0" err="1" smtClean="0">
                <a:solidFill>
                  <a:srgbClr val="FF0000"/>
                </a:solidFill>
              </a:rPr>
              <a:t>phishing</a:t>
            </a:r>
            <a:endParaRPr lang="cs-CZ" altLang="cs-CZ" sz="1200" b="1" dirty="0">
              <a:solidFill>
                <a:srgbClr val="FF0000"/>
              </a:solidFill>
            </a:endParaRP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04349"/>
      </p:ext>
    </p:extLst>
  </p:cSld>
  <p:clrMapOvr>
    <a:masterClrMapping/>
  </p:clrMapOvr>
  <p:transition advTm="11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Osnova</a:t>
            </a:r>
          </a:p>
        </p:txBody>
      </p:sp>
      <p:sp>
        <p:nvSpPr>
          <p:cNvPr id="512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981200" y="1163638"/>
            <a:ext cx="8229600" cy="4857750"/>
          </a:xfrm>
        </p:spPr>
        <p:txBody>
          <a:bodyPr/>
          <a:lstStyle/>
          <a:p>
            <a:pPr marL="0" indent="0">
              <a:spcAft>
                <a:spcPts val="600"/>
              </a:spcAft>
              <a:buNone/>
              <a:defRPr/>
            </a:pP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Pojmy, termíny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en-US" altLang="cs-CZ" sz="1400" dirty="0"/>
              <a:t>P</a:t>
            </a:r>
            <a:r>
              <a:rPr lang="cs-CZ" altLang="cs-CZ" sz="1400" dirty="0" err="1"/>
              <a:t>řipojení</a:t>
            </a:r>
            <a:r>
              <a:rPr lang="cs-CZ" altLang="cs-CZ" sz="1400" dirty="0"/>
              <a:t> k </a:t>
            </a:r>
            <a:r>
              <a:rPr lang="cs-CZ" altLang="cs-CZ" sz="1400" dirty="0" smtClean="0"/>
              <a:t>počítačové síti</a:t>
            </a:r>
            <a:endParaRPr lang="cs-CZ" altLang="cs-CZ" sz="1400" dirty="0"/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  Možnosti </a:t>
            </a:r>
            <a:r>
              <a:rPr lang="cs-CZ" altLang="cs-CZ" sz="1200" dirty="0"/>
              <a:t>připojení, co je zapotřebí, srovnání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b="1" dirty="0">
                <a:solidFill>
                  <a:srgbClr val="FF0000"/>
                </a:solidFill>
              </a:rPr>
              <a:t>Síťové </a:t>
            </a:r>
            <a:r>
              <a:rPr lang="cs-CZ" altLang="cs-CZ" sz="1400" b="1" dirty="0" smtClean="0">
                <a:solidFill>
                  <a:srgbClr val="FF0000"/>
                </a:solidFill>
              </a:rPr>
              <a:t>služby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b="1" dirty="0" smtClean="0">
                <a:solidFill>
                  <a:srgbClr val="FF0000"/>
                </a:solidFill>
              </a:rPr>
              <a:t>DHCP, DNS, HTTP</a:t>
            </a:r>
            <a:r>
              <a:rPr lang="cs-CZ" altLang="cs-CZ" sz="1200" b="1" dirty="0">
                <a:solidFill>
                  <a:srgbClr val="FF0000"/>
                </a:solidFill>
              </a:rPr>
              <a:t>, </a:t>
            </a:r>
            <a:r>
              <a:rPr lang="cs-CZ" altLang="cs-CZ" sz="1200" b="1" dirty="0" smtClean="0">
                <a:solidFill>
                  <a:srgbClr val="FF0000"/>
                </a:solidFill>
              </a:rPr>
              <a:t> </a:t>
            </a:r>
            <a:r>
              <a:rPr lang="cs-CZ" altLang="cs-CZ" sz="1200" b="1" dirty="0">
                <a:solidFill>
                  <a:srgbClr val="FF0000"/>
                </a:solidFill>
              </a:rPr>
              <a:t>Email, vzdálený přístup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/>
              <a:t>Bezpečnost na síti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 smtClean="0"/>
              <a:t>Hesla, viry, </a:t>
            </a:r>
            <a:r>
              <a:rPr lang="cs-CZ" altLang="cs-CZ" sz="1200" dirty="0"/>
              <a:t>f</a:t>
            </a:r>
            <a:r>
              <a:rPr lang="cs-CZ" altLang="cs-CZ" sz="1200" dirty="0" smtClean="0"/>
              <a:t>irewall</a:t>
            </a:r>
            <a:r>
              <a:rPr lang="cs-CZ" altLang="cs-CZ" sz="1200" dirty="0"/>
              <a:t>, email, </a:t>
            </a:r>
            <a:r>
              <a:rPr lang="cs-CZ" altLang="cs-CZ" sz="1200" dirty="0" err="1"/>
              <a:t>spyware</a:t>
            </a:r>
            <a:r>
              <a:rPr lang="cs-CZ" altLang="cs-CZ" sz="1200" dirty="0"/>
              <a:t>, </a:t>
            </a:r>
            <a:r>
              <a:rPr lang="cs-CZ" altLang="cs-CZ" sz="1200" dirty="0" err="1" smtClean="0"/>
              <a:t>phishing</a:t>
            </a:r>
            <a:endParaRPr lang="cs-CZ" altLang="cs-CZ" sz="12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Šifrování, elektronický podpis, elektronická identita a její prokazování</a:t>
            </a:r>
            <a:endParaRPr lang="cs-CZ" alt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sz="1400" dirty="0"/>
              <a:t>Český </a:t>
            </a:r>
            <a:r>
              <a:rPr lang="cs-CZ" sz="1400" dirty="0" smtClean="0"/>
              <a:t>E-</a:t>
            </a:r>
            <a:r>
              <a:rPr lang="cs-CZ" sz="1400" dirty="0" err="1" smtClean="0"/>
              <a:t>government</a:t>
            </a:r>
            <a:endParaRPr lang="cs-CZ" sz="1400" dirty="0"/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cs-CZ" altLang="cs-CZ" sz="1400" dirty="0" smtClean="0"/>
              <a:t>Elektronické </a:t>
            </a:r>
            <a:r>
              <a:rPr lang="cs-CZ" altLang="cs-CZ" sz="1400" dirty="0"/>
              <a:t>zdravotnictví </a:t>
            </a:r>
            <a:r>
              <a:rPr lang="cs-CZ" altLang="cs-CZ" sz="1400" dirty="0" smtClean="0"/>
              <a:t>ČR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cs-CZ" altLang="cs-CZ" sz="1200" dirty="0"/>
              <a:t>Pro DPS studium</a:t>
            </a:r>
          </a:p>
          <a:p>
            <a:pPr marL="414900" indent="-342900">
              <a:spcAft>
                <a:spcPts val="600"/>
              </a:spcAft>
              <a:buFont typeface="+mj-lt"/>
              <a:buAutoNum type="arabicPeriod"/>
              <a:defRPr/>
            </a:pPr>
            <a:endParaRPr lang="cs-CZ" altLang="cs-CZ" sz="1400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cs-CZ" altLang="cs-CZ" sz="1400" dirty="0"/>
          </a:p>
          <a:p>
            <a:pPr>
              <a:lnSpc>
                <a:spcPct val="80000"/>
              </a:lnSpc>
              <a:spcAft>
                <a:spcPts val="600"/>
              </a:spcAft>
              <a:defRPr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05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  <a:p>
            <a:pPr eaLnBrk="1" hangingPunct="1">
              <a:lnSpc>
                <a:spcPct val="80000"/>
              </a:lnSpc>
              <a:defRPr/>
            </a:pPr>
            <a:endParaRPr lang="cs-CZ" altLang="cs-CZ" sz="11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8056"/>
      </p:ext>
    </p:extLst>
  </p:cSld>
  <p:clrMapOvr>
    <a:masterClrMapping/>
  </p:clrMapOvr>
  <p:transition advTm="177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1752600" y="304800"/>
            <a:ext cx="9211056" cy="1143000"/>
          </a:xfrm>
          <a:noFill/>
        </p:spPr>
        <p:txBody>
          <a:bodyPr/>
          <a:lstStyle/>
          <a:p>
            <a:pPr eaLnBrk="1" hangingPunct="1"/>
            <a:r>
              <a:rPr lang="cs-CZ" altLang="cs-CZ" dirty="0"/>
              <a:t>Vzájemná komunikace počítačů v síti</a:t>
            </a:r>
          </a:p>
        </p:txBody>
      </p:sp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4656138" y="1341439"/>
            <a:ext cx="3097212" cy="46037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Model   Klient – Server</a:t>
            </a:r>
          </a:p>
        </p:txBody>
      </p:sp>
      <p:sp>
        <p:nvSpPr>
          <p:cNvPr id="43012" name="computr2"/>
          <p:cNvSpPr>
            <a:spLocks noEditPoints="1" noChangeArrowheads="1"/>
          </p:cNvSpPr>
          <p:nvPr/>
        </p:nvSpPr>
        <p:spPr bwMode="auto">
          <a:xfrm>
            <a:off x="4122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3" name="computr2"/>
          <p:cNvSpPr>
            <a:spLocks noEditPoints="1" noChangeArrowheads="1"/>
          </p:cNvSpPr>
          <p:nvPr/>
        </p:nvSpPr>
        <p:spPr bwMode="auto">
          <a:xfrm>
            <a:off x="8313738" y="3657600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3014" name="Text Box 8"/>
          <p:cNvSpPr txBox="1">
            <a:spLocks noChangeArrowheads="1"/>
          </p:cNvSpPr>
          <p:nvPr/>
        </p:nvSpPr>
        <p:spPr bwMode="auto">
          <a:xfrm>
            <a:off x="3894138" y="2971801"/>
            <a:ext cx="1382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8096250" y="3048001"/>
            <a:ext cx="14239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3016" name="AutoShape 10"/>
          <p:cNvSpPr>
            <a:spLocks noChangeArrowheads="1"/>
          </p:cNvSpPr>
          <p:nvPr/>
        </p:nvSpPr>
        <p:spPr bwMode="auto">
          <a:xfrm>
            <a:off x="5570538" y="3124200"/>
            <a:ext cx="2125662" cy="685800"/>
          </a:xfrm>
          <a:prstGeom prst="rightArrow">
            <a:avLst>
              <a:gd name="adj1" fmla="val 50000"/>
              <a:gd name="adj2" fmla="val 77488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Požadavek</a:t>
            </a:r>
          </a:p>
        </p:txBody>
      </p:sp>
      <p:sp>
        <p:nvSpPr>
          <p:cNvPr id="43017" name="AutoShape 11"/>
          <p:cNvSpPr>
            <a:spLocks noChangeArrowheads="1"/>
          </p:cNvSpPr>
          <p:nvPr/>
        </p:nvSpPr>
        <p:spPr bwMode="auto">
          <a:xfrm>
            <a:off x="5570538" y="4038600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Odpověď</a:t>
            </a:r>
          </a:p>
        </p:txBody>
      </p:sp>
      <p:pic>
        <p:nvPicPr>
          <p:cNvPr id="43018" name="Picture 12" descr="BD06790_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505201"/>
            <a:ext cx="12192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9" name="Text Box 13"/>
          <p:cNvSpPr txBox="1">
            <a:spLocks noChangeArrowheads="1"/>
          </p:cNvSpPr>
          <p:nvPr/>
        </p:nvSpPr>
        <p:spPr bwMode="auto">
          <a:xfrm>
            <a:off x="1676400" y="2971800"/>
            <a:ext cx="169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UŽIVATEL</a:t>
            </a:r>
          </a:p>
        </p:txBody>
      </p:sp>
      <p:sp>
        <p:nvSpPr>
          <p:cNvPr id="43020" name="AutoShape 14"/>
          <p:cNvSpPr>
            <a:spLocks noChangeArrowheads="1"/>
          </p:cNvSpPr>
          <p:nvPr/>
        </p:nvSpPr>
        <p:spPr bwMode="auto">
          <a:xfrm>
            <a:off x="3200400" y="3657601"/>
            <a:ext cx="762000" cy="485775"/>
          </a:xfrm>
          <a:prstGeom prst="rightArrow">
            <a:avLst>
              <a:gd name="adj1" fmla="val 50000"/>
              <a:gd name="adj2" fmla="val 3921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43021" name="Text Box 15"/>
          <p:cNvSpPr txBox="1">
            <a:spLocks noChangeArrowheads="1"/>
          </p:cNvSpPr>
          <p:nvPr/>
        </p:nvSpPr>
        <p:spPr bwMode="auto">
          <a:xfrm>
            <a:off x="4022725" y="4724401"/>
            <a:ext cx="15392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</a:t>
            </a:r>
          </a:p>
        </p:txBody>
      </p:sp>
      <p:sp>
        <p:nvSpPr>
          <p:cNvPr id="43022" name="Text Box 16"/>
          <p:cNvSpPr txBox="1">
            <a:spLocks noChangeArrowheads="1"/>
          </p:cNvSpPr>
          <p:nvPr/>
        </p:nvSpPr>
        <p:spPr bwMode="auto">
          <a:xfrm>
            <a:off x="7620001" y="4724401"/>
            <a:ext cx="30636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Počítač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cs-CZ" altLang="cs-CZ" sz="2400">
                <a:latin typeface="Times New Roman" panose="02020603050405020304" pitchFamily="18" charset="0"/>
              </a:rPr>
              <a:t>  Program = SLUŽBA</a:t>
            </a:r>
          </a:p>
        </p:txBody>
      </p:sp>
      <p:sp>
        <p:nvSpPr>
          <p:cNvPr id="43023" name="Text Box 17"/>
          <p:cNvSpPr txBox="1">
            <a:spLocks noChangeArrowheads="1"/>
          </p:cNvSpPr>
          <p:nvPr/>
        </p:nvSpPr>
        <p:spPr bwMode="auto">
          <a:xfrm>
            <a:off x="2424114" y="5661025"/>
            <a:ext cx="32226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Jakého používáte klienta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 pro danou službu?</a:t>
            </a:r>
          </a:p>
        </p:txBody>
      </p:sp>
      <p:sp>
        <p:nvSpPr>
          <p:cNvPr id="43024" name="AutoShape 18"/>
          <p:cNvSpPr>
            <a:spLocks noChangeArrowheads="1"/>
          </p:cNvSpPr>
          <p:nvPr/>
        </p:nvSpPr>
        <p:spPr bwMode="auto">
          <a:xfrm>
            <a:off x="6167438" y="2060576"/>
            <a:ext cx="2233612" cy="936625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Kdo, po kom, co chce</a:t>
            </a:r>
          </a:p>
        </p:txBody>
      </p:sp>
      <p:sp>
        <p:nvSpPr>
          <p:cNvPr id="43025" name="AutoShape 19"/>
          <p:cNvSpPr>
            <a:spLocks noChangeArrowheads="1"/>
          </p:cNvSpPr>
          <p:nvPr/>
        </p:nvSpPr>
        <p:spPr bwMode="auto">
          <a:xfrm>
            <a:off x="6240464" y="5516563"/>
            <a:ext cx="2016125" cy="863600"/>
          </a:xfrm>
          <a:prstGeom prst="wedgeRoundRectCallout">
            <a:avLst>
              <a:gd name="adj1" fmla="val -41181"/>
              <a:gd name="adj2" fmla="val -151838"/>
              <a:gd name="adj3" fmla="val 16667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Pro koho, od koho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12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225"/>
    </mc:Choice>
    <mc:Fallback>
      <p:transition spd="slow" advTm="65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Síťové služby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75622" y="1423988"/>
            <a:ext cx="8229600" cy="4525963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DHCP, DNS</a:t>
            </a:r>
          </a:p>
          <a:p>
            <a:pPr eaLnBrk="1" hangingPunct="1"/>
            <a:r>
              <a:rPr lang="cs-CZ" altLang="cs-CZ" sz="2000" dirty="0"/>
              <a:t>HTTP</a:t>
            </a:r>
            <a:r>
              <a:rPr lang="en-US" altLang="cs-CZ" sz="2000" dirty="0"/>
              <a:t>, FTP, SSH, POP3</a:t>
            </a:r>
            <a:r>
              <a:rPr lang="cs-CZ" altLang="cs-CZ" sz="2000" dirty="0"/>
              <a:t>, IMAP, SMTP</a:t>
            </a:r>
            <a:endParaRPr lang="en-US" altLang="cs-CZ" sz="2000" dirty="0"/>
          </a:p>
          <a:p>
            <a:pPr eaLnBrk="1" hangingPunct="1"/>
            <a:r>
              <a:rPr lang="en-US" altLang="cs-CZ" sz="2000" dirty="0" err="1"/>
              <a:t>Typicky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jeden</a:t>
            </a:r>
            <a:r>
              <a:rPr lang="en-US" altLang="cs-CZ" sz="2000" dirty="0"/>
              <a:t> server </a:t>
            </a:r>
            <a:r>
              <a:rPr lang="en-US" altLang="cs-CZ" sz="2000" dirty="0" err="1"/>
              <a:t>poskytuje</a:t>
            </a:r>
            <a:r>
              <a:rPr lang="en-US" altLang="cs-CZ" sz="2000" dirty="0"/>
              <a:t> v</a:t>
            </a:r>
            <a:r>
              <a:rPr lang="cs-CZ" altLang="cs-CZ" sz="2000" dirty="0" err="1"/>
              <a:t>íce</a:t>
            </a:r>
            <a:r>
              <a:rPr lang="cs-CZ" altLang="cs-CZ" sz="2000" dirty="0"/>
              <a:t> služeb</a:t>
            </a:r>
          </a:p>
          <a:p>
            <a:pPr eaLnBrk="1" hangingPunct="1"/>
            <a:r>
              <a:rPr lang="cs-CZ" altLang="cs-CZ" sz="2000" dirty="0"/>
              <a:t>Server je identifikován IP adresou </a:t>
            </a:r>
            <a:r>
              <a:rPr lang="en-US" altLang="cs-CZ" sz="2000" dirty="0"/>
              <a:t>(tel. </a:t>
            </a:r>
            <a:r>
              <a:rPr lang="cs-CZ" altLang="cs-CZ" sz="2000" dirty="0"/>
              <a:t>číslo</a:t>
            </a:r>
            <a:r>
              <a:rPr lang="en-US" altLang="cs-CZ" sz="2000" dirty="0"/>
              <a:t>)</a:t>
            </a:r>
            <a:r>
              <a:rPr lang="cs-CZ" altLang="cs-CZ" sz="2000" dirty="0"/>
              <a:t>, služba svým číslem zvaným </a:t>
            </a:r>
            <a:r>
              <a:rPr lang="cs-CZ" altLang="cs-CZ" sz="2000" dirty="0">
                <a:solidFill>
                  <a:srgbClr val="FF0000"/>
                </a:solidFill>
              </a:rPr>
              <a:t>port</a:t>
            </a:r>
            <a:r>
              <a:rPr lang="cs-CZ" altLang="cs-CZ" sz="2000" dirty="0"/>
              <a:t> </a:t>
            </a:r>
            <a:r>
              <a:rPr lang="en-US" altLang="cs-CZ" sz="2000" dirty="0"/>
              <a:t>(</a:t>
            </a:r>
            <a:r>
              <a:rPr lang="en-US" altLang="cs-CZ" sz="2000" dirty="0" err="1"/>
              <a:t>klapka</a:t>
            </a:r>
            <a:r>
              <a:rPr lang="en-US" altLang="cs-CZ" sz="2000" dirty="0"/>
              <a:t>)</a:t>
            </a:r>
          </a:p>
          <a:p>
            <a:pPr eaLnBrk="1" hangingPunct="1"/>
            <a:r>
              <a:rPr lang="cs-CZ" altLang="cs-CZ" sz="2000" dirty="0"/>
              <a:t>Kompletní adresa služby je IP adresa serveru + číslo portu</a:t>
            </a:r>
          </a:p>
          <a:p>
            <a:pPr eaLnBrk="1" hangingPunct="1"/>
            <a:r>
              <a:rPr lang="en-US" altLang="cs-CZ" sz="2000" dirty="0" err="1"/>
              <a:t>Ka</a:t>
            </a:r>
            <a:r>
              <a:rPr lang="cs-CZ" altLang="cs-CZ" sz="2000" dirty="0" err="1"/>
              <a:t>ždá</a:t>
            </a:r>
            <a:r>
              <a:rPr lang="cs-CZ" altLang="cs-CZ" sz="2000" dirty="0"/>
              <a:t> služba má definovaný standardní port, např. HTTP port č. 80</a:t>
            </a:r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>
              <a:buFontTx/>
              <a:buNone/>
            </a:pPr>
            <a:endParaRPr lang="en-US" altLang="cs-CZ" sz="2000" dirty="0"/>
          </a:p>
          <a:p>
            <a:pPr eaLnBrk="1" hangingPunct="1"/>
            <a:endParaRPr lang="cs-CZ" altLang="cs-CZ" sz="2000" dirty="0"/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2208213" y="5527676"/>
            <a:ext cx="71485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Zobrazení aktuálně využívaných služeb – </a:t>
            </a:r>
            <a:r>
              <a:rPr lang="cs-CZ" altLang="cs-CZ" sz="2400" b="1">
                <a:latin typeface="Times New Roman" panose="02020603050405020304" pitchFamily="18" charset="0"/>
              </a:rPr>
              <a:t>cmd + netstat</a:t>
            </a:r>
          </a:p>
        </p:txBody>
      </p:sp>
      <p:sp>
        <p:nvSpPr>
          <p:cNvPr id="44037" name="AutoShape 5">
            <a:hlinkClick r:id="rId4" action="ppaction://program" highlightClick="1"/>
          </p:cNvPr>
          <p:cNvSpPr>
            <a:spLocks noChangeArrowheads="1"/>
          </p:cNvSpPr>
          <p:nvPr/>
        </p:nvSpPr>
        <p:spPr bwMode="auto">
          <a:xfrm>
            <a:off x="9264650" y="5445126"/>
            <a:ext cx="433388" cy="504825"/>
          </a:xfrm>
          <a:prstGeom prst="actionButtonDocumen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115"/>
    </mc:Choice>
    <mc:Fallback>
      <p:transition spd="slow" advTm="85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Výstup programu </a:t>
            </a:r>
            <a:r>
              <a:rPr lang="cs-CZ" dirty="0" err="1" smtClean="0"/>
              <a:t>netstat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53850" y="1692275"/>
            <a:ext cx="7285887" cy="4140200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86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9146"/>
    </mc:Choice>
    <mc:Fallback>
      <p:transition spd="slow" advTm="119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274639"/>
            <a:ext cx="8229600" cy="777875"/>
          </a:xfrm>
        </p:spPr>
        <p:txBody>
          <a:bodyPr/>
          <a:lstStyle/>
          <a:p>
            <a:pPr eaLnBrk="1" hangingPunct="1"/>
            <a:r>
              <a:rPr lang="cs-CZ" altLang="cs-CZ"/>
              <a:t>Služba DHCP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Automatická konfigurace síťového připojení vašeho počítače v lokální síti</a:t>
            </a:r>
          </a:p>
          <a:p>
            <a:pPr marL="72000" indent="0" eaLnBrk="1" hangingPunct="1">
              <a:lnSpc>
                <a:spcPct val="80000"/>
              </a:lnSpc>
              <a:buNone/>
            </a:pPr>
            <a:r>
              <a:rPr lang="cs-CZ" altLang="cs-CZ" sz="2000" dirty="0"/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DHCP protokol nastavuje veškeré parametry nutné pro připojení PC do sítě, zejména</a:t>
            </a:r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</a:t>
            </a:r>
            <a:r>
              <a:rPr lang="cs-CZ" altLang="cs-CZ" dirty="0"/>
              <a:t>PC</a:t>
            </a:r>
            <a:r>
              <a:rPr lang="en-US" altLang="cs-CZ" dirty="0"/>
              <a:t> (</a:t>
            </a:r>
            <a:r>
              <a:rPr lang="cs-CZ" altLang="cs-CZ" dirty="0"/>
              <a:t>147.251.147.250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en-US" altLang="cs-CZ" b="1" dirty="0" err="1"/>
              <a:t>M</a:t>
            </a:r>
            <a:r>
              <a:rPr lang="cs-CZ" altLang="cs-CZ" b="1" dirty="0" err="1"/>
              <a:t>ask</a:t>
            </a:r>
            <a:r>
              <a:rPr lang="en-US" altLang="cs-CZ" b="1" dirty="0"/>
              <a:t>a</a:t>
            </a:r>
            <a:r>
              <a:rPr lang="cs-CZ" altLang="cs-CZ" b="1" dirty="0"/>
              <a:t> sítě 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255.255.255.0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adresa brány </a:t>
            </a:r>
            <a:r>
              <a:rPr lang="cs-CZ" altLang="cs-CZ" dirty="0"/>
              <a:t>(</a:t>
            </a:r>
            <a:r>
              <a:rPr lang="cs-CZ" altLang="cs-CZ" dirty="0" err="1"/>
              <a:t>gateway</a:t>
            </a:r>
            <a:r>
              <a:rPr lang="cs-CZ" altLang="cs-CZ" dirty="0"/>
              <a:t>) </a:t>
            </a:r>
            <a:r>
              <a:rPr lang="en-US" altLang="cs-CZ" dirty="0"/>
              <a:t>(</a:t>
            </a:r>
            <a:r>
              <a:rPr lang="cs-CZ" altLang="cs-CZ" dirty="0"/>
              <a:t>147.251.147.1</a:t>
            </a:r>
            <a:r>
              <a:rPr lang="en-US" altLang="cs-CZ" dirty="0"/>
              <a:t>)</a:t>
            </a:r>
            <a:endParaRPr lang="cs-CZ" altLang="cs-CZ" dirty="0"/>
          </a:p>
          <a:p>
            <a:pPr lvl="1">
              <a:lnSpc>
                <a:spcPct val="150000"/>
              </a:lnSpc>
            </a:pPr>
            <a:r>
              <a:rPr lang="cs-CZ" altLang="cs-CZ" b="1" dirty="0"/>
              <a:t>IP adresy DNS serveru</a:t>
            </a:r>
            <a:r>
              <a:rPr lang="en-US" altLang="cs-CZ" b="1" dirty="0"/>
              <a:t> </a:t>
            </a:r>
            <a:r>
              <a:rPr lang="en-US" altLang="cs-CZ" dirty="0"/>
              <a:t>(</a:t>
            </a:r>
            <a:r>
              <a:rPr lang="cs-CZ" altLang="cs-CZ" dirty="0"/>
              <a:t>147.251.26.1</a:t>
            </a:r>
            <a:r>
              <a:rPr lang="en-US" altLang="cs-CZ" dirty="0"/>
              <a:t>)</a:t>
            </a:r>
            <a:endParaRPr lang="cs-CZ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Připojení počítače (síťové karty = MAC adresy) může povolit/zakázat administrátor sítě 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cs-CZ" altLang="cs-CZ" dirty="0"/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US" altLang="cs-CZ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</a:pPr>
            <a:endParaRPr lang="cs-CZ" altLang="cs-CZ" sz="20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19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980"/>
    </mc:Choice>
    <mc:Fallback>
      <p:transition spd="slow" advTm="124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DNS služba</a:t>
            </a:r>
            <a:br>
              <a:rPr lang="cs-CZ" altLang="cs-CZ"/>
            </a:br>
            <a:endParaRPr lang="cs-CZ" altLang="cs-CZ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400" dirty="0"/>
              <a:t>Překlad internetových jmen na IP adresy</a:t>
            </a:r>
          </a:p>
          <a:p>
            <a:pPr eaLnBrk="1" hangingPunct="1"/>
            <a:r>
              <a:rPr lang="cs-CZ" altLang="cs-CZ" sz="2400" dirty="0"/>
              <a:t>Ne každá IP adresa má definováno internetové jméno</a:t>
            </a:r>
          </a:p>
          <a:p>
            <a:pPr eaLnBrk="1" hangingPunct="1"/>
            <a:r>
              <a:rPr lang="cs-CZ" altLang="cs-CZ" sz="2400" dirty="0"/>
              <a:t>Překlad realizují DNS servery, které udržují seznam známých internetových jmen a případně se dotazují dalších DNS serverů na neznámá jména</a:t>
            </a:r>
          </a:p>
          <a:p>
            <a:pPr eaLnBrk="1" hangingPunct="1"/>
            <a:r>
              <a:rPr lang="cs-CZ" altLang="cs-CZ" sz="2400" dirty="0"/>
              <a:t>Bez dostupnosti této služby nelze využívat internetová jména, pouze IP adresy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123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796"/>
    </mc:Choice>
    <mc:Fallback>
      <p:transition spd="slow" advTm="14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Webové stránky HTTP</a:t>
            </a:r>
            <a:r>
              <a:rPr lang="en-US" altLang="cs-CZ"/>
              <a:t>(S)</a:t>
            </a:r>
            <a:endParaRPr lang="cs-CZ" altLang="cs-CZ"/>
          </a:p>
        </p:txBody>
      </p:sp>
      <p:sp>
        <p:nvSpPr>
          <p:cNvPr id="45059" name="computr2"/>
          <p:cNvSpPr>
            <a:spLocks noEditPoints="1" noChangeArrowheads="1"/>
          </p:cNvSpPr>
          <p:nvPr/>
        </p:nvSpPr>
        <p:spPr bwMode="auto">
          <a:xfrm>
            <a:off x="3589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0" name="computr2"/>
          <p:cNvSpPr>
            <a:spLocks noEditPoints="1" noChangeArrowheads="1"/>
          </p:cNvSpPr>
          <p:nvPr/>
        </p:nvSpPr>
        <p:spPr bwMode="auto">
          <a:xfrm>
            <a:off x="7780338" y="2098675"/>
            <a:ext cx="838200" cy="685800"/>
          </a:xfrm>
          <a:custGeom>
            <a:avLst/>
            <a:gdLst>
              <a:gd name="T0" fmla="*/ 2147483646 w 21600"/>
              <a:gd name="T1" fmla="*/ 0 h 21600"/>
              <a:gd name="T2" fmla="*/ 2147483646 w 21600"/>
              <a:gd name="T3" fmla="*/ 2147483646 h 21600"/>
              <a:gd name="T4" fmla="*/ 2147483646 w 21600"/>
              <a:gd name="T5" fmla="*/ 0 h 21600"/>
              <a:gd name="T6" fmla="*/ 2147483646 w 21600"/>
              <a:gd name="T7" fmla="*/ 0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2147483646 w 21600"/>
              <a:gd name="T13" fmla="*/ 2147483646 h 21600"/>
              <a:gd name="T14" fmla="*/ 2147483646 w 21600"/>
              <a:gd name="T15" fmla="*/ 2147483646 h 21600"/>
              <a:gd name="T16" fmla="*/ 2147483646 w 21600"/>
              <a:gd name="T17" fmla="*/ 2147483646 h 21600"/>
              <a:gd name="T18" fmla="*/ 2147483646 w 21600"/>
              <a:gd name="T19" fmla="*/ 2147483646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6194 w 21600"/>
              <a:gd name="T31" fmla="*/ 1913 h 21600"/>
              <a:gd name="T32" fmla="*/ 15565 w 21600"/>
              <a:gd name="T33" fmla="*/ 9747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21022" y="20295"/>
                </a:moveTo>
                <a:lnTo>
                  <a:pt x="18828" y="18396"/>
                </a:lnTo>
                <a:lnTo>
                  <a:pt x="18828" y="13174"/>
                </a:lnTo>
                <a:lnTo>
                  <a:pt x="15478" y="13174"/>
                </a:lnTo>
                <a:lnTo>
                  <a:pt x="15478" y="11631"/>
                </a:lnTo>
                <a:lnTo>
                  <a:pt x="17326" y="11631"/>
                </a:lnTo>
                <a:lnTo>
                  <a:pt x="17326" y="11156"/>
                </a:lnTo>
                <a:lnTo>
                  <a:pt x="17326" y="0"/>
                </a:lnTo>
                <a:lnTo>
                  <a:pt x="10858" y="0"/>
                </a:lnTo>
                <a:lnTo>
                  <a:pt x="4274" y="0"/>
                </a:lnTo>
                <a:lnTo>
                  <a:pt x="4274" y="11037"/>
                </a:lnTo>
                <a:lnTo>
                  <a:pt x="4274" y="11631"/>
                </a:lnTo>
                <a:lnTo>
                  <a:pt x="6122" y="11631"/>
                </a:lnTo>
                <a:lnTo>
                  <a:pt x="6122" y="13174"/>
                </a:lnTo>
                <a:lnTo>
                  <a:pt x="2772" y="13174"/>
                </a:lnTo>
                <a:lnTo>
                  <a:pt x="2772" y="18514"/>
                </a:lnTo>
                <a:lnTo>
                  <a:pt x="693" y="20295"/>
                </a:lnTo>
                <a:lnTo>
                  <a:pt x="462" y="20413"/>
                </a:lnTo>
                <a:lnTo>
                  <a:pt x="231" y="20651"/>
                </a:lnTo>
                <a:lnTo>
                  <a:pt x="116" y="20888"/>
                </a:lnTo>
                <a:lnTo>
                  <a:pt x="0" y="21125"/>
                </a:lnTo>
                <a:lnTo>
                  <a:pt x="0" y="21244"/>
                </a:lnTo>
                <a:lnTo>
                  <a:pt x="116" y="21363"/>
                </a:lnTo>
                <a:lnTo>
                  <a:pt x="116" y="21481"/>
                </a:lnTo>
                <a:lnTo>
                  <a:pt x="231" y="21481"/>
                </a:lnTo>
                <a:lnTo>
                  <a:pt x="347" y="21600"/>
                </a:lnTo>
                <a:lnTo>
                  <a:pt x="578" y="21600"/>
                </a:lnTo>
                <a:lnTo>
                  <a:pt x="693" y="21600"/>
                </a:lnTo>
                <a:lnTo>
                  <a:pt x="10858" y="21600"/>
                </a:lnTo>
                <a:lnTo>
                  <a:pt x="20907" y="21600"/>
                </a:lnTo>
                <a:lnTo>
                  <a:pt x="21138" y="21600"/>
                </a:lnTo>
                <a:lnTo>
                  <a:pt x="21253" y="21600"/>
                </a:lnTo>
                <a:lnTo>
                  <a:pt x="21369" y="21481"/>
                </a:lnTo>
                <a:lnTo>
                  <a:pt x="21484" y="21481"/>
                </a:lnTo>
                <a:lnTo>
                  <a:pt x="21600" y="21363"/>
                </a:lnTo>
                <a:lnTo>
                  <a:pt x="21600" y="21244"/>
                </a:lnTo>
                <a:lnTo>
                  <a:pt x="21600" y="21125"/>
                </a:lnTo>
                <a:lnTo>
                  <a:pt x="21484" y="20888"/>
                </a:lnTo>
                <a:lnTo>
                  <a:pt x="21369" y="20651"/>
                </a:lnTo>
                <a:lnTo>
                  <a:pt x="21253" y="20413"/>
                </a:lnTo>
                <a:lnTo>
                  <a:pt x="21022" y="20295"/>
                </a:lnTo>
                <a:close/>
              </a:path>
              <a:path w="21600" h="21600" extrusionOk="0">
                <a:moveTo>
                  <a:pt x="18019" y="18514"/>
                </a:moveTo>
                <a:lnTo>
                  <a:pt x="17326" y="17921"/>
                </a:lnTo>
                <a:lnTo>
                  <a:pt x="4389" y="17921"/>
                </a:lnTo>
                <a:lnTo>
                  <a:pt x="3696" y="18514"/>
                </a:lnTo>
                <a:lnTo>
                  <a:pt x="18019" y="18514"/>
                </a:lnTo>
                <a:close/>
              </a:path>
              <a:path w="21600" h="21600" extrusionOk="0">
                <a:moveTo>
                  <a:pt x="19174" y="19701"/>
                </a:moveTo>
                <a:lnTo>
                  <a:pt x="18481" y="19108"/>
                </a:lnTo>
                <a:lnTo>
                  <a:pt x="3119" y="19108"/>
                </a:lnTo>
                <a:lnTo>
                  <a:pt x="2426" y="19701"/>
                </a:lnTo>
                <a:lnTo>
                  <a:pt x="19174" y="19701"/>
                </a:lnTo>
                <a:close/>
              </a:path>
              <a:path w="21600" h="21600" extrusionOk="0">
                <a:moveTo>
                  <a:pt x="20560" y="20769"/>
                </a:moveTo>
                <a:lnTo>
                  <a:pt x="19867" y="20176"/>
                </a:lnTo>
                <a:lnTo>
                  <a:pt x="1848" y="20176"/>
                </a:lnTo>
                <a:lnTo>
                  <a:pt x="1155" y="20769"/>
                </a:lnTo>
                <a:lnTo>
                  <a:pt x="20560" y="20769"/>
                </a:lnTo>
                <a:close/>
              </a:path>
              <a:path w="21600" h="21600" extrusionOk="0">
                <a:moveTo>
                  <a:pt x="18828" y="18396"/>
                </a:moveTo>
                <a:lnTo>
                  <a:pt x="17442" y="17209"/>
                </a:lnTo>
                <a:lnTo>
                  <a:pt x="4158" y="17209"/>
                </a:lnTo>
                <a:lnTo>
                  <a:pt x="2772" y="18514"/>
                </a:lnTo>
                <a:moveTo>
                  <a:pt x="13168" y="14123"/>
                </a:moveTo>
                <a:lnTo>
                  <a:pt x="13168" y="14716"/>
                </a:lnTo>
                <a:lnTo>
                  <a:pt x="17788" y="14716"/>
                </a:lnTo>
                <a:lnTo>
                  <a:pt x="17788" y="14123"/>
                </a:lnTo>
                <a:lnTo>
                  <a:pt x="13168" y="14123"/>
                </a:lnTo>
                <a:close/>
              </a:path>
              <a:path w="21600" h="21600" extrusionOk="0">
                <a:moveTo>
                  <a:pt x="6122" y="1899"/>
                </a:moveTo>
                <a:lnTo>
                  <a:pt x="6122" y="9732"/>
                </a:lnTo>
                <a:lnTo>
                  <a:pt x="15478" y="9732"/>
                </a:lnTo>
                <a:lnTo>
                  <a:pt x="15478" y="1899"/>
                </a:lnTo>
                <a:lnTo>
                  <a:pt x="6122" y="1899"/>
                </a:lnTo>
                <a:moveTo>
                  <a:pt x="6122" y="11631"/>
                </a:moveTo>
                <a:lnTo>
                  <a:pt x="15478" y="11631"/>
                </a:lnTo>
                <a:lnTo>
                  <a:pt x="15478" y="13174"/>
                </a:lnTo>
                <a:lnTo>
                  <a:pt x="6122" y="13174"/>
                </a:lnTo>
                <a:lnTo>
                  <a:pt x="6122" y="11631"/>
                </a:lnTo>
                <a:close/>
              </a:path>
            </a:pathLst>
          </a:custGeom>
          <a:solidFill>
            <a:srgbClr val="FFFFCC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3360739" y="1412875"/>
            <a:ext cx="1284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KLIENT</a:t>
            </a:r>
          </a:p>
        </p:txBody>
      </p:sp>
      <p:sp>
        <p:nvSpPr>
          <p:cNvPr id="45062" name="Text Box 7"/>
          <p:cNvSpPr txBox="1">
            <a:spLocks noChangeArrowheads="1"/>
          </p:cNvSpPr>
          <p:nvPr/>
        </p:nvSpPr>
        <p:spPr bwMode="auto">
          <a:xfrm>
            <a:off x="7562850" y="1489075"/>
            <a:ext cx="1352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SERVER</a:t>
            </a:r>
          </a:p>
        </p:txBody>
      </p:sp>
      <p:sp>
        <p:nvSpPr>
          <p:cNvPr id="45063" name="AutoShape 8"/>
          <p:cNvSpPr>
            <a:spLocks noChangeArrowheads="1"/>
          </p:cNvSpPr>
          <p:nvPr/>
        </p:nvSpPr>
        <p:spPr bwMode="auto">
          <a:xfrm>
            <a:off x="4724400" y="1565275"/>
            <a:ext cx="2438400" cy="685800"/>
          </a:xfrm>
          <a:prstGeom prst="rightArrow">
            <a:avLst>
              <a:gd name="adj1" fmla="val 50000"/>
              <a:gd name="adj2" fmla="val 88889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Žádost o stránku</a:t>
            </a:r>
          </a:p>
        </p:txBody>
      </p:sp>
      <p:sp>
        <p:nvSpPr>
          <p:cNvPr id="45064" name="AutoShape 9"/>
          <p:cNvSpPr>
            <a:spLocks noChangeArrowheads="1"/>
          </p:cNvSpPr>
          <p:nvPr/>
        </p:nvSpPr>
        <p:spPr bwMode="auto">
          <a:xfrm>
            <a:off x="4656138" y="2479675"/>
            <a:ext cx="2278062" cy="762000"/>
          </a:xfrm>
          <a:prstGeom prst="leftArrow">
            <a:avLst>
              <a:gd name="adj1" fmla="val 50000"/>
              <a:gd name="adj2" fmla="val 74740"/>
            </a:avLst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cs-CZ" altLang="cs-CZ" sz="2400">
                <a:latin typeface="Times New Roman" panose="02020603050405020304" pitchFamily="18" charset="0"/>
              </a:rPr>
              <a:t>Zašle stránku</a:t>
            </a:r>
          </a:p>
        </p:txBody>
      </p:sp>
      <p:sp>
        <p:nvSpPr>
          <p:cNvPr id="45065" name="Text Box 10"/>
          <p:cNvSpPr txBox="1">
            <a:spLocks noChangeArrowheads="1"/>
          </p:cNvSpPr>
          <p:nvPr/>
        </p:nvSpPr>
        <p:spPr bwMode="auto">
          <a:xfrm>
            <a:off x="2743201" y="3054351"/>
            <a:ext cx="1890261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>
                <a:latin typeface="Times New Roman" panose="02020603050405020304" pitchFamily="18" charset="0"/>
              </a:rPr>
              <a:t>Prohlížeče: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Internet </a:t>
            </a:r>
            <a:r>
              <a:rPr lang="en-US" altLang="cs-CZ" sz="1800" dirty="0"/>
              <a:t>E</a:t>
            </a:r>
            <a:r>
              <a:rPr lang="cs-CZ" altLang="cs-CZ" sz="1800" dirty="0" err="1"/>
              <a:t>xplorer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Mozilla</a:t>
            </a:r>
            <a:r>
              <a:rPr lang="cs-CZ" altLang="cs-CZ" sz="1800" dirty="0"/>
              <a:t> </a:t>
            </a:r>
            <a:r>
              <a:rPr lang="cs-CZ" altLang="cs-CZ" sz="1800" dirty="0" err="1"/>
              <a:t>Firefox</a:t>
            </a:r>
            <a:endParaRPr lang="cs-CZ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/>
              <a:t>Chrome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dirty="0" err="1"/>
              <a:t>Edge</a:t>
            </a:r>
            <a:endParaRPr lang="en-US" altLang="cs-CZ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1800" dirty="0"/>
              <a:t>Safari</a:t>
            </a:r>
          </a:p>
        </p:txBody>
      </p:sp>
      <p:sp>
        <p:nvSpPr>
          <p:cNvPr id="45066" name="Text Box 11"/>
          <p:cNvSpPr txBox="1">
            <a:spLocks noChangeArrowheads="1"/>
          </p:cNvSpPr>
          <p:nvPr/>
        </p:nvSpPr>
        <p:spPr bwMode="auto">
          <a:xfrm>
            <a:off x="7772401" y="2860676"/>
            <a:ext cx="126206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cs-CZ" sz="2400" b="1">
                <a:latin typeface="Times New Roman" panose="02020603050405020304" pitchFamily="18" charset="0"/>
              </a:rPr>
              <a:t>Servery</a:t>
            </a:r>
            <a:r>
              <a:rPr lang="en-US" altLang="cs-CZ" sz="1800"/>
              <a:t>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IIS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Apache</a:t>
            </a:r>
          </a:p>
        </p:txBody>
      </p:sp>
      <p:sp>
        <p:nvSpPr>
          <p:cNvPr id="45067" name="Text Box 12"/>
          <p:cNvSpPr txBox="1">
            <a:spLocks noChangeArrowheads="1"/>
          </p:cNvSpPr>
          <p:nvPr/>
        </p:nvSpPr>
        <p:spPr bwMode="auto">
          <a:xfrm>
            <a:off x="7818438" y="3860800"/>
            <a:ext cx="15176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Porty: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 – 80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HTTPS - 443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255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11"/>
    </mc:Choice>
    <mc:Fallback>
      <p:transition spd="slow" advTm="37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HTTP x HTTPS</a:t>
            </a:r>
            <a:endParaRPr lang="cs-CZ" altLang="cs-CZ"/>
          </a:p>
        </p:txBody>
      </p:sp>
      <p:sp>
        <p:nvSpPr>
          <p:cNvPr id="46084" name="Text Box 7"/>
          <p:cNvSpPr txBox="1">
            <a:spLocks noChangeArrowheads="1"/>
          </p:cNvSpPr>
          <p:nvPr/>
        </p:nvSpPr>
        <p:spPr bwMode="auto">
          <a:xfrm>
            <a:off x="2063750" y="1557338"/>
            <a:ext cx="7632700" cy="273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/>
              <a:t>Veškerá komunikace klienta se serverem je šifrována – data jsou během přenosu nečitelná</a:t>
            </a:r>
          </a:p>
          <a:p>
            <a:pPr eaLnBrk="1" hangingPunct="1"/>
            <a:r>
              <a:rPr lang="cs-CZ" altLang="cs-CZ" sz="2400" dirty="0"/>
              <a:t>HTTPS má vlastní port 443</a:t>
            </a:r>
          </a:p>
          <a:p>
            <a:pPr eaLnBrk="1" hangingPunct="1"/>
            <a:r>
              <a:rPr lang="cs-CZ" altLang="cs-CZ" sz="2400" dirty="0"/>
              <a:t>Server musí podporovat službu </a:t>
            </a:r>
            <a:r>
              <a:rPr lang="cs-CZ" altLang="cs-CZ" sz="2400" dirty="0" smtClean="0"/>
              <a:t>HTTPS</a:t>
            </a:r>
          </a:p>
          <a:p>
            <a:pPr eaLnBrk="1" hangingPunct="1"/>
            <a:r>
              <a:rPr lang="cs-CZ" altLang="cs-CZ" sz="2400" dirty="0" smtClean="0"/>
              <a:t>Významné weby přešly na HTTPS</a:t>
            </a:r>
            <a:endParaRPr lang="cs-CZ" altLang="cs-CZ" sz="2400" dirty="0"/>
          </a:p>
          <a:p>
            <a:pPr eaLnBrk="1" hangingPunct="1"/>
            <a:endParaRPr lang="cs-CZ" altLang="cs-CZ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2352" y="4135437"/>
            <a:ext cx="6248400" cy="1085850"/>
          </a:xfrm>
          <a:prstGeom prst="rect">
            <a:avLst/>
          </a:prstGeom>
        </p:spPr>
      </p:pic>
      <p:sp>
        <p:nvSpPr>
          <p:cNvPr id="4" name="Ovál 3"/>
          <p:cNvSpPr/>
          <p:nvPr/>
        </p:nvSpPr>
        <p:spPr bwMode="auto">
          <a:xfrm>
            <a:off x="3590223" y="4516821"/>
            <a:ext cx="1289205" cy="780393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08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582"/>
    </mc:Choice>
    <mc:Fallback>
      <p:transition spd="slow" advTm="64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2" id="{005E0F50-F034-4396-9718-7A2E1C1AA0EA}" vid="{CF82AC33-408C-4137-8D98-696884AEF14F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Prezentace-MED-CZ-v8</Template>
  <TotalTime>3329</TotalTime>
  <Words>954</Words>
  <Application>Microsoft Office PowerPoint</Application>
  <PresentationFormat>Širokoúhlá obrazovka</PresentationFormat>
  <Paragraphs>219</Paragraphs>
  <Slides>19</Slides>
  <Notes>2</Notes>
  <HiddenSlides>0</HiddenSlides>
  <MMClips>19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Century Schoolbook</vt:lpstr>
      <vt:lpstr>Tahoma</vt:lpstr>
      <vt:lpstr>Times New Roman</vt:lpstr>
      <vt:lpstr>Wingdings</vt:lpstr>
      <vt:lpstr>Prezentace_MU_CZ</vt:lpstr>
      <vt:lpstr>Uživatel počítačové sítě</vt:lpstr>
      <vt:lpstr>Osnova</vt:lpstr>
      <vt:lpstr>Vzájemná komunikace počítačů v síti</vt:lpstr>
      <vt:lpstr>Síťové služby</vt:lpstr>
      <vt:lpstr>Výstup programu netstat</vt:lpstr>
      <vt:lpstr>Služba DHCP</vt:lpstr>
      <vt:lpstr>DNS služba </vt:lpstr>
      <vt:lpstr>Webové stránky HTTP(S)</vt:lpstr>
      <vt:lpstr>HTTP x HTTPS</vt:lpstr>
      <vt:lpstr>COOKIES</vt:lpstr>
      <vt:lpstr>Odstranění uložených cookies</vt:lpstr>
      <vt:lpstr>Emailové služby</vt:lpstr>
      <vt:lpstr>Email přes webové rozhraní</vt:lpstr>
      <vt:lpstr>Služby POP3 a IMAP</vt:lpstr>
      <vt:lpstr>Odesílání pošty služba SMTP</vt:lpstr>
      <vt:lpstr>VPN (Virtual private network)</vt:lpstr>
      <vt:lpstr>VPN MU</vt:lpstr>
      <vt:lpstr>Další služby</vt:lpstr>
      <vt:lpstr>Další část:</vt:lpstr>
    </vt:vector>
  </TitlesOfParts>
  <Company>IBA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gregor</dc:creator>
  <cp:lastModifiedBy>Daniel Klimes</cp:lastModifiedBy>
  <cp:revision>94</cp:revision>
  <cp:lastPrinted>1601-01-01T00:00:00Z</cp:lastPrinted>
  <dcterms:created xsi:type="dcterms:W3CDTF">2018-11-22T13:20:01Z</dcterms:created>
  <dcterms:modified xsi:type="dcterms:W3CDTF">2022-02-09T14:55:37Z</dcterms:modified>
</cp:coreProperties>
</file>