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81"/>
  </p:notesMasterIdLst>
  <p:handoutMasterIdLst>
    <p:handoutMasterId r:id="rId82"/>
  </p:handoutMasterIdLst>
  <p:sldIdLst>
    <p:sldId id="257" r:id="rId5"/>
    <p:sldId id="258" r:id="rId6"/>
    <p:sldId id="320" r:id="rId7"/>
    <p:sldId id="321" r:id="rId8"/>
    <p:sldId id="323" r:id="rId9"/>
    <p:sldId id="259" r:id="rId10"/>
    <p:sldId id="324" r:id="rId11"/>
    <p:sldId id="271" r:id="rId12"/>
    <p:sldId id="264" r:id="rId13"/>
    <p:sldId id="262" r:id="rId14"/>
    <p:sldId id="326" r:id="rId15"/>
    <p:sldId id="263" r:id="rId16"/>
    <p:sldId id="266" r:id="rId17"/>
    <p:sldId id="267" r:id="rId18"/>
    <p:sldId id="268" r:id="rId19"/>
    <p:sldId id="284" r:id="rId20"/>
    <p:sldId id="282" r:id="rId21"/>
    <p:sldId id="285" r:id="rId22"/>
    <p:sldId id="286" r:id="rId23"/>
    <p:sldId id="288" r:id="rId24"/>
    <p:sldId id="325" r:id="rId25"/>
    <p:sldId id="376" r:id="rId26"/>
    <p:sldId id="378" r:id="rId27"/>
    <p:sldId id="379" r:id="rId28"/>
    <p:sldId id="272" r:id="rId29"/>
    <p:sldId id="273" r:id="rId30"/>
    <p:sldId id="372" r:id="rId31"/>
    <p:sldId id="327" r:id="rId32"/>
    <p:sldId id="275" r:id="rId33"/>
    <p:sldId id="278" r:id="rId34"/>
    <p:sldId id="279" r:id="rId35"/>
    <p:sldId id="280" r:id="rId36"/>
    <p:sldId id="274" r:id="rId37"/>
    <p:sldId id="373" r:id="rId38"/>
    <p:sldId id="377" r:id="rId39"/>
    <p:sldId id="380" r:id="rId40"/>
    <p:sldId id="269" r:id="rId41"/>
    <p:sldId id="374" r:id="rId42"/>
    <p:sldId id="375" r:id="rId43"/>
    <p:sldId id="290" r:id="rId44"/>
    <p:sldId id="289" r:id="rId45"/>
    <p:sldId id="291" r:id="rId46"/>
    <p:sldId id="292" r:id="rId47"/>
    <p:sldId id="328" r:id="rId48"/>
    <p:sldId id="329" r:id="rId49"/>
    <p:sldId id="330" r:id="rId50"/>
    <p:sldId id="331" r:id="rId51"/>
    <p:sldId id="332" r:id="rId52"/>
    <p:sldId id="333" r:id="rId53"/>
    <p:sldId id="335" r:id="rId54"/>
    <p:sldId id="336" r:id="rId55"/>
    <p:sldId id="337" r:id="rId56"/>
    <p:sldId id="338" r:id="rId57"/>
    <p:sldId id="339" r:id="rId58"/>
    <p:sldId id="340" r:id="rId59"/>
    <p:sldId id="341" r:id="rId60"/>
    <p:sldId id="342" r:id="rId61"/>
    <p:sldId id="343" r:id="rId62"/>
    <p:sldId id="344" r:id="rId63"/>
    <p:sldId id="345" r:id="rId64"/>
    <p:sldId id="346" r:id="rId65"/>
    <p:sldId id="354" r:id="rId66"/>
    <p:sldId id="355" r:id="rId67"/>
    <p:sldId id="356" r:id="rId68"/>
    <p:sldId id="357" r:id="rId69"/>
    <p:sldId id="358" r:id="rId70"/>
    <p:sldId id="359" r:id="rId71"/>
    <p:sldId id="360" r:id="rId72"/>
    <p:sldId id="361" r:id="rId73"/>
    <p:sldId id="362" r:id="rId74"/>
    <p:sldId id="363" r:id="rId75"/>
    <p:sldId id="364" r:id="rId76"/>
    <p:sldId id="366" r:id="rId77"/>
    <p:sldId id="367" r:id="rId78"/>
    <p:sldId id="369" r:id="rId79"/>
    <p:sldId id="370" r:id="rId8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4D0D2-A4D9-4263-8A63-9A575F7D61F1}" v="121" dt="2020-10-27T08:26:57.27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4" autoAdjust="0"/>
    <p:restoredTop sz="96270" autoAdjust="0"/>
  </p:normalViewPr>
  <p:slideViewPr>
    <p:cSldViewPr snapToGrid="0">
      <p:cViewPr varScale="1">
        <p:scale>
          <a:sx n="110" d="100"/>
          <a:sy n="110" d="100"/>
        </p:scale>
        <p:origin x="630" y="9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8077"/>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1256" y="89333"/>
        <a:ext cx="10630687" cy="1132313"/>
      </dsp:txXfrm>
    </dsp:sp>
    <dsp:sp modelId="{98B34BC2-A2A3-48E8-B13A-F79E480C5107}">
      <dsp:nvSpPr>
        <dsp:cNvPr id="0" name=""/>
        <dsp:cNvSpPr/>
      </dsp:nvSpPr>
      <dsp:spPr>
        <a:xfrm>
          <a:off x="0" y="1282902"/>
          <a:ext cx="107531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82902"/>
        <a:ext cx="10753199" cy="546480"/>
      </dsp:txXfrm>
    </dsp:sp>
    <dsp:sp modelId="{C6167A1F-4343-413F-84CF-B0AC72F3645E}">
      <dsp:nvSpPr>
        <dsp:cNvPr id="0" name=""/>
        <dsp:cNvSpPr/>
      </dsp:nvSpPr>
      <dsp:spPr>
        <a:xfrm>
          <a:off x="0" y="1829382"/>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1256" y="1890638"/>
        <a:ext cx="10630687" cy="1132313"/>
      </dsp:txXfrm>
    </dsp:sp>
    <dsp:sp modelId="{3A85BED8-7CBB-4BBE-9C31-CAAB11A74624}">
      <dsp:nvSpPr>
        <dsp:cNvPr id="0" name=""/>
        <dsp:cNvSpPr/>
      </dsp:nvSpPr>
      <dsp:spPr>
        <a:xfrm>
          <a:off x="0" y="3084207"/>
          <a:ext cx="10753199" cy="76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84207"/>
        <a:ext cx="10753199" cy="7684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10.11.2022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10.11.2022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10.11.2022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016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7.jpg"/><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69" y="0"/>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5" name="Obrázek 4">
            <a:extLst>
              <a:ext uri="{FF2B5EF4-FFF2-40B4-BE49-F238E27FC236}">
                <a16:creationId xmlns:a16="http://schemas.microsoft.com/office/drawing/2014/main" id="{64E839C5-0625-4CD3-AD91-3D1EEFD96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2627" y="0"/>
            <a:ext cx="1989373" cy="2184592"/>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94882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0465860-C9AD-46C1-A1C0-92A5A74DEDA4}"/>
              </a:ext>
            </a:extLst>
          </p:cNvPr>
          <p:cNvSpPr>
            <a:spLocks noGrp="1"/>
          </p:cNvSpPr>
          <p:nvPr>
            <p:ph type="title"/>
          </p:nvPr>
        </p:nvSpPr>
        <p:spPr/>
        <p:txBody>
          <a:bodyPr/>
          <a:lstStyle/>
          <a:p>
            <a:r>
              <a:rPr lang="cs-CZ" dirty="0"/>
              <a:t>Určete a </a:t>
            </a:r>
            <a:r>
              <a:rPr lang="cs-CZ"/>
              <a:t>odůvodněte ne/pravdivost </a:t>
            </a:r>
            <a:r>
              <a:rPr lang="cs-CZ" dirty="0"/>
              <a:t>následujících výroků</a:t>
            </a:r>
          </a:p>
        </p:txBody>
      </p:sp>
      <p:sp>
        <p:nvSpPr>
          <p:cNvPr id="2" name="Podnadpis 1">
            <a:extLst>
              <a:ext uri="{FF2B5EF4-FFF2-40B4-BE49-F238E27FC236}">
                <a16:creationId xmlns:a16="http://schemas.microsoft.com/office/drawing/2014/main" id="{9A92048F-FB24-48C0-B3BF-E6D244BF49A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58590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800" dirty="0"/>
              <a:t>Povinná mlčenlivost je v oblasti zdravotnictví stanovena nejen lékařům, </a:t>
            </a:r>
            <a:r>
              <a:rPr lang="pl-PL" sz="2800" dirty="0"/>
              <a:t>ale i zdravotním sestrám.</a:t>
            </a:r>
            <a:endParaRPr lang="cs-CZ" sz="36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sz="2400" dirty="0"/>
              <a:t>ANO</a:t>
            </a:r>
          </a:p>
          <a:p>
            <a:r>
              <a:rPr lang="cs-CZ" sz="2400" dirty="0"/>
              <a:t>§ 51 odst. 1 a 5 zákona č. 372/2011 Sb., o zdravotních službách, se povinná mlčenlivost nevztahuje toliko na lékaře, ale i na zdravotnické pracovníky a jiné odborné pracovníky, a to v souvislosti s výkonem jejich povolání.</a:t>
            </a:r>
          </a:p>
        </p:txBody>
      </p:sp>
    </p:spTree>
    <p:extLst>
      <p:ext uri="{BB962C8B-B14F-4D97-AF65-F5344CB8AC3E}">
        <p14:creationId xmlns:p14="http://schemas.microsoft.com/office/powerpoint/2010/main" val="1765970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a:bodyPr>
          <a:lstStyle/>
          <a:p>
            <a:r>
              <a:rPr lang="cs-CZ" sz="2800" dirty="0"/>
              <a:t>Povinná mlčenlivost se vztahuje na všechny skutečnosti, které vyplynuly najevo v souvislosti s poskytováním zdravotních služeb.</a:t>
            </a:r>
            <a:endParaRPr lang="cs-CZ" sz="48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a:bodyPr>
          <a:lstStyle/>
          <a:p>
            <a:r>
              <a:rPr lang="cs-CZ" sz="2400" dirty="0"/>
              <a:t>ANO</a:t>
            </a:r>
          </a:p>
          <a:p>
            <a:r>
              <a:rPr lang="cs-CZ" sz="2400" dirty="0"/>
              <a:t>§ 51 odst. 1 zákona č. 372/2011 Sb., o zdravotních službách. V praxi jsou tím myšleny veškeré informace, se kterými je pracováno v rámci poskytování zdravotních služeb, tedy i informace, které přímo nesouvisejí se zdravotním stavem pacienta, ale byly jím sděleny za účelem vytvoření anamnézy apod. (např. údaje o osobním životě, rodině, atd.).</a:t>
            </a:r>
            <a:endParaRPr lang="cs-CZ" sz="3200" dirty="0"/>
          </a:p>
        </p:txBody>
      </p:sp>
    </p:spTree>
    <p:extLst>
      <p:ext uri="{BB962C8B-B14F-4D97-AF65-F5344CB8AC3E}">
        <p14:creationId xmlns:p14="http://schemas.microsoft.com/office/powerpoint/2010/main" val="3640897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77500" lnSpcReduction="20000"/>
          </a:bodyPr>
          <a:lstStyle/>
          <a:p>
            <a:r>
              <a:rPr lang="cs-CZ" sz="2400" dirty="0"/>
              <a:t>Pokud zdravotnický pracovník poruší povinnou mlčenlivost, může po něm pacient požadovat maximálně omluvu .</a:t>
            </a:r>
            <a:endParaRPr lang="cs-CZ" sz="44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77500" lnSpcReduction="20000"/>
          </a:bodyPr>
          <a:lstStyle/>
          <a:p>
            <a:r>
              <a:rPr lang="cs-CZ" dirty="0"/>
              <a:t>NE</a:t>
            </a:r>
          </a:p>
          <a:p>
            <a:r>
              <a:rPr lang="cs-CZ" dirty="0"/>
              <a:t>Pokud se pacient rozhodne podat žalobu na ochranu osobnosti v souladu s § 82 zákona č. 89/2012 Sb., občanského zákoníku, může požadovat jak omluvu, tak také odškodnění v penězích, pokud je újma způsobená porušením povinné mlčenlivosti příliš velká na to, aby ji kompenzovala „pouhá“ omluva. Výše případného odškodnění v penězích se řídí §§ 2956 a 2957 zákona č. 89/2012 Sb., občanského zákoníku.</a:t>
            </a:r>
          </a:p>
        </p:txBody>
      </p:sp>
    </p:spTree>
    <p:extLst>
      <p:ext uri="{BB962C8B-B14F-4D97-AF65-F5344CB8AC3E}">
        <p14:creationId xmlns:p14="http://schemas.microsoft.com/office/powerpoint/2010/main" val="2489746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lnSpcReduction="10000"/>
          </a:bodyPr>
          <a:lstStyle/>
          <a:p>
            <a:r>
              <a:rPr lang="cs-CZ" sz="2800" dirty="0"/>
              <a:t>Do zdravotnické dokumentace smí pacient nahlížet pouze se souhlasem lékaře.</a:t>
            </a:r>
            <a:endParaRPr lang="cs-CZ" sz="60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lnSpcReduction="10000"/>
          </a:bodyPr>
          <a:lstStyle/>
          <a:p>
            <a:r>
              <a:rPr lang="cs-CZ" dirty="0"/>
              <a:t>NE</a:t>
            </a:r>
          </a:p>
          <a:p>
            <a:r>
              <a:rPr lang="cs-CZ" dirty="0"/>
              <a:t>§ 65 odst. 1 písm. b) zákona č. 372/2011 Sb., o zdravotních službách. O nesprávný výrok se jedná proto, že nezáleží na názoru poskytovatele, zda přístup do dokumentace pacientovi umožní či ne, neboť je jeho povinností tak učinit (čímž nejsou dotčeny závažné objektivní překážky).</a:t>
            </a:r>
          </a:p>
        </p:txBody>
      </p:sp>
    </p:spTree>
    <p:extLst>
      <p:ext uri="{BB962C8B-B14F-4D97-AF65-F5344CB8AC3E}">
        <p14:creationId xmlns:p14="http://schemas.microsoft.com/office/powerpoint/2010/main" val="1285637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EB0F90-9773-4B83-8E84-852CD869B7C4}">
  <ds:schemaRefs>
    <ds:schemaRef ds:uri="http://schemas.microsoft.com/sharepoint/v3/contenttype/forms"/>
  </ds:schemaRefs>
</ds:datastoreItem>
</file>

<file path=customXml/itemProps2.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475</TotalTime>
  <Words>4065</Words>
  <Application>Microsoft Office PowerPoint</Application>
  <PresentationFormat>Širokoúhlá obrazovka</PresentationFormat>
  <Paragraphs>346</Paragraphs>
  <Slides>76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76</vt:i4>
      </vt:variant>
    </vt:vector>
  </HeadingPairs>
  <TitlesOfParts>
    <vt:vector size="80" baseType="lpstr">
      <vt:lpstr>Arial</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další výuku</vt:lpstr>
      <vt:lpstr>Při klinické výuce</vt:lpstr>
      <vt:lpstr>Fotografie a záznamy psaní studentských prací, SVOČ a prezentací</vt:lpstr>
      <vt:lpstr>Sběr údajů o pacientech pro potřeby závěrečných prací</vt:lpstr>
      <vt:lpstr>Příklady – Mlčenlivost / Soukromí</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lpstr>Určete a odůvodněte ne/pravdivost následujících výroků</vt:lpstr>
      <vt:lpstr>Prezentace aplikace PowerPoint</vt:lpstr>
      <vt:lpstr>Prezentace aplikace PowerPoint</vt:lpstr>
      <vt:lpstr>Prezentace aplikace PowerPoint</vt:lpstr>
      <vt:lpstr>Prezentace aplikace PowerPoint</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dc:title>
  <dc:creator>Jaroslav Divoký</dc:creator>
  <cp:lastModifiedBy>Jaroslav Divoký</cp:lastModifiedBy>
  <cp:revision>3</cp:revision>
  <cp:lastPrinted>1601-01-01T00:00:00Z</cp:lastPrinted>
  <dcterms:created xsi:type="dcterms:W3CDTF">2020-10-27T07:23:12Z</dcterms:created>
  <dcterms:modified xsi:type="dcterms:W3CDTF">2022-11-10T11:00:56Z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