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5"/>
  </p:notesMasterIdLst>
  <p:handoutMasterIdLst>
    <p:handoutMasterId r:id="rId66"/>
  </p:handoutMasterIdLst>
  <p:sldIdLst>
    <p:sldId id="256" r:id="rId2"/>
    <p:sldId id="269" r:id="rId3"/>
    <p:sldId id="272" r:id="rId4"/>
    <p:sldId id="312" r:id="rId5"/>
    <p:sldId id="313" r:id="rId6"/>
    <p:sldId id="270" r:id="rId7"/>
    <p:sldId id="271" r:id="rId8"/>
    <p:sldId id="273" r:id="rId9"/>
    <p:sldId id="314" r:id="rId10"/>
    <p:sldId id="274" r:id="rId11"/>
    <p:sldId id="315" r:id="rId12"/>
    <p:sldId id="275" r:id="rId13"/>
    <p:sldId id="276" r:id="rId14"/>
    <p:sldId id="277" r:id="rId15"/>
    <p:sldId id="278" r:id="rId16"/>
    <p:sldId id="279" r:id="rId17"/>
    <p:sldId id="280" r:id="rId18"/>
    <p:sldId id="281" r:id="rId19"/>
    <p:sldId id="282" r:id="rId20"/>
    <p:sldId id="283" r:id="rId21"/>
    <p:sldId id="284" r:id="rId22"/>
    <p:sldId id="310" r:id="rId23"/>
    <p:sldId id="285" r:id="rId24"/>
    <p:sldId id="311" r:id="rId25"/>
    <p:sldId id="286" r:id="rId26"/>
    <p:sldId id="287" r:id="rId27"/>
    <p:sldId id="288" r:id="rId28"/>
    <p:sldId id="289" r:id="rId29"/>
    <p:sldId id="290" r:id="rId30"/>
    <p:sldId id="291" r:id="rId31"/>
    <p:sldId id="292" r:id="rId32"/>
    <p:sldId id="293" r:id="rId33"/>
    <p:sldId id="294" r:id="rId34"/>
    <p:sldId id="299" r:id="rId35"/>
    <p:sldId id="296" r:id="rId36"/>
    <p:sldId id="298" r:id="rId37"/>
    <p:sldId id="301" r:id="rId38"/>
    <p:sldId id="303" r:id="rId39"/>
    <p:sldId id="316" r:id="rId40"/>
    <p:sldId id="317" r:id="rId41"/>
    <p:sldId id="318" r:id="rId42"/>
    <p:sldId id="319" r:id="rId43"/>
    <p:sldId id="320" r:id="rId44"/>
    <p:sldId id="321" r:id="rId45"/>
    <p:sldId id="322" r:id="rId46"/>
    <p:sldId id="323" r:id="rId47"/>
    <p:sldId id="324" r:id="rId48"/>
    <p:sldId id="326" r:id="rId49"/>
    <p:sldId id="327" r:id="rId50"/>
    <p:sldId id="325" r:id="rId51"/>
    <p:sldId id="328" r:id="rId52"/>
    <p:sldId id="329" r:id="rId53"/>
    <p:sldId id="330" r:id="rId54"/>
    <p:sldId id="331" r:id="rId55"/>
    <p:sldId id="332" r:id="rId56"/>
    <p:sldId id="309" r:id="rId57"/>
    <p:sldId id="267" r:id="rId58"/>
    <p:sldId id="268" r:id="rId59"/>
    <p:sldId id="304" r:id="rId60"/>
    <p:sldId id="305" r:id="rId61"/>
    <p:sldId id="306" r:id="rId62"/>
    <p:sldId id="307" r:id="rId63"/>
    <p:sldId id="308" r:id="rId6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0000DC"/>
    <a:srgbClr val="F01928"/>
    <a:srgbClr val="9100DC"/>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5768" autoAdjust="0"/>
  </p:normalViewPr>
  <p:slideViewPr>
    <p:cSldViewPr snapToGrid="0">
      <p:cViewPr varScale="1">
        <p:scale>
          <a:sx n="91" d="100"/>
          <a:sy n="91" d="100"/>
        </p:scale>
        <p:origin x="84" y="9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A00A7-5705-4925-BD20-1C4F16EA4184}" type="doc">
      <dgm:prSet loTypeId="urn:microsoft.com/office/officeart/2005/8/layout/process1" loCatId="process" qsTypeId="urn:microsoft.com/office/officeart/2005/8/quickstyle/simple1" qsCatId="simple" csTypeId="urn:microsoft.com/office/officeart/2005/8/colors/accent1_2" csCatId="accent1" phldr="1"/>
      <dgm:spPr/>
    </dgm:pt>
    <dgm:pt modelId="{27BBD094-7C5B-4C86-B7CA-75D4DFE705BD}">
      <dgm:prSet phldrT="[Text]"/>
      <dgm:spPr/>
      <dgm:t>
        <a:bodyPr/>
        <a:lstStyle/>
        <a:p>
          <a:r>
            <a:rPr lang="cs-CZ" dirty="0"/>
            <a:t>Cíl </a:t>
          </a:r>
          <a:endParaRPr lang="en-GB" dirty="0"/>
        </a:p>
      </dgm:t>
    </dgm:pt>
    <dgm:pt modelId="{E2D443A0-BF60-4240-A4CC-E993CC134213}" type="parTrans" cxnId="{3B8E6ED0-EDE1-4BC0-8ED9-B871B8059221}">
      <dgm:prSet/>
      <dgm:spPr/>
      <dgm:t>
        <a:bodyPr/>
        <a:lstStyle/>
        <a:p>
          <a:endParaRPr lang="en-GB"/>
        </a:p>
      </dgm:t>
    </dgm:pt>
    <dgm:pt modelId="{66610AA8-DB4D-418F-B45F-A67A334024B9}" type="sibTrans" cxnId="{3B8E6ED0-EDE1-4BC0-8ED9-B871B8059221}">
      <dgm:prSet/>
      <dgm:spPr/>
      <dgm:t>
        <a:bodyPr/>
        <a:lstStyle/>
        <a:p>
          <a:endParaRPr lang="en-GB"/>
        </a:p>
      </dgm:t>
    </dgm:pt>
    <dgm:pt modelId="{DF37A9BF-DF53-4D9A-8211-D54DC77ADAF4}">
      <dgm:prSet phldrT="[Text]"/>
      <dgm:spPr/>
      <dgm:t>
        <a:bodyPr/>
        <a:lstStyle/>
        <a:p>
          <a:r>
            <a:rPr lang="cs-CZ" dirty="0"/>
            <a:t>Zaměření </a:t>
          </a:r>
          <a:endParaRPr lang="en-GB" dirty="0"/>
        </a:p>
      </dgm:t>
    </dgm:pt>
    <dgm:pt modelId="{671B27B1-E84A-4AC4-95FB-836AECCD6C7B}" type="parTrans" cxnId="{23228633-9B66-4756-A29B-EAB3728DD279}">
      <dgm:prSet/>
      <dgm:spPr/>
      <dgm:t>
        <a:bodyPr/>
        <a:lstStyle/>
        <a:p>
          <a:endParaRPr lang="en-GB"/>
        </a:p>
      </dgm:t>
    </dgm:pt>
    <dgm:pt modelId="{CA89860D-0FC9-439D-9842-09A9E318C0A0}" type="sibTrans" cxnId="{23228633-9B66-4756-A29B-EAB3728DD279}">
      <dgm:prSet/>
      <dgm:spPr/>
      <dgm:t>
        <a:bodyPr/>
        <a:lstStyle/>
        <a:p>
          <a:endParaRPr lang="en-GB"/>
        </a:p>
      </dgm:t>
    </dgm:pt>
    <dgm:pt modelId="{EE119D80-8850-480F-9E0E-3B4AFCE47224}">
      <dgm:prSet phldrT="[Text]"/>
      <dgm:spPr/>
      <dgm:t>
        <a:bodyPr/>
        <a:lstStyle/>
        <a:p>
          <a:r>
            <a:rPr lang="cs-CZ" dirty="0"/>
            <a:t>Objasnění</a:t>
          </a:r>
          <a:endParaRPr lang="en-GB" dirty="0"/>
        </a:p>
      </dgm:t>
    </dgm:pt>
    <dgm:pt modelId="{5167000C-4156-4463-BCFA-FDAA85B5016A}" type="parTrans" cxnId="{BD162D28-498F-4F87-B9DC-B74B6D4A8714}">
      <dgm:prSet/>
      <dgm:spPr/>
      <dgm:t>
        <a:bodyPr/>
        <a:lstStyle/>
        <a:p>
          <a:endParaRPr lang="en-GB"/>
        </a:p>
      </dgm:t>
    </dgm:pt>
    <dgm:pt modelId="{FACCC4F4-06BA-4944-8E0E-736DF1D71B65}" type="sibTrans" cxnId="{BD162D28-498F-4F87-B9DC-B74B6D4A8714}">
      <dgm:prSet/>
      <dgm:spPr/>
      <dgm:t>
        <a:bodyPr/>
        <a:lstStyle/>
        <a:p>
          <a:endParaRPr lang="en-GB"/>
        </a:p>
      </dgm:t>
    </dgm:pt>
    <dgm:pt modelId="{4E867D4B-101F-458A-ADAD-E9CE21901614}">
      <dgm:prSet phldrT="[Text]"/>
      <dgm:spPr/>
      <dgm:t>
        <a:bodyPr/>
        <a:lstStyle/>
        <a:p>
          <a:r>
            <a:rPr lang="cs-CZ" dirty="0"/>
            <a:t>Časový rámec</a:t>
          </a:r>
          <a:endParaRPr lang="en-GB" dirty="0"/>
        </a:p>
      </dgm:t>
    </dgm:pt>
    <dgm:pt modelId="{FF4635FE-30C7-44CD-A361-CD3D80BCC542}" type="parTrans" cxnId="{0EC678AC-D604-4B8A-A4E7-886DDB5834A0}">
      <dgm:prSet/>
      <dgm:spPr/>
      <dgm:t>
        <a:bodyPr/>
        <a:lstStyle/>
        <a:p>
          <a:endParaRPr lang="en-GB"/>
        </a:p>
      </dgm:t>
    </dgm:pt>
    <dgm:pt modelId="{2168A831-324B-4843-84C7-E0181C9C3051}" type="sibTrans" cxnId="{0EC678AC-D604-4B8A-A4E7-886DDB5834A0}">
      <dgm:prSet/>
      <dgm:spPr/>
      <dgm:t>
        <a:bodyPr/>
        <a:lstStyle/>
        <a:p>
          <a:endParaRPr lang="en-GB"/>
        </a:p>
      </dgm:t>
    </dgm:pt>
    <dgm:pt modelId="{3079DD82-E2D7-4BDC-89B8-2E1F7AAB83D6}" type="pres">
      <dgm:prSet presAssocID="{0F7A00A7-5705-4925-BD20-1C4F16EA4184}" presName="Name0" presStyleCnt="0">
        <dgm:presLayoutVars>
          <dgm:dir/>
          <dgm:resizeHandles val="exact"/>
        </dgm:presLayoutVars>
      </dgm:prSet>
      <dgm:spPr/>
    </dgm:pt>
    <dgm:pt modelId="{E5DEDA39-7576-45A7-BE36-8103E977734E}" type="pres">
      <dgm:prSet presAssocID="{27BBD094-7C5B-4C86-B7CA-75D4DFE705BD}" presName="node" presStyleLbl="node1" presStyleIdx="0" presStyleCnt="4">
        <dgm:presLayoutVars>
          <dgm:bulletEnabled val="1"/>
        </dgm:presLayoutVars>
      </dgm:prSet>
      <dgm:spPr/>
    </dgm:pt>
    <dgm:pt modelId="{322F977D-C2B3-4431-A607-432161AF6426}" type="pres">
      <dgm:prSet presAssocID="{66610AA8-DB4D-418F-B45F-A67A334024B9}" presName="sibTrans" presStyleLbl="sibTrans2D1" presStyleIdx="0" presStyleCnt="3"/>
      <dgm:spPr/>
    </dgm:pt>
    <dgm:pt modelId="{C4DFD78E-DCB6-4AAA-B3F3-8202BE783823}" type="pres">
      <dgm:prSet presAssocID="{66610AA8-DB4D-418F-B45F-A67A334024B9}" presName="connectorText" presStyleLbl="sibTrans2D1" presStyleIdx="0" presStyleCnt="3"/>
      <dgm:spPr/>
    </dgm:pt>
    <dgm:pt modelId="{C18ADCAA-FD02-4031-A53E-119D2FABBB1C}" type="pres">
      <dgm:prSet presAssocID="{DF37A9BF-DF53-4D9A-8211-D54DC77ADAF4}" presName="node" presStyleLbl="node1" presStyleIdx="1" presStyleCnt="4">
        <dgm:presLayoutVars>
          <dgm:bulletEnabled val="1"/>
        </dgm:presLayoutVars>
      </dgm:prSet>
      <dgm:spPr/>
    </dgm:pt>
    <dgm:pt modelId="{BEFAEF38-2892-4D8B-9A73-42B30618DE6D}" type="pres">
      <dgm:prSet presAssocID="{CA89860D-0FC9-439D-9842-09A9E318C0A0}" presName="sibTrans" presStyleLbl="sibTrans2D1" presStyleIdx="1" presStyleCnt="3"/>
      <dgm:spPr/>
    </dgm:pt>
    <dgm:pt modelId="{F5D67245-C4FB-45F5-9362-7AF1C407CFE6}" type="pres">
      <dgm:prSet presAssocID="{CA89860D-0FC9-439D-9842-09A9E318C0A0}" presName="connectorText" presStyleLbl="sibTrans2D1" presStyleIdx="1" presStyleCnt="3"/>
      <dgm:spPr/>
    </dgm:pt>
    <dgm:pt modelId="{5114AB9F-277E-4FA4-BA37-6509A9D2E698}" type="pres">
      <dgm:prSet presAssocID="{EE119D80-8850-480F-9E0E-3B4AFCE47224}" presName="node" presStyleLbl="node1" presStyleIdx="2" presStyleCnt="4">
        <dgm:presLayoutVars>
          <dgm:bulletEnabled val="1"/>
        </dgm:presLayoutVars>
      </dgm:prSet>
      <dgm:spPr/>
    </dgm:pt>
    <dgm:pt modelId="{AC927D15-112F-4304-927C-45ECF82934FE}" type="pres">
      <dgm:prSet presAssocID="{FACCC4F4-06BA-4944-8E0E-736DF1D71B65}" presName="sibTrans" presStyleLbl="sibTrans2D1" presStyleIdx="2" presStyleCnt="3"/>
      <dgm:spPr/>
    </dgm:pt>
    <dgm:pt modelId="{C5FED082-BEC2-4500-9098-2EA831FED12C}" type="pres">
      <dgm:prSet presAssocID="{FACCC4F4-06BA-4944-8E0E-736DF1D71B65}" presName="connectorText" presStyleLbl="sibTrans2D1" presStyleIdx="2" presStyleCnt="3"/>
      <dgm:spPr/>
    </dgm:pt>
    <dgm:pt modelId="{CFA6A16F-BBE9-450A-A8FC-7BC4A447700A}" type="pres">
      <dgm:prSet presAssocID="{4E867D4B-101F-458A-ADAD-E9CE21901614}" presName="node" presStyleLbl="node1" presStyleIdx="3" presStyleCnt="4">
        <dgm:presLayoutVars>
          <dgm:bulletEnabled val="1"/>
        </dgm:presLayoutVars>
      </dgm:prSet>
      <dgm:spPr/>
    </dgm:pt>
  </dgm:ptLst>
  <dgm:cxnLst>
    <dgm:cxn modelId="{BD162D28-498F-4F87-B9DC-B74B6D4A8714}" srcId="{0F7A00A7-5705-4925-BD20-1C4F16EA4184}" destId="{EE119D80-8850-480F-9E0E-3B4AFCE47224}" srcOrd="2" destOrd="0" parTransId="{5167000C-4156-4463-BCFA-FDAA85B5016A}" sibTransId="{FACCC4F4-06BA-4944-8E0E-736DF1D71B65}"/>
    <dgm:cxn modelId="{5A4E5729-6626-4842-964B-D47E76C1871D}" type="presOf" srcId="{4E867D4B-101F-458A-ADAD-E9CE21901614}" destId="{CFA6A16F-BBE9-450A-A8FC-7BC4A447700A}" srcOrd="0" destOrd="0" presId="urn:microsoft.com/office/officeart/2005/8/layout/process1"/>
    <dgm:cxn modelId="{23228633-9B66-4756-A29B-EAB3728DD279}" srcId="{0F7A00A7-5705-4925-BD20-1C4F16EA4184}" destId="{DF37A9BF-DF53-4D9A-8211-D54DC77ADAF4}" srcOrd="1" destOrd="0" parTransId="{671B27B1-E84A-4AC4-95FB-836AECCD6C7B}" sibTransId="{CA89860D-0FC9-439D-9842-09A9E318C0A0}"/>
    <dgm:cxn modelId="{B11ECC41-80DC-4F5F-BC92-38E67A106F61}" type="presOf" srcId="{0F7A00A7-5705-4925-BD20-1C4F16EA4184}" destId="{3079DD82-E2D7-4BDC-89B8-2E1F7AAB83D6}" srcOrd="0" destOrd="0" presId="urn:microsoft.com/office/officeart/2005/8/layout/process1"/>
    <dgm:cxn modelId="{2C859362-3EF7-4B7F-AB9B-19583CCF77E6}" type="presOf" srcId="{FACCC4F4-06BA-4944-8E0E-736DF1D71B65}" destId="{AC927D15-112F-4304-927C-45ECF82934FE}" srcOrd="0" destOrd="0" presId="urn:microsoft.com/office/officeart/2005/8/layout/process1"/>
    <dgm:cxn modelId="{123F4459-3809-461C-B0F1-C703EE029E36}" type="presOf" srcId="{27BBD094-7C5B-4C86-B7CA-75D4DFE705BD}" destId="{E5DEDA39-7576-45A7-BE36-8103E977734E}" srcOrd="0" destOrd="0" presId="urn:microsoft.com/office/officeart/2005/8/layout/process1"/>
    <dgm:cxn modelId="{49513281-D819-4B92-8725-D25A606FC223}" type="presOf" srcId="{66610AA8-DB4D-418F-B45F-A67A334024B9}" destId="{C4DFD78E-DCB6-4AAA-B3F3-8202BE783823}" srcOrd="1" destOrd="0" presId="urn:microsoft.com/office/officeart/2005/8/layout/process1"/>
    <dgm:cxn modelId="{3791C083-89C8-42ED-AD85-CC5BF687E39E}" type="presOf" srcId="{FACCC4F4-06BA-4944-8E0E-736DF1D71B65}" destId="{C5FED082-BEC2-4500-9098-2EA831FED12C}" srcOrd="1" destOrd="0" presId="urn:microsoft.com/office/officeart/2005/8/layout/process1"/>
    <dgm:cxn modelId="{0EC678AC-D604-4B8A-A4E7-886DDB5834A0}" srcId="{0F7A00A7-5705-4925-BD20-1C4F16EA4184}" destId="{4E867D4B-101F-458A-ADAD-E9CE21901614}" srcOrd="3" destOrd="0" parTransId="{FF4635FE-30C7-44CD-A361-CD3D80BCC542}" sibTransId="{2168A831-324B-4843-84C7-E0181C9C3051}"/>
    <dgm:cxn modelId="{E24F1DC5-9EC6-4872-944F-B882E96586E7}" type="presOf" srcId="{EE119D80-8850-480F-9E0E-3B4AFCE47224}" destId="{5114AB9F-277E-4FA4-BA37-6509A9D2E698}" srcOrd="0" destOrd="0" presId="urn:microsoft.com/office/officeart/2005/8/layout/process1"/>
    <dgm:cxn modelId="{675236C5-384D-4CB0-BCCC-5418A9ED579B}" type="presOf" srcId="{CA89860D-0FC9-439D-9842-09A9E318C0A0}" destId="{BEFAEF38-2892-4D8B-9A73-42B30618DE6D}" srcOrd="0" destOrd="0" presId="urn:microsoft.com/office/officeart/2005/8/layout/process1"/>
    <dgm:cxn modelId="{655EF0CA-6EB3-4831-8A33-5ABB24608D13}" type="presOf" srcId="{CA89860D-0FC9-439D-9842-09A9E318C0A0}" destId="{F5D67245-C4FB-45F5-9362-7AF1C407CFE6}" srcOrd="1" destOrd="0" presId="urn:microsoft.com/office/officeart/2005/8/layout/process1"/>
    <dgm:cxn modelId="{3B8E6ED0-EDE1-4BC0-8ED9-B871B8059221}" srcId="{0F7A00A7-5705-4925-BD20-1C4F16EA4184}" destId="{27BBD094-7C5B-4C86-B7CA-75D4DFE705BD}" srcOrd="0" destOrd="0" parTransId="{E2D443A0-BF60-4240-A4CC-E993CC134213}" sibTransId="{66610AA8-DB4D-418F-B45F-A67A334024B9}"/>
    <dgm:cxn modelId="{125BE8EE-068A-4570-A039-95B59FCEA67D}" type="presOf" srcId="{66610AA8-DB4D-418F-B45F-A67A334024B9}" destId="{322F977D-C2B3-4431-A607-432161AF6426}" srcOrd="0" destOrd="0" presId="urn:microsoft.com/office/officeart/2005/8/layout/process1"/>
    <dgm:cxn modelId="{BFDFC3F9-0F1B-41E0-B197-D6186259F98F}" type="presOf" srcId="{DF37A9BF-DF53-4D9A-8211-D54DC77ADAF4}" destId="{C18ADCAA-FD02-4031-A53E-119D2FABBB1C}" srcOrd="0" destOrd="0" presId="urn:microsoft.com/office/officeart/2005/8/layout/process1"/>
    <dgm:cxn modelId="{B9515AD4-CDDB-4B39-AD71-94032D6FFE0D}" type="presParOf" srcId="{3079DD82-E2D7-4BDC-89B8-2E1F7AAB83D6}" destId="{E5DEDA39-7576-45A7-BE36-8103E977734E}" srcOrd="0" destOrd="0" presId="urn:microsoft.com/office/officeart/2005/8/layout/process1"/>
    <dgm:cxn modelId="{08EE10CD-E8BD-4732-85D7-730598E308C7}" type="presParOf" srcId="{3079DD82-E2D7-4BDC-89B8-2E1F7AAB83D6}" destId="{322F977D-C2B3-4431-A607-432161AF6426}" srcOrd="1" destOrd="0" presId="urn:microsoft.com/office/officeart/2005/8/layout/process1"/>
    <dgm:cxn modelId="{539704FD-6552-4E6C-825D-A4A77F290C01}" type="presParOf" srcId="{322F977D-C2B3-4431-A607-432161AF6426}" destId="{C4DFD78E-DCB6-4AAA-B3F3-8202BE783823}" srcOrd="0" destOrd="0" presId="urn:microsoft.com/office/officeart/2005/8/layout/process1"/>
    <dgm:cxn modelId="{46C1ED8A-D596-4982-9DBF-B57B2533EB00}" type="presParOf" srcId="{3079DD82-E2D7-4BDC-89B8-2E1F7AAB83D6}" destId="{C18ADCAA-FD02-4031-A53E-119D2FABBB1C}" srcOrd="2" destOrd="0" presId="urn:microsoft.com/office/officeart/2005/8/layout/process1"/>
    <dgm:cxn modelId="{562A7772-C1A8-4BED-8064-9FB535FB5E50}" type="presParOf" srcId="{3079DD82-E2D7-4BDC-89B8-2E1F7AAB83D6}" destId="{BEFAEF38-2892-4D8B-9A73-42B30618DE6D}" srcOrd="3" destOrd="0" presId="urn:microsoft.com/office/officeart/2005/8/layout/process1"/>
    <dgm:cxn modelId="{18D02125-F44D-4B27-B842-8D40ADADB594}" type="presParOf" srcId="{BEFAEF38-2892-4D8B-9A73-42B30618DE6D}" destId="{F5D67245-C4FB-45F5-9362-7AF1C407CFE6}" srcOrd="0" destOrd="0" presId="urn:microsoft.com/office/officeart/2005/8/layout/process1"/>
    <dgm:cxn modelId="{4752CC51-E9C6-4A98-AA17-F9C492634F63}" type="presParOf" srcId="{3079DD82-E2D7-4BDC-89B8-2E1F7AAB83D6}" destId="{5114AB9F-277E-4FA4-BA37-6509A9D2E698}" srcOrd="4" destOrd="0" presId="urn:microsoft.com/office/officeart/2005/8/layout/process1"/>
    <dgm:cxn modelId="{D93A38CA-1B9F-455F-BFF8-B37614B91C94}" type="presParOf" srcId="{3079DD82-E2D7-4BDC-89B8-2E1F7AAB83D6}" destId="{AC927D15-112F-4304-927C-45ECF82934FE}" srcOrd="5" destOrd="0" presId="urn:microsoft.com/office/officeart/2005/8/layout/process1"/>
    <dgm:cxn modelId="{E4806810-AD24-4F87-B02B-EF01334D3EDA}" type="presParOf" srcId="{AC927D15-112F-4304-927C-45ECF82934FE}" destId="{C5FED082-BEC2-4500-9098-2EA831FED12C}" srcOrd="0" destOrd="0" presId="urn:microsoft.com/office/officeart/2005/8/layout/process1"/>
    <dgm:cxn modelId="{D36843EF-2DEE-4733-81C2-542A85B21BEC}" type="presParOf" srcId="{3079DD82-E2D7-4BDC-89B8-2E1F7AAB83D6}" destId="{CFA6A16F-BBE9-450A-A8FC-7BC4A447700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8682D0-863E-4CCA-ABA8-AFBC8EF6D57B}"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GB"/>
        </a:p>
      </dgm:t>
    </dgm:pt>
    <dgm:pt modelId="{CA80EE0A-7C78-4711-8A7A-CB73132CBD01}">
      <dgm:prSet phldrT="[Text]"/>
      <dgm:spPr/>
      <dgm:t>
        <a:bodyPr/>
        <a:lstStyle/>
        <a:p>
          <a:r>
            <a:rPr lang="cs-CZ" dirty="0"/>
            <a:t>Co je to sepse?</a:t>
          </a:r>
          <a:endParaRPr lang="en-GB" dirty="0"/>
        </a:p>
      </dgm:t>
    </dgm:pt>
    <dgm:pt modelId="{8582212D-4EE1-4F29-9DED-07576D3D6538}" type="parTrans" cxnId="{116A5CEA-C632-45B0-81EC-CAAB96A971C4}">
      <dgm:prSet/>
      <dgm:spPr/>
      <dgm:t>
        <a:bodyPr/>
        <a:lstStyle/>
        <a:p>
          <a:endParaRPr lang="en-GB"/>
        </a:p>
      </dgm:t>
    </dgm:pt>
    <dgm:pt modelId="{54CA38C1-0D34-49AA-B17C-9CD24F9F738B}" type="sibTrans" cxnId="{116A5CEA-C632-45B0-81EC-CAAB96A971C4}">
      <dgm:prSet/>
      <dgm:spPr/>
      <dgm:t>
        <a:bodyPr/>
        <a:lstStyle/>
        <a:p>
          <a:endParaRPr lang="en-GB"/>
        </a:p>
      </dgm:t>
    </dgm:pt>
    <dgm:pt modelId="{BA524E05-6744-44DF-8814-F2BF1214BC84}">
      <dgm:prSet phldrT="[Text]"/>
      <dgm:spPr/>
      <dgm:t>
        <a:bodyPr/>
        <a:lstStyle/>
        <a:p>
          <a:r>
            <a:rPr lang="cs-CZ" dirty="0"/>
            <a:t>Co způsobuje </a:t>
          </a:r>
          <a:r>
            <a:rPr lang="cs-CZ" dirty="0" err="1"/>
            <a:t>exém</a:t>
          </a:r>
          <a:r>
            <a:rPr lang="cs-CZ" dirty="0"/>
            <a:t>?</a:t>
          </a:r>
          <a:endParaRPr lang="en-GB" dirty="0"/>
        </a:p>
      </dgm:t>
    </dgm:pt>
    <dgm:pt modelId="{54F29869-CCDE-478F-8370-7E80DB2623EE}" type="parTrans" cxnId="{A16C27F8-BAE0-4136-B3AF-091638A292C5}">
      <dgm:prSet/>
      <dgm:spPr/>
      <dgm:t>
        <a:bodyPr/>
        <a:lstStyle/>
        <a:p>
          <a:endParaRPr lang="en-GB"/>
        </a:p>
      </dgm:t>
    </dgm:pt>
    <dgm:pt modelId="{A351A873-1007-45C7-874E-5FB52B656866}" type="sibTrans" cxnId="{A16C27F8-BAE0-4136-B3AF-091638A292C5}">
      <dgm:prSet/>
      <dgm:spPr/>
      <dgm:t>
        <a:bodyPr/>
        <a:lstStyle/>
        <a:p>
          <a:endParaRPr lang="en-GB"/>
        </a:p>
      </dgm:t>
    </dgm:pt>
    <dgm:pt modelId="{4624E778-5D08-4B4B-8CFF-B5C2D3D67E68}">
      <dgm:prSet phldrT="[Text]" phldr="1"/>
      <dgm:spPr/>
      <dgm:t>
        <a:bodyPr/>
        <a:lstStyle/>
        <a:p>
          <a:endParaRPr lang="en-GB"/>
        </a:p>
      </dgm:t>
    </dgm:pt>
    <dgm:pt modelId="{1FE11780-A149-4948-80DA-52112A7AC8F1}" type="parTrans" cxnId="{47112DC2-2099-4526-A76A-E4CC9E596264}">
      <dgm:prSet/>
      <dgm:spPr/>
      <dgm:t>
        <a:bodyPr/>
        <a:lstStyle/>
        <a:p>
          <a:endParaRPr lang="en-GB"/>
        </a:p>
      </dgm:t>
    </dgm:pt>
    <dgm:pt modelId="{7587D5F4-09C5-41C3-8983-B21CE3E604E0}" type="sibTrans" cxnId="{47112DC2-2099-4526-A76A-E4CC9E596264}">
      <dgm:prSet/>
      <dgm:spPr/>
      <dgm:t>
        <a:bodyPr/>
        <a:lstStyle/>
        <a:p>
          <a:endParaRPr lang="en-GB"/>
        </a:p>
      </dgm:t>
    </dgm:pt>
    <dgm:pt modelId="{EB3C2C66-4D41-4F7A-84AF-564FFB25F34A}">
      <dgm:prSet phldrT="[Text]" phldr="1"/>
      <dgm:spPr/>
      <dgm:t>
        <a:bodyPr/>
        <a:lstStyle/>
        <a:p>
          <a:endParaRPr lang="en-GB"/>
        </a:p>
      </dgm:t>
    </dgm:pt>
    <dgm:pt modelId="{A47D7638-DEAB-4865-B0D1-524B9A562F07}" type="parTrans" cxnId="{DD9A1214-2117-4A28-8F7B-6BF03CE40986}">
      <dgm:prSet/>
      <dgm:spPr/>
      <dgm:t>
        <a:bodyPr/>
        <a:lstStyle/>
        <a:p>
          <a:endParaRPr lang="en-GB"/>
        </a:p>
      </dgm:t>
    </dgm:pt>
    <dgm:pt modelId="{A1EF07C7-0FAE-47FC-B9F8-EFAEBCED5B83}" type="sibTrans" cxnId="{DD9A1214-2117-4A28-8F7B-6BF03CE40986}">
      <dgm:prSet/>
      <dgm:spPr/>
      <dgm:t>
        <a:bodyPr/>
        <a:lstStyle/>
        <a:p>
          <a:endParaRPr lang="en-GB"/>
        </a:p>
      </dgm:t>
    </dgm:pt>
    <dgm:pt modelId="{41BE1B37-33AF-4AD6-8A66-10C637CC1BF4}">
      <dgm:prSet phldrT="[Text]"/>
      <dgm:spPr/>
      <dgm:t>
        <a:bodyPr/>
        <a:lstStyle/>
        <a:p>
          <a:r>
            <a:rPr lang="cs-CZ" dirty="0"/>
            <a:t>Jaké jsou klinické příznaky </a:t>
          </a:r>
          <a:r>
            <a:rPr lang="cs-CZ" dirty="0" err="1"/>
            <a:t>eboly</a:t>
          </a:r>
          <a:r>
            <a:rPr lang="cs-CZ" dirty="0"/>
            <a:t>?</a:t>
          </a:r>
          <a:endParaRPr lang="en-GB" dirty="0"/>
        </a:p>
      </dgm:t>
    </dgm:pt>
    <dgm:pt modelId="{41F3239C-02EE-4C71-BF6A-3A47F9FF714B}" type="parTrans" cxnId="{0B4A2451-F1C0-4FCC-A36C-2DF2A1BF37A7}">
      <dgm:prSet/>
      <dgm:spPr/>
      <dgm:t>
        <a:bodyPr/>
        <a:lstStyle/>
        <a:p>
          <a:endParaRPr lang="en-GB"/>
        </a:p>
      </dgm:t>
    </dgm:pt>
    <dgm:pt modelId="{770A59A9-7E16-4161-A885-794F486DCCC5}" type="sibTrans" cxnId="{0B4A2451-F1C0-4FCC-A36C-2DF2A1BF37A7}">
      <dgm:prSet/>
      <dgm:spPr/>
      <dgm:t>
        <a:bodyPr/>
        <a:lstStyle/>
        <a:p>
          <a:endParaRPr lang="en-GB"/>
        </a:p>
      </dgm:t>
    </dgm:pt>
    <dgm:pt modelId="{25EB02FF-3214-45BC-B2D2-1C0217CB76E4}">
      <dgm:prSet phldrT="[Text]"/>
      <dgm:spPr/>
      <dgm:t>
        <a:bodyPr/>
        <a:lstStyle/>
        <a:p>
          <a:r>
            <a:rPr lang="cs-CZ" dirty="0"/>
            <a:t>Jak souvisí krátkost dechu s kouřením?</a:t>
          </a:r>
          <a:endParaRPr lang="en-GB" dirty="0"/>
        </a:p>
      </dgm:t>
    </dgm:pt>
    <dgm:pt modelId="{55D20EB9-5F85-41B8-B98B-9C37D2234B88}" type="parTrans" cxnId="{26DAFE57-80B7-4507-A368-21C90C8A8E4F}">
      <dgm:prSet/>
      <dgm:spPr/>
      <dgm:t>
        <a:bodyPr/>
        <a:lstStyle/>
        <a:p>
          <a:endParaRPr lang="en-GB"/>
        </a:p>
      </dgm:t>
    </dgm:pt>
    <dgm:pt modelId="{B4D1D70E-638D-4381-9C6A-668B8E51C002}" type="sibTrans" cxnId="{26DAFE57-80B7-4507-A368-21C90C8A8E4F}">
      <dgm:prSet/>
      <dgm:spPr/>
      <dgm:t>
        <a:bodyPr/>
        <a:lstStyle/>
        <a:p>
          <a:endParaRPr lang="en-GB"/>
        </a:p>
      </dgm:t>
    </dgm:pt>
    <dgm:pt modelId="{CE0BBEEB-2DD1-4EBE-BEC1-4BE9261BAFED}" type="pres">
      <dgm:prSet presAssocID="{188682D0-863E-4CCA-ABA8-AFBC8EF6D57B}" presName="matrix" presStyleCnt="0">
        <dgm:presLayoutVars>
          <dgm:chMax val="1"/>
          <dgm:dir/>
          <dgm:resizeHandles val="exact"/>
        </dgm:presLayoutVars>
      </dgm:prSet>
      <dgm:spPr/>
    </dgm:pt>
    <dgm:pt modelId="{C5591E29-7A66-4F88-897F-E442FE0A2048}" type="pres">
      <dgm:prSet presAssocID="{188682D0-863E-4CCA-ABA8-AFBC8EF6D57B}" presName="diamond" presStyleLbl="bgShp" presStyleIdx="0" presStyleCnt="1" custScaleX="166331" custLinFactNeighborX="-9744" custLinFactNeighborY="433"/>
      <dgm:spPr/>
    </dgm:pt>
    <dgm:pt modelId="{59FD1299-FEA7-429C-8FE8-50CFEDB43D2B}" type="pres">
      <dgm:prSet presAssocID="{188682D0-863E-4CCA-ABA8-AFBC8EF6D57B}" presName="quad1" presStyleLbl="node1" presStyleIdx="0" presStyleCnt="4" custScaleX="126688" custLinFactNeighborX="-68293" custLinFactNeighborY="-7773">
        <dgm:presLayoutVars>
          <dgm:chMax val="0"/>
          <dgm:chPref val="0"/>
          <dgm:bulletEnabled val="1"/>
        </dgm:presLayoutVars>
      </dgm:prSet>
      <dgm:spPr/>
    </dgm:pt>
    <dgm:pt modelId="{E1B3C815-E84F-4143-A477-C3D4B3F41921}" type="pres">
      <dgm:prSet presAssocID="{188682D0-863E-4CCA-ABA8-AFBC8EF6D57B}" presName="quad2" presStyleLbl="node1" presStyleIdx="1" presStyleCnt="4" custScaleX="147638" custLinFactNeighborX="29860" custLinFactNeighborY="-10550">
        <dgm:presLayoutVars>
          <dgm:chMax val="0"/>
          <dgm:chPref val="0"/>
          <dgm:bulletEnabled val="1"/>
        </dgm:presLayoutVars>
      </dgm:prSet>
      <dgm:spPr/>
    </dgm:pt>
    <dgm:pt modelId="{8668ACFC-840F-4150-A220-6C360C429BB8}" type="pres">
      <dgm:prSet presAssocID="{188682D0-863E-4CCA-ABA8-AFBC8EF6D57B}" presName="quad3" presStyleLbl="node1" presStyleIdx="2" presStyleCnt="4" custScaleX="142234" custLinFactNeighborX="-61075" custLinFactNeighborY="0">
        <dgm:presLayoutVars>
          <dgm:chMax val="0"/>
          <dgm:chPref val="0"/>
          <dgm:bulletEnabled val="1"/>
        </dgm:presLayoutVars>
      </dgm:prSet>
      <dgm:spPr/>
    </dgm:pt>
    <dgm:pt modelId="{05047513-A7A8-420F-A8ED-F252E0D4FB57}" type="pres">
      <dgm:prSet presAssocID="{188682D0-863E-4CCA-ABA8-AFBC8EF6D57B}" presName="quad4" presStyleLbl="node1" presStyleIdx="3" presStyleCnt="4" custScaleX="155412" custLinFactNeighborX="31648" custLinFactNeighborY="-2221">
        <dgm:presLayoutVars>
          <dgm:chMax val="0"/>
          <dgm:chPref val="0"/>
          <dgm:bulletEnabled val="1"/>
        </dgm:presLayoutVars>
      </dgm:prSet>
      <dgm:spPr/>
    </dgm:pt>
  </dgm:ptLst>
  <dgm:cxnLst>
    <dgm:cxn modelId="{DD9A1214-2117-4A28-8F7B-6BF03CE40986}" srcId="{188682D0-863E-4CCA-ABA8-AFBC8EF6D57B}" destId="{EB3C2C66-4D41-4F7A-84AF-564FFB25F34A}" srcOrd="5" destOrd="0" parTransId="{A47D7638-DEAB-4865-B0D1-524B9A562F07}" sibTransId="{A1EF07C7-0FAE-47FC-B9F8-EFAEBCED5B83}"/>
    <dgm:cxn modelId="{AED0DC3B-E218-45EC-9228-C766CF4361F0}" type="presOf" srcId="{188682D0-863E-4CCA-ABA8-AFBC8EF6D57B}" destId="{CE0BBEEB-2DD1-4EBE-BEC1-4BE9261BAFED}" srcOrd="0" destOrd="0" presId="urn:microsoft.com/office/officeart/2005/8/layout/matrix3"/>
    <dgm:cxn modelId="{CDCD375B-AFB6-4B55-8200-016460622B83}" type="presOf" srcId="{CA80EE0A-7C78-4711-8A7A-CB73132CBD01}" destId="{59FD1299-FEA7-429C-8FE8-50CFEDB43D2B}" srcOrd="0" destOrd="0" presId="urn:microsoft.com/office/officeart/2005/8/layout/matrix3"/>
    <dgm:cxn modelId="{DE9B9E6B-306C-4289-8229-5EC678E929FC}" type="presOf" srcId="{BA524E05-6744-44DF-8814-F2BF1214BC84}" destId="{E1B3C815-E84F-4143-A477-C3D4B3F41921}" srcOrd="0" destOrd="0" presId="urn:microsoft.com/office/officeart/2005/8/layout/matrix3"/>
    <dgm:cxn modelId="{0B4A2451-F1C0-4FCC-A36C-2DF2A1BF37A7}" srcId="{188682D0-863E-4CCA-ABA8-AFBC8EF6D57B}" destId="{41BE1B37-33AF-4AD6-8A66-10C637CC1BF4}" srcOrd="2" destOrd="0" parTransId="{41F3239C-02EE-4C71-BF6A-3A47F9FF714B}" sibTransId="{770A59A9-7E16-4161-A885-794F486DCCC5}"/>
    <dgm:cxn modelId="{26DAFE57-80B7-4507-A368-21C90C8A8E4F}" srcId="{188682D0-863E-4CCA-ABA8-AFBC8EF6D57B}" destId="{25EB02FF-3214-45BC-B2D2-1C0217CB76E4}" srcOrd="3" destOrd="0" parTransId="{55D20EB9-5F85-41B8-B98B-9C37D2234B88}" sibTransId="{B4D1D70E-638D-4381-9C6A-668B8E51C002}"/>
    <dgm:cxn modelId="{1CA38E95-0176-4175-BC12-43B3C2C52D69}" type="presOf" srcId="{41BE1B37-33AF-4AD6-8A66-10C637CC1BF4}" destId="{8668ACFC-840F-4150-A220-6C360C429BB8}" srcOrd="0" destOrd="0" presId="urn:microsoft.com/office/officeart/2005/8/layout/matrix3"/>
    <dgm:cxn modelId="{47112DC2-2099-4526-A76A-E4CC9E596264}" srcId="{188682D0-863E-4CCA-ABA8-AFBC8EF6D57B}" destId="{4624E778-5D08-4B4B-8CFF-B5C2D3D67E68}" srcOrd="4" destOrd="0" parTransId="{1FE11780-A149-4948-80DA-52112A7AC8F1}" sibTransId="{7587D5F4-09C5-41C3-8983-B21CE3E604E0}"/>
    <dgm:cxn modelId="{116A5CEA-C632-45B0-81EC-CAAB96A971C4}" srcId="{188682D0-863E-4CCA-ABA8-AFBC8EF6D57B}" destId="{CA80EE0A-7C78-4711-8A7A-CB73132CBD01}" srcOrd="0" destOrd="0" parTransId="{8582212D-4EE1-4F29-9DED-07576D3D6538}" sibTransId="{54CA38C1-0D34-49AA-B17C-9CD24F9F738B}"/>
    <dgm:cxn modelId="{A16C27F8-BAE0-4136-B3AF-091638A292C5}" srcId="{188682D0-863E-4CCA-ABA8-AFBC8EF6D57B}" destId="{BA524E05-6744-44DF-8814-F2BF1214BC84}" srcOrd="1" destOrd="0" parTransId="{54F29869-CCDE-478F-8370-7E80DB2623EE}" sibTransId="{A351A873-1007-45C7-874E-5FB52B656866}"/>
    <dgm:cxn modelId="{80C470F8-2652-41A2-8D0A-CA8E2B8D4F56}" type="presOf" srcId="{25EB02FF-3214-45BC-B2D2-1C0217CB76E4}" destId="{05047513-A7A8-420F-A8ED-F252E0D4FB57}" srcOrd="0" destOrd="0" presId="urn:microsoft.com/office/officeart/2005/8/layout/matrix3"/>
    <dgm:cxn modelId="{8BFBB498-B919-425D-BD59-3E5E33475D76}" type="presParOf" srcId="{CE0BBEEB-2DD1-4EBE-BEC1-4BE9261BAFED}" destId="{C5591E29-7A66-4F88-897F-E442FE0A2048}" srcOrd="0" destOrd="0" presId="urn:microsoft.com/office/officeart/2005/8/layout/matrix3"/>
    <dgm:cxn modelId="{BDA154E1-A69B-46D9-A5A1-3D1AC2FFB6FF}" type="presParOf" srcId="{CE0BBEEB-2DD1-4EBE-BEC1-4BE9261BAFED}" destId="{59FD1299-FEA7-429C-8FE8-50CFEDB43D2B}" srcOrd="1" destOrd="0" presId="urn:microsoft.com/office/officeart/2005/8/layout/matrix3"/>
    <dgm:cxn modelId="{9751835E-C80F-4FAA-8E31-41CCE37CDD78}" type="presParOf" srcId="{CE0BBEEB-2DD1-4EBE-BEC1-4BE9261BAFED}" destId="{E1B3C815-E84F-4143-A477-C3D4B3F41921}" srcOrd="2" destOrd="0" presId="urn:microsoft.com/office/officeart/2005/8/layout/matrix3"/>
    <dgm:cxn modelId="{3B2746AE-8BE4-4A02-AE3D-5F800BA46B67}" type="presParOf" srcId="{CE0BBEEB-2DD1-4EBE-BEC1-4BE9261BAFED}" destId="{8668ACFC-840F-4150-A220-6C360C429BB8}" srcOrd="3" destOrd="0" presId="urn:microsoft.com/office/officeart/2005/8/layout/matrix3"/>
    <dgm:cxn modelId="{663D7211-1D56-479D-A1FD-6FA6D9CAE64C}" type="presParOf" srcId="{CE0BBEEB-2DD1-4EBE-BEC1-4BE9261BAFED}" destId="{05047513-A7A8-420F-A8ED-F252E0D4FB57}"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87154C-24A9-4C31-A780-3FF74A65D0FB}"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GB"/>
        </a:p>
      </dgm:t>
    </dgm:pt>
    <dgm:pt modelId="{86E17C2B-ED44-4925-BCE9-69808406A6BA}">
      <dgm:prSet phldrT="[Text]"/>
      <dgm:spPr/>
      <dgm:t>
        <a:bodyPr/>
        <a:lstStyle/>
        <a:p>
          <a:r>
            <a:rPr lang="cs-CZ" dirty="0"/>
            <a:t>Zlepšuje hudební terapie kvalitu života  a příznaky u osob trpících depresí?</a:t>
          </a:r>
          <a:endParaRPr lang="en-GB" dirty="0"/>
        </a:p>
      </dgm:t>
    </dgm:pt>
    <dgm:pt modelId="{0BE47206-4E12-4C50-8573-318864572208}" type="parTrans" cxnId="{038FE05B-A3E5-4E6F-9845-15949BC3C82F}">
      <dgm:prSet/>
      <dgm:spPr/>
      <dgm:t>
        <a:bodyPr/>
        <a:lstStyle/>
        <a:p>
          <a:endParaRPr lang="en-GB"/>
        </a:p>
      </dgm:t>
    </dgm:pt>
    <dgm:pt modelId="{2C81A364-548E-4110-84D8-EF4DFC8B3F68}" type="sibTrans" cxnId="{038FE05B-A3E5-4E6F-9845-15949BC3C82F}">
      <dgm:prSet/>
      <dgm:spPr/>
      <dgm:t>
        <a:bodyPr/>
        <a:lstStyle/>
        <a:p>
          <a:endParaRPr lang="en-GB"/>
        </a:p>
      </dgm:t>
    </dgm:pt>
    <dgm:pt modelId="{BB24F672-6E4C-4897-9179-F8D02517365D}">
      <dgm:prSet phldrT="[Text]"/>
      <dgm:spPr/>
      <dgm:t>
        <a:bodyPr/>
        <a:lstStyle/>
        <a:p>
          <a:r>
            <a:rPr lang="cs-CZ" dirty="0"/>
            <a:t>Jaké je vnímání dietních opatření u mužů středního věku trpících nadváhou?</a:t>
          </a:r>
          <a:endParaRPr lang="en-GB" dirty="0"/>
        </a:p>
      </dgm:t>
    </dgm:pt>
    <dgm:pt modelId="{7782C584-C4FC-4134-A02B-7547716BCBF5}" type="parTrans" cxnId="{B083A0A4-833F-4D97-B136-CE45FC32C97A}">
      <dgm:prSet/>
      <dgm:spPr/>
      <dgm:t>
        <a:bodyPr/>
        <a:lstStyle/>
        <a:p>
          <a:endParaRPr lang="en-GB"/>
        </a:p>
      </dgm:t>
    </dgm:pt>
    <dgm:pt modelId="{E25FAF17-4F26-4B60-8596-363CF2444BB4}" type="sibTrans" cxnId="{B083A0A4-833F-4D97-B136-CE45FC32C97A}">
      <dgm:prSet/>
      <dgm:spPr/>
      <dgm:t>
        <a:bodyPr/>
        <a:lstStyle/>
        <a:p>
          <a:endParaRPr lang="en-GB"/>
        </a:p>
      </dgm:t>
    </dgm:pt>
    <dgm:pt modelId="{BD5A7497-5616-4459-930B-4ED046DA21EA}">
      <dgm:prSet phldrT="[Text]"/>
      <dgm:spPr/>
      <dgm:t>
        <a:bodyPr/>
        <a:lstStyle/>
        <a:p>
          <a:r>
            <a:rPr lang="cs-CZ" dirty="0"/>
            <a:t>Je index BMI spolehlivým ukazatelem obezity u dětí?</a:t>
          </a:r>
          <a:endParaRPr lang="en-GB" dirty="0"/>
        </a:p>
      </dgm:t>
    </dgm:pt>
    <dgm:pt modelId="{869A24C4-BDE5-477E-A8AE-DAD960EDE9E7}" type="parTrans" cxnId="{4ABB625A-7A58-4F17-B5CF-462F9D381AF4}">
      <dgm:prSet/>
      <dgm:spPr/>
      <dgm:t>
        <a:bodyPr/>
        <a:lstStyle/>
        <a:p>
          <a:endParaRPr lang="en-GB"/>
        </a:p>
      </dgm:t>
    </dgm:pt>
    <dgm:pt modelId="{BD6E6A31-93F9-4775-B25B-F8B273716481}" type="sibTrans" cxnId="{4ABB625A-7A58-4F17-B5CF-462F9D381AF4}">
      <dgm:prSet/>
      <dgm:spPr/>
      <dgm:t>
        <a:bodyPr/>
        <a:lstStyle/>
        <a:p>
          <a:endParaRPr lang="en-GB"/>
        </a:p>
      </dgm:t>
    </dgm:pt>
    <dgm:pt modelId="{57D73D77-D22A-4842-A84D-1A0F1D8C7AD5}">
      <dgm:prSet phldrT="[Text]"/>
      <dgm:spPr/>
      <dgm:t>
        <a:bodyPr/>
        <a:lstStyle/>
        <a:p>
          <a:r>
            <a:rPr lang="cs-CZ" dirty="0"/>
            <a:t>Může MRI provedeno u dětí s podezřením na apendicitidu potvrdit nebo vyloučit diagnózu?</a:t>
          </a:r>
          <a:endParaRPr lang="en-GB" dirty="0"/>
        </a:p>
      </dgm:t>
    </dgm:pt>
    <dgm:pt modelId="{42FCBCCA-3EEA-416F-924A-9E5BCE9E178D}" type="parTrans" cxnId="{0384C484-2A80-41D7-8507-2D25FEE37018}">
      <dgm:prSet/>
      <dgm:spPr/>
      <dgm:t>
        <a:bodyPr/>
        <a:lstStyle/>
        <a:p>
          <a:endParaRPr lang="en-GB"/>
        </a:p>
      </dgm:t>
    </dgm:pt>
    <dgm:pt modelId="{F3AA8BBC-C898-451F-B233-663ED4225F35}" type="sibTrans" cxnId="{0384C484-2A80-41D7-8507-2D25FEE37018}">
      <dgm:prSet/>
      <dgm:spPr/>
      <dgm:t>
        <a:bodyPr/>
        <a:lstStyle/>
        <a:p>
          <a:endParaRPr lang="en-GB"/>
        </a:p>
      </dgm:t>
    </dgm:pt>
    <dgm:pt modelId="{B77D958D-67F1-4E36-A2E9-FCC1DE19B528}" type="pres">
      <dgm:prSet presAssocID="{D187154C-24A9-4C31-A780-3FF74A65D0FB}" presName="matrix" presStyleCnt="0">
        <dgm:presLayoutVars>
          <dgm:chMax val="1"/>
          <dgm:dir/>
          <dgm:resizeHandles val="exact"/>
        </dgm:presLayoutVars>
      </dgm:prSet>
      <dgm:spPr/>
    </dgm:pt>
    <dgm:pt modelId="{385BE25D-8A38-4745-87C1-4CE7C9C99A73}" type="pres">
      <dgm:prSet presAssocID="{D187154C-24A9-4C31-A780-3FF74A65D0FB}" presName="diamond" presStyleLbl="bgShp" presStyleIdx="0" presStyleCnt="1" custScaleX="204875"/>
      <dgm:spPr/>
    </dgm:pt>
    <dgm:pt modelId="{702B8C33-2CDD-4B21-8340-2758C68B1249}" type="pres">
      <dgm:prSet presAssocID="{D187154C-24A9-4C31-A780-3FF74A65D0FB}" presName="quad1" presStyleLbl="node1" presStyleIdx="0" presStyleCnt="4" custScaleX="201089" custLinFactNeighborX="-48929" custLinFactNeighborY="-3121">
        <dgm:presLayoutVars>
          <dgm:chMax val="0"/>
          <dgm:chPref val="0"/>
          <dgm:bulletEnabled val="1"/>
        </dgm:presLayoutVars>
      </dgm:prSet>
      <dgm:spPr/>
    </dgm:pt>
    <dgm:pt modelId="{8D242EDF-7484-438E-AD5A-2DAD6C0AD1BF}" type="pres">
      <dgm:prSet presAssocID="{D187154C-24A9-4C31-A780-3FF74A65D0FB}" presName="quad2" presStyleLbl="node1" presStyleIdx="1" presStyleCnt="4" custScaleX="207358" custLinFactNeighborX="57744" custLinFactNeighborY="-7">
        <dgm:presLayoutVars>
          <dgm:chMax val="0"/>
          <dgm:chPref val="0"/>
          <dgm:bulletEnabled val="1"/>
        </dgm:presLayoutVars>
      </dgm:prSet>
      <dgm:spPr/>
    </dgm:pt>
    <dgm:pt modelId="{2B521114-9295-49EF-920D-9CF26026D8F0}" type="pres">
      <dgm:prSet presAssocID="{D187154C-24A9-4C31-A780-3FF74A65D0FB}" presName="quad3" presStyleLbl="node1" presStyleIdx="2" presStyleCnt="4" custScaleX="213112" custLinFactNeighborX="-67183" custLinFactNeighborY="-1666">
        <dgm:presLayoutVars>
          <dgm:chMax val="0"/>
          <dgm:chPref val="0"/>
          <dgm:bulletEnabled val="1"/>
        </dgm:presLayoutVars>
      </dgm:prSet>
      <dgm:spPr/>
    </dgm:pt>
    <dgm:pt modelId="{7AB6327E-3A4E-4A12-8F70-01892FB387A0}" type="pres">
      <dgm:prSet presAssocID="{D187154C-24A9-4C31-A780-3FF74A65D0FB}" presName="quad4" presStyleLbl="node1" presStyleIdx="3" presStyleCnt="4" custScaleX="224363" custLinFactNeighborX="63244" custLinFactNeighborY="-556">
        <dgm:presLayoutVars>
          <dgm:chMax val="0"/>
          <dgm:chPref val="0"/>
          <dgm:bulletEnabled val="1"/>
        </dgm:presLayoutVars>
      </dgm:prSet>
      <dgm:spPr/>
    </dgm:pt>
  </dgm:ptLst>
  <dgm:cxnLst>
    <dgm:cxn modelId="{038FE05B-A3E5-4E6F-9845-15949BC3C82F}" srcId="{D187154C-24A9-4C31-A780-3FF74A65D0FB}" destId="{86E17C2B-ED44-4925-BCE9-69808406A6BA}" srcOrd="0" destOrd="0" parTransId="{0BE47206-4E12-4C50-8573-318864572208}" sibTransId="{2C81A364-548E-4110-84D8-EF4DFC8B3F68}"/>
    <dgm:cxn modelId="{DA6F2974-BB1A-4744-BC45-7D324A607B7B}" type="presOf" srcId="{BB24F672-6E4C-4897-9179-F8D02517365D}" destId="{8D242EDF-7484-438E-AD5A-2DAD6C0AD1BF}" srcOrd="0" destOrd="0" presId="urn:microsoft.com/office/officeart/2005/8/layout/matrix3"/>
    <dgm:cxn modelId="{D2A6B657-F043-4C06-BABC-D504E15A84BE}" type="presOf" srcId="{86E17C2B-ED44-4925-BCE9-69808406A6BA}" destId="{702B8C33-2CDD-4B21-8340-2758C68B1249}" srcOrd="0" destOrd="0" presId="urn:microsoft.com/office/officeart/2005/8/layout/matrix3"/>
    <dgm:cxn modelId="{4ABB625A-7A58-4F17-B5CF-462F9D381AF4}" srcId="{D187154C-24A9-4C31-A780-3FF74A65D0FB}" destId="{BD5A7497-5616-4459-930B-4ED046DA21EA}" srcOrd="2" destOrd="0" parTransId="{869A24C4-BDE5-477E-A8AE-DAD960EDE9E7}" sibTransId="{BD6E6A31-93F9-4775-B25B-F8B273716481}"/>
    <dgm:cxn modelId="{0384C484-2A80-41D7-8507-2D25FEE37018}" srcId="{D187154C-24A9-4C31-A780-3FF74A65D0FB}" destId="{57D73D77-D22A-4842-A84D-1A0F1D8C7AD5}" srcOrd="3" destOrd="0" parTransId="{42FCBCCA-3EEA-416F-924A-9E5BCE9E178D}" sibTransId="{F3AA8BBC-C898-451F-B233-663ED4225F35}"/>
    <dgm:cxn modelId="{5B33BF91-8B5C-4C39-BEE0-39AB7514D508}" type="presOf" srcId="{D187154C-24A9-4C31-A780-3FF74A65D0FB}" destId="{B77D958D-67F1-4E36-A2E9-FCC1DE19B528}" srcOrd="0" destOrd="0" presId="urn:microsoft.com/office/officeart/2005/8/layout/matrix3"/>
    <dgm:cxn modelId="{B083A0A4-833F-4D97-B136-CE45FC32C97A}" srcId="{D187154C-24A9-4C31-A780-3FF74A65D0FB}" destId="{BB24F672-6E4C-4897-9179-F8D02517365D}" srcOrd="1" destOrd="0" parTransId="{7782C584-C4FC-4134-A02B-7547716BCBF5}" sibTransId="{E25FAF17-4F26-4B60-8596-363CF2444BB4}"/>
    <dgm:cxn modelId="{A61131B2-ECB1-4CCF-B73E-AC53630E87C1}" type="presOf" srcId="{57D73D77-D22A-4842-A84D-1A0F1D8C7AD5}" destId="{7AB6327E-3A4E-4A12-8F70-01892FB387A0}" srcOrd="0" destOrd="0" presId="urn:microsoft.com/office/officeart/2005/8/layout/matrix3"/>
    <dgm:cxn modelId="{22A84DED-5075-49F9-B76A-B1997E313CAE}" type="presOf" srcId="{BD5A7497-5616-4459-930B-4ED046DA21EA}" destId="{2B521114-9295-49EF-920D-9CF26026D8F0}" srcOrd="0" destOrd="0" presId="urn:microsoft.com/office/officeart/2005/8/layout/matrix3"/>
    <dgm:cxn modelId="{251DE6A5-F3A2-417A-B5E8-5541DCBDE16D}" type="presParOf" srcId="{B77D958D-67F1-4E36-A2E9-FCC1DE19B528}" destId="{385BE25D-8A38-4745-87C1-4CE7C9C99A73}" srcOrd="0" destOrd="0" presId="urn:microsoft.com/office/officeart/2005/8/layout/matrix3"/>
    <dgm:cxn modelId="{2135A646-2D70-4FAE-9A21-57C7FFBB12AD}" type="presParOf" srcId="{B77D958D-67F1-4E36-A2E9-FCC1DE19B528}" destId="{702B8C33-2CDD-4B21-8340-2758C68B1249}" srcOrd="1" destOrd="0" presId="urn:microsoft.com/office/officeart/2005/8/layout/matrix3"/>
    <dgm:cxn modelId="{98328A26-CFD2-4839-B9C2-E011BE7F2F42}" type="presParOf" srcId="{B77D958D-67F1-4E36-A2E9-FCC1DE19B528}" destId="{8D242EDF-7484-438E-AD5A-2DAD6C0AD1BF}" srcOrd="2" destOrd="0" presId="urn:microsoft.com/office/officeart/2005/8/layout/matrix3"/>
    <dgm:cxn modelId="{342857E5-ABBB-4958-84ED-B4E3767002C5}" type="presParOf" srcId="{B77D958D-67F1-4E36-A2E9-FCC1DE19B528}" destId="{2B521114-9295-49EF-920D-9CF26026D8F0}" srcOrd="3" destOrd="0" presId="urn:microsoft.com/office/officeart/2005/8/layout/matrix3"/>
    <dgm:cxn modelId="{E22A2024-72EA-4A20-89CD-278F27CDA82B}" type="presParOf" srcId="{B77D958D-67F1-4E36-A2E9-FCC1DE19B528}" destId="{7AB6327E-3A4E-4A12-8F70-01892FB387A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F1555A-B40C-448B-9080-779B4E847F0E}"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GB"/>
        </a:p>
      </dgm:t>
    </dgm:pt>
    <dgm:pt modelId="{350AF996-057A-41CE-9B24-1E8056B092EC}">
      <dgm:prSet phldrT="[Text]"/>
      <dgm:spPr/>
      <dgm:t>
        <a:bodyPr/>
        <a:lstStyle/>
        <a:p>
          <a:r>
            <a:rPr lang="cs-CZ" dirty="0"/>
            <a:t>ZAČÁTEČNÍK</a:t>
          </a:r>
          <a:endParaRPr lang="en-GB" dirty="0"/>
        </a:p>
      </dgm:t>
    </dgm:pt>
    <dgm:pt modelId="{B8BA6DB4-CA25-4137-8932-779B10A41F3C}" type="parTrans" cxnId="{A5AA6A66-BF41-4A59-800B-043B50E1B4F0}">
      <dgm:prSet/>
      <dgm:spPr/>
      <dgm:t>
        <a:bodyPr/>
        <a:lstStyle/>
        <a:p>
          <a:endParaRPr lang="en-GB"/>
        </a:p>
      </dgm:t>
    </dgm:pt>
    <dgm:pt modelId="{D9082FF8-8619-4DAB-ADB6-A2FD1A00DBEC}" type="sibTrans" cxnId="{A5AA6A66-BF41-4A59-800B-043B50E1B4F0}">
      <dgm:prSet/>
      <dgm:spPr/>
      <dgm:t>
        <a:bodyPr/>
        <a:lstStyle/>
        <a:p>
          <a:endParaRPr lang="en-GB"/>
        </a:p>
      </dgm:t>
    </dgm:pt>
    <dgm:pt modelId="{9DC59FC6-A770-480C-B2DF-ACF26F8F102C}">
      <dgm:prSet phldrT="[Text]"/>
      <dgm:spPr/>
      <dgm:t>
        <a:bodyPr/>
        <a:lstStyle/>
        <a:p>
          <a:r>
            <a:rPr lang="cs-CZ" dirty="0"/>
            <a:t>Background </a:t>
          </a:r>
          <a:r>
            <a:rPr lang="cs-CZ" dirty="0" err="1"/>
            <a:t>questions</a:t>
          </a:r>
          <a:endParaRPr lang="en-GB" dirty="0"/>
        </a:p>
      </dgm:t>
    </dgm:pt>
    <dgm:pt modelId="{1DEFDE77-E8E5-426F-84EC-5DEAF7A79B99}" type="parTrans" cxnId="{8F71A9EB-17E1-4737-8420-7B470A7CA121}">
      <dgm:prSet/>
      <dgm:spPr/>
      <dgm:t>
        <a:bodyPr/>
        <a:lstStyle/>
        <a:p>
          <a:endParaRPr lang="en-GB"/>
        </a:p>
      </dgm:t>
    </dgm:pt>
    <dgm:pt modelId="{7AB73920-7945-428B-AEBD-82612DF7D8E2}" type="sibTrans" cxnId="{8F71A9EB-17E1-4737-8420-7B470A7CA121}">
      <dgm:prSet/>
      <dgm:spPr/>
      <dgm:t>
        <a:bodyPr/>
        <a:lstStyle/>
        <a:p>
          <a:endParaRPr lang="en-GB"/>
        </a:p>
      </dgm:t>
    </dgm:pt>
    <dgm:pt modelId="{0FEC04AA-6920-4F80-9682-7E0898C3452C}">
      <dgm:prSet phldrT="[Text]"/>
      <dgm:spPr/>
      <dgm:t>
        <a:bodyPr/>
        <a:lstStyle/>
        <a:p>
          <a:r>
            <a:rPr lang="cs-CZ" dirty="0"/>
            <a:t>EXPERT</a:t>
          </a:r>
          <a:endParaRPr lang="en-GB" dirty="0"/>
        </a:p>
      </dgm:t>
    </dgm:pt>
    <dgm:pt modelId="{583D3B72-C34A-4722-8130-B8BE8EC38B73}" type="parTrans" cxnId="{236C96E1-5128-4216-B6F2-28C42F504B40}">
      <dgm:prSet/>
      <dgm:spPr/>
      <dgm:t>
        <a:bodyPr/>
        <a:lstStyle/>
        <a:p>
          <a:endParaRPr lang="en-GB"/>
        </a:p>
      </dgm:t>
    </dgm:pt>
    <dgm:pt modelId="{47028D20-49C6-4CFF-ADA8-1D1BCFBD16BF}" type="sibTrans" cxnId="{236C96E1-5128-4216-B6F2-28C42F504B40}">
      <dgm:prSet/>
      <dgm:spPr/>
      <dgm:t>
        <a:bodyPr/>
        <a:lstStyle/>
        <a:p>
          <a:endParaRPr lang="en-GB"/>
        </a:p>
      </dgm:t>
    </dgm:pt>
    <dgm:pt modelId="{F3B4EEE5-0D03-4F84-8048-F1DC792EEBB5}">
      <dgm:prSet phldrT="[Text]"/>
      <dgm:spPr/>
      <dgm:t>
        <a:bodyPr/>
        <a:lstStyle/>
        <a:p>
          <a:r>
            <a:rPr lang="cs-CZ" dirty="0" err="1"/>
            <a:t>Foreground</a:t>
          </a:r>
          <a:r>
            <a:rPr lang="cs-CZ" dirty="0"/>
            <a:t> </a:t>
          </a:r>
          <a:r>
            <a:rPr lang="cs-CZ" dirty="0" err="1"/>
            <a:t>questions</a:t>
          </a:r>
          <a:endParaRPr lang="en-GB" dirty="0"/>
        </a:p>
      </dgm:t>
    </dgm:pt>
    <dgm:pt modelId="{D9DD0E74-15D6-4CBE-B12C-EF41B7DDAD3D}" type="parTrans" cxnId="{DE81BFDE-889E-4EEB-B681-87B9BD107C5A}">
      <dgm:prSet/>
      <dgm:spPr/>
      <dgm:t>
        <a:bodyPr/>
        <a:lstStyle/>
        <a:p>
          <a:endParaRPr lang="en-GB"/>
        </a:p>
      </dgm:t>
    </dgm:pt>
    <dgm:pt modelId="{F5A63E1C-0314-43A7-92F1-731576DE8437}" type="sibTrans" cxnId="{DE81BFDE-889E-4EEB-B681-87B9BD107C5A}">
      <dgm:prSet/>
      <dgm:spPr/>
      <dgm:t>
        <a:bodyPr/>
        <a:lstStyle/>
        <a:p>
          <a:endParaRPr lang="en-GB"/>
        </a:p>
      </dgm:t>
    </dgm:pt>
    <dgm:pt modelId="{D3FE2316-408B-4435-8F3B-0F0D262909AC}" type="pres">
      <dgm:prSet presAssocID="{80F1555A-B40C-448B-9080-779B4E847F0E}" presName="outerComposite" presStyleCnt="0">
        <dgm:presLayoutVars>
          <dgm:chMax val="2"/>
          <dgm:animLvl val="lvl"/>
          <dgm:resizeHandles val="exact"/>
        </dgm:presLayoutVars>
      </dgm:prSet>
      <dgm:spPr/>
    </dgm:pt>
    <dgm:pt modelId="{4BCC1748-9316-4F25-BD11-57B8FA1A5003}" type="pres">
      <dgm:prSet presAssocID="{80F1555A-B40C-448B-9080-779B4E847F0E}" presName="dummyMaxCanvas" presStyleCnt="0"/>
      <dgm:spPr/>
    </dgm:pt>
    <dgm:pt modelId="{63C834AC-7B5D-4DDD-A3DC-98987F3D6834}" type="pres">
      <dgm:prSet presAssocID="{80F1555A-B40C-448B-9080-779B4E847F0E}" presName="parentComposite" presStyleCnt="0"/>
      <dgm:spPr/>
    </dgm:pt>
    <dgm:pt modelId="{AA103F7D-BF35-4C9E-BCF5-AD6B3F70EC36}" type="pres">
      <dgm:prSet presAssocID="{80F1555A-B40C-448B-9080-779B4E847F0E}" presName="parent1" presStyleLbl="alignAccFollowNode1" presStyleIdx="0" presStyleCnt="4" custLinFactNeighborX="-52546" custLinFactNeighborY="85724">
        <dgm:presLayoutVars>
          <dgm:chMax val="4"/>
        </dgm:presLayoutVars>
      </dgm:prSet>
      <dgm:spPr/>
    </dgm:pt>
    <dgm:pt modelId="{F597010E-36B0-45FF-AE63-98C221FC94F6}" type="pres">
      <dgm:prSet presAssocID="{80F1555A-B40C-448B-9080-779B4E847F0E}" presName="parent2" presStyleLbl="alignAccFollowNode1" presStyleIdx="1" presStyleCnt="4" custLinFactNeighborX="55089" custLinFactNeighborY="84176">
        <dgm:presLayoutVars>
          <dgm:chMax val="4"/>
        </dgm:presLayoutVars>
      </dgm:prSet>
      <dgm:spPr/>
    </dgm:pt>
    <dgm:pt modelId="{3A357A70-A29E-46F2-85A4-301ED1F9832A}" type="pres">
      <dgm:prSet presAssocID="{80F1555A-B40C-448B-9080-779B4E847F0E}" presName="childrenComposite" presStyleCnt="0"/>
      <dgm:spPr/>
    </dgm:pt>
    <dgm:pt modelId="{4F1A0FD0-2551-438E-84A4-4848B21B9B58}" type="pres">
      <dgm:prSet presAssocID="{80F1555A-B40C-448B-9080-779B4E847F0E}" presName="dummyMaxCanvas_ChildArea" presStyleCnt="0"/>
      <dgm:spPr/>
    </dgm:pt>
    <dgm:pt modelId="{87E83FAB-4EF3-4870-9C7B-CE7D7D8DC75F}" type="pres">
      <dgm:prSet presAssocID="{80F1555A-B40C-448B-9080-779B4E847F0E}" presName="fulcrum" presStyleLbl="alignAccFollowNode1" presStyleIdx="2" presStyleCnt="4"/>
      <dgm:spPr/>
    </dgm:pt>
    <dgm:pt modelId="{7501B381-16BB-45B9-B411-9206B5962816}" type="pres">
      <dgm:prSet presAssocID="{80F1555A-B40C-448B-9080-779B4E847F0E}" presName="balance_11" presStyleLbl="alignAccFollowNode1" presStyleIdx="3" presStyleCnt="4">
        <dgm:presLayoutVars>
          <dgm:bulletEnabled val="1"/>
        </dgm:presLayoutVars>
      </dgm:prSet>
      <dgm:spPr/>
    </dgm:pt>
    <dgm:pt modelId="{31B8DF41-2DEB-435D-9CD2-BBC71A82AE3D}" type="pres">
      <dgm:prSet presAssocID="{80F1555A-B40C-448B-9080-779B4E847F0E}" presName="left_11_1" presStyleLbl="node1" presStyleIdx="0" presStyleCnt="2" custScaleY="44824" custLinFactNeighborY="20134">
        <dgm:presLayoutVars>
          <dgm:bulletEnabled val="1"/>
        </dgm:presLayoutVars>
      </dgm:prSet>
      <dgm:spPr/>
    </dgm:pt>
    <dgm:pt modelId="{C0374084-5292-433D-9BA7-0DF5EC282909}" type="pres">
      <dgm:prSet presAssocID="{80F1555A-B40C-448B-9080-779B4E847F0E}" presName="right_11_1" presStyleLbl="node1" presStyleIdx="1" presStyleCnt="2" custScaleY="44824" custLinFactNeighborX="-601" custLinFactNeighborY="20144">
        <dgm:presLayoutVars>
          <dgm:bulletEnabled val="1"/>
        </dgm:presLayoutVars>
      </dgm:prSet>
      <dgm:spPr/>
    </dgm:pt>
  </dgm:ptLst>
  <dgm:cxnLst>
    <dgm:cxn modelId="{BA37FC2E-4E3A-4372-9974-947CA0F25440}" type="presOf" srcId="{80F1555A-B40C-448B-9080-779B4E847F0E}" destId="{D3FE2316-408B-4435-8F3B-0F0D262909AC}" srcOrd="0" destOrd="0" presId="urn:microsoft.com/office/officeart/2005/8/layout/balance1"/>
    <dgm:cxn modelId="{A5AA6A66-BF41-4A59-800B-043B50E1B4F0}" srcId="{80F1555A-B40C-448B-9080-779B4E847F0E}" destId="{350AF996-057A-41CE-9B24-1E8056B092EC}" srcOrd="0" destOrd="0" parTransId="{B8BA6DB4-CA25-4137-8932-779B10A41F3C}" sibTransId="{D9082FF8-8619-4DAB-ADB6-A2FD1A00DBEC}"/>
    <dgm:cxn modelId="{E7F4CE5A-88CE-4CD7-82BA-CC63CE738DA5}" type="presOf" srcId="{9DC59FC6-A770-480C-B2DF-ACF26F8F102C}" destId="{31B8DF41-2DEB-435D-9CD2-BBC71A82AE3D}" srcOrd="0" destOrd="0" presId="urn:microsoft.com/office/officeart/2005/8/layout/balance1"/>
    <dgm:cxn modelId="{91CB05DD-1240-49E9-BD1C-8591C5DA9A3A}" type="presOf" srcId="{350AF996-057A-41CE-9B24-1E8056B092EC}" destId="{AA103F7D-BF35-4C9E-BCF5-AD6B3F70EC36}" srcOrd="0" destOrd="0" presId="urn:microsoft.com/office/officeart/2005/8/layout/balance1"/>
    <dgm:cxn modelId="{DE81BFDE-889E-4EEB-B681-87B9BD107C5A}" srcId="{0FEC04AA-6920-4F80-9682-7E0898C3452C}" destId="{F3B4EEE5-0D03-4F84-8048-F1DC792EEBB5}" srcOrd="0" destOrd="0" parTransId="{D9DD0E74-15D6-4CBE-B12C-EF41B7DDAD3D}" sibTransId="{F5A63E1C-0314-43A7-92F1-731576DE8437}"/>
    <dgm:cxn modelId="{236C96E1-5128-4216-B6F2-28C42F504B40}" srcId="{80F1555A-B40C-448B-9080-779B4E847F0E}" destId="{0FEC04AA-6920-4F80-9682-7E0898C3452C}" srcOrd="1" destOrd="0" parTransId="{583D3B72-C34A-4722-8130-B8BE8EC38B73}" sibTransId="{47028D20-49C6-4CFF-ADA8-1D1BCFBD16BF}"/>
    <dgm:cxn modelId="{C66E2FE6-9949-4342-9B57-BD72366B09B5}" type="presOf" srcId="{0FEC04AA-6920-4F80-9682-7E0898C3452C}" destId="{F597010E-36B0-45FF-AE63-98C221FC94F6}" srcOrd="0" destOrd="0" presId="urn:microsoft.com/office/officeart/2005/8/layout/balance1"/>
    <dgm:cxn modelId="{8F71A9EB-17E1-4737-8420-7B470A7CA121}" srcId="{350AF996-057A-41CE-9B24-1E8056B092EC}" destId="{9DC59FC6-A770-480C-B2DF-ACF26F8F102C}" srcOrd="0" destOrd="0" parTransId="{1DEFDE77-E8E5-426F-84EC-5DEAF7A79B99}" sibTransId="{7AB73920-7945-428B-AEBD-82612DF7D8E2}"/>
    <dgm:cxn modelId="{7C48BCEE-E0F0-4EC8-BFCC-745FC81A6EA8}" type="presOf" srcId="{F3B4EEE5-0D03-4F84-8048-F1DC792EEBB5}" destId="{C0374084-5292-433D-9BA7-0DF5EC282909}" srcOrd="0" destOrd="0" presId="urn:microsoft.com/office/officeart/2005/8/layout/balance1"/>
    <dgm:cxn modelId="{DA3CCF70-D1AA-4184-B1B4-8609C01EA4DD}" type="presParOf" srcId="{D3FE2316-408B-4435-8F3B-0F0D262909AC}" destId="{4BCC1748-9316-4F25-BD11-57B8FA1A5003}" srcOrd="0" destOrd="0" presId="urn:microsoft.com/office/officeart/2005/8/layout/balance1"/>
    <dgm:cxn modelId="{6C5ED40D-CD4F-410C-B407-56E6E1261066}" type="presParOf" srcId="{D3FE2316-408B-4435-8F3B-0F0D262909AC}" destId="{63C834AC-7B5D-4DDD-A3DC-98987F3D6834}" srcOrd="1" destOrd="0" presId="urn:microsoft.com/office/officeart/2005/8/layout/balance1"/>
    <dgm:cxn modelId="{E9A77F81-7BA8-4D19-B6E6-3FBCE2BC338E}" type="presParOf" srcId="{63C834AC-7B5D-4DDD-A3DC-98987F3D6834}" destId="{AA103F7D-BF35-4C9E-BCF5-AD6B3F70EC36}" srcOrd="0" destOrd="0" presId="urn:microsoft.com/office/officeart/2005/8/layout/balance1"/>
    <dgm:cxn modelId="{288CCD7E-D96E-4615-9875-CF0DC137FF3A}" type="presParOf" srcId="{63C834AC-7B5D-4DDD-A3DC-98987F3D6834}" destId="{F597010E-36B0-45FF-AE63-98C221FC94F6}" srcOrd="1" destOrd="0" presId="urn:microsoft.com/office/officeart/2005/8/layout/balance1"/>
    <dgm:cxn modelId="{13B31AEF-6050-4A02-99AD-D3945063D1BA}" type="presParOf" srcId="{D3FE2316-408B-4435-8F3B-0F0D262909AC}" destId="{3A357A70-A29E-46F2-85A4-301ED1F9832A}" srcOrd="2" destOrd="0" presId="urn:microsoft.com/office/officeart/2005/8/layout/balance1"/>
    <dgm:cxn modelId="{80E4325F-568D-4EE3-9891-A92F67A2D5E3}" type="presParOf" srcId="{3A357A70-A29E-46F2-85A4-301ED1F9832A}" destId="{4F1A0FD0-2551-438E-84A4-4848B21B9B58}" srcOrd="0" destOrd="0" presId="urn:microsoft.com/office/officeart/2005/8/layout/balance1"/>
    <dgm:cxn modelId="{293D9168-4677-4079-B265-238A21660CD8}" type="presParOf" srcId="{3A357A70-A29E-46F2-85A4-301ED1F9832A}" destId="{87E83FAB-4EF3-4870-9C7B-CE7D7D8DC75F}" srcOrd="1" destOrd="0" presId="urn:microsoft.com/office/officeart/2005/8/layout/balance1"/>
    <dgm:cxn modelId="{01AC0567-C2F0-4E8C-8C7A-066CFDE9F1B2}" type="presParOf" srcId="{3A357A70-A29E-46F2-85A4-301ED1F9832A}" destId="{7501B381-16BB-45B9-B411-9206B5962816}" srcOrd="2" destOrd="0" presId="urn:microsoft.com/office/officeart/2005/8/layout/balance1"/>
    <dgm:cxn modelId="{A54966EF-831A-435A-A79E-32C3B02EA6AF}" type="presParOf" srcId="{3A357A70-A29E-46F2-85A4-301ED1F9832A}" destId="{31B8DF41-2DEB-435D-9CD2-BBC71A82AE3D}" srcOrd="3" destOrd="0" presId="urn:microsoft.com/office/officeart/2005/8/layout/balance1"/>
    <dgm:cxn modelId="{78C3F63C-154C-490E-804E-19D4CE50C4F5}" type="presParOf" srcId="{3A357A70-A29E-46F2-85A4-301ED1F9832A}" destId="{C0374084-5292-433D-9BA7-0DF5EC282909}" srcOrd="4"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7012CCA-A2DF-4945-9656-77D23EBF882F}" type="doc">
      <dgm:prSet loTypeId="urn:microsoft.com/office/officeart/2008/layout/LinedList" loCatId="list" qsTypeId="urn:microsoft.com/office/officeart/2005/8/quickstyle/simple1" qsCatId="simple" csTypeId="urn:microsoft.com/office/officeart/2005/8/colors/accent1_1" csCatId="accent1"/>
      <dgm:spPr/>
      <dgm:t>
        <a:bodyPr/>
        <a:lstStyle/>
        <a:p>
          <a:endParaRPr lang="en-US"/>
        </a:p>
      </dgm:t>
    </dgm:pt>
    <dgm:pt modelId="{79B6CFBA-1B6C-4812-AA0C-932350A30512}">
      <dgm:prSet/>
      <dgm:spPr/>
      <dgm:t>
        <a:bodyPr/>
        <a:lstStyle/>
        <a:p>
          <a:r>
            <a:rPr lang="en-GB" b="1"/>
            <a:t>terapie</a:t>
          </a:r>
          <a:r>
            <a:rPr lang="en-GB" b="0"/>
            <a:t>: účinnost a/nebo riziko určité léčby.</a:t>
          </a:r>
          <a:endParaRPr lang="en-US"/>
        </a:p>
      </dgm:t>
    </dgm:pt>
    <dgm:pt modelId="{6CDDC83C-6830-4730-A5DB-1D60650F0E30}" type="parTrans" cxnId="{A0A2803F-9BE1-4668-A3C8-36B74344C606}">
      <dgm:prSet/>
      <dgm:spPr/>
      <dgm:t>
        <a:bodyPr/>
        <a:lstStyle/>
        <a:p>
          <a:endParaRPr lang="en-US"/>
        </a:p>
      </dgm:t>
    </dgm:pt>
    <dgm:pt modelId="{73AEFE90-177E-4044-B91D-7D72FD0C0814}" type="sibTrans" cxnId="{A0A2803F-9BE1-4668-A3C8-36B74344C606}">
      <dgm:prSet/>
      <dgm:spPr/>
      <dgm:t>
        <a:bodyPr/>
        <a:lstStyle/>
        <a:p>
          <a:endParaRPr lang="en-US"/>
        </a:p>
      </dgm:t>
    </dgm:pt>
    <dgm:pt modelId="{05018C7F-F5D8-43C2-A46A-963F62CCF5DC}">
      <dgm:prSet/>
      <dgm:spPr/>
      <dgm:t>
        <a:bodyPr/>
        <a:lstStyle/>
        <a:p>
          <a:r>
            <a:rPr lang="en-GB" b="1" dirty="0" err="1"/>
            <a:t>diagnóza</a:t>
          </a:r>
          <a:r>
            <a:rPr lang="en-GB" b="1" dirty="0"/>
            <a:t>: </a:t>
          </a:r>
          <a:r>
            <a:rPr lang="en-GB" b="0" dirty="0" err="1"/>
            <a:t>přesnost</a:t>
          </a:r>
          <a:r>
            <a:rPr lang="en-GB" b="0" dirty="0"/>
            <a:t>/</a:t>
          </a:r>
          <a:r>
            <a:rPr lang="en-GB" b="0" dirty="0" err="1"/>
            <a:t>užitečnost</a:t>
          </a:r>
          <a:r>
            <a:rPr lang="en-GB" b="0" dirty="0"/>
            <a:t> </a:t>
          </a:r>
          <a:r>
            <a:rPr lang="en-GB" b="0" dirty="0" err="1"/>
            <a:t>diagnostického</a:t>
          </a:r>
          <a:r>
            <a:rPr lang="en-GB" b="0" dirty="0"/>
            <a:t> </a:t>
          </a:r>
          <a:r>
            <a:rPr lang="en-GB" b="0" dirty="0" err="1"/>
            <a:t>nástroje</a:t>
          </a:r>
          <a:r>
            <a:rPr lang="en-GB" b="0" dirty="0"/>
            <a:t>/</a:t>
          </a:r>
          <a:r>
            <a:rPr lang="en-GB" b="0" dirty="0" err="1"/>
            <a:t>testu</a:t>
          </a:r>
          <a:r>
            <a:rPr lang="en-GB" b="0" dirty="0"/>
            <a:t>; </a:t>
          </a:r>
          <a:r>
            <a:rPr lang="en-GB" b="0" dirty="0" err="1"/>
            <a:t>použití</a:t>
          </a:r>
          <a:r>
            <a:rPr lang="en-GB" b="0" dirty="0"/>
            <a:t> u </a:t>
          </a:r>
          <a:r>
            <a:rPr lang="en-GB" b="0" dirty="0" err="1"/>
            <a:t>konkrétního</a:t>
          </a:r>
          <a:r>
            <a:rPr lang="en-GB" b="0" dirty="0"/>
            <a:t> </a:t>
          </a:r>
          <a:r>
            <a:rPr lang="en-GB" b="0" dirty="0" err="1"/>
            <a:t>pacienta</a:t>
          </a:r>
          <a:endParaRPr lang="en-US" dirty="0"/>
        </a:p>
      </dgm:t>
    </dgm:pt>
    <dgm:pt modelId="{6BFDA3DC-E464-4CB9-B515-9B94B39E309E}" type="parTrans" cxnId="{8F5D468C-4290-4A53-9EE4-6C26237B72CB}">
      <dgm:prSet/>
      <dgm:spPr/>
      <dgm:t>
        <a:bodyPr/>
        <a:lstStyle/>
        <a:p>
          <a:endParaRPr lang="en-US"/>
        </a:p>
      </dgm:t>
    </dgm:pt>
    <dgm:pt modelId="{0762F454-4697-4E17-8690-0FBE758E8B74}" type="sibTrans" cxnId="{8F5D468C-4290-4A53-9EE4-6C26237B72CB}">
      <dgm:prSet/>
      <dgm:spPr/>
      <dgm:t>
        <a:bodyPr/>
        <a:lstStyle/>
        <a:p>
          <a:endParaRPr lang="en-US"/>
        </a:p>
      </dgm:t>
    </dgm:pt>
    <dgm:pt modelId="{F4CB097C-5B82-45A0-82E5-0FD87D63C8A2}">
      <dgm:prSet/>
      <dgm:spPr/>
      <dgm:t>
        <a:bodyPr/>
        <a:lstStyle/>
        <a:p>
          <a:r>
            <a:rPr lang="en-GB" b="1"/>
            <a:t>etiologie/poškození: </a:t>
          </a:r>
          <a:r>
            <a:rPr lang="en-GB" b="0"/>
            <a:t>příčiny nebo rizikové faktory nemoci nebo stavu</a:t>
          </a:r>
          <a:endParaRPr lang="en-US"/>
        </a:p>
      </dgm:t>
    </dgm:pt>
    <dgm:pt modelId="{72310819-742A-428D-BDB8-3406E8F74B0B}" type="parTrans" cxnId="{2351F385-4ACC-401F-A50C-B2EDD31FEB23}">
      <dgm:prSet/>
      <dgm:spPr/>
      <dgm:t>
        <a:bodyPr/>
        <a:lstStyle/>
        <a:p>
          <a:endParaRPr lang="en-US"/>
        </a:p>
      </dgm:t>
    </dgm:pt>
    <dgm:pt modelId="{A573D1E2-2CD9-4006-8F46-7BEED493685C}" type="sibTrans" cxnId="{2351F385-4ACC-401F-A50C-B2EDD31FEB23}">
      <dgm:prSet/>
      <dgm:spPr/>
      <dgm:t>
        <a:bodyPr/>
        <a:lstStyle/>
        <a:p>
          <a:endParaRPr lang="en-US"/>
        </a:p>
      </dgm:t>
    </dgm:pt>
    <dgm:pt modelId="{854BD80C-EA53-4B23-996B-AD3563D06A01}">
      <dgm:prSet/>
      <dgm:spPr/>
      <dgm:t>
        <a:bodyPr/>
        <a:lstStyle/>
        <a:p>
          <a:r>
            <a:rPr lang="en-GB" b="1"/>
            <a:t>prognóza: </a:t>
          </a:r>
          <a:r>
            <a:rPr lang="en-GB" b="0"/>
            <a:t>pravděpodobný výsledek, progrese, přežití nemoci, pravděpodobnost výskytu atd.</a:t>
          </a:r>
          <a:endParaRPr lang="en-US"/>
        </a:p>
      </dgm:t>
    </dgm:pt>
    <dgm:pt modelId="{E5E00004-7D2C-4389-99B3-81E85A347486}" type="parTrans" cxnId="{FDB347B0-48E7-4AEC-A261-17F4F9838C72}">
      <dgm:prSet/>
      <dgm:spPr/>
      <dgm:t>
        <a:bodyPr/>
        <a:lstStyle/>
        <a:p>
          <a:endParaRPr lang="en-US"/>
        </a:p>
      </dgm:t>
    </dgm:pt>
    <dgm:pt modelId="{9D9B7DBF-8462-481E-BB43-D29A22540490}" type="sibTrans" cxnId="{FDB347B0-48E7-4AEC-A261-17F4F9838C72}">
      <dgm:prSet/>
      <dgm:spPr/>
      <dgm:t>
        <a:bodyPr/>
        <a:lstStyle/>
        <a:p>
          <a:endParaRPr lang="en-US"/>
        </a:p>
      </dgm:t>
    </dgm:pt>
    <dgm:pt modelId="{54ED2925-5D80-4430-94E3-E81469A4D00C}">
      <dgm:prSet/>
      <dgm:spPr/>
      <dgm:t>
        <a:bodyPr/>
        <a:lstStyle/>
        <a:p>
          <a:r>
            <a:rPr lang="en-GB" b="1"/>
            <a:t>incidence a prevalence: </a:t>
          </a:r>
          <a:r>
            <a:rPr lang="en-GB" b="0"/>
            <a:t>výskyt onemocnění v určité populac</a:t>
          </a:r>
          <a:r>
            <a:rPr lang="cs-CZ" b="0"/>
            <a:t>i</a:t>
          </a:r>
          <a:endParaRPr lang="en-US"/>
        </a:p>
      </dgm:t>
    </dgm:pt>
    <dgm:pt modelId="{E7F31139-ADBB-483A-BB61-1B5B6C030802}" type="parTrans" cxnId="{A100DAB4-BE02-4013-8D80-A2D8D0ABE399}">
      <dgm:prSet/>
      <dgm:spPr/>
      <dgm:t>
        <a:bodyPr/>
        <a:lstStyle/>
        <a:p>
          <a:endParaRPr lang="en-US"/>
        </a:p>
      </dgm:t>
    </dgm:pt>
    <dgm:pt modelId="{094E805D-20F7-4754-9D4B-1FC8EA1A2E9D}" type="sibTrans" cxnId="{A100DAB4-BE02-4013-8D80-A2D8D0ABE399}">
      <dgm:prSet/>
      <dgm:spPr/>
      <dgm:t>
        <a:bodyPr/>
        <a:lstStyle/>
        <a:p>
          <a:endParaRPr lang="en-US"/>
        </a:p>
      </dgm:t>
    </dgm:pt>
    <dgm:pt modelId="{21ED8930-B2F4-4E9E-9962-7E8386B94B3D}">
      <dgm:prSet/>
      <dgm:spPr/>
      <dgm:t>
        <a:bodyPr/>
        <a:lstStyle/>
        <a:p>
          <a:r>
            <a:rPr lang="en-GB" b="1"/>
            <a:t>smysluplnost: </a:t>
          </a:r>
          <a:r>
            <a:rPr lang="en-GB" b="0"/>
            <a:t>zkušenosti nebo interpretace pacientů s určitým onemocněním/léčbou</a:t>
          </a:r>
          <a:endParaRPr lang="en-US"/>
        </a:p>
      </dgm:t>
    </dgm:pt>
    <dgm:pt modelId="{67E10A74-0947-4D74-A70B-280B65388FBC}" type="parTrans" cxnId="{E23DCC1D-D302-4A86-BD3A-F3F4CAA4BF78}">
      <dgm:prSet/>
      <dgm:spPr/>
      <dgm:t>
        <a:bodyPr/>
        <a:lstStyle/>
        <a:p>
          <a:endParaRPr lang="en-US"/>
        </a:p>
      </dgm:t>
    </dgm:pt>
    <dgm:pt modelId="{13381A71-C8EA-49FB-A95B-71689D1127AB}" type="sibTrans" cxnId="{E23DCC1D-D302-4A86-BD3A-F3F4CAA4BF78}">
      <dgm:prSet/>
      <dgm:spPr/>
      <dgm:t>
        <a:bodyPr/>
        <a:lstStyle/>
        <a:p>
          <a:endParaRPr lang="en-US"/>
        </a:p>
      </dgm:t>
    </dgm:pt>
    <dgm:pt modelId="{09A61037-618C-41EB-B3EC-C6DD69280266}" type="pres">
      <dgm:prSet presAssocID="{C7012CCA-A2DF-4945-9656-77D23EBF882F}" presName="vert0" presStyleCnt="0">
        <dgm:presLayoutVars>
          <dgm:dir/>
          <dgm:animOne val="branch"/>
          <dgm:animLvl val="lvl"/>
        </dgm:presLayoutVars>
      </dgm:prSet>
      <dgm:spPr/>
    </dgm:pt>
    <dgm:pt modelId="{0F80B4B3-4C3B-4EC2-B028-1C6A52E562A5}" type="pres">
      <dgm:prSet presAssocID="{79B6CFBA-1B6C-4812-AA0C-932350A30512}" presName="thickLine" presStyleLbl="alignNode1" presStyleIdx="0" presStyleCnt="6"/>
      <dgm:spPr/>
    </dgm:pt>
    <dgm:pt modelId="{810BEDA4-F180-4087-9CF9-70189FD93652}" type="pres">
      <dgm:prSet presAssocID="{79B6CFBA-1B6C-4812-AA0C-932350A30512}" presName="horz1" presStyleCnt="0"/>
      <dgm:spPr/>
    </dgm:pt>
    <dgm:pt modelId="{F113E28A-05DF-4E1C-9FCC-A33E3C15662A}" type="pres">
      <dgm:prSet presAssocID="{79B6CFBA-1B6C-4812-AA0C-932350A30512}" presName="tx1" presStyleLbl="revTx" presStyleIdx="0" presStyleCnt="6"/>
      <dgm:spPr/>
    </dgm:pt>
    <dgm:pt modelId="{97110573-426A-49E7-A0FD-7E656BD49934}" type="pres">
      <dgm:prSet presAssocID="{79B6CFBA-1B6C-4812-AA0C-932350A30512}" presName="vert1" presStyleCnt="0"/>
      <dgm:spPr/>
    </dgm:pt>
    <dgm:pt modelId="{3886A7E4-1430-4D47-B8AA-4C37D39CE9D9}" type="pres">
      <dgm:prSet presAssocID="{05018C7F-F5D8-43C2-A46A-963F62CCF5DC}" presName="thickLine" presStyleLbl="alignNode1" presStyleIdx="1" presStyleCnt="6"/>
      <dgm:spPr/>
    </dgm:pt>
    <dgm:pt modelId="{1CC0E97A-309F-4C8E-BC79-9AFB8D3EB2DF}" type="pres">
      <dgm:prSet presAssocID="{05018C7F-F5D8-43C2-A46A-963F62CCF5DC}" presName="horz1" presStyleCnt="0"/>
      <dgm:spPr/>
    </dgm:pt>
    <dgm:pt modelId="{9551C7DE-FEC1-4291-BF10-4ECAB45BEB28}" type="pres">
      <dgm:prSet presAssocID="{05018C7F-F5D8-43C2-A46A-963F62CCF5DC}" presName="tx1" presStyleLbl="revTx" presStyleIdx="1" presStyleCnt="6"/>
      <dgm:spPr/>
    </dgm:pt>
    <dgm:pt modelId="{613ABDEA-D960-46F2-AEEB-5EE2626369C0}" type="pres">
      <dgm:prSet presAssocID="{05018C7F-F5D8-43C2-A46A-963F62CCF5DC}" presName="vert1" presStyleCnt="0"/>
      <dgm:spPr/>
    </dgm:pt>
    <dgm:pt modelId="{43DC3E33-D328-4E81-AC01-03768ECA9BD3}" type="pres">
      <dgm:prSet presAssocID="{F4CB097C-5B82-45A0-82E5-0FD87D63C8A2}" presName="thickLine" presStyleLbl="alignNode1" presStyleIdx="2" presStyleCnt="6"/>
      <dgm:spPr/>
    </dgm:pt>
    <dgm:pt modelId="{D6F0BD27-459E-4486-8ECE-114CD967A150}" type="pres">
      <dgm:prSet presAssocID="{F4CB097C-5B82-45A0-82E5-0FD87D63C8A2}" presName="horz1" presStyleCnt="0"/>
      <dgm:spPr/>
    </dgm:pt>
    <dgm:pt modelId="{7807A38E-387F-44BE-9674-0CEE38D7162A}" type="pres">
      <dgm:prSet presAssocID="{F4CB097C-5B82-45A0-82E5-0FD87D63C8A2}" presName="tx1" presStyleLbl="revTx" presStyleIdx="2" presStyleCnt="6"/>
      <dgm:spPr/>
    </dgm:pt>
    <dgm:pt modelId="{72B6BF99-2223-4B5E-BFA4-D8943E8DB57B}" type="pres">
      <dgm:prSet presAssocID="{F4CB097C-5B82-45A0-82E5-0FD87D63C8A2}" presName="vert1" presStyleCnt="0"/>
      <dgm:spPr/>
    </dgm:pt>
    <dgm:pt modelId="{6E80A413-6F81-4E76-B170-3562A69AB7B4}" type="pres">
      <dgm:prSet presAssocID="{854BD80C-EA53-4B23-996B-AD3563D06A01}" presName="thickLine" presStyleLbl="alignNode1" presStyleIdx="3" presStyleCnt="6"/>
      <dgm:spPr/>
    </dgm:pt>
    <dgm:pt modelId="{62D1520B-6DF5-422E-BE2A-569E3EE2CF2B}" type="pres">
      <dgm:prSet presAssocID="{854BD80C-EA53-4B23-996B-AD3563D06A01}" presName="horz1" presStyleCnt="0"/>
      <dgm:spPr/>
    </dgm:pt>
    <dgm:pt modelId="{6E1A8268-4B7E-456D-8CFB-70A67B0849F9}" type="pres">
      <dgm:prSet presAssocID="{854BD80C-EA53-4B23-996B-AD3563D06A01}" presName="tx1" presStyleLbl="revTx" presStyleIdx="3" presStyleCnt="6"/>
      <dgm:spPr/>
    </dgm:pt>
    <dgm:pt modelId="{EBB80D5E-283A-4395-8E5C-91560EF03CBE}" type="pres">
      <dgm:prSet presAssocID="{854BD80C-EA53-4B23-996B-AD3563D06A01}" presName="vert1" presStyleCnt="0"/>
      <dgm:spPr/>
    </dgm:pt>
    <dgm:pt modelId="{492C85D3-C498-4245-BF91-3415623C3F4C}" type="pres">
      <dgm:prSet presAssocID="{54ED2925-5D80-4430-94E3-E81469A4D00C}" presName="thickLine" presStyleLbl="alignNode1" presStyleIdx="4" presStyleCnt="6"/>
      <dgm:spPr/>
    </dgm:pt>
    <dgm:pt modelId="{8F7503FE-A0B1-45E8-B19E-3B1A662078AB}" type="pres">
      <dgm:prSet presAssocID="{54ED2925-5D80-4430-94E3-E81469A4D00C}" presName="horz1" presStyleCnt="0"/>
      <dgm:spPr/>
    </dgm:pt>
    <dgm:pt modelId="{9A820606-EE9E-4F96-A058-619B61D9231B}" type="pres">
      <dgm:prSet presAssocID="{54ED2925-5D80-4430-94E3-E81469A4D00C}" presName="tx1" presStyleLbl="revTx" presStyleIdx="4" presStyleCnt="6"/>
      <dgm:spPr/>
    </dgm:pt>
    <dgm:pt modelId="{83523444-2637-4DC8-9AEE-9B8D2ADA6E4D}" type="pres">
      <dgm:prSet presAssocID="{54ED2925-5D80-4430-94E3-E81469A4D00C}" presName="vert1" presStyleCnt="0"/>
      <dgm:spPr/>
    </dgm:pt>
    <dgm:pt modelId="{9E4F6687-69A1-49CF-B6C8-8AE2CF41ADE6}" type="pres">
      <dgm:prSet presAssocID="{21ED8930-B2F4-4E9E-9962-7E8386B94B3D}" presName="thickLine" presStyleLbl="alignNode1" presStyleIdx="5" presStyleCnt="6"/>
      <dgm:spPr/>
    </dgm:pt>
    <dgm:pt modelId="{794CF381-C9F1-4E4B-866A-B22AA52B81B9}" type="pres">
      <dgm:prSet presAssocID="{21ED8930-B2F4-4E9E-9962-7E8386B94B3D}" presName="horz1" presStyleCnt="0"/>
      <dgm:spPr/>
    </dgm:pt>
    <dgm:pt modelId="{244209BD-785D-4EB2-A1B0-75379C9AFE23}" type="pres">
      <dgm:prSet presAssocID="{21ED8930-B2F4-4E9E-9962-7E8386B94B3D}" presName="tx1" presStyleLbl="revTx" presStyleIdx="5" presStyleCnt="6"/>
      <dgm:spPr/>
    </dgm:pt>
    <dgm:pt modelId="{3AB9683A-3BB0-4235-837C-E54069104DE5}" type="pres">
      <dgm:prSet presAssocID="{21ED8930-B2F4-4E9E-9962-7E8386B94B3D}" presName="vert1" presStyleCnt="0"/>
      <dgm:spPr/>
    </dgm:pt>
  </dgm:ptLst>
  <dgm:cxnLst>
    <dgm:cxn modelId="{E23DCC1D-D302-4A86-BD3A-F3F4CAA4BF78}" srcId="{C7012CCA-A2DF-4945-9656-77D23EBF882F}" destId="{21ED8930-B2F4-4E9E-9962-7E8386B94B3D}" srcOrd="5" destOrd="0" parTransId="{67E10A74-0947-4D74-A70B-280B65388FBC}" sibTransId="{13381A71-C8EA-49FB-A95B-71689D1127AB}"/>
    <dgm:cxn modelId="{5E55A932-D2A8-4874-BDE3-DFD3D1A23D0A}" type="presOf" srcId="{05018C7F-F5D8-43C2-A46A-963F62CCF5DC}" destId="{9551C7DE-FEC1-4291-BF10-4ECAB45BEB28}" srcOrd="0" destOrd="0" presId="urn:microsoft.com/office/officeart/2008/layout/LinedList"/>
    <dgm:cxn modelId="{A0A2803F-9BE1-4668-A3C8-36B74344C606}" srcId="{C7012CCA-A2DF-4945-9656-77D23EBF882F}" destId="{79B6CFBA-1B6C-4812-AA0C-932350A30512}" srcOrd="0" destOrd="0" parTransId="{6CDDC83C-6830-4730-A5DB-1D60650F0E30}" sibTransId="{73AEFE90-177E-4044-B91D-7D72FD0C0814}"/>
    <dgm:cxn modelId="{9AD15843-0118-40E3-B020-24EE277CDFDE}" type="presOf" srcId="{F4CB097C-5B82-45A0-82E5-0FD87D63C8A2}" destId="{7807A38E-387F-44BE-9674-0CEE38D7162A}" srcOrd="0" destOrd="0" presId="urn:microsoft.com/office/officeart/2008/layout/LinedList"/>
    <dgm:cxn modelId="{4EA83864-D1E1-454F-874E-66AAAE007864}" type="presOf" srcId="{21ED8930-B2F4-4E9E-9962-7E8386B94B3D}" destId="{244209BD-785D-4EB2-A1B0-75379C9AFE23}" srcOrd="0" destOrd="0" presId="urn:microsoft.com/office/officeart/2008/layout/LinedList"/>
    <dgm:cxn modelId="{1FFD1F46-C9F5-4C68-AAE4-03AC95D12137}" type="presOf" srcId="{79B6CFBA-1B6C-4812-AA0C-932350A30512}" destId="{F113E28A-05DF-4E1C-9FCC-A33E3C15662A}" srcOrd="0" destOrd="0" presId="urn:microsoft.com/office/officeart/2008/layout/LinedList"/>
    <dgm:cxn modelId="{C95C957B-AF3A-4A9C-A87B-9179BE4C562C}" type="presOf" srcId="{54ED2925-5D80-4430-94E3-E81469A4D00C}" destId="{9A820606-EE9E-4F96-A058-619B61D9231B}" srcOrd="0" destOrd="0" presId="urn:microsoft.com/office/officeart/2008/layout/LinedList"/>
    <dgm:cxn modelId="{2351F385-4ACC-401F-A50C-B2EDD31FEB23}" srcId="{C7012CCA-A2DF-4945-9656-77D23EBF882F}" destId="{F4CB097C-5B82-45A0-82E5-0FD87D63C8A2}" srcOrd="2" destOrd="0" parTransId="{72310819-742A-428D-BDB8-3406E8F74B0B}" sibTransId="{A573D1E2-2CD9-4006-8F46-7BEED493685C}"/>
    <dgm:cxn modelId="{8F5D468C-4290-4A53-9EE4-6C26237B72CB}" srcId="{C7012CCA-A2DF-4945-9656-77D23EBF882F}" destId="{05018C7F-F5D8-43C2-A46A-963F62CCF5DC}" srcOrd="1" destOrd="0" parTransId="{6BFDA3DC-E464-4CB9-B515-9B94B39E309E}" sibTransId="{0762F454-4697-4E17-8690-0FBE758E8B74}"/>
    <dgm:cxn modelId="{FDB347B0-48E7-4AEC-A261-17F4F9838C72}" srcId="{C7012CCA-A2DF-4945-9656-77D23EBF882F}" destId="{854BD80C-EA53-4B23-996B-AD3563D06A01}" srcOrd="3" destOrd="0" parTransId="{E5E00004-7D2C-4389-99B3-81E85A347486}" sibTransId="{9D9B7DBF-8462-481E-BB43-D29A22540490}"/>
    <dgm:cxn modelId="{A100DAB4-BE02-4013-8D80-A2D8D0ABE399}" srcId="{C7012CCA-A2DF-4945-9656-77D23EBF882F}" destId="{54ED2925-5D80-4430-94E3-E81469A4D00C}" srcOrd="4" destOrd="0" parTransId="{E7F31139-ADBB-483A-BB61-1B5B6C030802}" sibTransId="{094E805D-20F7-4754-9D4B-1FC8EA1A2E9D}"/>
    <dgm:cxn modelId="{BCEBFFB9-6983-488C-9EFD-B1C704DFA06D}" type="presOf" srcId="{C7012CCA-A2DF-4945-9656-77D23EBF882F}" destId="{09A61037-618C-41EB-B3EC-C6DD69280266}" srcOrd="0" destOrd="0" presId="urn:microsoft.com/office/officeart/2008/layout/LinedList"/>
    <dgm:cxn modelId="{AE5BFFF0-FDC3-4104-B4F2-713A3C38DC27}" type="presOf" srcId="{854BD80C-EA53-4B23-996B-AD3563D06A01}" destId="{6E1A8268-4B7E-456D-8CFB-70A67B0849F9}" srcOrd="0" destOrd="0" presId="urn:microsoft.com/office/officeart/2008/layout/LinedList"/>
    <dgm:cxn modelId="{3407FDE9-9E19-4B4A-A2BB-7C8137B2C88B}" type="presParOf" srcId="{09A61037-618C-41EB-B3EC-C6DD69280266}" destId="{0F80B4B3-4C3B-4EC2-B028-1C6A52E562A5}" srcOrd="0" destOrd="0" presId="urn:microsoft.com/office/officeart/2008/layout/LinedList"/>
    <dgm:cxn modelId="{6CC1A369-03AE-4567-93DD-56947917E354}" type="presParOf" srcId="{09A61037-618C-41EB-B3EC-C6DD69280266}" destId="{810BEDA4-F180-4087-9CF9-70189FD93652}" srcOrd="1" destOrd="0" presId="urn:microsoft.com/office/officeart/2008/layout/LinedList"/>
    <dgm:cxn modelId="{1A890069-795E-484F-888F-F6DD5BD60962}" type="presParOf" srcId="{810BEDA4-F180-4087-9CF9-70189FD93652}" destId="{F113E28A-05DF-4E1C-9FCC-A33E3C15662A}" srcOrd="0" destOrd="0" presId="urn:microsoft.com/office/officeart/2008/layout/LinedList"/>
    <dgm:cxn modelId="{EC7D1F60-C8BC-4DB7-959B-7EF41BEF6614}" type="presParOf" srcId="{810BEDA4-F180-4087-9CF9-70189FD93652}" destId="{97110573-426A-49E7-A0FD-7E656BD49934}" srcOrd="1" destOrd="0" presId="urn:microsoft.com/office/officeart/2008/layout/LinedList"/>
    <dgm:cxn modelId="{B995C99E-5C17-42A3-9599-9A4AB16A0286}" type="presParOf" srcId="{09A61037-618C-41EB-B3EC-C6DD69280266}" destId="{3886A7E4-1430-4D47-B8AA-4C37D39CE9D9}" srcOrd="2" destOrd="0" presId="urn:microsoft.com/office/officeart/2008/layout/LinedList"/>
    <dgm:cxn modelId="{A634CE52-518E-4258-A149-D0A06B30403B}" type="presParOf" srcId="{09A61037-618C-41EB-B3EC-C6DD69280266}" destId="{1CC0E97A-309F-4C8E-BC79-9AFB8D3EB2DF}" srcOrd="3" destOrd="0" presId="urn:microsoft.com/office/officeart/2008/layout/LinedList"/>
    <dgm:cxn modelId="{49C1E921-1587-437E-9ECC-DAE850572A77}" type="presParOf" srcId="{1CC0E97A-309F-4C8E-BC79-9AFB8D3EB2DF}" destId="{9551C7DE-FEC1-4291-BF10-4ECAB45BEB28}" srcOrd="0" destOrd="0" presId="urn:microsoft.com/office/officeart/2008/layout/LinedList"/>
    <dgm:cxn modelId="{BDBEC99A-C6F1-4DC3-B5D4-6F8AF4B8B50C}" type="presParOf" srcId="{1CC0E97A-309F-4C8E-BC79-9AFB8D3EB2DF}" destId="{613ABDEA-D960-46F2-AEEB-5EE2626369C0}" srcOrd="1" destOrd="0" presId="urn:microsoft.com/office/officeart/2008/layout/LinedList"/>
    <dgm:cxn modelId="{000DC0CC-81BD-46B1-BC40-EEBA816D22D4}" type="presParOf" srcId="{09A61037-618C-41EB-B3EC-C6DD69280266}" destId="{43DC3E33-D328-4E81-AC01-03768ECA9BD3}" srcOrd="4" destOrd="0" presId="urn:microsoft.com/office/officeart/2008/layout/LinedList"/>
    <dgm:cxn modelId="{34423F4E-B648-4D7B-8863-39303550EC4A}" type="presParOf" srcId="{09A61037-618C-41EB-B3EC-C6DD69280266}" destId="{D6F0BD27-459E-4486-8ECE-114CD967A150}" srcOrd="5" destOrd="0" presId="urn:microsoft.com/office/officeart/2008/layout/LinedList"/>
    <dgm:cxn modelId="{D31D6E51-646D-4594-9EAB-5AC727672559}" type="presParOf" srcId="{D6F0BD27-459E-4486-8ECE-114CD967A150}" destId="{7807A38E-387F-44BE-9674-0CEE38D7162A}" srcOrd="0" destOrd="0" presId="urn:microsoft.com/office/officeart/2008/layout/LinedList"/>
    <dgm:cxn modelId="{5155CBCC-1BD4-418F-AF9B-0E116FEE9C4A}" type="presParOf" srcId="{D6F0BD27-459E-4486-8ECE-114CD967A150}" destId="{72B6BF99-2223-4B5E-BFA4-D8943E8DB57B}" srcOrd="1" destOrd="0" presId="urn:microsoft.com/office/officeart/2008/layout/LinedList"/>
    <dgm:cxn modelId="{E94D2D6F-B7F7-4CD8-9842-6F62AE135D61}" type="presParOf" srcId="{09A61037-618C-41EB-B3EC-C6DD69280266}" destId="{6E80A413-6F81-4E76-B170-3562A69AB7B4}" srcOrd="6" destOrd="0" presId="urn:microsoft.com/office/officeart/2008/layout/LinedList"/>
    <dgm:cxn modelId="{756722F3-60D0-4732-9FD1-850032193B43}" type="presParOf" srcId="{09A61037-618C-41EB-B3EC-C6DD69280266}" destId="{62D1520B-6DF5-422E-BE2A-569E3EE2CF2B}" srcOrd="7" destOrd="0" presId="urn:microsoft.com/office/officeart/2008/layout/LinedList"/>
    <dgm:cxn modelId="{EF746DC3-6011-4B02-9212-96B2E05B298A}" type="presParOf" srcId="{62D1520B-6DF5-422E-BE2A-569E3EE2CF2B}" destId="{6E1A8268-4B7E-456D-8CFB-70A67B0849F9}" srcOrd="0" destOrd="0" presId="urn:microsoft.com/office/officeart/2008/layout/LinedList"/>
    <dgm:cxn modelId="{498FC669-1CA6-4BF8-974D-6BFD07DA8458}" type="presParOf" srcId="{62D1520B-6DF5-422E-BE2A-569E3EE2CF2B}" destId="{EBB80D5E-283A-4395-8E5C-91560EF03CBE}" srcOrd="1" destOrd="0" presId="urn:microsoft.com/office/officeart/2008/layout/LinedList"/>
    <dgm:cxn modelId="{CF120CF2-7FAC-4AA5-963E-46C4D945685F}" type="presParOf" srcId="{09A61037-618C-41EB-B3EC-C6DD69280266}" destId="{492C85D3-C498-4245-BF91-3415623C3F4C}" srcOrd="8" destOrd="0" presId="urn:microsoft.com/office/officeart/2008/layout/LinedList"/>
    <dgm:cxn modelId="{43575B9D-A860-406A-B078-BD9AC7BF0A9C}" type="presParOf" srcId="{09A61037-618C-41EB-B3EC-C6DD69280266}" destId="{8F7503FE-A0B1-45E8-B19E-3B1A662078AB}" srcOrd="9" destOrd="0" presId="urn:microsoft.com/office/officeart/2008/layout/LinedList"/>
    <dgm:cxn modelId="{9FE5544C-F7FE-4288-B78C-2E5DAB565AB7}" type="presParOf" srcId="{8F7503FE-A0B1-45E8-B19E-3B1A662078AB}" destId="{9A820606-EE9E-4F96-A058-619B61D9231B}" srcOrd="0" destOrd="0" presId="urn:microsoft.com/office/officeart/2008/layout/LinedList"/>
    <dgm:cxn modelId="{04DC4D97-0984-4C76-82C7-E29D1611CF2B}" type="presParOf" srcId="{8F7503FE-A0B1-45E8-B19E-3B1A662078AB}" destId="{83523444-2637-4DC8-9AEE-9B8D2ADA6E4D}" srcOrd="1" destOrd="0" presId="urn:microsoft.com/office/officeart/2008/layout/LinedList"/>
    <dgm:cxn modelId="{4B996C7F-8FBE-4E44-976D-EC83952B75EC}" type="presParOf" srcId="{09A61037-618C-41EB-B3EC-C6DD69280266}" destId="{9E4F6687-69A1-49CF-B6C8-8AE2CF41ADE6}" srcOrd="10" destOrd="0" presId="urn:microsoft.com/office/officeart/2008/layout/LinedList"/>
    <dgm:cxn modelId="{5341AD3E-382D-4346-A32D-9984335398D5}" type="presParOf" srcId="{09A61037-618C-41EB-B3EC-C6DD69280266}" destId="{794CF381-C9F1-4E4B-866A-B22AA52B81B9}" srcOrd="11" destOrd="0" presId="urn:microsoft.com/office/officeart/2008/layout/LinedList"/>
    <dgm:cxn modelId="{5A4A7EED-83D1-4ECF-BD1B-F9638FE7378F}" type="presParOf" srcId="{794CF381-C9F1-4E4B-866A-B22AA52B81B9}" destId="{244209BD-785D-4EB2-A1B0-75379C9AFE23}" srcOrd="0" destOrd="0" presId="urn:microsoft.com/office/officeart/2008/layout/LinedList"/>
    <dgm:cxn modelId="{F10A09D3-2A1B-48B3-8C8E-73167153E348}" type="presParOf" srcId="{794CF381-C9F1-4E4B-866A-B22AA52B81B9}" destId="{3AB9683A-3BB0-4235-837C-E54069104DE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2B1C48-0FF8-4D7F-9AE0-0F7E5F692F8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1585528-5E14-4FE0-845A-300FB9FC598B}">
      <dgm:prSet/>
      <dgm:spPr/>
      <dgm:t>
        <a:bodyPr/>
        <a:lstStyle/>
        <a:p>
          <a:r>
            <a:rPr lang="cs-CZ"/>
            <a:t>P: paní 80 let </a:t>
          </a:r>
          <a:endParaRPr lang="en-US"/>
        </a:p>
      </dgm:t>
    </dgm:pt>
    <dgm:pt modelId="{F023775C-C7C5-490A-8088-D22A4EDA65EE}" type="parTrans" cxnId="{661E25AC-7785-4736-A228-002BF9FB8613}">
      <dgm:prSet/>
      <dgm:spPr/>
      <dgm:t>
        <a:bodyPr/>
        <a:lstStyle/>
        <a:p>
          <a:endParaRPr lang="en-US"/>
        </a:p>
      </dgm:t>
    </dgm:pt>
    <dgm:pt modelId="{FC591469-A74D-4898-B210-28AE569EE655}" type="sibTrans" cxnId="{661E25AC-7785-4736-A228-002BF9FB8613}">
      <dgm:prSet/>
      <dgm:spPr/>
      <dgm:t>
        <a:bodyPr/>
        <a:lstStyle/>
        <a:p>
          <a:endParaRPr lang="en-US"/>
        </a:p>
      </dgm:t>
    </dgm:pt>
    <dgm:pt modelId="{7EED450C-34FF-422C-B0F4-76C46C3324A1}">
      <dgm:prSet/>
      <dgm:spPr/>
      <dgm:t>
        <a:bodyPr/>
        <a:lstStyle/>
        <a:p>
          <a:r>
            <a:rPr lang="cs-CZ"/>
            <a:t>I: coffee</a:t>
          </a:r>
          <a:endParaRPr lang="en-US"/>
        </a:p>
      </dgm:t>
    </dgm:pt>
    <dgm:pt modelId="{41088A7E-019F-40C6-B132-2CCAE303A1D9}" type="parTrans" cxnId="{0920729C-C372-4E45-B6D7-8E2F70B34158}">
      <dgm:prSet/>
      <dgm:spPr/>
      <dgm:t>
        <a:bodyPr/>
        <a:lstStyle/>
        <a:p>
          <a:endParaRPr lang="en-US"/>
        </a:p>
      </dgm:t>
    </dgm:pt>
    <dgm:pt modelId="{4C6A3500-5F98-4030-8B42-626507C441BF}" type="sibTrans" cxnId="{0920729C-C372-4E45-B6D7-8E2F70B34158}">
      <dgm:prSet/>
      <dgm:spPr/>
      <dgm:t>
        <a:bodyPr/>
        <a:lstStyle/>
        <a:p>
          <a:endParaRPr lang="en-US"/>
        </a:p>
      </dgm:t>
    </dgm:pt>
    <dgm:pt modelId="{58BA08E9-C59E-4D35-A4E3-04FCF4BE82F3}">
      <dgm:prSet/>
      <dgm:spPr/>
      <dgm:t>
        <a:bodyPr/>
        <a:lstStyle/>
        <a:p>
          <a:r>
            <a:rPr lang="cs-CZ"/>
            <a:t>C: placebo / čaj / žádná terapie</a:t>
          </a:r>
          <a:endParaRPr lang="en-US"/>
        </a:p>
      </dgm:t>
    </dgm:pt>
    <dgm:pt modelId="{7A5E3EDC-990A-4031-B2E7-03DE7169EB03}" type="parTrans" cxnId="{7B7F7F4C-8B07-4B20-BDD9-B582A9FAA5FD}">
      <dgm:prSet/>
      <dgm:spPr/>
      <dgm:t>
        <a:bodyPr/>
        <a:lstStyle/>
        <a:p>
          <a:endParaRPr lang="en-US"/>
        </a:p>
      </dgm:t>
    </dgm:pt>
    <dgm:pt modelId="{F59D5E65-9D48-4225-8153-E4DABBCD6097}" type="sibTrans" cxnId="{7B7F7F4C-8B07-4B20-BDD9-B582A9FAA5FD}">
      <dgm:prSet/>
      <dgm:spPr/>
      <dgm:t>
        <a:bodyPr/>
        <a:lstStyle/>
        <a:p>
          <a:endParaRPr lang="en-US"/>
        </a:p>
      </dgm:t>
    </dgm:pt>
    <dgm:pt modelId="{0B8B604A-A691-4679-A485-DCC05FE6EC1C}">
      <dgm:prSet/>
      <dgm:spPr/>
      <dgm:t>
        <a:bodyPr/>
        <a:lstStyle/>
        <a:p>
          <a:r>
            <a:rPr lang="cs-CZ"/>
            <a:t>O: účinnost na celkové zdraví</a:t>
          </a:r>
          <a:endParaRPr lang="en-US"/>
        </a:p>
      </dgm:t>
    </dgm:pt>
    <dgm:pt modelId="{08A8F8F5-42F1-4B3C-ADAA-73257C207FE3}" type="parTrans" cxnId="{1DE7D78A-3638-4DB8-9FCA-2518F5F2E498}">
      <dgm:prSet/>
      <dgm:spPr/>
      <dgm:t>
        <a:bodyPr/>
        <a:lstStyle/>
        <a:p>
          <a:endParaRPr lang="en-US"/>
        </a:p>
      </dgm:t>
    </dgm:pt>
    <dgm:pt modelId="{45701C9E-574D-4E0B-8117-7DE2330F0F60}" type="sibTrans" cxnId="{1DE7D78A-3638-4DB8-9FCA-2518F5F2E498}">
      <dgm:prSet/>
      <dgm:spPr/>
      <dgm:t>
        <a:bodyPr/>
        <a:lstStyle/>
        <a:p>
          <a:endParaRPr lang="en-US"/>
        </a:p>
      </dgm:t>
    </dgm:pt>
    <dgm:pt modelId="{36C6DD61-91AB-44EF-B13B-A9C8A17AC07F}" type="pres">
      <dgm:prSet presAssocID="{EB2B1C48-0FF8-4D7F-9AE0-0F7E5F692F8F}" presName="linear" presStyleCnt="0">
        <dgm:presLayoutVars>
          <dgm:animLvl val="lvl"/>
          <dgm:resizeHandles val="exact"/>
        </dgm:presLayoutVars>
      </dgm:prSet>
      <dgm:spPr/>
    </dgm:pt>
    <dgm:pt modelId="{B0AE4EE7-8712-4EBE-8E00-54B7BA2C23EF}" type="pres">
      <dgm:prSet presAssocID="{61585528-5E14-4FE0-845A-300FB9FC598B}" presName="parentText" presStyleLbl="node1" presStyleIdx="0" presStyleCnt="4">
        <dgm:presLayoutVars>
          <dgm:chMax val="0"/>
          <dgm:bulletEnabled val="1"/>
        </dgm:presLayoutVars>
      </dgm:prSet>
      <dgm:spPr/>
    </dgm:pt>
    <dgm:pt modelId="{F6AE57CD-C82D-4D4F-A021-870DA12B6B51}" type="pres">
      <dgm:prSet presAssocID="{FC591469-A74D-4898-B210-28AE569EE655}" presName="spacer" presStyleCnt="0"/>
      <dgm:spPr/>
    </dgm:pt>
    <dgm:pt modelId="{D06A05E4-9268-4EF7-9FDF-72199B225923}" type="pres">
      <dgm:prSet presAssocID="{7EED450C-34FF-422C-B0F4-76C46C3324A1}" presName="parentText" presStyleLbl="node1" presStyleIdx="1" presStyleCnt="4">
        <dgm:presLayoutVars>
          <dgm:chMax val="0"/>
          <dgm:bulletEnabled val="1"/>
        </dgm:presLayoutVars>
      </dgm:prSet>
      <dgm:spPr/>
    </dgm:pt>
    <dgm:pt modelId="{D7B9EFA6-6A85-42F0-A8C2-58F10763F6C2}" type="pres">
      <dgm:prSet presAssocID="{4C6A3500-5F98-4030-8B42-626507C441BF}" presName="spacer" presStyleCnt="0"/>
      <dgm:spPr/>
    </dgm:pt>
    <dgm:pt modelId="{BB429545-5158-43A5-893D-B59CB979D2AA}" type="pres">
      <dgm:prSet presAssocID="{58BA08E9-C59E-4D35-A4E3-04FCF4BE82F3}" presName="parentText" presStyleLbl="node1" presStyleIdx="2" presStyleCnt="4">
        <dgm:presLayoutVars>
          <dgm:chMax val="0"/>
          <dgm:bulletEnabled val="1"/>
        </dgm:presLayoutVars>
      </dgm:prSet>
      <dgm:spPr/>
    </dgm:pt>
    <dgm:pt modelId="{46A214DE-0250-4D9F-AD9F-706C5F2EDB02}" type="pres">
      <dgm:prSet presAssocID="{F59D5E65-9D48-4225-8153-E4DABBCD6097}" presName="spacer" presStyleCnt="0"/>
      <dgm:spPr/>
    </dgm:pt>
    <dgm:pt modelId="{70D1064B-5F6F-46F3-B1B2-1C2B8328204C}" type="pres">
      <dgm:prSet presAssocID="{0B8B604A-A691-4679-A485-DCC05FE6EC1C}" presName="parentText" presStyleLbl="node1" presStyleIdx="3" presStyleCnt="4">
        <dgm:presLayoutVars>
          <dgm:chMax val="0"/>
          <dgm:bulletEnabled val="1"/>
        </dgm:presLayoutVars>
      </dgm:prSet>
      <dgm:spPr/>
    </dgm:pt>
  </dgm:ptLst>
  <dgm:cxnLst>
    <dgm:cxn modelId="{701B1D29-91F6-4C7B-9F79-36004232DD12}" type="presOf" srcId="{EB2B1C48-0FF8-4D7F-9AE0-0F7E5F692F8F}" destId="{36C6DD61-91AB-44EF-B13B-A9C8A17AC07F}" srcOrd="0" destOrd="0" presId="urn:microsoft.com/office/officeart/2005/8/layout/vList2"/>
    <dgm:cxn modelId="{7B7F7F4C-8B07-4B20-BDD9-B582A9FAA5FD}" srcId="{EB2B1C48-0FF8-4D7F-9AE0-0F7E5F692F8F}" destId="{58BA08E9-C59E-4D35-A4E3-04FCF4BE82F3}" srcOrd="2" destOrd="0" parTransId="{7A5E3EDC-990A-4031-B2E7-03DE7169EB03}" sibTransId="{F59D5E65-9D48-4225-8153-E4DABBCD6097}"/>
    <dgm:cxn modelId="{AC7A8056-F0A6-4E54-968C-620A570BF66F}" type="presOf" srcId="{0B8B604A-A691-4679-A485-DCC05FE6EC1C}" destId="{70D1064B-5F6F-46F3-B1B2-1C2B8328204C}" srcOrd="0" destOrd="0" presId="urn:microsoft.com/office/officeart/2005/8/layout/vList2"/>
    <dgm:cxn modelId="{1DE7D78A-3638-4DB8-9FCA-2518F5F2E498}" srcId="{EB2B1C48-0FF8-4D7F-9AE0-0F7E5F692F8F}" destId="{0B8B604A-A691-4679-A485-DCC05FE6EC1C}" srcOrd="3" destOrd="0" parTransId="{08A8F8F5-42F1-4B3C-ADAA-73257C207FE3}" sibTransId="{45701C9E-574D-4E0B-8117-7DE2330F0F60}"/>
    <dgm:cxn modelId="{0920729C-C372-4E45-B6D7-8E2F70B34158}" srcId="{EB2B1C48-0FF8-4D7F-9AE0-0F7E5F692F8F}" destId="{7EED450C-34FF-422C-B0F4-76C46C3324A1}" srcOrd="1" destOrd="0" parTransId="{41088A7E-019F-40C6-B132-2CCAE303A1D9}" sibTransId="{4C6A3500-5F98-4030-8B42-626507C441BF}"/>
    <dgm:cxn modelId="{661E25AC-7785-4736-A228-002BF9FB8613}" srcId="{EB2B1C48-0FF8-4D7F-9AE0-0F7E5F692F8F}" destId="{61585528-5E14-4FE0-845A-300FB9FC598B}" srcOrd="0" destOrd="0" parTransId="{F023775C-C7C5-490A-8088-D22A4EDA65EE}" sibTransId="{FC591469-A74D-4898-B210-28AE569EE655}"/>
    <dgm:cxn modelId="{5867E8C8-1A22-41F9-B6A5-7879F486D4E3}" type="presOf" srcId="{7EED450C-34FF-422C-B0F4-76C46C3324A1}" destId="{D06A05E4-9268-4EF7-9FDF-72199B225923}" srcOrd="0" destOrd="0" presId="urn:microsoft.com/office/officeart/2005/8/layout/vList2"/>
    <dgm:cxn modelId="{56EBA5CC-3F14-4D27-853B-AD3DAE480488}" type="presOf" srcId="{61585528-5E14-4FE0-845A-300FB9FC598B}" destId="{B0AE4EE7-8712-4EBE-8E00-54B7BA2C23EF}" srcOrd="0" destOrd="0" presId="urn:microsoft.com/office/officeart/2005/8/layout/vList2"/>
    <dgm:cxn modelId="{1FEC92F5-5792-47A6-8D14-9FE3442B4114}" type="presOf" srcId="{58BA08E9-C59E-4D35-A4E3-04FCF4BE82F3}" destId="{BB429545-5158-43A5-893D-B59CB979D2AA}" srcOrd="0" destOrd="0" presId="urn:microsoft.com/office/officeart/2005/8/layout/vList2"/>
    <dgm:cxn modelId="{0E3F7EED-1D4A-4857-A032-7F1E0BD65FC8}" type="presParOf" srcId="{36C6DD61-91AB-44EF-B13B-A9C8A17AC07F}" destId="{B0AE4EE7-8712-4EBE-8E00-54B7BA2C23EF}" srcOrd="0" destOrd="0" presId="urn:microsoft.com/office/officeart/2005/8/layout/vList2"/>
    <dgm:cxn modelId="{3F789CCE-B087-4BBF-8718-53BC65B502EA}" type="presParOf" srcId="{36C6DD61-91AB-44EF-B13B-A9C8A17AC07F}" destId="{F6AE57CD-C82D-4D4F-A021-870DA12B6B51}" srcOrd="1" destOrd="0" presId="urn:microsoft.com/office/officeart/2005/8/layout/vList2"/>
    <dgm:cxn modelId="{183E5664-E490-4969-B23F-20E1FDB000B3}" type="presParOf" srcId="{36C6DD61-91AB-44EF-B13B-A9C8A17AC07F}" destId="{D06A05E4-9268-4EF7-9FDF-72199B225923}" srcOrd="2" destOrd="0" presId="urn:microsoft.com/office/officeart/2005/8/layout/vList2"/>
    <dgm:cxn modelId="{4F2C1D33-B695-4C1D-8D11-92F5BFC92F48}" type="presParOf" srcId="{36C6DD61-91AB-44EF-B13B-A9C8A17AC07F}" destId="{D7B9EFA6-6A85-42F0-A8C2-58F10763F6C2}" srcOrd="3" destOrd="0" presId="urn:microsoft.com/office/officeart/2005/8/layout/vList2"/>
    <dgm:cxn modelId="{7C300476-749B-4BB0-A443-5B93E2036BA0}" type="presParOf" srcId="{36C6DD61-91AB-44EF-B13B-A9C8A17AC07F}" destId="{BB429545-5158-43A5-893D-B59CB979D2AA}" srcOrd="4" destOrd="0" presId="urn:microsoft.com/office/officeart/2005/8/layout/vList2"/>
    <dgm:cxn modelId="{756BE901-4653-485D-88FD-2196E6D4C427}" type="presParOf" srcId="{36C6DD61-91AB-44EF-B13B-A9C8A17AC07F}" destId="{46A214DE-0250-4D9F-AD9F-706C5F2EDB02}" srcOrd="5" destOrd="0" presId="urn:microsoft.com/office/officeart/2005/8/layout/vList2"/>
    <dgm:cxn modelId="{6B25E468-79D8-4626-B687-942728B9FFA4}" type="presParOf" srcId="{36C6DD61-91AB-44EF-B13B-A9C8A17AC07F}" destId="{70D1064B-5F6F-46F3-B1B2-1C2B8328204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76FAF69-542A-4E52-9676-DD7FB479BCF3}" type="doc">
      <dgm:prSet loTypeId="urn:microsoft.com/office/officeart/2005/8/layout/vProcess5" loCatId="process" qsTypeId="urn:microsoft.com/office/officeart/2005/8/quickstyle/simple2" qsCatId="simple" csTypeId="urn:microsoft.com/office/officeart/2005/8/colors/accent1_2" csCatId="accent1" phldr="1"/>
      <dgm:spPr/>
      <dgm:t>
        <a:bodyPr/>
        <a:lstStyle/>
        <a:p>
          <a:endParaRPr lang="en-US"/>
        </a:p>
      </dgm:t>
    </dgm:pt>
    <dgm:pt modelId="{3615102E-28B3-4317-B28D-E15847B52636}">
      <dgm:prSet/>
      <dgm:spPr/>
      <dgm:t>
        <a:bodyPr/>
        <a:lstStyle/>
        <a:p>
          <a:r>
            <a:rPr lang="cs-CZ" b="0" dirty="0"/>
            <a:t>P: 80 letá paní s rizikem vzniku deprese</a:t>
          </a:r>
          <a:endParaRPr lang="en-US" dirty="0"/>
        </a:p>
      </dgm:t>
    </dgm:pt>
    <dgm:pt modelId="{CD129000-21DA-4A7F-B5AD-E165819EC391}" type="parTrans" cxnId="{7D7C3650-B7A6-45E0-9003-AEA9F1ED0AC1}">
      <dgm:prSet/>
      <dgm:spPr/>
      <dgm:t>
        <a:bodyPr/>
        <a:lstStyle/>
        <a:p>
          <a:endParaRPr lang="en-US"/>
        </a:p>
      </dgm:t>
    </dgm:pt>
    <dgm:pt modelId="{02B10FFF-7AAF-4E00-9D83-D0F185187CFC}" type="sibTrans" cxnId="{7D7C3650-B7A6-45E0-9003-AEA9F1ED0AC1}">
      <dgm:prSet/>
      <dgm:spPr/>
      <dgm:t>
        <a:bodyPr/>
        <a:lstStyle/>
        <a:p>
          <a:endParaRPr lang="en-US"/>
        </a:p>
      </dgm:t>
    </dgm:pt>
    <dgm:pt modelId="{6EE23C7D-B836-47A8-A73E-140DE94A2476}">
      <dgm:prSet/>
      <dgm:spPr/>
      <dgm:t>
        <a:bodyPr/>
        <a:lstStyle/>
        <a:p>
          <a:r>
            <a:rPr lang="cs-CZ" b="0" dirty="0"/>
            <a:t>I: káva</a:t>
          </a:r>
          <a:endParaRPr lang="en-US" dirty="0"/>
        </a:p>
      </dgm:t>
    </dgm:pt>
    <dgm:pt modelId="{4977CB42-A78B-4615-910E-F0BB37435026}" type="parTrans" cxnId="{E774814C-31B7-4BDB-A085-C20DC4DA00F1}">
      <dgm:prSet/>
      <dgm:spPr/>
      <dgm:t>
        <a:bodyPr/>
        <a:lstStyle/>
        <a:p>
          <a:endParaRPr lang="en-US"/>
        </a:p>
      </dgm:t>
    </dgm:pt>
    <dgm:pt modelId="{339439CB-805E-4002-A053-B043B4F06D15}" type="sibTrans" cxnId="{E774814C-31B7-4BDB-A085-C20DC4DA00F1}">
      <dgm:prSet/>
      <dgm:spPr/>
      <dgm:t>
        <a:bodyPr/>
        <a:lstStyle/>
        <a:p>
          <a:endParaRPr lang="en-US"/>
        </a:p>
      </dgm:t>
    </dgm:pt>
    <dgm:pt modelId="{6EFFDBB2-CC28-414F-9900-B4DE82688D16}">
      <dgm:prSet/>
      <dgm:spPr/>
      <dgm:t>
        <a:bodyPr/>
        <a:lstStyle/>
        <a:p>
          <a:r>
            <a:rPr lang="cs-CZ" b="0" dirty="0"/>
            <a:t>C: placebo/čaj/žádná káva</a:t>
          </a:r>
          <a:endParaRPr lang="en-US" dirty="0"/>
        </a:p>
      </dgm:t>
    </dgm:pt>
    <dgm:pt modelId="{36076F66-2E80-41DC-ACE9-BFF5E001E232}" type="parTrans" cxnId="{551780B7-136B-4B4B-8214-D0727E262273}">
      <dgm:prSet/>
      <dgm:spPr/>
      <dgm:t>
        <a:bodyPr/>
        <a:lstStyle/>
        <a:p>
          <a:endParaRPr lang="en-US"/>
        </a:p>
      </dgm:t>
    </dgm:pt>
    <dgm:pt modelId="{6BF833F4-911A-4670-B4F4-C5F9642B6F2D}" type="sibTrans" cxnId="{551780B7-136B-4B4B-8214-D0727E262273}">
      <dgm:prSet/>
      <dgm:spPr/>
      <dgm:t>
        <a:bodyPr/>
        <a:lstStyle/>
        <a:p>
          <a:endParaRPr lang="en-US"/>
        </a:p>
      </dgm:t>
    </dgm:pt>
    <dgm:pt modelId="{67EAA5B7-CE4B-4D80-81D4-B7285AC6D0E4}">
      <dgm:prSet/>
      <dgm:spPr/>
      <dgm:t>
        <a:bodyPr/>
        <a:lstStyle/>
        <a:p>
          <a:r>
            <a:rPr lang="cs-CZ" b="0" dirty="0"/>
            <a:t>O: účinnost v prevenci/léčbě deprese</a:t>
          </a:r>
          <a:endParaRPr lang="en-US" dirty="0"/>
        </a:p>
      </dgm:t>
    </dgm:pt>
    <dgm:pt modelId="{0F1A0F7B-D266-4084-AF02-268FAABD9884}" type="parTrans" cxnId="{07B19D9A-145F-4C10-AD71-19DB1E1DB051}">
      <dgm:prSet/>
      <dgm:spPr/>
      <dgm:t>
        <a:bodyPr/>
        <a:lstStyle/>
        <a:p>
          <a:endParaRPr lang="en-US"/>
        </a:p>
      </dgm:t>
    </dgm:pt>
    <dgm:pt modelId="{A6CA9EAF-56A1-4ADD-B5D5-91D262070812}" type="sibTrans" cxnId="{07B19D9A-145F-4C10-AD71-19DB1E1DB051}">
      <dgm:prSet/>
      <dgm:spPr/>
      <dgm:t>
        <a:bodyPr/>
        <a:lstStyle/>
        <a:p>
          <a:endParaRPr lang="en-US"/>
        </a:p>
      </dgm:t>
    </dgm:pt>
    <dgm:pt modelId="{4A9931A4-C7B6-4047-B3BF-A20E5B15CE40}" type="pres">
      <dgm:prSet presAssocID="{176FAF69-542A-4E52-9676-DD7FB479BCF3}" presName="outerComposite" presStyleCnt="0">
        <dgm:presLayoutVars>
          <dgm:chMax val="5"/>
          <dgm:dir/>
          <dgm:resizeHandles val="exact"/>
        </dgm:presLayoutVars>
      </dgm:prSet>
      <dgm:spPr/>
    </dgm:pt>
    <dgm:pt modelId="{4F08FC7C-2930-47D3-95B9-5B406F2C4E6B}" type="pres">
      <dgm:prSet presAssocID="{176FAF69-542A-4E52-9676-DD7FB479BCF3}" presName="dummyMaxCanvas" presStyleCnt="0">
        <dgm:presLayoutVars/>
      </dgm:prSet>
      <dgm:spPr/>
    </dgm:pt>
    <dgm:pt modelId="{7A8EC924-96F6-4D4A-BE87-FF74FFAD7660}" type="pres">
      <dgm:prSet presAssocID="{176FAF69-542A-4E52-9676-DD7FB479BCF3}" presName="FourNodes_1" presStyleLbl="node1" presStyleIdx="0" presStyleCnt="4">
        <dgm:presLayoutVars>
          <dgm:bulletEnabled val="1"/>
        </dgm:presLayoutVars>
      </dgm:prSet>
      <dgm:spPr/>
    </dgm:pt>
    <dgm:pt modelId="{32CB2143-1CFF-43CB-A9B7-28BE00C055E0}" type="pres">
      <dgm:prSet presAssocID="{176FAF69-542A-4E52-9676-DD7FB479BCF3}" presName="FourNodes_2" presStyleLbl="node1" presStyleIdx="1" presStyleCnt="4">
        <dgm:presLayoutVars>
          <dgm:bulletEnabled val="1"/>
        </dgm:presLayoutVars>
      </dgm:prSet>
      <dgm:spPr/>
    </dgm:pt>
    <dgm:pt modelId="{AAA68A23-6040-49F3-96E0-59EFB0232F42}" type="pres">
      <dgm:prSet presAssocID="{176FAF69-542A-4E52-9676-DD7FB479BCF3}" presName="FourNodes_3" presStyleLbl="node1" presStyleIdx="2" presStyleCnt="4">
        <dgm:presLayoutVars>
          <dgm:bulletEnabled val="1"/>
        </dgm:presLayoutVars>
      </dgm:prSet>
      <dgm:spPr/>
    </dgm:pt>
    <dgm:pt modelId="{DB9E40B4-BCA5-4FCF-B48E-6274C03E53E6}" type="pres">
      <dgm:prSet presAssocID="{176FAF69-542A-4E52-9676-DD7FB479BCF3}" presName="FourNodes_4" presStyleLbl="node1" presStyleIdx="3" presStyleCnt="4">
        <dgm:presLayoutVars>
          <dgm:bulletEnabled val="1"/>
        </dgm:presLayoutVars>
      </dgm:prSet>
      <dgm:spPr/>
    </dgm:pt>
    <dgm:pt modelId="{E97AE251-3460-4A71-B3B1-C0170F260B8D}" type="pres">
      <dgm:prSet presAssocID="{176FAF69-542A-4E52-9676-DD7FB479BCF3}" presName="FourConn_1-2" presStyleLbl="fgAccFollowNode1" presStyleIdx="0" presStyleCnt="3">
        <dgm:presLayoutVars>
          <dgm:bulletEnabled val="1"/>
        </dgm:presLayoutVars>
      </dgm:prSet>
      <dgm:spPr/>
    </dgm:pt>
    <dgm:pt modelId="{0B72C601-5CA0-4490-9440-60FA21873887}" type="pres">
      <dgm:prSet presAssocID="{176FAF69-542A-4E52-9676-DD7FB479BCF3}" presName="FourConn_2-3" presStyleLbl="fgAccFollowNode1" presStyleIdx="1" presStyleCnt="3">
        <dgm:presLayoutVars>
          <dgm:bulletEnabled val="1"/>
        </dgm:presLayoutVars>
      </dgm:prSet>
      <dgm:spPr/>
    </dgm:pt>
    <dgm:pt modelId="{10D1D906-C813-41B3-978F-C0A2C74C632D}" type="pres">
      <dgm:prSet presAssocID="{176FAF69-542A-4E52-9676-DD7FB479BCF3}" presName="FourConn_3-4" presStyleLbl="fgAccFollowNode1" presStyleIdx="2" presStyleCnt="3">
        <dgm:presLayoutVars>
          <dgm:bulletEnabled val="1"/>
        </dgm:presLayoutVars>
      </dgm:prSet>
      <dgm:spPr/>
    </dgm:pt>
    <dgm:pt modelId="{8A60559F-FBA6-47BB-B29C-4B2E1F75870D}" type="pres">
      <dgm:prSet presAssocID="{176FAF69-542A-4E52-9676-DD7FB479BCF3}" presName="FourNodes_1_text" presStyleLbl="node1" presStyleIdx="3" presStyleCnt="4">
        <dgm:presLayoutVars>
          <dgm:bulletEnabled val="1"/>
        </dgm:presLayoutVars>
      </dgm:prSet>
      <dgm:spPr/>
    </dgm:pt>
    <dgm:pt modelId="{8C84B3E7-5885-4190-BFA2-884516AF440E}" type="pres">
      <dgm:prSet presAssocID="{176FAF69-542A-4E52-9676-DD7FB479BCF3}" presName="FourNodes_2_text" presStyleLbl="node1" presStyleIdx="3" presStyleCnt="4">
        <dgm:presLayoutVars>
          <dgm:bulletEnabled val="1"/>
        </dgm:presLayoutVars>
      </dgm:prSet>
      <dgm:spPr/>
    </dgm:pt>
    <dgm:pt modelId="{94BED0C9-D0E2-427B-9ABC-669AFC7EEEE6}" type="pres">
      <dgm:prSet presAssocID="{176FAF69-542A-4E52-9676-DD7FB479BCF3}" presName="FourNodes_3_text" presStyleLbl="node1" presStyleIdx="3" presStyleCnt="4">
        <dgm:presLayoutVars>
          <dgm:bulletEnabled val="1"/>
        </dgm:presLayoutVars>
      </dgm:prSet>
      <dgm:spPr/>
    </dgm:pt>
    <dgm:pt modelId="{B18138B1-1D95-49F1-A552-454B4B9F8330}" type="pres">
      <dgm:prSet presAssocID="{176FAF69-542A-4E52-9676-DD7FB479BCF3}" presName="FourNodes_4_text" presStyleLbl="node1" presStyleIdx="3" presStyleCnt="4">
        <dgm:presLayoutVars>
          <dgm:bulletEnabled val="1"/>
        </dgm:presLayoutVars>
      </dgm:prSet>
      <dgm:spPr/>
    </dgm:pt>
  </dgm:ptLst>
  <dgm:cxnLst>
    <dgm:cxn modelId="{5A738416-ECC5-4FFF-809E-90F4BB523C98}" type="presOf" srcId="{67EAA5B7-CE4B-4D80-81D4-B7285AC6D0E4}" destId="{DB9E40B4-BCA5-4FCF-B48E-6274C03E53E6}" srcOrd="0" destOrd="0" presId="urn:microsoft.com/office/officeart/2005/8/layout/vProcess5"/>
    <dgm:cxn modelId="{B5D8A11D-F2EB-4B49-85AF-15097428D596}" type="presOf" srcId="{6EFFDBB2-CC28-414F-9900-B4DE82688D16}" destId="{94BED0C9-D0E2-427B-9ABC-669AFC7EEEE6}" srcOrd="1" destOrd="0" presId="urn:microsoft.com/office/officeart/2005/8/layout/vProcess5"/>
    <dgm:cxn modelId="{E774814C-31B7-4BDB-A085-C20DC4DA00F1}" srcId="{176FAF69-542A-4E52-9676-DD7FB479BCF3}" destId="{6EE23C7D-B836-47A8-A73E-140DE94A2476}" srcOrd="1" destOrd="0" parTransId="{4977CB42-A78B-4615-910E-F0BB37435026}" sibTransId="{339439CB-805E-4002-A053-B043B4F06D15}"/>
    <dgm:cxn modelId="{383DFA4C-DC8B-4855-80B2-E13885AA9023}" type="presOf" srcId="{6BF833F4-911A-4670-B4F4-C5F9642B6F2D}" destId="{10D1D906-C813-41B3-978F-C0A2C74C632D}" srcOrd="0" destOrd="0" presId="urn:microsoft.com/office/officeart/2005/8/layout/vProcess5"/>
    <dgm:cxn modelId="{76ED624F-B9C1-46CA-BBF4-2EDCAE372954}" type="presOf" srcId="{3615102E-28B3-4317-B28D-E15847B52636}" destId="{7A8EC924-96F6-4D4A-BE87-FF74FFAD7660}" srcOrd="0" destOrd="0" presId="urn:microsoft.com/office/officeart/2005/8/layout/vProcess5"/>
    <dgm:cxn modelId="{7D7C3650-B7A6-45E0-9003-AEA9F1ED0AC1}" srcId="{176FAF69-542A-4E52-9676-DD7FB479BCF3}" destId="{3615102E-28B3-4317-B28D-E15847B52636}" srcOrd="0" destOrd="0" parTransId="{CD129000-21DA-4A7F-B5AD-E165819EC391}" sibTransId="{02B10FFF-7AAF-4E00-9D83-D0F185187CFC}"/>
    <dgm:cxn modelId="{BA7DF956-7792-4EE9-BC97-227808D0FC3A}" type="presOf" srcId="{6EE23C7D-B836-47A8-A73E-140DE94A2476}" destId="{32CB2143-1CFF-43CB-A9B7-28BE00C055E0}" srcOrd="0" destOrd="0" presId="urn:microsoft.com/office/officeart/2005/8/layout/vProcess5"/>
    <dgm:cxn modelId="{678DCE82-2DD0-4553-B6C3-19465ADF2767}" type="presOf" srcId="{339439CB-805E-4002-A053-B043B4F06D15}" destId="{0B72C601-5CA0-4490-9440-60FA21873887}" srcOrd="0" destOrd="0" presId="urn:microsoft.com/office/officeart/2005/8/layout/vProcess5"/>
    <dgm:cxn modelId="{0AFE618B-7219-43A5-94A5-ABD431706C06}" type="presOf" srcId="{6EFFDBB2-CC28-414F-9900-B4DE82688D16}" destId="{AAA68A23-6040-49F3-96E0-59EFB0232F42}" srcOrd="0" destOrd="0" presId="urn:microsoft.com/office/officeart/2005/8/layout/vProcess5"/>
    <dgm:cxn modelId="{6EE53792-237D-49F0-9A79-6C08B9B24E99}" type="presOf" srcId="{3615102E-28B3-4317-B28D-E15847B52636}" destId="{8A60559F-FBA6-47BB-B29C-4B2E1F75870D}" srcOrd="1" destOrd="0" presId="urn:microsoft.com/office/officeart/2005/8/layout/vProcess5"/>
    <dgm:cxn modelId="{07B19D9A-145F-4C10-AD71-19DB1E1DB051}" srcId="{176FAF69-542A-4E52-9676-DD7FB479BCF3}" destId="{67EAA5B7-CE4B-4D80-81D4-B7285AC6D0E4}" srcOrd="3" destOrd="0" parTransId="{0F1A0F7B-D266-4084-AF02-268FAABD9884}" sibTransId="{A6CA9EAF-56A1-4ADD-B5D5-91D262070812}"/>
    <dgm:cxn modelId="{3AFD9AAD-DE35-4F04-9A84-6DC1575E9C36}" type="presOf" srcId="{02B10FFF-7AAF-4E00-9D83-D0F185187CFC}" destId="{E97AE251-3460-4A71-B3B1-C0170F260B8D}" srcOrd="0" destOrd="0" presId="urn:microsoft.com/office/officeart/2005/8/layout/vProcess5"/>
    <dgm:cxn modelId="{551780B7-136B-4B4B-8214-D0727E262273}" srcId="{176FAF69-542A-4E52-9676-DD7FB479BCF3}" destId="{6EFFDBB2-CC28-414F-9900-B4DE82688D16}" srcOrd="2" destOrd="0" parTransId="{36076F66-2E80-41DC-ACE9-BFF5E001E232}" sibTransId="{6BF833F4-911A-4670-B4F4-C5F9642B6F2D}"/>
    <dgm:cxn modelId="{F5BA40BC-CDFF-4A16-8D41-82BAFEE7E443}" type="presOf" srcId="{176FAF69-542A-4E52-9676-DD7FB479BCF3}" destId="{4A9931A4-C7B6-4047-B3BF-A20E5B15CE40}" srcOrd="0" destOrd="0" presId="urn:microsoft.com/office/officeart/2005/8/layout/vProcess5"/>
    <dgm:cxn modelId="{31B960DA-B801-4FE8-940E-CEEE91E0F91D}" type="presOf" srcId="{67EAA5B7-CE4B-4D80-81D4-B7285AC6D0E4}" destId="{B18138B1-1D95-49F1-A552-454B4B9F8330}" srcOrd="1" destOrd="0" presId="urn:microsoft.com/office/officeart/2005/8/layout/vProcess5"/>
    <dgm:cxn modelId="{50591FF1-7018-4D82-AEEF-C1E8A8F3D7C0}" type="presOf" srcId="{6EE23C7D-B836-47A8-A73E-140DE94A2476}" destId="{8C84B3E7-5885-4190-BFA2-884516AF440E}" srcOrd="1" destOrd="0" presId="urn:microsoft.com/office/officeart/2005/8/layout/vProcess5"/>
    <dgm:cxn modelId="{C4D9DF5A-7283-44BD-8B79-BCE615E1D38C}" type="presParOf" srcId="{4A9931A4-C7B6-4047-B3BF-A20E5B15CE40}" destId="{4F08FC7C-2930-47D3-95B9-5B406F2C4E6B}" srcOrd="0" destOrd="0" presId="urn:microsoft.com/office/officeart/2005/8/layout/vProcess5"/>
    <dgm:cxn modelId="{7984C528-5683-4C96-94D7-C29BAD1C4EFD}" type="presParOf" srcId="{4A9931A4-C7B6-4047-B3BF-A20E5B15CE40}" destId="{7A8EC924-96F6-4D4A-BE87-FF74FFAD7660}" srcOrd="1" destOrd="0" presId="urn:microsoft.com/office/officeart/2005/8/layout/vProcess5"/>
    <dgm:cxn modelId="{743BC32E-F7B3-4965-991F-D57C378B5DFD}" type="presParOf" srcId="{4A9931A4-C7B6-4047-B3BF-A20E5B15CE40}" destId="{32CB2143-1CFF-43CB-A9B7-28BE00C055E0}" srcOrd="2" destOrd="0" presId="urn:microsoft.com/office/officeart/2005/8/layout/vProcess5"/>
    <dgm:cxn modelId="{37E707B4-321B-4946-AA3C-FBC6A39218D0}" type="presParOf" srcId="{4A9931A4-C7B6-4047-B3BF-A20E5B15CE40}" destId="{AAA68A23-6040-49F3-96E0-59EFB0232F42}" srcOrd="3" destOrd="0" presId="urn:microsoft.com/office/officeart/2005/8/layout/vProcess5"/>
    <dgm:cxn modelId="{362D43DA-EC2A-4995-AFCA-FBFC80A58C0E}" type="presParOf" srcId="{4A9931A4-C7B6-4047-B3BF-A20E5B15CE40}" destId="{DB9E40B4-BCA5-4FCF-B48E-6274C03E53E6}" srcOrd="4" destOrd="0" presId="urn:microsoft.com/office/officeart/2005/8/layout/vProcess5"/>
    <dgm:cxn modelId="{5BF493AD-D717-4FE0-9B0B-294EA773BAAE}" type="presParOf" srcId="{4A9931A4-C7B6-4047-B3BF-A20E5B15CE40}" destId="{E97AE251-3460-4A71-B3B1-C0170F260B8D}" srcOrd="5" destOrd="0" presId="urn:microsoft.com/office/officeart/2005/8/layout/vProcess5"/>
    <dgm:cxn modelId="{B50C56AE-ADD4-4A0A-8C4E-7654FDD01785}" type="presParOf" srcId="{4A9931A4-C7B6-4047-B3BF-A20E5B15CE40}" destId="{0B72C601-5CA0-4490-9440-60FA21873887}" srcOrd="6" destOrd="0" presId="urn:microsoft.com/office/officeart/2005/8/layout/vProcess5"/>
    <dgm:cxn modelId="{9771D14C-8BF4-4E38-9918-B2342A720FFD}" type="presParOf" srcId="{4A9931A4-C7B6-4047-B3BF-A20E5B15CE40}" destId="{10D1D906-C813-41B3-978F-C0A2C74C632D}" srcOrd="7" destOrd="0" presId="urn:microsoft.com/office/officeart/2005/8/layout/vProcess5"/>
    <dgm:cxn modelId="{D1505FAC-0C0D-4083-AC1B-56FE49524219}" type="presParOf" srcId="{4A9931A4-C7B6-4047-B3BF-A20E5B15CE40}" destId="{8A60559F-FBA6-47BB-B29C-4B2E1F75870D}" srcOrd="8" destOrd="0" presId="urn:microsoft.com/office/officeart/2005/8/layout/vProcess5"/>
    <dgm:cxn modelId="{B59489B6-A8DA-4719-AB13-EB2A163FE593}" type="presParOf" srcId="{4A9931A4-C7B6-4047-B3BF-A20E5B15CE40}" destId="{8C84B3E7-5885-4190-BFA2-884516AF440E}" srcOrd="9" destOrd="0" presId="urn:microsoft.com/office/officeart/2005/8/layout/vProcess5"/>
    <dgm:cxn modelId="{D7463DDF-4679-46DF-A17C-EBD23AC92A33}" type="presParOf" srcId="{4A9931A4-C7B6-4047-B3BF-A20E5B15CE40}" destId="{94BED0C9-D0E2-427B-9ABC-669AFC7EEEE6}" srcOrd="10" destOrd="0" presId="urn:microsoft.com/office/officeart/2005/8/layout/vProcess5"/>
    <dgm:cxn modelId="{F2119BC7-2C4A-4E97-96A7-B7983804B0B3}" type="presParOf" srcId="{4A9931A4-C7B6-4047-B3BF-A20E5B15CE40}" destId="{B18138B1-1D95-49F1-A552-454B4B9F833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A65065-66EA-412B-A7A9-63566A066CB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199F28A5-1117-4ED6-A588-A74C3058FA7D}">
      <dgm:prSet phldrT="[Text]"/>
      <dgm:spPr/>
      <dgm:t>
        <a:bodyPr/>
        <a:lstStyle/>
        <a:p>
          <a:r>
            <a:rPr lang="cs-CZ" dirty="0"/>
            <a:t>Intervenční klinická otázka PICO</a:t>
          </a:r>
          <a:endParaRPr lang="en-GB" dirty="0"/>
        </a:p>
      </dgm:t>
    </dgm:pt>
    <dgm:pt modelId="{072C52FE-D2E2-4824-A1B1-1FEF9778ADF6}" type="parTrans" cxnId="{9ECAF40D-F5C0-4214-88E6-2E54DF783017}">
      <dgm:prSet/>
      <dgm:spPr/>
      <dgm:t>
        <a:bodyPr/>
        <a:lstStyle/>
        <a:p>
          <a:endParaRPr lang="en-GB"/>
        </a:p>
      </dgm:t>
    </dgm:pt>
    <dgm:pt modelId="{2802E85B-C272-44E5-B64E-B9C5D0D55C03}" type="sibTrans" cxnId="{9ECAF40D-F5C0-4214-88E6-2E54DF783017}">
      <dgm:prSet/>
      <dgm:spPr/>
      <dgm:t>
        <a:bodyPr/>
        <a:lstStyle/>
        <a:p>
          <a:endParaRPr lang="en-GB"/>
        </a:p>
      </dgm:t>
    </dgm:pt>
    <dgm:pt modelId="{D6D9406F-206C-4538-82D1-56F4C5B514EC}">
      <dgm:prSet phldrT="[Text]"/>
      <dgm:spPr/>
      <dgm:t>
        <a:bodyPr/>
        <a:lstStyle/>
        <a:p>
          <a:r>
            <a:rPr lang="cs-CZ" b="1" dirty="0"/>
            <a:t>P</a:t>
          </a:r>
          <a:r>
            <a:rPr lang="en-GB" dirty="0"/>
            <a:t> </a:t>
          </a:r>
          <a:r>
            <a:rPr lang="en-GB" dirty="0" err="1"/>
            <a:t>Pacient</a:t>
          </a:r>
          <a:r>
            <a:rPr lang="en-GB" dirty="0"/>
            <a:t>/</a:t>
          </a:r>
          <a:r>
            <a:rPr lang="en-GB" dirty="0" err="1"/>
            <a:t>problém</a:t>
          </a:r>
          <a:endParaRPr lang="en-GB" dirty="0"/>
        </a:p>
      </dgm:t>
    </dgm:pt>
    <dgm:pt modelId="{8E334DF6-E8C4-489C-827D-055692CCB3BA}" type="parTrans" cxnId="{C8AA8B9D-EA05-4722-B001-5D2B500AA066}">
      <dgm:prSet/>
      <dgm:spPr/>
      <dgm:t>
        <a:bodyPr/>
        <a:lstStyle/>
        <a:p>
          <a:endParaRPr lang="en-GB"/>
        </a:p>
      </dgm:t>
    </dgm:pt>
    <dgm:pt modelId="{1D332004-2C4F-4D6B-BBFD-4ECE4590EA0F}" type="sibTrans" cxnId="{C8AA8B9D-EA05-4722-B001-5D2B500AA066}">
      <dgm:prSet/>
      <dgm:spPr/>
      <dgm:t>
        <a:bodyPr/>
        <a:lstStyle/>
        <a:p>
          <a:endParaRPr lang="en-GB"/>
        </a:p>
      </dgm:t>
    </dgm:pt>
    <dgm:pt modelId="{B16A50D1-84CB-46F0-A47D-F4E49C51D70A}">
      <dgm:prSet phldrT="[Text]" custT="1"/>
      <dgm:spPr/>
      <dgm:t>
        <a:bodyPr/>
        <a:lstStyle/>
        <a:p>
          <a:r>
            <a:rPr lang="it-IT" sz="1300" b="1" dirty="0"/>
            <a:t>I</a:t>
          </a:r>
          <a:r>
            <a:rPr lang="it-IT" sz="1300" dirty="0"/>
            <a:t> Intervence </a:t>
          </a:r>
          <a:br>
            <a:rPr lang="cs-CZ" sz="1300" dirty="0"/>
          </a:br>
          <a:r>
            <a:rPr lang="it-IT" sz="1100" dirty="0"/>
            <a:t>(inovativní zásah, léčba nebo postup)</a:t>
          </a:r>
          <a:endParaRPr lang="en-GB" sz="1300" dirty="0"/>
        </a:p>
      </dgm:t>
    </dgm:pt>
    <dgm:pt modelId="{EA0C2AE9-E73D-48B3-9BB0-DA5AA20F8879}" type="parTrans" cxnId="{CB184BD0-1EDA-435A-B8D6-2455218E4615}">
      <dgm:prSet/>
      <dgm:spPr/>
      <dgm:t>
        <a:bodyPr/>
        <a:lstStyle/>
        <a:p>
          <a:endParaRPr lang="en-GB"/>
        </a:p>
      </dgm:t>
    </dgm:pt>
    <dgm:pt modelId="{8D4CA4D5-4504-420D-B1D6-65EB63F412B8}" type="sibTrans" cxnId="{CB184BD0-1EDA-435A-B8D6-2455218E4615}">
      <dgm:prSet/>
      <dgm:spPr/>
      <dgm:t>
        <a:bodyPr/>
        <a:lstStyle/>
        <a:p>
          <a:endParaRPr lang="en-GB"/>
        </a:p>
      </dgm:t>
    </dgm:pt>
    <dgm:pt modelId="{E84F794A-C0C4-4FB5-81EA-35664AC77321}">
      <dgm:prSet phldrT="[Text]"/>
      <dgm:spPr/>
      <dgm:t>
        <a:bodyPr/>
        <a:lstStyle/>
        <a:p>
          <a:r>
            <a:rPr lang="cs-CZ" dirty="0"/>
            <a:t>Diagnostická klinická otázka PIRD</a:t>
          </a:r>
          <a:endParaRPr lang="en-GB" dirty="0"/>
        </a:p>
      </dgm:t>
    </dgm:pt>
    <dgm:pt modelId="{10E5DCBF-40C1-4115-B335-CF9B23BBD2A8}" type="parTrans" cxnId="{9D9C5680-1572-47EE-8771-A8E7601D1A03}">
      <dgm:prSet/>
      <dgm:spPr/>
      <dgm:t>
        <a:bodyPr/>
        <a:lstStyle/>
        <a:p>
          <a:endParaRPr lang="en-GB"/>
        </a:p>
      </dgm:t>
    </dgm:pt>
    <dgm:pt modelId="{F92DD23B-4930-438B-84C5-A602C273CAF0}" type="sibTrans" cxnId="{9D9C5680-1572-47EE-8771-A8E7601D1A03}">
      <dgm:prSet/>
      <dgm:spPr/>
      <dgm:t>
        <a:bodyPr/>
        <a:lstStyle/>
        <a:p>
          <a:endParaRPr lang="en-GB"/>
        </a:p>
      </dgm:t>
    </dgm:pt>
    <dgm:pt modelId="{C01FFE2E-4A41-44CB-8CE4-5A461C500663}">
      <dgm:prSet phldrT="[Text]"/>
      <dgm:spPr/>
      <dgm:t>
        <a:bodyPr/>
        <a:lstStyle/>
        <a:p>
          <a:r>
            <a:rPr lang="en-GB" b="1" dirty="0"/>
            <a:t>P</a:t>
          </a:r>
          <a:r>
            <a:rPr lang="en-GB" dirty="0"/>
            <a:t> Populace</a:t>
          </a:r>
        </a:p>
      </dgm:t>
    </dgm:pt>
    <dgm:pt modelId="{B0016967-763B-4A4C-BFCA-3FCE281853CF}" type="parTrans" cxnId="{02DB24B6-937D-4294-8982-A89FE233EFDC}">
      <dgm:prSet/>
      <dgm:spPr/>
      <dgm:t>
        <a:bodyPr/>
        <a:lstStyle/>
        <a:p>
          <a:endParaRPr lang="en-GB"/>
        </a:p>
      </dgm:t>
    </dgm:pt>
    <dgm:pt modelId="{EA0196B6-29DE-472C-A160-547310C3EFCF}" type="sibTrans" cxnId="{02DB24B6-937D-4294-8982-A89FE233EFDC}">
      <dgm:prSet/>
      <dgm:spPr/>
      <dgm:t>
        <a:bodyPr/>
        <a:lstStyle/>
        <a:p>
          <a:endParaRPr lang="en-GB"/>
        </a:p>
      </dgm:t>
    </dgm:pt>
    <dgm:pt modelId="{F71000F9-E7FC-4DCA-A060-C0228B35E38C}">
      <dgm:prSet phldrT="[Text]" custT="1"/>
      <dgm:spPr/>
      <dgm:t>
        <a:bodyPr/>
        <a:lstStyle/>
        <a:p>
          <a:r>
            <a:rPr lang="en-GB" sz="1300" b="1" dirty="0"/>
            <a:t>I</a:t>
          </a:r>
          <a:r>
            <a:rPr lang="en-GB" sz="1300" dirty="0"/>
            <a:t> </a:t>
          </a:r>
          <a:r>
            <a:rPr lang="en-GB" sz="1300" dirty="0" err="1"/>
            <a:t>Indexový</a:t>
          </a:r>
          <a:r>
            <a:rPr lang="en-GB" sz="1300" dirty="0"/>
            <a:t> test </a:t>
          </a:r>
          <a:br>
            <a:rPr lang="cs-CZ" sz="1300" dirty="0"/>
          </a:br>
          <a:r>
            <a:rPr lang="en-GB" sz="1100" dirty="0"/>
            <a:t>(</a:t>
          </a:r>
          <a:r>
            <a:rPr lang="en-GB" sz="1100" dirty="0" err="1"/>
            <a:t>validovaný</a:t>
          </a:r>
          <a:r>
            <a:rPr lang="en-GB" sz="1100" dirty="0"/>
            <a:t> </a:t>
          </a:r>
          <a:r>
            <a:rPr lang="en-GB" sz="1100" dirty="0" err="1"/>
            <a:t>diagnostický</a:t>
          </a:r>
          <a:r>
            <a:rPr lang="en-GB" sz="1100" dirty="0"/>
            <a:t> test)</a:t>
          </a:r>
          <a:endParaRPr lang="en-GB" sz="1300" dirty="0"/>
        </a:p>
      </dgm:t>
    </dgm:pt>
    <dgm:pt modelId="{CE0F9D06-6AF9-4D95-9641-3E7BEE48622B}" type="parTrans" cxnId="{05F1C341-1B60-417A-A98C-C96F88FC121A}">
      <dgm:prSet/>
      <dgm:spPr/>
      <dgm:t>
        <a:bodyPr/>
        <a:lstStyle/>
        <a:p>
          <a:endParaRPr lang="en-GB"/>
        </a:p>
      </dgm:t>
    </dgm:pt>
    <dgm:pt modelId="{283C9D2F-2D1F-4CD8-8B5C-187578AF8758}" type="sibTrans" cxnId="{05F1C341-1B60-417A-A98C-C96F88FC121A}">
      <dgm:prSet/>
      <dgm:spPr/>
      <dgm:t>
        <a:bodyPr/>
        <a:lstStyle/>
        <a:p>
          <a:endParaRPr lang="en-GB"/>
        </a:p>
      </dgm:t>
    </dgm:pt>
    <dgm:pt modelId="{04729D55-3EA4-42C8-A282-99E17B37F96A}">
      <dgm:prSet phldrT="[Text]"/>
      <dgm:spPr/>
      <dgm:t>
        <a:bodyPr/>
        <a:lstStyle/>
        <a:p>
          <a:r>
            <a:rPr lang="cs-CZ" dirty="0"/>
            <a:t>Klinická otázka pro riziko PEO</a:t>
          </a:r>
          <a:endParaRPr lang="en-GB" dirty="0"/>
        </a:p>
      </dgm:t>
    </dgm:pt>
    <dgm:pt modelId="{8455FB01-ACBA-48C2-8390-E27286C4FC3C}" type="parTrans" cxnId="{F515DB62-ED68-4EC6-876C-DFED173886BA}">
      <dgm:prSet/>
      <dgm:spPr/>
      <dgm:t>
        <a:bodyPr/>
        <a:lstStyle/>
        <a:p>
          <a:endParaRPr lang="en-GB"/>
        </a:p>
      </dgm:t>
    </dgm:pt>
    <dgm:pt modelId="{8C1B0CAA-6778-4965-B269-F39E9EC428D4}" type="sibTrans" cxnId="{F515DB62-ED68-4EC6-876C-DFED173886BA}">
      <dgm:prSet/>
      <dgm:spPr/>
      <dgm:t>
        <a:bodyPr/>
        <a:lstStyle/>
        <a:p>
          <a:endParaRPr lang="en-GB"/>
        </a:p>
      </dgm:t>
    </dgm:pt>
    <dgm:pt modelId="{3DD15726-0280-47A8-8378-B76134EC9B83}">
      <dgm:prSet phldrT="[Text]"/>
      <dgm:spPr/>
      <dgm:t>
        <a:bodyPr/>
        <a:lstStyle/>
        <a:p>
          <a:r>
            <a:rPr lang="en-GB" b="1" dirty="0"/>
            <a:t>P</a:t>
          </a:r>
          <a:r>
            <a:rPr lang="en-GB" dirty="0"/>
            <a:t> Participant (</a:t>
          </a:r>
          <a:r>
            <a:rPr lang="en-GB" dirty="0" err="1"/>
            <a:t>účastník</a:t>
          </a:r>
          <a:r>
            <a:rPr lang="en-GB" dirty="0"/>
            <a:t>, </a:t>
          </a:r>
          <a:r>
            <a:rPr lang="en-GB" dirty="0" err="1"/>
            <a:t>zúčastněná</a:t>
          </a:r>
          <a:r>
            <a:rPr lang="en-GB" dirty="0"/>
            <a:t> </a:t>
          </a:r>
          <a:r>
            <a:rPr lang="en-GB" dirty="0" err="1"/>
            <a:t>strana</a:t>
          </a:r>
          <a:r>
            <a:rPr lang="en-GB" dirty="0"/>
            <a:t>, </a:t>
          </a:r>
          <a:r>
            <a:rPr lang="en-GB" dirty="0" err="1"/>
            <a:t>uživatel</a:t>
          </a:r>
          <a:r>
            <a:rPr lang="en-GB" dirty="0"/>
            <a:t> </a:t>
          </a:r>
          <a:r>
            <a:rPr lang="en-GB" dirty="0" err="1"/>
            <a:t>péče</a:t>
          </a:r>
          <a:r>
            <a:rPr lang="en-GB" dirty="0"/>
            <a:t>, populace)</a:t>
          </a:r>
        </a:p>
      </dgm:t>
    </dgm:pt>
    <dgm:pt modelId="{0FE342D3-D8C3-491F-8880-02A69F8D4D8A}" type="parTrans" cxnId="{28140BF3-0DDF-4EFE-BAD5-42DFF2DD9DE1}">
      <dgm:prSet/>
      <dgm:spPr/>
      <dgm:t>
        <a:bodyPr/>
        <a:lstStyle/>
        <a:p>
          <a:endParaRPr lang="en-GB"/>
        </a:p>
      </dgm:t>
    </dgm:pt>
    <dgm:pt modelId="{ED8FFD4F-3BE1-4732-8BBD-4DAC3600FC8D}" type="sibTrans" cxnId="{28140BF3-0DDF-4EFE-BAD5-42DFF2DD9DE1}">
      <dgm:prSet/>
      <dgm:spPr/>
      <dgm:t>
        <a:bodyPr/>
        <a:lstStyle/>
        <a:p>
          <a:endParaRPr lang="en-GB"/>
        </a:p>
      </dgm:t>
    </dgm:pt>
    <dgm:pt modelId="{E9B5C698-EF2E-4E48-A5BE-ED31A4777237}">
      <dgm:prSet phldrT="[Text]"/>
      <dgm:spPr/>
      <dgm:t>
        <a:bodyPr/>
        <a:lstStyle/>
        <a:p>
          <a:r>
            <a:rPr lang="en-GB" b="1" dirty="0"/>
            <a:t>I</a:t>
          </a:r>
          <a:r>
            <a:rPr lang="en-GB" dirty="0"/>
            <a:t> </a:t>
          </a:r>
          <a:r>
            <a:rPr lang="en-GB" dirty="0" err="1"/>
            <a:t>Fenomén</a:t>
          </a:r>
          <a:r>
            <a:rPr lang="en-GB" dirty="0"/>
            <a:t> </a:t>
          </a:r>
          <a:r>
            <a:rPr lang="en-GB" dirty="0" err="1"/>
            <a:t>zájmu</a:t>
          </a:r>
          <a:r>
            <a:rPr lang="en-GB" dirty="0"/>
            <a:t> (</a:t>
          </a:r>
          <a:r>
            <a:rPr lang="en-GB" dirty="0" err="1"/>
            <a:t>výzkumný</a:t>
          </a:r>
          <a:r>
            <a:rPr lang="en-GB" dirty="0"/>
            <a:t> </a:t>
          </a:r>
          <a:r>
            <a:rPr lang="en-GB" dirty="0" err="1"/>
            <a:t>jev</a:t>
          </a:r>
          <a:r>
            <a:rPr lang="en-GB" dirty="0"/>
            <a:t>)</a:t>
          </a:r>
        </a:p>
      </dgm:t>
    </dgm:pt>
    <dgm:pt modelId="{FD91AC10-E08B-4DAC-8853-E0FBA7A2061D}" type="parTrans" cxnId="{732584E3-920F-47D5-9417-2E37ED0B545F}">
      <dgm:prSet/>
      <dgm:spPr/>
      <dgm:t>
        <a:bodyPr/>
        <a:lstStyle/>
        <a:p>
          <a:endParaRPr lang="en-GB"/>
        </a:p>
      </dgm:t>
    </dgm:pt>
    <dgm:pt modelId="{A7C62334-64EB-49E3-B2DA-48595E23D024}" type="sibTrans" cxnId="{732584E3-920F-47D5-9417-2E37ED0B545F}">
      <dgm:prSet/>
      <dgm:spPr/>
      <dgm:t>
        <a:bodyPr/>
        <a:lstStyle/>
        <a:p>
          <a:endParaRPr lang="en-GB"/>
        </a:p>
      </dgm:t>
    </dgm:pt>
    <dgm:pt modelId="{19AEBF0C-96B7-4B76-A1ED-2B02EDA044F7}">
      <dgm:prSet phldrT="[Text]"/>
      <dgm:spPr/>
      <dgm:t>
        <a:bodyPr/>
        <a:lstStyle/>
        <a:p>
          <a:r>
            <a:rPr lang="en-GB" dirty="0" err="1"/>
            <a:t>Klinick</a:t>
          </a:r>
          <a:r>
            <a:rPr lang="cs-CZ" dirty="0"/>
            <a:t>á</a:t>
          </a:r>
          <a:r>
            <a:rPr lang="en-GB" dirty="0"/>
            <a:t> </a:t>
          </a:r>
          <a:r>
            <a:rPr lang="en-GB" dirty="0" err="1"/>
            <a:t>otázk</a:t>
          </a:r>
          <a:r>
            <a:rPr lang="cs-CZ" dirty="0"/>
            <a:t>a</a:t>
          </a:r>
          <a:r>
            <a:rPr lang="en-GB" dirty="0"/>
            <a:t> pro </a:t>
          </a:r>
          <a:r>
            <a:rPr lang="en-GB" dirty="0" err="1"/>
            <a:t>zjišťování</a:t>
          </a:r>
          <a:r>
            <a:rPr lang="en-GB" dirty="0"/>
            <a:t> </a:t>
          </a:r>
          <a:r>
            <a:rPr lang="en-GB" dirty="0" err="1"/>
            <a:t>zkušeností</a:t>
          </a:r>
          <a:r>
            <a:rPr lang="en-GB" dirty="0"/>
            <a:t>/</a:t>
          </a:r>
          <a:r>
            <a:rPr lang="en-GB" dirty="0" err="1"/>
            <a:t>strategií</a:t>
          </a:r>
          <a:r>
            <a:rPr lang="en-GB" dirty="0"/>
            <a:t> v </a:t>
          </a:r>
          <a:r>
            <a:rPr lang="en-GB" dirty="0" err="1"/>
            <a:t>kvalitativním</a:t>
          </a:r>
          <a:r>
            <a:rPr lang="en-GB" dirty="0"/>
            <a:t> </a:t>
          </a:r>
          <a:r>
            <a:rPr lang="en-GB" dirty="0" err="1"/>
            <a:t>výzkumu</a:t>
          </a:r>
          <a:r>
            <a:rPr lang="en-GB" dirty="0"/>
            <a:t> PIC</a:t>
          </a:r>
          <a:r>
            <a:rPr lang="cs-CZ" dirty="0"/>
            <a:t>o </a:t>
          </a:r>
          <a:endParaRPr lang="en-GB" dirty="0"/>
        </a:p>
      </dgm:t>
    </dgm:pt>
    <dgm:pt modelId="{9C2BF070-7179-4D79-9C3F-0E14B43AC6D4}" type="parTrans" cxnId="{AEACD20A-227F-416C-9647-8EFE61469574}">
      <dgm:prSet/>
      <dgm:spPr/>
      <dgm:t>
        <a:bodyPr/>
        <a:lstStyle/>
        <a:p>
          <a:endParaRPr lang="en-GB"/>
        </a:p>
      </dgm:t>
    </dgm:pt>
    <dgm:pt modelId="{008E0EA2-67D1-424C-9D59-2714BD3D2CC7}" type="sibTrans" cxnId="{AEACD20A-227F-416C-9647-8EFE61469574}">
      <dgm:prSet/>
      <dgm:spPr/>
      <dgm:t>
        <a:bodyPr/>
        <a:lstStyle/>
        <a:p>
          <a:endParaRPr lang="en-GB"/>
        </a:p>
      </dgm:t>
    </dgm:pt>
    <dgm:pt modelId="{33543E98-C62C-4246-A8D1-657971FE0650}">
      <dgm:prSet phldrT="[Text]"/>
      <dgm:spPr/>
      <dgm:t>
        <a:bodyPr/>
        <a:lstStyle/>
        <a:p>
          <a:r>
            <a:rPr lang="en-GB" b="1" dirty="0"/>
            <a:t>E</a:t>
          </a:r>
          <a:r>
            <a:rPr lang="en-GB" dirty="0"/>
            <a:t> </a:t>
          </a:r>
          <a:r>
            <a:rPr lang="en-GB" dirty="0" err="1"/>
            <a:t>Expozice</a:t>
          </a:r>
          <a:r>
            <a:rPr lang="en-GB" dirty="0"/>
            <a:t>/</a:t>
          </a:r>
          <a:r>
            <a:rPr lang="en-GB" dirty="0" err="1"/>
            <a:t>expozice</a:t>
          </a:r>
          <a:r>
            <a:rPr lang="en-GB" dirty="0"/>
            <a:t> </a:t>
          </a:r>
          <a:r>
            <a:rPr lang="en-GB" dirty="0" err="1"/>
            <a:t>zájmu</a:t>
          </a:r>
          <a:endParaRPr lang="en-GB" dirty="0"/>
        </a:p>
      </dgm:t>
    </dgm:pt>
    <dgm:pt modelId="{238A622C-64C9-491F-9A96-F14FBCABF6C9}" type="parTrans" cxnId="{6B5910E7-5552-476B-8AF3-6A1ECA6AA2EA}">
      <dgm:prSet/>
      <dgm:spPr/>
      <dgm:t>
        <a:bodyPr/>
        <a:lstStyle/>
        <a:p>
          <a:endParaRPr lang="en-GB"/>
        </a:p>
      </dgm:t>
    </dgm:pt>
    <dgm:pt modelId="{69F0E1ED-1659-481E-B1B8-9D004C0332C4}" type="sibTrans" cxnId="{6B5910E7-5552-476B-8AF3-6A1ECA6AA2EA}">
      <dgm:prSet/>
      <dgm:spPr/>
      <dgm:t>
        <a:bodyPr/>
        <a:lstStyle/>
        <a:p>
          <a:endParaRPr lang="en-GB"/>
        </a:p>
      </dgm:t>
    </dgm:pt>
    <dgm:pt modelId="{E4DDD26E-5FC7-43AB-8231-1ED25CF41A6F}">
      <dgm:prSet phldrT="[Text]"/>
      <dgm:spPr/>
      <dgm:t>
        <a:bodyPr/>
        <a:lstStyle/>
        <a:p>
          <a:r>
            <a:rPr lang="en-GB" b="1" dirty="0"/>
            <a:t>P</a:t>
          </a:r>
          <a:r>
            <a:rPr lang="en-GB" dirty="0"/>
            <a:t> Populace</a:t>
          </a:r>
        </a:p>
      </dgm:t>
    </dgm:pt>
    <dgm:pt modelId="{FA52C783-74D4-459F-B56E-7FD837B1444A}" type="parTrans" cxnId="{D95D9924-2412-4909-8717-44705F0A11F1}">
      <dgm:prSet/>
      <dgm:spPr/>
      <dgm:t>
        <a:bodyPr/>
        <a:lstStyle/>
        <a:p>
          <a:endParaRPr lang="en-GB"/>
        </a:p>
      </dgm:t>
    </dgm:pt>
    <dgm:pt modelId="{5CCE8DDE-5C99-4EBE-A972-720D5122F761}" type="sibTrans" cxnId="{D95D9924-2412-4909-8717-44705F0A11F1}">
      <dgm:prSet/>
      <dgm:spPr/>
      <dgm:t>
        <a:bodyPr/>
        <a:lstStyle/>
        <a:p>
          <a:endParaRPr lang="en-GB"/>
        </a:p>
      </dgm:t>
    </dgm:pt>
    <dgm:pt modelId="{3A9502D8-826A-4CA7-99B4-77475260D0BE}">
      <dgm:prSet custT="1"/>
      <dgm:spPr/>
      <dgm:t>
        <a:bodyPr/>
        <a:lstStyle/>
        <a:p>
          <a:r>
            <a:rPr lang="en-GB" sz="1300" b="1" dirty="0"/>
            <a:t>C</a:t>
          </a:r>
          <a:r>
            <a:rPr lang="en-GB" sz="1300" dirty="0"/>
            <a:t> </a:t>
          </a:r>
          <a:r>
            <a:rPr lang="en-GB" sz="1300" dirty="0" err="1"/>
            <a:t>Srovnání</a:t>
          </a:r>
          <a:r>
            <a:rPr lang="en-GB" sz="1300" dirty="0"/>
            <a:t> </a:t>
          </a:r>
          <a:br>
            <a:rPr lang="cs-CZ" sz="1300" dirty="0"/>
          </a:br>
          <a:r>
            <a:rPr lang="en-GB" sz="1100" dirty="0"/>
            <a:t>(srovnávací </a:t>
          </a:r>
          <a:r>
            <a:rPr lang="en-GB" sz="1100" dirty="0" err="1"/>
            <a:t>intervence</a:t>
          </a:r>
          <a:r>
            <a:rPr lang="en-GB" sz="1100" dirty="0"/>
            <a:t>, léčba nebo postup)</a:t>
          </a:r>
          <a:endParaRPr lang="en-GB" sz="1300" dirty="0"/>
        </a:p>
      </dgm:t>
    </dgm:pt>
    <dgm:pt modelId="{BC56ED79-DC34-4E11-9524-BB9D3A316CAD}" type="parTrans" cxnId="{1EB078AE-A7BE-4D6F-BB26-43E994EF31BD}">
      <dgm:prSet/>
      <dgm:spPr/>
      <dgm:t>
        <a:bodyPr/>
        <a:lstStyle/>
        <a:p>
          <a:endParaRPr lang="en-GB"/>
        </a:p>
      </dgm:t>
    </dgm:pt>
    <dgm:pt modelId="{83A6D017-0155-45E4-B416-B338301739C1}" type="sibTrans" cxnId="{1EB078AE-A7BE-4D6F-BB26-43E994EF31BD}">
      <dgm:prSet/>
      <dgm:spPr/>
      <dgm:t>
        <a:bodyPr/>
        <a:lstStyle/>
        <a:p>
          <a:endParaRPr lang="en-GB"/>
        </a:p>
      </dgm:t>
    </dgm:pt>
    <dgm:pt modelId="{EC3675F7-446C-4ACD-8B09-FDB7EC0E020F}">
      <dgm:prSet/>
      <dgm:spPr/>
      <dgm:t>
        <a:bodyPr/>
        <a:lstStyle/>
        <a:p>
          <a:r>
            <a:rPr lang="en-GB" b="1" dirty="0"/>
            <a:t>O</a:t>
          </a:r>
          <a:r>
            <a:rPr lang="en-GB" dirty="0"/>
            <a:t> výsledek/výsledky</a:t>
          </a:r>
        </a:p>
      </dgm:t>
    </dgm:pt>
    <dgm:pt modelId="{A884EBDF-A8F8-437B-9F96-BB31D2254C54}" type="parTrans" cxnId="{9881F537-D8AF-4153-9A20-953B202E8D36}">
      <dgm:prSet/>
      <dgm:spPr/>
      <dgm:t>
        <a:bodyPr/>
        <a:lstStyle/>
        <a:p>
          <a:endParaRPr lang="en-GB"/>
        </a:p>
      </dgm:t>
    </dgm:pt>
    <dgm:pt modelId="{3A07649F-DB6C-441C-B59B-BCCFC2482D37}" type="sibTrans" cxnId="{9881F537-D8AF-4153-9A20-953B202E8D36}">
      <dgm:prSet/>
      <dgm:spPr/>
      <dgm:t>
        <a:bodyPr/>
        <a:lstStyle/>
        <a:p>
          <a:endParaRPr lang="en-GB"/>
        </a:p>
      </dgm:t>
    </dgm:pt>
    <dgm:pt modelId="{A3B60671-FCD6-4C17-AEA7-FAC27F71C29E}">
      <dgm:prSet phldrT="[Text]" custT="1"/>
      <dgm:spPr/>
      <dgm:t>
        <a:bodyPr/>
        <a:lstStyle/>
        <a:p>
          <a:r>
            <a:rPr lang="en-GB" sz="1300" b="1" dirty="0"/>
            <a:t>R</a:t>
          </a:r>
          <a:r>
            <a:rPr lang="en-GB" sz="1300" dirty="0"/>
            <a:t> </a:t>
          </a:r>
          <a:r>
            <a:rPr lang="en-GB" sz="1300" dirty="0" err="1"/>
            <a:t>Referenční</a:t>
          </a:r>
          <a:r>
            <a:rPr lang="en-GB" sz="1300" dirty="0"/>
            <a:t> test </a:t>
          </a:r>
          <a:r>
            <a:rPr lang="en-GB" sz="1100" dirty="0"/>
            <a:t>(</a:t>
          </a:r>
          <a:r>
            <a:rPr lang="en-GB" sz="1100" dirty="0" err="1"/>
            <a:t>referenční</a:t>
          </a:r>
          <a:r>
            <a:rPr lang="en-GB" sz="1100" dirty="0"/>
            <a:t> </a:t>
          </a:r>
          <a:r>
            <a:rPr lang="en-GB" sz="1100" dirty="0" err="1"/>
            <a:t>diagnostický</a:t>
          </a:r>
          <a:r>
            <a:rPr lang="en-GB" sz="1100" dirty="0"/>
            <a:t> test)</a:t>
          </a:r>
          <a:endParaRPr lang="en-GB" sz="1300" dirty="0"/>
        </a:p>
      </dgm:t>
    </dgm:pt>
    <dgm:pt modelId="{C5CD593C-F22C-4C53-ADFD-DC28DFF2C88A}" type="parTrans" cxnId="{A6D228EE-327A-47CE-9444-19CC57AFB0C1}">
      <dgm:prSet/>
      <dgm:spPr/>
      <dgm:t>
        <a:bodyPr/>
        <a:lstStyle/>
        <a:p>
          <a:endParaRPr lang="en-GB"/>
        </a:p>
      </dgm:t>
    </dgm:pt>
    <dgm:pt modelId="{69B3E844-8143-4746-A24B-5A3848507727}" type="sibTrans" cxnId="{A6D228EE-327A-47CE-9444-19CC57AFB0C1}">
      <dgm:prSet/>
      <dgm:spPr/>
      <dgm:t>
        <a:bodyPr/>
        <a:lstStyle/>
        <a:p>
          <a:endParaRPr lang="en-GB"/>
        </a:p>
      </dgm:t>
    </dgm:pt>
    <dgm:pt modelId="{80A405EE-A73F-4D4D-A7EC-AAA15A777531}">
      <dgm:prSet phldrT="[Text]" custT="1"/>
      <dgm:spPr/>
      <dgm:t>
        <a:bodyPr/>
        <a:lstStyle/>
        <a:p>
          <a:r>
            <a:rPr lang="en-GB" sz="1300" b="1" dirty="0"/>
            <a:t>D</a:t>
          </a:r>
          <a:r>
            <a:rPr lang="en-GB" sz="1300" dirty="0"/>
            <a:t> </a:t>
          </a:r>
          <a:r>
            <a:rPr lang="en-GB" sz="1300" dirty="0" err="1"/>
            <a:t>Diagnóza</a:t>
          </a:r>
          <a:r>
            <a:rPr lang="en-GB" sz="1300" dirty="0"/>
            <a:t> </a:t>
          </a:r>
          <a:r>
            <a:rPr lang="en-GB" sz="1300" dirty="0" err="1"/>
            <a:t>zájmu</a:t>
          </a:r>
          <a:r>
            <a:rPr lang="en-GB" sz="1300" dirty="0"/>
            <a:t> </a:t>
          </a:r>
          <a:r>
            <a:rPr lang="en-GB" sz="1100" dirty="0"/>
            <a:t>(</a:t>
          </a:r>
          <a:r>
            <a:rPr lang="en-GB" sz="1100" dirty="0" err="1"/>
            <a:t>zkoumaná</a:t>
          </a:r>
          <a:r>
            <a:rPr lang="en-GB" sz="1100" dirty="0"/>
            <a:t> </a:t>
          </a:r>
          <a:r>
            <a:rPr lang="en-GB" sz="1100" dirty="0" err="1"/>
            <a:t>diagnóza</a:t>
          </a:r>
          <a:r>
            <a:rPr lang="en-GB" sz="1100" dirty="0"/>
            <a:t>)</a:t>
          </a:r>
          <a:endParaRPr lang="en-GB" sz="1300" dirty="0"/>
        </a:p>
      </dgm:t>
    </dgm:pt>
    <dgm:pt modelId="{572DF907-C874-4332-9B6C-28EB6A793996}" type="parTrans" cxnId="{3BA39AE0-D9AF-43CD-B4BD-A685CB1670DB}">
      <dgm:prSet/>
      <dgm:spPr/>
      <dgm:t>
        <a:bodyPr/>
        <a:lstStyle/>
        <a:p>
          <a:endParaRPr lang="en-GB"/>
        </a:p>
      </dgm:t>
    </dgm:pt>
    <dgm:pt modelId="{AA3D23A1-74E0-4715-BE94-B8C2D8EAC077}" type="sibTrans" cxnId="{3BA39AE0-D9AF-43CD-B4BD-A685CB1670DB}">
      <dgm:prSet/>
      <dgm:spPr/>
      <dgm:t>
        <a:bodyPr/>
        <a:lstStyle/>
        <a:p>
          <a:endParaRPr lang="en-GB"/>
        </a:p>
      </dgm:t>
    </dgm:pt>
    <dgm:pt modelId="{7D00325D-9724-49E0-82E9-D6592CF165D3}">
      <dgm:prSet phldrT="[Text]"/>
      <dgm:spPr/>
      <dgm:t>
        <a:bodyPr/>
        <a:lstStyle/>
        <a:p>
          <a:r>
            <a:rPr lang="en-GB" b="1" dirty="0"/>
            <a:t>O</a:t>
          </a:r>
          <a:r>
            <a:rPr lang="en-GB" dirty="0"/>
            <a:t> </a:t>
          </a:r>
          <a:r>
            <a:rPr lang="en-GB" dirty="0" err="1"/>
            <a:t>výsledek</a:t>
          </a:r>
          <a:r>
            <a:rPr lang="en-GB" dirty="0"/>
            <a:t>(y) </a:t>
          </a:r>
          <a:r>
            <a:rPr lang="en-GB" dirty="0" err="1"/>
            <a:t>zájmu</a:t>
          </a:r>
          <a:endParaRPr lang="en-GB" dirty="0"/>
        </a:p>
      </dgm:t>
    </dgm:pt>
    <dgm:pt modelId="{56552BD2-BA82-4D51-B9D7-AD67F7DF57C7}" type="parTrans" cxnId="{77B7C714-FB1C-481B-A0F8-15AA9F53ECD8}">
      <dgm:prSet/>
      <dgm:spPr/>
      <dgm:t>
        <a:bodyPr/>
        <a:lstStyle/>
        <a:p>
          <a:endParaRPr lang="en-GB"/>
        </a:p>
      </dgm:t>
    </dgm:pt>
    <dgm:pt modelId="{FAC71B54-271B-434A-8673-1BFD1FC0CD45}" type="sibTrans" cxnId="{77B7C714-FB1C-481B-A0F8-15AA9F53ECD8}">
      <dgm:prSet/>
      <dgm:spPr/>
      <dgm:t>
        <a:bodyPr/>
        <a:lstStyle/>
        <a:p>
          <a:endParaRPr lang="en-GB"/>
        </a:p>
      </dgm:t>
    </dgm:pt>
    <dgm:pt modelId="{F0D401A7-403C-44E7-B41A-64FAF586590F}">
      <dgm:prSet phldrT="[Text]"/>
      <dgm:spPr/>
      <dgm:t>
        <a:bodyPr/>
        <a:lstStyle/>
        <a:p>
          <a:r>
            <a:rPr lang="pt-BR" b="1" dirty="0"/>
            <a:t>Co</a:t>
          </a:r>
          <a:r>
            <a:rPr lang="pt-BR" dirty="0"/>
            <a:t> Context (kontext, souvislosti, okolnosti)</a:t>
          </a:r>
          <a:endParaRPr lang="en-GB" dirty="0"/>
        </a:p>
      </dgm:t>
    </dgm:pt>
    <dgm:pt modelId="{61BAF1D4-B952-40B3-B87C-DC0B3A262B96}" type="parTrans" cxnId="{7F827AE8-E2A8-49E4-9EA0-DF03C6903E35}">
      <dgm:prSet/>
      <dgm:spPr/>
      <dgm:t>
        <a:bodyPr/>
        <a:lstStyle/>
        <a:p>
          <a:endParaRPr lang="en-GB"/>
        </a:p>
      </dgm:t>
    </dgm:pt>
    <dgm:pt modelId="{F932893D-AB57-4982-9973-8D4515533F3E}" type="sibTrans" cxnId="{7F827AE8-E2A8-49E4-9EA0-DF03C6903E35}">
      <dgm:prSet/>
      <dgm:spPr/>
      <dgm:t>
        <a:bodyPr/>
        <a:lstStyle/>
        <a:p>
          <a:endParaRPr lang="en-GB"/>
        </a:p>
      </dgm:t>
    </dgm:pt>
    <dgm:pt modelId="{E5E63661-40DE-41F7-9FC1-7FE3AC6F03D7}" type="pres">
      <dgm:prSet presAssocID="{28A65065-66EA-412B-A7A9-63566A066CBA}" presName="theList" presStyleCnt="0">
        <dgm:presLayoutVars>
          <dgm:dir/>
          <dgm:animLvl val="lvl"/>
          <dgm:resizeHandles val="exact"/>
        </dgm:presLayoutVars>
      </dgm:prSet>
      <dgm:spPr/>
    </dgm:pt>
    <dgm:pt modelId="{C92896C1-BE3D-4826-B54F-518E192751BB}" type="pres">
      <dgm:prSet presAssocID="{199F28A5-1117-4ED6-A588-A74C3058FA7D}" presName="compNode" presStyleCnt="0"/>
      <dgm:spPr/>
    </dgm:pt>
    <dgm:pt modelId="{FC4A246B-A924-46E0-88A2-CB8F7035DFF6}" type="pres">
      <dgm:prSet presAssocID="{199F28A5-1117-4ED6-A588-A74C3058FA7D}" presName="aNode" presStyleLbl="bgShp" presStyleIdx="0" presStyleCnt="4"/>
      <dgm:spPr/>
    </dgm:pt>
    <dgm:pt modelId="{6BFDAEA8-13B8-409D-ACB6-12FE12F0E000}" type="pres">
      <dgm:prSet presAssocID="{199F28A5-1117-4ED6-A588-A74C3058FA7D}" presName="textNode" presStyleLbl="bgShp" presStyleIdx="0" presStyleCnt="4"/>
      <dgm:spPr/>
    </dgm:pt>
    <dgm:pt modelId="{23D5C7F6-05AD-4C1C-9761-42813CBF9517}" type="pres">
      <dgm:prSet presAssocID="{199F28A5-1117-4ED6-A588-A74C3058FA7D}" presName="compChildNode" presStyleCnt="0"/>
      <dgm:spPr/>
    </dgm:pt>
    <dgm:pt modelId="{A61A1260-8764-4D66-A509-7A482D071FD2}" type="pres">
      <dgm:prSet presAssocID="{199F28A5-1117-4ED6-A588-A74C3058FA7D}" presName="theInnerList" presStyleCnt="0"/>
      <dgm:spPr/>
    </dgm:pt>
    <dgm:pt modelId="{546E3DB4-CAD5-480E-8853-5229C07F4A7E}" type="pres">
      <dgm:prSet presAssocID="{D6D9406F-206C-4538-82D1-56F4C5B514EC}" presName="childNode" presStyleLbl="node1" presStyleIdx="0" presStyleCnt="14">
        <dgm:presLayoutVars>
          <dgm:bulletEnabled val="1"/>
        </dgm:presLayoutVars>
      </dgm:prSet>
      <dgm:spPr/>
    </dgm:pt>
    <dgm:pt modelId="{77C3792E-A0D3-44F7-BD05-FA2D809A1022}" type="pres">
      <dgm:prSet presAssocID="{D6D9406F-206C-4538-82D1-56F4C5B514EC}" presName="aSpace2" presStyleCnt="0"/>
      <dgm:spPr/>
    </dgm:pt>
    <dgm:pt modelId="{ABC885BA-1564-4463-A521-7756A381E3B7}" type="pres">
      <dgm:prSet presAssocID="{B16A50D1-84CB-46F0-A47D-F4E49C51D70A}" presName="childNode" presStyleLbl="node1" presStyleIdx="1" presStyleCnt="14">
        <dgm:presLayoutVars>
          <dgm:bulletEnabled val="1"/>
        </dgm:presLayoutVars>
      </dgm:prSet>
      <dgm:spPr/>
    </dgm:pt>
    <dgm:pt modelId="{B482570A-C996-44BF-A4A3-160A5C380F13}" type="pres">
      <dgm:prSet presAssocID="{B16A50D1-84CB-46F0-A47D-F4E49C51D70A}" presName="aSpace2" presStyleCnt="0"/>
      <dgm:spPr/>
    </dgm:pt>
    <dgm:pt modelId="{BA8BFE06-360C-4852-BB84-EABB72FE3CB1}" type="pres">
      <dgm:prSet presAssocID="{3A9502D8-826A-4CA7-99B4-77475260D0BE}" presName="childNode" presStyleLbl="node1" presStyleIdx="2" presStyleCnt="14">
        <dgm:presLayoutVars>
          <dgm:bulletEnabled val="1"/>
        </dgm:presLayoutVars>
      </dgm:prSet>
      <dgm:spPr/>
    </dgm:pt>
    <dgm:pt modelId="{BB22EDA0-20A8-4DAF-8FF5-193ADF6C882A}" type="pres">
      <dgm:prSet presAssocID="{3A9502D8-826A-4CA7-99B4-77475260D0BE}" presName="aSpace2" presStyleCnt="0"/>
      <dgm:spPr/>
    </dgm:pt>
    <dgm:pt modelId="{A6B26287-AEE3-4BB4-9CC7-6CA981ABB2EE}" type="pres">
      <dgm:prSet presAssocID="{EC3675F7-446C-4ACD-8B09-FDB7EC0E020F}" presName="childNode" presStyleLbl="node1" presStyleIdx="3" presStyleCnt="14">
        <dgm:presLayoutVars>
          <dgm:bulletEnabled val="1"/>
        </dgm:presLayoutVars>
      </dgm:prSet>
      <dgm:spPr/>
    </dgm:pt>
    <dgm:pt modelId="{C19D0F7A-870F-4C0D-9D20-EC7CE4A298CC}" type="pres">
      <dgm:prSet presAssocID="{199F28A5-1117-4ED6-A588-A74C3058FA7D}" presName="aSpace" presStyleCnt="0"/>
      <dgm:spPr/>
    </dgm:pt>
    <dgm:pt modelId="{E9448B00-7212-4B5E-8FAC-3BF22711C802}" type="pres">
      <dgm:prSet presAssocID="{E84F794A-C0C4-4FB5-81EA-35664AC77321}" presName="compNode" presStyleCnt="0"/>
      <dgm:spPr/>
    </dgm:pt>
    <dgm:pt modelId="{6FEF2761-A9DB-4EEC-BE28-0ACD8654322A}" type="pres">
      <dgm:prSet presAssocID="{E84F794A-C0C4-4FB5-81EA-35664AC77321}" presName="aNode" presStyleLbl="bgShp" presStyleIdx="1" presStyleCnt="4" custLinFactNeighborX="1718" custLinFactNeighborY="-1203"/>
      <dgm:spPr/>
    </dgm:pt>
    <dgm:pt modelId="{24956248-35A6-4DE1-948E-7693BC894585}" type="pres">
      <dgm:prSet presAssocID="{E84F794A-C0C4-4FB5-81EA-35664AC77321}" presName="textNode" presStyleLbl="bgShp" presStyleIdx="1" presStyleCnt="4"/>
      <dgm:spPr/>
    </dgm:pt>
    <dgm:pt modelId="{F457D533-FA58-4B78-BAF1-7BC863CD3F26}" type="pres">
      <dgm:prSet presAssocID="{E84F794A-C0C4-4FB5-81EA-35664AC77321}" presName="compChildNode" presStyleCnt="0"/>
      <dgm:spPr/>
    </dgm:pt>
    <dgm:pt modelId="{21570956-29CB-4823-970E-7B6E9D596616}" type="pres">
      <dgm:prSet presAssocID="{E84F794A-C0C4-4FB5-81EA-35664AC77321}" presName="theInnerList" presStyleCnt="0"/>
      <dgm:spPr/>
    </dgm:pt>
    <dgm:pt modelId="{72F28C68-39E0-41FA-B885-AC8AEFBBA6E1}" type="pres">
      <dgm:prSet presAssocID="{C01FFE2E-4A41-44CB-8CE4-5A461C500663}" presName="childNode" presStyleLbl="node1" presStyleIdx="4" presStyleCnt="14">
        <dgm:presLayoutVars>
          <dgm:bulletEnabled val="1"/>
        </dgm:presLayoutVars>
      </dgm:prSet>
      <dgm:spPr/>
    </dgm:pt>
    <dgm:pt modelId="{B3AE450F-3A00-40E4-88B0-982CCC6AF74F}" type="pres">
      <dgm:prSet presAssocID="{C01FFE2E-4A41-44CB-8CE4-5A461C500663}" presName="aSpace2" presStyleCnt="0"/>
      <dgm:spPr/>
    </dgm:pt>
    <dgm:pt modelId="{FF68A32A-C298-41D4-B87D-7C2B9C671EE5}" type="pres">
      <dgm:prSet presAssocID="{F71000F9-E7FC-4DCA-A060-C0228B35E38C}" presName="childNode" presStyleLbl="node1" presStyleIdx="5" presStyleCnt="14">
        <dgm:presLayoutVars>
          <dgm:bulletEnabled val="1"/>
        </dgm:presLayoutVars>
      </dgm:prSet>
      <dgm:spPr/>
    </dgm:pt>
    <dgm:pt modelId="{192EEC73-D1F2-4416-BA7E-E987CA046F89}" type="pres">
      <dgm:prSet presAssocID="{F71000F9-E7FC-4DCA-A060-C0228B35E38C}" presName="aSpace2" presStyleCnt="0"/>
      <dgm:spPr/>
    </dgm:pt>
    <dgm:pt modelId="{356859E4-920B-4652-B0D2-7E402FB058DB}" type="pres">
      <dgm:prSet presAssocID="{A3B60671-FCD6-4C17-AEA7-FAC27F71C29E}" presName="childNode" presStyleLbl="node1" presStyleIdx="6" presStyleCnt="14">
        <dgm:presLayoutVars>
          <dgm:bulletEnabled val="1"/>
        </dgm:presLayoutVars>
      </dgm:prSet>
      <dgm:spPr/>
    </dgm:pt>
    <dgm:pt modelId="{BE537012-51D4-4EDD-B09B-B468B3CF51ED}" type="pres">
      <dgm:prSet presAssocID="{A3B60671-FCD6-4C17-AEA7-FAC27F71C29E}" presName="aSpace2" presStyleCnt="0"/>
      <dgm:spPr/>
    </dgm:pt>
    <dgm:pt modelId="{5E776281-D1E1-4D7F-AF9A-F2B776AA416B}" type="pres">
      <dgm:prSet presAssocID="{80A405EE-A73F-4D4D-A7EC-AAA15A777531}" presName="childNode" presStyleLbl="node1" presStyleIdx="7" presStyleCnt="14">
        <dgm:presLayoutVars>
          <dgm:bulletEnabled val="1"/>
        </dgm:presLayoutVars>
      </dgm:prSet>
      <dgm:spPr/>
    </dgm:pt>
    <dgm:pt modelId="{8DD94C04-3386-4998-A397-F04A9D2A420B}" type="pres">
      <dgm:prSet presAssocID="{E84F794A-C0C4-4FB5-81EA-35664AC77321}" presName="aSpace" presStyleCnt="0"/>
      <dgm:spPr/>
    </dgm:pt>
    <dgm:pt modelId="{09BA8001-E540-4DC5-9ADB-66A873EC0301}" type="pres">
      <dgm:prSet presAssocID="{04729D55-3EA4-42C8-A282-99E17B37F96A}" presName="compNode" presStyleCnt="0"/>
      <dgm:spPr/>
    </dgm:pt>
    <dgm:pt modelId="{94B1E070-B199-46FE-8B9B-B59DD038FE0C}" type="pres">
      <dgm:prSet presAssocID="{04729D55-3EA4-42C8-A282-99E17B37F96A}" presName="aNode" presStyleLbl="bgShp" presStyleIdx="2" presStyleCnt="4"/>
      <dgm:spPr/>
    </dgm:pt>
    <dgm:pt modelId="{A80110BB-5B39-4B60-B026-DDF745323CC2}" type="pres">
      <dgm:prSet presAssocID="{04729D55-3EA4-42C8-A282-99E17B37F96A}" presName="textNode" presStyleLbl="bgShp" presStyleIdx="2" presStyleCnt="4"/>
      <dgm:spPr/>
    </dgm:pt>
    <dgm:pt modelId="{45500F40-26D4-4C3A-A0A2-7733A069BDCF}" type="pres">
      <dgm:prSet presAssocID="{04729D55-3EA4-42C8-A282-99E17B37F96A}" presName="compChildNode" presStyleCnt="0"/>
      <dgm:spPr/>
    </dgm:pt>
    <dgm:pt modelId="{6AF551E9-8ED3-4D7E-94C1-290488884ADE}" type="pres">
      <dgm:prSet presAssocID="{04729D55-3EA4-42C8-A282-99E17B37F96A}" presName="theInnerList" presStyleCnt="0"/>
      <dgm:spPr/>
    </dgm:pt>
    <dgm:pt modelId="{6FB2403C-8614-458A-80AC-05BA915F5B3E}" type="pres">
      <dgm:prSet presAssocID="{E4DDD26E-5FC7-43AB-8231-1ED25CF41A6F}" presName="childNode" presStyleLbl="node1" presStyleIdx="8" presStyleCnt="14">
        <dgm:presLayoutVars>
          <dgm:bulletEnabled val="1"/>
        </dgm:presLayoutVars>
      </dgm:prSet>
      <dgm:spPr/>
    </dgm:pt>
    <dgm:pt modelId="{62E8515A-8B1B-47F5-B9AF-C555739A8060}" type="pres">
      <dgm:prSet presAssocID="{E4DDD26E-5FC7-43AB-8231-1ED25CF41A6F}" presName="aSpace2" presStyleCnt="0"/>
      <dgm:spPr/>
    </dgm:pt>
    <dgm:pt modelId="{47DBA900-D1D1-4F6B-9E58-0FBE64850BE2}" type="pres">
      <dgm:prSet presAssocID="{33543E98-C62C-4246-A8D1-657971FE0650}" presName="childNode" presStyleLbl="node1" presStyleIdx="9" presStyleCnt="14">
        <dgm:presLayoutVars>
          <dgm:bulletEnabled val="1"/>
        </dgm:presLayoutVars>
      </dgm:prSet>
      <dgm:spPr/>
    </dgm:pt>
    <dgm:pt modelId="{CA269F2F-03EC-4F77-AF1E-734A70E80480}" type="pres">
      <dgm:prSet presAssocID="{33543E98-C62C-4246-A8D1-657971FE0650}" presName="aSpace2" presStyleCnt="0"/>
      <dgm:spPr/>
    </dgm:pt>
    <dgm:pt modelId="{AB600FAF-0F24-4AE6-AF4C-DBA3A472B503}" type="pres">
      <dgm:prSet presAssocID="{7D00325D-9724-49E0-82E9-D6592CF165D3}" presName="childNode" presStyleLbl="node1" presStyleIdx="10" presStyleCnt="14">
        <dgm:presLayoutVars>
          <dgm:bulletEnabled val="1"/>
        </dgm:presLayoutVars>
      </dgm:prSet>
      <dgm:spPr/>
    </dgm:pt>
    <dgm:pt modelId="{9515B761-945F-46D0-BF82-F823EC00DF88}" type="pres">
      <dgm:prSet presAssocID="{04729D55-3EA4-42C8-A282-99E17B37F96A}" presName="aSpace" presStyleCnt="0"/>
      <dgm:spPr/>
    </dgm:pt>
    <dgm:pt modelId="{7C44180C-8E1D-46D2-9EDA-81ABF66B4BE4}" type="pres">
      <dgm:prSet presAssocID="{19AEBF0C-96B7-4B76-A1ED-2B02EDA044F7}" presName="compNode" presStyleCnt="0"/>
      <dgm:spPr/>
    </dgm:pt>
    <dgm:pt modelId="{A0C059FE-D767-414D-8685-7FD235850998}" type="pres">
      <dgm:prSet presAssocID="{19AEBF0C-96B7-4B76-A1ED-2B02EDA044F7}" presName="aNode" presStyleLbl="bgShp" presStyleIdx="3" presStyleCnt="4"/>
      <dgm:spPr/>
    </dgm:pt>
    <dgm:pt modelId="{D98DE51D-2287-4C2B-86B4-EA93045775AC}" type="pres">
      <dgm:prSet presAssocID="{19AEBF0C-96B7-4B76-A1ED-2B02EDA044F7}" presName="textNode" presStyleLbl="bgShp" presStyleIdx="3" presStyleCnt="4"/>
      <dgm:spPr/>
    </dgm:pt>
    <dgm:pt modelId="{A0B50119-A390-4C34-BF22-0009A3DF5AFC}" type="pres">
      <dgm:prSet presAssocID="{19AEBF0C-96B7-4B76-A1ED-2B02EDA044F7}" presName="compChildNode" presStyleCnt="0"/>
      <dgm:spPr/>
    </dgm:pt>
    <dgm:pt modelId="{03ADB762-B5CD-46EF-A92A-71FBD1E10BA6}" type="pres">
      <dgm:prSet presAssocID="{19AEBF0C-96B7-4B76-A1ED-2B02EDA044F7}" presName="theInnerList" presStyleCnt="0"/>
      <dgm:spPr/>
    </dgm:pt>
    <dgm:pt modelId="{8402CB85-5651-4E18-848F-00D369BFD0A6}" type="pres">
      <dgm:prSet presAssocID="{3DD15726-0280-47A8-8378-B76134EC9B83}" presName="childNode" presStyleLbl="node1" presStyleIdx="11" presStyleCnt="14">
        <dgm:presLayoutVars>
          <dgm:bulletEnabled val="1"/>
        </dgm:presLayoutVars>
      </dgm:prSet>
      <dgm:spPr/>
    </dgm:pt>
    <dgm:pt modelId="{F7159671-A597-405B-8EE3-A2665E7473A1}" type="pres">
      <dgm:prSet presAssocID="{3DD15726-0280-47A8-8378-B76134EC9B83}" presName="aSpace2" presStyleCnt="0"/>
      <dgm:spPr/>
    </dgm:pt>
    <dgm:pt modelId="{8E3F0F9C-AF89-4FBA-8B53-B5330C211771}" type="pres">
      <dgm:prSet presAssocID="{E9B5C698-EF2E-4E48-A5BE-ED31A4777237}" presName="childNode" presStyleLbl="node1" presStyleIdx="12" presStyleCnt="14">
        <dgm:presLayoutVars>
          <dgm:bulletEnabled val="1"/>
        </dgm:presLayoutVars>
      </dgm:prSet>
      <dgm:spPr/>
    </dgm:pt>
    <dgm:pt modelId="{E9D9A4C6-6F56-4399-B741-8782532ADF02}" type="pres">
      <dgm:prSet presAssocID="{E9B5C698-EF2E-4E48-A5BE-ED31A4777237}" presName="aSpace2" presStyleCnt="0"/>
      <dgm:spPr/>
    </dgm:pt>
    <dgm:pt modelId="{443A74A4-DF49-4846-83C9-30181B06CCFB}" type="pres">
      <dgm:prSet presAssocID="{F0D401A7-403C-44E7-B41A-64FAF586590F}" presName="childNode" presStyleLbl="node1" presStyleIdx="13" presStyleCnt="14">
        <dgm:presLayoutVars>
          <dgm:bulletEnabled val="1"/>
        </dgm:presLayoutVars>
      </dgm:prSet>
      <dgm:spPr/>
    </dgm:pt>
  </dgm:ptLst>
  <dgm:cxnLst>
    <dgm:cxn modelId="{AEACD20A-227F-416C-9647-8EFE61469574}" srcId="{28A65065-66EA-412B-A7A9-63566A066CBA}" destId="{19AEBF0C-96B7-4B76-A1ED-2B02EDA044F7}" srcOrd="3" destOrd="0" parTransId="{9C2BF070-7179-4D79-9C3F-0E14B43AC6D4}" sibTransId="{008E0EA2-67D1-424C-9D59-2714BD3D2CC7}"/>
    <dgm:cxn modelId="{9ECAF40D-F5C0-4214-88E6-2E54DF783017}" srcId="{28A65065-66EA-412B-A7A9-63566A066CBA}" destId="{199F28A5-1117-4ED6-A588-A74C3058FA7D}" srcOrd="0" destOrd="0" parTransId="{072C52FE-D2E2-4824-A1B1-1FEF9778ADF6}" sibTransId="{2802E85B-C272-44E5-B64E-B9C5D0D55C03}"/>
    <dgm:cxn modelId="{448EAF12-1D3C-4C88-A091-0312BCD0AE5F}" type="presOf" srcId="{28A65065-66EA-412B-A7A9-63566A066CBA}" destId="{E5E63661-40DE-41F7-9FC1-7FE3AC6F03D7}" srcOrd="0" destOrd="0" presId="urn:microsoft.com/office/officeart/2005/8/layout/lProcess2"/>
    <dgm:cxn modelId="{77B7C714-FB1C-481B-A0F8-15AA9F53ECD8}" srcId="{04729D55-3EA4-42C8-A282-99E17B37F96A}" destId="{7D00325D-9724-49E0-82E9-D6592CF165D3}" srcOrd="2" destOrd="0" parTransId="{56552BD2-BA82-4D51-B9D7-AD67F7DF57C7}" sibTransId="{FAC71B54-271B-434A-8673-1BFD1FC0CD45}"/>
    <dgm:cxn modelId="{D95D9924-2412-4909-8717-44705F0A11F1}" srcId="{04729D55-3EA4-42C8-A282-99E17B37F96A}" destId="{E4DDD26E-5FC7-43AB-8231-1ED25CF41A6F}" srcOrd="0" destOrd="0" parTransId="{FA52C783-74D4-459F-B56E-7FD837B1444A}" sibTransId="{5CCE8DDE-5C99-4EBE-A972-720D5122F761}"/>
    <dgm:cxn modelId="{85BF2B34-8456-4029-90F6-C1BD76DECF16}" type="presOf" srcId="{E9B5C698-EF2E-4E48-A5BE-ED31A4777237}" destId="{8E3F0F9C-AF89-4FBA-8B53-B5330C211771}" srcOrd="0" destOrd="0" presId="urn:microsoft.com/office/officeart/2005/8/layout/lProcess2"/>
    <dgm:cxn modelId="{9881F537-D8AF-4153-9A20-953B202E8D36}" srcId="{199F28A5-1117-4ED6-A588-A74C3058FA7D}" destId="{EC3675F7-446C-4ACD-8B09-FDB7EC0E020F}" srcOrd="3" destOrd="0" parTransId="{A884EBDF-A8F8-437B-9F96-BB31D2254C54}" sibTransId="{3A07649F-DB6C-441C-B59B-BCCFC2482D37}"/>
    <dgm:cxn modelId="{1FD50339-371C-4672-8EBD-A65A7EC34993}" type="presOf" srcId="{B16A50D1-84CB-46F0-A47D-F4E49C51D70A}" destId="{ABC885BA-1564-4463-A521-7756A381E3B7}" srcOrd="0" destOrd="0" presId="urn:microsoft.com/office/officeart/2005/8/layout/lProcess2"/>
    <dgm:cxn modelId="{D25E5B3B-10B9-471B-91E9-D898F1238066}" type="presOf" srcId="{33543E98-C62C-4246-A8D1-657971FE0650}" destId="{47DBA900-D1D1-4F6B-9E58-0FBE64850BE2}" srcOrd="0" destOrd="0" presId="urn:microsoft.com/office/officeart/2005/8/layout/lProcess2"/>
    <dgm:cxn modelId="{B6E42F3C-159B-44F8-8BFD-554111C6181E}" type="presOf" srcId="{E4DDD26E-5FC7-43AB-8231-1ED25CF41A6F}" destId="{6FB2403C-8614-458A-80AC-05BA915F5B3E}" srcOrd="0" destOrd="0" presId="urn:microsoft.com/office/officeart/2005/8/layout/lProcess2"/>
    <dgm:cxn modelId="{05F1C341-1B60-417A-A98C-C96F88FC121A}" srcId="{E84F794A-C0C4-4FB5-81EA-35664AC77321}" destId="{F71000F9-E7FC-4DCA-A060-C0228B35E38C}" srcOrd="1" destOrd="0" parTransId="{CE0F9D06-6AF9-4D95-9641-3E7BEE48622B}" sibTransId="{283C9D2F-2D1F-4CD8-8B5C-187578AF8758}"/>
    <dgm:cxn modelId="{9CB15242-00D9-4DFE-AC07-E8397B35D653}" type="presOf" srcId="{E84F794A-C0C4-4FB5-81EA-35664AC77321}" destId="{6FEF2761-A9DB-4EEC-BE28-0ACD8654322A}" srcOrd="0" destOrd="0" presId="urn:microsoft.com/office/officeart/2005/8/layout/lProcess2"/>
    <dgm:cxn modelId="{F515DB62-ED68-4EC6-876C-DFED173886BA}" srcId="{28A65065-66EA-412B-A7A9-63566A066CBA}" destId="{04729D55-3EA4-42C8-A282-99E17B37F96A}" srcOrd="2" destOrd="0" parTransId="{8455FB01-ACBA-48C2-8390-E27286C4FC3C}" sibTransId="{8C1B0CAA-6778-4965-B269-F39E9EC428D4}"/>
    <dgm:cxn modelId="{3EBACD63-4D6A-470E-95B5-E57874229B2B}" type="presOf" srcId="{A3B60671-FCD6-4C17-AEA7-FAC27F71C29E}" destId="{356859E4-920B-4652-B0D2-7E402FB058DB}" srcOrd="0" destOrd="0" presId="urn:microsoft.com/office/officeart/2005/8/layout/lProcess2"/>
    <dgm:cxn modelId="{4A39CA45-4475-4D2D-8B9E-CC60882DF74A}" type="presOf" srcId="{7D00325D-9724-49E0-82E9-D6592CF165D3}" destId="{AB600FAF-0F24-4AE6-AF4C-DBA3A472B503}" srcOrd="0" destOrd="0" presId="urn:microsoft.com/office/officeart/2005/8/layout/lProcess2"/>
    <dgm:cxn modelId="{AEFBDC6B-DFF6-4E47-9CA3-2129495BAE24}" type="presOf" srcId="{F0D401A7-403C-44E7-B41A-64FAF586590F}" destId="{443A74A4-DF49-4846-83C9-30181B06CCFB}" srcOrd="0" destOrd="0" presId="urn:microsoft.com/office/officeart/2005/8/layout/lProcess2"/>
    <dgm:cxn modelId="{9B023271-ED3E-4516-A939-D9345AFC5B54}" type="presOf" srcId="{199F28A5-1117-4ED6-A588-A74C3058FA7D}" destId="{FC4A246B-A924-46E0-88A2-CB8F7035DFF6}" srcOrd="0" destOrd="0" presId="urn:microsoft.com/office/officeart/2005/8/layout/lProcess2"/>
    <dgm:cxn modelId="{9D9C5680-1572-47EE-8771-A8E7601D1A03}" srcId="{28A65065-66EA-412B-A7A9-63566A066CBA}" destId="{E84F794A-C0C4-4FB5-81EA-35664AC77321}" srcOrd="1" destOrd="0" parTransId="{10E5DCBF-40C1-4115-B335-CF9B23BBD2A8}" sibTransId="{F92DD23B-4930-438B-84C5-A602C273CAF0}"/>
    <dgm:cxn modelId="{81B5CF8D-76B7-41D9-9EFF-DC3451C9F9C2}" type="presOf" srcId="{C01FFE2E-4A41-44CB-8CE4-5A461C500663}" destId="{72F28C68-39E0-41FA-B885-AC8AEFBBA6E1}" srcOrd="0" destOrd="0" presId="urn:microsoft.com/office/officeart/2005/8/layout/lProcess2"/>
    <dgm:cxn modelId="{BB4A5296-081D-4CA6-8C0B-41B0D9DCE3D7}" type="presOf" srcId="{19AEBF0C-96B7-4B76-A1ED-2B02EDA044F7}" destId="{D98DE51D-2287-4C2B-86B4-EA93045775AC}" srcOrd="1" destOrd="0" presId="urn:microsoft.com/office/officeart/2005/8/layout/lProcess2"/>
    <dgm:cxn modelId="{C8AA8B9D-EA05-4722-B001-5D2B500AA066}" srcId="{199F28A5-1117-4ED6-A588-A74C3058FA7D}" destId="{D6D9406F-206C-4538-82D1-56F4C5B514EC}" srcOrd="0" destOrd="0" parTransId="{8E334DF6-E8C4-489C-827D-055692CCB3BA}" sibTransId="{1D332004-2C4F-4D6B-BBFD-4ECE4590EA0F}"/>
    <dgm:cxn modelId="{C15AB2A0-CD84-406B-A5D3-80042ACA8E55}" type="presOf" srcId="{199F28A5-1117-4ED6-A588-A74C3058FA7D}" destId="{6BFDAEA8-13B8-409D-ACB6-12FE12F0E000}" srcOrd="1" destOrd="0" presId="urn:microsoft.com/office/officeart/2005/8/layout/lProcess2"/>
    <dgm:cxn modelId="{1EB078AE-A7BE-4D6F-BB26-43E994EF31BD}" srcId="{199F28A5-1117-4ED6-A588-A74C3058FA7D}" destId="{3A9502D8-826A-4CA7-99B4-77475260D0BE}" srcOrd="2" destOrd="0" parTransId="{BC56ED79-DC34-4E11-9524-BB9D3A316CAD}" sibTransId="{83A6D017-0155-45E4-B416-B338301739C1}"/>
    <dgm:cxn modelId="{F2683AB3-434F-4A4C-B9E6-D339E17B417A}" type="presOf" srcId="{EC3675F7-446C-4ACD-8B09-FDB7EC0E020F}" destId="{A6B26287-AEE3-4BB4-9CC7-6CA981ABB2EE}" srcOrd="0" destOrd="0" presId="urn:microsoft.com/office/officeart/2005/8/layout/lProcess2"/>
    <dgm:cxn modelId="{02DB24B6-937D-4294-8982-A89FE233EFDC}" srcId="{E84F794A-C0C4-4FB5-81EA-35664AC77321}" destId="{C01FFE2E-4A41-44CB-8CE4-5A461C500663}" srcOrd="0" destOrd="0" parTransId="{B0016967-763B-4A4C-BFCA-3FCE281853CF}" sibTransId="{EA0196B6-29DE-472C-A160-547310C3EFCF}"/>
    <dgm:cxn modelId="{8F085BB9-1C95-4CFA-AC3B-640E3E12B2BF}" type="presOf" srcId="{E84F794A-C0C4-4FB5-81EA-35664AC77321}" destId="{24956248-35A6-4DE1-948E-7693BC894585}" srcOrd="1" destOrd="0" presId="urn:microsoft.com/office/officeart/2005/8/layout/lProcess2"/>
    <dgm:cxn modelId="{98C0EBCE-BBE6-4267-A6B0-A47C0B3AB462}" type="presOf" srcId="{F71000F9-E7FC-4DCA-A060-C0228B35E38C}" destId="{FF68A32A-C298-41D4-B87D-7C2B9C671EE5}" srcOrd="0" destOrd="0" presId="urn:microsoft.com/office/officeart/2005/8/layout/lProcess2"/>
    <dgm:cxn modelId="{CB184BD0-1EDA-435A-B8D6-2455218E4615}" srcId="{199F28A5-1117-4ED6-A588-A74C3058FA7D}" destId="{B16A50D1-84CB-46F0-A47D-F4E49C51D70A}" srcOrd="1" destOrd="0" parTransId="{EA0C2AE9-E73D-48B3-9BB0-DA5AA20F8879}" sibTransId="{8D4CA4D5-4504-420D-B1D6-65EB63F412B8}"/>
    <dgm:cxn modelId="{ACA954D6-E8CF-48D2-91CD-D567D7BAFA83}" type="presOf" srcId="{3DD15726-0280-47A8-8378-B76134EC9B83}" destId="{8402CB85-5651-4E18-848F-00D369BFD0A6}" srcOrd="0" destOrd="0" presId="urn:microsoft.com/office/officeart/2005/8/layout/lProcess2"/>
    <dgm:cxn modelId="{9E6BC3DC-FC94-451B-9B59-4FD593E9E412}" type="presOf" srcId="{19AEBF0C-96B7-4B76-A1ED-2B02EDA044F7}" destId="{A0C059FE-D767-414D-8685-7FD235850998}" srcOrd="0" destOrd="0" presId="urn:microsoft.com/office/officeart/2005/8/layout/lProcess2"/>
    <dgm:cxn modelId="{C1CB2BE0-6DA8-41E7-81C4-3C156754BF8C}" type="presOf" srcId="{D6D9406F-206C-4538-82D1-56F4C5B514EC}" destId="{546E3DB4-CAD5-480E-8853-5229C07F4A7E}" srcOrd="0" destOrd="0" presId="urn:microsoft.com/office/officeart/2005/8/layout/lProcess2"/>
    <dgm:cxn modelId="{3BA39AE0-D9AF-43CD-B4BD-A685CB1670DB}" srcId="{E84F794A-C0C4-4FB5-81EA-35664AC77321}" destId="{80A405EE-A73F-4D4D-A7EC-AAA15A777531}" srcOrd="3" destOrd="0" parTransId="{572DF907-C874-4332-9B6C-28EB6A793996}" sibTransId="{AA3D23A1-74E0-4715-BE94-B8C2D8EAC077}"/>
    <dgm:cxn modelId="{B2D5DEE0-E3D2-4512-9607-6FF49D82530B}" type="presOf" srcId="{04729D55-3EA4-42C8-A282-99E17B37F96A}" destId="{94B1E070-B199-46FE-8B9B-B59DD038FE0C}" srcOrd="0" destOrd="0" presId="urn:microsoft.com/office/officeart/2005/8/layout/lProcess2"/>
    <dgm:cxn modelId="{732584E3-920F-47D5-9417-2E37ED0B545F}" srcId="{19AEBF0C-96B7-4B76-A1ED-2B02EDA044F7}" destId="{E9B5C698-EF2E-4E48-A5BE-ED31A4777237}" srcOrd="1" destOrd="0" parTransId="{FD91AC10-E08B-4DAC-8853-E0FBA7A2061D}" sibTransId="{A7C62334-64EB-49E3-B2DA-48595E23D024}"/>
    <dgm:cxn modelId="{6B5910E7-5552-476B-8AF3-6A1ECA6AA2EA}" srcId="{04729D55-3EA4-42C8-A282-99E17B37F96A}" destId="{33543E98-C62C-4246-A8D1-657971FE0650}" srcOrd="1" destOrd="0" parTransId="{238A622C-64C9-491F-9A96-F14FBCABF6C9}" sibTransId="{69F0E1ED-1659-481E-B1B8-9D004C0332C4}"/>
    <dgm:cxn modelId="{7F827AE8-E2A8-49E4-9EA0-DF03C6903E35}" srcId="{19AEBF0C-96B7-4B76-A1ED-2B02EDA044F7}" destId="{F0D401A7-403C-44E7-B41A-64FAF586590F}" srcOrd="2" destOrd="0" parTransId="{61BAF1D4-B952-40B3-B87C-DC0B3A262B96}" sibTransId="{F932893D-AB57-4982-9973-8D4515533F3E}"/>
    <dgm:cxn modelId="{C61C0CEC-6A6F-4D6A-AD1E-2E6D15434E4D}" type="presOf" srcId="{04729D55-3EA4-42C8-A282-99E17B37F96A}" destId="{A80110BB-5B39-4B60-B026-DDF745323CC2}" srcOrd="1" destOrd="0" presId="urn:microsoft.com/office/officeart/2005/8/layout/lProcess2"/>
    <dgm:cxn modelId="{A6D228EE-327A-47CE-9444-19CC57AFB0C1}" srcId="{E84F794A-C0C4-4FB5-81EA-35664AC77321}" destId="{A3B60671-FCD6-4C17-AEA7-FAC27F71C29E}" srcOrd="2" destOrd="0" parTransId="{C5CD593C-F22C-4C53-ADFD-DC28DFF2C88A}" sibTransId="{69B3E844-8143-4746-A24B-5A3848507727}"/>
    <dgm:cxn modelId="{28140BF3-0DDF-4EFE-BAD5-42DFF2DD9DE1}" srcId="{19AEBF0C-96B7-4B76-A1ED-2B02EDA044F7}" destId="{3DD15726-0280-47A8-8378-B76134EC9B83}" srcOrd="0" destOrd="0" parTransId="{0FE342D3-D8C3-491F-8880-02A69F8D4D8A}" sibTransId="{ED8FFD4F-3BE1-4732-8BBD-4DAC3600FC8D}"/>
    <dgm:cxn modelId="{648FF9F7-99CF-40EF-935A-693207A70683}" type="presOf" srcId="{80A405EE-A73F-4D4D-A7EC-AAA15A777531}" destId="{5E776281-D1E1-4D7F-AF9A-F2B776AA416B}" srcOrd="0" destOrd="0" presId="urn:microsoft.com/office/officeart/2005/8/layout/lProcess2"/>
    <dgm:cxn modelId="{4C4EFFF8-6E9D-4CCD-A2A1-9946D6660CD4}" type="presOf" srcId="{3A9502D8-826A-4CA7-99B4-77475260D0BE}" destId="{BA8BFE06-360C-4852-BB84-EABB72FE3CB1}" srcOrd="0" destOrd="0" presId="urn:microsoft.com/office/officeart/2005/8/layout/lProcess2"/>
    <dgm:cxn modelId="{DC103055-BE0A-420F-BA94-9AD0AE36FDA6}" type="presParOf" srcId="{E5E63661-40DE-41F7-9FC1-7FE3AC6F03D7}" destId="{C92896C1-BE3D-4826-B54F-518E192751BB}" srcOrd="0" destOrd="0" presId="urn:microsoft.com/office/officeart/2005/8/layout/lProcess2"/>
    <dgm:cxn modelId="{82F9B1B1-4146-44AC-8D8C-B034ECEEF2CE}" type="presParOf" srcId="{C92896C1-BE3D-4826-B54F-518E192751BB}" destId="{FC4A246B-A924-46E0-88A2-CB8F7035DFF6}" srcOrd="0" destOrd="0" presId="urn:microsoft.com/office/officeart/2005/8/layout/lProcess2"/>
    <dgm:cxn modelId="{F2671C99-0069-418B-A5FE-5826A9787525}" type="presParOf" srcId="{C92896C1-BE3D-4826-B54F-518E192751BB}" destId="{6BFDAEA8-13B8-409D-ACB6-12FE12F0E000}" srcOrd="1" destOrd="0" presId="urn:microsoft.com/office/officeart/2005/8/layout/lProcess2"/>
    <dgm:cxn modelId="{688C5184-F4A8-4ED6-A118-2BBBA1AE90C9}" type="presParOf" srcId="{C92896C1-BE3D-4826-B54F-518E192751BB}" destId="{23D5C7F6-05AD-4C1C-9761-42813CBF9517}" srcOrd="2" destOrd="0" presId="urn:microsoft.com/office/officeart/2005/8/layout/lProcess2"/>
    <dgm:cxn modelId="{2FB3E06E-6596-409F-B5BB-F47B35822C95}" type="presParOf" srcId="{23D5C7F6-05AD-4C1C-9761-42813CBF9517}" destId="{A61A1260-8764-4D66-A509-7A482D071FD2}" srcOrd="0" destOrd="0" presId="urn:microsoft.com/office/officeart/2005/8/layout/lProcess2"/>
    <dgm:cxn modelId="{556BCE13-A28B-458B-B767-349FA6AB2F93}" type="presParOf" srcId="{A61A1260-8764-4D66-A509-7A482D071FD2}" destId="{546E3DB4-CAD5-480E-8853-5229C07F4A7E}" srcOrd="0" destOrd="0" presId="urn:microsoft.com/office/officeart/2005/8/layout/lProcess2"/>
    <dgm:cxn modelId="{D1592024-7643-4ED4-8402-8F8ECF7883B2}" type="presParOf" srcId="{A61A1260-8764-4D66-A509-7A482D071FD2}" destId="{77C3792E-A0D3-44F7-BD05-FA2D809A1022}" srcOrd="1" destOrd="0" presId="urn:microsoft.com/office/officeart/2005/8/layout/lProcess2"/>
    <dgm:cxn modelId="{9A1011C9-C5DB-4390-AF9E-7C3F2F246DE3}" type="presParOf" srcId="{A61A1260-8764-4D66-A509-7A482D071FD2}" destId="{ABC885BA-1564-4463-A521-7756A381E3B7}" srcOrd="2" destOrd="0" presId="urn:microsoft.com/office/officeart/2005/8/layout/lProcess2"/>
    <dgm:cxn modelId="{C648C40A-D027-4E14-A78B-3D81AF3691BD}" type="presParOf" srcId="{A61A1260-8764-4D66-A509-7A482D071FD2}" destId="{B482570A-C996-44BF-A4A3-160A5C380F13}" srcOrd="3" destOrd="0" presId="urn:microsoft.com/office/officeart/2005/8/layout/lProcess2"/>
    <dgm:cxn modelId="{233CF914-DEE1-4948-9A48-CE8AE085C638}" type="presParOf" srcId="{A61A1260-8764-4D66-A509-7A482D071FD2}" destId="{BA8BFE06-360C-4852-BB84-EABB72FE3CB1}" srcOrd="4" destOrd="0" presId="urn:microsoft.com/office/officeart/2005/8/layout/lProcess2"/>
    <dgm:cxn modelId="{5FC7B528-845B-4161-8B63-66B51496E43A}" type="presParOf" srcId="{A61A1260-8764-4D66-A509-7A482D071FD2}" destId="{BB22EDA0-20A8-4DAF-8FF5-193ADF6C882A}" srcOrd="5" destOrd="0" presId="urn:microsoft.com/office/officeart/2005/8/layout/lProcess2"/>
    <dgm:cxn modelId="{B4909C91-374E-4E7D-A7A9-F4C8727ABF7F}" type="presParOf" srcId="{A61A1260-8764-4D66-A509-7A482D071FD2}" destId="{A6B26287-AEE3-4BB4-9CC7-6CA981ABB2EE}" srcOrd="6" destOrd="0" presId="urn:microsoft.com/office/officeart/2005/8/layout/lProcess2"/>
    <dgm:cxn modelId="{7078BB96-1702-4C46-9F82-E734F2FD5356}" type="presParOf" srcId="{E5E63661-40DE-41F7-9FC1-7FE3AC6F03D7}" destId="{C19D0F7A-870F-4C0D-9D20-EC7CE4A298CC}" srcOrd="1" destOrd="0" presId="urn:microsoft.com/office/officeart/2005/8/layout/lProcess2"/>
    <dgm:cxn modelId="{39C19559-017C-4183-9397-BAB632C6CEF8}" type="presParOf" srcId="{E5E63661-40DE-41F7-9FC1-7FE3AC6F03D7}" destId="{E9448B00-7212-4B5E-8FAC-3BF22711C802}" srcOrd="2" destOrd="0" presId="urn:microsoft.com/office/officeart/2005/8/layout/lProcess2"/>
    <dgm:cxn modelId="{215E54AF-2C18-4973-B646-40854B660B7A}" type="presParOf" srcId="{E9448B00-7212-4B5E-8FAC-3BF22711C802}" destId="{6FEF2761-A9DB-4EEC-BE28-0ACD8654322A}" srcOrd="0" destOrd="0" presId="urn:microsoft.com/office/officeart/2005/8/layout/lProcess2"/>
    <dgm:cxn modelId="{A2546E5D-2383-4227-A9E9-94B826C6AD21}" type="presParOf" srcId="{E9448B00-7212-4B5E-8FAC-3BF22711C802}" destId="{24956248-35A6-4DE1-948E-7693BC894585}" srcOrd="1" destOrd="0" presId="urn:microsoft.com/office/officeart/2005/8/layout/lProcess2"/>
    <dgm:cxn modelId="{0C4509D0-1F2F-4990-89BB-23E76B4F0826}" type="presParOf" srcId="{E9448B00-7212-4B5E-8FAC-3BF22711C802}" destId="{F457D533-FA58-4B78-BAF1-7BC863CD3F26}" srcOrd="2" destOrd="0" presId="urn:microsoft.com/office/officeart/2005/8/layout/lProcess2"/>
    <dgm:cxn modelId="{225263B8-F7D6-4FE9-A60C-9C4D5F811D23}" type="presParOf" srcId="{F457D533-FA58-4B78-BAF1-7BC863CD3F26}" destId="{21570956-29CB-4823-970E-7B6E9D596616}" srcOrd="0" destOrd="0" presId="urn:microsoft.com/office/officeart/2005/8/layout/lProcess2"/>
    <dgm:cxn modelId="{CD88919F-D369-4ECF-9067-16BD7E8891DD}" type="presParOf" srcId="{21570956-29CB-4823-970E-7B6E9D596616}" destId="{72F28C68-39E0-41FA-B885-AC8AEFBBA6E1}" srcOrd="0" destOrd="0" presId="urn:microsoft.com/office/officeart/2005/8/layout/lProcess2"/>
    <dgm:cxn modelId="{94218E22-A443-43C5-879D-375A68F8E1B3}" type="presParOf" srcId="{21570956-29CB-4823-970E-7B6E9D596616}" destId="{B3AE450F-3A00-40E4-88B0-982CCC6AF74F}" srcOrd="1" destOrd="0" presId="urn:microsoft.com/office/officeart/2005/8/layout/lProcess2"/>
    <dgm:cxn modelId="{7C179B2C-1433-4531-9EE4-888B1F414087}" type="presParOf" srcId="{21570956-29CB-4823-970E-7B6E9D596616}" destId="{FF68A32A-C298-41D4-B87D-7C2B9C671EE5}" srcOrd="2" destOrd="0" presId="urn:microsoft.com/office/officeart/2005/8/layout/lProcess2"/>
    <dgm:cxn modelId="{95CA5AF6-B5A2-4528-A6CA-ABA06BD1B1A4}" type="presParOf" srcId="{21570956-29CB-4823-970E-7B6E9D596616}" destId="{192EEC73-D1F2-4416-BA7E-E987CA046F89}" srcOrd="3" destOrd="0" presId="urn:microsoft.com/office/officeart/2005/8/layout/lProcess2"/>
    <dgm:cxn modelId="{F3DD58FD-AD40-4F4D-95DC-858F8ECBB431}" type="presParOf" srcId="{21570956-29CB-4823-970E-7B6E9D596616}" destId="{356859E4-920B-4652-B0D2-7E402FB058DB}" srcOrd="4" destOrd="0" presId="urn:microsoft.com/office/officeart/2005/8/layout/lProcess2"/>
    <dgm:cxn modelId="{2B094A33-42F2-48D1-89AD-CDC9F1526AC0}" type="presParOf" srcId="{21570956-29CB-4823-970E-7B6E9D596616}" destId="{BE537012-51D4-4EDD-B09B-B468B3CF51ED}" srcOrd="5" destOrd="0" presId="urn:microsoft.com/office/officeart/2005/8/layout/lProcess2"/>
    <dgm:cxn modelId="{02F9046C-C7DC-4500-84B5-BC1A8B81F653}" type="presParOf" srcId="{21570956-29CB-4823-970E-7B6E9D596616}" destId="{5E776281-D1E1-4D7F-AF9A-F2B776AA416B}" srcOrd="6" destOrd="0" presId="urn:microsoft.com/office/officeart/2005/8/layout/lProcess2"/>
    <dgm:cxn modelId="{707806BB-C421-4BFC-A4D2-F22A9835E055}" type="presParOf" srcId="{E5E63661-40DE-41F7-9FC1-7FE3AC6F03D7}" destId="{8DD94C04-3386-4998-A397-F04A9D2A420B}" srcOrd="3" destOrd="0" presId="urn:microsoft.com/office/officeart/2005/8/layout/lProcess2"/>
    <dgm:cxn modelId="{F6B2F9F9-A698-4DEA-977D-2D7D54A7BB7A}" type="presParOf" srcId="{E5E63661-40DE-41F7-9FC1-7FE3AC6F03D7}" destId="{09BA8001-E540-4DC5-9ADB-66A873EC0301}" srcOrd="4" destOrd="0" presId="urn:microsoft.com/office/officeart/2005/8/layout/lProcess2"/>
    <dgm:cxn modelId="{8C6A7CF4-F656-48C3-8CF2-58C096BCFC7A}" type="presParOf" srcId="{09BA8001-E540-4DC5-9ADB-66A873EC0301}" destId="{94B1E070-B199-46FE-8B9B-B59DD038FE0C}" srcOrd="0" destOrd="0" presId="urn:microsoft.com/office/officeart/2005/8/layout/lProcess2"/>
    <dgm:cxn modelId="{B26110DF-7CF3-4188-A60C-0A0083147934}" type="presParOf" srcId="{09BA8001-E540-4DC5-9ADB-66A873EC0301}" destId="{A80110BB-5B39-4B60-B026-DDF745323CC2}" srcOrd="1" destOrd="0" presId="urn:microsoft.com/office/officeart/2005/8/layout/lProcess2"/>
    <dgm:cxn modelId="{47D6DD60-E084-4B8A-896C-2C8FA04317D4}" type="presParOf" srcId="{09BA8001-E540-4DC5-9ADB-66A873EC0301}" destId="{45500F40-26D4-4C3A-A0A2-7733A069BDCF}" srcOrd="2" destOrd="0" presId="urn:microsoft.com/office/officeart/2005/8/layout/lProcess2"/>
    <dgm:cxn modelId="{795B83A2-0055-4B05-BF2D-FC883D95AAF9}" type="presParOf" srcId="{45500F40-26D4-4C3A-A0A2-7733A069BDCF}" destId="{6AF551E9-8ED3-4D7E-94C1-290488884ADE}" srcOrd="0" destOrd="0" presId="urn:microsoft.com/office/officeart/2005/8/layout/lProcess2"/>
    <dgm:cxn modelId="{311D90E1-CDCB-4550-974B-5D11910A9BE3}" type="presParOf" srcId="{6AF551E9-8ED3-4D7E-94C1-290488884ADE}" destId="{6FB2403C-8614-458A-80AC-05BA915F5B3E}" srcOrd="0" destOrd="0" presId="urn:microsoft.com/office/officeart/2005/8/layout/lProcess2"/>
    <dgm:cxn modelId="{D65D0E74-15F3-4B47-A302-45F0E1C91812}" type="presParOf" srcId="{6AF551E9-8ED3-4D7E-94C1-290488884ADE}" destId="{62E8515A-8B1B-47F5-B9AF-C555739A8060}" srcOrd="1" destOrd="0" presId="urn:microsoft.com/office/officeart/2005/8/layout/lProcess2"/>
    <dgm:cxn modelId="{C96AAE39-C4E4-484C-9181-11D5A60F50E0}" type="presParOf" srcId="{6AF551E9-8ED3-4D7E-94C1-290488884ADE}" destId="{47DBA900-D1D1-4F6B-9E58-0FBE64850BE2}" srcOrd="2" destOrd="0" presId="urn:microsoft.com/office/officeart/2005/8/layout/lProcess2"/>
    <dgm:cxn modelId="{95EA7341-03B0-493F-991D-ED5D381F6D41}" type="presParOf" srcId="{6AF551E9-8ED3-4D7E-94C1-290488884ADE}" destId="{CA269F2F-03EC-4F77-AF1E-734A70E80480}" srcOrd="3" destOrd="0" presId="urn:microsoft.com/office/officeart/2005/8/layout/lProcess2"/>
    <dgm:cxn modelId="{F543E2C7-0AE4-40CA-AF68-416A0155C1FD}" type="presParOf" srcId="{6AF551E9-8ED3-4D7E-94C1-290488884ADE}" destId="{AB600FAF-0F24-4AE6-AF4C-DBA3A472B503}" srcOrd="4" destOrd="0" presId="urn:microsoft.com/office/officeart/2005/8/layout/lProcess2"/>
    <dgm:cxn modelId="{EDFC0D55-EB8C-40E1-BB60-F4FCC1123C7B}" type="presParOf" srcId="{E5E63661-40DE-41F7-9FC1-7FE3AC6F03D7}" destId="{9515B761-945F-46D0-BF82-F823EC00DF88}" srcOrd="5" destOrd="0" presId="urn:microsoft.com/office/officeart/2005/8/layout/lProcess2"/>
    <dgm:cxn modelId="{4EBEDA3B-D5B8-47B9-B8BD-3BCE78ADFAE5}" type="presParOf" srcId="{E5E63661-40DE-41F7-9FC1-7FE3AC6F03D7}" destId="{7C44180C-8E1D-46D2-9EDA-81ABF66B4BE4}" srcOrd="6" destOrd="0" presId="urn:microsoft.com/office/officeart/2005/8/layout/lProcess2"/>
    <dgm:cxn modelId="{3EA57EFD-60BD-4B0C-8DF9-E034D224E3FE}" type="presParOf" srcId="{7C44180C-8E1D-46D2-9EDA-81ABF66B4BE4}" destId="{A0C059FE-D767-414D-8685-7FD235850998}" srcOrd="0" destOrd="0" presId="urn:microsoft.com/office/officeart/2005/8/layout/lProcess2"/>
    <dgm:cxn modelId="{4281E87F-D94A-4ACD-847D-7804863D93D0}" type="presParOf" srcId="{7C44180C-8E1D-46D2-9EDA-81ABF66B4BE4}" destId="{D98DE51D-2287-4C2B-86B4-EA93045775AC}" srcOrd="1" destOrd="0" presId="urn:microsoft.com/office/officeart/2005/8/layout/lProcess2"/>
    <dgm:cxn modelId="{325B81E4-0710-4ABB-945E-CEAF66857681}" type="presParOf" srcId="{7C44180C-8E1D-46D2-9EDA-81ABF66B4BE4}" destId="{A0B50119-A390-4C34-BF22-0009A3DF5AFC}" srcOrd="2" destOrd="0" presId="urn:microsoft.com/office/officeart/2005/8/layout/lProcess2"/>
    <dgm:cxn modelId="{3FD8B089-8FED-4E42-A02B-D23E223974BA}" type="presParOf" srcId="{A0B50119-A390-4C34-BF22-0009A3DF5AFC}" destId="{03ADB762-B5CD-46EF-A92A-71FBD1E10BA6}" srcOrd="0" destOrd="0" presId="urn:microsoft.com/office/officeart/2005/8/layout/lProcess2"/>
    <dgm:cxn modelId="{FECD7074-1B5E-47A1-8AA9-816B9F2C2C6A}" type="presParOf" srcId="{03ADB762-B5CD-46EF-A92A-71FBD1E10BA6}" destId="{8402CB85-5651-4E18-848F-00D369BFD0A6}" srcOrd="0" destOrd="0" presId="urn:microsoft.com/office/officeart/2005/8/layout/lProcess2"/>
    <dgm:cxn modelId="{C3C26617-D4E5-4341-87A9-4062DD4174C7}" type="presParOf" srcId="{03ADB762-B5CD-46EF-A92A-71FBD1E10BA6}" destId="{F7159671-A597-405B-8EE3-A2665E7473A1}" srcOrd="1" destOrd="0" presId="urn:microsoft.com/office/officeart/2005/8/layout/lProcess2"/>
    <dgm:cxn modelId="{687F458E-FE04-467E-9C10-126D00F4B49A}" type="presParOf" srcId="{03ADB762-B5CD-46EF-A92A-71FBD1E10BA6}" destId="{8E3F0F9C-AF89-4FBA-8B53-B5330C211771}" srcOrd="2" destOrd="0" presId="urn:microsoft.com/office/officeart/2005/8/layout/lProcess2"/>
    <dgm:cxn modelId="{96E17143-7391-41E8-89D4-1BC986C1C5F2}" type="presParOf" srcId="{03ADB762-B5CD-46EF-A92A-71FBD1E10BA6}" destId="{E9D9A4C6-6F56-4399-B741-8782532ADF02}" srcOrd="3" destOrd="0" presId="urn:microsoft.com/office/officeart/2005/8/layout/lProcess2"/>
    <dgm:cxn modelId="{21947278-C31A-42B6-8531-B357B864447B}" type="presParOf" srcId="{03ADB762-B5CD-46EF-A92A-71FBD1E10BA6}" destId="{443A74A4-DF49-4846-83C9-30181B06CCFB}"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DEDA39-7576-45A7-BE36-8103E977734E}">
      <dsp:nvSpPr>
        <dsp:cNvPr id="0" name=""/>
        <dsp:cNvSpPr/>
      </dsp:nvSpPr>
      <dsp:spPr>
        <a:xfrm>
          <a:off x="4725" y="1450167"/>
          <a:ext cx="2066105" cy="1239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Cíl </a:t>
          </a:r>
          <a:endParaRPr lang="en-GB" sz="3000" kern="1200" dirty="0"/>
        </a:p>
      </dsp:txBody>
      <dsp:txXfrm>
        <a:off x="41033" y="1486475"/>
        <a:ext cx="1993489" cy="1167047"/>
      </dsp:txXfrm>
    </dsp:sp>
    <dsp:sp modelId="{322F977D-C2B3-4431-A607-432161AF6426}">
      <dsp:nvSpPr>
        <dsp:cNvPr id="0" name=""/>
        <dsp:cNvSpPr/>
      </dsp:nvSpPr>
      <dsp:spPr>
        <a:xfrm>
          <a:off x="2277441" y="1813801"/>
          <a:ext cx="438014" cy="5123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2277441" y="1916280"/>
        <a:ext cx="306610" cy="307436"/>
      </dsp:txXfrm>
    </dsp:sp>
    <dsp:sp modelId="{C18ADCAA-FD02-4031-A53E-119D2FABBB1C}">
      <dsp:nvSpPr>
        <dsp:cNvPr id="0" name=""/>
        <dsp:cNvSpPr/>
      </dsp:nvSpPr>
      <dsp:spPr>
        <a:xfrm>
          <a:off x="2897273" y="1450167"/>
          <a:ext cx="2066105" cy="1239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Zaměření </a:t>
          </a:r>
          <a:endParaRPr lang="en-GB" sz="3000" kern="1200" dirty="0"/>
        </a:p>
      </dsp:txBody>
      <dsp:txXfrm>
        <a:off x="2933581" y="1486475"/>
        <a:ext cx="1993489" cy="1167047"/>
      </dsp:txXfrm>
    </dsp:sp>
    <dsp:sp modelId="{BEFAEF38-2892-4D8B-9A73-42B30618DE6D}">
      <dsp:nvSpPr>
        <dsp:cNvPr id="0" name=""/>
        <dsp:cNvSpPr/>
      </dsp:nvSpPr>
      <dsp:spPr>
        <a:xfrm>
          <a:off x="5169989" y="1813801"/>
          <a:ext cx="438014" cy="5123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5169989" y="1916280"/>
        <a:ext cx="306610" cy="307436"/>
      </dsp:txXfrm>
    </dsp:sp>
    <dsp:sp modelId="{5114AB9F-277E-4FA4-BA37-6509A9D2E698}">
      <dsp:nvSpPr>
        <dsp:cNvPr id="0" name=""/>
        <dsp:cNvSpPr/>
      </dsp:nvSpPr>
      <dsp:spPr>
        <a:xfrm>
          <a:off x="5789821" y="1450167"/>
          <a:ext cx="2066105" cy="1239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Objasnění</a:t>
          </a:r>
          <a:endParaRPr lang="en-GB" sz="3000" kern="1200" dirty="0"/>
        </a:p>
      </dsp:txBody>
      <dsp:txXfrm>
        <a:off x="5826129" y="1486475"/>
        <a:ext cx="1993489" cy="1167047"/>
      </dsp:txXfrm>
    </dsp:sp>
    <dsp:sp modelId="{AC927D15-112F-4304-927C-45ECF82934FE}">
      <dsp:nvSpPr>
        <dsp:cNvPr id="0" name=""/>
        <dsp:cNvSpPr/>
      </dsp:nvSpPr>
      <dsp:spPr>
        <a:xfrm>
          <a:off x="8062537" y="1813801"/>
          <a:ext cx="438014" cy="5123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n-GB" sz="2300" kern="1200"/>
        </a:p>
      </dsp:txBody>
      <dsp:txXfrm>
        <a:off x="8062537" y="1916280"/>
        <a:ext cx="306610" cy="307436"/>
      </dsp:txXfrm>
    </dsp:sp>
    <dsp:sp modelId="{CFA6A16F-BBE9-450A-A8FC-7BC4A447700A}">
      <dsp:nvSpPr>
        <dsp:cNvPr id="0" name=""/>
        <dsp:cNvSpPr/>
      </dsp:nvSpPr>
      <dsp:spPr>
        <a:xfrm>
          <a:off x="8682368" y="1450167"/>
          <a:ext cx="2066105" cy="12396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cs-CZ" sz="3000" kern="1200" dirty="0"/>
            <a:t>Časový rámec</a:t>
          </a:r>
          <a:endParaRPr lang="en-GB" sz="3000" kern="1200" dirty="0"/>
        </a:p>
      </dsp:txBody>
      <dsp:txXfrm>
        <a:off x="8718676" y="1486475"/>
        <a:ext cx="1993489" cy="1167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591E29-7A66-4F88-897F-E442FE0A2048}">
      <dsp:nvSpPr>
        <dsp:cNvPr id="0" name=""/>
        <dsp:cNvSpPr/>
      </dsp:nvSpPr>
      <dsp:spPr>
        <a:xfrm>
          <a:off x="1530148" y="0"/>
          <a:ext cx="6886100" cy="4139998"/>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FD1299-FEA7-429C-8FE8-50CFEDB43D2B}">
      <dsp:nvSpPr>
        <dsp:cNvPr id="0" name=""/>
        <dsp:cNvSpPr/>
      </dsp:nvSpPr>
      <dsp:spPr>
        <a:xfrm>
          <a:off x="2381790" y="267797"/>
          <a:ext cx="2045503"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Co je to sepse?</a:t>
          </a:r>
          <a:endParaRPr lang="en-GB" sz="2300" kern="1200" dirty="0"/>
        </a:p>
      </dsp:txBody>
      <dsp:txXfrm>
        <a:off x="2460608" y="346615"/>
        <a:ext cx="1887867" cy="1456963"/>
      </dsp:txXfrm>
    </dsp:sp>
    <dsp:sp modelId="{E1B3C815-E84F-4143-A477-C3D4B3F41921}">
      <dsp:nvSpPr>
        <dsp:cNvPr id="0" name=""/>
        <dsp:cNvSpPr/>
      </dsp:nvSpPr>
      <dsp:spPr>
        <a:xfrm>
          <a:off x="5536237" y="222959"/>
          <a:ext cx="2383761"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Co způsobuje </a:t>
          </a:r>
          <a:r>
            <a:rPr lang="cs-CZ" sz="2300" kern="1200" dirty="0" err="1"/>
            <a:t>exém</a:t>
          </a:r>
          <a:r>
            <a:rPr lang="cs-CZ" sz="2300" kern="1200" dirty="0"/>
            <a:t>?</a:t>
          </a:r>
          <a:endParaRPr lang="en-GB" sz="2300" kern="1200" dirty="0"/>
        </a:p>
      </dsp:txBody>
      <dsp:txXfrm>
        <a:off x="5615055" y="301777"/>
        <a:ext cx="2226125" cy="1456963"/>
      </dsp:txXfrm>
    </dsp:sp>
    <dsp:sp modelId="{8668ACFC-840F-4150-A220-6C360C429BB8}">
      <dsp:nvSpPr>
        <dsp:cNvPr id="0" name=""/>
        <dsp:cNvSpPr/>
      </dsp:nvSpPr>
      <dsp:spPr>
        <a:xfrm>
          <a:off x="2372829" y="2132098"/>
          <a:ext cx="2296509"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dirty="0"/>
            <a:t>Jaké jsou klinické příznaky </a:t>
          </a:r>
          <a:r>
            <a:rPr lang="cs-CZ" sz="2300" kern="1200" dirty="0" err="1"/>
            <a:t>eboly</a:t>
          </a:r>
          <a:r>
            <a:rPr lang="cs-CZ" sz="2300" kern="1200" dirty="0"/>
            <a:t>?</a:t>
          </a:r>
          <a:endParaRPr lang="en-GB" sz="2300" kern="1200" dirty="0"/>
        </a:p>
      </dsp:txBody>
      <dsp:txXfrm>
        <a:off x="2451647" y="2210916"/>
        <a:ext cx="2138873" cy="1456963"/>
      </dsp:txXfrm>
    </dsp:sp>
    <dsp:sp modelId="{05047513-A7A8-420F-A8ED-F252E0D4FB57}">
      <dsp:nvSpPr>
        <dsp:cNvPr id="0" name=""/>
        <dsp:cNvSpPr/>
      </dsp:nvSpPr>
      <dsp:spPr>
        <a:xfrm>
          <a:off x="5502347" y="2096238"/>
          <a:ext cx="2509280"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dirty="0"/>
            <a:t>Jak souvisí krátkost dechu s kouřením?</a:t>
          </a:r>
          <a:endParaRPr lang="en-GB" sz="2200" kern="1200" dirty="0"/>
        </a:p>
      </dsp:txBody>
      <dsp:txXfrm>
        <a:off x="5581165" y="2175056"/>
        <a:ext cx="2351644" cy="14569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5BE25D-8A38-4745-87C1-4CE7C9C99A73}">
      <dsp:nvSpPr>
        <dsp:cNvPr id="0" name=""/>
        <dsp:cNvSpPr/>
      </dsp:nvSpPr>
      <dsp:spPr>
        <a:xfrm>
          <a:off x="1135689" y="0"/>
          <a:ext cx="8481820" cy="4139998"/>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2B8C33-2CDD-4B21-8340-2758C68B1249}">
      <dsp:nvSpPr>
        <dsp:cNvPr id="0" name=""/>
        <dsp:cNvSpPr/>
      </dsp:nvSpPr>
      <dsp:spPr>
        <a:xfrm>
          <a:off x="2093802" y="342908"/>
          <a:ext cx="3246781"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dirty="0"/>
            <a:t>Zlepšuje hudební terapie kvalitu života  a příznaky u osob trpících depresí?</a:t>
          </a:r>
          <a:endParaRPr lang="en-GB" sz="2200" kern="1200" dirty="0"/>
        </a:p>
      </dsp:txBody>
      <dsp:txXfrm>
        <a:off x="2172620" y="421726"/>
        <a:ext cx="3089145" cy="1456963"/>
      </dsp:txXfrm>
    </dsp:sp>
    <dsp:sp modelId="{8D242EDF-7484-438E-AD5A-2DAD6C0AD1BF}">
      <dsp:nvSpPr>
        <dsp:cNvPr id="0" name=""/>
        <dsp:cNvSpPr/>
      </dsp:nvSpPr>
      <dsp:spPr>
        <a:xfrm>
          <a:off x="5504333" y="393186"/>
          <a:ext cx="3348000"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cs-CZ" sz="2100" kern="1200" dirty="0"/>
            <a:t>Jaké je vnímání dietních opatření u mužů středního věku trpících nadváhou?</a:t>
          </a:r>
          <a:endParaRPr lang="en-GB" sz="2100" kern="1200" dirty="0"/>
        </a:p>
      </dsp:txBody>
      <dsp:txXfrm>
        <a:off x="5583151" y="472004"/>
        <a:ext cx="3190364" cy="1456963"/>
      </dsp:txXfrm>
    </dsp:sp>
    <dsp:sp modelId="{2B521114-9295-49EF-920D-9CF26026D8F0}">
      <dsp:nvSpPr>
        <dsp:cNvPr id="0" name=""/>
        <dsp:cNvSpPr/>
      </dsp:nvSpPr>
      <dsp:spPr>
        <a:xfrm>
          <a:off x="1702011" y="2105199"/>
          <a:ext cx="3440904"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Je index BMI spolehlivým ukazatelem obezity u dětí?</a:t>
          </a:r>
          <a:endParaRPr lang="en-GB" sz="2000" kern="1200" dirty="0"/>
        </a:p>
      </dsp:txBody>
      <dsp:txXfrm>
        <a:off x="1780829" y="2184017"/>
        <a:ext cx="3283268" cy="1456963"/>
      </dsp:txXfrm>
    </dsp:sp>
    <dsp:sp modelId="{7AB6327E-3A4E-4A12-8F70-01892FB387A0}">
      <dsp:nvSpPr>
        <dsp:cNvPr id="0" name=""/>
        <dsp:cNvSpPr/>
      </dsp:nvSpPr>
      <dsp:spPr>
        <a:xfrm>
          <a:off x="5455855" y="2123121"/>
          <a:ext cx="3622563" cy="1614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cs-CZ" sz="1900" kern="1200" dirty="0"/>
            <a:t>Může MRI provedeno u dětí s podezřením na apendicitidu potvrdit nebo vyloučit diagnózu?</a:t>
          </a:r>
          <a:endParaRPr lang="en-GB" sz="1900" kern="1200" dirty="0"/>
        </a:p>
      </dsp:txBody>
      <dsp:txXfrm>
        <a:off x="5534673" y="2201939"/>
        <a:ext cx="3464927" cy="14569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03F7D-BF35-4C9E-BCF5-AD6B3F70EC36}">
      <dsp:nvSpPr>
        <dsp:cNvPr id="0" name=""/>
        <dsp:cNvSpPr/>
      </dsp:nvSpPr>
      <dsp:spPr>
        <a:xfrm>
          <a:off x="2771197" y="709829"/>
          <a:ext cx="1490472" cy="82804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a:t>ZAČÁTEČNÍK</a:t>
          </a:r>
          <a:endParaRPr lang="en-GB" sz="1600" kern="1200" dirty="0"/>
        </a:p>
      </dsp:txBody>
      <dsp:txXfrm>
        <a:off x="2795449" y="734081"/>
        <a:ext cx="1441968" cy="779536"/>
      </dsp:txXfrm>
    </dsp:sp>
    <dsp:sp modelId="{F597010E-36B0-45FF-AE63-98C221FC94F6}">
      <dsp:nvSpPr>
        <dsp:cNvPr id="0" name=""/>
        <dsp:cNvSpPr/>
      </dsp:nvSpPr>
      <dsp:spPr>
        <a:xfrm>
          <a:off x="6528371" y="697010"/>
          <a:ext cx="1490472" cy="82804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a:t>EXPERT</a:t>
          </a:r>
          <a:endParaRPr lang="en-GB" sz="1600" kern="1200" dirty="0"/>
        </a:p>
      </dsp:txBody>
      <dsp:txXfrm>
        <a:off x="6552623" y="721262"/>
        <a:ext cx="1441968" cy="779536"/>
      </dsp:txXfrm>
    </dsp:sp>
    <dsp:sp modelId="{87E83FAB-4EF3-4870-9C7B-CE7D7D8DC75F}">
      <dsp:nvSpPr>
        <dsp:cNvPr id="0" name=""/>
        <dsp:cNvSpPr/>
      </dsp:nvSpPr>
      <dsp:spPr>
        <a:xfrm>
          <a:off x="5065554" y="3519170"/>
          <a:ext cx="621030" cy="621030"/>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01B381-16BB-45B9-B411-9206B5962816}">
      <dsp:nvSpPr>
        <dsp:cNvPr id="0" name=""/>
        <dsp:cNvSpPr/>
      </dsp:nvSpPr>
      <dsp:spPr>
        <a:xfrm>
          <a:off x="3512979" y="3259165"/>
          <a:ext cx="3726180" cy="2517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B8DF41-2DEB-435D-9CD2-BBC71A82AE3D}">
      <dsp:nvSpPr>
        <dsp:cNvPr id="0" name=""/>
        <dsp:cNvSpPr/>
      </dsp:nvSpPr>
      <dsp:spPr>
        <a:xfrm>
          <a:off x="3554381" y="2069230"/>
          <a:ext cx="1490472" cy="9947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dirty="0"/>
            <a:t>Background </a:t>
          </a:r>
          <a:r>
            <a:rPr lang="cs-CZ" sz="1800" kern="1200" dirty="0" err="1"/>
            <a:t>questions</a:t>
          </a:r>
          <a:endParaRPr lang="en-GB" sz="1800" kern="1200" dirty="0"/>
        </a:p>
      </dsp:txBody>
      <dsp:txXfrm>
        <a:off x="3602939" y="2117788"/>
        <a:ext cx="1393356" cy="897594"/>
      </dsp:txXfrm>
    </dsp:sp>
    <dsp:sp modelId="{C0374084-5292-433D-9BA7-0DF5EC282909}">
      <dsp:nvSpPr>
        <dsp:cNvPr id="0" name=""/>
        <dsp:cNvSpPr/>
      </dsp:nvSpPr>
      <dsp:spPr>
        <a:xfrm>
          <a:off x="5698327" y="2069452"/>
          <a:ext cx="1490472" cy="9947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dirty="0" err="1"/>
            <a:t>Foreground</a:t>
          </a:r>
          <a:r>
            <a:rPr lang="cs-CZ" sz="1800" kern="1200" dirty="0"/>
            <a:t> </a:t>
          </a:r>
          <a:r>
            <a:rPr lang="cs-CZ" sz="1800" kern="1200" dirty="0" err="1"/>
            <a:t>questions</a:t>
          </a:r>
          <a:endParaRPr lang="en-GB" sz="1800" kern="1200" dirty="0"/>
        </a:p>
      </dsp:txBody>
      <dsp:txXfrm>
        <a:off x="5746885" y="2118010"/>
        <a:ext cx="1393356" cy="8975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0B4B3-4C3B-4EC2-B028-1C6A52E562A5}">
      <dsp:nvSpPr>
        <dsp:cNvPr id="0" name=""/>
        <dsp:cNvSpPr/>
      </dsp:nvSpPr>
      <dsp:spPr>
        <a:xfrm>
          <a:off x="0" y="2021"/>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13E28A-05DF-4E1C-9FCC-A33E3C15662A}">
      <dsp:nvSpPr>
        <dsp:cNvPr id="0" name=""/>
        <dsp:cNvSpPr/>
      </dsp:nvSpPr>
      <dsp:spPr>
        <a:xfrm>
          <a:off x="0" y="2021"/>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terapie</a:t>
          </a:r>
          <a:r>
            <a:rPr lang="en-GB" sz="1900" b="0" kern="1200"/>
            <a:t>: účinnost a/nebo riziko určité léčby.</a:t>
          </a:r>
          <a:endParaRPr lang="en-US" sz="1900" kern="1200"/>
        </a:p>
      </dsp:txBody>
      <dsp:txXfrm>
        <a:off x="0" y="2021"/>
        <a:ext cx="5219998" cy="689325"/>
      </dsp:txXfrm>
    </dsp:sp>
    <dsp:sp modelId="{3886A7E4-1430-4D47-B8AA-4C37D39CE9D9}">
      <dsp:nvSpPr>
        <dsp:cNvPr id="0" name=""/>
        <dsp:cNvSpPr/>
      </dsp:nvSpPr>
      <dsp:spPr>
        <a:xfrm>
          <a:off x="0" y="691347"/>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51C7DE-FEC1-4291-BF10-4ECAB45BEB28}">
      <dsp:nvSpPr>
        <dsp:cNvPr id="0" name=""/>
        <dsp:cNvSpPr/>
      </dsp:nvSpPr>
      <dsp:spPr>
        <a:xfrm>
          <a:off x="0" y="691347"/>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dirty="0" err="1"/>
            <a:t>diagnóza</a:t>
          </a:r>
          <a:r>
            <a:rPr lang="en-GB" sz="1900" b="1" kern="1200" dirty="0"/>
            <a:t>: </a:t>
          </a:r>
          <a:r>
            <a:rPr lang="en-GB" sz="1900" b="0" kern="1200" dirty="0" err="1"/>
            <a:t>přesnost</a:t>
          </a:r>
          <a:r>
            <a:rPr lang="en-GB" sz="1900" b="0" kern="1200" dirty="0"/>
            <a:t>/</a:t>
          </a:r>
          <a:r>
            <a:rPr lang="en-GB" sz="1900" b="0" kern="1200" dirty="0" err="1"/>
            <a:t>užitečnost</a:t>
          </a:r>
          <a:r>
            <a:rPr lang="en-GB" sz="1900" b="0" kern="1200" dirty="0"/>
            <a:t> </a:t>
          </a:r>
          <a:r>
            <a:rPr lang="en-GB" sz="1900" b="0" kern="1200" dirty="0" err="1"/>
            <a:t>diagnostického</a:t>
          </a:r>
          <a:r>
            <a:rPr lang="en-GB" sz="1900" b="0" kern="1200" dirty="0"/>
            <a:t> </a:t>
          </a:r>
          <a:r>
            <a:rPr lang="en-GB" sz="1900" b="0" kern="1200" dirty="0" err="1"/>
            <a:t>nástroje</a:t>
          </a:r>
          <a:r>
            <a:rPr lang="en-GB" sz="1900" b="0" kern="1200" dirty="0"/>
            <a:t>/</a:t>
          </a:r>
          <a:r>
            <a:rPr lang="en-GB" sz="1900" b="0" kern="1200" dirty="0" err="1"/>
            <a:t>testu</a:t>
          </a:r>
          <a:r>
            <a:rPr lang="en-GB" sz="1900" b="0" kern="1200" dirty="0"/>
            <a:t>; </a:t>
          </a:r>
          <a:r>
            <a:rPr lang="en-GB" sz="1900" b="0" kern="1200" dirty="0" err="1"/>
            <a:t>použití</a:t>
          </a:r>
          <a:r>
            <a:rPr lang="en-GB" sz="1900" b="0" kern="1200" dirty="0"/>
            <a:t> u </a:t>
          </a:r>
          <a:r>
            <a:rPr lang="en-GB" sz="1900" b="0" kern="1200" dirty="0" err="1"/>
            <a:t>konkrétního</a:t>
          </a:r>
          <a:r>
            <a:rPr lang="en-GB" sz="1900" b="0" kern="1200" dirty="0"/>
            <a:t> </a:t>
          </a:r>
          <a:r>
            <a:rPr lang="en-GB" sz="1900" b="0" kern="1200" dirty="0" err="1"/>
            <a:t>pacienta</a:t>
          </a:r>
          <a:endParaRPr lang="en-US" sz="1900" kern="1200" dirty="0"/>
        </a:p>
      </dsp:txBody>
      <dsp:txXfrm>
        <a:off x="0" y="691347"/>
        <a:ext cx="5219998" cy="689325"/>
      </dsp:txXfrm>
    </dsp:sp>
    <dsp:sp modelId="{43DC3E33-D328-4E81-AC01-03768ECA9BD3}">
      <dsp:nvSpPr>
        <dsp:cNvPr id="0" name=""/>
        <dsp:cNvSpPr/>
      </dsp:nvSpPr>
      <dsp:spPr>
        <a:xfrm>
          <a:off x="0" y="1380673"/>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07A38E-387F-44BE-9674-0CEE38D7162A}">
      <dsp:nvSpPr>
        <dsp:cNvPr id="0" name=""/>
        <dsp:cNvSpPr/>
      </dsp:nvSpPr>
      <dsp:spPr>
        <a:xfrm>
          <a:off x="0" y="1380673"/>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etiologie/poškození: </a:t>
          </a:r>
          <a:r>
            <a:rPr lang="en-GB" sz="1900" b="0" kern="1200"/>
            <a:t>příčiny nebo rizikové faktory nemoci nebo stavu</a:t>
          </a:r>
          <a:endParaRPr lang="en-US" sz="1900" kern="1200"/>
        </a:p>
      </dsp:txBody>
      <dsp:txXfrm>
        <a:off x="0" y="1380673"/>
        <a:ext cx="5219998" cy="689325"/>
      </dsp:txXfrm>
    </dsp:sp>
    <dsp:sp modelId="{6E80A413-6F81-4E76-B170-3562A69AB7B4}">
      <dsp:nvSpPr>
        <dsp:cNvPr id="0" name=""/>
        <dsp:cNvSpPr/>
      </dsp:nvSpPr>
      <dsp:spPr>
        <a:xfrm>
          <a:off x="0" y="2069999"/>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1A8268-4B7E-456D-8CFB-70A67B0849F9}">
      <dsp:nvSpPr>
        <dsp:cNvPr id="0" name=""/>
        <dsp:cNvSpPr/>
      </dsp:nvSpPr>
      <dsp:spPr>
        <a:xfrm>
          <a:off x="0" y="2069999"/>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prognóza: </a:t>
          </a:r>
          <a:r>
            <a:rPr lang="en-GB" sz="1900" b="0" kern="1200"/>
            <a:t>pravděpodobný výsledek, progrese, přežití nemoci, pravděpodobnost výskytu atd.</a:t>
          </a:r>
          <a:endParaRPr lang="en-US" sz="1900" kern="1200"/>
        </a:p>
      </dsp:txBody>
      <dsp:txXfrm>
        <a:off x="0" y="2069999"/>
        <a:ext cx="5219998" cy="689325"/>
      </dsp:txXfrm>
    </dsp:sp>
    <dsp:sp modelId="{492C85D3-C498-4245-BF91-3415623C3F4C}">
      <dsp:nvSpPr>
        <dsp:cNvPr id="0" name=""/>
        <dsp:cNvSpPr/>
      </dsp:nvSpPr>
      <dsp:spPr>
        <a:xfrm>
          <a:off x="0" y="2759324"/>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820606-EE9E-4F96-A058-619B61D9231B}">
      <dsp:nvSpPr>
        <dsp:cNvPr id="0" name=""/>
        <dsp:cNvSpPr/>
      </dsp:nvSpPr>
      <dsp:spPr>
        <a:xfrm>
          <a:off x="0" y="2759324"/>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incidence a prevalence: </a:t>
          </a:r>
          <a:r>
            <a:rPr lang="en-GB" sz="1900" b="0" kern="1200"/>
            <a:t>výskyt onemocnění v určité populac</a:t>
          </a:r>
          <a:r>
            <a:rPr lang="cs-CZ" sz="1900" b="0" kern="1200"/>
            <a:t>i</a:t>
          </a:r>
          <a:endParaRPr lang="en-US" sz="1900" kern="1200"/>
        </a:p>
      </dsp:txBody>
      <dsp:txXfrm>
        <a:off x="0" y="2759324"/>
        <a:ext cx="5219998" cy="689325"/>
      </dsp:txXfrm>
    </dsp:sp>
    <dsp:sp modelId="{9E4F6687-69A1-49CF-B6C8-8AE2CF41ADE6}">
      <dsp:nvSpPr>
        <dsp:cNvPr id="0" name=""/>
        <dsp:cNvSpPr/>
      </dsp:nvSpPr>
      <dsp:spPr>
        <a:xfrm>
          <a:off x="0" y="3448650"/>
          <a:ext cx="5219998" cy="0"/>
        </a:xfrm>
        <a:prstGeom prst="lin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4209BD-785D-4EB2-A1B0-75379C9AFE23}">
      <dsp:nvSpPr>
        <dsp:cNvPr id="0" name=""/>
        <dsp:cNvSpPr/>
      </dsp:nvSpPr>
      <dsp:spPr>
        <a:xfrm>
          <a:off x="0" y="3448650"/>
          <a:ext cx="5219998" cy="689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smysluplnost: </a:t>
          </a:r>
          <a:r>
            <a:rPr lang="en-GB" sz="1900" b="0" kern="1200"/>
            <a:t>zkušenosti nebo interpretace pacientů s určitým onemocněním/léčbou</a:t>
          </a:r>
          <a:endParaRPr lang="en-US" sz="1900" kern="1200"/>
        </a:p>
      </dsp:txBody>
      <dsp:txXfrm>
        <a:off x="0" y="3448650"/>
        <a:ext cx="5219998" cy="6893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E4EE7-8712-4EBE-8E00-54B7BA2C23EF}">
      <dsp:nvSpPr>
        <dsp:cNvPr id="0" name=""/>
        <dsp:cNvSpPr/>
      </dsp:nvSpPr>
      <dsp:spPr>
        <a:xfrm>
          <a:off x="0" y="638638"/>
          <a:ext cx="5219998"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P: paní 80 let </a:t>
          </a:r>
          <a:endParaRPr lang="en-US" sz="2800" kern="1200"/>
        </a:p>
      </dsp:txBody>
      <dsp:txXfrm>
        <a:off x="31984" y="670622"/>
        <a:ext cx="5156030" cy="591232"/>
      </dsp:txXfrm>
    </dsp:sp>
    <dsp:sp modelId="{D06A05E4-9268-4EF7-9FDF-72199B225923}">
      <dsp:nvSpPr>
        <dsp:cNvPr id="0" name=""/>
        <dsp:cNvSpPr/>
      </dsp:nvSpPr>
      <dsp:spPr>
        <a:xfrm>
          <a:off x="0" y="1374478"/>
          <a:ext cx="5219998"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I: coffee</a:t>
          </a:r>
          <a:endParaRPr lang="en-US" sz="2800" kern="1200"/>
        </a:p>
      </dsp:txBody>
      <dsp:txXfrm>
        <a:off x="31984" y="1406462"/>
        <a:ext cx="5156030" cy="591232"/>
      </dsp:txXfrm>
    </dsp:sp>
    <dsp:sp modelId="{BB429545-5158-43A5-893D-B59CB979D2AA}">
      <dsp:nvSpPr>
        <dsp:cNvPr id="0" name=""/>
        <dsp:cNvSpPr/>
      </dsp:nvSpPr>
      <dsp:spPr>
        <a:xfrm>
          <a:off x="0" y="2110319"/>
          <a:ext cx="5219998"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C: placebo / čaj / žádná terapie</a:t>
          </a:r>
          <a:endParaRPr lang="en-US" sz="2800" kern="1200"/>
        </a:p>
      </dsp:txBody>
      <dsp:txXfrm>
        <a:off x="31984" y="2142303"/>
        <a:ext cx="5156030" cy="591232"/>
      </dsp:txXfrm>
    </dsp:sp>
    <dsp:sp modelId="{70D1064B-5F6F-46F3-B1B2-1C2B8328204C}">
      <dsp:nvSpPr>
        <dsp:cNvPr id="0" name=""/>
        <dsp:cNvSpPr/>
      </dsp:nvSpPr>
      <dsp:spPr>
        <a:xfrm>
          <a:off x="0" y="2846159"/>
          <a:ext cx="5219998"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O: účinnost na celkové zdraví</a:t>
          </a:r>
          <a:endParaRPr lang="en-US" sz="2800" kern="1200"/>
        </a:p>
      </dsp:txBody>
      <dsp:txXfrm>
        <a:off x="31984" y="2878143"/>
        <a:ext cx="5156030" cy="5912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EC924-96F6-4D4A-BE87-FF74FFAD7660}">
      <dsp:nvSpPr>
        <dsp:cNvPr id="0" name=""/>
        <dsp:cNvSpPr/>
      </dsp:nvSpPr>
      <dsp:spPr>
        <a:xfrm>
          <a:off x="0" y="0"/>
          <a:ext cx="8602560" cy="91079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P: 80 letá paní s rizikem vzniku deprese</a:t>
          </a:r>
          <a:endParaRPr lang="en-US" sz="3200" kern="1200" dirty="0"/>
        </a:p>
      </dsp:txBody>
      <dsp:txXfrm>
        <a:off x="26676" y="26676"/>
        <a:ext cx="7542774" cy="857447"/>
      </dsp:txXfrm>
    </dsp:sp>
    <dsp:sp modelId="{32CB2143-1CFF-43CB-A9B7-28BE00C055E0}">
      <dsp:nvSpPr>
        <dsp:cNvPr id="0" name=""/>
        <dsp:cNvSpPr/>
      </dsp:nvSpPr>
      <dsp:spPr>
        <a:xfrm>
          <a:off x="720464" y="1076399"/>
          <a:ext cx="8602560" cy="91079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I: káva</a:t>
          </a:r>
          <a:endParaRPr lang="en-US" sz="3200" kern="1200" dirty="0"/>
        </a:p>
      </dsp:txBody>
      <dsp:txXfrm>
        <a:off x="747140" y="1103075"/>
        <a:ext cx="7236723" cy="857447"/>
      </dsp:txXfrm>
    </dsp:sp>
    <dsp:sp modelId="{AAA68A23-6040-49F3-96E0-59EFB0232F42}">
      <dsp:nvSpPr>
        <dsp:cNvPr id="0" name=""/>
        <dsp:cNvSpPr/>
      </dsp:nvSpPr>
      <dsp:spPr>
        <a:xfrm>
          <a:off x="1430175" y="2152798"/>
          <a:ext cx="8602560" cy="91079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C: placebo/čaj/žádná káva</a:t>
          </a:r>
          <a:endParaRPr lang="en-US" sz="3200" kern="1200" dirty="0"/>
        </a:p>
      </dsp:txBody>
      <dsp:txXfrm>
        <a:off x="1456851" y="2179474"/>
        <a:ext cx="7247477" cy="857447"/>
      </dsp:txXfrm>
    </dsp:sp>
    <dsp:sp modelId="{DB9E40B4-BCA5-4FCF-B48E-6274C03E53E6}">
      <dsp:nvSpPr>
        <dsp:cNvPr id="0" name=""/>
        <dsp:cNvSpPr/>
      </dsp:nvSpPr>
      <dsp:spPr>
        <a:xfrm>
          <a:off x="2150639" y="3229198"/>
          <a:ext cx="8602560" cy="91079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b="0" kern="1200" dirty="0"/>
            <a:t>O: účinnost v prevenci/léčbě deprese</a:t>
          </a:r>
          <a:endParaRPr lang="en-US" sz="3200" kern="1200" dirty="0"/>
        </a:p>
      </dsp:txBody>
      <dsp:txXfrm>
        <a:off x="2177315" y="3255874"/>
        <a:ext cx="7236723" cy="857447"/>
      </dsp:txXfrm>
    </dsp:sp>
    <dsp:sp modelId="{E97AE251-3460-4A71-B3B1-C0170F260B8D}">
      <dsp:nvSpPr>
        <dsp:cNvPr id="0" name=""/>
        <dsp:cNvSpPr/>
      </dsp:nvSpPr>
      <dsp:spPr>
        <a:xfrm>
          <a:off x="8010540" y="697589"/>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143744" y="697589"/>
        <a:ext cx="325611" cy="445494"/>
      </dsp:txXfrm>
    </dsp:sp>
    <dsp:sp modelId="{0B72C601-5CA0-4490-9440-60FA21873887}">
      <dsp:nvSpPr>
        <dsp:cNvPr id="0" name=""/>
        <dsp:cNvSpPr/>
      </dsp:nvSpPr>
      <dsp:spPr>
        <a:xfrm>
          <a:off x="8731004" y="1773989"/>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864208" y="1773989"/>
        <a:ext cx="325611" cy="445494"/>
      </dsp:txXfrm>
    </dsp:sp>
    <dsp:sp modelId="{10D1D906-C813-41B3-978F-C0A2C74C632D}">
      <dsp:nvSpPr>
        <dsp:cNvPr id="0" name=""/>
        <dsp:cNvSpPr/>
      </dsp:nvSpPr>
      <dsp:spPr>
        <a:xfrm>
          <a:off x="9440715" y="2850388"/>
          <a:ext cx="592019" cy="59201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573919" y="2850388"/>
        <a:ext cx="325611" cy="4454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4A246B-A924-46E0-88A2-CB8F7035DFF6}">
      <dsp:nvSpPr>
        <dsp:cNvPr id="0" name=""/>
        <dsp:cNvSpPr/>
      </dsp:nvSpPr>
      <dsp:spPr>
        <a:xfrm>
          <a:off x="2592" y="0"/>
          <a:ext cx="2543657" cy="41402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a:t>Intervenční klinická otázka PICO</a:t>
          </a:r>
          <a:endParaRPr lang="en-GB" sz="1600" kern="1200" dirty="0"/>
        </a:p>
      </dsp:txBody>
      <dsp:txXfrm>
        <a:off x="2592" y="0"/>
        <a:ext cx="2543657" cy="1242060"/>
      </dsp:txXfrm>
    </dsp:sp>
    <dsp:sp modelId="{546E3DB4-CAD5-480E-8853-5229C07F4A7E}">
      <dsp:nvSpPr>
        <dsp:cNvPr id="0" name=""/>
        <dsp:cNvSpPr/>
      </dsp:nvSpPr>
      <dsp:spPr>
        <a:xfrm>
          <a:off x="256957" y="1242161"/>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cs-CZ" sz="1300" b="1" kern="1200" dirty="0"/>
            <a:t>P</a:t>
          </a:r>
          <a:r>
            <a:rPr lang="en-GB" sz="1300" kern="1200" dirty="0"/>
            <a:t> </a:t>
          </a:r>
          <a:r>
            <a:rPr lang="en-GB" sz="1300" kern="1200" dirty="0" err="1"/>
            <a:t>Pacient</a:t>
          </a:r>
          <a:r>
            <a:rPr lang="en-GB" sz="1300" kern="1200" dirty="0"/>
            <a:t>/</a:t>
          </a:r>
          <a:r>
            <a:rPr lang="en-GB" sz="1300" kern="1200" dirty="0" err="1"/>
            <a:t>problém</a:t>
          </a:r>
          <a:endParaRPr lang="en-GB" sz="1300" kern="1200" dirty="0"/>
        </a:p>
      </dsp:txBody>
      <dsp:txXfrm>
        <a:off x="274622" y="1259826"/>
        <a:ext cx="1999596" cy="567808"/>
      </dsp:txXfrm>
    </dsp:sp>
    <dsp:sp modelId="{ABC885BA-1564-4463-A521-7756A381E3B7}">
      <dsp:nvSpPr>
        <dsp:cNvPr id="0" name=""/>
        <dsp:cNvSpPr/>
      </dsp:nvSpPr>
      <dsp:spPr>
        <a:xfrm>
          <a:off x="256957" y="1938090"/>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it-IT" sz="1300" b="1" kern="1200" dirty="0"/>
            <a:t>I</a:t>
          </a:r>
          <a:r>
            <a:rPr lang="it-IT" sz="1300" kern="1200" dirty="0"/>
            <a:t> Intervence </a:t>
          </a:r>
          <a:br>
            <a:rPr lang="cs-CZ" sz="1300" kern="1200" dirty="0"/>
          </a:br>
          <a:r>
            <a:rPr lang="it-IT" sz="1100" kern="1200" dirty="0"/>
            <a:t>(inovativní zásah, léčba nebo postup)</a:t>
          </a:r>
          <a:endParaRPr lang="en-GB" sz="1300" kern="1200" dirty="0"/>
        </a:p>
      </dsp:txBody>
      <dsp:txXfrm>
        <a:off x="274622" y="1955755"/>
        <a:ext cx="1999596" cy="567808"/>
      </dsp:txXfrm>
    </dsp:sp>
    <dsp:sp modelId="{BA8BFE06-360C-4852-BB84-EABB72FE3CB1}">
      <dsp:nvSpPr>
        <dsp:cNvPr id="0" name=""/>
        <dsp:cNvSpPr/>
      </dsp:nvSpPr>
      <dsp:spPr>
        <a:xfrm>
          <a:off x="256957" y="2634020"/>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C</a:t>
          </a:r>
          <a:r>
            <a:rPr lang="en-GB" sz="1300" kern="1200" dirty="0"/>
            <a:t> </a:t>
          </a:r>
          <a:r>
            <a:rPr lang="en-GB" sz="1300" kern="1200" dirty="0" err="1"/>
            <a:t>Srovnání</a:t>
          </a:r>
          <a:r>
            <a:rPr lang="en-GB" sz="1300" kern="1200" dirty="0"/>
            <a:t> </a:t>
          </a:r>
          <a:br>
            <a:rPr lang="cs-CZ" sz="1300" kern="1200" dirty="0"/>
          </a:br>
          <a:r>
            <a:rPr lang="en-GB" sz="1100" kern="1200" dirty="0"/>
            <a:t>(srovnávací </a:t>
          </a:r>
          <a:r>
            <a:rPr lang="en-GB" sz="1100" kern="1200" dirty="0" err="1"/>
            <a:t>intervence</a:t>
          </a:r>
          <a:r>
            <a:rPr lang="en-GB" sz="1100" kern="1200" dirty="0"/>
            <a:t>, léčba nebo postup)</a:t>
          </a:r>
          <a:endParaRPr lang="en-GB" sz="1300" kern="1200" dirty="0"/>
        </a:p>
      </dsp:txBody>
      <dsp:txXfrm>
        <a:off x="274622" y="2651685"/>
        <a:ext cx="1999596" cy="567808"/>
      </dsp:txXfrm>
    </dsp:sp>
    <dsp:sp modelId="{A6B26287-AEE3-4BB4-9CC7-6CA981ABB2EE}">
      <dsp:nvSpPr>
        <dsp:cNvPr id="0" name=""/>
        <dsp:cNvSpPr/>
      </dsp:nvSpPr>
      <dsp:spPr>
        <a:xfrm>
          <a:off x="256957" y="3329949"/>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O</a:t>
          </a:r>
          <a:r>
            <a:rPr lang="en-GB" sz="1300" kern="1200" dirty="0"/>
            <a:t> výsledek/výsledky</a:t>
          </a:r>
        </a:p>
      </dsp:txBody>
      <dsp:txXfrm>
        <a:off x="274622" y="3347614"/>
        <a:ext cx="1999596" cy="567808"/>
      </dsp:txXfrm>
    </dsp:sp>
    <dsp:sp modelId="{6FEF2761-A9DB-4EEC-BE28-0ACD8654322A}">
      <dsp:nvSpPr>
        <dsp:cNvPr id="0" name=""/>
        <dsp:cNvSpPr/>
      </dsp:nvSpPr>
      <dsp:spPr>
        <a:xfrm>
          <a:off x="2780724" y="0"/>
          <a:ext cx="2543657" cy="41402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a:t>Diagnostická klinická otázka PIRD</a:t>
          </a:r>
          <a:endParaRPr lang="en-GB" sz="1600" kern="1200" dirty="0"/>
        </a:p>
      </dsp:txBody>
      <dsp:txXfrm>
        <a:off x="2780724" y="0"/>
        <a:ext cx="2543657" cy="1242060"/>
      </dsp:txXfrm>
    </dsp:sp>
    <dsp:sp modelId="{72F28C68-39E0-41FA-B885-AC8AEFBBA6E1}">
      <dsp:nvSpPr>
        <dsp:cNvPr id="0" name=""/>
        <dsp:cNvSpPr/>
      </dsp:nvSpPr>
      <dsp:spPr>
        <a:xfrm>
          <a:off x="2991389" y="1242161"/>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P</a:t>
          </a:r>
          <a:r>
            <a:rPr lang="en-GB" sz="1300" kern="1200" dirty="0"/>
            <a:t> Populace</a:t>
          </a:r>
        </a:p>
      </dsp:txBody>
      <dsp:txXfrm>
        <a:off x="3009054" y="1259826"/>
        <a:ext cx="1999596" cy="567808"/>
      </dsp:txXfrm>
    </dsp:sp>
    <dsp:sp modelId="{FF68A32A-C298-41D4-B87D-7C2B9C671EE5}">
      <dsp:nvSpPr>
        <dsp:cNvPr id="0" name=""/>
        <dsp:cNvSpPr/>
      </dsp:nvSpPr>
      <dsp:spPr>
        <a:xfrm>
          <a:off x="2991389" y="1938090"/>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I</a:t>
          </a:r>
          <a:r>
            <a:rPr lang="en-GB" sz="1300" kern="1200" dirty="0"/>
            <a:t> </a:t>
          </a:r>
          <a:r>
            <a:rPr lang="en-GB" sz="1300" kern="1200" dirty="0" err="1"/>
            <a:t>Indexový</a:t>
          </a:r>
          <a:r>
            <a:rPr lang="en-GB" sz="1300" kern="1200" dirty="0"/>
            <a:t> test </a:t>
          </a:r>
          <a:br>
            <a:rPr lang="cs-CZ" sz="1300" kern="1200" dirty="0"/>
          </a:br>
          <a:r>
            <a:rPr lang="en-GB" sz="1100" kern="1200" dirty="0"/>
            <a:t>(</a:t>
          </a:r>
          <a:r>
            <a:rPr lang="en-GB" sz="1100" kern="1200" dirty="0" err="1"/>
            <a:t>validovaný</a:t>
          </a:r>
          <a:r>
            <a:rPr lang="en-GB" sz="1100" kern="1200" dirty="0"/>
            <a:t> </a:t>
          </a:r>
          <a:r>
            <a:rPr lang="en-GB" sz="1100" kern="1200" dirty="0" err="1"/>
            <a:t>diagnostický</a:t>
          </a:r>
          <a:r>
            <a:rPr lang="en-GB" sz="1100" kern="1200" dirty="0"/>
            <a:t> test)</a:t>
          </a:r>
          <a:endParaRPr lang="en-GB" sz="1300" kern="1200" dirty="0"/>
        </a:p>
      </dsp:txBody>
      <dsp:txXfrm>
        <a:off x="3009054" y="1955755"/>
        <a:ext cx="1999596" cy="567808"/>
      </dsp:txXfrm>
    </dsp:sp>
    <dsp:sp modelId="{356859E4-920B-4652-B0D2-7E402FB058DB}">
      <dsp:nvSpPr>
        <dsp:cNvPr id="0" name=""/>
        <dsp:cNvSpPr/>
      </dsp:nvSpPr>
      <dsp:spPr>
        <a:xfrm>
          <a:off x="2991389" y="2634020"/>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R</a:t>
          </a:r>
          <a:r>
            <a:rPr lang="en-GB" sz="1300" kern="1200" dirty="0"/>
            <a:t> </a:t>
          </a:r>
          <a:r>
            <a:rPr lang="en-GB" sz="1300" kern="1200" dirty="0" err="1"/>
            <a:t>Referenční</a:t>
          </a:r>
          <a:r>
            <a:rPr lang="en-GB" sz="1300" kern="1200" dirty="0"/>
            <a:t> test </a:t>
          </a:r>
          <a:r>
            <a:rPr lang="en-GB" sz="1100" kern="1200" dirty="0"/>
            <a:t>(</a:t>
          </a:r>
          <a:r>
            <a:rPr lang="en-GB" sz="1100" kern="1200" dirty="0" err="1"/>
            <a:t>referenční</a:t>
          </a:r>
          <a:r>
            <a:rPr lang="en-GB" sz="1100" kern="1200" dirty="0"/>
            <a:t> </a:t>
          </a:r>
          <a:r>
            <a:rPr lang="en-GB" sz="1100" kern="1200" dirty="0" err="1"/>
            <a:t>diagnostický</a:t>
          </a:r>
          <a:r>
            <a:rPr lang="en-GB" sz="1100" kern="1200" dirty="0"/>
            <a:t> test)</a:t>
          </a:r>
          <a:endParaRPr lang="en-GB" sz="1300" kern="1200" dirty="0"/>
        </a:p>
      </dsp:txBody>
      <dsp:txXfrm>
        <a:off x="3009054" y="2651685"/>
        <a:ext cx="1999596" cy="567808"/>
      </dsp:txXfrm>
    </dsp:sp>
    <dsp:sp modelId="{5E776281-D1E1-4D7F-AF9A-F2B776AA416B}">
      <dsp:nvSpPr>
        <dsp:cNvPr id="0" name=""/>
        <dsp:cNvSpPr/>
      </dsp:nvSpPr>
      <dsp:spPr>
        <a:xfrm>
          <a:off x="2991389" y="3329949"/>
          <a:ext cx="2034926" cy="6031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D</a:t>
          </a:r>
          <a:r>
            <a:rPr lang="en-GB" sz="1300" kern="1200" dirty="0"/>
            <a:t> </a:t>
          </a:r>
          <a:r>
            <a:rPr lang="en-GB" sz="1300" kern="1200" dirty="0" err="1"/>
            <a:t>Diagnóza</a:t>
          </a:r>
          <a:r>
            <a:rPr lang="en-GB" sz="1300" kern="1200" dirty="0"/>
            <a:t> </a:t>
          </a:r>
          <a:r>
            <a:rPr lang="en-GB" sz="1300" kern="1200" dirty="0" err="1"/>
            <a:t>zájmu</a:t>
          </a:r>
          <a:r>
            <a:rPr lang="en-GB" sz="1300" kern="1200" dirty="0"/>
            <a:t> </a:t>
          </a:r>
          <a:r>
            <a:rPr lang="en-GB" sz="1100" kern="1200" dirty="0"/>
            <a:t>(</a:t>
          </a:r>
          <a:r>
            <a:rPr lang="en-GB" sz="1100" kern="1200" dirty="0" err="1"/>
            <a:t>zkoumaná</a:t>
          </a:r>
          <a:r>
            <a:rPr lang="en-GB" sz="1100" kern="1200" dirty="0"/>
            <a:t> </a:t>
          </a:r>
          <a:r>
            <a:rPr lang="en-GB" sz="1100" kern="1200" dirty="0" err="1"/>
            <a:t>diagnóza</a:t>
          </a:r>
          <a:r>
            <a:rPr lang="en-GB" sz="1100" kern="1200" dirty="0"/>
            <a:t>)</a:t>
          </a:r>
          <a:endParaRPr lang="en-GB" sz="1300" kern="1200" dirty="0"/>
        </a:p>
      </dsp:txBody>
      <dsp:txXfrm>
        <a:off x="3009054" y="3347614"/>
        <a:ext cx="1999596" cy="567808"/>
      </dsp:txXfrm>
    </dsp:sp>
    <dsp:sp modelId="{94B1E070-B199-46FE-8B9B-B59DD038FE0C}">
      <dsp:nvSpPr>
        <dsp:cNvPr id="0" name=""/>
        <dsp:cNvSpPr/>
      </dsp:nvSpPr>
      <dsp:spPr>
        <a:xfrm>
          <a:off x="5471456" y="0"/>
          <a:ext cx="2543657" cy="41402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dirty="0"/>
            <a:t>Klinická otázka pro riziko PEO</a:t>
          </a:r>
          <a:endParaRPr lang="en-GB" sz="1600" kern="1200" dirty="0"/>
        </a:p>
      </dsp:txBody>
      <dsp:txXfrm>
        <a:off x="5471456" y="0"/>
        <a:ext cx="2543657" cy="1242060"/>
      </dsp:txXfrm>
    </dsp:sp>
    <dsp:sp modelId="{6FB2403C-8614-458A-80AC-05BA915F5B3E}">
      <dsp:nvSpPr>
        <dsp:cNvPr id="0" name=""/>
        <dsp:cNvSpPr/>
      </dsp:nvSpPr>
      <dsp:spPr>
        <a:xfrm>
          <a:off x="5725821" y="1242413"/>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P</a:t>
          </a:r>
          <a:r>
            <a:rPr lang="en-GB" sz="1300" kern="1200" dirty="0"/>
            <a:t> Populace</a:t>
          </a:r>
        </a:p>
      </dsp:txBody>
      <dsp:txXfrm>
        <a:off x="5749644" y="1266236"/>
        <a:ext cx="1987280" cy="765737"/>
      </dsp:txXfrm>
    </dsp:sp>
    <dsp:sp modelId="{47DBA900-D1D1-4F6B-9E58-0FBE64850BE2}">
      <dsp:nvSpPr>
        <dsp:cNvPr id="0" name=""/>
        <dsp:cNvSpPr/>
      </dsp:nvSpPr>
      <dsp:spPr>
        <a:xfrm>
          <a:off x="5725821" y="2180933"/>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E</a:t>
          </a:r>
          <a:r>
            <a:rPr lang="en-GB" sz="1300" kern="1200" dirty="0"/>
            <a:t> </a:t>
          </a:r>
          <a:r>
            <a:rPr lang="en-GB" sz="1300" kern="1200" dirty="0" err="1"/>
            <a:t>Expozice</a:t>
          </a:r>
          <a:r>
            <a:rPr lang="en-GB" sz="1300" kern="1200" dirty="0"/>
            <a:t>/</a:t>
          </a:r>
          <a:r>
            <a:rPr lang="en-GB" sz="1300" kern="1200" dirty="0" err="1"/>
            <a:t>expozice</a:t>
          </a:r>
          <a:r>
            <a:rPr lang="en-GB" sz="1300" kern="1200" dirty="0"/>
            <a:t> </a:t>
          </a:r>
          <a:r>
            <a:rPr lang="en-GB" sz="1300" kern="1200" dirty="0" err="1"/>
            <a:t>zájmu</a:t>
          </a:r>
          <a:endParaRPr lang="en-GB" sz="1300" kern="1200" dirty="0"/>
        </a:p>
      </dsp:txBody>
      <dsp:txXfrm>
        <a:off x="5749644" y="2204756"/>
        <a:ext cx="1987280" cy="765737"/>
      </dsp:txXfrm>
    </dsp:sp>
    <dsp:sp modelId="{AB600FAF-0F24-4AE6-AF4C-DBA3A472B503}">
      <dsp:nvSpPr>
        <dsp:cNvPr id="0" name=""/>
        <dsp:cNvSpPr/>
      </dsp:nvSpPr>
      <dsp:spPr>
        <a:xfrm>
          <a:off x="5725821" y="3119452"/>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O</a:t>
          </a:r>
          <a:r>
            <a:rPr lang="en-GB" sz="1300" kern="1200" dirty="0"/>
            <a:t> </a:t>
          </a:r>
          <a:r>
            <a:rPr lang="en-GB" sz="1300" kern="1200" dirty="0" err="1"/>
            <a:t>výsledek</a:t>
          </a:r>
          <a:r>
            <a:rPr lang="en-GB" sz="1300" kern="1200" dirty="0"/>
            <a:t>(y) </a:t>
          </a:r>
          <a:r>
            <a:rPr lang="en-GB" sz="1300" kern="1200" dirty="0" err="1"/>
            <a:t>zájmu</a:t>
          </a:r>
          <a:endParaRPr lang="en-GB" sz="1300" kern="1200" dirty="0"/>
        </a:p>
      </dsp:txBody>
      <dsp:txXfrm>
        <a:off x="5749644" y="3143275"/>
        <a:ext cx="1987280" cy="765737"/>
      </dsp:txXfrm>
    </dsp:sp>
    <dsp:sp modelId="{A0C059FE-D767-414D-8685-7FD235850998}">
      <dsp:nvSpPr>
        <dsp:cNvPr id="0" name=""/>
        <dsp:cNvSpPr/>
      </dsp:nvSpPr>
      <dsp:spPr>
        <a:xfrm>
          <a:off x="8205888" y="0"/>
          <a:ext cx="2543657" cy="41402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err="1"/>
            <a:t>Klinick</a:t>
          </a:r>
          <a:r>
            <a:rPr lang="cs-CZ" sz="1600" kern="1200" dirty="0"/>
            <a:t>á</a:t>
          </a:r>
          <a:r>
            <a:rPr lang="en-GB" sz="1600" kern="1200" dirty="0"/>
            <a:t> </a:t>
          </a:r>
          <a:r>
            <a:rPr lang="en-GB" sz="1600" kern="1200" dirty="0" err="1"/>
            <a:t>otázk</a:t>
          </a:r>
          <a:r>
            <a:rPr lang="cs-CZ" sz="1600" kern="1200" dirty="0"/>
            <a:t>a</a:t>
          </a:r>
          <a:r>
            <a:rPr lang="en-GB" sz="1600" kern="1200" dirty="0"/>
            <a:t> pro </a:t>
          </a:r>
          <a:r>
            <a:rPr lang="en-GB" sz="1600" kern="1200" dirty="0" err="1"/>
            <a:t>zjišťování</a:t>
          </a:r>
          <a:r>
            <a:rPr lang="en-GB" sz="1600" kern="1200" dirty="0"/>
            <a:t> </a:t>
          </a:r>
          <a:r>
            <a:rPr lang="en-GB" sz="1600" kern="1200" dirty="0" err="1"/>
            <a:t>zkušeností</a:t>
          </a:r>
          <a:r>
            <a:rPr lang="en-GB" sz="1600" kern="1200" dirty="0"/>
            <a:t>/</a:t>
          </a:r>
          <a:r>
            <a:rPr lang="en-GB" sz="1600" kern="1200" dirty="0" err="1"/>
            <a:t>strategií</a:t>
          </a:r>
          <a:r>
            <a:rPr lang="en-GB" sz="1600" kern="1200" dirty="0"/>
            <a:t> v </a:t>
          </a:r>
          <a:r>
            <a:rPr lang="en-GB" sz="1600" kern="1200" dirty="0" err="1"/>
            <a:t>kvalitativním</a:t>
          </a:r>
          <a:r>
            <a:rPr lang="en-GB" sz="1600" kern="1200" dirty="0"/>
            <a:t> </a:t>
          </a:r>
          <a:r>
            <a:rPr lang="en-GB" sz="1600" kern="1200" dirty="0" err="1"/>
            <a:t>výzkumu</a:t>
          </a:r>
          <a:r>
            <a:rPr lang="en-GB" sz="1600" kern="1200" dirty="0"/>
            <a:t> PIC</a:t>
          </a:r>
          <a:r>
            <a:rPr lang="cs-CZ" sz="1600" kern="1200" dirty="0"/>
            <a:t>o </a:t>
          </a:r>
          <a:endParaRPr lang="en-GB" sz="1600" kern="1200" dirty="0"/>
        </a:p>
      </dsp:txBody>
      <dsp:txXfrm>
        <a:off x="8205888" y="0"/>
        <a:ext cx="2543657" cy="1242060"/>
      </dsp:txXfrm>
    </dsp:sp>
    <dsp:sp modelId="{8402CB85-5651-4E18-848F-00D369BFD0A6}">
      <dsp:nvSpPr>
        <dsp:cNvPr id="0" name=""/>
        <dsp:cNvSpPr/>
      </dsp:nvSpPr>
      <dsp:spPr>
        <a:xfrm>
          <a:off x="8460253" y="1242413"/>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P</a:t>
          </a:r>
          <a:r>
            <a:rPr lang="en-GB" sz="1300" kern="1200" dirty="0"/>
            <a:t> Participant (</a:t>
          </a:r>
          <a:r>
            <a:rPr lang="en-GB" sz="1300" kern="1200" dirty="0" err="1"/>
            <a:t>účastník</a:t>
          </a:r>
          <a:r>
            <a:rPr lang="en-GB" sz="1300" kern="1200" dirty="0"/>
            <a:t>, </a:t>
          </a:r>
          <a:r>
            <a:rPr lang="en-GB" sz="1300" kern="1200" dirty="0" err="1"/>
            <a:t>zúčastněná</a:t>
          </a:r>
          <a:r>
            <a:rPr lang="en-GB" sz="1300" kern="1200" dirty="0"/>
            <a:t> </a:t>
          </a:r>
          <a:r>
            <a:rPr lang="en-GB" sz="1300" kern="1200" dirty="0" err="1"/>
            <a:t>strana</a:t>
          </a:r>
          <a:r>
            <a:rPr lang="en-GB" sz="1300" kern="1200" dirty="0"/>
            <a:t>, </a:t>
          </a:r>
          <a:r>
            <a:rPr lang="en-GB" sz="1300" kern="1200" dirty="0" err="1"/>
            <a:t>uživatel</a:t>
          </a:r>
          <a:r>
            <a:rPr lang="en-GB" sz="1300" kern="1200" dirty="0"/>
            <a:t> </a:t>
          </a:r>
          <a:r>
            <a:rPr lang="en-GB" sz="1300" kern="1200" dirty="0" err="1"/>
            <a:t>péče</a:t>
          </a:r>
          <a:r>
            <a:rPr lang="en-GB" sz="1300" kern="1200" dirty="0"/>
            <a:t>, populace)</a:t>
          </a:r>
        </a:p>
      </dsp:txBody>
      <dsp:txXfrm>
        <a:off x="8484076" y="1266236"/>
        <a:ext cx="1987280" cy="765737"/>
      </dsp:txXfrm>
    </dsp:sp>
    <dsp:sp modelId="{8E3F0F9C-AF89-4FBA-8B53-B5330C211771}">
      <dsp:nvSpPr>
        <dsp:cNvPr id="0" name=""/>
        <dsp:cNvSpPr/>
      </dsp:nvSpPr>
      <dsp:spPr>
        <a:xfrm>
          <a:off x="8460253" y="2180933"/>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t>I</a:t>
          </a:r>
          <a:r>
            <a:rPr lang="en-GB" sz="1300" kern="1200" dirty="0"/>
            <a:t> </a:t>
          </a:r>
          <a:r>
            <a:rPr lang="en-GB" sz="1300" kern="1200" dirty="0" err="1"/>
            <a:t>Fenomén</a:t>
          </a:r>
          <a:r>
            <a:rPr lang="en-GB" sz="1300" kern="1200" dirty="0"/>
            <a:t> </a:t>
          </a:r>
          <a:r>
            <a:rPr lang="en-GB" sz="1300" kern="1200" dirty="0" err="1"/>
            <a:t>zájmu</a:t>
          </a:r>
          <a:r>
            <a:rPr lang="en-GB" sz="1300" kern="1200" dirty="0"/>
            <a:t> (</a:t>
          </a:r>
          <a:r>
            <a:rPr lang="en-GB" sz="1300" kern="1200" dirty="0" err="1"/>
            <a:t>výzkumný</a:t>
          </a:r>
          <a:r>
            <a:rPr lang="en-GB" sz="1300" kern="1200" dirty="0"/>
            <a:t> </a:t>
          </a:r>
          <a:r>
            <a:rPr lang="en-GB" sz="1300" kern="1200" dirty="0" err="1"/>
            <a:t>jev</a:t>
          </a:r>
          <a:r>
            <a:rPr lang="en-GB" sz="1300" kern="1200" dirty="0"/>
            <a:t>)</a:t>
          </a:r>
        </a:p>
      </dsp:txBody>
      <dsp:txXfrm>
        <a:off x="8484076" y="2204756"/>
        <a:ext cx="1987280" cy="765737"/>
      </dsp:txXfrm>
    </dsp:sp>
    <dsp:sp modelId="{443A74A4-DF49-4846-83C9-30181B06CCFB}">
      <dsp:nvSpPr>
        <dsp:cNvPr id="0" name=""/>
        <dsp:cNvSpPr/>
      </dsp:nvSpPr>
      <dsp:spPr>
        <a:xfrm>
          <a:off x="8460253" y="3119452"/>
          <a:ext cx="2034926" cy="8133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pt-BR" sz="1300" b="1" kern="1200" dirty="0"/>
            <a:t>Co</a:t>
          </a:r>
          <a:r>
            <a:rPr lang="pt-BR" sz="1300" kern="1200" dirty="0"/>
            <a:t> Context (kontext, souvislosti, okolnosti)</a:t>
          </a:r>
          <a:endParaRPr lang="en-GB" sz="1300" kern="1200" dirty="0"/>
        </a:p>
      </dsp:txBody>
      <dsp:txXfrm>
        <a:off x="8484076" y="3143275"/>
        <a:ext cx="1987280" cy="7657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Layout" Target="../diagrams/layout3.xml"/><Relationship Id="rId7" Type="http://schemas.openxmlformats.org/officeDocument/2006/relationships/image" Target="../media/image10.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13.jpeg"/><Relationship Id="rId4" Type="http://schemas.openxmlformats.org/officeDocument/2006/relationships/diagramQuickStyle" Target="../diagrams/quickStyle3.xml"/><Relationship Id="rId9"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4.png"/><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7.jpeg"/><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libguides.library.cqu.edu.au/c.php?g=949210&amp;p=6880841" TargetMode="Externa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9.jpeg"/><Relationship Id="rId4" Type="http://schemas.openxmlformats.org/officeDocument/2006/relationships/diagramQuickStyle" Target="../diagrams/quickStyle2.xml"/><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688240" y="2511482"/>
            <a:ext cx="4488808" cy="1171580"/>
          </a:xfrm>
        </p:spPr>
        <p:txBody>
          <a:bodyPr/>
          <a:lstStyle/>
          <a:p>
            <a:r>
              <a:rPr lang="cs-CZ" dirty="0"/>
              <a:t>Klinická otázka</a:t>
            </a:r>
          </a:p>
        </p:txBody>
      </p:sp>
      <p:sp>
        <p:nvSpPr>
          <p:cNvPr id="3" name="Podnadpis 2"/>
          <p:cNvSpPr>
            <a:spLocks noGrp="1"/>
          </p:cNvSpPr>
          <p:nvPr>
            <p:ph type="subTitle" idx="1"/>
          </p:nvPr>
        </p:nvSpPr>
        <p:spPr>
          <a:xfrm>
            <a:off x="8983769" y="5754926"/>
            <a:ext cx="3007814" cy="802535"/>
          </a:xfrm>
        </p:spPr>
        <p:txBody>
          <a:bodyPr>
            <a:normAutofit fontScale="92500"/>
          </a:bodyPr>
          <a:lstStyle/>
          <a:p>
            <a:r>
              <a:rPr lang="cs-CZ" sz="1800" dirty="0"/>
              <a:t>Mgr. Dana Dolanová, Ph.D.</a:t>
            </a:r>
          </a:p>
          <a:p>
            <a:r>
              <a:rPr lang="cs-CZ" sz="1800" dirty="0"/>
              <a:t>dana.dolanova@med.muni.cz</a:t>
            </a:r>
          </a:p>
        </p:txBody>
      </p:sp>
    </p:spTree>
    <p:custDataLst>
      <p:tags r:id="rId1"/>
    </p:custDataLst>
    <p:extLst>
      <p:ext uri="{BB962C8B-B14F-4D97-AF65-F5344CB8AC3E}">
        <p14:creationId xmlns:p14="http://schemas.microsoft.com/office/powerpoint/2010/main" val="1887210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A5F5BF-9470-8409-50C8-E3FFF9DCD8F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D4DD47C-EEA4-452A-878A-BEA4F3D055F9}"/>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500C6ECD-214A-AC97-CD26-9E52ECC932DD}"/>
              </a:ext>
            </a:extLst>
          </p:cNvPr>
          <p:cNvSpPr>
            <a:spLocks noGrp="1"/>
          </p:cNvSpPr>
          <p:nvPr>
            <p:ph type="title"/>
          </p:nvPr>
        </p:nvSpPr>
        <p:spPr/>
        <p:txBody>
          <a:bodyPr/>
          <a:lstStyle/>
          <a:p>
            <a:r>
              <a:rPr lang="cs-CZ" dirty="0" err="1"/>
              <a:t>Foreground</a:t>
            </a:r>
            <a:r>
              <a:rPr lang="cs-CZ" dirty="0"/>
              <a:t> </a:t>
            </a:r>
            <a:r>
              <a:rPr lang="cs-CZ" dirty="0" err="1"/>
              <a:t>question</a:t>
            </a:r>
            <a:endParaRPr lang="en-GB" dirty="0"/>
          </a:p>
        </p:txBody>
      </p:sp>
      <p:sp>
        <p:nvSpPr>
          <p:cNvPr id="5" name="Zástupný obsah 4">
            <a:extLst>
              <a:ext uri="{FF2B5EF4-FFF2-40B4-BE49-F238E27FC236}">
                <a16:creationId xmlns:a16="http://schemas.microsoft.com/office/drawing/2014/main" id="{EB8010E3-21AC-B043-928E-88E82DF65591}"/>
              </a:ext>
            </a:extLst>
          </p:cNvPr>
          <p:cNvSpPr>
            <a:spLocks noGrp="1"/>
          </p:cNvSpPr>
          <p:nvPr>
            <p:ph idx="1"/>
          </p:nvPr>
        </p:nvSpPr>
        <p:spPr>
          <a:xfrm>
            <a:off x="666000" y="1442621"/>
            <a:ext cx="10753200" cy="1506768"/>
          </a:xfrm>
        </p:spPr>
        <p:txBody>
          <a:bodyPr/>
          <a:lstStyle/>
          <a:p>
            <a:r>
              <a:rPr lang="en-GB" dirty="0"/>
              <a:t>o </a:t>
            </a:r>
            <a:r>
              <a:rPr lang="en-GB" dirty="0" err="1"/>
              <a:t>rozhodnutích</a:t>
            </a:r>
            <a:r>
              <a:rPr lang="en-GB" dirty="0"/>
              <a:t> a </a:t>
            </a:r>
            <a:r>
              <a:rPr lang="en-GB" dirty="0" err="1"/>
              <a:t>opatřeních</a:t>
            </a:r>
            <a:r>
              <a:rPr lang="en-GB" dirty="0"/>
              <a:t> v </a:t>
            </a:r>
            <a:r>
              <a:rPr lang="en-GB" dirty="0" err="1"/>
              <a:t>oblasti</a:t>
            </a:r>
            <a:r>
              <a:rPr lang="en-GB" dirty="0"/>
              <a:t> </a:t>
            </a:r>
            <a:r>
              <a:rPr lang="en-GB" dirty="0" err="1"/>
              <a:t>péče</a:t>
            </a:r>
            <a:r>
              <a:rPr lang="en-GB" dirty="0"/>
              <a:t> o </a:t>
            </a:r>
            <a:r>
              <a:rPr lang="en-GB" dirty="0" err="1"/>
              <a:t>pacienty</a:t>
            </a:r>
            <a:endParaRPr lang="cs-CZ" dirty="0"/>
          </a:p>
          <a:p>
            <a:r>
              <a:rPr lang="en-GB" dirty="0" err="1"/>
              <a:t>odpovědi</a:t>
            </a:r>
            <a:r>
              <a:rPr lang="en-GB" dirty="0"/>
              <a:t> </a:t>
            </a:r>
            <a:r>
              <a:rPr lang="en-GB" dirty="0" err="1"/>
              <a:t>na</a:t>
            </a:r>
            <a:r>
              <a:rPr lang="en-GB" dirty="0"/>
              <a:t> </a:t>
            </a:r>
            <a:r>
              <a:rPr lang="en-GB" dirty="0" err="1"/>
              <a:t>základě</a:t>
            </a:r>
            <a:r>
              <a:rPr lang="en-GB" dirty="0"/>
              <a:t> </a:t>
            </a:r>
            <a:r>
              <a:rPr lang="en-GB" dirty="0" err="1"/>
              <a:t>vědeckých</a:t>
            </a:r>
            <a:r>
              <a:rPr lang="en-GB" dirty="0"/>
              <a:t> </a:t>
            </a:r>
            <a:r>
              <a:rPr lang="en-GB" dirty="0" err="1"/>
              <a:t>důkazů</a:t>
            </a:r>
            <a:endParaRPr lang="cs-CZ" dirty="0"/>
          </a:p>
          <a:p>
            <a:r>
              <a:rPr lang="cs-CZ" dirty="0"/>
              <a:t>otázky o</a:t>
            </a:r>
            <a:r>
              <a:rPr lang="en-GB" dirty="0"/>
              <a:t> </a:t>
            </a:r>
            <a:r>
              <a:rPr lang="en-GB" dirty="0" err="1"/>
              <a:t>diagnostice</a:t>
            </a:r>
            <a:r>
              <a:rPr lang="cs-CZ" dirty="0"/>
              <a:t>,</a:t>
            </a:r>
            <a:r>
              <a:rPr lang="en-GB" dirty="0"/>
              <a:t> </a:t>
            </a:r>
            <a:r>
              <a:rPr lang="en-GB" dirty="0" err="1"/>
              <a:t>léčb</a:t>
            </a:r>
            <a:r>
              <a:rPr lang="cs-CZ" dirty="0"/>
              <a:t>ě</a:t>
            </a:r>
            <a:r>
              <a:rPr lang="en-GB" dirty="0"/>
              <a:t>, </a:t>
            </a:r>
            <a:r>
              <a:rPr lang="en-GB" dirty="0" err="1"/>
              <a:t>prevalenci</a:t>
            </a:r>
            <a:r>
              <a:rPr lang="en-GB" dirty="0"/>
              <a:t> </a:t>
            </a:r>
            <a:r>
              <a:rPr lang="cs-CZ" dirty="0"/>
              <a:t>a </a:t>
            </a:r>
            <a:r>
              <a:rPr lang="en-GB" dirty="0" err="1"/>
              <a:t>rizik</a:t>
            </a:r>
            <a:r>
              <a:rPr lang="cs-CZ" dirty="0"/>
              <a:t>u</a:t>
            </a:r>
          </a:p>
          <a:p>
            <a:endParaRPr lang="cs-CZ" dirty="0"/>
          </a:p>
        </p:txBody>
      </p:sp>
      <p:sp>
        <p:nvSpPr>
          <p:cNvPr id="7" name="TextovéPole 6">
            <a:extLst>
              <a:ext uri="{FF2B5EF4-FFF2-40B4-BE49-F238E27FC236}">
                <a16:creationId xmlns:a16="http://schemas.microsoft.com/office/drawing/2014/main" id="{24016FCC-EF86-12EC-C2CE-B2B2A8C97C2C}"/>
              </a:ext>
            </a:extLst>
          </p:cNvPr>
          <p:cNvSpPr txBox="1"/>
          <p:nvPr/>
        </p:nvSpPr>
        <p:spPr>
          <a:xfrm>
            <a:off x="848965" y="4214227"/>
            <a:ext cx="10387270" cy="1569660"/>
          </a:xfrm>
          <a:prstGeom prst="rect">
            <a:avLst/>
          </a:prstGeom>
          <a:solidFill>
            <a:schemeClr val="accent4">
              <a:lumMod val="20000"/>
              <a:lumOff val="80000"/>
            </a:schemeClr>
          </a:solidFill>
        </p:spPr>
        <p:txBody>
          <a:bodyPr wrap="square">
            <a:spAutoFit/>
          </a:bodyPr>
          <a:lstStyle/>
          <a:p>
            <a:pPr marL="72000" indent="0">
              <a:buNone/>
            </a:pPr>
            <a:r>
              <a:rPr lang="cs-CZ" dirty="0"/>
              <a:t>N</a:t>
            </a:r>
            <a:r>
              <a:rPr lang="en-GB" dirty="0" err="1"/>
              <a:t>apř</a:t>
            </a:r>
            <a:r>
              <a:rPr lang="en-GB" dirty="0"/>
              <a:t>.</a:t>
            </a:r>
            <a:endParaRPr lang="cs-CZ" dirty="0"/>
          </a:p>
          <a:p>
            <a:r>
              <a:rPr lang="en-GB" dirty="0"/>
              <a:t>Jak </a:t>
            </a:r>
            <a:r>
              <a:rPr lang="en-GB" dirty="0" err="1"/>
              <a:t>ovlivňuje</a:t>
            </a:r>
            <a:r>
              <a:rPr lang="en-GB" dirty="0"/>
              <a:t> paracetamol v </a:t>
            </a:r>
            <a:r>
              <a:rPr lang="en-GB" dirty="0" err="1"/>
              <a:t>porovnání</a:t>
            </a:r>
            <a:r>
              <a:rPr lang="en-GB" dirty="0"/>
              <a:t> s </a:t>
            </a:r>
            <a:r>
              <a:rPr lang="en-GB" dirty="0" err="1"/>
              <a:t>ibuprofenem</a:t>
            </a:r>
            <a:r>
              <a:rPr lang="en-GB" dirty="0"/>
              <a:t> </a:t>
            </a:r>
            <a:r>
              <a:rPr lang="cs-CZ" dirty="0"/>
              <a:t>horečku </a:t>
            </a:r>
            <a:r>
              <a:rPr lang="en-GB" dirty="0"/>
              <a:t>u </a:t>
            </a:r>
            <a:r>
              <a:rPr lang="en-GB" dirty="0" err="1"/>
              <a:t>dětí</a:t>
            </a:r>
            <a:r>
              <a:rPr lang="en-GB" dirty="0"/>
              <a:t> ?</a:t>
            </a:r>
            <a:endParaRPr lang="cs-CZ" dirty="0"/>
          </a:p>
          <a:p>
            <a:r>
              <a:rPr lang="en-GB" dirty="0"/>
              <a:t>Jak </a:t>
            </a:r>
            <a:r>
              <a:rPr lang="en-GB" dirty="0" err="1"/>
              <a:t>ovlivňuje</a:t>
            </a:r>
            <a:r>
              <a:rPr lang="en-GB" dirty="0"/>
              <a:t> </a:t>
            </a:r>
            <a:r>
              <a:rPr lang="en-GB" dirty="0" err="1"/>
              <a:t>poloha</a:t>
            </a:r>
            <a:r>
              <a:rPr lang="en-GB" dirty="0"/>
              <a:t> </a:t>
            </a:r>
            <a:r>
              <a:rPr lang="en-GB" dirty="0" err="1"/>
              <a:t>na</a:t>
            </a:r>
            <a:r>
              <a:rPr lang="en-GB" dirty="0"/>
              <a:t> </a:t>
            </a:r>
            <a:r>
              <a:rPr lang="en-GB" dirty="0" err="1"/>
              <a:t>zádech</a:t>
            </a:r>
            <a:r>
              <a:rPr lang="en-GB" dirty="0"/>
              <a:t> v </a:t>
            </a:r>
            <a:r>
              <a:rPr lang="en-GB" dirty="0" err="1"/>
              <a:t>porovnání</a:t>
            </a:r>
            <a:r>
              <a:rPr lang="en-GB" dirty="0"/>
              <a:t> s </a:t>
            </a:r>
            <a:r>
              <a:rPr lang="en-GB" dirty="0" err="1"/>
              <a:t>polohou</a:t>
            </a:r>
            <a:r>
              <a:rPr lang="en-GB" dirty="0"/>
              <a:t> </a:t>
            </a:r>
            <a:r>
              <a:rPr lang="en-GB" dirty="0" err="1"/>
              <a:t>vleže</a:t>
            </a:r>
            <a:r>
              <a:rPr lang="en-GB" dirty="0"/>
              <a:t> </a:t>
            </a:r>
            <a:r>
              <a:rPr lang="en-GB" dirty="0" err="1"/>
              <a:t>na</a:t>
            </a:r>
            <a:r>
              <a:rPr lang="en-GB" dirty="0"/>
              <a:t> </a:t>
            </a:r>
            <a:r>
              <a:rPr lang="en-GB" dirty="0" err="1"/>
              <a:t>zádech</a:t>
            </a:r>
            <a:r>
              <a:rPr lang="en-GB" dirty="0"/>
              <a:t> </a:t>
            </a:r>
            <a:r>
              <a:rPr lang="en-GB" dirty="0" err="1"/>
              <a:t>hemodynamické</a:t>
            </a:r>
            <a:r>
              <a:rPr lang="en-GB" dirty="0"/>
              <a:t> </a:t>
            </a:r>
            <a:r>
              <a:rPr lang="en-GB" dirty="0" err="1"/>
              <a:t>hodnoty</a:t>
            </a:r>
            <a:r>
              <a:rPr lang="cs-CZ" dirty="0"/>
              <a:t> </a:t>
            </a:r>
            <a:r>
              <a:rPr lang="en-GB" dirty="0"/>
              <a:t>u </a:t>
            </a:r>
            <a:r>
              <a:rPr lang="en-GB" dirty="0" err="1"/>
              <a:t>pacientů</a:t>
            </a:r>
            <a:r>
              <a:rPr lang="en-GB" dirty="0"/>
              <a:t> se </a:t>
            </a:r>
            <a:r>
              <a:rPr lang="en-GB" dirty="0" err="1"/>
              <a:t>syndromem</a:t>
            </a:r>
            <a:r>
              <a:rPr lang="en-GB" dirty="0"/>
              <a:t> </a:t>
            </a:r>
            <a:r>
              <a:rPr lang="en-GB" dirty="0" err="1"/>
              <a:t>akutní</a:t>
            </a:r>
            <a:r>
              <a:rPr lang="en-GB" dirty="0"/>
              <a:t> </a:t>
            </a:r>
            <a:r>
              <a:rPr lang="en-GB" dirty="0" err="1"/>
              <a:t>respirační</a:t>
            </a:r>
            <a:r>
              <a:rPr lang="en-GB" dirty="0"/>
              <a:t> </a:t>
            </a:r>
            <a:r>
              <a:rPr lang="en-GB" dirty="0" err="1"/>
              <a:t>tísně</a:t>
            </a:r>
            <a:r>
              <a:rPr lang="en-GB" dirty="0"/>
              <a:t> ?</a:t>
            </a:r>
          </a:p>
        </p:txBody>
      </p:sp>
    </p:spTree>
    <p:extLst>
      <p:ext uri="{BB962C8B-B14F-4D97-AF65-F5344CB8AC3E}">
        <p14:creationId xmlns:p14="http://schemas.microsoft.com/office/powerpoint/2010/main" val="313167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C985BFF-1880-D3D5-C62F-D1EBB813FDC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DA87CB5-9751-51B1-66E9-45C6BDA10D80}"/>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C420EFC5-BE5E-AAD3-A7C4-49EA4AAB6382}"/>
              </a:ext>
            </a:extLst>
          </p:cNvPr>
          <p:cNvSpPr>
            <a:spLocks noGrp="1"/>
          </p:cNvSpPr>
          <p:nvPr>
            <p:ph type="title"/>
          </p:nvPr>
        </p:nvSpPr>
        <p:spPr/>
        <p:txBody>
          <a:bodyPr/>
          <a:lstStyle/>
          <a:p>
            <a:r>
              <a:rPr lang="cs-CZ" dirty="0" err="1"/>
              <a:t>Foreground</a:t>
            </a:r>
            <a:r>
              <a:rPr lang="cs-CZ" dirty="0"/>
              <a:t> </a:t>
            </a:r>
            <a:r>
              <a:rPr lang="cs-CZ" dirty="0" err="1"/>
              <a:t>question</a:t>
            </a:r>
            <a:r>
              <a:rPr lang="cs-CZ" dirty="0"/>
              <a:t> - příklady</a:t>
            </a:r>
            <a:endParaRPr lang="en-GB" dirty="0"/>
          </a:p>
        </p:txBody>
      </p:sp>
      <p:graphicFrame>
        <p:nvGraphicFramePr>
          <p:cNvPr id="6" name="Zástupný obsah 5">
            <a:extLst>
              <a:ext uri="{FF2B5EF4-FFF2-40B4-BE49-F238E27FC236}">
                <a16:creationId xmlns:a16="http://schemas.microsoft.com/office/drawing/2014/main" id="{7BD010AF-39A3-69C3-C4B2-FFEBDEDFFDAC}"/>
              </a:ext>
            </a:extLst>
          </p:cNvPr>
          <p:cNvGraphicFramePr>
            <a:graphicFrameLocks noGrp="1"/>
          </p:cNvGraphicFramePr>
          <p:nvPr>
            <p:ph idx="1"/>
            <p:extLst>
              <p:ext uri="{D42A27DB-BD31-4B8C-83A1-F6EECF244321}">
                <p14:modId xmlns:p14="http://schemas.microsoft.com/office/powerpoint/2010/main" val="123153668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Hudební terapie - Léčivé nástroje">
            <a:extLst>
              <a:ext uri="{FF2B5EF4-FFF2-40B4-BE49-F238E27FC236}">
                <a16:creationId xmlns:a16="http://schemas.microsoft.com/office/drawing/2014/main" id="{DF84EBE7-0A8E-F723-FBDD-116E055628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697" y="1567576"/>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Jak si vybrat dietu? - Oblíbené tipy pro Českou republiku!">
            <a:extLst>
              <a:ext uri="{FF2B5EF4-FFF2-40B4-BE49-F238E27FC236}">
                <a16:creationId xmlns:a16="http://schemas.microsoft.com/office/drawing/2014/main" id="{9833DE6F-73A2-9DB4-AC5A-6F222036012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25548" y="1554129"/>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Obezita u nejmenších? Nejvíce trápí irské děti, tvrdí WHO - Aktuálně.cz">
            <a:extLst>
              <a:ext uri="{FF2B5EF4-FFF2-40B4-BE49-F238E27FC236}">
                <a16:creationId xmlns:a16="http://schemas.microsoft.com/office/drawing/2014/main" id="{BE646E4A-4236-D5A0-9539-11D127B06C6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000" y="5031900"/>
            <a:ext cx="284797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Akutní a chronická apendicitida: příčiny, příznaky a léčba">
            <a:extLst>
              <a:ext uri="{FF2B5EF4-FFF2-40B4-BE49-F238E27FC236}">
                <a16:creationId xmlns:a16="http://schemas.microsoft.com/office/drawing/2014/main" id="{6DA6875B-7E82-A57B-94F7-673257CDC02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17879" y="5172561"/>
            <a:ext cx="26193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978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9E9E028-0693-CADB-77CC-834C9243BFD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CC02961-8216-7BB7-FC23-7B7F27150AA9}"/>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1570F3B9-547A-C5FB-C0BE-A6A18DC1B21C}"/>
              </a:ext>
            </a:extLst>
          </p:cNvPr>
          <p:cNvSpPr>
            <a:spLocks noGrp="1"/>
          </p:cNvSpPr>
          <p:nvPr>
            <p:ph type="title"/>
          </p:nvPr>
        </p:nvSpPr>
        <p:spPr>
          <a:xfrm>
            <a:off x="414000" y="378000"/>
            <a:ext cx="10753200" cy="451576"/>
          </a:xfrm>
        </p:spPr>
        <p:txBody>
          <a:bodyPr/>
          <a:lstStyle/>
          <a:p>
            <a:r>
              <a:rPr lang="cs-CZ" dirty="0"/>
              <a:t>Pro jakou otázku se rozhodnout ve vlastním výzkumu?</a:t>
            </a:r>
            <a:endParaRPr lang="en-GB" dirty="0"/>
          </a:p>
        </p:txBody>
      </p:sp>
      <p:graphicFrame>
        <p:nvGraphicFramePr>
          <p:cNvPr id="6" name="Zástupný obsah 5">
            <a:extLst>
              <a:ext uri="{FF2B5EF4-FFF2-40B4-BE49-F238E27FC236}">
                <a16:creationId xmlns:a16="http://schemas.microsoft.com/office/drawing/2014/main" id="{A8A8823F-A825-B591-BF7C-D46ED527B994}"/>
              </a:ext>
            </a:extLst>
          </p:cNvPr>
          <p:cNvGraphicFramePr>
            <a:graphicFrameLocks noGrp="1"/>
          </p:cNvGraphicFramePr>
          <p:nvPr>
            <p:ph idx="1"/>
            <p:extLst>
              <p:ext uri="{D42A27DB-BD31-4B8C-83A1-F6EECF244321}">
                <p14:modId xmlns:p14="http://schemas.microsoft.com/office/powerpoint/2010/main" val="331997441"/>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8643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6EB18D-18D1-170B-63B9-A210509894B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52347D8-B8D3-FD6D-F961-9C0C5A7EF2F8}"/>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25AD0F10-D40E-A3DA-48B7-9FC574C26208}"/>
              </a:ext>
            </a:extLst>
          </p:cNvPr>
          <p:cNvSpPr>
            <a:spLocks noGrp="1"/>
          </p:cNvSpPr>
          <p:nvPr>
            <p:ph type="title"/>
          </p:nvPr>
        </p:nvSpPr>
        <p:spPr/>
        <p:txBody>
          <a:bodyPr/>
          <a:lstStyle/>
          <a:p>
            <a:r>
              <a:rPr lang="cs-CZ" dirty="0"/>
              <a:t>TEST</a:t>
            </a:r>
            <a:endParaRPr lang="en-GB" dirty="0"/>
          </a:p>
        </p:txBody>
      </p:sp>
      <p:sp>
        <p:nvSpPr>
          <p:cNvPr id="5" name="Zástupný obsah 4">
            <a:extLst>
              <a:ext uri="{FF2B5EF4-FFF2-40B4-BE49-F238E27FC236}">
                <a16:creationId xmlns:a16="http://schemas.microsoft.com/office/drawing/2014/main" id="{0CD74E2C-4FFE-6C62-38B5-097345C3BA06}"/>
              </a:ext>
            </a:extLst>
          </p:cNvPr>
          <p:cNvSpPr>
            <a:spLocks noGrp="1"/>
          </p:cNvSpPr>
          <p:nvPr>
            <p:ph idx="1"/>
          </p:nvPr>
        </p:nvSpPr>
        <p:spPr>
          <a:xfrm>
            <a:off x="540000" y="1319645"/>
            <a:ext cx="10753200" cy="2875837"/>
          </a:xfrm>
        </p:spPr>
        <p:txBody>
          <a:bodyPr/>
          <a:lstStyle/>
          <a:p>
            <a:pPr marL="72000" indent="0">
              <a:buNone/>
            </a:pPr>
            <a:r>
              <a:rPr lang="en-GB" sz="2000" dirty="0" err="1"/>
              <a:t>Vyberte</a:t>
            </a:r>
            <a:r>
              <a:rPr lang="en-GB" sz="2000" dirty="0"/>
              <a:t> </a:t>
            </a:r>
            <a:r>
              <a:rPr lang="en-GB" sz="2000" dirty="0" err="1"/>
              <a:t>prosím</a:t>
            </a:r>
            <a:r>
              <a:rPr lang="en-GB" sz="2000" dirty="0"/>
              <a:t>, co je </a:t>
            </a:r>
            <a:r>
              <a:rPr lang="cs-CZ" sz="2000" dirty="0"/>
              <a:t>background </a:t>
            </a:r>
            <a:r>
              <a:rPr lang="cs-CZ" sz="2000" dirty="0" err="1"/>
              <a:t>question</a:t>
            </a:r>
            <a:r>
              <a:rPr lang="cs-CZ" sz="2000" dirty="0"/>
              <a:t> </a:t>
            </a:r>
            <a:r>
              <a:rPr lang="en-GB" sz="2000" dirty="0"/>
              <a:t>a co je </a:t>
            </a:r>
            <a:r>
              <a:rPr lang="cs-CZ" sz="2000" dirty="0" err="1"/>
              <a:t>foreground</a:t>
            </a:r>
            <a:r>
              <a:rPr lang="cs-CZ" sz="2000" dirty="0"/>
              <a:t> </a:t>
            </a:r>
            <a:r>
              <a:rPr lang="cs-CZ" sz="2000" dirty="0" err="1"/>
              <a:t>question</a:t>
            </a:r>
            <a:r>
              <a:rPr lang="en-GB" sz="2000" dirty="0"/>
              <a:t>. </a:t>
            </a:r>
            <a:endParaRPr lang="cs-CZ" sz="2000" dirty="0"/>
          </a:p>
          <a:p>
            <a:pPr marL="529200" indent="-457200">
              <a:buAutoNum type="arabicParenR"/>
            </a:pPr>
            <a:r>
              <a:rPr lang="en-GB" sz="2000" dirty="0"/>
              <a:t>Co je </a:t>
            </a:r>
            <a:r>
              <a:rPr lang="en-GB" sz="2000" dirty="0" err="1"/>
              <a:t>příčinou</a:t>
            </a:r>
            <a:r>
              <a:rPr lang="en-GB" sz="2000" dirty="0"/>
              <a:t> Covid-19? </a:t>
            </a:r>
            <a:endParaRPr lang="cs-CZ" sz="2000" dirty="0"/>
          </a:p>
          <a:p>
            <a:pPr marL="529200" indent="-457200">
              <a:buAutoNum type="arabicParenR"/>
            </a:pPr>
            <a:r>
              <a:rPr lang="en-GB" sz="2000" dirty="0"/>
              <a:t>Je v </a:t>
            </a:r>
            <a:r>
              <a:rPr lang="en-GB" sz="2000" dirty="0" err="1"/>
              <a:t>léčbě</a:t>
            </a:r>
            <a:r>
              <a:rPr lang="en-GB" sz="2000" dirty="0"/>
              <a:t> COVID-19 u </a:t>
            </a:r>
            <a:r>
              <a:rPr lang="en-GB" sz="2000" dirty="0" err="1"/>
              <a:t>starších</a:t>
            </a:r>
            <a:r>
              <a:rPr lang="en-GB" sz="2000" dirty="0"/>
              <a:t> </a:t>
            </a:r>
            <a:r>
              <a:rPr lang="en-GB" sz="2000" dirty="0" err="1"/>
              <a:t>dospělých</a:t>
            </a:r>
            <a:r>
              <a:rPr lang="en-GB" sz="2000" dirty="0"/>
              <a:t> </a:t>
            </a:r>
            <a:r>
              <a:rPr lang="en-GB" sz="2000" dirty="0" err="1"/>
              <a:t>účinnější</a:t>
            </a:r>
            <a:r>
              <a:rPr lang="en-GB" sz="2000" dirty="0"/>
              <a:t> </a:t>
            </a:r>
            <a:r>
              <a:rPr lang="en-GB" sz="2000" dirty="0" err="1"/>
              <a:t>regeneron</a:t>
            </a:r>
            <a:r>
              <a:rPr lang="en-GB" sz="2000" dirty="0"/>
              <a:t> </a:t>
            </a:r>
            <a:r>
              <a:rPr lang="en-GB" sz="2000" dirty="0" err="1"/>
              <a:t>oproti</a:t>
            </a:r>
            <a:r>
              <a:rPr lang="en-GB" sz="2000" dirty="0"/>
              <a:t> </a:t>
            </a:r>
            <a:r>
              <a:rPr lang="en-GB" sz="2000" dirty="0" err="1"/>
              <a:t>ibuprofenu</a:t>
            </a:r>
            <a:r>
              <a:rPr lang="en-GB" sz="2000" dirty="0"/>
              <a:t>?</a:t>
            </a:r>
            <a:endParaRPr lang="cs-CZ" sz="2000" dirty="0"/>
          </a:p>
          <a:p>
            <a:pPr marL="529200" indent="-457200">
              <a:buAutoNum type="arabicParenR"/>
            </a:pPr>
            <a:r>
              <a:rPr lang="en-GB" sz="2000" dirty="0" err="1"/>
              <a:t>Jaké</a:t>
            </a:r>
            <a:r>
              <a:rPr lang="en-GB" sz="2000" dirty="0"/>
              <a:t> </a:t>
            </a:r>
            <a:r>
              <a:rPr lang="en-GB" sz="2000" dirty="0" err="1"/>
              <a:t>jsou</a:t>
            </a:r>
            <a:r>
              <a:rPr lang="en-GB" sz="2000" dirty="0"/>
              <a:t> </a:t>
            </a:r>
            <a:r>
              <a:rPr lang="en-GB" sz="2000" dirty="0" err="1"/>
              <a:t>diagnostické</a:t>
            </a:r>
            <a:r>
              <a:rPr lang="en-GB" sz="2000" dirty="0"/>
              <a:t> </a:t>
            </a:r>
            <a:r>
              <a:rPr lang="en-GB" sz="2000" dirty="0" err="1"/>
              <a:t>metody</a:t>
            </a:r>
            <a:r>
              <a:rPr lang="en-GB" sz="2000" dirty="0"/>
              <a:t> </a:t>
            </a:r>
            <a:r>
              <a:rPr lang="en-GB" sz="2000" dirty="0" err="1"/>
              <a:t>při</a:t>
            </a:r>
            <a:r>
              <a:rPr lang="en-GB" sz="2000" dirty="0"/>
              <a:t> </a:t>
            </a:r>
            <a:r>
              <a:rPr lang="en-GB" sz="2000" dirty="0" err="1"/>
              <a:t>diagnostice</a:t>
            </a:r>
            <a:r>
              <a:rPr lang="en-GB" sz="2000" dirty="0"/>
              <a:t> SARS-CoV-2? </a:t>
            </a:r>
            <a:endParaRPr lang="cs-CZ" sz="2000" dirty="0"/>
          </a:p>
          <a:p>
            <a:pPr marL="529200" indent="-457200">
              <a:buAutoNum type="arabicParenR"/>
            </a:pPr>
            <a:r>
              <a:rPr lang="en-GB" sz="2000" dirty="0"/>
              <a:t>Je v </a:t>
            </a:r>
            <a:r>
              <a:rPr lang="en-GB" sz="2000" dirty="0" err="1"/>
              <a:t>diagnostice</a:t>
            </a:r>
            <a:r>
              <a:rPr lang="en-GB" sz="2000" dirty="0"/>
              <a:t> SARS-CoV-2 u </a:t>
            </a:r>
            <a:r>
              <a:rPr lang="en-GB" sz="2000" dirty="0" err="1"/>
              <a:t>dospělých</a:t>
            </a:r>
            <a:r>
              <a:rPr lang="en-GB" sz="2000" dirty="0"/>
              <a:t> s </a:t>
            </a:r>
            <a:r>
              <a:rPr lang="en-GB" sz="2000" dirty="0" err="1"/>
              <a:t>příznaky</a:t>
            </a:r>
            <a:r>
              <a:rPr lang="en-GB" sz="2000" dirty="0"/>
              <a:t> </a:t>
            </a:r>
            <a:r>
              <a:rPr lang="en-GB" sz="2000" dirty="0" err="1"/>
              <a:t>podobnými</a:t>
            </a:r>
            <a:r>
              <a:rPr lang="en-GB" sz="2000" dirty="0"/>
              <a:t> </a:t>
            </a:r>
            <a:r>
              <a:rPr lang="en-GB" sz="2000" dirty="0" err="1"/>
              <a:t>chřipce</a:t>
            </a:r>
            <a:r>
              <a:rPr lang="en-GB" sz="2000" dirty="0"/>
              <a:t> </a:t>
            </a:r>
            <a:r>
              <a:rPr lang="en-GB" sz="2000" dirty="0" err="1"/>
              <a:t>přesnější</a:t>
            </a:r>
            <a:r>
              <a:rPr lang="en-GB" sz="2000" dirty="0"/>
              <a:t> PCR test </a:t>
            </a:r>
            <a:r>
              <a:rPr lang="en-GB" sz="2000" dirty="0" err="1"/>
              <a:t>nebo</a:t>
            </a:r>
            <a:r>
              <a:rPr lang="en-GB" sz="2000" dirty="0"/>
              <a:t> test </a:t>
            </a:r>
            <a:r>
              <a:rPr lang="en-GB" sz="2000" dirty="0" err="1"/>
              <a:t>na</a:t>
            </a:r>
            <a:r>
              <a:rPr lang="en-GB" sz="2000" dirty="0"/>
              <a:t> antigen? </a:t>
            </a:r>
            <a:br>
              <a:rPr lang="en-GB" sz="2000" dirty="0"/>
            </a:br>
            <a:endParaRPr lang="cs-CZ" sz="2000" dirty="0"/>
          </a:p>
          <a:p>
            <a:pPr marL="72000" indent="0">
              <a:buNone/>
            </a:pPr>
            <a:r>
              <a:rPr lang="en-GB" sz="2000" dirty="0" err="1">
                <a:solidFill>
                  <a:schemeClr val="bg1"/>
                </a:solidFill>
                <a:highlight>
                  <a:srgbClr val="0000DC"/>
                </a:highlight>
              </a:rPr>
              <a:t>Dobrým</a:t>
            </a:r>
            <a:r>
              <a:rPr lang="en-GB" sz="2000" dirty="0">
                <a:solidFill>
                  <a:schemeClr val="bg1"/>
                </a:solidFill>
                <a:highlight>
                  <a:srgbClr val="0000DC"/>
                </a:highlight>
              </a:rPr>
              <a:t> </a:t>
            </a:r>
            <a:r>
              <a:rPr lang="en-GB" sz="2000" dirty="0" err="1">
                <a:solidFill>
                  <a:schemeClr val="bg1"/>
                </a:solidFill>
                <a:highlight>
                  <a:srgbClr val="0000DC"/>
                </a:highlight>
              </a:rPr>
              <a:t>východiskem</a:t>
            </a:r>
            <a:r>
              <a:rPr lang="en-GB" sz="2000" dirty="0">
                <a:solidFill>
                  <a:schemeClr val="bg1"/>
                </a:solidFill>
                <a:highlight>
                  <a:srgbClr val="0000DC"/>
                </a:highlight>
              </a:rPr>
              <a:t> pro </a:t>
            </a:r>
            <a:r>
              <a:rPr lang="en-GB" sz="2000" dirty="0" err="1">
                <a:solidFill>
                  <a:schemeClr val="bg1"/>
                </a:solidFill>
                <a:highlight>
                  <a:srgbClr val="0000DC"/>
                </a:highlight>
              </a:rPr>
              <a:t>úspěšnou</a:t>
            </a:r>
            <a:r>
              <a:rPr lang="en-GB" sz="2000" dirty="0">
                <a:solidFill>
                  <a:schemeClr val="bg1"/>
                </a:solidFill>
                <a:highlight>
                  <a:srgbClr val="0000DC"/>
                </a:highlight>
              </a:rPr>
              <a:t> </a:t>
            </a:r>
            <a:r>
              <a:rPr lang="en-GB" sz="2000" dirty="0" err="1">
                <a:solidFill>
                  <a:schemeClr val="bg1"/>
                </a:solidFill>
                <a:highlight>
                  <a:srgbClr val="0000DC"/>
                </a:highlight>
              </a:rPr>
              <a:t>rešerši</a:t>
            </a:r>
            <a:r>
              <a:rPr lang="en-GB" sz="2000" dirty="0">
                <a:solidFill>
                  <a:schemeClr val="bg1"/>
                </a:solidFill>
                <a:highlight>
                  <a:srgbClr val="0000DC"/>
                </a:highlight>
              </a:rPr>
              <a:t> </a:t>
            </a:r>
            <a:r>
              <a:rPr lang="en-GB" sz="2000" dirty="0" err="1">
                <a:solidFill>
                  <a:schemeClr val="bg1"/>
                </a:solidFill>
                <a:highlight>
                  <a:srgbClr val="0000DC"/>
                </a:highlight>
              </a:rPr>
              <a:t>literatury</a:t>
            </a:r>
            <a:r>
              <a:rPr lang="en-GB" sz="2000" dirty="0">
                <a:solidFill>
                  <a:schemeClr val="bg1"/>
                </a:solidFill>
                <a:highlight>
                  <a:srgbClr val="0000DC"/>
                </a:highlight>
              </a:rPr>
              <a:t> je </a:t>
            </a:r>
            <a:r>
              <a:rPr lang="en-GB" sz="2000" dirty="0" err="1">
                <a:solidFill>
                  <a:schemeClr val="bg1"/>
                </a:solidFill>
                <a:highlight>
                  <a:srgbClr val="0000DC"/>
                </a:highlight>
              </a:rPr>
              <a:t>přesně</a:t>
            </a:r>
            <a:r>
              <a:rPr lang="en-GB" sz="2000" dirty="0">
                <a:solidFill>
                  <a:schemeClr val="bg1"/>
                </a:solidFill>
                <a:highlight>
                  <a:srgbClr val="0000DC"/>
                </a:highlight>
              </a:rPr>
              <a:t> </a:t>
            </a:r>
            <a:r>
              <a:rPr lang="en-GB" sz="2000" dirty="0" err="1">
                <a:solidFill>
                  <a:schemeClr val="bg1"/>
                </a:solidFill>
                <a:highlight>
                  <a:srgbClr val="0000DC"/>
                </a:highlight>
              </a:rPr>
              <a:t>formulovaná</a:t>
            </a:r>
            <a:r>
              <a:rPr lang="en-GB" sz="2000" dirty="0">
                <a:solidFill>
                  <a:schemeClr val="bg1"/>
                </a:solidFill>
                <a:highlight>
                  <a:srgbClr val="0000DC"/>
                </a:highlight>
              </a:rPr>
              <a:t> </a:t>
            </a:r>
            <a:r>
              <a:rPr lang="en-GB" sz="2000" dirty="0" err="1">
                <a:solidFill>
                  <a:schemeClr val="bg1"/>
                </a:solidFill>
                <a:highlight>
                  <a:srgbClr val="0000DC"/>
                </a:highlight>
              </a:rPr>
              <a:t>otázka</a:t>
            </a:r>
            <a:r>
              <a:rPr lang="cs-CZ" sz="2000" dirty="0">
                <a:solidFill>
                  <a:schemeClr val="bg1"/>
                </a:solidFill>
                <a:highlight>
                  <a:srgbClr val="0000DC"/>
                </a:highlight>
              </a:rPr>
              <a:t>.</a:t>
            </a:r>
            <a:r>
              <a:rPr lang="en-GB" sz="2000" dirty="0">
                <a:highlight>
                  <a:srgbClr val="0000DC"/>
                </a:highlight>
              </a:rPr>
              <a:t>.</a:t>
            </a:r>
            <a:br>
              <a:rPr lang="en-GB" sz="2000" dirty="0">
                <a:highlight>
                  <a:srgbClr val="0000DC"/>
                </a:highlight>
              </a:rPr>
            </a:br>
            <a:br>
              <a:rPr lang="en-GB" sz="2000" dirty="0"/>
            </a:br>
            <a:endParaRPr lang="en-GB" sz="2000" dirty="0"/>
          </a:p>
        </p:txBody>
      </p:sp>
    </p:spTree>
    <p:extLst>
      <p:ext uri="{BB962C8B-B14F-4D97-AF65-F5344CB8AC3E}">
        <p14:creationId xmlns:p14="http://schemas.microsoft.com/office/powerpoint/2010/main" val="2455360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69C613D-1E3D-DFDF-A388-22E493C754E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152AF75-E115-D668-3831-6B216934C054}"/>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3019C43A-2FC6-D325-60E7-9C071D6B05D5}"/>
              </a:ext>
            </a:extLst>
          </p:cNvPr>
          <p:cNvSpPr>
            <a:spLocks noGrp="1"/>
          </p:cNvSpPr>
          <p:nvPr>
            <p:ph type="title"/>
          </p:nvPr>
        </p:nvSpPr>
        <p:spPr/>
        <p:txBody>
          <a:bodyPr/>
          <a:lstStyle/>
          <a:p>
            <a:r>
              <a:rPr lang="cs-CZ" dirty="0"/>
              <a:t>Formulace přesné/jasné otázky</a:t>
            </a:r>
            <a:endParaRPr lang="en-GB" dirty="0"/>
          </a:p>
        </p:txBody>
      </p:sp>
      <p:sp>
        <p:nvSpPr>
          <p:cNvPr id="5" name="Zástupný obsah 4">
            <a:extLst>
              <a:ext uri="{FF2B5EF4-FFF2-40B4-BE49-F238E27FC236}">
                <a16:creationId xmlns:a16="http://schemas.microsoft.com/office/drawing/2014/main" id="{681E8113-F60F-4F85-99BA-4FF7B16ADC93}"/>
              </a:ext>
            </a:extLst>
          </p:cNvPr>
          <p:cNvSpPr>
            <a:spLocks noGrp="1"/>
          </p:cNvSpPr>
          <p:nvPr>
            <p:ph idx="1"/>
          </p:nvPr>
        </p:nvSpPr>
        <p:spPr/>
        <p:txBody>
          <a:bodyPr/>
          <a:lstStyle/>
          <a:p>
            <a:r>
              <a:rPr lang="en-GB" dirty="0"/>
              <a:t>O </a:t>
            </a:r>
            <a:r>
              <a:rPr lang="en-GB" dirty="0" err="1"/>
              <a:t>nejasné</a:t>
            </a:r>
            <a:r>
              <a:rPr lang="en-GB" dirty="0"/>
              <a:t> </a:t>
            </a:r>
            <a:r>
              <a:rPr lang="en-GB" dirty="0" err="1"/>
              <a:t>otázce</a:t>
            </a:r>
            <a:r>
              <a:rPr lang="en-GB" dirty="0"/>
              <a:t> </a:t>
            </a:r>
            <a:r>
              <a:rPr lang="en-GB" dirty="0" err="1"/>
              <a:t>nelze</a:t>
            </a:r>
            <a:r>
              <a:rPr lang="en-GB" dirty="0"/>
              <a:t> </a:t>
            </a:r>
            <a:r>
              <a:rPr lang="en-GB" dirty="0" err="1"/>
              <a:t>jasně</a:t>
            </a:r>
            <a:r>
              <a:rPr lang="en-GB" dirty="0"/>
              <a:t> </a:t>
            </a:r>
            <a:r>
              <a:rPr lang="en-GB" dirty="0" err="1"/>
              <a:t>přemýšlet</a:t>
            </a:r>
            <a:r>
              <a:rPr lang="en-GB" dirty="0"/>
              <a:t>!</a:t>
            </a:r>
            <a:endParaRPr lang="cs-CZ" dirty="0"/>
          </a:p>
          <a:p>
            <a:endParaRPr lang="cs-CZ" dirty="0"/>
          </a:p>
          <a:p>
            <a:r>
              <a:rPr lang="en-GB" dirty="0" err="1"/>
              <a:t>Když</a:t>
            </a:r>
            <a:r>
              <a:rPr lang="en-GB" dirty="0"/>
              <a:t> se v </a:t>
            </a:r>
            <a:r>
              <a:rPr lang="en-GB" dirty="0" err="1"/>
              <a:t>praxi</a:t>
            </a:r>
            <a:r>
              <a:rPr lang="en-GB" dirty="0"/>
              <a:t> </a:t>
            </a:r>
            <a:r>
              <a:rPr lang="en-GB" dirty="0" err="1"/>
              <a:t>setkáte</a:t>
            </a:r>
            <a:r>
              <a:rPr lang="en-GB" dirty="0"/>
              <a:t> s </a:t>
            </a:r>
            <a:r>
              <a:rPr lang="en-GB" dirty="0" err="1"/>
              <a:t>nějakým</a:t>
            </a:r>
            <a:r>
              <a:rPr lang="en-GB" dirty="0"/>
              <a:t> </a:t>
            </a:r>
            <a:r>
              <a:rPr lang="en-GB" dirty="0" err="1"/>
              <a:t>problémem</a:t>
            </a:r>
            <a:r>
              <a:rPr lang="en-GB" dirty="0"/>
              <a:t>, </a:t>
            </a:r>
            <a:r>
              <a:rPr lang="en-GB" dirty="0" err="1"/>
              <a:t>musíte</a:t>
            </a:r>
            <a:r>
              <a:rPr lang="en-GB" dirty="0"/>
              <a:t> </a:t>
            </a:r>
            <a:r>
              <a:rPr lang="en-GB" dirty="0" err="1"/>
              <a:t>formulovat</a:t>
            </a:r>
            <a:r>
              <a:rPr lang="en-GB" dirty="0"/>
              <a:t> </a:t>
            </a:r>
            <a:r>
              <a:rPr lang="en-GB" dirty="0" err="1"/>
              <a:t>přesnou</a:t>
            </a:r>
            <a:r>
              <a:rPr lang="en-GB" dirty="0"/>
              <a:t> </a:t>
            </a:r>
            <a:r>
              <a:rPr lang="en-GB" dirty="0" err="1"/>
              <a:t>otázku</a:t>
            </a:r>
            <a:r>
              <a:rPr lang="en-GB" dirty="0"/>
              <a:t>, </a:t>
            </a:r>
            <a:r>
              <a:rPr lang="en-GB" dirty="0" err="1"/>
              <a:t>abyste</a:t>
            </a:r>
            <a:r>
              <a:rPr lang="en-GB" dirty="0"/>
              <a:t> </a:t>
            </a:r>
            <a:r>
              <a:rPr lang="en-GB" dirty="0" err="1"/>
              <a:t>mohli</a:t>
            </a:r>
            <a:r>
              <a:rPr lang="en-GB" dirty="0"/>
              <a:t> </a:t>
            </a:r>
            <a:r>
              <a:rPr lang="en-GB" dirty="0" err="1"/>
              <a:t>vyhledat</a:t>
            </a:r>
            <a:r>
              <a:rPr lang="en-GB" dirty="0"/>
              <a:t> </a:t>
            </a:r>
            <a:r>
              <a:rPr lang="en-GB" dirty="0" err="1"/>
              <a:t>relevantní</a:t>
            </a:r>
            <a:r>
              <a:rPr lang="en-GB" dirty="0"/>
              <a:t> </a:t>
            </a:r>
            <a:r>
              <a:rPr lang="en-GB" dirty="0" err="1"/>
              <a:t>výzkum</a:t>
            </a:r>
            <a:r>
              <a:rPr lang="en-GB" dirty="0"/>
              <a:t>, </a:t>
            </a:r>
            <a:r>
              <a:rPr lang="en-GB" dirty="0" err="1"/>
              <a:t>který</a:t>
            </a:r>
            <a:r>
              <a:rPr lang="en-GB" dirty="0"/>
              <a:t> </a:t>
            </a:r>
            <a:r>
              <a:rPr lang="en-GB" dirty="0" err="1"/>
              <a:t>vám</a:t>
            </a:r>
            <a:r>
              <a:rPr lang="en-GB" dirty="0"/>
              <a:t> </a:t>
            </a:r>
            <a:r>
              <a:rPr lang="en-GB" dirty="0" err="1"/>
              <a:t>na</a:t>
            </a:r>
            <a:r>
              <a:rPr lang="en-GB" dirty="0"/>
              <a:t> </a:t>
            </a:r>
            <a:r>
              <a:rPr lang="en-GB" dirty="0" err="1"/>
              <a:t>ni</a:t>
            </a:r>
            <a:r>
              <a:rPr lang="en-GB" dirty="0"/>
              <a:t> </a:t>
            </a:r>
            <a:r>
              <a:rPr lang="en-GB" dirty="0" err="1"/>
              <a:t>odpoví</a:t>
            </a:r>
            <a:r>
              <a:rPr lang="en-GB" dirty="0"/>
              <a:t>. </a:t>
            </a:r>
            <a:endParaRPr lang="cs-CZ" dirty="0"/>
          </a:p>
          <a:p>
            <a:endParaRPr lang="cs-CZ" dirty="0"/>
          </a:p>
          <a:p>
            <a:r>
              <a:rPr lang="en-GB" dirty="0" err="1"/>
              <a:t>Formulace</a:t>
            </a:r>
            <a:r>
              <a:rPr lang="en-GB" dirty="0"/>
              <a:t> </a:t>
            </a:r>
            <a:r>
              <a:rPr lang="en-GB" dirty="0" err="1"/>
              <a:t>přesné</a:t>
            </a:r>
            <a:r>
              <a:rPr lang="en-GB" dirty="0"/>
              <a:t> </a:t>
            </a:r>
            <a:r>
              <a:rPr lang="en-GB" dirty="0" err="1"/>
              <a:t>otázky</a:t>
            </a:r>
            <a:r>
              <a:rPr lang="en-GB" dirty="0"/>
              <a:t> je </a:t>
            </a:r>
            <a:r>
              <a:rPr lang="en-GB" dirty="0" err="1"/>
              <a:t>základem</a:t>
            </a:r>
            <a:r>
              <a:rPr lang="en-GB" dirty="0"/>
              <a:t> pro </a:t>
            </a:r>
            <a:r>
              <a:rPr lang="en-GB" dirty="0" err="1"/>
              <a:t>praxi</a:t>
            </a:r>
            <a:r>
              <a:rPr lang="en-GB" dirty="0"/>
              <a:t> </a:t>
            </a:r>
            <a:r>
              <a:rPr lang="en-GB" dirty="0" err="1"/>
              <a:t>založenou</a:t>
            </a:r>
            <a:r>
              <a:rPr lang="en-GB" dirty="0"/>
              <a:t> </a:t>
            </a:r>
            <a:r>
              <a:rPr lang="en-GB" dirty="0" err="1"/>
              <a:t>na</a:t>
            </a:r>
            <a:r>
              <a:rPr lang="en-GB" dirty="0"/>
              <a:t> </a:t>
            </a:r>
            <a:r>
              <a:rPr lang="en-GB" dirty="0" err="1"/>
              <a:t>důkazech</a:t>
            </a:r>
            <a:r>
              <a:rPr lang="en-GB" dirty="0"/>
              <a:t> (EBP).</a:t>
            </a:r>
          </a:p>
        </p:txBody>
      </p:sp>
    </p:spTree>
    <p:extLst>
      <p:ext uri="{BB962C8B-B14F-4D97-AF65-F5344CB8AC3E}">
        <p14:creationId xmlns:p14="http://schemas.microsoft.com/office/powerpoint/2010/main" val="3296151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2588EF5-7606-7175-42E3-2B2204F86E70}"/>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9B422463-DED2-CCA6-0114-29964B4BA90B}"/>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15</a:t>
            </a:fld>
            <a:endParaRPr lang="cs-CZ" altLang="cs-CZ"/>
          </a:p>
        </p:txBody>
      </p:sp>
      <p:sp>
        <p:nvSpPr>
          <p:cNvPr id="4" name="Nadpis 3">
            <a:extLst>
              <a:ext uri="{FF2B5EF4-FFF2-40B4-BE49-F238E27FC236}">
                <a16:creationId xmlns:a16="http://schemas.microsoft.com/office/drawing/2014/main" id="{550681BB-4C61-4DFC-0168-CF6CF8172EA0}"/>
              </a:ext>
            </a:extLst>
          </p:cNvPr>
          <p:cNvSpPr>
            <a:spLocks noGrp="1"/>
          </p:cNvSpPr>
          <p:nvPr>
            <p:ph type="title"/>
          </p:nvPr>
        </p:nvSpPr>
        <p:spPr>
          <a:xfrm>
            <a:off x="720000" y="720000"/>
            <a:ext cx="10753200" cy="451576"/>
          </a:xfrm>
        </p:spPr>
        <p:txBody>
          <a:bodyPr anchor="t">
            <a:noAutofit/>
          </a:bodyPr>
          <a:lstStyle/>
          <a:p>
            <a:r>
              <a:rPr lang="cs-CZ" sz="3200"/>
              <a:t>Kategorie klinické otázky</a:t>
            </a:r>
            <a:endParaRPr lang="en-GB" sz="3200"/>
          </a:p>
        </p:txBody>
      </p:sp>
      <p:graphicFrame>
        <p:nvGraphicFramePr>
          <p:cNvPr id="14" name="Zástupný obsah 4">
            <a:extLst>
              <a:ext uri="{FF2B5EF4-FFF2-40B4-BE49-F238E27FC236}">
                <a16:creationId xmlns:a16="http://schemas.microsoft.com/office/drawing/2014/main" id="{1E3CC53F-8E3F-8275-8F19-4A22A4F879D0}"/>
              </a:ext>
            </a:extLst>
          </p:cNvPr>
          <p:cNvGraphicFramePr>
            <a:graphicFrameLocks noGrp="1"/>
          </p:cNvGraphicFramePr>
          <p:nvPr>
            <p:ph idx="29"/>
            <p:extLst>
              <p:ext uri="{D42A27DB-BD31-4B8C-83A1-F6EECF244321}">
                <p14:modId xmlns:p14="http://schemas.microsoft.com/office/powerpoint/2010/main" val="1629652696"/>
              </p:ext>
            </p:extLst>
          </p:nvPr>
        </p:nvGraphicFramePr>
        <p:xfrm>
          <a:off x="720000" y="1701505"/>
          <a:ext cx="5219998"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AutoShape 6" descr="Common MSN Clinical Questions Answered">
            <a:extLst>
              <a:ext uri="{FF2B5EF4-FFF2-40B4-BE49-F238E27FC236}">
                <a16:creationId xmlns:a16="http://schemas.microsoft.com/office/drawing/2014/main" id="{C86F231D-2EEC-A5DB-6C7B-76B83565D94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 name="Obrázek 14">
            <a:extLst>
              <a:ext uri="{FF2B5EF4-FFF2-40B4-BE49-F238E27FC236}">
                <a16:creationId xmlns:a16="http://schemas.microsoft.com/office/drawing/2014/main" id="{4E2DAFFE-7F36-370E-431C-A8DDA25BE644}"/>
              </a:ext>
            </a:extLst>
          </p:cNvPr>
          <p:cNvPicPr>
            <a:picLocks noChangeAspect="1"/>
          </p:cNvPicPr>
          <p:nvPr/>
        </p:nvPicPr>
        <p:blipFill>
          <a:blip r:embed="rId7"/>
          <a:stretch>
            <a:fillRect/>
          </a:stretch>
        </p:blipFill>
        <p:spPr>
          <a:xfrm>
            <a:off x="6323106" y="2144806"/>
            <a:ext cx="5707529" cy="2568388"/>
          </a:xfrm>
          <a:prstGeom prst="rect">
            <a:avLst/>
          </a:prstGeom>
        </p:spPr>
      </p:pic>
    </p:spTree>
    <p:extLst>
      <p:ext uri="{BB962C8B-B14F-4D97-AF65-F5344CB8AC3E}">
        <p14:creationId xmlns:p14="http://schemas.microsoft.com/office/powerpoint/2010/main" val="3238638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656CE2-C2F7-FAB7-89FC-6E62492ED09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FCE9C4B-A1C5-6A1A-A0FC-C8CE88959C1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5E259856-57B8-41C4-A43D-27D53E898332}"/>
              </a:ext>
            </a:extLst>
          </p:cNvPr>
          <p:cNvSpPr>
            <a:spLocks noGrp="1"/>
          </p:cNvSpPr>
          <p:nvPr>
            <p:ph type="title"/>
          </p:nvPr>
        </p:nvSpPr>
        <p:spPr/>
        <p:txBody>
          <a:bodyPr/>
          <a:lstStyle/>
          <a:p>
            <a:r>
              <a:rPr lang="cs-CZ" dirty="0"/>
              <a:t>PICO</a:t>
            </a:r>
            <a:endParaRPr lang="en-GB" dirty="0"/>
          </a:p>
        </p:txBody>
      </p:sp>
      <p:sp>
        <p:nvSpPr>
          <p:cNvPr id="5" name="Zástupný obsah 4">
            <a:extLst>
              <a:ext uri="{FF2B5EF4-FFF2-40B4-BE49-F238E27FC236}">
                <a16:creationId xmlns:a16="http://schemas.microsoft.com/office/drawing/2014/main" id="{16660F6A-08C4-2163-B50B-5ACA86370A1F}"/>
              </a:ext>
            </a:extLst>
          </p:cNvPr>
          <p:cNvSpPr>
            <a:spLocks noGrp="1"/>
          </p:cNvSpPr>
          <p:nvPr>
            <p:ph idx="1"/>
          </p:nvPr>
        </p:nvSpPr>
        <p:spPr>
          <a:xfrm>
            <a:off x="720000" y="1463402"/>
            <a:ext cx="10753200" cy="4139998"/>
          </a:xfrm>
        </p:spPr>
        <p:txBody>
          <a:bodyPr/>
          <a:lstStyle/>
          <a:p>
            <a:r>
              <a:rPr lang="cs-CZ" dirty="0"/>
              <a:t>Tvorba otázky na kterou lze odpovědět</a:t>
            </a:r>
          </a:p>
          <a:p>
            <a:endParaRPr lang="cs-CZ" dirty="0"/>
          </a:p>
          <a:p>
            <a:r>
              <a:rPr lang="en-GB" dirty="0"/>
              <a:t>PICO je </a:t>
            </a:r>
            <a:r>
              <a:rPr lang="en-GB" dirty="0" err="1"/>
              <a:t>nástroj</a:t>
            </a:r>
            <a:r>
              <a:rPr lang="en-GB" dirty="0"/>
              <a:t> pro </a:t>
            </a:r>
            <a:r>
              <a:rPr lang="en-GB" dirty="0" err="1"/>
              <a:t>sestavení</a:t>
            </a:r>
            <a:r>
              <a:rPr lang="en-GB" dirty="0"/>
              <a:t> </a:t>
            </a:r>
            <a:r>
              <a:rPr lang="en-GB" dirty="0" err="1"/>
              <a:t>rešerše</a:t>
            </a:r>
            <a:r>
              <a:rPr lang="en-GB" dirty="0"/>
              <a:t> </a:t>
            </a:r>
            <a:r>
              <a:rPr lang="en-GB" dirty="0" err="1"/>
              <a:t>literatury</a:t>
            </a:r>
            <a:endParaRPr lang="cs-CZ" dirty="0"/>
          </a:p>
          <a:p>
            <a:endParaRPr lang="cs-CZ" dirty="0"/>
          </a:p>
          <a:p>
            <a:r>
              <a:rPr lang="en-GB" dirty="0" err="1"/>
              <a:t>nástroj</a:t>
            </a:r>
            <a:r>
              <a:rPr lang="en-GB" dirty="0"/>
              <a:t>, </a:t>
            </a:r>
            <a:r>
              <a:rPr lang="en-GB" dirty="0" err="1"/>
              <a:t>který</a:t>
            </a:r>
            <a:r>
              <a:rPr lang="en-GB" dirty="0"/>
              <a:t> </a:t>
            </a:r>
            <a:r>
              <a:rPr lang="en-GB" dirty="0" err="1"/>
              <a:t>vám</a:t>
            </a:r>
            <a:r>
              <a:rPr lang="en-GB" dirty="0"/>
              <a:t> </a:t>
            </a:r>
            <a:r>
              <a:rPr lang="en-GB" dirty="0" err="1"/>
              <a:t>umožní</a:t>
            </a:r>
            <a:r>
              <a:rPr lang="en-GB" dirty="0"/>
              <a:t> </a:t>
            </a:r>
            <a:r>
              <a:rPr lang="en-GB" dirty="0" err="1"/>
              <a:t>vyhledat</a:t>
            </a:r>
            <a:r>
              <a:rPr lang="en-GB" dirty="0"/>
              <a:t> </a:t>
            </a:r>
            <a:r>
              <a:rPr lang="en-GB" dirty="0" err="1"/>
              <a:t>informace</a:t>
            </a:r>
            <a:r>
              <a:rPr lang="en-GB" dirty="0"/>
              <a:t> </a:t>
            </a:r>
            <a:r>
              <a:rPr lang="en-GB" dirty="0" err="1"/>
              <a:t>týkající</a:t>
            </a:r>
            <a:r>
              <a:rPr lang="en-GB" dirty="0"/>
              <a:t> se </a:t>
            </a:r>
            <a:r>
              <a:rPr lang="en-GB" dirty="0" err="1"/>
              <a:t>klinické</a:t>
            </a:r>
            <a:r>
              <a:rPr lang="en-GB" dirty="0"/>
              <a:t> </a:t>
            </a:r>
            <a:r>
              <a:rPr lang="en-GB" dirty="0" err="1"/>
              <a:t>situace</a:t>
            </a:r>
            <a:r>
              <a:rPr lang="en-GB" dirty="0"/>
              <a:t>, se </a:t>
            </a:r>
            <a:r>
              <a:rPr lang="en-GB" dirty="0" err="1"/>
              <a:t>kterou</a:t>
            </a:r>
            <a:r>
              <a:rPr lang="en-GB" dirty="0"/>
              <a:t> se </a:t>
            </a:r>
            <a:r>
              <a:rPr lang="en-GB" dirty="0" err="1"/>
              <a:t>setkáte</a:t>
            </a:r>
            <a:endParaRPr lang="cs-CZ" dirty="0"/>
          </a:p>
          <a:p>
            <a:endParaRPr lang="cs-CZ" dirty="0"/>
          </a:p>
          <a:p>
            <a:r>
              <a:rPr lang="en-GB" dirty="0" err="1"/>
              <a:t>klinický</a:t>
            </a:r>
            <a:r>
              <a:rPr lang="en-GB" dirty="0"/>
              <a:t> </a:t>
            </a:r>
            <a:r>
              <a:rPr lang="en-GB" dirty="0" err="1"/>
              <a:t>nástroj</a:t>
            </a:r>
            <a:r>
              <a:rPr lang="en-GB" dirty="0"/>
              <a:t>, </a:t>
            </a:r>
            <a:r>
              <a:rPr lang="en-GB" dirty="0" err="1"/>
              <a:t>který</a:t>
            </a:r>
            <a:r>
              <a:rPr lang="en-GB" dirty="0"/>
              <a:t> </a:t>
            </a:r>
            <a:r>
              <a:rPr lang="en-GB" dirty="0" err="1"/>
              <a:t>vám</a:t>
            </a:r>
            <a:r>
              <a:rPr lang="en-GB" dirty="0"/>
              <a:t> </a:t>
            </a:r>
            <a:r>
              <a:rPr lang="en-GB" dirty="0" err="1"/>
              <a:t>pomůže</a:t>
            </a:r>
            <a:r>
              <a:rPr lang="en-GB" dirty="0"/>
              <a:t> </a:t>
            </a:r>
            <a:r>
              <a:rPr lang="en-GB" dirty="0" err="1"/>
              <a:t>transformovat</a:t>
            </a:r>
            <a:r>
              <a:rPr lang="en-GB" dirty="0"/>
              <a:t> </a:t>
            </a:r>
            <a:r>
              <a:rPr lang="en-GB" dirty="0" err="1"/>
              <a:t>infor</a:t>
            </a:r>
            <a:r>
              <a:rPr lang="cs-CZ" dirty="0"/>
              <a:t>m</a:t>
            </a:r>
            <a:r>
              <a:rPr lang="en-GB" dirty="0" err="1"/>
              <a:t>ační</a:t>
            </a:r>
            <a:r>
              <a:rPr lang="en-GB" dirty="0"/>
              <a:t> </a:t>
            </a:r>
            <a:r>
              <a:rPr lang="en-GB" dirty="0" err="1"/>
              <a:t>potřebu</a:t>
            </a:r>
            <a:r>
              <a:rPr lang="en-GB" dirty="0"/>
              <a:t> </a:t>
            </a:r>
            <a:r>
              <a:rPr lang="en-GB" dirty="0" err="1"/>
              <a:t>na</a:t>
            </a:r>
            <a:r>
              <a:rPr lang="en-GB" dirty="0"/>
              <a:t> </a:t>
            </a:r>
            <a:r>
              <a:rPr lang="en-GB" dirty="0" err="1"/>
              <a:t>zodpověditelnou</a:t>
            </a:r>
            <a:r>
              <a:rPr lang="en-GB" dirty="0"/>
              <a:t> </a:t>
            </a:r>
            <a:r>
              <a:rPr lang="en-GB" dirty="0" err="1"/>
              <a:t>klinickou</a:t>
            </a:r>
            <a:r>
              <a:rPr lang="en-GB" dirty="0"/>
              <a:t> </a:t>
            </a:r>
            <a:r>
              <a:rPr lang="en-GB" dirty="0" err="1"/>
              <a:t>nebo</a:t>
            </a:r>
            <a:r>
              <a:rPr lang="en-GB" dirty="0"/>
              <a:t> </a:t>
            </a:r>
            <a:r>
              <a:rPr lang="en-GB" dirty="0" err="1"/>
              <a:t>výzkumnou</a:t>
            </a:r>
            <a:r>
              <a:rPr lang="en-GB" dirty="0"/>
              <a:t> </a:t>
            </a:r>
            <a:r>
              <a:rPr lang="en-GB" dirty="0" err="1"/>
              <a:t>otázku</a:t>
            </a:r>
            <a:r>
              <a:rPr lang="en-GB" dirty="0"/>
              <a:t> - </a:t>
            </a:r>
            <a:r>
              <a:rPr lang="en-GB" dirty="0" err="1"/>
              <a:t>takže</a:t>
            </a:r>
            <a:r>
              <a:rPr lang="en-GB" dirty="0"/>
              <a:t> </a:t>
            </a:r>
            <a:r>
              <a:rPr lang="en-GB" dirty="0" err="1"/>
              <a:t>můžete</a:t>
            </a:r>
            <a:r>
              <a:rPr lang="en-GB" dirty="0"/>
              <a:t> </a:t>
            </a:r>
            <a:r>
              <a:rPr lang="en-GB" dirty="0" err="1"/>
              <a:t>najít</a:t>
            </a:r>
            <a:r>
              <a:rPr lang="en-GB" dirty="0"/>
              <a:t> </a:t>
            </a:r>
            <a:r>
              <a:rPr lang="en-GB" dirty="0" err="1"/>
              <a:t>cestu</a:t>
            </a:r>
            <a:r>
              <a:rPr lang="en-GB" dirty="0"/>
              <a:t> do </a:t>
            </a:r>
            <a:r>
              <a:rPr lang="en-GB" dirty="0" err="1"/>
              <a:t>oceánu</a:t>
            </a:r>
            <a:r>
              <a:rPr lang="en-GB" dirty="0"/>
              <a:t> </a:t>
            </a:r>
            <a:r>
              <a:rPr lang="en-GB" dirty="0" err="1"/>
              <a:t>lékařské</a:t>
            </a:r>
            <a:r>
              <a:rPr lang="en-GB" dirty="0"/>
              <a:t> </a:t>
            </a:r>
            <a:r>
              <a:rPr lang="en-GB" dirty="0" err="1"/>
              <a:t>literatury</a:t>
            </a:r>
            <a:endParaRPr lang="en-GB" dirty="0"/>
          </a:p>
        </p:txBody>
      </p:sp>
    </p:spTree>
    <p:extLst>
      <p:ext uri="{BB962C8B-B14F-4D97-AF65-F5344CB8AC3E}">
        <p14:creationId xmlns:p14="http://schemas.microsoft.com/office/powerpoint/2010/main" val="4042494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DF93E7A-09A6-C54D-5E27-138372D69FF8}"/>
              </a:ext>
            </a:extLst>
          </p:cNvPr>
          <p:cNvSpPr>
            <a:spLocks noGrp="1"/>
          </p:cNvSpPr>
          <p:nvPr>
            <p:ph type="ftr" sz="quarter" idx="10"/>
          </p:nvPr>
        </p:nvSpPr>
        <p:spPr/>
        <p:txBody>
          <a:bodyPr/>
          <a:lstStyle/>
          <a:p>
            <a:r>
              <a:rPr lang="cs-CZ" dirty="0"/>
              <a:t>Zápatí prezentace</a:t>
            </a:r>
          </a:p>
        </p:txBody>
      </p:sp>
      <p:sp>
        <p:nvSpPr>
          <p:cNvPr id="3" name="Zástupný symbol pro číslo snímku 2">
            <a:extLst>
              <a:ext uri="{FF2B5EF4-FFF2-40B4-BE49-F238E27FC236}">
                <a16:creationId xmlns:a16="http://schemas.microsoft.com/office/drawing/2014/main" id="{0BB896BB-275B-B324-8884-3EB83788B8C6}"/>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29562D4A-94A0-1644-F2AE-47E61C839AE5}"/>
              </a:ext>
            </a:extLst>
          </p:cNvPr>
          <p:cNvSpPr>
            <a:spLocks noGrp="1"/>
          </p:cNvSpPr>
          <p:nvPr>
            <p:ph type="title"/>
          </p:nvPr>
        </p:nvSpPr>
        <p:spPr>
          <a:xfrm>
            <a:off x="719400" y="378000"/>
            <a:ext cx="10753200" cy="451576"/>
          </a:xfrm>
        </p:spPr>
        <p:txBody>
          <a:bodyPr/>
          <a:lstStyle/>
          <a:p>
            <a:r>
              <a:rPr lang="cs-CZ" dirty="0"/>
              <a:t>Č</a:t>
            </a:r>
            <a:r>
              <a:rPr lang="en-GB" dirty="0" err="1"/>
              <a:t>tyři</a:t>
            </a:r>
            <a:r>
              <a:rPr lang="en-GB" dirty="0"/>
              <a:t> </a:t>
            </a:r>
            <a:r>
              <a:rPr lang="en-GB" dirty="0" err="1"/>
              <a:t>prvky</a:t>
            </a:r>
            <a:r>
              <a:rPr lang="en-GB" dirty="0"/>
              <a:t> </a:t>
            </a:r>
            <a:r>
              <a:rPr lang="en-GB" dirty="0" err="1"/>
              <a:t>správně</a:t>
            </a:r>
            <a:r>
              <a:rPr lang="en-GB" dirty="0"/>
              <a:t> </a:t>
            </a:r>
            <a:r>
              <a:rPr lang="en-GB" dirty="0" err="1"/>
              <a:t>formulované</a:t>
            </a:r>
            <a:r>
              <a:rPr lang="en-GB" dirty="0"/>
              <a:t> </a:t>
            </a:r>
            <a:r>
              <a:rPr lang="en-GB" dirty="0" err="1"/>
              <a:t>klinické</a:t>
            </a:r>
            <a:r>
              <a:rPr lang="en-GB" dirty="0"/>
              <a:t> </a:t>
            </a:r>
            <a:r>
              <a:rPr lang="en-GB" dirty="0" err="1"/>
              <a:t>intervenční</a:t>
            </a:r>
            <a:r>
              <a:rPr lang="en-GB" dirty="0"/>
              <a:t> </a:t>
            </a:r>
            <a:r>
              <a:rPr lang="en-GB" dirty="0" err="1"/>
              <a:t>otázky</a:t>
            </a:r>
            <a:endParaRPr lang="en-GB" dirty="0"/>
          </a:p>
        </p:txBody>
      </p:sp>
      <p:sp>
        <p:nvSpPr>
          <p:cNvPr id="5" name="Zástupný obsah 4">
            <a:extLst>
              <a:ext uri="{FF2B5EF4-FFF2-40B4-BE49-F238E27FC236}">
                <a16:creationId xmlns:a16="http://schemas.microsoft.com/office/drawing/2014/main" id="{74330761-2560-9AAB-D668-04FBC47E88F5}"/>
              </a:ext>
            </a:extLst>
          </p:cNvPr>
          <p:cNvSpPr>
            <a:spLocks noGrp="1"/>
          </p:cNvSpPr>
          <p:nvPr>
            <p:ph idx="1"/>
          </p:nvPr>
        </p:nvSpPr>
        <p:spPr>
          <a:xfrm>
            <a:off x="719400" y="1685416"/>
            <a:ext cx="9823694" cy="2628986"/>
          </a:xfrm>
        </p:spPr>
        <p:txBody>
          <a:bodyPr/>
          <a:lstStyle/>
          <a:p>
            <a:r>
              <a:rPr lang="cs-CZ" b="1" dirty="0"/>
              <a:t>P</a:t>
            </a:r>
            <a:r>
              <a:rPr lang="cs-CZ" dirty="0"/>
              <a:t> </a:t>
            </a:r>
            <a:r>
              <a:rPr lang="cs-CZ" dirty="0" err="1"/>
              <a:t>patient</a:t>
            </a:r>
            <a:r>
              <a:rPr lang="cs-CZ" dirty="0"/>
              <a:t>/</a:t>
            </a:r>
            <a:r>
              <a:rPr lang="cs-CZ" dirty="0" err="1"/>
              <a:t>problem</a:t>
            </a:r>
            <a:r>
              <a:rPr lang="cs-CZ" dirty="0"/>
              <a:t> (pacient/problém)</a:t>
            </a:r>
          </a:p>
          <a:p>
            <a:r>
              <a:rPr lang="cs-CZ" b="1" dirty="0"/>
              <a:t>I</a:t>
            </a:r>
            <a:r>
              <a:rPr lang="cs-CZ" dirty="0"/>
              <a:t>  </a:t>
            </a:r>
            <a:r>
              <a:rPr lang="cs-CZ" dirty="0" err="1"/>
              <a:t>intervention</a:t>
            </a:r>
            <a:r>
              <a:rPr lang="cs-CZ" dirty="0"/>
              <a:t> (intervence)</a:t>
            </a:r>
          </a:p>
          <a:p>
            <a:r>
              <a:rPr lang="cs-CZ" b="1" dirty="0"/>
              <a:t>C</a:t>
            </a:r>
            <a:r>
              <a:rPr lang="cs-CZ" dirty="0"/>
              <a:t>  </a:t>
            </a:r>
            <a:r>
              <a:rPr lang="cs-CZ" dirty="0" err="1"/>
              <a:t>comparison</a:t>
            </a:r>
            <a:r>
              <a:rPr lang="cs-CZ" dirty="0"/>
              <a:t> </a:t>
            </a:r>
            <a:r>
              <a:rPr lang="cs-CZ" dirty="0" err="1"/>
              <a:t>intervention</a:t>
            </a:r>
            <a:r>
              <a:rPr lang="cs-CZ" dirty="0"/>
              <a:t> </a:t>
            </a:r>
            <a:r>
              <a:rPr lang="cs-CZ" dirty="0" err="1"/>
              <a:t>if</a:t>
            </a:r>
            <a:r>
              <a:rPr lang="cs-CZ" dirty="0"/>
              <a:t> </a:t>
            </a:r>
            <a:r>
              <a:rPr lang="cs-CZ" dirty="0" err="1"/>
              <a:t>appropriate</a:t>
            </a:r>
            <a:r>
              <a:rPr lang="cs-CZ" dirty="0"/>
              <a:t> / srovnávací intervence (pokud je to vhodné)</a:t>
            </a:r>
          </a:p>
          <a:p>
            <a:r>
              <a:rPr lang="cs-CZ" b="1" dirty="0"/>
              <a:t>O</a:t>
            </a:r>
            <a:r>
              <a:rPr lang="cs-CZ" dirty="0"/>
              <a:t> </a:t>
            </a:r>
            <a:r>
              <a:rPr lang="cs-CZ" dirty="0" err="1"/>
              <a:t>outcome</a:t>
            </a:r>
            <a:r>
              <a:rPr lang="cs-CZ" dirty="0"/>
              <a:t>(s) / výsledek/</a:t>
            </a:r>
            <a:r>
              <a:rPr lang="cs-CZ" dirty="0" err="1"/>
              <a:t>ky</a:t>
            </a:r>
            <a:endParaRPr lang="cs-CZ" dirty="0"/>
          </a:p>
          <a:p>
            <a:endParaRPr lang="cs-CZ" dirty="0"/>
          </a:p>
          <a:p>
            <a:pPr marL="72000" indent="0">
              <a:buNone/>
            </a:pPr>
            <a:endParaRPr lang="cs-CZ" dirty="0"/>
          </a:p>
          <a:p>
            <a:pPr marL="72000" indent="0" algn="ctr">
              <a:buNone/>
            </a:pPr>
            <a:r>
              <a:rPr lang="cs-CZ" sz="6600" b="1" dirty="0"/>
              <a:t>PICO</a:t>
            </a:r>
            <a:endParaRPr lang="en-GB" sz="6600" b="1" dirty="0"/>
          </a:p>
        </p:txBody>
      </p:sp>
      <p:sp>
        <p:nvSpPr>
          <p:cNvPr id="7" name="Obdélník: se zakulacenými rohy 6">
            <a:extLst>
              <a:ext uri="{FF2B5EF4-FFF2-40B4-BE49-F238E27FC236}">
                <a16:creationId xmlns:a16="http://schemas.microsoft.com/office/drawing/2014/main" id="{E12B8720-71CC-E732-FCDD-80DE028088BB}"/>
              </a:ext>
            </a:extLst>
          </p:cNvPr>
          <p:cNvSpPr/>
          <p:nvPr/>
        </p:nvSpPr>
        <p:spPr bwMode="auto">
          <a:xfrm>
            <a:off x="4305308" y="4504249"/>
            <a:ext cx="2779059" cy="932329"/>
          </a:xfrm>
          <a:prstGeom prst="roundRect">
            <a:avLst/>
          </a:prstGeom>
          <a:noFill/>
          <a:ln w="9525" cap="flat" cmpd="sng" algn="ctr">
            <a:solidFill>
              <a:schemeClr val="accent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err="1">
              <a:ln>
                <a:noFill/>
              </a:ln>
              <a:solidFill>
                <a:schemeClr val="bg1"/>
              </a:solidFill>
              <a:effectLst/>
              <a:latin typeface="+mn-lt"/>
            </a:endParaRPr>
          </a:p>
        </p:txBody>
      </p:sp>
      <p:sp>
        <p:nvSpPr>
          <p:cNvPr id="6" name="TextovéPole 5">
            <a:extLst>
              <a:ext uri="{FF2B5EF4-FFF2-40B4-BE49-F238E27FC236}">
                <a16:creationId xmlns:a16="http://schemas.microsoft.com/office/drawing/2014/main" id="{C68F053C-5A23-68C2-02DE-0F3EB2219E3C}"/>
              </a:ext>
            </a:extLst>
          </p:cNvPr>
          <p:cNvSpPr txBox="1"/>
          <p:nvPr/>
        </p:nvSpPr>
        <p:spPr>
          <a:xfrm>
            <a:off x="7871012" y="1656143"/>
            <a:ext cx="1550424" cy="400110"/>
          </a:xfrm>
          <a:prstGeom prst="rect">
            <a:avLst/>
          </a:prstGeom>
          <a:solidFill>
            <a:schemeClr val="accent4">
              <a:lumMod val="20000"/>
              <a:lumOff val="80000"/>
            </a:schemeClr>
          </a:solidFill>
        </p:spPr>
        <p:txBody>
          <a:bodyPr wrap="none" rtlCol="0">
            <a:spAutoFit/>
          </a:bodyPr>
          <a:lstStyle/>
          <a:p>
            <a:pPr algn="l"/>
            <a:r>
              <a:rPr lang="cs-CZ" sz="2000" dirty="0">
                <a:latin typeface="+mn-lt"/>
              </a:rPr>
              <a:t>...mezi/na…</a:t>
            </a:r>
            <a:endParaRPr lang="en-GB" sz="2000" dirty="0" err="1">
              <a:latin typeface="+mn-lt"/>
            </a:endParaRPr>
          </a:p>
        </p:txBody>
      </p:sp>
      <p:sp>
        <p:nvSpPr>
          <p:cNvPr id="8" name="TextovéPole 7">
            <a:extLst>
              <a:ext uri="{FF2B5EF4-FFF2-40B4-BE49-F238E27FC236}">
                <a16:creationId xmlns:a16="http://schemas.microsoft.com/office/drawing/2014/main" id="{D2E9209B-D33B-CFE8-3575-78FB7E9C5E9C}"/>
              </a:ext>
            </a:extLst>
          </p:cNvPr>
          <p:cNvSpPr txBox="1"/>
          <p:nvPr/>
        </p:nvSpPr>
        <p:spPr>
          <a:xfrm>
            <a:off x="6256256" y="2199689"/>
            <a:ext cx="1656223" cy="400110"/>
          </a:xfrm>
          <a:prstGeom prst="rect">
            <a:avLst/>
          </a:prstGeom>
          <a:solidFill>
            <a:schemeClr val="accent4">
              <a:lumMod val="20000"/>
              <a:lumOff val="80000"/>
            </a:schemeClr>
          </a:solidFill>
        </p:spPr>
        <p:txBody>
          <a:bodyPr wrap="none" rtlCol="0">
            <a:spAutoFit/>
          </a:bodyPr>
          <a:lstStyle/>
          <a:p>
            <a:pPr algn="l"/>
            <a:r>
              <a:rPr lang="cs-CZ" sz="2000" dirty="0">
                <a:latin typeface="+mn-lt"/>
              </a:rPr>
              <a:t>...“co dělá“…</a:t>
            </a:r>
            <a:endParaRPr lang="en-GB" sz="2000" dirty="0" err="1">
              <a:latin typeface="+mn-lt"/>
            </a:endParaRPr>
          </a:p>
        </p:txBody>
      </p:sp>
      <p:sp>
        <p:nvSpPr>
          <p:cNvPr id="9" name="TextovéPole 8">
            <a:extLst>
              <a:ext uri="{FF2B5EF4-FFF2-40B4-BE49-F238E27FC236}">
                <a16:creationId xmlns:a16="http://schemas.microsoft.com/office/drawing/2014/main" id="{7F0020D3-502A-7ADA-422C-F734B6E73200}"/>
              </a:ext>
            </a:extLst>
          </p:cNvPr>
          <p:cNvSpPr txBox="1"/>
          <p:nvPr/>
        </p:nvSpPr>
        <p:spPr>
          <a:xfrm>
            <a:off x="9637059" y="2712184"/>
            <a:ext cx="2190023" cy="707886"/>
          </a:xfrm>
          <a:prstGeom prst="rect">
            <a:avLst/>
          </a:prstGeom>
          <a:solidFill>
            <a:schemeClr val="accent4">
              <a:lumMod val="20000"/>
              <a:lumOff val="80000"/>
            </a:schemeClr>
          </a:solidFill>
        </p:spPr>
        <p:txBody>
          <a:bodyPr wrap="none" rtlCol="0">
            <a:spAutoFit/>
          </a:bodyPr>
          <a:lstStyle/>
          <a:p>
            <a:pPr algn="l"/>
            <a:r>
              <a:rPr lang="cs-CZ" sz="2000" dirty="0">
                <a:latin typeface="+mn-lt"/>
              </a:rPr>
              <a:t>...v porovnání s…</a:t>
            </a:r>
          </a:p>
          <a:p>
            <a:pPr algn="l"/>
            <a:r>
              <a:rPr lang="cs-CZ" sz="2000" dirty="0">
                <a:latin typeface="+mn-lt"/>
              </a:rPr>
              <a:t>…..oproti……</a:t>
            </a:r>
            <a:endParaRPr lang="en-GB" sz="2000" dirty="0" err="1">
              <a:latin typeface="+mn-lt"/>
            </a:endParaRPr>
          </a:p>
        </p:txBody>
      </p:sp>
      <p:sp>
        <p:nvSpPr>
          <p:cNvPr id="10" name="TextovéPole 9">
            <a:extLst>
              <a:ext uri="{FF2B5EF4-FFF2-40B4-BE49-F238E27FC236}">
                <a16:creationId xmlns:a16="http://schemas.microsoft.com/office/drawing/2014/main" id="{48FEFC31-BC9D-0DCE-4791-092AC3AE6EC9}"/>
              </a:ext>
            </a:extLst>
          </p:cNvPr>
          <p:cNvSpPr txBox="1"/>
          <p:nvPr/>
        </p:nvSpPr>
        <p:spPr>
          <a:xfrm>
            <a:off x="5567082" y="3589866"/>
            <a:ext cx="1024639" cy="400110"/>
          </a:xfrm>
          <a:prstGeom prst="rect">
            <a:avLst/>
          </a:prstGeom>
          <a:solidFill>
            <a:schemeClr val="accent4">
              <a:lumMod val="20000"/>
              <a:lumOff val="80000"/>
            </a:schemeClr>
          </a:solidFill>
        </p:spPr>
        <p:txBody>
          <a:bodyPr wrap="none" rtlCol="0">
            <a:spAutoFit/>
          </a:bodyPr>
          <a:lstStyle/>
          <a:p>
            <a:pPr algn="l"/>
            <a:r>
              <a:rPr lang="cs-CZ" sz="2000" dirty="0">
                <a:latin typeface="+mn-lt"/>
              </a:rPr>
              <a:t>...vliv…</a:t>
            </a:r>
            <a:endParaRPr lang="en-GB" sz="2000" dirty="0" err="1">
              <a:latin typeface="+mn-lt"/>
            </a:endParaRPr>
          </a:p>
        </p:txBody>
      </p:sp>
    </p:spTree>
    <p:extLst>
      <p:ext uri="{BB962C8B-B14F-4D97-AF65-F5344CB8AC3E}">
        <p14:creationId xmlns:p14="http://schemas.microsoft.com/office/powerpoint/2010/main" val="2866136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EFA2F32-2DCD-5FD1-F550-44508B4EB31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AF6D742-9969-F062-3087-9A494F9C38B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03ED9572-9DF1-CB00-8ECD-969283296320}"/>
              </a:ext>
            </a:extLst>
          </p:cNvPr>
          <p:cNvSpPr>
            <a:spLocks noGrp="1"/>
          </p:cNvSpPr>
          <p:nvPr>
            <p:ph type="title"/>
          </p:nvPr>
        </p:nvSpPr>
        <p:spPr>
          <a:xfrm>
            <a:off x="719400" y="378000"/>
            <a:ext cx="10753200" cy="451576"/>
          </a:xfrm>
        </p:spPr>
        <p:txBody>
          <a:bodyPr/>
          <a:lstStyle/>
          <a:p>
            <a:r>
              <a:rPr lang="en-GB" dirty="0"/>
              <a:t>P = Patient/Population of Interest</a:t>
            </a:r>
            <a:br>
              <a:rPr lang="cs-CZ" dirty="0"/>
            </a:br>
            <a:r>
              <a:rPr lang="cs-CZ" sz="3200" dirty="0"/>
              <a:t>P: pacient, populace, problém</a:t>
            </a:r>
            <a:endParaRPr lang="en-GB" dirty="0"/>
          </a:p>
        </p:txBody>
      </p:sp>
      <p:sp>
        <p:nvSpPr>
          <p:cNvPr id="5" name="Zástupný obsah 4">
            <a:extLst>
              <a:ext uri="{FF2B5EF4-FFF2-40B4-BE49-F238E27FC236}">
                <a16:creationId xmlns:a16="http://schemas.microsoft.com/office/drawing/2014/main" id="{E17E2D4C-837D-07A3-A776-EAEDDDA6928C}"/>
              </a:ext>
            </a:extLst>
          </p:cNvPr>
          <p:cNvSpPr>
            <a:spLocks noGrp="1"/>
          </p:cNvSpPr>
          <p:nvPr>
            <p:ph idx="1"/>
          </p:nvPr>
        </p:nvSpPr>
        <p:spPr>
          <a:xfrm>
            <a:off x="666000" y="4567206"/>
            <a:ext cx="9051741" cy="938085"/>
          </a:xfrm>
          <a:solidFill>
            <a:schemeClr val="accent4">
              <a:lumMod val="20000"/>
              <a:lumOff val="80000"/>
            </a:schemeClr>
          </a:solidFill>
        </p:spPr>
        <p:txBody>
          <a:bodyPr/>
          <a:lstStyle/>
          <a:p>
            <a:pPr marL="72000" indent="0">
              <a:buNone/>
            </a:pPr>
            <a:r>
              <a:rPr lang="cs-CZ" sz="2400" b="1" dirty="0"/>
              <a:t>P</a:t>
            </a:r>
            <a:r>
              <a:rPr lang="en-GB" sz="2400" b="1" dirty="0" err="1"/>
              <a:t>opište</a:t>
            </a:r>
            <a:r>
              <a:rPr lang="en-GB" sz="2400" b="1" dirty="0"/>
              <a:t> </a:t>
            </a:r>
            <a:r>
              <a:rPr lang="en-GB" sz="2400" b="1" dirty="0" err="1"/>
              <a:t>skupinu</a:t>
            </a:r>
            <a:r>
              <a:rPr lang="en-GB" sz="2400" b="1" dirty="0"/>
              <a:t> </a:t>
            </a:r>
            <a:r>
              <a:rPr lang="en-GB" sz="2400" b="1" dirty="0" err="1"/>
              <a:t>pacientů</a:t>
            </a:r>
            <a:r>
              <a:rPr lang="en-GB" sz="2400" b="1" dirty="0"/>
              <a:t> </a:t>
            </a:r>
            <a:r>
              <a:rPr lang="en-GB" sz="2400" b="1" dirty="0" err="1"/>
              <a:t>podobnou</a:t>
            </a:r>
            <a:r>
              <a:rPr lang="en-GB" sz="2400" b="1" dirty="0"/>
              <a:t> </a:t>
            </a:r>
            <a:r>
              <a:rPr lang="en-GB" sz="2400" b="1" dirty="0" err="1"/>
              <a:t>vaší</a:t>
            </a:r>
            <a:r>
              <a:rPr lang="en-GB" sz="2400" b="1" dirty="0"/>
              <a:t> </a:t>
            </a:r>
            <a:r>
              <a:rPr lang="en-GB" sz="2400" b="1" dirty="0" err="1"/>
              <a:t>skupině</a:t>
            </a:r>
            <a:r>
              <a:rPr lang="cs-CZ" sz="2400" b="1" dirty="0"/>
              <a:t>:</a:t>
            </a:r>
            <a:r>
              <a:rPr lang="en-GB" sz="2400" b="1" dirty="0"/>
              <a:t> </a:t>
            </a:r>
            <a:endParaRPr lang="cs-CZ" sz="2400" b="1" dirty="0"/>
          </a:p>
          <a:p>
            <a:pPr marL="72000" indent="0">
              <a:buNone/>
            </a:pPr>
            <a:r>
              <a:rPr lang="cs-CZ" sz="2400" dirty="0"/>
              <a:t>  </a:t>
            </a:r>
            <a:r>
              <a:rPr lang="en-GB" sz="2400" dirty="0" err="1"/>
              <a:t>např</a:t>
            </a:r>
            <a:r>
              <a:rPr lang="en-GB" sz="2400" dirty="0"/>
              <a:t>. "u </a:t>
            </a:r>
            <a:r>
              <a:rPr lang="en-GB" sz="2400" dirty="0" err="1"/>
              <a:t>starších</a:t>
            </a:r>
            <a:r>
              <a:rPr lang="en-GB" sz="2400" dirty="0"/>
              <a:t> </a:t>
            </a:r>
            <a:r>
              <a:rPr lang="en-GB" sz="2400" dirty="0" err="1"/>
              <a:t>pacientů</a:t>
            </a:r>
            <a:r>
              <a:rPr lang="en-GB" sz="2400" dirty="0"/>
              <a:t> s </a:t>
            </a:r>
            <a:r>
              <a:rPr lang="en-GB" sz="2400" dirty="0" err="1"/>
              <a:t>městnavým</a:t>
            </a:r>
            <a:r>
              <a:rPr lang="en-GB" sz="2400" dirty="0"/>
              <a:t> </a:t>
            </a:r>
            <a:r>
              <a:rPr lang="en-GB" sz="2400" dirty="0" err="1"/>
              <a:t>srdečním</a:t>
            </a:r>
            <a:r>
              <a:rPr lang="en-GB" sz="2400" dirty="0"/>
              <a:t> </a:t>
            </a:r>
            <a:r>
              <a:rPr lang="en-GB" sz="2400" dirty="0" err="1"/>
              <a:t>selháním</a:t>
            </a:r>
            <a:r>
              <a:rPr lang="en-GB" sz="2400" dirty="0"/>
              <a:t>....".</a:t>
            </a:r>
          </a:p>
        </p:txBody>
      </p:sp>
      <p:sp>
        <p:nvSpPr>
          <p:cNvPr id="7" name="TextovéPole 6">
            <a:extLst>
              <a:ext uri="{FF2B5EF4-FFF2-40B4-BE49-F238E27FC236}">
                <a16:creationId xmlns:a16="http://schemas.microsoft.com/office/drawing/2014/main" id="{BB8127D5-D5EA-D120-ABEB-01068A37B9A3}"/>
              </a:ext>
            </a:extLst>
          </p:cNvPr>
          <p:cNvSpPr txBox="1"/>
          <p:nvPr/>
        </p:nvSpPr>
        <p:spPr>
          <a:xfrm>
            <a:off x="719400" y="1897528"/>
            <a:ext cx="10531907" cy="2308324"/>
          </a:xfrm>
          <a:prstGeom prst="rect">
            <a:avLst/>
          </a:prstGeom>
          <a:noFill/>
        </p:spPr>
        <p:txBody>
          <a:bodyPr wrap="square">
            <a:spAutoFit/>
          </a:bodyPr>
          <a:lstStyle/>
          <a:p>
            <a:pPr marL="342900" indent="-342900">
              <a:buFont typeface="Arial" panose="020B0604020202020204" pitchFamily="34" charset="0"/>
              <a:buChar char="•"/>
            </a:pPr>
            <a:r>
              <a:rPr lang="en-GB" dirty="0"/>
              <a:t>Jak </a:t>
            </a:r>
            <a:r>
              <a:rPr lang="en-GB" dirty="0" err="1"/>
              <a:t>byste</a:t>
            </a:r>
            <a:r>
              <a:rPr lang="en-GB" dirty="0"/>
              <a:t> </a:t>
            </a:r>
            <a:r>
              <a:rPr lang="en-GB" dirty="0" err="1"/>
              <a:t>popsal</a:t>
            </a:r>
            <a:r>
              <a:rPr lang="en-GB" dirty="0"/>
              <a:t> </a:t>
            </a:r>
            <a:r>
              <a:rPr lang="en-GB" dirty="0" err="1"/>
              <a:t>skupinu</a:t>
            </a:r>
            <a:r>
              <a:rPr lang="en-GB" dirty="0"/>
              <a:t> </a:t>
            </a:r>
            <a:r>
              <a:rPr lang="en-GB" dirty="0" err="1"/>
              <a:t>pacientů</a:t>
            </a:r>
            <a:r>
              <a:rPr lang="en-GB" dirty="0"/>
              <a:t> </a:t>
            </a:r>
            <a:r>
              <a:rPr lang="en-GB" dirty="0" err="1"/>
              <a:t>podobnou</a:t>
            </a:r>
            <a:r>
              <a:rPr lang="en-GB" dirty="0"/>
              <a:t> </a:t>
            </a:r>
            <a:r>
              <a:rPr lang="en-GB" dirty="0" err="1"/>
              <a:t>té</a:t>
            </a:r>
            <a:r>
              <a:rPr lang="en-GB" dirty="0"/>
              <a:t> </a:t>
            </a:r>
            <a:r>
              <a:rPr lang="en-GB" dirty="0" err="1"/>
              <a:t>vaší</a:t>
            </a:r>
            <a:r>
              <a:rPr lang="en-GB" dirty="0"/>
              <a:t>?</a:t>
            </a:r>
          </a:p>
          <a:p>
            <a:pPr marL="342900" indent="-342900">
              <a:buFont typeface="Arial" panose="020B0604020202020204" pitchFamily="34" charset="0"/>
              <a:buChar char="•"/>
            </a:pPr>
            <a:r>
              <a:rPr lang="en-GB" dirty="0" err="1"/>
              <a:t>Jaké</a:t>
            </a:r>
            <a:r>
              <a:rPr lang="en-GB" dirty="0"/>
              <a:t> </a:t>
            </a:r>
            <a:r>
              <a:rPr lang="en-GB" dirty="0" err="1"/>
              <a:t>jsou</a:t>
            </a:r>
            <a:r>
              <a:rPr lang="en-GB" dirty="0"/>
              <a:t> </a:t>
            </a:r>
            <a:r>
              <a:rPr lang="en-GB" dirty="0" err="1"/>
              <a:t>nejdůležitější</a:t>
            </a:r>
            <a:r>
              <a:rPr lang="en-GB" dirty="0"/>
              <a:t> </a:t>
            </a:r>
            <a:r>
              <a:rPr lang="en-GB" dirty="0" err="1"/>
              <a:t>charakteristiky</a:t>
            </a:r>
            <a:r>
              <a:rPr lang="en-GB" dirty="0"/>
              <a:t> </a:t>
            </a:r>
            <a:r>
              <a:rPr lang="en-GB" dirty="0" err="1"/>
              <a:t>pacienta</a:t>
            </a:r>
            <a:r>
              <a:rPr lang="en-GB" dirty="0"/>
              <a:t>?</a:t>
            </a:r>
          </a:p>
          <a:p>
            <a:pPr marL="342900" indent="-342900">
              <a:buFont typeface="Arial" panose="020B0604020202020204" pitchFamily="34" charset="0"/>
              <a:buChar char="•"/>
            </a:pPr>
            <a:r>
              <a:rPr lang="en-GB" dirty="0" err="1"/>
              <a:t>Může</a:t>
            </a:r>
            <a:r>
              <a:rPr lang="en-GB" dirty="0"/>
              <a:t> se </a:t>
            </a:r>
            <a:r>
              <a:rPr lang="en-GB" dirty="0" err="1"/>
              <a:t>jednat</a:t>
            </a:r>
            <a:r>
              <a:rPr lang="en-GB" dirty="0"/>
              <a:t> o </a:t>
            </a:r>
            <a:r>
              <a:rPr lang="en-GB" dirty="0" err="1"/>
              <a:t>primární</a:t>
            </a:r>
            <a:r>
              <a:rPr lang="en-GB" dirty="0"/>
              <a:t> </a:t>
            </a:r>
            <a:r>
              <a:rPr lang="en-GB" dirty="0" err="1"/>
              <a:t>problém</a:t>
            </a:r>
            <a:r>
              <a:rPr lang="en-GB" dirty="0"/>
              <a:t>, </a:t>
            </a:r>
            <a:r>
              <a:rPr lang="en-GB" dirty="0" err="1"/>
              <a:t>onemocnění</a:t>
            </a:r>
            <a:r>
              <a:rPr lang="en-GB" dirty="0"/>
              <a:t> </a:t>
            </a:r>
            <a:r>
              <a:rPr lang="en-GB" dirty="0" err="1"/>
              <a:t>nebo</a:t>
            </a:r>
            <a:r>
              <a:rPr lang="en-GB" dirty="0"/>
              <a:t> </a:t>
            </a:r>
            <a:r>
              <a:rPr lang="en-GB" dirty="0" err="1"/>
              <a:t>souběžně</a:t>
            </a:r>
            <a:r>
              <a:rPr lang="en-GB" dirty="0"/>
              <a:t> </a:t>
            </a:r>
            <a:r>
              <a:rPr lang="en-GB" dirty="0" err="1"/>
              <a:t>existující</a:t>
            </a:r>
            <a:endParaRPr lang="en-GB" dirty="0"/>
          </a:p>
          <a:p>
            <a:pPr marL="342900" indent="-342900">
              <a:buFont typeface="Arial" panose="020B0604020202020204" pitchFamily="34" charset="0"/>
              <a:buChar char="•"/>
            </a:pPr>
            <a:r>
              <a:rPr lang="en-GB" dirty="0" err="1"/>
              <a:t>stavy</a:t>
            </a:r>
            <a:r>
              <a:rPr lang="en-GB" dirty="0"/>
              <a:t>. </a:t>
            </a:r>
            <a:endParaRPr lang="cs-CZ" dirty="0"/>
          </a:p>
          <a:p>
            <a:pPr marL="342900" indent="-342900">
              <a:buFont typeface="Arial" panose="020B0604020202020204" pitchFamily="34" charset="0"/>
              <a:buChar char="•"/>
            </a:pPr>
            <a:r>
              <a:rPr lang="en-GB" dirty="0" err="1"/>
              <a:t>Někdy</a:t>
            </a:r>
            <a:r>
              <a:rPr lang="en-GB" dirty="0"/>
              <a:t> </a:t>
            </a:r>
            <a:r>
              <a:rPr lang="en-GB" dirty="0" err="1"/>
              <a:t>může</a:t>
            </a:r>
            <a:r>
              <a:rPr lang="en-GB" dirty="0"/>
              <a:t> </a:t>
            </a:r>
            <a:r>
              <a:rPr lang="cs-CZ" dirty="0"/>
              <a:t>být </a:t>
            </a:r>
            <a:r>
              <a:rPr lang="en-GB" dirty="0" err="1"/>
              <a:t>pohlaví</a:t>
            </a:r>
            <a:r>
              <a:rPr lang="en-GB" dirty="0"/>
              <a:t>, </a:t>
            </a:r>
            <a:r>
              <a:rPr lang="en-GB" dirty="0" err="1"/>
              <a:t>věk</a:t>
            </a:r>
            <a:r>
              <a:rPr lang="en-GB" dirty="0"/>
              <a:t> </a:t>
            </a:r>
            <a:r>
              <a:rPr lang="en-GB" dirty="0" err="1"/>
              <a:t>nebo</a:t>
            </a:r>
            <a:r>
              <a:rPr lang="en-GB" dirty="0"/>
              <a:t> </a:t>
            </a:r>
            <a:r>
              <a:rPr lang="en-GB" dirty="0" err="1"/>
              <a:t>ras</a:t>
            </a:r>
            <a:r>
              <a:rPr lang="cs-CZ" dirty="0"/>
              <a:t>a</a:t>
            </a:r>
            <a:r>
              <a:rPr lang="en-GB" dirty="0"/>
              <a:t> </a:t>
            </a:r>
            <a:r>
              <a:rPr lang="en-GB" dirty="0" err="1"/>
              <a:t>pacienta</a:t>
            </a:r>
            <a:r>
              <a:rPr lang="en-GB" dirty="0"/>
              <a:t> </a:t>
            </a:r>
            <a:r>
              <a:rPr lang="en-GB" dirty="0" err="1"/>
              <a:t>důležit</a:t>
            </a:r>
            <a:r>
              <a:rPr lang="cs-CZ" dirty="0"/>
              <a:t>á</a:t>
            </a:r>
            <a:r>
              <a:rPr lang="en-GB" dirty="0"/>
              <a:t> pro </a:t>
            </a:r>
            <a:r>
              <a:rPr lang="en-GB" dirty="0" err="1"/>
              <a:t>diagnózu</a:t>
            </a:r>
            <a:r>
              <a:rPr lang="en-GB" dirty="0"/>
              <a:t> </a:t>
            </a:r>
            <a:r>
              <a:rPr lang="en-GB" dirty="0" err="1"/>
              <a:t>nebo</a:t>
            </a:r>
            <a:r>
              <a:rPr lang="en-GB" dirty="0"/>
              <a:t> </a:t>
            </a:r>
            <a:r>
              <a:rPr lang="en-GB" dirty="0" err="1"/>
              <a:t>léčbu</a:t>
            </a:r>
            <a:r>
              <a:rPr lang="en-GB" dirty="0"/>
              <a:t> </a:t>
            </a:r>
            <a:r>
              <a:rPr lang="en-GB" dirty="0" err="1"/>
              <a:t>onemocnění</a:t>
            </a:r>
            <a:r>
              <a:rPr lang="en-GB" dirty="0"/>
              <a:t>.</a:t>
            </a:r>
          </a:p>
        </p:txBody>
      </p:sp>
    </p:spTree>
    <p:extLst>
      <p:ext uri="{BB962C8B-B14F-4D97-AF65-F5344CB8AC3E}">
        <p14:creationId xmlns:p14="http://schemas.microsoft.com/office/powerpoint/2010/main" val="2518045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0D47FB-5E99-49CC-112F-725C9F2A731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4DCE75A-B5F1-E34A-EDD8-C94E675F7B09}"/>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417FA533-DC60-5126-0EBA-1F1F2786F431}"/>
              </a:ext>
            </a:extLst>
          </p:cNvPr>
          <p:cNvSpPr>
            <a:spLocks noGrp="1"/>
          </p:cNvSpPr>
          <p:nvPr>
            <p:ph type="title"/>
          </p:nvPr>
        </p:nvSpPr>
        <p:spPr>
          <a:xfrm>
            <a:off x="719400" y="235906"/>
            <a:ext cx="10753200" cy="451576"/>
          </a:xfrm>
        </p:spPr>
        <p:txBody>
          <a:bodyPr/>
          <a:lstStyle/>
          <a:p>
            <a:r>
              <a:rPr lang="en-GB" dirty="0"/>
              <a:t>I = Intervention or Exposure</a:t>
            </a:r>
            <a:br>
              <a:rPr lang="cs-CZ" dirty="0"/>
            </a:br>
            <a:r>
              <a:rPr lang="cs-CZ" sz="3600" dirty="0"/>
              <a:t>I: Intervence/expozice </a:t>
            </a:r>
            <a:r>
              <a:rPr lang="cs-CZ" sz="2000" dirty="0"/>
              <a:t>(jedna, nebo soubor intervencí)</a:t>
            </a:r>
            <a:endParaRPr lang="en-GB" dirty="0"/>
          </a:p>
        </p:txBody>
      </p:sp>
      <p:sp>
        <p:nvSpPr>
          <p:cNvPr id="5" name="Zástupný obsah 4">
            <a:extLst>
              <a:ext uri="{FF2B5EF4-FFF2-40B4-BE49-F238E27FC236}">
                <a16:creationId xmlns:a16="http://schemas.microsoft.com/office/drawing/2014/main" id="{BF2F596D-BA3A-BDB7-01C5-A3E361D30B4D}"/>
              </a:ext>
            </a:extLst>
          </p:cNvPr>
          <p:cNvSpPr>
            <a:spLocks noGrp="1"/>
          </p:cNvSpPr>
          <p:nvPr>
            <p:ph idx="1"/>
          </p:nvPr>
        </p:nvSpPr>
        <p:spPr/>
        <p:txBody>
          <a:bodyPr/>
          <a:lstStyle/>
          <a:p>
            <a:r>
              <a:rPr lang="en-GB" dirty="0" err="1"/>
              <a:t>Terapie</a:t>
            </a:r>
            <a:r>
              <a:rPr lang="cs-CZ" dirty="0"/>
              <a:t> X medikace X </a:t>
            </a:r>
            <a:r>
              <a:rPr lang="en-GB" dirty="0" err="1"/>
              <a:t>neléčení</a:t>
            </a:r>
            <a:endParaRPr lang="cs-CZ" dirty="0"/>
          </a:p>
          <a:p>
            <a:r>
              <a:rPr lang="cs-CZ" dirty="0"/>
              <a:t>Jakou léčebnou, diagnostickou, preventivní nebo jinou zdravotní péči (intervence) poskytujete a rádi byste se o nich dozvěděli více?</a:t>
            </a:r>
          </a:p>
          <a:p>
            <a:r>
              <a:rPr lang="cs-CZ" dirty="0"/>
              <a:t>Může jít i o expozici nebo rizikový faktor</a:t>
            </a:r>
          </a:p>
          <a:p>
            <a:pPr marL="72000" indent="0">
              <a:buNone/>
            </a:pPr>
            <a:endParaRPr lang="cs-CZ" b="1" dirty="0"/>
          </a:p>
          <a:p>
            <a:pPr marL="72000" indent="0">
              <a:buNone/>
            </a:pPr>
            <a:r>
              <a:rPr lang="cs-CZ" b="1" dirty="0"/>
              <a:t>O jaké intervenci uvažujete? </a:t>
            </a:r>
          </a:p>
          <a:p>
            <a:r>
              <a:rPr lang="cs-CZ" dirty="0"/>
              <a:t>Léčba ATB, Očkování…</a:t>
            </a:r>
            <a:endParaRPr lang="en-GB" dirty="0"/>
          </a:p>
        </p:txBody>
      </p:sp>
    </p:spTree>
    <p:extLst>
      <p:ext uri="{BB962C8B-B14F-4D97-AF65-F5344CB8AC3E}">
        <p14:creationId xmlns:p14="http://schemas.microsoft.com/office/powerpoint/2010/main" val="1462332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6EB363-5F27-B2A7-2728-C89575EB071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2426B0D-A11B-3B29-F769-3486E2AC75C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48AED032-48E6-388F-169A-D22F6139D9F7}"/>
              </a:ext>
            </a:extLst>
          </p:cNvPr>
          <p:cNvSpPr>
            <a:spLocks noGrp="1"/>
          </p:cNvSpPr>
          <p:nvPr>
            <p:ph type="title"/>
          </p:nvPr>
        </p:nvSpPr>
        <p:spPr/>
        <p:txBody>
          <a:bodyPr/>
          <a:lstStyle/>
          <a:p>
            <a:r>
              <a:rPr lang="cs-CZ" dirty="0"/>
              <a:t>Cíle přednášky</a:t>
            </a:r>
            <a:endParaRPr lang="en-GB" dirty="0"/>
          </a:p>
        </p:txBody>
      </p:sp>
      <p:sp>
        <p:nvSpPr>
          <p:cNvPr id="5" name="Zástupný obsah 4">
            <a:extLst>
              <a:ext uri="{FF2B5EF4-FFF2-40B4-BE49-F238E27FC236}">
                <a16:creationId xmlns:a16="http://schemas.microsoft.com/office/drawing/2014/main" id="{DE25EF36-BDCC-B15D-6033-ABA720CC964F}"/>
              </a:ext>
            </a:extLst>
          </p:cNvPr>
          <p:cNvSpPr>
            <a:spLocks noGrp="1"/>
          </p:cNvSpPr>
          <p:nvPr>
            <p:ph idx="1"/>
          </p:nvPr>
        </p:nvSpPr>
        <p:spPr/>
        <p:txBody>
          <a:bodyPr/>
          <a:lstStyle/>
          <a:p>
            <a:r>
              <a:rPr lang="cs-CZ" dirty="0"/>
              <a:t>Vysvětlit praxi založenou na důkazech (EBP) - všechny kroky, úvaha, </a:t>
            </a:r>
            <a:r>
              <a:rPr lang="cs-CZ" dirty="0">
                <a:solidFill>
                  <a:schemeClr val="tx2"/>
                </a:solidFill>
              </a:rPr>
              <a:t>formulace otázek</a:t>
            </a:r>
            <a:r>
              <a:rPr lang="cs-CZ" dirty="0"/>
              <a:t>, rešerše literatury, kritické posouzení, aplikace a hodnocení</a:t>
            </a:r>
          </a:p>
          <a:p>
            <a:endParaRPr lang="cs-CZ" dirty="0"/>
          </a:p>
          <a:p>
            <a:r>
              <a:rPr lang="cs-CZ" dirty="0"/>
              <a:t>Naučit se rozeznávat různé tipy klinických otázek</a:t>
            </a:r>
          </a:p>
          <a:p>
            <a:endParaRPr lang="cs-CZ" dirty="0"/>
          </a:p>
          <a:p>
            <a:r>
              <a:rPr lang="cs-CZ" dirty="0"/>
              <a:t>Naučit se formulovat klinickou otázku</a:t>
            </a:r>
            <a:endParaRPr lang="en-GB" dirty="0"/>
          </a:p>
        </p:txBody>
      </p:sp>
    </p:spTree>
    <p:extLst>
      <p:ext uri="{BB962C8B-B14F-4D97-AF65-F5344CB8AC3E}">
        <p14:creationId xmlns:p14="http://schemas.microsoft.com/office/powerpoint/2010/main" val="3540061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A1EA47C-16B4-68EB-9DAC-2FF4365A31C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CF2EA1E-D022-D0F9-C29F-30B78D955C24}"/>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13763FD4-76D3-E374-C82E-438E270D5FEB}"/>
              </a:ext>
            </a:extLst>
          </p:cNvPr>
          <p:cNvSpPr>
            <a:spLocks noGrp="1"/>
          </p:cNvSpPr>
          <p:nvPr>
            <p:ph type="title"/>
          </p:nvPr>
        </p:nvSpPr>
        <p:spPr>
          <a:xfrm>
            <a:off x="666000" y="244871"/>
            <a:ext cx="10753200" cy="451576"/>
          </a:xfrm>
        </p:spPr>
        <p:txBody>
          <a:bodyPr/>
          <a:lstStyle/>
          <a:p>
            <a:r>
              <a:rPr lang="en-GB" dirty="0"/>
              <a:t>C = Comparison of Interest</a:t>
            </a:r>
            <a:br>
              <a:rPr lang="cs-CZ" dirty="0"/>
            </a:br>
            <a:r>
              <a:rPr lang="cs-CZ" dirty="0"/>
              <a:t>C: srovnání</a:t>
            </a:r>
            <a:endParaRPr lang="en-GB" dirty="0"/>
          </a:p>
        </p:txBody>
      </p:sp>
      <p:sp>
        <p:nvSpPr>
          <p:cNvPr id="5" name="Zástupný obsah 4">
            <a:extLst>
              <a:ext uri="{FF2B5EF4-FFF2-40B4-BE49-F238E27FC236}">
                <a16:creationId xmlns:a16="http://schemas.microsoft.com/office/drawing/2014/main" id="{9CAF7E44-57C9-13EE-42C3-91DFE355AB76}"/>
              </a:ext>
            </a:extLst>
          </p:cNvPr>
          <p:cNvSpPr>
            <a:spLocks noGrp="1"/>
          </p:cNvSpPr>
          <p:nvPr>
            <p:ph idx="1"/>
          </p:nvPr>
        </p:nvSpPr>
        <p:spPr>
          <a:xfrm>
            <a:off x="719400" y="1584426"/>
            <a:ext cx="10753200" cy="4139998"/>
          </a:xfrm>
        </p:spPr>
        <p:txBody>
          <a:bodyPr/>
          <a:lstStyle/>
          <a:p>
            <a:r>
              <a:rPr lang="cs-CZ" dirty="0"/>
              <a:t>Existuje srovnání, které se má vyhodnotit na základě intervence? </a:t>
            </a:r>
          </a:p>
          <a:p>
            <a:r>
              <a:rPr lang="cs-CZ" dirty="0"/>
              <a:t>Používá se pouze v případě více než jedné intervence nebo pokud se nejedná o žádnou intervenci:</a:t>
            </a:r>
          </a:p>
          <a:p>
            <a:pPr marL="1435100" indent="-179388"/>
            <a:r>
              <a:rPr lang="cs-CZ" sz="2400" dirty="0"/>
              <a:t>Alternativní terapie</a:t>
            </a:r>
          </a:p>
          <a:p>
            <a:pPr marL="1435100" indent="-179388"/>
            <a:r>
              <a:rPr lang="cs-CZ" sz="2400" dirty="0"/>
              <a:t>Placebo</a:t>
            </a:r>
          </a:p>
          <a:p>
            <a:pPr marL="1435100" indent="-179388"/>
            <a:r>
              <a:rPr lang="cs-CZ" sz="2400" dirty="0"/>
              <a:t>Žádná intervence / žádná terapie</a:t>
            </a:r>
          </a:p>
          <a:p>
            <a:endParaRPr lang="cs-CZ" dirty="0"/>
          </a:p>
          <a:p>
            <a:pPr marL="72000" indent="0">
              <a:buNone/>
            </a:pPr>
            <a:r>
              <a:rPr lang="cs-CZ" b="1" dirty="0"/>
              <a:t>Jaká je hlavní alternativa k intervenci?</a:t>
            </a:r>
          </a:p>
          <a:p>
            <a:pPr marL="72000" indent="0">
              <a:buNone/>
            </a:pPr>
            <a:r>
              <a:rPr lang="cs-CZ" dirty="0"/>
              <a:t>...když srovnáme standardní léčbu samostatně…</a:t>
            </a:r>
            <a:endParaRPr lang="en-GB" dirty="0"/>
          </a:p>
        </p:txBody>
      </p:sp>
    </p:spTree>
    <p:extLst>
      <p:ext uri="{BB962C8B-B14F-4D97-AF65-F5344CB8AC3E}">
        <p14:creationId xmlns:p14="http://schemas.microsoft.com/office/powerpoint/2010/main" val="927678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331ED18-DB44-0EA5-02C9-A84A13C97CA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58ED280-B87D-543C-BEB7-A6E9C292AFDB}"/>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DD8B61F2-2D8A-15CC-5660-C847353208BE}"/>
              </a:ext>
            </a:extLst>
          </p:cNvPr>
          <p:cNvSpPr>
            <a:spLocks noGrp="1"/>
          </p:cNvSpPr>
          <p:nvPr>
            <p:ph type="title"/>
          </p:nvPr>
        </p:nvSpPr>
        <p:spPr>
          <a:xfrm>
            <a:off x="666000" y="280730"/>
            <a:ext cx="10753200" cy="451576"/>
          </a:xfrm>
        </p:spPr>
        <p:txBody>
          <a:bodyPr/>
          <a:lstStyle/>
          <a:p>
            <a:r>
              <a:rPr lang="en-GB" dirty="0"/>
              <a:t>O = Outcome of Interest</a:t>
            </a:r>
            <a:br>
              <a:rPr lang="cs-CZ" dirty="0"/>
            </a:br>
            <a:r>
              <a:rPr lang="cs-CZ" dirty="0"/>
              <a:t>O: </a:t>
            </a:r>
            <a:r>
              <a:rPr lang="cs-CZ" dirty="0" err="1"/>
              <a:t>Outcome</a:t>
            </a:r>
            <a:r>
              <a:rPr lang="cs-CZ" dirty="0"/>
              <a:t> /  výsledek</a:t>
            </a:r>
            <a:endParaRPr lang="en-GB" dirty="0"/>
          </a:p>
        </p:txBody>
      </p:sp>
      <p:sp>
        <p:nvSpPr>
          <p:cNvPr id="5" name="Zástupný obsah 4">
            <a:extLst>
              <a:ext uri="{FF2B5EF4-FFF2-40B4-BE49-F238E27FC236}">
                <a16:creationId xmlns:a16="http://schemas.microsoft.com/office/drawing/2014/main" id="{3C054D9F-6C61-42C7-A186-DFE839DDA81D}"/>
              </a:ext>
            </a:extLst>
          </p:cNvPr>
          <p:cNvSpPr>
            <a:spLocks noGrp="1"/>
          </p:cNvSpPr>
          <p:nvPr>
            <p:ph idx="1"/>
          </p:nvPr>
        </p:nvSpPr>
        <p:spPr/>
        <p:txBody>
          <a:bodyPr/>
          <a:lstStyle/>
          <a:p>
            <a:r>
              <a:rPr lang="cs-CZ" dirty="0"/>
              <a:t>Jaký je požadovaný výsledek, který má být hodnocen? </a:t>
            </a:r>
          </a:p>
          <a:p>
            <a:r>
              <a:rPr lang="cs-CZ" dirty="0"/>
              <a:t>Jak bude pacient nebo populace ovlivněna nebo neovlivněna,</a:t>
            </a:r>
          </a:p>
          <a:p>
            <a:r>
              <a:rPr lang="cs-CZ" dirty="0"/>
              <a:t>intervencí?</a:t>
            </a:r>
          </a:p>
          <a:p>
            <a:r>
              <a:rPr lang="en-GB" dirty="0" err="1"/>
              <a:t>očekávané</a:t>
            </a:r>
            <a:r>
              <a:rPr lang="en-GB" dirty="0"/>
              <a:t> </a:t>
            </a:r>
            <a:r>
              <a:rPr lang="en-GB" dirty="0" err="1"/>
              <a:t>výsledky</a:t>
            </a:r>
            <a:r>
              <a:rPr lang="en-GB" dirty="0"/>
              <a:t> </a:t>
            </a:r>
            <a:r>
              <a:rPr lang="en-GB" dirty="0" err="1"/>
              <a:t>léčby</a:t>
            </a:r>
            <a:r>
              <a:rPr lang="en-GB" dirty="0"/>
              <a:t> (</a:t>
            </a:r>
            <a:r>
              <a:rPr lang="en-GB" dirty="0" err="1"/>
              <a:t>např</a:t>
            </a:r>
            <a:r>
              <a:rPr lang="en-GB" dirty="0"/>
              <a:t>. </a:t>
            </a:r>
            <a:r>
              <a:rPr lang="en-GB" dirty="0" err="1"/>
              <a:t>proleženiny</a:t>
            </a:r>
            <a:r>
              <a:rPr lang="en-GB" dirty="0"/>
              <a:t>).</a:t>
            </a:r>
            <a:endParaRPr lang="cs-CZ" dirty="0"/>
          </a:p>
          <a:p>
            <a:r>
              <a:rPr lang="en-GB" dirty="0" err="1"/>
              <a:t>Míra</a:t>
            </a:r>
            <a:r>
              <a:rPr lang="en-GB" dirty="0"/>
              <a:t> </a:t>
            </a:r>
            <a:r>
              <a:rPr lang="en-GB" dirty="0" err="1"/>
              <a:t>výskytu</a:t>
            </a:r>
            <a:r>
              <a:rPr lang="en-GB" dirty="0"/>
              <a:t> </a:t>
            </a:r>
            <a:r>
              <a:rPr lang="en-GB" dirty="0" err="1"/>
              <a:t>nežádoucích</a:t>
            </a:r>
            <a:r>
              <a:rPr lang="en-GB" dirty="0"/>
              <a:t> </a:t>
            </a:r>
            <a:r>
              <a:rPr lang="en-GB" dirty="0" err="1"/>
              <a:t>výsledků</a:t>
            </a:r>
            <a:r>
              <a:rPr lang="en-GB" dirty="0"/>
              <a:t> (</a:t>
            </a:r>
            <a:r>
              <a:rPr lang="en-GB" dirty="0" err="1"/>
              <a:t>např</a:t>
            </a:r>
            <a:r>
              <a:rPr lang="en-GB" dirty="0"/>
              <a:t>. </a:t>
            </a:r>
            <a:r>
              <a:rPr lang="cs-CZ" dirty="0"/>
              <a:t>infekce, </a:t>
            </a:r>
            <a:r>
              <a:rPr lang="en-GB" dirty="0" err="1"/>
              <a:t>úmrtí</a:t>
            </a:r>
            <a:r>
              <a:rPr lang="en-GB" dirty="0"/>
              <a:t>)</a:t>
            </a:r>
            <a:endParaRPr lang="cs-CZ" dirty="0"/>
          </a:p>
          <a:p>
            <a:endParaRPr lang="cs-CZ" dirty="0"/>
          </a:p>
          <a:p>
            <a:pPr marL="72000" indent="0">
              <a:buNone/>
            </a:pPr>
            <a:r>
              <a:rPr lang="cs-CZ" b="1" dirty="0"/>
              <a:t>Č</a:t>
            </a:r>
            <a:r>
              <a:rPr lang="en-GB" b="1" dirty="0" err="1"/>
              <a:t>eho</a:t>
            </a:r>
            <a:r>
              <a:rPr lang="en-GB" b="1" dirty="0"/>
              <a:t> </a:t>
            </a:r>
            <a:r>
              <a:rPr lang="en-GB" b="1" dirty="0" err="1"/>
              <a:t>chcete</a:t>
            </a:r>
            <a:r>
              <a:rPr lang="en-GB" b="1" dirty="0"/>
              <a:t> </a:t>
            </a:r>
            <a:r>
              <a:rPr lang="en-GB" b="1" dirty="0" err="1"/>
              <a:t>intervencí</a:t>
            </a:r>
            <a:r>
              <a:rPr lang="en-GB" b="1" dirty="0"/>
              <a:t> </a:t>
            </a:r>
            <a:r>
              <a:rPr lang="en-GB" b="1" dirty="0" err="1"/>
              <a:t>dosáhnout</a:t>
            </a:r>
            <a:r>
              <a:rPr lang="cs-CZ" b="1" dirty="0"/>
              <a:t>?</a:t>
            </a:r>
          </a:p>
          <a:p>
            <a:pPr marL="72000" indent="0">
              <a:buNone/>
            </a:pPr>
            <a:r>
              <a:rPr lang="en-GB" dirty="0"/>
              <a:t>...</a:t>
            </a:r>
            <a:r>
              <a:rPr lang="en-GB" dirty="0" err="1"/>
              <a:t>vést</a:t>
            </a:r>
            <a:r>
              <a:rPr lang="en-GB" dirty="0"/>
              <a:t> </a:t>
            </a:r>
            <a:r>
              <a:rPr lang="en-GB" dirty="0" err="1"/>
              <a:t>ke</a:t>
            </a:r>
            <a:r>
              <a:rPr lang="en-GB" dirty="0"/>
              <a:t> </a:t>
            </a:r>
            <a:r>
              <a:rPr lang="en-GB" dirty="0" err="1"/>
              <a:t>snížení</a:t>
            </a:r>
            <a:r>
              <a:rPr lang="en-GB" dirty="0"/>
              <a:t> </a:t>
            </a:r>
            <a:r>
              <a:rPr lang="en-GB" dirty="0" err="1"/>
              <a:t>počtu</a:t>
            </a:r>
            <a:r>
              <a:rPr lang="en-GB" dirty="0"/>
              <a:t> </a:t>
            </a:r>
            <a:r>
              <a:rPr lang="en-GB" dirty="0" err="1"/>
              <a:t>hospitalizací</a:t>
            </a:r>
            <a:r>
              <a:rPr lang="en-GB" dirty="0"/>
              <a:t>.</a:t>
            </a:r>
          </a:p>
        </p:txBody>
      </p:sp>
    </p:spTree>
    <p:extLst>
      <p:ext uri="{BB962C8B-B14F-4D97-AF65-F5344CB8AC3E}">
        <p14:creationId xmlns:p14="http://schemas.microsoft.com/office/powerpoint/2010/main" val="4090721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F25F2A2-008E-E359-869C-6E0C7F73D25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AACEF6F-8475-7DD2-973E-E5AA36EAA12C}"/>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4A46857C-647E-D21B-FAC8-6B4728BC3714}"/>
              </a:ext>
            </a:extLst>
          </p:cNvPr>
          <p:cNvSpPr>
            <a:spLocks noGrp="1"/>
          </p:cNvSpPr>
          <p:nvPr>
            <p:ph type="title"/>
          </p:nvPr>
        </p:nvSpPr>
        <p:spPr/>
        <p:txBody>
          <a:bodyPr/>
          <a:lstStyle/>
          <a:p>
            <a:r>
              <a:rPr lang="cs-CZ" dirty="0"/>
              <a:t>PICO (T)</a:t>
            </a:r>
            <a:endParaRPr lang="en-GB" dirty="0"/>
          </a:p>
        </p:txBody>
      </p:sp>
      <p:sp>
        <p:nvSpPr>
          <p:cNvPr id="5" name="Zástupný obsah 4">
            <a:extLst>
              <a:ext uri="{FF2B5EF4-FFF2-40B4-BE49-F238E27FC236}">
                <a16:creationId xmlns:a16="http://schemas.microsoft.com/office/drawing/2014/main" id="{19DBC9FB-F304-5772-0AE6-571EDD3BD124}"/>
              </a:ext>
            </a:extLst>
          </p:cNvPr>
          <p:cNvSpPr>
            <a:spLocks noGrp="1"/>
          </p:cNvSpPr>
          <p:nvPr>
            <p:ph idx="1"/>
          </p:nvPr>
        </p:nvSpPr>
        <p:spPr>
          <a:xfrm>
            <a:off x="719400" y="1261576"/>
            <a:ext cx="10753200" cy="4139998"/>
          </a:xfrm>
        </p:spPr>
        <p:txBody>
          <a:bodyPr/>
          <a:lstStyle/>
          <a:p>
            <a:pPr>
              <a:lnSpc>
                <a:spcPct val="100000"/>
              </a:lnSpc>
            </a:pPr>
            <a:r>
              <a:rPr lang="en-GB" sz="2400" dirty="0" err="1"/>
              <a:t>Někdy</a:t>
            </a:r>
            <a:r>
              <a:rPr lang="en-GB" sz="2400" dirty="0"/>
              <a:t> se </a:t>
            </a:r>
            <a:r>
              <a:rPr lang="en-GB" sz="2400" dirty="0" err="1"/>
              <a:t>můžete</a:t>
            </a:r>
            <a:r>
              <a:rPr lang="en-GB" sz="2400" dirty="0"/>
              <a:t> </a:t>
            </a:r>
            <a:r>
              <a:rPr lang="en-GB" sz="2400" dirty="0" err="1"/>
              <a:t>setkat</a:t>
            </a:r>
            <a:r>
              <a:rPr lang="en-GB" sz="2400" dirty="0"/>
              <a:t> s </a:t>
            </a:r>
            <a:r>
              <a:rPr lang="en-GB" sz="2400" dirty="0" err="1"/>
              <a:t>dalším</a:t>
            </a:r>
            <a:r>
              <a:rPr lang="en-GB" sz="2400" dirty="0"/>
              <a:t> </a:t>
            </a:r>
            <a:r>
              <a:rPr lang="en-GB" sz="2400" dirty="0" err="1"/>
              <a:t>prvkem</a:t>
            </a:r>
            <a:r>
              <a:rPr lang="en-GB" sz="2400" dirty="0"/>
              <a:t> </a:t>
            </a:r>
            <a:r>
              <a:rPr lang="en-GB" sz="2400" dirty="0" err="1"/>
              <a:t>otázky</a:t>
            </a:r>
            <a:r>
              <a:rPr lang="en-GB" sz="2400" dirty="0"/>
              <a:t> PICO: </a:t>
            </a:r>
            <a:r>
              <a:rPr lang="en-GB" sz="2400" dirty="0" err="1"/>
              <a:t>čas</a:t>
            </a:r>
            <a:r>
              <a:rPr lang="en-GB" sz="2400" dirty="0"/>
              <a:t>. </a:t>
            </a:r>
            <a:r>
              <a:rPr lang="en-GB" sz="2400" dirty="0" err="1"/>
              <a:t>Tento</a:t>
            </a:r>
            <a:r>
              <a:rPr lang="en-GB" sz="2400" dirty="0"/>
              <a:t> </a:t>
            </a:r>
            <a:r>
              <a:rPr lang="en-GB" sz="2400" dirty="0" err="1"/>
              <a:t>pátý</a:t>
            </a:r>
            <a:r>
              <a:rPr lang="en-GB" sz="2400" dirty="0"/>
              <a:t> </a:t>
            </a:r>
            <a:r>
              <a:rPr lang="en-GB" sz="2400" dirty="0" err="1"/>
              <a:t>prvek</a:t>
            </a:r>
            <a:r>
              <a:rPr lang="en-GB" sz="2400" dirty="0"/>
              <a:t> </a:t>
            </a:r>
            <a:r>
              <a:rPr lang="en-GB" sz="2400" dirty="0" err="1"/>
              <a:t>umožňuje</a:t>
            </a:r>
            <a:r>
              <a:rPr lang="en-GB" sz="2400" dirty="0"/>
              <a:t> </a:t>
            </a:r>
            <a:r>
              <a:rPr lang="en-GB" sz="2400" dirty="0" err="1"/>
              <a:t>definovat</a:t>
            </a:r>
            <a:r>
              <a:rPr lang="en-GB" sz="2400" dirty="0"/>
              <a:t> </a:t>
            </a:r>
            <a:r>
              <a:rPr lang="en-GB" sz="2400" dirty="0" err="1"/>
              <a:t>časové</a:t>
            </a:r>
            <a:r>
              <a:rPr lang="en-GB" sz="2400" dirty="0"/>
              <a:t> </a:t>
            </a:r>
            <a:r>
              <a:rPr lang="en-GB" sz="2400" dirty="0" err="1"/>
              <a:t>období</a:t>
            </a:r>
            <a:r>
              <a:rPr lang="en-GB" sz="2400" dirty="0"/>
              <a:t> pro </a:t>
            </a:r>
            <a:r>
              <a:rPr lang="en-GB" sz="2400" dirty="0" err="1"/>
              <a:t>danou</a:t>
            </a:r>
            <a:r>
              <a:rPr lang="en-GB" sz="2400" dirty="0"/>
              <a:t> </a:t>
            </a:r>
            <a:r>
              <a:rPr lang="en-GB" sz="2400" dirty="0" err="1"/>
              <a:t>léčbu</a:t>
            </a:r>
            <a:r>
              <a:rPr lang="en-GB" sz="2400" dirty="0"/>
              <a:t> </a:t>
            </a:r>
            <a:r>
              <a:rPr lang="en-GB" sz="2400" dirty="0" err="1"/>
              <a:t>nebo</a:t>
            </a:r>
            <a:r>
              <a:rPr lang="en-GB" sz="2400" dirty="0"/>
              <a:t> </a:t>
            </a:r>
            <a:r>
              <a:rPr lang="en-GB" sz="2400" dirty="0" err="1"/>
              <a:t>projekt</a:t>
            </a:r>
            <a:r>
              <a:rPr lang="en-GB" sz="2400" dirty="0"/>
              <a:t>. Z </a:t>
            </a:r>
            <a:r>
              <a:rPr lang="en-GB" sz="2400" dirty="0" err="1"/>
              <a:t>tohoto</a:t>
            </a:r>
            <a:r>
              <a:rPr lang="en-GB" sz="2400" dirty="0"/>
              <a:t> </a:t>
            </a:r>
            <a:r>
              <a:rPr lang="en-GB" sz="2400" dirty="0" err="1"/>
              <a:t>důvodu</a:t>
            </a:r>
            <a:r>
              <a:rPr lang="en-GB" sz="2400" dirty="0"/>
              <a:t> se </a:t>
            </a:r>
            <a:r>
              <a:rPr lang="en-GB" sz="2400" dirty="0" err="1"/>
              <a:t>někdy</a:t>
            </a:r>
            <a:r>
              <a:rPr lang="en-GB" sz="2400" dirty="0"/>
              <a:t> </a:t>
            </a:r>
            <a:r>
              <a:rPr lang="en-GB" sz="2400" dirty="0" err="1"/>
              <a:t>můžete</a:t>
            </a:r>
            <a:r>
              <a:rPr lang="en-GB" sz="2400" dirty="0"/>
              <a:t> </a:t>
            </a:r>
            <a:r>
              <a:rPr lang="en-GB" sz="2400" dirty="0" err="1"/>
              <a:t>setkat</a:t>
            </a:r>
            <a:r>
              <a:rPr lang="en-GB" sz="2400" dirty="0"/>
              <a:t> s </a:t>
            </a:r>
            <a:r>
              <a:rPr lang="en-GB" sz="2400" dirty="0" err="1"/>
              <a:t>označením</a:t>
            </a:r>
            <a:r>
              <a:rPr lang="en-GB" sz="2400" dirty="0"/>
              <a:t> PICO </a:t>
            </a:r>
            <a:r>
              <a:rPr lang="en-GB" sz="2400" dirty="0" err="1"/>
              <a:t>jako</a:t>
            </a:r>
            <a:r>
              <a:rPr lang="en-GB" sz="2400" dirty="0"/>
              <a:t> PICO(T).</a:t>
            </a:r>
          </a:p>
        </p:txBody>
      </p:sp>
      <p:pic>
        <p:nvPicPr>
          <p:cNvPr id="2050" name="Picture 2">
            <a:extLst>
              <a:ext uri="{FF2B5EF4-FFF2-40B4-BE49-F238E27FC236}">
                <a16:creationId xmlns:a16="http://schemas.microsoft.com/office/drawing/2014/main" id="{9E38D123-2598-1DA6-2A79-F1673C8041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5778" y="2642325"/>
            <a:ext cx="9620250"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8281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A7C81C-8D89-9526-3ACC-1438F72C06C9}"/>
              </a:ext>
            </a:extLst>
          </p:cNvPr>
          <p:cNvSpPr>
            <a:spLocks noGrp="1"/>
          </p:cNvSpPr>
          <p:nvPr>
            <p:ph type="ftr" sz="quarter" idx="10"/>
          </p:nvPr>
        </p:nvSpPr>
        <p:spPr/>
        <p:txBody>
          <a:bodyPr/>
          <a:lstStyle/>
          <a:p>
            <a:r>
              <a:rPr lang="cs-CZ" dirty="0"/>
              <a:t>Zápatí prezentace</a:t>
            </a:r>
          </a:p>
        </p:txBody>
      </p:sp>
      <p:sp>
        <p:nvSpPr>
          <p:cNvPr id="3" name="Zástupný symbol pro číslo snímku 2">
            <a:extLst>
              <a:ext uri="{FF2B5EF4-FFF2-40B4-BE49-F238E27FC236}">
                <a16:creationId xmlns:a16="http://schemas.microsoft.com/office/drawing/2014/main" id="{1DC1041D-2EC0-EE89-9624-74539564714E}"/>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B44E2D16-C387-5E45-C8C5-9063FDBB83D9}"/>
              </a:ext>
            </a:extLst>
          </p:cNvPr>
          <p:cNvSpPr>
            <a:spLocks noGrp="1"/>
          </p:cNvSpPr>
          <p:nvPr>
            <p:ph type="title"/>
          </p:nvPr>
        </p:nvSpPr>
        <p:spPr/>
        <p:txBody>
          <a:bodyPr/>
          <a:lstStyle/>
          <a:p>
            <a:r>
              <a:rPr lang="cs-CZ" dirty="0"/>
              <a:t>Jaká může být klinická otázka?</a:t>
            </a:r>
          </a:p>
        </p:txBody>
      </p:sp>
      <p:sp>
        <p:nvSpPr>
          <p:cNvPr id="5" name="Zástupný obsah 4">
            <a:extLst>
              <a:ext uri="{FF2B5EF4-FFF2-40B4-BE49-F238E27FC236}">
                <a16:creationId xmlns:a16="http://schemas.microsoft.com/office/drawing/2014/main" id="{E3320CB8-13EC-76D2-482C-13C18109E3FF}"/>
              </a:ext>
            </a:extLst>
          </p:cNvPr>
          <p:cNvSpPr>
            <a:spLocks noGrp="1"/>
          </p:cNvSpPr>
          <p:nvPr>
            <p:ph idx="1"/>
          </p:nvPr>
        </p:nvSpPr>
        <p:spPr>
          <a:xfrm>
            <a:off x="720000" y="1692002"/>
            <a:ext cx="10753200" cy="3035862"/>
          </a:xfrm>
        </p:spPr>
        <p:txBody>
          <a:bodyPr/>
          <a:lstStyle/>
          <a:p>
            <a:pPr marL="72000" indent="0">
              <a:buNone/>
            </a:pPr>
            <a:endParaRPr lang="cs-CZ" dirty="0"/>
          </a:p>
          <a:p>
            <a:pPr marL="72000" indent="0">
              <a:buNone/>
            </a:pPr>
            <a:r>
              <a:rPr lang="cs-CZ" dirty="0"/>
              <a:t>P: </a:t>
            </a:r>
            <a:r>
              <a:rPr lang="en-GB" dirty="0">
                <a:solidFill>
                  <a:schemeClr val="accent2">
                    <a:lumMod val="60000"/>
                    <a:lumOff val="40000"/>
                  </a:schemeClr>
                </a:solidFill>
              </a:rPr>
              <a:t>U </a:t>
            </a:r>
            <a:r>
              <a:rPr lang="en-GB" dirty="0" err="1">
                <a:solidFill>
                  <a:schemeClr val="accent2">
                    <a:lumMod val="60000"/>
                    <a:lumOff val="40000"/>
                  </a:schemeClr>
                </a:solidFill>
              </a:rPr>
              <a:t>starších</a:t>
            </a:r>
            <a:r>
              <a:rPr lang="en-GB" dirty="0">
                <a:solidFill>
                  <a:schemeClr val="accent2">
                    <a:lumMod val="60000"/>
                    <a:lumOff val="40000"/>
                  </a:schemeClr>
                </a:solidFill>
              </a:rPr>
              <a:t> </a:t>
            </a:r>
            <a:r>
              <a:rPr lang="en-GB" dirty="0" err="1">
                <a:solidFill>
                  <a:schemeClr val="accent2">
                    <a:lumMod val="60000"/>
                    <a:lumOff val="40000"/>
                  </a:schemeClr>
                </a:solidFill>
              </a:rPr>
              <a:t>pacientů</a:t>
            </a:r>
            <a:r>
              <a:rPr lang="en-GB" dirty="0">
                <a:solidFill>
                  <a:schemeClr val="accent2">
                    <a:lumMod val="60000"/>
                    <a:lumOff val="40000"/>
                  </a:schemeClr>
                </a:solidFill>
              </a:rPr>
              <a:t> s </a:t>
            </a:r>
            <a:r>
              <a:rPr lang="en-GB" dirty="0" err="1">
                <a:solidFill>
                  <a:schemeClr val="accent2">
                    <a:lumMod val="60000"/>
                    <a:lumOff val="40000"/>
                  </a:schemeClr>
                </a:solidFill>
              </a:rPr>
              <a:t>městnavým</a:t>
            </a:r>
            <a:r>
              <a:rPr lang="en-GB" dirty="0">
                <a:solidFill>
                  <a:schemeClr val="accent2">
                    <a:lumMod val="60000"/>
                    <a:lumOff val="40000"/>
                  </a:schemeClr>
                </a:solidFill>
              </a:rPr>
              <a:t> </a:t>
            </a:r>
            <a:r>
              <a:rPr lang="en-GB" dirty="0" err="1">
                <a:solidFill>
                  <a:schemeClr val="accent2">
                    <a:lumMod val="60000"/>
                    <a:lumOff val="40000"/>
                  </a:schemeClr>
                </a:solidFill>
              </a:rPr>
              <a:t>srdečním</a:t>
            </a:r>
            <a:r>
              <a:rPr lang="en-GB" dirty="0">
                <a:solidFill>
                  <a:schemeClr val="accent2">
                    <a:lumMod val="60000"/>
                    <a:lumOff val="40000"/>
                  </a:schemeClr>
                </a:solidFill>
              </a:rPr>
              <a:t> </a:t>
            </a:r>
            <a:r>
              <a:rPr lang="en-GB" dirty="0" err="1">
                <a:solidFill>
                  <a:schemeClr val="accent2">
                    <a:lumMod val="60000"/>
                    <a:lumOff val="40000"/>
                  </a:schemeClr>
                </a:solidFill>
              </a:rPr>
              <a:t>selháním</a:t>
            </a:r>
            <a:r>
              <a:rPr lang="cs-CZ" dirty="0">
                <a:solidFill>
                  <a:schemeClr val="accent2">
                    <a:lumMod val="60000"/>
                    <a:lumOff val="40000"/>
                  </a:schemeClr>
                </a:solidFill>
              </a:rPr>
              <a:t> </a:t>
            </a:r>
          </a:p>
          <a:p>
            <a:pPr marL="72000" indent="0">
              <a:buNone/>
            </a:pPr>
            <a:r>
              <a:rPr lang="cs-CZ" dirty="0"/>
              <a:t>I: </a:t>
            </a:r>
            <a:r>
              <a:rPr lang="en-GB" dirty="0" err="1">
                <a:solidFill>
                  <a:schemeClr val="accent3">
                    <a:lumMod val="75000"/>
                  </a:schemeClr>
                </a:solidFill>
              </a:rPr>
              <a:t>léčba</a:t>
            </a:r>
            <a:r>
              <a:rPr lang="en-GB" dirty="0">
                <a:solidFill>
                  <a:schemeClr val="accent3">
                    <a:lumMod val="75000"/>
                  </a:schemeClr>
                </a:solidFill>
              </a:rPr>
              <a:t> </a:t>
            </a:r>
            <a:r>
              <a:rPr lang="en-GB" dirty="0" err="1">
                <a:solidFill>
                  <a:schemeClr val="accent3">
                    <a:lumMod val="75000"/>
                  </a:schemeClr>
                </a:solidFill>
              </a:rPr>
              <a:t>spironolaktonem</a:t>
            </a:r>
            <a:r>
              <a:rPr lang="cs-CZ" dirty="0">
                <a:solidFill>
                  <a:schemeClr val="accent3">
                    <a:lumMod val="75000"/>
                  </a:schemeClr>
                </a:solidFill>
              </a:rPr>
              <a:t> </a:t>
            </a:r>
          </a:p>
          <a:p>
            <a:pPr marL="72000" indent="0">
              <a:buNone/>
            </a:pPr>
            <a:r>
              <a:rPr lang="cs-CZ" dirty="0"/>
              <a:t>C: </a:t>
            </a:r>
            <a:r>
              <a:rPr lang="en-GB" dirty="0" err="1">
                <a:solidFill>
                  <a:schemeClr val="accent1">
                    <a:lumMod val="60000"/>
                    <a:lumOff val="40000"/>
                  </a:schemeClr>
                </a:solidFill>
              </a:rPr>
              <a:t>ve</a:t>
            </a:r>
            <a:r>
              <a:rPr lang="en-GB" dirty="0">
                <a:solidFill>
                  <a:schemeClr val="accent1">
                    <a:lumMod val="60000"/>
                    <a:lumOff val="40000"/>
                  </a:schemeClr>
                </a:solidFill>
              </a:rPr>
              <a:t> </a:t>
            </a:r>
            <a:r>
              <a:rPr lang="en-GB" dirty="0" err="1">
                <a:solidFill>
                  <a:schemeClr val="accent1">
                    <a:lumMod val="60000"/>
                    <a:lumOff val="40000"/>
                  </a:schemeClr>
                </a:solidFill>
              </a:rPr>
              <a:t>srovnání</a:t>
            </a:r>
            <a:r>
              <a:rPr lang="en-GB" dirty="0">
                <a:solidFill>
                  <a:schemeClr val="accent1">
                    <a:lumMod val="60000"/>
                    <a:lumOff val="40000"/>
                  </a:schemeClr>
                </a:solidFill>
              </a:rPr>
              <a:t> se </a:t>
            </a:r>
            <a:r>
              <a:rPr lang="en-GB" dirty="0" err="1">
                <a:solidFill>
                  <a:schemeClr val="accent1">
                    <a:lumMod val="60000"/>
                    <a:lumOff val="40000"/>
                  </a:schemeClr>
                </a:solidFill>
              </a:rPr>
              <a:t>samotnou</a:t>
            </a:r>
            <a:r>
              <a:rPr lang="en-GB" dirty="0">
                <a:solidFill>
                  <a:schemeClr val="accent1">
                    <a:lumMod val="60000"/>
                    <a:lumOff val="40000"/>
                  </a:schemeClr>
                </a:solidFill>
              </a:rPr>
              <a:t> </a:t>
            </a:r>
            <a:r>
              <a:rPr lang="en-GB" dirty="0" err="1">
                <a:solidFill>
                  <a:schemeClr val="accent1">
                    <a:lumMod val="60000"/>
                    <a:lumOff val="40000"/>
                  </a:schemeClr>
                </a:solidFill>
              </a:rPr>
              <a:t>standardní</a:t>
            </a:r>
            <a:r>
              <a:rPr lang="en-GB" dirty="0">
                <a:solidFill>
                  <a:schemeClr val="accent1">
                    <a:lumMod val="60000"/>
                    <a:lumOff val="40000"/>
                  </a:schemeClr>
                </a:solidFill>
              </a:rPr>
              <a:t> </a:t>
            </a:r>
            <a:r>
              <a:rPr lang="en-GB" dirty="0" err="1">
                <a:solidFill>
                  <a:schemeClr val="accent1">
                    <a:lumMod val="60000"/>
                    <a:lumOff val="40000"/>
                  </a:schemeClr>
                </a:solidFill>
              </a:rPr>
              <a:t>léčbou</a:t>
            </a:r>
            <a:r>
              <a:rPr lang="cs-CZ" dirty="0">
                <a:solidFill>
                  <a:schemeClr val="accent1">
                    <a:lumMod val="60000"/>
                    <a:lumOff val="40000"/>
                  </a:schemeClr>
                </a:solidFill>
              </a:rPr>
              <a:t> </a:t>
            </a:r>
          </a:p>
          <a:p>
            <a:pPr marL="72000" indent="0">
              <a:buNone/>
            </a:pPr>
            <a:r>
              <a:rPr lang="cs-CZ" dirty="0"/>
              <a:t>O: </a:t>
            </a:r>
            <a:r>
              <a:rPr lang="en-GB" dirty="0" err="1">
                <a:solidFill>
                  <a:schemeClr val="bg2">
                    <a:lumMod val="75000"/>
                  </a:schemeClr>
                </a:solidFill>
              </a:rPr>
              <a:t>vede</a:t>
            </a:r>
            <a:r>
              <a:rPr lang="en-GB" dirty="0">
                <a:solidFill>
                  <a:schemeClr val="bg2">
                    <a:lumMod val="75000"/>
                  </a:schemeClr>
                </a:solidFill>
              </a:rPr>
              <a:t> </a:t>
            </a:r>
            <a:r>
              <a:rPr lang="en-GB" dirty="0" err="1">
                <a:solidFill>
                  <a:schemeClr val="bg2">
                    <a:lumMod val="75000"/>
                  </a:schemeClr>
                </a:solidFill>
              </a:rPr>
              <a:t>ke</a:t>
            </a:r>
            <a:r>
              <a:rPr lang="en-GB" dirty="0">
                <a:solidFill>
                  <a:schemeClr val="bg2">
                    <a:lumMod val="75000"/>
                  </a:schemeClr>
                </a:solidFill>
              </a:rPr>
              <a:t> </a:t>
            </a:r>
            <a:r>
              <a:rPr lang="en-GB" dirty="0" err="1">
                <a:solidFill>
                  <a:schemeClr val="bg2">
                    <a:lumMod val="75000"/>
                  </a:schemeClr>
                </a:solidFill>
              </a:rPr>
              <a:t>snížení</a:t>
            </a:r>
            <a:r>
              <a:rPr lang="en-GB" dirty="0">
                <a:solidFill>
                  <a:schemeClr val="bg2">
                    <a:lumMod val="75000"/>
                  </a:schemeClr>
                </a:solidFill>
              </a:rPr>
              <a:t> </a:t>
            </a:r>
            <a:r>
              <a:rPr lang="en-GB" dirty="0" err="1">
                <a:solidFill>
                  <a:schemeClr val="bg2">
                    <a:lumMod val="75000"/>
                  </a:schemeClr>
                </a:solidFill>
              </a:rPr>
              <a:t>počtu</a:t>
            </a:r>
            <a:r>
              <a:rPr lang="en-GB" dirty="0">
                <a:solidFill>
                  <a:schemeClr val="bg2">
                    <a:lumMod val="75000"/>
                  </a:schemeClr>
                </a:solidFill>
              </a:rPr>
              <a:t> </a:t>
            </a:r>
            <a:r>
              <a:rPr lang="en-GB" dirty="0" err="1">
                <a:solidFill>
                  <a:schemeClr val="bg2">
                    <a:lumMod val="75000"/>
                  </a:schemeClr>
                </a:solidFill>
              </a:rPr>
              <a:t>hospitalizací</a:t>
            </a:r>
            <a:r>
              <a:rPr lang="cs-CZ" dirty="0"/>
              <a:t>.</a:t>
            </a:r>
            <a:endParaRPr lang="en-GB" dirty="0"/>
          </a:p>
        </p:txBody>
      </p:sp>
      <p:sp>
        <p:nvSpPr>
          <p:cNvPr id="7" name="TextovéPole 6">
            <a:extLst>
              <a:ext uri="{FF2B5EF4-FFF2-40B4-BE49-F238E27FC236}">
                <a16:creationId xmlns:a16="http://schemas.microsoft.com/office/drawing/2014/main" id="{4561E499-F1A1-D037-0D38-16547DF4F424}"/>
              </a:ext>
            </a:extLst>
          </p:cNvPr>
          <p:cNvSpPr txBox="1"/>
          <p:nvPr/>
        </p:nvSpPr>
        <p:spPr>
          <a:xfrm>
            <a:off x="718800" y="4750499"/>
            <a:ext cx="11209964" cy="830997"/>
          </a:xfrm>
          <a:prstGeom prst="rect">
            <a:avLst/>
          </a:prstGeom>
          <a:solidFill>
            <a:schemeClr val="accent5">
              <a:lumMod val="20000"/>
              <a:lumOff val="80000"/>
            </a:schemeClr>
          </a:solidFill>
        </p:spPr>
        <p:txBody>
          <a:bodyPr wrap="square">
            <a:spAutoFit/>
          </a:bodyPr>
          <a:lstStyle/>
          <a:p>
            <a:r>
              <a:rPr lang="en-GB" dirty="0">
                <a:solidFill>
                  <a:schemeClr val="accent2">
                    <a:lumMod val="60000"/>
                    <a:lumOff val="40000"/>
                  </a:schemeClr>
                </a:solidFill>
              </a:rPr>
              <a:t>U </a:t>
            </a:r>
            <a:r>
              <a:rPr lang="en-GB" dirty="0" err="1">
                <a:solidFill>
                  <a:schemeClr val="accent2">
                    <a:lumMod val="60000"/>
                    <a:lumOff val="40000"/>
                  </a:schemeClr>
                </a:solidFill>
              </a:rPr>
              <a:t>starších</a:t>
            </a:r>
            <a:r>
              <a:rPr lang="en-GB" dirty="0">
                <a:solidFill>
                  <a:schemeClr val="accent2">
                    <a:lumMod val="60000"/>
                    <a:lumOff val="40000"/>
                  </a:schemeClr>
                </a:solidFill>
              </a:rPr>
              <a:t> </a:t>
            </a:r>
            <a:r>
              <a:rPr lang="en-GB" dirty="0" err="1">
                <a:solidFill>
                  <a:schemeClr val="accent2">
                    <a:lumMod val="60000"/>
                    <a:lumOff val="40000"/>
                  </a:schemeClr>
                </a:solidFill>
              </a:rPr>
              <a:t>pacientů</a:t>
            </a:r>
            <a:r>
              <a:rPr lang="en-GB" dirty="0">
                <a:solidFill>
                  <a:schemeClr val="accent2">
                    <a:lumMod val="60000"/>
                    <a:lumOff val="40000"/>
                  </a:schemeClr>
                </a:solidFill>
              </a:rPr>
              <a:t> s </a:t>
            </a:r>
            <a:r>
              <a:rPr lang="en-GB" dirty="0" err="1">
                <a:solidFill>
                  <a:schemeClr val="accent2">
                    <a:lumMod val="60000"/>
                    <a:lumOff val="40000"/>
                  </a:schemeClr>
                </a:solidFill>
              </a:rPr>
              <a:t>městnavým</a:t>
            </a:r>
            <a:r>
              <a:rPr lang="en-GB" dirty="0">
                <a:solidFill>
                  <a:schemeClr val="accent2">
                    <a:lumMod val="60000"/>
                    <a:lumOff val="40000"/>
                  </a:schemeClr>
                </a:solidFill>
              </a:rPr>
              <a:t> </a:t>
            </a:r>
            <a:r>
              <a:rPr lang="en-GB" dirty="0" err="1">
                <a:solidFill>
                  <a:schemeClr val="accent2">
                    <a:lumMod val="60000"/>
                    <a:lumOff val="40000"/>
                  </a:schemeClr>
                </a:solidFill>
              </a:rPr>
              <a:t>srdečním</a:t>
            </a:r>
            <a:r>
              <a:rPr lang="en-GB" dirty="0">
                <a:solidFill>
                  <a:schemeClr val="accent2">
                    <a:lumMod val="60000"/>
                    <a:lumOff val="40000"/>
                  </a:schemeClr>
                </a:solidFill>
              </a:rPr>
              <a:t> </a:t>
            </a:r>
            <a:r>
              <a:rPr lang="en-GB" dirty="0" err="1">
                <a:solidFill>
                  <a:schemeClr val="accent2">
                    <a:lumMod val="60000"/>
                    <a:lumOff val="40000"/>
                  </a:schemeClr>
                </a:solidFill>
              </a:rPr>
              <a:t>selháním</a:t>
            </a:r>
            <a:r>
              <a:rPr lang="cs-CZ" dirty="0">
                <a:solidFill>
                  <a:schemeClr val="accent2">
                    <a:lumMod val="60000"/>
                    <a:lumOff val="40000"/>
                  </a:schemeClr>
                </a:solidFill>
              </a:rPr>
              <a:t> </a:t>
            </a:r>
            <a:r>
              <a:rPr lang="cs-CZ" dirty="0">
                <a:solidFill>
                  <a:schemeClr val="bg2">
                    <a:lumMod val="75000"/>
                  </a:schemeClr>
                </a:solidFill>
              </a:rPr>
              <a:t>vede</a:t>
            </a:r>
            <a:r>
              <a:rPr lang="en-GB" dirty="0"/>
              <a:t> </a:t>
            </a:r>
            <a:r>
              <a:rPr lang="en-GB" dirty="0" err="1">
                <a:solidFill>
                  <a:schemeClr val="accent3">
                    <a:lumMod val="75000"/>
                  </a:schemeClr>
                </a:solidFill>
              </a:rPr>
              <a:t>léčba</a:t>
            </a:r>
            <a:r>
              <a:rPr lang="en-GB" dirty="0">
                <a:solidFill>
                  <a:schemeClr val="accent3">
                    <a:lumMod val="75000"/>
                  </a:schemeClr>
                </a:solidFill>
              </a:rPr>
              <a:t> </a:t>
            </a:r>
            <a:r>
              <a:rPr lang="en-GB" dirty="0" err="1">
                <a:solidFill>
                  <a:schemeClr val="accent3">
                    <a:lumMod val="75000"/>
                  </a:schemeClr>
                </a:solidFill>
              </a:rPr>
              <a:t>spironolaktonem</a:t>
            </a:r>
            <a:r>
              <a:rPr lang="cs-CZ" dirty="0">
                <a:solidFill>
                  <a:schemeClr val="accent3">
                    <a:lumMod val="75000"/>
                  </a:schemeClr>
                </a:solidFill>
              </a:rPr>
              <a:t> </a:t>
            </a:r>
            <a:r>
              <a:rPr lang="en-GB" dirty="0" err="1">
                <a:solidFill>
                  <a:schemeClr val="accent1">
                    <a:lumMod val="60000"/>
                    <a:lumOff val="40000"/>
                  </a:schemeClr>
                </a:solidFill>
              </a:rPr>
              <a:t>ve</a:t>
            </a:r>
            <a:r>
              <a:rPr lang="en-GB" dirty="0">
                <a:solidFill>
                  <a:schemeClr val="accent1">
                    <a:lumMod val="60000"/>
                    <a:lumOff val="40000"/>
                  </a:schemeClr>
                </a:solidFill>
              </a:rPr>
              <a:t> </a:t>
            </a:r>
            <a:r>
              <a:rPr lang="en-GB" dirty="0" err="1">
                <a:solidFill>
                  <a:schemeClr val="accent1">
                    <a:lumMod val="60000"/>
                    <a:lumOff val="40000"/>
                  </a:schemeClr>
                </a:solidFill>
              </a:rPr>
              <a:t>srovnání</a:t>
            </a:r>
            <a:r>
              <a:rPr lang="en-GB" dirty="0">
                <a:solidFill>
                  <a:schemeClr val="accent1">
                    <a:lumMod val="60000"/>
                    <a:lumOff val="40000"/>
                  </a:schemeClr>
                </a:solidFill>
              </a:rPr>
              <a:t> se </a:t>
            </a:r>
            <a:r>
              <a:rPr lang="en-GB" dirty="0" err="1">
                <a:solidFill>
                  <a:schemeClr val="accent1">
                    <a:lumMod val="60000"/>
                    <a:lumOff val="40000"/>
                  </a:schemeClr>
                </a:solidFill>
              </a:rPr>
              <a:t>samotnou</a:t>
            </a:r>
            <a:r>
              <a:rPr lang="en-GB" dirty="0">
                <a:solidFill>
                  <a:schemeClr val="accent1">
                    <a:lumMod val="60000"/>
                    <a:lumOff val="40000"/>
                  </a:schemeClr>
                </a:solidFill>
              </a:rPr>
              <a:t> </a:t>
            </a:r>
            <a:r>
              <a:rPr lang="en-GB" dirty="0" err="1">
                <a:solidFill>
                  <a:schemeClr val="accent1">
                    <a:lumMod val="60000"/>
                    <a:lumOff val="40000"/>
                  </a:schemeClr>
                </a:solidFill>
              </a:rPr>
              <a:t>standardní</a:t>
            </a:r>
            <a:r>
              <a:rPr lang="en-GB" dirty="0">
                <a:solidFill>
                  <a:schemeClr val="accent1">
                    <a:lumMod val="60000"/>
                    <a:lumOff val="40000"/>
                  </a:schemeClr>
                </a:solidFill>
              </a:rPr>
              <a:t> </a:t>
            </a:r>
            <a:r>
              <a:rPr lang="en-GB" dirty="0" err="1">
                <a:solidFill>
                  <a:schemeClr val="accent1">
                    <a:lumMod val="60000"/>
                    <a:lumOff val="40000"/>
                  </a:schemeClr>
                </a:solidFill>
              </a:rPr>
              <a:t>léčbou</a:t>
            </a:r>
            <a:r>
              <a:rPr lang="en-GB" dirty="0">
                <a:solidFill>
                  <a:schemeClr val="accent1">
                    <a:lumMod val="60000"/>
                    <a:lumOff val="40000"/>
                  </a:schemeClr>
                </a:solidFill>
              </a:rPr>
              <a:t> </a:t>
            </a:r>
            <a:r>
              <a:rPr lang="en-GB" dirty="0" err="1">
                <a:solidFill>
                  <a:schemeClr val="bg2">
                    <a:lumMod val="75000"/>
                  </a:schemeClr>
                </a:solidFill>
              </a:rPr>
              <a:t>ke</a:t>
            </a:r>
            <a:r>
              <a:rPr lang="en-GB" dirty="0">
                <a:solidFill>
                  <a:schemeClr val="bg2">
                    <a:lumMod val="75000"/>
                  </a:schemeClr>
                </a:solidFill>
              </a:rPr>
              <a:t> </a:t>
            </a:r>
            <a:r>
              <a:rPr lang="en-GB" dirty="0" err="1">
                <a:solidFill>
                  <a:schemeClr val="bg2">
                    <a:lumMod val="75000"/>
                  </a:schemeClr>
                </a:solidFill>
              </a:rPr>
              <a:t>snížení</a:t>
            </a:r>
            <a:r>
              <a:rPr lang="en-GB" dirty="0">
                <a:solidFill>
                  <a:schemeClr val="bg2">
                    <a:lumMod val="75000"/>
                  </a:schemeClr>
                </a:solidFill>
              </a:rPr>
              <a:t> </a:t>
            </a:r>
            <a:r>
              <a:rPr lang="en-GB" dirty="0" err="1">
                <a:solidFill>
                  <a:schemeClr val="bg2">
                    <a:lumMod val="75000"/>
                  </a:schemeClr>
                </a:solidFill>
              </a:rPr>
              <a:t>počtu</a:t>
            </a:r>
            <a:r>
              <a:rPr lang="en-GB" dirty="0">
                <a:solidFill>
                  <a:schemeClr val="bg2">
                    <a:lumMod val="75000"/>
                  </a:schemeClr>
                </a:solidFill>
              </a:rPr>
              <a:t> </a:t>
            </a:r>
            <a:r>
              <a:rPr lang="en-GB" dirty="0" err="1">
                <a:solidFill>
                  <a:schemeClr val="bg2">
                    <a:lumMod val="75000"/>
                  </a:schemeClr>
                </a:solidFill>
              </a:rPr>
              <a:t>hospitalizací</a:t>
            </a:r>
            <a:r>
              <a:rPr lang="cs-CZ" dirty="0"/>
              <a:t>.(?)</a:t>
            </a:r>
            <a:endParaRPr lang="en-GB" dirty="0"/>
          </a:p>
        </p:txBody>
      </p:sp>
    </p:spTree>
    <p:extLst>
      <p:ext uri="{BB962C8B-B14F-4D97-AF65-F5344CB8AC3E}">
        <p14:creationId xmlns:p14="http://schemas.microsoft.com/office/powerpoint/2010/main" val="271244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EA79BD-1234-B26E-0EF8-13DBA9C4C90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5D090B2-69A4-3A00-2EBA-2227B0E0DD57}"/>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58DF9E9A-E2F7-7B71-3149-8A7E3601948C}"/>
              </a:ext>
            </a:extLst>
          </p:cNvPr>
          <p:cNvSpPr>
            <a:spLocks noGrp="1"/>
          </p:cNvSpPr>
          <p:nvPr>
            <p:ph type="title"/>
          </p:nvPr>
        </p:nvSpPr>
        <p:spPr>
          <a:xfrm>
            <a:off x="414000" y="217977"/>
            <a:ext cx="10753200" cy="451576"/>
          </a:xfrm>
        </p:spPr>
        <p:txBody>
          <a:bodyPr/>
          <a:lstStyle/>
          <a:p>
            <a:r>
              <a:rPr lang="cs-CZ" dirty="0"/>
              <a:t>PICO - příklad</a:t>
            </a:r>
            <a:endParaRPr lang="en-GB" dirty="0"/>
          </a:p>
        </p:txBody>
      </p:sp>
      <p:sp>
        <p:nvSpPr>
          <p:cNvPr id="5" name="Zástupný obsah 4">
            <a:extLst>
              <a:ext uri="{FF2B5EF4-FFF2-40B4-BE49-F238E27FC236}">
                <a16:creationId xmlns:a16="http://schemas.microsoft.com/office/drawing/2014/main" id="{577AF284-461E-94E5-6A4F-5A9E18FD2A5F}"/>
              </a:ext>
            </a:extLst>
          </p:cNvPr>
          <p:cNvSpPr>
            <a:spLocks noGrp="1"/>
          </p:cNvSpPr>
          <p:nvPr>
            <p:ph idx="1"/>
          </p:nvPr>
        </p:nvSpPr>
        <p:spPr>
          <a:xfrm>
            <a:off x="414000" y="885178"/>
            <a:ext cx="10753200" cy="4139998"/>
          </a:xfrm>
        </p:spPr>
        <p:txBody>
          <a:bodyPr/>
          <a:lstStyle/>
          <a:p>
            <a:pPr>
              <a:lnSpc>
                <a:spcPct val="100000"/>
              </a:lnSpc>
            </a:pPr>
            <a:r>
              <a:rPr lang="en-GB" sz="2000" dirty="0" err="1"/>
              <a:t>Výzkum</a:t>
            </a:r>
            <a:r>
              <a:rPr lang="en-GB" sz="2000" dirty="0"/>
              <a:t> </a:t>
            </a:r>
            <a:r>
              <a:rPr lang="en-GB" sz="2000" dirty="0" err="1"/>
              <a:t>často</a:t>
            </a:r>
            <a:r>
              <a:rPr lang="en-GB" sz="2000" dirty="0"/>
              <a:t> </a:t>
            </a:r>
            <a:r>
              <a:rPr lang="en-GB" sz="2000" dirty="0" err="1"/>
              <a:t>začíná</a:t>
            </a:r>
            <a:r>
              <a:rPr lang="en-GB" sz="2000" dirty="0"/>
              <a:t> </a:t>
            </a:r>
            <a:r>
              <a:rPr lang="en-GB" sz="2000" dirty="0" err="1"/>
              <a:t>obecnou</a:t>
            </a:r>
            <a:r>
              <a:rPr lang="en-GB" sz="2000" dirty="0"/>
              <a:t> </a:t>
            </a:r>
            <a:r>
              <a:rPr lang="en-GB" sz="2000" dirty="0" err="1"/>
              <a:t>otázkou</a:t>
            </a:r>
            <a:r>
              <a:rPr lang="en-GB" sz="2000" dirty="0"/>
              <a:t>, </a:t>
            </a:r>
            <a:r>
              <a:rPr lang="en-GB" sz="2000" dirty="0" err="1"/>
              <a:t>například</a:t>
            </a:r>
            <a:r>
              <a:rPr lang="en-GB" sz="2000" dirty="0"/>
              <a:t> "Jak </a:t>
            </a:r>
            <a:r>
              <a:rPr lang="en-GB" sz="2000" dirty="0" err="1"/>
              <a:t>účinná</a:t>
            </a:r>
            <a:r>
              <a:rPr lang="en-GB" sz="2000" dirty="0"/>
              <a:t> je </a:t>
            </a:r>
            <a:r>
              <a:rPr lang="en-GB" sz="2000" dirty="0" err="1"/>
              <a:t>resuscitace</a:t>
            </a:r>
            <a:r>
              <a:rPr lang="en-GB" sz="2000" dirty="0"/>
              <a:t>?". </a:t>
            </a:r>
            <a:endParaRPr lang="cs-CZ" sz="2000" dirty="0"/>
          </a:p>
          <a:p>
            <a:pPr>
              <a:lnSpc>
                <a:spcPct val="100000"/>
              </a:lnSpc>
            </a:pPr>
            <a:endParaRPr lang="cs-CZ" sz="2000" dirty="0"/>
          </a:p>
          <a:p>
            <a:pPr>
              <a:lnSpc>
                <a:spcPct val="100000"/>
              </a:lnSpc>
            </a:pPr>
            <a:r>
              <a:rPr lang="en-GB" sz="2000" dirty="0" err="1"/>
              <a:t>Aplikace</a:t>
            </a:r>
            <a:r>
              <a:rPr lang="en-GB" sz="2000" dirty="0"/>
              <a:t> PICO </a:t>
            </a:r>
            <a:r>
              <a:rPr lang="en-GB" sz="2000" dirty="0" err="1"/>
              <a:t>na</a:t>
            </a:r>
            <a:r>
              <a:rPr lang="en-GB" sz="2000" dirty="0"/>
              <a:t> </a:t>
            </a:r>
            <a:r>
              <a:rPr lang="en-GB" sz="2000" dirty="0" err="1"/>
              <a:t>tuto</a:t>
            </a:r>
            <a:r>
              <a:rPr lang="en-GB" sz="2000" dirty="0"/>
              <a:t> </a:t>
            </a:r>
            <a:r>
              <a:rPr lang="en-GB" sz="2000" dirty="0" err="1"/>
              <a:t>otázku</a:t>
            </a:r>
            <a:r>
              <a:rPr lang="en-GB" sz="2000" dirty="0"/>
              <a:t> </a:t>
            </a:r>
            <a:r>
              <a:rPr lang="en-GB" sz="2000" dirty="0" err="1"/>
              <a:t>nám</a:t>
            </a:r>
            <a:r>
              <a:rPr lang="en-GB" sz="2000" dirty="0"/>
              <a:t> </a:t>
            </a:r>
            <a:r>
              <a:rPr lang="en-GB" sz="2000" dirty="0" err="1"/>
              <a:t>umožňuje</a:t>
            </a:r>
            <a:r>
              <a:rPr lang="en-GB" sz="2000" dirty="0"/>
              <a:t> </a:t>
            </a:r>
            <a:r>
              <a:rPr lang="cs-CZ" sz="2000" dirty="0"/>
              <a:t>(</a:t>
            </a:r>
            <a:r>
              <a:rPr lang="en-GB" sz="2000" dirty="0" err="1"/>
              <a:t>nebo</a:t>
            </a:r>
            <a:r>
              <a:rPr lang="en-GB" sz="2000" dirty="0"/>
              <a:t> </a:t>
            </a:r>
            <a:r>
              <a:rPr lang="en-GB" sz="2000" dirty="0" err="1"/>
              <a:t>nás</a:t>
            </a:r>
            <a:r>
              <a:rPr lang="en-GB" sz="2000" dirty="0"/>
              <a:t> </a:t>
            </a:r>
            <a:r>
              <a:rPr lang="en-GB" sz="2000" dirty="0" err="1"/>
              <a:t>nutí</a:t>
            </a:r>
            <a:r>
              <a:rPr lang="cs-CZ" sz="2000" dirty="0"/>
              <a:t>)</a:t>
            </a:r>
            <a:r>
              <a:rPr lang="en-GB" sz="2000" dirty="0"/>
              <a:t> </a:t>
            </a:r>
            <a:r>
              <a:rPr lang="en-GB" sz="2000" dirty="0" err="1"/>
              <a:t>vymyslet</a:t>
            </a:r>
            <a:r>
              <a:rPr lang="en-GB" sz="2000" dirty="0"/>
              <a:t> </a:t>
            </a:r>
            <a:r>
              <a:rPr lang="en-GB" sz="2000" dirty="0" err="1"/>
              <a:t>lepší</a:t>
            </a:r>
            <a:r>
              <a:rPr lang="en-GB" sz="2000" dirty="0"/>
              <a:t>, </a:t>
            </a:r>
            <a:r>
              <a:rPr lang="en-GB" sz="2000" dirty="0" err="1"/>
              <a:t>přesnější</a:t>
            </a:r>
            <a:r>
              <a:rPr lang="en-GB" sz="2000" dirty="0"/>
              <a:t> a "</a:t>
            </a:r>
            <a:r>
              <a:rPr lang="en-GB" sz="2000" dirty="0" err="1"/>
              <a:t>vyhledatelnější</a:t>
            </a:r>
            <a:r>
              <a:rPr lang="en-GB" sz="2000" dirty="0"/>
              <a:t>" </a:t>
            </a:r>
            <a:r>
              <a:rPr lang="en-GB" sz="2000" dirty="0" err="1"/>
              <a:t>termíny</a:t>
            </a:r>
            <a:r>
              <a:rPr lang="en-GB" sz="2000" dirty="0"/>
              <a:t>. </a:t>
            </a:r>
            <a:endParaRPr lang="cs-CZ" sz="2000" dirty="0"/>
          </a:p>
        </p:txBody>
      </p:sp>
      <p:sp>
        <p:nvSpPr>
          <p:cNvPr id="7" name="TextovéPole 6">
            <a:extLst>
              <a:ext uri="{FF2B5EF4-FFF2-40B4-BE49-F238E27FC236}">
                <a16:creationId xmlns:a16="http://schemas.microsoft.com/office/drawing/2014/main" id="{01A6D626-4AEA-FDFA-41B6-BCF9B779CDD3}"/>
              </a:ext>
            </a:extLst>
          </p:cNvPr>
          <p:cNvSpPr txBox="1"/>
          <p:nvPr/>
        </p:nvSpPr>
        <p:spPr>
          <a:xfrm>
            <a:off x="810777" y="5157215"/>
            <a:ext cx="10601364" cy="830997"/>
          </a:xfrm>
          <a:prstGeom prst="rect">
            <a:avLst/>
          </a:prstGeom>
          <a:solidFill>
            <a:schemeClr val="accent5">
              <a:lumMod val="60000"/>
              <a:lumOff val="40000"/>
            </a:schemeClr>
          </a:solidFill>
        </p:spPr>
        <p:txBody>
          <a:bodyPr wrap="square">
            <a:spAutoFit/>
          </a:bodyPr>
          <a:lstStyle/>
          <a:p>
            <a:pPr>
              <a:lnSpc>
                <a:spcPct val="100000"/>
              </a:lnSpc>
            </a:pPr>
            <a:r>
              <a:rPr lang="en-GB" dirty="0"/>
              <a:t>PICO: "Jak </a:t>
            </a:r>
            <a:r>
              <a:rPr lang="en-GB" dirty="0" err="1"/>
              <a:t>účinná</a:t>
            </a:r>
            <a:r>
              <a:rPr lang="en-GB" dirty="0"/>
              <a:t> je u </a:t>
            </a:r>
            <a:r>
              <a:rPr lang="en-GB" dirty="0" err="1"/>
              <a:t>zdravých</a:t>
            </a:r>
            <a:r>
              <a:rPr lang="en-GB" dirty="0"/>
              <a:t> </a:t>
            </a:r>
            <a:r>
              <a:rPr lang="en-GB" dirty="0" err="1"/>
              <a:t>dospělých</a:t>
            </a:r>
            <a:r>
              <a:rPr lang="en-GB" dirty="0"/>
              <a:t> </a:t>
            </a:r>
            <a:r>
              <a:rPr lang="en-GB" dirty="0" err="1"/>
              <a:t>osob</a:t>
            </a:r>
            <a:r>
              <a:rPr lang="en-GB" dirty="0"/>
              <a:t> KPR </a:t>
            </a:r>
            <a:r>
              <a:rPr lang="en-GB" dirty="0" err="1"/>
              <a:t>prováděná</a:t>
            </a:r>
            <a:r>
              <a:rPr lang="en-GB" dirty="0"/>
              <a:t> </a:t>
            </a:r>
            <a:r>
              <a:rPr lang="en-GB" dirty="0" err="1"/>
              <a:t>rukama</a:t>
            </a:r>
            <a:r>
              <a:rPr lang="en-GB" dirty="0"/>
              <a:t> v </a:t>
            </a:r>
            <a:r>
              <a:rPr lang="en-GB" dirty="0" err="1"/>
              <a:t>porovnání</a:t>
            </a:r>
            <a:r>
              <a:rPr lang="en-GB" dirty="0"/>
              <a:t> s KPR </a:t>
            </a:r>
            <a:r>
              <a:rPr lang="en-GB" dirty="0" err="1"/>
              <a:t>prováděnou</a:t>
            </a:r>
            <a:r>
              <a:rPr lang="en-GB" dirty="0"/>
              <a:t> </a:t>
            </a:r>
            <a:r>
              <a:rPr lang="en-GB" dirty="0" err="1"/>
              <a:t>rukama</a:t>
            </a:r>
            <a:r>
              <a:rPr lang="en-GB" dirty="0"/>
              <a:t> a </a:t>
            </a:r>
            <a:r>
              <a:rPr lang="en-GB" dirty="0" err="1"/>
              <a:t>dýcháním</a:t>
            </a:r>
            <a:r>
              <a:rPr lang="en-GB" dirty="0"/>
              <a:t> </a:t>
            </a:r>
            <a:r>
              <a:rPr lang="en-GB" dirty="0" err="1"/>
              <a:t>při</a:t>
            </a:r>
            <a:r>
              <a:rPr lang="en-GB" dirty="0"/>
              <a:t> </a:t>
            </a:r>
            <a:r>
              <a:rPr lang="en-GB" dirty="0" err="1"/>
              <a:t>prevenci</a:t>
            </a:r>
            <a:r>
              <a:rPr lang="en-GB" dirty="0"/>
              <a:t> </a:t>
            </a:r>
            <a:r>
              <a:rPr lang="en-GB" dirty="0" err="1"/>
              <a:t>úmrtnosti</a:t>
            </a:r>
            <a:r>
              <a:rPr lang="en-GB" dirty="0"/>
              <a:t>?".</a:t>
            </a:r>
            <a:endParaRPr lang="cs-CZ" dirty="0"/>
          </a:p>
        </p:txBody>
      </p:sp>
      <p:sp>
        <p:nvSpPr>
          <p:cNvPr id="9" name="TextovéPole 8">
            <a:extLst>
              <a:ext uri="{FF2B5EF4-FFF2-40B4-BE49-F238E27FC236}">
                <a16:creationId xmlns:a16="http://schemas.microsoft.com/office/drawing/2014/main" id="{EC396D63-2D3E-E91D-C40B-79D8617F58F9}"/>
              </a:ext>
            </a:extLst>
          </p:cNvPr>
          <p:cNvSpPr txBox="1"/>
          <p:nvPr/>
        </p:nvSpPr>
        <p:spPr>
          <a:xfrm>
            <a:off x="993882" y="2432323"/>
            <a:ext cx="10173318" cy="584775"/>
          </a:xfrm>
          <a:prstGeom prst="rect">
            <a:avLst/>
          </a:prstGeom>
          <a:solidFill>
            <a:schemeClr val="accent2">
              <a:lumMod val="20000"/>
              <a:lumOff val="80000"/>
            </a:schemeClr>
          </a:solidFill>
        </p:spPr>
        <p:txBody>
          <a:bodyPr wrap="square">
            <a:spAutoFit/>
          </a:bodyPr>
          <a:lstStyle/>
          <a:p>
            <a:r>
              <a:rPr lang="en-GB" sz="1600" dirty="0"/>
              <a:t>U </a:t>
            </a:r>
            <a:r>
              <a:rPr lang="en-GB" sz="1600" dirty="0" err="1"/>
              <a:t>položky</a:t>
            </a:r>
            <a:r>
              <a:rPr lang="en-GB" sz="1600" dirty="0"/>
              <a:t> </a:t>
            </a:r>
            <a:r>
              <a:rPr lang="en-GB" sz="1600" dirty="0" err="1">
                <a:solidFill>
                  <a:schemeClr val="accent2">
                    <a:lumMod val="60000"/>
                    <a:lumOff val="40000"/>
                  </a:schemeClr>
                </a:solidFill>
              </a:rPr>
              <a:t>Pacient</a:t>
            </a:r>
            <a:r>
              <a:rPr lang="en-GB" sz="1600" dirty="0">
                <a:solidFill>
                  <a:schemeClr val="accent2">
                    <a:lumMod val="60000"/>
                    <a:lumOff val="40000"/>
                  </a:schemeClr>
                </a:solidFill>
              </a:rPr>
              <a:t>/</a:t>
            </a:r>
            <a:r>
              <a:rPr lang="en-GB" sz="1600" dirty="0" err="1">
                <a:solidFill>
                  <a:schemeClr val="accent2">
                    <a:lumMod val="60000"/>
                    <a:lumOff val="40000"/>
                  </a:schemeClr>
                </a:solidFill>
              </a:rPr>
              <a:t>Problém</a:t>
            </a:r>
            <a:r>
              <a:rPr lang="en-GB" sz="1600" dirty="0">
                <a:solidFill>
                  <a:schemeClr val="accent2">
                    <a:lumMod val="60000"/>
                    <a:lumOff val="40000"/>
                  </a:schemeClr>
                </a:solidFill>
              </a:rPr>
              <a:t> </a:t>
            </a:r>
            <a:r>
              <a:rPr lang="en-GB" sz="1600" dirty="0"/>
              <a:t>se </a:t>
            </a:r>
            <a:r>
              <a:rPr lang="en-GB" sz="1600" dirty="0" err="1"/>
              <a:t>můžeme</a:t>
            </a:r>
            <a:r>
              <a:rPr lang="en-GB" sz="1600" dirty="0"/>
              <a:t> </a:t>
            </a:r>
            <a:r>
              <a:rPr lang="en-GB" sz="1600" dirty="0" err="1"/>
              <a:t>zaměřit</a:t>
            </a:r>
            <a:r>
              <a:rPr lang="en-GB" sz="1600" dirty="0"/>
              <a:t> </a:t>
            </a:r>
            <a:r>
              <a:rPr lang="en-GB" sz="1600" dirty="0" err="1"/>
              <a:t>na</a:t>
            </a:r>
            <a:r>
              <a:rPr lang="en-GB" sz="1600" dirty="0"/>
              <a:t> </a:t>
            </a:r>
            <a:r>
              <a:rPr lang="en-GB" sz="1600" dirty="0" err="1"/>
              <a:t>věkovou</a:t>
            </a:r>
            <a:r>
              <a:rPr lang="en-GB" sz="1600" dirty="0"/>
              <a:t> </a:t>
            </a:r>
            <a:r>
              <a:rPr lang="en-GB" sz="1600" dirty="0" err="1"/>
              <a:t>skupinu</a:t>
            </a:r>
            <a:r>
              <a:rPr lang="en-GB" sz="1600" dirty="0"/>
              <a:t>, </a:t>
            </a:r>
            <a:r>
              <a:rPr lang="en-GB" sz="1600" dirty="0" err="1"/>
              <a:t>populaci</a:t>
            </a:r>
            <a:r>
              <a:rPr lang="en-GB" sz="1600" dirty="0"/>
              <a:t>, </a:t>
            </a:r>
            <a:r>
              <a:rPr lang="en-GB" sz="1600" dirty="0" err="1"/>
              <a:t>zdravotní</a:t>
            </a:r>
            <a:r>
              <a:rPr lang="en-GB" sz="1600" dirty="0"/>
              <a:t> </a:t>
            </a:r>
            <a:r>
              <a:rPr lang="en-GB" sz="1600" dirty="0" err="1"/>
              <a:t>kohortu</a:t>
            </a:r>
            <a:r>
              <a:rPr lang="en-GB" sz="1600" dirty="0"/>
              <a:t> </a:t>
            </a:r>
            <a:r>
              <a:rPr lang="en-GB" sz="1600" dirty="0" err="1"/>
              <a:t>nebo</a:t>
            </a:r>
            <a:r>
              <a:rPr lang="en-GB" sz="1600" dirty="0"/>
              <a:t> </a:t>
            </a:r>
            <a:r>
              <a:rPr lang="en-GB" sz="1600" dirty="0" err="1"/>
              <a:t>jakoukoli</a:t>
            </a:r>
            <a:r>
              <a:rPr lang="en-GB" sz="1600" dirty="0"/>
              <a:t> </a:t>
            </a:r>
            <a:r>
              <a:rPr lang="en-GB" sz="1600" dirty="0" err="1"/>
              <a:t>jinou</a:t>
            </a:r>
            <a:r>
              <a:rPr lang="en-GB" sz="1600" dirty="0"/>
              <a:t> </a:t>
            </a:r>
            <a:r>
              <a:rPr lang="en-GB" sz="1600" dirty="0" err="1"/>
              <a:t>skupinu</a:t>
            </a:r>
            <a:r>
              <a:rPr lang="en-GB" sz="1600" dirty="0"/>
              <a:t> </a:t>
            </a:r>
            <a:r>
              <a:rPr lang="en-GB" sz="1600" dirty="0" err="1"/>
              <a:t>potenciálních</a:t>
            </a:r>
            <a:r>
              <a:rPr lang="en-GB" sz="1600" dirty="0"/>
              <a:t> </a:t>
            </a:r>
            <a:r>
              <a:rPr lang="en-GB" sz="1600" dirty="0" err="1"/>
              <a:t>pacientů</a:t>
            </a:r>
            <a:r>
              <a:rPr lang="en-GB" sz="1600" dirty="0"/>
              <a:t> - v </a:t>
            </a:r>
            <a:r>
              <a:rPr lang="en-GB" sz="1600" dirty="0" err="1"/>
              <a:t>tomto</a:t>
            </a:r>
            <a:r>
              <a:rPr lang="en-GB" sz="1600" dirty="0"/>
              <a:t> </a:t>
            </a:r>
            <a:r>
              <a:rPr lang="en-GB" sz="1600" dirty="0" err="1"/>
              <a:t>případě</a:t>
            </a:r>
            <a:r>
              <a:rPr lang="en-GB" sz="1600" dirty="0"/>
              <a:t> </a:t>
            </a:r>
            <a:r>
              <a:rPr lang="en-GB" sz="1600" dirty="0" err="1"/>
              <a:t>použijeme</a:t>
            </a:r>
            <a:r>
              <a:rPr lang="en-GB" sz="1600" dirty="0"/>
              <a:t> </a:t>
            </a:r>
            <a:r>
              <a:rPr lang="en-GB" sz="1600" dirty="0" err="1"/>
              <a:t>zdravé</a:t>
            </a:r>
            <a:r>
              <a:rPr lang="en-GB" sz="1600" dirty="0"/>
              <a:t> </a:t>
            </a:r>
            <a:r>
              <a:rPr lang="en-GB" sz="1600" dirty="0" err="1"/>
              <a:t>dospělé</a:t>
            </a:r>
            <a:r>
              <a:rPr lang="en-GB" sz="1600" dirty="0"/>
              <a:t> </a:t>
            </a:r>
            <a:r>
              <a:rPr lang="en-GB" sz="1600" dirty="0" err="1"/>
              <a:t>osoby</a:t>
            </a:r>
            <a:r>
              <a:rPr lang="en-GB" sz="1600" dirty="0"/>
              <a:t>. </a:t>
            </a:r>
          </a:p>
        </p:txBody>
      </p:sp>
      <p:sp>
        <p:nvSpPr>
          <p:cNvPr id="11" name="TextovéPole 10">
            <a:extLst>
              <a:ext uri="{FF2B5EF4-FFF2-40B4-BE49-F238E27FC236}">
                <a16:creationId xmlns:a16="http://schemas.microsoft.com/office/drawing/2014/main" id="{DCFD8E97-9F3F-FB3E-47FC-DE76AE4A8294}"/>
              </a:ext>
            </a:extLst>
          </p:cNvPr>
          <p:cNvSpPr txBox="1"/>
          <p:nvPr/>
        </p:nvSpPr>
        <p:spPr>
          <a:xfrm>
            <a:off x="993882" y="3192230"/>
            <a:ext cx="10173318" cy="584775"/>
          </a:xfrm>
          <a:prstGeom prst="rect">
            <a:avLst/>
          </a:prstGeom>
          <a:solidFill>
            <a:schemeClr val="accent3">
              <a:lumMod val="20000"/>
              <a:lumOff val="80000"/>
            </a:schemeClr>
          </a:solidFill>
        </p:spPr>
        <p:txBody>
          <a:bodyPr wrap="square">
            <a:spAutoFit/>
          </a:bodyPr>
          <a:lstStyle/>
          <a:p>
            <a:r>
              <a:rPr lang="en-GB" sz="1600" dirty="0">
                <a:solidFill>
                  <a:schemeClr val="accent3">
                    <a:lumMod val="75000"/>
                  </a:schemeClr>
                </a:solidFill>
              </a:rPr>
              <a:t>Intervence </a:t>
            </a:r>
            <a:r>
              <a:rPr lang="en-GB" sz="1600" dirty="0" err="1"/>
              <a:t>nám</a:t>
            </a:r>
            <a:r>
              <a:rPr lang="en-GB" sz="1600" dirty="0"/>
              <a:t> </a:t>
            </a:r>
            <a:r>
              <a:rPr lang="en-GB" sz="1600" dirty="0" err="1"/>
              <a:t>umožňuje</a:t>
            </a:r>
            <a:r>
              <a:rPr lang="en-GB" sz="1600" dirty="0"/>
              <a:t> </a:t>
            </a:r>
            <a:r>
              <a:rPr lang="en-GB" sz="1600" dirty="0" err="1"/>
              <a:t>definovat</a:t>
            </a:r>
            <a:r>
              <a:rPr lang="en-GB" sz="1600" dirty="0"/>
              <a:t>, jak </a:t>
            </a:r>
            <a:r>
              <a:rPr lang="en-GB" sz="1600" dirty="0" err="1"/>
              <a:t>bude</a:t>
            </a:r>
            <a:r>
              <a:rPr lang="en-GB" sz="1600" dirty="0"/>
              <a:t> </a:t>
            </a:r>
            <a:r>
              <a:rPr lang="en-GB" sz="1600" dirty="0" err="1"/>
              <a:t>pacient</a:t>
            </a:r>
            <a:r>
              <a:rPr lang="en-GB" sz="1600" dirty="0"/>
              <a:t> </a:t>
            </a:r>
            <a:r>
              <a:rPr lang="en-GB" sz="1600" dirty="0" err="1"/>
              <a:t>léčen</a:t>
            </a:r>
            <a:r>
              <a:rPr lang="en-GB" sz="1600" dirty="0"/>
              <a:t> - KPR je </a:t>
            </a:r>
            <a:r>
              <a:rPr lang="en-GB" sz="1600" dirty="0" err="1"/>
              <a:t>naše</a:t>
            </a:r>
            <a:r>
              <a:rPr lang="en-GB" sz="1600" dirty="0"/>
              <a:t> </a:t>
            </a:r>
            <a:r>
              <a:rPr lang="en-GB" sz="1600" dirty="0" err="1"/>
              <a:t>téma</a:t>
            </a:r>
            <a:r>
              <a:rPr lang="en-GB" sz="1600" dirty="0"/>
              <a:t>, ale pro </a:t>
            </a:r>
            <a:r>
              <a:rPr lang="en-GB" sz="1600" dirty="0" err="1"/>
              <a:t>naši</a:t>
            </a:r>
            <a:r>
              <a:rPr lang="en-GB" sz="1600" dirty="0"/>
              <a:t> </a:t>
            </a:r>
            <a:r>
              <a:rPr lang="en-GB" sz="1600" dirty="0" err="1"/>
              <a:t>konkrétní</a:t>
            </a:r>
            <a:r>
              <a:rPr lang="en-GB" sz="1600" dirty="0"/>
              <a:t> </a:t>
            </a:r>
            <a:r>
              <a:rPr lang="en-GB" sz="1600" dirty="0" err="1"/>
              <a:t>intervenci</a:t>
            </a:r>
            <a:r>
              <a:rPr lang="en-GB" sz="1600" dirty="0"/>
              <a:t> se </a:t>
            </a:r>
            <a:r>
              <a:rPr lang="en-GB" sz="1600" dirty="0" err="1"/>
              <a:t>můžeme</a:t>
            </a:r>
            <a:r>
              <a:rPr lang="en-GB" sz="1600" dirty="0"/>
              <a:t> </a:t>
            </a:r>
            <a:r>
              <a:rPr lang="en-GB" sz="1600" dirty="0" err="1"/>
              <a:t>zaměřit</a:t>
            </a:r>
            <a:r>
              <a:rPr lang="en-GB" sz="1600" dirty="0"/>
              <a:t> </a:t>
            </a:r>
            <a:r>
              <a:rPr lang="en-GB" sz="1600" dirty="0" err="1"/>
              <a:t>na</a:t>
            </a:r>
            <a:r>
              <a:rPr lang="en-GB" sz="1600" dirty="0"/>
              <a:t> </a:t>
            </a:r>
            <a:r>
              <a:rPr lang="en-GB" sz="1600" dirty="0" err="1"/>
              <a:t>praktickou</a:t>
            </a:r>
            <a:r>
              <a:rPr lang="en-GB" sz="1600" dirty="0"/>
              <a:t> KPR.</a:t>
            </a:r>
          </a:p>
        </p:txBody>
      </p:sp>
      <p:sp>
        <p:nvSpPr>
          <p:cNvPr id="13" name="TextovéPole 12">
            <a:extLst>
              <a:ext uri="{FF2B5EF4-FFF2-40B4-BE49-F238E27FC236}">
                <a16:creationId xmlns:a16="http://schemas.microsoft.com/office/drawing/2014/main" id="{0BABAC69-6368-13E7-0F87-E4F4E0D24305}"/>
              </a:ext>
            </a:extLst>
          </p:cNvPr>
          <p:cNvSpPr txBox="1"/>
          <p:nvPr/>
        </p:nvSpPr>
        <p:spPr>
          <a:xfrm>
            <a:off x="1009341" y="3893259"/>
            <a:ext cx="10173318" cy="338554"/>
          </a:xfrm>
          <a:prstGeom prst="rect">
            <a:avLst/>
          </a:prstGeom>
          <a:solidFill>
            <a:schemeClr val="tx2">
              <a:lumMod val="20000"/>
              <a:lumOff val="80000"/>
            </a:schemeClr>
          </a:solidFill>
        </p:spPr>
        <p:txBody>
          <a:bodyPr wrap="square">
            <a:spAutoFit/>
          </a:bodyPr>
          <a:lstStyle/>
          <a:p>
            <a:r>
              <a:rPr lang="en-GB" sz="1600" dirty="0"/>
              <a:t>Protože se </a:t>
            </a:r>
            <a:r>
              <a:rPr lang="en-GB" sz="1600" dirty="0" err="1"/>
              <a:t>zabýváme</a:t>
            </a:r>
            <a:r>
              <a:rPr lang="en-GB" sz="1600" dirty="0"/>
              <a:t> </a:t>
            </a:r>
            <a:r>
              <a:rPr lang="en-GB" sz="1600" dirty="0" err="1"/>
              <a:t>praktickou</a:t>
            </a:r>
            <a:r>
              <a:rPr lang="en-GB" sz="1600" dirty="0"/>
              <a:t> KPR, </a:t>
            </a:r>
            <a:r>
              <a:rPr lang="en-GB" sz="1600" dirty="0" err="1"/>
              <a:t>může</a:t>
            </a:r>
            <a:r>
              <a:rPr lang="en-GB" sz="1600" dirty="0"/>
              <a:t> </a:t>
            </a:r>
            <a:r>
              <a:rPr lang="en-GB" sz="1600" dirty="0" err="1"/>
              <a:t>být</a:t>
            </a:r>
            <a:r>
              <a:rPr lang="en-GB" sz="1600" dirty="0"/>
              <a:t> </a:t>
            </a:r>
            <a:r>
              <a:rPr lang="en-GB" sz="1600" dirty="0" err="1"/>
              <a:t>naším</a:t>
            </a:r>
            <a:r>
              <a:rPr lang="en-GB" sz="1600" dirty="0"/>
              <a:t> </a:t>
            </a:r>
            <a:r>
              <a:rPr lang="en-GB" sz="1600" dirty="0" err="1">
                <a:solidFill>
                  <a:schemeClr val="accent1">
                    <a:lumMod val="60000"/>
                    <a:lumOff val="40000"/>
                  </a:schemeClr>
                </a:solidFill>
              </a:rPr>
              <a:t>srovnáním</a:t>
            </a:r>
            <a:r>
              <a:rPr lang="en-GB" sz="1600" dirty="0"/>
              <a:t> </a:t>
            </a:r>
            <a:r>
              <a:rPr lang="en-GB" sz="1600" dirty="0" err="1"/>
              <a:t>tradiční</a:t>
            </a:r>
            <a:r>
              <a:rPr lang="en-GB" sz="1600" dirty="0"/>
              <a:t> KPR </a:t>
            </a:r>
            <a:r>
              <a:rPr lang="en-GB" sz="1600" dirty="0" err="1"/>
              <a:t>rukama</a:t>
            </a:r>
            <a:r>
              <a:rPr lang="en-GB" sz="1600" dirty="0"/>
              <a:t> a </a:t>
            </a:r>
            <a:r>
              <a:rPr lang="en-GB" sz="1600" dirty="0" err="1"/>
              <a:t>dýcháním</a:t>
            </a:r>
            <a:r>
              <a:rPr lang="en-GB" sz="1600" dirty="0"/>
              <a:t>. </a:t>
            </a:r>
          </a:p>
        </p:txBody>
      </p:sp>
      <p:sp>
        <p:nvSpPr>
          <p:cNvPr id="15" name="TextovéPole 14">
            <a:extLst>
              <a:ext uri="{FF2B5EF4-FFF2-40B4-BE49-F238E27FC236}">
                <a16:creationId xmlns:a16="http://schemas.microsoft.com/office/drawing/2014/main" id="{66A3D213-0A74-3364-7895-4925854DC64F}"/>
              </a:ext>
            </a:extLst>
          </p:cNvPr>
          <p:cNvSpPr txBox="1"/>
          <p:nvPr/>
        </p:nvSpPr>
        <p:spPr>
          <a:xfrm>
            <a:off x="1024800" y="4354339"/>
            <a:ext cx="10173318" cy="338554"/>
          </a:xfrm>
          <a:prstGeom prst="rect">
            <a:avLst/>
          </a:prstGeom>
          <a:solidFill>
            <a:schemeClr val="bg2">
              <a:lumMod val="20000"/>
              <a:lumOff val="80000"/>
            </a:schemeClr>
          </a:solidFill>
        </p:spPr>
        <p:txBody>
          <a:bodyPr wrap="square">
            <a:spAutoFit/>
          </a:bodyPr>
          <a:lstStyle/>
          <a:p>
            <a:r>
              <a:rPr lang="en-GB" sz="1600" dirty="0"/>
              <a:t>A </a:t>
            </a:r>
            <a:r>
              <a:rPr lang="en-GB" sz="1600" dirty="0" err="1"/>
              <a:t>konečně</a:t>
            </a:r>
            <a:r>
              <a:rPr lang="en-GB" sz="1600" dirty="0"/>
              <a:t>, </a:t>
            </a:r>
            <a:r>
              <a:rPr lang="en-GB" sz="1600" dirty="0" err="1"/>
              <a:t>pokud</a:t>
            </a:r>
            <a:r>
              <a:rPr lang="en-GB" sz="1600" dirty="0"/>
              <a:t> </a:t>
            </a:r>
            <a:r>
              <a:rPr lang="en-GB" sz="1600" dirty="0" err="1"/>
              <a:t>jde</a:t>
            </a:r>
            <a:r>
              <a:rPr lang="en-GB" sz="1600" dirty="0"/>
              <a:t> o </a:t>
            </a:r>
            <a:r>
              <a:rPr lang="en-GB" sz="1600" dirty="0" err="1">
                <a:solidFill>
                  <a:schemeClr val="bg2">
                    <a:lumMod val="75000"/>
                  </a:schemeClr>
                </a:solidFill>
              </a:rPr>
              <a:t>výsledek</a:t>
            </a:r>
            <a:r>
              <a:rPr lang="en-GB" sz="1600" dirty="0"/>
              <a:t>, </a:t>
            </a:r>
            <a:r>
              <a:rPr lang="en-GB" sz="1600" dirty="0" err="1"/>
              <a:t>musíme</a:t>
            </a:r>
            <a:r>
              <a:rPr lang="en-GB" sz="1600" dirty="0"/>
              <a:t> </a:t>
            </a:r>
            <a:r>
              <a:rPr lang="en-GB" sz="1600" dirty="0" err="1"/>
              <a:t>definovat</a:t>
            </a:r>
            <a:r>
              <a:rPr lang="en-GB" sz="1600" dirty="0"/>
              <a:t> "</a:t>
            </a:r>
            <a:r>
              <a:rPr lang="en-GB" sz="1600" dirty="0" err="1"/>
              <a:t>efektivní</a:t>
            </a:r>
            <a:r>
              <a:rPr lang="en-GB" sz="1600" dirty="0"/>
              <a:t>" - </a:t>
            </a:r>
            <a:r>
              <a:rPr lang="en-GB" sz="1600" dirty="0" err="1"/>
              <a:t>jedním</a:t>
            </a:r>
            <a:r>
              <a:rPr lang="en-GB" sz="1600" dirty="0"/>
              <a:t> z </a:t>
            </a:r>
            <a:r>
              <a:rPr lang="en-GB" sz="1600" dirty="0" err="1"/>
              <a:t>měřítek</a:t>
            </a:r>
            <a:r>
              <a:rPr lang="en-GB" sz="1600" dirty="0"/>
              <a:t> pro KPR je </a:t>
            </a:r>
            <a:r>
              <a:rPr lang="en-GB" sz="1600" dirty="0" err="1"/>
              <a:t>úmrtnost</a:t>
            </a:r>
            <a:r>
              <a:rPr lang="en-GB" sz="1600" dirty="0"/>
              <a:t>. </a:t>
            </a:r>
          </a:p>
        </p:txBody>
      </p:sp>
      <p:cxnSp>
        <p:nvCxnSpPr>
          <p:cNvPr id="17" name="Přímá spojnice se šipkou 16">
            <a:extLst>
              <a:ext uri="{FF2B5EF4-FFF2-40B4-BE49-F238E27FC236}">
                <a16:creationId xmlns:a16="http://schemas.microsoft.com/office/drawing/2014/main" id="{FBAD901B-A51F-6313-A28C-80FC250FA848}"/>
              </a:ext>
            </a:extLst>
          </p:cNvPr>
          <p:cNvCxnSpPr/>
          <p:nvPr/>
        </p:nvCxnSpPr>
        <p:spPr bwMode="auto">
          <a:xfrm>
            <a:off x="5656729" y="4692893"/>
            <a:ext cx="0" cy="415081"/>
          </a:xfrm>
          <a:prstGeom prst="straightConnector1">
            <a:avLst/>
          </a:prstGeom>
          <a:ln>
            <a:headEnd type="none" w="med" len="med"/>
            <a:tailEnd type="triangle"/>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161215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EEA188-6E2F-006C-FE56-85ABEFFB12A4}"/>
              </a:ext>
            </a:extLst>
          </p:cNvPr>
          <p:cNvSpPr>
            <a:spLocks noGrp="1"/>
          </p:cNvSpPr>
          <p:nvPr>
            <p:ph type="ftr" sz="quarter" idx="10"/>
          </p:nvPr>
        </p:nvSpPr>
        <p:spPr/>
        <p:txBody>
          <a:bodyPr/>
          <a:lstStyle/>
          <a:p>
            <a:r>
              <a:rPr lang="cs-CZ" dirty="0"/>
              <a:t>Zápatí prezentace</a:t>
            </a:r>
          </a:p>
        </p:txBody>
      </p:sp>
      <p:sp>
        <p:nvSpPr>
          <p:cNvPr id="3" name="Zástupný symbol pro číslo snímku 2">
            <a:extLst>
              <a:ext uri="{FF2B5EF4-FFF2-40B4-BE49-F238E27FC236}">
                <a16:creationId xmlns:a16="http://schemas.microsoft.com/office/drawing/2014/main" id="{1460B95F-D2E1-80C3-F39E-DA25A9399134}"/>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2DC2F416-126F-3CE1-C74D-2A7B0A08FE01}"/>
              </a:ext>
            </a:extLst>
          </p:cNvPr>
          <p:cNvSpPr>
            <a:spLocks noGrp="1"/>
          </p:cNvSpPr>
          <p:nvPr>
            <p:ph type="title"/>
          </p:nvPr>
        </p:nvSpPr>
        <p:spPr/>
        <p:txBody>
          <a:bodyPr/>
          <a:lstStyle/>
          <a:p>
            <a:r>
              <a:rPr lang="cs-CZ" dirty="0"/>
              <a:t>Scénář – příběh</a:t>
            </a:r>
            <a:endParaRPr lang="en-GB" dirty="0"/>
          </a:p>
        </p:txBody>
      </p:sp>
      <p:sp>
        <p:nvSpPr>
          <p:cNvPr id="5" name="Zástupný obsah 4">
            <a:extLst>
              <a:ext uri="{FF2B5EF4-FFF2-40B4-BE49-F238E27FC236}">
                <a16:creationId xmlns:a16="http://schemas.microsoft.com/office/drawing/2014/main" id="{22DA6DD1-A1CE-19BB-4EC1-FDFED25F00AB}"/>
              </a:ext>
            </a:extLst>
          </p:cNvPr>
          <p:cNvSpPr>
            <a:spLocks noGrp="1"/>
          </p:cNvSpPr>
          <p:nvPr>
            <p:ph idx="1"/>
          </p:nvPr>
        </p:nvSpPr>
        <p:spPr/>
        <p:txBody>
          <a:bodyPr/>
          <a:lstStyle/>
          <a:p>
            <a:r>
              <a:rPr lang="en-GB" dirty="0" err="1"/>
              <a:t>osmdesátiletá</a:t>
            </a:r>
            <a:r>
              <a:rPr lang="en-GB" dirty="0"/>
              <a:t> </a:t>
            </a:r>
            <a:r>
              <a:rPr lang="en-GB" dirty="0" err="1"/>
              <a:t>žena</a:t>
            </a:r>
            <a:r>
              <a:rPr lang="en-GB" dirty="0"/>
              <a:t> </a:t>
            </a:r>
            <a:r>
              <a:rPr lang="en-GB" dirty="0" err="1"/>
              <a:t>si</a:t>
            </a:r>
            <a:r>
              <a:rPr lang="en-GB" dirty="0"/>
              <a:t> v </a:t>
            </a:r>
            <a:r>
              <a:rPr lang="en-GB" dirty="0" err="1"/>
              <a:t>populárním</a:t>
            </a:r>
            <a:r>
              <a:rPr lang="en-GB" dirty="0"/>
              <a:t> </a:t>
            </a:r>
            <a:r>
              <a:rPr lang="en-GB" dirty="0" err="1"/>
              <a:t>časopise</a:t>
            </a:r>
            <a:r>
              <a:rPr lang="en-GB" dirty="0"/>
              <a:t> </a:t>
            </a:r>
            <a:r>
              <a:rPr lang="en-GB" dirty="0" err="1"/>
              <a:t>přečte</a:t>
            </a:r>
            <a:r>
              <a:rPr lang="en-GB" dirty="0"/>
              <a:t>, </a:t>
            </a:r>
            <a:r>
              <a:rPr lang="en-GB" dirty="0" err="1"/>
              <a:t>že</a:t>
            </a:r>
            <a:r>
              <a:rPr lang="en-GB" dirty="0"/>
              <a:t> </a:t>
            </a:r>
            <a:r>
              <a:rPr lang="en-GB" dirty="0" err="1"/>
              <a:t>káva</a:t>
            </a:r>
            <a:r>
              <a:rPr lang="en-GB" dirty="0"/>
              <a:t> je </a:t>
            </a:r>
            <a:r>
              <a:rPr lang="en-GB" dirty="0" err="1"/>
              <a:t>prospěšná</a:t>
            </a:r>
            <a:r>
              <a:rPr lang="en-GB" dirty="0"/>
              <a:t> pro </a:t>
            </a:r>
            <a:r>
              <a:rPr lang="en-GB" dirty="0" err="1"/>
              <a:t>zdraví</a:t>
            </a:r>
            <a:r>
              <a:rPr lang="en-GB" dirty="0"/>
              <a:t>.</a:t>
            </a:r>
            <a:endParaRPr lang="cs-CZ" dirty="0"/>
          </a:p>
          <a:p>
            <a:endParaRPr lang="cs-CZ" dirty="0"/>
          </a:p>
          <a:p>
            <a:r>
              <a:rPr lang="en-GB" dirty="0" err="1"/>
              <a:t>jaký</a:t>
            </a:r>
            <a:r>
              <a:rPr lang="en-GB" dirty="0"/>
              <a:t> </a:t>
            </a:r>
            <a:r>
              <a:rPr lang="en-GB" dirty="0" err="1"/>
              <a:t>výzkum</a:t>
            </a:r>
            <a:r>
              <a:rPr lang="en-GB" dirty="0"/>
              <a:t> </a:t>
            </a:r>
            <a:r>
              <a:rPr lang="cs-CZ" dirty="0"/>
              <a:t>je možné provést/</a:t>
            </a:r>
            <a:r>
              <a:rPr lang="en-GB" dirty="0" err="1"/>
              <a:t>najít</a:t>
            </a:r>
            <a:r>
              <a:rPr lang="en-GB" dirty="0"/>
              <a:t> o </a:t>
            </a:r>
            <a:r>
              <a:rPr lang="en-GB" dirty="0" err="1"/>
              <a:t>účinnosti</a:t>
            </a:r>
            <a:r>
              <a:rPr lang="en-GB" dirty="0"/>
              <a:t> </a:t>
            </a:r>
            <a:r>
              <a:rPr lang="en-GB" dirty="0" err="1"/>
              <a:t>kávy</a:t>
            </a:r>
            <a:r>
              <a:rPr lang="en-GB" dirty="0"/>
              <a:t> pro </a:t>
            </a:r>
            <a:r>
              <a:rPr lang="en-GB" dirty="0" err="1"/>
              <a:t>celkové</a:t>
            </a:r>
            <a:r>
              <a:rPr lang="en-GB" dirty="0"/>
              <a:t> </a:t>
            </a:r>
            <a:r>
              <a:rPr lang="en-GB" dirty="0" err="1"/>
              <a:t>zdraví</a:t>
            </a:r>
            <a:r>
              <a:rPr lang="en-GB" dirty="0"/>
              <a:t> </a:t>
            </a:r>
            <a:r>
              <a:rPr lang="en-GB" dirty="0" err="1"/>
              <a:t>dospělých</a:t>
            </a:r>
            <a:r>
              <a:rPr lang="cs-CZ" dirty="0"/>
              <a:t>?</a:t>
            </a:r>
            <a:endParaRPr lang="en-GB" dirty="0"/>
          </a:p>
        </p:txBody>
      </p:sp>
      <p:pic>
        <p:nvPicPr>
          <p:cNvPr id="3074" name="Picture 2" descr="Dřevěná dekorace Voňavá káva">
            <a:extLst>
              <a:ext uri="{FF2B5EF4-FFF2-40B4-BE49-F238E27FC236}">
                <a16:creationId xmlns:a16="http://schemas.microsoft.com/office/drawing/2014/main" id="{FED8568F-5D01-7C77-1267-B612109EE09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1670" y="3860522"/>
            <a:ext cx="2892637" cy="2169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337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A32245-2CDB-4C50-C39F-AF3F191CE475}"/>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30409214-647A-52D8-76A5-05B73360858F}"/>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26</a:t>
            </a:fld>
            <a:endParaRPr lang="cs-CZ" altLang="cs-CZ"/>
          </a:p>
        </p:txBody>
      </p:sp>
      <p:sp>
        <p:nvSpPr>
          <p:cNvPr id="4" name="Nadpis 3">
            <a:extLst>
              <a:ext uri="{FF2B5EF4-FFF2-40B4-BE49-F238E27FC236}">
                <a16:creationId xmlns:a16="http://schemas.microsoft.com/office/drawing/2014/main" id="{EAD84D57-4F03-2DC2-42B9-717911864E63}"/>
              </a:ext>
            </a:extLst>
          </p:cNvPr>
          <p:cNvSpPr>
            <a:spLocks noGrp="1"/>
          </p:cNvSpPr>
          <p:nvPr>
            <p:ph type="title"/>
          </p:nvPr>
        </p:nvSpPr>
        <p:spPr>
          <a:xfrm>
            <a:off x="718078" y="742153"/>
            <a:ext cx="10753200" cy="451576"/>
          </a:xfrm>
        </p:spPr>
        <p:txBody>
          <a:bodyPr anchor="t">
            <a:noAutofit/>
          </a:bodyPr>
          <a:lstStyle/>
          <a:p>
            <a:r>
              <a:rPr lang="cs-CZ"/>
              <a:t>PICO</a:t>
            </a:r>
            <a:endParaRPr lang="en-GB"/>
          </a:p>
        </p:txBody>
      </p:sp>
      <p:sp>
        <p:nvSpPr>
          <p:cNvPr id="11" name="Content Placeholder 4">
            <a:extLst>
              <a:ext uri="{FF2B5EF4-FFF2-40B4-BE49-F238E27FC236}">
                <a16:creationId xmlns:a16="http://schemas.microsoft.com/office/drawing/2014/main" id="{10A3A747-6F2B-4859-EF76-0CF84E303D59}"/>
              </a:ext>
            </a:extLst>
          </p:cNvPr>
          <p:cNvSpPr>
            <a:spLocks noGrp="1"/>
          </p:cNvSpPr>
          <p:nvPr>
            <p:ph idx="29"/>
          </p:nvPr>
        </p:nvSpPr>
        <p:spPr>
          <a:xfrm>
            <a:off x="720000" y="1701505"/>
            <a:ext cx="5219998" cy="4139998"/>
          </a:xfrm>
        </p:spPr>
        <p:txBody>
          <a:bodyPr/>
          <a:lstStyle/>
          <a:p>
            <a:endParaRPr lang="en-US"/>
          </a:p>
        </p:txBody>
      </p:sp>
      <p:graphicFrame>
        <p:nvGraphicFramePr>
          <p:cNvPr id="7" name="Zástupný obsah 4">
            <a:extLst>
              <a:ext uri="{FF2B5EF4-FFF2-40B4-BE49-F238E27FC236}">
                <a16:creationId xmlns:a16="http://schemas.microsoft.com/office/drawing/2014/main" id="{C18D6F40-F17C-DD53-6D7E-F47AAC8119C0}"/>
              </a:ext>
            </a:extLst>
          </p:cNvPr>
          <p:cNvGraphicFramePr>
            <a:graphicFrameLocks noGrp="1"/>
          </p:cNvGraphicFramePr>
          <p:nvPr>
            <p:ph idx="30"/>
            <p:extLst>
              <p:ext uri="{D42A27DB-BD31-4B8C-83A1-F6EECF244321}">
                <p14:modId xmlns:p14="http://schemas.microsoft.com/office/powerpoint/2010/main" val="957263927"/>
              </p:ext>
            </p:extLst>
          </p:nvPr>
        </p:nvGraphicFramePr>
        <p:xfrm>
          <a:off x="6251280" y="1701505"/>
          <a:ext cx="5219998"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descr="Kávové třešně">
            <a:extLst>
              <a:ext uri="{FF2B5EF4-FFF2-40B4-BE49-F238E27FC236}">
                <a16:creationId xmlns:a16="http://schemas.microsoft.com/office/drawing/2014/main" id="{D21BAEF0-70C4-E315-1E3F-1AFA271E047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2615" y="2152303"/>
            <a:ext cx="5094768" cy="3418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81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2BD239-4495-8E67-68FD-95C8FDE4C2B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EB5D663-80D7-8DA7-3944-7F2257A767F0}"/>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F3954E43-D33E-114F-BBFA-5F45522126C4}"/>
              </a:ext>
            </a:extLst>
          </p:cNvPr>
          <p:cNvSpPr>
            <a:spLocks noGrp="1"/>
          </p:cNvSpPr>
          <p:nvPr>
            <p:ph type="title"/>
          </p:nvPr>
        </p:nvSpPr>
        <p:spPr/>
        <p:txBody>
          <a:bodyPr/>
          <a:lstStyle/>
          <a:p>
            <a:r>
              <a:rPr lang="cs-CZ" dirty="0"/>
              <a:t>Klinická otázka</a:t>
            </a:r>
            <a:endParaRPr lang="en-GB" dirty="0"/>
          </a:p>
        </p:txBody>
      </p:sp>
      <p:sp>
        <p:nvSpPr>
          <p:cNvPr id="5" name="Zástupný obsah 4">
            <a:extLst>
              <a:ext uri="{FF2B5EF4-FFF2-40B4-BE49-F238E27FC236}">
                <a16:creationId xmlns:a16="http://schemas.microsoft.com/office/drawing/2014/main" id="{3460B6E7-02D4-30FB-9A22-19438B6DA81B}"/>
              </a:ext>
            </a:extLst>
          </p:cNvPr>
          <p:cNvSpPr>
            <a:spLocks noGrp="1"/>
          </p:cNvSpPr>
          <p:nvPr>
            <p:ph idx="1"/>
          </p:nvPr>
        </p:nvSpPr>
        <p:spPr>
          <a:xfrm>
            <a:off x="720000" y="2187388"/>
            <a:ext cx="10753200" cy="1559859"/>
          </a:xfrm>
          <a:solidFill>
            <a:schemeClr val="accent4">
              <a:lumMod val="20000"/>
              <a:lumOff val="80000"/>
            </a:schemeClr>
          </a:solidFill>
        </p:spPr>
        <p:txBody>
          <a:bodyPr/>
          <a:lstStyle/>
          <a:p>
            <a:pPr marL="72000" indent="0">
              <a:buNone/>
            </a:pPr>
            <a:endParaRPr lang="cs-CZ" sz="4400" dirty="0"/>
          </a:p>
          <a:p>
            <a:pPr marL="72000" indent="0">
              <a:buNone/>
            </a:pPr>
            <a:r>
              <a:rPr lang="cs-CZ" sz="4400" dirty="0"/>
              <a:t>Je káva efektivnější než placebo (žádná káva) pro celkové zdraví dospělých žen?</a:t>
            </a:r>
            <a:endParaRPr lang="en-GB" sz="4400" dirty="0"/>
          </a:p>
        </p:txBody>
      </p:sp>
    </p:spTree>
    <p:extLst>
      <p:ext uri="{BB962C8B-B14F-4D97-AF65-F5344CB8AC3E}">
        <p14:creationId xmlns:p14="http://schemas.microsoft.com/office/powerpoint/2010/main" val="4051647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EEC574-F36E-58FD-EDB8-2477A32EFB1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50F9F9E-4B84-7B7A-906A-6572941964D3}"/>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6A518107-5BE7-09FB-C622-AB368DFBB6B9}"/>
              </a:ext>
            </a:extLst>
          </p:cNvPr>
          <p:cNvSpPr>
            <a:spLocks noGrp="1"/>
          </p:cNvSpPr>
          <p:nvPr>
            <p:ph type="title"/>
          </p:nvPr>
        </p:nvSpPr>
        <p:spPr/>
        <p:txBody>
          <a:bodyPr/>
          <a:lstStyle/>
          <a:p>
            <a:r>
              <a:rPr lang="cs-CZ" dirty="0"/>
              <a:t>ALE…. Co je celkové zdraví? </a:t>
            </a:r>
            <a:endParaRPr lang="en-GB" dirty="0"/>
          </a:p>
        </p:txBody>
      </p:sp>
      <p:sp>
        <p:nvSpPr>
          <p:cNvPr id="5" name="Zástupný obsah 4">
            <a:extLst>
              <a:ext uri="{FF2B5EF4-FFF2-40B4-BE49-F238E27FC236}">
                <a16:creationId xmlns:a16="http://schemas.microsoft.com/office/drawing/2014/main" id="{B4F4FCA2-4B58-62E2-1B64-5BE992523F25}"/>
              </a:ext>
            </a:extLst>
          </p:cNvPr>
          <p:cNvSpPr>
            <a:spLocks noGrp="1"/>
          </p:cNvSpPr>
          <p:nvPr>
            <p:ph idx="1"/>
          </p:nvPr>
        </p:nvSpPr>
        <p:spPr/>
        <p:txBody>
          <a:bodyPr/>
          <a:lstStyle/>
          <a:p>
            <a:r>
              <a:rPr lang="en-GB" dirty="0" err="1"/>
              <a:t>ztráta</a:t>
            </a:r>
            <a:r>
              <a:rPr lang="en-GB" dirty="0"/>
              <a:t> </a:t>
            </a:r>
            <a:r>
              <a:rPr lang="en-GB" dirty="0" err="1"/>
              <a:t>těhotenství</a:t>
            </a:r>
            <a:r>
              <a:rPr lang="en-GB" dirty="0"/>
              <a:t>/</a:t>
            </a:r>
            <a:r>
              <a:rPr lang="en-GB" dirty="0" err="1"/>
              <a:t>předčasný</a:t>
            </a:r>
            <a:r>
              <a:rPr lang="en-GB" dirty="0"/>
              <a:t> </a:t>
            </a:r>
            <a:r>
              <a:rPr lang="en-GB" dirty="0" err="1"/>
              <a:t>porod</a:t>
            </a:r>
            <a:endParaRPr lang="cs-CZ" dirty="0"/>
          </a:p>
          <a:p>
            <a:r>
              <a:rPr lang="cs-CZ" dirty="0"/>
              <a:t>e</a:t>
            </a:r>
            <a:r>
              <a:rPr lang="en-GB" dirty="0" err="1"/>
              <a:t>ndometrióza</a:t>
            </a:r>
            <a:endParaRPr lang="cs-CZ" dirty="0"/>
          </a:p>
          <a:p>
            <a:r>
              <a:rPr lang="cs-CZ" dirty="0"/>
              <a:t>ú</a:t>
            </a:r>
            <a:r>
              <a:rPr lang="en-GB" dirty="0" err="1"/>
              <a:t>mrtnost</a:t>
            </a:r>
            <a:r>
              <a:rPr lang="cs-CZ" dirty="0"/>
              <a:t> </a:t>
            </a:r>
          </a:p>
          <a:p>
            <a:r>
              <a:rPr lang="en-GB" dirty="0" err="1"/>
              <a:t>rakovina</a:t>
            </a:r>
            <a:r>
              <a:rPr lang="en-GB" dirty="0"/>
              <a:t> (</a:t>
            </a:r>
            <a:r>
              <a:rPr lang="en-GB" dirty="0" err="1"/>
              <a:t>konečníku</a:t>
            </a:r>
            <a:r>
              <a:rPr lang="en-GB" dirty="0"/>
              <a:t>, </a:t>
            </a:r>
            <a:r>
              <a:rPr lang="en-GB" dirty="0" err="1"/>
              <a:t>jater</a:t>
            </a:r>
            <a:r>
              <a:rPr lang="en-GB" dirty="0"/>
              <a:t>, endometria, </a:t>
            </a:r>
            <a:r>
              <a:rPr lang="en-GB" dirty="0" err="1"/>
              <a:t>vaječníků</a:t>
            </a:r>
            <a:r>
              <a:rPr lang="en-GB" dirty="0"/>
              <a:t>)</a:t>
            </a:r>
            <a:endParaRPr lang="cs-CZ" dirty="0"/>
          </a:p>
          <a:p>
            <a:r>
              <a:rPr lang="en-GB" dirty="0" err="1"/>
              <a:t>riziko</a:t>
            </a:r>
            <a:r>
              <a:rPr lang="en-GB" dirty="0"/>
              <a:t> </a:t>
            </a:r>
            <a:r>
              <a:rPr lang="en-GB" dirty="0" err="1"/>
              <a:t>zlomenin</a:t>
            </a:r>
            <a:r>
              <a:rPr lang="cs-CZ" dirty="0"/>
              <a:t> </a:t>
            </a:r>
          </a:p>
          <a:p>
            <a:r>
              <a:rPr lang="en-GB" dirty="0" err="1"/>
              <a:t>alzheimerova</a:t>
            </a:r>
            <a:r>
              <a:rPr lang="en-GB" dirty="0"/>
              <a:t>/</a:t>
            </a:r>
            <a:r>
              <a:rPr lang="en-GB" dirty="0" err="1"/>
              <a:t>parkinsonova</a:t>
            </a:r>
            <a:r>
              <a:rPr lang="en-GB" dirty="0"/>
              <a:t> </a:t>
            </a:r>
            <a:r>
              <a:rPr lang="en-GB" dirty="0" err="1"/>
              <a:t>choroba</a:t>
            </a:r>
            <a:r>
              <a:rPr lang="en-GB" dirty="0"/>
              <a:t>/</a:t>
            </a:r>
            <a:r>
              <a:rPr lang="en-GB" dirty="0" err="1"/>
              <a:t>deprese</a:t>
            </a:r>
            <a:endParaRPr lang="cs-CZ" dirty="0"/>
          </a:p>
          <a:p>
            <a:r>
              <a:rPr lang="en-GB" dirty="0"/>
              <a:t>HTA / </a:t>
            </a:r>
            <a:r>
              <a:rPr lang="en-GB" dirty="0" err="1"/>
              <a:t>kardiovaskulární</a:t>
            </a:r>
            <a:r>
              <a:rPr lang="en-GB" dirty="0"/>
              <a:t> </a:t>
            </a:r>
            <a:r>
              <a:rPr lang="en-GB" dirty="0" err="1"/>
              <a:t>morbidita</a:t>
            </a:r>
            <a:endParaRPr lang="cs-CZ" dirty="0"/>
          </a:p>
          <a:p>
            <a:r>
              <a:rPr lang="en-GB" dirty="0" err="1"/>
              <a:t>vysoká</a:t>
            </a:r>
            <a:r>
              <a:rPr lang="en-GB" dirty="0"/>
              <a:t> vs. </a:t>
            </a:r>
            <a:r>
              <a:rPr lang="en-GB" dirty="0" err="1"/>
              <a:t>nízká</a:t>
            </a:r>
            <a:r>
              <a:rPr lang="en-GB" dirty="0"/>
              <a:t> </a:t>
            </a:r>
            <a:r>
              <a:rPr lang="en-GB" dirty="0" err="1"/>
              <a:t>spotřeba</a:t>
            </a:r>
            <a:endParaRPr lang="en-GB" dirty="0"/>
          </a:p>
        </p:txBody>
      </p:sp>
    </p:spTree>
    <p:extLst>
      <p:ext uri="{BB962C8B-B14F-4D97-AF65-F5344CB8AC3E}">
        <p14:creationId xmlns:p14="http://schemas.microsoft.com/office/powerpoint/2010/main" val="3213399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85F07F-6406-62AD-2C4E-5DD8321CD417}"/>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DE7D1185-FBA8-093F-20C5-304B5BCD171A}"/>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29</a:t>
            </a:fld>
            <a:endParaRPr lang="cs-CZ" altLang="cs-CZ"/>
          </a:p>
        </p:txBody>
      </p:sp>
      <p:sp>
        <p:nvSpPr>
          <p:cNvPr id="11" name="Text Placeholder 3">
            <a:extLst>
              <a:ext uri="{FF2B5EF4-FFF2-40B4-BE49-F238E27FC236}">
                <a16:creationId xmlns:a16="http://schemas.microsoft.com/office/drawing/2014/main" id="{C48389B3-9C6F-4A45-A790-369820693DBE}"/>
              </a:ext>
            </a:extLst>
          </p:cNvPr>
          <p:cNvSpPr>
            <a:spLocks noGrp="1"/>
          </p:cNvSpPr>
          <p:nvPr>
            <p:ph type="body" sz="quarter" idx="13"/>
          </p:nvPr>
        </p:nvSpPr>
        <p:spPr>
          <a:xfrm>
            <a:off x="720725" y="1296001"/>
            <a:ext cx="10752138" cy="271576"/>
          </a:xfrm>
        </p:spPr>
        <p:txBody>
          <a:bodyPr/>
          <a:lstStyle/>
          <a:p>
            <a:endParaRPr lang="en-US"/>
          </a:p>
        </p:txBody>
      </p:sp>
      <p:sp>
        <p:nvSpPr>
          <p:cNvPr id="4" name="Nadpis 3">
            <a:extLst>
              <a:ext uri="{FF2B5EF4-FFF2-40B4-BE49-F238E27FC236}">
                <a16:creationId xmlns:a16="http://schemas.microsoft.com/office/drawing/2014/main" id="{C4835054-93D1-CDA8-6419-18E2D94F8DA9}"/>
              </a:ext>
            </a:extLst>
          </p:cNvPr>
          <p:cNvSpPr>
            <a:spLocks noGrp="1"/>
          </p:cNvSpPr>
          <p:nvPr>
            <p:ph type="title"/>
          </p:nvPr>
        </p:nvSpPr>
        <p:spPr>
          <a:xfrm>
            <a:off x="720000" y="720000"/>
            <a:ext cx="10753200" cy="451576"/>
          </a:xfrm>
        </p:spPr>
        <p:txBody>
          <a:bodyPr anchor="t">
            <a:noAutofit/>
          </a:bodyPr>
          <a:lstStyle/>
          <a:p>
            <a:r>
              <a:rPr lang="cs-CZ" sz="2800" dirty="0"/>
              <a:t>Upřesnění PICO otázky</a:t>
            </a:r>
            <a:endParaRPr lang="en-GB" sz="2800" dirty="0"/>
          </a:p>
        </p:txBody>
      </p:sp>
      <p:graphicFrame>
        <p:nvGraphicFramePr>
          <p:cNvPr id="7" name="Zástupný obsah 4">
            <a:extLst>
              <a:ext uri="{FF2B5EF4-FFF2-40B4-BE49-F238E27FC236}">
                <a16:creationId xmlns:a16="http://schemas.microsoft.com/office/drawing/2014/main" id="{0107A551-5204-85DE-F369-CDBB6552BE59}"/>
              </a:ext>
            </a:extLst>
          </p:cNvPr>
          <p:cNvGraphicFramePr>
            <a:graphicFrameLocks noGrp="1"/>
          </p:cNvGraphicFramePr>
          <p:nvPr>
            <p:ph idx="1"/>
            <p:extLst>
              <p:ext uri="{D42A27DB-BD31-4B8C-83A1-F6EECF244321}">
                <p14:modId xmlns:p14="http://schemas.microsoft.com/office/powerpoint/2010/main" val="3051902340"/>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903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E83D2F2-0B4B-5869-2FEF-C473F0D19BD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8BAEBA4-6023-275A-5635-A075B0850ABA}"/>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77F633CE-F3B4-8B1C-3C2F-30741D9562AB}"/>
              </a:ext>
            </a:extLst>
          </p:cNvPr>
          <p:cNvSpPr>
            <a:spLocks noGrp="1"/>
          </p:cNvSpPr>
          <p:nvPr>
            <p:ph type="title"/>
          </p:nvPr>
        </p:nvSpPr>
        <p:spPr/>
        <p:txBody>
          <a:bodyPr/>
          <a:lstStyle/>
          <a:p>
            <a:r>
              <a:rPr lang="cs-CZ" dirty="0"/>
              <a:t>Evidence-</a:t>
            </a:r>
            <a:r>
              <a:rPr lang="cs-CZ" dirty="0" err="1"/>
              <a:t>based</a:t>
            </a:r>
            <a:r>
              <a:rPr lang="cs-CZ" dirty="0"/>
              <a:t> </a:t>
            </a:r>
            <a:r>
              <a:rPr lang="cs-CZ" dirty="0" err="1"/>
              <a:t>practice</a:t>
            </a:r>
            <a:endParaRPr lang="en-GB" dirty="0"/>
          </a:p>
        </p:txBody>
      </p:sp>
      <p:sp>
        <p:nvSpPr>
          <p:cNvPr id="5" name="Zástupný obsah 4">
            <a:extLst>
              <a:ext uri="{FF2B5EF4-FFF2-40B4-BE49-F238E27FC236}">
                <a16:creationId xmlns:a16="http://schemas.microsoft.com/office/drawing/2014/main" id="{2AB3369B-35B8-DD11-1752-C323B877E7B2}"/>
              </a:ext>
            </a:extLst>
          </p:cNvPr>
          <p:cNvSpPr>
            <a:spLocks noGrp="1"/>
          </p:cNvSpPr>
          <p:nvPr>
            <p:ph idx="1"/>
          </p:nvPr>
        </p:nvSpPr>
        <p:spPr>
          <a:xfrm>
            <a:off x="720000" y="1465118"/>
            <a:ext cx="11212024" cy="4366882"/>
          </a:xfrm>
        </p:spPr>
        <p:txBody>
          <a:bodyPr/>
          <a:lstStyle/>
          <a:p>
            <a:r>
              <a:rPr lang="cs-CZ" dirty="0"/>
              <a:t>Přístup praxe založené na důkazech lze shrnout do modelu s pěti body:</a:t>
            </a:r>
          </a:p>
          <a:p>
            <a:endParaRPr lang="cs-CZ" dirty="0"/>
          </a:p>
          <a:p>
            <a:pPr marL="586350" indent="-514350">
              <a:buAutoNum type="arabicPeriod"/>
            </a:pPr>
            <a:r>
              <a:rPr lang="cs-CZ" dirty="0"/>
              <a:t>Klást otázky, na které lze odpovědět.</a:t>
            </a:r>
          </a:p>
          <a:p>
            <a:pPr marL="586350" indent="-514350">
              <a:buAutoNum type="arabicPeriod"/>
            </a:pPr>
            <a:r>
              <a:rPr lang="cs-CZ" dirty="0"/>
              <a:t>Hledat důkazy.</a:t>
            </a:r>
          </a:p>
          <a:p>
            <a:pPr marL="586350" indent="-514350">
              <a:buAutoNum type="arabicPeriod"/>
            </a:pPr>
            <a:r>
              <a:rPr lang="cs-CZ" dirty="0"/>
              <a:t>Kritické hodnocení důkazů z hlediska jejich platnosti a relevance.</a:t>
            </a:r>
          </a:p>
          <a:p>
            <a:pPr marL="586350" indent="-514350">
              <a:buAutoNum type="arabicPeriod"/>
            </a:pPr>
            <a:r>
              <a:rPr lang="cs-CZ" dirty="0"/>
              <a:t>Rozhodování na základě propojení důkazů s klinickými znalostmi a hodnotami pacientů.</a:t>
            </a:r>
          </a:p>
          <a:p>
            <a:pPr marL="586350" indent="-514350">
              <a:buAutoNum type="arabicPeriod"/>
            </a:pPr>
            <a:r>
              <a:rPr lang="cs-CZ" dirty="0"/>
              <a:t>Vyhodnocování výkonu.</a:t>
            </a:r>
          </a:p>
          <a:p>
            <a:pPr marL="586350" indent="-514350">
              <a:buAutoNum type="arabicPeriod"/>
            </a:pPr>
            <a:endParaRPr lang="cs-CZ" dirty="0"/>
          </a:p>
          <a:p>
            <a:pPr marL="586350" indent="-514350">
              <a:buAutoNum type="arabicPeriod"/>
            </a:pPr>
            <a:endParaRPr lang="en-GB" dirty="0"/>
          </a:p>
        </p:txBody>
      </p:sp>
    </p:spTree>
    <p:extLst>
      <p:ext uri="{BB962C8B-B14F-4D97-AF65-F5344CB8AC3E}">
        <p14:creationId xmlns:p14="http://schemas.microsoft.com/office/powerpoint/2010/main" val="58852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E31F31-F2D3-B194-F7C1-B18611BE2CBB}"/>
              </a:ext>
            </a:extLst>
          </p:cNvPr>
          <p:cNvSpPr>
            <a:spLocks noGrp="1"/>
          </p:cNvSpPr>
          <p:nvPr>
            <p:ph type="ftr" sz="quarter" idx="10"/>
          </p:nvPr>
        </p:nvSpPr>
        <p:spPr/>
        <p:txBody>
          <a:bodyPr/>
          <a:lstStyle/>
          <a:p>
            <a:r>
              <a:rPr lang="cs-CZ" dirty="0"/>
              <a:t>Zápatí prezentace</a:t>
            </a:r>
          </a:p>
        </p:txBody>
      </p:sp>
      <p:sp>
        <p:nvSpPr>
          <p:cNvPr id="3" name="Zástupný symbol pro číslo snímku 2">
            <a:extLst>
              <a:ext uri="{FF2B5EF4-FFF2-40B4-BE49-F238E27FC236}">
                <a16:creationId xmlns:a16="http://schemas.microsoft.com/office/drawing/2014/main" id="{0B6DA7AD-ACB4-69C5-B049-FA99A8DA249D}"/>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6" name="Zástupný text 5">
            <a:extLst>
              <a:ext uri="{FF2B5EF4-FFF2-40B4-BE49-F238E27FC236}">
                <a16:creationId xmlns:a16="http://schemas.microsoft.com/office/drawing/2014/main" id="{451CEEFF-A879-4EA1-DF1A-3855C89AF94B}"/>
              </a:ext>
            </a:extLst>
          </p:cNvPr>
          <p:cNvSpPr>
            <a:spLocks noGrp="1"/>
          </p:cNvSpPr>
          <p:nvPr>
            <p:ph type="body" sz="quarter" idx="26"/>
          </p:nvPr>
        </p:nvSpPr>
        <p:spPr/>
        <p:txBody>
          <a:bodyPr/>
          <a:lstStyle/>
          <a:p>
            <a:r>
              <a:rPr lang="cs-CZ" dirty="0"/>
              <a:t>Co známe?</a:t>
            </a:r>
            <a:endParaRPr lang="en-GB" dirty="0"/>
          </a:p>
        </p:txBody>
      </p:sp>
      <p:sp>
        <p:nvSpPr>
          <p:cNvPr id="4" name="Nadpis 3">
            <a:extLst>
              <a:ext uri="{FF2B5EF4-FFF2-40B4-BE49-F238E27FC236}">
                <a16:creationId xmlns:a16="http://schemas.microsoft.com/office/drawing/2014/main" id="{14F8AB6D-E217-70D2-F8E4-A9F05588AD78}"/>
              </a:ext>
            </a:extLst>
          </p:cNvPr>
          <p:cNvSpPr>
            <a:spLocks noGrp="1"/>
          </p:cNvSpPr>
          <p:nvPr>
            <p:ph type="title"/>
          </p:nvPr>
        </p:nvSpPr>
        <p:spPr>
          <a:xfrm>
            <a:off x="666000" y="304363"/>
            <a:ext cx="10753200" cy="451576"/>
          </a:xfrm>
        </p:spPr>
        <p:txBody>
          <a:bodyPr/>
          <a:lstStyle/>
          <a:p>
            <a:r>
              <a:rPr lang="cs-CZ" dirty="0"/>
              <a:t>Je PICO rámec dostatečný? </a:t>
            </a:r>
            <a:br>
              <a:rPr lang="cs-CZ" dirty="0"/>
            </a:br>
            <a:endParaRPr lang="en-GB" dirty="0"/>
          </a:p>
        </p:txBody>
      </p:sp>
      <p:sp>
        <p:nvSpPr>
          <p:cNvPr id="7" name="Zástupný text 6">
            <a:extLst>
              <a:ext uri="{FF2B5EF4-FFF2-40B4-BE49-F238E27FC236}">
                <a16:creationId xmlns:a16="http://schemas.microsoft.com/office/drawing/2014/main" id="{4B97A3E7-99AB-27EC-EA95-C5ED6A80D5D6}"/>
              </a:ext>
            </a:extLst>
          </p:cNvPr>
          <p:cNvSpPr>
            <a:spLocks noGrp="1"/>
          </p:cNvSpPr>
          <p:nvPr>
            <p:ph type="body" sz="quarter" idx="27"/>
          </p:nvPr>
        </p:nvSpPr>
        <p:spPr/>
        <p:txBody>
          <a:bodyPr/>
          <a:lstStyle/>
          <a:p>
            <a:r>
              <a:rPr lang="cs-CZ" dirty="0"/>
              <a:t>Co je nové?</a:t>
            </a:r>
            <a:endParaRPr lang="en-GB" dirty="0"/>
          </a:p>
        </p:txBody>
      </p:sp>
      <p:sp>
        <p:nvSpPr>
          <p:cNvPr id="8" name="Zástupný obsah 7">
            <a:extLst>
              <a:ext uri="{FF2B5EF4-FFF2-40B4-BE49-F238E27FC236}">
                <a16:creationId xmlns:a16="http://schemas.microsoft.com/office/drawing/2014/main" id="{D1C4984E-6745-5992-C1A9-54A36FCA7707}"/>
              </a:ext>
            </a:extLst>
          </p:cNvPr>
          <p:cNvSpPr>
            <a:spLocks noGrp="1"/>
          </p:cNvSpPr>
          <p:nvPr>
            <p:ph idx="29"/>
          </p:nvPr>
        </p:nvSpPr>
        <p:spPr/>
        <p:txBody>
          <a:bodyPr/>
          <a:lstStyle/>
          <a:p>
            <a:r>
              <a:rPr lang="cs-CZ" dirty="0"/>
              <a:t>PICO</a:t>
            </a:r>
            <a:endParaRPr lang="en-GB" dirty="0"/>
          </a:p>
        </p:txBody>
      </p:sp>
      <p:sp>
        <p:nvSpPr>
          <p:cNvPr id="9" name="Zástupný obsah 8">
            <a:extLst>
              <a:ext uri="{FF2B5EF4-FFF2-40B4-BE49-F238E27FC236}">
                <a16:creationId xmlns:a16="http://schemas.microsoft.com/office/drawing/2014/main" id="{170B6E11-E271-BEFE-A4D3-8C48C2947155}"/>
              </a:ext>
            </a:extLst>
          </p:cNvPr>
          <p:cNvSpPr>
            <a:spLocks noGrp="1"/>
          </p:cNvSpPr>
          <p:nvPr>
            <p:ph idx="30"/>
          </p:nvPr>
        </p:nvSpPr>
        <p:spPr/>
        <p:txBody>
          <a:bodyPr/>
          <a:lstStyle/>
          <a:p>
            <a:r>
              <a:rPr lang="cs-CZ" dirty="0"/>
              <a:t>PIRD</a:t>
            </a:r>
          </a:p>
          <a:p>
            <a:r>
              <a:rPr lang="cs-CZ" dirty="0"/>
              <a:t>PEO</a:t>
            </a:r>
          </a:p>
          <a:p>
            <a:r>
              <a:rPr lang="cs-CZ" dirty="0" err="1"/>
              <a:t>CoCoPop</a:t>
            </a:r>
            <a:endParaRPr lang="cs-CZ" dirty="0"/>
          </a:p>
          <a:p>
            <a:r>
              <a:rPr lang="cs-CZ" dirty="0" err="1"/>
              <a:t>PICo</a:t>
            </a:r>
            <a:endParaRPr lang="cs-CZ" dirty="0"/>
          </a:p>
          <a:p>
            <a:r>
              <a:rPr lang="cs-CZ" dirty="0"/>
              <a:t>…</a:t>
            </a:r>
            <a:endParaRPr lang="en-GB" dirty="0"/>
          </a:p>
        </p:txBody>
      </p:sp>
      <p:sp>
        <p:nvSpPr>
          <p:cNvPr id="10" name="TextovéPole 9">
            <a:extLst>
              <a:ext uri="{FF2B5EF4-FFF2-40B4-BE49-F238E27FC236}">
                <a16:creationId xmlns:a16="http://schemas.microsoft.com/office/drawing/2014/main" id="{A9312DA7-DD81-BAFC-479E-3EE8F4DFB4BB}"/>
              </a:ext>
            </a:extLst>
          </p:cNvPr>
          <p:cNvSpPr txBox="1"/>
          <p:nvPr/>
        </p:nvSpPr>
        <p:spPr>
          <a:xfrm>
            <a:off x="2554942" y="4186999"/>
            <a:ext cx="5746376" cy="1938992"/>
          </a:xfrm>
          <a:prstGeom prst="rect">
            <a:avLst/>
          </a:prstGeom>
          <a:solidFill>
            <a:schemeClr val="accent4">
              <a:lumMod val="20000"/>
              <a:lumOff val="80000"/>
            </a:schemeClr>
          </a:solidFill>
        </p:spPr>
        <p:txBody>
          <a:bodyPr wrap="square" rtlCol="0">
            <a:spAutoFit/>
          </a:bodyPr>
          <a:lstStyle/>
          <a:p>
            <a:pPr algn="l"/>
            <a:r>
              <a:rPr lang="cs-CZ" sz="2000" b="1" dirty="0">
                <a:latin typeface="+mn-lt"/>
              </a:rPr>
              <a:t>Proč?</a:t>
            </a:r>
          </a:p>
          <a:p>
            <a:pPr algn="l"/>
            <a:r>
              <a:rPr lang="cs-CZ" sz="2000" dirty="0">
                <a:latin typeface="+mn-lt"/>
              </a:rPr>
              <a:t>Uznáváte jen otázky týkající se efektivity?</a:t>
            </a:r>
          </a:p>
          <a:p>
            <a:pPr algn="l"/>
            <a:r>
              <a:rPr lang="cs-CZ" sz="2000" dirty="0">
                <a:latin typeface="+mn-lt"/>
              </a:rPr>
              <a:t>Diagnóza…</a:t>
            </a:r>
          </a:p>
          <a:p>
            <a:pPr algn="l"/>
            <a:r>
              <a:rPr lang="cs-CZ" sz="2000" dirty="0">
                <a:latin typeface="+mn-lt"/>
              </a:rPr>
              <a:t>Rizika a etiologie…</a:t>
            </a:r>
          </a:p>
          <a:p>
            <a:pPr algn="l"/>
            <a:r>
              <a:rPr lang="cs-CZ" sz="2000" dirty="0">
                <a:latin typeface="+mn-lt"/>
              </a:rPr>
              <a:t>Incidence a prevalence…</a:t>
            </a:r>
          </a:p>
          <a:p>
            <a:pPr algn="l"/>
            <a:r>
              <a:rPr lang="cs-CZ" sz="2000" dirty="0">
                <a:latin typeface="+mn-lt"/>
              </a:rPr>
              <a:t>Významnost…</a:t>
            </a:r>
            <a:endParaRPr lang="en-GB" sz="2000" dirty="0" err="1">
              <a:latin typeface="+mn-lt"/>
            </a:endParaRPr>
          </a:p>
        </p:txBody>
      </p:sp>
    </p:spTree>
    <p:extLst>
      <p:ext uri="{BB962C8B-B14F-4D97-AF65-F5344CB8AC3E}">
        <p14:creationId xmlns:p14="http://schemas.microsoft.com/office/powerpoint/2010/main" val="2333912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544993F-4D41-7E03-A5A2-BC855AF534F1}"/>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8A39590-F391-5FAA-FAFA-59CD92C5C4FB}"/>
              </a:ext>
            </a:extLst>
          </p:cNvPr>
          <p:cNvSpPr>
            <a:spLocks noGrp="1"/>
          </p:cNvSpPr>
          <p:nvPr>
            <p:ph type="sldNum" sz="quarter" idx="11"/>
          </p:nvPr>
        </p:nvSpPr>
        <p:spPr/>
        <p:txBody>
          <a:bodyPr/>
          <a:lstStyle/>
          <a:p>
            <a:fld id="{D6D6C118-631F-4A80-9886-907009361577}" type="slidenum">
              <a:rPr lang="cs-CZ" altLang="cs-CZ" smtClean="0"/>
              <a:pPr/>
              <a:t>31</a:t>
            </a:fld>
            <a:endParaRPr lang="cs-CZ" altLang="cs-CZ" dirty="0"/>
          </a:p>
        </p:txBody>
      </p:sp>
      <p:sp>
        <p:nvSpPr>
          <p:cNvPr id="5" name="Nadpis 4">
            <a:extLst>
              <a:ext uri="{FF2B5EF4-FFF2-40B4-BE49-F238E27FC236}">
                <a16:creationId xmlns:a16="http://schemas.microsoft.com/office/drawing/2014/main" id="{93AA65AB-D2BF-DAF5-EF8A-6E4FC6BD95CF}"/>
              </a:ext>
            </a:extLst>
          </p:cNvPr>
          <p:cNvSpPr>
            <a:spLocks noGrp="1"/>
          </p:cNvSpPr>
          <p:nvPr>
            <p:ph type="title"/>
          </p:nvPr>
        </p:nvSpPr>
        <p:spPr>
          <a:xfrm>
            <a:off x="540000" y="162827"/>
            <a:ext cx="10753200" cy="516782"/>
          </a:xfrm>
        </p:spPr>
        <p:txBody>
          <a:bodyPr/>
          <a:lstStyle/>
          <a:p>
            <a:r>
              <a:rPr lang="en-GB" sz="2400" dirty="0"/>
              <a:t>SPECIFIKA NÁSTROJE PICO PODLE TYPU VĚDECKÉHO DŮKAZU</a:t>
            </a:r>
          </a:p>
        </p:txBody>
      </p:sp>
      <p:graphicFrame>
        <p:nvGraphicFramePr>
          <p:cNvPr id="10" name="Zástupný obsah 9">
            <a:extLst>
              <a:ext uri="{FF2B5EF4-FFF2-40B4-BE49-F238E27FC236}">
                <a16:creationId xmlns:a16="http://schemas.microsoft.com/office/drawing/2014/main" id="{9919B804-7F5C-B553-FC5F-990DCFBC1CDB}"/>
              </a:ext>
            </a:extLst>
          </p:cNvPr>
          <p:cNvGraphicFramePr>
            <a:graphicFrameLocks noGrp="1"/>
          </p:cNvGraphicFramePr>
          <p:nvPr>
            <p:ph idx="1"/>
            <p:extLst>
              <p:ext uri="{D42A27DB-BD31-4B8C-83A1-F6EECF244321}">
                <p14:modId xmlns:p14="http://schemas.microsoft.com/office/powerpoint/2010/main" val="478983121"/>
              </p:ext>
            </p:extLst>
          </p:nvPr>
        </p:nvGraphicFramePr>
        <p:xfrm>
          <a:off x="720000" y="723062"/>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ovéPole 11">
            <a:extLst>
              <a:ext uri="{FF2B5EF4-FFF2-40B4-BE49-F238E27FC236}">
                <a16:creationId xmlns:a16="http://schemas.microsoft.com/office/drawing/2014/main" id="{6DA498AF-0252-97CC-9BF7-90D5C3D85358}"/>
              </a:ext>
            </a:extLst>
          </p:cNvPr>
          <p:cNvSpPr txBox="1"/>
          <p:nvPr/>
        </p:nvSpPr>
        <p:spPr>
          <a:xfrm>
            <a:off x="3365788" y="5310178"/>
            <a:ext cx="2730212" cy="1384995"/>
          </a:xfrm>
          <a:prstGeom prst="rect">
            <a:avLst/>
          </a:prstGeom>
          <a:solidFill>
            <a:schemeClr val="accent5">
              <a:lumMod val="20000"/>
              <a:lumOff val="80000"/>
            </a:schemeClr>
          </a:solidFill>
        </p:spPr>
        <p:txBody>
          <a:bodyPr wrap="square">
            <a:spAutoFit/>
          </a:bodyPr>
          <a:lstStyle/>
          <a:p>
            <a:r>
              <a:rPr lang="en-GB" sz="1200" dirty="0"/>
              <a:t>K </a:t>
            </a:r>
            <a:r>
              <a:rPr lang="en-GB" sz="1200" dirty="0" err="1"/>
              <a:t>formulaci</a:t>
            </a:r>
            <a:r>
              <a:rPr lang="en-GB" sz="1200" dirty="0"/>
              <a:t> </a:t>
            </a:r>
            <a:r>
              <a:rPr lang="en-GB" sz="1200" dirty="0" err="1"/>
              <a:t>diagnostických</a:t>
            </a:r>
            <a:r>
              <a:rPr lang="en-GB" sz="1200" dirty="0"/>
              <a:t> </a:t>
            </a:r>
            <a:r>
              <a:rPr lang="en-GB" sz="1200" dirty="0" err="1"/>
              <a:t>klinických</a:t>
            </a:r>
            <a:r>
              <a:rPr lang="en-GB" sz="1200" dirty="0"/>
              <a:t> </a:t>
            </a:r>
            <a:r>
              <a:rPr lang="en-GB" sz="1200" dirty="0" err="1"/>
              <a:t>otázek</a:t>
            </a:r>
            <a:r>
              <a:rPr lang="en-GB" sz="1200" dirty="0"/>
              <a:t> </a:t>
            </a:r>
            <a:r>
              <a:rPr lang="en-GB" sz="1200" dirty="0" err="1"/>
              <a:t>můžete</a:t>
            </a:r>
            <a:r>
              <a:rPr lang="en-GB" sz="1200" dirty="0"/>
              <a:t> </a:t>
            </a:r>
            <a:r>
              <a:rPr lang="en-GB" sz="1200" dirty="0" err="1"/>
              <a:t>použít</a:t>
            </a:r>
            <a:r>
              <a:rPr lang="en-GB" sz="1200" dirty="0"/>
              <a:t> </a:t>
            </a:r>
            <a:r>
              <a:rPr lang="en-GB" sz="1200" dirty="0" err="1"/>
              <a:t>modifikaci</a:t>
            </a:r>
            <a:r>
              <a:rPr lang="en-GB" sz="1200" dirty="0"/>
              <a:t> </a:t>
            </a:r>
            <a:r>
              <a:rPr lang="en-GB" sz="1200" dirty="0" err="1"/>
              <a:t>nástroje</a:t>
            </a:r>
            <a:r>
              <a:rPr lang="en-GB" sz="1200" dirty="0"/>
              <a:t> PICO, </a:t>
            </a:r>
            <a:r>
              <a:rPr lang="en-GB" sz="1200" dirty="0" err="1"/>
              <a:t>akronym</a:t>
            </a:r>
            <a:r>
              <a:rPr lang="en-GB" sz="1200" dirty="0"/>
              <a:t> PIRD, </a:t>
            </a:r>
            <a:r>
              <a:rPr lang="en-GB" sz="1200" dirty="0" err="1"/>
              <a:t>který</a:t>
            </a:r>
            <a:r>
              <a:rPr lang="en-GB" sz="1200" dirty="0"/>
              <a:t> </a:t>
            </a:r>
            <a:r>
              <a:rPr lang="en-GB" sz="1200" dirty="0" err="1"/>
              <a:t>vyvinula</a:t>
            </a:r>
            <a:r>
              <a:rPr lang="en-GB" sz="1200" dirty="0"/>
              <a:t> </a:t>
            </a:r>
            <a:r>
              <a:rPr lang="en-GB" sz="1200" dirty="0" err="1"/>
              <a:t>mezinárodní</a:t>
            </a:r>
            <a:r>
              <a:rPr lang="en-GB" sz="1200" dirty="0"/>
              <a:t> </a:t>
            </a:r>
            <a:r>
              <a:rPr lang="en-GB" sz="1200" dirty="0" err="1"/>
              <a:t>metodologická</a:t>
            </a:r>
            <a:r>
              <a:rPr lang="en-GB" sz="1200" dirty="0"/>
              <a:t> </a:t>
            </a:r>
            <a:r>
              <a:rPr lang="en-GB" sz="1200" dirty="0" err="1"/>
              <a:t>skupina</a:t>
            </a:r>
            <a:r>
              <a:rPr lang="en-GB" sz="1200" dirty="0"/>
              <a:t> JBI (Diagnostic test accuracy systematic review) (Campbell et al., 2015):</a:t>
            </a:r>
          </a:p>
        </p:txBody>
      </p:sp>
      <p:sp>
        <p:nvSpPr>
          <p:cNvPr id="6" name="TextovéPole 5">
            <a:extLst>
              <a:ext uri="{FF2B5EF4-FFF2-40B4-BE49-F238E27FC236}">
                <a16:creationId xmlns:a16="http://schemas.microsoft.com/office/drawing/2014/main" id="{2670C0CA-4C69-6078-2178-566BE766C5D4}"/>
              </a:ext>
            </a:extLst>
          </p:cNvPr>
          <p:cNvSpPr txBox="1"/>
          <p:nvPr/>
        </p:nvSpPr>
        <p:spPr>
          <a:xfrm>
            <a:off x="6390491" y="5292311"/>
            <a:ext cx="2210803" cy="769441"/>
          </a:xfrm>
          <a:prstGeom prst="rect">
            <a:avLst/>
          </a:prstGeom>
          <a:solidFill>
            <a:schemeClr val="accent5">
              <a:lumMod val="20000"/>
              <a:lumOff val="80000"/>
            </a:schemeClr>
          </a:solidFill>
        </p:spPr>
        <p:txBody>
          <a:bodyPr wrap="square">
            <a:spAutoFit/>
          </a:bodyPr>
          <a:lstStyle/>
          <a:p>
            <a:r>
              <a:rPr lang="en-GB" sz="1100" dirty="0"/>
              <a:t>K </a:t>
            </a:r>
            <a:r>
              <a:rPr lang="en-GB" sz="1100" dirty="0" err="1"/>
              <a:t>formulaci</a:t>
            </a:r>
            <a:r>
              <a:rPr lang="en-GB" sz="1100" dirty="0"/>
              <a:t> </a:t>
            </a:r>
            <a:r>
              <a:rPr lang="en-GB" sz="1100" dirty="0" err="1"/>
              <a:t>rizikových</a:t>
            </a:r>
            <a:r>
              <a:rPr lang="en-GB" sz="1100" dirty="0"/>
              <a:t> a </a:t>
            </a:r>
            <a:r>
              <a:rPr lang="en-GB" sz="1100" dirty="0" err="1"/>
              <a:t>etiologických</a:t>
            </a:r>
            <a:r>
              <a:rPr lang="en-GB" sz="1100" dirty="0"/>
              <a:t> </a:t>
            </a:r>
            <a:r>
              <a:rPr lang="en-GB" sz="1100" dirty="0" err="1"/>
              <a:t>klinických</a:t>
            </a:r>
            <a:r>
              <a:rPr lang="en-GB" sz="1100" dirty="0"/>
              <a:t> </a:t>
            </a:r>
            <a:r>
              <a:rPr lang="en-GB" sz="1100" dirty="0" err="1"/>
              <a:t>otázek</a:t>
            </a:r>
            <a:r>
              <a:rPr lang="en-GB" sz="1100" dirty="0"/>
              <a:t> </a:t>
            </a:r>
            <a:r>
              <a:rPr lang="en-GB" sz="1100" dirty="0" err="1"/>
              <a:t>můžete</a:t>
            </a:r>
            <a:r>
              <a:rPr lang="en-GB" sz="1100" dirty="0"/>
              <a:t> </a:t>
            </a:r>
            <a:r>
              <a:rPr lang="en-GB" sz="1100" dirty="0" err="1"/>
              <a:t>použít</a:t>
            </a:r>
            <a:r>
              <a:rPr lang="en-GB" sz="1100" dirty="0"/>
              <a:t> </a:t>
            </a:r>
            <a:r>
              <a:rPr lang="en-GB" sz="1100" dirty="0" err="1"/>
              <a:t>modifikaci</a:t>
            </a:r>
            <a:r>
              <a:rPr lang="en-GB" sz="1100" dirty="0"/>
              <a:t> </a:t>
            </a:r>
            <a:r>
              <a:rPr lang="en-GB" sz="1100" dirty="0" err="1"/>
              <a:t>nástroje</a:t>
            </a:r>
            <a:r>
              <a:rPr lang="en-GB" sz="1100" dirty="0"/>
              <a:t> PICO, </a:t>
            </a:r>
            <a:r>
              <a:rPr lang="en-GB" sz="1100" dirty="0" err="1"/>
              <a:t>zkratku</a:t>
            </a:r>
            <a:r>
              <a:rPr lang="en-GB" sz="1100" dirty="0"/>
              <a:t> PEO</a:t>
            </a:r>
          </a:p>
        </p:txBody>
      </p:sp>
      <p:sp>
        <p:nvSpPr>
          <p:cNvPr id="8" name="TextovéPole 7">
            <a:extLst>
              <a:ext uri="{FF2B5EF4-FFF2-40B4-BE49-F238E27FC236}">
                <a16:creationId xmlns:a16="http://schemas.microsoft.com/office/drawing/2014/main" id="{7BA5B775-5A1D-E2B1-F2B9-149290A4A42D}"/>
              </a:ext>
            </a:extLst>
          </p:cNvPr>
          <p:cNvSpPr txBox="1"/>
          <p:nvPr/>
        </p:nvSpPr>
        <p:spPr>
          <a:xfrm>
            <a:off x="9047787" y="5292311"/>
            <a:ext cx="2730213" cy="1384995"/>
          </a:xfrm>
          <a:prstGeom prst="rect">
            <a:avLst/>
          </a:prstGeom>
          <a:solidFill>
            <a:schemeClr val="accent5">
              <a:lumMod val="20000"/>
              <a:lumOff val="80000"/>
            </a:schemeClr>
          </a:solidFill>
        </p:spPr>
        <p:txBody>
          <a:bodyPr wrap="square">
            <a:spAutoFit/>
          </a:bodyPr>
          <a:lstStyle/>
          <a:p>
            <a:r>
              <a:rPr lang="en-GB" sz="1050" dirty="0" err="1"/>
              <a:t>Při</a:t>
            </a:r>
            <a:r>
              <a:rPr lang="en-GB" sz="1050" dirty="0"/>
              <a:t> </a:t>
            </a:r>
            <a:r>
              <a:rPr lang="en-GB" sz="1050" dirty="0" err="1"/>
              <a:t>hledání</a:t>
            </a:r>
            <a:r>
              <a:rPr lang="en-GB" sz="1050" dirty="0"/>
              <a:t> </a:t>
            </a:r>
            <a:r>
              <a:rPr lang="en-GB" sz="1050" dirty="0" err="1"/>
              <a:t>odpovědí</a:t>
            </a:r>
            <a:r>
              <a:rPr lang="en-GB" sz="1050" dirty="0"/>
              <a:t> (</a:t>
            </a:r>
            <a:r>
              <a:rPr lang="en-GB" sz="1050" dirty="0" err="1"/>
              <a:t>vědeckých</a:t>
            </a:r>
            <a:r>
              <a:rPr lang="en-GB" sz="1050" dirty="0"/>
              <a:t> </a:t>
            </a:r>
            <a:r>
              <a:rPr lang="en-GB" sz="1050" dirty="0" err="1"/>
              <a:t>důkazů</a:t>
            </a:r>
            <a:r>
              <a:rPr lang="en-GB" sz="1050" dirty="0"/>
              <a:t>) v </a:t>
            </a:r>
            <a:r>
              <a:rPr lang="en-GB" sz="1050" dirty="0" err="1"/>
              <a:t>kvalitativním</a:t>
            </a:r>
            <a:r>
              <a:rPr lang="en-GB" sz="1050" dirty="0"/>
              <a:t> </a:t>
            </a:r>
            <a:r>
              <a:rPr lang="en-GB" sz="1050" dirty="0" err="1"/>
              <a:t>výzkumu</a:t>
            </a:r>
            <a:r>
              <a:rPr lang="en-GB" sz="1050" dirty="0"/>
              <a:t> </a:t>
            </a:r>
            <a:r>
              <a:rPr lang="en-GB" sz="1050" dirty="0" err="1"/>
              <a:t>vás</a:t>
            </a:r>
            <a:r>
              <a:rPr lang="en-GB" sz="1050" dirty="0"/>
              <a:t> </a:t>
            </a:r>
            <a:r>
              <a:rPr lang="en-GB" sz="1050" dirty="0" err="1"/>
              <a:t>obvykle</a:t>
            </a:r>
            <a:r>
              <a:rPr lang="en-GB" sz="1050" dirty="0"/>
              <a:t> </a:t>
            </a:r>
            <a:r>
              <a:rPr lang="en-GB" sz="1050" dirty="0" err="1"/>
              <a:t>zajímají</a:t>
            </a:r>
            <a:r>
              <a:rPr lang="en-GB" sz="1050" dirty="0"/>
              <a:t> </a:t>
            </a:r>
            <a:r>
              <a:rPr lang="en-GB" sz="1050" dirty="0" err="1"/>
              <a:t>názory</a:t>
            </a:r>
            <a:r>
              <a:rPr lang="en-GB" sz="1050" dirty="0"/>
              <a:t>, </a:t>
            </a:r>
            <a:r>
              <a:rPr lang="en-GB" sz="1050" dirty="0" err="1"/>
              <a:t>zkušenosti</a:t>
            </a:r>
            <a:r>
              <a:rPr lang="en-GB" sz="1050" dirty="0"/>
              <a:t> </a:t>
            </a:r>
            <a:r>
              <a:rPr lang="en-GB" sz="1050" dirty="0" err="1"/>
              <a:t>nebo</a:t>
            </a:r>
            <a:r>
              <a:rPr lang="en-GB" sz="1050" dirty="0"/>
              <a:t> </a:t>
            </a:r>
            <a:r>
              <a:rPr lang="en-GB" sz="1050" dirty="0" err="1"/>
              <a:t>perspektivy</a:t>
            </a:r>
            <a:r>
              <a:rPr lang="en-GB" sz="1050" dirty="0"/>
              <a:t> </a:t>
            </a:r>
            <a:r>
              <a:rPr lang="en-GB" sz="1050" dirty="0" err="1"/>
              <a:t>pacientů</a:t>
            </a:r>
            <a:r>
              <a:rPr lang="en-GB" sz="1050" dirty="0"/>
              <a:t> </a:t>
            </a:r>
            <a:r>
              <a:rPr lang="en-GB" sz="1050" dirty="0" err="1"/>
              <a:t>nebo</a:t>
            </a:r>
            <a:r>
              <a:rPr lang="en-GB" sz="1050" dirty="0"/>
              <a:t> </a:t>
            </a:r>
            <a:r>
              <a:rPr lang="en-GB" sz="1050" dirty="0" err="1"/>
              <a:t>zástupců</a:t>
            </a:r>
            <a:r>
              <a:rPr lang="en-GB" sz="1050" dirty="0"/>
              <a:t> </a:t>
            </a:r>
            <a:r>
              <a:rPr lang="en-GB" sz="1050" dirty="0" err="1"/>
              <a:t>určitých</a:t>
            </a:r>
            <a:r>
              <a:rPr lang="en-GB" sz="1050" dirty="0"/>
              <a:t> </a:t>
            </a:r>
            <a:r>
              <a:rPr lang="en-GB" sz="1050" dirty="0" err="1"/>
              <a:t>skupin</a:t>
            </a:r>
            <a:r>
              <a:rPr lang="en-GB" sz="1050" dirty="0"/>
              <a:t> a </a:t>
            </a:r>
            <a:r>
              <a:rPr lang="en-GB" sz="1050" dirty="0" err="1"/>
              <a:t>jejich</a:t>
            </a:r>
            <a:r>
              <a:rPr lang="en-GB" sz="1050" dirty="0"/>
              <a:t> </a:t>
            </a:r>
            <a:r>
              <a:rPr lang="en-GB" sz="1050" dirty="0" err="1"/>
              <a:t>interpretace</a:t>
            </a:r>
            <a:r>
              <a:rPr lang="en-GB" sz="1050" dirty="0"/>
              <a:t> </a:t>
            </a:r>
            <a:r>
              <a:rPr lang="en-GB" sz="1050" dirty="0" err="1"/>
              <a:t>událostí</a:t>
            </a:r>
            <a:r>
              <a:rPr lang="en-GB" sz="1050" dirty="0"/>
              <a:t>. V </a:t>
            </a:r>
            <a:r>
              <a:rPr lang="en-GB" sz="1050" dirty="0" err="1"/>
              <a:t>tomto</a:t>
            </a:r>
            <a:r>
              <a:rPr lang="en-GB" sz="1050" dirty="0"/>
              <a:t> </a:t>
            </a:r>
            <a:r>
              <a:rPr lang="en-GB" sz="1050" dirty="0" err="1"/>
              <a:t>případě</a:t>
            </a:r>
            <a:r>
              <a:rPr lang="en-GB" sz="1050" dirty="0"/>
              <a:t> </a:t>
            </a:r>
            <a:r>
              <a:rPr lang="en-GB" sz="1050" dirty="0" err="1"/>
              <a:t>volíme</a:t>
            </a:r>
            <a:r>
              <a:rPr lang="en-GB" sz="1050" dirty="0"/>
              <a:t> pro </a:t>
            </a:r>
            <a:r>
              <a:rPr lang="en-GB" sz="1050" dirty="0" err="1"/>
              <a:t>formulaci</a:t>
            </a:r>
            <a:r>
              <a:rPr lang="en-GB" sz="1050" dirty="0"/>
              <a:t> </a:t>
            </a:r>
            <a:r>
              <a:rPr lang="en-GB" sz="1050" dirty="0" err="1"/>
              <a:t>otázky</a:t>
            </a:r>
            <a:r>
              <a:rPr lang="en-GB" sz="1050" dirty="0"/>
              <a:t> </a:t>
            </a:r>
            <a:r>
              <a:rPr lang="en-GB" sz="1050" dirty="0" err="1"/>
              <a:t>modifikovanou</a:t>
            </a:r>
            <a:r>
              <a:rPr lang="en-GB" sz="1050" dirty="0"/>
              <a:t> </a:t>
            </a:r>
            <a:r>
              <a:rPr lang="en-GB" sz="1050" dirty="0" err="1"/>
              <a:t>strukturu</a:t>
            </a:r>
            <a:r>
              <a:rPr lang="en-GB" sz="1050" dirty="0"/>
              <a:t> </a:t>
            </a:r>
            <a:r>
              <a:rPr lang="en-GB" sz="1050" dirty="0" err="1"/>
              <a:t>nástroje</a:t>
            </a:r>
            <a:r>
              <a:rPr lang="en-GB" sz="1050" dirty="0"/>
              <a:t> PICO, </a:t>
            </a:r>
            <a:r>
              <a:rPr lang="en-GB" sz="1050" dirty="0" err="1"/>
              <a:t>konkrétně</a:t>
            </a:r>
            <a:r>
              <a:rPr lang="en-GB" sz="1050" dirty="0"/>
              <a:t> </a:t>
            </a:r>
            <a:r>
              <a:rPr lang="en-GB" sz="1050" dirty="0" err="1"/>
              <a:t>zkratku</a:t>
            </a:r>
            <a:r>
              <a:rPr lang="en-GB" sz="1050" dirty="0"/>
              <a:t> </a:t>
            </a:r>
            <a:r>
              <a:rPr lang="en-GB" sz="1050" dirty="0" err="1"/>
              <a:t>PICo</a:t>
            </a:r>
            <a:r>
              <a:rPr lang="en-GB" sz="1050" dirty="0"/>
              <a:t> (JBI, 2014)</a:t>
            </a:r>
          </a:p>
        </p:txBody>
      </p:sp>
      <p:cxnSp>
        <p:nvCxnSpPr>
          <p:cNvPr id="7" name="Přímá spojnice se šipkou 6">
            <a:extLst>
              <a:ext uri="{FF2B5EF4-FFF2-40B4-BE49-F238E27FC236}">
                <a16:creationId xmlns:a16="http://schemas.microsoft.com/office/drawing/2014/main" id="{9FF7ADD9-A500-A606-CF42-1CC74DCED01C}"/>
              </a:ext>
            </a:extLst>
          </p:cNvPr>
          <p:cNvCxnSpPr>
            <a:endCxn id="12" idx="0"/>
          </p:cNvCxnSpPr>
          <p:nvPr/>
        </p:nvCxnSpPr>
        <p:spPr bwMode="auto">
          <a:xfrm>
            <a:off x="4730894" y="4863262"/>
            <a:ext cx="0" cy="446916"/>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Přímá spojnice se šipkou 8">
            <a:extLst>
              <a:ext uri="{FF2B5EF4-FFF2-40B4-BE49-F238E27FC236}">
                <a16:creationId xmlns:a16="http://schemas.microsoft.com/office/drawing/2014/main" id="{57EF9147-8E89-7280-E50D-5776C9EC7613}"/>
              </a:ext>
            </a:extLst>
          </p:cNvPr>
          <p:cNvCxnSpPr/>
          <p:nvPr/>
        </p:nvCxnSpPr>
        <p:spPr bwMode="auto">
          <a:xfrm>
            <a:off x="10324870" y="4863262"/>
            <a:ext cx="0" cy="446916"/>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Přímá spojnice se šipkou 10">
            <a:extLst>
              <a:ext uri="{FF2B5EF4-FFF2-40B4-BE49-F238E27FC236}">
                <a16:creationId xmlns:a16="http://schemas.microsoft.com/office/drawing/2014/main" id="{8D8BC5CF-3343-6C6F-E362-3076789EA2D8}"/>
              </a:ext>
            </a:extLst>
          </p:cNvPr>
          <p:cNvCxnSpPr/>
          <p:nvPr/>
        </p:nvCxnSpPr>
        <p:spPr bwMode="auto">
          <a:xfrm>
            <a:off x="7484457" y="4863262"/>
            <a:ext cx="0" cy="446916"/>
          </a:xfrm>
          <a:prstGeom prst="straightConnector1">
            <a:avLst/>
          </a:prstGeom>
          <a:solidFill>
            <a:schemeClr val="accent1"/>
          </a:solidFill>
          <a:ln w="9525" cap="flat" cmpd="sng" algn="ctr">
            <a:solidFill>
              <a:schemeClr val="tx1"/>
            </a:solidFill>
            <a:prstDash val="solid"/>
            <a:miter lim="800000"/>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97373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B626A8F-BE7C-8B1E-A844-EB874C5FEF7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78BCDAD-30C1-EE41-5DA3-65424351DD93}"/>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1EE5903D-EC27-0117-C306-40C8BE1C270F}"/>
              </a:ext>
            </a:extLst>
          </p:cNvPr>
          <p:cNvSpPr>
            <a:spLocks noGrp="1"/>
          </p:cNvSpPr>
          <p:nvPr>
            <p:ph type="title"/>
          </p:nvPr>
        </p:nvSpPr>
        <p:spPr>
          <a:xfrm>
            <a:off x="666000" y="152212"/>
            <a:ext cx="10753200" cy="451576"/>
          </a:xfrm>
        </p:spPr>
        <p:txBody>
          <a:bodyPr/>
          <a:lstStyle/>
          <a:p>
            <a:r>
              <a:rPr lang="en-GB" dirty="0" err="1"/>
              <a:t>Typy</a:t>
            </a:r>
            <a:r>
              <a:rPr lang="en-GB" dirty="0"/>
              <a:t> </a:t>
            </a:r>
            <a:r>
              <a:rPr lang="en-GB" dirty="0" err="1"/>
              <a:t>klinických</a:t>
            </a:r>
            <a:r>
              <a:rPr lang="en-GB" dirty="0"/>
              <a:t> otázek-2</a:t>
            </a:r>
          </a:p>
        </p:txBody>
      </p:sp>
      <p:graphicFrame>
        <p:nvGraphicFramePr>
          <p:cNvPr id="6" name="Tabulka 6">
            <a:extLst>
              <a:ext uri="{FF2B5EF4-FFF2-40B4-BE49-F238E27FC236}">
                <a16:creationId xmlns:a16="http://schemas.microsoft.com/office/drawing/2014/main" id="{A72244B2-1D29-C5A5-D336-31B93C827AFF}"/>
              </a:ext>
            </a:extLst>
          </p:cNvPr>
          <p:cNvGraphicFramePr>
            <a:graphicFrameLocks noGrp="1"/>
          </p:cNvGraphicFramePr>
          <p:nvPr>
            <p:ph idx="1"/>
            <p:extLst>
              <p:ext uri="{D42A27DB-BD31-4B8C-83A1-F6EECF244321}">
                <p14:modId xmlns:p14="http://schemas.microsoft.com/office/powerpoint/2010/main" val="4264457903"/>
              </p:ext>
            </p:extLst>
          </p:nvPr>
        </p:nvGraphicFramePr>
        <p:xfrm>
          <a:off x="414000" y="862520"/>
          <a:ext cx="10752138" cy="5125720"/>
        </p:xfrm>
        <a:graphic>
          <a:graphicData uri="http://schemas.openxmlformats.org/drawingml/2006/table">
            <a:tbl>
              <a:tblPr firstRow="1" bandRow="1">
                <a:tableStyleId>{5C22544A-7EE6-4342-B048-85BDC9FD1C3A}</a:tableStyleId>
              </a:tblPr>
              <a:tblGrid>
                <a:gridCol w="3924918">
                  <a:extLst>
                    <a:ext uri="{9D8B030D-6E8A-4147-A177-3AD203B41FA5}">
                      <a16:colId xmlns:a16="http://schemas.microsoft.com/office/drawing/2014/main" val="4124786782"/>
                    </a:ext>
                  </a:extLst>
                </a:gridCol>
                <a:gridCol w="2985247">
                  <a:extLst>
                    <a:ext uri="{9D8B030D-6E8A-4147-A177-3AD203B41FA5}">
                      <a16:colId xmlns:a16="http://schemas.microsoft.com/office/drawing/2014/main" val="1194700246"/>
                    </a:ext>
                  </a:extLst>
                </a:gridCol>
                <a:gridCol w="3841973">
                  <a:extLst>
                    <a:ext uri="{9D8B030D-6E8A-4147-A177-3AD203B41FA5}">
                      <a16:colId xmlns:a16="http://schemas.microsoft.com/office/drawing/2014/main" val="1495748196"/>
                    </a:ext>
                  </a:extLst>
                </a:gridCol>
              </a:tblGrid>
              <a:tr h="370840">
                <a:tc>
                  <a:txBody>
                    <a:bodyPr/>
                    <a:lstStyle/>
                    <a:p>
                      <a:r>
                        <a:rPr lang="cs-CZ" sz="1200" dirty="0"/>
                        <a:t>Otázka</a:t>
                      </a:r>
                      <a:endParaRPr lang="en-GB" sz="1200" dirty="0"/>
                    </a:p>
                  </a:txBody>
                  <a:tcPr/>
                </a:tc>
                <a:tc>
                  <a:txBody>
                    <a:bodyPr/>
                    <a:lstStyle/>
                    <a:p>
                      <a:r>
                        <a:rPr lang="cs-CZ" sz="1200" dirty="0"/>
                        <a:t>Typ otázky</a:t>
                      </a:r>
                      <a:endParaRPr lang="en-GB" sz="1200" dirty="0"/>
                    </a:p>
                  </a:txBody>
                  <a:tcPr/>
                </a:tc>
                <a:tc>
                  <a:txBody>
                    <a:bodyPr/>
                    <a:lstStyle/>
                    <a:p>
                      <a:r>
                        <a:rPr lang="cs-CZ" sz="1200" dirty="0"/>
                        <a:t>Popis </a:t>
                      </a:r>
                      <a:endParaRPr lang="en-GB" sz="1200" dirty="0"/>
                    </a:p>
                  </a:txBody>
                  <a:tcPr/>
                </a:tc>
                <a:extLst>
                  <a:ext uri="{0D108BD9-81ED-4DB2-BD59-A6C34878D82A}">
                    <a16:rowId xmlns:a16="http://schemas.microsoft.com/office/drawing/2014/main" val="883876064"/>
                  </a:ext>
                </a:extLst>
              </a:tr>
              <a:tr h="370840">
                <a:tc>
                  <a:txBody>
                    <a:bodyPr/>
                    <a:lstStyle/>
                    <a:p>
                      <a:r>
                        <a:rPr lang="pt-BR" sz="1200" b="1" dirty="0"/>
                        <a:t>Co mám s touto nemocí nebo problémem dělat?</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dirty="0">
                          <a:solidFill>
                            <a:srgbClr val="E03E2D"/>
                          </a:solidFill>
                          <a:effectLst/>
                          <a:latin typeface="Lato Extended"/>
                        </a:rPr>
                        <a:t>Effectiveness question</a:t>
                      </a:r>
                      <a:endParaRPr lang="en-GB" sz="1200" dirty="0"/>
                    </a:p>
                    <a:p>
                      <a:r>
                        <a:rPr lang="en-GB" sz="1200" dirty="0" err="1"/>
                        <a:t>Otázka</a:t>
                      </a:r>
                      <a:r>
                        <a:rPr lang="en-GB" sz="1200" dirty="0"/>
                        <a:t> </a:t>
                      </a:r>
                      <a:r>
                        <a:rPr lang="en-GB" sz="1200" dirty="0" err="1"/>
                        <a:t>na</a:t>
                      </a:r>
                      <a:r>
                        <a:rPr lang="en-GB" sz="1200" dirty="0"/>
                        <a:t> </a:t>
                      </a:r>
                      <a:r>
                        <a:rPr lang="en-GB" sz="1200" dirty="0" err="1"/>
                        <a:t>účinnost</a:t>
                      </a:r>
                      <a:endParaRPr lang="cs-CZ" sz="1200" dirty="0"/>
                    </a:p>
                    <a:p>
                      <a:endParaRPr lang="en-GB" sz="1200" dirty="0"/>
                    </a:p>
                  </a:txBody>
                  <a:tcPr/>
                </a:tc>
                <a:tc>
                  <a:txBody>
                    <a:bodyPr/>
                    <a:lstStyle/>
                    <a:p>
                      <a:r>
                        <a:rPr lang="en-GB" sz="1200" dirty="0" err="1"/>
                        <a:t>Zjišťuje</a:t>
                      </a:r>
                      <a:r>
                        <a:rPr lang="en-GB" sz="1200" dirty="0"/>
                        <a:t>, </a:t>
                      </a:r>
                      <a:r>
                        <a:rPr lang="en-GB" sz="1200" dirty="0" err="1"/>
                        <a:t>která</a:t>
                      </a:r>
                      <a:r>
                        <a:rPr lang="en-GB" sz="1200" dirty="0"/>
                        <a:t> </a:t>
                      </a:r>
                      <a:r>
                        <a:rPr lang="en-GB" sz="1200" dirty="0" err="1"/>
                        <a:t>intervence</a:t>
                      </a:r>
                      <a:r>
                        <a:rPr lang="en-GB" sz="1200" dirty="0"/>
                        <a:t> je </a:t>
                      </a:r>
                      <a:r>
                        <a:rPr lang="en-GB" sz="1200" dirty="0" err="1"/>
                        <a:t>vzhledem</a:t>
                      </a:r>
                      <a:r>
                        <a:rPr lang="en-GB" sz="1200" dirty="0"/>
                        <a:t> k </a:t>
                      </a:r>
                      <a:r>
                        <a:rPr lang="en-GB" sz="1200" dirty="0" err="1"/>
                        <a:t>pacientovi</a:t>
                      </a:r>
                      <a:r>
                        <a:rPr lang="en-GB" sz="1200" dirty="0"/>
                        <a:t>/</a:t>
                      </a:r>
                      <a:r>
                        <a:rPr lang="en-GB" sz="1200" dirty="0" err="1"/>
                        <a:t>klientovi</a:t>
                      </a:r>
                      <a:r>
                        <a:rPr lang="en-GB" sz="1200" dirty="0"/>
                        <a:t> a </a:t>
                      </a:r>
                      <a:r>
                        <a:rPr lang="en-GB" sz="1200" dirty="0" err="1"/>
                        <a:t>jeho</a:t>
                      </a:r>
                      <a:r>
                        <a:rPr lang="en-GB" sz="1200" dirty="0"/>
                        <a:t> </a:t>
                      </a:r>
                      <a:r>
                        <a:rPr lang="en-GB" sz="1200" dirty="0" err="1"/>
                        <a:t>zdravotnímu</a:t>
                      </a:r>
                      <a:r>
                        <a:rPr lang="en-GB" sz="1200" dirty="0"/>
                        <a:t> </a:t>
                      </a:r>
                      <a:r>
                        <a:rPr lang="en-GB" sz="1200" dirty="0" err="1"/>
                        <a:t>problému</a:t>
                      </a:r>
                      <a:r>
                        <a:rPr lang="en-GB" sz="1200" dirty="0"/>
                        <a:t> </a:t>
                      </a:r>
                      <a:r>
                        <a:rPr lang="en-GB" sz="1200" dirty="0" err="1"/>
                        <a:t>nejúčinnější</a:t>
                      </a:r>
                      <a:r>
                        <a:rPr lang="en-GB" sz="1200" dirty="0"/>
                        <a:t>.</a:t>
                      </a:r>
                    </a:p>
                  </a:txBody>
                  <a:tcPr/>
                </a:tc>
                <a:extLst>
                  <a:ext uri="{0D108BD9-81ED-4DB2-BD59-A6C34878D82A}">
                    <a16:rowId xmlns:a16="http://schemas.microsoft.com/office/drawing/2014/main" val="819192586"/>
                  </a:ext>
                </a:extLst>
              </a:tr>
              <a:tr h="370840">
                <a:tc>
                  <a:txBody>
                    <a:bodyPr/>
                    <a:lstStyle/>
                    <a:p>
                      <a:r>
                        <a:rPr lang="en-GB" sz="1200" b="1" dirty="0" err="1"/>
                        <a:t>Trpí</a:t>
                      </a:r>
                      <a:r>
                        <a:rPr lang="en-GB" sz="1200" b="1" dirty="0"/>
                        <a:t> </a:t>
                      </a:r>
                      <a:r>
                        <a:rPr lang="en-GB" sz="1200" b="1" dirty="0" err="1"/>
                        <a:t>tato</a:t>
                      </a:r>
                      <a:r>
                        <a:rPr lang="en-GB" sz="1200" b="1" dirty="0"/>
                        <a:t> </a:t>
                      </a:r>
                      <a:r>
                        <a:rPr lang="en-GB" sz="1200" b="1" dirty="0" err="1"/>
                        <a:t>osoba</a:t>
                      </a:r>
                      <a:r>
                        <a:rPr lang="en-GB" sz="1200" b="1" dirty="0"/>
                        <a:t> </a:t>
                      </a:r>
                      <a:r>
                        <a:rPr lang="en-GB" sz="1200" b="1" dirty="0" err="1"/>
                        <a:t>touto</a:t>
                      </a:r>
                      <a:r>
                        <a:rPr lang="en-GB" sz="1200" b="1" dirty="0"/>
                        <a:t> </a:t>
                      </a:r>
                      <a:r>
                        <a:rPr lang="en-GB" sz="1200" b="1" dirty="0" err="1"/>
                        <a:t>nemocí</a:t>
                      </a:r>
                      <a:r>
                        <a:rPr lang="en-GB" sz="1200" b="1" dirty="0"/>
                        <a:t> </a:t>
                      </a:r>
                      <a:r>
                        <a:rPr lang="en-GB" sz="1200" b="1" dirty="0" err="1"/>
                        <a:t>nebo</a:t>
                      </a:r>
                      <a:r>
                        <a:rPr lang="en-GB" sz="1200" b="1" dirty="0"/>
                        <a:t> </a:t>
                      </a:r>
                      <a:r>
                        <a:rPr lang="en-GB" sz="1200" b="1" dirty="0" err="1"/>
                        <a:t>problémem</a:t>
                      </a:r>
                      <a:r>
                        <a:rPr lang="en-GB" sz="1200" b="1"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dirty="0">
                          <a:solidFill>
                            <a:srgbClr val="E67E23"/>
                          </a:solidFill>
                          <a:effectLst/>
                          <a:latin typeface="Lato Extended"/>
                        </a:rPr>
                        <a:t>Diagnostic question</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dirty="0">
                          <a:solidFill>
                            <a:schemeClr val="tx1"/>
                          </a:solidFill>
                          <a:effectLst/>
                          <a:latin typeface="Lato Extended"/>
                        </a:rPr>
                        <a:t>Diagnostická otázka</a:t>
                      </a:r>
                    </a:p>
                    <a:p>
                      <a:endParaRPr lang="en-GB" sz="1200" dirty="0"/>
                    </a:p>
                  </a:txBody>
                  <a:tcPr/>
                </a:tc>
                <a:tc>
                  <a:txBody>
                    <a:bodyPr/>
                    <a:lstStyle/>
                    <a:p>
                      <a:r>
                        <a:rPr lang="en-GB" sz="1200" dirty="0" err="1"/>
                        <a:t>Identifikuje</a:t>
                      </a:r>
                      <a:r>
                        <a:rPr lang="en-GB" sz="1200" dirty="0"/>
                        <a:t> </a:t>
                      </a:r>
                      <a:r>
                        <a:rPr lang="en-GB" sz="1200" dirty="0" err="1"/>
                        <a:t>příčinu</a:t>
                      </a:r>
                      <a:r>
                        <a:rPr lang="en-GB" sz="1200" dirty="0"/>
                        <a:t>, </a:t>
                      </a:r>
                      <a:r>
                        <a:rPr lang="en-GB" sz="1200" dirty="0" err="1"/>
                        <a:t>povahu</a:t>
                      </a:r>
                      <a:r>
                        <a:rPr lang="en-GB" sz="1200" dirty="0"/>
                        <a:t> </a:t>
                      </a:r>
                      <a:r>
                        <a:rPr lang="en-GB" sz="1200" dirty="0" err="1"/>
                        <a:t>příznaků</a:t>
                      </a:r>
                      <a:r>
                        <a:rPr lang="en-GB" sz="1200" dirty="0"/>
                        <a:t> </a:t>
                      </a:r>
                      <a:r>
                        <a:rPr lang="en-GB" sz="1200" dirty="0" err="1"/>
                        <a:t>zdravotního</a:t>
                      </a:r>
                      <a:r>
                        <a:rPr lang="en-GB" sz="1200" dirty="0"/>
                        <a:t> </a:t>
                      </a:r>
                      <a:r>
                        <a:rPr lang="en-GB" sz="1200" dirty="0" err="1"/>
                        <a:t>stavu</a:t>
                      </a:r>
                      <a:r>
                        <a:rPr lang="en-GB" sz="1200" dirty="0"/>
                        <a:t>, </a:t>
                      </a:r>
                      <a:r>
                        <a:rPr lang="en-GB" sz="1200" dirty="0" err="1"/>
                        <a:t>situace</a:t>
                      </a:r>
                      <a:r>
                        <a:rPr lang="en-GB" sz="1200" dirty="0"/>
                        <a:t> </a:t>
                      </a:r>
                      <a:r>
                        <a:rPr lang="en-GB" sz="1200" dirty="0" err="1"/>
                        <a:t>nebo</a:t>
                      </a:r>
                      <a:r>
                        <a:rPr lang="en-GB" sz="1200" dirty="0"/>
                        <a:t> </a:t>
                      </a:r>
                      <a:r>
                        <a:rPr lang="en-GB" sz="1200" dirty="0" err="1"/>
                        <a:t>problému</a:t>
                      </a:r>
                      <a:r>
                        <a:rPr lang="en-GB" sz="1200" dirty="0"/>
                        <a:t>. </a:t>
                      </a:r>
                      <a:r>
                        <a:rPr lang="en-GB" sz="1200" dirty="0" err="1"/>
                        <a:t>Snaží</a:t>
                      </a:r>
                      <a:r>
                        <a:rPr lang="en-GB" sz="1200" dirty="0"/>
                        <a:t> se </a:t>
                      </a:r>
                      <a:r>
                        <a:rPr lang="en-GB" sz="1200" dirty="0" err="1"/>
                        <a:t>určit</a:t>
                      </a:r>
                      <a:r>
                        <a:rPr lang="en-GB" sz="1200" dirty="0"/>
                        <a:t>, </a:t>
                      </a:r>
                      <a:r>
                        <a:rPr lang="en-GB" sz="1200" dirty="0" err="1"/>
                        <a:t>který</a:t>
                      </a:r>
                      <a:r>
                        <a:rPr lang="en-GB" sz="1200" dirty="0"/>
                        <a:t> </a:t>
                      </a:r>
                      <a:r>
                        <a:rPr lang="en-GB" sz="1200" dirty="0" err="1"/>
                        <a:t>diagnostický</a:t>
                      </a:r>
                      <a:r>
                        <a:rPr lang="en-GB" sz="1200" dirty="0"/>
                        <a:t> test je </a:t>
                      </a:r>
                      <a:r>
                        <a:rPr lang="en-GB" sz="1200" dirty="0" err="1"/>
                        <a:t>nejpřesnější</a:t>
                      </a:r>
                      <a:r>
                        <a:rPr lang="en-GB" sz="1200" dirty="0"/>
                        <a:t> </a:t>
                      </a:r>
                      <a:r>
                        <a:rPr lang="en-GB" sz="1200" dirty="0" err="1"/>
                        <a:t>při</a:t>
                      </a:r>
                      <a:r>
                        <a:rPr lang="en-GB" sz="1200" dirty="0"/>
                        <a:t> </a:t>
                      </a:r>
                      <a:r>
                        <a:rPr lang="en-GB" sz="1200" dirty="0" err="1"/>
                        <a:t>odhalování</a:t>
                      </a:r>
                      <a:r>
                        <a:rPr lang="en-GB" sz="1200" dirty="0"/>
                        <a:t> </a:t>
                      </a:r>
                      <a:r>
                        <a:rPr lang="en-GB" sz="1200" dirty="0" err="1"/>
                        <a:t>určité</a:t>
                      </a:r>
                      <a:r>
                        <a:rPr lang="en-GB" sz="1200" dirty="0"/>
                        <a:t> </a:t>
                      </a:r>
                      <a:r>
                        <a:rPr lang="en-GB" sz="1200" dirty="0" err="1"/>
                        <a:t>patofyziologie</a:t>
                      </a:r>
                      <a:r>
                        <a:rPr lang="en-GB" sz="1200" dirty="0"/>
                        <a:t>.</a:t>
                      </a:r>
                    </a:p>
                  </a:txBody>
                  <a:tcPr/>
                </a:tc>
                <a:extLst>
                  <a:ext uri="{0D108BD9-81ED-4DB2-BD59-A6C34878D82A}">
                    <a16:rowId xmlns:a16="http://schemas.microsoft.com/office/drawing/2014/main" val="1972155228"/>
                  </a:ext>
                </a:extLst>
              </a:tr>
              <a:tr h="370840">
                <a:tc>
                  <a:txBody>
                    <a:bodyPr/>
                    <a:lstStyle/>
                    <a:p>
                      <a:r>
                        <a:rPr lang="en-GB" sz="1200" b="1" dirty="0" err="1"/>
                        <a:t>Kdo</a:t>
                      </a:r>
                      <a:r>
                        <a:rPr lang="en-GB" sz="1200" b="1" dirty="0"/>
                        <a:t> </a:t>
                      </a:r>
                      <a:r>
                        <a:rPr lang="en-GB" sz="1200" b="1" dirty="0" err="1"/>
                        <a:t>bude</a:t>
                      </a:r>
                      <a:r>
                        <a:rPr lang="en-GB" sz="1200" b="1" dirty="0"/>
                        <a:t> </a:t>
                      </a:r>
                      <a:r>
                        <a:rPr lang="en-GB" sz="1200" b="1" dirty="0" err="1"/>
                        <a:t>čelit</a:t>
                      </a:r>
                      <a:r>
                        <a:rPr lang="en-GB" sz="1200" b="1" dirty="0"/>
                        <a:t> </a:t>
                      </a:r>
                      <a:r>
                        <a:rPr lang="en-GB" sz="1200" b="1" dirty="0" err="1"/>
                        <a:t>této</a:t>
                      </a:r>
                      <a:r>
                        <a:rPr lang="en-GB" sz="1200" b="1" dirty="0"/>
                        <a:t> </a:t>
                      </a:r>
                      <a:r>
                        <a:rPr lang="en-GB" sz="1200" b="1" dirty="0" err="1"/>
                        <a:t>nemoci</a:t>
                      </a:r>
                      <a:r>
                        <a:rPr lang="en-GB" sz="1200" b="1" dirty="0"/>
                        <a:t> </a:t>
                      </a:r>
                      <a:r>
                        <a:rPr lang="en-GB" sz="1200" b="1" dirty="0" err="1"/>
                        <a:t>nebo</a:t>
                      </a:r>
                      <a:r>
                        <a:rPr lang="en-GB" sz="1200" b="1" dirty="0"/>
                        <a:t> </a:t>
                      </a:r>
                      <a:r>
                        <a:rPr lang="en-GB" sz="1200" b="1" dirty="0" err="1"/>
                        <a:t>problému</a:t>
                      </a:r>
                      <a:r>
                        <a:rPr lang="en-GB" sz="1200" b="1"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dirty="0">
                          <a:solidFill>
                            <a:srgbClr val="3598DB"/>
                          </a:solidFill>
                          <a:effectLst/>
                          <a:latin typeface="Lato Extended"/>
                        </a:rPr>
                        <a:t>Prognostic question</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dirty="0">
                          <a:solidFill>
                            <a:schemeClr val="tx1"/>
                          </a:solidFill>
                          <a:effectLst/>
                          <a:latin typeface="Lato Extended"/>
                        </a:rPr>
                        <a:t>Prognostická otázka</a:t>
                      </a:r>
                    </a:p>
                    <a:p>
                      <a:endParaRPr lang="en-GB" sz="1200" dirty="0"/>
                    </a:p>
                  </a:txBody>
                  <a:tcPr/>
                </a:tc>
                <a:tc>
                  <a:txBody>
                    <a:bodyPr/>
                    <a:lstStyle/>
                    <a:p>
                      <a:r>
                        <a:rPr lang="en-GB" sz="1200" dirty="0" err="1"/>
                        <a:t>Identifikuje</a:t>
                      </a:r>
                      <a:r>
                        <a:rPr lang="en-GB" sz="1200" dirty="0"/>
                        <a:t> </a:t>
                      </a:r>
                      <a:r>
                        <a:rPr lang="en-GB" sz="1200" dirty="0" err="1"/>
                        <a:t>pravděpodobnost</a:t>
                      </a:r>
                      <a:r>
                        <a:rPr lang="en-GB" sz="1200" dirty="0"/>
                        <a:t> </a:t>
                      </a:r>
                      <a:r>
                        <a:rPr lang="en-GB" sz="1200" dirty="0" err="1"/>
                        <a:t>vztahu</a:t>
                      </a:r>
                      <a:r>
                        <a:rPr lang="en-GB" sz="1200" dirty="0"/>
                        <a:t> </a:t>
                      </a:r>
                      <a:r>
                        <a:rPr lang="en-GB" sz="1200" dirty="0" err="1"/>
                        <a:t>nebo</a:t>
                      </a:r>
                      <a:r>
                        <a:rPr lang="en-GB" sz="1200" dirty="0"/>
                        <a:t> </a:t>
                      </a:r>
                      <a:r>
                        <a:rPr lang="en-GB" sz="1200" dirty="0" err="1"/>
                        <a:t>výsledku</a:t>
                      </a:r>
                      <a:r>
                        <a:rPr lang="en-GB" sz="1200" dirty="0"/>
                        <a:t> </a:t>
                      </a:r>
                      <a:r>
                        <a:rPr lang="en-GB" sz="1200" dirty="0" err="1"/>
                        <a:t>onemocnění</a:t>
                      </a:r>
                      <a:r>
                        <a:rPr lang="en-GB" sz="1200" dirty="0"/>
                        <a:t> a </a:t>
                      </a:r>
                      <a:r>
                        <a:rPr lang="en-GB" sz="1200" dirty="0" err="1"/>
                        <a:t>určuje</a:t>
                      </a:r>
                      <a:r>
                        <a:rPr lang="en-GB" sz="1200" dirty="0"/>
                        <a:t> </a:t>
                      </a:r>
                      <a:r>
                        <a:rPr lang="en-GB" sz="1200" dirty="0" err="1"/>
                        <a:t>vyhlídky</a:t>
                      </a:r>
                      <a:r>
                        <a:rPr lang="en-GB" sz="1200" dirty="0"/>
                        <a:t> </a:t>
                      </a:r>
                      <a:r>
                        <a:rPr lang="en-GB" sz="1200" dirty="0" err="1"/>
                        <a:t>na</a:t>
                      </a:r>
                      <a:r>
                        <a:rPr lang="en-GB" sz="1200" dirty="0"/>
                        <a:t> </a:t>
                      </a:r>
                      <a:r>
                        <a:rPr lang="en-GB" sz="1200" dirty="0" err="1"/>
                        <a:t>vyléčení</a:t>
                      </a:r>
                      <a:r>
                        <a:rPr lang="en-GB" sz="1200" dirty="0"/>
                        <a:t> </a:t>
                      </a:r>
                      <a:r>
                        <a:rPr lang="en-GB" sz="1200" dirty="0" err="1"/>
                        <a:t>na</a:t>
                      </a:r>
                      <a:r>
                        <a:rPr lang="en-GB" sz="1200" dirty="0"/>
                        <a:t> </a:t>
                      </a:r>
                      <a:r>
                        <a:rPr lang="en-GB" sz="1200" dirty="0" err="1"/>
                        <a:t>základě</a:t>
                      </a:r>
                      <a:r>
                        <a:rPr lang="en-GB" sz="1200" dirty="0"/>
                        <a:t> </a:t>
                      </a:r>
                      <a:r>
                        <a:rPr lang="en-GB" sz="1200" dirty="0" err="1"/>
                        <a:t>závažnosti</a:t>
                      </a:r>
                      <a:r>
                        <a:rPr lang="en-GB" sz="1200" dirty="0"/>
                        <a:t> </a:t>
                      </a:r>
                      <a:r>
                        <a:rPr lang="en-GB" sz="1200" dirty="0" err="1"/>
                        <a:t>onemocnění</a:t>
                      </a:r>
                      <a:r>
                        <a:rPr lang="en-GB" sz="1200" dirty="0"/>
                        <a:t> </a:t>
                      </a:r>
                      <a:r>
                        <a:rPr lang="en-GB" sz="1200" dirty="0" err="1"/>
                        <a:t>nebo</a:t>
                      </a:r>
                      <a:r>
                        <a:rPr lang="en-GB" sz="1200" dirty="0"/>
                        <a:t> </a:t>
                      </a:r>
                      <a:r>
                        <a:rPr lang="en-GB" sz="1200" dirty="0" err="1"/>
                        <a:t>příznaků</a:t>
                      </a:r>
                      <a:r>
                        <a:rPr lang="en-GB" sz="1200" dirty="0"/>
                        <a:t>.</a:t>
                      </a:r>
                    </a:p>
                    <a:p>
                      <a:endParaRPr lang="en-GB" sz="1200" dirty="0"/>
                    </a:p>
                  </a:txBody>
                  <a:tcPr/>
                </a:tc>
                <a:extLst>
                  <a:ext uri="{0D108BD9-81ED-4DB2-BD59-A6C34878D82A}">
                    <a16:rowId xmlns:a16="http://schemas.microsoft.com/office/drawing/2014/main" val="2679060709"/>
                  </a:ext>
                </a:extLst>
              </a:tr>
              <a:tr h="370840">
                <a:tc>
                  <a:txBody>
                    <a:bodyPr/>
                    <a:lstStyle/>
                    <a:p>
                      <a:r>
                        <a:rPr lang="pl-PL" sz="1200" b="1" dirty="0"/>
                        <a:t>Co je příčinou tohoto problému?</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2DC26B"/>
                          </a:solidFill>
                          <a:effectLst/>
                        </a:rPr>
                        <a:t>Etiological/risk question</a:t>
                      </a:r>
                      <a:endParaRPr lang="en-GB" sz="1600" dirty="0">
                        <a:effectLst/>
                      </a:endParaRPr>
                    </a:p>
                    <a:p>
                      <a:r>
                        <a:rPr lang="en-GB" sz="1200" dirty="0" err="1"/>
                        <a:t>Etiologická</a:t>
                      </a:r>
                      <a:r>
                        <a:rPr lang="en-GB" sz="1200" dirty="0"/>
                        <a:t>/</a:t>
                      </a:r>
                      <a:r>
                        <a:rPr lang="en-GB" sz="1200" dirty="0" err="1"/>
                        <a:t>riziková</a:t>
                      </a:r>
                      <a:r>
                        <a:rPr lang="en-GB" sz="1200" dirty="0"/>
                        <a:t> </a:t>
                      </a:r>
                      <a:r>
                        <a:rPr lang="en-GB" sz="1200" dirty="0" err="1"/>
                        <a:t>otázka</a:t>
                      </a:r>
                      <a:endParaRPr lang="cs-CZ" sz="1200" dirty="0"/>
                    </a:p>
                    <a:p>
                      <a:endParaRPr lang="en-GB" sz="1200" dirty="0"/>
                    </a:p>
                  </a:txBody>
                  <a:tcPr/>
                </a:tc>
                <a:tc>
                  <a:txBody>
                    <a:bodyPr/>
                    <a:lstStyle/>
                    <a:p>
                      <a:r>
                        <a:rPr lang="en-GB" sz="1200" dirty="0" err="1"/>
                        <a:t>Určuje</a:t>
                      </a:r>
                      <a:r>
                        <a:rPr lang="en-GB" sz="1200" dirty="0"/>
                        <a:t> </a:t>
                      </a:r>
                      <a:r>
                        <a:rPr lang="en-GB" sz="1200" dirty="0" err="1"/>
                        <a:t>pravděpodobnost</a:t>
                      </a:r>
                      <a:r>
                        <a:rPr lang="en-GB" sz="1200" dirty="0"/>
                        <a:t> </a:t>
                      </a:r>
                      <a:r>
                        <a:rPr lang="en-GB" sz="1200" dirty="0" err="1"/>
                        <a:t>vzniku</a:t>
                      </a:r>
                      <a:r>
                        <a:rPr lang="en-GB" sz="1200" dirty="0"/>
                        <a:t> </a:t>
                      </a:r>
                      <a:r>
                        <a:rPr lang="en-GB" sz="1200" dirty="0" err="1"/>
                        <a:t>onemocnění</a:t>
                      </a:r>
                      <a:r>
                        <a:rPr lang="en-GB" sz="1200" dirty="0"/>
                        <a:t> </a:t>
                      </a:r>
                      <a:r>
                        <a:rPr lang="en-GB" sz="1200" dirty="0" err="1"/>
                        <a:t>nebo</a:t>
                      </a:r>
                      <a:r>
                        <a:rPr lang="en-GB" sz="1200" dirty="0"/>
                        <a:t> </a:t>
                      </a:r>
                      <a:r>
                        <a:rPr lang="en-GB" sz="1200" dirty="0" err="1"/>
                        <a:t>komplikací</a:t>
                      </a:r>
                      <a:r>
                        <a:rPr lang="en-GB" sz="1200" dirty="0"/>
                        <a:t> </a:t>
                      </a:r>
                      <a:r>
                        <a:rPr lang="en-GB" sz="1200" dirty="0" err="1"/>
                        <a:t>při</a:t>
                      </a:r>
                      <a:r>
                        <a:rPr lang="en-GB" sz="1200" dirty="0"/>
                        <a:t> </a:t>
                      </a:r>
                      <a:r>
                        <a:rPr lang="en-GB" sz="1200" dirty="0" err="1"/>
                        <a:t>působení</a:t>
                      </a:r>
                      <a:r>
                        <a:rPr lang="en-GB" sz="1200" dirty="0"/>
                        <a:t> </a:t>
                      </a:r>
                      <a:r>
                        <a:rPr lang="en-GB" sz="1200" dirty="0" err="1"/>
                        <a:t>určitých</a:t>
                      </a:r>
                      <a:r>
                        <a:rPr lang="en-GB" sz="1200" dirty="0"/>
                        <a:t> </a:t>
                      </a:r>
                      <a:r>
                        <a:rPr lang="en-GB" sz="1200" dirty="0" err="1"/>
                        <a:t>vnějších</a:t>
                      </a:r>
                      <a:r>
                        <a:rPr lang="en-GB" sz="1200" dirty="0"/>
                        <a:t> </a:t>
                      </a:r>
                      <a:r>
                        <a:rPr lang="en-GB" sz="1200" dirty="0" err="1"/>
                        <a:t>faktorů</a:t>
                      </a:r>
                      <a:r>
                        <a:rPr lang="en-GB" sz="1200" dirty="0"/>
                        <a:t>.</a:t>
                      </a:r>
                    </a:p>
                  </a:txBody>
                  <a:tcPr/>
                </a:tc>
                <a:extLst>
                  <a:ext uri="{0D108BD9-81ED-4DB2-BD59-A6C34878D82A}">
                    <a16:rowId xmlns:a16="http://schemas.microsoft.com/office/drawing/2014/main" val="483811564"/>
                  </a:ext>
                </a:extLst>
              </a:tr>
              <a:tr h="370840">
                <a:tc>
                  <a:txBody>
                    <a:bodyPr/>
                    <a:lstStyle/>
                    <a:p>
                      <a:r>
                        <a:rPr lang="en-GB" sz="1200" b="1" dirty="0" err="1"/>
                        <a:t>Který</a:t>
                      </a:r>
                      <a:r>
                        <a:rPr lang="en-GB" sz="1200" b="1" dirty="0"/>
                        <a:t> </a:t>
                      </a:r>
                      <a:r>
                        <a:rPr lang="en-GB" sz="1200" b="1" dirty="0" err="1"/>
                        <a:t>zásah</a:t>
                      </a:r>
                      <a:r>
                        <a:rPr lang="en-GB" sz="1200" b="1" dirty="0"/>
                        <a:t> </a:t>
                      </a:r>
                      <a:r>
                        <a:rPr lang="en-GB" sz="1200" b="1" dirty="0" err="1"/>
                        <a:t>bude</a:t>
                      </a:r>
                      <a:r>
                        <a:rPr lang="en-GB" sz="1200" b="1" dirty="0"/>
                        <a:t> </a:t>
                      </a:r>
                      <a:r>
                        <a:rPr lang="en-GB" sz="1200" b="1" dirty="0" err="1"/>
                        <a:t>levnější</a:t>
                      </a:r>
                      <a:r>
                        <a:rPr lang="en-GB" sz="1200" b="1" dirty="0"/>
                        <a:t> a </a:t>
                      </a:r>
                      <a:r>
                        <a:rPr lang="en-GB" sz="1200" b="1" dirty="0" err="1"/>
                        <a:t>zároveň</a:t>
                      </a:r>
                      <a:r>
                        <a:rPr lang="en-GB" sz="1200" b="1" dirty="0"/>
                        <a:t> </a:t>
                      </a:r>
                      <a:r>
                        <a:rPr lang="en-GB" sz="1200" b="1" dirty="0" err="1"/>
                        <a:t>stejně</a:t>
                      </a:r>
                      <a:r>
                        <a:rPr lang="en-GB" sz="1200" b="1" dirty="0"/>
                        <a:t> </a:t>
                      </a:r>
                      <a:r>
                        <a:rPr lang="en-GB" sz="1200" b="1" dirty="0" err="1"/>
                        <a:t>účinný</a:t>
                      </a:r>
                      <a:r>
                        <a:rPr lang="en-GB" sz="1200" b="1"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BA372A"/>
                          </a:solidFill>
                          <a:effectLst/>
                        </a:rPr>
                        <a:t>The question of cost-effectiveness</a:t>
                      </a:r>
                      <a:endParaRPr lang="en-GB" sz="1600" dirty="0">
                        <a:effectLst/>
                      </a:endParaRPr>
                    </a:p>
                    <a:p>
                      <a:r>
                        <a:rPr lang="en-GB" sz="1200" dirty="0" err="1"/>
                        <a:t>Otázka</a:t>
                      </a:r>
                      <a:r>
                        <a:rPr lang="en-GB" sz="1200" dirty="0"/>
                        <a:t> </a:t>
                      </a:r>
                      <a:r>
                        <a:rPr lang="en-GB" sz="1200" dirty="0" err="1"/>
                        <a:t>nákladové</a:t>
                      </a:r>
                      <a:r>
                        <a:rPr lang="en-GB" sz="1200" dirty="0"/>
                        <a:t> </a:t>
                      </a:r>
                      <a:r>
                        <a:rPr lang="en-GB" sz="1200" dirty="0" err="1"/>
                        <a:t>efektivity</a:t>
                      </a:r>
                      <a:endParaRPr lang="cs-CZ" sz="1200" dirty="0"/>
                    </a:p>
                    <a:p>
                      <a:endParaRPr lang="en-GB" sz="1200" dirty="0"/>
                    </a:p>
                    <a:p>
                      <a:endParaRPr lang="en-GB" sz="1200" dirty="0"/>
                    </a:p>
                  </a:txBody>
                  <a:tcPr/>
                </a:tc>
                <a:tc>
                  <a:txBody>
                    <a:bodyPr/>
                    <a:lstStyle/>
                    <a:p>
                      <a:r>
                        <a:rPr lang="en-GB" sz="1200" dirty="0" err="1"/>
                        <a:t>Zjišťuje</a:t>
                      </a:r>
                      <a:r>
                        <a:rPr lang="en-GB" sz="1200" dirty="0"/>
                        <a:t>, </a:t>
                      </a:r>
                      <a:r>
                        <a:rPr lang="en-GB" sz="1200" dirty="0" err="1"/>
                        <a:t>zda</a:t>
                      </a:r>
                      <a:r>
                        <a:rPr lang="en-GB" sz="1200" dirty="0"/>
                        <a:t> </a:t>
                      </a:r>
                      <a:r>
                        <a:rPr lang="en-GB" sz="1200" dirty="0" err="1"/>
                        <a:t>lze</a:t>
                      </a:r>
                      <a:r>
                        <a:rPr lang="en-GB" sz="1200" dirty="0"/>
                        <a:t> </a:t>
                      </a:r>
                      <a:r>
                        <a:rPr lang="en-GB" sz="1200" dirty="0" err="1"/>
                        <a:t>při</a:t>
                      </a:r>
                      <a:r>
                        <a:rPr lang="en-GB" sz="1200" dirty="0"/>
                        <a:t> </a:t>
                      </a:r>
                      <a:r>
                        <a:rPr lang="en-GB" sz="1200" dirty="0" err="1"/>
                        <a:t>stejném</a:t>
                      </a:r>
                      <a:r>
                        <a:rPr lang="en-GB" sz="1200" dirty="0"/>
                        <a:t> </a:t>
                      </a:r>
                      <a:r>
                        <a:rPr lang="en-GB" sz="1200" dirty="0" err="1"/>
                        <a:t>pozitivním</a:t>
                      </a:r>
                      <a:r>
                        <a:rPr lang="en-GB" sz="1200" dirty="0"/>
                        <a:t> </a:t>
                      </a:r>
                      <a:r>
                        <a:rPr lang="en-GB" sz="1200" dirty="0" err="1"/>
                        <a:t>účinku</a:t>
                      </a:r>
                      <a:r>
                        <a:rPr lang="en-GB" sz="1200" dirty="0"/>
                        <a:t> </a:t>
                      </a:r>
                      <a:r>
                        <a:rPr lang="en-GB" sz="1200" dirty="0" err="1"/>
                        <a:t>léčby</a:t>
                      </a:r>
                      <a:r>
                        <a:rPr lang="en-GB" sz="1200" dirty="0"/>
                        <a:t> </a:t>
                      </a:r>
                      <a:r>
                        <a:rPr lang="en-GB" sz="1200" dirty="0" err="1"/>
                        <a:t>nebo</a:t>
                      </a:r>
                      <a:r>
                        <a:rPr lang="en-GB" sz="1200" dirty="0"/>
                        <a:t> </a:t>
                      </a:r>
                      <a:r>
                        <a:rPr lang="en-GB" sz="1200" dirty="0" err="1"/>
                        <a:t>postupu</a:t>
                      </a:r>
                      <a:r>
                        <a:rPr lang="en-GB" sz="1200" dirty="0"/>
                        <a:t> </a:t>
                      </a:r>
                      <a:r>
                        <a:rPr lang="en-GB" sz="1200" dirty="0" err="1"/>
                        <a:t>snížit</a:t>
                      </a:r>
                      <a:r>
                        <a:rPr lang="en-GB" sz="1200" dirty="0"/>
                        <a:t> </a:t>
                      </a:r>
                      <a:r>
                        <a:rPr lang="en-GB" sz="1200" dirty="0" err="1"/>
                        <a:t>náklady</a:t>
                      </a:r>
                      <a:r>
                        <a:rPr lang="en-GB" sz="1200" dirty="0"/>
                        <a:t>, </a:t>
                      </a:r>
                      <a:r>
                        <a:rPr lang="en-GB" sz="1200" dirty="0" err="1"/>
                        <a:t>nebo</a:t>
                      </a:r>
                      <a:r>
                        <a:rPr lang="en-GB" sz="1200" dirty="0"/>
                        <a:t> </a:t>
                      </a:r>
                      <a:r>
                        <a:rPr lang="en-GB" sz="1200" dirty="0" err="1"/>
                        <a:t>zda</a:t>
                      </a:r>
                      <a:r>
                        <a:rPr lang="en-GB" sz="1200" dirty="0"/>
                        <a:t> </a:t>
                      </a:r>
                      <a:r>
                        <a:rPr lang="en-GB" sz="1200" dirty="0" err="1"/>
                        <a:t>lze</a:t>
                      </a:r>
                      <a:r>
                        <a:rPr lang="en-GB" sz="1200" dirty="0"/>
                        <a:t> </a:t>
                      </a:r>
                      <a:r>
                        <a:rPr lang="en-GB" sz="1200" dirty="0" err="1"/>
                        <a:t>pacientům</a:t>
                      </a:r>
                      <a:r>
                        <a:rPr lang="en-GB" sz="1200" dirty="0"/>
                        <a:t>/</a:t>
                      </a:r>
                      <a:r>
                        <a:rPr lang="en-GB" sz="1200" dirty="0" err="1"/>
                        <a:t>klientům</a:t>
                      </a:r>
                      <a:r>
                        <a:rPr lang="en-GB" sz="1200" dirty="0"/>
                        <a:t> </a:t>
                      </a:r>
                      <a:r>
                        <a:rPr lang="en-GB" sz="1200" dirty="0" err="1"/>
                        <a:t>poskytnout</a:t>
                      </a:r>
                      <a:r>
                        <a:rPr lang="en-GB" sz="1200" dirty="0"/>
                        <a:t> </a:t>
                      </a:r>
                      <a:r>
                        <a:rPr lang="en-GB" sz="1200" dirty="0" err="1"/>
                        <a:t>větší</a:t>
                      </a:r>
                      <a:r>
                        <a:rPr lang="en-GB" sz="1200" dirty="0"/>
                        <a:t> </a:t>
                      </a:r>
                      <a:r>
                        <a:rPr lang="en-GB" sz="1200" dirty="0" err="1"/>
                        <a:t>prospěch</a:t>
                      </a:r>
                      <a:r>
                        <a:rPr lang="en-GB" sz="1200" dirty="0"/>
                        <a:t> </a:t>
                      </a:r>
                      <a:r>
                        <a:rPr lang="en-GB" sz="1200" dirty="0" err="1"/>
                        <a:t>při</a:t>
                      </a:r>
                      <a:r>
                        <a:rPr lang="en-GB" sz="1200" dirty="0"/>
                        <a:t> </a:t>
                      </a:r>
                      <a:r>
                        <a:rPr lang="en-GB" sz="1200" dirty="0" err="1"/>
                        <a:t>stejných</a:t>
                      </a:r>
                      <a:r>
                        <a:rPr lang="en-GB" sz="1200" dirty="0"/>
                        <a:t> </a:t>
                      </a:r>
                      <a:r>
                        <a:rPr lang="en-GB" sz="1200" dirty="0" err="1"/>
                        <a:t>nákladech</a:t>
                      </a:r>
                      <a:r>
                        <a:rPr lang="en-GB" sz="1200" dirty="0"/>
                        <a:t>.</a:t>
                      </a:r>
                    </a:p>
                  </a:txBody>
                  <a:tcPr/>
                </a:tc>
                <a:extLst>
                  <a:ext uri="{0D108BD9-81ED-4DB2-BD59-A6C34878D82A}">
                    <a16:rowId xmlns:a16="http://schemas.microsoft.com/office/drawing/2014/main" val="2393336126"/>
                  </a:ext>
                </a:extLst>
              </a:tr>
              <a:tr h="370840">
                <a:tc>
                  <a:txBody>
                    <a:bodyPr/>
                    <a:lstStyle/>
                    <a:p>
                      <a:r>
                        <a:rPr lang="en-GB" sz="1200" b="1" dirty="0" err="1"/>
                        <a:t>Jaké</a:t>
                      </a:r>
                      <a:r>
                        <a:rPr lang="en-GB" sz="1200" b="1" dirty="0"/>
                        <a:t> </a:t>
                      </a:r>
                      <a:r>
                        <a:rPr lang="en-GB" sz="1200" b="1" dirty="0" err="1"/>
                        <a:t>má</a:t>
                      </a:r>
                      <a:r>
                        <a:rPr lang="en-GB" sz="1200" b="1" dirty="0"/>
                        <a:t> </a:t>
                      </a:r>
                      <a:r>
                        <a:rPr lang="en-GB" sz="1200" b="1" dirty="0" err="1"/>
                        <a:t>člověk</a:t>
                      </a:r>
                      <a:r>
                        <a:rPr lang="en-GB" sz="1200" b="1" dirty="0"/>
                        <a:t> </a:t>
                      </a:r>
                      <a:r>
                        <a:rPr lang="en-GB" sz="1200" b="1" dirty="0" err="1"/>
                        <a:t>zkušenosti</a:t>
                      </a:r>
                      <a:r>
                        <a:rPr lang="en-GB" sz="1200" b="1" dirty="0"/>
                        <a:t>, jak </a:t>
                      </a:r>
                      <a:r>
                        <a:rPr lang="en-GB" sz="1200" b="1" dirty="0" err="1"/>
                        <a:t>prožívá</a:t>
                      </a:r>
                      <a:r>
                        <a:rPr lang="en-GB" sz="1200" b="1" dirty="0"/>
                        <a:t> </a:t>
                      </a:r>
                      <a:r>
                        <a:rPr lang="en-GB" sz="1200" b="1" dirty="0" err="1"/>
                        <a:t>nemoc</a:t>
                      </a:r>
                      <a:r>
                        <a:rPr lang="en-GB" sz="1200" b="1" dirty="0"/>
                        <a:t> </a:t>
                      </a:r>
                      <a:r>
                        <a:rPr lang="en-GB" sz="1200" b="1" dirty="0" err="1"/>
                        <a:t>nebo</a:t>
                      </a:r>
                      <a:r>
                        <a:rPr lang="en-GB" sz="1200" b="1" dirty="0"/>
                        <a:t> </a:t>
                      </a:r>
                      <a:r>
                        <a:rPr lang="en-GB" sz="1200" b="1" dirty="0" err="1"/>
                        <a:t>problém</a:t>
                      </a:r>
                      <a:r>
                        <a:rPr lang="en-GB" sz="1200" b="1" dirty="0"/>
                        <a:t>, </a:t>
                      </a:r>
                      <a:r>
                        <a:rPr lang="en-GB" sz="1200" b="1" dirty="0" err="1"/>
                        <a:t>jaké</a:t>
                      </a:r>
                      <a:r>
                        <a:rPr lang="en-GB" sz="1200" b="1" dirty="0"/>
                        <a:t> </a:t>
                      </a:r>
                      <a:r>
                        <a:rPr lang="en-GB" sz="1200" b="1" dirty="0" err="1"/>
                        <a:t>strategie</a:t>
                      </a:r>
                      <a:r>
                        <a:rPr lang="en-GB" sz="1200" b="1" dirty="0"/>
                        <a:t> </a:t>
                      </a:r>
                      <a:r>
                        <a:rPr lang="en-GB" sz="1200" b="1" dirty="0" err="1"/>
                        <a:t>volí</a:t>
                      </a:r>
                      <a:r>
                        <a:rPr lang="en-GB" sz="1200" b="1" dirty="0"/>
                        <a:t>.</a:t>
                      </a:r>
                    </a:p>
                  </a:txBody>
                  <a:tcPr/>
                </a:tc>
                <a:tc>
                  <a:txBody>
                    <a:bodyPr/>
                    <a:lstStyle/>
                    <a:p>
                      <a:r>
                        <a:rPr lang="en-GB" sz="1200" b="1" dirty="0">
                          <a:solidFill>
                            <a:srgbClr val="843FA1"/>
                          </a:solidFill>
                          <a:effectLst/>
                        </a:rPr>
                        <a:t>Question asking about experiences/</a:t>
                      </a:r>
                      <a:endParaRPr lang="en-GB" sz="1600" dirty="0">
                        <a:effectLst/>
                      </a:endParaRPr>
                    </a:p>
                    <a:p>
                      <a:r>
                        <a:rPr lang="en-GB" sz="1200" b="1" dirty="0">
                          <a:solidFill>
                            <a:srgbClr val="843FA1"/>
                          </a:solidFill>
                          <a:effectLst/>
                        </a:rPr>
                        <a:t>strategies</a:t>
                      </a:r>
                      <a:endParaRPr lang="en-GB" sz="1600" dirty="0">
                        <a:effectLst/>
                      </a:endParaRPr>
                    </a:p>
                    <a:p>
                      <a:r>
                        <a:rPr lang="en-GB" sz="1200" dirty="0" err="1"/>
                        <a:t>Otázka</a:t>
                      </a:r>
                      <a:r>
                        <a:rPr lang="en-GB" sz="1200" dirty="0"/>
                        <a:t>, </a:t>
                      </a:r>
                      <a:r>
                        <a:rPr lang="en-GB" sz="1200" dirty="0" err="1"/>
                        <a:t>která</a:t>
                      </a:r>
                      <a:r>
                        <a:rPr lang="en-GB" sz="1200" dirty="0"/>
                        <a:t> se </a:t>
                      </a:r>
                      <a:r>
                        <a:rPr lang="en-GB" sz="1200" dirty="0" err="1"/>
                        <a:t>ptá</a:t>
                      </a:r>
                      <a:r>
                        <a:rPr lang="en-GB" sz="1200" dirty="0"/>
                        <a:t> </a:t>
                      </a:r>
                      <a:r>
                        <a:rPr lang="en-GB" sz="1200" dirty="0" err="1"/>
                        <a:t>na</a:t>
                      </a:r>
                      <a:r>
                        <a:rPr lang="en-GB" sz="1200" dirty="0"/>
                        <a:t> </a:t>
                      </a:r>
                      <a:r>
                        <a:rPr lang="en-GB" sz="1200" dirty="0" err="1"/>
                        <a:t>zkušenosti</a:t>
                      </a:r>
                      <a:r>
                        <a:rPr lang="en-GB" sz="1200" dirty="0"/>
                        <a:t>/</a:t>
                      </a:r>
                      <a:r>
                        <a:rPr lang="cs-CZ" sz="1200" dirty="0"/>
                        <a:t>s</a:t>
                      </a:r>
                      <a:r>
                        <a:rPr lang="en-GB" sz="1200" dirty="0" err="1"/>
                        <a:t>trategie</a:t>
                      </a:r>
                      <a:endParaRPr lang="cs-CZ" sz="1200" dirty="0"/>
                    </a:p>
                    <a:p>
                      <a:endParaRPr lang="en-GB" sz="1200" dirty="0"/>
                    </a:p>
                  </a:txBody>
                  <a:tcPr/>
                </a:tc>
                <a:tc>
                  <a:txBody>
                    <a:bodyPr/>
                    <a:lstStyle/>
                    <a:p>
                      <a:r>
                        <a:rPr lang="en-GB" sz="1200" dirty="0" err="1"/>
                        <a:t>Hodnotí</a:t>
                      </a:r>
                      <a:r>
                        <a:rPr lang="en-GB" sz="1200" dirty="0"/>
                        <a:t> </a:t>
                      </a:r>
                      <a:r>
                        <a:rPr lang="en-GB" sz="1200" dirty="0" err="1"/>
                        <a:t>smysluplnost</a:t>
                      </a:r>
                      <a:r>
                        <a:rPr lang="en-GB" sz="1200" dirty="0"/>
                        <a:t>, </a:t>
                      </a:r>
                      <a:r>
                        <a:rPr lang="en-GB" sz="1200" dirty="0" err="1"/>
                        <a:t>vhodnost</a:t>
                      </a:r>
                      <a:r>
                        <a:rPr lang="en-GB" sz="1200" dirty="0"/>
                        <a:t> </a:t>
                      </a:r>
                      <a:r>
                        <a:rPr lang="en-GB" sz="1200" dirty="0" err="1"/>
                        <a:t>nebo</a:t>
                      </a:r>
                      <a:r>
                        <a:rPr lang="en-GB" sz="1200" dirty="0"/>
                        <a:t> </a:t>
                      </a:r>
                      <a:r>
                        <a:rPr lang="en-GB" sz="1200" dirty="0" err="1"/>
                        <a:t>proveditelnost</a:t>
                      </a:r>
                      <a:r>
                        <a:rPr lang="en-GB" sz="1200" dirty="0"/>
                        <a:t> </a:t>
                      </a:r>
                      <a:r>
                        <a:rPr lang="en-GB" sz="1200" dirty="0" err="1"/>
                        <a:t>zkoumaného</a:t>
                      </a:r>
                      <a:r>
                        <a:rPr lang="en-GB" sz="1200" dirty="0"/>
                        <a:t> </a:t>
                      </a:r>
                      <a:r>
                        <a:rPr lang="en-GB" sz="1200" dirty="0" err="1"/>
                        <a:t>jevu</a:t>
                      </a:r>
                      <a:r>
                        <a:rPr lang="en-GB" sz="1200" dirty="0"/>
                        <a:t> pro </a:t>
                      </a:r>
                      <a:r>
                        <a:rPr lang="en-GB" sz="1200" dirty="0" err="1"/>
                        <a:t>jednotlivce</a:t>
                      </a:r>
                      <a:r>
                        <a:rPr lang="en-GB" sz="1200" dirty="0"/>
                        <a:t> </a:t>
                      </a:r>
                      <a:r>
                        <a:rPr lang="en-GB" sz="1200" dirty="0" err="1"/>
                        <a:t>nebo</a:t>
                      </a:r>
                      <a:r>
                        <a:rPr lang="en-GB" sz="1200" dirty="0"/>
                        <a:t> </a:t>
                      </a:r>
                      <a:r>
                        <a:rPr lang="en-GB" sz="1200" dirty="0" err="1"/>
                        <a:t>skupinu</a:t>
                      </a:r>
                      <a:r>
                        <a:rPr lang="en-GB" sz="1200" dirty="0"/>
                        <a:t>. </a:t>
                      </a:r>
                      <a:r>
                        <a:rPr lang="en-GB" sz="1200" dirty="0" err="1"/>
                        <a:t>Zde</a:t>
                      </a:r>
                      <a:r>
                        <a:rPr lang="en-GB" sz="1200" dirty="0"/>
                        <a:t> </a:t>
                      </a:r>
                      <a:r>
                        <a:rPr lang="en-GB" sz="1200" dirty="0" err="1"/>
                        <a:t>vstupujeme</a:t>
                      </a:r>
                      <a:r>
                        <a:rPr lang="en-GB" sz="1200" dirty="0"/>
                        <a:t> do </a:t>
                      </a:r>
                      <a:r>
                        <a:rPr lang="en-GB" sz="1200" dirty="0" err="1"/>
                        <a:t>oblasti</a:t>
                      </a:r>
                      <a:r>
                        <a:rPr lang="en-GB" sz="1200" dirty="0"/>
                        <a:t> </a:t>
                      </a:r>
                      <a:r>
                        <a:rPr lang="en-GB" sz="1200" dirty="0" err="1"/>
                        <a:t>kvalitativního</a:t>
                      </a:r>
                      <a:r>
                        <a:rPr lang="en-GB" sz="1200" dirty="0"/>
                        <a:t> </a:t>
                      </a:r>
                      <a:r>
                        <a:rPr lang="en-GB" sz="1200" dirty="0" err="1"/>
                        <a:t>výzkumu</a:t>
                      </a:r>
                      <a:r>
                        <a:rPr lang="en-GB" sz="1200" dirty="0"/>
                        <a:t>, </a:t>
                      </a:r>
                      <a:r>
                        <a:rPr lang="en-GB" sz="1200" dirty="0" err="1"/>
                        <a:t>přičemž</a:t>
                      </a:r>
                      <a:r>
                        <a:rPr lang="en-GB" sz="1200" dirty="0"/>
                        <a:t> </a:t>
                      </a:r>
                      <a:r>
                        <a:rPr lang="en-GB" sz="1200" dirty="0" err="1"/>
                        <a:t>nejčastěji</a:t>
                      </a:r>
                      <a:r>
                        <a:rPr lang="en-GB" sz="1200" dirty="0"/>
                        <a:t> </a:t>
                      </a:r>
                      <a:r>
                        <a:rPr lang="en-GB" sz="1200" dirty="0" err="1"/>
                        <a:t>používanými</a:t>
                      </a:r>
                      <a:r>
                        <a:rPr lang="en-GB" sz="1200" dirty="0"/>
                        <a:t> </a:t>
                      </a:r>
                      <a:r>
                        <a:rPr lang="en-GB" sz="1200" dirty="0" err="1"/>
                        <a:t>metodami</a:t>
                      </a:r>
                      <a:r>
                        <a:rPr lang="en-GB" sz="1200" dirty="0"/>
                        <a:t> </a:t>
                      </a:r>
                      <a:r>
                        <a:rPr lang="en-GB" sz="1200" dirty="0" err="1"/>
                        <a:t>jsou</a:t>
                      </a:r>
                      <a:r>
                        <a:rPr lang="en-GB" sz="1200" dirty="0"/>
                        <a:t> </a:t>
                      </a:r>
                      <a:r>
                        <a:rPr lang="en-GB" sz="1200" dirty="0" err="1"/>
                        <a:t>fenomenologie</a:t>
                      </a:r>
                      <a:r>
                        <a:rPr lang="en-GB" sz="1200" dirty="0"/>
                        <a:t>, </a:t>
                      </a:r>
                      <a:r>
                        <a:rPr lang="en-GB" sz="1200" dirty="0" err="1"/>
                        <a:t>zakotvená</a:t>
                      </a:r>
                      <a:r>
                        <a:rPr lang="en-GB" sz="1200" dirty="0"/>
                        <a:t> </a:t>
                      </a:r>
                      <a:r>
                        <a:rPr lang="en-GB" sz="1200" dirty="0" err="1"/>
                        <a:t>teorie</a:t>
                      </a:r>
                      <a:r>
                        <a:rPr lang="en-GB" sz="1200" dirty="0"/>
                        <a:t> a </a:t>
                      </a:r>
                      <a:r>
                        <a:rPr lang="en-GB" sz="1200" dirty="0" err="1"/>
                        <a:t>etnografie</a:t>
                      </a:r>
                      <a:r>
                        <a:rPr lang="en-GB" sz="1200" dirty="0"/>
                        <a:t>.</a:t>
                      </a:r>
                    </a:p>
                  </a:txBody>
                  <a:tcPr/>
                </a:tc>
                <a:extLst>
                  <a:ext uri="{0D108BD9-81ED-4DB2-BD59-A6C34878D82A}">
                    <a16:rowId xmlns:a16="http://schemas.microsoft.com/office/drawing/2014/main" val="223026392"/>
                  </a:ext>
                </a:extLst>
              </a:tr>
            </a:tbl>
          </a:graphicData>
        </a:graphic>
      </p:graphicFrame>
    </p:spTree>
    <p:extLst>
      <p:ext uri="{BB962C8B-B14F-4D97-AF65-F5344CB8AC3E}">
        <p14:creationId xmlns:p14="http://schemas.microsoft.com/office/powerpoint/2010/main" val="2196782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3132EA-3EA9-6D6F-6BB6-0E5F77DD694A}"/>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F79A8A4B-3DCE-5974-E4B0-42D96EE59027}"/>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33</a:t>
            </a:fld>
            <a:endParaRPr lang="cs-CZ" altLang="cs-CZ"/>
          </a:p>
        </p:txBody>
      </p:sp>
      <p:sp>
        <p:nvSpPr>
          <p:cNvPr id="4" name="Nadpis 3">
            <a:extLst>
              <a:ext uri="{FF2B5EF4-FFF2-40B4-BE49-F238E27FC236}">
                <a16:creationId xmlns:a16="http://schemas.microsoft.com/office/drawing/2014/main" id="{DA8A67DF-D12D-21AB-12D0-32E7F4FDE7CE}"/>
              </a:ext>
            </a:extLst>
          </p:cNvPr>
          <p:cNvSpPr>
            <a:spLocks noGrp="1"/>
          </p:cNvSpPr>
          <p:nvPr>
            <p:ph type="title"/>
          </p:nvPr>
        </p:nvSpPr>
        <p:spPr>
          <a:xfrm>
            <a:off x="720000" y="720000"/>
            <a:ext cx="10753200" cy="451576"/>
          </a:xfrm>
        </p:spPr>
        <p:txBody>
          <a:bodyPr anchor="t">
            <a:normAutofit fontScale="90000"/>
          </a:bodyPr>
          <a:lstStyle/>
          <a:p>
            <a:r>
              <a:rPr lang="cs-CZ" sz="2800" dirty="0"/>
              <a:t>Příklad </a:t>
            </a:r>
            <a:r>
              <a:rPr lang="cs-CZ" sz="4900" dirty="0"/>
              <a:t>PICO</a:t>
            </a:r>
            <a:r>
              <a:rPr lang="cs-CZ" sz="2800" dirty="0"/>
              <a:t> otázky</a:t>
            </a:r>
            <a:endParaRPr lang="en-GB" sz="2800" dirty="0"/>
          </a:p>
        </p:txBody>
      </p:sp>
      <p:sp>
        <p:nvSpPr>
          <p:cNvPr id="5" name="Zástupný obsah 4">
            <a:extLst>
              <a:ext uri="{FF2B5EF4-FFF2-40B4-BE49-F238E27FC236}">
                <a16:creationId xmlns:a16="http://schemas.microsoft.com/office/drawing/2014/main" id="{7AF27A4C-7526-7972-049E-6827D1F2A5B4}"/>
              </a:ext>
            </a:extLst>
          </p:cNvPr>
          <p:cNvSpPr>
            <a:spLocks noGrp="1"/>
          </p:cNvSpPr>
          <p:nvPr>
            <p:ph idx="29"/>
          </p:nvPr>
        </p:nvSpPr>
        <p:spPr>
          <a:xfrm>
            <a:off x="720000" y="1701505"/>
            <a:ext cx="5219998" cy="4139998"/>
          </a:xfrm>
        </p:spPr>
        <p:txBody>
          <a:bodyPr>
            <a:normAutofit/>
          </a:bodyPr>
          <a:lstStyle/>
          <a:p>
            <a:pPr>
              <a:spcAft>
                <a:spcPts val="600"/>
              </a:spcAft>
            </a:pPr>
            <a:r>
              <a:rPr lang="en-GB" sz="2600" dirty="0" err="1"/>
              <a:t>Existuje</a:t>
            </a:r>
            <a:r>
              <a:rPr lang="en-GB" sz="2600" dirty="0"/>
              <a:t> u </a:t>
            </a:r>
            <a:r>
              <a:rPr lang="en-GB" sz="2600" dirty="0" err="1"/>
              <a:t>starších</a:t>
            </a:r>
            <a:r>
              <a:rPr lang="en-GB" sz="2600" dirty="0"/>
              <a:t> </a:t>
            </a:r>
            <a:r>
              <a:rPr lang="en-GB" sz="2600" dirty="0" err="1"/>
              <a:t>pacientů</a:t>
            </a:r>
            <a:r>
              <a:rPr lang="en-GB" sz="2600" dirty="0"/>
              <a:t> po </a:t>
            </a:r>
            <a:r>
              <a:rPr lang="en-GB" sz="2600" dirty="0" err="1"/>
              <a:t>totální</a:t>
            </a:r>
            <a:r>
              <a:rPr lang="en-GB" sz="2600" dirty="0"/>
              <a:t> </a:t>
            </a:r>
            <a:r>
              <a:rPr lang="en-GB" sz="2600" dirty="0" err="1"/>
              <a:t>endoprotéze</a:t>
            </a:r>
            <a:r>
              <a:rPr lang="en-GB" sz="2600" dirty="0"/>
              <a:t> </a:t>
            </a:r>
            <a:r>
              <a:rPr lang="en-GB" sz="2600" dirty="0" err="1"/>
              <a:t>kyčelního</a:t>
            </a:r>
            <a:r>
              <a:rPr lang="en-GB" sz="2600" dirty="0"/>
              <a:t> </a:t>
            </a:r>
            <a:r>
              <a:rPr lang="en-GB" sz="2600" dirty="0" err="1"/>
              <a:t>kloubu</a:t>
            </a:r>
            <a:r>
              <a:rPr lang="en-GB" sz="2600" dirty="0"/>
              <a:t> (P) v </a:t>
            </a:r>
            <a:r>
              <a:rPr lang="en-GB" sz="2600" dirty="0" err="1"/>
              <a:t>subakutní</a:t>
            </a:r>
            <a:r>
              <a:rPr lang="en-GB" sz="2600" dirty="0"/>
              <a:t> </a:t>
            </a:r>
            <a:r>
              <a:rPr lang="en-GB" sz="2600" dirty="0" err="1"/>
              <a:t>fázi</a:t>
            </a:r>
            <a:r>
              <a:rPr lang="en-GB" sz="2600" dirty="0"/>
              <a:t> </a:t>
            </a:r>
            <a:r>
              <a:rPr lang="en-GB" sz="2600" dirty="0" err="1"/>
              <a:t>rozdíl</a:t>
            </a:r>
            <a:r>
              <a:rPr lang="en-GB" sz="2600" dirty="0"/>
              <a:t> v </a:t>
            </a:r>
            <a:r>
              <a:rPr lang="en-GB" sz="2600" dirty="0" err="1"/>
              <a:t>účinku</a:t>
            </a:r>
            <a:r>
              <a:rPr lang="en-GB" sz="2600" dirty="0"/>
              <a:t> </a:t>
            </a:r>
            <a:r>
              <a:rPr lang="en-GB" sz="2600" dirty="0" err="1"/>
              <a:t>fyzioterapie</a:t>
            </a:r>
            <a:r>
              <a:rPr lang="en-GB" sz="2600" dirty="0"/>
              <a:t> </a:t>
            </a:r>
            <a:r>
              <a:rPr lang="en-GB" sz="2600" dirty="0" err="1"/>
              <a:t>prováděné</a:t>
            </a:r>
            <a:r>
              <a:rPr lang="en-GB" sz="2600" dirty="0"/>
              <a:t> v </a:t>
            </a:r>
            <a:r>
              <a:rPr lang="en-GB" sz="2600" dirty="0" err="1"/>
              <a:t>nemocničním</a:t>
            </a:r>
            <a:r>
              <a:rPr lang="en-GB" sz="2600" dirty="0"/>
              <a:t> (</a:t>
            </a:r>
            <a:r>
              <a:rPr lang="en-GB" sz="2600" dirty="0" err="1"/>
              <a:t>nebo</a:t>
            </a:r>
            <a:r>
              <a:rPr lang="en-GB" sz="2600" dirty="0"/>
              <a:t> </a:t>
            </a:r>
            <a:r>
              <a:rPr lang="en-GB" sz="2600" dirty="0" err="1"/>
              <a:t>lázeňském</a:t>
            </a:r>
            <a:r>
              <a:rPr lang="en-GB" sz="2600" dirty="0"/>
              <a:t>) (I) a </a:t>
            </a:r>
            <a:r>
              <a:rPr lang="en-GB" sz="2600" dirty="0" err="1"/>
              <a:t>ambulantním</a:t>
            </a:r>
            <a:r>
              <a:rPr lang="en-GB" sz="2600" dirty="0"/>
              <a:t> </a:t>
            </a:r>
            <a:r>
              <a:rPr lang="en-GB" sz="2600" dirty="0" err="1"/>
              <a:t>zařízení</a:t>
            </a:r>
            <a:r>
              <a:rPr lang="en-GB" sz="2600" dirty="0"/>
              <a:t> (C) z </a:t>
            </a:r>
            <a:r>
              <a:rPr lang="en-GB" sz="2600" dirty="0" err="1"/>
              <a:t>hlediska</a:t>
            </a:r>
            <a:r>
              <a:rPr lang="en-GB" sz="2600" dirty="0"/>
              <a:t> </a:t>
            </a:r>
            <a:r>
              <a:rPr lang="en-GB" sz="2600" dirty="0" err="1"/>
              <a:t>kvality</a:t>
            </a:r>
            <a:r>
              <a:rPr lang="en-GB" sz="2600" dirty="0"/>
              <a:t> </a:t>
            </a:r>
            <a:r>
              <a:rPr lang="en-GB" sz="2600" dirty="0" err="1"/>
              <a:t>života</a:t>
            </a:r>
            <a:r>
              <a:rPr lang="en-GB" sz="2600" dirty="0"/>
              <a:t> a </a:t>
            </a:r>
            <a:r>
              <a:rPr lang="en-GB" sz="2600" dirty="0" err="1"/>
              <a:t>výkonnosti</a:t>
            </a:r>
            <a:r>
              <a:rPr lang="en-GB" sz="2600" dirty="0"/>
              <a:t> </a:t>
            </a:r>
            <a:r>
              <a:rPr lang="en-GB" sz="2600" dirty="0" err="1"/>
              <a:t>při</a:t>
            </a:r>
            <a:r>
              <a:rPr lang="en-GB" sz="2600" dirty="0"/>
              <a:t> </a:t>
            </a:r>
            <a:r>
              <a:rPr lang="en-GB" sz="2600" dirty="0" err="1"/>
              <a:t>chůzi</a:t>
            </a:r>
            <a:r>
              <a:rPr lang="cs-CZ" sz="2600" dirty="0"/>
              <a:t> (O)</a:t>
            </a:r>
            <a:r>
              <a:rPr lang="en-GB" sz="2600" dirty="0"/>
              <a:t>?</a:t>
            </a:r>
            <a:endParaRPr lang="cs-CZ" sz="2600" dirty="0"/>
          </a:p>
          <a:p>
            <a:pPr>
              <a:spcAft>
                <a:spcPts val="600"/>
              </a:spcAft>
            </a:pPr>
            <a:endParaRPr lang="en-GB" sz="2600" dirty="0"/>
          </a:p>
        </p:txBody>
      </p:sp>
      <p:graphicFrame>
        <p:nvGraphicFramePr>
          <p:cNvPr id="6" name="Tabulka 5">
            <a:extLst>
              <a:ext uri="{FF2B5EF4-FFF2-40B4-BE49-F238E27FC236}">
                <a16:creationId xmlns:a16="http://schemas.microsoft.com/office/drawing/2014/main" id="{8FA8772A-EB7A-DD94-4BF5-024A9ECCDA5E}"/>
              </a:ext>
            </a:extLst>
          </p:cNvPr>
          <p:cNvGraphicFramePr>
            <a:graphicFrameLocks noGrp="1"/>
          </p:cNvGraphicFramePr>
          <p:nvPr>
            <p:extLst>
              <p:ext uri="{D42A27DB-BD31-4B8C-83A1-F6EECF244321}">
                <p14:modId xmlns:p14="http://schemas.microsoft.com/office/powerpoint/2010/main" val="1128546660"/>
              </p:ext>
            </p:extLst>
          </p:nvPr>
        </p:nvGraphicFramePr>
        <p:xfrm>
          <a:off x="6251280" y="1837475"/>
          <a:ext cx="5219999" cy="3868060"/>
        </p:xfrm>
        <a:graphic>
          <a:graphicData uri="http://schemas.openxmlformats.org/drawingml/2006/table">
            <a:tbl>
              <a:tblPr/>
              <a:tblGrid>
                <a:gridCol w="1439049">
                  <a:extLst>
                    <a:ext uri="{9D8B030D-6E8A-4147-A177-3AD203B41FA5}">
                      <a16:colId xmlns:a16="http://schemas.microsoft.com/office/drawing/2014/main" val="1944630005"/>
                    </a:ext>
                  </a:extLst>
                </a:gridCol>
                <a:gridCol w="3780950">
                  <a:extLst>
                    <a:ext uri="{9D8B030D-6E8A-4147-A177-3AD203B41FA5}">
                      <a16:colId xmlns:a16="http://schemas.microsoft.com/office/drawing/2014/main" val="1189708290"/>
                    </a:ext>
                  </a:extLst>
                </a:gridCol>
              </a:tblGrid>
              <a:tr h="773612">
                <a:tc>
                  <a:txBody>
                    <a:bodyPr/>
                    <a:lstStyle/>
                    <a:p>
                      <a:r>
                        <a:rPr lang="en-GB" sz="2200" b="1">
                          <a:solidFill>
                            <a:srgbClr val="E03E2D"/>
                          </a:solidFill>
                          <a:effectLst/>
                        </a:rPr>
                        <a:t>P</a:t>
                      </a:r>
                      <a:endParaRPr lang="en-GB" sz="3500">
                        <a:effectLst/>
                      </a:endParaRPr>
                    </a:p>
                  </a:txBody>
                  <a:tcPr marL="22551" marR="22551" marT="22551" marB="22551" anchor="ctr">
                    <a:lnL>
                      <a:noFill/>
                    </a:lnL>
                    <a:lnR>
                      <a:noFill/>
                    </a:lnR>
                    <a:lnT>
                      <a:noFill/>
                    </a:lnT>
                    <a:lnB>
                      <a:noFill/>
                    </a:lnB>
                    <a:solidFill>
                      <a:srgbClr val="FFFFFF"/>
                    </a:solidFill>
                  </a:tcPr>
                </a:tc>
                <a:tc>
                  <a:txBody>
                    <a:bodyPr/>
                    <a:lstStyle/>
                    <a:p>
                      <a:r>
                        <a:rPr lang="cs-CZ" sz="2200" dirty="0">
                          <a:effectLst/>
                        </a:rPr>
                        <a:t>Starší pacienti po totální endoprotéze kyčelního kloubu</a:t>
                      </a:r>
                      <a:endParaRPr lang="en-GB" sz="3500" dirty="0">
                        <a:effectLst/>
                      </a:endParaRPr>
                    </a:p>
                  </a:txBody>
                  <a:tcPr marL="22551" marR="22551" marT="22551" marB="22551" anchor="ctr">
                    <a:lnL>
                      <a:noFill/>
                    </a:lnL>
                    <a:lnR>
                      <a:noFill/>
                    </a:lnR>
                    <a:lnT>
                      <a:noFill/>
                    </a:lnT>
                    <a:lnB>
                      <a:noFill/>
                    </a:lnB>
                    <a:solidFill>
                      <a:srgbClr val="FFFFFF"/>
                    </a:solidFill>
                  </a:tcPr>
                </a:tc>
                <a:extLst>
                  <a:ext uri="{0D108BD9-81ED-4DB2-BD59-A6C34878D82A}">
                    <a16:rowId xmlns:a16="http://schemas.microsoft.com/office/drawing/2014/main" val="2635239039"/>
                  </a:ext>
                </a:extLst>
              </a:tr>
              <a:tr h="773612">
                <a:tc>
                  <a:txBody>
                    <a:bodyPr/>
                    <a:lstStyle/>
                    <a:p>
                      <a:r>
                        <a:rPr lang="en-GB" sz="2200" b="1">
                          <a:solidFill>
                            <a:srgbClr val="E03E2D"/>
                          </a:solidFill>
                          <a:effectLst/>
                        </a:rPr>
                        <a:t>I</a:t>
                      </a:r>
                      <a:endParaRPr lang="en-GB" sz="3500">
                        <a:effectLst/>
                      </a:endParaRPr>
                    </a:p>
                  </a:txBody>
                  <a:tcPr marL="22551" marR="22551" marT="22551" marB="22551" anchor="ctr">
                    <a:lnL>
                      <a:noFill/>
                    </a:lnL>
                    <a:lnR>
                      <a:noFill/>
                    </a:lnR>
                    <a:lnT>
                      <a:noFill/>
                    </a:lnT>
                    <a:lnB>
                      <a:noFill/>
                    </a:lnB>
                    <a:solidFill>
                      <a:srgbClr val="FFFFFF"/>
                    </a:solidFill>
                  </a:tcPr>
                </a:tc>
                <a:tc>
                  <a:txBody>
                    <a:bodyPr/>
                    <a:lstStyle/>
                    <a:p>
                      <a:r>
                        <a:rPr lang="cs-CZ" sz="2200" dirty="0">
                          <a:effectLst/>
                        </a:rPr>
                        <a:t>Fyzioterapie prováděná v nemocnici (lázních)</a:t>
                      </a:r>
                      <a:endParaRPr lang="en-GB" sz="3500" dirty="0">
                        <a:effectLst/>
                      </a:endParaRPr>
                    </a:p>
                  </a:txBody>
                  <a:tcPr marL="22551" marR="22551" marT="22551" marB="22551" anchor="ctr">
                    <a:lnL>
                      <a:noFill/>
                    </a:lnL>
                    <a:lnR>
                      <a:noFill/>
                    </a:lnR>
                    <a:lnT>
                      <a:noFill/>
                    </a:lnT>
                    <a:lnB>
                      <a:noFill/>
                    </a:lnB>
                    <a:solidFill>
                      <a:srgbClr val="FFFFFF"/>
                    </a:solidFill>
                  </a:tcPr>
                </a:tc>
                <a:extLst>
                  <a:ext uri="{0D108BD9-81ED-4DB2-BD59-A6C34878D82A}">
                    <a16:rowId xmlns:a16="http://schemas.microsoft.com/office/drawing/2014/main" val="3119194705"/>
                  </a:ext>
                </a:extLst>
              </a:tr>
              <a:tr h="773612">
                <a:tc>
                  <a:txBody>
                    <a:bodyPr/>
                    <a:lstStyle/>
                    <a:p>
                      <a:r>
                        <a:rPr lang="en-GB" sz="2200" b="1">
                          <a:solidFill>
                            <a:srgbClr val="E03E2D"/>
                          </a:solidFill>
                          <a:effectLst/>
                        </a:rPr>
                        <a:t>C</a:t>
                      </a:r>
                      <a:endParaRPr lang="en-GB" sz="3500">
                        <a:effectLst/>
                      </a:endParaRPr>
                    </a:p>
                  </a:txBody>
                  <a:tcPr marL="22551" marR="22551" marT="22551" marB="22551" anchor="ctr">
                    <a:lnL>
                      <a:noFill/>
                    </a:lnL>
                    <a:lnR>
                      <a:noFill/>
                    </a:lnR>
                    <a:lnT>
                      <a:noFill/>
                    </a:lnT>
                    <a:lnB>
                      <a:noFill/>
                    </a:lnB>
                    <a:solidFill>
                      <a:srgbClr val="FFFFFF"/>
                    </a:solidFill>
                  </a:tcPr>
                </a:tc>
                <a:tc>
                  <a:txBody>
                    <a:bodyPr/>
                    <a:lstStyle/>
                    <a:p>
                      <a:r>
                        <a:rPr lang="cs-CZ" sz="2200" dirty="0">
                          <a:effectLst/>
                        </a:rPr>
                        <a:t>Fyzioterapie prováděná ambulantně</a:t>
                      </a:r>
                      <a:endParaRPr lang="en-GB" sz="3500" dirty="0">
                        <a:effectLst/>
                      </a:endParaRPr>
                    </a:p>
                  </a:txBody>
                  <a:tcPr marL="22551" marR="22551" marT="22551" marB="22551" anchor="ctr">
                    <a:lnL>
                      <a:noFill/>
                    </a:lnL>
                    <a:lnR>
                      <a:noFill/>
                    </a:lnR>
                    <a:lnT>
                      <a:noFill/>
                    </a:lnT>
                    <a:lnB>
                      <a:noFill/>
                    </a:lnB>
                    <a:solidFill>
                      <a:srgbClr val="FFFFFF"/>
                    </a:solidFill>
                  </a:tcPr>
                </a:tc>
                <a:extLst>
                  <a:ext uri="{0D108BD9-81ED-4DB2-BD59-A6C34878D82A}">
                    <a16:rowId xmlns:a16="http://schemas.microsoft.com/office/drawing/2014/main" val="279164114"/>
                  </a:ext>
                </a:extLst>
              </a:tr>
              <a:tr h="773612">
                <a:tc>
                  <a:txBody>
                    <a:bodyPr/>
                    <a:lstStyle/>
                    <a:p>
                      <a:r>
                        <a:rPr lang="en-GB" sz="2200" b="1">
                          <a:solidFill>
                            <a:srgbClr val="E03E2D"/>
                          </a:solidFill>
                          <a:effectLst/>
                        </a:rPr>
                        <a:t>O</a:t>
                      </a:r>
                      <a:endParaRPr lang="en-GB" sz="3500">
                        <a:effectLst/>
                      </a:endParaRPr>
                    </a:p>
                  </a:txBody>
                  <a:tcPr marL="22551" marR="22551" marT="22551" marB="22551" anchor="ctr">
                    <a:lnL>
                      <a:noFill/>
                    </a:lnL>
                    <a:lnR>
                      <a:noFill/>
                    </a:lnR>
                    <a:lnT>
                      <a:noFill/>
                    </a:lnT>
                    <a:lnB>
                      <a:noFill/>
                    </a:lnB>
                    <a:solidFill>
                      <a:srgbClr val="FFFFFF"/>
                    </a:solidFill>
                  </a:tcPr>
                </a:tc>
                <a:tc>
                  <a:txBody>
                    <a:bodyPr/>
                    <a:lstStyle/>
                    <a:p>
                      <a:r>
                        <a:rPr lang="cs-CZ" sz="2200" dirty="0">
                          <a:effectLst/>
                        </a:rPr>
                        <a:t>Chůze, kvalita života</a:t>
                      </a:r>
                      <a:endParaRPr lang="en-GB" sz="3500" dirty="0">
                        <a:effectLst/>
                      </a:endParaRPr>
                    </a:p>
                  </a:txBody>
                  <a:tcPr marL="22551" marR="22551" marT="22551" marB="22551" anchor="ctr">
                    <a:lnL>
                      <a:noFill/>
                    </a:lnL>
                    <a:lnR>
                      <a:noFill/>
                    </a:lnR>
                    <a:lnT>
                      <a:noFill/>
                    </a:lnT>
                    <a:lnB>
                      <a:noFill/>
                    </a:lnB>
                    <a:solidFill>
                      <a:srgbClr val="FFFFFF"/>
                    </a:solidFill>
                  </a:tcPr>
                </a:tc>
                <a:extLst>
                  <a:ext uri="{0D108BD9-81ED-4DB2-BD59-A6C34878D82A}">
                    <a16:rowId xmlns:a16="http://schemas.microsoft.com/office/drawing/2014/main" val="2411428790"/>
                  </a:ext>
                </a:extLst>
              </a:tr>
              <a:tr h="773612">
                <a:tc>
                  <a:txBody>
                    <a:bodyPr/>
                    <a:lstStyle/>
                    <a:p>
                      <a:r>
                        <a:rPr lang="en-GB" sz="2200" b="1">
                          <a:solidFill>
                            <a:srgbClr val="E03E2D"/>
                          </a:solidFill>
                          <a:effectLst/>
                        </a:rPr>
                        <a:t>Question type</a:t>
                      </a:r>
                      <a:endParaRPr lang="en-GB" sz="3500">
                        <a:effectLst/>
                      </a:endParaRPr>
                    </a:p>
                  </a:txBody>
                  <a:tcPr marL="22551" marR="22551" marT="22551" marB="22551" anchor="ctr">
                    <a:lnL>
                      <a:noFill/>
                    </a:lnL>
                    <a:lnR>
                      <a:noFill/>
                    </a:lnR>
                    <a:lnT>
                      <a:noFill/>
                    </a:lnT>
                    <a:lnB>
                      <a:noFill/>
                    </a:lnB>
                    <a:solidFill>
                      <a:srgbClr val="FFFFFF"/>
                    </a:solidFill>
                  </a:tcPr>
                </a:tc>
                <a:tc>
                  <a:txBody>
                    <a:bodyPr/>
                    <a:lstStyle/>
                    <a:p>
                      <a:r>
                        <a:rPr lang="en-GB" sz="2200" b="1" dirty="0">
                          <a:solidFill>
                            <a:srgbClr val="E03E2D"/>
                          </a:solidFill>
                          <a:effectLst/>
                        </a:rPr>
                        <a:t>Efficiency question</a:t>
                      </a:r>
                      <a:endParaRPr lang="en-GB" sz="3500" dirty="0">
                        <a:effectLst/>
                      </a:endParaRPr>
                    </a:p>
                  </a:txBody>
                  <a:tcPr marL="22551" marR="22551" marT="22551" marB="22551" anchor="ctr">
                    <a:lnL>
                      <a:noFill/>
                    </a:lnL>
                    <a:lnR>
                      <a:noFill/>
                    </a:lnR>
                    <a:lnT>
                      <a:noFill/>
                    </a:lnT>
                    <a:lnB>
                      <a:noFill/>
                    </a:lnB>
                    <a:solidFill>
                      <a:srgbClr val="FFFFFF"/>
                    </a:solidFill>
                  </a:tcPr>
                </a:tc>
                <a:extLst>
                  <a:ext uri="{0D108BD9-81ED-4DB2-BD59-A6C34878D82A}">
                    <a16:rowId xmlns:a16="http://schemas.microsoft.com/office/drawing/2014/main" val="3534410044"/>
                  </a:ext>
                </a:extLst>
              </a:tr>
            </a:tbl>
          </a:graphicData>
        </a:graphic>
      </p:graphicFrame>
    </p:spTree>
    <p:extLst>
      <p:ext uri="{BB962C8B-B14F-4D97-AF65-F5344CB8AC3E}">
        <p14:creationId xmlns:p14="http://schemas.microsoft.com/office/powerpoint/2010/main" val="263449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1323606-E020-4375-A630-FD5D15224D9C}"/>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07B37148-BF80-721D-DD59-9C20E30C79B1}"/>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D6D6C118-631F-4A80-9886-907009361577}" type="slidenum">
              <a:rPr lang="cs-CZ" altLang="cs-CZ" smtClean="0"/>
              <a:pPr>
                <a:spcAft>
                  <a:spcPts val="600"/>
                </a:spcAft>
              </a:pPr>
              <a:t>34</a:t>
            </a:fld>
            <a:endParaRPr lang="cs-CZ" altLang="cs-CZ"/>
          </a:p>
        </p:txBody>
      </p:sp>
      <p:sp>
        <p:nvSpPr>
          <p:cNvPr id="14" name="Title 3">
            <a:extLst>
              <a:ext uri="{FF2B5EF4-FFF2-40B4-BE49-F238E27FC236}">
                <a16:creationId xmlns:a16="http://schemas.microsoft.com/office/drawing/2014/main" id="{3EE6E508-519E-FBBC-D25E-9FFC177D7118}"/>
              </a:ext>
            </a:extLst>
          </p:cNvPr>
          <p:cNvSpPr>
            <a:spLocks noGrp="1"/>
          </p:cNvSpPr>
          <p:nvPr>
            <p:ph type="title"/>
          </p:nvPr>
        </p:nvSpPr>
        <p:spPr>
          <a:xfrm>
            <a:off x="720000" y="720000"/>
            <a:ext cx="10753200" cy="451576"/>
          </a:xfrm>
        </p:spPr>
        <p:txBody>
          <a:bodyPr/>
          <a:lstStyle/>
          <a:p>
            <a:r>
              <a:rPr lang="cs-CZ" dirty="0"/>
              <a:t>Příklad </a:t>
            </a:r>
            <a:r>
              <a:rPr lang="cs-CZ" sz="7200" dirty="0"/>
              <a:t>PIO</a:t>
            </a:r>
            <a:endParaRPr lang="en-US" dirty="0"/>
          </a:p>
        </p:txBody>
      </p:sp>
      <p:sp>
        <p:nvSpPr>
          <p:cNvPr id="8" name="Zástupný obsah 7">
            <a:extLst>
              <a:ext uri="{FF2B5EF4-FFF2-40B4-BE49-F238E27FC236}">
                <a16:creationId xmlns:a16="http://schemas.microsoft.com/office/drawing/2014/main" id="{02BF8354-DDD6-E815-7DEE-3F4D7A9BAC90}"/>
              </a:ext>
            </a:extLst>
          </p:cNvPr>
          <p:cNvSpPr>
            <a:spLocks noGrp="1"/>
          </p:cNvSpPr>
          <p:nvPr>
            <p:ph idx="29"/>
          </p:nvPr>
        </p:nvSpPr>
        <p:spPr>
          <a:xfrm>
            <a:off x="720000" y="1701505"/>
            <a:ext cx="5219998" cy="4139998"/>
          </a:xfrm>
        </p:spPr>
        <p:txBody>
          <a:bodyPr>
            <a:normAutofit/>
          </a:bodyPr>
          <a:lstStyle/>
          <a:p>
            <a:pPr>
              <a:spcAft>
                <a:spcPts val="600"/>
              </a:spcAft>
            </a:pPr>
            <a:r>
              <a:rPr lang="en-GB" dirty="0" err="1"/>
              <a:t>Předpovídá</a:t>
            </a:r>
            <a:r>
              <a:rPr lang="en-GB" dirty="0"/>
              <a:t> u </a:t>
            </a:r>
            <a:r>
              <a:rPr lang="en-GB" dirty="0" err="1"/>
              <a:t>pacientů</a:t>
            </a:r>
            <a:r>
              <a:rPr lang="en-GB" dirty="0"/>
              <a:t> s </a:t>
            </a:r>
            <a:r>
              <a:rPr lang="en-GB" dirty="0" err="1"/>
              <a:t>obezitou</a:t>
            </a:r>
            <a:r>
              <a:rPr lang="en-GB" dirty="0"/>
              <a:t> v </a:t>
            </a:r>
            <a:r>
              <a:rPr lang="en-GB" dirty="0" err="1"/>
              <a:t>rodinné</a:t>
            </a:r>
            <a:r>
              <a:rPr lang="en-GB" dirty="0"/>
              <a:t> </a:t>
            </a:r>
            <a:r>
              <a:rPr lang="en-GB" dirty="0" err="1"/>
              <a:t>anamnéze</a:t>
            </a:r>
            <a:r>
              <a:rPr lang="en-GB" dirty="0"/>
              <a:t> (BMI&gt;30) (P) </a:t>
            </a:r>
            <a:r>
              <a:rPr lang="en-GB" dirty="0" err="1"/>
              <a:t>snížení</a:t>
            </a:r>
            <a:r>
              <a:rPr lang="en-GB" dirty="0"/>
              <a:t> </a:t>
            </a:r>
            <a:r>
              <a:rPr lang="en-GB" dirty="0" err="1"/>
              <a:t>příjmu</a:t>
            </a:r>
            <a:r>
              <a:rPr lang="en-GB" dirty="0"/>
              <a:t> </a:t>
            </a:r>
            <a:r>
              <a:rPr lang="en-GB" dirty="0" err="1"/>
              <a:t>sacharidů</a:t>
            </a:r>
            <a:r>
              <a:rPr lang="en-GB" dirty="0"/>
              <a:t> (I) </a:t>
            </a:r>
            <a:r>
              <a:rPr lang="en-GB" dirty="0" err="1"/>
              <a:t>udržení</a:t>
            </a:r>
            <a:r>
              <a:rPr lang="en-GB" dirty="0"/>
              <a:t> </a:t>
            </a:r>
            <a:r>
              <a:rPr lang="en-GB" dirty="0" err="1"/>
              <a:t>fyziologické</a:t>
            </a:r>
            <a:r>
              <a:rPr lang="en-GB" dirty="0"/>
              <a:t> </a:t>
            </a:r>
            <a:r>
              <a:rPr lang="en-GB" dirty="0" err="1"/>
              <a:t>hmotnosti</a:t>
            </a:r>
            <a:r>
              <a:rPr lang="en-GB" dirty="0"/>
              <a:t> (BMI&gt;25) (O)?</a:t>
            </a:r>
            <a:endParaRPr lang="en-GB"/>
          </a:p>
        </p:txBody>
      </p:sp>
      <p:graphicFrame>
        <p:nvGraphicFramePr>
          <p:cNvPr id="9" name="Tabulka 8">
            <a:extLst>
              <a:ext uri="{FF2B5EF4-FFF2-40B4-BE49-F238E27FC236}">
                <a16:creationId xmlns:a16="http://schemas.microsoft.com/office/drawing/2014/main" id="{791D6CA9-051B-B7C7-54A3-3A986F4E4366}"/>
              </a:ext>
            </a:extLst>
          </p:cNvPr>
          <p:cNvGraphicFramePr>
            <a:graphicFrameLocks noGrp="1"/>
          </p:cNvGraphicFramePr>
          <p:nvPr>
            <p:extLst>
              <p:ext uri="{D42A27DB-BD31-4B8C-83A1-F6EECF244321}">
                <p14:modId xmlns:p14="http://schemas.microsoft.com/office/powerpoint/2010/main" val="1480043048"/>
              </p:ext>
            </p:extLst>
          </p:nvPr>
        </p:nvGraphicFramePr>
        <p:xfrm>
          <a:off x="6251280" y="2139009"/>
          <a:ext cx="5219999" cy="3264994"/>
        </p:xfrm>
        <a:graphic>
          <a:graphicData uri="http://schemas.openxmlformats.org/drawingml/2006/table">
            <a:tbl>
              <a:tblPr/>
              <a:tblGrid>
                <a:gridCol w="1470578">
                  <a:extLst>
                    <a:ext uri="{9D8B030D-6E8A-4147-A177-3AD203B41FA5}">
                      <a16:colId xmlns:a16="http://schemas.microsoft.com/office/drawing/2014/main" val="2204576316"/>
                    </a:ext>
                  </a:extLst>
                </a:gridCol>
                <a:gridCol w="3749421">
                  <a:extLst>
                    <a:ext uri="{9D8B030D-6E8A-4147-A177-3AD203B41FA5}">
                      <a16:colId xmlns:a16="http://schemas.microsoft.com/office/drawing/2014/main" val="2065270527"/>
                    </a:ext>
                  </a:extLst>
                </a:gridCol>
              </a:tblGrid>
              <a:tr h="787626">
                <a:tc>
                  <a:txBody>
                    <a:bodyPr/>
                    <a:lstStyle/>
                    <a:p>
                      <a:r>
                        <a:rPr lang="en-GB" sz="2200" b="1">
                          <a:solidFill>
                            <a:srgbClr val="3598DB"/>
                          </a:solidFill>
                          <a:effectLst/>
                        </a:rPr>
                        <a:t>P</a:t>
                      </a:r>
                      <a:endParaRPr lang="en-GB" sz="3700">
                        <a:effectLst/>
                      </a:endParaRPr>
                    </a:p>
                  </a:txBody>
                  <a:tcPr marL="23588" marR="23588" marT="23588" marB="23588" anchor="ctr">
                    <a:lnL>
                      <a:noFill/>
                    </a:lnL>
                    <a:lnR>
                      <a:noFill/>
                    </a:lnR>
                    <a:lnT>
                      <a:noFill/>
                    </a:lnT>
                    <a:lnB>
                      <a:noFill/>
                    </a:lnB>
                    <a:solidFill>
                      <a:srgbClr val="FFFFFF"/>
                    </a:solidFill>
                  </a:tcPr>
                </a:tc>
                <a:tc>
                  <a:txBody>
                    <a:bodyPr/>
                    <a:lstStyle/>
                    <a:p>
                      <a:r>
                        <a:rPr lang="cs-CZ" sz="2200" dirty="0">
                          <a:effectLst/>
                        </a:rPr>
                        <a:t>Pacienti s obezitou v anamnéze </a:t>
                      </a:r>
                      <a:r>
                        <a:rPr lang="en-GB" sz="2200" dirty="0">
                          <a:effectLst/>
                        </a:rPr>
                        <a:t>(BMI &gt; 30)</a:t>
                      </a:r>
                      <a:endParaRPr lang="en-GB" sz="3700" dirty="0">
                        <a:effectLst/>
                      </a:endParaRPr>
                    </a:p>
                  </a:txBody>
                  <a:tcPr marL="23588" marR="23588" marT="23588" marB="23588" anchor="ctr">
                    <a:lnL>
                      <a:noFill/>
                    </a:lnL>
                    <a:lnR>
                      <a:noFill/>
                    </a:lnR>
                    <a:lnT>
                      <a:noFill/>
                    </a:lnT>
                    <a:lnB>
                      <a:noFill/>
                    </a:lnB>
                    <a:solidFill>
                      <a:srgbClr val="FFFFFF"/>
                    </a:solidFill>
                  </a:tcPr>
                </a:tc>
                <a:extLst>
                  <a:ext uri="{0D108BD9-81ED-4DB2-BD59-A6C34878D82A}">
                    <a16:rowId xmlns:a16="http://schemas.microsoft.com/office/drawing/2014/main" val="101294537"/>
                  </a:ext>
                </a:extLst>
              </a:tr>
              <a:tr h="451058">
                <a:tc>
                  <a:txBody>
                    <a:bodyPr/>
                    <a:lstStyle/>
                    <a:p>
                      <a:r>
                        <a:rPr lang="en-GB" sz="2200" b="1">
                          <a:solidFill>
                            <a:srgbClr val="3598DB"/>
                          </a:solidFill>
                          <a:effectLst/>
                        </a:rPr>
                        <a:t>I</a:t>
                      </a:r>
                      <a:endParaRPr lang="en-GB" sz="3700">
                        <a:effectLst/>
                      </a:endParaRPr>
                    </a:p>
                  </a:txBody>
                  <a:tcPr marL="23588" marR="23588" marT="23588" marB="23588" anchor="ctr">
                    <a:lnL>
                      <a:noFill/>
                    </a:lnL>
                    <a:lnR>
                      <a:noFill/>
                    </a:lnR>
                    <a:lnT>
                      <a:noFill/>
                    </a:lnT>
                    <a:lnB>
                      <a:noFill/>
                    </a:lnB>
                    <a:solidFill>
                      <a:srgbClr val="FFFFFF"/>
                    </a:solidFill>
                  </a:tcPr>
                </a:tc>
                <a:tc>
                  <a:txBody>
                    <a:bodyPr/>
                    <a:lstStyle/>
                    <a:p>
                      <a:r>
                        <a:rPr lang="cs-CZ" sz="2200" dirty="0">
                          <a:effectLst/>
                        </a:rPr>
                        <a:t>Snížení příjmu sacharidů</a:t>
                      </a:r>
                      <a:endParaRPr lang="en-GB" sz="3700" dirty="0">
                        <a:effectLst/>
                      </a:endParaRPr>
                    </a:p>
                  </a:txBody>
                  <a:tcPr marL="23588" marR="23588" marT="23588" marB="23588" anchor="ctr">
                    <a:lnL>
                      <a:noFill/>
                    </a:lnL>
                    <a:lnR>
                      <a:noFill/>
                    </a:lnR>
                    <a:lnT>
                      <a:noFill/>
                    </a:lnT>
                    <a:lnB>
                      <a:noFill/>
                    </a:lnB>
                    <a:solidFill>
                      <a:srgbClr val="FFFFFF"/>
                    </a:solidFill>
                  </a:tcPr>
                </a:tc>
                <a:extLst>
                  <a:ext uri="{0D108BD9-81ED-4DB2-BD59-A6C34878D82A}">
                    <a16:rowId xmlns:a16="http://schemas.microsoft.com/office/drawing/2014/main" val="4269944010"/>
                  </a:ext>
                </a:extLst>
              </a:tr>
              <a:tr h="451058">
                <a:tc>
                  <a:txBody>
                    <a:bodyPr/>
                    <a:lstStyle/>
                    <a:p>
                      <a:r>
                        <a:rPr lang="en-GB" sz="2200" b="1" dirty="0">
                          <a:solidFill>
                            <a:schemeClr val="bg1">
                              <a:lumMod val="75000"/>
                            </a:schemeClr>
                          </a:solidFill>
                          <a:effectLst/>
                        </a:rPr>
                        <a:t>C</a:t>
                      </a:r>
                      <a:endParaRPr lang="en-GB" sz="3700" dirty="0">
                        <a:solidFill>
                          <a:schemeClr val="bg1">
                            <a:lumMod val="75000"/>
                          </a:schemeClr>
                        </a:solidFill>
                        <a:effectLst/>
                      </a:endParaRPr>
                    </a:p>
                  </a:txBody>
                  <a:tcPr marL="23588" marR="23588" marT="23588" marB="23588" anchor="ctr">
                    <a:lnL>
                      <a:noFill/>
                    </a:lnL>
                    <a:lnR>
                      <a:noFill/>
                    </a:lnR>
                    <a:lnT>
                      <a:noFill/>
                    </a:lnT>
                    <a:lnB>
                      <a:noFill/>
                    </a:lnB>
                    <a:solidFill>
                      <a:srgbClr val="FFFFFF"/>
                    </a:solidFill>
                  </a:tcPr>
                </a:tc>
                <a:tc>
                  <a:txBody>
                    <a:bodyPr/>
                    <a:lstStyle/>
                    <a:p>
                      <a:r>
                        <a:rPr lang="en-GB" sz="2200" dirty="0">
                          <a:solidFill>
                            <a:schemeClr val="bg1">
                              <a:lumMod val="75000"/>
                            </a:schemeClr>
                          </a:solidFill>
                          <a:effectLst/>
                        </a:rPr>
                        <a:t>N/A</a:t>
                      </a:r>
                      <a:endParaRPr lang="en-GB" sz="3700" dirty="0">
                        <a:solidFill>
                          <a:schemeClr val="bg1">
                            <a:lumMod val="75000"/>
                          </a:schemeClr>
                        </a:solidFill>
                        <a:effectLst/>
                      </a:endParaRPr>
                    </a:p>
                  </a:txBody>
                  <a:tcPr marL="23588" marR="23588" marT="23588" marB="23588" anchor="ctr">
                    <a:lnL>
                      <a:noFill/>
                    </a:lnL>
                    <a:lnR>
                      <a:noFill/>
                    </a:lnR>
                    <a:lnT>
                      <a:noFill/>
                    </a:lnT>
                    <a:lnB>
                      <a:noFill/>
                    </a:lnB>
                    <a:solidFill>
                      <a:srgbClr val="FFFFFF"/>
                    </a:solidFill>
                  </a:tcPr>
                </a:tc>
                <a:extLst>
                  <a:ext uri="{0D108BD9-81ED-4DB2-BD59-A6C34878D82A}">
                    <a16:rowId xmlns:a16="http://schemas.microsoft.com/office/drawing/2014/main" val="4028723441"/>
                  </a:ext>
                </a:extLst>
              </a:tr>
              <a:tr h="787626">
                <a:tc>
                  <a:txBody>
                    <a:bodyPr/>
                    <a:lstStyle/>
                    <a:p>
                      <a:r>
                        <a:rPr lang="en-GB" sz="2200" b="1">
                          <a:solidFill>
                            <a:srgbClr val="3598DB"/>
                          </a:solidFill>
                          <a:effectLst/>
                        </a:rPr>
                        <a:t>O</a:t>
                      </a:r>
                      <a:endParaRPr lang="en-GB" sz="3700">
                        <a:effectLst/>
                      </a:endParaRPr>
                    </a:p>
                  </a:txBody>
                  <a:tcPr marL="23588" marR="23588" marT="23588" marB="23588" anchor="ctr">
                    <a:lnL>
                      <a:noFill/>
                    </a:lnL>
                    <a:lnR>
                      <a:noFill/>
                    </a:lnR>
                    <a:lnT>
                      <a:noFill/>
                    </a:lnT>
                    <a:lnB>
                      <a:noFill/>
                    </a:lnB>
                    <a:solidFill>
                      <a:srgbClr val="FFFFFF"/>
                    </a:solidFill>
                  </a:tcPr>
                </a:tc>
                <a:tc>
                  <a:txBody>
                    <a:bodyPr/>
                    <a:lstStyle/>
                    <a:p>
                      <a:r>
                        <a:rPr lang="cs-CZ" sz="2200" dirty="0">
                          <a:effectLst/>
                        </a:rPr>
                        <a:t>Udržení fyziologické hmotnosti </a:t>
                      </a:r>
                      <a:r>
                        <a:rPr lang="en-GB" sz="2200" dirty="0">
                          <a:effectLst/>
                        </a:rPr>
                        <a:t>(BMI&gt;25)</a:t>
                      </a:r>
                      <a:endParaRPr lang="en-GB" sz="3700" dirty="0">
                        <a:effectLst/>
                      </a:endParaRPr>
                    </a:p>
                  </a:txBody>
                  <a:tcPr marL="23588" marR="23588" marT="23588" marB="23588" anchor="ctr">
                    <a:lnL>
                      <a:noFill/>
                    </a:lnL>
                    <a:lnR>
                      <a:noFill/>
                    </a:lnR>
                    <a:lnT>
                      <a:noFill/>
                    </a:lnT>
                    <a:lnB>
                      <a:noFill/>
                    </a:lnB>
                    <a:solidFill>
                      <a:srgbClr val="FFFFFF"/>
                    </a:solidFill>
                  </a:tcPr>
                </a:tc>
                <a:extLst>
                  <a:ext uri="{0D108BD9-81ED-4DB2-BD59-A6C34878D82A}">
                    <a16:rowId xmlns:a16="http://schemas.microsoft.com/office/drawing/2014/main" val="23406907"/>
                  </a:ext>
                </a:extLst>
              </a:tr>
              <a:tr h="787626">
                <a:tc>
                  <a:txBody>
                    <a:bodyPr/>
                    <a:lstStyle/>
                    <a:p>
                      <a:r>
                        <a:rPr lang="en-GB" sz="2200" b="1">
                          <a:solidFill>
                            <a:srgbClr val="3598DB"/>
                          </a:solidFill>
                          <a:effectLst/>
                        </a:rPr>
                        <a:t>Question type</a:t>
                      </a:r>
                      <a:endParaRPr lang="en-GB" sz="3700">
                        <a:effectLst/>
                      </a:endParaRPr>
                    </a:p>
                  </a:txBody>
                  <a:tcPr marL="23588" marR="23588" marT="23588" marB="23588" anchor="ctr">
                    <a:lnL>
                      <a:noFill/>
                    </a:lnL>
                    <a:lnR>
                      <a:noFill/>
                    </a:lnR>
                    <a:lnT>
                      <a:noFill/>
                    </a:lnT>
                    <a:lnB>
                      <a:noFill/>
                    </a:lnB>
                    <a:solidFill>
                      <a:srgbClr val="FFFFFF"/>
                    </a:solidFill>
                  </a:tcPr>
                </a:tc>
                <a:tc>
                  <a:txBody>
                    <a:bodyPr/>
                    <a:lstStyle/>
                    <a:p>
                      <a:r>
                        <a:rPr lang="en-GB" sz="2200" b="1" dirty="0">
                          <a:solidFill>
                            <a:srgbClr val="3598DB"/>
                          </a:solidFill>
                          <a:effectLst/>
                        </a:rPr>
                        <a:t>Prognostic/predictive question</a:t>
                      </a:r>
                      <a:endParaRPr lang="en-GB" sz="3700" dirty="0">
                        <a:effectLst/>
                      </a:endParaRPr>
                    </a:p>
                  </a:txBody>
                  <a:tcPr marL="23588" marR="23588" marT="23588" marB="23588" anchor="ctr">
                    <a:lnL>
                      <a:noFill/>
                    </a:lnL>
                    <a:lnR>
                      <a:noFill/>
                    </a:lnR>
                    <a:lnT>
                      <a:noFill/>
                    </a:lnT>
                    <a:lnB>
                      <a:noFill/>
                    </a:lnB>
                    <a:solidFill>
                      <a:srgbClr val="FFFFFF"/>
                    </a:solidFill>
                  </a:tcPr>
                </a:tc>
                <a:extLst>
                  <a:ext uri="{0D108BD9-81ED-4DB2-BD59-A6C34878D82A}">
                    <a16:rowId xmlns:a16="http://schemas.microsoft.com/office/drawing/2014/main" val="4248517828"/>
                  </a:ext>
                </a:extLst>
              </a:tr>
            </a:tbl>
          </a:graphicData>
        </a:graphic>
      </p:graphicFrame>
    </p:spTree>
    <p:extLst>
      <p:ext uri="{BB962C8B-B14F-4D97-AF65-F5344CB8AC3E}">
        <p14:creationId xmlns:p14="http://schemas.microsoft.com/office/powerpoint/2010/main" val="3954272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72B4558-8740-54C6-F7E6-D70957DD327C}"/>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E2139A09-CEF8-5E8B-4555-B59E8078210E}"/>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D6D6C118-631F-4A80-9886-907009361577}" type="slidenum">
              <a:rPr lang="cs-CZ" altLang="cs-CZ" smtClean="0"/>
              <a:pPr>
                <a:spcAft>
                  <a:spcPts val="600"/>
                </a:spcAft>
              </a:pPr>
              <a:t>35</a:t>
            </a:fld>
            <a:endParaRPr lang="cs-CZ" altLang="cs-CZ"/>
          </a:p>
        </p:txBody>
      </p:sp>
      <p:sp>
        <p:nvSpPr>
          <p:cNvPr id="7" name="Nadpis 6">
            <a:extLst>
              <a:ext uri="{FF2B5EF4-FFF2-40B4-BE49-F238E27FC236}">
                <a16:creationId xmlns:a16="http://schemas.microsoft.com/office/drawing/2014/main" id="{7ABD5E32-C79E-4488-2228-3BDEF580DDE1}"/>
              </a:ext>
            </a:extLst>
          </p:cNvPr>
          <p:cNvSpPr>
            <a:spLocks noGrp="1"/>
          </p:cNvSpPr>
          <p:nvPr>
            <p:ph type="title"/>
          </p:nvPr>
        </p:nvSpPr>
        <p:spPr>
          <a:xfrm>
            <a:off x="720000" y="720000"/>
            <a:ext cx="10753200" cy="451576"/>
          </a:xfrm>
        </p:spPr>
        <p:txBody>
          <a:bodyPr anchor="t">
            <a:normAutofit fontScale="90000"/>
          </a:bodyPr>
          <a:lstStyle/>
          <a:p>
            <a:r>
              <a:rPr lang="cs-CZ" sz="2200" dirty="0"/>
              <a:t>Příklad </a:t>
            </a:r>
            <a:r>
              <a:rPr lang="cs-CZ" sz="4900" dirty="0"/>
              <a:t>PIRD </a:t>
            </a:r>
            <a:endParaRPr lang="en-GB" sz="2200" dirty="0"/>
          </a:p>
        </p:txBody>
      </p:sp>
      <p:sp>
        <p:nvSpPr>
          <p:cNvPr id="8" name="Zástupný obsah 7">
            <a:extLst>
              <a:ext uri="{FF2B5EF4-FFF2-40B4-BE49-F238E27FC236}">
                <a16:creationId xmlns:a16="http://schemas.microsoft.com/office/drawing/2014/main" id="{78C4B20B-84E3-0F4E-5E48-410A38CDE977}"/>
              </a:ext>
            </a:extLst>
          </p:cNvPr>
          <p:cNvSpPr>
            <a:spLocks noGrp="1"/>
          </p:cNvSpPr>
          <p:nvPr>
            <p:ph idx="29"/>
          </p:nvPr>
        </p:nvSpPr>
        <p:spPr>
          <a:xfrm>
            <a:off x="720000" y="1701505"/>
            <a:ext cx="5219998" cy="4139998"/>
          </a:xfrm>
        </p:spPr>
        <p:txBody>
          <a:bodyPr>
            <a:normAutofit/>
          </a:bodyPr>
          <a:lstStyle/>
          <a:p>
            <a:pPr>
              <a:spcAft>
                <a:spcPts val="600"/>
              </a:spcAft>
            </a:pPr>
            <a:r>
              <a:rPr lang="en-GB" dirty="0"/>
              <a:t>Je u </a:t>
            </a:r>
            <a:r>
              <a:rPr lang="en-GB" dirty="0" err="1"/>
              <a:t>pacientů</a:t>
            </a:r>
            <a:r>
              <a:rPr lang="en-GB" dirty="0"/>
              <a:t> s </a:t>
            </a:r>
            <a:r>
              <a:rPr lang="en-GB" dirty="0" err="1"/>
              <a:t>podezřením</a:t>
            </a:r>
            <a:r>
              <a:rPr lang="en-GB" dirty="0"/>
              <a:t> </a:t>
            </a:r>
            <a:r>
              <a:rPr lang="en-GB" dirty="0" err="1"/>
              <a:t>na</a:t>
            </a:r>
            <a:r>
              <a:rPr lang="en-GB" dirty="0"/>
              <a:t> </a:t>
            </a:r>
            <a:r>
              <a:rPr lang="en-GB" dirty="0" err="1"/>
              <a:t>hlubokou</a:t>
            </a:r>
            <a:r>
              <a:rPr lang="en-GB" dirty="0"/>
              <a:t> </a:t>
            </a:r>
            <a:r>
              <a:rPr lang="en-GB" dirty="0" err="1"/>
              <a:t>žilní</a:t>
            </a:r>
            <a:r>
              <a:rPr lang="en-GB" dirty="0"/>
              <a:t> </a:t>
            </a:r>
            <a:r>
              <a:rPr lang="en-GB" dirty="0" err="1"/>
              <a:t>trombózu</a:t>
            </a:r>
            <a:r>
              <a:rPr lang="en-GB" dirty="0"/>
              <a:t> (P) </a:t>
            </a:r>
            <a:r>
              <a:rPr lang="cs-CZ" dirty="0"/>
              <a:t>d-</a:t>
            </a:r>
            <a:r>
              <a:rPr lang="en-GB" dirty="0" err="1"/>
              <a:t>dimerový</a:t>
            </a:r>
            <a:r>
              <a:rPr lang="en-GB" dirty="0"/>
              <a:t> test (I) </a:t>
            </a:r>
            <a:r>
              <a:rPr lang="en-GB" dirty="0" err="1"/>
              <a:t>ve</a:t>
            </a:r>
            <a:r>
              <a:rPr lang="en-GB" dirty="0"/>
              <a:t> </a:t>
            </a:r>
            <a:r>
              <a:rPr lang="en-GB" dirty="0" err="1"/>
              <a:t>srovnání</a:t>
            </a:r>
            <a:r>
              <a:rPr lang="en-GB" dirty="0"/>
              <a:t> s </a:t>
            </a:r>
            <a:r>
              <a:rPr lang="en-GB" dirty="0" err="1"/>
              <a:t>ultrazvukem</a:t>
            </a:r>
            <a:r>
              <a:rPr lang="en-GB" dirty="0"/>
              <a:t> (</a:t>
            </a:r>
            <a:r>
              <a:rPr lang="cs-CZ" dirty="0"/>
              <a:t>R</a:t>
            </a:r>
            <a:r>
              <a:rPr lang="en-GB" dirty="0"/>
              <a:t>) </a:t>
            </a:r>
            <a:r>
              <a:rPr lang="en-GB" dirty="0" err="1"/>
              <a:t>přesnější</a:t>
            </a:r>
            <a:r>
              <a:rPr lang="en-GB" dirty="0"/>
              <a:t> v </a:t>
            </a:r>
            <a:r>
              <a:rPr lang="en-GB" dirty="0" err="1"/>
              <a:t>diagnostice</a:t>
            </a:r>
            <a:r>
              <a:rPr lang="en-GB" dirty="0"/>
              <a:t> </a:t>
            </a:r>
            <a:r>
              <a:rPr lang="en-GB" dirty="0" err="1"/>
              <a:t>hluboké</a:t>
            </a:r>
            <a:r>
              <a:rPr lang="en-GB" dirty="0"/>
              <a:t> </a:t>
            </a:r>
            <a:r>
              <a:rPr lang="en-GB" dirty="0" err="1"/>
              <a:t>žilní</a:t>
            </a:r>
            <a:r>
              <a:rPr lang="en-GB" dirty="0"/>
              <a:t> </a:t>
            </a:r>
            <a:r>
              <a:rPr lang="en-GB" dirty="0" err="1"/>
              <a:t>trombózy</a:t>
            </a:r>
            <a:r>
              <a:rPr lang="en-GB" dirty="0"/>
              <a:t> (</a:t>
            </a:r>
            <a:r>
              <a:rPr lang="cs-CZ" dirty="0"/>
              <a:t>D</a:t>
            </a:r>
            <a:r>
              <a:rPr lang="en-GB" dirty="0"/>
              <a:t>)?</a:t>
            </a:r>
          </a:p>
        </p:txBody>
      </p:sp>
      <p:graphicFrame>
        <p:nvGraphicFramePr>
          <p:cNvPr id="9" name="Zástupný obsah 5">
            <a:extLst>
              <a:ext uri="{FF2B5EF4-FFF2-40B4-BE49-F238E27FC236}">
                <a16:creationId xmlns:a16="http://schemas.microsoft.com/office/drawing/2014/main" id="{0E56FC3B-5F68-988A-8F96-E3A0F58D421B}"/>
              </a:ext>
            </a:extLst>
          </p:cNvPr>
          <p:cNvGraphicFramePr>
            <a:graphicFrameLocks/>
          </p:cNvGraphicFramePr>
          <p:nvPr>
            <p:extLst>
              <p:ext uri="{D42A27DB-BD31-4B8C-83A1-F6EECF244321}">
                <p14:modId xmlns:p14="http://schemas.microsoft.com/office/powerpoint/2010/main" val="1486399962"/>
              </p:ext>
            </p:extLst>
          </p:nvPr>
        </p:nvGraphicFramePr>
        <p:xfrm>
          <a:off x="6251280" y="1791478"/>
          <a:ext cx="5219999" cy="3303036"/>
        </p:xfrm>
        <a:graphic>
          <a:graphicData uri="http://schemas.openxmlformats.org/drawingml/2006/table">
            <a:tbl>
              <a:tblPr/>
              <a:tblGrid>
                <a:gridCol w="1771575">
                  <a:extLst>
                    <a:ext uri="{9D8B030D-6E8A-4147-A177-3AD203B41FA5}">
                      <a16:colId xmlns:a16="http://schemas.microsoft.com/office/drawing/2014/main" val="3425864445"/>
                    </a:ext>
                  </a:extLst>
                </a:gridCol>
                <a:gridCol w="3448424">
                  <a:extLst>
                    <a:ext uri="{9D8B030D-6E8A-4147-A177-3AD203B41FA5}">
                      <a16:colId xmlns:a16="http://schemas.microsoft.com/office/drawing/2014/main" val="4109196221"/>
                    </a:ext>
                  </a:extLst>
                </a:gridCol>
              </a:tblGrid>
              <a:tr h="886389">
                <a:tc>
                  <a:txBody>
                    <a:bodyPr/>
                    <a:lstStyle/>
                    <a:p>
                      <a:r>
                        <a:rPr lang="en-GB" sz="1800" b="1">
                          <a:solidFill>
                            <a:srgbClr val="E67E23"/>
                          </a:solidFill>
                          <a:effectLst/>
                        </a:rPr>
                        <a:t>P</a:t>
                      </a:r>
                      <a:endParaRPr lang="en-GB" sz="3000">
                        <a:effectLst/>
                      </a:endParaRPr>
                    </a:p>
                  </a:txBody>
                  <a:tcPr marL="19239" marR="19239" marT="19239" marB="19239" anchor="ctr">
                    <a:lnL>
                      <a:noFill/>
                    </a:lnL>
                    <a:lnR>
                      <a:noFill/>
                    </a:lnR>
                    <a:lnT>
                      <a:noFill/>
                    </a:lnT>
                    <a:lnB>
                      <a:noFill/>
                    </a:lnB>
                    <a:solidFill>
                      <a:srgbClr val="FFFFFF"/>
                    </a:solidFill>
                  </a:tcPr>
                </a:tc>
                <a:tc>
                  <a:txBody>
                    <a:bodyPr/>
                    <a:lstStyle/>
                    <a:p>
                      <a:r>
                        <a:rPr lang="cs-CZ" sz="1800" dirty="0" err="1">
                          <a:effectLst/>
                        </a:rPr>
                        <a:t>Pacietni</a:t>
                      </a:r>
                      <a:r>
                        <a:rPr lang="cs-CZ" sz="1800" dirty="0">
                          <a:effectLst/>
                        </a:rPr>
                        <a:t> s podezřením na hlubokou žilní trombózu</a:t>
                      </a:r>
                      <a:endParaRPr lang="en-GB" sz="3000" dirty="0">
                        <a:effectLst/>
                      </a:endParaRPr>
                    </a:p>
                  </a:txBody>
                  <a:tcPr marL="19239" marR="19239" marT="19239" marB="19239" anchor="ctr">
                    <a:lnL>
                      <a:noFill/>
                    </a:lnL>
                    <a:lnR>
                      <a:noFill/>
                    </a:lnR>
                    <a:lnT>
                      <a:noFill/>
                    </a:lnT>
                    <a:lnB>
                      <a:noFill/>
                    </a:lnB>
                    <a:solidFill>
                      <a:srgbClr val="FFFFFF"/>
                    </a:solidFill>
                  </a:tcPr>
                </a:tc>
                <a:extLst>
                  <a:ext uri="{0D108BD9-81ED-4DB2-BD59-A6C34878D82A}">
                    <a16:rowId xmlns:a16="http://schemas.microsoft.com/office/drawing/2014/main" val="3388697346"/>
                  </a:ext>
                </a:extLst>
              </a:tr>
              <a:tr h="510086">
                <a:tc>
                  <a:txBody>
                    <a:bodyPr/>
                    <a:lstStyle/>
                    <a:p>
                      <a:r>
                        <a:rPr lang="en-GB" sz="1800" b="1">
                          <a:solidFill>
                            <a:srgbClr val="E67E23"/>
                          </a:solidFill>
                          <a:effectLst/>
                        </a:rPr>
                        <a:t>I</a:t>
                      </a:r>
                      <a:endParaRPr lang="en-GB" sz="3000">
                        <a:effectLst/>
                      </a:endParaRPr>
                    </a:p>
                  </a:txBody>
                  <a:tcPr marL="19239" marR="19239" marT="19239" marB="19239" anchor="ctr">
                    <a:lnL>
                      <a:noFill/>
                    </a:lnL>
                    <a:lnR>
                      <a:noFill/>
                    </a:lnR>
                    <a:lnT>
                      <a:noFill/>
                    </a:lnT>
                    <a:lnB>
                      <a:noFill/>
                    </a:lnB>
                    <a:solidFill>
                      <a:srgbClr val="FFFFFF"/>
                    </a:solidFill>
                  </a:tcPr>
                </a:tc>
                <a:tc>
                  <a:txBody>
                    <a:bodyPr/>
                    <a:lstStyle/>
                    <a:p>
                      <a:r>
                        <a:rPr lang="cs-CZ" sz="1800" dirty="0">
                          <a:effectLst/>
                        </a:rPr>
                        <a:t>D-</a:t>
                      </a:r>
                      <a:r>
                        <a:rPr lang="en-GB" sz="1800" dirty="0">
                          <a:effectLst/>
                        </a:rPr>
                        <a:t>Dimer test</a:t>
                      </a:r>
                      <a:endParaRPr lang="en-GB" sz="3000" dirty="0">
                        <a:effectLst/>
                      </a:endParaRPr>
                    </a:p>
                  </a:txBody>
                  <a:tcPr marL="19239" marR="19239" marT="19239" marB="19239" anchor="ctr">
                    <a:lnL>
                      <a:noFill/>
                    </a:lnL>
                    <a:lnR>
                      <a:noFill/>
                    </a:lnR>
                    <a:lnT>
                      <a:noFill/>
                    </a:lnT>
                    <a:lnB>
                      <a:noFill/>
                    </a:lnB>
                    <a:solidFill>
                      <a:srgbClr val="FFFFFF"/>
                    </a:solidFill>
                  </a:tcPr>
                </a:tc>
                <a:extLst>
                  <a:ext uri="{0D108BD9-81ED-4DB2-BD59-A6C34878D82A}">
                    <a16:rowId xmlns:a16="http://schemas.microsoft.com/office/drawing/2014/main" val="128633466"/>
                  </a:ext>
                </a:extLst>
              </a:tr>
              <a:tr h="510086">
                <a:tc>
                  <a:txBody>
                    <a:bodyPr/>
                    <a:lstStyle/>
                    <a:p>
                      <a:r>
                        <a:rPr lang="en-GB" sz="1800" b="1">
                          <a:solidFill>
                            <a:srgbClr val="E67E23"/>
                          </a:solidFill>
                          <a:effectLst/>
                        </a:rPr>
                        <a:t>R</a:t>
                      </a:r>
                      <a:endParaRPr lang="en-GB" sz="3000">
                        <a:effectLst/>
                      </a:endParaRPr>
                    </a:p>
                  </a:txBody>
                  <a:tcPr marL="19239" marR="19239" marT="19239" marB="19239" anchor="ctr">
                    <a:lnL>
                      <a:noFill/>
                    </a:lnL>
                    <a:lnR>
                      <a:noFill/>
                    </a:lnR>
                    <a:lnT>
                      <a:noFill/>
                    </a:lnT>
                    <a:lnB>
                      <a:noFill/>
                    </a:lnB>
                    <a:solidFill>
                      <a:srgbClr val="FFFFFF"/>
                    </a:solidFill>
                  </a:tcPr>
                </a:tc>
                <a:tc>
                  <a:txBody>
                    <a:bodyPr/>
                    <a:lstStyle/>
                    <a:p>
                      <a:r>
                        <a:rPr lang="cs-CZ" sz="1800" dirty="0">
                          <a:effectLst/>
                        </a:rPr>
                        <a:t>ultrazvuk</a:t>
                      </a:r>
                      <a:endParaRPr lang="en-GB" sz="3000" dirty="0">
                        <a:effectLst/>
                      </a:endParaRPr>
                    </a:p>
                  </a:txBody>
                  <a:tcPr marL="19239" marR="19239" marT="19239" marB="19239" anchor="ctr">
                    <a:lnL>
                      <a:noFill/>
                    </a:lnL>
                    <a:lnR>
                      <a:noFill/>
                    </a:lnR>
                    <a:lnT>
                      <a:noFill/>
                    </a:lnT>
                    <a:lnB>
                      <a:noFill/>
                    </a:lnB>
                    <a:solidFill>
                      <a:srgbClr val="FFFFFF"/>
                    </a:solidFill>
                  </a:tcPr>
                </a:tc>
                <a:extLst>
                  <a:ext uri="{0D108BD9-81ED-4DB2-BD59-A6C34878D82A}">
                    <a16:rowId xmlns:a16="http://schemas.microsoft.com/office/drawing/2014/main" val="2645489503"/>
                  </a:ext>
                </a:extLst>
              </a:tr>
              <a:tr h="886389">
                <a:tc>
                  <a:txBody>
                    <a:bodyPr/>
                    <a:lstStyle/>
                    <a:p>
                      <a:r>
                        <a:rPr lang="en-GB" sz="1800" b="1">
                          <a:solidFill>
                            <a:srgbClr val="E67E23"/>
                          </a:solidFill>
                          <a:effectLst/>
                        </a:rPr>
                        <a:t>D</a:t>
                      </a:r>
                      <a:endParaRPr lang="en-GB" sz="3000">
                        <a:effectLst/>
                      </a:endParaRPr>
                    </a:p>
                  </a:txBody>
                  <a:tcPr marL="19239" marR="19239" marT="19239" marB="19239" anchor="ctr">
                    <a:lnL>
                      <a:noFill/>
                    </a:lnL>
                    <a:lnR>
                      <a:noFill/>
                    </a:lnR>
                    <a:lnT>
                      <a:noFill/>
                    </a:lnT>
                    <a:lnB>
                      <a:noFill/>
                    </a:lnB>
                    <a:solidFill>
                      <a:srgbClr val="FFFFFF"/>
                    </a:solidFill>
                  </a:tcPr>
                </a:tc>
                <a:tc>
                  <a:txBody>
                    <a:bodyPr/>
                    <a:lstStyle/>
                    <a:p>
                      <a:r>
                        <a:rPr lang="cs-CZ" sz="1800" dirty="0">
                          <a:effectLst/>
                        </a:rPr>
                        <a:t>Přesnost diagnostiky pacientů s hlubokou žilní trombózou</a:t>
                      </a:r>
                      <a:endParaRPr lang="en-GB" sz="3000" dirty="0">
                        <a:effectLst/>
                      </a:endParaRPr>
                    </a:p>
                  </a:txBody>
                  <a:tcPr marL="19239" marR="19239" marT="19239" marB="19239" anchor="ctr">
                    <a:lnL>
                      <a:noFill/>
                    </a:lnL>
                    <a:lnR>
                      <a:noFill/>
                    </a:lnR>
                    <a:lnT>
                      <a:noFill/>
                    </a:lnT>
                    <a:lnB>
                      <a:noFill/>
                    </a:lnB>
                    <a:solidFill>
                      <a:srgbClr val="FFFFFF"/>
                    </a:solidFill>
                  </a:tcPr>
                </a:tc>
                <a:extLst>
                  <a:ext uri="{0D108BD9-81ED-4DB2-BD59-A6C34878D82A}">
                    <a16:rowId xmlns:a16="http://schemas.microsoft.com/office/drawing/2014/main" val="810153659"/>
                  </a:ext>
                </a:extLst>
              </a:tr>
              <a:tr h="510086">
                <a:tc>
                  <a:txBody>
                    <a:bodyPr/>
                    <a:lstStyle/>
                    <a:p>
                      <a:r>
                        <a:rPr lang="en-GB" sz="1800" b="1">
                          <a:solidFill>
                            <a:srgbClr val="E67E23"/>
                          </a:solidFill>
                          <a:effectLst/>
                        </a:rPr>
                        <a:t>Question type</a:t>
                      </a:r>
                      <a:endParaRPr lang="en-GB" sz="3000">
                        <a:effectLst/>
                      </a:endParaRPr>
                    </a:p>
                  </a:txBody>
                  <a:tcPr marL="19239" marR="19239" marT="19239" marB="19239" anchor="ctr">
                    <a:lnL>
                      <a:noFill/>
                    </a:lnL>
                    <a:lnR>
                      <a:noFill/>
                    </a:lnR>
                    <a:lnT>
                      <a:noFill/>
                    </a:lnT>
                    <a:lnB>
                      <a:noFill/>
                    </a:lnB>
                    <a:solidFill>
                      <a:srgbClr val="FFFFFF"/>
                    </a:solidFill>
                  </a:tcPr>
                </a:tc>
                <a:tc>
                  <a:txBody>
                    <a:bodyPr/>
                    <a:lstStyle/>
                    <a:p>
                      <a:r>
                        <a:rPr lang="en-GB" sz="1800" b="1" dirty="0">
                          <a:solidFill>
                            <a:srgbClr val="E67E23"/>
                          </a:solidFill>
                          <a:effectLst/>
                        </a:rPr>
                        <a:t>Diagnostic question</a:t>
                      </a:r>
                      <a:endParaRPr lang="en-GB" sz="3000" dirty="0">
                        <a:effectLst/>
                      </a:endParaRPr>
                    </a:p>
                  </a:txBody>
                  <a:tcPr marL="19239" marR="19239" marT="19239" marB="19239" anchor="ctr">
                    <a:lnL>
                      <a:noFill/>
                    </a:lnL>
                    <a:lnR>
                      <a:noFill/>
                    </a:lnR>
                    <a:lnT>
                      <a:noFill/>
                    </a:lnT>
                    <a:lnB>
                      <a:noFill/>
                    </a:lnB>
                    <a:solidFill>
                      <a:srgbClr val="FFFFFF"/>
                    </a:solidFill>
                  </a:tcPr>
                </a:tc>
                <a:extLst>
                  <a:ext uri="{0D108BD9-81ED-4DB2-BD59-A6C34878D82A}">
                    <a16:rowId xmlns:a16="http://schemas.microsoft.com/office/drawing/2014/main" val="1986402795"/>
                  </a:ext>
                </a:extLst>
              </a:tr>
            </a:tbl>
          </a:graphicData>
        </a:graphic>
      </p:graphicFrame>
    </p:spTree>
    <p:extLst>
      <p:ext uri="{BB962C8B-B14F-4D97-AF65-F5344CB8AC3E}">
        <p14:creationId xmlns:p14="http://schemas.microsoft.com/office/powerpoint/2010/main" val="2927617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0079B50-C35E-82D9-21BC-5C3F0B1D149D}"/>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E5169908-6A8F-4C5C-6BB4-D5FBC1E8029A}"/>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36</a:t>
            </a:fld>
            <a:endParaRPr lang="cs-CZ" altLang="cs-CZ"/>
          </a:p>
        </p:txBody>
      </p:sp>
      <p:sp>
        <p:nvSpPr>
          <p:cNvPr id="11" name="Title 3">
            <a:extLst>
              <a:ext uri="{FF2B5EF4-FFF2-40B4-BE49-F238E27FC236}">
                <a16:creationId xmlns:a16="http://schemas.microsoft.com/office/drawing/2014/main" id="{72EE1EE7-23B4-192C-6135-47B6EB9E87F2}"/>
              </a:ext>
            </a:extLst>
          </p:cNvPr>
          <p:cNvSpPr>
            <a:spLocks noGrp="1"/>
          </p:cNvSpPr>
          <p:nvPr>
            <p:ph type="title"/>
          </p:nvPr>
        </p:nvSpPr>
        <p:spPr>
          <a:xfrm>
            <a:off x="720000" y="720000"/>
            <a:ext cx="10753200" cy="451576"/>
          </a:xfrm>
        </p:spPr>
        <p:txBody>
          <a:bodyPr/>
          <a:lstStyle/>
          <a:p>
            <a:r>
              <a:rPr lang="cs-CZ" dirty="0"/>
              <a:t>Příklad </a:t>
            </a:r>
            <a:r>
              <a:rPr lang="cs-CZ" sz="7200" dirty="0"/>
              <a:t>PEO</a:t>
            </a:r>
            <a:endParaRPr lang="en-US" dirty="0"/>
          </a:p>
        </p:txBody>
      </p:sp>
      <p:sp>
        <p:nvSpPr>
          <p:cNvPr id="5" name="Zástupný obsah 4">
            <a:extLst>
              <a:ext uri="{FF2B5EF4-FFF2-40B4-BE49-F238E27FC236}">
                <a16:creationId xmlns:a16="http://schemas.microsoft.com/office/drawing/2014/main" id="{2752DED9-1956-2C95-8A38-E68873B7C5B0}"/>
              </a:ext>
            </a:extLst>
          </p:cNvPr>
          <p:cNvSpPr>
            <a:spLocks noGrp="1"/>
          </p:cNvSpPr>
          <p:nvPr>
            <p:ph idx="29"/>
          </p:nvPr>
        </p:nvSpPr>
        <p:spPr>
          <a:xfrm>
            <a:off x="720000" y="1701505"/>
            <a:ext cx="5219998" cy="4139998"/>
          </a:xfrm>
        </p:spPr>
        <p:txBody>
          <a:bodyPr>
            <a:normAutofit/>
          </a:bodyPr>
          <a:lstStyle/>
          <a:p>
            <a:pPr>
              <a:spcAft>
                <a:spcPts val="600"/>
              </a:spcAft>
            </a:pPr>
            <a:r>
              <a:rPr lang="en-GB" dirty="0" err="1"/>
              <a:t>Mají</a:t>
            </a:r>
            <a:r>
              <a:rPr lang="en-GB" dirty="0"/>
              <a:t> </a:t>
            </a:r>
            <a:r>
              <a:rPr lang="en-GB" dirty="0" err="1"/>
              <a:t>ženy</a:t>
            </a:r>
            <a:r>
              <a:rPr lang="en-GB" dirty="0"/>
              <a:t> se </a:t>
            </a:r>
            <a:r>
              <a:rPr lang="en-GB" dirty="0" err="1"/>
              <a:t>světlou</a:t>
            </a:r>
            <a:r>
              <a:rPr lang="en-GB" dirty="0"/>
              <a:t> </a:t>
            </a:r>
            <a:r>
              <a:rPr lang="en-GB" dirty="0" err="1"/>
              <a:t>pletí</a:t>
            </a:r>
            <a:r>
              <a:rPr lang="en-GB" dirty="0"/>
              <a:t> (P), </a:t>
            </a:r>
            <a:r>
              <a:rPr lang="en-GB" dirty="0" err="1"/>
              <a:t>které</a:t>
            </a:r>
            <a:r>
              <a:rPr lang="en-GB" dirty="0"/>
              <a:t> </a:t>
            </a:r>
            <a:r>
              <a:rPr lang="en-GB" dirty="0" err="1"/>
              <a:t>jsou</a:t>
            </a:r>
            <a:r>
              <a:rPr lang="en-GB" dirty="0"/>
              <a:t> </a:t>
            </a:r>
            <a:r>
              <a:rPr lang="en-GB" dirty="0" err="1"/>
              <a:t>dlouhodobě</a:t>
            </a:r>
            <a:r>
              <a:rPr lang="en-GB" dirty="0"/>
              <a:t> </a:t>
            </a:r>
            <a:r>
              <a:rPr lang="en-GB" dirty="0" err="1"/>
              <a:t>vystaveny</a:t>
            </a:r>
            <a:r>
              <a:rPr lang="en-GB" dirty="0"/>
              <a:t> </a:t>
            </a:r>
            <a:r>
              <a:rPr lang="en-GB" dirty="0" err="1"/>
              <a:t>nechráněnému</a:t>
            </a:r>
            <a:r>
              <a:rPr lang="en-GB" dirty="0"/>
              <a:t> UV </a:t>
            </a:r>
            <a:r>
              <a:rPr lang="en-GB" dirty="0" err="1"/>
              <a:t>záření</a:t>
            </a:r>
            <a:r>
              <a:rPr lang="en-GB" dirty="0"/>
              <a:t> (&gt; 1 </a:t>
            </a:r>
            <a:r>
              <a:rPr lang="en-GB" dirty="0" err="1"/>
              <a:t>hodina</a:t>
            </a:r>
            <a:r>
              <a:rPr lang="en-GB" dirty="0"/>
              <a:t>) (E), </a:t>
            </a:r>
            <a:r>
              <a:rPr lang="en-GB" dirty="0" err="1"/>
              <a:t>vyšší</a:t>
            </a:r>
            <a:r>
              <a:rPr lang="en-GB" dirty="0"/>
              <a:t> </a:t>
            </a:r>
            <a:r>
              <a:rPr lang="en-GB" dirty="0" err="1"/>
              <a:t>riziko</a:t>
            </a:r>
            <a:r>
              <a:rPr lang="en-GB" dirty="0"/>
              <a:t> </a:t>
            </a:r>
            <a:r>
              <a:rPr lang="en-GB" dirty="0" err="1"/>
              <a:t>vzniku</a:t>
            </a:r>
            <a:r>
              <a:rPr lang="en-GB" dirty="0"/>
              <a:t> </a:t>
            </a:r>
            <a:r>
              <a:rPr lang="en-GB" dirty="0" err="1"/>
              <a:t>melanomu</a:t>
            </a:r>
            <a:r>
              <a:rPr lang="en-GB" dirty="0"/>
              <a:t> (O)?</a:t>
            </a:r>
          </a:p>
        </p:txBody>
      </p:sp>
      <p:graphicFrame>
        <p:nvGraphicFramePr>
          <p:cNvPr id="6" name="Tabulka 5">
            <a:extLst>
              <a:ext uri="{FF2B5EF4-FFF2-40B4-BE49-F238E27FC236}">
                <a16:creationId xmlns:a16="http://schemas.microsoft.com/office/drawing/2014/main" id="{41FD258C-09C6-2D1B-911D-A43ECA5E407D}"/>
              </a:ext>
            </a:extLst>
          </p:cNvPr>
          <p:cNvGraphicFramePr>
            <a:graphicFrameLocks noGrp="1"/>
          </p:cNvGraphicFramePr>
          <p:nvPr>
            <p:extLst>
              <p:ext uri="{D42A27DB-BD31-4B8C-83A1-F6EECF244321}">
                <p14:modId xmlns:p14="http://schemas.microsoft.com/office/powerpoint/2010/main" val="2380070610"/>
              </p:ext>
            </p:extLst>
          </p:nvPr>
        </p:nvGraphicFramePr>
        <p:xfrm>
          <a:off x="6252001" y="1701505"/>
          <a:ext cx="5219999" cy="3097621"/>
        </p:xfrm>
        <a:graphic>
          <a:graphicData uri="http://schemas.openxmlformats.org/drawingml/2006/table">
            <a:tbl>
              <a:tblPr/>
              <a:tblGrid>
                <a:gridCol w="1654898">
                  <a:extLst>
                    <a:ext uri="{9D8B030D-6E8A-4147-A177-3AD203B41FA5}">
                      <a16:colId xmlns:a16="http://schemas.microsoft.com/office/drawing/2014/main" val="3126599496"/>
                    </a:ext>
                  </a:extLst>
                </a:gridCol>
                <a:gridCol w="3565101">
                  <a:extLst>
                    <a:ext uri="{9D8B030D-6E8A-4147-A177-3AD203B41FA5}">
                      <a16:colId xmlns:a16="http://schemas.microsoft.com/office/drawing/2014/main" val="657058928"/>
                    </a:ext>
                  </a:extLst>
                </a:gridCol>
              </a:tblGrid>
              <a:tr h="507593">
                <a:tc>
                  <a:txBody>
                    <a:bodyPr/>
                    <a:lstStyle/>
                    <a:p>
                      <a:r>
                        <a:rPr lang="en-GB" sz="2500" b="1">
                          <a:solidFill>
                            <a:srgbClr val="2DC26B"/>
                          </a:solidFill>
                          <a:effectLst/>
                        </a:rPr>
                        <a:t>P</a:t>
                      </a:r>
                      <a:endParaRPr lang="en-GB" sz="4100">
                        <a:effectLst/>
                      </a:endParaRPr>
                    </a:p>
                  </a:txBody>
                  <a:tcPr marL="26545" marR="26545" marT="26545" marB="26545" anchor="ctr">
                    <a:lnL>
                      <a:noFill/>
                    </a:lnL>
                    <a:lnR>
                      <a:noFill/>
                    </a:lnR>
                    <a:lnT>
                      <a:noFill/>
                    </a:lnT>
                    <a:lnB>
                      <a:noFill/>
                    </a:lnB>
                    <a:solidFill>
                      <a:srgbClr val="FFFFFF"/>
                    </a:solidFill>
                  </a:tcPr>
                </a:tc>
                <a:tc>
                  <a:txBody>
                    <a:bodyPr/>
                    <a:lstStyle/>
                    <a:p>
                      <a:r>
                        <a:rPr lang="cs-CZ" sz="2500" dirty="0">
                          <a:effectLst/>
                        </a:rPr>
                        <a:t>Ženy se světlou pletí</a:t>
                      </a:r>
                      <a:endParaRPr lang="en-GB" sz="4100" dirty="0">
                        <a:effectLst/>
                      </a:endParaRPr>
                    </a:p>
                  </a:txBody>
                  <a:tcPr marL="26545" marR="26545" marT="26545" marB="26545" anchor="ctr">
                    <a:lnL>
                      <a:noFill/>
                    </a:lnL>
                    <a:lnR>
                      <a:noFill/>
                    </a:lnR>
                    <a:lnT>
                      <a:noFill/>
                    </a:lnT>
                    <a:lnB>
                      <a:noFill/>
                    </a:lnB>
                    <a:solidFill>
                      <a:srgbClr val="FFFFFF"/>
                    </a:solidFill>
                  </a:tcPr>
                </a:tc>
                <a:extLst>
                  <a:ext uri="{0D108BD9-81ED-4DB2-BD59-A6C34878D82A}">
                    <a16:rowId xmlns:a16="http://schemas.microsoft.com/office/drawing/2014/main" val="3599917372"/>
                  </a:ext>
                </a:extLst>
              </a:tr>
              <a:tr h="886345">
                <a:tc>
                  <a:txBody>
                    <a:bodyPr/>
                    <a:lstStyle/>
                    <a:p>
                      <a:r>
                        <a:rPr lang="en-GB" sz="2500" b="1">
                          <a:solidFill>
                            <a:srgbClr val="2DC26B"/>
                          </a:solidFill>
                          <a:effectLst/>
                        </a:rPr>
                        <a:t>E</a:t>
                      </a:r>
                      <a:endParaRPr lang="en-GB" sz="4100">
                        <a:effectLst/>
                      </a:endParaRPr>
                    </a:p>
                  </a:txBody>
                  <a:tcPr marL="26545" marR="26545" marT="26545" marB="26545" anchor="ctr">
                    <a:lnL>
                      <a:noFill/>
                    </a:lnL>
                    <a:lnR>
                      <a:noFill/>
                    </a:lnR>
                    <a:lnT>
                      <a:noFill/>
                    </a:lnT>
                    <a:lnB>
                      <a:noFill/>
                    </a:lnB>
                    <a:solidFill>
                      <a:srgbClr val="FFFFFF"/>
                    </a:solidFill>
                  </a:tcPr>
                </a:tc>
                <a:tc>
                  <a:txBody>
                    <a:bodyPr/>
                    <a:lstStyle/>
                    <a:p>
                      <a:r>
                        <a:rPr lang="cs-CZ" sz="2500" dirty="0">
                          <a:effectLst/>
                        </a:rPr>
                        <a:t>Dlouhodobé nechráněné vystavení </a:t>
                      </a:r>
                      <a:r>
                        <a:rPr lang="en-GB" sz="2500" dirty="0">
                          <a:effectLst/>
                        </a:rPr>
                        <a:t>UV </a:t>
                      </a:r>
                      <a:r>
                        <a:rPr lang="cs-CZ" sz="2500" dirty="0">
                          <a:effectLst/>
                        </a:rPr>
                        <a:t>záření</a:t>
                      </a:r>
                      <a:r>
                        <a:rPr lang="en-GB" sz="2500" dirty="0">
                          <a:effectLst/>
                        </a:rPr>
                        <a:t> (&gt; 1 hour)</a:t>
                      </a:r>
                      <a:endParaRPr lang="en-GB" sz="4100" dirty="0">
                        <a:effectLst/>
                      </a:endParaRPr>
                    </a:p>
                  </a:txBody>
                  <a:tcPr marL="26545" marR="26545" marT="26545" marB="26545" anchor="ctr">
                    <a:lnL>
                      <a:noFill/>
                    </a:lnL>
                    <a:lnR>
                      <a:noFill/>
                    </a:lnR>
                    <a:lnT>
                      <a:noFill/>
                    </a:lnT>
                    <a:lnB>
                      <a:noFill/>
                    </a:lnB>
                    <a:solidFill>
                      <a:srgbClr val="FFFFFF"/>
                    </a:solidFill>
                  </a:tcPr>
                </a:tc>
                <a:extLst>
                  <a:ext uri="{0D108BD9-81ED-4DB2-BD59-A6C34878D82A}">
                    <a16:rowId xmlns:a16="http://schemas.microsoft.com/office/drawing/2014/main" val="4220587101"/>
                  </a:ext>
                </a:extLst>
              </a:tr>
              <a:tr h="507593">
                <a:tc>
                  <a:txBody>
                    <a:bodyPr/>
                    <a:lstStyle/>
                    <a:p>
                      <a:r>
                        <a:rPr lang="en-GB" sz="2500" b="1">
                          <a:solidFill>
                            <a:srgbClr val="2DC26B"/>
                          </a:solidFill>
                          <a:effectLst/>
                        </a:rPr>
                        <a:t>O</a:t>
                      </a:r>
                      <a:endParaRPr lang="en-GB" sz="4100">
                        <a:effectLst/>
                      </a:endParaRPr>
                    </a:p>
                  </a:txBody>
                  <a:tcPr marL="26545" marR="26545" marT="26545" marB="26545" anchor="ctr">
                    <a:lnL>
                      <a:noFill/>
                    </a:lnL>
                    <a:lnR>
                      <a:noFill/>
                    </a:lnR>
                    <a:lnT>
                      <a:noFill/>
                    </a:lnT>
                    <a:lnB>
                      <a:noFill/>
                    </a:lnB>
                    <a:solidFill>
                      <a:srgbClr val="FFFFFF"/>
                    </a:solidFill>
                  </a:tcPr>
                </a:tc>
                <a:tc>
                  <a:txBody>
                    <a:bodyPr/>
                    <a:lstStyle/>
                    <a:p>
                      <a:r>
                        <a:rPr lang="cs-CZ" sz="2500" dirty="0">
                          <a:effectLst/>
                        </a:rPr>
                        <a:t>Riziko vzniku melanomu</a:t>
                      </a:r>
                      <a:endParaRPr lang="en-GB" sz="4100" dirty="0">
                        <a:effectLst/>
                      </a:endParaRPr>
                    </a:p>
                  </a:txBody>
                  <a:tcPr marL="26545" marR="26545" marT="26545" marB="26545" anchor="ctr">
                    <a:lnL>
                      <a:noFill/>
                    </a:lnL>
                    <a:lnR>
                      <a:noFill/>
                    </a:lnR>
                    <a:lnT>
                      <a:noFill/>
                    </a:lnT>
                    <a:lnB>
                      <a:noFill/>
                    </a:lnB>
                    <a:solidFill>
                      <a:srgbClr val="FFFFFF"/>
                    </a:solidFill>
                  </a:tcPr>
                </a:tc>
                <a:extLst>
                  <a:ext uri="{0D108BD9-81ED-4DB2-BD59-A6C34878D82A}">
                    <a16:rowId xmlns:a16="http://schemas.microsoft.com/office/drawing/2014/main" val="3349343681"/>
                  </a:ext>
                </a:extLst>
              </a:tr>
              <a:tr h="886345">
                <a:tc>
                  <a:txBody>
                    <a:bodyPr/>
                    <a:lstStyle/>
                    <a:p>
                      <a:r>
                        <a:rPr lang="en-GB" sz="2500" b="1">
                          <a:solidFill>
                            <a:srgbClr val="2DC26B"/>
                          </a:solidFill>
                          <a:effectLst/>
                        </a:rPr>
                        <a:t>Question type</a:t>
                      </a:r>
                      <a:endParaRPr lang="en-GB" sz="4100">
                        <a:effectLst/>
                      </a:endParaRPr>
                    </a:p>
                  </a:txBody>
                  <a:tcPr marL="26545" marR="26545" marT="26545" marB="26545" anchor="ctr">
                    <a:lnL>
                      <a:noFill/>
                    </a:lnL>
                    <a:lnR>
                      <a:noFill/>
                    </a:lnR>
                    <a:lnT>
                      <a:noFill/>
                    </a:lnT>
                    <a:lnB>
                      <a:noFill/>
                    </a:lnB>
                    <a:solidFill>
                      <a:srgbClr val="FFFFFF"/>
                    </a:solidFill>
                  </a:tcPr>
                </a:tc>
                <a:tc>
                  <a:txBody>
                    <a:bodyPr/>
                    <a:lstStyle/>
                    <a:p>
                      <a:r>
                        <a:rPr lang="en-GB" sz="2500" b="1" dirty="0">
                          <a:solidFill>
                            <a:srgbClr val="2DC26B"/>
                          </a:solidFill>
                          <a:effectLst/>
                        </a:rPr>
                        <a:t>Etiological/risk question</a:t>
                      </a:r>
                      <a:endParaRPr lang="en-GB" sz="4100" dirty="0">
                        <a:effectLst/>
                      </a:endParaRPr>
                    </a:p>
                  </a:txBody>
                  <a:tcPr marL="26545" marR="26545" marT="26545" marB="26545" anchor="ctr">
                    <a:lnL>
                      <a:noFill/>
                    </a:lnL>
                    <a:lnR>
                      <a:noFill/>
                    </a:lnR>
                    <a:lnT>
                      <a:noFill/>
                    </a:lnT>
                    <a:lnB>
                      <a:noFill/>
                    </a:lnB>
                    <a:solidFill>
                      <a:srgbClr val="FFFFFF"/>
                    </a:solidFill>
                  </a:tcPr>
                </a:tc>
                <a:extLst>
                  <a:ext uri="{0D108BD9-81ED-4DB2-BD59-A6C34878D82A}">
                    <a16:rowId xmlns:a16="http://schemas.microsoft.com/office/drawing/2014/main" val="3158229847"/>
                  </a:ext>
                </a:extLst>
              </a:tr>
            </a:tbl>
          </a:graphicData>
        </a:graphic>
      </p:graphicFrame>
    </p:spTree>
    <p:extLst>
      <p:ext uri="{BB962C8B-B14F-4D97-AF65-F5344CB8AC3E}">
        <p14:creationId xmlns:p14="http://schemas.microsoft.com/office/powerpoint/2010/main" val="27923965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8EE6F43-D16F-42E4-9791-1A93C28DB1D4}"/>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55CCD7A9-9912-B15D-AF81-8C978712DCBB}"/>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37</a:t>
            </a:fld>
            <a:endParaRPr lang="cs-CZ" altLang="cs-CZ"/>
          </a:p>
        </p:txBody>
      </p:sp>
      <p:sp>
        <p:nvSpPr>
          <p:cNvPr id="4" name="Nadpis 3">
            <a:extLst>
              <a:ext uri="{FF2B5EF4-FFF2-40B4-BE49-F238E27FC236}">
                <a16:creationId xmlns:a16="http://schemas.microsoft.com/office/drawing/2014/main" id="{B2341F97-AE1E-2EE9-72FE-83C504B0E738}"/>
              </a:ext>
            </a:extLst>
          </p:cNvPr>
          <p:cNvSpPr>
            <a:spLocks noGrp="1"/>
          </p:cNvSpPr>
          <p:nvPr>
            <p:ph type="title"/>
          </p:nvPr>
        </p:nvSpPr>
        <p:spPr>
          <a:xfrm>
            <a:off x="720000" y="720000"/>
            <a:ext cx="10753200" cy="451576"/>
          </a:xfrm>
        </p:spPr>
        <p:txBody>
          <a:bodyPr anchor="t">
            <a:normAutofit fontScale="90000"/>
          </a:bodyPr>
          <a:lstStyle/>
          <a:p>
            <a:r>
              <a:rPr lang="cs-CZ" sz="2800" dirty="0"/>
              <a:t>Příklad </a:t>
            </a:r>
            <a:r>
              <a:rPr lang="cs-CZ" sz="5300" dirty="0"/>
              <a:t>PICO – </a:t>
            </a:r>
            <a:r>
              <a:rPr lang="cs-CZ" sz="5300" dirty="0" err="1"/>
              <a:t>cost-effectivness</a:t>
            </a:r>
            <a:endParaRPr lang="en-GB" sz="2800" dirty="0"/>
          </a:p>
        </p:txBody>
      </p:sp>
      <p:sp>
        <p:nvSpPr>
          <p:cNvPr id="5" name="Zástupný obsah 4">
            <a:extLst>
              <a:ext uri="{FF2B5EF4-FFF2-40B4-BE49-F238E27FC236}">
                <a16:creationId xmlns:a16="http://schemas.microsoft.com/office/drawing/2014/main" id="{1FAC8305-C474-9548-8789-F2BCE10844A9}"/>
              </a:ext>
            </a:extLst>
          </p:cNvPr>
          <p:cNvSpPr>
            <a:spLocks noGrp="1"/>
          </p:cNvSpPr>
          <p:nvPr>
            <p:ph idx="29"/>
          </p:nvPr>
        </p:nvSpPr>
        <p:spPr>
          <a:xfrm>
            <a:off x="720000" y="1701505"/>
            <a:ext cx="5219998" cy="4139998"/>
          </a:xfrm>
        </p:spPr>
        <p:txBody>
          <a:bodyPr>
            <a:normAutofit/>
          </a:bodyPr>
          <a:lstStyle/>
          <a:p>
            <a:pPr>
              <a:spcAft>
                <a:spcPts val="600"/>
              </a:spcAft>
            </a:pPr>
            <a:r>
              <a:rPr lang="cs-CZ" dirty="0"/>
              <a:t>Je nákladově efektivnější v prevenci infekce (O) u hospitalizovaných pacientů (P) používat </a:t>
            </a:r>
            <a:r>
              <a:rPr lang="cs-CZ" dirty="0" err="1"/>
              <a:t>hydrokoloidní</a:t>
            </a:r>
            <a:r>
              <a:rPr lang="cs-CZ" dirty="0"/>
              <a:t> obvazy (I) ve srovnání se suchými obvazy (C)?</a:t>
            </a:r>
            <a:endParaRPr lang="en-GB"/>
          </a:p>
        </p:txBody>
      </p:sp>
      <p:graphicFrame>
        <p:nvGraphicFramePr>
          <p:cNvPr id="6" name="Tabulka 5">
            <a:extLst>
              <a:ext uri="{FF2B5EF4-FFF2-40B4-BE49-F238E27FC236}">
                <a16:creationId xmlns:a16="http://schemas.microsoft.com/office/drawing/2014/main" id="{802558E1-3594-1616-86D5-B05D786864DD}"/>
              </a:ext>
            </a:extLst>
          </p:cNvPr>
          <p:cNvGraphicFramePr>
            <a:graphicFrameLocks noGrp="1"/>
          </p:cNvGraphicFramePr>
          <p:nvPr>
            <p:extLst>
              <p:ext uri="{D42A27DB-BD31-4B8C-83A1-F6EECF244321}">
                <p14:modId xmlns:p14="http://schemas.microsoft.com/office/powerpoint/2010/main" val="3546638342"/>
              </p:ext>
            </p:extLst>
          </p:nvPr>
        </p:nvGraphicFramePr>
        <p:xfrm>
          <a:off x="6252001" y="1727147"/>
          <a:ext cx="5219999" cy="3403705"/>
        </p:xfrm>
        <a:graphic>
          <a:graphicData uri="http://schemas.openxmlformats.org/drawingml/2006/table">
            <a:tbl>
              <a:tblPr/>
              <a:tblGrid>
                <a:gridCol w="1680185">
                  <a:extLst>
                    <a:ext uri="{9D8B030D-6E8A-4147-A177-3AD203B41FA5}">
                      <a16:colId xmlns:a16="http://schemas.microsoft.com/office/drawing/2014/main" val="4102928760"/>
                    </a:ext>
                  </a:extLst>
                </a:gridCol>
                <a:gridCol w="3539814">
                  <a:extLst>
                    <a:ext uri="{9D8B030D-6E8A-4147-A177-3AD203B41FA5}">
                      <a16:colId xmlns:a16="http://schemas.microsoft.com/office/drawing/2014/main" val="2411882033"/>
                    </a:ext>
                  </a:extLst>
                </a:gridCol>
              </a:tblGrid>
              <a:tr h="528511">
                <a:tc>
                  <a:txBody>
                    <a:bodyPr/>
                    <a:lstStyle/>
                    <a:p>
                      <a:r>
                        <a:rPr lang="en-GB" sz="2500" b="1">
                          <a:solidFill>
                            <a:srgbClr val="BA372A"/>
                          </a:solidFill>
                          <a:effectLst/>
                        </a:rPr>
                        <a:t>P</a:t>
                      </a:r>
                      <a:endParaRPr lang="en-GB" sz="3200">
                        <a:effectLst/>
                      </a:endParaRPr>
                    </a:p>
                  </a:txBody>
                  <a:tcPr marL="32450" marR="32450" marT="32450" marB="32450" anchor="ctr">
                    <a:lnL>
                      <a:noFill/>
                    </a:lnL>
                    <a:lnR>
                      <a:noFill/>
                    </a:lnR>
                    <a:lnT>
                      <a:noFill/>
                    </a:lnT>
                    <a:lnB>
                      <a:noFill/>
                    </a:lnB>
                    <a:solidFill>
                      <a:srgbClr val="FFFFFF"/>
                    </a:solidFill>
                  </a:tcPr>
                </a:tc>
                <a:tc>
                  <a:txBody>
                    <a:bodyPr/>
                    <a:lstStyle/>
                    <a:p>
                      <a:r>
                        <a:rPr lang="cs-CZ" sz="2500" dirty="0">
                          <a:effectLst/>
                        </a:rPr>
                        <a:t>Hospitalizovaní pacienti</a:t>
                      </a:r>
                      <a:endParaRPr lang="en-GB" sz="3200" dirty="0">
                        <a:effectLst/>
                      </a:endParaRPr>
                    </a:p>
                  </a:txBody>
                  <a:tcPr marL="32450" marR="32450" marT="32450" marB="32450" anchor="ctr">
                    <a:lnL>
                      <a:noFill/>
                    </a:lnL>
                    <a:lnR>
                      <a:noFill/>
                    </a:lnR>
                    <a:lnT>
                      <a:noFill/>
                    </a:lnT>
                    <a:lnB>
                      <a:noFill/>
                    </a:lnB>
                    <a:solidFill>
                      <a:srgbClr val="FFFFFF"/>
                    </a:solidFill>
                  </a:tcPr>
                </a:tc>
                <a:extLst>
                  <a:ext uri="{0D108BD9-81ED-4DB2-BD59-A6C34878D82A}">
                    <a16:rowId xmlns:a16="http://schemas.microsoft.com/office/drawing/2014/main" val="565151250"/>
                  </a:ext>
                </a:extLst>
              </a:tr>
              <a:tr h="528511">
                <a:tc>
                  <a:txBody>
                    <a:bodyPr/>
                    <a:lstStyle/>
                    <a:p>
                      <a:r>
                        <a:rPr lang="en-GB" sz="2500" b="1">
                          <a:solidFill>
                            <a:srgbClr val="BA372A"/>
                          </a:solidFill>
                          <a:effectLst/>
                        </a:rPr>
                        <a:t>I</a:t>
                      </a:r>
                      <a:endParaRPr lang="en-GB" sz="3200">
                        <a:effectLst/>
                      </a:endParaRPr>
                    </a:p>
                  </a:txBody>
                  <a:tcPr marL="32450" marR="32450" marT="32450" marB="32450" anchor="ctr">
                    <a:lnL>
                      <a:noFill/>
                    </a:lnL>
                    <a:lnR>
                      <a:noFill/>
                    </a:lnR>
                    <a:lnT>
                      <a:noFill/>
                    </a:lnT>
                    <a:lnB>
                      <a:noFill/>
                    </a:lnB>
                    <a:solidFill>
                      <a:srgbClr val="FFFFFF"/>
                    </a:solidFill>
                  </a:tcPr>
                </a:tc>
                <a:tc>
                  <a:txBody>
                    <a:bodyPr/>
                    <a:lstStyle/>
                    <a:p>
                      <a:r>
                        <a:rPr lang="cs-CZ" sz="2500" dirty="0" err="1">
                          <a:effectLst/>
                        </a:rPr>
                        <a:t>Hydrokoloidní</a:t>
                      </a:r>
                      <a:r>
                        <a:rPr lang="cs-CZ" sz="2500" dirty="0">
                          <a:effectLst/>
                        </a:rPr>
                        <a:t> obvazy</a:t>
                      </a:r>
                      <a:endParaRPr lang="en-GB" sz="3200" dirty="0">
                        <a:effectLst/>
                      </a:endParaRPr>
                    </a:p>
                  </a:txBody>
                  <a:tcPr marL="32450" marR="32450" marT="32450" marB="32450" anchor="ctr">
                    <a:lnL>
                      <a:noFill/>
                    </a:lnL>
                    <a:lnR>
                      <a:noFill/>
                    </a:lnR>
                    <a:lnT>
                      <a:noFill/>
                    </a:lnT>
                    <a:lnB>
                      <a:noFill/>
                    </a:lnB>
                    <a:solidFill>
                      <a:srgbClr val="FFFFFF"/>
                    </a:solidFill>
                  </a:tcPr>
                </a:tc>
                <a:extLst>
                  <a:ext uri="{0D108BD9-81ED-4DB2-BD59-A6C34878D82A}">
                    <a16:rowId xmlns:a16="http://schemas.microsoft.com/office/drawing/2014/main" val="1428102358"/>
                  </a:ext>
                </a:extLst>
              </a:tr>
              <a:tr h="528511">
                <a:tc>
                  <a:txBody>
                    <a:bodyPr/>
                    <a:lstStyle/>
                    <a:p>
                      <a:r>
                        <a:rPr lang="en-GB" sz="2500" b="1">
                          <a:solidFill>
                            <a:srgbClr val="BA372A"/>
                          </a:solidFill>
                          <a:effectLst/>
                        </a:rPr>
                        <a:t>C</a:t>
                      </a:r>
                      <a:endParaRPr lang="en-GB" sz="3200">
                        <a:effectLst/>
                      </a:endParaRPr>
                    </a:p>
                  </a:txBody>
                  <a:tcPr marL="32450" marR="32450" marT="32450" marB="32450" anchor="ctr">
                    <a:lnL>
                      <a:noFill/>
                    </a:lnL>
                    <a:lnR>
                      <a:noFill/>
                    </a:lnR>
                    <a:lnT>
                      <a:noFill/>
                    </a:lnT>
                    <a:lnB>
                      <a:noFill/>
                    </a:lnB>
                    <a:solidFill>
                      <a:srgbClr val="FFFFFF"/>
                    </a:solidFill>
                  </a:tcPr>
                </a:tc>
                <a:tc>
                  <a:txBody>
                    <a:bodyPr/>
                    <a:lstStyle/>
                    <a:p>
                      <a:r>
                        <a:rPr lang="cs-CZ" sz="2500" dirty="0">
                          <a:effectLst/>
                        </a:rPr>
                        <a:t>Klasické (suché) krytí</a:t>
                      </a:r>
                      <a:endParaRPr lang="en-GB" sz="3200" dirty="0">
                        <a:effectLst/>
                      </a:endParaRPr>
                    </a:p>
                  </a:txBody>
                  <a:tcPr marL="32450" marR="32450" marT="32450" marB="32450" anchor="ctr">
                    <a:lnL>
                      <a:noFill/>
                    </a:lnL>
                    <a:lnR>
                      <a:noFill/>
                    </a:lnR>
                    <a:lnT>
                      <a:noFill/>
                    </a:lnT>
                    <a:lnB>
                      <a:noFill/>
                    </a:lnB>
                    <a:solidFill>
                      <a:srgbClr val="FFFFFF"/>
                    </a:solidFill>
                  </a:tcPr>
                </a:tc>
                <a:extLst>
                  <a:ext uri="{0D108BD9-81ED-4DB2-BD59-A6C34878D82A}">
                    <a16:rowId xmlns:a16="http://schemas.microsoft.com/office/drawing/2014/main" val="205052775"/>
                  </a:ext>
                </a:extLst>
              </a:tr>
              <a:tr h="909086">
                <a:tc>
                  <a:txBody>
                    <a:bodyPr/>
                    <a:lstStyle/>
                    <a:p>
                      <a:r>
                        <a:rPr lang="en-GB" sz="2500" b="1">
                          <a:solidFill>
                            <a:srgbClr val="BA372A"/>
                          </a:solidFill>
                          <a:effectLst/>
                        </a:rPr>
                        <a:t>O</a:t>
                      </a:r>
                      <a:endParaRPr lang="en-GB" sz="3200">
                        <a:effectLst/>
                      </a:endParaRPr>
                    </a:p>
                  </a:txBody>
                  <a:tcPr marL="32450" marR="32450" marT="32450" marB="32450" anchor="ctr">
                    <a:lnL>
                      <a:noFill/>
                    </a:lnL>
                    <a:lnR>
                      <a:noFill/>
                    </a:lnR>
                    <a:lnT>
                      <a:noFill/>
                    </a:lnT>
                    <a:lnB>
                      <a:noFill/>
                    </a:lnB>
                    <a:solidFill>
                      <a:srgbClr val="FFFFFF"/>
                    </a:solidFill>
                  </a:tcPr>
                </a:tc>
                <a:tc>
                  <a:txBody>
                    <a:bodyPr/>
                    <a:lstStyle/>
                    <a:p>
                      <a:r>
                        <a:rPr lang="cs-CZ" sz="2500" dirty="0">
                          <a:effectLst/>
                        </a:rPr>
                        <a:t>Nákladová efektivity při prevenci infekce</a:t>
                      </a:r>
                      <a:endParaRPr lang="en-GB" sz="3200" dirty="0">
                        <a:effectLst/>
                      </a:endParaRPr>
                    </a:p>
                  </a:txBody>
                  <a:tcPr marL="32450" marR="32450" marT="32450" marB="32450" anchor="ctr">
                    <a:lnL>
                      <a:noFill/>
                    </a:lnL>
                    <a:lnR>
                      <a:noFill/>
                    </a:lnR>
                    <a:lnT>
                      <a:noFill/>
                    </a:lnT>
                    <a:lnB>
                      <a:noFill/>
                    </a:lnB>
                    <a:solidFill>
                      <a:srgbClr val="FFFFFF"/>
                    </a:solidFill>
                  </a:tcPr>
                </a:tc>
                <a:extLst>
                  <a:ext uri="{0D108BD9-81ED-4DB2-BD59-A6C34878D82A}">
                    <a16:rowId xmlns:a16="http://schemas.microsoft.com/office/drawing/2014/main" val="3942010367"/>
                  </a:ext>
                </a:extLst>
              </a:tr>
              <a:tr h="909086">
                <a:tc>
                  <a:txBody>
                    <a:bodyPr/>
                    <a:lstStyle/>
                    <a:p>
                      <a:r>
                        <a:rPr lang="en-GB" sz="2500" b="1">
                          <a:solidFill>
                            <a:srgbClr val="BA372A"/>
                          </a:solidFill>
                          <a:effectLst/>
                        </a:rPr>
                        <a:t>Question type</a:t>
                      </a:r>
                      <a:endParaRPr lang="en-GB" sz="3200">
                        <a:effectLst/>
                      </a:endParaRPr>
                    </a:p>
                  </a:txBody>
                  <a:tcPr marL="32450" marR="32450" marT="32450" marB="32450" anchor="ctr">
                    <a:lnL>
                      <a:noFill/>
                    </a:lnL>
                    <a:lnR>
                      <a:noFill/>
                    </a:lnR>
                    <a:lnT>
                      <a:noFill/>
                    </a:lnT>
                    <a:lnB>
                      <a:noFill/>
                    </a:lnB>
                    <a:solidFill>
                      <a:srgbClr val="FFFFFF"/>
                    </a:solidFill>
                  </a:tcPr>
                </a:tc>
                <a:tc>
                  <a:txBody>
                    <a:bodyPr/>
                    <a:lstStyle/>
                    <a:p>
                      <a:r>
                        <a:rPr lang="en-GB" sz="2500" b="1" dirty="0">
                          <a:solidFill>
                            <a:srgbClr val="BA372A"/>
                          </a:solidFill>
                          <a:effectLst/>
                        </a:rPr>
                        <a:t>The question of cost-effectiveness</a:t>
                      </a:r>
                      <a:endParaRPr lang="en-GB" sz="3200" dirty="0">
                        <a:effectLst/>
                      </a:endParaRPr>
                    </a:p>
                  </a:txBody>
                  <a:tcPr marL="32450" marR="32450" marT="32450" marB="32450" anchor="ctr">
                    <a:lnL>
                      <a:noFill/>
                    </a:lnL>
                    <a:lnR>
                      <a:noFill/>
                    </a:lnR>
                    <a:lnT>
                      <a:noFill/>
                    </a:lnT>
                    <a:lnB>
                      <a:noFill/>
                    </a:lnB>
                    <a:solidFill>
                      <a:srgbClr val="FFFFFF"/>
                    </a:solidFill>
                  </a:tcPr>
                </a:tc>
                <a:extLst>
                  <a:ext uri="{0D108BD9-81ED-4DB2-BD59-A6C34878D82A}">
                    <a16:rowId xmlns:a16="http://schemas.microsoft.com/office/drawing/2014/main" val="1370869947"/>
                  </a:ext>
                </a:extLst>
              </a:tr>
            </a:tbl>
          </a:graphicData>
        </a:graphic>
      </p:graphicFrame>
    </p:spTree>
    <p:extLst>
      <p:ext uri="{BB962C8B-B14F-4D97-AF65-F5344CB8AC3E}">
        <p14:creationId xmlns:p14="http://schemas.microsoft.com/office/powerpoint/2010/main" val="2275399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EC751B-19A2-518A-CE11-BE8BB2A954F6}"/>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FD80FB86-B567-ECB6-6F56-C1DC31DE34DE}"/>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38</a:t>
            </a:fld>
            <a:endParaRPr lang="cs-CZ" altLang="cs-CZ"/>
          </a:p>
        </p:txBody>
      </p:sp>
      <p:sp>
        <p:nvSpPr>
          <p:cNvPr id="11" name="Title 3">
            <a:extLst>
              <a:ext uri="{FF2B5EF4-FFF2-40B4-BE49-F238E27FC236}">
                <a16:creationId xmlns:a16="http://schemas.microsoft.com/office/drawing/2014/main" id="{88BFD2A7-3C3F-6C0B-5D5F-C9C726668E51}"/>
              </a:ext>
            </a:extLst>
          </p:cNvPr>
          <p:cNvSpPr>
            <a:spLocks noGrp="1"/>
          </p:cNvSpPr>
          <p:nvPr>
            <p:ph type="title"/>
          </p:nvPr>
        </p:nvSpPr>
        <p:spPr>
          <a:xfrm>
            <a:off x="720000" y="720000"/>
            <a:ext cx="10753200" cy="451576"/>
          </a:xfrm>
        </p:spPr>
        <p:txBody>
          <a:bodyPr/>
          <a:lstStyle/>
          <a:p>
            <a:r>
              <a:rPr lang="cs-CZ" dirty="0"/>
              <a:t>Příklad </a:t>
            </a:r>
            <a:r>
              <a:rPr lang="cs-CZ" sz="8000" dirty="0" err="1"/>
              <a:t>PICo</a:t>
            </a:r>
            <a:endParaRPr lang="en-US" dirty="0"/>
          </a:p>
        </p:txBody>
      </p:sp>
      <p:sp>
        <p:nvSpPr>
          <p:cNvPr id="5" name="Zástupný obsah 4">
            <a:extLst>
              <a:ext uri="{FF2B5EF4-FFF2-40B4-BE49-F238E27FC236}">
                <a16:creationId xmlns:a16="http://schemas.microsoft.com/office/drawing/2014/main" id="{5C3A3DB8-4278-D845-C45D-1A0390079E3F}"/>
              </a:ext>
            </a:extLst>
          </p:cNvPr>
          <p:cNvSpPr>
            <a:spLocks noGrp="1"/>
          </p:cNvSpPr>
          <p:nvPr>
            <p:ph idx="29"/>
          </p:nvPr>
        </p:nvSpPr>
        <p:spPr>
          <a:xfrm>
            <a:off x="720000" y="1701505"/>
            <a:ext cx="5219998" cy="4139998"/>
          </a:xfrm>
        </p:spPr>
        <p:txBody>
          <a:bodyPr>
            <a:normAutofit/>
          </a:bodyPr>
          <a:lstStyle/>
          <a:p>
            <a:pPr>
              <a:spcAft>
                <a:spcPts val="600"/>
              </a:spcAft>
            </a:pPr>
            <a:r>
              <a:rPr lang="en-GB" dirty="0" err="1"/>
              <a:t>Jaké</a:t>
            </a:r>
            <a:r>
              <a:rPr lang="en-GB" dirty="0"/>
              <a:t> </a:t>
            </a:r>
            <a:r>
              <a:rPr lang="en-GB" dirty="0" err="1"/>
              <a:t>osobní</a:t>
            </a:r>
            <a:r>
              <a:rPr lang="en-GB" dirty="0"/>
              <a:t> </a:t>
            </a:r>
            <a:r>
              <a:rPr lang="en-GB" dirty="0" err="1"/>
              <a:t>strategie</a:t>
            </a:r>
            <a:r>
              <a:rPr lang="en-GB" dirty="0"/>
              <a:t> </a:t>
            </a:r>
            <a:r>
              <a:rPr lang="en-GB" dirty="0" err="1"/>
              <a:t>souvisejí</a:t>
            </a:r>
            <a:r>
              <a:rPr lang="en-GB" dirty="0"/>
              <a:t> s </a:t>
            </a:r>
            <a:r>
              <a:rPr lang="en-GB" dirty="0" err="1"/>
              <a:t>aktivním</a:t>
            </a:r>
            <a:r>
              <a:rPr lang="en-GB" dirty="0"/>
              <a:t> a </a:t>
            </a:r>
            <a:r>
              <a:rPr lang="en-GB" dirty="0" err="1"/>
              <a:t>zdravým</a:t>
            </a:r>
            <a:r>
              <a:rPr lang="en-GB" dirty="0"/>
              <a:t> </a:t>
            </a:r>
            <a:r>
              <a:rPr lang="en-GB" dirty="0" err="1"/>
              <a:t>stárnutím</a:t>
            </a:r>
            <a:r>
              <a:rPr lang="en-GB" dirty="0"/>
              <a:t> (I) u </a:t>
            </a:r>
            <a:r>
              <a:rPr lang="en-GB" dirty="0" err="1"/>
              <a:t>starších</a:t>
            </a:r>
            <a:r>
              <a:rPr lang="en-GB" dirty="0"/>
              <a:t> </a:t>
            </a:r>
            <a:r>
              <a:rPr lang="en-GB" dirty="0" err="1"/>
              <a:t>lidí</a:t>
            </a:r>
            <a:r>
              <a:rPr lang="en-GB" dirty="0"/>
              <a:t> (P) v </a:t>
            </a:r>
            <a:r>
              <a:rPr lang="en-GB" dirty="0" err="1"/>
              <a:t>Evropě</a:t>
            </a:r>
            <a:r>
              <a:rPr lang="en-GB" dirty="0"/>
              <a:t> (Co)?</a:t>
            </a:r>
            <a:endParaRPr lang="en-GB"/>
          </a:p>
        </p:txBody>
      </p:sp>
      <p:graphicFrame>
        <p:nvGraphicFramePr>
          <p:cNvPr id="6" name="Tabulka 5">
            <a:extLst>
              <a:ext uri="{FF2B5EF4-FFF2-40B4-BE49-F238E27FC236}">
                <a16:creationId xmlns:a16="http://schemas.microsoft.com/office/drawing/2014/main" id="{4398E859-AD1F-3B67-472D-FABAA3A89A64}"/>
              </a:ext>
            </a:extLst>
          </p:cNvPr>
          <p:cNvGraphicFramePr>
            <a:graphicFrameLocks noGrp="1"/>
          </p:cNvGraphicFramePr>
          <p:nvPr>
            <p:extLst>
              <p:ext uri="{D42A27DB-BD31-4B8C-83A1-F6EECF244321}">
                <p14:modId xmlns:p14="http://schemas.microsoft.com/office/powerpoint/2010/main" val="1498308987"/>
              </p:ext>
            </p:extLst>
          </p:nvPr>
        </p:nvGraphicFramePr>
        <p:xfrm>
          <a:off x="6252004" y="1776315"/>
          <a:ext cx="5219999" cy="2777400"/>
        </p:xfrm>
        <a:graphic>
          <a:graphicData uri="http://schemas.openxmlformats.org/drawingml/2006/table">
            <a:tbl>
              <a:tblPr/>
              <a:tblGrid>
                <a:gridCol w="1623037">
                  <a:extLst>
                    <a:ext uri="{9D8B030D-6E8A-4147-A177-3AD203B41FA5}">
                      <a16:colId xmlns:a16="http://schemas.microsoft.com/office/drawing/2014/main" val="1408250517"/>
                    </a:ext>
                  </a:extLst>
                </a:gridCol>
                <a:gridCol w="3596962">
                  <a:extLst>
                    <a:ext uri="{9D8B030D-6E8A-4147-A177-3AD203B41FA5}">
                      <a16:colId xmlns:a16="http://schemas.microsoft.com/office/drawing/2014/main" val="2636911295"/>
                    </a:ext>
                  </a:extLst>
                </a:gridCol>
              </a:tblGrid>
              <a:tr h="510535">
                <a:tc>
                  <a:txBody>
                    <a:bodyPr/>
                    <a:lstStyle/>
                    <a:p>
                      <a:r>
                        <a:rPr lang="en-GB" sz="2400" b="1">
                          <a:solidFill>
                            <a:srgbClr val="843FA1"/>
                          </a:solidFill>
                          <a:effectLst/>
                        </a:rPr>
                        <a:t>P</a:t>
                      </a:r>
                      <a:endParaRPr lang="en-GB" sz="3100">
                        <a:effectLst/>
                      </a:endParaRPr>
                    </a:p>
                  </a:txBody>
                  <a:tcPr marL="31346" marR="31346" marT="31346" marB="31346" anchor="ctr">
                    <a:lnL>
                      <a:noFill/>
                    </a:lnL>
                    <a:lnR>
                      <a:noFill/>
                    </a:lnR>
                    <a:lnT>
                      <a:noFill/>
                    </a:lnT>
                    <a:lnB>
                      <a:noFill/>
                    </a:lnB>
                    <a:solidFill>
                      <a:srgbClr val="FFFFFF"/>
                    </a:solidFill>
                  </a:tcPr>
                </a:tc>
                <a:tc>
                  <a:txBody>
                    <a:bodyPr/>
                    <a:lstStyle/>
                    <a:p>
                      <a:r>
                        <a:rPr lang="cs-CZ" sz="2400" dirty="0">
                          <a:effectLst/>
                        </a:rPr>
                        <a:t>starší pacienti </a:t>
                      </a:r>
                      <a:endParaRPr lang="en-GB" sz="3100" dirty="0">
                        <a:effectLst/>
                      </a:endParaRPr>
                    </a:p>
                  </a:txBody>
                  <a:tcPr marL="31346" marR="31346" marT="31346" marB="31346" anchor="ctr">
                    <a:lnL>
                      <a:noFill/>
                    </a:lnL>
                    <a:lnR>
                      <a:noFill/>
                    </a:lnR>
                    <a:lnT>
                      <a:noFill/>
                    </a:lnT>
                    <a:lnB>
                      <a:noFill/>
                    </a:lnB>
                    <a:solidFill>
                      <a:srgbClr val="FFFFFF"/>
                    </a:solidFill>
                  </a:tcPr>
                </a:tc>
                <a:extLst>
                  <a:ext uri="{0D108BD9-81ED-4DB2-BD59-A6C34878D82A}">
                    <a16:rowId xmlns:a16="http://schemas.microsoft.com/office/drawing/2014/main" val="380228343"/>
                  </a:ext>
                </a:extLst>
              </a:tr>
              <a:tr h="878165">
                <a:tc>
                  <a:txBody>
                    <a:bodyPr/>
                    <a:lstStyle/>
                    <a:p>
                      <a:r>
                        <a:rPr lang="en-GB" sz="2400" b="1">
                          <a:solidFill>
                            <a:srgbClr val="843FA1"/>
                          </a:solidFill>
                          <a:effectLst/>
                        </a:rPr>
                        <a:t>I</a:t>
                      </a:r>
                      <a:endParaRPr lang="en-GB" sz="3100">
                        <a:effectLst/>
                      </a:endParaRPr>
                    </a:p>
                  </a:txBody>
                  <a:tcPr marL="31346" marR="31346" marT="31346" marB="31346" anchor="ctr">
                    <a:lnL>
                      <a:noFill/>
                    </a:lnL>
                    <a:lnR>
                      <a:noFill/>
                    </a:lnR>
                    <a:lnT>
                      <a:noFill/>
                    </a:lnT>
                    <a:lnB>
                      <a:noFill/>
                    </a:lnB>
                    <a:solidFill>
                      <a:srgbClr val="FFFFFF"/>
                    </a:solidFill>
                  </a:tcPr>
                </a:tc>
                <a:tc>
                  <a:txBody>
                    <a:bodyPr/>
                    <a:lstStyle/>
                    <a:p>
                      <a:r>
                        <a:rPr lang="cs-CZ" sz="2400" dirty="0">
                          <a:effectLst/>
                        </a:rPr>
                        <a:t>Strategie pro aktivní a zdravé stárnutí</a:t>
                      </a:r>
                      <a:endParaRPr lang="en-GB" sz="3100" dirty="0">
                        <a:effectLst/>
                      </a:endParaRPr>
                    </a:p>
                  </a:txBody>
                  <a:tcPr marL="31346" marR="31346" marT="31346" marB="31346" anchor="ctr">
                    <a:lnL>
                      <a:noFill/>
                    </a:lnL>
                    <a:lnR>
                      <a:noFill/>
                    </a:lnR>
                    <a:lnT>
                      <a:noFill/>
                    </a:lnT>
                    <a:lnB>
                      <a:noFill/>
                    </a:lnB>
                    <a:solidFill>
                      <a:srgbClr val="FFFFFF"/>
                    </a:solidFill>
                  </a:tcPr>
                </a:tc>
                <a:extLst>
                  <a:ext uri="{0D108BD9-81ED-4DB2-BD59-A6C34878D82A}">
                    <a16:rowId xmlns:a16="http://schemas.microsoft.com/office/drawing/2014/main" val="2185747354"/>
                  </a:ext>
                </a:extLst>
              </a:tr>
              <a:tr h="510535">
                <a:tc>
                  <a:txBody>
                    <a:bodyPr/>
                    <a:lstStyle/>
                    <a:p>
                      <a:r>
                        <a:rPr lang="en-GB" sz="2400" b="1">
                          <a:solidFill>
                            <a:srgbClr val="843FA1"/>
                          </a:solidFill>
                          <a:effectLst/>
                        </a:rPr>
                        <a:t>Co</a:t>
                      </a:r>
                      <a:endParaRPr lang="en-GB" sz="3100">
                        <a:effectLst/>
                      </a:endParaRPr>
                    </a:p>
                  </a:txBody>
                  <a:tcPr marL="31346" marR="31346" marT="31346" marB="31346" anchor="ctr">
                    <a:lnL>
                      <a:noFill/>
                    </a:lnL>
                    <a:lnR>
                      <a:noFill/>
                    </a:lnR>
                    <a:lnT>
                      <a:noFill/>
                    </a:lnT>
                    <a:lnB>
                      <a:noFill/>
                    </a:lnB>
                    <a:solidFill>
                      <a:srgbClr val="FFFFFF"/>
                    </a:solidFill>
                  </a:tcPr>
                </a:tc>
                <a:tc>
                  <a:txBody>
                    <a:bodyPr/>
                    <a:lstStyle/>
                    <a:p>
                      <a:r>
                        <a:rPr lang="cs-CZ" sz="2400" dirty="0">
                          <a:effectLst/>
                        </a:rPr>
                        <a:t>V Evropě</a:t>
                      </a:r>
                      <a:endParaRPr lang="en-GB" sz="3100" dirty="0">
                        <a:effectLst/>
                      </a:endParaRPr>
                    </a:p>
                  </a:txBody>
                  <a:tcPr marL="31346" marR="31346" marT="31346" marB="31346" anchor="ctr">
                    <a:lnL>
                      <a:noFill/>
                    </a:lnL>
                    <a:lnR>
                      <a:noFill/>
                    </a:lnR>
                    <a:lnT>
                      <a:noFill/>
                    </a:lnT>
                    <a:lnB>
                      <a:noFill/>
                    </a:lnB>
                    <a:solidFill>
                      <a:srgbClr val="FFFFFF"/>
                    </a:solidFill>
                  </a:tcPr>
                </a:tc>
                <a:extLst>
                  <a:ext uri="{0D108BD9-81ED-4DB2-BD59-A6C34878D82A}">
                    <a16:rowId xmlns:a16="http://schemas.microsoft.com/office/drawing/2014/main" val="847216832"/>
                  </a:ext>
                </a:extLst>
              </a:tr>
              <a:tr h="878165">
                <a:tc>
                  <a:txBody>
                    <a:bodyPr/>
                    <a:lstStyle/>
                    <a:p>
                      <a:r>
                        <a:rPr lang="en-GB" sz="2400" b="1">
                          <a:solidFill>
                            <a:srgbClr val="843FA1"/>
                          </a:solidFill>
                          <a:effectLst/>
                        </a:rPr>
                        <a:t>Question type</a:t>
                      </a:r>
                      <a:endParaRPr lang="en-GB" sz="3100">
                        <a:effectLst/>
                      </a:endParaRPr>
                    </a:p>
                  </a:txBody>
                  <a:tcPr marL="31346" marR="31346" marT="31346" marB="31346" anchor="ctr">
                    <a:lnL>
                      <a:noFill/>
                    </a:lnL>
                    <a:lnR>
                      <a:noFill/>
                    </a:lnR>
                    <a:lnT>
                      <a:noFill/>
                    </a:lnT>
                    <a:lnB>
                      <a:noFill/>
                    </a:lnB>
                    <a:solidFill>
                      <a:srgbClr val="FFFFFF"/>
                    </a:solidFill>
                  </a:tcPr>
                </a:tc>
                <a:tc>
                  <a:txBody>
                    <a:bodyPr/>
                    <a:lstStyle/>
                    <a:p>
                      <a:r>
                        <a:rPr lang="en-GB" sz="2400" b="1" dirty="0">
                          <a:solidFill>
                            <a:srgbClr val="843FA1"/>
                          </a:solidFill>
                          <a:effectLst/>
                        </a:rPr>
                        <a:t>Question to find out experiences/strategies</a:t>
                      </a:r>
                      <a:endParaRPr lang="en-GB" sz="3100" dirty="0">
                        <a:effectLst/>
                      </a:endParaRPr>
                    </a:p>
                  </a:txBody>
                  <a:tcPr marL="31346" marR="31346" marT="31346" marB="31346" anchor="ctr">
                    <a:lnL>
                      <a:noFill/>
                    </a:lnL>
                    <a:lnR>
                      <a:noFill/>
                    </a:lnR>
                    <a:lnT>
                      <a:noFill/>
                    </a:lnT>
                    <a:lnB>
                      <a:noFill/>
                    </a:lnB>
                    <a:solidFill>
                      <a:srgbClr val="FFFFFF"/>
                    </a:solidFill>
                  </a:tcPr>
                </a:tc>
                <a:extLst>
                  <a:ext uri="{0D108BD9-81ED-4DB2-BD59-A6C34878D82A}">
                    <a16:rowId xmlns:a16="http://schemas.microsoft.com/office/drawing/2014/main" val="1640881421"/>
                  </a:ext>
                </a:extLst>
              </a:tr>
            </a:tbl>
          </a:graphicData>
        </a:graphic>
      </p:graphicFrame>
    </p:spTree>
    <p:extLst>
      <p:ext uri="{BB962C8B-B14F-4D97-AF65-F5344CB8AC3E}">
        <p14:creationId xmlns:p14="http://schemas.microsoft.com/office/powerpoint/2010/main" val="1370998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E68FCD-0EC2-7D5E-1D10-6079441DD93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04DBE34-1EE0-48D9-2B1C-262D33397B76}"/>
              </a:ext>
            </a:extLst>
          </p:cNvPr>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
        <p:nvSpPr>
          <p:cNvPr id="4" name="Nadpis 3">
            <a:extLst>
              <a:ext uri="{FF2B5EF4-FFF2-40B4-BE49-F238E27FC236}">
                <a16:creationId xmlns:a16="http://schemas.microsoft.com/office/drawing/2014/main" id="{F4519562-2034-8D20-60C0-598EFB05DFA0}"/>
              </a:ext>
            </a:extLst>
          </p:cNvPr>
          <p:cNvSpPr>
            <a:spLocks noGrp="1"/>
          </p:cNvSpPr>
          <p:nvPr>
            <p:ph type="title"/>
          </p:nvPr>
        </p:nvSpPr>
        <p:spPr/>
        <p:txBody>
          <a:bodyPr/>
          <a:lstStyle/>
          <a:p>
            <a:r>
              <a:rPr lang="cs-CZ" dirty="0"/>
              <a:t>Typ otázky – léčba/terapie</a:t>
            </a:r>
            <a:endParaRPr lang="en-GB" dirty="0"/>
          </a:p>
        </p:txBody>
      </p:sp>
      <p:graphicFrame>
        <p:nvGraphicFramePr>
          <p:cNvPr id="7" name="Tabulka 7">
            <a:extLst>
              <a:ext uri="{FF2B5EF4-FFF2-40B4-BE49-F238E27FC236}">
                <a16:creationId xmlns:a16="http://schemas.microsoft.com/office/drawing/2014/main" id="{47622CF1-0F26-ECC4-E0FE-B9C755506F38}"/>
              </a:ext>
            </a:extLst>
          </p:cNvPr>
          <p:cNvGraphicFramePr>
            <a:graphicFrameLocks noGrp="1"/>
          </p:cNvGraphicFramePr>
          <p:nvPr>
            <p:ph idx="29"/>
            <p:extLst>
              <p:ext uri="{D42A27DB-BD31-4B8C-83A1-F6EECF244321}">
                <p14:modId xmlns:p14="http://schemas.microsoft.com/office/powerpoint/2010/main" val="1020752086"/>
              </p:ext>
            </p:extLst>
          </p:nvPr>
        </p:nvGraphicFramePr>
        <p:xfrm>
          <a:off x="720724" y="1701800"/>
          <a:ext cx="9436287" cy="3571240"/>
        </p:xfrm>
        <a:graphic>
          <a:graphicData uri="http://schemas.openxmlformats.org/drawingml/2006/table">
            <a:tbl>
              <a:tblPr firstCol="1">
                <a:tableStyleId>{5C22544A-7EE6-4342-B048-85BDC9FD1C3A}</a:tableStyleId>
              </a:tblPr>
              <a:tblGrid>
                <a:gridCol w="1874703">
                  <a:extLst>
                    <a:ext uri="{9D8B030D-6E8A-4147-A177-3AD203B41FA5}">
                      <a16:colId xmlns:a16="http://schemas.microsoft.com/office/drawing/2014/main" val="2362678137"/>
                    </a:ext>
                  </a:extLst>
                </a:gridCol>
                <a:gridCol w="7561584">
                  <a:extLst>
                    <a:ext uri="{9D8B030D-6E8A-4147-A177-3AD203B41FA5}">
                      <a16:colId xmlns:a16="http://schemas.microsoft.com/office/drawing/2014/main" val="4170120893"/>
                    </a:ext>
                  </a:extLst>
                </a:gridCol>
              </a:tblGrid>
              <a:tr h="370840">
                <a:tc>
                  <a:txBody>
                    <a:bodyPr/>
                    <a:lstStyle/>
                    <a:p>
                      <a:r>
                        <a:rPr lang="cs-CZ" dirty="0"/>
                        <a:t>Medikace </a:t>
                      </a:r>
                      <a:endParaRPr lang="en-GB" dirty="0"/>
                    </a:p>
                  </a:txBody>
                  <a:tcPr/>
                </a:tc>
                <a:tc>
                  <a:txBody>
                    <a:bodyPr/>
                    <a:lstStyle/>
                    <a:p>
                      <a:r>
                        <a:rPr lang="en-GB" dirty="0"/>
                        <a:t>Je paracetamol </a:t>
                      </a:r>
                      <a:r>
                        <a:rPr lang="en-GB" dirty="0" err="1"/>
                        <a:t>nebo</a:t>
                      </a:r>
                      <a:r>
                        <a:rPr lang="en-GB" dirty="0"/>
                        <a:t> ibuprofen </a:t>
                      </a:r>
                      <a:r>
                        <a:rPr lang="en-GB" dirty="0" err="1"/>
                        <a:t>lepší</a:t>
                      </a:r>
                      <a:r>
                        <a:rPr lang="en-GB" dirty="0"/>
                        <a:t> </a:t>
                      </a:r>
                      <a:r>
                        <a:rPr lang="en-GB" dirty="0" err="1"/>
                        <a:t>při</a:t>
                      </a:r>
                      <a:r>
                        <a:rPr lang="en-GB" dirty="0"/>
                        <a:t> </a:t>
                      </a:r>
                      <a:r>
                        <a:rPr lang="en-GB" dirty="0" err="1"/>
                        <a:t>snižování</a:t>
                      </a:r>
                      <a:r>
                        <a:rPr lang="en-GB" dirty="0"/>
                        <a:t> </a:t>
                      </a:r>
                      <a:r>
                        <a:rPr lang="en-GB" dirty="0" err="1"/>
                        <a:t>horečky</a:t>
                      </a:r>
                      <a:r>
                        <a:rPr lang="en-GB" dirty="0"/>
                        <a:t> u </a:t>
                      </a:r>
                    </a:p>
                    <a:p>
                      <a:r>
                        <a:rPr lang="en-GB" dirty="0"/>
                        <a:t>u </a:t>
                      </a:r>
                      <a:r>
                        <a:rPr lang="en-GB" dirty="0" err="1"/>
                        <a:t>malých</a:t>
                      </a:r>
                      <a:r>
                        <a:rPr lang="en-GB" dirty="0"/>
                        <a:t> </a:t>
                      </a:r>
                      <a:r>
                        <a:rPr lang="en-GB" dirty="0" err="1"/>
                        <a:t>dětí</a:t>
                      </a:r>
                      <a:r>
                        <a:rPr lang="en-GB" dirty="0"/>
                        <a:t>?</a:t>
                      </a:r>
                    </a:p>
                  </a:txBody>
                  <a:tcPr/>
                </a:tc>
                <a:extLst>
                  <a:ext uri="{0D108BD9-81ED-4DB2-BD59-A6C34878D82A}">
                    <a16:rowId xmlns:a16="http://schemas.microsoft.com/office/drawing/2014/main" val="3238821692"/>
                  </a:ext>
                </a:extLst>
              </a:tr>
              <a:tr h="370840">
                <a:tc>
                  <a:txBody>
                    <a:bodyPr/>
                    <a:lstStyle/>
                    <a:p>
                      <a:r>
                        <a:rPr lang="cs-CZ" dirty="0"/>
                        <a:t>Klinická terapie</a:t>
                      </a:r>
                      <a:endParaRPr lang="en-GB" dirty="0"/>
                    </a:p>
                  </a:txBody>
                  <a:tcPr/>
                </a:tc>
                <a:tc>
                  <a:txBody>
                    <a:bodyPr/>
                    <a:lstStyle/>
                    <a:p>
                      <a:r>
                        <a:rPr lang="en-GB" dirty="0"/>
                        <a:t>Jsou </a:t>
                      </a:r>
                      <a:r>
                        <a:rPr lang="en-GB" dirty="0" err="1"/>
                        <a:t>matrace</a:t>
                      </a:r>
                      <a:r>
                        <a:rPr lang="en-GB" dirty="0"/>
                        <a:t> z </a:t>
                      </a:r>
                      <a:r>
                        <a:rPr lang="en-GB" dirty="0" err="1"/>
                        <a:t>ovčí</a:t>
                      </a:r>
                      <a:r>
                        <a:rPr lang="en-GB" dirty="0"/>
                        <a:t> </a:t>
                      </a:r>
                      <a:r>
                        <a:rPr lang="en-GB" dirty="0" err="1"/>
                        <a:t>kůže</a:t>
                      </a:r>
                      <a:r>
                        <a:rPr lang="en-GB" dirty="0"/>
                        <a:t> </a:t>
                      </a:r>
                      <a:r>
                        <a:rPr lang="en-GB" dirty="0" err="1"/>
                        <a:t>účinné</a:t>
                      </a:r>
                      <a:r>
                        <a:rPr lang="en-GB" dirty="0"/>
                        <a:t> </a:t>
                      </a:r>
                      <a:r>
                        <a:rPr lang="en-GB" dirty="0" err="1"/>
                        <a:t>při</a:t>
                      </a:r>
                      <a:r>
                        <a:rPr lang="en-GB" dirty="0"/>
                        <a:t> </a:t>
                      </a:r>
                      <a:r>
                        <a:rPr lang="en-GB" dirty="0" err="1"/>
                        <a:t>prevenci</a:t>
                      </a:r>
                      <a:r>
                        <a:rPr lang="en-GB" dirty="0"/>
                        <a:t> </a:t>
                      </a:r>
                    </a:p>
                    <a:p>
                      <a:r>
                        <a:rPr lang="en-GB" dirty="0" err="1"/>
                        <a:t>proleženinám</a:t>
                      </a:r>
                      <a:r>
                        <a:rPr lang="en-GB" dirty="0"/>
                        <a:t>?</a:t>
                      </a:r>
                    </a:p>
                  </a:txBody>
                  <a:tcPr/>
                </a:tc>
                <a:extLst>
                  <a:ext uri="{0D108BD9-81ED-4DB2-BD59-A6C34878D82A}">
                    <a16:rowId xmlns:a16="http://schemas.microsoft.com/office/drawing/2014/main" val="3068640162"/>
                  </a:ext>
                </a:extLst>
              </a:tr>
              <a:tr h="370840">
                <a:tc>
                  <a:txBody>
                    <a:bodyPr/>
                    <a:lstStyle/>
                    <a:p>
                      <a:r>
                        <a:rPr lang="cs-CZ" dirty="0"/>
                        <a:t>Chirurgická léčba</a:t>
                      </a:r>
                      <a:endParaRPr lang="en-GB" dirty="0"/>
                    </a:p>
                  </a:txBody>
                  <a:tcPr/>
                </a:tc>
                <a:tc>
                  <a:txBody>
                    <a:bodyPr/>
                    <a:lstStyle/>
                    <a:p>
                      <a:r>
                        <a:rPr lang="en-GB" dirty="0"/>
                        <a:t>Je </a:t>
                      </a:r>
                      <a:r>
                        <a:rPr lang="en-GB" dirty="0" err="1"/>
                        <a:t>totální</a:t>
                      </a:r>
                      <a:r>
                        <a:rPr lang="en-GB" dirty="0"/>
                        <a:t> </a:t>
                      </a:r>
                      <a:r>
                        <a:rPr lang="en-GB" dirty="0" err="1"/>
                        <a:t>náhrada</a:t>
                      </a:r>
                      <a:r>
                        <a:rPr lang="en-GB" dirty="0"/>
                        <a:t> </a:t>
                      </a:r>
                      <a:r>
                        <a:rPr lang="en-GB" dirty="0" err="1"/>
                        <a:t>kyčelního</a:t>
                      </a:r>
                      <a:r>
                        <a:rPr lang="en-GB" dirty="0"/>
                        <a:t> </a:t>
                      </a:r>
                      <a:r>
                        <a:rPr lang="en-GB" dirty="0" err="1"/>
                        <a:t>kloubu</a:t>
                      </a:r>
                      <a:r>
                        <a:rPr lang="en-GB" dirty="0"/>
                        <a:t> </a:t>
                      </a:r>
                      <a:r>
                        <a:rPr lang="en-GB" dirty="0" err="1"/>
                        <a:t>lepší</a:t>
                      </a:r>
                      <a:r>
                        <a:rPr lang="en-GB" dirty="0"/>
                        <a:t> </a:t>
                      </a:r>
                      <a:r>
                        <a:rPr lang="en-GB" dirty="0" err="1"/>
                        <a:t>než</a:t>
                      </a:r>
                      <a:r>
                        <a:rPr lang="en-GB" dirty="0"/>
                        <a:t> </a:t>
                      </a:r>
                      <a:r>
                        <a:rPr lang="en-GB" dirty="0" err="1"/>
                        <a:t>otevřená</a:t>
                      </a:r>
                      <a:r>
                        <a:rPr lang="en-GB" dirty="0"/>
                        <a:t> </a:t>
                      </a:r>
                      <a:r>
                        <a:rPr lang="en-GB" dirty="0" err="1"/>
                        <a:t>redukce</a:t>
                      </a:r>
                      <a:r>
                        <a:rPr lang="en-GB" dirty="0"/>
                        <a:t> a </a:t>
                      </a:r>
                    </a:p>
                    <a:p>
                      <a:r>
                        <a:rPr lang="en-GB" dirty="0" err="1"/>
                        <a:t>vnitřní</a:t>
                      </a:r>
                      <a:r>
                        <a:rPr lang="en-GB" dirty="0"/>
                        <a:t> </a:t>
                      </a:r>
                      <a:r>
                        <a:rPr lang="en-GB" dirty="0" err="1"/>
                        <a:t>fixace</a:t>
                      </a:r>
                      <a:r>
                        <a:rPr lang="en-GB" dirty="0"/>
                        <a:t> </a:t>
                      </a:r>
                      <a:r>
                        <a:rPr lang="en-GB" dirty="0" err="1"/>
                        <a:t>při</a:t>
                      </a:r>
                      <a:r>
                        <a:rPr lang="en-GB" dirty="0"/>
                        <a:t> </a:t>
                      </a:r>
                      <a:r>
                        <a:rPr lang="en-GB" dirty="0" err="1"/>
                        <a:t>řešení</a:t>
                      </a:r>
                      <a:r>
                        <a:rPr lang="en-GB" dirty="0"/>
                        <a:t> </a:t>
                      </a:r>
                      <a:r>
                        <a:rPr lang="en-GB" dirty="0" err="1"/>
                        <a:t>posunutých</a:t>
                      </a:r>
                      <a:r>
                        <a:rPr lang="en-GB" dirty="0"/>
                        <a:t> </a:t>
                      </a:r>
                      <a:r>
                        <a:rPr lang="en-GB" dirty="0" err="1"/>
                        <a:t>zlomenin</a:t>
                      </a:r>
                      <a:r>
                        <a:rPr lang="en-GB" dirty="0"/>
                        <a:t> </a:t>
                      </a:r>
                      <a:r>
                        <a:rPr lang="en-GB" dirty="0" err="1"/>
                        <a:t>krčku</a:t>
                      </a:r>
                      <a:r>
                        <a:rPr lang="en-GB" dirty="0"/>
                        <a:t> </a:t>
                      </a:r>
                      <a:r>
                        <a:rPr lang="en-GB" dirty="0" err="1"/>
                        <a:t>stehenní</a:t>
                      </a:r>
                      <a:r>
                        <a:rPr lang="en-GB" dirty="0"/>
                        <a:t> </a:t>
                      </a:r>
                      <a:r>
                        <a:rPr lang="en-GB" dirty="0" err="1"/>
                        <a:t>kosti</a:t>
                      </a:r>
                      <a:r>
                        <a:rPr lang="en-GB" dirty="0"/>
                        <a:t>?</a:t>
                      </a:r>
                    </a:p>
                  </a:txBody>
                  <a:tcPr/>
                </a:tc>
                <a:extLst>
                  <a:ext uri="{0D108BD9-81ED-4DB2-BD59-A6C34878D82A}">
                    <a16:rowId xmlns:a16="http://schemas.microsoft.com/office/drawing/2014/main" val="3795823428"/>
                  </a:ext>
                </a:extLst>
              </a:tr>
              <a:tr h="370840">
                <a:tc>
                  <a:txBody>
                    <a:bodyPr/>
                    <a:lstStyle/>
                    <a:p>
                      <a:r>
                        <a:rPr lang="cs-CZ" dirty="0"/>
                        <a:t>Životní styl</a:t>
                      </a:r>
                      <a:endParaRPr lang="en-GB" dirty="0"/>
                    </a:p>
                  </a:txBody>
                  <a:tcPr/>
                </a:tc>
                <a:tc>
                  <a:txBody>
                    <a:bodyPr/>
                    <a:lstStyle/>
                    <a:p>
                      <a:r>
                        <a:rPr lang="en-GB" dirty="0" err="1"/>
                        <a:t>Může</a:t>
                      </a:r>
                      <a:r>
                        <a:rPr lang="en-GB" dirty="0"/>
                        <a:t> </a:t>
                      </a:r>
                      <a:r>
                        <a:rPr lang="en-GB" dirty="0" err="1"/>
                        <a:t>cvičení</a:t>
                      </a:r>
                      <a:r>
                        <a:rPr lang="en-GB" dirty="0"/>
                        <a:t> </a:t>
                      </a:r>
                      <a:r>
                        <a:rPr lang="en-GB" dirty="0" err="1"/>
                        <a:t>pomoci</a:t>
                      </a:r>
                      <a:r>
                        <a:rPr lang="en-GB" dirty="0"/>
                        <a:t> </a:t>
                      </a:r>
                      <a:r>
                        <a:rPr lang="en-GB" dirty="0" err="1"/>
                        <a:t>předcházet</a:t>
                      </a:r>
                      <a:r>
                        <a:rPr lang="en-GB" dirty="0"/>
                        <a:t> </a:t>
                      </a:r>
                      <a:r>
                        <a:rPr lang="en-GB" dirty="0" err="1"/>
                        <a:t>obezitě</a:t>
                      </a:r>
                      <a:r>
                        <a:rPr lang="en-GB" dirty="0"/>
                        <a:t> u </a:t>
                      </a:r>
                      <a:r>
                        <a:rPr lang="en-GB" dirty="0" err="1"/>
                        <a:t>dětí</a:t>
                      </a:r>
                      <a:r>
                        <a:rPr lang="en-GB" dirty="0"/>
                        <a:t>?</a:t>
                      </a:r>
                    </a:p>
                  </a:txBody>
                  <a:tcPr/>
                </a:tc>
                <a:extLst>
                  <a:ext uri="{0D108BD9-81ED-4DB2-BD59-A6C34878D82A}">
                    <a16:rowId xmlns:a16="http://schemas.microsoft.com/office/drawing/2014/main" val="1593240196"/>
                  </a:ext>
                </a:extLst>
              </a:tr>
              <a:tr h="370840">
                <a:tc>
                  <a:txBody>
                    <a:bodyPr/>
                    <a:lstStyle/>
                    <a:p>
                      <a:r>
                        <a:rPr lang="cs-CZ" dirty="0"/>
                        <a:t>Sociální prostředí</a:t>
                      </a:r>
                      <a:endParaRPr lang="en-GB" dirty="0"/>
                    </a:p>
                  </a:txBody>
                  <a:tcPr/>
                </a:tc>
                <a:tc>
                  <a:txBody>
                    <a:bodyPr/>
                    <a:lstStyle/>
                    <a:p>
                      <a:r>
                        <a:rPr lang="en-GB" dirty="0" err="1"/>
                        <a:t>Může</a:t>
                      </a:r>
                      <a:r>
                        <a:rPr lang="en-GB" dirty="0"/>
                        <a:t> </a:t>
                      </a:r>
                      <a:r>
                        <a:rPr lang="en-GB" dirty="0" err="1"/>
                        <a:t>hudební</a:t>
                      </a:r>
                      <a:r>
                        <a:rPr lang="en-GB" dirty="0"/>
                        <a:t> </a:t>
                      </a:r>
                      <a:r>
                        <a:rPr lang="en-GB" dirty="0" err="1"/>
                        <a:t>terapie</a:t>
                      </a:r>
                      <a:r>
                        <a:rPr lang="en-GB" dirty="0"/>
                        <a:t> </a:t>
                      </a:r>
                      <a:r>
                        <a:rPr lang="en-GB" dirty="0" err="1"/>
                        <a:t>pomoci</a:t>
                      </a:r>
                      <a:r>
                        <a:rPr lang="en-GB" dirty="0"/>
                        <a:t> </a:t>
                      </a:r>
                      <a:r>
                        <a:rPr lang="en-GB" dirty="0" err="1"/>
                        <a:t>snížit</a:t>
                      </a:r>
                      <a:r>
                        <a:rPr lang="en-GB" dirty="0"/>
                        <a:t> </a:t>
                      </a:r>
                      <a:r>
                        <a:rPr lang="en-GB" dirty="0" err="1"/>
                        <a:t>agitovanost</a:t>
                      </a:r>
                      <a:r>
                        <a:rPr lang="en-GB" dirty="0"/>
                        <a:t> u </a:t>
                      </a:r>
                      <a:r>
                        <a:rPr lang="cs-CZ" dirty="0"/>
                        <a:t>osob trpících demencí</a:t>
                      </a:r>
                      <a:r>
                        <a:rPr lang="en-GB" dirty="0"/>
                        <a:t>? </a:t>
                      </a:r>
                    </a:p>
                  </a:txBody>
                  <a:tcPr/>
                </a:tc>
                <a:extLst>
                  <a:ext uri="{0D108BD9-81ED-4DB2-BD59-A6C34878D82A}">
                    <a16:rowId xmlns:a16="http://schemas.microsoft.com/office/drawing/2014/main" val="783166317"/>
                  </a:ext>
                </a:extLst>
              </a:tr>
              <a:tr h="370840">
                <a:tc>
                  <a:txBody>
                    <a:bodyPr/>
                    <a:lstStyle/>
                    <a:p>
                      <a:r>
                        <a:rPr lang="cs-CZ" dirty="0"/>
                        <a:t>Péče </a:t>
                      </a:r>
                      <a:endParaRPr lang="en-GB" dirty="0"/>
                    </a:p>
                  </a:txBody>
                  <a:tcPr/>
                </a:tc>
                <a:tc>
                  <a:txBody>
                    <a:bodyPr/>
                    <a:lstStyle/>
                    <a:p>
                      <a:r>
                        <a:rPr lang="en-GB" dirty="0"/>
                        <a:t>Jak </a:t>
                      </a:r>
                      <a:r>
                        <a:rPr lang="en-GB" dirty="0" err="1"/>
                        <a:t>efektivní</a:t>
                      </a:r>
                      <a:r>
                        <a:rPr lang="en-GB" dirty="0"/>
                        <a:t> </a:t>
                      </a:r>
                      <a:r>
                        <a:rPr lang="en-GB" dirty="0" err="1"/>
                        <a:t>jsou</a:t>
                      </a:r>
                      <a:r>
                        <a:rPr lang="en-GB" dirty="0"/>
                        <a:t> </a:t>
                      </a:r>
                      <a:r>
                        <a:rPr lang="en-GB" dirty="0" err="1"/>
                        <a:t>kliniky</a:t>
                      </a:r>
                      <a:r>
                        <a:rPr lang="en-GB" dirty="0"/>
                        <a:t> </a:t>
                      </a:r>
                      <a:r>
                        <a:rPr lang="en-GB" dirty="0" err="1"/>
                        <a:t>vedené</a:t>
                      </a:r>
                      <a:r>
                        <a:rPr lang="en-GB" dirty="0"/>
                        <a:t> </a:t>
                      </a:r>
                      <a:r>
                        <a:rPr lang="en-GB" dirty="0" err="1"/>
                        <a:t>sestrami</a:t>
                      </a:r>
                      <a:r>
                        <a:rPr lang="en-GB" dirty="0"/>
                        <a:t> pro </a:t>
                      </a:r>
                      <a:r>
                        <a:rPr lang="en-GB" dirty="0" err="1"/>
                        <a:t>pacienty</a:t>
                      </a:r>
                      <a:r>
                        <a:rPr lang="en-GB" dirty="0"/>
                        <a:t> s </a:t>
                      </a:r>
                    </a:p>
                    <a:p>
                      <a:r>
                        <a:rPr lang="en-GB" dirty="0" err="1"/>
                        <a:t>ischemickou</a:t>
                      </a:r>
                      <a:r>
                        <a:rPr lang="en-GB" dirty="0"/>
                        <a:t> </a:t>
                      </a:r>
                      <a:r>
                        <a:rPr lang="en-GB" dirty="0" err="1"/>
                        <a:t>chorobou</a:t>
                      </a:r>
                      <a:r>
                        <a:rPr lang="en-GB" dirty="0"/>
                        <a:t> </a:t>
                      </a:r>
                      <a:r>
                        <a:rPr lang="en-GB" dirty="0" err="1"/>
                        <a:t>srdeční</a:t>
                      </a:r>
                      <a:r>
                        <a:rPr lang="en-GB" dirty="0"/>
                        <a:t>?</a:t>
                      </a:r>
                    </a:p>
                  </a:txBody>
                  <a:tcPr/>
                </a:tc>
                <a:extLst>
                  <a:ext uri="{0D108BD9-81ED-4DB2-BD59-A6C34878D82A}">
                    <a16:rowId xmlns:a16="http://schemas.microsoft.com/office/drawing/2014/main" val="2966307260"/>
                  </a:ext>
                </a:extLst>
              </a:tr>
            </a:tbl>
          </a:graphicData>
        </a:graphic>
      </p:graphicFrame>
      <p:sp>
        <p:nvSpPr>
          <p:cNvPr id="9" name="TextovéPole 8">
            <a:extLst>
              <a:ext uri="{FF2B5EF4-FFF2-40B4-BE49-F238E27FC236}">
                <a16:creationId xmlns:a16="http://schemas.microsoft.com/office/drawing/2014/main" id="{6B727A06-6C9D-DD2F-633C-E28A5FE856EE}"/>
              </a:ext>
            </a:extLst>
          </p:cNvPr>
          <p:cNvSpPr txBox="1"/>
          <p:nvPr/>
        </p:nvSpPr>
        <p:spPr>
          <a:xfrm>
            <a:off x="2994211" y="5649003"/>
            <a:ext cx="4661648" cy="707886"/>
          </a:xfrm>
          <a:prstGeom prst="rect">
            <a:avLst/>
          </a:prstGeom>
          <a:solidFill>
            <a:schemeClr val="accent4">
              <a:lumMod val="20000"/>
              <a:lumOff val="80000"/>
            </a:schemeClr>
          </a:solidFill>
        </p:spPr>
        <p:txBody>
          <a:bodyPr wrap="square">
            <a:spAutoFit/>
          </a:bodyPr>
          <a:lstStyle/>
          <a:p>
            <a:r>
              <a:rPr lang="en-GB" sz="2000" dirty="0" err="1"/>
              <a:t>Léčba</a:t>
            </a:r>
            <a:r>
              <a:rPr lang="en-GB" sz="2000" dirty="0"/>
              <a:t>/</a:t>
            </a:r>
            <a:r>
              <a:rPr lang="en-GB" sz="2000" dirty="0" err="1"/>
              <a:t>terapie</a:t>
            </a:r>
            <a:r>
              <a:rPr lang="en-GB" sz="2000" dirty="0"/>
              <a:t> </a:t>
            </a:r>
            <a:r>
              <a:rPr lang="en-GB" sz="2000" dirty="0" err="1"/>
              <a:t>určená</a:t>
            </a:r>
            <a:r>
              <a:rPr lang="en-GB" sz="2000" dirty="0"/>
              <a:t> </a:t>
            </a:r>
            <a:r>
              <a:rPr lang="en-GB" sz="2000" dirty="0" err="1"/>
              <a:t>ke</a:t>
            </a:r>
            <a:r>
              <a:rPr lang="en-GB" sz="2000" dirty="0"/>
              <a:t> </a:t>
            </a:r>
            <a:r>
              <a:rPr lang="en-GB" sz="2000" dirty="0" err="1"/>
              <a:t>zlepšení</a:t>
            </a:r>
            <a:r>
              <a:rPr lang="en-GB" sz="2000" dirty="0"/>
              <a:t> </a:t>
            </a:r>
            <a:r>
              <a:rPr lang="en-GB" sz="2000" dirty="0" err="1"/>
              <a:t>stavu</a:t>
            </a:r>
            <a:r>
              <a:rPr lang="en-GB" sz="2000" dirty="0"/>
              <a:t> </a:t>
            </a:r>
            <a:r>
              <a:rPr lang="en-GB" sz="2000" dirty="0" err="1"/>
              <a:t>pacienta</a:t>
            </a:r>
            <a:r>
              <a:rPr lang="en-GB" sz="2000" dirty="0"/>
              <a:t>/populace, </a:t>
            </a:r>
            <a:r>
              <a:rPr lang="en-GB" sz="2000" dirty="0" err="1"/>
              <a:t>stavu</a:t>
            </a:r>
            <a:r>
              <a:rPr lang="en-GB" sz="2000" dirty="0"/>
              <a:t> </a:t>
            </a:r>
            <a:r>
              <a:rPr lang="en-GB" sz="2000" dirty="0" err="1"/>
              <a:t>nebo</a:t>
            </a:r>
            <a:r>
              <a:rPr lang="en-GB" sz="2000" dirty="0"/>
              <a:t> </a:t>
            </a:r>
            <a:r>
              <a:rPr lang="en-GB" sz="2000" dirty="0" err="1"/>
              <a:t>kondice</a:t>
            </a:r>
            <a:r>
              <a:rPr lang="en-GB" sz="2000" dirty="0"/>
              <a:t>.</a:t>
            </a:r>
          </a:p>
        </p:txBody>
      </p:sp>
    </p:spTree>
    <p:extLst>
      <p:ext uri="{BB962C8B-B14F-4D97-AF65-F5344CB8AC3E}">
        <p14:creationId xmlns:p14="http://schemas.microsoft.com/office/powerpoint/2010/main" val="226080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F5AD99-5E17-82A9-F1FF-7C1EE5E0379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2D0A6DC-C939-7531-8535-627D89F39BA7}"/>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D0B7C6B9-3345-392B-CDAA-C612B98D1324}"/>
              </a:ext>
            </a:extLst>
          </p:cNvPr>
          <p:cNvSpPr>
            <a:spLocks noGrp="1"/>
          </p:cNvSpPr>
          <p:nvPr>
            <p:ph type="title"/>
          </p:nvPr>
        </p:nvSpPr>
        <p:spPr/>
        <p:txBody>
          <a:bodyPr/>
          <a:lstStyle/>
          <a:p>
            <a:r>
              <a:rPr lang="en-GB" dirty="0"/>
              <a:t>PŘÍPRAVA VYHLEDÁVÁNÍ</a:t>
            </a:r>
          </a:p>
        </p:txBody>
      </p:sp>
      <p:sp>
        <p:nvSpPr>
          <p:cNvPr id="5" name="Zástupný obsah 4">
            <a:extLst>
              <a:ext uri="{FF2B5EF4-FFF2-40B4-BE49-F238E27FC236}">
                <a16:creationId xmlns:a16="http://schemas.microsoft.com/office/drawing/2014/main" id="{A2C76AC1-7FBE-A60D-5B06-12F98EB79A7D}"/>
              </a:ext>
            </a:extLst>
          </p:cNvPr>
          <p:cNvSpPr>
            <a:spLocks noGrp="1"/>
          </p:cNvSpPr>
          <p:nvPr>
            <p:ph idx="1"/>
          </p:nvPr>
        </p:nvSpPr>
        <p:spPr/>
        <p:txBody>
          <a:bodyPr/>
          <a:lstStyle/>
          <a:p>
            <a:r>
              <a:rPr lang="en-GB" dirty="0" err="1">
                <a:solidFill>
                  <a:schemeClr val="accent1"/>
                </a:solidFill>
              </a:rPr>
              <a:t>Klinické</a:t>
            </a:r>
            <a:r>
              <a:rPr lang="en-GB" dirty="0">
                <a:solidFill>
                  <a:schemeClr val="accent1"/>
                </a:solidFill>
              </a:rPr>
              <a:t> </a:t>
            </a:r>
            <a:r>
              <a:rPr lang="en-GB" dirty="0" err="1">
                <a:solidFill>
                  <a:schemeClr val="accent1"/>
                </a:solidFill>
              </a:rPr>
              <a:t>otázky</a:t>
            </a:r>
            <a:r>
              <a:rPr lang="en-GB" dirty="0">
                <a:solidFill>
                  <a:schemeClr val="accent1"/>
                </a:solidFill>
              </a:rPr>
              <a:t> – PICO</a:t>
            </a:r>
            <a:endParaRPr lang="cs-CZ" dirty="0">
              <a:solidFill>
                <a:schemeClr val="accent1"/>
              </a:solidFill>
            </a:endParaRPr>
          </a:p>
          <a:p>
            <a:endParaRPr lang="en-GB" dirty="0">
              <a:solidFill>
                <a:schemeClr val="accent1"/>
              </a:solidFill>
            </a:endParaRPr>
          </a:p>
          <a:p>
            <a:r>
              <a:rPr lang="en-GB" dirty="0"/>
              <a:t>Design </a:t>
            </a:r>
            <a:r>
              <a:rPr lang="en-GB" dirty="0" err="1"/>
              <a:t>studie</a:t>
            </a:r>
            <a:r>
              <a:rPr lang="en-GB" dirty="0"/>
              <a:t> a </a:t>
            </a:r>
            <a:r>
              <a:rPr lang="en-GB" dirty="0" err="1"/>
              <a:t>pyramida</a:t>
            </a:r>
            <a:r>
              <a:rPr lang="en-GB" dirty="0"/>
              <a:t> </a:t>
            </a:r>
            <a:r>
              <a:rPr lang="en-GB" dirty="0" err="1"/>
              <a:t>důkazů</a:t>
            </a:r>
            <a:endParaRPr lang="cs-CZ" dirty="0"/>
          </a:p>
          <a:p>
            <a:endParaRPr lang="en-GB" dirty="0"/>
          </a:p>
          <a:p>
            <a:r>
              <a:rPr lang="en-GB" dirty="0" err="1"/>
              <a:t>Termíny</a:t>
            </a:r>
            <a:r>
              <a:rPr lang="en-GB" dirty="0"/>
              <a:t> a </a:t>
            </a:r>
            <a:r>
              <a:rPr lang="en-GB" dirty="0" err="1"/>
              <a:t>limity</a:t>
            </a:r>
            <a:r>
              <a:rPr lang="en-GB" dirty="0"/>
              <a:t> </a:t>
            </a:r>
            <a:r>
              <a:rPr lang="en-GB" dirty="0" err="1"/>
              <a:t>vyhledávání</a:t>
            </a:r>
            <a:endParaRPr lang="en-GB" dirty="0"/>
          </a:p>
        </p:txBody>
      </p:sp>
    </p:spTree>
    <p:extLst>
      <p:ext uri="{BB962C8B-B14F-4D97-AF65-F5344CB8AC3E}">
        <p14:creationId xmlns:p14="http://schemas.microsoft.com/office/powerpoint/2010/main" val="3972657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9EB231F-93BE-C1BA-3769-F7BD86BC2A4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3129DF3-2FAB-E89B-54CF-47425B625077}"/>
              </a:ext>
            </a:extLst>
          </p:cNvPr>
          <p:cNvSpPr>
            <a:spLocks noGrp="1"/>
          </p:cNvSpPr>
          <p:nvPr>
            <p:ph type="sldNum" sz="quarter" idx="11"/>
          </p:nvPr>
        </p:nvSpPr>
        <p:spPr/>
        <p:txBody>
          <a:bodyPr/>
          <a:lstStyle/>
          <a:p>
            <a:fld id="{D6D6C118-631F-4A80-9886-907009361577}" type="slidenum">
              <a:rPr lang="cs-CZ" altLang="cs-CZ" smtClean="0"/>
              <a:pPr/>
              <a:t>40</a:t>
            </a:fld>
            <a:endParaRPr lang="cs-CZ" altLang="cs-CZ" dirty="0"/>
          </a:p>
        </p:txBody>
      </p:sp>
      <p:sp>
        <p:nvSpPr>
          <p:cNvPr id="7" name="Nadpis 6">
            <a:extLst>
              <a:ext uri="{FF2B5EF4-FFF2-40B4-BE49-F238E27FC236}">
                <a16:creationId xmlns:a16="http://schemas.microsoft.com/office/drawing/2014/main" id="{5F907128-3CF9-2011-6AB3-207C6847F101}"/>
              </a:ext>
            </a:extLst>
          </p:cNvPr>
          <p:cNvSpPr>
            <a:spLocks noGrp="1"/>
          </p:cNvSpPr>
          <p:nvPr>
            <p:ph type="title"/>
          </p:nvPr>
        </p:nvSpPr>
        <p:spPr/>
        <p:txBody>
          <a:bodyPr/>
          <a:lstStyle/>
          <a:p>
            <a:r>
              <a:rPr lang="cs-CZ" dirty="0"/>
              <a:t>Příklad </a:t>
            </a:r>
            <a:endParaRPr lang="en-GB" dirty="0"/>
          </a:p>
        </p:txBody>
      </p:sp>
      <p:sp>
        <p:nvSpPr>
          <p:cNvPr id="8" name="Zástupný obsah 7">
            <a:extLst>
              <a:ext uri="{FF2B5EF4-FFF2-40B4-BE49-F238E27FC236}">
                <a16:creationId xmlns:a16="http://schemas.microsoft.com/office/drawing/2014/main" id="{02B100F0-3333-EFF2-B9D6-3009CB2323CD}"/>
              </a:ext>
            </a:extLst>
          </p:cNvPr>
          <p:cNvSpPr>
            <a:spLocks noGrp="1"/>
          </p:cNvSpPr>
          <p:nvPr>
            <p:ph idx="1"/>
          </p:nvPr>
        </p:nvSpPr>
        <p:spPr>
          <a:xfrm>
            <a:off x="720000" y="1692002"/>
            <a:ext cx="10753200" cy="1454610"/>
          </a:xfrm>
        </p:spPr>
        <p:txBody>
          <a:bodyPr/>
          <a:lstStyle/>
          <a:p>
            <a:r>
              <a:rPr lang="en-GB" dirty="0" err="1"/>
              <a:t>Lékař</a:t>
            </a:r>
            <a:r>
              <a:rPr lang="en-GB" dirty="0"/>
              <a:t> </a:t>
            </a:r>
            <a:r>
              <a:rPr lang="en-GB" dirty="0" err="1"/>
              <a:t>chce</a:t>
            </a:r>
            <a:r>
              <a:rPr lang="en-GB" dirty="0"/>
              <a:t>, </a:t>
            </a:r>
            <a:r>
              <a:rPr lang="en-GB" dirty="0" err="1"/>
              <a:t>abyste</a:t>
            </a:r>
            <a:r>
              <a:rPr lang="en-GB" dirty="0"/>
              <a:t> pro </a:t>
            </a:r>
            <a:r>
              <a:rPr lang="en-GB" dirty="0" err="1"/>
              <a:t>něj</a:t>
            </a:r>
            <a:r>
              <a:rPr lang="en-GB" dirty="0"/>
              <a:t> </a:t>
            </a:r>
            <a:r>
              <a:rPr lang="en-GB" dirty="0" err="1"/>
              <a:t>provedli</a:t>
            </a:r>
            <a:r>
              <a:rPr lang="en-GB" dirty="0"/>
              <a:t> </a:t>
            </a:r>
            <a:r>
              <a:rPr lang="en-GB" dirty="0" err="1"/>
              <a:t>rešerši</a:t>
            </a:r>
            <a:r>
              <a:rPr lang="en-GB" dirty="0"/>
              <a:t> </a:t>
            </a:r>
            <a:r>
              <a:rPr lang="en-GB" dirty="0" err="1"/>
              <a:t>literatury</a:t>
            </a:r>
            <a:r>
              <a:rPr lang="en-GB" dirty="0"/>
              <a:t>. </a:t>
            </a:r>
            <a:r>
              <a:rPr lang="cs-CZ" dirty="0"/>
              <a:t> </a:t>
            </a:r>
          </a:p>
          <a:p>
            <a:r>
              <a:rPr lang="en-GB" dirty="0" err="1"/>
              <a:t>chce</a:t>
            </a:r>
            <a:r>
              <a:rPr lang="en-GB" dirty="0"/>
              <a:t> </a:t>
            </a:r>
            <a:r>
              <a:rPr lang="en-GB" dirty="0" err="1"/>
              <a:t>zjistit</a:t>
            </a:r>
            <a:r>
              <a:rPr lang="en-GB" dirty="0"/>
              <a:t>, </a:t>
            </a:r>
            <a:r>
              <a:rPr lang="en-GB" dirty="0" err="1"/>
              <a:t>zda</a:t>
            </a:r>
            <a:r>
              <a:rPr lang="en-GB" dirty="0"/>
              <a:t> je ibuprofen </a:t>
            </a:r>
            <a:r>
              <a:rPr lang="en-GB" dirty="0" err="1"/>
              <a:t>lepší</a:t>
            </a:r>
            <a:r>
              <a:rPr lang="en-GB" dirty="0"/>
              <a:t> </a:t>
            </a:r>
            <a:r>
              <a:rPr lang="en-GB" dirty="0" err="1"/>
              <a:t>než</a:t>
            </a:r>
            <a:r>
              <a:rPr lang="en-GB" dirty="0"/>
              <a:t> paracetamol </a:t>
            </a:r>
            <a:r>
              <a:rPr lang="en-GB" dirty="0" err="1"/>
              <a:t>při</a:t>
            </a:r>
            <a:r>
              <a:rPr lang="en-GB" dirty="0"/>
              <a:t> </a:t>
            </a:r>
            <a:r>
              <a:rPr lang="en-GB" dirty="0" err="1"/>
              <a:t>snižování</a:t>
            </a:r>
            <a:r>
              <a:rPr lang="en-GB" dirty="0"/>
              <a:t> </a:t>
            </a:r>
            <a:r>
              <a:rPr lang="en-GB" dirty="0" err="1"/>
              <a:t>horečky</a:t>
            </a:r>
            <a:r>
              <a:rPr lang="en-GB" dirty="0"/>
              <a:t> u </a:t>
            </a:r>
            <a:r>
              <a:rPr lang="en-GB" dirty="0" err="1"/>
              <a:t>malých</a:t>
            </a:r>
            <a:r>
              <a:rPr lang="en-GB" dirty="0"/>
              <a:t> </a:t>
            </a:r>
            <a:r>
              <a:rPr lang="en-GB" dirty="0" err="1"/>
              <a:t>dětí</a:t>
            </a:r>
            <a:r>
              <a:rPr lang="en-GB" dirty="0"/>
              <a:t>.</a:t>
            </a:r>
          </a:p>
        </p:txBody>
      </p:sp>
      <p:graphicFrame>
        <p:nvGraphicFramePr>
          <p:cNvPr id="9" name="Tabulka 9">
            <a:extLst>
              <a:ext uri="{FF2B5EF4-FFF2-40B4-BE49-F238E27FC236}">
                <a16:creationId xmlns:a16="http://schemas.microsoft.com/office/drawing/2014/main" id="{E7D688E7-93A9-764B-9B3F-9A0D513EAAFF}"/>
              </a:ext>
            </a:extLst>
          </p:cNvPr>
          <p:cNvGraphicFramePr>
            <a:graphicFrameLocks noGrp="1"/>
          </p:cNvGraphicFramePr>
          <p:nvPr>
            <p:extLst>
              <p:ext uri="{D42A27DB-BD31-4B8C-83A1-F6EECF244321}">
                <p14:modId xmlns:p14="http://schemas.microsoft.com/office/powerpoint/2010/main" val="2942905141"/>
              </p:ext>
            </p:extLst>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695720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3A6C4B-0C76-DE1D-2AA4-1EC702B260B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A21CC74-361A-F0FC-16F8-533E588FCCBE}"/>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C7E4EE61-5364-C159-A4F0-FB233187A457}"/>
              </a:ext>
            </a:extLst>
          </p:cNvPr>
          <p:cNvSpPr>
            <a:spLocks noGrp="1"/>
          </p:cNvSpPr>
          <p:nvPr>
            <p:ph type="title"/>
          </p:nvPr>
        </p:nvSpPr>
        <p:spPr/>
        <p:txBody>
          <a:bodyPr/>
          <a:lstStyle/>
          <a:p>
            <a:r>
              <a:rPr lang="cs-CZ" dirty="0"/>
              <a:t>Klinická otázka - diagnostická</a:t>
            </a:r>
            <a:endParaRPr lang="en-GB" dirty="0"/>
          </a:p>
        </p:txBody>
      </p:sp>
      <p:sp>
        <p:nvSpPr>
          <p:cNvPr id="5" name="Zástupný obsah 4">
            <a:extLst>
              <a:ext uri="{FF2B5EF4-FFF2-40B4-BE49-F238E27FC236}">
                <a16:creationId xmlns:a16="http://schemas.microsoft.com/office/drawing/2014/main" id="{AC5684AB-53A2-D2E8-5D9D-42C7A5BE9F7A}"/>
              </a:ext>
            </a:extLst>
          </p:cNvPr>
          <p:cNvSpPr>
            <a:spLocks noGrp="1"/>
          </p:cNvSpPr>
          <p:nvPr>
            <p:ph idx="1"/>
          </p:nvPr>
        </p:nvSpPr>
        <p:spPr/>
        <p:txBody>
          <a:bodyPr/>
          <a:lstStyle/>
          <a:p>
            <a:endParaRPr lang="en-GB"/>
          </a:p>
        </p:txBody>
      </p:sp>
      <p:graphicFrame>
        <p:nvGraphicFramePr>
          <p:cNvPr id="6" name="Tabulka 7">
            <a:extLst>
              <a:ext uri="{FF2B5EF4-FFF2-40B4-BE49-F238E27FC236}">
                <a16:creationId xmlns:a16="http://schemas.microsoft.com/office/drawing/2014/main" id="{1F05A2CE-F4C4-1BB6-8097-25A9518CF578}"/>
              </a:ext>
            </a:extLst>
          </p:cNvPr>
          <p:cNvGraphicFramePr>
            <a:graphicFrameLocks/>
          </p:cNvGraphicFramePr>
          <p:nvPr>
            <p:extLst>
              <p:ext uri="{D42A27DB-BD31-4B8C-83A1-F6EECF244321}">
                <p14:modId xmlns:p14="http://schemas.microsoft.com/office/powerpoint/2010/main" val="3043625522"/>
              </p:ext>
            </p:extLst>
          </p:nvPr>
        </p:nvGraphicFramePr>
        <p:xfrm>
          <a:off x="1290918" y="2232511"/>
          <a:ext cx="9610164" cy="2931160"/>
        </p:xfrm>
        <a:graphic>
          <a:graphicData uri="http://schemas.openxmlformats.org/drawingml/2006/table">
            <a:tbl>
              <a:tblPr firstCol="1">
                <a:tableStyleId>{5C22544A-7EE6-4342-B048-85BDC9FD1C3A}</a:tableStyleId>
              </a:tblPr>
              <a:tblGrid>
                <a:gridCol w="1785823">
                  <a:extLst>
                    <a:ext uri="{9D8B030D-6E8A-4147-A177-3AD203B41FA5}">
                      <a16:colId xmlns:a16="http://schemas.microsoft.com/office/drawing/2014/main" val="2362678137"/>
                    </a:ext>
                  </a:extLst>
                </a:gridCol>
                <a:gridCol w="7824341">
                  <a:extLst>
                    <a:ext uri="{9D8B030D-6E8A-4147-A177-3AD203B41FA5}">
                      <a16:colId xmlns:a16="http://schemas.microsoft.com/office/drawing/2014/main" val="4170120893"/>
                    </a:ext>
                  </a:extLst>
                </a:gridCol>
              </a:tblGrid>
              <a:tr h="370840">
                <a:tc>
                  <a:txBody>
                    <a:bodyPr/>
                    <a:lstStyle/>
                    <a:p>
                      <a:r>
                        <a:rPr lang="cs-CZ" dirty="0"/>
                        <a:t>Medikace </a:t>
                      </a:r>
                      <a:endParaRPr lang="en-GB" dirty="0"/>
                    </a:p>
                  </a:txBody>
                  <a:tcPr/>
                </a:tc>
                <a:tc>
                  <a:txBody>
                    <a:bodyPr/>
                    <a:lstStyle/>
                    <a:p>
                      <a:r>
                        <a:rPr lang="en-GB" dirty="0" err="1"/>
                        <a:t>Může</a:t>
                      </a:r>
                      <a:r>
                        <a:rPr lang="en-GB" dirty="0"/>
                        <a:t> </a:t>
                      </a:r>
                      <a:r>
                        <a:rPr lang="en-GB" dirty="0" err="1"/>
                        <a:t>vyšetření</a:t>
                      </a:r>
                      <a:r>
                        <a:rPr lang="en-GB" dirty="0"/>
                        <a:t> </a:t>
                      </a:r>
                      <a:r>
                        <a:rPr lang="en-GB" dirty="0" err="1"/>
                        <a:t>magnetickou</a:t>
                      </a:r>
                      <a:r>
                        <a:rPr lang="en-GB" dirty="0"/>
                        <a:t> </a:t>
                      </a:r>
                      <a:r>
                        <a:rPr lang="en-GB" dirty="0" err="1"/>
                        <a:t>rezonancí</a:t>
                      </a:r>
                      <a:r>
                        <a:rPr lang="en-GB" dirty="0"/>
                        <a:t> </a:t>
                      </a:r>
                      <a:r>
                        <a:rPr lang="en-GB" dirty="0" err="1"/>
                        <a:t>přesně</a:t>
                      </a:r>
                      <a:r>
                        <a:rPr lang="en-GB" dirty="0"/>
                        <a:t> </a:t>
                      </a:r>
                      <a:r>
                        <a:rPr lang="en-GB" dirty="0" err="1"/>
                        <a:t>diagnostikovat</a:t>
                      </a:r>
                      <a:r>
                        <a:rPr lang="en-GB" dirty="0"/>
                        <a:t> </a:t>
                      </a:r>
                      <a:r>
                        <a:rPr lang="en-GB" dirty="0" err="1"/>
                        <a:t>akutní</a:t>
                      </a:r>
                      <a:r>
                        <a:rPr lang="en-GB" dirty="0"/>
                        <a:t> </a:t>
                      </a:r>
                      <a:r>
                        <a:rPr lang="en-GB" dirty="0" err="1"/>
                        <a:t>apendicit</a:t>
                      </a:r>
                      <a:r>
                        <a:rPr lang="en-GB" dirty="0"/>
                        <a:t> u v </a:t>
                      </a:r>
                      <a:r>
                        <a:rPr lang="en-GB" dirty="0" err="1"/>
                        <a:t>těhotenství</a:t>
                      </a:r>
                      <a:r>
                        <a:rPr lang="en-GB" dirty="0"/>
                        <a:t>?</a:t>
                      </a:r>
                    </a:p>
                  </a:txBody>
                  <a:tcPr/>
                </a:tc>
                <a:extLst>
                  <a:ext uri="{0D108BD9-81ED-4DB2-BD59-A6C34878D82A}">
                    <a16:rowId xmlns:a16="http://schemas.microsoft.com/office/drawing/2014/main" val="3238821692"/>
                  </a:ext>
                </a:extLst>
              </a:tr>
              <a:tr h="370840">
                <a:tc>
                  <a:txBody>
                    <a:bodyPr/>
                    <a:lstStyle/>
                    <a:p>
                      <a:r>
                        <a:rPr lang="cs-CZ" dirty="0"/>
                        <a:t>Biomarkery </a:t>
                      </a:r>
                      <a:endParaRPr lang="en-GB" dirty="0"/>
                    </a:p>
                  </a:txBody>
                  <a:tcPr/>
                </a:tc>
                <a:tc>
                  <a:txBody>
                    <a:bodyPr/>
                    <a:lstStyle/>
                    <a:p>
                      <a:r>
                        <a:rPr lang="en-GB" dirty="0" err="1"/>
                        <a:t>Jaká</a:t>
                      </a:r>
                      <a:r>
                        <a:rPr lang="en-GB" dirty="0"/>
                        <a:t> je </a:t>
                      </a:r>
                      <a:r>
                        <a:rPr lang="en-GB" dirty="0" err="1"/>
                        <a:t>přidaná</a:t>
                      </a:r>
                      <a:r>
                        <a:rPr lang="en-GB" dirty="0"/>
                        <a:t> </a:t>
                      </a:r>
                      <a:r>
                        <a:rPr lang="en-GB" dirty="0" err="1"/>
                        <a:t>hodnota</a:t>
                      </a:r>
                      <a:r>
                        <a:rPr lang="en-GB" dirty="0"/>
                        <a:t> </a:t>
                      </a:r>
                      <a:r>
                        <a:rPr lang="en-GB" dirty="0" err="1"/>
                        <a:t>vyšetření</a:t>
                      </a:r>
                      <a:r>
                        <a:rPr lang="en-GB" dirty="0"/>
                        <a:t> </a:t>
                      </a:r>
                      <a:r>
                        <a:rPr lang="en-GB" dirty="0" err="1"/>
                        <a:t>bílkovin</a:t>
                      </a:r>
                      <a:r>
                        <a:rPr lang="en-GB" dirty="0"/>
                        <a:t> </a:t>
                      </a:r>
                      <a:r>
                        <a:rPr lang="en-GB" dirty="0" err="1"/>
                        <a:t>mastných</a:t>
                      </a:r>
                      <a:r>
                        <a:rPr lang="en-GB" dirty="0"/>
                        <a:t> </a:t>
                      </a:r>
                      <a:r>
                        <a:rPr lang="en-GB" dirty="0" err="1"/>
                        <a:t>kyselin</a:t>
                      </a:r>
                      <a:endParaRPr lang="en-GB" dirty="0"/>
                    </a:p>
                    <a:p>
                      <a:r>
                        <a:rPr lang="en-GB" dirty="0"/>
                        <a:t>(HFABP) v </a:t>
                      </a:r>
                      <a:r>
                        <a:rPr lang="en-GB" dirty="0" err="1"/>
                        <a:t>rychlé</a:t>
                      </a:r>
                      <a:r>
                        <a:rPr lang="en-GB" dirty="0"/>
                        <a:t> </a:t>
                      </a:r>
                      <a:r>
                        <a:rPr lang="en-GB" dirty="0" err="1"/>
                        <a:t>diagnostice</a:t>
                      </a:r>
                      <a:r>
                        <a:rPr lang="en-GB" dirty="0"/>
                        <a:t> </a:t>
                      </a:r>
                      <a:r>
                        <a:rPr lang="en-GB" dirty="0" err="1"/>
                        <a:t>akutního</a:t>
                      </a:r>
                      <a:r>
                        <a:rPr lang="en-GB" dirty="0"/>
                        <a:t> </a:t>
                      </a:r>
                      <a:r>
                        <a:rPr lang="en-GB" dirty="0" err="1"/>
                        <a:t>infarktu</a:t>
                      </a:r>
                      <a:r>
                        <a:rPr lang="en-GB" dirty="0"/>
                        <a:t> </a:t>
                      </a:r>
                      <a:r>
                        <a:rPr lang="en-GB" dirty="0" err="1"/>
                        <a:t>myocardu</a:t>
                      </a:r>
                      <a:r>
                        <a:rPr lang="en-GB" dirty="0"/>
                        <a:t> ?</a:t>
                      </a:r>
                    </a:p>
                  </a:txBody>
                  <a:tcPr/>
                </a:tc>
                <a:extLst>
                  <a:ext uri="{0D108BD9-81ED-4DB2-BD59-A6C34878D82A}">
                    <a16:rowId xmlns:a16="http://schemas.microsoft.com/office/drawing/2014/main" val="3068640162"/>
                  </a:ext>
                </a:extLst>
              </a:tr>
              <a:tr h="370840">
                <a:tc>
                  <a:txBody>
                    <a:bodyPr/>
                    <a:lstStyle/>
                    <a:p>
                      <a:r>
                        <a:rPr lang="cs-CZ" dirty="0"/>
                        <a:t>Měření VF</a:t>
                      </a:r>
                      <a:endParaRPr lang="en-GB" dirty="0"/>
                    </a:p>
                  </a:txBody>
                  <a:tcPr/>
                </a:tc>
                <a:tc>
                  <a:txBody>
                    <a:bodyPr/>
                    <a:lstStyle/>
                    <a:p>
                      <a:r>
                        <a:rPr lang="en-GB" dirty="0"/>
                        <a:t>Jak </a:t>
                      </a:r>
                      <a:r>
                        <a:rPr lang="en-GB" dirty="0" err="1"/>
                        <a:t>citlivé</a:t>
                      </a:r>
                      <a:r>
                        <a:rPr lang="en-GB" dirty="0"/>
                        <a:t> je </a:t>
                      </a:r>
                      <a:r>
                        <a:rPr lang="en-GB" dirty="0" err="1"/>
                        <a:t>vstupní</a:t>
                      </a:r>
                      <a:r>
                        <a:rPr lang="en-GB" dirty="0"/>
                        <a:t> EKG v </a:t>
                      </a:r>
                      <a:r>
                        <a:rPr lang="en-GB" dirty="0" err="1"/>
                        <a:t>předpovědi</a:t>
                      </a:r>
                      <a:r>
                        <a:rPr lang="en-GB" dirty="0"/>
                        <a:t> </a:t>
                      </a:r>
                      <a:r>
                        <a:rPr lang="en-GB" dirty="0" err="1"/>
                        <a:t>akutního</a:t>
                      </a:r>
                      <a:r>
                        <a:rPr lang="en-GB" dirty="0"/>
                        <a:t> </a:t>
                      </a:r>
                      <a:r>
                        <a:rPr lang="en-GB" dirty="0" err="1"/>
                        <a:t>infarktu</a:t>
                      </a:r>
                      <a:r>
                        <a:rPr lang="en-GB" dirty="0"/>
                        <a:t> </a:t>
                      </a:r>
                      <a:r>
                        <a:rPr lang="en-GB" dirty="0" err="1"/>
                        <a:t>myokardu</a:t>
                      </a:r>
                      <a:r>
                        <a:rPr lang="en-GB" dirty="0"/>
                        <a:t>? </a:t>
                      </a:r>
                    </a:p>
                  </a:txBody>
                  <a:tcPr/>
                </a:tc>
                <a:extLst>
                  <a:ext uri="{0D108BD9-81ED-4DB2-BD59-A6C34878D82A}">
                    <a16:rowId xmlns:a16="http://schemas.microsoft.com/office/drawing/2014/main" val="3795823428"/>
                  </a:ext>
                </a:extLst>
              </a:tr>
              <a:tr h="370840">
                <a:tc>
                  <a:txBody>
                    <a:bodyPr/>
                    <a:lstStyle/>
                    <a:p>
                      <a:r>
                        <a:rPr lang="cs-CZ" dirty="0"/>
                        <a:t>Fyzikální vyšetření</a:t>
                      </a:r>
                      <a:endParaRPr lang="en-GB" dirty="0"/>
                    </a:p>
                  </a:txBody>
                  <a:tcPr/>
                </a:tc>
                <a:tc>
                  <a:txBody>
                    <a:bodyPr/>
                    <a:lstStyle/>
                    <a:p>
                      <a:r>
                        <a:rPr lang="en-GB" dirty="0" err="1"/>
                        <a:t>Jaký</a:t>
                      </a:r>
                      <a:r>
                        <a:rPr lang="en-GB" dirty="0"/>
                        <a:t> je </a:t>
                      </a:r>
                      <a:r>
                        <a:rPr lang="en-GB" dirty="0" err="1"/>
                        <a:t>diagnostický</a:t>
                      </a:r>
                      <a:r>
                        <a:rPr lang="en-GB" dirty="0"/>
                        <a:t> </a:t>
                      </a:r>
                      <a:r>
                        <a:rPr lang="en-GB" dirty="0" err="1"/>
                        <a:t>přínos</a:t>
                      </a:r>
                      <a:r>
                        <a:rPr lang="en-GB" dirty="0"/>
                        <a:t> </a:t>
                      </a:r>
                      <a:r>
                        <a:rPr lang="en-GB" dirty="0" err="1"/>
                        <a:t>fyzikálního</a:t>
                      </a:r>
                      <a:r>
                        <a:rPr lang="en-GB" dirty="0"/>
                        <a:t> </a:t>
                      </a:r>
                      <a:r>
                        <a:rPr lang="en-GB" dirty="0" err="1"/>
                        <a:t>vyšetření</a:t>
                      </a:r>
                      <a:r>
                        <a:rPr lang="en-GB" dirty="0"/>
                        <a:t> </a:t>
                      </a:r>
                    </a:p>
                    <a:p>
                      <a:r>
                        <a:rPr lang="en-GB" dirty="0" err="1"/>
                        <a:t>při</a:t>
                      </a:r>
                      <a:r>
                        <a:rPr lang="en-GB" dirty="0"/>
                        <a:t> </a:t>
                      </a:r>
                      <a:r>
                        <a:rPr lang="en-GB" dirty="0" err="1"/>
                        <a:t>odhalování</a:t>
                      </a:r>
                      <a:r>
                        <a:rPr lang="en-GB" dirty="0"/>
                        <a:t> </a:t>
                      </a:r>
                      <a:r>
                        <a:rPr lang="en-GB" dirty="0" err="1"/>
                        <a:t>plicní</a:t>
                      </a:r>
                      <a:r>
                        <a:rPr lang="en-GB" dirty="0"/>
                        <a:t> </a:t>
                      </a:r>
                      <a:r>
                        <a:rPr lang="en-GB" dirty="0" err="1"/>
                        <a:t>hypertenze</a:t>
                      </a:r>
                      <a:r>
                        <a:rPr lang="en-GB" dirty="0"/>
                        <a:t>?</a:t>
                      </a:r>
                    </a:p>
                  </a:txBody>
                  <a:tcPr/>
                </a:tc>
                <a:extLst>
                  <a:ext uri="{0D108BD9-81ED-4DB2-BD59-A6C34878D82A}">
                    <a16:rowId xmlns:a16="http://schemas.microsoft.com/office/drawing/2014/main" val="1593240196"/>
                  </a:ext>
                </a:extLst>
              </a:tr>
              <a:tr h="370840">
                <a:tc>
                  <a:txBody>
                    <a:bodyPr/>
                    <a:lstStyle/>
                    <a:p>
                      <a:r>
                        <a:rPr lang="cs-CZ" dirty="0"/>
                        <a:t>Genetické testování</a:t>
                      </a:r>
                      <a:endParaRPr lang="en-GB" dirty="0"/>
                    </a:p>
                  </a:txBody>
                  <a:tcPr/>
                </a:tc>
                <a:tc>
                  <a:txBody>
                    <a:bodyPr/>
                    <a:lstStyle/>
                    <a:p>
                      <a:r>
                        <a:rPr lang="en-GB" dirty="0"/>
                        <a:t>Jak </a:t>
                      </a:r>
                      <a:r>
                        <a:rPr lang="en-GB" dirty="0" err="1"/>
                        <a:t>užitečné</a:t>
                      </a:r>
                      <a:r>
                        <a:rPr lang="en-GB" dirty="0"/>
                        <a:t> je </a:t>
                      </a:r>
                      <a:r>
                        <a:rPr lang="en-GB" dirty="0" err="1"/>
                        <a:t>genetické</a:t>
                      </a:r>
                      <a:r>
                        <a:rPr lang="en-GB" dirty="0"/>
                        <a:t> </a:t>
                      </a:r>
                      <a:r>
                        <a:rPr lang="en-GB" dirty="0" err="1"/>
                        <a:t>vyšetření</a:t>
                      </a:r>
                      <a:r>
                        <a:rPr lang="en-GB" dirty="0"/>
                        <a:t> </a:t>
                      </a:r>
                      <a:r>
                        <a:rPr lang="en-GB" dirty="0" err="1"/>
                        <a:t>při</a:t>
                      </a:r>
                      <a:r>
                        <a:rPr lang="en-GB" dirty="0"/>
                        <a:t> </a:t>
                      </a:r>
                      <a:r>
                        <a:rPr lang="en-GB" dirty="0" err="1"/>
                        <a:t>prenatální</a:t>
                      </a:r>
                      <a:r>
                        <a:rPr lang="en-GB" dirty="0"/>
                        <a:t> </a:t>
                      </a:r>
                      <a:r>
                        <a:rPr lang="en-GB" dirty="0" err="1"/>
                        <a:t>diagnostice</a:t>
                      </a:r>
                      <a:r>
                        <a:rPr lang="en-GB" dirty="0"/>
                        <a:t> </a:t>
                      </a:r>
                    </a:p>
                    <a:p>
                      <a:r>
                        <a:rPr lang="en-GB" dirty="0" err="1"/>
                        <a:t>svalové</a:t>
                      </a:r>
                      <a:r>
                        <a:rPr lang="en-GB" dirty="0"/>
                        <a:t> </a:t>
                      </a:r>
                      <a:r>
                        <a:rPr lang="en-GB" dirty="0" err="1"/>
                        <a:t>dystrofie</a:t>
                      </a:r>
                      <a:r>
                        <a:rPr lang="en-GB" dirty="0"/>
                        <a:t>?</a:t>
                      </a:r>
                    </a:p>
                  </a:txBody>
                  <a:tcPr/>
                </a:tc>
                <a:extLst>
                  <a:ext uri="{0D108BD9-81ED-4DB2-BD59-A6C34878D82A}">
                    <a16:rowId xmlns:a16="http://schemas.microsoft.com/office/drawing/2014/main" val="2966307260"/>
                  </a:ext>
                </a:extLst>
              </a:tr>
            </a:tbl>
          </a:graphicData>
        </a:graphic>
      </p:graphicFrame>
      <p:sp>
        <p:nvSpPr>
          <p:cNvPr id="8" name="TextovéPole 7">
            <a:extLst>
              <a:ext uri="{FF2B5EF4-FFF2-40B4-BE49-F238E27FC236}">
                <a16:creationId xmlns:a16="http://schemas.microsoft.com/office/drawing/2014/main" id="{8432102F-372C-2B79-F834-689751FF5FC3}"/>
              </a:ext>
            </a:extLst>
          </p:cNvPr>
          <p:cNvSpPr txBox="1"/>
          <p:nvPr/>
        </p:nvSpPr>
        <p:spPr>
          <a:xfrm>
            <a:off x="2976283" y="5458279"/>
            <a:ext cx="6096000" cy="707886"/>
          </a:xfrm>
          <a:prstGeom prst="rect">
            <a:avLst/>
          </a:prstGeom>
          <a:solidFill>
            <a:schemeClr val="accent4">
              <a:lumMod val="20000"/>
              <a:lumOff val="80000"/>
            </a:schemeClr>
          </a:solidFill>
        </p:spPr>
        <p:txBody>
          <a:bodyPr wrap="square">
            <a:spAutoFit/>
          </a:bodyPr>
          <a:lstStyle/>
          <a:p>
            <a:r>
              <a:rPr lang="en-GB" sz="2000" dirty="0" err="1"/>
              <a:t>Výběr</a:t>
            </a:r>
            <a:r>
              <a:rPr lang="en-GB" sz="2000" dirty="0"/>
              <a:t> </a:t>
            </a:r>
            <a:r>
              <a:rPr lang="en-GB" sz="2000" dirty="0" err="1"/>
              <a:t>diagnostických</a:t>
            </a:r>
            <a:r>
              <a:rPr lang="en-GB" sz="2000" dirty="0"/>
              <a:t> </a:t>
            </a:r>
            <a:r>
              <a:rPr lang="en-GB" sz="2000" dirty="0" err="1"/>
              <a:t>testů</a:t>
            </a:r>
            <a:r>
              <a:rPr lang="en-GB" sz="2000" dirty="0"/>
              <a:t>/</a:t>
            </a:r>
            <a:r>
              <a:rPr lang="en-GB" sz="2000" dirty="0" err="1"/>
              <a:t>procedur</a:t>
            </a:r>
            <a:r>
              <a:rPr lang="en-GB" sz="2000" dirty="0"/>
              <a:t> k </a:t>
            </a:r>
            <a:r>
              <a:rPr lang="en-GB" sz="2000" dirty="0" err="1"/>
              <a:t>potvrzení</a:t>
            </a:r>
            <a:r>
              <a:rPr lang="en-GB" sz="2000" dirty="0"/>
              <a:t>/</a:t>
            </a:r>
            <a:r>
              <a:rPr lang="en-GB" sz="2000" dirty="0" err="1"/>
              <a:t>vyloučení</a:t>
            </a:r>
            <a:r>
              <a:rPr lang="en-GB" sz="2000" dirty="0"/>
              <a:t> </a:t>
            </a:r>
            <a:r>
              <a:rPr lang="en-GB" sz="2000" dirty="0" err="1"/>
              <a:t>diagnózy</a:t>
            </a:r>
            <a:r>
              <a:rPr lang="en-GB" sz="2000" dirty="0"/>
              <a:t>/</a:t>
            </a:r>
            <a:r>
              <a:rPr lang="en-GB" sz="2000" dirty="0" err="1"/>
              <a:t>klasifikace</a:t>
            </a:r>
            <a:r>
              <a:rPr lang="en-GB" sz="2000" dirty="0"/>
              <a:t> </a:t>
            </a:r>
            <a:r>
              <a:rPr lang="en-GB" sz="2000" dirty="0" err="1"/>
              <a:t>stavu</a:t>
            </a:r>
            <a:r>
              <a:rPr lang="en-GB" sz="2000" dirty="0"/>
              <a:t>.</a:t>
            </a:r>
          </a:p>
        </p:txBody>
      </p:sp>
    </p:spTree>
    <p:extLst>
      <p:ext uri="{BB962C8B-B14F-4D97-AF65-F5344CB8AC3E}">
        <p14:creationId xmlns:p14="http://schemas.microsoft.com/office/powerpoint/2010/main" val="2872270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9C461F-D9BD-A600-94D8-79A5B4948E6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C1BDD59-9CD4-6294-13B0-A6804F79E79C}"/>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25E6DBAD-AE5B-BA90-D61D-E4E0553FA057}"/>
              </a:ext>
            </a:extLst>
          </p:cNvPr>
          <p:cNvSpPr>
            <a:spLocks noGrp="1"/>
          </p:cNvSpPr>
          <p:nvPr>
            <p:ph type="title"/>
          </p:nvPr>
        </p:nvSpPr>
        <p:spPr/>
        <p:txBody>
          <a:bodyPr/>
          <a:lstStyle/>
          <a:p>
            <a:endParaRPr lang="en-GB"/>
          </a:p>
        </p:txBody>
      </p:sp>
      <p:sp>
        <p:nvSpPr>
          <p:cNvPr id="5" name="Zástupný obsah 4">
            <a:extLst>
              <a:ext uri="{FF2B5EF4-FFF2-40B4-BE49-F238E27FC236}">
                <a16:creationId xmlns:a16="http://schemas.microsoft.com/office/drawing/2014/main" id="{071D7FCF-9A79-1EBE-0360-26E80B146FBA}"/>
              </a:ext>
            </a:extLst>
          </p:cNvPr>
          <p:cNvSpPr>
            <a:spLocks noGrp="1"/>
          </p:cNvSpPr>
          <p:nvPr>
            <p:ph idx="1"/>
          </p:nvPr>
        </p:nvSpPr>
        <p:spPr/>
        <p:txBody>
          <a:bodyPr/>
          <a:lstStyle/>
          <a:p>
            <a:r>
              <a:rPr lang="en-GB" dirty="0" err="1"/>
              <a:t>Může</a:t>
            </a:r>
            <a:r>
              <a:rPr lang="en-GB" dirty="0"/>
              <a:t> </a:t>
            </a:r>
            <a:r>
              <a:rPr lang="en-GB" dirty="0" err="1"/>
              <a:t>ultrazvuk</a:t>
            </a:r>
            <a:r>
              <a:rPr lang="en-GB" dirty="0"/>
              <a:t> </a:t>
            </a:r>
            <a:r>
              <a:rPr lang="en-GB" dirty="0" err="1"/>
              <a:t>přesně</a:t>
            </a:r>
            <a:r>
              <a:rPr lang="en-GB" dirty="0"/>
              <a:t> </a:t>
            </a:r>
            <a:r>
              <a:rPr lang="en-GB" dirty="0" err="1"/>
              <a:t>odhalit</a:t>
            </a:r>
            <a:r>
              <a:rPr lang="en-GB" dirty="0"/>
              <a:t> </a:t>
            </a:r>
            <a:r>
              <a:rPr lang="en-GB" dirty="0" err="1"/>
              <a:t>obstrukci</a:t>
            </a:r>
            <a:r>
              <a:rPr lang="en-GB" dirty="0"/>
              <a:t> </a:t>
            </a:r>
            <a:r>
              <a:rPr lang="en-GB" dirty="0" err="1"/>
              <a:t>žlučových</a:t>
            </a:r>
            <a:r>
              <a:rPr lang="en-GB" dirty="0"/>
              <a:t> </a:t>
            </a:r>
            <a:r>
              <a:rPr lang="en-GB" dirty="0" err="1"/>
              <a:t>cest</a:t>
            </a:r>
            <a:r>
              <a:rPr lang="en-GB" dirty="0"/>
              <a:t> u </a:t>
            </a:r>
            <a:r>
              <a:rPr lang="en-GB" dirty="0" err="1"/>
              <a:t>dospělých</a:t>
            </a:r>
            <a:r>
              <a:rPr lang="en-GB" dirty="0"/>
              <a:t> s </a:t>
            </a:r>
            <a:r>
              <a:rPr lang="en-GB" dirty="0" err="1"/>
              <a:t>akutní</a:t>
            </a:r>
            <a:r>
              <a:rPr lang="en-GB" dirty="0"/>
              <a:t> </a:t>
            </a:r>
            <a:r>
              <a:rPr lang="en-GB" dirty="0" err="1"/>
              <a:t>bolestí</a:t>
            </a:r>
            <a:r>
              <a:rPr lang="en-GB" dirty="0"/>
              <a:t> </a:t>
            </a:r>
            <a:r>
              <a:rPr lang="en-GB" dirty="0" err="1"/>
              <a:t>břicha</a:t>
            </a:r>
            <a:r>
              <a:rPr lang="en-GB" dirty="0"/>
              <a:t>?</a:t>
            </a:r>
          </a:p>
        </p:txBody>
      </p:sp>
      <p:graphicFrame>
        <p:nvGraphicFramePr>
          <p:cNvPr id="6" name="Tabulka 9">
            <a:extLst>
              <a:ext uri="{FF2B5EF4-FFF2-40B4-BE49-F238E27FC236}">
                <a16:creationId xmlns:a16="http://schemas.microsoft.com/office/drawing/2014/main" id="{C7F36DC2-5020-1C44-590D-7B6806A2D5DF}"/>
              </a:ext>
            </a:extLst>
          </p:cNvPr>
          <p:cNvGraphicFramePr>
            <a:graphicFrameLocks noGrp="1"/>
          </p:cNvGraphicFramePr>
          <p:nvPr>
            <p:extLst>
              <p:ext uri="{D42A27DB-BD31-4B8C-83A1-F6EECF244321}">
                <p14:modId xmlns:p14="http://schemas.microsoft.com/office/powerpoint/2010/main" val="2192182343"/>
              </p:ext>
            </p:extLst>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3432099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B03B2E-8A66-5425-B573-7C500172BC3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6960541-FCC3-207D-B432-85BF5AB9FDAC}"/>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09167A07-D9DD-0B8E-2765-956196C0F241}"/>
              </a:ext>
            </a:extLst>
          </p:cNvPr>
          <p:cNvSpPr>
            <a:spLocks noGrp="1"/>
          </p:cNvSpPr>
          <p:nvPr>
            <p:ph type="title"/>
          </p:nvPr>
        </p:nvSpPr>
        <p:spPr/>
        <p:txBody>
          <a:bodyPr/>
          <a:lstStyle/>
          <a:p>
            <a:endParaRPr lang="en-GB"/>
          </a:p>
        </p:txBody>
      </p:sp>
      <p:sp>
        <p:nvSpPr>
          <p:cNvPr id="5" name="Zástupný obsah 4">
            <a:extLst>
              <a:ext uri="{FF2B5EF4-FFF2-40B4-BE49-F238E27FC236}">
                <a16:creationId xmlns:a16="http://schemas.microsoft.com/office/drawing/2014/main" id="{A0A22B23-7318-B4D7-B872-B22BB5A789E2}"/>
              </a:ext>
            </a:extLst>
          </p:cNvPr>
          <p:cNvSpPr>
            <a:spLocks noGrp="1"/>
          </p:cNvSpPr>
          <p:nvPr>
            <p:ph idx="1"/>
          </p:nvPr>
        </p:nvSpPr>
        <p:spPr/>
        <p:txBody>
          <a:bodyPr/>
          <a:lstStyle/>
          <a:p>
            <a:r>
              <a:rPr lang="en-GB" dirty="0"/>
              <a:t>Je </a:t>
            </a:r>
            <a:r>
              <a:rPr lang="en-GB" dirty="0" err="1"/>
              <a:t>vyšetření</a:t>
            </a:r>
            <a:r>
              <a:rPr lang="en-GB" dirty="0"/>
              <a:t> </a:t>
            </a:r>
            <a:r>
              <a:rPr lang="en-GB" dirty="0" err="1"/>
              <a:t>magnetickou</a:t>
            </a:r>
            <a:r>
              <a:rPr lang="en-GB" dirty="0"/>
              <a:t> </a:t>
            </a:r>
            <a:r>
              <a:rPr lang="en-GB" dirty="0" err="1"/>
              <a:t>rezonancí</a:t>
            </a:r>
            <a:r>
              <a:rPr lang="en-GB" dirty="0"/>
              <a:t> </a:t>
            </a:r>
            <a:r>
              <a:rPr lang="en-GB" dirty="0" err="1"/>
              <a:t>citlivější</a:t>
            </a:r>
            <a:r>
              <a:rPr lang="en-GB" dirty="0"/>
              <a:t>/</a:t>
            </a:r>
            <a:r>
              <a:rPr lang="en-GB" dirty="0" err="1"/>
              <a:t>specifičtější</a:t>
            </a:r>
            <a:r>
              <a:rPr lang="en-GB" dirty="0"/>
              <a:t> </a:t>
            </a:r>
            <a:r>
              <a:rPr lang="en-GB" dirty="0" err="1"/>
              <a:t>než</a:t>
            </a:r>
            <a:r>
              <a:rPr lang="en-GB" dirty="0"/>
              <a:t> </a:t>
            </a:r>
            <a:r>
              <a:rPr lang="en-GB" dirty="0" err="1"/>
              <a:t>scintigrafie</a:t>
            </a:r>
            <a:r>
              <a:rPr lang="en-GB" dirty="0"/>
              <a:t> </a:t>
            </a:r>
            <a:r>
              <a:rPr lang="en-GB" dirty="0" err="1"/>
              <a:t>kostí</a:t>
            </a:r>
            <a:r>
              <a:rPr lang="cs-CZ" dirty="0"/>
              <a:t> </a:t>
            </a:r>
            <a:r>
              <a:rPr lang="en-GB" dirty="0" err="1"/>
              <a:t>při</a:t>
            </a:r>
            <a:r>
              <a:rPr lang="en-GB" dirty="0"/>
              <a:t> </a:t>
            </a:r>
            <a:r>
              <a:rPr lang="en-GB" dirty="0" err="1"/>
              <a:t>diagnostice</a:t>
            </a:r>
            <a:r>
              <a:rPr lang="en-GB" dirty="0"/>
              <a:t> </a:t>
            </a:r>
            <a:r>
              <a:rPr lang="en-GB" dirty="0" err="1"/>
              <a:t>zlomenin</a:t>
            </a:r>
            <a:r>
              <a:rPr lang="en-GB" dirty="0"/>
              <a:t> </a:t>
            </a:r>
            <a:r>
              <a:rPr lang="en-GB" dirty="0" err="1"/>
              <a:t>lopatky</a:t>
            </a:r>
            <a:r>
              <a:rPr lang="en-GB" dirty="0"/>
              <a:t> u </a:t>
            </a:r>
            <a:r>
              <a:rPr lang="en-GB" dirty="0" err="1"/>
              <a:t>starších</a:t>
            </a:r>
            <a:r>
              <a:rPr lang="en-GB" dirty="0"/>
              <a:t> </a:t>
            </a:r>
            <a:r>
              <a:rPr lang="en-GB" dirty="0" err="1"/>
              <a:t>osob</a:t>
            </a:r>
            <a:r>
              <a:rPr lang="en-GB" dirty="0"/>
              <a:t>?</a:t>
            </a:r>
          </a:p>
        </p:txBody>
      </p:sp>
      <p:graphicFrame>
        <p:nvGraphicFramePr>
          <p:cNvPr id="6" name="Tabulka 9">
            <a:extLst>
              <a:ext uri="{FF2B5EF4-FFF2-40B4-BE49-F238E27FC236}">
                <a16:creationId xmlns:a16="http://schemas.microsoft.com/office/drawing/2014/main" id="{C63CB8D2-F2DC-056C-D8E8-BC442209EA42}"/>
              </a:ext>
            </a:extLst>
          </p:cNvPr>
          <p:cNvGraphicFramePr>
            <a:graphicFrameLocks noGrp="1"/>
          </p:cNvGraphicFramePr>
          <p:nvPr>
            <p:extLst>
              <p:ext uri="{D42A27DB-BD31-4B8C-83A1-F6EECF244321}">
                <p14:modId xmlns:p14="http://schemas.microsoft.com/office/powerpoint/2010/main" val="727312839"/>
              </p:ext>
            </p:extLst>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40819331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3A6C4B-0C76-DE1D-2AA4-1EC702B260B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A21CC74-361A-F0FC-16F8-533E588FCCBE}"/>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C7E4EE61-5364-C159-A4F0-FB233187A457}"/>
              </a:ext>
            </a:extLst>
          </p:cNvPr>
          <p:cNvSpPr>
            <a:spLocks noGrp="1"/>
          </p:cNvSpPr>
          <p:nvPr>
            <p:ph type="title"/>
          </p:nvPr>
        </p:nvSpPr>
        <p:spPr>
          <a:xfrm>
            <a:off x="540000" y="466047"/>
            <a:ext cx="10933200" cy="451576"/>
          </a:xfrm>
        </p:spPr>
        <p:txBody>
          <a:bodyPr/>
          <a:lstStyle/>
          <a:p>
            <a:r>
              <a:rPr lang="cs-CZ" sz="3600" dirty="0"/>
              <a:t>Klinická otázka - Etiologie/rizikové faktory /poškození</a:t>
            </a:r>
            <a:endParaRPr lang="en-GB" sz="3600" dirty="0"/>
          </a:p>
        </p:txBody>
      </p:sp>
      <p:sp>
        <p:nvSpPr>
          <p:cNvPr id="5" name="Zástupný obsah 4">
            <a:extLst>
              <a:ext uri="{FF2B5EF4-FFF2-40B4-BE49-F238E27FC236}">
                <a16:creationId xmlns:a16="http://schemas.microsoft.com/office/drawing/2014/main" id="{AC5684AB-53A2-D2E8-5D9D-42C7A5BE9F7A}"/>
              </a:ext>
            </a:extLst>
          </p:cNvPr>
          <p:cNvSpPr>
            <a:spLocks noGrp="1"/>
          </p:cNvSpPr>
          <p:nvPr>
            <p:ph idx="1"/>
          </p:nvPr>
        </p:nvSpPr>
        <p:spPr/>
        <p:txBody>
          <a:bodyPr/>
          <a:lstStyle/>
          <a:p>
            <a:endParaRPr lang="en-GB"/>
          </a:p>
        </p:txBody>
      </p:sp>
      <p:graphicFrame>
        <p:nvGraphicFramePr>
          <p:cNvPr id="6" name="Tabulka 7">
            <a:extLst>
              <a:ext uri="{FF2B5EF4-FFF2-40B4-BE49-F238E27FC236}">
                <a16:creationId xmlns:a16="http://schemas.microsoft.com/office/drawing/2014/main" id="{1F05A2CE-F4C4-1BB6-8097-25A9518CF578}"/>
              </a:ext>
            </a:extLst>
          </p:cNvPr>
          <p:cNvGraphicFramePr>
            <a:graphicFrameLocks/>
          </p:cNvGraphicFramePr>
          <p:nvPr>
            <p:extLst>
              <p:ext uri="{D42A27DB-BD31-4B8C-83A1-F6EECF244321}">
                <p14:modId xmlns:p14="http://schemas.microsoft.com/office/powerpoint/2010/main" val="1338927501"/>
              </p:ext>
            </p:extLst>
          </p:nvPr>
        </p:nvGraphicFramePr>
        <p:xfrm>
          <a:off x="1290918" y="2232511"/>
          <a:ext cx="9610164" cy="1920240"/>
        </p:xfrm>
        <a:graphic>
          <a:graphicData uri="http://schemas.openxmlformats.org/drawingml/2006/table">
            <a:tbl>
              <a:tblPr firstCol="1">
                <a:tableStyleId>{5C22544A-7EE6-4342-B048-85BDC9FD1C3A}</a:tableStyleId>
              </a:tblPr>
              <a:tblGrid>
                <a:gridCol w="1785823">
                  <a:extLst>
                    <a:ext uri="{9D8B030D-6E8A-4147-A177-3AD203B41FA5}">
                      <a16:colId xmlns:a16="http://schemas.microsoft.com/office/drawing/2014/main" val="2362678137"/>
                    </a:ext>
                  </a:extLst>
                </a:gridCol>
                <a:gridCol w="7824341">
                  <a:extLst>
                    <a:ext uri="{9D8B030D-6E8A-4147-A177-3AD203B41FA5}">
                      <a16:colId xmlns:a16="http://schemas.microsoft.com/office/drawing/2014/main" val="4170120893"/>
                    </a:ext>
                  </a:extLst>
                </a:gridCol>
              </a:tblGrid>
              <a:tr h="370840">
                <a:tc>
                  <a:txBody>
                    <a:bodyPr/>
                    <a:lstStyle/>
                    <a:p>
                      <a:r>
                        <a:rPr lang="cs-CZ" dirty="0"/>
                        <a:t>Riziko – veřejné zdraví </a:t>
                      </a:r>
                      <a:endParaRPr lang="en-GB" dirty="0"/>
                    </a:p>
                  </a:txBody>
                  <a:tcPr/>
                </a:tc>
                <a:tc>
                  <a:txBody>
                    <a:bodyPr/>
                    <a:lstStyle/>
                    <a:p>
                      <a:r>
                        <a:rPr lang="en-GB" dirty="0" err="1"/>
                        <a:t>Zvyšuje</a:t>
                      </a:r>
                      <a:r>
                        <a:rPr lang="en-GB" dirty="0"/>
                        <a:t> </a:t>
                      </a:r>
                      <a:r>
                        <a:rPr lang="en-GB" dirty="0" err="1"/>
                        <a:t>kouření</a:t>
                      </a:r>
                      <a:r>
                        <a:rPr lang="en-GB" dirty="0"/>
                        <a:t> </a:t>
                      </a:r>
                      <a:r>
                        <a:rPr lang="en-GB" dirty="0" err="1"/>
                        <a:t>riziko</a:t>
                      </a:r>
                      <a:r>
                        <a:rPr lang="en-GB" dirty="0"/>
                        <a:t> </a:t>
                      </a:r>
                      <a:r>
                        <a:rPr lang="en-GB" dirty="0" err="1"/>
                        <a:t>rakoviny</a:t>
                      </a:r>
                      <a:r>
                        <a:rPr lang="en-GB" dirty="0"/>
                        <a:t> </a:t>
                      </a:r>
                      <a:r>
                        <a:rPr lang="en-GB" dirty="0" err="1"/>
                        <a:t>plic</a:t>
                      </a:r>
                      <a:r>
                        <a:rPr lang="en-GB" dirty="0"/>
                        <a:t>?</a:t>
                      </a:r>
                    </a:p>
                  </a:txBody>
                  <a:tcPr/>
                </a:tc>
                <a:extLst>
                  <a:ext uri="{0D108BD9-81ED-4DB2-BD59-A6C34878D82A}">
                    <a16:rowId xmlns:a16="http://schemas.microsoft.com/office/drawing/2014/main" val="3238821692"/>
                  </a:ext>
                </a:extLst>
              </a:tr>
              <a:tr h="370840">
                <a:tc>
                  <a:txBody>
                    <a:bodyPr/>
                    <a:lstStyle/>
                    <a:p>
                      <a:r>
                        <a:rPr lang="cs-CZ" dirty="0"/>
                        <a:t>Riziko – duševní zdraví</a:t>
                      </a:r>
                      <a:endParaRPr lang="en-GB" dirty="0"/>
                    </a:p>
                  </a:txBody>
                  <a:tcPr/>
                </a:tc>
                <a:tc>
                  <a:txBody>
                    <a:bodyPr/>
                    <a:lstStyle/>
                    <a:p>
                      <a:r>
                        <a:rPr lang="en-GB" dirty="0" err="1"/>
                        <a:t>Zvyšuje</a:t>
                      </a:r>
                      <a:r>
                        <a:rPr lang="en-GB" dirty="0"/>
                        <a:t> </a:t>
                      </a:r>
                      <a:r>
                        <a:rPr lang="en-GB" dirty="0" err="1"/>
                        <a:t>kouření</a:t>
                      </a:r>
                      <a:r>
                        <a:rPr lang="en-GB" dirty="0"/>
                        <a:t> </a:t>
                      </a:r>
                      <a:r>
                        <a:rPr lang="en-GB" dirty="0" err="1"/>
                        <a:t>konopí</a:t>
                      </a:r>
                      <a:r>
                        <a:rPr lang="en-GB" dirty="0"/>
                        <a:t> </a:t>
                      </a:r>
                      <a:r>
                        <a:rPr lang="en-GB" dirty="0" err="1"/>
                        <a:t>riziko</a:t>
                      </a:r>
                      <a:r>
                        <a:rPr lang="en-GB" dirty="0"/>
                        <a:t> </a:t>
                      </a:r>
                    </a:p>
                    <a:p>
                      <a:r>
                        <a:rPr lang="en-GB" dirty="0" err="1"/>
                        <a:t>schizofrenie</a:t>
                      </a:r>
                      <a:r>
                        <a:rPr lang="en-GB" dirty="0"/>
                        <a:t>?</a:t>
                      </a:r>
                    </a:p>
                  </a:txBody>
                  <a:tcPr/>
                </a:tc>
                <a:extLst>
                  <a:ext uri="{0D108BD9-81ED-4DB2-BD59-A6C34878D82A}">
                    <a16:rowId xmlns:a16="http://schemas.microsoft.com/office/drawing/2014/main" val="3068640162"/>
                  </a:ext>
                </a:extLst>
              </a:tr>
              <a:tr h="370840">
                <a:tc>
                  <a:txBody>
                    <a:bodyPr/>
                    <a:lstStyle/>
                    <a:p>
                      <a:r>
                        <a:rPr lang="cs-CZ" dirty="0"/>
                        <a:t>Riziko - prostředí</a:t>
                      </a:r>
                      <a:endParaRPr lang="en-GB" dirty="0"/>
                    </a:p>
                  </a:txBody>
                  <a:tcPr/>
                </a:tc>
                <a:tc>
                  <a:txBody>
                    <a:bodyPr/>
                    <a:lstStyle/>
                    <a:p>
                      <a:r>
                        <a:rPr lang="en-GB" dirty="0"/>
                        <a:t>Je </a:t>
                      </a:r>
                      <a:r>
                        <a:rPr lang="en-GB" dirty="0" err="1"/>
                        <a:t>vystavení</a:t>
                      </a:r>
                      <a:r>
                        <a:rPr lang="en-GB" dirty="0"/>
                        <a:t> </a:t>
                      </a:r>
                      <a:r>
                        <a:rPr lang="en-GB" dirty="0" err="1"/>
                        <a:t>záření</a:t>
                      </a:r>
                      <a:r>
                        <a:rPr lang="en-GB" dirty="0"/>
                        <a:t> v </a:t>
                      </a:r>
                      <a:r>
                        <a:rPr lang="cs-CZ" dirty="0"/>
                        <a:t>ovzduší</a:t>
                      </a:r>
                      <a:r>
                        <a:rPr lang="en-GB" dirty="0"/>
                        <a:t> </a:t>
                      </a:r>
                    </a:p>
                    <a:p>
                      <a:r>
                        <a:rPr lang="en-GB" dirty="0" err="1"/>
                        <a:t>rizikovým</a:t>
                      </a:r>
                      <a:r>
                        <a:rPr lang="en-GB" dirty="0"/>
                        <a:t> </a:t>
                      </a:r>
                      <a:r>
                        <a:rPr lang="en-GB" dirty="0" err="1"/>
                        <a:t>faktorem</a:t>
                      </a:r>
                      <a:r>
                        <a:rPr lang="en-GB" dirty="0"/>
                        <a:t> </a:t>
                      </a:r>
                      <a:r>
                        <a:rPr lang="en-GB" dirty="0" err="1"/>
                        <a:t>dětské</a:t>
                      </a:r>
                      <a:r>
                        <a:rPr lang="en-GB" dirty="0"/>
                        <a:t> </a:t>
                      </a:r>
                      <a:r>
                        <a:rPr lang="en-GB" dirty="0" err="1"/>
                        <a:t>leukémie</a:t>
                      </a:r>
                      <a:r>
                        <a:rPr lang="en-GB" dirty="0"/>
                        <a:t>?</a:t>
                      </a:r>
                    </a:p>
                  </a:txBody>
                  <a:tcPr/>
                </a:tc>
                <a:extLst>
                  <a:ext uri="{0D108BD9-81ED-4DB2-BD59-A6C34878D82A}">
                    <a16:rowId xmlns:a16="http://schemas.microsoft.com/office/drawing/2014/main" val="3795823428"/>
                  </a:ext>
                </a:extLst>
              </a:tr>
            </a:tbl>
          </a:graphicData>
        </a:graphic>
      </p:graphicFrame>
      <p:sp>
        <p:nvSpPr>
          <p:cNvPr id="8" name="TextovéPole 7">
            <a:extLst>
              <a:ext uri="{FF2B5EF4-FFF2-40B4-BE49-F238E27FC236}">
                <a16:creationId xmlns:a16="http://schemas.microsoft.com/office/drawing/2014/main" id="{8432102F-372C-2B79-F834-689751FF5FC3}"/>
              </a:ext>
            </a:extLst>
          </p:cNvPr>
          <p:cNvSpPr txBox="1"/>
          <p:nvPr/>
        </p:nvSpPr>
        <p:spPr>
          <a:xfrm>
            <a:off x="2425271" y="5054867"/>
            <a:ext cx="7920000" cy="400110"/>
          </a:xfrm>
          <a:prstGeom prst="rect">
            <a:avLst/>
          </a:prstGeom>
          <a:solidFill>
            <a:schemeClr val="accent4">
              <a:lumMod val="20000"/>
              <a:lumOff val="80000"/>
            </a:schemeClr>
          </a:solidFill>
        </p:spPr>
        <p:txBody>
          <a:bodyPr wrap="square">
            <a:spAutoFit/>
          </a:bodyPr>
          <a:lstStyle/>
          <a:p>
            <a:r>
              <a:rPr lang="en-GB" sz="2000" dirty="0" err="1"/>
              <a:t>Možné</a:t>
            </a:r>
            <a:r>
              <a:rPr lang="en-GB" sz="2000" dirty="0"/>
              <a:t> </a:t>
            </a:r>
            <a:r>
              <a:rPr lang="en-GB" sz="2000" dirty="0" err="1"/>
              <a:t>příčiny</a:t>
            </a:r>
            <a:r>
              <a:rPr lang="en-GB" sz="2000" dirty="0"/>
              <a:t> </a:t>
            </a:r>
            <a:r>
              <a:rPr lang="en-GB" sz="2000" dirty="0" err="1"/>
              <a:t>onemocnění</a:t>
            </a:r>
            <a:r>
              <a:rPr lang="en-GB" sz="2000" dirty="0"/>
              <a:t>, </a:t>
            </a:r>
            <a:r>
              <a:rPr lang="en-GB" sz="2000" dirty="0" err="1"/>
              <a:t>škodlivé</a:t>
            </a:r>
            <a:r>
              <a:rPr lang="en-GB" sz="2000" dirty="0"/>
              <a:t> </a:t>
            </a:r>
            <a:r>
              <a:rPr lang="en-GB" sz="2000" dirty="0" err="1"/>
              <a:t>následky</a:t>
            </a:r>
            <a:r>
              <a:rPr lang="en-GB" sz="2000" dirty="0"/>
              <a:t> </a:t>
            </a:r>
            <a:r>
              <a:rPr lang="en-GB" sz="2000" dirty="0" err="1"/>
              <a:t>činnosti</a:t>
            </a:r>
            <a:r>
              <a:rPr lang="en-GB" sz="2000" dirty="0"/>
              <a:t> </a:t>
            </a:r>
            <a:r>
              <a:rPr lang="en-GB" sz="2000" dirty="0" err="1"/>
              <a:t>nebo</a:t>
            </a:r>
            <a:r>
              <a:rPr lang="en-GB" sz="2000" dirty="0"/>
              <a:t> </a:t>
            </a:r>
            <a:r>
              <a:rPr lang="en-GB" sz="2000" dirty="0" err="1"/>
              <a:t>expozice</a:t>
            </a:r>
            <a:endParaRPr lang="en-GB" sz="2000" dirty="0"/>
          </a:p>
        </p:txBody>
      </p:sp>
    </p:spTree>
    <p:extLst>
      <p:ext uri="{BB962C8B-B14F-4D97-AF65-F5344CB8AC3E}">
        <p14:creationId xmlns:p14="http://schemas.microsoft.com/office/powerpoint/2010/main" val="13711573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B03B2E-8A66-5425-B573-7C500172BC3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6960541-FCC3-207D-B432-85BF5AB9FDAC}"/>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a:extLst>
              <a:ext uri="{FF2B5EF4-FFF2-40B4-BE49-F238E27FC236}">
                <a16:creationId xmlns:a16="http://schemas.microsoft.com/office/drawing/2014/main" id="{09167A07-D9DD-0B8E-2765-956196C0F241}"/>
              </a:ext>
            </a:extLst>
          </p:cNvPr>
          <p:cNvSpPr>
            <a:spLocks noGrp="1"/>
          </p:cNvSpPr>
          <p:nvPr>
            <p:ph type="title"/>
          </p:nvPr>
        </p:nvSpPr>
        <p:spPr/>
        <p:txBody>
          <a:bodyPr/>
          <a:lstStyle/>
          <a:p>
            <a:r>
              <a:rPr lang="cs-CZ" dirty="0"/>
              <a:t>Příklad</a:t>
            </a:r>
            <a:endParaRPr lang="en-GB" dirty="0"/>
          </a:p>
        </p:txBody>
      </p:sp>
      <p:sp>
        <p:nvSpPr>
          <p:cNvPr id="5" name="Zástupný obsah 4">
            <a:extLst>
              <a:ext uri="{FF2B5EF4-FFF2-40B4-BE49-F238E27FC236}">
                <a16:creationId xmlns:a16="http://schemas.microsoft.com/office/drawing/2014/main" id="{A0A22B23-7318-B4D7-B872-B22BB5A789E2}"/>
              </a:ext>
            </a:extLst>
          </p:cNvPr>
          <p:cNvSpPr>
            <a:spLocks noGrp="1"/>
          </p:cNvSpPr>
          <p:nvPr>
            <p:ph idx="1"/>
          </p:nvPr>
        </p:nvSpPr>
        <p:spPr/>
        <p:txBody>
          <a:bodyPr/>
          <a:lstStyle/>
          <a:p>
            <a:r>
              <a:rPr lang="en-GB" dirty="0"/>
              <a:t>Jsou </a:t>
            </a:r>
            <a:r>
              <a:rPr lang="en-GB" dirty="0" err="1"/>
              <a:t>ženy</a:t>
            </a:r>
            <a:r>
              <a:rPr lang="en-GB" dirty="0"/>
              <a:t> po </a:t>
            </a:r>
            <a:r>
              <a:rPr lang="en-GB" dirty="0" err="1"/>
              <a:t>menopauze</a:t>
            </a:r>
            <a:r>
              <a:rPr lang="en-GB" dirty="0"/>
              <a:t> </a:t>
            </a:r>
            <a:r>
              <a:rPr lang="en-GB" dirty="0" err="1"/>
              <a:t>na</a:t>
            </a:r>
            <a:r>
              <a:rPr lang="en-GB" dirty="0"/>
              <a:t> </a:t>
            </a:r>
            <a:r>
              <a:rPr lang="en-GB" dirty="0" err="1"/>
              <a:t>hormonální</a:t>
            </a:r>
            <a:r>
              <a:rPr lang="en-GB" dirty="0"/>
              <a:t> </a:t>
            </a:r>
            <a:r>
              <a:rPr lang="en-GB" dirty="0" err="1"/>
              <a:t>substituci</a:t>
            </a:r>
            <a:r>
              <a:rPr lang="en-GB" dirty="0"/>
              <a:t> </a:t>
            </a:r>
            <a:r>
              <a:rPr lang="en-GB" dirty="0" err="1"/>
              <a:t>ohroženy</a:t>
            </a:r>
            <a:r>
              <a:rPr lang="en-GB" dirty="0"/>
              <a:t> </a:t>
            </a:r>
            <a:r>
              <a:rPr lang="en-GB" dirty="0" err="1"/>
              <a:t>rakovinou</a:t>
            </a:r>
            <a:r>
              <a:rPr lang="en-GB" dirty="0"/>
              <a:t> </a:t>
            </a:r>
            <a:r>
              <a:rPr lang="en-GB" dirty="0" err="1"/>
              <a:t>prsu</a:t>
            </a:r>
            <a:r>
              <a:rPr lang="en-GB" dirty="0"/>
              <a:t>?</a:t>
            </a:r>
          </a:p>
        </p:txBody>
      </p:sp>
      <p:graphicFrame>
        <p:nvGraphicFramePr>
          <p:cNvPr id="6" name="Tabulka 9">
            <a:extLst>
              <a:ext uri="{FF2B5EF4-FFF2-40B4-BE49-F238E27FC236}">
                <a16:creationId xmlns:a16="http://schemas.microsoft.com/office/drawing/2014/main" id="{C63CB8D2-F2DC-056C-D8E8-BC442209EA42}"/>
              </a:ext>
            </a:extLst>
          </p:cNvPr>
          <p:cNvGraphicFramePr>
            <a:graphicFrameLocks noGrp="1"/>
          </p:cNvGraphicFramePr>
          <p:nvPr>
            <p:extLst>
              <p:ext uri="{D42A27DB-BD31-4B8C-83A1-F6EECF244321}">
                <p14:modId xmlns:p14="http://schemas.microsoft.com/office/powerpoint/2010/main" val="3787465916"/>
              </p:ext>
            </p:extLst>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30763235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E68FCD-0EC2-7D5E-1D10-6079441DD93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04DBE34-1EE0-48D9-2B1C-262D33397B76}"/>
              </a:ext>
            </a:extLst>
          </p:cNvPr>
          <p:cNvSpPr>
            <a:spLocks noGrp="1"/>
          </p:cNvSpPr>
          <p:nvPr>
            <p:ph type="sldNum" sz="quarter" idx="11"/>
          </p:nvPr>
        </p:nvSpPr>
        <p:spPr/>
        <p:txBody>
          <a:bodyPr/>
          <a:lstStyle/>
          <a:p>
            <a:fld id="{D6D6C118-631F-4A80-9886-907009361577}" type="slidenum">
              <a:rPr lang="cs-CZ" altLang="cs-CZ" smtClean="0"/>
              <a:pPr/>
              <a:t>46</a:t>
            </a:fld>
            <a:endParaRPr lang="cs-CZ" altLang="cs-CZ" dirty="0"/>
          </a:p>
        </p:txBody>
      </p:sp>
      <p:sp>
        <p:nvSpPr>
          <p:cNvPr id="4" name="Nadpis 3">
            <a:extLst>
              <a:ext uri="{FF2B5EF4-FFF2-40B4-BE49-F238E27FC236}">
                <a16:creationId xmlns:a16="http://schemas.microsoft.com/office/drawing/2014/main" id="{F4519562-2034-8D20-60C0-598EFB05DFA0}"/>
              </a:ext>
            </a:extLst>
          </p:cNvPr>
          <p:cNvSpPr>
            <a:spLocks noGrp="1"/>
          </p:cNvSpPr>
          <p:nvPr>
            <p:ph type="title"/>
          </p:nvPr>
        </p:nvSpPr>
        <p:spPr/>
        <p:txBody>
          <a:bodyPr/>
          <a:lstStyle/>
          <a:p>
            <a:r>
              <a:rPr lang="cs-CZ" dirty="0"/>
              <a:t>Typ otázky – prognostická</a:t>
            </a:r>
            <a:endParaRPr lang="en-GB" dirty="0"/>
          </a:p>
        </p:txBody>
      </p:sp>
      <p:graphicFrame>
        <p:nvGraphicFramePr>
          <p:cNvPr id="7" name="Tabulka 7">
            <a:extLst>
              <a:ext uri="{FF2B5EF4-FFF2-40B4-BE49-F238E27FC236}">
                <a16:creationId xmlns:a16="http://schemas.microsoft.com/office/drawing/2014/main" id="{47622CF1-0F26-ECC4-E0FE-B9C755506F38}"/>
              </a:ext>
            </a:extLst>
          </p:cNvPr>
          <p:cNvGraphicFramePr>
            <a:graphicFrameLocks noGrp="1"/>
          </p:cNvGraphicFramePr>
          <p:nvPr>
            <p:ph idx="29"/>
            <p:extLst>
              <p:ext uri="{D42A27DB-BD31-4B8C-83A1-F6EECF244321}">
                <p14:modId xmlns:p14="http://schemas.microsoft.com/office/powerpoint/2010/main" val="1067470878"/>
              </p:ext>
            </p:extLst>
          </p:nvPr>
        </p:nvGraphicFramePr>
        <p:xfrm>
          <a:off x="720724" y="1701800"/>
          <a:ext cx="9669370" cy="3200400"/>
        </p:xfrm>
        <a:graphic>
          <a:graphicData uri="http://schemas.openxmlformats.org/drawingml/2006/table">
            <a:tbl>
              <a:tblPr firstCol="1">
                <a:tableStyleId>{5C22544A-7EE6-4342-B048-85BDC9FD1C3A}</a:tableStyleId>
              </a:tblPr>
              <a:tblGrid>
                <a:gridCol w="2164294">
                  <a:extLst>
                    <a:ext uri="{9D8B030D-6E8A-4147-A177-3AD203B41FA5}">
                      <a16:colId xmlns:a16="http://schemas.microsoft.com/office/drawing/2014/main" val="2362678137"/>
                    </a:ext>
                  </a:extLst>
                </a:gridCol>
                <a:gridCol w="7505076">
                  <a:extLst>
                    <a:ext uri="{9D8B030D-6E8A-4147-A177-3AD203B41FA5}">
                      <a16:colId xmlns:a16="http://schemas.microsoft.com/office/drawing/2014/main" val="4170120893"/>
                    </a:ext>
                  </a:extLst>
                </a:gridCol>
              </a:tblGrid>
              <a:tr h="370840">
                <a:tc>
                  <a:txBody>
                    <a:bodyPr/>
                    <a:lstStyle/>
                    <a:p>
                      <a:r>
                        <a:rPr lang="cs-CZ" dirty="0"/>
                        <a:t>recidiva / relaps</a:t>
                      </a:r>
                      <a:endParaRPr lang="en-GB" dirty="0"/>
                    </a:p>
                  </a:txBody>
                  <a:tcPr/>
                </a:tc>
                <a:tc>
                  <a:txBody>
                    <a:bodyPr/>
                    <a:lstStyle/>
                    <a:p>
                      <a:r>
                        <a:rPr lang="en-GB" dirty="0" err="1"/>
                        <a:t>Jaká</a:t>
                      </a:r>
                      <a:r>
                        <a:rPr lang="en-GB" dirty="0"/>
                        <a:t> je </a:t>
                      </a:r>
                      <a:r>
                        <a:rPr lang="en-GB" dirty="0" err="1"/>
                        <a:t>pravděpodobnost</a:t>
                      </a:r>
                      <a:r>
                        <a:rPr lang="en-GB" dirty="0"/>
                        <a:t> </a:t>
                      </a:r>
                      <a:r>
                        <a:rPr lang="en-GB" dirty="0" err="1"/>
                        <a:t>relapsu</a:t>
                      </a:r>
                      <a:r>
                        <a:rPr lang="en-GB" dirty="0"/>
                        <a:t> u </a:t>
                      </a:r>
                      <a:r>
                        <a:rPr lang="en-GB" dirty="0" err="1"/>
                        <a:t>pacientů</a:t>
                      </a:r>
                      <a:r>
                        <a:rPr lang="en-GB" dirty="0"/>
                        <a:t> se </a:t>
                      </a:r>
                      <a:r>
                        <a:rPr lang="en-GB" dirty="0" err="1"/>
                        <a:t>schizofrenií</a:t>
                      </a:r>
                      <a:r>
                        <a:rPr lang="en-GB" dirty="0"/>
                        <a:t> </a:t>
                      </a:r>
                      <a:r>
                        <a:rPr lang="en-GB" dirty="0" err="1"/>
                        <a:t>kteří</a:t>
                      </a:r>
                      <a:r>
                        <a:rPr lang="en-GB" dirty="0"/>
                        <a:t> </a:t>
                      </a:r>
                      <a:r>
                        <a:rPr lang="en-GB" dirty="0" err="1"/>
                        <a:t>kouří</a:t>
                      </a:r>
                      <a:r>
                        <a:rPr lang="en-GB" dirty="0"/>
                        <a:t> </a:t>
                      </a:r>
                      <a:r>
                        <a:rPr lang="en-GB" dirty="0" err="1"/>
                        <a:t>konopí</a:t>
                      </a:r>
                      <a:r>
                        <a:rPr lang="en-GB" dirty="0"/>
                        <a:t>?</a:t>
                      </a:r>
                    </a:p>
                  </a:txBody>
                  <a:tcPr/>
                </a:tc>
                <a:extLst>
                  <a:ext uri="{0D108BD9-81ED-4DB2-BD59-A6C34878D82A}">
                    <a16:rowId xmlns:a16="http://schemas.microsoft.com/office/drawing/2014/main" val="3238821692"/>
                  </a:ext>
                </a:extLst>
              </a:tr>
              <a:tr h="370840">
                <a:tc>
                  <a:txBody>
                    <a:bodyPr/>
                    <a:lstStyle/>
                    <a:p>
                      <a:r>
                        <a:rPr lang="cs-CZ" dirty="0"/>
                        <a:t>Zotavení/přežití/</a:t>
                      </a:r>
                    </a:p>
                    <a:p>
                      <a:r>
                        <a:rPr lang="cs-CZ" dirty="0"/>
                        <a:t>smrt</a:t>
                      </a:r>
                      <a:endParaRPr lang="en-GB" dirty="0"/>
                    </a:p>
                  </a:txBody>
                  <a:tcPr/>
                </a:tc>
                <a:tc>
                  <a:txBody>
                    <a:bodyPr/>
                    <a:lstStyle/>
                    <a:p>
                      <a:r>
                        <a:rPr lang="en-GB" dirty="0" err="1"/>
                        <a:t>Jaká</a:t>
                      </a:r>
                      <a:r>
                        <a:rPr lang="en-GB" dirty="0"/>
                        <a:t> je </a:t>
                      </a:r>
                      <a:r>
                        <a:rPr lang="en-GB" dirty="0" err="1"/>
                        <a:t>pravděpodobnost</a:t>
                      </a:r>
                      <a:r>
                        <a:rPr lang="en-GB" dirty="0"/>
                        <a:t>, </a:t>
                      </a:r>
                      <a:r>
                        <a:rPr lang="en-GB" dirty="0" err="1"/>
                        <a:t>že</a:t>
                      </a:r>
                      <a:r>
                        <a:rPr lang="en-GB" dirty="0"/>
                        <a:t> se </a:t>
                      </a:r>
                      <a:r>
                        <a:rPr lang="en-GB" dirty="0" err="1"/>
                        <a:t>jinak</a:t>
                      </a:r>
                      <a:r>
                        <a:rPr lang="en-GB" dirty="0"/>
                        <a:t> </a:t>
                      </a:r>
                      <a:r>
                        <a:rPr lang="en-GB" dirty="0" err="1"/>
                        <a:t>zdravý</a:t>
                      </a:r>
                      <a:r>
                        <a:rPr lang="en-GB" dirty="0"/>
                        <a:t> 18letý se </a:t>
                      </a:r>
                      <a:r>
                        <a:rPr lang="en-GB" dirty="0" err="1"/>
                        <a:t>schizofrenií</a:t>
                      </a:r>
                      <a:r>
                        <a:rPr lang="en-GB" dirty="0"/>
                        <a:t> </a:t>
                      </a:r>
                      <a:r>
                        <a:rPr lang="en-GB" dirty="0" err="1"/>
                        <a:t>úplně</a:t>
                      </a:r>
                      <a:r>
                        <a:rPr lang="en-GB" dirty="0"/>
                        <a:t> </a:t>
                      </a:r>
                      <a:r>
                        <a:rPr lang="en-GB" dirty="0" err="1"/>
                        <a:t>uzdrav</a:t>
                      </a:r>
                      <a:r>
                        <a:rPr lang="cs-CZ" dirty="0"/>
                        <a:t>í</a:t>
                      </a:r>
                      <a:r>
                        <a:rPr lang="en-GB" dirty="0"/>
                        <a:t>?</a:t>
                      </a:r>
                    </a:p>
                  </a:txBody>
                  <a:tcPr/>
                </a:tc>
                <a:extLst>
                  <a:ext uri="{0D108BD9-81ED-4DB2-BD59-A6C34878D82A}">
                    <a16:rowId xmlns:a16="http://schemas.microsoft.com/office/drawing/2014/main" val="3068640162"/>
                  </a:ext>
                </a:extLst>
              </a:tr>
              <a:tr h="370840">
                <a:tc>
                  <a:txBody>
                    <a:bodyPr/>
                    <a:lstStyle/>
                    <a:p>
                      <a:r>
                        <a:rPr lang="cs-CZ" dirty="0"/>
                        <a:t>Komplikace </a:t>
                      </a:r>
                    </a:p>
                    <a:p>
                      <a:r>
                        <a:rPr lang="cs-CZ" dirty="0"/>
                        <a:t>nemoci</a:t>
                      </a:r>
                      <a:endParaRPr lang="en-GB" dirty="0"/>
                    </a:p>
                  </a:txBody>
                  <a:tcPr/>
                </a:tc>
                <a:tc>
                  <a:txBody>
                    <a:bodyPr/>
                    <a:lstStyle/>
                    <a:p>
                      <a:r>
                        <a:rPr lang="en-GB" dirty="0"/>
                        <a:t>Je </a:t>
                      </a:r>
                      <a:r>
                        <a:rPr lang="en-GB" dirty="0" err="1"/>
                        <a:t>pravděpodobné</a:t>
                      </a:r>
                      <a:r>
                        <a:rPr lang="en-GB" dirty="0"/>
                        <a:t>, </a:t>
                      </a:r>
                      <a:r>
                        <a:rPr lang="en-GB" dirty="0" err="1"/>
                        <a:t>že</a:t>
                      </a:r>
                      <a:r>
                        <a:rPr lang="en-GB" dirty="0"/>
                        <a:t> </a:t>
                      </a:r>
                      <a:r>
                        <a:rPr lang="en-GB" dirty="0" err="1"/>
                        <a:t>starší</a:t>
                      </a:r>
                      <a:r>
                        <a:rPr lang="en-GB" dirty="0"/>
                        <a:t> </a:t>
                      </a:r>
                      <a:r>
                        <a:rPr lang="en-GB" dirty="0" err="1"/>
                        <a:t>muž</a:t>
                      </a:r>
                      <a:r>
                        <a:rPr lang="en-GB" dirty="0"/>
                        <a:t> se </a:t>
                      </a:r>
                      <a:r>
                        <a:rPr lang="en-GB" dirty="0" err="1"/>
                        <a:t>středně</a:t>
                      </a:r>
                      <a:r>
                        <a:rPr lang="en-GB" dirty="0"/>
                        <a:t> </a:t>
                      </a:r>
                      <a:r>
                        <a:rPr lang="en-GB" dirty="0" err="1"/>
                        <a:t>těžkou</a:t>
                      </a:r>
                      <a:r>
                        <a:rPr lang="en-GB" dirty="0"/>
                        <a:t> a </a:t>
                      </a:r>
                      <a:r>
                        <a:rPr lang="en-GB" dirty="0" err="1"/>
                        <a:t>těžkou</a:t>
                      </a:r>
                      <a:r>
                        <a:rPr lang="en-GB" dirty="0"/>
                        <a:t> </a:t>
                      </a:r>
                      <a:r>
                        <a:rPr lang="en-GB" dirty="0" err="1"/>
                        <a:t>revmatoidní</a:t>
                      </a:r>
                      <a:r>
                        <a:rPr lang="en-GB" dirty="0"/>
                        <a:t> </a:t>
                      </a:r>
                      <a:r>
                        <a:rPr lang="en-GB" dirty="0" err="1"/>
                        <a:t>artritidou</a:t>
                      </a:r>
                      <a:r>
                        <a:rPr lang="en-GB" dirty="0"/>
                        <a:t> </a:t>
                      </a:r>
                      <a:r>
                        <a:rPr lang="en-GB" dirty="0" err="1"/>
                        <a:t>bude</a:t>
                      </a:r>
                      <a:r>
                        <a:rPr lang="en-GB" dirty="0"/>
                        <a:t> </a:t>
                      </a:r>
                      <a:r>
                        <a:rPr lang="en-GB" dirty="0" err="1"/>
                        <a:t>upoután</a:t>
                      </a:r>
                      <a:r>
                        <a:rPr lang="en-GB" dirty="0"/>
                        <a:t> </a:t>
                      </a:r>
                      <a:r>
                        <a:rPr lang="en-GB" dirty="0" err="1"/>
                        <a:t>na</a:t>
                      </a:r>
                      <a:r>
                        <a:rPr lang="en-GB" dirty="0"/>
                        <a:t> </a:t>
                      </a:r>
                      <a:r>
                        <a:rPr lang="en-GB" dirty="0" err="1"/>
                        <a:t>lůžko</a:t>
                      </a:r>
                      <a:r>
                        <a:rPr lang="en-GB" dirty="0"/>
                        <a:t>?</a:t>
                      </a:r>
                    </a:p>
                  </a:txBody>
                  <a:tcPr/>
                </a:tc>
                <a:extLst>
                  <a:ext uri="{0D108BD9-81ED-4DB2-BD59-A6C34878D82A}">
                    <a16:rowId xmlns:a16="http://schemas.microsoft.com/office/drawing/2014/main" val="3795823428"/>
                  </a:ext>
                </a:extLst>
              </a:tr>
              <a:tr h="370840">
                <a:tc>
                  <a:txBody>
                    <a:bodyPr/>
                    <a:lstStyle/>
                    <a:p>
                      <a:r>
                        <a:rPr lang="cs-CZ" dirty="0"/>
                        <a:t>Časové rozmezí</a:t>
                      </a:r>
                      <a:endParaRPr lang="en-GB" dirty="0"/>
                    </a:p>
                  </a:txBody>
                  <a:tcPr/>
                </a:tc>
                <a:tc>
                  <a:txBody>
                    <a:bodyPr/>
                    <a:lstStyle/>
                    <a:p>
                      <a:r>
                        <a:rPr lang="en-GB" dirty="0" err="1"/>
                        <a:t>Jaká</a:t>
                      </a:r>
                      <a:r>
                        <a:rPr lang="en-GB" dirty="0"/>
                        <a:t> je </a:t>
                      </a:r>
                      <a:r>
                        <a:rPr lang="en-GB" dirty="0" err="1"/>
                        <a:t>doba</a:t>
                      </a:r>
                      <a:r>
                        <a:rPr lang="en-GB" dirty="0"/>
                        <a:t> </a:t>
                      </a:r>
                      <a:r>
                        <a:rPr lang="en-GB" dirty="0" err="1"/>
                        <a:t>přežití</a:t>
                      </a:r>
                      <a:r>
                        <a:rPr lang="en-GB" dirty="0"/>
                        <a:t> </a:t>
                      </a:r>
                      <a:r>
                        <a:rPr lang="en-GB" dirty="0" err="1"/>
                        <a:t>ženy</a:t>
                      </a:r>
                      <a:r>
                        <a:rPr lang="en-GB" dirty="0"/>
                        <a:t> </a:t>
                      </a:r>
                      <a:r>
                        <a:rPr lang="en-GB" dirty="0" err="1"/>
                        <a:t>středního</a:t>
                      </a:r>
                      <a:r>
                        <a:rPr lang="en-GB" dirty="0"/>
                        <a:t> </a:t>
                      </a:r>
                      <a:r>
                        <a:rPr lang="en-GB" dirty="0" err="1"/>
                        <a:t>věku</a:t>
                      </a:r>
                      <a:r>
                        <a:rPr lang="en-GB" dirty="0"/>
                        <a:t> s </a:t>
                      </a:r>
                      <a:r>
                        <a:rPr lang="en-GB" dirty="0" err="1"/>
                        <a:t>s</a:t>
                      </a:r>
                      <a:r>
                        <a:rPr lang="en-GB" dirty="0"/>
                        <a:t> </a:t>
                      </a:r>
                      <a:r>
                        <a:rPr lang="en-GB" dirty="0" err="1"/>
                        <a:t>lokalizovaným</a:t>
                      </a:r>
                      <a:r>
                        <a:rPr lang="en-GB" dirty="0"/>
                        <a:t> </a:t>
                      </a:r>
                      <a:r>
                        <a:rPr lang="en-GB" dirty="0" err="1"/>
                        <a:t>karcinomem</a:t>
                      </a:r>
                      <a:r>
                        <a:rPr lang="en-GB" dirty="0"/>
                        <a:t> </a:t>
                      </a:r>
                      <a:r>
                        <a:rPr lang="en-GB" dirty="0" err="1"/>
                        <a:t>prsu</a:t>
                      </a:r>
                      <a:r>
                        <a:rPr lang="en-GB" dirty="0"/>
                        <a:t>?</a:t>
                      </a:r>
                    </a:p>
                  </a:txBody>
                  <a:tcPr/>
                </a:tc>
                <a:extLst>
                  <a:ext uri="{0D108BD9-81ED-4DB2-BD59-A6C34878D82A}">
                    <a16:rowId xmlns:a16="http://schemas.microsoft.com/office/drawing/2014/main" val="1593240196"/>
                  </a:ext>
                </a:extLst>
              </a:tr>
              <a:tr h="370840">
                <a:tc>
                  <a:txBody>
                    <a:bodyPr/>
                    <a:lstStyle/>
                    <a:p>
                      <a:r>
                        <a:rPr lang="cs-CZ" dirty="0"/>
                        <a:t>Prognostické rizikové faktory</a:t>
                      </a:r>
                      <a:endParaRPr lang="en-GB" dirty="0"/>
                    </a:p>
                  </a:txBody>
                  <a:tcPr/>
                </a:tc>
                <a:tc>
                  <a:txBody>
                    <a:bodyPr/>
                    <a:lstStyle/>
                    <a:p>
                      <a:r>
                        <a:rPr lang="en-GB" dirty="0"/>
                        <a:t>Je </a:t>
                      </a:r>
                      <a:r>
                        <a:rPr lang="en-GB" dirty="0" err="1"/>
                        <a:t>věk</a:t>
                      </a:r>
                      <a:r>
                        <a:rPr lang="en-GB" dirty="0"/>
                        <a:t> v </a:t>
                      </a:r>
                      <a:r>
                        <a:rPr lang="en-GB" dirty="0" err="1"/>
                        <a:t>době</a:t>
                      </a:r>
                      <a:r>
                        <a:rPr lang="en-GB" dirty="0"/>
                        <a:t> </a:t>
                      </a:r>
                      <a:r>
                        <a:rPr lang="en-GB" dirty="0" err="1"/>
                        <a:t>stanovení</a:t>
                      </a:r>
                      <a:r>
                        <a:rPr lang="en-GB" dirty="0"/>
                        <a:t> </a:t>
                      </a:r>
                      <a:r>
                        <a:rPr lang="en-GB" dirty="0" err="1"/>
                        <a:t>diagnózy</a:t>
                      </a:r>
                      <a:r>
                        <a:rPr lang="en-GB" dirty="0"/>
                        <a:t> </a:t>
                      </a:r>
                      <a:r>
                        <a:rPr lang="en-GB" dirty="0" err="1"/>
                        <a:t>prognostickým</a:t>
                      </a:r>
                      <a:r>
                        <a:rPr lang="en-GB" dirty="0"/>
                        <a:t> </a:t>
                      </a:r>
                      <a:r>
                        <a:rPr lang="en-GB" dirty="0" err="1"/>
                        <a:t>faktorem</a:t>
                      </a:r>
                      <a:r>
                        <a:rPr lang="en-GB" dirty="0"/>
                        <a:t> u </a:t>
                      </a:r>
                      <a:r>
                        <a:rPr lang="en-GB" dirty="0" err="1"/>
                        <a:t>dětí</a:t>
                      </a:r>
                      <a:r>
                        <a:rPr lang="en-GB" dirty="0"/>
                        <a:t> s </a:t>
                      </a:r>
                      <a:r>
                        <a:rPr lang="en-GB" dirty="0" err="1"/>
                        <a:t>akutní</a:t>
                      </a:r>
                      <a:r>
                        <a:rPr lang="en-GB" dirty="0"/>
                        <a:t> </a:t>
                      </a:r>
                      <a:r>
                        <a:rPr lang="en-GB" dirty="0" err="1"/>
                        <a:t>lymfocytární</a:t>
                      </a:r>
                      <a:r>
                        <a:rPr lang="en-GB" dirty="0"/>
                        <a:t> </a:t>
                      </a:r>
                      <a:r>
                        <a:rPr lang="en-GB" dirty="0" err="1"/>
                        <a:t>leukémií</a:t>
                      </a:r>
                      <a:r>
                        <a:rPr lang="en-GB" dirty="0"/>
                        <a:t>?</a:t>
                      </a:r>
                    </a:p>
                  </a:txBody>
                  <a:tcPr/>
                </a:tc>
                <a:extLst>
                  <a:ext uri="{0D108BD9-81ED-4DB2-BD59-A6C34878D82A}">
                    <a16:rowId xmlns:a16="http://schemas.microsoft.com/office/drawing/2014/main" val="783166317"/>
                  </a:ext>
                </a:extLst>
              </a:tr>
            </a:tbl>
          </a:graphicData>
        </a:graphic>
      </p:graphicFrame>
      <p:sp>
        <p:nvSpPr>
          <p:cNvPr id="9" name="TextovéPole 8">
            <a:extLst>
              <a:ext uri="{FF2B5EF4-FFF2-40B4-BE49-F238E27FC236}">
                <a16:creationId xmlns:a16="http://schemas.microsoft.com/office/drawing/2014/main" id="{6B727A06-6C9D-DD2F-633C-E28A5FE856EE}"/>
              </a:ext>
            </a:extLst>
          </p:cNvPr>
          <p:cNvSpPr txBox="1"/>
          <p:nvPr/>
        </p:nvSpPr>
        <p:spPr>
          <a:xfrm>
            <a:off x="2994211" y="5649003"/>
            <a:ext cx="4661648" cy="707886"/>
          </a:xfrm>
          <a:prstGeom prst="rect">
            <a:avLst/>
          </a:prstGeom>
          <a:solidFill>
            <a:schemeClr val="accent4">
              <a:lumMod val="20000"/>
              <a:lumOff val="80000"/>
            </a:schemeClr>
          </a:solidFill>
        </p:spPr>
        <p:txBody>
          <a:bodyPr wrap="square">
            <a:spAutoFit/>
          </a:bodyPr>
          <a:lstStyle/>
          <a:p>
            <a:r>
              <a:rPr lang="en-GB" sz="2000" dirty="0" err="1"/>
              <a:t>Jaký</a:t>
            </a:r>
            <a:r>
              <a:rPr lang="en-GB" sz="2000" dirty="0"/>
              <a:t> je </a:t>
            </a:r>
            <a:r>
              <a:rPr lang="en-GB" sz="2000" dirty="0" err="1"/>
              <a:t>pravděpodobný</a:t>
            </a:r>
            <a:r>
              <a:rPr lang="en-GB" sz="2000" dirty="0"/>
              <a:t> </a:t>
            </a:r>
            <a:r>
              <a:rPr lang="en-GB" sz="2000" dirty="0" err="1"/>
              <a:t>průběh</a:t>
            </a:r>
            <a:r>
              <a:rPr lang="en-GB" sz="2000" dirty="0"/>
              <a:t>/</a:t>
            </a:r>
            <a:r>
              <a:rPr lang="en-GB" sz="2000" dirty="0" err="1"/>
              <a:t>možné</a:t>
            </a:r>
            <a:r>
              <a:rPr lang="en-GB" sz="2000" dirty="0"/>
              <a:t> </a:t>
            </a:r>
            <a:r>
              <a:rPr lang="en-GB" sz="2000" dirty="0" err="1"/>
              <a:t>komplikace</a:t>
            </a:r>
            <a:r>
              <a:rPr lang="en-GB" sz="2000" dirty="0"/>
              <a:t> </a:t>
            </a:r>
            <a:r>
              <a:rPr lang="en-GB" sz="2000" dirty="0" err="1"/>
              <a:t>onemocnění</a:t>
            </a:r>
            <a:r>
              <a:rPr lang="en-GB" sz="2000" dirty="0"/>
              <a:t>/</a:t>
            </a:r>
            <a:r>
              <a:rPr lang="en-GB" sz="2000" dirty="0" err="1"/>
              <a:t>nemoci</a:t>
            </a:r>
            <a:r>
              <a:rPr lang="en-GB" sz="2000" dirty="0"/>
              <a:t>/</a:t>
            </a:r>
            <a:r>
              <a:rPr lang="en-GB" sz="2000" dirty="0" err="1"/>
              <a:t>stavu</a:t>
            </a:r>
            <a:r>
              <a:rPr lang="en-GB" sz="2000" dirty="0"/>
              <a:t>?</a:t>
            </a:r>
          </a:p>
        </p:txBody>
      </p:sp>
    </p:spTree>
    <p:extLst>
      <p:ext uri="{BB962C8B-B14F-4D97-AF65-F5344CB8AC3E}">
        <p14:creationId xmlns:p14="http://schemas.microsoft.com/office/powerpoint/2010/main" val="5939493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B03B2E-8A66-5425-B573-7C500172BC3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6960541-FCC3-207D-B432-85BF5AB9FDAC}"/>
              </a:ext>
            </a:extLst>
          </p:cNvPr>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09167A07-D9DD-0B8E-2765-956196C0F241}"/>
              </a:ext>
            </a:extLst>
          </p:cNvPr>
          <p:cNvSpPr>
            <a:spLocks noGrp="1"/>
          </p:cNvSpPr>
          <p:nvPr>
            <p:ph type="title"/>
          </p:nvPr>
        </p:nvSpPr>
        <p:spPr/>
        <p:txBody>
          <a:bodyPr/>
          <a:lstStyle/>
          <a:p>
            <a:r>
              <a:rPr lang="cs-CZ" dirty="0"/>
              <a:t>Příklad</a:t>
            </a:r>
            <a:endParaRPr lang="en-GB" dirty="0"/>
          </a:p>
        </p:txBody>
      </p:sp>
      <p:sp>
        <p:nvSpPr>
          <p:cNvPr id="5" name="Zástupný obsah 4">
            <a:extLst>
              <a:ext uri="{FF2B5EF4-FFF2-40B4-BE49-F238E27FC236}">
                <a16:creationId xmlns:a16="http://schemas.microsoft.com/office/drawing/2014/main" id="{A0A22B23-7318-B4D7-B872-B22BB5A789E2}"/>
              </a:ext>
            </a:extLst>
          </p:cNvPr>
          <p:cNvSpPr>
            <a:spLocks noGrp="1"/>
          </p:cNvSpPr>
          <p:nvPr>
            <p:ph idx="1"/>
          </p:nvPr>
        </p:nvSpPr>
        <p:spPr/>
        <p:txBody>
          <a:bodyPr/>
          <a:lstStyle/>
          <a:p>
            <a:r>
              <a:rPr lang="en-GB" dirty="0" err="1"/>
              <a:t>Jaká</a:t>
            </a:r>
            <a:r>
              <a:rPr lang="en-GB" dirty="0"/>
              <a:t> je </a:t>
            </a:r>
            <a:r>
              <a:rPr lang="en-GB" dirty="0" err="1"/>
              <a:t>pravděpodobnost</a:t>
            </a:r>
            <a:r>
              <a:rPr lang="en-GB" dirty="0"/>
              <a:t>, </a:t>
            </a:r>
            <a:r>
              <a:rPr lang="en-GB" dirty="0" err="1"/>
              <a:t>že</a:t>
            </a:r>
            <a:r>
              <a:rPr lang="en-GB" dirty="0"/>
              <a:t> se </a:t>
            </a:r>
            <a:r>
              <a:rPr lang="en-GB" dirty="0" err="1"/>
              <a:t>předčasně</a:t>
            </a:r>
            <a:r>
              <a:rPr lang="en-GB" dirty="0"/>
              <a:t> </a:t>
            </a:r>
            <a:r>
              <a:rPr lang="en-GB" dirty="0" err="1"/>
              <a:t>narozených</a:t>
            </a:r>
            <a:r>
              <a:rPr lang="en-GB" dirty="0"/>
              <a:t> </a:t>
            </a:r>
            <a:r>
              <a:rPr lang="en-GB" dirty="0" err="1"/>
              <a:t>dětí</a:t>
            </a:r>
            <a:r>
              <a:rPr lang="en-GB" dirty="0"/>
              <a:t> (</a:t>
            </a:r>
            <a:r>
              <a:rPr lang="en-GB" dirty="0" err="1"/>
              <a:t>narozené</a:t>
            </a:r>
            <a:r>
              <a:rPr lang="en-GB" dirty="0"/>
              <a:t> </a:t>
            </a:r>
            <a:r>
              <a:rPr lang="en-GB" dirty="0" err="1"/>
              <a:t>ve</a:t>
            </a:r>
            <a:r>
              <a:rPr lang="en-GB" dirty="0"/>
              <a:t> 35 </a:t>
            </a:r>
            <a:r>
              <a:rPr lang="en-GB" dirty="0" err="1"/>
              <a:t>tt</a:t>
            </a:r>
            <a:r>
              <a:rPr lang="en-GB" dirty="0"/>
              <a:t>) </a:t>
            </a:r>
            <a:r>
              <a:rPr lang="en-GB" dirty="0" err="1"/>
              <a:t>objeví</a:t>
            </a:r>
            <a:r>
              <a:rPr lang="en-GB" dirty="0"/>
              <a:t> </a:t>
            </a:r>
            <a:r>
              <a:rPr lang="en-GB" dirty="0" err="1"/>
              <a:t>problémy</a:t>
            </a:r>
            <a:r>
              <a:rPr lang="en-GB" dirty="0"/>
              <a:t> se </a:t>
            </a:r>
            <a:r>
              <a:rPr lang="en-GB" dirty="0" err="1"/>
              <a:t>sluchem</a:t>
            </a:r>
            <a:r>
              <a:rPr lang="en-GB" dirty="0"/>
              <a:t>?</a:t>
            </a:r>
          </a:p>
        </p:txBody>
      </p:sp>
      <p:graphicFrame>
        <p:nvGraphicFramePr>
          <p:cNvPr id="6" name="Tabulka 9">
            <a:extLst>
              <a:ext uri="{FF2B5EF4-FFF2-40B4-BE49-F238E27FC236}">
                <a16:creationId xmlns:a16="http://schemas.microsoft.com/office/drawing/2014/main" id="{C63CB8D2-F2DC-056C-D8E8-BC442209EA42}"/>
              </a:ext>
            </a:extLst>
          </p:cNvPr>
          <p:cNvGraphicFramePr>
            <a:graphicFrameLocks noGrp="1"/>
          </p:cNvGraphicFramePr>
          <p:nvPr>
            <p:extLst>
              <p:ext uri="{D42A27DB-BD31-4B8C-83A1-F6EECF244321}">
                <p14:modId xmlns:p14="http://schemas.microsoft.com/office/powerpoint/2010/main" val="4169406563"/>
              </p:ext>
            </p:extLst>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3451641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E68FCD-0EC2-7D5E-1D10-6079441DD93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04DBE34-1EE0-48D9-2B1C-262D33397B76}"/>
              </a:ext>
            </a:extLst>
          </p:cNvPr>
          <p:cNvSpPr>
            <a:spLocks noGrp="1"/>
          </p:cNvSpPr>
          <p:nvPr>
            <p:ph type="sldNum" sz="quarter" idx="11"/>
          </p:nvPr>
        </p:nvSpPr>
        <p:spPr/>
        <p:txBody>
          <a:bodyPr/>
          <a:lstStyle/>
          <a:p>
            <a:fld id="{D6D6C118-631F-4A80-9886-907009361577}" type="slidenum">
              <a:rPr lang="cs-CZ" altLang="cs-CZ" smtClean="0"/>
              <a:pPr/>
              <a:t>48</a:t>
            </a:fld>
            <a:endParaRPr lang="cs-CZ" altLang="cs-CZ" dirty="0"/>
          </a:p>
        </p:txBody>
      </p:sp>
      <p:sp>
        <p:nvSpPr>
          <p:cNvPr id="4" name="Nadpis 3">
            <a:extLst>
              <a:ext uri="{FF2B5EF4-FFF2-40B4-BE49-F238E27FC236}">
                <a16:creationId xmlns:a16="http://schemas.microsoft.com/office/drawing/2014/main" id="{F4519562-2034-8D20-60C0-598EFB05DFA0}"/>
              </a:ext>
            </a:extLst>
          </p:cNvPr>
          <p:cNvSpPr>
            <a:spLocks noGrp="1"/>
          </p:cNvSpPr>
          <p:nvPr>
            <p:ph type="title"/>
          </p:nvPr>
        </p:nvSpPr>
        <p:spPr/>
        <p:txBody>
          <a:bodyPr/>
          <a:lstStyle/>
          <a:p>
            <a:r>
              <a:rPr lang="cs-CZ" dirty="0"/>
              <a:t>Typ otázky – smysluplnost</a:t>
            </a:r>
            <a:endParaRPr lang="en-GB" dirty="0"/>
          </a:p>
        </p:txBody>
      </p:sp>
      <p:graphicFrame>
        <p:nvGraphicFramePr>
          <p:cNvPr id="7" name="Tabulka 7">
            <a:extLst>
              <a:ext uri="{FF2B5EF4-FFF2-40B4-BE49-F238E27FC236}">
                <a16:creationId xmlns:a16="http://schemas.microsoft.com/office/drawing/2014/main" id="{47622CF1-0F26-ECC4-E0FE-B9C755506F38}"/>
              </a:ext>
            </a:extLst>
          </p:cNvPr>
          <p:cNvGraphicFramePr>
            <a:graphicFrameLocks noGrp="1"/>
          </p:cNvGraphicFramePr>
          <p:nvPr>
            <p:ph idx="29"/>
            <p:extLst>
              <p:ext uri="{D42A27DB-BD31-4B8C-83A1-F6EECF244321}">
                <p14:modId xmlns:p14="http://schemas.microsoft.com/office/powerpoint/2010/main" val="3923200012"/>
              </p:ext>
            </p:extLst>
          </p:nvPr>
        </p:nvGraphicFramePr>
        <p:xfrm>
          <a:off x="720724" y="1701800"/>
          <a:ext cx="9669370" cy="2565400"/>
        </p:xfrm>
        <a:graphic>
          <a:graphicData uri="http://schemas.openxmlformats.org/drawingml/2006/table">
            <a:tbl>
              <a:tblPr firstCol="1">
                <a:tableStyleId>{5C22544A-7EE6-4342-B048-85BDC9FD1C3A}</a:tableStyleId>
              </a:tblPr>
              <a:tblGrid>
                <a:gridCol w="2164294">
                  <a:extLst>
                    <a:ext uri="{9D8B030D-6E8A-4147-A177-3AD203B41FA5}">
                      <a16:colId xmlns:a16="http://schemas.microsoft.com/office/drawing/2014/main" val="2362678137"/>
                    </a:ext>
                  </a:extLst>
                </a:gridCol>
                <a:gridCol w="7505076">
                  <a:extLst>
                    <a:ext uri="{9D8B030D-6E8A-4147-A177-3AD203B41FA5}">
                      <a16:colId xmlns:a16="http://schemas.microsoft.com/office/drawing/2014/main" val="4170120893"/>
                    </a:ext>
                  </a:extLst>
                </a:gridCol>
              </a:tblGrid>
              <a:tr h="370840">
                <a:tc>
                  <a:txBody>
                    <a:bodyPr/>
                    <a:lstStyle/>
                    <a:p>
                      <a:r>
                        <a:rPr lang="cs-CZ" dirty="0"/>
                        <a:t>Zkušenosti pacientů</a:t>
                      </a:r>
                      <a:endParaRPr lang="en-GB" dirty="0"/>
                    </a:p>
                  </a:txBody>
                  <a:tcPr/>
                </a:tc>
                <a:tc>
                  <a:txBody>
                    <a:bodyPr/>
                    <a:lstStyle/>
                    <a:p>
                      <a:r>
                        <a:rPr lang="en-GB" dirty="0" err="1"/>
                        <a:t>Jaké</a:t>
                      </a:r>
                      <a:r>
                        <a:rPr lang="en-GB" dirty="0"/>
                        <a:t> </a:t>
                      </a:r>
                      <a:r>
                        <a:rPr lang="en-GB" dirty="0" err="1"/>
                        <a:t>jsou</a:t>
                      </a:r>
                      <a:r>
                        <a:rPr lang="en-GB" dirty="0"/>
                        <a:t> </a:t>
                      </a:r>
                      <a:r>
                        <a:rPr lang="en-GB" dirty="0" err="1"/>
                        <a:t>zkušenosti</a:t>
                      </a:r>
                      <a:r>
                        <a:rPr lang="en-GB" dirty="0"/>
                        <a:t> </a:t>
                      </a:r>
                      <a:r>
                        <a:rPr lang="en-GB" dirty="0" err="1"/>
                        <a:t>pacientů</a:t>
                      </a:r>
                      <a:r>
                        <a:rPr lang="en-GB" dirty="0"/>
                        <a:t> s </a:t>
                      </a:r>
                      <a:r>
                        <a:rPr lang="en-GB" dirty="0" err="1"/>
                        <a:t>návštěvou</a:t>
                      </a:r>
                      <a:r>
                        <a:rPr lang="en-GB" dirty="0"/>
                        <a:t> </a:t>
                      </a:r>
                    </a:p>
                    <a:p>
                      <a:r>
                        <a:rPr lang="en-GB" dirty="0" err="1"/>
                        <a:t>na</a:t>
                      </a:r>
                      <a:r>
                        <a:rPr lang="en-GB" dirty="0"/>
                        <a:t> </a:t>
                      </a:r>
                      <a:r>
                        <a:rPr lang="en-GB" dirty="0" err="1"/>
                        <a:t>pohotovostním</a:t>
                      </a:r>
                      <a:r>
                        <a:rPr lang="en-GB" dirty="0"/>
                        <a:t> </a:t>
                      </a:r>
                      <a:r>
                        <a:rPr lang="en-GB" dirty="0" err="1"/>
                        <a:t>oddělení</a:t>
                      </a:r>
                      <a:r>
                        <a:rPr lang="en-GB" dirty="0"/>
                        <a:t>?</a:t>
                      </a:r>
                    </a:p>
                  </a:txBody>
                  <a:tcPr/>
                </a:tc>
                <a:extLst>
                  <a:ext uri="{0D108BD9-81ED-4DB2-BD59-A6C34878D82A}">
                    <a16:rowId xmlns:a16="http://schemas.microsoft.com/office/drawing/2014/main" val="3238821692"/>
                  </a:ext>
                </a:extLst>
              </a:tr>
              <a:tr h="370840">
                <a:tc>
                  <a:txBody>
                    <a:bodyPr/>
                    <a:lstStyle/>
                    <a:p>
                      <a:r>
                        <a:rPr lang="cs-CZ" dirty="0"/>
                        <a:t>Spokojenost pacientů</a:t>
                      </a:r>
                      <a:endParaRPr lang="en-GB" dirty="0"/>
                    </a:p>
                  </a:txBody>
                  <a:tcPr/>
                </a:tc>
                <a:tc>
                  <a:txBody>
                    <a:bodyPr/>
                    <a:lstStyle/>
                    <a:p>
                      <a:r>
                        <a:rPr lang="pl-PL" dirty="0"/>
                        <a:t>Vnímání a spokojenost žen s emocionální </a:t>
                      </a:r>
                    </a:p>
                    <a:p>
                      <a:r>
                        <a:rPr lang="pl-PL" dirty="0"/>
                        <a:t>podporou po porodu. </a:t>
                      </a:r>
                      <a:endParaRPr lang="en-GB" dirty="0"/>
                    </a:p>
                  </a:txBody>
                  <a:tcPr/>
                </a:tc>
                <a:extLst>
                  <a:ext uri="{0D108BD9-81ED-4DB2-BD59-A6C34878D82A}">
                    <a16:rowId xmlns:a16="http://schemas.microsoft.com/office/drawing/2014/main" val="3068640162"/>
                  </a:ext>
                </a:extLst>
              </a:tr>
              <a:tr h="370840">
                <a:tc>
                  <a:txBody>
                    <a:bodyPr/>
                    <a:lstStyle/>
                    <a:p>
                      <a:r>
                        <a:rPr lang="cs-CZ" dirty="0"/>
                        <a:t>Postoje zdravotníků k zdravotní péči</a:t>
                      </a:r>
                      <a:endParaRPr lang="en-GB" dirty="0"/>
                    </a:p>
                  </a:txBody>
                  <a:tcPr/>
                </a:tc>
                <a:tc>
                  <a:txBody>
                    <a:bodyPr/>
                    <a:lstStyle/>
                    <a:p>
                      <a:r>
                        <a:rPr lang="en-GB" dirty="0" err="1"/>
                        <a:t>Postoj</a:t>
                      </a:r>
                      <a:r>
                        <a:rPr lang="en-GB" dirty="0"/>
                        <a:t> </a:t>
                      </a:r>
                      <a:r>
                        <a:rPr lang="en-GB" dirty="0" err="1"/>
                        <a:t>sester</a:t>
                      </a:r>
                      <a:r>
                        <a:rPr lang="en-GB" dirty="0"/>
                        <a:t> k </a:t>
                      </a:r>
                      <a:r>
                        <a:rPr lang="en-GB" dirty="0" err="1"/>
                        <a:t>pacientům</a:t>
                      </a:r>
                      <a:r>
                        <a:rPr lang="en-GB" dirty="0"/>
                        <a:t>, </a:t>
                      </a:r>
                      <a:r>
                        <a:rPr lang="en-GB" dirty="0" err="1"/>
                        <a:t>kteří</a:t>
                      </a:r>
                      <a:r>
                        <a:rPr lang="en-GB" dirty="0"/>
                        <a:t> se </a:t>
                      </a:r>
                      <a:r>
                        <a:rPr lang="en-GB" dirty="0" err="1"/>
                        <a:t>sebepoškozují</a:t>
                      </a:r>
                      <a:r>
                        <a:rPr lang="en-GB" dirty="0"/>
                        <a:t>.</a:t>
                      </a:r>
                    </a:p>
                  </a:txBody>
                  <a:tcPr/>
                </a:tc>
                <a:extLst>
                  <a:ext uri="{0D108BD9-81ED-4DB2-BD59-A6C34878D82A}">
                    <a16:rowId xmlns:a16="http://schemas.microsoft.com/office/drawing/2014/main" val="3795823428"/>
                  </a:ext>
                </a:extLst>
              </a:tr>
              <a:tr h="370840">
                <a:tc>
                  <a:txBody>
                    <a:bodyPr/>
                    <a:lstStyle/>
                    <a:p>
                      <a:r>
                        <a:rPr lang="cs-CZ" dirty="0"/>
                        <a:t>Obavy </a:t>
                      </a:r>
                      <a:endParaRPr lang="en-GB" dirty="0"/>
                    </a:p>
                  </a:txBody>
                  <a:tcPr/>
                </a:tc>
                <a:tc>
                  <a:txBody>
                    <a:bodyPr/>
                    <a:lstStyle/>
                    <a:p>
                      <a:r>
                        <a:rPr lang="en-GB" dirty="0" err="1"/>
                        <a:t>Jaké</a:t>
                      </a:r>
                      <a:r>
                        <a:rPr lang="en-GB" dirty="0"/>
                        <a:t> </a:t>
                      </a:r>
                      <a:r>
                        <a:rPr lang="en-GB" dirty="0" err="1"/>
                        <a:t>jsou</a:t>
                      </a:r>
                      <a:r>
                        <a:rPr lang="en-GB" dirty="0"/>
                        <a:t> </a:t>
                      </a:r>
                      <a:r>
                        <a:rPr lang="en-GB" dirty="0" err="1"/>
                        <a:t>hlavní</a:t>
                      </a:r>
                      <a:r>
                        <a:rPr lang="en-GB" dirty="0"/>
                        <a:t> </a:t>
                      </a:r>
                      <a:r>
                        <a:rPr lang="en-GB" dirty="0" err="1"/>
                        <a:t>obavy</a:t>
                      </a:r>
                      <a:r>
                        <a:rPr lang="en-GB" dirty="0"/>
                        <a:t> </a:t>
                      </a:r>
                      <a:r>
                        <a:rPr lang="en-GB" dirty="0" err="1"/>
                        <a:t>rodičů</a:t>
                      </a:r>
                      <a:r>
                        <a:rPr lang="en-GB" dirty="0"/>
                        <a:t>, </a:t>
                      </a:r>
                      <a:r>
                        <a:rPr lang="en-GB" dirty="0" err="1"/>
                        <a:t>jejichž</a:t>
                      </a:r>
                      <a:r>
                        <a:rPr lang="en-GB" dirty="0"/>
                        <a:t> </a:t>
                      </a:r>
                      <a:r>
                        <a:rPr lang="en-GB" dirty="0" err="1"/>
                        <a:t>děti</a:t>
                      </a:r>
                      <a:r>
                        <a:rPr lang="en-GB" dirty="0"/>
                        <a:t> </a:t>
                      </a:r>
                      <a:r>
                        <a:rPr lang="en-GB" dirty="0" err="1"/>
                        <a:t>mají</a:t>
                      </a:r>
                      <a:r>
                        <a:rPr lang="en-GB" dirty="0"/>
                        <a:t> </a:t>
                      </a:r>
                      <a:r>
                        <a:rPr lang="en-GB" dirty="0" err="1"/>
                        <a:t>podstoupit</a:t>
                      </a:r>
                      <a:r>
                        <a:rPr lang="en-GB" dirty="0"/>
                        <a:t> </a:t>
                      </a:r>
                      <a:r>
                        <a:rPr lang="en-GB" dirty="0" err="1"/>
                        <a:t>operaci</a:t>
                      </a:r>
                      <a:r>
                        <a:rPr lang="en-GB" dirty="0"/>
                        <a:t>?</a:t>
                      </a:r>
                    </a:p>
                  </a:txBody>
                  <a:tcPr/>
                </a:tc>
                <a:extLst>
                  <a:ext uri="{0D108BD9-81ED-4DB2-BD59-A6C34878D82A}">
                    <a16:rowId xmlns:a16="http://schemas.microsoft.com/office/drawing/2014/main" val="1593240196"/>
                  </a:ext>
                </a:extLst>
              </a:tr>
            </a:tbl>
          </a:graphicData>
        </a:graphic>
      </p:graphicFrame>
      <p:sp>
        <p:nvSpPr>
          <p:cNvPr id="9" name="TextovéPole 8">
            <a:extLst>
              <a:ext uri="{FF2B5EF4-FFF2-40B4-BE49-F238E27FC236}">
                <a16:creationId xmlns:a16="http://schemas.microsoft.com/office/drawing/2014/main" id="{6B727A06-6C9D-DD2F-633C-E28A5FE856EE}"/>
              </a:ext>
            </a:extLst>
          </p:cNvPr>
          <p:cNvSpPr txBox="1"/>
          <p:nvPr/>
        </p:nvSpPr>
        <p:spPr>
          <a:xfrm>
            <a:off x="2994211" y="5649003"/>
            <a:ext cx="4661648" cy="707886"/>
          </a:xfrm>
          <a:prstGeom prst="rect">
            <a:avLst/>
          </a:prstGeom>
          <a:solidFill>
            <a:schemeClr val="accent4">
              <a:lumMod val="20000"/>
              <a:lumOff val="80000"/>
            </a:schemeClr>
          </a:solidFill>
        </p:spPr>
        <p:txBody>
          <a:bodyPr wrap="square">
            <a:spAutoFit/>
          </a:bodyPr>
          <a:lstStyle/>
          <a:p>
            <a:r>
              <a:rPr lang="en-GB" sz="2000" dirty="0" err="1"/>
              <a:t>Otázky</a:t>
            </a:r>
            <a:r>
              <a:rPr lang="en-GB" sz="2000" dirty="0"/>
              <a:t> </a:t>
            </a:r>
            <a:r>
              <a:rPr lang="en-GB" sz="2000" dirty="0" err="1"/>
              <a:t>týkající</a:t>
            </a:r>
            <a:r>
              <a:rPr lang="en-GB" sz="2000" dirty="0"/>
              <a:t> se </a:t>
            </a:r>
            <a:r>
              <a:rPr lang="en-GB" sz="2000" dirty="0" err="1"/>
              <a:t>zkušeností</a:t>
            </a:r>
            <a:r>
              <a:rPr lang="en-GB" sz="2000" dirty="0"/>
              <a:t> </a:t>
            </a:r>
            <a:r>
              <a:rPr lang="en-GB" sz="2000" dirty="0" err="1"/>
              <a:t>lidí</a:t>
            </a:r>
            <a:r>
              <a:rPr lang="en-GB" sz="2000" dirty="0"/>
              <a:t>, </a:t>
            </a:r>
            <a:r>
              <a:rPr lang="en-GB" sz="2000" dirty="0" err="1"/>
              <a:t>jejich</a:t>
            </a:r>
            <a:r>
              <a:rPr lang="en-GB" sz="2000" dirty="0"/>
              <a:t> </a:t>
            </a:r>
            <a:r>
              <a:rPr lang="en-GB" sz="2000" dirty="0" err="1"/>
              <a:t>přesvědčení</a:t>
            </a:r>
            <a:r>
              <a:rPr lang="en-GB" sz="2000" dirty="0"/>
              <a:t>, </a:t>
            </a:r>
            <a:r>
              <a:rPr lang="en-GB" sz="2000" dirty="0" err="1"/>
              <a:t>názorů</a:t>
            </a:r>
            <a:r>
              <a:rPr lang="en-GB" sz="2000" dirty="0"/>
              <a:t>, </a:t>
            </a:r>
            <a:r>
              <a:rPr lang="en-GB" sz="2000" dirty="0" err="1"/>
              <a:t>postojů</a:t>
            </a:r>
            <a:r>
              <a:rPr lang="en-GB" sz="2000" dirty="0"/>
              <a:t>, </a:t>
            </a:r>
            <a:r>
              <a:rPr lang="en-GB" sz="2000" dirty="0" err="1"/>
              <a:t>obav</a:t>
            </a:r>
            <a:r>
              <a:rPr lang="en-GB" sz="2000" dirty="0"/>
              <a:t> </a:t>
            </a:r>
            <a:r>
              <a:rPr lang="en-GB" sz="2000" dirty="0" err="1"/>
              <a:t>atd</a:t>
            </a:r>
            <a:r>
              <a:rPr lang="cs-CZ" sz="2000" dirty="0"/>
              <a:t>.</a:t>
            </a:r>
            <a:endParaRPr lang="en-GB" sz="2000" dirty="0"/>
          </a:p>
        </p:txBody>
      </p:sp>
    </p:spTree>
    <p:extLst>
      <p:ext uri="{BB962C8B-B14F-4D97-AF65-F5344CB8AC3E}">
        <p14:creationId xmlns:p14="http://schemas.microsoft.com/office/powerpoint/2010/main" val="7154758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B03B2E-8A66-5425-B573-7C500172BC3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6960541-FCC3-207D-B432-85BF5AB9FDAC}"/>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id="{09167A07-D9DD-0B8E-2765-956196C0F241}"/>
              </a:ext>
            </a:extLst>
          </p:cNvPr>
          <p:cNvSpPr>
            <a:spLocks noGrp="1"/>
          </p:cNvSpPr>
          <p:nvPr>
            <p:ph type="title"/>
          </p:nvPr>
        </p:nvSpPr>
        <p:spPr/>
        <p:txBody>
          <a:bodyPr/>
          <a:lstStyle/>
          <a:p>
            <a:r>
              <a:rPr lang="cs-CZ" dirty="0"/>
              <a:t>Příklad</a:t>
            </a:r>
            <a:endParaRPr lang="en-GB" dirty="0"/>
          </a:p>
        </p:txBody>
      </p:sp>
      <p:sp>
        <p:nvSpPr>
          <p:cNvPr id="5" name="Zástupný obsah 4">
            <a:extLst>
              <a:ext uri="{FF2B5EF4-FFF2-40B4-BE49-F238E27FC236}">
                <a16:creationId xmlns:a16="http://schemas.microsoft.com/office/drawing/2014/main" id="{A0A22B23-7318-B4D7-B872-B22BB5A789E2}"/>
              </a:ext>
            </a:extLst>
          </p:cNvPr>
          <p:cNvSpPr>
            <a:spLocks noGrp="1"/>
          </p:cNvSpPr>
          <p:nvPr>
            <p:ph idx="1"/>
          </p:nvPr>
        </p:nvSpPr>
        <p:spPr/>
        <p:txBody>
          <a:bodyPr/>
          <a:lstStyle/>
          <a:p>
            <a:r>
              <a:rPr lang="en-GB" dirty="0" err="1"/>
              <a:t>Jaká</a:t>
            </a:r>
            <a:r>
              <a:rPr lang="en-GB" dirty="0"/>
              <a:t> je </a:t>
            </a:r>
            <a:r>
              <a:rPr lang="en-GB" dirty="0" err="1"/>
              <a:t>pravděpodobnost</a:t>
            </a:r>
            <a:r>
              <a:rPr lang="en-GB" dirty="0"/>
              <a:t>, </a:t>
            </a:r>
            <a:r>
              <a:rPr lang="en-GB" dirty="0" err="1"/>
              <a:t>že</a:t>
            </a:r>
            <a:r>
              <a:rPr lang="en-GB" dirty="0"/>
              <a:t> se </a:t>
            </a:r>
            <a:r>
              <a:rPr lang="en-GB" dirty="0" err="1"/>
              <a:t>předčasně</a:t>
            </a:r>
            <a:r>
              <a:rPr lang="en-GB" dirty="0"/>
              <a:t> </a:t>
            </a:r>
            <a:r>
              <a:rPr lang="en-GB" dirty="0" err="1"/>
              <a:t>narozených</a:t>
            </a:r>
            <a:r>
              <a:rPr lang="en-GB" dirty="0"/>
              <a:t> </a:t>
            </a:r>
            <a:r>
              <a:rPr lang="en-GB" dirty="0" err="1"/>
              <a:t>dětí</a:t>
            </a:r>
            <a:r>
              <a:rPr lang="en-GB" dirty="0"/>
              <a:t> (</a:t>
            </a:r>
            <a:r>
              <a:rPr lang="en-GB" dirty="0" err="1"/>
              <a:t>narozené</a:t>
            </a:r>
            <a:r>
              <a:rPr lang="en-GB" dirty="0"/>
              <a:t> </a:t>
            </a:r>
            <a:r>
              <a:rPr lang="en-GB" dirty="0" err="1"/>
              <a:t>ve</a:t>
            </a:r>
            <a:r>
              <a:rPr lang="en-GB" dirty="0"/>
              <a:t> 35 </a:t>
            </a:r>
            <a:r>
              <a:rPr lang="en-GB" dirty="0" err="1"/>
              <a:t>tt</a:t>
            </a:r>
            <a:r>
              <a:rPr lang="en-GB" dirty="0"/>
              <a:t>) </a:t>
            </a:r>
            <a:r>
              <a:rPr lang="en-GB" dirty="0" err="1"/>
              <a:t>objeví</a:t>
            </a:r>
            <a:r>
              <a:rPr lang="en-GB" dirty="0"/>
              <a:t> </a:t>
            </a:r>
            <a:r>
              <a:rPr lang="en-GB" dirty="0" err="1"/>
              <a:t>problémy</a:t>
            </a:r>
            <a:r>
              <a:rPr lang="en-GB" dirty="0"/>
              <a:t> se </a:t>
            </a:r>
            <a:r>
              <a:rPr lang="en-GB" dirty="0" err="1"/>
              <a:t>sluchem</a:t>
            </a:r>
            <a:r>
              <a:rPr lang="en-GB" dirty="0"/>
              <a:t>?</a:t>
            </a:r>
          </a:p>
        </p:txBody>
      </p:sp>
      <p:graphicFrame>
        <p:nvGraphicFramePr>
          <p:cNvPr id="6" name="Tabulka 9">
            <a:extLst>
              <a:ext uri="{FF2B5EF4-FFF2-40B4-BE49-F238E27FC236}">
                <a16:creationId xmlns:a16="http://schemas.microsoft.com/office/drawing/2014/main" id="{C63CB8D2-F2DC-056C-D8E8-BC442209EA42}"/>
              </a:ext>
            </a:extLst>
          </p:cNvPr>
          <p:cNvGraphicFramePr>
            <a:graphicFrameLocks noGrp="1"/>
          </p:cNvGraphicFramePr>
          <p:nvPr/>
        </p:nvGraphicFramePr>
        <p:xfrm>
          <a:off x="1843741" y="3458718"/>
          <a:ext cx="8128000" cy="1483360"/>
        </p:xfrm>
        <a:graphic>
          <a:graphicData uri="http://schemas.openxmlformats.org/drawingml/2006/table">
            <a:tbl>
              <a:tblPr firstCol="1" bandRow="1">
                <a:tableStyleId>{5C22544A-7EE6-4342-B048-85BDC9FD1C3A}</a:tableStyleId>
              </a:tblPr>
              <a:tblGrid>
                <a:gridCol w="747059">
                  <a:extLst>
                    <a:ext uri="{9D8B030D-6E8A-4147-A177-3AD203B41FA5}">
                      <a16:colId xmlns:a16="http://schemas.microsoft.com/office/drawing/2014/main" val="1118729415"/>
                    </a:ext>
                  </a:extLst>
                </a:gridCol>
                <a:gridCol w="7380941">
                  <a:extLst>
                    <a:ext uri="{9D8B030D-6E8A-4147-A177-3AD203B41FA5}">
                      <a16:colId xmlns:a16="http://schemas.microsoft.com/office/drawing/2014/main" val="2659823595"/>
                    </a:ext>
                  </a:extLst>
                </a:gridCol>
              </a:tblGrid>
              <a:tr h="370840">
                <a:tc>
                  <a:txBody>
                    <a:bodyPr/>
                    <a:lstStyle/>
                    <a:p>
                      <a:r>
                        <a:rPr lang="cs-CZ" dirty="0"/>
                        <a:t>P</a:t>
                      </a:r>
                      <a:endParaRPr lang="en-GB" dirty="0"/>
                    </a:p>
                  </a:txBody>
                  <a:tcPr/>
                </a:tc>
                <a:tc>
                  <a:txBody>
                    <a:bodyPr/>
                    <a:lstStyle/>
                    <a:p>
                      <a:endParaRPr lang="en-GB"/>
                    </a:p>
                  </a:txBody>
                  <a:tcPr/>
                </a:tc>
                <a:extLst>
                  <a:ext uri="{0D108BD9-81ED-4DB2-BD59-A6C34878D82A}">
                    <a16:rowId xmlns:a16="http://schemas.microsoft.com/office/drawing/2014/main" val="3989864108"/>
                  </a:ext>
                </a:extLst>
              </a:tr>
              <a:tr h="370840">
                <a:tc>
                  <a:txBody>
                    <a:bodyPr/>
                    <a:lstStyle/>
                    <a:p>
                      <a:r>
                        <a:rPr lang="cs-CZ" dirty="0"/>
                        <a:t>I*</a:t>
                      </a:r>
                      <a:endParaRPr lang="en-GB" dirty="0"/>
                    </a:p>
                  </a:txBody>
                  <a:tcPr/>
                </a:tc>
                <a:tc>
                  <a:txBody>
                    <a:bodyPr/>
                    <a:lstStyle/>
                    <a:p>
                      <a:endParaRPr lang="en-GB"/>
                    </a:p>
                  </a:txBody>
                  <a:tcPr/>
                </a:tc>
                <a:extLst>
                  <a:ext uri="{0D108BD9-81ED-4DB2-BD59-A6C34878D82A}">
                    <a16:rowId xmlns:a16="http://schemas.microsoft.com/office/drawing/2014/main" val="1837691687"/>
                  </a:ext>
                </a:extLst>
              </a:tr>
              <a:tr h="370840">
                <a:tc>
                  <a:txBody>
                    <a:bodyPr/>
                    <a:lstStyle/>
                    <a:p>
                      <a:r>
                        <a:rPr lang="cs-CZ" dirty="0"/>
                        <a:t>C*</a:t>
                      </a:r>
                      <a:endParaRPr lang="en-GB" dirty="0"/>
                    </a:p>
                  </a:txBody>
                  <a:tcPr/>
                </a:tc>
                <a:tc>
                  <a:txBody>
                    <a:bodyPr/>
                    <a:lstStyle/>
                    <a:p>
                      <a:endParaRPr lang="en-GB"/>
                    </a:p>
                  </a:txBody>
                  <a:tcPr/>
                </a:tc>
                <a:extLst>
                  <a:ext uri="{0D108BD9-81ED-4DB2-BD59-A6C34878D82A}">
                    <a16:rowId xmlns:a16="http://schemas.microsoft.com/office/drawing/2014/main" val="3956558547"/>
                  </a:ext>
                </a:extLst>
              </a:tr>
              <a:tr h="370840">
                <a:tc>
                  <a:txBody>
                    <a:bodyPr/>
                    <a:lstStyle/>
                    <a:p>
                      <a:r>
                        <a:rPr lang="cs-CZ" dirty="0"/>
                        <a:t>O</a:t>
                      </a:r>
                      <a:endParaRPr lang="en-GB" dirty="0"/>
                    </a:p>
                  </a:txBody>
                  <a:tcPr/>
                </a:tc>
                <a:tc>
                  <a:txBody>
                    <a:bodyPr/>
                    <a:lstStyle/>
                    <a:p>
                      <a:endParaRPr lang="en-GB" dirty="0"/>
                    </a:p>
                  </a:txBody>
                  <a:tcPr/>
                </a:tc>
                <a:extLst>
                  <a:ext uri="{0D108BD9-81ED-4DB2-BD59-A6C34878D82A}">
                    <a16:rowId xmlns:a16="http://schemas.microsoft.com/office/drawing/2014/main" val="461123454"/>
                  </a:ext>
                </a:extLst>
              </a:tr>
            </a:tbl>
          </a:graphicData>
        </a:graphic>
      </p:graphicFrame>
    </p:spTree>
    <p:extLst>
      <p:ext uri="{BB962C8B-B14F-4D97-AF65-F5344CB8AC3E}">
        <p14:creationId xmlns:p14="http://schemas.microsoft.com/office/powerpoint/2010/main" val="256793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6AC3F38-54BC-1F36-7061-73786161719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FEA57F3-B73E-AE66-68CD-806ED8903942}"/>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4EFC5092-8547-74DA-38DB-473AA42C33FC}"/>
              </a:ext>
            </a:extLst>
          </p:cNvPr>
          <p:cNvSpPr>
            <a:spLocks noGrp="1"/>
          </p:cNvSpPr>
          <p:nvPr>
            <p:ph type="title"/>
          </p:nvPr>
        </p:nvSpPr>
        <p:spPr/>
        <p:txBody>
          <a:bodyPr/>
          <a:lstStyle/>
          <a:p>
            <a:r>
              <a:rPr lang="cs-CZ" dirty="0"/>
              <a:t>Klinická otázka – PICO (T)</a:t>
            </a:r>
            <a:endParaRPr lang="en-GB" dirty="0"/>
          </a:p>
        </p:txBody>
      </p:sp>
      <p:graphicFrame>
        <p:nvGraphicFramePr>
          <p:cNvPr id="7" name="Zástupný obsah 6">
            <a:extLst>
              <a:ext uri="{FF2B5EF4-FFF2-40B4-BE49-F238E27FC236}">
                <a16:creationId xmlns:a16="http://schemas.microsoft.com/office/drawing/2014/main" id="{660F751F-6CDE-7696-01B4-DC5D105D413D}"/>
              </a:ext>
            </a:extLst>
          </p:cNvPr>
          <p:cNvGraphicFramePr>
            <a:graphicFrameLocks noGrp="1"/>
          </p:cNvGraphicFramePr>
          <p:nvPr>
            <p:ph idx="1"/>
            <p:extLst>
              <p:ext uri="{D42A27DB-BD31-4B8C-83A1-F6EECF244321}">
                <p14:modId xmlns:p14="http://schemas.microsoft.com/office/powerpoint/2010/main" val="1594784289"/>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24618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A3BCD6-225F-F17E-ADC1-FF9EF9BC018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050FDDE-0B1D-EEE6-BC35-4370C2A4B1B0}"/>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BAEDD3E2-AC04-6862-F7D5-BD74949D7356}"/>
              </a:ext>
            </a:extLst>
          </p:cNvPr>
          <p:cNvSpPr>
            <a:spLocks noGrp="1"/>
          </p:cNvSpPr>
          <p:nvPr>
            <p:ph type="title"/>
          </p:nvPr>
        </p:nvSpPr>
        <p:spPr/>
        <p:txBody>
          <a:bodyPr/>
          <a:lstStyle/>
          <a:p>
            <a:r>
              <a:rPr lang="cs-CZ" dirty="0"/>
              <a:t>Cvičení – identifikuj PICO</a:t>
            </a:r>
            <a:endParaRPr lang="en-GB" dirty="0"/>
          </a:p>
        </p:txBody>
      </p:sp>
      <p:graphicFrame>
        <p:nvGraphicFramePr>
          <p:cNvPr id="6" name="Tabulka 6">
            <a:extLst>
              <a:ext uri="{FF2B5EF4-FFF2-40B4-BE49-F238E27FC236}">
                <a16:creationId xmlns:a16="http://schemas.microsoft.com/office/drawing/2014/main" id="{F81CC6FC-05D0-AD8C-D39D-4D9F279699ED}"/>
              </a:ext>
            </a:extLst>
          </p:cNvPr>
          <p:cNvGraphicFramePr>
            <a:graphicFrameLocks noGrp="1"/>
          </p:cNvGraphicFramePr>
          <p:nvPr>
            <p:ph idx="1"/>
            <p:extLst>
              <p:ext uri="{D42A27DB-BD31-4B8C-83A1-F6EECF244321}">
                <p14:modId xmlns:p14="http://schemas.microsoft.com/office/powerpoint/2010/main" val="4210869919"/>
              </p:ext>
            </p:extLst>
          </p:nvPr>
        </p:nvGraphicFramePr>
        <p:xfrm>
          <a:off x="721062" y="1862603"/>
          <a:ext cx="10752138" cy="3462431"/>
        </p:xfrm>
        <a:graphic>
          <a:graphicData uri="http://schemas.openxmlformats.org/drawingml/2006/table">
            <a:tbl>
              <a:tblPr bandRow="1">
                <a:tableStyleId>{5C22544A-7EE6-4342-B048-85BDC9FD1C3A}</a:tableStyleId>
              </a:tblPr>
              <a:tblGrid>
                <a:gridCol w="10752138">
                  <a:extLst>
                    <a:ext uri="{9D8B030D-6E8A-4147-A177-3AD203B41FA5}">
                      <a16:colId xmlns:a16="http://schemas.microsoft.com/office/drawing/2014/main" val="3016536055"/>
                    </a:ext>
                  </a:extLst>
                </a:gridCol>
              </a:tblGrid>
              <a:tr h="482362">
                <a:tc>
                  <a:txBody>
                    <a:bodyPr/>
                    <a:lstStyle/>
                    <a:p>
                      <a:r>
                        <a:rPr lang="en-GB" dirty="0" err="1"/>
                        <a:t>Zlepšuje</a:t>
                      </a:r>
                      <a:r>
                        <a:rPr lang="en-GB" dirty="0"/>
                        <a:t> </a:t>
                      </a:r>
                      <a:r>
                        <a:rPr lang="en-GB" dirty="0" err="1"/>
                        <a:t>kognitivně-behaviorální</a:t>
                      </a:r>
                      <a:r>
                        <a:rPr lang="en-GB" dirty="0"/>
                        <a:t> </a:t>
                      </a:r>
                      <a:r>
                        <a:rPr lang="en-GB" dirty="0" err="1"/>
                        <a:t>terapie</a:t>
                      </a:r>
                      <a:r>
                        <a:rPr lang="en-GB" dirty="0"/>
                        <a:t> </a:t>
                      </a:r>
                      <a:r>
                        <a:rPr lang="en-GB" dirty="0" err="1"/>
                        <a:t>sebevědomí</a:t>
                      </a:r>
                      <a:r>
                        <a:rPr lang="en-GB" dirty="0"/>
                        <a:t> u </a:t>
                      </a:r>
                      <a:r>
                        <a:rPr lang="en-GB" dirty="0" err="1"/>
                        <a:t>dospělých</a:t>
                      </a:r>
                      <a:r>
                        <a:rPr lang="en-GB" dirty="0"/>
                        <a:t> s </a:t>
                      </a:r>
                      <a:r>
                        <a:rPr lang="en-GB" dirty="0" err="1"/>
                        <a:t>poruchou</a:t>
                      </a:r>
                      <a:r>
                        <a:rPr lang="en-GB" dirty="0"/>
                        <a:t> </a:t>
                      </a:r>
                      <a:r>
                        <a:rPr lang="en-GB" dirty="0" err="1"/>
                        <a:t>příjmu</a:t>
                      </a:r>
                      <a:r>
                        <a:rPr lang="en-GB" dirty="0"/>
                        <a:t> </a:t>
                      </a:r>
                      <a:r>
                        <a:rPr lang="en-GB" dirty="0" err="1"/>
                        <a:t>potravy</a:t>
                      </a:r>
                      <a:r>
                        <a:rPr lang="en-GB" dirty="0"/>
                        <a:t>?</a:t>
                      </a:r>
                    </a:p>
                  </a:txBody>
                  <a:tcPr/>
                </a:tc>
                <a:extLst>
                  <a:ext uri="{0D108BD9-81ED-4DB2-BD59-A6C34878D82A}">
                    <a16:rowId xmlns:a16="http://schemas.microsoft.com/office/drawing/2014/main" val="4202059470"/>
                  </a:ext>
                </a:extLst>
              </a:tr>
              <a:tr h="482362">
                <a:tc>
                  <a:txBody>
                    <a:bodyPr/>
                    <a:lstStyle/>
                    <a:p>
                      <a:r>
                        <a:rPr lang="en-GB" dirty="0"/>
                        <a:t>Jak </a:t>
                      </a:r>
                      <a:r>
                        <a:rPr lang="en-GB" dirty="0" err="1"/>
                        <a:t>účinný</a:t>
                      </a:r>
                      <a:r>
                        <a:rPr lang="en-GB" dirty="0"/>
                        <a:t> je vitamin 3D v </a:t>
                      </a:r>
                      <a:r>
                        <a:rPr lang="en-GB" dirty="0" err="1"/>
                        <a:t>prevenci</a:t>
                      </a:r>
                      <a:r>
                        <a:rPr lang="en-GB" dirty="0"/>
                        <a:t> </a:t>
                      </a:r>
                      <a:r>
                        <a:rPr lang="en-GB" dirty="0" err="1"/>
                        <a:t>relapsů</a:t>
                      </a:r>
                      <a:r>
                        <a:rPr lang="en-GB" dirty="0"/>
                        <a:t> u </a:t>
                      </a:r>
                      <a:r>
                        <a:rPr lang="en-GB" dirty="0" err="1"/>
                        <a:t>pacientů</a:t>
                      </a:r>
                      <a:r>
                        <a:rPr lang="en-GB" dirty="0"/>
                        <a:t> s </a:t>
                      </a:r>
                      <a:r>
                        <a:rPr lang="en-GB" dirty="0" err="1"/>
                        <a:t>roztroušenou</a:t>
                      </a:r>
                      <a:r>
                        <a:rPr lang="en-GB" dirty="0"/>
                        <a:t> </a:t>
                      </a:r>
                      <a:r>
                        <a:rPr lang="en-GB" dirty="0" err="1"/>
                        <a:t>sklerózou</a:t>
                      </a:r>
                      <a:r>
                        <a:rPr lang="en-GB" dirty="0"/>
                        <a:t>?</a:t>
                      </a:r>
                    </a:p>
                  </a:txBody>
                  <a:tcPr/>
                </a:tc>
                <a:extLst>
                  <a:ext uri="{0D108BD9-81ED-4DB2-BD59-A6C34878D82A}">
                    <a16:rowId xmlns:a16="http://schemas.microsoft.com/office/drawing/2014/main" val="3961105846"/>
                  </a:ext>
                </a:extLst>
              </a:tr>
              <a:tr h="832569">
                <a:tc>
                  <a:txBody>
                    <a:bodyPr/>
                    <a:lstStyle/>
                    <a:p>
                      <a:r>
                        <a:rPr lang="en-GB" dirty="0"/>
                        <a:t>Je CT </a:t>
                      </a:r>
                      <a:r>
                        <a:rPr lang="en-GB" dirty="0" err="1"/>
                        <a:t>vyšetření</a:t>
                      </a:r>
                      <a:r>
                        <a:rPr lang="en-GB" dirty="0"/>
                        <a:t> </a:t>
                      </a:r>
                      <a:r>
                        <a:rPr lang="en-GB" dirty="0" err="1"/>
                        <a:t>nebo</a:t>
                      </a:r>
                      <a:r>
                        <a:rPr lang="en-GB" dirty="0"/>
                        <a:t> </a:t>
                      </a:r>
                      <a:r>
                        <a:rPr lang="en-GB" dirty="0" err="1"/>
                        <a:t>ventilační</a:t>
                      </a:r>
                      <a:r>
                        <a:rPr lang="en-GB" dirty="0"/>
                        <a:t> </a:t>
                      </a:r>
                      <a:r>
                        <a:rPr lang="en-GB" dirty="0" err="1"/>
                        <a:t>perfuzní</a:t>
                      </a:r>
                      <a:r>
                        <a:rPr lang="en-GB" dirty="0"/>
                        <a:t> </a:t>
                      </a:r>
                      <a:r>
                        <a:rPr lang="en-GB" dirty="0" err="1"/>
                        <a:t>scintigrafie</a:t>
                      </a:r>
                      <a:r>
                        <a:rPr lang="en-GB" dirty="0"/>
                        <a:t> </a:t>
                      </a:r>
                      <a:r>
                        <a:rPr lang="en-GB" dirty="0" err="1"/>
                        <a:t>lepší</a:t>
                      </a:r>
                      <a:r>
                        <a:rPr lang="en-GB" dirty="0"/>
                        <a:t> </a:t>
                      </a:r>
                      <a:r>
                        <a:rPr lang="en-GB" dirty="0" err="1"/>
                        <a:t>při</a:t>
                      </a:r>
                      <a:r>
                        <a:rPr lang="en-GB" dirty="0"/>
                        <a:t> </a:t>
                      </a:r>
                      <a:r>
                        <a:rPr lang="en-GB" dirty="0" err="1"/>
                        <a:t>odhalování</a:t>
                      </a:r>
                      <a:r>
                        <a:rPr lang="en-GB" dirty="0"/>
                        <a:t> </a:t>
                      </a:r>
                      <a:r>
                        <a:rPr lang="en-GB" dirty="0" err="1"/>
                        <a:t>plicní</a:t>
                      </a:r>
                      <a:r>
                        <a:rPr lang="cs-CZ" dirty="0"/>
                        <a:t> </a:t>
                      </a:r>
                      <a:r>
                        <a:rPr lang="en-GB" dirty="0" err="1"/>
                        <a:t>embolie</a:t>
                      </a:r>
                      <a:r>
                        <a:rPr lang="en-GB" dirty="0"/>
                        <a:t> u </a:t>
                      </a:r>
                      <a:r>
                        <a:rPr lang="en-GB" dirty="0" err="1"/>
                        <a:t>těhotných</a:t>
                      </a:r>
                      <a:r>
                        <a:rPr lang="en-GB" dirty="0"/>
                        <a:t> </a:t>
                      </a:r>
                      <a:r>
                        <a:rPr lang="en-GB" dirty="0" err="1"/>
                        <a:t>žen</a:t>
                      </a:r>
                      <a:r>
                        <a:rPr lang="en-GB" dirty="0"/>
                        <a:t>?</a:t>
                      </a:r>
                    </a:p>
                  </a:txBody>
                  <a:tcPr/>
                </a:tc>
                <a:extLst>
                  <a:ext uri="{0D108BD9-81ED-4DB2-BD59-A6C34878D82A}">
                    <a16:rowId xmlns:a16="http://schemas.microsoft.com/office/drawing/2014/main" val="4047970944"/>
                  </a:ext>
                </a:extLst>
              </a:tr>
              <a:tr h="832569">
                <a:tc>
                  <a:txBody>
                    <a:bodyPr/>
                    <a:lstStyle/>
                    <a:p>
                      <a:r>
                        <a:rPr lang="en-GB" dirty="0"/>
                        <a:t>Jak </a:t>
                      </a:r>
                      <a:r>
                        <a:rPr lang="en-GB" dirty="0" err="1"/>
                        <a:t>si</a:t>
                      </a:r>
                      <a:r>
                        <a:rPr lang="en-GB" dirty="0"/>
                        <a:t> </a:t>
                      </a:r>
                      <a:r>
                        <a:rPr lang="en-GB" dirty="0" err="1"/>
                        <a:t>stojí</a:t>
                      </a:r>
                      <a:r>
                        <a:rPr lang="en-GB" dirty="0"/>
                        <a:t> </a:t>
                      </a:r>
                      <a:r>
                        <a:rPr lang="en-GB" dirty="0" err="1"/>
                        <a:t>laparoskopická</a:t>
                      </a:r>
                      <a:r>
                        <a:rPr lang="en-GB" dirty="0"/>
                        <a:t> </a:t>
                      </a:r>
                      <a:r>
                        <a:rPr lang="en-GB" dirty="0" err="1"/>
                        <a:t>kolektomie</a:t>
                      </a:r>
                      <a:r>
                        <a:rPr lang="en-GB" dirty="0"/>
                        <a:t> </a:t>
                      </a:r>
                      <a:r>
                        <a:rPr lang="en-GB" dirty="0" err="1"/>
                        <a:t>ve</a:t>
                      </a:r>
                      <a:r>
                        <a:rPr lang="en-GB" dirty="0"/>
                        <a:t> </a:t>
                      </a:r>
                      <a:r>
                        <a:rPr lang="en-GB" dirty="0" err="1"/>
                        <a:t>srovnání</a:t>
                      </a:r>
                      <a:r>
                        <a:rPr lang="en-GB" dirty="0"/>
                        <a:t> s </a:t>
                      </a:r>
                      <a:r>
                        <a:rPr lang="en-GB" dirty="0" err="1"/>
                        <a:t>otevřenou</a:t>
                      </a:r>
                      <a:r>
                        <a:rPr lang="en-GB" dirty="0"/>
                        <a:t> </a:t>
                      </a:r>
                      <a:r>
                        <a:rPr lang="en-GB" dirty="0" err="1"/>
                        <a:t>operací</a:t>
                      </a:r>
                      <a:r>
                        <a:rPr lang="en-GB" dirty="0"/>
                        <a:t> z </a:t>
                      </a:r>
                      <a:r>
                        <a:rPr lang="en-GB" dirty="0" err="1"/>
                        <a:t>hlediska</a:t>
                      </a:r>
                      <a:r>
                        <a:rPr lang="en-GB" dirty="0"/>
                        <a:t> </a:t>
                      </a:r>
                      <a:r>
                        <a:rPr lang="en-GB" dirty="0" err="1"/>
                        <a:t>nákladové</a:t>
                      </a:r>
                      <a:r>
                        <a:rPr lang="en-GB" dirty="0"/>
                        <a:t> </a:t>
                      </a:r>
                      <a:r>
                        <a:rPr lang="en-GB" dirty="0" err="1"/>
                        <a:t>efektivity</a:t>
                      </a:r>
                      <a:r>
                        <a:rPr lang="en-GB" dirty="0"/>
                        <a:t>, </a:t>
                      </a:r>
                      <a:r>
                        <a:rPr lang="en-GB" dirty="0" err="1"/>
                        <a:t>recidivy</a:t>
                      </a:r>
                      <a:r>
                        <a:rPr lang="en-GB" dirty="0"/>
                        <a:t> a </a:t>
                      </a:r>
                      <a:r>
                        <a:rPr lang="en-GB" dirty="0" err="1"/>
                        <a:t>míry</a:t>
                      </a:r>
                      <a:r>
                        <a:rPr lang="en-GB" dirty="0"/>
                        <a:t> </a:t>
                      </a:r>
                      <a:r>
                        <a:rPr lang="en-GB" dirty="0" err="1"/>
                        <a:t>přežití</a:t>
                      </a:r>
                      <a:r>
                        <a:rPr lang="en-GB" dirty="0"/>
                        <a:t> u </a:t>
                      </a:r>
                      <a:r>
                        <a:rPr lang="en-GB" dirty="0" err="1"/>
                        <a:t>pacientů</a:t>
                      </a:r>
                      <a:r>
                        <a:rPr lang="en-GB" dirty="0"/>
                        <a:t> s </a:t>
                      </a:r>
                      <a:r>
                        <a:rPr lang="en-GB" dirty="0" err="1"/>
                        <a:t>karcinomem</a:t>
                      </a:r>
                      <a:r>
                        <a:rPr lang="en-GB" dirty="0"/>
                        <a:t> </a:t>
                      </a:r>
                      <a:r>
                        <a:rPr lang="en-GB" dirty="0" err="1"/>
                        <a:t>tlustého</a:t>
                      </a:r>
                      <a:r>
                        <a:rPr lang="en-GB" dirty="0"/>
                        <a:t> </a:t>
                      </a:r>
                      <a:r>
                        <a:rPr lang="en-GB" dirty="0" err="1"/>
                        <a:t>střeva</a:t>
                      </a:r>
                      <a:r>
                        <a:rPr lang="en-GB" dirty="0"/>
                        <a:t>? </a:t>
                      </a:r>
                    </a:p>
                  </a:txBody>
                  <a:tcPr/>
                </a:tc>
                <a:extLst>
                  <a:ext uri="{0D108BD9-81ED-4DB2-BD59-A6C34878D82A}">
                    <a16:rowId xmlns:a16="http://schemas.microsoft.com/office/drawing/2014/main" val="1382018398"/>
                  </a:ext>
                </a:extLst>
              </a:tr>
              <a:tr h="832569">
                <a:tc>
                  <a:txBody>
                    <a:bodyPr/>
                    <a:lstStyle/>
                    <a:p>
                      <a:r>
                        <a:rPr lang="en-GB" dirty="0" err="1"/>
                        <a:t>Jaká</a:t>
                      </a:r>
                      <a:r>
                        <a:rPr lang="en-GB" dirty="0"/>
                        <a:t> je </a:t>
                      </a:r>
                      <a:r>
                        <a:rPr lang="cs-CZ" dirty="0"/>
                        <a:t>senzitivita a specificita</a:t>
                      </a:r>
                      <a:r>
                        <a:rPr lang="en-GB" dirty="0"/>
                        <a:t> </a:t>
                      </a:r>
                      <a:r>
                        <a:rPr lang="en-GB" dirty="0" err="1"/>
                        <a:t>vyšetření</a:t>
                      </a:r>
                      <a:r>
                        <a:rPr lang="en-GB" dirty="0"/>
                        <a:t> </a:t>
                      </a:r>
                      <a:r>
                        <a:rPr lang="en-GB" dirty="0" err="1"/>
                        <a:t>moči</a:t>
                      </a:r>
                      <a:r>
                        <a:rPr lang="en-GB" dirty="0"/>
                        <a:t> </a:t>
                      </a:r>
                      <a:r>
                        <a:rPr lang="en-GB" dirty="0" err="1"/>
                        <a:t>pomocí</a:t>
                      </a:r>
                      <a:r>
                        <a:rPr lang="en-GB" dirty="0"/>
                        <a:t> </a:t>
                      </a:r>
                      <a:r>
                        <a:rPr lang="cs-CZ" dirty="0"/>
                        <a:t>indikačního </a:t>
                      </a:r>
                      <a:r>
                        <a:rPr lang="en-GB" dirty="0" err="1"/>
                        <a:t>testu</a:t>
                      </a:r>
                      <a:r>
                        <a:rPr lang="cs-CZ" dirty="0"/>
                        <a:t> </a:t>
                      </a:r>
                      <a:r>
                        <a:rPr lang="en-GB" dirty="0"/>
                        <a:t>u </a:t>
                      </a:r>
                      <a:r>
                        <a:rPr lang="en-GB" dirty="0" err="1"/>
                        <a:t>dětí</a:t>
                      </a:r>
                      <a:r>
                        <a:rPr lang="en-GB" dirty="0"/>
                        <a:t> s </a:t>
                      </a:r>
                      <a:r>
                        <a:rPr lang="en-GB" dirty="0" err="1"/>
                        <a:t>pyrexií</a:t>
                      </a:r>
                      <a:r>
                        <a:rPr lang="en-GB" dirty="0"/>
                        <a:t> </a:t>
                      </a:r>
                      <a:r>
                        <a:rPr lang="en-GB" dirty="0" err="1"/>
                        <a:t>při</a:t>
                      </a:r>
                      <a:r>
                        <a:rPr lang="en-GB" dirty="0"/>
                        <a:t> </a:t>
                      </a:r>
                      <a:r>
                        <a:rPr lang="en-GB" dirty="0" err="1"/>
                        <a:t>podezření</a:t>
                      </a:r>
                      <a:r>
                        <a:rPr lang="en-GB" dirty="0"/>
                        <a:t> </a:t>
                      </a:r>
                      <a:r>
                        <a:rPr lang="en-GB" dirty="0" err="1"/>
                        <a:t>na</a:t>
                      </a:r>
                      <a:r>
                        <a:rPr lang="en-GB" dirty="0"/>
                        <a:t> </a:t>
                      </a:r>
                      <a:r>
                        <a:rPr lang="en-GB" dirty="0" err="1"/>
                        <a:t>infekci</a:t>
                      </a:r>
                      <a:r>
                        <a:rPr lang="en-GB" dirty="0"/>
                        <a:t> </a:t>
                      </a:r>
                      <a:r>
                        <a:rPr lang="en-GB" dirty="0" err="1"/>
                        <a:t>močových</a:t>
                      </a:r>
                      <a:r>
                        <a:rPr lang="en-GB" dirty="0"/>
                        <a:t> </a:t>
                      </a:r>
                      <a:r>
                        <a:rPr lang="en-GB" dirty="0" err="1"/>
                        <a:t>cest</a:t>
                      </a:r>
                      <a:r>
                        <a:rPr lang="en-GB" dirty="0"/>
                        <a:t>?</a:t>
                      </a:r>
                    </a:p>
                  </a:txBody>
                  <a:tcPr/>
                </a:tc>
                <a:extLst>
                  <a:ext uri="{0D108BD9-81ED-4DB2-BD59-A6C34878D82A}">
                    <a16:rowId xmlns:a16="http://schemas.microsoft.com/office/drawing/2014/main" val="2810028755"/>
                  </a:ext>
                </a:extLst>
              </a:tr>
            </a:tbl>
          </a:graphicData>
        </a:graphic>
      </p:graphicFrame>
    </p:spTree>
    <p:extLst>
      <p:ext uri="{BB962C8B-B14F-4D97-AF65-F5344CB8AC3E}">
        <p14:creationId xmlns:p14="http://schemas.microsoft.com/office/powerpoint/2010/main" val="26532923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509ED8-DFA9-00F1-F180-65593C3C3E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75E64DD-B951-6F05-41C3-F6B861B877A9}"/>
              </a:ext>
            </a:extLst>
          </p:cNvPr>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id="{B2B61343-4AF6-4766-138D-A0C8C5484471}"/>
              </a:ext>
            </a:extLst>
          </p:cNvPr>
          <p:cNvSpPr>
            <a:spLocks noGrp="1"/>
          </p:cNvSpPr>
          <p:nvPr>
            <p:ph type="title"/>
          </p:nvPr>
        </p:nvSpPr>
        <p:spPr>
          <a:xfrm>
            <a:off x="720000" y="307624"/>
            <a:ext cx="10753200" cy="451576"/>
          </a:xfrm>
        </p:spPr>
        <p:txBody>
          <a:bodyPr/>
          <a:lstStyle/>
          <a:p>
            <a:r>
              <a:rPr lang="en-GB" sz="3200" dirty="0"/>
              <a:t>Z</a:t>
            </a:r>
            <a:r>
              <a:rPr lang="cs-CZ" sz="3200" dirty="0" err="1"/>
              <a:t>vyšuje</a:t>
            </a:r>
            <a:r>
              <a:rPr lang="en-GB" sz="3200" dirty="0"/>
              <a:t> </a:t>
            </a:r>
            <a:r>
              <a:rPr lang="en-GB" sz="3200" dirty="0" err="1"/>
              <a:t>kognitivně-behaviorální</a:t>
            </a:r>
            <a:r>
              <a:rPr lang="en-GB" sz="3200" dirty="0"/>
              <a:t> </a:t>
            </a:r>
            <a:r>
              <a:rPr lang="en-GB" sz="3200" dirty="0" err="1"/>
              <a:t>terapie</a:t>
            </a:r>
            <a:r>
              <a:rPr lang="en-GB" sz="3200" dirty="0"/>
              <a:t> </a:t>
            </a:r>
            <a:r>
              <a:rPr lang="en-GB" sz="3200" dirty="0" err="1"/>
              <a:t>sebevědomí</a:t>
            </a:r>
            <a:r>
              <a:rPr lang="en-GB" sz="3200" dirty="0"/>
              <a:t> u </a:t>
            </a:r>
            <a:r>
              <a:rPr lang="en-GB" sz="3200" dirty="0" err="1"/>
              <a:t>dospělých</a:t>
            </a:r>
            <a:r>
              <a:rPr lang="en-GB" sz="3200" dirty="0"/>
              <a:t> s </a:t>
            </a:r>
            <a:r>
              <a:rPr lang="en-GB" sz="3200" dirty="0" err="1"/>
              <a:t>poruchou</a:t>
            </a:r>
            <a:r>
              <a:rPr lang="en-GB" sz="3200" dirty="0"/>
              <a:t> </a:t>
            </a:r>
            <a:r>
              <a:rPr lang="en-GB" sz="3200" dirty="0" err="1"/>
              <a:t>příjmu</a:t>
            </a:r>
            <a:r>
              <a:rPr lang="en-GB" sz="3200" dirty="0"/>
              <a:t> </a:t>
            </a:r>
            <a:r>
              <a:rPr lang="en-GB" sz="3200" dirty="0" err="1"/>
              <a:t>potravy</a:t>
            </a:r>
            <a:r>
              <a:rPr lang="en-GB" sz="3200" dirty="0"/>
              <a:t>? </a:t>
            </a:r>
          </a:p>
        </p:txBody>
      </p:sp>
      <p:graphicFrame>
        <p:nvGraphicFramePr>
          <p:cNvPr id="6" name="Tabulka 6">
            <a:extLst>
              <a:ext uri="{FF2B5EF4-FFF2-40B4-BE49-F238E27FC236}">
                <a16:creationId xmlns:a16="http://schemas.microsoft.com/office/drawing/2014/main" id="{8D5C85BB-1FFB-2777-0C33-AEF777B53212}"/>
              </a:ext>
            </a:extLst>
          </p:cNvPr>
          <p:cNvGraphicFramePr>
            <a:graphicFrameLocks noGrp="1"/>
          </p:cNvGraphicFramePr>
          <p:nvPr>
            <p:ph idx="1"/>
            <p:extLst>
              <p:ext uri="{D42A27DB-BD31-4B8C-83A1-F6EECF244321}">
                <p14:modId xmlns:p14="http://schemas.microsoft.com/office/powerpoint/2010/main" val="863571733"/>
              </p:ext>
            </p:extLst>
          </p:nvPr>
        </p:nvGraphicFramePr>
        <p:xfrm>
          <a:off x="720725" y="1692275"/>
          <a:ext cx="10752138" cy="3623795"/>
        </p:xfrm>
        <a:graphic>
          <a:graphicData uri="http://schemas.openxmlformats.org/drawingml/2006/table">
            <a:tbl>
              <a:tblPr firstRow="1" bandRow="1">
                <a:tableStyleId>{5C22544A-7EE6-4342-B048-85BDC9FD1C3A}</a:tableStyleId>
              </a:tblPr>
              <a:tblGrid>
                <a:gridCol w="1027393">
                  <a:extLst>
                    <a:ext uri="{9D8B030D-6E8A-4147-A177-3AD203B41FA5}">
                      <a16:colId xmlns:a16="http://schemas.microsoft.com/office/drawing/2014/main" val="2173645550"/>
                    </a:ext>
                  </a:extLst>
                </a:gridCol>
                <a:gridCol w="9724745">
                  <a:extLst>
                    <a:ext uri="{9D8B030D-6E8A-4147-A177-3AD203B41FA5}">
                      <a16:colId xmlns:a16="http://schemas.microsoft.com/office/drawing/2014/main" val="1284893814"/>
                    </a:ext>
                  </a:extLst>
                </a:gridCol>
              </a:tblGrid>
              <a:tr h="724759">
                <a:tc gridSpan="2">
                  <a:txBody>
                    <a:bodyPr/>
                    <a:lstStyle/>
                    <a:p>
                      <a:pPr algn="ctr"/>
                      <a:r>
                        <a:rPr lang="cs-CZ" sz="3600" dirty="0"/>
                        <a:t>PICO</a:t>
                      </a:r>
                      <a:endParaRPr lang="en-GB" sz="3600" dirty="0"/>
                    </a:p>
                  </a:txBody>
                  <a:tcPr/>
                </a:tc>
                <a:tc hMerge="1">
                  <a:txBody>
                    <a:bodyPr/>
                    <a:lstStyle/>
                    <a:p>
                      <a:endParaRPr lang="en-GB" dirty="0"/>
                    </a:p>
                  </a:txBody>
                  <a:tcPr/>
                </a:tc>
                <a:extLst>
                  <a:ext uri="{0D108BD9-81ED-4DB2-BD59-A6C34878D82A}">
                    <a16:rowId xmlns:a16="http://schemas.microsoft.com/office/drawing/2014/main" val="550453268"/>
                  </a:ext>
                </a:extLst>
              </a:tr>
              <a:tr h="724759">
                <a:tc>
                  <a:txBody>
                    <a:bodyPr/>
                    <a:lstStyle/>
                    <a:p>
                      <a:r>
                        <a:rPr lang="cs-CZ" dirty="0"/>
                        <a:t>P</a:t>
                      </a:r>
                      <a:endParaRPr lang="en-GB" dirty="0"/>
                    </a:p>
                  </a:txBody>
                  <a:tcPr/>
                </a:tc>
                <a:tc>
                  <a:txBody>
                    <a:bodyPr/>
                    <a:lstStyle/>
                    <a:p>
                      <a:r>
                        <a:rPr lang="en-GB" sz="1800" dirty="0" err="1"/>
                        <a:t>dospělý</a:t>
                      </a:r>
                      <a:r>
                        <a:rPr lang="en-GB" sz="1800" dirty="0"/>
                        <a:t> s </a:t>
                      </a:r>
                      <a:r>
                        <a:rPr lang="en-GB" sz="1800" dirty="0" err="1"/>
                        <a:t>poruchou</a:t>
                      </a:r>
                      <a:r>
                        <a:rPr lang="en-GB" sz="1800" dirty="0"/>
                        <a:t> </a:t>
                      </a:r>
                      <a:r>
                        <a:rPr lang="en-GB" sz="1800" dirty="0" err="1"/>
                        <a:t>příjmu</a:t>
                      </a:r>
                      <a:r>
                        <a:rPr lang="en-GB" sz="1800" dirty="0"/>
                        <a:t> </a:t>
                      </a:r>
                      <a:r>
                        <a:rPr lang="en-GB" sz="1800" dirty="0" err="1"/>
                        <a:t>potravy</a:t>
                      </a:r>
                      <a:endParaRPr lang="en-GB" dirty="0"/>
                    </a:p>
                  </a:txBody>
                  <a:tcPr/>
                </a:tc>
                <a:extLst>
                  <a:ext uri="{0D108BD9-81ED-4DB2-BD59-A6C34878D82A}">
                    <a16:rowId xmlns:a16="http://schemas.microsoft.com/office/drawing/2014/main" val="3452029994"/>
                  </a:ext>
                </a:extLst>
              </a:tr>
              <a:tr h="724759">
                <a:tc>
                  <a:txBody>
                    <a:bodyPr/>
                    <a:lstStyle/>
                    <a:p>
                      <a:r>
                        <a:rPr lang="cs-CZ" dirty="0"/>
                        <a:t>I</a:t>
                      </a:r>
                      <a:endParaRPr lang="en-GB" dirty="0"/>
                    </a:p>
                  </a:txBody>
                  <a:tcPr/>
                </a:tc>
                <a:tc>
                  <a:txBody>
                    <a:bodyPr/>
                    <a:lstStyle/>
                    <a:p>
                      <a:r>
                        <a:rPr lang="en-GB" sz="1800" dirty="0" err="1"/>
                        <a:t>kognitivně-behaviorální</a:t>
                      </a:r>
                      <a:r>
                        <a:rPr lang="en-GB" sz="1800" dirty="0"/>
                        <a:t> </a:t>
                      </a:r>
                      <a:r>
                        <a:rPr lang="en-GB" sz="1800" dirty="0" err="1"/>
                        <a:t>terapie</a:t>
                      </a:r>
                      <a:r>
                        <a:rPr lang="en-GB" sz="1800" dirty="0"/>
                        <a:t> </a:t>
                      </a:r>
                      <a:endParaRPr lang="en-GB" dirty="0"/>
                    </a:p>
                  </a:txBody>
                  <a:tcPr/>
                </a:tc>
                <a:extLst>
                  <a:ext uri="{0D108BD9-81ED-4DB2-BD59-A6C34878D82A}">
                    <a16:rowId xmlns:a16="http://schemas.microsoft.com/office/drawing/2014/main" val="3838617913"/>
                  </a:ext>
                </a:extLst>
              </a:tr>
              <a:tr h="724759">
                <a:tc>
                  <a:txBody>
                    <a:bodyPr/>
                    <a:lstStyle/>
                    <a:p>
                      <a:r>
                        <a:rPr lang="cs-CZ" dirty="0"/>
                        <a:t>C</a:t>
                      </a:r>
                      <a:endParaRPr lang="en-GB" dirty="0"/>
                    </a:p>
                  </a:txBody>
                  <a:tcPr/>
                </a:tc>
                <a:tc>
                  <a:txBody>
                    <a:bodyPr/>
                    <a:lstStyle/>
                    <a:p>
                      <a:r>
                        <a:rPr lang="cs-CZ" dirty="0"/>
                        <a:t>N/A</a:t>
                      </a:r>
                      <a:endParaRPr lang="en-GB" dirty="0"/>
                    </a:p>
                  </a:txBody>
                  <a:tcPr/>
                </a:tc>
                <a:extLst>
                  <a:ext uri="{0D108BD9-81ED-4DB2-BD59-A6C34878D82A}">
                    <a16:rowId xmlns:a16="http://schemas.microsoft.com/office/drawing/2014/main" val="3605832247"/>
                  </a:ext>
                </a:extLst>
              </a:tr>
              <a:tr h="724759">
                <a:tc>
                  <a:txBody>
                    <a:bodyPr/>
                    <a:lstStyle/>
                    <a:p>
                      <a:r>
                        <a:rPr lang="cs-CZ" dirty="0"/>
                        <a:t>O</a:t>
                      </a:r>
                      <a:endParaRPr lang="en-GB" dirty="0"/>
                    </a:p>
                  </a:txBody>
                  <a:tcPr/>
                </a:tc>
                <a:tc>
                  <a:txBody>
                    <a:bodyPr/>
                    <a:lstStyle/>
                    <a:p>
                      <a:r>
                        <a:rPr lang="cs-CZ" dirty="0"/>
                        <a:t>zvýšení sebevědomí</a:t>
                      </a:r>
                      <a:endParaRPr lang="en-GB" dirty="0"/>
                    </a:p>
                  </a:txBody>
                  <a:tcPr/>
                </a:tc>
                <a:extLst>
                  <a:ext uri="{0D108BD9-81ED-4DB2-BD59-A6C34878D82A}">
                    <a16:rowId xmlns:a16="http://schemas.microsoft.com/office/drawing/2014/main" val="3474214477"/>
                  </a:ext>
                </a:extLst>
              </a:tr>
            </a:tbl>
          </a:graphicData>
        </a:graphic>
      </p:graphicFrame>
    </p:spTree>
    <p:extLst>
      <p:ext uri="{BB962C8B-B14F-4D97-AF65-F5344CB8AC3E}">
        <p14:creationId xmlns:p14="http://schemas.microsoft.com/office/powerpoint/2010/main" val="25912906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509ED8-DFA9-00F1-F180-65593C3C3E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75E64DD-B951-6F05-41C3-F6B861B877A9}"/>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B2B61343-4AF6-4766-138D-A0C8C5484471}"/>
              </a:ext>
            </a:extLst>
          </p:cNvPr>
          <p:cNvSpPr>
            <a:spLocks noGrp="1"/>
          </p:cNvSpPr>
          <p:nvPr>
            <p:ph type="title"/>
          </p:nvPr>
        </p:nvSpPr>
        <p:spPr>
          <a:xfrm>
            <a:off x="720000" y="307624"/>
            <a:ext cx="10753200" cy="451576"/>
          </a:xfrm>
        </p:spPr>
        <p:txBody>
          <a:bodyPr/>
          <a:lstStyle/>
          <a:p>
            <a:r>
              <a:rPr lang="en-GB" sz="3200" dirty="0"/>
              <a:t>Jak </a:t>
            </a:r>
            <a:r>
              <a:rPr lang="en-GB" sz="3200" dirty="0" err="1"/>
              <a:t>účinný</a:t>
            </a:r>
            <a:r>
              <a:rPr lang="en-GB" sz="3200" dirty="0"/>
              <a:t> je vitamin D v </a:t>
            </a:r>
            <a:r>
              <a:rPr lang="en-GB" sz="3200" dirty="0" err="1"/>
              <a:t>prevenci</a:t>
            </a:r>
            <a:r>
              <a:rPr lang="en-GB" sz="3200" dirty="0"/>
              <a:t> </a:t>
            </a:r>
            <a:r>
              <a:rPr lang="en-GB" sz="3200" dirty="0" err="1"/>
              <a:t>relapsů</a:t>
            </a:r>
            <a:r>
              <a:rPr lang="en-GB" sz="3200" dirty="0"/>
              <a:t> u </a:t>
            </a:r>
            <a:r>
              <a:rPr lang="en-GB" sz="3200" dirty="0" err="1"/>
              <a:t>pacientů</a:t>
            </a:r>
            <a:r>
              <a:rPr lang="en-GB" sz="3200" dirty="0"/>
              <a:t> s </a:t>
            </a:r>
            <a:r>
              <a:rPr lang="en-GB" sz="3200" dirty="0" err="1"/>
              <a:t>roztroušenou</a:t>
            </a:r>
            <a:r>
              <a:rPr lang="en-GB" sz="3200" dirty="0"/>
              <a:t> </a:t>
            </a:r>
            <a:r>
              <a:rPr lang="en-GB" sz="3200" dirty="0" err="1"/>
              <a:t>sklerózou</a:t>
            </a:r>
            <a:r>
              <a:rPr lang="en-GB" sz="3200" dirty="0"/>
              <a:t>?</a:t>
            </a:r>
          </a:p>
        </p:txBody>
      </p:sp>
      <p:graphicFrame>
        <p:nvGraphicFramePr>
          <p:cNvPr id="6" name="Tabulka 6">
            <a:extLst>
              <a:ext uri="{FF2B5EF4-FFF2-40B4-BE49-F238E27FC236}">
                <a16:creationId xmlns:a16="http://schemas.microsoft.com/office/drawing/2014/main" id="{8D5C85BB-1FFB-2777-0C33-AEF777B53212}"/>
              </a:ext>
            </a:extLst>
          </p:cNvPr>
          <p:cNvGraphicFramePr>
            <a:graphicFrameLocks noGrp="1"/>
          </p:cNvGraphicFramePr>
          <p:nvPr>
            <p:ph idx="1"/>
            <p:extLst>
              <p:ext uri="{D42A27DB-BD31-4B8C-83A1-F6EECF244321}">
                <p14:modId xmlns:p14="http://schemas.microsoft.com/office/powerpoint/2010/main" val="1897842442"/>
              </p:ext>
            </p:extLst>
          </p:nvPr>
        </p:nvGraphicFramePr>
        <p:xfrm>
          <a:off x="720725" y="1692275"/>
          <a:ext cx="10752138" cy="3623795"/>
        </p:xfrm>
        <a:graphic>
          <a:graphicData uri="http://schemas.openxmlformats.org/drawingml/2006/table">
            <a:tbl>
              <a:tblPr firstRow="1" bandRow="1">
                <a:tableStyleId>{5C22544A-7EE6-4342-B048-85BDC9FD1C3A}</a:tableStyleId>
              </a:tblPr>
              <a:tblGrid>
                <a:gridCol w="1027393">
                  <a:extLst>
                    <a:ext uri="{9D8B030D-6E8A-4147-A177-3AD203B41FA5}">
                      <a16:colId xmlns:a16="http://schemas.microsoft.com/office/drawing/2014/main" val="2173645550"/>
                    </a:ext>
                  </a:extLst>
                </a:gridCol>
                <a:gridCol w="9724745">
                  <a:extLst>
                    <a:ext uri="{9D8B030D-6E8A-4147-A177-3AD203B41FA5}">
                      <a16:colId xmlns:a16="http://schemas.microsoft.com/office/drawing/2014/main" val="1284893814"/>
                    </a:ext>
                  </a:extLst>
                </a:gridCol>
              </a:tblGrid>
              <a:tr h="724759">
                <a:tc gridSpan="2">
                  <a:txBody>
                    <a:bodyPr/>
                    <a:lstStyle/>
                    <a:p>
                      <a:pPr algn="ctr"/>
                      <a:r>
                        <a:rPr lang="cs-CZ" sz="3600" dirty="0"/>
                        <a:t>PICO</a:t>
                      </a:r>
                      <a:endParaRPr lang="en-GB" sz="3600" dirty="0"/>
                    </a:p>
                  </a:txBody>
                  <a:tcPr/>
                </a:tc>
                <a:tc hMerge="1">
                  <a:txBody>
                    <a:bodyPr/>
                    <a:lstStyle/>
                    <a:p>
                      <a:endParaRPr lang="en-GB" dirty="0"/>
                    </a:p>
                  </a:txBody>
                  <a:tcPr/>
                </a:tc>
                <a:extLst>
                  <a:ext uri="{0D108BD9-81ED-4DB2-BD59-A6C34878D82A}">
                    <a16:rowId xmlns:a16="http://schemas.microsoft.com/office/drawing/2014/main" val="550453268"/>
                  </a:ext>
                </a:extLst>
              </a:tr>
              <a:tr h="724759">
                <a:tc>
                  <a:txBody>
                    <a:bodyPr/>
                    <a:lstStyle/>
                    <a:p>
                      <a:r>
                        <a:rPr lang="cs-CZ" dirty="0"/>
                        <a:t>P</a:t>
                      </a:r>
                      <a:endParaRPr lang="en-GB" dirty="0"/>
                    </a:p>
                  </a:txBody>
                  <a:tcPr/>
                </a:tc>
                <a:tc>
                  <a:txBody>
                    <a:bodyPr/>
                    <a:lstStyle/>
                    <a:p>
                      <a:r>
                        <a:rPr lang="cs-CZ" sz="1800" dirty="0"/>
                        <a:t>Pacienti s roztroušenou sklerózou</a:t>
                      </a:r>
                      <a:endParaRPr lang="en-GB" dirty="0"/>
                    </a:p>
                  </a:txBody>
                  <a:tcPr/>
                </a:tc>
                <a:extLst>
                  <a:ext uri="{0D108BD9-81ED-4DB2-BD59-A6C34878D82A}">
                    <a16:rowId xmlns:a16="http://schemas.microsoft.com/office/drawing/2014/main" val="3452029994"/>
                  </a:ext>
                </a:extLst>
              </a:tr>
              <a:tr h="724759">
                <a:tc>
                  <a:txBody>
                    <a:bodyPr/>
                    <a:lstStyle/>
                    <a:p>
                      <a:r>
                        <a:rPr lang="cs-CZ" dirty="0"/>
                        <a:t>I</a:t>
                      </a:r>
                      <a:endParaRPr lang="en-GB" dirty="0"/>
                    </a:p>
                  </a:txBody>
                  <a:tcPr/>
                </a:tc>
                <a:tc>
                  <a:txBody>
                    <a:bodyPr/>
                    <a:lstStyle/>
                    <a:p>
                      <a:r>
                        <a:rPr lang="cs-CZ" sz="1800" dirty="0"/>
                        <a:t>Vit. D</a:t>
                      </a:r>
                      <a:endParaRPr lang="en-GB" dirty="0"/>
                    </a:p>
                  </a:txBody>
                  <a:tcPr/>
                </a:tc>
                <a:extLst>
                  <a:ext uri="{0D108BD9-81ED-4DB2-BD59-A6C34878D82A}">
                    <a16:rowId xmlns:a16="http://schemas.microsoft.com/office/drawing/2014/main" val="3838617913"/>
                  </a:ext>
                </a:extLst>
              </a:tr>
              <a:tr h="724759">
                <a:tc>
                  <a:txBody>
                    <a:bodyPr/>
                    <a:lstStyle/>
                    <a:p>
                      <a:r>
                        <a:rPr lang="cs-CZ" dirty="0"/>
                        <a:t>C</a:t>
                      </a:r>
                      <a:endParaRPr lang="en-GB" dirty="0"/>
                    </a:p>
                  </a:txBody>
                  <a:tcPr/>
                </a:tc>
                <a:tc>
                  <a:txBody>
                    <a:bodyPr/>
                    <a:lstStyle/>
                    <a:p>
                      <a:r>
                        <a:rPr lang="cs-CZ" dirty="0"/>
                        <a:t>N/A</a:t>
                      </a:r>
                      <a:endParaRPr lang="en-GB" dirty="0"/>
                    </a:p>
                  </a:txBody>
                  <a:tcPr/>
                </a:tc>
                <a:extLst>
                  <a:ext uri="{0D108BD9-81ED-4DB2-BD59-A6C34878D82A}">
                    <a16:rowId xmlns:a16="http://schemas.microsoft.com/office/drawing/2014/main" val="3605832247"/>
                  </a:ext>
                </a:extLst>
              </a:tr>
              <a:tr h="724759">
                <a:tc>
                  <a:txBody>
                    <a:bodyPr/>
                    <a:lstStyle/>
                    <a:p>
                      <a:r>
                        <a:rPr lang="cs-CZ" dirty="0"/>
                        <a:t>O</a:t>
                      </a:r>
                      <a:endParaRPr lang="en-GB" dirty="0"/>
                    </a:p>
                  </a:txBody>
                  <a:tcPr/>
                </a:tc>
                <a:tc>
                  <a:txBody>
                    <a:bodyPr/>
                    <a:lstStyle/>
                    <a:p>
                      <a:r>
                        <a:rPr lang="cs-CZ" dirty="0"/>
                        <a:t>Prevence relapsu</a:t>
                      </a:r>
                      <a:endParaRPr lang="en-GB" dirty="0"/>
                    </a:p>
                  </a:txBody>
                  <a:tcPr/>
                </a:tc>
                <a:extLst>
                  <a:ext uri="{0D108BD9-81ED-4DB2-BD59-A6C34878D82A}">
                    <a16:rowId xmlns:a16="http://schemas.microsoft.com/office/drawing/2014/main" val="3474214477"/>
                  </a:ext>
                </a:extLst>
              </a:tr>
            </a:tbl>
          </a:graphicData>
        </a:graphic>
      </p:graphicFrame>
    </p:spTree>
    <p:extLst>
      <p:ext uri="{BB962C8B-B14F-4D97-AF65-F5344CB8AC3E}">
        <p14:creationId xmlns:p14="http://schemas.microsoft.com/office/powerpoint/2010/main" val="25918095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509ED8-DFA9-00F1-F180-65593C3C3E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75E64DD-B951-6F05-41C3-F6B861B877A9}"/>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B2B61343-4AF6-4766-138D-A0C8C5484471}"/>
              </a:ext>
            </a:extLst>
          </p:cNvPr>
          <p:cNvSpPr>
            <a:spLocks noGrp="1"/>
          </p:cNvSpPr>
          <p:nvPr>
            <p:ph type="title"/>
          </p:nvPr>
        </p:nvSpPr>
        <p:spPr>
          <a:xfrm>
            <a:off x="720000" y="307624"/>
            <a:ext cx="10753200" cy="451576"/>
          </a:xfrm>
        </p:spPr>
        <p:txBody>
          <a:bodyPr/>
          <a:lstStyle/>
          <a:p>
            <a:r>
              <a:rPr lang="en-GB" sz="3200" dirty="0"/>
              <a:t>Je CT </a:t>
            </a:r>
            <a:r>
              <a:rPr lang="en-GB" sz="3200" dirty="0" err="1"/>
              <a:t>vyšetření</a:t>
            </a:r>
            <a:r>
              <a:rPr lang="en-GB" sz="3200" dirty="0"/>
              <a:t> </a:t>
            </a:r>
            <a:r>
              <a:rPr lang="en-GB" sz="3200" dirty="0" err="1"/>
              <a:t>nebo</a:t>
            </a:r>
            <a:r>
              <a:rPr lang="en-GB" sz="3200" dirty="0"/>
              <a:t> </a:t>
            </a:r>
            <a:r>
              <a:rPr lang="en-GB" sz="3200" dirty="0" err="1"/>
              <a:t>ventilační</a:t>
            </a:r>
            <a:r>
              <a:rPr lang="en-GB" sz="3200" dirty="0"/>
              <a:t> </a:t>
            </a:r>
            <a:r>
              <a:rPr lang="en-GB" sz="3200" dirty="0" err="1"/>
              <a:t>perfuzní</a:t>
            </a:r>
            <a:r>
              <a:rPr lang="en-GB" sz="3200" dirty="0"/>
              <a:t> </a:t>
            </a:r>
            <a:r>
              <a:rPr lang="en-GB" sz="3200" dirty="0" err="1"/>
              <a:t>scintigrafie</a:t>
            </a:r>
            <a:r>
              <a:rPr lang="en-GB" sz="3200" dirty="0"/>
              <a:t> </a:t>
            </a:r>
            <a:r>
              <a:rPr lang="en-GB" sz="3200" dirty="0" err="1"/>
              <a:t>lepší</a:t>
            </a:r>
            <a:r>
              <a:rPr lang="en-GB" sz="3200" dirty="0"/>
              <a:t> </a:t>
            </a:r>
            <a:r>
              <a:rPr lang="en-GB" sz="3200" dirty="0" err="1"/>
              <a:t>při</a:t>
            </a:r>
            <a:r>
              <a:rPr lang="en-GB" sz="3200" dirty="0"/>
              <a:t> </a:t>
            </a:r>
            <a:r>
              <a:rPr lang="en-GB" sz="3200" dirty="0" err="1"/>
              <a:t>odhalování</a:t>
            </a:r>
            <a:r>
              <a:rPr lang="en-GB" sz="3200" dirty="0"/>
              <a:t> </a:t>
            </a:r>
            <a:r>
              <a:rPr lang="en-GB" sz="3200" dirty="0" err="1"/>
              <a:t>plicní</a:t>
            </a:r>
            <a:r>
              <a:rPr lang="cs-CZ" sz="3200" dirty="0"/>
              <a:t> </a:t>
            </a:r>
            <a:r>
              <a:rPr lang="en-GB" sz="3200" dirty="0" err="1"/>
              <a:t>embolie</a:t>
            </a:r>
            <a:r>
              <a:rPr lang="en-GB" sz="3200" dirty="0"/>
              <a:t> u </a:t>
            </a:r>
            <a:r>
              <a:rPr lang="en-GB" sz="3200" dirty="0" err="1"/>
              <a:t>těhotných</a:t>
            </a:r>
            <a:r>
              <a:rPr lang="en-GB" sz="3200" dirty="0"/>
              <a:t> </a:t>
            </a:r>
            <a:r>
              <a:rPr lang="en-GB" sz="3200" dirty="0" err="1"/>
              <a:t>žen</a:t>
            </a:r>
            <a:r>
              <a:rPr lang="en-GB" sz="3200" dirty="0"/>
              <a:t>?</a:t>
            </a:r>
          </a:p>
        </p:txBody>
      </p:sp>
      <p:graphicFrame>
        <p:nvGraphicFramePr>
          <p:cNvPr id="6" name="Tabulka 6">
            <a:extLst>
              <a:ext uri="{FF2B5EF4-FFF2-40B4-BE49-F238E27FC236}">
                <a16:creationId xmlns:a16="http://schemas.microsoft.com/office/drawing/2014/main" id="{8D5C85BB-1FFB-2777-0C33-AEF777B53212}"/>
              </a:ext>
            </a:extLst>
          </p:cNvPr>
          <p:cNvGraphicFramePr>
            <a:graphicFrameLocks noGrp="1"/>
          </p:cNvGraphicFramePr>
          <p:nvPr>
            <p:ph idx="1"/>
            <p:extLst>
              <p:ext uri="{D42A27DB-BD31-4B8C-83A1-F6EECF244321}">
                <p14:modId xmlns:p14="http://schemas.microsoft.com/office/powerpoint/2010/main" val="2363249640"/>
              </p:ext>
            </p:extLst>
          </p:nvPr>
        </p:nvGraphicFramePr>
        <p:xfrm>
          <a:off x="721062" y="2113616"/>
          <a:ext cx="10752138" cy="3623795"/>
        </p:xfrm>
        <a:graphic>
          <a:graphicData uri="http://schemas.openxmlformats.org/drawingml/2006/table">
            <a:tbl>
              <a:tblPr firstRow="1" bandRow="1">
                <a:tableStyleId>{5C22544A-7EE6-4342-B048-85BDC9FD1C3A}</a:tableStyleId>
              </a:tblPr>
              <a:tblGrid>
                <a:gridCol w="1027393">
                  <a:extLst>
                    <a:ext uri="{9D8B030D-6E8A-4147-A177-3AD203B41FA5}">
                      <a16:colId xmlns:a16="http://schemas.microsoft.com/office/drawing/2014/main" val="2173645550"/>
                    </a:ext>
                  </a:extLst>
                </a:gridCol>
                <a:gridCol w="9724745">
                  <a:extLst>
                    <a:ext uri="{9D8B030D-6E8A-4147-A177-3AD203B41FA5}">
                      <a16:colId xmlns:a16="http://schemas.microsoft.com/office/drawing/2014/main" val="1284893814"/>
                    </a:ext>
                  </a:extLst>
                </a:gridCol>
              </a:tblGrid>
              <a:tr h="724759">
                <a:tc gridSpan="2">
                  <a:txBody>
                    <a:bodyPr/>
                    <a:lstStyle/>
                    <a:p>
                      <a:pPr algn="ctr"/>
                      <a:r>
                        <a:rPr lang="cs-CZ" sz="3600" dirty="0"/>
                        <a:t>PICO</a:t>
                      </a:r>
                      <a:endParaRPr lang="en-GB" sz="3600" dirty="0"/>
                    </a:p>
                  </a:txBody>
                  <a:tcPr/>
                </a:tc>
                <a:tc hMerge="1">
                  <a:txBody>
                    <a:bodyPr/>
                    <a:lstStyle/>
                    <a:p>
                      <a:endParaRPr lang="en-GB" dirty="0"/>
                    </a:p>
                  </a:txBody>
                  <a:tcPr/>
                </a:tc>
                <a:extLst>
                  <a:ext uri="{0D108BD9-81ED-4DB2-BD59-A6C34878D82A}">
                    <a16:rowId xmlns:a16="http://schemas.microsoft.com/office/drawing/2014/main" val="550453268"/>
                  </a:ext>
                </a:extLst>
              </a:tr>
              <a:tr h="724759">
                <a:tc>
                  <a:txBody>
                    <a:bodyPr/>
                    <a:lstStyle/>
                    <a:p>
                      <a:r>
                        <a:rPr lang="cs-CZ" dirty="0"/>
                        <a:t>P</a:t>
                      </a:r>
                      <a:endParaRPr lang="en-GB" dirty="0"/>
                    </a:p>
                  </a:txBody>
                  <a:tcPr/>
                </a:tc>
                <a:tc>
                  <a:txBody>
                    <a:bodyPr/>
                    <a:lstStyle/>
                    <a:p>
                      <a:r>
                        <a:rPr lang="cs-CZ" sz="1800" dirty="0"/>
                        <a:t>Těhotné ženy</a:t>
                      </a:r>
                      <a:endParaRPr lang="en-GB" dirty="0"/>
                    </a:p>
                  </a:txBody>
                  <a:tcPr/>
                </a:tc>
                <a:extLst>
                  <a:ext uri="{0D108BD9-81ED-4DB2-BD59-A6C34878D82A}">
                    <a16:rowId xmlns:a16="http://schemas.microsoft.com/office/drawing/2014/main" val="3452029994"/>
                  </a:ext>
                </a:extLst>
              </a:tr>
              <a:tr h="724759">
                <a:tc>
                  <a:txBody>
                    <a:bodyPr/>
                    <a:lstStyle/>
                    <a:p>
                      <a:r>
                        <a:rPr lang="cs-CZ" dirty="0"/>
                        <a:t>I</a:t>
                      </a:r>
                      <a:endParaRPr lang="en-GB" dirty="0"/>
                    </a:p>
                  </a:txBody>
                  <a:tcPr/>
                </a:tc>
                <a:tc>
                  <a:txBody>
                    <a:bodyPr/>
                    <a:lstStyle/>
                    <a:p>
                      <a:r>
                        <a:rPr lang="cs-CZ" sz="1800" dirty="0"/>
                        <a:t>CT</a:t>
                      </a:r>
                      <a:endParaRPr lang="en-GB" dirty="0"/>
                    </a:p>
                  </a:txBody>
                  <a:tcPr/>
                </a:tc>
                <a:extLst>
                  <a:ext uri="{0D108BD9-81ED-4DB2-BD59-A6C34878D82A}">
                    <a16:rowId xmlns:a16="http://schemas.microsoft.com/office/drawing/2014/main" val="3838617913"/>
                  </a:ext>
                </a:extLst>
              </a:tr>
              <a:tr h="724759">
                <a:tc>
                  <a:txBody>
                    <a:bodyPr/>
                    <a:lstStyle/>
                    <a:p>
                      <a:r>
                        <a:rPr lang="cs-CZ" dirty="0"/>
                        <a:t>C</a:t>
                      </a:r>
                      <a:endParaRPr lang="en-GB" dirty="0"/>
                    </a:p>
                  </a:txBody>
                  <a:tcPr/>
                </a:tc>
                <a:tc>
                  <a:txBody>
                    <a:bodyPr/>
                    <a:lstStyle/>
                    <a:p>
                      <a:r>
                        <a:rPr lang="cs-CZ" dirty="0" err="1"/>
                        <a:t>Perfuzní</a:t>
                      </a:r>
                      <a:r>
                        <a:rPr lang="cs-CZ" dirty="0"/>
                        <a:t> scintigrafie</a:t>
                      </a:r>
                      <a:endParaRPr lang="en-GB" dirty="0"/>
                    </a:p>
                  </a:txBody>
                  <a:tcPr/>
                </a:tc>
                <a:extLst>
                  <a:ext uri="{0D108BD9-81ED-4DB2-BD59-A6C34878D82A}">
                    <a16:rowId xmlns:a16="http://schemas.microsoft.com/office/drawing/2014/main" val="3605832247"/>
                  </a:ext>
                </a:extLst>
              </a:tr>
              <a:tr h="724759">
                <a:tc>
                  <a:txBody>
                    <a:bodyPr/>
                    <a:lstStyle/>
                    <a:p>
                      <a:r>
                        <a:rPr lang="cs-CZ" dirty="0"/>
                        <a:t>O</a:t>
                      </a:r>
                      <a:endParaRPr lang="en-GB" dirty="0"/>
                    </a:p>
                  </a:txBody>
                  <a:tcPr/>
                </a:tc>
                <a:tc>
                  <a:txBody>
                    <a:bodyPr/>
                    <a:lstStyle/>
                    <a:p>
                      <a:r>
                        <a:rPr lang="cs-CZ" dirty="0"/>
                        <a:t>Diagnostika plicní embolie</a:t>
                      </a:r>
                      <a:endParaRPr lang="en-GB" dirty="0"/>
                    </a:p>
                  </a:txBody>
                  <a:tcPr/>
                </a:tc>
                <a:extLst>
                  <a:ext uri="{0D108BD9-81ED-4DB2-BD59-A6C34878D82A}">
                    <a16:rowId xmlns:a16="http://schemas.microsoft.com/office/drawing/2014/main" val="3474214477"/>
                  </a:ext>
                </a:extLst>
              </a:tr>
            </a:tbl>
          </a:graphicData>
        </a:graphic>
      </p:graphicFrame>
    </p:spTree>
    <p:extLst>
      <p:ext uri="{BB962C8B-B14F-4D97-AF65-F5344CB8AC3E}">
        <p14:creationId xmlns:p14="http://schemas.microsoft.com/office/powerpoint/2010/main" val="28222077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509ED8-DFA9-00F1-F180-65593C3C3E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75E64DD-B951-6F05-41C3-F6B861B877A9}"/>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B2B61343-4AF6-4766-138D-A0C8C5484471}"/>
              </a:ext>
            </a:extLst>
          </p:cNvPr>
          <p:cNvSpPr>
            <a:spLocks noGrp="1"/>
          </p:cNvSpPr>
          <p:nvPr>
            <p:ph type="title"/>
          </p:nvPr>
        </p:nvSpPr>
        <p:spPr>
          <a:xfrm>
            <a:off x="719400" y="262800"/>
            <a:ext cx="10753200" cy="451576"/>
          </a:xfrm>
        </p:spPr>
        <p:txBody>
          <a:bodyPr/>
          <a:lstStyle/>
          <a:p>
            <a:r>
              <a:rPr lang="en-GB" sz="3200" dirty="0"/>
              <a:t>Jak </a:t>
            </a:r>
            <a:r>
              <a:rPr lang="en-GB" sz="3200" dirty="0" err="1"/>
              <a:t>si</a:t>
            </a:r>
            <a:r>
              <a:rPr lang="en-GB" sz="3200" dirty="0"/>
              <a:t> </a:t>
            </a:r>
            <a:r>
              <a:rPr lang="en-GB" sz="3200" dirty="0" err="1"/>
              <a:t>stojí</a:t>
            </a:r>
            <a:r>
              <a:rPr lang="en-GB" sz="3200" dirty="0"/>
              <a:t> </a:t>
            </a:r>
            <a:r>
              <a:rPr lang="en-GB" sz="3200" dirty="0" err="1"/>
              <a:t>laparoskopická</a:t>
            </a:r>
            <a:r>
              <a:rPr lang="en-GB" sz="3200" dirty="0"/>
              <a:t> </a:t>
            </a:r>
            <a:r>
              <a:rPr lang="en-GB" sz="3200" dirty="0" err="1"/>
              <a:t>kolektomie</a:t>
            </a:r>
            <a:r>
              <a:rPr lang="en-GB" sz="3200" dirty="0"/>
              <a:t> </a:t>
            </a:r>
            <a:r>
              <a:rPr lang="en-GB" sz="3200" dirty="0" err="1"/>
              <a:t>ve</a:t>
            </a:r>
            <a:r>
              <a:rPr lang="en-GB" sz="3200" dirty="0"/>
              <a:t> </a:t>
            </a:r>
            <a:r>
              <a:rPr lang="en-GB" sz="3200" dirty="0" err="1"/>
              <a:t>srovnání</a:t>
            </a:r>
            <a:r>
              <a:rPr lang="en-GB" sz="3200" dirty="0"/>
              <a:t> s </a:t>
            </a:r>
            <a:r>
              <a:rPr lang="en-GB" sz="3200" dirty="0" err="1"/>
              <a:t>otevřenou</a:t>
            </a:r>
            <a:r>
              <a:rPr lang="en-GB" sz="3200" dirty="0"/>
              <a:t> </a:t>
            </a:r>
            <a:r>
              <a:rPr lang="en-GB" sz="3200" dirty="0" err="1"/>
              <a:t>operací</a:t>
            </a:r>
            <a:r>
              <a:rPr lang="en-GB" sz="3200" dirty="0"/>
              <a:t> z </a:t>
            </a:r>
            <a:r>
              <a:rPr lang="en-GB" sz="3200" dirty="0" err="1"/>
              <a:t>hlediska</a:t>
            </a:r>
            <a:r>
              <a:rPr lang="en-GB" sz="3200" dirty="0"/>
              <a:t> </a:t>
            </a:r>
            <a:r>
              <a:rPr lang="en-GB" sz="3200" dirty="0" err="1"/>
              <a:t>nákladové</a:t>
            </a:r>
            <a:r>
              <a:rPr lang="en-GB" sz="3200" dirty="0"/>
              <a:t> </a:t>
            </a:r>
            <a:r>
              <a:rPr lang="en-GB" sz="3200" dirty="0" err="1"/>
              <a:t>efektivity</a:t>
            </a:r>
            <a:r>
              <a:rPr lang="en-GB" sz="3200" dirty="0"/>
              <a:t>, </a:t>
            </a:r>
            <a:r>
              <a:rPr lang="en-GB" sz="3200" dirty="0" err="1"/>
              <a:t>recidivy</a:t>
            </a:r>
            <a:r>
              <a:rPr lang="en-GB" sz="3200" dirty="0"/>
              <a:t> a </a:t>
            </a:r>
            <a:r>
              <a:rPr lang="en-GB" sz="3200" dirty="0" err="1"/>
              <a:t>míry</a:t>
            </a:r>
            <a:r>
              <a:rPr lang="en-GB" sz="3200" dirty="0"/>
              <a:t> </a:t>
            </a:r>
            <a:r>
              <a:rPr lang="en-GB" sz="3200" dirty="0" err="1"/>
              <a:t>přežití</a:t>
            </a:r>
            <a:r>
              <a:rPr lang="en-GB" sz="3200" dirty="0"/>
              <a:t> u </a:t>
            </a:r>
            <a:r>
              <a:rPr lang="en-GB" sz="3200" dirty="0" err="1"/>
              <a:t>pacientů</a:t>
            </a:r>
            <a:r>
              <a:rPr lang="en-GB" sz="3200" dirty="0"/>
              <a:t> s </a:t>
            </a:r>
            <a:r>
              <a:rPr lang="en-GB" sz="3200" dirty="0" err="1"/>
              <a:t>karcinomem</a:t>
            </a:r>
            <a:r>
              <a:rPr lang="en-GB" sz="3200" dirty="0"/>
              <a:t> </a:t>
            </a:r>
            <a:r>
              <a:rPr lang="en-GB" sz="3200" dirty="0" err="1"/>
              <a:t>tlustého</a:t>
            </a:r>
            <a:r>
              <a:rPr lang="en-GB" sz="3200" dirty="0"/>
              <a:t> </a:t>
            </a:r>
            <a:r>
              <a:rPr lang="en-GB" sz="3200" dirty="0" err="1"/>
              <a:t>střeva</a:t>
            </a:r>
            <a:r>
              <a:rPr lang="en-GB" sz="3200" dirty="0"/>
              <a:t>?</a:t>
            </a:r>
          </a:p>
        </p:txBody>
      </p:sp>
      <p:graphicFrame>
        <p:nvGraphicFramePr>
          <p:cNvPr id="6" name="Tabulka 6">
            <a:extLst>
              <a:ext uri="{FF2B5EF4-FFF2-40B4-BE49-F238E27FC236}">
                <a16:creationId xmlns:a16="http://schemas.microsoft.com/office/drawing/2014/main" id="{8D5C85BB-1FFB-2777-0C33-AEF777B53212}"/>
              </a:ext>
            </a:extLst>
          </p:cNvPr>
          <p:cNvGraphicFramePr>
            <a:graphicFrameLocks noGrp="1"/>
          </p:cNvGraphicFramePr>
          <p:nvPr>
            <p:ph idx="1"/>
            <p:extLst>
              <p:ext uri="{D42A27DB-BD31-4B8C-83A1-F6EECF244321}">
                <p14:modId xmlns:p14="http://schemas.microsoft.com/office/powerpoint/2010/main" val="2635097475"/>
              </p:ext>
            </p:extLst>
          </p:nvPr>
        </p:nvGraphicFramePr>
        <p:xfrm>
          <a:off x="719400" y="2391522"/>
          <a:ext cx="10752138" cy="3623795"/>
        </p:xfrm>
        <a:graphic>
          <a:graphicData uri="http://schemas.openxmlformats.org/drawingml/2006/table">
            <a:tbl>
              <a:tblPr firstRow="1" bandRow="1">
                <a:tableStyleId>{5C22544A-7EE6-4342-B048-85BDC9FD1C3A}</a:tableStyleId>
              </a:tblPr>
              <a:tblGrid>
                <a:gridCol w="1027393">
                  <a:extLst>
                    <a:ext uri="{9D8B030D-6E8A-4147-A177-3AD203B41FA5}">
                      <a16:colId xmlns:a16="http://schemas.microsoft.com/office/drawing/2014/main" val="2173645550"/>
                    </a:ext>
                  </a:extLst>
                </a:gridCol>
                <a:gridCol w="9724745">
                  <a:extLst>
                    <a:ext uri="{9D8B030D-6E8A-4147-A177-3AD203B41FA5}">
                      <a16:colId xmlns:a16="http://schemas.microsoft.com/office/drawing/2014/main" val="1284893814"/>
                    </a:ext>
                  </a:extLst>
                </a:gridCol>
              </a:tblGrid>
              <a:tr h="724759">
                <a:tc gridSpan="2">
                  <a:txBody>
                    <a:bodyPr/>
                    <a:lstStyle/>
                    <a:p>
                      <a:pPr algn="ctr"/>
                      <a:r>
                        <a:rPr lang="cs-CZ" sz="3600" dirty="0"/>
                        <a:t>PICO</a:t>
                      </a:r>
                      <a:endParaRPr lang="en-GB" sz="3600" dirty="0"/>
                    </a:p>
                  </a:txBody>
                  <a:tcPr/>
                </a:tc>
                <a:tc hMerge="1">
                  <a:txBody>
                    <a:bodyPr/>
                    <a:lstStyle/>
                    <a:p>
                      <a:endParaRPr lang="en-GB" dirty="0"/>
                    </a:p>
                  </a:txBody>
                  <a:tcPr/>
                </a:tc>
                <a:extLst>
                  <a:ext uri="{0D108BD9-81ED-4DB2-BD59-A6C34878D82A}">
                    <a16:rowId xmlns:a16="http://schemas.microsoft.com/office/drawing/2014/main" val="550453268"/>
                  </a:ext>
                </a:extLst>
              </a:tr>
              <a:tr h="724759">
                <a:tc>
                  <a:txBody>
                    <a:bodyPr/>
                    <a:lstStyle/>
                    <a:p>
                      <a:r>
                        <a:rPr lang="cs-CZ" dirty="0"/>
                        <a:t>P</a:t>
                      </a:r>
                      <a:endParaRPr lang="en-GB" dirty="0"/>
                    </a:p>
                  </a:txBody>
                  <a:tcPr/>
                </a:tc>
                <a:tc>
                  <a:txBody>
                    <a:bodyPr/>
                    <a:lstStyle/>
                    <a:p>
                      <a:r>
                        <a:rPr lang="cs-CZ" sz="1800" dirty="0"/>
                        <a:t>Pacienti s CA tlustého střeva</a:t>
                      </a:r>
                      <a:endParaRPr lang="en-GB" dirty="0"/>
                    </a:p>
                  </a:txBody>
                  <a:tcPr/>
                </a:tc>
                <a:extLst>
                  <a:ext uri="{0D108BD9-81ED-4DB2-BD59-A6C34878D82A}">
                    <a16:rowId xmlns:a16="http://schemas.microsoft.com/office/drawing/2014/main" val="3452029994"/>
                  </a:ext>
                </a:extLst>
              </a:tr>
              <a:tr h="724759">
                <a:tc>
                  <a:txBody>
                    <a:bodyPr/>
                    <a:lstStyle/>
                    <a:p>
                      <a:r>
                        <a:rPr lang="cs-CZ" dirty="0"/>
                        <a:t>I</a:t>
                      </a:r>
                      <a:endParaRPr lang="en-GB" dirty="0"/>
                    </a:p>
                  </a:txBody>
                  <a:tcPr/>
                </a:tc>
                <a:tc>
                  <a:txBody>
                    <a:bodyPr/>
                    <a:lstStyle/>
                    <a:p>
                      <a:r>
                        <a:rPr lang="cs-CZ" sz="1800" dirty="0" err="1"/>
                        <a:t>Laparokopická</a:t>
                      </a:r>
                      <a:r>
                        <a:rPr lang="cs-CZ" sz="1800" dirty="0"/>
                        <a:t> kolektomie</a:t>
                      </a:r>
                      <a:endParaRPr lang="en-GB" dirty="0"/>
                    </a:p>
                  </a:txBody>
                  <a:tcPr/>
                </a:tc>
                <a:extLst>
                  <a:ext uri="{0D108BD9-81ED-4DB2-BD59-A6C34878D82A}">
                    <a16:rowId xmlns:a16="http://schemas.microsoft.com/office/drawing/2014/main" val="3838617913"/>
                  </a:ext>
                </a:extLst>
              </a:tr>
              <a:tr h="724759">
                <a:tc>
                  <a:txBody>
                    <a:bodyPr/>
                    <a:lstStyle/>
                    <a:p>
                      <a:r>
                        <a:rPr lang="cs-CZ" dirty="0"/>
                        <a:t>C</a:t>
                      </a:r>
                      <a:endParaRPr lang="en-GB" dirty="0"/>
                    </a:p>
                  </a:txBody>
                  <a:tcPr/>
                </a:tc>
                <a:tc>
                  <a:txBody>
                    <a:bodyPr/>
                    <a:lstStyle/>
                    <a:p>
                      <a:r>
                        <a:rPr lang="cs-CZ" dirty="0"/>
                        <a:t>Otevřená operace</a:t>
                      </a:r>
                      <a:endParaRPr lang="en-GB" dirty="0"/>
                    </a:p>
                  </a:txBody>
                  <a:tcPr/>
                </a:tc>
                <a:extLst>
                  <a:ext uri="{0D108BD9-81ED-4DB2-BD59-A6C34878D82A}">
                    <a16:rowId xmlns:a16="http://schemas.microsoft.com/office/drawing/2014/main" val="3605832247"/>
                  </a:ext>
                </a:extLst>
              </a:tr>
              <a:tr h="724759">
                <a:tc>
                  <a:txBody>
                    <a:bodyPr/>
                    <a:lstStyle/>
                    <a:p>
                      <a:r>
                        <a:rPr lang="cs-CZ" dirty="0"/>
                        <a:t>O</a:t>
                      </a:r>
                      <a:endParaRPr lang="en-GB" dirty="0"/>
                    </a:p>
                  </a:txBody>
                  <a:tcPr/>
                </a:tc>
                <a:tc>
                  <a:txBody>
                    <a:bodyPr/>
                    <a:lstStyle/>
                    <a:p>
                      <a:r>
                        <a:rPr lang="cs-CZ" dirty="0"/>
                        <a:t>Nákladová efektivita, recidivy, míra přežití </a:t>
                      </a:r>
                      <a:endParaRPr lang="en-GB" dirty="0"/>
                    </a:p>
                  </a:txBody>
                  <a:tcPr/>
                </a:tc>
                <a:extLst>
                  <a:ext uri="{0D108BD9-81ED-4DB2-BD59-A6C34878D82A}">
                    <a16:rowId xmlns:a16="http://schemas.microsoft.com/office/drawing/2014/main" val="3474214477"/>
                  </a:ext>
                </a:extLst>
              </a:tr>
            </a:tbl>
          </a:graphicData>
        </a:graphic>
      </p:graphicFrame>
    </p:spTree>
    <p:extLst>
      <p:ext uri="{BB962C8B-B14F-4D97-AF65-F5344CB8AC3E}">
        <p14:creationId xmlns:p14="http://schemas.microsoft.com/office/powerpoint/2010/main" val="16175313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0509ED8-DFA9-00F1-F180-65593C3C3E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75E64DD-B951-6F05-41C3-F6B861B877A9}"/>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id="{B2B61343-4AF6-4766-138D-A0C8C5484471}"/>
              </a:ext>
            </a:extLst>
          </p:cNvPr>
          <p:cNvSpPr>
            <a:spLocks noGrp="1"/>
          </p:cNvSpPr>
          <p:nvPr>
            <p:ph type="title"/>
          </p:nvPr>
        </p:nvSpPr>
        <p:spPr>
          <a:xfrm>
            <a:off x="719400" y="262800"/>
            <a:ext cx="10753200" cy="451576"/>
          </a:xfrm>
        </p:spPr>
        <p:txBody>
          <a:bodyPr/>
          <a:lstStyle/>
          <a:p>
            <a:r>
              <a:rPr lang="en-GB" sz="3200" dirty="0" err="1"/>
              <a:t>Jaká</a:t>
            </a:r>
            <a:r>
              <a:rPr lang="en-GB" sz="3200" dirty="0"/>
              <a:t> je </a:t>
            </a:r>
            <a:r>
              <a:rPr lang="en-GB" sz="3200" dirty="0" err="1"/>
              <a:t>senzitivita</a:t>
            </a:r>
            <a:r>
              <a:rPr lang="en-GB" sz="3200" dirty="0"/>
              <a:t> a </a:t>
            </a:r>
            <a:r>
              <a:rPr lang="en-GB" sz="3200" dirty="0" err="1"/>
              <a:t>specificita</a:t>
            </a:r>
            <a:r>
              <a:rPr lang="en-GB" sz="3200" dirty="0"/>
              <a:t> </a:t>
            </a:r>
            <a:r>
              <a:rPr lang="en-GB" sz="3200" dirty="0" err="1"/>
              <a:t>vyšetření</a:t>
            </a:r>
            <a:r>
              <a:rPr lang="en-GB" sz="3200" dirty="0"/>
              <a:t> </a:t>
            </a:r>
            <a:r>
              <a:rPr lang="en-GB" sz="3200" dirty="0" err="1"/>
              <a:t>moči</a:t>
            </a:r>
            <a:r>
              <a:rPr lang="en-GB" sz="3200" dirty="0"/>
              <a:t> </a:t>
            </a:r>
            <a:r>
              <a:rPr lang="en-GB" sz="3200" dirty="0" err="1"/>
              <a:t>pomocí</a:t>
            </a:r>
            <a:r>
              <a:rPr lang="en-GB" sz="3200" dirty="0"/>
              <a:t> </a:t>
            </a:r>
            <a:r>
              <a:rPr lang="en-GB" sz="3200" dirty="0" err="1"/>
              <a:t>indikačního</a:t>
            </a:r>
            <a:r>
              <a:rPr lang="en-GB" sz="3200" dirty="0"/>
              <a:t> </a:t>
            </a:r>
            <a:r>
              <a:rPr lang="en-GB" sz="3200" dirty="0" err="1"/>
              <a:t>testu</a:t>
            </a:r>
            <a:r>
              <a:rPr lang="en-GB" sz="3200" dirty="0"/>
              <a:t> u </a:t>
            </a:r>
            <a:r>
              <a:rPr lang="en-GB" sz="3200" dirty="0" err="1"/>
              <a:t>dětí</a:t>
            </a:r>
            <a:r>
              <a:rPr lang="en-GB" sz="3200" dirty="0"/>
              <a:t> s </a:t>
            </a:r>
            <a:r>
              <a:rPr lang="en-GB" sz="3200" dirty="0" err="1"/>
              <a:t>pyrexií</a:t>
            </a:r>
            <a:r>
              <a:rPr lang="en-GB" sz="3200" dirty="0"/>
              <a:t> </a:t>
            </a:r>
            <a:r>
              <a:rPr lang="en-GB" sz="3200" dirty="0" err="1"/>
              <a:t>při</a:t>
            </a:r>
            <a:r>
              <a:rPr lang="en-GB" sz="3200" dirty="0"/>
              <a:t> </a:t>
            </a:r>
            <a:r>
              <a:rPr lang="en-GB" sz="3200" dirty="0" err="1"/>
              <a:t>podezření</a:t>
            </a:r>
            <a:r>
              <a:rPr lang="en-GB" sz="3200" dirty="0"/>
              <a:t> </a:t>
            </a:r>
            <a:r>
              <a:rPr lang="en-GB" sz="3200" dirty="0" err="1"/>
              <a:t>na</a:t>
            </a:r>
            <a:r>
              <a:rPr lang="en-GB" sz="3200" dirty="0"/>
              <a:t> </a:t>
            </a:r>
            <a:r>
              <a:rPr lang="en-GB" sz="3200" dirty="0" err="1"/>
              <a:t>infekci</a:t>
            </a:r>
            <a:r>
              <a:rPr lang="en-GB" sz="3200" dirty="0"/>
              <a:t> </a:t>
            </a:r>
            <a:r>
              <a:rPr lang="en-GB" sz="3200" dirty="0" err="1"/>
              <a:t>močových</a:t>
            </a:r>
            <a:r>
              <a:rPr lang="en-GB" sz="3200" dirty="0"/>
              <a:t> </a:t>
            </a:r>
            <a:r>
              <a:rPr lang="en-GB" sz="3200" dirty="0" err="1"/>
              <a:t>cest</a:t>
            </a:r>
            <a:r>
              <a:rPr lang="en-GB" sz="3200" dirty="0"/>
              <a:t>?</a:t>
            </a:r>
          </a:p>
        </p:txBody>
      </p:sp>
      <p:graphicFrame>
        <p:nvGraphicFramePr>
          <p:cNvPr id="6" name="Tabulka 6">
            <a:extLst>
              <a:ext uri="{FF2B5EF4-FFF2-40B4-BE49-F238E27FC236}">
                <a16:creationId xmlns:a16="http://schemas.microsoft.com/office/drawing/2014/main" id="{8D5C85BB-1FFB-2777-0C33-AEF777B53212}"/>
              </a:ext>
            </a:extLst>
          </p:cNvPr>
          <p:cNvGraphicFramePr>
            <a:graphicFrameLocks noGrp="1"/>
          </p:cNvGraphicFramePr>
          <p:nvPr>
            <p:ph idx="1"/>
            <p:extLst>
              <p:ext uri="{D42A27DB-BD31-4B8C-83A1-F6EECF244321}">
                <p14:modId xmlns:p14="http://schemas.microsoft.com/office/powerpoint/2010/main" val="1170779545"/>
              </p:ext>
            </p:extLst>
          </p:nvPr>
        </p:nvGraphicFramePr>
        <p:xfrm>
          <a:off x="720462" y="2034988"/>
          <a:ext cx="10752138" cy="3539116"/>
        </p:xfrm>
        <a:graphic>
          <a:graphicData uri="http://schemas.openxmlformats.org/drawingml/2006/table">
            <a:tbl>
              <a:tblPr firstRow="1" bandRow="1">
                <a:tableStyleId>{5C22544A-7EE6-4342-B048-85BDC9FD1C3A}</a:tableStyleId>
              </a:tblPr>
              <a:tblGrid>
                <a:gridCol w="1027393">
                  <a:extLst>
                    <a:ext uri="{9D8B030D-6E8A-4147-A177-3AD203B41FA5}">
                      <a16:colId xmlns:a16="http://schemas.microsoft.com/office/drawing/2014/main" val="2173645550"/>
                    </a:ext>
                  </a:extLst>
                </a:gridCol>
                <a:gridCol w="9724745">
                  <a:extLst>
                    <a:ext uri="{9D8B030D-6E8A-4147-A177-3AD203B41FA5}">
                      <a16:colId xmlns:a16="http://schemas.microsoft.com/office/drawing/2014/main" val="1284893814"/>
                    </a:ext>
                  </a:extLst>
                </a:gridCol>
              </a:tblGrid>
              <a:tr h="624093">
                <a:tc gridSpan="2">
                  <a:txBody>
                    <a:bodyPr/>
                    <a:lstStyle/>
                    <a:p>
                      <a:pPr algn="ctr"/>
                      <a:r>
                        <a:rPr lang="cs-CZ" sz="3600" dirty="0"/>
                        <a:t>PICO</a:t>
                      </a:r>
                      <a:endParaRPr lang="en-GB" sz="3600" dirty="0"/>
                    </a:p>
                  </a:txBody>
                  <a:tcPr/>
                </a:tc>
                <a:tc hMerge="1">
                  <a:txBody>
                    <a:bodyPr/>
                    <a:lstStyle/>
                    <a:p>
                      <a:endParaRPr lang="en-GB" dirty="0"/>
                    </a:p>
                  </a:txBody>
                  <a:tcPr/>
                </a:tc>
                <a:extLst>
                  <a:ext uri="{0D108BD9-81ED-4DB2-BD59-A6C34878D82A}">
                    <a16:rowId xmlns:a16="http://schemas.microsoft.com/office/drawing/2014/main" val="550453268"/>
                  </a:ext>
                </a:extLst>
              </a:tr>
              <a:tr h="724759">
                <a:tc>
                  <a:txBody>
                    <a:bodyPr/>
                    <a:lstStyle/>
                    <a:p>
                      <a:r>
                        <a:rPr lang="cs-CZ" dirty="0"/>
                        <a:t>P</a:t>
                      </a:r>
                      <a:endParaRPr lang="en-GB" dirty="0"/>
                    </a:p>
                  </a:txBody>
                  <a:tcPr/>
                </a:tc>
                <a:tc>
                  <a:txBody>
                    <a:bodyPr/>
                    <a:lstStyle/>
                    <a:p>
                      <a:r>
                        <a:rPr lang="cs-CZ" sz="1800" dirty="0"/>
                        <a:t>Děti s horečkou a podezřením na zánět močových cest</a:t>
                      </a:r>
                      <a:endParaRPr lang="en-GB" dirty="0"/>
                    </a:p>
                  </a:txBody>
                  <a:tcPr/>
                </a:tc>
                <a:extLst>
                  <a:ext uri="{0D108BD9-81ED-4DB2-BD59-A6C34878D82A}">
                    <a16:rowId xmlns:a16="http://schemas.microsoft.com/office/drawing/2014/main" val="3452029994"/>
                  </a:ext>
                </a:extLst>
              </a:tr>
              <a:tr h="724759">
                <a:tc>
                  <a:txBody>
                    <a:bodyPr/>
                    <a:lstStyle/>
                    <a:p>
                      <a:r>
                        <a:rPr lang="cs-CZ" dirty="0"/>
                        <a:t>I</a:t>
                      </a:r>
                      <a:endParaRPr lang="en-GB" dirty="0"/>
                    </a:p>
                  </a:txBody>
                  <a:tcPr/>
                </a:tc>
                <a:tc>
                  <a:txBody>
                    <a:bodyPr/>
                    <a:lstStyle/>
                    <a:p>
                      <a:r>
                        <a:rPr lang="cs-CZ" sz="1800" dirty="0"/>
                        <a:t>Indikační test</a:t>
                      </a:r>
                      <a:endParaRPr lang="en-GB" dirty="0"/>
                    </a:p>
                  </a:txBody>
                  <a:tcPr/>
                </a:tc>
                <a:extLst>
                  <a:ext uri="{0D108BD9-81ED-4DB2-BD59-A6C34878D82A}">
                    <a16:rowId xmlns:a16="http://schemas.microsoft.com/office/drawing/2014/main" val="3838617913"/>
                  </a:ext>
                </a:extLst>
              </a:tr>
              <a:tr h="724759">
                <a:tc>
                  <a:txBody>
                    <a:bodyPr/>
                    <a:lstStyle/>
                    <a:p>
                      <a:r>
                        <a:rPr lang="cs-CZ" dirty="0"/>
                        <a:t>C</a:t>
                      </a:r>
                      <a:endParaRPr lang="en-GB" dirty="0"/>
                    </a:p>
                  </a:txBody>
                  <a:tcPr/>
                </a:tc>
                <a:tc>
                  <a:txBody>
                    <a:bodyPr/>
                    <a:lstStyle/>
                    <a:p>
                      <a:r>
                        <a:rPr lang="cs-CZ" dirty="0"/>
                        <a:t>N/A</a:t>
                      </a:r>
                      <a:endParaRPr lang="en-GB" dirty="0"/>
                    </a:p>
                  </a:txBody>
                  <a:tcPr/>
                </a:tc>
                <a:extLst>
                  <a:ext uri="{0D108BD9-81ED-4DB2-BD59-A6C34878D82A}">
                    <a16:rowId xmlns:a16="http://schemas.microsoft.com/office/drawing/2014/main" val="3605832247"/>
                  </a:ext>
                </a:extLst>
              </a:tr>
              <a:tr h="724759">
                <a:tc>
                  <a:txBody>
                    <a:bodyPr/>
                    <a:lstStyle/>
                    <a:p>
                      <a:r>
                        <a:rPr lang="cs-CZ" dirty="0"/>
                        <a:t>O</a:t>
                      </a:r>
                      <a:endParaRPr lang="en-GB" dirty="0"/>
                    </a:p>
                  </a:txBody>
                  <a:tcPr/>
                </a:tc>
                <a:tc>
                  <a:txBody>
                    <a:bodyPr/>
                    <a:lstStyle/>
                    <a:p>
                      <a:r>
                        <a:rPr lang="cs-CZ" dirty="0"/>
                        <a:t>Sensitivita a specificita</a:t>
                      </a:r>
                      <a:endParaRPr lang="en-GB" dirty="0"/>
                    </a:p>
                  </a:txBody>
                  <a:tcPr/>
                </a:tc>
                <a:extLst>
                  <a:ext uri="{0D108BD9-81ED-4DB2-BD59-A6C34878D82A}">
                    <a16:rowId xmlns:a16="http://schemas.microsoft.com/office/drawing/2014/main" val="3474214477"/>
                  </a:ext>
                </a:extLst>
              </a:tr>
            </a:tbl>
          </a:graphicData>
        </a:graphic>
      </p:graphicFrame>
    </p:spTree>
    <p:extLst>
      <p:ext uri="{BB962C8B-B14F-4D97-AF65-F5344CB8AC3E}">
        <p14:creationId xmlns:p14="http://schemas.microsoft.com/office/powerpoint/2010/main" val="35769921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8066AB-4624-1C23-2010-890F3E1510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7708795-8A68-8B6A-6789-F40849191BA2}"/>
              </a:ext>
            </a:extLst>
          </p:cNvPr>
          <p:cNvSpPr>
            <a:spLocks noGrp="1"/>
          </p:cNvSpPr>
          <p:nvPr>
            <p:ph type="sldNum" sz="quarter" idx="11"/>
          </p:nvPr>
        </p:nvSpPr>
        <p:spPr/>
        <p:txBody>
          <a:bodyPr/>
          <a:lstStyle/>
          <a:p>
            <a:fld id="{D6D6C118-631F-4A80-9886-907009361577}" type="slidenum">
              <a:rPr lang="cs-CZ" altLang="cs-CZ" smtClean="0"/>
              <a:pPr/>
              <a:t>56</a:t>
            </a:fld>
            <a:endParaRPr lang="cs-CZ" altLang="cs-CZ" dirty="0"/>
          </a:p>
        </p:txBody>
      </p:sp>
      <p:sp>
        <p:nvSpPr>
          <p:cNvPr id="4" name="Nadpis 3">
            <a:extLst>
              <a:ext uri="{FF2B5EF4-FFF2-40B4-BE49-F238E27FC236}">
                <a16:creationId xmlns:a16="http://schemas.microsoft.com/office/drawing/2014/main" id="{6493462B-79E7-8B26-9009-2D36614EBC85}"/>
              </a:ext>
            </a:extLst>
          </p:cNvPr>
          <p:cNvSpPr>
            <a:spLocks noGrp="1"/>
          </p:cNvSpPr>
          <p:nvPr>
            <p:ph type="title"/>
          </p:nvPr>
        </p:nvSpPr>
        <p:spPr/>
        <p:txBody>
          <a:bodyPr/>
          <a:lstStyle/>
          <a:p>
            <a:endParaRPr lang="en-GB"/>
          </a:p>
        </p:txBody>
      </p:sp>
      <p:sp>
        <p:nvSpPr>
          <p:cNvPr id="5" name="Zástupný obsah 4">
            <a:extLst>
              <a:ext uri="{FF2B5EF4-FFF2-40B4-BE49-F238E27FC236}">
                <a16:creationId xmlns:a16="http://schemas.microsoft.com/office/drawing/2014/main" id="{AC7C2432-A35C-CFAD-36AF-263C0312D2CE}"/>
              </a:ext>
            </a:extLst>
          </p:cNvPr>
          <p:cNvSpPr>
            <a:spLocks noGrp="1"/>
          </p:cNvSpPr>
          <p:nvPr>
            <p:ph idx="29"/>
          </p:nvPr>
        </p:nvSpPr>
        <p:spPr/>
        <p:txBody>
          <a:bodyPr/>
          <a:lstStyle/>
          <a:p>
            <a:r>
              <a:rPr lang="en-GB" dirty="0">
                <a:hlinkClick r:id="rId2"/>
              </a:rPr>
              <a:t>Question frameworks overview - Framing your research question - Library Guides at </a:t>
            </a:r>
            <a:r>
              <a:rPr lang="en-GB">
                <a:hlinkClick r:id="rId2"/>
              </a:rPr>
              <a:t>CQUniversity</a:t>
            </a:r>
            <a:endParaRPr lang="en-GB"/>
          </a:p>
        </p:txBody>
      </p:sp>
      <p:sp>
        <p:nvSpPr>
          <p:cNvPr id="6" name="Zástupný obsah 5">
            <a:extLst>
              <a:ext uri="{FF2B5EF4-FFF2-40B4-BE49-F238E27FC236}">
                <a16:creationId xmlns:a16="http://schemas.microsoft.com/office/drawing/2014/main" id="{5758E65A-A08B-1CA6-F850-F7FD736577D4}"/>
              </a:ext>
            </a:extLst>
          </p:cNvPr>
          <p:cNvSpPr>
            <a:spLocks noGrp="1"/>
          </p:cNvSpPr>
          <p:nvPr>
            <p:ph idx="30"/>
          </p:nvPr>
        </p:nvSpPr>
        <p:spPr/>
        <p:txBody>
          <a:bodyPr/>
          <a:lstStyle/>
          <a:p>
            <a:endParaRPr lang="en-GB"/>
          </a:p>
        </p:txBody>
      </p:sp>
    </p:spTree>
    <p:extLst>
      <p:ext uri="{BB962C8B-B14F-4D97-AF65-F5344CB8AC3E}">
        <p14:creationId xmlns:p14="http://schemas.microsoft.com/office/powerpoint/2010/main" val="12314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9492392-5940-4B2D-9B6D-9F36F6CB06E7}"/>
              </a:ext>
            </a:extLst>
          </p:cNvPr>
          <p:cNvSpPr>
            <a:spLocks noGrp="1"/>
          </p:cNvSpPr>
          <p:nvPr>
            <p:ph type="title"/>
          </p:nvPr>
        </p:nvSpPr>
        <p:spPr/>
        <p:txBody>
          <a:bodyPr/>
          <a:lstStyle/>
          <a:p>
            <a:r>
              <a:rPr lang="en-GB" b="0" i="0" dirty="0">
                <a:solidFill>
                  <a:srgbClr val="666666"/>
                </a:solidFill>
                <a:effectLst/>
                <a:latin typeface="Lato Extended"/>
              </a:rPr>
              <a:t>Exercise PICO/PIRD/PEO/</a:t>
            </a:r>
            <a:r>
              <a:rPr lang="en-GB" b="0" i="0" dirty="0" err="1">
                <a:solidFill>
                  <a:srgbClr val="666666"/>
                </a:solidFill>
                <a:effectLst/>
                <a:latin typeface="Lato Extended"/>
              </a:rPr>
              <a:t>PICo</a:t>
            </a:r>
            <a:r>
              <a:rPr lang="en-GB" b="0" i="0" dirty="0">
                <a:solidFill>
                  <a:srgbClr val="666666"/>
                </a:solidFill>
                <a:effectLst/>
                <a:latin typeface="Lato Extended"/>
              </a:rPr>
              <a:t>?</a:t>
            </a:r>
            <a:br>
              <a:rPr lang="en-GB" b="0" i="0" dirty="0">
                <a:solidFill>
                  <a:srgbClr val="666666"/>
                </a:solidFill>
                <a:effectLst/>
                <a:latin typeface="Lato Extended"/>
              </a:rPr>
            </a:br>
            <a:endParaRPr lang="en-GB" dirty="0"/>
          </a:p>
        </p:txBody>
      </p:sp>
      <p:sp>
        <p:nvSpPr>
          <p:cNvPr id="6" name="Zástupný obsah 5">
            <a:extLst>
              <a:ext uri="{FF2B5EF4-FFF2-40B4-BE49-F238E27FC236}">
                <a16:creationId xmlns:a16="http://schemas.microsoft.com/office/drawing/2014/main" id="{4123A1E2-41F6-92CD-3B09-9DA6BD409588}"/>
              </a:ext>
            </a:extLst>
          </p:cNvPr>
          <p:cNvSpPr>
            <a:spLocks noGrp="1"/>
          </p:cNvSpPr>
          <p:nvPr>
            <p:ph idx="1"/>
          </p:nvPr>
        </p:nvSpPr>
        <p:spPr>
          <a:xfrm>
            <a:off x="323693" y="1690688"/>
            <a:ext cx="6462870" cy="4351338"/>
          </a:xfrm>
        </p:spPr>
        <p:txBody>
          <a:bodyPr>
            <a:normAutofit fontScale="47500" lnSpcReduction="20000"/>
          </a:bodyPr>
          <a:lstStyle/>
          <a:p>
            <a:pPr algn="l"/>
            <a:r>
              <a:rPr lang="en-GB" b="0" i="0" dirty="0">
                <a:solidFill>
                  <a:srgbClr val="2D3B45"/>
                </a:solidFill>
                <a:effectLst/>
                <a:latin typeface="Lato Extended"/>
              </a:rPr>
              <a:t>READ THE SCENARIO CAREFULLY AND IDENTIFY THE PICO/PIRD/PEO/</a:t>
            </a:r>
            <a:r>
              <a:rPr lang="en-GB" b="0" i="0" dirty="0" err="1">
                <a:solidFill>
                  <a:srgbClr val="2D3B45"/>
                </a:solidFill>
                <a:effectLst/>
                <a:latin typeface="Lato Extended"/>
              </a:rPr>
              <a:t>PICo</a:t>
            </a:r>
            <a:endParaRPr lang="en-GB" sz="2000" b="0" i="0" dirty="0">
              <a:solidFill>
                <a:srgbClr val="2D3B45"/>
              </a:solidFill>
              <a:effectLst/>
              <a:latin typeface="Lato Extended"/>
            </a:endParaRPr>
          </a:p>
          <a:p>
            <a:pPr algn="l"/>
            <a:r>
              <a:rPr lang="en-GB" sz="2000" b="0" i="0" dirty="0">
                <a:solidFill>
                  <a:srgbClr val="2D3B45"/>
                </a:solidFill>
                <a:effectLst/>
                <a:latin typeface="Lato Extended"/>
              </a:rPr>
              <a:t>Scenario 1</a:t>
            </a:r>
          </a:p>
          <a:p>
            <a:pPr algn="l">
              <a:buFont typeface="Arial" panose="020B0604020202020204" pitchFamily="34" charset="0"/>
              <a:buChar char="•"/>
            </a:pPr>
            <a:r>
              <a:rPr lang="en-GB" sz="2000" b="0" i="0" dirty="0">
                <a:solidFill>
                  <a:srgbClr val="2D3B45"/>
                </a:solidFill>
                <a:effectLst/>
                <a:latin typeface="Lato Extended"/>
              </a:rPr>
              <a:t>Monica, a 42-year-old Caucasian woman 165 cm 105 kg, presented to her general practitioner(GP) with complaints of malaise and 'pressure in her head.' The physical examination revealed that she was hypertensive (blood pressure 160/98). Her GP discussed putting her on an ACE inhibitor for six months; however, Glenda wanted to try exercise and dietary alterations to promote weight loss as she had heard on the evening news that for every 3 kg of weight loss, blood pressure was reduced by 5mm Hg.</a:t>
            </a:r>
          </a:p>
          <a:p>
            <a:pPr algn="l"/>
            <a:r>
              <a:rPr lang="en-GB" sz="2000" b="0" i="0" dirty="0">
                <a:solidFill>
                  <a:srgbClr val="2D3B45"/>
                </a:solidFill>
                <a:effectLst/>
                <a:latin typeface="Lato Extended"/>
              </a:rPr>
              <a:t>What is PICO/PIRD/PEO/</a:t>
            </a:r>
            <a:r>
              <a:rPr lang="en-GB" sz="2000" b="0" i="0" dirty="0" err="1">
                <a:solidFill>
                  <a:srgbClr val="2D3B45"/>
                </a:solidFill>
                <a:effectLst/>
                <a:latin typeface="Lato Extended"/>
              </a:rPr>
              <a:t>PICo</a:t>
            </a:r>
            <a:r>
              <a:rPr lang="en-GB" sz="2000" b="0" i="0" dirty="0">
                <a:solidFill>
                  <a:srgbClr val="2D3B45"/>
                </a:solidFill>
                <a:effectLst/>
                <a:latin typeface="Lato Extended"/>
              </a:rPr>
              <a:t>?</a:t>
            </a:r>
          </a:p>
          <a:p>
            <a:endParaRPr lang="en-GB" sz="2000" dirty="0"/>
          </a:p>
        </p:txBody>
      </p:sp>
      <p:pic>
        <p:nvPicPr>
          <p:cNvPr id="8" name="Obrázek 7">
            <a:extLst>
              <a:ext uri="{FF2B5EF4-FFF2-40B4-BE49-F238E27FC236}">
                <a16:creationId xmlns:a16="http://schemas.microsoft.com/office/drawing/2014/main" id="{E0EE656C-86C7-0F2D-B7AB-764BBFDC0CF5}"/>
              </a:ext>
            </a:extLst>
          </p:cNvPr>
          <p:cNvPicPr>
            <a:picLocks noChangeAspect="1"/>
          </p:cNvPicPr>
          <p:nvPr/>
        </p:nvPicPr>
        <p:blipFill>
          <a:blip r:embed="rId2"/>
          <a:stretch>
            <a:fillRect/>
          </a:stretch>
        </p:blipFill>
        <p:spPr>
          <a:xfrm>
            <a:off x="7148513" y="3296444"/>
            <a:ext cx="4667407" cy="2886075"/>
          </a:xfrm>
          <a:prstGeom prst="rect">
            <a:avLst/>
          </a:prstGeom>
        </p:spPr>
      </p:pic>
    </p:spTree>
    <p:extLst>
      <p:ext uri="{BB962C8B-B14F-4D97-AF65-F5344CB8AC3E}">
        <p14:creationId xmlns:p14="http://schemas.microsoft.com/office/powerpoint/2010/main" val="23353222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223D07-9D5D-0BB0-F4F6-5B153F2CA4E7}"/>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ADA1D3D0-5236-9ACC-806A-CE9F1C26464D}"/>
              </a:ext>
            </a:extLst>
          </p:cNvPr>
          <p:cNvSpPr>
            <a:spLocks noGrp="1"/>
          </p:cNvSpPr>
          <p:nvPr>
            <p:ph idx="1"/>
          </p:nvPr>
        </p:nvSpPr>
        <p:spPr>
          <a:xfrm>
            <a:off x="838200" y="1825625"/>
            <a:ext cx="7177755" cy="4351338"/>
          </a:xfrm>
        </p:spPr>
        <p:txBody>
          <a:bodyPr/>
          <a:lstStyle/>
          <a:p>
            <a:pPr algn="l"/>
            <a:r>
              <a:rPr lang="en-GB" sz="1800" b="0" i="0" dirty="0">
                <a:solidFill>
                  <a:srgbClr val="2D3B45"/>
                </a:solidFill>
                <a:effectLst/>
                <a:latin typeface="Lato Extended"/>
              </a:rPr>
              <a:t>READ THE SCENARIO CAREFULLY AND IDENTIFY THE PICO/PIRD/PEO/</a:t>
            </a:r>
            <a:r>
              <a:rPr lang="en-GB" sz="1800" b="0" i="0" dirty="0" err="1">
                <a:solidFill>
                  <a:srgbClr val="2D3B45"/>
                </a:solidFill>
                <a:effectLst/>
                <a:latin typeface="Lato Extended"/>
              </a:rPr>
              <a:t>PICo</a:t>
            </a:r>
            <a:endParaRPr lang="en-GB" b="0" i="0" dirty="0">
              <a:solidFill>
                <a:srgbClr val="2D3B45"/>
              </a:solidFill>
              <a:effectLst/>
              <a:latin typeface="Lato Extended"/>
            </a:endParaRPr>
          </a:p>
          <a:p>
            <a:pPr algn="l"/>
            <a:r>
              <a:rPr lang="en-GB" sz="1800" b="0" i="0" dirty="0">
                <a:solidFill>
                  <a:srgbClr val="2D3B45"/>
                </a:solidFill>
                <a:effectLst/>
                <a:latin typeface="Lato Extended"/>
              </a:rPr>
              <a:t>Scenario 2</a:t>
            </a:r>
            <a:endParaRPr lang="en-GB" b="0" i="0" dirty="0">
              <a:solidFill>
                <a:srgbClr val="2D3B45"/>
              </a:solidFill>
              <a:effectLst/>
              <a:latin typeface="Lato Extended"/>
            </a:endParaRPr>
          </a:p>
          <a:p>
            <a:pPr algn="l">
              <a:buFont typeface="Arial" panose="020B0604020202020204" pitchFamily="34" charset="0"/>
              <a:buChar char="•"/>
            </a:pPr>
            <a:r>
              <a:rPr lang="en-GB" sz="1800" b="0" i="0" dirty="0">
                <a:solidFill>
                  <a:srgbClr val="2D3B45"/>
                </a:solidFill>
                <a:effectLst/>
                <a:latin typeface="Lato Extended"/>
              </a:rPr>
              <a:t>Tom is a 65-year-old gentleman who has been diagnosed with prostate cancer. He has been married to his wife, Laura, for 35 years and is greatly concerned about his ability to be physically intimate with her, should he pursue surgery as a treatment method. He mentions that he is most interested in living his life fully with as much normality as possible for as long as possible. He comes to you requesting information about whether or not having surgery will be the best plan for him.</a:t>
            </a:r>
            <a:endParaRPr lang="en-GB" b="0" i="0" dirty="0">
              <a:solidFill>
                <a:srgbClr val="2D3B45"/>
              </a:solidFill>
              <a:effectLst/>
              <a:latin typeface="Lato Extended"/>
            </a:endParaRPr>
          </a:p>
          <a:p>
            <a:pPr algn="l"/>
            <a:r>
              <a:rPr lang="en-GB" sz="1800" b="0" i="0" dirty="0">
                <a:solidFill>
                  <a:srgbClr val="2D3B45"/>
                </a:solidFill>
                <a:effectLst/>
                <a:latin typeface="Lato Extended"/>
              </a:rPr>
              <a:t>What is PICO/PIRD/PEO/</a:t>
            </a:r>
            <a:r>
              <a:rPr lang="en-GB" sz="1800" b="0" i="0" dirty="0" err="1">
                <a:solidFill>
                  <a:srgbClr val="2D3B45"/>
                </a:solidFill>
                <a:effectLst/>
                <a:latin typeface="Lato Extended"/>
              </a:rPr>
              <a:t>PICo</a:t>
            </a:r>
            <a:r>
              <a:rPr lang="en-GB" sz="1800" b="0" i="0" dirty="0">
                <a:solidFill>
                  <a:srgbClr val="2D3B45"/>
                </a:solidFill>
                <a:effectLst/>
                <a:latin typeface="Lato Extended"/>
              </a:rPr>
              <a:t>?</a:t>
            </a:r>
            <a:endParaRPr lang="en-GB" b="0" i="0" dirty="0">
              <a:solidFill>
                <a:srgbClr val="2D3B45"/>
              </a:solidFill>
              <a:effectLst/>
              <a:latin typeface="Lato Extended"/>
            </a:endParaRPr>
          </a:p>
          <a:p>
            <a:endParaRPr lang="en-GB" dirty="0"/>
          </a:p>
        </p:txBody>
      </p:sp>
      <p:pic>
        <p:nvPicPr>
          <p:cNvPr id="5" name="Obrázek 4">
            <a:extLst>
              <a:ext uri="{FF2B5EF4-FFF2-40B4-BE49-F238E27FC236}">
                <a16:creationId xmlns:a16="http://schemas.microsoft.com/office/drawing/2014/main" id="{C84B1D7B-D240-F685-2486-21CE08B2B1D3}"/>
              </a:ext>
            </a:extLst>
          </p:cNvPr>
          <p:cNvPicPr>
            <a:picLocks noChangeAspect="1"/>
          </p:cNvPicPr>
          <p:nvPr/>
        </p:nvPicPr>
        <p:blipFill>
          <a:blip r:embed="rId2"/>
          <a:stretch>
            <a:fillRect/>
          </a:stretch>
        </p:blipFill>
        <p:spPr>
          <a:xfrm>
            <a:off x="7886724" y="4001294"/>
            <a:ext cx="4234253" cy="2662498"/>
          </a:xfrm>
          <a:prstGeom prst="rect">
            <a:avLst/>
          </a:prstGeom>
        </p:spPr>
      </p:pic>
    </p:spTree>
    <p:extLst>
      <p:ext uri="{BB962C8B-B14F-4D97-AF65-F5344CB8AC3E}">
        <p14:creationId xmlns:p14="http://schemas.microsoft.com/office/powerpoint/2010/main" val="14057161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245EF9-1D71-8293-C425-05A7734714D4}"/>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77C7FED0-D26C-3DA0-F7BB-4C4A9B245F0B}"/>
              </a:ext>
            </a:extLst>
          </p:cNvPr>
          <p:cNvSpPr>
            <a:spLocks noGrp="1"/>
          </p:cNvSpPr>
          <p:nvPr>
            <p:ph idx="1"/>
          </p:nvPr>
        </p:nvSpPr>
        <p:spPr>
          <a:xfrm>
            <a:off x="308361" y="1782896"/>
            <a:ext cx="6075348" cy="4351338"/>
          </a:xfrm>
        </p:spPr>
        <p:txBody>
          <a:bodyPr/>
          <a:lstStyle/>
          <a:p>
            <a:pPr algn="l"/>
            <a:r>
              <a:rPr lang="en-GB" sz="1800" b="0" i="0" dirty="0">
                <a:solidFill>
                  <a:srgbClr val="2D3B45"/>
                </a:solidFill>
                <a:effectLst/>
                <a:latin typeface="Lato Extended"/>
              </a:rPr>
              <a:t>READ THE SCENARIO CAREFULLY AND IDENTIFY THE PICO/PIRD/PEO/</a:t>
            </a:r>
            <a:r>
              <a:rPr lang="en-GB" sz="1800" b="0" i="0" dirty="0" err="1">
                <a:solidFill>
                  <a:srgbClr val="2D3B45"/>
                </a:solidFill>
                <a:effectLst/>
                <a:latin typeface="Lato Extended"/>
              </a:rPr>
              <a:t>PICo</a:t>
            </a:r>
            <a:endParaRPr lang="en-GB" b="0" i="0" dirty="0">
              <a:solidFill>
                <a:srgbClr val="2D3B45"/>
              </a:solidFill>
              <a:effectLst/>
              <a:latin typeface="Lato Extended"/>
            </a:endParaRPr>
          </a:p>
          <a:p>
            <a:pPr algn="l"/>
            <a:r>
              <a:rPr lang="en-GB" sz="1800" b="0" i="0" dirty="0">
                <a:solidFill>
                  <a:srgbClr val="2D3B45"/>
                </a:solidFill>
                <a:effectLst/>
                <a:latin typeface="Lato Extended"/>
              </a:rPr>
              <a:t>Scenario 3</a:t>
            </a:r>
            <a:endParaRPr lang="en-GB" b="0" i="0" dirty="0">
              <a:solidFill>
                <a:srgbClr val="2D3B45"/>
              </a:solidFill>
              <a:effectLst/>
              <a:latin typeface="Lato Extended"/>
            </a:endParaRPr>
          </a:p>
          <a:p>
            <a:pPr algn="l">
              <a:buFont typeface="Arial" panose="020B0604020202020204" pitchFamily="34" charset="0"/>
              <a:buChar char="•"/>
            </a:pPr>
            <a:r>
              <a:rPr lang="en-GB" sz="1800" b="0" i="0" dirty="0">
                <a:solidFill>
                  <a:srgbClr val="2D3B45"/>
                </a:solidFill>
                <a:effectLst/>
                <a:latin typeface="Lato Extended"/>
              </a:rPr>
              <a:t>A 42-year-old woman Simona with asthma comes to the clinic for her regularly scheduled physical examination. She has been listening to the radio, and an expert indicated that beta-adrenergic agonists might help her manage her asthma. However, she is apprehensive since she had a friend who died after using this medication. She would like to know if this is likely to happen to her if she includes this medication in her asthma management plan.</a:t>
            </a:r>
            <a:endParaRPr lang="en-GB" b="0" i="0" dirty="0">
              <a:solidFill>
                <a:srgbClr val="2D3B45"/>
              </a:solidFill>
              <a:effectLst/>
              <a:latin typeface="Lato Extended"/>
            </a:endParaRPr>
          </a:p>
          <a:p>
            <a:pPr algn="l"/>
            <a:r>
              <a:rPr lang="en-GB" sz="1800" b="0" i="0" dirty="0">
                <a:solidFill>
                  <a:srgbClr val="2D3B45"/>
                </a:solidFill>
                <a:effectLst/>
                <a:latin typeface="Lato Extended"/>
              </a:rPr>
              <a:t>What is PICO/PIRD/PEO/</a:t>
            </a:r>
            <a:r>
              <a:rPr lang="en-GB" sz="1800" b="0" i="0" dirty="0" err="1">
                <a:solidFill>
                  <a:srgbClr val="2D3B45"/>
                </a:solidFill>
                <a:effectLst/>
                <a:latin typeface="Lato Extended"/>
              </a:rPr>
              <a:t>PICo</a:t>
            </a:r>
            <a:r>
              <a:rPr lang="en-GB" sz="1800" b="0" i="0" dirty="0">
                <a:solidFill>
                  <a:srgbClr val="2D3B45"/>
                </a:solidFill>
                <a:effectLst/>
                <a:latin typeface="Lato Extended"/>
              </a:rPr>
              <a:t>?</a:t>
            </a:r>
            <a:endParaRPr lang="en-GB" b="0" i="0" dirty="0">
              <a:solidFill>
                <a:srgbClr val="2D3B45"/>
              </a:solidFill>
              <a:effectLst/>
              <a:latin typeface="Lato Extended"/>
            </a:endParaRPr>
          </a:p>
          <a:p>
            <a:endParaRPr lang="en-GB" dirty="0"/>
          </a:p>
        </p:txBody>
      </p:sp>
      <p:pic>
        <p:nvPicPr>
          <p:cNvPr id="5" name="Obrázek 4">
            <a:extLst>
              <a:ext uri="{FF2B5EF4-FFF2-40B4-BE49-F238E27FC236}">
                <a16:creationId xmlns:a16="http://schemas.microsoft.com/office/drawing/2014/main" id="{CEF31865-A607-6896-2EB8-E0A3C73311D3}"/>
              </a:ext>
            </a:extLst>
          </p:cNvPr>
          <p:cNvPicPr>
            <a:picLocks noChangeAspect="1"/>
          </p:cNvPicPr>
          <p:nvPr/>
        </p:nvPicPr>
        <p:blipFill>
          <a:blip r:embed="rId2"/>
          <a:stretch>
            <a:fillRect/>
          </a:stretch>
        </p:blipFill>
        <p:spPr>
          <a:xfrm>
            <a:off x="6809449" y="3149600"/>
            <a:ext cx="5074190" cy="3343275"/>
          </a:xfrm>
          <a:prstGeom prst="rect">
            <a:avLst/>
          </a:prstGeom>
        </p:spPr>
      </p:pic>
    </p:spTree>
    <p:extLst>
      <p:ext uri="{BB962C8B-B14F-4D97-AF65-F5344CB8AC3E}">
        <p14:creationId xmlns:p14="http://schemas.microsoft.com/office/powerpoint/2010/main" val="191912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58AD47-0B40-62DA-0225-226FB3CFADB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1215243-4ECC-5032-BEEF-71363E88FB2B}"/>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C993A36D-1B38-9FF5-750B-03AA9C46AA0F}"/>
              </a:ext>
            </a:extLst>
          </p:cNvPr>
          <p:cNvSpPr>
            <a:spLocks noGrp="1"/>
          </p:cNvSpPr>
          <p:nvPr>
            <p:ph type="title"/>
          </p:nvPr>
        </p:nvSpPr>
        <p:spPr/>
        <p:txBody>
          <a:bodyPr/>
          <a:lstStyle/>
          <a:p>
            <a:r>
              <a:rPr lang="cs-CZ" dirty="0"/>
              <a:t>Formulace klinické otázky</a:t>
            </a:r>
            <a:endParaRPr lang="en-GB" dirty="0"/>
          </a:p>
        </p:txBody>
      </p:sp>
      <p:sp>
        <p:nvSpPr>
          <p:cNvPr id="5" name="Zástupný obsah 4">
            <a:extLst>
              <a:ext uri="{FF2B5EF4-FFF2-40B4-BE49-F238E27FC236}">
                <a16:creationId xmlns:a16="http://schemas.microsoft.com/office/drawing/2014/main" id="{881308C7-14AA-4B2B-DA04-936E2DB76336}"/>
              </a:ext>
            </a:extLst>
          </p:cNvPr>
          <p:cNvSpPr>
            <a:spLocks noGrp="1"/>
          </p:cNvSpPr>
          <p:nvPr>
            <p:ph idx="1"/>
          </p:nvPr>
        </p:nvSpPr>
        <p:spPr/>
        <p:txBody>
          <a:bodyPr/>
          <a:lstStyle/>
          <a:p>
            <a:pPr marL="72000" indent="0">
              <a:buNone/>
            </a:pPr>
            <a:r>
              <a:rPr lang="cs-CZ" i="1" dirty="0">
                <a:solidFill>
                  <a:schemeClr val="tx2">
                    <a:lumMod val="60000"/>
                    <a:lumOff val="40000"/>
                  </a:schemeClr>
                </a:solidFill>
              </a:rPr>
              <a:t>BACKGROUND and FOREGROUND </a:t>
            </a:r>
            <a:r>
              <a:rPr lang="cs-CZ" i="1" dirty="0" err="1">
                <a:solidFill>
                  <a:schemeClr val="tx2">
                    <a:lumMod val="60000"/>
                    <a:lumOff val="40000"/>
                  </a:schemeClr>
                </a:solidFill>
              </a:rPr>
              <a:t>questions</a:t>
            </a:r>
            <a:endParaRPr lang="cs-CZ" i="1" dirty="0">
              <a:solidFill>
                <a:schemeClr val="tx2">
                  <a:lumMod val="60000"/>
                  <a:lumOff val="40000"/>
                </a:schemeClr>
              </a:solidFill>
            </a:endParaRPr>
          </a:p>
          <a:p>
            <a:r>
              <a:rPr lang="cs-CZ" dirty="0"/>
              <a:t>Rozdíly mezi problematikou BACKGROUND and FOREGROUND </a:t>
            </a:r>
            <a:r>
              <a:rPr lang="cs-CZ" dirty="0" err="1"/>
              <a:t>questions</a:t>
            </a:r>
            <a:endParaRPr lang="cs-CZ" dirty="0"/>
          </a:p>
          <a:p>
            <a:endParaRPr lang="cs-CZ" dirty="0"/>
          </a:p>
          <a:p>
            <a:r>
              <a:rPr lang="cs-CZ" dirty="0"/>
              <a:t>Pro </a:t>
            </a:r>
            <a:r>
              <a:rPr lang="cs-CZ" b="1" dirty="0" err="1"/>
              <a:t>foreground</a:t>
            </a:r>
            <a:r>
              <a:rPr lang="cs-CZ" b="1" dirty="0"/>
              <a:t> </a:t>
            </a:r>
            <a:r>
              <a:rPr lang="cs-CZ" b="1" dirty="0" err="1"/>
              <a:t>questions</a:t>
            </a:r>
            <a:r>
              <a:rPr lang="cs-CZ" b="1" dirty="0"/>
              <a:t> </a:t>
            </a:r>
            <a:r>
              <a:rPr lang="cs-CZ" dirty="0"/>
              <a:t>je možné používat různé typy klinických otázek (PICO, </a:t>
            </a:r>
            <a:r>
              <a:rPr lang="cs-CZ" dirty="0" err="1"/>
              <a:t>PICo</a:t>
            </a:r>
            <a:r>
              <a:rPr lang="cs-CZ" dirty="0"/>
              <a:t>, PEO, PIRD...)</a:t>
            </a:r>
          </a:p>
          <a:p>
            <a:endParaRPr lang="cs-CZ" dirty="0"/>
          </a:p>
          <a:p>
            <a:r>
              <a:rPr lang="en-GB" dirty="0" err="1"/>
              <a:t>na</a:t>
            </a:r>
            <a:r>
              <a:rPr lang="en-GB" dirty="0"/>
              <a:t> </a:t>
            </a:r>
            <a:r>
              <a:rPr lang="en-GB" dirty="0" err="1"/>
              <a:t>specifické</a:t>
            </a:r>
            <a:r>
              <a:rPr lang="en-GB" dirty="0"/>
              <a:t> </a:t>
            </a:r>
            <a:r>
              <a:rPr lang="en-GB" dirty="0" err="1"/>
              <a:t>základní</a:t>
            </a:r>
            <a:r>
              <a:rPr lang="en-GB" dirty="0"/>
              <a:t> </a:t>
            </a:r>
            <a:r>
              <a:rPr lang="en-GB" dirty="0" err="1"/>
              <a:t>otázky</a:t>
            </a:r>
            <a:r>
              <a:rPr lang="en-GB" dirty="0"/>
              <a:t> </a:t>
            </a:r>
            <a:r>
              <a:rPr lang="en-GB" dirty="0" err="1"/>
              <a:t>odpovídají</a:t>
            </a:r>
            <a:r>
              <a:rPr lang="en-GB" dirty="0"/>
              <a:t> </a:t>
            </a:r>
            <a:r>
              <a:rPr lang="en-GB" dirty="0" err="1"/>
              <a:t>specifické</a:t>
            </a:r>
            <a:r>
              <a:rPr lang="en-GB" dirty="0"/>
              <a:t> </a:t>
            </a:r>
            <a:r>
              <a:rPr lang="en-GB" dirty="0" err="1"/>
              <a:t>výzkumné</a:t>
            </a:r>
            <a:r>
              <a:rPr lang="en-GB" dirty="0"/>
              <a:t> </a:t>
            </a:r>
            <a:r>
              <a:rPr lang="en-GB" dirty="0" err="1"/>
              <a:t>plány</a:t>
            </a:r>
            <a:r>
              <a:rPr lang="en-GB" dirty="0"/>
              <a:t>/</a:t>
            </a:r>
            <a:r>
              <a:rPr lang="en-GB" dirty="0" err="1"/>
              <a:t>metody</a:t>
            </a:r>
            <a:endParaRPr lang="en-GB" dirty="0"/>
          </a:p>
        </p:txBody>
      </p:sp>
    </p:spTree>
    <p:extLst>
      <p:ext uri="{BB962C8B-B14F-4D97-AF65-F5344CB8AC3E}">
        <p14:creationId xmlns:p14="http://schemas.microsoft.com/office/powerpoint/2010/main" val="19565232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164459-0083-E379-4E51-8E8B85FDA443}"/>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0036671F-98AF-25C2-E953-1B2368E3548B}"/>
              </a:ext>
            </a:extLst>
          </p:cNvPr>
          <p:cNvSpPr>
            <a:spLocks noGrp="1"/>
          </p:cNvSpPr>
          <p:nvPr>
            <p:ph idx="1"/>
          </p:nvPr>
        </p:nvSpPr>
        <p:spPr>
          <a:xfrm>
            <a:off x="323850" y="1377950"/>
            <a:ext cx="8049426" cy="4351338"/>
          </a:xfrm>
        </p:spPr>
        <p:txBody>
          <a:bodyPr/>
          <a:lstStyle/>
          <a:p>
            <a:pPr algn="l"/>
            <a:r>
              <a:rPr lang="en-GB" sz="1800" b="0" i="0" dirty="0">
                <a:solidFill>
                  <a:srgbClr val="2D3B45"/>
                </a:solidFill>
                <a:effectLst/>
                <a:latin typeface="Lato Extended"/>
              </a:rPr>
              <a:t>READ THE SCENARIO CAREFULLY AND IDENTIFY THE PICO/PIRD/PEO/</a:t>
            </a:r>
            <a:r>
              <a:rPr lang="en-GB" sz="1800" b="0" i="0" dirty="0" err="1">
                <a:solidFill>
                  <a:srgbClr val="2D3B45"/>
                </a:solidFill>
                <a:effectLst/>
                <a:latin typeface="Lato Extended"/>
              </a:rPr>
              <a:t>PICo</a:t>
            </a:r>
            <a:endParaRPr lang="en-GB" b="0" i="0" dirty="0">
              <a:solidFill>
                <a:srgbClr val="2D3B45"/>
              </a:solidFill>
              <a:effectLst/>
              <a:latin typeface="Lato Extended"/>
            </a:endParaRPr>
          </a:p>
          <a:p>
            <a:pPr algn="l"/>
            <a:r>
              <a:rPr lang="en-GB" sz="1800" b="0" i="0" dirty="0">
                <a:solidFill>
                  <a:srgbClr val="2D3B45"/>
                </a:solidFill>
                <a:effectLst/>
                <a:latin typeface="Lato Extended"/>
              </a:rPr>
              <a:t>Scenario 4</a:t>
            </a:r>
            <a:endParaRPr lang="en-GB" b="0" i="0" dirty="0">
              <a:solidFill>
                <a:srgbClr val="2D3B45"/>
              </a:solidFill>
              <a:effectLst/>
              <a:latin typeface="Lato Extended"/>
            </a:endParaRPr>
          </a:p>
          <a:p>
            <a:pPr algn="l">
              <a:buFont typeface="Arial" panose="020B0604020202020204" pitchFamily="34" charset="0"/>
              <a:buChar char="•"/>
            </a:pPr>
            <a:r>
              <a:rPr lang="en-GB" sz="1800" b="0" i="0" dirty="0">
                <a:solidFill>
                  <a:srgbClr val="2D3B45"/>
                </a:solidFill>
                <a:effectLst/>
                <a:latin typeface="Lato Extended"/>
              </a:rPr>
              <a:t>Karla, a 33-year-old woman who is gravida 2 para 1 in her sixth month of pregnancy, tells you that her right side is exceptionally tender and feels rather nauseous, which is new for her. Her pregnancy is high-risk, and she has been on bed rest for three weeks to prevent preterm </a:t>
            </a:r>
            <a:r>
              <a:rPr lang="en-GB" sz="1800" b="0" i="0" dirty="0" err="1">
                <a:solidFill>
                  <a:srgbClr val="2D3B45"/>
                </a:solidFill>
                <a:effectLst/>
                <a:latin typeface="Lato Extended"/>
              </a:rPr>
              <a:t>labor</a:t>
            </a:r>
            <a:r>
              <a:rPr lang="en-GB" sz="1800" b="0" i="0" dirty="0">
                <a:solidFill>
                  <a:srgbClr val="2D3B45"/>
                </a:solidFill>
                <a:effectLst/>
                <a:latin typeface="Lato Extended"/>
              </a:rPr>
              <a:t>. You are suspicious of appendicitis, but upon ultrasound, you are not sure. You consider getting a CT scan to confirm your diagnosis; however, you are not sure of the benefits of its accuracy in comparison to its risks.</a:t>
            </a:r>
            <a:endParaRPr lang="en-GB" b="0" i="0" dirty="0">
              <a:solidFill>
                <a:srgbClr val="2D3B45"/>
              </a:solidFill>
              <a:effectLst/>
              <a:latin typeface="Lato Extended"/>
            </a:endParaRPr>
          </a:p>
          <a:p>
            <a:pPr algn="l"/>
            <a:r>
              <a:rPr lang="en-GB" sz="1800" b="0" i="0" dirty="0">
                <a:solidFill>
                  <a:srgbClr val="2D3B45"/>
                </a:solidFill>
                <a:effectLst/>
                <a:latin typeface="Lato Extended"/>
              </a:rPr>
              <a:t>What is PICO/PIRD/PEO/</a:t>
            </a:r>
            <a:r>
              <a:rPr lang="en-GB" sz="1800" b="0" i="0" dirty="0" err="1">
                <a:solidFill>
                  <a:srgbClr val="2D3B45"/>
                </a:solidFill>
                <a:effectLst/>
                <a:latin typeface="Lato Extended"/>
              </a:rPr>
              <a:t>PICo</a:t>
            </a:r>
            <a:r>
              <a:rPr lang="en-GB" sz="1800" b="0" i="0" dirty="0">
                <a:solidFill>
                  <a:srgbClr val="2D3B45"/>
                </a:solidFill>
                <a:effectLst/>
                <a:latin typeface="Lato Extended"/>
              </a:rPr>
              <a:t>?</a:t>
            </a:r>
            <a:endParaRPr lang="en-GB" b="0" i="0" dirty="0">
              <a:solidFill>
                <a:srgbClr val="2D3B45"/>
              </a:solidFill>
              <a:effectLst/>
              <a:latin typeface="Lato Extended"/>
            </a:endParaRPr>
          </a:p>
          <a:p>
            <a:endParaRPr lang="en-GB" dirty="0"/>
          </a:p>
        </p:txBody>
      </p:sp>
      <p:pic>
        <p:nvPicPr>
          <p:cNvPr id="5" name="Obrázek 4">
            <a:extLst>
              <a:ext uri="{FF2B5EF4-FFF2-40B4-BE49-F238E27FC236}">
                <a16:creationId xmlns:a16="http://schemas.microsoft.com/office/drawing/2014/main" id="{F0057DB6-D4D0-6D19-5466-BE8BA520675B}"/>
              </a:ext>
            </a:extLst>
          </p:cNvPr>
          <p:cNvPicPr>
            <a:picLocks noChangeAspect="1"/>
          </p:cNvPicPr>
          <p:nvPr/>
        </p:nvPicPr>
        <p:blipFill>
          <a:blip r:embed="rId2"/>
          <a:stretch>
            <a:fillRect/>
          </a:stretch>
        </p:blipFill>
        <p:spPr>
          <a:xfrm>
            <a:off x="7524749" y="3858368"/>
            <a:ext cx="4448175" cy="2832944"/>
          </a:xfrm>
          <a:prstGeom prst="rect">
            <a:avLst/>
          </a:prstGeom>
        </p:spPr>
      </p:pic>
    </p:spTree>
    <p:extLst>
      <p:ext uri="{BB962C8B-B14F-4D97-AF65-F5344CB8AC3E}">
        <p14:creationId xmlns:p14="http://schemas.microsoft.com/office/powerpoint/2010/main" val="31582882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2F861-4E47-E262-D7BC-272B601BDE4C}"/>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7B81686F-004F-54FE-F998-E97BF3C8BED3}"/>
              </a:ext>
            </a:extLst>
          </p:cNvPr>
          <p:cNvSpPr>
            <a:spLocks noGrp="1"/>
          </p:cNvSpPr>
          <p:nvPr>
            <p:ph idx="1"/>
          </p:nvPr>
        </p:nvSpPr>
        <p:spPr>
          <a:xfrm>
            <a:off x="282723" y="1253331"/>
            <a:ext cx="6006981" cy="4351338"/>
          </a:xfrm>
        </p:spPr>
        <p:txBody>
          <a:bodyPr>
            <a:normAutofit fontScale="25000" lnSpcReduction="20000"/>
          </a:bodyPr>
          <a:lstStyle/>
          <a:p>
            <a:pPr algn="l"/>
            <a:r>
              <a:rPr lang="en-GB" sz="3600" b="0" i="0" dirty="0">
                <a:solidFill>
                  <a:srgbClr val="2D3B45"/>
                </a:solidFill>
                <a:effectLst/>
                <a:latin typeface="Lato Extended"/>
              </a:rPr>
              <a:t>READ THE SCENARIO CAREFULLY AND IDENTIFY THE PICO/PIRD/PEO/</a:t>
            </a:r>
            <a:r>
              <a:rPr lang="en-GB" sz="3600" b="0" i="0" dirty="0" err="1">
                <a:solidFill>
                  <a:srgbClr val="2D3B45"/>
                </a:solidFill>
                <a:effectLst/>
                <a:latin typeface="Lato Extended"/>
              </a:rPr>
              <a:t>PICo</a:t>
            </a:r>
            <a:endParaRPr lang="en-GB" b="0" i="0" dirty="0">
              <a:solidFill>
                <a:srgbClr val="2D3B45"/>
              </a:solidFill>
              <a:effectLst/>
              <a:latin typeface="Lato Extended"/>
            </a:endParaRPr>
          </a:p>
          <a:p>
            <a:pPr algn="l"/>
            <a:r>
              <a:rPr lang="en-GB" sz="2800" b="0" i="0" dirty="0">
                <a:solidFill>
                  <a:srgbClr val="2D3B45"/>
                </a:solidFill>
                <a:effectLst/>
                <a:latin typeface="Lato Extended"/>
              </a:rPr>
              <a:t>Scenario 5</a:t>
            </a:r>
            <a:endParaRPr lang="en-GB" b="0" i="0" dirty="0">
              <a:solidFill>
                <a:srgbClr val="2D3B45"/>
              </a:solidFill>
              <a:effectLst/>
              <a:latin typeface="Lato Extended"/>
            </a:endParaRPr>
          </a:p>
          <a:p>
            <a:pPr algn="l">
              <a:buFont typeface="Arial" panose="020B0604020202020204" pitchFamily="34" charset="0"/>
              <a:buChar char="•"/>
            </a:pPr>
            <a:r>
              <a:rPr lang="en-GB" sz="2800" b="0" i="0" dirty="0">
                <a:solidFill>
                  <a:srgbClr val="2D3B45"/>
                </a:solidFill>
                <a:effectLst/>
                <a:latin typeface="Lato Extended"/>
              </a:rPr>
              <a:t>You are caring for Jim, a gentleman aged 68, who has been in the intensive care unit (ICU) for three weeks. He is now extremely weak and could go into cardiac arrest at any time. Your patient is on a ventilator; he receives several intravenous medications to maximize his cardiac function; his heart rate, blood pressure, and oxygenation are monitored continuously. Jim's daughter is very involved in her father's care. She asks many questions about how her father's care is progressing and wants to be informed of any slightest change. She asks questions about whether or not her presence with her father is desirable in the event of a cardiac arrest and whether or not he should be resuscitated. The medical team is adamantly opposed to her presence. However, the daughter argues that it is important for her and her father to be together in such a difficult situation and does not understand the medical team's position. To make the best solution for your patient and for his daughter, you have decided to seek evidence to make an informed decision in this situation.</a:t>
            </a:r>
            <a:endParaRPr lang="en-GB" b="0" i="0" dirty="0">
              <a:solidFill>
                <a:srgbClr val="2D3B45"/>
              </a:solidFill>
              <a:effectLst/>
              <a:latin typeface="Lato Extended"/>
            </a:endParaRPr>
          </a:p>
          <a:p>
            <a:pPr algn="l"/>
            <a:r>
              <a:rPr lang="en-GB" sz="2800" b="0" i="0" dirty="0">
                <a:solidFill>
                  <a:srgbClr val="2D3B45"/>
                </a:solidFill>
                <a:effectLst/>
                <a:latin typeface="Lato Extended"/>
              </a:rPr>
              <a:t>What is PICO/PIRD/PEO/</a:t>
            </a:r>
            <a:r>
              <a:rPr lang="en-GB" sz="2800" b="0" i="0" dirty="0" err="1">
                <a:solidFill>
                  <a:srgbClr val="2D3B45"/>
                </a:solidFill>
                <a:effectLst/>
                <a:latin typeface="Lato Extended"/>
              </a:rPr>
              <a:t>PICo</a:t>
            </a:r>
            <a:r>
              <a:rPr lang="en-GB" sz="2800" b="0" i="0" dirty="0">
                <a:solidFill>
                  <a:srgbClr val="2D3B45"/>
                </a:solidFill>
                <a:effectLst/>
                <a:latin typeface="Lato Extended"/>
              </a:rPr>
              <a:t>?</a:t>
            </a:r>
            <a:endParaRPr lang="en-GB" b="0" i="0" dirty="0">
              <a:solidFill>
                <a:srgbClr val="2D3B45"/>
              </a:solidFill>
              <a:effectLst/>
              <a:latin typeface="Lato Extended"/>
            </a:endParaRPr>
          </a:p>
          <a:p>
            <a:endParaRPr lang="en-GB" dirty="0"/>
          </a:p>
        </p:txBody>
      </p:sp>
      <p:pic>
        <p:nvPicPr>
          <p:cNvPr id="5" name="Obrázek 4">
            <a:extLst>
              <a:ext uri="{FF2B5EF4-FFF2-40B4-BE49-F238E27FC236}">
                <a16:creationId xmlns:a16="http://schemas.microsoft.com/office/drawing/2014/main" id="{5DEFF475-6133-B4DE-7B46-61E3D9E7BC38}"/>
              </a:ext>
            </a:extLst>
          </p:cNvPr>
          <p:cNvPicPr>
            <a:picLocks noChangeAspect="1"/>
          </p:cNvPicPr>
          <p:nvPr/>
        </p:nvPicPr>
        <p:blipFill>
          <a:blip r:embed="rId2"/>
          <a:stretch>
            <a:fillRect/>
          </a:stretch>
        </p:blipFill>
        <p:spPr>
          <a:xfrm>
            <a:off x="6327330" y="2956845"/>
            <a:ext cx="5026470" cy="3328987"/>
          </a:xfrm>
          <a:prstGeom prst="rect">
            <a:avLst/>
          </a:prstGeom>
        </p:spPr>
      </p:pic>
    </p:spTree>
    <p:extLst>
      <p:ext uri="{BB962C8B-B14F-4D97-AF65-F5344CB8AC3E}">
        <p14:creationId xmlns:p14="http://schemas.microsoft.com/office/powerpoint/2010/main" val="27121494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31339E-3227-FE53-0DC3-A286C155691F}"/>
              </a:ext>
            </a:extLst>
          </p:cNvPr>
          <p:cNvSpPr>
            <a:spLocks noGrp="1"/>
          </p:cNvSpPr>
          <p:nvPr>
            <p:ph type="title"/>
          </p:nvPr>
        </p:nvSpPr>
        <p:spPr>
          <a:xfrm>
            <a:off x="838200" y="365125"/>
            <a:ext cx="9408207" cy="480909"/>
          </a:xfrm>
        </p:spPr>
        <p:txBody>
          <a:bodyPr>
            <a:normAutofit fontScale="90000"/>
          </a:bodyPr>
          <a:lstStyle/>
          <a:p>
            <a:r>
              <a:rPr lang="en-GB" b="0" i="0" dirty="0">
                <a:solidFill>
                  <a:srgbClr val="666666"/>
                </a:solidFill>
                <a:effectLst/>
                <a:latin typeface="Lato Extended"/>
              </a:rPr>
              <a:t>Exercise clinical question types</a:t>
            </a:r>
            <a:br>
              <a:rPr lang="en-GB" b="0" i="0" dirty="0">
                <a:solidFill>
                  <a:srgbClr val="666666"/>
                </a:solidFill>
                <a:effectLst/>
                <a:latin typeface="Lato Extended"/>
              </a:rPr>
            </a:br>
            <a:endParaRPr lang="en-GB" dirty="0"/>
          </a:p>
        </p:txBody>
      </p:sp>
      <p:sp>
        <p:nvSpPr>
          <p:cNvPr id="3" name="Zástupný obsah 2">
            <a:extLst>
              <a:ext uri="{FF2B5EF4-FFF2-40B4-BE49-F238E27FC236}">
                <a16:creationId xmlns:a16="http://schemas.microsoft.com/office/drawing/2014/main" id="{AFAB36AE-A242-7F26-F51D-1FD46C871EE6}"/>
              </a:ext>
            </a:extLst>
          </p:cNvPr>
          <p:cNvSpPr>
            <a:spLocks noGrp="1"/>
          </p:cNvSpPr>
          <p:nvPr>
            <p:ph idx="1"/>
          </p:nvPr>
        </p:nvSpPr>
        <p:spPr>
          <a:xfrm>
            <a:off x="284503" y="1449443"/>
            <a:ext cx="5990246" cy="4351338"/>
          </a:xfrm>
        </p:spPr>
        <p:txBody>
          <a:bodyPr>
            <a:normAutofit fontScale="25000" lnSpcReduction="20000"/>
          </a:bodyPr>
          <a:lstStyle/>
          <a:p>
            <a:pPr algn="l"/>
            <a:r>
              <a:rPr lang="en-GB" b="0" i="0" dirty="0">
                <a:solidFill>
                  <a:srgbClr val="000000"/>
                </a:solidFill>
                <a:effectLst/>
                <a:latin typeface="Arial" panose="020B0604020202020204" pitchFamily="34" charset="0"/>
              </a:rPr>
              <a:t>Drag the appropriate core question to each question</a:t>
            </a:r>
          </a:p>
          <a:p>
            <a:pPr algn="ctr" fontAlgn="ctr"/>
            <a:r>
              <a:rPr lang="en-GB" b="0" i="0" dirty="0">
                <a:solidFill>
                  <a:srgbClr val="000000"/>
                </a:solidFill>
                <a:effectLst/>
                <a:latin typeface="Arial" panose="020B0604020202020204" pitchFamily="34" charset="0"/>
              </a:rPr>
              <a:t>In an adult with asthma (P), does the use of beta-adrenergic antagonists (I) affect the risk of death (O)?</a:t>
            </a:r>
            <a:br>
              <a:rPr lang="en-GB" b="0" i="0" dirty="0">
                <a:solidFill>
                  <a:srgbClr val="000000"/>
                </a:solidFill>
                <a:effectLst/>
                <a:latin typeface="Arial" panose="020B0604020202020204" pitchFamily="34" charset="0"/>
              </a:rPr>
            </a:br>
            <a:endParaRPr lang="en-GB" b="0" i="0" dirty="0">
              <a:solidFill>
                <a:srgbClr val="000000"/>
              </a:solidFill>
              <a:effectLst/>
              <a:latin typeface="Arial" panose="020B0604020202020204" pitchFamily="34" charset="0"/>
            </a:endParaRPr>
          </a:p>
          <a:p>
            <a:pPr algn="ctr" fontAlgn="ctr"/>
            <a:r>
              <a:rPr lang="en-GB" b="0" i="0" dirty="0">
                <a:solidFill>
                  <a:srgbClr val="000000"/>
                </a:solidFill>
                <a:effectLst/>
                <a:latin typeface="Arial" panose="020B0604020202020204" pitchFamily="34" charset="0"/>
              </a:rPr>
              <a:t> In a woman in a high-risk pregnancy with suspected appendicitis (P), is ultrasound combined with CT scan (I) compared to isolated ultrasound (C) more accurate in diagnosing appendicitis and also safe (O)?</a:t>
            </a:r>
            <a:br>
              <a:rPr lang="en-GB" b="0" i="0" dirty="0">
                <a:solidFill>
                  <a:srgbClr val="000000"/>
                </a:solidFill>
                <a:effectLst/>
                <a:latin typeface="Arial" panose="020B0604020202020204" pitchFamily="34" charset="0"/>
              </a:rPr>
            </a:br>
            <a:endParaRPr lang="en-GB" b="0" i="0" dirty="0">
              <a:solidFill>
                <a:srgbClr val="000000"/>
              </a:solidFill>
              <a:effectLst/>
              <a:latin typeface="Arial" panose="020B0604020202020204" pitchFamily="34" charset="0"/>
            </a:endParaRPr>
          </a:p>
          <a:p>
            <a:pPr algn="ctr" fontAlgn="ctr"/>
            <a:r>
              <a:rPr lang="en-GB" b="0" i="0" dirty="0">
                <a:solidFill>
                  <a:srgbClr val="000000"/>
                </a:solidFill>
                <a:effectLst/>
                <a:latin typeface="Arial" panose="020B0604020202020204" pitchFamily="34" charset="0"/>
              </a:rPr>
              <a:t> In an obese adult with hypertension (P), are ACE-Inhibitors (I) more effective compared to diet and exercise (C) at lowering blood pressure (O)?</a:t>
            </a:r>
            <a:br>
              <a:rPr lang="en-GB" b="0" i="0" dirty="0">
                <a:solidFill>
                  <a:srgbClr val="000000"/>
                </a:solidFill>
                <a:effectLst/>
                <a:latin typeface="Arial" panose="020B0604020202020204" pitchFamily="34" charset="0"/>
              </a:rPr>
            </a:br>
            <a:endParaRPr lang="en-GB" b="0" i="0" dirty="0">
              <a:solidFill>
                <a:srgbClr val="000000"/>
              </a:solidFill>
              <a:effectLst/>
              <a:latin typeface="Arial" panose="020B0604020202020204" pitchFamily="34" charset="0"/>
            </a:endParaRPr>
          </a:p>
          <a:p>
            <a:pPr algn="ctr" fontAlgn="ctr"/>
            <a:r>
              <a:rPr lang="en-GB" b="0" i="0" dirty="0">
                <a:solidFill>
                  <a:srgbClr val="000000"/>
                </a:solidFill>
                <a:effectLst/>
                <a:latin typeface="Arial" panose="020B0604020202020204" pitchFamily="34" charset="0"/>
              </a:rPr>
              <a:t> For an older adult male diagnosed with prostate cancer (P), does surgery (I) compared to no surgery (C) predict a better chance of living a long whole life (including his intimate part) (O)?</a:t>
            </a:r>
            <a:br>
              <a:rPr lang="en-GB" b="0" i="0" dirty="0">
                <a:solidFill>
                  <a:srgbClr val="000000"/>
                </a:solidFill>
                <a:effectLst/>
                <a:latin typeface="Arial" panose="020B0604020202020204" pitchFamily="34" charset="0"/>
              </a:rPr>
            </a:br>
            <a:endParaRPr lang="en-GB" b="0" i="0" dirty="0">
              <a:solidFill>
                <a:srgbClr val="000000"/>
              </a:solidFill>
              <a:effectLst/>
              <a:latin typeface="Arial" panose="020B0604020202020204" pitchFamily="34" charset="0"/>
            </a:endParaRPr>
          </a:p>
          <a:p>
            <a:pPr algn="l"/>
            <a:r>
              <a:rPr lang="en-GB" b="0" i="0" dirty="0">
                <a:solidFill>
                  <a:srgbClr val="000000"/>
                </a:solidFill>
                <a:effectLst/>
                <a:latin typeface="Arial" panose="020B0604020202020204" pitchFamily="34" charset="0"/>
              </a:rPr>
              <a:t> In an adult patient with impaired basic vital signs (P) admitted to the ICU (Co), the presence of a family member is desirable and beneficial in the event of cardiac arrest (I).</a:t>
            </a:r>
          </a:p>
          <a:p>
            <a:pPr algn="ctr" fontAlgn="t"/>
            <a:r>
              <a:rPr lang="en-GB" b="0" i="0" dirty="0">
                <a:solidFill>
                  <a:srgbClr val="000000"/>
                </a:solidFill>
                <a:effectLst/>
                <a:latin typeface="Arial" panose="020B0604020202020204" pitchFamily="34" charset="0"/>
              </a:rPr>
              <a:t>The question of efficacy:1 </a:t>
            </a:r>
            <a:r>
              <a:rPr lang="en-GB" b="0" i="0" dirty="0" err="1">
                <a:solidFill>
                  <a:srgbClr val="000000"/>
                </a:solidFill>
                <a:effectLst/>
                <a:latin typeface="Arial" panose="020B0604020202020204" pitchFamily="34" charset="0"/>
              </a:rPr>
              <a:t>av</a:t>
            </a:r>
            <a:r>
              <a:rPr lang="en-GB" b="0" i="0" dirty="0">
                <a:solidFill>
                  <a:srgbClr val="000000"/>
                </a:solidFill>
                <a:effectLst/>
                <a:latin typeface="Arial" panose="020B0604020202020204" pitchFamily="34" charset="0"/>
              </a:rPr>
              <a:t> 5 ord.</a:t>
            </a:r>
          </a:p>
          <a:p>
            <a:pPr algn="ctr" fontAlgn="t"/>
            <a:r>
              <a:rPr lang="en-GB" b="0" i="0" dirty="0">
                <a:solidFill>
                  <a:srgbClr val="000000"/>
                </a:solidFill>
                <a:effectLst/>
                <a:latin typeface="Arial" panose="020B0604020202020204" pitchFamily="34" charset="0"/>
              </a:rPr>
              <a:t>Diagnostic question:2 </a:t>
            </a:r>
            <a:r>
              <a:rPr lang="en-GB" b="0" i="0" dirty="0" err="1">
                <a:solidFill>
                  <a:srgbClr val="000000"/>
                </a:solidFill>
                <a:effectLst/>
                <a:latin typeface="Arial" panose="020B0604020202020204" pitchFamily="34" charset="0"/>
              </a:rPr>
              <a:t>av</a:t>
            </a:r>
            <a:r>
              <a:rPr lang="en-GB" b="0" i="0" dirty="0">
                <a:solidFill>
                  <a:srgbClr val="000000"/>
                </a:solidFill>
                <a:effectLst/>
                <a:latin typeface="Arial" panose="020B0604020202020204" pitchFamily="34" charset="0"/>
              </a:rPr>
              <a:t> 5 ord.</a:t>
            </a:r>
          </a:p>
          <a:p>
            <a:pPr algn="ctr" fontAlgn="t"/>
            <a:r>
              <a:rPr lang="en-GB" b="0" i="0" dirty="0">
                <a:solidFill>
                  <a:srgbClr val="000000"/>
                </a:solidFill>
                <a:effectLst/>
                <a:latin typeface="Arial" panose="020B0604020202020204" pitchFamily="34" charset="0"/>
              </a:rPr>
              <a:t>Prognostic question:3 </a:t>
            </a:r>
            <a:r>
              <a:rPr lang="en-GB" b="0" i="0" dirty="0" err="1">
                <a:solidFill>
                  <a:srgbClr val="000000"/>
                </a:solidFill>
                <a:effectLst/>
                <a:latin typeface="Arial" panose="020B0604020202020204" pitchFamily="34" charset="0"/>
              </a:rPr>
              <a:t>av</a:t>
            </a:r>
            <a:r>
              <a:rPr lang="en-GB" b="0" i="0" dirty="0">
                <a:solidFill>
                  <a:srgbClr val="000000"/>
                </a:solidFill>
                <a:effectLst/>
                <a:latin typeface="Arial" panose="020B0604020202020204" pitchFamily="34" charset="0"/>
              </a:rPr>
              <a:t> 5 ord.</a:t>
            </a:r>
          </a:p>
          <a:p>
            <a:pPr algn="ctr" fontAlgn="t"/>
            <a:r>
              <a:rPr lang="en-GB" b="0" i="0" dirty="0">
                <a:solidFill>
                  <a:srgbClr val="000000"/>
                </a:solidFill>
                <a:effectLst/>
                <a:latin typeface="Arial" panose="020B0604020202020204" pitchFamily="34" charset="0"/>
              </a:rPr>
              <a:t>Etiological/risk question:4 </a:t>
            </a:r>
            <a:r>
              <a:rPr lang="en-GB" b="0" i="0" dirty="0" err="1">
                <a:solidFill>
                  <a:srgbClr val="000000"/>
                </a:solidFill>
                <a:effectLst/>
                <a:latin typeface="Arial" panose="020B0604020202020204" pitchFamily="34" charset="0"/>
              </a:rPr>
              <a:t>av</a:t>
            </a:r>
            <a:r>
              <a:rPr lang="en-GB" b="0" i="0" dirty="0">
                <a:solidFill>
                  <a:srgbClr val="000000"/>
                </a:solidFill>
                <a:effectLst/>
                <a:latin typeface="Arial" panose="020B0604020202020204" pitchFamily="34" charset="0"/>
              </a:rPr>
              <a:t> 5 ord.</a:t>
            </a:r>
          </a:p>
          <a:p>
            <a:pPr algn="ctr" fontAlgn="t"/>
            <a:r>
              <a:rPr lang="en-GB" b="0" i="0" dirty="0">
                <a:solidFill>
                  <a:srgbClr val="000000"/>
                </a:solidFill>
                <a:effectLst/>
                <a:latin typeface="Arial" panose="020B0604020202020204" pitchFamily="34" charset="0"/>
              </a:rPr>
              <a:t>A question inquiring about experiences/strategies:5 </a:t>
            </a:r>
            <a:r>
              <a:rPr lang="en-GB" b="0" i="0" dirty="0" err="1">
                <a:solidFill>
                  <a:srgbClr val="000000"/>
                </a:solidFill>
                <a:effectLst/>
                <a:latin typeface="Arial" panose="020B0604020202020204" pitchFamily="34" charset="0"/>
              </a:rPr>
              <a:t>av</a:t>
            </a:r>
            <a:r>
              <a:rPr lang="en-GB" b="0" i="0" dirty="0">
                <a:solidFill>
                  <a:srgbClr val="000000"/>
                </a:solidFill>
                <a:effectLst/>
                <a:latin typeface="Arial" panose="020B0604020202020204" pitchFamily="34" charset="0"/>
              </a:rPr>
              <a:t> 5 ord.</a:t>
            </a:r>
          </a:p>
          <a:p>
            <a:br>
              <a:rPr lang="en-GB" b="0" i="0" dirty="0">
                <a:solidFill>
                  <a:srgbClr val="000000"/>
                </a:solidFill>
                <a:effectLst/>
                <a:latin typeface="Arial" panose="020B0604020202020204" pitchFamily="34" charset="0"/>
              </a:rPr>
            </a:br>
            <a:endParaRPr lang="en-GB" dirty="0"/>
          </a:p>
        </p:txBody>
      </p:sp>
      <p:sp>
        <p:nvSpPr>
          <p:cNvPr id="5" name="TextovéPole 4">
            <a:extLst>
              <a:ext uri="{FF2B5EF4-FFF2-40B4-BE49-F238E27FC236}">
                <a16:creationId xmlns:a16="http://schemas.microsoft.com/office/drawing/2014/main" id="{AB1DA42A-B6BB-0800-690D-94FE367E7A82}"/>
              </a:ext>
            </a:extLst>
          </p:cNvPr>
          <p:cNvSpPr txBox="1"/>
          <p:nvPr/>
        </p:nvSpPr>
        <p:spPr>
          <a:xfrm>
            <a:off x="177325" y="1080111"/>
            <a:ext cx="6097424" cy="369332"/>
          </a:xfrm>
          <a:prstGeom prst="rect">
            <a:avLst/>
          </a:prstGeom>
          <a:noFill/>
        </p:spPr>
        <p:txBody>
          <a:bodyPr wrap="square">
            <a:spAutoFit/>
          </a:bodyPr>
          <a:lstStyle/>
          <a:p>
            <a:r>
              <a:rPr lang="en-GB" b="0" i="0" dirty="0">
                <a:solidFill>
                  <a:srgbClr val="2D3B45"/>
                </a:solidFill>
                <a:effectLst/>
                <a:latin typeface="Lato Extended"/>
              </a:rPr>
              <a:t>Determine what type of clinical question it is</a:t>
            </a:r>
            <a:endParaRPr lang="en-GB" dirty="0"/>
          </a:p>
        </p:txBody>
      </p:sp>
      <p:pic>
        <p:nvPicPr>
          <p:cNvPr id="7" name="Obrázek 6">
            <a:extLst>
              <a:ext uri="{FF2B5EF4-FFF2-40B4-BE49-F238E27FC236}">
                <a16:creationId xmlns:a16="http://schemas.microsoft.com/office/drawing/2014/main" id="{CB37CC04-8CA3-513F-2D6B-34BDD2699C2E}"/>
              </a:ext>
            </a:extLst>
          </p:cNvPr>
          <p:cNvPicPr>
            <a:picLocks noChangeAspect="1"/>
          </p:cNvPicPr>
          <p:nvPr/>
        </p:nvPicPr>
        <p:blipFill>
          <a:blip r:embed="rId2"/>
          <a:stretch>
            <a:fillRect/>
          </a:stretch>
        </p:blipFill>
        <p:spPr>
          <a:xfrm>
            <a:off x="6381927" y="4388717"/>
            <a:ext cx="5387056" cy="2104158"/>
          </a:xfrm>
          <a:prstGeom prst="rect">
            <a:avLst/>
          </a:prstGeom>
        </p:spPr>
      </p:pic>
    </p:spTree>
    <p:extLst>
      <p:ext uri="{BB962C8B-B14F-4D97-AF65-F5344CB8AC3E}">
        <p14:creationId xmlns:p14="http://schemas.microsoft.com/office/powerpoint/2010/main" val="2704708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36750E-6043-6612-BB17-F30054077D98}"/>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8E95EDE9-7B7D-5C32-1743-FE0F77E37F81}"/>
              </a:ext>
            </a:extLst>
          </p:cNvPr>
          <p:cNvSpPr>
            <a:spLocks noGrp="1"/>
          </p:cNvSpPr>
          <p:nvPr>
            <p:ph idx="1"/>
          </p:nvPr>
        </p:nvSpPr>
        <p:spPr/>
        <p:txBody>
          <a:bodyPr>
            <a:normAutofit fontScale="25000" lnSpcReduction="20000"/>
          </a:bodyPr>
          <a:lstStyle/>
          <a:p>
            <a:pPr algn="l"/>
            <a:r>
              <a:rPr lang="en-GB" b="0" i="0" dirty="0">
                <a:solidFill>
                  <a:srgbClr val="2D3B45"/>
                </a:solidFill>
                <a:effectLst/>
                <a:latin typeface="Lato Extended"/>
              </a:rPr>
              <a:t>Campbell, J. M., Klugar, M., Ding, S., Carmody, D. P., </a:t>
            </a:r>
            <a:r>
              <a:rPr lang="en-GB" b="0" i="0" dirty="0" err="1">
                <a:solidFill>
                  <a:srgbClr val="2D3B45"/>
                </a:solidFill>
                <a:effectLst/>
                <a:latin typeface="Lato Extended"/>
              </a:rPr>
              <a:t>Hakonsen</a:t>
            </a:r>
            <a:r>
              <a:rPr lang="en-GB" b="0" i="0" dirty="0">
                <a:solidFill>
                  <a:srgbClr val="2D3B45"/>
                </a:solidFill>
                <a:effectLst/>
                <a:latin typeface="Lato Extended"/>
              </a:rPr>
              <a:t>, S. J., </a:t>
            </a:r>
            <a:r>
              <a:rPr lang="en-GB" b="0" i="0" dirty="0" err="1">
                <a:solidFill>
                  <a:srgbClr val="2D3B45"/>
                </a:solidFill>
                <a:effectLst/>
                <a:latin typeface="Lato Extended"/>
              </a:rPr>
              <a:t>Jadotte</a:t>
            </a:r>
            <a:r>
              <a:rPr lang="en-GB" b="0" i="0" dirty="0">
                <a:solidFill>
                  <a:srgbClr val="2D3B45"/>
                </a:solidFill>
                <a:effectLst/>
                <a:latin typeface="Lato Extended"/>
              </a:rPr>
              <a:t>, Y. T., &amp; Munn, Z. (2015). Diagnostic test accuracy systematic reviews: The Joanna Briggs Institute's approach. </a:t>
            </a:r>
            <a:r>
              <a:rPr lang="en-GB" b="0" i="1" dirty="0">
                <a:solidFill>
                  <a:srgbClr val="2D3B45"/>
                </a:solidFill>
                <a:effectLst/>
                <a:latin typeface="Lato Extended"/>
              </a:rPr>
              <a:t>International Journal of Evidence-Based Healthcare, In Press</a:t>
            </a:r>
            <a:r>
              <a:rPr lang="en-GB" b="0" i="0" dirty="0">
                <a:solidFill>
                  <a:srgbClr val="2D3B45"/>
                </a:solidFill>
                <a:effectLst/>
                <a:latin typeface="Lato Extended"/>
              </a:rPr>
              <a:t>.</a:t>
            </a:r>
          </a:p>
          <a:p>
            <a:pPr algn="l"/>
            <a:r>
              <a:rPr lang="en-GB" b="0" i="0" dirty="0" err="1">
                <a:solidFill>
                  <a:srgbClr val="2D3B45"/>
                </a:solidFill>
                <a:effectLst/>
                <a:latin typeface="Lato Extended"/>
              </a:rPr>
              <a:t>Glasziou</a:t>
            </a:r>
            <a:r>
              <a:rPr lang="en-GB" b="0" i="0" dirty="0">
                <a:solidFill>
                  <a:srgbClr val="2D3B45"/>
                </a:solidFill>
                <a:effectLst/>
                <a:latin typeface="Lato Extended"/>
              </a:rPr>
              <a:t>, P., Del Mar, C., &amp; Salisbury, J. (2009). </a:t>
            </a:r>
            <a:r>
              <a:rPr lang="en-GB" b="0" i="1" dirty="0">
                <a:solidFill>
                  <a:srgbClr val="2D3B45"/>
                </a:solidFill>
                <a:effectLst/>
                <a:latin typeface="Lato Extended"/>
              </a:rPr>
              <a:t>Evidence-based practice workbook</a:t>
            </a:r>
            <a:r>
              <a:rPr lang="en-GB" b="0" i="0" dirty="0">
                <a:solidFill>
                  <a:srgbClr val="2D3B45"/>
                </a:solidFill>
                <a:effectLst/>
                <a:latin typeface="Lato Extended"/>
              </a:rPr>
              <a:t>: John Wiley &amp; Sons.</a:t>
            </a:r>
          </a:p>
          <a:p>
            <a:pPr algn="l"/>
            <a:r>
              <a:rPr lang="en-GB" b="0" i="0" dirty="0">
                <a:solidFill>
                  <a:srgbClr val="2D3B45"/>
                </a:solidFill>
                <a:effectLst/>
                <a:latin typeface="Lato Extended"/>
              </a:rPr>
              <a:t>Hoffmann, T., Bennett, S., &amp; Del Mar, C. (2009). </a:t>
            </a:r>
            <a:r>
              <a:rPr lang="en-GB" b="0" i="1" dirty="0">
                <a:solidFill>
                  <a:srgbClr val="2D3B45"/>
                </a:solidFill>
                <a:effectLst/>
                <a:latin typeface="Lato Extended"/>
              </a:rPr>
              <a:t>Evidence-based practice across the health professions</a:t>
            </a:r>
            <a:r>
              <a:rPr lang="en-GB" b="0" i="0" dirty="0">
                <a:solidFill>
                  <a:srgbClr val="2D3B45"/>
                </a:solidFill>
                <a:effectLst/>
                <a:latin typeface="Lato Extended"/>
              </a:rPr>
              <a:t>: Elsevier Australia.</a:t>
            </a:r>
          </a:p>
          <a:p>
            <a:pPr algn="l"/>
            <a:r>
              <a:rPr lang="en-GB" b="0" i="0" dirty="0">
                <a:solidFill>
                  <a:srgbClr val="2D3B45"/>
                </a:solidFill>
                <a:effectLst/>
                <a:latin typeface="Lato Extended"/>
              </a:rPr>
              <a:t>JBI. (2014). </a:t>
            </a:r>
            <a:r>
              <a:rPr lang="en-GB" b="0" i="1" dirty="0">
                <a:solidFill>
                  <a:srgbClr val="2D3B45"/>
                </a:solidFill>
                <a:effectLst/>
                <a:latin typeface="Lato Extended"/>
              </a:rPr>
              <a:t>Joanna Briggs Institute Reviewers' Manual: 2014 edition</a:t>
            </a:r>
            <a:r>
              <a:rPr lang="en-GB" b="0" i="0" dirty="0">
                <a:solidFill>
                  <a:srgbClr val="2D3B45"/>
                </a:solidFill>
                <a:effectLst/>
                <a:latin typeface="Lato Extended"/>
              </a:rPr>
              <a:t>. Adelaide, South Australia: Joanna Briggs Institute, The University of Adelaide.</a:t>
            </a:r>
          </a:p>
          <a:p>
            <a:pPr algn="l"/>
            <a:r>
              <a:rPr lang="en-GB" b="0" i="0" dirty="0">
                <a:solidFill>
                  <a:srgbClr val="2D3B45"/>
                </a:solidFill>
                <a:effectLst/>
                <a:latin typeface="Lato Extended"/>
              </a:rPr>
              <a:t>Klugar, M., Cap, J., </a:t>
            </a:r>
            <a:r>
              <a:rPr lang="en-GB" b="0" i="0" dirty="0" err="1">
                <a:solidFill>
                  <a:srgbClr val="2D3B45"/>
                </a:solidFill>
                <a:effectLst/>
                <a:latin typeface="Lato Extended"/>
              </a:rPr>
              <a:t>Mareckova</a:t>
            </a:r>
            <a:r>
              <a:rPr lang="en-GB" b="0" i="0" dirty="0">
                <a:solidFill>
                  <a:srgbClr val="2D3B45"/>
                </a:solidFill>
                <a:effectLst/>
                <a:latin typeface="Lato Extended"/>
              </a:rPr>
              <a:t>, J., Roberson, D., </a:t>
            </a:r>
            <a:r>
              <a:rPr lang="en-GB" b="0" i="0" dirty="0" err="1">
                <a:solidFill>
                  <a:srgbClr val="2D3B45"/>
                </a:solidFill>
                <a:effectLst/>
                <a:latin typeface="Lato Extended"/>
              </a:rPr>
              <a:t>Sirkka</a:t>
            </a:r>
            <a:r>
              <a:rPr lang="en-GB" b="0" i="0" dirty="0">
                <a:solidFill>
                  <a:srgbClr val="2D3B45"/>
                </a:solidFill>
                <a:effectLst/>
                <a:latin typeface="Lato Extended"/>
              </a:rPr>
              <a:t>, A., </a:t>
            </a:r>
            <a:r>
              <a:rPr lang="en-GB" b="0" i="0" dirty="0" err="1">
                <a:solidFill>
                  <a:srgbClr val="2D3B45"/>
                </a:solidFill>
                <a:effectLst/>
                <a:latin typeface="Lato Extended"/>
              </a:rPr>
              <a:t>Klugarova</a:t>
            </a:r>
            <a:r>
              <a:rPr lang="en-GB" b="0" i="0" dirty="0">
                <a:solidFill>
                  <a:srgbClr val="2D3B45"/>
                </a:solidFill>
                <a:effectLst/>
                <a:latin typeface="Lato Extended"/>
              </a:rPr>
              <a:t>, J., &amp; </a:t>
            </a:r>
            <a:r>
              <a:rPr lang="en-GB" b="0" i="0" dirty="0" err="1">
                <a:solidFill>
                  <a:srgbClr val="2D3B45"/>
                </a:solidFill>
                <a:effectLst/>
                <a:latin typeface="Lato Extended"/>
              </a:rPr>
              <a:t>Kelnarova</a:t>
            </a:r>
            <a:r>
              <a:rPr lang="en-GB" b="0" i="0" dirty="0">
                <a:solidFill>
                  <a:srgbClr val="2D3B45"/>
                </a:solidFill>
                <a:effectLst/>
                <a:latin typeface="Lato Extended"/>
              </a:rPr>
              <a:t>, Z. (2015). The active aging personal strategies of older adults in Europe: a systematic review protocol of qualitative evidence. </a:t>
            </a:r>
            <a:r>
              <a:rPr lang="en-GB" b="0" i="1" dirty="0">
                <a:solidFill>
                  <a:srgbClr val="2D3B45"/>
                </a:solidFill>
                <a:effectLst/>
                <a:latin typeface="Lato Extended"/>
              </a:rPr>
              <a:t>The JBI Database of Systematic Reviews and Implementation Reports, 12</a:t>
            </a:r>
            <a:r>
              <a:rPr lang="en-GB" b="0" i="0" dirty="0">
                <a:solidFill>
                  <a:srgbClr val="2D3B45"/>
                </a:solidFill>
                <a:effectLst/>
                <a:latin typeface="Lato Extended"/>
              </a:rPr>
              <a:t>(11).</a:t>
            </a:r>
          </a:p>
          <a:p>
            <a:pPr algn="l"/>
            <a:r>
              <a:rPr lang="en-GB" b="0" i="0" dirty="0" err="1">
                <a:solidFill>
                  <a:srgbClr val="2D3B45"/>
                </a:solidFill>
                <a:effectLst/>
                <a:latin typeface="Lato Extended"/>
              </a:rPr>
              <a:t>Klugarova</a:t>
            </a:r>
            <a:r>
              <a:rPr lang="en-GB" b="0" i="0" dirty="0">
                <a:solidFill>
                  <a:srgbClr val="2D3B45"/>
                </a:solidFill>
                <a:effectLst/>
                <a:latin typeface="Lato Extended"/>
              </a:rPr>
              <a:t>, J., Hood, V., Bath Hextall, F., Klugar, M., </a:t>
            </a:r>
            <a:r>
              <a:rPr lang="en-GB" b="0" i="0" dirty="0" err="1">
                <a:solidFill>
                  <a:srgbClr val="2D3B45"/>
                </a:solidFill>
                <a:effectLst/>
                <a:latin typeface="Lato Extended"/>
              </a:rPr>
              <a:t>Mareckova</a:t>
            </a:r>
            <a:r>
              <a:rPr lang="en-GB" b="0" i="0" dirty="0">
                <a:solidFill>
                  <a:srgbClr val="2D3B45"/>
                </a:solidFill>
                <a:effectLst/>
                <a:latin typeface="Lato Extended"/>
              </a:rPr>
              <a:t>, J., &amp; </a:t>
            </a:r>
            <a:r>
              <a:rPr lang="en-GB" b="0" i="0" dirty="0" err="1">
                <a:solidFill>
                  <a:srgbClr val="2D3B45"/>
                </a:solidFill>
                <a:effectLst/>
                <a:latin typeface="Lato Extended"/>
              </a:rPr>
              <a:t>Kelnarova</a:t>
            </a:r>
            <a:r>
              <a:rPr lang="en-GB" b="0" i="0" dirty="0">
                <a:solidFill>
                  <a:srgbClr val="2D3B45"/>
                </a:solidFill>
                <a:effectLst/>
                <a:latin typeface="Lato Extended"/>
              </a:rPr>
              <a:t>, Z. (2014). The effectiveness of surgery for adults with hallux valgus deformity: a systematic review protocol. </a:t>
            </a:r>
            <a:r>
              <a:rPr lang="en-GB" b="0" i="1" dirty="0">
                <a:solidFill>
                  <a:srgbClr val="2D3B45"/>
                </a:solidFill>
                <a:effectLst/>
                <a:latin typeface="Lato Extended"/>
              </a:rPr>
              <a:t>The JBI Database of Systematic Reviews and Implementation Reports, 12</a:t>
            </a:r>
            <a:r>
              <a:rPr lang="en-GB" b="0" i="0" dirty="0">
                <a:solidFill>
                  <a:srgbClr val="2D3B45"/>
                </a:solidFill>
                <a:effectLst/>
                <a:latin typeface="Lato Extended"/>
              </a:rPr>
              <a:t>(7), 3-11.</a:t>
            </a:r>
          </a:p>
          <a:p>
            <a:pPr algn="l"/>
            <a:r>
              <a:rPr lang="en-GB" b="0" i="0" dirty="0">
                <a:solidFill>
                  <a:srgbClr val="2D3B45"/>
                </a:solidFill>
                <a:effectLst/>
                <a:latin typeface="Lato Extended"/>
              </a:rPr>
              <a:t>Pearson, A., Loveday, H., &amp; </a:t>
            </a:r>
            <a:r>
              <a:rPr lang="en-GB" b="0" i="0" dirty="0" err="1">
                <a:solidFill>
                  <a:srgbClr val="2D3B45"/>
                </a:solidFill>
                <a:effectLst/>
                <a:latin typeface="Lato Extended"/>
              </a:rPr>
              <a:t>Holopainen</a:t>
            </a:r>
            <a:r>
              <a:rPr lang="en-GB" b="0" i="0" dirty="0">
                <a:solidFill>
                  <a:srgbClr val="2D3B45"/>
                </a:solidFill>
                <a:effectLst/>
                <a:latin typeface="Lato Extended"/>
              </a:rPr>
              <a:t>, A. (2012). </a:t>
            </a:r>
            <a:r>
              <a:rPr lang="en-GB" b="0" i="1" dirty="0">
                <a:solidFill>
                  <a:srgbClr val="2D3B45"/>
                </a:solidFill>
                <a:effectLst/>
                <a:latin typeface="Lato Extended"/>
              </a:rPr>
              <a:t>Critically appraising evidence for healthcare</a:t>
            </a:r>
            <a:r>
              <a:rPr lang="en-GB" b="0" i="0" dirty="0">
                <a:solidFill>
                  <a:srgbClr val="2D3B45"/>
                </a:solidFill>
                <a:effectLst/>
                <a:latin typeface="Lato Extended"/>
              </a:rPr>
              <a:t>: Lippincott Williams &amp; Wilkins.</a:t>
            </a:r>
          </a:p>
          <a:p>
            <a:pPr algn="l"/>
            <a:r>
              <a:rPr lang="en-GB" b="0" i="0" dirty="0">
                <a:solidFill>
                  <a:srgbClr val="2D3B45"/>
                </a:solidFill>
                <a:effectLst/>
                <a:latin typeface="Lato Extended"/>
              </a:rPr>
              <a:t>Sharon, E. (2010). </a:t>
            </a:r>
            <a:r>
              <a:rPr lang="en-GB" b="0" i="1" dirty="0">
                <a:solidFill>
                  <a:srgbClr val="2D3B45"/>
                </a:solidFill>
                <a:effectLst/>
                <a:latin typeface="Lato Extended"/>
              </a:rPr>
              <a:t>Evidence-based medicine: how to practice and teach it</a:t>
            </a:r>
            <a:r>
              <a:rPr lang="en-GB" b="0" i="0" dirty="0">
                <a:solidFill>
                  <a:srgbClr val="2D3B45"/>
                </a:solidFill>
                <a:effectLst/>
                <a:latin typeface="Lato Extended"/>
              </a:rPr>
              <a:t>: Churchill Livingstone Elsevier.</a:t>
            </a:r>
          </a:p>
          <a:p>
            <a:pPr algn="l"/>
            <a:r>
              <a:rPr lang="en-GB" b="0" i="0" dirty="0">
                <a:solidFill>
                  <a:srgbClr val="2D3B45"/>
                </a:solidFill>
                <a:effectLst/>
                <a:latin typeface="Lato Extended"/>
              </a:rPr>
              <a:t> </a:t>
            </a:r>
          </a:p>
          <a:p>
            <a:endParaRPr lang="en-GB" dirty="0"/>
          </a:p>
        </p:txBody>
      </p:sp>
    </p:spTree>
    <p:extLst>
      <p:ext uri="{BB962C8B-B14F-4D97-AF65-F5344CB8AC3E}">
        <p14:creationId xmlns:p14="http://schemas.microsoft.com/office/powerpoint/2010/main" val="567613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C52EAC-E26C-7308-4D32-E30F3BEF281B}"/>
              </a:ext>
            </a:extLst>
          </p:cNvPr>
          <p:cNvSpPr>
            <a:spLocks noGrp="1"/>
          </p:cNvSpPr>
          <p:nvPr>
            <p:ph type="ftr" sz="quarter" idx="10"/>
          </p:nvPr>
        </p:nvSpPr>
        <p:spPr/>
        <p:txBody>
          <a:bodyPr/>
          <a:lstStyle/>
          <a:p>
            <a:r>
              <a:rPr lang="cs-CZ" dirty="0"/>
              <a:t>Zápatí prezentace</a:t>
            </a:r>
          </a:p>
        </p:txBody>
      </p:sp>
      <p:sp>
        <p:nvSpPr>
          <p:cNvPr id="3" name="Zástupný symbol pro číslo snímku 2">
            <a:extLst>
              <a:ext uri="{FF2B5EF4-FFF2-40B4-BE49-F238E27FC236}">
                <a16:creationId xmlns:a16="http://schemas.microsoft.com/office/drawing/2014/main" id="{C4CB95EA-6DCA-2D3A-A88E-31119363E583}"/>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8" name="Zástupný text 7">
            <a:extLst>
              <a:ext uri="{FF2B5EF4-FFF2-40B4-BE49-F238E27FC236}">
                <a16:creationId xmlns:a16="http://schemas.microsoft.com/office/drawing/2014/main" id="{3AE97C2E-CF17-56D7-6B27-B5C5529B89C8}"/>
              </a:ext>
            </a:extLst>
          </p:cNvPr>
          <p:cNvSpPr>
            <a:spLocks noGrp="1"/>
          </p:cNvSpPr>
          <p:nvPr>
            <p:ph type="body" sz="quarter" idx="26"/>
          </p:nvPr>
        </p:nvSpPr>
        <p:spPr/>
        <p:txBody>
          <a:bodyPr/>
          <a:lstStyle/>
          <a:p>
            <a:r>
              <a:rPr lang="cs-CZ" dirty="0"/>
              <a:t>Background q. – obecná informace</a:t>
            </a:r>
            <a:endParaRPr lang="en-GB" dirty="0"/>
          </a:p>
        </p:txBody>
      </p:sp>
      <p:sp>
        <p:nvSpPr>
          <p:cNvPr id="4" name="Nadpis 3">
            <a:extLst>
              <a:ext uri="{FF2B5EF4-FFF2-40B4-BE49-F238E27FC236}">
                <a16:creationId xmlns:a16="http://schemas.microsoft.com/office/drawing/2014/main" id="{D0B6843F-2C96-ABC4-9BC1-6ABC3EEB83D6}"/>
              </a:ext>
            </a:extLst>
          </p:cNvPr>
          <p:cNvSpPr>
            <a:spLocks noGrp="1"/>
          </p:cNvSpPr>
          <p:nvPr>
            <p:ph type="title"/>
          </p:nvPr>
        </p:nvSpPr>
        <p:spPr>
          <a:xfrm>
            <a:off x="294998" y="152212"/>
            <a:ext cx="10753200" cy="451576"/>
          </a:xfrm>
        </p:spPr>
        <p:txBody>
          <a:bodyPr/>
          <a:lstStyle/>
          <a:p>
            <a:r>
              <a:rPr lang="cs-CZ" sz="3200" dirty="0"/>
              <a:t>Rozdíl mezi background and </a:t>
            </a:r>
            <a:r>
              <a:rPr lang="cs-CZ" sz="3200" dirty="0" err="1"/>
              <a:t>foreground</a:t>
            </a:r>
            <a:r>
              <a:rPr lang="cs-CZ" sz="3200" dirty="0"/>
              <a:t> </a:t>
            </a:r>
            <a:r>
              <a:rPr lang="cs-CZ" sz="3200" dirty="0" err="1"/>
              <a:t>question</a:t>
            </a:r>
            <a:endParaRPr lang="en-GB" sz="3200" dirty="0"/>
          </a:p>
        </p:txBody>
      </p:sp>
      <p:sp>
        <p:nvSpPr>
          <p:cNvPr id="9" name="Zástupný text 8">
            <a:extLst>
              <a:ext uri="{FF2B5EF4-FFF2-40B4-BE49-F238E27FC236}">
                <a16:creationId xmlns:a16="http://schemas.microsoft.com/office/drawing/2014/main" id="{47E2D518-4729-7F2A-6A4A-16BB0C793ED5}"/>
              </a:ext>
            </a:extLst>
          </p:cNvPr>
          <p:cNvSpPr>
            <a:spLocks noGrp="1"/>
          </p:cNvSpPr>
          <p:nvPr>
            <p:ph type="body" sz="quarter" idx="27"/>
          </p:nvPr>
        </p:nvSpPr>
        <p:spPr/>
        <p:txBody>
          <a:bodyPr/>
          <a:lstStyle/>
          <a:p>
            <a:r>
              <a:rPr lang="cs-CZ" dirty="0" err="1"/>
              <a:t>Foreground</a:t>
            </a:r>
            <a:r>
              <a:rPr lang="cs-CZ" dirty="0"/>
              <a:t> q. – specifická informace</a:t>
            </a:r>
            <a:endParaRPr lang="en-GB" dirty="0"/>
          </a:p>
        </p:txBody>
      </p:sp>
      <p:sp>
        <p:nvSpPr>
          <p:cNvPr id="10" name="Zástupný obsah 9">
            <a:extLst>
              <a:ext uri="{FF2B5EF4-FFF2-40B4-BE49-F238E27FC236}">
                <a16:creationId xmlns:a16="http://schemas.microsoft.com/office/drawing/2014/main" id="{2D96913F-A3F4-880E-C001-071E23F7CBAD}"/>
              </a:ext>
            </a:extLst>
          </p:cNvPr>
          <p:cNvSpPr>
            <a:spLocks noGrp="1"/>
          </p:cNvSpPr>
          <p:nvPr>
            <p:ph idx="29"/>
          </p:nvPr>
        </p:nvSpPr>
        <p:spPr/>
        <p:txBody>
          <a:bodyPr/>
          <a:lstStyle/>
          <a:p>
            <a:r>
              <a:rPr lang="cs-CZ" dirty="0"/>
              <a:t>Ptáme se na obecnou informaci, fakt, onemocnění, test, léčbu atd.</a:t>
            </a:r>
          </a:p>
          <a:p>
            <a:r>
              <a:rPr lang="cs-CZ" dirty="0">
                <a:solidFill>
                  <a:schemeClr val="tx2"/>
                </a:solidFill>
              </a:rPr>
              <a:t>Kdo? Co? Kdy? Kde? Proč? Jak? </a:t>
            </a:r>
          </a:p>
          <a:p>
            <a:r>
              <a:rPr lang="cs-CZ" dirty="0"/>
              <a:t>Obvykle lze najít v referenčních/informačních materiálech, odborných publikacích (knihy)</a:t>
            </a:r>
            <a:endParaRPr lang="en-GB" dirty="0"/>
          </a:p>
        </p:txBody>
      </p:sp>
      <p:sp>
        <p:nvSpPr>
          <p:cNvPr id="11" name="Zástupný obsah 10">
            <a:extLst>
              <a:ext uri="{FF2B5EF4-FFF2-40B4-BE49-F238E27FC236}">
                <a16:creationId xmlns:a16="http://schemas.microsoft.com/office/drawing/2014/main" id="{744E1ABE-F15D-4433-CF21-5A58B137E4F1}"/>
              </a:ext>
            </a:extLst>
          </p:cNvPr>
          <p:cNvSpPr>
            <a:spLocks noGrp="1"/>
          </p:cNvSpPr>
          <p:nvPr>
            <p:ph idx="30"/>
          </p:nvPr>
        </p:nvSpPr>
        <p:spPr>
          <a:xfrm>
            <a:off x="6251280" y="1701505"/>
            <a:ext cx="5582132" cy="2798777"/>
          </a:xfrm>
        </p:spPr>
        <p:txBody>
          <a:bodyPr/>
          <a:lstStyle/>
          <a:p>
            <a:r>
              <a:rPr lang="cs-CZ" dirty="0"/>
              <a:t>Ptáme se na rozhodnutí a opatření v oblasti péče o pacienta</a:t>
            </a:r>
          </a:p>
          <a:p>
            <a:endParaRPr lang="cs-CZ" dirty="0"/>
          </a:p>
          <a:p>
            <a:r>
              <a:rPr lang="cs-CZ" dirty="0"/>
              <a:t>Obvykle lze najít ve vědeckých publikacích</a:t>
            </a:r>
            <a:endParaRPr lang="en-GB" dirty="0"/>
          </a:p>
        </p:txBody>
      </p:sp>
    </p:spTree>
    <p:extLst>
      <p:ext uri="{BB962C8B-B14F-4D97-AF65-F5344CB8AC3E}">
        <p14:creationId xmlns:p14="http://schemas.microsoft.com/office/powerpoint/2010/main" val="6390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782D1B-5DBC-3DA7-D106-439AA625195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29473C1-9C3A-2271-35E7-40865787088B}"/>
              </a:ext>
            </a:extLst>
          </p:cNvPr>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
        <p:nvSpPr>
          <p:cNvPr id="5" name="Nadpis 4">
            <a:extLst>
              <a:ext uri="{FF2B5EF4-FFF2-40B4-BE49-F238E27FC236}">
                <a16:creationId xmlns:a16="http://schemas.microsoft.com/office/drawing/2014/main" id="{819E0D2B-0EC8-99F7-07F0-940AB322EBF2}"/>
              </a:ext>
            </a:extLst>
          </p:cNvPr>
          <p:cNvSpPr>
            <a:spLocks noGrp="1"/>
          </p:cNvSpPr>
          <p:nvPr>
            <p:ph type="title"/>
          </p:nvPr>
        </p:nvSpPr>
        <p:spPr>
          <a:xfrm>
            <a:off x="720000" y="378000"/>
            <a:ext cx="10753200" cy="451576"/>
          </a:xfrm>
        </p:spPr>
        <p:txBody>
          <a:bodyPr/>
          <a:lstStyle/>
          <a:p>
            <a:r>
              <a:rPr lang="cs-CZ" dirty="0"/>
              <a:t>Background </a:t>
            </a:r>
            <a:r>
              <a:rPr lang="cs-CZ" dirty="0" err="1"/>
              <a:t>question</a:t>
            </a:r>
            <a:endParaRPr lang="en-GB" dirty="0"/>
          </a:p>
        </p:txBody>
      </p:sp>
      <p:sp>
        <p:nvSpPr>
          <p:cNvPr id="9" name="Zástupný obsah 8">
            <a:extLst>
              <a:ext uri="{FF2B5EF4-FFF2-40B4-BE49-F238E27FC236}">
                <a16:creationId xmlns:a16="http://schemas.microsoft.com/office/drawing/2014/main" id="{4F066BF4-738B-3552-DEE2-137B4F99F779}"/>
              </a:ext>
            </a:extLst>
          </p:cNvPr>
          <p:cNvSpPr>
            <a:spLocks noGrp="1"/>
          </p:cNvSpPr>
          <p:nvPr>
            <p:ph idx="1"/>
          </p:nvPr>
        </p:nvSpPr>
        <p:spPr>
          <a:xfrm>
            <a:off x="666000" y="1035408"/>
            <a:ext cx="10753200" cy="5022491"/>
          </a:xfrm>
        </p:spPr>
        <p:txBody>
          <a:bodyPr/>
          <a:lstStyle/>
          <a:p>
            <a:r>
              <a:rPr lang="en-GB" dirty="0"/>
              <a:t>o </a:t>
            </a:r>
            <a:r>
              <a:rPr lang="en-GB" dirty="0" err="1"/>
              <a:t>onemocnění</a:t>
            </a:r>
            <a:r>
              <a:rPr lang="en-GB" dirty="0"/>
              <a:t>, </a:t>
            </a:r>
            <a:r>
              <a:rPr lang="en-GB" dirty="0" err="1"/>
              <a:t>vyšetření</a:t>
            </a:r>
            <a:r>
              <a:rPr lang="en-GB" dirty="0"/>
              <a:t>, </a:t>
            </a:r>
            <a:r>
              <a:rPr lang="en-GB" dirty="0" err="1"/>
              <a:t>terapii</a:t>
            </a:r>
            <a:endParaRPr lang="cs-CZ" dirty="0"/>
          </a:p>
          <a:p>
            <a:r>
              <a:rPr lang="en-GB" dirty="0" err="1"/>
              <a:t>obecné</a:t>
            </a:r>
            <a:r>
              <a:rPr lang="en-GB" dirty="0"/>
              <a:t> </a:t>
            </a:r>
            <a:r>
              <a:rPr lang="en-GB" dirty="0" err="1"/>
              <a:t>informace</a:t>
            </a:r>
            <a:r>
              <a:rPr lang="en-GB" dirty="0"/>
              <a:t> o </a:t>
            </a:r>
            <a:r>
              <a:rPr lang="en-GB" dirty="0" err="1"/>
              <a:t>klinickém</a:t>
            </a:r>
            <a:r>
              <a:rPr lang="en-GB" dirty="0"/>
              <a:t> </a:t>
            </a:r>
            <a:r>
              <a:rPr lang="en-GB" dirty="0" err="1"/>
              <a:t>problému</a:t>
            </a:r>
            <a:endParaRPr lang="cs-CZ" dirty="0"/>
          </a:p>
          <a:p>
            <a:endParaRPr lang="cs-CZ" dirty="0"/>
          </a:p>
          <a:p>
            <a:pPr marL="72000" indent="0">
              <a:buNone/>
            </a:pPr>
            <a:endParaRPr lang="cs-CZ" dirty="0"/>
          </a:p>
        </p:txBody>
      </p:sp>
      <p:sp>
        <p:nvSpPr>
          <p:cNvPr id="7" name="TextovéPole 6">
            <a:extLst>
              <a:ext uri="{FF2B5EF4-FFF2-40B4-BE49-F238E27FC236}">
                <a16:creationId xmlns:a16="http://schemas.microsoft.com/office/drawing/2014/main" id="{034EAB96-538A-4304-F70C-15ABDF45C00D}"/>
              </a:ext>
            </a:extLst>
          </p:cNvPr>
          <p:cNvSpPr txBox="1"/>
          <p:nvPr/>
        </p:nvSpPr>
        <p:spPr>
          <a:xfrm>
            <a:off x="4069977" y="5032983"/>
            <a:ext cx="6096000" cy="1200329"/>
          </a:xfrm>
          <a:prstGeom prst="rect">
            <a:avLst/>
          </a:prstGeom>
          <a:solidFill>
            <a:schemeClr val="accent4">
              <a:lumMod val="20000"/>
              <a:lumOff val="80000"/>
            </a:schemeClr>
          </a:solidFill>
        </p:spPr>
        <p:txBody>
          <a:bodyPr wrap="square">
            <a:spAutoFit/>
          </a:bodyPr>
          <a:lstStyle/>
          <a:p>
            <a:pPr marL="72000" indent="0">
              <a:buNone/>
            </a:pPr>
            <a:r>
              <a:rPr lang="en-GB" dirty="0"/>
              <a:t>Např. </a:t>
            </a:r>
            <a:endParaRPr lang="cs-CZ" dirty="0"/>
          </a:p>
          <a:p>
            <a:pPr marL="72000" indent="0">
              <a:buNone/>
            </a:pPr>
            <a:r>
              <a:rPr lang="cs-CZ" dirty="0"/>
              <a:t>J</a:t>
            </a:r>
            <a:r>
              <a:rPr lang="en-GB" dirty="0" err="1"/>
              <a:t>ak</a:t>
            </a:r>
            <a:r>
              <a:rPr lang="en-GB" dirty="0"/>
              <a:t> </a:t>
            </a:r>
            <a:r>
              <a:rPr lang="en-GB" dirty="0" err="1"/>
              <a:t>působí</a:t>
            </a:r>
            <a:r>
              <a:rPr lang="en-GB" dirty="0"/>
              <a:t> </a:t>
            </a:r>
            <a:r>
              <a:rPr lang="en-GB" dirty="0" err="1"/>
              <a:t>lék</a:t>
            </a:r>
            <a:r>
              <a:rPr lang="en-GB" dirty="0"/>
              <a:t> paracetamol </a:t>
            </a:r>
            <a:r>
              <a:rPr lang="en-GB" dirty="0" err="1"/>
              <a:t>na</a:t>
            </a:r>
            <a:r>
              <a:rPr lang="en-GB" dirty="0"/>
              <a:t> </a:t>
            </a:r>
            <a:r>
              <a:rPr lang="en-GB" dirty="0" err="1"/>
              <a:t>horečku</a:t>
            </a:r>
            <a:r>
              <a:rPr lang="en-GB" dirty="0"/>
              <a:t>?</a:t>
            </a:r>
            <a:endParaRPr lang="cs-CZ" dirty="0"/>
          </a:p>
          <a:p>
            <a:pPr marL="72000" indent="0">
              <a:buNone/>
            </a:pPr>
            <a:r>
              <a:rPr lang="en-GB" dirty="0"/>
              <a:t>Jak se </a:t>
            </a:r>
            <a:r>
              <a:rPr lang="en-GB" dirty="0" err="1"/>
              <a:t>liší</a:t>
            </a:r>
            <a:r>
              <a:rPr lang="en-GB" dirty="0"/>
              <a:t> </a:t>
            </a:r>
            <a:r>
              <a:rPr lang="en-GB" dirty="0" err="1"/>
              <a:t>hemodynamika</a:t>
            </a:r>
            <a:r>
              <a:rPr lang="en-GB" dirty="0"/>
              <a:t> </a:t>
            </a:r>
            <a:r>
              <a:rPr lang="en-GB" dirty="0" err="1"/>
              <a:t>při</a:t>
            </a:r>
            <a:r>
              <a:rPr lang="en-GB" dirty="0"/>
              <a:t> </a:t>
            </a:r>
            <a:r>
              <a:rPr lang="en-GB" dirty="0" err="1"/>
              <a:t>polohování</a:t>
            </a:r>
            <a:r>
              <a:rPr lang="cs-CZ" dirty="0"/>
              <a:t>?</a:t>
            </a:r>
            <a:endParaRPr lang="en-GB" dirty="0"/>
          </a:p>
        </p:txBody>
      </p:sp>
      <p:graphicFrame>
        <p:nvGraphicFramePr>
          <p:cNvPr id="8" name="Tabulka 9">
            <a:extLst>
              <a:ext uri="{FF2B5EF4-FFF2-40B4-BE49-F238E27FC236}">
                <a16:creationId xmlns:a16="http://schemas.microsoft.com/office/drawing/2014/main" id="{0C738834-5330-24FD-5E6E-806089D53535}"/>
              </a:ext>
            </a:extLst>
          </p:cNvPr>
          <p:cNvGraphicFramePr>
            <a:graphicFrameLocks noGrp="1"/>
          </p:cNvGraphicFramePr>
          <p:nvPr>
            <p:extLst>
              <p:ext uri="{D42A27DB-BD31-4B8C-83A1-F6EECF244321}">
                <p14:modId xmlns:p14="http://schemas.microsoft.com/office/powerpoint/2010/main" val="2305740997"/>
              </p:ext>
            </p:extLst>
          </p:nvPr>
        </p:nvGraphicFramePr>
        <p:xfrm>
          <a:off x="2148540" y="2189437"/>
          <a:ext cx="7121584" cy="2346960"/>
        </p:xfrm>
        <a:graphic>
          <a:graphicData uri="http://schemas.openxmlformats.org/drawingml/2006/table">
            <a:tbl>
              <a:tblPr firstRow="1" bandRow="1">
                <a:tableStyleId>{5C22544A-7EE6-4342-B048-85BDC9FD1C3A}</a:tableStyleId>
              </a:tblPr>
              <a:tblGrid>
                <a:gridCol w="2885915">
                  <a:extLst>
                    <a:ext uri="{9D8B030D-6E8A-4147-A177-3AD203B41FA5}">
                      <a16:colId xmlns:a16="http://schemas.microsoft.com/office/drawing/2014/main" val="3528854732"/>
                    </a:ext>
                  </a:extLst>
                </a:gridCol>
                <a:gridCol w="4235669">
                  <a:extLst>
                    <a:ext uri="{9D8B030D-6E8A-4147-A177-3AD203B41FA5}">
                      <a16:colId xmlns:a16="http://schemas.microsoft.com/office/drawing/2014/main" val="4092311445"/>
                    </a:ext>
                  </a:extLst>
                </a:gridCol>
              </a:tblGrid>
              <a:tr h="42781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t>2 </a:t>
                      </a:r>
                      <a:r>
                        <a:rPr lang="en-GB" sz="2400" dirty="0" err="1"/>
                        <a:t>složky</a:t>
                      </a:r>
                      <a:r>
                        <a:rPr lang="cs-CZ" sz="2400" dirty="0"/>
                        <a:t>:</a:t>
                      </a:r>
                      <a:endParaRPr lang="en-GB" sz="2400" dirty="0"/>
                    </a:p>
                  </a:txBody>
                  <a:tcPr/>
                </a:tc>
                <a:tc hMerge="1">
                  <a:txBody>
                    <a:bodyPr/>
                    <a:lstStyle/>
                    <a:p>
                      <a:endParaRPr lang="en-GB" sz="2400" dirty="0"/>
                    </a:p>
                  </a:txBody>
                  <a:tcPr/>
                </a:tc>
                <a:extLst>
                  <a:ext uri="{0D108BD9-81ED-4DB2-BD59-A6C34878D82A}">
                    <a16:rowId xmlns:a16="http://schemas.microsoft.com/office/drawing/2014/main" val="840179924"/>
                  </a:ext>
                </a:extLst>
              </a:tr>
              <a:tr h="590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dirty="0"/>
                        <a:t>otázka</a:t>
                      </a:r>
                      <a:r>
                        <a:rPr lang="en-GB" sz="2400" dirty="0"/>
                        <a:t>*+ </a:t>
                      </a:r>
                      <a:r>
                        <a:rPr lang="en-GB" sz="2400" dirty="0" err="1"/>
                        <a:t>sloveso</a:t>
                      </a:r>
                      <a:r>
                        <a:rPr lang="en-GB" sz="2400" dirty="0"/>
                        <a:t>: </a:t>
                      </a:r>
                      <a:r>
                        <a:rPr lang="en-GB" sz="1600" dirty="0"/>
                        <a:t>*</a:t>
                      </a:r>
                      <a:r>
                        <a:rPr lang="en-GB" sz="1600" dirty="0" err="1"/>
                        <a:t>kdo</a:t>
                      </a:r>
                      <a:r>
                        <a:rPr lang="en-GB" sz="1600" dirty="0"/>
                        <a:t>, co, </a:t>
                      </a:r>
                      <a:r>
                        <a:rPr lang="en-GB" sz="1600" dirty="0" err="1"/>
                        <a:t>kde</a:t>
                      </a:r>
                      <a:r>
                        <a:rPr lang="en-GB" sz="1600" dirty="0"/>
                        <a:t>, </a:t>
                      </a:r>
                      <a:r>
                        <a:rPr lang="en-GB" sz="1600" dirty="0" err="1"/>
                        <a:t>kdy</a:t>
                      </a:r>
                      <a:r>
                        <a:rPr lang="en-GB" sz="1600" dirty="0"/>
                        <a:t>, </a:t>
                      </a:r>
                      <a:r>
                        <a:rPr lang="en-GB" sz="1600" dirty="0" err="1"/>
                        <a:t>proč</a:t>
                      </a:r>
                      <a:r>
                        <a:rPr lang="en-GB" sz="1600" dirty="0"/>
                        <a:t>, jak</a:t>
                      </a:r>
                    </a:p>
                    <a:p>
                      <a:endParaRPr lang="en-GB"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dirty="0"/>
                        <a:t>„</a:t>
                      </a:r>
                      <a:r>
                        <a:rPr lang="en-GB" sz="2400" dirty="0"/>
                        <a:t>co </a:t>
                      </a:r>
                      <a:r>
                        <a:rPr lang="en-GB" sz="2400" dirty="0" err="1"/>
                        <a:t>způsobuje</a:t>
                      </a:r>
                      <a:r>
                        <a:rPr lang="en-GB" sz="2400" dirty="0"/>
                        <a:t>...</a:t>
                      </a:r>
                      <a:r>
                        <a:rPr lang="cs-CZ" sz="2400" dirty="0"/>
                        <a:t>“</a:t>
                      </a:r>
                    </a:p>
                    <a:p>
                      <a:endParaRPr lang="en-GB" sz="2400" dirty="0"/>
                    </a:p>
                  </a:txBody>
                  <a:tcPr/>
                </a:tc>
                <a:extLst>
                  <a:ext uri="{0D108BD9-81ED-4DB2-BD59-A6C34878D82A}">
                    <a16:rowId xmlns:a16="http://schemas.microsoft.com/office/drawing/2014/main" val="2164712523"/>
                  </a:ext>
                </a:extLst>
              </a:tr>
              <a:tr h="590381">
                <a:tc>
                  <a:txBody>
                    <a:bodyPr/>
                    <a:lstStyle/>
                    <a:p>
                      <a:r>
                        <a:rPr lang="en-GB" sz="2400" dirty="0"/>
                        <a:t>Stav: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dirty="0"/>
                        <a:t>„</a:t>
                      </a:r>
                      <a:r>
                        <a:rPr lang="en-GB" sz="2400" dirty="0" err="1"/>
                        <a:t>mrtvic</a:t>
                      </a:r>
                      <a:r>
                        <a:rPr lang="cs-CZ" sz="2400" dirty="0"/>
                        <a:t>i</a:t>
                      </a:r>
                      <a:r>
                        <a:rPr lang="en-GB" sz="2400" dirty="0"/>
                        <a:t>?</a:t>
                      </a:r>
                      <a:r>
                        <a:rPr lang="cs-CZ" sz="2400" dirty="0"/>
                        <a:t>“</a:t>
                      </a:r>
                    </a:p>
                    <a:p>
                      <a:endParaRPr lang="en-GB" sz="2400" dirty="0"/>
                    </a:p>
                  </a:txBody>
                  <a:tcPr/>
                </a:tc>
                <a:extLst>
                  <a:ext uri="{0D108BD9-81ED-4DB2-BD59-A6C34878D82A}">
                    <a16:rowId xmlns:a16="http://schemas.microsoft.com/office/drawing/2014/main" val="1769261777"/>
                  </a:ext>
                </a:extLst>
              </a:tr>
            </a:tbl>
          </a:graphicData>
        </a:graphic>
      </p:graphicFrame>
    </p:spTree>
    <p:extLst>
      <p:ext uri="{BB962C8B-B14F-4D97-AF65-F5344CB8AC3E}">
        <p14:creationId xmlns:p14="http://schemas.microsoft.com/office/powerpoint/2010/main" val="56060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F8335D-8CDD-117F-BE09-7D02A943C69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125F5C9-B6F8-48EF-C7CF-FB9A15C555E4}"/>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6CA8BF2C-88B6-2C36-39B2-FC7D294F24DA}"/>
              </a:ext>
            </a:extLst>
          </p:cNvPr>
          <p:cNvSpPr>
            <a:spLocks noGrp="1"/>
          </p:cNvSpPr>
          <p:nvPr>
            <p:ph type="title"/>
          </p:nvPr>
        </p:nvSpPr>
        <p:spPr/>
        <p:txBody>
          <a:bodyPr/>
          <a:lstStyle/>
          <a:p>
            <a:r>
              <a:rPr lang="cs-CZ" dirty="0" err="1"/>
              <a:t>Backround</a:t>
            </a:r>
            <a:r>
              <a:rPr lang="cs-CZ" dirty="0"/>
              <a:t> </a:t>
            </a:r>
            <a:r>
              <a:rPr lang="cs-CZ" dirty="0" err="1"/>
              <a:t>question</a:t>
            </a:r>
            <a:r>
              <a:rPr lang="cs-CZ" dirty="0"/>
              <a:t> - příklady</a:t>
            </a:r>
            <a:endParaRPr lang="en-GB" dirty="0"/>
          </a:p>
        </p:txBody>
      </p:sp>
      <p:graphicFrame>
        <p:nvGraphicFramePr>
          <p:cNvPr id="7" name="Zástupný obsah 6">
            <a:extLst>
              <a:ext uri="{FF2B5EF4-FFF2-40B4-BE49-F238E27FC236}">
                <a16:creationId xmlns:a16="http://schemas.microsoft.com/office/drawing/2014/main" id="{459BDFD9-FE4D-0A11-7E19-249E1DC1E1A6}"/>
              </a:ext>
            </a:extLst>
          </p:cNvPr>
          <p:cNvGraphicFramePr>
            <a:graphicFrameLocks noGrp="1"/>
          </p:cNvGraphicFramePr>
          <p:nvPr>
            <p:ph idx="1"/>
            <p:extLst>
              <p:ext uri="{D42A27DB-BD31-4B8C-83A1-F6EECF244321}">
                <p14:modId xmlns:p14="http://schemas.microsoft.com/office/powerpoint/2010/main" val="305445667"/>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Atopický ekzém a jak se s ním vypořádat? / Lékarnické kapky">
            <a:extLst>
              <a:ext uri="{FF2B5EF4-FFF2-40B4-BE49-F238E27FC236}">
                <a16:creationId xmlns:a16="http://schemas.microsoft.com/office/drawing/2014/main" id="{8BF44AFE-A31C-59E1-CDC5-A89A4781E89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4129" y="836952"/>
            <a:ext cx="1963889" cy="14612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pse, bakterie v krvi • nálepky na zeď výzkum, parazit, bacil | myloview.cz">
            <a:extLst>
              <a:ext uri="{FF2B5EF4-FFF2-40B4-BE49-F238E27FC236}">
                <a16:creationId xmlns:a16="http://schemas.microsoft.com/office/drawing/2014/main" id="{8F7C7E8A-B1A3-61E7-7492-2E04AB6D8E1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000" y="1407740"/>
            <a:ext cx="302895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bola v sousedním Sasku: pacient v noci zemřel - Echo24.cz">
            <a:extLst>
              <a:ext uri="{FF2B5EF4-FFF2-40B4-BE49-F238E27FC236}">
                <a16:creationId xmlns:a16="http://schemas.microsoft.com/office/drawing/2014/main" id="{DA1D84DE-CDD6-32C9-FECD-D43D2C0CD72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000" y="4394473"/>
            <a:ext cx="2952750" cy="15430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Kouření zkracuje život a ničí životní prostředí | MT">
            <a:extLst>
              <a:ext uri="{FF2B5EF4-FFF2-40B4-BE49-F238E27FC236}">
                <a16:creationId xmlns:a16="http://schemas.microsoft.com/office/drawing/2014/main" id="{539E5482-0C63-B8AE-9FB3-4DCEDC68FF1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01866" y="4861392"/>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1580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4074</TotalTime>
  <Words>4636</Words>
  <Application>Microsoft Office PowerPoint</Application>
  <PresentationFormat>Širokoúhlá obrazovka</PresentationFormat>
  <Paragraphs>644</Paragraphs>
  <Slides>63</Slides>
  <Notes>0</Notes>
  <HiddenSlides>7</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63</vt:i4>
      </vt:variant>
    </vt:vector>
  </HeadingPairs>
  <TitlesOfParts>
    <vt:vector size="68" baseType="lpstr">
      <vt:lpstr>Arial</vt:lpstr>
      <vt:lpstr>Lato Extended</vt:lpstr>
      <vt:lpstr>Tahoma</vt:lpstr>
      <vt:lpstr>Wingdings</vt:lpstr>
      <vt:lpstr>Prezentace_MU_CZ</vt:lpstr>
      <vt:lpstr>Klinická otázka</vt:lpstr>
      <vt:lpstr>Cíle přednášky</vt:lpstr>
      <vt:lpstr>Evidence-based practice</vt:lpstr>
      <vt:lpstr>PŘÍPRAVA VYHLEDÁVÁNÍ</vt:lpstr>
      <vt:lpstr>Klinická otázka – PICO (T)</vt:lpstr>
      <vt:lpstr>Formulace klinické otázky</vt:lpstr>
      <vt:lpstr>Rozdíl mezi background and foreground question</vt:lpstr>
      <vt:lpstr>Background question</vt:lpstr>
      <vt:lpstr>Backround question - příklady</vt:lpstr>
      <vt:lpstr>Foreground question</vt:lpstr>
      <vt:lpstr>Foreground question - příklady</vt:lpstr>
      <vt:lpstr>Pro jakou otázku se rozhodnout ve vlastním výzkumu?</vt:lpstr>
      <vt:lpstr>TEST</vt:lpstr>
      <vt:lpstr>Formulace přesné/jasné otázky</vt:lpstr>
      <vt:lpstr>Kategorie klinické otázky</vt:lpstr>
      <vt:lpstr>PICO</vt:lpstr>
      <vt:lpstr>Čtyři prvky správně formulované klinické intervenční otázky</vt:lpstr>
      <vt:lpstr>P = Patient/Population of Interest P: pacient, populace, problém</vt:lpstr>
      <vt:lpstr>I = Intervention or Exposure I: Intervence/expozice (jedna, nebo soubor intervencí)</vt:lpstr>
      <vt:lpstr>C = Comparison of Interest C: srovnání</vt:lpstr>
      <vt:lpstr>O = Outcome of Interest O: Outcome /  výsledek</vt:lpstr>
      <vt:lpstr>PICO (T)</vt:lpstr>
      <vt:lpstr>Jaká může být klinická otázka?</vt:lpstr>
      <vt:lpstr>PICO - příklad</vt:lpstr>
      <vt:lpstr>Scénář – příběh</vt:lpstr>
      <vt:lpstr>PICO</vt:lpstr>
      <vt:lpstr>Klinická otázka</vt:lpstr>
      <vt:lpstr>ALE…. Co je celkové zdraví? </vt:lpstr>
      <vt:lpstr>Upřesnění PICO otázky</vt:lpstr>
      <vt:lpstr>Je PICO rámec dostatečný?  </vt:lpstr>
      <vt:lpstr>SPECIFIKA NÁSTROJE PICO PODLE TYPU VĚDECKÉHO DŮKAZU</vt:lpstr>
      <vt:lpstr>Typy klinických otázek-2</vt:lpstr>
      <vt:lpstr>Příklad PICO otázky</vt:lpstr>
      <vt:lpstr>Příklad PIO</vt:lpstr>
      <vt:lpstr>Příklad PIRD </vt:lpstr>
      <vt:lpstr>Příklad PEO</vt:lpstr>
      <vt:lpstr>Příklad PICO – cost-effectivness</vt:lpstr>
      <vt:lpstr>Příklad PICo</vt:lpstr>
      <vt:lpstr>Typ otázky – léčba/terapie</vt:lpstr>
      <vt:lpstr>Příklad </vt:lpstr>
      <vt:lpstr>Klinická otázka - diagnostická</vt:lpstr>
      <vt:lpstr>Prezentace aplikace PowerPoint</vt:lpstr>
      <vt:lpstr>Prezentace aplikace PowerPoint</vt:lpstr>
      <vt:lpstr>Klinická otázka - Etiologie/rizikové faktory /poškození</vt:lpstr>
      <vt:lpstr>Příklad</vt:lpstr>
      <vt:lpstr>Typ otázky – prognostická</vt:lpstr>
      <vt:lpstr>Příklad</vt:lpstr>
      <vt:lpstr>Typ otázky – smysluplnost</vt:lpstr>
      <vt:lpstr>Příklad</vt:lpstr>
      <vt:lpstr>Cvičení – identifikuj PICO</vt:lpstr>
      <vt:lpstr>Zvyšuje kognitivně-behaviorální terapie sebevědomí u dospělých s poruchou příjmu potravy? </vt:lpstr>
      <vt:lpstr>Jak účinný je vitamin D v prevenci relapsů u pacientů s roztroušenou sklerózou?</vt:lpstr>
      <vt:lpstr>Je CT vyšetření nebo ventilační perfuzní scintigrafie lepší při odhalování plicní embolie u těhotných žen?</vt:lpstr>
      <vt:lpstr>Jak si stojí laparoskopická kolektomie ve srovnání s otevřenou operací z hlediska nákladové efektivity, recidivy a míry přežití u pacientů s karcinomem tlustého střeva?</vt:lpstr>
      <vt:lpstr>Jaká je senzitivita a specificita vyšetření moči pomocí indikačního testu u dětí s pyrexií při podezření na infekci močových cest?</vt:lpstr>
      <vt:lpstr>Prezentace aplikace PowerPoint</vt:lpstr>
      <vt:lpstr>Exercise PICO/PIRD/PEO/PICo? </vt:lpstr>
      <vt:lpstr>Prezentace aplikace PowerPoint</vt:lpstr>
      <vt:lpstr>Prezentace aplikace PowerPoint</vt:lpstr>
      <vt:lpstr>Prezentace aplikace PowerPoint</vt:lpstr>
      <vt:lpstr>Prezentace aplikace PowerPoint</vt:lpstr>
      <vt:lpstr>Exercise clinical question types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Dolanová Dana Mgr. Ph.D.</dc:creator>
  <cp:lastModifiedBy>Dana Dolanová</cp:lastModifiedBy>
  <cp:revision>81</cp:revision>
  <cp:lastPrinted>1601-01-01T00:00:00Z</cp:lastPrinted>
  <dcterms:created xsi:type="dcterms:W3CDTF">2021-04-17T19:05:00Z</dcterms:created>
  <dcterms:modified xsi:type="dcterms:W3CDTF">2023-10-12T05:48:48Z</dcterms:modified>
</cp:coreProperties>
</file>