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6" r:id="rId9"/>
    <p:sldId id="267" r:id="rId10"/>
    <p:sldId id="268" r:id="rId11"/>
    <p:sldId id="263" r:id="rId12"/>
    <p:sldId id="269" r:id="rId13"/>
    <p:sldId id="264" r:id="rId14"/>
    <p:sldId id="265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224" autoAdjust="0"/>
  </p:normalViewPr>
  <p:slideViewPr>
    <p:cSldViewPr snapToGrid="0">
      <p:cViewPr varScale="1">
        <p:scale>
          <a:sx n="113" d="100"/>
          <a:sy n="113" d="100"/>
        </p:scale>
        <p:origin x="47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097C8-9934-462C-923E-9C37AE49A6E0}" type="datetimeFigureOut">
              <a:rPr lang="cs-CZ" smtClean="0"/>
              <a:t>01.01.2021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FC46A2-7573-41A3-9694-402F311051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2868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C46A2-7573-41A3-9694-402F3110510A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7914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C46A2-7573-41A3-9694-402F3110510A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1264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C46A2-7573-41A3-9694-402F3110510A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5469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C46A2-7573-41A3-9694-402F3110510A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83021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C46A2-7573-41A3-9694-402F3110510A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6157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C46A2-7573-41A3-9694-402F3110510A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4545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C9524-2BA6-4670-A548-262B75281BB1}" type="datetimeFigureOut">
              <a:rPr lang="cs-CZ" smtClean="0"/>
              <a:t>01.01.2021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5EFF-6E73-46FB-8172-1B85AA0506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2087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C9524-2BA6-4670-A548-262B75281BB1}" type="datetimeFigureOut">
              <a:rPr lang="cs-CZ" smtClean="0"/>
              <a:t>01.01.2021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5EFF-6E73-46FB-8172-1B85AA0506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5345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C9524-2BA6-4670-A548-262B75281BB1}" type="datetimeFigureOut">
              <a:rPr lang="cs-CZ" smtClean="0"/>
              <a:t>01.01.2021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5EFF-6E73-46FB-8172-1B85AA0506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9536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C9524-2BA6-4670-A548-262B75281BB1}" type="datetimeFigureOut">
              <a:rPr lang="cs-CZ" smtClean="0"/>
              <a:t>01.01.2021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5EFF-6E73-46FB-8172-1B85AA0506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3571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C9524-2BA6-4670-A548-262B75281BB1}" type="datetimeFigureOut">
              <a:rPr lang="cs-CZ" smtClean="0"/>
              <a:t>01.01.2021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5EFF-6E73-46FB-8172-1B85AA0506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8098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C9524-2BA6-4670-A548-262B75281BB1}" type="datetimeFigureOut">
              <a:rPr lang="cs-CZ" smtClean="0"/>
              <a:t>01.01.2021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5EFF-6E73-46FB-8172-1B85AA0506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6845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C9524-2BA6-4670-A548-262B75281BB1}" type="datetimeFigureOut">
              <a:rPr lang="cs-CZ" smtClean="0"/>
              <a:t>01.01.2021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5EFF-6E73-46FB-8172-1B85AA0506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563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C9524-2BA6-4670-A548-262B75281BB1}" type="datetimeFigureOut">
              <a:rPr lang="cs-CZ" smtClean="0"/>
              <a:t>01.01.2021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5EFF-6E73-46FB-8172-1B85AA0506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2414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C9524-2BA6-4670-A548-262B75281BB1}" type="datetimeFigureOut">
              <a:rPr lang="cs-CZ" smtClean="0"/>
              <a:t>01.01.2021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5EFF-6E73-46FB-8172-1B85AA0506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2079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C9524-2BA6-4670-A548-262B75281BB1}" type="datetimeFigureOut">
              <a:rPr lang="cs-CZ" smtClean="0"/>
              <a:t>01.01.2021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5EFF-6E73-46FB-8172-1B85AA0506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5728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C9524-2BA6-4670-A548-262B75281BB1}" type="datetimeFigureOut">
              <a:rPr lang="cs-CZ" smtClean="0"/>
              <a:t>01.01.2021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5EFF-6E73-46FB-8172-1B85AA0506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8796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C9524-2BA6-4670-A548-262B75281BB1}" type="datetimeFigureOut">
              <a:rPr lang="cs-CZ" smtClean="0"/>
              <a:t>01.01.2021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45EFF-6E73-46FB-8172-1B85AA0506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004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skripta.eu/w/Willis%C5%AFv_okruh" TargetMode="External"/><Relationship Id="rId2" Type="http://schemas.openxmlformats.org/officeDocument/2006/relationships/hyperlink" Target="https://www.wikiskripta.eu/w/Aorta" TargetMode="Externa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wikiskripta.eu/w/P%C3%AD%C5%A1t%C4%9Bl" TargetMode="External"/><Relationship Id="rId4" Type="http://schemas.openxmlformats.org/officeDocument/2006/relationships/hyperlink" Target="https://www.wikiskripta.eu/w/Krevn%C3%AD_tlak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C%C3%A9va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cs.wikipedia.org/wiki/V%C3%A1pn%C3%ADk" TargetMode="External"/><Relationship Id="rId5" Type="http://schemas.openxmlformats.org/officeDocument/2006/relationships/hyperlink" Target="https://cs.wikipedia.org/wiki/Polysacharid" TargetMode="External"/><Relationship Id="rId4" Type="http://schemas.openxmlformats.org/officeDocument/2006/relationships/hyperlink" Target="https://cs.wikipedia.org/wiki/Aterosklerotick%C3%BD_pl%C3%A1t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Cévní chirurgie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MUDr. Martin Kábela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93352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8123" y="1825625"/>
            <a:ext cx="847969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62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Diagnostika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2296" indent="0">
              <a:buNone/>
            </a:pPr>
            <a:r>
              <a:rPr lang="sk-SK" dirty="0" err="1" smtClean="0"/>
              <a:t>Anamnesa</a:t>
            </a:r>
            <a:endParaRPr lang="sk-SK" dirty="0" smtClean="0"/>
          </a:p>
          <a:p>
            <a:pPr marL="82296" indent="0">
              <a:buNone/>
            </a:pPr>
            <a:r>
              <a:rPr lang="sk-SK" dirty="0" err="1" smtClean="0"/>
              <a:t>Vyšetření</a:t>
            </a:r>
            <a:r>
              <a:rPr lang="sk-SK" dirty="0" smtClean="0"/>
              <a:t> pacienta</a:t>
            </a:r>
          </a:p>
          <a:p>
            <a:pPr marL="82296" indent="0">
              <a:buNone/>
            </a:pPr>
            <a:r>
              <a:rPr lang="sk-SK" dirty="0" err="1" smtClean="0"/>
              <a:t>Laborní</a:t>
            </a:r>
            <a:r>
              <a:rPr lang="sk-SK" dirty="0" smtClean="0"/>
              <a:t> testy</a:t>
            </a:r>
          </a:p>
          <a:p>
            <a:pPr marL="82296" indent="0">
              <a:buNone/>
            </a:pPr>
            <a:r>
              <a:rPr lang="sk-SK" dirty="0" smtClean="0"/>
              <a:t>EKG</a:t>
            </a:r>
          </a:p>
          <a:p>
            <a:pPr marL="82296" indent="0">
              <a:buNone/>
            </a:pPr>
            <a:r>
              <a:rPr lang="sk-SK" dirty="0" smtClean="0"/>
              <a:t>RTG (</a:t>
            </a:r>
            <a:r>
              <a:rPr lang="sk-SK" dirty="0" err="1" smtClean="0"/>
              <a:t>angiografie</a:t>
            </a:r>
            <a:r>
              <a:rPr lang="sk-SK" dirty="0" smtClean="0"/>
              <a:t>)</a:t>
            </a:r>
          </a:p>
          <a:p>
            <a:pPr marL="82296" indent="0">
              <a:buNone/>
            </a:pPr>
            <a:r>
              <a:rPr lang="sk-SK" dirty="0" smtClean="0"/>
              <a:t>Ultrazvuk (</a:t>
            </a:r>
            <a:r>
              <a:rPr lang="sk-SK" dirty="0" err="1" smtClean="0"/>
              <a:t>Doppler</a:t>
            </a:r>
            <a:r>
              <a:rPr lang="sk-SK" dirty="0" smtClean="0"/>
              <a:t>)</a:t>
            </a:r>
          </a:p>
          <a:p>
            <a:pPr marL="82296" indent="0">
              <a:buNone/>
            </a:pPr>
            <a:r>
              <a:rPr lang="sk-SK" dirty="0" smtClean="0"/>
              <a:t>CT  (CT </a:t>
            </a:r>
            <a:r>
              <a:rPr lang="sk-SK" dirty="0" err="1" smtClean="0"/>
              <a:t>angiografie</a:t>
            </a:r>
            <a:r>
              <a:rPr lang="sk-SK" dirty="0" smtClean="0"/>
              <a:t>)</a:t>
            </a:r>
          </a:p>
          <a:p>
            <a:pPr marL="82296" indent="0">
              <a:buNone/>
            </a:pPr>
            <a:r>
              <a:rPr lang="sk-SK" dirty="0" smtClean="0"/>
              <a:t>MRI</a:t>
            </a:r>
            <a:endParaRPr lang="en-GB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0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Doppler                                   Angiografie</a:t>
            </a:r>
            <a:endParaRPr lang="cs-CZ" dirty="0"/>
          </a:p>
        </p:txBody>
      </p:sp>
      <p:pic>
        <p:nvPicPr>
          <p:cNvPr id="5" name="Picture 2" descr="C:\Users\Kubenstein\Desktop\hqdefault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286794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Kubenstein\Desktop\c31fa51de117ef26757ce750ffbef2d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001872"/>
            <a:ext cx="5181600" cy="399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29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Terapie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Konzervativní:</a:t>
            </a:r>
          </a:p>
          <a:p>
            <a:pPr lvl="1"/>
            <a:r>
              <a:rPr lang="sk-SK" dirty="0" smtClean="0"/>
              <a:t>STOP KOUŘENÍ!!! </a:t>
            </a:r>
          </a:p>
          <a:p>
            <a:pPr lvl="1"/>
            <a:r>
              <a:rPr lang="sk-SK" dirty="0" err="1" smtClean="0"/>
              <a:t>Korekce</a:t>
            </a:r>
            <a:r>
              <a:rPr lang="sk-SK" dirty="0" smtClean="0"/>
              <a:t> TK</a:t>
            </a:r>
          </a:p>
          <a:p>
            <a:pPr lvl="1"/>
            <a:r>
              <a:rPr lang="sk-SK" dirty="0" err="1" smtClean="0"/>
              <a:t>Dieta</a:t>
            </a:r>
            <a:r>
              <a:rPr lang="sk-SK" dirty="0" smtClean="0"/>
              <a:t>, stravovací návyky (↓tuky)</a:t>
            </a:r>
            <a:endParaRPr lang="sk-SK" dirty="0" smtClean="0"/>
          </a:p>
          <a:p>
            <a:pPr lvl="1"/>
            <a:r>
              <a:rPr lang="sk-SK" dirty="0" smtClean="0"/>
              <a:t>Pravidelné kontroly </a:t>
            </a:r>
          </a:p>
          <a:p>
            <a:pPr lvl="1"/>
            <a:r>
              <a:rPr lang="sk-SK" dirty="0" err="1" smtClean="0"/>
              <a:t>Aktivní</a:t>
            </a:r>
            <a:r>
              <a:rPr lang="sk-SK" dirty="0" smtClean="0"/>
              <a:t> pohyb a cvičení</a:t>
            </a:r>
            <a:endParaRPr lang="en-GB" dirty="0" smtClean="0"/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Invazivní:</a:t>
            </a:r>
          </a:p>
          <a:p>
            <a:pPr marL="82296" indent="0">
              <a:buNone/>
            </a:pPr>
            <a:r>
              <a:rPr lang="sk-SK" dirty="0" smtClean="0"/>
              <a:t>	</a:t>
            </a:r>
            <a:r>
              <a:rPr lang="sk-SK" sz="2000" dirty="0" smtClean="0"/>
              <a:t>Chirurgická </a:t>
            </a:r>
            <a:r>
              <a:rPr lang="sk-SK" sz="2000" dirty="0" err="1" smtClean="0"/>
              <a:t>intervence</a:t>
            </a:r>
            <a:endParaRPr lang="sk-SK" sz="2000" dirty="0" smtClean="0"/>
          </a:p>
          <a:p>
            <a:pPr marL="82296" indent="0">
              <a:buNone/>
            </a:pPr>
            <a:r>
              <a:rPr lang="sk-SK" sz="2000" dirty="0"/>
              <a:t> </a:t>
            </a:r>
            <a:r>
              <a:rPr lang="sk-SK" sz="2000" dirty="0" smtClean="0"/>
              <a:t>   		náhrada</a:t>
            </a:r>
          </a:p>
          <a:p>
            <a:pPr marL="82296" indent="0">
              <a:buNone/>
            </a:pPr>
            <a:r>
              <a:rPr lang="sk-SK" sz="2000" dirty="0"/>
              <a:t>	</a:t>
            </a:r>
            <a:r>
              <a:rPr lang="sk-SK" sz="2000" dirty="0" smtClean="0"/>
              <a:t>	by-</a:t>
            </a:r>
            <a:r>
              <a:rPr lang="sk-SK" sz="2000" dirty="0" err="1" smtClean="0"/>
              <a:t>pass</a:t>
            </a:r>
            <a:r>
              <a:rPr lang="sk-SK" sz="2000" dirty="0" smtClean="0"/>
              <a:t> 					</a:t>
            </a:r>
            <a:r>
              <a:rPr lang="sk-SK" sz="2000" dirty="0" err="1" smtClean="0"/>
              <a:t>endarterektomie</a:t>
            </a:r>
            <a:endParaRPr lang="sk-SK" sz="2000" dirty="0" smtClean="0"/>
          </a:p>
          <a:p>
            <a:pPr marL="82296" indent="0">
              <a:buNone/>
            </a:pPr>
            <a:r>
              <a:rPr lang="sk-SK" sz="2000" dirty="0"/>
              <a:t>	</a:t>
            </a:r>
            <a:r>
              <a:rPr lang="sk-SK" sz="2000" dirty="0" smtClean="0"/>
              <a:t>	„</a:t>
            </a:r>
            <a:r>
              <a:rPr lang="sk-SK" sz="2000" dirty="0" err="1" smtClean="0"/>
              <a:t>amputace</a:t>
            </a:r>
            <a:r>
              <a:rPr lang="sk-SK" sz="2000" dirty="0" smtClean="0"/>
              <a:t>“</a:t>
            </a:r>
          </a:p>
          <a:p>
            <a:pPr marL="82296" indent="0">
              <a:buNone/>
            </a:pPr>
            <a:r>
              <a:rPr lang="sk-SK" sz="2000" dirty="0"/>
              <a:t>	</a:t>
            </a:r>
            <a:r>
              <a:rPr lang="sk-SK" sz="2000" dirty="0" err="1" smtClean="0"/>
              <a:t>Endovascular</a:t>
            </a:r>
            <a:r>
              <a:rPr lang="sk-SK" sz="2000" dirty="0" err="1" smtClean="0"/>
              <a:t>ní</a:t>
            </a:r>
            <a:r>
              <a:rPr lang="sk-SK" sz="2000" dirty="0" smtClean="0"/>
              <a:t> </a:t>
            </a:r>
            <a:r>
              <a:rPr lang="sk-SK" sz="2000" dirty="0" err="1" smtClean="0"/>
              <a:t>intervence</a:t>
            </a:r>
            <a:endParaRPr lang="sk-SK" sz="2000" dirty="0" smtClean="0"/>
          </a:p>
          <a:p>
            <a:pPr marL="82296" indent="0">
              <a:buNone/>
            </a:pPr>
            <a:r>
              <a:rPr lang="sk-SK" sz="2000" dirty="0"/>
              <a:t>	</a:t>
            </a:r>
            <a:r>
              <a:rPr lang="sk-SK" sz="2000" dirty="0" smtClean="0"/>
              <a:t>	(</a:t>
            </a:r>
            <a:r>
              <a:rPr lang="sk-SK" sz="2000" dirty="0" err="1" smtClean="0"/>
              <a:t>stenty</a:t>
            </a:r>
            <a:r>
              <a:rPr lang="sk-SK" sz="2000" dirty="0" smtClean="0"/>
              <a:t>, PTA, </a:t>
            </a:r>
            <a:r>
              <a:rPr lang="sk-SK" sz="2000" dirty="0" err="1" smtClean="0"/>
              <a:t>atherektomie</a:t>
            </a:r>
            <a:r>
              <a:rPr lang="sk-SK" sz="2000" dirty="0" smtClean="0"/>
              <a:t>)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01912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2" descr="C:\Users\Kubenstein\Desktop\cohn4_c052f005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08" y="2274276"/>
            <a:ext cx="4806217" cy="344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Kubenstein\Desktop\TEVAR(1000x548) (1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274276"/>
            <a:ext cx="5181600" cy="3571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21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PTA                                     </a:t>
            </a:r>
            <a:r>
              <a:rPr lang="cs-CZ" dirty="0" err="1" smtClean="0"/>
              <a:t>Atherektomie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12139" y="1825625"/>
            <a:ext cx="4033722" cy="4351338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180492"/>
            <a:ext cx="5181600" cy="365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90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By-pass (různé typy)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1825625"/>
            <a:ext cx="5181600" cy="4351338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172200" y="1953644"/>
            <a:ext cx="5181600" cy="409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81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štěp z VSM          x         protézy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2328363"/>
            <a:ext cx="5181600" cy="3848599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993691" y="1825625"/>
            <a:ext cx="353861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87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/>
              <a:t>   PTFE ( </a:t>
            </a:r>
            <a:r>
              <a:rPr lang="sk-SK" dirty="0" err="1" smtClean="0"/>
              <a:t>polytetrafluorethylene</a:t>
            </a:r>
            <a:r>
              <a:rPr lang="sk-SK" dirty="0" smtClean="0"/>
              <a:t>)      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24512" y="2343038"/>
            <a:ext cx="4608975" cy="3316511"/>
          </a:xfrm>
          <a:prstGeom prst="rect">
            <a:avLst/>
          </a:prstGeom>
        </p:spPr>
      </p:pic>
      <p:sp>
        <p:nvSpPr>
          <p:cNvPr id="12" name="Zástupný symbol pro obsah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243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Amputace</a:t>
            </a:r>
            <a:endParaRPr lang="cs-CZ" dirty="0"/>
          </a:p>
        </p:txBody>
      </p:sp>
      <p:pic>
        <p:nvPicPr>
          <p:cNvPr id="5" name="Picture 2" descr="C:\Users\Kubenstein\Desktop\_DSC54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25625"/>
            <a:ext cx="5181600" cy="435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Kubenstein\Desktop\maxresdefault (1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825624"/>
            <a:ext cx="5181600" cy="435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307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Systémy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smtClean="0"/>
              <a:t>Arteriální :</a:t>
            </a:r>
          </a:p>
          <a:p>
            <a:pPr marL="457200" lvl="1" indent="0">
              <a:buNone/>
            </a:pPr>
            <a:r>
              <a:rPr lang="cs-CZ" dirty="0" smtClean="0"/>
              <a:t>Aneurysma, disekce, obliterace, přerušení (</a:t>
            </a:r>
            <a:r>
              <a:rPr lang="cs-CZ" dirty="0" err="1" smtClean="0"/>
              <a:t>discize</a:t>
            </a:r>
            <a:r>
              <a:rPr lang="cs-CZ" dirty="0" smtClean="0"/>
              <a:t>)</a:t>
            </a:r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Vrozené, genetické predispozice</a:t>
            </a:r>
          </a:p>
          <a:p>
            <a:pPr lvl="2"/>
            <a:r>
              <a:rPr lang="cs-CZ" dirty="0" err="1" smtClean="0"/>
              <a:t>Marfanův</a:t>
            </a:r>
            <a:r>
              <a:rPr lang="cs-CZ" dirty="0" smtClean="0"/>
              <a:t> </a:t>
            </a:r>
            <a:r>
              <a:rPr lang="cs-CZ" dirty="0" err="1" smtClean="0"/>
              <a:t>sy</a:t>
            </a:r>
            <a:r>
              <a:rPr lang="cs-CZ" dirty="0" smtClean="0"/>
              <a:t>., </a:t>
            </a:r>
            <a:r>
              <a:rPr lang="cs-CZ" dirty="0" err="1" smtClean="0"/>
              <a:t>Ehler-Danlos</a:t>
            </a:r>
            <a:r>
              <a:rPr lang="cs-CZ" dirty="0" smtClean="0"/>
              <a:t> </a:t>
            </a:r>
            <a:r>
              <a:rPr lang="cs-CZ" dirty="0" err="1" smtClean="0"/>
              <a:t>sy</a:t>
            </a:r>
            <a:r>
              <a:rPr lang="cs-CZ" dirty="0" smtClean="0"/>
              <a:t>.</a:t>
            </a:r>
          </a:p>
          <a:p>
            <a:pPr lvl="2"/>
            <a:r>
              <a:rPr lang="cs-CZ" dirty="0" err="1" smtClean="0"/>
              <a:t>Raynaudův</a:t>
            </a:r>
            <a:r>
              <a:rPr lang="cs-CZ" dirty="0" smtClean="0"/>
              <a:t> </a:t>
            </a:r>
            <a:r>
              <a:rPr lang="cs-CZ" dirty="0" err="1" smtClean="0"/>
              <a:t>sy</a:t>
            </a:r>
            <a:r>
              <a:rPr lang="cs-CZ" dirty="0" smtClean="0"/>
              <a:t>.</a:t>
            </a:r>
          </a:p>
          <a:p>
            <a:pPr lvl="1"/>
            <a:r>
              <a:rPr lang="cs-CZ" dirty="0" smtClean="0"/>
              <a:t>Získané: </a:t>
            </a:r>
          </a:p>
          <a:p>
            <a:pPr lvl="2"/>
            <a:r>
              <a:rPr lang="cs-CZ" dirty="0" smtClean="0"/>
              <a:t>Ateroskleróza (degenerace)</a:t>
            </a:r>
          </a:p>
          <a:p>
            <a:pPr lvl="2"/>
            <a:r>
              <a:rPr lang="cs-CZ" dirty="0" smtClean="0"/>
              <a:t>trauma (ostré x tupé)</a:t>
            </a:r>
          </a:p>
          <a:p>
            <a:pPr lvl="2"/>
            <a:r>
              <a:rPr lang="cs-CZ" dirty="0" smtClean="0"/>
              <a:t>Zánět (</a:t>
            </a:r>
            <a:r>
              <a:rPr lang="cs-CZ" dirty="0" err="1" smtClean="0"/>
              <a:t>syphilis</a:t>
            </a:r>
            <a:r>
              <a:rPr lang="cs-CZ" dirty="0" smtClean="0"/>
              <a:t>, mykotické aneurysma)</a:t>
            </a:r>
          </a:p>
          <a:p>
            <a:pPr lvl="2"/>
            <a:endParaRPr lang="cs-CZ" dirty="0" smtClean="0"/>
          </a:p>
          <a:p>
            <a:pPr lvl="2"/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 smtClean="0"/>
              <a:t>Venosní</a:t>
            </a:r>
          </a:p>
          <a:p>
            <a:endParaRPr lang="cs-CZ" dirty="0" smtClean="0"/>
          </a:p>
          <a:p>
            <a:pPr lvl="1"/>
            <a:r>
              <a:rPr lang="cs-CZ" dirty="0" smtClean="0"/>
              <a:t>Chronická žilní nedostatečnost</a:t>
            </a:r>
          </a:p>
          <a:p>
            <a:pPr lvl="1"/>
            <a:r>
              <a:rPr lang="cs-CZ" dirty="0" smtClean="0"/>
              <a:t>DVT/HŽT</a:t>
            </a:r>
          </a:p>
          <a:p>
            <a:pPr lvl="1"/>
            <a:r>
              <a:rPr lang="cs-CZ" dirty="0" smtClean="0"/>
              <a:t>Embolie</a:t>
            </a:r>
          </a:p>
          <a:p>
            <a:pPr lvl="1"/>
            <a:r>
              <a:rPr lang="cs-CZ" dirty="0" smtClean="0"/>
              <a:t>Trauma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781574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dirty="0" smtClean="0"/>
              <a:t>Chronická žilní nedostatečnost (Varikozity DKK)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smtClean="0"/>
              <a:t>Povrchový x hluboký systém</a:t>
            </a:r>
          </a:p>
          <a:p>
            <a:endParaRPr lang="cs-CZ" dirty="0" smtClean="0"/>
          </a:p>
          <a:p>
            <a:r>
              <a:rPr lang="cs-CZ" dirty="0" smtClean="0"/>
              <a:t>Rizikové </a:t>
            </a:r>
            <a:r>
              <a:rPr lang="cs-CZ" dirty="0"/>
              <a:t>faktory </a:t>
            </a:r>
            <a:r>
              <a:rPr lang="cs-CZ" dirty="0" smtClean="0"/>
              <a:t>vzniku:</a:t>
            </a:r>
            <a:endParaRPr lang="cs-CZ" dirty="0"/>
          </a:p>
          <a:p>
            <a:pPr lvl="1"/>
            <a:r>
              <a:rPr lang="cs-CZ" i="1" dirty="0" smtClean="0"/>
              <a:t>Genetická predispozice</a:t>
            </a:r>
            <a:endParaRPr lang="cs-CZ" dirty="0"/>
          </a:p>
          <a:p>
            <a:pPr lvl="1"/>
            <a:r>
              <a:rPr lang="cs-CZ" i="1" dirty="0" smtClean="0"/>
              <a:t>Těhotenství</a:t>
            </a:r>
            <a:endParaRPr lang="cs-CZ" dirty="0"/>
          </a:p>
          <a:p>
            <a:pPr lvl="1"/>
            <a:r>
              <a:rPr lang="cs-CZ" i="1" dirty="0" smtClean="0"/>
              <a:t>Obezita</a:t>
            </a:r>
            <a:endParaRPr lang="cs-CZ" dirty="0"/>
          </a:p>
          <a:p>
            <a:pPr lvl="1"/>
            <a:r>
              <a:rPr lang="cs-CZ" i="1" dirty="0"/>
              <a:t>Sedavé zaměstnání</a:t>
            </a:r>
            <a:r>
              <a:rPr lang="cs-CZ" dirty="0"/>
              <a:t>, nedostatek </a:t>
            </a:r>
            <a:r>
              <a:rPr lang="cs-CZ" dirty="0" smtClean="0"/>
              <a:t>pohybu (svalová pumpa).</a:t>
            </a:r>
            <a:endParaRPr lang="cs-CZ" dirty="0"/>
          </a:p>
          <a:p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75938" y="1825626"/>
            <a:ext cx="3219939" cy="350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67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Příznaky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82296" indent="0">
              <a:buNone/>
            </a:pPr>
            <a:r>
              <a:rPr lang="sk-SK" dirty="0" smtClean="0"/>
              <a:t>- </a:t>
            </a:r>
            <a:r>
              <a:rPr lang="sk-SK" dirty="0" err="1"/>
              <a:t>v</a:t>
            </a:r>
            <a:r>
              <a:rPr lang="sk-SK" dirty="0" err="1" smtClean="0"/>
              <a:t>arikosní</a:t>
            </a:r>
            <a:r>
              <a:rPr lang="sk-SK" dirty="0" smtClean="0"/>
              <a:t> </a:t>
            </a:r>
            <a:r>
              <a:rPr lang="sk-SK" dirty="0" err="1" smtClean="0"/>
              <a:t>změny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err="1" smtClean="0"/>
              <a:t>otok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err="1" smtClean="0"/>
              <a:t>hyperpigmentace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svědění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err="1"/>
              <a:t>u</a:t>
            </a:r>
            <a:r>
              <a:rPr lang="sk-SK" dirty="0" err="1" smtClean="0"/>
              <a:t>lcerace</a:t>
            </a:r>
            <a:r>
              <a:rPr lang="sk-SK" dirty="0" smtClean="0"/>
              <a:t>/trofický defekt</a:t>
            </a:r>
          </a:p>
          <a:p>
            <a:pPr>
              <a:buFontTx/>
              <a:buChar char="-"/>
            </a:pPr>
            <a:r>
              <a:rPr lang="sk-SK" dirty="0" err="1"/>
              <a:t>p</a:t>
            </a:r>
            <a:r>
              <a:rPr lang="sk-SK" dirty="0" err="1" smtClean="0"/>
              <a:t>hlebitis</a:t>
            </a:r>
            <a:r>
              <a:rPr lang="sk-SK" dirty="0" smtClean="0"/>
              <a:t>/</a:t>
            </a:r>
            <a:r>
              <a:rPr lang="sk-SK" dirty="0" err="1" smtClean="0"/>
              <a:t>thrombophebitis</a:t>
            </a:r>
            <a:endParaRPr lang="sk-SK" dirty="0" smtClean="0"/>
          </a:p>
          <a:p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88369" y="1690688"/>
            <a:ext cx="5079999" cy="437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07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Diagnostika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136578"/>
            <a:ext cx="5181600" cy="3729431"/>
          </a:xfrm>
          <a:prstGeom prst="rect">
            <a:avLst/>
          </a:prstGeom>
        </p:spPr>
      </p:pic>
      <p:sp>
        <p:nvSpPr>
          <p:cNvPr id="6" name="Zástupný symbol pro obsah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smtClean="0"/>
              <a:t>Anamnéza</a:t>
            </a:r>
            <a:endParaRPr lang="en-US" dirty="0" smtClean="0"/>
          </a:p>
          <a:p>
            <a:r>
              <a:rPr lang="cs-CZ" dirty="0" smtClean="0"/>
              <a:t>Klinické vyšetření</a:t>
            </a:r>
            <a:endParaRPr lang="en-US" dirty="0" smtClean="0"/>
          </a:p>
          <a:p>
            <a:r>
              <a:rPr lang="en-US" dirty="0" smtClean="0"/>
              <a:t>Doppler – ultra</a:t>
            </a:r>
            <a:r>
              <a:rPr lang="cs-CZ" dirty="0" smtClean="0"/>
              <a:t>zvuk</a:t>
            </a:r>
          </a:p>
          <a:p>
            <a:pPr lvl="1"/>
            <a:r>
              <a:rPr lang="cs-CZ" dirty="0" err="1" smtClean="0"/>
              <a:t>Valsalvův</a:t>
            </a:r>
            <a:r>
              <a:rPr lang="cs-CZ" dirty="0" smtClean="0"/>
              <a:t> manévr (↑ IAP)</a:t>
            </a:r>
            <a:endParaRPr lang="en-US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6931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Terapie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500554"/>
            <a:ext cx="5181600" cy="4676409"/>
          </a:xfrm>
        </p:spPr>
        <p:txBody>
          <a:bodyPr/>
          <a:lstStyle/>
          <a:p>
            <a:r>
              <a:rPr lang="cs-CZ" dirty="0" smtClean="0"/>
              <a:t>Konzervativní</a:t>
            </a:r>
          </a:p>
          <a:p>
            <a:pPr lvl="1"/>
            <a:r>
              <a:rPr lang="cs-CZ" dirty="0" smtClean="0"/>
              <a:t>Kompresní terapie (2. třída)</a:t>
            </a:r>
          </a:p>
          <a:p>
            <a:pPr lvl="1"/>
            <a:r>
              <a:rPr lang="cs-CZ" dirty="0" err="1" smtClean="0"/>
              <a:t>Venoprotektiva</a:t>
            </a:r>
            <a:endParaRPr lang="cs-CZ" dirty="0" smtClean="0"/>
          </a:p>
          <a:p>
            <a:pPr lvl="1"/>
            <a:r>
              <a:rPr lang="cs-CZ" dirty="0" smtClean="0"/>
              <a:t>Pohyb, redukce váhy</a:t>
            </a:r>
          </a:p>
          <a:p>
            <a:pPr lvl="1"/>
            <a:r>
              <a:rPr lang="cs-CZ" dirty="0" smtClean="0"/>
              <a:t>Sklerotizace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500554"/>
            <a:ext cx="5181600" cy="4676409"/>
          </a:xfrm>
        </p:spPr>
        <p:txBody>
          <a:bodyPr/>
          <a:lstStyle/>
          <a:p>
            <a:r>
              <a:rPr lang="cs-CZ" dirty="0" smtClean="0"/>
              <a:t>Operační</a:t>
            </a:r>
          </a:p>
          <a:p>
            <a:pPr lvl="1"/>
            <a:r>
              <a:rPr lang="cs-CZ" dirty="0" smtClean="0"/>
              <a:t>Konvenční (</a:t>
            </a:r>
            <a:r>
              <a:rPr lang="cs-CZ" dirty="0" err="1" smtClean="0"/>
              <a:t>stripping</a:t>
            </a:r>
            <a:r>
              <a:rPr lang="cs-CZ" dirty="0" smtClean="0"/>
              <a:t>, </a:t>
            </a:r>
            <a:r>
              <a:rPr lang="cs-CZ" dirty="0" err="1" smtClean="0"/>
              <a:t>extirpace</a:t>
            </a:r>
            <a:r>
              <a:rPr lang="cs-CZ" dirty="0" smtClean="0"/>
              <a:t>)</a:t>
            </a:r>
          </a:p>
          <a:p>
            <a:pPr lvl="1"/>
            <a:r>
              <a:rPr lang="cs-CZ" dirty="0" err="1" smtClean="0"/>
              <a:t>Miniinvazivní</a:t>
            </a:r>
            <a:endParaRPr lang="cs-CZ" dirty="0" smtClean="0"/>
          </a:p>
          <a:p>
            <a:pPr lvl="2"/>
            <a:r>
              <a:rPr lang="cs-CZ" dirty="0" smtClean="0"/>
              <a:t>Laser</a:t>
            </a:r>
          </a:p>
          <a:p>
            <a:pPr lvl="2"/>
            <a:r>
              <a:rPr lang="cs-CZ" dirty="0" smtClean="0"/>
              <a:t>RFA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" y="3794034"/>
            <a:ext cx="3401645" cy="251786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9845" y="3785194"/>
            <a:ext cx="3356709" cy="252670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9509" y="3785193"/>
            <a:ext cx="3532480" cy="265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85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DVT/HŽT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 smtClean="0"/>
              <a:t>Vysoké riziko uvolnění a embolie</a:t>
            </a:r>
          </a:p>
          <a:p>
            <a:r>
              <a:rPr lang="cs-CZ" dirty="0" smtClean="0"/>
              <a:t>Rizikové faktory </a:t>
            </a:r>
          </a:p>
          <a:p>
            <a:pPr lvl="1"/>
            <a:r>
              <a:rPr lang="cs-CZ" dirty="0" smtClean="0"/>
              <a:t>Vrozené: </a:t>
            </a:r>
          </a:p>
          <a:p>
            <a:pPr lvl="2"/>
            <a:r>
              <a:rPr lang="cs-CZ" dirty="0" smtClean="0"/>
              <a:t>geneticky podmíněné </a:t>
            </a:r>
            <a:r>
              <a:rPr lang="cs-CZ" dirty="0" err="1" smtClean="0"/>
              <a:t>trombofilní</a:t>
            </a:r>
            <a:r>
              <a:rPr lang="cs-CZ" dirty="0" smtClean="0"/>
              <a:t> stavy. Nejčastější je Leidenská mutace a mutace genu pro protrombin. Poměrně časté jsou také defekty proteinů S a C a </a:t>
            </a:r>
            <a:r>
              <a:rPr lang="cs-CZ" dirty="0" err="1" smtClean="0"/>
              <a:t>anitrombinu</a:t>
            </a:r>
            <a:r>
              <a:rPr lang="cs-CZ" dirty="0" smtClean="0"/>
              <a:t> III.</a:t>
            </a:r>
          </a:p>
          <a:p>
            <a:pPr lvl="1"/>
            <a:r>
              <a:rPr lang="cs-CZ" dirty="0" smtClean="0"/>
              <a:t>Získané:</a:t>
            </a:r>
          </a:p>
          <a:p>
            <a:pPr lvl="2"/>
            <a:r>
              <a:rPr lang="cs-CZ" dirty="0" smtClean="0"/>
              <a:t>trombózu nebo plicní embolii v anamnéze</a:t>
            </a:r>
          </a:p>
          <a:p>
            <a:pPr lvl="2"/>
            <a:r>
              <a:rPr lang="cs-CZ" dirty="0" smtClean="0"/>
              <a:t>velký chirurgický výkon (obzvláště ortopedický) a traumata (hlavně dolních končetin)</a:t>
            </a:r>
          </a:p>
          <a:p>
            <a:pPr lvl="2"/>
            <a:r>
              <a:rPr lang="cs-CZ" dirty="0" smtClean="0"/>
              <a:t>onkologické onemocnění</a:t>
            </a:r>
          </a:p>
          <a:p>
            <a:pPr lvl="3"/>
            <a:r>
              <a:rPr lang="cs-CZ" dirty="0" smtClean="0"/>
              <a:t>až 20 % pacientů se symptomatickou hlubokou žilní trombózou má známou aktivní malignitu</a:t>
            </a:r>
          </a:p>
          <a:p>
            <a:pPr marL="1371600" lvl="3" indent="0">
              <a:buNone/>
            </a:pPr>
            <a:endParaRPr lang="cs-CZ" dirty="0" smtClean="0"/>
          </a:p>
          <a:p>
            <a:pPr lvl="2"/>
            <a:r>
              <a:rPr lang="cs-CZ" dirty="0" smtClean="0"/>
              <a:t>imobilizace</a:t>
            </a:r>
          </a:p>
          <a:p>
            <a:pPr lvl="2"/>
            <a:r>
              <a:rPr lang="cs-CZ" dirty="0" smtClean="0"/>
              <a:t>Těhotenství</a:t>
            </a:r>
          </a:p>
          <a:p>
            <a:pPr lvl="2"/>
            <a:r>
              <a:rPr lang="cs-CZ" dirty="0" smtClean="0"/>
              <a:t>HAK</a:t>
            </a:r>
          </a:p>
          <a:p>
            <a:pPr lvl="2"/>
            <a:r>
              <a:rPr lang="cs-CZ" dirty="0" smtClean="0"/>
              <a:t>primární varixy</a:t>
            </a:r>
          </a:p>
          <a:p>
            <a:pPr lvl="2"/>
            <a:r>
              <a:rPr lang="cs-CZ" dirty="0" smtClean="0"/>
              <a:t>kouření</a:t>
            </a:r>
          </a:p>
          <a:p>
            <a:pPr lvl="2"/>
            <a:r>
              <a:rPr lang="cs-CZ" dirty="0" smtClean="0"/>
              <a:t>vyšší věk a obezita</a:t>
            </a:r>
          </a:p>
          <a:p>
            <a:pPr lvl="2"/>
            <a:r>
              <a:rPr lang="cs-CZ" dirty="0" smtClean="0"/>
              <a:t>žilní katétry a jiné…</a:t>
            </a:r>
            <a:endParaRPr lang="cs-CZ" dirty="0"/>
          </a:p>
        </p:txBody>
      </p:sp>
      <p:pic>
        <p:nvPicPr>
          <p:cNvPr id="2052" name="Picture 4" descr="Virchow's Triad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840" y="2548468"/>
            <a:ext cx="5347759" cy="362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ástupný symbol pro obsah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 err="1" smtClean="0"/>
              <a:t>Virchow´s</a:t>
            </a:r>
            <a:r>
              <a:rPr lang="cs-CZ" dirty="0" smtClean="0"/>
              <a:t> </a:t>
            </a:r>
            <a:r>
              <a:rPr lang="cs-CZ" dirty="0" err="1" smtClean="0"/>
              <a:t>triad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1660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Příznaky DVT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k-SK" dirty="0" smtClean="0"/>
              <a:t>bolesti</a:t>
            </a:r>
            <a:endParaRPr lang="sk-SK" dirty="0" smtClean="0"/>
          </a:p>
          <a:p>
            <a:r>
              <a:rPr lang="sk-SK" dirty="0" err="1" smtClean="0"/>
              <a:t>citlivost</a:t>
            </a:r>
            <a:endParaRPr lang="sk-SK" dirty="0" smtClean="0"/>
          </a:p>
          <a:p>
            <a:r>
              <a:rPr lang="sk-SK" dirty="0" err="1" smtClean="0"/>
              <a:t>otok</a:t>
            </a:r>
            <a:r>
              <a:rPr lang="sk-SK" dirty="0" smtClean="0"/>
              <a:t>/</a:t>
            </a:r>
            <a:r>
              <a:rPr lang="sk-SK" dirty="0" err="1" smtClean="0"/>
              <a:t>oedema</a:t>
            </a:r>
            <a:endParaRPr lang="sk-SK" dirty="0" smtClean="0"/>
          </a:p>
          <a:p>
            <a:r>
              <a:rPr lang="sk-SK" dirty="0" err="1" smtClean="0"/>
              <a:t>zarudnutí</a:t>
            </a:r>
            <a:r>
              <a:rPr lang="sk-SK" dirty="0" smtClean="0"/>
              <a:t> (</a:t>
            </a:r>
            <a:r>
              <a:rPr lang="sk-SK" dirty="0" err="1" smtClean="0"/>
              <a:t>erythema</a:t>
            </a:r>
            <a:r>
              <a:rPr lang="sk-SK" dirty="0" smtClean="0"/>
              <a:t>)</a:t>
            </a:r>
          </a:p>
          <a:p>
            <a:r>
              <a:rPr lang="sk-SK" dirty="0" err="1" smtClean="0"/>
              <a:t>zteplání</a:t>
            </a:r>
            <a:endParaRPr lang="sk-SK" dirty="0" smtClean="0"/>
          </a:p>
          <a:p>
            <a:r>
              <a:rPr lang="sk-SK" dirty="0" err="1" smtClean="0"/>
              <a:t>změna</a:t>
            </a:r>
            <a:r>
              <a:rPr lang="sk-SK" dirty="0" smtClean="0"/>
              <a:t> </a:t>
            </a:r>
            <a:r>
              <a:rPr lang="sk-SK" dirty="0" err="1" smtClean="0"/>
              <a:t>barvy</a:t>
            </a:r>
            <a:endParaRPr lang="sk-SK" dirty="0" smtClean="0"/>
          </a:p>
          <a:p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825625"/>
            <a:ext cx="518160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13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Vyšetření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err="1" smtClean="0"/>
              <a:t>Hommanovo</a:t>
            </a:r>
            <a:r>
              <a:rPr lang="cs-CZ" dirty="0" smtClean="0"/>
              <a:t> znamení</a:t>
            </a:r>
          </a:p>
          <a:p>
            <a:r>
              <a:rPr lang="cs-CZ" dirty="0" err="1" smtClean="0"/>
              <a:t>Prattovo</a:t>
            </a:r>
            <a:r>
              <a:rPr lang="cs-CZ" dirty="0" smtClean="0"/>
              <a:t> znamení + test</a:t>
            </a:r>
          </a:p>
          <a:p>
            <a:r>
              <a:rPr lang="cs-CZ" dirty="0" smtClean="0"/>
              <a:t>D-dimery</a:t>
            </a:r>
          </a:p>
          <a:p>
            <a:r>
              <a:rPr lang="cs-CZ" dirty="0" smtClean="0"/>
              <a:t>Doppler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309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Terapie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indent="0">
              <a:buNone/>
            </a:pPr>
            <a:r>
              <a:rPr lang="sk-SK" dirty="0" err="1" smtClean="0"/>
              <a:t>Antikoagulace</a:t>
            </a:r>
            <a:r>
              <a:rPr lang="sk-SK" dirty="0" smtClean="0"/>
              <a:t> – LMWH, </a:t>
            </a:r>
            <a:r>
              <a:rPr lang="sk-SK" dirty="0" err="1" smtClean="0"/>
              <a:t>fondaparinux</a:t>
            </a:r>
            <a:r>
              <a:rPr lang="sk-SK" dirty="0" smtClean="0"/>
              <a:t>, UFH</a:t>
            </a:r>
          </a:p>
          <a:p>
            <a:pPr marL="82296" indent="0">
              <a:buNone/>
            </a:pPr>
            <a:endParaRPr lang="sk-SK" dirty="0" smtClean="0"/>
          </a:p>
          <a:p>
            <a:pPr marL="82296" indent="0">
              <a:buNone/>
            </a:pPr>
            <a:r>
              <a:rPr lang="sk-SK" dirty="0" err="1" smtClean="0"/>
              <a:t>Thrombolýza</a:t>
            </a:r>
            <a:r>
              <a:rPr lang="sk-SK" dirty="0" smtClean="0"/>
              <a:t> – použití </a:t>
            </a:r>
            <a:r>
              <a:rPr lang="sk-SK" dirty="0" err="1" smtClean="0"/>
              <a:t>enzymů</a:t>
            </a:r>
            <a:r>
              <a:rPr lang="sk-SK" dirty="0" smtClean="0"/>
              <a:t> k </a:t>
            </a:r>
            <a:r>
              <a:rPr lang="sk-SK" dirty="0" err="1" smtClean="0"/>
              <a:t>rozpuštění</a:t>
            </a:r>
            <a:r>
              <a:rPr lang="sk-SK" dirty="0" smtClean="0"/>
              <a:t>. </a:t>
            </a:r>
            <a:r>
              <a:rPr lang="sk-SK" dirty="0" err="1" smtClean="0"/>
              <a:t>Podání</a:t>
            </a:r>
            <a:r>
              <a:rPr lang="sk-SK" dirty="0" smtClean="0"/>
              <a:t> </a:t>
            </a:r>
            <a:r>
              <a:rPr lang="sk-SK" dirty="0" err="1" smtClean="0"/>
              <a:t>katetrem</a:t>
            </a:r>
            <a:r>
              <a:rPr lang="sk-SK" dirty="0" smtClean="0"/>
              <a:t> či </a:t>
            </a:r>
            <a:r>
              <a:rPr lang="sk-SK" dirty="0" err="1" smtClean="0"/>
              <a:t>systémově</a:t>
            </a:r>
            <a:r>
              <a:rPr lang="sk-SK" dirty="0" smtClean="0"/>
              <a:t> do </a:t>
            </a:r>
            <a:r>
              <a:rPr lang="sk-SK" dirty="0" err="1" smtClean="0"/>
              <a:t>oběhu</a:t>
            </a:r>
            <a:r>
              <a:rPr lang="sk-SK" dirty="0" smtClean="0"/>
              <a:t> (</a:t>
            </a:r>
            <a:r>
              <a:rPr lang="sk-SK" dirty="0" err="1" smtClean="0"/>
              <a:t>streptokinase</a:t>
            </a:r>
            <a:r>
              <a:rPr lang="sk-SK" dirty="0" smtClean="0"/>
              <a:t>, </a:t>
            </a:r>
            <a:r>
              <a:rPr lang="sk-SK" dirty="0" err="1" smtClean="0"/>
              <a:t>alteplaze</a:t>
            </a:r>
            <a:r>
              <a:rPr lang="sk-SK" dirty="0" smtClean="0"/>
              <a:t>, </a:t>
            </a:r>
            <a:r>
              <a:rPr lang="sk-SK" dirty="0" err="1" smtClean="0"/>
              <a:t>urokinase</a:t>
            </a:r>
            <a:r>
              <a:rPr lang="sk-SK" dirty="0" smtClean="0"/>
              <a:t> )</a:t>
            </a:r>
          </a:p>
          <a:p>
            <a:pPr marL="82296" indent="0">
              <a:buNone/>
            </a:pPr>
            <a:endParaRPr lang="sk-SK" dirty="0" smtClean="0"/>
          </a:p>
          <a:p>
            <a:pPr marL="82296" indent="0">
              <a:buNone/>
            </a:pPr>
            <a:r>
              <a:rPr lang="sk-SK" dirty="0" err="1" smtClean="0"/>
              <a:t>Cava</a:t>
            </a:r>
            <a:r>
              <a:rPr lang="sk-SK" dirty="0" smtClean="0"/>
              <a:t> </a:t>
            </a:r>
            <a:r>
              <a:rPr lang="sk-SK" dirty="0" err="1" smtClean="0"/>
              <a:t>filtry</a:t>
            </a:r>
            <a:endParaRPr lang="sk-SK" dirty="0" smtClean="0"/>
          </a:p>
          <a:p>
            <a:pPr marL="82296" indent="0">
              <a:buNone/>
            </a:pPr>
            <a:endParaRPr lang="sk-SK" dirty="0" smtClean="0"/>
          </a:p>
          <a:p>
            <a:pPr marL="82296" indent="0">
              <a:buNone/>
            </a:pPr>
            <a:r>
              <a:rPr lang="sk-SK" dirty="0" smtClean="0"/>
              <a:t>Mechanická </a:t>
            </a:r>
            <a:r>
              <a:rPr lang="sk-SK" dirty="0" err="1" smtClean="0"/>
              <a:t>thrombektomie</a:t>
            </a:r>
            <a:r>
              <a:rPr lang="sk-SK" dirty="0" smtClean="0"/>
              <a:t>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5884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50010" y="2011627"/>
            <a:ext cx="3139712" cy="3979333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344334" y="1826535"/>
            <a:ext cx="4013199" cy="416442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5400" y="1896533"/>
            <a:ext cx="3843867" cy="409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62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PE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 život ohrožující onemocnění, při kterém dochází k náhlé obstrukci plicnice (hlavní tepna přivádějící krev do plic), nebo některé z jejích větví, především krevní sraženinou. </a:t>
            </a:r>
            <a:endParaRPr lang="cs-CZ" dirty="0" smtClean="0"/>
          </a:p>
          <a:p>
            <a:r>
              <a:rPr lang="cs-CZ" dirty="0" smtClean="0"/>
              <a:t>Jako </a:t>
            </a:r>
            <a:r>
              <a:rPr lang="cs-CZ" dirty="0"/>
              <a:t>embolii (nebo embolizaci) označujeme proces uvolnění trombu z místa vzniku a jeho následné přemístění do plicnice. Vedle trombů mohou vzácně embolii způsobovat i jiné hmoty (tuk a kostní dřeň při rozsáhlých úrazech, plodová voda při porodu, vzduch při potápění a další).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náhle vzniklá dušnost (s rychlou dechovou frekvencí),</a:t>
            </a:r>
          </a:p>
          <a:p>
            <a:r>
              <a:rPr lang="cs-CZ" dirty="0"/>
              <a:t>bolest na hrudi (zejména při hlubokém dýchání),</a:t>
            </a:r>
          </a:p>
          <a:p>
            <a:r>
              <a:rPr lang="cs-CZ" dirty="0"/>
              <a:t>kašel (někdy s vykašláváním krve),</a:t>
            </a:r>
          </a:p>
          <a:p>
            <a:r>
              <a:rPr lang="cs-CZ" dirty="0"/>
              <a:t>modravé zbarvení rtů a prstů (tzv. </a:t>
            </a:r>
            <a:r>
              <a:rPr lang="cs-CZ" dirty="0" err="1"/>
              <a:t>cyanosa</a:t>
            </a:r>
            <a:r>
              <a:rPr lang="cs-CZ" dirty="0"/>
              <a:t>),</a:t>
            </a:r>
          </a:p>
          <a:p>
            <a:r>
              <a:rPr lang="cs-CZ" dirty="0"/>
              <a:t>kolaps nebo krátkodobá ztráta vědomí,</a:t>
            </a:r>
          </a:p>
          <a:p>
            <a:r>
              <a:rPr lang="cs-CZ" dirty="0"/>
              <a:t>oběhová nestabilita (nízký krevní tlak, rychlá tepová frekvence),</a:t>
            </a:r>
          </a:p>
          <a:p>
            <a:r>
              <a:rPr lang="cs-CZ" dirty="0"/>
              <a:t>náhlé úmrtí.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8497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Nejčastější postižení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sk-SK" b="1" dirty="0" err="1"/>
              <a:t>A</a:t>
            </a:r>
            <a:r>
              <a:rPr lang="sk-SK" b="1" dirty="0" err="1" smtClean="0"/>
              <a:t>neurysma</a:t>
            </a:r>
            <a:r>
              <a:rPr lang="sk-SK" b="1" dirty="0" smtClean="0"/>
              <a:t> </a:t>
            </a:r>
            <a:r>
              <a:rPr lang="sk-SK" b="1" dirty="0" err="1" smtClean="0"/>
              <a:t>abdominální</a:t>
            </a:r>
            <a:r>
              <a:rPr lang="sk-SK" b="1" dirty="0" smtClean="0"/>
              <a:t> aorty</a:t>
            </a:r>
          </a:p>
          <a:p>
            <a:r>
              <a:rPr lang="sk-SK" b="1" dirty="0" err="1" smtClean="0"/>
              <a:t>Disekce</a:t>
            </a:r>
            <a:r>
              <a:rPr lang="sk-SK" b="1" dirty="0" smtClean="0"/>
              <a:t>  aorty</a:t>
            </a:r>
          </a:p>
          <a:p>
            <a:r>
              <a:rPr lang="sk-SK" b="1" dirty="0" err="1" smtClean="0"/>
              <a:t>Atherosclerosa</a:t>
            </a:r>
            <a:endParaRPr lang="sk-SK" b="1" dirty="0" smtClean="0"/>
          </a:p>
          <a:p>
            <a:r>
              <a:rPr lang="sk-SK" b="1" dirty="0" smtClean="0"/>
              <a:t>Chronická žilní </a:t>
            </a:r>
            <a:r>
              <a:rPr lang="sk-SK" b="1" dirty="0" err="1" smtClean="0"/>
              <a:t>nedostatečnost</a:t>
            </a:r>
            <a:endParaRPr lang="sk-SK" b="1" dirty="0" smtClean="0"/>
          </a:p>
          <a:p>
            <a:r>
              <a:rPr lang="sk-SK" b="1" dirty="0" smtClean="0"/>
              <a:t>HŽT/DVT</a:t>
            </a:r>
            <a:endParaRPr lang="sk-SK" b="1" dirty="0" smtClean="0"/>
          </a:p>
          <a:p>
            <a:r>
              <a:rPr lang="sk-SK" b="1" dirty="0" err="1" smtClean="0"/>
              <a:t>Peripheral</a:t>
            </a:r>
            <a:r>
              <a:rPr lang="sk-SK" b="1" dirty="0" smtClean="0"/>
              <a:t> </a:t>
            </a:r>
            <a:r>
              <a:rPr lang="sk-SK" b="1" dirty="0" err="1" smtClean="0"/>
              <a:t>arterial</a:t>
            </a:r>
            <a:r>
              <a:rPr lang="sk-SK" b="1" dirty="0" smtClean="0"/>
              <a:t> </a:t>
            </a:r>
            <a:r>
              <a:rPr lang="sk-SK" b="1" dirty="0" err="1" smtClean="0"/>
              <a:t>disease</a:t>
            </a:r>
            <a:endParaRPr lang="sk-SK" b="1" dirty="0" smtClean="0"/>
          </a:p>
          <a:p>
            <a:r>
              <a:rPr lang="sk-SK" b="1" dirty="0" err="1" smtClean="0"/>
              <a:t>Aneurysma</a:t>
            </a:r>
            <a:r>
              <a:rPr lang="sk-SK" b="1" dirty="0" smtClean="0"/>
              <a:t> hrudní aorty</a:t>
            </a:r>
          </a:p>
          <a:p>
            <a:r>
              <a:rPr lang="sk-SK" b="1" dirty="0" err="1" smtClean="0"/>
              <a:t>Haemorrhoidy</a:t>
            </a:r>
            <a:endParaRPr lang="sk-SK" b="1" dirty="0" smtClean="0"/>
          </a:p>
          <a:p>
            <a:r>
              <a:rPr lang="sk-SK" b="1" dirty="0" err="1" smtClean="0"/>
              <a:t>Vascular</a:t>
            </a:r>
            <a:r>
              <a:rPr lang="sk-SK" b="1" dirty="0" smtClean="0"/>
              <a:t> trauma</a:t>
            </a:r>
          </a:p>
          <a:p>
            <a:r>
              <a:rPr lang="sk-SK" b="1" dirty="0" err="1" smtClean="0"/>
              <a:t>Plicní</a:t>
            </a:r>
            <a:r>
              <a:rPr lang="sk-SK" b="1" dirty="0" smtClean="0"/>
              <a:t> </a:t>
            </a:r>
            <a:r>
              <a:rPr lang="sk-SK" b="1" dirty="0" err="1" smtClean="0"/>
              <a:t>embolie</a:t>
            </a:r>
            <a:endParaRPr lang="sk-SK" b="1" dirty="0" smtClean="0"/>
          </a:p>
          <a:p>
            <a:r>
              <a:rPr lang="sk-SK" b="1" dirty="0" err="1" smtClean="0"/>
              <a:t>Lymphedem</a:t>
            </a:r>
            <a:endParaRPr lang="sk-SK" b="1" dirty="0" smtClean="0"/>
          </a:p>
          <a:p>
            <a:r>
              <a:rPr lang="sk-SK" b="1" dirty="0" err="1" smtClean="0"/>
              <a:t>Aterosklerosa</a:t>
            </a:r>
            <a:r>
              <a:rPr lang="sk-SK" b="1" dirty="0" smtClean="0"/>
              <a:t> </a:t>
            </a:r>
            <a:r>
              <a:rPr lang="sk-SK" b="1" dirty="0" err="1" smtClean="0"/>
              <a:t>karotid</a:t>
            </a:r>
            <a:r>
              <a:rPr lang="sk-SK" b="1" dirty="0" smtClean="0"/>
              <a:t>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46090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Arteriální systém - příznaky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Obecně příznaky závisí na lokalitě a míře postižení cévy</a:t>
            </a:r>
          </a:p>
          <a:p>
            <a:r>
              <a:rPr lang="cs-CZ" dirty="0" smtClean="0"/>
              <a:t>Lokální x celkové (srdeční selhání, plicní hypertenze)</a:t>
            </a:r>
          </a:p>
          <a:p>
            <a:r>
              <a:rPr lang="cs-CZ" dirty="0" smtClean="0"/>
              <a:t>Časový faktor (akutní uzávěr x chronické potíže)</a:t>
            </a:r>
          </a:p>
          <a:p>
            <a:pPr lvl="1"/>
            <a:endParaRPr lang="cs-CZ" dirty="0"/>
          </a:p>
          <a:p>
            <a:pPr lvl="1"/>
            <a:r>
              <a:rPr lang="cs-CZ" dirty="0" smtClean="0"/>
              <a:t>porucha prokrvení příslušné zásobené tkáně/lokality (i nervů a CNS)</a:t>
            </a:r>
          </a:p>
          <a:p>
            <a:pPr lvl="2"/>
            <a:r>
              <a:rPr lang="cs-CZ" dirty="0" smtClean="0"/>
              <a:t>Neurologické postižení (</a:t>
            </a:r>
            <a:r>
              <a:rPr lang="cs-CZ" dirty="0" err="1" smtClean="0"/>
              <a:t>stenosa</a:t>
            </a:r>
            <a:r>
              <a:rPr lang="cs-CZ" dirty="0" smtClean="0"/>
              <a:t> karotid, aneurysma hrudní </a:t>
            </a:r>
            <a:r>
              <a:rPr lang="cs-CZ" dirty="0" err="1" smtClean="0"/>
              <a:t>Ao</a:t>
            </a:r>
            <a:r>
              <a:rPr lang="cs-CZ" dirty="0" smtClean="0"/>
              <a:t>)</a:t>
            </a:r>
          </a:p>
          <a:p>
            <a:pPr lvl="2"/>
            <a:r>
              <a:rPr lang="cs-CZ" dirty="0" smtClean="0"/>
              <a:t>Ischemie (trofické postižení až </a:t>
            </a:r>
            <a:r>
              <a:rPr lang="cs-CZ" dirty="0" err="1" smtClean="0"/>
              <a:t>nekrosa</a:t>
            </a:r>
            <a:r>
              <a:rPr lang="cs-CZ" dirty="0" smtClean="0"/>
              <a:t>), bolesti (klaudikační)</a:t>
            </a:r>
          </a:p>
          <a:p>
            <a:pPr lvl="1"/>
            <a:r>
              <a:rPr lang="cs-CZ" dirty="0"/>
              <a:t>m</a:t>
            </a:r>
            <a:r>
              <a:rPr lang="cs-CZ" dirty="0" smtClean="0"/>
              <a:t>echanický útlak okolních struktur (vysokotlaký systém v ohraničeném prostoru mediastina)</a:t>
            </a:r>
          </a:p>
          <a:p>
            <a:pPr lvl="2"/>
            <a:r>
              <a:rPr lang="cs-CZ" dirty="0" err="1" smtClean="0"/>
              <a:t>Sy</a:t>
            </a:r>
            <a:r>
              <a:rPr lang="cs-CZ" dirty="0" smtClean="0"/>
              <a:t>. horní duté žíly</a:t>
            </a:r>
          </a:p>
          <a:p>
            <a:pPr lvl="2"/>
            <a:r>
              <a:rPr lang="cs-CZ" dirty="0" smtClean="0"/>
              <a:t>Dysfagie</a:t>
            </a:r>
          </a:p>
          <a:p>
            <a:pPr lvl="2"/>
            <a:r>
              <a:rPr lang="cs-CZ" dirty="0" smtClean="0"/>
              <a:t>Dechové potíže (kašel, zkrácení dechu, tachypnoe)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55411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b="1" dirty="0"/>
              <a:t>Aneurysma</a:t>
            </a:r>
            <a:r>
              <a:rPr lang="cs-CZ" dirty="0"/>
              <a:t> 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sz="3300" dirty="0" smtClean="0"/>
              <a:t>je ohraničené rozšíření tepny (výduť) způsobené strukturálními změnami v její stěně. Může postihnout kteroukoli tepnu, nejčastěji </a:t>
            </a:r>
            <a:r>
              <a:rPr lang="cs-CZ" sz="3300" u="sng" dirty="0" smtClean="0">
                <a:hlinkClick r:id="rId2" tooltip="Aorta"/>
              </a:rPr>
              <a:t>aortu</a:t>
            </a:r>
            <a:r>
              <a:rPr lang="cs-CZ" sz="3300" dirty="0" smtClean="0"/>
              <a:t>, </a:t>
            </a:r>
            <a:r>
              <a:rPr lang="cs-CZ" sz="3300" dirty="0" err="1" smtClean="0"/>
              <a:t>femoropopliteální</a:t>
            </a:r>
            <a:r>
              <a:rPr lang="cs-CZ" sz="3300" dirty="0" smtClean="0"/>
              <a:t> oblast a arterie </a:t>
            </a:r>
            <a:r>
              <a:rPr lang="cs-CZ" sz="3300" dirty="0" err="1" smtClean="0">
                <a:hlinkClick r:id="rId3" tooltip="Willisův okruh"/>
              </a:rPr>
              <a:t>Willisova</a:t>
            </a:r>
            <a:r>
              <a:rPr lang="cs-CZ" sz="3300" dirty="0" smtClean="0">
                <a:hlinkClick r:id="rId3" tooltip="Willisův okruh"/>
              </a:rPr>
              <a:t> okruhu</a:t>
            </a:r>
            <a:r>
              <a:rPr lang="cs-CZ" sz="3300" dirty="0" smtClean="0"/>
              <a:t>. Méně často se vyskytují orgánová aneurysmata – </a:t>
            </a:r>
            <a:r>
              <a:rPr lang="cs-CZ" sz="3300" i="1" dirty="0" smtClean="0"/>
              <a:t>a. </a:t>
            </a:r>
            <a:r>
              <a:rPr lang="cs-CZ" sz="3300" i="1" dirty="0" err="1" smtClean="0"/>
              <a:t>hepatica</a:t>
            </a:r>
            <a:r>
              <a:rPr lang="cs-CZ" sz="3300" i="1" dirty="0" smtClean="0"/>
              <a:t>, a. </a:t>
            </a:r>
            <a:r>
              <a:rPr lang="cs-CZ" sz="3300" i="1" dirty="0" err="1" smtClean="0"/>
              <a:t>renalis</a:t>
            </a:r>
            <a:r>
              <a:rPr lang="cs-CZ" sz="3300" i="1" dirty="0" smtClean="0"/>
              <a:t>, a. </a:t>
            </a:r>
            <a:r>
              <a:rPr lang="cs-CZ" sz="3300" i="1" dirty="0" err="1" smtClean="0"/>
              <a:t>carotis</a:t>
            </a:r>
            <a:r>
              <a:rPr lang="cs-CZ" sz="3300" dirty="0" smtClean="0"/>
              <a:t>.</a:t>
            </a:r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b="1" dirty="0"/>
              <a:t>Pravé (</a:t>
            </a:r>
            <a:r>
              <a:rPr lang="cs-CZ" b="1" i="1" dirty="0" err="1"/>
              <a:t>verum</a:t>
            </a:r>
            <a:r>
              <a:rPr lang="cs-CZ" b="1" dirty="0"/>
              <a:t>)</a:t>
            </a:r>
            <a:r>
              <a:rPr lang="cs-CZ" dirty="0"/>
              <a:t> – vzniká prostým vyklenutím stěny (působením </a:t>
            </a:r>
            <a:r>
              <a:rPr lang="cs-CZ" dirty="0" err="1"/>
              <a:t>intraarteriálního</a:t>
            </a:r>
            <a:r>
              <a:rPr lang="cs-CZ" dirty="0"/>
              <a:t> </a:t>
            </a:r>
            <a:r>
              <a:rPr lang="cs-CZ" dirty="0">
                <a:hlinkClick r:id="rId4" tooltip="Krevní tlak"/>
              </a:rPr>
              <a:t>tlaku krve</a:t>
            </a:r>
            <a:r>
              <a:rPr lang="cs-CZ" dirty="0"/>
              <a:t>, stěnu tvoří celá stěna tepny).</a:t>
            </a:r>
          </a:p>
          <a:p>
            <a:r>
              <a:rPr lang="cs-CZ" b="1" dirty="0"/>
              <a:t>Nepravé (</a:t>
            </a:r>
            <a:r>
              <a:rPr lang="cs-CZ" b="1" i="1" dirty="0" err="1"/>
              <a:t>spurium</a:t>
            </a:r>
            <a:r>
              <a:rPr lang="cs-CZ" b="1" dirty="0"/>
              <a:t>)</a:t>
            </a:r>
            <a:r>
              <a:rPr lang="cs-CZ" dirty="0"/>
              <a:t> – vzniká roztržením stěny (</a:t>
            </a:r>
            <a:r>
              <a:rPr lang="cs-CZ" dirty="0" err="1"/>
              <a:t>periarteriální</a:t>
            </a:r>
            <a:r>
              <a:rPr lang="cs-CZ" dirty="0"/>
              <a:t> hematom), obvykle posttraumatické nebo pooperační, část tepny je defektní a krev uniká do okolí, kde se ohraničí vazivem.</a:t>
            </a:r>
          </a:p>
          <a:p>
            <a:r>
              <a:rPr lang="cs-CZ" b="1" dirty="0" err="1"/>
              <a:t>Disekující</a:t>
            </a:r>
            <a:r>
              <a:rPr lang="cs-CZ" b="1" dirty="0"/>
              <a:t> (</a:t>
            </a:r>
            <a:r>
              <a:rPr lang="cs-CZ" b="1" i="1" dirty="0" err="1"/>
              <a:t>dissecans</a:t>
            </a:r>
            <a:r>
              <a:rPr lang="cs-CZ" b="1" dirty="0"/>
              <a:t>)</a:t>
            </a:r>
            <a:r>
              <a:rPr lang="cs-CZ" dirty="0"/>
              <a:t> – intramurální hematom.</a:t>
            </a:r>
          </a:p>
          <a:p>
            <a:r>
              <a:rPr lang="cs-CZ" b="1" dirty="0"/>
              <a:t>Arteriovenosní (</a:t>
            </a:r>
            <a:r>
              <a:rPr lang="cs-CZ" b="1" i="1" dirty="0" err="1"/>
              <a:t>arteriovenosum</a:t>
            </a:r>
            <a:r>
              <a:rPr lang="cs-CZ" b="1" dirty="0"/>
              <a:t>)</a:t>
            </a:r>
            <a:r>
              <a:rPr lang="cs-CZ" dirty="0"/>
              <a:t> – </a:t>
            </a:r>
            <a:r>
              <a:rPr lang="cs-CZ" dirty="0">
                <a:hlinkClick r:id="rId5" tooltip="Píštěl"/>
              </a:rPr>
              <a:t>píštěl</a:t>
            </a:r>
            <a:r>
              <a:rPr lang="cs-CZ" dirty="0"/>
              <a:t> mezi tepnou a žilou.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148263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78954" y="2203939"/>
            <a:ext cx="3474671" cy="3712308"/>
          </a:xfrm>
          <a:prstGeom prst="rect">
            <a:avLst/>
          </a:prstGeom>
        </p:spPr>
      </p:pic>
      <p:sp>
        <p:nvSpPr>
          <p:cNvPr id="8" name="Zástupný symbol pro obsah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Typy aneurysmat: </a:t>
            </a:r>
            <a:endParaRPr lang="cs-CZ" dirty="0" smtClean="0"/>
          </a:p>
          <a:p>
            <a:pPr lvl="1"/>
            <a:r>
              <a:rPr lang="cs-CZ" dirty="0" smtClean="0"/>
              <a:t>a</a:t>
            </a:r>
            <a:r>
              <a:rPr lang="cs-CZ" dirty="0"/>
              <a:t>) vakovité </a:t>
            </a:r>
            <a:endParaRPr lang="cs-CZ" dirty="0" smtClean="0"/>
          </a:p>
          <a:p>
            <a:pPr lvl="1"/>
            <a:r>
              <a:rPr lang="cs-CZ" dirty="0" smtClean="0"/>
              <a:t>b</a:t>
            </a:r>
            <a:r>
              <a:rPr lang="cs-CZ" dirty="0"/>
              <a:t>) </a:t>
            </a:r>
            <a:r>
              <a:rPr lang="cs-CZ" dirty="0" err="1"/>
              <a:t>vřetenité</a:t>
            </a:r>
            <a:r>
              <a:rPr lang="cs-CZ" dirty="0"/>
              <a:t> </a:t>
            </a:r>
            <a:endParaRPr lang="cs-CZ" dirty="0" smtClean="0"/>
          </a:p>
          <a:p>
            <a:pPr lvl="1"/>
            <a:r>
              <a:rPr lang="cs-CZ" dirty="0" smtClean="0"/>
              <a:t>c</a:t>
            </a:r>
            <a:r>
              <a:rPr lang="cs-CZ" dirty="0"/>
              <a:t>) člunkovité </a:t>
            </a:r>
            <a:endParaRPr lang="cs-CZ" dirty="0" smtClean="0"/>
          </a:p>
          <a:p>
            <a:pPr lvl="1"/>
            <a:r>
              <a:rPr lang="cs-CZ" dirty="0" smtClean="0"/>
              <a:t>d</a:t>
            </a:r>
            <a:r>
              <a:rPr lang="cs-CZ" dirty="0"/>
              <a:t>) hadovité </a:t>
            </a:r>
            <a:endParaRPr lang="cs-CZ" dirty="0" smtClean="0"/>
          </a:p>
          <a:p>
            <a:pPr lvl="1"/>
            <a:r>
              <a:rPr lang="cs-CZ" dirty="0" smtClean="0"/>
              <a:t>e</a:t>
            </a:r>
            <a:r>
              <a:rPr lang="cs-CZ" dirty="0"/>
              <a:t>) difúzní </a:t>
            </a:r>
            <a:endParaRPr lang="cs-CZ" dirty="0" smtClean="0"/>
          </a:p>
          <a:p>
            <a:pPr lvl="1"/>
            <a:r>
              <a:rPr lang="cs-CZ" dirty="0" smtClean="0"/>
              <a:t>f</a:t>
            </a:r>
            <a:r>
              <a:rPr lang="cs-CZ" dirty="0"/>
              <a:t>) </a:t>
            </a:r>
            <a:r>
              <a:rPr lang="cs-CZ" dirty="0" err="1"/>
              <a:t>disekující</a:t>
            </a:r>
            <a:r>
              <a:rPr lang="cs-CZ" dirty="0"/>
              <a:t> </a:t>
            </a:r>
            <a:endParaRPr lang="cs-CZ" dirty="0" smtClean="0"/>
          </a:p>
          <a:p>
            <a:pPr lvl="1"/>
            <a:r>
              <a:rPr lang="cs-CZ" dirty="0" smtClean="0"/>
              <a:t>g</a:t>
            </a:r>
            <a:r>
              <a:rPr lang="cs-CZ" dirty="0"/>
              <a:t>) nepravé</a:t>
            </a:r>
          </a:p>
        </p:txBody>
      </p:sp>
    </p:spTree>
    <p:extLst>
      <p:ext uri="{BB962C8B-B14F-4D97-AF65-F5344CB8AC3E}">
        <p14:creationId xmlns:p14="http://schemas.microsoft.com/office/powerpoint/2010/main" val="2324831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 smtClean="0"/>
              <a:t>Dissekce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49292" y="2008554"/>
            <a:ext cx="4804508" cy="3639977"/>
          </a:xfrm>
          <a:prstGeom prst="rect">
            <a:avLst/>
          </a:prstGeom>
        </p:spPr>
      </p:pic>
      <p:pic>
        <p:nvPicPr>
          <p:cNvPr id="5" name="Picture 2" descr="C:\Users\Kubenstein\Desktop\nrdp201653-f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08554"/>
            <a:ext cx="5867400" cy="391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20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i="1" u="sng" dirty="0" err="1" smtClean="0"/>
              <a:t>Peripheral</a:t>
            </a:r>
            <a:r>
              <a:rPr lang="sk-SK" b="1" i="1" u="sng" dirty="0" smtClean="0"/>
              <a:t> </a:t>
            </a:r>
            <a:r>
              <a:rPr lang="sk-SK" b="1" i="1" u="sng" dirty="0" err="1" smtClean="0"/>
              <a:t>arterial</a:t>
            </a:r>
            <a:r>
              <a:rPr lang="sk-SK" b="1" i="1" u="sng" dirty="0" smtClean="0"/>
              <a:t> </a:t>
            </a:r>
            <a:r>
              <a:rPr lang="sk-SK" b="1" i="1" u="sng" dirty="0" err="1" smtClean="0"/>
              <a:t>disease</a:t>
            </a:r>
            <a:r>
              <a:rPr lang="sk-SK" b="1" i="1" u="sng" dirty="0" smtClean="0"/>
              <a:t> (PAD)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sk-SK" dirty="0" err="1" smtClean="0"/>
              <a:t>Nejčastěji</a:t>
            </a:r>
            <a:r>
              <a:rPr lang="sk-SK" dirty="0" smtClean="0"/>
              <a:t> na </a:t>
            </a:r>
            <a:r>
              <a:rPr lang="sk-SK" dirty="0" err="1" smtClean="0"/>
              <a:t>podkladě</a:t>
            </a:r>
            <a:r>
              <a:rPr lang="sk-SK" dirty="0" smtClean="0"/>
              <a:t> </a:t>
            </a:r>
            <a:r>
              <a:rPr lang="sk-SK" dirty="0" err="1" smtClean="0"/>
              <a:t>atherosklerozy</a:t>
            </a:r>
            <a:r>
              <a:rPr lang="sk-SK" dirty="0" smtClean="0"/>
              <a:t> - </a:t>
            </a:r>
            <a:r>
              <a:rPr lang="cs-CZ" dirty="0" smtClean="0"/>
              <a:t>ukládání </a:t>
            </a:r>
            <a:r>
              <a:rPr lang="cs-CZ" dirty="0"/>
              <a:t>tukových látek, </a:t>
            </a:r>
            <a:r>
              <a:rPr lang="cs-CZ" dirty="0" smtClean="0"/>
              <a:t>cholesterolu, </a:t>
            </a:r>
            <a:r>
              <a:rPr lang="cs-CZ" dirty="0"/>
              <a:t>čímž dochází k přeměně </a:t>
            </a:r>
            <a:r>
              <a:rPr lang="cs-CZ" dirty="0">
                <a:hlinkClick r:id="rId3" tooltip="Céva"/>
              </a:rPr>
              <a:t>cévní</a:t>
            </a:r>
            <a:r>
              <a:rPr lang="cs-CZ" dirty="0"/>
              <a:t> stěny a vzniku tzv. </a:t>
            </a:r>
            <a:r>
              <a:rPr lang="cs-CZ" dirty="0">
                <a:hlinkClick r:id="rId4" tooltip="Aterosklerotický plát"/>
              </a:rPr>
              <a:t>aterosklerotických plátů</a:t>
            </a:r>
            <a:r>
              <a:rPr lang="cs-CZ" dirty="0"/>
              <a:t>. Dále dochází k usazování </a:t>
            </a:r>
            <a:r>
              <a:rPr lang="cs-CZ" dirty="0">
                <a:hlinkClick r:id="rId5" tooltip="Polysacharid"/>
              </a:rPr>
              <a:t>polysacharidů</a:t>
            </a:r>
            <a:r>
              <a:rPr lang="cs-CZ" dirty="0"/>
              <a:t> a </a:t>
            </a:r>
            <a:r>
              <a:rPr lang="cs-CZ" dirty="0" smtClean="0">
                <a:hlinkClick r:id="rId6" tooltip="Vápník"/>
              </a:rPr>
              <a:t>vápníku</a:t>
            </a:r>
            <a:r>
              <a:rPr lang="cs-CZ" dirty="0" smtClean="0"/>
              <a:t>.</a:t>
            </a:r>
            <a:r>
              <a:rPr lang="cs-CZ" baseline="30000" dirty="0"/>
              <a:t> </a:t>
            </a:r>
            <a:endParaRPr lang="cs-CZ" baseline="30000" dirty="0" smtClean="0"/>
          </a:p>
          <a:p>
            <a:r>
              <a:rPr lang="sk-SK" dirty="0" smtClean="0"/>
              <a:t>zhoršené </a:t>
            </a:r>
            <a:r>
              <a:rPr lang="sk-SK" dirty="0" err="1" smtClean="0"/>
              <a:t>dalšími</a:t>
            </a:r>
            <a:r>
              <a:rPr lang="sk-SK" dirty="0" smtClean="0"/>
              <a:t> rizikovými faktory (diabetes, </a:t>
            </a:r>
            <a:r>
              <a:rPr lang="sk-SK" dirty="0" err="1" smtClean="0"/>
              <a:t>kouření</a:t>
            </a:r>
            <a:r>
              <a:rPr lang="sk-SK" dirty="0" smtClean="0"/>
              <a:t>, </a:t>
            </a:r>
            <a:r>
              <a:rPr lang="sk-SK" dirty="0" err="1" smtClean="0"/>
              <a:t>hyperlipidemie</a:t>
            </a:r>
            <a:r>
              <a:rPr lang="sk-SK" dirty="0" smtClean="0"/>
              <a:t>, </a:t>
            </a:r>
            <a:r>
              <a:rPr lang="sk-SK" dirty="0" err="1" smtClean="0"/>
              <a:t>arteriální</a:t>
            </a:r>
            <a:r>
              <a:rPr lang="sk-SK" dirty="0" smtClean="0"/>
              <a:t> </a:t>
            </a:r>
            <a:r>
              <a:rPr lang="sk-SK" dirty="0" err="1" smtClean="0"/>
              <a:t>spasmus</a:t>
            </a:r>
            <a:r>
              <a:rPr lang="sk-SK" dirty="0" smtClean="0"/>
              <a:t>, </a:t>
            </a:r>
            <a:r>
              <a:rPr lang="sk-SK" dirty="0" err="1" smtClean="0"/>
              <a:t>hypertenze</a:t>
            </a:r>
            <a:r>
              <a:rPr lang="sk-SK" dirty="0" smtClean="0"/>
              <a:t> </a:t>
            </a:r>
            <a:r>
              <a:rPr lang="sk-SK" dirty="0" err="1" smtClean="0"/>
              <a:t>etc</a:t>
            </a:r>
            <a:r>
              <a:rPr lang="sk-SK" dirty="0" smtClean="0"/>
              <a:t>...)</a:t>
            </a:r>
          </a:p>
          <a:p>
            <a:endParaRPr lang="cs-CZ" dirty="0"/>
          </a:p>
        </p:txBody>
      </p:sp>
      <p:pic>
        <p:nvPicPr>
          <p:cNvPr id="1028" name="Picture 4" descr="https://upload.wikimedia.org/wikipedia/commons/5/5b/Late_complications_of_atherosclerosis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023749"/>
            <a:ext cx="5181600" cy="3955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76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Příznaky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sk-SK" dirty="0" err="1" smtClean="0"/>
              <a:t>Křeče</a:t>
            </a:r>
            <a:endParaRPr lang="sk-SK" dirty="0" smtClean="0"/>
          </a:p>
          <a:p>
            <a:r>
              <a:rPr lang="sk-SK" dirty="0" smtClean="0"/>
              <a:t>Pocit pálení </a:t>
            </a:r>
          </a:p>
          <a:p>
            <a:r>
              <a:rPr lang="sk-SK" dirty="0" err="1" smtClean="0"/>
              <a:t>Mrtvění</a:t>
            </a:r>
            <a:r>
              <a:rPr lang="sk-SK" dirty="0" smtClean="0"/>
              <a:t> nohou</a:t>
            </a:r>
          </a:p>
          <a:p>
            <a:r>
              <a:rPr lang="sk-SK" dirty="0" smtClean="0"/>
              <a:t>Chladné </a:t>
            </a:r>
            <a:r>
              <a:rPr lang="sk-SK" dirty="0" err="1" smtClean="0"/>
              <a:t>končetiny</a:t>
            </a:r>
            <a:endParaRPr lang="sk-SK" dirty="0" smtClean="0"/>
          </a:p>
          <a:p>
            <a:r>
              <a:rPr lang="sk-SK" dirty="0" err="1" smtClean="0"/>
              <a:t>Ztluštění</a:t>
            </a:r>
            <a:r>
              <a:rPr lang="sk-SK" dirty="0" smtClean="0"/>
              <a:t> </a:t>
            </a:r>
            <a:r>
              <a:rPr lang="sk-SK" dirty="0" err="1" smtClean="0"/>
              <a:t>nehtů</a:t>
            </a:r>
            <a:r>
              <a:rPr lang="sk-SK" dirty="0" smtClean="0"/>
              <a:t> na </a:t>
            </a:r>
            <a:r>
              <a:rPr lang="sk-SK" dirty="0" err="1" smtClean="0"/>
              <a:t>palcích</a:t>
            </a:r>
            <a:endParaRPr lang="sk-SK" dirty="0" smtClean="0"/>
          </a:p>
          <a:p>
            <a:r>
              <a:rPr lang="sk-SK" dirty="0" smtClean="0"/>
              <a:t>Zhoršené hojení</a:t>
            </a:r>
          </a:p>
          <a:p>
            <a:pPr marL="82296" indent="0">
              <a:buNone/>
            </a:pPr>
            <a:r>
              <a:rPr lang="sk-SK" b="1" dirty="0" smtClean="0">
                <a:solidFill>
                  <a:srgbClr val="FF0000"/>
                </a:solidFill>
              </a:rPr>
              <a:t>              CLAUDIKACE!!!!</a:t>
            </a:r>
          </a:p>
          <a:p>
            <a:pPr marL="82296" indent="0">
              <a:buNone/>
            </a:pPr>
            <a:r>
              <a:rPr lang="sk-SK" b="1" dirty="0" smtClean="0">
                <a:solidFill>
                  <a:srgbClr val="FF0000"/>
                </a:solidFill>
              </a:rPr>
              <a:t>- </a:t>
            </a:r>
            <a:r>
              <a:rPr lang="sk-SK" b="1" dirty="0" err="1" smtClean="0">
                <a:solidFill>
                  <a:srgbClr val="FF0000"/>
                </a:solidFill>
              </a:rPr>
              <a:t>Bolest</a:t>
            </a:r>
            <a:r>
              <a:rPr lang="sk-SK" b="1" dirty="0" smtClean="0">
                <a:solidFill>
                  <a:srgbClr val="FF0000"/>
                </a:solidFill>
              </a:rPr>
              <a:t> v </a:t>
            </a:r>
            <a:r>
              <a:rPr lang="sk-SK" b="1" dirty="0" err="1" smtClean="0">
                <a:solidFill>
                  <a:srgbClr val="FF0000"/>
                </a:solidFill>
              </a:rPr>
              <a:t>průběhu</a:t>
            </a:r>
            <a:r>
              <a:rPr lang="sk-SK" b="1" dirty="0" smtClean="0">
                <a:solidFill>
                  <a:srgbClr val="FF0000"/>
                </a:solidFill>
              </a:rPr>
              <a:t> </a:t>
            </a:r>
            <a:r>
              <a:rPr lang="sk-SK" b="1" dirty="0" err="1" smtClean="0">
                <a:solidFill>
                  <a:srgbClr val="FF0000"/>
                </a:solidFill>
              </a:rPr>
              <a:t>chůze</a:t>
            </a:r>
            <a:endParaRPr lang="cs-CZ" dirty="0"/>
          </a:p>
        </p:txBody>
      </p:sp>
      <p:pic>
        <p:nvPicPr>
          <p:cNvPr id="5" name="Picture 2" descr="C:\Users\Kubenstein\Desktop\maxresdefault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093" y="1484923"/>
            <a:ext cx="4373472" cy="469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51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882</Words>
  <Application>Microsoft Office PowerPoint</Application>
  <PresentationFormat>Širokoúhlá obrazovka</PresentationFormat>
  <Paragraphs>186</Paragraphs>
  <Slides>29</Slides>
  <Notes>6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Motiv Office</vt:lpstr>
      <vt:lpstr>Cévní chirurgie</vt:lpstr>
      <vt:lpstr>Systémy</vt:lpstr>
      <vt:lpstr>Nejčastější postižení</vt:lpstr>
      <vt:lpstr>Arteriální systém - příznaky</vt:lpstr>
      <vt:lpstr>Aneurysma </vt:lpstr>
      <vt:lpstr>Prezentace aplikace PowerPoint</vt:lpstr>
      <vt:lpstr>Dissekce</vt:lpstr>
      <vt:lpstr>Peripheral arterial disease (PAD)</vt:lpstr>
      <vt:lpstr>Příznaky</vt:lpstr>
      <vt:lpstr>Prezentace aplikace PowerPoint</vt:lpstr>
      <vt:lpstr>Diagnostika </vt:lpstr>
      <vt:lpstr>Doppler                                   Angiografie</vt:lpstr>
      <vt:lpstr>Terapie</vt:lpstr>
      <vt:lpstr>Prezentace aplikace PowerPoint</vt:lpstr>
      <vt:lpstr>PTA                                     Atherektomie</vt:lpstr>
      <vt:lpstr>By-pass (různé typy)</vt:lpstr>
      <vt:lpstr>štěp z VSM          x         protézy</vt:lpstr>
      <vt:lpstr>   PTFE ( polytetrafluorethylene)      </vt:lpstr>
      <vt:lpstr>Amputace</vt:lpstr>
      <vt:lpstr>Chronická žilní nedostatečnost (Varikozity DKK)</vt:lpstr>
      <vt:lpstr>Příznaky</vt:lpstr>
      <vt:lpstr>Diagnostika</vt:lpstr>
      <vt:lpstr>Terapie</vt:lpstr>
      <vt:lpstr>DVT/HŽT</vt:lpstr>
      <vt:lpstr>Příznaky DVT</vt:lpstr>
      <vt:lpstr>Vyšetření</vt:lpstr>
      <vt:lpstr>Terapie</vt:lpstr>
      <vt:lpstr>Prezentace aplikace PowerPoint</vt:lpstr>
      <vt:lpstr>PE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Cévní chirurgie</dc:title>
  <dc:creator>Kábela Martin</dc:creator>
  <cp:lastModifiedBy>Kábela Martin</cp:lastModifiedBy>
  <cp:revision>34</cp:revision>
  <dcterms:created xsi:type="dcterms:W3CDTF">2021-01-01T08:20:45Z</dcterms:created>
  <dcterms:modified xsi:type="dcterms:W3CDTF">2021-01-01T13:50:27Z</dcterms:modified>
</cp:coreProperties>
</file>