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46" r:id="rId2"/>
    <p:sldId id="283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41" r:id="rId11"/>
    <p:sldId id="281" r:id="rId12"/>
    <p:sldId id="278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42" r:id="rId21"/>
    <p:sldId id="343" r:id="rId22"/>
    <p:sldId id="344" r:id="rId23"/>
    <p:sldId id="345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47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6000" autoAdjust="0"/>
  </p:normalViewPr>
  <p:slideViewPr>
    <p:cSldViewPr>
      <p:cViewPr varScale="1">
        <p:scale>
          <a:sx n="57" d="100"/>
          <a:sy n="57" d="100"/>
        </p:scale>
        <p:origin x="-7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0B8C-9DC2-4887-B6AC-12B4E024C89D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82DDA-A882-4452-8712-C5FF4B0698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6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Příklad 2. je pro připomínku, že matematika může být i složitější.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972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Tento příklad je opravdu pouze pro připomínku…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73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Kategorií je myšleno  (viditelné, IR,</a:t>
            </a:r>
            <a:r>
              <a:rPr lang="cs-CZ" baseline="0" dirty="0" smtClean="0"/>
              <a:t> RTG, Gama, </a:t>
            </a:r>
            <a:r>
              <a:rPr lang="cs-CZ" baseline="0" dirty="0" err="1" smtClean="0"/>
              <a:t>Mikrovlné</a:t>
            </a:r>
            <a:r>
              <a:rPr lang="cs-CZ" baseline="0" dirty="0" smtClean="0"/>
              <a:t>, Radiové….)</a:t>
            </a:r>
          </a:p>
          <a:p>
            <a:r>
              <a:rPr lang="cs-CZ" baseline="0" dirty="0" smtClean="0"/>
              <a:t>Úloha 2. také pro připomenutí jak se používají zákony zachování.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Protože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Gy</a:t>
            </a:r>
            <a:r>
              <a:rPr lang="cs-CZ" baseline="0" dirty="0" smtClean="0"/>
              <a:t> odpovídá energii na jednotku hmotnosti, dojde k vykrácení s hmotností ve jmenovateli (tudíž hmotnost není důležitá)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29. 12. 2015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60.png"/><Relationship Id="rId7" Type="http://schemas.openxmlformats.org/officeDocument/2006/relationships/image" Target="../media/image6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6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5.png"/><Relationship Id="rId4" Type="http://schemas.openxmlformats.org/officeDocument/2006/relationships/image" Target="../media/image6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858000" cy="5112568"/>
          </a:xfrm>
        </p:spPr>
        <p:txBody>
          <a:bodyPr/>
          <a:lstStyle/>
          <a:p>
            <a:pPr algn="ctr"/>
            <a:r>
              <a:rPr lang="cs-CZ" dirty="0"/>
              <a:t>Radiologická fyzika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radiobiologie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4</a:t>
            </a:r>
            <a:r>
              <a:rPr lang="cs-CZ" dirty="0" smtClean="0"/>
              <a:t>. cvičení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1944216" cy="1944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25699"/>
          <a:stretch/>
        </p:blipFill>
        <p:spPr>
          <a:xfrm>
            <a:off x="7128488" y="4509120"/>
            <a:ext cx="1836000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smtClean="0"/>
              <a:t>Radiační vs. Tepelná zátěž 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Dávka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 záření 3 </a:t>
            </a:r>
            <a:r>
              <a:rPr lang="cs-CZ" dirty="0" err="1" smtClean="0">
                <a:latin typeface="Times New Roman"/>
                <a:cs typeface="Times New Roman"/>
              </a:rPr>
              <a:t>Gy</a:t>
            </a:r>
            <a:r>
              <a:rPr lang="cs-CZ" dirty="0" smtClean="0">
                <a:latin typeface="Times New Roman"/>
                <a:cs typeface="Times New Roman"/>
              </a:rPr>
              <a:t> odpovídá energii na jednotku hmotnosti 3 J.Kg</a:t>
            </a:r>
            <a:r>
              <a:rPr lang="cs-CZ" baseline="30000" dirty="0" smtClean="0">
                <a:latin typeface="Times New Roman"/>
                <a:cs typeface="Times New Roman"/>
              </a:rPr>
              <a:t>-1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4437113"/>
            <a:ext cx="72390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zřejmé, že ionizující záření nemá tepelně destruktivní účinky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195736" y="3045508"/>
                <a:ext cx="6822572" cy="1031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𝑚𝐶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4180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=0,717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𝑚𝐾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045508"/>
                <a:ext cx="6822572" cy="10315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Konec 4. cvičení</a:t>
            </a:r>
            <a:endParaRPr lang="cs-CZ" sz="4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63688" y="5157192"/>
            <a:ext cx="7344816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z="4800" dirty="0" smtClean="0"/>
              <a:t>Na e-</a:t>
            </a:r>
            <a:r>
              <a:rPr lang="cs-CZ" sz="4800" dirty="0" err="1" smtClean="0"/>
              <a:t>learningu</a:t>
            </a:r>
            <a:r>
              <a:rPr lang="cs-CZ" sz="4800" dirty="0" smtClean="0"/>
              <a:t> </a:t>
            </a:r>
          </a:p>
          <a:p>
            <a:r>
              <a:rPr lang="cs-CZ" sz="4800" dirty="0" smtClean="0"/>
              <a:t>bude cvičení</a:t>
            </a:r>
            <a:endParaRPr lang="cs-CZ" sz="4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93" y="2204864"/>
            <a:ext cx="1847205" cy="1847205"/>
          </a:xfrm>
        </p:spPr>
      </p:pic>
    </p:spTree>
    <p:extLst>
      <p:ext uri="{BB962C8B-B14F-4D97-AF65-F5344CB8AC3E}">
        <p14:creationId xmlns:p14="http://schemas.microsoft.com/office/powerpoint/2010/main" val="25248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189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hmotnost a vlnovou délku má elektron při rychlosti 0,7c a klidové hmotnosti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=9,1093.10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051720" y="2977788"/>
                <a:ext cx="1708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977788"/>
                <a:ext cx="170848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088496" y="2708920"/>
                <a:ext cx="2211696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96" y="2708920"/>
                <a:ext cx="2211696" cy="14377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051720" y="4201924"/>
                <a:ext cx="4356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9,1093.10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1,40028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201924"/>
                <a:ext cx="435664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051720" y="4777988"/>
                <a:ext cx="37135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1,27555.10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−30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777988"/>
                <a:ext cx="371358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123728" y="5354052"/>
                <a:ext cx="1415836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354052"/>
                <a:ext cx="1415836" cy="9105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591936" y="5373216"/>
                <a:ext cx="1772152" cy="983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936" y="5373216"/>
                <a:ext cx="1772152" cy="9835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364088" y="5301208"/>
                <a:ext cx="3804055" cy="1002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6,626.10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1,27755.10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−30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0,7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301208"/>
                <a:ext cx="3804055" cy="10025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739732" y="6362164"/>
                <a:ext cx="31046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2,4697.10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−9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732" y="6362164"/>
                <a:ext cx="310469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délník 14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1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38701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189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musí mít neutron, aby měl vlnovou délku 20fm?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=1,674.10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kg?</a:t>
            </a: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785577" y="2996952"/>
                <a:ext cx="1542795" cy="856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577" y="2996952"/>
                <a:ext cx="1542795" cy="8563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635896" y="2852936"/>
                <a:ext cx="2550377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52936"/>
                <a:ext cx="2550377" cy="1183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/>
          <p:cNvSpPr txBox="1">
            <a:spLocks/>
          </p:cNvSpPr>
          <p:nvPr/>
        </p:nvSpPr>
        <p:spPr>
          <a:xfrm>
            <a:off x="6228184" y="3356992"/>
            <a:ext cx="1926950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umocnit na 2.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250702" y="4005064"/>
                <a:ext cx="2977482" cy="92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702" y="4005064"/>
                <a:ext cx="2977482" cy="9296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ástupný symbol pro obsah 2"/>
          <p:cNvSpPr txBox="1">
            <a:spLocks/>
          </p:cNvSpPr>
          <p:nvPr/>
        </p:nvSpPr>
        <p:spPr>
          <a:xfrm>
            <a:off x="6245450" y="4293096"/>
            <a:ext cx="1926950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roznásobit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275856" y="4941168"/>
                <a:ext cx="3107710" cy="9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941168"/>
                <a:ext cx="3107710" cy="9244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ástupný symbol pro obsah 2"/>
          <p:cNvSpPr txBox="1">
            <a:spLocks/>
          </p:cNvSpPr>
          <p:nvPr/>
        </p:nvSpPr>
        <p:spPr>
          <a:xfrm>
            <a:off x="6245450" y="5310500"/>
            <a:ext cx="271903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pokrátit a +druhý člen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3519879" y="5816884"/>
                <a:ext cx="2780313" cy="9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879" y="5816884"/>
                <a:ext cx="2780313" cy="9244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3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189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musí mít neutron, aby měl vlnovou délku 20fm?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=1,674.10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kg?</a:t>
            </a: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6228184" y="3140968"/>
            <a:ext cx="963475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× v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468593" y="2780928"/>
                <a:ext cx="2780313" cy="9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593" y="2780928"/>
                <a:ext cx="2780313" cy="9244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3059832" y="3717032"/>
                <a:ext cx="3184782" cy="92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717032"/>
                <a:ext cx="3184782" cy="9296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ástupný symbol pro obsah 2"/>
          <p:cNvSpPr txBox="1">
            <a:spLocks/>
          </p:cNvSpPr>
          <p:nvPr/>
        </p:nvSpPr>
        <p:spPr>
          <a:xfrm>
            <a:off x="6228184" y="4077072"/>
            <a:ext cx="1584176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÷ závorka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3059832" y="4653136"/>
                <a:ext cx="3650089" cy="924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653136"/>
                <a:ext cx="3650089" cy="9244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2411760" y="5600860"/>
                <a:ext cx="5616624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m:rPr>
                              <m:nor/>
                            </m:rPr>
                            <a:rPr lang="cs-CZ" sz="2400" dirty="0"/>
                            <m:t> </m:t>
                          </m:r>
                        </m:e>
                      </m:ra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=0,0658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600860"/>
                <a:ext cx="5616624" cy="11835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2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27810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3" grpId="0" animBg="1"/>
      <p:bldP spid="24" grpId="0"/>
      <p:bldP spid="25" grpId="0" animBg="1"/>
      <p:bldP spid="26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189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a do jaké kategorie záření patří foton při přechodu technecia z metastabilního stavu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(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99,90640592)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základního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Tc(98,90625474)?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051720" y="2977788"/>
                <a:ext cx="6281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800" b="0" i="1" smtClean="0">
                          <a:latin typeface="Cambria Math"/>
                        </a:rPr>
                        <m:t>=0,00015118</m:t>
                      </m:r>
                      <m:r>
                        <a:rPr lang="cs-CZ" sz="2800" b="0" i="1" smtClean="0">
                          <a:latin typeface="Cambria Math"/>
                        </a:rPr>
                        <m:t>𝑢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2,5104.10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977788"/>
                <a:ext cx="628127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051720" y="3481844"/>
                <a:ext cx="4923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𝑀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2,25936.10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−14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481844"/>
                <a:ext cx="492327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051720" y="3985900"/>
                <a:ext cx="2434321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h𝑓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985900"/>
                <a:ext cx="2434321" cy="9103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727143" y="3958783"/>
                <a:ext cx="1360052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h𝑐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143" y="3958783"/>
                <a:ext cx="1360052" cy="9075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140375" y="4869160"/>
                <a:ext cx="6752105" cy="1002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6,626.10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−34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3.10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2,25936.10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−14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8,82055.10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375" y="4869160"/>
                <a:ext cx="6752105" cy="10025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ástupný symbol pro obsah 2"/>
          <p:cNvSpPr txBox="1">
            <a:spLocks/>
          </p:cNvSpPr>
          <p:nvPr/>
        </p:nvSpPr>
        <p:spPr>
          <a:xfrm>
            <a:off x="2195736" y="5877272"/>
            <a:ext cx="3312368" cy="5772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gama záření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3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30289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4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223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rychlostí se bude pohybovat alfa-částice (4,002603) při rozpadu francia 221 (221,014254) na astat 217 (217,0047188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483768" y="3429000"/>
            <a:ext cx="6624736" cy="5828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Vycházíme ze zákona zachování p a E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538762" y="4096702"/>
                <a:ext cx="2753318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𝑝𝑟𝑒𝑑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𝑝𝑜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762" y="4096702"/>
                <a:ext cx="2753318" cy="5564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538762" y="4672766"/>
                <a:ext cx="4968540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𝑝𝑜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𝐴𝑠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→ 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𝐴𝑠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762" y="4672766"/>
                <a:ext cx="4968540" cy="5564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0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4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rychlostí se bude pohybovat alfa-částice (4,002603) při rozpadu francia 221 (221,014254) na astat 217 (217,0047188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483768" y="2975810"/>
                <a:ext cx="2394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𝐹𝑟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𝐹𝑟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975810"/>
                <a:ext cx="239450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913802" y="2924944"/>
                <a:ext cx="3647857" cy="53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802" y="2924944"/>
                <a:ext cx="3647857" cy="5341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932040" y="3470943"/>
                <a:ext cx="3301288" cy="53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470943"/>
                <a:ext cx="3301288" cy="5316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483768" y="3985900"/>
                <a:ext cx="3067250" cy="52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𝐹𝑟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𝐴𝑠</m:t>
                                  </m:r>
                                </m:sub>
                              </m:sSub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985900"/>
                <a:ext cx="3067250" cy="5292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512862" y="4551448"/>
                <a:ext cx="4140942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𝐹𝑟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+2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𝐴𝑠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62" y="4551448"/>
                <a:ext cx="4140942" cy="5337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483768" y="5127512"/>
                <a:ext cx="4609082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𝐹𝑟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𝐴𝑠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=4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127512"/>
                <a:ext cx="4609082" cy="5337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6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4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rychlostí se bude pohybovat alfa-částice (4,002603) při rozpadu francia 221 (221,014254) na astat 217 (217,0047188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411760" y="2852936"/>
                <a:ext cx="4609082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𝐹𝑟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𝐴𝑠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=4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52936"/>
                <a:ext cx="4609082" cy="5337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835696" y="3386672"/>
                <a:ext cx="7308304" cy="975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𝐴𝑠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𝐴𝑠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8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4</m:t>
                      </m:r>
                      <m:sSubSup>
                        <m:sSub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  <m:r>
                            <a:rPr lang="cs-CZ" sz="2800" i="1">
                              <a:latin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)(</m:t>
                      </m:r>
                      <m:sSubSup>
                        <m:sSub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0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386672"/>
                <a:ext cx="7308304" cy="9759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979712" y="4437112"/>
                <a:ext cx="64565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𝑠𝑢𝑏𝑠𝑡𝑖𝑡𝑢𝑐𝑒</m:t>
                      </m:r>
                      <m:r>
                        <a:rPr lang="cs-CZ" sz="3200" b="0" i="1" smtClean="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cs-CZ" sz="2800" i="1">
                                  <a:latin typeface="Cambria Math"/>
                                </a:rPr>
                                <m:t>𝐴𝑠</m:t>
                              </m:r>
                            </m:sub>
                            <m:sup>
                              <m:r>
                                <a:rPr lang="cs-CZ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8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437112"/>
                <a:ext cx="645651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979712" y="5013176"/>
                <a:ext cx="30149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í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𝑚𝑒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: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cs-CZ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𝐴𝑠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013176"/>
                <a:ext cx="301492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403648" y="5445224"/>
                <a:ext cx="7992888" cy="47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=4</m:t>
                      </m:r>
                      <m:sSubSup>
                        <m:sSub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  <m:r>
                            <a:rPr lang="cs-CZ" sz="2400" i="1">
                              <a:latin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)(</m:t>
                      </m:r>
                      <m:sSubSup>
                        <m:sSubSup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445224"/>
                <a:ext cx="7992888" cy="471026"/>
              </a:xfrm>
              <a:prstGeom prst="rect">
                <a:avLst/>
              </a:prstGeom>
              <a:blipFill rotWithShape="1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403648" y="5838294"/>
                <a:ext cx="7992888" cy="84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4</m:t>
                      </m:r>
                      <m:sSubSup>
                        <m:sSub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  <m:r>
                            <a:rPr lang="cs-CZ" sz="2400" i="1">
                              <a:latin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+(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838294"/>
                <a:ext cx="7992888" cy="840358"/>
              </a:xfrm>
              <a:prstGeom prst="rect">
                <a:avLst/>
              </a:prstGeom>
              <a:blipFill rotWithShape="1">
                <a:blip r:embed="rId8"/>
                <a:stretch>
                  <a:fillRect b="-94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1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4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rychlostí se bude pohybovat alfa-částice (4,002603) při rozpadu francia 221 (221,014254) na astat 217 (217,0047188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403648" y="2924944"/>
                <a:ext cx="7992888" cy="84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4</m:t>
                      </m:r>
                      <m:sSubSup>
                        <m:sSub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  <m:r>
                            <a:rPr lang="cs-CZ" sz="2400" i="1">
                              <a:latin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+(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24944"/>
                <a:ext cx="7992888" cy="840358"/>
              </a:xfrm>
              <a:prstGeom prst="rect">
                <a:avLst/>
              </a:prstGeom>
              <a:blipFill rotWithShape="1">
                <a:blip r:embed="rId3"/>
                <a:stretch>
                  <a:fillRect b="-94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403648" y="4028802"/>
                <a:ext cx="7992888" cy="84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𝜃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+4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4</m:t>
                      </m:r>
                      <m:sSubSup>
                        <m:sSub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  <m:r>
                            <a:rPr lang="cs-CZ" sz="2400" i="1">
                              <a:latin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+(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028802"/>
                <a:ext cx="7992888" cy="840358"/>
              </a:xfrm>
              <a:prstGeom prst="rect">
                <a:avLst/>
              </a:prstGeom>
              <a:blipFill rotWithShape="1">
                <a:blip r:embed="rId4"/>
                <a:stretch>
                  <a:fillRect b="-94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403648" y="5334238"/>
                <a:ext cx="7992888" cy="47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−4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=4 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𝐴𝑠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+4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𝜃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34238"/>
                <a:ext cx="7992888" cy="471026"/>
              </a:xfrm>
              <a:prstGeom prst="rect">
                <a:avLst/>
              </a:prstGeom>
              <a:blipFill rotWithShape="1">
                <a:blip r:embed="rId5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0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7281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hmotnost a vlnovou délku má elektron při rychlosti 0,7c a klidové hmotnosti m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=9,1093.10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07704" y="3356992"/>
            <a:ext cx="7010400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rychlost musí mít neutron, aby měl vlnovou délku 20fm? m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=1,674.10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8384" y="26272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028384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8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4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rychlostí se bude pohybovat alfa-částice (4,002603) při rozpadu francia 221 (221,014254) na astat 217 (217,0047188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403648" y="2996952"/>
                <a:ext cx="7992888" cy="47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−4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=4 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𝐴𝑠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+4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𝜃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96952"/>
                <a:ext cx="7992888" cy="471026"/>
              </a:xfrm>
              <a:prstGeom prst="rect">
                <a:avLst/>
              </a:prstGeom>
              <a:blipFill rotWithShape="1">
                <a:blip r:embed="rId3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331640" y="3700442"/>
                <a:ext cx="7992888" cy="112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cs-CZ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cs-CZ" sz="24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cs-CZ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𝐴𝑠</m:t>
                                      </m:r>
                                    </m:sub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cs-CZ" sz="24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−4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4 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𝐴𝑠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+4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𝐴𝑠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700442"/>
                <a:ext cx="7992888" cy="1122615"/>
              </a:xfrm>
              <a:prstGeom prst="rect">
                <a:avLst/>
              </a:prstGeom>
              <a:blipFill rotWithShape="1">
                <a:blip r:embed="rId4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331640" y="5042689"/>
                <a:ext cx="7992888" cy="112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cs-CZ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cs-CZ" sz="24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cs-CZ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𝐴𝑠</m:t>
                                      </m:r>
                                    </m:sub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cs-CZ" sz="24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−4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4 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42689"/>
                <a:ext cx="7992888" cy="1122615"/>
              </a:xfrm>
              <a:prstGeom prst="rect">
                <a:avLst/>
              </a:prstGeom>
              <a:blipFill rotWithShape="1">
                <a:blip r:embed="rId5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2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4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rychlostí se bude pohybovat alfa-částice (4,002603) při rozpadu francia 221 (221,014254) na astat 217 (217,0047188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403648" y="2854999"/>
                <a:ext cx="7992888" cy="71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cs-CZ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cs-CZ" sz="24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cs-CZ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𝐴𝑠</m:t>
                                      </m:r>
                                    </m:sub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cs-CZ" sz="24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−4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=4 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854999"/>
                <a:ext cx="7992888" cy="7180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403648" y="3866382"/>
                <a:ext cx="7992888" cy="78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b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𝐴𝑠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b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b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𝐴𝑠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𝐴𝑠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cs-CZ" sz="2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−4</m:t>
                      </m:r>
                      <m:sSubSup>
                        <m:sSub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𝐴𝑠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=4 </m:t>
                      </m:r>
                      <m:sSubSup>
                        <m:sSub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866382"/>
                <a:ext cx="7992888" cy="786754"/>
              </a:xfrm>
              <a:prstGeom prst="rect">
                <a:avLst/>
              </a:prstGeom>
              <a:blipFill rotWithShape="1"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403648" y="4802486"/>
                <a:ext cx="7992888" cy="810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b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𝐴𝑠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b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b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𝐴𝑠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𝐴𝑠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cs-CZ" sz="2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=4 </m:t>
                      </m:r>
                      <m:sSubSup>
                        <m:sSub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02486"/>
                <a:ext cx="7992888" cy="810415"/>
              </a:xfrm>
              <a:prstGeom prst="rect">
                <a:avLst/>
              </a:prstGeom>
              <a:blipFill rotWithShape="1">
                <a:blip r:embed="rId5"/>
                <a:stretch>
                  <a:fillRect b="-15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475656" y="5661966"/>
                <a:ext cx="7992888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𝐴𝑠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𝐴𝑠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𝐴𝑠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661966"/>
                <a:ext cx="7992888" cy="7913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0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4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rychlostí se bude pohybovat alfa-částice (4,002603) při rozpadu francia 221 (221,014254) na astat 217 (217,0047188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555776" y="3068960"/>
                <a:ext cx="2232248" cy="109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2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sz="22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2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2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068960"/>
                <a:ext cx="2232248" cy="10932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292080" y="3068960"/>
                <a:ext cx="3456384" cy="85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068960"/>
                <a:ext cx="3456384" cy="8598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907704" y="4149080"/>
                <a:ext cx="3456384" cy="77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149080"/>
                <a:ext cx="3456384" cy="7718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364088" y="4162208"/>
                <a:ext cx="3456384" cy="77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162208"/>
                <a:ext cx="3456384" cy="7718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123728" y="5166117"/>
                <a:ext cx="2808312" cy="85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166117"/>
                <a:ext cx="2808312" cy="8551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580112" y="5157192"/>
                <a:ext cx="2808312" cy="10926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157192"/>
                <a:ext cx="2808312" cy="10926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4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rychlostí se bude pohybovat alfa-částice (4,002603) při rozpadu francia 221 (221,014254) na astat 217 (217,0047188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4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475656" y="5445224"/>
                <a:ext cx="7452828" cy="110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5,6274.10</m:t>
                                  </m:r>
                                </m:e>
                                <m:sup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−21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1,2122.10</m:t>
                                  </m:r>
                                </m:e>
                                <m:sup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−32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=681344=</m:t>
                      </m:r>
                      <m:r>
                        <a:rPr lang="cs-CZ" sz="2200" b="0" i="0" smtClean="0">
                          <a:latin typeface="Cambria Math"/>
                          <a:ea typeface="Cambria Math"/>
                        </a:rPr>
                        <m:t>0,0022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  <a:ea typeface="Cambria Math"/>
                        </a:rPr>
                        <m:t>c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445224"/>
                <a:ext cx="7452828" cy="1106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403648" y="2997670"/>
                <a:ext cx="7992888" cy="812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𝐴𝑠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𝐴𝑠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𝐴𝑠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97670"/>
                <a:ext cx="7992888" cy="8129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331640" y="3817710"/>
                <a:ext cx="7992888" cy="54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221,0142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217,00471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4,002603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4,6005.10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1,5651.10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1,5088.10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  <m:t>1,9538.10</m:t>
                              </m:r>
                            </m:e>
                            <m:sup>
                              <m: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1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17710"/>
                <a:ext cx="7992888" cy="5473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331640" y="4581128"/>
                <a:ext cx="7992888" cy="872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49228,32 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1,9538.10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=0,25196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6,2526.10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−38</m:t>
                          </m:r>
                        </m:sup>
                      </m:sSup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81128"/>
                <a:ext cx="7992888" cy="8725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1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5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frekvenci bude mít foton při gama-rozpadu metastabilního neodymu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(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144,913016)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základního stavu (144,912573)?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979712" y="2996952"/>
                <a:ext cx="27269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800" b="0" i="1" smtClean="0">
                          <a:latin typeface="Cambria Math"/>
                        </a:rPr>
                        <m:t>=0,000443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996952"/>
                <a:ext cx="272696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979712" y="3481844"/>
                <a:ext cx="4089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=0,000443</m:t>
                      </m:r>
                      <m:r>
                        <a:rPr lang="cs-CZ" sz="2800" b="0" i="1" smtClean="0">
                          <a:latin typeface="Cambria Math"/>
                        </a:rPr>
                        <m:t>𝑢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481844"/>
                <a:ext cx="40899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980075" y="4005064"/>
                <a:ext cx="2972224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0,000443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𝑢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75" y="4005064"/>
                <a:ext cx="2972224" cy="9569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012787" y="5085184"/>
                <a:ext cx="34233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9,99084.10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19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𝐻𝑧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787" y="5085184"/>
                <a:ext cx="342330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5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22352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6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jader. Konstanta rozpadu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=1,768.10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Kolik nám zbyde jader po 4 po 8 a po 12 hodinách?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979712" y="3193812"/>
                <a:ext cx="208159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193812"/>
                <a:ext cx="2081595" cy="5434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870953" y="3193812"/>
                <a:ext cx="3409459" cy="586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1,768.10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53" y="3193812"/>
                <a:ext cx="3409459" cy="5869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979712" y="3861048"/>
                <a:ext cx="4176977" cy="586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1,768.10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14400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861048"/>
                <a:ext cx="4176977" cy="5869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979712" y="4509120"/>
                <a:ext cx="30387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7,77523.10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09120"/>
                <a:ext cx="303871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979712" y="5157192"/>
                <a:ext cx="30387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6,00985.10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157192"/>
                <a:ext cx="303871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979712" y="5805264"/>
                <a:ext cx="3182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4,65903.10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805264"/>
                <a:ext cx="318273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6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23199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  <p:bldP spid="16" grpId="0"/>
      <p:bldP spid="17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7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2 dnech radioaktivní přeměny nám zůstalo 6.10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jader. Konstanta rozpadu je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=1,838.10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 jsme měli původně jader?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123728" y="3193812"/>
                <a:ext cx="208159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93812"/>
                <a:ext cx="2081595" cy="5434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123728" y="3757827"/>
                <a:ext cx="1890838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757827"/>
                <a:ext cx="1890838" cy="5434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123728" y="4414073"/>
                <a:ext cx="3748334" cy="586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1,838.10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414073"/>
                <a:ext cx="3748334" cy="5869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164104" y="5210036"/>
                <a:ext cx="28399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1,4371.10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104" y="5210036"/>
                <a:ext cx="28399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25201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9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8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jader. Konstanta rozpadu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=8,768.10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má daný izotop fyzikální poločas rozpadu?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145820" y="2996952"/>
                <a:ext cx="2576218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820" y="2996952"/>
                <a:ext cx="2576218" cy="8961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123728" y="3973017"/>
                <a:ext cx="197451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973017"/>
                <a:ext cx="1974515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123728" y="4906300"/>
                <a:ext cx="230806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906300"/>
                <a:ext cx="2308068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477287" y="3140968"/>
                <a:ext cx="2040367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287" y="3140968"/>
                <a:ext cx="2040367" cy="561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508104" y="3913892"/>
                <a:ext cx="1865639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913892"/>
                <a:ext cx="1865639" cy="9105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508104" y="4955347"/>
                <a:ext cx="2826287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790,541 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955347"/>
                <a:ext cx="2826287" cy="561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8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6636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9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30 letech naměříme aktivitu cesia 137 v 1 dm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půdy 3.10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Konstanta rozpadu je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=7,2811.10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Kolik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jader obsahuje vzorek a kolik jich obsahoval před 30 lety?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979712" y="2996952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996952"/>
                <a:ext cx="1781000" cy="9103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727104" y="3212976"/>
                <a:ext cx="10802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104" y="3212976"/>
                <a:ext cx="108029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4715840" y="3212976"/>
                <a:ext cx="188487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840" y="3212976"/>
                <a:ext cx="1884875" cy="5434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979712" y="3933056"/>
                <a:ext cx="14198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933056"/>
                <a:ext cx="141981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979712" y="4365104"/>
                <a:ext cx="5372305" cy="10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3.10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7,2811.10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−10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4,1202.10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365104"/>
                <a:ext cx="5372305" cy="100867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2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9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30 letech naměříme aktivitu cesia 137 v 1 dm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půdy 3.10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Konstanta rozpadu je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=7,2811.10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Kolik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jader obsahuje vzorek a kolik jich obsahoval před 30 lety?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979712" y="2996952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996952"/>
                <a:ext cx="1781000" cy="9103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727104" y="3212976"/>
                <a:ext cx="10802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104" y="3212976"/>
                <a:ext cx="108029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4715840" y="3212976"/>
                <a:ext cx="188487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840" y="3212976"/>
                <a:ext cx="1884875" cy="5434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979712" y="3898188"/>
                <a:ext cx="191873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den>
                      </m:f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898188"/>
                <a:ext cx="1918730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979712" y="4869160"/>
                <a:ext cx="2641172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5,974.10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869160"/>
                <a:ext cx="2641172" cy="5280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9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8990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26642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a do jaké kategorie záření patří foton při přechodu technecia z metastabilního stavu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 (99,0492) do základního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Tc(98,9062)?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07704" y="4149080"/>
            <a:ext cx="7010400" cy="23762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rychlostí se bude pohybovat alfa-částice (4,002603) při rozpadu francia 221 (221,014254) na astat 217 (217,0047188)?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8384" y="36357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028384" y="61560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5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4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10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159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8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100 letech obsahuje vzorek 120000 jader radioaktivního izotopu s poločasem rozpadu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17,76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let. Kolik jader obsahoval vzorek před 100 lety.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979712" y="3212976"/>
                <a:ext cx="208159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212976"/>
                <a:ext cx="2081595" cy="5434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267969" y="3025307"/>
                <a:ext cx="1904431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969" y="3025307"/>
                <a:ext cx="1904431" cy="9077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973266" y="3789040"/>
                <a:ext cx="1890839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266" y="3789040"/>
                <a:ext cx="1890839" cy="5434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4860032" y="3789040"/>
                <a:ext cx="4077206" cy="1036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1,23758.10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789040"/>
                <a:ext cx="4077206" cy="10361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979712" y="5061147"/>
                <a:ext cx="28399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5,9451.10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061147"/>
                <a:ext cx="283994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1691680" y="6488668"/>
            <a:ext cx="1741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11773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7" grpId="0"/>
      <p:bldP spid="18" grpId="0"/>
      <p:bldP spid="1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20949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9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50kg rudy je obsaženo 67% UO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zbytek není aktivní.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 bude obsahovat uranu za 200 let?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=68,81 let. Předpokládejme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jde o izotop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132006" y="3501008"/>
                <a:ext cx="4600234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=50×0,67=33,5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06" y="3501008"/>
                <a:ext cx="4600234" cy="5602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123728" y="4005064"/>
                <a:ext cx="2281329" cy="968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005064"/>
                <a:ext cx="2281329" cy="9689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413130" y="4005064"/>
                <a:ext cx="4385752" cy="956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33500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32,03715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cs-CZ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31,989828</m:t>
                          </m:r>
                        </m:den>
                      </m:f>
                    </m:oMath>
                  </m:oMathPara>
                </a14:m>
                <a:endParaRPr lang="cs-CZ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30" y="4005064"/>
                <a:ext cx="4385752" cy="9561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123728" y="5101030"/>
                <a:ext cx="3621248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=126,8809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𝑚𝑜𝑙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101030"/>
                <a:ext cx="3621248" cy="5602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175357" y="5714092"/>
                <a:ext cx="4718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=126,8809×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6,022.10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357" y="5714092"/>
                <a:ext cx="471815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175357" y="6285283"/>
                <a:ext cx="3234540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7,64076.10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357" y="6285283"/>
                <a:ext cx="3234540" cy="5280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4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3"/>
            <a:ext cx="6624736" cy="20229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9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50kg rudy je obsaženo 67% UO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zbytek není aktivní. Kolik bude obsahovat uranu za 200 let?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=68,81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let. Předpokládejme, že jde o izotop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979712" y="4005064"/>
                <a:ext cx="208159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2081595" cy="5434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907704" y="3404963"/>
                <a:ext cx="3234540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7,64076.10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04963"/>
                <a:ext cx="3234540" cy="5280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655602" y="3218340"/>
                <a:ext cx="3480633" cy="901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3,1942.10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602" y="3218340"/>
                <a:ext cx="3480633" cy="9013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979712" y="4653136"/>
                <a:ext cx="306244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1,01903.10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653136"/>
                <a:ext cx="3062441" cy="5280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040418" y="5210036"/>
                <a:ext cx="29088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=16,9217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𝑚𝑜𝑙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18" y="5210036"/>
                <a:ext cx="290887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907704" y="5749102"/>
                <a:ext cx="4590424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=4,467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𝑘𝑔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 ~ 8,934 %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749102"/>
                <a:ext cx="4590424" cy="5602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4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15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3"/>
            <a:ext cx="6624736" cy="20229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9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50kg rudy je obsaženo 67% UO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zbytek není aktivní. Kolik bude obsahovat uranu za 200 let?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=68,81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let. Předpokládejme, že jde o izotop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3383868" y="4358351"/>
            <a:ext cx="3816424" cy="6548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Nejde to jednodušeji?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3"/>
            <a:ext cx="6624736" cy="20229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9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50kg rudy je obsaženo 67% UO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zbytek není aktivní. Kolik bude obsahovat uranu za 200 let?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=68,81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let. Předpokládejme, že jde o izotop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132006" y="3284984"/>
                <a:ext cx="4600234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=50×0,67=33,5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06" y="3284984"/>
                <a:ext cx="4600234" cy="5602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195736" y="3965702"/>
                <a:ext cx="208159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965702"/>
                <a:ext cx="2081595" cy="5434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441682" y="3751799"/>
                <a:ext cx="3480633" cy="901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3,1942.10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82" y="3751799"/>
                <a:ext cx="3480633" cy="9013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195736" y="4469758"/>
                <a:ext cx="2185727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469758"/>
                <a:ext cx="2185727" cy="5434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195736" y="4994012"/>
                <a:ext cx="2413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=4,467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994012"/>
                <a:ext cx="241309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1691680" y="6488668"/>
            <a:ext cx="1733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11014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12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3"/>
            <a:ext cx="6948772" cy="15909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10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Výpočtem odhadněte, který izotop má delší poločas alfa rozpadu. Své tvrzení odůvodněte.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236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nebo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U?  M(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236,045568   M(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)=226,029338</a:t>
            </a:r>
            <a:endParaRPr lang="cs-CZ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He)=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4,0026032   M(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)=232,038055</a:t>
            </a:r>
            <a:endParaRPr lang="cs-CZ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Th)=222,018468</a:t>
            </a:r>
            <a:endParaRPr lang="cs-CZ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547664" y="3140968"/>
                <a:ext cx="3367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236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=0,0049098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140968"/>
                <a:ext cx="336765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547664" y="3717032"/>
                <a:ext cx="38533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236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=0,0049098</m:t>
                      </m:r>
                      <m:r>
                        <a:rPr lang="cs-CZ" sz="2800" b="0" i="1" smtClean="0">
                          <a:latin typeface="Cambria Math"/>
                        </a:rPr>
                        <m:t>𝑢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717032"/>
                <a:ext cx="385336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364088" y="3140968"/>
                <a:ext cx="3367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226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=0,0082668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140968"/>
                <a:ext cx="336765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364088" y="3717032"/>
                <a:ext cx="38533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226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=0,0082668</m:t>
                      </m:r>
                      <m:r>
                        <a:rPr lang="cs-CZ" sz="2800" b="0" i="1" smtClean="0">
                          <a:latin typeface="Cambria Math"/>
                        </a:rPr>
                        <m:t>𝑢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717032"/>
                <a:ext cx="385336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923928" y="4509120"/>
                <a:ext cx="2890087" cy="974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226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236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=1,68373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509120"/>
                <a:ext cx="2890087" cy="9749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619672" y="5949280"/>
                <a:ext cx="3296543" cy="568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2,343.10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𝑙𝑒𝑡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949280"/>
                <a:ext cx="3296543" cy="5681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436096" y="5949280"/>
                <a:ext cx="2496389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=269 </m:t>
                      </m:r>
                      <m:r>
                        <a:rPr lang="cs-CZ" sz="2800" b="0" i="1" smtClean="0">
                          <a:latin typeface="Cambria Math"/>
                        </a:rPr>
                        <m:t>𝑚𝑠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949280"/>
                <a:ext cx="2496389" cy="5618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élník 18"/>
          <p:cNvSpPr/>
          <p:nvPr/>
        </p:nvSpPr>
        <p:spPr>
          <a:xfrm>
            <a:off x="1691680" y="6488668"/>
            <a:ext cx="1741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372868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5818658"/>
          </a:xfrm>
        </p:spPr>
        <p:txBody>
          <a:bodyPr/>
          <a:lstStyle/>
          <a:p>
            <a:r>
              <a:rPr lang="cs-CZ" dirty="0" smtClean="0"/>
              <a:t>Prezentace vznikla v rámci fondu rozvoje MU</a:t>
            </a:r>
            <a:br>
              <a:rPr lang="cs-CZ" dirty="0" smtClean="0"/>
            </a:br>
            <a:r>
              <a:rPr lang="cs-CZ" dirty="0" smtClean="0"/>
              <a:t>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5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23042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frekvenci bude mít foton při gama-rozpadu metastabilního neodymu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(145,1036) do základního stavu (144,912573)?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8384" y="36357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2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7281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Máme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jader. Konstanta rozpadu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=1,768.10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 nám zbyde jader po 4 po 8 a po 12 hodinách?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07704" y="3356992"/>
            <a:ext cx="701040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2 dnech radioaktivní přeměny nám zůstalo 6.10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jader. Konstanta rozpadu je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=3,838.10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 jsme měli původně jader?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8384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028384" y="50851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8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7281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Máme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jader. Konstanta rozpadu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=8,768.10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Jaký má daný izotop fyzikální poločas rozpadu?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07704" y="3284984"/>
            <a:ext cx="701040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30 letech naměříme aktivitu cesia 137 v 1 dm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půdy 3.10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Konstanta rozpadu je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=7,462.10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Kolik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jader obsahuje vzorek a kolik jich obsahoval před 30 lety?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8384" y="27809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028384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00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30243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100 letech obsahuje vzorek 120000 jader radioaktivního izotopu s poločasem rozpadu 17,76 let. Kolik jader obsahoval vzorek před 100 lety.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07704" y="4005064"/>
            <a:ext cx="701040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9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50kg rudy je obsaženo 67% UO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zbytek není aktivní. Kolik bude obsahovat uranu za 200 let? 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=4,471.10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let. Předpokládejme, že jde o izotop 238.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028384" y="36357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028384" y="59399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63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125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Výpočtem odhadněte, který izotop má delší poločas alfa rozpadu. Své tvrzení odůvodněte.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nebo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U?</a:t>
            </a:r>
          </a:p>
          <a:p>
            <a:pPr marL="536575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U)=236,045568</a:t>
            </a:r>
          </a:p>
          <a:p>
            <a:pPr marL="536575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226,029338</a:t>
            </a:r>
            <a:endParaRPr lang="cs-CZ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He)=4,0026032</a:t>
            </a:r>
          </a:p>
          <a:p>
            <a:pPr marL="536575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Th)=232,038055</a:t>
            </a:r>
            <a:endParaRPr lang="cs-CZ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Th)=222,018468</a:t>
            </a:r>
            <a:endParaRPr lang="cs-CZ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0">
              <a:buNone/>
            </a:pPr>
            <a:endParaRPr lang="cs-CZ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8384" y="63000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7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smtClean="0"/>
              <a:t>Radiační vs. Tepelná zátěž 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Dávka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 záření 3 </a:t>
            </a:r>
            <a:r>
              <a:rPr lang="cs-CZ" dirty="0" err="1" smtClean="0">
                <a:latin typeface="Times New Roman"/>
                <a:cs typeface="Times New Roman"/>
              </a:rPr>
              <a:t>Gy</a:t>
            </a:r>
            <a:r>
              <a:rPr lang="cs-CZ" dirty="0" smtClean="0">
                <a:latin typeface="Times New Roman"/>
                <a:cs typeface="Times New Roman"/>
              </a:rPr>
              <a:t> je smrtelná pro 50% zasažených osob. </a:t>
            </a:r>
            <a:endParaRPr lang="cs-CZ" dirty="0">
              <a:latin typeface="Times New Roman"/>
              <a:cs typeface="Times New Roman"/>
            </a:endParaRPr>
          </a:p>
          <a:p>
            <a:r>
              <a:rPr lang="cs-CZ" dirty="0" smtClean="0">
                <a:latin typeface="Times New Roman"/>
                <a:cs typeface="Times New Roman"/>
              </a:rPr>
              <a:t>Jaký by byl nárůst teploty, pokud by se tato energie absorbovala ve formě tepla?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4653137"/>
            <a:ext cx="72390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tělo má stejnou měrnou tepelnou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apacitu jako voda C=4180J.Kg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427984" y="3985900"/>
                <a:ext cx="1952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𝑄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𝑚𝐶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985900"/>
                <a:ext cx="195245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2862</TotalTime>
  <Words>4039</Words>
  <Application>Microsoft Office PowerPoint</Application>
  <PresentationFormat>Předvádění na obrazovce (4:3)</PresentationFormat>
  <Paragraphs>475</Paragraphs>
  <Slides>36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Motiv1fyzika</vt:lpstr>
      <vt:lpstr>Radiologická fyzika a  radiobiologie   4. cvičení</vt:lpstr>
      <vt:lpstr>Opakování </vt:lpstr>
      <vt:lpstr>Rozpady </vt:lpstr>
      <vt:lpstr>Rozpady </vt:lpstr>
      <vt:lpstr>Poločas </vt:lpstr>
      <vt:lpstr>Poločas </vt:lpstr>
      <vt:lpstr>Poločas </vt:lpstr>
      <vt:lpstr>Poločas </vt:lpstr>
      <vt:lpstr>Radiační vs. Tepelná zátěž </vt:lpstr>
      <vt:lpstr>Radiační vs. Tepelná zátěž </vt:lpstr>
      <vt:lpstr>Konec 4. cvičení</vt:lpstr>
      <vt:lpstr>Dodatky 1</vt:lpstr>
      <vt:lpstr>Dodatky 2</vt:lpstr>
      <vt:lpstr>Dodatky 2</vt:lpstr>
      <vt:lpstr>Dodatky 3</vt:lpstr>
      <vt:lpstr>Dodatky 4</vt:lpstr>
      <vt:lpstr>Dodatky 4</vt:lpstr>
      <vt:lpstr>Dodatky 4</vt:lpstr>
      <vt:lpstr>Dodatky 4</vt:lpstr>
      <vt:lpstr>Dodatky 4</vt:lpstr>
      <vt:lpstr>Dodatky 4</vt:lpstr>
      <vt:lpstr>Dodatky 4</vt:lpstr>
      <vt:lpstr>Dodatky 4</vt:lpstr>
      <vt:lpstr>Dodatky 5</vt:lpstr>
      <vt:lpstr>Dodatky 6</vt:lpstr>
      <vt:lpstr>Dodatky 7</vt:lpstr>
      <vt:lpstr>Dodatky 8</vt:lpstr>
      <vt:lpstr>Dodatky 9</vt:lpstr>
      <vt:lpstr>Dodatky 9</vt:lpstr>
      <vt:lpstr>Dodatky 10</vt:lpstr>
      <vt:lpstr>Dodatky 11</vt:lpstr>
      <vt:lpstr>Dodatky 11</vt:lpstr>
      <vt:lpstr>Dodatky 11</vt:lpstr>
      <vt:lpstr>Dodatky 11</vt:lpstr>
      <vt:lpstr>Dodatky 12</vt:lpstr>
      <vt:lpstr>Prezentace vznikla v rámci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M</cp:lastModifiedBy>
  <cp:revision>216</cp:revision>
  <dcterms:created xsi:type="dcterms:W3CDTF">2015-01-26T14:14:45Z</dcterms:created>
  <dcterms:modified xsi:type="dcterms:W3CDTF">2015-12-29T20:46:13Z</dcterms:modified>
</cp:coreProperties>
</file>