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media/media1.gif" ContentType="video/unknown"/>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324" r:id="rId2"/>
    <p:sldId id="256" r:id="rId3"/>
    <p:sldId id="337" r:id="rId4"/>
    <p:sldId id="338" r:id="rId5"/>
    <p:sldId id="339" r:id="rId6"/>
    <p:sldId id="258" r:id="rId7"/>
    <p:sldId id="318" r:id="rId8"/>
    <p:sldId id="319" r:id="rId9"/>
    <p:sldId id="320" r:id="rId10"/>
    <p:sldId id="334" r:id="rId11"/>
    <p:sldId id="326" r:id="rId12"/>
    <p:sldId id="283" r:id="rId13"/>
    <p:sldId id="321" r:id="rId14"/>
    <p:sldId id="306" r:id="rId15"/>
    <p:sldId id="285" r:id="rId16"/>
    <p:sldId id="286" r:id="rId17"/>
    <p:sldId id="288" r:id="rId18"/>
    <p:sldId id="289" r:id="rId19"/>
    <p:sldId id="290" r:id="rId20"/>
    <p:sldId id="291" r:id="rId21"/>
    <p:sldId id="347" r:id="rId22"/>
    <p:sldId id="293" r:id="rId23"/>
    <p:sldId id="354" r:id="rId24"/>
    <p:sldId id="341" r:id="rId25"/>
    <p:sldId id="346" r:id="rId26"/>
    <p:sldId id="342" r:id="rId27"/>
    <p:sldId id="322" r:id="rId28"/>
    <p:sldId id="295" r:id="rId29"/>
    <p:sldId id="294" r:id="rId30"/>
    <p:sldId id="307" r:id="rId31"/>
    <p:sldId id="296" r:id="rId32"/>
    <p:sldId id="297" r:id="rId33"/>
    <p:sldId id="298" r:id="rId34"/>
    <p:sldId id="299" r:id="rId35"/>
    <p:sldId id="300" r:id="rId36"/>
    <p:sldId id="301" r:id="rId37"/>
    <p:sldId id="302" r:id="rId38"/>
    <p:sldId id="353" r:id="rId39"/>
    <p:sldId id="303" r:id="rId40"/>
    <p:sldId id="305" r:id="rId41"/>
    <p:sldId id="312" r:id="rId42"/>
    <p:sldId id="356" r:id="rId43"/>
    <p:sldId id="357" r:id="rId44"/>
    <p:sldId id="281" r:id="rId45"/>
    <p:sldId id="323" r:id="rId46"/>
    <p:sldId id="328" r:id="rId47"/>
    <p:sldId id="329" r:id="rId48"/>
    <p:sldId id="335" r:id="rId49"/>
    <p:sldId id="330" r:id="rId50"/>
    <p:sldId id="325" r:id="rId51"/>
    <p:sldId id="343" r:id="rId52"/>
    <p:sldId id="344" r:id="rId53"/>
    <p:sldId id="345" r:id="rId54"/>
    <p:sldId id="333" r:id="rId55"/>
    <p:sldId id="348" r:id="rId56"/>
    <p:sldId id="350" r:id="rId57"/>
    <p:sldId id="351" r:id="rId58"/>
    <p:sldId id="352" r:id="rId59"/>
    <p:sldId id="355" r:id="rId60"/>
  </p:sldIdLst>
  <p:sldSz cx="9144000" cy="6858000" type="screen4x3"/>
  <p:notesSz cx="7099300" cy="10234613"/>
  <p:defaultTextStyle>
    <a:defPPr>
      <a:defRPr lang="cs-CZ"/>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0" autoAdjust="0"/>
    <p:restoredTop sz="78470" autoAdjust="0"/>
  </p:normalViewPr>
  <p:slideViewPr>
    <p:cSldViewPr>
      <p:cViewPr varScale="1">
        <p:scale>
          <a:sx n="65" d="100"/>
          <a:sy n="65" d="100"/>
        </p:scale>
        <p:origin x="-1056" y="-114"/>
      </p:cViewPr>
      <p:guideLst>
        <p:guide orient="horz" pos="2160"/>
        <p:guide pos="2880"/>
      </p:guideLst>
    </p:cSldViewPr>
  </p:slideViewPr>
  <p:notesTextViewPr>
    <p:cViewPr>
      <p:scale>
        <a:sx n="1" d="1"/>
        <a:sy n="1" d="1"/>
      </p:scale>
      <p:origin x="0" y="0"/>
    </p:cViewPr>
  </p:notesTextViewPr>
  <p:sorterViewPr>
    <p:cViewPr>
      <p:scale>
        <a:sx n="100" d="100"/>
        <a:sy n="100" d="100"/>
      </p:scale>
      <p:origin x="0" y="870"/>
    </p:cViewPr>
  </p:sorterViewPr>
  <p:notesViewPr>
    <p:cSldViewPr>
      <p:cViewPr>
        <p:scale>
          <a:sx n="125" d="100"/>
          <a:sy n="125" d="100"/>
        </p:scale>
        <p:origin x="-1158" y="139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12" Type="http://schemas.openxmlformats.org/officeDocument/2006/relationships/image" Target="../media/image28.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123C11-18BF-4FC7-A51F-1237E1A03054}" type="datetimeFigureOut">
              <a:rPr lang="cs-CZ"/>
              <a:pPr>
                <a:defRPr/>
              </a:pPr>
              <a:t>17. 1. 2016</a:t>
            </a:fld>
            <a:endParaRPr lang="cs-CZ"/>
          </a:p>
        </p:txBody>
      </p:sp>
      <p:sp>
        <p:nvSpPr>
          <p:cNvPr id="4" name="Zástupný symbol pro zápatí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397B5BE-15B8-437F-96D3-BF97A2DA2730}" type="slidenum">
              <a:rPr lang="cs-CZ"/>
              <a:pPr>
                <a:defRPr/>
              </a:pPr>
              <a:t>‹#›</a:t>
            </a:fld>
            <a:endParaRPr lang="cs-CZ"/>
          </a:p>
        </p:txBody>
      </p:sp>
    </p:spTree>
    <p:extLst>
      <p:ext uri="{BB962C8B-B14F-4D97-AF65-F5344CB8AC3E}">
        <p14:creationId xmlns:p14="http://schemas.microsoft.com/office/powerpoint/2010/main" val="151512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cs-CZ"/>
          </a:p>
        </p:txBody>
      </p:sp>
      <p:sp>
        <p:nvSpPr>
          <p:cNvPr id="3" name="Zástupný symbol pro datum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2616FAB3-1577-4773-80B4-F4714600D551}" type="datetimeFigureOut">
              <a:rPr lang="cs-CZ"/>
              <a:pPr>
                <a:defRPr/>
              </a:pPr>
              <a:t>17. 1. 2016</a:t>
            </a:fld>
            <a:endParaRPr lang="cs-CZ"/>
          </a:p>
        </p:txBody>
      </p:sp>
      <p:sp>
        <p:nvSpPr>
          <p:cNvPr id="4" name="Zástupný symbol pro obrázek snímk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cs-CZ" noProof="0"/>
          </a:p>
        </p:txBody>
      </p:sp>
      <p:sp>
        <p:nvSpPr>
          <p:cNvPr id="5" name="Zástupný symbol pro poznámky 4"/>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2E4C44F8-674A-440E-9DE6-67DED98338ED}" type="slidenum">
              <a:rPr lang="cs-CZ"/>
              <a:pPr>
                <a:defRPr/>
              </a:pPr>
              <a:t>‹#›</a:t>
            </a:fld>
            <a:endParaRPr lang="cs-CZ"/>
          </a:p>
        </p:txBody>
      </p:sp>
    </p:spTree>
    <p:extLst>
      <p:ext uri="{BB962C8B-B14F-4D97-AF65-F5344CB8AC3E}">
        <p14:creationId xmlns:p14="http://schemas.microsoft.com/office/powerpoint/2010/main" val="1288602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t>1</a:t>
            </a:fld>
            <a:endParaRPr lang="cs-CZ"/>
          </a:p>
        </p:txBody>
      </p:sp>
    </p:spTree>
    <p:extLst>
      <p:ext uri="{BB962C8B-B14F-4D97-AF65-F5344CB8AC3E}">
        <p14:creationId xmlns:p14="http://schemas.microsoft.com/office/powerpoint/2010/main" val="208970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Jak</a:t>
            </a:r>
            <a:r>
              <a:rPr lang="cs-CZ" altLang="cs-CZ" baseline="0" dirty="0" smtClean="0"/>
              <a:t> vypadají siločáry v realitě? Jde je znázornit? Viz videa</a:t>
            </a:r>
            <a:endParaRPr lang="cs-CZ" altLang="cs-CZ" dirty="0"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B0C12A-56F9-4742-B5BC-24E45907E0ED}" type="slidenum">
              <a:rPr lang="cs-CZ" altLang="cs-CZ" smtClean="0"/>
              <a:pPr fontAlgn="base">
                <a:spcBef>
                  <a:spcPct val="0"/>
                </a:spcBef>
                <a:spcAft>
                  <a:spcPct val="0"/>
                </a:spcAft>
                <a:defRPr/>
              </a:pPr>
              <a:t>10</a:t>
            </a:fld>
            <a:endParaRPr lang="cs-CZ" alt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Půlením magnetu nedostaneme pouze jeden pól… takto můžeme půlit až na jednotlivé atomy a zjistíme, že i atom má severní a jižní magnetický pol. Samotné atomy jsou miniaturní „tyčové magnety“ </a:t>
            </a:r>
            <a:r>
              <a:rPr lang="cs-CZ" altLang="cs-CZ" dirty="0" smtClean="0">
                <a:sym typeface="Wingdings" panose="05000000000000000000" pitchFamily="2" charset="2"/>
              </a:rPr>
              <a:t> reagují na přítomnost magnetického pole…. A</a:t>
            </a:r>
            <a:r>
              <a:rPr lang="cs-CZ" altLang="cs-CZ" baseline="0" dirty="0" smtClean="0">
                <a:sym typeface="Wingdings" panose="05000000000000000000" pitchFamily="2" charset="2"/>
              </a:rPr>
              <a:t> reagují všechny? To bude za chvíli…</a:t>
            </a:r>
            <a:endParaRPr lang="cs-CZ" altLang="cs-CZ" dirty="0"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B0C12A-56F9-4742-B5BC-24E45907E0ED}" type="slidenum">
              <a:rPr lang="cs-CZ" altLang="cs-CZ" smtClean="0"/>
              <a:pPr fontAlgn="base">
                <a:spcBef>
                  <a:spcPct val="0"/>
                </a:spcBef>
                <a:spcAft>
                  <a:spcPct val="0"/>
                </a:spcAft>
                <a:defRPr/>
              </a:pPr>
              <a:t>11</a:t>
            </a:fld>
            <a:endParaRPr lang="cs-CZ" alt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Zdrojem magnetického pole může být např. proudová smyčka (kruhový vodič)</a:t>
            </a:r>
          </a:p>
          <a:p>
            <a:pPr eaLnBrk="1" hangingPunct="1">
              <a:spcBef>
                <a:spcPct val="0"/>
              </a:spcBef>
            </a:pPr>
            <a:r>
              <a:rPr lang="cs-CZ" altLang="cs-CZ" dirty="0" smtClean="0"/>
              <a:t>Magnetická indukce je tečnou k siločarám</a:t>
            </a:r>
            <a:r>
              <a:rPr lang="cs-CZ" altLang="cs-CZ" baseline="0" dirty="0" smtClean="0"/>
              <a:t> (v každém bodě prostoru má jiný směr) Takové pole je </a:t>
            </a:r>
            <a:r>
              <a:rPr lang="cs-CZ" altLang="cs-CZ" baseline="0" dirty="0" err="1" smtClean="0"/>
              <a:t>nehomogení</a:t>
            </a:r>
            <a:r>
              <a:rPr lang="cs-CZ" altLang="cs-CZ" baseline="0" dirty="0" smtClean="0"/>
              <a:t>.</a:t>
            </a:r>
          </a:p>
          <a:p>
            <a:pPr eaLnBrk="1" hangingPunct="1">
              <a:spcBef>
                <a:spcPct val="0"/>
              </a:spcBef>
            </a:pPr>
            <a:r>
              <a:rPr lang="cs-CZ" altLang="cs-CZ" baseline="0" dirty="0" smtClean="0"/>
              <a:t>Homogenní pole má vektory magnetické indukce rovnoběžné v každém bodě prostoru.</a:t>
            </a:r>
          </a:p>
          <a:p>
            <a:pPr eaLnBrk="1" hangingPunct="1">
              <a:spcBef>
                <a:spcPct val="0"/>
              </a:spcBef>
            </a:pPr>
            <a:endParaRPr lang="cs-CZ" altLang="cs-CZ" dirty="0" smtClean="0"/>
          </a:p>
        </p:txBody>
      </p:sp>
      <p:sp>
        <p:nvSpPr>
          <p:cNvPr id="32772"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D62EB32-E582-4F63-970F-A3594C8F0149}" type="slidenum">
              <a:rPr lang="cs-CZ" altLang="cs-CZ" smtClean="0"/>
              <a:pPr fontAlgn="base">
                <a:spcBef>
                  <a:spcPct val="0"/>
                </a:spcBef>
                <a:spcAft>
                  <a:spcPct val="0"/>
                </a:spcAft>
                <a:defRPr/>
              </a:pPr>
              <a:t>12</a:t>
            </a:fld>
            <a:endParaRPr lang="cs-CZ" alt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Zdrojem magnetického pole může být např. proudová smyčka (kruhový vodič)</a:t>
            </a:r>
          </a:p>
          <a:p>
            <a:pPr eaLnBrk="1" hangingPunct="1">
              <a:spcBef>
                <a:spcPct val="0"/>
              </a:spcBef>
            </a:pPr>
            <a:r>
              <a:rPr lang="cs-CZ" altLang="cs-CZ" dirty="0" smtClean="0"/>
              <a:t>Magnetická indukce je tečnou k siločarám</a:t>
            </a:r>
            <a:r>
              <a:rPr lang="cs-CZ" altLang="cs-CZ" baseline="0" dirty="0" smtClean="0"/>
              <a:t> (v každém bodě prostoru má jiný směr) Takové pole je </a:t>
            </a:r>
            <a:r>
              <a:rPr lang="cs-CZ" altLang="cs-CZ" baseline="0" dirty="0" err="1" smtClean="0"/>
              <a:t>nehomogení</a:t>
            </a:r>
            <a:r>
              <a:rPr lang="cs-CZ" altLang="cs-CZ" baseline="0" dirty="0" smtClean="0"/>
              <a:t>.</a:t>
            </a:r>
          </a:p>
          <a:p>
            <a:pPr eaLnBrk="1" hangingPunct="1">
              <a:spcBef>
                <a:spcPct val="0"/>
              </a:spcBef>
            </a:pPr>
            <a:r>
              <a:rPr lang="cs-CZ" altLang="cs-CZ" baseline="0" dirty="0" smtClean="0"/>
              <a:t>Homogenní pole má vektory magnetické indukce rovnoběžné v každém bodě prostoru.</a:t>
            </a:r>
          </a:p>
          <a:p>
            <a:pPr eaLnBrk="1" hangingPunct="1">
              <a:spcBef>
                <a:spcPct val="0"/>
              </a:spcBef>
            </a:pPr>
            <a:endParaRPr lang="cs-CZ" altLang="cs-CZ" dirty="0" smtClean="0"/>
          </a:p>
        </p:txBody>
      </p:sp>
      <p:sp>
        <p:nvSpPr>
          <p:cNvPr id="32772"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D62EB32-E582-4F63-970F-A3594C8F0149}" type="slidenum">
              <a:rPr lang="cs-CZ" altLang="cs-CZ" smtClean="0"/>
              <a:pPr fontAlgn="base">
                <a:spcBef>
                  <a:spcPct val="0"/>
                </a:spcBef>
                <a:spcAft>
                  <a:spcPct val="0"/>
                </a:spcAft>
                <a:defRPr/>
              </a:pPr>
              <a:t>13</a:t>
            </a:fld>
            <a:endParaRPr lang="cs-CZ" alt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V určitém přiblížení, můžeme uvažovat, že magnetické pole uvnitř cívky je homogenní.</a:t>
            </a:r>
          </a:p>
          <a:p>
            <a:pPr eaLnBrk="1" hangingPunct="1">
              <a:spcBef>
                <a:spcPct val="0"/>
              </a:spcBef>
            </a:pPr>
            <a:r>
              <a:rPr lang="cs-CZ" altLang="cs-CZ" dirty="0" smtClean="0"/>
              <a:t>Stupeň</a:t>
            </a:r>
            <a:r>
              <a:rPr lang="cs-CZ" altLang="cs-CZ" baseline="0" dirty="0" smtClean="0"/>
              <a:t> homogenity (rozbíhavosti vektorů magnetické indikce) je velmi důležitý faktor MRI.</a:t>
            </a:r>
            <a:endParaRPr lang="cs-CZ" altLang="cs-CZ" dirty="0" smtClean="0"/>
          </a:p>
        </p:txBody>
      </p:sp>
      <p:sp>
        <p:nvSpPr>
          <p:cNvPr id="32772"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D62EB32-E582-4F63-970F-A3594C8F0149}" type="slidenum">
              <a:rPr lang="cs-CZ" altLang="cs-CZ" smtClean="0"/>
              <a:pPr fontAlgn="base">
                <a:spcBef>
                  <a:spcPct val="0"/>
                </a:spcBef>
                <a:spcAft>
                  <a:spcPct val="0"/>
                </a:spcAft>
                <a:defRPr/>
              </a:pPr>
              <a:t>14</a:t>
            </a:fld>
            <a:endParaRPr lang="cs-CZ" alt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Pro proudovou smyčku je </a:t>
            </a:r>
            <a:r>
              <a:rPr lang="cs-CZ" altLang="cs-CZ" dirty="0" err="1" smtClean="0"/>
              <a:t>mag</a:t>
            </a:r>
            <a:r>
              <a:rPr lang="cs-CZ" altLang="cs-CZ" dirty="0" smtClean="0"/>
              <a:t>. Moment kolmý na rovinu smyčky</a:t>
            </a:r>
            <a:r>
              <a:rPr lang="cs-CZ" altLang="cs-CZ" baseline="0" dirty="0" smtClean="0"/>
              <a:t> (rovnoběžný s normálovým vektorem n)</a:t>
            </a:r>
            <a:endParaRPr lang="cs-CZ" altLang="cs-CZ" dirty="0" smtClean="0"/>
          </a:p>
          <a:p>
            <a:pPr eaLnBrk="1" hangingPunct="1">
              <a:spcBef>
                <a:spcPct val="0"/>
              </a:spcBef>
            </a:pPr>
            <a:r>
              <a:rPr lang="cs-CZ" altLang="cs-CZ" dirty="0" smtClean="0"/>
              <a:t>Důkladné vysvětlení momentu (ten je klíčový</a:t>
            </a:r>
            <a:r>
              <a:rPr lang="cs-CZ" altLang="cs-CZ" baseline="0" dirty="0" smtClean="0"/>
              <a:t> pro MR)</a:t>
            </a:r>
            <a:endParaRPr lang="cs-CZ" altLang="cs-CZ" dirty="0" smtClean="0"/>
          </a:p>
          <a:p>
            <a:pPr eaLnBrk="1" hangingPunct="1">
              <a:spcBef>
                <a:spcPct val="0"/>
              </a:spcBef>
            </a:pPr>
            <a:endParaRPr lang="cs-CZ" altLang="cs-CZ" dirty="0" smtClean="0"/>
          </a:p>
        </p:txBody>
      </p:sp>
      <p:sp>
        <p:nvSpPr>
          <p:cNvPr id="33796"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C76E522-2FF6-4E2C-9C78-7E242457AC76}" type="slidenum">
              <a:rPr lang="cs-CZ" altLang="cs-CZ" smtClean="0"/>
              <a:pPr fontAlgn="base">
                <a:spcBef>
                  <a:spcPct val="0"/>
                </a:spcBef>
                <a:spcAft>
                  <a:spcPct val="0"/>
                </a:spcAft>
                <a:defRPr/>
              </a:pPr>
              <a:t>15</a:t>
            </a:fld>
            <a:endParaRPr lang="cs-CZ" alt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Jsou to vektorové veličiny!!!! Opačný směr </a:t>
            </a:r>
            <a:r>
              <a:rPr lang="cs-CZ" altLang="cs-CZ" dirty="0" smtClean="0">
                <a:sym typeface="Wingdings" pitchFamily="2" charset="2"/>
              </a:rPr>
              <a:t> vyrušení se navzájem!!!! (jsou kvantovány)</a:t>
            </a:r>
          </a:p>
          <a:p>
            <a:pPr eaLnBrk="1" hangingPunct="1">
              <a:spcBef>
                <a:spcPct val="0"/>
              </a:spcBef>
            </a:pPr>
            <a:r>
              <a:rPr lang="cs-CZ" altLang="cs-CZ" dirty="0" smtClean="0">
                <a:sym typeface="Wingdings" pitchFamily="2" charset="2"/>
              </a:rPr>
              <a:t>Jaderné momenty jsou cca 1000x slabší než momenty elektronů</a:t>
            </a:r>
          </a:p>
          <a:p>
            <a:pPr eaLnBrk="1" hangingPunct="1">
              <a:spcBef>
                <a:spcPct val="0"/>
              </a:spcBef>
            </a:pPr>
            <a:r>
              <a:rPr lang="cs-CZ" altLang="cs-CZ" dirty="0" smtClean="0">
                <a:sym typeface="Wingdings" pitchFamily="2" charset="2"/>
              </a:rPr>
              <a:t>Existuje i elektronová (para)magnetická spektroskopie, ale k zobrazování se nevyužívá</a:t>
            </a:r>
            <a:endParaRPr lang="cs-CZ" altLang="cs-CZ" dirty="0" smtClean="0"/>
          </a:p>
          <a:p>
            <a:pPr eaLnBrk="1" hangingPunct="1">
              <a:spcBef>
                <a:spcPct val="0"/>
              </a:spcBef>
            </a:pPr>
            <a:endParaRPr lang="cs-CZ" altLang="cs-CZ" dirty="0" smtClean="0"/>
          </a:p>
          <a:p>
            <a:pPr eaLnBrk="1" hangingPunct="1">
              <a:spcBef>
                <a:spcPct val="0"/>
              </a:spcBef>
            </a:pPr>
            <a:endParaRPr lang="cs-CZ" altLang="cs-CZ" dirty="0" smtClean="0"/>
          </a:p>
        </p:txBody>
      </p:sp>
      <p:sp>
        <p:nvSpPr>
          <p:cNvPr id="3482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8265F3-5F83-4DDF-B884-19A34FC05D7F}" type="slidenum">
              <a:rPr lang="cs-CZ" altLang="cs-CZ" smtClean="0"/>
              <a:pPr fontAlgn="base">
                <a:spcBef>
                  <a:spcPct val="0"/>
                </a:spcBef>
                <a:spcAft>
                  <a:spcPct val="0"/>
                </a:spcAft>
                <a:defRPr/>
              </a:pPr>
              <a:t>16</a:t>
            </a:fld>
            <a:endParaRPr lang="cs-CZ" alt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Proton</a:t>
            </a:r>
            <a:r>
              <a:rPr lang="cs-CZ" altLang="cs-CZ" baseline="0" dirty="0" smtClean="0"/>
              <a:t> a neutron (nukleony) mohou nabývat hodnot spinu +1/2 nebo -1/2.</a:t>
            </a:r>
            <a:endParaRPr lang="cs-CZ" altLang="cs-CZ" dirty="0" smtClean="0"/>
          </a:p>
          <a:p>
            <a:pPr eaLnBrk="1" hangingPunct="1">
              <a:spcBef>
                <a:spcPct val="0"/>
              </a:spcBef>
            </a:pPr>
            <a:r>
              <a:rPr lang="cs-CZ" altLang="cs-CZ" dirty="0" smtClean="0"/>
              <a:t>Otázka: „Máme 2 atomy vodíku, které jsou v těsné blízkosti sobě. Může</a:t>
            </a:r>
            <a:r>
              <a:rPr lang="cs-CZ" altLang="cs-CZ" baseline="0" dirty="0" smtClean="0"/>
              <a:t> proton1 mít spin +1/2 a proton2 také spin +1/2?“</a:t>
            </a:r>
            <a:endParaRPr lang="cs-CZ" altLang="cs-CZ" dirty="0" smtClean="0"/>
          </a:p>
          <a:p>
            <a:pPr eaLnBrk="1" hangingPunct="1">
              <a:spcBef>
                <a:spcPct val="0"/>
              </a:spcBef>
            </a:pPr>
            <a:r>
              <a:rPr lang="cs-CZ" altLang="cs-CZ" dirty="0" smtClean="0"/>
              <a:t>Dle</a:t>
            </a:r>
            <a:r>
              <a:rPr lang="cs-CZ" altLang="cs-CZ" baseline="0" dirty="0" smtClean="0"/>
              <a:t> </a:t>
            </a:r>
            <a:r>
              <a:rPr lang="cs-CZ" altLang="cs-CZ" baseline="0" dirty="0" err="1" smtClean="0"/>
              <a:t>Puliho</a:t>
            </a:r>
            <a:r>
              <a:rPr lang="cs-CZ" altLang="cs-CZ" baseline="0" dirty="0" smtClean="0"/>
              <a:t> se jedná o 2 rozlišitelné fermiony, víme co je proton1 a co proton2, takže mohou mít stejná kvantová čísla (a také z 99 % mají).</a:t>
            </a:r>
            <a:endParaRPr lang="cs-CZ" altLang="cs-CZ" dirty="0" smtClean="0"/>
          </a:p>
        </p:txBody>
      </p:sp>
      <p:sp>
        <p:nvSpPr>
          <p:cNvPr id="35844"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F90FDB-FA60-4ECA-AF79-14006A937E10}" type="slidenum">
              <a:rPr lang="cs-CZ" altLang="cs-CZ" smtClean="0"/>
              <a:pPr fontAlgn="base">
                <a:spcBef>
                  <a:spcPct val="0"/>
                </a:spcBef>
                <a:spcAft>
                  <a:spcPct val="0"/>
                </a:spcAft>
                <a:defRPr/>
              </a:pPr>
              <a:t>17</a:t>
            </a:fld>
            <a:endParaRPr lang="cs-CZ" alt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Obdobně jako u elektronů v obale se i v jádře budou vyskytovat kvantová čísla.</a:t>
            </a:r>
          </a:p>
          <a:p>
            <a:pPr eaLnBrk="1" hangingPunct="1">
              <a:spcBef>
                <a:spcPct val="0"/>
              </a:spcBef>
            </a:pPr>
            <a:r>
              <a:rPr lang="cs-CZ" altLang="cs-CZ" dirty="0" smtClean="0"/>
              <a:t>Pokud jsou rozlišitelné, je jejich výstavbový systém nezávislý (může být proton s kvantovými číslo 1;0;0;1/2 a neutron s kvantovými čísly 1;0;0;1/2)</a:t>
            </a:r>
          </a:p>
          <a:p>
            <a:pPr eaLnBrk="1" hangingPunct="1">
              <a:spcBef>
                <a:spcPct val="0"/>
              </a:spcBef>
            </a:pPr>
            <a:r>
              <a:rPr lang="cs-CZ" altLang="cs-CZ" dirty="0" smtClean="0"/>
              <a:t>Vše je samozřejmě mnohem komplikovanější, protože se musí používat kvantová teorie</a:t>
            </a:r>
            <a:r>
              <a:rPr lang="cs-CZ" altLang="cs-CZ" baseline="0" dirty="0" smtClean="0"/>
              <a:t> a složité matematické postupy.</a:t>
            </a:r>
            <a:endParaRPr lang="cs-CZ" altLang="cs-CZ" dirty="0" smtClean="0"/>
          </a:p>
          <a:p>
            <a:pPr eaLnBrk="1" hangingPunct="1">
              <a:spcBef>
                <a:spcPct val="0"/>
              </a:spcBef>
            </a:pPr>
            <a:endParaRPr lang="cs-CZ" altLang="cs-CZ" dirty="0" smtClean="0"/>
          </a:p>
        </p:txBody>
      </p:sp>
      <p:sp>
        <p:nvSpPr>
          <p:cNvPr id="3686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FA4CF42-1325-4C38-B1FB-56E45E17C6B0}" type="slidenum">
              <a:rPr lang="cs-CZ" altLang="cs-CZ" smtClean="0"/>
              <a:pPr fontAlgn="base">
                <a:spcBef>
                  <a:spcPct val="0"/>
                </a:spcBef>
                <a:spcAft>
                  <a:spcPct val="0"/>
                </a:spcAft>
                <a:defRPr/>
              </a:pPr>
              <a:t>18</a:t>
            </a:fld>
            <a:endParaRPr lang="cs-CZ" alt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Příklad skládání spinů pro jednoduché atomy.</a:t>
            </a:r>
          </a:p>
          <a:p>
            <a:pPr eaLnBrk="1" hangingPunct="1">
              <a:spcBef>
                <a:spcPct val="0"/>
              </a:spcBef>
            </a:pPr>
            <a:r>
              <a:rPr lang="cs-CZ" altLang="cs-CZ" dirty="0" smtClean="0"/>
              <a:t>Pro složitější jádra to je mnohem složitější a i toto je zjednodušený přístup.</a:t>
            </a:r>
          </a:p>
          <a:p>
            <a:pPr eaLnBrk="1" hangingPunct="1">
              <a:spcBef>
                <a:spcPct val="0"/>
              </a:spcBef>
            </a:pPr>
            <a:r>
              <a:rPr lang="cs-CZ" altLang="cs-CZ" dirty="0" smtClean="0"/>
              <a:t>Vše se musí řešit pomocí kvantové mechaniky!!!</a:t>
            </a:r>
          </a:p>
          <a:p>
            <a:pPr eaLnBrk="1" hangingPunct="1">
              <a:spcBef>
                <a:spcPct val="0"/>
              </a:spcBef>
            </a:pPr>
            <a:r>
              <a:rPr lang="cs-CZ" altLang="cs-CZ" dirty="0" smtClean="0"/>
              <a:t>!!!!Pokud je výsledný spin 0 jádro nereaguje na magnetické pole!!!!!</a:t>
            </a:r>
          </a:p>
        </p:txBody>
      </p:sp>
      <p:sp>
        <p:nvSpPr>
          <p:cNvPr id="37892"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D23C20E-52D5-439E-A78F-AF06448E7F26}" type="slidenum">
              <a:rPr lang="cs-CZ" altLang="cs-CZ" smtClean="0"/>
              <a:pPr fontAlgn="base">
                <a:spcBef>
                  <a:spcPct val="0"/>
                </a:spcBef>
                <a:spcAft>
                  <a:spcPct val="0"/>
                </a:spcAft>
                <a:defRPr/>
              </a:pPr>
              <a:t>19</a:t>
            </a:fld>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dirty="0" smtClean="0"/>
          </a:p>
        </p:txBody>
      </p:sp>
      <p:sp>
        <p:nvSpPr>
          <p:cNvPr id="30724"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D5EE734-090E-40BB-BD97-A3BC68DBA50B}" type="slidenum">
              <a:rPr lang="cs-CZ" altLang="cs-CZ" smtClean="0"/>
              <a:pPr fontAlgn="base">
                <a:spcBef>
                  <a:spcPct val="0"/>
                </a:spcBef>
                <a:spcAft>
                  <a:spcPct val="0"/>
                </a:spcAft>
                <a:defRPr/>
              </a:pPr>
              <a:t>2</a:t>
            </a:fld>
            <a:endParaRPr lang="cs-CZ" alt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Důležité je také % zastoupení v přírodě. Čím míň, tím delší měření, aby byl přijatelný výsledek</a:t>
            </a:r>
            <a:r>
              <a:rPr lang="cs-CZ" altLang="cs-CZ" baseline="0" dirty="0" smtClean="0"/>
              <a:t> nebo měření není vůbec možné (převládne okolní šum nebo jiné negativní vlivy)</a:t>
            </a:r>
            <a:endParaRPr lang="cs-CZ" altLang="cs-CZ" dirty="0" smtClean="0"/>
          </a:p>
          <a:p>
            <a:pPr eaLnBrk="1" hangingPunct="1">
              <a:spcBef>
                <a:spcPct val="0"/>
              </a:spcBef>
            </a:pPr>
            <a:endParaRPr lang="cs-CZ" altLang="cs-CZ" dirty="0" smtClean="0"/>
          </a:p>
        </p:txBody>
      </p:sp>
      <p:sp>
        <p:nvSpPr>
          <p:cNvPr id="38916"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01AE8DF-4ECF-42C4-8519-1158C92F9D35}" type="slidenum">
              <a:rPr lang="cs-CZ" altLang="cs-CZ" smtClean="0"/>
              <a:pPr fontAlgn="base">
                <a:spcBef>
                  <a:spcPct val="0"/>
                </a:spcBef>
                <a:spcAft>
                  <a:spcPct val="0"/>
                </a:spcAft>
                <a:defRPr/>
              </a:pPr>
              <a:t>20</a:t>
            </a:fld>
            <a:endParaRPr lang="cs-CZ" alt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Je</a:t>
            </a:r>
            <a:r>
              <a:rPr lang="cs-CZ" altLang="cs-CZ" baseline="0" dirty="0" smtClean="0"/>
              <a:t> zřejmé, že pokud je celkový spin 0, tak i </a:t>
            </a:r>
            <a:r>
              <a:rPr lang="cs-CZ" altLang="cs-CZ" baseline="0" dirty="0" err="1" smtClean="0"/>
              <a:t>mag</a:t>
            </a:r>
            <a:r>
              <a:rPr lang="cs-CZ" altLang="cs-CZ" baseline="0" dirty="0" smtClean="0"/>
              <a:t>. moment je 0. A protože </a:t>
            </a:r>
            <a:r>
              <a:rPr lang="cs-CZ" altLang="cs-CZ" baseline="0" dirty="0" err="1" smtClean="0"/>
              <a:t>mag</a:t>
            </a:r>
            <a:r>
              <a:rPr lang="cs-CZ" altLang="cs-CZ" baseline="0" dirty="0" smtClean="0"/>
              <a:t>. moment charakterizuje zdroj </a:t>
            </a:r>
            <a:r>
              <a:rPr lang="cs-CZ" altLang="cs-CZ" baseline="0" dirty="0" err="1" smtClean="0"/>
              <a:t>mag</a:t>
            </a:r>
            <a:r>
              <a:rPr lang="cs-CZ" altLang="cs-CZ" baseline="0" dirty="0" smtClean="0"/>
              <a:t>. pole, tak žádné </a:t>
            </a:r>
            <a:r>
              <a:rPr lang="cs-CZ" altLang="cs-CZ" baseline="0" dirty="0" err="1" smtClean="0"/>
              <a:t>mag</a:t>
            </a:r>
            <a:r>
              <a:rPr lang="cs-CZ" altLang="cs-CZ" baseline="0" dirty="0" smtClean="0"/>
              <a:t>. pole v takovémto případě neexistuje a takovýto atom je pro veškeré </a:t>
            </a:r>
            <a:r>
              <a:rPr lang="cs-CZ" altLang="cs-CZ" baseline="0" dirty="0" err="1" smtClean="0"/>
              <a:t>mag</a:t>
            </a:r>
            <a:r>
              <a:rPr lang="cs-CZ" altLang="cs-CZ" baseline="0" dirty="0" smtClean="0"/>
              <a:t>. interakce nepoužitelný.</a:t>
            </a:r>
          </a:p>
        </p:txBody>
      </p:sp>
      <p:sp>
        <p:nvSpPr>
          <p:cNvPr id="3994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D454351-6331-433E-92EF-9152356C7D04}" type="slidenum">
              <a:rPr lang="cs-CZ" altLang="cs-CZ" smtClean="0"/>
              <a:pPr fontAlgn="base">
                <a:spcBef>
                  <a:spcPct val="0"/>
                </a:spcBef>
                <a:spcAft>
                  <a:spcPct val="0"/>
                </a:spcAft>
                <a:defRPr/>
              </a:pPr>
              <a:t>21</a:t>
            </a:fld>
            <a:endParaRPr lang="cs-CZ" alt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Na webu (odkaz na předchozím </a:t>
            </a:r>
            <a:r>
              <a:rPr lang="cs-CZ" altLang="cs-CZ" dirty="0" err="1" smtClean="0"/>
              <a:t>slaidu</a:t>
            </a:r>
            <a:r>
              <a:rPr lang="cs-CZ" altLang="cs-CZ" dirty="0" smtClean="0"/>
              <a:t>) najdeme</a:t>
            </a:r>
            <a:r>
              <a:rPr lang="cs-CZ" altLang="cs-CZ" baseline="0" dirty="0" smtClean="0"/>
              <a:t> magnetický moment pro většinu známých izotopů. Je určen násobkem Bohrova magnetonu (mi za konstantou charakterizující dané jádro). V tomto případě, pro 1H, stačí vynásobit 2,79284… s hodnotou Bohrova magnetonu.</a:t>
            </a:r>
          </a:p>
          <a:p>
            <a:pPr eaLnBrk="1" hangingPunct="1">
              <a:spcBef>
                <a:spcPct val="0"/>
              </a:spcBef>
            </a:pPr>
            <a:r>
              <a:rPr lang="cs-CZ" altLang="cs-CZ" baseline="0" dirty="0" smtClean="0"/>
              <a:t>Mimo jiné zde najdeme i relativní atomovou hmotnost (</a:t>
            </a:r>
            <a:r>
              <a:rPr lang="cs-CZ" altLang="cs-CZ" baseline="0" dirty="0" err="1" smtClean="0"/>
              <a:t>atocic</a:t>
            </a:r>
            <a:r>
              <a:rPr lang="cs-CZ" altLang="cs-CZ" baseline="0" dirty="0" smtClean="0"/>
              <a:t> </a:t>
            </a:r>
            <a:r>
              <a:rPr lang="cs-CZ" altLang="cs-CZ" baseline="0" dirty="0" err="1" smtClean="0"/>
              <a:t>weight</a:t>
            </a:r>
            <a:r>
              <a:rPr lang="cs-CZ" altLang="cs-CZ" baseline="0" dirty="0" smtClean="0"/>
              <a:t>) a procentuální zastoupení v přírodě (Abundance).</a:t>
            </a:r>
          </a:p>
          <a:p>
            <a:pPr eaLnBrk="1" hangingPunct="1">
              <a:spcBef>
                <a:spcPct val="0"/>
              </a:spcBef>
            </a:pPr>
            <a:r>
              <a:rPr lang="cs-CZ" altLang="cs-CZ" baseline="0" dirty="0" smtClean="0"/>
              <a:t>Samozřejmě i spin a poločas rozpadu.</a:t>
            </a:r>
            <a:endParaRPr lang="cs-CZ" altLang="cs-CZ" dirty="0" smtClean="0"/>
          </a:p>
        </p:txBody>
      </p:sp>
      <p:sp>
        <p:nvSpPr>
          <p:cNvPr id="40964"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EB1011-3A22-4E00-988D-2AF214D85222}" type="slidenum">
              <a:rPr lang="cs-CZ" altLang="cs-CZ" smtClean="0"/>
              <a:pPr fontAlgn="base">
                <a:spcBef>
                  <a:spcPct val="0"/>
                </a:spcBef>
                <a:spcAft>
                  <a:spcPct val="0"/>
                </a:spcAft>
                <a:defRPr/>
              </a:pPr>
              <a:t>22</a:t>
            </a:fld>
            <a:endParaRPr lang="cs-CZ" alt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Více následující</a:t>
            </a:r>
            <a:r>
              <a:rPr lang="cs-CZ" altLang="cs-CZ" baseline="0" dirty="0" smtClean="0"/>
              <a:t> obrázek…</a:t>
            </a:r>
            <a:endParaRPr lang="cs-CZ" altLang="cs-CZ" dirty="0" smtClean="0"/>
          </a:p>
        </p:txBody>
      </p:sp>
      <p:sp>
        <p:nvSpPr>
          <p:cNvPr id="4198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963B11-0793-4308-89F5-2A8B9462FEF6}" type="slidenum">
              <a:rPr lang="cs-CZ" altLang="cs-CZ" smtClean="0"/>
              <a:pPr fontAlgn="base">
                <a:spcBef>
                  <a:spcPct val="0"/>
                </a:spcBef>
                <a:spcAft>
                  <a:spcPct val="0"/>
                </a:spcAft>
                <a:defRPr/>
              </a:pPr>
              <a:t>23</a:t>
            </a:fld>
            <a:endParaRPr lang="cs-CZ" alt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Protože je magnetizace makroskopická veličina, neplatí zde již nemožnost</a:t>
            </a:r>
            <a:r>
              <a:rPr lang="cs-CZ" altLang="cs-CZ" baseline="0" dirty="0" smtClean="0"/>
              <a:t> změření všech 3 vektorových složek….</a:t>
            </a:r>
            <a:endParaRPr lang="cs-CZ" altLang="cs-CZ" dirty="0" smtClean="0"/>
          </a:p>
        </p:txBody>
      </p:sp>
      <p:sp>
        <p:nvSpPr>
          <p:cNvPr id="4198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963B11-0793-4308-89F5-2A8B9462FEF6}" type="slidenum">
              <a:rPr lang="cs-CZ" altLang="cs-CZ" smtClean="0"/>
              <a:pPr fontAlgn="base">
                <a:spcBef>
                  <a:spcPct val="0"/>
                </a:spcBef>
                <a:spcAft>
                  <a:spcPct val="0"/>
                </a:spcAft>
                <a:defRPr/>
              </a:pPr>
              <a:t>24</a:t>
            </a:fld>
            <a:endParaRPr lang="cs-CZ" alt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dirty="0" smtClean="0"/>
          </a:p>
        </p:txBody>
      </p:sp>
      <p:sp>
        <p:nvSpPr>
          <p:cNvPr id="4198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963B11-0793-4308-89F5-2A8B9462FEF6}" type="slidenum">
              <a:rPr lang="cs-CZ" altLang="cs-CZ" smtClean="0"/>
              <a:pPr fontAlgn="base">
                <a:spcBef>
                  <a:spcPct val="0"/>
                </a:spcBef>
                <a:spcAft>
                  <a:spcPct val="0"/>
                </a:spcAft>
                <a:defRPr/>
              </a:pPr>
              <a:t>25</a:t>
            </a:fld>
            <a:endParaRPr lang="cs-CZ" alt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Střelka kompasu se orientuje ve směru magnetických siločar (ukazuje na magnetické póly země)</a:t>
            </a:r>
          </a:p>
          <a:p>
            <a:pPr eaLnBrk="1" hangingPunct="1">
              <a:spcBef>
                <a:spcPct val="0"/>
              </a:spcBef>
            </a:pPr>
            <a:r>
              <a:rPr lang="cs-CZ" altLang="cs-CZ" dirty="0" smtClean="0"/>
              <a:t>Totéž platí pro další magnetické momenty, včetně jaderného. </a:t>
            </a:r>
          </a:p>
          <a:p>
            <a:pPr eaLnBrk="1" hangingPunct="1">
              <a:spcBef>
                <a:spcPct val="0"/>
              </a:spcBef>
            </a:pPr>
            <a:r>
              <a:rPr lang="cs-CZ" altLang="cs-CZ" dirty="0" smtClean="0"/>
              <a:t>Orientují se po směru magnetické indukce (větší ochota, protože je to energeticky výhodnější stav), ale určité % se orientuje i proti směru (není to zakázaný stav, ale je energeticky nevýhodný, takže bude převládat množství jader s orientací po směru vnějšího pole).</a:t>
            </a:r>
          </a:p>
        </p:txBody>
      </p:sp>
      <p:sp>
        <p:nvSpPr>
          <p:cNvPr id="4198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963B11-0793-4308-89F5-2A8B9462FEF6}" type="slidenum">
              <a:rPr lang="cs-CZ" altLang="cs-CZ" smtClean="0"/>
              <a:pPr fontAlgn="base">
                <a:spcBef>
                  <a:spcPct val="0"/>
                </a:spcBef>
                <a:spcAft>
                  <a:spcPct val="0"/>
                </a:spcAft>
                <a:defRPr/>
              </a:pPr>
              <a:t>26</a:t>
            </a:fld>
            <a:endParaRPr lang="cs-CZ" alt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Střelka kompasu se orientuje ve směru magnetických siločar (ukazuje na magnetické póly země)</a:t>
            </a:r>
          </a:p>
          <a:p>
            <a:pPr eaLnBrk="1" hangingPunct="1">
              <a:spcBef>
                <a:spcPct val="0"/>
              </a:spcBef>
            </a:pPr>
            <a:r>
              <a:rPr lang="cs-CZ" altLang="cs-CZ" dirty="0" smtClean="0"/>
              <a:t>Totéž platí pro další magnetické momenty, včetně jaderného. </a:t>
            </a:r>
          </a:p>
          <a:p>
            <a:pPr eaLnBrk="1" hangingPunct="1">
              <a:spcBef>
                <a:spcPct val="0"/>
              </a:spcBef>
            </a:pPr>
            <a:r>
              <a:rPr lang="cs-CZ" altLang="cs-CZ" dirty="0" smtClean="0"/>
              <a:t>Orientují se po směru magnetické indukce (větší ochota, protože je to energeticky výhodnější stav), ale určité % se orientuje i proti směru (není to zakázaný stav, ale je energeticky nevýhodný, takže bude převládat množství jader s orientací po směru vnějšího pole).</a:t>
            </a:r>
          </a:p>
        </p:txBody>
      </p:sp>
      <p:sp>
        <p:nvSpPr>
          <p:cNvPr id="4198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963B11-0793-4308-89F5-2A8B9462FEF6}" type="slidenum">
              <a:rPr lang="cs-CZ" altLang="cs-CZ" smtClean="0"/>
              <a:pPr fontAlgn="base">
                <a:spcBef>
                  <a:spcPct val="0"/>
                </a:spcBef>
                <a:spcAft>
                  <a:spcPct val="0"/>
                </a:spcAft>
                <a:defRPr/>
              </a:pPr>
              <a:t>27</a:t>
            </a:fld>
            <a:endParaRPr lang="cs-CZ" alt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Jaderný moment jednoho jádra začne vykonávat </a:t>
            </a:r>
            <a:r>
              <a:rPr lang="cs-CZ" altLang="cs-CZ" dirty="0" err="1" smtClean="0"/>
              <a:t>Larmorovu</a:t>
            </a:r>
            <a:r>
              <a:rPr lang="cs-CZ" altLang="cs-CZ" dirty="0" smtClean="0"/>
              <a:t> precesi okolo vektoru magnetické indukce B_0 o frekvenci = gama/2pi * B_0</a:t>
            </a:r>
          </a:p>
          <a:p>
            <a:pPr eaLnBrk="1" hangingPunct="1">
              <a:spcBef>
                <a:spcPct val="0"/>
              </a:spcBef>
            </a:pPr>
            <a:r>
              <a:rPr lang="cs-CZ" altLang="cs-CZ" dirty="0" smtClean="0"/>
              <a:t>Podle znaménka u gyromagnetického poměru je směr rotace po/proti směru hodinových ručiček.</a:t>
            </a:r>
          </a:p>
          <a:p>
            <a:pPr eaLnBrk="1" hangingPunct="1">
              <a:spcBef>
                <a:spcPct val="0"/>
              </a:spcBef>
            </a:pPr>
            <a:r>
              <a:rPr lang="cs-CZ" altLang="cs-CZ" dirty="0" smtClean="0"/>
              <a:t>???Ale netvrdil jsem, že magnetický moment je rovnoběžný s B_0???</a:t>
            </a:r>
          </a:p>
          <a:p>
            <a:pPr eaLnBrk="1" hangingPunct="1">
              <a:spcBef>
                <a:spcPct val="0"/>
              </a:spcBef>
            </a:pPr>
            <a:r>
              <a:rPr lang="cs-CZ" altLang="cs-CZ" dirty="0" smtClean="0"/>
              <a:t>Nemůže být, protože</a:t>
            </a:r>
            <a:r>
              <a:rPr lang="cs-CZ" altLang="cs-CZ" baseline="0" dirty="0" smtClean="0"/>
              <a:t> kdyby byl rovnoběžný s B0, tak by jedna složka magnetizace musela být rovna celkové magnetizace a zbylé dvě složky by musely být nulové. Ale protože je magnetizace kvantována, tak složky nemohou nabývat libovolné velikosti a tudíž ani směru.</a:t>
            </a:r>
          </a:p>
          <a:p>
            <a:pPr eaLnBrk="1" hangingPunct="1">
              <a:spcBef>
                <a:spcPct val="0"/>
              </a:spcBef>
            </a:pPr>
            <a:r>
              <a:rPr lang="cs-CZ" altLang="cs-CZ" baseline="0" dirty="0" smtClean="0"/>
              <a:t>Ovšem…</a:t>
            </a:r>
            <a:endParaRPr lang="cs-CZ" altLang="cs-CZ" dirty="0" smtClean="0"/>
          </a:p>
        </p:txBody>
      </p:sp>
      <p:sp>
        <p:nvSpPr>
          <p:cNvPr id="43012"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EB7A84-DB43-4294-BDA7-569E58851F94}" type="slidenum">
              <a:rPr lang="cs-CZ" altLang="cs-CZ" smtClean="0"/>
              <a:pPr fontAlgn="base">
                <a:spcBef>
                  <a:spcPct val="0"/>
                </a:spcBef>
                <a:spcAft>
                  <a:spcPct val="0"/>
                </a:spcAft>
                <a:defRPr/>
              </a:pPr>
              <a:t>28</a:t>
            </a:fld>
            <a:endParaRPr lang="cs-CZ" alt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…Máme obrovské množství jader, které konají precesi okolo B_0 s různou fází. </a:t>
            </a:r>
          </a:p>
          <a:p>
            <a:pPr eaLnBrk="1" hangingPunct="1">
              <a:spcBef>
                <a:spcPct val="0"/>
              </a:spcBef>
            </a:pPr>
            <a:r>
              <a:rPr lang="cs-CZ" altLang="cs-CZ" dirty="0" smtClean="0"/>
              <a:t>Celkový magnetický moment je VEKTOROVÝM součtem jednotlivých jaderných momentů.</a:t>
            </a:r>
          </a:p>
          <a:p>
            <a:pPr eaLnBrk="1" hangingPunct="1">
              <a:spcBef>
                <a:spcPct val="0"/>
              </a:spcBef>
            </a:pPr>
            <a:r>
              <a:rPr lang="cs-CZ" altLang="cs-CZ" dirty="0" smtClean="0"/>
              <a:t>Při rozložení vektorů na jehlanovém</a:t>
            </a:r>
            <a:r>
              <a:rPr lang="cs-CZ" altLang="cs-CZ" baseline="0" dirty="0" smtClean="0"/>
              <a:t> plášti (viz </a:t>
            </a:r>
            <a:r>
              <a:rPr lang="cs-CZ" altLang="cs-CZ" dirty="0" smtClean="0"/>
              <a:t>obrázek) je vektorový součet (tudíž celkový magnetický moment) rovnoběžný s B_0</a:t>
            </a:r>
          </a:p>
          <a:p>
            <a:pPr eaLnBrk="1" hangingPunct="1">
              <a:spcBef>
                <a:spcPct val="0"/>
              </a:spcBef>
            </a:pPr>
            <a:r>
              <a:rPr lang="cs-CZ" altLang="cs-CZ" dirty="0" smtClean="0"/>
              <a:t>Z makroskopického pohledu je součet celkového magnetického momentu hybnosti nazýván magnetizací látky.</a:t>
            </a:r>
          </a:p>
          <a:p>
            <a:pPr eaLnBrk="1" hangingPunct="1">
              <a:spcBef>
                <a:spcPct val="0"/>
              </a:spcBef>
            </a:pPr>
            <a:r>
              <a:rPr lang="cs-CZ" altLang="cs-CZ" dirty="0" smtClean="0"/>
              <a:t>Magnetizace je rovnoběžná s B_0 a má i shodný směr (převládá více spinu orientovaných po směru než proti směru B_0)</a:t>
            </a:r>
          </a:p>
          <a:p>
            <a:pPr eaLnBrk="1" hangingPunct="1">
              <a:spcBef>
                <a:spcPct val="0"/>
              </a:spcBef>
            </a:pPr>
            <a:endParaRPr lang="cs-CZ" altLang="cs-CZ" dirty="0" smtClean="0"/>
          </a:p>
        </p:txBody>
      </p:sp>
      <p:sp>
        <p:nvSpPr>
          <p:cNvPr id="44036"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93580D-9238-4F55-92BA-4C60F650A3C8}" type="slidenum">
              <a:rPr lang="cs-CZ" altLang="cs-CZ" smtClean="0"/>
              <a:pPr fontAlgn="base">
                <a:spcBef>
                  <a:spcPct val="0"/>
                </a:spcBef>
                <a:spcAft>
                  <a:spcPct val="0"/>
                </a:spcAft>
                <a:defRPr/>
              </a:pPr>
              <a:t>29</a:t>
            </a:fld>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dirty="0"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B0C12A-56F9-4742-B5BC-24E45907E0ED}" type="slidenum">
              <a:rPr lang="cs-CZ" altLang="cs-CZ" smtClean="0"/>
              <a:pPr fontAlgn="base">
                <a:spcBef>
                  <a:spcPct val="0"/>
                </a:spcBef>
                <a:spcAft>
                  <a:spcPct val="0"/>
                </a:spcAft>
                <a:defRPr/>
              </a:pPr>
              <a:t>3</a:t>
            </a:fld>
            <a:endParaRPr lang="cs-CZ" alt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Příklady </a:t>
            </a:r>
            <a:r>
              <a:rPr lang="cs-CZ" altLang="cs-CZ" dirty="0" err="1" smtClean="0"/>
              <a:t>Larmorovy</a:t>
            </a:r>
            <a:r>
              <a:rPr lang="cs-CZ" altLang="cs-CZ" baseline="0" dirty="0" smtClean="0"/>
              <a:t> frekvence pro prvky.</a:t>
            </a:r>
            <a:endParaRPr lang="cs-CZ" altLang="cs-CZ" dirty="0" smtClean="0"/>
          </a:p>
        </p:txBody>
      </p:sp>
      <p:sp>
        <p:nvSpPr>
          <p:cNvPr id="44036"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93580D-9238-4F55-92BA-4C60F650A3C8}" type="slidenum">
              <a:rPr lang="cs-CZ" altLang="cs-CZ" smtClean="0"/>
              <a:pPr fontAlgn="base">
                <a:spcBef>
                  <a:spcPct val="0"/>
                </a:spcBef>
                <a:spcAft>
                  <a:spcPct val="0"/>
                </a:spcAft>
                <a:defRPr/>
              </a:pPr>
              <a:t>30</a:t>
            </a:fld>
            <a:endParaRPr lang="cs-CZ" alt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Který směr zvolíme jako výchozí pro magnetizaci (jestli z</a:t>
            </a:r>
            <a:r>
              <a:rPr lang="cs-CZ" altLang="cs-CZ" baseline="0" dirty="0" smtClean="0"/>
              <a:t> nebo x či y) je jedno. Jde pouze o definici a nějaký obecný úzus, aby byl problém jednotný.</a:t>
            </a:r>
          </a:p>
          <a:p>
            <a:pPr eaLnBrk="1" hangingPunct="1">
              <a:spcBef>
                <a:spcPct val="0"/>
              </a:spcBef>
            </a:pPr>
            <a:r>
              <a:rPr lang="cs-CZ" altLang="cs-CZ" baseline="0" dirty="0" smtClean="0"/>
              <a:t>RF pulz je vyvolán RF cívkami.</a:t>
            </a:r>
            <a:endParaRPr lang="cs-CZ" altLang="cs-CZ" dirty="0" smtClean="0"/>
          </a:p>
        </p:txBody>
      </p:sp>
      <p:sp>
        <p:nvSpPr>
          <p:cNvPr id="46084"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E43CA60-6409-4A45-AB7C-53DBAB51EFEF}" type="slidenum">
              <a:rPr lang="cs-CZ" altLang="cs-CZ" smtClean="0"/>
              <a:pPr fontAlgn="base">
                <a:spcBef>
                  <a:spcPct val="0"/>
                </a:spcBef>
                <a:spcAft>
                  <a:spcPct val="0"/>
                </a:spcAft>
                <a:defRPr/>
              </a:pPr>
              <a:t>31</a:t>
            </a:fld>
            <a:endParaRPr lang="cs-CZ" alt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Na obrázku máme alfa=90°, ale obecně libovolný,</a:t>
            </a:r>
            <a:r>
              <a:rPr lang="cs-CZ" altLang="cs-CZ" baseline="0" dirty="0" smtClean="0"/>
              <a:t> dle potřeb experimentu.</a:t>
            </a:r>
          </a:p>
          <a:p>
            <a:pPr eaLnBrk="1" hangingPunct="1">
              <a:spcBef>
                <a:spcPct val="0"/>
              </a:spcBef>
            </a:pPr>
            <a:r>
              <a:rPr lang="cs-CZ" altLang="cs-CZ" baseline="0" dirty="0" smtClean="0"/>
              <a:t>Nejčastější jsou 90 a 180° pulzy… viz další přednáška.</a:t>
            </a:r>
            <a:endParaRPr lang="cs-CZ" altLang="cs-CZ" dirty="0" smtClean="0"/>
          </a:p>
        </p:txBody>
      </p:sp>
      <p:sp>
        <p:nvSpPr>
          <p:cNvPr id="4710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B14EDF-27C6-4F99-A5A0-24AC124F1273}" type="slidenum">
              <a:rPr lang="cs-CZ" altLang="cs-CZ" smtClean="0"/>
              <a:pPr fontAlgn="base">
                <a:spcBef>
                  <a:spcPct val="0"/>
                </a:spcBef>
                <a:spcAft>
                  <a:spcPct val="0"/>
                </a:spcAft>
                <a:defRPr/>
              </a:pPr>
              <a:t>32</a:t>
            </a:fld>
            <a:endParaRPr lang="cs-CZ" alt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Když je frekvence RF pulzu v rezonanci s </a:t>
            </a:r>
            <a:r>
              <a:rPr lang="cs-CZ" altLang="cs-CZ" dirty="0" err="1" smtClean="0"/>
              <a:t>larmorovou</a:t>
            </a:r>
            <a:r>
              <a:rPr lang="cs-CZ" altLang="cs-CZ" dirty="0" smtClean="0"/>
              <a:t> precesí, má sklápění největší účinek na magnetizaci jader s kterými jsou v rezonanci.</a:t>
            </a:r>
          </a:p>
          <a:p>
            <a:pPr eaLnBrk="1" hangingPunct="1">
              <a:spcBef>
                <a:spcPct val="0"/>
              </a:spcBef>
            </a:pPr>
            <a:r>
              <a:rPr lang="cs-CZ" altLang="cs-CZ" dirty="0" smtClean="0"/>
              <a:t>Příklad: Pokud má 1H </a:t>
            </a:r>
            <a:r>
              <a:rPr lang="cs-CZ" altLang="cs-CZ" dirty="0" err="1" smtClean="0"/>
              <a:t>fL</a:t>
            </a:r>
            <a:r>
              <a:rPr lang="cs-CZ" altLang="cs-CZ" dirty="0" smtClean="0"/>
              <a:t>=100MHz a 13C </a:t>
            </a:r>
            <a:r>
              <a:rPr lang="cs-CZ" altLang="cs-CZ" dirty="0" err="1" smtClean="0"/>
              <a:t>fL</a:t>
            </a:r>
            <a:r>
              <a:rPr lang="cs-CZ" altLang="cs-CZ" dirty="0" smtClean="0"/>
              <a:t>=25MHz a my použijeme RF o f=25MHz dojde ke sklopení většiny magnetických momentů jader 13C a jen zanedbatelné množství jader 1H.</a:t>
            </a:r>
          </a:p>
          <a:p>
            <a:pPr eaLnBrk="1" hangingPunct="1">
              <a:spcBef>
                <a:spcPct val="0"/>
              </a:spcBef>
            </a:pPr>
            <a:r>
              <a:rPr lang="cs-CZ" altLang="cs-CZ" dirty="0" smtClean="0"/>
              <a:t>Podrobněji příště.</a:t>
            </a:r>
          </a:p>
        </p:txBody>
      </p:sp>
      <p:sp>
        <p:nvSpPr>
          <p:cNvPr id="48132"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8944B3-8C6A-4296-BE74-6DAF54F251C8}" type="slidenum">
              <a:rPr lang="cs-CZ" altLang="cs-CZ" smtClean="0"/>
              <a:pPr fontAlgn="base">
                <a:spcBef>
                  <a:spcPct val="0"/>
                </a:spcBef>
                <a:spcAft>
                  <a:spcPct val="0"/>
                </a:spcAft>
                <a:defRPr/>
              </a:pPr>
              <a:t>33</a:t>
            </a:fld>
            <a:endParaRPr lang="cs-CZ" alt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Nejprve jsou spiny náhodně orientovány.</a:t>
            </a:r>
          </a:p>
          <a:p>
            <a:pPr eaLnBrk="1" hangingPunct="1">
              <a:spcBef>
                <a:spcPct val="0"/>
              </a:spcBef>
            </a:pPr>
            <a:r>
              <a:rPr lang="cs-CZ" altLang="cs-CZ" dirty="0" smtClean="0"/>
              <a:t>Pak zapneme silné homogenní statické magnetické pole B_0. (Nebo vložíme jádra</a:t>
            </a:r>
            <a:r>
              <a:rPr lang="cs-CZ" altLang="cs-CZ" baseline="0" dirty="0" smtClean="0"/>
              <a:t> do magnetického pole)</a:t>
            </a:r>
            <a:endParaRPr lang="cs-CZ" altLang="cs-CZ" dirty="0" smtClean="0"/>
          </a:p>
          <a:p>
            <a:pPr eaLnBrk="1" hangingPunct="1">
              <a:spcBef>
                <a:spcPct val="0"/>
              </a:spcBef>
            </a:pPr>
            <a:r>
              <a:rPr lang="cs-CZ" altLang="cs-CZ" dirty="0" smtClean="0"/>
              <a:t>Dojde k orientaci jednotlivých spinů po/proti směru pole B_0 a jejich precesi okolo směru B_0.</a:t>
            </a:r>
          </a:p>
          <a:p>
            <a:pPr eaLnBrk="1" hangingPunct="1">
              <a:spcBef>
                <a:spcPct val="0"/>
              </a:spcBef>
            </a:pPr>
            <a:r>
              <a:rPr lang="cs-CZ" altLang="cs-CZ" dirty="0" smtClean="0"/>
              <a:t>Tato precese má libovolnou fázi (není koherentní) a součet jednotlivých spinů (spinových magnetických momentů) nám udává celkovou makroskopickou magnetizaci, která je</a:t>
            </a:r>
            <a:r>
              <a:rPr lang="cs-CZ" altLang="cs-CZ" baseline="0" dirty="0" smtClean="0"/>
              <a:t> ve</a:t>
            </a:r>
            <a:r>
              <a:rPr lang="cs-CZ" altLang="cs-CZ" dirty="0" smtClean="0"/>
              <a:t> směru indukce B_0.</a:t>
            </a:r>
          </a:p>
          <a:p>
            <a:pPr eaLnBrk="1" hangingPunct="1">
              <a:spcBef>
                <a:spcPct val="0"/>
              </a:spcBef>
            </a:pPr>
            <a:r>
              <a:rPr lang="cs-CZ" altLang="cs-CZ" dirty="0" smtClean="0"/>
              <a:t>Poté zapůsobíme vhodně intenzivním, po vhodnou dobu a ve vhodném směru RF pulzem</a:t>
            </a:r>
            <a:r>
              <a:rPr lang="cs-CZ" altLang="cs-CZ" baseline="0" dirty="0" smtClean="0"/>
              <a:t> s frekvencí shodnou s </a:t>
            </a:r>
            <a:r>
              <a:rPr lang="cs-CZ" altLang="cs-CZ" baseline="0" dirty="0" err="1" smtClean="0"/>
              <a:t>Larmorovou</a:t>
            </a:r>
            <a:r>
              <a:rPr lang="cs-CZ" altLang="cs-CZ" baseline="0" dirty="0" smtClean="0"/>
              <a:t> frekvencí daného jádra v daném magnetickém poli.</a:t>
            </a:r>
            <a:endParaRPr lang="cs-CZ" altLang="cs-CZ" dirty="0" smtClean="0"/>
          </a:p>
          <a:p>
            <a:pPr eaLnBrk="1" hangingPunct="1">
              <a:spcBef>
                <a:spcPct val="0"/>
              </a:spcBef>
            </a:pPr>
            <a:r>
              <a:rPr lang="cs-CZ" altLang="cs-CZ" dirty="0" smtClean="0"/>
              <a:t>Tím dojde k narušení rovnováhy ve směrech spinových momentů jednotlivých jader (část se jich překlopí do směru proti B_0, část jich zůstane po směru B_0) a navíc dojde k jejich sfázování. </a:t>
            </a:r>
          </a:p>
          <a:p>
            <a:pPr eaLnBrk="1" hangingPunct="1">
              <a:spcBef>
                <a:spcPct val="0"/>
              </a:spcBef>
            </a:pPr>
            <a:r>
              <a:rPr lang="cs-CZ" altLang="cs-CZ" dirty="0" smtClean="0"/>
              <a:t>Pokud uvažujeme 90°-pulz, tak bude mít polovina jader spin orientován po směru B_0 a druhá polovina proti směru B_0 a budou sfázovány. (obrázek vpravo).</a:t>
            </a:r>
          </a:p>
          <a:p>
            <a:pPr eaLnBrk="1" hangingPunct="1">
              <a:spcBef>
                <a:spcPct val="0"/>
              </a:spcBef>
            </a:pPr>
            <a:r>
              <a:rPr lang="cs-CZ" altLang="cs-CZ" dirty="0" smtClean="0"/>
              <a:t>Tudíž výsledný vektorový součet všech spinových momentů (vektor celkové magnetizace) bude ležet v rovině </a:t>
            </a:r>
            <a:r>
              <a:rPr lang="cs-CZ" altLang="cs-CZ" dirty="0" err="1" smtClean="0"/>
              <a:t>xy</a:t>
            </a:r>
            <a:r>
              <a:rPr lang="cs-CZ" altLang="cs-CZ" dirty="0" smtClean="0"/>
              <a:t>. Tzn. bude sklopen o 90°</a:t>
            </a:r>
            <a:r>
              <a:rPr lang="cs-CZ" altLang="cs-CZ" baseline="0" dirty="0" smtClean="0"/>
              <a:t> oproti původnímu směru magnetizace.</a:t>
            </a:r>
            <a:endParaRPr lang="cs-CZ" altLang="cs-CZ" dirty="0" smtClean="0"/>
          </a:p>
        </p:txBody>
      </p:sp>
      <p:sp>
        <p:nvSpPr>
          <p:cNvPr id="49156"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93BF49-B3E5-4AD9-883B-D14B31BB5E98}" type="slidenum">
              <a:rPr lang="cs-CZ" altLang="cs-CZ" smtClean="0"/>
              <a:pPr fontAlgn="base">
                <a:spcBef>
                  <a:spcPct val="0"/>
                </a:spcBef>
                <a:spcAft>
                  <a:spcPct val="0"/>
                </a:spcAft>
                <a:defRPr/>
              </a:pPr>
              <a:t>34</a:t>
            </a:fld>
            <a:endParaRPr lang="cs-CZ" altLang="cs-C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lstStyle/>
          <a:p>
            <a:pPr eaLnBrk="1" fontAlgn="auto" hangingPunct="1">
              <a:spcBef>
                <a:spcPts val="0"/>
              </a:spcBef>
              <a:spcAft>
                <a:spcPts val="0"/>
              </a:spcAft>
              <a:defRPr/>
            </a:pPr>
            <a:r>
              <a:rPr lang="cs-CZ" dirty="0" smtClean="0"/>
              <a:t>RF pulz trvá jen omezenou (námi vhodně vybranou řádově desítky až stovky </a:t>
            </a:r>
            <a:r>
              <a:rPr lang="cs-CZ" dirty="0" err="1" smtClean="0"/>
              <a:t>ms</a:t>
            </a:r>
            <a:r>
              <a:rPr lang="cs-CZ" dirty="0" smtClean="0"/>
              <a:t>) dobu.</a:t>
            </a:r>
          </a:p>
          <a:p>
            <a:pPr eaLnBrk="1" fontAlgn="auto" hangingPunct="1">
              <a:spcBef>
                <a:spcPts val="0"/>
              </a:spcBef>
              <a:spcAft>
                <a:spcPts val="0"/>
              </a:spcAft>
              <a:defRPr/>
            </a:pPr>
            <a:r>
              <a:rPr lang="cs-CZ" dirty="0" smtClean="0"/>
              <a:t>Po jeho „vypnutí“ dochází k několika jevům zároveň!!!!</a:t>
            </a:r>
          </a:p>
          <a:p>
            <a:pPr marL="247620" indent="-247620" eaLnBrk="1" fontAlgn="auto" hangingPunct="1">
              <a:spcBef>
                <a:spcPts val="0"/>
              </a:spcBef>
              <a:spcAft>
                <a:spcPts val="0"/>
              </a:spcAft>
              <a:buFontTx/>
              <a:buAutoNum type="arabicPeriod"/>
              <a:defRPr/>
            </a:pPr>
            <a:r>
              <a:rPr lang="cs-CZ" dirty="0" smtClean="0"/>
              <a:t>Spinové momenty jednotlivých jader se mají tendenci vracet do energeticky výhodnějšího stavu, což je stav orientovaný PO směru B_0 (spiny se překlápějí ze směru –z do směru +z („zdola nahoru“))</a:t>
            </a:r>
          </a:p>
          <a:p>
            <a:pPr marL="247620" indent="-247620" eaLnBrk="1" fontAlgn="auto" hangingPunct="1">
              <a:spcBef>
                <a:spcPts val="0"/>
              </a:spcBef>
              <a:spcAft>
                <a:spcPts val="0"/>
              </a:spcAft>
              <a:buFontTx/>
              <a:buAutoNum type="arabicPeriod"/>
              <a:defRPr/>
            </a:pPr>
            <a:r>
              <a:rPr lang="cs-CZ" dirty="0" smtClean="0"/>
              <a:t>Dochází k rozfázování precesního pohybu okolo směru B_0. Spiny již netvoří jeden „tlustý vektor“ jak na levém obrázku, ale více „tenčích vektorů“ jak jde vidět na prostředním obrázku. To</a:t>
            </a:r>
            <a:r>
              <a:rPr lang="cs-CZ" baseline="0" dirty="0" smtClean="0"/>
              <a:t> ovšem neznamená, že jednotlivá jádra mají nulový magnetický moment v rovině </a:t>
            </a:r>
            <a:r>
              <a:rPr lang="cs-CZ" baseline="0" dirty="0" err="1" smtClean="0"/>
              <a:t>xy</a:t>
            </a:r>
            <a:r>
              <a:rPr lang="cs-CZ" baseline="0" dirty="0" smtClean="0"/>
              <a:t>!!! Každé jádro má nenulový </a:t>
            </a:r>
            <a:r>
              <a:rPr lang="cs-CZ" baseline="0" dirty="0" err="1" smtClean="0"/>
              <a:t>mag</a:t>
            </a:r>
            <a:r>
              <a:rPr lang="cs-CZ" baseline="0" dirty="0" smtClean="0"/>
              <a:t>. moment v rovině </a:t>
            </a:r>
            <a:r>
              <a:rPr lang="cs-CZ" baseline="0" dirty="0" err="1" smtClean="0"/>
              <a:t>xy</a:t>
            </a:r>
            <a:r>
              <a:rPr lang="cs-CZ" baseline="0" dirty="0" smtClean="0"/>
              <a:t>, ale protože všechny směřují náhodným směrem, je střední hodnota všech magnetických momentů v rovině </a:t>
            </a:r>
            <a:r>
              <a:rPr lang="cs-CZ" baseline="0" dirty="0" err="1" smtClean="0"/>
              <a:t>xy</a:t>
            </a:r>
            <a:r>
              <a:rPr lang="cs-CZ" baseline="0" dirty="0" smtClean="0"/>
              <a:t> nulová (celková magnetizace </a:t>
            </a:r>
            <a:r>
              <a:rPr lang="cs-CZ" baseline="0" dirty="0" err="1" smtClean="0"/>
              <a:t>Mxy</a:t>
            </a:r>
            <a:r>
              <a:rPr lang="cs-CZ" baseline="0" dirty="0" smtClean="0"/>
              <a:t>=0). (pravý obrázek)</a:t>
            </a:r>
            <a:endParaRPr lang="cs-CZ" dirty="0" smtClean="0"/>
          </a:p>
          <a:p>
            <a:pPr eaLnBrk="1" fontAlgn="auto" hangingPunct="1">
              <a:spcBef>
                <a:spcPts val="0"/>
              </a:spcBef>
              <a:spcAft>
                <a:spcPts val="0"/>
              </a:spcAft>
              <a:defRPr/>
            </a:pPr>
            <a:r>
              <a:rPr lang="cs-CZ" dirty="0" smtClean="0"/>
              <a:t>Tyto 2 jevy probíhají zároveň, nejde je separovat a společně tak přispívají k tzv. relaxaci vektoru magnetizace. (návrat do původního směru shodného s B_0) (pravý obrázek)</a:t>
            </a:r>
          </a:p>
        </p:txBody>
      </p:sp>
      <p:sp>
        <p:nvSpPr>
          <p:cNvPr id="5018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E8B868-3289-4F7E-B3B4-2C12F2607F93}" type="slidenum">
              <a:rPr lang="cs-CZ" altLang="cs-CZ" smtClean="0"/>
              <a:pPr fontAlgn="base">
                <a:spcBef>
                  <a:spcPct val="0"/>
                </a:spcBef>
                <a:spcAft>
                  <a:spcPct val="0"/>
                </a:spcAft>
                <a:defRPr/>
              </a:pPr>
              <a:t>35</a:t>
            </a:fld>
            <a:endParaRPr lang="cs-CZ" altLang="cs-C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Nechť jsme v čase t=0s v okamžiku po překlopení vektoru magnetizace a vypnutí RF pulzu (levý horní</a:t>
            </a:r>
            <a:r>
              <a:rPr lang="cs-CZ" altLang="cs-CZ" baseline="0" dirty="0" smtClean="0"/>
              <a:t> </a:t>
            </a:r>
            <a:r>
              <a:rPr lang="cs-CZ" altLang="cs-CZ" dirty="0" smtClean="0"/>
              <a:t>obrázek).</a:t>
            </a:r>
          </a:p>
          <a:p>
            <a:pPr eaLnBrk="1" hangingPunct="1">
              <a:spcBef>
                <a:spcPct val="0"/>
              </a:spcBef>
            </a:pPr>
            <a:r>
              <a:rPr lang="cs-CZ" altLang="cs-CZ" dirty="0" smtClean="0"/>
              <a:t>Otázka zní: Jak se budou vyvíjet složky vektoru magnetizace v čase?</a:t>
            </a:r>
          </a:p>
          <a:p>
            <a:pPr eaLnBrk="1" hangingPunct="1">
              <a:spcBef>
                <a:spcPct val="0"/>
              </a:spcBef>
            </a:pPr>
            <a:r>
              <a:rPr lang="cs-CZ" altLang="cs-CZ" dirty="0" smtClean="0"/>
              <a:t>V t=0 je </a:t>
            </a:r>
            <a:r>
              <a:rPr lang="cs-CZ" altLang="cs-CZ" dirty="0" err="1" smtClean="0"/>
              <a:t>Mz</a:t>
            </a:r>
            <a:r>
              <a:rPr lang="cs-CZ" altLang="cs-CZ" dirty="0" smtClean="0"/>
              <a:t> (složka ve směru osy z) nulová a naopak složka v</a:t>
            </a:r>
            <a:r>
              <a:rPr lang="cs-CZ" altLang="cs-CZ" baseline="0" dirty="0" smtClean="0"/>
              <a:t> rovině </a:t>
            </a:r>
            <a:r>
              <a:rPr lang="cs-CZ" altLang="cs-CZ" baseline="0" dirty="0" err="1" smtClean="0"/>
              <a:t>xy</a:t>
            </a:r>
            <a:r>
              <a:rPr lang="cs-CZ" altLang="cs-CZ" dirty="0" smtClean="0"/>
              <a:t> (směr x i y jsou ekvivalentní, proto se spíš mluví o složce v rovině </a:t>
            </a:r>
            <a:r>
              <a:rPr lang="cs-CZ" altLang="cs-CZ" dirty="0" err="1" smtClean="0"/>
              <a:t>xy</a:t>
            </a:r>
            <a:r>
              <a:rPr lang="cs-CZ" altLang="cs-CZ" dirty="0" smtClean="0"/>
              <a:t>) </a:t>
            </a:r>
            <a:r>
              <a:rPr lang="cs-CZ" altLang="cs-CZ" dirty="0" err="1" smtClean="0"/>
              <a:t>Mxy</a:t>
            </a:r>
            <a:r>
              <a:rPr lang="cs-CZ" altLang="cs-CZ" dirty="0" smtClean="0"/>
              <a:t> = </a:t>
            </a:r>
            <a:r>
              <a:rPr lang="cs-CZ" altLang="cs-CZ" dirty="0" err="1" smtClean="0"/>
              <a:t>max</a:t>
            </a:r>
            <a:endParaRPr lang="cs-CZ" altLang="cs-CZ" dirty="0" smtClean="0"/>
          </a:p>
          <a:p>
            <a:pPr eaLnBrk="1" hangingPunct="1">
              <a:spcBef>
                <a:spcPct val="0"/>
              </a:spcBef>
            </a:pPr>
            <a:r>
              <a:rPr lang="cs-CZ" altLang="cs-CZ" dirty="0" smtClean="0"/>
              <a:t>Postupně jak dochází k „překlápění“ spinů a jejich rozfázování, tak narůstá magnetizace v ose z a ubývá v rovině </a:t>
            </a:r>
            <a:r>
              <a:rPr lang="cs-CZ" altLang="cs-CZ" dirty="0" err="1" smtClean="0"/>
              <a:t>xy</a:t>
            </a:r>
            <a:r>
              <a:rPr lang="cs-CZ" altLang="cs-CZ" dirty="0" smtClean="0"/>
              <a:t>, jak lze vidět na grafech.</a:t>
            </a:r>
          </a:p>
          <a:p>
            <a:pPr eaLnBrk="1" hangingPunct="1">
              <a:spcBef>
                <a:spcPct val="0"/>
              </a:spcBef>
            </a:pPr>
            <a:r>
              <a:rPr lang="cs-CZ" altLang="cs-CZ" dirty="0" smtClean="0"/>
              <a:t>Doba, která uplyne od překlopení do ztráty 63% magnetizace v rovině </a:t>
            </a:r>
            <a:r>
              <a:rPr lang="cs-CZ" altLang="cs-CZ" dirty="0" err="1" smtClean="0"/>
              <a:t>xy</a:t>
            </a:r>
            <a:r>
              <a:rPr lang="cs-CZ" altLang="cs-CZ" dirty="0" smtClean="0"/>
              <a:t> označujeme jako dobu relaxační dobu T2 (spin-spinová relaxační doba, v medicíně příčná (transverzální) relaxační doba).</a:t>
            </a:r>
          </a:p>
          <a:p>
            <a:pPr eaLnBrk="1" hangingPunct="1">
              <a:spcBef>
                <a:spcPct val="0"/>
              </a:spcBef>
            </a:pPr>
            <a:r>
              <a:rPr lang="cs-CZ" altLang="cs-CZ" dirty="0" smtClean="0"/>
              <a:t>Doba, která uplyne od překlopení do „obnovení“ magnetizace ve směru osy z na 63 % původní hodnoty označujeme jako relaxační dobu T1 (spin-mřížková relaxační doba, v medicíně podélná (longitudinální) relaxační doba)</a:t>
            </a:r>
          </a:p>
        </p:txBody>
      </p:sp>
      <p:sp>
        <p:nvSpPr>
          <p:cNvPr id="51204"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D972C76-6FB1-45FB-A534-DB1119AE7D5D}" type="slidenum">
              <a:rPr lang="cs-CZ" altLang="cs-CZ" smtClean="0"/>
              <a:pPr fontAlgn="base">
                <a:spcBef>
                  <a:spcPct val="0"/>
                </a:spcBef>
                <a:spcAft>
                  <a:spcPct val="0"/>
                </a:spcAft>
                <a:defRPr/>
              </a:pPr>
              <a:t>36</a:t>
            </a:fld>
            <a:endParaRPr lang="cs-CZ" alt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Doby jsou přibližné a mohou se lišit (např. podle velikosti statického pole)</a:t>
            </a:r>
          </a:p>
          <a:p>
            <a:pPr eaLnBrk="1" hangingPunct="1">
              <a:spcBef>
                <a:spcPct val="0"/>
              </a:spcBef>
            </a:pPr>
            <a:r>
              <a:rPr lang="cs-CZ" altLang="cs-CZ" dirty="0" smtClean="0"/>
              <a:t>T2 relaxační</a:t>
            </a:r>
            <a:r>
              <a:rPr lang="cs-CZ" altLang="cs-CZ" baseline="0" dirty="0" smtClean="0"/>
              <a:t> doba je vždy kratší než T1</a:t>
            </a:r>
          </a:p>
          <a:p>
            <a:pPr eaLnBrk="1" hangingPunct="1">
              <a:spcBef>
                <a:spcPct val="0"/>
              </a:spcBef>
            </a:pPr>
            <a:r>
              <a:rPr lang="cs-CZ" altLang="cs-CZ" baseline="0" dirty="0" smtClean="0"/>
              <a:t>Rozfázování je rychlejší než minimalizace energie.</a:t>
            </a:r>
            <a:endParaRPr lang="cs-CZ" altLang="cs-CZ" dirty="0" smtClean="0"/>
          </a:p>
        </p:txBody>
      </p:sp>
      <p:sp>
        <p:nvSpPr>
          <p:cNvPr id="5222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5F0567-C951-4DAC-A6FF-11C986CD8DF7}" type="slidenum">
              <a:rPr lang="cs-CZ" altLang="cs-CZ" smtClean="0"/>
              <a:pPr fontAlgn="base">
                <a:spcBef>
                  <a:spcPct val="0"/>
                </a:spcBef>
                <a:spcAft>
                  <a:spcPct val="0"/>
                </a:spcAft>
                <a:defRPr/>
              </a:pPr>
              <a:t>37</a:t>
            </a:fld>
            <a:endParaRPr lang="cs-CZ" alt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lstStyle/>
          <a:p>
            <a:pPr eaLnBrk="1" fontAlgn="auto" hangingPunct="1">
              <a:spcBef>
                <a:spcPts val="0"/>
              </a:spcBef>
              <a:spcAft>
                <a:spcPts val="0"/>
              </a:spcAft>
              <a:defRPr/>
            </a:pPr>
            <a:endParaRPr lang="cs-CZ" dirty="0" smtClean="0"/>
          </a:p>
        </p:txBody>
      </p:sp>
      <p:sp>
        <p:nvSpPr>
          <p:cNvPr id="5018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E8B868-3289-4F7E-B3B4-2C12F2607F93}" type="slidenum">
              <a:rPr lang="cs-CZ" altLang="cs-CZ" smtClean="0"/>
              <a:pPr fontAlgn="base">
                <a:spcBef>
                  <a:spcPct val="0"/>
                </a:spcBef>
                <a:spcAft>
                  <a:spcPct val="0"/>
                </a:spcAft>
                <a:defRPr/>
              </a:pPr>
              <a:t>38</a:t>
            </a:fld>
            <a:endParaRPr lang="cs-CZ" alt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mtClean="0"/>
              <a:t>A další vlivy….</a:t>
            </a:r>
          </a:p>
        </p:txBody>
      </p:sp>
      <p:sp>
        <p:nvSpPr>
          <p:cNvPr id="53252"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41A9FE-7AD2-4117-AAE3-4BB152F5252F}" type="slidenum">
              <a:rPr lang="cs-CZ" altLang="cs-CZ" smtClean="0"/>
              <a:pPr fontAlgn="base">
                <a:spcBef>
                  <a:spcPct val="0"/>
                </a:spcBef>
                <a:spcAft>
                  <a:spcPct val="0"/>
                </a:spcAft>
                <a:defRPr/>
              </a:pPr>
              <a:t>39</a:t>
            </a:fld>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dirty="0"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B0C12A-56F9-4742-B5BC-24E45907E0ED}" type="slidenum">
              <a:rPr lang="cs-CZ" altLang="cs-CZ" smtClean="0"/>
              <a:pPr fontAlgn="base">
                <a:spcBef>
                  <a:spcPct val="0"/>
                </a:spcBef>
                <a:spcAft>
                  <a:spcPct val="0"/>
                </a:spcAft>
                <a:defRPr/>
              </a:pPr>
              <a:t>4</a:t>
            </a:fld>
            <a:endParaRPr lang="cs-CZ" altLang="cs-CZ"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Jen tak pro zajímavost.</a:t>
            </a:r>
          </a:p>
          <a:p>
            <a:pPr eaLnBrk="1" hangingPunct="1">
              <a:spcBef>
                <a:spcPct val="0"/>
              </a:spcBef>
            </a:pPr>
            <a:r>
              <a:rPr lang="cs-CZ" altLang="cs-CZ" dirty="0" smtClean="0"/>
              <a:t>Můžeme si všimnout, že v prvních 2 rovnicích</a:t>
            </a:r>
            <a:r>
              <a:rPr lang="cs-CZ" altLang="cs-CZ" baseline="0" dirty="0" smtClean="0"/>
              <a:t> (pro x a y) vystupuje pouze čas T2 a záměnou písmene x za y dostáváme z 1. rovnice 2. (další potvrzení toho, že osy x a y jsou ekvivalentní a proto je výhodnější mluvit o </a:t>
            </a:r>
            <a:r>
              <a:rPr lang="cs-CZ" altLang="cs-CZ" baseline="0" dirty="0" err="1" smtClean="0"/>
              <a:t>rovine</a:t>
            </a:r>
            <a:r>
              <a:rPr lang="cs-CZ" altLang="cs-CZ" baseline="0" dirty="0" smtClean="0"/>
              <a:t> </a:t>
            </a:r>
            <a:r>
              <a:rPr lang="cs-CZ" altLang="cs-CZ" baseline="0" dirty="0" err="1" smtClean="0"/>
              <a:t>xy</a:t>
            </a:r>
            <a:r>
              <a:rPr lang="cs-CZ" altLang="cs-CZ" baseline="0" dirty="0" smtClean="0"/>
              <a:t>).</a:t>
            </a:r>
          </a:p>
          <a:p>
            <a:pPr eaLnBrk="1" hangingPunct="1">
              <a:spcBef>
                <a:spcPct val="0"/>
              </a:spcBef>
            </a:pPr>
            <a:r>
              <a:rPr lang="cs-CZ" altLang="cs-CZ" baseline="0" dirty="0" smtClean="0"/>
              <a:t>Kdežto ve 3. rovnici pro popis časového vývoje složky z vystupuje pouze čas T1.</a:t>
            </a:r>
            <a:endParaRPr lang="cs-CZ" altLang="cs-CZ" dirty="0" smtClean="0"/>
          </a:p>
        </p:txBody>
      </p:sp>
      <p:sp>
        <p:nvSpPr>
          <p:cNvPr id="54276"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0567759-4968-45BC-ADCB-32517A5A3C42}" type="slidenum">
              <a:rPr lang="cs-CZ" altLang="cs-CZ" smtClean="0"/>
              <a:pPr fontAlgn="base">
                <a:spcBef>
                  <a:spcPct val="0"/>
                </a:spcBef>
                <a:spcAft>
                  <a:spcPct val="0"/>
                </a:spcAft>
                <a:defRPr/>
              </a:pPr>
              <a:t>40</a:t>
            </a:fld>
            <a:endParaRPr lang="cs-CZ" altLang="cs-CZ"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Některé</a:t>
            </a:r>
            <a:r>
              <a:rPr lang="cs-CZ" baseline="0" dirty="0" smtClean="0"/>
              <a:t> kontraindikace se zdají být zřejmé, ale některé si nemusíte uvědomit (třeba fixní rovnátka, piercing v jazyku…)</a:t>
            </a:r>
          </a:p>
          <a:p>
            <a:r>
              <a:rPr lang="cs-CZ" baseline="0" dirty="0" smtClean="0"/>
              <a:t>Klaustrofobie lze do určité míry obejít pomocí otevřených </a:t>
            </a:r>
            <a:r>
              <a:rPr lang="cs-CZ" baseline="0" smtClean="0"/>
              <a:t>magnetů.</a:t>
            </a:r>
            <a:endParaRPr lang="cs-CZ" dirty="0"/>
          </a:p>
        </p:txBody>
      </p:sp>
      <p:sp>
        <p:nvSpPr>
          <p:cNvPr id="4" name="Zástupný symbol pro číslo snímku 3"/>
          <p:cNvSpPr>
            <a:spLocks noGrp="1"/>
          </p:cNvSpPr>
          <p:nvPr>
            <p:ph type="sldNum" sz="quarter" idx="10"/>
          </p:nvPr>
        </p:nvSpPr>
        <p:spPr/>
        <p:txBody>
          <a:bodyPr/>
          <a:lstStyle/>
          <a:p>
            <a:pPr>
              <a:defRPr/>
            </a:pPr>
            <a:fld id="{2E4C44F8-674A-440E-9DE6-67DED98338ED}" type="slidenum">
              <a:rPr lang="cs-CZ" smtClean="0"/>
              <a:pPr>
                <a:defRPr/>
              </a:pPr>
              <a:t>41</a:t>
            </a:fld>
            <a:endParaRPr lang="cs-CZ"/>
          </a:p>
        </p:txBody>
      </p:sp>
    </p:spTree>
    <p:extLst>
      <p:ext uri="{BB962C8B-B14F-4D97-AF65-F5344CB8AC3E}">
        <p14:creationId xmlns:p14="http://schemas.microsoft.com/office/powerpoint/2010/main" val="4292706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2E4C44F8-674A-440E-9DE6-67DED98338ED}" type="slidenum">
              <a:rPr lang="cs-CZ" smtClean="0"/>
              <a:pPr>
                <a:defRPr/>
              </a:pPr>
              <a:t>42</a:t>
            </a:fld>
            <a:endParaRPr lang="cs-CZ"/>
          </a:p>
        </p:txBody>
      </p:sp>
    </p:spTree>
    <p:extLst>
      <p:ext uri="{BB962C8B-B14F-4D97-AF65-F5344CB8AC3E}">
        <p14:creationId xmlns:p14="http://schemas.microsoft.com/office/powerpoint/2010/main" val="4292706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2E4C44F8-674A-440E-9DE6-67DED98338ED}" type="slidenum">
              <a:rPr lang="cs-CZ" smtClean="0"/>
              <a:pPr>
                <a:defRPr/>
              </a:pPr>
              <a:t>43</a:t>
            </a:fld>
            <a:endParaRPr lang="cs-CZ"/>
          </a:p>
        </p:txBody>
      </p:sp>
    </p:spTree>
    <p:extLst>
      <p:ext uri="{BB962C8B-B14F-4D97-AF65-F5344CB8AC3E}">
        <p14:creationId xmlns:p14="http://schemas.microsoft.com/office/powerpoint/2010/main" val="4292706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Děkuji Vám</a:t>
            </a:r>
            <a:r>
              <a:rPr lang="cs-CZ" altLang="cs-CZ" baseline="0" dirty="0" smtClean="0"/>
              <a:t> za pozornost, snad jste si něco zapamatovali </a:t>
            </a:r>
            <a:r>
              <a:rPr lang="cs-CZ" altLang="cs-CZ" baseline="0" dirty="0" smtClean="0">
                <a:sym typeface="Wingdings" panose="05000000000000000000" pitchFamily="2" charset="2"/>
              </a:rPr>
              <a:t></a:t>
            </a:r>
            <a:endParaRPr lang="cs-CZ" altLang="cs-CZ" dirty="0" smtClean="0"/>
          </a:p>
        </p:txBody>
      </p:sp>
      <p:sp>
        <p:nvSpPr>
          <p:cNvPr id="56324"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8D00C8F-E14C-4B88-969D-FD0CD248430F}" type="slidenum">
              <a:rPr lang="cs-CZ" altLang="cs-CZ" smtClean="0"/>
              <a:pPr fontAlgn="base">
                <a:spcBef>
                  <a:spcPct val="0"/>
                </a:spcBef>
                <a:spcAft>
                  <a:spcPct val="0"/>
                </a:spcAft>
                <a:defRPr/>
              </a:pPr>
              <a:t>44</a:t>
            </a:fld>
            <a:endParaRPr lang="cs-CZ" altLang="cs-C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45</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46</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47</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Elektrický proud je proud elektronů</a:t>
            </a:r>
            <a:r>
              <a:rPr lang="cs-CZ" baseline="0" dirty="0" smtClean="0"/>
              <a:t> -&gt; elektron má nenulový magnetický moment -&gt; vytváří kolem sebe </a:t>
            </a:r>
            <a:r>
              <a:rPr lang="cs-CZ" baseline="0" dirty="0" err="1" smtClean="0"/>
              <a:t>elmag</a:t>
            </a:r>
            <a:r>
              <a:rPr lang="cs-CZ" baseline="0" dirty="0" smtClean="0"/>
              <a:t>. Pole. -&gt; vodičem, kterým prochází proud („tečou elektrony“) vytváří kolem sebe </a:t>
            </a:r>
            <a:r>
              <a:rPr lang="cs-CZ" baseline="0" dirty="0" err="1" smtClean="0"/>
              <a:t>elmag</a:t>
            </a:r>
            <a:r>
              <a:rPr lang="cs-CZ" baseline="0" dirty="0" smtClean="0"/>
              <a:t>. Pole (princip proudové smyčky)</a:t>
            </a:r>
          </a:p>
          <a:p>
            <a:r>
              <a:rPr lang="cs-CZ" baseline="0" dirty="0" smtClean="0"/>
              <a:t>Pokud je proud stejnosměrný je </a:t>
            </a:r>
            <a:r>
              <a:rPr lang="cs-CZ" baseline="0" dirty="0" err="1" smtClean="0"/>
              <a:t>elmag</a:t>
            </a:r>
            <a:r>
              <a:rPr lang="cs-CZ" baseline="0" dirty="0" smtClean="0"/>
              <a:t> pole také konstantní v čase.</a:t>
            </a:r>
          </a:p>
          <a:p>
            <a:r>
              <a:rPr lang="cs-CZ" baseline="0" dirty="0" smtClean="0"/>
              <a:t>Pokud je proud střídavý je </a:t>
            </a:r>
            <a:r>
              <a:rPr lang="cs-CZ" baseline="0" dirty="0" err="1" smtClean="0"/>
              <a:t>elmag</a:t>
            </a:r>
            <a:r>
              <a:rPr lang="cs-CZ" baseline="0" dirty="0" smtClean="0"/>
              <a:t> pole v okolí vodiče časově proměnné (mění se jeho velikost i směr siločar).</a:t>
            </a:r>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48</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Video7_3: Co kdyby byl v první cívce</a:t>
            </a:r>
            <a:r>
              <a:rPr lang="cs-CZ" baseline="0" dirty="0" smtClean="0"/>
              <a:t> byl stejnosměrný proud?</a:t>
            </a:r>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49</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dirty="0"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B0C12A-56F9-4742-B5BC-24E45907E0ED}" type="slidenum">
              <a:rPr lang="cs-CZ" altLang="cs-CZ" smtClean="0"/>
              <a:pPr fontAlgn="base">
                <a:spcBef>
                  <a:spcPct val="0"/>
                </a:spcBef>
                <a:spcAft>
                  <a:spcPct val="0"/>
                </a:spcAft>
                <a:defRPr/>
              </a:pPr>
              <a:t>5</a:t>
            </a:fld>
            <a:endParaRPr lang="cs-CZ" altLang="cs-CZ"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Podrobnější vysvětlení momentu hybnosti.</a:t>
            </a:r>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50</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Podrobnější vysvětlení momentu hybnosti.</a:t>
            </a:r>
          </a:p>
          <a:p>
            <a:r>
              <a:rPr lang="cs-CZ" dirty="0" smtClean="0"/>
              <a:t>Pro vektor</a:t>
            </a:r>
            <a:r>
              <a:rPr lang="cs-CZ" baseline="0" dirty="0" smtClean="0"/>
              <a:t> r platí, že má velikost r a směrový jednotkový vektor značíme n. takže vektor r = skalár r krát Jednotkový vektor n.</a:t>
            </a:r>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51</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Podrobnější vysvětlení momentu hybnosti.</a:t>
            </a:r>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52</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Podrobnější vysvětlení momentu hybnosti.</a:t>
            </a:r>
          </a:p>
          <a:p>
            <a:r>
              <a:rPr lang="cs-CZ" dirty="0" smtClean="0"/>
              <a:t>Protože moment hybnosti</a:t>
            </a:r>
            <a:r>
              <a:rPr lang="cs-CZ" baseline="0" dirty="0" smtClean="0"/>
              <a:t> představuje rotaci soustavy, tak se magnetický moment také představuje jako rotace, ale ne vždy je tato představa přesná, ale pro názornost je dostačující (spin je rotace atomu (pouze přiblížení pro názornost)).</a:t>
            </a:r>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53</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Existuje několik momentů (síly, hybnosti, magnetický…)</a:t>
            </a:r>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54</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Podrobnější vysvětlení spinu.</a:t>
            </a:r>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55</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Podrobnější vysvětlení spinu.</a:t>
            </a:r>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56</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Podrobnější vysvětlení spinu.</a:t>
            </a:r>
          </a:p>
          <a:p>
            <a:r>
              <a:rPr lang="cs-CZ" dirty="0" smtClean="0"/>
              <a:t>Neplatí, že </a:t>
            </a:r>
            <a:r>
              <a:rPr lang="cs-CZ" dirty="0" err="1" smtClean="0"/>
              <a:t>Sx</a:t>
            </a:r>
            <a:r>
              <a:rPr lang="cs-CZ" dirty="0" smtClean="0"/>
              <a:t>=</a:t>
            </a:r>
            <a:r>
              <a:rPr lang="cs-CZ" dirty="0" err="1" smtClean="0"/>
              <a:t>Sy</a:t>
            </a:r>
            <a:r>
              <a:rPr lang="cs-CZ" dirty="0" smtClean="0"/>
              <a:t>=</a:t>
            </a:r>
            <a:r>
              <a:rPr lang="cs-CZ" dirty="0" err="1" smtClean="0"/>
              <a:t>Sz</a:t>
            </a:r>
            <a:r>
              <a:rPr lang="cs-CZ" dirty="0" smtClean="0"/>
              <a:t>!!!</a:t>
            </a:r>
            <a:r>
              <a:rPr lang="cs-CZ" baseline="0" dirty="0" smtClean="0"/>
              <a:t> Vzorec pro velikost průmětu do jedné osy platí opravdu pouze do jedné osy a ostatní průměty jsou jiné.</a:t>
            </a:r>
          </a:p>
          <a:p>
            <a:r>
              <a:rPr lang="cs-CZ" baseline="0" dirty="0" smtClean="0"/>
              <a:t>Z podmínek kvantové mechaniky platí, že nemůžeme současně změřit průměty vektoru (libovolného) momentu hybnosti do 2 a více os současně. (jednotlivé složky momentu hybnosti společně nekomutují). Proto je nepodstatné se zabývat ostatními složkami vektoru momentu hybnosti.</a:t>
            </a:r>
          </a:p>
          <a:p>
            <a:r>
              <a:rPr lang="cs-CZ" baseline="0" dirty="0" smtClean="0"/>
              <a:t>!!!Jediné co můžeme určit je velikost celkového momentu hybnosti a velikost průmětu právě do jedné osy!!!</a:t>
            </a:r>
          </a:p>
          <a:p>
            <a:r>
              <a:rPr lang="cs-CZ" baseline="0" dirty="0" smtClean="0"/>
              <a:t>(Vše platí opět pouze v mikrosvětě. V reálném životě můžeme určit moment hybnosti ve všech 3 osách)</a:t>
            </a:r>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57</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Podrobnější vysvětlení spinu.</a:t>
            </a:r>
          </a:p>
          <a:p>
            <a:r>
              <a:rPr lang="cs-CZ" dirty="0" smtClean="0"/>
              <a:t>Zde jdou</a:t>
            </a:r>
            <a:r>
              <a:rPr lang="cs-CZ" baseline="0" dirty="0" smtClean="0"/>
              <a:t> vidět rozdíly mezi spinovým kvantovým číslem, velikostí spinu, průmětem spinu do osy z a spinovým magnetickým číslem.</a:t>
            </a:r>
          </a:p>
          <a:p>
            <a:r>
              <a:rPr lang="cs-CZ" baseline="0" dirty="0" smtClean="0"/>
              <a:t>Na obrázku pro spiny ½, 1 a 5/2.</a:t>
            </a:r>
            <a:endParaRPr lang="cs-CZ" dirty="0"/>
          </a:p>
        </p:txBody>
      </p:sp>
      <p:sp>
        <p:nvSpPr>
          <p:cNvPr id="4" name="Zástupný symbol pro číslo snímku 3"/>
          <p:cNvSpPr>
            <a:spLocks noGrp="1"/>
          </p:cNvSpPr>
          <p:nvPr>
            <p:ph type="sldNum" sz="quarter" idx="10"/>
          </p:nvPr>
        </p:nvSpPr>
        <p:spPr/>
        <p:txBody>
          <a:bodyPr/>
          <a:lstStyle/>
          <a:p>
            <a:fld id="{F9F3B864-93B1-4419-A8F6-500628149E7F}" type="slidenum">
              <a:rPr lang="cs-CZ" smtClean="0"/>
              <a:t>58</a:t>
            </a:fld>
            <a:endParaRPr lang="cs-CZ"/>
          </a:p>
        </p:txBody>
      </p:sp>
    </p:spTree>
    <p:extLst>
      <p:ext uri="{BB962C8B-B14F-4D97-AF65-F5344CB8AC3E}">
        <p14:creationId xmlns:p14="http://schemas.microsoft.com/office/powerpoint/2010/main" val="32826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U většiny interakcí existuje „bodový zdroj“ daného pole. </a:t>
            </a:r>
          </a:p>
          <a:p>
            <a:pPr eaLnBrk="1" hangingPunct="1">
              <a:spcBef>
                <a:spcPct val="0"/>
              </a:spcBef>
            </a:pPr>
            <a:r>
              <a:rPr lang="cs-CZ" altLang="cs-CZ" dirty="0" smtClean="0"/>
              <a:t>Gravitace</a:t>
            </a:r>
            <a:r>
              <a:rPr lang="cs-CZ" altLang="cs-CZ" baseline="0" dirty="0" smtClean="0"/>
              <a:t> hmota</a:t>
            </a:r>
            <a:endParaRPr lang="cs-CZ" altLang="cs-CZ" dirty="0"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B0C12A-56F9-4742-B5BC-24E45907E0ED}" type="slidenum">
              <a:rPr lang="cs-CZ" altLang="cs-CZ" smtClean="0"/>
              <a:pPr fontAlgn="base">
                <a:spcBef>
                  <a:spcPct val="0"/>
                </a:spcBef>
                <a:spcAft>
                  <a:spcPct val="0"/>
                </a:spcAft>
                <a:defRPr/>
              </a:pPr>
              <a:t>6</a:t>
            </a:fld>
            <a:endParaRPr lang="cs-CZ"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U většiny interakcí existuje „bodový zdroj“ daného pole. </a:t>
            </a:r>
          </a:p>
          <a:p>
            <a:pPr eaLnBrk="1" hangingPunct="1">
              <a:spcBef>
                <a:spcPct val="0"/>
              </a:spcBef>
            </a:pPr>
            <a:r>
              <a:rPr lang="cs-CZ" altLang="cs-CZ" dirty="0" smtClean="0"/>
              <a:t>Gravitace</a:t>
            </a:r>
            <a:r>
              <a:rPr lang="cs-CZ" altLang="cs-CZ" baseline="0" dirty="0" smtClean="0"/>
              <a:t> hmota, elektrika náboj, </a:t>
            </a:r>
            <a:endParaRPr lang="cs-CZ" altLang="cs-CZ" dirty="0"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B0C12A-56F9-4742-B5BC-24E45907E0ED}" type="slidenum">
              <a:rPr lang="cs-CZ" altLang="cs-CZ" smtClean="0"/>
              <a:pPr fontAlgn="base">
                <a:spcBef>
                  <a:spcPct val="0"/>
                </a:spcBef>
                <a:spcAft>
                  <a:spcPct val="0"/>
                </a:spcAft>
                <a:defRPr/>
              </a:pPr>
              <a:t>7</a:t>
            </a:fld>
            <a:endParaRPr lang="cs-CZ" alt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U většiny interakcí existuje „bodový zdroj“ daného pole. </a:t>
            </a:r>
          </a:p>
          <a:p>
            <a:pPr eaLnBrk="1" hangingPunct="1">
              <a:spcBef>
                <a:spcPct val="0"/>
              </a:spcBef>
            </a:pPr>
            <a:r>
              <a:rPr lang="cs-CZ" altLang="cs-CZ" dirty="0" smtClean="0"/>
              <a:t>Gravitace</a:t>
            </a:r>
            <a:r>
              <a:rPr lang="cs-CZ" altLang="cs-CZ" baseline="0" dirty="0" smtClean="0"/>
              <a:t> hmota, elektrika náboj, ale magnetismus NEMÁ monopól. Existují pouze dipóly, které jsou společně nerozlučitelně spjaté.</a:t>
            </a:r>
          </a:p>
          <a:p>
            <a:pPr eaLnBrk="1" hangingPunct="1">
              <a:spcBef>
                <a:spcPct val="0"/>
              </a:spcBef>
            </a:pPr>
            <a:r>
              <a:rPr lang="cs-CZ" altLang="cs-CZ" baseline="0" dirty="0" smtClean="0"/>
              <a:t>Magnetické siločáry (oproti elektrickým) musí být uzavřené křivky (z důvodů dipólového charakteru)</a:t>
            </a:r>
            <a:endParaRPr lang="cs-CZ" altLang="cs-CZ" dirty="0"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B0C12A-56F9-4742-B5BC-24E45907E0ED}" type="slidenum">
              <a:rPr lang="cs-CZ" altLang="cs-CZ" smtClean="0"/>
              <a:pPr fontAlgn="base">
                <a:spcBef>
                  <a:spcPct val="0"/>
                </a:spcBef>
                <a:spcAft>
                  <a:spcPct val="0"/>
                </a:spcAft>
                <a:defRPr/>
              </a:pPr>
              <a:t>8</a:t>
            </a:fld>
            <a:endParaRPr lang="cs-CZ" alt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U většiny interakcí existuje „bodový zdroj“ daného pole. </a:t>
            </a:r>
          </a:p>
          <a:p>
            <a:pPr eaLnBrk="1" hangingPunct="1">
              <a:spcBef>
                <a:spcPct val="0"/>
              </a:spcBef>
            </a:pPr>
            <a:r>
              <a:rPr lang="cs-CZ" altLang="cs-CZ" dirty="0" smtClean="0"/>
              <a:t>Gravitace</a:t>
            </a:r>
            <a:r>
              <a:rPr lang="cs-CZ" altLang="cs-CZ" baseline="0" dirty="0" smtClean="0"/>
              <a:t> hmota, elektrika náboj, ale magnetismus NEMÁ monopól. Existují pouze dipóly, které jsou společně nerozlučitelně spjaté.</a:t>
            </a:r>
          </a:p>
          <a:p>
            <a:pPr eaLnBrk="1" hangingPunct="1">
              <a:spcBef>
                <a:spcPct val="0"/>
              </a:spcBef>
            </a:pPr>
            <a:r>
              <a:rPr lang="cs-CZ" altLang="cs-CZ" baseline="0" dirty="0" smtClean="0"/>
              <a:t>Magnetické siločáry (oproti elektrickým) musí být uzavřené křivky (z důvodů dipólového charakteru)</a:t>
            </a:r>
            <a:endParaRPr lang="cs-CZ" altLang="cs-CZ" dirty="0"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8B0C12A-56F9-4742-B5BC-24E45907E0ED}" type="slidenum">
              <a:rPr lang="cs-CZ" altLang="cs-CZ" smtClean="0"/>
              <a:pPr fontAlgn="base">
                <a:spcBef>
                  <a:spcPct val="0"/>
                </a:spcBef>
                <a:spcAft>
                  <a:spcPct val="0"/>
                </a:spcAft>
                <a:defRPr/>
              </a:pPr>
              <a:t>9</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400945"/>
            <a:ext cx="6858000" cy="1470025"/>
          </a:xfrm>
        </p:spPr>
        <p:txBody>
          <a:bodyPr anchor="b"/>
          <a:lstStyle>
            <a:lvl1pPr algn="l">
              <a:defRPr lang="bs-Latn-BA" sz="5400" b="1" kern="1200" dirty="0">
                <a:ln w="19050">
                  <a:solidFill>
                    <a:sysClr val="windowText" lastClr="000000"/>
                  </a:solidFill>
                </a:ln>
                <a:solidFill>
                  <a:sysClr val="windowText" lastClr="000000"/>
                </a:solidFill>
                <a:effectLst/>
                <a:latin typeface="Microsoft New Tai Lue" pitchFamily="34" charset="0"/>
                <a:ea typeface="+mj-ea"/>
                <a:cs typeface="Microsoft New Tai Lue" pitchFamily="34" charset="0"/>
              </a:defRPr>
            </a:lvl1pPr>
          </a:lstStyle>
          <a:p>
            <a:r>
              <a:rPr lang="cs-CZ" smtClean="0"/>
              <a:t>Kliknutím lze upravit styl.</a:t>
            </a:r>
            <a:endParaRPr lang="bs-Latn-BA" dirty="0"/>
          </a:p>
        </p:txBody>
      </p:sp>
      <p:sp>
        <p:nvSpPr>
          <p:cNvPr id="3" name="Subtitle 2"/>
          <p:cNvSpPr>
            <a:spLocks noGrp="1"/>
          </p:cNvSpPr>
          <p:nvPr>
            <p:ph type="subTitle" idx="1"/>
          </p:nvPr>
        </p:nvSpPr>
        <p:spPr>
          <a:xfrm>
            <a:off x="2057400" y="3915544"/>
            <a:ext cx="6858000" cy="504056"/>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bs-Latn-BA" dirty="0"/>
          </a:p>
        </p:txBody>
      </p:sp>
      <p:sp>
        <p:nvSpPr>
          <p:cNvPr id="4" name="Date Placeholder 3"/>
          <p:cNvSpPr>
            <a:spLocks noGrp="1"/>
          </p:cNvSpPr>
          <p:nvPr>
            <p:ph type="dt" sz="half" idx="10"/>
          </p:nvPr>
        </p:nvSpPr>
        <p:spPr/>
        <p:txBody>
          <a:bodyPr/>
          <a:lstStyle>
            <a:lvl1pPr>
              <a:defRPr/>
            </a:lvl1pPr>
          </a:lstStyle>
          <a:p>
            <a:pPr>
              <a:defRPr/>
            </a:pPr>
            <a:fld id="{242D26C9-621E-4AD5-8252-360770DED567}" type="datetimeFigureOut">
              <a:rPr lang="cs-CZ"/>
              <a:pPr>
                <a:defRPr/>
              </a:pPr>
              <a:t>17. 1. 2016</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B940B40A-3366-49EA-B5FD-CCA72AF49148}" type="slidenum">
              <a:rPr lang="cs-CZ"/>
              <a:pPr>
                <a:defRPr/>
              </a:pPr>
              <a:t>‹#›</a:t>
            </a:fld>
            <a:endParaRPr lang="cs-CZ"/>
          </a:p>
        </p:txBody>
      </p:sp>
    </p:spTree>
    <p:extLst>
      <p:ext uri="{BB962C8B-B14F-4D97-AF65-F5344CB8AC3E}">
        <p14:creationId xmlns:p14="http://schemas.microsoft.com/office/powerpoint/2010/main" val="418160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bs-Latn-BA"/>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bs-Latn-BA"/>
          </a:p>
        </p:txBody>
      </p:sp>
      <p:sp>
        <p:nvSpPr>
          <p:cNvPr id="4" name="Date Placeholder 3"/>
          <p:cNvSpPr>
            <a:spLocks noGrp="1"/>
          </p:cNvSpPr>
          <p:nvPr>
            <p:ph type="dt" sz="half" idx="10"/>
          </p:nvPr>
        </p:nvSpPr>
        <p:spPr/>
        <p:txBody>
          <a:bodyPr/>
          <a:lstStyle>
            <a:lvl1pPr>
              <a:defRPr/>
            </a:lvl1pPr>
          </a:lstStyle>
          <a:p>
            <a:pPr>
              <a:defRPr/>
            </a:pPr>
            <a:fld id="{321FE3E6-E889-4A33-8988-29B6531E398A}" type="datetimeFigureOut">
              <a:rPr lang="cs-CZ"/>
              <a:pPr>
                <a:defRPr/>
              </a:pPr>
              <a:t>17. 1. 2016</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6D40401A-827A-4690-B2AE-855DFA81C49B}" type="slidenum">
              <a:rPr lang="cs-CZ"/>
              <a:pPr>
                <a:defRPr/>
              </a:pPr>
              <a:t>‹#›</a:t>
            </a:fld>
            <a:endParaRPr lang="cs-CZ"/>
          </a:p>
        </p:txBody>
      </p:sp>
    </p:spTree>
    <p:extLst>
      <p:ext uri="{BB962C8B-B14F-4D97-AF65-F5344CB8AC3E}">
        <p14:creationId xmlns:p14="http://schemas.microsoft.com/office/powerpoint/2010/main" val="1376000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bs-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bs-Latn-BA"/>
          </a:p>
        </p:txBody>
      </p:sp>
      <p:sp>
        <p:nvSpPr>
          <p:cNvPr id="4" name="Date Placeholder 3"/>
          <p:cNvSpPr>
            <a:spLocks noGrp="1"/>
          </p:cNvSpPr>
          <p:nvPr>
            <p:ph type="dt" sz="half" idx="10"/>
          </p:nvPr>
        </p:nvSpPr>
        <p:spPr/>
        <p:txBody>
          <a:bodyPr/>
          <a:lstStyle>
            <a:lvl1pPr>
              <a:defRPr/>
            </a:lvl1pPr>
          </a:lstStyle>
          <a:p>
            <a:pPr>
              <a:defRPr/>
            </a:pPr>
            <a:fld id="{0282492D-684B-42D4-8B53-A241524735A4}" type="datetimeFigureOut">
              <a:rPr lang="cs-CZ"/>
              <a:pPr>
                <a:defRPr/>
              </a:pPr>
              <a:t>17. 1. 2016</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40C6E04A-7192-4372-8E1D-0D6A3AE6DACF}" type="slidenum">
              <a:rPr lang="cs-CZ"/>
              <a:pPr>
                <a:defRPr/>
              </a:pPr>
              <a:t>‹#›</a:t>
            </a:fld>
            <a:endParaRPr lang="cs-CZ"/>
          </a:p>
        </p:txBody>
      </p:sp>
    </p:spTree>
    <p:extLst>
      <p:ext uri="{BB962C8B-B14F-4D97-AF65-F5344CB8AC3E}">
        <p14:creationId xmlns:p14="http://schemas.microsoft.com/office/powerpoint/2010/main" val="312681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903468" y="274638"/>
            <a:ext cx="7001588" cy="1143000"/>
          </a:xfrm>
          <a:prstGeom prst="rect">
            <a:avLst/>
          </a:prstGeom>
          <a:noFill/>
        </p:spPr>
        <p:txBody>
          <a:bodyPr/>
          <a:lstStyle/>
          <a:p>
            <a:r>
              <a:rPr lang="cs-CZ" smtClean="0"/>
              <a:t>Kliknutím lze upravit styl.</a:t>
            </a:r>
            <a:endParaRPr lang="bs-Latn-BA" dirty="0"/>
          </a:p>
        </p:txBody>
      </p:sp>
      <p:sp>
        <p:nvSpPr>
          <p:cNvPr id="8" name="Text Placeholder 2"/>
          <p:cNvSpPr>
            <a:spLocks noGrp="1"/>
          </p:cNvSpPr>
          <p:nvPr>
            <p:ph idx="1"/>
          </p:nvPr>
        </p:nvSpPr>
        <p:spPr>
          <a:xfrm>
            <a:off x="1905000" y="1556792"/>
            <a:ext cx="7010400" cy="4569371"/>
          </a:xfrm>
          <a:prstGeom prst="rect">
            <a:avLst/>
          </a:prstGeom>
          <a:noFill/>
        </p:spPr>
        <p:txBody>
          <a:bodyPr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bs-Latn-BA" dirty="0"/>
          </a:p>
        </p:txBody>
      </p:sp>
      <p:sp>
        <p:nvSpPr>
          <p:cNvPr id="4" name="Date Placeholder 3"/>
          <p:cNvSpPr>
            <a:spLocks noGrp="1"/>
          </p:cNvSpPr>
          <p:nvPr>
            <p:ph type="dt" sz="half" idx="10"/>
          </p:nvPr>
        </p:nvSpPr>
        <p:spPr/>
        <p:txBody>
          <a:bodyPr/>
          <a:lstStyle>
            <a:lvl1pPr>
              <a:defRPr/>
            </a:lvl1pPr>
          </a:lstStyle>
          <a:p>
            <a:pPr>
              <a:defRPr/>
            </a:pPr>
            <a:fld id="{8E58E333-0F1E-418E-B1D0-C1E2D1A88AA4}" type="datetimeFigureOut">
              <a:rPr lang="cs-CZ"/>
              <a:pPr>
                <a:defRPr/>
              </a:pPr>
              <a:t>17. 1. 2016</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4ED5CC3B-7161-4ACE-8013-1A69FBB32476}" type="slidenum">
              <a:rPr lang="cs-CZ"/>
              <a:pPr>
                <a:defRPr/>
              </a:pPr>
              <a:t>‹#›</a:t>
            </a:fld>
            <a:endParaRPr lang="cs-CZ"/>
          </a:p>
        </p:txBody>
      </p:sp>
    </p:spTree>
    <p:extLst>
      <p:ext uri="{BB962C8B-B14F-4D97-AF65-F5344CB8AC3E}">
        <p14:creationId xmlns:p14="http://schemas.microsoft.com/office/powerpoint/2010/main" val="249942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944687" y="4406900"/>
            <a:ext cx="6970713" cy="1362075"/>
          </a:xfrm>
        </p:spPr>
        <p:txBody>
          <a:bodyPr anchor="t"/>
          <a:lstStyle>
            <a:lvl1pPr algn="l" defTabSz="914400" rtl="0" eaLnBrk="1" latinLnBrk="0" hangingPunct="1">
              <a:spcBef>
                <a:spcPct val="0"/>
              </a:spcBef>
              <a:buNone/>
              <a:defRPr lang="bs-Latn-BA" sz="4000" b="1" kern="1200" dirty="0">
                <a:ln w="19050">
                  <a:solidFill>
                    <a:sysClr val="windowText" lastClr="000000"/>
                  </a:solidFill>
                </a:ln>
                <a:solidFill>
                  <a:sysClr val="windowText" lastClr="000000"/>
                </a:solidFill>
                <a:effectLst/>
                <a:latin typeface="Microsoft New Tai Lue" pitchFamily="34" charset="0"/>
                <a:ea typeface="+mj-ea"/>
                <a:cs typeface="Microsoft New Tai Lue" pitchFamily="34" charset="0"/>
              </a:defRPr>
            </a:lvl1pPr>
          </a:lstStyle>
          <a:p>
            <a:r>
              <a:rPr lang="cs-CZ" smtClean="0"/>
              <a:t>Kliknutím lze upravit styl.</a:t>
            </a:r>
            <a:endParaRPr lang="bs-Latn-BA" dirty="0"/>
          </a:p>
        </p:txBody>
      </p:sp>
      <p:sp>
        <p:nvSpPr>
          <p:cNvPr id="3" name="Text Placeholder 2"/>
          <p:cNvSpPr>
            <a:spLocks noGrp="1"/>
          </p:cNvSpPr>
          <p:nvPr>
            <p:ph type="body" idx="1"/>
          </p:nvPr>
        </p:nvSpPr>
        <p:spPr>
          <a:xfrm>
            <a:off x="1944687" y="3861048"/>
            <a:ext cx="6970713" cy="432048"/>
          </a:xfrm>
        </p:spPr>
        <p:txBody>
          <a:bodyPr anchor="ct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EC7D1842-E75F-4695-BDE0-5784DD03C01C}" type="datetimeFigureOut">
              <a:rPr lang="cs-CZ"/>
              <a:pPr>
                <a:defRPr/>
              </a:pPr>
              <a:t>17. 1. 2016</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69241421-09C5-4A51-B5DA-A46B08F1DE57}" type="slidenum">
              <a:rPr lang="cs-CZ"/>
              <a:pPr>
                <a:defRPr/>
              </a:pPr>
              <a:t>‹#›</a:t>
            </a:fld>
            <a:endParaRPr lang="cs-CZ"/>
          </a:p>
        </p:txBody>
      </p:sp>
    </p:spTree>
    <p:extLst>
      <p:ext uri="{BB962C8B-B14F-4D97-AF65-F5344CB8AC3E}">
        <p14:creationId xmlns:p14="http://schemas.microsoft.com/office/powerpoint/2010/main" val="227545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bs-Latn-BA"/>
          </a:p>
        </p:txBody>
      </p:sp>
      <p:sp>
        <p:nvSpPr>
          <p:cNvPr id="3" name="Content Placeholder 2"/>
          <p:cNvSpPr>
            <a:spLocks noGrp="1"/>
          </p:cNvSpPr>
          <p:nvPr>
            <p:ph sz="half" idx="1"/>
          </p:nvPr>
        </p:nvSpPr>
        <p:spPr>
          <a:xfrm>
            <a:off x="1905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bs-Latn-BA"/>
          </a:p>
        </p:txBody>
      </p:sp>
      <p:sp>
        <p:nvSpPr>
          <p:cNvPr id="4" name="Content Placeholder 3"/>
          <p:cNvSpPr>
            <a:spLocks noGrp="1"/>
          </p:cNvSpPr>
          <p:nvPr>
            <p:ph sz="half" idx="2"/>
          </p:nvPr>
        </p:nvSpPr>
        <p:spPr>
          <a:xfrm>
            <a:off x="5410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bs-Latn-BA"/>
          </a:p>
        </p:txBody>
      </p:sp>
      <p:sp>
        <p:nvSpPr>
          <p:cNvPr id="5" name="Date Placeholder 3"/>
          <p:cNvSpPr>
            <a:spLocks noGrp="1"/>
          </p:cNvSpPr>
          <p:nvPr>
            <p:ph type="dt" sz="half" idx="10"/>
          </p:nvPr>
        </p:nvSpPr>
        <p:spPr/>
        <p:txBody>
          <a:bodyPr/>
          <a:lstStyle>
            <a:lvl1pPr>
              <a:defRPr/>
            </a:lvl1pPr>
          </a:lstStyle>
          <a:p>
            <a:pPr>
              <a:defRPr/>
            </a:pPr>
            <a:fld id="{4ED2C11F-ADB7-48A4-A6D7-6062892F731D}" type="datetimeFigureOut">
              <a:rPr lang="cs-CZ"/>
              <a:pPr>
                <a:defRPr/>
              </a:pPr>
              <a:t>17. 1. 2016</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7CD5CD46-9C0B-44C0-BA60-30679A7B7AE4}" type="slidenum">
              <a:rPr lang="cs-CZ"/>
              <a:pPr>
                <a:defRPr/>
              </a:pPr>
              <a:t>‹#›</a:t>
            </a:fld>
            <a:endParaRPr lang="cs-CZ"/>
          </a:p>
        </p:txBody>
      </p:sp>
    </p:spTree>
    <p:extLst>
      <p:ext uri="{BB962C8B-B14F-4D97-AF65-F5344CB8AC3E}">
        <p14:creationId xmlns:p14="http://schemas.microsoft.com/office/powerpoint/2010/main" val="115030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bs-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bs-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bs-Latn-BA"/>
          </a:p>
        </p:txBody>
      </p:sp>
      <p:sp>
        <p:nvSpPr>
          <p:cNvPr id="7" name="Date Placeholder 3"/>
          <p:cNvSpPr>
            <a:spLocks noGrp="1"/>
          </p:cNvSpPr>
          <p:nvPr>
            <p:ph type="dt" sz="half" idx="10"/>
          </p:nvPr>
        </p:nvSpPr>
        <p:spPr/>
        <p:txBody>
          <a:bodyPr/>
          <a:lstStyle>
            <a:lvl1pPr>
              <a:defRPr/>
            </a:lvl1pPr>
          </a:lstStyle>
          <a:p>
            <a:pPr>
              <a:defRPr/>
            </a:pPr>
            <a:fld id="{A8706E61-632E-4942-B6C6-00CE7CB3FFD2}" type="datetimeFigureOut">
              <a:rPr lang="cs-CZ"/>
              <a:pPr>
                <a:defRPr/>
              </a:pPr>
              <a:t>17. 1. 2016</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F566F7C7-C15D-4413-8D00-FAE2BE27F18A}" type="slidenum">
              <a:rPr lang="cs-CZ"/>
              <a:pPr>
                <a:defRPr/>
              </a:pPr>
              <a:t>‹#›</a:t>
            </a:fld>
            <a:endParaRPr lang="cs-CZ"/>
          </a:p>
        </p:txBody>
      </p:sp>
    </p:spTree>
    <p:extLst>
      <p:ext uri="{BB962C8B-B14F-4D97-AF65-F5344CB8AC3E}">
        <p14:creationId xmlns:p14="http://schemas.microsoft.com/office/powerpoint/2010/main" val="233786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bs-Latn-BA"/>
          </a:p>
        </p:txBody>
      </p:sp>
      <p:sp>
        <p:nvSpPr>
          <p:cNvPr id="3" name="Date Placeholder 3"/>
          <p:cNvSpPr>
            <a:spLocks noGrp="1"/>
          </p:cNvSpPr>
          <p:nvPr>
            <p:ph type="dt" sz="half" idx="10"/>
          </p:nvPr>
        </p:nvSpPr>
        <p:spPr/>
        <p:txBody>
          <a:bodyPr/>
          <a:lstStyle>
            <a:lvl1pPr>
              <a:defRPr/>
            </a:lvl1pPr>
          </a:lstStyle>
          <a:p>
            <a:pPr>
              <a:defRPr/>
            </a:pPr>
            <a:fld id="{0F7B3184-CD83-42EF-A7DD-F619F7F2E850}" type="datetimeFigureOut">
              <a:rPr lang="cs-CZ"/>
              <a:pPr>
                <a:defRPr/>
              </a:pPr>
              <a:t>17. 1. 2016</a:t>
            </a:fld>
            <a:endParaRPr lang="cs-CZ"/>
          </a:p>
        </p:txBody>
      </p:sp>
      <p:sp>
        <p:nvSpPr>
          <p:cNvPr id="4" name="Footer Placeholder 4"/>
          <p:cNvSpPr>
            <a:spLocks noGrp="1"/>
          </p:cNvSpPr>
          <p:nvPr>
            <p:ph type="ftr" sz="quarter" idx="11"/>
          </p:nvPr>
        </p:nvSpPr>
        <p:spPr/>
        <p:txBody>
          <a:bodyPr/>
          <a:lstStyle>
            <a:lvl1pPr>
              <a:defRPr/>
            </a:lvl1pPr>
          </a:lstStyle>
          <a:p>
            <a:pPr>
              <a:defRPr/>
            </a:pPr>
            <a:endParaRPr lang="cs-CZ"/>
          </a:p>
        </p:txBody>
      </p:sp>
      <p:sp>
        <p:nvSpPr>
          <p:cNvPr id="5" name="Slide Number Placeholder 5"/>
          <p:cNvSpPr>
            <a:spLocks noGrp="1"/>
          </p:cNvSpPr>
          <p:nvPr>
            <p:ph type="sldNum" sz="quarter" idx="12"/>
          </p:nvPr>
        </p:nvSpPr>
        <p:spPr/>
        <p:txBody>
          <a:bodyPr/>
          <a:lstStyle>
            <a:lvl1pPr>
              <a:defRPr/>
            </a:lvl1pPr>
          </a:lstStyle>
          <a:p>
            <a:pPr>
              <a:defRPr/>
            </a:pPr>
            <a:fld id="{18C66B20-1D0F-46B8-9056-AC9596978FA7}" type="slidenum">
              <a:rPr lang="cs-CZ"/>
              <a:pPr>
                <a:defRPr/>
              </a:pPr>
              <a:t>‹#›</a:t>
            </a:fld>
            <a:endParaRPr lang="cs-CZ"/>
          </a:p>
        </p:txBody>
      </p:sp>
    </p:spTree>
    <p:extLst>
      <p:ext uri="{BB962C8B-B14F-4D97-AF65-F5344CB8AC3E}">
        <p14:creationId xmlns:p14="http://schemas.microsoft.com/office/powerpoint/2010/main" val="2215798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0D4F62-7D55-49D0-8B84-55FD81FA4F3B}" type="datetimeFigureOut">
              <a:rPr lang="cs-CZ"/>
              <a:pPr>
                <a:defRPr/>
              </a:pPr>
              <a:t>17. 1. 2016</a:t>
            </a:fld>
            <a:endParaRPr lang="cs-CZ"/>
          </a:p>
        </p:txBody>
      </p:sp>
      <p:sp>
        <p:nvSpPr>
          <p:cNvPr id="3" name="Footer Placeholder 4"/>
          <p:cNvSpPr>
            <a:spLocks noGrp="1"/>
          </p:cNvSpPr>
          <p:nvPr>
            <p:ph type="ftr" sz="quarter" idx="11"/>
          </p:nvPr>
        </p:nvSpPr>
        <p:spPr/>
        <p:txBody>
          <a:bodyPr/>
          <a:lstStyle>
            <a:lvl1pPr>
              <a:defRPr/>
            </a:lvl1pPr>
          </a:lstStyle>
          <a:p>
            <a:pPr>
              <a:defRPr/>
            </a:pPr>
            <a:endParaRPr lang="cs-CZ"/>
          </a:p>
        </p:txBody>
      </p:sp>
      <p:sp>
        <p:nvSpPr>
          <p:cNvPr id="4" name="Slide Number Placeholder 5"/>
          <p:cNvSpPr>
            <a:spLocks noGrp="1"/>
          </p:cNvSpPr>
          <p:nvPr>
            <p:ph type="sldNum" sz="quarter" idx="12"/>
          </p:nvPr>
        </p:nvSpPr>
        <p:spPr/>
        <p:txBody>
          <a:bodyPr/>
          <a:lstStyle>
            <a:lvl1pPr>
              <a:defRPr/>
            </a:lvl1pPr>
          </a:lstStyle>
          <a:p>
            <a:pPr>
              <a:defRPr/>
            </a:pPr>
            <a:fld id="{37F837E8-006A-4914-8556-D3E20AC9BDC4}" type="slidenum">
              <a:rPr lang="cs-CZ"/>
              <a:pPr>
                <a:defRPr/>
              </a:pPr>
              <a:t>‹#›</a:t>
            </a:fld>
            <a:endParaRPr lang="cs-CZ"/>
          </a:p>
        </p:txBody>
      </p:sp>
    </p:spTree>
    <p:extLst>
      <p:ext uri="{BB962C8B-B14F-4D97-AF65-F5344CB8AC3E}">
        <p14:creationId xmlns:p14="http://schemas.microsoft.com/office/powerpoint/2010/main" val="30004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bs-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bs-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ABD0603F-259A-40AB-B8B9-0064269071A5}" type="datetimeFigureOut">
              <a:rPr lang="cs-CZ"/>
              <a:pPr>
                <a:defRPr/>
              </a:pPr>
              <a:t>17. 1. 2016</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97FF4AD9-64CE-4A12-8E03-C0E87F1A656C}" type="slidenum">
              <a:rPr lang="cs-CZ"/>
              <a:pPr>
                <a:defRPr/>
              </a:pPr>
              <a:t>‹#›</a:t>
            </a:fld>
            <a:endParaRPr lang="cs-CZ"/>
          </a:p>
        </p:txBody>
      </p:sp>
    </p:spTree>
    <p:extLst>
      <p:ext uri="{BB962C8B-B14F-4D97-AF65-F5344CB8AC3E}">
        <p14:creationId xmlns:p14="http://schemas.microsoft.com/office/powerpoint/2010/main" val="353734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bs-Latn-B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bs-Latn-B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226F63F9-D5AA-4418-A17A-69F741AD69B5}" type="datetimeFigureOut">
              <a:rPr lang="cs-CZ"/>
              <a:pPr>
                <a:defRPr/>
              </a:pPr>
              <a:t>17. 1. 2016</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C6AAB197-4791-403B-BB14-27EA4DFC2E2A}" type="slidenum">
              <a:rPr lang="cs-CZ"/>
              <a:pPr>
                <a:defRPr/>
              </a:pPr>
              <a:t>‹#›</a:t>
            </a:fld>
            <a:endParaRPr lang="cs-CZ"/>
          </a:p>
        </p:txBody>
      </p:sp>
    </p:spTree>
    <p:extLst>
      <p:ext uri="{BB962C8B-B14F-4D97-AF65-F5344CB8AC3E}">
        <p14:creationId xmlns:p14="http://schemas.microsoft.com/office/powerpoint/2010/main" val="349393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3413" y="274638"/>
            <a:ext cx="7000875" cy="1143000"/>
          </a:xfrm>
          <a:prstGeom prst="rect">
            <a:avLst/>
          </a:prstGeom>
          <a:noFill/>
        </p:spPr>
        <p:txBody>
          <a:bodyPr vert="horz" lIns="91440" tIns="45720" rIns="91440" bIns="45720" rtlCol="0" anchor="ctr">
            <a:noAutofit/>
          </a:bodyPr>
          <a:lstStyle/>
          <a:p>
            <a:r>
              <a:rPr lang="cs-CZ" smtClean="0"/>
              <a:t>Kliknutím lze upravit styl.</a:t>
            </a:r>
            <a:endParaRPr lang="bs-Latn-BA" dirty="0"/>
          </a:p>
        </p:txBody>
      </p:sp>
      <p:sp>
        <p:nvSpPr>
          <p:cNvPr id="1027" name="Text Placeholder 2"/>
          <p:cNvSpPr>
            <a:spLocks noGrp="1"/>
          </p:cNvSpPr>
          <p:nvPr>
            <p:ph type="body" idx="1"/>
          </p:nvPr>
        </p:nvSpPr>
        <p:spPr bwMode="auto">
          <a:xfrm>
            <a:off x="1905000" y="1557338"/>
            <a:ext cx="70104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bs-Latn-BA" altLang="cs-CZ" smtClean="0"/>
          </a:p>
        </p:txBody>
      </p:sp>
      <p:sp>
        <p:nvSpPr>
          <p:cNvPr id="4" name="Date Placeholder 3"/>
          <p:cNvSpPr>
            <a:spLocks noGrp="1"/>
          </p:cNvSpPr>
          <p:nvPr>
            <p:ph type="dt" sz="half" idx="2"/>
          </p:nvPr>
        </p:nvSpPr>
        <p:spPr>
          <a:xfrm>
            <a:off x="1905000" y="6248400"/>
            <a:ext cx="1817688"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6EFF0FE0-3ED0-4CFA-B2B1-021B23FFE710}" type="datetimeFigureOut">
              <a:rPr lang="cs-CZ"/>
              <a:pPr>
                <a:defRPr/>
              </a:pPr>
              <a:t>17. 1. 2016</a:t>
            </a:fld>
            <a:endParaRPr lang="cs-CZ"/>
          </a:p>
        </p:txBody>
      </p:sp>
      <p:sp>
        <p:nvSpPr>
          <p:cNvPr id="5" name="Footer Placeholder 4"/>
          <p:cNvSpPr>
            <a:spLocks noGrp="1"/>
          </p:cNvSpPr>
          <p:nvPr>
            <p:ph type="ftr" sz="quarter" idx="3"/>
          </p:nvPr>
        </p:nvSpPr>
        <p:spPr>
          <a:xfrm>
            <a:off x="4162425" y="6237288"/>
            <a:ext cx="24669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cs-CZ"/>
          </a:p>
        </p:txBody>
      </p:sp>
      <p:sp>
        <p:nvSpPr>
          <p:cNvPr id="6" name="Slide Number Placeholder 5"/>
          <p:cNvSpPr>
            <a:spLocks noGrp="1"/>
          </p:cNvSpPr>
          <p:nvPr>
            <p:ph type="sldNum" sz="quarter" idx="4"/>
          </p:nvPr>
        </p:nvSpPr>
        <p:spPr>
          <a:xfrm>
            <a:off x="7097713" y="6237288"/>
            <a:ext cx="181768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6055D9D5-7136-455E-B24B-5CDF1A9E736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lang="bs-Latn-BA" sz="5400" b="1" kern="1200" dirty="0">
          <a:ln w="19050">
            <a:solidFill>
              <a:sysClr val="windowText" lastClr="000000"/>
            </a:solidFill>
          </a:ln>
          <a:solidFill>
            <a:schemeClr val="tx1"/>
          </a:solidFill>
          <a:latin typeface="Microsoft New Tai Lue" pitchFamily="34" charset="0"/>
          <a:ea typeface="Microsoft New Tai Lue" pitchFamily="34" charset="0"/>
          <a:cs typeface="Microsoft New Tai Lue" pitchFamily="34" charset="0"/>
        </a:defRPr>
      </a:lvl1pPr>
      <a:lvl2pPr algn="ctr" rtl="0" eaLnBrk="0" fontAlgn="base" hangingPunct="0">
        <a:spcBef>
          <a:spcPct val="0"/>
        </a:spcBef>
        <a:spcAft>
          <a:spcPct val="0"/>
        </a:spcAft>
        <a:defRPr sz="5400" b="1">
          <a:solidFill>
            <a:schemeClr val="tx1"/>
          </a:solidFill>
          <a:latin typeface="Microsoft New Tai Lue" pitchFamily="34" charset="0"/>
          <a:ea typeface="Microsoft New Tai Lue" pitchFamily="34" charset="0"/>
          <a:cs typeface="Microsoft New Tai Lue" pitchFamily="34" charset="0"/>
        </a:defRPr>
      </a:lvl2pPr>
      <a:lvl3pPr algn="ctr" rtl="0" eaLnBrk="0" fontAlgn="base" hangingPunct="0">
        <a:spcBef>
          <a:spcPct val="0"/>
        </a:spcBef>
        <a:spcAft>
          <a:spcPct val="0"/>
        </a:spcAft>
        <a:defRPr sz="5400" b="1">
          <a:solidFill>
            <a:schemeClr val="tx1"/>
          </a:solidFill>
          <a:latin typeface="Microsoft New Tai Lue" pitchFamily="34" charset="0"/>
          <a:ea typeface="Microsoft New Tai Lue" pitchFamily="34" charset="0"/>
          <a:cs typeface="Microsoft New Tai Lue" pitchFamily="34" charset="0"/>
        </a:defRPr>
      </a:lvl3pPr>
      <a:lvl4pPr algn="ctr" rtl="0" eaLnBrk="0" fontAlgn="base" hangingPunct="0">
        <a:spcBef>
          <a:spcPct val="0"/>
        </a:spcBef>
        <a:spcAft>
          <a:spcPct val="0"/>
        </a:spcAft>
        <a:defRPr sz="5400" b="1">
          <a:solidFill>
            <a:schemeClr val="tx1"/>
          </a:solidFill>
          <a:latin typeface="Microsoft New Tai Lue" pitchFamily="34" charset="0"/>
          <a:ea typeface="Microsoft New Tai Lue" pitchFamily="34" charset="0"/>
          <a:cs typeface="Microsoft New Tai Lue" pitchFamily="34" charset="0"/>
        </a:defRPr>
      </a:lvl4pPr>
      <a:lvl5pPr algn="ctr" rtl="0" eaLnBrk="0" fontAlgn="base" hangingPunct="0">
        <a:spcBef>
          <a:spcPct val="0"/>
        </a:spcBef>
        <a:spcAft>
          <a:spcPct val="0"/>
        </a:spcAft>
        <a:defRPr sz="5400" b="1">
          <a:solidFill>
            <a:schemeClr val="tx1"/>
          </a:solidFill>
          <a:latin typeface="Microsoft New Tai Lue" pitchFamily="34" charset="0"/>
          <a:ea typeface="Microsoft New Tai Lue" pitchFamily="34" charset="0"/>
          <a:cs typeface="Microsoft New Tai Lue" pitchFamily="34" charset="0"/>
        </a:defRPr>
      </a:lvl5pPr>
      <a:lvl6pPr marL="457200" algn="ctr" rtl="0" fontAlgn="base">
        <a:spcBef>
          <a:spcPct val="0"/>
        </a:spcBef>
        <a:spcAft>
          <a:spcPct val="0"/>
        </a:spcAft>
        <a:defRPr sz="5400" b="1">
          <a:solidFill>
            <a:schemeClr val="tx1"/>
          </a:solidFill>
          <a:latin typeface="Microsoft New Tai Lue" pitchFamily="34" charset="0"/>
          <a:ea typeface="Microsoft New Tai Lue" pitchFamily="34" charset="0"/>
          <a:cs typeface="Microsoft New Tai Lue" pitchFamily="34" charset="0"/>
        </a:defRPr>
      </a:lvl6pPr>
      <a:lvl7pPr marL="914400" algn="ctr" rtl="0" fontAlgn="base">
        <a:spcBef>
          <a:spcPct val="0"/>
        </a:spcBef>
        <a:spcAft>
          <a:spcPct val="0"/>
        </a:spcAft>
        <a:defRPr sz="5400" b="1">
          <a:solidFill>
            <a:schemeClr val="tx1"/>
          </a:solidFill>
          <a:latin typeface="Microsoft New Tai Lue" pitchFamily="34" charset="0"/>
          <a:ea typeface="Microsoft New Tai Lue" pitchFamily="34" charset="0"/>
          <a:cs typeface="Microsoft New Tai Lue" pitchFamily="34" charset="0"/>
        </a:defRPr>
      </a:lvl7pPr>
      <a:lvl8pPr marL="1371600" algn="ctr" rtl="0" fontAlgn="base">
        <a:spcBef>
          <a:spcPct val="0"/>
        </a:spcBef>
        <a:spcAft>
          <a:spcPct val="0"/>
        </a:spcAft>
        <a:defRPr sz="5400" b="1">
          <a:solidFill>
            <a:schemeClr val="tx1"/>
          </a:solidFill>
          <a:latin typeface="Microsoft New Tai Lue" pitchFamily="34" charset="0"/>
          <a:ea typeface="Microsoft New Tai Lue" pitchFamily="34" charset="0"/>
          <a:cs typeface="Microsoft New Tai Lue" pitchFamily="34" charset="0"/>
        </a:defRPr>
      </a:lvl8pPr>
      <a:lvl9pPr marL="1828800" algn="ctr" rtl="0" fontAlgn="base">
        <a:spcBef>
          <a:spcPct val="0"/>
        </a:spcBef>
        <a:spcAft>
          <a:spcPct val="0"/>
        </a:spcAft>
        <a:defRPr sz="5400" b="1">
          <a:solidFill>
            <a:schemeClr val="tx1"/>
          </a:solidFill>
          <a:latin typeface="Microsoft New Tai Lue" pitchFamily="34" charset="0"/>
          <a:ea typeface="Microsoft New Tai Lue" pitchFamily="34" charset="0"/>
          <a:cs typeface="Microsoft New Tai Lue"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icrosoft New Tai Lue" pitchFamily="34" charset="0"/>
          <a:ea typeface="Microsoft New Tai Lue" pitchFamily="34" charset="0"/>
          <a:cs typeface="Microsoft New Tai Lue"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icrosoft New Tai Lue" pitchFamily="34" charset="0"/>
          <a:ea typeface="Microsoft New Tai Lue" pitchFamily="34" charset="0"/>
          <a:cs typeface="Microsoft New Tai Lue"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icrosoft New Tai Lue" pitchFamily="34" charset="0"/>
          <a:ea typeface="Microsoft New Tai Lue" pitchFamily="34" charset="0"/>
          <a:cs typeface="Microsoft New Tai Lue"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icrosoft New Tai Lue" pitchFamily="34" charset="0"/>
          <a:ea typeface="Microsoft New Tai Lue" pitchFamily="34" charset="0"/>
          <a:cs typeface="Microsoft New Tai Lue"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icrosoft New Tai Lue" pitchFamily="34" charset="0"/>
          <a:ea typeface="Microsoft New Tai Lue" pitchFamily="34" charset="0"/>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8llkHQtaOl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kdomJQvxPZ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image" Target="../media/image8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1.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19.xml"/><Relationship Id="rId21" Type="http://schemas.openxmlformats.org/officeDocument/2006/relationships/image" Target="../media/image25.wmf"/><Relationship Id="rId7" Type="http://schemas.openxmlformats.org/officeDocument/2006/relationships/image" Target="../media/image18.wmf"/><Relationship Id="rId12" Type="http://schemas.openxmlformats.org/officeDocument/2006/relationships/oleObject" Target="../embeddings/oleObject5.bin"/><Relationship Id="rId17" Type="http://schemas.openxmlformats.org/officeDocument/2006/relationships/image" Target="../media/image23.wmf"/><Relationship Id="rId25"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0.wmf"/><Relationship Id="rId24" Type="http://schemas.openxmlformats.org/officeDocument/2006/relationships/oleObject" Target="../embeddings/oleObject11.bin"/><Relationship Id="rId5" Type="http://schemas.openxmlformats.org/officeDocument/2006/relationships/image" Target="../media/image17.wmf"/><Relationship Id="rId15" Type="http://schemas.openxmlformats.org/officeDocument/2006/relationships/image" Target="../media/image22.wmf"/><Relationship Id="rId23" Type="http://schemas.openxmlformats.org/officeDocument/2006/relationships/image" Target="../media/image26.wmf"/><Relationship Id="rId10" Type="http://schemas.openxmlformats.org/officeDocument/2006/relationships/oleObject" Target="../embeddings/oleObject4.bin"/><Relationship Id="rId19" Type="http://schemas.openxmlformats.org/officeDocument/2006/relationships/image" Target="../media/image24.wmf"/><Relationship Id="rId4" Type="http://schemas.openxmlformats.org/officeDocument/2006/relationships/oleObject" Target="../embeddings/oleObject1.bin"/><Relationship Id="rId9" Type="http://schemas.openxmlformats.org/officeDocument/2006/relationships/image" Target="../media/image19.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periodictable.com/Isotopes/092.238/index.html" TargetMode="Externa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lKp67IqQjH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youtube.com/watch?v=GDElT6Tz7_Q" TargetMode="External"/><Relationship Id="rId5" Type="http://schemas.openxmlformats.org/officeDocument/2006/relationships/hyperlink" Target="https://www.youtube.com/watch?v=is8TscwFOvM" TargetMode="External"/><Relationship Id="rId4" Type="http://schemas.openxmlformats.org/officeDocument/2006/relationships/hyperlink" Target="https://www.youtube.com/watch?v=_7oZMA0OuK4"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4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UyqLpbg_Hv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hyperlink" Target="https://www.youtube.com/watch?v=k4xsqw463Hs" TargetMode="External"/><Relationship Id="rId4" Type="http://schemas.openxmlformats.org/officeDocument/2006/relationships/hyperlink" Target="https://www.youtube.com/watch?v=WKklyuzghQ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slide" Target="slide16.xml"/><Relationship Id="rId5" Type="http://schemas.openxmlformats.org/officeDocument/2006/relationships/image" Target="../media/image54.pn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60.png"/><Relationship Id="rId3" Type="http://schemas.openxmlformats.org/officeDocument/2006/relationships/notesSlide" Target="../notesSlides/notesSlide51.xml"/><Relationship Id="rId7" Type="http://schemas.openxmlformats.org/officeDocument/2006/relationships/oleObject" Target="../embeddings/oleObject14.bin"/><Relationship Id="rId12"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5.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47.wmf"/><Relationship Id="rId4" Type="http://schemas.openxmlformats.org/officeDocument/2006/relationships/slide" Target="slide16.xml"/><Relationship Id="rId9" Type="http://schemas.openxmlformats.org/officeDocument/2006/relationships/oleObject" Target="../embeddings/oleObject15.bin"/><Relationship Id="rId14" Type="http://schemas.openxmlformats.org/officeDocument/2006/relationships/image" Target="../media/image61.png"/></Relationships>
</file>

<file path=ppt/slides/_rels/slide52.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20.bin"/><Relationship Id="rId3" Type="http://schemas.openxmlformats.org/officeDocument/2006/relationships/notesSlide" Target="../notesSlides/notesSlide52.xml"/><Relationship Id="rId7" Type="http://schemas.openxmlformats.org/officeDocument/2006/relationships/oleObject" Target="../embeddings/oleObject17.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7.png"/><Relationship Id="rId11" Type="http://schemas.openxmlformats.org/officeDocument/2006/relationships/oleObject" Target="../embeddings/oleObject19.bin"/><Relationship Id="rId5" Type="http://schemas.openxmlformats.org/officeDocument/2006/relationships/image" Target="../media/image66.png"/><Relationship Id="rId15" Type="http://schemas.openxmlformats.org/officeDocument/2006/relationships/image" Target="../media/image68.png"/><Relationship Id="rId10" Type="http://schemas.openxmlformats.org/officeDocument/2006/relationships/image" Target="../media/image50.wmf"/><Relationship Id="rId4" Type="http://schemas.openxmlformats.org/officeDocument/2006/relationships/slide" Target="slide16.xml"/><Relationship Id="rId9" Type="http://schemas.openxmlformats.org/officeDocument/2006/relationships/oleObject" Target="../embeddings/oleObject18.bin"/><Relationship Id="rId14" Type="http://schemas.openxmlformats.org/officeDocument/2006/relationships/image" Target="../media/image52.wmf"/></Relationships>
</file>

<file path=ppt/slides/_rels/slide53.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7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0k276y9kuQQ"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hyperlink" Target="https://www.youtube.com/watch?v=mrGfc-3uv7o" TargetMode="External"/><Relationship Id="rId4" Type="http://schemas.openxmlformats.org/officeDocument/2006/relationships/hyperlink" Target="https://www.youtube.com/watch?v=p9zhP9Bnx-k" TargetMode="External"/></Relationships>
</file>

<file path=ppt/slides/_rels/slide5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5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3.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2472" y="908720"/>
            <a:ext cx="6858000" cy="1800200"/>
          </a:xfrm>
        </p:spPr>
        <p:txBody>
          <a:bodyPr/>
          <a:lstStyle/>
          <a:p>
            <a:pPr algn="ctr"/>
            <a:r>
              <a:rPr lang="cs-CZ" dirty="0" smtClean="0"/>
              <a:t>Radiologická </a:t>
            </a:r>
            <a:r>
              <a:rPr lang="cs-CZ" dirty="0"/>
              <a:t>fyzika a radiobiologie </a:t>
            </a:r>
            <a:endParaRPr lang="bs-Latn-BA" dirty="0"/>
          </a:p>
        </p:txBody>
      </p:sp>
      <p:sp>
        <p:nvSpPr>
          <p:cNvPr id="3" name="Title 1"/>
          <p:cNvSpPr txBox="1">
            <a:spLocks/>
          </p:cNvSpPr>
          <p:nvPr/>
        </p:nvSpPr>
        <p:spPr>
          <a:xfrm>
            <a:off x="1962472" y="3501008"/>
            <a:ext cx="6858000" cy="864096"/>
          </a:xfrm>
          <a:prstGeom prst="rect">
            <a:avLst/>
          </a:prstGeom>
          <a:noFill/>
        </p:spPr>
        <p:txBody>
          <a:bodyPr vert="horz" lIns="91440" tIns="45720" rIns="91440" bIns="45720" rtlCol="0" anchor="b">
            <a:noAutofit/>
          </a:bodyPr>
          <a:lstStyle>
            <a:lvl1pPr algn="l" defTabSz="914400" rtl="0" eaLnBrk="1" latinLnBrk="0" hangingPunct="1">
              <a:spcBef>
                <a:spcPct val="0"/>
              </a:spcBef>
              <a:buNone/>
              <a:defRPr lang="bs-Latn-BA" sz="5400" b="1" kern="1200" dirty="0">
                <a:ln w="19050">
                  <a:solidFill>
                    <a:sysClr val="windowText" lastClr="000000"/>
                  </a:solidFill>
                </a:ln>
                <a:solidFill>
                  <a:sysClr val="windowText" lastClr="000000"/>
                </a:solidFill>
                <a:effectLst/>
                <a:latin typeface="Microsoft New Tai Lue" pitchFamily="34" charset="0"/>
                <a:ea typeface="+mj-ea"/>
                <a:cs typeface="Microsoft New Tai Lue" pitchFamily="34" charset="0"/>
              </a:defRPr>
            </a:lvl1pPr>
          </a:lstStyle>
          <a:p>
            <a:pPr algn="ctr"/>
            <a:r>
              <a:rPr lang="cs-CZ" sz="4400" dirty="0"/>
              <a:t>7</a:t>
            </a:r>
            <a:r>
              <a:rPr lang="cs-CZ" sz="4400" dirty="0" smtClean="0"/>
              <a:t>. přednáška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4653136"/>
            <a:ext cx="1944216" cy="1944216"/>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509120"/>
            <a:ext cx="2811388" cy="2201370"/>
          </a:xfrm>
          <a:prstGeom prst="rect">
            <a:avLst/>
          </a:prstGeom>
        </p:spPr>
      </p:pic>
    </p:spTree>
    <p:extLst>
      <p:ext uri="{BB962C8B-B14F-4D97-AF65-F5344CB8AC3E}">
        <p14:creationId xmlns:p14="http://schemas.microsoft.com/office/powerpoint/2010/main" val="4014675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Magnetický moment</a:t>
            </a:r>
            <a:endParaRPr lang="cs-CZ">
              <a:ea typeface="+mj-ea"/>
            </a:endParaRPr>
          </a:p>
        </p:txBody>
      </p:sp>
      <p:sp>
        <p:nvSpPr>
          <p:cNvPr id="3" name="Zástupný symbol pro obsah 2"/>
          <p:cNvSpPr>
            <a:spLocks noGrp="1"/>
          </p:cNvSpPr>
          <p:nvPr>
            <p:ph idx="1"/>
          </p:nvPr>
        </p:nvSpPr>
        <p:spPr>
          <a:xfrm>
            <a:off x="1905000" y="1557338"/>
            <a:ext cx="7010400" cy="4607966"/>
          </a:xfrm>
        </p:spPr>
        <p:txBody>
          <a:bodyPr/>
          <a:lstStyle/>
          <a:p>
            <a:pPr eaLnBrk="1" hangingPunct="1"/>
            <a:r>
              <a:rPr lang="cs-CZ" altLang="cs-CZ" dirty="0" smtClean="0">
                <a:latin typeface="Times New Roman" pitchFamily="18" charset="0"/>
                <a:cs typeface="Times New Roman" pitchFamily="18" charset="0"/>
              </a:rPr>
              <a:t>Jak vypadaní siločáry reálně?</a:t>
            </a:r>
          </a:p>
          <a:p>
            <a:pPr eaLnBrk="1" hangingPunct="1"/>
            <a:r>
              <a:rPr lang="cs-CZ" altLang="cs-CZ" sz="2000" dirty="0" smtClean="0">
                <a:latin typeface="Times New Roman" pitchFamily="18" charset="0"/>
                <a:cs typeface="Times New Roman" pitchFamily="18" charset="0"/>
              </a:rPr>
              <a:t>Video7_1</a:t>
            </a:r>
          </a:p>
          <a:p>
            <a:pPr marL="0" indent="0" eaLnBrk="1" hangingPunct="1">
              <a:buNone/>
            </a:pPr>
            <a:r>
              <a:rPr lang="cs-CZ" altLang="cs-CZ" sz="2000" dirty="0" smtClean="0">
                <a:latin typeface="Times New Roman" pitchFamily="18" charset="0"/>
                <a:cs typeface="Times New Roman" pitchFamily="18" charset="0"/>
                <a:hlinkClick r:id="rId3"/>
              </a:rPr>
              <a:t>https</a:t>
            </a:r>
            <a:r>
              <a:rPr lang="cs-CZ" altLang="cs-CZ" sz="2000" dirty="0">
                <a:latin typeface="Times New Roman" pitchFamily="18" charset="0"/>
                <a:cs typeface="Times New Roman" pitchFamily="18" charset="0"/>
                <a:hlinkClick r:id="rId3"/>
              </a:rPr>
              <a:t>://www.youtube.com/watch?v=8llkHQtaOlg </a:t>
            </a:r>
            <a:endParaRPr lang="cs-CZ" altLang="cs-CZ" sz="2000" dirty="0" smtClean="0">
              <a:latin typeface="Times New Roman" pitchFamily="18" charset="0"/>
              <a:cs typeface="Times New Roman" pitchFamily="18" charset="0"/>
            </a:endParaRPr>
          </a:p>
          <a:p>
            <a:pPr eaLnBrk="1" hangingPunct="1"/>
            <a:r>
              <a:rPr lang="cs-CZ" altLang="cs-CZ" sz="2000" dirty="0" smtClean="0">
                <a:latin typeface="Times New Roman" pitchFamily="18" charset="0"/>
                <a:cs typeface="Times New Roman" pitchFamily="18" charset="0"/>
              </a:rPr>
              <a:t>Video7_2</a:t>
            </a:r>
            <a:endParaRPr lang="cs-CZ" altLang="cs-CZ" sz="2000" dirty="0">
              <a:latin typeface="Times New Roman" pitchFamily="18" charset="0"/>
              <a:cs typeface="Times New Roman" pitchFamily="18" charset="0"/>
            </a:endParaRPr>
          </a:p>
          <a:p>
            <a:pPr marL="0" indent="0" eaLnBrk="1" hangingPunct="1">
              <a:buNone/>
            </a:pPr>
            <a:r>
              <a:rPr lang="cs-CZ" altLang="cs-CZ" sz="2000" dirty="0">
                <a:latin typeface="Times New Roman" pitchFamily="18" charset="0"/>
                <a:cs typeface="Times New Roman" pitchFamily="18" charset="0"/>
                <a:hlinkClick r:id="rId4"/>
              </a:rPr>
              <a:t>https://www.youtube.com/watch?v=kdomJQvxPZE </a:t>
            </a:r>
            <a:endParaRPr lang="cs-CZ" altLang="cs-CZ" sz="2000" dirty="0" smtClean="0">
              <a:latin typeface="Times New Roman" pitchFamily="18" charset="0"/>
              <a:cs typeface="Times New Roman" pitchFamily="18" charset="0"/>
            </a:endParaRPr>
          </a:p>
          <a:p>
            <a:pPr eaLnBrk="1" hangingPunct="1"/>
            <a:endParaRPr lang="cs-CZ" altLang="cs-CZ"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0127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Magnetický moment</a:t>
            </a:r>
            <a:endParaRPr lang="cs-CZ">
              <a:ea typeface="+mj-ea"/>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749853"/>
            <a:ext cx="1296144" cy="3934721"/>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040" y="1749853"/>
            <a:ext cx="1474144" cy="4046377"/>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2846" y="1611586"/>
            <a:ext cx="1440160" cy="4257177"/>
          </a:xfrm>
          <a:prstGeom prst="rect">
            <a:avLst/>
          </a:prstGeom>
        </p:spPr>
      </p:pic>
      <p:cxnSp>
        <p:nvCxnSpPr>
          <p:cNvPr id="10" name="Přímá spojnice se šipkou 9"/>
          <p:cNvCxnSpPr/>
          <p:nvPr/>
        </p:nvCxnSpPr>
        <p:spPr>
          <a:xfrm flipV="1">
            <a:off x="3707904" y="2924943"/>
            <a:ext cx="1135136" cy="684000"/>
          </a:xfrm>
          <a:prstGeom prst="straightConnector1">
            <a:avLst/>
          </a:prstGeom>
          <a:ln w="155575">
            <a:tailEnd type="arrow"/>
          </a:ln>
        </p:spPr>
        <p:style>
          <a:lnRef idx="1">
            <a:schemeClr val="dk1"/>
          </a:lnRef>
          <a:fillRef idx="0">
            <a:schemeClr val="dk1"/>
          </a:fillRef>
          <a:effectRef idx="0">
            <a:schemeClr val="dk1"/>
          </a:effectRef>
          <a:fontRef idx="minor">
            <a:schemeClr val="tx1"/>
          </a:fontRef>
        </p:style>
      </p:cxnSp>
      <p:cxnSp>
        <p:nvCxnSpPr>
          <p:cNvPr id="12" name="Přímá spojnice se šipkou 11"/>
          <p:cNvCxnSpPr/>
          <p:nvPr/>
        </p:nvCxnSpPr>
        <p:spPr>
          <a:xfrm flipV="1">
            <a:off x="6317184" y="1988840"/>
            <a:ext cx="1135136" cy="684000"/>
          </a:xfrm>
          <a:prstGeom prst="straightConnector1">
            <a:avLst/>
          </a:prstGeom>
          <a:ln w="155575">
            <a:tailEnd type="arrow"/>
          </a:ln>
        </p:spPr>
        <p:style>
          <a:lnRef idx="1">
            <a:schemeClr val="dk1"/>
          </a:lnRef>
          <a:fillRef idx="0">
            <a:schemeClr val="dk1"/>
          </a:fillRef>
          <a:effectRef idx="0">
            <a:schemeClr val="dk1"/>
          </a:effectRef>
          <a:fontRef idx="minor">
            <a:schemeClr val="tx1"/>
          </a:fontRef>
        </p:style>
      </p:cxnSp>
      <p:cxnSp>
        <p:nvCxnSpPr>
          <p:cNvPr id="14" name="Přímá spojnice se šipkou 13"/>
          <p:cNvCxnSpPr/>
          <p:nvPr/>
        </p:nvCxnSpPr>
        <p:spPr>
          <a:xfrm flipV="1">
            <a:off x="6317184" y="3970462"/>
            <a:ext cx="1135136" cy="342000"/>
          </a:xfrm>
          <a:prstGeom prst="straightConnector1">
            <a:avLst/>
          </a:prstGeom>
          <a:ln w="155575">
            <a:tailEnd type="arrow"/>
          </a:ln>
        </p:spPr>
        <p:style>
          <a:lnRef idx="1">
            <a:schemeClr val="dk1"/>
          </a:lnRef>
          <a:fillRef idx="0">
            <a:schemeClr val="dk1"/>
          </a:fillRef>
          <a:effectRef idx="0">
            <a:schemeClr val="dk1"/>
          </a:effectRef>
          <a:fontRef idx="minor">
            <a:schemeClr val="tx1"/>
          </a:fontRef>
        </p:style>
      </p:cxnSp>
      <p:cxnSp>
        <p:nvCxnSpPr>
          <p:cNvPr id="17" name="Přímá spojnice se šipkou 16"/>
          <p:cNvCxnSpPr/>
          <p:nvPr/>
        </p:nvCxnSpPr>
        <p:spPr>
          <a:xfrm>
            <a:off x="6317184" y="2672840"/>
            <a:ext cx="1145662" cy="594103"/>
          </a:xfrm>
          <a:prstGeom prst="straightConnector1">
            <a:avLst/>
          </a:prstGeom>
          <a:ln w="155575">
            <a:tailEnd type="arrow"/>
          </a:ln>
        </p:spPr>
        <p:style>
          <a:lnRef idx="1">
            <a:schemeClr val="dk1"/>
          </a:lnRef>
          <a:fillRef idx="0">
            <a:schemeClr val="dk1"/>
          </a:fillRef>
          <a:effectRef idx="0">
            <a:schemeClr val="dk1"/>
          </a:effectRef>
          <a:fontRef idx="minor">
            <a:schemeClr val="tx1"/>
          </a:fontRef>
        </p:style>
      </p:cxnSp>
      <p:cxnSp>
        <p:nvCxnSpPr>
          <p:cNvPr id="20" name="Přímá spojnice se šipkou 19"/>
          <p:cNvCxnSpPr/>
          <p:nvPr/>
        </p:nvCxnSpPr>
        <p:spPr>
          <a:xfrm>
            <a:off x="3707904" y="3608943"/>
            <a:ext cx="1135136" cy="703519"/>
          </a:xfrm>
          <a:prstGeom prst="straightConnector1">
            <a:avLst/>
          </a:prstGeom>
          <a:ln w="155575">
            <a:tailEnd type="arrow"/>
          </a:ln>
        </p:spPr>
        <p:style>
          <a:lnRef idx="1">
            <a:schemeClr val="dk1"/>
          </a:lnRef>
          <a:fillRef idx="0">
            <a:schemeClr val="dk1"/>
          </a:fillRef>
          <a:effectRef idx="0">
            <a:schemeClr val="dk1"/>
          </a:effectRef>
          <a:fontRef idx="minor">
            <a:schemeClr val="tx1"/>
          </a:fontRef>
        </p:style>
      </p:cxnSp>
      <p:cxnSp>
        <p:nvCxnSpPr>
          <p:cNvPr id="22" name="Přímá spojnice se šipkou 21"/>
          <p:cNvCxnSpPr/>
          <p:nvPr/>
        </p:nvCxnSpPr>
        <p:spPr>
          <a:xfrm>
            <a:off x="6317184" y="4320524"/>
            <a:ext cx="1135136" cy="836668"/>
          </a:xfrm>
          <a:prstGeom prst="straightConnector1">
            <a:avLst/>
          </a:prstGeom>
          <a:ln w="155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4352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Magnetický moment</a:t>
            </a:r>
            <a:endParaRPr lang="cs-CZ">
              <a:ea typeface="+mj-ea"/>
            </a:endParaRPr>
          </a:p>
        </p:txBody>
      </p:sp>
      <p:sp>
        <p:nvSpPr>
          <p:cNvPr id="3"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Proudová smyčka:</a:t>
            </a:r>
          </a:p>
        </p:txBody>
      </p:sp>
      <p:sp>
        <p:nvSpPr>
          <p:cNvPr id="8" name="Zástupný symbol pro obsah 2"/>
          <p:cNvSpPr txBox="1">
            <a:spLocks/>
          </p:cNvSpPr>
          <p:nvPr/>
        </p:nvSpPr>
        <p:spPr bwMode="auto">
          <a:xfrm>
            <a:off x="1908175" y="2133600"/>
            <a:ext cx="7010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dirty="0">
                <a:latin typeface="Times New Roman" pitchFamily="18" charset="0"/>
                <a:cs typeface="Times New Roman" pitchFamily="18" charset="0"/>
              </a:rPr>
              <a:t> Zdroj magnetického </a:t>
            </a:r>
            <a:r>
              <a:rPr lang="cs-CZ" altLang="cs-CZ" dirty="0" smtClean="0">
                <a:latin typeface="Times New Roman" pitchFamily="18" charset="0"/>
                <a:cs typeface="Times New Roman" pitchFamily="18" charset="0"/>
              </a:rPr>
              <a:t>pole.</a:t>
            </a:r>
            <a:endParaRPr lang="cs-CZ" altLang="cs-CZ" dirty="0">
              <a:latin typeface="Times New Roman" pitchFamily="18" charset="0"/>
              <a:cs typeface="Times New Roman" pitchFamily="18" charset="0"/>
            </a:endParaRPr>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996952"/>
            <a:ext cx="28384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7813" y="3092028"/>
            <a:ext cx="387667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ovéPole 4"/>
              <p:cNvSpPr txBox="1"/>
              <p:nvPr/>
            </p:nvSpPr>
            <p:spPr>
              <a:xfrm>
                <a:off x="6018075" y="1295002"/>
                <a:ext cx="2896508" cy="1125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cs-CZ" sz="3600" i="1" smtClean="0">
                              <a:latin typeface="Cambria Math"/>
                            </a:rPr>
                          </m:ctrlPr>
                        </m:accPr>
                        <m:e>
                          <m:r>
                            <a:rPr lang="cs-CZ" sz="3600" b="0" i="1" smtClean="0">
                              <a:latin typeface="Cambria Math"/>
                            </a:rPr>
                            <m:t>𝐵</m:t>
                          </m:r>
                        </m:e>
                      </m:acc>
                      <m:r>
                        <a:rPr lang="cs-CZ" sz="3600" b="0" i="1" smtClean="0">
                          <a:latin typeface="Cambria Math"/>
                        </a:rPr>
                        <m:t>=</m:t>
                      </m:r>
                      <m:f>
                        <m:fPr>
                          <m:ctrlPr>
                            <a:rPr lang="cs-CZ" sz="3600" i="1">
                              <a:latin typeface="Cambria Math"/>
                            </a:rPr>
                          </m:ctrlPr>
                        </m:fPr>
                        <m:num>
                          <m:sSub>
                            <m:sSubPr>
                              <m:ctrlPr>
                                <a:rPr lang="cs-CZ" sz="3600" i="1">
                                  <a:latin typeface="Cambria Math"/>
                                </a:rPr>
                              </m:ctrlPr>
                            </m:sSubPr>
                            <m:e>
                              <m:r>
                                <a:rPr lang="cs-CZ" sz="3600" i="1">
                                  <a:latin typeface="Cambria Math"/>
                                </a:rPr>
                                <m:t>𝜇</m:t>
                              </m:r>
                            </m:e>
                            <m:sub>
                              <m:r>
                                <a:rPr lang="cs-CZ" sz="3600" i="1">
                                  <a:latin typeface="Cambria Math"/>
                                </a:rPr>
                                <m:t>0</m:t>
                              </m:r>
                            </m:sub>
                          </m:sSub>
                          <m:r>
                            <a:rPr lang="cs-CZ" sz="3600" i="1">
                              <a:latin typeface="Cambria Math"/>
                            </a:rPr>
                            <m:t>𝐼</m:t>
                          </m:r>
                        </m:num>
                        <m:den>
                          <m:r>
                            <a:rPr lang="cs-CZ" sz="3600" i="1">
                              <a:latin typeface="Cambria Math"/>
                            </a:rPr>
                            <m:t>2</m:t>
                          </m:r>
                          <m:r>
                            <a:rPr lang="cs-CZ" sz="3600" i="1">
                              <a:latin typeface="Cambria Math"/>
                            </a:rPr>
                            <m:t>𝑟</m:t>
                          </m:r>
                        </m:den>
                      </m:f>
                      <m:acc>
                        <m:accPr>
                          <m:chr m:val="⃗"/>
                          <m:ctrlPr>
                            <a:rPr lang="cs-CZ" sz="3600" i="1">
                              <a:latin typeface="Cambria Math"/>
                            </a:rPr>
                          </m:ctrlPr>
                        </m:accPr>
                        <m:e>
                          <m:r>
                            <a:rPr lang="cs-CZ" sz="3600" i="1">
                              <a:latin typeface="Cambria Math"/>
                            </a:rPr>
                            <m:t>𝑛</m:t>
                          </m:r>
                        </m:e>
                      </m:acc>
                    </m:oMath>
                  </m:oMathPara>
                </a14:m>
                <a:endParaRPr lang="cs-CZ" sz="3600"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6018075" y="1295002"/>
                <a:ext cx="2896508" cy="1125886"/>
              </a:xfrm>
              <a:prstGeom prst="rect">
                <a:avLst/>
              </a:prstGeom>
              <a:blipFill rotWithShape="1">
                <a:blip r:embed="rId5"/>
                <a:stretch>
                  <a:fillRect/>
                </a:stretch>
              </a:blipFill>
            </p:spPr>
            <p:txBody>
              <a:bodyPr/>
              <a:lstStyle/>
              <a:p>
                <a:r>
                  <a:rPr lang="cs-CZ">
                    <a:noFill/>
                  </a:rPr>
                  <a:t> </a:t>
                </a:r>
              </a:p>
            </p:txBody>
          </p:sp>
        </mc:Fallback>
      </mc:AlternateContent>
      <p:sp>
        <p:nvSpPr>
          <p:cNvPr id="11" name="TextovéPole 10"/>
          <p:cNvSpPr txBox="1"/>
          <p:nvPr/>
        </p:nvSpPr>
        <p:spPr>
          <a:xfrm>
            <a:off x="7668344" y="6381328"/>
            <a:ext cx="1296144" cy="369332"/>
          </a:xfrm>
          <a:prstGeom prst="rect">
            <a:avLst/>
          </a:prstGeom>
          <a:noFill/>
        </p:spPr>
        <p:txBody>
          <a:bodyPr wrap="square" rtlCol="0">
            <a:spAutoFit/>
          </a:bodyPr>
          <a:lstStyle/>
          <a:p>
            <a:r>
              <a:rPr lang="cs-CZ" dirty="0" smtClean="0">
                <a:hlinkClick r:id="rId6" action="ppaction://hlinksldjump"/>
              </a:rPr>
              <a:t>Podrobněji</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Magnetický moment</a:t>
            </a:r>
            <a:endParaRPr lang="cs-CZ">
              <a:ea typeface="+mj-ea"/>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236935"/>
            <a:ext cx="6810375"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204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Magnetický moment</a:t>
            </a:r>
            <a:endParaRPr lang="cs-CZ">
              <a:ea typeface="+mj-ea"/>
            </a:endParaRPr>
          </a:p>
        </p:txBody>
      </p:sp>
      <p:sp>
        <p:nvSpPr>
          <p:cNvPr id="5" name="Zástupný symbol pro obsah 4"/>
          <p:cNvSpPr>
            <a:spLocks noGrp="1"/>
          </p:cNvSpPr>
          <p:nvPr>
            <p:ph idx="1"/>
          </p:nvPr>
        </p:nvSpPr>
        <p:spPr/>
        <p:txBody>
          <a:bodyPr/>
          <a:lstStyle/>
          <a:p>
            <a:r>
              <a:rPr lang="cs-CZ" dirty="0" smtClean="0"/>
              <a:t>Cívka.</a:t>
            </a:r>
            <a:endParaRPr lang="cs-CZ" dirty="0"/>
          </a:p>
        </p:txBody>
      </p:sp>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060848"/>
            <a:ext cx="6552728" cy="4586910"/>
          </a:xfrm>
          <a:prstGeom prst="rect">
            <a:avLst/>
          </a:prstGeom>
        </p:spPr>
      </p:pic>
    </p:spTree>
    <p:extLst>
      <p:ext uri="{BB962C8B-B14F-4D97-AF65-F5344CB8AC3E}">
        <p14:creationId xmlns:p14="http://schemas.microsoft.com/office/powerpoint/2010/main" val="1210943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Magnetický moment</a:t>
            </a:r>
            <a:endParaRPr lang="cs-CZ">
              <a:ea typeface="+mj-ea"/>
            </a:endParaRPr>
          </a:p>
        </p:txBody>
      </p:sp>
      <p:sp>
        <p:nvSpPr>
          <p:cNvPr id="3"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Magnetický moment (</a:t>
            </a:r>
            <a:r>
              <a:rPr lang="el-GR" altLang="cs-CZ" b="1" dirty="0" smtClean="0">
                <a:latin typeface="Times New Roman" pitchFamily="18" charset="0"/>
                <a:cs typeface="Times New Roman" pitchFamily="18" charset="0"/>
              </a:rPr>
              <a:t>μ</a:t>
            </a:r>
            <a:r>
              <a:rPr lang="cs-CZ" altLang="cs-CZ" dirty="0" smtClean="0">
                <a:latin typeface="Times New Roman" pitchFamily="18" charset="0"/>
                <a:cs typeface="Times New Roman" pitchFamily="18" charset="0"/>
              </a:rPr>
              <a:t>)</a:t>
            </a:r>
          </a:p>
        </p:txBody>
      </p:sp>
      <p:sp>
        <p:nvSpPr>
          <p:cNvPr id="8" name="Zástupný symbol pro obsah 2"/>
          <p:cNvSpPr txBox="1">
            <a:spLocks/>
          </p:cNvSpPr>
          <p:nvPr/>
        </p:nvSpPr>
        <p:spPr bwMode="auto">
          <a:xfrm>
            <a:off x="1908175" y="213360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dirty="0">
                <a:latin typeface="Times New Roman" pitchFamily="18" charset="0"/>
                <a:cs typeface="Times New Roman" pitchFamily="18" charset="0"/>
              </a:rPr>
              <a:t> Charakterizuje zdroj magnetického </a:t>
            </a:r>
            <a:r>
              <a:rPr lang="cs-CZ" altLang="cs-CZ" dirty="0" smtClean="0">
                <a:latin typeface="Times New Roman" pitchFamily="18" charset="0"/>
                <a:cs typeface="Times New Roman" pitchFamily="18" charset="0"/>
              </a:rPr>
              <a:t>pole.</a:t>
            </a:r>
            <a:endParaRPr lang="cs-CZ" altLang="cs-CZ" dirty="0">
              <a:latin typeface="Times New Roman" pitchFamily="18" charset="0"/>
              <a:cs typeface="Times New Roman" pitchFamily="18" charset="0"/>
            </a:endParaRPr>
          </a:p>
          <a:p>
            <a:pPr lvl="1" eaLnBrk="1" hangingPunct="1">
              <a:buFont typeface="Wingdings" pitchFamily="2" charset="2"/>
              <a:buChar char="Ø"/>
            </a:pPr>
            <a:r>
              <a:rPr lang="cs-CZ" altLang="cs-CZ" dirty="0">
                <a:latin typeface="Times New Roman" pitchFamily="18" charset="0"/>
                <a:cs typeface="Times New Roman" pitchFamily="18" charset="0"/>
              </a:rPr>
              <a:t> Vektorová </a:t>
            </a:r>
            <a:r>
              <a:rPr lang="cs-CZ" altLang="cs-CZ" dirty="0" smtClean="0">
                <a:latin typeface="Times New Roman" pitchFamily="18" charset="0"/>
                <a:cs typeface="Times New Roman" pitchFamily="18" charset="0"/>
              </a:rPr>
              <a:t>veličina.</a:t>
            </a:r>
            <a:endParaRPr lang="cs-CZ" altLang="cs-CZ" dirty="0">
              <a:latin typeface="Times New Roman" pitchFamily="18" charset="0"/>
              <a:cs typeface="Times New Roman" pitchFamily="18" charset="0"/>
            </a:endParaRPr>
          </a:p>
        </p:txBody>
      </p:sp>
      <p:sp>
        <p:nvSpPr>
          <p:cNvPr id="9" name="Zástupný symbol pro obsah 2"/>
          <p:cNvSpPr txBox="1">
            <a:spLocks/>
          </p:cNvSpPr>
          <p:nvPr/>
        </p:nvSpPr>
        <p:spPr bwMode="auto">
          <a:xfrm>
            <a:off x="1908175" y="3141663"/>
            <a:ext cx="7010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dirty="0">
                <a:latin typeface="Times New Roman" pitchFamily="18" charset="0"/>
                <a:cs typeface="Times New Roman" pitchFamily="18" charset="0"/>
              </a:rPr>
              <a:t> Pro proudovou </a:t>
            </a:r>
            <a:r>
              <a:rPr lang="cs-CZ" altLang="cs-CZ" dirty="0" smtClean="0">
                <a:latin typeface="Times New Roman" pitchFamily="18" charset="0"/>
                <a:cs typeface="Times New Roman" pitchFamily="18" charset="0"/>
              </a:rPr>
              <a:t>smyčku.</a:t>
            </a:r>
            <a:endParaRPr lang="cs-CZ" altLang="cs-CZ" dirty="0">
              <a:latin typeface="Times New Roman" pitchFamily="18" charset="0"/>
              <a:cs typeface="Times New Roman" pitchFamily="18" charset="0"/>
            </a:endParaRPr>
          </a:p>
        </p:txBody>
      </p:sp>
      <p:sp>
        <p:nvSpPr>
          <p:cNvPr id="10" name="TextovéPole 9"/>
          <p:cNvSpPr txBox="1">
            <a:spLocks noRot="1" noChangeAspect="1" noMove="1" noResize="1" noEditPoints="1" noAdjustHandles="1" noChangeArrowheads="1" noChangeShapeType="1" noTextEdit="1"/>
          </p:cNvSpPr>
          <p:nvPr/>
        </p:nvSpPr>
        <p:spPr>
          <a:xfrm>
            <a:off x="6433804" y="3068960"/>
            <a:ext cx="2746708" cy="646331"/>
          </a:xfrm>
          <a:prstGeom prst="rect">
            <a:avLst/>
          </a:prstGeom>
          <a:blipFill rotWithShape="1">
            <a:blip r:embed="rId3"/>
            <a:stretch>
              <a:fillRect/>
            </a:stretch>
          </a:blipFill>
        </p:spPr>
        <p:txBody>
          <a:bodyPr/>
          <a:lstStyle/>
          <a:p>
            <a:pPr>
              <a:defRPr/>
            </a:pPr>
            <a:r>
              <a:rPr lang="cs-CZ">
                <a:noFill/>
              </a:rPr>
              <a:t> </a:t>
            </a:r>
          </a:p>
        </p:txBody>
      </p:sp>
      <p:sp>
        <p:nvSpPr>
          <p:cNvPr id="11" name="Zástupný symbol pro obsah 2"/>
          <p:cNvSpPr txBox="1">
            <a:spLocks/>
          </p:cNvSpPr>
          <p:nvPr/>
        </p:nvSpPr>
        <p:spPr bwMode="auto">
          <a:xfrm>
            <a:off x="1908175" y="3716338"/>
            <a:ext cx="70104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r>
              <a:rPr lang="cs-CZ" altLang="cs-CZ">
                <a:latin typeface="Times New Roman" pitchFamily="18" charset="0"/>
                <a:cs typeface="Times New Roman" pitchFamily="18" charset="0"/>
              </a:rPr>
              <a:t>Co to má společného s MR?</a:t>
            </a: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4276725"/>
            <a:ext cx="3813175"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barn(inVertical)">
                                      <p:cBhvr>
                                        <p:cTn id="25" dur="500"/>
                                        <p:tgtEl>
                                          <p:spTgt spid="11">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Magnetický moment</a:t>
            </a:r>
            <a:endParaRPr lang="cs-CZ">
              <a:ea typeface="+mj-ea"/>
            </a:endParaRPr>
          </a:p>
        </p:txBody>
      </p:sp>
      <p:sp>
        <p:nvSpPr>
          <p:cNvPr id="3" name="Zástupný symbol pro obsah 2"/>
          <p:cNvSpPr>
            <a:spLocks noGrp="1"/>
          </p:cNvSpPr>
          <p:nvPr>
            <p:ph idx="1"/>
          </p:nvPr>
        </p:nvSpPr>
        <p:spPr>
          <a:xfrm>
            <a:off x="1905000" y="1557338"/>
            <a:ext cx="7010400" cy="1223962"/>
          </a:xfrm>
        </p:spPr>
        <p:txBody>
          <a:bodyPr>
            <a:normAutofit fontScale="92500" lnSpcReduction="20000"/>
          </a:bodyPr>
          <a:lstStyle/>
          <a:p>
            <a:pPr eaLnBrk="1" hangingPunct="1"/>
            <a:r>
              <a:rPr lang="cs-CZ" altLang="cs-CZ" dirty="0" smtClean="0">
                <a:latin typeface="Times New Roman" pitchFamily="18" charset="0"/>
                <a:cs typeface="Times New Roman" pitchFamily="18" charset="0"/>
              </a:rPr>
              <a:t>Elektrony „obíhají“ kolem jádra (analogie s proudovou smyčkou).</a:t>
            </a:r>
          </a:p>
          <a:p>
            <a:pPr lvl="1" eaLnBrk="1" hangingPunct="1">
              <a:buFont typeface="Wingdings" pitchFamily="2" charset="2"/>
              <a:buChar char="Ø"/>
            </a:pPr>
            <a:r>
              <a:rPr lang="cs-CZ" altLang="cs-CZ" dirty="0" smtClean="0">
                <a:latin typeface="Times New Roman" pitchFamily="18" charset="0"/>
                <a:cs typeface="Times New Roman" pitchFamily="18" charset="0"/>
              </a:rPr>
              <a:t> Orbitální </a:t>
            </a:r>
            <a:r>
              <a:rPr lang="cs-CZ" altLang="cs-CZ" dirty="0" err="1" smtClean="0">
                <a:latin typeface="Times New Roman" pitchFamily="18" charset="0"/>
                <a:cs typeface="Times New Roman" pitchFamily="18" charset="0"/>
              </a:rPr>
              <a:t>mag</a:t>
            </a:r>
            <a:r>
              <a:rPr lang="cs-CZ" altLang="cs-CZ" dirty="0" smtClean="0">
                <a:latin typeface="Times New Roman" pitchFamily="18" charset="0"/>
                <a:cs typeface="Times New Roman" pitchFamily="18" charset="0"/>
              </a:rPr>
              <a:t>. moment (</a:t>
            </a:r>
            <a:r>
              <a:rPr lang="el-GR" altLang="cs-CZ" b="1" dirty="0" smtClean="0">
                <a:latin typeface="Times New Roman" pitchFamily="18" charset="0"/>
                <a:cs typeface="Times New Roman" pitchFamily="18" charset="0"/>
              </a:rPr>
              <a:t>μ</a:t>
            </a:r>
            <a:r>
              <a:rPr lang="cs-CZ" altLang="cs-CZ" b="1" baseline="-25000" dirty="0" smtClean="0">
                <a:latin typeface="Times New Roman" pitchFamily="18" charset="0"/>
                <a:cs typeface="Times New Roman" pitchFamily="18" charset="0"/>
              </a:rPr>
              <a:t>L</a:t>
            </a:r>
            <a:r>
              <a:rPr lang="cs-CZ" altLang="cs-CZ" dirty="0" smtClean="0">
                <a:latin typeface="Times New Roman" pitchFamily="18" charset="0"/>
                <a:cs typeface="Times New Roman" pitchFamily="18" charset="0"/>
              </a:rPr>
              <a:t>)</a:t>
            </a:r>
          </a:p>
        </p:txBody>
      </p:sp>
      <p:sp>
        <p:nvSpPr>
          <p:cNvPr id="12" name="Zástupný symbol pro obsah 2"/>
          <p:cNvSpPr txBox="1">
            <a:spLocks/>
          </p:cNvSpPr>
          <p:nvPr/>
        </p:nvSpPr>
        <p:spPr bwMode="auto">
          <a:xfrm>
            <a:off x="1908175" y="2780333"/>
            <a:ext cx="70104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r>
              <a:rPr lang="cs-CZ" altLang="cs-CZ" dirty="0">
                <a:latin typeface="Times New Roman" pitchFamily="18" charset="0"/>
                <a:cs typeface="Times New Roman" pitchFamily="18" charset="0"/>
              </a:rPr>
              <a:t>Elektrony mají vnitřní moment hybnosti („rotace kolem osy</a:t>
            </a:r>
            <a:r>
              <a:rPr lang="cs-CZ" altLang="cs-CZ" dirty="0" smtClean="0">
                <a:latin typeface="Times New Roman" pitchFamily="18" charset="0"/>
                <a:cs typeface="Times New Roman" pitchFamily="18" charset="0"/>
              </a:rPr>
              <a:t>“).</a:t>
            </a:r>
            <a:endParaRPr lang="cs-CZ" altLang="cs-CZ" dirty="0">
              <a:latin typeface="Times New Roman" pitchFamily="18" charset="0"/>
              <a:cs typeface="Times New Roman" pitchFamily="18" charset="0"/>
            </a:endParaRPr>
          </a:p>
          <a:p>
            <a:pPr lvl="1" eaLnBrk="1" hangingPunct="1">
              <a:buFont typeface="Wingdings" pitchFamily="2" charset="2"/>
              <a:buChar char="Ø"/>
            </a:pPr>
            <a:r>
              <a:rPr lang="cs-CZ" altLang="cs-CZ" dirty="0">
                <a:latin typeface="Times New Roman" pitchFamily="18" charset="0"/>
                <a:cs typeface="Times New Roman" pitchFamily="18" charset="0"/>
              </a:rPr>
              <a:t> Spinový </a:t>
            </a:r>
            <a:r>
              <a:rPr lang="cs-CZ" altLang="cs-CZ" dirty="0" err="1">
                <a:latin typeface="Times New Roman" pitchFamily="18" charset="0"/>
                <a:cs typeface="Times New Roman" pitchFamily="18" charset="0"/>
              </a:rPr>
              <a:t>mag</a:t>
            </a:r>
            <a:r>
              <a:rPr lang="cs-CZ" altLang="cs-CZ" dirty="0">
                <a:latin typeface="Times New Roman" pitchFamily="18" charset="0"/>
                <a:cs typeface="Times New Roman" pitchFamily="18" charset="0"/>
              </a:rPr>
              <a:t>. moment (</a:t>
            </a:r>
            <a:r>
              <a:rPr lang="el-GR" altLang="cs-CZ" b="1" dirty="0">
                <a:latin typeface="Times New Roman" pitchFamily="18" charset="0"/>
                <a:cs typeface="Times New Roman" pitchFamily="18" charset="0"/>
              </a:rPr>
              <a:t>μ</a:t>
            </a:r>
            <a:r>
              <a:rPr lang="cs-CZ" altLang="cs-CZ" b="1" baseline="-25000" dirty="0">
                <a:latin typeface="Times New Roman" pitchFamily="18" charset="0"/>
                <a:cs typeface="Times New Roman" pitchFamily="18" charset="0"/>
              </a:rPr>
              <a:t>S</a:t>
            </a:r>
            <a:r>
              <a:rPr lang="cs-CZ" altLang="cs-CZ" dirty="0">
                <a:latin typeface="Times New Roman" pitchFamily="18" charset="0"/>
                <a:cs typeface="Times New Roman" pitchFamily="18" charset="0"/>
              </a:rPr>
              <a:t>)</a:t>
            </a:r>
          </a:p>
        </p:txBody>
      </p:sp>
      <p:sp>
        <p:nvSpPr>
          <p:cNvPr id="13" name="Zástupný symbol pro obsah 2"/>
          <p:cNvSpPr txBox="1">
            <a:spLocks/>
          </p:cNvSpPr>
          <p:nvPr/>
        </p:nvSpPr>
        <p:spPr bwMode="auto">
          <a:xfrm>
            <a:off x="1908175" y="4364509"/>
            <a:ext cx="70104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r>
              <a:rPr lang="cs-CZ" altLang="cs-CZ" dirty="0">
                <a:latin typeface="Times New Roman" pitchFamily="18" charset="0"/>
                <a:cs typeface="Times New Roman" pitchFamily="18" charset="0"/>
              </a:rPr>
              <a:t>Nukleony </a:t>
            </a:r>
            <a:r>
              <a:rPr lang="cs-CZ" altLang="cs-CZ" dirty="0" smtClean="0">
                <a:latin typeface="Times New Roman" pitchFamily="18" charset="0"/>
                <a:cs typeface="Times New Roman" pitchFamily="18" charset="0"/>
              </a:rPr>
              <a:t>mají vnitřní moment hybnosti („rotace kolem osy“).</a:t>
            </a:r>
            <a:endParaRPr lang="cs-CZ" altLang="cs-CZ" dirty="0">
              <a:latin typeface="Times New Roman" pitchFamily="18" charset="0"/>
              <a:cs typeface="Times New Roman" pitchFamily="18" charset="0"/>
            </a:endParaRPr>
          </a:p>
          <a:p>
            <a:pPr lvl="1" eaLnBrk="1" hangingPunct="1">
              <a:buFont typeface="Wingdings" pitchFamily="2" charset="2"/>
              <a:buChar char="Ø"/>
            </a:pPr>
            <a:r>
              <a:rPr lang="cs-CZ" altLang="cs-CZ" dirty="0">
                <a:latin typeface="Times New Roman" pitchFamily="18" charset="0"/>
                <a:cs typeface="Times New Roman" pitchFamily="18" charset="0"/>
              </a:rPr>
              <a:t> Jaderný </a:t>
            </a:r>
            <a:r>
              <a:rPr lang="cs-CZ" altLang="cs-CZ" dirty="0" err="1">
                <a:latin typeface="Times New Roman" pitchFamily="18" charset="0"/>
                <a:cs typeface="Times New Roman" pitchFamily="18" charset="0"/>
              </a:rPr>
              <a:t>mag</a:t>
            </a:r>
            <a:r>
              <a:rPr lang="cs-CZ" altLang="cs-CZ" dirty="0">
                <a:latin typeface="Times New Roman" pitchFamily="18" charset="0"/>
                <a:cs typeface="Times New Roman" pitchFamily="18" charset="0"/>
              </a:rPr>
              <a:t>. moment</a:t>
            </a:r>
          </a:p>
        </p:txBody>
      </p:sp>
      <p:sp>
        <p:nvSpPr>
          <p:cNvPr id="6" name="TextovéPole 5"/>
          <p:cNvSpPr txBox="1"/>
          <p:nvPr/>
        </p:nvSpPr>
        <p:spPr>
          <a:xfrm>
            <a:off x="7668344" y="6381328"/>
            <a:ext cx="1296144" cy="369332"/>
          </a:xfrm>
          <a:prstGeom prst="rect">
            <a:avLst/>
          </a:prstGeom>
          <a:noFill/>
        </p:spPr>
        <p:txBody>
          <a:bodyPr wrap="square" rtlCol="0">
            <a:spAutoFit/>
          </a:bodyPr>
          <a:lstStyle/>
          <a:p>
            <a:r>
              <a:rPr lang="cs-CZ" dirty="0" smtClean="0">
                <a:hlinkClick r:id="rId3" action="ppaction://hlinksldjump"/>
              </a:rPr>
              <a:t>Podrobněji</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barn(inVertical)">
                                      <p:cBhvr>
                                        <p:cTn id="18" dur="500"/>
                                        <p:tgtEl>
                                          <p:spTgt spid="1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barn(inVertical)">
                                      <p:cBhvr>
                                        <p:cTn id="23" dur="500"/>
                                        <p:tgtEl>
                                          <p:spTgt spid="13">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barn(inVertical)">
                                      <p:cBhvr>
                                        <p:cTn id="26" dur="500"/>
                                        <p:tgtEl>
                                          <p:spTgt spid="13">
                                            <p:txEl>
                                              <p:pRg st="1" end="1"/>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p:bldP spid="1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Jaderný magnetický moment</a:t>
            </a:r>
            <a:endParaRPr lang="cs-CZ">
              <a:ea typeface="+mj-ea"/>
            </a:endParaRPr>
          </a:p>
        </p:txBody>
      </p:sp>
      <p:sp>
        <p:nvSpPr>
          <p:cNvPr id="7"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I nukleony mají spin.</a:t>
            </a:r>
          </a:p>
        </p:txBody>
      </p:sp>
      <p:sp>
        <p:nvSpPr>
          <p:cNvPr id="8" name="Zástupný symbol pro obsah 2"/>
          <p:cNvSpPr txBox="1">
            <a:spLocks/>
          </p:cNvSpPr>
          <p:nvPr/>
        </p:nvSpPr>
        <p:spPr bwMode="auto">
          <a:xfrm>
            <a:off x="1908175" y="2060575"/>
            <a:ext cx="70104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dirty="0">
                <a:latin typeface="Times New Roman" pitchFamily="18" charset="0"/>
                <a:cs typeface="Times New Roman" pitchFamily="18" charset="0"/>
              </a:rPr>
              <a:t> Vnitřní moment hybnosti („rotace kolem osy</a:t>
            </a:r>
            <a:r>
              <a:rPr lang="cs-CZ" altLang="cs-CZ" dirty="0" smtClean="0">
                <a:latin typeface="Times New Roman" pitchFamily="18" charset="0"/>
                <a:cs typeface="Times New Roman" pitchFamily="18" charset="0"/>
              </a:rPr>
              <a:t>“).</a:t>
            </a:r>
            <a:endParaRPr lang="cs-CZ" altLang="cs-CZ" dirty="0">
              <a:latin typeface="Times New Roman" pitchFamily="18" charset="0"/>
              <a:cs typeface="Times New Roman" pitchFamily="18" charset="0"/>
            </a:endParaRPr>
          </a:p>
        </p:txBody>
      </p:sp>
      <p:sp>
        <p:nvSpPr>
          <p:cNvPr id="9" name="Zástupný symbol pro obsah 2"/>
          <p:cNvSpPr txBox="1">
            <a:spLocks/>
          </p:cNvSpPr>
          <p:nvPr/>
        </p:nvSpPr>
        <p:spPr bwMode="auto">
          <a:xfrm>
            <a:off x="1908175" y="2924175"/>
            <a:ext cx="70104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dirty="0">
                <a:latin typeface="Times New Roman" pitchFamily="18" charset="0"/>
                <a:cs typeface="Times New Roman" pitchFamily="18" charset="0"/>
              </a:rPr>
              <a:t> Je kvantovaný (může nabývat jen přesně daných hodnot</a:t>
            </a:r>
            <a:r>
              <a:rPr lang="cs-CZ" altLang="cs-CZ" dirty="0" smtClean="0">
                <a:latin typeface="Times New Roman" pitchFamily="18" charset="0"/>
                <a:cs typeface="Times New Roman" pitchFamily="18" charset="0"/>
              </a:rPr>
              <a:t>).</a:t>
            </a:r>
            <a:endParaRPr lang="cs-CZ" altLang="cs-CZ" dirty="0">
              <a:latin typeface="Times New Roman" pitchFamily="18" charset="0"/>
              <a:cs typeface="Times New Roman" pitchFamily="18" charset="0"/>
            </a:endParaRPr>
          </a:p>
        </p:txBody>
      </p:sp>
      <p:sp>
        <p:nvSpPr>
          <p:cNvPr id="10" name="Zástupný symbol pro obsah 2"/>
          <p:cNvSpPr txBox="1">
            <a:spLocks/>
          </p:cNvSpPr>
          <p:nvPr/>
        </p:nvSpPr>
        <p:spPr bwMode="auto">
          <a:xfrm>
            <a:off x="1908175" y="3789363"/>
            <a:ext cx="701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dirty="0">
                <a:latin typeface="Times New Roman" pitchFamily="18" charset="0"/>
                <a:cs typeface="Times New Roman" pitchFamily="18" charset="0"/>
              </a:rPr>
              <a:t> Je to </a:t>
            </a:r>
            <a:r>
              <a:rPr lang="cs-CZ" altLang="cs-CZ" dirty="0" smtClean="0">
                <a:latin typeface="Times New Roman" pitchFamily="18" charset="0"/>
                <a:cs typeface="Times New Roman" pitchFamily="18" charset="0"/>
              </a:rPr>
              <a:t>vektor.</a:t>
            </a:r>
            <a:endParaRPr lang="cs-CZ" altLang="cs-CZ" dirty="0">
              <a:latin typeface="Times New Roman" pitchFamily="18" charset="0"/>
              <a:cs typeface="Times New Roman" pitchFamily="18" charset="0"/>
            </a:endParaRPr>
          </a:p>
        </p:txBody>
      </p:sp>
      <p:sp>
        <p:nvSpPr>
          <p:cNvPr id="11" name="Zástupný symbol pro obsah 2"/>
          <p:cNvSpPr txBox="1">
            <a:spLocks/>
          </p:cNvSpPr>
          <p:nvPr/>
        </p:nvSpPr>
        <p:spPr bwMode="auto">
          <a:xfrm>
            <a:off x="1908175" y="4292600"/>
            <a:ext cx="70104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dirty="0">
                <a:latin typeface="Times New Roman" pitchFamily="18" charset="0"/>
                <a:cs typeface="Times New Roman" pitchFamily="18" charset="0"/>
              </a:rPr>
              <a:t> Nukleony jsou fermiony (musí splňovat Pauliho vylučovací princip</a:t>
            </a:r>
            <a:r>
              <a:rPr lang="cs-CZ" altLang="cs-CZ" dirty="0" smtClean="0">
                <a:latin typeface="Times New Roman" pitchFamily="18" charset="0"/>
                <a:cs typeface="Times New Roman" pitchFamily="18" charset="0"/>
              </a:rPr>
              <a:t>).</a:t>
            </a:r>
            <a:endParaRPr lang="cs-CZ" altLang="cs-CZ" dirty="0">
              <a:latin typeface="Times New Roman" pitchFamily="18" charset="0"/>
              <a:cs typeface="Times New Roman" pitchFamily="18" charset="0"/>
            </a:endParaRPr>
          </a:p>
        </p:txBody>
      </p:sp>
      <p:sp>
        <p:nvSpPr>
          <p:cNvPr id="14" name="Zástupný symbol pro obsah 2"/>
          <p:cNvSpPr txBox="1">
            <a:spLocks/>
          </p:cNvSpPr>
          <p:nvPr/>
        </p:nvSpPr>
        <p:spPr>
          <a:xfrm>
            <a:off x="1908175" y="5229225"/>
            <a:ext cx="7010400" cy="792163"/>
          </a:xfrm>
          <a:prstGeom prst="rect">
            <a:avLst/>
          </a:prstGeom>
          <a:no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fontAlgn="auto">
              <a:spcAft>
                <a:spcPts val="0"/>
              </a:spcAft>
              <a:buFont typeface="Wingdings" panose="05000000000000000000" pitchFamily="2" charset="2"/>
              <a:buChar char="Ø"/>
              <a:defRPr/>
            </a:pP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Žádné 2 nerozlišitelné fermiony nemohou být ve stejném kvantovém stavu.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barn(inVertical)">
                                      <p:cBhvr>
                                        <p:cTn id="3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1" grpId="0" build="p"/>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Jaderný magnetický moment</a:t>
            </a:r>
            <a:endParaRPr lang="cs-CZ">
              <a:ea typeface="+mj-ea"/>
            </a:endParaRPr>
          </a:p>
        </p:txBody>
      </p:sp>
      <p:sp>
        <p:nvSpPr>
          <p:cNvPr id="7" name="Zástupný symbol pro obsah 2"/>
          <p:cNvSpPr>
            <a:spLocks noGrp="1"/>
          </p:cNvSpPr>
          <p:nvPr>
            <p:ph idx="1"/>
          </p:nvPr>
        </p:nvSpPr>
        <p:spPr>
          <a:xfrm>
            <a:off x="1905000" y="1557338"/>
            <a:ext cx="7010400" cy="1584325"/>
          </a:xfrm>
        </p:spPr>
        <p:txBody>
          <a:bodyPr/>
          <a:lstStyle/>
          <a:p>
            <a:pPr eaLnBrk="1" hangingPunct="1"/>
            <a:r>
              <a:rPr lang="cs-CZ" altLang="cs-CZ" dirty="0" smtClean="0">
                <a:latin typeface="Times New Roman" pitchFamily="18" charset="0"/>
                <a:cs typeface="Times New Roman" pitchFamily="18" charset="0"/>
              </a:rPr>
              <a:t>Nukleony se musejí skládat do kvantových stavů (obdobně jako elektrony v obale).</a:t>
            </a:r>
          </a:p>
        </p:txBody>
      </p:sp>
      <p:sp>
        <p:nvSpPr>
          <p:cNvPr id="12" name="Zástupný symbol pro obsah 2"/>
          <p:cNvSpPr txBox="1">
            <a:spLocks/>
          </p:cNvSpPr>
          <p:nvPr/>
        </p:nvSpPr>
        <p:spPr bwMode="auto">
          <a:xfrm>
            <a:off x="1908175" y="3068638"/>
            <a:ext cx="7010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r>
              <a:rPr lang="cs-CZ" altLang="cs-CZ" dirty="0">
                <a:latin typeface="Times New Roman" pitchFamily="18" charset="0"/>
                <a:cs typeface="Times New Roman" pitchFamily="18" charset="0"/>
              </a:rPr>
              <a:t>Protony a neutrony jsou rozlišitelné </a:t>
            </a:r>
            <a:r>
              <a:rPr lang="cs-CZ" altLang="cs-CZ" dirty="0" smtClean="0">
                <a:latin typeface="Times New Roman" pitchFamily="18" charset="0"/>
                <a:cs typeface="Times New Roman" pitchFamily="18" charset="0"/>
              </a:rPr>
              <a:t>částice.</a:t>
            </a:r>
            <a:endParaRPr lang="cs-CZ" altLang="cs-CZ" dirty="0">
              <a:latin typeface="Times New Roman" pitchFamily="18" charset="0"/>
              <a:cs typeface="Times New Roman" pitchFamily="18" charset="0"/>
            </a:endParaRPr>
          </a:p>
        </p:txBody>
      </p:sp>
      <p:sp>
        <p:nvSpPr>
          <p:cNvPr id="13" name="Zástupný symbol pro obsah 2"/>
          <p:cNvSpPr txBox="1">
            <a:spLocks/>
          </p:cNvSpPr>
          <p:nvPr/>
        </p:nvSpPr>
        <p:spPr bwMode="auto">
          <a:xfrm>
            <a:off x="1908175" y="4076700"/>
            <a:ext cx="7010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r>
              <a:rPr lang="cs-CZ" altLang="cs-CZ" dirty="0">
                <a:latin typeface="Times New Roman" pitchFamily="18" charset="0"/>
                <a:cs typeface="Times New Roman" pitchFamily="18" charset="0"/>
              </a:rPr>
              <a:t>Spiny se skládají jako </a:t>
            </a:r>
            <a:r>
              <a:rPr lang="cs-CZ" altLang="cs-CZ" dirty="0" smtClean="0">
                <a:latin typeface="Times New Roman" pitchFamily="18" charset="0"/>
                <a:cs typeface="Times New Roman" pitchFamily="18" charset="0"/>
              </a:rPr>
              <a:t>vektory.</a:t>
            </a:r>
            <a:endParaRPr lang="cs-CZ" altLang="cs-CZ"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build="p"/>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Jaderný magnetický moment</a:t>
            </a:r>
            <a:endParaRPr lang="cs-CZ">
              <a:ea typeface="+mj-ea"/>
            </a:endParaRPr>
          </a:p>
        </p:txBody>
      </p:sp>
      <p:grpSp>
        <p:nvGrpSpPr>
          <p:cNvPr id="9219" name="Group 54"/>
          <p:cNvGrpSpPr>
            <a:grpSpLocks/>
          </p:cNvGrpSpPr>
          <p:nvPr/>
        </p:nvGrpSpPr>
        <p:grpSpPr bwMode="auto">
          <a:xfrm>
            <a:off x="1692275" y="1557338"/>
            <a:ext cx="7343775" cy="5156200"/>
            <a:chOff x="432" y="823"/>
            <a:chExt cx="4191" cy="2825"/>
          </a:xfrm>
        </p:grpSpPr>
        <p:graphicFrame>
          <p:nvGraphicFramePr>
            <p:cNvPr id="9220" name="Object 7"/>
            <p:cNvGraphicFramePr>
              <a:graphicFrameLocks noChangeAspect="1"/>
            </p:cNvGraphicFramePr>
            <p:nvPr/>
          </p:nvGraphicFramePr>
          <p:xfrm>
            <a:off x="498" y="864"/>
            <a:ext cx="201" cy="237"/>
          </p:xfrm>
          <a:graphic>
            <a:graphicData uri="http://schemas.openxmlformats.org/presentationml/2006/ole">
              <mc:AlternateContent xmlns:mc="http://schemas.openxmlformats.org/markup-compatibility/2006">
                <mc:Choice xmlns:v="urn:schemas-microsoft-com:vml" Requires="v">
                  <p:oleObj spid="_x0000_s9896" name="Equation" r:id="rId4" imgW="355446" imgH="418918" progId="">
                    <p:embed/>
                  </p:oleObj>
                </mc:Choice>
                <mc:Fallback>
                  <p:oleObj name="Equation" r:id="rId4" imgW="355446" imgH="418918"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 y="864"/>
                          <a:ext cx="20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1" name="Oval 9"/>
            <p:cNvSpPr>
              <a:spLocks noChangeArrowheads="1"/>
            </p:cNvSpPr>
            <p:nvPr/>
          </p:nvSpPr>
          <p:spPr bwMode="auto">
            <a:xfrm>
              <a:off x="2688" y="960"/>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22" name="Oval 11"/>
            <p:cNvSpPr>
              <a:spLocks noChangeArrowheads="1"/>
            </p:cNvSpPr>
            <p:nvPr/>
          </p:nvSpPr>
          <p:spPr bwMode="auto">
            <a:xfrm>
              <a:off x="1104" y="1392"/>
              <a:ext cx="96" cy="96"/>
            </a:xfrm>
            <a:prstGeom prst="ellipse">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23" name="Oval 12"/>
            <p:cNvSpPr>
              <a:spLocks noChangeArrowheads="1"/>
            </p:cNvSpPr>
            <p:nvPr/>
          </p:nvSpPr>
          <p:spPr bwMode="auto">
            <a:xfrm>
              <a:off x="1104" y="1872"/>
              <a:ext cx="96" cy="96"/>
            </a:xfrm>
            <a:prstGeom prst="ellipse">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graphicFrame>
          <p:nvGraphicFramePr>
            <p:cNvPr id="9224" name="Object 13"/>
            <p:cNvGraphicFramePr>
              <a:graphicFrameLocks noChangeAspect="1"/>
            </p:cNvGraphicFramePr>
            <p:nvPr/>
          </p:nvGraphicFramePr>
          <p:xfrm>
            <a:off x="480" y="1344"/>
            <a:ext cx="237" cy="237"/>
          </p:xfrm>
          <a:graphic>
            <a:graphicData uri="http://schemas.openxmlformats.org/presentationml/2006/ole">
              <mc:AlternateContent xmlns:mc="http://schemas.openxmlformats.org/markup-compatibility/2006">
                <mc:Choice xmlns:v="urn:schemas-microsoft-com:vml" Requires="v">
                  <p:oleObj spid="_x0000_s9897" name="Equation" r:id="rId6" imgW="419100" imgH="419100" progId="">
                    <p:embed/>
                  </p:oleObj>
                </mc:Choice>
                <mc:Fallback>
                  <p:oleObj name="Equation" r:id="rId6" imgW="419100" imgH="419100" progId="">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 y="1344"/>
                          <a:ext cx="237"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5" name="Object 14"/>
            <p:cNvGraphicFramePr>
              <a:graphicFrameLocks noChangeAspect="1"/>
            </p:cNvGraphicFramePr>
            <p:nvPr/>
          </p:nvGraphicFramePr>
          <p:xfrm>
            <a:off x="480" y="1776"/>
            <a:ext cx="251" cy="237"/>
          </p:xfrm>
          <a:graphic>
            <a:graphicData uri="http://schemas.openxmlformats.org/presentationml/2006/ole">
              <mc:AlternateContent xmlns:mc="http://schemas.openxmlformats.org/markup-compatibility/2006">
                <mc:Choice xmlns:v="urn:schemas-microsoft-com:vml" Requires="v">
                  <p:oleObj spid="_x0000_s9898" name="Equation" r:id="rId8" imgW="444307" imgH="418918" progId="">
                    <p:embed/>
                  </p:oleObj>
                </mc:Choice>
                <mc:Fallback>
                  <p:oleObj name="Equation" r:id="rId8" imgW="444307" imgH="418918" progId="">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 y="1776"/>
                          <a:ext cx="25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6" name="Object 15"/>
            <p:cNvGraphicFramePr>
              <a:graphicFrameLocks noChangeAspect="1"/>
            </p:cNvGraphicFramePr>
            <p:nvPr/>
          </p:nvGraphicFramePr>
          <p:xfrm>
            <a:off x="480" y="2208"/>
            <a:ext cx="251" cy="237"/>
          </p:xfrm>
          <a:graphic>
            <a:graphicData uri="http://schemas.openxmlformats.org/presentationml/2006/ole">
              <mc:AlternateContent xmlns:mc="http://schemas.openxmlformats.org/markup-compatibility/2006">
                <mc:Choice xmlns:v="urn:schemas-microsoft-com:vml" Requires="v">
                  <p:oleObj spid="_x0000_s9899" name="Equation" r:id="rId10" imgW="444307" imgH="418918" progId="">
                    <p:embed/>
                  </p:oleObj>
                </mc:Choice>
                <mc:Fallback>
                  <p:oleObj name="Equation" r:id="rId10" imgW="444307" imgH="418918" progId="">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 y="2208"/>
                          <a:ext cx="25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7" name="Object 19"/>
            <p:cNvGraphicFramePr>
              <a:graphicFrameLocks noChangeAspect="1"/>
            </p:cNvGraphicFramePr>
            <p:nvPr/>
          </p:nvGraphicFramePr>
          <p:xfrm>
            <a:off x="432" y="2784"/>
            <a:ext cx="337" cy="237"/>
          </p:xfrm>
          <a:graphic>
            <a:graphicData uri="http://schemas.openxmlformats.org/presentationml/2006/ole">
              <mc:AlternateContent xmlns:mc="http://schemas.openxmlformats.org/markup-compatibility/2006">
                <mc:Choice xmlns:v="urn:schemas-microsoft-com:vml" Requires="v">
                  <p:oleObj spid="_x0000_s9900" name="Equation" r:id="rId12" imgW="596900" imgH="419100" progId="">
                    <p:embed/>
                  </p:oleObj>
                </mc:Choice>
                <mc:Fallback>
                  <p:oleObj name="Equation" r:id="rId12" imgW="596900" imgH="419100" progId="">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 y="2784"/>
                          <a:ext cx="337"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8" name="Object 20"/>
            <p:cNvGraphicFramePr>
              <a:graphicFrameLocks noChangeAspect="1"/>
            </p:cNvGraphicFramePr>
            <p:nvPr/>
          </p:nvGraphicFramePr>
          <p:xfrm>
            <a:off x="432" y="3408"/>
            <a:ext cx="337" cy="237"/>
          </p:xfrm>
          <a:graphic>
            <a:graphicData uri="http://schemas.openxmlformats.org/presentationml/2006/ole">
              <mc:AlternateContent xmlns:mc="http://schemas.openxmlformats.org/markup-compatibility/2006">
                <mc:Choice xmlns:v="urn:schemas-microsoft-com:vml" Requires="v">
                  <p:oleObj spid="_x0000_s9901" name="Equation" r:id="rId14" imgW="596900" imgH="419100" progId="">
                    <p:embed/>
                  </p:oleObj>
                </mc:Choice>
                <mc:Fallback>
                  <p:oleObj name="Equation" r:id="rId14" imgW="596900" imgH="419100" progId="">
                    <p:embed/>
                    <p:pic>
                      <p:nvPicPr>
                        <p:cNvPr id="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 y="3408"/>
                          <a:ext cx="337"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9" name="Oval 22"/>
            <p:cNvSpPr>
              <a:spLocks noChangeArrowheads="1"/>
            </p:cNvSpPr>
            <p:nvPr/>
          </p:nvSpPr>
          <p:spPr bwMode="auto">
            <a:xfrm>
              <a:off x="2688" y="1872"/>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30" name="Oval 23"/>
            <p:cNvSpPr>
              <a:spLocks noChangeArrowheads="1"/>
            </p:cNvSpPr>
            <p:nvPr/>
          </p:nvSpPr>
          <p:spPr bwMode="auto">
            <a:xfrm>
              <a:off x="1104" y="2256"/>
              <a:ext cx="96" cy="96"/>
            </a:xfrm>
            <a:prstGeom prst="ellipse">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31" name="Oval 24"/>
            <p:cNvSpPr>
              <a:spLocks noChangeArrowheads="1"/>
            </p:cNvSpPr>
            <p:nvPr/>
          </p:nvSpPr>
          <p:spPr bwMode="auto">
            <a:xfrm>
              <a:off x="2688" y="225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32" name="Oval 25"/>
            <p:cNvSpPr>
              <a:spLocks noChangeArrowheads="1"/>
            </p:cNvSpPr>
            <p:nvPr/>
          </p:nvSpPr>
          <p:spPr bwMode="auto">
            <a:xfrm>
              <a:off x="3072" y="225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33" name="Oval 26"/>
            <p:cNvSpPr>
              <a:spLocks noChangeArrowheads="1"/>
            </p:cNvSpPr>
            <p:nvPr/>
          </p:nvSpPr>
          <p:spPr bwMode="auto">
            <a:xfrm>
              <a:off x="1104" y="2880"/>
              <a:ext cx="96" cy="96"/>
            </a:xfrm>
            <a:prstGeom prst="ellipse">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34" name="Oval 27"/>
            <p:cNvSpPr>
              <a:spLocks noChangeArrowheads="1"/>
            </p:cNvSpPr>
            <p:nvPr/>
          </p:nvSpPr>
          <p:spPr bwMode="auto">
            <a:xfrm>
              <a:off x="1392" y="2880"/>
              <a:ext cx="96" cy="96"/>
            </a:xfrm>
            <a:prstGeom prst="ellipse">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35" name="Oval 28"/>
            <p:cNvSpPr>
              <a:spLocks noChangeArrowheads="1"/>
            </p:cNvSpPr>
            <p:nvPr/>
          </p:nvSpPr>
          <p:spPr bwMode="auto">
            <a:xfrm>
              <a:off x="2688" y="2832"/>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36" name="Oval 29"/>
            <p:cNvSpPr>
              <a:spLocks noChangeArrowheads="1"/>
            </p:cNvSpPr>
            <p:nvPr/>
          </p:nvSpPr>
          <p:spPr bwMode="auto">
            <a:xfrm>
              <a:off x="1104" y="3456"/>
              <a:ext cx="96" cy="96"/>
            </a:xfrm>
            <a:prstGeom prst="ellipse">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37" name="Oval 30"/>
            <p:cNvSpPr>
              <a:spLocks noChangeArrowheads="1"/>
            </p:cNvSpPr>
            <p:nvPr/>
          </p:nvSpPr>
          <p:spPr bwMode="auto">
            <a:xfrm>
              <a:off x="1392" y="3456"/>
              <a:ext cx="96" cy="96"/>
            </a:xfrm>
            <a:prstGeom prst="ellipse">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38" name="Oval 31"/>
            <p:cNvSpPr>
              <a:spLocks noChangeArrowheads="1"/>
            </p:cNvSpPr>
            <p:nvPr/>
          </p:nvSpPr>
          <p:spPr bwMode="auto">
            <a:xfrm>
              <a:off x="2736" y="345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39" name="Oval 32"/>
            <p:cNvSpPr>
              <a:spLocks noChangeArrowheads="1"/>
            </p:cNvSpPr>
            <p:nvPr/>
          </p:nvSpPr>
          <p:spPr bwMode="auto">
            <a:xfrm>
              <a:off x="3120" y="3456"/>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spcBef>
                  <a:spcPct val="0"/>
                </a:spcBef>
                <a:buFontTx/>
                <a:buNone/>
              </a:pPr>
              <a:endParaRPr lang="cs-CZ" altLang="cs-CZ" sz="2400">
                <a:latin typeface="Times New Roman" pitchFamily="18" charset="0"/>
              </a:endParaRPr>
            </a:p>
          </p:txBody>
        </p:sp>
        <p:sp>
          <p:nvSpPr>
            <p:cNvPr id="9240" name="Line 33"/>
            <p:cNvSpPr>
              <a:spLocks noChangeShapeType="1"/>
            </p:cNvSpPr>
            <p:nvPr/>
          </p:nvSpPr>
          <p:spPr bwMode="auto">
            <a:xfrm flipV="1">
              <a:off x="1152" y="1296"/>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1" name="Line 34"/>
            <p:cNvSpPr>
              <a:spLocks noChangeShapeType="1"/>
            </p:cNvSpPr>
            <p:nvPr/>
          </p:nvSpPr>
          <p:spPr bwMode="auto">
            <a:xfrm flipV="1">
              <a:off x="1152" y="1776"/>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2" name="Line 35"/>
            <p:cNvSpPr>
              <a:spLocks noChangeShapeType="1"/>
            </p:cNvSpPr>
            <p:nvPr/>
          </p:nvSpPr>
          <p:spPr bwMode="auto">
            <a:xfrm flipV="1">
              <a:off x="1152" y="2160"/>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3" name="Line 36"/>
            <p:cNvSpPr>
              <a:spLocks noChangeShapeType="1"/>
            </p:cNvSpPr>
            <p:nvPr/>
          </p:nvSpPr>
          <p:spPr bwMode="auto">
            <a:xfrm flipV="1">
              <a:off x="1152" y="2784"/>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4" name="Line 37"/>
            <p:cNvSpPr>
              <a:spLocks noChangeShapeType="1"/>
            </p:cNvSpPr>
            <p:nvPr/>
          </p:nvSpPr>
          <p:spPr bwMode="auto">
            <a:xfrm flipV="1">
              <a:off x="1152" y="3360"/>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5" name="Line 38"/>
            <p:cNvSpPr>
              <a:spLocks noChangeShapeType="1"/>
            </p:cNvSpPr>
            <p:nvPr/>
          </p:nvSpPr>
          <p:spPr bwMode="auto">
            <a:xfrm flipV="1">
              <a:off x="2736" y="864"/>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6" name="Line 39"/>
            <p:cNvSpPr>
              <a:spLocks noChangeShapeType="1"/>
            </p:cNvSpPr>
            <p:nvPr/>
          </p:nvSpPr>
          <p:spPr bwMode="auto">
            <a:xfrm flipV="1">
              <a:off x="2736" y="1776"/>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7" name="Line 40"/>
            <p:cNvSpPr>
              <a:spLocks noChangeShapeType="1"/>
            </p:cNvSpPr>
            <p:nvPr/>
          </p:nvSpPr>
          <p:spPr bwMode="auto">
            <a:xfrm flipV="1">
              <a:off x="2736" y="2160"/>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8" name="Line 41"/>
            <p:cNvSpPr>
              <a:spLocks noChangeShapeType="1"/>
            </p:cNvSpPr>
            <p:nvPr/>
          </p:nvSpPr>
          <p:spPr bwMode="auto">
            <a:xfrm flipV="1">
              <a:off x="2736" y="2736"/>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49" name="Line 42"/>
            <p:cNvSpPr>
              <a:spLocks noChangeShapeType="1"/>
            </p:cNvSpPr>
            <p:nvPr/>
          </p:nvSpPr>
          <p:spPr bwMode="auto">
            <a:xfrm flipV="1">
              <a:off x="2784" y="3360"/>
              <a:ext cx="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0" name="Line 43"/>
            <p:cNvSpPr>
              <a:spLocks noChangeShapeType="1"/>
            </p:cNvSpPr>
            <p:nvPr/>
          </p:nvSpPr>
          <p:spPr bwMode="auto">
            <a:xfrm flipV="1">
              <a:off x="1440" y="3360"/>
              <a:ext cx="0" cy="28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1" name="Line 44"/>
            <p:cNvSpPr>
              <a:spLocks noChangeShapeType="1"/>
            </p:cNvSpPr>
            <p:nvPr/>
          </p:nvSpPr>
          <p:spPr bwMode="auto">
            <a:xfrm flipV="1">
              <a:off x="1440" y="2784"/>
              <a:ext cx="0" cy="28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2" name="Line 45"/>
            <p:cNvSpPr>
              <a:spLocks noChangeShapeType="1"/>
            </p:cNvSpPr>
            <p:nvPr/>
          </p:nvSpPr>
          <p:spPr bwMode="auto">
            <a:xfrm flipV="1">
              <a:off x="3120" y="2160"/>
              <a:ext cx="0" cy="28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253" name="Line 46"/>
            <p:cNvSpPr>
              <a:spLocks noChangeShapeType="1"/>
            </p:cNvSpPr>
            <p:nvPr/>
          </p:nvSpPr>
          <p:spPr bwMode="auto">
            <a:xfrm flipV="1">
              <a:off x="3168" y="3360"/>
              <a:ext cx="0" cy="28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aphicFrame>
          <p:nvGraphicFramePr>
            <p:cNvPr id="9254" name="Object 47"/>
            <p:cNvGraphicFramePr>
              <a:graphicFrameLocks noChangeAspect="1"/>
            </p:cNvGraphicFramePr>
            <p:nvPr/>
          </p:nvGraphicFramePr>
          <p:xfrm>
            <a:off x="4168" y="823"/>
            <a:ext cx="410" cy="416"/>
          </p:xfrm>
          <a:graphic>
            <a:graphicData uri="http://schemas.openxmlformats.org/presentationml/2006/ole">
              <mc:AlternateContent xmlns:mc="http://schemas.openxmlformats.org/markup-compatibility/2006">
                <mc:Choice xmlns:v="urn:schemas-microsoft-com:vml" Requires="v">
                  <p:oleObj spid="_x0000_s9902" name="Equation" r:id="rId16" imgW="723586" imgH="736280" progId="">
                    <p:embed/>
                  </p:oleObj>
                </mc:Choice>
                <mc:Fallback>
                  <p:oleObj name="Equation" r:id="rId16" imgW="723586" imgH="736280" progId="">
                    <p:embed/>
                    <p:pic>
                      <p:nvPicPr>
                        <p:cNvPr id="0" name="Object 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68" y="823"/>
                          <a:ext cx="410"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55" name="Object 48"/>
            <p:cNvGraphicFramePr>
              <a:graphicFrameLocks noChangeAspect="1"/>
            </p:cNvGraphicFramePr>
            <p:nvPr/>
          </p:nvGraphicFramePr>
          <p:xfrm>
            <a:off x="4165" y="1344"/>
            <a:ext cx="410" cy="416"/>
          </p:xfrm>
          <a:graphic>
            <a:graphicData uri="http://schemas.openxmlformats.org/presentationml/2006/ole">
              <mc:AlternateContent xmlns:mc="http://schemas.openxmlformats.org/markup-compatibility/2006">
                <mc:Choice xmlns:v="urn:schemas-microsoft-com:vml" Requires="v">
                  <p:oleObj spid="_x0000_s9903" name="Equation" r:id="rId18" imgW="723586" imgH="736280" progId="">
                    <p:embed/>
                  </p:oleObj>
                </mc:Choice>
                <mc:Fallback>
                  <p:oleObj name="Equation" r:id="rId18" imgW="723586" imgH="736280" progId="">
                    <p:embed/>
                    <p:pic>
                      <p:nvPicPr>
                        <p:cNvPr id="0" name="Object 4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65" y="1344"/>
                          <a:ext cx="410"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56" name="Object 49"/>
            <p:cNvGraphicFramePr>
              <a:graphicFrameLocks noChangeAspect="1"/>
            </p:cNvGraphicFramePr>
            <p:nvPr/>
          </p:nvGraphicFramePr>
          <p:xfrm>
            <a:off x="4186" y="1887"/>
            <a:ext cx="367" cy="193"/>
          </p:xfrm>
          <a:graphic>
            <a:graphicData uri="http://schemas.openxmlformats.org/presentationml/2006/ole">
              <mc:AlternateContent xmlns:mc="http://schemas.openxmlformats.org/markup-compatibility/2006">
                <mc:Choice xmlns:v="urn:schemas-microsoft-com:vml" Requires="v">
                  <p:oleObj spid="_x0000_s9904" name="Equation" r:id="rId20" imgW="647419" imgH="342751" progId="">
                    <p:embed/>
                  </p:oleObj>
                </mc:Choice>
                <mc:Fallback>
                  <p:oleObj name="Equation" r:id="rId20" imgW="647419" imgH="342751" progId="">
                    <p:embed/>
                    <p:pic>
                      <p:nvPicPr>
                        <p:cNvPr id="0" name="Object 4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86" y="1887"/>
                          <a:ext cx="36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57" name="Object 50"/>
            <p:cNvGraphicFramePr>
              <a:graphicFrameLocks noChangeAspect="1"/>
            </p:cNvGraphicFramePr>
            <p:nvPr/>
          </p:nvGraphicFramePr>
          <p:xfrm>
            <a:off x="4214" y="2160"/>
            <a:ext cx="409" cy="416"/>
          </p:xfrm>
          <a:graphic>
            <a:graphicData uri="http://schemas.openxmlformats.org/presentationml/2006/ole">
              <mc:AlternateContent xmlns:mc="http://schemas.openxmlformats.org/markup-compatibility/2006">
                <mc:Choice xmlns:v="urn:schemas-microsoft-com:vml" Requires="v">
                  <p:oleObj spid="_x0000_s9905" name="Equation" r:id="rId22" imgW="723586" imgH="736280" progId="">
                    <p:embed/>
                  </p:oleObj>
                </mc:Choice>
                <mc:Fallback>
                  <p:oleObj name="Equation" r:id="rId22" imgW="723586" imgH="736280" progId="">
                    <p:embed/>
                    <p:pic>
                      <p:nvPicPr>
                        <p:cNvPr id="0" name="Object 5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14" y="2160"/>
                          <a:ext cx="409"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58" name="Object 51"/>
            <p:cNvGraphicFramePr>
              <a:graphicFrameLocks noChangeAspect="1"/>
            </p:cNvGraphicFramePr>
            <p:nvPr/>
          </p:nvGraphicFramePr>
          <p:xfrm>
            <a:off x="4214" y="2736"/>
            <a:ext cx="409" cy="416"/>
          </p:xfrm>
          <a:graphic>
            <a:graphicData uri="http://schemas.openxmlformats.org/presentationml/2006/ole">
              <mc:AlternateContent xmlns:mc="http://schemas.openxmlformats.org/markup-compatibility/2006">
                <mc:Choice xmlns:v="urn:schemas-microsoft-com:vml" Requires="v">
                  <p:oleObj spid="_x0000_s9906" name="Equation" r:id="rId24" imgW="723586" imgH="736280" progId="">
                    <p:embed/>
                  </p:oleObj>
                </mc:Choice>
                <mc:Fallback>
                  <p:oleObj name="Equation" r:id="rId24" imgW="723586" imgH="736280" progId="">
                    <p:embed/>
                    <p:pic>
                      <p:nvPicPr>
                        <p:cNvPr id="0" name="Object 5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14" y="2736"/>
                          <a:ext cx="409"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59" name="Object 52"/>
            <p:cNvGraphicFramePr>
              <a:graphicFrameLocks noChangeAspect="1"/>
            </p:cNvGraphicFramePr>
            <p:nvPr/>
          </p:nvGraphicFramePr>
          <p:xfrm>
            <a:off x="4231" y="3375"/>
            <a:ext cx="373" cy="194"/>
          </p:xfrm>
          <a:graphic>
            <a:graphicData uri="http://schemas.openxmlformats.org/presentationml/2006/ole">
              <mc:AlternateContent xmlns:mc="http://schemas.openxmlformats.org/markup-compatibility/2006">
                <mc:Choice xmlns:v="urn:schemas-microsoft-com:vml" Requires="v">
                  <p:oleObj spid="_x0000_s9907" name="Equation" r:id="rId26" imgW="660113" imgH="342751" progId="">
                    <p:embed/>
                  </p:oleObj>
                </mc:Choice>
                <mc:Fallback>
                  <p:oleObj name="Equation" r:id="rId26" imgW="660113" imgH="342751" progId="">
                    <p:embed/>
                    <p:pic>
                      <p:nvPicPr>
                        <p:cNvPr id="0" name="Object 5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231" y="3375"/>
                          <a:ext cx="3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txBox="1">
            <a:spLocks/>
          </p:cNvSpPr>
          <p:nvPr/>
        </p:nvSpPr>
        <p:spPr>
          <a:xfrm>
            <a:off x="1890464" y="764704"/>
            <a:ext cx="6858000" cy="1440160"/>
          </a:xfrm>
          <a:prstGeom prst="rect">
            <a:avLst/>
          </a:prstGeom>
          <a:noFill/>
        </p:spPr>
        <p:txBody>
          <a:bodyPr anchor="b"/>
          <a:lstStyle>
            <a:lvl1pPr algn="l" defTabSz="914400" rtl="0" eaLnBrk="1" latinLnBrk="0" hangingPunct="1">
              <a:spcBef>
                <a:spcPct val="0"/>
              </a:spcBef>
              <a:buNone/>
              <a:defRPr lang="bs-Latn-BA" sz="5400" b="1" kern="1200" dirty="0">
                <a:ln w="19050">
                  <a:solidFill>
                    <a:sysClr val="windowText" lastClr="000000"/>
                  </a:solidFill>
                </a:ln>
                <a:solidFill>
                  <a:sysClr val="windowText" lastClr="000000"/>
                </a:solidFill>
                <a:effectLst/>
                <a:latin typeface="Microsoft New Tai Lue" pitchFamily="34" charset="0"/>
                <a:ea typeface="+mj-ea"/>
                <a:cs typeface="Microsoft New Tai Lue" pitchFamily="34" charset="0"/>
              </a:defRPr>
            </a:lvl1pPr>
          </a:lstStyle>
          <a:p>
            <a:pPr algn="ctr" fontAlgn="auto">
              <a:spcAft>
                <a:spcPts val="0"/>
              </a:spcAft>
              <a:defRPr/>
            </a:pPr>
            <a:r>
              <a:rPr lang="cs-CZ" sz="6600" dirty="0" smtClean="0"/>
              <a:t>Základní principy MRI</a:t>
            </a:r>
            <a:endParaRPr lang="cs-CZ" sz="6600" dirty="0"/>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7" y="2204864"/>
            <a:ext cx="5952661" cy="44644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Jaderný magnetický moment</a:t>
            </a:r>
            <a:endParaRPr lang="cs-CZ">
              <a:ea typeface="+mj-ea"/>
            </a:endParaRPr>
          </a:p>
        </p:txBody>
      </p:sp>
      <p:graphicFrame>
        <p:nvGraphicFramePr>
          <p:cNvPr id="51" name="Group 2162"/>
          <p:cNvGraphicFramePr>
            <a:graphicFrameLocks noGrp="1"/>
          </p:cNvGraphicFramePr>
          <p:nvPr>
            <p:extLst>
              <p:ext uri="{D42A27DB-BD31-4B8C-83A1-F6EECF244321}">
                <p14:modId xmlns:p14="http://schemas.microsoft.com/office/powerpoint/2010/main" val="435874482"/>
              </p:ext>
            </p:extLst>
          </p:nvPr>
        </p:nvGraphicFramePr>
        <p:xfrm>
          <a:off x="1691679" y="1628800"/>
          <a:ext cx="7452320" cy="4664079"/>
        </p:xfrm>
        <a:graphic>
          <a:graphicData uri="http://schemas.openxmlformats.org/drawingml/2006/table">
            <a:tbl>
              <a:tblPr/>
              <a:tblGrid>
                <a:gridCol w="1296145"/>
                <a:gridCol w="936104"/>
                <a:gridCol w="1440160"/>
                <a:gridCol w="1818773"/>
                <a:gridCol w="1961138"/>
              </a:tblGrid>
              <a:tr h="51823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Prvek</a:t>
                      </a: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Spin</a:t>
                      </a:r>
                      <a:r>
                        <a:rPr kumimoji="0" lang="en-US" sz="2800" b="0" i="0" u="none" strike="noStrike" cap="none" normalizeH="0" baseline="0" dirty="0" smtClean="0">
                          <a:ln>
                            <a:noFill/>
                          </a:ln>
                          <a:solidFill>
                            <a:schemeClr val="tx1"/>
                          </a:solidFill>
                          <a:effectLst/>
                          <a:latin typeface="Times New Roman" pitchFamily="18" charset="0"/>
                        </a:rPr>
                        <a:t> </a:t>
                      </a:r>
                      <a:r>
                        <a:rPr kumimoji="0" lang="cs-CZ" sz="2800" b="0" i="0" u="none" strike="noStrike" cap="none" normalizeH="0" baseline="0" dirty="0" smtClean="0">
                          <a:ln>
                            <a:noFill/>
                          </a:ln>
                          <a:solidFill>
                            <a:schemeClr val="tx1"/>
                          </a:solidFill>
                          <a:effectLst/>
                          <a:latin typeface="Times New Roman" pitchFamily="18" charset="0"/>
                        </a:rPr>
                        <a:t>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Times New Roman"/>
                          <a:cs typeface="Times New Roman"/>
                        </a:rPr>
                        <a:t>γ</a:t>
                      </a:r>
                      <a:r>
                        <a:rPr kumimoji="0" lang="cs-CZ" sz="2800" b="0" i="0" u="none" strike="noStrike" cap="none" normalizeH="0" baseline="0" dirty="0" smtClean="0">
                          <a:ln>
                            <a:noFill/>
                          </a:ln>
                          <a:solidFill>
                            <a:schemeClr val="tx1"/>
                          </a:solidFill>
                          <a:effectLst/>
                          <a:latin typeface="Times New Roman"/>
                          <a:cs typeface="Times New Roman"/>
                        </a:rPr>
                        <a:t>[10</a:t>
                      </a:r>
                      <a:r>
                        <a:rPr kumimoji="0" lang="cs-CZ" sz="2800" b="0" i="0" u="none" strike="noStrike" cap="none" normalizeH="0" baseline="30000" dirty="0" smtClean="0">
                          <a:ln>
                            <a:noFill/>
                          </a:ln>
                          <a:solidFill>
                            <a:schemeClr val="tx1"/>
                          </a:solidFill>
                          <a:effectLst/>
                          <a:latin typeface="Times New Roman"/>
                          <a:cs typeface="Times New Roman"/>
                        </a:rPr>
                        <a:t>8</a:t>
                      </a:r>
                      <a:r>
                        <a:rPr kumimoji="0" lang="cs-CZ" sz="2800" b="0" i="0" u="none" strike="noStrike" cap="none" normalizeH="0" baseline="0" dirty="0" smtClean="0">
                          <a:ln>
                            <a:noFill/>
                          </a:ln>
                          <a:solidFill>
                            <a:schemeClr val="tx1"/>
                          </a:solidFill>
                          <a:effectLst/>
                          <a:latin typeface="Times New Roman"/>
                          <a:cs typeface="Times New Roman"/>
                        </a:rPr>
                        <a:t>T</a:t>
                      </a:r>
                      <a:r>
                        <a:rPr kumimoji="0" lang="cs-CZ" sz="2800" b="0" i="0" u="none" strike="noStrike" cap="none" normalizeH="0" baseline="30000" dirty="0" smtClean="0">
                          <a:ln>
                            <a:noFill/>
                          </a:ln>
                          <a:solidFill>
                            <a:schemeClr val="tx1"/>
                          </a:solidFill>
                          <a:effectLst/>
                          <a:latin typeface="Times New Roman"/>
                          <a:cs typeface="Times New Roman"/>
                        </a:rPr>
                        <a:t>-1</a:t>
                      </a:r>
                      <a:r>
                        <a:rPr kumimoji="0" lang="cs-CZ" sz="2800" b="0" i="0" u="none" strike="noStrike" cap="none" normalizeH="0" baseline="0" dirty="0" smtClean="0">
                          <a:ln>
                            <a:noFill/>
                          </a:ln>
                          <a:solidFill>
                            <a:schemeClr val="tx1"/>
                          </a:solidFill>
                          <a:effectLst/>
                          <a:latin typeface="Times New Roman"/>
                          <a:cs typeface="Times New Roman"/>
                        </a:rPr>
                        <a:t>s</a:t>
                      </a:r>
                      <a:r>
                        <a:rPr kumimoji="0" lang="cs-CZ" sz="2800" b="0" i="0" u="none" strike="noStrike" cap="none" normalizeH="0" baseline="30000" dirty="0" smtClean="0">
                          <a:ln>
                            <a:noFill/>
                          </a:ln>
                          <a:solidFill>
                            <a:schemeClr val="tx1"/>
                          </a:solidFill>
                          <a:effectLst/>
                          <a:latin typeface="Times New Roman"/>
                          <a:cs typeface="Times New Roman"/>
                        </a:rPr>
                        <a:t>-1</a:t>
                      </a:r>
                      <a:r>
                        <a:rPr kumimoji="0" lang="cs-CZ" sz="2800" b="0" i="0" u="none" strike="noStrike" cap="none" normalizeH="0" baseline="0" dirty="0" smtClean="0">
                          <a:ln>
                            <a:noFill/>
                          </a:ln>
                          <a:solidFill>
                            <a:schemeClr val="tx1"/>
                          </a:solidFill>
                          <a:effectLst/>
                          <a:latin typeface="Times New Roman"/>
                          <a:cs typeface="Times New Roman"/>
                        </a:rPr>
                        <a:t>]</a:t>
                      </a:r>
                      <a:endParaRPr kumimoji="0" lang="cs-CZ" sz="28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Times New Roman" pitchFamily="18" charset="0"/>
                        </a:rPr>
                        <a:t>Výskyt </a:t>
                      </a:r>
                      <a:r>
                        <a:rPr kumimoji="0" lang="en-US" sz="2800" b="0" i="0" u="none" strike="noStrike" cap="none" normalizeH="0" baseline="0" smtClean="0">
                          <a:ln>
                            <a:noFill/>
                          </a:ln>
                          <a:solidFill>
                            <a:schemeClr val="tx1"/>
                          </a:solidFill>
                          <a:effectLst/>
                          <a:latin typeface="Times New Roman" pitchFamily="18" charset="0"/>
                        </a:rPr>
                        <a:t>[%]</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Vo</a:t>
                      </a:r>
                      <a:r>
                        <a:rPr kumimoji="0" lang="cs-CZ" sz="2800" b="0" i="0" u="none" strike="noStrike" cap="none" normalizeH="0" baseline="0" dirty="0" smtClean="0">
                          <a:ln>
                            <a:noFill/>
                          </a:ln>
                          <a:solidFill>
                            <a:schemeClr val="tx1"/>
                          </a:solidFill>
                          <a:effectLst/>
                          <a:latin typeface="Times New Roman" pitchFamily="18" charset="0"/>
                        </a:rPr>
                        <a:t>dík</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dirty="0" smtClean="0">
                          <a:ln>
                            <a:noFill/>
                          </a:ln>
                          <a:solidFill>
                            <a:schemeClr val="tx1"/>
                          </a:solidFill>
                          <a:effectLst/>
                          <a:latin typeface="Times New Roman" pitchFamily="18" charset="0"/>
                        </a:rPr>
                        <a:t>1</a:t>
                      </a:r>
                      <a:r>
                        <a:rPr kumimoji="0" lang="cs-CZ" sz="2800" b="0" i="0" u="none" strike="noStrike" cap="none" normalizeH="0" baseline="0" dirty="0" smtClean="0">
                          <a:ln>
                            <a:noFill/>
                          </a:ln>
                          <a:solidFill>
                            <a:schemeClr val="tx1"/>
                          </a:solidFill>
                          <a:effectLst/>
                          <a:latin typeface="Times New Roman" pitchFamily="18" charset="0"/>
                        </a:rPr>
                        <a:t>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2,68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99,985</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err="1" smtClean="0">
                          <a:ln>
                            <a:noFill/>
                          </a:ln>
                          <a:solidFill>
                            <a:schemeClr val="tx1"/>
                          </a:solidFill>
                          <a:effectLst/>
                          <a:latin typeface="Times New Roman" pitchFamily="18" charset="0"/>
                        </a:rPr>
                        <a:t>Deut</a:t>
                      </a:r>
                      <a:r>
                        <a:rPr kumimoji="0" lang="cs-CZ" sz="2800" b="0" i="0" u="none" strike="noStrike" cap="none" normalizeH="0" baseline="0" dirty="0" smtClean="0">
                          <a:ln>
                            <a:noFill/>
                          </a:ln>
                          <a:solidFill>
                            <a:schemeClr val="tx1"/>
                          </a:solidFill>
                          <a:effectLst/>
                          <a:latin typeface="Times New Roman" pitchFamily="18" charset="0"/>
                        </a:rPr>
                        <a: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smtClean="0">
                          <a:ln>
                            <a:noFill/>
                          </a:ln>
                          <a:solidFill>
                            <a:schemeClr val="tx1"/>
                          </a:solidFill>
                          <a:effectLst/>
                          <a:latin typeface="Times New Roman" pitchFamily="18" charset="0"/>
                        </a:rPr>
                        <a:t>2</a:t>
                      </a:r>
                      <a:r>
                        <a:rPr kumimoji="0" lang="en-US" sz="2800" b="0" i="0" u="none" strike="noStrike" cap="none" normalizeH="0" baseline="0" smtClean="0">
                          <a:ln>
                            <a:noFill/>
                          </a:ln>
                          <a:solidFill>
                            <a:schemeClr val="tx1"/>
                          </a:solidFill>
                          <a:effectLst/>
                          <a:latin typeface="Times New Roman" pitchFamily="18" charset="0"/>
                        </a:rPr>
                        <a:t>H</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0,41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0,015</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Uhlík</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smtClean="0">
                          <a:ln>
                            <a:noFill/>
                          </a:ln>
                          <a:solidFill>
                            <a:schemeClr val="tx1"/>
                          </a:solidFill>
                          <a:effectLst/>
                          <a:latin typeface="Times New Roman" pitchFamily="18" charset="0"/>
                        </a:rPr>
                        <a:t>13</a:t>
                      </a:r>
                      <a:r>
                        <a:rPr kumimoji="0" lang="en-US" sz="2800" b="0" i="0" u="none" strike="noStrike" cap="none" normalizeH="0" baseline="0" smtClean="0">
                          <a:ln>
                            <a:noFill/>
                          </a:ln>
                          <a:solidFill>
                            <a:schemeClr val="tx1"/>
                          </a:solidFill>
                          <a:effectLst/>
                          <a:latin typeface="Times New Roman" pitchFamily="18" charset="0"/>
                        </a:rPr>
                        <a:t>C</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0,67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1,11</a:t>
                      </a:r>
                      <a:endParaRPr kumimoji="0" lang="cs-CZ" sz="28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Dusík</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smtClean="0">
                          <a:ln>
                            <a:noFill/>
                          </a:ln>
                          <a:solidFill>
                            <a:schemeClr val="tx1"/>
                          </a:solidFill>
                          <a:effectLst/>
                          <a:latin typeface="Times New Roman" pitchFamily="18" charset="0"/>
                        </a:rPr>
                        <a:t>14</a:t>
                      </a:r>
                      <a:r>
                        <a:rPr kumimoji="0" lang="en-US" sz="2800" b="0" i="0" u="none" strike="noStrike" cap="none" normalizeH="0" baseline="0" smtClean="0">
                          <a:ln>
                            <a:noFill/>
                          </a:ln>
                          <a:solidFill>
                            <a:schemeClr val="tx1"/>
                          </a:solidFill>
                          <a:effectLst/>
                          <a:latin typeface="Times New Roman" pitchFamily="18" charset="0"/>
                        </a:rPr>
                        <a:t>N</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0,19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99,63</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Dusík</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smtClean="0">
                          <a:ln>
                            <a:noFill/>
                          </a:ln>
                          <a:solidFill>
                            <a:schemeClr val="tx1"/>
                          </a:solidFill>
                          <a:effectLst/>
                          <a:latin typeface="Times New Roman" pitchFamily="18" charset="0"/>
                        </a:rPr>
                        <a:t>15</a:t>
                      </a:r>
                      <a:r>
                        <a:rPr kumimoji="0" lang="en-US" sz="2800" b="0" i="0" u="none" strike="noStrike" cap="none" normalizeH="0" baseline="0" smtClean="0">
                          <a:ln>
                            <a:noFill/>
                          </a:ln>
                          <a:solidFill>
                            <a:schemeClr val="tx1"/>
                          </a:solidFill>
                          <a:effectLst/>
                          <a:latin typeface="Times New Roman" pitchFamily="18" charset="0"/>
                        </a:rPr>
                        <a:t>N</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-0,27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0,37</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Fluor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30000" dirty="0" smtClean="0">
                          <a:ln>
                            <a:noFill/>
                          </a:ln>
                          <a:solidFill>
                            <a:schemeClr val="tx1"/>
                          </a:solidFill>
                          <a:effectLst/>
                          <a:latin typeface="Times New Roman" pitchFamily="18" charset="0"/>
                        </a:rPr>
                        <a:t>19</a:t>
                      </a:r>
                      <a:r>
                        <a:rPr kumimoji="0" lang="cs-CZ" sz="2800" b="0" i="0" u="none" strike="noStrike" cap="none" normalizeH="0" baseline="0" dirty="0" smtClean="0">
                          <a:ln>
                            <a:noFill/>
                          </a:ln>
                          <a:solidFill>
                            <a:schemeClr val="tx1"/>
                          </a:solidFill>
                          <a:effectLst/>
                          <a:latin typeface="Times New Roman" pitchFamily="18" charset="0"/>
                        </a:rPr>
                        <a:t>F</a:t>
                      </a:r>
                      <a:endParaRPr kumimoji="0" lang="cs-CZ" sz="2800" b="0" i="0" u="none" strike="noStrike" cap="none" normalizeH="0" baseline="3000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2,51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Sodík</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dirty="0" smtClean="0">
                          <a:ln>
                            <a:noFill/>
                          </a:ln>
                          <a:solidFill>
                            <a:schemeClr val="tx1"/>
                          </a:solidFill>
                          <a:effectLst/>
                          <a:latin typeface="Times New Roman" pitchFamily="18" charset="0"/>
                        </a:rPr>
                        <a:t>23</a:t>
                      </a:r>
                      <a:r>
                        <a:rPr kumimoji="0" lang="en-US" sz="2800" b="0" i="0" u="none" strike="noStrike" cap="none" normalizeH="0" baseline="0" dirty="0" smtClean="0">
                          <a:ln>
                            <a:noFill/>
                          </a:ln>
                          <a:solidFill>
                            <a:schemeClr val="tx1"/>
                          </a:solidFill>
                          <a:effectLst/>
                          <a:latin typeface="Times New Roman" pitchFamily="18" charset="0"/>
                        </a:rPr>
                        <a:t>Na</a:t>
                      </a:r>
                      <a:endParaRPr kumimoji="0" lang="cs-CZ" sz="28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3/2</a:t>
                      </a:r>
                      <a:endParaRPr kumimoji="0" lang="cs-CZ" sz="28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0,71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a:t>
                      </a:r>
                      <a:endParaRPr kumimoji="0" lang="cs-CZ" sz="28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Fosfor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30000" smtClean="0">
                          <a:ln>
                            <a:noFill/>
                          </a:ln>
                          <a:solidFill>
                            <a:schemeClr val="tx1"/>
                          </a:solidFill>
                          <a:effectLst/>
                          <a:latin typeface="Times New Roman" pitchFamily="18" charset="0"/>
                        </a:rPr>
                        <a:t>31</a:t>
                      </a:r>
                      <a:r>
                        <a:rPr kumimoji="0" lang="en-US" sz="2800" b="0" i="0" u="none" strike="noStrike" cap="none" normalizeH="0" baseline="0" smtClean="0">
                          <a:ln>
                            <a:noFill/>
                          </a:ln>
                          <a:solidFill>
                            <a:schemeClr val="tx1"/>
                          </a:solidFill>
                          <a:effectLst/>
                          <a:latin typeface="Times New Roman" pitchFamily="18" charset="0"/>
                        </a:rPr>
                        <a:t>P</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a:t>
                      </a:r>
                      <a:endParaRPr kumimoji="0" lang="cs-CZ" sz="28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1,08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a:t>
                      </a:r>
                      <a:endParaRPr kumimoji="0" lang="cs-CZ" sz="28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ovéPole 3"/>
          <p:cNvSpPr txBox="1"/>
          <p:nvPr/>
        </p:nvSpPr>
        <p:spPr>
          <a:xfrm>
            <a:off x="7668344" y="6381328"/>
            <a:ext cx="1296144" cy="369332"/>
          </a:xfrm>
          <a:prstGeom prst="rect">
            <a:avLst/>
          </a:prstGeom>
          <a:noFill/>
        </p:spPr>
        <p:txBody>
          <a:bodyPr wrap="square" rtlCol="0">
            <a:spAutoFit/>
          </a:bodyPr>
          <a:lstStyle/>
          <a:p>
            <a:r>
              <a:rPr lang="cs-CZ" dirty="0" smtClean="0">
                <a:hlinkClick r:id="rId3" action="ppaction://hlinksldjump"/>
              </a:rPr>
              <a:t>Podrobněji</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ea typeface="+mj-ea"/>
              </a:rPr>
              <a:t>Jaderný magnetický moment</a:t>
            </a:r>
            <a:endParaRPr lang="cs-CZ" dirty="0">
              <a:ea typeface="+mj-ea"/>
            </a:endParaRPr>
          </a:p>
        </p:txBody>
      </p:sp>
      <mc:AlternateContent xmlns:mc="http://schemas.openxmlformats.org/markup-compatibility/2006" xmlns:a14="http://schemas.microsoft.com/office/drawing/2010/main">
        <mc:Choice Requires="a14">
          <p:sp>
            <p:nvSpPr>
              <p:cNvPr id="4" name="Zástupný symbol pro obsah 2"/>
              <p:cNvSpPr>
                <a:spLocks noGrp="1"/>
              </p:cNvSpPr>
              <p:nvPr>
                <p:ph idx="1"/>
              </p:nvPr>
            </p:nvSpPr>
            <p:spPr>
              <a:xfrm>
                <a:off x="1905000" y="1557338"/>
                <a:ext cx="7010400" cy="1727200"/>
              </a:xfrm>
            </p:spPr>
            <p:txBody>
              <a:bodyPr>
                <a:normAutofit/>
              </a:bodyPr>
              <a:lstStyle/>
              <a:p>
                <a:pPr eaLnBrk="1" hangingPunct="1"/>
                <a:r>
                  <a:rPr lang="cs-CZ" altLang="cs-CZ" dirty="0" smtClean="0">
                    <a:latin typeface="Times New Roman" pitchFamily="18" charset="0"/>
                    <a:cs typeface="Times New Roman" pitchFamily="18" charset="0"/>
                  </a:rPr>
                  <a:t>Magnetický moment jádra je spojen s celkovým vektorem spinu:</a:t>
                </a:r>
              </a:p>
              <a:p>
                <a:pPr marL="0" indent="0" eaLnBrk="1" hangingPunct="1">
                  <a:buNone/>
                </a:pPr>
                <a14:m>
                  <m:oMathPara xmlns:m="http://schemas.openxmlformats.org/officeDocument/2006/math">
                    <m:oMathParaPr>
                      <m:jc m:val="centerGroup"/>
                    </m:oMathParaPr>
                    <m:oMath xmlns:m="http://schemas.openxmlformats.org/officeDocument/2006/math">
                      <m:acc>
                        <m:accPr>
                          <m:chr m:val="⃗"/>
                          <m:ctrlPr>
                            <a:rPr lang="cs-CZ" altLang="cs-CZ" i="1" smtClean="0">
                              <a:latin typeface="Cambria Math"/>
                              <a:cs typeface="Times New Roman" pitchFamily="18" charset="0"/>
                            </a:rPr>
                          </m:ctrlPr>
                        </m:accPr>
                        <m:e>
                          <m:r>
                            <a:rPr lang="cs-CZ" altLang="cs-CZ" i="1" smtClean="0">
                              <a:latin typeface="Cambria Math"/>
                              <a:ea typeface="Cambria Math"/>
                              <a:cs typeface="Times New Roman" pitchFamily="18" charset="0"/>
                            </a:rPr>
                            <m:t>𝜇</m:t>
                          </m:r>
                        </m:e>
                      </m:acc>
                      <m:r>
                        <a:rPr lang="cs-CZ" altLang="cs-CZ" b="0" i="1" smtClean="0">
                          <a:latin typeface="Cambria Math"/>
                          <a:cs typeface="Times New Roman" pitchFamily="18" charset="0"/>
                        </a:rPr>
                        <m:t>=</m:t>
                      </m:r>
                      <m:r>
                        <a:rPr lang="cs-CZ" altLang="cs-CZ" b="0" i="1" smtClean="0">
                          <a:latin typeface="Cambria Math"/>
                          <a:ea typeface="Cambria Math"/>
                          <a:cs typeface="Times New Roman" pitchFamily="18" charset="0"/>
                        </a:rPr>
                        <m:t>𝛾</m:t>
                      </m:r>
                      <m:acc>
                        <m:accPr>
                          <m:chr m:val="⃗"/>
                          <m:ctrlPr>
                            <a:rPr lang="cs-CZ" altLang="cs-CZ" b="0" i="1" smtClean="0">
                              <a:latin typeface="Cambria Math"/>
                              <a:ea typeface="Cambria Math"/>
                              <a:cs typeface="Times New Roman" pitchFamily="18" charset="0"/>
                            </a:rPr>
                          </m:ctrlPr>
                        </m:accPr>
                        <m:e>
                          <m:r>
                            <a:rPr lang="cs-CZ" altLang="cs-CZ" b="0" i="1" smtClean="0">
                              <a:latin typeface="Cambria Math"/>
                              <a:ea typeface="Cambria Math"/>
                              <a:cs typeface="Times New Roman" pitchFamily="18" charset="0"/>
                            </a:rPr>
                            <m:t>𝑆</m:t>
                          </m:r>
                        </m:e>
                      </m:acc>
                    </m:oMath>
                  </m:oMathPara>
                </a14:m>
                <a:endParaRPr lang="cs-CZ" altLang="cs-CZ" dirty="0" smtClean="0">
                  <a:latin typeface="Times New Roman" pitchFamily="18" charset="0"/>
                  <a:cs typeface="Times New Roman" pitchFamily="18" charset="0"/>
                </a:endParaRPr>
              </a:p>
            </p:txBody>
          </p:sp>
        </mc:Choice>
        <mc:Fallback xmlns="">
          <p:sp>
            <p:nvSpPr>
              <p:cNvPr id="4" name="Zástupný symbol pro obsah 2"/>
              <p:cNvSpPr>
                <a:spLocks noGrp="1" noRot="1" noChangeAspect="1" noMove="1" noResize="1" noEditPoints="1" noAdjustHandles="1" noChangeArrowheads="1" noChangeShapeType="1" noTextEdit="1"/>
              </p:cNvSpPr>
              <p:nvPr>
                <p:ph idx="1"/>
              </p:nvPr>
            </p:nvSpPr>
            <p:spPr>
              <a:xfrm>
                <a:off x="1905000" y="1557338"/>
                <a:ext cx="7010400" cy="1727200"/>
              </a:xfrm>
              <a:blipFill rotWithShape="1">
                <a:blip r:embed="rId3"/>
                <a:stretch>
                  <a:fillRect l="-2000" t="-4930"/>
                </a:stretch>
              </a:blipFill>
            </p:spPr>
            <p:txBody>
              <a:bodyPr/>
              <a:lstStyle/>
              <a:p>
                <a:r>
                  <a:rPr lang="cs-CZ">
                    <a:noFill/>
                  </a:rPr>
                  <a:t> </a:t>
                </a:r>
              </a:p>
            </p:txBody>
          </p:sp>
        </mc:Fallback>
      </mc:AlternateContent>
      <p:sp>
        <p:nvSpPr>
          <p:cNvPr id="6" name="Zástupný symbol pro obsah 2"/>
          <p:cNvSpPr txBox="1">
            <a:spLocks/>
          </p:cNvSpPr>
          <p:nvPr/>
        </p:nvSpPr>
        <p:spPr bwMode="auto">
          <a:xfrm>
            <a:off x="1908175" y="3284538"/>
            <a:ext cx="7010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r>
              <a:rPr lang="cs-CZ" altLang="cs-CZ">
                <a:latin typeface="Times New Roman" pitchFamily="18" charset="0"/>
                <a:cs typeface="Times New Roman" pitchFamily="18" charset="0"/>
              </a:rPr>
              <a:t>γ – gyromagnetický poměr [Hz T</a:t>
            </a:r>
            <a:r>
              <a:rPr lang="cs-CZ" altLang="cs-CZ" baseline="30000">
                <a:latin typeface="Times New Roman" pitchFamily="18" charset="0"/>
                <a:cs typeface="Times New Roman" pitchFamily="18" charset="0"/>
              </a:rPr>
              <a:t>-1</a:t>
            </a:r>
            <a:r>
              <a:rPr lang="cs-CZ" altLang="cs-CZ">
                <a:latin typeface="Times New Roman" pitchFamily="18" charset="0"/>
                <a:cs typeface="Times New Roman" pitchFamily="18" charset="0"/>
              </a:rPr>
              <a:t>]</a:t>
            </a:r>
          </a:p>
        </p:txBody>
      </p:sp>
      <p:sp>
        <p:nvSpPr>
          <p:cNvPr id="7" name="Zástupný symbol pro obsah 2"/>
          <p:cNvSpPr txBox="1">
            <a:spLocks/>
          </p:cNvSpPr>
          <p:nvPr/>
        </p:nvSpPr>
        <p:spPr bwMode="auto">
          <a:xfrm>
            <a:off x="1908175" y="3860800"/>
            <a:ext cx="7010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r>
              <a:rPr lang="cs-CZ" altLang="cs-CZ" dirty="0">
                <a:latin typeface="Times New Roman" pitchFamily="18" charset="0"/>
                <a:cs typeface="Times New Roman" pitchFamily="18" charset="0"/>
              </a:rPr>
              <a:t>Nebo pomocí Bohrova </a:t>
            </a:r>
            <a:r>
              <a:rPr lang="cs-CZ" altLang="cs-CZ" dirty="0" smtClean="0">
                <a:latin typeface="Times New Roman" pitchFamily="18" charset="0"/>
                <a:cs typeface="Times New Roman" pitchFamily="18" charset="0"/>
              </a:rPr>
              <a:t>magnetonu.</a:t>
            </a:r>
            <a:endParaRPr lang="cs-CZ" altLang="cs-CZ" dirty="0">
              <a:latin typeface="Times New Roman" pitchFamily="18" charset="0"/>
              <a:cs typeface="Times New Roman" pitchFamily="18" charset="0"/>
            </a:endParaRPr>
          </a:p>
          <a:p>
            <a:pPr lvl="1" eaLnBrk="1" hangingPunct="1">
              <a:buFont typeface="Wingdings" pitchFamily="2" charset="2"/>
              <a:buChar char="Ø"/>
            </a:pPr>
            <a:r>
              <a:rPr lang="cs-CZ" altLang="cs-CZ" dirty="0">
                <a:latin typeface="Times New Roman" pitchFamily="18" charset="0"/>
                <a:cs typeface="Times New Roman" pitchFamily="18" charset="0"/>
              </a:rPr>
              <a:t> Mag. moment volného </a:t>
            </a:r>
            <a:r>
              <a:rPr lang="cs-CZ" altLang="cs-CZ" dirty="0" smtClean="0">
                <a:latin typeface="Times New Roman" pitchFamily="18" charset="0"/>
                <a:cs typeface="Times New Roman" pitchFamily="18" charset="0"/>
              </a:rPr>
              <a:t>elektronu.</a:t>
            </a:r>
            <a:endParaRPr lang="cs-CZ" altLang="cs-CZ" dirty="0">
              <a:latin typeface="Times New Roman" pitchFamily="18" charset="0"/>
              <a:cs typeface="Times New Roman" pitchFamily="18" charset="0"/>
            </a:endParaRPr>
          </a:p>
        </p:txBody>
      </p:sp>
      <p:sp>
        <p:nvSpPr>
          <p:cNvPr id="8" name="TextovéPole 7"/>
          <p:cNvSpPr txBox="1">
            <a:spLocks noRot="1" noChangeAspect="1" noMove="1" noResize="1" noEditPoints="1" noAdjustHandles="1" noChangeArrowheads="1" noChangeShapeType="1" noTextEdit="1"/>
          </p:cNvSpPr>
          <p:nvPr/>
        </p:nvSpPr>
        <p:spPr>
          <a:xfrm>
            <a:off x="2195736" y="4869160"/>
            <a:ext cx="6408712" cy="1237968"/>
          </a:xfrm>
          <a:prstGeom prst="rect">
            <a:avLst/>
          </a:prstGeom>
          <a:blipFill rotWithShape="1">
            <a:blip r:embed="rId4"/>
            <a:stretch>
              <a:fillRect/>
            </a:stretch>
          </a:blipFill>
        </p:spPr>
        <p:txBody>
          <a:bodyPr/>
          <a:lstStyle/>
          <a:p>
            <a:pPr>
              <a:defRPr/>
            </a:pPr>
            <a:r>
              <a:rPr lang="cs-CZ">
                <a:noFill/>
              </a:rPr>
              <a:t> </a:t>
            </a:r>
          </a:p>
        </p:txBody>
      </p:sp>
      <p:sp>
        <p:nvSpPr>
          <p:cNvPr id="10" name="Zástupný symbol pro obsah 2"/>
          <p:cNvSpPr txBox="1">
            <a:spLocks/>
          </p:cNvSpPr>
          <p:nvPr/>
        </p:nvSpPr>
        <p:spPr>
          <a:xfrm>
            <a:off x="1908175" y="6021388"/>
            <a:ext cx="7010400" cy="720725"/>
          </a:xfrm>
          <a:prstGeom prst="rect">
            <a:avLst/>
          </a:prstGeom>
          <a:noFill/>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cs-CZ" dirty="0">
                <a:latin typeface="Times New Roman" panose="02020603050405020304" pitchFamily="18" charset="0"/>
                <a:cs typeface="Times New Roman" panose="02020603050405020304" pitchFamily="18" charset="0"/>
                <a:hlinkClick r:id="rId5"/>
              </a:rPr>
              <a:t>http://</a:t>
            </a:r>
            <a:r>
              <a:rPr lang="cs-CZ" dirty="0" smtClean="0">
                <a:latin typeface="Times New Roman" panose="02020603050405020304" pitchFamily="18" charset="0"/>
                <a:cs typeface="Times New Roman" panose="02020603050405020304" pitchFamily="18" charset="0"/>
                <a:hlinkClick r:id="rId5"/>
              </a:rPr>
              <a:t>www.periodictable.com/Isotopes/092.238/index.html</a:t>
            </a:r>
            <a:r>
              <a:rPr lang="cs-CZ"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26841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arn(inVertical)">
                                      <p:cBhvr>
                                        <p:cTn id="23" dur="500"/>
                                        <p:tgtEl>
                                          <p:spTgt spid="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barn(inVertical)">
                                      <p:cBhvr>
                                        <p:cTn id="3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build="p"/>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28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ál 10"/>
          <p:cNvSpPr/>
          <p:nvPr/>
        </p:nvSpPr>
        <p:spPr>
          <a:xfrm>
            <a:off x="5219700" y="5805488"/>
            <a:ext cx="3924300" cy="6477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ea typeface="+mj-ea"/>
              </a:rPr>
              <a:t>Magnetizace</a:t>
            </a:r>
            <a:endParaRPr lang="cs-CZ" dirty="0">
              <a:ea typeface="+mj-ea"/>
            </a:endParaRPr>
          </a:p>
        </p:txBody>
      </p:sp>
      <p:sp>
        <p:nvSpPr>
          <p:cNvPr id="3" name="Zástupný symbol pro obsah 2"/>
          <p:cNvSpPr>
            <a:spLocks noGrp="1"/>
          </p:cNvSpPr>
          <p:nvPr>
            <p:ph idx="1"/>
          </p:nvPr>
        </p:nvSpPr>
        <p:spPr>
          <a:xfrm>
            <a:off x="1905000" y="1557338"/>
            <a:ext cx="7010400" cy="4823990"/>
          </a:xfrm>
        </p:spPr>
        <p:txBody>
          <a:bodyPr>
            <a:normAutofit/>
          </a:bodyPr>
          <a:lstStyle/>
          <a:p>
            <a:pPr eaLnBrk="1" hangingPunct="1"/>
            <a:r>
              <a:rPr lang="cs-CZ" altLang="cs-CZ" dirty="0" smtClean="0">
                <a:latin typeface="Times New Roman" pitchFamily="18" charset="0"/>
                <a:cs typeface="Times New Roman" pitchFamily="18" charset="0"/>
              </a:rPr>
              <a:t>Magnetizace je výslednice všech magnetických momentů (dalo by se říci, že se jedná o makroskopický projev magnetických momentů).</a:t>
            </a:r>
          </a:p>
          <a:p>
            <a:pPr eaLnBrk="1" hangingPunct="1"/>
            <a:r>
              <a:rPr lang="cs-CZ" altLang="cs-CZ" dirty="0" smtClean="0">
                <a:latin typeface="Times New Roman" pitchFamily="18" charset="0"/>
                <a:cs typeface="Times New Roman" pitchFamily="18" charset="0"/>
              </a:rPr>
              <a:t>Průmět magnetizace do osy z se označuje jako longitudinální magnetizace (</a:t>
            </a:r>
            <a:r>
              <a:rPr lang="cs-CZ" altLang="cs-CZ" dirty="0" err="1" smtClean="0">
                <a:latin typeface="Times New Roman" pitchFamily="18" charset="0"/>
                <a:cs typeface="Times New Roman" pitchFamily="18" charset="0"/>
              </a:rPr>
              <a:t>M</a:t>
            </a:r>
            <a:r>
              <a:rPr lang="cs-CZ" altLang="cs-CZ" baseline="-25000" dirty="0" err="1" smtClean="0">
                <a:latin typeface="Times New Roman" pitchFamily="18" charset="0"/>
                <a:cs typeface="Times New Roman" pitchFamily="18" charset="0"/>
              </a:rPr>
              <a:t>z</a:t>
            </a:r>
            <a:r>
              <a:rPr lang="cs-CZ" altLang="cs-CZ" dirty="0" smtClean="0">
                <a:latin typeface="Times New Roman" pitchFamily="18" charset="0"/>
                <a:cs typeface="Times New Roman" pitchFamily="18" charset="0"/>
              </a:rPr>
              <a:t>) a do roviny </a:t>
            </a:r>
            <a:r>
              <a:rPr lang="cs-CZ" altLang="cs-CZ" dirty="0" err="1" smtClean="0">
                <a:latin typeface="Times New Roman" pitchFamily="18" charset="0"/>
                <a:cs typeface="Times New Roman" pitchFamily="18" charset="0"/>
              </a:rPr>
              <a:t>xy</a:t>
            </a:r>
            <a:r>
              <a:rPr lang="cs-CZ" altLang="cs-CZ" dirty="0" smtClean="0">
                <a:latin typeface="Times New Roman" pitchFamily="18" charset="0"/>
                <a:cs typeface="Times New Roman" pitchFamily="18" charset="0"/>
              </a:rPr>
              <a:t> transverzální magnetizace (</a:t>
            </a:r>
            <a:r>
              <a:rPr lang="cs-CZ" altLang="cs-CZ" dirty="0" err="1" smtClean="0">
                <a:latin typeface="Times New Roman" pitchFamily="18" charset="0"/>
                <a:cs typeface="Times New Roman" pitchFamily="18" charset="0"/>
              </a:rPr>
              <a:t>M</a:t>
            </a:r>
            <a:r>
              <a:rPr lang="cs-CZ" altLang="cs-CZ" baseline="-25000" dirty="0" err="1" smtClean="0">
                <a:latin typeface="Times New Roman" pitchFamily="18" charset="0"/>
                <a:cs typeface="Times New Roman" pitchFamily="18" charset="0"/>
              </a:rPr>
              <a:t>xy</a:t>
            </a:r>
            <a:r>
              <a:rPr lang="cs-CZ" altLang="cs-CZ"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615915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ea typeface="+mj-ea"/>
              </a:rPr>
              <a:t>Magnetizace</a:t>
            </a:r>
            <a:endParaRPr lang="cs-CZ" dirty="0">
              <a:ea typeface="+mj-ea"/>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1988840"/>
            <a:ext cx="89630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114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err="1" smtClean="0">
                <a:ea typeface="+mj-ea"/>
              </a:rPr>
              <a:t>Larmorova</a:t>
            </a:r>
            <a:r>
              <a:rPr lang="cs-CZ" dirty="0" smtClean="0">
                <a:ea typeface="+mj-ea"/>
              </a:rPr>
              <a:t> precese</a:t>
            </a:r>
            <a:endParaRPr lang="cs-CZ" dirty="0">
              <a:ea typeface="+mj-ea"/>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905000" y="1557338"/>
                <a:ext cx="7010400" cy="4607966"/>
              </a:xfrm>
            </p:spPr>
            <p:txBody>
              <a:bodyPr>
                <a:normAutofit/>
              </a:bodyPr>
              <a:lstStyle/>
              <a:p>
                <a:pPr eaLnBrk="1" hangingPunct="1"/>
                <a:r>
                  <a:rPr lang="cs-CZ" altLang="cs-CZ" dirty="0" smtClean="0">
                    <a:latin typeface="Times New Roman" pitchFamily="18" charset="0"/>
                    <a:cs typeface="Times New Roman" pitchFamily="18" charset="0"/>
                  </a:rPr>
                  <a:t>Důsledkem nenulové teploty (T &gt; 0 K) se částice pohybují zcela náhodně a také orientace magnetických momentů je zcela náhodná. </a:t>
                </a:r>
                <a:endParaRPr lang="cs-CZ" altLang="cs-CZ" dirty="0">
                  <a:latin typeface="Times New Roman" pitchFamily="18" charset="0"/>
                  <a:cs typeface="Times New Roman" pitchFamily="18" charset="0"/>
                </a:endParaRPr>
              </a:p>
              <a:p>
                <a:pPr eaLnBrk="1" hangingPunct="1"/>
                <a:r>
                  <a:rPr lang="cs-CZ" altLang="cs-CZ" dirty="0" smtClean="0">
                    <a:latin typeface="Times New Roman" pitchFamily="18" charset="0"/>
                    <a:cs typeface="Times New Roman" pitchFamily="18" charset="0"/>
                  </a:rPr>
                  <a:t>Proto je střední hodnota vektoru magnetizace nulová </a:t>
                </a:r>
                <a14:m>
                  <m:oMath xmlns:m="http://schemas.openxmlformats.org/officeDocument/2006/math">
                    <m:d>
                      <m:dPr>
                        <m:begChr m:val="⟨"/>
                        <m:endChr m:val="⟩"/>
                        <m:ctrlPr>
                          <a:rPr lang="cs-CZ" altLang="cs-CZ" b="0" i="1" smtClean="0">
                            <a:latin typeface="Cambria Math"/>
                            <a:cs typeface="Times New Roman" pitchFamily="18" charset="0"/>
                          </a:rPr>
                        </m:ctrlPr>
                      </m:dPr>
                      <m:e>
                        <m:acc>
                          <m:accPr>
                            <m:chr m:val="⃗"/>
                            <m:ctrlPr>
                              <a:rPr lang="cs-CZ" altLang="cs-CZ" b="0" i="1" smtClean="0">
                                <a:latin typeface="Cambria Math"/>
                                <a:cs typeface="Times New Roman" pitchFamily="18" charset="0"/>
                              </a:rPr>
                            </m:ctrlPr>
                          </m:accPr>
                          <m:e>
                            <m:r>
                              <a:rPr lang="cs-CZ" altLang="cs-CZ" b="0" i="1" smtClean="0">
                                <a:latin typeface="Cambria Math"/>
                                <a:cs typeface="Times New Roman" pitchFamily="18" charset="0"/>
                              </a:rPr>
                              <m:t>𝑀</m:t>
                            </m:r>
                          </m:e>
                        </m:acc>
                      </m:e>
                    </m:d>
                    <m:r>
                      <a:rPr lang="cs-CZ" altLang="cs-CZ" b="0" i="1" smtClean="0">
                        <a:latin typeface="Cambria Math"/>
                        <a:cs typeface="Times New Roman" pitchFamily="18" charset="0"/>
                      </a:rPr>
                      <m:t>=0</m:t>
                    </m:r>
                  </m:oMath>
                </a14:m>
                <a:r>
                  <a:rPr lang="cs-CZ" altLang="cs-CZ" dirty="0" smtClean="0">
                    <a:latin typeface="Times New Roman" pitchFamily="18" charset="0"/>
                    <a:cs typeface="Times New Roman" pitchFamily="18" charset="0"/>
                  </a:rPr>
                  <a:t>.</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905000" y="1557338"/>
                <a:ext cx="7010400" cy="4607966"/>
              </a:xfrm>
              <a:blipFill rotWithShape="1">
                <a:blip r:embed="rId3"/>
                <a:stretch>
                  <a:fillRect l="-2000" t="-1852" r="-1217"/>
                </a:stretch>
              </a:blipFill>
            </p:spPr>
            <p:txBody>
              <a:bodyPr/>
              <a:lstStyle/>
              <a:p>
                <a:r>
                  <a:rPr lang="cs-CZ">
                    <a:noFill/>
                  </a:rPr>
                  <a:t> </a:t>
                </a:r>
              </a:p>
            </p:txBody>
          </p:sp>
        </mc:Fallback>
      </mc:AlternateContent>
    </p:spTree>
    <p:extLst>
      <p:ext uri="{BB962C8B-B14F-4D97-AF65-F5344CB8AC3E}">
        <p14:creationId xmlns:p14="http://schemas.microsoft.com/office/powerpoint/2010/main" val="1296207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err="1" smtClean="0">
                <a:ea typeface="+mj-ea"/>
              </a:rPr>
              <a:t>Larmorova</a:t>
            </a:r>
            <a:r>
              <a:rPr lang="cs-CZ" dirty="0" smtClean="0">
                <a:ea typeface="+mj-ea"/>
              </a:rPr>
              <a:t> precese</a:t>
            </a:r>
            <a:endParaRPr lang="cs-CZ" dirty="0">
              <a:ea typeface="+mj-ea"/>
            </a:endParaRPr>
          </a:p>
        </p:txBody>
      </p:sp>
      <p:sp>
        <p:nvSpPr>
          <p:cNvPr id="3" name="Zástupný symbol pro obsah 2"/>
          <p:cNvSpPr>
            <a:spLocks noGrp="1"/>
          </p:cNvSpPr>
          <p:nvPr>
            <p:ph idx="1"/>
          </p:nvPr>
        </p:nvSpPr>
        <p:spPr>
          <a:xfrm>
            <a:off x="1905000" y="1557338"/>
            <a:ext cx="7010400" cy="1871662"/>
          </a:xfrm>
        </p:spPr>
        <p:txBody>
          <a:bodyPr/>
          <a:lstStyle/>
          <a:p>
            <a:pPr eaLnBrk="1" hangingPunct="1"/>
            <a:r>
              <a:rPr lang="cs-CZ" altLang="cs-CZ" dirty="0" smtClean="0">
                <a:latin typeface="Times New Roman" pitchFamily="18" charset="0"/>
                <a:cs typeface="Times New Roman" pitchFamily="18" charset="0"/>
              </a:rPr>
              <a:t>Orientace </a:t>
            </a:r>
            <a:r>
              <a:rPr lang="cs-CZ" altLang="cs-CZ" dirty="0" err="1" smtClean="0">
                <a:latin typeface="Times New Roman" pitchFamily="18" charset="0"/>
                <a:cs typeface="Times New Roman" pitchFamily="18" charset="0"/>
              </a:rPr>
              <a:t>mag</a:t>
            </a:r>
            <a:r>
              <a:rPr lang="cs-CZ" altLang="cs-CZ" dirty="0" smtClean="0">
                <a:latin typeface="Times New Roman" pitchFamily="18" charset="0"/>
                <a:cs typeface="Times New Roman" pitchFamily="18" charset="0"/>
              </a:rPr>
              <a:t>. momentů v silném vnějším statickém </a:t>
            </a:r>
            <a:r>
              <a:rPr lang="cs-CZ" altLang="cs-CZ" dirty="0" err="1" smtClean="0">
                <a:latin typeface="Times New Roman" pitchFamily="18" charset="0"/>
                <a:cs typeface="Times New Roman" pitchFamily="18" charset="0"/>
              </a:rPr>
              <a:t>mag</a:t>
            </a:r>
            <a:r>
              <a:rPr lang="cs-CZ" altLang="cs-CZ" dirty="0" smtClean="0">
                <a:latin typeface="Times New Roman" pitchFamily="18" charset="0"/>
                <a:cs typeface="Times New Roman" pitchFamily="18" charset="0"/>
              </a:rPr>
              <a:t>. poli .</a:t>
            </a:r>
          </a:p>
          <a:p>
            <a:pPr lvl="1" eaLnBrk="1" hangingPunct="1">
              <a:buFont typeface="Wingdings" pitchFamily="2" charset="2"/>
              <a:buChar char="Ø"/>
            </a:pPr>
            <a:r>
              <a:rPr lang="cs-CZ" altLang="cs-CZ" dirty="0" smtClean="0">
                <a:latin typeface="Times New Roman" pitchFamily="18" charset="0"/>
                <a:cs typeface="Times New Roman" pitchFamily="18" charset="0"/>
              </a:rPr>
              <a:t> Střelka kompasu</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357563"/>
            <a:ext cx="4176712"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454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nodeType="afterGroup">
                            <p:stCondLst>
                              <p:cond delay="500"/>
                            </p:stCondLst>
                            <p:childTnLst>
                              <p:par>
                                <p:cTn id="9" presetID="16" presetClass="entr" presetSubtype="21" fill="hold" grpId="0" nodeType="afterEffect">
                                  <p:stCondLst>
                                    <p:cond delay="29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err="1" smtClean="0">
                <a:ea typeface="+mj-ea"/>
              </a:rPr>
              <a:t>Larmorova</a:t>
            </a:r>
            <a:r>
              <a:rPr lang="cs-CZ" smtClean="0">
                <a:ea typeface="+mj-ea"/>
              </a:rPr>
              <a:t> precese</a:t>
            </a:r>
            <a:endParaRPr lang="cs-CZ">
              <a:ea typeface="+mj-ea"/>
            </a:endParaRPr>
          </a:p>
        </p:txBody>
      </p:sp>
      <p:sp>
        <p:nvSpPr>
          <p:cNvPr id="3" name="Zástupný symbol pro obsah 2"/>
          <p:cNvSpPr>
            <a:spLocks noGrp="1"/>
          </p:cNvSpPr>
          <p:nvPr>
            <p:ph idx="1"/>
          </p:nvPr>
        </p:nvSpPr>
        <p:spPr>
          <a:xfrm>
            <a:off x="1905000" y="1557338"/>
            <a:ext cx="7010400" cy="1871662"/>
          </a:xfrm>
        </p:spPr>
        <p:txBody>
          <a:bodyPr/>
          <a:lstStyle/>
          <a:p>
            <a:pPr eaLnBrk="1" hangingPunct="1"/>
            <a:r>
              <a:rPr lang="cs-CZ" altLang="cs-CZ" dirty="0" smtClean="0">
                <a:latin typeface="Times New Roman" pitchFamily="18" charset="0"/>
                <a:cs typeface="Times New Roman" pitchFamily="18" charset="0"/>
              </a:rPr>
              <a:t>Orientace </a:t>
            </a:r>
            <a:r>
              <a:rPr lang="cs-CZ" altLang="cs-CZ" dirty="0" err="1" smtClean="0">
                <a:latin typeface="Times New Roman" pitchFamily="18" charset="0"/>
                <a:cs typeface="Times New Roman" pitchFamily="18" charset="0"/>
              </a:rPr>
              <a:t>mag</a:t>
            </a:r>
            <a:r>
              <a:rPr lang="cs-CZ" altLang="cs-CZ" dirty="0" smtClean="0">
                <a:latin typeface="Times New Roman" pitchFamily="18" charset="0"/>
                <a:cs typeface="Times New Roman" pitchFamily="18" charset="0"/>
              </a:rPr>
              <a:t>. momentů v silném vnějším statickém </a:t>
            </a:r>
            <a:r>
              <a:rPr lang="cs-CZ" altLang="cs-CZ" dirty="0" err="1" smtClean="0">
                <a:latin typeface="Times New Roman" pitchFamily="18" charset="0"/>
                <a:cs typeface="Times New Roman" pitchFamily="18" charset="0"/>
              </a:rPr>
              <a:t>mag</a:t>
            </a:r>
            <a:r>
              <a:rPr lang="cs-CZ" altLang="cs-CZ" dirty="0" smtClean="0">
                <a:latin typeface="Times New Roman" pitchFamily="18" charset="0"/>
                <a:cs typeface="Times New Roman" pitchFamily="18" charset="0"/>
              </a:rPr>
              <a:t>. poli </a:t>
            </a:r>
          </a:p>
          <a:p>
            <a:pPr lvl="1" eaLnBrk="1" hangingPunct="1">
              <a:buFont typeface="Wingdings" pitchFamily="2" charset="2"/>
              <a:buChar char="Ø"/>
            </a:pPr>
            <a:r>
              <a:rPr lang="cs-CZ" altLang="cs-CZ" dirty="0" smtClean="0">
                <a:latin typeface="Times New Roman" pitchFamily="18" charset="0"/>
                <a:cs typeface="Times New Roman" pitchFamily="18" charset="0"/>
              </a:rPr>
              <a:t> Střelka kompasu</a:t>
            </a:r>
          </a:p>
        </p:txBody>
      </p:sp>
      <p:sp>
        <p:nvSpPr>
          <p:cNvPr id="6" name="Zástupný symbol pro obsah 2"/>
          <p:cNvSpPr txBox="1">
            <a:spLocks/>
          </p:cNvSpPr>
          <p:nvPr/>
        </p:nvSpPr>
        <p:spPr bwMode="auto">
          <a:xfrm>
            <a:off x="1908175" y="3068638"/>
            <a:ext cx="7010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a:latin typeface="Times New Roman" pitchFamily="18" charset="0"/>
                <a:cs typeface="Times New Roman" pitchFamily="18" charset="0"/>
              </a:rPr>
              <a:t> Magnetický moment jádra</a:t>
            </a:r>
          </a:p>
        </p:txBody>
      </p:sp>
      <p:pic>
        <p:nvPicPr>
          <p:cNvPr id="13318" name="Obráze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0330" y="3608388"/>
            <a:ext cx="7042150"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356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nodeType="afterGroup">
                            <p:stCondLst>
                              <p:cond delay="500"/>
                            </p:stCondLst>
                            <p:childTnLst>
                              <p:par>
                                <p:cTn id="9" presetID="16" presetClass="entr" presetSubtype="21" fill="hold" grpId="0" nodeType="afterEffect">
                                  <p:stCondLst>
                                    <p:cond delay="29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barn(inVertical)">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318"/>
                                        </p:tgtEl>
                                        <p:attrNameLst>
                                          <p:attrName>style.visibility</p:attrName>
                                        </p:attrNameLst>
                                      </p:cBhvr>
                                      <p:to>
                                        <p:strVal val="visible"/>
                                      </p:to>
                                    </p:set>
                                    <p:animEffect transition="in" filter="barn(inVertical)">
                                      <p:cBhvr>
                                        <p:cTn id="21"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err="1" smtClean="0">
                <a:ea typeface="+mj-ea"/>
              </a:rPr>
              <a:t>Larmorova</a:t>
            </a:r>
            <a:r>
              <a:rPr lang="cs-CZ" smtClean="0">
                <a:ea typeface="+mj-ea"/>
              </a:rPr>
              <a:t> precese</a:t>
            </a:r>
            <a:endParaRPr lang="cs-CZ">
              <a:ea typeface="+mj-ea"/>
            </a:endParaRPr>
          </a:p>
        </p:txBody>
      </p:sp>
      <p:sp>
        <p:nvSpPr>
          <p:cNvPr id="14339"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Bližší pohled na jádro:</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2165350"/>
            <a:ext cx="26289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ovéPole 2"/>
              <p:cNvSpPr txBox="1"/>
              <p:nvPr/>
            </p:nvSpPr>
            <p:spPr>
              <a:xfrm>
                <a:off x="5940152" y="3429000"/>
                <a:ext cx="2397003" cy="10408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3600" b="0" i="1" smtClean="0">
                              <a:latin typeface="Cambria Math"/>
                            </a:rPr>
                          </m:ctrlPr>
                        </m:sSubPr>
                        <m:e>
                          <m:r>
                            <a:rPr lang="cs-CZ" sz="3600" b="0" i="1" smtClean="0">
                              <a:latin typeface="Cambria Math"/>
                            </a:rPr>
                            <m:t>𝑓</m:t>
                          </m:r>
                        </m:e>
                        <m:sub>
                          <m:r>
                            <a:rPr lang="cs-CZ" sz="3600" b="0" i="1" smtClean="0">
                              <a:latin typeface="Cambria Math"/>
                            </a:rPr>
                            <m:t>𝐿</m:t>
                          </m:r>
                        </m:sub>
                      </m:sSub>
                      <m:r>
                        <a:rPr lang="cs-CZ" sz="3600" b="0" i="1" smtClean="0">
                          <a:latin typeface="Cambria Math"/>
                        </a:rPr>
                        <m:t>=</m:t>
                      </m:r>
                      <m:f>
                        <m:fPr>
                          <m:ctrlPr>
                            <a:rPr lang="cs-CZ" sz="3600" b="0" i="1" smtClean="0">
                              <a:latin typeface="Cambria Math"/>
                              <a:ea typeface="Cambria Math"/>
                            </a:rPr>
                          </m:ctrlPr>
                        </m:fPr>
                        <m:num>
                          <m:r>
                            <a:rPr lang="cs-CZ" sz="3600" b="0" i="1" smtClean="0">
                              <a:latin typeface="Cambria Math"/>
                              <a:ea typeface="Cambria Math"/>
                            </a:rPr>
                            <m:t>𝛾</m:t>
                          </m:r>
                        </m:num>
                        <m:den>
                          <m:r>
                            <a:rPr lang="cs-CZ" sz="3600" b="0" i="1" smtClean="0">
                              <a:latin typeface="Cambria Math"/>
                              <a:ea typeface="Cambria Math"/>
                            </a:rPr>
                            <m:t>2</m:t>
                          </m:r>
                          <m:r>
                            <a:rPr lang="cs-CZ" sz="3600" b="0" i="1" smtClean="0">
                              <a:latin typeface="Cambria Math"/>
                              <a:ea typeface="Cambria Math"/>
                            </a:rPr>
                            <m:t>𝜋</m:t>
                          </m:r>
                        </m:den>
                      </m:f>
                      <m:sSub>
                        <m:sSubPr>
                          <m:ctrlPr>
                            <a:rPr lang="cs-CZ" sz="3600" b="0" i="1" smtClean="0">
                              <a:latin typeface="Cambria Math"/>
                              <a:ea typeface="Cambria Math"/>
                            </a:rPr>
                          </m:ctrlPr>
                        </m:sSubPr>
                        <m:e>
                          <m:r>
                            <a:rPr lang="cs-CZ" sz="3600" b="0" i="1" smtClean="0">
                              <a:latin typeface="Cambria Math"/>
                              <a:ea typeface="Cambria Math"/>
                            </a:rPr>
                            <m:t>𝐵</m:t>
                          </m:r>
                        </m:e>
                        <m:sub>
                          <m:r>
                            <a:rPr lang="cs-CZ" sz="3600" b="0" i="1" smtClean="0">
                              <a:latin typeface="Cambria Math"/>
                              <a:ea typeface="Cambria Math"/>
                            </a:rPr>
                            <m:t>0</m:t>
                          </m:r>
                        </m:sub>
                      </m:sSub>
                    </m:oMath>
                  </m:oMathPara>
                </a14:m>
                <a:endParaRPr lang="cs-CZ" sz="3600"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5940152" y="3429000"/>
                <a:ext cx="2397003" cy="1040862"/>
              </a:xfrm>
              <a:prstGeom prst="rect">
                <a:avLst/>
              </a:prstGeom>
              <a:blipFill rotWithShape="1">
                <a:blip r:embed="rId4"/>
                <a:stretch>
                  <a:fillRect/>
                </a:stretch>
              </a:blipFill>
            </p:spPr>
            <p:txBody>
              <a:bodyPr/>
              <a:lstStyle/>
              <a:p>
                <a:r>
                  <a:rPr lang="cs-CZ">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arn(inVertical)">
                                      <p:cBhvr>
                                        <p:cTn id="7" dur="500"/>
                                        <p:tgtEl>
                                          <p:spTgt spid="1433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Effect transition="in" filter="barn(inVertical)">
                                      <p:cBhvr>
                                        <p:cTn id="10" dur="500"/>
                                        <p:tgtEl>
                                          <p:spTgt spid="143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err="1" smtClean="0">
                <a:ea typeface="+mj-ea"/>
              </a:rPr>
              <a:t>Larmorova</a:t>
            </a:r>
            <a:r>
              <a:rPr lang="cs-CZ" smtClean="0">
                <a:ea typeface="+mj-ea"/>
              </a:rPr>
              <a:t> precese</a:t>
            </a:r>
            <a:endParaRPr lang="cs-CZ">
              <a:ea typeface="+mj-ea"/>
            </a:endParaRPr>
          </a:p>
        </p:txBody>
      </p:sp>
      <p:sp>
        <p:nvSpPr>
          <p:cNvPr id="15363"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Bližší pohled na jádra:</a:t>
            </a:r>
          </a:p>
        </p:txBody>
      </p:sp>
      <p:pic>
        <p:nvPicPr>
          <p:cNvPr id="15364" name="Obráze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2033588"/>
            <a:ext cx="390842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ea typeface="+mj-ea"/>
              </a:rPr>
              <a:t>Historie MRI</a:t>
            </a:r>
            <a:endParaRPr lang="cs-CZ" dirty="0">
              <a:ea typeface="+mj-ea"/>
            </a:endParaRPr>
          </a:p>
        </p:txBody>
      </p:sp>
      <p:sp>
        <p:nvSpPr>
          <p:cNvPr id="3" name="Zástupný symbol pro obsah 2"/>
          <p:cNvSpPr>
            <a:spLocks noGrp="1"/>
          </p:cNvSpPr>
          <p:nvPr>
            <p:ph idx="1"/>
          </p:nvPr>
        </p:nvSpPr>
        <p:spPr>
          <a:xfrm>
            <a:off x="1905000" y="1557338"/>
            <a:ext cx="7239000" cy="4968006"/>
          </a:xfrm>
        </p:spPr>
        <p:txBody>
          <a:bodyPr/>
          <a:lstStyle/>
          <a:p>
            <a:pPr eaLnBrk="1" hangingPunct="1"/>
            <a:r>
              <a:rPr lang="cs-CZ" altLang="cs-CZ" dirty="0" smtClean="0">
                <a:latin typeface="Times New Roman" pitchFamily="18" charset="0"/>
                <a:cs typeface="Times New Roman" pitchFamily="18" charset="0"/>
              </a:rPr>
              <a:t>1921 – objev elektronového spinu (A. </a:t>
            </a:r>
            <a:r>
              <a:rPr lang="cs-CZ" altLang="cs-CZ" dirty="0" err="1" smtClean="0">
                <a:latin typeface="Times New Roman" pitchFamily="18" charset="0"/>
                <a:cs typeface="Times New Roman" pitchFamily="18" charset="0"/>
              </a:rPr>
              <a:t>Compton</a:t>
            </a:r>
            <a:r>
              <a:rPr lang="cs-CZ" altLang="cs-CZ" dirty="0" smtClean="0">
                <a:latin typeface="Times New Roman" pitchFamily="18" charset="0"/>
                <a:cs typeface="Times New Roman" pitchFamily="18" charset="0"/>
              </a:rPr>
              <a:t>).</a:t>
            </a:r>
          </a:p>
          <a:p>
            <a:pPr eaLnBrk="1" hangingPunct="1"/>
            <a:r>
              <a:rPr lang="cs-CZ" altLang="cs-CZ" dirty="0" smtClean="0">
                <a:latin typeface="Times New Roman" pitchFamily="18" charset="0"/>
                <a:cs typeface="Times New Roman" pitchFamily="18" charset="0"/>
              </a:rPr>
              <a:t>1924 – objev jaderného spinu (W. Pauli).</a:t>
            </a:r>
          </a:p>
          <a:p>
            <a:pPr eaLnBrk="1" hangingPunct="1"/>
            <a:r>
              <a:rPr lang="cs-CZ" altLang="cs-CZ" dirty="0" smtClean="0">
                <a:latin typeface="Times New Roman" pitchFamily="18" charset="0"/>
                <a:cs typeface="Times New Roman" pitchFamily="18" charset="0"/>
              </a:rPr>
              <a:t>1938 – potvrzení magnetického kvantového jevu (nukleární magnetická rezonance NMR) (I.I. Rabi).</a:t>
            </a:r>
          </a:p>
          <a:p>
            <a:pPr eaLnBrk="1" hangingPunct="1"/>
            <a:r>
              <a:rPr lang="cs-CZ" altLang="cs-CZ" dirty="0" smtClean="0">
                <a:latin typeface="Times New Roman" pitchFamily="18" charset="0"/>
                <a:cs typeface="Times New Roman" pitchFamily="18" charset="0"/>
              </a:rPr>
              <a:t>1945 – vylepšení Rabiho přístroje (zrod NMR spektroskopie)(F. </a:t>
            </a:r>
            <a:r>
              <a:rPr lang="cs-CZ" altLang="cs-CZ" dirty="0" err="1" smtClean="0">
                <a:latin typeface="Times New Roman" pitchFamily="18" charset="0"/>
                <a:cs typeface="Times New Roman" pitchFamily="18" charset="0"/>
              </a:rPr>
              <a:t>Bloch</a:t>
            </a:r>
            <a:r>
              <a:rPr lang="cs-CZ" altLang="cs-CZ" dirty="0" smtClean="0">
                <a:latin typeface="Times New Roman" pitchFamily="18" charset="0"/>
                <a:cs typeface="Times New Roman" pitchFamily="18" charset="0"/>
              </a:rPr>
              <a:t> a E. </a:t>
            </a:r>
            <a:r>
              <a:rPr lang="cs-CZ" altLang="cs-CZ" dirty="0" err="1" smtClean="0">
                <a:latin typeface="Times New Roman" pitchFamily="18" charset="0"/>
                <a:cs typeface="Times New Roman" pitchFamily="18" charset="0"/>
              </a:rPr>
              <a:t>Purcell</a:t>
            </a:r>
            <a:r>
              <a:rPr lang="cs-CZ" altLang="cs-CZ"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190174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err="1" smtClean="0">
                <a:ea typeface="+mj-ea"/>
              </a:rPr>
              <a:t>Larmorova</a:t>
            </a:r>
            <a:r>
              <a:rPr lang="cs-CZ" smtClean="0">
                <a:ea typeface="+mj-ea"/>
              </a:rPr>
              <a:t> precese</a:t>
            </a:r>
            <a:endParaRPr lang="cs-CZ">
              <a:ea typeface="+mj-ea"/>
            </a:endParaRPr>
          </a:p>
        </p:txBody>
      </p:sp>
      <p:sp>
        <p:nvSpPr>
          <p:cNvPr id="15363" name="Zástupný symbol pro obsah 2"/>
          <p:cNvSpPr>
            <a:spLocks noGrp="1"/>
          </p:cNvSpPr>
          <p:nvPr>
            <p:ph idx="1"/>
          </p:nvPr>
        </p:nvSpPr>
        <p:spPr>
          <a:xfrm>
            <a:off x="1905000" y="1557338"/>
            <a:ext cx="7010400" cy="4895998"/>
          </a:xfrm>
        </p:spPr>
        <p:txBody>
          <a:bodyPr/>
          <a:lstStyle/>
          <a:p>
            <a:pPr eaLnBrk="1" hangingPunct="1"/>
            <a:r>
              <a:rPr lang="cs-CZ" altLang="cs-CZ" dirty="0" smtClean="0">
                <a:latin typeface="Times New Roman" pitchFamily="18" charset="0"/>
                <a:cs typeface="Times New Roman" pitchFamily="18" charset="0"/>
              </a:rPr>
              <a:t>Pro některé prvky v B</a:t>
            </a:r>
            <a:r>
              <a:rPr lang="cs-CZ" altLang="cs-CZ" baseline="-25000" dirty="0" smtClean="0">
                <a:latin typeface="Times New Roman" pitchFamily="18" charset="0"/>
                <a:cs typeface="Times New Roman" pitchFamily="18" charset="0"/>
              </a:rPr>
              <a:t>0</a:t>
            </a:r>
            <a:r>
              <a:rPr lang="cs-CZ" altLang="cs-CZ" dirty="0" smtClean="0">
                <a:latin typeface="Times New Roman" pitchFamily="18" charset="0"/>
                <a:cs typeface="Times New Roman" pitchFamily="18" charset="0"/>
              </a:rPr>
              <a:t>=1T:</a:t>
            </a:r>
          </a:p>
          <a:p>
            <a:pPr lvl="1" eaLnBrk="1" hangingPunct="1">
              <a:buFont typeface="Wingdings" panose="05000000000000000000" pitchFamily="2" charset="2"/>
              <a:buChar char="Ø"/>
            </a:pPr>
            <a:r>
              <a:rPr lang="cs-CZ" altLang="cs-CZ" dirty="0" smtClean="0">
                <a:latin typeface="Times New Roman" pitchFamily="18" charset="0"/>
                <a:cs typeface="Times New Roman" pitchFamily="18" charset="0"/>
              </a:rPr>
              <a:t> Vodík </a:t>
            </a:r>
            <a:r>
              <a:rPr lang="cs-CZ" altLang="cs-CZ" baseline="30000" dirty="0" smtClean="0">
                <a:latin typeface="Times New Roman" pitchFamily="18" charset="0"/>
                <a:cs typeface="Times New Roman" pitchFamily="18" charset="0"/>
              </a:rPr>
              <a:t>1</a:t>
            </a:r>
            <a:r>
              <a:rPr lang="cs-CZ" altLang="cs-CZ" dirty="0" smtClean="0">
                <a:latin typeface="Times New Roman" pitchFamily="18" charset="0"/>
                <a:cs typeface="Times New Roman" pitchFamily="18" charset="0"/>
              </a:rPr>
              <a:t>H 42,7 MHz</a:t>
            </a:r>
          </a:p>
          <a:p>
            <a:pPr lvl="1" eaLnBrk="1" hangingPunct="1">
              <a:buFont typeface="Wingdings" panose="05000000000000000000" pitchFamily="2" charset="2"/>
              <a:buChar char="Ø"/>
            </a:pPr>
            <a:r>
              <a:rPr lang="cs-CZ" altLang="cs-CZ" dirty="0">
                <a:latin typeface="Times New Roman" pitchFamily="18" charset="0"/>
                <a:cs typeface="Times New Roman" pitchFamily="18" charset="0"/>
              </a:rPr>
              <a:t> </a:t>
            </a:r>
            <a:r>
              <a:rPr lang="cs-CZ" altLang="cs-CZ" dirty="0" smtClean="0">
                <a:latin typeface="Times New Roman" pitchFamily="18" charset="0"/>
                <a:cs typeface="Times New Roman" pitchFamily="18" charset="0"/>
              </a:rPr>
              <a:t>Uhlík </a:t>
            </a:r>
            <a:r>
              <a:rPr lang="cs-CZ" altLang="cs-CZ" baseline="30000" dirty="0" smtClean="0">
                <a:latin typeface="Times New Roman" pitchFamily="18" charset="0"/>
                <a:cs typeface="Times New Roman" pitchFamily="18" charset="0"/>
              </a:rPr>
              <a:t>13</a:t>
            </a:r>
            <a:r>
              <a:rPr lang="cs-CZ" altLang="cs-CZ" dirty="0" smtClean="0">
                <a:latin typeface="Times New Roman" pitchFamily="18" charset="0"/>
                <a:cs typeface="Times New Roman" pitchFamily="18" charset="0"/>
              </a:rPr>
              <a:t>C 10,7 MHz</a:t>
            </a:r>
          </a:p>
          <a:p>
            <a:pPr lvl="1" eaLnBrk="1" hangingPunct="1">
              <a:buFont typeface="Wingdings" panose="05000000000000000000" pitchFamily="2" charset="2"/>
              <a:buChar char="Ø"/>
            </a:pPr>
            <a:r>
              <a:rPr lang="cs-CZ" altLang="cs-CZ" dirty="0">
                <a:latin typeface="Times New Roman" pitchFamily="18" charset="0"/>
                <a:cs typeface="Times New Roman" pitchFamily="18" charset="0"/>
              </a:rPr>
              <a:t> </a:t>
            </a:r>
            <a:r>
              <a:rPr lang="cs-CZ" altLang="cs-CZ" dirty="0" smtClean="0">
                <a:latin typeface="Times New Roman" pitchFamily="18" charset="0"/>
                <a:cs typeface="Times New Roman" pitchFamily="18" charset="0"/>
              </a:rPr>
              <a:t>Dusík </a:t>
            </a:r>
            <a:r>
              <a:rPr lang="cs-CZ" altLang="cs-CZ" baseline="30000" dirty="0" smtClean="0">
                <a:latin typeface="Times New Roman" pitchFamily="18" charset="0"/>
                <a:cs typeface="Times New Roman" pitchFamily="18" charset="0"/>
              </a:rPr>
              <a:t>14</a:t>
            </a:r>
            <a:r>
              <a:rPr lang="cs-CZ" altLang="cs-CZ" dirty="0" smtClean="0">
                <a:latin typeface="Times New Roman" pitchFamily="18" charset="0"/>
                <a:cs typeface="Times New Roman" pitchFamily="18" charset="0"/>
              </a:rPr>
              <a:t>N 6,1 MHz</a:t>
            </a:r>
          </a:p>
          <a:p>
            <a:pPr lvl="1" eaLnBrk="1" hangingPunct="1">
              <a:buFont typeface="Wingdings" panose="05000000000000000000" pitchFamily="2" charset="2"/>
              <a:buChar char="Ø"/>
            </a:pPr>
            <a:r>
              <a:rPr lang="cs-CZ" altLang="cs-CZ" dirty="0">
                <a:latin typeface="Times New Roman" pitchFamily="18" charset="0"/>
                <a:cs typeface="Times New Roman" pitchFamily="18" charset="0"/>
              </a:rPr>
              <a:t> </a:t>
            </a:r>
            <a:r>
              <a:rPr lang="cs-CZ" altLang="cs-CZ" dirty="0" smtClean="0">
                <a:latin typeface="Times New Roman" pitchFamily="18" charset="0"/>
                <a:cs typeface="Times New Roman" pitchFamily="18" charset="0"/>
              </a:rPr>
              <a:t>Fosfor </a:t>
            </a:r>
            <a:r>
              <a:rPr lang="cs-CZ" altLang="cs-CZ" baseline="30000" dirty="0" smtClean="0">
                <a:latin typeface="Times New Roman" pitchFamily="18" charset="0"/>
                <a:cs typeface="Times New Roman" pitchFamily="18" charset="0"/>
              </a:rPr>
              <a:t>31</a:t>
            </a:r>
            <a:r>
              <a:rPr lang="cs-CZ" altLang="cs-CZ" dirty="0" smtClean="0">
                <a:latin typeface="Times New Roman" pitchFamily="18" charset="0"/>
                <a:cs typeface="Times New Roman" pitchFamily="18" charset="0"/>
              </a:rPr>
              <a:t>P 17,2 MHz </a:t>
            </a:r>
          </a:p>
        </p:txBody>
      </p:sp>
    </p:spTree>
    <p:extLst>
      <p:ext uri="{BB962C8B-B14F-4D97-AF65-F5344CB8AC3E}">
        <p14:creationId xmlns:p14="http://schemas.microsoft.com/office/powerpoint/2010/main" val="570646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5" y="3941763"/>
            <a:ext cx="3187700" cy="291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pPr eaLnBrk="1" fontAlgn="auto" hangingPunct="1">
              <a:spcAft>
                <a:spcPts val="0"/>
              </a:spcAft>
              <a:defRPr/>
            </a:pPr>
            <a:r>
              <a:rPr lang="cs-CZ" smtClean="0">
                <a:ea typeface="+mj-ea"/>
              </a:rPr>
              <a:t>Relaxační doby</a:t>
            </a:r>
            <a:endParaRPr lang="cs-CZ">
              <a:ea typeface="+mj-ea"/>
            </a:endParaRPr>
          </a:p>
        </p:txBody>
      </p:sp>
      <p:sp>
        <p:nvSpPr>
          <p:cNvPr id="17412" name="Zástupný symbol pro obsah 2"/>
          <p:cNvSpPr>
            <a:spLocks noGrp="1"/>
          </p:cNvSpPr>
          <p:nvPr>
            <p:ph idx="1"/>
          </p:nvPr>
        </p:nvSpPr>
        <p:spPr>
          <a:xfrm>
            <a:off x="1905000" y="1557338"/>
            <a:ext cx="7010400" cy="1655762"/>
          </a:xfrm>
        </p:spPr>
        <p:txBody>
          <a:bodyPr/>
          <a:lstStyle/>
          <a:p>
            <a:pPr eaLnBrk="1" hangingPunct="1"/>
            <a:r>
              <a:rPr lang="cs-CZ" altLang="cs-CZ" smtClean="0">
                <a:latin typeface="Times New Roman" pitchFamily="18" charset="0"/>
                <a:cs typeface="Times New Roman" pitchFamily="18" charset="0"/>
              </a:rPr>
              <a:t>Výsledný vektor magnetizace směřuje ve směru statického magnetického pole B</a:t>
            </a:r>
            <a:r>
              <a:rPr lang="cs-CZ" altLang="cs-CZ" baseline="-25000" smtClean="0">
                <a:latin typeface="Times New Roman" pitchFamily="18" charset="0"/>
                <a:cs typeface="Times New Roman" pitchFamily="18" charset="0"/>
              </a:rPr>
              <a:t>0</a:t>
            </a:r>
            <a:r>
              <a:rPr lang="cs-CZ" altLang="cs-CZ" smtClean="0">
                <a:latin typeface="Times New Roman" pitchFamily="18" charset="0"/>
                <a:cs typeface="Times New Roman" pitchFamily="18" charset="0"/>
              </a:rPr>
              <a:t>. Obecně se uvažuje ve směru osy z.</a:t>
            </a:r>
          </a:p>
        </p:txBody>
      </p:sp>
      <p:sp>
        <p:nvSpPr>
          <p:cNvPr id="6" name="Zástupný symbol pro obsah 2"/>
          <p:cNvSpPr txBox="1">
            <a:spLocks/>
          </p:cNvSpPr>
          <p:nvPr/>
        </p:nvSpPr>
        <p:spPr bwMode="auto">
          <a:xfrm>
            <a:off x="1908175" y="3068638"/>
            <a:ext cx="70104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eaLnBrk="1" hangingPunct="1"/>
            <a:r>
              <a:rPr lang="cs-CZ" altLang="cs-CZ" dirty="0">
                <a:latin typeface="Times New Roman" pitchFamily="18" charset="0"/>
                <a:cs typeface="Times New Roman" pitchFamily="18" charset="0"/>
              </a:rPr>
              <a:t>Co se stane, když zapůsobíme krátkým radiofrekvenčním (RF) pulzem o </a:t>
            </a:r>
            <a:r>
              <a:rPr lang="cs-CZ" altLang="cs-CZ" dirty="0" err="1">
                <a:latin typeface="Times New Roman" pitchFamily="18" charset="0"/>
                <a:cs typeface="Times New Roman" pitchFamily="18" charset="0"/>
              </a:rPr>
              <a:t>Larmorově</a:t>
            </a:r>
            <a:r>
              <a:rPr lang="cs-CZ" altLang="cs-CZ" dirty="0">
                <a:latin typeface="Times New Roman" pitchFamily="18" charset="0"/>
                <a:cs typeface="Times New Roman" pitchFamily="18" charset="0"/>
              </a:rPr>
              <a:t> frekvenci na látku?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nodeType="afterGroup">
                            <p:stCondLst>
                              <p:cond delay="500"/>
                            </p:stCondLst>
                            <p:childTnLst>
                              <p:par>
                                <p:cTn id="9" presetID="16" presetClass="entr" presetSubtype="21" fill="hold" nodeType="afterEffect">
                                  <p:stCondLst>
                                    <p:cond delay="1500"/>
                                  </p:stCondLst>
                                  <p:childTnLst>
                                    <p:set>
                                      <p:cBhvr>
                                        <p:cTn id="10" dur="1" fill="hold">
                                          <p:stCondLst>
                                            <p:cond delay="0"/>
                                          </p:stCondLst>
                                        </p:cTn>
                                        <p:tgtEl>
                                          <p:spTgt spid="4098"/>
                                        </p:tgtEl>
                                        <p:attrNameLst>
                                          <p:attrName>style.visibility</p:attrName>
                                        </p:attrNameLst>
                                      </p:cBhvr>
                                      <p:to>
                                        <p:strVal val="visible"/>
                                      </p:to>
                                    </p:set>
                                    <p:animEffect transition="in" filter="barn(inVertical)">
                                      <p:cBhvr>
                                        <p:cTn id="11" dur="4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Relaxační doby</a:t>
            </a:r>
            <a:endParaRPr lang="cs-CZ">
              <a:ea typeface="+mj-ea"/>
            </a:endParaRPr>
          </a:p>
        </p:txBody>
      </p:sp>
      <p:sp>
        <p:nvSpPr>
          <p:cNvPr id="18435"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Magnetizace se překlopí o úhel </a:t>
            </a:r>
            <a:r>
              <a:rPr lang="el-GR" altLang="cs-CZ" dirty="0" smtClean="0">
                <a:latin typeface="Times New Roman" pitchFamily="18" charset="0"/>
                <a:cs typeface="Times New Roman" pitchFamily="18" charset="0"/>
              </a:rPr>
              <a:t>α</a:t>
            </a:r>
            <a:r>
              <a:rPr lang="cs-CZ" altLang="cs-CZ" dirty="0" smtClean="0">
                <a:latin typeface="Times New Roman" pitchFamily="18" charset="0"/>
                <a:cs typeface="Times New Roman" pitchFamily="18" charset="0"/>
              </a:rPr>
              <a:t>.</a:t>
            </a: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262188"/>
            <a:ext cx="3641725" cy="311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Relaxační doby</a:t>
            </a:r>
            <a:endParaRPr lang="cs-CZ">
              <a:ea typeface="+mj-ea"/>
            </a:endParaRPr>
          </a:p>
        </p:txBody>
      </p:sp>
      <p:sp>
        <p:nvSpPr>
          <p:cNvPr id="19459"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Potřebné předpoklady:</a:t>
            </a:r>
          </a:p>
        </p:txBody>
      </p:sp>
      <p:sp>
        <p:nvSpPr>
          <p:cNvPr id="5" name="Zástupný symbol pro obsah 2"/>
          <p:cNvSpPr txBox="1">
            <a:spLocks/>
          </p:cNvSpPr>
          <p:nvPr/>
        </p:nvSpPr>
        <p:spPr bwMode="auto">
          <a:xfrm>
            <a:off x="1908175" y="2060575"/>
            <a:ext cx="7010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dirty="0">
                <a:latin typeface="Times New Roman" pitchFamily="18" charset="0"/>
                <a:cs typeface="Times New Roman" pitchFamily="18" charset="0"/>
              </a:rPr>
              <a:t> Frekvence RF pulzu musí být v </a:t>
            </a:r>
            <a:r>
              <a:rPr lang="cs-CZ" altLang="cs-CZ" b="1" dirty="0">
                <a:latin typeface="Times New Roman" pitchFamily="18" charset="0"/>
                <a:cs typeface="Times New Roman" pitchFamily="18" charset="0"/>
              </a:rPr>
              <a:t>rezonanci</a:t>
            </a:r>
            <a:r>
              <a:rPr lang="cs-CZ" altLang="cs-CZ" dirty="0">
                <a:latin typeface="Times New Roman" pitchFamily="18" charset="0"/>
                <a:cs typeface="Times New Roman" pitchFamily="18" charset="0"/>
              </a:rPr>
              <a:t> s frekvencí precesního pohybu daného jádra v daném statickém magnetickém poli (musí být rovna </a:t>
            </a:r>
            <a:r>
              <a:rPr lang="cs-CZ" altLang="cs-CZ" dirty="0" err="1">
                <a:latin typeface="Times New Roman" pitchFamily="18" charset="0"/>
                <a:cs typeface="Times New Roman" pitchFamily="18" charset="0"/>
              </a:rPr>
              <a:t>Larmorově</a:t>
            </a:r>
            <a:r>
              <a:rPr lang="cs-CZ" altLang="cs-CZ" dirty="0">
                <a:latin typeface="Times New Roman" pitchFamily="18" charset="0"/>
                <a:cs typeface="Times New Roman" pitchFamily="18" charset="0"/>
              </a:rPr>
              <a:t> frekvenci</a:t>
            </a:r>
            <a:r>
              <a:rPr lang="cs-CZ" altLang="cs-CZ" dirty="0" smtClean="0">
                <a:latin typeface="Times New Roman" pitchFamily="18" charset="0"/>
                <a:cs typeface="Times New Roman" pitchFamily="18" charset="0"/>
              </a:rPr>
              <a:t>).</a:t>
            </a:r>
            <a:endParaRPr lang="cs-CZ" altLang="cs-CZ" dirty="0">
              <a:latin typeface="Times New Roman" pitchFamily="18" charset="0"/>
              <a:cs typeface="Times New Roman" pitchFamily="18" charset="0"/>
            </a:endParaRPr>
          </a:p>
        </p:txBody>
      </p:sp>
      <p:sp>
        <p:nvSpPr>
          <p:cNvPr id="6" name="Zástupný symbol pro obsah 2"/>
          <p:cNvSpPr txBox="1">
            <a:spLocks/>
          </p:cNvSpPr>
          <p:nvPr/>
        </p:nvSpPr>
        <p:spPr bwMode="auto">
          <a:xfrm>
            <a:off x="1908175" y="4292600"/>
            <a:ext cx="7010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a:latin typeface="Times New Roman" pitchFamily="18" charset="0"/>
                <a:cs typeface="Times New Roman" pitchFamily="18" charset="0"/>
              </a:rPr>
              <a:t> Intenzita a doba působení RF pulzu ovlivní velikost sklápěcího úhlu </a:t>
            </a:r>
            <a:r>
              <a:rPr lang="el-GR" altLang="cs-CZ">
                <a:latin typeface="Times New Roman" pitchFamily="18" charset="0"/>
                <a:cs typeface="Times New Roman" pitchFamily="18" charset="0"/>
              </a:rPr>
              <a:t>α</a:t>
            </a:r>
            <a:r>
              <a:rPr lang="cs-CZ" altLang="cs-CZ">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Relaxační doby</a:t>
            </a:r>
            <a:endParaRPr lang="cs-CZ">
              <a:ea typeface="+mj-ea"/>
            </a:endParaRPr>
          </a:p>
        </p:txBody>
      </p:sp>
      <p:sp>
        <p:nvSpPr>
          <p:cNvPr id="20483"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Bližší pohled:</a:t>
            </a: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224088"/>
            <a:ext cx="7458075" cy="329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Relaxační doby</a:t>
            </a:r>
            <a:endParaRPr lang="cs-CZ">
              <a:ea typeface="+mj-ea"/>
            </a:endParaRPr>
          </a:p>
        </p:txBody>
      </p:sp>
      <p:sp>
        <p:nvSpPr>
          <p:cNvPr id="21507"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Bližší pohled:</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324100"/>
            <a:ext cx="7451725" cy="343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23838"/>
            <a:ext cx="7451725" cy="343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3463"/>
            <a:ext cx="9144000" cy="270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Relaxační doby</a:t>
            </a:r>
            <a:endParaRPr lang="cs-CZ">
              <a:ea typeface="+mj-ea"/>
            </a:endParaRPr>
          </a:p>
        </p:txBody>
      </p:sp>
      <p:sp>
        <p:nvSpPr>
          <p:cNvPr id="23555"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Různá tkáň má různé relaxační doby:</a:t>
            </a:r>
          </a:p>
        </p:txBody>
      </p:sp>
      <p:graphicFrame>
        <p:nvGraphicFramePr>
          <p:cNvPr id="6" name="Group 65"/>
          <p:cNvGraphicFramePr>
            <a:graphicFrameLocks noGrp="1"/>
          </p:cNvGraphicFramePr>
          <p:nvPr/>
        </p:nvGraphicFramePr>
        <p:xfrm>
          <a:off x="2051050" y="2133600"/>
          <a:ext cx="6553200" cy="4572000"/>
        </p:xfrm>
        <a:graphic>
          <a:graphicData uri="http://schemas.openxmlformats.org/drawingml/2006/table">
            <a:tbl>
              <a:tblPr/>
              <a:tblGrid>
                <a:gridCol w="3048000"/>
                <a:gridCol w="1676400"/>
                <a:gridCol w="1828800"/>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Times New Roman" pitchFamily="18" charset="0"/>
                        </a:rPr>
                        <a:t>Typ látky</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Times New Roman" pitchFamily="18" charset="0"/>
                        </a:rPr>
                        <a:t>T</a:t>
                      </a:r>
                      <a:r>
                        <a:rPr kumimoji="0" lang="cs-CZ" sz="2800" b="0" i="0" u="none" strike="noStrike" cap="none" normalizeH="0" baseline="-25000" smtClean="0">
                          <a:ln>
                            <a:noFill/>
                          </a:ln>
                          <a:solidFill>
                            <a:schemeClr val="tx1"/>
                          </a:solidFill>
                          <a:effectLst/>
                          <a:latin typeface="Times New Roman" pitchFamily="18" charset="0"/>
                        </a:rPr>
                        <a:t>1</a:t>
                      </a:r>
                      <a:r>
                        <a:rPr kumimoji="0" lang="cs-CZ" sz="2800" b="0" i="0" u="none" strike="noStrike" cap="none" normalizeH="0" baseline="0" smtClean="0">
                          <a:ln>
                            <a:noFill/>
                          </a:ln>
                          <a:solidFill>
                            <a:schemeClr val="tx1"/>
                          </a:solidFill>
                          <a:effectLst/>
                          <a:latin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rPr>
                        <a:t>[ms]</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t>
                      </a:r>
                      <a:r>
                        <a:rPr kumimoji="0" lang="en-US" sz="2800" b="0" i="0" u="none" strike="noStrike" cap="none" normalizeH="0" baseline="-25000" smtClean="0">
                          <a:ln>
                            <a:noFill/>
                          </a:ln>
                          <a:solidFill>
                            <a:schemeClr val="tx1"/>
                          </a:solidFill>
                          <a:effectLst/>
                          <a:latin typeface="Times New Roman" pitchFamily="18" charset="0"/>
                        </a:rPr>
                        <a:t>2</a:t>
                      </a:r>
                      <a:r>
                        <a:rPr kumimoji="0" lang="en-US" sz="2800" b="0" i="0" u="none" strike="noStrike" cap="none" normalizeH="0" baseline="0" smtClean="0">
                          <a:ln>
                            <a:noFill/>
                          </a:ln>
                          <a:solidFill>
                            <a:schemeClr val="tx1"/>
                          </a:solidFill>
                          <a:effectLst/>
                          <a:latin typeface="Times New Roman" pitchFamily="18" charset="0"/>
                        </a:rPr>
                        <a:t> [ms]</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tuk</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250</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60</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sval</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900</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50</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krev</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1400</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100-200</a:t>
                      </a:r>
                      <a:endParaRPr kumimoji="0" lang="cs-CZ"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mozek</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Times New Roman" pitchFamily="18" charset="0"/>
                        </a:rPr>
                        <a:t>š</a:t>
                      </a:r>
                      <a:r>
                        <a:rPr kumimoji="0" lang="en-US" sz="2800" b="0" i="0" u="none" strike="noStrike" cap="none" normalizeH="0" baseline="0" smtClean="0">
                          <a:ln>
                            <a:noFill/>
                          </a:ln>
                          <a:solidFill>
                            <a:schemeClr val="tx1"/>
                          </a:solidFill>
                          <a:effectLst/>
                          <a:latin typeface="Times New Roman" pitchFamily="18" charset="0"/>
                        </a:rPr>
                        <a:t>ed</a:t>
                      </a:r>
                      <a:r>
                        <a:rPr kumimoji="0" lang="cs-CZ" sz="2800" b="0" i="0" u="none" strike="noStrike" cap="none" normalizeH="0" baseline="0" smtClean="0">
                          <a:ln>
                            <a:noFill/>
                          </a:ln>
                          <a:solidFill>
                            <a:schemeClr val="tx1"/>
                          </a:solidFill>
                          <a:effectLst/>
                          <a:latin typeface="Times New Roman" pitchFamily="18" charset="0"/>
                        </a:rPr>
                        <a:t>á</a:t>
                      </a:r>
                      <a:r>
                        <a:rPr kumimoji="0" lang="en-US" sz="2800" b="0" i="0" u="none" strike="noStrike" cap="none" normalizeH="0" baseline="0" smtClean="0">
                          <a:ln>
                            <a:noFill/>
                          </a:ln>
                          <a:solidFill>
                            <a:schemeClr val="tx1"/>
                          </a:solidFill>
                          <a:effectLst/>
                          <a:latin typeface="Times New Roman" pitchFamily="18" charset="0"/>
                        </a:rPr>
                        <a:t> hmota (GM)</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950</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100</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Times New Roman" pitchFamily="18" charset="0"/>
                        </a:rPr>
                        <a:t>bílá hmota</a:t>
                      </a:r>
                      <a:r>
                        <a:rPr kumimoji="0" lang="en-US" sz="2800" b="0" i="0" u="none" strike="noStrike" cap="none" normalizeH="0" baseline="0" smtClean="0">
                          <a:ln>
                            <a:noFill/>
                          </a:ln>
                          <a:solidFill>
                            <a:schemeClr val="tx1"/>
                          </a:solidFill>
                          <a:effectLst/>
                          <a:latin typeface="Times New Roman" pitchFamily="18" charset="0"/>
                        </a:rPr>
                        <a:t> (WM)</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600</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80</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Times New Roman" pitchFamily="18" charset="0"/>
                        </a:rPr>
                        <a:t>cerebrospinální tekutina</a:t>
                      </a:r>
                      <a:r>
                        <a:rPr kumimoji="0" lang="en-US" sz="2800" b="0" i="0" u="none" strike="noStrike" cap="none" normalizeH="0" baseline="0" smtClean="0">
                          <a:ln>
                            <a:noFill/>
                          </a:ln>
                          <a:solidFill>
                            <a:schemeClr val="tx1"/>
                          </a:solidFill>
                          <a:effectLst/>
                          <a:latin typeface="Times New Roman" pitchFamily="18" charset="0"/>
                        </a:rPr>
                        <a:t> (CSF)</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2000</a:t>
                      </a:r>
                      <a:endParaRPr kumimoji="0" lang="cs-CZ"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250</a:t>
                      </a:r>
                      <a:endParaRPr kumimoji="0" lang="cs-CZ"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Relaxační doby</a:t>
            </a:r>
            <a:endParaRPr lang="cs-CZ">
              <a:ea typeface="+mj-ea"/>
            </a:endParaRPr>
          </a:p>
        </p:txBody>
      </p:sp>
      <p:sp>
        <p:nvSpPr>
          <p:cNvPr id="21507" name="Zástupný symbol pro obsah 2"/>
          <p:cNvSpPr>
            <a:spLocks noGrp="1"/>
          </p:cNvSpPr>
          <p:nvPr>
            <p:ph idx="1"/>
          </p:nvPr>
        </p:nvSpPr>
        <p:spPr>
          <a:xfrm>
            <a:off x="1905000" y="1557338"/>
            <a:ext cx="7010400" cy="4968006"/>
          </a:xfrm>
        </p:spPr>
        <p:txBody>
          <a:bodyPr/>
          <a:lstStyle/>
          <a:p>
            <a:pPr eaLnBrk="1" hangingPunct="1"/>
            <a:r>
              <a:rPr lang="cs-CZ" altLang="cs-CZ" dirty="0" smtClean="0">
                <a:latin typeface="Times New Roman" pitchFamily="18" charset="0"/>
                <a:cs typeface="Times New Roman" pitchFamily="18" charset="0"/>
              </a:rPr>
              <a:t>Bližší pohled:</a:t>
            </a:r>
          </a:p>
          <a:p>
            <a:pPr lvl="1" eaLnBrk="1" hangingPunct="1">
              <a:buFontTx/>
              <a:buChar char="-"/>
            </a:pPr>
            <a:r>
              <a:rPr lang="cs-CZ" altLang="cs-CZ" dirty="0" smtClean="0">
                <a:latin typeface="Times New Roman" pitchFamily="18" charset="0"/>
                <a:cs typeface="Times New Roman" pitchFamily="18" charset="0"/>
              </a:rPr>
              <a:t>Relaxace po 90° pulzu </a:t>
            </a:r>
            <a:r>
              <a:rPr lang="cs-CZ" altLang="cs-CZ" sz="1600" dirty="0" smtClean="0">
                <a:latin typeface="Times New Roman" pitchFamily="18" charset="0"/>
                <a:cs typeface="Times New Roman" pitchFamily="18" charset="0"/>
              </a:rPr>
              <a:t>(Video7_9)</a:t>
            </a:r>
            <a:endParaRPr lang="cs-CZ" altLang="cs-CZ" dirty="0" smtClean="0">
              <a:latin typeface="Times New Roman" pitchFamily="18" charset="0"/>
              <a:cs typeface="Times New Roman" pitchFamily="18" charset="0"/>
            </a:endParaRPr>
          </a:p>
          <a:p>
            <a:pPr lvl="1" eaLnBrk="1" hangingPunct="1">
              <a:buFontTx/>
              <a:buChar char="-"/>
            </a:pPr>
            <a:r>
              <a:rPr lang="cs-CZ" altLang="cs-CZ" sz="2000" dirty="0">
                <a:latin typeface="Times New Roman" pitchFamily="18" charset="0"/>
                <a:cs typeface="Times New Roman" pitchFamily="18" charset="0"/>
                <a:hlinkClick r:id="rId3"/>
              </a:rPr>
              <a:t>https://www.youtube.com/watch?v=lKp67IqQjH4 </a:t>
            </a:r>
            <a:endParaRPr lang="cs-CZ" altLang="cs-CZ" sz="2000" dirty="0" smtClean="0">
              <a:latin typeface="Times New Roman" pitchFamily="18" charset="0"/>
              <a:cs typeface="Times New Roman" pitchFamily="18" charset="0"/>
            </a:endParaRPr>
          </a:p>
          <a:p>
            <a:pPr lvl="1" eaLnBrk="1" hangingPunct="1">
              <a:buFontTx/>
              <a:buChar char="-"/>
            </a:pPr>
            <a:r>
              <a:rPr lang="cs-CZ" altLang="cs-CZ" dirty="0" smtClean="0">
                <a:latin typeface="Times New Roman" pitchFamily="18" charset="0"/>
                <a:cs typeface="Times New Roman" pitchFamily="18" charset="0"/>
              </a:rPr>
              <a:t>Rozfázování </a:t>
            </a:r>
            <a:r>
              <a:rPr lang="cs-CZ" altLang="cs-CZ" dirty="0">
                <a:latin typeface="Times New Roman" pitchFamily="18" charset="0"/>
                <a:cs typeface="Times New Roman" pitchFamily="18" charset="0"/>
              </a:rPr>
              <a:t>koherence </a:t>
            </a:r>
            <a:r>
              <a:rPr lang="cs-CZ" altLang="cs-CZ" sz="1600" dirty="0">
                <a:latin typeface="Times New Roman" pitchFamily="18" charset="0"/>
                <a:cs typeface="Times New Roman" pitchFamily="18" charset="0"/>
              </a:rPr>
              <a:t>(</a:t>
            </a:r>
            <a:r>
              <a:rPr lang="cs-CZ" altLang="cs-CZ" sz="1600" dirty="0" smtClean="0">
                <a:latin typeface="Times New Roman" pitchFamily="18" charset="0"/>
                <a:cs typeface="Times New Roman" pitchFamily="18" charset="0"/>
              </a:rPr>
              <a:t>Video7_10/11)</a:t>
            </a:r>
            <a:endParaRPr lang="cs-CZ" altLang="cs-CZ" dirty="0" smtClean="0">
              <a:latin typeface="Times New Roman" pitchFamily="18" charset="0"/>
              <a:cs typeface="Times New Roman" pitchFamily="18" charset="0"/>
            </a:endParaRPr>
          </a:p>
          <a:p>
            <a:pPr lvl="1" eaLnBrk="1" hangingPunct="1">
              <a:buFontTx/>
              <a:buChar char="-"/>
            </a:pPr>
            <a:r>
              <a:rPr lang="de-DE" altLang="cs-CZ" sz="2000" dirty="0">
                <a:latin typeface="Times New Roman" pitchFamily="18" charset="0"/>
                <a:cs typeface="Times New Roman" pitchFamily="18" charset="0"/>
                <a:hlinkClick r:id="rId4"/>
              </a:rPr>
              <a:t>https://www.youtube.com/watch?v=_</a:t>
            </a:r>
            <a:r>
              <a:rPr lang="de-DE" altLang="cs-CZ" sz="2000" dirty="0" smtClean="0">
                <a:latin typeface="Times New Roman" pitchFamily="18" charset="0"/>
                <a:cs typeface="Times New Roman" pitchFamily="18" charset="0"/>
                <a:hlinkClick r:id="rId4"/>
              </a:rPr>
              <a:t>7oZMA0OuK4</a:t>
            </a:r>
            <a:endParaRPr lang="de-DE" altLang="cs-CZ" sz="2000" dirty="0">
              <a:latin typeface="Times New Roman" pitchFamily="18" charset="0"/>
              <a:cs typeface="Times New Roman" pitchFamily="18" charset="0"/>
            </a:endParaRPr>
          </a:p>
          <a:p>
            <a:pPr lvl="1" eaLnBrk="1" hangingPunct="1">
              <a:buFontTx/>
              <a:buChar char="-"/>
            </a:pPr>
            <a:r>
              <a:rPr lang="de-DE" altLang="cs-CZ" sz="2000" dirty="0">
                <a:latin typeface="Times New Roman" pitchFamily="18" charset="0"/>
                <a:cs typeface="Times New Roman" pitchFamily="18" charset="0"/>
                <a:hlinkClick r:id="rId5"/>
              </a:rPr>
              <a:t>https://www.youtube.com/watch?v=is8TscwFOvM</a:t>
            </a:r>
            <a:endParaRPr lang="cs-CZ" altLang="cs-CZ" sz="2000" dirty="0" smtClean="0">
              <a:latin typeface="Times New Roman" pitchFamily="18" charset="0"/>
              <a:cs typeface="Times New Roman" pitchFamily="18" charset="0"/>
            </a:endParaRPr>
          </a:p>
          <a:p>
            <a:pPr lvl="1" eaLnBrk="1" hangingPunct="1">
              <a:buFontTx/>
              <a:buChar char="-"/>
            </a:pPr>
            <a:r>
              <a:rPr lang="cs-CZ" altLang="cs-CZ" dirty="0" smtClean="0">
                <a:latin typeface="Times New Roman" pitchFamily="18" charset="0"/>
                <a:cs typeface="Times New Roman" pitchFamily="18" charset="0"/>
              </a:rPr>
              <a:t>180° </a:t>
            </a:r>
            <a:r>
              <a:rPr lang="cs-CZ" altLang="cs-CZ" dirty="0">
                <a:latin typeface="Times New Roman" pitchFamily="18" charset="0"/>
                <a:cs typeface="Times New Roman" pitchFamily="18" charset="0"/>
              </a:rPr>
              <a:t>pulz </a:t>
            </a:r>
            <a:r>
              <a:rPr lang="cs-CZ" altLang="cs-CZ" sz="1600" dirty="0">
                <a:latin typeface="Times New Roman" pitchFamily="18" charset="0"/>
                <a:cs typeface="Times New Roman" pitchFamily="18" charset="0"/>
              </a:rPr>
              <a:t>(</a:t>
            </a:r>
            <a:r>
              <a:rPr lang="cs-CZ" altLang="cs-CZ" sz="1600" dirty="0" smtClean="0">
                <a:latin typeface="Times New Roman" pitchFamily="18" charset="0"/>
                <a:cs typeface="Times New Roman" pitchFamily="18" charset="0"/>
              </a:rPr>
              <a:t>Video7_12)</a:t>
            </a:r>
          </a:p>
          <a:p>
            <a:pPr lvl="1" eaLnBrk="1" hangingPunct="1">
              <a:buFontTx/>
              <a:buChar char="-"/>
            </a:pPr>
            <a:r>
              <a:rPr lang="cs-CZ" altLang="cs-CZ" sz="2000" dirty="0">
                <a:latin typeface="Times New Roman" pitchFamily="18" charset="0"/>
                <a:cs typeface="Times New Roman" pitchFamily="18" charset="0"/>
                <a:hlinkClick r:id="rId6"/>
              </a:rPr>
              <a:t>https://www.youtube.com/watch?v=GDElT6Tz7_Q </a:t>
            </a:r>
            <a:endParaRPr lang="cs-CZ" altLang="cs-CZ"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2798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inVertic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arn(inVertical)">
                                      <p:cBhvr>
                                        <p:cTn id="12" dur="500"/>
                                        <p:tgtEl>
                                          <p:spTgt spid="21507">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barn(inVertical)">
                                      <p:cBhvr>
                                        <p:cTn id="15" dur="500"/>
                                        <p:tgtEl>
                                          <p:spTgt spid="215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507">
                                            <p:txEl>
                                              <p:pRg st="3" end="3"/>
                                            </p:txEl>
                                          </p:spTgt>
                                        </p:tgtEl>
                                        <p:attrNameLst>
                                          <p:attrName>style.visibility</p:attrName>
                                        </p:attrNameLst>
                                      </p:cBhvr>
                                      <p:to>
                                        <p:strVal val="visible"/>
                                      </p:to>
                                    </p:set>
                                    <p:animEffect transition="in" filter="barn(inVertical)">
                                      <p:cBhvr>
                                        <p:cTn id="20" dur="500"/>
                                        <p:tgtEl>
                                          <p:spTgt spid="21507">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Effect transition="in" filter="barn(inVertical)">
                                      <p:cBhvr>
                                        <p:cTn id="23" dur="500"/>
                                        <p:tgtEl>
                                          <p:spTgt spid="21507">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1507">
                                            <p:txEl>
                                              <p:pRg st="5" end="5"/>
                                            </p:txEl>
                                          </p:spTgt>
                                        </p:tgtEl>
                                        <p:attrNameLst>
                                          <p:attrName>style.visibility</p:attrName>
                                        </p:attrNameLst>
                                      </p:cBhvr>
                                      <p:to>
                                        <p:strVal val="visible"/>
                                      </p:to>
                                    </p:set>
                                    <p:animEffect transition="in" filter="barn(inVertical)">
                                      <p:cBhvr>
                                        <p:cTn id="26" dur="500"/>
                                        <p:tgtEl>
                                          <p:spTgt spid="2150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animEffect transition="in" filter="barn(inVertical)">
                                      <p:cBhvr>
                                        <p:cTn id="31" dur="500"/>
                                        <p:tgtEl>
                                          <p:spTgt spid="21507">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1507">
                                            <p:txEl>
                                              <p:pRg st="7" end="7"/>
                                            </p:txEl>
                                          </p:spTgt>
                                        </p:tgtEl>
                                        <p:attrNameLst>
                                          <p:attrName>style.visibility</p:attrName>
                                        </p:attrNameLst>
                                      </p:cBhvr>
                                      <p:to>
                                        <p:strVal val="visible"/>
                                      </p:to>
                                    </p:set>
                                    <p:animEffect transition="in" filter="barn(inVertical)">
                                      <p:cBhvr>
                                        <p:cTn id="34"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Relaxační doby</a:t>
            </a:r>
            <a:endParaRPr lang="cs-CZ">
              <a:ea typeface="+mj-ea"/>
            </a:endParaRPr>
          </a:p>
        </p:txBody>
      </p:sp>
      <p:sp>
        <p:nvSpPr>
          <p:cNvPr id="24579"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V praxi není vše tak jednoduché:</a:t>
            </a:r>
          </a:p>
        </p:txBody>
      </p:sp>
      <p:sp>
        <p:nvSpPr>
          <p:cNvPr id="24580" name="Zástupný symbol pro obsah 2"/>
          <p:cNvSpPr txBox="1">
            <a:spLocks/>
          </p:cNvSpPr>
          <p:nvPr/>
        </p:nvSpPr>
        <p:spPr bwMode="auto">
          <a:xfrm>
            <a:off x="1908175" y="2133600"/>
            <a:ext cx="7010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dirty="0">
                <a:latin typeface="Times New Roman" pitchFamily="18" charset="0"/>
                <a:cs typeface="Times New Roman" pitchFamily="18" charset="0"/>
              </a:rPr>
              <a:t> Statické magnetické pole není dokonale homogenní v celé délce </a:t>
            </a:r>
            <a:r>
              <a:rPr lang="cs-CZ" altLang="cs-CZ" dirty="0" smtClean="0">
                <a:latin typeface="Times New Roman" pitchFamily="18" charset="0"/>
                <a:cs typeface="Times New Roman" pitchFamily="18" charset="0"/>
              </a:rPr>
              <a:t>tubusu.</a:t>
            </a:r>
            <a:endParaRPr lang="cs-CZ" altLang="cs-CZ" dirty="0">
              <a:latin typeface="Times New Roman" pitchFamily="18" charset="0"/>
              <a:cs typeface="Times New Roman" pitchFamily="18" charset="0"/>
            </a:endParaRPr>
          </a:p>
        </p:txBody>
      </p:sp>
      <p:sp>
        <p:nvSpPr>
          <p:cNvPr id="24581" name="Zástupný symbol pro obsah 2"/>
          <p:cNvSpPr txBox="1">
            <a:spLocks/>
          </p:cNvSpPr>
          <p:nvPr/>
        </p:nvSpPr>
        <p:spPr bwMode="auto">
          <a:xfrm>
            <a:off x="1908175" y="3033713"/>
            <a:ext cx="7010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dirty="0">
                <a:latin typeface="Times New Roman" pitchFamily="18" charset="0"/>
                <a:cs typeface="Times New Roman" pitchFamily="18" charset="0"/>
              </a:rPr>
              <a:t> Při sklápění magnetizace není výsledný úhel pro všechna jádra vždy </a:t>
            </a:r>
            <a:r>
              <a:rPr lang="cs-CZ" altLang="cs-CZ" dirty="0" smtClean="0">
                <a:latin typeface="Times New Roman" pitchFamily="18" charset="0"/>
                <a:cs typeface="Times New Roman" pitchFamily="18" charset="0"/>
              </a:rPr>
              <a:t>stejný.</a:t>
            </a:r>
            <a:endParaRPr lang="cs-CZ" altLang="cs-CZ" dirty="0">
              <a:latin typeface="Times New Roman" pitchFamily="18" charset="0"/>
              <a:cs typeface="Times New Roman" pitchFamily="18" charset="0"/>
            </a:endParaRPr>
          </a:p>
        </p:txBody>
      </p:sp>
      <p:sp>
        <p:nvSpPr>
          <p:cNvPr id="24582" name="Zástupný symbol pro obsah 2"/>
          <p:cNvSpPr txBox="1">
            <a:spLocks/>
          </p:cNvSpPr>
          <p:nvPr/>
        </p:nvSpPr>
        <p:spPr bwMode="auto">
          <a:xfrm>
            <a:off x="1908175" y="3968750"/>
            <a:ext cx="70104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dirty="0">
                <a:latin typeface="Times New Roman" pitchFamily="18" charset="0"/>
                <a:cs typeface="Times New Roman" pitchFamily="18" charset="0"/>
              </a:rPr>
              <a:t> Tkáně mají různou magnetickou </a:t>
            </a:r>
            <a:r>
              <a:rPr lang="cs-CZ" altLang="cs-CZ" dirty="0" smtClean="0">
                <a:latin typeface="Times New Roman" pitchFamily="18" charset="0"/>
                <a:cs typeface="Times New Roman" pitchFamily="18" charset="0"/>
              </a:rPr>
              <a:t>susceptibilitu.</a:t>
            </a:r>
            <a:endParaRPr lang="cs-CZ" altLang="cs-CZ" dirty="0">
              <a:latin typeface="Times New Roman" pitchFamily="18" charset="0"/>
              <a:cs typeface="Times New Roman" pitchFamily="18" charset="0"/>
            </a:endParaRPr>
          </a:p>
        </p:txBody>
      </p:sp>
      <p:sp>
        <p:nvSpPr>
          <p:cNvPr id="24583" name="Zástupný symbol pro obsah 2"/>
          <p:cNvSpPr txBox="1">
            <a:spLocks/>
          </p:cNvSpPr>
          <p:nvPr/>
        </p:nvSpPr>
        <p:spPr bwMode="auto">
          <a:xfrm>
            <a:off x="1908175" y="4905375"/>
            <a:ext cx="70104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dirty="0">
                <a:latin typeface="Times New Roman" pitchFamily="18" charset="0"/>
                <a:cs typeface="Times New Roman" pitchFamily="18" charset="0"/>
              </a:rPr>
              <a:t> Časový průběh magnetizace je popsán Blochovými </a:t>
            </a:r>
            <a:r>
              <a:rPr lang="cs-CZ" altLang="cs-CZ" dirty="0" smtClean="0">
                <a:latin typeface="Times New Roman" pitchFamily="18" charset="0"/>
                <a:cs typeface="Times New Roman" pitchFamily="18" charset="0"/>
              </a:rPr>
              <a:t>rovnicemi.</a:t>
            </a:r>
            <a:endParaRPr lang="cs-CZ" altLang="cs-CZ"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arn(inVertical)">
                                      <p:cBhvr>
                                        <p:cTn id="7" dur="5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barn(inVertical)">
                                      <p:cBhvr>
                                        <p:cTn id="12" dur="500"/>
                                        <p:tgtEl>
                                          <p:spTgt spid="2458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barn(inVertical)">
                                      <p:cBhvr>
                                        <p:cTn id="17" dur="500"/>
                                        <p:tgtEl>
                                          <p:spTgt spid="2458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583"/>
                                        </p:tgtEl>
                                        <p:attrNameLst>
                                          <p:attrName>style.visibility</p:attrName>
                                        </p:attrNameLst>
                                      </p:cBhvr>
                                      <p:to>
                                        <p:strVal val="visible"/>
                                      </p:to>
                                    </p:set>
                                    <p:animEffect transition="in" filter="barn(inVertical)">
                                      <p:cBhvr>
                                        <p:cTn id="22"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P spid="245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ea typeface="+mj-ea"/>
              </a:rPr>
              <a:t>Historie MRI</a:t>
            </a:r>
            <a:endParaRPr lang="cs-CZ" dirty="0">
              <a:ea typeface="+mj-ea"/>
            </a:endParaRPr>
          </a:p>
        </p:txBody>
      </p:sp>
      <p:sp>
        <p:nvSpPr>
          <p:cNvPr id="3" name="Zástupný symbol pro obsah 2"/>
          <p:cNvSpPr>
            <a:spLocks noGrp="1"/>
          </p:cNvSpPr>
          <p:nvPr>
            <p:ph idx="1"/>
          </p:nvPr>
        </p:nvSpPr>
        <p:spPr>
          <a:xfrm>
            <a:off x="1905000" y="1557338"/>
            <a:ext cx="7239000" cy="4968006"/>
          </a:xfrm>
        </p:spPr>
        <p:txBody>
          <a:bodyPr/>
          <a:lstStyle/>
          <a:p>
            <a:pPr eaLnBrk="1" hangingPunct="1"/>
            <a:r>
              <a:rPr lang="cs-CZ" altLang="cs-CZ" dirty="0" smtClean="0">
                <a:latin typeface="Times New Roman" pitchFamily="18" charset="0"/>
                <a:cs typeface="Times New Roman" pitchFamily="18" charset="0"/>
              </a:rPr>
              <a:t>1949 – objev chemického posunu.</a:t>
            </a:r>
          </a:p>
          <a:p>
            <a:pPr eaLnBrk="1" hangingPunct="1"/>
            <a:r>
              <a:rPr lang="cs-CZ" altLang="cs-CZ" dirty="0" smtClean="0">
                <a:latin typeface="Times New Roman" pitchFamily="18" charset="0"/>
                <a:cs typeface="Times New Roman" pitchFamily="18" charset="0"/>
              </a:rPr>
              <a:t>Do 70. let – využití jen pro ch. a fy analýzu.</a:t>
            </a:r>
          </a:p>
          <a:p>
            <a:pPr eaLnBrk="1" hangingPunct="1"/>
            <a:r>
              <a:rPr lang="cs-CZ" altLang="cs-CZ" dirty="0" smtClean="0">
                <a:latin typeface="Times New Roman" pitchFamily="18" charset="0"/>
                <a:cs typeface="Times New Roman" pitchFamily="18" charset="0"/>
              </a:rPr>
              <a:t>Od 70. let – první využití v medicíně.</a:t>
            </a:r>
          </a:p>
          <a:p>
            <a:pPr eaLnBrk="1" hangingPunct="1"/>
            <a:r>
              <a:rPr lang="cs-CZ" altLang="cs-CZ" dirty="0" smtClean="0">
                <a:latin typeface="Times New Roman" pitchFamily="18" charset="0"/>
                <a:cs typeface="Times New Roman" pitchFamily="18" charset="0"/>
              </a:rPr>
              <a:t>1971 – různé tkáně mají různé relaxační doby (R. </a:t>
            </a:r>
            <a:r>
              <a:rPr lang="cs-CZ" altLang="cs-CZ" dirty="0" err="1" smtClean="0">
                <a:latin typeface="Times New Roman" pitchFamily="18" charset="0"/>
                <a:cs typeface="Times New Roman" pitchFamily="18" charset="0"/>
              </a:rPr>
              <a:t>Damadian</a:t>
            </a:r>
            <a:r>
              <a:rPr lang="cs-CZ" altLang="cs-CZ" dirty="0" smtClean="0">
                <a:latin typeface="Times New Roman" pitchFamily="18" charset="0"/>
                <a:cs typeface="Times New Roman" pitchFamily="18" charset="0"/>
              </a:rPr>
              <a:t>).</a:t>
            </a:r>
          </a:p>
          <a:p>
            <a:pPr eaLnBrk="1" hangingPunct="1"/>
            <a:r>
              <a:rPr lang="cs-CZ" altLang="cs-CZ" dirty="0" smtClean="0">
                <a:latin typeface="Times New Roman" pitchFamily="18" charset="0"/>
                <a:cs typeface="Times New Roman" pitchFamily="18" charset="0"/>
              </a:rPr>
              <a:t>1973 – počátky </a:t>
            </a:r>
            <a:r>
              <a:rPr lang="cs-CZ" altLang="cs-CZ" dirty="0" err="1" smtClean="0">
                <a:latin typeface="Times New Roman" pitchFamily="18" charset="0"/>
                <a:cs typeface="Times New Roman" pitchFamily="18" charset="0"/>
              </a:rPr>
              <a:t>tomograficého</a:t>
            </a:r>
            <a:r>
              <a:rPr lang="cs-CZ" altLang="cs-CZ" dirty="0" smtClean="0">
                <a:latin typeface="Times New Roman" pitchFamily="18" charset="0"/>
                <a:cs typeface="Times New Roman" pitchFamily="18" charset="0"/>
              </a:rPr>
              <a:t> MRI (P. </a:t>
            </a:r>
            <a:r>
              <a:rPr lang="cs-CZ" altLang="cs-CZ" dirty="0" err="1" smtClean="0">
                <a:latin typeface="Times New Roman" pitchFamily="18" charset="0"/>
                <a:cs typeface="Times New Roman" pitchFamily="18" charset="0"/>
              </a:rPr>
              <a:t>Lauterbur</a:t>
            </a:r>
            <a:r>
              <a:rPr lang="cs-CZ" altLang="cs-CZ"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2770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err="1" smtClean="0">
                <a:ea typeface="+mj-ea"/>
              </a:rPr>
              <a:t>Blochovy</a:t>
            </a:r>
            <a:r>
              <a:rPr lang="cs-CZ" smtClean="0">
                <a:ea typeface="+mj-ea"/>
              </a:rPr>
              <a:t> rovnice</a:t>
            </a:r>
            <a:endParaRPr lang="cs-CZ">
              <a:ea typeface="+mj-ea"/>
            </a:endParaRPr>
          </a:p>
        </p:txBody>
      </p:sp>
      <p:sp>
        <p:nvSpPr>
          <p:cNvPr id="25603"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V praxi není vše tak jednoduché:</a:t>
            </a:r>
          </a:p>
        </p:txBody>
      </p:sp>
      <p:sp>
        <p:nvSpPr>
          <p:cNvPr id="3" name="Obdélník 2"/>
          <p:cNvSpPr>
            <a:spLocks noRot="1" noChangeAspect="1" noMove="1" noResize="1" noEditPoints="1" noAdjustHandles="1" noChangeArrowheads="1" noChangeShapeType="1" noTextEdit="1"/>
          </p:cNvSpPr>
          <p:nvPr/>
        </p:nvSpPr>
        <p:spPr>
          <a:xfrm>
            <a:off x="1979712" y="2420888"/>
            <a:ext cx="6534472" cy="3534814"/>
          </a:xfrm>
          <a:prstGeom prst="rect">
            <a:avLst/>
          </a:prstGeom>
          <a:blipFill rotWithShape="1">
            <a:blip r:embed="rId3"/>
            <a:stretch>
              <a:fillRect/>
            </a:stretch>
          </a:blipFill>
        </p:spPr>
        <p:txBody>
          <a:bodyPr/>
          <a:lstStyle/>
          <a:p>
            <a:pPr>
              <a:defRPr/>
            </a:pPr>
            <a:r>
              <a:rPr lang="cs-CZ">
                <a:noFil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Kontraindikace</a:t>
            </a:r>
            <a:endParaRPr lang="cs-CZ" dirty="0"/>
          </a:p>
        </p:txBody>
      </p:sp>
      <p:sp>
        <p:nvSpPr>
          <p:cNvPr id="3" name="Zástupný symbol pro obsah 2"/>
          <p:cNvSpPr>
            <a:spLocks noGrp="1"/>
          </p:cNvSpPr>
          <p:nvPr>
            <p:ph idx="1"/>
          </p:nvPr>
        </p:nvSpPr>
        <p:spPr/>
        <p:txBody>
          <a:bodyPr>
            <a:normAutofit/>
          </a:bodyPr>
          <a:lstStyle/>
          <a:p>
            <a:r>
              <a:rPr lang="cs-CZ" dirty="0" smtClean="0">
                <a:latin typeface="Times New Roman" panose="02020603050405020304" pitchFamily="18" charset="0"/>
                <a:cs typeface="Times New Roman" panose="02020603050405020304" pitchFamily="18" charset="0"/>
              </a:rPr>
              <a:t>Kardiostimulátory</a:t>
            </a:r>
          </a:p>
          <a:p>
            <a:r>
              <a:rPr lang="cs-CZ" dirty="0" smtClean="0">
                <a:latin typeface="Times New Roman" panose="02020603050405020304" pitchFamily="18" charset="0"/>
                <a:cs typeface="Times New Roman" panose="02020603050405020304" pitchFamily="18" charset="0"/>
              </a:rPr>
              <a:t>Kovová tělesa</a:t>
            </a:r>
            <a:endParaRPr lang="cs-CZ" dirty="0">
              <a:latin typeface="Times New Roman" panose="02020603050405020304" pitchFamily="18" charset="0"/>
              <a:cs typeface="Times New Roman" panose="02020603050405020304" pitchFamily="18" charset="0"/>
            </a:endParaRPr>
          </a:p>
          <a:p>
            <a:r>
              <a:rPr lang="cs-CZ" dirty="0" smtClean="0">
                <a:latin typeface="Times New Roman" panose="02020603050405020304" pitchFamily="18" charset="0"/>
                <a:cs typeface="Times New Roman" panose="02020603050405020304" pitchFamily="18" charset="0"/>
              </a:rPr>
              <a:t>První </a:t>
            </a:r>
            <a:r>
              <a:rPr lang="cs-CZ" dirty="0">
                <a:latin typeface="Times New Roman" panose="02020603050405020304" pitchFamily="18" charset="0"/>
                <a:cs typeface="Times New Roman" panose="02020603050405020304" pitchFamily="18" charset="0"/>
              </a:rPr>
              <a:t>trimestr těhotenství</a:t>
            </a:r>
          </a:p>
          <a:p>
            <a:r>
              <a:rPr lang="cs-CZ" dirty="0">
                <a:latin typeface="Times New Roman" panose="02020603050405020304" pitchFamily="18" charset="0"/>
                <a:cs typeface="Times New Roman" panose="02020603050405020304" pitchFamily="18" charset="0"/>
              </a:rPr>
              <a:t>Ušní implantáty, naslouchadla</a:t>
            </a:r>
          </a:p>
          <a:p>
            <a:r>
              <a:rPr lang="cs-CZ" dirty="0">
                <a:latin typeface="Times New Roman" panose="02020603050405020304" pitchFamily="18" charset="0"/>
                <a:cs typeface="Times New Roman" panose="02020603050405020304" pitchFamily="18" charset="0"/>
              </a:rPr>
              <a:t>Velká tetování ve vyšetřované oblasti</a:t>
            </a:r>
          </a:p>
          <a:p>
            <a:r>
              <a:rPr lang="cs-CZ" dirty="0">
                <a:latin typeface="Times New Roman" panose="02020603050405020304" pitchFamily="18" charset="0"/>
                <a:cs typeface="Times New Roman" panose="02020603050405020304" pitchFamily="18" charset="0"/>
              </a:rPr>
              <a:t>Klaustrofobie</a:t>
            </a:r>
          </a:p>
          <a:p>
            <a:endParaRPr lang="cs-CZ" dirty="0"/>
          </a:p>
        </p:txBody>
      </p:sp>
    </p:spTree>
    <p:extLst>
      <p:ext uri="{BB962C8B-B14F-4D97-AF65-F5344CB8AC3E}">
        <p14:creationId xmlns:p14="http://schemas.microsoft.com/office/powerpoint/2010/main" val="39937148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a:t>
            </a:r>
            <a:endParaRPr lang="cs-CZ" dirty="0"/>
          </a:p>
        </p:txBody>
      </p:sp>
      <p:sp>
        <p:nvSpPr>
          <p:cNvPr id="3" name="Zástupný symbol pro obsah 2"/>
          <p:cNvSpPr>
            <a:spLocks noGrp="1"/>
          </p:cNvSpPr>
          <p:nvPr>
            <p:ph idx="1"/>
          </p:nvPr>
        </p:nvSpPr>
        <p:spPr>
          <a:xfrm>
            <a:off x="1905000" y="1556792"/>
            <a:ext cx="7239000" cy="4569371"/>
          </a:xfrm>
        </p:spPr>
        <p:txBody>
          <a:bodyPr>
            <a:normAutofit/>
          </a:bodyPr>
          <a:lstStyle/>
          <a:p>
            <a:r>
              <a:rPr lang="cs-CZ" dirty="0" smtClean="0">
                <a:latin typeface="Times New Roman" panose="02020603050405020304" pitchFamily="18" charset="0"/>
                <a:cs typeface="Times New Roman" panose="02020603050405020304" pitchFamily="18" charset="0"/>
              </a:rPr>
              <a:t>Máme představu o historii MRI</a:t>
            </a:r>
          </a:p>
          <a:p>
            <a:r>
              <a:rPr lang="cs-CZ" dirty="0" smtClean="0">
                <a:latin typeface="Times New Roman" panose="02020603050405020304" pitchFamily="18" charset="0"/>
                <a:cs typeface="Times New Roman" panose="02020603050405020304" pitchFamily="18" charset="0"/>
              </a:rPr>
              <a:t>Víme co je to magnetický moment a jak můžeme vytvořit </a:t>
            </a:r>
            <a:r>
              <a:rPr lang="cs-CZ" dirty="0" err="1" smtClean="0">
                <a:latin typeface="Times New Roman" panose="02020603050405020304" pitchFamily="18" charset="0"/>
                <a:cs typeface="Times New Roman" panose="02020603050405020304" pitchFamily="18" charset="0"/>
              </a:rPr>
              <a:t>mag</a:t>
            </a:r>
            <a:r>
              <a:rPr lang="cs-CZ" dirty="0" smtClean="0">
                <a:latin typeface="Times New Roman" panose="02020603050405020304" pitchFamily="18" charset="0"/>
                <a:cs typeface="Times New Roman" panose="02020603050405020304" pitchFamily="18" charset="0"/>
              </a:rPr>
              <a:t>. pole.</a:t>
            </a:r>
          </a:p>
          <a:p>
            <a:r>
              <a:rPr lang="cs-CZ" dirty="0" smtClean="0">
                <a:latin typeface="Times New Roman" panose="02020603050405020304" pitchFamily="18" charset="0"/>
                <a:cs typeface="Times New Roman" panose="02020603050405020304" pitchFamily="18" charset="0"/>
              </a:rPr>
              <a:t>Umíme popsat vnitřní moment hybnosti.</a:t>
            </a:r>
          </a:p>
          <a:p>
            <a:r>
              <a:rPr lang="cs-CZ" dirty="0" smtClean="0">
                <a:latin typeface="Times New Roman" panose="02020603050405020304" pitchFamily="18" charset="0"/>
                <a:cs typeface="Times New Roman" panose="02020603050405020304" pitchFamily="18" charset="0"/>
              </a:rPr>
              <a:t>Známe a umíme interpretovat a vypočítat jaderný magnetický moment hybnosti. Umíme operovat s gyromagnetickým poměrem.</a:t>
            </a:r>
          </a:p>
        </p:txBody>
      </p:sp>
    </p:spTree>
    <p:extLst>
      <p:ext uri="{BB962C8B-B14F-4D97-AF65-F5344CB8AC3E}">
        <p14:creationId xmlns:p14="http://schemas.microsoft.com/office/powerpoint/2010/main" val="14766412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a:t>
            </a:r>
            <a:endParaRPr lang="cs-CZ" dirty="0"/>
          </a:p>
        </p:txBody>
      </p:sp>
      <p:sp>
        <p:nvSpPr>
          <p:cNvPr id="3" name="Zástupný symbol pro obsah 2"/>
          <p:cNvSpPr>
            <a:spLocks noGrp="1"/>
          </p:cNvSpPr>
          <p:nvPr>
            <p:ph idx="1"/>
          </p:nvPr>
        </p:nvSpPr>
        <p:spPr>
          <a:xfrm>
            <a:off x="1905000" y="1556792"/>
            <a:ext cx="7239000" cy="5112568"/>
          </a:xfrm>
        </p:spPr>
        <p:txBody>
          <a:bodyPr>
            <a:normAutofit/>
          </a:bodyPr>
          <a:lstStyle/>
          <a:p>
            <a:r>
              <a:rPr lang="cs-CZ" dirty="0" smtClean="0">
                <a:latin typeface="Times New Roman" panose="02020603050405020304" pitchFamily="18" charset="0"/>
                <a:cs typeface="Times New Roman" panose="02020603050405020304" pitchFamily="18" charset="0"/>
              </a:rPr>
              <a:t>Víme, co je magnetizace a jak se jmenují její složky.</a:t>
            </a:r>
          </a:p>
          <a:p>
            <a:r>
              <a:rPr lang="cs-CZ" dirty="0" smtClean="0">
                <a:latin typeface="Times New Roman" panose="02020603050405020304" pitchFamily="18" charset="0"/>
                <a:cs typeface="Times New Roman" panose="02020603050405020304" pitchFamily="18" charset="0"/>
              </a:rPr>
              <a:t>Perfektně víme, jak vzniká a co je to </a:t>
            </a:r>
            <a:r>
              <a:rPr lang="cs-CZ" dirty="0" err="1" smtClean="0">
                <a:latin typeface="Times New Roman" panose="02020603050405020304" pitchFamily="18" charset="0"/>
                <a:cs typeface="Times New Roman" panose="02020603050405020304" pitchFamily="18" charset="0"/>
              </a:rPr>
              <a:t>Larmorova</a:t>
            </a:r>
            <a:r>
              <a:rPr lang="cs-CZ" dirty="0" smtClean="0">
                <a:latin typeface="Times New Roman" panose="02020603050405020304" pitchFamily="18" charset="0"/>
                <a:cs typeface="Times New Roman" panose="02020603050405020304" pitchFamily="18" charset="0"/>
              </a:rPr>
              <a:t> precese.</a:t>
            </a:r>
          </a:p>
          <a:p>
            <a:r>
              <a:rPr lang="cs-CZ" dirty="0" smtClean="0">
                <a:latin typeface="Times New Roman" panose="02020603050405020304" pitchFamily="18" charset="0"/>
                <a:cs typeface="Times New Roman" panose="02020603050405020304" pitchFamily="18" charset="0"/>
              </a:rPr>
              <a:t>Umíme vysvětlit vznik relaxačních časů a jejich důležitost pro MRI.</a:t>
            </a:r>
          </a:p>
          <a:p>
            <a:r>
              <a:rPr lang="cs-CZ" dirty="0" smtClean="0">
                <a:latin typeface="Times New Roman" panose="02020603050405020304" pitchFamily="18" charset="0"/>
                <a:cs typeface="Times New Roman" panose="02020603050405020304" pitchFamily="18" charset="0"/>
              </a:rPr>
              <a:t>Známe kontraindikace MRI.</a:t>
            </a:r>
          </a:p>
        </p:txBody>
      </p:sp>
    </p:spTree>
    <p:extLst>
      <p:ext uri="{BB962C8B-B14F-4D97-AF65-F5344CB8AC3E}">
        <p14:creationId xmlns:p14="http://schemas.microsoft.com/office/powerpoint/2010/main" val="39167692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551" y="1196752"/>
            <a:ext cx="3140721" cy="4445104"/>
          </a:xfrm>
          <a:prstGeom prst="rect">
            <a:avLst/>
          </a:prstGeom>
        </p:spPr>
      </p:pic>
      <p:sp>
        <p:nvSpPr>
          <p:cNvPr id="8" name="Nadpis 1"/>
          <p:cNvSpPr>
            <a:spLocks noGrp="1"/>
          </p:cNvSpPr>
          <p:nvPr>
            <p:ph type="title"/>
          </p:nvPr>
        </p:nvSpPr>
        <p:spPr>
          <a:xfrm>
            <a:off x="1903468" y="274638"/>
            <a:ext cx="7001588" cy="1143000"/>
          </a:xfrm>
        </p:spPr>
        <p:txBody>
          <a:bodyPr/>
          <a:lstStyle/>
          <a:p>
            <a:pPr eaLnBrk="1" fontAlgn="auto" hangingPunct="1">
              <a:spcAft>
                <a:spcPts val="0"/>
              </a:spcAft>
              <a:defRPr/>
            </a:pPr>
            <a:r>
              <a:rPr lang="cs-CZ" dirty="0" smtClean="0">
                <a:ea typeface="+mj-ea"/>
              </a:rPr>
              <a:t>Konec</a:t>
            </a:r>
            <a:endParaRPr lang="cs-CZ" dirty="0">
              <a:ea typeface="+mj-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1</a:t>
            </a:r>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Faradayův zákon elektromagnetické indukce (1831):</a:t>
                </a:r>
              </a:p>
              <a:p>
                <a:pPr marL="0" indent="0">
                  <a:buNone/>
                </a:pPr>
                <a14:m>
                  <m:oMathPara xmlns:m="http://schemas.openxmlformats.org/officeDocument/2006/math">
                    <m:oMathParaPr>
                      <m:jc m:val="centerGroup"/>
                    </m:oMathParaPr>
                    <m:oMath xmlns:m="http://schemas.openxmlformats.org/officeDocument/2006/math">
                      <m:sSub>
                        <m:sSubPr>
                          <m:ctrlPr>
                            <a:rPr lang="cs-CZ" b="0" i="1" smtClean="0">
                              <a:latin typeface="Cambria Math"/>
                              <a:cs typeface="Times New Roman" panose="02020603050405020304" pitchFamily="18" charset="0"/>
                            </a:rPr>
                          </m:ctrlPr>
                        </m:sSubPr>
                        <m:e>
                          <m:r>
                            <a:rPr lang="cs-CZ" b="0" i="1" smtClean="0">
                              <a:latin typeface="Cambria Math"/>
                              <a:cs typeface="Times New Roman" panose="02020603050405020304" pitchFamily="18" charset="0"/>
                            </a:rPr>
                            <m:t>𝑈</m:t>
                          </m:r>
                        </m:e>
                        <m:sub>
                          <m:r>
                            <a:rPr lang="cs-CZ" b="0" i="1" smtClean="0">
                              <a:latin typeface="Cambria Math"/>
                              <a:cs typeface="Times New Roman" panose="02020603050405020304" pitchFamily="18" charset="0"/>
                            </a:rPr>
                            <m:t>𝑖</m:t>
                          </m:r>
                        </m:sub>
                      </m:sSub>
                      <m:r>
                        <a:rPr lang="cs-CZ" b="0" i="1" smtClean="0">
                          <a:latin typeface="Cambria Math"/>
                          <a:cs typeface="Times New Roman" panose="02020603050405020304" pitchFamily="18" charset="0"/>
                        </a:rPr>
                        <m:t>=−</m:t>
                      </m:r>
                      <m:f>
                        <m:fPr>
                          <m:ctrlPr>
                            <a:rPr lang="cs-CZ" b="0" i="1" smtClean="0">
                              <a:latin typeface="Cambria Math"/>
                              <a:ea typeface="Cambria Math"/>
                              <a:cs typeface="Times New Roman" panose="02020603050405020304" pitchFamily="18" charset="0"/>
                            </a:rPr>
                          </m:ctrlPr>
                        </m:fPr>
                        <m:num>
                          <m:r>
                            <a:rPr lang="cs-CZ" b="0" i="1" smtClean="0">
                              <a:latin typeface="Cambria Math"/>
                              <a:ea typeface="Cambria Math"/>
                              <a:cs typeface="Times New Roman" panose="02020603050405020304" pitchFamily="18" charset="0"/>
                            </a:rPr>
                            <m:t>∆</m:t>
                          </m:r>
                          <m:r>
                            <m:rPr>
                              <m:sty m:val="p"/>
                            </m:rPr>
                            <a:rPr lang="el-GR" b="0" i="1" smtClean="0">
                              <a:latin typeface="Cambria Math"/>
                              <a:ea typeface="Cambria Math"/>
                              <a:cs typeface="Times New Roman" panose="02020603050405020304" pitchFamily="18" charset="0"/>
                            </a:rPr>
                            <m:t>Φ</m:t>
                          </m:r>
                        </m:num>
                        <m:den>
                          <m:r>
                            <a:rPr lang="cs-CZ" b="0" i="1" smtClean="0">
                              <a:latin typeface="Cambria Math"/>
                              <a:ea typeface="Cambria Math"/>
                              <a:cs typeface="Times New Roman" panose="02020603050405020304" pitchFamily="18" charset="0"/>
                            </a:rPr>
                            <m:t>∆</m:t>
                          </m:r>
                          <m:r>
                            <a:rPr lang="cs-CZ" b="0" i="1" smtClean="0">
                              <a:latin typeface="Cambria Math"/>
                              <a:ea typeface="Cambria Math"/>
                              <a:cs typeface="Times New Roman" panose="02020603050405020304" pitchFamily="18" charset="0"/>
                            </a:rPr>
                            <m:t>𝑡</m:t>
                          </m:r>
                        </m:den>
                      </m:f>
                    </m:oMath>
                  </m:oMathPara>
                </a14:m>
                <a:endParaRPr lang="cs-CZ" b="0" dirty="0" smtClean="0">
                  <a:latin typeface="Times New Roman" panose="02020603050405020304" pitchFamily="18" charset="0"/>
                  <a:ea typeface="Cambria Math"/>
                  <a:cs typeface="Times New Roman" panose="02020603050405020304" pitchFamily="18" charset="0"/>
                </a:endParaRPr>
              </a:p>
              <a:p>
                <a:r>
                  <a:rPr lang="cs-CZ" dirty="0" smtClean="0">
                    <a:latin typeface="Times New Roman" panose="02020603050405020304" pitchFamily="18" charset="0"/>
                    <a:cs typeface="Times New Roman" panose="02020603050405020304" pitchFamily="18" charset="0"/>
                  </a:rPr>
                  <a:t>Velikost indukovaného napětí v proudové smyčce je úměrné záporně vzaté změně magnetického indukčního toku za čas.</a:t>
                </a:r>
              </a:p>
              <a:p>
                <a:r>
                  <a:rPr lang="cs-CZ" dirty="0" smtClean="0">
                    <a:latin typeface="Times New Roman" panose="02020603050405020304" pitchFamily="18" charset="0"/>
                    <a:cs typeface="Times New Roman" panose="02020603050405020304" pitchFamily="18" charset="0"/>
                  </a:rPr>
                  <a:t>Co to znamená v lidské řeči?</a:t>
                </a:r>
                <a:endParaRPr lang="cs-CZ" dirty="0">
                  <a:latin typeface="Times New Roman" panose="02020603050405020304" pitchFamily="18" charset="0"/>
                  <a:cs typeface="Times New Roman" panose="02020603050405020304" pitchFamily="18" charset="0"/>
                </a:endParaRPr>
              </a:p>
              <a:p>
                <a:endParaRPr lang="cs-CZ" dirty="0" smtClean="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endParaRPr lang="cs-CZ" dirty="0" smtClean="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pPr marL="0" indent="0">
                  <a:buNone/>
                </a:pPr>
                <a:endParaRPr lang="cs-CZ" sz="2000" dirty="0" smtClean="0">
                  <a:latin typeface="Times New Roman" panose="02020603050405020304" pitchFamily="18" charset="0"/>
                  <a:cs typeface="Times New Roman" panose="02020603050405020304"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905000" y="1556792"/>
                <a:ext cx="7010400" cy="5301208"/>
              </a:xfrm>
              <a:blipFill rotWithShape="1">
                <a:blip r:embed="rId3"/>
                <a:stretch>
                  <a:fillRect l="-2000" t="-1609" r="-1478"/>
                </a:stretch>
              </a:blipFill>
            </p:spPr>
            <p:txBody>
              <a:bodyPr/>
              <a:lstStyle/>
              <a:p>
                <a:r>
                  <a:rPr lang="cs-CZ">
                    <a:noFill/>
                  </a:rPr>
                  <a:t> </a:t>
                </a:r>
              </a:p>
            </p:txBody>
          </p:sp>
        </mc:Fallback>
      </mc:AlternateContent>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4" action="ppaction://hlinksldjump"/>
              </a:rPr>
              <a:t>zpět</a:t>
            </a:r>
            <a:endParaRPr lang="cs-CZ" dirty="0"/>
          </a:p>
        </p:txBody>
      </p:sp>
    </p:spTree>
    <p:extLst>
      <p:ext uri="{BB962C8B-B14F-4D97-AF65-F5344CB8AC3E}">
        <p14:creationId xmlns:p14="http://schemas.microsoft.com/office/powerpoint/2010/main" val="11795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1</a:t>
            </a:r>
            <a:endParaRPr lang="cs-CZ" dirty="0"/>
          </a:p>
        </p:txBody>
      </p:sp>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Změna magnetického indukčního toku:</a:t>
            </a:r>
          </a:p>
          <a:p>
            <a:pPr lvl="1">
              <a:buFont typeface="Wingdings" panose="05000000000000000000" pitchFamily="2" charset="2"/>
              <a:buChar char="Ø"/>
            </a:pP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Přibližujeme-li se s magnetem k cívce mění se magnetické tok plochou cívky.</a:t>
            </a:r>
          </a:p>
          <a:p>
            <a:pPr lvl="1">
              <a:buFont typeface="Wingdings" panose="05000000000000000000" pitchFamily="2" charset="2"/>
              <a:buChar char="Ø"/>
            </a:pP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Neboli cívkou „prochází více“ siločar.</a:t>
            </a:r>
          </a:p>
          <a:p>
            <a:pPr lvl="1">
              <a:buFont typeface="Wingdings" panose="05000000000000000000" pitchFamily="2" charset="2"/>
              <a:buChar char="Ø"/>
            </a:pP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Pokud se oddalujeme tak magnetický tok klesá (cívkou „prochází méně“ siločar).</a:t>
            </a:r>
          </a:p>
          <a:p>
            <a:pPr>
              <a:buFont typeface="Arial" panose="020B0604020202020204" pitchFamily="34" charset="0"/>
              <a:buChar char="•"/>
            </a:pPr>
            <a:r>
              <a:rPr lang="cs-CZ" dirty="0" smtClean="0">
                <a:latin typeface="Times New Roman" panose="02020603050405020304" pitchFamily="18" charset="0"/>
                <a:cs typeface="Times New Roman" panose="02020603050405020304" pitchFamily="18" charset="0"/>
              </a:rPr>
              <a:t> Změna za čas:</a:t>
            </a:r>
          </a:p>
          <a:p>
            <a:pPr lvl="1">
              <a:buFont typeface="Wingdings" panose="05000000000000000000" pitchFamily="2" charset="2"/>
              <a:buChar char="Ø"/>
            </a:pPr>
            <a:r>
              <a:rPr lang="cs-CZ" dirty="0" smtClean="0">
                <a:latin typeface="Times New Roman" panose="02020603050405020304" pitchFamily="18" charset="0"/>
                <a:cs typeface="Times New Roman" panose="02020603050405020304" pitchFamily="18" charset="0"/>
              </a:rPr>
              <a:t> Čím rychleji se přibližujeme, tím rychleji se mění magnetický indukční tok.</a:t>
            </a:r>
          </a:p>
          <a:p>
            <a:endParaRPr lang="cs-CZ" dirty="0">
              <a:latin typeface="Times New Roman" panose="02020603050405020304" pitchFamily="18" charset="0"/>
              <a:cs typeface="Times New Roman" panose="02020603050405020304" pitchFamily="18" charset="0"/>
            </a:endParaRPr>
          </a:p>
          <a:p>
            <a:endParaRPr lang="cs-CZ" dirty="0" smtClean="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pPr marL="0" indent="0">
              <a:buNone/>
            </a:pPr>
            <a:endParaRPr lang="cs-CZ" sz="2000" dirty="0" smtClean="0">
              <a:latin typeface="Times New Roman" panose="02020603050405020304" pitchFamily="18" charset="0"/>
              <a:cs typeface="Times New Roman" panose="02020603050405020304" pitchFamily="18" charset="0"/>
            </a:endParaRPr>
          </a:p>
        </p:txBody>
      </p:sp>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3" action="ppaction://hlinksldjump"/>
              </a:rPr>
              <a:t>zpět</a:t>
            </a:r>
            <a:endParaRPr lang="cs-CZ" dirty="0"/>
          </a:p>
        </p:txBody>
      </p:sp>
    </p:spTree>
    <p:extLst>
      <p:ext uri="{BB962C8B-B14F-4D97-AF65-F5344CB8AC3E}">
        <p14:creationId xmlns:p14="http://schemas.microsoft.com/office/powerpoint/2010/main" val="305343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1</a:t>
            </a:r>
            <a:endParaRPr lang="cs-CZ" dirty="0"/>
          </a:p>
        </p:txBody>
      </p:sp>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Co z toho prakticky plyne?</a:t>
            </a:r>
          </a:p>
          <a:p>
            <a:pPr lvl="1">
              <a:buFont typeface="Wingdings" panose="05000000000000000000" pitchFamily="2" charset="2"/>
              <a:buChar char="Ø"/>
            </a:pP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Čím rychleji se mění magnetické pole uvnitř smyčky, tím větší U se indukuje.</a:t>
            </a:r>
          </a:p>
          <a:p>
            <a:pPr lvl="1">
              <a:buFont typeface="Wingdings" panose="05000000000000000000" pitchFamily="2" charset="2"/>
              <a:buChar char="Ø"/>
            </a:pP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Čím větší pole a větší průřez smyčky, tím větší U se indukuje.</a:t>
            </a:r>
          </a:p>
          <a:p>
            <a:pPr>
              <a:buFont typeface="Arial" panose="020B0604020202020204" pitchFamily="34" charset="0"/>
              <a:buChar char="•"/>
            </a:pPr>
            <a:r>
              <a:rPr lang="cs-CZ" dirty="0" smtClean="0">
                <a:latin typeface="Times New Roman" panose="02020603050405020304" pitchFamily="18" charset="0"/>
                <a:cs typeface="Times New Roman" panose="02020603050405020304" pitchFamily="18" charset="0"/>
              </a:rPr>
              <a:t>Setkali jste se s tím někdy?</a:t>
            </a:r>
          </a:p>
          <a:p>
            <a:pPr>
              <a:buFont typeface="Arial" panose="020B0604020202020204" pitchFamily="34" charset="0"/>
              <a:buChar char="•"/>
            </a:pPr>
            <a:r>
              <a:rPr lang="cs-CZ" dirty="0" smtClean="0">
                <a:latin typeface="Times New Roman" panose="02020603050405020304" pitchFamily="18" charset="0"/>
                <a:cs typeface="Times New Roman" panose="02020603050405020304" pitchFamily="18" charset="0"/>
              </a:rPr>
              <a:t>K čemu je to dobré?</a:t>
            </a:r>
            <a:endParaRPr lang="cs-CZ" dirty="0">
              <a:latin typeface="Times New Roman" panose="02020603050405020304" pitchFamily="18" charset="0"/>
              <a:cs typeface="Times New Roman" panose="02020603050405020304" pitchFamily="18" charset="0"/>
            </a:endParaRPr>
          </a:p>
          <a:p>
            <a:endParaRPr lang="cs-CZ" dirty="0" smtClean="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pPr marL="0" indent="0">
              <a:buNone/>
            </a:pPr>
            <a:endParaRPr lang="cs-CZ" sz="2000" dirty="0" smtClean="0">
              <a:latin typeface="Times New Roman" panose="02020603050405020304" pitchFamily="18" charset="0"/>
              <a:cs typeface="Times New Roman" panose="02020603050405020304" pitchFamily="18" charset="0"/>
            </a:endParaRPr>
          </a:p>
        </p:txBody>
      </p:sp>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3" action="ppaction://hlinksldjump"/>
              </a:rPr>
              <a:t>zpět</a:t>
            </a:r>
            <a:endParaRPr lang="cs-CZ" dirty="0"/>
          </a:p>
        </p:txBody>
      </p:sp>
    </p:spTree>
    <p:extLst>
      <p:ext uri="{BB962C8B-B14F-4D97-AF65-F5344CB8AC3E}">
        <p14:creationId xmlns:p14="http://schemas.microsoft.com/office/powerpoint/2010/main" val="5248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1</a:t>
            </a:r>
            <a:endParaRPr lang="cs-CZ" dirty="0"/>
          </a:p>
        </p:txBody>
      </p:sp>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Pohybuje-li se zdroj magnetického pole (permanentní magnet, proudová smyčka, atom s nenulovým dipólovým momentem, elektron…) indukuje ve své blízkosti elektromagnetické pole.</a:t>
            </a:r>
          </a:p>
          <a:p>
            <a:endParaRPr lang="cs-CZ" dirty="0">
              <a:latin typeface="Times New Roman" panose="02020603050405020304" pitchFamily="18" charset="0"/>
              <a:cs typeface="Times New Roman" panose="02020603050405020304" pitchFamily="18" charset="0"/>
            </a:endParaRPr>
          </a:p>
          <a:p>
            <a:pPr marL="0" indent="0">
              <a:buNone/>
            </a:pPr>
            <a:endParaRPr lang="cs-CZ" sz="2000" dirty="0" smtClean="0">
              <a:latin typeface="Times New Roman" panose="02020603050405020304" pitchFamily="18" charset="0"/>
              <a:cs typeface="Times New Roman" panose="02020603050405020304" pitchFamily="18" charset="0"/>
            </a:endParaRPr>
          </a:p>
        </p:txBody>
      </p:sp>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3" action="ppaction://hlinksldjump"/>
              </a:rPr>
              <a:t>zpět</a:t>
            </a:r>
            <a:endParaRPr lang="cs-CZ" dirty="0"/>
          </a:p>
        </p:txBody>
      </p:sp>
    </p:spTree>
    <p:extLst>
      <p:ext uri="{BB962C8B-B14F-4D97-AF65-F5344CB8AC3E}">
        <p14:creationId xmlns:p14="http://schemas.microsoft.com/office/powerpoint/2010/main" val="37193695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1</a:t>
            </a:r>
            <a:endParaRPr lang="cs-CZ" dirty="0"/>
          </a:p>
        </p:txBody>
      </p:sp>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Důkaz místo slibů: </a:t>
            </a:r>
            <a:r>
              <a:rPr lang="cs-CZ" sz="2000" dirty="0" smtClean="0">
                <a:latin typeface="Times New Roman" panose="02020603050405020304" pitchFamily="18" charset="0"/>
                <a:cs typeface="Times New Roman" panose="02020603050405020304" pitchFamily="18" charset="0"/>
              </a:rPr>
              <a:t>Video7_3</a:t>
            </a:r>
            <a:endParaRPr lang="cs-CZ" dirty="0" smtClean="0">
              <a:latin typeface="Times New Roman" panose="02020603050405020304" pitchFamily="18" charset="0"/>
              <a:cs typeface="Times New Roman" panose="02020603050405020304" pitchFamily="18" charset="0"/>
            </a:endParaRPr>
          </a:p>
          <a:p>
            <a:pPr marL="0" indent="0">
              <a:buNone/>
            </a:pPr>
            <a:r>
              <a:rPr lang="cs-CZ" sz="2000" dirty="0">
                <a:latin typeface="Times New Roman" panose="02020603050405020304" pitchFamily="18" charset="0"/>
                <a:cs typeface="Times New Roman" panose="02020603050405020304" pitchFamily="18" charset="0"/>
                <a:hlinkClick r:id="rId3"/>
              </a:rPr>
              <a:t>https://www.youtube.com/watch?v=UyqLpbg_HvY </a:t>
            </a:r>
            <a:endParaRPr lang="cs-CZ" sz="2000" dirty="0" smtClean="0">
              <a:latin typeface="Times New Roman" panose="02020603050405020304" pitchFamily="18" charset="0"/>
              <a:cs typeface="Times New Roman" panose="02020603050405020304" pitchFamily="18" charset="0"/>
            </a:endParaRPr>
          </a:p>
          <a:p>
            <a:r>
              <a:rPr lang="cs-CZ" dirty="0" smtClean="0">
                <a:latin typeface="Times New Roman" panose="02020603050405020304" pitchFamily="18" charset="0"/>
                <a:cs typeface="Times New Roman" panose="02020603050405020304" pitchFamily="18" charset="0"/>
              </a:rPr>
              <a:t>Jezdíte trolejbusem/tramvají?</a:t>
            </a:r>
            <a:r>
              <a:rPr lang="cs-CZ" sz="2000" dirty="0" smtClean="0">
                <a:latin typeface="Times New Roman" panose="02020603050405020304" pitchFamily="18" charset="0"/>
                <a:cs typeface="Times New Roman" panose="02020603050405020304" pitchFamily="18" charset="0"/>
              </a:rPr>
              <a:t> Video7_4</a:t>
            </a:r>
            <a:endParaRPr lang="cs-CZ" dirty="0" smtClean="0">
              <a:latin typeface="Times New Roman" panose="02020603050405020304" pitchFamily="18" charset="0"/>
              <a:cs typeface="Times New Roman" panose="02020603050405020304" pitchFamily="18" charset="0"/>
            </a:endParaRPr>
          </a:p>
          <a:p>
            <a:pPr marL="0" indent="0">
              <a:buNone/>
            </a:pPr>
            <a:r>
              <a:rPr lang="cs-CZ" sz="2000" dirty="0" smtClean="0">
                <a:latin typeface="Times New Roman" panose="02020603050405020304" pitchFamily="18" charset="0"/>
                <a:cs typeface="Times New Roman" panose="02020603050405020304" pitchFamily="18" charset="0"/>
                <a:hlinkClick r:id="rId4"/>
              </a:rPr>
              <a:t>https</a:t>
            </a:r>
            <a:r>
              <a:rPr lang="cs-CZ" sz="2000" dirty="0">
                <a:latin typeface="Times New Roman" panose="02020603050405020304" pitchFamily="18" charset="0"/>
                <a:cs typeface="Times New Roman" panose="02020603050405020304" pitchFamily="18" charset="0"/>
                <a:hlinkClick r:id="rId4"/>
              </a:rPr>
              <a:t>://www.youtube.com/watch?v=WKklyuzghQg </a:t>
            </a:r>
            <a:endParaRPr lang="cs-CZ" sz="2000" dirty="0" smtClean="0">
              <a:latin typeface="Times New Roman" panose="02020603050405020304" pitchFamily="18" charset="0"/>
              <a:cs typeface="Times New Roman" panose="02020603050405020304" pitchFamily="18" charset="0"/>
            </a:endParaRPr>
          </a:p>
          <a:p>
            <a:r>
              <a:rPr lang="cs-CZ" dirty="0" smtClean="0">
                <a:latin typeface="Times New Roman" panose="02020603050405020304" pitchFamily="18" charset="0"/>
                <a:cs typeface="Times New Roman" panose="02020603050405020304" pitchFamily="18" charset="0"/>
              </a:rPr>
              <a:t>Jak se může tavit kov: </a:t>
            </a:r>
            <a:r>
              <a:rPr lang="cs-CZ" sz="2000" dirty="0" smtClean="0">
                <a:latin typeface="Times New Roman" panose="02020603050405020304" pitchFamily="18" charset="0"/>
                <a:cs typeface="Times New Roman" panose="02020603050405020304" pitchFamily="18" charset="0"/>
              </a:rPr>
              <a:t>Video7_5</a:t>
            </a:r>
            <a:endParaRPr lang="cs-CZ" dirty="0" smtClean="0">
              <a:latin typeface="Times New Roman" panose="02020603050405020304" pitchFamily="18" charset="0"/>
              <a:cs typeface="Times New Roman" panose="02020603050405020304" pitchFamily="18" charset="0"/>
            </a:endParaRPr>
          </a:p>
          <a:p>
            <a:pPr marL="0" indent="0">
              <a:buNone/>
            </a:pPr>
            <a:r>
              <a:rPr lang="cs-CZ" sz="2000" dirty="0">
                <a:latin typeface="Times New Roman" panose="02020603050405020304" pitchFamily="18" charset="0"/>
                <a:cs typeface="Times New Roman" panose="02020603050405020304" pitchFamily="18" charset="0"/>
                <a:hlinkClick r:id="rId5"/>
              </a:rPr>
              <a:t>https://www.youtube.com/watch?v=k4xsqw463Hs </a:t>
            </a:r>
            <a:endParaRPr lang="cs-CZ" sz="2000" dirty="0">
              <a:latin typeface="Times New Roman" panose="02020603050405020304" pitchFamily="18" charset="0"/>
              <a:cs typeface="Times New Roman" panose="02020603050405020304" pitchFamily="18" charset="0"/>
            </a:endParaRPr>
          </a:p>
          <a:p>
            <a:endParaRPr lang="cs-CZ" dirty="0" smtClean="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pPr marL="0" indent="0">
              <a:buNone/>
            </a:pPr>
            <a:endParaRPr lang="cs-CZ" sz="2000" dirty="0" smtClean="0">
              <a:latin typeface="Times New Roman" panose="02020603050405020304" pitchFamily="18" charset="0"/>
              <a:cs typeface="Times New Roman" panose="02020603050405020304" pitchFamily="18" charset="0"/>
            </a:endParaRPr>
          </a:p>
          <a:p>
            <a:pPr marL="0" indent="0">
              <a:buNone/>
            </a:pPr>
            <a:endParaRPr lang="cs-CZ" sz="2000" dirty="0">
              <a:latin typeface="Times New Roman" panose="02020603050405020304" pitchFamily="18" charset="0"/>
              <a:cs typeface="Times New Roman" panose="02020603050405020304" pitchFamily="18" charset="0"/>
            </a:endParaRPr>
          </a:p>
          <a:p>
            <a:pPr marL="0" indent="0">
              <a:buNone/>
            </a:pPr>
            <a:r>
              <a:rPr lang="cs-CZ" sz="2000" dirty="0" smtClean="0">
                <a:latin typeface="Times New Roman" panose="02020603050405020304" pitchFamily="18" charset="0"/>
                <a:cs typeface="Times New Roman" panose="02020603050405020304" pitchFamily="18" charset="0"/>
              </a:rPr>
              <a:t>Konec 1. dodatku</a:t>
            </a:r>
            <a:endParaRPr lang="cs-CZ" sz="2000" dirty="0">
              <a:latin typeface="Times New Roman" panose="02020603050405020304" pitchFamily="18" charset="0"/>
              <a:cs typeface="Times New Roman" panose="02020603050405020304" pitchFamily="18" charset="0"/>
            </a:endParaRPr>
          </a:p>
          <a:p>
            <a:endParaRPr lang="cs-CZ" dirty="0" smtClean="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pPr marL="0" indent="0">
              <a:buNone/>
            </a:pPr>
            <a:endParaRPr lang="cs-CZ" sz="2000" dirty="0" smtClean="0">
              <a:latin typeface="Times New Roman" panose="02020603050405020304" pitchFamily="18" charset="0"/>
              <a:cs typeface="Times New Roman" panose="02020603050405020304" pitchFamily="18" charset="0"/>
            </a:endParaRPr>
          </a:p>
        </p:txBody>
      </p:sp>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6" action="ppaction://hlinksldjump"/>
              </a:rPr>
              <a:t>zpět</a:t>
            </a:r>
            <a:endParaRPr lang="cs-CZ" dirty="0"/>
          </a:p>
        </p:txBody>
      </p:sp>
    </p:spTree>
    <p:extLst>
      <p:ext uri="{BB962C8B-B14F-4D97-AF65-F5344CB8AC3E}">
        <p14:creationId xmlns:p14="http://schemas.microsoft.com/office/powerpoint/2010/main" val="42220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arn(inVertical)">
                                      <p:cBhvr>
                                        <p:cTn id="31" dur="500"/>
                                        <p:tgtEl>
                                          <p:spTgt spid="3">
                                            <p:txEl>
                                              <p:pRg st="10" end="10"/>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ea typeface="+mj-ea"/>
              </a:rPr>
              <a:t>Historie MRI</a:t>
            </a:r>
            <a:endParaRPr lang="cs-CZ" dirty="0">
              <a:ea typeface="+mj-ea"/>
            </a:endParaRPr>
          </a:p>
        </p:txBody>
      </p:sp>
      <p:sp>
        <p:nvSpPr>
          <p:cNvPr id="3" name="Zástupný symbol pro obsah 2"/>
          <p:cNvSpPr>
            <a:spLocks noGrp="1"/>
          </p:cNvSpPr>
          <p:nvPr>
            <p:ph idx="1"/>
          </p:nvPr>
        </p:nvSpPr>
        <p:spPr>
          <a:xfrm>
            <a:off x="1905000" y="1557338"/>
            <a:ext cx="7239000" cy="4968006"/>
          </a:xfrm>
        </p:spPr>
        <p:txBody>
          <a:bodyPr/>
          <a:lstStyle/>
          <a:p>
            <a:pPr eaLnBrk="1" hangingPunct="1"/>
            <a:r>
              <a:rPr lang="cs-CZ" altLang="cs-CZ" dirty="0" smtClean="0">
                <a:latin typeface="Times New Roman" pitchFamily="18" charset="0"/>
                <a:cs typeface="Times New Roman" pitchFamily="18" charset="0"/>
              </a:rPr>
              <a:t>1975 – matematické zpracování signálu (R. Ernst).</a:t>
            </a:r>
          </a:p>
          <a:p>
            <a:pPr eaLnBrk="1" hangingPunct="1"/>
            <a:r>
              <a:rPr lang="cs-CZ" altLang="cs-CZ" dirty="0" smtClean="0">
                <a:latin typeface="Times New Roman" pitchFamily="18" charset="0"/>
                <a:cs typeface="Times New Roman" pitchFamily="18" charset="0"/>
              </a:rPr>
              <a:t>1977 – zavedení gradientních polí pro vylepšení analýzy (P. </a:t>
            </a:r>
            <a:r>
              <a:rPr lang="cs-CZ" altLang="cs-CZ" dirty="0" err="1" smtClean="0">
                <a:latin typeface="Times New Roman" pitchFamily="18" charset="0"/>
                <a:cs typeface="Times New Roman" pitchFamily="18" charset="0"/>
              </a:rPr>
              <a:t>Mansfield</a:t>
            </a:r>
            <a:r>
              <a:rPr lang="cs-CZ" altLang="cs-CZ" dirty="0" smtClean="0">
                <a:latin typeface="Times New Roman" pitchFamily="18" charset="0"/>
                <a:cs typeface="Times New Roman" pitchFamily="18" charset="0"/>
              </a:rPr>
              <a:t>).</a:t>
            </a:r>
          </a:p>
          <a:p>
            <a:pPr eaLnBrk="1" hangingPunct="1"/>
            <a:r>
              <a:rPr lang="cs-CZ" altLang="cs-CZ" dirty="0" smtClean="0">
                <a:latin typeface="Times New Roman" pitchFamily="18" charset="0"/>
                <a:cs typeface="Times New Roman" pitchFamily="18" charset="0"/>
              </a:rPr>
              <a:t>1977 – první celotělové MRI (R. </a:t>
            </a:r>
            <a:r>
              <a:rPr lang="cs-CZ" altLang="cs-CZ" dirty="0" err="1" smtClean="0">
                <a:latin typeface="Times New Roman" pitchFamily="18" charset="0"/>
                <a:cs typeface="Times New Roman" pitchFamily="18" charset="0"/>
              </a:rPr>
              <a:t>Damadian</a:t>
            </a:r>
            <a:r>
              <a:rPr lang="cs-CZ" altLang="cs-CZ" dirty="0" smtClean="0">
                <a:latin typeface="Times New Roman" pitchFamily="18" charset="0"/>
                <a:cs typeface="Times New Roman" pitchFamily="18" charset="0"/>
              </a:rPr>
              <a:t>).</a:t>
            </a:r>
          </a:p>
          <a:p>
            <a:pPr eaLnBrk="1" hangingPunct="1"/>
            <a:r>
              <a:rPr lang="cs-CZ" altLang="cs-CZ" dirty="0" smtClean="0">
                <a:latin typeface="Times New Roman" pitchFamily="18" charset="0"/>
                <a:cs typeface="Times New Roman" pitchFamily="18" charset="0"/>
              </a:rPr>
              <a:t>1987 – zrod MR angiografie (zobrazení toku krve).</a:t>
            </a:r>
          </a:p>
          <a:p>
            <a:pPr eaLnBrk="1" hangingPunct="1"/>
            <a:r>
              <a:rPr lang="cs-CZ" altLang="cs-CZ" dirty="0" smtClean="0">
                <a:latin typeface="Times New Roman" pitchFamily="18" charset="0"/>
                <a:cs typeface="Times New Roman" pitchFamily="18" charset="0"/>
              </a:rPr>
              <a:t>1992 – zrod funkční MRI (</a:t>
            </a:r>
            <a:r>
              <a:rPr lang="cs-CZ" altLang="cs-CZ" dirty="0" err="1" smtClean="0">
                <a:latin typeface="Times New Roman" pitchFamily="18" charset="0"/>
                <a:cs typeface="Times New Roman" pitchFamily="18" charset="0"/>
              </a:rPr>
              <a:t>fMRI</a:t>
            </a:r>
            <a:r>
              <a:rPr lang="cs-CZ" altLang="cs-CZ"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472202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a:t>
            </a:r>
            <a:r>
              <a:rPr lang="cs-CZ" dirty="0"/>
              <a:t>2</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Moment hybnosti (</a:t>
                </a:r>
                <a14:m>
                  <m:oMath xmlns:m="http://schemas.openxmlformats.org/officeDocument/2006/math">
                    <m:acc>
                      <m:accPr>
                        <m:chr m:val="⃗"/>
                        <m:ctrlPr>
                          <a:rPr lang="cs-CZ" i="1" smtClean="0">
                            <a:latin typeface="Cambria Math"/>
                            <a:cs typeface="Times New Roman" panose="02020603050405020304" pitchFamily="18" charset="0"/>
                          </a:rPr>
                        </m:ctrlPr>
                      </m:accPr>
                      <m:e>
                        <m:r>
                          <a:rPr lang="cs-CZ" b="0" i="1" smtClean="0">
                            <a:latin typeface="Cambria Math"/>
                            <a:cs typeface="Times New Roman" panose="02020603050405020304" pitchFamily="18" charset="0"/>
                          </a:rPr>
                          <m:t>𝐿</m:t>
                        </m:r>
                      </m:e>
                    </m:acc>
                    <m:r>
                      <a:rPr lang="cs-CZ" b="0" i="1" smtClean="0">
                        <a:latin typeface="Cambria Math"/>
                        <a:cs typeface="Times New Roman" panose="02020603050405020304" pitchFamily="18" charset="0"/>
                      </a:rPr>
                      <m:t>=</m:t>
                    </m:r>
                    <m:acc>
                      <m:accPr>
                        <m:chr m:val="⃗"/>
                        <m:ctrlPr>
                          <a:rPr lang="cs-CZ" b="0" i="1" smtClean="0">
                            <a:latin typeface="Cambria Math"/>
                            <a:cs typeface="Times New Roman" panose="02020603050405020304" pitchFamily="18" charset="0"/>
                          </a:rPr>
                        </m:ctrlPr>
                      </m:accPr>
                      <m:e>
                        <m:r>
                          <a:rPr lang="cs-CZ" b="0" i="1" smtClean="0">
                            <a:latin typeface="Cambria Math"/>
                            <a:cs typeface="Times New Roman" panose="02020603050405020304" pitchFamily="18" charset="0"/>
                          </a:rPr>
                          <m:t>𝑟</m:t>
                        </m:r>
                      </m:e>
                    </m:acc>
                    <m:r>
                      <a:rPr lang="cs-CZ" i="1" smtClean="0">
                        <a:latin typeface="Cambria Math"/>
                        <a:ea typeface="Cambria Math"/>
                        <a:cs typeface="Times New Roman" panose="02020603050405020304" pitchFamily="18" charset="0"/>
                      </a:rPr>
                      <m:t>×</m:t>
                    </m:r>
                    <m:acc>
                      <m:accPr>
                        <m:chr m:val="⃗"/>
                        <m:ctrlPr>
                          <a:rPr lang="cs-CZ" i="1">
                            <a:latin typeface="Cambria Math"/>
                            <a:cs typeface="Times New Roman" panose="02020603050405020304" pitchFamily="18" charset="0"/>
                          </a:rPr>
                        </m:ctrlPr>
                      </m:accPr>
                      <m:e>
                        <m:r>
                          <a:rPr lang="cs-CZ" b="0" i="1" smtClean="0">
                            <a:latin typeface="Cambria Math"/>
                            <a:cs typeface="Times New Roman" panose="02020603050405020304" pitchFamily="18" charset="0"/>
                          </a:rPr>
                          <m:t>𝑝</m:t>
                        </m:r>
                      </m:e>
                    </m:acc>
                  </m:oMath>
                </a14:m>
                <a:r>
                  <a:rPr lang="cs-CZ" dirty="0" smtClean="0">
                    <a:latin typeface="Times New Roman" panose="02020603050405020304" pitchFamily="18" charset="0"/>
                    <a:cs typeface="Times New Roman" panose="02020603050405020304" pitchFamily="18" charset="0"/>
                  </a:rPr>
                  <a:t>)</a:t>
                </a:r>
              </a:p>
              <a:p>
                <a:r>
                  <a:rPr lang="cs-CZ" dirty="0" smtClean="0">
                    <a:latin typeface="Times New Roman" panose="02020603050405020304" pitchFamily="18" charset="0"/>
                    <a:cs typeface="Times New Roman" panose="02020603050405020304" pitchFamily="18" charset="0"/>
                  </a:rPr>
                  <a:t>V klasické mechanice popisuje rotační pohyb tělesa.</a:t>
                </a:r>
              </a:p>
              <a:p>
                <a:endParaRPr lang="cs-CZ" dirty="0">
                  <a:latin typeface="Times New Roman" panose="02020603050405020304" pitchFamily="18" charset="0"/>
                  <a:cs typeface="Times New Roman" panose="02020603050405020304" pitchFamily="18" charset="0"/>
                </a:endParaRPr>
              </a:p>
              <a:p>
                <a:endParaRPr lang="cs-CZ" dirty="0" smtClean="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pPr marL="0" indent="0">
                  <a:buNone/>
                </a:pPr>
                <a:endParaRPr lang="cs-CZ" dirty="0" smtClean="0">
                  <a:latin typeface="Times New Roman" panose="02020603050405020304" pitchFamily="18" charset="0"/>
                  <a:cs typeface="Times New Roman" panose="02020603050405020304"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905000" y="1556792"/>
                <a:ext cx="7010400" cy="5301208"/>
              </a:xfrm>
              <a:blipFill rotWithShape="1">
                <a:blip r:embed="rId5"/>
                <a:stretch>
                  <a:fillRect l="-2000" t="-460" r="-609"/>
                </a:stretch>
              </a:blipFill>
            </p:spPr>
            <p:txBody>
              <a:bodyPr/>
              <a:lstStyle/>
              <a:p>
                <a:r>
                  <a:rPr lang="cs-CZ">
                    <a:noFill/>
                  </a:rPr>
                  <a:t> </a:t>
                </a:r>
              </a:p>
            </p:txBody>
          </p:sp>
        </mc:Fallback>
      </mc:AlternateContent>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6" action="ppaction://hlinksldjump"/>
              </a:rPr>
              <a:t>zpět</a:t>
            </a:r>
            <a:endParaRPr lang="cs-CZ" dirty="0"/>
          </a:p>
        </p:txBody>
      </p:sp>
      <p:pic>
        <p:nvPicPr>
          <p:cNvPr id="6" name="moment hybnosti.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131840" y="3140968"/>
            <a:ext cx="4377439" cy="2656039"/>
          </a:xfrm>
          <a:prstGeom prst="rect">
            <a:avLst/>
          </a:prstGeom>
        </p:spPr>
      </p:pic>
    </p:spTree>
    <p:extLst>
      <p:ext uri="{BB962C8B-B14F-4D97-AF65-F5344CB8AC3E}">
        <p14:creationId xmlns:p14="http://schemas.microsoft.com/office/powerpoint/2010/main" val="236948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6"/>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a:t>
            </a:r>
            <a:r>
              <a:rPr lang="cs-CZ" dirty="0"/>
              <a:t>2</a:t>
            </a:r>
          </a:p>
        </p:txBody>
      </p:sp>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Spojitost momentu hybnosti a magnetického momentu.</a:t>
            </a:r>
          </a:p>
          <a:p>
            <a:r>
              <a:rPr lang="cs-CZ" dirty="0" smtClean="0">
                <a:latin typeface="Times New Roman" panose="02020603050405020304" pitchFamily="18" charset="0"/>
                <a:cs typeface="Times New Roman" panose="02020603050405020304" pitchFamily="18" charset="0"/>
              </a:rPr>
              <a:t>Pro moment hybnosti částice o hmotnosti </a:t>
            </a:r>
            <a:r>
              <a:rPr lang="cs-CZ" i="1" dirty="0" smtClean="0">
                <a:latin typeface="Times New Roman" panose="02020603050405020304" pitchFamily="18" charset="0"/>
                <a:cs typeface="Times New Roman" panose="02020603050405020304" pitchFamily="18" charset="0"/>
              </a:rPr>
              <a:t>m</a:t>
            </a:r>
            <a:r>
              <a:rPr lang="cs-CZ" dirty="0" smtClean="0">
                <a:latin typeface="Times New Roman" panose="02020603050405020304" pitchFamily="18" charset="0"/>
                <a:cs typeface="Times New Roman" panose="02020603050405020304" pitchFamily="18" charset="0"/>
              </a:rPr>
              <a:t> s nábojem </a:t>
            </a:r>
            <a:r>
              <a:rPr lang="cs-CZ" i="1" dirty="0" smtClean="0">
                <a:latin typeface="Times New Roman" panose="02020603050405020304" pitchFamily="18" charset="0"/>
                <a:cs typeface="Times New Roman" panose="02020603050405020304" pitchFamily="18" charset="0"/>
              </a:rPr>
              <a:t>e</a:t>
            </a:r>
            <a:r>
              <a:rPr lang="cs-CZ" dirty="0" smtClean="0">
                <a:latin typeface="Times New Roman" panose="02020603050405020304" pitchFamily="18" charset="0"/>
                <a:cs typeface="Times New Roman" panose="02020603050405020304" pitchFamily="18" charset="0"/>
              </a:rPr>
              <a:t> pohybující se po kružnici o poloměru </a:t>
            </a:r>
            <a:r>
              <a:rPr lang="cs-CZ" i="1" dirty="0" smtClean="0">
                <a:latin typeface="Times New Roman" panose="02020603050405020304" pitchFamily="18" charset="0"/>
                <a:cs typeface="Times New Roman" panose="02020603050405020304" pitchFamily="18" charset="0"/>
              </a:rPr>
              <a:t>r</a:t>
            </a:r>
            <a:r>
              <a:rPr lang="cs-CZ" dirty="0" smtClean="0">
                <a:latin typeface="Times New Roman" panose="02020603050405020304" pitchFamily="18" charset="0"/>
                <a:cs typeface="Times New Roman" panose="02020603050405020304" pitchFamily="18" charset="0"/>
              </a:rPr>
              <a:t> platí: </a:t>
            </a:r>
            <a:endParaRPr lang="cs-CZ" dirty="0">
              <a:latin typeface="Times New Roman" panose="02020603050405020304" pitchFamily="18" charset="0"/>
              <a:cs typeface="Times New Roman" panose="02020603050405020304" pitchFamily="18" charset="0"/>
            </a:endParaRPr>
          </a:p>
          <a:p>
            <a:endParaRPr lang="cs-CZ" dirty="0" smtClean="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pPr marL="0" indent="0">
              <a:buNone/>
            </a:pPr>
            <a:endParaRPr lang="cs-CZ" dirty="0" smtClean="0">
              <a:latin typeface="Times New Roman" panose="02020603050405020304" pitchFamily="18" charset="0"/>
              <a:cs typeface="Times New Roman" panose="02020603050405020304" pitchFamily="18" charset="0"/>
            </a:endParaRPr>
          </a:p>
        </p:txBody>
      </p:sp>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4" action="ppaction://hlinksldjump"/>
              </a:rPr>
              <a:t>zpět</a:t>
            </a:r>
            <a:endParaRPr lang="cs-CZ" dirty="0"/>
          </a:p>
        </p:txBody>
      </p:sp>
      <p:grpSp>
        <p:nvGrpSpPr>
          <p:cNvPr id="7" name="Group 27"/>
          <p:cNvGrpSpPr>
            <a:grpSpLocks/>
          </p:cNvGrpSpPr>
          <p:nvPr/>
        </p:nvGrpSpPr>
        <p:grpSpPr bwMode="auto">
          <a:xfrm>
            <a:off x="2228730" y="4236095"/>
            <a:ext cx="2133600" cy="2224088"/>
            <a:chOff x="528" y="1200"/>
            <a:chExt cx="1344" cy="1401"/>
          </a:xfrm>
        </p:grpSpPr>
        <p:sp>
          <p:nvSpPr>
            <p:cNvPr id="8" name="Oval 6"/>
            <p:cNvSpPr>
              <a:spLocks noChangeArrowheads="1"/>
            </p:cNvSpPr>
            <p:nvPr/>
          </p:nvSpPr>
          <p:spPr bwMode="auto">
            <a:xfrm>
              <a:off x="624" y="1728"/>
              <a:ext cx="124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a:p>
          </p:txBody>
        </p:sp>
        <p:sp>
          <p:nvSpPr>
            <p:cNvPr id="9" name="Line 8"/>
            <p:cNvSpPr>
              <a:spLocks noChangeShapeType="1"/>
            </p:cNvSpPr>
            <p:nvPr/>
          </p:nvSpPr>
          <p:spPr bwMode="auto">
            <a:xfrm flipH="1" flipV="1">
              <a:off x="1248" y="1200"/>
              <a:ext cx="0" cy="8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 name="Line 9"/>
            <p:cNvSpPr>
              <a:spLocks noChangeShapeType="1"/>
            </p:cNvSpPr>
            <p:nvPr/>
          </p:nvSpPr>
          <p:spPr bwMode="auto">
            <a:xfrm flipH="1">
              <a:off x="864" y="2016"/>
              <a:ext cx="384"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 name="Line 10"/>
            <p:cNvSpPr>
              <a:spLocks noChangeShapeType="1"/>
            </p:cNvSpPr>
            <p:nvPr/>
          </p:nvSpPr>
          <p:spPr bwMode="auto">
            <a:xfrm>
              <a:off x="912" y="2256"/>
              <a:ext cx="672"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aphicFrame>
          <p:nvGraphicFramePr>
            <p:cNvPr id="12" name="Object 11"/>
            <p:cNvGraphicFramePr>
              <a:graphicFrameLocks noChangeAspect="1"/>
            </p:cNvGraphicFramePr>
            <p:nvPr/>
          </p:nvGraphicFramePr>
          <p:xfrm>
            <a:off x="1152" y="2400"/>
            <a:ext cx="137" cy="201"/>
          </p:xfrm>
          <a:graphic>
            <a:graphicData uri="http://schemas.openxmlformats.org/presentationml/2006/ole">
              <mc:AlternateContent xmlns:mc="http://schemas.openxmlformats.org/markup-compatibility/2006">
                <mc:Choice xmlns:v="urn:schemas-microsoft-com:vml" Requires="v">
                  <p:oleObj spid="_x0000_s10319" name="Equation" r:id="rId5" imgW="241195" imgH="355446" progId="">
                    <p:embed/>
                  </p:oleObj>
                </mc:Choice>
                <mc:Fallback>
                  <p:oleObj name="Equation" r:id="rId5" imgW="241195" imgH="35544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2400"/>
                          <a:ext cx="137" cy="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1296" y="1488"/>
            <a:ext cx="137" cy="194"/>
          </p:xfrm>
          <a:graphic>
            <a:graphicData uri="http://schemas.openxmlformats.org/presentationml/2006/ole">
              <mc:AlternateContent xmlns:mc="http://schemas.openxmlformats.org/markup-compatibility/2006">
                <mc:Choice xmlns:v="urn:schemas-microsoft-com:vml" Requires="v">
                  <p:oleObj spid="_x0000_s10320" name="Equation" r:id="rId7" imgW="241195" imgH="342751" progId="">
                    <p:embed/>
                  </p:oleObj>
                </mc:Choice>
                <mc:Fallback>
                  <p:oleObj name="Equation" r:id="rId7" imgW="241195" imgH="34275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 y="1488"/>
                          <a:ext cx="137" cy="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960" y="1920"/>
            <a:ext cx="115" cy="158"/>
          </p:xfrm>
          <a:graphic>
            <a:graphicData uri="http://schemas.openxmlformats.org/presentationml/2006/ole">
              <mc:AlternateContent xmlns:mc="http://schemas.openxmlformats.org/markup-compatibility/2006">
                <mc:Choice xmlns:v="urn:schemas-microsoft-com:vml" Requires="v">
                  <p:oleObj spid="_x0000_s10321" name="Equation" r:id="rId9" imgW="203112" imgH="279279" progId="">
                    <p:embed/>
                  </p:oleObj>
                </mc:Choice>
                <mc:Fallback>
                  <p:oleObj name="Equation" r:id="rId9" imgW="203112" imgH="27927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 y="1920"/>
                          <a:ext cx="115" cy="1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20"/>
            <p:cNvGraphicFramePr>
              <a:graphicFrameLocks noChangeAspect="1"/>
            </p:cNvGraphicFramePr>
            <p:nvPr/>
          </p:nvGraphicFramePr>
          <p:xfrm>
            <a:off x="528" y="2352"/>
            <a:ext cx="324" cy="157"/>
          </p:xfrm>
          <a:graphic>
            <a:graphicData uri="http://schemas.openxmlformats.org/presentationml/2006/ole">
              <mc:AlternateContent xmlns:mc="http://schemas.openxmlformats.org/markup-compatibility/2006">
                <mc:Choice xmlns:v="urn:schemas-microsoft-com:vml" Requires="v">
                  <p:oleObj spid="_x0000_s10322" name="Equation" r:id="rId11" imgW="571252" imgH="279279" progId="">
                    <p:embed/>
                  </p:oleObj>
                </mc:Choice>
                <mc:Fallback>
                  <p:oleObj name="Equation" r:id="rId11" imgW="571252" imgH="27927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 y="2352"/>
                          <a:ext cx="324" cy="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Oval 26"/>
            <p:cNvSpPr>
              <a:spLocks noChangeArrowheads="1"/>
            </p:cNvSpPr>
            <p:nvPr/>
          </p:nvSpPr>
          <p:spPr bwMode="auto">
            <a:xfrm>
              <a:off x="816" y="2208"/>
              <a:ext cx="116" cy="116"/>
            </a:xfrm>
            <a:prstGeom prst="ellipse">
              <a:avLst/>
            </a:prstGeom>
            <a:solidFill>
              <a:srgbClr val="0000CC"/>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a:p>
          </p:txBody>
        </p:sp>
      </p:grpSp>
      <mc:AlternateContent xmlns:mc="http://schemas.openxmlformats.org/markup-compatibility/2006" xmlns:a14="http://schemas.microsoft.com/office/drawing/2010/main">
        <mc:Choice Requires="a14">
          <p:sp>
            <p:nvSpPr>
              <p:cNvPr id="5" name="TextovéPole 4"/>
              <p:cNvSpPr txBox="1"/>
              <p:nvPr/>
            </p:nvSpPr>
            <p:spPr>
              <a:xfrm>
                <a:off x="5220072" y="4581713"/>
                <a:ext cx="2040815" cy="575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sz="2800" i="1" smtClean="0">
                              <a:latin typeface="Cambria Math"/>
                            </a:rPr>
                          </m:ctrlPr>
                        </m:accPr>
                        <m:e>
                          <m:r>
                            <a:rPr lang="cs-CZ" sz="2800" b="0" i="1" smtClean="0">
                              <a:latin typeface="Cambria Math"/>
                            </a:rPr>
                            <m:t>𝐿</m:t>
                          </m:r>
                        </m:e>
                      </m:acc>
                      <m:r>
                        <a:rPr lang="cs-CZ" sz="2800" b="0" i="1" smtClean="0">
                          <a:latin typeface="Cambria Math"/>
                        </a:rPr>
                        <m:t>=</m:t>
                      </m:r>
                      <m:r>
                        <a:rPr lang="cs-CZ" sz="2800" b="0" i="1" smtClean="0">
                          <a:latin typeface="Cambria Math"/>
                        </a:rPr>
                        <m:t>𝑚</m:t>
                      </m:r>
                      <m:acc>
                        <m:accPr>
                          <m:chr m:val="⃗"/>
                          <m:ctrlPr>
                            <a:rPr lang="cs-CZ" sz="2800" b="0" i="1" smtClean="0">
                              <a:latin typeface="Cambria Math"/>
                            </a:rPr>
                          </m:ctrlPr>
                        </m:accPr>
                        <m:e>
                          <m:r>
                            <a:rPr lang="cs-CZ" sz="2800" b="0" i="1" smtClean="0">
                              <a:latin typeface="Cambria Math"/>
                            </a:rPr>
                            <m:t>𝑟</m:t>
                          </m:r>
                        </m:e>
                      </m:acc>
                      <m:r>
                        <a:rPr lang="cs-CZ" sz="2800" i="1" smtClean="0">
                          <a:latin typeface="Cambria Math"/>
                          <a:ea typeface="Cambria Math"/>
                        </a:rPr>
                        <m:t>×</m:t>
                      </m:r>
                      <m:acc>
                        <m:accPr>
                          <m:chr m:val="⃗"/>
                          <m:ctrlPr>
                            <a:rPr lang="cs-CZ" sz="2800" i="1" smtClean="0">
                              <a:latin typeface="Cambria Math"/>
                              <a:ea typeface="Cambria Math"/>
                            </a:rPr>
                          </m:ctrlPr>
                        </m:accPr>
                        <m:e>
                          <m:r>
                            <a:rPr lang="cs-CZ" sz="2800" b="0" i="1" smtClean="0">
                              <a:latin typeface="Cambria Math"/>
                              <a:ea typeface="Cambria Math"/>
                            </a:rPr>
                            <m:t>𝑣</m:t>
                          </m:r>
                        </m:e>
                      </m:acc>
                    </m:oMath>
                  </m:oMathPara>
                </a14:m>
                <a:endParaRPr lang="cs-CZ" sz="2800"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5220072" y="4581713"/>
                <a:ext cx="2040815" cy="575479"/>
              </a:xfrm>
              <a:prstGeom prst="rect">
                <a:avLst/>
              </a:prstGeom>
              <a:blipFill rotWithShape="1">
                <a:blip r:embed="rId1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TextovéPole 17"/>
              <p:cNvSpPr txBox="1"/>
              <p:nvPr/>
            </p:nvSpPr>
            <p:spPr>
              <a:xfrm>
                <a:off x="5148064" y="5229200"/>
                <a:ext cx="2049472" cy="1010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800" b="0" i="1" smtClean="0">
                              <a:latin typeface="Cambria Math"/>
                            </a:rPr>
                          </m:ctrlPr>
                        </m:fPr>
                        <m:num>
                          <m:acc>
                            <m:accPr>
                              <m:chr m:val="⃗"/>
                              <m:ctrlPr>
                                <a:rPr lang="cs-CZ" sz="2800" i="1" smtClean="0">
                                  <a:latin typeface="Cambria Math"/>
                                </a:rPr>
                              </m:ctrlPr>
                            </m:accPr>
                            <m:e>
                              <m:r>
                                <a:rPr lang="cs-CZ" sz="2800" b="0" i="1" smtClean="0">
                                  <a:latin typeface="Cambria Math"/>
                                </a:rPr>
                                <m:t>𝐿</m:t>
                              </m:r>
                            </m:e>
                          </m:acc>
                        </m:num>
                        <m:den>
                          <m:r>
                            <a:rPr lang="cs-CZ" sz="2800" b="0" i="1" smtClean="0">
                              <a:latin typeface="Cambria Math"/>
                            </a:rPr>
                            <m:t>𝑚𝑟</m:t>
                          </m:r>
                        </m:den>
                      </m:f>
                      <m:r>
                        <a:rPr lang="cs-CZ" sz="2800" b="0" i="1" smtClean="0">
                          <a:latin typeface="Cambria Math"/>
                        </a:rPr>
                        <m:t>=</m:t>
                      </m:r>
                      <m:acc>
                        <m:accPr>
                          <m:chr m:val="⃗"/>
                          <m:ctrlPr>
                            <a:rPr lang="cs-CZ" sz="2800" b="0" i="1" smtClean="0">
                              <a:latin typeface="Cambria Math"/>
                            </a:rPr>
                          </m:ctrlPr>
                        </m:accPr>
                        <m:e>
                          <m:r>
                            <a:rPr lang="cs-CZ" sz="2800" b="0" i="1" smtClean="0">
                              <a:latin typeface="Cambria Math"/>
                            </a:rPr>
                            <m:t>𝑛</m:t>
                          </m:r>
                        </m:e>
                      </m:acc>
                      <m:r>
                        <a:rPr lang="cs-CZ" sz="2800" i="1" smtClean="0">
                          <a:latin typeface="Cambria Math"/>
                          <a:ea typeface="Cambria Math"/>
                        </a:rPr>
                        <m:t>×</m:t>
                      </m:r>
                      <m:acc>
                        <m:accPr>
                          <m:chr m:val="⃗"/>
                          <m:ctrlPr>
                            <a:rPr lang="cs-CZ" sz="2800" i="1" smtClean="0">
                              <a:latin typeface="Cambria Math"/>
                              <a:ea typeface="Cambria Math"/>
                            </a:rPr>
                          </m:ctrlPr>
                        </m:accPr>
                        <m:e>
                          <m:r>
                            <a:rPr lang="cs-CZ" sz="2800" b="0" i="1" smtClean="0">
                              <a:latin typeface="Cambria Math"/>
                              <a:ea typeface="Cambria Math"/>
                            </a:rPr>
                            <m:t>𝑣</m:t>
                          </m:r>
                        </m:e>
                      </m:acc>
                    </m:oMath>
                  </m:oMathPara>
                </a14:m>
                <a:endParaRPr lang="cs-CZ" sz="2800"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5148064" y="5229200"/>
                <a:ext cx="2049472" cy="1010405"/>
              </a:xfrm>
              <a:prstGeom prst="rect">
                <a:avLst/>
              </a:prstGeom>
              <a:blipFill rotWithShape="1">
                <a:blip r:embed="rId1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06827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a:t>
            </a:r>
            <a:r>
              <a:rPr lang="cs-CZ" dirty="0"/>
              <a:t>2</a:t>
            </a:r>
          </a:p>
        </p:txBody>
      </p:sp>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Pro magnetický moment proudové smyčky o poloměru </a:t>
            </a:r>
            <a:r>
              <a:rPr lang="cs-CZ" i="1" dirty="0" smtClean="0">
                <a:latin typeface="Times New Roman" panose="02020603050405020304" pitchFamily="18" charset="0"/>
                <a:cs typeface="Times New Roman" panose="02020603050405020304" pitchFamily="18" charset="0"/>
              </a:rPr>
              <a:t>r, </a:t>
            </a:r>
            <a:r>
              <a:rPr lang="cs-CZ" dirty="0" smtClean="0">
                <a:latin typeface="Times New Roman" panose="02020603050405020304" pitchFamily="18" charset="0"/>
                <a:cs typeface="Times New Roman" panose="02020603050405020304" pitchFamily="18" charset="0"/>
              </a:rPr>
              <a:t>směrovém vektoru </a:t>
            </a:r>
            <a:r>
              <a:rPr lang="cs-CZ" i="1" dirty="0" smtClean="0">
                <a:latin typeface="Times New Roman" panose="02020603050405020304" pitchFamily="18" charset="0"/>
                <a:cs typeface="Times New Roman" panose="02020603050405020304" pitchFamily="18" charset="0"/>
              </a:rPr>
              <a:t>n</a:t>
            </a:r>
            <a:r>
              <a:rPr lang="cs-CZ" dirty="0" smtClean="0">
                <a:latin typeface="Times New Roman" panose="02020603050405020304" pitchFamily="18" charset="0"/>
                <a:cs typeface="Times New Roman" panose="02020603050405020304" pitchFamily="18" charset="0"/>
              </a:rPr>
              <a:t> a s proudem </a:t>
            </a:r>
            <a:r>
              <a:rPr lang="cs-CZ" i="1" dirty="0" smtClean="0">
                <a:latin typeface="Times New Roman" panose="02020603050405020304" pitchFamily="18" charset="0"/>
                <a:cs typeface="Times New Roman" panose="02020603050405020304" pitchFamily="18" charset="0"/>
              </a:rPr>
              <a:t>I </a:t>
            </a:r>
            <a:r>
              <a:rPr lang="cs-CZ" dirty="0" smtClean="0">
                <a:latin typeface="Times New Roman" panose="02020603050405020304" pitchFamily="18" charset="0"/>
                <a:cs typeface="Times New Roman" panose="02020603050405020304" pitchFamily="18" charset="0"/>
              </a:rPr>
              <a:t>platí: </a:t>
            </a:r>
            <a:endParaRPr lang="cs-CZ" dirty="0">
              <a:latin typeface="Times New Roman" panose="02020603050405020304" pitchFamily="18" charset="0"/>
              <a:cs typeface="Times New Roman" panose="02020603050405020304" pitchFamily="18" charset="0"/>
            </a:endParaRPr>
          </a:p>
          <a:p>
            <a:endParaRPr lang="cs-CZ" dirty="0" smtClean="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pPr marL="0" indent="0">
              <a:buNone/>
            </a:pPr>
            <a:endParaRPr lang="cs-CZ" dirty="0" smtClean="0">
              <a:latin typeface="Times New Roman" panose="02020603050405020304" pitchFamily="18" charset="0"/>
              <a:cs typeface="Times New Roman" panose="02020603050405020304" pitchFamily="18" charset="0"/>
            </a:endParaRPr>
          </a:p>
        </p:txBody>
      </p:sp>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4" action="ppaction://hlinksldjump"/>
              </a:rPr>
              <a:t>zpět</a:t>
            </a:r>
            <a:endParaRPr lang="cs-CZ" dirty="0"/>
          </a:p>
        </p:txBody>
      </p:sp>
      <mc:AlternateContent xmlns:mc="http://schemas.openxmlformats.org/markup-compatibility/2006" xmlns:a14="http://schemas.microsoft.com/office/drawing/2010/main">
        <mc:Choice Requires="a14">
          <p:sp>
            <p:nvSpPr>
              <p:cNvPr id="5" name="TextovéPole 4"/>
              <p:cNvSpPr txBox="1"/>
              <p:nvPr/>
            </p:nvSpPr>
            <p:spPr>
              <a:xfrm>
                <a:off x="5220072" y="3284984"/>
                <a:ext cx="1914820" cy="575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sz="2800" i="1" smtClean="0">
                              <a:latin typeface="Cambria Math"/>
                            </a:rPr>
                          </m:ctrlPr>
                        </m:accPr>
                        <m:e>
                          <m:r>
                            <a:rPr lang="cs-CZ" sz="2800" i="1" smtClean="0">
                              <a:latin typeface="Cambria Math"/>
                              <a:ea typeface="Cambria Math"/>
                            </a:rPr>
                            <m:t>𝜇</m:t>
                          </m:r>
                        </m:e>
                      </m:acc>
                      <m:r>
                        <a:rPr lang="cs-CZ" sz="2800" b="0" i="1" smtClean="0">
                          <a:latin typeface="Cambria Math"/>
                        </a:rPr>
                        <m:t>=</m:t>
                      </m:r>
                      <m:r>
                        <a:rPr lang="cs-CZ" sz="2800" b="0" i="1" smtClean="0">
                          <a:latin typeface="Cambria Math"/>
                        </a:rPr>
                        <m:t>𝑆</m:t>
                      </m:r>
                      <m:acc>
                        <m:accPr>
                          <m:chr m:val="⃗"/>
                          <m:ctrlPr>
                            <a:rPr lang="cs-CZ" sz="2800" b="0" i="1" smtClean="0">
                              <a:latin typeface="Cambria Math"/>
                            </a:rPr>
                          </m:ctrlPr>
                        </m:accPr>
                        <m:e>
                          <m:r>
                            <a:rPr lang="cs-CZ" sz="2800" b="0" i="1" smtClean="0">
                              <a:latin typeface="Cambria Math"/>
                            </a:rPr>
                            <m:t>𝑛</m:t>
                          </m:r>
                        </m:e>
                      </m:acc>
                      <m:r>
                        <a:rPr lang="cs-CZ" sz="2800" i="1" smtClean="0">
                          <a:latin typeface="Cambria Math"/>
                          <a:ea typeface="Cambria Math"/>
                        </a:rPr>
                        <m:t>×</m:t>
                      </m:r>
                      <m:acc>
                        <m:accPr>
                          <m:chr m:val="⃗"/>
                          <m:ctrlPr>
                            <a:rPr lang="cs-CZ" sz="2800" i="1" smtClean="0">
                              <a:latin typeface="Cambria Math"/>
                              <a:ea typeface="Cambria Math"/>
                            </a:rPr>
                          </m:ctrlPr>
                        </m:accPr>
                        <m:e>
                          <m:r>
                            <a:rPr lang="cs-CZ" sz="2800" b="0" i="1" smtClean="0">
                              <a:latin typeface="Cambria Math"/>
                              <a:ea typeface="Cambria Math"/>
                            </a:rPr>
                            <m:t>𝐼</m:t>
                          </m:r>
                        </m:e>
                      </m:acc>
                    </m:oMath>
                  </m:oMathPara>
                </a14:m>
                <a:endParaRPr lang="cs-CZ" sz="2800"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5220072" y="3284984"/>
                <a:ext cx="1914820" cy="575479"/>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TextovéPole 17"/>
              <p:cNvSpPr txBox="1"/>
              <p:nvPr/>
            </p:nvSpPr>
            <p:spPr>
              <a:xfrm>
                <a:off x="5255294" y="4778313"/>
                <a:ext cx="1974258" cy="942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800" b="0" i="1" smtClean="0">
                              <a:latin typeface="Cambria Math"/>
                            </a:rPr>
                          </m:ctrlPr>
                        </m:fPr>
                        <m:num>
                          <m:r>
                            <a:rPr lang="cs-CZ" sz="2800" b="0" i="1" smtClean="0">
                              <a:latin typeface="Cambria Math"/>
                            </a:rPr>
                            <m:t>2</m:t>
                          </m:r>
                          <m:acc>
                            <m:accPr>
                              <m:chr m:val="⃗"/>
                              <m:ctrlPr>
                                <a:rPr lang="cs-CZ" sz="2800" i="1" smtClean="0">
                                  <a:latin typeface="Cambria Math"/>
                                </a:rPr>
                              </m:ctrlPr>
                            </m:accPr>
                            <m:e>
                              <m:r>
                                <a:rPr lang="cs-CZ" sz="2800" i="1" smtClean="0">
                                  <a:latin typeface="Cambria Math"/>
                                  <a:ea typeface="Cambria Math"/>
                                </a:rPr>
                                <m:t>𝜇</m:t>
                              </m:r>
                            </m:e>
                          </m:acc>
                        </m:num>
                        <m:den>
                          <m:r>
                            <a:rPr lang="cs-CZ" sz="2800" b="0" i="1" smtClean="0">
                              <a:latin typeface="Cambria Math"/>
                            </a:rPr>
                            <m:t>𝑒𝑟</m:t>
                          </m:r>
                        </m:den>
                      </m:f>
                      <m:r>
                        <a:rPr lang="cs-CZ" sz="2800" b="0" i="1" smtClean="0">
                          <a:latin typeface="Cambria Math"/>
                        </a:rPr>
                        <m:t>=</m:t>
                      </m:r>
                      <m:acc>
                        <m:accPr>
                          <m:chr m:val="⃗"/>
                          <m:ctrlPr>
                            <a:rPr lang="cs-CZ" sz="2800" b="0" i="1" smtClean="0">
                              <a:latin typeface="Cambria Math"/>
                            </a:rPr>
                          </m:ctrlPr>
                        </m:accPr>
                        <m:e>
                          <m:r>
                            <a:rPr lang="cs-CZ" sz="2800" b="0" i="1" smtClean="0">
                              <a:latin typeface="Cambria Math"/>
                            </a:rPr>
                            <m:t>𝑛</m:t>
                          </m:r>
                        </m:e>
                      </m:acc>
                      <m:r>
                        <a:rPr lang="cs-CZ" sz="2800" i="1" smtClean="0">
                          <a:latin typeface="Cambria Math"/>
                          <a:ea typeface="Cambria Math"/>
                        </a:rPr>
                        <m:t>×</m:t>
                      </m:r>
                      <m:acc>
                        <m:accPr>
                          <m:chr m:val="⃗"/>
                          <m:ctrlPr>
                            <a:rPr lang="cs-CZ" sz="2800" i="1" smtClean="0">
                              <a:latin typeface="Cambria Math"/>
                              <a:ea typeface="Cambria Math"/>
                            </a:rPr>
                          </m:ctrlPr>
                        </m:accPr>
                        <m:e>
                          <m:r>
                            <a:rPr lang="cs-CZ" sz="2800" b="0" i="1" smtClean="0">
                              <a:latin typeface="Cambria Math"/>
                              <a:ea typeface="Cambria Math"/>
                            </a:rPr>
                            <m:t>𝑣</m:t>
                          </m:r>
                        </m:e>
                      </m:acc>
                    </m:oMath>
                  </m:oMathPara>
                </a14:m>
                <a:endParaRPr lang="cs-CZ" sz="2800"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5255294" y="4778313"/>
                <a:ext cx="1974258" cy="942246"/>
              </a:xfrm>
              <a:prstGeom prst="rect">
                <a:avLst/>
              </a:prstGeom>
              <a:blipFill rotWithShape="1">
                <a:blip r:embed="rId6"/>
                <a:stretch>
                  <a:fillRect/>
                </a:stretch>
              </a:blipFill>
            </p:spPr>
            <p:txBody>
              <a:bodyPr/>
              <a:lstStyle/>
              <a:p>
                <a:r>
                  <a:rPr lang="cs-CZ">
                    <a:noFill/>
                  </a:rPr>
                  <a:t> </a:t>
                </a:r>
              </a:p>
            </p:txBody>
          </p:sp>
        </mc:Fallback>
      </mc:AlternateContent>
      <p:grpSp>
        <p:nvGrpSpPr>
          <p:cNvPr id="17" name="Group 36"/>
          <p:cNvGrpSpPr>
            <a:grpSpLocks/>
          </p:cNvGrpSpPr>
          <p:nvPr/>
        </p:nvGrpSpPr>
        <p:grpSpPr bwMode="auto">
          <a:xfrm>
            <a:off x="2086744" y="3573016"/>
            <a:ext cx="1981200" cy="2103438"/>
            <a:chOff x="3456" y="1632"/>
            <a:chExt cx="1248" cy="1325"/>
          </a:xfrm>
        </p:grpSpPr>
        <p:sp>
          <p:nvSpPr>
            <p:cNvPr id="19" name="Oval 14"/>
            <p:cNvSpPr>
              <a:spLocks noChangeArrowheads="1"/>
            </p:cNvSpPr>
            <p:nvPr/>
          </p:nvSpPr>
          <p:spPr bwMode="auto">
            <a:xfrm>
              <a:off x="3456" y="2160"/>
              <a:ext cx="1248" cy="576"/>
            </a:xfrm>
            <a:prstGeom prst="ellipse">
              <a:avLst/>
            </a:prstGeom>
            <a:solidFill>
              <a:srgbClr val="FF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a:p>
          </p:txBody>
        </p:sp>
        <p:sp>
          <p:nvSpPr>
            <p:cNvPr id="20" name="Line 17"/>
            <p:cNvSpPr>
              <a:spLocks noChangeShapeType="1"/>
            </p:cNvSpPr>
            <p:nvPr/>
          </p:nvSpPr>
          <p:spPr bwMode="auto">
            <a:xfrm>
              <a:off x="4032" y="2736"/>
              <a:ext cx="9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 name="Line 18"/>
            <p:cNvSpPr>
              <a:spLocks noChangeShapeType="1"/>
            </p:cNvSpPr>
            <p:nvPr/>
          </p:nvSpPr>
          <p:spPr bwMode="auto">
            <a:xfrm flipH="1" flipV="1">
              <a:off x="4080" y="1632"/>
              <a:ext cx="0" cy="8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aphicFrame>
          <p:nvGraphicFramePr>
            <p:cNvPr id="22" name="Object 19"/>
            <p:cNvGraphicFramePr>
              <a:graphicFrameLocks noChangeAspect="1"/>
            </p:cNvGraphicFramePr>
            <p:nvPr/>
          </p:nvGraphicFramePr>
          <p:xfrm>
            <a:off x="4128" y="1824"/>
            <a:ext cx="137" cy="194"/>
          </p:xfrm>
          <a:graphic>
            <a:graphicData uri="http://schemas.openxmlformats.org/presentationml/2006/ole">
              <mc:AlternateContent xmlns:mc="http://schemas.openxmlformats.org/markup-compatibility/2006">
                <mc:Choice xmlns:v="urn:schemas-microsoft-com:vml" Requires="v">
                  <p:oleObj spid="_x0000_s11340" name="Equation" r:id="rId7" imgW="241195" imgH="342751" progId="">
                    <p:embed/>
                  </p:oleObj>
                </mc:Choice>
                <mc:Fallback>
                  <p:oleObj name="Equation" r:id="rId7" imgW="241195" imgH="34275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8" y="1824"/>
                          <a:ext cx="137" cy="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1"/>
            <p:cNvGraphicFramePr>
              <a:graphicFrameLocks noChangeAspect="1"/>
            </p:cNvGraphicFramePr>
            <p:nvPr/>
          </p:nvGraphicFramePr>
          <p:xfrm>
            <a:off x="3741" y="2763"/>
            <a:ext cx="122" cy="194"/>
          </p:xfrm>
          <a:graphic>
            <a:graphicData uri="http://schemas.openxmlformats.org/presentationml/2006/ole">
              <mc:AlternateContent xmlns:mc="http://schemas.openxmlformats.org/markup-compatibility/2006">
                <mc:Choice xmlns:v="urn:schemas-microsoft-com:vml" Requires="v">
                  <p:oleObj spid="_x0000_s11341" name="Equation" r:id="rId9" imgW="215713" imgH="342603" progId="">
                    <p:embed/>
                  </p:oleObj>
                </mc:Choice>
                <mc:Fallback>
                  <p:oleObj name="Equation" r:id="rId9" imgW="215713" imgH="342603"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1" y="2763"/>
                          <a:ext cx="122" cy="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Line 22"/>
            <p:cNvSpPr>
              <a:spLocks noChangeShapeType="1"/>
            </p:cNvSpPr>
            <p:nvPr/>
          </p:nvSpPr>
          <p:spPr bwMode="auto">
            <a:xfrm flipH="1">
              <a:off x="3600" y="2448"/>
              <a:ext cx="48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aphicFrame>
          <p:nvGraphicFramePr>
            <p:cNvPr id="25" name="Object 23"/>
            <p:cNvGraphicFramePr>
              <a:graphicFrameLocks noChangeAspect="1"/>
            </p:cNvGraphicFramePr>
            <p:nvPr/>
          </p:nvGraphicFramePr>
          <p:xfrm>
            <a:off x="3642" y="2330"/>
            <a:ext cx="223" cy="202"/>
          </p:xfrm>
          <a:graphic>
            <a:graphicData uri="http://schemas.openxmlformats.org/presentationml/2006/ole">
              <mc:AlternateContent xmlns:mc="http://schemas.openxmlformats.org/markup-compatibility/2006">
                <mc:Choice xmlns:v="urn:schemas-microsoft-com:vml" Requires="v">
                  <p:oleObj spid="_x0000_s11342" name="Equation" r:id="rId11" imgW="393359" imgH="355292" progId="">
                    <p:embed/>
                  </p:oleObj>
                </mc:Choice>
                <mc:Fallback>
                  <p:oleObj name="Equation" r:id="rId11" imgW="393359" imgH="355292"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42" y="2330"/>
                          <a:ext cx="223" cy="202"/>
                        </a:xfrm>
                        <a:prstGeom prst="rect">
                          <a:avLst/>
                        </a:prstGeom>
                        <a:noFill/>
                        <a:extLst/>
                      </p:spPr>
                    </p:pic>
                  </p:oleObj>
                </mc:Fallback>
              </mc:AlternateContent>
            </a:graphicData>
          </a:graphic>
        </p:graphicFrame>
        <p:graphicFrame>
          <p:nvGraphicFramePr>
            <p:cNvPr id="26" name="Object 35"/>
            <p:cNvGraphicFramePr>
              <a:graphicFrameLocks noChangeAspect="1"/>
            </p:cNvGraphicFramePr>
            <p:nvPr/>
          </p:nvGraphicFramePr>
          <p:xfrm>
            <a:off x="4217" y="2369"/>
            <a:ext cx="136" cy="159"/>
          </p:xfrm>
          <a:graphic>
            <a:graphicData uri="http://schemas.openxmlformats.org/presentationml/2006/ole">
              <mc:AlternateContent xmlns:mc="http://schemas.openxmlformats.org/markup-compatibility/2006">
                <mc:Choice xmlns:v="urn:schemas-microsoft-com:vml" Requires="v">
                  <p:oleObj spid="_x0000_s11343" name="Equation" r:id="rId13" imgW="241195" imgH="279279" progId="">
                    <p:embed/>
                  </p:oleObj>
                </mc:Choice>
                <mc:Fallback>
                  <p:oleObj name="Equation" r:id="rId13" imgW="241195" imgH="279279"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7" y="2369"/>
                          <a:ext cx="136" cy="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 name="Obdélník 26"/>
          <p:cNvSpPr/>
          <p:nvPr/>
        </p:nvSpPr>
        <p:spPr>
          <a:xfrm>
            <a:off x="2286397" y="4778313"/>
            <a:ext cx="224335" cy="18020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mc:AlternateContent xmlns:mc="http://schemas.openxmlformats.org/markup-compatibility/2006" xmlns:a14="http://schemas.microsoft.com/office/drawing/2010/main">
        <mc:Choice Requires="a14">
          <p:sp>
            <p:nvSpPr>
              <p:cNvPr id="28" name="TextovéPole 27"/>
              <p:cNvSpPr txBox="1"/>
              <p:nvPr/>
            </p:nvSpPr>
            <p:spPr>
              <a:xfrm>
                <a:off x="5191056" y="3841884"/>
                <a:ext cx="3063596" cy="8302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sz="2800" i="1" smtClean="0">
                              <a:latin typeface="Cambria Math"/>
                            </a:rPr>
                          </m:ctrlPr>
                        </m:accPr>
                        <m:e>
                          <m:r>
                            <a:rPr lang="cs-CZ" sz="2800" i="1" smtClean="0">
                              <a:latin typeface="Cambria Math"/>
                              <a:ea typeface="Cambria Math"/>
                            </a:rPr>
                            <m:t>𝜇</m:t>
                          </m:r>
                        </m:e>
                      </m:acc>
                      <m:r>
                        <a:rPr lang="cs-CZ" sz="2800" b="0" i="1" smtClean="0">
                          <a:latin typeface="Cambria Math"/>
                        </a:rPr>
                        <m:t>=</m:t>
                      </m:r>
                      <m:r>
                        <a:rPr lang="cs-CZ" sz="2800" b="0" i="1" smtClean="0">
                          <a:latin typeface="Cambria Math"/>
                          <a:ea typeface="Cambria Math"/>
                        </a:rPr>
                        <m:t>𝜋</m:t>
                      </m:r>
                      <m:sSup>
                        <m:sSupPr>
                          <m:ctrlPr>
                            <a:rPr lang="cs-CZ" sz="2800" b="0" i="1" smtClean="0">
                              <a:latin typeface="Cambria Math"/>
                              <a:ea typeface="Cambria Math"/>
                            </a:rPr>
                          </m:ctrlPr>
                        </m:sSupPr>
                        <m:e>
                          <m:r>
                            <a:rPr lang="cs-CZ" sz="2800" b="0" i="1" smtClean="0">
                              <a:latin typeface="Cambria Math"/>
                              <a:ea typeface="Cambria Math"/>
                            </a:rPr>
                            <m:t>𝑟</m:t>
                          </m:r>
                        </m:e>
                        <m:sup>
                          <m:r>
                            <a:rPr lang="cs-CZ" sz="2800" b="0" i="1" smtClean="0">
                              <a:latin typeface="Cambria Math"/>
                              <a:ea typeface="Cambria Math"/>
                            </a:rPr>
                            <m:t>2</m:t>
                          </m:r>
                        </m:sup>
                      </m:sSup>
                      <m:f>
                        <m:fPr>
                          <m:ctrlPr>
                            <a:rPr lang="cs-CZ" sz="2800" b="0" i="1" smtClean="0">
                              <a:latin typeface="Cambria Math"/>
                              <a:ea typeface="Cambria Math"/>
                            </a:rPr>
                          </m:ctrlPr>
                        </m:fPr>
                        <m:num>
                          <m:r>
                            <a:rPr lang="cs-CZ" sz="2800" b="0" i="1" smtClean="0">
                              <a:latin typeface="Cambria Math"/>
                              <a:ea typeface="Cambria Math"/>
                            </a:rPr>
                            <m:t>𝑒</m:t>
                          </m:r>
                        </m:num>
                        <m:den>
                          <m:r>
                            <a:rPr lang="cs-CZ" sz="2800" b="0" i="1" smtClean="0">
                              <a:latin typeface="Cambria Math"/>
                              <a:ea typeface="Cambria Math"/>
                            </a:rPr>
                            <m:t>2</m:t>
                          </m:r>
                          <m:r>
                            <a:rPr lang="cs-CZ" sz="2800" b="0" i="1" smtClean="0">
                              <a:latin typeface="Cambria Math"/>
                              <a:ea typeface="Cambria Math"/>
                            </a:rPr>
                            <m:t>𝜋</m:t>
                          </m:r>
                          <m:r>
                            <a:rPr lang="cs-CZ" sz="2800" b="0" i="1" smtClean="0">
                              <a:latin typeface="Cambria Math"/>
                              <a:ea typeface="Cambria Math"/>
                            </a:rPr>
                            <m:t>𝑟</m:t>
                          </m:r>
                        </m:den>
                      </m:f>
                      <m:acc>
                        <m:accPr>
                          <m:chr m:val="⃗"/>
                          <m:ctrlPr>
                            <a:rPr lang="cs-CZ" sz="2800" b="0" i="1" smtClean="0">
                              <a:latin typeface="Cambria Math"/>
                            </a:rPr>
                          </m:ctrlPr>
                        </m:accPr>
                        <m:e>
                          <m:r>
                            <a:rPr lang="cs-CZ" sz="2800" b="0" i="1" smtClean="0">
                              <a:latin typeface="Cambria Math"/>
                            </a:rPr>
                            <m:t>𝑛</m:t>
                          </m:r>
                        </m:e>
                      </m:acc>
                      <m:r>
                        <a:rPr lang="cs-CZ" sz="2800" i="1" smtClean="0">
                          <a:latin typeface="Cambria Math"/>
                          <a:ea typeface="Cambria Math"/>
                        </a:rPr>
                        <m:t>×</m:t>
                      </m:r>
                      <m:acc>
                        <m:accPr>
                          <m:chr m:val="⃗"/>
                          <m:ctrlPr>
                            <a:rPr lang="cs-CZ" sz="2800" i="1" smtClean="0">
                              <a:latin typeface="Cambria Math"/>
                              <a:ea typeface="Cambria Math"/>
                            </a:rPr>
                          </m:ctrlPr>
                        </m:accPr>
                        <m:e>
                          <m:r>
                            <a:rPr lang="cs-CZ" sz="2800" b="0" i="1" smtClean="0">
                              <a:latin typeface="Cambria Math"/>
                              <a:ea typeface="Cambria Math"/>
                            </a:rPr>
                            <m:t>𝑣</m:t>
                          </m:r>
                        </m:e>
                      </m:acc>
                    </m:oMath>
                  </m:oMathPara>
                </a14:m>
                <a:endParaRPr lang="cs-CZ" sz="2800" dirty="0"/>
              </a:p>
            </p:txBody>
          </p:sp>
        </mc:Choice>
        <mc:Fallback xmlns="">
          <p:sp>
            <p:nvSpPr>
              <p:cNvPr id="28" name="TextovéPole 27"/>
              <p:cNvSpPr txBox="1">
                <a:spLocks noRot="1" noChangeAspect="1" noMove="1" noResize="1" noEditPoints="1" noAdjustHandles="1" noChangeArrowheads="1" noChangeShapeType="1" noTextEdit="1"/>
              </p:cNvSpPr>
              <p:nvPr/>
            </p:nvSpPr>
            <p:spPr>
              <a:xfrm>
                <a:off x="5191056" y="3841884"/>
                <a:ext cx="3063596" cy="830292"/>
              </a:xfrm>
              <a:prstGeom prst="rect">
                <a:avLst/>
              </a:prstGeom>
              <a:blipFill rotWithShape="1">
                <a:blip r:embed="rId1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59693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a:t>
            </a:r>
            <a:r>
              <a:rPr lang="cs-CZ" dirty="0"/>
              <a:t>2</a:t>
            </a:r>
          </a:p>
        </p:txBody>
      </p:sp>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Dostáváme</a:t>
            </a: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vztah mezi momentem hybnosti a magnetickým momentem:</a:t>
            </a:r>
            <a:endParaRPr lang="cs-CZ" dirty="0">
              <a:latin typeface="Times New Roman" panose="02020603050405020304" pitchFamily="18" charset="0"/>
              <a:cs typeface="Times New Roman" panose="02020603050405020304" pitchFamily="18" charset="0"/>
            </a:endParaRPr>
          </a:p>
          <a:p>
            <a:endParaRPr lang="cs-CZ" dirty="0" smtClean="0">
              <a:latin typeface="Times New Roman" panose="02020603050405020304" pitchFamily="18" charset="0"/>
              <a:cs typeface="Times New Roman" panose="02020603050405020304" pitchFamily="18" charset="0"/>
            </a:endParaRPr>
          </a:p>
          <a:p>
            <a:endParaRPr lang="cs-CZ" dirty="0">
              <a:solidFill>
                <a:srgbClr val="FF0000"/>
              </a:solidFill>
              <a:latin typeface="Times New Roman" panose="02020603050405020304" pitchFamily="18" charset="0"/>
              <a:cs typeface="Times New Roman" panose="02020603050405020304" pitchFamily="18" charset="0"/>
            </a:endParaRPr>
          </a:p>
          <a:p>
            <a:pPr marL="0" indent="0">
              <a:buNone/>
            </a:pPr>
            <a:endParaRPr lang="cs-CZ" dirty="0" smtClean="0">
              <a:latin typeface="Times New Roman" panose="02020603050405020304" pitchFamily="18" charset="0"/>
              <a:cs typeface="Times New Roman" panose="02020603050405020304" pitchFamily="18" charset="0"/>
            </a:endParaRPr>
          </a:p>
        </p:txBody>
      </p:sp>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3" action="ppaction://hlinksldjump"/>
              </a:rPr>
              <a:t>zpět</a:t>
            </a:r>
            <a:endParaRPr lang="cs-CZ" dirty="0"/>
          </a:p>
        </p:txBody>
      </p:sp>
      <mc:AlternateContent xmlns:mc="http://schemas.openxmlformats.org/markup-compatibility/2006" xmlns:a14="http://schemas.microsoft.com/office/drawing/2010/main">
        <mc:Choice Requires="a14">
          <p:sp>
            <p:nvSpPr>
              <p:cNvPr id="18" name="TextovéPole 17"/>
              <p:cNvSpPr txBox="1"/>
              <p:nvPr/>
            </p:nvSpPr>
            <p:spPr>
              <a:xfrm>
                <a:off x="5940152" y="2708920"/>
                <a:ext cx="1974258" cy="942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800" b="0" i="1" smtClean="0">
                              <a:latin typeface="Cambria Math"/>
                            </a:rPr>
                          </m:ctrlPr>
                        </m:fPr>
                        <m:num>
                          <m:r>
                            <a:rPr lang="cs-CZ" sz="2800" b="0" i="1" smtClean="0">
                              <a:latin typeface="Cambria Math"/>
                            </a:rPr>
                            <m:t>2</m:t>
                          </m:r>
                          <m:acc>
                            <m:accPr>
                              <m:chr m:val="⃗"/>
                              <m:ctrlPr>
                                <a:rPr lang="cs-CZ" sz="2800" i="1" smtClean="0">
                                  <a:latin typeface="Cambria Math"/>
                                </a:rPr>
                              </m:ctrlPr>
                            </m:accPr>
                            <m:e>
                              <m:r>
                                <a:rPr lang="cs-CZ" sz="2800" i="1" smtClean="0">
                                  <a:latin typeface="Cambria Math"/>
                                  <a:ea typeface="Cambria Math"/>
                                </a:rPr>
                                <m:t>𝜇</m:t>
                              </m:r>
                            </m:e>
                          </m:acc>
                        </m:num>
                        <m:den>
                          <m:r>
                            <a:rPr lang="cs-CZ" sz="2800" b="0" i="1" smtClean="0">
                              <a:latin typeface="Cambria Math"/>
                            </a:rPr>
                            <m:t>𝑒𝑟</m:t>
                          </m:r>
                        </m:den>
                      </m:f>
                      <m:r>
                        <a:rPr lang="cs-CZ" sz="2800" b="0" i="1" smtClean="0">
                          <a:latin typeface="Cambria Math"/>
                        </a:rPr>
                        <m:t>=</m:t>
                      </m:r>
                      <m:acc>
                        <m:accPr>
                          <m:chr m:val="⃗"/>
                          <m:ctrlPr>
                            <a:rPr lang="cs-CZ" sz="2800" b="0" i="1" smtClean="0">
                              <a:latin typeface="Cambria Math"/>
                            </a:rPr>
                          </m:ctrlPr>
                        </m:accPr>
                        <m:e>
                          <m:r>
                            <a:rPr lang="cs-CZ" sz="2800" b="0" i="1" smtClean="0">
                              <a:latin typeface="Cambria Math"/>
                            </a:rPr>
                            <m:t>𝑛</m:t>
                          </m:r>
                        </m:e>
                      </m:acc>
                      <m:r>
                        <a:rPr lang="cs-CZ" sz="2800" i="1" smtClean="0">
                          <a:latin typeface="Cambria Math"/>
                          <a:ea typeface="Cambria Math"/>
                        </a:rPr>
                        <m:t>×</m:t>
                      </m:r>
                      <m:acc>
                        <m:accPr>
                          <m:chr m:val="⃗"/>
                          <m:ctrlPr>
                            <a:rPr lang="cs-CZ" sz="2800" i="1" smtClean="0">
                              <a:latin typeface="Cambria Math"/>
                              <a:ea typeface="Cambria Math"/>
                            </a:rPr>
                          </m:ctrlPr>
                        </m:accPr>
                        <m:e>
                          <m:r>
                            <a:rPr lang="cs-CZ" sz="2800" b="0" i="1" smtClean="0">
                              <a:latin typeface="Cambria Math"/>
                              <a:ea typeface="Cambria Math"/>
                            </a:rPr>
                            <m:t>𝑣</m:t>
                          </m:r>
                        </m:e>
                      </m:acc>
                    </m:oMath>
                  </m:oMathPara>
                </a14:m>
                <a:endParaRPr lang="cs-CZ" sz="2800"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5940152" y="2708920"/>
                <a:ext cx="1974258" cy="942246"/>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9" name="TextovéPole 28"/>
              <p:cNvSpPr txBox="1"/>
              <p:nvPr/>
            </p:nvSpPr>
            <p:spPr>
              <a:xfrm>
                <a:off x="4392165" y="3786747"/>
                <a:ext cx="1619995" cy="1010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800" b="0" i="1" smtClean="0">
                              <a:latin typeface="Cambria Math"/>
                            </a:rPr>
                          </m:ctrlPr>
                        </m:fPr>
                        <m:num>
                          <m:acc>
                            <m:accPr>
                              <m:chr m:val="⃗"/>
                              <m:ctrlPr>
                                <a:rPr lang="cs-CZ" sz="2800" i="1" smtClean="0">
                                  <a:latin typeface="Cambria Math"/>
                                </a:rPr>
                              </m:ctrlPr>
                            </m:accPr>
                            <m:e>
                              <m:r>
                                <a:rPr lang="cs-CZ" sz="2800" b="0" i="1" smtClean="0">
                                  <a:latin typeface="Cambria Math"/>
                                </a:rPr>
                                <m:t>𝐿</m:t>
                              </m:r>
                            </m:e>
                          </m:acc>
                        </m:num>
                        <m:den>
                          <m:r>
                            <a:rPr lang="cs-CZ" sz="2800" b="0" i="1" smtClean="0">
                              <a:latin typeface="Cambria Math"/>
                            </a:rPr>
                            <m:t>𝑚𝑟</m:t>
                          </m:r>
                        </m:den>
                      </m:f>
                      <m:r>
                        <a:rPr lang="cs-CZ" sz="2800" b="0" i="1" smtClean="0">
                          <a:latin typeface="Cambria Math"/>
                        </a:rPr>
                        <m:t>=</m:t>
                      </m:r>
                      <m:f>
                        <m:fPr>
                          <m:ctrlPr>
                            <a:rPr lang="cs-CZ" sz="2800" i="1">
                              <a:latin typeface="Cambria Math"/>
                            </a:rPr>
                          </m:ctrlPr>
                        </m:fPr>
                        <m:num>
                          <m:r>
                            <a:rPr lang="cs-CZ" sz="2800" i="1">
                              <a:latin typeface="Cambria Math"/>
                            </a:rPr>
                            <m:t>2</m:t>
                          </m:r>
                          <m:acc>
                            <m:accPr>
                              <m:chr m:val="⃗"/>
                              <m:ctrlPr>
                                <a:rPr lang="cs-CZ" sz="2800" i="1">
                                  <a:latin typeface="Cambria Math"/>
                                </a:rPr>
                              </m:ctrlPr>
                            </m:accPr>
                            <m:e>
                              <m:r>
                                <a:rPr lang="cs-CZ" sz="2800" i="1">
                                  <a:latin typeface="Cambria Math"/>
                                  <a:ea typeface="Cambria Math"/>
                                </a:rPr>
                                <m:t>𝜇</m:t>
                              </m:r>
                            </m:e>
                          </m:acc>
                        </m:num>
                        <m:den>
                          <m:r>
                            <a:rPr lang="cs-CZ" sz="2800" i="1">
                              <a:latin typeface="Cambria Math"/>
                            </a:rPr>
                            <m:t>𝑒𝑟</m:t>
                          </m:r>
                        </m:den>
                      </m:f>
                    </m:oMath>
                  </m:oMathPara>
                </a14:m>
                <a:endParaRPr lang="cs-CZ" sz="2800" dirty="0"/>
              </a:p>
            </p:txBody>
          </p:sp>
        </mc:Choice>
        <mc:Fallback xmlns="">
          <p:sp>
            <p:nvSpPr>
              <p:cNvPr id="29" name="TextovéPole 28"/>
              <p:cNvSpPr txBox="1">
                <a:spLocks noRot="1" noChangeAspect="1" noMove="1" noResize="1" noEditPoints="1" noAdjustHandles="1" noChangeArrowheads="1" noChangeShapeType="1" noTextEdit="1"/>
              </p:cNvSpPr>
              <p:nvPr/>
            </p:nvSpPr>
            <p:spPr>
              <a:xfrm>
                <a:off x="4392165" y="3786747"/>
                <a:ext cx="1619995" cy="1010405"/>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0" name="TextovéPole 29"/>
              <p:cNvSpPr txBox="1"/>
              <p:nvPr/>
            </p:nvSpPr>
            <p:spPr>
              <a:xfrm>
                <a:off x="2485053" y="2706627"/>
                <a:ext cx="2049472" cy="1010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800" b="0" i="1" smtClean="0">
                              <a:latin typeface="Cambria Math"/>
                            </a:rPr>
                          </m:ctrlPr>
                        </m:fPr>
                        <m:num>
                          <m:acc>
                            <m:accPr>
                              <m:chr m:val="⃗"/>
                              <m:ctrlPr>
                                <a:rPr lang="cs-CZ" sz="2800" i="1" smtClean="0">
                                  <a:latin typeface="Cambria Math"/>
                                </a:rPr>
                              </m:ctrlPr>
                            </m:accPr>
                            <m:e>
                              <m:r>
                                <a:rPr lang="cs-CZ" sz="2800" b="0" i="1" smtClean="0">
                                  <a:latin typeface="Cambria Math"/>
                                </a:rPr>
                                <m:t>𝐿</m:t>
                              </m:r>
                            </m:e>
                          </m:acc>
                        </m:num>
                        <m:den>
                          <m:r>
                            <a:rPr lang="cs-CZ" sz="2800" b="0" i="1" smtClean="0">
                              <a:latin typeface="Cambria Math"/>
                            </a:rPr>
                            <m:t>𝑚𝑟</m:t>
                          </m:r>
                        </m:den>
                      </m:f>
                      <m:r>
                        <a:rPr lang="cs-CZ" sz="2800" b="0" i="1" smtClean="0">
                          <a:latin typeface="Cambria Math"/>
                        </a:rPr>
                        <m:t>=</m:t>
                      </m:r>
                      <m:acc>
                        <m:accPr>
                          <m:chr m:val="⃗"/>
                          <m:ctrlPr>
                            <a:rPr lang="cs-CZ" sz="2800" b="0" i="1" smtClean="0">
                              <a:latin typeface="Cambria Math"/>
                            </a:rPr>
                          </m:ctrlPr>
                        </m:accPr>
                        <m:e>
                          <m:r>
                            <a:rPr lang="cs-CZ" sz="2800" b="0" i="1" smtClean="0">
                              <a:latin typeface="Cambria Math"/>
                            </a:rPr>
                            <m:t>𝑛</m:t>
                          </m:r>
                        </m:e>
                      </m:acc>
                      <m:r>
                        <a:rPr lang="cs-CZ" sz="2800" i="1" smtClean="0">
                          <a:latin typeface="Cambria Math"/>
                          <a:ea typeface="Cambria Math"/>
                        </a:rPr>
                        <m:t>×</m:t>
                      </m:r>
                      <m:acc>
                        <m:accPr>
                          <m:chr m:val="⃗"/>
                          <m:ctrlPr>
                            <a:rPr lang="cs-CZ" sz="2800" i="1" smtClean="0">
                              <a:latin typeface="Cambria Math"/>
                              <a:ea typeface="Cambria Math"/>
                            </a:rPr>
                          </m:ctrlPr>
                        </m:accPr>
                        <m:e>
                          <m:r>
                            <a:rPr lang="cs-CZ" sz="2800" b="0" i="1" smtClean="0">
                              <a:latin typeface="Cambria Math"/>
                              <a:ea typeface="Cambria Math"/>
                            </a:rPr>
                            <m:t>𝑣</m:t>
                          </m:r>
                        </m:e>
                      </m:acc>
                    </m:oMath>
                  </m:oMathPara>
                </a14:m>
                <a:endParaRPr lang="cs-CZ" sz="2800" dirty="0"/>
              </a:p>
            </p:txBody>
          </p:sp>
        </mc:Choice>
        <mc:Fallback xmlns="">
          <p:sp>
            <p:nvSpPr>
              <p:cNvPr id="30" name="TextovéPole 29"/>
              <p:cNvSpPr txBox="1">
                <a:spLocks noRot="1" noChangeAspect="1" noMove="1" noResize="1" noEditPoints="1" noAdjustHandles="1" noChangeArrowheads="1" noChangeShapeType="1" noTextEdit="1"/>
              </p:cNvSpPr>
              <p:nvPr/>
            </p:nvSpPr>
            <p:spPr>
              <a:xfrm>
                <a:off x="2485053" y="2706627"/>
                <a:ext cx="2049472" cy="1010405"/>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1" name="TextovéPole 30"/>
              <p:cNvSpPr txBox="1"/>
              <p:nvPr/>
            </p:nvSpPr>
            <p:spPr>
              <a:xfrm>
                <a:off x="4355976" y="5013176"/>
                <a:ext cx="1704697" cy="830227"/>
              </a:xfrm>
              <a:prstGeom prst="rect">
                <a:avLst/>
              </a:prstGeom>
              <a:noFill/>
              <a:ln w="28575">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800" b="0" i="1" smtClean="0">
                              <a:latin typeface="Cambria Math"/>
                            </a:rPr>
                          </m:ctrlPr>
                        </m:fPr>
                        <m:num>
                          <m:r>
                            <a:rPr lang="cs-CZ" sz="2800" b="0" i="1" smtClean="0">
                              <a:latin typeface="Cambria Math"/>
                            </a:rPr>
                            <m:t>𝑒</m:t>
                          </m:r>
                        </m:num>
                        <m:den>
                          <m:r>
                            <a:rPr lang="cs-CZ" sz="2800" b="0" i="1" smtClean="0">
                              <a:latin typeface="Cambria Math"/>
                            </a:rPr>
                            <m:t>2</m:t>
                          </m:r>
                          <m:r>
                            <a:rPr lang="cs-CZ" sz="2800" b="0" i="1" smtClean="0">
                              <a:latin typeface="Cambria Math"/>
                            </a:rPr>
                            <m:t>𝑚</m:t>
                          </m:r>
                        </m:den>
                      </m:f>
                      <m:acc>
                        <m:accPr>
                          <m:chr m:val="⃗"/>
                          <m:ctrlPr>
                            <a:rPr lang="cs-CZ" sz="2800" b="0" i="1" smtClean="0">
                              <a:latin typeface="Cambria Math"/>
                            </a:rPr>
                          </m:ctrlPr>
                        </m:accPr>
                        <m:e>
                          <m:r>
                            <a:rPr lang="cs-CZ" sz="2800" b="0" i="1" smtClean="0">
                              <a:latin typeface="Cambria Math"/>
                            </a:rPr>
                            <m:t>𝐿</m:t>
                          </m:r>
                        </m:e>
                      </m:acc>
                      <m:r>
                        <a:rPr lang="cs-CZ" sz="2800" b="0" i="1" smtClean="0">
                          <a:latin typeface="Cambria Math"/>
                        </a:rPr>
                        <m:t>=</m:t>
                      </m:r>
                      <m:acc>
                        <m:accPr>
                          <m:chr m:val="⃗"/>
                          <m:ctrlPr>
                            <a:rPr lang="cs-CZ" sz="2800" b="0" i="1" smtClean="0">
                              <a:latin typeface="Cambria Math"/>
                            </a:rPr>
                          </m:ctrlPr>
                        </m:accPr>
                        <m:e>
                          <m:r>
                            <a:rPr lang="cs-CZ" sz="2800" b="0" i="1" smtClean="0">
                              <a:latin typeface="Cambria Math"/>
                              <a:ea typeface="Cambria Math"/>
                            </a:rPr>
                            <m:t>𝜇</m:t>
                          </m:r>
                        </m:e>
                      </m:acc>
                    </m:oMath>
                  </m:oMathPara>
                </a14:m>
                <a:endParaRPr lang="cs-CZ" sz="2800" dirty="0"/>
              </a:p>
            </p:txBody>
          </p:sp>
        </mc:Choice>
        <mc:Fallback xmlns="">
          <p:sp>
            <p:nvSpPr>
              <p:cNvPr id="31" name="TextovéPole 30"/>
              <p:cNvSpPr txBox="1">
                <a:spLocks noRot="1" noChangeAspect="1" noMove="1" noResize="1" noEditPoints="1" noAdjustHandles="1" noChangeArrowheads="1" noChangeShapeType="1" noTextEdit="1"/>
              </p:cNvSpPr>
              <p:nvPr/>
            </p:nvSpPr>
            <p:spPr>
              <a:xfrm>
                <a:off x="4355976" y="5013176"/>
                <a:ext cx="1704697" cy="830227"/>
              </a:xfrm>
              <a:prstGeom prst="rect">
                <a:avLst/>
              </a:prstGeom>
              <a:blipFill rotWithShape="1">
                <a:blip r:embed="rId7"/>
                <a:stretch>
                  <a:fillRect/>
                </a:stretch>
              </a:blipFill>
              <a:ln w="28575">
                <a:solidFill>
                  <a:srgbClr val="FF0000"/>
                </a:solidFill>
              </a:ln>
            </p:spPr>
            <p:txBody>
              <a:bodyPr/>
              <a:lstStyle/>
              <a:p>
                <a:r>
                  <a:rPr lang="cs-CZ">
                    <a:noFill/>
                  </a:rPr>
                  <a:t> </a:t>
                </a:r>
              </a:p>
            </p:txBody>
          </p:sp>
        </mc:Fallback>
      </mc:AlternateContent>
    </p:spTree>
    <p:extLst>
      <p:ext uri="{BB962C8B-B14F-4D97-AF65-F5344CB8AC3E}">
        <p14:creationId xmlns:p14="http://schemas.microsoft.com/office/powerpoint/2010/main" val="406401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0" grpId="0"/>
      <p:bldP spid="3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a:t>
            </a:r>
            <a:r>
              <a:rPr lang="cs-CZ" dirty="0"/>
              <a:t>2</a:t>
            </a:r>
          </a:p>
        </p:txBody>
      </p:sp>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Moment hybnosti se zachovává!!!</a:t>
            </a:r>
          </a:p>
          <a:p>
            <a:r>
              <a:rPr lang="cs-CZ" dirty="0" smtClean="0">
                <a:latin typeface="Times New Roman" panose="02020603050405020304" pitchFamily="18" charset="0"/>
                <a:cs typeface="Times New Roman" panose="02020603050405020304" pitchFamily="18" charset="0"/>
              </a:rPr>
              <a:t>Proto pokud se zmenší poloměr, tak se musí zvětšit hybnost (hmotnost je konstantní, takže se zvětší rychlost).</a:t>
            </a:r>
          </a:p>
          <a:p>
            <a:r>
              <a:rPr lang="cs-CZ" dirty="0" smtClean="0">
                <a:latin typeface="Times New Roman" panose="02020603050405020304" pitchFamily="18" charset="0"/>
                <a:cs typeface="Times New Roman" panose="02020603050405020304" pitchFamily="18" charset="0"/>
              </a:rPr>
              <a:t>Krasobruslení a další viz Videa7_6-8</a:t>
            </a:r>
          </a:p>
          <a:p>
            <a:pPr marL="0" indent="0">
              <a:buNone/>
            </a:pPr>
            <a:r>
              <a:rPr lang="cs-CZ" sz="2400" dirty="0">
                <a:latin typeface="Times New Roman" panose="02020603050405020304" pitchFamily="18" charset="0"/>
                <a:cs typeface="Times New Roman" panose="02020603050405020304" pitchFamily="18" charset="0"/>
                <a:hlinkClick r:id="rId3"/>
              </a:rPr>
              <a:t>https://www.youtube.com/watch?v=0k276y9kuQQ </a:t>
            </a:r>
            <a:endParaRPr lang="cs-CZ" sz="2400" dirty="0">
              <a:latin typeface="Times New Roman" panose="02020603050405020304" pitchFamily="18" charset="0"/>
              <a:cs typeface="Times New Roman" panose="02020603050405020304" pitchFamily="18" charset="0"/>
            </a:endParaRPr>
          </a:p>
          <a:p>
            <a:pPr marL="0" indent="0">
              <a:buNone/>
            </a:pPr>
            <a:r>
              <a:rPr lang="cs-CZ" sz="2400" dirty="0">
                <a:latin typeface="Times New Roman" panose="02020603050405020304" pitchFamily="18" charset="0"/>
                <a:cs typeface="Times New Roman" panose="02020603050405020304" pitchFamily="18" charset="0"/>
                <a:hlinkClick r:id="rId4"/>
              </a:rPr>
              <a:t>https://www.youtube.com/watch?v=p9zhP9Bnx-k </a:t>
            </a:r>
            <a:endParaRPr lang="cs-CZ" sz="2400" dirty="0">
              <a:latin typeface="Times New Roman" panose="02020603050405020304" pitchFamily="18" charset="0"/>
              <a:cs typeface="Times New Roman" panose="02020603050405020304" pitchFamily="18" charset="0"/>
            </a:endParaRPr>
          </a:p>
          <a:p>
            <a:pPr marL="0" indent="0">
              <a:buNone/>
            </a:pPr>
            <a:r>
              <a:rPr lang="cs-CZ" sz="2400" dirty="0">
                <a:latin typeface="Times New Roman" panose="02020603050405020304" pitchFamily="18" charset="0"/>
                <a:cs typeface="Times New Roman" panose="02020603050405020304" pitchFamily="18" charset="0"/>
                <a:hlinkClick r:id="rId5"/>
              </a:rPr>
              <a:t>https://www.youtube.com/watch?v=mrGfc-3uv7o</a:t>
            </a:r>
            <a:endParaRPr lang="cs-CZ" sz="2400" dirty="0">
              <a:latin typeface="Times New Roman" panose="02020603050405020304" pitchFamily="18" charset="0"/>
              <a:cs typeface="Times New Roman" panose="02020603050405020304" pitchFamily="18" charset="0"/>
            </a:endParaRPr>
          </a:p>
          <a:p>
            <a:pPr marL="0" indent="0">
              <a:buNone/>
            </a:pPr>
            <a:endParaRPr lang="cs-CZ" sz="2000" dirty="0" smtClean="0">
              <a:latin typeface="Times New Roman" panose="02020603050405020304" pitchFamily="18" charset="0"/>
              <a:cs typeface="Times New Roman" panose="02020603050405020304" pitchFamily="18" charset="0"/>
            </a:endParaRPr>
          </a:p>
          <a:p>
            <a:pPr marL="0" indent="0">
              <a:buNone/>
            </a:pPr>
            <a:endParaRPr lang="cs-CZ" sz="2000" dirty="0" smtClean="0">
              <a:latin typeface="Times New Roman" panose="02020603050405020304" pitchFamily="18" charset="0"/>
              <a:cs typeface="Times New Roman" panose="02020603050405020304" pitchFamily="18" charset="0"/>
            </a:endParaRPr>
          </a:p>
          <a:p>
            <a:pPr marL="0" indent="0">
              <a:buNone/>
            </a:pPr>
            <a:r>
              <a:rPr lang="cs-CZ" sz="2000" dirty="0" smtClean="0">
                <a:latin typeface="Times New Roman" panose="02020603050405020304" pitchFamily="18" charset="0"/>
                <a:cs typeface="Times New Roman" panose="02020603050405020304" pitchFamily="18" charset="0"/>
              </a:rPr>
              <a:t>Konec 2. dodatku</a:t>
            </a:r>
          </a:p>
          <a:p>
            <a:pPr marL="0" indent="0">
              <a:buNone/>
            </a:pPr>
            <a:endParaRPr lang="cs-CZ" dirty="0" smtClean="0">
              <a:latin typeface="Times New Roman" panose="02020603050405020304" pitchFamily="18" charset="0"/>
              <a:cs typeface="Times New Roman" panose="02020603050405020304" pitchFamily="18" charset="0"/>
            </a:endParaRPr>
          </a:p>
        </p:txBody>
      </p:sp>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6" action="ppaction://hlinksldjump"/>
              </a:rPr>
              <a:t>zpět</a:t>
            </a:r>
            <a:endParaRPr lang="cs-CZ" dirty="0"/>
          </a:p>
        </p:txBody>
      </p:sp>
    </p:spTree>
    <p:extLst>
      <p:ext uri="{BB962C8B-B14F-4D97-AF65-F5344CB8AC3E}">
        <p14:creationId xmlns:p14="http://schemas.microsoft.com/office/powerpoint/2010/main" val="21404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arn(inVertical)">
                                      <p:cBhvr>
                                        <p:cTn id="26" dur="500"/>
                                        <p:tgtEl>
                                          <p:spTgt spid="3">
                                            <p:txEl>
                                              <p:pRg st="8" end="8"/>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a:t>
            </a:r>
            <a:r>
              <a:rPr lang="cs-CZ" dirty="0"/>
              <a:t>3</a:t>
            </a:r>
          </a:p>
        </p:txBody>
      </p:sp>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Je vhodné ujasnit si názvosloví, které se používá okolo spinů.</a:t>
            </a:r>
          </a:p>
          <a:p>
            <a:r>
              <a:rPr lang="cs-CZ" dirty="0" smtClean="0">
                <a:latin typeface="Times New Roman" panose="02020603050405020304" pitchFamily="18" charset="0"/>
                <a:cs typeface="Times New Roman" panose="02020603050405020304" pitchFamily="18" charset="0"/>
              </a:rPr>
              <a:t>Každá částice má spinové kvantové číslo (</a:t>
            </a:r>
            <a:r>
              <a:rPr lang="cs-CZ" dirty="0">
                <a:latin typeface="Times New Roman" panose="02020603050405020304" pitchFamily="18" charset="0"/>
                <a:cs typeface="Times New Roman" panose="02020603050405020304" pitchFamily="18" charset="0"/>
              </a:rPr>
              <a:t>z</a:t>
            </a:r>
            <a:r>
              <a:rPr lang="cs-CZ" dirty="0" smtClean="0">
                <a:latin typeface="Times New Roman" panose="02020603050405020304" pitchFamily="18" charset="0"/>
                <a:cs typeface="Times New Roman" panose="02020603050405020304" pitchFamily="18" charset="0"/>
              </a:rPr>
              <a:t>načíme s), které je pro ni charakteristické obdobně jako el. náboj.</a:t>
            </a:r>
          </a:p>
          <a:p>
            <a:r>
              <a:rPr lang="cs-CZ" dirty="0" smtClean="0">
                <a:latin typeface="Times New Roman" panose="02020603050405020304" pitchFamily="18" charset="0"/>
                <a:cs typeface="Times New Roman" panose="02020603050405020304" pitchFamily="18" charset="0"/>
              </a:rPr>
              <a:t>Toto číslo je vždy nezáporným násobkem 1/2 (tzn. s= 0, ½, 1, 3/2, 2, 5/2…)</a:t>
            </a:r>
          </a:p>
          <a:p>
            <a:r>
              <a:rPr lang="cs-CZ" dirty="0" smtClean="0">
                <a:latin typeface="Times New Roman" panose="02020603050405020304" pitchFamily="18" charset="0"/>
                <a:cs typeface="Times New Roman" panose="02020603050405020304" pitchFamily="18" charset="0"/>
              </a:rPr>
              <a:t>Když mluvíme o spinu, máme většinou na mysli toto číslo.</a:t>
            </a:r>
            <a:endParaRPr lang="cs-CZ" dirty="0">
              <a:latin typeface="Times New Roman" panose="02020603050405020304" pitchFamily="18" charset="0"/>
              <a:cs typeface="Times New Roman" panose="02020603050405020304" pitchFamily="18" charset="0"/>
            </a:endParaRPr>
          </a:p>
          <a:p>
            <a:pPr marL="0" indent="0">
              <a:buNone/>
            </a:pPr>
            <a:endParaRPr lang="cs-CZ" dirty="0" smtClean="0">
              <a:latin typeface="Times New Roman" panose="02020603050405020304" pitchFamily="18" charset="0"/>
              <a:cs typeface="Times New Roman" panose="02020603050405020304" pitchFamily="18" charset="0"/>
            </a:endParaRPr>
          </a:p>
        </p:txBody>
      </p:sp>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3" action="ppaction://hlinksldjump"/>
              </a:rPr>
              <a:t>zpět</a:t>
            </a:r>
            <a:endParaRPr lang="cs-CZ" dirty="0"/>
          </a:p>
        </p:txBody>
      </p:sp>
    </p:spTree>
    <p:extLst>
      <p:ext uri="{BB962C8B-B14F-4D97-AF65-F5344CB8AC3E}">
        <p14:creationId xmlns:p14="http://schemas.microsoft.com/office/powerpoint/2010/main" val="23336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a:t>
            </a:r>
            <a:r>
              <a:rPr lang="cs-CZ" dirty="0"/>
              <a:t>3</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Celková velikost vektoru spinového momentu hybnosti </a:t>
                </a:r>
                <a14:m>
                  <m:oMath xmlns:m="http://schemas.openxmlformats.org/officeDocument/2006/math">
                    <m:acc>
                      <m:accPr>
                        <m:chr m:val="⃗"/>
                        <m:ctrlPr>
                          <a:rPr lang="cs-CZ" i="1" smtClean="0">
                            <a:latin typeface="Cambria Math"/>
                            <a:cs typeface="Times New Roman" panose="02020603050405020304" pitchFamily="18" charset="0"/>
                          </a:rPr>
                        </m:ctrlPr>
                      </m:accPr>
                      <m:e>
                        <m:r>
                          <a:rPr lang="cs-CZ" b="0" i="1" smtClean="0">
                            <a:latin typeface="Cambria Math"/>
                            <a:cs typeface="Times New Roman" panose="02020603050405020304" pitchFamily="18" charset="0"/>
                          </a:rPr>
                          <m:t>𝑆</m:t>
                        </m:r>
                      </m:e>
                    </m:acc>
                  </m:oMath>
                </a14:m>
                <a:r>
                  <a:rPr lang="cs-CZ" dirty="0" smtClean="0">
                    <a:latin typeface="Times New Roman" panose="02020603050405020304" pitchFamily="18" charset="0"/>
                    <a:cs typeface="Times New Roman" panose="02020603050405020304" pitchFamily="18" charset="0"/>
                  </a:rPr>
                  <a:t> je závislá na spinovém kvantovém čísle s:</a:t>
                </a:r>
                <a:endParaRPr lang="cs-CZ"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cs-CZ" b="0" i="1" smtClean="0">
                              <a:latin typeface="Cambria Math"/>
                              <a:cs typeface="Times New Roman" panose="02020603050405020304" pitchFamily="18" charset="0"/>
                            </a:rPr>
                          </m:ctrlPr>
                        </m:dPr>
                        <m:e>
                          <m:acc>
                            <m:accPr>
                              <m:chr m:val="⃗"/>
                              <m:ctrlPr>
                                <a:rPr lang="cs-CZ" b="0" i="1" smtClean="0">
                                  <a:latin typeface="Cambria Math"/>
                                  <a:cs typeface="Times New Roman" panose="02020603050405020304" pitchFamily="18" charset="0"/>
                                </a:rPr>
                              </m:ctrlPr>
                            </m:accPr>
                            <m:e>
                              <m:r>
                                <a:rPr lang="cs-CZ" b="0" i="1" smtClean="0">
                                  <a:latin typeface="Cambria Math"/>
                                  <a:cs typeface="Times New Roman" panose="02020603050405020304" pitchFamily="18" charset="0"/>
                                </a:rPr>
                                <m:t>𝑆</m:t>
                              </m:r>
                            </m:e>
                          </m:acc>
                        </m:e>
                      </m:d>
                      <m:r>
                        <a:rPr lang="cs-CZ" b="0" i="1" smtClean="0">
                          <a:latin typeface="Cambria Math"/>
                          <a:cs typeface="Times New Roman" panose="02020603050405020304" pitchFamily="18" charset="0"/>
                        </a:rPr>
                        <m:t>=ħ</m:t>
                      </m:r>
                      <m:rad>
                        <m:radPr>
                          <m:degHide m:val="on"/>
                          <m:ctrlPr>
                            <a:rPr lang="cs-CZ" b="0" i="1" smtClean="0">
                              <a:latin typeface="Cambria Math"/>
                              <a:cs typeface="Times New Roman" panose="02020603050405020304" pitchFamily="18" charset="0"/>
                            </a:rPr>
                          </m:ctrlPr>
                        </m:radPr>
                        <m:deg/>
                        <m:e>
                          <m:r>
                            <a:rPr lang="cs-CZ" b="0" i="1" smtClean="0">
                              <a:latin typeface="Cambria Math"/>
                              <a:cs typeface="Times New Roman" panose="02020603050405020304" pitchFamily="18" charset="0"/>
                            </a:rPr>
                            <m:t>𝑠</m:t>
                          </m:r>
                          <m:d>
                            <m:dPr>
                              <m:ctrlPr>
                                <a:rPr lang="cs-CZ" b="0" i="1" smtClean="0">
                                  <a:latin typeface="Cambria Math"/>
                                  <a:cs typeface="Times New Roman" panose="02020603050405020304" pitchFamily="18" charset="0"/>
                                </a:rPr>
                              </m:ctrlPr>
                            </m:dPr>
                            <m:e>
                              <m:r>
                                <a:rPr lang="cs-CZ" b="0" i="1" smtClean="0">
                                  <a:latin typeface="Cambria Math"/>
                                  <a:cs typeface="Times New Roman" panose="02020603050405020304" pitchFamily="18" charset="0"/>
                                </a:rPr>
                                <m:t>𝑠</m:t>
                              </m:r>
                              <m:r>
                                <a:rPr lang="cs-CZ" b="0" i="1" smtClean="0">
                                  <a:latin typeface="Cambria Math"/>
                                  <a:cs typeface="Times New Roman" panose="02020603050405020304" pitchFamily="18" charset="0"/>
                                </a:rPr>
                                <m:t>+1</m:t>
                              </m:r>
                            </m:e>
                          </m:d>
                        </m:e>
                      </m:rad>
                    </m:oMath>
                  </m:oMathPara>
                </a14:m>
                <a:endParaRPr lang="cs-CZ" dirty="0" smtClean="0">
                  <a:latin typeface="Times New Roman" panose="02020603050405020304" pitchFamily="18" charset="0"/>
                  <a:cs typeface="Times New Roman" panose="02020603050405020304" pitchFamily="18" charset="0"/>
                </a:endParaRPr>
              </a:p>
              <a:p>
                <a:r>
                  <a:rPr lang="cs-CZ" dirty="0" smtClean="0">
                    <a:latin typeface="Times New Roman" panose="02020603050405020304" pitchFamily="18" charset="0"/>
                    <a:cs typeface="Times New Roman" panose="02020603050405020304" pitchFamily="18" charset="0"/>
                  </a:rPr>
                  <a:t>Ze vzorce je vidět, že velikost spinu, stejně jako spinové číslo s, jsou kvantovány a mohou nabývat pouze diskrétních hodnot.</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905000" y="1556792"/>
                <a:ext cx="7010400" cy="5301208"/>
              </a:xfrm>
              <a:blipFill rotWithShape="1">
                <a:blip r:embed="rId3"/>
                <a:stretch>
                  <a:fillRect l="-2000" t="-1609"/>
                </a:stretch>
              </a:blipFill>
            </p:spPr>
            <p:txBody>
              <a:bodyPr/>
              <a:lstStyle/>
              <a:p>
                <a:r>
                  <a:rPr lang="cs-CZ">
                    <a:noFill/>
                  </a:rPr>
                  <a:t> </a:t>
                </a:r>
              </a:p>
            </p:txBody>
          </p:sp>
        </mc:Fallback>
      </mc:AlternateContent>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4" action="ppaction://hlinksldjump"/>
              </a:rPr>
              <a:t>zpět</a:t>
            </a:r>
            <a:endParaRPr lang="cs-CZ" dirty="0"/>
          </a:p>
        </p:txBody>
      </p:sp>
    </p:spTree>
    <p:extLst>
      <p:ext uri="{BB962C8B-B14F-4D97-AF65-F5344CB8AC3E}">
        <p14:creationId xmlns:p14="http://schemas.microsoft.com/office/powerpoint/2010/main" val="167119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a:t>
            </a:r>
            <a:r>
              <a:rPr lang="cs-CZ" dirty="0"/>
              <a:t>3</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905000" y="1556792"/>
                <a:ext cx="7010400" cy="5301208"/>
              </a:xfrm>
            </p:spPr>
            <p:txBody>
              <a:bodyPr>
                <a:normAutofit/>
              </a:bodyPr>
              <a:lstStyle/>
              <a:p>
                <a:r>
                  <a:rPr lang="cs-CZ" dirty="0" smtClean="0">
                    <a:latin typeface="Times New Roman" panose="02020603050405020304" pitchFamily="18" charset="0"/>
                    <a:cs typeface="Times New Roman" panose="02020603050405020304" pitchFamily="18" charset="0"/>
                  </a:rPr>
                  <a:t>Kvantován je také průmět vektoru spinového momentu hybnosti do libovolné osy (např. osa z)</a:t>
                </a:r>
                <a:endParaRPr lang="cs-CZ" b="0" i="1" dirty="0" smtClean="0">
                  <a:latin typeface="Cambria Math"/>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cs-CZ" b="0" i="1" smtClean="0">
                              <a:latin typeface="Cambria Math"/>
                              <a:cs typeface="Times New Roman" panose="02020603050405020304" pitchFamily="18" charset="0"/>
                            </a:rPr>
                          </m:ctrlPr>
                        </m:sSubPr>
                        <m:e>
                          <m:r>
                            <a:rPr lang="cs-CZ" b="0" i="1" smtClean="0">
                              <a:latin typeface="Cambria Math"/>
                              <a:cs typeface="Times New Roman" panose="02020603050405020304" pitchFamily="18" charset="0"/>
                            </a:rPr>
                            <m:t>𝑆</m:t>
                          </m:r>
                        </m:e>
                        <m:sub>
                          <m:r>
                            <a:rPr lang="cs-CZ" b="0" i="1" smtClean="0">
                              <a:latin typeface="Cambria Math"/>
                              <a:cs typeface="Times New Roman" panose="02020603050405020304" pitchFamily="18" charset="0"/>
                            </a:rPr>
                            <m:t>𝑧</m:t>
                          </m:r>
                        </m:sub>
                      </m:sSub>
                      <m:r>
                        <a:rPr lang="cs-CZ" b="0" i="1" smtClean="0">
                          <a:latin typeface="Cambria Math"/>
                          <a:cs typeface="Times New Roman" panose="02020603050405020304" pitchFamily="18" charset="0"/>
                        </a:rPr>
                        <m:t>=ħ</m:t>
                      </m:r>
                      <m:sSub>
                        <m:sSubPr>
                          <m:ctrlPr>
                            <a:rPr lang="cs-CZ" b="0" i="1" smtClean="0">
                              <a:latin typeface="Cambria Math"/>
                              <a:cs typeface="Times New Roman" panose="02020603050405020304" pitchFamily="18" charset="0"/>
                            </a:rPr>
                          </m:ctrlPr>
                        </m:sSubPr>
                        <m:e>
                          <m:r>
                            <a:rPr lang="cs-CZ" b="0" i="1" smtClean="0">
                              <a:latin typeface="Cambria Math"/>
                              <a:cs typeface="Times New Roman" panose="02020603050405020304" pitchFamily="18" charset="0"/>
                            </a:rPr>
                            <m:t>𝑚</m:t>
                          </m:r>
                        </m:e>
                        <m:sub>
                          <m:r>
                            <a:rPr lang="cs-CZ" b="0" i="1" smtClean="0">
                              <a:latin typeface="Cambria Math"/>
                              <a:cs typeface="Times New Roman" panose="02020603050405020304" pitchFamily="18" charset="0"/>
                            </a:rPr>
                            <m:t>𝑧</m:t>
                          </m:r>
                        </m:sub>
                      </m:sSub>
                    </m:oMath>
                  </m:oMathPara>
                </a14:m>
                <a:endParaRPr lang="cs-CZ" dirty="0" smtClean="0">
                  <a:latin typeface="Times New Roman" panose="02020603050405020304" pitchFamily="18" charset="0"/>
                  <a:cs typeface="Times New Roman" panose="02020603050405020304" pitchFamily="18" charset="0"/>
                </a:endParaRPr>
              </a:p>
              <a:p>
                <a:r>
                  <a:rPr lang="cs-CZ" dirty="0" smtClean="0">
                    <a:latin typeface="Times New Roman" panose="02020603050405020304" pitchFamily="18" charset="0"/>
                    <a:cs typeface="Times New Roman" panose="02020603050405020304" pitchFamily="18" charset="0"/>
                  </a:rPr>
                  <a:t>Kde </a:t>
                </a:r>
                <a:r>
                  <a:rPr lang="cs-CZ" dirty="0" err="1" smtClean="0">
                    <a:latin typeface="Times New Roman" panose="02020603050405020304" pitchFamily="18" charset="0"/>
                    <a:cs typeface="Times New Roman" panose="02020603050405020304" pitchFamily="18" charset="0"/>
                  </a:rPr>
                  <a:t>m</a:t>
                </a:r>
                <a:r>
                  <a:rPr lang="cs-CZ" baseline="-25000" dirty="0" err="1" smtClean="0">
                    <a:latin typeface="Times New Roman" panose="02020603050405020304" pitchFamily="18" charset="0"/>
                    <a:cs typeface="Times New Roman" panose="02020603050405020304" pitchFamily="18" charset="0"/>
                  </a:rPr>
                  <a:t>z</a:t>
                </a:r>
                <a:r>
                  <a:rPr lang="cs-CZ" dirty="0" smtClean="0">
                    <a:latin typeface="Times New Roman" panose="02020603050405020304" pitchFamily="18" charset="0"/>
                    <a:cs typeface="Times New Roman" panose="02020603050405020304" pitchFamily="18" charset="0"/>
                  </a:rPr>
                  <a:t> je spinové magnetické číslo. Jedná se o obdobu magnetického kvantového čísla u elektronu.</a:t>
                </a:r>
              </a:p>
              <a:p>
                <a:r>
                  <a:rPr lang="cs-CZ" dirty="0" smtClean="0">
                    <a:latin typeface="Times New Roman" panose="02020603050405020304" pitchFamily="18" charset="0"/>
                    <a:cs typeface="Times New Roman" panose="02020603050405020304" pitchFamily="18" charset="0"/>
                  </a:rPr>
                  <a:t>Může nabývat hodnot daných spinovým kvantovým číslem: </a:t>
                </a:r>
              </a:p>
              <a:p>
                <a:pPr marL="0" indent="0" algn="ctr">
                  <a:buNone/>
                </a:pPr>
                <a:r>
                  <a:rPr lang="cs-CZ" dirty="0" err="1" smtClean="0">
                    <a:latin typeface="Times New Roman" panose="02020603050405020304" pitchFamily="18" charset="0"/>
                    <a:cs typeface="Times New Roman" panose="02020603050405020304" pitchFamily="18" charset="0"/>
                  </a:rPr>
                  <a:t>m</a:t>
                </a:r>
                <a:r>
                  <a:rPr lang="cs-CZ" baseline="-25000" dirty="0" err="1" smtClean="0">
                    <a:latin typeface="Times New Roman" panose="02020603050405020304" pitchFamily="18" charset="0"/>
                    <a:cs typeface="Times New Roman" panose="02020603050405020304" pitchFamily="18" charset="0"/>
                  </a:rPr>
                  <a:t>z</a:t>
                </a:r>
                <a:r>
                  <a:rPr lang="cs-CZ" baseline="-25000" dirty="0" smtClean="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 (-s, -s+1,…s-1, s)</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905000" y="1556792"/>
                <a:ext cx="7010400" cy="5301208"/>
              </a:xfrm>
              <a:blipFill rotWithShape="1">
                <a:blip r:embed="rId3"/>
                <a:stretch>
                  <a:fillRect l="-2000" t="-1609" b="-2874"/>
                </a:stretch>
              </a:blipFill>
            </p:spPr>
            <p:txBody>
              <a:bodyPr/>
              <a:lstStyle/>
              <a:p>
                <a:r>
                  <a:rPr lang="cs-CZ">
                    <a:noFill/>
                  </a:rPr>
                  <a:t> </a:t>
                </a:r>
              </a:p>
            </p:txBody>
          </p:sp>
        </mc:Fallback>
      </mc:AlternateContent>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4" action="ppaction://hlinksldjump"/>
              </a:rPr>
              <a:t>zpět</a:t>
            </a:r>
            <a:endParaRPr lang="cs-CZ" dirty="0"/>
          </a:p>
        </p:txBody>
      </p:sp>
    </p:spTree>
    <p:extLst>
      <p:ext uri="{BB962C8B-B14F-4D97-AF65-F5344CB8AC3E}">
        <p14:creationId xmlns:p14="http://schemas.microsoft.com/office/powerpoint/2010/main" val="318186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Dodatky </a:t>
            </a:r>
            <a:r>
              <a:rPr lang="cs-CZ" dirty="0"/>
              <a:t>3</a:t>
            </a:r>
          </a:p>
        </p:txBody>
      </p:sp>
      <p:sp>
        <p:nvSpPr>
          <p:cNvPr id="4" name="TextovéPole 3"/>
          <p:cNvSpPr txBox="1"/>
          <p:nvPr/>
        </p:nvSpPr>
        <p:spPr>
          <a:xfrm>
            <a:off x="8100392" y="6263590"/>
            <a:ext cx="720080" cy="369332"/>
          </a:xfrm>
          <a:prstGeom prst="rect">
            <a:avLst/>
          </a:prstGeom>
          <a:noFill/>
        </p:spPr>
        <p:txBody>
          <a:bodyPr wrap="square" rtlCol="0">
            <a:spAutoFit/>
          </a:bodyPr>
          <a:lstStyle/>
          <a:p>
            <a:r>
              <a:rPr lang="cs-CZ" dirty="0" smtClean="0">
                <a:hlinkClick r:id="rId3" action="ppaction://hlinksldjump"/>
              </a:rPr>
              <a:t>zpět</a:t>
            </a:r>
            <a:endParaRPr lang="cs-CZ" dirty="0"/>
          </a:p>
        </p:txBody>
      </p:sp>
      <p:pic>
        <p:nvPicPr>
          <p:cNvPr id="8" name="Zástupný symbol pro obsah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450224"/>
            <a:ext cx="9144000" cy="4427048"/>
          </a:xfrm>
        </p:spPr>
      </p:pic>
      <p:sp>
        <p:nvSpPr>
          <p:cNvPr id="9" name="Obdélník 8"/>
          <p:cNvSpPr/>
          <p:nvPr/>
        </p:nvSpPr>
        <p:spPr>
          <a:xfrm>
            <a:off x="2051720" y="6263590"/>
            <a:ext cx="1819729" cy="369332"/>
          </a:xfrm>
          <a:prstGeom prst="rect">
            <a:avLst/>
          </a:prstGeom>
        </p:spPr>
        <p:txBody>
          <a:bodyPr wrap="none">
            <a:spAutoFit/>
          </a:bodyPr>
          <a:lstStyle/>
          <a:p>
            <a:pPr marL="0" indent="0">
              <a:buNone/>
            </a:pPr>
            <a:r>
              <a:rPr lang="cs-CZ" dirty="0">
                <a:latin typeface="Times New Roman" panose="02020603050405020304" pitchFamily="18" charset="0"/>
                <a:cs typeface="Times New Roman" panose="02020603050405020304" pitchFamily="18" charset="0"/>
              </a:rPr>
              <a:t>Konec </a:t>
            </a:r>
            <a:r>
              <a:rPr lang="cs-CZ" dirty="0" smtClean="0">
                <a:latin typeface="Times New Roman" panose="02020603050405020304" pitchFamily="18" charset="0"/>
                <a:cs typeface="Times New Roman" panose="02020603050405020304" pitchFamily="18" charset="0"/>
              </a:rPr>
              <a:t>3. </a:t>
            </a:r>
            <a:r>
              <a:rPr lang="cs-CZ" dirty="0">
                <a:latin typeface="Times New Roman" panose="02020603050405020304" pitchFamily="18" charset="0"/>
                <a:cs typeface="Times New Roman" panose="02020603050405020304" pitchFamily="18" charset="0"/>
              </a:rPr>
              <a:t>dodatku</a:t>
            </a:r>
          </a:p>
        </p:txBody>
      </p:sp>
    </p:spTree>
    <p:extLst>
      <p:ext uri="{BB962C8B-B14F-4D97-AF65-F5344CB8AC3E}">
        <p14:creationId xmlns:p14="http://schemas.microsoft.com/office/powerpoint/2010/main" val="31048944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03468" y="188640"/>
            <a:ext cx="7001588" cy="6583362"/>
          </a:xfrm>
        </p:spPr>
        <p:txBody>
          <a:bodyPr/>
          <a:lstStyle/>
          <a:p>
            <a:r>
              <a:rPr lang="cs-CZ" dirty="0" smtClean="0"/>
              <a:t/>
            </a:r>
            <a:br>
              <a:rPr lang="cs-CZ" dirty="0" smtClean="0"/>
            </a:br>
            <a:r>
              <a:rPr lang="cs-CZ" dirty="0" smtClean="0"/>
              <a:t>Děkuji za pozornost</a:t>
            </a:r>
            <a:br>
              <a:rPr lang="cs-CZ" dirty="0" smtClean="0"/>
            </a:br>
            <a:r>
              <a:rPr lang="cs-CZ" dirty="0" smtClean="0"/>
              <a:t/>
            </a:r>
            <a:br>
              <a:rPr lang="cs-CZ" dirty="0" smtClean="0"/>
            </a:br>
            <a:r>
              <a:rPr lang="cs-CZ" dirty="0" smtClean="0"/>
              <a:t>Konec </a:t>
            </a:r>
            <a:br>
              <a:rPr lang="cs-CZ" dirty="0" smtClean="0"/>
            </a:br>
            <a:r>
              <a:rPr lang="cs-CZ" dirty="0" smtClean="0"/>
              <a:t>7. přednášky</a:t>
            </a:r>
            <a:br>
              <a:rPr lang="cs-CZ" dirty="0" smtClean="0"/>
            </a:br>
            <a:r>
              <a:rPr lang="cs-CZ" dirty="0" smtClean="0"/>
              <a:t/>
            </a:r>
            <a:br>
              <a:rPr lang="cs-CZ" dirty="0" smtClean="0"/>
            </a:br>
            <a:r>
              <a:rPr lang="cs-CZ" dirty="0" smtClean="0"/>
              <a:t/>
            </a:r>
            <a:br>
              <a:rPr lang="cs-CZ" dirty="0" smtClean="0"/>
            </a:br>
            <a:r>
              <a:rPr lang="cs-CZ" sz="2400" dirty="0" smtClean="0"/>
              <a:t>Prezentace vznikla v rámci projektu </a:t>
            </a:r>
            <a:br>
              <a:rPr lang="cs-CZ" sz="2400" dirty="0" smtClean="0"/>
            </a:br>
            <a:r>
              <a:rPr lang="cs-CZ" sz="2400" dirty="0" smtClean="0"/>
              <a:t>fondu </a:t>
            </a:r>
            <a:r>
              <a:rPr lang="cs-CZ" sz="2400" dirty="0"/>
              <a:t>rozvoje </a:t>
            </a:r>
            <a:r>
              <a:rPr lang="cs-CZ" sz="2400" dirty="0" smtClean="0"/>
              <a:t>MU 1515/2014</a:t>
            </a:r>
            <a:endParaRPr lang="cs-CZ" dirty="0"/>
          </a:p>
        </p:txBody>
      </p:sp>
    </p:spTree>
    <p:extLst>
      <p:ext uri="{BB962C8B-B14F-4D97-AF65-F5344CB8AC3E}">
        <p14:creationId xmlns:p14="http://schemas.microsoft.com/office/powerpoint/2010/main" val="3355339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Magnetický moment</a:t>
            </a:r>
            <a:endParaRPr lang="cs-CZ">
              <a:ea typeface="+mj-ea"/>
            </a:endParaRPr>
          </a:p>
        </p:txBody>
      </p:sp>
      <p:sp>
        <p:nvSpPr>
          <p:cNvPr id="3"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Zdroje silového pole:</a:t>
            </a:r>
          </a:p>
        </p:txBody>
      </p:sp>
      <p:sp>
        <p:nvSpPr>
          <p:cNvPr id="8" name="Zástupný symbol pro obsah 2"/>
          <p:cNvSpPr txBox="1">
            <a:spLocks/>
          </p:cNvSpPr>
          <p:nvPr/>
        </p:nvSpPr>
        <p:spPr bwMode="auto">
          <a:xfrm>
            <a:off x="1908175" y="2133600"/>
            <a:ext cx="7010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a:latin typeface="Times New Roman" pitchFamily="18" charset="0"/>
                <a:cs typeface="Times New Roman" pitchFamily="18" charset="0"/>
              </a:rPr>
              <a:t> Gravitační (hmota)</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4820" y="2781300"/>
            <a:ext cx="4537110" cy="340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Magnetický moment</a:t>
            </a:r>
            <a:endParaRPr lang="cs-CZ">
              <a:ea typeface="+mj-ea"/>
            </a:endParaRPr>
          </a:p>
        </p:txBody>
      </p:sp>
      <p:sp>
        <p:nvSpPr>
          <p:cNvPr id="3"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Zdroje silového pole:</a:t>
            </a:r>
          </a:p>
        </p:txBody>
      </p:sp>
      <p:sp>
        <p:nvSpPr>
          <p:cNvPr id="8" name="Zástupný symbol pro obsah 2"/>
          <p:cNvSpPr txBox="1">
            <a:spLocks/>
          </p:cNvSpPr>
          <p:nvPr/>
        </p:nvSpPr>
        <p:spPr bwMode="auto">
          <a:xfrm>
            <a:off x="1908175" y="2133600"/>
            <a:ext cx="7010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a:latin typeface="Times New Roman" pitchFamily="18" charset="0"/>
                <a:cs typeface="Times New Roman" pitchFamily="18" charset="0"/>
              </a:rPr>
              <a:t> Gravitační (hmota)</a:t>
            </a:r>
          </a:p>
        </p:txBody>
      </p:sp>
      <p:sp>
        <p:nvSpPr>
          <p:cNvPr id="10" name="Zástupný symbol pro obsah 2"/>
          <p:cNvSpPr txBox="1">
            <a:spLocks/>
          </p:cNvSpPr>
          <p:nvPr/>
        </p:nvSpPr>
        <p:spPr>
          <a:xfrm>
            <a:off x="1908175" y="2636838"/>
            <a:ext cx="7010400" cy="1368425"/>
          </a:xfrm>
          <a:prstGeom prst="rect">
            <a:avLst/>
          </a:prstGeom>
          <a:no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buFont typeface="Wingdings" panose="05000000000000000000" pitchFamily="2" charset="2"/>
              <a:buChar char="Ø"/>
              <a:defRPr/>
            </a:pPr>
            <a:r>
              <a:rPr lang="cs-CZ" dirty="0" smtClean="0">
                <a:latin typeface="Times New Roman" panose="02020603050405020304" pitchFamily="18" charset="0"/>
                <a:cs typeface="Times New Roman" panose="02020603050405020304" pitchFamily="18" charset="0"/>
              </a:rPr>
              <a:t> Elektrické (náboj)</a:t>
            </a:r>
          </a:p>
          <a:p>
            <a:pPr lvl="2" fontAlgn="auto">
              <a:spcAft>
                <a:spcPts val="0"/>
              </a:spcAft>
              <a:buFont typeface="Wingdings" panose="05000000000000000000" pitchFamily="2" charset="2"/>
              <a:buChar char="Ø"/>
              <a:defRPr/>
            </a:pP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Kladný</a:t>
            </a:r>
          </a:p>
          <a:p>
            <a:pPr lvl="2" fontAlgn="auto">
              <a:spcAft>
                <a:spcPts val="0"/>
              </a:spcAft>
              <a:buFont typeface="Wingdings" panose="05000000000000000000" pitchFamily="2" charset="2"/>
              <a:buChar char="Ø"/>
              <a:defRPr/>
            </a:pP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Záporný</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906" y="4005263"/>
            <a:ext cx="5014937" cy="255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940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Magnetický moment</a:t>
            </a:r>
            <a:endParaRPr lang="cs-CZ">
              <a:ea typeface="+mj-ea"/>
            </a:endParaRPr>
          </a:p>
        </p:txBody>
      </p:sp>
      <p:sp>
        <p:nvSpPr>
          <p:cNvPr id="3" name="Zástupný symbol pro obsah 2"/>
          <p:cNvSpPr>
            <a:spLocks noGrp="1"/>
          </p:cNvSpPr>
          <p:nvPr>
            <p:ph idx="1"/>
          </p:nvPr>
        </p:nvSpPr>
        <p:spPr>
          <a:xfrm>
            <a:off x="1905000" y="1557338"/>
            <a:ext cx="7010400" cy="647700"/>
          </a:xfrm>
        </p:spPr>
        <p:txBody>
          <a:bodyPr/>
          <a:lstStyle/>
          <a:p>
            <a:pPr eaLnBrk="1" hangingPunct="1"/>
            <a:r>
              <a:rPr lang="cs-CZ" altLang="cs-CZ" dirty="0" smtClean="0">
                <a:latin typeface="Times New Roman" pitchFamily="18" charset="0"/>
                <a:cs typeface="Times New Roman" pitchFamily="18" charset="0"/>
              </a:rPr>
              <a:t>Zdroje silového pole:</a:t>
            </a:r>
          </a:p>
        </p:txBody>
      </p:sp>
      <p:sp>
        <p:nvSpPr>
          <p:cNvPr id="8" name="Zástupný symbol pro obsah 2"/>
          <p:cNvSpPr txBox="1">
            <a:spLocks/>
          </p:cNvSpPr>
          <p:nvPr/>
        </p:nvSpPr>
        <p:spPr bwMode="auto">
          <a:xfrm>
            <a:off x="1908175" y="2133600"/>
            <a:ext cx="7010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Microsoft New Tai Lue" pitchFamily="34" charset="0"/>
                <a:ea typeface="Microsoft New Tai Lue" pitchFamily="34" charset="0"/>
                <a:cs typeface="Microsoft New Tai Lue" pitchFamily="34" charset="0"/>
              </a:defRPr>
            </a:lvl1pPr>
            <a:lvl2pPr marL="742950" indent="-285750" eaLnBrk="0" hangingPunct="0">
              <a:spcBef>
                <a:spcPct val="20000"/>
              </a:spcBef>
              <a:buFont typeface="Arial" charset="0"/>
              <a:buChar char="–"/>
              <a:defRPr sz="2800">
                <a:solidFill>
                  <a:schemeClr val="tx1"/>
                </a:solidFill>
                <a:latin typeface="Microsoft New Tai Lue" pitchFamily="34" charset="0"/>
                <a:ea typeface="Microsoft New Tai Lue" pitchFamily="34" charset="0"/>
                <a:cs typeface="Microsoft New Tai Lue" pitchFamily="34" charset="0"/>
              </a:defRPr>
            </a:lvl2pPr>
            <a:lvl3pPr marL="1143000" indent="-228600" eaLnBrk="0" hangingPunct="0">
              <a:spcBef>
                <a:spcPct val="20000"/>
              </a:spcBef>
              <a:buFont typeface="Arial" charset="0"/>
              <a:buChar char="•"/>
              <a:defRPr sz="2400">
                <a:solidFill>
                  <a:schemeClr val="tx1"/>
                </a:solidFill>
                <a:latin typeface="Microsoft New Tai Lue" pitchFamily="34" charset="0"/>
                <a:ea typeface="Microsoft New Tai Lue" pitchFamily="34" charset="0"/>
                <a:cs typeface="Microsoft New Tai Lue" pitchFamily="34" charset="0"/>
              </a:defRPr>
            </a:lvl3pPr>
            <a:lvl4pPr marL="16002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4pPr>
            <a:lvl5pPr marL="2057400" indent="-228600" eaLnBrk="0" hangingPunct="0">
              <a:spcBef>
                <a:spcPct val="20000"/>
              </a:spcBef>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icrosoft New Tai Lue" pitchFamily="34" charset="0"/>
                <a:ea typeface="Microsoft New Tai Lue" pitchFamily="34" charset="0"/>
                <a:cs typeface="Microsoft New Tai Lue" pitchFamily="34" charset="0"/>
              </a:defRPr>
            </a:lvl9pPr>
          </a:lstStyle>
          <a:p>
            <a:pPr lvl="1" eaLnBrk="1" hangingPunct="1">
              <a:buFont typeface="Wingdings" pitchFamily="2" charset="2"/>
              <a:buChar char="Ø"/>
            </a:pPr>
            <a:r>
              <a:rPr lang="cs-CZ" altLang="cs-CZ">
                <a:latin typeface="Times New Roman" pitchFamily="18" charset="0"/>
                <a:cs typeface="Times New Roman" pitchFamily="18" charset="0"/>
              </a:rPr>
              <a:t> Gravitační (hmota)</a:t>
            </a:r>
          </a:p>
        </p:txBody>
      </p:sp>
      <p:sp>
        <p:nvSpPr>
          <p:cNvPr id="10" name="Zástupný symbol pro obsah 2"/>
          <p:cNvSpPr txBox="1">
            <a:spLocks/>
          </p:cNvSpPr>
          <p:nvPr/>
        </p:nvSpPr>
        <p:spPr>
          <a:xfrm>
            <a:off x="1908175" y="2636838"/>
            <a:ext cx="7010400" cy="1368425"/>
          </a:xfrm>
          <a:prstGeom prst="rect">
            <a:avLst/>
          </a:prstGeom>
          <a:no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buFont typeface="Wingdings" panose="05000000000000000000" pitchFamily="2" charset="2"/>
              <a:buChar char="Ø"/>
              <a:defRPr/>
            </a:pPr>
            <a:r>
              <a:rPr lang="cs-CZ" dirty="0" smtClean="0">
                <a:latin typeface="Times New Roman" panose="02020603050405020304" pitchFamily="18" charset="0"/>
                <a:cs typeface="Times New Roman" panose="02020603050405020304" pitchFamily="18" charset="0"/>
              </a:rPr>
              <a:t> Elektrické (náboj)</a:t>
            </a:r>
          </a:p>
          <a:p>
            <a:pPr lvl="2" fontAlgn="auto">
              <a:spcAft>
                <a:spcPts val="0"/>
              </a:spcAft>
              <a:buFont typeface="Wingdings" panose="05000000000000000000" pitchFamily="2" charset="2"/>
              <a:buChar char="Ø"/>
              <a:defRPr/>
            </a:pP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Kladný</a:t>
            </a:r>
          </a:p>
          <a:p>
            <a:pPr lvl="2" fontAlgn="auto">
              <a:spcAft>
                <a:spcPts val="0"/>
              </a:spcAft>
              <a:buFont typeface="Wingdings" panose="05000000000000000000" pitchFamily="2" charset="2"/>
              <a:buChar char="Ø"/>
              <a:defRPr/>
            </a:pP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Záporný</a:t>
            </a:r>
          </a:p>
        </p:txBody>
      </p:sp>
      <p:sp>
        <p:nvSpPr>
          <p:cNvPr id="11" name="Zástupný symbol pro obsah 2"/>
          <p:cNvSpPr txBox="1">
            <a:spLocks/>
          </p:cNvSpPr>
          <p:nvPr/>
        </p:nvSpPr>
        <p:spPr>
          <a:xfrm>
            <a:off x="1908175" y="3933825"/>
            <a:ext cx="7010400" cy="1366838"/>
          </a:xfrm>
          <a:prstGeom prst="rect">
            <a:avLst/>
          </a:prstGeom>
          <a:no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buFont typeface="Wingdings" panose="05000000000000000000" pitchFamily="2" charset="2"/>
              <a:buChar char="Ø"/>
              <a:defRPr/>
            </a:pPr>
            <a:r>
              <a:rPr lang="cs-CZ" dirty="0" smtClean="0">
                <a:latin typeface="Times New Roman" panose="02020603050405020304" pitchFamily="18" charset="0"/>
                <a:cs typeface="Times New Roman" panose="02020603050405020304" pitchFamily="18" charset="0"/>
              </a:rPr>
              <a:t> Magnetické ((mono)póly)</a:t>
            </a:r>
          </a:p>
          <a:p>
            <a:pPr lvl="2" fontAlgn="auto">
              <a:spcAft>
                <a:spcPts val="0"/>
              </a:spcAft>
              <a:buFont typeface="Wingdings" panose="05000000000000000000" pitchFamily="2" charset="2"/>
              <a:buChar char="Ø"/>
              <a:defRPr/>
            </a:pP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Severní a jižní</a:t>
            </a:r>
          </a:p>
          <a:p>
            <a:pPr lvl="2" fontAlgn="auto">
              <a:spcAft>
                <a:spcPts val="0"/>
              </a:spcAft>
              <a:buFont typeface="Wingdings" panose="05000000000000000000" pitchFamily="2" charset="2"/>
              <a:buChar char="Ø"/>
              <a:defRPr/>
            </a:pP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Neexistují samostatně</a:t>
            </a:r>
          </a:p>
        </p:txBody>
      </p:sp>
    </p:spTree>
    <p:extLst>
      <p:ext uri="{BB962C8B-B14F-4D97-AF65-F5344CB8AC3E}">
        <p14:creationId xmlns:p14="http://schemas.microsoft.com/office/powerpoint/2010/main" val="3297348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smtClean="0">
                <a:ea typeface="+mj-ea"/>
              </a:rPr>
              <a:t>Magnetický moment</a:t>
            </a:r>
            <a:endParaRPr lang="cs-CZ">
              <a:ea typeface="+mj-ea"/>
            </a:endParaRP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412776"/>
            <a:ext cx="680085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35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nodeType="clickEffect">
                                  <p:stCondLst>
                                    <p:cond delay="0"/>
                                  </p:stCondLst>
                                  <p:childTnLst>
                                    <p:animEffect transition="out" filter="barn(inVertic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1fyzik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Motiv1fyzika</Template>
  <TotalTime>2205</TotalTime>
  <Words>4005</Words>
  <Application>Microsoft Office PowerPoint</Application>
  <PresentationFormat>Předvádění na obrazovce (4:3)</PresentationFormat>
  <Paragraphs>512</Paragraphs>
  <Slides>59</Slides>
  <Notes>58</Notes>
  <HiddenSlides>0</HiddenSlides>
  <MMClips>1</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59</vt:i4>
      </vt:variant>
    </vt:vector>
  </HeadingPairs>
  <TitlesOfParts>
    <vt:vector size="61" baseType="lpstr">
      <vt:lpstr>Motiv1fyzika</vt:lpstr>
      <vt:lpstr>Equation</vt:lpstr>
      <vt:lpstr>Radiologická fyzika a radiobiologie </vt:lpstr>
      <vt:lpstr>Prezentace aplikace PowerPoint</vt:lpstr>
      <vt:lpstr>Historie MRI</vt:lpstr>
      <vt:lpstr>Historie MRI</vt:lpstr>
      <vt:lpstr>Historie MRI</vt:lpstr>
      <vt:lpstr>Magnetický moment</vt:lpstr>
      <vt:lpstr>Magnetický moment</vt:lpstr>
      <vt:lpstr>Magnetický moment</vt:lpstr>
      <vt:lpstr>Magnetický moment</vt:lpstr>
      <vt:lpstr>Magnetický moment</vt:lpstr>
      <vt:lpstr>Magnetický moment</vt:lpstr>
      <vt:lpstr>Magnetický moment</vt:lpstr>
      <vt:lpstr>Magnetický moment</vt:lpstr>
      <vt:lpstr>Magnetický moment</vt:lpstr>
      <vt:lpstr>Magnetický moment</vt:lpstr>
      <vt:lpstr>Magnetický moment</vt:lpstr>
      <vt:lpstr>Jaderný magnetický moment</vt:lpstr>
      <vt:lpstr>Jaderný magnetický moment</vt:lpstr>
      <vt:lpstr>Jaderný magnetický moment</vt:lpstr>
      <vt:lpstr>Jaderný magnetický moment</vt:lpstr>
      <vt:lpstr>Jaderný magnetický moment</vt:lpstr>
      <vt:lpstr>Prezentace aplikace PowerPoint</vt:lpstr>
      <vt:lpstr>Magnetizace</vt:lpstr>
      <vt:lpstr>Magnetizace</vt:lpstr>
      <vt:lpstr>Larmorova precese</vt:lpstr>
      <vt:lpstr>Larmorova precese</vt:lpstr>
      <vt:lpstr>Larmorova precese</vt:lpstr>
      <vt:lpstr>Larmorova precese</vt:lpstr>
      <vt:lpstr>Larmorova precese</vt:lpstr>
      <vt:lpstr>Larmorova precese</vt:lpstr>
      <vt:lpstr>Relaxační doby</vt:lpstr>
      <vt:lpstr>Relaxační doby</vt:lpstr>
      <vt:lpstr>Relaxační doby</vt:lpstr>
      <vt:lpstr>Relaxační doby</vt:lpstr>
      <vt:lpstr>Relaxační doby</vt:lpstr>
      <vt:lpstr>Prezentace aplikace PowerPoint</vt:lpstr>
      <vt:lpstr>Relaxační doby</vt:lpstr>
      <vt:lpstr>Relaxační doby</vt:lpstr>
      <vt:lpstr>Relaxační doby</vt:lpstr>
      <vt:lpstr>Blochovy rovnice</vt:lpstr>
      <vt:lpstr>Kontraindikace</vt:lpstr>
      <vt:lpstr>Shrnutí</vt:lpstr>
      <vt:lpstr>Shrnutí</vt:lpstr>
      <vt:lpstr>Konec</vt:lpstr>
      <vt:lpstr>Dodatky 1</vt:lpstr>
      <vt:lpstr>Dodatky 1</vt:lpstr>
      <vt:lpstr>Dodatky 1</vt:lpstr>
      <vt:lpstr>Dodatky 1</vt:lpstr>
      <vt:lpstr>Dodatky 1</vt:lpstr>
      <vt:lpstr>Dodatky 2</vt:lpstr>
      <vt:lpstr>Dodatky 2</vt:lpstr>
      <vt:lpstr>Dodatky 2</vt:lpstr>
      <vt:lpstr>Dodatky 2</vt:lpstr>
      <vt:lpstr>Dodatky 2</vt:lpstr>
      <vt:lpstr>Dodatky 3</vt:lpstr>
      <vt:lpstr>Dodatky 3</vt:lpstr>
      <vt:lpstr>Dodatky 3</vt:lpstr>
      <vt:lpstr>Dodatky 3</vt:lpstr>
      <vt:lpstr> Děkuji za pozornost  Konec  7. přednášky   Prezentace vznikla v rámci projektu  fondu rozvoje MU 1515/2014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Radiologie 1. cvičení - nástřel</dc:title>
  <dc:creator>M</dc:creator>
  <cp:lastModifiedBy>M</cp:lastModifiedBy>
  <cp:revision>170</cp:revision>
  <dcterms:created xsi:type="dcterms:W3CDTF">2015-01-26T14:14:45Z</dcterms:created>
  <dcterms:modified xsi:type="dcterms:W3CDTF">2016-01-17T15:46:51Z</dcterms:modified>
</cp:coreProperties>
</file>