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505" r:id="rId2"/>
    <p:sldId id="461" r:id="rId3"/>
    <p:sldId id="463" r:id="rId4"/>
    <p:sldId id="464" r:id="rId5"/>
    <p:sldId id="465" r:id="rId6"/>
    <p:sldId id="467" r:id="rId7"/>
    <p:sldId id="466" r:id="rId8"/>
    <p:sldId id="468" r:id="rId9"/>
    <p:sldId id="469" r:id="rId10"/>
    <p:sldId id="470" r:id="rId11"/>
    <p:sldId id="473" r:id="rId12"/>
    <p:sldId id="474" r:id="rId13"/>
    <p:sldId id="471" r:id="rId14"/>
    <p:sldId id="472" r:id="rId15"/>
    <p:sldId id="476" r:id="rId16"/>
    <p:sldId id="475" r:id="rId17"/>
    <p:sldId id="477" r:id="rId18"/>
    <p:sldId id="478" r:id="rId19"/>
    <p:sldId id="482" r:id="rId20"/>
    <p:sldId id="479" r:id="rId21"/>
    <p:sldId id="480" r:id="rId22"/>
    <p:sldId id="483" r:id="rId23"/>
    <p:sldId id="481" r:id="rId24"/>
    <p:sldId id="484" r:id="rId25"/>
    <p:sldId id="485" r:id="rId26"/>
    <p:sldId id="486" r:id="rId27"/>
    <p:sldId id="487" r:id="rId28"/>
    <p:sldId id="488" r:id="rId29"/>
    <p:sldId id="489" r:id="rId30"/>
    <p:sldId id="490" r:id="rId31"/>
    <p:sldId id="491" r:id="rId32"/>
    <p:sldId id="492" r:id="rId33"/>
    <p:sldId id="493" r:id="rId34"/>
    <p:sldId id="494" r:id="rId35"/>
    <p:sldId id="495" r:id="rId36"/>
    <p:sldId id="496" r:id="rId37"/>
    <p:sldId id="497" r:id="rId38"/>
    <p:sldId id="498" r:id="rId39"/>
    <p:sldId id="501" r:id="rId40"/>
    <p:sldId id="500" r:id="rId41"/>
    <p:sldId id="502" r:id="rId42"/>
    <p:sldId id="503" r:id="rId43"/>
    <p:sldId id="504" r:id="rId44"/>
    <p:sldId id="346" r:id="rId45"/>
    <p:sldId id="506" r:id="rId4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A0000"/>
    <a:srgbClr val="D7220D"/>
    <a:srgbClr val="165616"/>
    <a:srgbClr val="2CB07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Styl s motivem 2 – zvýraznění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93D81CF-94F2-401A-BA57-92F5A7B2D0C5}" styleName="Styl Středně sytá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52" autoAdjust="0"/>
    <p:restoredTop sz="81673" autoAdjust="0"/>
  </p:normalViewPr>
  <p:slideViewPr>
    <p:cSldViewPr>
      <p:cViewPr varScale="1">
        <p:scale>
          <a:sx n="74" d="100"/>
          <a:sy n="74" d="100"/>
        </p:scale>
        <p:origin x="-20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40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17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B8A1F-81DA-4DAD-8841-12B6C42DBC9B}" type="datetimeFigureOut">
              <a:rPr lang="cs-CZ" smtClean="0"/>
              <a:pPr/>
              <a:t>28.10.2016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568B9-1369-41EB-A4E2-0896F5F454A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051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89702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Protože</a:t>
            </a:r>
            <a:r>
              <a:rPr lang="cs-CZ" baseline="0" dirty="0" smtClean="0"/>
              <a:t> jsou protony a neutrony fermiony, mohou se nacházet pouze na přesně daných energetických hladinách (obdobně jako elektrony v el. obalu - viz Pauliho vylučovací princip), proto i energie </a:t>
            </a:r>
            <a:r>
              <a:rPr lang="cs-CZ" baseline="0" dirty="0" smtClean="0"/>
              <a:t>jádra </a:t>
            </a:r>
            <a:r>
              <a:rPr lang="cs-CZ" baseline="0" dirty="0" smtClean="0"/>
              <a:t>může nabývat pouze daných hladin. Při štěpení se energie jádra zmenšuje a </a:t>
            </a:r>
            <a:r>
              <a:rPr lang="cs-CZ" baseline="0" dirty="0" smtClean="0"/>
              <a:t>přebytek </a:t>
            </a:r>
            <a:r>
              <a:rPr lang="cs-CZ" baseline="0" dirty="0" smtClean="0"/>
              <a:t>je buď </a:t>
            </a:r>
            <a:r>
              <a:rPr lang="cs-CZ" baseline="0" dirty="0" smtClean="0"/>
              <a:t>předáván nově </a:t>
            </a:r>
            <a:r>
              <a:rPr lang="cs-CZ" baseline="0" dirty="0" smtClean="0"/>
              <a:t>vnikajícím částicím </a:t>
            </a:r>
            <a:r>
              <a:rPr lang="cs-CZ" baseline="0" dirty="0" smtClean="0"/>
              <a:t>nebo </a:t>
            </a:r>
            <a:r>
              <a:rPr lang="cs-CZ" baseline="0" dirty="0" smtClean="0"/>
              <a:t>je </a:t>
            </a:r>
            <a:r>
              <a:rPr lang="cs-CZ" baseline="0" dirty="0" smtClean="0"/>
              <a:t>vyzářen </a:t>
            </a:r>
            <a:r>
              <a:rPr lang="cs-CZ" baseline="0" dirty="0" smtClean="0"/>
              <a:t>formou fotonů. Při přechodech elektronů v obalu může být vyzářeno RTG záření nebo </a:t>
            </a:r>
            <a:r>
              <a:rPr lang="cs-CZ" baseline="0" dirty="0" smtClean="0"/>
              <a:t>světlo</a:t>
            </a:r>
            <a:r>
              <a:rPr lang="cs-CZ" baseline="0" dirty="0" smtClean="0"/>
              <a:t>, </a:t>
            </a:r>
            <a:r>
              <a:rPr lang="cs-CZ" baseline="0" dirty="0" smtClean="0"/>
              <a:t>při </a:t>
            </a:r>
            <a:r>
              <a:rPr lang="cs-CZ" baseline="0" dirty="0" err="1" smtClean="0"/>
              <a:t>deexcitaci</a:t>
            </a:r>
            <a:r>
              <a:rPr lang="cs-CZ" baseline="0" dirty="0" smtClean="0"/>
              <a:t> jader hlavně </a:t>
            </a:r>
            <a:r>
              <a:rPr lang="cs-CZ" baseline="0" dirty="0" err="1" smtClean="0"/>
              <a:t>vysokoenergeitcké</a:t>
            </a:r>
            <a:r>
              <a:rPr lang="cs-CZ" baseline="0" dirty="0" smtClean="0"/>
              <a:t> </a:t>
            </a:r>
            <a:r>
              <a:rPr lang="el-GR" baseline="0" dirty="0" smtClean="0">
                <a:latin typeface="Times New Roman"/>
                <a:cs typeface="Times New Roman"/>
              </a:rPr>
              <a:t>γ</a:t>
            </a:r>
            <a:r>
              <a:rPr lang="cs-CZ" baseline="0" dirty="0" smtClean="0">
                <a:latin typeface="Times New Roman"/>
                <a:cs typeface="Times New Roman"/>
              </a:rPr>
              <a:t>-fotony</a:t>
            </a:r>
            <a:r>
              <a:rPr lang="cs-CZ" baseline="0" dirty="0" smtClean="0">
                <a:latin typeface="Times New Roman"/>
                <a:cs typeface="Times New Roman"/>
              </a:rPr>
              <a:t>. Zde </a:t>
            </a:r>
            <a:r>
              <a:rPr lang="cs-CZ" baseline="0" dirty="0" smtClean="0">
                <a:latin typeface="Times New Roman"/>
                <a:cs typeface="Times New Roman"/>
              </a:rPr>
              <a:t>Co přechází beta-rozpadem na excitovaný Ni (existují 2 různé cesty), který posléze </a:t>
            </a:r>
            <a:r>
              <a:rPr lang="cs-CZ" baseline="0" dirty="0" err="1" smtClean="0">
                <a:latin typeface="Times New Roman"/>
                <a:cs typeface="Times New Roman"/>
              </a:rPr>
              <a:t>deexcituje</a:t>
            </a:r>
            <a:r>
              <a:rPr lang="cs-CZ" baseline="0" dirty="0" smtClean="0">
                <a:latin typeface="Times New Roman"/>
                <a:cs typeface="Times New Roman"/>
              </a:rPr>
              <a:t> (jeho jádro </a:t>
            </a:r>
            <a:r>
              <a:rPr lang="cs-CZ" baseline="0" dirty="0" err="1" smtClean="0">
                <a:latin typeface="Times New Roman"/>
                <a:cs typeface="Times New Roman"/>
              </a:rPr>
              <a:t>deexcituje</a:t>
            </a:r>
            <a:r>
              <a:rPr lang="cs-CZ" baseline="0" dirty="0" smtClean="0">
                <a:latin typeface="Times New Roman"/>
                <a:cs typeface="Times New Roman"/>
              </a:rPr>
              <a:t>) a vyzáří se fotony.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84910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Zde dochází</a:t>
            </a:r>
            <a:r>
              <a:rPr lang="cs-CZ" baseline="0" dirty="0" smtClean="0"/>
              <a:t> opět k beta-rozpadu tentokrát </a:t>
            </a:r>
            <a:r>
              <a:rPr lang="cs-CZ" baseline="0" dirty="0" err="1" smtClean="0"/>
              <a:t>Mo</a:t>
            </a:r>
            <a:r>
              <a:rPr lang="cs-CZ" baseline="0" dirty="0" smtClean="0"/>
              <a:t> (vidíme 3 různé cesty).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84910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849106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849106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849106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849106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849106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849106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849106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84910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849106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849106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849106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849106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849106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Graf je</a:t>
            </a:r>
            <a:r>
              <a:rPr lang="cs-CZ" baseline="0" dirty="0" smtClean="0"/>
              <a:t> rozdělen na 3 oblasti podle dominance daného jevu. Tato dominance je ovlivněna energií dopadajícího fotonu a atomovým číslem atomu na který foton dopadá.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849106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849106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849106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849106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849106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84910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849106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849106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849106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849106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849106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Fluence</a:t>
            </a:r>
            <a:r>
              <a:rPr lang="cs-CZ" baseline="0" dirty="0" smtClean="0"/>
              <a:t> částic udává podíl počtu částic </a:t>
            </a:r>
            <a:r>
              <a:rPr lang="cs-CZ" baseline="0" dirty="0" err="1" smtClean="0"/>
              <a:t>dN</a:t>
            </a:r>
            <a:r>
              <a:rPr lang="cs-CZ" baseline="0" dirty="0" smtClean="0"/>
              <a:t>, které dopadly na plochu da.</a:t>
            </a:r>
          </a:p>
          <a:p>
            <a:r>
              <a:rPr lang="cs-CZ" baseline="0" dirty="0" smtClean="0"/>
              <a:t>Příkon </a:t>
            </a:r>
            <a:r>
              <a:rPr lang="cs-CZ" baseline="0" dirty="0" err="1" smtClean="0"/>
              <a:t>fluence</a:t>
            </a:r>
            <a:r>
              <a:rPr lang="cs-CZ" baseline="0" dirty="0" smtClean="0"/>
              <a:t> částic již uvažuje i časovou složku a dá se mluvit o „rychlosti </a:t>
            </a:r>
            <a:r>
              <a:rPr lang="cs-CZ" baseline="0" dirty="0" err="1" smtClean="0"/>
              <a:t>fluence</a:t>
            </a:r>
            <a:r>
              <a:rPr lang="cs-CZ" baseline="0" dirty="0" smtClean="0"/>
              <a:t> částic“</a:t>
            </a:r>
          </a:p>
          <a:p>
            <a:r>
              <a:rPr lang="cs-CZ" baseline="0" dirty="0" smtClean="0"/>
              <a:t>Zbylé dvě veličiny jsou obdobné, jen se nezabývají počtem částic, ale celkovou energií </a:t>
            </a:r>
            <a:r>
              <a:rPr lang="cs-CZ" baseline="0" dirty="0" err="1" smtClean="0"/>
              <a:t>dR</a:t>
            </a:r>
            <a:r>
              <a:rPr lang="cs-CZ" baseline="0" dirty="0" smtClean="0"/>
              <a:t>, která dopadla na plochu da.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849106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8491063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Stará jednotka</a:t>
            </a:r>
            <a:r>
              <a:rPr lang="cs-CZ" baseline="0" dirty="0" smtClean="0"/>
              <a:t> rad (1 </a:t>
            </a:r>
            <a:r>
              <a:rPr lang="cs-CZ" baseline="0" dirty="0" err="1" smtClean="0"/>
              <a:t>Gy</a:t>
            </a:r>
            <a:r>
              <a:rPr lang="cs-CZ" baseline="0" dirty="0" smtClean="0"/>
              <a:t> = 100 rad)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8491063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Umělé</a:t>
            </a:r>
            <a:r>
              <a:rPr lang="cs-CZ" baseline="0" dirty="0" smtClean="0"/>
              <a:t> zdroje např. rentgenka, urychlovače </a:t>
            </a:r>
            <a:r>
              <a:rPr lang="cs-CZ" baseline="0" dirty="0" err="1" smtClean="0"/>
              <a:t>atp</a:t>
            </a:r>
            <a:r>
              <a:rPr lang="cs-CZ" baseline="0" smtClean="0"/>
              <a:t>…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849106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849106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84910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8491063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8491063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8491063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8491063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84910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Katoda je žhavena elektrickým proudem, což vede k termoemisi elektronů. Ty</a:t>
            </a:r>
            <a:r>
              <a:rPr lang="cs-CZ" baseline="0" dirty="0" smtClean="0"/>
              <a:t> jsou urychlovány elektrickým napětím (v tomto případě 100kV (100000 V-0 V)) a dopadají </a:t>
            </a:r>
            <a:r>
              <a:rPr lang="cs-CZ" baseline="0" dirty="0" smtClean="0"/>
              <a:t>na anodu, která může z důvodu rozložení tepelné zátěže rotovat. </a:t>
            </a:r>
            <a:r>
              <a:rPr lang="cs-CZ" baseline="0" dirty="0" smtClean="0"/>
              <a:t>Zde dojde k prudkému zabrzdění. Přebytečná energie se nemůže ztratit, proto je vyzářena formou </a:t>
            </a:r>
            <a:r>
              <a:rPr lang="cs-CZ" baseline="0" dirty="0" err="1" smtClean="0"/>
              <a:t>elmag</a:t>
            </a:r>
            <a:r>
              <a:rPr lang="cs-CZ" baseline="0" dirty="0" smtClean="0"/>
              <a:t>. záření</a:t>
            </a:r>
            <a:r>
              <a:rPr lang="cs-CZ" baseline="0" dirty="0" smtClean="0"/>
              <a:t>. Z větší části se ovšem přemění v teplo.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84910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endParaRPr lang="cs-CZ" altLang="cs-CZ" sz="1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84910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84910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84910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84910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400945"/>
            <a:ext cx="6858000" cy="1470025"/>
          </a:xfrm>
        </p:spPr>
        <p:txBody>
          <a:bodyPr anchor="b">
            <a:noAutofit/>
          </a:bodyPr>
          <a:lstStyle>
            <a:lvl1pPr algn="l"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bs-Latn-B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915544"/>
            <a:ext cx="6858000" cy="504056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28.10.2016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2406498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28.10.2016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1378186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28.10.2016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4194088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bs-Latn-BA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45693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905000" y="6248400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BEA1FFC-0729-4B4E-874A-BB33F34F7B19}" type="datetimeFigureOut">
              <a:rPr lang="bs-Latn-BA" smtClean="0"/>
              <a:pPr/>
              <a:t>28.10.2016</a:t>
            </a:fld>
            <a:endParaRPr lang="bs-Latn-BA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2778" y="6237312"/>
            <a:ext cx="24666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bs-Latn-BA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7888" y="6237312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2340254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4687" y="4406900"/>
            <a:ext cx="6970713" cy="1362075"/>
          </a:xfr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40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4687" y="3861048"/>
            <a:ext cx="6970713" cy="432048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28.10.2016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1721858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600200"/>
            <a:ext cx="3352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600200"/>
            <a:ext cx="3505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28.10.2016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896292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28.10.2016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207144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28.10.2016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2133948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28.10.2016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753561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28.10.2016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800301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28.10.2016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148999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0" y="1556792"/>
            <a:ext cx="7010400" cy="45693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5000" y="6248400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BEA1FFC-0729-4B4E-874A-BB33F34F7B19}" type="datetimeFigureOut">
              <a:rPr lang="bs-Latn-BA" smtClean="0"/>
              <a:pPr/>
              <a:t>28.10.2016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2778" y="6237312"/>
            <a:ext cx="24666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bs-Latn-B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7888" y="6237312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141317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lang="bs-Latn-BA" sz="5400" b="1" kern="1200" dirty="0">
          <a:ln w="19050">
            <a:solidFill>
              <a:sysClr val="windowText" lastClr="000000"/>
            </a:solidFill>
          </a:ln>
          <a:solidFill>
            <a:schemeClr val="tx1"/>
          </a:solidFill>
          <a:effectLst/>
          <a:latin typeface="Microsoft New Tai Lue" pitchFamily="34" charset="0"/>
          <a:ea typeface="+mj-ea"/>
          <a:cs typeface="Microsoft New Tai Lue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0.bin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9.bin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2472" y="908720"/>
            <a:ext cx="6858000" cy="1800200"/>
          </a:xfrm>
        </p:spPr>
        <p:txBody>
          <a:bodyPr/>
          <a:lstStyle/>
          <a:p>
            <a:pPr algn="ctr"/>
            <a:r>
              <a:rPr lang="cs-CZ" dirty="0" smtClean="0"/>
              <a:t>Radiologická </a:t>
            </a:r>
            <a:r>
              <a:rPr lang="cs-CZ" dirty="0"/>
              <a:t>fyzika a radiobiologie </a:t>
            </a:r>
            <a:endParaRPr lang="bs-Latn-BA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962472" y="3501008"/>
            <a:ext cx="6858000" cy="86409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/>
            <a:r>
              <a:rPr lang="cs-CZ" sz="4400" dirty="0"/>
              <a:t>6</a:t>
            </a:r>
            <a:r>
              <a:rPr lang="cs-CZ" sz="4400" dirty="0" smtClean="0"/>
              <a:t>. přednáška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4653136"/>
            <a:ext cx="1944216" cy="194421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4509120"/>
            <a:ext cx="2811388" cy="220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762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467544" y="1340768"/>
            <a:ext cx="8496944" cy="5197475"/>
            <a:chOff x="144" y="912"/>
            <a:chExt cx="5480" cy="3274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3408" y="1248"/>
              <a:ext cx="816" cy="206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2784" y="1488"/>
              <a:ext cx="22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2784" y="1728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2784" y="2208"/>
              <a:ext cx="22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2736" y="3168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3696" y="148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3696" y="1488"/>
              <a:ext cx="0" cy="240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3888" y="1728"/>
              <a:ext cx="0" cy="48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3888" y="2208"/>
              <a:ext cx="0" cy="96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2976" y="1488"/>
              <a:ext cx="0" cy="720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3120" y="2208"/>
              <a:ext cx="0" cy="96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4464" y="1728"/>
              <a:ext cx="0" cy="144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pic>
          <p:nvPicPr>
            <p:cNvPr id="18" name="Obrázek 1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2" y="1344"/>
              <a:ext cx="392" cy="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Obrázek 1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0" y="2976"/>
              <a:ext cx="360" cy="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Line 18"/>
            <p:cNvSpPr>
              <a:spLocks noChangeShapeType="1"/>
            </p:cNvSpPr>
            <p:nvPr/>
          </p:nvSpPr>
          <p:spPr bwMode="auto">
            <a:xfrm flipV="1">
              <a:off x="1824" y="124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1680" y="316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1680" y="220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1680" y="172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1680" y="148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5" name="Text Box 23"/>
            <p:cNvSpPr txBox="1">
              <a:spLocks noChangeArrowheads="1"/>
            </p:cNvSpPr>
            <p:nvPr/>
          </p:nvSpPr>
          <p:spPr bwMode="auto">
            <a:xfrm>
              <a:off x="1392" y="912"/>
              <a:ext cx="72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cs-CZ" altLang="cs-CZ" i="1"/>
                <a:t>E</a:t>
              </a:r>
              <a:r>
                <a:rPr lang="cs-CZ" altLang="cs-CZ"/>
                <a:t> </a:t>
              </a:r>
              <a:r>
                <a:rPr lang="en-US" altLang="cs-CZ"/>
                <a:t>[keV]</a:t>
              </a:r>
              <a:endParaRPr lang="cs-CZ" altLang="cs-CZ"/>
            </a:p>
          </p:txBody>
        </p:sp>
        <p:sp>
          <p:nvSpPr>
            <p:cNvPr id="26" name="Text Box 24"/>
            <p:cNvSpPr txBox="1">
              <a:spLocks noChangeArrowheads="1"/>
            </p:cNvSpPr>
            <p:nvPr/>
          </p:nvSpPr>
          <p:spPr bwMode="auto">
            <a:xfrm>
              <a:off x="1056" y="1296"/>
              <a:ext cx="6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altLang="cs-CZ"/>
                <a:t>2823,9</a:t>
              </a:r>
              <a:endParaRPr lang="cs-CZ" altLang="cs-CZ"/>
            </a:p>
          </p:txBody>
        </p:sp>
        <p:sp>
          <p:nvSpPr>
            <p:cNvPr id="27" name="Text Box 25"/>
            <p:cNvSpPr txBox="1">
              <a:spLocks noChangeArrowheads="1"/>
            </p:cNvSpPr>
            <p:nvPr/>
          </p:nvSpPr>
          <p:spPr bwMode="auto">
            <a:xfrm>
              <a:off x="1056" y="1584"/>
              <a:ext cx="7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altLang="cs-CZ"/>
                <a:t>2505,7</a:t>
              </a:r>
              <a:endParaRPr lang="cs-CZ" altLang="cs-CZ"/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auto">
            <a:xfrm>
              <a:off x="1056" y="2064"/>
              <a:ext cx="6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altLang="cs-CZ"/>
                <a:t>1332,5</a:t>
              </a:r>
              <a:endParaRPr lang="cs-CZ" altLang="cs-CZ"/>
            </a:p>
          </p:txBody>
        </p:sp>
        <p:sp>
          <p:nvSpPr>
            <p:cNvPr id="29" name="Text Box 27"/>
            <p:cNvSpPr txBox="1">
              <a:spLocks noChangeArrowheads="1"/>
            </p:cNvSpPr>
            <p:nvPr/>
          </p:nvSpPr>
          <p:spPr bwMode="auto">
            <a:xfrm>
              <a:off x="1296" y="3024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altLang="cs-CZ"/>
                <a:t>0</a:t>
              </a:r>
              <a:endParaRPr lang="cs-CZ" altLang="cs-CZ"/>
            </a:p>
          </p:txBody>
        </p:sp>
        <p:sp>
          <p:nvSpPr>
            <p:cNvPr id="30" name="Text Box 28"/>
            <p:cNvSpPr txBox="1">
              <a:spLocks noChangeArrowheads="1"/>
            </p:cNvSpPr>
            <p:nvPr/>
          </p:nvSpPr>
          <p:spPr bwMode="auto">
            <a:xfrm>
              <a:off x="4176" y="2352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cs-CZ" altLang="cs-CZ" dirty="0">
                  <a:cs typeface="Times New Roman" pitchFamily="18" charset="0"/>
                </a:rPr>
                <a:t>γ</a:t>
              </a:r>
              <a:endParaRPr lang="cs-CZ" altLang="cs-CZ" dirty="0"/>
            </a:p>
          </p:txBody>
        </p:sp>
        <p:sp>
          <p:nvSpPr>
            <p:cNvPr id="31" name="Text Box 29"/>
            <p:cNvSpPr txBox="1">
              <a:spLocks noChangeArrowheads="1"/>
            </p:cNvSpPr>
            <p:nvPr/>
          </p:nvSpPr>
          <p:spPr bwMode="auto">
            <a:xfrm>
              <a:off x="3600" y="1824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cs-CZ" altLang="cs-CZ">
                  <a:cs typeface="Times New Roman" pitchFamily="18" charset="0"/>
                </a:rPr>
                <a:t>γ</a:t>
              </a:r>
              <a:endParaRPr lang="cs-CZ" altLang="cs-CZ"/>
            </a:p>
          </p:txBody>
        </p:sp>
        <p:sp>
          <p:nvSpPr>
            <p:cNvPr id="32" name="Text Box 30"/>
            <p:cNvSpPr txBox="1">
              <a:spLocks noChangeArrowheads="1"/>
            </p:cNvSpPr>
            <p:nvPr/>
          </p:nvSpPr>
          <p:spPr bwMode="auto">
            <a:xfrm>
              <a:off x="3600" y="2496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cs-CZ" altLang="cs-CZ">
                  <a:cs typeface="Times New Roman" pitchFamily="18" charset="0"/>
                </a:rPr>
                <a:t>γ</a:t>
              </a:r>
              <a:endParaRPr lang="cs-CZ" altLang="cs-CZ"/>
            </a:p>
          </p:txBody>
        </p:sp>
        <p:sp>
          <p:nvSpPr>
            <p:cNvPr id="33" name="Text Box 31"/>
            <p:cNvSpPr txBox="1">
              <a:spLocks noChangeArrowheads="1"/>
            </p:cNvSpPr>
            <p:nvPr/>
          </p:nvSpPr>
          <p:spPr bwMode="auto">
            <a:xfrm>
              <a:off x="2832" y="2544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cs-CZ" altLang="cs-CZ">
                  <a:cs typeface="Times New Roman" pitchFamily="18" charset="0"/>
                </a:rPr>
                <a:t>γ</a:t>
              </a:r>
              <a:endParaRPr lang="cs-CZ" altLang="cs-CZ"/>
            </a:p>
          </p:txBody>
        </p:sp>
        <p:pic>
          <p:nvPicPr>
            <p:cNvPr id="34" name="Obrázek 3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1488"/>
              <a:ext cx="336" cy="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Obrázek 3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1776"/>
              <a:ext cx="336" cy="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Line 34"/>
            <p:cNvSpPr>
              <a:spLocks noChangeShapeType="1"/>
            </p:cNvSpPr>
            <p:nvPr/>
          </p:nvSpPr>
          <p:spPr bwMode="auto">
            <a:xfrm>
              <a:off x="336" y="1392"/>
              <a:ext cx="0" cy="18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>
              <a:off x="240" y="153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>
              <a:off x="240" y="177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39" name="Line 37"/>
            <p:cNvSpPr>
              <a:spLocks noChangeShapeType="1"/>
            </p:cNvSpPr>
            <p:nvPr/>
          </p:nvSpPr>
          <p:spPr bwMode="auto">
            <a:xfrm>
              <a:off x="240" y="225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0" name="Line 38"/>
            <p:cNvSpPr>
              <a:spLocks noChangeShapeType="1"/>
            </p:cNvSpPr>
            <p:nvPr/>
          </p:nvSpPr>
          <p:spPr bwMode="auto">
            <a:xfrm>
              <a:off x="240" y="316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1" name="Text Box 39"/>
            <p:cNvSpPr txBox="1">
              <a:spLocks noChangeArrowheads="1"/>
            </p:cNvSpPr>
            <p:nvPr/>
          </p:nvSpPr>
          <p:spPr bwMode="auto">
            <a:xfrm>
              <a:off x="182" y="938"/>
              <a:ext cx="36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cs-CZ" altLang="cs-CZ" i="1"/>
                <a:t>J P</a:t>
              </a:r>
            </a:p>
          </p:txBody>
        </p:sp>
        <p:sp>
          <p:nvSpPr>
            <p:cNvPr id="42" name="Text Box 40"/>
            <p:cNvSpPr txBox="1">
              <a:spLocks noChangeArrowheads="1"/>
            </p:cNvSpPr>
            <p:nvPr/>
          </p:nvSpPr>
          <p:spPr bwMode="auto">
            <a:xfrm>
              <a:off x="144" y="1248"/>
              <a:ext cx="4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cs-CZ" altLang="cs-CZ"/>
                <a:t>5 </a:t>
              </a:r>
              <a:r>
                <a:rPr lang="en-US" altLang="cs-CZ"/>
                <a:t>+</a:t>
              </a:r>
              <a:endParaRPr lang="cs-CZ" altLang="cs-CZ"/>
            </a:p>
          </p:txBody>
        </p:sp>
        <p:sp>
          <p:nvSpPr>
            <p:cNvPr id="43" name="Text Box 41"/>
            <p:cNvSpPr txBox="1">
              <a:spLocks noChangeArrowheads="1"/>
            </p:cNvSpPr>
            <p:nvPr/>
          </p:nvSpPr>
          <p:spPr bwMode="auto">
            <a:xfrm>
              <a:off x="144" y="1536"/>
              <a:ext cx="4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cs-CZ"/>
                <a:t>4</a:t>
              </a:r>
              <a:r>
                <a:rPr lang="cs-CZ" altLang="cs-CZ"/>
                <a:t> </a:t>
              </a:r>
              <a:r>
                <a:rPr lang="en-US" altLang="cs-CZ"/>
                <a:t>+</a:t>
              </a:r>
              <a:endParaRPr lang="cs-CZ" altLang="cs-CZ"/>
            </a:p>
          </p:txBody>
        </p:sp>
        <p:sp>
          <p:nvSpPr>
            <p:cNvPr id="44" name="Text Box 42"/>
            <p:cNvSpPr txBox="1">
              <a:spLocks noChangeArrowheads="1"/>
            </p:cNvSpPr>
            <p:nvPr/>
          </p:nvSpPr>
          <p:spPr bwMode="auto">
            <a:xfrm>
              <a:off x="144" y="2016"/>
              <a:ext cx="4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cs-CZ"/>
                <a:t>2</a:t>
              </a:r>
              <a:r>
                <a:rPr lang="cs-CZ" altLang="cs-CZ"/>
                <a:t> </a:t>
              </a:r>
              <a:r>
                <a:rPr lang="en-US" altLang="cs-CZ"/>
                <a:t>+</a:t>
              </a:r>
              <a:endParaRPr lang="cs-CZ" altLang="cs-CZ"/>
            </a:p>
          </p:txBody>
        </p:sp>
        <p:sp>
          <p:nvSpPr>
            <p:cNvPr id="45" name="Text Box 43"/>
            <p:cNvSpPr txBox="1">
              <a:spLocks noChangeArrowheads="1"/>
            </p:cNvSpPr>
            <p:nvPr/>
          </p:nvSpPr>
          <p:spPr bwMode="auto">
            <a:xfrm>
              <a:off x="144" y="2928"/>
              <a:ext cx="4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cs-CZ"/>
                <a:t>0</a:t>
              </a:r>
              <a:r>
                <a:rPr lang="cs-CZ" altLang="cs-CZ"/>
                <a:t> </a:t>
              </a:r>
              <a:r>
                <a:rPr lang="en-US" altLang="cs-CZ"/>
                <a:t>+</a:t>
              </a:r>
              <a:endParaRPr lang="cs-CZ" altLang="cs-CZ"/>
            </a:p>
          </p:txBody>
        </p:sp>
        <p:sp>
          <p:nvSpPr>
            <p:cNvPr id="46" name="Line 44"/>
            <p:cNvSpPr>
              <a:spLocks noChangeShapeType="1"/>
            </p:cNvSpPr>
            <p:nvPr/>
          </p:nvSpPr>
          <p:spPr bwMode="auto">
            <a:xfrm>
              <a:off x="384" y="3648"/>
              <a:ext cx="336" cy="0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7" name="Line 45"/>
            <p:cNvSpPr>
              <a:spLocks noChangeShapeType="1"/>
            </p:cNvSpPr>
            <p:nvPr/>
          </p:nvSpPr>
          <p:spPr bwMode="auto">
            <a:xfrm>
              <a:off x="384" y="4080"/>
              <a:ext cx="336" cy="0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8" name="Text Box 46"/>
            <p:cNvSpPr txBox="1">
              <a:spLocks noChangeArrowheads="1"/>
            </p:cNvSpPr>
            <p:nvPr/>
          </p:nvSpPr>
          <p:spPr bwMode="auto">
            <a:xfrm>
              <a:off x="864" y="3504"/>
              <a:ext cx="6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altLang="cs-CZ" sz="2000" b="1"/>
                <a:t>99,88</a:t>
              </a:r>
              <a:r>
                <a:rPr lang="cs-CZ" altLang="cs-CZ" sz="2000" b="1"/>
                <a:t>%</a:t>
              </a:r>
            </a:p>
          </p:txBody>
        </p:sp>
        <p:sp>
          <p:nvSpPr>
            <p:cNvPr id="49" name="Line 47"/>
            <p:cNvSpPr>
              <a:spLocks noChangeShapeType="1"/>
            </p:cNvSpPr>
            <p:nvPr/>
          </p:nvSpPr>
          <p:spPr bwMode="auto">
            <a:xfrm>
              <a:off x="1680" y="3648"/>
              <a:ext cx="336" cy="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50" name="Line 48"/>
            <p:cNvSpPr>
              <a:spLocks noChangeShapeType="1"/>
            </p:cNvSpPr>
            <p:nvPr/>
          </p:nvSpPr>
          <p:spPr bwMode="auto">
            <a:xfrm>
              <a:off x="1680" y="4080"/>
              <a:ext cx="336" cy="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51" name="Text Box 49"/>
            <p:cNvSpPr txBox="1">
              <a:spLocks noChangeArrowheads="1"/>
            </p:cNvSpPr>
            <p:nvPr/>
          </p:nvSpPr>
          <p:spPr bwMode="auto">
            <a:xfrm>
              <a:off x="864" y="3936"/>
              <a:ext cx="55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cs-CZ" altLang="cs-CZ" sz="2000" b="1"/>
                <a:t>0,12%</a:t>
              </a:r>
              <a:endParaRPr lang="cs-CZ" altLang="cs-CZ"/>
            </a:p>
          </p:txBody>
        </p:sp>
        <p:sp>
          <p:nvSpPr>
            <p:cNvPr id="52" name="Text Box 50"/>
            <p:cNvSpPr txBox="1">
              <a:spLocks noChangeArrowheads="1"/>
            </p:cNvSpPr>
            <p:nvPr/>
          </p:nvSpPr>
          <p:spPr bwMode="auto">
            <a:xfrm>
              <a:off x="2208" y="3504"/>
              <a:ext cx="68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altLang="cs-CZ" sz="2000" b="1"/>
                <a:t>&gt; 99,9</a:t>
              </a:r>
              <a:r>
                <a:rPr lang="cs-CZ" altLang="cs-CZ" sz="2000" b="1"/>
                <a:t>%</a:t>
              </a:r>
            </a:p>
          </p:txBody>
        </p:sp>
        <p:sp>
          <p:nvSpPr>
            <p:cNvPr id="53" name="Text Box 51"/>
            <p:cNvSpPr txBox="1">
              <a:spLocks noChangeArrowheads="1"/>
            </p:cNvSpPr>
            <p:nvPr/>
          </p:nvSpPr>
          <p:spPr bwMode="auto">
            <a:xfrm>
              <a:off x="2256" y="3936"/>
              <a:ext cx="60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altLang="cs-CZ" sz="2000" b="1"/>
                <a:t>&lt; 0,1</a:t>
              </a:r>
              <a:r>
                <a:rPr lang="cs-CZ" altLang="cs-CZ" sz="2000" b="1"/>
                <a:t>%</a:t>
              </a:r>
            </a:p>
          </p:txBody>
        </p:sp>
        <p:pic>
          <p:nvPicPr>
            <p:cNvPr id="54" name="Obrázek 5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8" y="3744"/>
              <a:ext cx="2302" cy="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00"/>
                  </a:solidFill>
                </a14:hiddenFill>
              </a:ext>
            </a:extLst>
          </p:spPr>
        </p:pic>
      </p:grpSp>
      <p:sp>
        <p:nvSpPr>
          <p:cNvPr id="55" name="Nadpis 1"/>
          <p:cNvSpPr>
            <a:spLocks noGrp="1"/>
          </p:cNvSpPr>
          <p:nvPr>
            <p:ph type="title"/>
          </p:nvPr>
        </p:nvSpPr>
        <p:spPr>
          <a:xfrm>
            <a:off x="222250" y="274638"/>
            <a:ext cx="8682806" cy="1143000"/>
          </a:xfrm>
        </p:spPr>
        <p:txBody>
          <a:bodyPr/>
          <a:lstStyle/>
          <a:p>
            <a:r>
              <a:rPr lang="cs-CZ" dirty="0">
                <a:latin typeface="Times New Roman"/>
                <a:cs typeface="Times New Roman"/>
              </a:rPr>
              <a:t>Vznik </a:t>
            </a:r>
            <a:r>
              <a:rPr lang="el-GR" dirty="0">
                <a:latin typeface="Times New Roman"/>
                <a:cs typeface="Times New Roman"/>
              </a:rPr>
              <a:t>γ</a:t>
            </a:r>
            <a:r>
              <a:rPr lang="cs-CZ" dirty="0">
                <a:latin typeface="Times New Roman"/>
                <a:cs typeface="Times New Roman"/>
              </a:rPr>
              <a:t> záření</a:t>
            </a:r>
          </a:p>
        </p:txBody>
      </p:sp>
      <p:sp>
        <p:nvSpPr>
          <p:cNvPr id="57" name="TextovéPole 56"/>
          <p:cNvSpPr txBox="1"/>
          <p:nvPr/>
        </p:nvSpPr>
        <p:spPr>
          <a:xfrm>
            <a:off x="0" y="0"/>
            <a:ext cx="1763688" cy="52629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Protony </a:t>
            </a:r>
            <a:r>
              <a:rPr lang="cs-CZ" sz="1400" dirty="0" smtClean="0"/>
              <a:t>a neutrony </a:t>
            </a:r>
            <a:r>
              <a:rPr lang="cs-CZ" sz="1400" dirty="0" smtClean="0"/>
              <a:t>jsou fermiony, takže  </a:t>
            </a:r>
            <a:r>
              <a:rPr lang="cs-CZ" sz="1400" dirty="0" smtClean="0"/>
              <a:t>mohou </a:t>
            </a:r>
            <a:r>
              <a:rPr lang="cs-CZ" sz="1400" dirty="0" smtClean="0"/>
              <a:t>být </a:t>
            </a:r>
            <a:r>
              <a:rPr lang="cs-CZ" sz="1400" dirty="0" smtClean="0"/>
              <a:t>pouze na přesně daných energetických hladinách </a:t>
            </a:r>
            <a:r>
              <a:rPr lang="cs-CZ" sz="1400" dirty="0" smtClean="0"/>
              <a:t>(jako </a:t>
            </a:r>
            <a:r>
              <a:rPr lang="cs-CZ" sz="1400" dirty="0" smtClean="0"/>
              <a:t>elektrony v el. </a:t>
            </a:r>
            <a:r>
              <a:rPr lang="cs-CZ" sz="1400" dirty="0" smtClean="0"/>
              <a:t>obalu), </a:t>
            </a:r>
            <a:r>
              <a:rPr lang="cs-CZ" sz="1400" dirty="0" smtClean="0"/>
              <a:t>proto i energie </a:t>
            </a:r>
            <a:r>
              <a:rPr lang="cs-CZ" sz="1400" dirty="0" smtClean="0"/>
              <a:t>jádra může mít jen diskrétní hodnoty. </a:t>
            </a:r>
            <a:r>
              <a:rPr lang="cs-CZ" sz="1400" dirty="0" smtClean="0"/>
              <a:t>Při štěpení se </a:t>
            </a:r>
            <a:r>
              <a:rPr lang="cs-CZ" sz="1400" dirty="0" err="1" smtClean="0"/>
              <a:t>e</a:t>
            </a:r>
            <a:r>
              <a:rPr lang="cs-CZ" sz="1400" dirty="0" smtClean="0"/>
              <a:t>. </a:t>
            </a:r>
            <a:r>
              <a:rPr lang="cs-CZ" sz="1400" dirty="0" smtClean="0"/>
              <a:t>jádra zmenšuje a přebytek je buď předáván </a:t>
            </a:r>
            <a:r>
              <a:rPr lang="cs-CZ" sz="1400" dirty="0" smtClean="0"/>
              <a:t> </a:t>
            </a:r>
            <a:r>
              <a:rPr lang="cs-CZ" sz="1400" dirty="0" smtClean="0"/>
              <a:t>vnikajícím částicím nebo je vyzářen </a:t>
            </a:r>
            <a:r>
              <a:rPr lang="cs-CZ" sz="1400" dirty="0" smtClean="0"/>
              <a:t>jako fotony. </a:t>
            </a:r>
            <a:r>
              <a:rPr lang="cs-CZ" sz="1400" dirty="0" smtClean="0"/>
              <a:t>Při přechodech elektronů v obalu může být vyzářeno RTG záření nebo světlo, při </a:t>
            </a:r>
            <a:r>
              <a:rPr lang="cs-CZ" sz="1400" dirty="0" err="1" smtClean="0"/>
              <a:t>deexcitaci</a:t>
            </a:r>
            <a:r>
              <a:rPr lang="cs-CZ" sz="1400" dirty="0" smtClean="0"/>
              <a:t> jader hlavně </a:t>
            </a:r>
            <a:r>
              <a:rPr lang="cs-CZ" sz="1400" dirty="0" smtClean="0"/>
              <a:t>vysokoenergetické </a:t>
            </a:r>
            <a:r>
              <a:rPr lang="el-GR" sz="1400" dirty="0" smtClean="0">
                <a:latin typeface="Times New Roman"/>
                <a:cs typeface="Times New Roman"/>
              </a:rPr>
              <a:t>γ</a:t>
            </a:r>
            <a:r>
              <a:rPr lang="cs-CZ" sz="1400" dirty="0" smtClean="0">
                <a:latin typeface="Times New Roman"/>
                <a:cs typeface="Times New Roman"/>
              </a:rPr>
              <a:t>-fotony. </a:t>
            </a:r>
            <a:endParaRPr lang="cs-CZ" sz="1400" dirty="0"/>
          </a:p>
        </p:txBody>
      </p:sp>
      <p:sp>
        <p:nvSpPr>
          <p:cNvPr id="58" name="TextovéPole 57"/>
          <p:cNvSpPr txBox="1"/>
          <p:nvPr/>
        </p:nvSpPr>
        <p:spPr>
          <a:xfrm>
            <a:off x="5004048" y="6309320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+mj-lt"/>
                <a:cs typeface="Times New Roman"/>
              </a:rPr>
              <a:t>Zde Co přechází </a:t>
            </a:r>
            <a:r>
              <a:rPr lang="cs-CZ" sz="1400" dirty="0" smtClean="0">
                <a:latin typeface="Symbol" pitchFamily="18" charset="2"/>
                <a:cs typeface="Times New Roman"/>
              </a:rPr>
              <a:t>b</a:t>
            </a:r>
            <a:r>
              <a:rPr lang="cs-CZ" sz="1400" dirty="0" smtClean="0">
                <a:latin typeface="+mj-lt"/>
                <a:cs typeface="Times New Roman"/>
              </a:rPr>
              <a:t>-rozpadem na excitovaný Ni (2 cesty), jehož jádro pak </a:t>
            </a:r>
            <a:r>
              <a:rPr lang="cs-CZ" sz="1400" dirty="0" err="1" smtClean="0">
                <a:latin typeface="+mj-lt"/>
                <a:cs typeface="Times New Roman"/>
              </a:rPr>
              <a:t>deexcituje</a:t>
            </a:r>
            <a:r>
              <a:rPr lang="cs-CZ" sz="1400" dirty="0" smtClean="0">
                <a:latin typeface="+mj-lt"/>
                <a:cs typeface="Times New Roman"/>
              </a:rPr>
              <a:t>) a vyzáří se fotony</a:t>
            </a:r>
            <a:r>
              <a:rPr lang="cs-CZ" sz="1400" dirty="0" smtClean="0">
                <a:latin typeface="+mj-lt"/>
                <a:cs typeface="Times New Roman"/>
              </a:rPr>
              <a:t>.</a:t>
            </a:r>
            <a:endParaRPr lang="cs-CZ" sz="1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540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80"/>
          <p:cNvGrpSpPr>
            <a:grpSpLocks/>
          </p:cNvGrpSpPr>
          <p:nvPr/>
        </p:nvGrpSpPr>
        <p:grpSpPr bwMode="auto">
          <a:xfrm>
            <a:off x="251520" y="1340768"/>
            <a:ext cx="8686800" cy="5121275"/>
            <a:chOff x="96" y="912"/>
            <a:chExt cx="5472" cy="3226"/>
          </a:xfrm>
        </p:grpSpPr>
        <p:grpSp>
          <p:nvGrpSpPr>
            <p:cNvPr id="57" name="Group 70"/>
            <p:cNvGrpSpPr>
              <a:grpSpLocks/>
            </p:cNvGrpSpPr>
            <p:nvPr/>
          </p:nvGrpSpPr>
          <p:grpSpPr bwMode="auto">
            <a:xfrm>
              <a:off x="96" y="912"/>
              <a:ext cx="5472" cy="2592"/>
              <a:chOff x="96" y="912"/>
              <a:chExt cx="5472" cy="2592"/>
            </a:xfrm>
          </p:grpSpPr>
          <p:sp>
            <p:nvSpPr>
              <p:cNvPr id="65" name="Rectangle 45"/>
              <p:cNvSpPr>
                <a:spLocks noChangeArrowheads="1"/>
              </p:cNvSpPr>
              <p:nvPr/>
            </p:nvSpPr>
            <p:spPr bwMode="auto">
              <a:xfrm>
                <a:off x="3408" y="1248"/>
                <a:ext cx="816" cy="206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66" name="Line 10"/>
              <p:cNvSpPr>
                <a:spLocks noChangeShapeType="1"/>
              </p:cNvSpPr>
              <p:nvPr/>
            </p:nvSpPr>
            <p:spPr bwMode="auto">
              <a:xfrm>
                <a:off x="2784" y="1488"/>
                <a:ext cx="22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7" name="Line 11"/>
              <p:cNvSpPr>
                <a:spLocks noChangeShapeType="1"/>
              </p:cNvSpPr>
              <p:nvPr/>
            </p:nvSpPr>
            <p:spPr bwMode="auto">
              <a:xfrm>
                <a:off x="2784" y="1728"/>
                <a:ext cx="23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8" name="Line 12"/>
              <p:cNvSpPr>
                <a:spLocks noChangeShapeType="1"/>
              </p:cNvSpPr>
              <p:nvPr/>
            </p:nvSpPr>
            <p:spPr bwMode="auto">
              <a:xfrm>
                <a:off x="2784" y="2208"/>
                <a:ext cx="22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9" name="Line 13"/>
              <p:cNvSpPr>
                <a:spLocks noChangeShapeType="1"/>
              </p:cNvSpPr>
              <p:nvPr/>
            </p:nvSpPr>
            <p:spPr bwMode="auto">
              <a:xfrm>
                <a:off x="2736" y="3168"/>
                <a:ext cx="23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0" name="Line 15"/>
              <p:cNvSpPr>
                <a:spLocks noChangeShapeType="1"/>
              </p:cNvSpPr>
              <p:nvPr/>
            </p:nvSpPr>
            <p:spPr bwMode="auto">
              <a:xfrm>
                <a:off x="3696" y="148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1" name="Line 16"/>
              <p:cNvSpPr>
                <a:spLocks noChangeShapeType="1"/>
              </p:cNvSpPr>
              <p:nvPr/>
            </p:nvSpPr>
            <p:spPr bwMode="auto">
              <a:xfrm>
                <a:off x="3696" y="1488"/>
                <a:ext cx="0" cy="1440"/>
              </a:xfrm>
              <a:prstGeom prst="line">
                <a:avLst/>
              </a:prstGeom>
              <a:noFill/>
              <a:ln w="38100">
                <a:solidFill>
                  <a:srgbClr val="6699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2" name="Line 17"/>
              <p:cNvSpPr>
                <a:spLocks noChangeShapeType="1"/>
              </p:cNvSpPr>
              <p:nvPr/>
            </p:nvSpPr>
            <p:spPr bwMode="auto">
              <a:xfrm>
                <a:off x="3264" y="2688"/>
                <a:ext cx="0" cy="480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3" name="Line 18"/>
              <p:cNvSpPr>
                <a:spLocks noChangeShapeType="1"/>
              </p:cNvSpPr>
              <p:nvPr/>
            </p:nvSpPr>
            <p:spPr bwMode="auto">
              <a:xfrm>
                <a:off x="3888" y="2928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4" name="Line 19"/>
              <p:cNvSpPr>
                <a:spLocks noChangeShapeType="1"/>
              </p:cNvSpPr>
              <p:nvPr/>
            </p:nvSpPr>
            <p:spPr bwMode="auto">
              <a:xfrm>
                <a:off x="2976" y="1488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669900"/>
                </a:solidFill>
                <a:prstDash val="dash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5" name="Line 20"/>
              <p:cNvSpPr>
                <a:spLocks noChangeShapeType="1"/>
              </p:cNvSpPr>
              <p:nvPr/>
            </p:nvSpPr>
            <p:spPr bwMode="auto">
              <a:xfrm>
                <a:off x="3168" y="1488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669900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6" name="Line 21"/>
              <p:cNvSpPr>
                <a:spLocks noChangeShapeType="1"/>
              </p:cNvSpPr>
              <p:nvPr/>
            </p:nvSpPr>
            <p:spPr bwMode="auto">
              <a:xfrm>
                <a:off x="3072" y="2688"/>
                <a:ext cx="0" cy="480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graphicFrame>
            <p:nvGraphicFramePr>
              <p:cNvPr id="77" name="Object 23"/>
              <p:cNvGraphicFramePr>
                <a:graphicFrameLocks noChangeAspect="1"/>
              </p:cNvGraphicFramePr>
              <p:nvPr/>
            </p:nvGraphicFramePr>
            <p:xfrm>
              <a:off x="5136" y="1344"/>
              <a:ext cx="432" cy="264"/>
            </p:xfrm>
            <a:graphic>
              <a:graphicData uri="http://schemas.openxmlformats.org/presentationml/2006/ole">
                <p:oleObj spid="_x0000_s1250" name="Equation" r:id="rId4" imgW="685800" imgH="419100" progId="">
                  <p:embed/>
                </p:oleObj>
              </a:graphicData>
            </a:graphic>
          </p:graphicFrame>
          <p:graphicFrame>
            <p:nvGraphicFramePr>
              <p:cNvPr id="78" name="Object 24"/>
              <p:cNvGraphicFramePr>
                <a:graphicFrameLocks noChangeAspect="1"/>
              </p:cNvGraphicFramePr>
              <p:nvPr/>
            </p:nvGraphicFramePr>
            <p:xfrm>
              <a:off x="5184" y="3120"/>
              <a:ext cx="368" cy="264"/>
            </p:xfrm>
            <a:graphic>
              <a:graphicData uri="http://schemas.openxmlformats.org/presentationml/2006/ole">
                <p:oleObj spid="_x0000_s1251" name="Equation" r:id="rId5" imgW="583947" imgH="418918" progId="">
                  <p:embed/>
                </p:oleObj>
              </a:graphicData>
            </a:graphic>
          </p:graphicFrame>
          <p:sp>
            <p:nvSpPr>
              <p:cNvPr id="79" name="Line 25"/>
              <p:cNvSpPr>
                <a:spLocks noChangeShapeType="1"/>
              </p:cNvSpPr>
              <p:nvPr/>
            </p:nvSpPr>
            <p:spPr bwMode="auto">
              <a:xfrm flipV="1">
                <a:off x="1824" y="1248"/>
                <a:ext cx="0" cy="19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0" name="Line 26"/>
              <p:cNvSpPr>
                <a:spLocks noChangeShapeType="1"/>
              </p:cNvSpPr>
              <p:nvPr/>
            </p:nvSpPr>
            <p:spPr bwMode="auto">
              <a:xfrm>
                <a:off x="1680" y="316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1" name="Line 28"/>
              <p:cNvSpPr>
                <a:spLocks noChangeShapeType="1"/>
              </p:cNvSpPr>
              <p:nvPr/>
            </p:nvSpPr>
            <p:spPr bwMode="auto">
              <a:xfrm>
                <a:off x="1680" y="220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2" name="Line 29"/>
              <p:cNvSpPr>
                <a:spLocks noChangeShapeType="1"/>
              </p:cNvSpPr>
              <p:nvPr/>
            </p:nvSpPr>
            <p:spPr bwMode="auto">
              <a:xfrm>
                <a:off x="1680" y="172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3" name="Line 30"/>
              <p:cNvSpPr>
                <a:spLocks noChangeShapeType="1"/>
              </p:cNvSpPr>
              <p:nvPr/>
            </p:nvSpPr>
            <p:spPr bwMode="auto">
              <a:xfrm>
                <a:off x="1680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4" name="Text Box 31"/>
              <p:cNvSpPr txBox="1">
                <a:spLocks noChangeArrowheads="1"/>
              </p:cNvSpPr>
              <p:nvPr/>
            </p:nvSpPr>
            <p:spPr bwMode="auto">
              <a:xfrm>
                <a:off x="1392" y="912"/>
                <a:ext cx="72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cs-CZ" altLang="cs-CZ" i="1"/>
                  <a:t>E</a:t>
                </a:r>
                <a:r>
                  <a:rPr lang="cs-CZ" altLang="cs-CZ"/>
                  <a:t> </a:t>
                </a:r>
                <a:r>
                  <a:rPr lang="en-US" altLang="cs-CZ"/>
                  <a:t>[keV]</a:t>
                </a:r>
                <a:endParaRPr lang="cs-CZ" altLang="cs-CZ"/>
              </a:p>
            </p:txBody>
          </p:sp>
          <p:sp>
            <p:nvSpPr>
              <p:cNvPr id="85" name="Text Box 32"/>
              <p:cNvSpPr txBox="1">
                <a:spLocks noChangeArrowheads="1"/>
              </p:cNvSpPr>
              <p:nvPr/>
            </p:nvSpPr>
            <p:spPr bwMode="auto">
              <a:xfrm>
                <a:off x="1056" y="1296"/>
                <a:ext cx="64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cs-CZ"/>
                  <a:t>1357,2</a:t>
                </a:r>
                <a:endParaRPr lang="cs-CZ" altLang="cs-CZ"/>
              </a:p>
            </p:txBody>
          </p:sp>
          <p:sp>
            <p:nvSpPr>
              <p:cNvPr id="86" name="Text Box 33"/>
              <p:cNvSpPr txBox="1">
                <a:spLocks noChangeArrowheads="1"/>
              </p:cNvSpPr>
              <p:nvPr/>
            </p:nvSpPr>
            <p:spPr bwMode="auto">
              <a:xfrm>
                <a:off x="1152" y="1584"/>
                <a:ext cx="62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cs-CZ"/>
                  <a:t>920,6</a:t>
                </a:r>
                <a:endParaRPr lang="cs-CZ" altLang="cs-CZ"/>
              </a:p>
            </p:txBody>
          </p:sp>
          <p:sp>
            <p:nvSpPr>
              <p:cNvPr id="87" name="Text Box 34"/>
              <p:cNvSpPr txBox="1">
                <a:spLocks noChangeArrowheads="1"/>
              </p:cNvSpPr>
              <p:nvPr/>
            </p:nvSpPr>
            <p:spPr bwMode="auto">
              <a:xfrm>
                <a:off x="1104" y="2064"/>
                <a:ext cx="54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cs-CZ"/>
                  <a:t>509,1</a:t>
                </a:r>
                <a:endParaRPr lang="cs-CZ" altLang="cs-CZ"/>
              </a:p>
            </p:txBody>
          </p:sp>
          <p:sp>
            <p:nvSpPr>
              <p:cNvPr id="88" name="Text Box 35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cs-CZ"/>
                  <a:t>0</a:t>
                </a:r>
                <a:endParaRPr lang="cs-CZ" altLang="cs-CZ"/>
              </a:p>
            </p:txBody>
          </p:sp>
          <p:sp>
            <p:nvSpPr>
              <p:cNvPr id="89" name="Text Box 37"/>
              <p:cNvSpPr txBox="1">
                <a:spLocks noChangeArrowheads="1"/>
              </p:cNvSpPr>
              <p:nvPr/>
            </p:nvSpPr>
            <p:spPr bwMode="auto">
              <a:xfrm>
                <a:off x="2976" y="2400"/>
                <a:ext cx="20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cs-CZ" altLang="cs-CZ">
                    <a:cs typeface="Times New Roman" pitchFamily="18" charset="0"/>
                  </a:rPr>
                  <a:t>γ</a:t>
                </a:r>
                <a:endParaRPr lang="cs-CZ" altLang="cs-CZ"/>
              </a:p>
            </p:txBody>
          </p:sp>
          <p:sp>
            <p:nvSpPr>
              <p:cNvPr id="90" name="Text Box 38"/>
              <p:cNvSpPr txBox="1">
                <a:spLocks noChangeArrowheads="1"/>
              </p:cNvSpPr>
              <p:nvPr/>
            </p:nvSpPr>
            <p:spPr bwMode="auto">
              <a:xfrm>
                <a:off x="3984" y="2880"/>
                <a:ext cx="20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cs-CZ" altLang="cs-CZ">
                    <a:cs typeface="Times New Roman" pitchFamily="18" charset="0"/>
                  </a:rPr>
                  <a:t>γ</a:t>
                </a:r>
                <a:endParaRPr lang="cs-CZ" altLang="cs-CZ"/>
              </a:p>
            </p:txBody>
          </p:sp>
          <p:sp>
            <p:nvSpPr>
              <p:cNvPr id="91" name="Text Box 39"/>
              <p:cNvSpPr txBox="1">
                <a:spLocks noChangeArrowheads="1"/>
              </p:cNvSpPr>
              <p:nvPr/>
            </p:nvSpPr>
            <p:spPr bwMode="auto">
              <a:xfrm>
                <a:off x="3168" y="2400"/>
                <a:ext cx="20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cs-CZ" altLang="cs-CZ">
                    <a:cs typeface="Times New Roman" pitchFamily="18" charset="0"/>
                  </a:rPr>
                  <a:t>γ</a:t>
                </a:r>
                <a:endParaRPr lang="cs-CZ" altLang="cs-CZ"/>
              </a:p>
            </p:txBody>
          </p:sp>
          <p:graphicFrame>
            <p:nvGraphicFramePr>
              <p:cNvPr id="92" name="Object 41"/>
              <p:cNvGraphicFramePr>
                <a:graphicFrameLocks noChangeAspect="1"/>
              </p:cNvGraphicFramePr>
              <p:nvPr/>
            </p:nvGraphicFramePr>
            <p:xfrm>
              <a:off x="3744" y="2304"/>
              <a:ext cx="336" cy="240"/>
            </p:xfrm>
            <a:graphic>
              <a:graphicData uri="http://schemas.openxmlformats.org/presentationml/2006/ole">
                <p:oleObj spid="_x0000_s1252" name="Equation" r:id="rId6" imgW="533169" imgH="380835" progId="">
                  <p:embed/>
                </p:oleObj>
              </a:graphicData>
            </a:graphic>
          </p:graphicFrame>
          <p:graphicFrame>
            <p:nvGraphicFramePr>
              <p:cNvPr id="93" name="Object 43"/>
              <p:cNvGraphicFramePr>
                <a:graphicFrameLocks noChangeAspect="1"/>
              </p:cNvGraphicFramePr>
              <p:nvPr/>
            </p:nvGraphicFramePr>
            <p:xfrm>
              <a:off x="2592" y="1776"/>
              <a:ext cx="336" cy="240"/>
            </p:xfrm>
            <a:graphic>
              <a:graphicData uri="http://schemas.openxmlformats.org/presentationml/2006/ole">
                <p:oleObj spid="_x0000_s1253" name="Equation" r:id="rId7" imgW="533169" imgH="380835" progId="">
                  <p:embed/>
                </p:oleObj>
              </a:graphicData>
            </a:graphic>
          </p:graphicFrame>
          <p:sp>
            <p:nvSpPr>
              <p:cNvPr id="94" name="Line 47"/>
              <p:cNvSpPr>
                <a:spLocks noChangeShapeType="1"/>
              </p:cNvSpPr>
              <p:nvPr/>
            </p:nvSpPr>
            <p:spPr bwMode="auto">
              <a:xfrm>
                <a:off x="432" y="1392"/>
                <a:ext cx="0" cy="18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5" name="Line 48"/>
              <p:cNvSpPr>
                <a:spLocks noChangeShapeType="1"/>
              </p:cNvSpPr>
              <p:nvPr/>
            </p:nvSpPr>
            <p:spPr bwMode="auto">
              <a:xfrm>
                <a:off x="240" y="1536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6" name="Line 49"/>
              <p:cNvSpPr>
                <a:spLocks noChangeShapeType="1"/>
              </p:cNvSpPr>
              <p:nvPr/>
            </p:nvSpPr>
            <p:spPr bwMode="auto">
              <a:xfrm>
                <a:off x="240" y="177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7" name="Line 50"/>
              <p:cNvSpPr>
                <a:spLocks noChangeShapeType="1"/>
              </p:cNvSpPr>
              <p:nvPr/>
            </p:nvSpPr>
            <p:spPr bwMode="auto">
              <a:xfrm>
                <a:off x="288" y="225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8" name="Line 51"/>
              <p:cNvSpPr>
                <a:spLocks noChangeShapeType="1"/>
              </p:cNvSpPr>
              <p:nvPr/>
            </p:nvSpPr>
            <p:spPr bwMode="auto">
              <a:xfrm>
                <a:off x="336" y="31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9" name="Text Box 52"/>
              <p:cNvSpPr txBox="1">
                <a:spLocks noChangeArrowheads="1"/>
              </p:cNvSpPr>
              <p:nvPr/>
            </p:nvSpPr>
            <p:spPr bwMode="auto">
              <a:xfrm>
                <a:off x="182" y="938"/>
                <a:ext cx="36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cs-CZ" altLang="cs-CZ" i="1"/>
                  <a:t>J P</a:t>
                </a:r>
              </a:p>
            </p:txBody>
          </p:sp>
          <p:sp>
            <p:nvSpPr>
              <p:cNvPr id="100" name="Text Box 53"/>
              <p:cNvSpPr txBox="1">
                <a:spLocks noChangeArrowheads="1"/>
              </p:cNvSpPr>
              <p:nvPr/>
            </p:nvSpPr>
            <p:spPr bwMode="auto">
              <a:xfrm>
                <a:off x="96" y="1248"/>
                <a:ext cx="5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cs-CZ"/>
                  <a:t>1/2</a:t>
                </a:r>
                <a:r>
                  <a:rPr lang="cs-CZ" altLang="cs-CZ"/>
                  <a:t> </a:t>
                </a:r>
                <a:r>
                  <a:rPr lang="en-US" altLang="cs-CZ" b="1"/>
                  <a:t>+</a:t>
                </a:r>
                <a:endParaRPr lang="cs-CZ" altLang="cs-CZ" b="1"/>
              </a:p>
            </p:txBody>
          </p:sp>
          <p:sp>
            <p:nvSpPr>
              <p:cNvPr id="101" name="Text Box 56"/>
              <p:cNvSpPr txBox="1">
                <a:spLocks noChangeArrowheads="1"/>
              </p:cNvSpPr>
              <p:nvPr/>
            </p:nvSpPr>
            <p:spPr bwMode="auto">
              <a:xfrm>
                <a:off x="96" y="3216"/>
                <a:ext cx="5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cs-CZ"/>
                  <a:t>9/2</a:t>
                </a:r>
                <a:r>
                  <a:rPr lang="cs-CZ" altLang="cs-CZ"/>
                  <a:t> </a:t>
                </a:r>
                <a:r>
                  <a:rPr lang="en-US" altLang="cs-CZ"/>
                  <a:t>+</a:t>
                </a:r>
                <a:endParaRPr lang="cs-CZ" altLang="cs-CZ"/>
              </a:p>
            </p:txBody>
          </p:sp>
          <p:graphicFrame>
            <p:nvGraphicFramePr>
              <p:cNvPr id="102" name="Object 57"/>
              <p:cNvGraphicFramePr>
                <a:graphicFrameLocks noChangeAspect="1"/>
              </p:cNvGraphicFramePr>
              <p:nvPr/>
            </p:nvGraphicFramePr>
            <p:xfrm>
              <a:off x="5088" y="2784"/>
              <a:ext cx="472" cy="264"/>
            </p:xfrm>
            <a:graphic>
              <a:graphicData uri="http://schemas.openxmlformats.org/presentationml/2006/ole">
                <p:oleObj spid="_x0000_s1254" name="Equation" r:id="rId8" imgW="749300" imgH="419100" progId="">
                  <p:embed/>
                </p:oleObj>
              </a:graphicData>
            </a:graphic>
          </p:graphicFrame>
          <p:sp>
            <p:nvSpPr>
              <p:cNvPr id="103" name="Line 58"/>
              <p:cNvSpPr>
                <a:spLocks noChangeShapeType="1"/>
              </p:cNvSpPr>
              <p:nvPr/>
            </p:nvSpPr>
            <p:spPr bwMode="auto">
              <a:xfrm>
                <a:off x="336" y="292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4" name="Line 59"/>
              <p:cNvSpPr>
                <a:spLocks noChangeShapeType="1"/>
              </p:cNvSpPr>
              <p:nvPr/>
            </p:nvSpPr>
            <p:spPr bwMode="auto">
              <a:xfrm>
                <a:off x="1680" y="2928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5" name="Line 60"/>
              <p:cNvSpPr>
                <a:spLocks noChangeShapeType="1"/>
              </p:cNvSpPr>
              <p:nvPr/>
            </p:nvSpPr>
            <p:spPr bwMode="auto">
              <a:xfrm>
                <a:off x="2784" y="292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6" name="Text Box 61"/>
              <p:cNvSpPr txBox="1">
                <a:spLocks noChangeArrowheads="1"/>
              </p:cNvSpPr>
              <p:nvPr/>
            </p:nvSpPr>
            <p:spPr bwMode="auto">
              <a:xfrm>
                <a:off x="1104" y="2736"/>
                <a:ext cx="54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cs-CZ"/>
                  <a:t>142,7</a:t>
                </a:r>
                <a:endParaRPr lang="cs-CZ" altLang="cs-CZ"/>
              </a:p>
            </p:txBody>
          </p:sp>
          <p:sp>
            <p:nvSpPr>
              <p:cNvPr id="107" name="Line 63"/>
              <p:cNvSpPr>
                <a:spLocks noChangeShapeType="1"/>
              </p:cNvSpPr>
              <p:nvPr/>
            </p:nvSpPr>
            <p:spPr bwMode="auto">
              <a:xfrm>
                <a:off x="3072" y="2208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8" name="Line 64"/>
              <p:cNvSpPr>
                <a:spLocks noChangeShapeType="1"/>
              </p:cNvSpPr>
              <p:nvPr/>
            </p:nvSpPr>
            <p:spPr bwMode="auto">
              <a:xfrm>
                <a:off x="3264" y="1728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9" name="Text Box 65"/>
              <p:cNvSpPr txBox="1">
                <a:spLocks noChangeArrowheads="1"/>
              </p:cNvSpPr>
              <p:nvPr/>
            </p:nvSpPr>
            <p:spPr bwMode="auto">
              <a:xfrm>
                <a:off x="96" y="1536"/>
                <a:ext cx="57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cs-CZ"/>
                  <a:t>1/2</a:t>
                </a:r>
                <a:r>
                  <a:rPr lang="cs-CZ" altLang="cs-CZ"/>
                  <a:t> </a:t>
                </a:r>
                <a:r>
                  <a:rPr lang="en-US" altLang="cs-CZ" b="1"/>
                  <a:t>+</a:t>
                </a:r>
                <a:endParaRPr lang="cs-CZ" altLang="cs-CZ" b="1"/>
              </a:p>
            </p:txBody>
          </p:sp>
          <p:sp>
            <p:nvSpPr>
              <p:cNvPr id="110" name="Text Box 67"/>
              <p:cNvSpPr txBox="1">
                <a:spLocks noChangeArrowheads="1"/>
              </p:cNvSpPr>
              <p:nvPr/>
            </p:nvSpPr>
            <p:spPr bwMode="auto">
              <a:xfrm>
                <a:off x="96" y="2016"/>
                <a:ext cx="62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cs-CZ"/>
                  <a:t>3/2 </a:t>
                </a:r>
                <a:r>
                  <a:rPr lang="en-US" altLang="cs-CZ" b="1">
                    <a:cs typeface="Times New Roman" pitchFamily="18" charset="0"/>
                  </a:rPr>
                  <a:t>–</a:t>
                </a:r>
                <a:endParaRPr lang="cs-CZ" altLang="cs-CZ" b="1" baseline="30000"/>
              </a:p>
            </p:txBody>
          </p:sp>
          <p:sp>
            <p:nvSpPr>
              <p:cNvPr id="111" name="Text Box 68"/>
              <p:cNvSpPr txBox="1">
                <a:spLocks noChangeArrowheads="1"/>
              </p:cNvSpPr>
              <p:nvPr/>
            </p:nvSpPr>
            <p:spPr bwMode="auto">
              <a:xfrm>
                <a:off x="96" y="2688"/>
                <a:ext cx="62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cs-CZ"/>
                  <a:t>1/2 </a:t>
                </a:r>
                <a:r>
                  <a:rPr lang="en-US" altLang="cs-CZ" b="1">
                    <a:cs typeface="Times New Roman" pitchFamily="18" charset="0"/>
                  </a:rPr>
                  <a:t>–</a:t>
                </a:r>
                <a:endParaRPr lang="cs-CZ" altLang="cs-CZ" b="1" baseline="30000"/>
              </a:p>
            </p:txBody>
          </p:sp>
          <p:graphicFrame>
            <p:nvGraphicFramePr>
              <p:cNvPr id="112" name="Object 69"/>
              <p:cNvGraphicFramePr>
                <a:graphicFrameLocks noChangeAspect="1"/>
              </p:cNvGraphicFramePr>
              <p:nvPr/>
            </p:nvGraphicFramePr>
            <p:xfrm>
              <a:off x="3264" y="1488"/>
              <a:ext cx="336" cy="240"/>
            </p:xfrm>
            <a:graphic>
              <a:graphicData uri="http://schemas.openxmlformats.org/presentationml/2006/ole">
                <p:oleObj spid="_x0000_s1255" name="Equation" r:id="rId9" imgW="533169" imgH="380835" progId="">
                  <p:embed/>
                </p:oleObj>
              </a:graphicData>
            </a:graphic>
          </p:graphicFrame>
        </p:grpSp>
        <p:sp>
          <p:nvSpPr>
            <p:cNvPr id="58" name="Line 71"/>
            <p:cNvSpPr>
              <a:spLocks noChangeShapeType="1"/>
            </p:cNvSpPr>
            <p:nvPr/>
          </p:nvSpPr>
          <p:spPr bwMode="auto">
            <a:xfrm>
              <a:off x="1248" y="3792"/>
              <a:ext cx="480" cy="0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9" name="Line 72"/>
            <p:cNvSpPr>
              <a:spLocks noChangeShapeType="1"/>
            </p:cNvSpPr>
            <p:nvPr/>
          </p:nvSpPr>
          <p:spPr bwMode="auto">
            <a:xfrm>
              <a:off x="1296" y="3984"/>
              <a:ext cx="432" cy="0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prstDash val="dash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0" name="Line 73"/>
            <p:cNvSpPr>
              <a:spLocks noChangeShapeType="1"/>
            </p:cNvSpPr>
            <p:nvPr/>
          </p:nvSpPr>
          <p:spPr bwMode="auto">
            <a:xfrm>
              <a:off x="1296" y="3552"/>
              <a:ext cx="432" cy="0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" name="Text Box 74"/>
            <p:cNvSpPr txBox="1">
              <a:spLocks noChangeArrowheads="1"/>
            </p:cNvSpPr>
            <p:nvPr/>
          </p:nvSpPr>
          <p:spPr bwMode="auto">
            <a:xfrm>
              <a:off x="1824" y="3408"/>
              <a:ext cx="52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cs-CZ" sz="2000"/>
                <a:t>82,5%</a:t>
              </a:r>
              <a:endParaRPr lang="cs-CZ" altLang="cs-CZ" sz="2000"/>
            </a:p>
          </p:txBody>
        </p:sp>
        <p:sp>
          <p:nvSpPr>
            <p:cNvPr id="62" name="Text Box 75"/>
            <p:cNvSpPr txBox="1">
              <a:spLocks noChangeArrowheads="1"/>
            </p:cNvSpPr>
            <p:nvPr/>
          </p:nvSpPr>
          <p:spPr bwMode="auto">
            <a:xfrm>
              <a:off x="1824" y="3648"/>
              <a:ext cx="52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cs-CZ" sz="2000"/>
                <a:t>16,5%</a:t>
              </a:r>
              <a:endParaRPr lang="cs-CZ" altLang="cs-CZ" sz="2000"/>
            </a:p>
          </p:txBody>
        </p:sp>
        <p:sp>
          <p:nvSpPr>
            <p:cNvPr id="63" name="Text Box 76"/>
            <p:cNvSpPr txBox="1">
              <a:spLocks noChangeArrowheads="1"/>
            </p:cNvSpPr>
            <p:nvPr/>
          </p:nvSpPr>
          <p:spPr bwMode="auto">
            <a:xfrm>
              <a:off x="1824" y="3888"/>
              <a:ext cx="52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cs-CZ" sz="2000"/>
                <a:t>1,0%</a:t>
              </a:r>
              <a:endParaRPr lang="cs-CZ" altLang="cs-CZ" sz="2000"/>
            </a:p>
          </p:txBody>
        </p:sp>
        <p:graphicFrame>
          <p:nvGraphicFramePr>
            <p:cNvPr id="64" name="Object 79"/>
            <p:cNvGraphicFramePr>
              <a:graphicFrameLocks noChangeAspect="1"/>
            </p:cNvGraphicFramePr>
            <p:nvPr/>
          </p:nvGraphicFramePr>
          <p:xfrm>
            <a:off x="2778" y="3456"/>
            <a:ext cx="2448" cy="573"/>
          </p:xfrm>
          <a:graphic>
            <a:graphicData uri="http://schemas.openxmlformats.org/presentationml/2006/ole">
              <p:oleObj spid="_x0000_s1256" name="Equation" r:id="rId10" imgW="4686300" imgH="1104900" progId="">
                <p:embed/>
              </p:oleObj>
            </a:graphicData>
          </a:graphic>
        </p:graphicFrame>
      </p:grpSp>
      <p:sp>
        <p:nvSpPr>
          <p:cNvPr id="113" name="Nadpis 1"/>
          <p:cNvSpPr>
            <a:spLocks noGrp="1"/>
          </p:cNvSpPr>
          <p:nvPr>
            <p:ph type="title"/>
          </p:nvPr>
        </p:nvSpPr>
        <p:spPr>
          <a:xfrm>
            <a:off x="222250" y="274638"/>
            <a:ext cx="8682806" cy="1143000"/>
          </a:xfrm>
        </p:spPr>
        <p:txBody>
          <a:bodyPr/>
          <a:lstStyle/>
          <a:p>
            <a:r>
              <a:rPr lang="cs-CZ" dirty="0">
                <a:latin typeface="Times New Roman"/>
                <a:cs typeface="Times New Roman"/>
              </a:rPr>
              <a:t>Vznik </a:t>
            </a:r>
            <a:r>
              <a:rPr lang="el-GR" dirty="0">
                <a:latin typeface="Times New Roman"/>
                <a:cs typeface="Times New Roman"/>
              </a:rPr>
              <a:t>γ</a:t>
            </a:r>
            <a:r>
              <a:rPr lang="cs-CZ" dirty="0">
                <a:latin typeface="Times New Roman"/>
                <a:cs typeface="Times New Roman"/>
              </a:rPr>
              <a:t> záření</a:t>
            </a:r>
          </a:p>
        </p:txBody>
      </p:sp>
      <p:sp>
        <p:nvSpPr>
          <p:cNvPr id="116" name="TextovéPole 115"/>
          <p:cNvSpPr txBox="1"/>
          <p:nvPr/>
        </p:nvSpPr>
        <p:spPr>
          <a:xfrm rot="16200000">
            <a:off x="-2275147" y="2931331"/>
            <a:ext cx="597666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Zde dochází opět k beta-rozpadu tentokrát </a:t>
            </a:r>
            <a:r>
              <a:rPr lang="cs-CZ" dirty="0" err="1" smtClean="0"/>
              <a:t>Mo</a:t>
            </a:r>
            <a:r>
              <a:rPr lang="cs-CZ" dirty="0" smtClean="0"/>
              <a:t> (vidíme 3 různé cesty).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47514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Nadpis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17432" cy="1143000"/>
          </a:xfrm>
        </p:spPr>
        <p:txBody>
          <a:bodyPr/>
          <a:lstStyle/>
          <a:p>
            <a:r>
              <a:rPr lang="cs-CZ" dirty="0" smtClean="0"/>
              <a:t>Pozitronová emise</a:t>
            </a:r>
            <a:endParaRPr lang="cs-CZ" dirty="0"/>
          </a:p>
        </p:txBody>
      </p:sp>
      <p:grpSp>
        <p:nvGrpSpPr>
          <p:cNvPr id="113" name="Group 36"/>
          <p:cNvGrpSpPr>
            <a:grpSpLocks/>
          </p:cNvGrpSpPr>
          <p:nvPr/>
        </p:nvGrpSpPr>
        <p:grpSpPr bwMode="auto">
          <a:xfrm>
            <a:off x="152400" y="1371600"/>
            <a:ext cx="8763000" cy="5100638"/>
            <a:chOff x="96" y="864"/>
            <a:chExt cx="5520" cy="3213"/>
          </a:xfrm>
        </p:grpSpPr>
        <p:sp>
          <p:nvSpPr>
            <p:cNvPr id="114" name="Rectangle 2"/>
            <p:cNvSpPr>
              <a:spLocks noChangeArrowheads="1"/>
            </p:cNvSpPr>
            <p:nvPr/>
          </p:nvSpPr>
          <p:spPr bwMode="auto">
            <a:xfrm>
              <a:off x="3744" y="1248"/>
              <a:ext cx="432" cy="206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15" name="Rectangle 4"/>
            <p:cNvSpPr>
              <a:spLocks noChangeArrowheads="1"/>
            </p:cNvSpPr>
            <p:nvPr/>
          </p:nvSpPr>
          <p:spPr bwMode="auto">
            <a:xfrm>
              <a:off x="1824" y="1248"/>
              <a:ext cx="432" cy="206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16" name="Line 5"/>
            <p:cNvSpPr>
              <a:spLocks noChangeShapeType="1"/>
            </p:cNvSpPr>
            <p:nvPr/>
          </p:nvSpPr>
          <p:spPr bwMode="auto">
            <a:xfrm>
              <a:off x="1680" y="1488"/>
              <a:ext cx="2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" name="Line 6"/>
            <p:cNvSpPr>
              <a:spLocks noChangeShapeType="1"/>
            </p:cNvSpPr>
            <p:nvPr/>
          </p:nvSpPr>
          <p:spPr bwMode="auto">
            <a:xfrm>
              <a:off x="1632" y="3168"/>
              <a:ext cx="26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" name="Line 7"/>
            <p:cNvSpPr>
              <a:spLocks noChangeShapeType="1"/>
            </p:cNvSpPr>
            <p:nvPr/>
          </p:nvSpPr>
          <p:spPr bwMode="auto">
            <a:xfrm>
              <a:off x="2016" y="1488"/>
              <a:ext cx="0" cy="1680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aphicFrame>
          <p:nvGraphicFramePr>
            <p:cNvPr id="119" name="Object 8"/>
            <p:cNvGraphicFramePr>
              <a:graphicFrameLocks noChangeAspect="1"/>
            </p:cNvGraphicFramePr>
            <p:nvPr/>
          </p:nvGraphicFramePr>
          <p:xfrm>
            <a:off x="1220" y="1296"/>
            <a:ext cx="296" cy="264"/>
          </p:xfrm>
          <a:graphic>
            <a:graphicData uri="http://schemas.openxmlformats.org/presentationml/2006/ole">
              <p:oleObj spid="_x0000_s2314" name="Equation" r:id="rId4" imgW="469900" imgH="419100" progId="">
                <p:embed/>
              </p:oleObj>
            </a:graphicData>
          </a:graphic>
        </p:graphicFrame>
        <p:graphicFrame>
          <p:nvGraphicFramePr>
            <p:cNvPr id="120" name="Object 9"/>
            <p:cNvGraphicFramePr>
              <a:graphicFrameLocks noChangeAspect="1"/>
            </p:cNvGraphicFramePr>
            <p:nvPr/>
          </p:nvGraphicFramePr>
          <p:xfrm>
            <a:off x="1188" y="3024"/>
            <a:ext cx="296" cy="264"/>
          </p:xfrm>
          <a:graphic>
            <a:graphicData uri="http://schemas.openxmlformats.org/presentationml/2006/ole">
              <p:oleObj spid="_x0000_s2315" name="Equation" r:id="rId5" imgW="469900" imgH="419100" progId="">
                <p:embed/>
              </p:oleObj>
            </a:graphicData>
          </a:graphic>
        </p:graphicFrame>
        <p:sp>
          <p:nvSpPr>
            <p:cNvPr id="121" name="Text Box 10"/>
            <p:cNvSpPr txBox="1">
              <a:spLocks noChangeArrowheads="1"/>
            </p:cNvSpPr>
            <p:nvPr/>
          </p:nvSpPr>
          <p:spPr bwMode="auto">
            <a:xfrm>
              <a:off x="2592" y="864"/>
              <a:ext cx="72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i="1"/>
                <a:t>E</a:t>
              </a:r>
              <a:r>
                <a:rPr lang="cs-CZ" altLang="cs-CZ"/>
                <a:t> </a:t>
              </a:r>
              <a:r>
                <a:rPr lang="en-US" altLang="cs-CZ"/>
                <a:t>[keV]</a:t>
              </a:r>
              <a:endParaRPr lang="cs-CZ" altLang="cs-CZ"/>
            </a:p>
          </p:txBody>
        </p:sp>
        <p:graphicFrame>
          <p:nvGraphicFramePr>
            <p:cNvPr id="122" name="Object 11"/>
            <p:cNvGraphicFramePr>
              <a:graphicFrameLocks noChangeAspect="1"/>
            </p:cNvGraphicFramePr>
            <p:nvPr/>
          </p:nvGraphicFramePr>
          <p:xfrm>
            <a:off x="1296" y="2016"/>
            <a:ext cx="432" cy="264"/>
          </p:xfrm>
          <a:graphic>
            <a:graphicData uri="http://schemas.openxmlformats.org/presentationml/2006/ole">
              <p:oleObj spid="_x0000_s2316" name="Equation" r:id="rId6" imgW="685800" imgH="419100" progId="">
                <p:embed/>
              </p:oleObj>
            </a:graphicData>
          </a:graphic>
        </p:graphicFrame>
        <p:grpSp>
          <p:nvGrpSpPr>
            <p:cNvPr id="123" name="Group 12"/>
            <p:cNvGrpSpPr>
              <a:grpSpLocks/>
            </p:cNvGrpSpPr>
            <p:nvPr/>
          </p:nvGrpSpPr>
          <p:grpSpPr bwMode="auto">
            <a:xfrm>
              <a:off x="96" y="938"/>
              <a:ext cx="624" cy="2566"/>
              <a:chOff x="96" y="938"/>
              <a:chExt cx="624" cy="2566"/>
            </a:xfrm>
          </p:grpSpPr>
          <p:sp>
            <p:nvSpPr>
              <p:cNvPr id="141" name="Line 13"/>
              <p:cNvSpPr>
                <a:spLocks noChangeShapeType="1"/>
              </p:cNvSpPr>
              <p:nvPr/>
            </p:nvSpPr>
            <p:spPr bwMode="auto">
              <a:xfrm>
                <a:off x="432" y="1392"/>
                <a:ext cx="0" cy="18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2" name="Line 14"/>
              <p:cNvSpPr>
                <a:spLocks noChangeShapeType="1"/>
              </p:cNvSpPr>
              <p:nvPr/>
            </p:nvSpPr>
            <p:spPr bwMode="auto">
              <a:xfrm>
                <a:off x="336" y="1536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" name="Line 15"/>
              <p:cNvSpPr>
                <a:spLocks noChangeShapeType="1"/>
              </p:cNvSpPr>
              <p:nvPr/>
            </p:nvSpPr>
            <p:spPr bwMode="auto">
              <a:xfrm>
                <a:off x="336" y="31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4" name="Text Box 16"/>
              <p:cNvSpPr txBox="1">
                <a:spLocks noChangeArrowheads="1"/>
              </p:cNvSpPr>
              <p:nvPr/>
            </p:nvSpPr>
            <p:spPr bwMode="auto">
              <a:xfrm>
                <a:off x="182" y="938"/>
                <a:ext cx="36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cs-CZ" altLang="cs-CZ" i="1"/>
                  <a:t>J P</a:t>
                </a:r>
              </a:p>
            </p:txBody>
          </p:sp>
          <p:sp>
            <p:nvSpPr>
              <p:cNvPr id="145" name="Text Box 17"/>
              <p:cNvSpPr txBox="1">
                <a:spLocks noChangeArrowheads="1"/>
              </p:cNvSpPr>
              <p:nvPr/>
            </p:nvSpPr>
            <p:spPr bwMode="auto">
              <a:xfrm>
                <a:off x="96" y="1248"/>
                <a:ext cx="62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cs-CZ"/>
                  <a:t>1/2</a:t>
                </a:r>
                <a:r>
                  <a:rPr lang="cs-CZ" altLang="cs-CZ"/>
                  <a:t>  </a:t>
                </a:r>
                <a:r>
                  <a:rPr lang="en-US" altLang="cs-CZ" b="1">
                    <a:cs typeface="Times New Roman" pitchFamily="18" charset="0"/>
                  </a:rPr>
                  <a:t>–</a:t>
                </a:r>
                <a:r>
                  <a:rPr lang="cs-CZ" altLang="cs-CZ"/>
                  <a:t> </a:t>
                </a:r>
              </a:p>
            </p:txBody>
          </p:sp>
          <p:sp>
            <p:nvSpPr>
              <p:cNvPr id="146" name="Text Box 18"/>
              <p:cNvSpPr txBox="1">
                <a:spLocks noChangeArrowheads="1"/>
              </p:cNvSpPr>
              <p:nvPr/>
            </p:nvSpPr>
            <p:spPr bwMode="auto">
              <a:xfrm>
                <a:off x="96" y="3216"/>
                <a:ext cx="5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cs-CZ"/>
                  <a:t>1/2</a:t>
                </a:r>
                <a:r>
                  <a:rPr lang="cs-CZ" altLang="cs-CZ"/>
                  <a:t> </a:t>
                </a:r>
                <a:r>
                  <a:rPr lang="en-US" altLang="cs-CZ" b="1">
                    <a:cs typeface="Times New Roman" pitchFamily="18" charset="0"/>
                  </a:rPr>
                  <a:t>–</a:t>
                </a:r>
                <a:r>
                  <a:rPr lang="cs-CZ" altLang="cs-CZ"/>
                  <a:t> </a:t>
                </a:r>
              </a:p>
            </p:txBody>
          </p:sp>
        </p:grpSp>
        <p:graphicFrame>
          <p:nvGraphicFramePr>
            <p:cNvPr id="124" name="Object 19"/>
            <p:cNvGraphicFramePr>
              <a:graphicFrameLocks noChangeAspect="1"/>
            </p:cNvGraphicFramePr>
            <p:nvPr/>
          </p:nvGraphicFramePr>
          <p:xfrm>
            <a:off x="4408" y="3024"/>
            <a:ext cx="296" cy="264"/>
          </p:xfrm>
          <a:graphic>
            <a:graphicData uri="http://schemas.openxmlformats.org/presentationml/2006/ole">
              <p:oleObj spid="_x0000_s2317" name="Equation" r:id="rId7" imgW="469900" imgH="419100" progId="">
                <p:embed/>
              </p:oleObj>
            </a:graphicData>
          </a:graphic>
        </p:graphicFrame>
        <p:graphicFrame>
          <p:nvGraphicFramePr>
            <p:cNvPr id="125" name="Object 20"/>
            <p:cNvGraphicFramePr>
              <a:graphicFrameLocks noChangeAspect="1"/>
            </p:cNvGraphicFramePr>
            <p:nvPr/>
          </p:nvGraphicFramePr>
          <p:xfrm>
            <a:off x="576" y="3504"/>
            <a:ext cx="2303" cy="573"/>
          </p:xfrm>
          <a:graphic>
            <a:graphicData uri="http://schemas.openxmlformats.org/presentationml/2006/ole">
              <p:oleObj spid="_x0000_s2318" name="Equation" r:id="rId8" imgW="4406900" imgH="1104900" progId="">
                <p:embed/>
              </p:oleObj>
            </a:graphicData>
          </a:graphic>
        </p:graphicFrame>
        <p:sp>
          <p:nvSpPr>
            <p:cNvPr id="126" name="Line 21"/>
            <p:cNvSpPr>
              <a:spLocks noChangeShapeType="1"/>
            </p:cNvSpPr>
            <p:nvPr/>
          </p:nvSpPr>
          <p:spPr bwMode="auto">
            <a:xfrm>
              <a:off x="3840" y="2208"/>
              <a:ext cx="0" cy="960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7" name="Line 22"/>
            <p:cNvSpPr>
              <a:spLocks noChangeShapeType="1"/>
            </p:cNvSpPr>
            <p:nvPr/>
          </p:nvSpPr>
          <p:spPr bwMode="auto">
            <a:xfrm>
              <a:off x="1776" y="2208"/>
              <a:ext cx="24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8" name="Line 23"/>
            <p:cNvSpPr>
              <a:spLocks noChangeShapeType="1"/>
            </p:cNvSpPr>
            <p:nvPr/>
          </p:nvSpPr>
          <p:spPr bwMode="auto">
            <a:xfrm flipV="1">
              <a:off x="3072" y="1296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9" name="Text Box 24"/>
            <p:cNvSpPr txBox="1">
              <a:spLocks noChangeArrowheads="1"/>
            </p:cNvSpPr>
            <p:nvPr/>
          </p:nvSpPr>
          <p:spPr bwMode="auto">
            <a:xfrm>
              <a:off x="2400" y="1248"/>
              <a:ext cx="6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cs-CZ" dirty="0"/>
                <a:t>2754,0</a:t>
              </a:r>
              <a:endParaRPr lang="cs-CZ" altLang="cs-CZ" dirty="0"/>
            </a:p>
          </p:txBody>
        </p:sp>
        <p:sp>
          <p:nvSpPr>
            <p:cNvPr id="130" name="Text Box 25"/>
            <p:cNvSpPr txBox="1">
              <a:spLocks noChangeArrowheads="1"/>
            </p:cNvSpPr>
            <p:nvPr/>
          </p:nvSpPr>
          <p:spPr bwMode="auto">
            <a:xfrm>
              <a:off x="2688" y="2928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cs-CZ"/>
                <a:t>0</a:t>
              </a:r>
              <a:endParaRPr lang="cs-CZ" altLang="cs-CZ"/>
            </a:p>
          </p:txBody>
        </p:sp>
        <p:sp>
          <p:nvSpPr>
            <p:cNvPr id="131" name="Text Box 26"/>
            <p:cNvSpPr txBox="1">
              <a:spLocks noChangeArrowheads="1"/>
            </p:cNvSpPr>
            <p:nvPr/>
          </p:nvSpPr>
          <p:spPr bwMode="auto">
            <a:xfrm>
              <a:off x="3061" y="1933"/>
              <a:ext cx="6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cs-CZ" dirty="0"/>
                <a:t>1655,5</a:t>
              </a:r>
              <a:endParaRPr lang="cs-CZ" altLang="cs-CZ" dirty="0"/>
            </a:p>
          </p:txBody>
        </p:sp>
        <p:graphicFrame>
          <p:nvGraphicFramePr>
            <p:cNvPr id="132" name="Object 27"/>
            <p:cNvGraphicFramePr>
              <a:graphicFrameLocks noChangeAspect="1"/>
            </p:cNvGraphicFramePr>
            <p:nvPr/>
          </p:nvGraphicFramePr>
          <p:xfrm>
            <a:off x="4372" y="1344"/>
            <a:ext cx="272" cy="264"/>
          </p:xfrm>
          <a:graphic>
            <a:graphicData uri="http://schemas.openxmlformats.org/presentationml/2006/ole">
              <p:oleObj spid="_x0000_s2319" name="Equation" r:id="rId9" imgW="431613" imgH="418918" progId="">
                <p:embed/>
              </p:oleObj>
            </a:graphicData>
          </a:graphic>
        </p:graphicFrame>
        <p:sp>
          <p:nvSpPr>
            <p:cNvPr id="133" name="Line 28"/>
            <p:cNvSpPr>
              <a:spLocks noChangeShapeType="1"/>
            </p:cNvSpPr>
            <p:nvPr/>
          </p:nvSpPr>
          <p:spPr bwMode="auto">
            <a:xfrm>
              <a:off x="5280" y="1392"/>
              <a:ext cx="0" cy="18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4" name="Line 29"/>
            <p:cNvSpPr>
              <a:spLocks noChangeShapeType="1"/>
            </p:cNvSpPr>
            <p:nvPr/>
          </p:nvSpPr>
          <p:spPr bwMode="auto">
            <a:xfrm>
              <a:off x="5184" y="220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5" name="Line 30"/>
            <p:cNvSpPr>
              <a:spLocks noChangeShapeType="1"/>
            </p:cNvSpPr>
            <p:nvPr/>
          </p:nvSpPr>
          <p:spPr bwMode="auto">
            <a:xfrm>
              <a:off x="5184" y="319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6" name="Text Box 31"/>
            <p:cNvSpPr txBox="1">
              <a:spLocks noChangeArrowheads="1"/>
            </p:cNvSpPr>
            <p:nvPr/>
          </p:nvSpPr>
          <p:spPr bwMode="auto">
            <a:xfrm>
              <a:off x="5030" y="960"/>
              <a:ext cx="36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i="1" dirty="0"/>
                <a:t>J P</a:t>
              </a:r>
            </a:p>
          </p:txBody>
        </p:sp>
        <p:sp>
          <p:nvSpPr>
            <p:cNvPr id="137" name="Text Box 32"/>
            <p:cNvSpPr txBox="1">
              <a:spLocks noChangeArrowheads="1"/>
            </p:cNvSpPr>
            <p:nvPr/>
          </p:nvSpPr>
          <p:spPr bwMode="auto">
            <a:xfrm>
              <a:off x="5088" y="1920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cs-CZ"/>
                <a:t>1 </a:t>
              </a:r>
              <a:r>
                <a:rPr lang="cs-CZ" altLang="cs-CZ"/>
                <a:t> </a:t>
              </a:r>
              <a:r>
                <a:rPr lang="en-US" altLang="cs-CZ" b="1"/>
                <a:t>+</a:t>
              </a:r>
              <a:r>
                <a:rPr lang="cs-CZ" altLang="cs-CZ"/>
                <a:t> </a:t>
              </a:r>
            </a:p>
          </p:txBody>
        </p:sp>
        <p:sp>
          <p:nvSpPr>
            <p:cNvPr id="138" name="Text Box 33"/>
            <p:cNvSpPr txBox="1">
              <a:spLocks noChangeArrowheads="1"/>
            </p:cNvSpPr>
            <p:nvPr/>
          </p:nvSpPr>
          <p:spPr bwMode="auto">
            <a:xfrm>
              <a:off x="5088" y="3168"/>
              <a:ext cx="4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cs-CZ" b="1"/>
                <a:t>0</a:t>
              </a:r>
              <a:r>
                <a:rPr lang="cs-CZ" altLang="cs-CZ" b="1"/>
                <a:t> </a:t>
              </a:r>
              <a:r>
                <a:rPr lang="en-US" altLang="cs-CZ" b="1"/>
                <a:t>+</a:t>
              </a:r>
              <a:r>
                <a:rPr lang="cs-CZ" altLang="cs-CZ"/>
                <a:t> </a:t>
              </a:r>
            </a:p>
          </p:txBody>
        </p:sp>
        <p:graphicFrame>
          <p:nvGraphicFramePr>
            <p:cNvPr id="139" name="Object 34"/>
            <p:cNvGraphicFramePr>
              <a:graphicFrameLocks noChangeAspect="1"/>
            </p:cNvGraphicFramePr>
            <p:nvPr/>
          </p:nvGraphicFramePr>
          <p:xfrm>
            <a:off x="4272" y="2544"/>
            <a:ext cx="432" cy="264"/>
          </p:xfrm>
          <a:graphic>
            <a:graphicData uri="http://schemas.openxmlformats.org/presentationml/2006/ole">
              <p:oleObj spid="_x0000_s2320" name="Equation" r:id="rId10" imgW="685800" imgH="419100" progId="">
                <p:embed/>
              </p:oleObj>
            </a:graphicData>
          </a:graphic>
        </p:graphicFrame>
        <p:graphicFrame>
          <p:nvGraphicFramePr>
            <p:cNvPr id="140" name="Object 35"/>
            <p:cNvGraphicFramePr>
              <a:graphicFrameLocks noChangeAspect="1"/>
            </p:cNvGraphicFramePr>
            <p:nvPr/>
          </p:nvGraphicFramePr>
          <p:xfrm>
            <a:off x="3152" y="3504"/>
            <a:ext cx="2143" cy="573"/>
          </p:xfrm>
          <a:graphic>
            <a:graphicData uri="http://schemas.openxmlformats.org/presentationml/2006/ole">
              <p:oleObj spid="_x0000_s2321" name="Equation" r:id="rId11" imgW="4102100" imgH="1104900" progId="">
                <p:embed/>
              </p:oleObj>
            </a:graphicData>
          </a:graphic>
        </p:graphicFrame>
      </p:grpSp>
      <p:sp>
        <p:nvSpPr>
          <p:cNvPr id="37" name="TextovéPole 36"/>
          <p:cNvSpPr txBox="1"/>
          <p:nvPr/>
        </p:nvSpPr>
        <p:spPr>
          <a:xfrm>
            <a:off x="0" y="0"/>
            <a:ext cx="1835696" cy="55172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500" dirty="0" smtClean="0"/>
              <a:t>Při </a:t>
            </a:r>
            <a:r>
              <a:rPr lang="cs-CZ" sz="1500" dirty="0" smtClean="0">
                <a:latin typeface="Symbol" pitchFamily="18" charset="2"/>
              </a:rPr>
              <a:t>b</a:t>
            </a:r>
            <a:r>
              <a:rPr lang="cs-CZ" sz="1500" dirty="0" smtClean="0"/>
              <a:t>+rozpadu dochází ke vzniku pozitronového záření. </a:t>
            </a:r>
            <a:r>
              <a:rPr lang="cs-CZ" sz="1500" dirty="0" smtClean="0"/>
              <a:t>To </a:t>
            </a:r>
            <a:r>
              <a:rPr lang="cs-CZ" sz="1500" dirty="0" smtClean="0"/>
              <a:t>nemá diskrétní spektrum, přestože vzniká při přechodu z přesně daných energetických hladin. Důvodem je to, že energii,  uvolněnou při přeměně si mezi sebe </a:t>
            </a:r>
            <a:r>
              <a:rPr lang="cs-CZ" sz="1500" dirty="0" smtClean="0"/>
              <a:t>téměř </a:t>
            </a:r>
            <a:r>
              <a:rPr lang="cs-CZ" sz="1500" dirty="0" smtClean="0"/>
              <a:t>náhodně rozdělí pozitron a neutrino. Proto energii pozitronů popisujeme spíše střední hodnotou. Čím víc energie se při štěpení uvolní, tím rychleji proces probíhá (poločas rozpadu je kratší).</a:t>
            </a:r>
            <a:endParaRPr lang="cs-CZ" sz="1500" dirty="0"/>
          </a:p>
        </p:txBody>
      </p:sp>
    </p:spTree>
    <p:extLst>
      <p:ext uri="{BB962C8B-B14F-4D97-AF65-F5344CB8AC3E}">
        <p14:creationId xmlns:p14="http://schemas.microsoft.com/office/powerpoint/2010/main" xmlns="" val="408330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Pozitronová emise</a:t>
            </a:r>
            <a:endParaRPr lang="cs-CZ" dirty="0"/>
          </a:p>
        </p:txBody>
      </p:sp>
      <p:pic>
        <p:nvPicPr>
          <p:cNvPr id="3" name="Picture 4" descr="Spectrum of Beta Radiation Energ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196752"/>
            <a:ext cx="6564910" cy="4674515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323528" y="5877272"/>
            <a:ext cx="856895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Histogram energie </a:t>
            </a:r>
            <a:r>
              <a:rPr lang="cs-CZ" dirty="0" smtClean="0">
                <a:latin typeface="Symbol" pitchFamily="18" charset="2"/>
              </a:rPr>
              <a:t>b</a:t>
            </a:r>
            <a:r>
              <a:rPr lang="cs-CZ" dirty="0" smtClean="0"/>
              <a:t> </a:t>
            </a:r>
            <a:r>
              <a:rPr lang="cs-CZ" dirty="0" smtClean="0"/>
              <a:t>částic. </a:t>
            </a:r>
            <a:r>
              <a:rPr lang="cs-CZ" dirty="0" smtClean="0"/>
              <a:t>Je patrno, </a:t>
            </a:r>
            <a:r>
              <a:rPr lang="cs-CZ" dirty="0" smtClean="0"/>
              <a:t>že neutrina mohou odnášet značnou část energie. </a:t>
            </a:r>
            <a:r>
              <a:rPr lang="cs-CZ" dirty="0" smtClean="0"/>
              <a:t>(viz též předchozí schéma, </a:t>
            </a:r>
            <a:r>
              <a:rPr lang="cs-CZ" dirty="0" smtClean="0"/>
              <a:t>kdy střed. E pozitronu je 700 </a:t>
            </a:r>
            <a:r>
              <a:rPr lang="cs-CZ" dirty="0" err="1" smtClean="0"/>
              <a:t>keV</a:t>
            </a:r>
            <a:r>
              <a:rPr lang="cs-CZ" dirty="0" smtClean="0"/>
              <a:t>, kdežto </a:t>
            </a:r>
            <a:r>
              <a:rPr lang="cs-CZ" dirty="0" smtClean="0"/>
              <a:t>rozdíl energie </a:t>
            </a:r>
            <a:r>
              <a:rPr lang="cs-CZ" dirty="0" smtClean="0"/>
              <a:t>hladin je 2700 </a:t>
            </a:r>
            <a:r>
              <a:rPr lang="cs-CZ" dirty="0" err="1" smtClean="0"/>
              <a:t>keV</a:t>
            </a:r>
            <a:r>
              <a:rPr lang="cs-CZ" dirty="0" smtClean="0"/>
              <a:t>. Poměr rozdělení energií mezi </a:t>
            </a:r>
            <a:r>
              <a:rPr lang="cs-CZ" dirty="0" smtClean="0">
                <a:latin typeface="Symbol" pitchFamily="18" charset="2"/>
              </a:rPr>
              <a:t>b</a:t>
            </a:r>
            <a:r>
              <a:rPr lang="cs-CZ" dirty="0" smtClean="0"/>
              <a:t> </a:t>
            </a:r>
            <a:r>
              <a:rPr lang="cs-CZ" dirty="0" smtClean="0"/>
              <a:t>částice a neutrina je pro každou přeměnu jiný.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52201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Útlum záření</a:t>
            </a:r>
            <a:endParaRPr lang="cs-CZ" dirty="0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816224" y="1968276"/>
            <a:ext cx="2971800" cy="3836988"/>
            <a:chOff x="288" y="1104"/>
            <a:chExt cx="1872" cy="2417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903" y="1104"/>
              <a:ext cx="1088" cy="2404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185" y="1117"/>
              <a:ext cx="91" cy="2404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V="1">
              <a:off x="288" y="2448"/>
              <a:ext cx="18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368" y="2432"/>
              <a:ext cx="817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1003" y="1797"/>
              <a:ext cx="18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H="1">
              <a:off x="1276" y="1797"/>
              <a:ext cx="31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321" y="1480"/>
              <a:ext cx="33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l-GR" altLang="cs-CZ"/>
                <a:t>Δ</a:t>
              </a:r>
              <a:r>
                <a:rPr lang="en-US" altLang="cs-CZ" b="1" i="1"/>
                <a:t>x</a:t>
              </a:r>
              <a:endParaRPr lang="cs-CZ" altLang="cs-CZ" b="1" i="1"/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867" y="2432"/>
              <a:ext cx="113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cs-CZ">
                  <a:latin typeface="Verdana" pitchFamily="34" charset="0"/>
                </a:rPr>
                <a:t>  </a:t>
              </a:r>
              <a:r>
                <a:rPr lang="en-US" altLang="cs-CZ" b="1" i="1"/>
                <a:t>x</a:t>
              </a:r>
              <a:r>
                <a:rPr lang="en-US" altLang="cs-CZ"/>
                <a:t>    </a:t>
              </a:r>
              <a:r>
                <a:rPr lang="en-US" altLang="cs-CZ" b="1" i="1"/>
                <a:t>x + </a:t>
              </a:r>
              <a:r>
                <a:rPr lang="el-GR" altLang="cs-CZ"/>
                <a:t>Δ</a:t>
              </a:r>
              <a:r>
                <a:rPr lang="en-US" altLang="cs-CZ" b="1" i="1"/>
                <a:t>x</a:t>
              </a:r>
              <a:endParaRPr lang="cs-CZ" altLang="cs-CZ" b="1" i="1"/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913" y="2111"/>
              <a:ext cx="96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cs-CZ" b="1" i="1"/>
                <a:t>I      I + </a:t>
              </a:r>
              <a:r>
                <a:rPr lang="el-GR" altLang="cs-CZ">
                  <a:latin typeface="Verdana" pitchFamily="34" charset="0"/>
                </a:rPr>
                <a:t>Δ</a:t>
              </a:r>
              <a:r>
                <a:rPr lang="en-US" altLang="cs-CZ" b="1" i="1"/>
                <a:t>I</a:t>
              </a:r>
              <a:endParaRPr lang="el-GR" altLang="cs-CZ" b="1" i="1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1276" y="2432"/>
              <a:ext cx="58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TextovéPole 13"/>
              <p:cNvSpPr txBox="1"/>
              <p:nvPr/>
            </p:nvSpPr>
            <p:spPr>
              <a:xfrm>
                <a:off x="5364088" y="1916832"/>
                <a:ext cx="2808312" cy="809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𝑑𝐼</m:t>
                          </m:r>
                          <m:d>
                            <m:d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=−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𝐼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1916832"/>
                <a:ext cx="2808312" cy="80913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TextovéPole 14"/>
              <p:cNvSpPr txBox="1"/>
              <p:nvPr/>
            </p:nvSpPr>
            <p:spPr>
              <a:xfrm>
                <a:off x="5364088" y="2780928"/>
                <a:ext cx="28083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𝐼</m:t>
                      </m:r>
                      <m:r>
                        <a:rPr lang="cs-CZ" sz="2400" b="0" i="1" smtClean="0">
                          <a:latin typeface="Cambria Math"/>
                        </a:rPr>
                        <m:t>(</m:t>
                      </m:r>
                      <m:r>
                        <a:rPr lang="cs-CZ" sz="2400" b="0" i="1" smtClean="0">
                          <a:latin typeface="Cambria Math"/>
                        </a:rPr>
                        <m:t>𝑥</m:t>
                      </m:r>
                      <m:r>
                        <a:rPr lang="cs-CZ" sz="2400" b="0" i="1" smtClean="0">
                          <a:latin typeface="Cambria Math"/>
                        </a:rPr>
                        <m:t>)=</m:t>
                      </m:r>
                      <m:r>
                        <a:rPr lang="cs-CZ" sz="2400" b="0" i="1" smtClean="0"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cs-CZ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e>
                      </m:d>
                      <m:sSup>
                        <m:sSupPr>
                          <m:ctrlPr>
                            <a:rPr lang="cs-CZ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cs-CZ" sz="2400" dirty="0"/>
              </a:p>
            </p:txBody>
          </p:sp>
        </mc:Choice>
        <mc:Fallback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2780928"/>
                <a:ext cx="2808312" cy="46166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TextovéPole 15"/>
              <p:cNvSpPr txBox="1"/>
              <p:nvPr/>
            </p:nvSpPr>
            <p:spPr>
              <a:xfrm>
                <a:off x="5292080" y="3293268"/>
                <a:ext cx="2808312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𝐼</m:t>
                      </m:r>
                      <m:r>
                        <a:rPr lang="cs-CZ" sz="24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</a:rPr>
                            <m:t>1/2</m:t>
                          </m:r>
                        </m:sub>
                      </m:sSub>
                      <m:r>
                        <a:rPr lang="cs-CZ" sz="2400" b="0" i="1" smtClean="0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cs-CZ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cs-CZ" sz="2400" dirty="0"/>
              </a:p>
            </p:txBody>
          </p:sp>
        </mc:Choice>
        <mc:Fallback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3293268"/>
                <a:ext cx="2808312" cy="783804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TextovéPole 16"/>
              <p:cNvSpPr txBox="1"/>
              <p:nvPr/>
            </p:nvSpPr>
            <p:spPr>
              <a:xfrm>
                <a:off x="5292080" y="4077072"/>
                <a:ext cx="2808312" cy="851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</a:rPr>
                            <m:t>1/2</m:t>
                          </m:r>
                        </m:sub>
                      </m:sSub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𝑙𝑛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𝜇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4077072"/>
                <a:ext cx="2808312" cy="851387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TextovéPole 17"/>
              <p:cNvSpPr txBox="1"/>
              <p:nvPr/>
            </p:nvSpPr>
            <p:spPr>
              <a:xfrm>
                <a:off x="4968044" y="5092377"/>
                <a:ext cx="1404156" cy="784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sub>
                      </m:sSub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044" y="5092377"/>
                <a:ext cx="1404156" cy="784895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TextovéPole 18"/>
              <p:cNvSpPr txBox="1"/>
              <p:nvPr/>
            </p:nvSpPr>
            <p:spPr>
              <a:xfrm>
                <a:off x="6840252" y="5085184"/>
                <a:ext cx="2124236" cy="787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sub>
                      </m:sSub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𝑚𝑜𝑙</m:t>
                              </m:r>
                            </m:sub>
                          </m:sSub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num>
                        <m:den>
                          <m:sSub>
                            <m:sSub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sub>
                          </m:sSub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0252" y="5085184"/>
                <a:ext cx="2124236" cy="787395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ovéPole 19"/>
          <p:cNvSpPr txBox="1"/>
          <p:nvPr/>
        </p:nvSpPr>
        <p:spPr>
          <a:xfrm>
            <a:off x="1835696" y="6021288"/>
            <a:ext cx="7308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</a:t>
            </a:r>
            <a:r>
              <a:rPr lang="cs-CZ" baseline="-25000" dirty="0" smtClean="0"/>
              <a:t>1/2</a:t>
            </a:r>
            <a:r>
              <a:rPr lang="cs-CZ" dirty="0" smtClean="0"/>
              <a:t> je </a:t>
            </a:r>
            <a:r>
              <a:rPr lang="cs-CZ" dirty="0" err="1" smtClean="0"/>
              <a:t>polotloušťka</a:t>
            </a:r>
            <a:r>
              <a:rPr lang="cs-CZ" dirty="0" smtClean="0"/>
              <a:t> a </a:t>
            </a:r>
            <a:r>
              <a:rPr lang="cs-CZ" dirty="0" smtClean="0">
                <a:latin typeface="Symbol" pitchFamily="18" charset="2"/>
              </a:rPr>
              <a:t>m</a:t>
            </a:r>
            <a:r>
              <a:rPr lang="cs-CZ" dirty="0" smtClean="0"/>
              <a:t> </a:t>
            </a:r>
            <a:r>
              <a:rPr lang="cs-CZ" dirty="0" smtClean="0"/>
              <a:t>je lineární koeficient útlumu</a:t>
            </a:r>
            <a:r>
              <a:rPr lang="cs-CZ" dirty="0" smtClean="0"/>
              <a:t>. Zavádí </a:t>
            </a:r>
            <a:r>
              <a:rPr lang="cs-CZ" dirty="0" smtClean="0"/>
              <a:t>se hmotnostní koeficient útlumu, </a:t>
            </a:r>
            <a:r>
              <a:rPr lang="cs-CZ" dirty="0" smtClean="0"/>
              <a:t>nezávislý </a:t>
            </a:r>
            <a:r>
              <a:rPr lang="cs-CZ" dirty="0" smtClean="0"/>
              <a:t>na hustotě </a:t>
            </a:r>
            <a:r>
              <a:rPr lang="cs-CZ" dirty="0" smtClean="0"/>
              <a:t>látky, </a:t>
            </a:r>
            <a:r>
              <a:rPr lang="cs-CZ" dirty="0" smtClean="0"/>
              <a:t>a atomový koeficient útlumu, </a:t>
            </a:r>
            <a:r>
              <a:rPr lang="cs-CZ" dirty="0" smtClean="0"/>
              <a:t>nezávislý </a:t>
            </a:r>
            <a:r>
              <a:rPr lang="cs-CZ" dirty="0" smtClean="0"/>
              <a:t>jak na hustotě tak i na látkovém množství.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01761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Útlum záření</a:t>
            </a:r>
            <a:endParaRPr lang="cs-CZ" dirty="0"/>
          </a:p>
        </p:txBody>
      </p:sp>
      <p:sp>
        <p:nvSpPr>
          <p:cNvPr id="20" name="Zástupný symbol pro obsah 2"/>
          <p:cNvSpPr txBox="1">
            <a:spLocks/>
          </p:cNvSpPr>
          <p:nvPr/>
        </p:nvSpPr>
        <p:spPr>
          <a:xfrm>
            <a:off x="1907704" y="1556793"/>
            <a:ext cx="7010400" cy="316835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Foton předává energii částicím látky.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Energie částic je buď absorbována nebo opětovně vyzářena.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Zavádí se koeficient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energiového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útlumu a koeficient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energiové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absorpce.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TextovéPole 13"/>
              <p:cNvSpPr txBox="1"/>
              <p:nvPr/>
            </p:nvSpPr>
            <p:spPr>
              <a:xfrm>
                <a:off x="2195736" y="4653136"/>
                <a:ext cx="2592288" cy="1045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3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32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cs-CZ" sz="3200" b="0" i="1" smtClean="0">
                              <a:latin typeface="Cambria Math"/>
                              <a:ea typeface="Cambria Math"/>
                            </a:rPr>
                            <m:t>𝑡𝑟</m:t>
                          </m:r>
                        </m:sub>
                      </m:sSub>
                      <m:r>
                        <a:rPr lang="cs-CZ" sz="3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3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sz="3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sz="3200" b="0" i="1" smtClean="0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cs-CZ" sz="3200" b="0" i="1" smtClean="0">
                                      <a:latin typeface="Cambria Math"/>
                                      <a:ea typeface="Cambria Math"/>
                                    </a:rPr>
                                    <m:t>𝑡𝑟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cs-CZ" sz="3200" b="0" i="1" smtClean="0">
                              <a:latin typeface="Cambria Math"/>
                              <a:ea typeface="Cambria Math"/>
                            </a:rPr>
                            <m:t>ħ</m:t>
                          </m:r>
                          <m:r>
                            <a:rPr lang="cs-CZ" sz="32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den>
                      </m:f>
                      <m:r>
                        <a:rPr lang="cs-CZ" sz="3200" b="0" i="1" smtClean="0"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cs-CZ" sz="3200" dirty="0"/>
              </a:p>
            </p:txBody>
          </p:sp>
        </mc:Choice>
        <mc:Fallback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4653136"/>
                <a:ext cx="2592288" cy="104541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TextovéPole 20"/>
              <p:cNvSpPr txBox="1"/>
              <p:nvPr/>
            </p:nvSpPr>
            <p:spPr>
              <a:xfrm>
                <a:off x="5652120" y="4653136"/>
                <a:ext cx="2592288" cy="1045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3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32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cs-CZ" sz="3200" b="0" i="1" smtClean="0">
                              <a:latin typeface="Cambria Math"/>
                              <a:ea typeface="Cambria Math"/>
                            </a:rPr>
                            <m:t>𝑎𝑏</m:t>
                          </m:r>
                        </m:sub>
                      </m:sSub>
                      <m:r>
                        <a:rPr lang="cs-CZ" sz="3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3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sz="3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sz="3200" b="0" i="1" smtClean="0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cs-CZ" sz="3200" b="0" i="1" smtClean="0">
                                      <a:latin typeface="Cambria Math"/>
                                      <a:ea typeface="Cambria Math"/>
                                    </a:rPr>
                                    <m:t>𝑎𝑏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cs-CZ" sz="3200" b="0" i="1" smtClean="0">
                              <a:latin typeface="Cambria Math"/>
                              <a:ea typeface="Cambria Math"/>
                            </a:rPr>
                            <m:t>ħ</m:t>
                          </m:r>
                          <m:r>
                            <a:rPr lang="cs-CZ" sz="32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den>
                      </m:f>
                      <m:r>
                        <a:rPr lang="cs-CZ" sz="3200" b="0" i="1" smtClean="0"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cs-CZ" sz="3200" dirty="0"/>
              </a:p>
            </p:txBody>
          </p:sp>
        </mc:Choice>
        <mc:Fallback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4653136"/>
                <a:ext cx="2592288" cy="1045414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/>
          <p:cNvSpPr txBox="1"/>
          <p:nvPr/>
        </p:nvSpPr>
        <p:spPr>
          <a:xfrm>
            <a:off x="0" y="5661248"/>
            <a:ext cx="896448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Pokud lineární koeficient útlumu vynásobíme poměrem střední hodnoty prošlé energie a energie původního záření </a:t>
            </a:r>
            <a:r>
              <a:rPr lang="cs-CZ" dirty="0" smtClean="0"/>
              <a:t>(</a:t>
            </a:r>
            <a:r>
              <a:rPr lang="cs-CZ" dirty="0" err="1" smtClean="0"/>
              <a:t>ħ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dirty="0" smtClean="0"/>
              <a:t>) </a:t>
            </a:r>
            <a:r>
              <a:rPr lang="cs-CZ" dirty="0" smtClean="0"/>
              <a:t>dostáváme </a:t>
            </a:r>
            <a:r>
              <a:rPr lang="cs-CZ" i="1" dirty="0" smtClean="0"/>
              <a:t>koeficient </a:t>
            </a:r>
            <a:r>
              <a:rPr lang="cs-CZ" i="1" dirty="0" err="1" smtClean="0"/>
              <a:t>energiového</a:t>
            </a:r>
            <a:r>
              <a:rPr lang="cs-CZ" i="1" dirty="0" smtClean="0"/>
              <a:t> útlumu</a:t>
            </a:r>
            <a:r>
              <a:rPr lang="cs-CZ" dirty="0" smtClean="0"/>
              <a:t>.</a:t>
            </a:r>
            <a:endParaRPr lang="cs-CZ" dirty="0" smtClean="0"/>
          </a:p>
          <a:p>
            <a:pPr>
              <a:defRPr/>
            </a:pPr>
            <a:r>
              <a:rPr lang="cs-CZ" dirty="0" smtClean="0"/>
              <a:t>Pokud lineární koeficient útlumu vynásobíme poměrem střední hodnoty absorbované energie a energie původního záření </a:t>
            </a:r>
            <a:r>
              <a:rPr lang="cs-CZ" dirty="0" smtClean="0"/>
              <a:t>(</a:t>
            </a:r>
            <a:r>
              <a:rPr lang="cs-CZ" dirty="0" err="1" smtClean="0"/>
              <a:t>ħ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dirty="0" smtClean="0"/>
              <a:t>) </a:t>
            </a:r>
            <a:r>
              <a:rPr lang="cs-CZ" dirty="0" smtClean="0"/>
              <a:t>dostáváme </a:t>
            </a:r>
            <a:r>
              <a:rPr lang="cs-CZ" dirty="0" smtClean="0"/>
              <a:t>koeficient </a:t>
            </a:r>
            <a:r>
              <a:rPr lang="cs-CZ" dirty="0" err="1" smtClean="0"/>
              <a:t>energiové</a:t>
            </a:r>
            <a:r>
              <a:rPr lang="cs-CZ" dirty="0" smtClean="0"/>
              <a:t> </a:t>
            </a:r>
            <a:r>
              <a:rPr lang="cs-CZ" dirty="0" err="1" smtClean="0"/>
              <a:t>absorbce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47648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Interakce fotonů</a:t>
            </a:r>
            <a:endParaRPr lang="cs-CZ" dirty="0"/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1907704" y="1556793"/>
            <a:ext cx="7010400" cy="504055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Fotoelektrický jev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Lin. Koeficient útlumu -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Rayleighnův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rozptyl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Lin. Koeficient útlumu -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Comptonův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jev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Lin. Koeficient útlumu -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Tvorba elektron-pozitronový pár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Lin. Koeficient útlumu -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051720" y="6165304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Každý z těchto jevů má svůj vlastní lineární koeficient útlumu, který se podílí na celkovém útlumu záření!!!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951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Fotoelektrický jev</a:t>
            </a:r>
            <a:endParaRPr lang="cs-CZ" dirty="0"/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1907704" y="1556793"/>
            <a:ext cx="7010400" cy="273630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Energie fotonu je absorbována elektronem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následně je využita k jeho ionizaci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Zbytek se přemění na kinetickou energii elektronu.</a:t>
            </a:r>
            <a:endParaRPr lang="cs-C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Energie musí být dostatečná k ionizaci.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7990" y="3646793"/>
            <a:ext cx="4630354" cy="321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3406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Fotoelektrický jev</a:t>
            </a:r>
            <a:endParaRPr lang="cs-CZ" dirty="0"/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1907704" y="1196752"/>
            <a:ext cx="7010400" cy="566124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Vnitřní: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Elektron je vytržen z elektronového obalu.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Neopouští ovšem látku, ale není vázán na konkrétní atom.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Stává se z něj vodivostní elektron a podílí se na lepším vedení elektrického proudu látkou, např. polovodiče.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Vnější: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Elektron je vytržen z el. obalu.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Opouští látku a je zcela volným.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Vzniklou „díru“ může zaplnit elektron z vyšší vrstvy a vyzářit foton.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Vyzářený foton může okamžitě způsobit vnější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fotojev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vyrazit další (tzv.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Augerův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elektron.</a:t>
            </a:r>
          </a:p>
        </p:txBody>
      </p:sp>
    </p:spTree>
    <p:extLst>
      <p:ext uri="{BB962C8B-B14F-4D97-AF65-F5344CB8AC3E}">
        <p14:creationId xmlns:p14="http://schemas.microsoft.com/office/powerpoint/2010/main" xmlns="" val="410814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Fotoelektrický jev</a:t>
            </a:r>
            <a:endParaRPr lang="cs-CZ" dirty="0"/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5580112" y="1412776"/>
            <a:ext cx="3563888" cy="525658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7788" lvl="1" indent="0">
              <a:buNone/>
            </a:pPr>
            <a:r>
              <a:rPr lang="cs-CZ" altLang="cs-CZ" sz="2000" dirty="0" smtClean="0">
                <a:latin typeface="+mn-lt"/>
                <a:cs typeface="Times New Roman" panose="02020603050405020304" pitchFamily="18" charset="0"/>
              </a:rPr>
              <a:t>Fluorescenční </a:t>
            </a:r>
            <a:r>
              <a:rPr lang="cs-CZ" altLang="cs-CZ" sz="2000" dirty="0">
                <a:latin typeface="+mn-lt"/>
                <a:cs typeface="Times New Roman" panose="02020603050405020304" pitchFamily="18" charset="0"/>
              </a:rPr>
              <a:t>výtěžek </a:t>
            </a:r>
            <a:r>
              <a:rPr lang="cs-CZ" altLang="cs-CZ" sz="2000" b="1" dirty="0" err="1">
                <a:latin typeface="+mn-lt"/>
                <a:cs typeface="Times New Roman" panose="02020603050405020304" pitchFamily="18" charset="0"/>
              </a:rPr>
              <a:t>ω</a:t>
            </a:r>
            <a:r>
              <a:rPr lang="cs-CZ" altLang="cs-CZ" sz="2000" b="1" i="1" baseline="-25000" dirty="0" err="1">
                <a:latin typeface="+mn-lt"/>
                <a:cs typeface="Times New Roman" panose="02020603050405020304" pitchFamily="18" charset="0"/>
              </a:rPr>
              <a:t>K</a:t>
            </a:r>
            <a:r>
              <a:rPr lang="cs-CZ" altLang="cs-CZ" sz="2000" b="1" i="1" baseline="-25000" dirty="0">
                <a:latin typeface="+mn-lt"/>
                <a:cs typeface="Times New Roman" panose="02020603050405020304" pitchFamily="18" charset="0"/>
              </a:rPr>
              <a:t>(L) </a:t>
            </a:r>
            <a:r>
              <a:rPr lang="cs-CZ" altLang="cs-CZ" sz="2000" dirty="0">
                <a:latin typeface="+mn-lt"/>
                <a:cs typeface="Times New Roman" panose="02020603050405020304" pitchFamily="18" charset="0"/>
              </a:rPr>
              <a:t>udává </a:t>
            </a:r>
            <a:r>
              <a:rPr lang="cs-CZ" altLang="cs-CZ" sz="2000" b="1" dirty="0">
                <a:latin typeface="+mn-lt"/>
                <a:cs typeface="Times New Roman" panose="02020603050405020304" pitchFamily="18" charset="0"/>
              </a:rPr>
              <a:t>podíl pravděpodobností emise</a:t>
            </a:r>
            <a:r>
              <a:rPr lang="cs-CZ" altLang="cs-CZ" sz="2000" dirty="0">
                <a:latin typeface="+mn-lt"/>
                <a:cs typeface="Times New Roman" panose="02020603050405020304" pitchFamily="18" charset="0"/>
              </a:rPr>
              <a:t> fotonu a </a:t>
            </a:r>
            <a:r>
              <a:rPr lang="cs-CZ" altLang="cs-CZ" sz="2000" dirty="0" err="1">
                <a:latin typeface="+mn-lt"/>
                <a:cs typeface="Times New Roman" panose="02020603050405020304" pitchFamily="18" charset="0"/>
              </a:rPr>
              <a:t>Augerova</a:t>
            </a:r>
            <a:r>
              <a:rPr lang="cs-CZ" altLang="cs-CZ" sz="2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cs-CZ" altLang="cs-CZ" sz="2000" dirty="0" smtClean="0">
                <a:latin typeface="+mn-lt"/>
                <a:cs typeface="Times New Roman" panose="02020603050405020304" pitchFamily="18" charset="0"/>
              </a:rPr>
              <a:t>elektronu </a:t>
            </a:r>
            <a:r>
              <a:rPr lang="cs-CZ" altLang="cs-CZ" sz="2000" dirty="0">
                <a:latin typeface="+mn-lt"/>
                <a:cs typeface="Times New Roman" panose="02020603050405020304" pitchFamily="18" charset="0"/>
              </a:rPr>
              <a:t>při zaplnění dané volné </a:t>
            </a:r>
            <a:r>
              <a:rPr lang="cs-CZ" altLang="cs-CZ" sz="2000" dirty="0" smtClean="0">
                <a:latin typeface="+mn-lt"/>
                <a:cs typeface="Times New Roman" panose="02020603050405020304" pitchFamily="18" charset="0"/>
              </a:rPr>
              <a:t>hladiny (K nebo L). </a:t>
            </a:r>
            <a:r>
              <a:rPr lang="cs-CZ" sz="2000" dirty="0" smtClean="0">
                <a:latin typeface="+mn-lt"/>
              </a:rPr>
              <a:t>Vidíme, </a:t>
            </a:r>
            <a:r>
              <a:rPr lang="cs-CZ" sz="2000" dirty="0" smtClean="0">
                <a:latin typeface="+mn-lt"/>
              </a:rPr>
              <a:t>že </a:t>
            </a:r>
            <a:r>
              <a:rPr lang="cs-CZ" sz="2000" dirty="0" smtClean="0">
                <a:latin typeface="+mn-lt"/>
              </a:rPr>
              <a:t>A. </a:t>
            </a:r>
            <a:r>
              <a:rPr lang="cs-CZ" sz="2000" dirty="0" smtClean="0">
                <a:latin typeface="+mn-lt"/>
              </a:rPr>
              <a:t>elektrony mají větší pravděpodobnost emise u lehčích atomů. U těžších atomů převažuje fotoemise (pro vrstvu K velmi </a:t>
            </a:r>
            <a:r>
              <a:rPr lang="cs-CZ" sz="2000" dirty="0" smtClean="0">
                <a:latin typeface="+mn-lt"/>
              </a:rPr>
              <a:t>výrazně). Pro </a:t>
            </a:r>
            <a:r>
              <a:rPr lang="cs-CZ" sz="2000" dirty="0" smtClean="0">
                <a:latin typeface="+mn-lt"/>
              </a:rPr>
              <a:t>hladinu L je poměr výrazně nižší tzn., že při absorpci fotonu elektronem z hladiny L je větší pravděpodobnost emise </a:t>
            </a:r>
            <a:r>
              <a:rPr lang="cs-CZ" sz="2000" dirty="0" smtClean="0">
                <a:latin typeface="+mn-lt"/>
              </a:rPr>
              <a:t>A. </a:t>
            </a:r>
            <a:r>
              <a:rPr lang="cs-CZ" sz="2000" dirty="0" smtClean="0">
                <a:latin typeface="+mn-lt"/>
              </a:rPr>
              <a:t>elektronu než při absorpci na K hladině i pro těžší atomy.</a:t>
            </a:r>
            <a:endParaRPr lang="cs-CZ" altLang="cs-CZ" sz="2000" dirty="0">
              <a:latin typeface="+mn-lt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27" t="7191" r="7527"/>
          <a:stretch>
            <a:fillRect/>
          </a:stretch>
        </p:blipFill>
        <p:spPr bwMode="auto">
          <a:xfrm>
            <a:off x="112726" y="1556792"/>
            <a:ext cx="5539394" cy="475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2288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0000"/>
                    </a14:imgEffect>
                    <a14:imgEffect>
                      <a14:brightnessContrast bright="5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38" y="908720"/>
            <a:ext cx="9170374" cy="5029175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835696" y="6021288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Nejběžnější </a:t>
            </a:r>
            <a:r>
              <a:rPr lang="cs-CZ" dirty="0" err="1" smtClean="0"/>
              <a:t>elmg</a:t>
            </a:r>
            <a:r>
              <a:rPr lang="cs-CZ" dirty="0" smtClean="0"/>
              <a:t>. </a:t>
            </a:r>
            <a:r>
              <a:rPr lang="cs-CZ" dirty="0" smtClean="0"/>
              <a:t>záření je viditelné </a:t>
            </a:r>
            <a:r>
              <a:rPr lang="cs-CZ" dirty="0" smtClean="0"/>
              <a:t>světlo, </a:t>
            </a:r>
            <a:r>
              <a:rPr lang="cs-CZ" dirty="0" smtClean="0"/>
              <a:t>ale to tvoří jen nepatrnou část celkového spektra. Každou část spektra se naučil člověk </a:t>
            </a:r>
            <a:r>
              <a:rPr lang="cs-CZ" dirty="0" smtClean="0"/>
              <a:t>nějak </a:t>
            </a:r>
            <a:r>
              <a:rPr lang="cs-CZ" dirty="0" smtClean="0"/>
              <a:t>využívat. Od radiového vlnění, přes mikrovlnné, infračervené až po RTG a gama. </a:t>
            </a:r>
          </a:p>
        </p:txBody>
      </p:sp>
    </p:spTree>
    <p:extLst>
      <p:ext uri="{BB962C8B-B14F-4D97-AF65-F5344CB8AC3E}">
        <p14:creationId xmlns:p14="http://schemas.microsoft.com/office/powerpoint/2010/main" xmlns="" val="228486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Rayleighův</a:t>
            </a:r>
            <a:r>
              <a:rPr lang="cs-CZ" dirty="0" smtClean="0"/>
              <a:t> rozptyl</a:t>
            </a:r>
            <a:endParaRPr lang="cs-CZ" dirty="0"/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1907704" y="1556793"/>
            <a:ext cx="7010400" cy="489654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Foton interaguje s elektronem z obalu.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Dojde pouze k rozptylu fotonu, což nemá za následek ztrátu jeho energie.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6956" y="3560081"/>
            <a:ext cx="5091428" cy="324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0" y="188640"/>
            <a:ext cx="2051720" cy="67403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err="1" smtClean="0"/>
              <a:t>Rayleigův</a:t>
            </a:r>
            <a:r>
              <a:rPr lang="cs-CZ" dirty="0" smtClean="0"/>
              <a:t> rozptyl je úměrný 4. mocnině vlnové délky záření. Na malých molekulách plynu se </a:t>
            </a:r>
            <a:r>
              <a:rPr lang="cs-CZ" dirty="0" smtClean="0"/>
              <a:t>dá </a:t>
            </a:r>
            <a:r>
              <a:rPr lang="cs-CZ" dirty="0" smtClean="0"/>
              <a:t>pozorovat v přírodě a je zodpovědný za modrou barvu oblohy. Modrá barva se rozptyluje víc než ostatní vlnové délky.</a:t>
            </a:r>
          </a:p>
          <a:p>
            <a:r>
              <a:rPr lang="cs-CZ" dirty="0" smtClean="0"/>
              <a:t>Podobný jev je </a:t>
            </a:r>
            <a:r>
              <a:rPr lang="cs-CZ" dirty="0" err="1" smtClean="0"/>
              <a:t>Ramanův</a:t>
            </a:r>
            <a:r>
              <a:rPr lang="cs-CZ" dirty="0" smtClean="0"/>
              <a:t> rozptyl. </a:t>
            </a:r>
            <a:r>
              <a:rPr lang="cs-CZ" dirty="0" smtClean="0"/>
              <a:t>Není </a:t>
            </a:r>
            <a:r>
              <a:rPr lang="cs-CZ" dirty="0" smtClean="0"/>
              <a:t>elastický a dochází při něm ke změně vlnové délky fotonu, což se výhodné pro spektroskopická měření (</a:t>
            </a:r>
            <a:r>
              <a:rPr lang="cs-CZ" dirty="0" err="1" smtClean="0"/>
              <a:t>Ramanova</a:t>
            </a:r>
            <a:r>
              <a:rPr lang="cs-CZ" dirty="0" smtClean="0"/>
              <a:t> spektroskopie).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81484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2664" y="3127300"/>
            <a:ext cx="4320480" cy="37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Comptonův</a:t>
            </a:r>
            <a:r>
              <a:rPr lang="cs-CZ" dirty="0" smtClean="0"/>
              <a:t> rozptyl</a:t>
            </a:r>
            <a:endParaRPr lang="cs-CZ" dirty="0"/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1907704" y="1556793"/>
            <a:ext cx="7010400" cy="489654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Foton interaguje s elektronem z vyšší vrstvy obalu.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Dojde  k rozptylu fotonu i vyražení elektronu z obalu.</a:t>
            </a:r>
          </a:p>
        </p:txBody>
      </p:sp>
    </p:spTree>
    <p:extLst>
      <p:ext uri="{BB962C8B-B14F-4D97-AF65-F5344CB8AC3E}">
        <p14:creationId xmlns:p14="http://schemas.microsoft.com/office/powerpoint/2010/main" xmlns="" val="272566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Comptonův</a:t>
            </a:r>
            <a:r>
              <a:rPr lang="cs-CZ" dirty="0" smtClean="0"/>
              <a:t> rozptyl</a:t>
            </a:r>
            <a:endParaRPr lang="cs-CZ" dirty="0"/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1907704" y="1556793"/>
            <a:ext cx="7010400" cy="79208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prům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podíl energie předané fotonem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cs-CZ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omptonovu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elektronu.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766" r="3831"/>
          <a:stretch>
            <a:fillRect/>
          </a:stretch>
        </p:blipFill>
        <p:spPr bwMode="auto">
          <a:xfrm>
            <a:off x="2083636" y="2489721"/>
            <a:ext cx="6658535" cy="433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7971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</a:t>
            </a:r>
            <a:r>
              <a:rPr lang="cs-CZ" baseline="30000" dirty="0" smtClean="0"/>
              <a:t>-</a:t>
            </a:r>
            <a:r>
              <a:rPr lang="cs-CZ" dirty="0"/>
              <a:t> </a:t>
            </a:r>
            <a:r>
              <a:rPr lang="cs-CZ" dirty="0" smtClean="0"/>
              <a:t>- e</a:t>
            </a:r>
            <a:r>
              <a:rPr lang="cs-CZ" baseline="30000" dirty="0" smtClean="0"/>
              <a:t>+</a:t>
            </a:r>
            <a:r>
              <a:rPr lang="cs-CZ" dirty="0" smtClean="0"/>
              <a:t> pár</a:t>
            </a:r>
            <a:endParaRPr lang="cs-CZ" dirty="0"/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1907704" y="1556793"/>
            <a:ext cx="7010400" cy="489654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blízkosti silného jádra se může foton přeměnit na elektron a pozitron.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Důkaz, že hmota a energie jedno jest.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3391" y="3284984"/>
            <a:ext cx="5299026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0" y="3284984"/>
            <a:ext cx="2627784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Z energie </a:t>
            </a:r>
            <a:r>
              <a:rPr lang="cs-CZ" dirty="0" smtClean="0"/>
              <a:t>„nehmotného“ </a:t>
            </a:r>
            <a:r>
              <a:rPr lang="cs-CZ" dirty="0" smtClean="0"/>
              <a:t>fotonu </a:t>
            </a:r>
            <a:r>
              <a:rPr lang="cs-CZ" dirty="0" smtClean="0"/>
              <a:t>se stane </a:t>
            </a:r>
            <a:r>
              <a:rPr lang="cs-CZ" dirty="0" smtClean="0"/>
              <a:t>hmota </a:t>
            </a:r>
            <a:r>
              <a:rPr lang="cs-CZ" dirty="0" smtClean="0"/>
              <a:t>páru </a:t>
            </a:r>
            <a:r>
              <a:rPr lang="cs-CZ" dirty="0" smtClean="0"/>
              <a:t>a z přebytku kinetická energie obou </a:t>
            </a:r>
            <a:r>
              <a:rPr lang="cs-CZ" dirty="0" smtClean="0"/>
              <a:t>částic. Mají </a:t>
            </a:r>
            <a:r>
              <a:rPr lang="cs-CZ" dirty="0" smtClean="0"/>
              <a:t>opačné náboje, takže </a:t>
            </a:r>
            <a:r>
              <a:rPr lang="cs-CZ" dirty="0" smtClean="0"/>
              <a:t>když </a:t>
            </a:r>
            <a:r>
              <a:rPr lang="cs-CZ" dirty="0" smtClean="0"/>
              <a:t>bude </a:t>
            </a:r>
            <a:r>
              <a:rPr lang="cs-CZ" dirty="0" err="1" smtClean="0"/>
              <a:t>Ek</a:t>
            </a:r>
            <a:r>
              <a:rPr lang="cs-CZ" dirty="0" smtClean="0"/>
              <a:t> moc malá, opět se mohou přitáhnout a </a:t>
            </a:r>
            <a:r>
              <a:rPr lang="cs-CZ" dirty="0" err="1" smtClean="0"/>
              <a:t>anihilovat</a:t>
            </a:r>
            <a:r>
              <a:rPr lang="cs-CZ" dirty="0" smtClean="0"/>
              <a:t>. Obecně ovšem e+ </a:t>
            </a:r>
            <a:r>
              <a:rPr lang="cs-CZ" dirty="0" err="1" smtClean="0"/>
              <a:t>anihiluje</a:t>
            </a:r>
            <a:r>
              <a:rPr lang="cs-CZ" dirty="0" smtClean="0"/>
              <a:t> o </a:t>
            </a:r>
            <a:r>
              <a:rPr lang="cs-CZ" dirty="0" smtClean="0"/>
              <a:t>chvilku </a:t>
            </a:r>
            <a:r>
              <a:rPr lang="cs-CZ" dirty="0" smtClean="0"/>
              <a:t>později s </a:t>
            </a:r>
            <a:r>
              <a:rPr lang="cs-CZ" dirty="0" smtClean="0"/>
              <a:t>libovolným elektronem.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60608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Dominance</a:t>
            </a:r>
            <a:endParaRPr lang="cs-CZ" dirty="0"/>
          </a:p>
        </p:txBody>
      </p:sp>
      <p:pic>
        <p:nvPicPr>
          <p:cNvPr id="5" name="Picture 10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715" r="3604" b="943"/>
          <a:stretch>
            <a:fillRect/>
          </a:stretch>
        </p:blipFill>
        <p:spPr bwMode="auto">
          <a:xfrm>
            <a:off x="1835696" y="1408976"/>
            <a:ext cx="7128792" cy="5332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9001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Lin. </a:t>
            </a:r>
            <a:r>
              <a:rPr lang="cs-CZ" dirty="0" err="1" smtClean="0"/>
              <a:t>koef</a:t>
            </a:r>
            <a:r>
              <a:rPr lang="cs-CZ" dirty="0" smtClean="0"/>
              <a:t>. útlumu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Zástupný symbol pro obsah 2"/>
              <p:cNvSpPr txBox="1">
                <a:spLocks/>
              </p:cNvSpPr>
              <p:nvPr/>
            </p:nvSpPr>
            <p:spPr>
              <a:xfrm>
                <a:off x="1907704" y="1556793"/>
                <a:ext cx="7010400" cy="489654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 celkovém lineárním koeficientu útlumu záření se podílejí všechny čtyři interakce.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𝜇</m:t>
                      </m:r>
                      <m:r>
                        <a:rPr lang="cs-CZ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cs-CZ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𝜏</m:t>
                      </m:r>
                      <m:r>
                        <a:rPr lang="cs-CZ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𝑅</m:t>
                          </m:r>
                        </m:sub>
                      </m:sSub>
                      <m:r>
                        <a:rPr lang="cs-CZ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</m:sSub>
                      <m:r>
                        <a:rPr lang="cs-CZ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κ</m:t>
                      </m:r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Zavádí se také lineární koeficient absorpce.</a:t>
                </a:r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cs-CZ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cs-CZ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cs-CZ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κ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𝑎𝑏</m:t>
                          </m:r>
                        </m:sub>
                      </m:sSub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 </a:t>
                </a:r>
                <a:r>
                  <a:rPr lang="cs-CZ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Rayleigho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rozptylu nedochází k absorpci energie (je to rozptyl).</a:t>
                </a:r>
              </a:p>
            </p:txBody>
          </p:sp>
        </mc:Choice>
        <mc:Fallback>
          <p:sp>
            <p:nvSpPr>
              <p:cNvPr id="4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556793"/>
                <a:ext cx="7010400" cy="4896543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000" t="-1741" r="-113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09434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Ionizující záření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1907704" y="1556793"/>
            <a:ext cx="7010400" cy="489654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 tok částic, které mohou ionizovat atomy či excitovat jádra.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Rozlišujeme dva typy: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Přímo ionizující záření.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Nepřímo ionizující záření.</a:t>
            </a:r>
          </a:p>
        </p:txBody>
      </p:sp>
    </p:spTree>
    <p:extLst>
      <p:ext uri="{BB962C8B-B14F-4D97-AF65-F5344CB8AC3E}">
        <p14:creationId xmlns:p14="http://schemas.microsoft.com/office/powerpoint/2010/main" xmlns="" val="361685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Přímo ionizující z.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1907704" y="1556793"/>
            <a:ext cx="7010400" cy="489654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 tvořeno elektricky nabitými částicemi (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-záření, protony…).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Mohou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mít dostatečnou energii k ionizaci atomů.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Při průchodu absorbujícím prostředím dochází k ionizačním ztrátám (záření předává energii okolním částicím), čímž dochází k narušení rovnováhy.</a:t>
            </a:r>
          </a:p>
        </p:txBody>
      </p:sp>
    </p:spTree>
    <p:extLst>
      <p:ext uri="{BB962C8B-B14F-4D97-AF65-F5344CB8AC3E}">
        <p14:creationId xmlns:p14="http://schemas.microsoft.com/office/powerpoint/2010/main" xmlns="" val="77922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Přímo ionizující z.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1907704" y="1556793"/>
            <a:ext cx="7010400" cy="489654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Čím větší hmotnost nebo náboj tím větší je ionizační ztráta.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Větší ionizační ztráta znamená předání víc energie na malé dráze letu.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Tudíž záření má malou pronikavost, ale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malém objemu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dochází k velkému počtu ionizací.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Tento stav popisuje veličina lineární přenos energie (L).</a:t>
            </a:r>
          </a:p>
        </p:txBody>
      </p:sp>
    </p:spTree>
    <p:extLst>
      <p:ext uri="{BB962C8B-B14F-4D97-AF65-F5344CB8AC3E}">
        <p14:creationId xmlns:p14="http://schemas.microsoft.com/office/powerpoint/2010/main" xmlns="" val="63975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Přímo ionizující z.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Zástupný symbol pro obsah 2"/>
              <p:cNvSpPr txBox="1">
                <a:spLocks/>
              </p:cNvSpPr>
              <p:nvPr/>
            </p:nvSpPr>
            <p:spPr>
              <a:xfrm>
                <a:off x="1907704" y="1556793"/>
                <a:ext cx="7010400" cy="5301207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Lineární přenos energie (LET) je pro nabité částice definována vztahem: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𝑑𝐸</m:t>
                              </m:r>
                            </m:num>
                            <m:den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𝑑𝑙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cs-CZ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vyjadřuje ztrátu energie a dl na jaké dráze k této ztrátě došlo.</a:t>
                </a:r>
              </a:p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Jak už bylo řečeno těžké a nabité částice mají L větší.</a:t>
                </a:r>
              </a:p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Hustě ionizující záření (velké L).</a:t>
                </a:r>
              </a:p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Řídce ionizující záření (malé L).</a:t>
                </a:r>
              </a:p>
              <a:p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556793"/>
                <a:ext cx="7010400" cy="530120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000" t="-2529" r="-2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28439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RTG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07704" y="1556793"/>
            <a:ext cx="7010400" cy="530120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RTG je nepostradatelné v dnešní medicíně.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 ovšem vzniká?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 jej detekujeme?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 interaguje s látkou?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Jaké veličiny jsou s ionizujícím zářením spjaté?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všem bude řeč…</a:t>
            </a:r>
          </a:p>
        </p:txBody>
      </p:sp>
    </p:spTree>
    <p:extLst>
      <p:ext uri="{BB962C8B-B14F-4D97-AF65-F5344CB8AC3E}">
        <p14:creationId xmlns:p14="http://schemas.microsoft.com/office/powerpoint/2010/main" xmlns="" val="49138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Nepřímo ionizující z.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1907704" y="1556793"/>
            <a:ext cx="7010400" cy="511256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 tvořeno elektricky neutrálními částicemi jako jsou fotony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neutrony.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Jejich průchod látkou neionizuje prostředí.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Ovšem po interakci s látkou se mohou uvolnit sekundární, přímo ionizující částice, které již mohou prostředí ionizovat (pokud mají dostatečnou energii).</a:t>
            </a:r>
          </a:p>
        </p:txBody>
      </p:sp>
    </p:spTree>
    <p:extLst>
      <p:ext uri="{BB962C8B-B14F-4D97-AF65-F5344CB8AC3E}">
        <p14:creationId xmlns:p14="http://schemas.microsoft.com/office/powerpoint/2010/main" xmlns="" val="353916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Veličiny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1907704" y="1556793"/>
            <a:ext cx="7010400" cy="511256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logiky věci se dělí na čtyři skupiny.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Popisující zdroj ionizujícího záření.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Popisující ionizující záření v prostoru.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Popisující interakci s hmotou.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Popisující interakci s živou hmotou.</a:t>
            </a:r>
          </a:p>
        </p:txBody>
      </p:sp>
    </p:spTree>
    <p:extLst>
      <p:ext uri="{BB962C8B-B14F-4D97-AF65-F5344CB8AC3E}">
        <p14:creationId xmlns:p14="http://schemas.microsoft.com/office/powerpoint/2010/main" xmlns="" val="372791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Veličiny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Zástupný symbol pro obsah 2"/>
              <p:cNvSpPr txBox="1">
                <a:spLocks/>
              </p:cNvSpPr>
              <p:nvPr/>
            </p:nvSpPr>
            <p:spPr>
              <a:xfrm>
                <a:off x="1907704" y="1556793"/>
                <a:ext cx="7010400" cy="5112567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 radionuklidů se používá aktivita: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𝑑𝑁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Jednotka becquerel (</a:t>
                </a:r>
                <a:r>
                  <a:rPr lang="cs-CZ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Bq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s</a:t>
                </a:r>
                <a:r>
                  <a:rPr lang="cs-CZ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Odvozené: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Hmotnostní aktivita </a:t>
                </a:r>
                <a:r>
                  <a:rPr lang="cs-CZ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cs-CZ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cs-CZ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(Bq.kg</a:t>
                </a:r>
                <a:r>
                  <a:rPr lang="cs-CZ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Objemová aktivita </a:t>
                </a:r>
                <a:r>
                  <a:rPr lang="cs-CZ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cs-CZ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(Bq.m</a:t>
                </a:r>
                <a:r>
                  <a:rPr lang="cs-CZ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-3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Plošná aktivita </a:t>
                </a:r>
                <a:r>
                  <a:rPr lang="cs-CZ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cs-CZ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(Bq.m</a:t>
                </a:r>
                <a:r>
                  <a:rPr lang="cs-CZ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556793"/>
                <a:ext cx="7010400" cy="511256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000" t="-16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ovéPole 4"/>
          <p:cNvSpPr txBox="1"/>
          <p:nvPr/>
        </p:nvSpPr>
        <p:spPr>
          <a:xfrm>
            <a:off x="2195736" y="6021288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Dříve byla používána jednotka aktivity 1 curie. 1 </a:t>
            </a:r>
            <a:r>
              <a:rPr lang="cs-CZ" dirty="0" err="1" smtClean="0"/>
              <a:t>Ci</a:t>
            </a:r>
            <a:r>
              <a:rPr lang="cs-CZ" dirty="0" smtClean="0"/>
              <a:t> = 3,7 . 10</a:t>
            </a:r>
            <a:r>
              <a:rPr lang="cs-CZ" baseline="30000" dirty="0" smtClean="0"/>
              <a:t>10</a:t>
            </a:r>
            <a:r>
              <a:rPr lang="cs-CZ" dirty="0" smtClean="0"/>
              <a:t> s</a:t>
            </a:r>
            <a:r>
              <a:rPr lang="cs-CZ" baseline="30000" dirty="0" smtClean="0"/>
              <a:t>-1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86737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Veličiny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Zástupný symbol pro obsah 2"/>
              <p:cNvSpPr txBox="1">
                <a:spLocks/>
              </p:cNvSpPr>
              <p:nvPr/>
            </p:nvSpPr>
            <p:spPr>
              <a:xfrm>
                <a:off x="1907704" y="1556793"/>
                <a:ext cx="7010400" cy="5112567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Přeměnová </a:t>
                </a:r>
                <a:r>
                  <a:rPr lang="cs-CZ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konst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(u radionuklidů):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  <a:cs typeface="Times New Roman" panose="02020603050405020304" pitchFamily="18" charset="0"/>
                        </a:rPr>
                        <m:t>λ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b="0" i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func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1/2</m:t>
                              </m:r>
                            </m:sub>
                          </m:sSub>
                        </m:den>
                      </m:f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          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λ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Emise zdroje (u umělých zdrojů):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𝑧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       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cs-CZ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cs-CZ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Počet emitovaných částic s čas.</a:t>
                </a:r>
              </a:p>
            </p:txBody>
          </p:sp>
        </mc:Choice>
        <mc:Fallback>
          <p:sp>
            <p:nvSpPr>
              <p:cNvPr id="4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556793"/>
                <a:ext cx="7010400" cy="511256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000" t="-16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2460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Veličiny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Zástupný symbol pro obsah 2"/>
              <p:cNvSpPr txBox="1">
                <a:spLocks/>
              </p:cNvSpPr>
              <p:nvPr/>
            </p:nvSpPr>
            <p:spPr>
              <a:xfrm>
                <a:off x="1907704" y="1556793"/>
                <a:ext cx="7010400" cy="5112567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Ionizující záření v prostoru se dá charakterizovat více veličinami: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Fluence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částic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cs typeface="Times New Roman" panose="02020603050405020304" pitchFamily="18" charset="0"/>
                      </a:rPr>
                      <m:t>Φ</m:t>
                    </m:r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𝑑𝑁</m:t>
                        </m:r>
                      </m:num>
                      <m:den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𝑑𝑎</m:t>
                        </m:r>
                      </m:den>
                    </m:f>
                  </m:oMath>
                </a14:m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[m</a:t>
                </a:r>
                <a:r>
                  <a:rPr lang="cs-CZ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Příkon </a:t>
                </a:r>
                <a:r>
                  <a:rPr lang="cs-CZ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fluence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částic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𝜑</m:t>
                    </m:r>
                    <m:r>
                      <a:rPr lang="cs-CZ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Φ</m:t>
                        </m:r>
                      </m:num>
                      <m:den>
                        <m: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[m</a:t>
                </a:r>
                <a:r>
                  <a:rPr lang="cs-CZ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.s</a:t>
                </a:r>
                <a:r>
                  <a:rPr lang="cs-CZ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Fluence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energie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cs typeface="Times New Roman" panose="02020603050405020304" pitchFamily="18" charset="0"/>
                      </a:rPr>
                      <m:t>Ψ</m:t>
                    </m:r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𝑑𝑅</m:t>
                        </m:r>
                      </m:num>
                      <m:den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𝑑𝑎</m:t>
                        </m:r>
                      </m:den>
                    </m:f>
                  </m:oMath>
                </a14:m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[J.m</a:t>
                </a:r>
                <a:r>
                  <a:rPr lang="cs-CZ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Příkon </a:t>
                </a:r>
                <a:r>
                  <a:rPr lang="cs-CZ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fluence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energie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cs typeface="Times New Roman" panose="02020603050405020304" pitchFamily="18" charset="0"/>
                      </a:rPr>
                      <m:t>ψ</m:t>
                    </m:r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/>
                            <a:cs typeface="Times New Roman" panose="02020603050405020304" pitchFamily="18" charset="0"/>
                          </a:rPr>
                          <m:t>Φ</m:t>
                        </m:r>
                      </m:num>
                      <m:den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[J.m</a:t>
                </a:r>
                <a:r>
                  <a:rPr lang="cs-CZ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.s</a:t>
                </a:r>
                <a:r>
                  <a:rPr lang="cs-CZ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</a:p>
            </p:txBody>
          </p:sp>
        </mc:Choice>
        <mc:Fallback>
          <p:sp>
            <p:nvSpPr>
              <p:cNvPr id="4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556793"/>
                <a:ext cx="7010400" cy="511256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000" t="-1669" r="-87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35567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Veličiny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1907704" y="1556793"/>
            <a:ext cx="7010400" cy="511256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Pravděpodobnost interakce ionizujícího záření je charakterizována účinným průřezem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Pokud již k interakci dojde, tak nás zajímá, kolik energie látka absorbuje, což můžeme popsat veličinami dávka (D) 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erma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(K).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470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Veličiny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Zástupný symbol pro obsah 2"/>
              <p:cNvSpPr txBox="1">
                <a:spLocks/>
              </p:cNvSpPr>
              <p:nvPr/>
            </p:nvSpPr>
            <p:spPr>
              <a:xfrm>
                <a:off x="1907704" y="1556793"/>
                <a:ext cx="7010400" cy="5112567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Dávka nám udává střední energii nabitých částic absorbovaných v látce: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𝐷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𝑑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</m:e>
                          </m:d>
                        </m:num>
                        <m:den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𝑑𝑚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    [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𝐽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]=[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𝐺𝑦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]</m:t>
                      </m:r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cs-CZ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Kerma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nám popisuje součet kinetických energií nabitých částic, které vznikly nepřímo ionizujícím zářením (fotony, neutrony):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𝐾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𝑠𝑒</m:t>
                              </m:r>
                            </m:sub>
                          </m:sSub>
                        </m:num>
                        <m:den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𝑑𝑚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   [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𝐺𝑦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]</m:t>
                      </m:r>
                    </m:oMath>
                  </m:oMathPara>
                </a14:m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556793"/>
                <a:ext cx="7010400" cy="511256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000" t="-16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ovéPole 4"/>
          <p:cNvSpPr txBox="1"/>
          <p:nvPr/>
        </p:nvSpPr>
        <p:spPr>
          <a:xfrm>
            <a:off x="7020272" y="5445224"/>
            <a:ext cx="21237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Kerma</a:t>
            </a:r>
            <a:r>
              <a:rPr lang="cs-CZ" dirty="0" smtClean="0"/>
              <a:t> je zejména při vyšších energiích částic větší než absorbovaná dávka. Proč?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11586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Veličiny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Zástupný symbol pro obsah 2"/>
              <p:cNvSpPr txBox="1">
                <a:spLocks/>
              </p:cNvSpPr>
              <p:nvPr/>
            </p:nvSpPr>
            <p:spPr>
              <a:xfrm>
                <a:off x="1907704" y="1556793"/>
                <a:ext cx="7010400" cy="5112567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Okamžitou situaci vystihují </a:t>
                </a:r>
                <a:r>
                  <a:rPr lang="cs-CZ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kermová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případně dávková rychlost: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𝐷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𝑑𝐷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          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𝐾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𝑑𝐾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         [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𝐺𝑦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]</m:t>
                      </m:r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Připomeňme lineární přenos energie (L), který představuje energii, kterou při zpomalování nabité 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č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ástice látka absorbuje.</a:t>
                </a:r>
              </a:p>
              <a:p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556793"/>
                <a:ext cx="7010400" cy="511256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000" t="-16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89171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Veličiny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1907704" y="1556793"/>
            <a:ext cx="7010400" cy="530120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Při interakci ionizujícího záření s živou hmotou závisí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efekt nejen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dávce, ale také na druhu záření a na tkáni, kterou ionizující záření prochází.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Existuje několik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veličin vystihujících biologické účinky.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Dávkový ekvivalent vyjadřuje biologický účinek záření na </a:t>
            </a:r>
            <a:r>
              <a:rPr lang="cs-C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člověka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Zohledňuje veličinu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 (lineární přenos energie).</a:t>
            </a:r>
          </a:p>
          <a:p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44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Veličiny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Zástupný symbol pro obsah 2"/>
              <p:cNvSpPr txBox="1">
                <a:spLocks/>
              </p:cNvSpPr>
              <p:nvPr/>
            </p:nvSpPr>
            <p:spPr>
              <a:xfrm>
                <a:off x="1907704" y="1556793"/>
                <a:ext cx="7010400" cy="5112567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Dávkový ekvivalent (H)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𝐻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𝑄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𝐷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𝐽</m:t>
                          </m:r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𝑘</m:t>
                          </m:r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]=[</m:t>
                          </m:r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𝑆𝑣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𝑠𝑖𝑒𝑣𝑒𝑟𝑡</m:t>
                      </m:r>
                    </m:oMath>
                  </m:oMathPara>
                </a14:m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58775" indent="0">
                  <a:buNone/>
                </a:pP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,kde D je dávka a Q je jakostní koeficient, který je určen funkcí L.</a:t>
                </a:r>
              </a:p>
              <a:p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556793"/>
                <a:ext cx="7010400" cy="511256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000" t="-16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3" name="Tabulk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4985193"/>
                  </p:ext>
                </p:extLst>
              </p:nvPr>
            </p:nvGraphicFramePr>
            <p:xfrm>
              <a:off x="2267744" y="4077072"/>
              <a:ext cx="6096000" cy="2218627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048000"/>
                    <a:gridCol w="3048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 smtClean="0"/>
                            <a:t>L [</a:t>
                          </a:r>
                          <a:r>
                            <a:rPr lang="cs-CZ" sz="2400" dirty="0" err="1" smtClean="0"/>
                            <a:t>keV</a:t>
                          </a:r>
                          <a:r>
                            <a:rPr lang="cs-CZ" sz="2400" dirty="0" smtClean="0"/>
                            <a:t>/</a:t>
                          </a:r>
                          <a:r>
                            <a:rPr lang="el-GR" sz="2400" dirty="0" smtClean="0"/>
                            <a:t>μ</a:t>
                          </a:r>
                          <a:r>
                            <a:rPr lang="cs-CZ" sz="2400" dirty="0" smtClean="0"/>
                            <a:t>m]</a:t>
                          </a:r>
                          <a:endParaRPr lang="cs-CZ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 smtClean="0"/>
                            <a:t>Q</a:t>
                          </a:r>
                          <a:endParaRPr lang="cs-CZ" sz="2400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 smtClean="0"/>
                            <a:t>L &lt; 10</a:t>
                          </a:r>
                          <a:endParaRPr lang="cs-CZ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 smtClean="0"/>
                            <a:t>1</a:t>
                          </a:r>
                          <a:endParaRPr lang="cs-CZ" sz="2400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 smtClean="0"/>
                            <a:t>10 ≤ L &lt; 100</a:t>
                          </a:r>
                          <a:endParaRPr lang="cs-CZ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 smtClean="0"/>
                            <a:t>0,32L – 2,2</a:t>
                          </a:r>
                          <a:endParaRPr lang="cs-CZ" sz="2400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 smtClean="0"/>
                            <a:t>100 ≤ L</a:t>
                          </a:r>
                          <a:endParaRPr lang="cs-CZ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400" smtClean="0">
                                        <a:latin typeface="Cambria Math"/>
                                      </a:rPr>
                                      <m:t>300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cs-CZ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cs-CZ" sz="2400" smtClean="0">
                                            <a:latin typeface="Cambria Math"/>
                                          </a:rPr>
                                          <m:t>𝐿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cs-CZ" sz="24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3" name="Tabulk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a14="http://schemas.microsoft.com/office/drawing/2010/main" xmlns="" xmlns:p14="http://schemas.microsoft.com/office/powerpoint/2010/main" val="1314985193"/>
                  </p:ext>
                </p:extLst>
              </p:nvPr>
            </p:nvGraphicFramePr>
            <p:xfrm>
              <a:off x="2267744" y="4077072"/>
              <a:ext cx="6096000" cy="2218627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048000"/>
                    <a:gridCol w="3048000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 smtClean="0"/>
                            <a:t>L [</a:t>
                          </a:r>
                          <a:r>
                            <a:rPr lang="cs-CZ" sz="2400" dirty="0" err="1" smtClean="0"/>
                            <a:t>keV</a:t>
                          </a:r>
                          <a:r>
                            <a:rPr lang="cs-CZ" sz="2400" dirty="0" smtClean="0"/>
                            <a:t>/</a:t>
                          </a:r>
                          <a:r>
                            <a:rPr lang="el-GR" sz="2400" dirty="0" smtClean="0"/>
                            <a:t>μ</a:t>
                          </a:r>
                          <a:r>
                            <a:rPr lang="cs-CZ" sz="2400" dirty="0" smtClean="0"/>
                            <a:t>m]</a:t>
                          </a:r>
                          <a:endParaRPr lang="cs-CZ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 smtClean="0"/>
                            <a:t>Q</a:t>
                          </a:r>
                          <a:endParaRPr lang="cs-CZ" sz="2400" dirty="0"/>
                        </a:p>
                      </a:txBody>
                      <a:tcPr anchor="ctr"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 smtClean="0"/>
                            <a:t>L &lt; 10</a:t>
                          </a:r>
                          <a:endParaRPr lang="cs-CZ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 smtClean="0"/>
                            <a:t>1</a:t>
                          </a:r>
                          <a:endParaRPr lang="cs-CZ" sz="2400" dirty="0"/>
                        </a:p>
                      </a:txBody>
                      <a:tcPr anchor="ctr"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 smtClean="0"/>
                            <a:t>10 ≤ L &lt; 100</a:t>
                          </a:r>
                          <a:endParaRPr lang="cs-CZ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 smtClean="0"/>
                            <a:t>0,32L – 2,2</a:t>
                          </a:r>
                          <a:endParaRPr lang="cs-CZ" sz="2400" dirty="0"/>
                        </a:p>
                      </a:txBody>
                      <a:tcPr anchor="ctr"/>
                    </a:tc>
                  </a:tr>
                  <a:tr h="8470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 smtClean="0"/>
                            <a:t>100 ≤ L</a:t>
                          </a:r>
                          <a:endParaRPr lang="cs-CZ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100000" t="-167626" r="-2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xmlns="" val="19290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RTG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07704" y="1556793"/>
            <a:ext cx="7010400" cy="530120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 zákona elektromagnetické indukce vyplývá, že při pohybu el. náboje se indukuje magnetické pole.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Pokud je náboj prudce zpomalen, přebytečná energie se přemění v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elektromagnetické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záření.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Možné hodnoty intenzity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energetické spektrum záření je obvykle značně široké, ale má své fyzikální limity.</a:t>
            </a:r>
          </a:p>
        </p:txBody>
      </p:sp>
    </p:spTree>
    <p:extLst>
      <p:ext uri="{BB962C8B-B14F-4D97-AF65-F5344CB8AC3E}">
        <p14:creationId xmlns:p14="http://schemas.microsoft.com/office/powerpoint/2010/main" xmlns="" val="145682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Veličiny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Zástupný symbol pro obsah 2"/>
              <p:cNvSpPr txBox="1">
                <a:spLocks/>
              </p:cNvSpPr>
              <p:nvPr/>
            </p:nvSpPr>
            <p:spPr>
              <a:xfrm>
                <a:off x="1907704" y="1556793"/>
                <a:ext cx="7010400" cy="496855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Častěji se využívá ekvivalentní dávka: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𝑇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𝑅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𝑅𝑇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cs-CZ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cs-CZ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je radiační váhový faktor a D</a:t>
                </a:r>
                <a:r>
                  <a:rPr lang="cs-CZ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RT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je střední hodnota absorbované dávky zářením typu R v orgánu T.</a:t>
                </a:r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Jednotka je také Sv.</a:t>
                </a:r>
              </a:p>
              <a:p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556793"/>
                <a:ext cx="7010400" cy="4968551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000" t="-171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ovéPole 4"/>
          <p:cNvSpPr txBox="1"/>
          <p:nvPr/>
        </p:nvSpPr>
        <p:spPr>
          <a:xfrm>
            <a:off x="2051720" y="5661248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Suma (sčítání) přes R. To znamená, že se sečtou dávky všech typů záření (R), které byly absorbovány v </a:t>
            </a:r>
            <a:r>
              <a:rPr lang="cs-CZ" dirty="0" smtClean="0"/>
              <a:t>orgánu/tkáni </a:t>
            </a:r>
            <a:r>
              <a:rPr lang="cs-CZ" dirty="0" smtClean="0"/>
              <a:t>T.</a:t>
            </a:r>
          </a:p>
          <a:p>
            <a:r>
              <a:rPr lang="cs-CZ" dirty="0" smtClean="0"/>
              <a:t>(předpokládáme tedy současné působení více druhů záření!!!)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05179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Veličiny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1907704" y="1556793"/>
            <a:ext cx="7010400" cy="496855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Radiační váhový faktor a typ záření.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5" name="Tabulk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5716051"/>
                  </p:ext>
                </p:extLst>
              </p:nvPr>
            </p:nvGraphicFramePr>
            <p:xfrm>
              <a:off x="2220416" y="2308759"/>
              <a:ext cx="6096000" cy="4221291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524000"/>
                    <a:gridCol w="1524000"/>
                    <a:gridCol w="3048000"/>
                  </a:tblGrid>
                  <a:tr h="3708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 smtClean="0"/>
                            <a:t>Záření</a:t>
                          </a:r>
                          <a:endParaRPr lang="cs-CZ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 err="1" smtClean="0"/>
                            <a:t>w</a:t>
                          </a:r>
                          <a:r>
                            <a:rPr lang="cs-CZ" sz="2400" baseline="-25000" dirty="0" err="1" smtClean="0"/>
                            <a:t>R</a:t>
                          </a:r>
                          <a:endParaRPr lang="cs-CZ" sz="2400" dirty="0"/>
                        </a:p>
                      </a:txBody>
                      <a:tcPr anchor="ctr"/>
                    </a:tc>
                  </a:tr>
                  <a:tr h="3708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l-GR" sz="2400" dirty="0" smtClean="0">
                              <a:latin typeface="Times New Roman"/>
                              <a:cs typeface="Times New Roman"/>
                            </a:rPr>
                            <a:t>γ</a:t>
                          </a:r>
                          <a:r>
                            <a:rPr lang="cs-CZ" sz="2400" dirty="0" smtClean="0">
                              <a:latin typeface="Times New Roman"/>
                              <a:cs typeface="Times New Roman"/>
                            </a:rPr>
                            <a:t>,RTG,</a:t>
                          </a:r>
                          <a:r>
                            <a:rPr lang="el-GR" sz="2400" dirty="0" smtClean="0">
                              <a:latin typeface="Times New Roman"/>
                              <a:cs typeface="Times New Roman"/>
                            </a:rPr>
                            <a:t>β</a:t>
                          </a:r>
                          <a:r>
                            <a:rPr lang="cs-CZ" sz="2400" baseline="30000" dirty="0" smtClean="0">
                              <a:latin typeface="Times New Roman"/>
                              <a:cs typeface="Times New Roman"/>
                            </a:rPr>
                            <a:t>+</a:t>
                          </a:r>
                          <a:r>
                            <a:rPr lang="cs-CZ" sz="2400" baseline="0" dirty="0" smtClean="0">
                              <a:latin typeface="Times New Roman"/>
                              <a:cs typeface="Times New Roman"/>
                            </a:rPr>
                            <a:t>,</a:t>
                          </a:r>
                          <a:r>
                            <a:rPr lang="el-GR" sz="2400" dirty="0" smtClean="0">
                              <a:latin typeface="Times New Roman"/>
                              <a:cs typeface="Times New Roman"/>
                            </a:rPr>
                            <a:t>β</a:t>
                          </a:r>
                          <a:r>
                            <a:rPr lang="cs-CZ" sz="2400" baseline="30000" dirty="0" smtClean="0">
                              <a:latin typeface="Times New Roman"/>
                              <a:cs typeface="Times New Roman"/>
                            </a:rPr>
                            <a:t>-</a:t>
                          </a:r>
                          <a:endParaRPr lang="cs-CZ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 smtClean="0"/>
                            <a:t>1</a:t>
                          </a:r>
                          <a:endParaRPr lang="cs-CZ" sz="2400" dirty="0"/>
                        </a:p>
                      </a:txBody>
                      <a:tcPr anchor="ctr"/>
                    </a:tc>
                  </a:tr>
                  <a:tr h="3708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 smtClean="0"/>
                            <a:t>Protony</a:t>
                          </a:r>
                          <a:r>
                            <a:rPr lang="cs-CZ" sz="2400" baseline="0" dirty="0" smtClean="0"/>
                            <a:t> a nabité piony</a:t>
                          </a:r>
                          <a:endParaRPr lang="cs-CZ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 smtClean="0"/>
                            <a:t>2</a:t>
                          </a:r>
                          <a:endParaRPr lang="cs-CZ" sz="2400" dirty="0"/>
                        </a:p>
                      </a:txBody>
                      <a:tcPr anchor="ctr"/>
                    </a:tc>
                  </a:tr>
                  <a:tr h="3708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l-GR" sz="2400" dirty="0" smtClean="0"/>
                            <a:t>α</a:t>
                          </a:r>
                          <a:r>
                            <a:rPr lang="cs-CZ" sz="2400" dirty="0" smtClean="0"/>
                            <a:t>,produkty štěpení,</a:t>
                          </a:r>
                          <a:r>
                            <a:rPr lang="cs-CZ" sz="2400" baseline="0" dirty="0" smtClean="0"/>
                            <a:t> těžká jádra</a:t>
                          </a:r>
                          <a:endParaRPr lang="cs-CZ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 smtClean="0"/>
                            <a:t>20</a:t>
                          </a:r>
                        </a:p>
                      </a:txBody>
                      <a:tcPr anchor="ctr"/>
                    </a:tc>
                  </a:tr>
                  <a:tr h="37084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 smtClean="0"/>
                            <a:t>Neutrony</a:t>
                          </a:r>
                          <a:endParaRPr lang="cs-CZ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 smtClean="0"/>
                            <a:t>&lt; 1 </a:t>
                          </a:r>
                          <a:r>
                            <a:rPr lang="cs-CZ" sz="2400" dirty="0" err="1" smtClean="0"/>
                            <a:t>Mev</a:t>
                          </a:r>
                          <a:endParaRPr lang="cs-CZ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2400" b="0" i="1" smtClean="0">
                                    <a:latin typeface="Cambria Math"/>
                                  </a:rPr>
                                  <m:t>2,5+18,2</m:t>
                                </m:r>
                                <m:sSup>
                                  <m:sSupPr>
                                    <m:ctrlP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2400" b="0" i="1" smtClean="0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cs-CZ" sz="24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func>
                                          <m:funcPr>
                                            <m:ctrlPr>
                                              <a:rPr lang="cs-CZ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sSup>
                                              <m:sSupPr>
                                                <m:ctrlPr>
                                                  <a:rPr lang="cs-CZ" sz="2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cs-CZ" sz="2400" b="0" i="0" smtClean="0">
                                                    <a:latin typeface="Cambria Math"/>
                                                  </a:rPr>
                                                  <m:t>ln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cs-CZ" sz="2400" b="0" i="1" smtClean="0">
                                                    <a:latin typeface="Cambria Math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fName>
                                          <m:e>
                                            <m:r>
                                              <a:rPr lang="cs-CZ" sz="2400" b="0" i="1" smtClean="0">
                                                <a:latin typeface="Cambria Math"/>
                                              </a:rPr>
                                              <m:t>𝐸</m:t>
                                            </m:r>
                                          </m:e>
                                        </m:func>
                                      </m:num>
                                      <m:den>
                                        <m:r>
                                          <a:rPr lang="cs-CZ" sz="2400" b="0" i="1" smtClean="0">
                                            <a:latin typeface="Cambria Math"/>
                                          </a:rPr>
                                          <m:t>6</m:t>
                                        </m:r>
                                      </m:den>
                                    </m:f>
                                  </m:sup>
                                </m:sSup>
                              </m:oMath>
                            </m:oMathPara>
                          </a14:m>
                          <a:endParaRPr lang="cs-CZ" sz="2400" dirty="0" smtClean="0"/>
                        </a:p>
                      </a:txBody>
                      <a:tcPr anchor="ctr"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cs-CZ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 smtClean="0"/>
                            <a:t>1-50 </a:t>
                          </a:r>
                          <a:r>
                            <a:rPr lang="cs-CZ" sz="2400" dirty="0" err="1" smtClean="0"/>
                            <a:t>Mev</a:t>
                          </a:r>
                          <a:endParaRPr lang="cs-CZ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2400" b="0" i="1" smtClean="0">
                                    <a:latin typeface="Cambria Math"/>
                                  </a:rPr>
                                  <m:t>5+17</m:t>
                                </m:r>
                                <m:sSup>
                                  <m:sSupPr>
                                    <m:ctrlP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2400" b="0" i="1" smtClean="0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cs-CZ" sz="24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func>
                                          <m:funcPr>
                                            <m:ctrlPr>
                                              <a:rPr lang="cs-CZ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sSup>
                                              <m:sSupPr>
                                                <m:ctrlPr>
                                                  <a:rPr lang="cs-CZ" sz="2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cs-CZ" sz="2400" b="0" i="0" smtClean="0">
                                                    <a:latin typeface="Cambria Math"/>
                                                  </a:rPr>
                                                  <m:t>ln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cs-CZ" sz="2400" b="0" i="1" smtClean="0">
                                                    <a:latin typeface="Cambria Math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fName>
                                          <m:e>
                                            <m:r>
                                              <a:rPr lang="cs-CZ" sz="2400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  <m:r>
                                              <a:rPr lang="cs-CZ" sz="2400" b="0" i="1" smtClean="0">
                                                <a:latin typeface="Cambria Math"/>
                                              </a:rPr>
                                              <m:t>𝐸</m:t>
                                            </m:r>
                                          </m:e>
                                        </m:func>
                                      </m:num>
                                      <m:den>
                                        <m:r>
                                          <a:rPr lang="cs-CZ" sz="2400" b="0" i="1" smtClean="0">
                                            <a:latin typeface="Cambria Math"/>
                                          </a:rPr>
                                          <m:t>6</m:t>
                                        </m:r>
                                      </m:den>
                                    </m:f>
                                  </m:sup>
                                </m:sSup>
                              </m:oMath>
                            </m:oMathPara>
                          </a14:m>
                          <a:endParaRPr lang="cs-CZ" sz="2400" dirty="0" smtClean="0"/>
                        </a:p>
                      </a:txBody>
                      <a:tcPr anchor="ctr"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cs-CZ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 smtClean="0"/>
                            <a:t>&gt; 50 </a:t>
                          </a:r>
                          <a:r>
                            <a:rPr lang="cs-CZ" sz="2400" dirty="0" err="1" smtClean="0"/>
                            <a:t>Mev</a:t>
                          </a:r>
                          <a:endParaRPr lang="cs-CZ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2400" b="0" i="1" smtClean="0">
                                    <a:latin typeface="Cambria Math"/>
                                  </a:rPr>
                                  <m:t>2,5+3,25</m:t>
                                </m:r>
                                <m:sSup>
                                  <m:sSupPr>
                                    <m:ctrlP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2400" b="0" i="1" smtClean="0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cs-CZ" sz="24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func>
                                          <m:funcPr>
                                            <m:ctrlPr>
                                              <a:rPr lang="cs-CZ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sSup>
                                              <m:sSupPr>
                                                <m:ctrlPr>
                                                  <a:rPr lang="cs-CZ" sz="2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cs-CZ" sz="2400" b="0" i="0" smtClean="0">
                                                    <a:latin typeface="Cambria Math"/>
                                                  </a:rPr>
                                                  <m:t>ln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cs-CZ" sz="2400" b="0" i="1" smtClean="0">
                                                    <a:latin typeface="Cambria Math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fName>
                                          <m:e>
                                            <m:r>
                                              <a:rPr lang="cs-CZ" sz="2400" b="0" i="1" smtClean="0">
                                                <a:latin typeface="Cambria Math"/>
                                              </a:rPr>
                                              <m:t>0,04</m:t>
                                            </m:r>
                                            <m:r>
                                              <a:rPr lang="cs-CZ" sz="2400" b="0" i="1" smtClean="0">
                                                <a:latin typeface="Cambria Math"/>
                                              </a:rPr>
                                              <m:t>𝐸</m:t>
                                            </m:r>
                                          </m:e>
                                        </m:func>
                                      </m:num>
                                      <m:den>
                                        <m:r>
                                          <a:rPr lang="cs-CZ" sz="2400" b="0" i="1" smtClean="0">
                                            <a:latin typeface="Cambria Math"/>
                                          </a:rPr>
                                          <m:t>6</m:t>
                                        </m:r>
                                      </m:den>
                                    </m:f>
                                  </m:sup>
                                </m:sSup>
                              </m:oMath>
                            </m:oMathPara>
                          </a14:m>
                          <a:endParaRPr lang="cs-CZ" sz="2400" dirty="0" smtClean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Tabulk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a14="http://schemas.microsoft.com/office/drawing/2010/main" xmlns="" xmlns:p14="http://schemas.microsoft.com/office/powerpoint/2010/main" val="1075716051"/>
                  </p:ext>
                </p:extLst>
              </p:nvPr>
            </p:nvGraphicFramePr>
            <p:xfrm>
              <a:off x="2220416" y="2308759"/>
              <a:ext cx="6096000" cy="4221291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524000"/>
                    <a:gridCol w="1524000"/>
                    <a:gridCol w="3048000"/>
                  </a:tblGrid>
                  <a:tr h="45720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 smtClean="0"/>
                            <a:t>Záření</a:t>
                          </a:r>
                          <a:endParaRPr lang="cs-CZ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 err="1" smtClean="0"/>
                            <a:t>w</a:t>
                          </a:r>
                          <a:r>
                            <a:rPr lang="cs-CZ" sz="2400" baseline="-25000" dirty="0" err="1" smtClean="0"/>
                            <a:t>R</a:t>
                          </a:r>
                          <a:endParaRPr lang="cs-CZ" sz="2400" dirty="0"/>
                        </a:p>
                      </a:txBody>
                      <a:tcPr anchor="ctr"/>
                    </a:tc>
                  </a:tr>
                  <a:tr h="45720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l-GR" sz="2400" dirty="0" smtClean="0">
                              <a:latin typeface="Times New Roman"/>
                              <a:cs typeface="Times New Roman"/>
                            </a:rPr>
                            <a:t>γ</a:t>
                          </a:r>
                          <a:r>
                            <a:rPr lang="cs-CZ" sz="2400" dirty="0" smtClean="0">
                              <a:latin typeface="Times New Roman"/>
                              <a:cs typeface="Times New Roman"/>
                            </a:rPr>
                            <a:t>,RTG,</a:t>
                          </a:r>
                          <a:r>
                            <a:rPr lang="el-GR" sz="2400" dirty="0" smtClean="0">
                              <a:latin typeface="Times New Roman"/>
                              <a:cs typeface="Times New Roman"/>
                            </a:rPr>
                            <a:t>β</a:t>
                          </a:r>
                          <a:r>
                            <a:rPr lang="cs-CZ" sz="2400" baseline="30000" dirty="0" smtClean="0">
                              <a:latin typeface="Times New Roman"/>
                              <a:cs typeface="Times New Roman"/>
                            </a:rPr>
                            <a:t>+</a:t>
                          </a:r>
                          <a:r>
                            <a:rPr lang="cs-CZ" sz="2400" baseline="0" dirty="0" smtClean="0">
                              <a:latin typeface="Times New Roman"/>
                              <a:cs typeface="Times New Roman"/>
                            </a:rPr>
                            <a:t>,</a:t>
                          </a:r>
                          <a:r>
                            <a:rPr lang="el-GR" sz="2400" dirty="0" smtClean="0">
                              <a:latin typeface="Times New Roman"/>
                              <a:cs typeface="Times New Roman"/>
                            </a:rPr>
                            <a:t>β</a:t>
                          </a:r>
                          <a:r>
                            <a:rPr lang="cs-CZ" sz="2400" baseline="30000" dirty="0" smtClean="0">
                              <a:latin typeface="Times New Roman"/>
                              <a:cs typeface="Times New Roman"/>
                            </a:rPr>
                            <a:t>-</a:t>
                          </a:r>
                          <a:endParaRPr lang="cs-CZ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 smtClean="0"/>
                            <a:t>1</a:t>
                          </a:r>
                          <a:endParaRPr lang="cs-CZ" sz="2400" dirty="0"/>
                        </a:p>
                      </a:txBody>
                      <a:tcPr anchor="ctr"/>
                    </a:tc>
                  </a:tr>
                  <a:tr h="45720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 smtClean="0"/>
                            <a:t>Protony</a:t>
                          </a:r>
                          <a:r>
                            <a:rPr lang="cs-CZ" sz="2400" baseline="0" dirty="0" smtClean="0"/>
                            <a:t> a nabité piony</a:t>
                          </a:r>
                          <a:endParaRPr lang="cs-CZ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 smtClean="0"/>
                            <a:t>2</a:t>
                          </a:r>
                          <a:endParaRPr lang="cs-CZ" sz="2400" dirty="0"/>
                        </a:p>
                      </a:txBody>
                      <a:tcPr anchor="ctr"/>
                    </a:tc>
                  </a:tr>
                  <a:tr h="82296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l-GR" sz="2400" dirty="0" smtClean="0"/>
                            <a:t>α</a:t>
                          </a:r>
                          <a:r>
                            <a:rPr lang="cs-CZ" sz="2400" dirty="0" smtClean="0"/>
                            <a:t>,produkty štěpení,</a:t>
                          </a:r>
                          <a:r>
                            <a:rPr lang="cs-CZ" sz="2400" baseline="0" dirty="0" smtClean="0"/>
                            <a:t> těžká jádra</a:t>
                          </a:r>
                          <a:endParaRPr lang="cs-CZ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 smtClean="0"/>
                            <a:t>20</a:t>
                          </a:r>
                        </a:p>
                      </a:txBody>
                      <a:tcPr anchor="ctr"/>
                    </a:tc>
                  </a:tr>
                  <a:tr h="675577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 smtClean="0"/>
                            <a:t>Neutrony</a:t>
                          </a:r>
                          <a:endParaRPr lang="cs-CZ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 smtClean="0"/>
                            <a:t>&lt; 1 </a:t>
                          </a:r>
                          <a:r>
                            <a:rPr lang="cs-CZ" sz="2400" dirty="0" err="1" smtClean="0"/>
                            <a:t>Mev</a:t>
                          </a:r>
                          <a:endParaRPr lang="cs-CZ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00000" t="-331532" r="-200" b="-203604"/>
                          </a:stretch>
                        </a:blipFill>
                      </a:tcPr>
                    </a:tc>
                  </a:tr>
                  <a:tr h="675577">
                    <a:tc vMerge="1">
                      <a:txBody>
                        <a:bodyPr/>
                        <a:lstStyle/>
                        <a:p>
                          <a:pPr algn="ctr"/>
                          <a:endParaRPr lang="cs-CZ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 smtClean="0"/>
                            <a:t>1-50 </a:t>
                          </a:r>
                          <a:r>
                            <a:rPr lang="cs-CZ" sz="2400" dirty="0" err="1" smtClean="0"/>
                            <a:t>Mev</a:t>
                          </a:r>
                          <a:endParaRPr lang="cs-CZ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00000" t="-435455" r="-200" b="-105455"/>
                          </a:stretch>
                        </a:blipFill>
                      </a:tcPr>
                    </a:tc>
                  </a:tr>
                  <a:tr h="675577">
                    <a:tc vMerge="1">
                      <a:txBody>
                        <a:bodyPr/>
                        <a:lstStyle/>
                        <a:p>
                          <a:pPr algn="ctr"/>
                          <a:endParaRPr lang="cs-CZ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 smtClean="0"/>
                            <a:t>&gt; 50 </a:t>
                          </a:r>
                          <a:r>
                            <a:rPr lang="cs-CZ" sz="2400" dirty="0" err="1" smtClean="0"/>
                            <a:t>Mev</a:t>
                          </a:r>
                          <a:endParaRPr lang="cs-CZ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00000" t="-530631" r="-200" b="-450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xmlns="" val="188440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Veličiny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Zástupný symbol pro obsah 2"/>
              <p:cNvSpPr txBox="1">
                <a:spLocks/>
              </p:cNvSpPr>
              <p:nvPr/>
            </p:nvSpPr>
            <p:spPr>
              <a:xfrm>
                <a:off x="1907704" y="1556793"/>
                <a:ext cx="7010400" cy="496855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Efektivní dávka zohledňuje tkáň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𝑇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nary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cs-CZ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  <m:t>𝑇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cs-CZ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  <m:t>𝑅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𝑅𝑇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cs-CZ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cs-CZ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je tkáňový váhový faktor a H</a:t>
                </a:r>
                <a:r>
                  <a:rPr lang="cs-CZ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je ekvivalentní dávka.</a:t>
                </a:r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Jednotka je také Sv.</a:t>
                </a:r>
              </a:p>
              <a:p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556793"/>
                <a:ext cx="7010400" cy="4968551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000" t="-171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ovéPole 4"/>
          <p:cNvSpPr txBox="1"/>
          <p:nvPr/>
        </p:nvSpPr>
        <p:spPr>
          <a:xfrm>
            <a:off x="4499992" y="5301208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Sčítáme tentokrát před všechny druhy zasažených tkání.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4628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Veličiny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1907704" y="1556793"/>
            <a:ext cx="7010400" cy="496855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Tkáňový váhový faktor.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0568678"/>
              </p:ext>
            </p:extLst>
          </p:nvPr>
        </p:nvGraphicFramePr>
        <p:xfrm>
          <a:off x="1835696" y="2314168"/>
          <a:ext cx="7082409" cy="2987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60440"/>
                <a:gridCol w="1440160"/>
                <a:gridCol w="168180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Tkáň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 smtClean="0"/>
                        <a:t>w</a:t>
                      </a:r>
                      <a:r>
                        <a:rPr lang="cs-CZ" sz="2000" baseline="-25000" dirty="0" err="1" smtClean="0"/>
                        <a:t>T</a:t>
                      </a:r>
                      <a:r>
                        <a:rPr lang="cs-CZ" sz="2000" baseline="0" dirty="0" smtClean="0"/>
                        <a:t> [%]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suma </a:t>
                      </a:r>
                      <a:r>
                        <a:rPr lang="cs-CZ" sz="2000" dirty="0" err="1" smtClean="0"/>
                        <a:t>w</a:t>
                      </a:r>
                      <a:r>
                        <a:rPr lang="cs-CZ" sz="2000" baseline="-25000" dirty="0" err="1" smtClean="0"/>
                        <a:t>T</a:t>
                      </a:r>
                      <a:r>
                        <a:rPr lang="cs-CZ" sz="2000" baseline="0" dirty="0" smtClean="0"/>
                        <a:t> [%]</a:t>
                      </a:r>
                      <a:endParaRPr lang="cs-CZ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Kostní dřeň, tlusté střevo, plíce, žaludek, mléčná </a:t>
                      </a:r>
                      <a:r>
                        <a:rPr lang="cs-CZ" sz="2000" dirty="0" err="1" smtClean="0"/>
                        <a:t>žl</a:t>
                      </a:r>
                      <a:r>
                        <a:rPr lang="cs-CZ" sz="2000" dirty="0" smtClean="0"/>
                        <a:t>., ostatní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12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72</a:t>
                      </a:r>
                      <a:endParaRPr lang="cs-CZ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Gonády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8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8</a:t>
                      </a:r>
                      <a:endParaRPr lang="cs-CZ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Močový měchýř, jícen,</a:t>
                      </a:r>
                      <a:r>
                        <a:rPr lang="cs-CZ" sz="2000" baseline="0" dirty="0" smtClean="0"/>
                        <a:t> játra, štítná </a:t>
                      </a:r>
                      <a:r>
                        <a:rPr lang="cs-CZ" sz="2000" baseline="0" dirty="0" err="1" smtClean="0"/>
                        <a:t>žl</a:t>
                      </a:r>
                      <a:r>
                        <a:rPr lang="cs-CZ" sz="2000" baseline="0" dirty="0" smtClean="0"/>
                        <a:t>.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4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16</a:t>
                      </a:r>
                      <a:endParaRPr lang="cs-CZ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Povrch kostí, mozek, slinné </a:t>
                      </a:r>
                      <a:r>
                        <a:rPr lang="cs-CZ" sz="2000" dirty="0" err="1" smtClean="0"/>
                        <a:t>žl</a:t>
                      </a:r>
                      <a:r>
                        <a:rPr lang="cs-CZ" sz="2000" dirty="0" smtClean="0"/>
                        <a:t>., kůže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4</a:t>
                      </a:r>
                      <a:endParaRPr lang="cs-CZ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Celkem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100</a:t>
                      </a:r>
                      <a:endParaRPr lang="cs-CZ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2267744" y="5733256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Pokud </a:t>
            </a:r>
            <a:r>
              <a:rPr lang="cs-CZ" dirty="0" smtClean="0"/>
              <a:t>je ozářeno celé tělo (všechny tkáně), pak je váhový faktor </a:t>
            </a:r>
            <a:r>
              <a:rPr lang="cs-CZ" dirty="0" err="1" smtClean="0"/>
              <a:t>w</a:t>
            </a:r>
            <a:r>
              <a:rPr lang="cs-CZ" baseline="-25000" dirty="0" err="1" smtClean="0"/>
              <a:t>T</a:t>
            </a:r>
            <a:r>
              <a:rPr lang="cs-CZ" dirty="0" smtClean="0"/>
              <a:t> </a:t>
            </a:r>
            <a:r>
              <a:rPr lang="cs-CZ" dirty="0" smtClean="0"/>
              <a:t>= 1 = 100 %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3803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Konec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1628800"/>
            <a:ext cx="3124989" cy="4422839"/>
          </a:xfrm>
        </p:spPr>
      </p:pic>
    </p:spTree>
    <p:extLst>
      <p:ext uri="{BB962C8B-B14F-4D97-AF65-F5344CB8AC3E}">
        <p14:creationId xmlns:p14="http://schemas.microsoft.com/office/powerpoint/2010/main" xmlns="" val="162499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3468" y="188640"/>
            <a:ext cx="7001588" cy="6583362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Děkuji za pozornost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Konec </a:t>
            </a:r>
            <a:br>
              <a:rPr lang="cs-CZ" dirty="0" smtClean="0"/>
            </a:br>
            <a:r>
              <a:rPr lang="cs-CZ" dirty="0" smtClean="0"/>
              <a:t>6. přednášky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2400" dirty="0" smtClean="0"/>
              <a:t>Prezentace vznikla v rámci projektu </a:t>
            </a:r>
            <a:br>
              <a:rPr lang="cs-CZ" sz="2400" dirty="0" smtClean="0"/>
            </a:br>
            <a:r>
              <a:rPr lang="cs-CZ" sz="2400" dirty="0" smtClean="0"/>
              <a:t>fondu </a:t>
            </a:r>
            <a:r>
              <a:rPr lang="cs-CZ" sz="2400" dirty="0"/>
              <a:t>rozvoje </a:t>
            </a:r>
            <a:r>
              <a:rPr lang="cs-CZ" sz="2400" dirty="0" smtClean="0"/>
              <a:t>MU 1515/2014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9905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702" y="274638"/>
            <a:ext cx="8807354" cy="1143000"/>
          </a:xfrm>
        </p:spPr>
        <p:txBody>
          <a:bodyPr/>
          <a:lstStyle/>
          <a:p>
            <a:r>
              <a:rPr lang="cs-CZ" dirty="0" smtClean="0"/>
              <a:t>Rentgenka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702" y="1307266"/>
            <a:ext cx="8938794" cy="521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003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853336" cy="1143000"/>
          </a:xfrm>
        </p:spPr>
        <p:txBody>
          <a:bodyPr/>
          <a:lstStyle/>
          <a:p>
            <a:r>
              <a:rPr lang="cs-CZ" dirty="0" smtClean="0"/>
              <a:t>Rentgenka</a:t>
            </a:r>
            <a:endParaRPr lang="cs-CZ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34"/>
          <a:stretch>
            <a:fillRect/>
          </a:stretch>
        </p:blipFill>
        <p:spPr bwMode="auto">
          <a:xfrm>
            <a:off x="2645295" y="1628800"/>
            <a:ext cx="5599113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907704" y="6093296"/>
            <a:ext cx="69847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1600" dirty="0" smtClean="0"/>
              <a:t>Závislost intenzity </a:t>
            </a:r>
            <a:r>
              <a:rPr lang="cs-CZ" altLang="cs-CZ" sz="1600" dirty="0" err="1" smtClean="0"/>
              <a:t>rtg</a:t>
            </a:r>
            <a:r>
              <a:rPr lang="cs-CZ" altLang="cs-CZ" sz="1600" dirty="0" smtClean="0"/>
              <a:t> záření na vlnové délce při dopadu elektronů s kinetickou energii </a:t>
            </a:r>
            <a:r>
              <a:rPr lang="cs-CZ" altLang="cs-CZ" sz="1600" i="1" dirty="0" err="1" smtClean="0"/>
              <a:t>E</a:t>
            </a:r>
            <a:r>
              <a:rPr lang="cs-CZ" altLang="cs-CZ" sz="1600" i="1" baseline="-25000" dirty="0" err="1" smtClean="0"/>
              <a:t>k</a:t>
            </a:r>
            <a:r>
              <a:rPr lang="cs-CZ" altLang="cs-CZ" sz="1600" baseline="-25000" dirty="0" smtClean="0"/>
              <a:t>,0</a:t>
            </a:r>
            <a:r>
              <a:rPr lang="cs-CZ" altLang="cs-CZ" sz="1600" dirty="0" smtClean="0"/>
              <a:t>=35 </a:t>
            </a:r>
            <a:r>
              <a:rPr lang="cs-CZ" altLang="cs-CZ" sz="1600" dirty="0" err="1" smtClean="0"/>
              <a:t>keV</a:t>
            </a:r>
            <a:r>
              <a:rPr lang="cs-CZ" altLang="cs-CZ" sz="1600" dirty="0" smtClean="0"/>
              <a:t> na </a:t>
            </a:r>
            <a:r>
              <a:rPr lang="cs-CZ" altLang="cs-CZ" sz="1600" b="1" dirty="0" smtClean="0"/>
              <a:t>molybdenový</a:t>
            </a:r>
            <a:r>
              <a:rPr lang="cs-CZ" altLang="cs-CZ" sz="1600" dirty="0" smtClean="0"/>
              <a:t> terč (urychlovací napětí 35 </a:t>
            </a:r>
            <a:r>
              <a:rPr lang="cs-CZ" altLang="cs-CZ" sz="1600" dirty="0" err="1" smtClean="0"/>
              <a:t>kV</a:t>
            </a:r>
            <a:r>
              <a:rPr lang="cs-CZ" altLang="cs-CZ" sz="1600" dirty="0" smtClean="0"/>
              <a:t>). Na x ose vlnová délka (lambda min = energie </a:t>
            </a:r>
            <a:r>
              <a:rPr lang="cs-CZ" altLang="cs-CZ" sz="1600" dirty="0" err="1" smtClean="0"/>
              <a:t>max</a:t>
            </a:r>
            <a:r>
              <a:rPr lang="cs-CZ" altLang="cs-CZ" sz="1600" dirty="0" smtClean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14194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7001588" cy="1143000"/>
          </a:xfrm>
        </p:spPr>
        <p:txBody>
          <a:bodyPr/>
          <a:lstStyle/>
          <a:p>
            <a:r>
              <a:rPr lang="cs-CZ" dirty="0" smtClean="0"/>
              <a:t>RTG</a:t>
            </a:r>
            <a:endParaRPr lang="cs-CZ" dirty="0"/>
          </a:p>
        </p:txBody>
      </p:sp>
      <p:pic>
        <p:nvPicPr>
          <p:cNvPr id="4" name="Picture 2" descr="https://miac.unibas.ch/PMI/01-BasicsOfXray-media/figs/xray_spectru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124744"/>
            <a:ext cx="6196821" cy="5079834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907704" y="6211669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existují horní hranice (E </a:t>
            </a:r>
            <a:r>
              <a:rPr lang="cs-CZ" dirty="0" err="1" smtClean="0"/>
              <a:t>max</a:t>
            </a:r>
            <a:r>
              <a:rPr lang="cs-CZ" dirty="0" smtClean="0"/>
              <a:t>). V čem je </a:t>
            </a:r>
            <a:r>
              <a:rPr lang="cs-CZ" dirty="0" smtClean="0"/>
              <a:t>rozdíl mezi brzdným (spojitým) a charakteristickým (diskrétním) </a:t>
            </a:r>
            <a:r>
              <a:rPr lang="cs-CZ" dirty="0" smtClean="0"/>
              <a:t>zářením? Na </a:t>
            </a:r>
            <a:r>
              <a:rPr lang="cs-CZ" dirty="0" smtClean="0"/>
              <a:t>x ose </a:t>
            </a:r>
            <a:r>
              <a:rPr lang="cs-CZ" dirty="0" smtClean="0"/>
              <a:t>je energie.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372200" y="5805264"/>
            <a:ext cx="11521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err="1" smtClean="0"/>
              <a:t>keV</a:t>
            </a:r>
            <a:r>
              <a:rPr lang="cs-CZ" dirty="0" smtClean="0"/>
              <a:t>  x 10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7884368" y="5949280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6506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Brzdné RTG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1" y="1165013"/>
            <a:ext cx="7632848" cy="5504347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619672" y="260648"/>
            <a:ext cx="208823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Brzdné záření má spojité spektrum. Je to dáno různými směry dopadů, při kterých dochází k různým ohybům </a:t>
            </a:r>
            <a:r>
              <a:rPr lang="cs-CZ" sz="1400" dirty="0" smtClean="0"/>
              <a:t>dráhy dopadajícího </a:t>
            </a:r>
            <a:r>
              <a:rPr lang="cs-CZ" sz="1400" dirty="0" smtClean="0"/>
              <a:t>elektronu. Čím větší je ohyb, tím větší je změna </a:t>
            </a:r>
            <a:r>
              <a:rPr lang="cs-CZ" sz="1400" i="1" dirty="0" smtClean="0"/>
              <a:t>E</a:t>
            </a:r>
            <a:r>
              <a:rPr lang="cs-CZ" sz="1400" dirty="0" smtClean="0"/>
              <a:t> a </a:t>
            </a:r>
            <a:r>
              <a:rPr lang="cs-CZ" sz="1400" i="1" dirty="0" smtClean="0"/>
              <a:t>p</a:t>
            </a:r>
            <a:r>
              <a:rPr lang="cs-CZ" sz="1400" dirty="0" smtClean="0"/>
              <a:t> elektronu a tím větší </a:t>
            </a:r>
            <a:r>
              <a:rPr lang="cs-CZ" sz="1400" i="1" dirty="0" smtClean="0"/>
              <a:t>E</a:t>
            </a:r>
            <a:r>
              <a:rPr lang="cs-CZ" sz="1400" dirty="0" smtClean="0"/>
              <a:t> a </a:t>
            </a:r>
            <a:r>
              <a:rPr lang="cs-CZ" sz="1400" i="1" dirty="0" smtClean="0"/>
              <a:t>p</a:t>
            </a:r>
            <a:r>
              <a:rPr lang="cs-CZ" sz="1400" dirty="0" smtClean="0"/>
              <a:t> má emitovaný foton. Vše plyne ze ZZE a ZZH.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xmlns="" val="161589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Charakteristické RTG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0691" y="1916832"/>
            <a:ext cx="7074405" cy="377301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763688" y="5877272"/>
            <a:ext cx="7380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Charakteristické záření nemá spojité spektrum, protože jeho vznik je odlišný od brzdného záření. </a:t>
            </a:r>
            <a:r>
              <a:rPr lang="cs-CZ" sz="1400" dirty="0" err="1" smtClean="0"/>
              <a:t>Char</a:t>
            </a:r>
            <a:r>
              <a:rPr lang="cs-CZ" sz="1400" dirty="0" smtClean="0"/>
              <a:t>. RTG vzniká při </a:t>
            </a:r>
            <a:r>
              <a:rPr lang="cs-CZ" sz="1400" dirty="0" err="1" smtClean="0"/>
              <a:t>deexcitaci</a:t>
            </a:r>
            <a:r>
              <a:rPr lang="cs-CZ" sz="1400" dirty="0" smtClean="0"/>
              <a:t> elektronů u těžších atomů ve vrstvách blízkých jádru (n= 1-3), kdy se emituje foton o energiích RTG. Pro přeskoky mezi danými dvěma hladinami el. obalu je energie vždy stejná a proto i frekvence vyzářeného fotonu je stejná a výsledné spektrum je diskrétní.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xmlns="" val="195070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ics-PowerPoin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Physics-PowerPoint-Template</Template>
  <TotalTime>6840</TotalTime>
  <Words>2106</Words>
  <Application>Microsoft Office PowerPoint</Application>
  <PresentationFormat>Předvádění na obrazovce (4:3)</PresentationFormat>
  <Paragraphs>289</Paragraphs>
  <Slides>45</Slides>
  <Notes>43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47" baseType="lpstr">
      <vt:lpstr>Physics-PowerPoint-Template</vt:lpstr>
      <vt:lpstr>Equation</vt:lpstr>
      <vt:lpstr>Radiologická fyzika a radiobiologie </vt:lpstr>
      <vt:lpstr>Snímek 2</vt:lpstr>
      <vt:lpstr>RTG</vt:lpstr>
      <vt:lpstr>RTG</vt:lpstr>
      <vt:lpstr>Rentgenka</vt:lpstr>
      <vt:lpstr>Rentgenka</vt:lpstr>
      <vt:lpstr>RTG</vt:lpstr>
      <vt:lpstr>Brzdné RTG</vt:lpstr>
      <vt:lpstr>Charakteristické RTG</vt:lpstr>
      <vt:lpstr>Vznik γ záření</vt:lpstr>
      <vt:lpstr>Vznik γ záření</vt:lpstr>
      <vt:lpstr>Pozitronová emise</vt:lpstr>
      <vt:lpstr>Pozitronová emise</vt:lpstr>
      <vt:lpstr>Útlum záření</vt:lpstr>
      <vt:lpstr>Útlum záření</vt:lpstr>
      <vt:lpstr>Interakce fotonů</vt:lpstr>
      <vt:lpstr>Fotoelektrický jev</vt:lpstr>
      <vt:lpstr>Fotoelektrický jev</vt:lpstr>
      <vt:lpstr>Fotoelektrický jev</vt:lpstr>
      <vt:lpstr>Rayleighův rozptyl</vt:lpstr>
      <vt:lpstr>Comptonův rozptyl</vt:lpstr>
      <vt:lpstr>Comptonův rozptyl</vt:lpstr>
      <vt:lpstr>e- - e+ pár</vt:lpstr>
      <vt:lpstr>Dominance</vt:lpstr>
      <vt:lpstr>Lin. koef. útlumu</vt:lpstr>
      <vt:lpstr>Ionizující záření</vt:lpstr>
      <vt:lpstr>Přímo ionizující z.</vt:lpstr>
      <vt:lpstr>Přímo ionizující z.</vt:lpstr>
      <vt:lpstr>Přímo ionizující z.</vt:lpstr>
      <vt:lpstr>Nepřímo ionizující z.</vt:lpstr>
      <vt:lpstr>Veličiny</vt:lpstr>
      <vt:lpstr>Veličiny</vt:lpstr>
      <vt:lpstr>Veličiny</vt:lpstr>
      <vt:lpstr>Veličiny</vt:lpstr>
      <vt:lpstr>Veličiny</vt:lpstr>
      <vt:lpstr>Veličiny</vt:lpstr>
      <vt:lpstr>Veličiny</vt:lpstr>
      <vt:lpstr>Veličiny</vt:lpstr>
      <vt:lpstr>Veličiny</vt:lpstr>
      <vt:lpstr>Veličiny</vt:lpstr>
      <vt:lpstr>Veličiny</vt:lpstr>
      <vt:lpstr>Veličiny</vt:lpstr>
      <vt:lpstr>Veličiny</vt:lpstr>
      <vt:lpstr>Konec</vt:lpstr>
      <vt:lpstr> Děkuji za pozornost  Konec  6. přednášky   Prezentace vznikla v rámci projektu  fondu rozvoje MU 1515/2014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</dc:creator>
  <cp:lastModifiedBy>Vojtěch</cp:lastModifiedBy>
  <cp:revision>415</cp:revision>
  <dcterms:created xsi:type="dcterms:W3CDTF">2015-01-23T09:47:57Z</dcterms:created>
  <dcterms:modified xsi:type="dcterms:W3CDTF">2016-10-28T15:51:07Z</dcterms:modified>
</cp:coreProperties>
</file>