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80" r:id="rId2"/>
    <p:sldId id="389" r:id="rId3"/>
    <p:sldId id="435" r:id="rId4"/>
    <p:sldId id="438" r:id="rId5"/>
    <p:sldId id="436" r:id="rId6"/>
    <p:sldId id="437" r:id="rId7"/>
    <p:sldId id="439" r:id="rId8"/>
    <p:sldId id="440" r:id="rId9"/>
    <p:sldId id="442" r:id="rId10"/>
    <p:sldId id="443" r:id="rId11"/>
    <p:sldId id="444" r:id="rId12"/>
    <p:sldId id="445" r:id="rId13"/>
    <p:sldId id="447" r:id="rId14"/>
    <p:sldId id="446" r:id="rId15"/>
    <p:sldId id="448" r:id="rId16"/>
    <p:sldId id="457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8" r:id="rId25"/>
    <p:sldId id="482" r:id="rId26"/>
    <p:sldId id="486" r:id="rId27"/>
    <p:sldId id="460" r:id="rId28"/>
    <p:sldId id="461" r:id="rId29"/>
    <p:sldId id="488" r:id="rId30"/>
    <p:sldId id="346" r:id="rId31"/>
    <p:sldId id="477" r:id="rId32"/>
    <p:sldId id="478" r:id="rId33"/>
    <p:sldId id="479" r:id="rId34"/>
    <p:sldId id="441" r:id="rId35"/>
    <p:sldId id="449" r:id="rId36"/>
    <p:sldId id="463" r:id="rId37"/>
    <p:sldId id="464" r:id="rId38"/>
    <p:sldId id="465" r:id="rId39"/>
    <p:sldId id="467" r:id="rId40"/>
    <p:sldId id="466" r:id="rId41"/>
    <p:sldId id="469" r:id="rId42"/>
    <p:sldId id="470" r:id="rId43"/>
    <p:sldId id="459" r:id="rId44"/>
    <p:sldId id="471" r:id="rId45"/>
    <p:sldId id="473" r:id="rId46"/>
    <p:sldId id="474" r:id="rId47"/>
    <p:sldId id="475" r:id="rId48"/>
    <p:sldId id="472" r:id="rId49"/>
    <p:sldId id="483" r:id="rId50"/>
    <p:sldId id="485" r:id="rId51"/>
    <p:sldId id="484" r:id="rId52"/>
    <p:sldId id="487" r:id="rId53"/>
    <p:sldId id="462" r:id="rId54"/>
    <p:sldId id="476" r:id="rId55"/>
    <p:sldId id="481" r:id="rId5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2" autoAdjust="0"/>
    <p:restoredTop sz="81673" autoAdjust="0"/>
  </p:normalViewPr>
  <p:slideViewPr>
    <p:cSldViewPr>
      <p:cViewPr varScale="1">
        <p:scale>
          <a:sx n="69" d="100"/>
          <a:sy n="69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Všechny</a:t>
            </a:r>
            <a:r>
              <a:rPr lang="cs-CZ" baseline="0" dirty="0" smtClean="0"/>
              <a:t> elektrony vylétající z 1. části mají spin orientovaný „nahoru“, takže na druhém přístroji již žádné elektrony nebudou orientovány „dolů“, protože jsme je vyfiltrovali.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Všechny</a:t>
            </a:r>
            <a:r>
              <a:rPr lang="cs-CZ" baseline="0" dirty="0" smtClean="0"/>
              <a:t> elektrony vylétající z 1. části mají spin orientovaný „nahoru“, ovšem druhý přístroj je otočen do osy x, takže ten dělí elektrony na 2 části s orientací „doleva“ a „doprava“. Protože jsme vyfiltrovali všechny s orientací „dolů“ tak nám ale zbyly elektrony s orientací jak „doleva“ tak „doprava“, tudíž svazem bude rozdělen na 2 stejné části a pravděpodobnost detekce musí být ½.</a:t>
            </a:r>
          </a:p>
          <a:p>
            <a:r>
              <a:rPr lang="cs-CZ" baseline="0" dirty="0" smtClean="0"/>
              <a:t>Víme pravděpodobnost detekce, ale neumíme říci, že elektron, který vstupuje do prvního přístroje má orientaci „doleva“ nebo „doprava“. Vše co víme je, že z pravděpodobností ½ má orientaci „doleva“. To je přesně v souladu s 1. pilířem kvantové fyziky, protože víme pouze pravděpodobnost s jakou děj skončí, ale ne přesný výsledek děje.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Nejprve vybereme pouze elektrony, které mají orientaci</a:t>
            </a:r>
            <a:r>
              <a:rPr lang="cs-CZ" baseline="0" dirty="0" smtClean="0"/>
              <a:t> spinu „nahoru“, poté vybereme elektrony s orientací „doleva“ a ptáme se, s jakou pravděpodobností detekujeme elektron s orientací spinu „dolů“.?</a:t>
            </a:r>
          </a:p>
          <a:p>
            <a:r>
              <a:rPr lang="cs-CZ" baseline="0" dirty="0" smtClean="0"/>
              <a:t>Detekujeme ¼ elektronů oproti počtu, který vystupuje z 1. přístroje. Proč? Však jsme je vyfiltrovaly v 1. přístroji!!!!</a:t>
            </a:r>
          </a:p>
          <a:p>
            <a:r>
              <a:rPr lang="cs-CZ" baseline="0" dirty="0" smtClean="0"/>
              <a:t>My víme, že z prvního přístroje všechny spiny míří „nahoru“. Víme, že z druhého přístroje všechny spiny míří „doleva“, ale už nevíme kam míří v ose z. Informace o orientaci v ose x nám „smazala“ (zrušila, přebila) informaci o směru spinu v ose 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Je to divné? Asi ano, ale je to v plném souladu s 2. pilířem QF, který říká: „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Amplitudy nezávislých procesů se násobí.“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jestli sledujeme směr spinu ve směru osy z nebo x jsou dva nezávislé procesy s pravděpodobností ½ a když je vynásobíme, dostáváme ¼. Takže výsledek opravdu souhlasí.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Nejprve vybereme pouze elektrony, které mají orientaci</a:t>
            </a:r>
            <a:r>
              <a:rPr lang="cs-CZ" baseline="0" dirty="0" smtClean="0"/>
              <a:t> spinu „nahoru“, poté vybereme elektrony s orientací „doleva“ a ptáme se, s jakou pravděpodobností detekujeme elektron s orientací spinu „dolů“.?</a:t>
            </a:r>
          </a:p>
          <a:p>
            <a:r>
              <a:rPr lang="cs-CZ" baseline="0" dirty="0" smtClean="0"/>
              <a:t>Detekujeme ¼ elektronů oproti počtu, který vystupuje z 1. přístroje. Proč? Však jsme je vyfiltrovaly v 1. přístroji!!!!</a:t>
            </a:r>
          </a:p>
          <a:p>
            <a:r>
              <a:rPr lang="cs-CZ" baseline="0" dirty="0" smtClean="0"/>
              <a:t>My víme, že z prvního přístroje všechny spiny míří „nahoru“. Víme, že z druhého přístroje všechny spiny míří „doleva“, ale už nevíme kam míří v ose z. Informace o orientaci v ose x nám „smazala“ (zrušila, přebila) informaci o směru spinu v ose z.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Je to divné? Asi ano, ale je to v plném souladu s 2. pilířem QF, který říká: „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Amplitudy nezávislých procesů se násobí.“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jestli sledujeme směr spinu ve směru osy z nebo x jsou dva nezávislé procesy s pravděpodobností ½ a když je vynásobíme, dostáváme ¼. Takže výsledek opravdu souhlasí.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Nyní v ose x nefiltrujeme částice (neprovádíme</a:t>
            </a:r>
            <a:r>
              <a:rPr lang="cs-C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měření).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Tím, že v ose x neprovádíme žádné měření, neovlivňujeme stav systému a nemá nám co „přemazat“ informaci o orientaci spinu v ose z. Proto nedetekujeme žádný elektron (pravděpodobnost je 0). To je v plně v souladu s 2. pilířem QF. Při průchodu druhým přístrojem (v ose x) dochází ke dvěma nerozlišitelným procesům, což má za následek sčítání amplitud pravděpodobností, díky čemuž dojde k vynulování celkové pravděpodobnosti děje.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Srovnání integrálu</a:t>
            </a:r>
            <a:r>
              <a:rPr lang="cs-CZ" baseline="0" dirty="0" smtClean="0"/>
              <a:t> se</a:t>
            </a:r>
            <a:r>
              <a:rPr lang="cs-CZ" dirty="0" smtClean="0"/>
              <a:t> sumou…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Operátor </a:t>
            </a:r>
            <a:r>
              <a:rPr lang="cs-CZ" dirty="0" err="1" smtClean="0"/>
              <a:t>nabla</a:t>
            </a:r>
            <a:r>
              <a:rPr lang="cs-CZ" dirty="0" smtClean="0"/>
              <a:t> (opačné delta) neboli gradient. Jak je patrné, výsledkem působením operátoru </a:t>
            </a:r>
            <a:r>
              <a:rPr lang="cs-CZ" dirty="0" err="1" smtClean="0"/>
              <a:t>nabla</a:t>
            </a:r>
            <a:r>
              <a:rPr lang="cs-CZ" dirty="0" smtClean="0"/>
              <a:t> na skalární veličinu je vektorová</a:t>
            </a:r>
            <a:r>
              <a:rPr lang="cs-CZ" baseline="0" dirty="0" smtClean="0"/>
              <a:t> veličina.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Dodatek 2 je opravdu spíše pro zajímavost, aby studenti získali bližší představu o opravdové kvantové fyzice a nejen o povídání o pravděpodobnostech…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88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Hodnoty stavových vektorů jsou obecně komplexní čísla a proto obecně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bra</a:t>
            </a:r>
            <a:r>
              <a:rPr lang="cs-CZ" baseline="0" dirty="0" smtClean="0"/>
              <a:t>-vektoru </a:t>
            </a:r>
            <a:r>
              <a:rPr lang="cs-CZ" dirty="0" smtClean="0"/>
              <a:t>a</a:t>
            </a:r>
            <a:r>
              <a:rPr lang="cs-CZ" baseline="30000" dirty="0" smtClean="0"/>
              <a:t>*</a:t>
            </a:r>
            <a:r>
              <a:rPr lang="cs-CZ" baseline="0" dirty="0" smtClean="0"/>
              <a:t> je komplexně sdružené číslo.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07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Popis stavu (1 0) jsme vybrali</a:t>
            </a:r>
            <a:r>
              <a:rPr lang="cs-CZ" baseline="0" dirty="0" smtClean="0"/>
              <a:t> z čisté praktičnosti, protože stav +1/2 „směřuje“ nahoru, proto je nahoře 1 a stav -1/2 směřuje dolů, tak je 1 dole. Ale mohli bychom těmto dvěma stavům přiřadit libovolné ortonormální (navzájem kolmé o velikosti 1) vektory a výsledek by byl stejný. (za DU se můžete přesvědčit sami. 2 </a:t>
            </a:r>
            <a:r>
              <a:rPr lang="cs-CZ" baseline="0" dirty="0" err="1" smtClean="0"/>
              <a:t>ortonornální</a:t>
            </a:r>
            <a:r>
              <a:rPr lang="cs-CZ" baseline="0" dirty="0" smtClean="0"/>
              <a:t> vektory jsou např. 1/</a:t>
            </a:r>
            <a:r>
              <a:rPr lang="cs-CZ" baseline="0" dirty="0" err="1" smtClean="0"/>
              <a:t>sqrt</a:t>
            </a:r>
            <a:r>
              <a:rPr lang="cs-CZ" baseline="0" dirty="0" smtClean="0"/>
              <a:t>(2) (1 ; 1) a 1/</a:t>
            </a:r>
            <a:r>
              <a:rPr lang="cs-CZ" baseline="0" dirty="0" err="1" smtClean="0"/>
              <a:t>sqrt</a:t>
            </a:r>
            <a:r>
              <a:rPr lang="cs-CZ" baseline="0" dirty="0" smtClean="0"/>
              <a:t>(2) (-1 ; 1), ale i nekonečně mnoho dalších dvojic)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69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Logicky se</a:t>
            </a:r>
            <a:r>
              <a:rPr lang="cs-CZ" baseline="0" dirty="0" smtClean="0"/>
              <a:t> stav elektronu nemění, protože nemá důvod se měnit, ale je to první krok k pochopení SG experimentů (toto je nejlogičtější, protože když necháme projít jen stavy +1/2 tak je jasné, že na druhém SG přístroji žádné elektrony ve stavu -1/2 detekovat nemůžeme (pravděpodobnost je 0, což si dokážeme na dalším </a:t>
            </a:r>
            <a:r>
              <a:rPr lang="cs-CZ" baseline="0" dirty="0" err="1" smtClean="0"/>
              <a:t>slaidu</a:t>
            </a:r>
            <a:r>
              <a:rPr lang="cs-CZ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194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 výpočtu používáme </a:t>
            </a:r>
            <a:r>
              <a:rPr lang="cs-CZ" dirty="0" err="1" smtClean="0"/>
              <a:t>Diracovu</a:t>
            </a:r>
            <a:r>
              <a:rPr lang="cs-CZ" dirty="0" smtClean="0"/>
              <a:t> formulaci, tzn. že stavu +1/2 přiřazujeme</a:t>
            </a:r>
            <a:r>
              <a:rPr lang="cs-CZ" baseline="0" dirty="0" smtClean="0"/>
              <a:t> vektor |+z&gt;=(1 0) a stavu -1/2 přiřazujeme vektor |-z&gt;=(0 1)</a:t>
            </a:r>
          </a:p>
          <a:p>
            <a:r>
              <a:rPr lang="cs-CZ" baseline="0" dirty="0" smtClean="0"/>
              <a:t>Takže zápis P(+z,-z) se má chápat jako P(+1/2,-1/2), tj. pravděpodobnost s jakou detekujeme elektron ve stavu -1/2, pokud víme, že před detekcí měl stav +1/2 (to víme díky 1. SG přístroji, který nám nechal pouze stavy +1/2).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382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2. Pilíř</a:t>
            </a:r>
            <a:r>
              <a:rPr lang="cs-CZ" baseline="0" dirty="0" smtClean="0"/>
              <a:t> QM a sčítání amplitud!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185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Zájemcům můžeme okopírovat.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26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156-163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7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156-163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75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156-163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7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156-163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75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4849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Hodnoty stavových vektorů jsou obecně komplexní čísla a proto obecně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bra</a:t>
            </a:r>
            <a:r>
              <a:rPr lang="cs-CZ" baseline="0" dirty="0" smtClean="0"/>
              <a:t>-vektoru </a:t>
            </a:r>
            <a:r>
              <a:rPr lang="cs-CZ" dirty="0" smtClean="0"/>
              <a:t>a</a:t>
            </a:r>
            <a:r>
              <a:rPr lang="cs-CZ" baseline="30000" dirty="0" smtClean="0"/>
              <a:t>*</a:t>
            </a:r>
            <a:r>
              <a:rPr lang="cs-CZ" baseline="0" dirty="0" smtClean="0"/>
              <a:t> je komplexně sdružené číslo.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072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Hodnoty stavových vektorů jsou obecně komplexní čísla a proto obecně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bra</a:t>
            </a:r>
            <a:r>
              <a:rPr lang="cs-CZ" baseline="0" dirty="0" smtClean="0"/>
              <a:t>-vektoru </a:t>
            </a:r>
            <a:r>
              <a:rPr lang="cs-CZ" dirty="0" smtClean="0"/>
              <a:t>a</a:t>
            </a:r>
            <a:r>
              <a:rPr lang="cs-CZ" baseline="30000" dirty="0" smtClean="0"/>
              <a:t>*</a:t>
            </a:r>
            <a:r>
              <a:rPr lang="cs-CZ" baseline="0" dirty="0" smtClean="0"/>
              <a:t> je komplexně sdružené číslo.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072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Hodnoty stavových vektorů jsou obecně komplexní čísla a proto obecně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bra</a:t>
            </a:r>
            <a:r>
              <a:rPr lang="cs-CZ" baseline="0" dirty="0" smtClean="0"/>
              <a:t>-vektoru </a:t>
            </a:r>
            <a:r>
              <a:rPr lang="cs-CZ" dirty="0" smtClean="0"/>
              <a:t>a</a:t>
            </a:r>
            <a:r>
              <a:rPr lang="cs-CZ" baseline="30000" dirty="0" smtClean="0"/>
              <a:t>*</a:t>
            </a:r>
            <a:r>
              <a:rPr lang="cs-CZ" baseline="0" dirty="0" smtClean="0"/>
              <a:t> je komplexně sdružené číslo.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07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Hodnoty stavových vektorů jsou obecně komplexní čísla a proto obecně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bra</a:t>
            </a:r>
            <a:r>
              <a:rPr lang="cs-CZ" baseline="0" dirty="0" smtClean="0"/>
              <a:t>-vektoru </a:t>
            </a:r>
            <a:r>
              <a:rPr lang="cs-CZ" dirty="0" smtClean="0"/>
              <a:t>a</a:t>
            </a:r>
            <a:r>
              <a:rPr lang="cs-CZ" baseline="30000" dirty="0" smtClean="0"/>
              <a:t>*</a:t>
            </a:r>
            <a:r>
              <a:rPr lang="cs-CZ" baseline="0" dirty="0" smtClean="0"/>
              <a:t> je komplexně sdružené číslo.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072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matici alfa vystupují Pauliho</a:t>
            </a:r>
            <a:r>
              <a:rPr lang="cs-CZ" baseline="0" dirty="0" smtClean="0"/>
              <a:t> matice, které popisují spinové stavy elektronu.</a:t>
            </a:r>
          </a:p>
          <a:p>
            <a:r>
              <a:rPr lang="cs-CZ" baseline="0" dirty="0" smtClean="0"/>
              <a:t>V matici beta vystupuje -1 což  předpovídá existenci částic o stejných hmotnostech a spinech, ale opačném náboji (předpověď existence antičástic, která se ukázala </a:t>
            </a:r>
            <a:r>
              <a:rPr lang="cs-CZ" baseline="0" smtClean="0"/>
              <a:t>být pravdivou)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1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Pilíř QF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Dobrý příklad nad zlato…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Opravdu se jedná o amplitudu pravděpodobnosti (obdobně jak existuje amplituda vlnění, tak existuje amplituda pravděpodobnosti vlnové funkce)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Výpočet pravděpodobnosti detekce částice</a:t>
            </a:r>
            <a:r>
              <a:rPr lang="cs-CZ" baseline="0" dirty="0" smtClean="0"/>
              <a:t> při </a:t>
            </a:r>
            <a:r>
              <a:rPr lang="cs-CZ" baseline="0" dirty="0" err="1" smtClean="0"/>
              <a:t>dvojštěrbinovém</a:t>
            </a:r>
            <a:r>
              <a:rPr lang="cs-CZ" baseline="0" dirty="0" smtClean="0"/>
              <a:t> experimentu.</a:t>
            </a:r>
          </a:p>
          <a:p>
            <a:r>
              <a:rPr lang="cs-CZ" dirty="0" smtClean="0"/>
              <a:t>Částice</a:t>
            </a:r>
            <a:r>
              <a:rPr lang="cs-CZ" baseline="0" dirty="0" smtClean="0"/>
              <a:t> se může ze zdroje do detektoru dostat dvěma cestami, které jsou nerozlišitelné (z hodnot naměřených na detektoru nejsme schopni poznat, jestli jsme detekovali elektron, který prošel štěrbinou 1 nebo 2). Proto se musejí amplitudy jednotlivých cest sčítat.</a:t>
            </a:r>
          </a:p>
          <a:p>
            <a:r>
              <a:rPr lang="cs-CZ" baseline="0" dirty="0" smtClean="0"/>
              <a:t>Kdežto cesta ze zdroje do štěrbiny a poté na detektor jsou dva nezávislé procesy (elektron může nezávisle na tom, kterou štěrbinou prolétl dopadnout na libovolné místo detektoru, proto nejsou cesty k a od štěrbiny na sobě závislé), tudíž se amplitudy pravděpodobnosti musí násobit.</a:t>
            </a:r>
          </a:p>
          <a:p>
            <a:r>
              <a:rPr lang="cs-CZ" baseline="0" dirty="0" smtClean="0"/>
              <a:t>Tak vzniká celkový vzorec pro výpočet pravděpodobnosti detekce částice detektorem.</a:t>
            </a:r>
          </a:p>
          <a:p>
            <a:r>
              <a:rPr lang="cs-CZ" baseline="0" dirty="0" smtClean="0"/>
              <a:t>A to platí i pro jedinou částici, protože je schopna interferovat sama se sebou.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Zde by mohl být problém s chápáním detekce. Abychom byli schopni detekovat elektron po celou jeho dráhu, museli bychom na něj neustále „svítit“ a na základě odražených paprsků bychom jej mohli neustále detekovat a věděli bychom, kterou štěrbinou prošel. Ovšem bez tohoto „svíce“ opravdu nemáme tušení kudy prošel. Asociace s detekcí předmětů ve tmě. Naše oči (detektor) bez odraženého světla od předmětu také nic nedetekuje…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Částice vylétají z tepelné pícky.</a:t>
            </a:r>
            <a:r>
              <a:rPr lang="cs-CZ" baseline="0" dirty="0" smtClean="0"/>
              <a:t> Poté jsou zarovnány do jednoho svazku a prochází magnety, přičemž jeden magnet má hrot, čímž se vytvoří nehomogenní magnetické pole. Poté jsou detekovány na stínítku.</a:t>
            </a:r>
          </a:p>
          <a:p>
            <a:r>
              <a:rPr lang="cs-CZ" baseline="0" dirty="0" smtClean="0"/>
              <a:t>Částice s nenulovým magnetickým dipólovým momentem reagují na nehomogenní magnetické pole.</a:t>
            </a:r>
          </a:p>
          <a:p>
            <a:r>
              <a:rPr lang="cs-CZ" baseline="0" dirty="0" smtClean="0"/>
              <a:t>Klasická teorie počítá s tím, že částice vylétají z pícky s náhodnou orientací, takže by se stínítku mělo objevit spojité rozložení.</a:t>
            </a:r>
          </a:p>
          <a:p>
            <a:r>
              <a:rPr lang="cs-CZ" baseline="0" dirty="0" smtClean="0"/>
              <a:t>Protože je magnetický dipólový moment úměrný spinu, je kvantován a vytvoří se diskrétní obrazec, podle hodnoty průmětu spinu do osy (+1/2 se bude stáčet jedním směrem a -1/2 opačným)</a:t>
            </a:r>
          </a:p>
          <a:p>
            <a:endParaRPr lang="cs-CZ" baseline="0" dirty="0" smtClean="0"/>
          </a:p>
          <a:p>
            <a:r>
              <a:rPr lang="cs-CZ" dirty="0" smtClean="0"/>
              <a:t>https://www.youtube.com/watch?v=rg4Fnag4V-E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rtemis.osu.cz/mmfyz/am/am_6_3.ht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5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Vylepšený S-G </a:t>
            </a:r>
            <a:r>
              <a:rPr lang="cs-CZ" dirty="0" err="1" smtClean="0"/>
              <a:t>exp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4221088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jakou pravděpodobností detekujeme částice s projekcí spinu -1/2 do osy z?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20" y="1340768"/>
            <a:ext cx="4322216" cy="29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5229201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je 0, protože jsem je všechny vyfiltrovali v první části.</a:t>
            </a:r>
          </a:p>
        </p:txBody>
      </p:sp>
    </p:spTree>
    <p:extLst>
      <p:ext uri="{BB962C8B-B14F-4D97-AF65-F5344CB8AC3E}">
        <p14:creationId xmlns:p14="http://schemas.microsoft.com/office/powerpoint/2010/main" val="347500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Vylepšený S-G </a:t>
            </a:r>
            <a:r>
              <a:rPr lang="cs-CZ" dirty="0" err="1" smtClean="0"/>
              <a:t>exp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501008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jakou pravděpodobností detekujeme částice s projekcí spinu -1/2 do osy x?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4581128"/>
            <a:ext cx="7010400" cy="22048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je 1/2, ale nejsme schopni říci, který e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bude mít projekci v ose x +1/2 a který -1/2 (pouze pravděpodobnost viz 1. pilíř QF).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3456384" cy="22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6084168" y="1124744"/>
            <a:ext cx="1152128" cy="864096"/>
          </a:xfrm>
          <a:prstGeom prst="ellipse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4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Vylepšený S-G </a:t>
            </a:r>
            <a:r>
              <a:rPr lang="cs-CZ" dirty="0" err="1" smtClean="0"/>
              <a:t>exp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789041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jakou pravděpodobností detekujeme částice s projekcí spinu -1/2 do osy z?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4797152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je 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81" y="1266444"/>
            <a:ext cx="5606405" cy="23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5292080" y="1052736"/>
            <a:ext cx="1152128" cy="864096"/>
          </a:xfrm>
          <a:prstGeom prst="ellipse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092280" y="980728"/>
            <a:ext cx="1152128" cy="864096"/>
          </a:xfrm>
          <a:prstGeom prst="ellipse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6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Vylepšený S-G </a:t>
            </a:r>
            <a:r>
              <a:rPr lang="cs-CZ" dirty="0" err="1" smtClean="0"/>
              <a:t>exp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63688" y="1268760"/>
            <a:ext cx="7380312" cy="54005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¼ elektronů oproti počtu, který vystupuje z 1. přístroje. Proč? Však jsme je vyfiltrovaly v 1. přístroji!!!!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víme, že z prvního přístroje všechny spiny míří „nahoru“. Víme, že z druhého přístroje všechny spiny míří „doleva“, ale už nevíme kam míří v ose z. Informace o orientaci v ose x nám „smazala“ (zrušila, přebila) informaci o směru spinu v ose z.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divné? Asi ano, ale je to v plném souladu s 2. pilířem QF, který říká: „Amplitudy nezávislých procesů se násobí.“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jestli sledujeme směr spinu ve směru osy z nebo x jsou dva nezávislé procesy s pravděpodobností ½ a když je vynásobíme, dostáváme ¼. Takže výsledek opravdu souhlasí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17" y="1239146"/>
            <a:ext cx="5222083" cy="22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Vylepšený S-G </a:t>
            </a:r>
            <a:r>
              <a:rPr lang="cs-CZ" dirty="0" err="1" smtClean="0"/>
              <a:t>exp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501008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jakou pravděpodobností detekujeme částice s projekcí spinu -1/2 do osy z?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4581128"/>
            <a:ext cx="7010400" cy="22048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Pravděpodobnost je 0.</a:t>
            </a:r>
          </a:p>
        </p:txBody>
      </p:sp>
      <p:sp>
        <p:nvSpPr>
          <p:cNvPr id="3" name="Ovál 2"/>
          <p:cNvSpPr/>
          <p:nvPr/>
        </p:nvSpPr>
        <p:spPr>
          <a:xfrm>
            <a:off x="5292080" y="1052736"/>
            <a:ext cx="1152128" cy="864096"/>
          </a:xfrm>
          <a:prstGeom prst="ellipse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7092280" y="980728"/>
            <a:ext cx="1152128" cy="864096"/>
          </a:xfrm>
          <a:prstGeom prst="ellipse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8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Vylepšený S-G </a:t>
            </a:r>
            <a:r>
              <a:rPr lang="cs-CZ" dirty="0" err="1" smtClean="0"/>
              <a:t>exp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1268760"/>
            <a:ext cx="7010400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Tím, že v ose x neprovádíme žádné měření, neovlivňujeme stav systému a nemá nám co „přemazat“ informaci o orientaci spinu v ose z. Proto nedetekujeme žádný elektron (pravděpodobnost je 0). To je v plně v souladu s 2. pilířem QF. Při průchodu druhým přístrojem (v ose x) dochází ke dvěma nerozlišitelným procesům, což má za následek sčítání amplitud pravděpodobností, díky čemuž dojde k vynulování celkové pravděpodobnosti děje.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740352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7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Pauza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1268760"/>
            <a:ext cx="7010400" cy="54726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35" y="1919247"/>
            <a:ext cx="3068737" cy="31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Vlnová funkce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400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Značí se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024845"/>
            <a:ext cx="7010400" cy="6120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Charakterizuje de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Broglieho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vlnu.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564904"/>
            <a:ext cx="7010400" cy="40324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Hodnota vlnové funkce, příslušející pohybujícímu se tělesu v daném bodě prostoru a v daném čase, souvisí s pravděpodobností výskytu tělesa v tomto bodě a čase.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Samotná funkce nemá přímý fyzikální význam.</a:t>
            </a:r>
          </a:p>
        </p:txBody>
      </p:sp>
    </p:spTree>
    <p:extLst>
      <p:ext uri="{BB962C8B-B14F-4D97-AF65-F5344CB8AC3E}">
        <p14:creationId xmlns:p14="http://schemas.microsoft.com/office/powerpoint/2010/main" val="4870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Vlnová funkce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Amplituda vlny může být kladná i záporná, takže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nemůže být interpretována jako pravděpodobnost výskytu tělesa v daném bodě a čase.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3573017"/>
                <a:ext cx="7010400" cy="24482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Ovšem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vždy větší rovna 0 a může sloužit k popisu pravděpodobnosti experimentálního nalezení tělesa popsaného touto vlnovou funkcí.</a:t>
                </a: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73017"/>
                <a:ext cx="7010400" cy="2448271"/>
              </a:xfrm>
              <a:prstGeom prst="rect">
                <a:avLst/>
              </a:prstGeom>
              <a:blipFill rotWithShape="1">
                <a:blip r:embed="rId3"/>
                <a:stretch>
                  <a:fillRect l="-2000" t="-5473" b="-12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5805265"/>
            <a:ext cx="7010400" cy="10081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Tuto interpretaci poprvé navrhl Max Born v roce 1926.</a:t>
            </a:r>
          </a:p>
        </p:txBody>
      </p:sp>
    </p:spTree>
    <p:extLst>
      <p:ext uri="{BB962C8B-B14F-4D97-AF65-F5344CB8AC3E}">
        <p14:creationId xmlns:p14="http://schemas.microsoft.com/office/powerpoint/2010/main" val="39591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Vlnová funkce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Když mluvíme o vlnové funkci a jejím prostorovém rozložení, neznamená to, že samotná částice je rozložena v prostoru.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573017"/>
            <a:ext cx="7010400" cy="20162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detekujeme částici, tak ji buď detekujeme nebo nedetekujeme v bodě, kde je prostorové rozložení vlnové funkce nenulové.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5445224"/>
            <a:ext cx="7010400" cy="10081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Kvadrát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nám pak říká s jakou pravděpodobností ji detekujeme.</a:t>
            </a:r>
          </a:p>
        </p:txBody>
      </p:sp>
    </p:spTree>
    <p:extLst>
      <p:ext uri="{BB962C8B-B14F-4D97-AF65-F5344CB8AC3E}">
        <p14:creationId xmlns:p14="http://schemas.microsoft.com/office/powerpoint/2010/main" val="14217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fyzika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1556793"/>
            <a:ext cx="7010400" cy="10801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Fyzika mikrosvěta je odlišná od klasické fyziky.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564905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experimentálních měření byly zjištěny dva základní pilíře QF.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3645025"/>
            <a:ext cx="7010400" cy="13681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Nelze je logicky odůvodnit.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Musíme se s nimi smířit a přijat je.</a:t>
            </a:r>
          </a:p>
        </p:txBody>
      </p:sp>
    </p:spTree>
    <p:extLst>
      <p:ext uri="{BB962C8B-B14F-4D97-AF65-F5344CB8AC3E}">
        <p14:creationId xmlns:p14="http://schemas.microsoft.com/office/powerpoint/2010/main" val="14974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Vlnová funkce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Vlnová funkce může být popsána komplexním číslem a nalezení jejího přesného popisu nemusí být vždy triviální záležitostí.</a:t>
            </a:r>
          </a:p>
        </p:txBody>
      </p:sp>
    </p:spTree>
    <p:extLst>
      <p:ext uri="{BB962C8B-B14F-4D97-AF65-F5344CB8AC3E}">
        <p14:creationId xmlns:p14="http://schemas.microsoft.com/office/powerpoint/2010/main" val="38209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Schrödinger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Bohrův model atomu relativně dobře popisuje spektrální čáry vodíku a vodíku podobných atomů, ale pro složitější atomu není aplikovatelná.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3501009"/>
            <a:ext cx="70104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 se v letech 1925 - 1926 Erwin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Werner Heisenberg pokusili najít obecnější popis atomů. Tak vznikla kvantová mechanika.</a:t>
            </a:r>
          </a:p>
        </p:txBody>
      </p:sp>
    </p:spTree>
    <p:extLst>
      <p:ext uri="{BB962C8B-B14F-4D97-AF65-F5344CB8AC3E}">
        <p14:creationId xmlns:p14="http://schemas.microsoft.com/office/powerpoint/2010/main" val="20614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Schrödinger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17281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logiky věci můžeme na vlnovou funkci klást předpoklady, aniž bychom přesně znali její podobu.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3068960"/>
                <a:ext cx="7010400" cy="79208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Musí platit, že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  <m:sup>
                        <m:r>
                          <a:rPr lang="cs-CZ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cs-CZ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konečný.</a:t>
                </a: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068960"/>
                <a:ext cx="7010400" cy="792087"/>
              </a:xfrm>
              <a:prstGeom prst="rect">
                <a:avLst/>
              </a:prstGeom>
              <a:blipFill rotWithShape="1">
                <a:blip r:embed="rId3"/>
                <a:stretch>
                  <a:fillRect l="-2000" t="-3077" b="-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645025"/>
            <a:ext cx="7010400" cy="29523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Nejedná se o nic jiného než o matematické vyjádření skutečnosti, že v celém prostoru musí být pravděpodobnost výskytu částice nenulová. Tj. částice někde musí existovat.</a:t>
            </a:r>
          </a:p>
        </p:txBody>
      </p:sp>
    </p:spTree>
    <p:extLst>
      <p:ext uri="{BB962C8B-B14F-4D97-AF65-F5344CB8AC3E}">
        <p14:creationId xmlns:p14="http://schemas.microsoft.com/office/powerpoint/2010/main" val="3215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Schrödinger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17281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Vlnová funkce popisuje stav částice a obsahuje veškerou informaci o měřitelných veličinách.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907704" y="3068960"/>
            <a:ext cx="70104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 musí být jednoznačnou funkcí místa a času.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4077072"/>
                <a:ext cx="7010400" cy="237626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Parciální derivace musí být v celém prostoru spojité.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077072"/>
                <a:ext cx="7010400" cy="2376263"/>
              </a:xfrm>
              <a:prstGeom prst="rect">
                <a:avLst/>
              </a:prstGeom>
              <a:blipFill rotWithShape="1">
                <a:blip r:embed="rId3"/>
                <a:stretch>
                  <a:fillRect l="-2000" t="-3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Schrödinger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04055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těchto podmínek a znalosti klasické rovnice vlny můžeme odvodit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Schödingerovu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časovou rovnici. </a:t>
                </a:r>
              </a:p>
              <a:p>
                <a:pPr marL="0" indent="0">
                  <a:buNone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ħ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Ψ</m:t>
                      </m:r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04055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740352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Schrödinger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04055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Obecně se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Schrödingerova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rovnice zapisuje za pomoci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operátoru (tzv.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hamiltonián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ħ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Ψ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budeme mít speciální případ, kdy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hamiltonián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časově nezávislý, pak dostáváme stacionární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Schröd.r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Ψ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Ψ</m:t>
                      </m:r>
                      <m:r>
                        <a:rPr lang="cs-CZ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04055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0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Schrödinger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556792"/>
                <a:ext cx="7010400" cy="504055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Konstanta E ve stacionární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Schrödingerově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rovnice má rozměr energie.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Např.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hamiltonián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lineárního harmonického oscilátoru 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cs-CZ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2"/>
                <a:ext cx="7010400" cy="504055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7740352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3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Dirac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rovnice má problém, že není relativistická.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 snažila vyřešit Klein-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Gordonova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rovnice.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Ovšem při řešení rovnice může hustota pravděpodobnosti vlnové funkce nabývat záporných hodnot, což se nelíbilo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Diracovi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protože záporná hustota pravděpodobnosti nemá fyzikální interpretaci.</a:t>
            </a:r>
          </a:p>
        </p:txBody>
      </p:sp>
    </p:spTree>
    <p:extLst>
      <p:ext uri="{BB962C8B-B14F-4D97-AF65-F5344CB8AC3E}">
        <p14:creationId xmlns:p14="http://schemas.microsoft.com/office/powerpoint/2010/main" val="17887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Dirac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Dirac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hledal rovnici, která musí splňovat pět základních podmínek.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Tyto podmínky splňuje rovnice: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𝑖𝑚𝑐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ħ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βΨ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konstantní matice 4x4.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Předpověď existence antičástice.</a:t>
                </a: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556793"/>
                <a:ext cx="7010400" cy="5301207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7740352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8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2"/>
            <a:ext cx="7010400" cy="53012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základní principy kvantové fyziky.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popsat a okomentovat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Sternův-Gerlachův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pojem vlnová funkce a jsme schopni jej interpretovat.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 proč byly zavedeny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rovnice.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fyzika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882080" y="1412776"/>
            <a:ext cx="7010400" cy="12410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Jsme schopni předpovědět pouze pravděpodobnost děje.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564904"/>
            <a:ext cx="7010400" cy="3744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u jaderného rozpadu nejsme schopni určit přesně kdy se jádro rozpadne. Umíme pouze určit pravděpodobnost rozpadu daného jádra a tudíž známe pouze střední hodnotu počtu částic, které se za určitou dobu rozpadnou.</a:t>
            </a:r>
          </a:p>
        </p:txBody>
      </p:sp>
    </p:spTree>
    <p:extLst>
      <p:ext uri="{BB962C8B-B14F-4D97-AF65-F5344CB8AC3E}">
        <p14:creationId xmlns:p14="http://schemas.microsoft.com/office/powerpoint/2010/main" val="39040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2289175"/>
            <a:ext cx="6153150" cy="3105150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Podíváme se na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Sternův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Gerlachův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 o něco podrobněji.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2"/>
              <p:cNvSpPr txBox="1">
                <a:spLocks/>
              </p:cNvSpPr>
              <p:nvPr/>
            </p:nvSpPr>
            <p:spPr>
              <a:xfrm>
                <a:off x="1907704" y="2564905"/>
                <a:ext cx="7010400" cy="172819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magnetický dipólový moment platí: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5"/>
                <a:ext cx="7010400" cy="1728191"/>
              </a:xfrm>
              <a:prstGeom prst="rect">
                <a:avLst/>
              </a:prstGeom>
              <a:blipFill rotWithShape="1">
                <a:blip r:embed="rId3"/>
                <a:stretch>
                  <a:fillRect l="-2000" t="-4947" r="-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 txBox="1">
                <a:spLocks/>
              </p:cNvSpPr>
              <p:nvPr/>
            </p:nvSpPr>
            <p:spPr>
              <a:xfrm>
                <a:off x="1907704" y="4149080"/>
                <a:ext cx="7010400" cy="26015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dipól v magnetickém poli působí síla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𝛻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změnu práce (neboli energie) platí diferenciální vztah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𝑑𝑊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𝑑𝑠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𝑑𝐸</m:t>
                    </m:r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49080"/>
                <a:ext cx="7010400" cy="2601580"/>
              </a:xfrm>
              <a:prstGeom prst="rect">
                <a:avLst/>
              </a:prstGeom>
              <a:blipFill rotWithShape="1">
                <a:blip r:embed="rId4"/>
                <a:stretch>
                  <a:fillRect l="-2000" t="-3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6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 txBox="1">
                <a:spLocks/>
              </p:cNvSpPr>
              <p:nvPr/>
            </p:nvSpPr>
            <p:spPr>
              <a:xfrm>
                <a:off x="1907704" y="1475492"/>
                <a:ext cx="7010400" cy="25202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Mějme magnetické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3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cs-CZ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cs-CZ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0,0,</m:t>
                        </m:r>
                        <m:r>
                          <a:rPr lang="cs-CZ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cs-CZ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cs-CZ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Pak pro energii dipólu platí: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𝛻</m:t>
                          </m:r>
                          <m:d>
                            <m:dPr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</m:acc>
                              <m: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cs-CZ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=…=−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75492"/>
                <a:ext cx="7010400" cy="2520280"/>
              </a:xfrm>
              <a:prstGeom prst="rect">
                <a:avLst/>
              </a:prstGeom>
              <a:blipFill rotWithShape="1">
                <a:blip r:embed="rId3"/>
                <a:stretch>
                  <a:fillRect l="-2000" t="-3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645024"/>
            <a:ext cx="7010400" cy="2520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Tři tečky ve výpočtu značí aplikaci pokročilejších znalostí matematické analýzy a práce s potenciály, která pro nás momentálně není podstatná. </a:t>
            </a:r>
          </a:p>
        </p:txBody>
      </p:sp>
    </p:spTree>
    <p:extLst>
      <p:ext uri="{BB962C8B-B14F-4D97-AF65-F5344CB8AC3E}">
        <p14:creationId xmlns:p14="http://schemas.microsoft.com/office/powerpoint/2010/main" val="6894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tomto případě je energie úměrná průmětu spinu do jedné osy. Protože je magnetické pole pouze v ose z je v této ose i průmět spinu.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2"/>
              <p:cNvSpPr txBox="1">
                <a:spLocks/>
              </p:cNvSpPr>
              <p:nvPr/>
            </p:nvSpPr>
            <p:spPr>
              <a:xfrm>
                <a:off x="1907704" y="3573017"/>
                <a:ext cx="7010400" cy="280831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Sílu působící na elektron lze vypočíst z předchozího vztahu: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73017"/>
                <a:ext cx="7010400" cy="2808311"/>
              </a:xfrm>
              <a:prstGeom prst="rect">
                <a:avLst/>
              </a:prstGeom>
              <a:blipFill rotWithShape="1">
                <a:blip r:embed="rId4"/>
                <a:stretch>
                  <a:fillRect l="-2000" t="-3037" r="-2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5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636913"/>
            <a:ext cx="7010400" cy="31683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Vidíme, že síla vychylující elektrony je úměrná velikosti nehomogenit magnetického pole (člen s derivací), konstantám a průmětu spinu do osy z, který je kvantován.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2"/>
              <p:cNvSpPr txBox="1">
                <a:spLocks/>
              </p:cNvSpPr>
              <p:nvPr/>
            </p:nvSpPr>
            <p:spPr>
              <a:xfrm>
                <a:off x="1907704" y="1340769"/>
                <a:ext cx="7010400" cy="122413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340769"/>
                <a:ext cx="7010400" cy="1224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7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484783"/>
            <a:ext cx="7010400" cy="43204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výpočty v kvantové mechanice se využívá několik různých matematických notací.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Nyní si jen pro zajímavost ukážeme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Diracovu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notaci a demonstrujeme si ji na Stern-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Gerlachových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experimentech.</a:t>
            </a:r>
          </a:p>
        </p:txBody>
      </p:sp>
    </p:spTree>
    <p:extLst>
      <p:ext uri="{BB962C8B-B14F-4D97-AF65-F5344CB8AC3E}">
        <p14:creationId xmlns:p14="http://schemas.microsoft.com/office/powerpoint/2010/main" val="4145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Stav systému se popisuje vektorem z abstraktního (Hilbertova) prostoru.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Při vstupu systému do měřícího přístroje se používá ket-vektor.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cs typeface="Times New Roman" panose="02020603050405020304" pitchFamily="18" charset="0"/>
                        </a:rPr>
                        <m:t>Ψ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&gt; =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Výstupní stav popisuje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-vektor: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cs typeface="Times New Roman" panose="02020603050405020304" pitchFamily="18" charset="0"/>
                        </a:rPr>
                        <m:t>Ψ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| =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Skalární součin se značí: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cs typeface="Times New Roman" panose="02020603050405020304" pitchFamily="18" charset="0"/>
                        </a:rPr>
                        <m:t>Ψ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cs typeface="Times New Roman" panose="02020603050405020304" pitchFamily="18" charset="0"/>
                        </a:rPr>
                        <m:t>Ψ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6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489654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Pravděpodobnost přechodu ze stavu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stavu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dána skalárním součinem: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Ψ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Ψ</m:t>
                              </m:r>
                              <m:r>
                                <a:rPr lang="el-GR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l-GR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Nejjednodušší popis stavu spinu elektronu můžeme volit pro stav +1/2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&gt; =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65125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pro stav -1/2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&gt; =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4896545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743" r="-16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6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7442"/>
            <a:ext cx="2520280" cy="171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484783"/>
            <a:ext cx="6984776" cy="48965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se nyní podíváme na nejjednodušší S-G experiment a pravděpodobnost naměření stavu -1/2.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pohledu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formalismu se ptáme na pravděpodobnost s jakou se elektron dostane ze stavu +1/2 (výstup z 1. magnetu a vstup do 2. magnetu) do stavu -1/2 při výstupu z 2. magnetu.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8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7442"/>
            <a:ext cx="2520280" cy="171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236296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Jaká je pravděpodobnost, že spin elektronu přejde ze stavu +z do –z?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1   0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1.0+0.1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Jaká je pravděpodobnost, že spin elektronu přejde ze stavu +z do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+z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,+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&lt;+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|+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1   0</m:t>
                                  </m:r>
                                </m:e>
                              </m:d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1.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+0.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236296" cy="5265877"/>
              </a:xfrm>
              <a:prstGeom prst="rect">
                <a:avLst/>
              </a:prstGeom>
              <a:blipFill rotWithShape="1">
                <a:blip r:embed="rId4"/>
                <a:stretch>
                  <a:fillRect l="-1938" t="-16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9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fyzika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1412776"/>
            <a:ext cx="7010400" cy="52565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studiu vyzařování absolutně černého tělesa si A. Einstein jako první uvědomil potřebu použití pravděpodobnostního popisu. Dobu kdy dojde k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deexcitaci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elektronu do základního stavu a vyzáření fotonu lze stanovit pouze statisticky. Einstein se ovšem se statistickým popisem fyziky nikdy nesmířil. Fyzika přestává být deterministická.</a:t>
            </a:r>
          </a:p>
        </p:txBody>
      </p:sp>
    </p:spTree>
    <p:extLst>
      <p:ext uri="{BB962C8B-B14F-4D97-AF65-F5344CB8AC3E}">
        <p14:creationId xmlns:p14="http://schemas.microsoft.com/office/powerpoint/2010/main" val="41387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83274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podmínek, které zde není potřeba vypisovat můžeme stavy ±x popsat: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|+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&gt; 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;  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&gt; 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Pravděpodobnost detekce elektronu ve stavu –x po předchozí filtraci na +z je: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&lt;+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|−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1   0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1.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+0.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(−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3"/>
                <a:stretch>
                  <a:fillRect l="-1826" t="-2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7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8"/>
            <a:ext cx="3779912" cy="15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případ je trochu složitější. Jaká je pravděpodobnost přechodu z +z do +x a posléze z +x do –z?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,+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,+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&lt;+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&lt;+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1   0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(1  1)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22" r="-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2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72" y="1"/>
            <a:ext cx="3851919" cy="16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Jaká je pravděpodobnost přechodu z +z do +x nebo -x a posléze z +x nebo -x do –z?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,±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,±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&lt;+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&lt;+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&gt;+&lt;+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&gt;&lt;−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1   0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1   0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1  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4"/>
                <a:stretch>
                  <a:fillRect l="-1826" t="-2317" r="-1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55783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340769"/>
            <a:ext cx="7010400" cy="44644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lepší pochopení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Schrödingerovi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rovnice se nejprve podíváme na rovnici šíření vlny na napjaté struně.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Poté přejdeme z klasické mechaniky na kvantovou mechaniku.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 je z důvodu pohodlnosti a přehlednějšího výkladu převzato z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BEISER, Arthur.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 do moderní fyziky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Vyd. 2. Praha: Academia, 1978, 628 s.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 rot="5400000">
            <a:off x="8635806" y="60545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" y="0"/>
            <a:ext cx="4378569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345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 rot="5400000">
            <a:off x="8635806" y="62686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3" y="-20362"/>
            <a:ext cx="4351904" cy="687836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44" y="-27384"/>
            <a:ext cx="432902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 rot="5400000">
            <a:off x="8645098" y="626867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3928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312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 rot="5400000">
            <a:off x="8635806" y="619666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4662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346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340769"/>
            <a:ext cx="7010400" cy="44644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Vidíme, že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rovnice opravdu popisuje vlnu a její odvození může vycházet z klasické vlnové rovnice.</a:t>
            </a:r>
          </a:p>
        </p:txBody>
      </p:sp>
    </p:spTree>
    <p:extLst>
      <p:ext uri="{BB962C8B-B14F-4D97-AF65-F5344CB8AC3E}">
        <p14:creationId xmlns:p14="http://schemas.microsoft.com/office/powerpoint/2010/main" val="225716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Hamiltonián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lineárního harmonického oscilátoru (LHO) je jedním z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nejjednoduších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nám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defakto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popisuje kinetickou energii LHO, protože operátor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můžeme chápat jako „kvantovou hybnost“.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2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fyzika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1412777"/>
                <a:ext cx="7010400" cy="504055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2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Pravděpodobnost jevu J je kvadrátem amplitudy pravděpodobnosti 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4513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Amplitudy nezávislých procesů se násobí.</a:t>
                </a:r>
              </a:p>
              <a:p>
                <a:pPr marL="544513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případě více nerozlišitelných způsobů jak se systém může dostat z počátečního do finálního stavu, tak se amplitudy procesů sčítají.</a:t>
                </a: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12777"/>
                <a:ext cx="7010400" cy="504055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93" r="-1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Takže můžeme psát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což kdybychom upravili jako rovnici v klasické mechanice, dostáváme výraz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Až na rozdílnou konstantu a znaménko dostáváme výraz pro kinetickou energii.</a:t>
                </a: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3"/>
                <a:stretch>
                  <a:fillRect l="-2000" r="-18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7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Druhý člen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Hamiltoniánu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můžeme chápat jako potenciální energii LHO.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Pokud bychom pravili stacionární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Schrödingerovu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rovnici pro LHO, což podrobně nebudeme provádět, dostáváme, že konstanta E musí být rovna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E</m:t>
                    </m:r>
                    <m:r>
                      <a:rPr lang="cs-CZ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ħ</m:t>
                    </m:r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𝜔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3"/>
                <a:stretch>
                  <a:fillRect l="-2000" r="-34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0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tohoto výsledku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  <a:cs typeface="Times New Roman" panose="02020603050405020304" pitchFamily="18" charset="0"/>
                      </a:rPr>
                      <m:t>E</m:t>
                    </m:r>
                    <m:r>
                      <a:rPr lang="cs-CZ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ħ</m:t>
                    </m:r>
                    <m:r>
                      <a:rPr lang="cs-CZ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𝜔</m:t>
                    </m:r>
                    <m:d>
                      <m:dPr>
                        <m:ctrlP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vidíme, že zde vystupuje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 které platí, že smí nabývat pouze přirozené hodnoty (1,2,3,4,5…), tudíž energie LHO je kvantována a nemůže nabývat libovolných hodnot.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Příklad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Hamiltonova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operátoru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atom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vodíku. </a:t>
                </a:r>
                <a:r>
                  <a:rPr lang="cs-CZ" sz="18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http://</a:t>
                </a:r>
                <a:r>
                  <a:rPr lang="cs-CZ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artemis.osu.cz/mmfyz/am/am_6_3.htm</a:t>
                </a:r>
                <a:endParaRPr lang="cs-CZ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3"/>
                <a:ext cx="7010400" cy="5265877"/>
              </a:xfrm>
              <a:prstGeom prst="rect">
                <a:avLst/>
              </a:prstGeom>
              <a:blipFill rotWithShape="1">
                <a:blip r:embed="rId4"/>
                <a:stretch>
                  <a:fillRect l="-2000" r="-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8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5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340768"/>
            <a:ext cx="7010400" cy="55172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/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Diracovi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při hledání relativistické pohybové rovnice vyplynuly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tyto předpoklady: </a:t>
            </a:r>
          </a:p>
          <a:p>
            <a:pPr marL="514350" indent="-514350"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Měla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být parciální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rovnicí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řádu v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Vzhledem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prostorovým proměnným předpokládáme též první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derivace.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 a prostor jsou homogenní a proto by mělo jít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rovnici s konstantními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koeficienty.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Kvůli principu superpozice by měla být rovnice lineární.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Rovnice neuvažuje zdroje částic, proto by měla být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(pravá strana je nulová).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0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1340769"/>
                <a:ext cx="7010400" cy="5317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6575" indent="-536575"/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Řešení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Diracovi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rovnice pro elektron nám dává konstantní matice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s-CZ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  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6575" indent="0"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kde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Pauliho matice 2x2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340769"/>
                <a:ext cx="7010400" cy="5317176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6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8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br>
              <a:rPr lang="cs-CZ" dirty="0" smtClean="0"/>
            </a:br>
            <a:r>
              <a:rPr lang="cs-CZ" dirty="0" smtClean="0"/>
              <a:t>5. 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fyzika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02" y="1268760"/>
            <a:ext cx="5265382" cy="37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34153" y="5435932"/>
                <a:ext cx="7690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→1</m:t>
                                  </m:r>
                                </m:e>
                              </m:d>
                              <m:r>
                                <a:rPr lang="cs-CZ" sz="24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1→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cs-CZ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→2</m:t>
                                  </m:r>
                                </m:e>
                              </m:d>
                              <m:r>
                                <a:rPr lang="cs-CZ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(2→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𝐷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53" y="5435932"/>
                <a:ext cx="769037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1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Sternův-Gerlachův</a:t>
            </a:r>
            <a:r>
              <a:rPr lang="cs-CZ" dirty="0" smtClean="0"/>
              <a:t> E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236296" cy="10801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Experimenty (1922) se zabývají měřením spinu elektronu (původně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3"/>
            <a:ext cx="7010400" cy="33843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elektromagnetických vlastností částic a nehomogenního magnetického pole.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Krásně demonstruje fungování kvantové fyziky.</a:t>
            </a:r>
          </a:p>
        </p:txBody>
      </p:sp>
    </p:spTree>
    <p:extLst>
      <p:ext uri="{BB962C8B-B14F-4D97-AF65-F5344CB8AC3E}">
        <p14:creationId xmlns:p14="http://schemas.microsoft.com/office/powerpoint/2010/main" val="3389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Sternův-Gerlachův</a:t>
            </a:r>
            <a:r>
              <a:rPr lang="cs-CZ" dirty="0" smtClean="0"/>
              <a:t> 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5" y="1338883"/>
            <a:ext cx="7846765" cy="48891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740352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1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Vylepšený S-G </a:t>
            </a:r>
            <a:r>
              <a:rPr lang="cs-CZ" dirty="0" err="1" smtClean="0"/>
              <a:t>exp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18878"/>
            <a:ext cx="6899985" cy="31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4941169"/>
            <a:ext cx="7010400" cy="18001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Tři páry magnetů a stínítko/detektor, zachytávající částice s danou projekcí spinu.</a:t>
            </a:r>
          </a:p>
        </p:txBody>
      </p:sp>
    </p:spTree>
    <p:extLst>
      <p:ext uri="{BB962C8B-B14F-4D97-AF65-F5344CB8AC3E}">
        <p14:creationId xmlns:p14="http://schemas.microsoft.com/office/powerpoint/2010/main" val="2195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5626</TotalTime>
  <Words>4087</Words>
  <Application>Microsoft Office PowerPoint</Application>
  <PresentationFormat>Předvádění na obrazovce (4:3)</PresentationFormat>
  <Paragraphs>321</Paragraphs>
  <Slides>55</Slides>
  <Notes>49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Physics-PowerPoint-Template</vt:lpstr>
      <vt:lpstr>Radiologická fyzika a radiobiologie </vt:lpstr>
      <vt:lpstr>Kvantová fyzika</vt:lpstr>
      <vt:lpstr>Kvantová fyzika</vt:lpstr>
      <vt:lpstr>Kvantová fyzika</vt:lpstr>
      <vt:lpstr>Kvantová fyzika</vt:lpstr>
      <vt:lpstr>Kvantová fyzika</vt:lpstr>
      <vt:lpstr>Sternův-Gerlachův E</vt:lpstr>
      <vt:lpstr>Sternův-Gerlachův E</vt:lpstr>
      <vt:lpstr>Vylepšený S-G exp</vt:lpstr>
      <vt:lpstr>Vylepšený S-G exp</vt:lpstr>
      <vt:lpstr>Vylepšený S-G exp</vt:lpstr>
      <vt:lpstr>Vylepšený S-G exp</vt:lpstr>
      <vt:lpstr>Vylepšený S-G exp</vt:lpstr>
      <vt:lpstr>Vylepšený S-G exp</vt:lpstr>
      <vt:lpstr>Vylepšený S-G exp</vt:lpstr>
      <vt:lpstr>Pauza</vt:lpstr>
      <vt:lpstr>Vlnová funkce</vt:lpstr>
      <vt:lpstr>Vlnová funkce</vt:lpstr>
      <vt:lpstr>Vlnová funkce</vt:lpstr>
      <vt:lpstr>Vlnová funkce</vt:lpstr>
      <vt:lpstr>Schrödinger</vt:lpstr>
      <vt:lpstr>Schrödinger</vt:lpstr>
      <vt:lpstr>Schrödinger</vt:lpstr>
      <vt:lpstr>Schrödinger</vt:lpstr>
      <vt:lpstr>Schrödinger</vt:lpstr>
      <vt:lpstr>Schrödinger</vt:lpstr>
      <vt:lpstr>Dirac</vt:lpstr>
      <vt:lpstr>Dirac</vt:lpstr>
      <vt:lpstr>Shrnutí</vt:lpstr>
      <vt:lpstr>Konec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2</vt:lpstr>
      <vt:lpstr>Dodatky 2</vt:lpstr>
      <vt:lpstr>Dodatky 2</vt:lpstr>
      <vt:lpstr>Dodatky 2</vt:lpstr>
      <vt:lpstr>Dodatky 2</vt:lpstr>
      <vt:lpstr>Dodatky 3</vt:lpstr>
      <vt:lpstr>Prezentace aplikace PowerPoint</vt:lpstr>
      <vt:lpstr>Prezentace aplikace PowerPoint</vt:lpstr>
      <vt:lpstr>Prezentace aplikace PowerPoint</vt:lpstr>
      <vt:lpstr>Prezentace aplikace PowerPoint</vt:lpstr>
      <vt:lpstr>Dodatky 3</vt:lpstr>
      <vt:lpstr>Dodatky 4</vt:lpstr>
      <vt:lpstr>Dodatky 4</vt:lpstr>
      <vt:lpstr>Dodatky 4</vt:lpstr>
      <vt:lpstr>Dodatky 4</vt:lpstr>
      <vt:lpstr>Dodatky 5</vt:lpstr>
      <vt:lpstr>Dodatky 5</vt:lpstr>
      <vt:lpstr> Děkuji za pozornost  Konec  5. přednášky   Prezentace vznikla v rámci projektu 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</cp:lastModifiedBy>
  <cp:revision>333</cp:revision>
  <dcterms:created xsi:type="dcterms:W3CDTF">2015-01-23T09:47:57Z</dcterms:created>
  <dcterms:modified xsi:type="dcterms:W3CDTF">2016-01-17T15:45:37Z</dcterms:modified>
</cp:coreProperties>
</file>