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Override2.xml" ContentType="application/vnd.openxmlformats-officedocument.themeOverrid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79" r:id="rId3"/>
    <p:sldMasterId id="2147483694" r:id="rId4"/>
  </p:sldMasterIdLst>
  <p:notesMasterIdLst>
    <p:notesMasterId r:id="rId47"/>
  </p:notesMasterIdLst>
  <p:sldIdLst>
    <p:sldId id="368" r:id="rId5"/>
    <p:sldId id="450" r:id="rId6"/>
    <p:sldId id="461" r:id="rId7"/>
    <p:sldId id="316" r:id="rId8"/>
    <p:sldId id="460" r:id="rId9"/>
    <p:sldId id="369" r:id="rId10"/>
    <p:sldId id="358" r:id="rId11"/>
    <p:sldId id="348" r:id="rId12"/>
    <p:sldId id="346" r:id="rId13"/>
    <p:sldId id="355" r:id="rId14"/>
    <p:sldId id="258" r:id="rId15"/>
    <p:sldId id="290" r:id="rId16"/>
    <p:sldId id="287" r:id="rId17"/>
    <p:sldId id="292" r:id="rId18"/>
    <p:sldId id="293" r:id="rId19"/>
    <p:sldId id="297" r:id="rId20"/>
    <p:sldId id="359" r:id="rId21"/>
    <p:sldId id="364" r:id="rId22"/>
    <p:sldId id="281" r:id="rId23"/>
    <p:sldId id="365" r:id="rId24"/>
    <p:sldId id="367" r:id="rId25"/>
    <p:sldId id="351" r:id="rId26"/>
    <p:sldId id="304" r:id="rId27"/>
    <p:sldId id="256" r:id="rId28"/>
    <p:sldId id="271" r:id="rId29"/>
    <p:sldId id="360" r:id="rId30"/>
    <p:sldId id="261" r:id="rId31"/>
    <p:sldId id="349" r:id="rId32"/>
    <p:sldId id="350" r:id="rId33"/>
    <p:sldId id="275" r:id="rId34"/>
    <p:sldId id="274" r:id="rId35"/>
    <p:sldId id="263" r:id="rId36"/>
    <p:sldId id="264" r:id="rId37"/>
    <p:sldId id="265" r:id="rId38"/>
    <p:sldId id="266" r:id="rId39"/>
    <p:sldId id="267" r:id="rId40"/>
    <p:sldId id="306" r:id="rId41"/>
    <p:sldId id="268" r:id="rId42"/>
    <p:sldId id="307" r:id="rId43"/>
    <p:sldId id="269" r:id="rId44"/>
    <p:sldId id="270" r:id="rId45"/>
    <p:sldId id="366" r:id="rId46"/>
  </p:sldIdLst>
  <p:sldSz cx="12192000" cy="6858000"/>
  <p:notesSz cx="6858000" cy="9144000"/>
  <p:custDataLst>
    <p:tags r:id="rId48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222"/>
      </p:cViewPr>
      <p:guideLst>
        <p:guide orient="horz" pos="23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C0C965-0AEC-4E35-9AE4-88191F2E4744}" type="datetimeFigureOut">
              <a:rPr lang="cs-CZ"/>
              <a:pPr>
                <a:defRPr/>
              </a:pPr>
              <a:t>03.11.2023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7C00251-C5AC-4E7A-82BF-2C1818587C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3832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Zástupný symbol pro obrázek snímku 1">
            <a:extLst>
              <a:ext uri="{FF2B5EF4-FFF2-40B4-BE49-F238E27FC236}">
                <a16:creationId xmlns:a16="http://schemas.microsoft.com/office/drawing/2014/main" id="{8C400493-1ED9-4B79-8E98-DB979BDDB0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Zástupný symbol pro poznámky 2">
            <a:extLst>
              <a:ext uri="{FF2B5EF4-FFF2-40B4-BE49-F238E27FC236}">
                <a16:creationId xmlns:a16="http://schemas.microsoft.com/office/drawing/2014/main" id="{F86BD39A-77E0-4A95-9085-309C74BFE2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  <p:sp>
        <p:nvSpPr>
          <p:cNvPr id="83972" name="Zástupný symbol pro číslo snímku 3">
            <a:extLst>
              <a:ext uri="{FF2B5EF4-FFF2-40B4-BE49-F238E27FC236}">
                <a16:creationId xmlns:a16="http://schemas.microsoft.com/office/drawing/2014/main" id="{14D25CCF-1992-4521-ACA1-31E464FE1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3653D2-5534-4B98-9473-B1E5F8883C9A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521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345068D-A757-4671-91C7-FCD8CD2125DF}" type="slidenum">
              <a:rPr lang="cs-CZ" altLang="cs-CZ" b="1" i="1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cs-CZ" altLang="cs-CZ" b="1" i="1">
              <a:latin typeface="Arial CE" pitchFamily="34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6053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BF0A1B-9A95-499D-9EA4-9014FD706C0D}" type="slidenum">
              <a:rPr lang="cs-CZ" altLang="cs-CZ" b="1" i="1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cs-CZ" altLang="cs-CZ" b="1" i="1">
              <a:latin typeface="Arial CE" pitchFamily="34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3784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5AD19-6685-4A1C-BCA9-098A5B82502E}" type="datetimeFigureOut">
              <a:rPr lang="cs-CZ"/>
              <a:pPr>
                <a:defRPr/>
              </a:pPr>
              <a:t>03.11.2023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9C924-DE1E-4AE3-8919-73CC884203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5CB22-FCCF-4CD7-A439-7AB87FF1FA4B}" type="datetimeFigureOut">
              <a:rPr lang="cs-CZ"/>
              <a:pPr>
                <a:defRPr/>
              </a:pPr>
              <a:t>03.11.2023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AA77F-F02F-4274-8EDA-5179F99C9C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49D93-17E2-4ABE-B4DC-4AD0C5563514}" type="datetimeFigureOut">
              <a:rPr lang="cs-CZ"/>
              <a:pPr>
                <a:defRPr/>
              </a:pPr>
              <a:t>03.11.2023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CA38-704B-4C7C-A7A0-C3EE7A13D4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483" y="522288"/>
            <a:ext cx="11074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767645" y="1981200"/>
            <a:ext cx="10656711" cy="4114800"/>
          </a:xfrm>
        </p:spPr>
        <p:txBody>
          <a:bodyPr rtlCol="0">
            <a:normAutofit/>
          </a:bodyPr>
          <a:lstStyle/>
          <a:p>
            <a:pPr lvl="0"/>
            <a:endParaRPr lang="cs-CZ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171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04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3AE22A-2BC4-4C64-BA43-13A27453C0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55A550-761B-47B4-857F-D1DF892DFF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6A31B75-7E2B-4C5F-8A8A-30D4834EA1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4B230-6E99-438F-8B1F-D2484BC4760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8817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7C9A29-C023-4ED0-ACCB-FCC5C647BD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9395B0-7630-4CB2-9F1C-51E8EBF9B0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4E0520E-4E83-4B1F-97DA-03560FC025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A7A87-7D13-4DD0-8A60-B1AD26A21A6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539767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00019C-819A-4906-879C-483F87871E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A0D8A5-5032-4049-9155-66E4C8EB45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8330F5-2F21-4F98-A923-829DE7BBB6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52671-5123-47DB-B95F-F2D69FC8B00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96284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840B06-2109-4554-A2CD-8F55384B93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DACA30-ED62-46ED-93A7-350ECC882A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D56094-5962-47EA-8793-DFEB6B5776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85AAD-4448-4571-B089-DE65C8CD9D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72258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1762AE-8216-4489-94D1-D8C16AA617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C980AC1-D0F5-4E28-ACB3-F4921F7A84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1ED2C39-F6A7-4172-8348-039702A0F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C55F7-FA09-4EBF-B67E-BCB58014216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9071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59857-2105-456F-99D8-36FA45A7A747}" type="datetimeFigureOut">
              <a:rPr lang="cs-CZ"/>
              <a:pPr>
                <a:defRPr/>
              </a:pPr>
              <a:t>03.11.2023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D3355-E452-4DB9-A6CD-6564297B4A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AC7F0E6-0275-4900-84D1-E456B14032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2BF1C90-D156-4DD9-9FAB-DB7D6F0F63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74FDB82-D930-4D3E-B08C-87F44621B5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89CBC-B75F-4550-88A1-2C926DD391C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3118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FBA73E-2268-4BA7-8087-11D4D213D1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BC8556D-4D8A-485B-950D-9FDADBEFB2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C1F1E69-A31F-4F24-88A9-5A5410ADBB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45CF0-A331-41BE-B6E1-0ED3C11269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52646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3A2E8B4-D24D-4C08-9B09-210AA952C1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4AF079-4F9D-4395-BA18-EAAD59E727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CAAD4D-6E22-4448-B403-D6542CB7E1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9D117-8F1E-46F4-A309-35BB564C7AE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24910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D17B90-12BD-437D-92B3-9E5DFD6E1B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A9AE40-0744-4139-9462-52CC909770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AD8671-DE95-43C4-8843-C9FB14F9A3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D2C9F-881C-49B8-81C1-197315BE21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51513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C6AE39-8FCF-4240-824B-C4326E1AE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A85CCB5-64EF-40FA-9578-823F698133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0370B3-699F-41DE-8D67-DBAB2E78E9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81864-B0B2-49FE-A303-6261E4BE680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588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05D0529-1DB4-4345-9BD5-555C7B30A6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09700F-BE9D-4D7B-91C7-7949539445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FBC29A-882A-4EC5-9939-2788D6A44C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24B46-B3A0-4A0A-8944-C7E24D6CB8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3703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>
            <a:extLst>
              <a:ext uri="{FF2B5EF4-FFF2-40B4-BE49-F238E27FC236}">
                <a16:creationId xmlns:a16="http://schemas.microsoft.com/office/drawing/2014/main" id="{9B844F73-B221-4645-93AE-79B926736E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7">
            <a:extLst>
              <a:ext uri="{FF2B5EF4-FFF2-40B4-BE49-F238E27FC236}">
                <a16:creationId xmlns:a16="http://schemas.microsoft.com/office/drawing/2014/main" id="{45058CC5-F11B-4812-BEB3-AA9AF4E425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719667" y="6227763"/>
            <a:ext cx="7920567" cy="252412"/>
          </a:xfrm>
        </p:spPr>
        <p:txBody>
          <a:bodyPr lIns="0" tIns="0" rIns="0" bIns="0" anchor="ctr"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A424F1F4-32B3-4604-A00B-E684A7B16AB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414867" y="6227763"/>
            <a:ext cx="251884" cy="252412"/>
          </a:xfrm>
        </p:spPr>
        <p:txBody>
          <a:bodyPr wrap="none" lIns="0" tIns="0" rIns="0" bIns="0" anchor="ctr"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F3E5D32D-0D37-4FE9-98FA-6AE60139D2A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641861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>
            <a:extLst>
              <a:ext uri="{FF2B5EF4-FFF2-40B4-BE49-F238E27FC236}">
                <a16:creationId xmlns:a16="http://schemas.microsoft.com/office/drawing/2014/main" id="{D4B1C177-7AE5-4D3E-8E04-F8CF85925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7" y="414338"/>
            <a:ext cx="154516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6"/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4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9EF20D25-47B9-4592-B869-DF4FD1BD09D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1D7263B8-5D5C-40F2-A311-6E2818BD55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1C114-59C0-4E9D-B414-5941724253D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09356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>
            <a:extLst>
              <a:ext uri="{FF2B5EF4-FFF2-40B4-BE49-F238E27FC236}">
                <a16:creationId xmlns:a16="http://schemas.microsoft.com/office/drawing/2014/main" id="{7AD1C4AE-63B9-4504-9AA2-CF8701097B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7" y="414338"/>
            <a:ext cx="154516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6"/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F60CC71-A1E7-40C3-9ECF-F26F8566DD2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lang="cs-CZ" sz="90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  <a:endParaRPr dirty="0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F52842A1-FCD2-468E-B8AA-7F60A147BA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34A8376E-B673-419C-A84A-A5D20E44230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37517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>
            <a:extLst>
              <a:ext uri="{FF2B5EF4-FFF2-40B4-BE49-F238E27FC236}">
                <a16:creationId xmlns:a16="http://schemas.microsoft.com/office/drawing/2014/main" id="{80C97122-EEC8-4EFE-ADB5-85148BF8D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306FEA19-CF59-459A-95D1-9FF217A1EB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5431DF56-20C7-4CB6-AC80-2AD77BF4D7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FC37AC3A-4EB2-495C-AD29-8DC70DA05A3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5743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8B372-53B7-44BD-BAB5-24CBE36309B9}" type="datetimeFigureOut">
              <a:rPr lang="cs-CZ"/>
              <a:pPr>
                <a:defRPr/>
              </a:pPr>
              <a:t>03.11.2023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879AA-5F51-447E-A82F-E78D6B938E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9">
            <a:extLst>
              <a:ext uri="{FF2B5EF4-FFF2-40B4-BE49-F238E27FC236}">
                <a16:creationId xmlns:a16="http://schemas.microsoft.com/office/drawing/2014/main" id="{FB21F326-B85A-40CD-A371-666ECEF57B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BAE399CA-1001-474C-8425-A2F585EFEB3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960C446A-3AD0-42F6-8AB8-8ADF3A0B695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B7240-9D5E-45F4-BD8F-A6359EDE38C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54569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>
            <a:extLst>
              <a:ext uri="{FF2B5EF4-FFF2-40B4-BE49-F238E27FC236}">
                <a16:creationId xmlns:a16="http://schemas.microsoft.com/office/drawing/2014/main" id="{3D54AC1B-3B0F-4EF2-A20D-DA087C8198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7"/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/>
          <p:cNvSpPr>
            <a:spLocks noGrp="1"/>
          </p:cNvSpPr>
          <p:nvPr>
            <p:ph type="body" sz="quarter" idx="27"/>
          </p:nvPr>
        </p:nvSpPr>
        <p:spPr>
          <a:xfrm>
            <a:off x="6251279" y="1290515"/>
            <a:ext cx="5220000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1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idx="28"/>
          </p:nvPr>
        </p:nvSpPr>
        <p:spPr>
          <a:xfrm>
            <a:off x="6251281" y="1690271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4184387A-2810-416A-8230-67A6B5DA76FF}"/>
              </a:ext>
            </a:extLst>
          </p:cNvPr>
          <p:cNvSpPr>
            <a:spLocks noGrp="1" noChangeArrowheads="1"/>
          </p:cNvSpPr>
          <p:nvPr>
            <p:ph type="ftr" sz="quarter" idx="29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1A6E971B-D903-4CE4-92AB-F3888678C4BE}"/>
              </a:ext>
            </a:extLst>
          </p:cNvPr>
          <p:cNvSpPr>
            <a:spLocks noGrp="1" noChangeArrowheads="1"/>
          </p:cNvSpPr>
          <p:nvPr>
            <p:ph type="sldNum" sz="quarter" idx="30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D09AD7EE-D19D-4F4F-ACB5-8685081D829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15225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9">
            <a:extLst>
              <a:ext uri="{FF2B5EF4-FFF2-40B4-BE49-F238E27FC236}">
                <a16:creationId xmlns:a16="http://schemas.microsoft.com/office/drawing/2014/main" id="{2766E652-1E83-4D23-8360-E0C1421C23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719137" y="1695076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6" y="5599670"/>
            <a:ext cx="5218412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obsah 2"/>
          <p:cNvSpPr>
            <a:spLocks noGrp="1"/>
          </p:cNvSpPr>
          <p:nvPr>
            <p:ph idx="28"/>
          </p:nvPr>
        </p:nvSpPr>
        <p:spPr>
          <a:xfrm>
            <a:off x="6251281" y="1667024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2CD639E2-6D48-4940-A788-52141A2FAE49}"/>
              </a:ext>
            </a:extLst>
          </p:cNvPr>
          <p:cNvSpPr>
            <a:spLocks noGrp="1" noChangeArrowheads="1"/>
          </p:cNvSpPr>
          <p:nvPr>
            <p:ph type="ftr" sz="quarter" idx="29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01D5EA8E-2F84-4B4C-BA7B-190575416720}"/>
              </a:ext>
            </a:extLst>
          </p:cNvPr>
          <p:cNvSpPr>
            <a:spLocks noGrp="1" noChangeArrowheads="1"/>
          </p:cNvSpPr>
          <p:nvPr>
            <p:ph type="sldNum" sz="quarter" idx="30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FD06E7D9-2E6E-4EEC-AAC5-9C18BD12B25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124807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9">
            <a:extLst>
              <a:ext uri="{FF2B5EF4-FFF2-40B4-BE49-F238E27FC236}">
                <a16:creationId xmlns:a16="http://schemas.microsoft.com/office/drawing/2014/main" id="{E4926D1A-33ED-418F-9C59-0B311F59C2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ástupný symbol pro obsah 12"/>
          <p:cNvSpPr>
            <a:spLocks noGrp="1"/>
          </p:cNvSpPr>
          <p:nvPr>
            <p:ph sz="quarter" idx="22"/>
          </p:nvPr>
        </p:nvSpPr>
        <p:spPr>
          <a:xfrm>
            <a:off x="4440000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obsah 12"/>
          <p:cNvSpPr>
            <a:spLocks noGrp="1"/>
          </p:cNvSpPr>
          <p:nvPr>
            <p:ph sz="quarter" idx="23"/>
          </p:nvPr>
        </p:nvSpPr>
        <p:spPr>
          <a:xfrm>
            <a:off x="720000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8160002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21A2830F-5369-4303-96D2-6EE32941AB49}"/>
              </a:ext>
            </a:extLst>
          </p:cNvPr>
          <p:cNvSpPr>
            <a:spLocks noGrp="1" noChangeArrowheads="1"/>
          </p:cNvSpPr>
          <p:nvPr>
            <p:ph type="ftr" sz="quarter" idx="25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9EBA9482-D732-4468-8F20-194B44457CBB}"/>
              </a:ext>
            </a:extLst>
          </p:cNvPr>
          <p:cNvSpPr>
            <a:spLocks noGrp="1" noChangeArrowheads="1"/>
          </p:cNvSpPr>
          <p:nvPr>
            <p:ph type="sldNum" sz="quarter" idx="26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0890D987-B70B-4E8E-9D4B-D66A89E913F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526523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9">
            <a:extLst>
              <a:ext uri="{FF2B5EF4-FFF2-40B4-BE49-F238E27FC236}">
                <a16:creationId xmlns:a16="http://schemas.microsoft.com/office/drawing/2014/main" id="{CAD4F757-4E1B-4C8C-AD4D-15E602BE49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272213" y="692150"/>
            <a:ext cx="5200987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719137" y="692152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6" y="5599670"/>
            <a:ext cx="5218412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1AB59D50-C12B-48B3-8EB4-A632877E560F}"/>
              </a:ext>
            </a:extLst>
          </p:cNvPr>
          <p:cNvSpPr>
            <a:spLocks noGrp="1" noChangeArrowheads="1"/>
          </p:cNvSpPr>
          <p:nvPr>
            <p:ph type="ftr" sz="quarter" idx="25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83D5C4EF-C312-4955-A28B-D9ABDCD9C547}"/>
              </a:ext>
            </a:extLst>
          </p:cNvPr>
          <p:cNvSpPr>
            <a:spLocks noGrp="1" noChangeArrowheads="1"/>
          </p:cNvSpPr>
          <p:nvPr>
            <p:ph type="sldNum" sz="quarter" idx="26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D6869426-233C-424B-95E0-B422EBF50F7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34826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9">
            <a:extLst>
              <a:ext uri="{FF2B5EF4-FFF2-40B4-BE49-F238E27FC236}">
                <a16:creationId xmlns:a16="http://schemas.microsoft.com/office/drawing/2014/main" id="{849E447A-7E62-40FD-88E5-97A111B486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D5F963D4-0BDD-43AF-AD84-AF33738F05C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4EAC3411-4C6E-451D-B387-AE0318B54D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0091D65A-BA4B-4089-A4E7-D423BEDA65E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36188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9">
            <a:extLst>
              <a:ext uri="{FF2B5EF4-FFF2-40B4-BE49-F238E27FC236}">
                <a16:creationId xmlns:a16="http://schemas.microsoft.com/office/drawing/2014/main" id="{8736A99D-0E24-4D2C-8DCF-244E74D826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719998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/>
          <p:cNvSpPr>
            <a:spLocks noGrp="1"/>
          </p:cNvSpPr>
          <p:nvPr>
            <p:ph type="body" sz="quarter" idx="20"/>
          </p:nvPr>
        </p:nvSpPr>
        <p:spPr>
          <a:xfrm>
            <a:off x="6251279" y="4500000"/>
            <a:ext cx="5220000" cy="1331998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obsah 12"/>
          <p:cNvSpPr>
            <a:spLocks noGrp="1"/>
          </p:cNvSpPr>
          <p:nvPr>
            <p:ph sz="quarter" idx="25"/>
          </p:nvPr>
        </p:nvSpPr>
        <p:spPr>
          <a:xfrm>
            <a:off x="6251280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EFE0B946-1988-49A8-93E9-1D2982FA814C}"/>
              </a:ext>
            </a:extLst>
          </p:cNvPr>
          <p:cNvSpPr>
            <a:spLocks noGrp="1" noChangeArrowheads="1"/>
          </p:cNvSpPr>
          <p:nvPr>
            <p:ph type="ftr" sz="quarter" idx="26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B004CA9-9DD6-4F8A-AC44-36B0F1F18D26}"/>
              </a:ext>
            </a:extLst>
          </p:cNvPr>
          <p:cNvSpPr>
            <a:spLocks noGrp="1" noChangeArrowheads="1"/>
          </p:cNvSpPr>
          <p:nvPr>
            <p:ph type="sldNum" sz="quarter" idx="27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76C370CF-DC76-4542-B845-59AB703431E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442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9">
            <a:extLst>
              <a:ext uri="{FF2B5EF4-FFF2-40B4-BE49-F238E27FC236}">
                <a16:creationId xmlns:a16="http://schemas.microsoft.com/office/drawing/2014/main" id="{C63E2556-0CF0-4B0E-8AF2-58C8C8141B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7">
            <a:extLst>
              <a:ext uri="{FF2B5EF4-FFF2-40B4-BE49-F238E27FC236}">
                <a16:creationId xmlns:a16="http://schemas.microsoft.com/office/drawing/2014/main" id="{2AEFDA20-BA75-47F0-A4E6-8CC7C287238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9C552E4C-68F1-4760-8F48-2F3ED3A898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51A05E83-C9D7-46BF-B08F-4B861825451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136304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9">
            <a:extLst>
              <a:ext uri="{FF2B5EF4-FFF2-40B4-BE49-F238E27FC236}">
                <a16:creationId xmlns:a16="http://schemas.microsoft.com/office/drawing/2014/main" id="{3458DCDE-99D3-4096-A43A-6D0A785048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5716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F0EDC32E-AC6F-4486-90F9-E31573A6FF1A}"/>
              </a:ext>
            </a:extLst>
          </p:cNvPr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lang="cs-CZ" sz="90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  <a:endParaRPr dirty="0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36C9DAF0-400E-4B60-835A-C9F5F338546C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F88BA36C-9372-47CA-9E27-2AEEA3140FA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859092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5">
            <a:extLst>
              <a:ext uri="{FF2B5EF4-FFF2-40B4-BE49-F238E27FC236}">
                <a16:creationId xmlns:a16="http://schemas.microsoft.com/office/drawing/2014/main" id="{BB020374-8CA5-4237-A9BA-12528EA108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34" y="2014539"/>
            <a:ext cx="410633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5177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D1D2-8A8B-40AC-8193-B308BAC1D59C}" type="datetimeFigureOut">
              <a:rPr lang="cs-CZ"/>
              <a:pPr>
                <a:defRPr/>
              </a:pPr>
              <a:t>03.11.2023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8AED5-A162-46F9-9CA3-C6F6DB29ED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>
            <a:extLst>
              <a:ext uri="{FF2B5EF4-FFF2-40B4-BE49-F238E27FC236}">
                <a16:creationId xmlns:a16="http://schemas.microsoft.com/office/drawing/2014/main" id="{483763BF-01BD-4902-A923-B7023BEC41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51039"/>
            <a:ext cx="86868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188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>
            <a:extLst>
              <a:ext uri="{FF2B5EF4-FFF2-40B4-BE49-F238E27FC236}">
                <a16:creationId xmlns:a16="http://schemas.microsoft.com/office/drawing/2014/main" id="{5F37DFDC-BDBE-4C91-A469-9568A1B097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7" y="414338"/>
            <a:ext cx="154516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6"/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4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2">
            <a:extLst>
              <a:ext uri="{FF2B5EF4-FFF2-40B4-BE49-F238E27FC236}">
                <a16:creationId xmlns:a16="http://schemas.microsoft.com/office/drawing/2014/main" id="{89343402-52EA-4E5A-A0C9-2D5C189B6C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6" name="Zástupný symbol pro číslo snímku 3">
            <a:extLst>
              <a:ext uri="{FF2B5EF4-FFF2-40B4-BE49-F238E27FC236}">
                <a16:creationId xmlns:a16="http://schemas.microsoft.com/office/drawing/2014/main" id="{2C5DD837-7C8B-461C-BD42-A2738D6BD8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BFFC5-7D8C-49C4-A4CC-C504D1ED993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65771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>
            <a:extLst>
              <a:ext uri="{FF2B5EF4-FFF2-40B4-BE49-F238E27FC236}">
                <a16:creationId xmlns:a16="http://schemas.microsoft.com/office/drawing/2014/main" id="{AE16D336-8A68-4146-AFE4-A5F2E5EDDD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67" y="414338"/>
            <a:ext cx="154516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Nadpis 6"/>
          <p:cNvSpPr>
            <a:spLocks noGrp="1"/>
          </p:cNvSpPr>
          <p:nvPr>
            <p:ph type="title"/>
          </p:nvPr>
        </p:nvSpPr>
        <p:spPr>
          <a:xfrm>
            <a:off x="398503" y="2900365"/>
            <a:ext cx="11361600" cy="1171580"/>
          </a:xfrm>
        </p:spPr>
        <p:txBody>
          <a:bodyPr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Podnadpis 2"/>
          <p:cNvSpPr>
            <a:spLocks noGrp="1"/>
          </p:cNvSpPr>
          <p:nvPr>
            <p:ph type="subTitle" idx="1"/>
          </p:nvPr>
        </p:nvSpPr>
        <p:spPr>
          <a:xfrm>
            <a:off x="398503" y="4116404"/>
            <a:ext cx="11361600" cy="698497"/>
          </a:xfrm>
        </p:spPr>
        <p:txBody>
          <a:bodyPr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E896C4E-936B-48A7-A82E-55C9FD16D8A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lang="cs-CZ" sz="90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  <a:endParaRPr dirty="0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887882B2-2839-477D-B80F-5AB3B69C943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5303E295-AA6F-4241-8454-3094ADF7F7F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76282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9">
            <a:extLst>
              <a:ext uri="{FF2B5EF4-FFF2-40B4-BE49-F238E27FC236}">
                <a16:creationId xmlns:a16="http://schemas.microsoft.com/office/drawing/2014/main" id="{D68B7460-145E-4F0A-B582-E420740902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6200AC0E-296B-41CE-8725-9537993F13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595D2EF2-D460-4069-8B44-D1E760F5432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8CD29D50-DEF7-4D5F-8581-1ECB28D9EE9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47738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9">
            <a:extLst>
              <a:ext uri="{FF2B5EF4-FFF2-40B4-BE49-F238E27FC236}">
                <a16:creationId xmlns:a16="http://schemas.microsoft.com/office/drawing/2014/main" id="{177CA549-8B29-4446-9BB2-E7C7E29B12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6" name="Zástupný symbol pro zápatí 1">
            <a:extLst>
              <a:ext uri="{FF2B5EF4-FFF2-40B4-BE49-F238E27FC236}">
                <a16:creationId xmlns:a16="http://schemas.microsoft.com/office/drawing/2014/main" id="{3F962A81-5678-4946-ABDC-9965F3AC0E6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7" name="Zástupný symbol pro číslo snímku 2">
            <a:extLst>
              <a:ext uri="{FF2B5EF4-FFF2-40B4-BE49-F238E27FC236}">
                <a16:creationId xmlns:a16="http://schemas.microsoft.com/office/drawing/2014/main" id="{833F6B45-D9FC-483E-9A16-5CB09979980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3979B-151C-4ECC-BC34-977D96D8FB7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083201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9">
            <a:extLst>
              <a:ext uri="{FF2B5EF4-FFF2-40B4-BE49-F238E27FC236}">
                <a16:creationId xmlns:a16="http://schemas.microsoft.com/office/drawing/2014/main" id="{C37FD9F4-5C41-48BB-A7C7-C3F9256FA7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7"/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/>
          <p:cNvSpPr>
            <a:spLocks noGrp="1"/>
          </p:cNvSpPr>
          <p:nvPr>
            <p:ph type="body" sz="quarter" idx="27"/>
          </p:nvPr>
        </p:nvSpPr>
        <p:spPr>
          <a:xfrm>
            <a:off x="6251279" y="1290515"/>
            <a:ext cx="5220000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720001" y="1692001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idx="28"/>
          </p:nvPr>
        </p:nvSpPr>
        <p:spPr>
          <a:xfrm>
            <a:off x="6251281" y="1690271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7ED1C986-236D-4414-8FA0-6C697199A428}"/>
              </a:ext>
            </a:extLst>
          </p:cNvPr>
          <p:cNvSpPr>
            <a:spLocks noGrp="1" noChangeArrowheads="1"/>
          </p:cNvSpPr>
          <p:nvPr>
            <p:ph type="ftr" sz="quarter" idx="29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2F815211-8445-47C0-A168-6F4F31C626DB}"/>
              </a:ext>
            </a:extLst>
          </p:cNvPr>
          <p:cNvSpPr>
            <a:spLocks noGrp="1" noChangeArrowheads="1"/>
          </p:cNvSpPr>
          <p:nvPr>
            <p:ph type="sldNum" sz="quarter" idx="30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B5DDE310-058F-4AF4-87FD-8AFA8819465E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1382485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9">
            <a:extLst>
              <a:ext uri="{FF2B5EF4-FFF2-40B4-BE49-F238E27FC236}">
                <a16:creationId xmlns:a16="http://schemas.microsoft.com/office/drawing/2014/main" id="{A5C78090-6B93-4C67-8760-3B41662C80E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719137" y="1695076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Nadpis 3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9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6" y="5599670"/>
            <a:ext cx="5218412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obsah 2"/>
          <p:cNvSpPr>
            <a:spLocks noGrp="1"/>
          </p:cNvSpPr>
          <p:nvPr>
            <p:ph idx="28"/>
          </p:nvPr>
        </p:nvSpPr>
        <p:spPr>
          <a:xfrm>
            <a:off x="6251281" y="1667024"/>
            <a:ext cx="5219999" cy="414000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84A20CB5-5A09-4397-AF2D-33CF02B54170}"/>
              </a:ext>
            </a:extLst>
          </p:cNvPr>
          <p:cNvSpPr>
            <a:spLocks noGrp="1" noChangeArrowheads="1"/>
          </p:cNvSpPr>
          <p:nvPr>
            <p:ph type="ftr" sz="quarter" idx="29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827AB470-C4F1-4196-8822-2BE577C62880}"/>
              </a:ext>
            </a:extLst>
          </p:cNvPr>
          <p:cNvSpPr>
            <a:spLocks noGrp="1" noChangeArrowheads="1"/>
          </p:cNvSpPr>
          <p:nvPr>
            <p:ph type="sldNum" sz="quarter" idx="30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A56DEE61-B015-4B63-9133-B641D3A48BD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276299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9">
            <a:extLst>
              <a:ext uri="{FF2B5EF4-FFF2-40B4-BE49-F238E27FC236}">
                <a16:creationId xmlns:a16="http://schemas.microsoft.com/office/drawing/2014/main" id="{1A5A2B9B-96DE-408B-82F9-BF8825D263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ástupný symbol pro obsah 12"/>
          <p:cNvSpPr>
            <a:spLocks noGrp="1"/>
          </p:cNvSpPr>
          <p:nvPr>
            <p:ph sz="quarter" idx="22"/>
          </p:nvPr>
        </p:nvSpPr>
        <p:spPr>
          <a:xfrm>
            <a:off x="4440000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5"/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7" name="Zástupný symbol pro text 13"/>
          <p:cNvSpPr>
            <a:spLocks noGrp="1"/>
          </p:cNvSpPr>
          <p:nvPr>
            <p:ph type="body" sz="quarter" idx="20"/>
          </p:nvPr>
        </p:nvSpPr>
        <p:spPr>
          <a:xfrm>
            <a:off x="444047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8" name="Zástupný symbol pro text 13"/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Zástupný symbol pro obsah 12"/>
          <p:cNvSpPr>
            <a:spLocks noGrp="1"/>
          </p:cNvSpPr>
          <p:nvPr>
            <p:ph sz="quarter" idx="23"/>
          </p:nvPr>
        </p:nvSpPr>
        <p:spPr>
          <a:xfrm>
            <a:off x="720000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8160002" y="1692004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9" cy="271576"/>
          </a:xfrm>
        </p:spPr>
        <p:txBody>
          <a:bodyPr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2" name="Nadpis 12"/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76171FC1-C9B2-4DBC-8F1A-03611975232B}"/>
              </a:ext>
            </a:extLst>
          </p:cNvPr>
          <p:cNvSpPr>
            <a:spLocks noGrp="1" noChangeArrowheads="1"/>
          </p:cNvSpPr>
          <p:nvPr>
            <p:ph type="ftr" sz="quarter" idx="25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148A41DE-0F93-46D3-A5E4-C068B0295655}"/>
              </a:ext>
            </a:extLst>
          </p:cNvPr>
          <p:cNvSpPr>
            <a:spLocks noGrp="1" noChangeArrowheads="1"/>
          </p:cNvSpPr>
          <p:nvPr>
            <p:ph type="sldNum" sz="quarter" idx="26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CD97DC98-F000-4F08-AC58-F1874F761474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813183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9">
            <a:extLst>
              <a:ext uri="{FF2B5EF4-FFF2-40B4-BE49-F238E27FC236}">
                <a16:creationId xmlns:a16="http://schemas.microsoft.com/office/drawing/2014/main" id="{DBD5EB0D-D8E4-4006-A5ED-B40859D550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6272213" y="692150"/>
            <a:ext cx="5200987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2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719137" y="692152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6" y="5599670"/>
            <a:ext cx="5218412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538415AF-99B3-481D-8738-AA8965FE6CE4}"/>
              </a:ext>
            </a:extLst>
          </p:cNvPr>
          <p:cNvSpPr>
            <a:spLocks noGrp="1" noChangeArrowheads="1"/>
          </p:cNvSpPr>
          <p:nvPr>
            <p:ph type="ftr" sz="quarter" idx="25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7" name="Rectangle 18">
            <a:extLst>
              <a:ext uri="{FF2B5EF4-FFF2-40B4-BE49-F238E27FC236}">
                <a16:creationId xmlns:a16="http://schemas.microsoft.com/office/drawing/2014/main" id="{8A8ADBF5-7782-4B1A-BE4C-F9600469FB43}"/>
              </a:ext>
            </a:extLst>
          </p:cNvPr>
          <p:cNvSpPr>
            <a:spLocks noGrp="1" noChangeArrowheads="1"/>
          </p:cNvSpPr>
          <p:nvPr>
            <p:ph type="sldNum" sz="quarter" idx="26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565C0DC4-B12D-478C-8078-67C280D3FE23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529826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9">
            <a:extLst>
              <a:ext uri="{FF2B5EF4-FFF2-40B4-BE49-F238E27FC236}">
                <a16:creationId xmlns:a16="http://schemas.microsoft.com/office/drawing/2014/main" id="{063772CE-8974-4510-B528-E9B60FF329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0DFE3BD6-D460-45C9-85E4-754249EA6C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C584BD83-E578-4AAA-8074-F22806F52D4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849FDCFA-A8E5-425A-91F2-89971018400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12964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BC706-8ACD-4F16-9B17-768A13B986F0}" type="datetimeFigureOut">
              <a:rPr lang="cs-CZ"/>
              <a:pPr>
                <a:defRPr/>
              </a:pPr>
              <a:t>03.11.2023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DD90F-BB74-418C-B7DC-ACB0F9277F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9">
            <a:extLst>
              <a:ext uri="{FF2B5EF4-FFF2-40B4-BE49-F238E27FC236}">
                <a16:creationId xmlns:a16="http://schemas.microsoft.com/office/drawing/2014/main" id="{C89FD27F-D61B-475B-A6F7-B8B4BC3FF5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ástupný symbol pro obsah 12"/>
          <p:cNvSpPr>
            <a:spLocks noGrp="1"/>
          </p:cNvSpPr>
          <p:nvPr>
            <p:ph sz="quarter" idx="24"/>
          </p:nvPr>
        </p:nvSpPr>
        <p:spPr>
          <a:xfrm>
            <a:off x="719998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3" name="Zástupný symbol pro text 13"/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4" name="Zástupný symbol pro text 5"/>
          <p:cNvSpPr>
            <a:spLocks noGrp="1"/>
          </p:cNvSpPr>
          <p:nvPr>
            <p:ph type="body" sz="quarter" idx="20"/>
          </p:nvPr>
        </p:nvSpPr>
        <p:spPr>
          <a:xfrm>
            <a:off x="6251279" y="4500000"/>
            <a:ext cx="5220000" cy="1331998"/>
          </a:xfrm>
        </p:spPr>
        <p:txBody>
          <a:bodyPr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5" name="Zástupný symbol pro text 13"/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825"/>
              </a:lnSpc>
              <a:defRPr sz="675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6" name="Zástupný symbol pro obsah 12"/>
          <p:cNvSpPr>
            <a:spLocks noGrp="1"/>
          </p:cNvSpPr>
          <p:nvPr>
            <p:ph sz="quarter" idx="25"/>
          </p:nvPr>
        </p:nvSpPr>
        <p:spPr>
          <a:xfrm>
            <a:off x="6251280" y="718714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BEADD181-B805-4C31-8100-B0C12F0F8092}"/>
              </a:ext>
            </a:extLst>
          </p:cNvPr>
          <p:cNvSpPr>
            <a:spLocks noGrp="1" noChangeArrowheads="1"/>
          </p:cNvSpPr>
          <p:nvPr>
            <p:ph type="ftr" sz="quarter" idx="26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AFFE6A81-659B-4D34-89D1-919CF6084D92}"/>
              </a:ext>
            </a:extLst>
          </p:cNvPr>
          <p:cNvSpPr>
            <a:spLocks noGrp="1" noChangeArrowheads="1"/>
          </p:cNvSpPr>
          <p:nvPr>
            <p:ph type="sldNum" sz="quarter" idx="27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A394E038-308C-45DD-9390-68049C50F3F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897450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9">
            <a:extLst>
              <a:ext uri="{FF2B5EF4-FFF2-40B4-BE49-F238E27FC236}">
                <a16:creationId xmlns:a16="http://schemas.microsoft.com/office/drawing/2014/main" id="{5E13CB5A-2A1A-4BE6-91F3-E1E7D192B2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7833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7">
            <a:extLst>
              <a:ext uri="{FF2B5EF4-FFF2-40B4-BE49-F238E27FC236}">
                <a16:creationId xmlns:a16="http://schemas.microsoft.com/office/drawing/2014/main" id="{EFBC5F02-E34F-42C2-A20F-FA314CA3021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3B0E7900-522C-4A79-A990-3C6198C5F9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3DF3BAA7-F662-4A35-9263-28F7FBE6BAA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865146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9">
            <a:extLst>
              <a:ext uri="{FF2B5EF4-FFF2-40B4-BE49-F238E27FC236}">
                <a16:creationId xmlns:a16="http://schemas.microsoft.com/office/drawing/2014/main" id="{9D72DFF9-D3C7-40D1-A3D3-A639C3F099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1785" y="6048375"/>
            <a:ext cx="865716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noProof="0"/>
              <a:t>Kliknutím na ikonu přidáte obrázek.</a:t>
            </a:r>
            <a:endParaRPr lang="cs-CZ" noProof="0" dirty="0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9C519B24-0402-45DD-898C-BE543050B70C}"/>
              </a:ext>
            </a:extLst>
          </p:cNvPr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 lang="cs-CZ" sz="90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  <a:endParaRPr dirty="0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70970F12-A343-4749-BAE8-4346FE6C22C4}"/>
              </a:ext>
            </a:extLst>
          </p:cNvPr>
          <p:cNvSpPr>
            <a:spLocks noGrp="1" noChangeArrowheads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 sz="900" b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00E75B7-D8B1-4BF1-9938-02DA798CF38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170858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5">
            <a:extLst>
              <a:ext uri="{FF2B5EF4-FFF2-40B4-BE49-F238E27FC236}">
                <a16:creationId xmlns:a16="http://schemas.microsoft.com/office/drawing/2014/main" id="{0BB3FC57-8750-4E1B-A5FB-A0FA3CC9EA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834" y="2014539"/>
            <a:ext cx="4106333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932366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2">
            <a:extLst>
              <a:ext uri="{FF2B5EF4-FFF2-40B4-BE49-F238E27FC236}">
                <a16:creationId xmlns:a16="http://schemas.microsoft.com/office/drawing/2014/main" id="{8D9B61A3-1947-44DB-95E3-820C3582CE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51039"/>
            <a:ext cx="86868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920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9726-DEC0-4C0B-8D9E-A39686D337EC}" type="datetimeFigureOut">
              <a:rPr lang="cs-CZ"/>
              <a:pPr>
                <a:defRPr/>
              </a:pPr>
              <a:t>03.11.2023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61864-F374-49C0-A479-39A5D1A087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AC28-4F88-4490-9CD8-4D30A018D662}" type="datetimeFigureOut">
              <a:rPr lang="cs-CZ"/>
              <a:pPr>
                <a:defRPr/>
              </a:pPr>
              <a:t>03.11.2023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B12A-FC37-494F-8E4F-A6DD303328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E8FBA-90DE-4F34-8DA3-D7787172A858}" type="datetimeFigureOut">
              <a:rPr lang="cs-CZ"/>
              <a:pPr>
                <a:defRPr/>
              </a:pPr>
              <a:t>03.11.2023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E2162-EF13-4655-B9DF-EDDD24EC68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439B6-D4F1-49F4-A29C-8E30929CFB66}" type="datetimeFigureOut">
              <a:rPr lang="cs-CZ"/>
              <a:pPr>
                <a:defRPr/>
              </a:pPr>
              <a:t>03.11.2023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F086D-B0B9-413A-BBD5-6ED9CB95AB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45A871-EF13-4473-9D7C-9A1CD4C78A09}" type="datetimeFigureOut">
              <a:rPr lang="cs-CZ"/>
              <a:pPr>
                <a:defRPr/>
              </a:pPr>
              <a:t>03.11.2023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BA81C1-8387-4241-97AB-D2D63CECF98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  <p:sldLayoutId id="2147483664" r:id="rId13"/>
    <p:sldLayoutId id="2147483665" r:id="rId14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189A01E-8AC6-4C5C-80E6-7F9AB5175C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DC0ED87-152A-414B-A9C5-17D9DB9AC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F9B2A2-966F-4686-944C-9B7AE810E1C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4BC0A0E-7753-44DC-A18F-F2C071A5E7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CF67C9-A2C8-4085-BFFE-B42601069A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7B8C13B-6C3F-44BB-9C36-09C0899537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56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nadpis 1">
            <a:extLst>
              <a:ext uri="{FF2B5EF4-FFF2-40B4-BE49-F238E27FC236}">
                <a16:creationId xmlns:a16="http://schemas.microsoft.com/office/drawing/2014/main" id="{09B413BF-F55A-4AF4-991C-773F25F717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720725"/>
            <a:ext cx="1075266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3075" name="Zástupný symbol pro text 4">
            <a:extLst>
              <a:ext uri="{FF2B5EF4-FFF2-40B4-BE49-F238E27FC236}">
                <a16:creationId xmlns:a16="http://schemas.microsoft.com/office/drawing/2014/main" id="{20200B2D-88C8-455F-A294-9663B1F93F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871663"/>
            <a:ext cx="1075266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0D4597AA-9CB5-4CC1-B0D5-BB21074A30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667" y="6227763"/>
            <a:ext cx="7920567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01F4E671-9661-4104-AF47-4ED9040A32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867" y="6227763"/>
            <a:ext cx="251884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745475C4-5156-4443-B38F-6FB16834260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1922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00000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tx2"/>
        </a:buClr>
        <a:buSzPct val="100000"/>
        <a:defRPr sz="1100">
          <a:solidFill>
            <a:schemeClr val="tx1"/>
          </a:solidFill>
          <a:latin typeface="+mn-lt"/>
        </a:defRPr>
      </a:lvl2pPr>
      <a:lvl3pPr marL="685800"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folHlink"/>
        </a:buClr>
        <a:buSzPct val="80000"/>
        <a:defRPr sz="1100">
          <a:solidFill>
            <a:schemeClr val="tx1"/>
          </a:solidFill>
          <a:latin typeface="+mn-lt"/>
        </a:defRPr>
      </a:lvl3pPr>
      <a:lvl4pPr marL="1028700"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accent2"/>
        </a:buClr>
        <a:buSzPct val="90000"/>
        <a:defRPr sz="1100">
          <a:solidFill>
            <a:schemeClr val="tx1"/>
          </a:solidFill>
          <a:latin typeface="+mn-lt"/>
        </a:defRPr>
      </a:lvl4pPr>
      <a:lvl5pPr marL="1371600"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accent1"/>
        </a:buClr>
        <a:defRPr sz="11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nadpis 1">
            <a:extLst>
              <a:ext uri="{FF2B5EF4-FFF2-40B4-BE49-F238E27FC236}">
                <a16:creationId xmlns:a16="http://schemas.microsoft.com/office/drawing/2014/main" id="{8212126D-D6FE-4CCE-B7F6-609E1E44C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720725"/>
            <a:ext cx="1075266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2051" name="Zástupný symbol pro text 4">
            <a:extLst>
              <a:ext uri="{FF2B5EF4-FFF2-40B4-BE49-F238E27FC236}">
                <a16:creationId xmlns:a16="http://schemas.microsoft.com/office/drawing/2014/main" id="{56CABDCF-D98C-48FE-8781-9F53C3C54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1871663"/>
            <a:ext cx="10752667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583A919A-32E6-4E95-9B79-A56FBF553E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667" y="6227763"/>
            <a:ext cx="7920567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90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r>
              <a:t>Definujte zápatí – název prezentace nebo pracoviště</a:t>
            </a:r>
          </a:p>
        </p:txBody>
      </p:sp>
      <p:sp>
        <p:nvSpPr>
          <p:cNvPr id="9" name="Rectangle 18">
            <a:extLst>
              <a:ext uri="{FF2B5EF4-FFF2-40B4-BE49-F238E27FC236}">
                <a16:creationId xmlns:a16="http://schemas.microsoft.com/office/drawing/2014/main" id="{95D487B8-6C30-4083-B5BE-7A9DA0B3B85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867" y="6227763"/>
            <a:ext cx="251884" cy="2524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AC65FDE8-43CA-42DA-8295-245CEF4A190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312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</p:sldLayoutIdLst>
  <p:hf hdr="0" dt="0"/>
  <p:txStyles>
    <p:titleStyle>
      <a:lvl1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panose="020B0604020202020204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algn="l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00000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tx2"/>
        </a:buClr>
        <a:buSzPct val="100000"/>
        <a:defRPr sz="1100">
          <a:solidFill>
            <a:schemeClr val="tx1"/>
          </a:solidFill>
          <a:latin typeface="+mn-lt"/>
        </a:defRPr>
      </a:lvl2pPr>
      <a:lvl3pPr marL="685800"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folHlink"/>
        </a:buClr>
        <a:buSzPct val="80000"/>
        <a:defRPr sz="1100">
          <a:solidFill>
            <a:schemeClr val="tx1"/>
          </a:solidFill>
          <a:latin typeface="+mn-lt"/>
        </a:defRPr>
      </a:lvl3pPr>
      <a:lvl4pPr marL="1028700"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accent2"/>
        </a:buClr>
        <a:buSzPct val="90000"/>
        <a:defRPr sz="1100">
          <a:solidFill>
            <a:schemeClr val="tx1"/>
          </a:solidFill>
          <a:latin typeface="+mn-lt"/>
        </a:defRPr>
      </a:lvl4pPr>
      <a:lvl5pPr marL="1371600" algn="l" rtl="0" eaLnBrk="0" fontAlgn="base" hangingPunct="0">
        <a:lnSpc>
          <a:spcPts val="1350"/>
        </a:lnSpc>
        <a:spcBef>
          <a:spcPct val="0"/>
        </a:spcBef>
        <a:spcAft>
          <a:spcPct val="0"/>
        </a:spcAft>
        <a:buClr>
          <a:schemeClr val="accent1"/>
        </a:buClr>
        <a:defRPr sz="11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microsoft.com/office/2007/relationships/hdphoto" Target="../media/hdphoto2.wdp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is.muni.cz/auth/el/1411/podzim2016/VLFY0321p/um/Neuro_02_Tisk.pdf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58AD4A-8EA6-44D8-8395-958A5BDBA9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80C634-88F2-481D-8836-B5D87939DB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2212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045" y="864460"/>
            <a:ext cx="8650249" cy="5849806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5815914" y="6501367"/>
            <a:ext cx="65408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>
                <a:latin typeface="Calibri" panose="020F0502020204030204" pitchFamily="34" charset="0"/>
              </a:rPr>
              <a:t>https://userscontent2.emaze.com/images/be175f0a-afae-4d7c-944c-f6376cf09fba/60c3e8a3-a6b9-4a3d-943d-1841136a9ccf.png </a:t>
            </a:r>
            <a:endParaRPr lang="cs-CZ" sz="900" dirty="0"/>
          </a:p>
        </p:txBody>
      </p:sp>
      <p:sp>
        <p:nvSpPr>
          <p:cNvPr id="5" name="Obdélník 4"/>
          <p:cNvSpPr/>
          <p:nvPr/>
        </p:nvSpPr>
        <p:spPr>
          <a:xfrm>
            <a:off x="3632887" y="160122"/>
            <a:ext cx="4420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latin typeface="Calibri" panose="020F0502020204030204" pitchFamily="34" charset="0"/>
              </a:rPr>
              <a:t>Stavba nervové soustavy </a:t>
            </a:r>
            <a:endParaRPr lang="cs-CZ" sz="3200" dirty="0">
              <a:latin typeface="Calibri" panose="020F0502020204030204" pitchFamily="34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60F419F-3C9A-451E-A7DC-8D75F7B3DAFD}"/>
              </a:ext>
            </a:extLst>
          </p:cNvPr>
          <p:cNvSpPr txBox="1"/>
          <p:nvPr/>
        </p:nvSpPr>
        <p:spPr>
          <a:xfrm>
            <a:off x="4994031" y="1164492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Nervový systém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F82666F-751F-4529-BF82-69BC47645551}"/>
              </a:ext>
            </a:extLst>
          </p:cNvPr>
          <p:cNvSpPr txBox="1"/>
          <p:nvPr/>
        </p:nvSpPr>
        <p:spPr>
          <a:xfrm>
            <a:off x="1712045" y="204763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Centrální nervový systém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433D44E-7E2A-4EC7-A6DF-67BAC6A5C140}"/>
              </a:ext>
            </a:extLst>
          </p:cNvPr>
          <p:cNvSpPr txBox="1"/>
          <p:nvPr/>
        </p:nvSpPr>
        <p:spPr>
          <a:xfrm>
            <a:off x="2117969" y="4204677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mozek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7CEA46DF-A81F-47E3-869D-29288C2D4105}"/>
              </a:ext>
            </a:extLst>
          </p:cNvPr>
          <p:cNvSpPr txBox="1"/>
          <p:nvPr/>
        </p:nvSpPr>
        <p:spPr>
          <a:xfrm>
            <a:off x="3066469" y="4196282"/>
            <a:ext cx="1826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páteřní mícha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4923E0DE-3FDC-41EE-B580-3D574B8E5B0A}"/>
              </a:ext>
            </a:extLst>
          </p:cNvPr>
          <p:cNvSpPr txBox="1"/>
          <p:nvPr/>
        </p:nvSpPr>
        <p:spPr>
          <a:xfrm>
            <a:off x="7273791" y="204763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Periferní nervový systém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DC6623A-319A-4F1C-82AC-34C780D25582}"/>
              </a:ext>
            </a:extLst>
          </p:cNvPr>
          <p:cNvSpPr txBox="1"/>
          <p:nvPr/>
        </p:nvSpPr>
        <p:spPr>
          <a:xfrm>
            <a:off x="7273791" y="4196282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somatický</a:t>
            </a:r>
          </a:p>
          <a:p>
            <a:r>
              <a:rPr lang="cs-CZ" dirty="0"/>
              <a:t>(motorický)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8E20119-C2F1-4AF4-BCB4-98D0C43E1E19}"/>
              </a:ext>
            </a:extLst>
          </p:cNvPr>
          <p:cNvSpPr txBox="1"/>
          <p:nvPr/>
        </p:nvSpPr>
        <p:spPr>
          <a:xfrm>
            <a:off x="8696214" y="3743012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autonomní</a:t>
            </a:r>
          </a:p>
          <a:p>
            <a:r>
              <a:rPr lang="cs-CZ" dirty="0"/>
              <a:t>(vegetativní)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EF625CDC-21D5-470A-8B7E-39B27C947F96}"/>
              </a:ext>
            </a:extLst>
          </p:cNvPr>
          <p:cNvSpPr txBox="1"/>
          <p:nvPr/>
        </p:nvSpPr>
        <p:spPr>
          <a:xfrm>
            <a:off x="8811630" y="481427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sympatikus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1BD5ACD-88AC-4BE3-96B0-73E64A486A6D}"/>
              </a:ext>
            </a:extLst>
          </p:cNvPr>
          <p:cNvSpPr txBox="1"/>
          <p:nvPr/>
        </p:nvSpPr>
        <p:spPr>
          <a:xfrm>
            <a:off x="8580797" y="5715393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parasympatikus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942A2B4C-D551-477B-9F01-543945FD6014}"/>
              </a:ext>
            </a:extLst>
          </p:cNvPr>
          <p:cNvSpPr txBox="1"/>
          <p:nvPr/>
        </p:nvSpPr>
        <p:spPr>
          <a:xfrm>
            <a:off x="8581976" y="6132035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+ </a:t>
            </a:r>
            <a:r>
              <a:rPr lang="cs-CZ" b="1" dirty="0" err="1">
                <a:solidFill>
                  <a:srgbClr val="FF0000"/>
                </a:solidFill>
              </a:rPr>
              <a:t>enterický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28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474" y="555289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 (VEGETATIVNÍ) NERVOVÝ SYSTÉM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135560" y="1562017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Autonomní nervový systém je součástí periferního nervového systému, jehož úlohou je udržovat optimální vnitřní podmínky organismu (homeostázu).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9576" y="3002177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Sympatický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Parasympatický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Enterický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4799856" y="3146192"/>
            <a:ext cx="288032" cy="936104"/>
          </a:xfrm>
          <a:prstGeom prst="righ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87888" y="3362217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nervový systém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D080BF6-1AE5-4B68-A8D2-C5A082236B80}"/>
              </a:ext>
            </a:extLst>
          </p:cNvPr>
          <p:cNvSpPr txBox="1"/>
          <p:nvPr/>
        </p:nvSpPr>
        <p:spPr>
          <a:xfrm>
            <a:off x="1992923" y="4962769"/>
            <a:ext cx="7596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Efektory tohoto systému jsou hladké svaly, srdeční sval, žlázy</a:t>
            </a:r>
          </a:p>
          <a:p>
            <a:endParaRPr lang="cs-CZ" dirty="0"/>
          </a:p>
          <a:p>
            <a:r>
              <a:rPr lang="cs-CZ" dirty="0"/>
              <a:t>Eferentní část reflexního oblouky při vegetativních reflexech se rozděluje</a:t>
            </a:r>
          </a:p>
          <a:p>
            <a:r>
              <a:rPr lang="cs-CZ" dirty="0"/>
              <a:t> na část </a:t>
            </a:r>
            <a:r>
              <a:rPr lang="cs-CZ" dirty="0" err="1"/>
              <a:t>pregangliovou</a:t>
            </a:r>
            <a:r>
              <a:rPr lang="cs-CZ" dirty="0"/>
              <a:t> a </a:t>
            </a:r>
            <a:r>
              <a:rPr lang="cs-CZ" dirty="0" err="1"/>
              <a:t>postgangliovou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2714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15474" y="414190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NS versus SOMATICKÝ NS</a:t>
            </a:r>
            <a:endParaRPr lang="ru-RU" sz="2800" dirty="0"/>
          </a:p>
        </p:txBody>
      </p:sp>
      <p:grpSp>
        <p:nvGrpSpPr>
          <p:cNvPr id="15" name="Skupina 14"/>
          <p:cNvGrpSpPr/>
          <p:nvPr/>
        </p:nvGrpSpPr>
        <p:grpSpPr>
          <a:xfrm>
            <a:off x="3301668" y="1249710"/>
            <a:ext cx="5746660" cy="5532760"/>
            <a:chOff x="1303257" y="1340768"/>
            <a:chExt cx="5746660" cy="5532760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257" y="2708920"/>
              <a:ext cx="5746660" cy="4164608"/>
            </a:xfrm>
            <a:prstGeom prst="rect">
              <a:avLst/>
            </a:prstGeom>
          </p:spPr>
        </p:pic>
        <p:grpSp>
          <p:nvGrpSpPr>
            <p:cNvPr id="14" name="Skupina 13"/>
            <p:cNvGrpSpPr/>
            <p:nvPr/>
          </p:nvGrpSpPr>
          <p:grpSpPr>
            <a:xfrm>
              <a:off x="1312757" y="1340768"/>
              <a:ext cx="5645859" cy="1353967"/>
              <a:chOff x="1312757" y="1340768"/>
              <a:chExt cx="5645859" cy="1353967"/>
            </a:xfrm>
          </p:grpSpPr>
          <p:pic>
            <p:nvPicPr>
              <p:cNvPr id="5" name="Obrázek 4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0000" b="76111"/>
              <a:stretch/>
            </p:blipFill>
            <p:spPr>
              <a:xfrm>
                <a:off x="1312757" y="1340768"/>
                <a:ext cx="3393817" cy="1353967"/>
              </a:xfrm>
              <a:prstGeom prst="rect">
                <a:avLst/>
              </a:prstGeom>
            </p:spPr>
          </p:pic>
          <p:pic>
            <p:nvPicPr>
              <p:cNvPr id="13" name="Obrázek 12"/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22" b="76111"/>
              <a:stretch/>
            </p:blipFill>
            <p:spPr>
              <a:xfrm>
                <a:off x="4706574" y="1340768"/>
                <a:ext cx="2252042" cy="1353967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3082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A99F9B"/>
              </a:clrFrom>
              <a:clrTo>
                <a:srgbClr val="A99F9B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8458" y="1529352"/>
            <a:ext cx="4571999" cy="1141469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>
          <a:xfrm>
            <a:off x="1919536" y="1504816"/>
            <a:ext cx="4572000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Pregangliová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vlákna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Sympatikus, Parasympatikus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s-CZ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Nikotinový receptor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Nervový (N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 svalový (N</a:t>
            </a:r>
            <a:r>
              <a:rPr lang="cs-CZ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typ</a:t>
            </a:r>
          </a:p>
          <a:p>
            <a:pPr algn="just"/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Excitace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408" y="2833186"/>
            <a:ext cx="7952033" cy="390818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15474" y="488614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4665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772816"/>
            <a:ext cx="34480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A27B74"/>
              </a:clrFrom>
              <a:clrTo>
                <a:srgbClr val="A27B74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5" y="1700809"/>
            <a:ext cx="4571999" cy="1141469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240016" y="3356993"/>
            <a:ext cx="4572000" cy="2323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Postgangliová</a:t>
            </a: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vlákna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Parasympatikus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Muskarinový receptor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Spřažený s G-proteinem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Excitační (M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cs-CZ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Inhibiční (M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cs-CZ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15474" y="488614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154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A27D74"/>
              </a:clrFrom>
              <a:clrTo>
                <a:srgbClr val="A27D74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1412776"/>
            <a:ext cx="4791574" cy="110892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7320137" y="3811554"/>
            <a:ext cx="32025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Adrenergní receptor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Spřažený s G-proteinem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Typ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 –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obecně excitační 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Typ 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obecně inhibiční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816080" y="3356992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Postgangliová</a:t>
            </a:r>
            <a:r>
              <a:rPr lang="cs-C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vlákna sympatiku</a:t>
            </a:r>
            <a:endParaRPr lang="cs-CZ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515474" y="488614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06835"/>
            <a:ext cx="5124450" cy="5524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492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1883720"/>
            <a:ext cx="5767396" cy="449760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6958424" y="3172899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cs-C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Dřeň nadledvin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Modifikované sympatické</a:t>
            </a:r>
          </a:p>
          <a:p>
            <a:pPr>
              <a:spcAft>
                <a:spcPts val="600"/>
              </a:spcAft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ganglion</a:t>
            </a:r>
          </a:p>
          <a:p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Stresové hormony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vylučuje </a:t>
            </a: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do krve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15474" y="488614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clrChange>
              <a:clrFrom>
                <a:srgbClr val="A27D74"/>
              </a:clrFrom>
              <a:clrTo>
                <a:srgbClr val="A27D74">
                  <a:alpha val="0"/>
                </a:srgbClr>
              </a:clrTo>
            </a:clrChange>
            <a:biLevel thresh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672006"/>
            <a:ext cx="4791574" cy="11089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5409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tudentconsult.com/common/showimage.cfm?mediaISBN=0721632564&amp;FigFile=S23283-015-f004.jpg&amp;size=fullsize"/>
          <p:cNvPicPr>
            <a:picLocks noChangeAspect="1" noChangeArrowheads="1"/>
          </p:cNvPicPr>
          <p:nvPr/>
        </p:nvPicPr>
        <p:blipFill>
          <a:blip r:embed="rId2" cstate="print"/>
          <a:srcRect b="2570"/>
          <a:stretch>
            <a:fillRect/>
          </a:stretch>
        </p:blipFill>
        <p:spPr bwMode="auto">
          <a:xfrm>
            <a:off x="2401824" y="1"/>
            <a:ext cx="71079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89871" y="58704"/>
            <a:ext cx="1430778" cy="904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Sympat</a:t>
            </a:r>
            <a:r>
              <a:rPr lang="cs-CZ" sz="1500" b="1" dirty="0" err="1"/>
              <a:t>ický</a:t>
            </a:r>
            <a:r>
              <a:rPr lang="cs-CZ" sz="1500" b="1" dirty="0"/>
              <a:t> nervový systém</a:t>
            </a:r>
            <a:endParaRPr lang="en-US" sz="1500" b="1" dirty="0"/>
          </a:p>
          <a:p>
            <a:endParaRPr lang="en-US" sz="1350" dirty="0"/>
          </a:p>
          <a:p>
            <a:pPr algn="ctr"/>
            <a:r>
              <a:rPr lang="cs-CZ" sz="1350" dirty="0"/>
              <a:t>Reakce</a:t>
            </a:r>
          </a:p>
          <a:p>
            <a:pPr algn="ctr"/>
            <a:r>
              <a:rPr lang="cs-CZ" sz="1350" dirty="0"/>
              <a:t>„</a:t>
            </a:r>
            <a:r>
              <a:rPr lang="en-US" sz="1350" dirty="0"/>
              <a:t>Fight or flight</a:t>
            </a:r>
            <a:r>
              <a:rPr lang="cs-CZ" sz="1350" dirty="0"/>
              <a:t>“</a:t>
            </a:r>
            <a:r>
              <a:rPr lang="en-US" sz="1350" dirty="0"/>
              <a:t> </a:t>
            </a:r>
          </a:p>
          <a:p>
            <a:pPr algn="ctr"/>
            <a:endParaRPr lang="en-US" sz="1350" dirty="0"/>
          </a:p>
          <a:p>
            <a:pPr algn="ctr"/>
            <a:r>
              <a:rPr lang="cs-CZ" sz="1350" dirty="0"/>
              <a:t>Spotřebovává energii, musíme mít energetické zásoby</a:t>
            </a:r>
            <a:endParaRPr lang="en-US" sz="1350" dirty="0"/>
          </a:p>
          <a:p>
            <a:pPr algn="ctr"/>
            <a:r>
              <a:rPr lang="cs-CZ" sz="1350" b="1" dirty="0"/>
              <a:t>ERGOTROPNÍ</a:t>
            </a:r>
            <a:endParaRPr lang="en-US" sz="1350" b="1" dirty="0"/>
          </a:p>
          <a:p>
            <a:pPr algn="ctr"/>
            <a:endParaRPr lang="en-US" sz="1350" dirty="0"/>
          </a:p>
          <a:p>
            <a:pPr algn="ctr"/>
            <a:r>
              <a:rPr lang="en-US" sz="1350" dirty="0" err="1"/>
              <a:t>Preganglio</a:t>
            </a:r>
            <a:r>
              <a:rPr lang="cs-CZ" sz="1350" dirty="0" err="1"/>
              <a:t>vá</a:t>
            </a:r>
            <a:r>
              <a:rPr lang="cs-CZ" sz="1350" dirty="0"/>
              <a:t> vlákna nervových buněk</a:t>
            </a:r>
            <a:r>
              <a:rPr lang="en-US" sz="1350" dirty="0"/>
              <a:t> </a:t>
            </a:r>
          </a:p>
          <a:p>
            <a:pPr algn="ctr"/>
            <a:r>
              <a:rPr lang="en-US" sz="1200" dirty="0"/>
              <a:t>– </a:t>
            </a:r>
            <a:r>
              <a:rPr lang="cs-CZ" sz="1200" dirty="0"/>
              <a:t>páteřní mícha -  </a:t>
            </a:r>
            <a:r>
              <a:rPr lang="cs-CZ" sz="1200" dirty="0" err="1"/>
              <a:t>torako</a:t>
            </a:r>
            <a:r>
              <a:rPr lang="cs-CZ" sz="1200" dirty="0"/>
              <a:t>-lumbální systém</a:t>
            </a:r>
            <a:endParaRPr lang="en-US" sz="1050" dirty="0"/>
          </a:p>
          <a:p>
            <a:pPr algn="ctr"/>
            <a:endParaRPr lang="en-US" sz="1350" dirty="0"/>
          </a:p>
          <a:p>
            <a:pPr algn="ctr"/>
            <a:r>
              <a:rPr lang="en-US" sz="1350" i="1" dirty="0" err="1"/>
              <a:t>Paravertebr</a:t>
            </a:r>
            <a:r>
              <a:rPr lang="cs-CZ" sz="1350" i="1" dirty="0" err="1"/>
              <a:t>ální</a:t>
            </a:r>
            <a:r>
              <a:rPr lang="cs-CZ" sz="1350" i="1" dirty="0"/>
              <a:t> ganglia tvoří</a:t>
            </a:r>
            <a:endParaRPr lang="en-US" sz="1350" i="1" dirty="0"/>
          </a:p>
          <a:p>
            <a:pPr algn="ctr">
              <a:buFontTx/>
              <a:buChar char="-"/>
            </a:pPr>
            <a:r>
              <a:rPr lang="en-US" sz="1050" dirty="0"/>
              <a:t>Truncus </a:t>
            </a:r>
            <a:r>
              <a:rPr lang="en-US" sz="1050" dirty="0" err="1"/>
              <a:t>sympathicus</a:t>
            </a:r>
            <a:endParaRPr lang="en-US" sz="1050" dirty="0"/>
          </a:p>
          <a:p>
            <a:pPr algn="ctr">
              <a:buFontTx/>
              <a:buChar char="-"/>
            </a:pPr>
            <a:r>
              <a:rPr lang="en-US" sz="1050" dirty="0"/>
              <a:t> </a:t>
            </a:r>
            <a:r>
              <a:rPr lang="cs-CZ" sz="1050" dirty="0"/>
              <a:t>většina</a:t>
            </a:r>
            <a:endParaRPr lang="en-US" sz="1050" dirty="0"/>
          </a:p>
          <a:p>
            <a:pPr algn="ctr"/>
            <a:r>
              <a:rPr lang="en-US" sz="1050" dirty="0"/>
              <a:t> </a:t>
            </a:r>
          </a:p>
          <a:p>
            <a:pPr algn="ctr"/>
            <a:endParaRPr lang="en-US" sz="1350" dirty="0"/>
          </a:p>
          <a:p>
            <a:pPr algn="ctr"/>
            <a:r>
              <a:rPr lang="cs-CZ" sz="1350" dirty="0"/>
              <a:t>Většinou difuzní efekt</a:t>
            </a:r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  <a:p>
            <a:endParaRPr lang="en-US" sz="1350" dirty="0"/>
          </a:p>
        </p:txBody>
      </p:sp>
      <p:sp>
        <p:nvSpPr>
          <p:cNvPr id="6" name="TextovéPole 5"/>
          <p:cNvSpPr txBox="1"/>
          <p:nvPr/>
        </p:nvSpPr>
        <p:spPr>
          <a:xfrm>
            <a:off x="9869016" y="58704"/>
            <a:ext cx="1725575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/>
              <a:t>Parasympa</a:t>
            </a:r>
            <a:r>
              <a:rPr lang="cs-CZ" sz="1500" b="1" dirty="0" err="1"/>
              <a:t>tický</a:t>
            </a:r>
            <a:r>
              <a:rPr lang="cs-CZ" sz="1500" b="1" dirty="0"/>
              <a:t> nervový systém </a:t>
            </a:r>
            <a:endParaRPr lang="en-US" sz="1350" dirty="0"/>
          </a:p>
          <a:p>
            <a:pPr algn="ctr"/>
            <a:r>
              <a:rPr lang="cs-CZ" sz="1350" dirty="0"/>
              <a:t>„</a:t>
            </a:r>
            <a:r>
              <a:rPr lang="en-US" sz="1350" dirty="0"/>
              <a:t>Rest and digest</a:t>
            </a:r>
            <a:r>
              <a:rPr lang="cs-CZ" sz="1350" dirty="0"/>
              <a:t>“</a:t>
            </a:r>
            <a:r>
              <a:rPr lang="en-US" sz="1350" dirty="0"/>
              <a:t> response</a:t>
            </a:r>
          </a:p>
          <a:p>
            <a:pPr algn="ctr"/>
            <a:endParaRPr lang="en-US" sz="1350" dirty="0"/>
          </a:p>
          <a:p>
            <a:pPr algn="ctr"/>
            <a:r>
              <a:rPr lang="cs-CZ" sz="1350" dirty="0"/>
              <a:t>Uchovává energii, produkuje energetické zdroje</a:t>
            </a:r>
          </a:p>
          <a:p>
            <a:pPr algn="ctr"/>
            <a:r>
              <a:rPr lang="cs-CZ" sz="1350" b="1" dirty="0"/>
              <a:t>TROPHOTROPNÍ</a:t>
            </a:r>
            <a:endParaRPr lang="en-US" sz="1350" b="1" dirty="0"/>
          </a:p>
          <a:p>
            <a:pPr algn="ctr"/>
            <a:endParaRPr lang="en-US" sz="1350" dirty="0"/>
          </a:p>
          <a:p>
            <a:pPr algn="ctr"/>
            <a:r>
              <a:rPr lang="en-US" sz="1350" dirty="0" err="1"/>
              <a:t>Preganglio</a:t>
            </a:r>
            <a:r>
              <a:rPr lang="cs-CZ" sz="1350" dirty="0" err="1"/>
              <a:t>vá</a:t>
            </a:r>
            <a:r>
              <a:rPr lang="cs-CZ" sz="1350" dirty="0"/>
              <a:t> vlákna nervových buněk</a:t>
            </a:r>
            <a:r>
              <a:rPr lang="en-US" sz="1350" dirty="0"/>
              <a:t> </a:t>
            </a:r>
          </a:p>
          <a:p>
            <a:pPr algn="ctr"/>
            <a:r>
              <a:rPr lang="en-US" sz="1050" dirty="0"/>
              <a:t>– </a:t>
            </a:r>
            <a:r>
              <a:rPr lang="cs-CZ" sz="1050" dirty="0"/>
              <a:t>Mozkový kmen a páteřní mícha</a:t>
            </a:r>
            <a:endParaRPr lang="en-US" sz="1050" dirty="0"/>
          </a:p>
          <a:p>
            <a:pPr algn="ctr"/>
            <a:r>
              <a:rPr lang="en-US" sz="1050" dirty="0"/>
              <a:t>– </a:t>
            </a:r>
            <a:r>
              <a:rPr lang="cs-CZ" sz="1050" dirty="0"/>
              <a:t>K</a:t>
            </a:r>
            <a:r>
              <a:rPr lang="en-US" sz="1050" dirty="0" err="1"/>
              <a:t>ranio-sa</a:t>
            </a:r>
            <a:r>
              <a:rPr lang="cs-CZ" sz="1050" dirty="0" err="1"/>
              <a:t>krální</a:t>
            </a:r>
            <a:r>
              <a:rPr lang="en-US" sz="1050" dirty="0"/>
              <a:t> syst</a:t>
            </a:r>
            <a:r>
              <a:rPr lang="cs-CZ" sz="1050" dirty="0"/>
              <a:t>é</a:t>
            </a:r>
            <a:r>
              <a:rPr lang="en-US" sz="1050" dirty="0"/>
              <a:t>m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/>
              <a:t>Ganglia </a:t>
            </a:r>
          </a:p>
          <a:p>
            <a:pPr algn="ctr"/>
            <a:r>
              <a:rPr lang="cs-CZ" sz="1350" i="1" dirty="0"/>
              <a:t>V blízkosti cílových orgánů nebo intramurálně</a:t>
            </a:r>
            <a:endParaRPr lang="en-US" sz="1350" i="1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cs-CZ" sz="1350" dirty="0"/>
              <a:t>Většinou jen lokální efekt</a:t>
            </a:r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17274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1196752"/>
            <a:ext cx="8312728" cy="5348894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15474" y="488614"/>
            <a:ext cx="9161055" cy="931919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AUTONOMNÍ NERVOVÝ SYSTÉM</a:t>
            </a:r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7830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013FE963-EAAC-4A7E-9D2D-7B772B34F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600" y="938784"/>
            <a:ext cx="10753200" cy="4139998"/>
          </a:xfrm>
        </p:spPr>
        <p:txBody>
          <a:bodyPr/>
          <a:lstStyle/>
          <a:p>
            <a:r>
              <a:rPr lang="cs-CZ" sz="1600" b="1" dirty="0"/>
              <a:t>hladkou svalovinu (cévy, GIT…), srdeční svalovinu</a:t>
            </a:r>
          </a:p>
          <a:p>
            <a:r>
              <a:rPr lang="cs-CZ" sz="1600" b="1" dirty="0"/>
              <a:t>žlázy s vnější sekrecí (slinné, potní, mazové, slizniční) </a:t>
            </a:r>
          </a:p>
          <a:p>
            <a:r>
              <a:rPr lang="cs-CZ" sz="1600" b="1" dirty="0"/>
              <a:t>průdušky plic, aby uspokojily požadavky těla na kyslík</a:t>
            </a:r>
          </a:p>
          <a:p>
            <a:r>
              <a:rPr lang="cs-CZ" sz="1600" b="1" dirty="0">
                <a:solidFill>
                  <a:srgbClr val="0000DC"/>
                </a:solidFill>
              </a:rPr>
              <a:t>ANS reguluje:</a:t>
            </a:r>
          </a:p>
          <a:p>
            <a:r>
              <a:rPr lang="cs-CZ" sz="1600" b="1" dirty="0"/>
              <a:t>Krevní tlak a průtok krve v cévách</a:t>
            </a:r>
          </a:p>
          <a:p>
            <a:r>
              <a:rPr lang="cs-CZ" sz="1600" b="1" dirty="0"/>
              <a:t>Trávicí a metabolické funkce jater, GIT, pankreatu</a:t>
            </a:r>
          </a:p>
          <a:p>
            <a:r>
              <a:rPr lang="cs-CZ" sz="1600" b="1" dirty="0"/>
              <a:t>Funkce ledviny, močového měchýře, tlustého střeva, rekta</a:t>
            </a:r>
          </a:p>
          <a:p>
            <a:r>
              <a:rPr lang="cs-CZ" sz="1600" b="1" dirty="0"/>
              <a:t>ANS je nezbytný pro sexuální funkce a reprodukci</a:t>
            </a:r>
          </a:p>
          <a:p>
            <a:r>
              <a:rPr lang="cs-CZ" sz="1600" b="1" dirty="0"/>
              <a:t>Je v interakci s imunitním systémem</a:t>
            </a:r>
          </a:p>
          <a:p>
            <a:r>
              <a:rPr lang="cs-CZ" sz="2000" b="1" dirty="0">
                <a:solidFill>
                  <a:srgbClr val="0000FF"/>
                </a:solidFill>
              </a:rPr>
              <a:t>Ve většině případů jsou úrovně aktivity obou částí ANS vzájemné (působí zároveň) – když je jedna jeho část s vysokou aktivitou, druhá má tendenci v ten stejný čas mít aktivitu nižší a naopak.</a:t>
            </a:r>
            <a:endParaRPr lang="cs-CZ" sz="2000" dirty="0">
              <a:solidFill>
                <a:srgbClr val="0000FF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976896-B45F-46D9-B014-EFE4F3650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659"/>
          </a:xfrm>
        </p:spPr>
        <p:txBody>
          <a:bodyPr/>
          <a:lstStyle/>
          <a:p>
            <a:r>
              <a:rPr lang="cs-CZ" b="1" dirty="0">
                <a:solidFill>
                  <a:srgbClr val="0000FF"/>
                </a:solidFill>
              </a:rPr>
              <a:t>ANS inervuje</a:t>
            </a:r>
          </a:p>
        </p:txBody>
      </p:sp>
    </p:spTree>
    <p:extLst>
      <p:ext uri="{BB962C8B-B14F-4D97-AF65-F5344CB8AC3E}">
        <p14:creationId xmlns:p14="http://schemas.microsoft.com/office/powerpoint/2010/main" val="290663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ovéPole 154">
            <a:extLst>
              <a:ext uri="{FF2B5EF4-FFF2-40B4-BE49-F238E27FC236}">
                <a16:creationId xmlns:a16="http://schemas.microsoft.com/office/drawing/2014/main" id="{A5ABD9B5-DE8E-4A0D-AFD9-6D30F9EFCB32}"/>
              </a:ext>
            </a:extLst>
          </p:cNvPr>
          <p:cNvSpPr txBox="1"/>
          <p:nvPr/>
        </p:nvSpPr>
        <p:spPr>
          <a:xfrm>
            <a:off x="7378700" y="1152525"/>
            <a:ext cx="2846388" cy="2965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lnSpc>
                <a:spcPts val="1350"/>
              </a:lnSpc>
              <a:defRPr/>
            </a:pPr>
            <a:r>
              <a:rPr lang="cs-CZ" sz="1500" b="1" dirty="0">
                <a:solidFill>
                  <a:srgbClr val="000000"/>
                </a:solidFill>
                <a:latin typeface="Tahoma" pitchFamily="34" charset="0"/>
              </a:rPr>
              <a:t>Akční potenciál (AP)</a:t>
            </a:r>
          </a:p>
          <a:p>
            <a:pPr defTabSz="685800">
              <a:lnSpc>
                <a:spcPts val="1350"/>
              </a:lnSpc>
              <a:defRPr/>
            </a:pPr>
            <a:endParaRPr lang="cs-CZ" sz="1500" b="1" dirty="0">
              <a:solidFill>
                <a:srgbClr val="000000"/>
              </a:solidFill>
              <a:latin typeface="Tahoma" pitchFamily="34" charset="0"/>
            </a:endParaRPr>
          </a:p>
          <a:p>
            <a:pPr marL="214313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latin typeface="Arial"/>
              </a:rPr>
              <a:t>Pokud je překročena prahová hodnota napětí (-55 </a:t>
            </a:r>
            <a:r>
              <a:rPr lang="cs-CZ" sz="1400" dirty="0" err="1">
                <a:solidFill>
                  <a:srgbClr val="000000"/>
                </a:solidFill>
                <a:latin typeface="Arial"/>
              </a:rPr>
              <a:t>mV</a:t>
            </a:r>
            <a:r>
              <a:rPr lang="cs-CZ" sz="1400" dirty="0">
                <a:solidFill>
                  <a:srgbClr val="000000"/>
                </a:solidFill>
                <a:latin typeface="Arial"/>
              </a:rPr>
              <a:t>), vzniká na membráně akční potenciál</a:t>
            </a:r>
          </a:p>
          <a:p>
            <a:pPr marL="214313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endParaRPr lang="cs-CZ" sz="1400" dirty="0">
              <a:solidFill>
                <a:srgbClr val="000000"/>
              </a:solidFill>
              <a:latin typeface="Arial"/>
            </a:endParaRPr>
          </a:p>
          <a:p>
            <a:pPr marL="214313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b="1" dirty="0">
                <a:solidFill>
                  <a:srgbClr val="000000"/>
                </a:solidFill>
                <a:latin typeface="Arial"/>
              </a:rPr>
              <a:t>Fáze depolarizace</a:t>
            </a:r>
          </a:p>
          <a:p>
            <a:pPr marL="557213" lvl="1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latin typeface="Arial"/>
              </a:rPr>
              <a:t>otevírají se napěťově řízené kanály pro Na+</a:t>
            </a:r>
          </a:p>
          <a:p>
            <a:pPr marL="557213" lvl="1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latin typeface="Arial"/>
              </a:rPr>
              <a:t>Na+ velmi rychle vstupuje do buňky</a:t>
            </a:r>
          </a:p>
          <a:p>
            <a:pPr marL="214313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b="1" dirty="0">
                <a:solidFill>
                  <a:srgbClr val="000000"/>
                </a:solidFill>
                <a:latin typeface="Arial"/>
              </a:rPr>
              <a:t>Zákon vše nebo nic </a:t>
            </a:r>
            <a:r>
              <a:rPr lang="cs-CZ" sz="1400" dirty="0">
                <a:solidFill>
                  <a:srgbClr val="000000"/>
                </a:solidFill>
                <a:latin typeface="Arial"/>
              </a:rPr>
              <a:t>– nepřekročí-li se práh, žádný AP, překročí-li se práh – vzniká AP</a:t>
            </a:r>
          </a:p>
        </p:txBody>
      </p:sp>
      <p:grpSp>
        <p:nvGrpSpPr>
          <p:cNvPr id="78851" name="Skupina 110">
            <a:extLst>
              <a:ext uri="{FF2B5EF4-FFF2-40B4-BE49-F238E27FC236}">
                <a16:creationId xmlns:a16="http://schemas.microsoft.com/office/drawing/2014/main" id="{4B4C3079-12B5-4D62-9951-15AD2090359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98763" y="2624138"/>
            <a:ext cx="4748212" cy="3295650"/>
            <a:chOff x="688517" y="668074"/>
            <a:chExt cx="5666263" cy="3929388"/>
          </a:xfrm>
        </p:grpSpPr>
        <p:sp>
          <p:nvSpPr>
            <p:cNvPr id="108" name="Obdélník 107">
              <a:extLst>
                <a:ext uri="{FF2B5EF4-FFF2-40B4-BE49-F238E27FC236}">
                  <a16:creationId xmlns:a16="http://schemas.microsoft.com/office/drawing/2014/main" id="{3072F941-372E-4715-AFC5-8FDFCB2394B2}"/>
                </a:ext>
              </a:extLst>
            </p:cNvPr>
            <p:cNvSpPr/>
            <p:nvPr/>
          </p:nvSpPr>
          <p:spPr>
            <a:xfrm>
              <a:off x="4975629" y="668074"/>
              <a:ext cx="1121507" cy="3577333"/>
            </a:xfrm>
            <a:prstGeom prst="rect">
              <a:avLst/>
            </a:prstGeom>
            <a:solidFill>
              <a:srgbClr val="91F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cs-CZ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0" name="Obdélník 109">
              <a:extLst>
                <a:ext uri="{FF2B5EF4-FFF2-40B4-BE49-F238E27FC236}">
                  <a16:creationId xmlns:a16="http://schemas.microsoft.com/office/drawing/2014/main" id="{F53033C9-E0C3-4C63-90EB-E7B7F0C90082}"/>
                </a:ext>
              </a:extLst>
            </p:cNvPr>
            <p:cNvSpPr/>
            <p:nvPr/>
          </p:nvSpPr>
          <p:spPr>
            <a:xfrm>
              <a:off x="2097979" y="673752"/>
              <a:ext cx="359943" cy="3577333"/>
            </a:xfrm>
            <a:prstGeom prst="rect">
              <a:avLst/>
            </a:prstGeom>
            <a:gradFill flip="none" rotWithShape="1">
              <a:gsLst>
                <a:gs pos="0">
                  <a:srgbClr val="91FF89"/>
                </a:gs>
                <a:gs pos="100000">
                  <a:srgbClr val="FFFF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cs-CZ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9" name="Obdélník 108">
              <a:extLst>
                <a:ext uri="{FF2B5EF4-FFF2-40B4-BE49-F238E27FC236}">
                  <a16:creationId xmlns:a16="http://schemas.microsoft.com/office/drawing/2014/main" id="{C4AB1932-2E00-4A01-A73F-C195088C3709}"/>
                </a:ext>
              </a:extLst>
            </p:cNvPr>
            <p:cNvSpPr/>
            <p:nvPr/>
          </p:nvSpPr>
          <p:spPr>
            <a:xfrm>
              <a:off x="2437083" y="668074"/>
              <a:ext cx="2709046" cy="3577333"/>
            </a:xfrm>
            <a:prstGeom prst="rect">
              <a:avLst/>
            </a:prstGeom>
            <a:gradFill flip="none" rotWithShape="1">
              <a:gsLst>
                <a:gs pos="75000">
                  <a:srgbClr val="FFFF00"/>
                </a:gs>
                <a:gs pos="100000">
                  <a:srgbClr val="91FF8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cs-CZ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7" name="Obdélník 106">
              <a:extLst>
                <a:ext uri="{FF2B5EF4-FFF2-40B4-BE49-F238E27FC236}">
                  <a16:creationId xmlns:a16="http://schemas.microsoft.com/office/drawing/2014/main" id="{F2E4C4C6-9189-4F50-88BD-51A2C22E4DD1}"/>
                </a:ext>
              </a:extLst>
            </p:cNvPr>
            <p:cNvSpPr/>
            <p:nvPr/>
          </p:nvSpPr>
          <p:spPr>
            <a:xfrm>
              <a:off x="1273898" y="668074"/>
              <a:ext cx="829764" cy="3577333"/>
            </a:xfrm>
            <a:prstGeom prst="rect">
              <a:avLst/>
            </a:prstGeom>
            <a:solidFill>
              <a:srgbClr val="91FF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cs-CZ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80" name="Přímá spojnice 79">
              <a:extLst>
                <a:ext uri="{FF2B5EF4-FFF2-40B4-BE49-F238E27FC236}">
                  <a16:creationId xmlns:a16="http://schemas.microsoft.com/office/drawing/2014/main" id="{38DB69B2-8268-4203-AEC0-677A839BF4E5}"/>
                </a:ext>
              </a:extLst>
            </p:cNvPr>
            <p:cNvCxnSpPr/>
            <p:nvPr/>
          </p:nvCxnSpPr>
          <p:spPr>
            <a:xfrm>
              <a:off x="1273898" y="770284"/>
              <a:ext cx="0" cy="34921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Přímá spojnice 80">
              <a:extLst>
                <a:ext uri="{FF2B5EF4-FFF2-40B4-BE49-F238E27FC236}">
                  <a16:creationId xmlns:a16="http://schemas.microsoft.com/office/drawing/2014/main" id="{234AE2AE-B705-47CB-A2B4-37074C5643F2}"/>
                </a:ext>
              </a:extLst>
            </p:cNvPr>
            <p:cNvCxnSpPr/>
            <p:nvPr/>
          </p:nvCxnSpPr>
          <p:spPr>
            <a:xfrm flipH="1">
              <a:off x="1290948" y="4256764"/>
              <a:ext cx="47512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71" name="TextovéPole 82">
              <a:extLst>
                <a:ext uri="{FF2B5EF4-FFF2-40B4-BE49-F238E27FC236}">
                  <a16:creationId xmlns:a16="http://schemas.microsoft.com/office/drawing/2014/main" id="{B014D363-16FB-42AF-A44D-018B922A48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3641" y="4212226"/>
              <a:ext cx="648072" cy="385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1500" b="1">
                  <a:solidFill>
                    <a:srgbClr val="000000"/>
                  </a:solidFill>
                  <a:latin typeface="Tahoma" panose="020B0604030504040204" pitchFamily="34" charset="0"/>
                </a:rPr>
                <a:t>0</a:t>
              </a:r>
            </a:p>
          </p:txBody>
        </p:sp>
        <p:sp>
          <p:nvSpPr>
            <p:cNvPr id="78872" name="TextovéPole 83">
              <a:extLst>
                <a:ext uri="{FF2B5EF4-FFF2-40B4-BE49-F238E27FC236}">
                  <a16:creationId xmlns:a16="http://schemas.microsoft.com/office/drawing/2014/main" id="{CE53F699-1194-448C-BF8A-4A2A8210A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798" y="4212226"/>
              <a:ext cx="648072" cy="385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1500" b="1">
                  <a:solidFill>
                    <a:srgbClr val="000000"/>
                  </a:solidFill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78873" name="TextovéPole 84">
              <a:extLst>
                <a:ext uri="{FF2B5EF4-FFF2-40B4-BE49-F238E27FC236}">
                  <a16:creationId xmlns:a16="http://schemas.microsoft.com/office/drawing/2014/main" id="{FC136182-B58E-47AC-BB6D-4EA3334BE2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9953" y="4212228"/>
              <a:ext cx="765674" cy="385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1500" b="1">
                  <a:solidFill>
                    <a:srgbClr val="000000"/>
                  </a:solidFill>
                  <a:latin typeface="Tahoma" panose="020B0604030504040204" pitchFamily="34" charset="0"/>
                </a:rPr>
                <a:t>2</a:t>
              </a:r>
            </a:p>
          </p:txBody>
        </p:sp>
        <p:sp>
          <p:nvSpPr>
            <p:cNvPr id="86" name="Volný tvar 85">
              <a:extLst>
                <a:ext uri="{FF2B5EF4-FFF2-40B4-BE49-F238E27FC236}">
                  <a16:creationId xmlns:a16="http://schemas.microsoft.com/office/drawing/2014/main" id="{7CD6C4EF-B2E6-491D-AB7E-8D0F32A8F51C}"/>
                </a:ext>
              </a:extLst>
            </p:cNvPr>
            <p:cNvSpPr/>
            <p:nvPr/>
          </p:nvSpPr>
          <p:spPr>
            <a:xfrm>
              <a:off x="1302315" y="984166"/>
              <a:ext cx="4571278" cy="2954613"/>
            </a:xfrm>
            <a:custGeom>
              <a:avLst/>
              <a:gdLst>
                <a:gd name="connsiteX0" fmla="*/ 0 w 3700130"/>
                <a:gd name="connsiteY0" fmla="*/ 2757806 h 2953113"/>
                <a:gd name="connsiteX1" fmla="*/ 116958 w 3700130"/>
                <a:gd name="connsiteY1" fmla="*/ 2332504 h 2953113"/>
                <a:gd name="connsiteX2" fmla="*/ 435935 w 3700130"/>
                <a:gd name="connsiteY2" fmla="*/ 748253 h 2953113"/>
                <a:gd name="connsiteX3" fmla="*/ 595423 w 3700130"/>
                <a:gd name="connsiteY3" fmla="*/ 3974 h 2953113"/>
                <a:gd name="connsiteX4" fmla="*/ 818707 w 3700130"/>
                <a:gd name="connsiteY4" fmla="*/ 482439 h 2953113"/>
                <a:gd name="connsiteX5" fmla="*/ 1063256 w 3700130"/>
                <a:gd name="connsiteY5" fmla="*/ 1120392 h 2953113"/>
                <a:gd name="connsiteX6" fmla="*/ 1297172 w 3700130"/>
                <a:gd name="connsiteY6" fmla="*/ 1737081 h 2953113"/>
                <a:gd name="connsiteX7" fmla="*/ 1509823 w 3700130"/>
                <a:gd name="connsiteY7" fmla="*/ 2311239 h 2953113"/>
                <a:gd name="connsiteX8" fmla="*/ 1679944 w 3700130"/>
                <a:gd name="connsiteY8" fmla="*/ 2821602 h 2953113"/>
                <a:gd name="connsiteX9" fmla="*/ 1860698 w 3700130"/>
                <a:gd name="connsiteY9" fmla="*/ 2949192 h 2953113"/>
                <a:gd name="connsiteX10" fmla="*/ 2392326 w 3700130"/>
                <a:gd name="connsiteY10" fmla="*/ 2906662 h 2953113"/>
                <a:gd name="connsiteX11" fmla="*/ 2860158 w 3700130"/>
                <a:gd name="connsiteY11" fmla="*/ 2768439 h 2953113"/>
                <a:gd name="connsiteX12" fmla="*/ 3221665 w 3700130"/>
                <a:gd name="connsiteY12" fmla="*/ 2736541 h 2953113"/>
                <a:gd name="connsiteX13" fmla="*/ 3700130 w 3700130"/>
                <a:gd name="connsiteY13" fmla="*/ 2736541 h 2953113"/>
                <a:gd name="connsiteX0" fmla="*/ 0 w 4019106"/>
                <a:gd name="connsiteY0" fmla="*/ 2800337 h 2953113"/>
                <a:gd name="connsiteX1" fmla="*/ 435934 w 4019106"/>
                <a:gd name="connsiteY1" fmla="*/ 2332504 h 2953113"/>
                <a:gd name="connsiteX2" fmla="*/ 754911 w 4019106"/>
                <a:gd name="connsiteY2" fmla="*/ 748253 h 2953113"/>
                <a:gd name="connsiteX3" fmla="*/ 914399 w 4019106"/>
                <a:gd name="connsiteY3" fmla="*/ 3974 h 2953113"/>
                <a:gd name="connsiteX4" fmla="*/ 1137683 w 4019106"/>
                <a:gd name="connsiteY4" fmla="*/ 482439 h 2953113"/>
                <a:gd name="connsiteX5" fmla="*/ 1382232 w 4019106"/>
                <a:gd name="connsiteY5" fmla="*/ 1120392 h 2953113"/>
                <a:gd name="connsiteX6" fmla="*/ 1616148 w 4019106"/>
                <a:gd name="connsiteY6" fmla="*/ 1737081 h 2953113"/>
                <a:gd name="connsiteX7" fmla="*/ 1828799 w 4019106"/>
                <a:gd name="connsiteY7" fmla="*/ 2311239 h 2953113"/>
                <a:gd name="connsiteX8" fmla="*/ 1998920 w 4019106"/>
                <a:gd name="connsiteY8" fmla="*/ 2821602 h 2953113"/>
                <a:gd name="connsiteX9" fmla="*/ 2179674 w 4019106"/>
                <a:gd name="connsiteY9" fmla="*/ 2949192 h 2953113"/>
                <a:gd name="connsiteX10" fmla="*/ 2711302 w 4019106"/>
                <a:gd name="connsiteY10" fmla="*/ 2906662 h 2953113"/>
                <a:gd name="connsiteX11" fmla="*/ 3179134 w 4019106"/>
                <a:gd name="connsiteY11" fmla="*/ 2768439 h 2953113"/>
                <a:gd name="connsiteX12" fmla="*/ 3540641 w 4019106"/>
                <a:gd name="connsiteY12" fmla="*/ 2736541 h 2953113"/>
                <a:gd name="connsiteX13" fmla="*/ 4019106 w 4019106"/>
                <a:gd name="connsiteY13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828799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19106"/>
                <a:gd name="connsiteY0" fmla="*/ 2800337 h 2953113"/>
                <a:gd name="connsiteX1" fmla="*/ 297711 w 4019106"/>
                <a:gd name="connsiteY1" fmla="*/ 2747191 h 2953113"/>
                <a:gd name="connsiteX2" fmla="*/ 435934 w 4019106"/>
                <a:gd name="connsiteY2" fmla="*/ 2332504 h 2953113"/>
                <a:gd name="connsiteX3" fmla="*/ 754911 w 4019106"/>
                <a:gd name="connsiteY3" fmla="*/ 748253 h 2953113"/>
                <a:gd name="connsiteX4" fmla="*/ 914399 w 4019106"/>
                <a:gd name="connsiteY4" fmla="*/ 3974 h 2953113"/>
                <a:gd name="connsiteX5" fmla="*/ 1137683 w 4019106"/>
                <a:gd name="connsiteY5" fmla="*/ 482439 h 2953113"/>
                <a:gd name="connsiteX6" fmla="*/ 1382232 w 4019106"/>
                <a:gd name="connsiteY6" fmla="*/ 1120392 h 2953113"/>
                <a:gd name="connsiteX7" fmla="*/ 1616148 w 4019106"/>
                <a:gd name="connsiteY7" fmla="*/ 1737081 h 2953113"/>
                <a:gd name="connsiteX8" fmla="*/ 1796901 w 4019106"/>
                <a:gd name="connsiteY8" fmla="*/ 2311239 h 2953113"/>
                <a:gd name="connsiteX9" fmla="*/ 1998920 w 4019106"/>
                <a:gd name="connsiteY9" fmla="*/ 2821602 h 2953113"/>
                <a:gd name="connsiteX10" fmla="*/ 2179674 w 4019106"/>
                <a:gd name="connsiteY10" fmla="*/ 2949192 h 2953113"/>
                <a:gd name="connsiteX11" fmla="*/ 2711302 w 4019106"/>
                <a:gd name="connsiteY11" fmla="*/ 2906662 h 2953113"/>
                <a:gd name="connsiteX12" fmla="*/ 3179134 w 4019106"/>
                <a:gd name="connsiteY12" fmla="*/ 2768439 h 2953113"/>
                <a:gd name="connsiteX13" fmla="*/ 3540641 w 4019106"/>
                <a:gd name="connsiteY13" fmla="*/ 2736541 h 2953113"/>
                <a:gd name="connsiteX14" fmla="*/ 4019106 w 4019106"/>
                <a:gd name="connsiteY14" fmla="*/ 2736541 h 2953113"/>
                <a:gd name="connsiteX0" fmla="*/ 0 w 4073875"/>
                <a:gd name="connsiteY0" fmla="*/ 2726518 h 2953113"/>
                <a:gd name="connsiteX1" fmla="*/ 352480 w 4073875"/>
                <a:gd name="connsiteY1" fmla="*/ 274719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52480 w 4073875"/>
                <a:gd name="connsiteY1" fmla="*/ 274719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70917 w 4073875"/>
                <a:gd name="connsiteY7" fmla="*/ 17370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51670 w 4073875"/>
                <a:gd name="connsiteY8" fmla="*/ 23112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1924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6768 w 4073875"/>
                <a:gd name="connsiteY1" fmla="*/ 2725759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490703 w 4073875"/>
                <a:gd name="connsiteY2" fmla="*/ 2332504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35518 w 4073875"/>
                <a:gd name="connsiteY2" fmla="*/ 232836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35518 w 4073875"/>
                <a:gd name="connsiteY2" fmla="*/ 232836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56205 w 4073875"/>
                <a:gd name="connsiteY2" fmla="*/ 234491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518 h 2953113"/>
                <a:gd name="connsiteX1" fmla="*/ 362630 w 4073875"/>
                <a:gd name="connsiteY1" fmla="*/ 2705071 h 2953113"/>
                <a:gd name="connsiteX2" fmla="*/ 656205 w 4073875"/>
                <a:gd name="connsiteY2" fmla="*/ 2344917 h 2953113"/>
                <a:gd name="connsiteX3" fmla="*/ 809680 w 4073875"/>
                <a:gd name="connsiteY3" fmla="*/ 748253 h 2953113"/>
                <a:gd name="connsiteX4" fmla="*/ 969168 w 4073875"/>
                <a:gd name="connsiteY4" fmla="*/ 3974 h 2953113"/>
                <a:gd name="connsiteX5" fmla="*/ 1230552 w 4073875"/>
                <a:gd name="connsiteY5" fmla="*/ 482439 h 2953113"/>
                <a:gd name="connsiteX6" fmla="*/ 1437001 w 4073875"/>
                <a:gd name="connsiteY6" fmla="*/ 1120392 h 2953113"/>
                <a:gd name="connsiteX7" fmla="*/ 1620117 w 4073875"/>
                <a:gd name="connsiteY7" fmla="*/ 1711681 h 2953113"/>
                <a:gd name="connsiteX8" fmla="*/ 1826270 w 4073875"/>
                <a:gd name="connsiteY8" fmla="*/ 2298539 h 2953113"/>
                <a:gd name="connsiteX9" fmla="*/ 2053689 w 4073875"/>
                <a:gd name="connsiteY9" fmla="*/ 2821602 h 2953113"/>
                <a:gd name="connsiteX10" fmla="*/ 2234443 w 4073875"/>
                <a:gd name="connsiteY10" fmla="*/ 2949192 h 2953113"/>
                <a:gd name="connsiteX11" fmla="*/ 2766071 w 4073875"/>
                <a:gd name="connsiteY11" fmla="*/ 2906662 h 2953113"/>
                <a:gd name="connsiteX12" fmla="*/ 3233903 w 4073875"/>
                <a:gd name="connsiteY12" fmla="*/ 2768439 h 2953113"/>
                <a:gd name="connsiteX13" fmla="*/ 3595410 w 4073875"/>
                <a:gd name="connsiteY13" fmla="*/ 2736541 h 2953113"/>
                <a:gd name="connsiteX14" fmla="*/ 4073875 w 4073875"/>
                <a:gd name="connsiteY14" fmla="*/ 2736541 h 2953113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073875"/>
                <a:gd name="connsiteY0" fmla="*/ 2726856 h 2953451"/>
                <a:gd name="connsiteX1" fmla="*/ 362630 w 4073875"/>
                <a:gd name="connsiteY1" fmla="*/ 2705409 h 2953451"/>
                <a:gd name="connsiteX2" fmla="*/ 656205 w 4073875"/>
                <a:gd name="connsiteY2" fmla="*/ 2345255 h 2953451"/>
                <a:gd name="connsiteX3" fmla="*/ 842780 w 4073875"/>
                <a:gd name="connsiteY3" fmla="*/ 761003 h 2953451"/>
                <a:gd name="connsiteX4" fmla="*/ 969168 w 4073875"/>
                <a:gd name="connsiteY4" fmla="*/ 4312 h 2953451"/>
                <a:gd name="connsiteX5" fmla="*/ 1230552 w 4073875"/>
                <a:gd name="connsiteY5" fmla="*/ 482777 h 2953451"/>
                <a:gd name="connsiteX6" fmla="*/ 1437001 w 4073875"/>
                <a:gd name="connsiteY6" fmla="*/ 1120730 h 2953451"/>
                <a:gd name="connsiteX7" fmla="*/ 1620117 w 4073875"/>
                <a:gd name="connsiteY7" fmla="*/ 1712019 h 2953451"/>
                <a:gd name="connsiteX8" fmla="*/ 1826270 w 4073875"/>
                <a:gd name="connsiteY8" fmla="*/ 2298877 h 2953451"/>
                <a:gd name="connsiteX9" fmla="*/ 2053689 w 4073875"/>
                <a:gd name="connsiteY9" fmla="*/ 2821940 h 2953451"/>
                <a:gd name="connsiteX10" fmla="*/ 2234443 w 4073875"/>
                <a:gd name="connsiteY10" fmla="*/ 2949530 h 2953451"/>
                <a:gd name="connsiteX11" fmla="*/ 2766071 w 4073875"/>
                <a:gd name="connsiteY11" fmla="*/ 2907000 h 2953451"/>
                <a:gd name="connsiteX12" fmla="*/ 3233903 w 4073875"/>
                <a:gd name="connsiteY12" fmla="*/ 2768777 h 2953451"/>
                <a:gd name="connsiteX13" fmla="*/ 3595410 w 4073875"/>
                <a:gd name="connsiteY13" fmla="*/ 2736879 h 2953451"/>
                <a:gd name="connsiteX14" fmla="*/ 4073875 w 4073875"/>
                <a:gd name="connsiteY14" fmla="*/ 2736879 h 2953451"/>
                <a:gd name="connsiteX0" fmla="*/ 0 w 4283425"/>
                <a:gd name="connsiteY0" fmla="*/ 2736381 h 2953451"/>
                <a:gd name="connsiteX1" fmla="*/ 572180 w 4283425"/>
                <a:gd name="connsiteY1" fmla="*/ 2705409 h 2953451"/>
                <a:gd name="connsiteX2" fmla="*/ 865755 w 4283425"/>
                <a:gd name="connsiteY2" fmla="*/ 2345255 h 2953451"/>
                <a:gd name="connsiteX3" fmla="*/ 1052330 w 4283425"/>
                <a:gd name="connsiteY3" fmla="*/ 761003 h 2953451"/>
                <a:gd name="connsiteX4" fmla="*/ 1178718 w 4283425"/>
                <a:gd name="connsiteY4" fmla="*/ 4312 h 2953451"/>
                <a:gd name="connsiteX5" fmla="*/ 1440102 w 4283425"/>
                <a:gd name="connsiteY5" fmla="*/ 482777 h 2953451"/>
                <a:gd name="connsiteX6" fmla="*/ 1646551 w 4283425"/>
                <a:gd name="connsiteY6" fmla="*/ 1120730 h 2953451"/>
                <a:gd name="connsiteX7" fmla="*/ 1829667 w 4283425"/>
                <a:gd name="connsiteY7" fmla="*/ 1712019 h 2953451"/>
                <a:gd name="connsiteX8" fmla="*/ 2035820 w 4283425"/>
                <a:gd name="connsiteY8" fmla="*/ 2298877 h 2953451"/>
                <a:gd name="connsiteX9" fmla="*/ 2263239 w 4283425"/>
                <a:gd name="connsiteY9" fmla="*/ 2821940 h 2953451"/>
                <a:gd name="connsiteX10" fmla="*/ 2443993 w 4283425"/>
                <a:gd name="connsiteY10" fmla="*/ 2949530 h 2953451"/>
                <a:gd name="connsiteX11" fmla="*/ 2975621 w 4283425"/>
                <a:gd name="connsiteY11" fmla="*/ 2907000 h 2953451"/>
                <a:gd name="connsiteX12" fmla="*/ 3443453 w 4283425"/>
                <a:gd name="connsiteY12" fmla="*/ 2768777 h 2953451"/>
                <a:gd name="connsiteX13" fmla="*/ 3804960 w 4283425"/>
                <a:gd name="connsiteY13" fmla="*/ 2736879 h 2953451"/>
                <a:gd name="connsiteX14" fmla="*/ 4283425 w 4283425"/>
                <a:gd name="connsiteY14" fmla="*/ 2736879 h 2953451"/>
                <a:gd name="connsiteX0" fmla="*/ 0 w 4571365"/>
                <a:gd name="connsiteY0" fmla="*/ 2736381 h 2953451"/>
                <a:gd name="connsiteX1" fmla="*/ 860120 w 4571365"/>
                <a:gd name="connsiteY1" fmla="*/ 2705409 h 2953451"/>
                <a:gd name="connsiteX2" fmla="*/ 1153695 w 4571365"/>
                <a:gd name="connsiteY2" fmla="*/ 2345255 h 2953451"/>
                <a:gd name="connsiteX3" fmla="*/ 1340270 w 4571365"/>
                <a:gd name="connsiteY3" fmla="*/ 761003 h 2953451"/>
                <a:gd name="connsiteX4" fmla="*/ 1466658 w 4571365"/>
                <a:gd name="connsiteY4" fmla="*/ 4312 h 2953451"/>
                <a:gd name="connsiteX5" fmla="*/ 1728042 w 4571365"/>
                <a:gd name="connsiteY5" fmla="*/ 482777 h 2953451"/>
                <a:gd name="connsiteX6" fmla="*/ 1934491 w 4571365"/>
                <a:gd name="connsiteY6" fmla="*/ 1120730 h 2953451"/>
                <a:gd name="connsiteX7" fmla="*/ 2117607 w 4571365"/>
                <a:gd name="connsiteY7" fmla="*/ 1712019 h 2953451"/>
                <a:gd name="connsiteX8" fmla="*/ 2323760 w 4571365"/>
                <a:gd name="connsiteY8" fmla="*/ 2298877 h 2953451"/>
                <a:gd name="connsiteX9" fmla="*/ 2551179 w 4571365"/>
                <a:gd name="connsiteY9" fmla="*/ 2821940 h 2953451"/>
                <a:gd name="connsiteX10" fmla="*/ 2731933 w 4571365"/>
                <a:gd name="connsiteY10" fmla="*/ 2949530 h 2953451"/>
                <a:gd name="connsiteX11" fmla="*/ 3263561 w 4571365"/>
                <a:gd name="connsiteY11" fmla="*/ 2907000 h 2953451"/>
                <a:gd name="connsiteX12" fmla="*/ 3731393 w 4571365"/>
                <a:gd name="connsiteY12" fmla="*/ 2768777 h 2953451"/>
                <a:gd name="connsiteX13" fmla="*/ 4092900 w 4571365"/>
                <a:gd name="connsiteY13" fmla="*/ 2736879 h 2953451"/>
                <a:gd name="connsiteX14" fmla="*/ 4571365 w 4571365"/>
                <a:gd name="connsiteY14" fmla="*/ 2736879 h 2953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71365" h="2953451">
                  <a:moveTo>
                    <a:pt x="0" y="2736381"/>
                  </a:moveTo>
                  <a:cubicBezTo>
                    <a:pt x="50947" y="2738377"/>
                    <a:pt x="786182" y="2739776"/>
                    <a:pt x="860120" y="2705409"/>
                  </a:cubicBezTo>
                  <a:cubicBezTo>
                    <a:pt x="995465" y="2632506"/>
                    <a:pt x="1073670" y="2592368"/>
                    <a:pt x="1153695" y="2345255"/>
                  </a:cubicBezTo>
                  <a:cubicBezTo>
                    <a:pt x="1233720" y="2098142"/>
                    <a:pt x="1288110" y="1151160"/>
                    <a:pt x="1340270" y="761003"/>
                  </a:cubicBezTo>
                  <a:cubicBezTo>
                    <a:pt x="1392431" y="370846"/>
                    <a:pt x="1402029" y="50683"/>
                    <a:pt x="1466658" y="4312"/>
                  </a:cubicBezTo>
                  <a:cubicBezTo>
                    <a:pt x="1531287" y="-42059"/>
                    <a:pt x="1650070" y="296707"/>
                    <a:pt x="1728042" y="482777"/>
                  </a:cubicBezTo>
                  <a:cubicBezTo>
                    <a:pt x="1806014" y="668847"/>
                    <a:pt x="1869564" y="915856"/>
                    <a:pt x="1934491" y="1120730"/>
                  </a:cubicBezTo>
                  <a:cubicBezTo>
                    <a:pt x="1999419" y="1325604"/>
                    <a:pt x="2052729" y="1515661"/>
                    <a:pt x="2117607" y="1712019"/>
                  </a:cubicBezTo>
                  <a:cubicBezTo>
                    <a:pt x="2182485" y="1908377"/>
                    <a:pt x="2251498" y="2113890"/>
                    <a:pt x="2323760" y="2298877"/>
                  </a:cubicBezTo>
                  <a:cubicBezTo>
                    <a:pt x="2396022" y="2483864"/>
                    <a:pt x="2483150" y="2713498"/>
                    <a:pt x="2551179" y="2821940"/>
                  </a:cubicBezTo>
                  <a:cubicBezTo>
                    <a:pt x="2619208" y="2930382"/>
                    <a:pt x="2613203" y="2935353"/>
                    <a:pt x="2731933" y="2949530"/>
                  </a:cubicBezTo>
                  <a:cubicBezTo>
                    <a:pt x="2850663" y="2963707"/>
                    <a:pt x="3096984" y="2937125"/>
                    <a:pt x="3263561" y="2907000"/>
                  </a:cubicBezTo>
                  <a:cubicBezTo>
                    <a:pt x="3430138" y="2876875"/>
                    <a:pt x="3593170" y="2797131"/>
                    <a:pt x="3731393" y="2768777"/>
                  </a:cubicBezTo>
                  <a:cubicBezTo>
                    <a:pt x="3869616" y="2740423"/>
                    <a:pt x="3952905" y="2742195"/>
                    <a:pt x="4092900" y="2736879"/>
                  </a:cubicBezTo>
                  <a:cubicBezTo>
                    <a:pt x="4232895" y="2731563"/>
                    <a:pt x="4571365" y="2736879"/>
                    <a:pt x="4571365" y="2736879"/>
                  </a:cubicBezTo>
                </a:path>
              </a:pathLst>
            </a:cu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cs-CZ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89" name="Přímá spojnice 88">
              <a:extLst>
                <a:ext uri="{FF2B5EF4-FFF2-40B4-BE49-F238E27FC236}">
                  <a16:creationId xmlns:a16="http://schemas.microsoft.com/office/drawing/2014/main" id="{880FF9D3-AD5E-480A-931F-9C36A3D12346}"/>
                </a:ext>
              </a:extLst>
            </p:cNvPr>
            <p:cNvCxnSpPr/>
            <p:nvPr/>
          </p:nvCxnSpPr>
          <p:spPr>
            <a:xfrm flipH="1">
              <a:off x="1317470" y="1760201"/>
              <a:ext cx="43212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Přímá spojnice 90">
              <a:extLst>
                <a:ext uri="{FF2B5EF4-FFF2-40B4-BE49-F238E27FC236}">
                  <a16:creationId xmlns:a16="http://schemas.microsoft.com/office/drawing/2014/main" id="{8FCB95EB-C4FA-46FB-95F7-ADAFD1182DFD}"/>
                </a:ext>
              </a:extLst>
            </p:cNvPr>
            <p:cNvCxnSpPr/>
            <p:nvPr/>
          </p:nvCxnSpPr>
          <p:spPr>
            <a:xfrm flipH="1">
              <a:off x="1317470" y="3713538"/>
              <a:ext cx="43212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Přímá spojnice 91">
              <a:extLst>
                <a:ext uri="{FF2B5EF4-FFF2-40B4-BE49-F238E27FC236}">
                  <a16:creationId xmlns:a16="http://schemas.microsoft.com/office/drawing/2014/main" id="{E99E215E-85C5-4717-B88E-017BA9BE7088}"/>
                </a:ext>
              </a:extLst>
            </p:cNvPr>
            <p:cNvCxnSpPr/>
            <p:nvPr/>
          </p:nvCxnSpPr>
          <p:spPr>
            <a:xfrm flipH="1">
              <a:off x="1317470" y="3405018"/>
              <a:ext cx="432121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78" name="TextovéPole 92">
              <a:extLst>
                <a:ext uri="{FF2B5EF4-FFF2-40B4-BE49-F238E27FC236}">
                  <a16:creationId xmlns:a16="http://schemas.microsoft.com/office/drawing/2014/main" id="{0AB0F413-3ED5-4221-9B07-C85F80A08C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8412" y="1576368"/>
              <a:ext cx="648072" cy="440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1800">
                  <a:solidFill>
                    <a:srgbClr val="000000"/>
                  </a:solidFill>
                  <a:latin typeface="Tahoma" panose="020B0604030504040204" pitchFamily="34" charset="0"/>
                </a:rPr>
                <a:t>0</a:t>
              </a:r>
            </a:p>
          </p:txBody>
        </p:sp>
        <p:sp>
          <p:nvSpPr>
            <p:cNvPr id="78879" name="TextovéPole 93">
              <a:extLst>
                <a:ext uri="{FF2B5EF4-FFF2-40B4-BE49-F238E27FC236}">
                  <a16:creationId xmlns:a16="http://schemas.microsoft.com/office/drawing/2014/main" id="{E8CEECB4-C7BE-453D-8FCA-696AA50F91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2083" y="1124745"/>
              <a:ext cx="648072" cy="440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1800">
                  <a:solidFill>
                    <a:srgbClr val="000000"/>
                  </a:solidFill>
                  <a:latin typeface="Tahoma" panose="020B0604030504040204" pitchFamily="34" charset="0"/>
                </a:rPr>
                <a:t>+</a:t>
              </a:r>
            </a:p>
          </p:txBody>
        </p:sp>
        <p:sp>
          <p:nvSpPr>
            <p:cNvPr id="78880" name="TextovéPole 94">
              <a:extLst>
                <a:ext uri="{FF2B5EF4-FFF2-40B4-BE49-F238E27FC236}">
                  <a16:creationId xmlns:a16="http://schemas.microsoft.com/office/drawing/2014/main" id="{BC92F5C3-809E-4AC7-B28B-9549CBDDA8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517" y="1846759"/>
              <a:ext cx="648072" cy="440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cs-CZ" altLang="cs-CZ" sz="1800">
                  <a:solidFill>
                    <a:srgbClr val="000000"/>
                  </a:solidFill>
                  <a:latin typeface="Tahoma" panose="020B0604030504040204" pitchFamily="34" charset="0"/>
                </a:rPr>
                <a:t>-</a:t>
              </a:r>
            </a:p>
          </p:txBody>
        </p:sp>
        <p:cxnSp>
          <p:nvCxnSpPr>
            <p:cNvPr id="97" name="Přímá spojnice se šipkou 96">
              <a:extLst>
                <a:ext uri="{FF2B5EF4-FFF2-40B4-BE49-F238E27FC236}">
                  <a16:creationId xmlns:a16="http://schemas.microsoft.com/office/drawing/2014/main" id="{88DD74B2-F8E5-4BEA-B5B6-698CC00CEB7C}"/>
                </a:ext>
              </a:extLst>
            </p:cNvPr>
            <p:cNvCxnSpPr/>
            <p:nvPr/>
          </p:nvCxnSpPr>
          <p:spPr>
            <a:xfrm>
              <a:off x="1143182" y="1945692"/>
              <a:ext cx="0" cy="4031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nice se šipkou 97">
              <a:extLst>
                <a:ext uri="{FF2B5EF4-FFF2-40B4-BE49-F238E27FC236}">
                  <a16:creationId xmlns:a16="http://schemas.microsoft.com/office/drawing/2014/main" id="{F0A198DB-110A-4FD9-8622-FF22D81FFC16}"/>
                </a:ext>
              </a:extLst>
            </p:cNvPr>
            <p:cNvCxnSpPr/>
            <p:nvPr/>
          </p:nvCxnSpPr>
          <p:spPr>
            <a:xfrm>
              <a:off x="1143182" y="1128016"/>
              <a:ext cx="0" cy="40316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83" name="TextovéPole 98">
              <a:extLst>
                <a:ext uri="{FF2B5EF4-FFF2-40B4-BE49-F238E27FC236}">
                  <a16:creationId xmlns:a16="http://schemas.microsoft.com/office/drawing/2014/main" id="{E7AC46A8-ABB4-4F4E-A890-2C946ABA67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657" y="715325"/>
              <a:ext cx="1899887" cy="324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50"/>
                </a:lnSpc>
              </a:pPr>
              <a:r>
                <a:rPr lang="cs-CZ" altLang="cs-CZ" sz="1200">
                  <a:solidFill>
                    <a:srgbClr val="000000"/>
                  </a:solidFill>
                  <a:latin typeface="Tahoma" panose="020B0604030504040204" pitchFamily="34" charset="0"/>
                </a:rPr>
                <a:t>+20 až 30 mV</a:t>
              </a:r>
            </a:p>
          </p:txBody>
        </p:sp>
        <p:cxnSp>
          <p:nvCxnSpPr>
            <p:cNvPr id="100" name="Přímá spojnice 99">
              <a:extLst>
                <a:ext uri="{FF2B5EF4-FFF2-40B4-BE49-F238E27FC236}">
                  <a16:creationId xmlns:a16="http://schemas.microsoft.com/office/drawing/2014/main" id="{4924FFDD-C378-456A-A470-80D839C37066}"/>
                </a:ext>
              </a:extLst>
            </p:cNvPr>
            <p:cNvCxnSpPr/>
            <p:nvPr/>
          </p:nvCxnSpPr>
          <p:spPr>
            <a:xfrm flipH="1">
              <a:off x="1307998" y="965238"/>
              <a:ext cx="43212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885" name="TextovéPole 100">
              <a:extLst>
                <a:ext uri="{FF2B5EF4-FFF2-40B4-BE49-F238E27FC236}">
                  <a16:creationId xmlns:a16="http://schemas.microsoft.com/office/drawing/2014/main" id="{432217CC-1C9B-4F09-B14B-4EE958F451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8502" y="1376140"/>
              <a:ext cx="1579839" cy="324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50"/>
                </a:lnSpc>
              </a:pPr>
              <a:r>
                <a:rPr lang="cs-CZ" altLang="cs-CZ" sz="1200">
                  <a:solidFill>
                    <a:srgbClr val="000000"/>
                  </a:solidFill>
                  <a:latin typeface="Tahoma" panose="020B0604030504040204" pitchFamily="34" charset="0"/>
                </a:rPr>
                <a:t>0 mV</a:t>
              </a:r>
            </a:p>
          </p:txBody>
        </p:sp>
        <p:sp>
          <p:nvSpPr>
            <p:cNvPr id="78886" name="TextovéPole 101">
              <a:extLst>
                <a:ext uri="{FF2B5EF4-FFF2-40B4-BE49-F238E27FC236}">
                  <a16:creationId xmlns:a16="http://schemas.microsoft.com/office/drawing/2014/main" id="{F4C1A7FD-9C25-41AE-9995-503F9FBB17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0557" y="3114787"/>
              <a:ext cx="1579839" cy="327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50"/>
                </a:lnSpc>
              </a:pPr>
              <a:r>
                <a:rPr lang="cs-CZ" altLang="cs-CZ" sz="1200">
                  <a:solidFill>
                    <a:srgbClr val="000000"/>
                  </a:solidFill>
                  <a:latin typeface="Tahoma" panose="020B0604030504040204" pitchFamily="34" charset="0"/>
                </a:rPr>
                <a:t>-55 mV </a:t>
              </a:r>
              <a:r>
                <a:rPr lang="cs-CZ" altLang="cs-CZ" sz="1800" b="1">
                  <a:solidFill>
                    <a:srgbClr val="000000"/>
                  </a:solidFill>
                  <a:latin typeface="Tahoma" panose="020B0604030504040204" pitchFamily="34" charset="0"/>
                </a:rPr>
                <a:t>práh</a:t>
              </a:r>
            </a:p>
          </p:txBody>
        </p:sp>
        <p:sp>
          <p:nvSpPr>
            <p:cNvPr id="78887" name="TextovéPole 102">
              <a:extLst>
                <a:ext uri="{FF2B5EF4-FFF2-40B4-BE49-F238E27FC236}">
                  <a16:creationId xmlns:a16="http://schemas.microsoft.com/office/drawing/2014/main" id="{5E051214-24A9-4428-920C-22CBA01986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61229" y="3734318"/>
              <a:ext cx="1608080" cy="324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50"/>
                </a:lnSpc>
              </a:pPr>
              <a:r>
                <a:rPr lang="cs-CZ" altLang="cs-CZ" sz="1200">
                  <a:solidFill>
                    <a:srgbClr val="000000"/>
                  </a:solidFill>
                  <a:latin typeface="Tahoma" panose="020B0604030504040204" pitchFamily="34" charset="0"/>
                </a:rPr>
                <a:t>-90 až -70 mV</a:t>
              </a:r>
            </a:p>
          </p:txBody>
        </p:sp>
        <p:sp>
          <p:nvSpPr>
            <p:cNvPr id="78888" name="TextovéPole 103">
              <a:extLst>
                <a:ext uri="{FF2B5EF4-FFF2-40B4-BE49-F238E27FC236}">
                  <a16:creationId xmlns:a16="http://schemas.microsoft.com/office/drawing/2014/main" id="{2D700B37-5658-4815-A4C7-BF8A1B25F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2488" y="2348880"/>
              <a:ext cx="1282292" cy="53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50"/>
                </a:lnSpc>
              </a:pPr>
              <a:r>
                <a:rPr lang="cs-CZ" altLang="cs-CZ" sz="1500" b="1">
                  <a:solidFill>
                    <a:srgbClr val="000000"/>
                  </a:solidFill>
                  <a:latin typeface="Tahoma" panose="020B0604030504040204" pitchFamily="34" charset="0"/>
                </a:rPr>
                <a:t>klidový </a:t>
              </a:r>
            </a:p>
            <a:p>
              <a:pPr>
                <a:lnSpc>
                  <a:spcPts val="1350"/>
                </a:lnSpc>
              </a:pPr>
              <a:r>
                <a:rPr lang="cs-CZ" altLang="cs-CZ" sz="1500" b="1">
                  <a:solidFill>
                    <a:srgbClr val="000000"/>
                  </a:solidFill>
                  <a:latin typeface="Tahoma" panose="020B0604030504040204" pitchFamily="34" charset="0"/>
                </a:rPr>
                <a:t>potenciál</a:t>
              </a:r>
            </a:p>
          </p:txBody>
        </p:sp>
        <p:sp>
          <p:nvSpPr>
            <p:cNvPr id="78889" name="TextovéPole 104">
              <a:extLst>
                <a:ext uri="{FF2B5EF4-FFF2-40B4-BE49-F238E27FC236}">
                  <a16:creationId xmlns:a16="http://schemas.microsoft.com/office/drawing/2014/main" id="{94D00EFB-4397-4B35-BCB1-CCEF7C3A07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3649" y="2730870"/>
              <a:ext cx="1274013" cy="53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50"/>
                </a:lnSpc>
              </a:pPr>
              <a:r>
                <a:rPr lang="cs-CZ" altLang="cs-CZ" sz="1500" b="1">
                  <a:solidFill>
                    <a:srgbClr val="000000"/>
                  </a:solidFill>
                  <a:latin typeface="Tahoma" panose="020B0604030504040204" pitchFamily="34" charset="0"/>
                </a:rPr>
                <a:t>akční </a:t>
              </a:r>
            </a:p>
            <a:p>
              <a:pPr>
                <a:lnSpc>
                  <a:spcPts val="1350"/>
                </a:lnSpc>
              </a:pPr>
              <a:r>
                <a:rPr lang="cs-CZ" altLang="cs-CZ" sz="1500" b="1">
                  <a:solidFill>
                    <a:srgbClr val="000000"/>
                  </a:solidFill>
                  <a:latin typeface="Tahoma" panose="020B0604030504040204" pitchFamily="34" charset="0"/>
                </a:rPr>
                <a:t>potenciál</a:t>
              </a:r>
            </a:p>
          </p:txBody>
        </p:sp>
        <p:sp>
          <p:nvSpPr>
            <p:cNvPr id="78890" name="TextovéPole 105">
              <a:extLst>
                <a:ext uri="{FF2B5EF4-FFF2-40B4-BE49-F238E27FC236}">
                  <a16:creationId xmlns:a16="http://schemas.microsoft.com/office/drawing/2014/main" id="{030A92C4-5EDB-4227-A7BD-F23E39562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5654" y="2244307"/>
              <a:ext cx="2131086" cy="538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50"/>
                </a:lnSpc>
              </a:pPr>
              <a:r>
                <a:rPr lang="cs-CZ" altLang="cs-CZ" sz="1500" b="1">
                  <a:solidFill>
                    <a:srgbClr val="000000"/>
                  </a:solidFill>
                  <a:latin typeface="Tahoma" panose="020B0604030504040204" pitchFamily="34" charset="0"/>
                </a:rPr>
                <a:t>klidový </a:t>
              </a:r>
            </a:p>
            <a:p>
              <a:pPr>
                <a:lnSpc>
                  <a:spcPts val="1350"/>
                </a:lnSpc>
              </a:pPr>
              <a:r>
                <a:rPr lang="cs-CZ" altLang="cs-CZ" sz="1500" b="1">
                  <a:solidFill>
                    <a:srgbClr val="000000"/>
                  </a:solidFill>
                  <a:latin typeface="Tahoma" panose="020B0604030504040204" pitchFamily="34" charset="0"/>
                </a:rPr>
                <a:t>potenciál</a:t>
              </a:r>
            </a:p>
          </p:txBody>
        </p:sp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5AA5CAD7-FFD6-4730-A0BC-466DDCE1741B}"/>
              </a:ext>
            </a:extLst>
          </p:cNvPr>
          <p:cNvGrpSpPr>
            <a:grpSpLocks/>
          </p:cNvGrpSpPr>
          <p:nvPr/>
        </p:nvGrpSpPr>
        <p:grpSpPr bwMode="auto">
          <a:xfrm>
            <a:off x="3979864" y="1243014"/>
            <a:ext cx="547687" cy="1438275"/>
            <a:chOff x="1750993" y="514102"/>
            <a:chExt cx="729970" cy="1917137"/>
          </a:xfrm>
        </p:grpSpPr>
        <p:sp>
          <p:nvSpPr>
            <p:cNvPr id="157" name="Pravá složená závorka 156">
              <a:extLst>
                <a:ext uri="{FF2B5EF4-FFF2-40B4-BE49-F238E27FC236}">
                  <a16:creationId xmlns:a16="http://schemas.microsoft.com/office/drawing/2014/main" id="{04449F75-0F55-4BF9-9AD6-49D187555749}"/>
                </a:ext>
              </a:extLst>
            </p:cNvPr>
            <p:cNvSpPr/>
            <p:nvPr/>
          </p:nvSpPr>
          <p:spPr>
            <a:xfrm rot="16200000">
              <a:off x="1953043" y="1770007"/>
              <a:ext cx="325871" cy="729970"/>
            </a:xfrm>
            <a:prstGeom prst="rightBrace">
              <a:avLst>
                <a:gd name="adj1" fmla="val 483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cs-CZ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864" name="TextovéPole 157">
              <a:extLst>
                <a:ext uri="{FF2B5EF4-FFF2-40B4-BE49-F238E27FC236}">
                  <a16:creationId xmlns:a16="http://schemas.microsoft.com/office/drawing/2014/main" id="{DF6789C9-22D4-4689-B678-293BF2B3A4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160909">
              <a:off x="1259479" y="1289715"/>
              <a:ext cx="1917137" cy="36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50"/>
                </a:lnSpc>
              </a:pPr>
              <a:r>
                <a:rPr lang="cs-CZ" altLang="cs-CZ" sz="1800">
                  <a:solidFill>
                    <a:srgbClr val="000000"/>
                  </a:solidFill>
                  <a:latin typeface="Tahoma" panose="020B0604030504040204" pitchFamily="34" charset="0"/>
                </a:rPr>
                <a:t>depolarizace</a:t>
              </a:r>
            </a:p>
          </p:txBody>
        </p:sp>
      </p:grpSp>
      <p:grpSp>
        <p:nvGrpSpPr>
          <p:cNvPr id="4" name="Skupina 3">
            <a:extLst>
              <a:ext uri="{FF2B5EF4-FFF2-40B4-BE49-F238E27FC236}">
                <a16:creationId xmlns:a16="http://schemas.microsoft.com/office/drawing/2014/main" id="{041396F2-3A64-40F2-8A59-E1ADCB59524D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336676"/>
            <a:ext cx="827088" cy="1427163"/>
            <a:chOff x="2539004" y="640212"/>
            <a:chExt cx="1103903" cy="1900916"/>
          </a:xfrm>
        </p:grpSpPr>
        <p:sp>
          <p:nvSpPr>
            <p:cNvPr id="159" name="Pravá složená závorka 158">
              <a:extLst>
                <a:ext uri="{FF2B5EF4-FFF2-40B4-BE49-F238E27FC236}">
                  <a16:creationId xmlns:a16="http://schemas.microsoft.com/office/drawing/2014/main" id="{9B3F6CEB-7119-4BBB-BE67-8FC22B10EEC5}"/>
                </a:ext>
              </a:extLst>
            </p:cNvPr>
            <p:cNvSpPr/>
            <p:nvPr/>
          </p:nvSpPr>
          <p:spPr>
            <a:xfrm rot="16200000">
              <a:off x="2928140" y="1581083"/>
              <a:ext cx="325630" cy="1103903"/>
            </a:xfrm>
            <a:prstGeom prst="rightBrace">
              <a:avLst>
                <a:gd name="adj1" fmla="val 48371"/>
                <a:gd name="adj2" fmla="val 5000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685800">
                <a:defRPr/>
              </a:pPr>
              <a:endParaRPr lang="cs-CZ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8862" name="TextovéPole 159">
              <a:extLst>
                <a:ext uri="{FF2B5EF4-FFF2-40B4-BE49-F238E27FC236}">
                  <a16:creationId xmlns:a16="http://schemas.microsoft.com/office/drawing/2014/main" id="{537D9075-7955-4E1D-9BA0-F7CCDA8E4A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3307413">
              <a:off x="2432455" y="1407714"/>
              <a:ext cx="1900916" cy="36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lnSpc>
                  <a:spcPts val="1350"/>
                </a:lnSpc>
              </a:pPr>
              <a:r>
                <a:rPr lang="cs-CZ" altLang="cs-CZ" sz="1800">
                  <a:solidFill>
                    <a:srgbClr val="000000"/>
                  </a:solidFill>
                  <a:latin typeface="Tahoma" panose="020B0604030504040204" pitchFamily="34" charset="0"/>
                </a:rPr>
                <a:t>repolarizace</a:t>
              </a:r>
            </a:p>
          </p:txBody>
        </p:sp>
      </p:grpSp>
      <p:sp>
        <p:nvSpPr>
          <p:cNvPr id="161" name="Pravá složená závorka 160">
            <a:extLst>
              <a:ext uri="{FF2B5EF4-FFF2-40B4-BE49-F238E27FC236}">
                <a16:creationId xmlns:a16="http://schemas.microsoft.com/office/drawing/2014/main" id="{1D8B373F-F7DD-4B6E-8564-7F2A0ED3A89F}"/>
              </a:ext>
            </a:extLst>
          </p:cNvPr>
          <p:cNvSpPr/>
          <p:nvPr/>
        </p:nvSpPr>
        <p:spPr>
          <a:xfrm rot="16200000">
            <a:off x="5792788" y="1981201"/>
            <a:ext cx="246063" cy="950912"/>
          </a:xfrm>
          <a:prstGeom prst="rightBrace">
            <a:avLst>
              <a:gd name="adj1" fmla="val 4837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685800">
              <a:defRPr/>
            </a:pPr>
            <a:endParaRPr lang="cs-CZ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TextovéPole 161">
            <a:extLst>
              <a:ext uri="{FF2B5EF4-FFF2-40B4-BE49-F238E27FC236}">
                <a16:creationId xmlns:a16="http://schemas.microsoft.com/office/drawing/2014/main" id="{64CB4AC9-1771-42A1-9539-0A1E62DCD63D}"/>
              </a:ext>
            </a:extLst>
          </p:cNvPr>
          <p:cNvSpPr txBox="1">
            <a:spLocks noChangeArrowheads="1"/>
          </p:cNvSpPr>
          <p:nvPr/>
        </p:nvSpPr>
        <p:spPr bwMode="auto">
          <a:xfrm rot="19197959">
            <a:off x="5216526" y="2022475"/>
            <a:ext cx="17700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350"/>
              </a:lnSpc>
            </a:pPr>
            <a:r>
              <a:rPr lang="cs-CZ" altLang="cs-CZ" sz="1800">
                <a:solidFill>
                  <a:srgbClr val="000000"/>
                </a:solidFill>
                <a:latin typeface="Tahoma" panose="020B0604030504040204" pitchFamily="34" charset="0"/>
              </a:rPr>
              <a:t>hyperpolarizace</a:t>
            </a:r>
          </a:p>
        </p:txBody>
      </p:sp>
      <p:cxnSp>
        <p:nvCxnSpPr>
          <p:cNvPr id="163" name="Přímá spojnice 162">
            <a:extLst>
              <a:ext uri="{FF2B5EF4-FFF2-40B4-BE49-F238E27FC236}">
                <a16:creationId xmlns:a16="http://schemas.microsoft.com/office/drawing/2014/main" id="{01C46BBB-7188-4135-B9E0-2D048F551A3D}"/>
              </a:ext>
            </a:extLst>
          </p:cNvPr>
          <p:cNvCxnSpPr/>
          <p:nvPr/>
        </p:nvCxnSpPr>
        <p:spPr>
          <a:xfrm>
            <a:off x="4502151" y="3124200"/>
            <a:ext cx="35401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7" name="TextovéPole 163">
            <a:extLst>
              <a:ext uri="{FF2B5EF4-FFF2-40B4-BE49-F238E27FC236}">
                <a16:creationId xmlns:a16="http://schemas.microsoft.com/office/drawing/2014/main" id="{F45123B2-5772-419B-B7A4-95CA99D4D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2878138"/>
            <a:ext cx="13081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ts val="1350"/>
              </a:lnSpc>
            </a:pPr>
            <a:r>
              <a:rPr lang="cs-CZ" altLang="cs-CZ" sz="1800">
                <a:solidFill>
                  <a:srgbClr val="000000"/>
                </a:solidFill>
                <a:latin typeface="Tahoma" panose="020B0604030504040204" pitchFamily="34" charset="0"/>
              </a:rPr>
              <a:t>překmit do kladného napětí</a:t>
            </a:r>
          </a:p>
        </p:txBody>
      </p:sp>
      <p:sp>
        <p:nvSpPr>
          <p:cNvPr id="78858" name="TextovéPole 179">
            <a:extLst>
              <a:ext uri="{FF2B5EF4-FFF2-40B4-BE49-F238E27FC236}">
                <a16:creationId xmlns:a16="http://schemas.microsoft.com/office/drawing/2014/main" id="{6585BA1B-6FB9-414A-B227-1832D936C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288" y="5613401"/>
            <a:ext cx="117316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altLang="cs-CZ" sz="1500" b="1">
                <a:solidFill>
                  <a:srgbClr val="000000"/>
                </a:solidFill>
                <a:latin typeface="Tahoma" panose="020B0604030504040204" pitchFamily="34" charset="0"/>
              </a:rPr>
              <a:t>čas (ms)</a:t>
            </a:r>
          </a:p>
        </p:txBody>
      </p:sp>
      <p:sp>
        <p:nvSpPr>
          <p:cNvPr id="181" name="TextovéPole 180">
            <a:extLst>
              <a:ext uri="{FF2B5EF4-FFF2-40B4-BE49-F238E27FC236}">
                <a16:creationId xmlns:a16="http://schemas.microsoft.com/office/drawing/2014/main" id="{E666CDDB-FB83-4845-AABD-9D715F5CF25C}"/>
              </a:ext>
            </a:extLst>
          </p:cNvPr>
          <p:cNvSpPr txBox="1"/>
          <p:nvPr/>
        </p:nvSpPr>
        <p:spPr>
          <a:xfrm>
            <a:off x="2432652" y="2651033"/>
            <a:ext cx="646331" cy="2570888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defTabSz="685800">
              <a:defRPr/>
            </a:pPr>
            <a:r>
              <a:rPr lang="cs-CZ" sz="1500" b="1" dirty="0">
                <a:solidFill>
                  <a:srgbClr val="000000"/>
                </a:solidFill>
                <a:latin typeface="Tahoma" pitchFamily="34" charset="0"/>
              </a:rPr>
              <a:t>napětí na membráně (</a:t>
            </a:r>
            <a:r>
              <a:rPr lang="cs-CZ" sz="1500" b="1" dirty="0" err="1">
                <a:solidFill>
                  <a:srgbClr val="000000"/>
                </a:solidFill>
                <a:latin typeface="Tahoma" pitchFamily="34" charset="0"/>
              </a:rPr>
              <a:t>mV</a:t>
            </a:r>
            <a:r>
              <a:rPr lang="cs-CZ" sz="1500" b="1" dirty="0">
                <a:solidFill>
                  <a:srgbClr val="000000"/>
                </a:solidFill>
                <a:latin typeface="Tahoma" pitchFamily="34" charset="0"/>
              </a:rPr>
              <a:t>)</a:t>
            </a:r>
          </a:p>
        </p:txBody>
      </p:sp>
      <p:sp>
        <p:nvSpPr>
          <p:cNvPr id="182" name="TextovéPole 181">
            <a:extLst>
              <a:ext uri="{FF2B5EF4-FFF2-40B4-BE49-F238E27FC236}">
                <a16:creationId xmlns:a16="http://schemas.microsoft.com/office/drawing/2014/main" id="{8228E557-5332-4219-A595-986552E08B1C}"/>
              </a:ext>
            </a:extLst>
          </p:cNvPr>
          <p:cNvSpPr txBox="1"/>
          <p:nvPr/>
        </p:nvSpPr>
        <p:spPr>
          <a:xfrm>
            <a:off x="7466013" y="4241801"/>
            <a:ext cx="2779712" cy="2606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14313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b="1" dirty="0">
                <a:solidFill>
                  <a:srgbClr val="000000"/>
                </a:solidFill>
                <a:latin typeface="Arial"/>
              </a:rPr>
              <a:t>Fáze repolarizace</a:t>
            </a:r>
          </a:p>
          <a:p>
            <a:pPr marL="214313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endParaRPr lang="cs-CZ" sz="1400" b="1" dirty="0">
              <a:solidFill>
                <a:srgbClr val="000000"/>
              </a:solidFill>
              <a:latin typeface="Arial"/>
            </a:endParaRPr>
          </a:p>
          <a:p>
            <a:pPr marL="214313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latin typeface="Arial"/>
              </a:rPr>
              <a:t>kanály pro Na+ jsou znovu zavřeny (velmi rychle se inaktivují)</a:t>
            </a:r>
          </a:p>
          <a:p>
            <a:pPr marL="214313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endParaRPr lang="cs-CZ" sz="1400" dirty="0">
              <a:solidFill>
                <a:srgbClr val="000000"/>
              </a:solidFill>
              <a:latin typeface="Arial"/>
            </a:endParaRPr>
          </a:p>
          <a:p>
            <a:pPr marL="214313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latin typeface="Arial"/>
              </a:rPr>
              <a:t>Otevírají se K+ kanály, </a:t>
            </a:r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K+  </a:t>
            </a:r>
            <a:r>
              <a:rPr lang="cs-CZ" sz="1400" dirty="0">
                <a:solidFill>
                  <a:srgbClr val="000000"/>
                </a:solidFill>
                <a:latin typeface="Arial"/>
              </a:rPr>
              <a:t>vystupuje z buňky</a:t>
            </a:r>
          </a:p>
          <a:p>
            <a:pPr marL="214313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endParaRPr lang="cs-CZ" sz="1400" dirty="0">
              <a:solidFill>
                <a:srgbClr val="000000"/>
              </a:solidFill>
              <a:latin typeface="Arial"/>
            </a:endParaRPr>
          </a:p>
          <a:p>
            <a:pPr marL="214313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latin typeface="Arial"/>
              </a:rPr>
              <a:t>Na+/K+ pumpou je Na+ pumpován ven, K+ dovnitř</a:t>
            </a:r>
          </a:p>
          <a:p>
            <a:pPr marL="214313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endParaRPr lang="cs-CZ" sz="1400" dirty="0">
              <a:solidFill>
                <a:srgbClr val="000000"/>
              </a:solidFill>
              <a:latin typeface="Arial"/>
            </a:endParaRPr>
          </a:p>
          <a:p>
            <a:pPr marL="214313" indent="-214313" defTabSz="685800">
              <a:lnSpc>
                <a:spcPts val="1350"/>
              </a:lnSpc>
              <a:buFont typeface="Arial" panose="020B0604020202020204" pitchFamily="34" charset="0"/>
              <a:buChar char="•"/>
              <a:defRPr/>
            </a:pPr>
            <a:r>
              <a:rPr lang="cs-CZ" sz="1400" dirty="0">
                <a:solidFill>
                  <a:srgbClr val="000000"/>
                </a:solidFill>
                <a:latin typeface="Arial"/>
              </a:rPr>
              <a:t>Napětí se dostává zpět ke klidovým hodnotám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/>
      <p:bldP spid="18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CF8E238-1FA8-4611-BDAE-69EB237C4A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69" t="32706" r="48782" b="19886"/>
          <a:stretch/>
        </p:blipFill>
        <p:spPr>
          <a:xfrm>
            <a:off x="754185" y="877824"/>
            <a:ext cx="10683630" cy="5843601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FC629C4-E961-4E69-A0D6-DF7335CE7486}"/>
              </a:ext>
            </a:extLst>
          </p:cNvPr>
          <p:cNvSpPr txBox="1"/>
          <p:nvPr/>
        </p:nvSpPr>
        <p:spPr>
          <a:xfrm>
            <a:off x="754185" y="293049"/>
            <a:ext cx="10843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FF0000"/>
                </a:solidFill>
              </a:rPr>
              <a:t>Redistribuce krve a jejího průtoku během fyzického cvičení</a:t>
            </a:r>
          </a:p>
        </p:txBody>
      </p:sp>
    </p:spTree>
    <p:extLst>
      <p:ext uri="{BB962C8B-B14F-4D97-AF65-F5344CB8AC3E}">
        <p14:creationId xmlns:p14="http://schemas.microsoft.com/office/powerpoint/2010/main" val="1296981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563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-32057" t="-29296" r="-23682" b="-25130"/>
          <a:stretch/>
        </p:blipFill>
        <p:spPr>
          <a:xfrm>
            <a:off x="-3551205" y="-1865211"/>
            <a:ext cx="18108000" cy="101857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5226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23594" t="16015" r="35580" b="11330"/>
          <a:stretch/>
        </p:blipFill>
        <p:spPr>
          <a:xfrm>
            <a:off x="2278180" y="494270"/>
            <a:ext cx="7466202" cy="610023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6A2211C-795F-4786-95F0-FEE07626B619}"/>
              </a:ext>
            </a:extLst>
          </p:cNvPr>
          <p:cNvSpPr txBox="1"/>
          <p:nvPr/>
        </p:nvSpPr>
        <p:spPr>
          <a:xfrm>
            <a:off x="6831106" y="5023821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Mozkový kmen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71E76D2-7501-47B9-9248-92F71C9BF54A}"/>
              </a:ext>
            </a:extLst>
          </p:cNvPr>
          <p:cNvSpPr txBox="1"/>
          <p:nvPr/>
        </p:nvSpPr>
        <p:spPr>
          <a:xfrm>
            <a:off x="6917167" y="420624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mozeček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6578803-DEA5-4744-9D73-CEA81DF75BFA}"/>
              </a:ext>
            </a:extLst>
          </p:cNvPr>
          <p:cNvSpPr txBox="1"/>
          <p:nvPr/>
        </p:nvSpPr>
        <p:spPr>
          <a:xfrm>
            <a:off x="4260028" y="4575572"/>
            <a:ext cx="16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Varolův most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7392D8A-6719-4D3B-B078-6AA69FCE04C4}"/>
              </a:ext>
            </a:extLst>
          </p:cNvPr>
          <p:cNvSpPr txBox="1"/>
          <p:nvPr/>
        </p:nvSpPr>
        <p:spPr>
          <a:xfrm>
            <a:off x="3356386" y="5023821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70C0"/>
                </a:solidFill>
              </a:rPr>
              <a:t>Prodloužená mícha</a:t>
            </a:r>
          </a:p>
        </p:txBody>
      </p:sp>
    </p:spTree>
    <p:extLst>
      <p:ext uri="{BB962C8B-B14F-4D97-AF65-F5344CB8AC3E}">
        <p14:creationId xmlns:p14="http://schemas.microsoft.com/office/powerpoint/2010/main" val="1062256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>
                <a:solidFill>
                  <a:srgbClr val="FF0000"/>
                </a:solidFill>
              </a:rPr>
              <a:t>Funkce prodloužené míchy</a:t>
            </a:r>
          </a:p>
        </p:txBody>
      </p:sp>
      <p:sp>
        <p:nvSpPr>
          <p:cNvPr id="15362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87546"/>
            <a:ext cx="10515600" cy="6060389"/>
          </a:xfrm>
        </p:spPr>
        <p:txBody>
          <a:bodyPr/>
          <a:lstStyle/>
          <a:p>
            <a:r>
              <a:rPr lang="cs-CZ" sz="3200" dirty="0"/>
              <a:t>část centrálního systému, která se uplatňuje </a:t>
            </a:r>
            <a:r>
              <a:rPr lang="cs-CZ" sz="3200" b="1" u="sng" dirty="0">
                <a:solidFill>
                  <a:srgbClr val="FF0000"/>
                </a:solidFill>
              </a:rPr>
              <a:t>při regulaci</a:t>
            </a:r>
            <a:br>
              <a:rPr lang="cs-CZ" sz="3200" b="1" u="sng" dirty="0">
                <a:solidFill>
                  <a:srgbClr val="FF0000"/>
                </a:solidFill>
              </a:rPr>
            </a:br>
            <a:r>
              <a:rPr lang="cs-CZ" sz="3200" b="1" u="sng" dirty="0">
                <a:solidFill>
                  <a:srgbClr val="FF0000"/>
                </a:solidFill>
              </a:rPr>
              <a:t> </a:t>
            </a:r>
            <a:br>
              <a:rPr lang="cs-CZ" sz="3200" b="1" u="sng" dirty="0">
                <a:solidFill>
                  <a:srgbClr val="FF0000"/>
                </a:solidFill>
              </a:rPr>
            </a:br>
            <a:r>
              <a:rPr lang="cs-CZ" sz="3200" b="1" u="sng" dirty="0">
                <a:solidFill>
                  <a:srgbClr val="FF0000"/>
                </a:solidFill>
              </a:rPr>
              <a:t>činnosti srdce a krevního oběhu</a:t>
            </a:r>
            <a:br>
              <a:rPr lang="cs-CZ" sz="3200" b="1" u="sng" dirty="0">
                <a:solidFill>
                  <a:srgbClr val="FF0000"/>
                </a:solidFill>
              </a:rPr>
            </a:br>
            <a:r>
              <a:rPr lang="cs-CZ" sz="3200" b="1" u="sng" dirty="0">
                <a:solidFill>
                  <a:srgbClr val="FF0000"/>
                </a:solidFill>
              </a:rPr>
              <a:t>	 </a:t>
            </a:r>
            <a:r>
              <a:rPr lang="cs-CZ" sz="2400" b="1" u="sng" dirty="0"/>
              <a:t>– vazomotorické centrum, </a:t>
            </a:r>
            <a:r>
              <a:rPr lang="cs-CZ" sz="2400" b="1" u="sng" dirty="0" err="1"/>
              <a:t>kardiomotorické</a:t>
            </a:r>
            <a:r>
              <a:rPr lang="cs-CZ" sz="2400" b="1" u="sng" dirty="0"/>
              <a:t> centrum</a:t>
            </a:r>
            <a:br>
              <a:rPr lang="cs-CZ" sz="3200" b="1" u="sng" dirty="0">
                <a:solidFill>
                  <a:srgbClr val="FF0000"/>
                </a:solidFill>
              </a:rPr>
            </a:br>
            <a:r>
              <a:rPr lang="cs-CZ" sz="3200" b="1" u="sng" dirty="0">
                <a:solidFill>
                  <a:srgbClr val="FF0000"/>
                </a:solidFill>
              </a:rPr>
              <a:t>dýchání  </a:t>
            </a:r>
            <a:r>
              <a:rPr lang="cs-CZ" sz="2400" b="1" u="sng" dirty="0"/>
              <a:t>(komplex struktur podílejících se na regulaci dýchání, obranné reflexy dýchací – kašel, kýchání)</a:t>
            </a:r>
            <a:br>
              <a:rPr lang="cs-CZ" sz="3200" b="1" u="sng" dirty="0">
                <a:solidFill>
                  <a:srgbClr val="FF0000"/>
                </a:solidFill>
              </a:rPr>
            </a:br>
            <a:r>
              <a:rPr lang="cs-CZ" sz="3200" b="1" u="sng" dirty="0">
                <a:solidFill>
                  <a:srgbClr val="FF0000"/>
                </a:solidFill>
              </a:rPr>
              <a:t>trávení</a:t>
            </a:r>
            <a:br>
              <a:rPr lang="cs-CZ" sz="3200" b="1" u="sng" dirty="0">
                <a:solidFill>
                  <a:srgbClr val="FF0000"/>
                </a:solidFill>
              </a:rPr>
            </a:br>
            <a:r>
              <a:rPr lang="cs-CZ" sz="3200" b="1" u="sng" dirty="0">
                <a:solidFill>
                  <a:srgbClr val="FF0000"/>
                </a:solidFill>
              </a:rPr>
              <a:t>mikce (činnost močového měchýře) </a:t>
            </a:r>
            <a:br>
              <a:rPr lang="cs-CZ" sz="3200" b="1" u="sng" dirty="0">
                <a:solidFill>
                  <a:srgbClr val="FF0000"/>
                </a:solidFill>
              </a:rPr>
            </a:br>
            <a:br>
              <a:rPr lang="cs-CZ" sz="3200" b="1" u="sng" dirty="0">
                <a:solidFill>
                  <a:srgbClr val="FF0000"/>
                </a:solidFill>
              </a:rPr>
            </a:br>
            <a:br>
              <a:rPr lang="cs-CZ" sz="3200" dirty="0"/>
            </a:br>
            <a:r>
              <a:rPr lang="cs-CZ" sz="3200" dirty="0"/>
              <a:t>•podílí se na mimice obličeje, fonaci (utváření hlasu)</a:t>
            </a:r>
            <a:br>
              <a:rPr lang="cs-CZ" sz="3200" dirty="0"/>
            </a:br>
            <a:r>
              <a:rPr lang="cs-CZ" sz="3200" dirty="0"/>
              <a:t> a společně s mozečkem na rovnováze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402054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515474" y="404665"/>
            <a:ext cx="9161055" cy="931919"/>
          </a:xfrm>
          <a:prstGeom prst="rect">
            <a:avLst/>
          </a:prstGeom>
        </p:spPr>
        <p:txBody>
          <a:bodyPr vert="horz" lIns="0" rIns="0" bIns="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71" name="Skupina 70"/>
          <p:cNvGrpSpPr/>
          <p:nvPr/>
        </p:nvGrpSpPr>
        <p:grpSpPr>
          <a:xfrm>
            <a:off x="734646" y="1563424"/>
            <a:ext cx="7188531" cy="4112026"/>
            <a:chOff x="1805353" y="2516899"/>
            <a:chExt cx="7188531" cy="4112026"/>
          </a:xfrm>
        </p:grpSpPr>
        <p:sp>
          <p:nvSpPr>
            <p:cNvPr id="70" name="TextovéPole 69"/>
            <p:cNvSpPr txBox="1"/>
            <p:nvPr/>
          </p:nvSpPr>
          <p:spPr>
            <a:xfrm>
              <a:off x="2751015" y="3160018"/>
              <a:ext cx="29148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Centrum sytosti a hladu</a:t>
              </a:r>
              <a:endParaRPr lang="en-US" sz="1200" dirty="0"/>
            </a:p>
          </p:txBody>
        </p:sp>
        <p:grpSp>
          <p:nvGrpSpPr>
            <p:cNvPr id="47" name="Skupina 46"/>
            <p:cNvGrpSpPr/>
            <p:nvPr/>
          </p:nvGrpSpPr>
          <p:grpSpPr>
            <a:xfrm>
              <a:off x="4372845" y="2516899"/>
              <a:ext cx="4621039" cy="3648405"/>
              <a:chOff x="4372845" y="2286439"/>
              <a:chExt cx="4621039" cy="3648405"/>
            </a:xfrm>
          </p:grpSpPr>
          <p:grpSp>
            <p:nvGrpSpPr>
              <p:cNvPr id="44" name="Skupina 43"/>
              <p:cNvGrpSpPr/>
              <p:nvPr/>
            </p:nvGrpSpPr>
            <p:grpSpPr>
              <a:xfrm>
                <a:off x="4372845" y="2286439"/>
                <a:ext cx="4621039" cy="3648405"/>
                <a:chOff x="4372845" y="2286439"/>
                <a:chExt cx="4621039" cy="3648405"/>
              </a:xfrm>
            </p:grpSpPr>
            <p:grpSp>
              <p:nvGrpSpPr>
                <p:cNvPr id="43" name="Skupina 42"/>
                <p:cNvGrpSpPr/>
                <p:nvPr/>
              </p:nvGrpSpPr>
              <p:grpSpPr>
                <a:xfrm>
                  <a:off x="4372845" y="2286439"/>
                  <a:ext cx="4621039" cy="3648405"/>
                  <a:chOff x="4372845" y="2286439"/>
                  <a:chExt cx="4621039" cy="3648405"/>
                </a:xfrm>
              </p:grpSpPr>
              <p:grpSp>
                <p:nvGrpSpPr>
                  <p:cNvPr id="40" name="Skupina 39"/>
                  <p:cNvGrpSpPr/>
                  <p:nvPr/>
                </p:nvGrpSpPr>
                <p:grpSpPr>
                  <a:xfrm>
                    <a:off x="4372845" y="2286439"/>
                    <a:ext cx="4621039" cy="3648405"/>
                    <a:chOff x="4372845" y="2286439"/>
                    <a:chExt cx="4621039" cy="3648405"/>
                  </a:xfrm>
                </p:grpSpPr>
                <p:grpSp>
                  <p:nvGrpSpPr>
                    <p:cNvPr id="32" name="Skupina 31"/>
                    <p:cNvGrpSpPr/>
                    <p:nvPr/>
                  </p:nvGrpSpPr>
                  <p:grpSpPr>
                    <a:xfrm>
                      <a:off x="4372845" y="2286439"/>
                      <a:ext cx="4621039" cy="3648405"/>
                      <a:chOff x="4372845" y="2286439"/>
                      <a:chExt cx="4621039" cy="3648405"/>
                    </a:xfrm>
                  </p:grpSpPr>
                  <p:pic>
                    <p:nvPicPr>
                      <p:cNvPr id="31" name="Obrázek 30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698395" y="2996952"/>
                        <a:ext cx="1295489" cy="319739"/>
                      </a:xfrm>
                      <a:prstGeom prst="rect">
                        <a:avLst/>
                      </a:prstGeom>
                    </p:spPr>
                  </p:pic>
                  <p:grpSp>
                    <p:nvGrpSpPr>
                      <p:cNvPr id="30" name="Skupina 29"/>
                      <p:cNvGrpSpPr/>
                      <p:nvPr/>
                    </p:nvGrpSpPr>
                    <p:grpSpPr>
                      <a:xfrm>
                        <a:off x="4372845" y="2286439"/>
                        <a:ext cx="4335872" cy="3648405"/>
                        <a:chOff x="4372845" y="2286439"/>
                        <a:chExt cx="4335872" cy="3648405"/>
                      </a:xfrm>
                    </p:grpSpPr>
                    <p:pic>
                      <p:nvPicPr>
                        <p:cNvPr id="9" name="Obrázek 8"/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>
                          <a:clrChange>
                            <a:clrFrom>
                              <a:srgbClr val="FFFFFF"/>
                            </a:clrFrom>
                            <a:clrTo>
                              <a:srgbClr val="FFFFFF">
                                <a:alpha val="0"/>
                              </a:srgbClr>
                            </a:clrTo>
                          </a:clrChange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4604261" y="2286439"/>
                          <a:ext cx="4104456" cy="3648405"/>
                        </a:xfrm>
                        <a:prstGeom prst="rect">
                          <a:avLst/>
                        </a:prstGeom>
                      </p:spPr>
                    </p:pic>
                    <p:grpSp>
                      <p:nvGrpSpPr>
                        <p:cNvPr id="29" name="Skupina 28"/>
                        <p:cNvGrpSpPr/>
                        <p:nvPr/>
                      </p:nvGrpSpPr>
                      <p:grpSpPr>
                        <a:xfrm>
                          <a:off x="4372845" y="2492896"/>
                          <a:ext cx="1916756" cy="1800200"/>
                          <a:chOff x="4372845" y="2492896"/>
                          <a:chExt cx="1916756" cy="1800200"/>
                        </a:xfrm>
                      </p:grpSpPr>
                      <p:cxnSp>
                        <p:nvCxnSpPr>
                          <p:cNvPr id="13" name="Přímá spojnice 12"/>
                          <p:cNvCxnSpPr/>
                          <p:nvPr/>
                        </p:nvCxnSpPr>
                        <p:spPr>
                          <a:xfrm flipH="1" flipV="1">
                            <a:off x="4615958" y="3146578"/>
                            <a:ext cx="1612226" cy="114651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5" name="Přímá spojnice 14"/>
                          <p:cNvCxnSpPr/>
                          <p:nvPr/>
                        </p:nvCxnSpPr>
                        <p:spPr>
                          <a:xfrm flipH="1" flipV="1">
                            <a:off x="5021611" y="2824567"/>
                            <a:ext cx="1134565" cy="1342168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7" name="Přímá spojnice 16"/>
                          <p:cNvCxnSpPr/>
                          <p:nvPr/>
                        </p:nvCxnSpPr>
                        <p:spPr>
                          <a:xfrm flipH="1" flipV="1">
                            <a:off x="5508104" y="2636912"/>
                            <a:ext cx="781497" cy="153335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2" name="Přímá spojnice 21"/>
                          <p:cNvCxnSpPr/>
                          <p:nvPr/>
                        </p:nvCxnSpPr>
                        <p:spPr>
                          <a:xfrm flipH="1" flipV="1">
                            <a:off x="5201364" y="2492896"/>
                            <a:ext cx="306740" cy="144016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5" name="Přímá spojnice 24"/>
                          <p:cNvCxnSpPr/>
                          <p:nvPr/>
                        </p:nvCxnSpPr>
                        <p:spPr>
                          <a:xfrm flipH="1">
                            <a:off x="4856501" y="2816375"/>
                            <a:ext cx="153370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28" name="Přímá spojnice 27"/>
                          <p:cNvCxnSpPr/>
                          <p:nvPr/>
                        </p:nvCxnSpPr>
                        <p:spPr>
                          <a:xfrm flipH="1">
                            <a:off x="4372845" y="3151888"/>
                            <a:ext cx="247005" cy="0"/>
                          </a:xfrm>
                          <a:prstGeom prst="line">
                            <a:avLst/>
                          </a:prstGeom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  <p:cxnSp>
                  <p:nvCxnSpPr>
                    <p:cNvPr id="34" name="Přímá spojnice 33"/>
                    <p:cNvCxnSpPr/>
                    <p:nvPr/>
                  </p:nvCxnSpPr>
                  <p:spPr>
                    <a:xfrm flipV="1">
                      <a:off x="6432033" y="3172459"/>
                      <a:ext cx="700213" cy="1051532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8" name="Přímá spojnice 37"/>
                    <p:cNvCxnSpPr/>
                    <p:nvPr/>
                  </p:nvCxnSpPr>
                  <p:spPr>
                    <a:xfrm flipH="1">
                      <a:off x="7132637" y="3178265"/>
                      <a:ext cx="591421" cy="0"/>
                    </a:xfrm>
                    <a:prstGeom prst="line">
                      <a:avLst/>
                    </a:prstGeom>
                    <a:ln w="127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41" name="Obrázek 40"/>
                  <p:cNvPicPr>
                    <a:picLocks noChangeAspect="1"/>
                  </p:cNvPicPr>
                  <p:nvPr/>
                </p:nvPicPr>
                <p:blipFill rotWithShape="1">
                  <a:blip r:embed="rId5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5019" t="15902" r="7104" b="69329"/>
                  <a:stretch/>
                </p:blipFill>
                <p:spPr>
                  <a:xfrm>
                    <a:off x="8350759" y="4671675"/>
                    <a:ext cx="561599" cy="19748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2" name="Obrázek 41"/>
                <p:cNvPicPr>
                  <a:picLocks noChangeAspect="1"/>
                </p:cNvPicPr>
                <p:nvPr/>
              </p:nvPicPr>
              <p:blipFill rotWithShape="1"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242" t="68571" r="6805" b="12100"/>
                <a:stretch/>
              </p:blipFill>
              <p:spPr>
                <a:xfrm>
                  <a:off x="8053132" y="5292203"/>
                  <a:ext cx="740569" cy="234968"/>
                </a:xfrm>
                <a:prstGeom prst="rect">
                  <a:avLst/>
                </a:prstGeom>
              </p:spPr>
            </p:pic>
          </p:grpSp>
          <p:sp>
            <p:nvSpPr>
              <p:cNvPr id="45" name="Obdélník 44"/>
              <p:cNvSpPr/>
              <p:nvPr/>
            </p:nvSpPr>
            <p:spPr>
              <a:xfrm>
                <a:off x="8057019" y="5296786"/>
                <a:ext cx="726242" cy="21990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7734205" y="3059687"/>
                <a:ext cx="1248741" cy="217728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3" name="Obdélník 32"/>
              <p:cNvSpPr/>
              <p:nvPr/>
            </p:nvSpPr>
            <p:spPr>
              <a:xfrm>
                <a:off x="8414070" y="4656939"/>
                <a:ext cx="519154" cy="2113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49" name="TextovéPole 48"/>
            <p:cNvSpPr txBox="1"/>
            <p:nvPr/>
          </p:nvSpPr>
          <p:spPr>
            <a:xfrm>
              <a:off x="2751015" y="5077869"/>
              <a:ext cx="38676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Kontrola vyprazdňování močového měchýře</a:t>
              </a:r>
              <a:endParaRPr lang="en-US" sz="1200" dirty="0"/>
            </a:p>
          </p:txBody>
        </p:sp>
        <p:sp>
          <p:nvSpPr>
            <p:cNvPr id="50" name="TextovéPole 49"/>
            <p:cNvSpPr txBox="1"/>
            <p:nvPr/>
          </p:nvSpPr>
          <p:spPr>
            <a:xfrm>
              <a:off x="4636693" y="5793815"/>
              <a:ext cx="33950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Dýchací centrum</a:t>
              </a:r>
              <a:endParaRPr lang="en-US" sz="1200" dirty="0"/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3454399" y="6351926"/>
              <a:ext cx="27491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Centrum pro kontrolu krevního tlaku</a:t>
              </a:r>
              <a:endParaRPr lang="en-US" sz="1200" dirty="0"/>
            </a:p>
          </p:txBody>
        </p:sp>
        <p:cxnSp>
          <p:nvCxnSpPr>
            <p:cNvPr id="53" name="Přímá spojnice 52"/>
            <p:cNvCxnSpPr/>
            <p:nvPr/>
          </p:nvCxnSpPr>
          <p:spPr>
            <a:xfrm flipH="1">
              <a:off x="6156176" y="4760768"/>
              <a:ext cx="534765" cy="540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/>
            <p:cNvCxnSpPr/>
            <p:nvPr/>
          </p:nvCxnSpPr>
          <p:spPr>
            <a:xfrm flipH="1">
              <a:off x="5864614" y="5303400"/>
              <a:ext cx="29887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/>
            <p:cNvCxnSpPr/>
            <p:nvPr/>
          </p:nvCxnSpPr>
          <p:spPr>
            <a:xfrm flipH="1">
              <a:off x="6084168" y="5048800"/>
              <a:ext cx="556711" cy="75646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Přímá spojnice 58"/>
            <p:cNvCxnSpPr/>
            <p:nvPr/>
          </p:nvCxnSpPr>
          <p:spPr>
            <a:xfrm flipH="1">
              <a:off x="5876605" y="5797949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/>
            <p:cNvCxnSpPr/>
            <p:nvPr/>
          </p:nvCxnSpPr>
          <p:spPr>
            <a:xfrm flipH="1">
              <a:off x="6163491" y="5201200"/>
              <a:ext cx="698135" cy="96410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/>
            <p:cNvCxnSpPr/>
            <p:nvPr/>
          </p:nvCxnSpPr>
          <p:spPr>
            <a:xfrm flipH="1">
              <a:off x="5968270" y="616530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Přímá spojnice 63"/>
            <p:cNvCxnSpPr/>
            <p:nvPr/>
          </p:nvCxnSpPr>
          <p:spPr>
            <a:xfrm flipH="1">
              <a:off x="6228184" y="5640147"/>
              <a:ext cx="648351" cy="9054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/>
            <p:cNvCxnSpPr/>
            <p:nvPr/>
          </p:nvCxnSpPr>
          <p:spPr>
            <a:xfrm flipH="1">
              <a:off x="6019475" y="6539974"/>
              <a:ext cx="20413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ovéPole 67"/>
            <p:cNvSpPr txBox="1"/>
            <p:nvPr/>
          </p:nvSpPr>
          <p:spPr>
            <a:xfrm>
              <a:off x="3088988" y="2564904"/>
              <a:ext cx="24572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Centrum pro kontrolu teploty</a:t>
              </a:r>
              <a:endParaRPr lang="en-US" sz="1200" dirty="0"/>
            </a:p>
          </p:txBody>
        </p:sp>
        <p:sp>
          <p:nvSpPr>
            <p:cNvPr id="69" name="TextovéPole 68"/>
            <p:cNvSpPr txBox="1"/>
            <p:nvPr/>
          </p:nvSpPr>
          <p:spPr>
            <a:xfrm>
              <a:off x="1805353" y="2898810"/>
              <a:ext cx="38562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/>
                <a:t>Centrum pro kontrolu vodního hospodaření</a:t>
              </a:r>
              <a:endParaRPr lang="en-US" sz="12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65599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1138" y="1228725"/>
            <a:ext cx="9344025" cy="1143000"/>
          </a:xfrm>
        </p:spPr>
        <p:txBody>
          <a:bodyPr/>
          <a:lstStyle/>
          <a:p>
            <a:r>
              <a:rPr lang="cs-CZ" altLang="cs-CZ" sz="4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kok CE"/>
              </a:rPr>
              <a:t>FUNKCE BAZÁLNÍCH GANGLIÍ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2571" y="2561998"/>
            <a:ext cx="8991600" cy="2717800"/>
          </a:xfrm>
        </p:spPr>
        <p:txBody>
          <a:bodyPr/>
          <a:lstStyle/>
          <a:p>
            <a:endParaRPr lang="cs-CZ" dirty="0"/>
          </a:p>
          <a:p>
            <a:r>
              <a:rPr lang="cs-CZ" dirty="0"/>
              <a:t>součástí šedé hmoty koncového mozku zevně od thalamu. Jedná se o vývojově staré struktury. </a:t>
            </a:r>
          </a:p>
          <a:p>
            <a:r>
              <a:rPr lang="cs-CZ" dirty="0"/>
              <a:t>uplatňují se při vytváření a řízení pohybu, podílejí se také na kognitivních funkcích a funkcích limbického systému.</a:t>
            </a:r>
          </a:p>
          <a:p>
            <a:r>
              <a:rPr lang="cs-CZ" dirty="0"/>
              <a:t>bazální ganglia jsou zapojena do okruhu. Obecné schéma je: </a:t>
            </a:r>
            <a:r>
              <a:rPr lang="cs-CZ" b="1" dirty="0"/>
              <a:t>kůra → vstupní bazální ganglion → výstupní bazální ganglion → thalamus → kůra</a:t>
            </a:r>
            <a:r>
              <a:rPr lang="cs-CZ" dirty="0"/>
              <a:t>. Rozdělení bazálních ganglií podle zapojení</a:t>
            </a:r>
          </a:p>
          <a:p>
            <a:pPr marL="609600" indent="-609600" algn="ctr">
              <a:buFont typeface="Arial" charset="0"/>
              <a:buNone/>
            </a:pPr>
            <a:endParaRPr lang="cs-CZ" altLang="cs-CZ" dirty="0">
              <a:latin typeface="Times New Roman CE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0753" y="248424"/>
            <a:ext cx="6697419" cy="636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42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Bazální ganglia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947738" y="2100263"/>
            <a:ext cx="10266362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	vzestupná část – striatum (putamen, nc. caudatus)			</a:t>
            </a:r>
          </a:p>
          <a:p>
            <a:r>
              <a:rPr lang="cs-CZ" altLang="cs-CZ" sz="2800" b="1" i="1">
                <a:latin typeface="Arial CE" pitchFamily="34" charset="0"/>
              </a:rPr>
              <a:t>	výstup 	- pars reticulata (substantia nigra)</a:t>
            </a:r>
          </a:p>
          <a:p>
            <a:r>
              <a:rPr lang="cs-CZ" altLang="cs-CZ" sz="2800" b="1" i="1">
                <a:latin typeface="Arial CE" pitchFamily="34" charset="0"/>
              </a:rPr>
              <a:t>			- pars interna (globus pallidus) 			</a:t>
            </a:r>
          </a:p>
          <a:p>
            <a:endParaRPr lang="cs-CZ" altLang="cs-CZ" sz="2800" b="1" i="1">
              <a:latin typeface="Arial CE" pitchFamily="34" charset="0"/>
            </a:endParaRPr>
          </a:p>
          <a:p>
            <a:endParaRPr lang="cs-CZ" altLang="cs-CZ" sz="2800" b="1" i="1">
              <a:latin typeface="Arial C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70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zápatí 1">
            <a:extLst>
              <a:ext uri="{FF2B5EF4-FFF2-40B4-BE49-F238E27FC236}">
                <a16:creationId xmlns:a16="http://schemas.microsoft.com/office/drawing/2014/main" id="{A1600DB3-52C4-4515-B223-18354FEBBA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0200" y="5795963"/>
            <a:ext cx="5938838" cy="188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altLang="cs-CZ" sz="900">
                <a:solidFill>
                  <a:srgbClr val="0000DC"/>
                </a:solidFill>
                <a:latin typeface="Arial" panose="020B0604020202020204" pitchFamily="34" charset="0"/>
              </a:rPr>
              <a:t>Marie Nováková, Fyziologický ústav LF MU</a:t>
            </a:r>
          </a:p>
        </p:txBody>
      </p:sp>
      <p:sp>
        <p:nvSpPr>
          <p:cNvPr id="80899" name="Zástupný symbol pro číslo snímku 2">
            <a:extLst>
              <a:ext uri="{FF2B5EF4-FFF2-40B4-BE49-F238E27FC236}">
                <a16:creationId xmlns:a16="http://schemas.microsoft.com/office/drawing/2014/main" id="{B0960736-59B4-4CB3-BCA8-6C1A51A20E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606551" y="5554663"/>
            <a:ext cx="188913" cy="188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EFC6783-FC67-47E5-9400-E75133FF5CFC}" type="slidenum">
              <a:rPr lang="cs-CZ" altLang="cs-CZ" sz="900">
                <a:solidFill>
                  <a:srgbClr val="0000DC"/>
                </a:solidFill>
                <a:latin typeface="Arial" panose="020B0604020202020204" pitchFamily="34" charset="0"/>
              </a:rPr>
              <a:pPr eaLnBrk="1" hangingPunct="1"/>
              <a:t>3</a:t>
            </a:fld>
            <a:endParaRPr lang="cs-CZ" altLang="cs-CZ" sz="900">
              <a:solidFill>
                <a:srgbClr val="0000DC"/>
              </a:solidFill>
              <a:latin typeface="Arial" panose="020B0604020202020204" pitchFamily="34" charset="0"/>
            </a:endParaRPr>
          </a:p>
        </p:txBody>
      </p:sp>
      <p:grpSp>
        <p:nvGrpSpPr>
          <p:cNvPr id="80900" name="Skupina 3">
            <a:extLst>
              <a:ext uri="{FF2B5EF4-FFF2-40B4-BE49-F238E27FC236}">
                <a16:creationId xmlns:a16="http://schemas.microsoft.com/office/drawing/2014/main" id="{60A8A6D9-83A8-419A-8FDA-98695F760A2C}"/>
              </a:ext>
            </a:extLst>
          </p:cNvPr>
          <p:cNvGrpSpPr>
            <a:grpSpLocks/>
          </p:cNvGrpSpPr>
          <p:nvPr/>
        </p:nvGrpSpPr>
        <p:grpSpPr bwMode="auto">
          <a:xfrm>
            <a:off x="2943226" y="1082675"/>
            <a:ext cx="6588125" cy="4806950"/>
            <a:chOff x="250825" y="260350"/>
            <a:chExt cx="8785225" cy="6408738"/>
          </a:xfrm>
        </p:grpSpPr>
        <p:grpSp>
          <p:nvGrpSpPr>
            <p:cNvPr id="80901" name="Group 4">
              <a:extLst>
                <a:ext uri="{FF2B5EF4-FFF2-40B4-BE49-F238E27FC236}">
                  <a16:creationId xmlns:a16="http://schemas.microsoft.com/office/drawing/2014/main" id="{874E3185-31E3-4DFC-8B0E-8B0B35136B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0063" y="404813"/>
              <a:ext cx="1512887" cy="1727200"/>
              <a:chOff x="3470" y="2614"/>
              <a:chExt cx="1587" cy="1088"/>
            </a:xfrm>
          </p:grpSpPr>
          <p:sp>
            <p:nvSpPr>
              <p:cNvPr id="80928" name="Line 5">
                <a:extLst>
                  <a:ext uri="{FF2B5EF4-FFF2-40B4-BE49-F238E27FC236}">
                    <a16:creationId xmlns:a16="http://schemas.microsoft.com/office/drawing/2014/main" id="{41D63357-9163-45AF-9466-8147B33931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0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29" name="Line 6">
                <a:extLst>
                  <a:ext uri="{FF2B5EF4-FFF2-40B4-BE49-F238E27FC236}">
                    <a16:creationId xmlns:a16="http://schemas.microsoft.com/office/drawing/2014/main" id="{3F40A605-11D1-48B7-B1C3-3907CAB579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2" y="2614"/>
                <a:ext cx="0" cy="10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30" name="Line 7">
                <a:extLst>
                  <a:ext uri="{FF2B5EF4-FFF2-40B4-BE49-F238E27FC236}">
                    <a16:creationId xmlns:a16="http://schemas.microsoft.com/office/drawing/2014/main" id="{9B9872A1-DE68-46F5-971B-3AB6E5E077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2" y="2614"/>
                <a:ext cx="91" cy="18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31" name="Arc 8">
                <a:extLst>
                  <a:ext uri="{FF2B5EF4-FFF2-40B4-BE49-F238E27FC236}">
                    <a16:creationId xmlns:a16="http://schemas.microsoft.com/office/drawing/2014/main" id="{E5689CEE-8F91-4E5D-9EDE-2931B4845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795"/>
                <a:ext cx="952" cy="90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0932" name="Line 9">
                <a:extLst>
                  <a:ext uri="{FF2B5EF4-FFF2-40B4-BE49-F238E27FC236}">
                    <a16:creationId xmlns:a16="http://schemas.microsoft.com/office/drawing/2014/main" id="{712D91F5-87A7-4B9F-8D95-900E63A101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0902" name="Group 10">
              <a:extLst>
                <a:ext uri="{FF2B5EF4-FFF2-40B4-BE49-F238E27FC236}">
                  <a16:creationId xmlns:a16="http://schemas.microsoft.com/office/drawing/2014/main" id="{A679F59D-0D31-4270-9CEC-8386746332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250" y="1557338"/>
              <a:ext cx="1512888" cy="1800225"/>
              <a:chOff x="521" y="2614"/>
              <a:chExt cx="953" cy="1134"/>
            </a:xfrm>
          </p:grpSpPr>
          <p:sp>
            <p:nvSpPr>
              <p:cNvPr id="80923" name="Line 11">
                <a:extLst>
                  <a:ext uri="{FF2B5EF4-FFF2-40B4-BE49-F238E27FC236}">
                    <a16:creationId xmlns:a16="http://schemas.microsoft.com/office/drawing/2014/main" id="{9FE4A9BC-7A6D-42BA-B22D-954C3885C8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1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24" name="Line 12">
                <a:extLst>
                  <a:ext uri="{FF2B5EF4-FFF2-40B4-BE49-F238E27FC236}">
                    <a16:creationId xmlns:a16="http://schemas.microsoft.com/office/drawing/2014/main" id="{C04B2AF2-CC66-42A5-A5D0-C0FE914969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3" y="2614"/>
                <a:ext cx="0" cy="10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25" name="Line 13">
                <a:extLst>
                  <a:ext uri="{FF2B5EF4-FFF2-40B4-BE49-F238E27FC236}">
                    <a16:creationId xmlns:a16="http://schemas.microsoft.com/office/drawing/2014/main" id="{66A820A4-0F77-4E99-A61C-091400B86B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3" y="2614"/>
                <a:ext cx="137" cy="11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26" name="Line 14">
                <a:extLst>
                  <a:ext uri="{FF2B5EF4-FFF2-40B4-BE49-F238E27FC236}">
                    <a16:creationId xmlns:a16="http://schemas.microsoft.com/office/drawing/2014/main" id="{BC1F74B8-349D-4528-AB0B-326E529112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2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cxnSp>
            <p:nvCxnSpPr>
              <p:cNvPr id="80927" name="AutoShape 15">
                <a:extLst>
                  <a:ext uri="{FF2B5EF4-FFF2-40B4-BE49-F238E27FC236}">
                    <a16:creationId xmlns:a16="http://schemas.microsoft.com/office/drawing/2014/main" id="{DE178260-2226-4EF6-A73E-85EBD736EDF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930" y="3702"/>
                <a:ext cx="272" cy="46"/>
              </a:xfrm>
              <a:prstGeom prst="curvedConnector3">
                <a:avLst>
                  <a:gd name="adj1" fmla="val 50000"/>
                </a:avLst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80903" name="Group 16">
              <a:extLst>
                <a:ext uri="{FF2B5EF4-FFF2-40B4-BE49-F238E27FC236}">
                  <a16:creationId xmlns:a16="http://schemas.microsoft.com/office/drawing/2014/main" id="{5A028057-8A3C-4119-9F5C-F05552033F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4163" y="2420938"/>
              <a:ext cx="2519362" cy="1727200"/>
              <a:chOff x="3470" y="2614"/>
              <a:chExt cx="1587" cy="1088"/>
            </a:xfrm>
          </p:grpSpPr>
          <p:sp>
            <p:nvSpPr>
              <p:cNvPr id="80918" name="Line 17">
                <a:extLst>
                  <a:ext uri="{FF2B5EF4-FFF2-40B4-BE49-F238E27FC236}">
                    <a16:creationId xmlns:a16="http://schemas.microsoft.com/office/drawing/2014/main" id="{A8CC3683-9853-4834-AA16-EC67A5759E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0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19" name="Line 18">
                <a:extLst>
                  <a:ext uri="{FF2B5EF4-FFF2-40B4-BE49-F238E27FC236}">
                    <a16:creationId xmlns:a16="http://schemas.microsoft.com/office/drawing/2014/main" id="{4DE3D8EE-4036-469C-8459-395DE6C355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2" y="2614"/>
                <a:ext cx="0" cy="10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20" name="Line 19">
                <a:extLst>
                  <a:ext uri="{FF2B5EF4-FFF2-40B4-BE49-F238E27FC236}">
                    <a16:creationId xmlns:a16="http://schemas.microsoft.com/office/drawing/2014/main" id="{025B0B9D-A932-451F-962A-A9E8BA4966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2" y="2614"/>
                <a:ext cx="91" cy="18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21" name="Arc 20">
                <a:extLst>
                  <a:ext uri="{FF2B5EF4-FFF2-40B4-BE49-F238E27FC236}">
                    <a16:creationId xmlns:a16="http://schemas.microsoft.com/office/drawing/2014/main" id="{4265EE46-48AF-415F-AF79-71102877DC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795"/>
                <a:ext cx="952" cy="90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0922" name="Line 21">
                <a:extLst>
                  <a:ext uri="{FF2B5EF4-FFF2-40B4-BE49-F238E27FC236}">
                    <a16:creationId xmlns:a16="http://schemas.microsoft.com/office/drawing/2014/main" id="{692B9438-BFB9-4B52-A2B2-70BD374004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0904" name="Group 22">
              <a:extLst>
                <a:ext uri="{FF2B5EF4-FFF2-40B4-BE49-F238E27FC236}">
                  <a16:creationId xmlns:a16="http://schemas.microsoft.com/office/drawing/2014/main" id="{9BDF4D30-3628-4D65-9C7E-D4E46635A8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9700" y="4581525"/>
              <a:ext cx="3348038" cy="1727200"/>
              <a:chOff x="3470" y="2614"/>
              <a:chExt cx="1587" cy="1088"/>
            </a:xfrm>
          </p:grpSpPr>
          <p:sp>
            <p:nvSpPr>
              <p:cNvPr id="80913" name="Line 23">
                <a:extLst>
                  <a:ext uri="{FF2B5EF4-FFF2-40B4-BE49-F238E27FC236}">
                    <a16:creationId xmlns:a16="http://schemas.microsoft.com/office/drawing/2014/main" id="{9769EB80-08CF-4590-8525-3679521226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0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14" name="Line 24">
                <a:extLst>
                  <a:ext uri="{FF2B5EF4-FFF2-40B4-BE49-F238E27FC236}">
                    <a16:creationId xmlns:a16="http://schemas.microsoft.com/office/drawing/2014/main" id="{D987BC62-5B74-460F-8A4F-86EAB8F564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42" y="2614"/>
                <a:ext cx="0" cy="108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15" name="Line 25">
                <a:extLst>
                  <a:ext uri="{FF2B5EF4-FFF2-40B4-BE49-F238E27FC236}">
                    <a16:creationId xmlns:a16="http://schemas.microsoft.com/office/drawing/2014/main" id="{A676C695-7310-455D-9258-E3B483B88C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42" y="2614"/>
                <a:ext cx="91" cy="18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16" name="Arc 26">
                <a:extLst>
                  <a:ext uri="{FF2B5EF4-FFF2-40B4-BE49-F238E27FC236}">
                    <a16:creationId xmlns:a16="http://schemas.microsoft.com/office/drawing/2014/main" id="{ED414E65-63CC-4368-A4B0-09489F73D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3" y="2795"/>
                <a:ext cx="952" cy="90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80917" name="Line 27">
                <a:extLst>
                  <a:ext uri="{FF2B5EF4-FFF2-40B4-BE49-F238E27FC236}">
                    <a16:creationId xmlns:a16="http://schemas.microsoft.com/office/drawing/2014/main" id="{51769F6D-AAD6-402C-8127-BEDCD87FE5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5" y="3702"/>
                <a:ext cx="272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0905" name="Rectangle 28">
              <a:extLst>
                <a:ext uri="{FF2B5EF4-FFF2-40B4-BE49-F238E27FC236}">
                  <a16:creationId xmlns:a16="http://schemas.microsoft.com/office/drawing/2014/main" id="{FD371EE1-4DF7-4A35-8761-945A1F8EBD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3800" y="260350"/>
              <a:ext cx="4032250" cy="6408738"/>
            </a:xfrm>
            <a:prstGeom prst="rect">
              <a:avLst/>
            </a:prstGeom>
            <a:noFill/>
            <a:ln w="635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80906" name="Group 34">
              <a:extLst>
                <a:ext uri="{FF2B5EF4-FFF2-40B4-BE49-F238E27FC236}">
                  <a16:creationId xmlns:a16="http://schemas.microsoft.com/office/drawing/2014/main" id="{B3A78A5E-DAB8-48ED-B936-2510424AE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188" y="4724400"/>
              <a:ext cx="1655762" cy="1657350"/>
              <a:chOff x="385" y="2750"/>
              <a:chExt cx="1270" cy="1270"/>
            </a:xfrm>
          </p:grpSpPr>
          <p:sp>
            <p:nvSpPr>
              <p:cNvPr id="80911" name="Line 29">
                <a:extLst>
                  <a:ext uri="{FF2B5EF4-FFF2-40B4-BE49-F238E27FC236}">
                    <a16:creationId xmlns:a16="http://schemas.microsoft.com/office/drawing/2014/main" id="{A53324A9-9D16-488C-9A6E-0BFDA3BADB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5" y="3657"/>
                <a:ext cx="318" cy="363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12" name="Freeform 33">
                <a:extLst>
                  <a:ext uri="{FF2B5EF4-FFF2-40B4-BE49-F238E27FC236}">
                    <a16:creationId xmlns:a16="http://schemas.microsoft.com/office/drawing/2014/main" id="{2B6F32DB-779A-4D4D-8C00-531BA31AB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3" y="2750"/>
                <a:ext cx="952" cy="1263"/>
              </a:xfrm>
              <a:custGeom>
                <a:avLst/>
                <a:gdLst>
                  <a:gd name="T0" fmla="*/ 0 w 952"/>
                  <a:gd name="T1" fmla="*/ 922 h 1263"/>
                  <a:gd name="T2" fmla="*/ 90 w 952"/>
                  <a:gd name="T3" fmla="*/ 378 h 1263"/>
                  <a:gd name="T4" fmla="*/ 227 w 952"/>
                  <a:gd name="T5" fmla="*/ 151 h 1263"/>
                  <a:gd name="T6" fmla="*/ 408 w 952"/>
                  <a:gd name="T7" fmla="*/ 15 h 1263"/>
                  <a:gd name="T8" fmla="*/ 544 w 952"/>
                  <a:gd name="T9" fmla="*/ 60 h 1263"/>
                  <a:gd name="T10" fmla="*/ 635 w 952"/>
                  <a:gd name="T11" fmla="*/ 287 h 1263"/>
                  <a:gd name="T12" fmla="*/ 680 w 952"/>
                  <a:gd name="T13" fmla="*/ 605 h 1263"/>
                  <a:gd name="T14" fmla="*/ 680 w 952"/>
                  <a:gd name="T15" fmla="*/ 786 h 1263"/>
                  <a:gd name="T16" fmla="*/ 680 w 952"/>
                  <a:gd name="T17" fmla="*/ 922 h 1263"/>
                  <a:gd name="T18" fmla="*/ 680 w 952"/>
                  <a:gd name="T19" fmla="*/ 1058 h 1263"/>
                  <a:gd name="T20" fmla="*/ 726 w 952"/>
                  <a:gd name="T21" fmla="*/ 1194 h 1263"/>
                  <a:gd name="T22" fmla="*/ 816 w 952"/>
                  <a:gd name="T23" fmla="*/ 1240 h 1263"/>
                  <a:gd name="T24" fmla="*/ 952 w 952"/>
                  <a:gd name="T25" fmla="*/ 1058 h 1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52" h="1263">
                    <a:moveTo>
                      <a:pt x="0" y="922"/>
                    </a:moveTo>
                    <a:cubicBezTo>
                      <a:pt x="26" y="714"/>
                      <a:pt x="52" y="506"/>
                      <a:pt x="90" y="378"/>
                    </a:cubicBezTo>
                    <a:cubicBezTo>
                      <a:pt x="128" y="250"/>
                      <a:pt x="174" y="211"/>
                      <a:pt x="227" y="151"/>
                    </a:cubicBezTo>
                    <a:cubicBezTo>
                      <a:pt x="280" y="91"/>
                      <a:pt x="355" y="30"/>
                      <a:pt x="408" y="15"/>
                    </a:cubicBezTo>
                    <a:cubicBezTo>
                      <a:pt x="461" y="0"/>
                      <a:pt x="506" y="15"/>
                      <a:pt x="544" y="60"/>
                    </a:cubicBezTo>
                    <a:cubicBezTo>
                      <a:pt x="582" y="105"/>
                      <a:pt x="612" y="196"/>
                      <a:pt x="635" y="287"/>
                    </a:cubicBezTo>
                    <a:cubicBezTo>
                      <a:pt x="658" y="378"/>
                      <a:pt x="673" y="522"/>
                      <a:pt x="680" y="605"/>
                    </a:cubicBezTo>
                    <a:cubicBezTo>
                      <a:pt x="687" y="688"/>
                      <a:pt x="680" y="733"/>
                      <a:pt x="680" y="786"/>
                    </a:cubicBezTo>
                    <a:cubicBezTo>
                      <a:pt x="680" y="839"/>
                      <a:pt x="680" y="877"/>
                      <a:pt x="680" y="922"/>
                    </a:cubicBezTo>
                    <a:cubicBezTo>
                      <a:pt x="680" y="967"/>
                      <a:pt x="672" y="1013"/>
                      <a:pt x="680" y="1058"/>
                    </a:cubicBezTo>
                    <a:cubicBezTo>
                      <a:pt x="688" y="1103"/>
                      <a:pt x="703" y="1164"/>
                      <a:pt x="726" y="1194"/>
                    </a:cubicBezTo>
                    <a:cubicBezTo>
                      <a:pt x="749" y="1224"/>
                      <a:pt x="779" y="1263"/>
                      <a:pt x="816" y="1240"/>
                    </a:cubicBezTo>
                    <a:cubicBezTo>
                      <a:pt x="853" y="1217"/>
                      <a:pt x="929" y="1096"/>
                      <a:pt x="952" y="105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grpSp>
          <p:nvGrpSpPr>
            <p:cNvPr id="80907" name="Group 38">
              <a:extLst>
                <a:ext uri="{FF2B5EF4-FFF2-40B4-BE49-F238E27FC236}">
                  <a16:creationId xmlns:a16="http://schemas.microsoft.com/office/drawing/2014/main" id="{AA3DFD96-180F-43DB-9BC6-2FC66F192A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55875" y="4724400"/>
              <a:ext cx="1871663" cy="1646238"/>
              <a:chOff x="1383" y="2795"/>
              <a:chExt cx="1542" cy="1263"/>
            </a:xfrm>
          </p:grpSpPr>
          <p:sp>
            <p:nvSpPr>
              <p:cNvPr id="80909" name="Line 36">
                <a:extLst>
                  <a:ext uri="{FF2B5EF4-FFF2-40B4-BE49-F238E27FC236}">
                    <a16:creationId xmlns:a16="http://schemas.microsoft.com/office/drawing/2014/main" id="{B0228412-98A3-45F0-8AE8-B7B0336410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83" y="3702"/>
                <a:ext cx="590" cy="31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0910" name="Freeform 37">
                <a:extLst>
                  <a:ext uri="{FF2B5EF4-FFF2-40B4-BE49-F238E27FC236}">
                    <a16:creationId xmlns:a16="http://schemas.microsoft.com/office/drawing/2014/main" id="{E1203D41-FC04-4C5E-A8AD-F73C9C942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3" y="2795"/>
                <a:ext cx="952" cy="1263"/>
              </a:xfrm>
              <a:custGeom>
                <a:avLst/>
                <a:gdLst>
                  <a:gd name="T0" fmla="*/ 0 w 952"/>
                  <a:gd name="T1" fmla="*/ 922 h 1263"/>
                  <a:gd name="T2" fmla="*/ 90 w 952"/>
                  <a:gd name="T3" fmla="*/ 378 h 1263"/>
                  <a:gd name="T4" fmla="*/ 227 w 952"/>
                  <a:gd name="T5" fmla="*/ 151 h 1263"/>
                  <a:gd name="T6" fmla="*/ 408 w 952"/>
                  <a:gd name="T7" fmla="*/ 15 h 1263"/>
                  <a:gd name="T8" fmla="*/ 544 w 952"/>
                  <a:gd name="T9" fmla="*/ 60 h 1263"/>
                  <a:gd name="T10" fmla="*/ 635 w 952"/>
                  <a:gd name="T11" fmla="*/ 287 h 1263"/>
                  <a:gd name="T12" fmla="*/ 680 w 952"/>
                  <a:gd name="T13" fmla="*/ 605 h 1263"/>
                  <a:gd name="T14" fmla="*/ 680 w 952"/>
                  <a:gd name="T15" fmla="*/ 786 h 1263"/>
                  <a:gd name="T16" fmla="*/ 680 w 952"/>
                  <a:gd name="T17" fmla="*/ 922 h 1263"/>
                  <a:gd name="T18" fmla="*/ 680 w 952"/>
                  <a:gd name="T19" fmla="*/ 1058 h 1263"/>
                  <a:gd name="T20" fmla="*/ 726 w 952"/>
                  <a:gd name="T21" fmla="*/ 1194 h 1263"/>
                  <a:gd name="T22" fmla="*/ 816 w 952"/>
                  <a:gd name="T23" fmla="*/ 1240 h 1263"/>
                  <a:gd name="T24" fmla="*/ 952 w 952"/>
                  <a:gd name="T25" fmla="*/ 1058 h 126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52" h="1263">
                    <a:moveTo>
                      <a:pt x="0" y="922"/>
                    </a:moveTo>
                    <a:cubicBezTo>
                      <a:pt x="26" y="714"/>
                      <a:pt x="52" y="506"/>
                      <a:pt x="90" y="378"/>
                    </a:cubicBezTo>
                    <a:cubicBezTo>
                      <a:pt x="128" y="250"/>
                      <a:pt x="174" y="211"/>
                      <a:pt x="227" y="151"/>
                    </a:cubicBezTo>
                    <a:cubicBezTo>
                      <a:pt x="280" y="91"/>
                      <a:pt x="355" y="30"/>
                      <a:pt x="408" y="15"/>
                    </a:cubicBezTo>
                    <a:cubicBezTo>
                      <a:pt x="461" y="0"/>
                      <a:pt x="506" y="15"/>
                      <a:pt x="544" y="60"/>
                    </a:cubicBezTo>
                    <a:cubicBezTo>
                      <a:pt x="582" y="105"/>
                      <a:pt x="612" y="196"/>
                      <a:pt x="635" y="287"/>
                    </a:cubicBezTo>
                    <a:cubicBezTo>
                      <a:pt x="658" y="378"/>
                      <a:pt x="673" y="522"/>
                      <a:pt x="680" y="605"/>
                    </a:cubicBezTo>
                    <a:cubicBezTo>
                      <a:pt x="687" y="688"/>
                      <a:pt x="680" y="733"/>
                      <a:pt x="680" y="786"/>
                    </a:cubicBezTo>
                    <a:cubicBezTo>
                      <a:pt x="680" y="839"/>
                      <a:pt x="680" y="877"/>
                      <a:pt x="680" y="922"/>
                    </a:cubicBezTo>
                    <a:cubicBezTo>
                      <a:pt x="680" y="967"/>
                      <a:pt x="672" y="1013"/>
                      <a:pt x="680" y="1058"/>
                    </a:cubicBezTo>
                    <a:cubicBezTo>
                      <a:pt x="688" y="1103"/>
                      <a:pt x="703" y="1164"/>
                      <a:pt x="726" y="1194"/>
                    </a:cubicBezTo>
                    <a:cubicBezTo>
                      <a:pt x="749" y="1224"/>
                      <a:pt x="779" y="1263"/>
                      <a:pt x="816" y="1240"/>
                    </a:cubicBezTo>
                    <a:cubicBezTo>
                      <a:pt x="853" y="1217"/>
                      <a:pt x="929" y="1096"/>
                      <a:pt x="952" y="1058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0908" name="Rectangle 39">
              <a:extLst>
                <a:ext uri="{FF2B5EF4-FFF2-40B4-BE49-F238E27FC236}">
                  <a16:creationId xmlns:a16="http://schemas.microsoft.com/office/drawing/2014/main" id="{6A321937-77D8-416D-959E-8CEB72DB26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825" y="4508500"/>
              <a:ext cx="8497888" cy="1944688"/>
            </a:xfrm>
            <a:prstGeom prst="rect">
              <a:avLst/>
            </a:prstGeom>
            <a:noFill/>
            <a:ln w="63500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6858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cs-CZ" altLang="cs-CZ" sz="1800">
                <a:solidFill>
                  <a:srgbClr val="000000"/>
                </a:solidFill>
                <a:latin typeface="Tahoma" panose="020B0604030504040204" pitchFamily="34" charset="0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Zapojení bazálních ganglií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508000" y="1472685"/>
            <a:ext cx="11176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vstupní (input) bazální ganglia:</a:t>
            </a: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přijímají informace z mozkové kůry;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jejich neurony jsou inhibiční (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mediátorGABA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);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corpus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striatum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ncl.caudatus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putamen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striatum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ventrale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=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ncl.accumbens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septi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);</a:t>
            </a:r>
          </a:p>
          <a:p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výstupní (output) bazální ganglia:</a:t>
            </a: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vysílají informace přes thalamus do mozkové kůry či přímo do mozkového kmene(retikulární formace);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jejich neurony jsou také inhibiční (GABA);</a:t>
            </a:r>
          </a:p>
          <a:p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globus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pallidus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medialis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pallidum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ventrale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(→ kůra) a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substantia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nigra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pars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reticularis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(→ kmen);</a:t>
            </a:r>
          </a:p>
          <a:p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sz="2400" dirty="0">
                <a:solidFill>
                  <a:srgbClr val="000000"/>
                </a:solidFill>
                <a:latin typeface="Arial" panose="020B0604020202020204" pitchFamily="34" charset="0"/>
              </a:rPr>
              <a:t>•</a:t>
            </a: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vmezeřená (</a:t>
            </a:r>
            <a:r>
              <a:rPr lang="cs-CZ" sz="2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intrinsic</a:t>
            </a:r>
            <a:r>
              <a:rPr lang="cs-CZ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) bazální ganglia:</a:t>
            </a:r>
            <a:endParaRPr lang="cs-CZ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	•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převádějí informace mezi vstupními a výstupním jádry v tzv. nepřímé dráze;</a:t>
            </a:r>
          </a:p>
          <a:p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</a:rPr>
              <a:t>globus </a:t>
            </a:r>
            <a:r>
              <a:rPr lang="cs-CZ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pallidus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lateralis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</a:rPr>
              <a:t> (inhibiční neurony –GABA);</a:t>
            </a:r>
          </a:p>
          <a:p>
            <a:r>
              <a:rPr lang="cs-CZ" sz="1600" dirty="0" err="1">
                <a:solidFill>
                  <a:srgbClr val="000000"/>
                </a:solidFill>
                <a:latin typeface="Calibri" panose="020F0502020204030204" pitchFamily="34" charset="0"/>
              </a:rPr>
              <a:t>ncl.subthalamicus</a:t>
            </a:r>
            <a:r>
              <a:rPr lang="cs-CZ" sz="1600" dirty="0">
                <a:solidFill>
                  <a:srgbClr val="000000"/>
                </a:solidFill>
                <a:latin typeface="Calibri" panose="020F0502020204030204" pitchFamily="34" charset="0"/>
              </a:rPr>
              <a:t> (excitační neurony –glutamát);</a:t>
            </a: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	•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modulují aktivitu corpus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striatum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a přímé/nepřímé dráhy prostřednictvím dopaminu–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pars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compacta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substantiae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alibri" panose="020F0502020204030204" pitchFamily="34" charset="0"/>
              </a:rPr>
              <a:t>nigrae</a:t>
            </a: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2649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816" y="244021"/>
            <a:ext cx="5536367" cy="636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04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Bazální ganglia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947738" y="2100263"/>
            <a:ext cx="1026636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	 			</a:t>
            </a:r>
          </a:p>
          <a:p>
            <a:endParaRPr lang="cs-CZ" altLang="cs-CZ" sz="2800" b="1" i="1">
              <a:latin typeface="Arial CE" pitchFamily="34" charset="0"/>
            </a:endParaRPr>
          </a:p>
          <a:p>
            <a:endParaRPr lang="cs-CZ" altLang="cs-CZ" sz="2800" b="1" i="1">
              <a:latin typeface="Arial CE" pitchFamily="34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305050" y="2011363"/>
            <a:ext cx="621676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 b="1" i="1" dirty="0">
                <a:latin typeface="Arial CE" pitchFamily="34" charset="0"/>
              </a:rPr>
              <a:t>Motorická centra schopná</a:t>
            </a:r>
          </a:p>
          <a:p>
            <a:r>
              <a:rPr lang="cs-CZ" altLang="cs-CZ" sz="2800" b="1" i="1" dirty="0">
                <a:latin typeface="Arial CE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cs-CZ" altLang="cs-CZ" sz="2800" b="1" i="1" dirty="0">
                <a:latin typeface="Arial CE" pitchFamily="34" charset="0"/>
              </a:rPr>
              <a:t> regulovat  a koordinovat motoriku</a:t>
            </a:r>
          </a:p>
          <a:p>
            <a:endParaRPr lang="cs-CZ" altLang="cs-CZ" sz="2800" b="1" i="1" dirty="0">
              <a:latin typeface="Arial CE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1454150" y="0"/>
            <a:ext cx="9344025" cy="1143000"/>
          </a:xfrm>
        </p:spPr>
        <p:txBody>
          <a:bodyPr/>
          <a:lstStyle/>
          <a:p>
            <a:r>
              <a:rPr lang="cs-CZ" altLang="cs-CZ" b="1" dirty="0" err="1">
                <a:solidFill>
                  <a:srgbClr val="C00000"/>
                </a:solidFill>
              </a:rPr>
              <a:t>Transmitery</a:t>
            </a:r>
            <a:r>
              <a:rPr lang="cs-CZ" altLang="cs-CZ" b="1" dirty="0">
                <a:solidFill>
                  <a:srgbClr val="C00000"/>
                </a:solidFill>
              </a:rPr>
              <a:t> bazálních ganglií</a:t>
            </a:r>
          </a:p>
        </p:txBody>
      </p:sp>
      <p:graphicFrame>
        <p:nvGraphicFramePr>
          <p:cNvPr id="264238" name="Group 4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886849"/>
              </p:ext>
            </p:extLst>
          </p:nvPr>
        </p:nvGraphicFramePr>
        <p:xfrm>
          <a:off x="1600200" y="1554163"/>
          <a:ext cx="8991600" cy="5088090"/>
        </p:xfrm>
        <a:graphic>
          <a:graphicData uri="http://schemas.openxmlformats.org/drawingml/2006/table">
            <a:tbl>
              <a:tblPr/>
              <a:tblGrid>
                <a:gridCol w="267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274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Transmiter</a:t>
                      </a:r>
                      <a:endParaRPr kumimoji="0" lang="cs-CZ" alt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Lokalizace a vztahy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3427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Glutamat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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Neurony 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-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kortikostriální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-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thalamostriální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-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subthalamické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274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GABA </a:t>
                      </a: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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Projekční neurony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striata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pallida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subst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nigra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pars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retikulární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690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Dopamin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Subst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Nigra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Aktivace přes D2 receptory GABA/substance P-neurony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blok přes D3 receptory GABA/enkefalin-neurony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274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Acetylcholin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Interneurony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striata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, excitační muskarinový účinek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54150" y="0"/>
            <a:ext cx="9344025" cy="1143000"/>
          </a:xfrm>
        </p:spPr>
        <p:txBody>
          <a:bodyPr/>
          <a:lstStyle/>
          <a:p>
            <a:r>
              <a:rPr lang="cs-CZ" altLang="cs-CZ"/>
              <a:t>Transmitery bazálních ganglií</a:t>
            </a:r>
          </a:p>
        </p:txBody>
      </p:sp>
      <p:graphicFrame>
        <p:nvGraphicFramePr>
          <p:cNvPr id="267287" name="Group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4500357"/>
              </p:ext>
            </p:extLst>
          </p:nvPr>
        </p:nvGraphicFramePr>
        <p:xfrm>
          <a:off x="1600200" y="1554163"/>
          <a:ext cx="8991600" cy="5088090"/>
        </p:xfrm>
        <a:graphic>
          <a:graphicData uri="http://schemas.openxmlformats.org/drawingml/2006/table">
            <a:tbl>
              <a:tblPr/>
              <a:tblGrid>
                <a:gridCol w="2670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274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Transmiter</a:t>
                      </a:r>
                      <a:endParaRPr kumimoji="0" lang="cs-CZ" altLang="cs-CZ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</a:rPr>
                        <a:t>Lokalizace a vztahy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3427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Glutamat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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Neurony 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-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kortikostriální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-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thalamostriální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-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subthalamické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274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GABA </a:t>
                      </a: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sym typeface="Symbol" panose="05050102010706020507" pitchFamily="18" charset="2"/>
                        </a:rPr>
                        <a:t>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Projekční neurony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striata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pallida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subst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nigra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pars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 retikulární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690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Dopamin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Subst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.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Nigra</a:t>
                      </a:r>
                      <a:endParaRPr kumimoji="0" lang="cs-CZ" altLang="cs-CZ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Aktivace přes D2 receptory GABA/substance P-neurony</a:t>
                      </a:r>
                    </a:p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blok přes D3 receptory GABA/enkefalin-neurony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274"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Acetylcholin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762000" eaLnBrk="0" hangingPunct="0">
                        <a:spcBef>
                          <a:spcPct val="20000"/>
                        </a:spcBef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defRPr sz="2800" b="1">
                          <a:solidFill>
                            <a:srgbClr val="FFFFFF"/>
                          </a:solidFill>
                          <a:latin typeface="Times New Roman" panose="02020603050405020304" pitchFamily="18" charset="0"/>
                        </a:defRPr>
                      </a:lvl1pPr>
                      <a:lvl2pPr defTabSz="7620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400" b="1">
                          <a:solidFill>
                            <a:srgbClr val="66FF33"/>
                          </a:solidFill>
                          <a:latin typeface="Times New Roman" panose="02020603050405020304" pitchFamily="18" charset="0"/>
                        </a:defRPr>
                      </a:lvl2pPr>
                      <a:lvl3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defTabSz="762000" eaLnBrk="0" hangingPunct="0">
                        <a:spcBef>
                          <a:spcPct val="20000"/>
                        </a:spcBef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defTabSz="7620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95AB7"/>
                        </a:buClr>
                        <a:buSzPct val="8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7620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Interneurony </a:t>
                      </a:r>
                      <a:r>
                        <a:rPr kumimoji="0" lang="cs-CZ" altLang="cs-CZ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striata</a:t>
                      </a:r>
                      <a:r>
                        <a:rPr kumimoji="0" lang="cs-CZ" alt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, excitační muskarinový účinek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Bazální ganglia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47738" y="2100263"/>
            <a:ext cx="10266362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	 			</a:t>
            </a:r>
          </a:p>
          <a:p>
            <a:endParaRPr lang="cs-CZ" altLang="cs-CZ" sz="2800" b="1" i="1">
              <a:latin typeface="Arial CE" pitchFamily="34" charset="0"/>
            </a:endParaRPr>
          </a:p>
          <a:p>
            <a:endParaRPr lang="cs-CZ" altLang="cs-CZ" sz="2800" b="1" i="1">
              <a:latin typeface="Arial CE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305050" y="2011363"/>
            <a:ext cx="867568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Syndrom hypokineticko-hypertonický - Parkinson</a:t>
            </a:r>
          </a:p>
          <a:p>
            <a:r>
              <a:rPr lang="cs-CZ" altLang="cs-CZ" sz="2800" b="1" i="1">
                <a:latin typeface="Arial CE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cs-CZ" altLang="cs-CZ" sz="2800" b="1" i="1">
                <a:latin typeface="Arial CE" pitchFamily="34" charset="0"/>
              </a:rPr>
              <a:t> bradykineze – zpomalené pohyby</a:t>
            </a:r>
          </a:p>
          <a:p>
            <a:pPr>
              <a:buFontTx/>
              <a:buChar char="-"/>
            </a:pPr>
            <a:r>
              <a:rPr lang="cs-CZ" altLang="cs-CZ" sz="2800" b="1" i="1">
                <a:latin typeface="Arial CE" pitchFamily="34" charset="0"/>
              </a:rPr>
              <a:t> mikrografie – malé písmo</a:t>
            </a:r>
          </a:p>
          <a:p>
            <a:pPr>
              <a:buFontTx/>
              <a:buChar char="-"/>
            </a:pPr>
            <a:r>
              <a:rPr lang="cs-CZ" altLang="cs-CZ" sz="2800" b="1" i="1">
                <a:latin typeface="Arial CE" pitchFamily="34" charset="0"/>
              </a:rPr>
              <a:t> chudá mimika</a:t>
            </a:r>
          </a:p>
          <a:p>
            <a:pPr>
              <a:buFontTx/>
              <a:buChar char="-"/>
            </a:pPr>
            <a:r>
              <a:rPr lang="cs-CZ" altLang="cs-CZ" sz="2800" b="1" i="1">
                <a:latin typeface="Arial CE" pitchFamily="34" charset="0"/>
              </a:rPr>
              <a:t> hrubý klidový třes</a:t>
            </a:r>
          </a:p>
          <a:p>
            <a:pPr>
              <a:buFontTx/>
              <a:buChar char="-"/>
            </a:pPr>
            <a:r>
              <a:rPr lang="cs-CZ" altLang="cs-CZ" sz="2800" b="1" i="1">
                <a:latin typeface="Arial CE" pitchFamily="34" charset="0"/>
              </a:rPr>
              <a:t> zvýšený svalový tonus</a:t>
            </a:r>
          </a:p>
          <a:p>
            <a:pPr>
              <a:buFontTx/>
              <a:buChar char="-"/>
            </a:pPr>
            <a:r>
              <a:rPr lang="cs-CZ" altLang="cs-CZ" sz="2800" b="1" i="1">
                <a:latin typeface="Arial CE" pitchFamily="34" charset="0"/>
              </a:rPr>
              <a:t> skrčené držení těla</a:t>
            </a:r>
          </a:p>
          <a:p>
            <a:pPr>
              <a:buFontTx/>
              <a:buChar char="-"/>
            </a:pPr>
            <a:endParaRPr lang="cs-CZ" altLang="cs-CZ" sz="2800" b="1" i="1">
              <a:latin typeface="Arial CE" pitchFamily="34" charset="0"/>
            </a:endParaRPr>
          </a:p>
          <a:p>
            <a:r>
              <a:rPr lang="cs-CZ" altLang="cs-CZ" sz="2800" b="1" i="1">
                <a:latin typeface="Arial CE" pitchFamily="34" charset="0"/>
              </a:rPr>
              <a:t>Fukce dopaminu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5366" y="981983"/>
            <a:ext cx="9344025" cy="1143000"/>
          </a:xfrm>
        </p:spPr>
        <p:txBody>
          <a:bodyPr/>
          <a:lstStyle/>
          <a:p>
            <a:pPr algn="ctr"/>
            <a:r>
              <a:rPr lang="cs-CZ" altLang="cs-CZ" sz="4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gkok CE"/>
              </a:rPr>
              <a:t>FUNKCE MOZEČKU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4800" y="3287713"/>
            <a:ext cx="8991600" cy="2717800"/>
          </a:xfrm>
        </p:spPr>
        <p:txBody>
          <a:bodyPr/>
          <a:lstStyle/>
          <a:p>
            <a:pPr marL="609600" indent="-609600" algn="ctr">
              <a:buFont typeface="Arial" charset="0"/>
              <a:buNone/>
            </a:pPr>
            <a:endParaRPr lang="cs-CZ" altLang="cs-CZ">
              <a:latin typeface="Times New Roman CE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14176" t="32066" r="37273" b="15691"/>
          <a:stretch/>
        </p:blipFill>
        <p:spPr>
          <a:xfrm>
            <a:off x="1657430" y="799070"/>
            <a:ext cx="8877140" cy="536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047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Mozeček - cerebellum</a:t>
            </a:r>
          </a:p>
        </p:txBody>
      </p:sp>
      <p:sp>
        <p:nvSpPr>
          <p:cNvPr id="29699" name="Freeform 3"/>
          <p:cNvSpPr>
            <a:spLocks/>
          </p:cNvSpPr>
          <p:nvPr/>
        </p:nvSpPr>
        <p:spPr bwMode="auto">
          <a:xfrm>
            <a:off x="5203825" y="1995488"/>
            <a:ext cx="2154238" cy="3148012"/>
          </a:xfrm>
          <a:custGeom>
            <a:avLst/>
            <a:gdLst>
              <a:gd name="T0" fmla="*/ 977820897 w 1357"/>
              <a:gd name="T1" fmla="*/ 882054727 h 1983"/>
              <a:gd name="T2" fmla="*/ 1212196192 w 1357"/>
              <a:gd name="T3" fmla="*/ 624998695 h 1983"/>
              <a:gd name="T4" fmla="*/ 1469252097 w 1357"/>
              <a:gd name="T5" fmla="*/ 249494673 h 1983"/>
              <a:gd name="T6" fmla="*/ 1703626201 w 1357"/>
              <a:gd name="T7" fmla="*/ 63003112 h 1983"/>
              <a:gd name="T8" fmla="*/ 2124493035 w 1357"/>
              <a:gd name="T9" fmla="*/ 15120938 h 1983"/>
              <a:gd name="T10" fmla="*/ 2147483647 w 1357"/>
              <a:gd name="T11" fmla="*/ 156249674 h 1983"/>
              <a:gd name="T12" fmla="*/ 2147483647 w 1357"/>
              <a:gd name="T13" fmla="*/ 390623366 h 1983"/>
              <a:gd name="T14" fmla="*/ 2147483647 w 1357"/>
              <a:gd name="T15" fmla="*/ 718243645 h 1983"/>
              <a:gd name="T16" fmla="*/ 2147483647 w 1357"/>
              <a:gd name="T17" fmla="*/ 1139110560 h 1983"/>
              <a:gd name="T18" fmla="*/ 2147483647 w 1357"/>
              <a:gd name="T19" fmla="*/ 1373484203 h 1983"/>
              <a:gd name="T20" fmla="*/ 2053928669 w 1357"/>
              <a:gd name="T21" fmla="*/ 1398685755 h 1983"/>
              <a:gd name="T22" fmla="*/ 1633061438 w 1357"/>
              <a:gd name="T23" fmla="*/ 1421367946 h 1983"/>
              <a:gd name="T24" fmla="*/ 1328123365 w 1357"/>
              <a:gd name="T25" fmla="*/ 1466730740 h 1983"/>
              <a:gd name="T26" fmla="*/ 1703626201 w 1357"/>
              <a:gd name="T27" fmla="*/ 1444048549 h 1983"/>
              <a:gd name="T28" fmla="*/ 2147483647 w 1357"/>
              <a:gd name="T29" fmla="*/ 1444048549 h 1983"/>
              <a:gd name="T30" fmla="*/ 2147483647 w 1357"/>
              <a:gd name="T31" fmla="*/ 1491932293 h 1983"/>
              <a:gd name="T32" fmla="*/ 2147483647 w 1357"/>
              <a:gd name="T33" fmla="*/ 1701104780 h 1983"/>
              <a:gd name="T34" fmla="*/ 2147483647 w 1357"/>
              <a:gd name="T35" fmla="*/ 2147483647 h 1983"/>
              <a:gd name="T36" fmla="*/ 2147483647 w 1357"/>
              <a:gd name="T37" fmla="*/ 2147483647 h 1983"/>
              <a:gd name="T38" fmla="*/ 2147483647 w 1357"/>
              <a:gd name="T39" fmla="*/ 2147483647 h 1983"/>
              <a:gd name="T40" fmla="*/ 2147483647 w 1357"/>
              <a:gd name="T41" fmla="*/ 2147483647 h 1983"/>
              <a:gd name="T42" fmla="*/ 2147483647 w 1357"/>
              <a:gd name="T43" fmla="*/ 2147483647 h 1983"/>
              <a:gd name="T44" fmla="*/ 1726308398 w 1357"/>
              <a:gd name="T45" fmla="*/ 2147483647 h 1983"/>
              <a:gd name="T46" fmla="*/ 1491932706 w 1357"/>
              <a:gd name="T47" fmla="*/ 2147483647 h 1983"/>
              <a:gd name="T48" fmla="*/ 1328123365 w 1357"/>
              <a:gd name="T49" fmla="*/ 2147483647 h 1983"/>
              <a:gd name="T50" fmla="*/ 1421368340 w 1357"/>
              <a:gd name="T51" fmla="*/ 2147483647 h 1983"/>
              <a:gd name="T52" fmla="*/ 1585179269 w 1357"/>
              <a:gd name="T53" fmla="*/ 2147483647 h 1983"/>
              <a:gd name="T54" fmla="*/ 1983364303 w 1357"/>
              <a:gd name="T55" fmla="*/ 2147483647 h 1983"/>
              <a:gd name="T56" fmla="*/ 2147483647 w 1357"/>
              <a:gd name="T57" fmla="*/ 2147483647 h 1983"/>
              <a:gd name="T58" fmla="*/ 2147483647 w 1357"/>
              <a:gd name="T59" fmla="*/ 2147483647 h 1983"/>
              <a:gd name="T60" fmla="*/ 2147483647 w 1357"/>
              <a:gd name="T61" fmla="*/ 2147483647 h 1983"/>
              <a:gd name="T62" fmla="*/ 2147483647 w 1357"/>
              <a:gd name="T63" fmla="*/ 2147483647 h 1983"/>
              <a:gd name="T64" fmla="*/ 2147483647 w 1357"/>
              <a:gd name="T65" fmla="*/ 2147483647 h 1983"/>
              <a:gd name="T66" fmla="*/ 2147483647 w 1357"/>
              <a:gd name="T67" fmla="*/ 2147483647 h 1983"/>
              <a:gd name="T68" fmla="*/ 2053928669 w 1357"/>
              <a:gd name="T69" fmla="*/ 2147483647 h 1983"/>
              <a:gd name="T70" fmla="*/ 1726308398 w 1357"/>
              <a:gd name="T71" fmla="*/ 2147483647 h 1983"/>
              <a:gd name="T72" fmla="*/ 1421368340 w 1357"/>
              <a:gd name="T73" fmla="*/ 2147483647 h 1983"/>
              <a:gd name="T74" fmla="*/ 1141631826 w 1357"/>
              <a:gd name="T75" fmla="*/ 2147483647 h 1983"/>
              <a:gd name="T76" fmla="*/ 1048385263 w 1357"/>
              <a:gd name="T77" fmla="*/ 2147483647 h 1983"/>
              <a:gd name="T78" fmla="*/ 884575921 w 1357"/>
              <a:gd name="T79" fmla="*/ 2147483647 h 1983"/>
              <a:gd name="T80" fmla="*/ 859374362 w 1357"/>
              <a:gd name="T81" fmla="*/ 2147483647 h 1983"/>
              <a:gd name="T82" fmla="*/ 929938728 w 1357"/>
              <a:gd name="T83" fmla="*/ 2147483647 h 1983"/>
              <a:gd name="T84" fmla="*/ 977820897 w 1357"/>
              <a:gd name="T85" fmla="*/ 2147483647 h 1983"/>
              <a:gd name="T86" fmla="*/ 955140287 w 1357"/>
              <a:gd name="T87" fmla="*/ 2147483647 h 1983"/>
              <a:gd name="T88" fmla="*/ 743446991 w 1357"/>
              <a:gd name="T89" fmla="*/ 2147483647 h 1983"/>
              <a:gd name="T90" fmla="*/ 461189527 w 1357"/>
              <a:gd name="T91" fmla="*/ 2147483647 h 1983"/>
              <a:gd name="T92" fmla="*/ 367942865 w 1357"/>
              <a:gd name="T93" fmla="*/ 2147483647 h 1983"/>
              <a:gd name="T94" fmla="*/ 367942865 w 1357"/>
              <a:gd name="T95" fmla="*/ 2147483647 h 1983"/>
              <a:gd name="T96" fmla="*/ 345262255 w 1357"/>
              <a:gd name="T97" fmla="*/ 2147483647 h 1983"/>
              <a:gd name="T98" fmla="*/ 345262255 w 1357"/>
              <a:gd name="T99" fmla="*/ 2147483647 h 1983"/>
              <a:gd name="T100" fmla="*/ 274697889 w 1357"/>
              <a:gd name="T101" fmla="*/ 2147483647 h 1983"/>
              <a:gd name="T102" fmla="*/ 181451276 w 1357"/>
              <a:gd name="T103" fmla="*/ 2147483647 h 1983"/>
              <a:gd name="T104" fmla="*/ 88206276 w 1357"/>
              <a:gd name="T105" fmla="*/ 2147483647 h 1983"/>
              <a:gd name="T106" fmla="*/ 63004717 w 1357"/>
              <a:gd name="T107" fmla="*/ 2053926512 h 1983"/>
              <a:gd name="T108" fmla="*/ 63004717 w 1357"/>
              <a:gd name="T109" fmla="*/ 1701104780 h 1983"/>
              <a:gd name="T110" fmla="*/ 40322507 w 1357"/>
              <a:gd name="T111" fmla="*/ 1514612896 h 1983"/>
              <a:gd name="T112" fmla="*/ 297378499 w 1357"/>
              <a:gd name="T113" fmla="*/ 1139110560 h 1983"/>
              <a:gd name="T114" fmla="*/ 531753893 w 1357"/>
              <a:gd name="T115" fmla="*/ 1045864023 h 1983"/>
              <a:gd name="T116" fmla="*/ 977820897 w 1357"/>
              <a:gd name="T117" fmla="*/ 882054727 h 1983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357"/>
              <a:gd name="T178" fmla="*/ 0 h 1983"/>
              <a:gd name="T179" fmla="*/ 1357 w 1357"/>
              <a:gd name="T180" fmla="*/ 1983 h 1983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357" h="1983">
                <a:moveTo>
                  <a:pt x="388" y="350"/>
                </a:moveTo>
                <a:cubicBezTo>
                  <a:pt x="433" y="322"/>
                  <a:pt x="449" y="290"/>
                  <a:pt x="481" y="248"/>
                </a:cubicBezTo>
                <a:cubicBezTo>
                  <a:pt x="513" y="206"/>
                  <a:pt x="550" y="136"/>
                  <a:pt x="583" y="99"/>
                </a:cubicBezTo>
                <a:cubicBezTo>
                  <a:pt x="616" y="62"/>
                  <a:pt x="633" y="40"/>
                  <a:pt x="676" y="25"/>
                </a:cubicBezTo>
                <a:cubicBezTo>
                  <a:pt x="719" y="10"/>
                  <a:pt x="792" y="0"/>
                  <a:pt x="843" y="6"/>
                </a:cubicBezTo>
                <a:cubicBezTo>
                  <a:pt x="894" y="12"/>
                  <a:pt x="945" y="37"/>
                  <a:pt x="982" y="62"/>
                </a:cubicBezTo>
                <a:cubicBezTo>
                  <a:pt x="1019" y="87"/>
                  <a:pt x="1047" y="118"/>
                  <a:pt x="1066" y="155"/>
                </a:cubicBezTo>
                <a:cubicBezTo>
                  <a:pt x="1085" y="192"/>
                  <a:pt x="1091" y="236"/>
                  <a:pt x="1094" y="285"/>
                </a:cubicBezTo>
                <a:cubicBezTo>
                  <a:pt x="1097" y="334"/>
                  <a:pt x="1108" y="409"/>
                  <a:pt x="1085" y="452"/>
                </a:cubicBezTo>
                <a:cubicBezTo>
                  <a:pt x="1062" y="495"/>
                  <a:pt x="1000" y="528"/>
                  <a:pt x="955" y="545"/>
                </a:cubicBezTo>
                <a:cubicBezTo>
                  <a:pt x="910" y="562"/>
                  <a:pt x="866" y="552"/>
                  <a:pt x="815" y="555"/>
                </a:cubicBezTo>
                <a:cubicBezTo>
                  <a:pt x="764" y="558"/>
                  <a:pt x="696" y="560"/>
                  <a:pt x="648" y="564"/>
                </a:cubicBezTo>
                <a:cubicBezTo>
                  <a:pt x="600" y="568"/>
                  <a:pt x="522" y="581"/>
                  <a:pt x="527" y="582"/>
                </a:cubicBezTo>
                <a:cubicBezTo>
                  <a:pt x="532" y="583"/>
                  <a:pt x="620" y="574"/>
                  <a:pt x="676" y="573"/>
                </a:cubicBezTo>
                <a:cubicBezTo>
                  <a:pt x="732" y="572"/>
                  <a:pt x="785" y="570"/>
                  <a:pt x="862" y="573"/>
                </a:cubicBezTo>
                <a:cubicBezTo>
                  <a:pt x="939" y="576"/>
                  <a:pt x="1069" y="575"/>
                  <a:pt x="1140" y="592"/>
                </a:cubicBezTo>
                <a:cubicBezTo>
                  <a:pt x="1211" y="609"/>
                  <a:pt x="1257" y="624"/>
                  <a:pt x="1289" y="675"/>
                </a:cubicBezTo>
                <a:cubicBezTo>
                  <a:pt x="1321" y="726"/>
                  <a:pt x="1326" y="828"/>
                  <a:pt x="1335" y="898"/>
                </a:cubicBezTo>
                <a:cubicBezTo>
                  <a:pt x="1344" y="968"/>
                  <a:pt x="1357" y="1028"/>
                  <a:pt x="1345" y="1093"/>
                </a:cubicBezTo>
                <a:cubicBezTo>
                  <a:pt x="1333" y="1158"/>
                  <a:pt x="1295" y="1250"/>
                  <a:pt x="1261" y="1289"/>
                </a:cubicBezTo>
                <a:cubicBezTo>
                  <a:pt x="1227" y="1328"/>
                  <a:pt x="1200" y="1320"/>
                  <a:pt x="1140" y="1326"/>
                </a:cubicBezTo>
                <a:cubicBezTo>
                  <a:pt x="1080" y="1332"/>
                  <a:pt x="975" y="1343"/>
                  <a:pt x="899" y="1326"/>
                </a:cubicBezTo>
                <a:cubicBezTo>
                  <a:pt x="823" y="1309"/>
                  <a:pt x="736" y="1255"/>
                  <a:pt x="685" y="1224"/>
                </a:cubicBezTo>
                <a:cubicBezTo>
                  <a:pt x="634" y="1193"/>
                  <a:pt x="618" y="1169"/>
                  <a:pt x="592" y="1140"/>
                </a:cubicBezTo>
                <a:cubicBezTo>
                  <a:pt x="566" y="1111"/>
                  <a:pt x="532" y="1050"/>
                  <a:pt x="527" y="1047"/>
                </a:cubicBezTo>
                <a:cubicBezTo>
                  <a:pt x="522" y="1044"/>
                  <a:pt x="547" y="1098"/>
                  <a:pt x="564" y="1121"/>
                </a:cubicBezTo>
                <a:cubicBezTo>
                  <a:pt x="581" y="1144"/>
                  <a:pt x="592" y="1155"/>
                  <a:pt x="629" y="1186"/>
                </a:cubicBezTo>
                <a:cubicBezTo>
                  <a:pt x="666" y="1217"/>
                  <a:pt x="725" y="1273"/>
                  <a:pt x="787" y="1307"/>
                </a:cubicBezTo>
                <a:cubicBezTo>
                  <a:pt x="849" y="1341"/>
                  <a:pt x="941" y="1371"/>
                  <a:pt x="1001" y="1391"/>
                </a:cubicBezTo>
                <a:cubicBezTo>
                  <a:pt x="1061" y="1411"/>
                  <a:pt x="1124" y="1411"/>
                  <a:pt x="1150" y="1428"/>
                </a:cubicBezTo>
                <a:cubicBezTo>
                  <a:pt x="1176" y="1445"/>
                  <a:pt x="1158" y="1456"/>
                  <a:pt x="1159" y="1493"/>
                </a:cubicBezTo>
                <a:cubicBezTo>
                  <a:pt x="1160" y="1530"/>
                  <a:pt x="1165" y="1602"/>
                  <a:pt x="1159" y="1651"/>
                </a:cubicBezTo>
                <a:cubicBezTo>
                  <a:pt x="1153" y="1700"/>
                  <a:pt x="1153" y="1748"/>
                  <a:pt x="1122" y="1790"/>
                </a:cubicBezTo>
                <a:cubicBezTo>
                  <a:pt x="1091" y="1832"/>
                  <a:pt x="1024" y="1882"/>
                  <a:pt x="973" y="1902"/>
                </a:cubicBezTo>
                <a:cubicBezTo>
                  <a:pt x="922" y="1922"/>
                  <a:pt x="863" y="1913"/>
                  <a:pt x="815" y="1911"/>
                </a:cubicBezTo>
                <a:cubicBezTo>
                  <a:pt x="767" y="1909"/>
                  <a:pt x="727" y="1917"/>
                  <a:pt x="685" y="1892"/>
                </a:cubicBezTo>
                <a:cubicBezTo>
                  <a:pt x="643" y="1867"/>
                  <a:pt x="603" y="1827"/>
                  <a:pt x="564" y="1762"/>
                </a:cubicBezTo>
                <a:cubicBezTo>
                  <a:pt x="525" y="1697"/>
                  <a:pt x="478" y="1559"/>
                  <a:pt x="453" y="1502"/>
                </a:cubicBezTo>
                <a:cubicBezTo>
                  <a:pt x="428" y="1445"/>
                  <a:pt x="433" y="1442"/>
                  <a:pt x="416" y="1419"/>
                </a:cubicBezTo>
                <a:cubicBezTo>
                  <a:pt x="399" y="1396"/>
                  <a:pt x="363" y="1343"/>
                  <a:pt x="351" y="1363"/>
                </a:cubicBezTo>
                <a:cubicBezTo>
                  <a:pt x="339" y="1383"/>
                  <a:pt x="338" y="1490"/>
                  <a:pt x="341" y="1539"/>
                </a:cubicBezTo>
                <a:cubicBezTo>
                  <a:pt x="344" y="1588"/>
                  <a:pt x="361" y="1610"/>
                  <a:pt x="369" y="1660"/>
                </a:cubicBezTo>
                <a:cubicBezTo>
                  <a:pt x="377" y="1710"/>
                  <a:pt x="386" y="1789"/>
                  <a:pt x="388" y="1837"/>
                </a:cubicBezTo>
                <a:cubicBezTo>
                  <a:pt x="390" y="1885"/>
                  <a:pt x="394" y="1926"/>
                  <a:pt x="379" y="1948"/>
                </a:cubicBezTo>
                <a:cubicBezTo>
                  <a:pt x="364" y="1970"/>
                  <a:pt x="328" y="1983"/>
                  <a:pt x="295" y="1967"/>
                </a:cubicBezTo>
                <a:cubicBezTo>
                  <a:pt x="262" y="1951"/>
                  <a:pt x="208" y="1897"/>
                  <a:pt x="183" y="1855"/>
                </a:cubicBezTo>
                <a:cubicBezTo>
                  <a:pt x="158" y="1813"/>
                  <a:pt x="152" y="1753"/>
                  <a:pt x="146" y="1716"/>
                </a:cubicBezTo>
                <a:cubicBezTo>
                  <a:pt x="140" y="1679"/>
                  <a:pt x="148" y="1671"/>
                  <a:pt x="146" y="1632"/>
                </a:cubicBezTo>
                <a:cubicBezTo>
                  <a:pt x="144" y="1593"/>
                  <a:pt x="138" y="1533"/>
                  <a:pt x="137" y="1484"/>
                </a:cubicBezTo>
                <a:cubicBezTo>
                  <a:pt x="136" y="1435"/>
                  <a:pt x="142" y="1395"/>
                  <a:pt x="137" y="1335"/>
                </a:cubicBezTo>
                <a:cubicBezTo>
                  <a:pt x="132" y="1275"/>
                  <a:pt x="120" y="1166"/>
                  <a:pt x="109" y="1121"/>
                </a:cubicBezTo>
                <a:cubicBezTo>
                  <a:pt x="98" y="1076"/>
                  <a:pt x="84" y="1088"/>
                  <a:pt x="72" y="1066"/>
                </a:cubicBezTo>
                <a:cubicBezTo>
                  <a:pt x="60" y="1044"/>
                  <a:pt x="43" y="1033"/>
                  <a:pt x="35" y="991"/>
                </a:cubicBezTo>
                <a:cubicBezTo>
                  <a:pt x="27" y="949"/>
                  <a:pt x="27" y="868"/>
                  <a:pt x="25" y="815"/>
                </a:cubicBezTo>
                <a:cubicBezTo>
                  <a:pt x="23" y="762"/>
                  <a:pt x="26" y="711"/>
                  <a:pt x="25" y="675"/>
                </a:cubicBezTo>
                <a:cubicBezTo>
                  <a:pt x="24" y="639"/>
                  <a:pt x="0" y="638"/>
                  <a:pt x="16" y="601"/>
                </a:cubicBezTo>
                <a:cubicBezTo>
                  <a:pt x="32" y="564"/>
                  <a:pt x="86" y="483"/>
                  <a:pt x="118" y="452"/>
                </a:cubicBezTo>
                <a:cubicBezTo>
                  <a:pt x="150" y="421"/>
                  <a:pt x="168" y="429"/>
                  <a:pt x="211" y="415"/>
                </a:cubicBezTo>
                <a:cubicBezTo>
                  <a:pt x="254" y="401"/>
                  <a:pt x="343" y="378"/>
                  <a:pt x="388" y="350"/>
                </a:cubicBez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4668838" y="2681288"/>
            <a:ext cx="682625" cy="2897187"/>
          </a:xfrm>
          <a:custGeom>
            <a:avLst/>
            <a:gdLst>
              <a:gd name="T0" fmla="*/ 866933901 w 430"/>
              <a:gd name="T1" fmla="*/ 567034311 h 1825"/>
              <a:gd name="T2" fmla="*/ 889616094 w 430"/>
              <a:gd name="T3" fmla="*/ 940017471 h 1825"/>
              <a:gd name="T4" fmla="*/ 912296700 w 430"/>
              <a:gd name="T5" fmla="*/ 1151710502 h 1825"/>
              <a:gd name="T6" fmla="*/ 889616094 w 430"/>
              <a:gd name="T7" fmla="*/ 1572577205 h 1825"/>
              <a:gd name="T8" fmla="*/ 889616094 w 430"/>
              <a:gd name="T9" fmla="*/ 1925399321 h 1825"/>
              <a:gd name="T10" fmla="*/ 889616094 w 430"/>
              <a:gd name="T11" fmla="*/ 2147483647 h 1825"/>
              <a:gd name="T12" fmla="*/ 937498256 w 430"/>
              <a:gd name="T13" fmla="*/ 2147483647 h 1825"/>
              <a:gd name="T14" fmla="*/ 982861055 w 430"/>
              <a:gd name="T15" fmla="*/ 2147483647 h 1825"/>
              <a:gd name="T16" fmla="*/ 982861055 w 430"/>
              <a:gd name="T17" fmla="*/ 2147483647 h 1825"/>
              <a:gd name="T18" fmla="*/ 982861055 w 430"/>
              <a:gd name="T19" fmla="*/ 2147483647 h 1825"/>
              <a:gd name="T20" fmla="*/ 1008062611 w 430"/>
              <a:gd name="T21" fmla="*/ 2147483647 h 1825"/>
              <a:gd name="T22" fmla="*/ 1053425410 w 430"/>
              <a:gd name="T23" fmla="*/ 2147483647 h 1825"/>
              <a:gd name="T24" fmla="*/ 819051541 w 430"/>
              <a:gd name="T25" fmla="*/ 2147483647 h 1825"/>
              <a:gd name="T26" fmla="*/ 516632877 w 430"/>
              <a:gd name="T27" fmla="*/ 2147483647 h 1825"/>
              <a:gd name="T28" fmla="*/ 234375358 w 430"/>
              <a:gd name="T29" fmla="*/ 2147483647 h 1825"/>
              <a:gd name="T30" fmla="*/ 257055964 w 430"/>
              <a:gd name="T31" fmla="*/ 2147483647 h 1825"/>
              <a:gd name="T32" fmla="*/ 118448153 w 430"/>
              <a:gd name="T33" fmla="*/ 2147483647 h 1825"/>
              <a:gd name="T34" fmla="*/ 93246573 w 430"/>
              <a:gd name="T35" fmla="*/ 2147483647 h 1825"/>
              <a:gd name="T36" fmla="*/ 22682200 w 430"/>
              <a:gd name="T37" fmla="*/ 1433967878 h 1825"/>
              <a:gd name="T38" fmla="*/ 70564380 w 430"/>
              <a:gd name="T39" fmla="*/ 894654678 h 1825"/>
              <a:gd name="T40" fmla="*/ 70564380 w 430"/>
              <a:gd name="T41" fmla="*/ 589716501 h 1825"/>
              <a:gd name="T42" fmla="*/ 70564380 w 430"/>
              <a:gd name="T43" fmla="*/ 284776836 h 1825"/>
              <a:gd name="T44" fmla="*/ 70564380 w 430"/>
              <a:gd name="T45" fmla="*/ 75604679 h 1825"/>
              <a:gd name="T46" fmla="*/ 491431321 w 430"/>
              <a:gd name="T47" fmla="*/ 5040312 h 1825"/>
              <a:gd name="T48" fmla="*/ 680442193 w 430"/>
              <a:gd name="T49" fmla="*/ 50403115 h 1825"/>
              <a:gd name="T50" fmla="*/ 796369347 w 430"/>
              <a:gd name="T51" fmla="*/ 262096234 h 1825"/>
              <a:gd name="T52" fmla="*/ 866933901 w 430"/>
              <a:gd name="T53" fmla="*/ 567034311 h 182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30"/>
              <a:gd name="T82" fmla="*/ 0 h 1825"/>
              <a:gd name="T83" fmla="*/ 430 w 430"/>
              <a:gd name="T84" fmla="*/ 1825 h 182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30" h="1825">
                <a:moveTo>
                  <a:pt x="344" y="225"/>
                </a:moveTo>
                <a:cubicBezTo>
                  <a:pt x="350" y="270"/>
                  <a:pt x="350" y="334"/>
                  <a:pt x="353" y="373"/>
                </a:cubicBezTo>
                <a:cubicBezTo>
                  <a:pt x="356" y="412"/>
                  <a:pt x="362" y="415"/>
                  <a:pt x="362" y="457"/>
                </a:cubicBezTo>
                <a:cubicBezTo>
                  <a:pt x="362" y="499"/>
                  <a:pt x="354" y="573"/>
                  <a:pt x="353" y="624"/>
                </a:cubicBezTo>
                <a:cubicBezTo>
                  <a:pt x="352" y="675"/>
                  <a:pt x="353" y="719"/>
                  <a:pt x="353" y="764"/>
                </a:cubicBezTo>
                <a:cubicBezTo>
                  <a:pt x="353" y="809"/>
                  <a:pt x="350" y="848"/>
                  <a:pt x="353" y="894"/>
                </a:cubicBezTo>
                <a:cubicBezTo>
                  <a:pt x="356" y="940"/>
                  <a:pt x="366" y="1007"/>
                  <a:pt x="372" y="1042"/>
                </a:cubicBezTo>
                <a:cubicBezTo>
                  <a:pt x="378" y="1077"/>
                  <a:pt x="387" y="1075"/>
                  <a:pt x="390" y="1107"/>
                </a:cubicBezTo>
                <a:cubicBezTo>
                  <a:pt x="393" y="1139"/>
                  <a:pt x="390" y="1187"/>
                  <a:pt x="390" y="1237"/>
                </a:cubicBezTo>
                <a:cubicBezTo>
                  <a:pt x="390" y="1287"/>
                  <a:pt x="388" y="1366"/>
                  <a:pt x="390" y="1405"/>
                </a:cubicBezTo>
                <a:cubicBezTo>
                  <a:pt x="392" y="1444"/>
                  <a:pt x="395" y="1422"/>
                  <a:pt x="400" y="1470"/>
                </a:cubicBezTo>
                <a:cubicBezTo>
                  <a:pt x="405" y="1518"/>
                  <a:pt x="430" y="1641"/>
                  <a:pt x="418" y="1693"/>
                </a:cubicBezTo>
                <a:cubicBezTo>
                  <a:pt x="406" y="1745"/>
                  <a:pt x="360" y="1764"/>
                  <a:pt x="325" y="1786"/>
                </a:cubicBezTo>
                <a:cubicBezTo>
                  <a:pt x="290" y="1808"/>
                  <a:pt x="244" y="1825"/>
                  <a:pt x="205" y="1823"/>
                </a:cubicBezTo>
                <a:cubicBezTo>
                  <a:pt x="166" y="1821"/>
                  <a:pt x="110" y="1813"/>
                  <a:pt x="93" y="1776"/>
                </a:cubicBezTo>
                <a:cubicBezTo>
                  <a:pt x="76" y="1739"/>
                  <a:pt x="110" y="1699"/>
                  <a:pt x="102" y="1600"/>
                </a:cubicBezTo>
                <a:cubicBezTo>
                  <a:pt x="94" y="1501"/>
                  <a:pt x="58" y="1304"/>
                  <a:pt x="47" y="1182"/>
                </a:cubicBezTo>
                <a:cubicBezTo>
                  <a:pt x="36" y="1060"/>
                  <a:pt x="43" y="968"/>
                  <a:pt x="37" y="866"/>
                </a:cubicBezTo>
                <a:cubicBezTo>
                  <a:pt x="31" y="764"/>
                  <a:pt x="10" y="654"/>
                  <a:pt x="9" y="569"/>
                </a:cubicBezTo>
                <a:cubicBezTo>
                  <a:pt x="8" y="484"/>
                  <a:pt x="25" y="411"/>
                  <a:pt x="28" y="355"/>
                </a:cubicBezTo>
                <a:cubicBezTo>
                  <a:pt x="31" y="299"/>
                  <a:pt x="28" y="274"/>
                  <a:pt x="28" y="234"/>
                </a:cubicBezTo>
                <a:cubicBezTo>
                  <a:pt x="28" y="194"/>
                  <a:pt x="28" y="147"/>
                  <a:pt x="28" y="113"/>
                </a:cubicBezTo>
                <a:cubicBezTo>
                  <a:pt x="28" y="79"/>
                  <a:pt x="0" y="48"/>
                  <a:pt x="28" y="30"/>
                </a:cubicBezTo>
                <a:cubicBezTo>
                  <a:pt x="56" y="12"/>
                  <a:pt x="155" y="4"/>
                  <a:pt x="195" y="2"/>
                </a:cubicBezTo>
                <a:cubicBezTo>
                  <a:pt x="235" y="0"/>
                  <a:pt x="250" y="3"/>
                  <a:pt x="270" y="20"/>
                </a:cubicBezTo>
                <a:cubicBezTo>
                  <a:pt x="290" y="37"/>
                  <a:pt x="305" y="78"/>
                  <a:pt x="316" y="104"/>
                </a:cubicBezTo>
                <a:cubicBezTo>
                  <a:pt x="327" y="130"/>
                  <a:pt x="338" y="180"/>
                  <a:pt x="344" y="225"/>
                </a:cubicBezTo>
                <a:close/>
              </a:path>
            </a:pathLst>
          </a:custGeom>
          <a:solidFill>
            <a:schemeClr val="tx2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7910513" y="2763838"/>
            <a:ext cx="28813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lobus ant.</a:t>
            </a:r>
          </a:p>
          <a:p>
            <a:r>
              <a:rPr lang="cs-CZ" altLang="cs-CZ" sz="2800" b="1" i="1">
                <a:latin typeface="Arial CE" pitchFamily="34" charset="0"/>
              </a:rPr>
              <a:t>lobus med.</a:t>
            </a:r>
          </a:p>
          <a:p>
            <a:r>
              <a:rPr lang="cs-CZ" altLang="cs-CZ" sz="2800" b="1" i="1">
                <a:latin typeface="Arial CE" pitchFamily="34" charset="0"/>
              </a:rPr>
              <a:t>lobus post</a:t>
            </a:r>
          </a:p>
          <a:p>
            <a:r>
              <a:rPr lang="cs-CZ" altLang="cs-CZ" sz="2800" b="1" i="1">
                <a:latin typeface="Arial CE" pitchFamily="34" charset="0"/>
              </a:rPr>
              <a:t>pars nodulofoc.</a:t>
            </a:r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H="1" flipV="1">
            <a:off x="6719888" y="2522538"/>
            <a:ext cx="1179512" cy="515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3" name="Line 7"/>
          <p:cNvSpPr>
            <a:spLocks noChangeShapeType="1"/>
          </p:cNvSpPr>
          <p:nvPr/>
        </p:nvSpPr>
        <p:spPr bwMode="auto">
          <a:xfrm flipH="1">
            <a:off x="6926263" y="3509963"/>
            <a:ext cx="10318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H="1">
            <a:off x="6453188" y="3922713"/>
            <a:ext cx="1446212" cy="4270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5672138" y="4321175"/>
            <a:ext cx="2227262" cy="590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1244600" y="3044825"/>
            <a:ext cx="34274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most</a:t>
            </a:r>
          </a:p>
          <a:p>
            <a:endParaRPr lang="cs-CZ" altLang="cs-CZ" sz="2800" b="1" i="1">
              <a:latin typeface="Arial CE" pitchFamily="34" charset="0"/>
            </a:endParaRPr>
          </a:p>
          <a:p>
            <a:endParaRPr lang="cs-CZ" altLang="cs-CZ" sz="2800" b="1" i="1">
              <a:latin typeface="Arial CE" pitchFamily="34" charset="0"/>
            </a:endParaRPr>
          </a:p>
          <a:p>
            <a:r>
              <a:rPr lang="cs-CZ" altLang="cs-CZ" sz="2800" b="1" i="1">
                <a:latin typeface="Arial CE" pitchFamily="34" charset="0"/>
              </a:rPr>
              <a:t>prodloužená mícha</a:t>
            </a: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279650" y="3317875"/>
            <a:ext cx="2714625" cy="13335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4683125" y="4645025"/>
            <a:ext cx="325438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5580063" y="5507038"/>
            <a:ext cx="4041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mostomozečkový úhel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 flipV="1">
            <a:off x="5303838" y="4056063"/>
            <a:ext cx="234950" cy="172561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zajišťuje koordinaci pohybů (jemných, přesných, rychlých) a udržování rovnováhy. Jeho činnost je podvědomá. Na rozdíl od hemisfér předního mozku kontrolují hemisféry mozečku stejnolehlou část těla (levá levou a pravá pravou). Svou modulační činností navíc ovlivňuje i poznávací funkce (např. zpracování vizuálních (zrakových) informací, myšlení) a řeč.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409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40B5CCB2-EB42-420F-A825-96A7E407F8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u="sng">
                <a:solidFill>
                  <a:srgbClr val="FF0000"/>
                </a:solidFill>
              </a:rPr>
              <a:t>Fyziologický význam</a:t>
            </a:r>
            <a:r>
              <a:rPr lang="cs-CZ" altLang="cs-CZ" u="sng">
                <a:solidFill>
                  <a:srgbClr val="FF0000"/>
                </a:solidFill>
              </a:rPr>
              <a:t> </a:t>
            </a:r>
            <a:r>
              <a:rPr lang="cs-CZ" altLang="cs-CZ">
                <a:solidFill>
                  <a:srgbClr val="FF0000"/>
                </a:solidFill>
              </a:rPr>
              <a:t>akčního potenciálu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E047B71-7F1D-42E4-8086-096D513A7D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cs-CZ" altLang="cs-CZ" dirty="0">
                <a:solidFill>
                  <a:schemeClr val="tx2"/>
                </a:solidFill>
              </a:rPr>
              <a:t>změnou klidového membránového potenciálu v akční potenciál se: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u="sng" dirty="0">
                <a:solidFill>
                  <a:schemeClr val="accent2">
                    <a:lumMod val="75000"/>
                  </a:schemeClr>
                </a:solidFill>
              </a:rPr>
              <a:t>kódují a přenášejí informace </a:t>
            </a:r>
            <a:r>
              <a:rPr lang="cs-CZ" altLang="cs-CZ" dirty="0">
                <a:solidFill>
                  <a:schemeClr val="tx2"/>
                </a:solidFill>
              </a:rPr>
              <a:t>v živých systémech (nervová soustava)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cs-CZ" altLang="cs-CZ" u="sng" dirty="0">
                <a:solidFill>
                  <a:schemeClr val="accent2">
                    <a:lumMod val="75000"/>
                  </a:schemeClr>
                </a:solidFill>
              </a:rPr>
              <a:t>spouští se svalová kontrakce </a:t>
            </a:r>
            <a:r>
              <a:rPr lang="cs-CZ" altLang="cs-CZ" dirty="0">
                <a:solidFill>
                  <a:schemeClr val="tx2"/>
                </a:solidFill>
              </a:rPr>
              <a:t>(svalstvo)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Mozeček - funkce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2187575" y="2543175"/>
            <a:ext cx="6554788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2800" b="1" i="1">
                <a:latin typeface="Arial CE" pitchFamily="34" charset="0"/>
              </a:rPr>
              <a:t>Cílená motorika</a:t>
            </a:r>
          </a:p>
          <a:p>
            <a:r>
              <a:rPr lang="cs-CZ" altLang="cs-CZ" sz="2800" b="1" i="1">
                <a:latin typeface="Arial CE" pitchFamily="34" charset="0"/>
              </a:rPr>
              <a:t>Udržování základního svalového tonu</a:t>
            </a:r>
          </a:p>
          <a:p>
            <a:r>
              <a:rPr lang="cs-CZ" altLang="cs-CZ" sz="2800" b="1" i="1">
                <a:latin typeface="Arial CE" pitchFamily="34" charset="0"/>
              </a:rPr>
              <a:t>Udržování rovnováhy</a:t>
            </a:r>
          </a:p>
          <a:p>
            <a:endParaRPr lang="cs-CZ" altLang="cs-CZ" sz="2800" b="1" i="1">
              <a:latin typeface="Arial CE" pitchFamily="34" charset="0"/>
            </a:endParaRPr>
          </a:p>
          <a:p>
            <a:r>
              <a:rPr lang="cs-CZ" altLang="cs-CZ" sz="2800" b="1" i="1">
                <a:latin typeface="Arial CE" pitchFamily="34" charset="0"/>
              </a:rPr>
              <a:t>Koordinace</a:t>
            </a:r>
          </a:p>
          <a:p>
            <a:r>
              <a:rPr lang="cs-CZ" altLang="cs-CZ" sz="2800" b="1" i="1">
                <a:latin typeface="Arial CE" pitchFamily="34" charset="0"/>
              </a:rPr>
              <a:t>Korektura reflexů</a:t>
            </a:r>
          </a:p>
          <a:p>
            <a:r>
              <a:rPr lang="cs-CZ" altLang="cs-CZ" sz="2800" b="1" i="1">
                <a:latin typeface="Arial CE" pitchFamily="34" charset="0"/>
              </a:rPr>
              <a:t>Sensomotorická paměť</a:t>
            </a:r>
          </a:p>
          <a:p>
            <a:r>
              <a:rPr lang="cs-CZ" altLang="cs-CZ" sz="2800" b="1" i="1">
                <a:latin typeface="Arial CE" pitchFamily="34" charset="0"/>
              </a:rPr>
              <a:t>Svalová pamětˇ</a:t>
            </a:r>
          </a:p>
          <a:p>
            <a:endParaRPr lang="cs-CZ" altLang="cs-CZ" sz="2800" b="1" i="1">
              <a:latin typeface="Arial CE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Mozeček - poruchy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187575" y="2543175"/>
            <a:ext cx="7077579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cs-CZ" altLang="cs-CZ" sz="2800" b="1" i="1" dirty="0">
              <a:latin typeface="Arial CE" pitchFamily="34" charset="0"/>
            </a:endParaRPr>
          </a:p>
          <a:p>
            <a:r>
              <a:rPr lang="cs-CZ" altLang="cs-CZ" sz="2800" b="1" i="1" dirty="0">
                <a:latin typeface="Arial CE" pitchFamily="34" charset="0"/>
              </a:rPr>
              <a:t>Chůze o široké základně</a:t>
            </a:r>
          </a:p>
          <a:p>
            <a:r>
              <a:rPr lang="cs-CZ" altLang="cs-CZ" sz="2800" b="1" i="1" dirty="0">
                <a:latin typeface="Arial CE" pitchFamily="34" charset="0"/>
              </a:rPr>
              <a:t>Intenční třes </a:t>
            </a:r>
            <a:r>
              <a:rPr lang="cs-CZ" altLang="cs-CZ" b="1" i="1" dirty="0">
                <a:latin typeface="Arial CE" pitchFamily="34" charset="0"/>
              </a:rPr>
              <a:t>(ne v klidu, ale vzniká až při cílení pohybu)</a:t>
            </a:r>
          </a:p>
          <a:p>
            <a:r>
              <a:rPr lang="cs-CZ" altLang="cs-CZ" sz="2800" b="1" i="1" dirty="0" err="1">
                <a:latin typeface="Arial CE" pitchFamily="34" charset="0"/>
              </a:rPr>
              <a:t>Dysmetrie</a:t>
            </a:r>
            <a:r>
              <a:rPr lang="cs-CZ" altLang="cs-CZ" sz="2800" b="1" i="1" dirty="0">
                <a:latin typeface="Arial CE" pitchFamily="34" charset="0"/>
              </a:rPr>
              <a:t>  </a:t>
            </a:r>
            <a:r>
              <a:rPr lang="cs-CZ" altLang="cs-CZ" b="1" i="1" dirty="0">
                <a:latin typeface="Arial CE" pitchFamily="34" charset="0"/>
              </a:rPr>
              <a:t>(přestřelení pohybu)</a:t>
            </a:r>
          </a:p>
          <a:p>
            <a:r>
              <a:rPr lang="cs-CZ" altLang="cs-CZ" sz="2800" b="1" i="1" dirty="0">
                <a:latin typeface="Arial CE" pitchFamily="34" charset="0"/>
              </a:rPr>
              <a:t>Dysartrie  </a:t>
            </a:r>
            <a:r>
              <a:rPr lang="cs-CZ" altLang="cs-CZ" b="1" i="1" dirty="0">
                <a:latin typeface="Arial CE" pitchFamily="34" charset="0"/>
              </a:rPr>
              <a:t>(špatná artikulace při mluvení)</a:t>
            </a:r>
          </a:p>
          <a:p>
            <a:endParaRPr lang="cs-CZ" altLang="cs-CZ" sz="2800" b="1" i="1" dirty="0">
              <a:latin typeface="Arial CE" pitchFamily="34" charset="0"/>
            </a:endParaRPr>
          </a:p>
          <a:p>
            <a:endParaRPr lang="cs-CZ" altLang="cs-CZ" sz="2800" b="1" i="1" dirty="0">
              <a:latin typeface="Arial CE" pitchFamily="34" charset="0"/>
            </a:endParaRPr>
          </a:p>
          <a:p>
            <a:endParaRPr lang="cs-CZ" altLang="cs-CZ" sz="2800" b="1" i="1" dirty="0">
              <a:latin typeface="Arial CE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6103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Nadpis 1">
            <a:extLst>
              <a:ext uri="{FF2B5EF4-FFF2-40B4-BE49-F238E27FC236}">
                <a16:creationId xmlns:a16="http://schemas.microsoft.com/office/drawing/2014/main" id="{5CCE7BA2-2BA0-49DF-A17E-A50B019DF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720725"/>
            <a:ext cx="8064500" cy="450850"/>
          </a:xfrm>
        </p:spPr>
        <p:txBody>
          <a:bodyPr/>
          <a:lstStyle/>
          <a:p>
            <a:pPr eaLnBrk="1" hangingPunct="1"/>
            <a:r>
              <a:rPr lang="cs-CZ" altLang="cs-CZ"/>
              <a:t>Místní odpověď membránového napětí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C4F512-16DC-4D92-9CE5-AE5D9596E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063" y="1793875"/>
            <a:ext cx="8064500" cy="3733800"/>
          </a:xfrm>
        </p:spPr>
        <p:txBody>
          <a:bodyPr rtlCol="0"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500" dirty="0"/>
              <a:t>Evolučně starší typ odpovědi buněčné membrány na podnět</a:t>
            </a:r>
          </a:p>
          <a:p>
            <a:pPr marL="5400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1500" dirty="0"/>
              <a:t>(vyskytuje se v nervové soustavě nižších živočichů), nicméně </a:t>
            </a:r>
          </a:p>
          <a:p>
            <a:pPr marL="5400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1500" dirty="0"/>
              <a:t>i u člověka máme tento typ odpovědi</a:t>
            </a:r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cs-CZ" sz="1800" dirty="0"/>
          </a:p>
          <a:p>
            <a:pPr eaLnBrk="1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cs-CZ" sz="1800" dirty="0"/>
              <a:t>Základní vlastnosti:</a:t>
            </a:r>
          </a:p>
          <a:p>
            <a:pPr marL="5400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1800" dirty="0"/>
              <a:t> 	velikost odpovědi závisí na intenzitě podnětu</a:t>
            </a:r>
          </a:p>
          <a:p>
            <a:pPr marL="5400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1800" dirty="0"/>
              <a:t>	 odpověď se šíří s úbytkem (dekrementem)</a:t>
            </a:r>
          </a:p>
          <a:p>
            <a:pPr marL="5400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1800" dirty="0"/>
              <a:t>	 nemá refrakterní fázi (</a:t>
            </a:r>
            <a:r>
              <a:rPr lang="cs-CZ" sz="1800" dirty="0" err="1"/>
              <a:t>refrakterita</a:t>
            </a:r>
            <a:r>
              <a:rPr lang="cs-CZ" sz="1800" dirty="0"/>
              <a:t>=nedráždivost…</a:t>
            </a:r>
            <a:r>
              <a:rPr lang="cs-CZ" sz="1800" dirty="0" err="1"/>
              <a:t>ikdyby</a:t>
            </a:r>
            <a:r>
              <a:rPr lang="cs-CZ" sz="1800" dirty="0"/>
              <a:t> přišel silný 		podnět, buňka na něj nezareaguje - neodpovídá)</a:t>
            </a:r>
          </a:p>
          <a:p>
            <a:pPr marL="5400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cs-CZ" sz="1500" dirty="0"/>
          </a:p>
          <a:p>
            <a:pPr marL="5400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cs-CZ" sz="1500" dirty="0"/>
          </a:p>
          <a:p>
            <a:pPr marL="5400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1500" dirty="0"/>
              <a:t>Příklady: u smyslových (receptorových buněk) – tzv. receptorový potenciál</a:t>
            </a:r>
          </a:p>
          <a:p>
            <a:pPr marL="5400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1500" dirty="0"/>
              <a:t>	   postsynaptické potenciály nervových buněk</a:t>
            </a:r>
          </a:p>
          <a:p>
            <a:pPr marL="54000" indent="0" eaLnBrk="1" hangingPunct="1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cs-CZ" sz="1500" dirty="0"/>
              <a:t>	   tzv. ploténkový potenciál – u nervosvalové ploténky</a:t>
            </a:r>
          </a:p>
          <a:p>
            <a:pPr marL="54000" indent="0" eaLnBrk="1" hangingPunct="1">
              <a:spcBef>
                <a:spcPts val="0"/>
              </a:spcBef>
              <a:buNone/>
              <a:defRPr/>
            </a:pPr>
            <a:endParaRPr lang="cs-CZ" dirty="0"/>
          </a:p>
        </p:txBody>
      </p:sp>
      <p:sp>
        <p:nvSpPr>
          <p:cNvPr id="82948" name="Zástupný symbol pro zápatí 3">
            <a:extLst>
              <a:ext uri="{FF2B5EF4-FFF2-40B4-BE49-F238E27FC236}">
                <a16:creationId xmlns:a16="http://schemas.microsoft.com/office/drawing/2014/main" id="{1331F249-F416-4A0E-B01B-D0CCA3536E4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 sz="900">
                <a:solidFill>
                  <a:srgbClr val="0000DC"/>
                </a:solidFill>
                <a:latin typeface="Arial" panose="020B0604020202020204" pitchFamily="34" charset="0"/>
              </a:rPr>
              <a:t>Definujte zápatí – název prezentace nebo pracoviště</a:t>
            </a:r>
          </a:p>
        </p:txBody>
      </p:sp>
      <p:sp>
        <p:nvSpPr>
          <p:cNvPr id="82949" name="Zástupný symbol pro číslo snímku 4">
            <a:extLst>
              <a:ext uri="{FF2B5EF4-FFF2-40B4-BE49-F238E27FC236}">
                <a16:creationId xmlns:a16="http://schemas.microsoft.com/office/drawing/2014/main" id="{A03C2AD0-5BA1-45DB-87B2-DF3C023363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B5E3895-E1B8-498D-A629-FD3B310FD4E0}" type="slidenum">
              <a:rPr lang="cs-CZ" altLang="cs-CZ" sz="900">
                <a:solidFill>
                  <a:srgbClr val="0000DC"/>
                </a:solidFill>
                <a:latin typeface="Arial" panose="020B0604020202020204" pitchFamily="34" charset="0"/>
              </a:rPr>
              <a:pPr/>
              <a:t>5</a:t>
            </a:fld>
            <a:endParaRPr lang="cs-CZ" altLang="cs-CZ" sz="900">
              <a:solidFill>
                <a:srgbClr val="0000D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24BB84-7DFE-43A5-BA20-D793B8802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40E524-4DCF-43D8-84D8-11D9D7C5F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800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F80884-E424-48D8-B4B7-C1CE273C9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Nervový systém  - hlavní funkce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B50A21-3CAC-4E55-9528-D564816E9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Přijímání, zpracování a ukládání informací, které přicházejí z vnitřního, ale i vnějšího prostředí</a:t>
            </a:r>
          </a:p>
          <a:p>
            <a:r>
              <a:rPr lang="cs-CZ" dirty="0"/>
              <a:t>Tyto informace využije pro řízení (regulaci) a vzájemnou koordinaci činnosti jednotlivých orgánových systémů</a:t>
            </a:r>
          </a:p>
          <a:p>
            <a:endParaRPr lang="cs-CZ" dirty="0"/>
          </a:p>
          <a:p>
            <a:r>
              <a:rPr lang="cs-CZ" dirty="0"/>
              <a:t>Takto jsou zabezpečeny:</a:t>
            </a:r>
          </a:p>
          <a:p>
            <a:pPr lvl="1"/>
            <a:r>
              <a:rPr lang="cs-CZ" dirty="0"/>
              <a:t> funkční jednota živého organismu jako celku</a:t>
            </a:r>
          </a:p>
          <a:p>
            <a:pPr lvl="1"/>
            <a:r>
              <a:rPr lang="cs-CZ" dirty="0"/>
              <a:t>schopnost přizpůsobovat se změnám vnějšího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2463161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tooltip="Page 27"/>
          </p:cNvPr>
          <p:cNvSpPr>
            <a:spLocks noChangeArrowheads="1"/>
          </p:cNvSpPr>
          <p:nvPr/>
        </p:nvSpPr>
        <p:spPr bwMode="auto">
          <a:xfrm>
            <a:off x="1524000" y="-18466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47483647" y="1157253602"/>
            <a:ext cx="463588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900">
                <a:latin typeface="Arial" panose="020B0604020202020204" pitchFamily="34" charset="0"/>
              </a:rPr>
              <a:t>2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86169688" y="1968047002"/>
            <a:ext cx="681148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900">
                <a:latin typeface="Arial" panose="020B0604020202020204" pitchFamily="34" charset="0"/>
                <a:cs typeface="Arial" panose="020B0604020202020204" pitchFamily="34" charset="0"/>
              </a:rPr>
              <a:t>BuŶěčŶý podklad Ŷervového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48678675" y="2146998899"/>
            <a:ext cx="1992853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900">
                <a:latin typeface="Arial" panose="020B0604020202020204" pitchFamily="34" charset="0"/>
                <a:cs typeface="Arial" panose="020B0604020202020204" pitchFamily="34" charset="0"/>
              </a:rPr>
              <a:t>systéŵu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56397513" y="2147214343"/>
            <a:ext cx="1763624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00">
                <a:latin typeface="Arial" panose="020B0604020202020204" pitchFamily="34" charset="0"/>
                <a:cs typeface="Arial" panose="020B0604020202020204" pitchFamily="34" charset="0"/>
              </a:rPr>
              <a:t>http://edublog.amdsb.ca/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12505113" y="450604607"/>
            <a:ext cx="3921266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Kompartmentalizace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0403800" y="110006161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7727388" y="112827113"/>
            <a:ext cx="868539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BuŶěčŶá speĐializaĐe vede u ŵŶohoďuŶěčŶýĐh orgaŶisŵů ke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47727388" y="1374940413"/>
            <a:ext cx="280237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kompartmentalizaci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98664688" y="1374940413"/>
            <a:ext cx="3066865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Ŷa růzŶýĐh úrovŶíĐh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04720225" y="1927072913"/>
            <a:ext cx="34817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7498913" y="1958537163"/>
            <a:ext cx="229421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Tkáňová úroveň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04724988" y="2147122010"/>
            <a:ext cx="34817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7498913" y="2147122010"/>
            <a:ext cx="249138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OrgáŶová úroveň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04724988" y="2147122010"/>
            <a:ext cx="34817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7498913" y="2147122010"/>
            <a:ext cx="2590774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Systéŵová úroveň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76606000" y="2147122010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47732150" y="2147122010"/>
            <a:ext cx="1625766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JedŶotlivé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13623725" y="2147122010"/>
            <a:ext cx="213071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kompartmenty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2059609800" y="2147122010"/>
            <a:ext cx="447430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jsou od seďe odděleŶy ďariéraŵi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76606000" y="2147122010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47732150" y="2147122010"/>
            <a:ext cx="726032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VlastŶosti/složeŶí oďsahu jedŶotlivýĐh koŵpartŵeŶtů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47483647" y="2147122010"/>
            <a:ext cx="57740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47732150" y="2147122010"/>
            <a:ext cx="1364476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velŵi liší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24996575" y="450604607"/>
            <a:ext cx="4758034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CeŶtrálŶí Ŷervový systéŵ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0403800" y="1059945002"/>
            <a:ext cx="27924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447727388" y="1088735902"/>
            <a:ext cx="2992679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Velŵi speĐifiĐká oďlast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0403800" y="1505994402"/>
            <a:ext cx="27924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447727388" y="1534785302"/>
            <a:ext cx="1576072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KostŶí oďal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0403800" y="1951796152"/>
            <a:ext cx="27924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47727388" y="1980587052"/>
            <a:ext cx="931665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Pleny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0403800" y="2147137399"/>
            <a:ext cx="27924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47727388" y="2147137399"/>
            <a:ext cx="976549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Likvor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30403800" y="284044852"/>
            <a:ext cx="27924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47727388" y="2147137399"/>
            <a:ext cx="3366627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Bariéry vůči likvorovéŵu a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47727388" y="2147137399"/>
            <a:ext cx="2411238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iŶtravaskulárŶíŵu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1489695713" y="2147137399"/>
            <a:ext cx="1978427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kompartmentu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04720225" y="2147160482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67498913" y="326562135"/>
            <a:ext cx="15183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MeŶiŶgeálŶí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504724988" y="2147160482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67498913" y="2147160482"/>
            <a:ext cx="18774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Heŵatolikvorová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504724988" y="2147160482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67498913" y="2147160482"/>
            <a:ext cx="22493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HeŵatoeŶĐefaliĐká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2147483647" y="2147237426"/>
            <a:ext cx="15440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800">
                <a:latin typeface="Arial" panose="020B0604020202020204" pitchFamily="34" charset="0"/>
                <a:cs typeface="Arial" panose="020B0604020202020204" pitchFamily="34" charset="0"/>
              </a:rPr>
              <a:t>http://www.control.tfe.umu.se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2147483647" y="2147229732"/>
            <a:ext cx="216597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http://edutoolanatomy.wikispaces.com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1253690025" y="450604607"/>
            <a:ext cx="2063385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NitroleďŶí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2147483647" y="450604607"/>
            <a:ext cx="2618024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kompartment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0403800" y="110006161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447727388" y="112827113"/>
            <a:ext cx="1133644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Mozek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30403800" y="139211081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447727388" y="1423575063"/>
            <a:ext cx="105189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Likvor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30403800" y="168390601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47727388" y="1715370263"/>
            <a:ext cx="2468946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Krev ;v ĐéváĐhͿ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30403800" y="22644131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447727388" y="2147122010"/>
            <a:ext cx="425469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IŶtrakraŶiálŶí tlak ;ICPͿ tlak v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447727388" y="2147122010"/>
            <a:ext cx="1282723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Ŷitroleďí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30403800" y="2147122010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447727388" y="2147122010"/>
            <a:ext cx="4402167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CereďrálŶí perfusŶí tlak ;CPPͿ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447727388" y="2147122010"/>
            <a:ext cx="473398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tlakový gradieŶt díky kteréŵu teče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447727388" y="2147122010"/>
            <a:ext cx="2180405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krev do mozku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147483647" y="2147229732"/>
            <a:ext cx="216597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http://edutoolanatomy.wikispaces.com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2147483647" y="2147106621"/>
            <a:ext cx="2796278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500">
                <a:latin typeface="Arial" panose="020B0604020202020204" pitchFamily="34" charset="0"/>
                <a:cs typeface="Arial" panose="020B0604020202020204" pitchFamily="34" charset="0"/>
              </a:rPr>
              <a:t>CPP = MAP - ICP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2147483647" y="2147183565"/>
            <a:ext cx="188705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00">
                <a:latin typeface="Arial" panose="020B0604020202020204" pitchFamily="34" charset="0"/>
                <a:cs typeface="Arial" panose="020B0604020202020204" pitchFamily="34" charset="0"/>
              </a:rPr>
              <a:t>CereďrálŶí perfúzŶí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2147483647" y="2147183565"/>
            <a:ext cx="53732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00">
                <a:latin typeface="Arial" panose="020B0604020202020204" pitchFamily="34" charset="0"/>
                <a:cs typeface="Arial" panose="020B0604020202020204" pitchFamily="34" charset="0"/>
              </a:rPr>
              <a:t>tlak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2147483647" y="2147183565"/>
            <a:ext cx="200247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00">
                <a:latin typeface="Arial" panose="020B0604020202020204" pitchFamily="34" charset="0"/>
                <a:cs typeface="Arial" panose="020B0604020202020204" pitchFamily="34" charset="0"/>
              </a:rPr>
              <a:t>StředŶí arteriálŶí tlak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40662225" y="2147183565"/>
            <a:ext cx="171393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00">
                <a:latin typeface="Arial" panose="020B0604020202020204" pitchFamily="34" charset="0"/>
                <a:cs typeface="Arial" panose="020B0604020202020204" pitchFamily="34" charset="0"/>
              </a:rPr>
              <a:t>IŶtrakraŶiálŶí tlak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1648829888" y="450604607"/>
            <a:ext cx="2880917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Mozkové pleŶy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1323279675" y="2147229732"/>
            <a:ext cx="271099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http://www.corpshumain.ca/en/Cerveau3_en.php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628130888" y="450604607"/>
            <a:ext cx="577594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MeŶiŶgeálŶí a heŵatolikvorová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2147483647" y="450604607"/>
            <a:ext cx="144623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ďariéra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640908675" y="2147229732"/>
            <a:ext cx="207620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https://sisu.ut.ee/histology/meninges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2147483647" y="421932185"/>
            <a:ext cx="207620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https://sisu.ut.ee/histology/meninges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1156425488" y="450604607"/>
            <a:ext cx="511390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HeŵatoeŶĐefaliĐká ďariéra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5" name="Rectangle 74"/>
          <p:cNvSpPr>
            <a:spLocks noChangeArrowheads="1"/>
          </p:cNvSpPr>
          <p:nvPr/>
        </p:nvSpPr>
        <p:spPr bwMode="auto">
          <a:xfrm>
            <a:off x="30403800" y="103040846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447727388" y="1061872713"/>
            <a:ext cx="421807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VysoĐe orgaŶizovaŶá ďariéra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504720225" y="130999840"/>
            <a:ext cx="320922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9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67498913" y="1339277840"/>
            <a:ext cx="3735318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900">
                <a:latin typeface="Arial" panose="020B0604020202020204" pitchFamily="34" charset="0"/>
                <a:cs typeface="Arial" panose="020B0604020202020204" pitchFamily="34" charset="0"/>
              </a:rPr>
              <a:t>EŶdotel ;Ŷízká propustŶost díky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2147483647" y="1339277840"/>
            <a:ext cx="2223686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900">
                <a:latin typeface="Arial" panose="020B0604020202020204" pitchFamily="34" charset="0"/>
                <a:cs typeface="Arial" panose="020B0604020202020204" pitchFamily="34" charset="0"/>
              </a:rPr>
              <a:t>zonlua occludens)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504724988" y="1556320840"/>
            <a:ext cx="320922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9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67498913" y="1582590790"/>
            <a:ext cx="1883849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900">
                <a:latin typeface="Arial" panose="020B0604020202020204" pitchFamily="34" charset="0"/>
                <a:cs typeface="Arial" panose="020B0604020202020204" pitchFamily="34" charset="0"/>
              </a:rPr>
              <a:t>Lamina basalis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504724988" y="1799481390"/>
            <a:ext cx="320922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9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67498913" y="1825757690"/>
            <a:ext cx="1253869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900">
                <a:latin typeface="Arial" panose="020B0604020202020204" pitchFamily="34" charset="0"/>
                <a:cs typeface="Arial" panose="020B0604020202020204" pitchFamily="34" charset="0"/>
              </a:rPr>
              <a:t>Astrocyty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964172888" y="2147229732"/>
            <a:ext cx="413446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https://upload.wikimedia.org/wikipedia/commons/1/12/Blood_vessels_brain_e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2147483647" y="2147229732"/>
            <a:ext cx="70403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nglish.jpg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1156425488" y="450604607"/>
            <a:ext cx="511390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HeŵatoeŶĐefaliĐká ďariéra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640908675" y="2147229732"/>
            <a:ext cx="231986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FSM (basic artwork: wikimedia commons)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116390738" y="450604607"/>
            <a:ext cx="3653564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CirkuŵveŶtrikulárŶí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9" name="Rectangle 88"/>
          <p:cNvSpPr>
            <a:spLocks noChangeArrowheads="1"/>
          </p:cNvSpPr>
          <p:nvPr/>
        </p:nvSpPr>
        <p:spPr bwMode="auto">
          <a:xfrm>
            <a:off x="2147483647" y="450604607"/>
            <a:ext cx="1444626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orgáŶy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276606000" y="110006161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447727388" y="112827113"/>
            <a:ext cx="1199367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Bohatě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447727388" y="1374940413"/>
            <a:ext cx="2329484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vaskularizovaŶé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276606000" y="192707291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447727388" y="1958537163"/>
            <a:ext cx="203453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ModifikovaŶá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447727388" y="2147122010"/>
            <a:ext cx="2853666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heŵatoeŶĐefaliĐká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447727388" y="2147122010"/>
            <a:ext cx="1117614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ďariéra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276606000" y="2147122010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447727388" y="2147122010"/>
            <a:ext cx="1346844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Senzory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99" name="Rectangle 98"/>
          <p:cNvSpPr>
            <a:spLocks noChangeArrowheads="1"/>
          </p:cNvSpPr>
          <p:nvPr/>
        </p:nvSpPr>
        <p:spPr bwMode="auto">
          <a:xfrm>
            <a:off x="276606000" y="2147122010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447727388" y="2147122010"/>
            <a:ext cx="1346844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Sekrece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1" name="Rectangle 100"/>
          <p:cNvSpPr>
            <a:spLocks noChangeArrowheads="1"/>
          </p:cNvSpPr>
          <p:nvPr/>
        </p:nvSpPr>
        <p:spPr bwMode="auto">
          <a:xfrm>
            <a:off x="2041369425" y="2147229732"/>
            <a:ext cx="424026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http://www.neuros.org/index.php?option=com_photos&amp;view=photos&amp;oid=hafizb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2147483647" y="2147229732"/>
            <a:ext cx="35779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ilal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3" name="Rectangle 102">
            <a:hlinkClick r:id="rId2" tooltip="Page 27"/>
          </p:cNvPr>
          <p:cNvSpPr>
            <a:spLocks noChangeArrowheads="1"/>
          </p:cNvSpPr>
          <p:nvPr/>
        </p:nvSpPr>
        <p:spPr bwMode="auto">
          <a:xfrm>
            <a:off x="1524000" y="-184666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2147483647" y="1157253602"/>
            <a:ext cx="463588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9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786169688" y="1968047002"/>
            <a:ext cx="6811480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900">
                <a:latin typeface="Arial" panose="020B0604020202020204" pitchFamily="34" charset="0"/>
                <a:cs typeface="Arial" panose="020B0604020202020204" pitchFamily="34" charset="0"/>
              </a:rPr>
              <a:t>BuŶěčŶý podklad Ŷervového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1848678675" y="2146998899"/>
            <a:ext cx="1992853" cy="96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900">
                <a:latin typeface="Arial" panose="020B0604020202020204" pitchFamily="34" charset="0"/>
                <a:cs typeface="Arial" panose="020B0604020202020204" pitchFamily="34" charset="0"/>
              </a:rPr>
              <a:t>systéŵu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856397513" y="2147214343"/>
            <a:ext cx="1763624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100">
                <a:latin typeface="Arial" panose="020B0604020202020204" pitchFamily="34" charset="0"/>
                <a:cs typeface="Arial" panose="020B0604020202020204" pitchFamily="34" charset="0"/>
              </a:rPr>
              <a:t>http://edublog.amdsb.ca/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1412505113" y="450604607"/>
            <a:ext cx="3921266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Kompartmentalizace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09" name="Rectangle 108"/>
          <p:cNvSpPr>
            <a:spLocks noChangeArrowheads="1"/>
          </p:cNvSpPr>
          <p:nvPr/>
        </p:nvSpPr>
        <p:spPr bwMode="auto">
          <a:xfrm>
            <a:off x="30403800" y="110006161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447727388" y="112827113"/>
            <a:ext cx="868539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BuŶěčŶá speĐializaĐe vede u ŵŶohoďuŶěčŶýĐh orgaŶisŵů ke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447727388" y="1374940413"/>
            <a:ext cx="280237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kompartmentalizaci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1698664688" y="1374940413"/>
            <a:ext cx="3066865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Ŷa růzŶýĐh úrovŶíĐh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3" name="Rectangle 112"/>
          <p:cNvSpPr>
            <a:spLocks noChangeArrowheads="1"/>
          </p:cNvSpPr>
          <p:nvPr/>
        </p:nvSpPr>
        <p:spPr bwMode="auto">
          <a:xfrm>
            <a:off x="504720225" y="1927072913"/>
            <a:ext cx="34817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4" name="Rectangle 113"/>
          <p:cNvSpPr>
            <a:spLocks noChangeArrowheads="1"/>
          </p:cNvSpPr>
          <p:nvPr/>
        </p:nvSpPr>
        <p:spPr bwMode="auto">
          <a:xfrm>
            <a:off x="67498913" y="1958537163"/>
            <a:ext cx="229421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Tkáňová úroveň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504724988" y="2147122010"/>
            <a:ext cx="34817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6" name="Rectangle 115"/>
          <p:cNvSpPr>
            <a:spLocks noChangeArrowheads="1"/>
          </p:cNvSpPr>
          <p:nvPr/>
        </p:nvSpPr>
        <p:spPr bwMode="auto">
          <a:xfrm>
            <a:off x="67498913" y="2147122010"/>
            <a:ext cx="249138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OrgáŶová úroveň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7" name="Rectangle 116"/>
          <p:cNvSpPr>
            <a:spLocks noChangeArrowheads="1"/>
          </p:cNvSpPr>
          <p:nvPr/>
        </p:nvSpPr>
        <p:spPr bwMode="auto">
          <a:xfrm>
            <a:off x="504724988" y="2147122010"/>
            <a:ext cx="34817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67498913" y="2147122010"/>
            <a:ext cx="2590774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Systéŵová úroveň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19" name="Rectangle 118"/>
          <p:cNvSpPr>
            <a:spLocks noChangeArrowheads="1"/>
          </p:cNvSpPr>
          <p:nvPr/>
        </p:nvSpPr>
        <p:spPr bwMode="auto">
          <a:xfrm>
            <a:off x="276606000" y="2147122010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447732150" y="2147122010"/>
            <a:ext cx="1625766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JedŶotlivé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113623725" y="2147122010"/>
            <a:ext cx="213071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kompartmenty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2059609800" y="2147122010"/>
            <a:ext cx="447430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jsou od seďe odděleŶy ďariéraŵi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3" name="Rectangle 122"/>
          <p:cNvSpPr>
            <a:spLocks noChangeArrowheads="1"/>
          </p:cNvSpPr>
          <p:nvPr/>
        </p:nvSpPr>
        <p:spPr bwMode="auto">
          <a:xfrm>
            <a:off x="276606000" y="2147122010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4" name="Rectangle 123"/>
          <p:cNvSpPr>
            <a:spLocks noChangeArrowheads="1"/>
          </p:cNvSpPr>
          <p:nvPr/>
        </p:nvSpPr>
        <p:spPr bwMode="auto">
          <a:xfrm>
            <a:off x="447732150" y="2147122010"/>
            <a:ext cx="726032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VlastŶosti/složeŶí oďsahu jedŶotlivýĐh koŵpartŵeŶtů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2147483647" y="2147122010"/>
            <a:ext cx="577402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447732150" y="2147122010"/>
            <a:ext cx="1364476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velŵi liší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124996575" y="450604607"/>
            <a:ext cx="4758034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CeŶtrálŶí Ŷervový systéŵ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8" name="Rectangle 127"/>
          <p:cNvSpPr>
            <a:spLocks noChangeArrowheads="1"/>
          </p:cNvSpPr>
          <p:nvPr/>
        </p:nvSpPr>
        <p:spPr bwMode="auto">
          <a:xfrm>
            <a:off x="30403800" y="1059945002"/>
            <a:ext cx="27924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447727388" y="1088735902"/>
            <a:ext cx="2992679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Velŵi speĐifiĐká oďlast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0" name="Rectangle 129"/>
          <p:cNvSpPr>
            <a:spLocks noChangeArrowheads="1"/>
          </p:cNvSpPr>
          <p:nvPr/>
        </p:nvSpPr>
        <p:spPr bwMode="auto">
          <a:xfrm>
            <a:off x="30403800" y="1505994402"/>
            <a:ext cx="27924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1" name="Rectangle 130"/>
          <p:cNvSpPr>
            <a:spLocks noChangeArrowheads="1"/>
          </p:cNvSpPr>
          <p:nvPr/>
        </p:nvSpPr>
        <p:spPr bwMode="auto">
          <a:xfrm>
            <a:off x="447727388" y="1534785302"/>
            <a:ext cx="1576072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KostŶí oďal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2" name="Rectangle 131"/>
          <p:cNvSpPr>
            <a:spLocks noChangeArrowheads="1"/>
          </p:cNvSpPr>
          <p:nvPr/>
        </p:nvSpPr>
        <p:spPr bwMode="auto">
          <a:xfrm>
            <a:off x="30403800" y="1951796152"/>
            <a:ext cx="27924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3" name="Rectangle 132"/>
          <p:cNvSpPr>
            <a:spLocks noChangeArrowheads="1"/>
          </p:cNvSpPr>
          <p:nvPr/>
        </p:nvSpPr>
        <p:spPr bwMode="auto">
          <a:xfrm>
            <a:off x="447727388" y="1980587052"/>
            <a:ext cx="931665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Pleny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30403800" y="2147137399"/>
            <a:ext cx="27924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447727388" y="2147137399"/>
            <a:ext cx="976549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Likvor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30403800" y="284044852"/>
            <a:ext cx="27924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7" name="Rectangle 136"/>
          <p:cNvSpPr>
            <a:spLocks noChangeArrowheads="1"/>
          </p:cNvSpPr>
          <p:nvPr/>
        </p:nvSpPr>
        <p:spPr bwMode="auto">
          <a:xfrm>
            <a:off x="447727388" y="2147137399"/>
            <a:ext cx="3366627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Bariéry vůči likvorovéŵu a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8" name="Rectangle 137"/>
          <p:cNvSpPr>
            <a:spLocks noChangeArrowheads="1"/>
          </p:cNvSpPr>
          <p:nvPr/>
        </p:nvSpPr>
        <p:spPr bwMode="auto">
          <a:xfrm>
            <a:off x="447727388" y="2147137399"/>
            <a:ext cx="2411238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iŶtravaskulárŶíŵu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9" name="Rectangle 138"/>
          <p:cNvSpPr>
            <a:spLocks noChangeArrowheads="1"/>
          </p:cNvSpPr>
          <p:nvPr/>
        </p:nvSpPr>
        <p:spPr bwMode="auto">
          <a:xfrm>
            <a:off x="1489695713" y="2147137399"/>
            <a:ext cx="1978427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100">
                <a:latin typeface="Arial" panose="020B0604020202020204" pitchFamily="34" charset="0"/>
                <a:cs typeface="Arial" panose="020B0604020202020204" pitchFamily="34" charset="0"/>
              </a:rPr>
              <a:t>kompartmentu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0" name="Rectangle 139"/>
          <p:cNvSpPr>
            <a:spLocks noChangeArrowheads="1"/>
          </p:cNvSpPr>
          <p:nvPr/>
        </p:nvSpPr>
        <p:spPr bwMode="auto">
          <a:xfrm>
            <a:off x="504720225" y="2147160482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1" name="Rectangle 140"/>
          <p:cNvSpPr>
            <a:spLocks noChangeArrowheads="1"/>
          </p:cNvSpPr>
          <p:nvPr/>
        </p:nvSpPr>
        <p:spPr bwMode="auto">
          <a:xfrm>
            <a:off x="67498913" y="326562135"/>
            <a:ext cx="15183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MeŶiŶgeálŶí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2" name="Rectangle 141"/>
          <p:cNvSpPr>
            <a:spLocks noChangeArrowheads="1"/>
          </p:cNvSpPr>
          <p:nvPr/>
        </p:nvSpPr>
        <p:spPr bwMode="auto">
          <a:xfrm>
            <a:off x="504724988" y="2147160482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67498913" y="2147160482"/>
            <a:ext cx="18774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Heŵatolikvorová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4" name="Rectangle 143"/>
          <p:cNvSpPr>
            <a:spLocks noChangeArrowheads="1"/>
          </p:cNvSpPr>
          <p:nvPr/>
        </p:nvSpPr>
        <p:spPr bwMode="auto">
          <a:xfrm>
            <a:off x="504724988" y="2147160482"/>
            <a:ext cx="3129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5" name="Rectangle 144"/>
          <p:cNvSpPr>
            <a:spLocks noChangeArrowheads="1"/>
          </p:cNvSpPr>
          <p:nvPr/>
        </p:nvSpPr>
        <p:spPr bwMode="auto">
          <a:xfrm>
            <a:off x="67498913" y="2147160482"/>
            <a:ext cx="224933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HeŵatoeŶĐefaliĐká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6" name="Rectangle 145"/>
          <p:cNvSpPr>
            <a:spLocks noChangeArrowheads="1"/>
          </p:cNvSpPr>
          <p:nvPr/>
        </p:nvSpPr>
        <p:spPr bwMode="auto">
          <a:xfrm>
            <a:off x="2147483647" y="2147237426"/>
            <a:ext cx="154401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800">
                <a:latin typeface="Arial" panose="020B0604020202020204" pitchFamily="34" charset="0"/>
                <a:cs typeface="Arial" panose="020B0604020202020204" pitchFamily="34" charset="0"/>
              </a:rPr>
              <a:t>http://www.control.tfe.umu.se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7" name="Rectangle 146"/>
          <p:cNvSpPr>
            <a:spLocks noChangeArrowheads="1"/>
          </p:cNvSpPr>
          <p:nvPr/>
        </p:nvSpPr>
        <p:spPr bwMode="auto">
          <a:xfrm>
            <a:off x="2147483647" y="2147229732"/>
            <a:ext cx="216597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http://edutoolanatomy.wikispaces.com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8" name="Rectangle 147"/>
          <p:cNvSpPr>
            <a:spLocks noChangeArrowheads="1"/>
          </p:cNvSpPr>
          <p:nvPr/>
        </p:nvSpPr>
        <p:spPr bwMode="auto">
          <a:xfrm>
            <a:off x="1253690025" y="450604607"/>
            <a:ext cx="2063385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NitroleďŶí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9" name="Rectangle 148"/>
          <p:cNvSpPr>
            <a:spLocks noChangeArrowheads="1"/>
          </p:cNvSpPr>
          <p:nvPr/>
        </p:nvSpPr>
        <p:spPr bwMode="auto">
          <a:xfrm>
            <a:off x="2147483647" y="450604607"/>
            <a:ext cx="2618024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kompartment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0" name="Rectangle 149"/>
          <p:cNvSpPr>
            <a:spLocks noChangeArrowheads="1"/>
          </p:cNvSpPr>
          <p:nvPr/>
        </p:nvSpPr>
        <p:spPr bwMode="auto">
          <a:xfrm>
            <a:off x="30403800" y="110006161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1" name="Rectangle 150"/>
          <p:cNvSpPr>
            <a:spLocks noChangeArrowheads="1"/>
          </p:cNvSpPr>
          <p:nvPr/>
        </p:nvSpPr>
        <p:spPr bwMode="auto">
          <a:xfrm>
            <a:off x="447727388" y="112827113"/>
            <a:ext cx="1133644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Mozek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2" name="Rectangle 151"/>
          <p:cNvSpPr>
            <a:spLocks noChangeArrowheads="1"/>
          </p:cNvSpPr>
          <p:nvPr/>
        </p:nvSpPr>
        <p:spPr bwMode="auto">
          <a:xfrm>
            <a:off x="30403800" y="139211081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3" name="Rectangle 152"/>
          <p:cNvSpPr>
            <a:spLocks noChangeArrowheads="1"/>
          </p:cNvSpPr>
          <p:nvPr/>
        </p:nvSpPr>
        <p:spPr bwMode="auto">
          <a:xfrm>
            <a:off x="447727388" y="1423575063"/>
            <a:ext cx="105189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Likvor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4" name="Rectangle 153"/>
          <p:cNvSpPr>
            <a:spLocks noChangeArrowheads="1"/>
          </p:cNvSpPr>
          <p:nvPr/>
        </p:nvSpPr>
        <p:spPr bwMode="auto">
          <a:xfrm>
            <a:off x="30403800" y="168390601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5" name="Rectangle 154"/>
          <p:cNvSpPr>
            <a:spLocks noChangeArrowheads="1"/>
          </p:cNvSpPr>
          <p:nvPr/>
        </p:nvSpPr>
        <p:spPr bwMode="auto">
          <a:xfrm>
            <a:off x="447727388" y="1715370263"/>
            <a:ext cx="2468946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Krev ;v ĐéváĐhͿ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6" name="Rectangle 155"/>
          <p:cNvSpPr>
            <a:spLocks noChangeArrowheads="1"/>
          </p:cNvSpPr>
          <p:nvPr/>
        </p:nvSpPr>
        <p:spPr bwMode="auto">
          <a:xfrm>
            <a:off x="30403800" y="22644131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7" name="Rectangle 156"/>
          <p:cNvSpPr>
            <a:spLocks noChangeArrowheads="1"/>
          </p:cNvSpPr>
          <p:nvPr/>
        </p:nvSpPr>
        <p:spPr bwMode="auto">
          <a:xfrm>
            <a:off x="447727388" y="2147122010"/>
            <a:ext cx="425469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IŶtrakraŶiálŶí tlak ;ICPͿ tlak v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8" name="Rectangle 157"/>
          <p:cNvSpPr>
            <a:spLocks noChangeArrowheads="1"/>
          </p:cNvSpPr>
          <p:nvPr/>
        </p:nvSpPr>
        <p:spPr bwMode="auto">
          <a:xfrm>
            <a:off x="447727388" y="2147122010"/>
            <a:ext cx="1282723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Ŷitroleďí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9" name="Rectangle 158"/>
          <p:cNvSpPr>
            <a:spLocks noChangeArrowheads="1"/>
          </p:cNvSpPr>
          <p:nvPr/>
        </p:nvSpPr>
        <p:spPr bwMode="auto">
          <a:xfrm>
            <a:off x="30403800" y="2147122010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0" name="Rectangle 159"/>
          <p:cNvSpPr>
            <a:spLocks noChangeArrowheads="1"/>
          </p:cNvSpPr>
          <p:nvPr/>
        </p:nvSpPr>
        <p:spPr bwMode="auto">
          <a:xfrm>
            <a:off x="447727388" y="2147122010"/>
            <a:ext cx="4402167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CereďrálŶí perfusŶí tlak ;CPPͿ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1" name="Rectangle 160"/>
          <p:cNvSpPr>
            <a:spLocks noChangeArrowheads="1"/>
          </p:cNvSpPr>
          <p:nvPr/>
        </p:nvSpPr>
        <p:spPr bwMode="auto">
          <a:xfrm>
            <a:off x="447727388" y="2147122010"/>
            <a:ext cx="473398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tlakový gradieŶt díky kteréŵu teče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2" name="Rectangle 161"/>
          <p:cNvSpPr>
            <a:spLocks noChangeArrowheads="1"/>
          </p:cNvSpPr>
          <p:nvPr/>
        </p:nvSpPr>
        <p:spPr bwMode="auto">
          <a:xfrm>
            <a:off x="447727388" y="2147122010"/>
            <a:ext cx="2180405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krev do mozku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3" name="Rectangle 162"/>
          <p:cNvSpPr>
            <a:spLocks noChangeArrowheads="1"/>
          </p:cNvSpPr>
          <p:nvPr/>
        </p:nvSpPr>
        <p:spPr bwMode="auto">
          <a:xfrm>
            <a:off x="2147483647" y="2147229732"/>
            <a:ext cx="2165978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http://edutoolanatomy.wikispaces.com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4" name="Rectangle 163"/>
          <p:cNvSpPr>
            <a:spLocks noChangeArrowheads="1"/>
          </p:cNvSpPr>
          <p:nvPr/>
        </p:nvSpPr>
        <p:spPr bwMode="auto">
          <a:xfrm>
            <a:off x="2147483647" y="2147106621"/>
            <a:ext cx="2796278" cy="75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500">
                <a:latin typeface="Arial" panose="020B0604020202020204" pitchFamily="34" charset="0"/>
                <a:cs typeface="Arial" panose="020B0604020202020204" pitchFamily="34" charset="0"/>
              </a:rPr>
              <a:t>CPP = MAP - ICP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5" name="Rectangle 164"/>
          <p:cNvSpPr>
            <a:spLocks noChangeArrowheads="1"/>
          </p:cNvSpPr>
          <p:nvPr/>
        </p:nvSpPr>
        <p:spPr bwMode="auto">
          <a:xfrm>
            <a:off x="2147483647" y="2147183565"/>
            <a:ext cx="188705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00">
                <a:latin typeface="Arial" panose="020B0604020202020204" pitchFamily="34" charset="0"/>
                <a:cs typeface="Arial" panose="020B0604020202020204" pitchFamily="34" charset="0"/>
              </a:rPr>
              <a:t>CereďrálŶí perfúzŶí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6" name="Rectangle 165"/>
          <p:cNvSpPr>
            <a:spLocks noChangeArrowheads="1"/>
          </p:cNvSpPr>
          <p:nvPr/>
        </p:nvSpPr>
        <p:spPr bwMode="auto">
          <a:xfrm>
            <a:off x="2147483647" y="2147183565"/>
            <a:ext cx="53732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00">
                <a:latin typeface="Arial" panose="020B0604020202020204" pitchFamily="34" charset="0"/>
                <a:cs typeface="Arial" panose="020B0604020202020204" pitchFamily="34" charset="0"/>
              </a:rPr>
              <a:t>tlak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7" name="Rectangle 166"/>
          <p:cNvSpPr>
            <a:spLocks noChangeArrowheads="1"/>
          </p:cNvSpPr>
          <p:nvPr/>
        </p:nvSpPr>
        <p:spPr bwMode="auto">
          <a:xfrm>
            <a:off x="2147483647" y="2147183565"/>
            <a:ext cx="200247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00">
                <a:latin typeface="Arial" panose="020B0604020202020204" pitchFamily="34" charset="0"/>
                <a:cs typeface="Arial" panose="020B0604020202020204" pitchFamily="34" charset="0"/>
              </a:rPr>
              <a:t>StředŶí arteriálŶí tlak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8" name="Rectangle 167"/>
          <p:cNvSpPr>
            <a:spLocks noChangeArrowheads="1"/>
          </p:cNvSpPr>
          <p:nvPr/>
        </p:nvSpPr>
        <p:spPr bwMode="auto">
          <a:xfrm>
            <a:off x="40662225" y="2147183565"/>
            <a:ext cx="1713931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500">
                <a:latin typeface="Arial" panose="020B0604020202020204" pitchFamily="34" charset="0"/>
                <a:cs typeface="Arial" panose="020B0604020202020204" pitchFamily="34" charset="0"/>
              </a:rPr>
              <a:t>IŶtrakraŶiálŶí tlak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69" name="Rectangle 168"/>
          <p:cNvSpPr>
            <a:spLocks noChangeArrowheads="1"/>
          </p:cNvSpPr>
          <p:nvPr/>
        </p:nvSpPr>
        <p:spPr bwMode="auto">
          <a:xfrm>
            <a:off x="1648829888" y="450604607"/>
            <a:ext cx="2880917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Mozkové pleŶy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70" name="Rectangle 169"/>
          <p:cNvSpPr>
            <a:spLocks noChangeArrowheads="1"/>
          </p:cNvSpPr>
          <p:nvPr/>
        </p:nvSpPr>
        <p:spPr bwMode="auto">
          <a:xfrm>
            <a:off x="1323279675" y="2147229732"/>
            <a:ext cx="271099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http://www.corpshumain.ca/en/Cerveau3_en.php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71" name="Rectangle 170"/>
          <p:cNvSpPr>
            <a:spLocks noChangeArrowheads="1"/>
          </p:cNvSpPr>
          <p:nvPr/>
        </p:nvSpPr>
        <p:spPr bwMode="auto">
          <a:xfrm>
            <a:off x="628130888" y="450604607"/>
            <a:ext cx="577594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MeŶiŶgeálŶí a heŵatolikvorová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72" name="Rectangle 171"/>
          <p:cNvSpPr>
            <a:spLocks noChangeArrowheads="1"/>
          </p:cNvSpPr>
          <p:nvPr/>
        </p:nvSpPr>
        <p:spPr bwMode="auto">
          <a:xfrm>
            <a:off x="2147483647" y="450604607"/>
            <a:ext cx="144623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ďariéra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73" name="Rectangle 172"/>
          <p:cNvSpPr>
            <a:spLocks noChangeArrowheads="1"/>
          </p:cNvSpPr>
          <p:nvPr/>
        </p:nvSpPr>
        <p:spPr bwMode="auto">
          <a:xfrm>
            <a:off x="640908675" y="2147229732"/>
            <a:ext cx="207620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https://sisu.ut.ee/histology/meninges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74" name="Rectangle 173"/>
          <p:cNvSpPr>
            <a:spLocks noChangeArrowheads="1"/>
          </p:cNvSpPr>
          <p:nvPr/>
        </p:nvSpPr>
        <p:spPr bwMode="auto">
          <a:xfrm>
            <a:off x="2147483647" y="421932185"/>
            <a:ext cx="207620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https://sisu.ut.ee/histology/meninges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75" name="Rectangle 174"/>
          <p:cNvSpPr>
            <a:spLocks noChangeArrowheads="1"/>
          </p:cNvSpPr>
          <p:nvPr/>
        </p:nvSpPr>
        <p:spPr bwMode="auto">
          <a:xfrm>
            <a:off x="1156425488" y="450604607"/>
            <a:ext cx="511390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HeŵatoeŶĐefaliĐká ďariéra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76" name="Rectangle 175"/>
          <p:cNvSpPr>
            <a:spLocks noChangeArrowheads="1"/>
          </p:cNvSpPr>
          <p:nvPr/>
        </p:nvSpPr>
        <p:spPr bwMode="auto">
          <a:xfrm>
            <a:off x="30403800" y="103040846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77" name="Rectangle 176"/>
          <p:cNvSpPr>
            <a:spLocks noChangeArrowheads="1"/>
          </p:cNvSpPr>
          <p:nvPr/>
        </p:nvSpPr>
        <p:spPr bwMode="auto">
          <a:xfrm>
            <a:off x="447727388" y="1061872713"/>
            <a:ext cx="421807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VysoĐe orgaŶizovaŶá ďariéra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78" name="Rectangle 177"/>
          <p:cNvSpPr>
            <a:spLocks noChangeArrowheads="1"/>
          </p:cNvSpPr>
          <p:nvPr/>
        </p:nvSpPr>
        <p:spPr bwMode="auto">
          <a:xfrm>
            <a:off x="504720225" y="130999840"/>
            <a:ext cx="320922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9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79" name="Rectangle 178"/>
          <p:cNvSpPr>
            <a:spLocks noChangeArrowheads="1"/>
          </p:cNvSpPr>
          <p:nvPr/>
        </p:nvSpPr>
        <p:spPr bwMode="auto">
          <a:xfrm>
            <a:off x="67498913" y="1339277840"/>
            <a:ext cx="3735318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900">
                <a:latin typeface="Arial" panose="020B0604020202020204" pitchFamily="34" charset="0"/>
                <a:cs typeface="Arial" panose="020B0604020202020204" pitchFamily="34" charset="0"/>
              </a:rPr>
              <a:t>EŶdotel ;Ŷízká propustŶost díky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0" name="Rectangle 179"/>
          <p:cNvSpPr>
            <a:spLocks noChangeArrowheads="1"/>
          </p:cNvSpPr>
          <p:nvPr/>
        </p:nvSpPr>
        <p:spPr bwMode="auto">
          <a:xfrm>
            <a:off x="2147483647" y="1339277840"/>
            <a:ext cx="2223686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900">
                <a:latin typeface="Arial" panose="020B0604020202020204" pitchFamily="34" charset="0"/>
                <a:cs typeface="Arial" panose="020B0604020202020204" pitchFamily="34" charset="0"/>
              </a:rPr>
              <a:t>zonlua occludens)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1" name="Rectangle 180"/>
          <p:cNvSpPr>
            <a:spLocks noChangeArrowheads="1"/>
          </p:cNvSpPr>
          <p:nvPr/>
        </p:nvSpPr>
        <p:spPr bwMode="auto">
          <a:xfrm>
            <a:off x="504724988" y="1556320840"/>
            <a:ext cx="320922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9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2" name="Rectangle 181"/>
          <p:cNvSpPr>
            <a:spLocks noChangeArrowheads="1"/>
          </p:cNvSpPr>
          <p:nvPr/>
        </p:nvSpPr>
        <p:spPr bwMode="auto">
          <a:xfrm>
            <a:off x="67498913" y="1582590790"/>
            <a:ext cx="1883849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900">
                <a:latin typeface="Arial" panose="020B0604020202020204" pitchFamily="34" charset="0"/>
                <a:cs typeface="Arial" panose="020B0604020202020204" pitchFamily="34" charset="0"/>
              </a:rPr>
              <a:t>Lamina basalis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3" name="Rectangle 182"/>
          <p:cNvSpPr>
            <a:spLocks noChangeArrowheads="1"/>
          </p:cNvSpPr>
          <p:nvPr/>
        </p:nvSpPr>
        <p:spPr bwMode="auto">
          <a:xfrm>
            <a:off x="504724988" y="1799481390"/>
            <a:ext cx="320922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90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4" name="Rectangle 183"/>
          <p:cNvSpPr>
            <a:spLocks noChangeArrowheads="1"/>
          </p:cNvSpPr>
          <p:nvPr/>
        </p:nvSpPr>
        <p:spPr bwMode="auto">
          <a:xfrm>
            <a:off x="67498913" y="1825757690"/>
            <a:ext cx="1253869" cy="66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1900">
                <a:latin typeface="Arial" panose="020B0604020202020204" pitchFamily="34" charset="0"/>
                <a:cs typeface="Arial" panose="020B0604020202020204" pitchFamily="34" charset="0"/>
              </a:rPr>
              <a:t>Astrocyty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5" name="Rectangle 184"/>
          <p:cNvSpPr>
            <a:spLocks noChangeArrowheads="1"/>
          </p:cNvSpPr>
          <p:nvPr/>
        </p:nvSpPr>
        <p:spPr bwMode="auto">
          <a:xfrm>
            <a:off x="964172888" y="2147229732"/>
            <a:ext cx="413446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https://upload.wikimedia.org/wikipedia/commons/1/12/Blood_vessels_brain_e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6" name="Rectangle 185"/>
          <p:cNvSpPr>
            <a:spLocks noChangeArrowheads="1"/>
          </p:cNvSpPr>
          <p:nvPr/>
        </p:nvSpPr>
        <p:spPr bwMode="auto">
          <a:xfrm>
            <a:off x="2147483647" y="2147229732"/>
            <a:ext cx="70403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nglish.jpg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7" name="Rectangle 186"/>
          <p:cNvSpPr>
            <a:spLocks noChangeArrowheads="1"/>
          </p:cNvSpPr>
          <p:nvPr/>
        </p:nvSpPr>
        <p:spPr bwMode="auto">
          <a:xfrm>
            <a:off x="1156425488" y="450604607"/>
            <a:ext cx="5113900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HeŵatoeŶĐefaliĐká ďariéra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8" name="Rectangle 187"/>
          <p:cNvSpPr>
            <a:spLocks noChangeArrowheads="1"/>
          </p:cNvSpPr>
          <p:nvPr/>
        </p:nvSpPr>
        <p:spPr bwMode="auto">
          <a:xfrm>
            <a:off x="640908675" y="2147229732"/>
            <a:ext cx="2319866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FSM (basic artwork: wikimedia commons)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89" name="Rectangle 188"/>
          <p:cNvSpPr>
            <a:spLocks noChangeArrowheads="1"/>
          </p:cNvSpPr>
          <p:nvPr/>
        </p:nvSpPr>
        <p:spPr bwMode="auto">
          <a:xfrm>
            <a:off x="116390738" y="450604607"/>
            <a:ext cx="3653564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CirkuŵveŶtrikulárŶí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0" name="Rectangle 189"/>
          <p:cNvSpPr>
            <a:spLocks noChangeArrowheads="1"/>
          </p:cNvSpPr>
          <p:nvPr/>
        </p:nvSpPr>
        <p:spPr bwMode="auto">
          <a:xfrm>
            <a:off x="2147483647" y="450604607"/>
            <a:ext cx="1444626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3100">
                <a:latin typeface="Arial" panose="020B0604020202020204" pitchFamily="34" charset="0"/>
                <a:cs typeface="Arial" panose="020B0604020202020204" pitchFamily="34" charset="0"/>
              </a:rPr>
              <a:t>orgáŶy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1" name="Rectangle 190"/>
          <p:cNvSpPr>
            <a:spLocks noChangeArrowheads="1"/>
          </p:cNvSpPr>
          <p:nvPr/>
        </p:nvSpPr>
        <p:spPr bwMode="auto">
          <a:xfrm>
            <a:off x="276606000" y="110006161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2" name="Rectangle 191"/>
          <p:cNvSpPr>
            <a:spLocks noChangeArrowheads="1"/>
          </p:cNvSpPr>
          <p:nvPr/>
        </p:nvSpPr>
        <p:spPr bwMode="auto">
          <a:xfrm>
            <a:off x="447727388" y="112827113"/>
            <a:ext cx="1199367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Bohatě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3" name="Rectangle 192"/>
          <p:cNvSpPr>
            <a:spLocks noChangeArrowheads="1"/>
          </p:cNvSpPr>
          <p:nvPr/>
        </p:nvSpPr>
        <p:spPr bwMode="auto">
          <a:xfrm>
            <a:off x="447727388" y="1374940413"/>
            <a:ext cx="2329484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vaskularizovaŶé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4" name="Rectangle 193"/>
          <p:cNvSpPr>
            <a:spLocks noChangeArrowheads="1"/>
          </p:cNvSpPr>
          <p:nvPr/>
        </p:nvSpPr>
        <p:spPr bwMode="auto">
          <a:xfrm>
            <a:off x="276606000" y="1927072913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5" name="Rectangle 194"/>
          <p:cNvSpPr>
            <a:spLocks noChangeArrowheads="1"/>
          </p:cNvSpPr>
          <p:nvPr/>
        </p:nvSpPr>
        <p:spPr bwMode="auto">
          <a:xfrm>
            <a:off x="447727388" y="1958537163"/>
            <a:ext cx="2034531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ModifikovaŶá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6" name="Rectangle 195"/>
          <p:cNvSpPr>
            <a:spLocks noChangeArrowheads="1"/>
          </p:cNvSpPr>
          <p:nvPr/>
        </p:nvSpPr>
        <p:spPr bwMode="auto">
          <a:xfrm>
            <a:off x="447727388" y="2147122010"/>
            <a:ext cx="2853666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heŵatoeŶĐefaliĐká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7" name="Rectangle 196"/>
          <p:cNvSpPr>
            <a:spLocks noChangeArrowheads="1"/>
          </p:cNvSpPr>
          <p:nvPr/>
        </p:nvSpPr>
        <p:spPr bwMode="auto">
          <a:xfrm>
            <a:off x="447727388" y="2147122010"/>
            <a:ext cx="1117614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ďariéra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8" name="Rectangle 197"/>
          <p:cNvSpPr>
            <a:spLocks noChangeArrowheads="1"/>
          </p:cNvSpPr>
          <p:nvPr/>
        </p:nvSpPr>
        <p:spPr bwMode="auto">
          <a:xfrm>
            <a:off x="276606000" y="2147122010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99" name="Rectangle 198"/>
          <p:cNvSpPr>
            <a:spLocks noChangeArrowheads="1"/>
          </p:cNvSpPr>
          <p:nvPr/>
        </p:nvSpPr>
        <p:spPr bwMode="auto">
          <a:xfrm>
            <a:off x="447727388" y="2147122010"/>
            <a:ext cx="1346844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Senzory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00" name="Rectangle 199"/>
          <p:cNvSpPr>
            <a:spLocks noChangeArrowheads="1"/>
          </p:cNvSpPr>
          <p:nvPr/>
        </p:nvSpPr>
        <p:spPr bwMode="auto">
          <a:xfrm>
            <a:off x="276606000" y="2147122010"/>
            <a:ext cx="287258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01" name="Rectangle 200"/>
          <p:cNvSpPr>
            <a:spLocks noChangeArrowheads="1"/>
          </p:cNvSpPr>
          <p:nvPr/>
        </p:nvSpPr>
        <p:spPr bwMode="auto">
          <a:xfrm>
            <a:off x="447727388" y="2147122010"/>
            <a:ext cx="1346844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2300">
                <a:latin typeface="Arial" panose="020B0604020202020204" pitchFamily="34" charset="0"/>
                <a:cs typeface="Arial" panose="020B0604020202020204" pitchFamily="34" charset="0"/>
              </a:rPr>
              <a:t>Sekrece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02" name="Rectangle 201"/>
          <p:cNvSpPr>
            <a:spLocks noChangeArrowheads="1"/>
          </p:cNvSpPr>
          <p:nvPr/>
        </p:nvSpPr>
        <p:spPr bwMode="auto">
          <a:xfrm>
            <a:off x="2041369425" y="2147229732"/>
            <a:ext cx="4240263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http://www.neuros.org/index.php?option=com_photos&amp;view=photos&amp;oid=hafizb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03" name="Rectangle 202"/>
          <p:cNvSpPr>
            <a:spLocks noChangeArrowheads="1"/>
          </p:cNvSpPr>
          <p:nvPr/>
        </p:nvSpPr>
        <p:spPr bwMode="auto">
          <a:xfrm>
            <a:off x="2147483647" y="2147229732"/>
            <a:ext cx="35779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ilal </a:t>
            </a:r>
            <a:endParaRPr lang="cs-CZ" altLang="cs-CZ" sz="600"/>
          </a:p>
          <a:p>
            <a:pPr eaLnBrk="0" hangingPunct="0"/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204" name="Obdélník 203"/>
          <p:cNvSpPr/>
          <p:nvPr/>
        </p:nvSpPr>
        <p:spPr>
          <a:xfrm>
            <a:off x="279175" y="488554"/>
            <a:ext cx="6264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" panose="020B0604020202020204" pitchFamily="34" charset="0"/>
              </a:rPr>
              <a:t>Stavba nervové soustavy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•</a:t>
            </a:r>
            <a:r>
              <a:rPr lang="cs-CZ" b="1" dirty="0">
                <a:latin typeface="Arial" panose="020B0604020202020204" pitchFamily="34" charset="0"/>
              </a:rPr>
              <a:t>Neurony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–Příjem, integrace a šíření informace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•</a:t>
            </a:r>
            <a:r>
              <a:rPr lang="cs-CZ" b="1" dirty="0">
                <a:latin typeface="Arial" panose="020B0604020202020204" pitchFamily="34" charset="0"/>
              </a:rPr>
              <a:t>Neuroglie (astrocyty, </a:t>
            </a:r>
            <a:r>
              <a:rPr lang="cs-CZ" b="1" dirty="0" err="1">
                <a:latin typeface="Arial" panose="020B0604020202020204" pitchFamily="34" charset="0"/>
              </a:rPr>
              <a:t>oligodendrocyty</a:t>
            </a:r>
            <a:r>
              <a:rPr lang="cs-CZ" b="1" dirty="0">
                <a:latin typeface="Arial" panose="020B0604020202020204" pitchFamily="34" charset="0"/>
              </a:rPr>
              <a:t>, mikroglie, </a:t>
            </a:r>
            <a:r>
              <a:rPr lang="cs-CZ" b="1" dirty="0" err="1">
                <a:latin typeface="Arial" panose="020B0604020202020204" pitchFamily="34" charset="0"/>
              </a:rPr>
              <a:t>ependymální</a:t>
            </a:r>
            <a:r>
              <a:rPr lang="cs-CZ" b="1" dirty="0">
                <a:latin typeface="Arial" panose="020B0604020202020204" pitchFamily="34" charset="0"/>
              </a:rPr>
              <a:t> buňky)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–Podpůrná činnost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•</a:t>
            </a:r>
            <a:r>
              <a:rPr lang="cs-CZ" b="1" dirty="0">
                <a:latin typeface="Arial" panose="020B0604020202020204" pitchFamily="34" charset="0"/>
              </a:rPr>
              <a:t>Počet neuronů cca. 100 miliard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•</a:t>
            </a:r>
            <a:r>
              <a:rPr lang="cs-CZ" b="1" dirty="0">
                <a:latin typeface="Arial" panose="020B0604020202020204" pitchFamily="34" charset="0"/>
              </a:rPr>
              <a:t>Poměr neuron/glie </a:t>
            </a:r>
          </a:p>
          <a:p>
            <a:r>
              <a:rPr lang="cs-CZ" dirty="0">
                <a:latin typeface="Arial" panose="020B0604020202020204" pitchFamily="34" charset="0"/>
              </a:rPr>
              <a:t>1/1           (</a:t>
            </a:r>
            <a:r>
              <a:rPr lang="cs-CZ" dirty="0" err="1">
                <a:latin typeface="Arial" panose="020B0604020202020204" pitchFamily="34" charset="0"/>
              </a:rPr>
              <a:t>Nolte</a:t>
            </a:r>
            <a:r>
              <a:rPr lang="cs-CZ" dirty="0">
                <a:latin typeface="Arial" panose="020B0604020202020204" pitchFamily="34" charset="0"/>
              </a:rPr>
              <a:t> s </a:t>
            </a:r>
            <a:r>
              <a:rPr lang="cs-CZ" dirty="0" err="1">
                <a:latin typeface="Arial" panose="020B0604020202020204" pitchFamily="34" charset="0"/>
              </a:rPr>
              <a:t>Human</a:t>
            </a:r>
            <a:r>
              <a:rPr lang="cs-CZ" dirty="0">
                <a:latin typeface="Arial" panose="020B0604020202020204" pitchFamily="34" charset="0"/>
              </a:rPr>
              <a:t> Brain, 7th </a:t>
            </a:r>
            <a:r>
              <a:rPr lang="cs-CZ" dirty="0" err="1">
                <a:latin typeface="Arial" panose="020B0604020202020204" pitchFamily="34" charset="0"/>
              </a:rPr>
              <a:t>ed</a:t>
            </a:r>
            <a:r>
              <a:rPr lang="cs-CZ" dirty="0">
                <a:latin typeface="Arial" panose="020B0604020202020204" pitchFamily="34" charset="0"/>
              </a:rPr>
              <a:t>., 2015)</a:t>
            </a:r>
          </a:p>
          <a:p>
            <a:endParaRPr lang="cs-CZ" dirty="0">
              <a:effectLst/>
              <a:latin typeface="Arial" panose="020B0604020202020204" pitchFamily="34" charset="0"/>
            </a:endParaRPr>
          </a:p>
        </p:txBody>
      </p:sp>
      <p:sp>
        <p:nvSpPr>
          <p:cNvPr id="205" name="Obdélník 204"/>
          <p:cNvSpPr/>
          <p:nvPr/>
        </p:nvSpPr>
        <p:spPr>
          <a:xfrm>
            <a:off x="606551" y="5120858"/>
            <a:ext cx="110618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Díky hematoencefalické bariéře a podpůrné činnosti neuroglie je udržována homeostáza</a:t>
            </a:r>
          </a:p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 ve velmi úzkém rozmezí</a:t>
            </a:r>
          </a:p>
          <a:p>
            <a:endParaRPr lang="cs-CZ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r>
              <a:rPr lang="cs-CZ" b="1" dirty="0">
                <a:solidFill>
                  <a:srgbClr val="FF0000"/>
                </a:solidFill>
                <a:latin typeface="Arial" panose="020B0604020202020204" pitchFamily="34" charset="0"/>
              </a:rPr>
              <a:t>Vysoký stupeň organizace CNS a regulace umožňuje žít neuronům po celý život jedince!</a:t>
            </a:r>
            <a:endParaRPr lang="cs-CZ" b="1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6" name="Obrázek 20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4447" y="67112"/>
            <a:ext cx="4700396" cy="446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92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120347" y="258113"/>
            <a:ext cx="114094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Regulační povaha nervového systému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sz="3200" b="1" dirty="0"/>
              <a:t>Regulace  - </a:t>
            </a:r>
            <a:r>
              <a:rPr lang="cs-CZ" sz="1400" b="1" dirty="0"/>
              <a:t>ve fyziologii rozeznáváme</a:t>
            </a:r>
          </a:p>
          <a:p>
            <a:r>
              <a:rPr lang="cs-CZ" sz="1400" b="1" dirty="0"/>
              <a:t>	 </a:t>
            </a:r>
            <a:r>
              <a:rPr lang="cs-CZ" sz="3200" b="1" dirty="0"/>
              <a:t>základní 2 typy </a:t>
            </a:r>
            <a:r>
              <a:rPr lang="cs-CZ" sz="1400" b="1" dirty="0"/>
              <a:t>regulací</a:t>
            </a:r>
          </a:p>
          <a:p>
            <a:endParaRPr lang="cs-CZ" sz="3200" b="1" dirty="0"/>
          </a:p>
          <a:p>
            <a:r>
              <a:rPr lang="cs-CZ" sz="2800" b="1" dirty="0"/>
              <a:t>– </a:t>
            </a:r>
            <a:r>
              <a:rPr lang="cs-CZ" sz="2800" b="1" i="1" dirty="0"/>
              <a:t>Nervová</a:t>
            </a:r>
          </a:p>
          <a:p>
            <a:endParaRPr lang="cs-CZ" sz="2800" b="1" i="1" dirty="0"/>
          </a:p>
          <a:p>
            <a:r>
              <a:rPr lang="cs-CZ" sz="2800" b="1" i="1" dirty="0"/>
              <a:t>– Humorální </a:t>
            </a:r>
            <a:r>
              <a:rPr lang="cs-CZ" b="1" i="1" dirty="0"/>
              <a:t>(hormonální)</a:t>
            </a:r>
          </a:p>
          <a:p>
            <a:r>
              <a:rPr lang="cs-CZ" dirty="0">
                <a:latin typeface="Calibri" panose="020F0502020204030204" pitchFamily="34" charset="0"/>
              </a:rPr>
              <a:t>                                                                                                                                 </a:t>
            </a:r>
            <a:r>
              <a:rPr lang="cs-CZ" sz="1200" dirty="0">
                <a:latin typeface="Calibri" panose="020F0502020204030204" pitchFamily="34" charset="0"/>
              </a:rPr>
              <a:t>http://biology.about.com/od/anatomy/p/Hypothalamus.htm </a:t>
            </a:r>
            <a:endParaRPr lang="cs-CZ" sz="1200" dirty="0"/>
          </a:p>
          <a:p>
            <a:r>
              <a:rPr lang="cs-CZ" b="1" dirty="0"/>
              <a:t>Centrální nervový systém je součástí nervové regulace </a:t>
            </a:r>
          </a:p>
          <a:p>
            <a:r>
              <a:rPr lang="cs-CZ" b="1" dirty="0"/>
              <a:t>a  významně ovlivňuje i regulaci hormonální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437" y="1795848"/>
            <a:ext cx="462052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283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2acb7f22-edf2-497f-a360-ced8aaca8f13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4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1" id="{94EEA1FC-F0E7-4E0A-B47F-AE2894ABED08}" vid="{7A9D376A-24CE-43C6-8B04-4EECE7865B79}"/>
    </a:ext>
  </a:extLst>
</a:theme>
</file>

<file path=ppt/theme/theme5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ppt/theme/themeOverride2.xml><?xml version="1.0" encoding="utf-8"?>
<a:themeOverride xmlns:a="http://schemas.openxmlformats.org/drawingml/2006/main">
  <a:clrScheme name="MUNI MED">
    <a:dk1>
      <a:srgbClr val="000000"/>
    </a:dk1>
    <a:lt1>
      <a:srgbClr val="FFFFFF"/>
    </a:lt1>
    <a:dk2>
      <a:srgbClr val="0000DC"/>
    </a:dk2>
    <a:lt2>
      <a:srgbClr val="FFC000"/>
    </a:lt2>
    <a:accent1>
      <a:srgbClr val="0000DC"/>
    </a:accent1>
    <a:accent2>
      <a:srgbClr val="F01928"/>
    </a:accent2>
    <a:accent3>
      <a:srgbClr val="00AF3F"/>
    </a:accent3>
    <a:accent4>
      <a:srgbClr val="4BC8FF"/>
    </a:accent4>
    <a:accent5>
      <a:srgbClr val="FF7300"/>
    </a:accent5>
    <a:accent6>
      <a:srgbClr val="B9006E"/>
    </a:accent6>
    <a:hlink>
      <a:srgbClr val="0000DC"/>
    </a:hlink>
    <a:folHlink>
      <a:srgbClr val="5AC8A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1343</TotalTime>
  <Words>2156</Words>
  <Application>Microsoft Office PowerPoint</Application>
  <PresentationFormat>Širokoúhlá obrazovka</PresentationFormat>
  <Paragraphs>533</Paragraphs>
  <Slides>42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42</vt:i4>
      </vt:variant>
    </vt:vector>
  </HeadingPairs>
  <TitlesOfParts>
    <vt:vector size="55" baseType="lpstr">
      <vt:lpstr>Arial</vt:lpstr>
      <vt:lpstr>Arial CE</vt:lpstr>
      <vt:lpstr>Bangkok CE</vt:lpstr>
      <vt:lpstr>Calibri</vt:lpstr>
      <vt:lpstr>Calibri Light</vt:lpstr>
      <vt:lpstr>Tahoma</vt:lpstr>
      <vt:lpstr>Times New Roman</vt:lpstr>
      <vt:lpstr>Times New Roman CE</vt:lpstr>
      <vt:lpstr>Wingdings</vt:lpstr>
      <vt:lpstr>Motiv Office</vt:lpstr>
      <vt:lpstr>Default Design</vt:lpstr>
      <vt:lpstr>1_Prezentace_MU_CZ</vt:lpstr>
      <vt:lpstr>Prezentace_MU_CZ</vt:lpstr>
      <vt:lpstr>Prezentace aplikace PowerPoint</vt:lpstr>
      <vt:lpstr>Prezentace aplikace PowerPoint</vt:lpstr>
      <vt:lpstr>Prezentace aplikace PowerPoint</vt:lpstr>
      <vt:lpstr>Fyziologický význam akčního potenciálu</vt:lpstr>
      <vt:lpstr>Místní odpověď membránového napětí</vt:lpstr>
      <vt:lpstr>Prezentace aplikace PowerPoint</vt:lpstr>
      <vt:lpstr>Nervový systém  - hlavní funkce</vt:lpstr>
      <vt:lpstr>Prezentace aplikace PowerPoint</vt:lpstr>
      <vt:lpstr>Prezentace aplikace PowerPoint</vt:lpstr>
      <vt:lpstr>Prezentace aplikace PowerPoint</vt:lpstr>
      <vt:lpstr>AUTONOMNÍ  (VEGETATIVNÍ) NERVOVÝ SYSTÉM</vt:lpstr>
      <vt:lpstr>Autonomní NS versus SOMATICKÝ NS</vt:lpstr>
      <vt:lpstr>AUTONOMNÍ NERVOVÝ SYSTÉM</vt:lpstr>
      <vt:lpstr>AUTONOMNÍ NERVOVÝ SYSTÉM</vt:lpstr>
      <vt:lpstr>AUTONOMNÍ NERVOVÝ SYSTÉM</vt:lpstr>
      <vt:lpstr>AUTONOMNÍ NERVOVÝ SYSTÉM</vt:lpstr>
      <vt:lpstr>Prezentace aplikace PowerPoint</vt:lpstr>
      <vt:lpstr>AUTONOMNÍ NERVOVÝ SYSTÉM</vt:lpstr>
      <vt:lpstr>ANS inervuje</vt:lpstr>
      <vt:lpstr>Prezentace aplikace PowerPoint</vt:lpstr>
      <vt:lpstr>Prezentace aplikace PowerPoint</vt:lpstr>
      <vt:lpstr>Prezentace aplikace PowerPoint</vt:lpstr>
      <vt:lpstr>Prezentace aplikace PowerPoint</vt:lpstr>
      <vt:lpstr>Funkce prodloužené míchy</vt:lpstr>
      <vt:lpstr>část centrálního systému, která se uplatňuje při regulaci   činnosti srdce a krevního oběhu   – vazomotorické centrum, kardiomotorické centrum dýchání  (komplex struktur podílejících se na regulaci dýchání, obranné reflexy dýchací – kašel, kýchání) trávení mikce (činnost močového měchýře)    •podílí se na mimice obličeje, fonaci (utváření hlasu)  a společně s mozečkem na rovnováze </vt:lpstr>
      <vt:lpstr>Prezentace aplikace PowerPoint</vt:lpstr>
      <vt:lpstr>FUNKCE BAZÁLNÍCH GANGLIÍ</vt:lpstr>
      <vt:lpstr>Prezentace aplikace PowerPoint</vt:lpstr>
      <vt:lpstr>Bazální ganglia</vt:lpstr>
      <vt:lpstr>Zapojení bazálních ganglií</vt:lpstr>
      <vt:lpstr>Prezentace aplikace PowerPoint</vt:lpstr>
      <vt:lpstr>Bazální ganglia</vt:lpstr>
      <vt:lpstr>Transmitery bazálních ganglií</vt:lpstr>
      <vt:lpstr>Transmitery bazálních ganglií</vt:lpstr>
      <vt:lpstr>Bazální ganglia</vt:lpstr>
      <vt:lpstr>FUNKCE MOZEČKU</vt:lpstr>
      <vt:lpstr>Prezentace aplikace PowerPoint</vt:lpstr>
      <vt:lpstr>Mozeček - cerebellum</vt:lpstr>
      <vt:lpstr>Prezentace aplikace PowerPoint</vt:lpstr>
      <vt:lpstr>Mozeček - funkce</vt:lpstr>
      <vt:lpstr>Mozeček - poruchy</vt:lpstr>
      <vt:lpstr>Prezentace aplikace PowerPoint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Funkce prodloužené míchy</dc:title>
  <dc:creator>Zuzana Nováková</dc:creator>
  <cp:lastModifiedBy>Zuzana Nováková</cp:lastModifiedBy>
  <cp:revision>83</cp:revision>
  <dcterms:created xsi:type="dcterms:W3CDTF">2016-03-21T06:34:29Z</dcterms:created>
  <dcterms:modified xsi:type="dcterms:W3CDTF">2023-11-03T06:11:10Z</dcterms:modified>
</cp:coreProperties>
</file>