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91" r:id="rId4"/>
    <p:sldId id="258" r:id="rId5"/>
    <p:sldId id="259" r:id="rId6"/>
    <p:sldId id="28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90" r:id="rId16"/>
    <p:sldId id="281" r:id="rId17"/>
    <p:sldId id="273" r:id="rId18"/>
    <p:sldId id="288" r:id="rId19"/>
    <p:sldId id="274" r:id="rId20"/>
    <p:sldId id="275" r:id="rId21"/>
    <p:sldId id="276" r:id="rId22"/>
    <p:sldId id="277" r:id="rId23"/>
    <p:sldId id="278" r:id="rId24"/>
    <p:sldId id="279" r:id="rId25"/>
    <p:sldId id="287" r:id="rId26"/>
    <p:sldId id="292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49708-6ADD-461A-A9DD-F0DA523DD12F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99BD7-25AF-40C2-A29B-C88B6F79ED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00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99BD7-25AF-40C2-A29B-C88B6F79EDB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959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D495-4F6F-4894-901D-1A3B1246E526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49EF-8B23-4756-87D0-19A88A954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578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D495-4F6F-4894-901D-1A3B1246E526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49EF-8B23-4756-87D0-19A88A954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13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D495-4F6F-4894-901D-1A3B1246E526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49EF-8B23-4756-87D0-19A88A954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80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D495-4F6F-4894-901D-1A3B1246E526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49EF-8B23-4756-87D0-19A88A954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57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D495-4F6F-4894-901D-1A3B1246E526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49EF-8B23-4756-87D0-19A88A954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23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D495-4F6F-4894-901D-1A3B1246E526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49EF-8B23-4756-87D0-19A88A954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8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D495-4F6F-4894-901D-1A3B1246E526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49EF-8B23-4756-87D0-19A88A954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4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D495-4F6F-4894-901D-1A3B1246E526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49EF-8B23-4756-87D0-19A88A954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92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D495-4F6F-4894-901D-1A3B1246E526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49EF-8B23-4756-87D0-19A88A954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80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D495-4F6F-4894-901D-1A3B1246E526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49EF-8B23-4756-87D0-19A88A954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91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D495-4F6F-4894-901D-1A3B1246E526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649EF-8B23-4756-87D0-19A88A954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582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AD495-4F6F-4894-901D-1A3B1246E526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649EF-8B23-4756-87D0-19A88A954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086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/url?sa=i&amp;url=https://www.researchgate.net/figure/Mechanism-of-action-of-fogarty-catheter-taken-with-kind-permission-from-Mastery-of_fig1_260897635&amp;psig=AOvVaw19hbVvEjEs1rKI4VstFIbn&amp;ust=1581577109779000&amp;source=images&amp;cd=vfe&amp;ved=0CAIQjRxqFwoTCKDH14C4y-cCFQAAAAAdAAAAABA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onlinejacc.org/content/65/17_Supplement/S3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bmj.com/content/345/bmj.e5208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/url?sa=i&amp;url=https://www.angiochirurgie.cz/onemocneni-zil/krecove-zily/&amp;psig=AOvVaw3UX3gVsAxsdWqVCgDh4w0r&amp;ust=1581575687135000&amp;source=images&amp;cd=vfe&amp;ved=0CAIQjRxqFwoTCJD-o9qyy-cCFQAAAAAdAAAAABAR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url?sa=i&amp;url=https://docplayer.cz/45105104-Vliv-podavani-atorvastatinu-na-expresi-endoglinu-v-aterosklerotickych-platech.html&amp;psig=AOvVaw1T1Bgh4djdFyH5sP5725wv&amp;ust=1579544893338000&amp;source=images&amp;cd=vfe&amp;ved=0CAIQjRxqFwoTCOiSprSlkOcCFQAAAAAdAAAAABA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m/url?sa=i&amp;rct=j&amp;q=&amp;esrc=s&amp;source=images&amp;cd=&amp;ved=2ahUKEwjbsoie9K_nAhVC8uAKHSPLA_AQjRx6BAgBEAQ&amp;url=https://www.frivillig.dk/nyheder/nyheder-p3/mere-fokus-pa-lymfoedem/&amp;psig=AOvVaw3Pwjf1qORjkKdziK8oJiLT&amp;ust=158063119335939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www.google.com/url?sa=i&amp;rct=j&amp;q=&amp;esrc=s&amp;source=images&amp;cd=&amp;ved=2ahUKEwiNssPkorLnAhXa6eAKHRsxCZQQjRx6BAgBEAQ&amp;url=https://docplayer.cz/69230289-Masarykova-univerzita-lymfoscintigrafie-u-pacientu-s-otoky-dolnich-koncetin.html&amp;psig=AOvVaw2L-ef-DlZGIK9jWqc3Mbjl&amp;ust=1580712367382361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ebmedicine.net/content.php?action=showPage&amp;pid=47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www.healthdiseases.org/livedo-reticularis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496" y="620688"/>
            <a:ext cx="9108504" cy="6237311"/>
          </a:xfrm>
        </p:spPr>
        <p:txBody>
          <a:bodyPr>
            <a:normAutofit fontScale="90000"/>
          </a:bodyPr>
          <a:lstStyle/>
          <a:p>
            <a:r>
              <a:rPr lang="cs-CZ" sz="5400" b="1" dirty="0" smtClean="0"/>
              <a:t>ICHDKK</a:t>
            </a:r>
            <a:br>
              <a:rPr lang="cs-CZ" sz="5400" b="1" dirty="0" smtClean="0"/>
            </a:br>
            <a:r>
              <a:rPr lang="cs-CZ" sz="5400" b="1" dirty="0" smtClean="0"/>
              <a:t>akutní tepenné uzávěry</a:t>
            </a:r>
            <a:br>
              <a:rPr lang="cs-CZ" sz="5400" b="1" dirty="0" smtClean="0"/>
            </a:br>
            <a:r>
              <a:rPr lang="cs-CZ" sz="5400" b="1" dirty="0" err="1" smtClean="0"/>
              <a:t>Tromboflebitis</a:t>
            </a:r>
            <a:r>
              <a:rPr lang="cs-CZ" sz="5400" b="1" dirty="0" smtClean="0"/>
              <a:t/>
            </a:r>
            <a:br>
              <a:rPr lang="cs-CZ" sz="5400" b="1" dirty="0" smtClean="0"/>
            </a:br>
            <a:r>
              <a:rPr lang="cs-CZ" sz="5400" b="1" dirty="0" err="1" smtClean="0"/>
              <a:t>Flebotrombóza</a:t>
            </a:r>
            <a:r>
              <a:rPr lang="cs-CZ" sz="5400" b="1" dirty="0" smtClean="0"/>
              <a:t/>
            </a:r>
            <a:br>
              <a:rPr lang="cs-CZ" sz="5400" b="1" dirty="0" smtClean="0"/>
            </a:br>
            <a:r>
              <a:rPr lang="cs-CZ" sz="5400" b="1" dirty="0" smtClean="0"/>
              <a:t>Erysipel</a:t>
            </a:r>
            <a:br>
              <a:rPr lang="cs-CZ" sz="5400" b="1" dirty="0" smtClean="0"/>
            </a:br>
            <a:r>
              <a:rPr lang="cs-CZ" sz="5400" b="1" dirty="0"/>
              <a:t/>
            </a:r>
            <a:br>
              <a:rPr lang="cs-CZ" sz="5400" b="1" dirty="0"/>
            </a:br>
            <a:r>
              <a:rPr lang="cs-CZ" sz="4000" b="1" dirty="0" smtClean="0">
                <a:solidFill>
                  <a:srgbClr val="C00000"/>
                </a:solidFill>
              </a:rPr>
              <a:t>Klinika interní, geriatrie a </a:t>
            </a:r>
            <a:br>
              <a:rPr lang="cs-CZ" sz="4000" b="1" dirty="0" smtClean="0">
                <a:solidFill>
                  <a:srgbClr val="C00000"/>
                </a:solidFill>
              </a:rPr>
            </a:br>
            <a:r>
              <a:rPr lang="cs-CZ" sz="4000" b="1" dirty="0" smtClean="0">
                <a:solidFill>
                  <a:srgbClr val="C00000"/>
                </a:solidFill>
              </a:rPr>
              <a:t>praktického lékařství</a:t>
            </a:r>
            <a:r>
              <a:rPr lang="cs-CZ" sz="5400" b="1" dirty="0" smtClean="0">
                <a:solidFill>
                  <a:srgbClr val="C00000"/>
                </a:solidFill>
              </a:rPr>
              <a:t/>
            </a:r>
            <a:br>
              <a:rPr lang="cs-CZ" sz="5400" b="1" dirty="0" smtClean="0">
                <a:solidFill>
                  <a:srgbClr val="C00000"/>
                </a:solidFill>
              </a:rPr>
            </a:br>
            <a:endParaRPr lang="cs-CZ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03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ICHDKK – </a:t>
            </a:r>
            <a:r>
              <a:rPr lang="cs-CZ" b="1" dirty="0" err="1" smtClean="0"/>
              <a:t>diff</a:t>
            </a:r>
            <a:r>
              <a:rPr lang="cs-CZ" b="1" dirty="0" smtClean="0"/>
              <a:t> dg.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u="sng" dirty="0" smtClean="0"/>
              <a:t>Venózní uzávěr </a:t>
            </a:r>
            <a:r>
              <a:rPr lang="cs-CZ" dirty="0" smtClean="0"/>
              <a:t>– bolest spíše tlaková, u ICHDKK křečovitá</a:t>
            </a:r>
          </a:p>
          <a:p>
            <a:pPr marL="0" indent="0">
              <a:buNone/>
            </a:pPr>
            <a:r>
              <a:rPr lang="cs-CZ" dirty="0" smtClean="0"/>
              <a:t>    - úleva od boleti při elevaci, u ICHDKK spíše         zhoršení</a:t>
            </a:r>
          </a:p>
          <a:p>
            <a:r>
              <a:rPr lang="cs-CZ" u="sng" dirty="0" smtClean="0"/>
              <a:t>Spinální etiologie („neurogenní klaudikace“)</a:t>
            </a:r>
          </a:p>
          <a:p>
            <a:pPr marL="0" indent="0">
              <a:buNone/>
            </a:pPr>
            <a:r>
              <a:rPr lang="cs-CZ" dirty="0" smtClean="0"/>
              <a:t>– slabost, mravenčení, bolesti zad, specifické dermatomy, úleva při opoře v předklonu </a:t>
            </a:r>
          </a:p>
          <a:p>
            <a:r>
              <a:rPr lang="cs-CZ" u="sng" dirty="0" smtClean="0"/>
              <a:t>Artropatie</a:t>
            </a:r>
            <a:r>
              <a:rPr lang="cs-CZ" dirty="0" smtClean="0"/>
              <a:t> – bolesti v oblasti kloubů, typicky noční bolest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3551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ICHDKK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u="sng" dirty="0" smtClean="0"/>
              <a:t>Komplikace</a:t>
            </a:r>
            <a:r>
              <a:rPr lang="cs-CZ" dirty="0" smtClean="0"/>
              <a:t> – obtížné hojení ran, defekty, gangréna, akutní tepenný uzávěr, </a:t>
            </a:r>
          </a:p>
          <a:p>
            <a:r>
              <a:rPr lang="cs-CZ" u="sng" dirty="0" smtClean="0"/>
              <a:t>Terapie</a:t>
            </a:r>
            <a:r>
              <a:rPr lang="cs-CZ" dirty="0" smtClean="0"/>
              <a:t> – nutná kompenzace hypertenze, </a:t>
            </a:r>
            <a:r>
              <a:rPr lang="cs-CZ" dirty="0" err="1" smtClean="0"/>
              <a:t>hyperlipidémie</a:t>
            </a:r>
            <a:r>
              <a:rPr lang="cs-CZ" dirty="0" smtClean="0"/>
              <a:t> a diabetu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 err="1"/>
              <a:t>A</a:t>
            </a:r>
            <a:r>
              <a:rPr lang="cs-CZ" dirty="0" err="1" smtClean="0"/>
              <a:t>ntiagregace</a:t>
            </a:r>
            <a:r>
              <a:rPr lang="cs-CZ" dirty="0" smtClean="0"/>
              <a:t> – ASA/</a:t>
            </a:r>
            <a:r>
              <a:rPr lang="cs-CZ" dirty="0" err="1" smtClean="0"/>
              <a:t>clopidogrel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 err="1" smtClean="0"/>
              <a:t>Antikoagulace</a:t>
            </a:r>
            <a:r>
              <a:rPr lang="cs-CZ" dirty="0" smtClean="0"/>
              <a:t> – pouze v případě </a:t>
            </a:r>
            <a:r>
              <a:rPr lang="cs-CZ" dirty="0" err="1" smtClean="0"/>
              <a:t>embolizační</a:t>
            </a:r>
            <a:r>
              <a:rPr lang="cs-CZ" dirty="0" smtClean="0"/>
              <a:t> geneze nebo u dilatační formy s </a:t>
            </a:r>
            <a:r>
              <a:rPr lang="cs-CZ" dirty="0" err="1" smtClean="0"/>
              <a:t>intraluminálním</a:t>
            </a:r>
            <a:r>
              <a:rPr lang="cs-CZ" dirty="0" smtClean="0"/>
              <a:t> trombem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léčba klaudikací – </a:t>
            </a:r>
            <a:r>
              <a:rPr lang="cs-CZ" dirty="0" err="1" smtClean="0"/>
              <a:t>vazodilatancia</a:t>
            </a:r>
            <a:r>
              <a:rPr lang="cs-CZ" dirty="0" smtClean="0"/>
              <a:t> (</a:t>
            </a:r>
            <a:r>
              <a:rPr lang="cs-CZ" dirty="0" err="1" smtClean="0"/>
              <a:t>cilostazol</a:t>
            </a:r>
            <a:r>
              <a:rPr lang="cs-CZ" dirty="0" smtClean="0"/>
              <a:t>, </a:t>
            </a:r>
            <a:r>
              <a:rPr lang="cs-CZ" dirty="0" err="1" smtClean="0"/>
              <a:t>naftidrofuryl</a:t>
            </a:r>
            <a:r>
              <a:rPr lang="cs-CZ" dirty="0" smtClean="0"/>
              <a:t>, </a:t>
            </a:r>
            <a:r>
              <a:rPr lang="cs-CZ" dirty="0" err="1" smtClean="0"/>
              <a:t>pentoxyfilin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PTA (stent), chirurgická terapie – bypass, </a:t>
            </a:r>
            <a:r>
              <a:rPr lang="cs-CZ" dirty="0" err="1" smtClean="0"/>
              <a:t>trombarterectomie</a:t>
            </a:r>
            <a:r>
              <a:rPr lang="cs-CZ" dirty="0" smtClean="0"/>
              <a:t>, amputace – poslední možnost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4956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Akutní končetinová ischemie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Náhle vzniklá porucha prokrvení končetiny</a:t>
            </a:r>
          </a:p>
          <a:p>
            <a:r>
              <a:rPr lang="cs-CZ" u="sng" dirty="0" smtClean="0"/>
              <a:t>Etiologie</a:t>
            </a:r>
            <a:r>
              <a:rPr lang="cs-CZ" dirty="0" smtClean="0"/>
              <a:t> – nejčastěji embolie – </a:t>
            </a:r>
            <a:r>
              <a:rPr lang="cs-CZ" dirty="0" err="1" smtClean="0"/>
              <a:t>Fisi</a:t>
            </a:r>
            <a:r>
              <a:rPr lang="cs-CZ" dirty="0" smtClean="0"/>
              <a:t>, IM, </a:t>
            </a:r>
            <a:r>
              <a:rPr lang="cs-CZ" dirty="0" err="1" smtClean="0"/>
              <a:t>endokarditída</a:t>
            </a:r>
            <a:r>
              <a:rPr lang="cs-CZ" dirty="0" smtClean="0"/>
              <a:t>, aneurysma LK, paradoxní embolizace při FOA</a:t>
            </a:r>
          </a:p>
          <a:p>
            <a:pPr marL="0" indent="0">
              <a:buNone/>
            </a:pPr>
            <a:r>
              <a:rPr lang="cs-CZ" dirty="0" smtClean="0"/>
              <a:t>    - trombóza, ruptura AS plátu, disekce aorty, poranění tepny – např. po punkci</a:t>
            </a:r>
          </a:p>
          <a:p>
            <a:r>
              <a:rPr lang="cs-CZ" u="sng" dirty="0" smtClean="0"/>
              <a:t>Klin. obraz </a:t>
            </a:r>
            <a:r>
              <a:rPr lang="cs-CZ" dirty="0" smtClean="0"/>
              <a:t>– chlad, bledost až </a:t>
            </a:r>
            <a:r>
              <a:rPr lang="cs-CZ" dirty="0" err="1" smtClean="0"/>
              <a:t>mramoráž</a:t>
            </a:r>
            <a:r>
              <a:rPr lang="cs-CZ" dirty="0" smtClean="0"/>
              <a:t> končetiny, krutá bolest, snížená hybnost, chybění pulzací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0517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Akutní končetinová ischemie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/>
              <a:t>Diagnostika</a:t>
            </a:r>
            <a:r>
              <a:rPr lang="cs-CZ" dirty="0" smtClean="0"/>
              <a:t> – Klinický obraz, UZ </a:t>
            </a:r>
            <a:r>
              <a:rPr lang="cs-CZ" dirty="0" err="1" smtClean="0"/>
              <a:t>doppler</a:t>
            </a:r>
            <a:r>
              <a:rPr lang="cs-CZ" dirty="0" smtClean="0"/>
              <a:t>, CT angiografie</a:t>
            </a:r>
          </a:p>
          <a:p>
            <a:r>
              <a:rPr lang="cs-CZ" u="sng" dirty="0" err="1" smtClean="0"/>
              <a:t>Diff</a:t>
            </a:r>
            <a:r>
              <a:rPr lang="cs-CZ" u="sng" dirty="0" smtClean="0"/>
              <a:t>. dg</a:t>
            </a:r>
            <a:r>
              <a:rPr lang="cs-CZ" dirty="0" smtClean="0"/>
              <a:t>. – </a:t>
            </a:r>
            <a:r>
              <a:rPr lang="cs-CZ" dirty="0" err="1" smtClean="0"/>
              <a:t>phlegmasia</a:t>
            </a:r>
            <a:r>
              <a:rPr lang="cs-CZ" dirty="0" smtClean="0"/>
              <a:t> </a:t>
            </a:r>
            <a:r>
              <a:rPr lang="cs-CZ" dirty="0" err="1" smtClean="0"/>
              <a:t>coerulea</a:t>
            </a:r>
            <a:r>
              <a:rPr lang="cs-CZ" dirty="0" smtClean="0"/>
              <a:t> </a:t>
            </a:r>
            <a:r>
              <a:rPr lang="cs-CZ" dirty="0" err="1" smtClean="0"/>
              <a:t>dolens</a:t>
            </a:r>
            <a:r>
              <a:rPr lang="cs-CZ" dirty="0" smtClean="0"/>
              <a:t> – také chybí pulzace</a:t>
            </a:r>
          </a:p>
          <a:p>
            <a:r>
              <a:rPr lang="cs-CZ" u="sng" dirty="0" smtClean="0"/>
              <a:t>Komplikace </a:t>
            </a:r>
            <a:r>
              <a:rPr lang="cs-CZ" dirty="0" smtClean="0"/>
              <a:t>– šok, ischemická nekróza, uvolnění myoglobinu &gt; akutní renální selhání, </a:t>
            </a:r>
            <a:r>
              <a:rPr lang="cs-CZ" dirty="0" err="1" smtClean="0"/>
              <a:t>kompartment</a:t>
            </a:r>
            <a:r>
              <a:rPr lang="cs-CZ" dirty="0" smtClean="0"/>
              <a:t> syndrom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322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Akutní končetinová ischemie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cs-CZ" b="1" dirty="0" smtClean="0"/>
              <a:t>Terapie</a:t>
            </a:r>
            <a:r>
              <a:rPr lang="cs-CZ" dirty="0" smtClean="0"/>
              <a:t> – </a:t>
            </a:r>
            <a:r>
              <a:rPr lang="cs-CZ" dirty="0"/>
              <a:t>n</a:t>
            </a:r>
            <a:r>
              <a:rPr lang="cs-CZ" dirty="0" smtClean="0"/>
              <a:t>ejprve aplikace heparinu – zabrání narůstání trombu, analgetika</a:t>
            </a:r>
          </a:p>
          <a:p>
            <a:pPr marL="0" indent="0">
              <a:buNone/>
            </a:pPr>
            <a:r>
              <a:rPr lang="cs-CZ" dirty="0" smtClean="0"/>
              <a:t>   - přednostně chirurgická  - </a:t>
            </a:r>
            <a:r>
              <a:rPr lang="cs-CZ" dirty="0" err="1" smtClean="0"/>
              <a:t>embolektomie</a:t>
            </a:r>
            <a:r>
              <a:rPr lang="cs-CZ" dirty="0" smtClean="0"/>
              <a:t>   </a:t>
            </a:r>
            <a:r>
              <a:rPr lang="cs-CZ" dirty="0" err="1" smtClean="0"/>
              <a:t>Fogartyho</a:t>
            </a:r>
            <a:r>
              <a:rPr lang="cs-CZ" dirty="0" smtClean="0"/>
              <a:t> katetrem, bypass, lokální </a:t>
            </a:r>
            <a:r>
              <a:rPr lang="cs-CZ" dirty="0" err="1" smtClean="0"/>
              <a:t>intraarteriální</a:t>
            </a:r>
            <a:r>
              <a:rPr lang="cs-CZ" dirty="0" smtClean="0"/>
              <a:t> trombolýza, aspirační </a:t>
            </a:r>
            <a:r>
              <a:rPr lang="cs-CZ" dirty="0" err="1" smtClean="0"/>
              <a:t>trombektomie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9744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 smtClean="0"/>
              <a:t>Embolektomie</a:t>
            </a:r>
            <a:r>
              <a:rPr lang="cs-CZ" b="1" dirty="0" smtClean="0"/>
              <a:t> </a:t>
            </a:r>
            <a:r>
              <a:rPr lang="cs-CZ" b="1" dirty="0" err="1" smtClean="0"/>
              <a:t>Fogartyho</a:t>
            </a:r>
            <a:r>
              <a:rPr lang="cs-CZ" b="1" dirty="0" smtClean="0"/>
              <a:t> katetrem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Image result for fogarty cathet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936979" cy="537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4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Výsledek obrázku pro ct angiography leg ischem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243408"/>
            <a:ext cx="3653383" cy="752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ouvisející obráze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-7494"/>
            <a:ext cx="4928995" cy="702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812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Onemocnění žil</a:t>
            </a:r>
            <a:br>
              <a:rPr lang="cs-CZ" sz="3200" b="1" dirty="0" smtClean="0"/>
            </a:br>
            <a:r>
              <a:rPr lang="cs-CZ" sz="3200" b="1" dirty="0" smtClean="0"/>
              <a:t> – nedostatečnost žilní stěny, varixy („křečové žíly“)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13602"/>
            <a:ext cx="8229600" cy="4525963"/>
          </a:xfrm>
        </p:spPr>
        <p:txBody>
          <a:bodyPr/>
          <a:lstStyle/>
          <a:p>
            <a:r>
              <a:rPr lang="cs-CZ" dirty="0" smtClean="0"/>
              <a:t>Vakovité nebo válcovité rozšíření žilního kmene – povrchového nebo hlubokého</a:t>
            </a:r>
          </a:p>
          <a:p>
            <a:r>
              <a:rPr lang="cs-CZ" u="sng" dirty="0" smtClean="0"/>
              <a:t>Etiologie</a:t>
            </a:r>
            <a:r>
              <a:rPr lang="cs-CZ" dirty="0" smtClean="0"/>
              <a:t> – multifaktoriální – vrozená nedostatečnost vaziva, hormonální působení, dlouhé stání, těhotenství, obezita</a:t>
            </a:r>
          </a:p>
          <a:p>
            <a:r>
              <a:rPr lang="cs-CZ" u="sng" dirty="0" smtClean="0"/>
              <a:t>Příznaky</a:t>
            </a:r>
            <a:r>
              <a:rPr lang="cs-CZ" dirty="0" smtClean="0"/>
              <a:t> - viditelné a hmatné povrchové varixy, pocit přeplnění DKK a </a:t>
            </a:r>
            <a:r>
              <a:rPr lang="cs-CZ" dirty="0" err="1" smtClean="0"/>
              <a:t>perimal</a:t>
            </a:r>
            <a:r>
              <a:rPr lang="cs-CZ" dirty="0" smtClean="0"/>
              <a:t>. otoky zejména večer</a:t>
            </a:r>
          </a:p>
        </p:txBody>
      </p:sp>
    </p:spTree>
    <p:extLst>
      <p:ext uri="{BB962C8B-B14F-4D97-AF65-F5344CB8AC3E}">
        <p14:creationId xmlns:p14="http://schemas.microsoft.com/office/powerpoint/2010/main" val="2241404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Klasifikace varixů DKK - CEAP</a:t>
            </a:r>
            <a:endParaRPr lang="cs-CZ" b="1" dirty="0"/>
          </a:p>
        </p:txBody>
      </p:sp>
      <p:pic>
        <p:nvPicPr>
          <p:cNvPr id="1026" name="Picture 2" descr="Image result for varixy d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7" y="1988840"/>
            <a:ext cx="9199413" cy="3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345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Varixy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/>
              <a:t>Diagnostika</a:t>
            </a:r>
            <a:r>
              <a:rPr lang="cs-CZ" dirty="0" smtClean="0"/>
              <a:t> – klinický obraz, UZ </a:t>
            </a:r>
            <a:r>
              <a:rPr lang="cs-CZ" dirty="0" err="1" smtClean="0"/>
              <a:t>doppler</a:t>
            </a:r>
            <a:r>
              <a:rPr lang="cs-CZ" dirty="0" smtClean="0"/>
              <a:t> – zejména před operačním odstraněním, kde nutno vyšetřit průchodnost hlubokého systému</a:t>
            </a:r>
          </a:p>
          <a:p>
            <a:r>
              <a:rPr lang="cs-CZ" u="sng" dirty="0" smtClean="0"/>
              <a:t>Komplikace</a:t>
            </a:r>
            <a:r>
              <a:rPr lang="cs-CZ" dirty="0" smtClean="0"/>
              <a:t> – </a:t>
            </a:r>
            <a:r>
              <a:rPr lang="cs-CZ" dirty="0" err="1" smtClean="0"/>
              <a:t>flebitídy</a:t>
            </a:r>
            <a:r>
              <a:rPr lang="cs-CZ" dirty="0" smtClean="0"/>
              <a:t>, žilní </a:t>
            </a:r>
            <a:r>
              <a:rPr lang="cs-CZ" dirty="0" err="1" smtClean="0"/>
              <a:t>insuf</a:t>
            </a:r>
            <a:r>
              <a:rPr lang="cs-CZ" dirty="0" smtClean="0"/>
              <a:t>.</a:t>
            </a:r>
          </a:p>
          <a:p>
            <a:r>
              <a:rPr lang="cs-CZ" u="sng" dirty="0" smtClean="0"/>
              <a:t>Terapie</a:t>
            </a:r>
            <a:r>
              <a:rPr lang="cs-CZ" dirty="0" smtClean="0"/>
              <a:t> – elastické (kompresivní) punčochy nebo bandáže, více pohybu, </a:t>
            </a:r>
            <a:r>
              <a:rPr lang="cs-CZ" dirty="0" err="1" smtClean="0"/>
              <a:t>venotonika</a:t>
            </a:r>
            <a:r>
              <a:rPr lang="cs-CZ" dirty="0" smtClean="0"/>
              <a:t>, odstranění chirurgicky, sklerotizace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181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cs-CZ" b="1" dirty="0" smtClean="0"/>
              <a:t>Obecná stavba cévní stěny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4618856" cy="5361459"/>
          </a:xfrm>
        </p:spPr>
        <p:txBody>
          <a:bodyPr/>
          <a:lstStyle/>
          <a:p>
            <a:r>
              <a:rPr lang="cs-CZ" u="sng" dirty="0" smtClean="0"/>
              <a:t>Intima</a:t>
            </a:r>
            <a:r>
              <a:rPr lang="cs-CZ" dirty="0" smtClean="0"/>
              <a:t> – vnitřní </a:t>
            </a:r>
            <a:r>
              <a:rPr lang="cs-CZ" dirty="0" err="1" smtClean="0"/>
              <a:t>nesmáčivá</a:t>
            </a:r>
            <a:r>
              <a:rPr lang="cs-CZ" dirty="0" smtClean="0"/>
              <a:t> výstelka kryta endotelem</a:t>
            </a:r>
          </a:p>
          <a:p>
            <a:r>
              <a:rPr lang="cs-CZ" u="sng" dirty="0" smtClean="0"/>
              <a:t>Media </a:t>
            </a:r>
            <a:r>
              <a:rPr lang="cs-CZ" dirty="0" smtClean="0"/>
              <a:t>– střední vrstva tvořena elastickým vazivem a buňkami hladké svaloviny</a:t>
            </a:r>
          </a:p>
          <a:p>
            <a:r>
              <a:rPr lang="cs-CZ" u="sng" dirty="0" err="1" smtClean="0"/>
              <a:t>Adventicie</a:t>
            </a:r>
            <a:r>
              <a:rPr lang="cs-CZ" u="sng" dirty="0" smtClean="0"/>
              <a:t> </a:t>
            </a:r>
            <a:r>
              <a:rPr lang="cs-CZ" dirty="0" smtClean="0"/>
              <a:t>– vnější vazivová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vrstva</a:t>
            </a:r>
            <a:endParaRPr lang="cs-CZ" dirty="0"/>
          </a:p>
        </p:txBody>
      </p:sp>
      <p:pic>
        <p:nvPicPr>
          <p:cNvPr id="1026" name="Picture 2" descr="Image result for cévní stěna&quot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277" y="1340768"/>
            <a:ext cx="3473065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379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Povrchová </a:t>
            </a:r>
            <a:r>
              <a:rPr lang="cs-CZ" b="1" dirty="0" err="1" smtClean="0"/>
              <a:t>flebitída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Zánětlivé postižení varikózního uzlu nebo vény s trombotickým uzávěrem</a:t>
            </a:r>
          </a:p>
          <a:p>
            <a:r>
              <a:rPr lang="cs-CZ" u="sng" dirty="0" smtClean="0"/>
              <a:t>Etiologie</a:t>
            </a:r>
            <a:r>
              <a:rPr lang="cs-CZ" dirty="0" smtClean="0"/>
              <a:t> – mechanický útlak, na HKK často po venepunkcích, </a:t>
            </a:r>
            <a:r>
              <a:rPr lang="cs-CZ" dirty="0" err="1"/>
              <a:t>Bürgerova</a:t>
            </a:r>
            <a:r>
              <a:rPr lang="cs-CZ" dirty="0"/>
              <a:t> nemoc </a:t>
            </a:r>
            <a:r>
              <a:rPr lang="cs-CZ" dirty="0" smtClean="0"/>
              <a:t>, malignita</a:t>
            </a:r>
          </a:p>
          <a:p>
            <a:r>
              <a:rPr lang="cs-CZ" u="sng" dirty="0" smtClean="0"/>
              <a:t>Klinický obraz </a:t>
            </a:r>
            <a:r>
              <a:rPr lang="cs-CZ" dirty="0" smtClean="0"/>
              <a:t>- známky zánětu v oblasti postižené vény, zatvrdnutí  - známka trombózy</a:t>
            </a:r>
          </a:p>
          <a:p>
            <a:r>
              <a:rPr lang="cs-CZ" u="sng" dirty="0" smtClean="0"/>
              <a:t>Diagnostika</a:t>
            </a:r>
            <a:r>
              <a:rPr lang="cs-CZ" dirty="0" smtClean="0"/>
              <a:t>: klinický obraz, příp. UZ </a:t>
            </a:r>
            <a:r>
              <a:rPr lang="cs-CZ" dirty="0" err="1" smtClean="0"/>
              <a:t>doppler</a:t>
            </a:r>
            <a:endParaRPr lang="cs-CZ" dirty="0" smtClean="0"/>
          </a:p>
          <a:p>
            <a:r>
              <a:rPr lang="cs-CZ" u="sng" dirty="0" smtClean="0"/>
              <a:t>Terapie</a:t>
            </a:r>
            <a:r>
              <a:rPr lang="cs-CZ" dirty="0" smtClean="0"/>
              <a:t>– </a:t>
            </a:r>
            <a:r>
              <a:rPr lang="cs-CZ" dirty="0" err="1" smtClean="0"/>
              <a:t>hirudoid</a:t>
            </a:r>
            <a:r>
              <a:rPr lang="cs-CZ" dirty="0"/>
              <a:t> </a:t>
            </a:r>
            <a:r>
              <a:rPr lang="cs-CZ" dirty="0" smtClean="0"/>
              <a:t>a antiflogistika lokálně, bandáže, při větším rozsahu nebo blízkosti </a:t>
            </a:r>
            <a:r>
              <a:rPr lang="cs-CZ" dirty="0" err="1" smtClean="0"/>
              <a:t>saféno</a:t>
            </a:r>
            <a:r>
              <a:rPr lang="cs-CZ" dirty="0" smtClean="0"/>
              <a:t>-femorální </a:t>
            </a:r>
            <a:r>
              <a:rPr lang="cs-CZ" dirty="0" err="1" smtClean="0"/>
              <a:t>junkce</a:t>
            </a:r>
            <a:r>
              <a:rPr lang="cs-CZ" dirty="0" smtClean="0"/>
              <a:t>, tj. při riziku přechodu do hlubokého systému </a:t>
            </a:r>
            <a:r>
              <a:rPr lang="cs-CZ" dirty="0" err="1" smtClean="0"/>
              <a:t>antikoagulace</a:t>
            </a:r>
            <a:r>
              <a:rPr lang="cs-CZ" dirty="0" smtClean="0"/>
              <a:t>, ATB při celkových známkách zánětu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7019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Hluboká (</a:t>
            </a:r>
            <a:r>
              <a:rPr lang="cs-CZ" b="1" dirty="0" err="1" smtClean="0"/>
              <a:t>flebo</a:t>
            </a:r>
            <a:r>
              <a:rPr lang="cs-CZ" b="1" dirty="0" smtClean="0"/>
              <a:t>)trombóza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Intravaskulární trombóza v hlubokých žílách zejména DKK</a:t>
            </a:r>
          </a:p>
          <a:p>
            <a:r>
              <a:rPr lang="cs-CZ" u="sng" dirty="0" smtClean="0"/>
              <a:t>Etiologie</a:t>
            </a:r>
            <a:r>
              <a:rPr lang="cs-CZ" dirty="0" smtClean="0"/>
              <a:t>  - obecně </a:t>
            </a:r>
            <a:r>
              <a:rPr lang="cs-CZ" dirty="0" err="1" smtClean="0"/>
              <a:t>dysbalance</a:t>
            </a:r>
            <a:r>
              <a:rPr lang="cs-CZ" dirty="0" smtClean="0"/>
              <a:t> ve </a:t>
            </a:r>
            <a:r>
              <a:rPr lang="cs-CZ" dirty="0" err="1" smtClean="0"/>
              <a:t>Virchowově</a:t>
            </a:r>
            <a:r>
              <a:rPr lang="cs-CZ" dirty="0" smtClean="0"/>
              <a:t> triádě (</a:t>
            </a:r>
            <a:r>
              <a:rPr lang="cs-CZ" dirty="0" err="1" smtClean="0"/>
              <a:t>hyperkoagulační</a:t>
            </a:r>
            <a:r>
              <a:rPr lang="cs-CZ" dirty="0" smtClean="0"/>
              <a:t> stav, </a:t>
            </a:r>
            <a:r>
              <a:rPr lang="cs-CZ" dirty="0" err="1" smtClean="0"/>
              <a:t>stáza</a:t>
            </a:r>
            <a:r>
              <a:rPr lang="cs-CZ" dirty="0" smtClean="0"/>
              <a:t> krve, porucha endotelu)</a:t>
            </a:r>
          </a:p>
          <a:p>
            <a:r>
              <a:rPr lang="cs-CZ" u="sng" dirty="0" smtClean="0"/>
              <a:t>Predisponující faktory </a:t>
            </a:r>
            <a:r>
              <a:rPr lang="cs-CZ" dirty="0" smtClean="0"/>
              <a:t>– operace, úrazy, imobilita, dlouhé sezení – cestování, sepse, obezita, malignity, </a:t>
            </a:r>
            <a:r>
              <a:rPr lang="cs-CZ" dirty="0" err="1" smtClean="0"/>
              <a:t>trombofilní</a:t>
            </a:r>
            <a:r>
              <a:rPr lang="cs-CZ" dirty="0" smtClean="0"/>
              <a:t> stavy, některé léky</a:t>
            </a:r>
          </a:p>
          <a:p>
            <a:r>
              <a:rPr lang="cs-CZ" u="sng" dirty="0" smtClean="0"/>
              <a:t>Příznaky</a:t>
            </a:r>
            <a:r>
              <a:rPr lang="cs-CZ" dirty="0" smtClean="0"/>
              <a:t> – otok, zteplání, palpační bolestivost v průběhu žil, může být i klidová, zvýraznění povrchové systému, </a:t>
            </a:r>
            <a:r>
              <a:rPr lang="cs-CZ" dirty="0" err="1" smtClean="0"/>
              <a:t>pozit</a:t>
            </a:r>
            <a:r>
              <a:rPr lang="cs-CZ" dirty="0" smtClean="0"/>
              <a:t>. </a:t>
            </a:r>
            <a:r>
              <a:rPr lang="cs-CZ" dirty="0" err="1" smtClean="0"/>
              <a:t>Homans</a:t>
            </a:r>
            <a:r>
              <a:rPr lang="cs-CZ" dirty="0" smtClean="0"/>
              <a:t> a plantární znamení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4795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Hluboká (</a:t>
            </a:r>
            <a:r>
              <a:rPr lang="cs-CZ" b="1" dirty="0" err="1" smtClean="0"/>
              <a:t>flebo</a:t>
            </a:r>
            <a:r>
              <a:rPr lang="cs-CZ" b="1" dirty="0" smtClean="0"/>
              <a:t>)</a:t>
            </a:r>
            <a:r>
              <a:rPr lang="cs-CZ" b="1" dirty="0" err="1" smtClean="0"/>
              <a:t>trobóza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u="sng" dirty="0" smtClean="0"/>
              <a:t>Diagnostika</a:t>
            </a:r>
            <a:r>
              <a:rPr lang="cs-CZ" dirty="0" smtClean="0"/>
              <a:t> – klinický obraz, UZ </a:t>
            </a:r>
            <a:r>
              <a:rPr lang="cs-CZ" dirty="0" err="1" smtClean="0"/>
              <a:t>doppler</a:t>
            </a:r>
            <a:r>
              <a:rPr lang="cs-CZ" dirty="0" smtClean="0"/>
              <a:t>, scintigrafie, elevace DD</a:t>
            </a:r>
          </a:p>
          <a:p>
            <a:r>
              <a:rPr lang="cs-CZ" u="sng" dirty="0" err="1" smtClean="0"/>
              <a:t>Diff</a:t>
            </a:r>
            <a:r>
              <a:rPr lang="cs-CZ" u="sng" dirty="0" smtClean="0"/>
              <a:t> dg</a:t>
            </a:r>
            <a:r>
              <a:rPr lang="cs-CZ" dirty="0" smtClean="0"/>
              <a:t>.: </a:t>
            </a:r>
            <a:r>
              <a:rPr lang="cs-CZ" dirty="0" err="1" smtClean="0"/>
              <a:t>postrombotický</a:t>
            </a:r>
            <a:r>
              <a:rPr lang="cs-CZ" dirty="0" smtClean="0"/>
              <a:t> syndrom, lymfedém, LIS, tepenný uzávěr – </a:t>
            </a:r>
            <a:r>
              <a:rPr lang="cs-CZ" dirty="0" err="1" smtClean="0"/>
              <a:t>phlegmasia</a:t>
            </a:r>
            <a:r>
              <a:rPr lang="cs-CZ" dirty="0" smtClean="0"/>
              <a:t> alba </a:t>
            </a:r>
            <a:r>
              <a:rPr lang="cs-CZ" dirty="0" err="1" smtClean="0"/>
              <a:t>dolens</a:t>
            </a:r>
            <a:r>
              <a:rPr lang="cs-CZ" dirty="0" smtClean="0"/>
              <a:t> – také chybí pulzace</a:t>
            </a:r>
          </a:p>
          <a:p>
            <a:r>
              <a:rPr lang="cs-CZ" u="sng" dirty="0" smtClean="0"/>
              <a:t>Komplikace</a:t>
            </a:r>
            <a:r>
              <a:rPr lang="cs-CZ" dirty="0" smtClean="0"/>
              <a:t> – PE, </a:t>
            </a:r>
            <a:r>
              <a:rPr lang="cs-CZ" dirty="0" err="1" smtClean="0"/>
              <a:t>postrombotický</a:t>
            </a:r>
            <a:r>
              <a:rPr lang="cs-CZ" dirty="0" smtClean="0"/>
              <a:t> syndrom</a:t>
            </a:r>
          </a:p>
          <a:p>
            <a:r>
              <a:rPr lang="cs-CZ" u="sng" dirty="0" smtClean="0"/>
              <a:t>Terapie</a:t>
            </a:r>
            <a:r>
              <a:rPr lang="cs-CZ" dirty="0" smtClean="0"/>
              <a:t> – Bandáže, klidový režim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 err="1" smtClean="0"/>
              <a:t>antikoagulace</a:t>
            </a:r>
            <a:r>
              <a:rPr lang="cs-CZ" dirty="0" smtClean="0"/>
              <a:t> – LMWH, </a:t>
            </a:r>
            <a:r>
              <a:rPr lang="cs-CZ" dirty="0" err="1" smtClean="0"/>
              <a:t>warfarin</a:t>
            </a:r>
            <a:r>
              <a:rPr lang="cs-CZ" dirty="0" smtClean="0"/>
              <a:t>, NOAC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lokální trombolýza – větší rozsah </a:t>
            </a:r>
            <a:r>
              <a:rPr lang="cs-CZ" dirty="0" err="1" smtClean="0"/>
              <a:t>phlegmasia</a:t>
            </a:r>
            <a:r>
              <a:rPr lang="cs-CZ" dirty="0" smtClean="0"/>
              <a:t>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dirty="0" err="1" smtClean="0"/>
              <a:t>ceorulea</a:t>
            </a:r>
            <a:r>
              <a:rPr lang="cs-CZ" dirty="0" smtClean="0"/>
              <a:t> </a:t>
            </a:r>
            <a:r>
              <a:rPr lang="cs-CZ" dirty="0" err="1" smtClean="0"/>
              <a:t>dolens</a:t>
            </a:r>
            <a:r>
              <a:rPr lang="cs-CZ" dirty="0" smtClean="0"/>
              <a:t> nebo totální uzávěr VFC/VIC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6490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Chronická žilní insuficience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u="sng" dirty="0" smtClean="0"/>
              <a:t>Definice</a:t>
            </a:r>
            <a:r>
              <a:rPr lang="cs-CZ" dirty="0" smtClean="0"/>
              <a:t> – </a:t>
            </a:r>
            <a:r>
              <a:rPr lang="cs-CZ" dirty="0" err="1" smtClean="0"/>
              <a:t>stáza</a:t>
            </a:r>
            <a:r>
              <a:rPr lang="cs-CZ" dirty="0" smtClean="0"/>
              <a:t> krve v DKK se zvýšením žilního tlaku a se sekundárními změnami žil a kůže</a:t>
            </a:r>
          </a:p>
          <a:p>
            <a:r>
              <a:rPr lang="cs-CZ" u="sng" dirty="0" smtClean="0"/>
              <a:t>Etiologie</a:t>
            </a:r>
            <a:r>
              <a:rPr lang="cs-CZ" dirty="0" smtClean="0"/>
              <a:t> – porucha funkce žilních chlopní s následnou poruchou mikrocirkulace</a:t>
            </a:r>
          </a:p>
          <a:p>
            <a:r>
              <a:rPr lang="cs-CZ" u="sng" dirty="0" smtClean="0"/>
              <a:t>Příznaky </a:t>
            </a:r>
            <a:r>
              <a:rPr lang="cs-CZ" dirty="0" smtClean="0"/>
              <a:t>– přechodné </a:t>
            </a:r>
            <a:r>
              <a:rPr lang="cs-CZ" dirty="0" err="1" smtClean="0"/>
              <a:t>perimaleolární</a:t>
            </a:r>
            <a:r>
              <a:rPr lang="cs-CZ" dirty="0" smtClean="0"/>
              <a:t> otoky, varixy, v pozdějších fázích i trvalé otoky s uvolněním </a:t>
            </a:r>
            <a:r>
              <a:rPr lang="cs-CZ" dirty="0" err="1" smtClean="0"/>
              <a:t>hemosiderinu</a:t>
            </a:r>
            <a:r>
              <a:rPr lang="cs-CZ" dirty="0" smtClean="0"/>
              <a:t> do kůže, vznik bércové ulcerace</a:t>
            </a:r>
          </a:p>
          <a:p>
            <a:r>
              <a:rPr lang="cs-CZ" u="sng" dirty="0" smtClean="0"/>
              <a:t>Diagnostika</a:t>
            </a:r>
            <a:r>
              <a:rPr lang="cs-CZ" dirty="0" smtClean="0"/>
              <a:t> – klinický obraz, UZ </a:t>
            </a:r>
            <a:r>
              <a:rPr lang="cs-CZ" dirty="0" err="1" smtClean="0"/>
              <a:t>doppler</a:t>
            </a:r>
            <a:endParaRPr lang="cs-CZ" dirty="0" smtClean="0"/>
          </a:p>
          <a:p>
            <a:r>
              <a:rPr lang="cs-CZ" u="sng" dirty="0" smtClean="0"/>
              <a:t>Terapie</a:t>
            </a:r>
            <a:r>
              <a:rPr lang="cs-CZ" dirty="0" smtClean="0"/>
              <a:t> – kompresní léčba, </a:t>
            </a:r>
            <a:r>
              <a:rPr lang="cs-CZ" dirty="0" err="1" smtClean="0"/>
              <a:t>venotonika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70271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cs-CZ" b="1" dirty="0" smtClean="0"/>
              <a:t>Lymfedém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Stáza v lymfatickém oběhu způsobující </a:t>
            </a:r>
            <a:r>
              <a:rPr lang="cs-CZ" dirty="0" err="1" smtClean="0"/>
              <a:t>stázu</a:t>
            </a:r>
            <a:r>
              <a:rPr lang="cs-CZ" dirty="0" smtClean="0"/>
              <a:t> lymfy v podkoží</a:t>
            </a:r>
          </a:p>
          <a:p>
            <a:r>
              <a:rPr lang="cs-CZ" u="sng" dirty="0" smtClean="0"/>
              <a:t>Etiologie</a:t>
            </a:r>
            <a:r>
              <a:rPr lang="cs-CZ" dirty="0" smtClean="0"/>
              <a:t> – častěji sekundární – porucha průchodnosti při tumorózním procesu, po operaci, zánětu, ozáření</a:t>
            </a:r>
          </a:p>
          <a:p>
            <a:r>
              <a:rPr lang="cs-CZ" u="sng" dirty="0" smtClean="0"/>
              <a:t>Klinický obraz </a:t>
            </a:r>
            <a:r>
              <a:rPr lang="cs-CZ" dirty="0" smtClean="0"/>
              <a:t>– postupně se zhoršující otok končetiny  indurací podkoží</a:t>
            </a:r>
          </a:p>
          <a:p>
            <a:r>
              <a:rPr lang="cs-CZ" u="sng" dirty="0" err="1" smtClean="0"/>
              <a:t>Dignostika</a:t>
            </a:r>
            <a:r>
              <a:rPr lang="cs-CZ" dirty="0" smtClean="0"/>
              <a:t> – klinický obraz, lymfografie - </a:t>
            </a:r>
            <a:r>
              <a:rPr lang="cs-CZ" dirty="0" err="1" smtClean="0"/>
              <a:t>lymfoscintigrafie</a:t>
            </a:r>
            <a:endParaRPr lang="cs-CZ" dirty="0" smtClean="0"/>
          </a:p>
          <a:p>
            <a:r>
              <a:rPr lang="cs-CZ" u="sng" dirty="0" smtClean="0"/>
              <a:t>Komplikace</a:t>
            </a:r>
            <a:r>
              <a:rPr lang="cs-CZ" dirty="0" smtClean="0"/>
              <a:t> – Erysipel, defekty, vzácně i maligní transformace - </a:t>
            </a:r>
            <a:r>
              <a:rPr lang="cs-CZ" dirty="0" err="1" smtClean="0"/>
              <a:t>lymfangiosarkom</a:t>
            </a:r>
            <a:endParaRPr lang="cs-CZ" dirty="0" smtClean="0"/>
          </a:p>
          <a:p>
            <a:r>
              <a:rPr lang="cs-CZ" u="sng" dirty="0" smtClean="0"/>
              <a:t>Terapie</a:t>
            </a:r>
            <a:r>
              <a:rPr lang="cs-CZ" dirty="0" smtClean="0"/>
              <a:t> – lymfatická drenáž, kompresivní terapie, odstranění vyvolávající příčiny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2930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Lymfedém LDK	               </a:t>
            </a:r>
            <a:r>
              <a:rPr lang="cs-CZ" dirty="0" err="1" smtClean="0"/>
              <a:t>Lymfoscintigrafie</a:t>
            </a:r>
            <a:r>
              <a:rPr lang="cs-CZ" dirty="0" smtClean="0"/>
              <a:t> DKK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Súvisiaci obrázo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7" y="44624"/>
            <a:ext cx="3765892" cy="542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Výsledok vyhľadávania obrázkov pre dopyt lymfoscintigrafi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518" y="1434020"/>
            <a:ext cx="5015975" cy="403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55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cs-CZ" b="1" dirty="0" smtClean="0"/>
              <a:t>Erysipel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170889"/>
            <a:ext cx="8215199" cy="4680520"/>
          </a:xfrm>
        </p:spPr>
        <p:txBody>
          <a:bodyPr>
            <a:normAutofit/>
          </a:bodyPr>
          <a:lstStyle/>
          <a:p>
            <a:r>
              <a:rPr lang="cs-CZ" dirty="0" smtClean="0"/>
              <a:t>Akutní lymfangoitis a </a:t>
            </a:r>
            <a:r>
              <a:rPr lang="cs-CZ" dirty="0" err="1" smtClean="0"/>
              <a:t>lymfandenitis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nejčastěji DKK</a:t>
            </a:r>
          </a:p>
          <a:p>
            <a:r>
              <a:rPr lang="cs-CZ" u="sng" dirty="0" smtClean="0"/>
              <a:t>Etiologie</a:t>
            </a:r>
            <a:r>
              <a:rPr lang="cs-CZ" dirty="0" smtClean="0"/>
              <a:t> – infekce </a:t>
            </a:r>
            <a:r>
              <a:rPr lang="cs-CZ" dirty="0" err="1" smtClean="0"/>
              <a:t>Streptococus</a:t>
            </a:r>
            <a:r>
              <a:rPr lang="cs-CZ" dirty="0" smtClean="0"/>
              <a:t> </a:t>
            </a:r>
            <a:r>
              <a:rPr lang="cs-CZ" dirty="0" err="1" smtClean="0"/>
              <a:t>pyogenes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u rizikových osob (diabetes </a:t>
            </a:r>
            <a:r>
              <a:rPr lang="cs-CZ" dirty="0" err="1" smtClean="0"/>
              <a:t>mellitus</a:t>
            </a:r>
            <a:r>
              <a:rPr lang="cs-CZ" dirty="0" smtClean="0"/>
              <a:t>)</a:t>
            </a:r>
          </a:p>
          <a:p>
            <a:r>
              <a:rPr lang="cs-CZ" u="sng" dirty="0" smtClean="0"/>
              <a:t>Klinický obraz </a:t>
            </a:r>
            <a:r>
              <a:rPr lang="cs-CZ" dirty="0" smtClean="0"/>
              <a:t>– otok, zarudnutí s ostrým okrajem, bolestivost, celkové známky infekce</a:t>
            </a:r>
          </a:p>
          <a:p>
            <a:r>
              <a:rPr lang="cs-CZ" u="sng" dirty="0" err="1" smtClean="0"/>
              <a:t>Dignostika</a:t>
            </a:r>
            <a:r>
              <a:rPr lang="cs-CZ" dirty="0" smtClean="0"/>
              <a:t> – klinický obraz, laboratoř</a:t>
            </a:r>
          </a:p>
          <a:p>
            <a:r>
              <a:rPr lang="cs-CZ" u="sng" dirty="0" smtClean="0"/>
              <a:t>Terapie</a:t>
            </a:r>
            <a:r>
              <a:rPr lang="cs-CZ" dirty="0" smtClean="0"/>
              <a:t> – ATB – penicilinová, (</a:t>
            </a:r>
            <a:r>
              <a:rPr lang="cs-CZ" dirty="0" err="1" smtClean="0"/>
              <a:t>linkosamidy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141036"/>
            <a:ext cx="2592288" cy="332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64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BĚHOVÁ SOUSTAVA. - ppt stáhnou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" t="15453" r="7281" b="2129"/>
          <a:stretch/>
        </p:blipFill>
        <p:spPr bwMode="auto">
          <a:xfrm>
            <a:off x="179512" y="188639"/>
            <a:ext cx="5400600" cy="386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ukový matriál byl zpracován v rámci projektu OPVK ppt stáhnou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1" t="49687" r="11540" b="3064"/>
          <a:stretch/>
        </p:blipFill>
        <p:spPr bwMode="auto">
          <a:xfrm>
            <a:off x="188222" y="4149080"/>
            <a:ext cx="5391889" cy="252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DSKÉ TĚLO - Fotoalbum - Oběhová soustava - Oběhová soustava - Vlásečnice  ře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2"/>
            <a:ext cx="2492372" cy="331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72200" y="33569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Kapilára (vlásečnice)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7082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Vyšetřovací metody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u="sng" dirty="0" smtClean="0"/>
              <a:t>Anamnéza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- Rodinná i osobní anamnéza zaměřena na onemocnění spojené s aterosklerózou, TEN, anamnéza kouření</a:t>
            </a:r>
          </a:p>
          <a:p>
            <a:pPr marL="0" indent="0">
              <a:buNone/>
            </a:pPr>
            <a:r>
              <a:rPr lang="cs-CZ" dirty="0"/>
              <a:t>  </a:t>
            </a:r>
            <a:r>
              <a:rPr lang="cs-CZ" dirty="0" smtClean="0"/>
              <a:t>- u tepenného uzávěru důležité klaudikace, klaudikační interval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u žilního uzávěru anamnéza imobilizace – operační výkon, cestování, riziková medikace (kortikoidy, HAK, …)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7162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Vyšetřovací metody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u="sng" dirty="0" smtClean="0"/>
              <a:t>Fyzikální vyšetření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i="1" dirty="0"/>
              <a:t>V</a:t>
            </a:r>
            <a:r>
              <a:rPr lang="cs-CZ" i="1" dirty="0" smtClean="0"/>
              <a:t>yšetření tepen </a:t>
            </a:r>
            <a:r>
              <a:rPr lang="cs-CZ" dirty="0" smtClean="0"/>
              <a:t>– kvalita kůže, atrofie, vymizení podkožního tuku, ztráta ochlupení, </a:t>
            </a:r>
            <a:r>
              <a:rPr lang="cs-CZ" dirty="0" err="1" smtClean="0"/>
              <a:t>nechty</a:t>
            </a:r>
            <a:r>
              <a:rPr lang="cs-CZ" dirty="0" smtClean="0"/>
              <a:t> nerostou, deformují se, kůže je suchá, změna barvy až </a:t>
            </a:r>
            <a:r>
              <a:rPr lang="cs-CZ" dirty="0" err="1" smtClean="0"/>
              <a:t>mramoráž</a:t>
            </a:r>
            <a:r>
              <a:rPr lang="cs-CZ" dirty="0" smtClean="0"/>
              <a:t>, změna teploty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- hmatání pulzací tepen, slyšitelný šelest nad zúžením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i="1" dirty="0"/>
              <a:t>V</a:t>
            </a:r>
            <a:r>
              <a:rPr lang="cs-CZ" i="1" dirty="0" smtClean="0"/>
              <a:t>yšetření žil </a:t>
            </a:r>
            <a:r>
              <a:rPr lang="cs-CZ" dirty="0" smtClean="0"/>
              <a:t>– otok- asymetrický u HŽT, zabarvení – </a:t>
            </a:r>
            <a:r>
              <a:rPr lang="cs-CZ" dirty="0" err="1" smtClean="0"/>
              <a:t>phlegmasia</a:t>
            </a:r>
            <a:r>
              <a:rPr lang="cs-CZ" dirty="0" smtClean="0"/>
              <a:t> alba et </a:t>
            </a:r>
            <a:r>
              <a:rPr lang="cs-CZ" dirty="0" err="1" smtClean="0"/>
              <a:t>phlegmasia</a:t>
            </a:r>
            <a:r>
              <a:rPr lang="cs-CZ" dirty="0" smtClean="0"/>
              <a:t> </a:t>
            </a:r>
            <a:r>
              <a:rPr lang="cs-CZ" dirty="0" err="1" smtClean="0"/>
              <a:t>coerulea</a:t>
            </a:r>
            <a:r>
              <a:rPr lang="cs-CZ" dirty="0" smtClean="0"/>
              <a:t> </a:t>
            </a:r>
            <a:r>
              <a:rPr lang="cs-CZ" dirty="0" err="1" smtClean="0"/>
              <a:t>dolens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Bolest spontánní i palpační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 err="1" smtClean="0"/>
              <a:t>Homansovo</a:t>
            </a:r>
            <a:r>
              <a:rPr lang="cs-CZ" dirty="0" smtClean="0"/>
              <a:t> a plantární znamení</a:t>
            </a:r>
          </a:p>
        </p:txBody>
      </p:sp>
    </p:spTree>
    <p:extLst>
      <p:ext uri="{BB962C8B-B14F-4D97-AF65-F5344CB8AC3E}">
        <p14:creationId xmlns:p14="http://schemas.microsoft.com/office/powerpoint/2010/main" val="1186486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Phlegmasia</a:t>
            </a:r>
            <a:r>
              <a:rPr lang="cs-CZ" dirty="0" smtClean="0"/>
              <a:t> </a:t>
            </a:r>
            <a:r>
              <a:rPr lang="cs-CZ" dirty="0" err="1" smtClean="0"/>
              <a:t>coerulea</a:t>
            </a:r>
            <a:r>
              <a:rPr lang="cs-CZ" dirty="0" smtClean="0"/>
              <a:t> </a:t>
            </a:r>
            <a:r>
              <a:rPr lang="cs-CZ" dirty="0" err="1" smtClean="0"/>
              <a:t>dolens</a:t>
            </a:r>
            <a:r>
              <a:rPr lang="cs-CZ" dirty="0" smtClean="0"/>
              <a:t> a  </a:t>
            </a:r>
            <a:r>
              <a:rPr lang="cs-CZ" dirty="0" err="1" smtClean="0"/>
              <a:t>mramoráž</a:t>
            </a:r>
            <a:r>
              <a:rPr lang="cs-CZ" dirty="0" smtClean="0"/>
              <a:t> DKK</a:t>
            </a:r>
            <a:endParaRPr lang="cs-CZ" dirty="0"/>
          </a:p>
        </p:txBody>
      </p:sp>
      <p:pic>
        <p:nvPicPr>
          <p:cNvPr id="1026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92" y="1412776"/>
            <a:ext cx="33843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livedo reticulari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44824"/>
            <a:ext cx="557634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827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Vyšetřovací metody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u="sng" dirty="0" smtClean="0"/>
              <a:t>Laboratorní</a:t>
            </a:r>
          </a:p>
          <a:p>
            <a:pPr marL="0" indent="0">
              <a:buNone/>
            </a:pPr>
            <a:r>
              <a:rPr lang="cs-CZ" dirty="0" smtClean="0"/>
              <a:t>  - KO, koagulace vč. DD, </a:t>
            </a:r>
            <a:r>
              <a:rPr lang="cs-CZ" dirty="0" err="1" smtClean="0"/>
              <a:t>trombofilní</a:t>
            </a:r>
            <a:r>
              <a:rPr lang="cs-CZ" dirty="0" smtClean="0"/>
              <a:t> stavy, biochemie vč. </a:t>
            </a:r>
            <a:r>
              <a:rPr lang="cs-CZ" dirty="0" err="1" smtClean="0"/>
              <a:t>lipidogramu</a:t>
            </a:r>
            <a:r>
              <a:rPr lang="cs-CZ" dirty="0" smtClean="0"/>
              <a:t>, KM a glykémie</a:t>
            </a:r>
          </a:p>
          <a:p>
            <a:r>
              <a:rPr lang="cs-CZ" u="sng" dirty="0" smtClean="0"/>
              <a:t>Přístrojové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-</a:t>
            </a:r>
            <a:r>
              <a:rPr lang="cs-CZ" dirty="0" smtClean="0"/>
              <a:t> UZ </a:t>
            </a:r>
            <a:r>
              <a:rPr lang="cs-CZ" dirty="0" err="1" smtClean="0"/>
              <a:t>doppler</a:t>
            </a:r>
            <a:r>
              <a:rPr lang="cs-CZ" dirty="0" smtClean="0"/>
              <a:t> – zlatý standard</a:t>
            </a:r>
          </a:p>
          <a:p>
            <a:pPr marL="0" indent="0">
              <a:buNone/>
            </a:pPr>
            <a:r>
              <a:rPr lang="cs-CZ" dirty="0" smtClean="0"/>
              <a:t>- dále CT nebo MR angiografie, DSA, flebografie, scintigrafie, Biopsie cévní stěny</a:t>
            </a:r>
          </a:p>
          <a:p>
            <a:pPr marL="0" indent="0">
              <a:buNone/>
            </a:pPr>
            <a:r>
              <a:rPr lang="cs-CZ" dirty="0" smtClean="0"/>
              <a:t>- Zátěžové vyšetření na běhátku, </a:t>
            </a:r>
            <a:r>
              <a:rPr lang="cs-CZ" dirty="0" err="1" smtClean="0"/>
              <a:t>Ratschowův</a:t>
            </a:r>
            <a:r>
              <a:rPr lang="cs-CZ" dirty="0" smtClean="0"/>
              <a:t> test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4731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Ischemická choroba dolních končetin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Tkáně DKK trpí nedostatkem živin a kyslíku v důsledku špatného prokrvení </a:t>
            </a:r>
            <a:endParaRPr lang="cs-CZ" dirty="0"/>
          </a:p>
          <a:p>
            <a:r>
              <a:rPr lang="cs-CZ" u="sng" dirty="0" smtClean="0"/>
              <a:t>Etiologie</a:t>
            </a:r>
            <a:r>
              <a:rPr lang="cs-CZ" dirty="0" smtClean="0"/>
              <a:t> – nejčastěji AS</a:t>
            </a:r>
          </a:p>
          <a:p>
            <a:pPr marL="0" indent="0">
              <a:buNone/>
            </a:pPr>
            <a:r>
              <a:rPr lang="cs-CZ" dirty="0" smtClean="0"/>
              <a:t>    - další příčina: koarktace aorty, vaskulitidy, periferní embolizace, útlak okolí, </a:t>
            </a:r>
            <a:r>
              <a:rPr lang="cs-CZ" dirty="0" err="1" smtClean="0"/>
              <a:t>iatrogenní</a:t>
            </a:r>
            <a:r>
              <a:rPr lang="cs-CZ" dirty="0" smtClean="0"/>
              <a:t> poškození, </a:t>
            </a:r>
            <a:r>
              <a:rPr lang="cs-CZ" dirty="0" err="1"/>
              <a:t>Bürgerova</a:t>
            </a:r>
            <a:r>
              <a:rPr lang="cs-CZ" dirty="0"/>
              <a:t> nemoc (</a:t>
            </a:r>
            <a:r>
              <a:rPr lang="cs-CZ" dirty="0" smtClean="0"/>
              <a:t>u mladých kuřáků)</a:t>
            </a:r>
          </a:p>
          <a:p>
            <a:r>
              <a:rPr lang="cs-CZ" u="sng" dirty="0" smtClean="0"/>
              <a:t>Rozsah poškození </a:t>
            </a:r>
            <a:r>
              <a:rPr lang="cs-CZ" dirty="0" smtClean="0"/>
              <a:t>– u diabetiků spíše bércové tepny, u kuřáků  a pac. s </a:t>
            </a:r>
            <a:r>
              <a:rPr lang="cs-CZ" dirty="0" err="1" smtClean="0"/>
              <a:t>hyperlipidémií</a:t>
            </a:r>
            <a:r>
              <a:rPr lang="cs-CZ" dirty="0" smtClean="0"/>
              <a:t> pánevní a stehenní řečiště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 err="1" smtClean="0"/>
              <a:t>Lerichův</a:t>
            </a:r>
            <a:r>
              <a:rPr lang="cs-CZ" dirty="0" smtClean="0"/>
              <a:t> syndrom – izolované postižení distální aorty a její bifurkace až </a:t>
            </a:r>
            <a:r>
              <a:rPr lang="cs-CZ" dirty="0" err="1" smtClean="0"/>
              <a:t>prox</a:t>
            </a:r>
            <a:r>
              <a:rPr lang="cs-CZ" dirty="0" smtClean="0"/>
              <a:t>. úsek společných </a:t>
            </a:r>
            <a:r>
              <a:rPr lang="cs-CZ" dirty="0" err="1" smtClean="0"/>
              <a:t>ilických</a:t>
            </a:r>
            <a:r>
              <a:rPr lang="cs-CZ" dirty="0" smtClean="0"/>
              <a:t> tepen; na podkladě aterosklerózy (často v komb. </a:t>
            </a:r>
            <a:r>
              <a:rPr lang="cs-CZ" dirty="0"/>
              <a:t>s</a:t>
            </a:r>
            <a:r>
              <a:rPr lang="cs-CZ" dirty="0" smtClean="0"/>
              <a:t> trombózou); klaudikace i v hýžďových svalech, u mužů poruchy potence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0798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ICHDKK – </a:t>
            </a:r>
            <a:r>
              <a:rPr lang="cs-CZ" b="1" dirty="0" err="1" smtClean="0"/>
              <a:t>Fontainova</a:t>
            </a:r>
            <a:r>
              <a:rPr lang="cs-CZ" b="1" dirty="0" smtClean="0"/>
              <a:t> klasifikace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Stadium I - asymptomatické</a:t>
            </a:r>
          </a:p>
          <a:p>
            <a:pPr marL="0" indent="0">
              <a:buNone/>
            </a:pPr>
            <a:r>
              <a:rPr lang="cs-CZ" dirty="0" smtClean="0"/>
              <a:t>Stadium </a:t>
            </a:r>
            <a:r>
              <a:rPr lang="cs-CZ" dirty="0" err="1" smtClean="0"/>
              <a:t>IIa</a:t>
            </a:r>
            <a:r>
              <a:rPr lang="cs-CZ" dirty="0" smtClean="0"/>
              <a:t> – klaudikace &gt; 200m</a:t>
            </a:r>
          </a:p>
          <a:p>
            <a:pPr marL="0" indent="0">
              <a:buNone/>
            </a:pPr>
            <a:r>
              <a:rPr lang="cs-CZ" dirty="0" smtClean="0"/>
              <a:t>Stadium </a:t>
            </a:r>
            <a:r>
              <a:rPr lang="cs-CZ" dirty="0" err="1" smtClean="0"/>
              <a:t>IIb</a:t>
            </a:r>
            <a:r>
              <a:rPr lang="cs-CZ" dirty="0" smtClean="0"/>
              <a:t> – klaudikace &lt; 200m</a:t>
            </a:r>
          </a:p>
          <a:p>
            <a:pPr marL="0" indent="0">
              <a:buNone/>
            </a:pPr>
            <a:r>
              <a:rPr lang="cs-CZ" dirty="0" smtClean="0"/>
              <a:t>Stadium III – Klidové bolesti</a:t>
            </a:r>
          </a:p>
          <a:p>
            <a:pPr marL="0" indent="0">
              <a:buNone/>
            </a:pPr>
            <a:r>
              <a:rPr lang="cs-CZ" dirty="0" smtClean="0"/>
              <a:t>Stadium IV – trofické defekty</a:t>
            </a:r>
          </a:p>
        </p:txBody>
      </p:sp>
    </p:spTree>
    <p:extLst>
      <p:ext uri="{BB962C8B-B14F-4D97-AF65-F5344CB8AC3E}">
        <p14:creationId xmlns:p14="http://schemas.microsoft.com/office/powerpoint/2010/main" val="15539414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1144</Words>
  <Application>Microsoft Office PowerPoint</Application>
  <PresentationFormat>Předvádění na obrazovce (4:3)</PresentationFormat>
  <Paragraphs>124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Motiv systému Office</vt:lpstr>
      <vt:lpstr>ICHDKK akutní tepenné uzávěry Tromboflebitis Flebotrombóza Erysipel  Klinika interní, geriatrie a  praktického lékařství </vt:lpstr>
      <vt:lpstr>Obecná stavba cévní stěny</vt:lpstr>
      <vt:lpstr>Prezentace aplikace PowerPoint</vt:lpstr>
      <vt:lpstr>Vyšetřovací metody</vt:lpstr>
      <vt:lpstr>Vyšetřovací metody</vt:lpstr>
      <vt:lpstr>Phlegmasia coerulea dolens a  mramoráž DKK</vt:lpstr>
      <vt:lpstr>Vyšetřovací metody</vt:lpstr>
      <vt:lpstr>Ischemická choroba dolních končetin</vt:lpstr>
      <vt:lpstr>ICHDKK – Fontainova klasifikace</vt:lpstr>
      <vt:lpstr>ICHDKK – diff dg.</vt:lpstr>
      <vt:lpstr>ICHDKK</vt:lpstr>
      <vt:lpstr>Akutní končetinová ischemie</vt:lpstr>
      <vt:lpstr>Akutní končetinová ischemie</vt:lpstr>
      <vt:lpstr>Akutní končetinová ischemie</vt:lpstr>
      <vt:lpstr>Embolektomie Fogartyho katetrem</vt:lpstr>
      <vt:lpstr>Prezentace aplikace PowerPoint</vt:lpstr>
      <vt:lpstr>Onemocnění žil  – nedostatečnost žilní stěny, varixy („křečové žíly“)</vt:lpstr>
      <vt:lpstr>Klasifikace varixů DKK - CEAP</vt:lpstr>
      <vt:lpstr>Varixy</vt:lpstr>
      <vt:lpstr>Povrchová flebitída</vt:lpstr>
      <vt:lpstr>Hluboká (flebo)trombóza</vt:lpstr>
      <vt:lpstr>Hluboká (flebo)trobóza</vt:lpstr>
      <vt:lpstr>Chronická žilní insuficience</vt:lpstr>
      <vt:lpstr>Lymfedém</vt:lpstr>
      <vt:lpstr>Prezentace aplikace PowerPoint</vt:lpstr>
      <vt:lpstr>Erysipel</vt:lpstr>
    </vt:vector>
  </TitlesOfParts>
  <Company>FN Brno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Lekeš Denis</dc:creator>
  <cp:lastModifiedBy>Lokaj Petr</cp:lastModifiedBy>
  <cp:revision>75</cp:revision>
  <dcterms:created xsi:type="dcterms:W3CDTF">2020-01-19T18:21:52Z</dcterms:created>
  <dcterms:modified xsi:type="dcterms:W3CDTF">2023-09-22T12:52:18Z</dcterms:modified>
</cp:coreProperties>
</file>