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6"/>
  </p:notesMasterIdLst>
  <p:handoutMasterIdLst>
    <p:handoutMasterId r:id="rId67"/>
  </p:handoutMasterIdLst>
  <p:sldIdLst>
    <p:sldId id="256" r:id="rId2"/>
    <p:sldId id="274" r:id="rId3"/>
    <p:sldId id="263" r:id="rId4"/>
    <p:sldId id="275" r:id="rId5"/>
    <p:sldId id="264" r:id="rId6"/>
    <p:sldId id="296" r:id="rId7"/>
    <p:sldId id="287" r:id="rId8"/>
    <p:sldId id="286" r:id="rId9"/>
    <p:sldId id="265" r:id="rId10"/>
    <p:sldId id="288" r:id="rId11"/>
    <p:sldId id="290" r:id="rId12"/>
    <p:sldId id="289" r:id="rId13"/>
    <p:sldId id="291" r:id="rId14"/>
    <p:sldId id="297" r:id="rId15"/>
    <p:sldId id="293" r:id="rId16"/>
    <p:sldId id="295" r:id="rId17"/>
    <p:sldId id="299" r:id="rId18"/>
    <p:sldId id="300" r:id="rId19"/>
    <p:sldId id="301" r:id="rId20"/>
    <p:sldId id="294" r:id="rId21"/>
    <p:sldId id="302" r:id="rId22"/>
    <p:sldId id="303" r:id="rId23"/>
    <p:sldId id="305" r:id="rId24"/>
    <p:sldId id="306" r:id="rId25"/>
    <p:sldId id="266" r:id="rId26"/>
    <p:sldId id="307" r:id="rId27"/>
    <p:sldId id="308" r:id="rId28"/>
    <p:sldId id="267" r:id="rId29"/>
    <p:sldId id="309" r:id="rId30"/>
    <p:sldId id="268" r:id="rId31"/>
    <p:sldId id="269" r:id="rId32"/>
    <p:sldId id="310" r:id="rId33"/>
    <p:sldId id="311" r:id="rId34"/>
    <p:sldId id="312" r:id="rId35"/>
    <p:sldId id="313" r:id="rId36"/>
    <p:sldId id="276" r:id="rId37"/>
    <p:sldId id="277" r:id="rId38"/>
    <p:sldId id="314" r:id="rId39"/>
    <p:sldId id="270" r:id="rId40"/>
    <p:sldId id="271" r:id="rId41"/>
    <p:sldId id="272" r:id="rId42"/>
    <p:sldId id="273" r:id="rId43"/>
    <p:sldId id="315" r:id="rId44"/>
    <p:sldId id="316" r:id="rId45"/>
    <p:sldId id="321" r:id="rId46"/>
    <p:sldId id="317" r:id="rId47"/>
    <p:sldId id="318" r:id="rId48"/>
    <p:sldId id="278" r:id="rId49"/>
    <p:sldId id="319" r:id="rId50"/>
    <p:sldId id="279" r:id="rId51"/>
    <p:sldId id="320" r:id="rId52"/>
    <p:sldId id="322" r:id="rId53"/>
    <p:sldId id="281" r:id="rId54"/>
    <p:sldId id="280" r:id="rId55"/>
    <p:sldId id="323" r:id="rId56"/>
    <p:sldId id="326" r:id="rId57"/>
    <p:sldId id="282" r:id="rId58"/>
    <p:sldId id="283" r:id="rId59"/>
    <p:sldId id="324" r:id="rId60"/>
    <p:sldId id="327" r:id="rId61"/>
    <p:sldId id="328" r:id="rId62"/>
    <p:sldId id="325" r:id="rId63"/>
    <p:sldId id="284" r:id="rId64"/>
    <p:sldId id="285" r:id="rId65"/>
  </p:sldIdLst>
  <p:sldSz cx="12192000" cy="6858000"/>
  <p:notesSz cx="6858000" cy="9144000"/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84293" autoAdjust="0"/>
  </p:normalViewPr>
  <p:slideViewPr>
    <p:cSldViewPr snapToGrid="0">
      <p:cViewPr varScale="1">
        <p:scale>
          <a:sx n="133" d="100"/>
          <a:sy n="133" d="100"/>
        </p:scale>
        <p:origin x="1302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644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Interference = 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vzájemné ovlivňování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307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>
            <a:extLst>
              <a:ext uri="{FF2B5EF4-FFF2-40B4-BE49-F238E27FC236}">
                <a16:creationId xmlns:a16="http://schemas.microsoft.com/office/drawing/2014/main" id="{283EC2E4-256F-491D-8ED3-975ECA6BA0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>
            <a:extLst>
              <a:ext uri="{FF2B5EF4-FFF2-40B4-BE49-F238E27FC236}">
                <a16:creationId xmlns:a16="http://schemas.microsoft.com/office/drawing/2014/main" id="{09359D86-8D08-439B-85B7-9852E21D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2"/>
                </a:solidFill>
                <a:latin typeface="Arial" panose="020B0604020202020204" pitchFamily="34" charset="0"/>
              </a:rPr>
              <a:t>je celosvětově nejrozšířenější a nejpoužívanější zkouška k rychlému a orientačnímu zhodnocení kognitivních funkcí </a:t>
            </a:r>
          </a:p>
          <a:p>
            <a:pPr eaLnBrk="1" hangingPunct="1"/>
            <a:r>
              <a:rPr lang="cs-CZ" altLang="cs-CZ" dirty="0">
                <a:solidFill>
                  <a:schemeClr val="tx2"/>
                </a:solidFill>
                <a:latin typeface="Arial" panose="020B0604020202020204" pitchFamily="34" charset="0"/>
              </a:rPr>
              <a:t> test sloužící pro vyšetření poruch paměti u demencí </a:t>
            </a:r>
          </a:p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52228" name="Zástupný symbol pro číslo snímku 3">
            <a:extLst>
              <a:ext uri="{FF2B5EF4-FFF2-40B4-BE49-F238E27FC236}">
                <a16:creationId xmlns:a16="http://schemas.microsoft.com/office/drawing/2014/main" id="{86B9C75A-47CA-470F-9BD5-CAC08A3E3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07660D-0475-4E26-8AD0-A4648DB50543}" type="slidenum">
              <a:rPr lang="en-US" altLang="cs-CZ" smtClean="0"/>
              <a:pPr/>
              <a:t>31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>
            <a:extLst>
              <a:ext uri="{FF2B5EF4-FFF2-40B4-BE49-F238E27FC236}">
                <a16:creationId xmlns:a16="http://schemas.microsoft.com/office/drawing/2014/main" id="{A8841B04-8080-4185-BACF-9FAC98C81D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Zástupný symbol pro poznámky 2">
            <a:extLst>
              <a:ext uri="{FF2B5EF4-FFF2-40B4-BE49-F238E27FC236}">
                <a16:creationId xmlns:a16="http://schemas.microsoft.com/office/drawing/2014/main" id="{111EC64F-FCC1-41CB-BA0D-8A6E23B31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4516" name="Zástupný symbol pro číslo snímku 3">
            <a:extLst>
              <a:ext uri="{FF2B5EF4-FFF2-40B4-BE49-F238E27FC236}">
                <a16:creationId xmlns:a16="http://schemas.microsoft.com/office/drawing/2014/main" id="{F7C3A1F3-CF67-4129-ACCF-6E3F9ABB9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ED2954-4A05-4A4A-BDC4-D26E4A0A2806}" type="slidenum">
              <a:rPr lang="en-US" altLang="cs-CZ" smtClean="0"/>
              <a:pPr/>
              <a:t>42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202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47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AC4D38C-9694-4A5C-B022-5DAB1B517B9F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9AACD08-D102-4243-B84E-8E7196664D68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BF37863-B2E4-4FA9-9465-483C5BCBDA51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Zástupný symbol pro datum 11">
            <a:extLst>
              <a:ext uri="{FF2B5EF4-FFF2-40B4-BE49-F238E27FC236}">
                <a16:creationId xmlns:a16="http://schemas.microsoft.com/office/drawing/2014/main" id="{67F1B340-21D9-4C6D-809D-F5F7E14DD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5BB6-7121-4728-81B3-38D641E4B1F3}" type="datetimeFigureOut">
              <a:rPr lang="cs-CZ"/>
              <a:pPr>
                <a:defRPr/>
              </a:pPr>
              <a:t>01.12.2023</a:t>
            </a:fld>
            <a:endParaRPr lang="cs-CZ"/>
          </a:p>
        </p:txBody>
      </p:sp>
      <p:sp>
        <p:nvSpPr>
          <p:cNvPr id="8" name="Zástupný symbol pro číslo snímku 12">
            <a:extLst>
              <a:ext uri="{FF2B5EF4-FFF2-40B4-BE49-F238E27FC236}">
                <a16:creationId xmlns:a16="http://schemas.microsoft.com/office/drawing/2014/main" id="{0D7202E4-F2C5-4926-AA22-F779DBE557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6731772-9A6B-4A44-A4EE-48D7BC7D06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13">
            <a:extLst>
              <a:ext uri="{FF2B5EF4-FFF2-40B4-BE49-F238E27FC236}">
                <a16:creationId xmlns:a16="http://schemas.microsoft.com/office/drawing/2014/main" id="{88E9055E-42D5-4081-B879-D53CE841C4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471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datum 9">
            <a:extLst>
              <a:ext uri="{FF2B5EF4-FFF2-40B4-BE49-F238E27FC236}">
                <a16:creationId xmlns:a16="http://schemas.microsoft.com/office/drawing/2014/main" id="{4631FB87-A80B-4F14-9661-CFAABCBF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A0BDE4-2B9C-461D-B017-7A7AE9DAE37D}" type="datetimeFigureOut">
              <a:rPr lang="cs-CZ"/>
              <a:pPr>
                <a:defRPr/>
              </a:pPr>
              <a:t>01.12.2023</a:t>
            </a:fld>
            <a:endParaRPr lang="cs-CZ"/>
          </a:p>
        </p:txBody>
      </p:sp>
      <p:sp>
        <p:nvSpPr>
          <p:cNvPr id="8" name="Zástupný symbol pro číslo snímku 11">
            <a:extLst>
              <a:ext uri="{FF2B5EF4-FFF2-40B4-BE49-F238E27FC236}">
                <a16:creationId xmlns:a16="http://schemas.microsoft.com/office/drawing/2014/main" id="{DFE0F3DE-B937-4C44-9D36-A5FE3A80E1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8851-2D1A-4BFF-97CF-E8E0CD348A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13">
            <a:extLst>
              <a:ext uri="{FF2B5EF4-FFF2-40B4-BE49-F238E27FC236}">
                <a16:creationId xmlns:a16="http://schemas.microsoft.com/office/drawing/2014/main" id="{F2499B6D-606E-4D1B-8BE4-1DB6A36FCF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60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F3C0-4C82-4EB8-9CFD-4994C0280CD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99295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55907-CF78-4E8A-998F-1F77CD30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EBA88-97F1-4726-8B52-8F7CE1CE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1A34-ADC6-48FB-A358-D2CDDD23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52B9-FA9A-44F0-9C83-9A96AF1B6C9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5702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219200" y="512764"/>
            <a:ext cx="10363200" cy="58435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13">
            <a:extLst>
              <a:ext uri="{FF2B5EF4-FFF2-40B4-BE49-F238E27FC236}">
                <a16:creationId xmlns:a16="http://schemas.microsoft.com/office/drawing/2014/main" id="{38447384-7EB8-4C0B-A1CE-AE570C22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E0CE84A3-9BE5-4CEF-812E-96384BEE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>
            <a:extLst>
              <a:ext uri="{FF2B5EF4-FFF2-40B4-BE49-F238E27FC236}">
                <a16:creationId xmlns:a16="http://schemas.microsoft.com/office/drawing/2014/main" id="{26E9A432-01CB-4045-94F4-60CFBE57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DD56-5848-4D38-8E71-351F29F7CA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5714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17732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17732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525839"/>
            <a:ext cx="5384800" cy="1774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525839"/>
            <a:ext cx="5384800" cy="1774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26">
            <a:extLst>
              <a:ext uri="{FF2B5EF4-FFF2-40B4-BE49-F238E27FC236}">
                <a16:creationId xmlns:a16="http://schemas.microsoft.com/office/drawing/2014/main" id="{72F7BC9B-7836-477A-B253-B672BDA5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FF3CB7BD-70C2-407D-9DA3-CEDB0784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Zástupný symbol pro číslo snímku 15">
            <a:extLst>
              <a:ext uri="{FF2B5EF4-FFF2-40B4-BE49-F238E27FC236}">
                <a16:creationId xmlns:a16="http://schemas.microsoft.com/office/drawing/2014/main" id="{F995FFC6-270F-4BE5-A452-3D3FA196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824B-0307-40ED-88D6-DB9A99C52B3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9511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37004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17732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525839"/>
            <a:ext cx="5384800" cy="1774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26">
            <a:extLst>
              <a:ext uri="{FF2B5EF4-FFF2-40B4-BE49-F238E27FC236}">
                <a16:creationId xmlns:a16="http://schemas.microsoft.com/office/drawing/2014/main" id="{359E38A5-6421-400C-BBFB-4E8F30F0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EB449F1E-CC47-422F-8F41-E9DA7D8A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Zástupný symbol pro číslo snímku 15">
            <a:extLst>
              <a:ext uri="{FF2B5EF4-FFF2-40B4-BE49-F238E27FC236}">
                <a16:creationId xmlns:a16="http://schemas.microsoft.com/office/drawing/2014/main" id="{B0E09A82-FD4E-4FB4-9B32-BF68B0BD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BF62A-08B1-4EA9-A0CF-D9BFB2585D0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05611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37004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7004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26">
            <a:extLst>
              <a:ext uri="{FF2B5EF4-FFF2-40B4-BE49-F238E27FC236}">
                <a16:creationId xmlns:a16="http://schemas.microsoft.com/office/drawing/2014/main" id="{6DC0D4B9-B707-411D-B54E-03351DB6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12AEBEE2-A23A-43B7-9873-333871E9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Zástupný symbol pro číslo snímku 15">
            <a:extLst>
              <a:ext uri="{FF2B5EF4-FFF2-40B4-BE49-F238E27FC236}">
                <a16:creationId xmlns:a16="http://schemas.microsoft.com/office/drawing/2014/main" id="{83FF671C-4291-4A91-8BCD-668A6E61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513A-87FB-4AA4-9386-73D4FBAD7CC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97321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8DD09-8BDD-4C54-A41A-F9A3188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E8F87-76D2-4B6B-BDDA-F2D9BAEE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DE02A-EB82-4597-A6DB-EA70F685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0281-AC9D-4989-A65C-C8B33559197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6748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centrumprev.sweb.cz/MANUAL/MANII-oddil5.htm" TargetMode="Externa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kubity.eu/" TargetMode="External"/><Relationship Id="rId2" Type="http://schemas.openxmlformats.org/officeDocument/2006/relationships/hyperlink" Target="file:///C:\Users\133871\Downloads\V&#196;&#155;stn&#195;&#173;k_MZ_&#196;&#140;R_6-2009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lr.cz/" TargetMode="External"/><Relationship Id="rId4" Type="http://schemas.openxmlformats.org/officeDocument/2006/relationships/hyperlink" Target="https://www.dekubity.eu/informace-pro-odbornou-verejnost/doporuceni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inapropraxi.cz/pdfs/med/2017/02/10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medicinapropraxi.cz/pdfs/med/2017/02/10.pdf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theses.cz/id/p17ohc/Diplomov_prce_Kubtov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cs-CZ" dirty="0"/>
            </a:b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dirty="0"/>
              <a:t>OBJEKTIVIZAČNÍ TECHNIKY</a:t>
            </a:r>
            <a:br>
              <a:rPr lang="cs-CZ" altLang="cs-CZ" dirty="0"/>
            </a:br>
            <a:r>
              <a:rPr lang="cs-CZ" altLang="cs-CZ" dirty="0"/>
              <a:t>V OŠETŘOVATELSTVÍ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79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5">
            <a:extLst>
              <a:ext uri="{FF2B5EF4-FFF2-40B4-BE49-F238E27FC236}">
                <a16:creationId xmlns:a16="http://schemas.microsoft.com/office/drawing/2014/main" id="{2B5677EF-9708-4033-ACCB-9D5DA1EA56B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023" y="394500"/>
            <a:ext cx="6167438" cy="5924550"/>
          </a:xfrm>
          <a:noFill/>
        </p:spPr>
      </p:pic>
      <p:sp>
        <p:nvSpPr>
          <p:cNvPr id="29699" name="Obdélník 4">
            <a:extLst>
              <a:ext uri="{FF2B5EF4-FFF2-40B4-BE49-F238E27FC236}">
                <a16:creationId xmlns:a16="http://schemas.microsoft.com/office/drawing/2014/main" id="{29E91A25-EF90-4546-B8B0-D6375E1AF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525" y="1105121"/>
            <a:ext cx="515142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2000" b="1" u="sng" dirty="0">
                <a:solidFill>
                  <a:schemeClr val="tx2"/>
                </a:solidFill>
              </a:rPr>
              <a:t>Metoda NRS (</a:t>
            </a:r>
            <a:r>
              <a:rPr lang="cs-CZ" altLang="cs-CZ" sz="2000" b="1" u="sng" dirty="0" err="1">
                <a:solidFill>
                  <a:schemeClr val="tx2"/>
                </a:solidFill>
              </a:rPr>
              <a:t>numeric</a:t>
            </a:r>
            <a:r>
              <a:rPr lang="cs-CZ" altLang="cs-CZ" sz="2000" b="1" u="sng" dirty="0">
                <a:solidFill>
                  <a:schemeClr val="tx2"/>
                </a:solidFill>
              </a:rPr>
              <a:t> rating </a:t>
            </a:r>
            <a:r>
              <a:rPr lang="cs-CZ" altLang="cs-CZ" sz="2000" b="1" u="sng" dirty="0" err="1">
                <a:solidFill>
                  <a:schemeClr val="tx2"/>
                </a:solidFill>
              </a:rPr>
              <a:t>scale</a:t>
            </a:r>
            <a:r>
              <a:rPr lang="cs-CZ" altLang="cs-CZ" sz="2000" b="1" u="sng" dirty="0">
                <a:solidFill>
                  <a:schemeClr val="tx2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číselná hodnotící škála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P/K vyjadřuje intenzitu bolesti přímo číslem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0 = žádná bolest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10 = nejhorší představitelná bolest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ek 6">
            <a:extLst>
              <a:ext uri="{FF2B5EF4-FFF2-40B4-BE49-F238E27FC236}">
                <a16:creationId xmlns:a16="http://schemas.microsoft.com/office/drawing/2014/main" id="{3A71DCBC-3E2D-4EA8-BC2A-0E94893B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r="8685" b="3117"/>
          <a:stretch>
            <a:fillRect/>
          </a:stretch>
        </p:blipFill>
        <p:spPr bwMode="auto">
          <a:xfrm>
            <a:off x="396954" y="261577"/>
            <a:ext cx="5545137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Obdélník 1">
            <a:extLst>
              <a:ext uri="{FF2B5EF4-FFF2-40B4-BE49-F238E27FC236}">
                <a16:creationId xmlns:a16="http://schemas.microsoft.com/office/drawing/2014/main" id="{BB34CE19-4D4D-4668-BA05-9840F7BFA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517" y="1440058"/>
            <a:ext cx="60748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2000" b="1" u="sng" dirty="0">
                <a:solidFill>
                  <a:schemeClr val="tx2"/>
                </a:solidFill>
              </a:rPr>
              <a:t>Metoda VAS</a:t>
            </a:r>
            <a:r>
              <a:rPr lang="cs-CZ" altLang="cs-CZ" sz="2000" b="1" dirty="0">
                <a:solidFill>
                  <a:schemeClr val="tx2"/>
                </a:solidFill>
              </a:rPr>
              <a:t> (vizuální analogová škála)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hodnocení intenzity bolesti na 10 cm dlouhé úsečce: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od žádné bolesti = 0,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po nesnesitelnou bolest = 10 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„pravítko bolesti“: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2"/>
                </a:solidFill>
              </a:rPr>
              <a:t>žádná bolest = bílá nebo světlá barva,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2"/>
                </a:solidFill>
              </a:rPr>
              <a:t>silná bolest = postupně se zvyšující intenzita barevného odstínu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81330-97EF-4134-B363-FC5F84E6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287339"/>
            <a:ext cx="11742235" cy="1196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McGillský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dotazník bolesti </a:t>
            </a:r>
            <a:endParaRPr lang="cs-CZ" dirty="0"/>
          </a:p>
        </p:txBody>
      </p:sp>
      <p:pic>
        <p:nvPicPr>
          <p:cNvPr id="31747" name="Zástupný symbol pro obsah 3">
            <a:extLst>
              <a:ext uri="{FF2B5EF4-FFF2-40B4-BE49-F238E27FC236}">
                <a16:creationId xmlns:a16="http://schemas.microsoft.com/office/drawing/2014/main" id="{7FC05F72-FEB2-4772-B89E-1C0833AD63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3766" r="3419" b="3761"/>
          <a:stretch/>
        </p:blipFill>
        <p:spPr>
          <a:xfrm>
            <a:off x="3780263" y="857297"/>
            <a:ext cx="4928839" cy="5799982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4">
            <a:extLst>
              <a:ext uri="{FF2B5EF4-FFF2-40B4-BE49-F238E27FC236}">
                <a16:creationId xmlns:a16="http://schemas.microsoft.com/office/drawing/2014/main" id="{B0CA23AA-E398-4FCC-971E-988A8C9E3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5" y="2793544"/>
            <a:ext cx="442912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bdélník 1">
            <a:extLst>
              <a:ext uri="{FF2B5EF4-FFF2-40B4-BE49-F238E27FC236}">
                <a16:creationId xmlns:a16="http://schemas.microsoft.com/office/drawing/2014/main" id="{7B271FB1-B6C2-408B-ABE1-156103FFE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22" y="115888"/>
            <a:ext cx="1168647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/>
              <a:t>Mapy bolesti</a:t>
            </a:r>
          </a:p>
          <a:p>
            <a:pPr eaLnBrk="1" hangingPunct="1"/>
            <a:r>
              <a:rPr lang="cs-CZ" altLang="cs-CZ" sz="2000" dirty="0">
                <a:solidFill>
                  <a:schemeClr val="tx2"/>
                </a:solidFill>
              </a:rPr>
              <a:t>na obrysu lidského těla pacient popisuje místa bolesti dle intenzity – od 0 do 5</a:t>
            </a:r>
          </a:p>
          <a:p>
            <a:pPr eaLnBrk="1" hangingPunct="1"/>
            <a:r>
              <a:rPr lang="cs-CZ" altLang="cs-CZ" sz="2000" dirty="0">
                <a:solidFill>
                  <a:schemeClr val="tx2"/>
                </a:solidFill>
              </a:rPr>
              <a:t>pacient barevně zakresluje pociťování bolesti do obrysů figuríny</a:t>
            </a:r>
          </a:p>
          <a:p>
            <a:pPr eaLnBrk="1" hangingPunct="1"/>
            <a:r>
              <a:rPr lang="cs-CZ" altLang="cs-CZ" sz="2000" dirty="0">
                <a:solidFill>
                  <a:schemeClr val="tx2"/>
                </a:solidFill>
              </a:rPr>
              <a:t>modrá – bolest obecně</a:t>
            </a:r>
          </a:p>
          <a:p>
            <a:pPr eaLnBrk="1" hangingPunct="1"/>
            <a:r>
              <a:rPr lang="cs-CZ" altLang="cs-CZ" sz="2000" dirty="0">
                <a:solidFill>
                  <a:schemeClr val="tx2"/>
                </a:solidFill>
              </a:rPr>
              <a:t>červená – pálivá</a:t>
            </a:r>
          </a:p>
          <a:p>
            <a:pPr eaLnBrk="1" hangingPunct="1"/>
            <a:r>
              <a:rPr lang="cs-CZ" altLang="cs-CZ" sz="2000" dirty="0">
                <a:solidFill>
                  <a:schemeClr val="tx2"/>
                </a:solidFill>
              </a:rPr>
              <a:t>žlutá – tupá</a:t>
            </a:r>
          </a:p>
          <a:p>
            <a:pPr eaLnBrk="1" hangingPunct="1"/>
            <a:r>
              <a:rPr lang="cs-CZ" altLang="cs-CZ" sz="2000" dirty="0">
                <a:solidFill>
                  <a:schemeClr val="tx2"/>
                </a:solidFill>
              </a:rPr>
              <a:t>zelená - svíravá</a:t>
            </a:r>
          </a:p>
        </p:txBody>
      </p:sp>
      <p:pic>
        <p:nvPicPr>
          <p:cNvPr id="32772" name="Picture 6" descr="nový-4">
            <a:extLst>
              <a:ext uri="{FF2B5EF4-FFF2-40B4-BE49-F238E27FC236}">
                <a16:creationId xmlns:a16="http://schemas.microsoft.com/office/drawing/2014/main" id="{BB581399-A4C6-4E81-AC73-D6AF4FB0E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95" y="1438237"/>
            <a:ext cx="4049868" cy="53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34E89-51E0-4483-8901-67431F21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Mapy </a:t>
            </a:r>
            <a:br>
              <a:rPr lang="cs-CZ" dirty="0"/>
            </a:br>
            <a:r>
              <a:rPr lang="cs-CZ" dirty="0"/>
              <a:t>bolesti</a:t>
            </a:r>
          </a:p>
        </p:txBody>
      </p:sp>
      <p:pic>
        <p:nvPicPr>
          <p:cNvPr id="33795" name="Picture 7" descr="nový-5">
            <a:extLst>
              <a:ext uri="{FF2B5EF4-FFF2-40B4-BE49-F238E27FC236}">
                <a16:creationId xmlns:a16="http://schemas.microsoft.com/office/drawing/2014/main" id="{39C2DAFE-63A3-49A2-B372-615E7CEEB5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0420" y="129381"/>
            <a:ext cx="5014913" cy="6599237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2">
            <a:extLst>
              <a:ext uri="{FF2B5EF4-FFF2-40B4-BE49-F238E27FC236}">
                <a16:creationId xmlns:a16="http://schemas.microsoft.com/office/drawing/2014/main" id="{D52EC0FB-CF31-401A-B15D-3AB71A450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09" y="84059"/>
            <a:ext cx="8704810" cy="66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EBE062B-DE12-42FA-B29D-3C0449D08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69643"/>
              </p:ext>
            </p:extLst>
          </p:nvPr>
        </p:nvGraphicFramePr>
        <p:xfrm>
          <a:off x="331284" y="823865"/>
          <a:ext cx="11589369" cy="585571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6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BODY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POPIS BOLESTI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Jsem bez bolestí.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Bolesti mám, výrazně mne neobtěžují a neruší, dá se na ně při činnosti zapomenout.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Bolesti mám, nedá se od nich zcela odpoutat pozornost, nezabraňují však v provádění běžných denních aktivit a pracovních činností bez chyb.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4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Bolesti mám, nedá se od nich zcela odpoutat pozornost, ruší v provádění i běžných denních činností, které jsou proto vykonávány s obtížemi a s chybami.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Bolesti mám, obtěžují tak, že i běžné denní činnosti jsou vykonávány jen s největším úsilím.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7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Bolesti jsou tak silné, že nejsem běžných činností vůbec schopen (-na), nutí vyhledávat úlevovou polohu, popř. nutí až k ošetření u lékaře.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868" name="Obdélník 2">
            <a:extLst>
              <a:ext uri="{FF2B5EF4-FFF2-40B4-BE49-F238E27FC236}">
                <a16:creationId xmlns:a16="http://schemas.microsoft.com/office/drawing/2014/main" id="{5FFE043F-87E0-4DEC-9510-4F3A78B12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7464"/>
            <a:ext cx="82438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Dotazník interference bolestí s denními aktivitami – DIBDA </a:t>
            </a:r>
            <a:endParaRPr lang="cs-CZ" altLang="cs-CZ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B7070AB-2611-4551-A4AF-0512F2AA8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BOLEST - verbální škály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BB4C46D-826E-47BA-B48A-42F118F7A7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b="1" u="sng" dirty="0" err="1">
                <a:solidFill>
                  <a:schemeClr val="tx2"/>
                </a:solidFill>
                <a:latin typeface="+mj-lt"/>
              </a:rPr>
              <a:t>Melzackova</a:t>
            </a:r>
            <a:r>
              <a:rPr lang="cs-CZ" b="1" u="sng" dirty="0">
                <a:solidFill>
                  <a:schemeClr val="tx2"/>
                </a:solidFill>
                <a:latin typeface="+mj-lt"/>
              </a:rPr>
              <a:t> škála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tx2"/>
                </a:solidFill>
                <a:latin typeface="+mj-lt"/>
              </a:rPr>
              <a:t>pacient slovně hodnotí intenzitu bolesti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tx2"/>
                </a:solidFill>
                <a:latin typeface="+mj-lt"/>
              </a:rPr>
              <a:t>5 stupňů intenzity bolesti</a:t>
            </a:r>
          </a:p>
          <a:p>
            <a:pPr eaLnBrk="1" hangingPunct="1">
              <a:buFontTx/>
              <a:buNone/>
              <a:defRPr/>
            </a:pPr>
            <a:r>
              <a:rPr lang="cs-CZ" dirty="0">
                <a:solidFill>
                  <a:schemeClr val="tx2"/>
                </a:solidFill>
                <a:latin typeface="+mj-lt"/>
              </a:rPr>
              <a:t>		</a:t>
            </a:r>
            <a:r>
              <a:rPr lang="cs-CZ" dirty="0">
                <a:latin typeface="+mj-lt"/>
              </a:rPr>
              <a:t>0 – žádná				</a:t>
            </a:r>
          </a:p>
          <a:p>
            <a:pPr eaLnBrk="1" hangingPunct="1">
              <a:buFontTx/>
              <a:buNone/>
              <a:defRPr/>
            </a:pPr>
            <a:r>
              <a:rPr lang="cs-CZ" dirty="0">
                <a:latin typeface="+mj-lt"/>
              </a:rPr>
              <a:t>		1 – mírná</a:t>
            </a:r>
          </a:p>
          <a:p>
            <a:pPr eaLnBrk="1" hangingPunct="1">
              <a:buFontTx/>
              <a:buNone/>
              <a:defRPr/>
            </a:pPr>
            <a:r>
              <a:rPr lang="cs-CZ" dirty="0">
                <a:latin typeface="+mj-lt"/>
              </a:rPr>
              <a:t>		2 – nepříjemná</a:t>
            </a:r>
          </a:p>
          <a:p>
            <a:pPr eaLnBrk="1" hangingPunct="1">
              <a:buFontTx/>
              <a:buNone/>
              <a:defRPr/>
            </a:pPr>
            <a:r>
              <a:rPr lang="cs-CZ" dirty="0">
                <a:latin typeface="+mj-lt"/>
              </a:rPr>
              <a:t>		3 – intenzivní </a:t>
            </a:r>
          </a:p>
          <a:p>
            <a:pPr eaLnBrk="1" hangingPunct="1">
              <a:buFontTx/>
              <a:buNone/>
              <a:defRPr/>
            </a:pPr>
            <a:r>
              <a:rPr lang="cs-CZ" dirty="0">
                <a:latin typeface="+mj-lt"/>
              </a:rPr>
              <a:t>		4 – krutá</a:t>
            </a:r>
          </a:p>
          <a:p>
            <a:pPr eaLnBrk="1" hangingPunct="1">
              <a:buFontTx/>
              <a:buNone/>
              <a:defRPr/>
            </a:pPr>
            <a:r>
              <a:rPr lang="cs-CZ" dirty="0">
                <a:latin typeface="+mj-lt"/>
              </a:rPr>
              <a:t>		5 - nesnesitelná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8878CE3-EC9B-41E4-944A-60D6732CA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BOLEST - verbální škály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2DB81F5-C1D7-49F2-B87A-EF210F0F5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b="1" u="sng" dirty="0">
                <a:solidFill>
                  <a:schemeClr val="tx2"/>
                </a:solidFill>
                <a:latin typeface="+mj-lt"/>
              </a:rPr>
              <a:t>Deskriptivní škála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tx2"/>
                </a:solidFill>
                <a:latin typeface="+mj-lt"/>
              </a:rPr>
              <a:t>obdoba předchozí škály</a:t>
            </a:r>
          </a:p>
          <a:p>
            <a:pPr eaLnBrk="1" hangingPunct="1">
              <a:buFontTx/>
              <a:buNone/>
              <a:defRPr/>
            </a:pPr>
            <a:r>
              <a:rPr lang="cs-CZ" dirty="0">
                <a:solidFill>
                  <a:schemeClr val="tx2"/>
                </a:solidFill>
                <a:latin typeface="+mj-lt"/>
              </a:rPr>
              <a:t>		</a:t>
            </a:r>
            <a:r>
              <a:rPr lang="cs-CZ" dirty="0">
                <a:latin typeface="+mj-lt"/>
              </a:rPr>
              <a:t>0 = žádná </a:t>
            </a:r>
          </a:p>
          <a:p>
            <a:pPr eaLnBrk="1" hangingPunct="1">
              <a:buFontTx/>
              <a:buNone/>
              <a:defRPr/>
            </a:pPr>
            <a:r>
              <a:rPr lang="cs-CZ" dirty="0">
                <a:latin typeface="+mj-lt"/>
              </a:rPr>
              <a:t>		1 = mírná</a:t>
            </a:r>
          </a:p>
          <a:p>
            <a:pPr eaLnBrk="1" hangingPunct="1">
              <a:buFontTx/>
              <a:buNone/>
              <a:defRPr/>
            </a:pPr>
            <a:r>
              <a:rPr lang="cs-CZ" dirty="0">
                <a:latin typeface="+mj-lt"/>
              </a:rPr>
              <a:t>		2 = střední</a:t>
            </a:r>
          </a:p>
          <a:p>
            <a:pPr eaLnBrk="1" hangingPunct="1">
              <a:buFontTx/>
              <a:buNone/>
              <a:defRPr/>
            </a:pPr>
            <a:r>
              <a:rPr lang="cs-CZ" dirty="0">
                <a:latin typeface="+mj-lt"/>
              </a:rPr>
              <a:t>		3 = silná</a:t>
            </a:r>
          </a:p>
          <a:p>
            <a:pPr eaLnBrk="1" hangingPunct="1">
              <a:buFontTx/>
              <a:buNone/>
              <a:defRPr/>
            </a:pPr>
            <a:r>
              <a:rPr lang="cs-CZ" dirty="0">
                <a:latin typeface="+mj-lt"/>
              </a:rPr>
              <a:t>		4 = velmi silná</a:t>
            </a:r>
          </a:p>
          <a:p>
            <a:pPr eaLnBrk="1" hangingPunct="1">
              <a:buFontTx/>
              <a:buNone/>
              <a:defRPr/>
            </a:pPr>
            <a:r>
              <a:rPr lang="cs-CZ" dirty="0">
                <a:latin typeface="+mj-lt"/>
              </a:rPr>
              <a:t>		5 = nesnesitelná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0E0A746-DD09-48CE-A723-5B3B09D60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/>
              <a:t>BOLEST - dotazníky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FC49ED8-BE68-453B-9B91-BAEFF9CBF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‒"/>
              <a:defRPr/>
            </a:pPr>
            <a:r>
              <a:rPr lang="cs-CZ" dirty="0">
                <a:solidFill>
                  <a:schemeClr val="tx2"/>
                </a:solidFill>
                <a:latin typeface="+mj-lt"/>
              </a:rPr>
              <a:t>poskytují komplexnější obraz</a:t>
            </a:r>
          </a:p>
          <a:p>
            <a:pPr marL="457200" indent="-457200" eaLnBrk="1" hangingPunct="1">
              <a:buFont typeface="Arial" panose="020B0604020202020204" pitchFamily="34" charset="0"/>
              <a:buChar char="‒"/>
              <a:defRPr/>
            </a:pPr>
            <a:r>
              <a:rPr lang="cs-CZ" dirty="0">
                <a:solidFill>
                  <a:schemeClr val="tx2"/>
                </a:solidFill>
                <a:latin typeface="+mj-lt"/>
              </a:rPr>
              <a:t>časově náročné</a:t>
            </a:r>
          </a:p>
          <a:p>
            <a:pPr marL="457200" indent="-457200" eaLnBrk="1" hangingPunct="1">
              <a:buFont typeface="Arial" panose="020B0604020202020204" pitchFamily="34" charset="0"/>
              <a:buChar char="‒"/>
              <a:defRPr/>
            </a:pPr>
            <a:r>
              <a:rPr lang="cs-CZ" dirty="0">
                <a:solidFill>
                  <a:schemeClr val="tx2"/>
                </a:solidFill>
                <a:latin typeface="+mj-lt"/>
              </a:rPr>
              <a:t>přínos informací x zátěž pro pacienty</a:t>
            </a:r>
          </a:p>
          <a:p>
            <a:pPr marL="457200" indent="-457200" eaLnBrk="1" hangingPunct="1">
              <a:buFont typeface="Arial" panose="020B0604020202020204" pitchFamily="34" charset="0"/>
              <a:buChar char="‒"/>
              <a:defRPr/>
            </a:pPr>
            <a:r>
              <a:rPr lang="cs-CZ" dirty="0">
                <a:solidFill>
                  <a:schemeClr val="tx2"/>
                </a:solidFill>
                <a:latin typeface="+mj-lt"/>
              </a:rPr>
              <a:t>informace o časovém průběhu bolesti a její intenzitě, vlivu bolesti na život a funkční zdatnost</a:t>
            </a:r>
          </a:p>
          <a:p>
            <a:pPr eaLnBrk="1" hangingPunct="1">
              <a:defRPr/>
            </a:pPr>
            <a:endParaRPr lang="cs-CZ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defRPr/>
            </a:pPr>
            <a:r>
              <a:rPr lang="cs-CZ" b="1" dirty="0" err="1">
                <a:solidFill>
                  <a:schemeClr val="tx2"/>
                </a:solidFill>
                <a:latin typeface="+mj-lt"/>
              </a:rPr>
              <a:t>McGillův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 dotazník (SF-MPQ)</a:t>
            </a:r>
          </a:p>
          <a:p>
            <a:pPr eaLnBrk="1" hangingPunct="1">
              <a:defRPr/>
            </a:pPr>
            <a:r>
              <a:rPr lang="cs-CZ" b="1" dirty="0" err="1">
                <a:solidFill>
                  <a:schemeClr val="tx2"/>
                </a:solidFill>
                <a:latin typeface="+mj-lt"/>
              </a:rPr>
              <a:t>Brief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Pain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Inventory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 (BPI)</a:t>
            </a:r>
          </a:p>
          <a:p>
            <a:pPr eaLnBrk="1" hangingPunct="1">
              <a:defRPr/>
            </a:pP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FCD6526-6B85-4F84-A5F9-DB9B15BA6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Charakteristika objektivizačních technik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747544C-6CA4-4FAC-80EA-8AFBE3370E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1" y="1692002"/>
            <a:ext cx="10342010" cy="413999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3200" dirty="0">
                <a:solidFill>
                  <a:schemeClr val="accent6">
                    <a:lumMod val="75000"/>
                  </a:schemeClr>
                </a:solidFill>
              </a:rPr>
              <a:t>= měřící a hodnotící škály/stupnice, které si kladou za cíl v maximální možné míře objektivizovat zdravotní stav pacienta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cs-CZ" altLang="cs-CZ" sz="3200" dirty="0">
              <a:solidFill>
                <a:srgbClr val="0006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1700" lvl="1" indent="-563563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tabLst>
                <a:tab pos="901700" algn="l"/>
              </a:tabLst>
              <a:defRPr/>
            </a:pPr>
            <a:r>
              <a:rPr lang="cs-CZ" altLang="cs-CZ" sz="3200" dirty="0">
                <a:solidFill>
                  <a:srgbClr val="00060C"/>
                </a:solidFill>
              </a:rPr>
              <a:t>objektivizace subjektivního</a:t>
            </a:r>
          </a:p>
          <a:p>
            <a:pPr marL="901700" lvl="1" indent="-563563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tabLst>
                <a:tab pos="901700" algn="l"/>
              </a:tabLst>
              <a:defRPr/>
            </a:pPr>
            <a:r>
              <a:rPr lang="cs-CZ" altLang="cs-CZ" sz="3200" dirty="0">
                <a:solidFill>
                  <a:srgbClr val="00060C"/>
                </a:solidFill>
              </a:rPr>
              <a:t>specifický hodnotící (</a:t>
            </a:r>
            <a:r>
              <a:rPr lang="cs-CZ" altLang="cs-CZ" sz="3200" dirty="0" err="1">
                <a:solidFill>
                  <a:srgbClr val="00060C"/>
                </a:solidFill>
              </a:rPr>
              <a:t>validizační</a:t>
            </a:r>
            <a:r>
              <a:rPr lang="cs-CZ" altLang="cs-CZ" sz="3200" dirty="0">
                <a:solidFill>
                  <a:srgbClr val="00060C"/>
                </a:solidFill>
              </a:rPr>
              <a:t>) nástroj</a:t>
            </a:r>
          </a:p>
          <a:p>
            <a:pPr marL="901700" lvl="1" indent="-563563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tabLst>
                <a:tab pos="901700" algn="l"/>
              </a:tabLst>
              <a:defRPr/>
            </a:pPr>
            <a:r>
              <a:rPr lang="cs-CZ" altLang="cs-CZ" sz="3200" dirty="0">
                <a:solidFill>
                  <a:srgbClr val="00060C"/>
                </a:solidFill>
              </a:rPr>
              <a:t>kritéria vyhodnocení výsledku</a:t>
            </a:r>
          </a:p>
          <a:p>
            <a:pPr marL="901700" lvl="1" indent="-563563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tabLst>
                <a:tab pos="901700" algn="l"/>
              </a:tabLst>
              <a:defRPr/>
            </a:pPr>
            <a:r>
              <a:rPr lang="cs-CZ" altLang="cs-CZ" sz="3200" dirty="0">
                <a:solidFill>
                  <a:srgbClr val="00060C"/>
                </a:solidFill>
              </a:rPr>
              <a:t>jasně stanovené výstupy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rázek 1">
            <a:extLst>
              <a:ext uri="{FF2B5EF4-FFF2-40B4-BE49-F238E27FC236}">
                <a16:creationId xmlns:a16="http://schemas.microsoft.com/office/drawing/2014/main" id="{30DFB27B-0DB7-4F29-8858-A50EECF4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646113"/>
            <a:ext cx="5292725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Obdélník 1">
            <a:extLst>
              <a:ext uri="{FF2B5EF4-FFF2-40B4-BE49-F238E27FC236}">
                <a16:creationId xmlns:a16="http://schemas.microsoft.com/office/drawing/2014/main" id="{22489983-A11C-4E2C-9951-3B7538B3B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50814"/>
            <a:ext cx="8713788" cy="5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1000" b="1" u="sng"/>
              <a:t>Krátký inventář bolesti (brief pain inventory – bpi)</a:t>
            </a:r>
            <a:r>
              <a:rPr lang="cs-CZ" altLang="cs-CZ" sz="1000"/>
              <a:t> - </a:t>
            </a:r>
            <a:r>
              <a:rPr lang="cs-CZ" altLang="cs-CZ" sz="1000">
                <a:ea typeface="Calibri" panose="020F0502020204030204" pitchFamily="34" charset="0"/>
                <a:cs typeface="Arial" panose="020B0604020202020204" pitchFamily="34" charset="0"/>
              </a:rPr>
              <a:t>lze jej vyplnit zhruba do 15 minut, </a:t>
            </a:r>
            <a:r>
              <a:rPr lang="cs-CZ" altLang="cs-CZ" sz="1000">
                <a:cs typeface="Calibri" panose="020F0502020204030204" pitchFamily="34" charset="0"/>
              </a:rPr>
              <a:t>zaměřen na bolest během posledních 24 hodin. 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1000">
                <a:cs typeface="Calibri" panose="020F0502020204030204" pitchFamily="34" charset="0"/>
              </a:rPr>
              <a:t>informace se soustředí </a:t>
            </a:r>
            <a:r>
              <a:rPr lang="cs-CZ" altLang="cs-CZ" sz="1000" b="1">
                <a:cs typeface="Calibri" panose="020F0502020204030204" pitchFamily="34" charset="0"/>
              </a:rPr>
              <a:t>na</a:t>
            </a:r>
            <a:r>
              <a:rPr lang="cs-CZ" altLang="cs-CZ" sz="1000" b="1">
                <a:solidFill>
                  <a:srgbClr val="FF0000"/>
                </a:solidFill>
                <a:cs typeface="Calibri" panose="020F0502020204030204" pitchFamily="34" charset="0"/>
              </a:rPr>
              <a:t> lokalizaci </a:t>
            </a:r>
            <a:r>
              <a:rPr lang="cs-CZ" altLang="cs-CZ" sz="1000" b="1">
                <a:cs typeface="Calibri" panose="020F0502020204030204" pitchFamily="34" charset="0"/>
              </a:rPr>
              <a:t>bolesti, </a:t>
            </a:r>
            <a:r>
              <a:rPr lang="cs-CZ" altLang="cs-CZ" sz="1000" b="1">
                <a:solidFill>
                  <a:srgbClr val="FF0000"/>
                </a:solidFill>
                <a:cs typeface="Calibri" panose="020F0502020204030204" pitchFamily="34" charset="0"/>
              </a:rPr>
              <a:t>hodnocení</a:t>
            </a:r>
            <a:r>
              <a:rPr lang="cs-CZ" altLang="cs-CZ" sz="1000" b="1">
                <a:solidFill>
                  <a:srgbClr val="FFF1CE"/>
                </a:solidFill>
                <a:cs typeface="Calibri" panose="020F0502020204030204" pitchFamily="34" charset="0"/>
              </a:rPr>
              <a:t> </a:t>
            </a:r>
            <a:r>
              <a:rPr lang="cs-CZ" altLang="cs-CZ" sz="1000">
                <a:cs typeface="Calibri" panose="020F0502020204030204" pitchFamily="34" charset="0"/>
              </a:rPr>
              <a:t>bolesti a soubor otázek zaměřených na to, jak bolest </a:t>
            </a:r>
            <a:r>
              <a:rPr lang="cs-CZ" altLang="cs-CZ" sz="1000" b="1">
                <a:solidFill>
                  <a:srgbClr val="FF0000"/>
                </a:solidFill>
                <a:cs typeface="Calibri" panose="020F0502020204030204" pitchFamily="34" charset="0"/>
              </a:rPr>
              <a:t>ovlivňuje kvalitu </a:t>
            </a:r>
            <a:r>
              <a:rPr lang="cs-CZ" altLang="cs-CZ" sz="1000">
                <a:cs typeface="Calibri" panose="020F0502020204030204" pitchFamily="34" charset="0"/>
              </a:rPr>
              <a:t>života.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DA72E3B9-4ED8-4112-AC67-6BDD5C5000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/>
              <a:t>akutní</a:t>
            </a:r>
            <a:endParaRPr lang="cs-CZ" dirty="0"/>
          </a:p>
        </p:txBody>
      </p:sp>
      <p:sp>
        <p:nvSpPr>
          <p:cNvPr id="19458" name="Nadpis 1">
            <a:extLst>
              <a:ext uri="{FF2B5EF4-FFF2-40B4-BE49-F238E27FC236}">
                <a16:creationId xmlns:a16="http://schemas.microsoft.com/office/drawing/2014/main" id="{0D4BA903-FCD7-43E4-B2A7-46511092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Hodnocení bolesti</a:t>
            </a:r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04CBC92-1335-4AF8-AFDB-8D67E516EF5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/>
              <a:t>chronické</a:t>
            </a:r>
            <a:endParaRPr lang="cs-CZ" dirty="0"/>
          </a:p>
        </p:txBody>
      </p:sp>
      <p:sp>
        <p:nvSpPr>
          <p:cNvPr id="40964" name="Zástupný symbol pro obsah 2">
            <a:extLst>
              <a:ext uri="{FF2B5EF4-FFF2-40B4-BE49-F238E27FC236}">
                <a16:creationId xmlns:a16="http://schemas.microsoft.com/office/drawing/2014/main" id="{01A86E85-BF47-49B5-B11A-288A9FDABED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2"/>
                </a:solidFill>
              </a:rPr>
              <a:t>orientační vyšetření při přijmu</a:t>
            </a:r>
          </a:p>
          <a:p>
            <a:pPr eaLnBrk="1" hangingPunct="1"/>
            <a:endParaRPr lang="cs-CZ" altLang="cs-CZ" b="1" dirty="0">
              <a:solidFill>
                <a:schemeClr val="tx2"/>
              </a:solidFill>
            </a:endParaRPr>
          </a:p>
          <a:p>
            <a:pPr eaLnBrk="1" hangingPunct="1"/>
            <a:r>
              <a:rPr lang="cs-CZ" altLang="cs-CZ" dirty="0"/>
              <a:t>Slovně popisná škála</a:t>
            </a:r>
          </a:p>
          <a:p>
            <a:pPr eaLnBrk="1" hangingPunct="1"/>
            <a:r>
              <a:rPr lang="cs-CZ" altLang="cs-CZ" dirty="0"/>
              <a:t>Vizuální škála bolesti</a:t>
            </a:r>
          </a:p>
          <a:p>
            <a:pPr eaLnBrk="1" hangingPunct="1"/>
            <a:r>
              <a:rPr lang="cs-CZ" altLang="cs-CZ" dirty="0"/>
              <a:t>Vizuálně analogová škála (VAS)</a:t>
            </a:r>
          </a:p>
          <a:p>
            <a:pPr eaLnBrk="1" hangingPunct="1"/>
            <a:r>
              <a:rPr lang="cs-CZ" altLang="cs-CZ" dirty="0"/>
              <a:t>Číselná hodnotící škála</a:t>
            </a:r>
          </a:p>
          <a:p>
            <a:pPr eaLnBrk="1" hangingPunct="1"/>
            <a:r>
              <a:rPr lang="cs-CZ" altLang="cs-CZ" dirty="0"/>
              <a:t>Grafický záznam hodnocení bolesti</a:t>
            </a:r>
          </a:p>
          <a:p>
            <a:endParaRPr lang="cs-CZ" altLang="cs-CZ" dirty="0"/>
          </a:p>
        </p:txBody>
      </p:sp>
      <p:sp>
        <p:nvSpPr>
          <p:cNvPr id="40966" name="Zástupný symbol pro obsah 4">
            <a:extLst>
              <a:ext uri="{FF2B5EF4-FFF2-40B4-BE49-F238E27FC236}">
                <a16:creationId xmlns:a16="http://schemas.microsoft.com/office/drawing/2014/main" id="{3BA67F87-F433-46C1-898D-A083B3D9E763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 eaLnBrk="1" hangingPunct="1">
              <a:buNone/>
            </a:pPr>
            <a:r>
              <a:rPr lang="cs-CZ" altLang="cs-CZ" b="1" dirty="0">
                <a:solidFill>
                  <a:schemeClr val="tx2"/>
                </a:solidFill>
              </a:rPr>
              <a:t>+ zjištění podrobnějších informací</a:t>
            </a:r>
          </a:p>
          <a:p>
            <a:pPr eaLnBrk="1" hangingPunct="1"/>
            <a:endParaRPr lang="cs-CZ" altLang="cs-CZ" b="1" dirty="0">
              <a:solidFill>
                <a:schemeClr val="tx2"/>
              </a:solidFill>
            </a:endParaRPr>
          </a:p>
          <a:p>
            <a:pPr eaLnBrk="1" hangingPunct="1"/>
            <a:r>
              <a:rPr lang="cs-CZ" altLang="cs-CZ" dirty="0"/>
              <a:t>Průvodce hodnocení bolesti</a:t>
            </a:r>
          </a:p>
          <a:p>
            <a:pPr eaLnBrk="1" hangingPunct="1"/>
            <a:r>
              <a:rPr lang="cs-CZ" altLang="cs-CZ" dirty="0"/>
              <a:t>Krátký inventář bolesti</a:t>
            </a:r>
          </a:p>
          <a:p>
            <a:pPr eaLnBrk="1" hangingPunct="1"/>
            <a:r>
              <a:rPr lang="cs-CZ" altLang="cs-CZ" dirty="0"/>
              <a:t>Management bolesti</a:t>
            </a:r>
          </a:p>
          <a:p>
            <a:pPr eaLnBrk="1" hangingPunct="1"/>
            <a:r>
              <a:rPr lang="cs-CZ" altLang="cs-CZ" dirty="0"/>
              <a:t>Hodnocení bolesti (podle </a:t>
            </a:r>
            <a:r>
              <a:rPr lang="cs-CZ" altLang="cs-CZ" dirty="0" err="1"/>
              <a:t>Hospital</a:t>
            </a:r>
            <a:r>
              <a:rPr lang="cs-CZ" altLang="cs-CZ" dirty="0"/>
              <a:t> </a:t>
            </a:r>
            <a:r>
              <a:rPr lang="cs-CZ" altLang="cs-CZ" dirty="0" err="1"/>
              <a:t>Broussais</a:t>
            </a:r>
            <a:r>
              <a:rPr lang="cs-CZ" altLang="cs-CZ" dirty="0"/>
              <a:t>, Paříž)</a:t>
            </a:r>
          </a:p>
          <a:p>
            <a:pPr eaLnBrk="1" hangingPunct="1"/>
            <a:r>
              <a:rPr lang="cs-CZ" altLang="cs-CZ" dirty="0"/>
              <a:t>Monitorování účinku analgetik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7E3C9BFF-B8E8-41DE-BF41-31D86311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Měření kvality vědomí a psychiky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26DAB087-B31B-4DCD-A262-7ADDD66F6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tx2"/>
                </a:solidFill>
              </a:rPr>
              <a:t>Hodnocení stavu vědomí</a:t>
            </a:r>
          </a:p>
          <a:p>
            <a:pPr eaLnBrk="1" hangingPunct="1"/>
            <a:r>
              <a:rPr lang="cs-CZ" altLang="cs-CZ" sz="3600" b="1" dirty="0">
                <a:solidFill>
                  <a:schemeClr val="tx2"/>
                </a:solidFill>
              </a:rPr>
              <a:t>Hodnocení psychického stavu</a:t>
            </a:r>
          </a:p>
          <a:p>
            <a:pPr eaLnBrk="1" hangingPunct="1"/>
            <a:r>
              <a:rPr lang="cs-CZ" altLang="cs-CZ" sz="3600" b="1" dirty="0">
                <a:solidFill>
                  <a:schemeClr val="tx2"/>
                </a:solidFill>
              </a:rPr>
              <a:t>Hodnocení deprese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7EE3797-0302-413A-886F-8955B1349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/>
              <a:t>Hodnocení stavu vědomí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BBC4CD1-7F1A-42D8-A26B-E4A672FD43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bdělost = vigilita</a:t>
            </a:r>
          </a:p>
          <a:p>
            <a:pPr>
              <a:defRPr/>
            </a:pPr>
            <a:r>
              <a:rPr lang="cs-CZ" dirty="0"/>
              <a:t>změny vědomí: </a:t>
            </a:r>
          </a:p>
          <a:p>
            <a:pPr lvl="1">
              <a:defRPr/>
            </a:pPr>
            <a:r>
              <a:rPr lang="cs-CZ" dirty="0"/>
              <a:t>kvalitativní – vědomí je zasaženo z hlediska obsahu (kvality): obluzené vědomí (delirium, amence), mrákotní stav (somnambulismus, agónie)</a:t>
            </a:r>
          </a:p>
          <a:p>
            <a:pPr lvl="1">
              <a:defRPr/>
            </a:pPr>
            <a:r>
              <a:rPr lang="cs-CZ" dirty="0"/>
              <a:t>kvantitativní – narušená vigilita, vědomí je zasaženo z hlediska množství a hloubky (kvantity): somnolence, </a:t>
            </a:r>
            <a:r>
              <a:rPr lang="cs-CZ" dirty="0" err="1"/>
              <a:t>sopor</a:t>
            </a:r>
            <a:r>
              <a:rPr lang="cs-CZ" dirty="0"/>
              <a:t>, kóma</a:t>
            </a:r>
          </a:p>
          <a:p>
            <a:pPr algn="just" eaLnBrk="1" hangingPunct="1"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</a:rPr>
              <a:t>AVPU</a:t>
            </a:r>
          </a:p>
          <a:p>
            <a:pPr algn="just" eaLnBrk="1" hangingPunct="1">
              <a:defRPr/>
            </a:pPr>
            <a:r>
              <a:rPr lang="cs-CZ" b="1" dirty="0" err="1">
                <a:solidFill>
                  <a:schemeClr val="tx2"/>
                </a:solidFill>
                <a:latin typeface="+mj-lt"/>
              </a:rPr>
              <a:t>Glascow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coma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scale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(otevření očí, motorická odpověď, slovní odpověď)</a:t>
            </a:r>
          </a:p>
          <a:p>
            <a:pPr algn="just" eaLnBrk="1" hangingPunct="1"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</a:rPr>
              <a:t>Modifikovaná dětská GCS</a:t>
            </a:r>
          </a:p>
          <a:p>
            <a:pPr algn="just" eaLnBrk="1" hangingPunct="1"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</a:rPr>
              <a:t>Hodnocení vědomí – schéma Beneš/ Zvěřina 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(reakce na bolest, reakce na slovo)</a:t>
            </a:r>
          </a:p>
          <a:p>
            <a:pPr algn="just" eaLnBrk="1" hangingPunct="1">
              <a:buFontTx/>
              <a:buNone/>
              <a:defRPr/>
            </a:pP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cs-CZ" sz="16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1C058-BAC6-4D8A-A208-0E283DD0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Škála hodnocení vědomí AVPU (rychlé orientační zhodnocení)</a:t>
            </a:r>
            <a:endParaRPr lang="cs-CZ" dirty="0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CEE6BFAD-18E8-4C22-A64A-C2DF03E02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058822"/>
              </p:ext>
            </p:extLst>
          </p:nvPr>
        </p:nvGraphicFramePr>
        <p:xfrm>
          <a:off x="615636" y="3063955"/>
          <a:ext cx="11253457" cy="1279526"/>
        </p:xfrm>
        <a:graphic>
          <a:graphicData uri="http://schemas.openxmlformats.org/drawingml/2006/table">
            <a:tbl>
              <a:tblPr/>
              <a:tblGrid>
                <a:gridCol w="2102493">
                  <a:extLst>
                    <a:ext uri="{9D8B030D-6E8A-4147-A177-3AD203B41FA5}">
                      <a16:colId xmlns:a16="http://schemas.microsoft.com/office/drawing/2014/main" val="2069464369"/>
                    </a:ext>
                  </a:extLst>
                </a:gridCol>
                <a:gridCol w="3170144">
                  <a:extLst>
                    <a:ext uri="{9D8B030D-6E8A-4147-A177-3AD203B41FA5}">
                      <a16:colId xmlns:a16="http://schemas.microsoft.com/office/drawing/2014/main" val="601480343"/>
                    </a:ext>
                  </a:extLst>
                </a:gridCol>
                <a:gridCol w="3113802">
                  <a:extLst>
                    <a:ext uri="{9D8B030D-6E8A-4147-A177-3AD203B41FA5}">
                      <a16:colId xmlns:a16="http://schemas.microsoft.com/office/drawing/2014/main" val="3327940160"/>
                    </a:ext>
                  </a:extLst>
                </a:gridCol>
                <a:gridCol w="2867018">
                  <a:extLst>
                    <a:ext uri="{9D8B030D-6E8A-4147-A177-3AD203B41FA5}">
                      <a16:colId xmlns:a16="http://schemas.microsoft.com/office/drawing/2014/main" val="705315293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r>
                        <a:rPr lang="cs-CZ" sz="1800" b="1" dirty="0" err="1"/>
                        <a:t>A</a:t>
                      </a:r>
                      <a:r>
                        <a:rPr lang="cs-CZ" sz="1800" dirty="0" err="1"/>
                        <a:t>lert</a:t>
                      </a:r>
                      <a:r>
                        <a:rPr lang="cs-CZ" sz="1800" dirty="0"/>
                        <a:t> </a:t>
                      </a:r>
                    </a:p>
                  </a:txBody>
                  <a:tcPr marL="91443" marR="91443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Responds</a:t>
                      </a:r>
                      <a:r>
                        <a:rPr lang="cs-CZ" sz="1800" dirty="0"/>
                        <a:t> to </a:t>
                      </a:r>
                      <a:r>
                        <a:rPr lang="cs-CZ" sz="1800" b="1" dirty="0" err="1"/>
                        <a:t>V</a:t>
                      </a:r>
                      <a:r>
                        <a:rPr lang="cs-CZ" sz="1800" dirty="0" err="1"/>
                        <a:t>ocal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stimuli</a:t>
                      </a:r>
                      <a:r>
                        <a:rPr lang="cs-CZ" sz="1800" dirty="0"/>
                        <a:t> </a:t>
                      </a:r>
                    </a:p>
                  </a:txBody>
                  <a:tcPr marL="91443" marR="91443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Responds</a:t>
                      </a:r>
                      <a:r>
                        <a:rPr lang="cs-CZ" sz="1800" dirty="0"/>
                        <a:t> to </a:t>
                      </a:r>
                      <a:r>
                        <a:rPr lang="cs-CZ" sz="1800" b="1" dirty="0" err="1"/>
                        <a:t>P</a:t>
                      </a:r>
                      <a:r>
                        <a:rPr lang="cs-CZ" sz="1800" dirty="0" err="1"/>
                        <a:t>ainful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stimuli</a:t>
                      </a:r>
                      <a:r>
                        <a:rPr lang="cs-CZ" sz="1800" dirty="0"/>
                        <a:t> </a:t>
                      </a:r>
                    </a:p>
                  </a:txBody>
                  <a:tcPr marL="91443" marR="91443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err="1"/>
                        <a:t>U</a:t>
                      </a:r>
                      <a:r>
                        <a:rPr lang="cs-CZ" sz="1800" dirty="0" err="1"/>
                        <a:t>nresponsive</a:t>
                      </a:r>
                      <a:r>
                        <a:rPr lang="cs-CZ" sz="1800" dirty="0"/>
                        <a:t> </a:t>
                      </a:r>
                    </a:p>
                  </a:txBody>
                  <a:tcPr marL="91443" marR="91443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63353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r>
                        <a:rPr lang="cs-CZ" sz="1800"/>
                        <a:t>bdělý </a:t>
                      </a:r>
                    </a:p>
                  </a:txBody>
                  <a:tcPr marL="91443" marR="91443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odpovídá na hlasové podněty </a:t>
                      </a:r>
                    </a:p>
                  </a:txBody>
                  <a:tcPr marL="91443" marR="91443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odpovídá na bolest </a:t>
                      </a:r>
                    </a:p>
                  </a:txBody>
                  <a:tcPr marL="91443" marR="91443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neodpovídá </a:t>
                      </a:r>
                    </a:p>
                  </a:txBody>
                  <a:tcPr marL="91443" marR="91443" marT="45678" marB="45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8207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B6336FC5-E335-4B28-AAA2-F5DDC795591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720725" y="879492"/>
            <a:ext cx="10752138" cy="271576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00060C"/>
                </a:solidFill>
              </a:rPr>
              <a:t>Kvalitativní x </a:t>
            </a:r>
            <a:r>
              <a:rPr lang="cs-CZ" altLang="cs-CZ" u="sng" dirty="0">
                <a:solidFill>
                  <a:srgbClr val="00060C"/>
                </a:solidFill>
              </a:rPr>
              <a:t>kvantitativní</a:t>
            </a:r>
            <a:r>
              <a:rPr lang="cs-CZ" altLang="cs-CZ" dirty="0">
                <a:solidFill>
                  <a:srgbClr val="00060C"/>
                </a:solidFill>
              </a:rPr>
              <a:t> aspekt vědomí</a:t>
            </a:r>
          </a:p>
          <a:p>
            <a:pPr eaLnBrk="1" hangingPunct="1"/>
            <a:endParaRPr lang="cs-CZ" altLang="cs-CZ" dirty="0">
              <a:solidFill>
                <a:srgbClr val="00060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400" b="1" dirty="0">
                <a:solidFill>
                  <a:srgbClr val="00060C"/>
                </a:solidFill>
              </a:rPr>
              <a:t>Glasgowská stupnice </a:t>
            </a:r>
            <a:r>
              <a:rPr lang="cs-CZ" altLang="cs-CZ" sz="2400" b="1" u="sng" dirty="0">
                <a:solidFill>
                  <a:srgbClr val="00060C"/>
                </a:solidFill>
              </a:rPr>
              <a:t>hloubky bezvědomí </a:t>
            </a:r>
            <a:r>
              <a:rPr lang="cs-CZ" altLang="cs-CZ" sz="2400" b="1" dirty="0">
                <a:solidFill>
                  <a:srgbClr val="00060C"/>
                </a:solidFill>
              </a:rPr>
              <a:t>(</a:t>
            </a:r>
            <a:r>
              <a:rPr lang="cs-CZ" altLang="cs-CZ" sz="2400" b="1" u="sng" dirty="0">
                <a:solidFill>
                  <a:srgbClr val="00060C"/>
                </a:solidFill>
              </a:rPr>
              <a:t>GCS = Glasgow </a:t>
            </a:r>
            <a:r>
              <a:rPr lang="cs-CZ" altLang="cs-CZ" sz="2400" b="1" u="sng" dirty="0" err="1">
                <a:solidFill>
                  <a:srgbClr val="00060C"/>
                </a:solidFill>
              </a:rPr>
              <a:t>Coma</a:t>
            </a:r>
            <a:r>
              <a:rPr lang="cs-CZ" altLang="cs-CZ" sz="2400" b="1" u="sng" dirty="0">
                <a:solidFill>
                  <a:srgbClr val="00060C"/>
                </a:solidFill>
              </a:rPr>
              <a:t> </a:t>
            </a:r>
            <a:r>
              <a:rPr lang="cs-CZ" altLang="cs-CZ" sz="2400" b="1" u="sng" dirty="0" err="1">
                <a:solidFill>
                  <a:srgbClr val="00060C"/>
                </a:solidFill>
              </a:rPr>
              <a:t>Scale</a:t>
            </a:r>
            <a:r>
              <a:rPr lang="cs-CZ" altLang="cs-CZ" sz="2400" b="1" dirty="0">
                <a:solidFill>
                  <a:srgbClr val="00060C"/>
                </a:solidFill>
              </a:rPr>
              <a:t>)</a:t>
            </a:r>
          </a:p>
          <a:p>
            <a:pPr eaLnBrk="1" hangingPunct="1"/>
            <a:endParaRPr lang="cs-CZ" altLang="cs-CZ" sz="2400" b="1" dirty="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1084B816-CF5A-4EA9-A256-16ED68AD5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663" y="300683"/>
            <a:ext cx="10753200" cy="4515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Posouzení vědomí a psychiky</a:t>
            </a:r>
          </a:p>
        </p:txBody>
      </p:sp>
      <p:graphicFrame>
        <p:nvGraphicFramePr>
          <p:cNvPr id="45060" name="Object 4">
            <a:extLst>
              <a:ext uri="{FF2B5EF4-FFF2-40B4-BE49-F238E27FC236}">
                <a16:creationId xmlns:a16="http://schemas.microsoft.com/office/drawing/2014/main" id="{A01F3664-C41D-48F1-BFB7-C27E63E91AE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919413" y="1895475"/>
          <a:ext cx="635476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Rastrový obrázek" r:id="rId3" imgW="6354062" imgH="3734321" progId="Paint.Picture">
                  <p:embed/>
                </p:oleObj>
              </mc:Choice>
              <mc:Fallback>
                <p:oleObj name="Rastrový obrázek" r:id="rId3" imgW="6354062" imgH="3734321" progId="Paint.Picture">
                  <p:embed/>
                  <p:pic>
                    <p:nvPicPr>
                      <p:cNvPr id="45060" name="Object 4">
                        <a:extLst>
                          <a:ext uri="{FF2B5EF4-FFF2-40B4-BE49-F238E27FC236}">
                            <a16:creationId xmlns:a16="http://schemas.microsoft.com/office/drawing/2014/main" id="{A01F3664-C41D-48F1-BFB7-C27E63E91AE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1895475"/>
                        <a:ext cx="6354762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6">
            <a:extLst>
              <a:ext uri="{FF2B5EF4-FFF2-40B4-BE49-F238E27FC236}">
                <a16:creationId xmlns:a16="http://schemas.microsoft.com/office/drawing/2014/main" id="{21EAC923-B150-462F-BB20-FE1B897A9813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82401824"/>
              </p:ext>
            </p:extLst>
          </p:nvPr>
        </p:nvGraphicFramePr>
        <p:xfrm>
          <a:off x="2919413" y="5756508"/>
          <a:ext cx="55403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Rastrový obrázek" r:id="rId5" imgW="6458852" imgH="1171429" progId="Paint.Picture">
                  <p:embed/>
                </p:oleObj>
              </mc:Choice>
              <mc:Fallback>
                <p:oleObj name="Rastrový obrázek" r:id="rId5" imgW="6458852" imgH="1171429" progId="Paint.Picture">
                  <p:embed/>
                  <p:pic>
                    <p:nvPicPr>
                      <p:cNvPr id="45061" name="Object 6">
                        <a:extLst>
                          <a:ext uri="{FF2B5EF4-FFF2-40B4-BE49-F238E27FC236}">
                            <a16:creationId xmlns:a16="http://schemas.microsoft.com/office/drawing/2014/main" id="{21EAC923-B150-462F-BB20-FE1B897A981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5756508"/>
                        <a:ext cx="5540375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D1F0DC5E-4546-4BFB-8D5C-AD6604C4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25" y="287338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Dětské Glasgow </a:t>
            </a:r>
            <a:r>
              <a:rPr lang="cs-CZ" altLang="cs-CZ" b="1" dirty="0" err="1"/>
              <a:t>Coma</a:t>
            </a:r>
            <a:r>
              <a:rPr lang="cs-CZ" altLang="cs-CZ" b="1" dirty="0"/>
              <a:t> </a:t>
            </a:r>
            <a:r>
              <a:rPr lang="cs-CZ" altLang="cs-CZ" b="1" dirty="0" err="1"/>
              <a:t>Skale</a:t>
            </a:r>
            <a:endParaRPr lang="cs-CZ" alt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6D95D84-D00F-4BE1-8C23-D6C8E410C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063843"/>
              </p:ext>
            </p:extLst>
          </p:nvPr>
        </p:nvGraphicFramePr>
        <p:xfrm>
          <a:off x="1511929" y="1428751"/>
          <a:ext cx="8652836" cy="49117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77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5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015">
                <a:tc rowSpan="4"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Otevření očí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Spontánně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 dirty="0">
                          <a:highlight>
                            <a:srgbClr val="FFFF00"/>
                          </a:highlight>
                        </a:rPr>
                        <a:t>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Na mluvené slovo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 dirty="0"/>
                        <a:t>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Na bolestivý podnět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 dirty="0"/>
                        <a:t>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Neotvírá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/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892">
                <a:tc rowSpan="6"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Nejlepší motorická odpověď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Normální spontánní pohyb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 dirty="0">
                          <a:highlight>
                            <a:srgbClr val="FFFF00"/>
                          </a:highlight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8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Uhýbá při doteku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 dirty="0"/>
                        <a:t>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4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Uhýbá při bolestivém podnětu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/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Abnormální</a:t>
                      </a:r>
                      <a:r>
                        <a:rPr lang="cs-CZ" sz="1800" u="none" strike="noStrike" baseline="0" dirty="0"/>
                        <a:t> flekční křeče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/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Abnormální extenční křeče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 dirty="0"/>
                        <a:t>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8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Žádná odpověď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 dirty="0"/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431">
                <a:tc rowSpan="6"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Nejlepší slovní odpověď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Směje se a žvatlá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 dirty="0">
                          <a:highlight>
                            <a:srgbClr val="FFFF00"/>
                          </a:highlight>
                        </a:rPr>
                        <a:t>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Podrážděně pláče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 dirty="0"/>
                        <a:t>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Pláče na bolestivý podnět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 dirty="0"/>
                        <a:t>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0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Sténá na bolestivý podnět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 dirty="0"/>
                        <a:t>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7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/>
                        <a:t>Žádná odpověď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 dirty="0"/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56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>
                          <a:highlight>
                            <a:srgbClr val="FFFF00"/>
                          </a:highlight>
                        </a:rPr>
                        <a:t>CELKEM: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 dirty="0">
                          <a:highlight>
                            <a:srgbClr val="FFFF00"/>
                          </a:highlight>
                        </a:rPr>
                        <a:t>15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12CBE72C-503B-493F-B566-5D660E70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357189"/>
            <a:ext cx="8686800" cy="10810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/>
              <a:t>„Schéma Beneš/Zvěřina“</a:t>
            </a:r>
            <a:endParaRPr lang="cs-CZ" alt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2F5612E-E381-4B08-9467-14BBACFC6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91546"/>
              </p:ext>
            </p:extLst>
          </p:nvPr>
        </p:nvGraphicFramePr>
        <p:xfrm>
          <a:off x="579422" y="1438276"/>
          <a:ext cx="11253457" cy="399380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1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9881">
                  <a:extLst>
                    <a:ext uri="{9D8B030D-6E8A-4147-A177-3AD203B41FA5}">
                      <a16:colId xmlns:a16="http://schemas.microsoft.com/office/drawing/2014/main" val="1935430460"/>
                    </a:ext>
                  </a:extLst>
                </a:gridCol>
              </a:tblGrid>
              <a:tr h="363073"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</a:rPr>
                        <a:t>I.                   Reakce na bolestivý podnět (štípanec, píchnutí jehlou)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85800" marR="9525" marT="9526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3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/>
                        <a:t>0 bodů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/>
                        <a:t>Žádná reakce, ani změnou vegetativní funkce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073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/>
                        <a:t>1   bod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/>
                        <a:t>Reakce nejčastěji zrychleným dýcháním, dále změnou srdeční frekvence nebo změnou barvy v obličeji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073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/>
                        <a:t>2 body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/>
                        <a:t>Bolestivý podnět vyvolá extenzi horních a dolních končetin nebo flexi  horních a extenzi dolních končetin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073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/>
                        <a:t>3 body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/>
                        <a:t>Bolestivý podnět vyvolá neúčelné pohyby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3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/>
                        <a:t>4 body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/>
                        <a:t>Bolestivý podnět vyvolá úmyslné obrané pohyby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073"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</a:rPr>
                        <a:t>II.                Reakce na slovo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85800" marR="9525" marT="9526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073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/>
                        <a:t>5 bodů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/>
                        <a:t>Pacient po latenci vyhoví jedné jednoduché slovní výzvě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073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/>
                        <a:t>6 bodů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/>
                        <a:t>Pacient vyhoví několika výzvám za sebou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073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/>
                        <a:t>7 bodů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/>
                        <a:t>Pacient odpovídá na otázky přiléhavě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073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/>
                        <a:t>8 bodů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/>
                        <a:t>Pacient je orientován časem i místem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080590F-627E-4952-87E5-2368C76DB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Posouzení hloubky vědomí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23F4233-64A2-494D-ADE4-B9B473B828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u="sng">
                <a:solidFill>
                  <a:srgbClr val="00060C"/>
                </a:solidFill>
              </a:rPr>
              <a:t>Bruselské stupně komatu</a:t>
            </a:r>
            <a:r>
              <a:rPr lang="cs-CZ" altLang="cs-CZ" sz="2400">
                <a:solidFill>
                  <a:srgbClr val="00060C"/>
                </a:solidFill>
              </a:rPr>
              <a:t> (Brihaye, 1976)</a:t>
            </a:r>
          </a:p>
          <a:p>
            <a:pPr lvl="1" eaLnBrk="1" hangingPunct="1"/>
            <a:r>
              <a:rPr lang="cs-CZ" altLang="cs-CZ" sz="2400" u="sng">
                <a:solidFill>
                  <a:srgbClr val="00060C"/>
                </a:solidFill>
              </a:rPr>
              <a:t>Neporušené vědomí</a:t>
            </a:r>
            <a:r>
              <a:rPr lang="cs-CZ" altLang="cs-CZ" sz="2400">
                <a:solidFill>
                  <a:srgbClr val="00060C"/>
                </a:solidFill>
              </a:rPr>
              <a:t> – bdělý, orientovaný</a:t>
            </a:r>
          </a:p>
          <a:p>
            <a:pPr lvl="1" eaLnBrk="1" hangingPunct="1"/>
            <a:r>
              <a:rPr lang="cs-CZ" altLang="cs-CZ" sz="2400" u="sng">
                <a:solidFill>
                  <a:srgbClr val="00060C"/>
                </a:solidFill>
              </a:rPr>
              <a:t>Zastřené vědomí</a:t>
            </a:r>
            <a:r>
              <a:rPr lang="cs-CZ" altLang="cs-CZ" sz="2400">
                <a:solidFill>
                  <a:srgbClr val="00060C"/>
                </a:solidFill>
              </a:rPr>
              <a:t> – neorientovaný, otevřené oči, uposlechne příkaz</a:t>
            </a:r>
          </a:p>
          <a:p>
            <a:pPr lvl="1" eaLnBrk="1" hangingPunct="1"/>
            <a:r>
              <a:rPr lang="cs-CZ" altLang="cs-CZ" sz="2400" u="sng">
                <a:solidFill>
                  <a:srgbClr val="00060C"/>
                </a:solidFill>
              </a:rPr>
              <a:t>Kóma</a:t>
            </a:r>
            <a:r>
              <a:rPr lang="cs-CZ" altLang="cs-CZ" sz="2400">
                <a:solidFill>
                  <a:srgbClr val="00060C"/>
                </a:solidFill>
              </a:rPr>
              <a:t> – zavřené oči, neplní příkazy</a:t>
            </a:r>
          </a:p>
          <a:p>
            <a:pPr lvl="2" eaLnBrk="1" hangingPunct="1"/>
            <a:r>
              <a:rPr lang="cs-CZ" altLang="cs-CZ" sz="2400">
                <a:solidFill>
                  <a:srgbClr val="00060C"/>
                </a:solidFill>
              </a:rPr>
              <a:t>I. stupně, bez dalších neurologických poruch</a:t>
            </a:r>
          </a:p>
          <a:p>
            <a:pPr lvl="2" eaLnBrk="1" hangingPunct="1"/>
            <a:r>
              <a:rPr lang="cs-CZ" altLang="cs-CZ" sz="2400">
                <a:solidFill>
                  <a:srgbClr val="00060C"/>
                </a:solidFill>
              </a:rPr>
              <a:t>II. stupně, lateralizované příznaky, př. hemiparéza </a:t>
            </a:r>
          </a:p>
          <a:p>
            <a:pPr lvl="2" eaLnBrk="1" hangingPunct="1"/>
            <a:r>
              <a:rPr lang="cs-CZ" altLang="cs-CZ" sz="2400">
                <a:solidFill>
                  <a:srgbClr val="00060C"/>
                </a:solidFill>
              </a:rPr>
              <a:t>III. stupně, abnormální flexorovaná či extendonovaná odpověď</a:t>
            </a:r>
          </a:p>
          <a:p>
            <a:pPr lvl="2" eaLnBrk="1" hangingPunct="1"/>
            <a:r>
              <a:rPr lang="cs-CZ" altLang="cs-CZ" sz="2400">
                <a:solidFill>
                  <a:srgbClr val="00060C"/>
                </a:solidFill>
              </a:rPr>
              <a:t>IV. stupně, zachovalé dýchání, svalová ochablost, rozšířené zornice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5537B4F-8F54-42DC-8E7F-D7E1783D2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latin typeface="Arial" panose="020B0604020202020204" pitchFamily="34" charset="0"/>
              </a:rPr>
              <a:t>Hodnocení psychického stavu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606A28E-2C07-47EF-BD6F-4B43D68D6F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cs-CZ" b="1">
                <a:solidFill>
                  <a:schemeClr val="tx2"/>
                </a:solidFill>
                <a:latin typeface="Arial" panose="020B0604020202020204" pitchFamily="34" charset="0"/>
              </a:rPr>
              <a:t>Zkrácený mentální bodovací test</a:t>
            </a:r>
            <a:r>
              <a:rPr lang="cs-CZ" altLang="cs-CZ" sz="1600">
                <a:solidFill>
                  <a:schemeClr val="tx2"/>
                </a:solidFill>
                <a:latin typeface="Arial" panose="020B0604020202020204" pitchFamily="34" charset="0"/>
              </a:rPr>
              <a:t> (hodnocení psychického stavu </a:t>
            </a:r>
            <a:br>
              <a:rPr lang="cs-CZ" altLang="cs-CZ" sz="16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cs-CZ" altLang="cs-CZ" sz="1600">
                <a:solidFill>
                  <a:schemeClr val="tx2"/>
                </a:solidFill>
                <a:latin typeface="Arial" panose="020B0604020202020204" pitchFamily="34" charset="0"/>
              </a:rPr>
              <a:t>dle Gaida)</a:t>
            </a:r>
          </a:p>
          <a:p>
            <a:pPr algn="just" eaLnBrk="1" hangingPunct="1"/>
            <a:endParaRPr lang="cs-CZ" altLang="cs-CZ" sz="16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cs-CZ" altLang="cs-CZ" b="1">
                <a:solidFill>
                  <a:schemeClr val="tx2"/>
                </a:solidFill>
                <a:latin typeface="Arial" panose="020B0604020202020204" pitchFamily="34" charset="0"/>
              </a:rPr>
              <a:t>Folsteinův test kognitivních funkcí – Mini mental state exam (MMSE) </a:t>
            </a:r>
            <a:r>
              <a:rPr lang="cs-CZ" altLang="cs-CZ" sz="1600">
                <a:solidFill>
                  <a:schemeClr val="tx2"/>
                </a:solidFill>
                <a:latin typeface="Arial" panose="020B0604020202020204" pitchFamily="34" charset="0"/>
              </a:rPr>
              <a:t>(hodnotí 5 oblastí)</a:t>
            </a:r>
          </a:p>
          <a:p>
            <a:pPr algn="just" eaLnBrk="1" hangingPunct="1"/>
            <a:endParaRPr lang="cs-CZ" altLang="cs-CZ" sz="16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cs-CZ" altLang="cs-CZ" b="1">
                <a:solidFill>
                  <a:schemeClr val="tx2"/>
                </a:solidFill>
                <a:latin typeface="Arial" panose="020B0604020202020204" pitchFamily="34" charset="0"/>
              </a:rPr>
              <a:t>Test kreslení hodin</a:t>
            </a:r>
          </a:p>
          <a:p>
            <a:pPr algn="just" eaLnBrk="1" hangingPunct="1"/>
            <a:endParaRPr lang="cs-CZ" altLang="cs-CZ" sz="16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cs-CZ" altLang="cs-CZ" b="1">
                <a:solidFill>
                  <a:schemeClr val="tx2"/>
                </a:solidFill>
                <a:latin typeface="Arial" panose="020B0604020202020204" pitchFamily="34" charset="0"/>
              </a:rPr>
              <a:t>Stupnice hodnocení psychického zdraví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459ABD5-9AC1-4B35-9D53-E408A51A3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Použití objektivizační/hodnotící techniky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DBB3ABD-3C32-4230-AA78-8197FBC2F0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450850" indent="-450850" fontAlgn="auto">
              <a:buFont typeface="Wingdings" panose="05000000000000000000" pitchFamily="2" charset="2"/>
              <a:buChar char="v"/>
              <a:defRPr/>
            </a:pPr>
            <a:r>
              <a:rPr lang="cs-CZ" altLang="cs-CZ" dirty="0">
                <a:solidFill>
                  <a:srgbClr val="00060C"/>
                </a:solidFill>
              </a:rPr>
              <a:t>potřeba hodnotit a co nejpřesněji posuzovat zdravotní stav P/K v komplexním kontextu</a:t>
            </a:r>
          </a:p>
          <a:p>
            <a:pPr marL="450850" indent="-450850" fontAlgn="auto">
              <a:buFont typeface="Wingdings" panose="05000000000000000000" pitchFamily="2" charset="2"/>
              <a:buChar char="v"/>
              <a:defRPr/>
            </a:pPr>
            <a:endParaRPr lang="cs-CZ" altLang="cs-CZ" dirty="0">
              <a:solidFill>
                <a:srgbClr val="00060C"/>
              </a:solidFill>
            </a:endParaRPr>
          </a:p>
          <a:p>
            <a:pPr marL="450850" indent="-450850" fontAlgn="auto">
              <a:buFont typeface="Wingdings" panose="05000000000000000000" pitchFamily="2" charset="2"/>
              <a:buChar char="v"/>
              <a:defRPr/>
            </a:pPr>
            <a:r>
              <a:rPr lang="cs-CZ" altLang="cs-CZ" dirty="0">
                <a:solidFill>
                  <a:srgbClr val="00060C"/>
                </a:solidFill>
              </a:rPr>
              <a:t>individuální a systematické posouzení </a:t>
            </a:r>
          </a:p>
          <a:p>
            <a:pPr marL="450850" indent="-450850" fontAlgn="auto">
              <a:buFont typeface="Wingdings" panose="05000000000000000000" pitchFamily="2" charset="2"/>
              <a:buChar char="v"/>
              <a:defRPr/>
            </a:pPr>
            <a:endParaRPr lang="cs-CZ" altLang="cs-CZ" dirty="0">
              <a:solidFill>
                <a:srgbClr val="00060C"/>
              </a:solidFill>
            </a:endParaRPr>
          </a:p>
          <a:p>
            <a:pPr marL="450850" indent="-450850" fontAlgn="auto">
              <a:buFont typeface="Wingdings" panose="05000000000000000000" pitchFamily="2" charset="2"/>
              <a:buChar char="v"/>
              <a:defRPr/>
            </a:pPr>
            <a:r>
              <a:rPr lang="cs-CZ" altLang="cs-CZ" dirty="0">
                <a:solidFill>
                  <a:srgbClr val="00060C"/>
                </a:solidFill>
              </a:rPr>
              <a:t>zvýšení kvality ošetřovatelské péče</a:t>
            </a:r>
          </a:p>
          <a:p>
            <a:pPr marL="450850" indent="-450850" fontAlgn="auto">
              <a:buFont typeface="Wingdings" panose="05000000000000000000" pitchFamily="2" charset="2"/>
              <a:buChar char="v"/>
              <a:defRPr/>
            </a:pPr>
            <a:endParaRPr lang="cs-CZ" altLang="cs-CZ" dirty="0">
              <a:solidFill>
                <a:srgbClr val="00060C"/>
              </a:solidFill>
            </a:endParaRPr>
          </a:p>
          <a:p>
            <a:pPr marL="450850" indent="-450850" fontAlgn="auto">
              <a:buFont typeface="Wingdings" panose="05000000000000000000" pitchFamily="2" charset="2"/>
              <a:buChar char="v"/>
              <a:defRPr/>
            </a:pPr>
            <a:r>
              <a:rPr lang="cs-CZ" altLang="cs-CZ" dirty="0">
                <a:solidFill>
                  <a:srgbClr val="00060C"/>
                </a:solidFill>
              </a:rPr>
              <a:t>nedílná součást ošetřovatelské dokumentace</a:t>
            </a:r>
          </a:p>
          <a:p>
            <a:pPr marL="450850" indent="-450850" fontAlgn="auto">
              <a:buFont typeface="Wingdings" panose="05000000000000000000" pitchFamily="2" charset="2"/>
              <a:buChar char="v"/>
              <a:defRPr/>
            </a:pPr>
            <a:endParaRPr lang="cs-CZ" altLang="cs-CZ" dirty="0">
              <a:solidFill>
                <a:srgbClr val="00060C"/>
              </a:solidFill>
            </a:endParaRPr>
          </a:p>
          <a:p>
            <a:pPr marL="450850" indent="-450850" fontAlgn="auto">
              <a:buFont typeface="Wingdings" panose="05000000000000000000" pitchFamily="2" charset="2"/>
              <a:buChar char="v"/>
              <a:defRPr/>
            </a:pPr>
            <a:r>
              <a:rPr lang="cs-CZ" altLang="cs-CZ" dirty="0">
                <a:solidFill>
                  <a:srgbClr val="00060C"/>
                </a:solidFill>
              </a:rPr>
              <a:t>podpora autonomie a zodpovědnosti sestry</a:t>
            </a:r>
          </a:p>
          <a:p>
            <a:pPr marL="450850" indent="-450850" fontAlgn="auto">
              <a:buFont typeface="Wingdings" panose="05000000000000000000" pitchFamily="2" charset="2"/>
              <a:buChar char="v"/>
              <a:defRPr/>
            </a:pPr>
            <a:endParaRPr lang="cs-CZ" altLang="cs-CZ" dirty="0">
              <a:solidFill>
                <a:srgbClr val="00060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4CA0DB99-AB92-4339-959D-2FCB06085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229600" cy="1009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Posouzení psychického stavu</a:t>
            </a:r>
          </a:p>
        </p:txBody>
      </p:sp>
      <p:graphicFrame>
        <p:nvGraphicFramePr>
          <p:cNvPr id="50179" name="Object 6">
            <a:extLst>
              <a:ext uri="{FF2B5EF4-FFF2-40B4-BE49-F238E27FC236}">
                <a16:creationId xmlns:a16="http://schemas.microsoft.com/office/drawing/2014/main" id="{497166C8-AC9E-4684-B2AC-2B2DD77FA1A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689814"/>
              </p:ext>
            </p:extLst>
          </p:nvPr>
        </p:nvGraphicFramePr>
        <p:xfrm>
          <a:off x="2747964" y="856812"/>
          <a:ext cx="6329129" cy="566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Rastrový obrázek" r:id="rId3" imgW="5630061" imgH="5409524" progId="Paint.Picture">
                  <p:embed/>
                </p:oleObj>
              </mc:Choice>
              <mc:Fallback>
                <p:oleObj name="Rastrový obrázek" r:id="rId3" imgW="5630061" imgH="5409524" progId="Paint.Picture">
                  <p:embed/>
                  <p:pic>
                    <p:nvPicPr>
                      <p:cNvPr id="50179" name="Object 6">
                        <a:extLst>
                          <a:ext uri="{FF2B5EF4-FFF2-40B4-BE49-F238E27FC236}">
                            <a16:creationId xmlns:a16="http://schemas.microsoft.com/office/drawing/2014/main" id="{497166C8-AC9E-4684-B2AC-2B2DD77FA1A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4" y="856812"/>
                        <a:ext cx="6329129" cy="566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Obdélník 1">
            <a:extLst>
              <a:ext uri="{FF2B5EF4-FFF2-40B4-BE49-F238E27FC236}">
                <a16:creationId xmlns:a16="http://schemas.microsoft.com/office/drawing/2014/main" id="{15216CC3-64E6-40C2-94C8-448CA1944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850" y="6537325"/>
            <a:ext cx="653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000">
                <a:solidFill>
                  <a:schemeClr val="tx2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</a:t>
            </a:r>
            <a:r>
              <a:rPr lang="cs-CZ" altLang="cs-CZ" sz="1000">
                <a:solidFill>
                  <a:schemeClr val="tx2"/>
                </a:solidFill>
                <a:cs typeface="Times New Roman" panose="02020603050405020304" pitchFamily="18" charset="0"/>
              </a:rPr>
              <a:t> CAVE-Pozor! Na konci testu by měla být adresa nemocným zopakována, abychom se ujistili, že dobře slyší</a:t>
            </a:r>
            <a:endParaRPr lang="cs-CZ" altLang="cs-CZ"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F758129B-FBB3-4EF6-B64E-9806EE6D5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249" y="2280463"/>
            <a:ext cx="3311525" cy="755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 err="1"/>
              <a:t>Folsteinův</a:t>
            </a:r>
            <a:r>
              <a:rPr lang="cs-CZ" altLang="cs-CZ" sz="3600" dirty="0"/>
              <a:t> test kognitivních funkcí</a:t>
            </a:r>
            <a:br>
              <a:rPr lang="cs-CZ" alt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altLang="cs-CZ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1203" name="Object 4">
            <a:extLst>
              <a:ext uri="{FF2B5EF4-FFF2-40B4-BE49-F238E27FC236}">
                <a16:creationId xmlns:a16="http://schemas.microsoft.com/office/drawing/2014/main" id="{7ABB8654-59C8-4997-A351-C99F6775AB3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5263464"/>
              </p:ext>
            </p:extLst>
          </p:nvPr>
        </p:nvGraphicFramePr>
        <p:xfrm>
          <a:off x="4371278" y="0"/>
          <a:ext cx="688030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Rastrový obrázek" r:id="rId4" imgW="6180952" imgH="7249537" progId="Paint.Picture">
                  <p:embed/>
                </p:oleObj>
              </mc:Choice>
              <mc:Fallback>
                <p:oleObj name="Rastrový obrázek" r:id="rId4" imgW="6180952" imgH="7249537" progId="Paint.Picture">
                  <p:embed/>
                  <p:pic>
                    <p:nvPicPr>
                      <p:cNvPr id="51203" name="Object 4">
                        <a:extLst>
                          <a:ext uri="{FF2B5EF4-FFF2-40B4-BE49-F238E27FC236}">
                            <a16:creationId xmlns:a16="http://schemas.microsoft.com/office/drawing/2014/main" id="{7ABB8654-59C8-4997-A351-C99F6775AB3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278" y="0"/>
                        <a:ext cx="6880302" cy="6858000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2008F4CA-FF41-49D8-8A22-E8BAE56F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3" y="173591"/>
            <a:ext cx="10753200" cy="45157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b="1" dirty="0"/>
              <a:t>Test kreslení hodin</a:t>
            </a:r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6145A1A9-1061-448D-A13E-C93E32FE9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13" y="625167"/>
            <a:ext cx="6400199" cy="617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F1E04EBD-633C-4A0D-A59D-39C1FC2A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25" y="287338"/>
            <a:ext cx="7543800" cy="10541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Hodnocení deprese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736FAB86-2329-430D-A840-00B59E9CB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cs-CZ" b="1">
                <a:solidFill>
                  <a:schemeClr val="tx2"/>
                </a:solidFill>
                <a:latin typeface="Arial" panose="020B0604020202020204" pitchFamily="34" charset="0"/>
              </a:rPr>
              <a:t>Škála deprese pro geriatrické pacienty</a:t>
            </a:r>
          </a:p>
          <a:p>
            <a:pPr algn="just" eaLnBrk="1" hangingPunct="1"/>
            <a:r>
              <a:rPr lang="cs-CZ" altLang="cs-CZ" b="1">
                <a:solidFill>
                  <a:schemeClr val="tx2"/>
                </a:solidFill>
                <a:latin typeface="Arial" panose="020B0604020202020204" pitchFamily="34" charset="0"/>
              </a:rPr>
              <a:t>Beckova sebeposuzovací stupnice deprese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A5C40FD5-7E59-4A1D-86D2-85FD9AC6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89" y="287339"/>
            <a:ext cx="9544438" cy="6572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b="1" dirty="0"/>
              <a:t>Škála deprese pro geriatrické pacienty </a:t>
            </a:r>
            <a:endParaRPr lang="cs-CZ" alt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27A2349-958A-4AA9-B297-DB7E6E9C15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11338" y="984251"/>
          <a:ext cx="8532812" cy="5802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816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0" dirty="0">
                          <a:effectLst/>
                        </a:rPr>
                        <a:t>Vyberte na každou z uvedených otázek odpověď  „ano“ nebo „ne“ a odpověď zaškrtnete!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01.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Jste v zásadě spokojen se svým životem?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02.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Vzdal jste se v poslední době mnoha činností a zájmů?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03.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Máte pocit, že váš život je prázdný?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04.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cs-CZ" sz="1200">
                          <a:effectLst/>
                        </a:rPr>
                        <a:t>Cítíte se často sklíčený a smutný?	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05.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Máte vesměs dobrou náladu?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06.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Obáváte se že se Vám přihodí něco zlého?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07.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Cítíte se převážně šťastný?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08.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Cítíte se často bezmocný?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09.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Vysedáváte raději doma, než by jste šel mezi lidi a seznamoval se s novými věcmi?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Myslíte si, že máte větší potíže s pamětí než vaší vrstevníci?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Myslíte si, že je krásné býti na živu?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Napadá Vás někdy, že život nestojí za nic?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Cítíte se plný elánu a energie?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Myslíte si, že vaše situace je beznadějná?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15.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Myslíte si, že většina lidí je na tom lépe než Vy?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ne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34" marR="3243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F72E414A-94EA-4ACC-8B04-AC71C3C5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/>
              <a:t>Škála deprese pro geriatrické pacienty </a:t>
            </a:r>
            <a:endParaRPr lang="cs-CZ" altLang="cs-CZ"/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618593A3-19B5-4C1D-B278-5F6D703C6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8" y="2133600"/>
            <a:ext cx="7772400" cy="4114800"/>
          </a:xfrm>
        </p:spPr>
        <p:txBody>
          <a:bodyPr/>
          <a:lstStyle/>
          <a:p>
            <a:r>
              <a:rPr lang="cs-CZ" altLang="cs-CZ" b="1">
                <a:solidFill>
                  <a:schemeClr val="tx2"/>
                </a:solidFill>
              </a:rPr>
              <a:t>Hodnocení: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B6B210B-D0DB-497C-B17F-69A6DCC52BA9}"/>
              </a:ext>
            </a:extLst>
          </p:cNvPr>
          <p:cNvGraphicFramePr>
            <a:graphicFrameLocks noGrp="1"/>
          </p:cNvGraphicFramePr>
          <p:nvPr/>
        </p:nvGraphicFramePr>
        <p:xfrm>
          <a:off x="1992313" y="2744788"/>
          <a:ext cx="8064501" cy="1420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69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36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 bod za každou odpověď „ano“ u otázek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bod za každou odpověď „ne“ u otázek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802"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Bez deprese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 gridSpan="1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00 – 05 bodů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Mírná deprese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 gridSpan="1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06 – 10 bodů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Manifestní deprese vyžadující odborníka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 gridSpan="1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Nad 10 bodů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A1EE5B0-5D47-44A5-A914-DF3400B34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661" y="664370"/>
            <a:ext cx="3702050" cy="2773362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Stupnice posouzení </a:t>
            </a:r>
            <a:b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psychického zdraví</a:t>
            </a:r>
          </a:p>
        </p:txBody>
      </p:sp>
      <p:graphicFrame>
        <p:nvGraphicFramePr>
          <p:cNvPr id="57347" name="Object 5">
            <a:extLst>
              <a:ext uri="{FF2B5EF4-FFF2-40B4-BE49-F238E27FC236}">
                <a16:creationId xmlns:a16="http://schemas.microsoft.com/office/drawing/2014/main" id="{60CDFC8A-66F9-4842-B566-1670724C6B0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732338" y="80964"/>
          <a:ext cx="5611812" cy="671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Rastrový obrázek" r:id="rId3" imgW="6219048" imgH="7725853" progId="Paint.Picture">
                  <p:embed/>
                </p:oleObj>
              </mc:Choice>
              <mc:Fallback>
                <p:oleObj name="Rastrový obrázek" r:id="rId3" imgW="6219048" imgH="7725853" progId="Paint.Picture">
                  <p:embed/>
                  <p:pic>
                    <p:nvPicPr>
                      <p:cNvPr id="57347" name="Object 5">
                        <a:extLst>
                          <a:ext uri="{FF2B5EF4-FFF2-40B4-BE49-F238E27FC236}">
                            <a16:creationId xmlns:a16="http://schemas.microsoft.com/office/drawing/2014/main" id="{60CDFC8A-66F9-4842-B566-1670724C6B0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80964"/>
                        <a:ext cx="5611812" cy="671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824DCCE-D6AA-4C88-866D-44D2933C6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Posouzení funkčního stavu jedince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636910D-B7CB-4D73-8345-F2F1904A42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1144898" cy="4139998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rgbClr val="00060C"/>
                </a:solidFill>
              </a:rPr>
              <a:t>evaluace soběstačnosti a schopností pečovat o sama sebe, mobility</a:t>
            </a:r>
          </a:p>
          <a:p>
            <a:pPr eaLnBrk="1" hangingPunct="1"/>
            <a:r>
              <a:rPr lang="cs-CZ" altLang="cs-CZ" sz="2000" dirty="0">
                <a:solidFill>
                  <a:srgbClr val="00060C"/>
                </a:solidFill>
              </a:rPr>
              <a:t>Posuzované oblasti:</a:t>
            </a:r>
          </a:p>
          <a:p>
            <a:pPr lvl="1" eaLnBrk="1" hangingPunct="1"/>
            <a:r>
              <a:rPr lang="cs-CZ" altLang="cs-CZ" i="1" dirty="0">
                <a:solidFill>
                  <a:srgbClr val="00060C"/>
                </a:solidFill>
              </a:rPr>
              <a:t>Hygiena</a:t>
            </a:r>
          </a:p>
          <a:p>
            <a:pPr lvl="1" eaLnBrk="1" hangingPunct="1"/>
            <a:r>
              <a:rPr lang="cs-CZ" altLang="cs-CZ" i="1" dirty="0">
                <a:solidFill>
                  <a:srgbClr val="00060C"/>
                </a:solidFill>
              </a:rPr>
              <a:t>Výživa</a:t>
            </a:r>
          </a:p>
          <a:p>
            <a:pPr lvl="1" eaLnBrk="1" hangingPunct="1"/>
            <a:r>
              <a:rPr lang="cs-CZ" altLang="cs-CZ" i="1" dirty="0">
                <a:solidFill>
                  <a:srgbClr val="00060C"/>
                </a:solidFill>
              </a:rPr>
              <a:t>Vyprazdňování</a:t>
            </a:r>
          </a:p>
          <a:p>
            <a:pPr lvl="1" eaLnBrk="1" hangingPunct="1"/>
            <a:r>
              <a:rPr lang="cs-CZ" altLang="cs-CZ" i="1" dirty="0">
                <a:solidFill>
                  <a:srgbClr val="00060C"/>
                </a:solidFill>
              </a:rPr>
              <a:t>Oblékání</a:t>
            </a:r>
          </a:p>
          <a:p>
            <a:pPr eaLnBrk="1" hangingPunct="1"/>
            <a:r>
              <a:rPr lang="cs-CZ" altLang="cs-CZ" sz="2000" dirty="0">
                <a:solidFill>
                  <a:srgbClr val="00060C"/>
                </a:solidFill>
              </a:rPr>
              <a:t>Dělení dle soběstačnosti v denních činnostech:</a:t>
            </a:r>
          </a:p>
          <a:p>
            <a:pPr lvl="1" eaLnBrk="1" hangingPunct="1"/>
            <a:r>
              <a:rPr lang="cs-CZ" altLang="cs-CZ" i="1" dirty="0">
                <a:solidFill>
                  <a:srgbClr val="00060C"/>
                </a:solidFill>
              </a:rPr>
              <a:t>Zcela soběstačný</a:t>
            </a:r>
          </a:p>
          <a:p>
            <a:pPr lvl="1" eaLnBrk="1" hangingPunct="1"/>
            <a:r>
              <a:rPr lang="cs-CZ" altLang="cs-CZ" i="1" dirty="0">
                <a:solidFill>
                  <a:srgbClr val="00060C"/>
                </a:solidFill>
              </a:rPr>
              <a:t>Částečně soběstačný, nutná dopomoc, schopen opustit lůžko</a:t>
            </a:r>
          </a:p>
          <a:p>
            <a:pPr lvl="1" eaLnBrk="1" hangingPunct="1"/>
            <a:r>
              <a:rPr lang="cs-CZ" altLang="cs-CZ" i="1" dirty="0">
                <a:solidFill>
                  <a:srgbClr val="00060C"/>
                </a:solidFill>
              </a:rPr>
              <a:t>Částečně soběstačný, upoután na lůžko</a:t>
            </a:r>
          </a:p>
          <a:p>
            <a:pPr lvl="1" eaLnBrk="1" hangingPunct="1"/>
            <a:r>
              <a:rPr lang="cs-CZ" altLang="cs-CZ" i="1" dirty="0">
                <a:solidFill>
                  <a:srgbClr val="00060C"/>
                </a:solidFill>
              </a:rPr>
              <a:t>Nesoběstačný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9949F9B0-C5CA-487B-A04E-66863D67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Měření soběstačnosti</a:t>
            </a:r>
          </a:p>
        </p:txBody>
      </p:sp>
      <p:sp>
        <p:nvSpPr>
          <p:cNvPr id="59395" name="Zástupný symbol pro obsah 2">
            <a:extLst>
              <a:ext uri="{FF2B5EF4-FFF2-40B4-BE49-F238E27FC236}">
                <a16:creationId xmlns:a16="http://schemas.microsoft.com/office/drawing/2014/main" id="{21DB2ABD-9A49-41F8-937F-2B0B14CDA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tx2"/>
                </a:solidFill>
              </a:rPr>
              <a:t>Barthelové test (ADL)</a:t>
            </a:r>
          </a:p>
          <a:p>
            <a:pPr eaLnBrk="1" hangingPunct="1"/>
            <a:r>
              <a:rPr lang="cs-CZ" altLang="cs-CZ" b="1">
                <a:solidFill>
                  <a:schemeClr val="tx2"/>
                </a:solidFill>
              </a:rPr>
              <a:t>Test instrumentálních všedních činností (IADL)</a:t>
            </a:r>
          </a:p>
          <a:p>
            <a:pPr eaLnBrk="1" hangingPunct="1"/>
            <a:r>
              <a:rPr lang="cs-CZ" altLang="cs-CZ" b="1">
                <a:solidFill>
                  <a:schemeClr val="tx2"/>
                </a:solidFill>
              </a:rPr>
              <a:t>Test ošetřovatelské zátěže podle Svanborga, modifikovaný Staňkovou</a:t>
            </a:r>
          </a:p>
          <a:p>
            <a:pPr eaLnBrk="1" hangingPunct="1"/>
            <a:r>
              <a:rPr lang="cs-CZ" altLang="cs-CZ">
                <a:solidFill>
                  <a:schemeClr val="tx2"/>
                </a:solidFill>
              </a:rPr>
              <a:t>Katzův test každodenních činností</a:t>
            </a:r>
          </a:p>
          <a:p>
            <a:pPr eaLnBrk="1" hangingPunct="1"/>
            <a:r>
              <a:rPr lang="cs-CZ" altLang="cs-CZ">
                <a:solidFill>
                  <a:schemeClr val="tx2"/>
                </a:solidFill>
              </a:rPr>
              <a:t>Test aktivity</a:t>
            </a:r>
          </a:p>
          <a:p>
            <a:pPr eaLnBrk="1" hangingPunct="1"/>
            <a:r>
              <a:rPr lang="cs-CZ" altLang="cs-CZ">
                <a:solidFill>
                  <a:schemeClr val="tx2"/>
                </a:solidFill>
              </a:rPr>
              <a:t>Testování vývoje soběstačnosti</a:t>
            </a:r>
          </a:p>
          <a:p>
            <a:pPr eaLnBrk="1" hangingPunct="1"/>
            <a:r>
              <a:rPr lang="cs-CZ" altLang="cs-CZ">
                <a:solidFill>
                  <a:schemeClr val="tx2"/>
                </a:solidFill>
              </a:rPr>
              <a:t>Dotazník pro funkční hodnocení pacienta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68CC692-0D3F-4BBC-B211-8875C6E80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0205" y="2232025"/>
            <a:ext cx="2998788" cy="114300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alt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Posouzení funkčních schopností</a:t>
            </a:r>
          </a:p>
        </p:txBody>
      </p:sp>
      <p:graphicFrame>
        <p:nvGraphicFramePr>
          <p:cNvPr id="60419" name="Object 3">
            <a:extLst>
              <a:ext uri="{FF2B5EF4-FFF2-40B4-BE49-F238E27FC236}">
                <a16:creationId xmlns:a16="http://schemas.microsoft.com/office/drawing/2014/main" id="{BF6E2109-BBBC-4671-A811-991C5DA9A8C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935414" y="152400"/>
          <a:ext cx="6376987" cy="644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Rastrový obrázek" r:id="rId3" imgW="6047619" imgH="6733333" progId="Paint.Picture">
                  <p:embed/>
                </p:oleObj>
              </mc:Choice>
              <mc:Fallback>
                <p:oleObj name="Rastrový obrázek" r:id="rId3" imgW="6047619" imgH="6733333" progId="Paint.Picture">
                  <p:embed/>
                  <p:pic>
                    <p:nvPicPr>
                      <p:cNvPr id="60419" name="Object 3">
                        <a:extLst>
                          <a:ext uri="{FF2B5EF4-FFF2-40B4-BE49-F238E27FC236}">
                            <a16:creationId xmlns:a16="http://schemas.microsoft.com/office/drawing/2014/main" id="{BF6E2109-BBBC-4671-A811-991C5DA9A8C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4" y="152400"/>
                        <a:ext cx="6376987" cy="644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BBEB5EA-DD9D-474A-BDB3-1AFB21299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Nejčastější posuzované oblasti v ošetřovatelství: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2639056-4227-4C92-BDAE-C9BC6B7AFD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2497872"/>
            <a:ext cx="10753200" cy="3334127"/>
          </a:xfrm>
        </p:spPr>
        <p:txBody>
          <a:bodyPr/>
          <a:lstStyle/>
          <a:p>
            <a:pPr marL="715963" indent="-7159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4000" dirty="0">
                <a:solidFill>
                  <a:srgbClr val="00060C"/>
                </a:solidFill>
              </a:rPr>
              <a:t>VF, bolest</a:t>
            </a:r>
          </a:p>
          <a:p>
            <a:pPr marL="715963" indent="-7159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4000" dirty="0">
                <a:solidFill>
                  <a:srgbClr val="00060C"/>
                </a:solidFill>
              </a:rPr>
              <a:t>kvalita psychiky, stav vědomí</a:t>
            </a:r>
          </a:p>
          <a:p>
            <a:pPr marL="715963" indent="-7159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4000" dirty="0">
                <a:solidFill>
                  <a:srgbClr val="00060C"/>
                </a:solidFill>
              </a:rPr>
              <a:t>soběstačnost/mobilita</a:t>
            </a:r>
          </a:p>
          <a:p>
            <a:pPr marL="715963" indent="-7159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4000" dirty="0">
                <a:solidFill>
                  <a:srgbClr val="00060C"/>
                </a:solidFill>
              </a:rPr>
              <a:t>rizika vzniku komplikací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86521A1E-5FEF-4DFC-A4AC-9A9BFBFCA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798" y="1811686"/>
            <a:ext cx="3313113" cy="18367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Posouzení funkčních schopností</a:t>
            </a:r>
          </a:p>
        </p:txBody>
      </p:sp>
      <p:graphicFrame>
        <p:nvGraphicFramePr>
          <p:cNvPr id="61443" name="Object 3">
            <a:extLst>
              <a:ext uri="{FF2B5EF4-FFF2-40B4-BE49-F238E27FC236}">
                <a16:creationId xmlns:a16="http://schemas.microsoft.com/office/drawing/2014/main" id="{E1C17B1D-D885-4004-A68C-B2FA8843FB2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771910"/>
              </p:ext>
            </p:extLst>
          </p:nvPr>
        </p:nvGraphicFramePr>
        <p:xfrm>
          <a:off x="4548189" y="188914"/>
          <a:ext cx="6179284" cy="653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Rastrový obrázek" r:id="rId3" imgW="5210902" imgH="7201905" progId="Paint.Picture">
                  <p:embed/>
                </p:oleObj>
              </mc:Choice>
              <mc:Fallback>
                <p:oleObj name="Rastrový obrázek" r:id="rId3" imgW="5210902" imgH="7201905" progId="Paint.Picture">
                  <p:embed/>
                  <p:pic>
                    <p:nvPicPr>
                      <p:cNvPr id="61443" name="Object 3">
                        <a:extLst>
                          <a:ext uri="{FF2B5EF4-FFF2-40B4-BE49-F238E27FC236}">
                            <a16:creationId xmlns:a16="http://schemas.microsoft.com/office/drawing/2014/main" id="{E1C17B1D-D885-4004-A68C-B2FA8843FB2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9" y="188914"/>
                        <a:ext cx="6179284" cy="653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857D4BB1-2CA7-4ED6-89A4-E776350D6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407" y="584587"/>
            <a:ext cx="3957638" cy="2197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Posouzení ošetřovatelské zátěže</a:t>
            </a:r>
          </a:p>
        </p:txBody>
      </p:sp>
      <p:graphicFrame>
        <p:nvGraphicFramePr>
          <p:cNvPr id="62467" name="Object 3">
            <a:extLst>
              <a:ext uri="{FF2B5EF4-FFF2-40B4-BE49-F238E27FC236}">
                <a16:creationId xmlns:a16="http://schemas.microsoft.com/office/drawing/2014/main" id="{8E95A9E4-37B9-48C1-BCC8-106EC5A95D88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203627"/>
              </p:ext>
            </p:extLst>
          </p:nvPr>
        </p:nvGraphicFramePr>
        <p:xfrm>
          <a:off x="4656139" y="195340"/>
          <a:ext cx="5781675" cy="636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Rastrový obrázek" r:id="rId3" imgW="5439534" imgH="6935168" progId="Paint.Picture">
                  <p:embed/>
                </p:oleObj>
              </mc:Choice>
              <mc:Fallback>
                <p:oleObj name="Rastrový obrázek" r:id="rId3" imgW="5439534" imgH="6935168" progId="Paint.Picture">
                  <p:embed/>
                  <p:pic>
                    <p:nvPicPr>
                      <p:cNvPr id="62467" name="Object 3">
                        <a:extLst>
                          <a:ext uri="{FF2B5EF4-FFF2-40B4-BE49-F238E27FC236}">
                            <a16:creationId xmlns:a16="http://schemas.microsoft.com/office/drawing/2014/main" id="{8E95A9E4-37B9-48C1-BCC8-106EC5A95D8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9" y="195340"/>
                        <a:ext cx="5781675" cy="636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6">
            <a:extLst>
              <a:ext uri="{FF2B5EF4-FFF2-40B4-BE49-F238E27FC236}">
                <a16:creationId xmlns:a16="http://schemas.microsoft.com/office/drawing/2014/main" id="{2A99DF9A-5DAD-43D6-A2C9-420DFA84D5A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733550" y="4221163"/>
          <a:ext cx="27066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Rastrový obrázek" r:id="rId5" imgW="2048161" imgH="590476" progId="Paint.Picture">
                  <p:embed/>
                </p:oleObj>
              </mc:Choice>
              <mc:Fallback>
                <p:oleObj name="Rastrový obrázek" r:id="rId5" imgW="2048161" imgH="590476" progId="Paint.Picture">
                  <p:embed/>
                  <p:pic>
                    <p:nvPicPr>
                      <p:cNvPr id="62468" name="Object 6">
                        <a:extLst>
                          <a:ext uri="{FF2B5EF4-FFF2-40B4-BE49-F238E27FC236}">
                            <a16:creationId xmlns:a16="http://schemas.microsoft.com/office/drawing/2014/main" id="{2A99DF9A-5DAD-43D6-A2C9-420DFA84D5A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4221163"/>
                        <a:ext cx="270668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AABC5D4-86D4-45EE-AEE4-0580C17D3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400" y="222059"/>
            <a:ext cx="10753200" cy="4515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rgbClr val="0000DC"/>
                </a:solidFill>
              </a:rPr>
              <a:t>Posouzení rizika komplikací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FA66CDB-E870-45F4-8976-B4D0DC7904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770" y="1130687"/>
            <a:ext cx="11348270" cy="5505254"/>
          </a:xfrm>
        </p:spPr>
        <p:txBody>
          <a:bodyPr rtlCol="0">
            <a:normAutofit fontScale="85000" lnSpcReduction="10000"/>
          </a:bodyPr>
          <a:lstStyle/>
          <a:p>
            <a:pPr marL="434975" indent="-342900"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>
                <a:solidFill>
                  <a:srgbClr val="00060C"/>
                </a:solidFill>
              </a:rPr>
              <a:t>vyjádření míry rizika výskytu komplikací v důsledku vyskytujících se poruch zdraví</a:t>
            </a:r>
          </a:p>
          <a:p>
            <a:pPr marL="434975" indent="-342900"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endParaRPr lang="cs-CZ" altLang="cs-CZ" sz="2000" dirty="0">
              <a:solidFill>
                <a:srgbClr val="00060C"/>
              </a:solidFill>
            </a:endParaRPr>
          </a:p>
          <a:p>
            <a:pPr marL="622300" indent="-530225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s-CZ" altLang="cs-CZ" sz="2000" dirty="0">
                <a:solidFill>
                  <a:srgbClr val="00060C"/>
                </a:solidFill>
              </a:rPr>
              <a:t>rizikové skupiny:</a:t>
            </a:r>
          </a:p>
          <a:p>
            <a:pPr marL="901700" lvl="1" indent="-358775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u="sng" dirty="0">
                <a:solidFill>
                  <a:srgbClr val="00060C"/>
                </a:solidFill>
              </a:rPr>
              <a:t>senioři</a:t>
            </a:r>
          </a:p>
          <a:p>
            <a:pPr marL="901700" lvl="1" indent="-358775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60C"/>
                </a:solidFill>
              </a:rPr>
              <a:t>děti</a:t>
            </a:r>
          </a:p>
          <a:p>
            <a:pPr marL="901700" lvl="1" indent="-358775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 err="1">
                <a:solidFill>
                  <a:srgbClr val="00060C"/>
                </a:solidFill>
              </a:rPr>
              <a:t>polymorbidní</a:t>
            </a:r>
            <a:r>
              <a:rPr lang="cs-CZ" altLang="cs-CZ" dirty="0">
                <a:solidFill>
                  <a:srgbClr val="00060C"/>
                </a:solidFill>
              </a:rPr>
              <a:t> pacienti</a:t>
            </a:r>
          </a:p>
          <a:p>
            <a:pPr marL="901700" lvl="1" indent="-358775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60C"/>
                </a:solidFill>
              </a:rPr>
              <a:t>pacienti s chronickými onemocněními</a:t>
            </a:r>
          </a:p>
          <a:p>
            <a:pPr marL="901700" lvl="1" indent="-358775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60C"/>
                </a:solidFill>
              </a:rPr>
              <a:t>osoby se znevýhodněním (fyzické, mentální, sociální)</a:t>
            </a:r>
          </a:p>
          <a:p>
            <a:pPr marL="622300" indent="-530225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cs-CZ" altLang="cs-CZ" sz="2000" dirty="0">
              <a:solidFill>
                <a:srgbClr val="00060C"/>
              </a:solidFill>
            </a:endParaRPr>
          </a:p>
          <a:p>
            <a:pPr marL="622300" indent="-530225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s-CZ" altLang="cs-CZ" sz="2000" dirty="0">
                <a:solidFill>
                  <a:srgbClr val="00060C"/>
                </a:solidFill>
              </a:rPr>
              <a:t>posuzované oblasti:</a:t>
            </a:r>
          </a:p>
          <a:p>
            <a:pPr marL="542925" lvl="1" indent="0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cs-CZ" altLang="cs-CZ" dirty="0">
                <a:solidFill>
                  <a:srgbClr val="00060C"/>
                </a:solidFill>
              </a:rPr>
              <a:t>riziko narušení výživy</a:t>
            </a:r>
          </a:p>
          <a:p>
            <a:pPr marL="542925" lvl="1" indent="0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cs-CZ" altLang="cs-CZ" dirty="0">
                <a:solidFill>
                  <a:srgbClr val="00060C"/>
                </a:solidFill>
              </a:rPr>
              <a:t>riziko pádu</a:t>
            </a:r>
          </a:p>
          <a:p>
            <a:pPr marL="542925" lvl="1" indent="0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cs-CZ" altLang="cs-CZ" dirty="0">
                <a:solidFill>
                  <a:srgbClr val="00060C"/>
                </a:solidFill>
              </a:rPr>
              <a:t>riziko vzniku dekubitů</a:t>
            </a:r>
          </a:p>
          <a:p>
            <a:pPr marL="542925" lvl="1" indent="0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cs-CZ" altLang="cs-CZ" dirty="0">
                <a:solidFill>
                  <a:srgbClr val="00060C"/>
                </a:solidFill>
              </a:rPr>
              <a:t>dýchání</a:t>
            </a:r>
          </a:p>
          <a:p>
            <a:pPr marL="542925" lvl="1" indent="0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cs-CZ" altLang="cs-CZ" dirty="0">
                <a:solidFill>
                  <a:srgbClr val="00060C"/>
                </a:solidFill>
              </a:rPr>
              <a:t>…</a:t>
            </a:r>
          </a:p>
          <a:p>
            <a:pPr marL="622300" lvl="1" indent="-530225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endParaRPr lang="cs-CZ" altLang="cs-CZ" dirty="0">
              <a:solidFill>
                <a:srgbClr val="00060C"/>
              </a:solidFill>
            </a:endParaRPr>
          </a:p>
          <a:p>
            <a:pPr marL="622300" lvl="1" indent="-530225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endParaRPr lang="cs-CZ" altLang="cs-CZ" dirty="0">
              <a:solidFill>
                <a:srgbClr val="00060C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CF992E2-DF1C-4CEC-9F4D-DBEF46241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latin typeface="Arial" panose="020B0604020202020204" pitchFamily="34" charset="0"/>
              </a:rPr>
              <a:t>Dýchání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6D6CA32-E981-4A58-8352-06F949A169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cs-CZ" b="1">
                <a:solidFill>
                  <a:schemeClr val="tx2"/>
                </a:solidFill>
                <a:latin typeface="Arial" panose="020B0604020202020204" pitchFamily="34" charset="0"/>
              </a:rPr>
              <a:t>Bienstein škála k hodnocení situace a rizik v oblasti dýchání</a:t>
            </a:r>
          </a:p>
          <a:p>
            <a:pPr algn="just" eaLnBrk="1" hangingPunct="1"/>
            <a:r>
              <a:rPr lang="cs-CZ" altLang="cs-CZ" b="1">
                <a:solidFill>
                  <a:schemeClr val="tx2"/>
                </a:solidFill>
                <a:latin typeface="Arial" panose="020B0604020202020204" pitchFamily="34" charset="0"/>
              </a:rPr>
              <a:t>Downes score – hodnocení stupně dechové nedostatečnosti při obstrukci HCD</a:t>
            </a:r>
          </a:p>
          <a:p>
            <a:pPr algn="just" eaLnBrk="1" hangingPunct="1"/>
            <a:r>
              <a:rPr lang="cs-CZ" altLang="cs-CZ" b="1">
                <a:solidFill>
                  <a:schemeClr val="tx2"/>
                </a:solidFill>
                <a:latin typeface="Arial" panose="020B0604020202020204" pitchFamily="34" charset="0"/>
              </a:rPr>
              <a:t>Funkční klasifikace dle NYHA</a:t>
            </a:r>
            <a:r>
              <a:rPr lang="cs-CZ" altLang="cs-CZ" sz="1600">
                <a:solidFill>
                  <a:schemeClr val="tx2"/>
                </a:solidFill>
                <a:latin typeface="Arial" panose="020B0604020202020204" pitchFamily="34" charset="0"/>
              </a:rPr>
              <a:t> (hodnotí dušnost, palpitaci, únavu)</a:t>
            </a:r>
            <a:endParaRPr lang="cs-CZ" altLang="cs-CZ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6D640-745E-41FD-A90D-E57CB73C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Klasifikace stupně srdečního selhání</a:t>
            </a:r>
            <a:endParaRPr lang="cs-CZ" dirty="0"/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4D0C62AE-B0C2-4134-BAAD-3D8C99F6D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nejpoužívanější systém podle New York </a:t>
            </a:r>
            <a:r>
              <a:rPr lang="cs-CZ" altLang="cs-CZ" dirty="0" err="1"/>
              <a:t>Heart</a:t>
            </a:r>
            <a:r>
              <a:rPr lang="cs-CZ" altLang="cs-CZ" dirty="0"/>
              <a:t> </a:t>
            </a:r>
            <a:r>
              <a:rPr lang="cs-CZ" altLang="cs-CZ" dirty="0" err="1"/>
              <a:t>Association</a:t>
            </a:r>
            <a:r>
              <a:rPr lang="cs-CZ" altLang="cs-CZ" dirty="0"/>
              <a:t> (zkratka NYHA) čtyřstupňová klasifikace : </a:t>
            </a:r>
          </a:p>
          <a:p>
            <a:pPr marL="72000" indent="0" algn="just">
              <a:buNone/>
            </a:pPr>
            <a:endParaRPr lang="cs-CZ" altLang="cs-CZ" sz="2000" dirty="0"/>
          </a:p>
          <a:p>
            <a:pPr marL="72000" indent="0" algn="just">
              <a:buNone/>
            </a:pPr>
            <a:r>
              <a:rPr lang="cs-CZ" altLang="cs-CZ" sz="2000" dirty="0"/>
              <a:t>NYHA I – nemocný nemá potíže ani při námaze, nacházíme ale abnormální výsledky testů (např. echokardiografie, některé laboratorní ukazatele)</a:t>
            </a:r>
          </a:p>
          <a:p>
            <a:pPr marL="72000" indent="0" algn="just">
              <a:buNone/>
            </a:pPr>
            <a:r>
              <a:rPr lang="cs-CZ" altLang="cs-CZ" sz="2000" dirty="0"/>
              <a:t>NYHA II – nemocný nemá potíže při mírné běžné námaze, větší námaha mu ale problémy činí</a:t>
            </a:r>
          </a:p>
          <a:p>
            <a:pPr marL="72000" indent="0" algn="just">
              <a:buNone/>
            </a:pPr>
            <a:r>
              <a:rPr lang="cs-CZ" altLang="cs-CZ" sz="2000" dirty="0"/>
              <a:t>NYHA IIII – nemocný má potíže i při mírné námaze, v klidu je ale bez potíží</a:t>
            </a:r>
          </a:p>
          <a:p>
            <a:pPr marL="72000" indent="0" algn="just">
              <a:buNone/>
            </a:pPr>
            <a:r>
              <a:rPr lang="cs-CZ" altLang="cs-CZ" sz="2000" dirty="0"/>
              <a:t>NYHA IV – nemocný má potíže i v klidu</a:t>
            </a:r>
          </a:p>
          <a:p>
            <a:pPr algn="just"/>
            <a:endParaRPr lang="cs-CZ" alt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00C77D0-16EB-4FCE-8489-AFE48C67CC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6875" y="47625"/>
            <a:ext cx="7543800" cy="693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900" dirty="0"/>
              <a:t>Ošetřovatelská anamnéza</a:t>
            </a:r>
            <a:br>
              <a:rPr lang="cs-CZ" altLang="cs-CZ" sz="2900" dirty="0"/>
            </a:br>
            <a:r>
              <a:rPr lang="cs-CZ" altLang="cs-CZ" sz="2900" dirty="0"/>
              <a:t>posouzení stavu výživy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F787A02-81C3-4D34-B94B-55E3941A73F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45688" y="836614"/>
            <a:ext cx="11574966" cy="5541884"/>
          </a:xfrm>
        </p:spPr>
        <p:txBody>
          <a:bodyPr/>
          <a:lstStyle/>
          <a:p>
            <a:pPr marL="342900" indent="-342900">
              <a:defRPr/>
            </a:pPr>
            <a:r>
              <a:rPr lang="cs-CZ" altLang="cs-CZ" sz="2300" dirty="0"/>
              <a:t>ABCD</a:t>
            </a:r>
          </a:p>
          <a:p>
            <a:pPr marL="342900" indent="-342900">
              <a:defRPr/>
            </a:pPr>
            <a:r>
              <a:rPr lang="cs-CZ" altLang="cs-CZ" sz="2300" dirty="0"/>
              <a:t>A – </a:t>
            </a:r>
            <a:r>
              <a:rPr lang="cs-CZ" altLang="cs-CZ" sz="1600" dirty="0"/>
              <a:t>sběr</a:t>
            </a:r>
            <a:r>
              <a:rPr lang="cs-CZ" altLang="cs-CZ" sz="2300" dirty="0"/>
              <a:t> antropometrické hodnoty </a:t>
            </a:r>
            <a:r>
              <a:rPr lang="cs-CZ" altLang="cs-CZ" sz="1200" dirty="0"/>
              <a:t>(</a:t>
            </a:r>
            <a:r>
              <a:rPr lang="cs-CZ" altLang="cs-CZ" sz="1200" b="1" dirty="0">
                <a:solidFill>
                  <a:srgbClr val="FF0000"/>
                </a:solidFill>
              </a:rPr>
              <a:t>výška, váha = změřit</a:t>
            </a:r>
            <a:r>
              <a:rPr lang="cs-CZ" altLang="cs-CZ" sz="1200" dirty="0"/>
              <a:t>!, BMI; obvod břicha váho-výškové indexy – </a:t>
            </a:r>
            <a:r>
              <a:rPr lang="cs-CZ" altLang="cs-CZ" sz="1200" dirty="0" err="1"/>
              <a:t>Rohrerův</a:t>
            </a:r>
            <a:r>
              <a:rPr lang="cs-CZ" altLang="cs-CZ" sz="1200" dirty="0"/>
              <a:t> RI = hmotnost (kg)*100/výška</a:t>
            </a:r>
            <a:r>
              <a:rPr lang="cs-CZ" altLang="cs-CZ" sz="1200" baseline="30000" dirty="0"/>
              <a:t>3</a:t>
            </a:r>
            <a:r>
              <a:rPr lang="cs-CZ" altLang="cs-CZ" sz="1200" dirty="0"/>
              <a:t> (m</a:t>
            </a:r>
            <a:r>
              <a:rPr lang="cs-CZ" altLang="cs-CZ" sz="1200" baseline="30000" dirty="0"/>
              <a:t>3</a:t>
            </a:r>
            <a:r>
              <a:rPr lang="cs-CZ" altLang="cs-CZ" sz="1200" dirty="0"/>
              <a:t>), </a:t>
            </a:r>
            <a:r>
              <a:rPr lang="cs-CZ" altLang="cs-CZ" sz="1200" dirty="0" err="1"/>
              <a:t>Brocův</a:t>
            </a:r>
            <a:r>
              <a:rPr lang="cs-CZ" altLang="cs-CZ" sz="1200" dirty="0"/>
              <a:t> hmotnost (kg) = výška (cm) – 100; </a:t>
            </a:r>
          </a:p>
          <a:p>
            <a:pPr>
              <a:defRPr/>
            </a:pPr>
            <a:r>
              <a:rPr lang="cs-CZ" altLang="cs-CZ" sz="1200" dirty="0"/>
              <a:t>          obvod svalstva nedominantní paže - úbytek svalové hmoty u muže  hodnoty pod 19,5 cm a u ženy pod 15,5 cm, </a:t>
            </a:r>
          </a:p>
          <a:p>
            <a:pPr>
              <a:defRPr/>
            </a:pPr>
            <a:r>
              <a:rPr lang="cs-CZ" altLang="cs-CZ" sz="1200" dirty="0"/>
              <a:t>          měření </a:t>
            </a:r>
            <a:r>
              <a:rPr lang="cs-CZ" altLang="cs-CZ" sz="1200" dirty="0" err="1"/>
              <a:t>tricipitální</a:t>
            </a:r>
            <a:r>
              <a:rPr lang="cs-CZ" altLang="cs-CZ" sz="1200" dirty="0"/>
              <a:t> řasy </a:t>
            </a:r>
            <a:r>
              <a:rPr lang="cs-CZ" altLang="cs-CZ" sz="1000" dirty="0"/>
              <a:t>(měření podkožní vrstvy kůže </a:t>
            </a:r>
            <a:r>
              <a:rPr lang="cs-CZ" altLang="cs-CZ" sz="1000" dirty="0" err="1"/>
              <a:t>kaliperem</a:t>
            </a:r>
            <a:r>
              <a:rPr lang="cs-CZ" altLang="cs-CZ" sz="1000" dirty="0"/>
              <a:t> - těžká malnutrice u mužů:   méně než 8 mm, u žen 10 mm)</a:t>
            </a:r>
          </a:p>
          <a:p>
            <a:pPr>
              <a:defRPr/>
            </a:pPr>
            <a:r>
              <a:rPr lang="cs-CZ" altLang="cs-CZ" sz="1200" dirty="0"/>
              <a:t>          WHR – whist hip ratio – index pas/boky …) , obvod pasu zvýšené riziko M &gt;94 cm, Ž &gt; 80cm, </a:t>
            </a:r>
          </a:p>
          <a:p>
            <a:pPr>
              <a:defRPr/>
            </a:pPr>
            <a:r>
              <a:rPr lang="cs-CZ" altLang="cs-CZ" sz="1200" dirty="0"/>
              <a:t>                                                                                                                    vysoké riziko M &gt; 102cm, Ž &gt; 88cm</a:t>
            </a:r>
          </a:p>
          <a:p>
            <a:pPr>
              <a:defRPr/>
            </a:pPr>
            <a:r>
              <a:rPr lang="cs-CZ" altLang="cs-CZ" sz="1200" dirty="0"/>
              <a:t>        </a:t>
            </a:r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r>
              <a:rPr lang="cs-CZ" altLang="cs-CZ" sz="1200" dirty="0"/>
              <a:t> zohlednit věk, pohlaví, výšku </a:t>
            </a:r>
            <a:r>
              <a:rPr lang="cs-CZ" altLang="cs-CZ" sz="900" dirty="0">
                <a:hlinkClick r:id="rId2"/>
              </a:rPr>
              <a:t>http://centrumprev.sweb.cz/MANUAL/MANII-oddil5.htm</a:t>
            </a:r>
            <a:r>
              <a:rPr lang="cs-CZ" altLang="cs-CZ" sz="900" dirty="0"/>
              <a:t> </a:t>
            </a:r>
            <a:r>
              <a:rPr lang="cs-CZ" altLang="cs-CZ" sz="2300" dirty="0"/>
              <a:t> </a:t>
            </a:r>
          </a:p>
          <a:p>
            <a:pPr marL="342900" indent="-342900">
              <a:defRPr/>
            </a:pPr>
            <a:r>
              <a:rPr lang="cs-CZ" altLang="cs-CZ" sz="2300" dirty="0"/>
              <a:t>B – </a:t>
            </a:r>
            <a:r>
              <a:rPr lang="cs-CZ" altLang="cs-CZ" sz="1600" dirty="0"/>
              <a:t>hodnocení</a:t>
            </a:r>
            <a:r>
              <a:rPr lang="cs-CZ" altLang="cs-CZ" sz="2300" dirty="0"/>
              <a:t> biochemické parametry – </a:t>
            </a:r>
            <a:r>
              <a:rPr lang="cs-CZ" altLang="cs-CZ" sz="1200" dirty="0"/>
              <a:t>biochemie ( viscerální bílkoviny- albumin, transferin, </a:t>
            </a:r>
            <a:r>
              <a:rPr lang="cs-CZ" altLang="cs-CZ" sz="1200" dirty="0" err="1"/>
              <a:t>prealbumin</a:t>
            </a:r>
            <a:r>
              <a:rPr lang="cs-CZ" altLang="cs-CZ" sz="1200" dirty="0"/>
              <a:t> nebo </a:t>
            </a:r>
            <a:r>
              <a:rPr lang="cs-CZ" altLang="cs-CZ" sz="1200" dirty="0" err="1"/>
              <a:t>markery</a:t>
            </a:r>
            <a:r>
              <a:rPr lang="cs-CZ" altLang="cs-CZ" sz="1200" dirty="0"/>
              <a:t> lipidového metabolismu – cholesterol a </a:t>
            </a:r>
            <a:r>
              <a:rPr lang="cs-CZ" altLang="cs-CZ" sz="1200" dirty="0" err="1"/>
              <a:t>triacylglyceroly</a:t>
            </a:r>
            <a:r>
              <a:rPr lang="cs-CZ" altLang="cs-CZ" sz="1200" dirty="0"/>
              <a:t>), hematologie (</a:t>
            </a:r>
            <a:r>
              <a:rPr lang="cs-CZ" altLang="cs-CZ" sz="1200" dirty="0" err="1"/>
              <a:t>KO+diff</a:t>
            </a:r>
            <a:r>
              <a:rPr lang="cs-CZ" altLang="cs-CZ" sz="1200" dirty="0"/>
              <a:t> </a:t>
            </a:r>
            <a:r>
              <a:rPr lang="cs-CZ" altLang="cs-CZ" sz="1200" dirty="0">
                <a:cs typeface="Arial"/>
              </a:rPr>
              <a:t>↓ </a:t>
            </a:r>
            <a:r>
              <a:rPr lang="cs-CZ" altLang="cs-CZ" sz="1200" dirty="0" err="1">
                <a:cs typeface="Arial"/>
              </a:rPr>
              <a:t>Le</a:t>
            </a:r>
            <a:r>
              <a:rPr lang="cs-CZ" altLang="cs-CZ" sz="1200" dirty="0">
                <a:cs typeface="Arial"/>
              </a:rPr>
              <a:t> známka malnutrice; </a:t>
            </a:r>
            <a:r>
              <a:rPr lang="cs-CZ" altLang="cs-CZ" sz="1200" dirty="0" err="1">
                <a:cs typeface="Arial"/>
              </a:rPr>
              <a:t>sideropenická</a:t>
            </a:r>
            <a:r>
              <a:rPr lang="cs-CZ" altLang="cs-CZ" sz="1200" dirty="0">
                <a:cs typeface="Arial"/>
              </a:rPr>
              <a:t> anemie = ↓  </a:t>
            </a:r>
            <a:r>
              <a:rPr lang="cs-CZ" altLang="cs-CZ" sz="1200" dirty="0" err="1">
                <a:cs typeface="Arial"/>
              </a:rPr>
              <a:t>Fe</a:t>
            </a:r>
            <a:r>
              <a:rPr lang="cs-CZ" altLang="cs-CZ" sz="1200" dirty="0">
                <a:cs typeface="Arial"/>
              </a:rPr>
              <a:t>, perniciózní - ↓  B12)</a:t>
            </a:r>
            <a:r>
              <a:rPr lang="cs-CZ" altLang="cs-CZ" sz="1200" dirty="0"/>
              <a:t>, imunologie</a:t>
            </a:r>
            <a:r>
              <a:rPr lang="cs-CZ" altLang="cs-CZ" sz="2300" dirty="0"/>
              <a:t> </a:t>
            </a:r>
            <a:r>
              <a:rPr lang="cs-CZ" altLang="cs-CZ" sz="1200" dirty="0"/>
              <a:t>(ionty, stopové prvky, vitamíny, albumin, </a:t>
            </a:r>
            <a:r>
              <a:rPr lang="cs-CZ" altLang="cs-CZ" sz="1200" dirty="0" err="1"/>
              <a:t>prealbumin</a:t>
            </a:r>
            <a:r>
              <a:rPr lang="cs-CZ" altLang="cs-CZ" sz="1200" dirty="0"/>
              <a:t>, transferin, </a:t>
            </a:r>
            <a:r>
              <a:rPr lang="cs-CZ" altLang="cs-CZ" sz="1200" dirty="0" err="1"/>
              <a:t>cholinesteráza</a:t>
            </a:r>
            <a:r>
              <a:rPr lang="cs-CZ" altLang="cs-CZ" sz="1200" dirty="0"/>
              <a:t>, kreatin…), hodnocení moči – specifická váha a barva moči, pH moči (spíše udržovat nižší)</a:t>
            </a:r>
          </a:p>
          <a:p>
            <a:pPr marL="342900" indent="-342900">
              <a:defRPr/>
            </a:pPr>
            <a:r>
              <a:rPr lang="cs-CZ" altLang="cs-CZ" sz="2300" dirty="0"/>
              <a:t>C – </a:t>
            </a:r>
            <a:r>
              <a:rPr lang="cs-CZ" altLang="cs-CZ" sz="1600" dirty="0"/>
              <a:t>vyšetření</a:t>
            </a:r>
            <a:r>
              <a:rPr lang="cs-CZ" altLang="cs-CZ" sz="2300" dirty="0"/>
              <a:t> klinické indikátory/příznaky (</a:t>
            </a:r>
            <a:r>
              <a:rPr lang="cs-CZ" altLang="cs-CZ" sz="2300" dirty="0" err="1"/>
              <a:t>clinical</a:t>
            </a:r>
            <a:r>
              <a:rPr lang="cs-CZ" altLang="cs-CZ" sz="2300" dirty="0"/>
              <a:t> </a:t>
            </a:r>
            <a:r>
              <a:rPr lang="cs-CZ" altLang="cs-CZ" sz="2300" dirty="0" err="1"/>
              <a:t>signs</a:t>
            </a:r>
            <a:r>
              <a:rPr lang="cs-CZ" altLang="cs-CZ" sz="2300" dirty="0"/>
              <a:t>) </a:t>
            </a:r>
            <a:r>
              <a:rPr lang="cs-CZ" altLang="cs-CZ" sz="1200" dirty="0"/>
              <a:t>fyzikální vyšetření P/K a zhodnocení kůže, nehtů, vlasů, oči, jazyk, sliznice, kardiovaskulární systém, gastrointestinální systém, nervový systém…, hmotnost, vitalita</a:t>
            </a:r>
            <a:endParaRPr lang="cs-CZ" altLang="cs-CZ" sz="2300" dirty="0"/>
          </a:p>
          <a:p>
            <a:pPr marL="342900" indent="-342900">
              <a:defRPr/>
            </a:pPr>
            <a:r>
              <a:rPr lang="cs-CZ" altLang="cs-CZ" sz="2300" dirty="0"/>
              <a:t>D – </a:t>
            </a:r>
            <a:r>
              <a:rPr lang="cs-CZ" altLang="cs-CZ" sz="1600" dirty="0"/>
              <a:t>získání</a:t>
            </a:r>
            <a:r>
              <a:rPr lang="cs-CZ" altLang="cs-CZ" sz="2300" dirty="0"/>
              <a:t> výživová anamnéza (</a:t>
            </a:r>
            <a:r>
              <a:rPr lang="cs-CZ" altLang="cs-CZ" sz="2300" dirty="0" err="1"/>
              <a:t>dietary</a:t>
            </a:r>
            <a:r>
              <a:rPr lang="cs-CZ" altLang="cs-CZ" sz="2300" dirty="0"/>
              <a:t> </a:t>
            </a:r>
            <a:r>
              <a:rPr lang="cs-CZ" altLang="cs-CZ" sz="2300" dirty="0" err="1"/>
              <a:t>history</a:t>
            </a:r>
            <a:r>
              <a:rPr lang="cs-CZ" altLang="cs-CZ" sz="2300" dirty="0"/>
              <a:t>) </a:t>
            </a:r>
            <a:r>
              <a:rPr lang="cs-CZ" altLang="cs-CZ" sz="1200" dirty="0"/>
              <a:t>– údaje o stravovacích návycích P/K, preference jídel, omezení, alergie, denní příjem potravy a tekutin, příjem vitamínů, minerálů (doplňky), výživové problémy, nemoc, fyzická aktivita, léky (co, kdy užívá čas, před/po jídle…)</a:t>
            </a:r>
          </a:p>
          <a:p>
            <a:pPr marL="342900" indent="-342900">
              <a:defRPr/>
            </a:pPr>
            <a:endParaRPr lang="cs-CZ" altLang="cs-CZ" sz="1200" dirty="0"/>
          </a:p>
          <a:p>
            <a:pPr marL="342900" indent="-342900">
              <a:defRPr/>
            </a:pPr>
            <a:endParaRPr lang="cs-CZ" altLang="cs-CZ" sz="2300" dirty="0"/>
          </a:p>
          <a:p>
            <a:pPr marL="342900" indent="-342900">
              <a:defRPr/>
            </a:pPr>
            <a:endParaRPr lang="cs-CZ" altLang="cs-CZ" sz="2300" dirty="0"/>
          </a:p>
        </p:txBody>
      </p:sp>
      <p:sp>
        <p:nvSpPr>
          <p:cNvPr id="67588" name="AutoShape 4">
            <a:extLst>
              <a:ext uri="{FF2B5EF4-FFF2-40B4-BE49-F238E27FC236}">
                <a16:creationId xmlns:a16="http://schemas.microsoft.com/office/drawing/2014/main" id="{62013608-5BCC-4C4F-9876-E89037B07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45" y="2759075"/>
            <a:ext cx="7848600" cy="787013"/>
          </a:xfrm>
          <a:prstGeom prst="rightArrow">
            <a:avLst>
              <a:gd name="adj1" fmla="val 69852"/>
              <a:gd name="adj2" fmla="val 1140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RIZIKOVÝ P/K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</a:rPr>
              <a:t>P/K hmotnost vyšší o 20 % V nižší než 10 %; P/K nečekané zvýšení V snížení o 10 %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B291F7B0-BA7D-4CEE-A2F8-5313F3D4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/>
              <a:t>Nutrice</a:t>
            </a:r>
            <a:r>
              <a:rPr lang="cs-CZ" altLang="cs-CZ"/>
              <a:t> </a:t>
            </a: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812BC51A-589C-4913-B63F-50516A530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19" y="1501879"/>
            <a:ext cx="10753200" cy="413999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b="1" dirty="0">
                <a:solidFill>
                  <a:srgbClr val="0000DC"/>
                </a:solidFill>
              </a:rPr>
              <a:t>Škála pro orientační zhodnocení stavu výživy – Mini </a:t>
            </a:r>
            <a:r>
              <a:rPr lang="cs-CZ" altLang="cs-CZ" sz="2000" b="1" dirty="0" err="1">
                <a:solidFill>
                  <a:srgbClr val="0000DC"/>
                </a:solidFill>
              </a:rPr>
              <a:t>nutritional</a:t>
            </a:r>
            <a:r>
              <a:rPr lang="cs-CZ" altLang="cs-CZ" sz="2000" b="1" dirty="0">
                <a:solidFill>
                  <a:srgbClr val="0000DC"/>
                </a:solidFill>
              </a:rPr>
              <a:t> </a:t>
            </a:r>
            <a:r>
              <a:rPr lang="cs-CZ" altLang="cs-CZ" sz="2000" b="1" dirty="0" err="1">
                <a:solidFill>
                  <a:srgbClr val="0000DC"/>
                </a:solidFill>
              </a:rPr>
              <a:t>Assesment</a:t>
            </a:r>
            <a:r>
              <a:rPr lang="cs-CZ" altLang="cs-CZ" sz="2000" b="1" dirty="0">
                <a:solidFill>
                  <a:srgbClr val="0000DC"/>
                </a:solidFill>
              </a:rPr>
              <a:t> (MNA)</a:t>
            </a:r>
          </a:p>
          <a:p>
            <a:pPr eaLnBrk="1" hangingPunct="1">
              <a:lnSpc>
                <a:spcPct val="150000"/>
              </a:lnSpc>
              <a:defRPr/>
            </a:pPr>
            <a:endParaRPr lang="cs-CZ" altLang="cs-CZ" sz="2000" b="1" dirty="0">
              <a:solidFill>
                <a:srgbClr val="0000DC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b="1" dirty="0" err="1">
                <a:solidFill>
                  <a:srgbClr val="0000DC"/>
                </a:solidFill>
              </a:rPr>
              <a:t>Nottinghamský</a:t>
            </a:r>
            <a:r>
              <a:rPr lang="cs-CZ" altLang="cs-CZ" sz="2000" b="1" dirty="0">
                <a:solidFill>
                  <a:srgbClr val="0000DC"/>
                </a:solidFill>
              </a:rPr>
              <a:t> screeningový systém pro hodnocení rizika malnutrice – </a:t>
            </a:r>
            <a:r>
              <a:rPr lang="cs-CZ" altLang="cs-CZ" sz="2000" b="1" dirty="0" err="1">
                <a:solidFill>
                  <a:srgbClr val="0000DC"/>
                </a:solidFill>
              </a:rPr>
              <a:t>Nottingham</a:t>
            </a:r>
            <a:r>
              <a:rPr lang="cs-CZ" altLang="cs-CZ" sz="2000" b="1" dirty="0">
                <a:solidFill>
                  <a:srgbClr val="0000DC"/>
                </a:solidFill>
              </a:rPr>
              <a:t> Screening </a:t>
            </a:r>
            <a:r>
              <a:rPr lang="cs-CZ" altLang="cs-CZ" sz="2000" b="1" dirty="0" err="1">
                <a:solidFill>
                  <a:srgbClr val="0000DC"/>
                </a:solidFill>
              </a:rPr>
              <a:t>Tool</a:t>
            </a:r>
            <a:endParaRPr lang="cs-CZ" altLang="cs-CZ" sz="2000" b="1" dirty="0">
              <a:solidFill>
                <a:srgbClr val="0000DC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cs-CZ" altLang="cs-CZ" sz="2000" b="1" dirty="0">
              <a:solidFill>
                <a:srgbClr val="0000DC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b="1" dirty="0">
                <a:solidFill>
                  <a:srgbClr val="0000DC"/>
                </a:solidFill>
              </a:rPr>
              <a:t>Nutriční skóre dle WHO</a:t>
            </a:r>
          </a:p>
          <a:p>
            <a:pPr eaLnBrk="1" hangingPunct="1">
              <a:lnSpc>
                <a:spcPct val="150000"/>
              </a:lnSpc>
              <a:defRPr/>
            </a:pPr>
            <a:endParaRPr lang="cs-CZ" altLang="cs-CZ" sz="2000" b="1" dirty="0">
              <a:solidFill>
                <a:srgbClr val="0000DC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b="1" dirty="0">
                <a:solidFill>
                  <a:srgbClr val="0000DC"/>
                </a:solidFill>
              </a:rPr>
              <a:t>Klasifikace obezity BMI</a:t>
            </a:r>
          </a:p>
          <a:p>
            <a:pPr eaLnBrk="1" hangingPunct="1">
              <a:lnSpc>
                <a:spcPct val="150000"/>
              </a:lnSpc>
              <a:defRPr/>
            </a:pPr>
            <a:endParaRPr lang="cs-CZ" altLang="cs-CZ" sz="2000" b="1" dirty="0">
              <a:solidFill>
                <a:srgbClr val="0000DC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b="1" dirty="0" err="1">
                <a:solidFill>
                  <a:srgbClr val="0000DC"/>
                </a:solidFill>
              </a:rPr>
              <a:t>Harris</a:t>
            </a:r>
            <a:r>
              <a:rPr lang="cs-CZ" altLang="cs-CZ" sz="2000" b="1" dirty="0">
                <a:solidFill>
                  <a:srgbClr val="0000DC"/>
                </a:solidFill>
              </a:rPr>
              <a:t> – Benediktovo hodnocení (bazální metabolismus)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A95B69A-6546-4971-B142-B31DF5B6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452689" y="0"/>
            <a:ext cx="7172325" cy="677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5DCF4A23-045B-41AE-A94E-0F83AB19B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434" y="339754"/>
            <a:ext cx="10753200" cy="4515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400" dirty="0">
                <a:solidFill>
                  <a:srgbClr val="0000DC"/>
                </a:solidFill>
              </a:rPr>
              <a:t>Riziko deficitu výživy</a:t>
            </a:r>
          </a:p>
        </p:txBody>
      </p:sp>
      <p:graphicFrame>
        <p:nvGraphicFramePr>
          <p:cNvPr id="70659" name="Object 3">
            <a:extLst>
              <a:ext uri="{FF2B5EF4-FFF2-40B4-BE49-F238E27FC236}">
                <a16:creationId xmlns:a16="http://schemas.microsoft.com/office/drawing/2014/main" id="{4DDC1172-2537-47EA-97AA-E9274F63B76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339747"/>
              </p:ext>
            </p:extLst>
          </p:nvPr>
        </p:nvGraphicFramePr>
        <p:xfrm>
          <a:off x="3811510" y="167265"/>
          <a:ext cx="5973852" cy="6523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Rastrový obrázek" r:id="rId3" imgW="5106113" imgH="7819048" progId="Paint.Picture">
                  <p:embed/>
                </p:oleObj>
              </mc:Choice>
              <mc:Fallback>
                <p:oleObj name="Rastrový obrázek" r:id="rId3" imgW="5106113" imgH="7819048" progId="Paint.Picture">
                  <p:embed/>
                  <p:pic>
                    <p:nvPicPr>
                      <p:cNvPr id="70659" name="Object 3">
                        <a:extLst>
                          <a:ext uri="{FF2B5EF4-FFF2-40B4-BE49-F238E27FC236}">
                            <a16:creationId xmlns:a16="http://schemas.microsoft.com/office/drawing/2014/main" id="{4DDC1172-2537-47EA-97AA-E9274F63B76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10" y="167265"/>
                        <a:ext cx="5973852" cy="6523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2BAFA48-1DDC-40A4-A8BA-18EEB772E70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9151" y="115888"/>
            <a:ext cx="4608513" cy="658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AF4EFE-0365-43CF-8CC4-67F1BF574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Hodnocení bolesti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0BE1A2C-5C13-4292-B6B8-B2EB80B3C4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 eaLnBrk="1" hangingPunct="1">
              <a:buNone/>
            </a:pPr>
            <a:r>
              <a:rPr lang="cs-CZ" altLang="cs-CZ" sz="2400" dirty="0">
                <a:solidFill>
                  <a:srgbClr val="00060C"/>
                </a:solidFill>
              </a:rPr>
              <a:t>Bolest – negativně pociťovaný příznak, přísně individuálně vnímaný</a:t>
            </a:r>
          </a:p>
          <a:p>
            <a:pPr eaLnBrk="1" hangingPunct="1"/>
            <a:r>
              <a:rPr lang="cs-CZ" altLang="cs-CZ" sz="2400" dirty="0">
                <a:solidFill>
                  <a:srgbClr val="00060C"/>
                </a:solidFill>
              </a:rPr>
              <a:t>Aspekty vnímání bolesti</a:t>
            </a:r>
          </a:p>
          <a:p>
            <a:pPr eaLnBrk="1" hangingPunct="1"/>
            <a:r>
              <a:rPr lang="cs-CZ" altLang="cs-CZ" sz="2400" dirty="0">
                <a:solidFill>
                  <a:srgbClr val="00060C"/>
                </a:solidFill>
              </a:rPr>
              <a:t>Charakter, nástup, průběh bolesti</a:t>
            </a:r>
          </a:p>
          <a:p>
            <a:pPr lvl="1" eaLnBrk="1" hangingPunct="1"/>
            <a:r>
              <a:rPr lang="cs-CZ" altLang="cs-CZ" sz="2400" u="sng" dirty="0">
                <a:solidFill>
                  <a:srgbClr val="00060C"/>
                </a:solidFill>
              </a:rPr>
              <a:t>Verbální</a:t>
            </a:r>
            <a:r>
              <a:rPr lang="cs-CZ" altLang="cs-CZ" sz="2400" dirty="0">
                <a:solidFill>
                  <a:srgbClr val="00060C"/>
                </a:solidFill>
              </a:rPr>
              <a:t> škály (vyjádření čísly, slovy)</a:t>
            </a:r>
          </a:p>
          <a:p>
            <a:pPr lvl="1" eaLnBrk="1" hangingPunct="1"/>
            <a:r>
              <a:rPr lang="cs-CZ" altLang="cs-CZ" sz="2400" u="sng" dirty="0">
                <a:solidFill>
                  <a:srgbClr val="00060C"/>
                </a:solidFill>
              </a:rPr>
              <a:t>Nonverbální</a:t>
            </a:r>
            <a:r>
              <a:rPr lang="cs-CZ" altLang="cs-CZ" sz="2400" dirty="0">
                <a:solidFill>
                  <a:srgbClr val="00060C"/>
                </a:solidFill>
              </a:rPr>
              <a:t> škály (mimika, paralingvistické projevy, pohyby těla, poloha, aktivita nervového systému)</a:t>
            </a:r>
          </a:p>
          <a:p>
            <a:pPr lvl="1" eaLnBrk="1" hangingPunct="1"/>
            <a:r>
              <a:rPr lang="cs-CZ" altLang="cs-CZ" sz="2400" u="sng" dirty="0">
                <a:solidFill>
                  <a:srgbClr val="00060C"/>
                </a:solidFill>
              </a:rPr>
              <a:t>Vizuální</a:t>
            </a:r>
            <a:r>
              <a:rPr lang="cs-CZ" altLang="cs-CZ" sz="2400" dirty="0">
                <a:solidFill>
                  <a:srgbClr val="00060C"/>
                </a:solidFill>
              </a:rPr>
              <a:t> škály</a:t>
            </a:r>
          </a:p>
          <a:p>
            <a:pPr lvl="1" eaLnBrk="1" hangingPunct="1"/>
            <a:r>
              <a:rPr lang="cs-CZ" altLang="cs-CZ" sz="2400" u="sng" dirty="0">
                <a:solidFill>
                  <a:srgbClr val="00060C"/>
                </a:solidFill>
              </a:rPr>
              <a:t>Textové záznamy</a:t>
            </a:r>
            <a:r>
              <a:rPr lang="cs-CZ" altLang="cs-CZ" sz="2400" dirty="0">
                <a:solidFill>
                  <a:srgbClr val="00060C"/>
                </a:solidFill>
              </a:rPr>
              <a:t> (</a:t>
            </a:r>
            <a:r>
              <a:rPr lang="cs-CZ" altLang="cs-CZ" sz="2400" dirty="0" err="1">
                <a:solidFill>
                  <a:srgbClr val="00060C"/>
                </a:solidFill>
              </a:rPr>
              <a:t>algeziologický</a:t>
            </a:r>
            <a:r>
              <a:rPr lang="cs-CZ" altLang="cs-CZ" sz="2400" dirty="0">
                <a:solidFill>
                  <a:srgbClr val="00060C"/>
                </a:solidFill>
              </a:rPr>
              <a:t> dotazník, deník bolesti)</a:t>
            </a:r>
          </a:p>
          <a:p>
            <a:endParaRPr lang="cs-CZ" altLang="cs-CZ" dirty="0"/>
          </a:p>
          <a:p>
            <a:pPr eaLnBrk="1" hangingPunct="1"/>
            <a:endParaRPr lang="cs-CZ" altLang="cs-CZ" sz="2400" dirty="0">
              <a:solidFill>
                <a:srgbClr val="00060C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DDE0D768-A0E9-43BB-A1E1-BA7D5EDAE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9577" y="411140"/>
            <a:ext cx="38169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00DC"/>
                </a:solidFill>
              </a:rPr>
              <a:t>Riziko deficitu výživy</a:t>
            </a:r>
          </a:p>
        </p:txBody>
      </p:sp>
      <p:graphicFrame>
        <p:nvGraphicFramePr>
          <p:cNvPr id="72707" name="Object 3">
            <a:extLst>
              <a:ext uri="{FF2B5EF4-FFF2-40B4-BE49-F238E27FC236}">
                <a16:creationId xmlns:a16="http://schemas.microsoft.com/office/drawing/2014/main" id="{C0A62470-D95B-4560-B2EA-5FE11F10CE7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918076" y="188914"/>
          <a:ext cx="5364163" cy="647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Rastrový obrázek" r:id="rId3" imgW="5952381" imgH="7542857" progId="Paint.Picture">
                  <p:embed/>
                </p:oleObj>
              </mc:Choice>
              <mc:Fallback>
                <p:oleObj name="Rastrový obrázek" r:id="rId3" imgW="5952381" imgH="7542857" progId="Paint.Picture">
                  <p:embed/>
                  <p:pic>
                    <p:nvPicPr>
                      <p:cNvPr id="72707" name="Object 3">
                        <a:extLst>
                          <a:ext uri="{FF2B5EF4-FFF2-40B4-BE49-F238E27FC236}">
                            <a16:creationId xmlns:a16="http://schemas.microsoft.com/office/drawing/2014/main" id="{C0A62470-D95B-4560-B2EA-5FE11F10CE7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6" y="188914"/>
                        <a:ext cx="5364163" cy="647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79A04279-FB12-4FEC-9166-010F8AE7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/>
              <a:t>Klasifikace obezity a jejich rizik podle BMI</a:t>
            </a:r>
            <a:endParaRPr lang="cs-CZ" alt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FBB63F4-4A30-4EAF-9495-4DA1CF91D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580262"/>
              </p:ext>
            </p:extLst>
          </p:nvPr>
        </p:nvGraphicFramePr>
        <p:xfrm>
          <a:off x="986828" y="1873403"/>
          <a:ext cx="9832062" cy="4138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3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KLASIFIKACE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BMI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RIZIKO KOMPLIKACÍ OBEZITY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Podváha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&lt; 18,5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Nízké (riziko jiných chorob)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Normální váha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18,5 – 24,9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Průměrné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Zvýšená váha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≤ 25,00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Nadváha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25,0 – 29,9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Mírně zvýšené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Obezita I. stupně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30,0 – 34,9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Středně zvýšené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Obezita II. stupně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35,0 – 39,9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Velmi zvýšené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Obezita III. stupně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≥ 40,0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Vysoké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A3EF7376-96A8-4928-A4AA-A898F3A7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/>
              <a:t>Pády</a:t>
            </a:r>
          </a:p>
        </p:txBody>
      </p:sp>
      <p:sp>
        <p:nvSpPr>
          <p:cNvPr id="74755" name="Zástupný symbol pro obsah 2">
            <a:extLst>
              <a:ext uri="{FF2B5EF4-FFF2-40B4-BE49-F238E27FC236}">
                <a16:creationId xmlns:a16="http://schemas.microsoft.com/office/drawing/2014/main" id="{EEF1908B-626B-4DF4-A7D1-DA8BABC11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Stupnice pádu Morse – Morse </a:t>
            </a:r>
            <a:r>
              <a:rPr lang="cs-CZ" altLang="cs-CZ" b="1" dirty="0" err="1">
                <a:solidFill>
                  <a:srgbClr val="0000DC"/>
                </a:solidFill>
              </a:rPr>
              <a:t>Fall</a:t>
            </a:r>
            <a:r>
              <a:rPr lang="cs-CZ" altLang="cs-CZ" b="1" dirty="0">
                <a:solidFill>
                  <a:srgbClr val="0000DC"/>
                </a:solidFill>
              </a:rPr>
              <a:t> </a:t>
            </a:r>
            <a:r>
              <a:rPr lang="cs-CZ" altLang="cs-CZ" b="1" dirty="0" err="1">
                <a:solidFill>
                  <a:srgbClr val="0000DC"/>
                </a:solidFill>
              </a:rPr>
              <a:t>Scale</a:t>
            </a:r>
            <a:endParaRPr lang="cs-CZ" altLang="cs-CZ" b="1" dirty="0">
              <a:solidFill>
                <a:srgbClr val="0000DC"/>
              </a:solidFill>
            </a:endParaRPr>
          </a:p>
          <a:p>
            <a:pPr eaLnBrk="1" hangingPunct="1"/>
            <a:endParaRPr lang="cs-CZ" altLang="cs-CZ" b="1" dirty="0">
              <a:solidFill>
                <a:srgbClr val="0000DC"/>
              </a:solidFill>
            </a:endParaRPr>
          </a:p>
          <a:p>
            <a:pPr eaLnBrk="1" hangingPunct="1"/>
            <a:r>
              <a:rPr lang="cs-CZ" altLang="cs-CZ" b="1" dirty="0" err="1">
                <a:solidFill>
                  <a:srgbClr val="0000DC"/>
                </a:solidFill>
              </a:rPr>
              <a:t>Conleyové</a:t>
            </a:r>
            <a:r>
              <a:rPr lang="cs-CZ" altLang="cs-CZ" b="1" dirty="0">
                <a:solidFill>
                  <a:srgbClr val="0000DC"/>
                </a:solidFill>
              </a:rPr>
              <a:t> hodnocení rizika pádu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B58EB85D-12EE-4AF8-8CD9-D68467621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242" y="269231"/>
            <a:ext cx="7543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00DC"/>
                </a:solidFill>
              </a:rPr>
              <a:t>Hodnocení rizika pádu</a:t>
            </a:r>
          </a:p>
        </p:txBody>
      </p:sp>
      <p:graphicFrame>
        <p:nvGraphicFramePr>
          <p:cNvPr id="76803" name="Object 3">
            <a:extLst>
              <a:ext uri="{FF2B5EF4-FFF2-40B4-BE49-F238E27FC236}">
                <a16:creationId xmlns:a16="http://schemas.microsoft.com/office/drawing/2014/main" id="{12CB5800-0DCA-45CE-BE62-E45A086AB66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437319"/>
              </p:ext>
            </p:extLst>
          </p:nvPr>
        </p:nvGraphicFramePr>
        <p:xfrm>
          <a:off x="579422" y="1249378"/>
          <a:ext cx="10911662" cy="477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Rastrový obrázek" r:id="rId3" imgW="9380952" imgH="4105848" progId="Paint.Picture">
                  <p:embed/>
                </p:oleObj>
              </mc:Choice>
              <mc:Fallback>
                <p:oleObj name="Rastrový obrázek" r:id="rId3" imgW="9380952" imgH="4105848" progId="Paint.Picture">
                  <p:embed/>
                  <p:pic>
                    <p:nvPicPr>
                      <p:cNvPr id="76803" name="Object 3">
                        <a:extLst>
                          <a:ext uri="{FF2B5EF4-FFF2-40B4-BE49-F238E27FC236}">
                            <a16:creationId xmlns:a16="http://schemas.microsoft.com/office/drawing/2014/main" id="{12CB5800-0DCA-45CE-BE62-E45A086AB66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22" y="1249378"/>
                        <a:ext cx="10911662" cy="477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91D56467-3BB4-4152-A60E-D04ED8FCF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617" y="193674"/>
            <a:ext cx="6143200" cy="827087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00DC"/>
                </a:solidFill>
              </a:rPr>
              <a:t>Hodnocení rizika pádu</a:t>
            </a:r>
          </a:p>
        </p:txBody>
      </p:sp>
      <p:graphicFrame>
        <p:nvGraphicFramePr>
          <p:cNvPr id="75779" name="Object 3">
            <a:extLst>
              <a:ext uri="{FF2B5EF4-FFF2-40B4-BE49-F238E27FC236}">
                <a16:creationId xmlns:a16="http://schemas.microsoft.com/office/drawing/2014/main" id="{74DD9626-A2D4-4331-80E8-A0A28A53D3C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592195"/>
              </p:ext>
            </p:extLst>
          </p:nvPr>
        </p:nvGraphicFramePr>
        <p:xfrm>
          <a:off x="3503613" y="206685"/>
          <a:ext cx="7215690" cy="645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Rastrový obrázek" r:id="rId3" imgW="6419048" imgH="5334745" progId="Paint.Picture">
                  <p:embed/>
                </p:oleObj>
              </mc:Choice>
              <mc:Fallback>
                <p:oleObj name="Rastrový obrázek" r:id="rId3" imgW="6419048" imgH="5334745" progId="Paint.Picture">
                  <p:embed/>
                  <p:pic>
                    <p:nvPicPr>
                      <p:cNvPr id="75779" name="Object 3">
                        <a:extLst>
                          <a:ext uri="{FF2B5EF4-FFF2-40B4-BE49-F238E27FC236}">
                            <a16:creationId xmlns:a16="http://schemas.microsoft.com/office/drawing/2014/main" id="{74DD9626-A2D4-4331-80E8-A0A28A53D3C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06685"/>
                        <a:ext cx="7215690" cy="6457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4098570-FB77-4BC8-A0EF-398A346CFA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357289"/>
              </p:ext>
            </p:extLst>
          </p:nvPr>
        </p:nvGraphicFramePr>
        <p:xfrm>
          <a:off x="235955" y="85493"/>
          <a:ext cx="8283356" cy="65940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3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5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8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Rizikové faktory pro vznik pádu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20"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Anamnéza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DDD (dezorientace, demence, deprese)                                                                      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body   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věk 65 let a více                                                                                                           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body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pád v anamnéze                                                                                                           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bod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pobyt prvních 24 hodin po přijetí nebo překladu na lůžkové odd.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bod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zrakový/ sluchový problém                                                                                  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bod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8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užívání léků (diuretika, narkotika, sedativa, psychotropní látky, hypnotika, </a:t>
                      </a:r>
                      <a:r>
                        <a:rPr lang="cs-CZ" sz="1100" dirty="0" err="1">
                          <a:effectLst/>
                        </a:rPr>
                        <a:t>tranquilizery</a:t>
                      </a:r>
                      <a:r>
                        <a:rPr lang="cs-CZ" sz="1100" dirty="0">
                          <a:effectLst/>
                        </a:rPr>
                        <a:t>, antidepresiva, antihypertenziva, </a:t>
                      </a:r>
                      <a:r>
                        <a:rPr lang="cs-CZ" sz="1100" dirty="0" err="1">
                          <a:effectLst/>
                        </a:rPr>
                        <a:t>laxantia</a:t>
                      </a:r>
                      <a:r>
                        <a:rPr lang="cs-CZ" sz="1100" dirty="0">
                          <a:effectLst/>
                        </a:rPr>
                        <a:t>)                     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bod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241"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Vyšetření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Soběstačnost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úplná   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 bodů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2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částečná  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body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2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nesoběstačnost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body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8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Schopnost spolupráce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spolupracující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 bodů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2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částečně spolupracující  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bod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2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nespolupracující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body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882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Přímým dotazem pacienta (informace od příbuzných nebo ošetřovatelské personálu)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Míváte někdy závratě?                                                                                        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body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88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Máte v noci nucení na močení?                                                                          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bod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88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Budíte se v noci a nemůžete usnout?                                                                 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 bod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88" marR="33188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87AAD75-5EB6-4735-A3C2-B7E73D15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947409"/>
              </p:ext>
            </p:extLst>
          </p:nvPr>
        </p:nvGraphicFramePr>
        <p:xfrm>
          <a:off x="8789099" y="1113576"/>
          <a:ext cx="3166946" cy="26763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15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75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HODNOCENÍ rizika pádu Dle </a:t>
                      </a: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Conleyové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 upraveno Juráskovou 2006: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5" marR="6859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BODY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5" marR="685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RIZIKO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5" marR="6859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0–4 body 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5" marR="685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Bez rizika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5" marR="6859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5–13 bodů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5" marR="685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Střední riziko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5" marR="6859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14–19 bodů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5" marR="685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Vysoké riziko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5" marR="6859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2F1D88E-1C6E-42F2-B3F6-543D9B12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55761"/>
            <a:ext cx="10753200" cy="451576"/>
          </a:xfrm>
        </p:spPr>
        <p:txBody>
          <a:bodyPr/>
          <a:lstStyle/>
          <a:p>
            <a:r>
              <a:rPr lang="cs-CZ" dirty="0"/>
              <a:t>Dekubity </a:t>
            </a:r>
            <a:r>
              <a:rPr lang="cs-CZ" sz="1400" dirty="0"/>
              <a:t>(proleženiny, </a:t>
            </a:r>
            <a:r>
              <a:rPr lang="cs-CZ" sz="1400" dirty="0" err="1"/>
              <a:t>prosezeniny</a:t>
            </a:r>
            <a:r>
              <a:rPr lang="cs-CZ" sz="1400" dirty="0"/>
              <a:t>, tlakové vředy či tlakové léze) jsou rány vzniklé na podkladě lokálního působení tlaku na tkáně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165B345-B9A6-43D0-9F28-3AFF75D8D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26634"/>
            <a:ext cx="11048436" cy="4272365"/>
          </a:xfrm>
        </p:spPr>
        <p:txBody>
          <a:bodyPr/>
          <a:lstStyle/>
          <a:p>
            <a:pPr marL="72000" indent="0" algn="just">
              <a:lnSpc>
                <a:spcPct val="150000"/>
              </a:lnSpc>
              <a:buNone/>
            </a:pPr>
            <a:r>
              <a:rPr lang="cs-CZ" sz="1400" dirty="0"/>
              <a:t>Zhodnocení rizika pacienta - pravidelně při přijetí každého pacienta ideálně do 8 hodin maximálně do 12 hodin od přijetí. Ke zhodnocení posouzení rizikových faktorů využívejte standardizované škály (např. </a:t>
            </a:r>
            <a:r>
              <a:rPr lang="cs-CZ" sz="1400" dirty="0" err="1"/>
              <a:t>Norton</a:t>
            </a:r>
            <a:r>
              <a:rPr lang="cs-CZ" sz="1400" dirty="0"/>
              <a:t>, </a:t>
            </a:r>
            <a:r>
              <a:rPr lang="cs-CZ" sz="1400" dirty="0" err="1"/>
              <a:t>Braden</a:t>
            </a:r>
            <a:r>
              <a:rPr lang="cs-CZ" sz="1400" dirty="0"/>
              <a:t>, </a:t>
            </a:r>
            <a:r>
              <a:rPr lang="cs-CZ" sz="1400" dirty="0" err="1"/>
              <a:t>Waterlow</a:t>
            </a:r>
            <a:r>
              <a:rPr lang="cs-CZ" sz="1400" dirty="0"/>
              <a:t>, </a:t>
            </a:r>
            <a:r>
              <a:rPr lang="cs-CZ" sz="1400" dirty="0" err="1"/>
              <a:t>Knoll</a:t>
            </a:r>
            <a:r>
              <a:rPr lang="cs-CZ" sz="1400" dirty="0"/>
              <a:t>). Mezi nejrozšířenější v ČR patří stupnice dle rozšířené škály </a:t>
            </a:r>
            <a:r>
              <a:rPr lang="cs-CZ" sz="1400" b="1" dirty="0"/>
              <a:t>Nortonové</a:t>
            </a:r>
            <a:r>
              <a:rPr lang="cs-CZ" sz="1400" dirty="0"/>
              <a:t> (Věstník MZ ČR č. 6/2009 s. 70 </a:t>
            </a:r>
            <a:r>
              <a:rPr lang="cs-CZ" sz="1400" dirty="0">
                <a:hlinkClick r:id="rId2"/>
              </a:rPr>
              <a:t>Věstník_MZ_ČR_6-2009.pdf</a:t>
            </a:r>
            <a:r>
              <a:rPr lang="cs-CZ" sz="1400" dirty="0"/>
              <a:t>), viz příloha č. 1. Škála je doporučena pro používání z důvodu jednotného hodnocení rizika a v rámci provádění srovnání v ČR. V případě, že pacient zjevně riziko nemá, je označen/evidován jako pacient bez rizika, aby bylo možné hodnotit indikátor kvality = počet pacientů s dekubitem vzniklým při hospitalizaci na počet pacientů v riziku.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400" dirty="0"/>
              <a:t>Opakovaná posouzení rizika - dle aktuálního stavu pacienta a vždy při změně zdravotního stavu (vhodná frekvence 1x za 7 dní, v </a:t>
            </a:r>
            <a:r>
              <a:rPr lang="cs-CZ" sz="1400" dirty="0" err="1"/>
              <a:t>oše</a:t>
            </a:r>
            <a:r>
              <a:rPr lang="cs-CZ" sz="1400" dirty="0"/>
              <a:t>. záznamech jasně označte riziko vzniku dekubitů, pro komunikaci mezi zdravotnickými pracovníky. Jinou frekvenci posuzování rizik pacienta doporučujeme realizovat u specifické skupiny pacientů (např. kriticky nemocných, geriatrických, </a:t>
            </a:r>
            <a:r>
              <a:rPr lang="cs-CZ" sz="1400" dirty="0" err="1"/>
              <a:t>bariatrických</a:t>
            </a:r>
            <a:r>
              <a:rPr lang="cs-CZ" sz="1400" dirty="0"/>
              <a:t>). Důležité je rovněž posouzení rizika v souvislosti s používáním zdravotnických prostředků.</a:t>
            </a:r>
          </a:p>
          <a:p>
            <a:pPr marL="72000" indent="0" algn="just">
              <a:lnSpc>
                <a:spcPct val="150000"/>
              </a:lnSpc>
              <a:buNone/>
            </a:pPr>
            <a:endParaRPr lang="cs-CZ" sz="1400" dirty="0"/>
          </a:p>
          <a:p>
            <a:r>
              <a:rPr lang="cs-CZ" sz="2000" dirty="0">
                <a:hlinkClick r:id="rId3"/>
              </a:rPr>
              <a:t>https://www.dekubity.eu/</a:t>
            </a:r>
            <a:r>
              <a:rPr lang="cs-CZ" sz="2000" dirty="0"/>
              <a:t> </a:t>
            </a:r>
          </a:p>
          <a:p>
            <a:r>
              <a:rPr lang="cs-CZ" sz="2000" dirty="0">
                <a:hlinkClick r:id="rId4"/>
              </a:rPr>
              <a:t>Doporučení pro klinickou praxi | Dekubity</a:t>
            </a:r>
            <a:endParaRPr lang="cs-CZ" sz="2000" dirty="0"/>
          </a:p>
          <a:p>
            <a:r>
              <a:rPr lang="cs-CZ" sz="2000" b="0" i="0" dirty="0">
                <a:solidFill>
                  <a:srgbClr val="183645"/>
                </a:solidFill>
                <a:effectLst/>
              </a:rPr>
              <a:t>ČSLR - Česká společnost pro léčbu rány </a:t>
            </a:r>
            <a:r>
              <a:rPr lang="cs-CZ" sz="2000" b="0" i="0" dirty="0">
                <a:solidFill>
                  <a:srgbClr val="183645"/>
                </a:solidFill>
                <a:effectLst/>
                <a:hlinkClick r:id="rId5"/>
              </a:rPr>
              <a:t>https://www.cslr.cz/</a:t>
            </a:r>
            <a:r>
              <a:rPr lang="cs-CZ" sz="2000" b="0" i="0" dirty="0">
                <a:solidFill>
                  <a:srgbClr val="183645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67254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75BF217-ABAD-4C6E-9CD7-359CB6499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7075" y="271464"/>
            <a:ext cx="8229600" cy="922337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Riziko vzniku dekubitů</a:t>
            </a:r>
          </a:p>
        </p:txBody>
      </p:sp>
      <p:graphicFrame>
        <p:nvGraphicFramePr>
          <p:cNvPr id="78851" name="Object 3">
            <a:extLst>
              <a:ext uri="{FF2B5EF4-FFF2-40B4-BE49-F238E27FC236}">
                <a16:creationId xmlns:a16="http://schemas.microsoft.com/office/drawing/2014/main" id="{44267695-6E84-4619-9157-CA0A63F301C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644864"/>
              </p:ext>
            </p:extLst>
          </p:nvPr>
        </p:nvGraphicFramePr>
        <p:xfrm>
          <a:off x="1106680" y="1115000"/>
          <a:ext cx="9594515" cy="528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Rastrový obrázek" r:id="rId3" imgW="6811326" imgH="3753374" progId="Paint.Picture">
                  <p:embed/>
                </p:oleObj>
              </mc:Choice>
              <mc:Fallback>
                <p:oleObj name="Rastrový obrázek" r:id="rId3" imgW="6811326" imgH="3753374" progId="Paint.Picture">
                  <p:embed/>
                  <p:pic>
                    <p:nvPicPr>
                      <p:cNvPr id="78851" name="Object 3">
                        <a:extLst>
                          <a:ext uri="{FF2B5EF4-FFF2-40B4-BE49-F238E27FC236}">
                            <a16:creationId xmlns:a16="http://schemas.microsoft.com/office/drawing/2014/main" id="{44267695-6E84-4619-9157-CA0A63F301C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680" y="1115000"/>
                        <a:ext cx="9594515" cy="5285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5D773010-4BB7-4463-A5D0-1E03B7E61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7350" y="236539"/>
            <a:ext cx="8229600" cy="6365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Riziko vzniku dekubitů</a:t>
            </a:r>
          </a:p>
        </p:txBody>
      </p:sp>
      <p:graphicFrame>
        <p:nvGraphicFramePr>
          <p:cNvPr id="79875" name="Object 3">
            <a:extLst>
              <a:ext uri="{FF2B5EF4-FFF2-40B4-BE49-F238E27FC236}">
                <a16:creationId xmlns:a16="http://schemas.microsoft.com/office/drawing/2014/main" id="{1BC89C1A-73F9-41AA-B5E4-680B5066C5F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919288" y="1003300"/>
          <a:ext cx="8208962" cy="570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Rastrový obrázek" r:id="rId3" imgW="8419048" imgH="5847619" progId="Paint.Picture">
                  <p:embed/>
                </p:oleObj>
              </mc:Choice>
              <mc:Fallback>
                <p:oleObj name="Rastrový obrázek" r:id="rId3" imgW="8419048" imgH="5847619" progId="Paint.Picture">
                  <p:embed/>
                  <p:pic>
                    <p:nvPicPr>
                      <p:cNvPr id="79875" name="Object 3">
                        <a:extLst>
                          <a:ext uri="{FF2B5EF4-FFF2-40B4-BE49-F238E27FC236}">
                            <a16:creationId xmlns:a16="http://schemas.microsoft.com/office/drawing/2014/main" id="{1BC89C1A-73F9-41AA-B5E4-680B5066C5F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1003300"/>
                        <a:ext cx="8208962" cy="570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528C92A-CEBB-4B40-8D4F-8F3B03D38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400" y="502717"/>
            <a:ext cx="10753200" cy="451576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latin typeface="Arial" panose="020B0604020202020204" pitchFamily="34" charset="0"/>
              </a:rPr>
              <a:t>Krevní oběh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D33E836-D9C7-405B-90B2-ADA6352BBD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427356"/>
            <a:ext cx="10753200" cy="4404644"/>
          </a:xfrm>
        </p:spPr>
        <p:txBody>
          <a:bodyPr/>
          <a:lstStyle/>
          <a:p>
            <a:pPr algn="just" eaLnBrk="1" hangingPunct="1"/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Škála hodnocení rizik vzniku žilní trombózy</a:t>
            </a:r>
          </a:p>
          <a:p>
            <a:pPr algn="just" eaLnBrk="1" hangingPunct="1"/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Klasifikace tíže flebitidy dle </a:t>
            </a:r>
            <a:r>
              <a:rPr lang="cs-CZ" altLang="cs-CZ" b="1" dirty="0" err="1">
                <a:solidFill>
                  <a:schemeClr val="tx2"/>
                </a:solidFill>
                <a:latin typeface="Arial" panose="020B0604020202020204" pitchFamily="34" charset="0"/>
              </a:rPr>
              <a:t>Maddona</a:t>
            </a: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</a:rPr>
              <a:t> (stupeň 0- IV)</a:t>
            </a:r>
          </a:p>
          <a:p>
            <a:pPr>
              <a:lnSpc>
                <a:spcPct val="100000"/>
              </a:lnSpc>
            </a:pPr>
            <a:r>
              <a:rPr lang="cs-CZ" sz="1000" dirty="0"/>
              <a:t>stupeň 0 – není bolest ani reakce v okolí</a:t>
            </a:r>
          </a:p>
          <a:p>
            <a:pPr>
              <a:lnSpc>
                <a:spcPct val="100000"/>
              </a:lnSpc>
            </a:pPr>
            <a:r>
              <a:rPr lang="cs-CZ" sz="1000" dirty="0"/>
              <a:t>stupeň 1 – pouze bolest, není reakce v okolí</a:t>
            </a:r>
          </a:p>
          <a:p>
            <a:pPr>
              <a:lnSpc>
                <a:spcPct val="100000"/>
              </a:lnSpc>
            </a:pPr>
            <a:r>
              <a:rPr lang="cs-CZ" sz="1000" dirty="0"/>
              <a:t>stupeň 2 – bolest a zarudnutí</a:t>
            </a:r>
          </a:p>
          <a:p>
            <a:pPr>
              <a:lnSpc>
                <a:spcPct val="100000"/>
              </a:lnSpc>
            </a:pPr>
            <a:r>
              <a:rPr lang="cs-CZ" sz="1000" dirty="0"/>
              <a:t>stupeň 3 – bolest, zarudnutí, otok nebo bolestivý pruh v průběhu žíly</a:t>
            </a:r>
          </a:p>
          <a:p>
            <a:pPr>
              <a:lnSpc>
                <a:spcPct val="100000"/>
              </a:lnSpc>
            </a:pPr>
            <a:r>
              <a:rPr lang="cs-CZ" sz="1000" dirty="0"/>
              <a:t>stupeň 4 – hnis, otok, zarudnutí a bolestivý pruh v průběhu žíly</a:t>
            </a:r>
          </a:p>
          <a:p>
            <a:pPr algn="just" eaLnBrk="1" hangingPunct="1"/>
            <a:endParaRPr lang="cs-CZ" altLang="cs-CZ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Kritéria pro hodnocení flebitidy</a:t>
            </a:r>
          </a:p>
          <a:p>
            <a:pPr algn="just" eaLnBrk="1" hangingPunct="1"/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Klinická klasifikace chronické venózní </a:t>
            </a:r>
            <a:r>
              <a:rPr lang="cs-CZ" altLang="cs-CZ" b="1" dirty="0" err="1">
                <a:solidFill>
                  <a:schemeClr val="tx2"/>
                </a:solidFill>
                <a:latin typeface="Arial" panose="020B0604020202020204" pitchFamily="34" charset="0"/>
              </a:rPr>
              <a:t>incuficience</a:t>
            </a:r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 (CEAP klasifikace)</a:t>
            </a: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</a:rPr>
              <a:t> (třídy 0-6)</a:t>
            </a:r>
          </a:p>
          <a:p>
            <a:pPr algn="just" eaLnBrk="1" hangingPunct="1"/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Ischemické skóre dle </a:t>
            </a:r>
            <a:r>
              <a:rPr lang="cs-CZ" altLang="cs-CZ" b="1" dirty="0" err="1">
                <a:solidFill>
                  <a:schemeClr val="tx2"/>
                </a:solidFill>
                <a:latin typeface="Arial" panose="020B0604020202020204" pitchFamily="34" charset="0"/>
              </a:rPr>
              <a:t>Hachinského</a:t>
            </a:r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</a:rPr>
              <a:t>(demence vaskulárního typu)</a:t>
            </a:r>
          </a:p>
          <a:p>
            <a:pPr algn="just" eaLnBrk="1" hangingPunct="1"/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Klasifikace </a:t>
            </a:r>
            <a:r>
              <a:rPr lang="cs-CZ" altLang="cs-CZ" b="1" dirty="0" err="1">
                <a:solidFill>
                  <a:schemeClr val="tx2"/>
                </a:solidFill>
                <a:latin typeface="Arial" panose="020B0604020202020204" pitchFamily="34" charset="0"/>
              </a:rPr>
              <a:t>Fontainovy</a:t>
            </a:r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</a:rPr>
              <a:t> funkční klasifikace stádií CHICHDKK</a:t>
            </a: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</a:rPr>
              <a:t> (stádium I-IV)</a:t>
            </a:r>
            <a:endParaRPr lang="cs-CZ" altLang="cs-CZ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cs-CZ" altLang="cs-CZ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4B495C8-CCCF-4065-8355-E0DB2C6069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defRPr/>
            </a:pPr>
            <a:r>
              <a:rPr lang="cs-CZ" b="1" u="sng" dirty="0">
                <a:solidFill>
                  <a:schemeClr val="tx1"/>
                </a:solidFill>
              </a:rPr>
              <a:t>Hodnotící techniky</a:t>
            </a:r>
            <a:endParaRPr lang="cs-CZ" dirty="0"/>
          </a:p>
        </p:txBody>
      </p:sp>
      <p:sp>
        <p:nvSpPr>
          <p:cNvPr id="7170" name="Nadpis 1">
            <a:extLst>
              <a:ext uri="{FF2B5EF4-FFF2-40B4-BE49-F238E27FC236}">
                <a16:creationId xmlns:a16="http://schemas.microsoft.com/office/drawing/2014/main" id="{65EA5EA4-E772-4BFE-99F9-E8CF2B4B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Hodnocení bolesti </a:t>
            </a:r>
            <a:endParaRPr lang="cs-CZ" altLang="cs-CZ" dirty="0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BD9260CA-E6F6-4EED-9570-2289FC84A6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5604" name="Zástupný symbol pro obsah 6">
            <a:extLst>
              <a:ext uri="{FF2B5EF4-FFF2-40B4-BE49-F238E27FC236}">
                <a16:creationId xmlns:a16="http://schemas.microsoft.com/office/drawing/2014/main" id="{8853F7C5-4FE5-46D2-A81A-483B2053CCE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u="sng" dirty="0">
                <a:solidFill>
                  <a:schemeClr val="tx1"/>
                </a:solidFill>
              </a:rPr>
              <a:t>jednoduché</a:t>
            </a:r>
          </a:p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neverbální</a:t>
            </a:r>
          </a:p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vizuální</a:t>
            </a:r>
          </a:p>
          <a:p>
            <a:pPr eaLnBrk="1" hangingPunct="1"/>
            <a:r>
              <a:rPr lang="cs-CZ" altLang="cs-CZ" dirty="0"/>
              <a:t>v</a:t>
            </a:r>
            <a:r>
              <a:rPr lang="cs-CZ" altLang="cs-CZ" dirty="0">
                <a:solidFill>
                  <a:schemeClr val="tx1"/>
                </a:solidFill>
              </a:rPr>
              <a:t>erbální</a:t>
            </a:r>
          </a:p>
          <a:p>
            <a:pPr eaLnBrk="1" hangingPunct="1"/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b="1" u="sng" dirty="0">
                <a:solidFill>
                  <a:schemeClr val="tx1"/>
                </a:solidFill>
              </a:rPr>
              <a:t>vícerozměrné</a:t>
            </a:r>
          </a:p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dotazníky bolesti</a:t>
            </a:r>
          </a:p>
          <a:p>
            <a:endParaRPr lang="cs-CZ" altLang="cs-CZ" dirty="0"/>
          </a:p>
        </p:txBody>
      </p:sp>
      <p:sp>
        <p:nvSpPr>
          <p:cNvPr id="25606" name="Zástupný symbol pro obsah 8">
            <a:extLst>
              <a:ext uri="{FF2B5EF4-FFF2-40B4-BE49-F238E27FC236}">
                <a16:creationId xmlns:a16="http://schemas.microsoft.com/office/drawing/2014/main" id="{17EF276D-634C-43D9-9C99-0CCF955915D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1"/>
                </a:solidFill>
              </a:rPr>
              <a:t>bolest hodnocena jinými kritérii než slovy – pláč, algické držení těla, tachykardie …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A46231-5F01-499A-AF48-12680DC3C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65B140-FBFA-4E3D-9C94-68814CC1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52" y="178969"/>
            <a:ext cx="7288871" cy="623623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E0CDFCE-156A-4594-8C41-D9BEE853AFCA}"/>
              </a:ext>
            </a:extLst>
          </p:cNvPr>
          <p:cNvSpPr txBox="1"/>
          <p:nvPr/>
        </p:nvSpPr>
        <p:spPr>
          <a:xfrm>
            <a:off x="1029174" y="6415200"/>
            <a:ext cx="1757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>
                <a:hlinkClick r:id="rId3"/>
              </a:rPr>
              <a:t>Zdroj:</a:t>
            </a:r>
          </a:p>
          <a:p>
            <a:r>
              <a:rPr lang="cs-CZ" sz="900" dirty="0">
                <a:hlinkClick r:id="rId3"/>
              </a:rPr>
              <a:t>10.pdf (medicinapropraxi.cz)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5966497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B15B2F-5C99-4B0E-B02B-E70AC46893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485019-F337-49F1-9DEE-908732C83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442" y="699706"/>
            <a:ext cx="7821116" cy="54585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E6AB90B-987B-44C4-A458-A2E09D25EC4C}"/>
              </a:ext>
            </a:extLst>
          </p:cNvPr>
          <p:cNvSpPr txBox="1"/>
          <p:nvPr/>
        </p:nvSpPr>
        <p:spPr>
          <a:xfrm>
            <a:off x="1029174" y="6415200"/>
            <a:ext cx="1757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>
                <a:hlinkClick r:id="rId4"/>
              </a:rPr>
              <a:t>Zdroj:</a:t>
            </a:r>
          </a:p>
          <a:p>
            <a:r>
              <a:rPr lang="cs-CZ" sz="900" dirty="0">
                <a:hlinkClick r:id="rId4"/>
              </a:rPr>
              <a:t>10.pdf (medicinapropraxi.cz)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7770777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BB16EB2-BA21-4AA9-BA07-BE03FCE94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latin typeface="Arial" panose="020B0604020202020204" pitchFamily="34" charset="0"/>
              </a:rPr>
              <a:t>Další testy a škály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BDB38E1-4886-4186-8475-6013B012A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400" y="1763359"/>
            <a:ext cx="10753200" cy="3960000"/>
          </a:xfrm>
        </p:spPr>
        <p:txBody>
          <a:bodyPr/>
          <a:lstStyle/>
          <a:p>
            <a:pPr algn="just" eaLnBrk="1" hangingPunct="1"/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</a:rPr>
              <a:t>Body 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Mass</a:t>
            </a: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</a:rPr>
              <a:t> Index (BMI)</a:t>
            </a:r>
          </a:p>
          <a:p>
            <a:pPr algn="just" eaLnBrk="1" hangingPunct="1"/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Broccův</a:t>
            </a: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</a:rPr>
              <a:t> vzorec a index </a:t>
            </a:r>
            <a:r>
              <a:rPr lang="cs-CZ" alt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(ideální hmotnosti)</a:t>
            </a:r>
          </a:p>
          <a:p>
            <a:pPr algn="just" eaLnBrk="1" hangingPunct="1"/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</a:rPr>
              <a:t>Stádia umírání dle E. 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K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bler-Koss</a:t>
            </a:r>
            <a:endParaRPr lang="cs-CZ" altLang="cs-CZ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</a:rPr>
              <a:t>Vývojová stádia dle 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Eriksonn</a:t>
            </a:r>
            <a:endParaRPr lang="cs-CZ" altLang="cs-CZ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Fagerstr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mův</a:t>
            </a: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</a:rPr>
              <a:t> dotazník závislosti na nikotinu</a:t>
            </a:r>
          </a:p>
          <a:p>
            <a:pPr algn="just" eaLnBrk="1" hangingPunct="1"/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</a:rPr>
              <a:t>Kritéria hodnocení toxicity při chemoterapii</a:t>
            </a:r>
          </a:p>
          <a:p>
            <a:pPr algn="just" eaLnBrk="1" hangingPunct="1"/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</a:rPr>
              <a:t>Rizika vzniku DM</a:t>
            </a:r>
          </a:p>
          <a:p>
            <a:pPr algn="just" eaLnBrk="1" hangingPunct="1"/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</a:rPr>
              <a:t>Kategorie lékových problémů</a:t>
            </a:r>
          </a:p>
          <a:p>
            <a:pPr algn="just" eaLnBrk="1" hangingPunct="1"/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</a:rPr>
              <a:t>Dotazník mezinárodních skóre prostatických symptomů</a:t>
            </a:r>
          </a:p>
          <a:p>
            <a:pPr algn="just" eaLnBrk="1" hangingPunct="1"/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</a:rPr>
              <a:t>Klasifikace klinické manifestace alergie na včelí a vosí jed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D181142-6FAD-4C4B-BCE8-DF717D924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rgbClr val="0000DC"/>
                </a:solidFill>
              </a:rPr>
              <a:t>Závěr 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5EE41F2-230D-4938-BDB2-5382B51E4E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cs-CZ" altLang="cs-CZ" dirty="0">
                <a:solidFill>
                  <a:srgbClr val="00060C"/>
                </a:solidFill>
              </a:rPr>
              <a:t>= měřící a hodnotící škály/stupnice si kladou za cíl v maximální možné míře 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rgbClr val="00060C"/>
                </a:solidFill>
              </a:rPr>
              <a:t>objektivizovat zdravotní stav pacienta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endParaRPr lang="cs-CZ" altLang="cs-CZ" sz="1000" dirty="0">
              <a:solidFill>
                <a:srgbClr val="0006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0850" indent="-45085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solidFill>
                  <a:srgbClr val="00060C"/>
                </a:solidFill>
              </a:rPr>
              <a:t>bolest</a:t>
            </a:r>
          </a:p>
          <a:p>
            <a:pPr marL="450850" indent="-45085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solidFill>
                  <a:srgbClr val="00060C"/>
                </a:solidFill>
              </a:rPr>
              <a:t>kvalita psychiky, stav vědomí</a:t>
            </a:r>
          </a:p>
          <a:p>
            <a:pPr marL="450850" indent="-45085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solidFill>
                  <a:srgbClr val="00060C"/>
                </a:solidFill>
              </a:rPr>
              <a:t>soběstačnost/mobilita</a:t>
            </a:r>
          </a:p>
          <a:p>
            <a:pPr marL="450850" indent="-45085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solidFill>
                  <a:srgbClr val="00060C"/>
                </a:solidFill>
              </a:rPr>
              <a:t>rizika komplikací</a:t>
            </a:r>
          </a:p>
          <a:p>
            <a:pPr marL="450850" indent="-45085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altLang="cs-CZ" dirty="0">
              <a:solidFill>
                <a:srgbClr val="0006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12E3DBE-1CAA-4FF1-9DE8-C4F1C582A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Literatura: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EBB465C-F338-42E9-B263-2831797867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42900" indent="-342900" fontAlgn="auto">
              <a:defRPr/>
            </a:pPr>
            <a:r>
              <a:rPr lang="cs-CZ" altLang="cs-CZ" sz="2400" dirty="0"/>
              <a:t>STAŇKOVÁ, MARTA. </a:t>
            </a:r>
            <a:r>
              <a:rPr lang="cs-CZ" altLang="cs-CZ" sz="2400" i="1" dirty="0"/>
              <a:t>Hodnotící a měřící techniky v ošetřovatelské </a:t>
            </a:r>
            <a:r>
              <a:rPr lang="cs-CZ" altLang="cs-CZ" sz="2400" i="1" dirty="0" err="1"/>
              <a:t>praxi.</a:t>
            </a:r>
            <a:r>
              <a:rPr lang="cs-CZ" altLang="cs-CZ" sz="2400" dirty="0" err="1"/>
              <a:t>Brno</a:t>
            </a:r>
            <a:r>
              <a:rPr lang="cs-CZ" altLang="cs-CZ" sz="2400" dirty="0"/>
              <a:t>, 2001. IDVZP. 55 s. ISSN 80-7013-323-6</a:t>
            </a:r>
            <a:endParaRPr lang="cs-CZ" altLang="cs-CZ" sz="500" dirty="0"/>
          </a:p>
          <a:p>
            <a:pPr marL="342900" indent="-342900" fontAlgn="auto">
              <a:defRPr/>
            </a:pPr>
            <a:r>
              <a:rPr lang="cs-CZ" altLang="cs-CZ" sz="2400" dirty="0"/>
              <a:t>KUBÁTOVÁ, JITKA. </a:t>
            </a:r>
            <a:r>
              <a:rPr lang="cs-CZ" altLang="cs-CZ" sz="2400" i="1" dirty="0"/>
              <a:t>Využívání hodnotících technik v ošetřovatelské péči v praxi</a:t>
            </a:r>
            <a:r>
              <a:rPr lang="cs-CZ" altLang="cs-CZ" sz="2400" dirty="0"/>
              <a:t>. Diplomová práce. 2010. Dostupné z: </a:t>
            </a:r>
            <a:r>
              <a:rPr lang="cs-CZ" altLang="cs-CZ" sz="2400" dirty="0">
                <a:hlinkClick r:id="rId2"/>
              </a:rPr>
              <a:t>http://theses.cz/id/p17ohc/Diplomov_prce_Kubtov.pdf</a:t>
            </a:r>
            <a:endParaRPr lang="cs-CZ" altLang="cs-CZ" sz="500" dirty="0"/>
          </a:p>
          <a:p>
            <a:pPr marL="342900" indent="-342900" fontAlgn="auto">
              <a:defRPr/>
            </a:pPr>
            <a:r>
              <a:rPr lang="cs-CZ" altLang="cs-CZ" sz="2400" dirty="0"/>
              <a:t>JUŘENÍKOVÁ, PETRA a kol. </a:t>
            </a:r>
            <a:r>
              <a:rPr lang="cs-CZ" altLang="cs-CZ" sz="2400" i="1" dirty="0" err="1"/>
              <a:t>Logbook</a:t>
            </a:r>
            <a:r>
              <a:rPr lang="cs-CZ" altLang="cs-CZ" sz="2400" i="1" dirty="0"/>
              <a:t> pro odbornou ošetřovatelskou praxi</a:t>
            </a:r>
            <a:r>
              <a:rPr lang="cs-CZ" altLang="cs-CZ" sz="2400" dirty="0"/>
              <a:t>. Brno, 2012, KAO, LF MU. 226 s. ISBN 978-80-210-5752-4</a:t>
            </a:r>
          </a:p>
          <a:p>
            <a:pPr marL="342900" indent="-342900" fontAlgn="auto">
              <a:defRPr/>
            </a:pPr>
            <a:r>
              <a:rPr lang="cs-CZ" sz="2400" dirty="0"/>
              <a:t>POKORNÁ, Andrea, Alena KOMÍNKOVÁ, Michaela SCHNEIDEROVÁ a Hana PINKAVOVÁ. </a:t>
            </a:r>
            <a:r>
              <a:rPr lang="cs-CZ" sz="2400" i="1" dirty="0"/>
              <a:t>Ošetřovatelství v geriatrii</a:t>
            </a:r>
            <a:r>
              <a:rPr lang="cs-CZ" sz="2400" dirty="0"/>
              <a:t>. 1. vyd. Praha: </a:t>
            </a:r>
            <a:r>
              <a:rPr lang="cs-CZ" sz="2400" dirty="0" err="1"/>
              <a:t>Grada</a:t>
            </a:r>
            <a:r>
              <a:rPr lang="cs-CZ" sz="2400" dirty="0"/>
              <a:t>, 2013. 193 s. ISBN 978-80-247-4316-5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brázek 9">
            <a:extLst>
              <a:ext uri="{FF2B5EF4-FFF2-40B4-BE49-F238E27FC236}">
                <a16:creationId xmlns:a16="http://schemas.microsoft.com/office/drawing/2014/main" id="{97AD97AA-D95E-4277-88A1-28C6945EA3F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20" y="690816"/>
            <a:ext cx="9786812" cy="5453951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B6C4D66-BFAF-494E-994B-69FD8D43B1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82888" y="279401"/>
            <a:ext cx="7772400" cy="466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>
                <a:latin typeface="Arial" charset="0"/>
              </a:rPr>
              <a:t>Hodnocení bolesti</a:t>
            </a:r>
          </a:p>
        </p:txBody>
      </p:sp>
      <p:graphicFrame>
        <p:nvGraphicFramePr>
          <p:cNvPr id="57411" name="Group 67">
            <a:extLst>
              <a:ext uri="{FF2B5EF4-FFF2-40B4-BE49-F238E27FC236}">
                <a16:creationId xmlns:a16="http://schemas.microsoft.com/office/drawing/2014/main" id="{B1DEDBF5-830B-45F6-B3B6-D60C9C9CAA61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15558219"/>
              </p:ext>
            </p:extLst>
          </p:nvPr>
        </p:nvGraphicFramePr>
        <p:xfrm>
          <a:off x="1774825" y="836613"/>
          <a:ext cx="8605838" cy="5808660"/>
        </p:xfrm>
        <a:graphic>
          <a:graphicData uri="http://schemas.openxmlformats.org/drawingml/2006/table">
            <a:tbl>
              <a:tblPr/>
              <a:tblGrid>
                <a:gridCol w="70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1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4357"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L="91449" marR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PAIN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Lokalizace bolesti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Kde vás bolí?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960"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L="91449" marR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QUALITY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Kvalita bolesti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Jaká je to bolest?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Bodavá, dráždivá, zdrcující, křečovitá, ostrá, palčivá, přechodná, přerušovaná, řezavá, silná, tepavá,  tupá, úporná, vyčerpávající, vyzařující, svěravá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357"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91449" marR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RADIATION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Vyzařování bolesti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Šíří se někde?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003"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L="91449" marR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SEVERITY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Intenzita bolesti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Jak silná je bolest?</a:t>
                      </a: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Slabá, mírná, střední, silná, mučivá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055"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49" marR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Časové trvání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 bolest stálá nebo se mění?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571">
                <a:tc gridSpan="3"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Provokující faktory</a:t>
                      </a:r>
                    </a:p>
                  </a:txBody>
                  <a:tcPr marL="91449" marR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 bolest zhoršuje?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4357">
                <a:tc gridSpan="3"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Úlevové faktory</a:t>
                      </a:r>
                    </a:p>
                  </a:txBody>
                  <a:tcPr marL="91449" marR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68263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766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1271588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1728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185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2643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1003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 bolest zmírňuje?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ksichty">
            <a:extLst>
              <a:ext uri="{FF2B5EF4-FFF2-40B4-BE49-F238E27FC236}">
                <a16:creationId xmlns:a16="http://schemas.microsoft.com/office/drawing/2014/main" id="{89A02AA2-8B76-496D-972D-FB54F2315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6" b="16923"/>
          <a:stretch/>
        </p:blipFill>
        <p:spPr>
          <a:xfrm>
            <a:off x="377100" y="2102787"/>
            <a:ext cx="4036024" cy="1173813"/>
          </a:xfrm>
          <a:noFill/>
          <a:ln>
            <a:solidFill>
              <a:srgbClr val="00060C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92" descr="stupne_bolesti">
            <a:extLst>
              <a:ext uri="{FF2B5EF4-FFF2-40B4-BE49-F238E27FC236}">
                <a16:creationId xmlns:a16="http://schemas.microsoft.com/office/drawing/2014/main" id="{0354B7FA-4CE6-41CE-8EAE-A1EE8BF8F42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5529" y="3207544"/>
            <a:ext cx="2987675" cy="1444625"/>
          </a:xfrm>
          <a:noFill/>
          <a:ln>
            <a:solidFill>
              <a:srgbClr val="00060C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96" descr="56_2">
            <a:extLst>
              <a:ext uri="{FF2B5EF4-FFF2-40B4-BE49-F238E27FC236}">
                <a16:creationId xmlns:a16="http://schemas.microsoft.com/office/drawing/2014/main" id="{5EF802F7-C857-4A6F-BA35-F28AB3DB257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5529" y="149225"/>
            <a:ext cx="2967037" cy="2887663"/>
          </a:xfrm>
          <a:noFill/>
          <a:ln>
            <a:solidFill>
              <a:srgbClr val="00060C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100" descr="16">
            <a:extLst>
              <a:ext uri="{FF2B5EF4-FFF2-40B4-BE49-F238E27FC236}">
                <a16:creationId xmlns:a16="http://schemas.microsoft.com/office/drawing/2014/main" id="{0820DC14-A0AC-4F4A-BD4E-EBD06E73920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100" y="3466673"/>
            <a:ext cx="4622800" cy="15811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0" name="Rectangle 40">
            <a:extLst>
              <a:ext uri="{FF2B5EF4-FFF2-40B4-BE49-F238E27FC236}">
                <a16:creationId xmlns:a16="http://schemas.microsoft.com/office/drawing/2014/main" id="{84C6EF31-B470-4672-8247-72C171740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5057825"/>
            <a:ext cx="6221412" cy="1199624"/>
          </a:xfrm>
          <a:prstGeom prst="rect">
            <a:avLst/>
          </a:prstGeom>
          <a:noFill/>
          <a:ln w="9525">
            <a:solidFill>
              <a:srgbClr val="0006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lang="en-US" altLang="cs-CZ" sz="1200" dirty="0">
                <a:solidFill>
                  <a:srgbClr val="0006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b="1" dirty="0">
                <a:solidFill>
                  <a:srgbClr val="FF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en-US" altLang="cs-CZ" sz="1400" b="1" dirty="0">
                <a:solidFill>
                  <a:srgbClr val="FF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                       1                           2                           3                          4</a:t>
            </a:r>
            <a:r>
              <a:rPr lang="en-US" altLang="cs-CZ" sz="1400" b="1" dirty="0">
                <a:solidFill>
                  <a:srgbClr val="00060C"/>
                </a:solidFill>
                <a:latin typeface="Arial" charset="0"/>
                <a:cs typeface="Times New Roman" pitchFamily="18" charset="0"/>
              </a:rPr>
              <a:t>  </a:t>
            </a:r>
            <a:endParaRPr lang="cs-CZ" altLang="cs-CZ" sz="1400" b="1" dirty="0">
              <a:solidFill>
                <a:srgbClr val="00060C"/>
              </a:solidFill>
              <a:latin typeface="Arial" charset="0"/>
            </a:endParaRPr>
          </a:p>
          <a:p>
            <a:pPr eaLnBrk="1" hangingPunct="1">
              <a:lnSpc>
                <a:spcPct val="180000"/>
              </a:lnSpc>
              <a:defRPr/>
            </a:pPr>
            <a:r>
              <a:rPr lang="cs-CZ" altLang="cs-CZ" sz="1400" b="1" dirty="0">
                <a:solidFill>
                  <a:schemeClr val="tx2"/>
                </a:solidFill>
                <a:latin typeface="Arial" charset="0"/>
              </a:rPr>
              <a:t>0         1          2          3          4         5          6          7          8          9        10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cs-CZ" altLang="cs-CZ" sz="1400" b="1" dirty="0">
                <a:solidFill>
                  <a:srgbClr val="00060C"/>
                </a:solidFill>
                <a:latin typeface="Arial" charset="0"/>
              </a:rPr>
              <a:t>0         10        20        30       40        50        60        70        80        90     100</a:t>
            </a:r>
            <a:endParaRPr lang="en-US" altLang="cs-CZ" sz="1400" b="1" dirty="0">
              <a:solidFill>
                <a:srgbClr val="00060C"/>
              </a:solidFill>
              <a:latin typeface="Arial" charset="0"/>
            </a:endParaRPr>
          </a:p>
        </p:txBody>
      </p:sp>
      <p:sp>
        <p:nvSpPr>
          <p:cNvPr id="28679" name="Rectangle 71">
            <a:extLst>
              <a:ext uri="{FF2B5EF4-FFF2-40B4-BE49-F238E27FC236}">
                <a16:creationId xmlns:a16="http://schemas.microsoft.com/office/drawing/2014/main" id="{CCC36565-101E-49F5-B977-BE0E68F99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6267451"/>
            <a:ext cx="6240462" cy="314325"/>
          </a:xfrm>
          <a:prstGeom prst="rect">
            <a:avLst/>
          </a:prstGeom>
          <a:noFill/>
          <a:ln w="9525">
            <a:solidFill>
              <a:srgbClr val="0006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cs-CZ" sz="1400" b="1">
                <a:solidFill>
                  <a:srgbClr val="00060C"/>
                </a:solidFill>
                <a:cs typeface="Times New Roman" panose="02020603050405020304" pitchFamily="18" charset="0"/>
              </a:rPr>
              <a:t>žádná    mírná        střední          silná      </a:t>
            </a:r>
            <a:r>
              <a:rPr lang="cs-CZ" altLang="cs-CZ" sz="1400" b="1">
                <a:solidFill>
                  <a:srgbClr val="00060C"/>
                </a:solidFill>
              </a:rPr>
              <a:t>  </a:t>
            </a:r>
            <a:r>
              <a:rPr lang="en-US" altLang="cs-CZ" sz="1400" b="1">
                <a:solidFill>
                  <a:srgbClr val="00060C"/>
                </a:solidFill>
                <a:cs typeface="Times New Roman" panose="02020603050405020304" pitchFamily="18" charset="0"/>
              </a:rPr>
              <a:t>velmi silná         nesnesitelná</a:t>
            </a:r>
            <a:r>
              <a:rPr lang="en-US" altLang="cs-CZ" sz="1200" b="1">
                <a:solidFill>
                  <a:srgbClr val="00060C"/>
                </a:solidFill>
                <a:cs typeface="Times New Roman" panose="02020603050405020304" pitchFamily="18" charset="0"/>
              </a:rPr>
              <a:t> </a:t>
            </a:r>
            <a:endParaRPr lang="en-US" altLang="cs-CZ" b="1">
              <a:solidFill>
                <a:srgbClr val="00060C"/>
              </a:solidFill>
            </a:endParaRPr>
          </a:p>
        </p:txBody>
      </p:sp>
      <p:sp>
        <p:nvSpPr>
          <p:cNvPr id="28680" name="Rectangle 88">
            <a:extLst>
              <a:ext uri="{FF2B5EF4-FFF2-40B4-BE49-F238E27FC236}">
                <a16:creationId xmlns:a16="http://schemas.microsoft.com/office/drawing/2014/main" id="{A78A405E-AC89-4A4F-864F-762C46EB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576" y="6581776"/>
            <a:ext cx="15668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200">
                <a:solidFill>
                  <a:srgbClr val="00060C"/>
                </a:solidFill>
              </a:rPr>
              <a:t>(Staňková M., 2004)</a:t>
            </a:r>
            <a:endParaRPr lang="cs-CZ" altLang="cs-CZ" sz="1200">
              <a:solidFill>
                <a:srgbClr val="00060C"/>
              </a:solidFill>
            </a:endParaRPr>
          </a:p>
        </p:txBody>
      </p:sp>
      <p:sp>
        <p:nvSpPr>
          <p:cNvPr id="28681" name="AutoShape 90" descr="2Q==">
            <a:extLst>
              <a:ext uri="{FF2B5EF4-FFF2-40B4-BE49-F238E27FC236}">
                <a16:creationId xmlns:a16="http://schemas.microsoft.com/office/drawing/2014/main" id="{EC41D72C-7F37-4B01-B690-4B21017B22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8682" name="Picture 5" descr="WONG-BAKEROVA STUPNICE BOLESTI POMOCÍ OBLIČEJŮ">
            <a:extLst>
              <a:ext uri="{FF2B5EF4-FFF2-40B4-BE49-F238E27FC236}">
                <a16:creationId xmlns:a16="http://schemas.microsoft.com/office/drawing/2014/main" id="{A5F33BA4-A2DF-4AC1-B014-73FE8435A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7" y="908468"/>
            <a:ext cx="41211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Obdélník 1">
            <a:extLst>
              <a:ext uri="{FF2B5EF4-FFF2-40B4-BE49-F238E27FC236}">
                <a16:creationId xmlns:a16="http://schemas.microsoft.com/office/drawing/2014/main" id="{E1985E17-AA15-455D-B6FA-D3F2F62E7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37" y="69851"/>
            <a:ext cx="7437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 dirty="0"/>
              <a:t>Stupnice grafických symbolů (škála obličejů bolesti) </a:t>
            </a:r>
          </a:p>
          <a:p>
            <a:pPr eaLnBrk="1" hangingPunct="1"/>
            <a:r>
              <a:rPr lang="cs-CZ" altLang="cs-CZ" sz="1200" dirty="0">
                <a:solidFill>
                  <a:schemeClr val="tx2"/>
                </a:solidFill>
              </a:rPr>
              <a:t>alternativa číselné stupnice (výrazy obličejů od stavu pohody až po nejvyšší utrpení různý počet obličejů)</a:t>
            </a:r>
          </a:p>
          <a:p>
            <a:pPr eaLnBrk="1" hangingPunct="1"/>
            <a:r>
              <a:rPr lang="cs-CZ" altLang="cs-CZ" sz="1200" dirty="0">
                <a:solidFill>
                  <a:schemeClr val="tx2"/>
                </a:solidFill>
              </a:rPr>
              <a:t>u malých dětí, seniorů, u pacientů s poruchou komunikace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 Učení [20201012064346672].mdb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CZ.potx" id="{0256B392-11D6-4CFF-A65D-2F19E0793336}" vid="{4DBF336A-63FD-420A-B5B7-04D31F847D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muni-med-prezentace-cz-v10</Template>
  <TotalTime>321</TotalTime>
  <Words>3200</Words>
  <Application>Microsoft Office PowerPoint</Application>
  <PresentationFormat>Širokoúhlá obrazovka</PresentationFormat>
  <Paragraphs>621</Paragraphs>
  <Slides>64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73" baseType="lpstr">
      <vt:lpstr>Arial</vt:lpstr>
      <vt:lpstr>Calibri</vt:lpstr>
      <vt:lpstr>Comic Sans MS</vt:lpstr>
      <vt:lpstr>Tahoma</vt:lpstr>
      <vt:lpstr>Times New Roman</vt:lpstr>
      <vt:lpstr>Wingdings</vt:lpstr>
      <vt:lpstr>Wingdings 2</vt:lpstr>
      <vt:lpstr>Prezentace_MU_CZ</vt:lpstr>
      <vt:lpstr>Rastrový obrázek</vt:lpstr>
      <vt:lpstr> </vt:lpstr>
      <vt:lpstr>Charakteristika objektivizačních technik</vt:lpstr>
      <vt:lpstr>Použití objektivizační/hodnotící techniky</vt:lpstr>
      <vt:lpstr>Nejčastější posuzované oblasti v ošetřovatelství:</vt:lpstr>
      <vt:lpstr>Hodnocení bolesti</vt:lpstr>
      <vt:lpstr>Hodnocení bolesti </vt:lpstr>
      <vt:lpstr>Prezentace aplikace PowerPoint</vt:lpstr>
      <vt:lpstr>Hodnocení bolesti</vt:lpstr>
      <vt:lpstr>Prezentace aplikace PowerPoint</vt:lpstr>
      <vt:lpstr>Prezentace aplikace PowerPoint</vt:lpstr>
      <vt:lpstr>Prezentace aplikace PowerPoint</vt:lpstr>
      <vt:lpstr>McGillský dotazník bolesti </vt:lpstr>
      <vt:lpstr>Prezentace aplikace PowerPoint</vt:lpstr>
      <vt:lpstr>Mapy  bolesti</vt:lpstr>
      <vt:lpstr>Prezentace aplikace PowerPoint</vt:lpstr>
      <vt:lpstr>Prezentace aplikace PowerPoint</vt:lpstr>
      <vt:lpstr>BOLEST - verbální škály</vt:lpstr>
      <vt:lpstr>BOLEST - verbální škály</vt:lpstr>
      <vt:lpstr>BOLEST - dotazníky</vt:lpstr>
      <vt:lpstr>Prezentace aplikace PowerPoint</vt:lpstr>
      <vt:lpstr>Hodnocení bolesti</vt:lpstr>
      <vt:lpstr>Měření kvality vědomí a psychiky</vt:lpstr>
      <vt:lpstr>Hodnocení stavu vědomí</vt:lpstr>
      <vt:lpstr>Škála hodnocení vědomí AVPU (rychlé orientační zhodnocení)</vt:lpstr>
      <vt:lpstr>Posouzení vědomí a psychiky</vt:lpstr>
      <vt:lpstr>Dětské Glasgow Coma Skale</vt:lpstr>
      <vt:lpstr>„Schéma Beneš/Zvěřina“</vt:lpstr>
      <vt:lpstr>Posouzení hloubky vědomí</vt:lpstr>
      <vt:lpstr>Hodnocení psychického stavu</vt:lpstr>
      <vt:lpstr>Posouzení psychického stavu</vt:lpstr>
      <vt:lpstr>Folsteinův test kognitivních funkcí </vt:lpstr>
      <vt:lpstr>Test kreslení hodin</vt:lpstr>
      <vt:lpstr>Hodnocení deprese</vt:lpstr>
      <vt:lpstr>Škála deprese pro geriatrické pacienty </vt:lpstr>
      <vt:lpstr>Škála deprese pro geriatrické pacienty </vt:lpstr>
      <vt:lpstr>Stupnice posouzení  psychického zdraví</vt:lpstr>
      <vt:lpstr>Posouzení funkčního stavu jedince</vt:lpstr>
      <vt:lpstr>Měření soběstačnosti</vt:lpstr>
      <vt:lpstr>Posouzení funkčních schopností</vt:lpstr>
      <vt:lpstr>Posouzení funkčních schopností</vt:lpstr>
      <vt:lpstr>Posouzení ošetřovatelské zátěže</vt:lpstr>
      <vt:lpstr>Posouzení rizika komplikací</vt:lpstr>
      <vt:lpstr>Dýchání</vt:lpstr>
      <vt:lpstr>Klasifikace stupně srdečního selhání</vt:lpstr>
      <vt:lpstr>Ošetřovatelská anamnéza posouzení stavu výživy</vt:lpstr>
      <vt:lpstr>Nutrice </vt:lpstr>
      <vt:lpstr>Prezentace aplikace PowerPoint</vt:lpstr>
      <vt:lpstr>Riziko deficitu výživy</vt:lpstr>
      <vt:lpstr>Prezentace aplikace PowerPoint</vt:lpstr>
      <vt:lpstr>Riziko deficitu výživy</vt:lpstr>
      <vt:lpstr>Klasifikace obezity a jejich rizik podle BMI</vt:lpstr>
      <vt:lpstr>Pády</vt:lpstr>
      <vt:lpstr>Hodnocení rizika pádu</vt:lpstr>
      <vt:lpstr>Hodnocení rizika pádu</vt:lpstr>
      <vt:lpstr>Prezentace aplikace PowerPoint</vt:lpstr>
      <vt:lpstr>Dekubity (proleženiny, prosezeniny, tlakové vředy či tlakové léze) jsou rány vzniklé na podkladě lokálního působení tlaku na tkáně </vt:lpstr>
      <vt:lpstr>Riziko vzniku dekubitů</vt:lpstr>
      <vt:lpstr>Riziko vzniku dekubitů</vt:lpstr>
      <vt:lpstr>Krevní oběh</vt:lpstr>
      <vt:lpstr>Prezentace aplikace PowerPoint</vt:lpstr>
      <vt:lpstr>Prezentace aplikace PowerPoint</vt:lpstr>
      <vt:lpstr>Další testy a škály</vt:lpstr>
      <vt:lpstr>Závěr </vt:lpstr>
      <vt:lpstr>Literatura: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Natália Beharková</dc:creator>
  <cp:lastModifiedBy>Natália Beharková</cp:lastModifiedBy>
  <cp:revision>60</cp:revision>
  <cp:lastPrinted>1601-01-01T00:00:00Z</cp:lastPrinted>
  <dcterms:created xsi:type="dcterms:W3CDTF">2020-10-04T13:35:14Z</dcterms:created>
  <dcterms:modified xsi:type="dcterms:W3CDTF">2023-12-01T07:45:36Z</dcterms:modified>
</cp:coreProperties>
</file>