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notesSlides/notesSlide6.xml" ContentType="application/vnd.openxmlformats-officedocument.presentationml.notesSlide+xml"/>
  <Override PartName="/ppt/tags/tag10.xml" ContentType="application/vnd.openxmlformats-officedocument.presentationml.tags+xml"/>
  <Override PartName="/ppt/notesSlides/notesSlide7.xml" ContentType="application/vnd.openxmlformats-officedocument.presentationml.notesSlide+xml"/>
  <Override PartName="/ppt/tags/tag11.xml" ContentType="application/vnd.openxmlformats-officedocument.presentationml.tags+xml"/>
  <Override PartName="/ppt/notesSlides/notesSlide8.xml" ContentType="application/vnd.openxmlformats-officedocument.presentationml.notesSlide+xml"/>
  <Override PartName="/ppt/tags/tag12.xml" ContentType="application/vnd.openxmlformats-officedocument.presentationml.tags+xml"/>
  <Override PartName="/ppt/notesSlides/notesSlide9.xml" ContentType="application/vnd.openxmlformats-officedocument.presentationml.notesSlide+xml"/>
  <Override PartName="/ppt/tags/tag13.xml" ContentType="application/vnd.openxmlformats-officedocument.presentationml.tags+xml"/>
  <Override PartName="/ppt/notesSlides/notesSlide10.xml" ContentType="application/vnd.openxmlformats-officedocument.presentationml.notesSlide+xml"/>
  <Override PartName="/ppt/tags/tag14.xml" ContentType="application/vnd.openxmlformats-officedocument.presentationml.tags+xml"/>
  <Override PartName="/ppt/notesSlides/notesSlide11.xml" ContentType="application/vnd.openxmlformats-officedocument.presentationml.notesSlide+xml"/>
  <Override PartName="/ppt/tags/tag15.xml" ContentType="application/vnd.openxmlformats-officedocument.presentationml.tags+xml"/>
  <Override PartName="/ppt/notesSlides/notesSlide12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1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18.xml" ContentType="application/vnd.openxmlformats-officedocument.presentationml.tags+xml"/>
  <Override PartName="/ppt/notesSlides/notesSlide14.xml" ContentType="application/vnd.openxmlformats-officedocument.presentationml.notesSlide+xml"/>
  <Override PartName="/ppt/tags/tag19.xml" ContentType="application/vnd.openxmlformats-officedocument.presentationml.tags+xml"/>
  <Override PartName="/ppt/notesSlides/notesSlide15.xml" ContentType="application/vnd.openxmlformats-officedocument.presentationml.notesSlide+xml"/>
  <Override PartName="/ppt/tags/tag20.xml" ContentType="application/vnd.openxmlformats-officedocument.presentationml.tags+xml"/>
  <Override PartName="/ppt/notesSlides/notesSlide16.xml" ContentType="application/vnd.openxmlformats-officedocument.presentationml.notesSlide+xml"/>
  <Override PartName="/ppt/tags/tag21.xml" ContentType="application/vnd.openxmlformats-officedocument.presentationml.tags+xml"/>
  <Override PartName="/ppt/notesSlides/notesSlide17.xml" ContentType="application/vnd.openxmlformats-officedocument.presentationml.notesSlide+xml"/>
  <Override PartName="/ppt/tags/tag22.xml" ContentType="application/vnd.openxmlformats-officedocument.presentationml.tags+xml"/>
  <Override PartName="/ppt/notesSlides/notesSlide18.xml" ContentType="application/vnd.openxmlformats-officedocument.presentationml.notesSlide+xml"/>
  <Override PartName="/ppt/tags/tag23.xml" ContentType="application/vnd.openxmlformats-officedocument.presentationml.tags+xml"/>
  <Override PartName="/ppt/notesSlides/notesSlide19.xml" ContentType="application/vnd.openxmlformats-officedocument.presentationml.notesSlide+xml"/>
  <Override PartName="/ppt/tags/tag24.xml" ContentType="application/vnd.openxmlformats-officedocument.presentationml.tags+xml"/>
  <Override PartName="/ppt/notesSlides/notesSlide20.xml" ContentType="application/vnd.openxmlformats-officedocument.presentationml.notesSlide+xml"/>
  <Override PartName="/ppt/tags/tag25.xml" ContentType="application/vnd.openxmlformats-officedocument.presentationml.tags+xml"/>
  <Override PartName="/ppt/notesSlides/notesSlide21.xml" ContentType="application/vnd.openxmlformats-officedocument.presentationml.notesSlide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22.xml" ContentType="application/vnd.openxmlformats-officedocument.presentationml.notesSlid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23.xml" ContentType="application/vnd.openxmlformats-officedocument.presentationml.notesSlide+xml"/>
  <Override PartName="/ppt/tags/tag30.xml" ContentType="application/vnd.openxmlformats-officedocument.presentationml.tags+xml"/>
  <Override PartName="/ppt/notesSlides/notesSlide24.xml" ContentType="application/vnd.openxmlformats-officedocument.presentationml.notesSlide+xml"/>
  <Override PartName="/ppt/tags/tag31.xml" ContentType="application/vnd.openxmlformats-officedocument.presentationml.tags+xml"/>
  <Override PartName="/ppt/notesSlides/notesSlide25.xml" ContentType="application/vnd.openxmlformats-officedocument.presentationml.notesSlide+xml"/>
  <Override PartName="/ppt/tags/tag32.xml" ContentType="application/vnd.openxmlformats-officedocument.presentationml.tags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3"/>
  </p:notesMasterIdLst>
  <p:handoutMasterIdLst>
    <p:handoutMasterId r:id="rId34"/>
  </p:handoutMasterIdLst>
  <p:sldIdLst>
    <p:sldId id="290" r:id="rId2"/>
    <p:sldId id="256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80" r:id="rId23"/>
    <p:sldId id="279" r:id="rId24"/>
    <p:sldId id="281" r:id="rId25"/>
    <p:sldId id="282" r:id="rId26"/>
    <p:sldId id="283" r:id="rId27"/>
    <p:sldId id="284" r:id="rId28"/>
    <p:sldId id="285" r:id="rId29"/>
    <p:sldId id="287" r:id="rId30"/>
    <p:sldId id="288" r:id="rId31"/>
    <p:sldId id="289" r:id="rId32"/>
  </p:sldIdLst>
  <p:sldSz cx="12192000" cy="6858000"/>
  <p:notesSz cx="6858000" cy="9144000"/>
  <p:custDataLst>
    <p:tags r:id="rId3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4" autoAdjust="0"/>
    <p:restoredTop sz="84293" autoAdjust="0"/>
  </p:normalViewPr>
  <p:slideViewPr>
    <p:cSldViewPr snapToGrid="0">
      <p:cViewPr varScale="1">
        <p:scale>
          <a:sx n="133" d="100"/>
          <a:sy n="133" d="100"/>
        </p:scale>
        <p:origin x="1302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gs" Target="tags/tag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013A80-6428-4650-A6BA-1D8074553271}" type="doc">
      <dgm:prSet loTypeId="urn:microsoft.com/office/officeart/2005/8/layout/funne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D905300-618F-4FA3-9CA3-8C2544E33388}">
      <dgm:prSet phldrT="[Text]" custT="1"/>
      <dgm:spPr/>
      <dgm:t>
        <a:bodyPr/>
        <a:lstStyle/>
        <a:p>
          <a:r>
            <a:rPr lang="cs-CZ" sz="1400" b="1" dirty="0">
              <a:solidFill>
                <a:schemeClr val="bg1"/>
              </a:solidFill>
            </a:rPr>
            <a:t>přesné</a:t>
          </a:r>
        </a:p>
        <a:p>
          <a:r>
            <a:rPr lang="cs-CZ" sz="1400" b="1" dirty="0">
              <a:solidFill>
                <a:schemeClr val="bg1"/>
              </a:solidFill>
            </a:rPr>
            <a:t>komplexní</a:t>
          </a:r>
        </a:p>
        <a:p>
          <a:r>
            <a:rPr lang="cs-CZ" sz="1400" b="1" dirty="0">
              <a:solidFill>
                <a:schemeClr val="bg1"/>
              </a:solidFill>
            </a:rPr>
            <a:t>systematické</a:t>
          </a:r>
        </a:p>
      </dgm:t>
    </dgm:pt>
    <dgm:pt modelId="{783DA0A7-13E1-4C19-A6E9-3EC8EF3BE13A}" type="parTrans" cxnId="{72496511-0785-4630-8127-97EDAC28F690}">
      <dgm:prSet/>
      <dgm:spPr/>
      <dgm:t>
        <a:bodyPr/>
        <a:lstStyle/>
        <a:p>
          <a:endParaRPr lang="cs-CZ"/>
        </a:p>
      </dgm:t>
    </dgm:pt>
    <dgm:pt modelId="{9719731D-2A66-4F2A-A39E-DEC4820E24D2}" type="sibTrans" cxnId="{72496511-0785-4630-8127-97EDAC28F690}">
      <dgm:prSet/>
      <dgm:spPr/>
      <dgm:t>
        <a:bodyPr/>
        <a:lstStyle/>
        <a:p>
          <a:endParaRPr lang="cs-CZ"/>
        </a:p>
      </dgm:t>
    </dgm:pt>
    <dgm:pt modelId="{D29405BA-3D99-4A07-A0E1-31CA34DC0FE4}">
      <dgm:prSet phldrT="[Text]" custT="1"/>
      <dgm:spPr/>
      <dgm:t>
        <a:bodyPr/>
        <a:lstStyle/>
        <a:p>
          <a:r>
            <a:rPr lang="cs-CZ" sz="1400" b="1" dirty="0">
              <a:solidFill>
                <a:schemeClr val="bg1"/>
              </a:solidFill>
            </a:rPr>
            <a:t>Subjektivní Objektivní</a:t>
          </a:r>
        </a:p>
      </dgm:t>
    </dgm:pt>
    <dgm:pt modelId="{BAA37DCB-3918-4AF9-9EBB-A3137162069C}" type="parTrans" cxnId="{7D0EE679-8B0D-4862-99E2-F407FB6DA760}">
      <dgm:prSet/>
      <dgm:spPr/>
      <dgm:t>
        <a:bodyPr/>
        <a:lstStyle/>
        <a:p>
          <a:endParaRPr lang="cs-CZ"/>
        </a:p>
      </dgm:t>
    </dgm:pt>
    <dgm:pt modelId="{FD61AAC9-309A-4CF4-B8A3-2E7A06BD32CF}" type="sibTrans" cxnId="{7D0EE679-8B0D-4862-99E2-F407FB6DA760}">
      <dgm:prSet/>
      <dgm:spPr/>
      <dgm:t>
        <a:bodyPr/>
        <a:lstStyle/>
        <a:p>
          <a:endParaRPr lang="cs-CZ"/>
        </a:p>
      </dgm:t>
    </dgm:pt>
    <dgm:pt modelId="{46F17CF2-FA46-460F-9216-95A061DE93AD}">
      <dgm:prSet phldrT="[Text]" custT="1"/>
      <dgm:spPr/>
      <dgm:t>
        <a:bodyPr/>
        <a:lstStyle/>
        <a:p>
          <a:r>
            <a:rPr lang="cs-CZ" sz="1600" b="1" dirty="0">
              <a:solidFill>
                <a:schemeClr val="bg1"/>
              </a:solidFill>
            </a:rPr>
            <a:t>Primární Sekundární</a:t>
          </a:r>
        </a:p>
      </dgm:t>
    </dgm:pt>
    <dgm:pt modelId="{D73C2584-DFC0-4083-8CAB-F3F8496F0F36}" type="parTrans" cxnId="{4B252761-E33A-41A2-9520-03CC2B8201DE}">
      <dgm:prSet/>
      <dgm:spPr/>
      <dgm:t>
        <a:bodyPr/>
        <a:lstStyle/>
        <a:p>
          <a:endParaRPr lang="cs-CZ"/>
        </a:p>
      </dgm:t>
    </dgm:pt>
    <dgm:pt modelId="{C3A9A5C2-EF9E-4F04-BCE9-CF7E3BA1D064}" type="sibTrans" cxnId="{4B252761-E33A-41A2-9520-03CC2B8201DE}">
      <dgm:prSet/>
      <dgm:spPr/>
      <dgm:t>
        <a:bodyPr/>
        <a:lstStyle/>
        <a:p>
          <a:endParaRPr lang="cs-CZ"/>
        </a:p>
      </dgm:t>
    </dgm:pt>
    <dgm:pt modelId="{33902416-1B14-4D73-8D7B-EB900423F8BF}">
      <dgm:prSet phldrT="[Text]"/>
      <dgm:spPr/>
      <dgm:t>
        <a:bodyPr/>
        <a:lstStyle/>
        <a:p>
          <a:r>
            <a:rPr lang="cs-CZ" b="1" dirty="0"/>
            <a:t>INFO</a:t>
          </a:r>
        </a:p>
      </dgm:t>
    </dgm:pt>
    <dgm:pt modelId="{EA868B33-6F12-4D3B-88C6-0DCAF292DAD2}" type="parTrans" cxnId="{E87851A7-13A4-4920-8392-B924D6C60030}">
      <dgm:prSet/>
      <dgm:spPr/>
      <dgm:t>
        <a:bodyPr/>
        <a:lstStyle/>
        <a:p>
          <a:endParaRPr lang="cs-CZ"/>
        </a:p>
      </dgm:t>
    </dgm:pt>
    <dgm:pt modelId="{035B1F69-258F-4523-BCED-31AB7FD7AB8D}" type="sibTrans" cxnId="{E87851A7-13A4-4920-8392-B924D6C60030}">
      <dgm:prSet/>
      <dgm:spPr/>
      <dgm:t>
        <a:bodyPr/>
        <a:lstStyle/>
        <a:p>
          <a:endParaRPr lang="cs-CZ"/>
        </a:p>
      </dgm:t>
    </dgm:pt>
    <dgm:pt modelId="{F0ED9620-D841-4AFB-A5D3-CA8078CAB528}" type="pres">
      <dgm:prSet presAssocID="{B7013A80-6428-4650-A6BA-1D8074553271}" presName="Name0" presStyleCnt="0">
        <dgm:presLayoutVars>
          <dgm:chMax val="4"/>
          <dgm:resizeHandles val="exact"/>
        </dgm:presLayoutVars>
      </dgm:prSet>
      <dgm:spPr/>
    </dgm:pt>
    <dgm:pt modelId="{B4AA9C42-CE9A-4FD1-874F-519C6203AC86}" type="pres">
      <dgm:prSet presAssocID="{B7013A80-6428-4650-A6BA-1D8074553271}" presName="ellipse" presStyleLbl="trBgShp" presStyleIdx="0" presStyleCnt="1" custScaleX="126726" custScaleY="143819" custLinFactNeighborX="310" custLinFactNeighborY="13324"/>
      <dgm:spPr/>
    </dgm:pt>
    <dgm:pt modelId="{826E469F-37A2-46E8-A24B-69C0A9A08B73}" type="pres">
      <dgm:prSet presAssocID="{B7013A80-6428-4650-A6BA-1D8074553271}" presName="arrow1" presStyleLbl="fgShp" presStyleIdx="0" presStyleCnt="1"/>
      <dgm:spPr/>
    </dgm:pt>
    <dgm:pt modelId="{7ACC6429-4C55-4E10-A0A8-FD9A9233DDCA}" type="pres">
      <dgm:prSet presAssocID="{B7013A80-6428-4650-A6BA-1D8074553271}" presName="rectangle" presStyleLbl="revTx" presStyleIdx="0" presStyleCnt="1" custLinFactNeighborX="0" custLinFactNeighborY="-21154">
        <dgm:presLayoutVars>
          <dgm:bulletEnabled val="1"/>
        </dgm:presLayoutVars>
      </dgm:prSet>
      <dgm:spPr/>
    </dgm:pt>
    <dgm:pt modelId="{39E2D3AB-BBEB-4EB4-889C-238878B29CDC}" type="pres">
      <dgm:prSet presAssocID="{D29405BA-3D99-4A07-A0E1-31CA34DC0FE4}" presName="item1" presStyleLbl="node1" presStyleIdx="0" presStyleCnt="3" custScaleX="164478" custScaleY="132479" custLinFactNeighborX="1169" custLinFactNeighborY="27276">
        <dgm:presLayoutVars>
          <dgm:bulletEnabled val="1"/>
        </dgm:presLayoutVars>
      </dgm:prSet>
      <dgm:spPr/>
    </dgm:pt>
    <dgm:pt modelId="{FF70229E-2E50-44C7-AE8B-4F219C09298E}" type="pres">
      <dgm:prSet presAssocID="{46F17CF2-FA46-460F-9216-95A061DE93AD}" presName="item2" presStyleLbl="node1" presStyleIdx="1" presStyleCnt="3" custScaleX="170881" custScaleY="118803" custLinFactNeighborX="-26496" custLinFactNeighborY="-17692">
        <dgm:presLayoutVars>
          <dgm:bulletEnabled val="1"/>
        </dgm:presLayoutVars>
      </dgm:prSet>
      <dgm:spPr/>
    </dgm:pt>
    <dgm:pt modelId="{402340CE-AC00-4607-87A8-05DBC4130701}" type="pres">
      <dgm:prSet presAssocID="{33902416-1B14-4D73-8D7B-EB900423F8BF}" presName="item3" presStyleLbl="node1" presStyleIdx="2" presStyleCnt="3" custScaleX="171110" custScaleY="119508" custLinFactNeighborX="27350" custLinFactNeighborY="-44748">
        <dgm:presLayoutVars>
          <dgm:bulletEnabled val="1"/>
        </dgm:presLayoutVars>
      </dgm:prSet>
      <dgm:spPr/>
    </dgm:pt>
    <dgm:pt modelId="{F052ABBE-9D57-4016-8281-BC5F4588ECBC}" type="pres">
      <dgm:prSet presAssocID="{B7013A80-6428-4650-A6BA-1D8074553271}" presName="funnel" presStyleLbl="trAlignAcc1" presStyleIdx="0" presStyleCnt="1" custScaleX="125275" custScaleY="134478" custLinFactNeighborX="2385" custLinFactNeighborY="8449"/>
      <dgm:spPr/>
    </dgm:pt>
  </dgm:ptLst>
  <dgm:cxnLst>
    <dgm:cxn modelId="{72496511-0785-4630-8127-97EDAC28F690}" srcId="{B7013A80-6428-4650-A6BA-1D8074553271}" destId="{AD905300-618F-4FA3-9CA3-8C2544E33388}" srcOrd="0" destOrd="0" parTransId="{783DA0A7-13E1-4C19-A6E9-3EC8EF3BE13A}" sibTransId="{9719731D-2A66-4F2A-A39E-DEC4820E24D2}"/>
    <dgm:cxn modelId="{624ECA2D-0CC3-4504-9FBE-6AFCC03DCB68}" type="presOf" srcId="{33902416-1B14-4D73-8D7B-EB900423F8BF}" destId="{7ACC6429-4C55-4E10-A0A8-FD9A9233DDCA}" srcOrd="0" destOrd="0" presId="urn:microsoft.com/office/officeart/2005/8/layout/funnel1"/>
    <dgm:cxn modelId="{4B252761-E33A-41A2-9520-03CC2B8201DE}" srcId="{B7013A80-6428-4650-A6BA-1D8074553271}" destId="{46F17CF2-FA46-460F-9216-95A061DE93AD}" srcOrd="2" destOrd="0" parTransId="{D73C2584-DFC0-4083-8CAB-F3F8496F0F36}" sibTransId="{C3A9A5C2-EF9E-4F04-BCE9-CF7E3BA1D064}"/>
    <dgm:cxn modelId="{7C0CE944-319D-4252-9494-02C656DEC1C5}" type="presOf" srcId="{AD905300-618F-4FA3-9CA3-8C2544E33388}" destId="{402340CE-AC00-4607-87A8-05DBC4130701}" srcOrd="0" destOrd="0" presId="urn:microsoft.com/office/officeart/2005/8/layout/funnel1"/>
    <dgm:cxn modelId="{0E579A6A-0DC1-48FB-8A55-8D1D2DE2C2E0}" type="presOf" srcId="{46F17CF2-FA46-460F-9216-95A061DE93AD}" destId="{39E2D3AB-BBEB-4EB4-889C-238878B29CDC}" srcOrd="0" destOrd="0" presId="urn:microsoft.com/office/officeart/2005/8/layout/funnel1"/>
    <dgm:cxn modelId="{7D0EE679-8B0D-4862-99E2-F407FB6DA760}" srcId="{B7013A80-6428-4650-A6BA-1D8074553271}" destId="{D29405BA-3D99-4A07-A0E1-31CA34DC0FE4}" srcOrd="1" destOrd="0" parTransId="{BAA37DCB-3918-4AF9-9EBB-A3137162069C}" sibTransId="{FD61AAC9-309A-4CF4-B8A3-2E7A06BD32CF}"/>
    <dgm:cxn modelId="{31A59D7E-CEBC-4402-A746-A5D83419C7D9}" type="presOf" srcId="{B7013A80-6428-4650-A6BA-1D8074553271}" destId="{F0ED9620-D841-4AFB-A5D3-CA8078CAB528}" srcOrd="0" destOrd="0" presId="urn:microsoft.com/office/officeart/2005/8/layout/funnel1"/>
    <dgm:cxn modelId="{E87851A7-13A4-4920-8392-B924D6C60030}" srcId="{B7013A80-6428-4650-A6BA-1D8074553271}" destId="{33902416-1B14-4D73-8D7B-EB900423F8BF}" srcOrd="3" destOrd="0" parTransId="{EA868B33-6F12-4D3B-88C6-0DCAF292DAD2}" sibTransId="{035B1F69-258F-4523-BCED-31AB7FD7AB8D}"/>
    <dgm:cxn modelId="{76EA4FDC-D34E-418F-9368-226B38CEFDC2}" type="presOf" srcId="{D29405BA-3D99-4A07-A0E1-31CA34DC0FE4}" destId="{FF70229E-2E50-44C7-AE8B-4F219C09298E}" srcOrd="0" destOrd="0" presId="urn:microsoft.com/office/officeart/2005/8/layout/funnel1"/>
    <dgm:cxn modelId="{CE9BB370-00C9-47F5-9CF1-13A56F0D7B81}" type="presParOf" srcId="{F0ED9620-D841-4AFB-A5D3-CA8078CAB528}" destId="{B4AA9C42-CE9A-4FD1-874F-519C6203AC86}" srcOrd="0" destOrd="0" presId="urn:microsoft.com/office/officeart/2005/8/layout/funnel1"/>
    <dgm:cxn modelId="{87AD9FA9-A750-4FEB-8E9D-2BCAFB68C0D6}" type="presParOf" srcId="{F0ED9620-D841-4AFB-A5D3-CA8078CAB528}" destId="{826E469F-37A2-46E8-A24B-69C0A9A08B73}" srcOrd="1" destOrd="0" presId="urn:microsoft.com/office/officeart/2005/8/layout/funnel1"/>
    <dgm:cxn modelId="{E2611C4C-D1AD-40F3-899C-CE479176C1AE}" type="presParOf" srcId="{F0ED9620-D841-4AFB-A5D3-CA8078CAB528}" destId="{7ACC6429-4C55-4E10-A0A8-FD9A9233DDCA}" srcOrd="2" destOrd="0" presId="urn:microsoft.com/office/officeart/2005/8/layout/funnel1"/>
    <dgm:cxn modelId="{4522D1FB-E620-458E-B51E-C2D9D60286A9}" type="presParOf" srcId="{F0ED9620-D841-4AFB-A5D3-CA8078CAB528}" destId="{39E2D3AB-BBEB-4EB4-889C-238878B29CDC}" srcOrd="3" destOrd="0" presId="urn:microsoft.com/office/officeart/2005/8/layout/funnel1"/>
    <dgm:cxn modelId="{8FD2614D-765A-4C71-971A-5E57F71B6F2A}" type="presParOf" srcId="{F0ED9620-D841-4AFB-A5D3-CA8078CAB528}" destId="{FF70229E-2E50-44C7-AE8B-4F219C09298E}" srcOrd="4" destOrd="0" presId="urn:microsoft.com/office/officeart/2005/8/layout/funnel1"/>
    <dgm:cxn modelId="{55A69BFE-9A03-4D0D-9CA7-82899443548A}" type="presParOf" srcId="{F0ED9620-D841-4AFB-A5D3-CA8078CAB528}" destId="{402340CE-AC00-4607-87A8-05DBC4130701}" srcOrd="5" destOrd="0" presId="urn:microsoft.com/office/officeart/2005/8/layout/funnel1"/>
    <dgm:cxn modelId="{7D4A9314-DEE5-418D-A69C-AC6F4455509E}" type="presParOf" srcId="{F0ED9620-D841-4AFB-A5D3-CA8078CAB528}" destId="{F052ABBE-9D57-4016-8281-BC5F4588ECBC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69144A-0112-4E2F-BD80-5162B214BF7A}" type="doc">
      <dgm:prSet loTypeId="urn:microsoft.com/office/officeart/2005/8/layout/vList6" loCatId="process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5BE05B31-0F21-4DBC-AD20-94E750BCE8C0}">
      <dgm:prSet phldrT="[Text]" custT="1"/>
      <dgm:spPr/>
      <dgm:t>
        <a:bodyPr/>
        <a:lstStyle/>
        <a:p>
          <a:r>
            <a:rPr lang="cs-CZ" sz="2400" b="1" dirty="0"/>
            <a:t>Proč? </a:t>
          </a:r>
        </a:p>
      </dgm:t>
    </dgm:pt>
    <dgm:pt modelId="{560B35DB-4891-4178-ACED-48B82DE8D744}" type="parTrans" cxnId="{8A16B13A-AFA7-4A7D-A99F-1F6A58BA83FF}">
      <dgm:prSet/>
      <dgm:spPr/>
      <dgm:t>
        <a:bodyPr/>
        <a:lstStyle/>
        <a:p>
          <a:endParaRPr lang="cs-CZ"/>
        </a:p>
      </dgm:t>
    </dgm:pt>
    <dgm:pt modelId="{6212F516-B477-4D5D-86C9-5C172EB75934}" type="sibTrans" cxnId="{8A16B13A-AFA7-4A7D-A99F-1F6A58BA83FF}">
      <dgm:prSet/>
      <dgm:spPr/>
      <dgm:t>
        <a:bodyPr/>
        <a:lstStyle/>
        <a:p>
          <a:endParaRPr lang="cs-CZ"/>
        </a:p>
      </dgm:t>
    </dgm:pt>
    <dgm:pt modelId="{BF93EADA-2769-4A59-BE97-C564FA2AB709}">
      <dgm:prSet phldrT="[Text]" custT="1"/>
      <dgm:spPr/>
      <dgm:t>
        <a:bodyPr/>
        <a:lstStyle/>
        <a:p>
          <a:r>
            <a:rPr lang="cs-CZ" sz="1400" dirty="0"/>
            <a:t>Zamyšlení nad Ed. potřebami </a:t>
          </a:r>
          <a:r>
            <a:rPr lang="cs-CZ" sz="1400" dirty="0" err="1"/>
            <a:t>edukanta</a:t>
          </a:r>
          <a:r>
            <a:rPr lang="cs-CZ" sz="1400" dirty="0"/>
            <a:t>, k jaké změně a v jaké oblasti by mělo dojít; </a:t>
          </a:r>
          <a:r>
            <a:rPr lang="cs-CZ" sz="1400" b="0" dirty="0"/>
            <a:t>vymezení cílů </a:t>
          </a:r>
          <a:r>
            <a:rPr lang="cs-CZ" sz="1400" dirty="0"/>
            <a:t>Ed.</a:t>
          </a:r>
        </a:p>
      </dgm:t>
    </dgm:pt>
    <dgm:pt modelId="{706D22C8-F712-43D2-A403-AF66CAD06B08}" type="parTrans" cxnId="{02A62BA0-0F7F-405B-9D5F-BF0A40021757}">
      <dgm:prSet/>
      <dgm:spPr/>
      <dgm:t>
        <a:bodyPr/>
        <a:lstStyle/>
        <a:p>
          <a:endParaRPr lang="cs-CZ"/>
        </a:p>
      </dgm:t>
    </dgm:pt>
    <dgm:pt modelId="{F4BDF309-1350-490B-868D-4A0E4D4D6FA4}" type="sibTrans" cxnId="{02A62BA0-0F7F-405B-9D5F-BF0A40021757}">
      <dgm:prSet/>
      <dgm:spPr/>
      <dgm:t>
        <a:bodyPr/>
        <a:lstStyle/>
        <a:p>
          <a:endParaRPr lang="cs-CZ"/>
        </a:p>
      </dgm:t>
    </dgm:pt>
    <dgm:pt modelId="{8687CCB4-EA90-4983-BD7E-B6274D25D8E6}">
      <dgm:prSet phldrT="[Text]" custT="1"/>
      <dgm:spPr/>
      <dgm:t>
        <a:bodyPr/>
        <a:lstStyle/>
        <a:p>
          <a:r>
            <a:rPr lang="cs-CZ" sz="2400" b="1" dirty="0"/>
            <a:t>Koho</a:t>
          </a:r>
          <a:r>
            <a:rPr lang="cs-CZ" sz="2400" b="0" dirty="0"/>
            <a:t>?</a:t>
          </a:r>
          <a:r>
            <a:rPr lang="cs-CZ" sz="2400" b="1" dirty="0"/>
            <a:t> </a:t>
          </a:r>
        </a:p>
      </dgm:t>
    </dgm:pt>
    <dgm:pt modelId="{EE9BB39C-E8B0-4FFD-9C32-F5854C24D7E6}" type="parTrans" cxnId="{5AC8E8F1-B8A7-402A-A231-4DA6DEC6071A}">
      <dgm:prSet/>
      <dgm:spPr/>
      <dgm:t>
        <a:bodyPr/>
        <a:lstStyle/>
        <a:p>
          <a:endParaRPr lang="cs-CZ"/>
        </a:p>
      </dgm:t>
    </dgm:pt>
    <dgm:pt modelId="{8E054F60-FD47-4E25-8CCB-27CFE6DA84F1}" type="sibTrans" cxnId="{5AC8E8F1-B8A7-402A-A231-4DA6DEC6071A}">
      <dgm:prSet/>
      <dgm:spPr/>
      <dgm:t>
        <a:bodyPr/>
        <a:lstStyle/>
        <a:p>
          <a:endParaRPr lang="cs-CZ"/>
        </a:p>
      </dgm:t>
    </dgm:pt>
    <dgm:pt modelId="{C61150BD-BEB6-41C7-ABD2-CDA20C3E7747}">
      <dgm:prSet phldrT="[Text]" custT="1"/>
      <dgm:spPr/>
      <dgm:t>
        <a:bodyPr/>
        <a:lstStyle/>
        <a:p>
          <a:r>
            <a:rPr lang="cs-CZ" sz="1400" dirty="0"/>
            <a:t>Koho do Ed. zahrneme. Všímáme si charakteristiky </a:t>
          </a:r>
          <a:r>
            <a:rPr lang="cs-CZ" sz="1400" dirty="0" err="1"/>
            <a:t>edukanta</a:t>
          </a:r>
          <a:r>
            <a:rPr lang="cs-CZ" sz="1400" dirty="0"/>
            <a:t> (pohlaví, věk, </a:t>
          </a:r>
          <a:r>
            <a:rPr lang="cs-CZ" sz="1400" dirty="0" err="1"/>
            <a:t>vzděl</a:t>
          </a:r>
          <a:r>
            <a:rPr lang="cs-CZ" sz="1400" dirty="0"/>
            <a:t>., motivace, zdrav. a psych. stav, </a:t>
          </a:r>
          <a:r>
            <a:rPr lang="cs-CZ" sz="1400" dirty="0" err="1"/>
            <a:t>kognit</a:t>
          </a:r>
          <a:r>
            <a:rPr lang="cs-CZ" sz="1400" dirty="0"/>
            <a:t>. schopnosti, život. styl, socio-kult. a ekonom. podmínky</a:t>
          </a:r>
        </a:p>
      </dgm:t>
    </dgm:pt>
    <dgm:pt modelId="{C6CF6234-3B3B-4943-865F-8481F152EDC6}" type="parTrans" cxnId="{8485A704-8A53-4E5F-99E2-547B88FE5A8C}">
      <dgm:prSet/>
      <dgm:spPr/>
      <dgm:t>
        <a:bodyPr/>
        <a:lstStyle/>
        <a:p>
          <a:endParaRPr lang="cs-CZ"/>
        </a:p>
      </dgm:t>
    </dgm:pt>
    <dgm:pt modelId="{AC1DE6C7-CB1A-4721-BFB8-4D2CEDD7C4F3}" type="sibTrans" cxnId="{8485A704-8A53-4E5F-99E2-547B88FE5A8C}">
      <dgm:prSet/>
      <dgm:spPr/>
      <dgm:t>
        <a:bodyPr/>
        <a:lstStyle/>
        <a:p>
          <a:endParaRPr lang="cs-CZ"/>
        </a:p>
      </dgm:t>
    </dgm:pt>
    <dgm:pt modelId="{ECB7469D-039A-4756-A15B-F7523AC9294F}">
      <dgm:prSet phldrT="[Text]" custT="1"/>
      <dgm:spPr/>
      <dgm:t>
        <a:bodyPr/>
        <a:lstStyle/>
        <a:p>
          <a:r>
            <a:rPr lang="cs-CZ" sz="2400" b="1" dirty="0"/>
            <a:t>Co</a:t>
          </a:r>
          <a:r>
            <a:rPr lang="cs-CZ" sz="2400" b="0" dirty="0"/>
            <a:t>?</a:t>
          </a:r>
        </a:p>
      </dgm:t>
    </dgm:pt>
    <dgm:pt modelId="{337BEF19-AF29-494E-96E5-6307BA0D273A}" type="parTrans" cxnId="{1F32BB8A-4862-4F6E-8164-EF804BA1F62C}">
      <dgm:prSet/>
      <dgm:spPr/>
      <dgm:t>
        <a:bodyPr/>
        <a:lstStyle/>
        <a:p>
          <a:endParaRPr lang="cs-CZ"/>
        </a:p>
      </dgm:t>
    </dgm:pt>
    <dgm:pt modelId="{6CCDEDBE-839A-4A11-A465-1460908943D8}" type="sibTrans" cxnId="{1F32BB8A-4862-4F6E-8164-EF804BA1F62C}">
      <dgm:prSet/>
      <dgm:spPr/>
      <dgm:t>
        <a:bodyPr/>
        <a:lstStyle/>
        <a:p>
          <a:endParaRPr lang="cs-CZ"/>
        </a:p>
      </dgm:t>
    </dgm:pt>
    <dgm:pt modelId="{E364F180-54C8-4CF4-8A21-9E98C71397C5}">
      <dgm:prSet phldrT="[Text]" custT="1"/>
      <dgm:spPr/>
      <dgm:t>
        <a:bodyPr/>
        <a:lstStyle/>
        <a:p>
          <a:r>
            <a:rPr lang="cs-CZ" sz="1400" dirty="0"/>
            <a:t>Co bude obsahem Ed. ve vztahu k potřebám </a:t>
          </a:r>
          <a:r>
            <a:rPr lang="cs-CZ" sz="1400" dirty="0" err="1"/>
            <a:t>edukanta</a:t>
          </a:r>
          <a:r>
            <a:rPr lang="cs-CZ" sz="1400" dirty="0"/>
            <a:t> (základní </a:t>
          </a:r>
          <a:r>
            <a:rPr lang="cs-CZ" sz="1400" dirty="0" err="1"/>
            <a:t>ed</a:t>
          </a:r>
          <a:r>
            <a:rPr lang="cs-CZ" sz="1400" dirty="0"/>
            <a:t>.? nebo reedukace?)</a:t>
          </a:r>
        </a:p>
      </dgm:t>
    </dgm:pt>
    <dgm:pt modelId="{C8D3172B-C6C5-47CA-B8FD-9A31A7B45514}" type="parTrans" cxnId="{58CFBDA4-B140-4A0F-A272-38663231A346}">
      <dgm:prSet/>
      <dgm:spPr/>
      <dgm:t>
        <a:bodyPr/>
        <a:lstStyle/>
        <a:p>
          <a:endParaRPr lang="cs-CZ"/>
        </a:p>
      </dgm:t>
    </dgm:pt>
    <dgm:pt modelId="{790EAA17-BC36-4DBD-86D9-14515550A07E}" type="sibTrans" cxnId="{58CFBDA4-B140-4A0F-A272-38663231A346}">
      <dgm:prSet/>
      <dgm:spPr/>
      <dgm:t>
        <a:bodyPr/>
        <a:lstStyle/>
        <a:p>
          <a:endParaRPr lang="cs-CZ"/>
        </a:p>
      </dgm:t>
    </dgm:pt>
    <dgm:pt modelId="{DA67BD22-9FC2-40B8-BCDC-76385D4F7039}">
      <dgm:prSet custT="1"/>
      <dgm:spPr/>
      <dgm:t>
        <a:bodyPr/>
        <a:lstStyle/>
        <a:p>
          <a:r>
            <a:rPr lang="cs-CZ" sz="2400" b="1" dirty="0"/>
            <a:t>Jak</a:t>
          </a:r>
          <a:r>
            <a:rPr lang="cs-CZ" sz="2400" b="0" dirty="0"/>
            <a:t>?</a:t>
          </a:r>
        </a:p>
      </dgm:t>
    </dgm:pt>
    <dgm:pt modelId="{DBD7A93A-918E-48EF-B566-67E1FFBC723F}" type="parTrans" cxnId="{6CE08C11-9A99-42D5-BAC1-A3C4E4E5A632}">
      <dgm:prSet/>
      <dgm:spPr/>
      <dgm:t>
        <a:bodyPr/>
        <a:lstStyle/>
        <a:p>
          <a:endParaRPr lang="cs-CZ"/>
        </a:p>
      </dgm:t>
    </dgm:pt>
    <dgm:pt modelId="{546B7C44-C238-41CB-8068-C578AEC1069A}" type="sibTrans" cxnId="{6CE08C11-9A99-42D5-BAC1-A3C4E4E5A632}">
      <dgm:prSet/>
      <dgm:spPr/>
      <dgm:t>
        <a:bodyPr/>
        <a:lstStyle/>
        <a:p>
          <a:endParaRPr lang="cs-CZ"/>
        </a:p>
      </dgm:t>
    </dgm:pt>
    <dgm:pt modelId="{DB88723C-AD74-4D14-9293-2AF43F87498B}">
      <dgm:prSet custT="1"/>
      <dgm:spPr/>
      <dgm:t>
        <a:bodyPr/>
        <a:lstStyle/>
        <a:p>
          <a:r>
            <a:rPr lang="cs-CZ" sz="2400" b="1" dirty="0"/>
            <a:t>Kde a za jakých podmínek</a:t>
          </a:r>
          <a:r>
            <a:rPr lang="cs-CZ" sz="2400" dirty="0"/>
            <a:t>?</a:t>
          </a:r>
        </a:p>
      </dgm:t>
    </dgm:pt>
    <dgm:pt modelId="{6D0EAD75-2D39-4926-9B4A-4CA21508D1C7}" type="parTrans" cxnId="{46C8BC22-FBC9-4C9B-8892-E9E36CC45C9D}">
      <dgm:prSet/>
      <dgm:spPr/>
      <dgm:t>
        <a:bodyPr/>
        <a:lstStyle/>
        <a:p>
          <a:endParaRPr lang="cs-CZ"/>
        </a:p>
      </dgm:t>
    </dgm:pt>
    <dgm:pt modelId="{EB0D97B1-67A4-44A2-98BD-C8A191252EA3}" type="sibTrans" cxnId="{46C8BC22-FBC9-4C9B-8892-E9E36CC45C9D}">
      <dgm:prSet/>
      <dgm:spPr/>
      <dgm:t>
        <a:bodyPr/>
        <a:lstStyle/>
        <a:p>
          <a:endParaRPr lang="cs-CZ"/>
        </a:p>
      </dgm:t>
    </dgm:pt>
    <dgm:pt modelId="{9C98A113-DB61-4051-8CD9-8688FEE80D06}">
      <dgm:prSet custT="1"/>
      <dgm:spPr/>
      <dgm:t>
        <a:bodyPr/>
        <a:lstStyle/>
        <a:p>
          <a:r>
            <a:rPr lang="cs-CZ" sz="2400" b="1" dirty="0"/>
            <a:t>Kdo a kdy</a:t>
          </a:r>
          <a:r>
            <a:rPr lang="cs-CZ" sz="2400" dirty="0"/>
            <a:t>? </a:t>
          </a:r>
        </a:p>
      </dgm:t>
    </dgm:pt>
    <dgm:pt modelId="{233A56A1-436B-492C-8F8D-426B6AC08901}" type="parTrans" cxnId="{B3EE728C-35AC-42EA-A363-5EB54CD942FB}">
      <dgm:prSet/>
      <dgm:spPr/>
      <dgm:t>
        <a:bodyPr/>
        <a:lstStyle/>
        <a:p>
          <a:endParaRPr lang="cs-CZ"/>
        </a:p>
      </dgm:t>
    </dgm:pt>
    <dgm:pt modelId="{08DE38F8-133F-4400-8374-13022E06BA95}" type="sibTrans" cxnId="{B3EE728C-35AC-42EA-A363-5EB54CD942FB}">
      <dgm:prSet/>
      <dgm:spPr/>
      <dgm:t>
        <a:bodyPr/>
        <a:lstStyle/>
        <a:p>
          <a:endParaRPr lang="cs-CZ"/>
        </a:p>
      </dgm:t>
    </dgm:pt>
    <dgm:pt modelId="{FEF6CABE-C5D1-4932-A570-E38BB5B5B7D3}">
      <dgm:prSet custT="1"/>
      <dgm:spPr/>
      <dgm:t>
        <a:bodyPr/>
        <a:lstStyle/>
        <a:p>
          <a:r>
            <a:rPr lang="cs-CZ" sz="1400" dirty="0"/>
            <a:t>Volba vhodných forem a metod Ed., </a:t>
          </a:r>
          <a:r>
            <a:rPr lang="cs-CZ" sz="1400" dirty="0" err="1"/>
            <a:t>kt</a:t>
          </a:r>
          <a:r>
            <a:rPr lang="cs-CZ" sz="1400" dirty="0"/>
            <a:t>. jsou pro daného </a:t>
          </a:r>
          <a:r>
            <a:rPr lang="cs-CZ" sz="1400" dirty="0" err="1"/>
            <a:t>edukanta</a:t>
          </a:r>
          <a:r>
            <a:rPr lang="cs-CZ" sz="1400" dirty="0"/>
            <a:t> vhodné a budou odpovídat jeho potřebám</a:t>
          </a:r>
        </a:p>
      </dgm:t>
    </dgm:pt>
    <dgm:pt modelId="{4E2EBF83-6791-4CAC-BCF6-45CCB614468D}" type="parTrans" cxnId="{DDA0B281-307A-414A-9E1D-008900E7C009}">
      <dgm:prSet/>
      <dgm:spPr/>
      <dgm:t>
        <a:bodyPr/>
        <a:lstStyle/>
        <a:p>
          <a:endParaRPr lang="cs-CZ"/>
        </a:p>
      </dgm:t>
    </dgm:pt>
    <dgm:pt modelId="{8DCA3706-8223-40BC-B800-FBAD355CDB7D}" type="sibTrans" cxnId="{DDA0B281-307A-414A-9E1D-008900E7C009}">
      <dgm:prSet/>
      <dgm:spPr/>
      <dgm:t>
        <a:bodyPr/>
        <a:lstStyle/>
        <a:p>
          <a:endParaRPr lang="cs-CZ"/>
        </a:p>
      </dgm:t>
    </dgm:pt>
    <dgm:pt modelId="{57C7361D-2466-4DC4-9EAD-886E4B7C269A}">
      <dgm:prSet custT="1"/>
      <dgm:spPr/>
      <dgm:t>
        <a:bodyPr/>
        <a:lstStyle/>
        <a:p>
          <a:r>
            <a:rPr lang="cs-CZ" sz="1400" dirty="0"/>
            <a:t>Který člen z týmu vzhledem ke své profesi a obsahu Ed. poskytne ve správný čas vhodnou Ed. – potřeba posloupnosti a časového rozsahu Ed., nutnost spolupráce v týmu</a:t>
          </a:r>
        </a:p>
      </dgm:t>
    </dgm:pt>
    <dgm:pt modelId="{A2483F9D-8571-4ACE-8288-3BD0A4A9D4B2}" type="parTrans" cxnId="{750B0241-7B78-4EE7-994A-D56A72877BCB}">
      <dgm:prSet/>
      <dgm:spPr/>
      <dgm:t>
        <a:bodyPr/>
        <a:lstStyle/>
        <a:p>
          <a:endParaRPr lang="cs-CZ"/>
        </a:p>
      </dgm:t>
    </dgm:pt>
    <dgm:pt modelId="{3213348A-9C2A-44D7-8759-B5C2D8994F34}" type="sibTrans" cxnId="{750B0241-7B78-4EE7-994A-D56A72877BCB}">
      <dgm:prSet/>
      <dgm:spPr/>
      <dgm:t>
        <a:bodyPr/>
        <a:lstStyle/>
        <a:p>
          <a:endParaRPr lang="cs-CZ"/>
        </a:p>
      </dgm:t>
    </dgm:pt>
    <dgm:pt modelId="{76A05B87-C0AE-4CA9-B8DD-59A93F91F57B}">
      <dgm:prSet custT="1"/>
      <dgm:spPr/>
      <dgm:t>
        <a:bodyPr/>
        <a:lstStyle/>
        <a:p>
          <a:r>
            <a:rPr lang="cs-CZ" sz="1400" dirty="0"/>
            <a:t>V jakém prostředí bude Ed. probíhat, zda využijeme při Ed. podpůrné materiály a z jakých prostředků bude Ed. financována</a:t>
          </a:r>
        </a:p>
      </dgm:t>
    </dgm:pt>
    <dgm:pt modelId="{30F49500-0B6C-40ED-938F-FBC10F14F281}" type="parTrans" cxnId="{9366F393-B505-49AA-8733-B8ACAF0F0B7B}">
      <dgm:prSet/>
      <dgm:spPr/>
      <dgm:t>
        <a:bodyPr/>
        <a:lstStyle/>
        <a:p>
          <a:endParaRPr lang="cs-CZ"/>
        </a:p>
      </dgm:t>
    </dgm:pt>
    <dgm:pt modelId="{9F4C8F3A-FFCF-4AC9-9B80-7616A96973EF}" type="sibTrans" cxnId="{9366F393-B505-49AA-8733-B8ACAF0F0B7B}">
      <dgm:prSet/>
      <dgm:spPr/>
      <dgm:t>
        <a:bodyPr/>
        <a:lstStyle/>
        <a:p>
          <a:endParaRPr lang="cs-CZ"/>
        </a:p>
      </dgm:t>
    </dgm:pt>
    <dgm:pt modelId="{31C6B61C-22A4-4CC0-8818-2E59AFD01268}">
      <dgm:prSet custT="1"/>
      <dgm:spPr/>
      <dgm:t>
        <a:bodyPr/>
        <a:lstStyle/>
        <a:p>
          <a:r>
            <a:rPr lang="cs-CZ" sz="2400" b="1" dirty="0"/>
            <a:t>S jakým výsledkem</a:t>
          </a:r>
          <a:r>
            <a:rPr lang="cs-CZ" sz="2400" dirty="0"/>
            <a:t>?</a:t>
          </a:r>
        </a:p>
      </dgm:t>
    </dgm:pt>
    <dgm:pt modelId="{93256F81-584E-4778-822C-E9106D125657}" type="parTrans" cxnId="{CA2085E4-21CD-445F-8E73-8AA9B71681C4}">
      <dgm:prSet/>
      <dgm:spPr/>
      <dgm:t>
        <a:bodyPr/>
        <a:lstStyle/>
        <a:p>
          <a:endParaRPr lang="cs-CZ"/>
        </a:p>
      </dgm:t>
    </dgm:pt>
    <dgm:pt modelId="{0CEBA65D-072A-435C-A743-54862081B317}" type="sibTrans" cxnId="{CA2085E4-21CD-445F-8E73-8AA9B71681C4}">
      <dgm:prSet/>
      <dgm:spPr/>
      <dgm:t>
        <a:bodyPr/>
        <a:lstStyle/>
        <a:p>
          <a:endParaRPr lang="cs-CZ"/>
        </a:p>
      </dgm:t>
    </dgm:pt>
    <dgm:pt modelId="{6F11F534-637C-4D36-993F-E2BB5B318587}">
      <dgm:prSet custT="1"/>
      <dgm:spPr/>
      <dgm:t>
        <a:bodyPr/>
        <a:lstStyle/>
        <a:p>
          <a:r>
            <a:rPr lang="cs-CZ" sz="1400" dirty="0"/>
            <a:t>Promyslet způsob hodnocení jednotlivých změn a jaké nástroje se pro hodnocení zvolí.</a:t>
          </a:r>
        </a:p>
      </dgm:t>
    </dgm:pt>
    <dgm:pt modelId="{8112B45A-0F35-409B-802C-CF57DF7843FA}" type="parTrans" cxnId="{0A9576C9-8FA4-4738-95CD-86CEE7B27849}">
      <dgm:prSet/>
      <dgm:spPr/>
      <dgm:t>
        <a:bodyPr/>
        <a:lstStyle/>
        <a:p>
          <a:endParaRPr lang="cs-CZ"/>
        </a:p>
      </dgm:t>
    </dgm:pt>
    <dgm:pt modelId="{1EC3EF8E-D4BE-47FE-BF5D-4E0D37DC4FD1}" type="sibTrans" cxnId="{0A9576C9-8FA4-4738-95CD-86CEE7B27849}">
      <dgm:prSet/>
      <dgm:spPr/>
      <dgm:t>
        <a:bodyPr/>
        <a:lstStyle/>
        <a:p>
          <a:endParaRPr lang="cs-CZ"/>
        </a:p>
      </dgm:t>
    </dgm:pt>
    <dgm:pt modelId="{90E2933F-F09C-4C78-8CBF-2740322F8011}" type="pres">
      <dgm:prSet presAssocID="{7D69144A-0112-4E2F-BD80-5162B214BF7A}" presName="Name0" presStyleCnt="0">
        <dgm:presLayoutVars>
          <dgm:dir/>
          <dgm:animLvl val="lvl"/>
          <dgm:resizeHandles/>
        </dgm:presLayoutVars>
      </dgm:prSet>
      <dgm:spPr/>
    </dgm:pt>
    <dgm:pt modelId="{15EE720D-A583-4F01-A59C-D3CBDADB62FA}" type="pres">
      <dgm:prSet presAssocID="{5BE05B31-0F21-4DBC-AD20-94E750BCE8C0}" presName="linNode" presStyleCnt="0"/>
      <dgm:spPr/>
    </dgm:pt>
    <dgm:pt modelId="{2C33313B-FCFE-4019-B18A-0ED52C323577}" type="pres">
      <dgm:prSet presAssocID="{5BE05B31-0F21-4DBC-AD20-94E750BCE8C0}" presName="parentShp" presStyleLbl="node1" presStyleIdx="0" presStyleCnt="7" custScaleX="75136">
        <dgm:presLayoutVars>
          <dgm:bulletEnabled val="1"/>
        </dgm:presLayoutVars>
      </dgm:prSet>
      <dgm:spPr/>
    </dgm:pt>
    <dgm:pt modelId="{EAA1FEE2-32A4-42F1-9079-CB84C1A53D1D}" type="pres">
      <dgm:prSet presAssocID="{5BE05B31-0F21-4DBC-AD20-94E750BCE8C0}" presName="childShp" presStyleLbl="bgAccFollowNode1" presStyleIdx="0" presStyleCnt="7">
        <dgm:presLayoutVars>
          <dgm:bulletEnabled val="1"/>
        </dgm:presLayoutVars>
      </dgm:prSet>
      <dgm:spPr/>
    </dgm:pt>
    <dgm:pt modelId="{D3F4714A-CA61-4BE9-85FA-F8941B945FFF}" type="pres">
      <dgm:prSet presAssocID="{6212F516-B477-4D5D-86C9-5C172EB75934}" presName="spacing" presStyleCnt="0"/>
      <dgm:spPr/>
    </dgm:pt>
    <dgm:pt modelId="{47B89C28-D3DE-4FDE-8ECF-DFC7631767BC}" type="pres">
      <dgm:prSet presAssocID="{8687CCB4-EA90-4983-BD7E-B6274D25D8E6}" presName="linNode" presStyleCnt="0"/>
      <dgm:spPr/>
    </dgm:pt>
    <dgm:pt modelId="{C230149C-957D-487C-A79F-19424322C480}" type="pres">
      <dgm:prSet presAssocID="{8687CCB4-EA90-4983-BD7E-B6274D25D8E6}" presName="parentShp" presStyleLbl="node1" presStyleIdx="1" presStyleCnt="7" custScaleX="75136">
        <dgm:presLayoutVars>
          <dgm:bulletEnabled val="1"/>
        </dgm:presLayoutVars>
      </dgm:prSet>
      <dgm:spPr/>
    </dgm:pt>
    <dgm:pt modelId="{07808E1E-AD42-480B-9CCA-71FF7F912569}" type="pres">
      <dgm:prSet presAssocID="{8687CCB4-EA90-4983-BD7E-B6274D25D8E6}" presName="childShp" presStyleLbl="bgAccFollowNode1" presStyleIdx="1" presStyleCnt="7">
        <dgm:presLayoutVars>
          <dgm:bulletEnabled val="1"/>
        </dgm:presLayoutVars>
      </dgm:prSet>
      <dgm:spPr/>
    </dgm:pt>
    <dgm:pt modelId="{2694326B-B648-43D5-B855-D0498C19C936}" type="pres">
      <dgm:prSet presAssocID="{8E054F60-FD47-4E25-8CCB-27CFE6DA84F1}" presName="spacing" presStyleCnt="0"/>
      <dgm:spPr/>
    </dgm:pt>
    <dgm:pt modelId="{65125805-3726-4716-91B1-2DA740F666D2}" type="pres">
      <dgm:prSet presAssocID="{ECB7469D-039A-4756-A15B-F7523AC9294F}" presName="linNode" presStyleCnt="0"/>
      <dgm:spPr/>
    </dgm:pt>
    <dgm:pt modelId="{9B1FFB4B-5E23-49F5-B704-0E8B6DBE7FB3}" type="pres">
      <dgm:prSet presAssocID="{ECB7469D-039A-4756-A15B-F7523AC9294F}" presName="parentShp" presStyleLbl="node1" presStyleIdx="2" presStyleCnt="7" custScaleX="75136">
        <dgm:presLayoutVars>
          <dgm:bulletEnabled val="1"/>
        </dgm:presLayoutVars>
      </dgm:prSet>
      <dgm:spPr/>
    </dgm:pt>
    <dgm:pt modelId="{80464082-32D4-486B-A2CF-4EF0DBA14F4F}" type="pres">
      <dgm:prSet presAssocID="{ECB7469D-039A-4756-A15B-F7523AC9294F}" presName="childShp" presStyleLbl="bgAccFollowNode1" presStyleIdx="2" presStyleCnt="7">
        <dgm:presLayoutVars>
          <dgm:bulletEnabled val="1"/>
        </dgm:presLayoutVars>
      </dgm:prSet>
      <dgm:spPr/>
    </dgm:pt>
    <dgm:pt modelId="{28C84786-EFAF-4B46-A312-65BD41E06A65}" type="pres">
      <dgm:prSet presAssocID="{6CCDEDBE-839A-4A11-A465-1460908943D8}" presName="spacing" presStyleCnt="0"/>
      <dgm:spPr/>
    </dgm:pt>
    <dgm:pt modelId="{B212F51B-2D97-45B0-84AC-309C520CCBC2}" type="pres">
      <dgm:prSet presAssocID="{DA67BD22-9FC2-40B8-BCDC-76385D4F7039}" presName="linNode" presStyleCnt="0"/>
      <dgm:spPr/>
    </dgm:pt>
    <dgm:pt modelId="{276436A6-60DB-4432-BE70-FFEA4CA2ACB8}" type="pres">
      <dgm:prSet presAssocID="{DA67BD22-9FC2-40B8-BCDC-76385D4F7039}" presName="parentShp" presStyleLbl="node1" presStyleIdx="3" presStyleCnt="7" custScaleX="76039">
        <dgm:presLayoutVars>
          <dgm:bulletEnabled val="1"/>
        </dgm:presLayoutVars>
      </dgm:prSet>
      <dgm:spPr/>
    </dgm:pt>
    <dgm:pt modelId="{B9BB3D58-A542-4340-B947-64B397F8F0C4}" type="pres">
      <dgm:prSet presAssocID="{DA67BD22-9FC2-40B8-BCDC-76385D4F7039}" presName="childShp" presStyleLbl="bgAccFollowNode1" presStyleIdx="3" presStyleCnt="7">
        <dgm:presLayoutVars>
          <dgm:bulletEnabled val="1"/>
        </dgm:presLayoutVars>
      </dgm:prSet>
      <dgm:spPr/>
    </dgm:pt>
    <dgm:pt modelId="{0D3586A5-F916-41E9-B96A-E844C79FCEA1}" type="pres">
      <dgm:prSet presAssocID="{546B7C44-C238-41CB-8068-C578AEC1069A}" presName="spacing" presStyleCnt="0"/>
      <dgm:spPr/>
    </dgm:pt>
    <dgm:pt modelId="{41118C80-29FE-4298-90A6-AF32E09ABB97}" type="pres">
      <dgm:prSet presAssocID="{9C98A113-DB61-4051-8CD9-8688FEE80D06}" presName="linNode" presStyleCnt="0"/>
      <dgm:spPr/>
    </dgm:pt>
    <dgm:pt modelId="{B73E56A4-4775-4639-BD56-BC36C7888993}" type="pres">
      <dgm:prSet presAssocID="{9C98A113-DB61-4051-8CD9-8688FEE80D06}" presName="parentShp" presStyleLbl="node1" presStyleIdx="4" presStyleCnt="7" custScaleX="76490">
        <dgm:presLayoutVars>
          <dgm:bulletEnabled val="1"/>
        </dgm:presLayoutVars>
      </dgm:prSet>
      <dgm:spPr/>
    </dgm:pt>
    <dgm:pt modelId="{4EAEF029-AB20-40B6-9284-C422B20E2B36}" type="pres">
      <dgm:prSet presAssocID="{9C98A113-DB61-4051-8CD9-8688FEE80D06}" presName="childShp" presStyleLbl="bgAccFollowNode1" presStyleIdx="4" presStyleCnt="7">
        <dgm:presLayoutVars>
          <dgm:bulletEnabled val="1"/>
        </dgm:presLayoutVars>
      </dgm:prSet>
      <dgm:spPr/>
    </dgm:pt>
    <dgm:pt modelId="{A1065FAA-A927-4FE8-9205-26F1CCD3DB76}" type="pres">
      <dgm:prSet presAssocID="{08DE38F8-133F-4400-8374-13022E06BA95}" presName="spacing" presStyleCnt="0"/>
      <dgm:spPr/>
    </dgm:pt>
    <dgm:pt modelId="{D9668665-FF9A-4B2A-98F4-4DE3B3741F89}" type="pres">
      <dgm:prSet presAssocID="{DB88723C-AD74-4D14-9293-2AF43F87498B}" presName="linNode" presStyleCnt="0"/>
      <dgm:spPr/>
    </dgm:pt>
    <dgm:pt modelId="{E62AE6EE-9935-4DEB-AC19-FA33EFDAD847}" type="pres">
      <dgm:prSet presAssocID="{DB88723C-AD74-4D14-9293-2AF43F87498B}" presName="parentShp" presStyleLbl="node1" presStyleIdx="5" presStyleCnt="7" custScaleX="76490">
        <dgm:presLayoutVars>
          <dgm:bulletEnabled val="1"/>
        </dgm:presLayoutVars>
      </dgm:prSet>
      <dgm:spPr/>
    </dgm:pt>
    <dgm:pt modelId="{9A99CED9-E40B-4D18-8F78-749F63F065D6}" type="pres">
      <dgm:prSet presAssocID="{DB88723C-AD74-4D14-9293-2AF43F87498B}" presName="childShp" presStyleLbl="bgAccFollowNode1" presStyleIdx="5" presStyleCnt="7">
        <dgm:presLayoutVars>
          <dgm:bulletEnabled val="1"/>
        </dgm:presLayoutVars>
      </dgm:prSet>
      <dgm:spPr/>
    </dgm:pt>
    <dgm:pt modelId="{43B4A98B-2953-4598-A571-C5CC46373372}" type="pres">
      <dgm:prSet presAssocID="{EB0D97B1-67A4-44A2-98BD-C8A191252EA3}" presName="spacing" presStyleCnt="0"/>
      <dgm:spPr/>
    </dgm:pt>
    <dgm:pt modelId="{3DB8A855-F18D-4F00-B0C4-CA159518B8CE}" type="pres">
      <dgm:prSet presAssocID="{31C6B61C-22A4-4CC0-8818-2E59AFD01268}" presName="linNode" presStyleCnt="0"/>
      <dgm:spPr/>
    </dgm:pt>
    <dgm:pt modelId="{D5DAEFAC-8F8A-4180-8813-025B7520DAAD}" type="pres">
      <dgm:prSet presAssocID="{31C6B61C-22A4-4CC0-8818-2E59AFD01268}" presName="parentShp" presStyleLbl="node1" presStyleIdx="6" presStyleCnt="7" custScaleX="76490">
        <dgm:presLayoutVars>
          <dgm:bulletEnabled val="1"/>
        </dgm:presLayoutVars>
      </dgm:prSet>
      <dgm:spPr/>
    </dgm:pt>
    <dgm:pt modelId="{A2C1DF97-8C10-4F1A-BEC3-DDC1A080466D}" type="pres">
      <dgm:prSet presAssocID="{31C6B61C-22A4-4CC0-8818-2E59AFD01268}" presName="childShp" presStyleLbl="bgAccFollowNode1" presStyleIdx="6" presStyleCnt="7">
        <dgm:presLayoutVars>
          <dgm:bulletEnabled val="1"/>
        </dgm:presLayoutVars>
      </dgm:prSet>
      <dgm:spPr/>
    </dgm:pt>
  </dgm:ptLst>
  <dgm:cxnLst>
    <dgm:cxn modelId="{8485A704-8A53-4E5F-99E2-547B88FE5A8C}" srcId="{8687CCB4-EA90-4983-BD7E-B6274D25D8E6}" destId="{C61150BD-BEB6-41C7-ABD2-CDA20C3E7747}" srcOrd="0" destOrd="0" parTransId="{C6CF6234-3B3B-4943-865F-8481F152EDC6}" sibTransId="{AC1DE6C7-CB1A-4721-BFB8-4D2CEDD7C4F3}"/>
    <dgm:cxn modelId="{6CE08C11-9A99-42D5-BAC1-A3C4E4E5A632}" srcId="{7D69144A-0112-4E2F-BD80-5162B214BF7A}" destId="{DA67BD22-9FC2-40B8-BCDC-76385D4F7039}" srcOrd="3" destOrd="0" parTransId="{DBD7A93A-918E-48EF-B566-67E1FFBC723F}" sibTransId="{546B7C44-C238-41CB-8068-C578AEC1069A}"/>
    <dgm:cxn modelId="{0871EE19-14D1-489F-8AA8-316A929C282E}" type="presOf" srcId="{BF93EADA-2769-4A59-BE97-C564FA2AB709}" destId="{EAA1FEE2-32A4-42F1-9079-CB84C1A53D1D}" srcOrd="0" destOrd="0" presId="urn:microsoft.com/office/officeart/2005/8/layout/vList6"/>
    <dgm:cxn modelId="{760E431E-45FA-4966-B870-315258AC93F6}" type="presOf" srcId="{57C7361D-2466-4DC4-9EAD-886E4B7C269A}" destId="{4EAEF029-AB20-40B6-9284-C422B20E2B36}" srcOrd="0" destOrd="0" presId="urn:microsoft.com/office/officeart/2005/8/layout/vList6"/>
    <dgm:cxn modelId="{3CFA5920-70DB-4082-ADEC-770E0A3F2E2C}" type="presOf" srcId="{ECB7469D-039A-4756-A15B-F7523AC9294F}" destId="{9B1FFB4B-5E23-49F5-B704-0E8B6DBE7FB3}" srcOrd="0" destOrd="0" presId="urn:microsoft.com/office/officeart/2005/8/layout/vList6"/>
    <dgm:cxn modelId="{46C8BC22-FBC9-4C9B-8892-E9E36CC45C9D}" srcId="{7D69144A-0112-4E2F-BD80-5162B214BF7A}" destId="{DB88723C-AD74-4D14-9293-2AF43F87498B}" srcOrd="5" destOrd="0" parTransId="{6D0EAD75-2D39-4926-9B4A-4CA21508D1C7}" sibTransId="{EB0D97B1-67A4-44A2-98BD-C8A191252EA3}"/>
    <dgm:cxn modelId="{3FEB8B2A-6D24-4D2A-BE1F-E7057D7C1AC4}" type="presOf" srcId="{76A05B87-C0AE-4CA9-B8DD-59A93F91F57B}" destId="{9A99CED9-E40B-4D18-8F78-749F63F065D6}" srcOrd="0" destOrd="0" presId="urn:microsoft.com/office/officeart/2005/8/layout/vList6"/>
    <dgm:cxn modelId="{8A16B13A-AFA7-4A7D-A99F-1F6A58BA83FF}" srcId="{7D69144A-0112-4E2F-BD80-5162B214BF7A}" destId="{5BE05B31-0F21-4DBC-AD20-94E750BCE8C0}" srcOrd="0" destOrd="0" parTransId="{560B35DB-4891-4178-ACED-48B82DE8D744}" sibTransId="{6212F516-B477-4D5D-86C9-5C172EB75934}"/>
    <dgm:cxn modelId="{750B0241-7B78-4EE7-994A-D56A72877BCB}" srcId="{9C98A113-DB61-4051-8CD9-8688FEE80D06}" destId="{57C7361D-2466-4DC4-9EAD-886E4B7C269A}" srcOrd="0" destOrd="0" parTransId="{A2483F9D-8571-4ACE-8288-3BD0A4A9D4B2}" sibTransId="{3213348A-9C2A-44D7-8759-B5C2D8994F34}"/>
    <dgm:cxn modelId="{B0CDDB49-5C14-42AB-9B29-22AF1401019F}" type="presOf" srcId="{9C98A113-DB61-4051-8CD9-8688FEE80D06}" destId="{B73E56A4-4775-4639-BD56-BC36C7888993}" srcOrd="0" destOrd="0" presId="urn:microsoft.com/office/officeart/2005/8/layout/vList6"/>
    <dgm:cxn modelId="{6156B752-2902-488A-8683-ED2B132CE3A3}" type="presOf" srcId="{DB88723C-AD74-4D14-9293-2AF43F87498B}" destId="{E62AE6EE-9935-4DEB-AC19-FA33EFDAD847}" srcOrd="0" destOrd="0" presId="urn:microsoft.com/office/officeart/2005/8/layout/vList6"/>
    <dgm:cxn modelId="{DDA0B281-307A-414A-9E1D-008900E7C009}" srcId="{DA67BD22-9FC2-40B8-BCDC-76385D4F7039}" destId="{FEF6CABE-C5D1-4932-A570-E38BB5B5B7D3}" srcOrd="0" destOrd="0" parTransId="{4E2EBF83-6791-4CAC-BCF6-45CCB614468D}" sibTransId="{8DCA3706-8223-40BC-B800-FBAD355CDB7D}"/>
    <dgm:cxn modelId="{1F32BB8A-4862-4F6E-8164-EF804BA1F62C}" srcId="{7D69144A-0112-4E2F-BD80-5162B214BF7A}" destId="{ECB7469D-039A-4756-A15B-F7523AC9294F}" srcOrd="2" destOrd="0" parTransId="{337BEF19-AF29-494E-96E5-6307BA0D273A}" sibTransId="{6CCDEDBE-839A-4A11-A465-1460908943D8}"/>
    <dgm:cxn modelId="{B3EE728C-35AC-42EA-A363-5EB54CD942FB}" srcId="{7D69144A-0112-4E2F-BD80-5162B214BF7A}" destId="{9C98A113-DB61-4051-8CD9-8688FEE80D06}" srcOrd="4" destOrd="0" parTransId="{233A56A1-436B-492C-8F8D-426B6AC08901}" sibTransId="{08DE38F8-133F-4400-8374-13022E06BA95}"/>
    <dgm:cxn modelId="{9366F393-B505-49AA-8733-B8ACAF0F0B7B}" srcId="{DB88723C-AD74-4D14-9293-2AF43F87498B}" destId="{76A05B87-C0AE-4CA9-B8DD-59A93F91F57B}" srcOrd="0" destOrd="0" parTransId="{30F49500-0B6C-40ED-938F-FBC10F14F281}" sibTransId="{9F4C8F3A-FFCF-4AC9-9B80-7616A96973EF}"/>
    <dgm:cxn modelId="{E4E28B99-B8E5-47F5-AFC6-AB31873F77F7}" type="presOf" srcId="{7D69144A-0112-4E2F-BD80-5162B214BF7A}" destId="{90E2933F-F09C-4C78-8CBF-2740322F8011}" srcOrd="0" destOrd="0" presId="urn:microsoft.com/office/officeart/2005/8/layout/vList6"/>
    <dgm:cxn modelId="{600B069B-7CE1-4193-85BF-A62BF65BCD81}" type="presOf" srcId="{31C6B61C-22A4-4CC0-8818-2E59AFD01268}" destId="{D5DAEFAC-8F8A-4180-8813-025B7520DAAD}" srcOrd="0" destOrd="0" presId="urn:microsoft.com/office/officeart/2005/8/layout/vList6"/>
    <dgm:cxn modelId="{02A62BA0-0F7F-405B-9D5F-BF0A40021757}" srcId="{5BE05B31-0F21-4DBC-AD20-94E750BCE8C0}" destId="{BF93EADA-2769-4A59-BE97-C564FA2AB709}" srcOrd="0" destOrd="0" parTransId="{706D22C8-F712-43D2-A403-AF66CAD06B08}" sibTransId="{F4BDF309-1350-490B-868D-4A0E4D4D6FA4}"/>
    <dgm:cxn modelId="{C7757EA3-6F45-42BE-9A29-4F41DBA9C4CD}" type="presOf" srcId="{8687CCB4-EA90-4983-BD7E-B6274D25D8E6}" destId="{C230149C-957D-487C-A79F-19424322C480}" srcOrd="0" destOrd="0" presId="urn:microsoft.com/office/officeart/2005/8/layout/vList6"/>
    <dgm:cxn modelId="{58CFBDA4-B140-4A0F-A272-38663231A346}" srcId="{ECB7469D-039A-4756-A15B-F7523AC9294F}" destId="{E364F180-54C8-4CF4-8A21-9E98C71397C5}" srcOrd="0" destOrd="0" parTransId="{C8D3172B-C6C5-47CA-B8FD-9A31A7B45514}" sibTransId="{790EAA17-BC36-4DBD-86D9-14515550A07E}"/>
    <dgm:cxn modelId="{0A9576C9-8FA4-4738-95CD-86CEE7B27849}" srcId="{31C6B61C-22A4-4CC0-8818-2E59AFD01268}" destId="{6F11F534-637C-4D36-993F-E2BB5B318587}" srcOrd="0" destOrd="0" parTransId="{8112B45A-0F35-409B-802C-CF57DF7843FA}" sibTransId="{1EC3EF8E-D4BE-47FE-BF5D-4E0D37DC4FD1}"/>
    <dgm:cxn modelId="{A8F3CCCB-5493-4C48-8458-FCA9AADF844E}" type="presOf" srcId="{E364F180-54C8-4CF4-8A21-9E98C71397C5}" destId="{80464082-32D4-486B-A2CF-4EF0DBA14F4F}" srcOrd="0" destOrd="0" presId="urn:microsoft.com/office/officeart/2005/8/layout/vList6"/>
    <dgm:cxn modelId="{2FC777E0-638A-459C-A783-638F24B0D899}" type="presOf" srcId="{6F11F534-637C-4D36-993F-E2BB5B318587}" destId="{A2C1DF97-8C10-4F1A-BEC3-DDC1A080466D}" srcOrd="0" destOrd="0" presId="urn:microsoft.com/office/officeart/2005/8/layout/vList6"/>
    <dgm:cxn modelId="{CA2085E4-21CD-445F-8E73-8AA9B71681C4}" srcId="{7D69144A-0112-4E2F-BD80-5162B214BF7A}" destId="{31C6B61C-22A4-4CC0-8818-2E59AFD01268}" srcOrd="6" destOrd="0" parTransId="{93256F81-584E-4778-822C-E9106D125657}" sibTransId="{0CEBA65D-072A-435C-A743-54862081B317}"/>
    <dgm:cxn modelId="{DBE01DEA-1C43-4E9C-B207-D0315BF729A9}" type="presOf" srcId="{5BE05B31-0F21-4DBC-AD20-94E750BCE8C0}" destId="{2C33313B-FCFE-4019-B18A-0ED52C323577}" srcOrd="0" destOrd="0" presId="urn:microsoft.com/office/officeart/2005/8/layout/vList6"/>
    <dgm:cxn modelId="{5AC8E8F1-B8A7-402A-A231-4DA6DEC6071A}" srcId="{7D69144A-0112-4E2F-BD80-5162B214BF7A}" destId="{8687CCB4-EA90-4983-BD7E-B6274D25D8E6}" srcOrd="1" destOrd="0" parTransId="{EE9BB39C-E8B0-4FFD-9C32-F5854C24D7E6}" sibTransId="{8E054F60-FD47-4E25-8CCB-27CFE6DA84F1}"/>
    <dgm:cxn modelId="{FCF73DF3-07A3-489D-9501-3C9226954BA3}" type="presOf" srcId="{DA67BD22-9FC2-40B8-BCDC-76385D4F7039}" destId="{276436A6-60DB-4432-BE70-FFEA4CA2ACB8}" srcOrd="0" destOrd="0" presId="urn:microsoft.com/office/officeart/2005/8/layout/vList6"/>
    <dgm:cxn modelId="{6878C0FA-5547-48C9-A47C-8087BB451F04}" type="presOf" srcId="{FEF6CABE-C5D1-4932-A570-E38BB5B5B7D3}" destId="{B9BB3D58-A542-4340-B947-64B397F8F0C4}" srcOrd="0" destOrd="0" presId="urn:microsoft.com/office/officeart/2005/8/layout/vList6"/>
    <dgm:cxn modelId="{80E024FC-3F86-4008-ABD7-56BD6FE95C46}" type="presOf" srcId="{C61150BD-BEB6-41C7-ABD2-CDA20C3E7747}" destId="{07808E1E-AD42-480B-9CCA-71FF7F912569}" srcOrd="0" destOrd="0" presId="urn:microsoft.com/office/officeart/2005/8/layout/vList6"/>
    <dgm:cxn modelId="{D8AE8925-3864-48E5-8A65-53E7BA94C393}" type="presParOf" srcId="{90E2933F-F09C-4C78-8CBF-2740322F8011}" destId="{15EE720D-A583-4F01-A59C-D3CBDADB62FA}" srcOrd="0" destOrd="0" presId="urn:microsoft.com/office/officeart/2005/8/layout/vList6"/>
    <dgm:cxn modelId="{6410DAE6-C11A-4864-9F29-4032D52957E5}" type="presParOf" srcId="{15EE720D-A583-4F01-A59C-D3CBDADB62FA}" destId="{2C33313B-FCFE-4019-B18A-0ED52C323577}" srcOrd="0" destOrd="0" presId="urn:microsoft.com/office/officeart/2005/8/layout/vList6"/>
    <dgm:cxn modelId="{91664339-3002-4B28-9398-7C536910D6C2}" type="presParOf" srcId="{15EE720D-A583-4F01-A59C-D3CBDADB62FA}" destId="{EAA1FEE2-32A4-42F1-9079-CB84C1A53D1D}" srcOrd="1" destOrd="0" presId="urn:microsoft.com/office/officeart/2005/8/layout/vList6"/>
    <dgm:cxn modelId="{AD2F8B35-BC35-4955-A044-A42EB2BCD79D}" type="presParOf" srcId="{90E2933F-F09C-4C78-8CBF-2740322F8011}" destId="{D3F4714A-CA61-4BE9-85FA-F8941B945FFF}" srcOrd="1" destOrd="0" presId="urn:microsoft.com/office/officeart/2005/8/layout/vList6"/>
    <dgm:cxn modelId="{86550721-767F-47D1-8A2D-064D4A7DB6B1}" type="presParOf" srcId="{90E2933F-F09C-4C78-8CBF-2740322F8011}" destId="{47B89C28-D3DE-4FDE-8ECF-DFC7631767BC}" srcOrd="2" destOrd="0" presId="urn:microsoft.com/office/officeart/2005/8/layout/vList6"/>
    <dgm:cxn modelId="{E5FF3712-424B-4D0A-A929-E6F8B253D500}" type="presParOf" srcId="{47B89C28-D3DE-4FDE-8ECF-DFC7631767BC}" destId="{C230149C-957D-487C-A79F-19424322C480}" srcOrd="0" destOrd="0" presId="urn:microsoft.com/office/officeart/2005/8/layout/vList6"/>
    <dgm:cxn modelId="{B00173A5-C832-4F4E-9FEC-2CCA85733C18}" type="presParOf" srcId="{47B89C28-D3DE-4FDE-8ECF-DFC7631767BC}" destId="{07808E1E-AD42-480B-9CCA-71FF7F912569}" srcOrd="1" destOrd="0" presId="urn:microsoft.com/office/officeart/2005/8/layout/vList6"/>
    <dgm:cxn modelId="{BE1176C9-7AE7-4F4F-9CAE-864E3B5E2958}" type="presParOf" srcId="{90E2933F-F09C-4C78-8CBF-2740322F8011}" destId="{2694326B-B648-43D5-B855-D0498C19C936}" srcOrd="3" destOrd="0" presId="urn:microsoft.com/office/officeart/2005/8/layout/vList6"/>
    <dgm:cxn modelId="{AA07E0CD-52A4-4492-8A5D-9B5B36A34B7D}" type="presParOf" srcId="{90E2933F-F09C-4C78-8CBF-2740322F8011}" destId="{65125805-3726-4716-91B1-2DA740F666D2}" srcOrd="4" destOrd="0" presId="urn:microsoft.com/office/officeart/2005/8/layout/vList6"/>
    <dgm:cxn modelId="{B7E1883E-D158-47C9-A2EC-DF404BE07776}" type="presParOf" srcId="{65125805-3726-4716-91B1-2DA740F666D2}" destId="{9B1FFB4B-5E23-49F5-B704-0E8B6DBE7FB3}" srcOrd="0" destOrd="0" presId="urn:microsoft.com/office/officeart/2005/8/layout/vList6"/>
    <dgm:cxn modelId="{F66AAD4E-83E5-427B-BA7E-149FAC4ABBA2}" type="presParOf" srcId="{65125805-3726-4716-91B1-2DA740F666D2}" destId="{80464082-32D4-486B-A2CF-4EF0DBA14F4F}" srcOrd="1" destOrd="0" presId="urn:microsoft.com/office/officeart/2005/8/layout/vList6"/>
    <dgm:cxn modelId="{35A2B541-6355-48FE-81D2-06890FAEB0A7}" type="presParOf" srcId="{90E2933F-F09C-4C78-8CBF-2740322F8011}" destId="{28C84786-EFAF-4B46-A312-65BD41E06A65}" srcOrd="5" destOrd="0" presId="urn:microsoft.com/office/officeart/2005/8/layout/vList6"/>
    <dgm:cxn modelId="{32907598-79FA-4002-8D2C-3C75DCCC059D}" type="presParOf" srcId="{90E2933F-F09C-4C78-8CBF-2740322F8011}" destId="{B212F51B-2D97-45B0-84AC-309C520CCBC2}" srcOrd="6" destOrd="0" presId="urn:microsoft.com/office/officeart/2005/8/layout/vList6"/>
    <dgm:cxn modelId="{926B5ECA-8599-483D-AE5E-F587F93DA6BE}" type="presParOf" srcId="{B212F51B-2D97-45B0-84AC-309C520CCBC2}" destId="{276436A6-60DB-4432-BE70-FFEA4CA2ACB8}" srcOrd="0" destOrd="0" presId="urn:microsoft.com/office/officeart/2005/8/layout/vList6"/>
    <dgm:cxn modelId="{52E85D67-BBC6-452D-8900-9BEE799F7B26}" type="presParOf" srcId="{B212F51B-2D97-45B0-84AC-309C520CCBC2}" destId="{B9BB3D58-A542-4340-B947-64B397F8F0C4}" srcOrd="1" destOrd="0" presId="urn:microsoft.com/office/officeart/2005/8/layout/vList6"/>
    <dgm:cxn modelId="{58A67AEF-F3FA-4582-A013-B49B2BFECA7E}" type="presParOf" srcId="{90E2933F-F09C-4C78-8CBF-2740322F8011}" destId="{0D3586A5-F916-41E9-B96A-E844C79FCEA1}" srcOrd="7" destOrd="0" presId="urn:microsoft.com/office/officeart/2005/8/layout/vList6"/>
    <dgm:cxn modelId="{225CCAA9-F2C7-404D-A0A8-3F6AAE8E0638}" type="presParOf" srcId="{90E2933F-F09C-4C78-8CBF-2740322F8011}" destId="{41118C80-29FE-4298-90A6-AF32E09ABB97}" srcOrd="8" destOrd="0" presId="urn:microsoft.com/office/officeart/2005/8/layout/vList6"/>
    <dgm:cxn modelId="{3FBB631A-FA9D-40CC-A233-641E07198F91}" type="presParOf" srcId="{41118C80-29FE-4298-90A6-AF32E09ABB97}" destId="{B73E56A4-4775-4639-BD56-BC36C7888993}" srcOrd="0" destOrd="0" presId="urn:microsoft.com/office/officeart/2005/8/layout/vList6"/>
    <dgm:cxn modelId="{E913AF58-3CD4-4574-8C3C-F496D966250A}" type="presParOf" srcId="{41118C80-29FE-4298-90A6-AF32E09ABB97}" destId="{4EAEF029-AB20-40B6-9284-C422B20E2B36}" srcOrd="1" destOrd="0" presId="urn:microsoft.com/office/officeart/2005/8/layout/vList6"/>
    <dgm:cxn modelId="{0B5E0C85-10E0-4A47-94C6-2A6A9A1801E0}" type="presParOf" srcId="{90E2933F-F09C-4C78-8CBF-2740322F8011}" destId="{A1065FAA-A927-4FE8-9205-26F1CCD3DB76}" srcOrd="9" destOrd="0" presId="urn:microsoft.com/office/officeart/2005/8/layout/vList6"/>
    <dgm:cxn modelId="{A42A2813-71E8-453B-BDB1-42A1716BE748}" type="presParOf" srcId="{90E2933F-F09C-4C78-8CBF-2740322F8011}" destId="{D9668665-FF9A-4B2A-98F4-4DE3B3741F89}" srcOrd="10" destOrd="0" presId="urn:microsoft.com/office/officeart/2005/8/layout/vList6"/>
    <dgm:cxn modelId="{485AF92B-C3C7-47B5-B98C-F87EDE69F0F2}" type="presParOf" srcId="{D9668665-FF9A-4B2A-98F4-4DE3B3741F89}" destId="{E62AE6EE-9935-4DEB-AC19-FA33EFDAD847}" srcOrd="0" destOrd="0" presId="urn:microsoft.com/office/officeart/2005/8/layout/vList6"/>
    <dgm:cxn modelId="{ACAE5081-B8CE-4587-AC94-3A02B6F9CDE4}" type="presParOf" srcId="{D9668665-FF9A-4B2A-98F4-4DE3B3741F89}" destId="{9A99CED9-E40B-4D18-8F78-749F63F065D6}" srcOrd="1" destOrd="0" presId="urn:microsoft.com/office/officeart/2005/8/layout/vList6"/>
    <dgm:cxn modelId="{42DDE620-4F39-406A-A1AE-A02F7D8CF316}" type="presParOf" srcId="{90E2933F-F09C-4C78-8CBF-2740322F8011}" destId="{43B4A98B-2953-4598-A571-C5CC46373372}" srcOrd="11" destOrd="0" presId="urn:microsoft.com/office/officeart/2005/8/layout/vList6"/>
    <dgm:cxn modelId="{34BF559B-7FB4-4B20-A8AE-B0BC9B5E7C08}" type="presParOf" srcId="{90E2933F-F09C-4C78-8CBF-2740322F8011}" destId="{3DB8A855-F18D-4F00-B0C4-CA159518B8CE}" srcOrd="12" destOrd="0" presId="urn:microsoft.com/office/officeart/2005/8/layout/vList6"/>
    <dgm:cxn modelId="{A0368A63-503B-4722-AE3E-AFFD21C2B0FC}" type="presParOf" srcId="{3DB8A855-F18D-4F00-B0C4-CA159518B8CE}" destId="{D5DAEFAC-8F8A-4180-8813-025B7520DAAD}" srcOrd="0" destOrd="0" presId="urn:microsoft.com/office/officeart/2005/8/layout/vList6"/>
    <dgm:cxn modelId="{BF07CB42-36A4-4D6E-B9EE-6D4162F17742}" type="presParOf" srcId="{3DB8A855-F18D-4F00-B0C4-CA159518B8CE}" destId="{A2C1DF97-8C10-4F1A-BEC3-DDC1A080466D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AA9C42-CE9A-4FD1-874F-519C6203AC86}">
      <dsp:nvSpPr>
        <dsp:cNvPr id="0" name=""/>
        <dsp:cNvSpPr/>
      </dsp:nvSpPr>
      <dsp:spPr>
        <a:xfrm>
          <a:off x="721466" y="276950"/>
          <a:ext cx="3678630" cy="1449856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6E469F-37A2-46E8-A24B-69C0A9A08B73}">
      <dsp:nvSpPr>
        <dsp:cNvPr id="0" name=""/>
        <dsp:cNvSpPr/>
      </dsp:nvSpPr>
      <dsp:spPr>
        <a:xfrm>
          <a:off x="2275002" y="2832026"/>
          <a:ext cx="562562" cy="360040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CC6429-4C55-4E10-A0A8-FD9A9233DDCA}">
      <dsp:nvSpPr>
        <dsp:cNvPr id="0" name=""/>
        <dsp:cNvSpPr/>
      </dsp:nvSpPr>
      <dsp:spPr>
        <a:xfrm>
          <a:off x="1206134" y="2977252"/>
          <a:ext cx="2700300" cy="6750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INFO</a:t>
          </a:r>
        </a:p>
      </dsp:txBody>
      <dsp:txXfrm>
        <a:off x="1206134" y="2977252"/>
        <a:ext cx="2700300" cy="675075"/>
      </dsp:txXfrm>
    </dsp:sp>
    <dsp:sp modelId="{39E2D3AB-BBEB-4EB4-889C-238878B29CDC}">
      <dsp:nvSpPr>
        <dsp:cNvPr id="0" name=""/>
        <dsp:cNvSpPr/>
      </dsp:nvSpPr>
      <dsp:spPr>
        <a:xfrm>
          <a:off x="1841120" y="1561229"/>
          <a:ext cx="1665524" cy="134149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chemeClr val="bg1"/>
              </a:solidFill>
            </a:rPr>
            <a:t>Primární Sekundární</a:t>
          </a:r>
        </a:p>
      </dsp:txBody>
      <dsp:txXfrm>
        <a:off x="2085030" y="1757687"/>
        <a:ext cx="1177704" cy="948582"/>
      </dsp:txXfrm>
    </dsp:sp>
    <dsp:sp modelId="{FF70229E-2E50-44C7-AE8B-4F219C09298E}">
      <dsp:nvSpPr>
        <dsp:cNvPr id="0" name=""/>
        <dsp:cNvSpPr/>
      </dsp:nvSpPr>
      <dsp:spPr>
        <a:xfrm>
          <a:off x="803982" y="415435"/>
          <a:ext cx="1730362" cy="12030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>
              <a:solidFill>
                <a:schemeClr val="bg1"/>
              </a:solidFill>
            </a:rPr>
            <a:t>Subjektivní Objektivní</a:t>
          </a:r>
        </a:p>
      </dsp:txBody>
      <dsp:txXfrm>
        <a:off x="1057388" y="591612"/>
        <a:ext cx="1223550" cy="850660"/>
      </dsp:txXfrm>
    </dsp:sp>
    <dsp:sp modelId="{402340CE-AC00-4607-87A8-05DBC4130701}">
      <dsp:nvSpPr>
        <dsp:cNvPr id="0" name=""/>
        <dsp:cNvSpPr/>
      </dsp:nvSpPr>
      <dsp:spPr>
        <a:xfrm>
          <a:off x="2383189" y="0"/>
          <a:ext cx="1732681" cy="12101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>
              <a:solidFill>
                <a:schemeClr val="bg1"/>
              </a:solidFill>
            </a:rPr>
            <a:t>přesné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>
              <a:solidFill>
                <a:schemeClr val="bg1"/>
              </a:solidFill>
            </a:rPr>
            <a:t>komplexní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>
              <a:solidFill>
                <a:schemeClr val="bg1"/>
              </a:solidFill>
            </a:rPr>
            <a:t>systematické</a:t>
          </a:r>
        </a:p>
      </dsp:txBody>
      <dsp:txXfrm>
        <a:off x="2636934" y="177223"/>
        <a:ext cx="1225191" cy="855706"/>
      </dsp:txXfrm>
    </dsp:sp>
    <dsp:sp modelId="{F052ABBE-9D57-4016-8281-BC5F4588ECBC}">
      <dsp:nvSpPr>
        <dsp:cNvPr id="0" name=""/>
        <dsp:cNvSpPr/>
      </dsp:nvSpPr>
      <dsp:spPr>
        <a:xfrm>
          <a:off x="658119" y="18205"/>
          <a:ext cx="3946600" cy="3389222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A1FEE2-32A4-42F1-9079-CB84C1A53D1D}">
      <dsp:nvSpPr>
        <dsp:cNvPr id="0" name=""/>
        <dsp:cNvSpPr/>
      </dsp:nvSpPr>
      <dsp:spPr>
        <a:xfrm>
          <a:off x="4055133" y="4994"/>
          <a:ext cx="6946258" cy="746348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Zamyšlení nad Ed. potřebami </a:t>
          </a:r>
          <a:r>
            <a:rPr lang="cs-CZ" sz="1400" kern="1200" dirty="0" err="1"/>
            <a:t>edukanta</a:t>
          </a:r>
          <a:r>
            <a:rPr lang="cs-CZ" sz="1400" kern="1200" dirty="0"/>
            <a:t>, k jaké změně a v jaké oblasti by mělo dojít; </a:t>
          </a:r>
          <a:r>
            <a:rPr lang="cs-CZ" sz="1400" b="0" kern="1200" dirty="0"/>
            <a:t>vymezení cílů </a:t>
          </a:r>
          <a:r>
            <a:rPr lang="cs-CZ" sz="1400" kern="1200" dirty="0"/>
            <a:t>Ed.</a:t>
          </a:r>
        </a:p>
      </dsp:txBody>
      <dsp:txXfrm>
        <a:off x="4055133" y="98288"/>
        <a:ext cx="6666378" cy="559761"/>
      </dsp:txXfrm>
    </dsp:sp>
    <dsp:sp modelId="{2C33313B-FCFE-4019-B18A-0ED52C323577}">
      <dsp:nvSpPr>
        <dsp:cNvPr id="0" name=""/>
        <dsp:cNvSpPr/>
      </dsp:nvSpPr>
      <dsp:spPr>
        <a:xfrm>
          <a:off x="575705" y="4994"/>
          <a:ext cx="3479427" cy="746348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Proč? </a:t>
          </a:r>
        </a:p>
      </dsp:txBody>
      <dsp:txXfrm>
        <a:off x="612139" y="41428"/>
        <a:ext cx="3406559" cy="673480"/>
      </dsp:txXfrm>
    </dsp:sp>
    <dsp:sp modelId="{07808E1E-AD42-480B-9CCA-71FF7F912569}">
      <dsp:nvSpPr>
        <dsp:cNvPr id="0" name=""/>
        <dsp:cNvSpPr/>
      </dsp:nvSpPr>
      <dsp:spPr>
        <a:xfrm>
          <a:off x="4055133" y="825977"/>
          <a:ext cx="6946258" cy="746348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3279527"/>
            <a:satOff val="-10778"/>
            <a:lumOff val="-806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3279527"/>
              <a:satOff val="-10778"/>
              <a:lumOff val="-80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Koho do Ed. zahrneme. Všímáme si charakteristiky </a:t>
          </a:r>
          <a:r>
            <a:rPr lang="cs-CZ" sz="1400" kern="1200" dirty="0" err="1"/>
            <a:t>edukanta</a:t>
          </a:r>
          <a:r>
            <a:rPr lang="cs-CZ" sz="1400" kern="1200" dirty="0"/>
            <a:t> (pohlaví, věk, </a:t>
          </a:r>
          <a:r>
            <a:rPr lang="cs-CZ" sz="1400" kern="1200" dirty="0" err="1"/>
            <a:t>vzděl</a:t>
          </a:r>
          <a:r>
            <a:rPr lang="cs-CZ" sz="1400" kern="1200" dirty="0"/>
            <a:t>., motivace, zdrav. a psych. stav, </a:t>
          </a:r>
          <a:r>
            <a:rPr lang="cs-CZ" sz="1400" kern="1200" dirty="0" err="1"/>
            <a:t>kognit</a:t>
          </a:r>
          <a:r>
            <a:rPr lang="cs-CZ" sz="1400" kern="1200" dirty="0"/>
            <a:t>. schopnosti, život. styl, socio-kult. a ekonom. podmínky</a:t>
          </a:r>
        </a:p>
      </dsp:txBody>
      <dsp:txXfrm>
        <a:off x="4055133" y="919271"/>
        <a:ext cx="6666378" cy="559761"/>
      </dsp:txXfrm>
    </dsp:sp>
    <dsp:sp modelId="{C230149C-957D-487C-A79F-19424322C480}">
      <dsp:nvSpPr>
        <dsp:cNvPr id="0" name=""/>
        <dsp:cNvSpPr/>
      </dsp:nvSpPr>
      <dsp:spPr>
        <a:xfrm>
          <a:off x="575705" y="825977"/>
          <a:ext cx="3479427" cy="746348"/>
        </a:xfrm>
        <a:prstGeom prst="roundRect">
          <a:avLst/>
        </a:prstGeom>
        <a:gradFill rotWithShape="0">
          <a:gsLst>
            <a:gs pos="0">
              <a:schemeClr val="accent5">
                <a:hueOff val="2972652"/>
                <a:satOff val="0"/>
                <a:lumOff val="-2288"/>
                <a:alphaOff val="0"/>
                <a:shade val="51000"/>
                <a:satMod val="130000"/>
              </a:schemeClr>
            </a:gs>
            <a:gs pos="80000">
              <a:schemeClr val="accent5">
                <a:hueOff val="2972652"/>
                <a:satOff val="0"/>
                <a:lumOff val="-2288"/>
                <a:alphaOff val="0"/>
                <a:shade val="93000"/>
                <a:satMod val="130000"/>
              </a:schemeClr>
            </a:gs>
            <a:gs pos="100000">
              <a:schemeClr val="accent5">
                <a:hueOff val="2972652"/>
                <a:satOff val="0"/>
                <a:lumOff val="-228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Koho</a:t>
          </a:r>
          <a:r>
            <a:rPr lang="cs-CZ" sz="2400" b="0" kern="1200" dirty="0"/>
            <a:t>?</a:t>
          </a:r>
          <a:r>
            <a:rPr lang="cs-CZ" sz="2400" b="1" kern="1200" dirty="0"/>
            <a:t> </a:t>
          </a:r>
        </a:p>
      </dsp:txBody>
      <dsp:txXfrm>
        <a:off x="612139" y="862411"/>
        <a:ext cx="3406559" cy="673480"/>
      </dsp:txXfrm>
    </dsp:sp>
    <dsp:sp modelId="{80464082-32D4-486B-A2CF-4EF0DBA14F4F}">
      <dsp:nvSpPr>
        <dsp:cNvPr id="0" name=""/>
        <dsp:cNvSpPr/>
      </dsp:nvSpPr>
      <dsp:spPr>
        <a:xfrm>
          <a:off x="4055133" y="1646961"/>
          <a:ext cx="6946258" cy="746348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6559053"/>
            <a:satOff val="-21556"/>
            <a:lumOff val="-1611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6559053"/>
              <a:satOff val="-21556"/>
              <a:lumOff val="-161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Co bude obsahem Ed. ve vztahu k potřebám </a:t>
          </a:r>
          <a:r>
            <a:rPr lang="cs-CZ" sz="1400" kern="1200" dirty="0" err="1"/>
            <a:t>edukanta</a:t>
          </a:r>
          <a:r>
            <a:rPr lang="cs-CZ" sz="1400" kern="1200" dirty="0"/>
            <a:t> (základní </a:t>
          </a:r>
          <a:r>
            <a:rPr lang="cs-CZ" sz="1400" kern="1200" dirty="0" err="1"/>
            <a:t>ed</a:t>
          </a:r>
          <a:r>
            <a:rPr lang="cs-CZ" sz="1400" kern="1200" dirty="0"/>
            <a:t>.? nebo reedukace?)</a:t>
          </a:r>
        </a:p>
      </dsp:txBody>
      <dsp:txXfrm>
        <a:off x="4055133" y="1740255"/>
        <a:ext cx="6666378" cy="559761"/>
      </dsp:txXfrm>
    </dsp:sp>
    <dsp:sp modelId="{9B1FFB4B-5E23-49F5-B704-0E8B6DBE7FB3}">
      <dsp:nvSpPr>
        <dsp:cNvPr id="0" name=""/>
        <dsp:cNvSpPr/>
      </dsp:nvSpPr>
      <dsp:spPr>
        <a:xfrm>
          <a:off x="575705" y="1646961"/>
          <a:ext cx="3479427" cy="746348"/>
        </a:xfrm>
        <a:prstGeom prst="roundRect">
          <a:avLst/>
        </a:prstGeom>
        <a:gradFill rotWithShape="0">
          <a:gsLst>
            <a:gs pos="0">
              <a:schemeClr val="accent5">
                <a:hueOff val="5945304"/>
                <a:satOff val="0"/>
                <a:lumOff val="-4575"/>
                <a:alphaOff val="0"/>
                <a:shade val="51000"/>
                <a:satMod val="130000"/>
              </a:schemeClr>
            </a:gs>
            <a:gs pos="80000">
              <a:schemeClr val="accent5">
                <a:hueOff val="5945304"/>
                <a:satOff val="0"/>
                <a:lumOff val="-4575"/>
                <a:alphaOff val="0"/>
                <a:shade val="93000"/>
                <a:satMod val="130000"/>
              </a:schemeClr>
            </a:gs>
            <a:gs pos="100000">
              <a:schemeClr val="accent5">
                <a:hueOff val="5945304"/>
                <a:satOff val="0"/>
                <a:lumOff val="-457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Co</a:t>
          </a:r>
          <a:r>
            <a:rPr lang="cs-CZ" sz="2400" b="0" kern="1200" dirty="0"/>
            <a:t>?</a:t>
          </a:r>
        </a:p>
      </dsp:txBody>
      <dsp:txXfrm>
        <a:off x="612139" y="1683395"/>
        <a:ext cx="3406559" cy="673480"/>
      </dsp:txXfrm>
    </dsp:sp>
    <dsp:sp modelId="{B9BB3D58-A542-4340-B947-64B397F8F0C4}">
      <dsp:nvSpPr>
        <dsp:cNvPr id="0" name=""/>
        <dsp:cNvSpPr/>
      </dsp:nvSpPr>
      <dsp:spPr>
        <a:xfrm>
          <a:off x="4076041" y="2467945"/>
          <a:ext cx="6946258" cy="746348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9838579"/>
            <a:satOff val="-32333"/>
            <a:lumOff val="-2417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9838579"/>
              <a:satOff val="-32333"/>
              <a:lumOff val="-241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Volba vhodných forem a metod Ed., </a:t>
          </a:r>
          <a:r>
            <a:rPr lang="cs-CZ" sz="1400" kern="1200" dirty="0" err="1"/>
            <a:t>kt</a:t>
          </a:r>
          <a:r>
            <a:rPr lang="cs-CZ" sz="1400" kern="1200" dirty="0"/>
            <a:t>. jsou pro daného </a:t>
          </a:r>
          <a:r>
            <a:rPr lang="cs-CZ" sz="1400" kern="1200" dirty="0" err="1"/>
            <a:t>edukanta</a:t>
          </a:r>
          <a:r>
            <a:rPr lang="cs-CZ" sz="1400" kern="1200" dirty="0"/>
            <a:t> vhodné a budou odpovídat jeho potřebám</a:t>
          </a:r>
        </a:p>
      </dsp:txBody>
      <dsp:txXfrm>
        <a:off x="4076041" y="2561239"/>
        <a:ext cx="6666378" cy="559761"/>
      </dsp:txXfrm>
    </dsp:sp>
    <dsp:sp modelId="{276436A6-60DB-4432-BE70-FFEA4CA2ACB8}">
      <dsp:nvSpPr>
        <dsp:cNvPr id="0" name=""/>
        <dsp:cNvSpPr/>
      </dsp:nvSpPr>
      <dsp:spPr>
        <a:xfrm>
          <a:off x="554797" y="2467945"/>
          <a:ext cx="3521243" cy="746348"/>
        </a:xfrm>
        <a:prstGeom prst="roundRect">
          <a:avLst/>
        </a:prstGeom>
        <a:gradFill rotWithShape="0">
          <a:gsLst>
            <a:gs pos="0">
              <a:schemeClr val="accent5">
                <a:hueOff val="8917956"/>
                <a:satOff val="0"/>
                <a:lumOff val="-6863"/>
                <a:alphaOff val="0"/>
                <a:shade val="51000"/>
                <a:satMod val="130000"/>
              </a:schemeClr>
            </a:gs>
            <a:gs pos="80000">
              <a:schemeClr val="accent5">
                <a:hueOff val="8917956"/>
                <a:satOff val="0"/>
                <a:lumOff val="-6863"/>
                <a:alphaOff val="0"/>
                <a:shade val="93000"/>
                <a:satMod val="130000"/>
              </a:schemeClr>
            </a:gs>
            <a:gs pos="100000">
              <a:schemeClr val="accent5">
                <a:hueOff val="8917956"/>
                <a:satOff val="0"/>
                <a:lumOff val="-686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Jak</a:t>
          </a:r>
          <a:r>
            <a:rPr lang="cs-CZ" sz="2400" b="0" kern="1200" dirty="0"/>
            <a:t>?</a:t>
          </a:r>
        </a:p>
      </dsp:txBody>
      <dsp:txXfrm>
        <a:off x="591231" y="2504379"/>
        <a:ext cx="3448375" cy="673480"/>
      </dsp:txXfrm>
    </dsp:sp>
    <dsp:sp modelId="{4EAEF029-AB20-40B6-9284-C422B20E2B36}">
      <dsp:nvSpPr>
        <dsp:cNvPr id="0" name=""/>
        <dsp:cNvSpPr/>
      </dsp:nvSpPr>
      <dsp:spPr>
        <a:xfrm>
          <a:off x="4086484" y="3288928"/>
          <a:ext cx="6946258" cy="746348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13118106"/>
            <a:satOff val="-43111"/>
            <a:lumOff val="-3222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13118106"/>
              <a:satOff val="-43111"/>
              <a:lumOff val="-3222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Který člen z týmu vzhledem ke své profesi a obsahu Ed. poskytne ve správný čas vhodnou Ed. – potřeba posloupnosti a časového rozsahu Ed., nutnost spolupráce v týmu</a:t>
          </a:r>
        </a:p>
      </dsp:txBody>
      <dsp:txXfrm>
        <a:off x="4086484" y="3382222"/>
        <a:ext cx="6666378" cy="559761"/>
      </dsp:txXfrm>
    </dsp:sp>
    <dsp:sp modelId="{B73E56A4-4775-4639-BD56-BC36C7888993}">
      <dsp:nvSpPr>
        <dsp:cNvPr id="0" name=""/>
        <dsp:cNvSpPr/>
      </dsp:nvSpPr>
      <dsp:spPr>
        <a:xfrm>
          <a:off x="544355" y="3288928"/>
          <a:ext cx="3542128" cy="746348"/>
        </a:xfrm>
        <a:prstGeom prst="roundRect">
          <a:avLst/>
        </a:prstGeom>
        <a:gradFill rotWithShape="0">
          <a:gsLst>
            <a:gs pos="0">
              <a:schemeClr val="accent5">
                <a:hueOff val="11890608"/>
                <a:satOff val="0"/>
                <a:lumOff val="-9150"/>
                <a:alphaOff val="0"/>
                <a:shade val="51000"/>
                <a:satMod val="130000"/>
              </a:schemeClr>
            </a:gs>
            <a:gs pos="80000">
              <a:schemeClr val="accent5">
                <a:hueOff val="11890608"/>
                <a:satOff val="0"/>
                <a:lumOff val="-9150"/>
                <a:alphaOff val="0"/>
                <a:shade val="93000"/>
                <a:satMod val="130000"/>
              </a:schemeClr>
            </a:gs>
            <a:gs pos="100000">
              <a:schemeClr val="accent5">
                <a:hueOff val="11890608"/>
                <a:satOff val="0"/>
                <a:lumOff val="-915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Kdo a kdy</a:t>
          </a:r>
          <a:r>
            <a:rPr lang="cs-CZ" sz="2400" kern="1200" dirty="0"/>
            <a:t>? </a:t>
          </a:r>
        </a:p>
      </dsp:txBody>
      <dsp:txXfrm>
        <a:off x="580789" y="3325362"/>
        <a:ext cx="3469260" cy="673480"/>
      </dsp:txXfrm>
    </dsp:sp>
    <dsp:sp modelId="{9A99CED9-E40B-4D18-8F78-749F63F065D6}">
      <dsp:nvSpPr>
        <dsp:cNvPr id="0" name=""/>
        <dsp:cNvSpPr/>
      </dsp:nvSpPr>
      <dsp:spPr>
        <a:xfrm>
          <a:off x="4086484" y="4109912"/>
          <a:ext cx="6946258" cy="746348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16397631"/>
            <a:satOff val="-53889"/>
            <a:lumOff val="-4028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16397631"/>
              <a:satOff val="-53889"/>
              <a:lumOff val="-402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V jakém prostředí bude Ed. probíhat, zda využijeme při Ed. podpůrné materiály a z jakých prostředků bude Ed. financována</a:t>
          </a:r>
        </a:p>
      </dsp:txBody>
      <dsp:txXfrm>
        <a:off x="4086484" y="4203206"/>
        <a:ext cx="6666378" cy="559761"/>
      </dsp:txXfrm>
    </dsp:sp>
    <dsp:sp modelId="{E62AE6EE-9935-4DEB-AC19-FA33EFDAD847}">
      <dsp:nvSpPr>
        <dsp:cNvPr id="0" name=""/>
        <dsp:cNvSpPr/>
      </dsp:nvSpPr>
      <dsp:spPr>
        <a:xfrm>
          <a:off x="544355" y="4109912"/>
          <a:ext cx="3542128" cy="746348"/>
        </a:xfrm>
        <a:prstGeom prst="roundRect">
          <a:avLst/>
        </a:prstGeom>
        <a:gradFill rotWithShape="0">
          <a:gsLst>
            <a:gs pos="0">
              <a:schemeClr val="accent5">
                <a:hueOff val="14863260"/>
                <a:satOff val="0"/>
                <a:lumOff val="-11438"/>
                <a:alphaOff val="0"/>
                <a:shade val="51000"/>
                <a:satMod val="130000"/>
              </a:schemeClr>
            </a:gs>
            <a:gs pos="80000">
              <a:schemeClr val="accent5">
                <a:hueOff val="14863260"/>
                <a:satOff val="0"/>
                <a:lumOff val="-11438"/>
                <a:alphaOff val="0"/>
                <a:shade val="93000"/>
                <a:satMod val="130000"/>
              </a:schemeClr>
            </a:gs>
            <a:gs pos="100000">
              <a:schemeClr val="accent5">
                <a:hueOff val="14863260"/>
                <a:satOff val="0"/>
                <a:lumOff val="-1143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Kde a za jakých podmínek</a:t>
          </a:r>
          <a:r>
            <a:rPr lang="cs-CZ" sz="2400" kern="1200" dirty="0"/>
            <a:t>?</a:t>
          </a:r>
        </a:p>
      </dsp:txBody>
      <dsp:txXfrm>
        <a:off x="580789" y="4146346"/>
        <a:ext cx="3469260" cy="673480"/>
      </dsp:txXfrm>
    </dsp:sp>
    <dsp:sp modelId="{A2C1DF97-8C10-4F1A-BEC3-DDC1A080466D}">
      <dsp:nvSpPr>
        <dsp:cNvPr id="0" name=""/>
        <dsp:cNvSpPr/>
      </dsp:nvSpPr>
      <dsp:spPr>
        <a:xfrm>
          <a:off x="4086484" y="4930896"/>
          <a:ext cx="6946258" cy="746348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19677158"/>
            <a:satOff val="-64667"/>
            <a:lumOff val="-4833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19677158"/>
              <a:satOff val="-64667"/>
              <a:lumOff val="-483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400" kern="1200" dirty="0"/>
            <a:t>Promyslet způsob hodnocení jednotlivých změn a jaké nástroje se pro hodnocení zvolí.</a:t>
          </a:r>
        </a:p>
      </dsp:txBody>
      <dsp:txXfrm>
        <a:off x="4086484" y="5024190"/>
        <a:ext cx="6666378" cy="559761"/>
      </dsp:txXfrm>
    </dsp:sp>
    <dsp:sp modelId="{D5DAEFAC-8F8A-4180-8813-025B7520DAAD}">
      <dsp:nvSpPr>
        <dsp:cNvPr id="0" name=""/>
        <dsp:cNvSpPr/>
      </dsp:nvSpPr>
      <dsp:spPr>
        <a:xfrm>
          <a:off x="544355" y="4930896"/>
          <a:ext cx="3542128" cy="746348"/>
        </a:xfrm>
        <a:prstGeom prst="roundRect">
          <a:avLst/>
        </a:prstGeom>
        <a:gradFill rotWithShape="0">
          <a:gsLst>
            <a:gs pos="0">
              <a:schemeClr val="accent5">
                <a:hueOff val="17835912"/>
                <a:satOff val="0"/>
                <a:lumOff val="-13725"/>
                <a:alphaOff val="0"/>
                <a:shade val="51000"/>
                <a:satMod val="130000"/>
              </a:schemeClr>
            </a:gs>
            <a:gs pos="80000">
              <a:schemeClr val="accent5">
                <a:hueOff val="17835912"/>
                <a:satOff val="0"/>
                <a:lumOff val="-13725"/>
                <a:alphaOff val="0"/>
                <a:shade val="93000"/>
                <a:satMod val="130000"/>
              </a:schemeClr>
            </a:gs>
            <a:gs pos="100000">
              <a:schemeClr val="accent5">
                <a:hueOff val="17835912"/>
                <a:satOff val="0"/>
                <a:lumOff val="-1372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S jakým výsledkem</a:t>
          </a:r>
          <a:r>
            <a:rPr lang="cs-CZ" sz="2400" kern="1200" dirty="0"/>
            <a:t>?</a:t>
          </a:r>
        </a:p>
      </dsp:txBody>
      <dsp:txXfrm>
        <a:off x="580789" y="4967330"/>
        <a:ext cx="3469260" cy="6734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9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fld id="{77061D28-F469-45C9-A61E-DA51F617553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661040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6144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fld id="{A9A2877D-C956-4E34-8D14-E948991F6019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229268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6349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fld id="{80F84DF9-0C40-4E1D-8841-48D18087ADB3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089726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655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fld id="{78F98396-6B9F-42AF-94C1-F563E34DD791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280065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/>
              <a:t>Na základě anamnestických údajů o P/K se rozhodneme, jakým směrem bude Ed. ubírat.</a:t>
            </a:r>
          </a:p>
          <a:p>
            <a:r>
              <a:rPr lang="cs-CZ" altLang="cs-CZ"/>
              <a:t>Plánování vychází z priorit P/K nebo rodiny a oše. Dg.</a:t>
            </a:r>
          </a:p>
        </p:txBody>
      </p:sp>
      <p:sp>
        <p:nvSpPr>
          <p:cNvPr id="675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104845D-4359-40F9-B1E4-0AF1A21A337F}" type="slidenum">
              <a:rPr lang="cs-CZ" altLang="cs-CZ" smtClean="0">
                <a:latin typeface="Tw Cen MT" panose="020B0602020104020603" pitchFamily="34" charset="-18"/>
              </a:rPr>
              <a:pPr>
                <a:spcBef>
                  <a:spcPct val="0"/>
                </a:spcBef>
              </a:pPr>
              <a:t>16</a:t>
            </a:fld>
            <a:endParaRPr lang="cs-CZ" altLang="cs-CZ">
              <a:latin typeface="Tw Cen MT" panose="020B06020201040206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1512764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/>
              <a:t>Cíle musí být specifické a měli by se odrazit v P/K chování </a:t>
            </a:r>
          </a:p>
          <a:p>
            <a:r>
              <a:rPr lang="cs-CZ" altLang="cs-CZ"/>
              <a:t>Dílčí cíl je vytýčen zpravidla pro jednu edukační lekci, vycházejí z hlavního cíle a směřují k dosažení hlavního cíle</a:t>
            </a:r>
          </a:p>
        </p:txBody>
      </p:sp>
      <p:sp>
        <p:nvSpPr>
          <p:cNvPr id="696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9070BFD-5381-4A85-8900-1C93150C20CE}" type="slidenum">
              <a:rPr lang="cs-CZ" altLang="cs-CZ" smtClean="0">
                <a:latin typeface="Tw Cen MT" panose="020B0602020104020603" pitchFamily="34" charset="-18"/>
              </a:rPr>
              <a:pPr>
                <a:spcBef>
                  <a:spcPct val="0"/>
                </a:spcBef>
              </a:pPr>
              <a:t>17</a:t>
            </a:fld>
            <a:endParaRPr lang="cs-CZ" altLang="cs-CZ">
              <a:latin typeface="Tw Cen MT" panose="020B06020201040206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3854912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/>
              <a:t>Jednoznačnost – cíl stanovit tak, aby nebylo možné jiné interpretování</a:t>
            </a:r>
          </a:p>
          <a:p>
            <a:r>
              <a:rPr lang="cs-CZ" altLang="cs-CZ"/>
              <a:t>Kontrolovatelnost  - dosažení cílu možno zkontrolovat kdykoliv dostupnými prostředky </a:t>
            </a:r>
          </a:p>
          <a:p>
            <a:endParaRPr lang="cs-CZ" altLang="cs-CZ"/>
          </a:p>
        </p:txBody>
      </p:sp>
      <p:sp>
        <p:nvSpPr>
          <p:cNvPr id="716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919DEB0-57FB-4B48-9394-D71E5640FCAC}" type="slidenum">
              <a:rPr lang="cs-CZ" altLang="cs-CZ" smtClean="0">
                <a:latin typeface="Tw Cen MT" panose="020B0602020104020603" pitchFamily="34" charset="-18"/>
              </a:rPr>
              <a:pPr>
                <a:spcBef>
                  <a:spcPct val="0"/>
                </a:spcBef>
              </a:pPr>
              <a:t>18</a:t>
            </a:fld>
            <a:endParaRPr lang="cs-CZ" altLang="cs-CZ">
              <a:latin typeface="Tw Cen MT" panose="020B06020201040206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1411889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7373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6642B9-454E-40AD-B5AF-BDA52D76FEAB}" type="slidenum">
              <a:rPr lang="cs-CZ" altLang="cs-CZ" smtClean="0">
                <a:latin typeface="Tw Cen MT" panose="020B0602020104020603" pitchFamily="34" charset="-18"/>
              </a:rPr>
              <a:pPr>
                <a:spcBef>
                  <a:spcPct val="0"/>
                </a:spcBef>
              </a:pPr>
              <a:t>19</a:t>
            </a:fld>
            <a:endParaRPr lang="cs-CZ" altLang="cs-CZ">
              <a:latin typeface="Tw Cen MT" panose="020B06020201040206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9752739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9603376E-845F-49A8-A17A-7921EEDAED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b="1" dirty="0"/>
              <a:t>Nižší cíle – znalost, porozumět, aplikovat</a:t>
            </a:r>
          </a:p>
          <a:p>
            <a:pPr>
              <a:defRPr/>
            </a:pPr>
            <a:r>
              <a:rPr lang="cs-CZ" b="1" dirty="0"/>
              <a:t>Vyšší cíle – analýza, syntéza, hodnocení</a:t>
            </a:r>
          </a:p>
          <a:p>
            <a:pPr>
              <a:defRPr/>
            </a:pPr>
            <a:endParaRPr lang="cs-CZ" b="1" dirty="0"/>
          </a:p>
          <a:p>
            <a:pPr>
              <a:defRPr/>
            </a:pPr>
            <a:r>
              <a:rPr lang="cs-CZ" b="1" dirty="0"/>
              <a:t>Znalost (zapamatování)</a:t>
            </a:r>
            <a:r>
              <a:rPr lang="cs-CZ" dirty="0"/>
              <a:t> – P/K jsou schopni vybavit si termíny, pojmy, metody, </a:t>
            </a:r>
            <a:r>
              <a:rPr lang="cs-CZ" dirty="0" err="1"/>
              <a:t>prac</a:t>
            </a:r>
            <a:r>
              <a:rPr lang="cs-CZ" dirty="0"/>
              <a:t>. postupy, teorie nové situace, </a:t>
            </a:r>
            <a:r>
              <a:rPr lang="cs-CZ" dirty="0" err="1"/>
              <a:t>kt</a:t>
            </a:r>
            <a:r>
              <a:rPr lang="cs-CZ" dirty="0"/>
              <a:t>. je podobná té ve </a:t>
            </a:r>
            <a:r>
              <a:rPr lang="cs-CZ" dirty="0" err="1"/>
              <a:t>kt</a:t>
            </a:r>
            <a:r>
              <a:rPr lang="cs-CZ" dirty="0"/>
              <a:t>. učení původně proběhlo</a:t>
            </a:r>
          </a:p>
          <a:p>
            <a:pPr>
              <a:defRPr/>
            </a:pPr>
            <a:r>
              <a:rPr lang="cs-CZ" b="1" dirty="0"/>
              <a:t>Porozumět</a:t>
            </a:r>
            <a:r>
              <a:rPr lang="cs-CZ" dirty="0"/>
              <a:t>  – </a:t>
            </a:r>
            <a:r>
              <a:rPr lang="cs-CZ" dirty="0" err="1"/>
              <a:t>edukant</a:t>
            </a:r>
            <a:r>
              <a:rPr lang="cs-CZ" dirty="0"/>
              <a:t> rozumí obsahu sdělení (ve formě verbální, symbolické, obrazové) a dokážou vědomosti vhodným způsobem využít</a:t>
            </a:r>
          </a:p>
          <a:p>
            <a:pPr>
              <a:defRPr/>
            </a:pPr>
            <a:r>
              <a:rPr lang="cs-CZ" b="1" dirty="0"/>
              <a:t>Aplikace</a:t>
            </a:r>
            <a:r>
              <a:rPr lang="cs-CZ" dirty="0"/>
              <a:t> – nejčastěji používaná kategorie, </a:t>
            </a:r>
            <a:r>
              <a:rPr lang="cs-CZ" dirty="0" err="1"/>
              <a:t>edukanti</a:t>
            </a:r>
            <a:r>
              <a:rPr lang="cs-CZ" dirty="0"/>
              <a:t> zde používají pojmy, pravidla, metody pro ně zcela nových situacích</a:t>
            </a:r>
          </a:p>
          <a:p>
            <a:pPr>
              <a:defRPr/>
            </a:pPr>
            <a:r>
              <a:rPr lang="cs-CZ" b="1" dirty="0"/>
              <a:t>Analýza – </a:t>
            </a:r>
            <a:r>
              <a:rPr lang="cs-CZ" dirty="0" err="1"/>
              <a:t>edukanti</a:t>
            </a:r>
            <a:r>
              <a:rPr lang="cs-CZ" dirty="0"/>
              <a:t> jsou schopni určit a objasnit vztahy mezi jednotlivými prvky, částmi určitého celku  </a:t>
            </a:r>
          </a:p>
          <a:p>
            <a:pPr>
              <a:defRPr/>
            </a:pPr>
            <a:r>
              <a:rPr lang="cs-CZ" b="1" dirty="0"/>
              <a:t>Syntéza – </a:t>
            </a:r>
            <a:r>
              <a:rPr lang="cs-CZ" dirty="0" err="1"/>
              <a:t>edukanti</a:t>
            </a:r>
            <a:r>
              <a:rPr lang="cs-CZ" dirty="0"/>
              <a:t> jsou schopni skládat jednotlivé prvky a části v celek, </a:t>
            </a:r>
            <a:r>
              <a:rPr lang="cs-CZ" dirty="0" err="1"/>
              <a:t>kt</a:t>
            </a:r>
            <a:r>
              <a:rPr lang="cs-CZ" dirty="0"/>
              <a:t>. pro ně subjektivně neexistoval</a:t>
            </a:r>
          </a:p>
          <a:p>
            <a:pPr>
              <a:defRPr/>
            </a:pPr>
            <a:r>
              <a:rPr lang="cs-CZ" b="1" dirty="0"/>
              <a:t>Hodnotící posouzení – </a:t>
            </a:r>
            <a:r>
              <a:rPr lang="cs-CZ" dirty="0" err="1"/>
              <a:t>edukant</a:t>
            </a:r>
            <a:r>
              <a:rPr lang="cs-CZ" dirty="0"/>
              <a:t> je schopen posoudit dokumenty, výtvory, způsoby řešení z hlediska kritérií vnitřních (vyplývající z toho, co </a:t>
            </a:r>
            <a:r>
              <a:rPr lang="cs-CZ" dirty="0" err="1"/>
              <a:t>posudzujeme</a:t>
            </a:r>
            <a:r>
              <a:rPr lang="cs-CZ" dirty="0"/>
              <a:t> – věcná správnost, používání terminologie) a vnějších (hodnotíme zda posuzované odpovídá požadovaným nárokům)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cs-CZ" sz="1100" dirty="0"/>
              <a:t>Afektivní cíle (zaměřeny na oblast vytváření postojů, přesvědčení, hodnot, názorů):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b="1" dirty="0"/>
              <a:t>Přijímání </a:t>
            </a:r>
            <a:r>
              <a:rPr lang="cs-CZ" dirty="0"/>
              <a:t>(vnímavost) – </a:t>
            </a:r>
            <a:r>
              <a:rPr lang="cs-CZ" dirty="0" err="1"/>
              <a:t>Edukanti</a:t>
            </a:r>
            <a:r>
              <a:rPr lang="cs-CZ" dirty="0"/>
              <a:t> jsou ochotni věnovat pozornost určitým podnětům, </a:t>
            </a:r>
            <a:r>
              <a:rPr lang="cs-CZ" dirty="0" err="1"/>
              <a:t>kt</a:t>
            </a:r>
            <a:r>
              <a:rPr lang="cs-CZ" dirty="0"/>
              <a:t>. začínají postupně nad ostatními </a:t>
            </a:r>
            <a:r>
              <a:rPr lang="cs-CZ" dirty="0" err="1"/>
              <a:t>podnety</a:t>
            </a:r>
            <a:r>
              <a:rPr lang="cs-CZ" dirty="0"/>
              <a:t> preferovat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b="1" dirty="0"/>
              <a:t>Reagování </a:t>
            </a:r>
            <a:r>
              <a:rPr lang="cs-CZ" dirty="0"/>
              <a:t>– u </a:t>
            </a:r>
            <a:r>
              <a:rPr lang="cs-CZ" dirty="0" err="1"/>
              <a:t>edukanta</a:t>
            </a:r>
            <a:r>
              <a:rPr lang="cs-CZ" dirty="0"/>
              <a:t> dochází ke </a:t>
            </a:r>
            <a:r>
              <a:rPr lang="cs-CZ" dirty="0">
                <a:latin typeface="Century Gothic"/>
              </a:rPr>
              <a:t>↑ zájmu o daný jev a činnost jim přináší uspokojení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b="1" dirty="0"/>
              <a:t>Oceňování hodnoty </a:t>
            </a:r>
            <a:r>
              <a:rPr lang="cs-CZ" dirty="0"/>
              <a:t>– dochází k zvnitřňování hodnoty, chování </a:t>
            </a:r>
            <a:r>
              <a:rPr lang="cs-CZ" dirty="0" err="1"/>
              <a:t>edukanta</a:t>
            </a:r>
            <a:r>
              <a:rPr lang="cs-CZ" dirty="0"/>
              <a:t> má určitou stabilitu, hodnota je </a:t>
            </a:r>
            <a:r>
              <a:rPr lang="cs-CZ" dirty="0" err="1"/>
              <a:t>edukantem</a:t>
            </a:r>
            <a:r>
              <a:rPr lang="cs-CZ" dirty="0"/>
              <a:t> oceňována a stává se motivační sílou P/K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b="1" dirty="0"/>
              <a:t>Integrování hodnot </a:t>
            </a:r>
            <a:r>
              <a:rPr lang="cs-CZ" dirty="0"/>
              <a:t>– dochází k postupnému začleňování hodnoty do struktury a systému ostatních hodnot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b="1" dirty="0"/>
              <a:t>Začlenění systému hodnot do charakterové struktury </a:t>
            </a:r>
            <a:r>
              <a:rPr lang="cs-CZ" dirty="0"/>
              <a:t>– nejvyšší úroveň dané hierarchie, hodnoty získávají pevné místo v charakteru </a:t>
            </a:r>
            <a:r>
              <a:rPr lang="cs-CZ" dirty="0" err="1"/>
              <a:t>edukanta</a:t>
            </a:r>
            <a:r>
              <a:rPr lang="cs-CZ" dirty="0"/>
              <a:t>. K vyvolání požadovaného chování není nutný emocionální podnět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cs-CZ" b="1" u="sng" dirty="0"/>
              <a:t>Psychomotorické</a:t>
            </a:r>
            <a:r>
              <a:rPr lang="cs-CZ" dirty="0"/>
              <a:t> (výcvikové) cíle dle </a:t>
            </a:r>
            <a:r>
              <a:rPr lang="cs-CZ" dirty="0" err="1"/>
              <a:t>Daeva</a:t>
            </a:r>
            <a:r>
              <a:rPr lang="cs-CZ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b="1" dirty="0"/>
              <a:t>imitace</a:t>
            </a:r>
            <a:r>
              <a:rPr lang="cs-CZ" dirty="0"/>
              <a:t> (nápodoba) – P/K pozoruje praktickou činnost, </a:t>
            </a:r>
            <a:r>
              <a:rPr lang="cs-CZ" dirty="0" err="1"/>
              <a:t>kt</a:t>
            </a:r>
            <a:r>
              <a:rPr lang="cs-CZ" dirty="0"/>
              <a:t>. začíná napodobňovat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b="1" dirty="0"/>
              <a:t>manipulace</a:t>
            </a:r>
            <a:r>
              <a:rPr lang="cs-CZ" dirty="0"/>
              <a:t> (praktická cvičení) P/K je schopen vykonávat požadovanou činnost na základě slovního návodu a je schopen vhodnou činnost zvolit, činnost se postupně zdokonaluje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b="1" dirty="0"/>
              <a:t>zpřesňování – </a:t>
            </a:r>
            <a:r>
              <a:rPr lang="cs-CZ" dirty="0"/>
              <a:t>P/K vykonává činnost skoro samostatně, postupně je požadována činnost stále přesnější  a koordinovanější než předtím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b="1" dirty="0"/>
              <a:t>koordinace – </a:t>
            </a:r>
            <a:r>
              <a:rPr lang="cs-CZ" dirty="0"/>
              <a:t>P/K vykonává činnost již samostatně, pohyby jsou koordinované a přesné</a:t>
            </a:r>
            <a:endParaRPr lang="cs-CZ" b="1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cs-CZ" b="1" dirty="0"/>
              <a:t>automatizace – </a:t>
            </a:r>
            <a:r>
              <a:rPr lang="cs-CZ" dirty="0"/>
              <a:t>P/K má činnost zautomatizovanou, vynakládá na ní minimum energie při maximálním výkonu</a:t>
            </a:r>
          </a:p>
          <a:p>
            <a:pPr>
              <a:buFont typeface="Arial" panose="020B0604020202020204" pitchFamily="34" charset="0"/>
              <a:buNone/>
              <a:defRPr/>
            </a:pPr>
            <a:endParaRPr lang="cs-CZ" b="1" dirty="0"/>
          </a:p>
          <a:p>
            <a:pPr>
              <a:defRPr/>
            </a:pPr>
            <a:endParaRPr lang="cs-CZ" b="1" dirty="0"/>
          </a:p>
        </p:txBody>
      </p:sp>
      <p:sp>
        <p:nvSpPr>
          <p:cNvPr id="7578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7CFE690-3666-436F-B035-070214B27DAB}" type="slidenum">
              <a:rPr lang="cs-CZ" altLang="cs-CZ" smtClean="0">
                <a:latin typeface="Tw Cen MT" panose="020B0602020104020603" pitchFamily="34" charset="-18"/>
              </a:rPr>
              <a:pPr>
                <a:spcBef>
                  <a:spcPct val="0"/>
                </a:spcBef>
              </a:pPr>
              <a:t>20</a:t>
            </a:fld>
            <a:endParaRPr lang="cs-CZ" altLang="cs-CZ">
              <a:latin typeface="Tw Cen MT" panose="020B06020201040206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4286818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b="1"/>
          </a:p>
        </p:txBody>
      </p:sp>
      <p:sp>
        <p:nvSpPr>
          <p:cNvPr id="778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AA29BDF-E5C4-4C41-B3DD-75BEBA7C7EA3}" type="slidenum">
              <a:rPr lang="cs-CZ" altLang="cs-CZ" smtClean="0">
                <a:latin typeface="Tw Cen MT" panose="020B0602020104020603" pitchFamily="34" charset="-18"/>
              </a:rPr>
              <a:pPr>
                <a:spcBef>
                  <a:spcPct val="0"/>
                </a:spcBef>
              </a:pPr>
              <a:t>21</a:t>
            </a:fld>
            <a:endParaRPr lang="cs-CZ" altLang="cs-CZ">
              <a:latin typeface="Tw Cen MT" panose="020B06020201040206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0596993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b="1"/>
              <a:t>Slovesa pro cíle v psychomotorické doméně (</a:t>
            </a:r>
            <a:r>
              <a:rPr lang="cs-CZ" altLang="cs-CZ"/>
              <a:t>Bastable S., Essential of patient Education, 2005, s. 299)</a:t>
            </a:r>
            <a:r>
              <a:rPr lang="cs-CZ" altLang="cs-CZ" b="1"/>
              <a:t>:</a:t>
            </a:r>
          </a:p>
          <a:p>
            <a:r>
              <a:rPr lang="cs-CZ" altLang="cs-CZ"/>
              <a:t>Vnímání – přijmout, vybrat si, zjišťovat, rozlišovat, rozpoznávat, poznávat, oddělovat, všímat si, vybírat</a:t>
            </a:r>
          </a:p>
          <a:p>
            <a:r>
              <a:rPr lang="cs-CZ" altLang="cs-CZ"/>
              <a:t>Aktivizace – pokusit se, začít, osvojit si, udělat, ukázat, připravovat, přikročit, dosahovat, odpovědět, ukázat, pokusit se</a:t>
            </a:r>
          </a:p>
          <a:p>
            <a:r>
              <a:rPr lang="cs-CZ" altLang="cs-CZ"/>
              <a:t>Adaptace – adaptovat se, změnit, upravit, proměnit, opravit, plánovat, nahradit, vyměnit</a:t>
            </a:r>
          </a:p>
          <a:p>
            <a:r>
              <a:rPr lang="cs-CZ" altLang="cs-CZ"/>
              <a:t>Vytvoření – uspořádat, sloučit, vytvořit, sestavit, přetvořit</a:t>
            </a:r>
          </a:p>
        </p:txBody>
      </p:sp>
      <p:sp>
        <p:nvSpPr>
          <p:cNvPr id="819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81FA48-9819-43A3-A174-21907FD1B52F}" type="slidenum">
              <a:rPr lang="cs-CZ" altLang="cs-CZ" smtClean="0">
                <a:latin typeface="Tw Cen MT" panose="020B0602020104020603" pitchFamily="34" charset="-18"/>
              </a:rPr>
              <a:pPr>
                <a:spcBef>
                  <a:spcPct val="0"/>
                </a:spcBef>
              </a:pPr>
              <a:t>22</a:t>
            </a:fld>
            <a:endParaRPr lang="cs-CZ" altLang="cs-CZ">
              <a:latin typeface="Tw Cen MT" panose="020B06020201040206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42894162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/>
              <a:t>… jsou klasické info o OP tzn. důkladný zběr dat, třídění, analýza. Metody sběru jsou rozhovor, pozorování (nonverbální projevy a chování), fyzikální vyš., dotazník, dokumentace</a:t>
            </a:r>
          </a:p>
          <a:p>
            <a:r>
              <a:rPr lang="cs-CZ" altLang="cs-CZ"/>
              <a:t>Sestra analyzuje P/K schopnost učit se a posuzuje faktory ovlivňující proces učení</a:t>
            </a:r>
          </a:p>
          <a:p>
            <a:endParaRPr lang="cs-CZ" altLang="cs-CZ"/>
          </a:p>
          <a:p>
            <a:r>
              <a:rPr lang="cs-CZ" altLang="cs-CZ"/>
              <a:t>Kozierová s. 284</a:t>
            </a:r>
          </a:p>
          <a:p>
            <a:endParaRPr lang="cs-CZ" altLang="cs-CZ"/>
          </a:p>
          <a:p>
            <a:r>
              <a:rPr lang="cs-CZ" altLang="cs-CZ"/>
              <a:t>Údaje objektivní – lze je ověřit měřením, testováním (písemně, ústně) a pozorováním. </a:t>
            </a:r>
          </a:p>
          <a:p>
            <a:r>
              <a:rPr lang="cs-CZ" altLang="cs-CZ"/>
              <a:t>Údaje subjektivní – poskytne nám je edukant, nemůžeme si je ověřit měřením, pozorováním, testováním. Rodinný příslušníci/jiní zdravotníci – subjektivní info pokud se údaje zakládají na myšlence/pocitech než na faktech</a:t>
            </a:r>
          </a:p>
          <a:p>
            <a:endParaRPr lang="cs-CZ" altLang="cs-CZ"/>
          </a:p>
          <a:p>
            <a:r>
              <a:rPr lang="cs-CZ" altLang="cs-CZ"/>
              <a:t>Od dobrého posouzení závisí úspěch v dalších fázích Ed.</a:t>
            </a:r>
          </a:p>
          <a:p>
            <a:endParaRPr lang="cs-CZ" altLang="cs-CZ"/>
          </a:p>
          <a:p>
            <a:r>
              <a:rPr lang="cs-CZ" altLang="cs-CZ"/>
              <a:t>Spolupráce v týmu – důležitá (předávání info, dokumentace)</a:t>
            </a:r>
          </a:p>
        </p:txBody>
      </p:sp>
      <p:sp>
        <p:nvSpPr>
          <p:cNvPr id="440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C25D898-52A3-46E8-AC9B-40F74BFE491C}" type="slidenum">
              <a:rPr lang="cs-CZ" altLang="cs-CZ" smtClean="0">
                <a:latin typeface="Tw Cen MT" panose="020B0602020104020603" pitchFamily="34" charset="-18"/>
              </a:rPr>
              <a:pPr>
                <a:spcBef>
                  <a:spcPct val="0"/>
                </a:spcBef>
              </a:pPr>
              <a:t>4</a:t>
            </a:fld>
            <a:endParaRPr lang="cs-CZ" altLang="cs-CZ">
              <a:latin typeface="Tw Cen MT" panose="020B06020201040206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213089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b="1"/>
          </a:p>
        </p:txBody>
      </p:sp>
      <p:sp>
        <p:nvSpPr>
          <p:cNvPr id="7987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C41FF04-D529-48EA-B966-9B2833B69422}" type="slidenum">
              <a:rPr lang="cs-CZ" altLang="cs-CZ" smtClean="0">
                <a:latin typeface="Tw Cen MT" panose="020B0602020104020603" pitchFamily="34" charset="-18"/>
              </a:rPr>
              <a:pPr>
                <a:spcBef>
                  <a:spcPct val="0"/>
                </a:spcBef>
              </a:pPr>
              <a:t>23</a:t>
            </a:fld>
            <a:endParaRPr lang="cs-CZ" altLang="cs-CZ">
              <a:latin typeface="Tw Cen MT" panose="020B06020201040206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85741182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/>
              <a:t>Pacient je seznámen se zásadami racionální výživy – odráží to činnost edukátora, ne činnost edukanta</a:t>
            </a:r>
          </a:p>
          <a:p>
            <a:r>
              <a:rPr lang="cs-CZ" altLang="cs-CZ"/>
              <a:t>Pacient bude znát zásady správné životosprávy – nelze skontrolovat, cíl je postaven v obecné rovině</a:t>
            </a:r>
          </a:p>
          <a:p>
            <a:endParaRPr lang="cs-CZ" altLang="cs-CZ"/>
          </a:p>
        </p:txBody>
      </p:sp>
      <p:sp>
        <p:nvSpPr>
          <p:cNvPr id="839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B9FEAA-1B4C-44C3-8BDB-EA7F61D82716}" type="slidenum">
              <a:rPr lang="cs-CZ" altLang="cs-CZ" smtClean="0">
                <a:latin typeface="Tw Cen MT" panose="020B0602020104020603" pitchFamily="34" charset="-18"/>
              </a:rPr>
              <a:pPr>
                <a:spcBef>
                  <a:spcPct val="0"/>
                </a:spcBef>
              </a:pPr>
              <a:t>24</a:t>
            </a:fld>
            <a:endParaRPr lang="cs-CZ" altLang="cs-CZ">
              <a:latin typeface="Tw Cen MT" panose="020B06020201040206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96441353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8704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fld id="{0F3B70FC-3198-487D-9582-F89C2C98E033}" type="slidenum">
              <a:rPr lang="cs-CZ" altLang="cs-CZ" smtClean="0"/>
              <a:pPr/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6947855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/>
              <a:t>Uvedenou strukturu lze dosáhnout položením otázek:</a:t>
            </a:r>
          </a:p>
          <a:p>
            <a:r>
              <a:rPr lang="cs-CZ" altLang="cs-CZ"/>
              <a:t>Co by měl být P/K  nebo rodina schopen udělat?</a:t>
            </a:r>
          </a:p>
          <a:p>
            <a:r>
              <a:rPr lang="cs-CZ" altLang="cs-CZ"/>
              <a:t>Za jakých podmínek by to měl být schopen udělat?</a:t>
            </a:r>
          </a:p>
          <a:p>
            <a:r>
              <a:rPr lang="cs-CZ" altLang="cs-CZ"/>
              <a:t>Jak dobře by to měl udělat?</a:t>
            </a:r>
          </a:p>
        </p:txBody>
      </p:sp>
      <p:sp>
        <p:nvSpPr>
          <p:cNvPr id="901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fld id="{BDD4F91F-8F16-4F0A-8D38-D1BB671C6535}" type="slidenum">
              <a:rPr lang="cs-CZ" altLang="cs-CZ" smtClean="0"/>
              <a:pPr/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4558375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2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/>
              <a:t>Chyby ve formulaci cílů znemožňují fázi hodnocení.</a:t>
            </a:r>
          </a:p>
        </p:txBody>
      </p:sp>
      <p:sp>
        <p:nvSpPr>
          <p:cNvPr id="942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fld id="{7B265FE1-4F78-4AD8-8D25-4515F368A4AC}" type="slidenum">
              <a:rPr lang="cs-CZ" altLang="cs-CZ" smtClean="0"/>
              <a:pPr/>
              <a:t>29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070544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57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1157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fld id="{83D9061A-C353-4DD6-AFAB-564EE052EDAD}" type="slidenum">
              <a:rPr lang="cs-CZ" altLang="cs-CZ" smtClean="0"/>
              <a:pPr/>
              <a:t>30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9063097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77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1177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fld id="{525EA7F2-2CD4-42CC-B416-B580FF0FC8AC}" type="slidenum">
              <a:rPr lang="cs-CZ" altLang="cs-CZ" smtClean="0"/>
              <a:pPr/>
              <a:t>31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89751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Zástupný symbol pro poznámky 2">
            <a:extLst>
              <a:ext uri="{FF2B5EF4-FFF2-40B4-BE49-F238E27FC236}">
                <a16:creationId xmlns:a16="http://schemas.microsoft.com/office/drawing/2014/main" id="{4D3979A1-EBF5-4116-9BAD-7516699130F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altLang="cs-CZ" dirty="0"/>
              <a:t>Na základě sebraných </a:t>
            </a:r>
            <a:r>
              <a:rPr lang="cs-CZ" altLang="cs-CZ" dirty="0" err="1"/>
              <a:t>info</a:t>
            </a:r>
            <a:r>
              <a:rPr lang="cs-CZ" altLang="cs-CZ" dirty="0"/>
              <a:t> o </a:t>
            </a:r>
            <a:r>
              <a:rPr lang="cs-CZ" altLang="cs-CZ" dirty="0" err="1"/>
              <a:t>edukantovi</a:t>
            </a:r>
            <a:r>
              <a:rPr lang="cs-CZ" altLang="cs-CZ" dirty="0"/>
              <a:t> a jejich analýze stanovujeme </a:t>
            </a:r>
            <a:r>
              <a:rPr lang="cs-CZ" altLang="cs-CZ" dirty="0" err="1"/>
              <a:t>eduk</a:t>
            </a:r>
            <a:r>
              <a:rPr lang="cs-CZ" altLang="cs-CZ" dirty="0"/>
              <a:t>. potřeby.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Ed. potřebu je nutno jednoznačně definovat a zapsat do edukační dokumentace.</a:t>
            </a:r>
          </a:p>
          <a:p>
            <a:pPr>
              <a:defRPr/>
            </a:pPr>
            <a:r>
              <a:rPr lang="cs-CZ" altLang="cs-CZ" dirty="0"/>
              <a:t>Na základě </a:t>
            </a:r>
            <a:r>
              <a:rPr lang="cs-CZ" altLang="cs-CZ" dirty="0" err="1"/>
              <a:t>oše</a:t>
            </a:r>
            <a:r>
              <a:rPr lang="cs-CZ" altLang="cs-CZ" dirty="0"/>
              <a:t>. dg. je potřeba definovat, jaký druh Ed. bude u daného P/K probíhat (</a:t>
            </a:r>
            <a:r>
              <a:rPr lang="cs-CZ" altLang="cs-CZ" dirty="0" err="1"/>
              <a:t>novodg</a:t>
            </a:r>
            <a:r>
              <a:rPr lang="cs-CZ" altLang="cs-CZ" dirty="0"/>
              <a:t>. P/K; P/K s opakovaně se dopouštějícími se chybami v rámci </a:t>
            </a:r>
            <a:r>
              <a:rPr lang="cs-CZ" altLang="cs-CZ" dirty="0" err="1"/>
              <a:t>th</a:t>
            </a:r>
            <a:r>
              <a:rPr lang="cs-CZ" altLang="cs-CZ" dirty="0"/>
              <a:t>. režimu tzn. buďto jde o předávání nových </a:t>
            </a:r>
            <a:r>
              <a:rPr lang="cs-CZ" altLang="cs-CZ" dirty="0" err="1"/>
              <a:t>info</a:t>
            </a:r>
            <a:r>
              <a:rPr lang="cs-CZ" altLang="cs-CZ" dirty="0"/>
              <a:t>, nebo doplnění stávajících znalostí, nebo jde o reedukaci P/K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 err="1"/>
              <a:t>Oše</a:t>
            </a:r>
            <a:r>
              <a:rPr lang="cs-CZ" altLang="cs-CZ" dirty="0"/>
              <a:t>. Dg. které jsou nejčastějším podnětem k edukaci P/K jsou deficity v oblasti: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cs-CZ" altLang="cs-CZ" dirty="0"/>
              <a:t>saturace základních potřeb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cs-CZ" altLang="cs-CZ" dirty="0"/>
              <a:t>adaptace na změněnou situaci (nemoc…)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cs-CZ" altLang="cs-CZ" dirty="0"/>
              <a:t>schopnost postarat se o sebe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cs-CZ" altLang="cs-CZ" dirty="0"/>
          </a:p>
          <a:p>
            <a:pPr>
              <a:buFont typeface="Arial" panose="020B0604020202020204" pitchFamily="34" charset="0"/>
              <a:buNone/>
              <a:defRPr/>
            </a:pPr>
            <a:r>
              <a:rPr lang="cs-CZ" altLang="cs-CZ" dirty="0"/>
              <a:t>Priority edukace:</a:t>
            </a:r>
          </a:p>
          <a:p>
            <a:pPr marL="171450" indent="-171450">
              <a:buFontTx/>
              <a:buChar char="-"/>
              <a:defRPr/>
            </a:pPr>
            <a:r>
              <a:rPr lang="cs-CZ" altLang="cs-CZ" dirty="0"/>
              <a:t>ve spojitosti k potřebám – edukační aktivitou přispějeme k saturaci potřeb</a:t>
            </a:r>
          </a:p>
          <a:p>
            <a:pPr marL="171450" indent="-171450">
              <a:buFontTx/>
              <a:buChar char="-"/>
              <a:defRPr/>
            </a:pPr>
            <a:r>
              <a:rPr lang="cs-CZ" altLang="cs-CZ" dirty="0"/>
              <a:t>prioritní oblasti v edukaci P/K - nácvik zručností pro zachování života a existence</a:t>
            </a:r>
          </a:p>
          <a:p>
            <a:pPr>
              <a:defRPr/>
            </a:pPr>
            <a:r>
              <a:rPr lang="cs-CZ" altLang="cs-CZ" dirty="0"/>
              <a:t>                                                      - schopnost rozpoznat zdravotné potíže a problémy</a:t>
            </a:r>
          </a:p>
          <a:p>
            <a:pPr>
              <a:defRPr/>
            </a:pPr>
            <a:r>
              <a:rPr lang="cs-CZ" altLang="cs-CZ" dirty="0"/>
              <a:t>                                                      - učinit správné rozhodnutí pro upevnění zdraví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cs-CZ" altLang="cs-CZ" dirty="0" err="1"/>
              <a:t>Nemcová</a:t>
            </a:r>
            <a:r>
              <a:rPr lang="cs-CZ" altLang="cs-CZ" dirty="0"/>
              <a:t>, J a Hlinková E. </a:t>
            </a:r>
            <a:r>
              <a:rPr lang="cs-CZ" altLang="cs-CZ" dirty="0" err="1"/>
              <a:t>Moderná</a:t>
            </a:r>
            <a:r>
              <a:rPr lang="cs-CZ" altLang="cs-CZ" dirty="0"/>
              <a:t> </a:t>
            </a:r>
            <a:r>
              <a:rPr lang="cs-CZ" altLang="cs-CZ" dirty="0" err="1"/>
              <a:t>edukácia</a:t>
            </a:r>
            <a:r>
              <a:rPr lang="cs-CZ" altLang="cs-CZ" dirty="0"/>
              <a:t> v </a:t>
            </a:r>
            <a:r>
              <a:rPr lang="cs-CZ" altLang="cs-CZ" dirty="0" err="1"/>
              <a:t>ošetrovateľstve</a:t>
            </a:r>
            <a:r>
              <a:rPr lang="cs-CZ" altLang="cs-CZ" dirty="0"/>
              <a:t>, Martin: </a:t>
            </a:r>
            <a:r>
              <a:rPr lang="cs-CZ" altLang="cs-CZ" dirty="0" err="1"/>
              <a:t>Osveta</a:t>
            </a:r>
            <a:r>
              <a:rPr lang="cs-CZ" altLang="cs-CZ" dirty="0"/>
              <a:t>, 2010 s. 150</a:t>
            </a:r>
          </a:p>
          <a:p>
            <a:pPr>
              <a:defRPr/>
            </a:pPr>
            <a:r>
              <a:rPr lang="cs-CZ" altLang="cs-CZ" dirty="0"/>
              <a:t>                                                                         </a:t>
            </a:r>
          </a:p>
        </p:txBody>
      </p:sp>
      <p:sp>
        <p:nvSpPr>
          <p:cNvPr id="460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5C45621-9CDC-4D0F-9D16-3608CDE8E239}" type="slidenum">
              <a:rPr lang="cs-CZ" altLang="cs-CZ" smtClean="0">
                <a:latin typeface="Tw Cen MT" panose="020B0602020104020603" pitchFamily="34" charset="-18"/>
              </a:rPr>
              <a:pPr>
                <a:spcBef>
                  <a:spcPct val="0"/>
                </a:spcBef>
              </a:pPr>
              <a:t>5</a:t>
            </a:fld>
            <a:endParaRPr lang="cs-CZ" altLang="cs-CZ">
              <a:latin typeface="Tw Cen MT" panose="020B06020201040206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9585821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Zástupný symbol pro poznámky 2">
            <a:extLst>
              <a:ext uri="{FF2B5EF4-FFF2-40B4-BE49-F238E27FC236}">
                <a16:creationId xmlns:a16="http://schemas.microsoft.com/office/drawing/2014/main" id="{85A9E173-0B06-478E-912C-D57773F185D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altLang="cs-CZ" dirty="0"/>
              <a:t>Na základě sebraných </a:t>
            </a:r>
            <a:r>
              <a:rPr lang="cs-CZ" altLang="cs-CZ" dirty="0" err="1"/>
              <a:t>info</a:t>
            </a:r>
            <a:r>
              <a:rPr lang="cs-CZ" altLang="cs-CZ" dirty="0"/>
              <a:t> o </a:t>
            </a:r>
            <a:r>
              <a:rPr lang="cs-CZ" altLang="cs-CZ" dirty="0" err="1"/>
              <a:t>edukantovi</a:t>
            </a:r>
            <a:r>
              <a:rPr lang="cs-CZ" altLang="cs-CZ" dirty="0"/>
              <a:t> a jejich analýze stanovujeme </a:t>
            </a:r>
            <a:r>
              <a:rPr lang="cs-CZ" altLang="cs-CZ" dirty="0" err="1"/>
              <a:t>eduk</a:t>
            </a:r>
            <a:r>
              <a:rPr lang="cs-CZ" altLang="cs-CZ" dirty="0"/>
              <a:t>. potřeby.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/>
              <a:t>Ed. potřebu je nutno jednoznačně definovat a zapsat do edukační dokumentace.</a:t>
            </a:r>
          </a:p>
          <a:p>
            <a:pPr>
              <a:defRPr/>
            </a:pPr>
            <a:r>
              <a:rPr lang="cs-CZ" altLang="cs-CZ" dirty="0"/>
              <a:t>Na základě </a:t>
            </a:r>
            <a:r>
              <a:rPr lang="cs-CZ" altLang="cs-CZ" dirty="0" err="1"/>
              <a:t>oše</a:t>
            </a:r>
            <a:r>
              <a:rPr lang="cs-CZ" altLang="cs-CZ" dirty="0"/>
              <a:t>. dg. je potřeba definovat, jaký druh Ed. bude u daného P/K probíhat (</a:t>
            </a:r>
            <a:r>
              <a:rPr lang="cs-CZ" altLang="cs-CZ" dirty="0" err="1"/>
              <a:t>novodg</a:t>
            </a:r>
            <a:r>
              <a:rPr lang="cs-CZ" altLang="cs-CZ" dirty="0"/>
              <a:t>. P/K; P/K s opakovaně se dopouštějícími se chybami v rámci </a:t>
            </a:r>
            <a:r>
              <a:rPr lang="cs-CZ" altLang="cs-CZ" dirty="0" err="1"/>
              <a:t>th</a:t>
            </a:r>
            <a:r>
              <a:rPr lang="cs-CZ" altLang="cs-CZ" dirty="0"/>
              <a:t>. režimu tzn. buďto jde o předávání nových </a:t>
            </a:r>
            <a:r>
              <a:rPr lang="cs-CZ" altLang="cs-CZ" dirty="0" err="1"/>
              <a:t>info</a:t>
            </a:r>
            <a:r>
              <a:rPr lang="cs-CZ" altLang="cs-CZ" dirty="0"/>
              <a:t>, nebo doplnění stávajících znalostí, nebo jde o reedukaci P/K</a:t>
            </a:r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dirty="0" err="1"/>
              <a:t>Oše</a:t>
            </a:r>
            <a:r>
              <a:rPr lang="cs-CZ" altLang="cs-CZ" dirty="0"/>
              <a:t>. Dg. které jsou nejčastějším podnětem k edukaci P/K jsou deficity v oblasti: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cs-CZ" altLang="cs-CZ" dirty="0"/>
              <a:t>saturace základních potřeb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cs-CZ" altLang="cs-CZ" dirty="0"/>
              <a:t>adaptace na změněnou situaci (nemoc…)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cs-CZ" altLang="cs-CZ" dirty="0"/>
              <a:t>schopnost postarat se o sebe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cs-CZ" altLang="cs-CZ" dirty="0"/>
          </a:p>
          <a:p>
            <a:pPr>
              <a:buFont typeface="Arial" panose="020B0604020202020204" pitchFamily="34" charset="0"/>
              <a:buNone/>
              <a:defRPr/>
            </a:pPr>
            <a:r>
              <a:rPr lang="cs-CZ" altLang="cs-CZ" dirty="0"/>
              <a:t>Priority edukace:</a:t>
            </a:r>
          </a:p>
          <a:p>
            <a:pPr marL="171450" indent="-171450">
              <a:buFontTx/>
              <a:buChar char="-"/>
              <a:defRPr/>
            </a:pPr>
            <a:r>
              <a:rPr lang="cs-CZ" altLang="cs-CZ" dirty="0"/>
              <a:t>ve spojitosti k potřebám – edukační aktivitou přispějeme k saturaci potřeb</a:t>
            </a:r>
          </a:p>
          <a:p>
            <a:pPr marL="171450" indent="-171450">
              <a:buFontTx/>
              <a:buChar char="-"/>
              <a:defRPr/>
            </a:pPr>
            <a:r>
              <a:rPr lang="cs-CZ" altLang="cs-CZ" dirty="0"/>
              <a:t>prioritní oblasti v edukaci P/K - nácvik zručností pro zachování života a existence</a:t>
            </a:r>
          </a:p>
          <a:p>
            <a:pPr>
              <a:defRPr/>
            </a:pPr>
            <a:r>
              <a:rPr lang="cs-CZ" altLang="cs-CZ" dirty="0"/>
              <a:t>                                                      - schopnost rozpoznat zdravotné potíže a problémy</a:t>
            </a:r>
          </a:p>
          <a:p>
            <a:pPr>
              <a:defRPr/>
            </a:pPr>
            <a:r>
              <a:rPr lang="cs-CZ" altLang="cs-CZ" dirty="0"/>
              <a:t>                                                      - učinit správné rozhodnutí pro upevnění zdraví</a:t>
            </a:r>
          </a:p>
          <a:p>
            <a:pPr>
              <a:buFont typeface="Arial" panose="020B0604020202020204" pitchFamily="34" charset="0"/>
              <a:buNone/>
              <a:defRPr/>
            </a:pPr>
            <a:r>
              <a:rPr lang="cs-CZ" altLang="cs-CZ" dirty="0" err="1"/>
              <a:t>Nemcová</a:t>
            </a:r>
            <a:r>
              <a:rPr lang="cs-CZ" altLang="cs-CZ" dirty="0"/>
              <a:t>, J a Hlinková E. </a:t>
            </a:r>
            <a:r>
              <a:rPr lang="cs-CZ" altLang="cs-CZ" dirty="0" err="1"/>
              <a:t>Moderná</a:t>
            </a:r>
            <a:r>
              <a:rPr lang="cs-CZ" altLang="cs-CZ" dirty="0"/>
              <a:t> </a:t>
            </a:r>
            <a:r>
              <a:rPr lang="cs-CZ" altLang="cs-CZ" dirty="0" err="1"/>
              <a:t>edukácia</a:t>
            </a:r>
            <a:r>
              <a:rPr lang="cs-CZ" altLang="cs-CZ" dirty="0"/>
              <a:t> v </a:t>
            </a:r>
            <a:r>
              <a:rPr lang="cs-CZ" altLang="cs-CZ" dirty="0" err="1"/>
              <a:t>ošetrovateľstve</a:t>
            </a:r>
            <a:r>
              <a:rPr lang="cs-CZ" altLang="cs-CZ" dirty="0"/>
              <a:t>, Martin: </a:t>
            </a:r>
            <a:r>
              <a:rPr lang="cs-CZ" altLang="cs-CZ" dirty="0" err="1"/>
              <a:t>Osveta</a:t>
            </a:r>
            <a:r>
              <a:rPr lang="cs-CZ" altLang="cs-CZ" dirty="0"/>
              <a:t>, 2010 s. 150</a:t>
            </a:r>
          </a:p>
          <a:p>
            <a:pPr>
              <a:defRPr/>
            </a:pPr>
            <a:r>
              <a:rPr lang="cs-CZ" altLang="cs-CZ" dirty="0"/>
              <a:t>                                                                         </a:t>
            </a:r>
          </a:p>
        </p:txBody>
      </p:sp>
      <p:sp>
        <p:nvSpPr>
          <p:cNvPr id="4813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7DB716E-C4E4-44F4-91EE-7966CD065B4F}" type="slidenum">
              <a:rPr lang="cs-CZ" altLang="cs-CZ" smtClean="0">
                <a:latin typeface="Tw Cen MT" panose="020B0602020104020603" pitchFamily="34" charset="-18"/>
              </a:rPr>
              <a:pPr>
                <a:spcBef>
                  <a:spcPct val="0"/>
                </a:spcBef>
              </a:pPr>
              <a:t>6</a:t>
            </a:fld>
            <a:endParaRPr lang="cs-CZ" altLang="cs-CZ">
              <a:latin typeface="Tw Cen MT" panose="020B06020201040206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269467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fld id="{A56D2759-CFDB-4A65-B81F-1CD38016236B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319430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5325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fld id="{33324D3C-00DF-447C-A0E2-96003B2890F8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04132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553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fld id="{3FA41AEB-D59A-457F-8A0F-19596054E771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569265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573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fld id="{493B0210-8AA6-4F6E-835A-4841123D2653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16891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593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fld id="{CE5B8ACC-881F-4AE6-900A-9F4377AE6A4E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480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Záhlaví části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EAC4D38C-9694-4A5C-B022-5DAB1B517B9F}"/>
              </a:ext>
            </a:extLst>
          </p:cNvPr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49AACD08-D102-4243-B84E-8E7196664D68}"/>
              </a:ext>
            </a:extLst>
          </p:cNvPr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BF37863-B2E4-4FA9-9465-483C5BCBDA51}"/>
              </a:ext>
            </a:extLst>
          </p:cNvPr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7" name="Zástupný symbol pro datum 11">
            <a:extLst>
              <a:ext uri="{FF2B5EF4-FFF2-40B4-BE49-F238E27FC236}">
                <a16:creationId xmlns:a16="http://schemas.microsoft.com/office/drawing/2014/main" id="{67F1B340-21D9-4C6D-809D-F5F7E14DD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>
            <a:extLst>
              <a:ext uri="{FF2B5EF4-FFF2-40B4-BE49-F238E27FC236}">
                <a16:creationId xmlns:a16="http://schemas.microsoft.com/office/drawing/2014/main" id="{0D7202E4-F2C5-4926-AA22-F779DBE557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1752601"/>
            <a:ext cx="17272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E6731772-9A6B-4A44-A4EE-48D7BC7D062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9" name="Zástupný symbol pro zápatí 13">
            <a:extLst>
              <a:ext uri="{FF2B5EF4-FFF2-40B4-BE49-F238E27FC236}">
                <a16:creationId xmlns:a16="http://schemas.microsoft.com/office/drawing/2014/main" id="{88E9055E-42D5-4081-B879-D53CE841C4F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6434715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datum 9">
            <a:extLst>
              <a:ext uri="{FF2B5EF4-FFF2-40B4-BE49-F238E27FC236}">
                <a16:creationId xmlns:a16="http://schemas.microsoft.com/office/drawing/2014/main" id="{4631FB87-A80B-4F14-9661-CFAABCBF1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>
            <a:extLst>
              <a:ext uri="{FF2B5EF4-FFF2-40B4-BE49-F238E27FC236}">
                <a16:creationId xmlns:a16="http://schemas.microsoft.com/office/drawing/2014/main" id="{DFE0F3DE-B937-4C44-9D36-A5FE3A80E1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68851-2D1A-4BFF-97CF-E8E0CD348AB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9" name="Zástupný symbol pro zápatí 13">
            <a:extLst>
              <a:ext uri="{FF2B5EF4-FFF2-40B4-BE49-F238E27FC236}">
                <a16:creationId xmlns:a16="http://schemas.microsoft.com/office/drawing/2014/main" id="{F2499B6D-606E-4D1B-8BE4-1DB6A36FCF7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909605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  <p:sldLayoutId id="2147483700" r:id="rId19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1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uni.cz/o-univerzite/uredni-deska/studijni-a-zkusebni-rad-mu#s26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slideLayout" Target="../slideLayouts/slideLayout9.xml"/><Relationship Id="rId7" Type="http://schemas.openxmlformats.org/officeDocument/2006/relationships/diagramQuickStyle" Target="../diagrams/quickStyle2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notesSlide" Target="../notesSlides/notesSlide13.xml"/><Relationship Id="rId9" Type="http://schemas.microsoft.com/office/2007/relationships/diagramDrawing" Target="../diagrams/drawing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2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2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2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2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4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9E0DC374-8F64-41A9-A656-54B130923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36F418A-E8F5-48B3-85E7-85437DA71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lnSpc>
                <a:spcPct val="150000"/>
              </a:lnSpc>
            </a:pPr>
            <a:r>
              <a:rPr lang="cs-CZ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Podmínky pro získání tzv. červeného diplomu, neboli hodnocení studia „prospěl(a) s vyznamenáním“, upravuje </a:t>
            </a:r>
            <a:r>
              <a:rPr lang="cs-CZ" sz="1200" b="0" i="0" u="sng" dirty="0">
                <a:solidFill>
                  <a:srgbClr val="0000DC"/>
                </a:solidFill>
                <a:effectLst/>
                <a:latin typeface="Arial" panose="020B0604020202020204" pitchFamily="34" charset="0"/>
                <a:hlinkClick r:id="rId2" tooltip="Studijní a zkušební řád MU"/>
              </a:rPr>
              <a:t>Studijní a zkušební řád ve čl. 26</a:t>
            </a:r>
            <a:r>
              <a:rPr lang="cs-CZ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odst. 4. Ten říká, že s vyznamenáním prospěl student, který: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složil všechny součásti státní zkoušky v řádném termínu s hodnocením „výborně“, „velmi dobře“ nebo „dobře“, přičemž celkový výsledek státní zkoušky byl „výborně“ nebo „velmi dobře“,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jeho průměrná klasifikace během studia nepřesáhla hodnotu 1,5,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nedostal ze žádného předmětu hodnocení „nevyhovující“, tedy F nebo „pomlčku“,</a:t>
            </a:r>
          </a:p>
          <a:p>
            <a:pPr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 získal nanejvýš dvakrát známku D nebo E.</a:t>
            </a:r>
          </a:p>
          <a:p>
            <a:pPr algn="l">
              <a:lnSpc>
                <a:spcPct val="150000"/>
              </a:lnSpc>
            </a:pPr>
            <a:r>
              <a:rPr lang="cs-CZ" sz="12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Zároveň platí, že pokud si necháte uznat předměty jiného studijního programu, jejich kreditová hodnota nesmí přesáhnout 1/3 minimální kreditové hodnoty daného programu. A jestliže žádáte o neopakování předmětů, jejich kreditová hodnota nesmí přesáhnout 1/20 minimální kreditové hodnoty daného programu.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94654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Noncompliance (00079)</a:t>
            </a:r>
            <a:br>
              <a:rPr lang="cs-CZ" altLang="cs-CZ"/>
            </a:br>
            <a:endParaRPr lang="cs-CZ" altLang="cs-CZ" sz="160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00454C3-A649-47F5-90DF-0BFA0AB73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6000" y="1219200"/>
            <a:ext cx="11631304" cy="4139998"/>
          </a:xfrm>
        </p:spPr>
        <p:txBody>
          <a:bodyPr/>
          <a:lstStyle/>
          <a:p>
            <a:pPr algn="just">
              <a:defRPr/>
            </a:pPr>
            <a:r>
              <a:rPr lang="cs-CZ" sz="2200" b="1" i="1" dirty="0">
                <a:solidFill>
                  <a:srgbClr val="FF0000"/>
                </a:solidFill>
              </a:rPr>
              <a:t>chování </a:t>
            </a:r>
            <a:r>
              <a:rPr lang="cs-CZ" sz="2200" b="1" i="1" dirty="0"/>
              <a:t>osoby a/nebo pečovatele, které </a:t>
            </a:r>
            <a:r>
              <a:rPr lang="cs-CZ" sz="2200" b="1" i="1" dirty="0">
                <a:solidFill>
                  <a:srgbClr val="FF0000"/>
                </a:solidFill>
              </a:rPr>
              <a:t>neodpovídá plánu podporujícímu zdraví či léčebnému plánu </a:t>
            </a:r>
            <a:r>
              <a:rPr lang="cs-CZ" sz="2200" b="1" i="1" dirty="0"/>
              <a:t>odsouhlasenému danou osobou (rodinou nebo komunitou)                           a zdravotnickým pracovníkem. V případě existence odsouhlaseného pánu podporujícího zdraví či léčebného plánu je chování osoby nebo pečovatele plně nebo částečně v nesouladu a může vést ke klinicky neefektivním nebo částečně neefektivním výsledkům.</a:t>
            </a:r>
          </a:p>
          <a:p>
            <a:pPr marL="0" indent="0" algn="just">
              <a:buNone/>
              <a:defRPr/>
            </a:pPr>
            <a:r>
              <a:rPr lang="cs-CZ" sz="1800" u="sng" dirty="0"/>
              <a:t>Určující znaky:</a:t>
            </a:r>
          </a:p>
          <a:p>
            <a:pPr>
              <a:defRPr/>
            </a:pPr>
            <a:r>
              <a:rPr lang="cs-CZ" sz="1800" dirty="0"/>
              <a:t>rozvoj komplikací</a:t>
            </a:r>
          </a:p>
          <a:p>
            <a:pPr>
              <a:defRPr/>
            </a:pPr>
            <a:r>
              <a:rPr lang="cs-CZ" sz="1800" dirty="0"/>
              <a:t>zhoršení příznaků</a:t>
            </a:r>
          </a:p>
          <a:p>
            <a:pPr>
              <a:defRPr/>
            </a:pPr>
            <a:r>
              <a:rPr lang="cs-CZ" sz="1800" dirty="0"/>
              <a:t>nedosažení očekávaných výsledků</a:t>
            </a:r>
          </a:p>
          <a:p>
            <a:pPr>
              <a:defRPr/>
            </a:pPr>
            <a:r>
              <a:rPr lang="cs-CZ" sz="1800" dirty="0"/>
              <a:t>nedodržování návštěv lékaře</a:t>
            </a:r>
          </a:p>
          <a:p>
            <a:pPr>
              <a:defRPr/>
            </a:pPr>
            <a:r>
              <a:rPr lang="cs-CZ" sz="1800" dirty="0"/>
              <a:t>chování svědčící o nedodržování léčebného plánu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96B145B0-A33C-4B2C-8B22-775C0C7FCA28}"/>
              </a:ext>
            </a:extLst>
          </p:cNvPr>
          <p:cNvSpPr/>
          <p:nvPr/>
        </p:nvSpPr>
        <p:spPr>
          <a:xfrm>
            <a:off x="7608888" y="63500"/>
            <a:ext cx="2976562" cy="1155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cs-CZ" sz="1800" dirty="0"/>
              <a:t>Doména 1</a:t>
            </a:r>
          </a:p>
          <a:p>
            <a:pPr algn="ctr" eaLnBrk="1" hangingPunct="1">
              <a:defRPr/>
            </a:pPr>
            <a:r>
              <a:rPr lang="cs-CZ" sz="1800" dirty="0"/>
              <a:t>Podpora zdraví</a:t>
            </a:r>
          </a:p>
          <a:p>
            <a:pPr algn="ctr" eaLnBrk="1" hangingPunct="1">
              <a:defRPr/>
            </a:pPr>
            <a:endParaRPr lang="cs-CZ" sz="1800" dirty="0"/>
          </a:p>
          <a:p>
            <a:pPr algn="ctr" eaLnBrk="1" hangingPunct="1">
              <a:defRPr/>
            </a:pPr>
            <a:r>
              <a:rPr lang="cs-CZ" sz="1800" dirty="0"/>
              <a:t>Třída: Management zdraví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29354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>
          <a:xfrm>
            <a:off x="456954" y="429850"/>
            <a:ext cx="10753200" cy="451576"/>
          </a:xfrm>
        </p:spPr>
        <p:txBody>
          <a:bodyPr/>
          <a:lstStyle/>
          <a:p>
            <a:r>
              <a:rPr lang="cs-CZ" altLang="cs-CZ" sz="3200" dirty="0" err="1"/>
              <a:t>Noncompliance</a:t>
            </a:r>
            <a:r>
              <a:rPr lang="cs-CZ" altLang="cs-CZ" sz="3200" dirty="0"/>
              <a:t> (00079)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135C0F-E1F6-47C1-A7C1-7BF25DD0B3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954" y="982967"/>
            <a:ext cx="10753200" cy="413999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u="sng" dirty="0"/>
              <a:t>Související faktory:</a:t>
            </a:r>
          </a:p>
          <a:p>
            <a:pPr>
              <a:defRPr/>
            </a:pPr>
            <a:r>
              <a:rPr lang="cs-CZ" sz="1800" b="1" dirty="0"/>
              <a:t>Zdravotní systém:</a:t>
            </a:r>
          </a:p>
          <a:p>
            <a:pPr marL="363538" indent="-269875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cs-CZ" sz="1800" dirty="0"/>
              <a:t>problémy ve vztahu mezi klientem a poskytovatelem péče</a:t>
            </a:r>
          </a:p>
          <a:p>
            <a:pPr marL="363538" indent="-269875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cs-CZ" sz="1800" dirty="0"/>
              <a:t>nedostatečný přístup ke zdravotní péči</a:t>
            </a:r>
          </a:p>
          <a:p>
            <a:pPr marL="363538" indent="-269875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cs-CZ" sz="1800" dirty="0"/>
              <a:t>nevhodnost péče</a:t>
            </a:r>
          </a:p>
          <a:p>
            <a:pPr marL="363538" indent="-269875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cs-CZ" sz="1800" dirty="0"/>
              <a:t>neefektivní komunikační dovednosti poskytovatele péče</a:t>
            </a:r>
          </a:p>
          <a:p>
            <a:pPr marL="363538" indent="-269875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cs-CZ" sz="1800" dirty="0"/>
              <a:t>nedostatečné sledování poskytovatelem péče</a:t>
            </a:r>
          </a:p>
          <a:p>
            <a:pPr marL="363538" indent="-269875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cs-CZ" sz="1800" dirty="0"/>
              <a:t>nedostatečné krytí zdravotní pojišťovnou</a:t>
            </a:r>
          </a:p>
          <a:p>
            <a:pPr marL="363538" indent="-269875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cs-CZ" sz="1800" dirty="0"/>
              <a:t>nedostatečné hrazení poskytovateli péče</a:t>
            </a:r>
          </a:p>
          <a:p>
            <a:pPr marL="363538" indent="-269875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cs-CZ" sz="1800" dirty="0"/>
              <a:t>nedostatečné edukační dovednosti poskytovatele péče</a:t>
            </a:r>
          </a:p>
          <a:p>
            <a:pPr marL="363538" indent="-269875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cs-CZ" sz="1800" dirty="0"/>
              <a:t>nízká spokojenost s poskytovanou péčí</a:t>
            </a:r>
          </a:p>
          <a:p>
            <a:pPr marL="363538" indent="-269875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cs-CZ" sz="1800" dirty="0"/>
              <a:t>nízká důvěryhodnost poskytovatele péče</a:t>
            </a:r>
          </a:p>
          <a:p>
            <a:pPr marL="363538" indent="-269875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cs-CZ" sz="1800" dirty="0"/>
              <a:t>diskontinuita péče ze strany poskytovatele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2AF2672-A6DB-431B-BD99-90E3B70C7074}"/>
              </a:ext>
            </a:extLst>
          </p:cNvPr>
          <p:cNvSpPr/>
          <p:nvPr/>
        </p:nvSpPr>
        <p:spPr>
          <a:xfrm>
            <a:off x="7759200" y="290730"/>
            <a:ext cx="4140526" cy="17009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cs-CZ" dirty="0"/>
              <a:t>Doména 1</a:t>
            </a:r>
          </a:p>
          <a:p>
            <a:pPr algn="ctr" eaLnBrk="1" hangingPunct="1">
              <a:defRPr/>
            </a:pPr>
            <a:r>
              <a:rPr lang="cs-CZ" dirty="0"/>
              <a:t>Podpora zdraví</a:t>
            </a:r>
          </a:p>
          <a:p>
            <a:pPr algn="ctr" eaLnBrk="1" hangingPunct="1">
              <a:defRPr/>
            </a:pPr>
            <a:endParaRPr lang="cs-CZ" dirty="0"/>
          </a:p>
          <a:p>
            <a:pPr algn="ctr" eaLnBrk="1" hangingPunct="1">
              <a:defRPr/>
            </a:pPr>
            <a:r>
              <a:rPr lang="cs-CZ" dirty="0"/>
              <a:t>Třída: Management zdraví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595921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Noncompliance (00079)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BAE975A-F3B8-4F2D-84C0-D5143A3571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cs-CZ" u="sng" dirty="0"/>
              <a:t>Související faktory: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cs-CZ" sz="2000" b="1" dirty="0"/>
              <a:t>Plán zdravotní péče: 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2000" dirty="0"/>
              <a:t>komplexní léčba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2000" dirty="0"/>
              <a:t>finanční bariéry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2000" dirty="0"/>
              <a:t>vysoké náklady na léčbu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2000" dirty="0"/>
              <a:t>intenzita léčebného režimu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2000" dirty="0"/>
              <a:t>zdlouhavost léčebného režimu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endParaRPr lang="cs-CZ" sz="2000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37592D2-D2C5-4E2B-B3E7-37D7C0EFFB8A}"/>
              </a:ext>
            </a:extLst>
          </p:cNvPr>
          <p:cNvSpPr/>
          <p:nvPr/>
        </p:nvSpPr>
        <p:spPr>
          <a:xfrm>
            <a:off x="8004132" y="247151"/>
            <a:ext cx="3870543" cy="18488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cs-CZ" dirty="0"/>
              <a:t>Doména 1</a:t>
            </a:r>
          </a:p>
          <a:p>
            <a:pPr algn="ctr" eaLnBrk="1" hangingPunct="1">
              <a:defRPr/>
            </a:pPr>
            <a:r>
              <a:rPr lang="cs-CZ" dirty="0"/>
              <a:t>Podpora zdraví</a:t>
            </a:r>
          </a:p>
          <a:p>
            <a:pPr algn="ctr" eaLnBrk="1" hangingPunct="1">
              <a:defRPr/>
            </a:pPr>
            <a:endParaRPr lang="cs-CZ" dirty="0"/>
          </a:p>
          <a:p>
            <a:pPr algn="ctr" eaLnBrk="1" hangingPunct="1">
              <a:defRPr/>
            </a:pPr>
            <a:r>
              <a:rPr lang="cs-CZ" dirty="0"/>
              <a:t>Třída: Management zdraví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958002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Noncompliance (00079)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D73155-0029-478C-8315-A9E2EB65A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cs-CZ" u="sng" dirty="0"/>
              <a:t>Související faktory: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cs-CZ" sz="2000" b="1" dirty="0"/>
              <a:t>Individuální: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cs-CZ" sz="2000" dirty="0"/>
              <a:t>kulturní nesourodost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cs-CZ" sz="2000" dirty="0"/>
              <a:t>očekávání v rozporu s vývojovou fází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cs-CZ" sz="2000" dirty="0"/>
              <a:t>přesvědčení ohledně zdraví v nesouladu s plánem péče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cs-CZ" sz="2000" dirty="0"/>
              <a:t>nedostatečné znalosti o léčebném režimu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cs-CZ" sz="2000" dirty="0"/>
              <a:t>nedostatečná motivace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cs-CZ" sz="2000" dirty="0"/>
              <a:t>nedostatečné dovednosti k provádění léčebného režimu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cs-CZ" sz="2000" dirty="0"/>
              <a:t>nedostatečná sociální podpora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cs-CZ" sz="2000" dirty="0"/>
              <a:t>spirituální hodnoty v nesouladu s plánem péče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cs-CZ" sz="2000" dirty="0"/>
              <a:t>hodnoty v nesouladu s plánem péče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endParaRPr lang="cs-CZ" sz="2000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13DD736A-8D3D-4F16-B972-0DD9A8D97A59}"/>
              </a:ext>
            </a:extLst>
          </p:cNvPr>
          <p:cNvSpPr/>
          <p:nvPr/>
        </p:nvSpPr>
        <p:spPr>
          <a:xfrm>
            <a:off x="7535862" y="92074"/>
            <a:ext cx="4351337" cy="15112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cs-CZ" dirty="0"/>
              <a:t>Doména 1</a:t>
            </a:r>
          </a:p>
          <a:p>
            <a:pPr algn="ctr" eaLnBrk="1" hangingPunct="1">
              <a:defRPr/>
            </a:pPr>
            <a:r>
              <a:rPr lang="cs-CZ" dirty="0"/>
              <a:t>Podpora zdraví</a:t>
            </a:r>
          </a:p>
          <a:p>
            <a:pPr algn="ctr" eaLnBrk="1" hangingPunct="1">
              <a:defRPr/>
            </a:pPr>
            <a:endParaRPr lang="cs-CZ" dirty="0"/>
          </a:p>
          <a:p>
            <a:pPr algn="ctr" eaLnBrk="1" hangingPunct="1">
              <a:defRPr/>
            </a:pPr>
            <a:r>
              <a:rPr lang="cs-CZ" dirty="0"/>
              <a:t>Třída: Management zdraví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476528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Noncompliance (00079)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DDB3763-0A01-4D99-A94D-512DA357E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cs-CZ" u="sng" dirty="0"/>
              <a:t>Související faktory: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cs-CZ" sz="2000" b="1" dirty="0"/>
              <a:t>Síť: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2000" dirty="0"/>
              <a:t>nedostatečné zapojení členů do plánu péče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2000" dirty="0"/>
              <a:t>nízká sociální hodnota připisovaná plánu péče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sz="2000" dirty="0"/>
              <a:t>vnímání toho, že přesvědčení blízké osoby se liší od plánu péče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72074D66-4C7C-4754-94EA-C73B795F2AB4}"/>
              </a:ext>
            </a:extLst>
          </p:cNvPr>
          <p:cNvSpPr/>
          <p:nvPr/>
        </p:nvSpPr>
        <p:spPr>
          <a:xfrm>
            <a:off x="7771726" y="263916"/>
            <a:ext cx="4215682" cy="16285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cs-CZ" dirty="0"/>
              <a:t>Doména 1</a:t>
            </a:r>
          </a:p>
          <a:p>
            <a:pPr algn="ctr" eaLnBrk="1" hangingPunct="1">
              <a:defRPr/>
            </a:pPr>
            <a:r>
              <a:rPr lang="cs-CZ" dirty="0"/>
              <a:t>Podpora zdraví</a:t>
            </a:r>
          </a:p>
          <a:p>
            <a:pPr algn="ctr" eaLnBrk="1" hangingPunct="1">
              <a:defRPr/>
            </a:pPr>
            <a:endParaRPr lang="cs-CZ" dirty="0"/>
          </a:p>
          <a:p>
            <a:pPr algn="ctr" eaLnBrk="1" hangingPunct="1">
              <a:defRPr/>
            </a:pPr>
            <a:r>
              <a:rPr lang="cs-CZ" dirty="0"/>
              <a:t>Třída: Management zdraví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19885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Nadpis 1"/>
          <p:cNvSpPr>
            <a:spLocks noGrp="1"/>
          </p:cNvSpPr>
          <p:nvPr>
            <p:ph type="title"/>
          </p:nvPr>
        </p:nvSpPr>
        <p:spPr>
          <a:xfrm>
            <a:off x="1327759" y="228600"/>
            <a:ext cx="9018740" cy="535488"/>
          </a:xfrm>
        </p:spPr>
        <p:txBody>
          <a:bodyPr/>
          <a:lstStyle/>
          <a:p>
            <a:r>
              <a:rPr lang="cs-CZ" altLang="cs-CZ" sz="3200" dirty="0"/>
              <a:t>Příklad diagnostických problémů u P/K s DM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6264AA4C-89F2-443C-B815-B1F683240A10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02992569"/>
              </p:ext>
            </p:extLst>
          </p:nvPr>
        </p:nvGraphicFramePr>
        <p:xfrm>
          <a:off x="293352" y="1163570"/>
          <a:ext cx="10413977" cy="546583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118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0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54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084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500" b="0" dirty="0"/>
                        <a:t>Kognitivní cíle</a:t>
                      </a:r>
                    </a:p>
                    <a:p>
                      <a:endParaRPr lang="cs-CZ" sz="15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3" marR="91443" marT="45723" marB="45723"/>
                </a:tc>
                <a:tc>
                  <a:txBody>
                    <a:bodyPr/>
                    <a:lstStyle/>
                    <a:p>
                      <a:r>
                        <a:rPr lang="cs-CZ" sz="1500" b="0" dirty="0"/>
                        <a:t>Nedostatečné znalosti</a:t>
                      </a:r>
                    </a:p>
                    <a:p>
                      <a:r>
                        <a:rPr lang="cs-CZ" sz="1500" b="0" dirty="0"/>
                        <a:t>(Nedostatek vědomostí)</a:t>
                      </a:r>
                      <a:endParaRPr lang="cs-CZ" sz="15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3" marR="91443" marT="45723" marB="45723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500" b="0" dirty="0"/>
                        <a:t>o onemocnění DM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500" b="0" dirty="0"/>
                        <a:t>o akutních komplikacích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500" b="0" dirty="0"/>
                        <a:t>o chronických komplikací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500" b="0" dirty="0"/>
                        <a:t>o potřebě užívání léků (např. PAD)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500" b="0" dirty="0"/>
                        <a:t>o </a:t>
                      </a:r>
                      <a:r>
                        <a:rPr lang="cs-CZ" sz="1500" b="0" dirty="0" err="1"/>
                        <a:t>selfmonitoringu</a:t>
                      </a:r>
                      <a:endParaRPr lang="cs-CZ" sz="1500" b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500" b="0" dirty="0"/>
                        <a:t>o diabetické dietě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500" b="0" dirty="0"/>
                        <a:t>o pohybovém</a:t>
                      </a:r>
                      <a:r>
                        <a:rPr lang="cs-CZ" sz="1500" b="0" baseline="0" dirty="0"/>
                        <a:t> režimu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500" b="0" dirty="0"/>
                        <a:t>o</a:t>
                      </a:r>
                      <a:r>
                        <a:rPr lang="cs-CZ" sz="1500" b="0" baseline="0" dirty="0"/>
                        <a:t> </a:t>
                      </a:r>
                      <a:r>
                        <a:rPr lang="cs-CZ" sz="1500" b="0" dirty="0"/>
                        <a:t>specifické</a:t>
                      </a:r>
                      <a:r>
                        <a:rPr lang="cs-CZ" sz="1500" b="0" baseline="0" dirty="0"/>
                        <a:t> péči o chodidla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500" b="0" baseline="0" dirty="0"/>
                        <a:t>o zásadách aplikace inzulínu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500" b="0" baseline="0" dirty="0"/>
                        <a:t>…</a:t>
                      </a:r>
                      <a:endParaRPr lang="cs-CZ" sz="15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3" marR="91443" marT="45723" marB="4572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6064">
                <a:tc>
                  <a:txBody>
                    <a:bodyPr/>
                    <a:lstStyle/>
                    <a:p>
                      <a:r>
                        <a:rPr lang="cs-CZ" sz="1500" b="0" dirty="0"/>
                        <a:t>Psychomotorické cíle</a:t>
                      </a:r>
                      <a:endParaRPr lang="cs-CZ" sz="15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3" marR="91443" marT="45723" marB="45723"/>
                </a:tc>
                <a:tc>
                  <a:txBody>
                    <a:bodyPr/>
                    <a:lstStyle/>
                    <a:p>
                      <a:r>
                        <a:rPr lang="cs-CZ" sz="1500" b="0" dirty="0"/>
                        <a:t>Nedostatek zručností</a:t>
                      </a:r>
                      <a:endParaRPr lang="cs-CZ" sz="15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3" marR="91443" marT="45723" marB="45723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500" b="0" dirty="0"/>
                        <a:t>o aplikaci inzulínu (obecně i specificky z hlediska zvolené pomůcky – manipulace se stříkačkou, inzulínovým perem, inzulínovou pumpou)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500" b="0" dirty="0"/>
                        <a:t>realizace </a:t>
                      </a:r>
                      <a:r>
                        <a:rPr lang="cs-CZ" sz="1500" b="0" dirty="0" err="1"/>
                        <a:t>selfmonitoringu</a:t>
                      </a:r>
                      <a:endParaRPr lang="cs-CZ" sz="1500" b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500" b="0" dirty="0"/>
                        <a:t>při</a:t>
                      </a:r>
                      <a:r>
                        <a:rPr lang="cs-CZ" sz="1500" b="0" baseline="0" dirty="0"/>
                        <a:t> kontrole dolních končetin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500" b="0" baseline="0" dirty="0"/>
                        <a:t>při ošetřování kožních </a:t>
                      </a:r>
                      <a:r>
                        <a:rPr lang="cs-CZ" sz="1500" b="0" baseline="0" dirty="0" err="1"/>
                        <a:t>lézií</a:t>
                      </a:r>
                      <a:endParaRPr lang="cs-CZ" sz="1500" b="0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500" b="0" baseline="0" dirty="0"/>
                        <a:t>…</a:t>
                      </a:r>
                      <a:endParaRPr lang="cs-CZ" sz="15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3" marR="91443"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1335">
                <a:tc>
                  <a:txBody>
                    <a:bodyPr/>
                    <a:lstStyle/>
                    <a:p>
                      <a:r>
                        <a:rPr lang="cs-CZ" sz="1500" b="0" dirty="0"/>
                        <a:t>Afektivní cíle</a:t>
                      </a:r>
                      <a:endParaRPr lang="cs-CZ" sz="15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3" marR="91443" marT="45723" marB="45723"/>
                </a:tc>
                <a:tc>
                  <a:txBody>
                    <a:bodyPr/>
                    <a:lstStyle/>
                    <a:p>
                      <a:r>
                        <a:rPr lang="cs-CZ" sz="1500" b="0" dirty="0"/>
                        <a:t>Nedostatek motivace</a:t>
                      </a:r>
                    </a:p>
                    <a:p>
                      <a:r>
                        <a:rPr lang="cs-CZ" sz="1500" b="0" dirty="0"/>
                        <a:t>(</a:t>
                      </a:r>
                      <a:r>
                        <a:rPr lang="cs-CZ" sz="1500" b="0" dirty="0" err="1"/>
                        <a:t>Noncompliance</a:t>
                      </a:r>
                      <a:endParaRPr lang="cs-CZ" sz="1500" b="0" dirty="0"/>
                    </a:p>
                    <a:p>
                      <a:r>
                        <a:rPr lang="cs-CZ" sz="1500" b="0" dirty="0"/>
                        <a:t>Snaha zlepšit zdatnost)</a:t>
                      </a:r>
                      <a:endParaRPr lang="cs-CZ" sz="15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3" marR="91443" marT="45723" marB="45723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500" b="0" dirty="0"/>
                        <a:t>pro celkovou změnu dosavadního životního</a:t>
                      </a:r>
                      <a:r>
                        <a:rPr lang="cs-CZ" sz="1500" b="0" baseline="0" dirty="0"/>
                        <a:t> stylu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500" b="0" baseline="0" dirty="0"/>
                        <a:t>pro změnu v diabetické dietě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500" b="0" baseline="0" dirty="0"/>
                        <a:t>pro adekvátní pohybovou aktivitu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500" b="0" baseline="0" dirty="0"/>
                        <a:t>pro potřebu </a:t>
                      </a:r>
                      <a:r>
                        <a:rPr lang="cs-CZ" sz="1500" b="0" baseline="0" dirty="0" err="1"/>
                        <a:t>selfmonitoringu</a:t>
                      </a:r>
                      <a:endParaRPr lang="cs-CZ" sz="1500" b="0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500" b="0" baseline="0" dirty="0"/>
                        <a:t>…</a:t>
                      </a:r>
                      <a:endParaRPr lang="cs-CZ" sz="1500" b="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3" marR="91443"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5424214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1840F0-6F62-4298-9432-C9838A52A203}"/>
              </a:ext>
            </a:extLst>
          </p:cNvPr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30884" y="115888"/>
            <a:ext cx="10753200" cy="451576"/>
          </a:xfrm>
        </p:spPr>
        <p:txBody>
          <a:bodyPr/>
          <a:lstStyle/>
          <a:p>
            <a:pPr>
              <a:defRPr/>
            </a:pPr>
            <a:r>
              <a:rPr lang="cs-CZ" b="1" u="sng" dirty="0">
                <a:solidFill>
                  <a:schemeClr val="accent1">
                    <a:lumMod val="50000"/>
                  </a:schemeClr>
                </a:solidFill>
              </a:rPr>
              <a:t>Projektování edukace </a:t>
            </a:r>
            <a:br>
              <a:rPr lang="cs-CZ" b="1" u="sng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cs-CZ" sz="2800" dirty="0"/>
              <a:t>Zahrnuje proces plánování a přípravy</a:t>
            </a:r>
            <a:endParaRPr lang="cs-CZ" b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238E30F2-440A-4ECC-B0F6-DAB56603522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52892422"/>
              </p:ext>
            </p:extLst>
          </p:nvPr>
        </p:nvGraphicFramePr>
        <p:xfrm>
          <a:off x="-282180" y="1059873"/>
          <a:ext cx="11577098" cy="56822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66564" name="Obdélník 5"/>
          <p:cNvSpPr>
            <a:spLocks noChangeArrowheads="1"/>
          </p:cNvSpPr>
          <p:nvPr/>
        </p:nvSpPr>
        <p:spPr bwMode="auto">
          <a:xfrm>
            <a:off x="9912351" y="115888"/>
            <a:ext cx="6334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spcBef>
                <a:spcPts val="400"/>
              </a:spcBef>
              <a:buClr>
                <a:srgbClr val="FF6700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spcBef>
                <a:spcPts val="400"/>
              </a:spcBef>
              <a:buClr>
                <a:srgbClr val="909465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09465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4800">
                <a:solidFill>
                  <a:srgbClr val="C00000"/>
                </a:solidFill>
              </a:rPr>
              <a:t>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469866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Edukační cíle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B6DE5F4-9DA4-4E5D-8509-3519B668C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619" y="1692002"/>
            <a:ext cx="11073008" cy="4139998"/>
          </a:xfrm>
        </p:spPr>
        <p:txBody>
          <a:bodyPr/>
          <a:lstStyle/>
          <a:p>
            <a:pPr marL="0" indent="0" algn="just">
              <a:buNone/>
              <a:defRPr/>
            </a:pPr>
            <a:r>
              <a:rPr lang="cs-CZ" sz="2400" dirty="0"/>
              <a:t>= očekávaný výsledek, </a:t>
            </a:r>
            <a:r>
              <a:rPr lang="cs-CZ" sz="2400" dirty="0" err="1"/>
              <a:t>kt</a:t>
            </a:r>
            <a:r>
              <a:rPr lang="cs-CZ" sz="2400" dirty="0"/>
              <a:t>. chceme dosáhnout</a:t>
            </a:r>
          </a:p>
          <a:p>
            <a:pPr marL="0" indent="0" algn="just">
              <a:buNone/>
              <a:defRPr/>
            </a:pPr>
            <a:r>
              <a:rPr lang="cs-CZ" sz="2400" b="1" dirty="0"/>
              <a:t>Výsledek</a:t>
            </a:r>
            <a:r>
              <a:rPr lang="cs-CZ" sz="2400" dirty="0"/>
              <a:t> je pozitivní kvalitativní a kvantitativní změna </a:t>
            </a:r>
          </a:p>
          <a:p>
            <a:pPr marL="0" indent="0" algn="just">
              <a:buNone/>
              <a:defRPr/>
            </a:pPr>
            <a:r>
              <a:rPr lang="cs-CZ" sz="2400" dirty="0"/>
              <a:t>v </a:t>
            </a:r>
            <a:r>
              <a:rPr lang="cs-CZ" sz="2400" dirty="0" err="1"/>
              <a:t>edukantových</a:t>
            </a:r>
            <a:r>
              <a:rPr lang="cs-CZ" sz="2400" dirty="0"/>
              <a:t> vědomostech, dovednostech, postojích, návycích a hodnotové orientaci</a:t>
            </a:r>
          </a:p>
          <a:p>
            <a:pPr marL="0" indent="0" algn="just">
              <a:buNone/>
              <a:defRPr/>
            </a:pPr>
            <a:r>
              <a:rPr lang="cs-CZ" sz="2400" dirty="0">
                <a:solidFill>
                  <a:srgbClr val="C00000"/>
                </a:solidFill>
              </a:rPr>
              <a:t>Rozdíl mezi </a:t>
            </a:r>
            <a:r>
              <a:rPr lang="cs-CZ" sz="2400" u="sng" dirty="0"/>
              <a:t>VÝSLEDKEM</a:t>
            </a:r>
            <a:r>
              <a:rPr lang="cs-CZ" sz="2400" dirty="0"/>
              <a:t> Ed</a:t>
            </a:r>
            <a:r>
              <a:rPr lang="cs-CZ" sz="2400" dirty="0">
                <a:solidFill>
                  <a:srgbClr val="C00000"/>
                </a:solidFill>
              </a:rPr>
              <a:t>. a </a:t>
            </a:r>
            <a:r>
              <a:rPr lang="cs-CZ" sz="2400" dirty="0"/>
              <a:t>Ed. </a:t>
            </a:r>
            <a:r>
              <a:rPr lang="cs-CZ" sz="2400" u="sng" dirty="0"/>
              <a:t>CÍLEM</a:t>
            </a:r>
            <a:r>
              <a:rPr lang="cs-CZ" sz="2400" dirty="0"/>
              <a:t> </a:t>
            </a:r>
            <a:r>
              <a:rPr lang="cs-CZ" sz="2400" dirty="0">
                <a:solidFill>
                  <a:srgbClr val="C00000"/>
                </a:solidFill>
              </a:rPr>
              <a:t>na konci Ed. by měl být </a:t>
            </a:r>
            <a:r>
              <a:rPr lang="cs-CZ" sz="2400" u="sng" dirty="0">
                <a:solidFill>
                  <a:srgbClr val="C00000"/>
                </a:solidFill>
              </a:rPr>
              <a:t>co nejmenší</a:t>
            </a:r>
          </a:p>
          <a:p>
            <a:pPr algn="just">
              <a:defRPr/>
            </a:pPr>
            <a:r>
              <a:rPr lang="cs-CZ" sz="2400" dirty="0"/>
              <a:t>Krátkodobé (etapové ▲cíl jednotlivé edukační lekce, momentální potřeby P/K )</a:t>
            </a:r>
          </a:p>
          <a:p>
            <a:pPr algn="just">
              <a:defRPr/>
            </a:pPr>
            <a:r>
              <a:rPr lang="cs-CZ" sz="2400" dirty="0"/>
              <a:t>Dlouhodobé (finální ▲cíl celé Ed. u konkrétního P/K)</a:t>
            </a:r>
          </a:p>
          <a:p>
            <a:pPr algn="just">
              <a:defRPr/>
            </a:pPr>
            <a:r>
              <a:rPr lang="cs-CZ" sz="2400" dirty="0"/>
              <a:t>Nižší (</a:t>
            </a:r>
            <a:r>
              <a:rPr lang="cs-CZ" sz="2400" b="1" dirty="0"/>
              <a:t>znalost, porozumět, aplikovat</a:t>
            </a:r>
            <a:r>
              <a:rPr lang="cs-CZ" sz="2400" dirty="0"/>
              <a:t>) a vyšší (</a:t>
            </a:r>
            <a:r>
              <a:rPr lang="cs-CZ" sz="2400" b="1" dirty="0"/>
              <a:t>analýza, syntéza, hodnocení</a:t>
            </a:r>
            <a:r>
              <a:rPr lang="cs-CZ" sz="2400" dirty="0"/>
              <a:t>)</a:t>
            </a:r>
          </a:p>
          <a:p>
            <a:pPr algn="just">
              <a:defRPr/>
            </a:pPr>
            <a:r>
              <a:rPr lang="cs-CZ" sz="2400" dirty="0"/>
              <a:t>Hlavní a dílčí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A4442423-717E-418B-8AA8-A9206AD25750}"/>
              </a:ext>
            </a:extLst>
          </p:cNvPr>
          <p:cNvSpPr/>
          <p:nvPr/>
        </p:nvSpPr>
        <p:spPr>
          <a:xfrm>
            <a:off x="6764054" y="228601"/>
            <a:ext cx="4709145" cy="9429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altLang="cs-CZ" b="1" dirty="0"/>
              <a:t>Cíle musí být specifické a měli by se odrazit v P/K chování.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455471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Nadpis 1"/>
          <p:cNvSpPr>
            <a:spLocks noGrp="1"/>
          </p:cNvSpPr>
          <p:nvPr>
            <p:ph type="title"/>
          </p:nvPr>
        </p:nvSpPr>
        <p:spPr>
          <a:xfrm>
            <a:off x="720000" y="275573"/>
            <a:ext cx="10753200" cy="896003"/>
          </a:xfrm>
        </p:spPr>
        <p:txBody>
          <a:bodyPr/>
          <a:lstStyle/>
          <a:p>
            <a:r>
              <a:rPr lang="cs-CZ" altLang="cs-CZ" dirty="0"/>
              <a:t>Edukační cíle – podmínky pro stanovení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0ACF44F-5986-4DF6-9E5D-295E9723D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417" y="1014608"/>
            <a:ext cx="11272784" cy="5336088"/>
          </a:xfrm>
        </p:spPr>
        <p:txBody>
          <a:bodyPr/>
          <a:lstStyle/>
          <a:p>
            <a:pPr>
              <a:defRPr/>
            </a:pPr>
            <a:r>
              <a:rPr lang="cs-CZ" sz="2200" b="1" dirty="0"/>
              <a:t>Přiměřenost </a:t>
            </a:r>
            <a:r>
              <a:rPr lang="cs-CZ" sz="2200" dirty="0"/>
              <a:t>- odpovídá schopnostem daného jedince</a:t>
            </a:r>
          </a:p>
          <a:p>
            <a:pPr marL="0" indent="0">
              <a:buNone/>
              <a:defRPr/>
            </a:pPr>
            <a:r>
              <a:rPr lang="cs-CZ" sz="2200" dirty="0"/>
              <a:t>                         - splnitelnost (!demotivace – příliš náročný V jednoduchý </a:t>
            </a:r>
          </a:p>
          <a:p>
            <a:pPr marL="0" indent="0">
              <a:buNone/>
              <a:defRPr/>
            </a:pPr>
            <a:r>
              <a:rPr lang="cs-CZ" sz="2200" dirty="0"/>
              <a:t>                                                                       cíl podceňující P/K schopnosti)</a:t>
            </a:r>
          </a:p>
          <a:p>
            <a:pPr>
              <a:defRPr/>
            </a:pPr>
            <a:r>
              <a:rPr lang="cs-CZ" sz="2200" b="1" dirty="0"/>
              <a:t>Jasnost, jednoznačnost</a:t>
            </a:r>
            <a:r>
              <a:rPr lang="cs-CZ" sz="2200" dirty="0"/>
              <a:t> </a:t>
            </a:r>
            <a:r>
              <a:rPr lang="cs-CZ" sz="2000" dirty="0"/>
              <a:t>(nelze jinak interpret.) </a:t>
            </a:r>
            <a:r>
              <a:rPr lang="cs-CZ" sz="2200" dirty="0"/>
              <a:t>a </a:t>
            </a:r>
            <a:r>
              <a:rPr lang="cs-CZ" sz="2200" b="1" dirty="0"/>
              <a:t>kontrolovatelnost </a:t>
            </a:r>
            <a:r>
              <a:rPr lang="cs-CZ" sz="2000" b="1" dirty="0"/>
              <a:t>(</a:t>
            </a:r>
            <a:r>
              <a:rPr lang="cs-CZ" altLang="cs-CZ" sz="2000" dirty="0"/>
              <a:t>dosažení cíle možno zkontrolovat kdykoliv dostupnými prostředky)</a:t>
            </a:r>
            <a:endParaRPr lang="cs-CZ" sz="2000" b="1" dirty="0"/>
          </a:p>
          <a:p>
            <a:pPr>
              <a:defRPr/>
            </a:pPr>
            <a:r>
              <a:rPr lang="cs-CZ" sz="2200" b="1" dirty="0"/>
              <a:t>Konzistentnost </a:t>
            </a:r>
            <a:r>
              <a:rPr lang="cs-CZ" sz="2200" dirty="0"/>
              <a:t>– cíle jednotlivých Ed. lekcí jsou v souladu s hlavním cílem Ed. (nesmí být v rozporu) a vycházejí z něho</a:t>
            </a:r>
          </a:p>
          <a:p>
            <a:pPr>
              <a:defRPr/>
            </a:pPr>
            <a:r>
              <a:rPr lang="cs-CZ" sz="2200" b="1" dirty="0"/>
              <a:t>Komplexnost</a:t>
            </a:r>
            <a:r>
              <a:rPr lang="cs-CZ" sz="2200" dirty="0"/>
              <a:t> – působnost na celou stránku osobnosti </a:t>
            </a:r>
            <a:r>
              <a:rPr lang="cs-CZ" sz="2200" dirty="0" err="1"/>
              <a:t>edukanta</a:t>
            </a:r>
            <a:r>
              <a:rPr lang="cs-CZ" sz="2200" dirty="0"/>
              <a:t> – kognitivní  (vědomosti), afektivní ( rozvoj osobnosti P/K a ovlivnění jeho postojů), psychomotorická</a:t>
            </a:r>
          </a:p>
          <a:p>
            <a:pPr>
              <a:defRPr/>
            </a:pPr>
            <a:endParaRPr lang="cs-CZ" sz="2200" dirty="0"/>
          </a:p>
          <a:p>
            <a:pPr>
              <a:defRPr/>
            </a:pPr>
            <a:r>
              <a:rPr lang="cs-CZ" sz="2200" dirty="0"/>
              <a:t>Formulace vždy ze strany EDUKANTA = </a:t>
            </a:r>
            <a:r>
              <a:rPr lang="cs-CZ" sz="2200" b="1" u="sng" dirty="0" err="1">
                <a:solidFill>
                  <a:srgbClr val="C00000"/>
                </a:solidFill>
              </a:rPr>
              <a:t>pozit</a:t>
            </a:r>
            <a:r>
              <a:rPr lang="cs-CZ" sz="2200" b="1" u="sng" dirty="0">
                <a:solidFill>
                  <a:srgbClr val="C00000"/>
                </a:solidFill>
              </a:rPr>
              <a:t>. změna má nastat u P/K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95812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Správné stanovení a formulace cílů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19CDAF-1C57-4113-9144-5B6E6673E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cs-CZ" dirty="0"/>
              <a:t>Taxonomie cílů:</a:t>
            </a:r>
          </a:p>
          <a:p>
            <a:pPr>
              <a:defRPr/>
            </a:pPr>
            <a:r>
              <a:rPr lang="cs-CZ" dirty="0"/>
              <a:t>Kognitivní – vzdělávací</a:t>
            </a:r>
          </a:p>
          <a:p>
            <a:pPr>
              <a:defRPr/>
            </a:pPr>
            <a:r>
              <a:rPr lang="cs-CZ" dirty="0"/>
              <a:t>Psychomotorické – výcvikové, praktické cvičení, zručnost</a:t>
            </a:r>
          </a:p>
          <a:p>
            <a:pPr>
              <a:defRPr/>
            </a:pPr>
            <a:r>
              <a:rPr lang="cs-CZ" dirty="0"/>
              <a:t>Afektivní – postojové, hodnotové</a:t>
            </a:r>
          </a:p>
          <a:p>
            <a:pPr marL="0" indent="0">
              <a:buNone/>
              <a:defRPr/>
            </a:pP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5294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edukace </a:t>
            </a:r>
            <a:br>
              <a:rPr lang="cs-CZ" dirty="0"/>
            </a:br>
            <a:r>
              <a:rPr lang="cs-CZ" dirty="0"/>
              <a:t>– posouzení, stanovení cílů </a:t>
            </a: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398502" y="4573602"/>
            <a:ext cx="11361600" cy="698497"/>
          </a:xfrm>
        </p:spPr>
        <p:txBody>
          <a:bodyPr/>
          <a:lstStyle/>
          <a:p>
            <a:r>
              <a:rPr lang="cs-CZ" sz="2400" b="0" dirty="0"/>
              <a:t>Natália Beharková</a:t>
            </a:r>
            <a:br>
              <a:rPr lang="cs-CZ" sz="2400" b="0" dirty="0"/>
            </a:br>
            <a:r>
              <a:rPr lang="cs-CZ" sz="2400" b="0" dirty="0"/>
              <a:t>Ústav zdravotnických věd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27920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Nadpis 1"/>
          <p:cNvSpPr>
            <a:spLocks noGrp="1"/>
          </p:cNvSpPr>
          <p:nvPr>
            <p:ph type="title" idx="4294967295"/>
          </p:nvPr>
        </p:nvSpPr>
        <p:spPr>
          <a:xfrm>
            <a:off x="237995" y="0"/>
            <a:ext cx="11954005" cy="990600"/>
          </a:xfrm>
        </p:spPr>
        <p:txBody>
          <a:bodyPr/>
          <a:lstStyle/>
          <a:p>
            <a:r>
              <a:rPr lang="cs-CZ" altLang="cs-CZ" sz="2000" u="sng" dirty="0"/>
              <a:t>Formulace cílů </a:t>
            </a:r>
            <a:r>
              <a:rPr lang="cs-CZ" altLang="cs-CZ" sz="2000" dirty="0"/>
              <a:t>- aktivní slovesa ve spojení s tím, co má </a:t>
            </a:r>
            <a:r>
              <a:rPr lang="cs-CZ" altLang="cs-CZ" sz="2000" dirty="0" err="1"/>
              <a:t>edukant</a:t>
            </a:r>
            <a:r>
              <a:rPr lang="cs-CZ" altLang="cs-CZ" sz="2000" dirty="0"/>
              <a:t> vědět, tzn. sloveso musí vyjadřovat činnost, </a:t>
            </a:r>
            <a:r>
              <a:rPr lang="cs-CZ" altLang="cs-CZ" sz="2000" dirty="0" err="1"/>
              <a:t>kt</a:t>
            </a:r>
            <a:r>
              <a:rPr lang="cs-CZ" altLang="cs-CZ" sz="2000" dirty="0"/>
              <a:t>. lze pozorovat, kontrolovat</a:t>
            </a:r>
            <a:br>
              <a:rPr lang="cs-CZ" altLang="cs-CZ" sz="2400" dirty="0"/>
            </a:br>
            <a:endParaRPr lang="cs-CZ" altLang="cs-CZ" sz="2400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3BD33623-12EF-4C34-A1AB-76D26B4B63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918930"/>
              </p:ext>
            </p:extLst>
          </p:nvPr>
        </p:nvGraphicFramePr>
        <p:xfrm>
          <a:off x="237994" y="981074"/>
          <a:ext cx="11711836" cy="57328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972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45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7068"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rgbClr val="FF0000"/>
                          </a:solidFill>
                        </a:rPr>
                        <a:t>Vhodné </a:t>
                      </a:r>
                    </a:p>
                  </a:txBody>
                  <a:tcPr marL="91430" marR="91430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Nevhodné </a:t>
                      </a:r>
                    </a:p>
                  </a:txBody>
                  <a:tcPr marL="91430" marR="9143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5809">
                <a:tc>
                  <a:txBody>
                    <a:bodyPr/>
                    <a:lstStyle/>
                    <a:p>
                      <a:r>
                        <a:rPr lang="cs-CZ" sz="1500" u="sng" dirty="0"/>
                        <a:t>Kognitivní</a:t>
                      </a:r>
                      <a:r>
                        <a:rPr lang="cs-CZ" sz="1500" dirty="0"/>
                        <a:t> cíle dle </a:t>
                      </a:r>
                      <a:r>
                        <a:rPr lang="cs-CZ" sz="1500" dirty="0" err="1"/>
                        <a:t>Blooma</a:t>
                      </a:r>
                      <a:r>
                        <a:rPr lang="cs-CZ" sz="1500" dirty="0"/>
                        <a:t>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500" dirty="0"/>
                        <a:t>znalost (zapamatování) - definovat, doplnit, napsat, opakovat, popsat, přiřadit, seřadit, vysvětlit, vybrat, určit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500" dirty="0"/>
                        <a:t>porozumět - dokáže svými slovy formulovat, objasnit, vyjádřit vlastními slovy, interpretovat, opravit, ilustrovat,</a:t>
                      </a:r>
                      <a:r>
                        <a:rPr lang="cs-CZ" sz="1500" baseline="0" dirty="0"/>
                        <a:t> zkontrolovat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500" baseline="0" dirty="0"/>
                        <a:t>aplikace – aplikovat, navrhovat, plánovat, diskutovat, uvést vzájemné vztahy, použít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500" baseline="0" dirty="0"/>
                        <a:t>analýza – analyzovat, rozčlenit, provést rozbor, rozebrat, rozhodnout, rozlišit, rozdělit, najít vzájemné vztahy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500" baseline="0" dirty="0"/>
                        <a:t>syntéza – kombinovat, modifikovat, skládat, navrhnout,  sjednotit, shrnout, vyvodit obecné závěry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500" baseline="0" dirty="0"/>
                        <a:t>hodnotící posouzení – zdůvodnit, argumentovat, obhájit, posoudit, zhodnotit, ocenit, prověřit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cs-CZ" sz="1500" baseline="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1500" u="sng" dirty="0"/>
                        <a:t>Afektivní</a:t>
                      </a:r>
                      <a:r>
                        <a:rPr lang="cs-CZ" sz="1500" dirty="0"/>
                        <a:t> cíle dle </a:t>
                      </a:r>
                      <a:r>
                        <a:rPr lang="cs-CZ" sz="1500" dirty="0" err="1"/>
                        <a:t>Kratwohla</a:t>
                      </a:r>
                      <a:r>
                        <a:rPr lang="cs-CZ" sz="1500" baseline="0" dirty="0"/>
                        <a:t> </a:t>
                      </a:r>
                      <a:r>
                        <a:rPr lang="cs-CZ" sz="1500" dirty="0"/>
                        <a:t>(zaměřeny na oblast vytváření postojů, přesvědčení, hodnot, názorů):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500" dirty="0"/>
                        <a:t>Přijímání (vnímavost)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500" dirty="0"/>
                        <a:t>Reagování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500" dirty="0"/>
                        <a:t>Oceňování hodnoty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500" dirty="0"/>
                        <a:t>Integrování hodnot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500" dirty="0"/>
                        <a:t>Začlenění</a:t>
                      </a:r>
                      <a:r>
                        <a:rPr lang="cs-CZ" sz="1500" baseline="0" dirty="0"/>
                        <a:t> systému hodnot do charakterové struktury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cs-CZ" sz="1500" baseline="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1500" u="sng" baseline="0" dirty="0"/>
                        <a:t>Psychomotorické</a:t>
                      </a:r>
                      <a:r>
                        <a:rPr lang="cs-CZ" sz="1500" baseline="0" dirty="0"/>
                        <a:t> (výcvikové) cíle dle </a:t>
                      </a:r>
                      <a:r>
                        <a:rPr lang="cs-CZ" sz="1500" baseline="0" dirty="0" err="1"/>
                        <a:t>Daeva</a:t>
                      </a:r>
                      <a:r>
                        <a:rPr lang="cs-CZ" sz="1500" baseline="0" dirty="0"/>
                        <a:t> – výsledek – P/K si osvojí určitý druh motor. zručností a návyků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500" dirty="0"/>
                        <a:t>imitace (nápodoba)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500" dirty="0"/>
                        <a:t>manipulace (praktická cvičení)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500" dirty="0"/>
                        <a:t>zpřesňování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500" dirty="0"/>
                        <a:t>koordinace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500" dirty="0"/>
                        <a:t>automatizace</a:t>
                      </a:r>
                      <a:endParaRPr lang="cs-CZ" sz="15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30" marR="91430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cs-CZ" sz="1600" dirty="0"/>
                        <a:t>Vědět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cs-CZ" sz="1600" dirty="0"/>
                        <a:t>Dávat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cs-CZ" sz="1600" dirty="0"/>
                        <a:t>Pochopit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cs-CZ" sz="1600" dirty="0"/>
                        <a:t>Domnívat se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cs-CZ" sz="1600" dirty="0"/>
                        <a:t>Uvědomit si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cs-CZ" sz="1600" dirty="0"/>
                        <a:t>Mít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cs-CZ" sz="1600" dirty="0"/>
                        <a:t>Osvojit si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cs-CZ" sz="1600" dirty="0"/>
                        <a:t>Znát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cs-CZ" sz="1600" dirty="0"/>
                        <a:t>Myslet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cs-CZ" sz="1600" dirty="0"/>
                        <a:t>Rozumět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cs-CZ" sz="1600" dirty="0"/>
                        <a:t>Poznat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cs-CZ" sz="1600" dirty="0"/>
                        <a:t>Chápat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cs-CZ" sz="1600" dirty="0"/>
                    </a:p>
                  </a:txBody>
                  <a:tcPr marL="91430" marR="9143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8431350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Nadpis 1"/>
          <p:cNvSpPr>
            <a:spLocks noGrp="1"/>
          </p:cNvSpPr>
          <p:nvPr>
            <p:ph type="title"/>
          </p:nvPr>
        </p:nvSpPr>
        <p:spPr>
          <a:xfrm>
            <a:off x="313151" y="228600"/>
            <a:ext cx="11511419" cy="990600"/>
          </a:xfrm>
        </p:spPr>
        <p:txBody>
          <a:bodyPr/>
          <a:lstStyle/>
          <a:p>
            <a:r>
              <a:rPr lang="cs-CZ" altLang="cs-CZ" sz="2400" u="sng" dirty="0"/>
              <a:t>Formulace cílů </a:t>
            </a:r>
            <a:r>
              <a:rPr lang="cs-CZ" altLang="cs-CZ" sz="2400" dirty="0"/>
              <a:t>- aktivní slovesa ve spojení s tím, co má </a:t>
            </a:r>
            <a:r>
              <a:rPr lang="cs-CZ" altLang="cs-CZ" sz="2400" dirty="0" err="1"/>
              <a:t>edukant</a:t>
            </a:r>
            <a:r>
              <a:rPr lang="cs-CZ" altLang="cs-CZ" sz="2400" dirty="0"/>
              <a:t> vědět, tzn. sloveso musí vyjadřovat činnost, </a:t>
            </a:r>
            <a:r>
              <a:rPr lang="cs-CZ" altLang="cs-CZ" sz="2400" dirty="0" err="1"/>
              <a:t>kt</a:t>
            </a:r>
            <a:r>
              <a:rPr lang="cs-CZ" altLang="cs-CZ" sz="2400" dirty="0"/>
              <a:t>. lze pozorovat, kontrolovat</a:t>
            </a:r>
            <a:br>
              <a:rPr lang="cs-CZ" altLang="cs-CZ" sz="2400" dirty="0"/>
            </a:br>
            <a:endParaRPr lang="cs-CZ" altLang="cs-CZ" sz="2400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EB459C03-FFDA-4415-BF90-29549FE612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526136"/>
              </p:ext>
            </p:extLst>
          </p:nvPr>
        </p:nvGraphicFramePr>
        <p:xfrm>
          <a:off x="175364" y="1418621"/>
          <a:ext cx="12016635" cy="52504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166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3884">
                <a:tc>
                  <a:txBody>
                    <a:bodyPr/>
                    <a:lstStyle/>
                    <a:p>
                      <a:r>
                        <a:rPr lang="cs-CZ" sz="1800" dirty="0"/>
                        <a:t>Vhodné </a:t>
                      </a:r>
                    </a:p>
                  </a:txBody>
                  <a:tcPr marL="91430" marR="91430" marT="45718" marB="4571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84712">
                <a:tc>
                  <a:txBody>
                    <a:bodyPr/>
                    <a:lstStyle/>
                    <a:p>
                      <a:r>
                        <a:rPr lang="cs-CZ" sz="1700" u="sng" dirty="0"/>
                        <a:t>Kognitivní</a:t>
                      </a:r>
                      <a:r>
                        <a:rPr lang="cs-CZ" sz="1700" dirty="0"/>
                        <a:t> cíle dle </a:t>
                      </a:r>
                      <a:r>
                        <a:rPr lang="cs-CZ" sz="1700" dirty="0" err="1"/>
                        <a:t>Blooma</a:t>
                      </a:r>
                      <a:r>
                        <a:rPr lang="cs-CZ" sz="1700" dirty="0"/>
                        <a:t>: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700" u="sng" dirty="0"/>
                        <a:t>znalost (zapamatování) </a:t>
                      </a:r>
                      <a:r>
                        <a:rPr lang="cs-CZ" sz="1700" dirty="0"/>
                        <a:t>- definovat, doplnit, napsat, opakovat, popsat, přiřadit, seřadit, vysvětlit, vybrat, určit (P/K jsou schopni vybavit si termíny, pojmy, metody, </a:t>
                      </a:r>
                      <a:r>
                        <a:rPr lang="cs-CZ" sz="1700" dirty="0" err="1"/>
                        <a:t>prac</a:t>
                      </a:r>
                      <a:r>
                        <a:rPr lang="cs-CZ" sz="1700" dirty="0"/>
                        <a:t>. postupy, teorie nové situace, </a:t>
                      </a:r>
                      <a:r>
                        <a:rPr lang="cs-CZ" sz="1700" dirty="0" err="1"/>
                        <a:t>kt</a:t>
                      </a:r>
                      <a:r>
                        <a:rPr lang="cs-CZ" sz="1700" dirty="0"/>
                        <a:t>. je podobná té ve </a:t>
                      </a:r>
                      <a:r>
                        <a:rPr lang="cs-CZ" sz="1700" dirty="0" err="1"/>
                        <a:t>kt</a:t>
                      </a:r>
                      <a:r>
                        <a:rPr lang="cs-CZ" sz="1700" dirty="0"/>
                        <a:t>. učení původně proběhlo)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700" u="sng" dirty="0"/>
                        <a:t>porozumět </a:t>
                      </a:r>
                      <a:r>
                        <a:rPr lang="cs-CZ" sz="1700" dirty="0"/>
                        <a:t>- dokáže svými slovy formulovat, objasnit, vyjádřit vlastními slovy, interpretovat, opravit, ilustrovat,</a:t>
                      </a:r>
                      <a:r>
                        <a:rPr lang="cs-CZ" sz="1700" baseline="0" dirty="0"/>
                        <a:t> zkontrolovat (</a:t>
                      </a:r>
                      <a:r>
                        <a:rPr lang="cs-CZ" sz="1700" dirty="0" err="1"/>
                        <a:t>edukant</a:t>
                      </a:r>
                      <a:r>
                        <a:rPr lang="cs-CZ" sz="1700" dirty="0"/>
                        <a:t> rozumí obsahu sdělení (ve formě verbální, symbolické, obrazové) a dokážou vědomosti vhodným způsobem využít)</a:t>
                      </a:r>
                      <a:endParaRPr lang="cs-CZ" sz="1700" baseline="0" dirty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700" u="sng" baseline="0" dirty="0"/>
                        <a:t>aplikace </a:t>
                      </a:r>
                      <a:r>
                        <a:rPr lang="cs-CZ" sz="1700" baseline="0" dirty="0"/>
                        <a:t>– aplikovat, navrhovat, plánovat, diskutovat, uvést vzájemné vztahy, použít (</a:t>
                      </a:r>
                      <a:r>
                        <a:rPr lang="cs-CZ" sz="1700" dirty="0"/>
                        <a:t>používají pojmy, pravidla, metody pro ně zcela nových situacích)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1700" baseline="0" dirty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700" u="sng" baseline="0" dirty="0"/>
                        <a:t>analýza </a:t>
                      </a:r>
                      <a:r>
                        <a:rPr lang="cs-CZ" sz="1700" baseline="0" dirty="0"/>
                        <a:t>– analyzovat, rozčlenit, provést rozbor, rozebrat, rozhodnout, rozlišit, rozdělit, najít vzájemné vztahy (</a:t>
                      </a:r>
                      <a:r>
                        <a:rPr lang="cs-CZ" sz="1700" dirty="0"/>
                        <a:t>schopni určit a objasnit vztahy mezi jednotlivými prvky, částmi určitého celku)</a:t>
                      </a:r>
                      <a:endParaRPr lang="cs-CZ" sz="1700" baseline="0" dirty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700" u="sng" baseline="0" dirty="0"/>
                        <a:t>syntéza</a:t>
                      </a:r>
                      <a:r>
                        <a:rPr lang="cs-CZ" sz="1700" baseline="0" dirty="0"/>
                        <a:t> – kombinovat, modifikovat, skládat, navrhnout,  sjednotit, shrnout, vyvodit obecné závěry (</a:t>
                      </a:r>
                      <a:r>
                        <a:rPr lang="cs-CZ" sz="1700" dirty="0"/>
                        <a:t>schopni skládat jednotlivé prvky a části v celek, </a:t>
                      </a:r>
                      <a:r>
                        <a:rPr lang="cs-CZ" sz="1700" dirty="0" err="1"/>
                        <a:t>kt</a:t>
                      </a:r>
                      <a:r>
                        <a:rPr lang="cs-CZ" sz="1700" dirty="0"/>
                        <a:t>. pro ně subjektivně neexistoval)</a:t>
                      </a:r>
                      <a:endParaRPr lang="cs-CZ" sz="1700" baseline="0" dirty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700" u="sng" baseline="0" dirty="0"/>
                        <a:t>hodnotící posouzení </a:t>
                      </a:r>
                      <a:r>
                        <a:rPr lang="cs-CZ" sz="1700" baseline="0" dirty="0"/>
                        <a:t>– zdůvodnit, argumentovat, obhájit, posoudit, zhodnotit, ocenit, prověřit (</a:t>
                      </a:r>
                      <a:r>
                        <a:rPr lang="cs-CZ" sz="1700" dirty="0"/>
                        <a:t>schopen posoudit dokumenty, výtvory, způsoby řešení z hlediska kritérií vnitřních (vyplývající z toho, co posuzujeme – věcná správnost, používání terminologie) a vnějších (hodnotíme zda posuzované odpovídá požadovaným nárokům)</a:t>
                      </a:r>
                      <a:endParaRPr lang="cs-CZ" sz="1700" b="1" i="1" dirty="0"/>
                    </a:p>
                  </a:txBody>
                  <a:tcPr marL="91430" marR="91430" marT="45718" marB="4571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1078653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31693" y="218958"/>
            <a:ext cx="10753200" cy="451576"/>
          </a:xfrm>
        </p:spPr>
        <p:txBody>
          <a:bodyPr/>
          <a:lstStyle/>
          <a:p>
            <a:r>
              <a:rPr lang="cs-CZ" altLang="cs-CZ" dirty="0"/>
              <a:t>Formulace cílů</a:t>
            </a:r>
            <a:br>
              <a:rPr lang="cs-CZ" altLang="cs-CZ" dirty="0"/>
            </a:br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21FA3051-BAEA-44AF-B40F-C09095FB2B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4282267"/>
              </p:ext>
            </p:extLst>
          </p:nvPr>
        </p:nvGraphicFramePr>
        <p:xfrm>
          <a:off x="450937" y="801667"/>
          <a:ext cx="11423737" cy="5756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23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5962">
                <a:tc>
                  <a:txBody>
                    <a:bodyPr/>
                    <a:lstStyle/>
                    <a:p>
                      <a:r>
                        <a:rPr lang="cs-CZ" sz="1800" dirty="0"/>
                        <a:t>Vhodné </a:t>
                      </a:r>
                    </a:p>
                  </a:txBody>
                  <a:tcPr marL="91435" marR="91435" marT="45723" marB="4572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0958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cs-CZ" sz="1400" baseline="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2000" u="sng" baseline="0" dirty="0"/>
                        <a:t>Psychomotorické</a:t>
                      </a:r>
                      <a:r>
                        <a:rPr lang="cs-CZ" sz="2000" baseline="0" dirty="0"/>
                        <a:t> (výcvikové) cíle dle </a:t>
                      </a:r>
                      <a:r>
                        <a:rPr lang="cs-CZ" sz="2000" baseline="0" dirty="0" err="1"/>
                        <a:t>Daeva</a:t>
                      </a:r>
                      <a:r>
                        <a:rPr lang="cs-CZ" sz="2000" baseline="0" dirty="0"/>
                        <a:t> – výsledek – P/K si osvojí určitý druh motor. zručností a návyků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000" u="sng" dirty="0"/>
                        <a:t>imitace</a:t>
                      </a:r>
                      <a:r>
                        <a:rPr lang="cs-CZ" sz="2000" dirty="0"/>
                        <a:t> (nápodoba) - P/K pozoruje praktickou činnost, </a:t>
                      </a:r>
                      <a:r>
                        <a:rPr lang="cs-CZ" sz="2000" dirty="0" err="1"/>
                        <a:t>kt</a:t>
                      </a:r>
                      <a:r>
                        <a:rPr lang="cs-CZ" sz="2000" dirty="0"/>
                        <a:t>. začíná napodobňovat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cs-CZ" sz="2000" dirty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000" u="sng" dirty="0"/>
                        <a:t>manipulace</a:t>
                      </a:r>
                      <a:r>
                        <a:rPr lang="cs-CZ" sz="2000" dirty="0"/>
                        <a:t> (praktická cvičení) - P/K je schopen vykonávat požadovanou činnost na základě slovního návodu a je schopen vhodnou činnost zvolit, činnost se postupně zdokonaluje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cs-CZ" sz="2000" dirty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000" u="sng" dirty="0"/>
                        <a:t>zpřesňování</a:t>
                      </a:r>
                      <a:r>
                        <a:rPr lang="cs-CZ" sz="2000" dirty="0"/>
                        <a:t> - vykonává činnost skoro samostatně, postupně je požadována činnost stále přesnější a koordinovanější než předtím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cs-CZ" sz="2000" dirty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000" u="sng" dirty="0"/>
                        <a:t>koordinace</a:t>
                      </a:r>
                      <a:r>
                        <a:rPr lang="cs-CZ" sz="2000" dirty="0"/>
                        <a:t> - P/K vykonává činnost již samostatně, pohyby jsou koordinované a přesné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cs-CZ" sz="2000" dirty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000" u="sng" dirty="0"/>
                        <a:t>automatizace</a:t>
                      </a:r>
                      <a:r>
                        <a:rPr lang="cs-CZ" sz="2000" dirty="0"/>
                        <a:t> - P/K má činnost zautomatizovanou, vynakládá na ní minimum energie při maximálním výkonu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cs-CZ" sz="1400" baseline="0" dirty="0"/>
                    </a:p>
                  </a:txBody>
                  <a:tcPr marL="91435" marR="91435"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1057806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Nadpis 1"/>
          <p:cNvSpPr>
            <a:spLocks noGrp="1"/>
          </p:cNvSpPr>
          <p:nvPr>
            <p:ph type="title"/>
          </p:nvPr>
        </p:nvSpPr>
        <p:spPr>
          <a:xfrm>
            <a:off x="206433" y="193906"/>
            <a:ext cx="10753200" cy="451576"/>
          </a:xfrm>
        </p:spPr>
        <p:txBody>
          <a:bodyPr/>
          <a:lstStyle/>
          <a:p>
            <a:r>
              <a:rPr lang="cs-CZ" altLang="cs-CZ" sz="2400" u="sng" dirty="0"/>
              <a:t>Formulace cílů</a:t>
            </a:r>
            <a:br>
              <a:rPr lang="cs-CZ" altLang="cs-CZ" sz="2400" dirty="0"/>
            </a:br>
            <a:endParaRPr lang="cs-CZ" altLang="cs-CZ" sz="2400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2CBA3E03-0DF0-4024-B2B2-FA66D5BC77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782008"/>
              </p:ext>
            </p:extLst>
          </p:nvPr>
        </p:nvGraphicFramePr>
        <p:xfrm>
          <a:off x="338203" y="839243"/>
          <a:ext cx="11373633" cy="57933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736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8269">
                <a:tc>
                  <a:txBody>
                    <a:bodyPr/>
                    <a:lstStyle/>
                    <a:p>
                      <a:r>
                        <a:rPr lang="cs-CZ" sz="1800" dirty="0"/>
                        <a:t>Vhodné </a:t>
                      </a:r>
                    </a:p>
                  </a:txBody>
                  <a:tcPr marL="91442" marR="91442"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760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1800" u="sng" dirty="0"/>
                        <a:t>Afektivní</a:t>
                      </a:r>
                      <a:r>
                        <a:rPr lang="cs-CZ" sz="1800" dirty="0"/>
                        <a:t> cíle dle </a:t>
                      </a:r>
                      <a:r>
                        <a:rPr lang="cs-CZ" sz="1800" dirty="0" err="1"/>
                        <a:t>Kratwohla</a:t>
                      </a:r>
                      <a:r>
                        <a:rPr lang="cs-CZ" sz="1800" baseline="0" dirty="0"/>
                        <a:t> </a:t>
                      </a:r>
                      <a:r>
                        <a:rPr lang="cs-CZ" sz="1800" dirty="0"/>
                        <a:t>(zaměřeny na oblast vytváření postojů, přesvědčení, hodnot, názorů):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u="sng" dirty="0"/>
                        <a:t>Přijímání</a:t>
                      </a:r>
                      <a:r>
                        <a:rPr lang="cs-CZ" sz="1800" dirty="0"/>
                        <a:t> (vnímavost) – Ed. jsou ochotni věnovat pozornost určitým podnětům, </a:t>
                      </a:r>
                      <a:r>
                        <a:rPr lang="cs-CZ" sz="1800" dirty="0" err="1"/>
                        <a:t>kt</a:t>
                      </a:r>
                      <a:r>
                        <a:rPr lang="cs-CZ" sz="1800" dirty="0"/>
                        <a:t>. začínají postupně nad ostatními </a:t>
                      </a:r>
                      <a:r>
                        <a:rPr lang="cs-CZ" sz="1800" dirty="0" err="1"/>
                        <a:t>podnety</a:t>
                      </a:r>
                      <a:r>
                        <a:rPr lang="cs-CZ" sz="1800" dirty="0"/>
                        <a:t> preferovat; P/K//rodina má přijmout poznatky, fakta věnovat pozornost</a:t>
                      </a:r>
                      <a:r>
                        <a:rPr lang="cs-CZ" sz="1800" baseline="0" dirty="0"/>
                        <a:t> situacím, doporučením</a:t>
                      </a:r>
                      <a:r>
                        <a:rPr lang="cs-CZ" sz="1800" dirty="0"/>
                        <a:t> </a:t>
                      </a:r>
                      <a:r>
                        <a:rPr lang="cs-CZ" sz="1400" dirty="0"/>
                        <a:t>(akceptovat, uznat, žádat, zaměřit se, pozorovat, věnovat pozornost)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cs-CZ" sz="1800" dirty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800" u="sng" dirty="0"/>
                        <a:t>Reagování</a:t>
                      </a:r>
                      <a:r>
                        <a:rPr lang="cs-CZ" sz="1800" dirty="0"/>
                        <a:t> - u </a:t>
                      </a:r>
                      <a:r>
                        <a:rPr lang="cs-CZ" sz="1800" dirty="0" err="1"/>
                        <a:t>edukanta</a:t>
                      </a:r>
                      <a:r>
                        <a:rPr lang="cs-CZ" sz="1800" dirty="0"/>
                        <a:t> dochází ke ↑ zájmu o daný jev a činnost jim přináší uspokojení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1800" dirty="0"/>
                        <a:t>     </a:t>
                      </a:r>
                      <a:r>
                        <a:rPr lang="cs-CZ" sz="1400" dirty="0"/>
                        <a:t>(dohodnout se, odpovědět, přizpůsobit se, diskutovat, vyjádřit, zapojit se, oznamovat, zkoušet, vyjádřit</a:t>
                      </a:r>
                      <a:r>
                        <a:rPr lang="cs-CZ" sz="1400" baseline="0" dirty="0"/>
                        <a:t> se)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1400" dirty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800" u="sng" dirty="0"/>
                        <a:t>Oceňování hodnoty </a:t>
                      </a:r>
                      <a:r>
                        <a:rPr lang="cs-CZ" sz="1800" u="none" dirty="0"/>
                        <a:t>-</a:t>
                      </a:r>
                      <a:r>
                        <a:rPr lang="cs-CZ" sz="1800" u="none" baseline="0" dirty="0"/>
                        <a:t> </a:t>
                      </a:r>
                      <a:r>
                        <a:rPr lang="cs-CZ" sz="1800" dirty="0"/>
                        <a:t>dochází k zvnitřňování hodnoty, chování </a:t>
                      </a:r>
                      <a:r>
                        <a:rPr lang="cs-CZ" sz="1800" dirty="0" err="1"/>
                        <a:t>edukanta</a:t>
                      </a:r>
                      <a:r>
                        <a:rPr lang="cs-CZ" sz="1800" dirty="0"/>
                        <a:t> má určitou stabilitu, hodnota je </a:t>
                      </a:r>
                      <a:r>
                        <a:rPr lang="cs-CZ" sz="1800" dirty="0" err="1"/>
                        <a:t>edukantem</a:t>
                      </a:r>
                      <a:r>
                        <a:rPr lang="cs-CZ" sz="1800" dirty="0"/>
                        <a:t> oceňována a stává se motivační sílou P/K</a:t>
                      </a:r>
                      <a:r>
                        <a:rPr lang="cs-CZ" sz="1800" baseline="0" dirty="0"/>
                        <a:t> </a:t>
                      </a:r>
                      <a:r>
                        <a:rPr lang="cs-CZ" sz="1400" dirty="0"/>
                        <a:t>(tvrdit, napomáhat, vybrat si, dokončit, připojit se, navrhnout)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cs-CZ" sz="1400" dirty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800" u="sng" dirty="0"/>
                        <a:t>Integrování hodnot </a:t>
                      </a:r>
                      <a:r>
                        <a:rPr lang="cs-CZ" sz="1800" u="none" dirty="0"/>
                        <a:t>-</a:t>
                      </a:r>
                      <a:r>
                        <a:rPr lang="cs-CZ" sz="1800" u="none" baseline="0" dirty="0"/>
                        <a:t> </a:t>
                      </a:r>
                      <a:r>
                        <a:rPr lang="cs-CZ" sz="1800" dirty="0"/>
                        <a:t>dochází k postupnému začleňování hodnoty do struktury a systému ostatních hodnot</a:t>
                      </a:r>
                      <a:r>
                        <a:rPr lang="cs-CZ" sz="1800" baseline="0" dirty="0"/>
                        <a:t> </a:t>
                      </a:r>
                      <a:r>
                        <a:rPr lang="cs-CZ" sz="1400" dirty="0"/>
                        <a:t>(dodržovat, změnit, dohodnout se, spojit se, obhajovat, vyjádřit se, začleňovat se, řešit, rozhodnout se)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14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u="sng" dirty="0"/>
                        <a:t>Začlenění</a:t>
                      </a:r>
                      <a:r>
                        <a:rPr lang="cs-CZ" sz="1800" u="sng" baseline="0" dirty="0"/>
                        <a:t> systému hodnot do charakterové struktury </a:t>
                      </a:r>
                      <a:r>
                        <a:rPr lang="cs-CZ" sz="1800" u="none" baseline="0" dirty="0"/>
                        <a:t>- </a:t>
                      </a:r>
                      <a:r>
                        <a:rPr lang="cs-CZ" sz="1800" dirty="0"/>
                        <a:t>nejvyšší úroveň dané hierarchie, hodnoty získávají pevné místo v charakteru </a:t>
                      </a:r>
                      <a:r>
                        <a:rPr lang="cs-CZ" sz="1800" dirty="0" err="1"/>
                        <a:t>edukanta</a:t>
                      </a:r>
                      <a:r>
                        <a:rPr lang="cs-CZ" sz="1800" dirty="0"/>
                        <a:t>. K vyvolání požadovaného chování není nutný emocionální podnět.</a:t>
                      </a:r>
                      <a:r>
                        <a:rPr lang="cs-CZ" sz="1800" baseline="0" dirty="0"/>
                        <a:t> </a:t>
                      </a:r>
                      <a:r>
                        <a:rPr lang="cs-CZ" sz="1400" baseline="0" dirty="0"/>
                        <a:t>(prosazovat, zaujmout stanovisko, diferencovat, dát najevo, navrhnout, objasnit, vyřešit, ověřit si, zkontrolovat)</a:t>
                      </a:r>
                      <a:endParaRPr lang="cs-CZ" sz="18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2650564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Nadpis 1"/>
          <p:cNvSpPr>
            <a:spLocks noGrp="1"/>
          </p:cNvSpPr>
          <p:nvPr>
            <p:ph type="title"/>
          </p:nvPr>
        </p:nvSpPr>
        <p:spPr>
          <a:xfrm>
            <a:off x="319167" y="319167"/>
            <a:ext cx="10753200" cy="451576"/>
          </a:xfrm>
        </p:spPr>
        <p:txBody>
          <a:bodyPr/>
          <a:lstStyle/>
          <a:p>
            <a:r>
              <a:rPr lang="cs-CZ" altLang="cs-CZ" dirty="0"/>
              <a:t>Formulace cílů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4D3E35C-28CC-428E-B2B9-0C7B9A8A66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426" y="1171576"/>
            <a:ext cx="11467825" cy="413999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sz="1600" u="sng" dirty="0"/>
              <a:t>Vhodná</a:t>
            </a:r>
            <a:r>
              <a:rPr lang="cs-CZ" sz="1600" dirty="0"/>
              <a:t>:</a:t>
            </a:r>
          </a:p>
          <a:p>
            <a:pPr>
              <a:defRPr/>
            </a:pPr>
            <a:r>
              <a:rPr lang="cs-CZ" sz="1600" dirty="0"/>
              <a:t>Pacient sestaví jídelníček na 1 týden podle zásad racionální výživy.</a:t>
            </a:r>
          </a:p>
          <a:p>
            <a:pPr>
              <a:defRPr/>
            </a:pPr>
            <a:r>
              <a:rPr lang="cs-CZ" sz="1600" dirty="0"/>
              <a:t> Pacient zdůvodní zařazení zvolených potravin v sestaveném jídelníčku.</a:t>
            </a:r>
          </a:p>
          <a:p>
            <a:pPr marL="0" indent="0">
              <a:buNone/>
              <a:defRPr/>
            </a:pPr>
            <a:r>
              <a:rPr lang="cs-CZ" sz="1600" u="sng" dirty="0"/>
              <a:t>Nevhodná</a:t>
            </a:r>
            <a:r>
              <a:rPr lang="cs-CZ" sz="1600" dirty="0"/>
              <a:t>:</a:t>
            </a:r>
          </a:p>
          <a:p>
            <a:pPr>
              <a:defRPr/>
            </a:pPr>
            <a:r>
              <a:rPr lang="cs-CZ" sz="1600" dirty="0"/>
              <a:t>Pacient je seznámen se zásadami racionální</a:t>
            </a:r>
            <a:r>
              <a:rPr lang="cs-CZ" sz="1600" i="1" dirty="0"/>
              <a:t> výživy (</a:t>
            </a:r>
            <a:r>
              <a:rPr lang="cs-CZ" altLang="cs-CZ" sz="1600" i="1" dirty="0"/>
              <a:t>odráží to činnost </a:t>
            </a:r>
            <a:r>
              <a:rPr lang="cs-CZ" altLang="cs-CZ" sz="1600" i="1" dirty="0" err="1"/>
              <a:t>edukátora</a:t>
            </a:r>
            <a:r>
              <a:rPr lang="cs-CZ" altLang="cs-CZ" sz="1600" i="1" dirty="0"/>
              <a:t>, ne činnost </a:t>
            </a:r>
            <a:r>
              <a:rPr lang="cs-CZ" altLang="cs-CZ" sz="1600" i="1" dirty="0" err="1"/>
              <a:t>edukanta</a:t>
            </a:r>
            <a:r>
              <a:rPr lang="cs-CZ" sz="1600" i="1" dirty="0"/>
              <a:t>)</a:t>
            </a:r>
          </a:p>
          <a:p>
            <a:pPr>
              <a:defRPr/>
            </a:pPr>
            <a:r>
              <a:rPr lang="cs-CZ" sz="1600" dirty="0"/>
              <a:t>Pacient bude znát zásady správné životosprávy </a:t>
            </a:r>
            <a:r>
              <a:rPr lang="cs-CZ" sz="1600" i="1" dirty="0"/>
              <a:t>(</a:t>
            </a:r>
            <a:r>
              <a:rPr lang="cs-CZ" altLang="cs-CZ" sz="1600" i="1" dirty="0"/>
              <a:t>nelze zkontrolovat, cíl je postaven v obecné rovině)</a:t>
            </a:r>
          </a:p>
          <a:p>
            <a:pPr marL="72000" indent="0">
              <a:buNone/>
              <a:defRPr/>
            </a:pPr>
            <a:endParaRPr lang="cs-CZ" sz="1600" dirty="0"/>
          </a:p>
          <a:p>
            <a:pPr marL="0" indent="0">
              <a:buNone/>
              <a:defRPr/>
            </a:pPr>
            <a:r>
              <a:rPr lang="cs-CZ" sz="1600" u="sng" dirty="0"/>
              <a:t>Vhodná</a:t>
            </a:r>
            <a:r>
              <a:rPr lang="cs-CZ" sz="1600" dirty="0"/>
              <a:t>:</a:t>
            </a:r>
          </a:p>
          <a:p>
            <a:pPr>
              <a:defRPr/>
            </a:pPr>
            <a:r>
              <a:rPr lang="cs-CZ" sz="1600" dirty="0"/>
              <a:t>Žena/klientka demonstruje správnou techniku </a:t>
            </a:r>
            <a:r>
              <a:rPr lang="cs-CZ" sz="1600" dirty="0" err="1"/>
              <a:t>samovyšetřování</a:t>
            </a:r>
            <a:r>
              <a:rPr lang="cs-CZ" sz="1600" dirty="0"/>
              <a:t> prsníků palpační metodou.</a:t>
            </a:r>
          </a:p>
          <a:p>
            <a:pPr marL="0" indent="0">
              <a:buNone/>
              <a:defRPr/>
            </a:pPr>
            <a:r>
              <a:rPr lang="cs-CZ" sz="1600" u="sng" dirty="0"/>
              <a:t>Nevhodná</a:t>
            </a:r>
            <a:r>
              <a:rPr lang="cs-CZ" sz="1600" dirty="0"/>
              <a:t>:</a:t>
            </a:r>
          </a:p>
          <a:p>
            <a:pPr>
              <a:defRPr/>
            </a:pPr>
            <a:r>
              <a:rPr lang="cs-CZ" sz="1600" dirty="0"/>
              <a:t> Klientka je seznámena s technikou </a:t>
            </a:r>
            <a:r>
              <a:rPr lang="cs-CZ" sz="1600" dirty="0" err="1"/>
              <a:t>samovyšetřování</a:t>
            </a:r>
            <a:r>
              <a:rPr lang="cs-CZ" sz="1600" dirty="0"/>
              <a:t> prsníků. </a:t>
            </a:r>
            <a:r>
              <a:rPr lang="cs-CZ" sz="1600" i="1" dirty="0"/>
              <a:t>(</a:t>
            </a:r>
            <a:r>
              <a:rPr lang="cs-CZ" altLang="cs-CZ" sz="1600" i="1" dirty="0"/>
              <a:t>odráží to činnost </a:t>
            </a:r>
            <a:r>
              <a:rPr lang="cs-CZ" altLang="cs-CZ" sz="1600" i="1" dirty="0" err="1"/>
              <a:t>edukátora</a:t>
            </a:r>
            <a:r>
              <a:rPr lang="cs-CZ" altLang="cs-CZ" sz="1600" i="1" dirty="0"/>
              <a:t>, ne činnost </a:t>
            </a:r>
            <a:r>
              <a:rPr lang="cs-CZ" altLang="cs-CZ" sz="1600" i="1" dirty="0" err="1"/>
              <a:t>edukanta</a:t>
            </a:r>
            <a:r>
              <a:rPr lang="cs-CZ" sz="1600" i="1"/>
              <a:t>)</a:t>
            </a:r>
            <a:endParaRPr lang="cs-CZ" sz="1600" dirty="0"/>
          </a:p>
          <a:p>
            <a:pPr>
              <a:defRPr/>
            </a:pPr>
            <a:endParaRPr lang="cs-CZ" sz="2400" dirty="0"/>
          </a:p>
          <a:p>
            <a:pPr>
              <a:defRPr/>
            </a:pPr>
            <a:endParaRPr lang="cs-CZ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747692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Formulace cílu</a:t>
            </a:r>
          </a:p>
        </p:txBody>
      </p:sp>
      <p:sp>
        <p:nvSpPr>
          <p:cNvPr id="84995" name="Zástupný symbol pro obsah 2"/>
          <p:cNvSpPr>
            <a:spLocks noGrp="1"/>
          </p:cNvSpPr>
          <p:nvPr>
            <p:ph idx="1"/>
          </p:nvPr>
        </p:nvSpPr>
        <p:spPr>
          <a:xfrm>
            <a:off x="544636" y="1278643"/>
            <a:ext cx="10753200" cy="4139998"/>
          </a:xfrm>
        </p:spPr>
        <p:txBody>
          <a:bodyPr/>
          <a:lstStyle/>
          <a:p>
            <a:pPr marL="72000" indent="0">
              <a:buNone/>
            </a:pPr>
            <a:r>
              <a:rPr lang="cs-CZ" altLang="cs-CZ" sz="1800" b="1" dirty="0"/>
              <a:t>Kognitivní:</a:t>
            </a:r>
          </a:p>
          <a:p>
            <a:pPr>
              <a:buFont typeface="Arial" panose="020B0604020202020204" pitchFamily="34" charset="0"/>
              <a:buChar char="−"/>
            </a:pPr>
            <a:r>
              <a:rPr lang="cs-CZ" altLang="cs-CZ" sz="1800" dirty="0" err="1"/>
              <a:t>Edukant</a:t>
            </a:r>
            <a:r>
              <a:rPr lang="cs-CZ" altLang="cs-CZ" sz="1800" dirty="0"/>
              <a:t> vysvětlí význam správné péče o chrup.</a:t>
            </a:r>
          </a:p>
          <a:p>
            <a:pPr>
              <a:buFont typeface="Arial" panose="020B0604020202020204" pitchFamily="34" charset="0"/>
              <a:buChar char="−"/>
            </a:pPr>
            <a:r>
              <a:rPr lang="cs-CZ" altLang="cs-CZ" sz="1800" dirty="0" err="1"/>
              <a:t>Edukant</a:t>
            </a:r>
            <a:r>
              <a:rPr lang="cs-CZ" altLang="cs-CZ" sz="1800" dirty="0"/>
              <a:t> dokáže svými slovy popsat základní zásady správné péče o chrup. </a:t>
            </a:r>
          </a:p>
          <a:p>
            <a:pPr>
              <a:buFont typeface="Arial" panose="020B0604020202020204" pitchFamily="34" charset="0"/>
              <a:buChar char="−"/>
            </a:pPr>
            <a:r>
              <a:rPr lang="cs-CZ" altLang="cs-CZ" sz="1800" dirty="0" err="1"/>
              <a:t>Edukant</a:t>
            </a:r>
            <a:r>
              <a:rPr lang="cs-CZ" altLang="cs-CZ" sz="1800" dirty="0"/>
              <a:t> vyjmenuje základní pomůcky v péči o chrup. </a:t>
            </a:r>
          </a:p>
          <a:p>
            <a:pPr>
              <a:buFont typeface="Arial" panose="020B0604020202020204" pitchFamily="34" charset="0"/>
              <a:buChar char="−"/>
            </a:pPr>
            <a:r>
              <a:rPr lang="cs-CZ" altLang="cs-CZ" sz="1800" dirty="0" err="1"/>
              <a:t>Edukant</a:t>
            </a:r>
            <a:r>
              <a:rPr lang="cs-CZ" altLang="cs-CZ" sz="1800" dirty="0"/>
              <a:t> popíše správnou techniku čistění chrupu. </a:t>
            </a:r>
          </a:p>
          <a:p>
            <a:pPr>
              <a:buFont typeface="Wingdings" panose="05000000000000000000" pitchFamily="2" charset="2"/>
              <a:buChar char="v"/>
            </a:pPr>
            <a:endParaRPr lang="cs-CZ" altLang="cs-CZ" sz="1800" dirty="0"/>
          </a:p>
          <a:p>
            <a:pPr marL="72000" indent="0">
              <a:buNone/>
            </a:pPr>
            <a:r>
              <a:rPr lang="cs-CZ" altLang="cs-CZ" sz="1800" b="1" dirty="0"/>
              <a:t>Psychomotorický:</a:t>
            </a:r>
          </a:p>
          <a:p>
            <a:pPr>
              <a:buFont typeface="Arial" panose="020B0604020202020204" pitchFamily="34" charset="0"/>
              <a:buChar char="−"/>
            </a:pPr>
            <a:r>
              <a:rPr lang="cs-CZ" altLang="cs-CZ" sz="1800" dirty="0" err="1"/>
              <a:t>Edukant</a:t>
            </a:r>
            <a:r>
              <a:rPr lang="cs-CZ" altLang="cs-CZ" sz="1800" dirty="0"/>
              <a:t> demonstruje správnou techniku čištění zubů na modelu.</a:t>
            </a:r>
          </a:p>
          <a:p>
            <a:pPr>
              <a:buFont typeface="Arial" panose="020B0604020202020204" pitchFamily="34" charset="0"/>
              <a:buChar char="−"/>
            </a:pPr>
            <a:r>
              <a:rPr lang="cs-CZ" altLang="cs-CZ" sz="1800" dirty="0" err="1"/>
              <a:t>Edukant</a:t>
            </a:r>
            <a:r>
              <a:rPr lang="cs-CZ" altLang="cs-CZ" sz="1800" dirty="0"/>
              <a:t> předvede správnou techniku čištění zubů.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altLang="cs-CZ" sz="1800" dirty="0"/>
          </a:p>
          <a:p>
            <a:pPr marL="72000" indent="0">
              <a:buNone/>
            </a:pPr>
            <a:r>
              <a:rPr lang="cs-CZ" altLang="cs-CZ" sz="1800" b="1" dirty="0"/>
              <a:t>Afektivní:</a:t>
            </a:r>
          </a:p>
          <a:p>
            <a:r>
              <a:rPr lang="cs-CZ" altLang="cs-CZ" sz="1800" dirty="0" err="1"/>
              <a:t>Edukant</a:t>
            </a:r>
            <a:r>
              <a:rPr lang="cs-CZ" altLang="cs-CZ" sz="1800" dirty="0"/>
              <a:t> projevuje zájem o oblast hygieny zubů. </a:t>
            </a:r>
            <a:r>
              <a:rPr lang="cs-CZ" altLang="cs-CZ" sz="1800" dirty="0" err="1"/>
              <a:t>Edukant</a:t>
            </a:r>
            <a:r>
              <a:rPr lang="cs-CZ" altLang="cs-CZ" sz="1800" dirty="0"/>
              <a:t> verbalizuje zájem o pravidelné prohlídky. </a:t>
            </a:r>
          </a:p>
          <a:p>
            <a:endParaRPr lang="cs-CZ" altLang="cs-CZ" sz="1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176045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Formulace cílu</a:t>
            </a:r>
          </a:p>
        </p:txBody>
      </p:sp>
      <p:sp>
        <p:nvSpPr>
          <p:cNvPr id="860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altLang="cs-CZ" sz="1800" b="1" dirty="0"/>
              <a:t>Kognitivní:</a:t>
            </a:r>
          </a:p>
          <a:p>
            <a:pPr>
              <a:buFont typeface="Arial" panose="020B0604020202020204" pitchFamily="34" charset="0"/>
              <a:buChar char="−"/>
            </a:pPr>
            <a:r>
              <a:rPr lang="cs-CZ" altLang="cs-CZ" sz="1800" dirty="0" err="1"/>
              <a:t>Edukantka</a:t>
            </a:r>
            <a:r>
              <a:rPr lang="cs-CZ" altLang="cs-CZ" sz="1800" dirty="0"/>
              <a:t> zdůvodní význam kojení.</a:t>
            </a:r>
          </a:p>
          <a:p>
            <a:pPr>
              <a:buFont typeface="Arial" panose="020B0604020202020204" pitchFamily="34" charset="0"/>
              <a:buChar char="−"/>
            </a:pPr>
            <a:r>
              <a:rPr lang="cs-CZ" altLang="cs-CZ" sz="1800" dirty="0" err="1"/>
              <a:t>Edukantka</a:t>
            </a:r>
            <a:r>
              <a:rPr lang="cs-CZ" altLang="cs-CZ" sz="1800" dirty="0"/>
              <a:t> vyjmenuje základní zásady výživy kojící matky.</a:t>
            </a:r>
          </a:p>
          <a:p>
            <a:pPr>
              <a:buFont typeface="Arial" panose="020B0604020202020204" pitchFamily="34" charset="0"/>
              <a:buChar char="−"/>
            </a:pPr>
            <a:r>
              <a:rPr lang="cs-CZ" altLang="cs-CZ" sz="1800" dirty="0" err="1"/>
              <a:t>Edukantka</a:t>
            </a:r>
            <a:r>
              <a:rPr lang="cs-CZ" altLang="cs-CZ" sz="1800" dirty="0"/>
              <a:t> popíše správnou techniku kojení.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altLang="cs-CZ" sz="1800" dirty="0"/>
          </a:p>
          <a:p>
            <a:pPr marL="72000" indent="0">
              <a:buNone/>
            </a:pPr>
            <a:r>
              <a:rPr lang="cs-CZ" altLang="cs-CZ" sz="1800" b="1" dirty="0"/>
              <a:t>Psychomotorický:</a:t>
            </a:r>
          </a:p>
          <a:p>
            <a:r>
              <a:rPr lang="cs-CZ" altLang="cs-CZ" sz="1800" dirty="0" err="1"/>
              <a:t>Edukantka</a:t>
            </a:r>
            <a:r>
              <a:rPr lang="cs-CZ" altLang="cs-CZ" sz="1800" dirty="0"/>
              <a:t> demonstruje vhodnou techniku kojení.</a:t>
            </a:r>
          </a:p>
          <a:p>
            <a:pPr>
              <a:buFont typeface="Wingdings" panose="05000000000000000000" pitchFamily="2" charset="2"/>
              <a:buChar char="v"/>
            </a:pPr>
            <a:endParaRPr lang="cs-CZ" altLang="cs-CZ" sz="1800" dirty="0"/>
          </a:p>
          <a:p>
            <a:pPr marL="72000" indent="0">
              <a:buNone/>
            </a:pPr>
            <a:r>
              <a:rPr lang="cs-CZ" altLang="cs-CZ" sz="1800" b="1" dirty="0"/>
              <a:t>Afektivní:</a:t>
            </a:r>
          </a:p>
          <a:p>
            <a:r>
              <a:rPr lang="cs-CZ" altLang="cs-CZ" sz="1800" dirty="0" err="1"/>
              <a:t>Edukantka</a:t>
            </a:r>
            <a:r>
              <a:rPr lang="cs-CZ" altLang="cs-CZ" sz="1800" dirty="0"/>
              <a:t> projevuje zájem o kojení.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35228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Formulace cílů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B87B3E-D00B-4801-9873-7CBA80226B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cs-CZ" dirty="0"/>
              <a:t>odpovídáme na otázky:</a:t>
            </a:r>
            <a:endParaRPr lang="cs-CZ" altLang="cs-CZ" dirty="0"/>
          </a:p>
          <a:p>
            <a:pPr marL="72000" indent="0">
              <a:buNone/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konání – podmínka – kritérium</a:t>
            </a:r>
          </a:p>
        </p:txBody>
      </p:sp>
      <p:sp>
        <p:nvSpPr>
          <p:cNvPr id="4" name="Zaoblený obdélník 3">
            <a:extLst>
              <a:ext uri="{FF2B5EF4-FFF2-40B4-BE49-F238E27FC236}">
                <a16:creationId xmlns:a16="http://schemas.microsoft.com/office/drawing/2014/main" id="{867F3001-EA0D-4091-8246-F3EF1BB02652}"/>
              </a:ext>
            </a:extLst>
          </p:cNvPr>
          <p:cNvSpPr/>
          <p:nvPr/>
        </p:nvSpPr>
        <p:spPr>
          <a:xfrm>
            <a:off x="1531201" y="2336975"/>
            <a:ext cx="9130798" cy="33115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altLang="cs-CZ" sz="2800" dirty="0"/>
              <a:t>Co by měl být P/K  nebo rodina schopen udělat?</a:t>
            </a:r>
          </a:p>
          <a:p>
            <a:pPr>
              <a:defRPr/>
            </a:pPr>
            <a:endParaRPr lang="cs-CZ" altLang="cs-CZ" sz="2800" dirty="0"/>
          </a:p>
          <a:p>
            <a:pPr>
              <a:defRPr/>
            </a:pPr>
            <a:r>
              <a:rPr lang="cs-CZ" altLang="cs-CZ" sz="2800" dirty="0"/>
              <a:t>Za jakých podmínek by to měl být schopen udělat?</a:t>
            </a:r>
          </a:p>
          <a:p>
            <a:pPr>
              <a:defRPr/>
            </a:pPr>
            <a:endParaRPr lang="cs-CZ" altLang="cs-CZ" sz="2800" dirty="0"/>
          </a:p>
          <a:p>
            <a:pPr>
              <a:defRPr/>
            </a:pPr>
            <a:r>
              <a:rPr lang="cs-CZ" altLang="cs-CZ" sz="2800" dirty="0"/>
              <a:t>Jak dobře by to měl udělat?</a:t>
            </a:r>
          </a:p>
          <a:p>
            <a:pPr algn="ctr">
              <a:defRPr/>
            </a:pP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665421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Formulace cílů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6AF8D2-A3E5-4C0C-99F4-1BF9DED98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  <a:defRPr/>
            </a:pPr>
            <a:r>
              <a:rPr lang="cs-CZ" dirty="0"/>
              <a:t>Pro splnění formální požadavky na strukturu cílů a výsledných kritérií je nutno, aby obsahovali:</a:t>
            </a:r>
          </a:p>
          <a:p>
            <a:pPr algn="just">
              <a:defRPr/>
            </a:pPr>
            <a:r>
              <a:rPr lang="cs-CZ" b="1" dirty="0"/>
              <a:t>Konání</a:t>
            </a:r>
            <a:r>
              <a:rPr lang="cs-CZ" dirty="0"/>
              <a:t> (výkon P/K nebo rodiny), které se očekává, má být viditelné a měřitelné</a:t>
            </a:r>
          </a:p>
          <a:p>
            <a:pPr algn="just">
              <a:defRPr/>
            </a:pPr>
            <a:r>
              <a:rPr lang="cs-CZ" b="1" dirty="0"/>
              <a:t>Podmínky</a:t>
            </a:r>
            <a:r>
              <a:rPr lang="cs-CZ" dirty="0"/>
              <a:t> za jakých se konání u P/K projeví</a:t>
            </a:r>
          </a:p>
          <a:p>
            <a:pPr algn="just">
              <a:defRPr/>
            </a:pPr>
            <a:r>
              <a:rPr lang="cs-CZ" b="1" dirty="0"/>
              <a:t>Kritéria</a:t>
            </a:r>
            <a:r>
              <a:rPr lang="cs-CZ" dirty="0"/>
              <a:t> (jak dobře nebo s jakou přesností P/K) 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FC3DAEEC-95B2-4116-BF11-413B8F96D418}"/>
              </a:ext>
            </a:extLst>
          </p:cNvPr>
          <p:cNvSpPr/>
          <p:nvPr/>
        </p:nvSpPr>
        <p:spPr>
          <a:xfrm>
            <a:off x="488515" y="4896465"/>
            <a:ext cx="9494729" cy="15725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Z cílů musí být jasné, </a:t>
            </a:r>
          </a:p>
          <a:p>
            <a:pPr algn="ctr">
              <a:defRPr/>
            </a:pPr>
            <a:r>
              <a:rPr lang="cs-CZ" dirty="0"/>
              <a:t>jaké vědomosti, postoje nebo zručnosti P/K              </a:t>
            </a:r>
          </a:p>
          <a:p>
            <a:pPr algn="ctr">
              <a:defRPr/>
            </a:pPr>
            <a:r>
              <a:rPr lang="cs-CZ" dirty="0"/>
              <a:t>po edukaci dosáhl a jak se to projeví v jeho konání.</a:t>
            </a:r>
          </a:p>
          <a:p>
            <a:pPr algn="ctr">
              <a:defRPr/>
            </a:pP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911123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Omyly při formulaci cílů</a:t>
            </a:r>
          </a:p>
        </p:txBody>
      </p:sp>
      <p:sp>
        <p:nvSpPr>
          <p:cNvPr id="9318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1154674" cy="4139998"/>
          </a:xfrm>
        </p:spPr>
        <p:txBody>
          <a:bodyPr/>
          <a:lstStyle/>
          <a:p>
            <a:r>
              <a:rPr lang="cs-CZ" altLang="cs-CZ" dirty="0"/>
              <a:t>Cíl popisuje aktivitu </a:t>
            </a:r>
            <a:r>
              <a:rPr lang="cs-CZ" altLang="cs-CZ" dirty="0" err="1"/>
              <a:t>edukátora</a:t>
            </a:r>
            <a:r>
              <a:rPr lang="cs-CZ" altLang="cs-CZ" dirty="0"/>
              <a:t> ne </a:t>
            </a:r>
            <a:r>
              <a:rPr lang="cs-CZ" altLang="cs-CZ" dirty="0" err="1"/>
              <a:t>edukanta</a:t>
            </a:r>
            <a:endParaRPr lang="cs-CZ" altLang="cs-CZ" dirty="0"/>
          </a:p>
          <a:p>
            <a:r>
              <a:rPr lang="cs-CZ" altLang="cs-CZ" dirty="0"/>
              <a:t>Cíl zahrnuje více jako jedno očekávané chování </a:t>
            </a:r>
            <a:r>
              <a:rPr lang="cs-CZ" altLang="cs-CZ" sz="2000" i="1" dirty="0"/>
              <a:t>(2 aktivní slovesa vybírat a připravovat)</a:t>
            </a:r>
          </a:p>
          <a:p>
            <a:r>
              <a:rPr lang="cs-CZ" altLang="cs-CZ" dirty="0"/>
              <a:t>Vynechání některého ze 3 komponentů: </a:t>
            </a:r>
            <a:r>
              <a:rPr lang="cs-CZ" altLang="cs-CZ" sz="2000" dirty="0"/>
              <a:t>podmínka, chování, kritérium</a:t>
            </a:r>
          </a:p>
          <a:p>
            <a:r>
              <a:rPr lang="cs-CZ" altLang="cs-CZ" dirty="0"/>
              <a:t>Chování není vyjádřeno aktivním slovesem, tzn. stává se neměřitelným</a:t>
            </a:r>
          </a:p>
          <a:p>
            <a:r>
              <a:rPr lang="cs-CZ" altLang="cs-CZ" dirty="0"/>
              <a:t>Nereálný cíl, nedosažitelný pro P/K</a:t>
            </a:r>
          </a:p>
          <a:p>
            <a:r>
              <a:rPr lang="cs-CZ" altLang="cs-CZ" dirty="0"/>
              <a:t>Cíl je rozvláčný (obsahuje zbytečné informace)</a:t>
            </a:r>
          </a:p>
          <a:p>
            <a:endParaRPr lang="cs-CZ" alt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42411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3"/>
          <p:cNvSpPr>
            <a:spLocks noGrp="1"/>
          </p:cNvSpPr>
          <p:nvPr>
            <p:ph type="title"/>
          </p:nvPr>
        </p:nvSpPr>
        <p:spPr>
          <a:xfrm>
            <a:off x="557887" y="444428"/>
            <a:ext cx="10753200" cy="451576"/>
          </a:xfrm>
        </p:spPr>
        <p:txBody>
          <a:bodyPr/>
          <a:lstStyle/>
          <a:p>
            <a:r>
              <a:rPr lang="cs-CZ" altLang="cs-CZ" dirty="0"/>
              <a:t>Proces edukace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F119B687-5467-40EF-8156-EC44C49F69C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57887" y="1171576"/>
          <a:ext cx="10753200" cy="4476221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8176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71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9750">
                <a:tc gridSpan="2">
                  <a:txBody>
                    <a:bodyPr/>
                    <a:lstStyle/>
                    <a:p>
                      <a:r>
                        <a:rPr lang="cs-CZ" sz="1800" dirty="0"/>
                        <a:t>                              Fáze/kroky/etapy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/>
                        <a:t>          Edukace </a:t>
                      </a:r>
                      <a:r>
                        <a:rPr lang="cs-CZ" sz="1800" baseline="0" dirty="0"/>
                        <a:t>                                                                                                       </a:t>
                      </a:r>
                      <a:r>
                        <a:rPr lang="cs-CZ" sz="1800" dirty="0" err="1"/>
                        <a:t>Oše</a:t>
                      </a:r>
                      <a:r>
                        <a:rPr lang="cs-CZ" sz="1800" dirty="0"/>
                        <a:t>. proces</a:t>
                      </a:r>
                    </a:p>
                  </a:txBody>
                  <a:tcPr marL="102700" marR="102700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458">
                <a:tc>
                  <a:txBody>
                    <a:bodyPr/>
                    <a:lstStyle/>
                    <a:p>
                      <a:r>
                        <a:rPr lang="cs-CZ" sz="1800" b="1" dirty="0"/>
                        <a:t>Počáteční pedagogická</a:t>
                      </a:r>
                      <a:r>
                        <a:rPr lang="cs-CZ" sz="1800" b="1" baseline="0" dirty="0"/>
                        <a:t> diagnostika</a:t>
                      </a:r>
                      <a:r>
                        <a:rPr lang="cs-CZ" sz="1800" baseline="0" dirty="0"/>
                        <a:t> – odhad úrovně dovedností, vědomostí, návyků, postojů Ed. a zjištění </a:t>
                      </a:r>
                      <a:r>
                        <a:rPr lang="cs-CZ" sz="1800" baseline="0" dirty="0" err="1"/>
                        <a:t>ed</a:t>
                      </a:r>
                      <a:r>
                        <a:rPr lang="cs-CZ" sz="1800" baseline="0" dirty="0"/>
                        <a:t>. potřeby – důležité pro vytýčení cílů</a:t>
                      </a:r>
                      <a:endParaRPr lang="cs-CZ" sz="1800" b="1" dirty="0"/>
                    </a:p>
                  </a:txBody>
                  <a:tcPr marL="102700" marR="102700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Posouzení </a:t>
                      </a:r>
                    </a:p>
                  </a:txBody>
                  <a:tcPr marL="102700" marR="102700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515">
                <a:tc rowSpan="2">
                  <a:txBody>
                    <a:bodyPr/>
                    <a:lstStyle/>
                    <a:p>
                      <a:r>
                        <a:rPr lang="cs-CZ" sz="1800" b="1" dirty="0"/>
                        <a:t>Projektování</a:t>
                      </a:r>
                      <a:r>
                        <a:rPr lang="cs-CZ" sz="1800" dirty="0"/>
                        <a:t> (plánování</a:t>
                      </a:r>
                      <a:r>
                        <a:rPr lang="cs-CZ" sz="1800" baseline="0" dirty="0"/>
                        <a:t> a příprava) </a:t>
                      </a:r>
                      <a:r>
                        <a:rPr lang="cs-CZ" sz="1800" dirty="0"/>
                        <a:t>– naplánování cílů, volba</a:t>
                      </a:r>
                      <a:r>
                        <a:rPr lang="cs-CZ" sz="1800" baseline="0" dirty="0"/>
                        <a:t> metod, formy, obsahu Ed., pomůcek, časový horizont, způsob evaluace</a:t>
                      </a:r>
                      <a:endParaRPr lang="cs-CZ" sz="1800" b="1" dirty="0"/>
                    </a:p>
                  </a:txBody>
                  <a:tcPr marL="102700" marR="102700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Stanovení </a:t>
                      </a:r>
                      <a:r>
                        <a:rPr lang="cs-CZ" sz="1800" dirty="0" err="1"/>
                        <a:t>oše</a:t>
                      </a:r>
                      <a:r>
                        <a:rPr lang="cs-CZ" sz="1800" dirty="0"/>
                        <a:t>. dg.</a:t>
                      </a:r>
                    </a:p>
                  </a:txBody>
                  <a:tcPr marL="102700" marR="102700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1145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Plánování </a:t>
                      </a:r>
                      <a:r>
                        <a:rPr lang="cs-CZ" sz="1800" dirty="0" err="1"/>
                        <a:t>oše</a:t>
                      </a:r>
                      <a:r>
                        <a:rPr lang="cs-CZ" sz="1800" dirty="0"/>
                        <a:t>. péče</a:t>
                      </a:r>
                    </a:p>
                  </a:txBody>
                  <a:tcPr marL="102700" marR="102700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3414">
                <a:tc>
                  <a:txBody>
                    <a:bodyPr/>
                    <a:lstStyle/>
                    <a:p>
                      <a:r>
                        <a:rPr lang="cs-CZ" sz="1800" b="1" dirty="0"/>
                        <a:t>Realizace</a:t>
                      </a:r>
                      <a:r>
                        <a:rPr lang="cs-CZ" sz="1800" dirty="0"/>
                        <a:t>  - motivace </a:t>
                      </a:r>
                      <a:r>
                        <a:rPr lang="cs-CZ" sz="1800" dirty="0" err="1"/>
                        <a:t>ed</a:t>
                      </a:r>
                      <a:r>
                        <a:rPr lang="cs-CZ" sz="1800" dirty="0"/>
                        <a:t>., expozice (sdělení nových poznatků), fixace (procvičování, opakování),</a:t>
                      </a:r>
                      <a:r>
                        <a:rPr lang="cs-CZ" sz="1800" baseline="0" dirty="0"/>
                        <a:t> průběžná dg. (ověření pochopení učiva a zájem </a:t>
                      </a:r>
                      <a:r>
                        <a:rPr lang="cs-CZ" sz="1800" baseline="0" dirty="0" err="1"/>
                        <a:t>edukanta</a:t>
                      </a:r>
                      <a:r>
                        <a:rPr lang="cs-CZ" sz="1800" baseline="0" dirty="0"/>
                        <a:t>) aplikace (využití získaných vědomostí a dovedností)</a:t>
                      </a:r>
                      <a:endParaRPr lang="cs-CZ" sz="1800" b="1" dirty="0"/>
                    </a:p>
                  </a:txBody>
                  <a:tcPr marL="102700" marR="102700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cs-CZ" sz="1800" dirty="0"/>
                    </a:p>
                    <a:p>
                      <a:endParaRPr lang="cs-CZ" sz="1800" dirty="0"/>
                    </a:p>
                    <a:p>
                      <a:r>
                        <a:rPr lang="cs-CZ" sz="1800" dirty="0"/>
                        <a:t>Realizace </a:t>
                      </a:r>
                      <a:r>
                        <a:rPr lang="cs-CZ" sz="1800" dirty="0" err="1"/>
                        <a:t>oše</a:t>
                      </a:r>
                      <a:r>
                        <a:rPr lang="cs-CZ" sz="1800" dirty="0"/>
                        <a:t>. plánu</a:t>
                      </a:r>
                    </a:p>
                  </a:txBody>
                  <a:tcPr marL="102700" marR="102700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8620">
                <a:tc>
                  <a:txBody>
                    <a:bodyPr/>
                    <a:lstStyle/>
                    <a:p>
                      <a:r>
                        <a:rPr lang="cs-CZ" sz="1800" b="1" dirty="0"/>
                        <a:t>Upevňování a prohlubování učiva</a:t>
                      </a:r>
                    </a:p>
                  </a:txBody>
                  <a:tcPr marL="102700" marR="102700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3319">
                <a:tc>
                  <a:txBody>
                    <a:bodyPr/>
                    <a:lstStyle/>
                    <a:p>
                      <a:r>
                        <a:rPr lang="cs-CZ" sz="1800" b="1" dirty="0"/>
                        <a:t>Fáze zpětné vazby </a:t>
                      </a:r>
                      <a:r>
                        <a:rPr lang="cs-CZ" sz="1800" dirty="0"/>
                        <a:t>(evaluace </a:t>
                      </a:r>
                      <a:r>
                        <a:rPr lang="cs-CZ" sz="1800" dirty="0" err="1"/>
                        <a:t>edukanta</a:t>
                      </a:r>
                      <a:r>
                        <a:rPr lang="cs-CZ" sz="1800" dirty="0"/>
                        <a:t> i </a:t>
                      </a:r>
                      <a:r>
                        <a:rPr lang="cs-CZ" sz="1800" dirty="0" err="1"/>
                        <a:t>edukátora</a:t>
                      </a:r>
                      <a:r>
                        <a:rPr lang="cs-CZ" sz="1800" dirty="0"/>
                        <a:t>)</a:t>
                      </a:r>
                      <a:endParaRPr lang="cs-CZ" sz="1800" b="1" dirty="0"/>
                    </a:p>
                  </a:txBody>
                  <a:tcPr marL="102700" marR="102700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Hodnocení </a:t>
                      </a:r>
                    </a:p>
                  </a:txBody>
                  <a:tcPr marL="102700" marR="102700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Obdélník 7">
            <a:extLst>
              <a:ext uri="{FF2B5EF4-FFF2-40B4-BE49-F238E27FC236}">
                <a16:creationId xmlns:a16="http://schemas.microsoft.com/office/drawing/2014/main" id="{DDE3BB38-0B13-4553-9C4D-0BEBF15F0D28}"/>
              </a:ext>
            </a:extLst>
          </p:cNvPr>
          <p:cNvSpPr/>
          <p:nvPr/>
        </p:nvSpPr>
        <p:spPr>
          <a:xfrm>
            <a:off x="713832" y="6381751"/>
            <a:ext cx="8785225" cy="3603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x-none" sz="1600" dirty="0"/>
              <a:t>Juřeníková, P., </a:t>
            </a:r>
            <a:r>
              <a:rPr lang="x-none" sz="1600" i="1" dirty="0"/>
              <a:t>Zásady edukace v ošetřovatelské praxi</a:t>
            </a:r>
            <a:r>
              <a:rPr lang="x-none" sz="1600" dirty="0"/>
              <a:t>, </a:t>
            </a:r>
            <a:r>
              <a:rPr lang="cs-CZ" sz="1600" dirty="0"/>
              <a:t>21-22</a:t>
            </a:r>
            <a:r>
              <a:rPr lang="x-none" sz="1600" dirty="0"/>
              <a:t>.</a:t>
            </a:r>
            <a:endParaRPr lang="cs-CZ" sz="1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191733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Literatura: </a:t>
            </a:r>
          </a:p>
        </p:txBody>
      </p:sp>
      <p:sp>
        <p:nvSpPr>
          <p:cNvPr id="114691" name="Zástupný symbol pro obsah 2"/>
          <p:cNvSpPr>
            <a:spLocks noGrp="1"/>
          </p:cNvSpPr>
          <p:nvPr>
            <p:ph idx="1"/>
          </p:nvPr>
        </p:nvSpPr>
        <p:spPr>
          <a:xfrm>
            <a:off x="340241" y="1467293"/>
            <a:ext cx="11483163" cy="4364707"/>
          </a:xfrm>
        </p:spPr>
        <p:txBody>
          <a:bodyPr/>
          <a:lstStyle/>
          <a:p>
            <a:r>
              <a:rPr lang="cs-CZ" altLang="cs-CZ" sz="1800" dirty="0" err="1"/>
              <a:t>Bastable</a:t>
            </a:r>
            <a:r>
              <a:rPr lang="cs-CZ" altLang="cs-CZ" sz="1800" dirty="0"/>
              <a:t> S., </a:t>
            </a:r>
            <a:r>
              <a:rPr lang="cs-CZ" altLang="cs-CZ" sz="1800" i="1" dirty="0" err="1"/>
              <a:t>Essential</a:t>
            </a:r>
            <a:r>
              <a:rPr lang="cs-CZ" altLang="cs-CZ" sz="1800" i="1" dirty="0"/>
              <a:t> </a:t>
            </a:r>
            <a:r>
              <a:rPr lang="cs-CZ" altLang="cs-CZ" sz="1800" i="1" dirty="0" err="1"/>
              <a:t>of</a:t>
            </a:r>
            <a:r>
              <a:rPr lang="cs-CZ" altLang="cs-CZ" sz="1800" i="1" dirty="0"/>
              <a:t> </a:t>
            </a:r>
            <a:r>
              <a:rPr lang="cs-CZ" altLang="cs-CZ" sz="1800" i="1" dirty="0" err="1"/>
              <a:t>patient</a:t>
            </a:r>
            <a:r>
              <a:rPr lang="cs-CZ" altLang="cs-CZ" sz="1800" i="1" dirty="0"/>
              <a:t> </a:t>
            </a:r>
            <a:r>
              <a:rPr lang="cs-CZ" altLang="cs-CZ" sz="1800" i="1" dirty="0" err="1"/>
              <a:t>Education</a:t>
            </a:r>
            <a:r>
              <a:rPr lang="cs-CZ" altLang="cs-CZ" sz="1800" dirty="0"/>
              <a:t>, Jones &amp; </a:t>
            </a:r>
            <a:r>
              <a:rPr lang="cs-CZ" altLang="cs-CZ" sz="1800" dirty="0" err="1"/>
              <a:t>Bartlett</a:t>
            </a:r>
            <a:r>
              <a:rPr lang="cs-CZ" altLang="cs-CZ" sz="1800" dirty="0"/>
              <a:t> </a:t>
            </a:r>
            <a:r>
              <a:rPr lang="cs-CZ" altLang="cs-CZ" sz="1800" dirty="0" err="1"/>
              <a:t>Learning</a:t>
            </a:r>
            <a:r>
              <a:rPr lang="cs-CZ" altLang="cs-CZ" sz="1800" dirty="0"/>
              <a:t>, 2005, s. 502 ISBN-13: 978-0763748425</a:t>
            </a:r>
          </a:p>
          <a:p>
            <a:endParaRPr lang="cs-CZ" altLang="cs-CZ" sz="1800" dirty="0"/>
          </a:p>
          <a:p>
            <a:r>
              <a:rPr lang="cs-CZ" altLang="cs-CZ" sz="1800" dirty="0" err="1"/>
              <a:t>Juřeníková</a:t>
            </a:r>
            <a:r>
              <a:rPr lang="cs-CZ" altLang="cs-CZ" sz="1800" dirty="0"/>
              <a:t>, P., </a:t>
            </a:r>
            <a:r>
              <a:rPr lang="cs-CZ" altLang="cs-CZ" sz="1800" i="1" dirty="0"/>
              <a:t>Zásady edukace v ošetřovatelské praxi</a:t>
            </a:r>
            <a:r>
              <a:rPr lang="cs-CZ" altLang="cs-CZ" sz="1800" dirty="0"/>
              <a:t> Praha: </a:t>
            </a:r>
            <a:r>
              <a:rPr lang="cs-CZ" altLang="cs-CZ" sz="1800" dirty="0" err="1"/>
              <a:t>Grada</a:t>
            </a:r>
            <a:r>
              <a:rPr lang="cs-CZ" altLang="cs-CZ" sz="1800" dirty="0"/>
              <a:t>, 2010, s. 80 ISBN 978-80-247-2171-2</a:t>
            </a:r>
          </a:p>
          <a:p>
            <a:endParaRPr lang="cs-CZ" altLang="cs-CZ" sz="1800" dirty="0"/>
          </a:p>
          <a:p>
            <a:r>
              <a:rPr lang="cs-CZ" altLang="cs-CZ" sz="1800" dirty="0" err="1"/>
              <a:t>Magurová</a:t>
            </a:r>
            <a:r>
              <a:rPr lang="cs-CZ" altLang="cs-CZ" sz="1800" dirty="0"/>
              <a:t> D., </a:t>
            </a:r>
            <a:r>
              <a:rPr lang="cs-CZ" altLang="cs-CZ" sz="1800" dirty="0" err="1"/>
              <a:t>Majerníková</a:t>
            </a:r>
            <a:r>
              <a:rPr lang="cs-CZ" altLang="cs-CZ" sz="1800" dirty="0"/>
              <a:t> Ľ. </a:t>
            </a:r>
            <a:r>
              <a:rPr lang="cs-CZ" altLang="cs-CZ" sz="1800" i="1" dirty="0" err="1"/>
              <a:t>Edukácia</a:t>
            </a:r>
            <a:r>
              <a:rPr lang="cs-CZ" altLang="cs-CZ" sz="1800" i="1" dirty="0"/>
              <a:t> a </a:t>
            </a:r>
            <a:r>
              <a:rPr lang="cs-CZ" altLang="cs-CZ" sz="1800" i="1" dirty="0" err="1"/>
              <a:t>edukačný</a:t>
            </a:r>
            <a:r>
              <a:rPr lang="cs-CZ" altLang="cs-CZ" sz="1800" i="1" dirty="0"/>
              <a:t> proces v </a:t>
            </a:r>
            <a:r>
              <a:rPr lang="cs-CZ" altLang="cs-CZ" sz="1800" i="1" dirty="0" err="1"/>
              <a:t>ošetrovateľstve</a:t>
            </a:r>
            <a:r>
              <a:rPr lang="cs-CZ" altLang="cs-CZ" sz="1800" dirty="0"/>
              <a:t>, Martin: </a:t>
            </a:r>
            <a:r>
              <a:rPr lang="cs-CZ" altLang="cs-CZ" sz="1800" dirty="0" err="1"/>
              <a:t>Osveta</a:t>
            </a:r>
            <a:r>
              <a:rPr lang="cs-CZ" altLang="cs-CZ" sz="1800" dirty="0"/>
              <a:t>, 2009, s. 155 ISBN 978-80-8063-326-4</a:t>
            </a:r>
          </a:p>
          <a:p>
            <a:endParaRPr lang="cs-CZ" altLang="cs-CZ" sz="1800" dirty="0"/>
          </a:p>
          <a:p>
            <a:r>
              <a:rPr lang="cs-CZ" altLang="cs-CZ" sz="1800" dirty="0" err="1"/>
              <a:t>Nemcová</a:t>
            </a:r>
            <a:r>
              <a:rPr lang="cs-CZ" altLang="cs-CZ" sz="1800" dirty="0"/>
              <a:t> J., Hlinková E. </a:t>
            </a:r>
            <a:r>
              <a:rPr lang="cs-CZ" altLang="cs-CZ" sz="1800" i="1" dirty="0" err="1"/>
              <a:t>Moderná</a:t>
            </a:r>
            <a:r>
              <a:rPr lang="cs-CZ" altLang="cs-CZ" sz="1800" i="1" dirty="0"/>
              <a:t> </a:t>
            </a:r>
            <a:r>
              <a:rPr lang="cs-CZ" altLang="cs-CZ" sz="1800" i="1" dirty="0" err="1"/>
              <a:t>edukácia</a:t>
            </a:r>
            <a:r>
              <a:rPr lang="cs-CZ" altLang="cs-CZ" sz="1800" i="1" dirty="0"/>
              <a:t> v </a:t>
            </a:r>
            <a:r>
              <a:rPr lang="cs-CZ" altLang="cs-CZ" sz="1800" i="1" dirty="0" err="1"/>
              <a:t>ošetrovateľstve</a:t>
            </a:r>
            <a:r>
              <a:rPr lang="cs-CZ" altLang="cs-CZ" sz="1800" dirty="0"/>
              <a:t>, Martin. </a:t>
            </a:r>
            <a:r>
              <a:rPr lang="cs-CZ" altLang="cs-CZ" sz="1800" dirty="0" err="1"/>
              <a:t>Osveta</a:t>
            </a:r>
            <a:r>
              <a:rPr lang="cs-CZ" altLang="cs-CZ" sz="1800" dirty="0"/>
              <a:t>, 2010, s. 259 ISBN 978-80-8063-321-9</a:t>
            </a:r>
          </a:p>
          <a:p>
            <a:endParaRPr lang="cs-CZ" altLang="cs-CZ" sz="1800" dirty="0"/>
          </a:p>
          <a:p>
            <a:r>
              <a:rPr lang="cs-CZ" altLang="cs-CZ" sz="1800" dirty="0" err="1"/>
              <a:t>Petlák</a:t>
            </a:r>
            <a:r>
              <a:rPr lang="cs-CZ" altLang="cs-CZ" sz="1800" dirty="0"/>
              <a:t>, E., </a:t>
            </a:r>
            <a:r>
              <a:rPr lang="cs-CZ" altLang="cs-CZ" sz="1800" i="1" dirty="0"/>
              <a:t>Všeobecná didaktika, </a:t>
            </a:r>
            <a:r>
              <a:rPr lang="cs-CZ" altLang="cs-CZ" sz="1800" dirty="0"/>
              <a:t>Bratislava: Iris, 2004, s. 270 ISBN 8089018645</a:t>
            </a:r>
          </a:p>
          <a:p>
            <a:endParaRPr lang="cs-CZ" altLang="cs-CZ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481775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Nadpis 1"/>
          <p:cNvSpPr>
            <a:spLocks noGrp="1"/>
          </p:cNvSpPr>
          <p:nvPr>
            <p:ph type="title"/>
          </p:nvPr>
        </p:nvSpPr>
        <p:spPr>
          <a:xfrm>
            <a:off x="255181" y="422288"/>
            <a:ext cx="10753200" cy="451576"/>
          </a:xfrm>
        </p:spPr>
        <p:txBody>
          <a:bodyPr/>
          <a:lstStyle/>
          <a:p>
            <a:r>
              <a:rPr lang="cs-CZ" altLang="cs-CZ" dirty="0"/>
              <a:t>Literatura: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E0F0F73-4BBB-4D5D-B0DD-D50A54CAAE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181" y="873864"/>
            <a:ext cx="11632019" cy="4958136"/>
          </a:xfrm>
        </p:spPr>
        <p:txBody>
          <a:bodyPr/>
          <a:lstStyle/>
          <a:p>
            <a:pPr>
              <a:defRPr/>
            </a:pPr>
            <a:r>
              <a:rPr lang="cs-CZ" altLang="cs-CZ" sz="1800" dirty="0"/>
              <a:t>Průcha Jan </a:t>
            </a:r>
            <a:r>
              <a:rPr lang="cs-CZ" altLang="cs-CZ" sz="1800" i="1" dirty="0"/>
              <a:t>Pedagogická encyklopedie</a:t>
            </a:r>
            <a:r>
              <a:rPr lang="cs-CZ" altLang="cs-CZ" sz="1800" dirty="0"/>
              <a:t>, Praha: Portál, 2009, s. 936 ISBN 978-80-7367-546-2.</a:t>
            </a:r>
          </a:p>
          <a:p>
            <a:pPr>
              <a:defRPr/>
            </a:pPr>
            <a:endParaRPr lang="cs-CZ" altLang="cs-CZ" sz="1800" dirty="0"/>
          </a:p>
          <a:p>
            <a:pPr>
              <a:defRPr/>
            </a:pPr>
            <a:r>
              <a:rPr lang="cs-CZ" altLang="cs-CZ" sz="1800" dirty="0"/>
              <a:t>Průcha, J. </a:t>
            </a:r>
            <a:r>
              <a:rPr lang="cs-CZ" altLang="cs-CZ" sz="1800" i="1" dirty="0"/>
              <a:t>Moderní pedagogika</a:t>
            </a:r>
            <a:r>
              <a:rPr lang="cs-CZ" altLang="cs-CZ" sz="1800" dirty="0"/>
              <a:t>, 5. </a:t>
            </a:r>
            <a:r>
              <a:rPr lang="cs-CZ" altLang="cs-CZ" sz="1800" dirty="0" err="1"/>
              <a:t>aktualiz</a:t>
            </a:r>
            <a:r>
              <a:rPr lang="cs-CZ" altLang="cs-CZ" sz="1800" dirty="0"/>
              <a:t>. a doplněné vydání, Praha: Portál, 2013 ISBN 978-80-262-0456-5.</a:t>
            </a:r>
          </a:p>
          <a:p>
            <a:pPr>
              <a:defRPr/>
            </a:pPr>
            <a:endParaRPr lang="cs-CZ" altLang="cs-CZ" sz="1800" dirty="0"/>
          </a:p>
          <a:p>
            <a:pPr>
              <a:defRPr/>
            </a:pPr>
            <a:r>
              <a:rPr lang="cs-CZ" altLang="cs-CZ" sz="1800" dirty="0" err="1"/>
              <a:t>Raudenská</a:t>
            </a:r>
            <a:r>
              <a:rPr lang="cs-CZ" altLang="cs-CZ" sz="1800" dirty="0"/>
              <a:t> J, Javůrková A. </a:t>
            </a:r>
            <a:r>
              <a:rPr lang="cs-CZ" altLang="cs-CZ" sz="1800" i="1" dirty="0"/>
              <a:t>Lékařská psychologie ve zdravotnictví</a:t>
            </a:r>
            <a:r>
              <a:rPr lang="cs-CZ" altLang="cs-CZ" sz="1800" dirty="0"/>
              <a:t>, Praha: </a:t>
            </a:r>
            <a:r>
              <a:rPr lang="cs-CZ" altLang="cs-CZ" sz="1800" dirty="0" err="1"/>
              <a:t>Grada</a:t>
            </a:r>
            <a:r>
              <a:rPr lang="cs-CZ" altLang="cs-CZ" sz="1800" dirty="0"/>
              <a:t>, 2011, s. 304 ISBN 978-80-247-2223-8.</a:t>
            </a:r>
          </a:p>
          <a:p>
            <a:pPr marL="0" indent="0">
              <a:buNone/>
              <a:defRPr/>
            </a:pPr>
            <a:endParaRPr lang="cs-CZ" altLang="cs-CZ" sz="1800" dirty="0"/>
          </a:p>
          <a:p>
            <a:pPr>
              <a:defRPr/>
            </a:pPr>
            <a:r>
              <a:rPr lang="cs-CZ" altLang="cs-CZ" sz="1800" dirty="0"/>
              <a:t>Závodná V. </a:t>
            </a:r>
            <a:r>
              <a:rPr lang="cs-CZ" sz="1800" i="1" dirty="0"/>
              <a:t>Pedagogika v </a:t>
            </a:r>
            <a:r>
              <a:rPr lang="cs-CZ" sz="1800" i="1" dirty="0" err="1"/>
              <a:t>ošetrovateľstve</a:t>
            </a:r>
            <a:r>
              <a:rPr lang="cs-CZ" sz="1800" dirty="0"/>
              <a:t>, Martin: </a:t>
            </a:r>
            <a:r>
              <a:rPr lang="cs-CZ" sz="1800" dirty="0" err="1"/>
              <a:t>Osveta</a:t>
            </a:r>
            <a:r>
              <a:rPr lang="cs-CZ" sz="1800" dirty="0"/>
              <a:t>, 2005, s. 117 </a:t>
            </a:r>
          </a:p>
          <a:p>
            <a:pPr marL="0" indent="0">
              <a:buNone/>
              <a:defRPr/>
            </a:pPr>
            <a:r>
              <a:rPr lang="cs-CZ" sz="1800" dirty="0"/>
              <a:t>     ISBN 808063193X</a:t>
            </a:r>
          </a:p>
          <a:p>
            <a:pPr>
              <a:defRPr/>
            </a:pPr>
            <a:endParaRPr lang="cs-CZ" sz="1800" dirty="0"/>
          </a:p>
          <a:p>
            <a:pPr>
              <a:defRPr/>
            </a:pPr>
            <a:r>
              <a:rPr lang="cs-CZ" sz="1800" dirty="0"/>
              <a:t>NANDA International Ošetřovatelské diagnózy: definice a klasifikace 2015-2017, 10. vydání Ed. </a:t>
            </a:r>
            <a:r>
              <a:rPr lang="cs-CZ" sz="1800" dirty="0" err="1"/>
              <a:t>Herdman</a:t>
            </a:r>
            <a:r>
              <a:rPr lang="cs-CZ" sz="1800" dirty="0"/>
              <a:t>, H et </a:t>
            </a:r>
            <a:r>
              <a:rPr lang="cs-CZ" sz="1800" dirty="0" err="1"/>
              <a:t>Kamitsuru</a:t>
            </a:r>
            <a:r>
              <a:rPr lang="cs-CZ" sz="1800" dirty="0"/>
              <a:t>, S, Praha: </a:t>
            </a:r>
            <a:r>
              <a:rPr lang="cs-CZ" sz="1800" dirty="0" err="1"/>
              <a:t>Grada</a:t>
            </a:r>
            <a:r>
              <a:rPr lang="cs-CZ" sz="1800" dirty="0"/>
              <a:t>, s. 439 ISBN 978-80-247-5412-3.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14398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>
            <a:extLst>
              <a:ext uri="{FF2B5EF4-FFF2-40B4-BE49-F238E27FC236}">
                <a16:creationId xmlns:a16="http://schemas.microsoft.com/office/drawing/2014/main" id="{13967EEE-32A3-4706-BCA7-1119C62BA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745" y="331577"/>
            <a:ext cx="10753200" cy="451576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>
                <a:solidFill>
                  <a:srgbClr val="0000DC"/>
                </a:solidFill>
              </a:rPr>
              <a:t>Sběr informací/posouzení</a:t>
            </a:r>
            <a:r>
              <a:rPr lang="cs-CZ" dirty="0">
                <a:solidFill>
                  <a:srgbClr val="0000DC"/>
                </a:solidFill>
              </a:rPr>
              <a:t> </a:t>
            </a:r>
            <a:endParaRPr lang="cs-CZ" altLang="cs-CZ" dirty="0">
              <a:solidFill>
                <a:srgbClr val="0000DC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5D1320-2243-4101-9A68-D428A6E6DE0F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263047" y="1165224"/>
            <a:ext cx="8279704" cy="5360835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/>
              <a:t>…</a:t>
            </a:r>
          </a:p>
          <a:p>
            <a:pPr eaLnBrk="1" hangingPunct="1">
              <a:defRPr/>
            </a:pPr>
            <a:r>
              <a:rPr lang="cs-CZ" sz="2400" b="1" dirty="0"/>
              <a:t>Určení potřeby P/K učit se</a:t>
            </a:r>
            <a:r>
              <a:rPr lang="cs-CZ" sz="2400" dirty="0"/>
              <a:t>: </a:t>
            </a:r>
          </a:p>
          <a:p>
            <a:pPr marL="623888" indent="-268288">
              <a:buFont typeface="Wingdings" panose="05000000000000000000" pitchFamily="2" charset="2"/>
              <a:buChar char="Ø"/>
              <a:defRPr/>
            </a:pPr>
            <a:r>
              <a:rPr lang="cs-CZ" sz="1400" dirty="0"/>
              <a:t>od P/K, </a:t>
            </a:r>
          </a:p>
          <a:p>
            <a:pPr marL="622300" indent="-266700">
              <a:buFont typeface="Wingdings" panose="05000000000000000000" pitchFamily="2" charset="2"/>
              <a:buChar char="Ø"/>
              <a:defRPr/>
            </a:pPr>
            <a:r>
              <a:rPr lang="cs-CZ" sz="1400" dirty="0"/>
              <a:t>chování P/K, </a:t>
            </a:r>
          </a:p>
          <a:p>
            <a:pPr marL="357188" indent="36513">
              <a:buFont typeface="Wingdings" panose="05000000000000000000" pitchFamily="2" charset="2"/>
              <a:buChar char="Ø"/>
              <a:defRPr/>
            </a:pPr>
            <a:r>
              <a:rPr lang="cs-CZ" sz="1400" dirty="0"/>
              <a:t>   odborníci ve zdravotnictví</a:t>
            </a:r>
          </a:p>
          <a:p>
            <a:pPr eaLnBrk="1" hangingPunct="1">
              <a:defRPr/>
            </a:pPr>
            <a:r>
              <a:rPr lang="cs-CZ" sz="2400" b="1" dirty="0"/>
              <a:t>Důležité </a:t>
            </a:r>
            <a:r>
              <a:rPr lang="cs-CZ" sz="2400" b="1" dirty="0" err="1"/>
              <a:t>info</a:t>
            </a:r>
            <a:r>
              <a:rPr lang="cs-CZ" sz="2400" b="1" dirty="0"/>
              <a:t> o P/K</a:t>
            </a:r>
            <a:r>
              <a:rPr lang="cs-CZ" sz="2400" dirty="0"/>
              <a:t>: 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sz="1600" dirty="0"/>
              <a:t>pohotovost P/K, schopnost (předpoklady)  P/K učit se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sz="1600" dirty="0"/>
              <a:t>motivace 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sz="1600" dirty="0" err="1"/>
              <a:t>spoločensko</a:t>
            </a:r>
            <a:r>
              <a:rPr lang="cs-CZ" sz="1600" dirty="0"/>
              <a:t>-ekonomické faktory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sz="1600" dirty="0"/>
              <a:t>styl učení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sz="1600" dirty="0"/>
              <a:t>názory na zdraví a jejich praktikování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sz="1600" dirty="0"/>
              <a:t>věk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sz="1600" dirty="0"/>
              <a:t>vzdělání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sz="1600" dirty="0"/>
              <a:t>postoj P/K </a:t>
            </a:r>
            <a:r>
              <a:rPr lang="cs-CZ" sz="1600" dirty="0" err="1"/>
              <a:t>k</a:t>
            </a:r>
            <a:r>
              <a:rPr lang="cs-CZ" sz="1600" dirty="0"/>
              <a:t> sobě samému/ nemoci/životu, hodnotový žebříček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sz="1600" dirty="0"/>
              <a:t>psychický stav (vnímání, paměť, myšlení), zdrav. stav (charakter a fáze nemoci, poruchy smysl. vnímání</a:t>
            </a:r>
          </a:p>
          <a:p>
            <a:pPr marL="0" indent="0">
              <a:buNone/>
              <a:defRPr/>
            </a:pPr>
            <a:r>
              <a:rPr lang="cs-CZ" sz="1800" dirty="0"/>
              <a:t>  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2F294234-0FA8-44A0-9162-1CB49744F5D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59284771"/>
              </p:ext>
            </p:extLst>
          </p:nvPr>
        </p:nvGraphicFramePr>
        <p:xfrm>
          <a:off x="5283666" y="1356029"/>
          <a:ext cx="5112568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Obdélník 4">
            <a:extLst>
              <a:ext uri="{FF2B5EF4-FFF2-40B4-BE49-F238E27FC236}">
                <a16:creationId xmlns:a16="http://schemas.microsoft.com/office/drawing/2014/main" id="{1A9F8B3C-A64C-42BB-914A-27FE4806783B}"/>
              </a:ext>
            </a:extLst>
          </p:cNvPr>
          <p:cNvSpPr/>
          <p:nvPr/>
        </p:nvSpPr>
        <p:spPr>
          <a:xfrm>
            <a:off x="10088409" y="2410384"/>
            <a:ext cx="1773738" cy="2736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cs-CZ" sz="1800" dirty="0">
                <a:solidFill>
                  <a:srgbClr val="FFFF00"/>
                </a:solidFill>
              </a:rPr>
              <a:t>Ověřit si: </a:t>
            </a:r>
          </a:p>
          <a:p>
            <a:pPr marL="285750" indent="-285750" algn="ctr">
              <a:buFont typeface="Arial" panose="020B0604020202020204" pitchFamily="34" charset="0"/>
              <a:buChar char="•"/>
              <a:defRPr/>
            </a:pPr>
            <a:r>
              <a:rPr lang="cs-CZ" sz="1800" dirty="0"/>
              <a:t>platnost,</a:t>
            </a:r>
          </a:p>
          <a:p>
            <a:pPr marL="285750" indent="-285750" algn="ctr">
              <a:buFont typeface="Arial" panose="020B0604020202020204" pitchFamily="34" charset="0"/>
              <a:buChar char="•"/>
              <a:defRPr/>
            </a:pPr>
            <a:r>
              <a:rPr lang="cs-CZ" sz="1800" dirty="0"/>
              <a:t>úplnost,</a:t>
            </a:r>
          </a:p>
          <a:p>
            <a:pPr marL="285750" indent="-285750" algn="ctr">
              <a:buFont typeface="Arial" panose="020B0604020202020204" pitchFamily="34" charset="0"/>
              <a:buChar char="•"/>
              <a:defRPr/>
            </a:pPr>
            <a:r>
              <a:rPr lang="cs-CZ" sz="1800" dirty="0"/>
              <a:t>pravdivost</a:t>
            </a:r>
          </a:p>
          <a:p>
            <a:pPr marL="285750" indent="-285750" algn="ctr">
              <a:buFont typeface="Arial" panose="020B0604020202020204" pitchFamily="34" charset="0"/>
              <a:buChar char="•"/>
              <a:defRPr/>
            </a:pPr>
            <a:r>
              <a:rPr lang="cs-CZ" sz="1800" dirty="0"/>
              <a:t>správné pochopení</a:t>
            </a:r>
          </a:p>
          <a:p>
            <a:pPr marL="285750" indent="-285750" algn="ctr">
              <a:buFont typeface="Arial" panose="020B0604020202020204" pitchFamily="34" charset="0"/>
              <a:buChar char="•"/>
              <a:defRPr/>
            </a:pPr>
            <a:endParaRPr lang="cs-CZ" sz="1800" dirty="0"/>
          </a:p>
          <a:p>
            <a:pPr algn="ctr" eaLnBrk="1" hangingPunct="1">
              <a:defRPr/>
            </a:pPr>
            <a:r>
              <a:rPr lang="cs-CZ" sz="1800" dirty="0">
                <a:solidFill>
                  <a:srgbClr val="FFFF00"/>
                </a:solidFill>
              </a:rPr>
              <a:t>Spolupráce              v týmu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7113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>
            <a:extLst>
              <a:ext uri="{FF2B5EF4-FFF2-40B4-BE49-F238E27FC236}">
                <a16:creationId xmlns:a16="http://schemas.microsoft.com/office/drawing/2014/main" id="{FED051EB-29E9-4511-93C0-7067FDC78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>
                <a:solidFill>
                  <a:srgbClr val="0000DC"/>
                </a:solidFill>
              </a:rPr>
              <a:t>Diagnostika</a:t>
            </a:r>
            <a:endParaRPr lang="cs-CZ" altLang="cs-CZ" dirty="0">
              <a:solidFill>
                <a:srgbClr val="0000DC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7B2A78B-B713-4CEC-8084-A7EA4287B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528" y="2159862"/>
            <a:ext cx="11593406" cy="4139998"/>
          </a:xfrm>
        </p:spPr>
        <p:txBody>
          <a:bodyPr/>
          <a:lstStyle/>
          <a:p>
            <a:pPr>
              <a:defRPr/>
            </a:pPr>
            <a:r>
              <a:rPr lang="cs-CZ" altLang="cs-CZ" sz="2400" dirty="0"/>
              <a:t>na základě sebraných </a:t>
            </a:r>
            <a:r>
              <a:rPr lang="cs-CZ" altLang="cs-CZ" sz="2400" dirty="0" err="1"/>
              <a:t>info</a:t>
            </a:r>
            <a:r>
              <a:rPr lang="cs-CZ" altLang="cs-CZ" sz="2400" dirty="0"/>
              <a:t> o </a:t>
            </a:r>
            <a:r>
              <a:rPr lang="cs-CZ" altLang="cs-CZ" sz="2400" dirty="0" err="1"/>
              <a:t>edukantovi</a:t>
            </a:r>
            <a:r>
              <a:rPr lang="cs-CZ" altLang="cs-CZ" sz="2400" dirty="0"/>
              <a:t> a jejich analýze stanovíme </a:t>
            </a:r>
            <a:r>
              <a:rPr lang="cs-CZ" altLang="cs-CZ" sz="2400" dirty="0" err="1"/>
              <a:t>eduk</a:t>
            </a:r>
            <a:r>
              <a:rPr lang="cs-CZ" altLang="cs-CZ" sz="2400" dirty="0"/>
              <a:t>. potřebu/y.</a:t>
            </a:r>
          </a:p>
          <a:p>
            <a:pPr eaLnBrk="1" hangingPunct="1">
              <a:defRPr/>
            </a:pPr>
            <a:r>
              <a:rPr lang="cs-CZ" altLang="cs-CZ" sz="2400" dirty="0"/>
              <a:t>Ed. potřebu je nutno </a:t>
            </a:r>
            <a:r>
              <a:rPr lang="cs-CZ" altLang="cs-CZ" sz="2400" b="1" dirty="0"/>
              <a:t>jednoznačně definovat </a:t>
            </a:r>
            <a:r>
              <a:rPr lang="cs-CZ" altLang="cs-CZ" sz="2400" dirty="0"/>
              <a:t>a</a:t>
            </a:r>
            <a:r>
              <a:rPr lang="cs-CZ" altLang="cs-CZ" sz="2400" b="1" dirty="0"/>
              <a:t> zapsat </a:t>
            </a:r>
            <a:r>
              <a:rPr lang="cs-CZ" altLang="cs-CZ" sz="2400" dirty="0"/>
              <a:t>do edukační dokumentace </a:t>
            </a:r>
          </a:p>
          <a:p>
            <a:pPr marL="0" indent="0">
              <a:buNone/>
              <a:defRPr/>
            </a:pPr>
            <a:r>
              <a:rPr lang="cs-CZ" altLang="cs-CZ" sz="2400" dirty="0"/>
              <a:t>(např. </a:t>
            </a:r>
            <a:r>
              <a:rPr lang="cs-CZ" altLang="cs-CZ" sz="2400" dirty="0" err="1"/>
              <a:t>novodg</a:t>
            </a:r>
            <a:r>
              <a:rPr lang="cs-CZ" altLang="cs-CZ" sz="2400" dirty="0"/>
              <a:t>. P/K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altLang="cs-CZ" sz="2400" dirty="0"/>
              <a:t> předávání nových </a:t>
            </a:r>
            <a:r>
              <a:rPr lang="cs-CZ" altLang="cs-CZ" sz="2400" dirty="0" err="1"/>
              <a:t>info</a:t>
            </a:r>
            <a:r>
              <a:rPr lang="cs-CZ" altLang="cs-CZ" sz="2400" dirty="0"/>
              <a:t>; </a:t>
            </a:r>
          </a:p>
          <a:p>
            <a:pPr marL="0" indent="0">
              <a:buNone/>
              <a:defRPr/>
            </a:pPr>
            <a:r>
              <a:rPr lang="cs-CZ" altLang="cs-CZ" sz="2400" dirty="0"/>
              <a:t>          P/K opakovaně se dopouštějícími se chybami v rámci </a:t>
            </a:r>
            <a:r>
              <a:rPr lang="cs-CZ" altLang="cs-CZ" sz="2400" dirty="0" err="1"/>
              <a:t>th</a:t>
            </a:r>
            <a:r>
              <a:rPr lang="cs-CZ" altLang="cs-CZ" sz="2400" dirty="0"/>
              <a:t>. režimu    </a:t>
            </a:r>
          </a:p>
          <a:p>
            <a:pPr marL="0" indent="0">
              <a:buNone/>
              <a:defRPr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→ </a:t>
            </a:r>
            <a:r>
              <a:rPr lang="cs-CZ" altLang="cs-CZ" sz="2400" dirty="0"/>
              <a:t>doplnění stávajících znalostí, reedukace P/K)</a:t>
            </a:r>
          </a:p>
          <a:p>
            <a:pPr>
              <a:defRPr/>
            </a:pPr>
            <a:r>
              <a:rPr lang="cs-CZ" altLang="cs-CZ" sz="2400" dirty="0"/>
              <a:t>nejčastějším podnětem k edukaci P/K jsou deficity v oblasti: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cs-CZ" altLang="cs-CZ" sz="2400" dirty="0"/>
              <a:t>saturace základních potřeb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cs-CZ" altLang="cs-CZ" sz="2400" dirty="0"/>
              <a:t>adaptace na změněnou situaci (nemoc…)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cs-CZ" altLang="cs-CZ" sz="2400" dirty="0"/>
              <a:t>schopnost postarat se o sebe</a:t>
            </a:r>
          </a:p>
          <a:p>
            <a:pPr marL="0" indent="0">
              <a:buNone/>
              <a:defRPr/>
            </a:pPr>
            <a:endParaRPr lang="cs-CZ" sz="2400" dirty="0"/>
          </a:p>
          <a:p>
            <a:pPr marL="0" indent="0">
              <a:buNone/>
              <a:defRPr/>
            </a:pPr>
            <a:endParaRPr lang="cs-CZ" sz="2400" dirty="0"/>
          </a:p>
          <a:p>
            <a:pPr marL="0" indent="0">
              <a:buNone/>
              <a:defRPr/>
            </a:pPr>
            <a:r>
              <a:rPr lang="cs-CZ" sz="2400" dirty="0"/>
              <a:t>       </a:t>
            </a:r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F0AC7DF7-DC2B-4758-82A9-753C26A8A63D}"/>
              </a:ext>
            </a:extLst>
          </p:cNvPr>
          <p:cNvSpPr/>
          <p:nvPr/>
        </p:nvSpPr>
        <p:spPr>
          <a:xfrm>
            <a:off x="4885151" y="188913"/>
            <a:ext cx="6901520" cy="14398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cs-CZ" sz="2000" b="1" dirty="0">
                <a:solidFill>
                  <a:schemeClr val="bg1"/>
                </a:solidFill>
              </a:rPr>
              <a:t>Edukační potřeba </a:t>
            </a:r>
            <a:r>
              <a:rPr lang="cs-CZ" sz="2000" dirty="0">
                <a:solidFill>
                  <a:schemeClr val="bg1"/>
                </a:solidFill>
              </a:rPr>
              <a:t>= deficit v oblasti vědomostí, dovedností, návyků a pozitivních postojů </a:t>
            </a:r>
            <a:r>
              <a:rPr lang="cs-CZ" sz="2000" dirty="0" err="1">
                <a:solidFill>
                  <a:schemeClr val="bg1"/>
                </a:solidFill>
              </a:rPr>
              <a:t>edukanta</a:t>
            </a:r>
            <a:r>
              <a:rPr lang="cs-CZ" sz="2000" dirty="0">
                <a:solidFill>
                  <a:schemeClr val="bg1"/>
                </a:solidFill>
              </a:rPr>
              <a:t>                  ke svému zdraví, kdy tyto nedostatky mohou negativně ovlivnit zdraví </a:t>
            </a:r>
            <a:r>
              <a:rPr lang="cs-CZ" sz="2000" dirty="0" err="1">
                <a:solidFill>
                  <a:schemeClr val="bg1"/>
                </a:solidFill>
              </a:rPr>
              <a:t>edukanta</a:t>
            </a:r>
            <a:r>
              <a:rPr lang="cs-CZ" sz="2000" dirty="0">
                <a:solidFill>
                  <a:schemeClr val="bg1"/>
                </a:solidFill>
              </a:rPr>
              <a:t> v současnosti i v budoucnosti.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65935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>
            <a:extLst>
              <a:ext uri="{FF2B5EF4-FFF2-40B4-BE49-F238E27FC236}">
                <a16:creationId xmlns:a16="http://schemas.microsoft.com/office/drawing/2014/main" id="{6D9EB6DB-C70E-4B81-827B-C1EF1E35B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427" y="313689"/>
            <a:ext cx="10753200" cy="451576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>
                <a:solidFill>
                  <a:srgbClr val="0000DC"/>
                </a:solidFill>
              </a:rPr>
              <a:t>Diagnostika</a:t>
            </a:r>
            <a:endParaRPr lang="cs-CZ" altLang="cs-CZ" dirty="0">
              <a:solidFill>
                <a:srgbClr val="0000DC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2164E60-4048-43E1-A79A-971A0D5AD5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426" y="1107427"/>
            <a:ext cx="11355091" cy="4139998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/>
              <a:t>stanovení edukační diagnózy </a:t>
            </a:r>
          </a:p>
          <a:p>
            <a:pPr marL="0" indent="0">
              <a:buNone/>
              <a:defRPr/>
            </a:pPr>
            <a:r>
              <a:rPr lang="cs-CZ" sz="2400" dirty="0"/>
              <a:t>(vymezení problému a potřeb jedince, </a:t>
            </a:r>
          </a:p>
          <a:p>
            <a:pPr marL="0" indent="0">
              <a:buNone/>
              <a:defRPr/>
            </a:pPr>
            <a:r>
              <a:rPr lang="cs-CZ" sz="2400" dirty="0"/>
              <a:t> stanovení dle priorit)</a:t>
            </a:r>
          </a:p>
          <a:p>
            <a:pPr marL="0" indent="0">
              <a:buNone/>
              <a:defRPr/>
            </a:pPr>
            <a:endParaRPr lang="cs-CZ" sz="2400" dirty="0"/>
          </a:p>
          <a:p>
            <a:pPr marL="0" indent="0">
              <a:buNone/>
              <a:defRPr/>
            </a:pPr>
            <a:r>
              <a:rPr lang="cs-CZ" sz="2000" dirty="0"/>
              <a:t>Primární prevence → na zdraví a změněné zdravotní návyky</a:t>
            </a:r>
          </a:p>
          <a:p>
            <a:pPr marL="0" indent="0">
              <a:buNone/>
              <a:defRPr/>
            </a:pPr>
            <a:r>
              <a:rPr lang="cs-CZ" sz="2000" dirty="0"/>
              <a:t>Sekundární prevence → dg. ve vztahu k P/K potřebám něco se naučit</a:t>
            </a:r>
          </a:p>
          <a:p>
            <a:pPr marL="0" indent="0">
              <a:buNone/>
              <a:defRPr/>
            </a:pPr>
            <a:endParaRPr lang="cs-CZ" sz="2400" dirty="0"/>
          </a:p>
          <a:p>
            <a:pPr marL="0" indent="0">
              <a:buNone/>
              <a:defRPr/>
            </a:pPr>
            <a:r>
              <a:rPr lang="cs-CZ" sz="2400" dirty="0"/>
              <a:t>Cíle kognitivní - vzdělanostní</a:t>
            </a:r>
          </a:p>
          <a:p>
            <a:pPr marL="0" indent="0">
              <a:buNone/>
              <a:defRPr/>
            </a:pPr>
            <a:r>
              <a:rPr lang="cs-CZ" sz="2400" dirty="0"/>
              <a:t>       afektivní - změna postojů</a:t>
            </a:r>
          </a:p>
          <a:p>
            <a:pPr marL="0" indent="0">
              <a:buNone/>
              <a:defRPr/>
            </a:pPr>
            <a:r>
              <a:rPr lang="cs-CZ" sz="2400" dirty="0"/>
              <a:t>       psychomotorické -  osvojení zručnostní dovednosti</a:t>
            </a:r>
          </a:p>
          <a:p>
            <a:pPr marL="0" indent="0">
              <a:buNone/>
              <a:defRPr/>
            </a:pPr>
            <a:r>
              <a:rPr lang="cs-CZ" sz="2400" dirty="0"/>
              <a:t>Nejčastější dg. Nedostatečné znalosti (00126)</a:t>
            </a:r>
          </a:p>
          <a:p>
            <a:pPr marL="0" indent="0">
              <a:buNone/>
              <a:defRPr/>
            </a:pPr>
            <a:r>
              <a:rPr lang="cs-CZ" sz="2400" dirty="0"/>
              <a:t>                      Snaha zlepšit znalosti (00161)</a:t>
            </a:r>
          </a:p>
          <a:p>
            <a:pPr marL="0" indent="0">
              <a:buNone/>
              <a:defRPr/>
            </a:pPr>
            <a:endParaRPr lang="cs-CZ" sz="2400" dirty="0"/>
          </a:p>
          <a:p>
            <a:pPr marL="0" indent="0">
              <a:buNone/>
              <a:defRPr/>
            </a:pPr>
            <a:r>
              <a:rPr lang="cs-CZ" sz="2400" dirty="0"/>
              <a:t>       </a:t>
            </a:r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155FE88-AEEE-4849-91FF-917DA1B567B2}"/>
              </a:ext>
            </a:extLst>
          </p:cNvPr>
          <p:cNvSpPr/>
          <p:nvPr/>
        </p:nvSpPr>
        <p:spPr>
          <a:xfrm>
            <a:off x="8042883" y="5047988"/>
            <a:ext cx="2742027" cy="16597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cs-CZ" dirty="0"/>
              <a:t>Doména 5</a:t>
            </a:r>
          </a:p>
          <a:p>
            <a:pPr algn="ctr" eaLnBrk="1" hangingPunct="1">
              <a:defRPr/>
            </a:pPr>
            <a:r>
              <a:rPr lang="cs-CZ" dirty="0"/>
              <a:t>Percepce/kognice</a:t>
            </a:r>
          </a:p>
          <a:p>
            <a:pPr algn="ctr" eaLnBrk="1" hangingPunct="1">
              <a:defRPr/>
            </a:pPr>
            <a:endParaRPr lang="cs-CZ" dirty="0"/>
          </a:p>
          <a:p>
            <a:pPr algn="ctr" eaLnBrk="1" hangingPunct="1">
              <a:defRPr/>
            </a:pPr>
            <a:r>
              <a:rPr lang="cs-CZ" dirty="0"/>
              <a:t>Třída: Kognice</a:t>
            </a:r>
          </a:p>
        </p:txBody>
      </p:sp>
      <p:sp>
        <p:nvSpPr>
          <p:cNvPr id="5" name="Zaoblený obdélník 4">
            <a:extLst>
              <a:ext uri="{FF2B5EF4-FFF2-40B4-BE49-F238E27FC236}">
                <a16:creationId xmlns:a16="http://schemas.microsoft.com/office/drawing/2014/main" id="{C9673724-3C89-43D8-9949-B69A3D8D60E5}"/>
              </a:ext>
            </a:extLst>
          </p:cNvPr>
          <p:cNvSpPr/>
          <p:nvPr/>
        </p:nvSpPr>
        <p:spPr>
          <a:xfrm>
            <a:off x="7746805" y="313689"/>
            <a:ext cx="4052712" cy="217711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800" dirty="0" err="1">
                <a:solidFill>
                  <a:schemeClr val="bg1"/>
                </a:solidFill>
              </a:rPr>
              <a:t>Oše</a:t>
            </a:r>
            <a:r>
              <a:rPr lang="cs-CZ" sz="1800" dirty="0">
                <a:solidFill>
                  <a:schemeClr val="bg1"/>
                </a:solidFill>
              </a:rPr>
              <a:t>. Dg. - zahrnuje potřebu poznání a učení P/K//rodiny, lze jej formulovat jako </a:t>
            </a:r>
            <a:r>
              <a:rPr lang="cs-CZ" sz="1800" b="1" dirty="0">
                <a:solidFill>
                  <a:schemeClr val="bg1"/>
                </a:solidFill>
              </a:rPr>
              <a:t>primární problém</a:t>
            </a:r>
            <a:r>
              <a:rPr lang="cs-CZ" sz="1800" dirty="0">
                <a:solidFill>
                  <a:schemeClr val="bg1"/>
                </a:solidFill>
              </a:rPr>
              <a:t>, </a:t>
            </a:r>
            <a:r>
              <a:rPr lang="cs-CZ" sz="1800" b="1" dirty="0">
                <a:solidFill>
                  <a:schemeClr val="bg1"/>
                </a:solidFill>
              </a:rPr>
              <a:t>příčinu problému</a:t>
            </a:r>
            <a:r>
              <a:rPr lang="cs-CZ" sz="1800" dirty="0">
                <a:solidFill>
                  <a:schemeClr val="bg1"/>
                </a:solidFill>
              </a:rPr>
              <a:t>, nebo  </a:t>
            </a:r>
            <a:r>
              <a:rPr lang="cs-CZ" sz="1800" b="1" dirty="0">
                <a:solidFill>
                  <a:schemeClr val="bg1"/>
                </a:solidFill>
              </a:rPr>
              <a:t>součást jiné </a:t>
            </a:r>
            <a:r>
              <a:rPr lang="cs-CZ" sz="1800" b="1" dirty="0" err="1">
                <a:solidFill>
                  <a:schemeClr val="bg1"/>
                </a:solidFill>
              </a:rPr>
              <a:t>oše</a:t>
            </a:r>
            <a:r>
              <a:rPr lang="cs-CZ" sz="1800" b="1" dirty="0">
                <a:solidFill>
                  <a:schemeClr val="bg1"/>
                </a:solidFill>
              </a:rPr>
              <a:t>. Dg</a:t>
            </a:r>
            <a:r>
              <a:rPr lang="cs-CZ" sz="1800" dirty="0">
                <a:solidFill>
                  <a:schemeClr val="bg1"/>
                </a:solidFill>
              </a:rPr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60880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>
          <a:xfrm>
            <a:off x="331693" y="168855"/>
            <a:ext cx="10753200" cy="451576"/>
          </a:xfrm>
        </p:spPr>
        <p:txBody>
          <a:bodyPr/>
          <a:lstStyle/>
          <a:p>
            <a:r>
              <a:rPr lang="cs-CZ" altLang="cs-CZ" sz="3200" dirty="0"/>
              <a:t>Nedostatečné znalosti (00126)</a:t>
            </a:r>
            <a:br>
              <a:rPr lang="cs-CZ" altLang="cs-CZ" sz="3200" dirty="0"/>
            </a:br>
            <a:r>
              <a:rPr lang="cs-CZ" altLang="cs-CZ" sz="2000" i="1" dirty="0"/>
              <a:t>Absence nebo nedostatek kognitivních informací souvisejících s konkrétním tématem.</a:t>
            </a:r>
            <a:endParaRPr lang="cs-CZ" altLang="cs-CZ" sz="2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E1B3B68-C983-4A9E-BD29-FFBC502ED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427" y="1241065"/>
            <a:ext cx="10753200" cy="413999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sz="1800" u="sng" dirty="0"/>
              <a:t>Určující znaky: </a:t>
            </a:r>
          </a:p>
          <a:p>
            <a:pPr>
              <a:defRPr/>
            </a:pPr>
            <a:r>
              <a:rPr lang="cs-CZ" sz="1800" dirty="0"/>
              <a:t>nepřesné provádění instrukcí</a:t>
            </a:r>
          </a:p>
          <a:p>
            <a:pPr>
              <a:defRPr/>
            </a:pPr>
            <a:r>
              <a:rPr lang="cs-CZ" sz="1800" dirty="0"/>
              <a:t>nepřesná interpretace znalostí v testu</a:t>
            </a:r>
          </a:p>
          <a:p>
            <a:pPr>
              <a:defRPr/>
            </a:pPr>
            <a:r>
              <a:rPr lang="cs-CZ" sz="1800" dirty="0"/>
              <a:t>nevhodné chování (hysterické, nepřátelské, agitované, apatické)</a:t>
            </a:r>
          </a:p>
          <a:p>
            <a:pPr>
              <a:defRPr/>
            </a:pPr>
            <a:r>
              <a:rPr lang="cs-CZ" sz="1800" dirty="0"/>
              <a:t>nedostatečné znalosti</a:t>
            </a:r>
          </a:p>
          <a:p>
            <a:pPr marL="0" indent="0">
              <a:buNone/>
              <a:defRPr/>
            </a:pPr>
            <a:r>
              <a:rPr lang="cs-CZ" sz="1800" u="sng" dirty="0"/>
              <a:t>Související faktory:</a:t>
            </a:r>
          </a:p>
          <a:p>
            <a:pPr>
              <a:defRPr/>
            </a:pPr>
            <a:r>
              <a:rPr lang="cs-CZ" sz="1800" dirty="0"/>
              <a:t>alterace kognitivních funkcí</a:t>
            </a:r>
          </a:p>
          <a:p>
            <a:pPr>
              <a:defRPr/>
            </a:pPr>
            <a:r>
              <a:rPr lang="cs-CZ" sz="1800" dirty="0"/>
              <a:t>změny paměti</a:t>
            </a:r>
          </a:p>
          <a:p>
            <a:pPr>
              <a:defRPr/>
            </a:pPr>
            <a:r>
              <a:rPr lang="cs-CZ" sz="1800" dirty="0"/>
              <a:t>nedostatek informací</a:t>
            </a:r>
          </a:p>
          <a:p>
            <a:pPr>
              <a:defRPr/>
            </a:pPr>
            <a:r>
              <a:rPr lang="cs-CZ" sz="1800" dirty="0"/>
              <a:t>nezájem učit se</a:t>
            </a:r>
          </a:p>
          <a:p>
            <a:pPr>
              <a:defRPr/>
            </a:pPr>
            <a:r>
              <a:rPr lang="cs-CZ" sz="1800" dirty="0"/>
              <a:t>neobeznámenost se zdroji informací</a:t>
            </a:r>
          </a:p>
          <a:p>
            <a:pPr>
              <a:defRPr/>
            </a:pPr>
            <a:r>
              <a:rPr lang="cs-CZ" sz="1800" dirty="0"/>
              <a:t>dezinformace uváděné jinými osobami</a:t>
            </a:r>
          </a:p>
          <a:p>
            <a:pPr>
              <a:defRPr/>
            </a:pPr>
            <a:endParaRPr lang="cs-CZ" sz="1800" dirty="0"/>
          </a:p>
          <a:p>
            <a:pPr>
              <a:defRPr/>
            </a:pPr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B7BCE6AB-397F-4EFA-B0E3-9F1C47CDE527}"/>
              </a:ext>
            </a:extLst>
          </p:cNvPr>
          <p:cNvSpPr/>
          <p:nvPr/>
        </p:nvSpPr>
        <p:spPr>
          <a:xfrm>
            <a:off x="6764055" y="5123145"/>
            <a:ext cx="3748370" cy="16221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cs-CZ" dirty="0"/>
              <a:t>Doména 5</a:t>
            </a:r>
          </a:p>
          <a:p>
            <a:pPr algn="ctr" eaLnBrk="1" hangingPunct="1">
              <a:defRPr/>
            </a:pPr>
            <a:r>
              <a:rPr lang="cs-CZ" dirty="0"/>
              <a:t>Percepce/kognice</a:t>
            </a:r>
          </a:p>
          <a:p>
            <a:pPr algn="ctr" eaLnBrk="1" hangingPunct="1">
              <a:defRPr/>
            </a:pPr>
            <a:endParaRPr lang="cs-CZ" dirty="0"/>
          </a:p>
          <a:p>
            <a:pPr algn="ctr" eaLnBrk="1" hangingPunct="1">
              <a:defRPr/>
            </a:pPr>
            <a:r>
              <a:rPr lang="cs-CZ" dirty="0"/>
              <a:t>Třída: Kognice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1967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Snaha zlepšit znalosti (00161)</a:t>
            </a:r>
            <a:br>
              <a:rPr lang="cs-CZ" altLang="cs-CZ" sz="3200"/>
            </a:br>
            <a:r>
              <a:rPr lang="cs-CZ" altLang="cs-CZ" sz="2400" i="1"/>
              <a:t>Vzorec kognitivních informací vztahujících se ke konkrétnímu tématu nebo k jejich získání, který lze posílit.</a:t>
            </a:r>
          </a:p>
        </p:txBody>
      </p:sp>
      <p:sp>
        <p:nvSpPr>
          <p:cNvPr id="38915" name="Zástupný symbol pro obsah 2">
            <a:extLst>
              <a:ext uri="{FF2B5EF4-FFF2-40B4-BE49-F238E27FC236}">
                <a16:creationId xmlns:a16="http://schemas.microsoft.com/office/drawing/2014/main" id="{921F7A74-E9D0-4BBE-B87B-4A11FC99C4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318303"/>
            <a:ext cx="10753200" cy="413999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altLang="cs-CZ" u="sng" dirty="0"/>
              <a:t>Určující znaky:</a:t>
            </a:r>
          </a:p>
          <a:p>
            <a:pPr>
              <a:defRPr/>
            </a:pPr>
            <a:r>
              <a:rPr lang="cs-CZ" altLang="cs-CZ" dirty="0"/>
              <a:t>projevuje zájem učit se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4B3987D7-2933-43D8-9B9B-1E48D506D6A3}"/>
              </a:ext>
            </a:extLst>
          </p:cNvPr>
          <p:cNvSpPr/>
          <p:nvPr/>
        </p:nvSpPr>
        <p:spPr>
          <a:xfrm>
            <a:off x="6425852" y="4960307"/>
            <a:ext cx="4086573" cy="17849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cs-CZ" dirty="0"/>
              <a:t>Doména 5</a:t>
            </a:r>
          </a:p>
          <a:p>
            <a:pPr algn="ctr" eaLnBrk="1" hangingPunct="1">
              <a:defRPr/>
            </a:pPr>
            <a:r>
              <a:rPr lang="cs-CZ" dirty="0"/>
              <a:t>Percepce/kognice</a:t>
            </a:r>
          </a:p>
          <a:p>
            <a:pPr algn="ctr" eaLnBrk="1" hangingPunct="1">
              <a:defRPr/>
            </a:pPr>
            <a:endParaRPr lang="cs-CZ" dirty="0"/>
          </a:p>
          <a:p>
            <a:pPr algn="ctr" eaLnBrk="1" hangingPunct="1">
              <a:defRPr/>
            </a:pPr>
            <a:r>
              <a:rPr lang="cs-CZ" dirty="0"/>
              <a:t>Třída: Kognice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80300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 idx="4294967295"/>
          </p:nvPr>
        </p:nvSpPr>
        <p:spPr>
          <a:xfrm>
            <a:off x="350729" y="228600"/>
            <a:ext cx="11841271" cy="463550"/>
          </a:xfrm>
        </p:spPr>
        <p:txBody>
          <a:bodyPr/>
          <a:lstStyle/>
          <a:p>
            <a:r>
              <a:rPr lang="cs-CZ" altLang="cs-CZ" dirty="0"/>
              <a:t>Doména 1. Podpora zdraví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AAE8297-9259-4B1D-90B1-09E5BD5FDA8E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175365" y="2342367"/>
            <a:ext cx="12016635" cy="418225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sz="1800" b="1" dirty="0"/>
              <a:t>Třída 1. Uvědomování si zdraví</a:t>
            </a:r>
          </a:p>
          <a:p>
            <a:pPr marL="0" indent="0">
              <a:buNone/>
              <a:defRPr/>
            </a:pPr>
            <a:r>
              <a:rPr lang="cs-CZ" sz="1800" i="1" dirty="0"/>
              <a:t>Rozpoznávání normální funkce a </a:t>
            </a:r>
            <a:r>
              <a:rPr lang="cs-CZ" sz="1800" i="1" dirty="0" err="1"/>
              <a:t>well-being</a:t>
            </a:r>
            <a:endParaRPr lang="cs-CZ" sz="1800" i="1" dirty="0"/>
          </a:p>
          <a:p>
            <a:pPr>
              <a:defRPr/>
            </a:pPr>
            <a:r>
              <a:rPr lang="cs-CZ" sz="1800" i="1" dirty="0"/>
              <a:t>Sedavý způsob života (00168)</a:t>
            </a:r>
          </a:p>
          <a:p>
            <a:pPr marL="0" indent="0">
              <a:buNone/>
              <a:defRPr/>
            </a:pPr>
            <a:endParaRPr lang="cs-CZ" sz="1800" b="1" i="1" dirty="0"/>
          </a:p>
          <a:p>
            <a:pPr marL="0" indent="0">
              <a:buNone/>
              <a:defRPr/>
            </a:pPr>
            <a:r>
              <a:rPr lang="cs-CZ" sz="1800" b="1" i="1" dirty="0"/>
              <a:t>Třída 2. Management zdraví</a:t>
            </a:r>
          </a:p>
          <a:p>
            <a:pPr marL="0" indent="0">
              <a:buNone/>
              <a:defRPr/>
            </a:pPr>
            <a:r>
              <a:rPr lang="cs-CZ" sz="1800" i="1" dirty="0"/>
              <a:t>Identifikační, kontrolní, prováděcí a integrační aktivity k udržení zdraví a </a:t>
            </a:r>
            <a:r>
              <a:rPr lang="cs-CZ" sz="1800" i="1" dirty="0" err="1"/>
              <a:t>well-being</a:t>
            </a:r>
            <a:endParaRPr lang="cs-CZ" sz="1800" i="1" dirty="0"/>
          </a:p>
          <a:p>
            <a:pPr>
              <a:defRPr/>
            </a:pPr>
            <a:r>
              <a:rPr lang="cs-CZ" sz="1800" i="1" dirty="0"/>
              <a:t>Oslabené zdraví v komunitě (00215)</a:t>
            </a:r>
          </a:p>
          <a:p>
            <a:pPr>
              <a:defRPr/>
            </a:pPr>
            <a:r>
              <a:rPr lang="cs-CZ" sz="1800" i="1" dirty="0"/>
              <a:t>Chování náchylné ke zdravotním rizikům (00188)</a:t>
            </a:r>
          </a:p>
          <a:p>
            <a:pPr>
              <a:defRPr/>
            </a:pPr>
            <a:r>
              <a:rPr lang="cs-CZ" sz="1800" i="1" dirty="0"/>
              <a:t>Neefektivní udržování zdraví (00099)</a:t>
            </a:r>
          </a:p>
          <a:p>
            <a:pPr>
              <a:defRPr/>
            </a:pPr>
            <a:r>
              <a:rPr lang="cs-CZ" sz="1800" i="1" dirty="0"/>
              <a:t>Neefektivní management zdraví [Neefektivní péče o zdraví] (00078)</a:t>
            </a:r>
          </a:p>
          <a:p>
            <a:pPr>
              <a:defRPr/>
            </a:pPr>
            <a:r>
              <a:rPr lang="cs-CZ" sz="1800" i="1" dirty="0"/>
              <a:t>Neefektivní management zdraví v rodině [Neefektivní řízení zdraví v rodině] (00078)</a:t>
            </a:r>
          </a:p>
          <a:p>
            <a:pPr>
              <a:defRPr/>
            </a:pPr>
            <a:r>
              <a:rPr lang="cs-CZ" sz="1800" i="1" dirty="0" err="1"/>
              <a:t>Noncompliance</a:t>
            </a:r>
            <a:r>
              <a:rPr lang="cs-CZ" sz="1800" i="1" dirty="0"/>
              <a:t> (00079)</a:t>
            </a:r>
          </a:p>
          <a:p>
            <a:pPr>
              <a:defRPr/>
            </a:pPr>
            <a:r>
              <a:rPr lang="cs-CZ" sz="1800" i="1" dirty="0"/>
              <a:t>Neefektivní ochrana (00043)</a:t>
            </a:r>
          </a:p>
          <a:p>
            <a:pPr>
              <a:defRPr/>
            </a:pPr>
            <a:endParaRPr lang="cs-CZ" sz="2000" i="1" dirty="0"/>
          </a:p>
          <a:p>
            <a:pPr>
              <a:defRPr/>
            </a:pPr>
            <a:endParaRPr lang="cs-CZ" sz="2000" i="1" dirty="0"/>
          </a:p>
          <a:p>
            <a:pPr>
              <a:defRPr/>
            </a:pPr>
            <a:endParaRPr lang="cs-CZ" i="1" dirty="0"/>
          </a:p>
          <a:p>
            <a:pPr marL="0" indent="0">
              <a:buNone/>
              <a:defRPr/>
            </a:pPr>
            <a:endParaRPr lang="cs-CZ" i="1" dirty="0"/>
          </a:p>
          <a:p>
            <a:pPr>
              <a:defRPr/>
            </a:pPr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AF35523E-CAF9-4599-A121-FDE83C4C5530}"/>
              </a:ext>
            </a:extLst>
          </p:cNvPr>
          <p:cNvSpPr/>
          <p:nvPr/>
        </p:nvSpPr>
        <p:spPr>
          <a:xfrm>
            <a:off x="175365" y="703262"/>
            <a:ext cx="11060482" cy="911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Vnímání </a:t>
            </a:r>
            <a:r>
              <a:rPr lang="cs-CZ" dirty="0" err="1"/>
              <a:t>well-being</a:t>
            </a:r>
            <a:r>
              <a:rPr lang="cs-CZ" dirty="0"/>
              <a:t> nebo normálního fungování a strategií, které jsou používány k udržení kontroly a zlepšování tohoto </a:t>
            </a:r>
            <a:r>
              <a:rPr lang="cs-CZ" dirty="0" err="1"/>
              <a:t>well-being</a:t>
            </a:r>
            <a:r>
              <a:rPr lang="cs-CZ" dirty="0"/>
              <a:t> nebo normálního fungování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559F3071-4661-4CE2-B028-A07A25B0C43D}"/>
              </a:ext>
            </a:extLst>
          </p:cNvPr>
          <p:cNvSpPr/>
          <p:nvPr/>
        </p:nvSpPr>
        <p:spPr>
          <a:xfrm>
            <a:off x="6183682" y="2106219"/>
            <a:ext cx="2976563" cy="1155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cs-CZ" dirty="0"/>
              <a:t>Doména 1</a:t>
            </a:r>
          </a:p>
          <a:p>
            <a:pPr algn="ctr" eaLnBrk="1" hangingPunct="1">
              <a:defRPr/>
            </a:pPr>
            <a:r>
              <a:rPr lang="cs-CZ" dirty="0"/>
              <a:t>Podpora zdraví</a:t>
            </a:r>
          </a:p>
          <a:p>
            <a:pPr algn="ctr" eaLnBrk="1" hangingPunct="1">
              <a:defRPr/>
            </a:pPr>
            <a:endParaRPr lang="cs-CZ" dirty="0"/>
          </a:p>
          <a:p>
            <a:pPr algn="ctr" eaLnBrk="1" hangingPunct="1">
              <a:defRPr/>
            </a:pPr>
            <a:r>
              <a:rPr lang="cs-CZ" dirty="0"/>
              <a:t>Třída: Uvědomování si zdraví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8E7417F7-B6AF-43EC-9647-B5CD445D10BD}"/>
              </a:ext>
            </a:extLst>
          </p:cNvPr>
          <p:cNvSpPr/>
          <p:nvPr/>
        </p:nvSpPr>
        <p:spPr>
          <a:xfrm>
            <a:off x="8789988" y="4642372"/>
            <a:ext cx="2976562" cy="1155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cs-CZ" dirty="0"/>
              <a:t>Doména 1</a:t>
            </a:r>
          </a:p>
          <a:p>
            <a:pPr algn="ctr" eaLnBrk="1" hangingPunct="1">
              <a:defRPr/>
            </a:pPr>
            <a:r>
              <a:rPr lang="cs-CZ" dirty="0"/>
              <a:t>Podpora zdraví</a:t>
            </a:r>
          </a:p>
          <a:p>
            <a:pPr algn="ctr" eaLnBrk="1" hangingPunct="1">
              <a:defRPr/>
            </a:pPr>
            <a:endParaRPr lang="cs-CZ" dirty="0"/>
          </a:p>
          <a:p>
            <a:pPr algn="ctr" eaLnBrk="1" hangingPunct="1">
              <a:defRPr/>
            </a:pPr>
            <a:r>
              <a:rPr lang="cs-CZ" dirty="0"/>
              <a:t>Třída: Management zdraví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2372235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4 Proces edukace posouzení, cíle [20210909152234837].md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CZ.potx" id="{0256B392-11D6-4CFF-A65D-2F19E0793336}" vid="{4DBF336A-63FD-420A-B5B7-04D31F847D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muni-med-prezentace-cz-v10</Template>
  <TotalTime>234</TotalTime>
  <Words>4449</Words>
  <Application>Microsoft Office PowerPoint</Application>
  <PresentationFormat>Širokoúhlá obrazovka</PresentationFormat>
  <Paragraphs>547</Paragraphs>
  <Slides>31</Slides>
  <Notes>26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8" baseType="lpstr">
      <vt:lpstr>Arial</vt:lpstr>
      <vt:lpstr>Century Gothic</vt:lpstr>
      <vt:lpstr>Tahoma</vt:lpstr>
      <vt:lpstr>Times New Roman</vt:lpstr>
      <vt:lpstr>Tw Cen MT</vt:lpstr>
      <vt:lpstr>Wingdings</vt:lpstr>
      <vt:lpstr>Prezentace_MU_CZ</vt:lpstr>
      <vt:lpstr>Prezentace aplikace PowerPoint</vt:lpstr>
      <vt:lpstr>Proces edukace  – posouzení, stanovení cílů </vt:lpstr>
      <vt:lpstr>Proces edukace</vt:lpstr>
      <vt:lpstr>Sběr informací/posouzení </vt:lpstr>
      <vt:lpstr>Diagnostika</vt:lpstr>
      <vt:lpstr>Diagnostika</vt:lpstr>
      <vt:lpstr>Nedostatečné znalosti (00126) Absence nebo nedostatek kognitivních informací souvisejících s konkrétním tématem.</vt:lpstr>
      <vt:lpstr>Snaha zlepšit znalosti (00161) Vzorec kognitivních informací vztahujících se ke konkrétnímu tématu nebo k jejich získání, který lze posílit.</vt:lpstr>
      <vt:lpstr>Doména 1. Podpora zdraví</vt:lpstr>
      <vt:lpstr>Noncompliance (00079) </vt:lpstr>
      <vt:lpstr>Noncompliance (00079)</vt:lpstr>
      <vt:lpstr>Noncompliance (00079)</vt:lpstr>
      <vt:lpstr>Noncompliance (00079)</vt:lpstr>
      <vt:lpstr>Noncompliance (00079)</vt:lpstr>
      <vt:lpstr>Příklad diagnostických problémů u P/K s DM</vt:lpstr>
      <vt:lpstr>Projektování edukace  Zahrnuje proces plánování a přípravy</vt:lpstr>
      <vt:lpstr>Edukační cíle</vt:lpstr>
      <vt:lpstr>Edukační cíle – podmínky pro stanovení </vt:lpstr>
      <vt:lpstr>Správné stanovení a formulace cílů</vt:lpstr>
      <vt:lpstr>Formulace cílů - aktivní slovesa ve spojení s tím, co má edukant vědět, tzn. sloveso musí vyjadřovat činnost, kt. lze pozorovat, kontrolovat </vt:lpstr>
      <vt:lpstr>Formulace cílů - aktivní slovesa ve spojení s tím, co má edukant vědět, tzn. sloveso musí vyjadřovat činnost, kt. lze pozorovat, kontrolovat </vt:lpstr>
      <vt:lpstr>Formulace cílů </vt:lpstr>
      <vt:lpstr>Formulace cílů </vt:lpstr>
      <vt:lpstr>Formulace cílů</vt:lpstr>
      <vt:lpstr>Formulace cílu</vt:lpstr>
      <vt:lpstr>Formulace cílu</vt:lpstr>
      <vt:lpstr>Formulace cílů</vt:lpstr>
      <vt:lpstr>Formulace cílů</vt:lpstr>
      <vt:lpstr>Omyly při formulaci cílů</vt:lpstr>
      <vt:lpstr>Literatura: </vt:lpstr>
      <vt:lpstr>Literatura: 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Natália Beharková</dc:creator>
  <cp:lastModifiedBy>Natália Beharková</cp:lastModifiedBy>
  <cp:revision>55</cp:revision>
  <cp:lastPrinted>1601-01-01T00:00:00Z</cp:lastPrinted>
  <dcterms:created xsi:type="dcterms:W3CDTF">2020-10-04T13:35:14Z</dcterms:created>
  <dcterms:modified xsi:type="dcterms:W3CDTF">2023-10-02T08:07:37Z</dcterms:modified>
</cp:coreProperties>
</file>