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4.xml" ContentType="application/vnd.openxmlformats-officedocument.presentationml.notesSlide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1.xml" ContentType="application/vnd.openxmlformats-officedocument.presentationml.tags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8.xml" ContentType="application/vnd.openxmlformats-officedocument.presentationml.notesSlide+xml"/>
  <Override PartName="/ppt/tags/tag14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4" autoAdjust="0"/>
    <p:restoredTop sz="84293" autoAdjust="0"/>
  </p:normalViewPr>
  <p:slideViewPr>
    <p:cSldViewPr snapToGrid="0">
      <p:cViewPr varScale="1">
        <p:scale>
          <a:sx n="92" d="100"/>
          <a:sy n="92" d="100"/>
        </p:scale>
        <p:origin x="1230" y="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85F5AD-7AD7-4E3E-985E-CA319CB82BD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0B20285-EDAB-403B-94B9-CC485A6B76D1}">
      <dgm:prSet phldrT="[Text]" custT="1"/>
      <dgm:spPr/>
      <dgm:t>
        <a:bodyPr/>
        <a:lstStyle/>
        <a:p>
          <a:r>
            <a:rPr lang="cs-CZ" sz="1800" dirty="0"/>
            <a:t>Produkty vzdělávání</a:t>
          </a:r>
        </a:p>
      </dgm:t>
    </dgm:pt>
    <dgm:pt modelId="{57B3C627-E378-4D11-8BE6-EEE04FE0D661}" type="parTrans" cxnId="{00EBAA6E-2198-4E01-B727-7C90BB3CF28C}">
      <dgm:prSet/>
      <dgm:spPr/>
      <dgm:t>
        <a:bodyPr/>
        <a:lstStyle/>
        <a:p>
          <a:endParaRPr lang="cs-CZ"/>
        </a:p>
      </dgm:t>
    </dgm:pt>
    <dgm:pt modelId="{F037DDF5-95E2-4199-987A-0E54F8051AF3}" type="sibTrans" cxnId="{00EBAA6E-2198-4E01-B727-7C90BB3CF28C}">
      <dgm:prSet/>
      <dgm:spPr/>
      <dgm:t>
        <a:bodyPr/>
        <a:lstStyle/>
        <a:p>
          <a:endParaRPr lang="cs-CZ"/>
        </a:p>
      </dgm:t>
    </dgm:pt>
    <dgm:pt modelId="{62803DDF-B5FF-45EE-9F2F-6B345EFEF7AF}">
      <dgm:prSet phldrT="[Text]"/>
      <dgm:spPr/>
      <dgm:t>
        <a:bodyPr/>
        <a:lstStyle/>
        <a:p>
          <a:pPr algn="ctr"/>
          <a:r>
            <a:rPr lang="cs-CZ" dirty="0"/>
            <a:t>Výsledky</a:t>
          </a:r>
        </a:p>
        <a:p>
          <a:pPr algn="ctr"/>
          <a:r>
            <a:rPr lang="cs-CZ" dirty="0"/>
            <a:t>= bezprostřední změny</a:t>
          </a:r>
        </a:p>
        <a:p>
          <a:pPr algn="l"/>
          <a:r>
            <a:rPr lang="cs-CZ" u="sng" dirty="0"/>
            <a:t>vlastnosti</a:t>
          </a:r>
        </a:p>
        <a:p>
          <a:pPr algn="l"/>
          <a:r>
            <a:rPr lang="cs-CZ" dirty="0"/>
            <a:t>- kognitivní (osvojené znalosti, změny v intelekt. úrovni aj.)</a:t>
          </a:r>
        </a:p>
        <a:p>
          <a:pPr algn="l"/>
          <a:r>
            <a:rPr lang="cs-CZ" dirty="0"/>
            <a:t>- kognitivně-motorické (dovednosti senzomotorické, manuální, řečové, komunikativní aj.) </a:t>
          </a:r>
        </a:p>
        <a:p>
          <a:pPr algn="l"/>
          <a:r>
            <a:rPr lang="cs-CZ" dirty="0"/>
            <a:t>- kognitivně afektivní (zájmy, postoje, přesvědčení, hodnot. orientace aj.)</a:t>
          </a:r>
        </a:p>
      </dgm:t>
    </dgm:pt>
    <dgm:pt modelId="{91A18B2F-D581-404B-AF92-43EFAF838763}" type="parTrans" cxnId="{6AC273D5-07E5-41D6-BC05-57887B918130}">
      <dgm:prSet/>
      <dgm:spPr/>
      <dgm:t>
        <a:bodyPr/>
        <a:lstStyle/>
        <a:p>
          <a:endParaRPr lang="cs-CZ"/>
        </a:p>
      </dgm:t>
    </dgm:pt>
    <dgm:pt modelId="{C2DB9FDE-E4DB-4078-9630-84FD99C4D10A}" type="sibTrans" cxnId="{6AC273D5-07E5-41D6-BC05-57887B918130}">
      <dgm:prSet/>
      <dgm:spPr/>
      <dgm:t>
        <a:bodyPr/>
        <a:lstStyle/>
        <a:p>
          <a:endParaRPr lang="cs-CZ"/>
        </a:p>
      </dgm:t>
    </dgm:pt>
    <dgm:pt modelId="{B1EF294C-C5A8-43E2-BDB5-6C5451B08142}">
      <dgm:prSet phldrT="[Text]"/>
      <dgm:spPr/>
      <dgm:t>
        <a:bodyPr/>
        <a:lstStyle/>
        <a:p>
          <a:pPr algn="ctr"/>
          <a:r>
            <a:rPr lang="cs-CZ" dirty="0"/>
            <a:t>Efekty</a:t>
          </a:r>
        </a:p>
        <a:p>
          <a:pPr algn="ctr"/>
          <a:r>
            <a:rPr lang="cs-CZ" dirty="0"/>
            <a:t>= dlouhodobý charakter</a:t>
          </a:r>
        </a:p>
        <a:p>
          <a:pPr algn="l"/>
          <a:r>
            <a:rPr lang="cs-CZ" dirty="0"/>
            <a:t>- u jedinců</a:t>
          </a:r>
        </a:p>
        <a:p>
          <a:pPr algn="l"/>
          <a:r>
            <a:rPr lang="cs-CZ" dirty="0"/>
            <a:t>- v celé společnosti</a:t>
          </a:r>
        </a:p>
      </dgm:t>
    </dgm:pt>
    <dgm:pt modelId="{C111502B-3AC1-4C7D-B576-889F3D1A7043}" type="parTrans" cxnId="{69923050-5B10-4A9D-9360-C2C587675175}">
      <dgm:prSet/>
      <dgm:spPr/>
      <dgm:t>
        <a:bodyPr/>
        <a:lstStyle/>
        <a:p>
          <a:endParaRPr lang="cs-CZ"/>
        </a:p>
      </dgm:t>
    </dgm:pt>
    <dgm:pt modelId="{113B82D0-3A26-4065-8BDF-0F58B9EC891B}" type="sibTrans" cxnId="{69923050-5B10-4A9D-9360-C2C587675175}">
      <dgm:prSet/>
      <dgm:spPr/>
      <dgm:t>
        <a:bodyPr/>
        <a:lstStyle/>
        <a:p>
          <a:endParaRPr lang="cs-CZ"/>
        </a:p>
      </dgm:t>
    </dgm:pt>
    <dgm:pt modelId="{2A4759C2-885D-4787-8C03-B99B846991AD}" type="pres">
      <dgm:prSet presAssocID="{DF85F5AD-7AD7-4E3E-985E-CA319CB82BD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EF8C090-95E6-4424-846B-BA9AA999623C}" type="pres">
      <dgm:prSet presAssocID="{30B20285-EDAB-403B-94B9-CC485A6B76D1}" presName="hierRoot1" presStyleCnt="0"/>
      <dgm:spPr/>
    </dgm:pt>
    <dgm:pt modelId="{27A1382D-6E5D-4F94-BE3F-E659D14A256E}" type="pres">
      <dgm:prSet presAssocID="{30B20285-EDAB-403B-94B9-CC485A6B76D1}" presName="composite" presStyleCnt="0"/>
      <dgm:spPr/>
    </dgm:pt>
    <dgm:pt modelId="{52BE8D4C-6B6F-441F-8D77-894D40519315}" type="pres">
      <dgm:prSet presAssocID="{30B20285-EDAB-403B-94B9-CC485A6B76D1}" presName="background" presStyleLbl="node0" presStyleIdx="0" presStyleCnt="1"/>
      <dgm:spPr/>
    </dgm:pt>
    <dgm:pt modelId="{C79CCD37-8D6E-43F6-9B4A-1BF16313B30F}" type="pres">
      <dgm:prSet presAssocID="{30B20285-EDAB-403B-94B9-CC485A6B76D1}" presName="text" presStyleLbl="fgAcc0" presStyleIdx="0" presStyleCnt="1" custScaleX="129657" custLinFactNeighborX="-2529" custLinFactNeighborY="-2338">
        <dgm:presLayoutVars>
          <dgm:chPref val="3"/>
        </dgm:presLayoutVars>
      </dgm:prSet>
      <dgm:spPr/>
    </dgm:pt>
    <dgm:pt modelId="{F2AEC190-2AC1-4F67-9910-8373DC0C5B5B}" type="pres">
      <dgm:prSet presAssocID="{30B20285-EDAB-403B-94B9-CC485A6B76D1}" presName="hierChild2" presStyleCnt="0"/>
      <dgm:spPr/>
    </dgm:pt>
    <dgm:pt modelId="{2F41CC56-804A-4363-BAD7-061CDE160B7F}" type="pres">
      <dgm:prSet presAssocID="{91A18B2F-D581-404B-AF92-43EFAF838763}" presName="Name10" presStyleLbl="parChTrans1D2" presStyleIdx="0" presStyleCnt="2"/>
      <dgm:spPr/>
    </dgm:pt>
    <dgm:pt modelId="{E70E7C69-FA28-42FE-8B40-74D5F0DB398A}" type="pres">
      <dgm:prSet presAssocID="{62803DDF-B5FF-45EE-9F2F-6B345EFEF7AF}" presName="hierRoot2" presStyleCnt="0"/>
      <dgm:spPr/>
    </dgm:pt>
    <dgm:pt modelId="{811AFDB1-7A70-48CF-A516-DE8141607509}" type="pres">
      <dgm:prSet presAssocID="{62803DDF-B5FF-45EE-9F2F-6B345EFEF7AF}" presName="composite2" presStyleCnt="0"/>
      <dgm:spPr/>
    </dgm:pt>
    <dgm:pt modelId="{1187D499-523A-486E-A52D-4D619BCB6E7A}" type="pres">
      <dgm:prSet presAssocID="{62803DDF-B5FF-45EE-9F2F-6B345EFEF7AF}" presName="background2" presStyleLbl="node2" presStyleIdx="0" presStyleCnt="2"/>
      <dgm:spPr/>
    </dgm:pt>
    <dgm:pt modelId="{FC818789-C67A-4BF2-8F2D-3AD83AC0A394}" type="pres">
      <dgm:prSet presAssocID="{62803DDF-B5FF-45EE-9F2F-6B345EFEF7AF}" presName="text2" presStyleLbl="fgAcc2" presStyleIdx="0" presStyleCnt="2" custScaleX="337400" custScaleY="194257">
        <dgm:presLayoutVars>
          <dgm:chPref val="3"/>
        </dgm:presLayoutVars>
      </dgm:prSet>
      <dgm:spPr/>
    </dgm:pt>
    <dgm:pt modelId="{33E7F1AB-E81F-4CC6-9CE6-2FFC5B339996}" type="pres">
      <dgm:prSet presAssocID="{62803DDF-B5FF-45EE-9F2F-6B345EFEF7AF}" presName="hierChild3" presStyleCnt="0"/>
      <dgm:spPr/>
    </dgm:pt>
    <dgm:pt modelId="{69BDD3DD-8E2B-41A1-ACFD-9DDD12C82FE2}" type="pres">
      <dgm:prSet presAssocID="{C111502B-3AC1-4C7D-B576-889F3D1A7043}" presName="Name10" presStyleLbl="parChTrans1D2" presStyleIdx="1" presStyleCnt="2"/>
      <dgm:spPr/>
    </dgm:pt>
    <dgm:pt modelId="{AE410C90-F87F-402C-928F-26B3F15EAE7B}" type="pres">
      <dgm:prSet presAssocID="{B1EF294C-C5A8-43E2-BDB5-6C5451B08142}" presName="hierRoot2" presStyleCnt="0"/>
      <dgm:spPr/>
    </dgm:pt>
    <dgm:pt modelId="{270F8309-9BB4-4F7B-96BC-370BA843DDB0}" type="pres">
      <dgm:prSet presAssocID="{B1EF294C-C5A8-43E2-BDB5-6C5451B08142}" presName="composite2" presStyleCnt="0"/>
      <dgm:spPr/>
    </dgm:pt>
    <dgm:pt modelId="{94085A45-A66F-451F-99A4-C18BF2A4500E}" type="pres">
      <dgm:prSet presAssocID="{B1EF294C-C5A8-43E2-BDB5-6C5451B08142}" presName="background2" presStyleLbl="node2" presStyleIdx="1" presStyleCnt="2"/>
      <dgm:spPr/>
    </dgm:pt>
    <dgm:pt modelId="{8EC41F83-5048-4552-A423-5DE91F1023F6}" type="pres">
      <dgm:prSet presAssocID="{B1EF294C-C5A8-43E2-BDB5-6C5451B08142}" presName="text2" presStyleLbl="fgAcc2" presStyleIdx="1" presStyleCnt="2" custScaleX="154787" custScaleY="128052">
        <dgm:presLayoutVars>
          <dgm:chPref val="3"/>
        </dgm:presLayoutVars>
      </dgm:prSet>
      <dgm:spPr/>
    </dgm:pt>
    <dgm:pt modelId="{116B479C-1B9C-4589-A19D-B4A2428F21A9}" type="pres">
      <dgm:prSet presAssocID="{B1EF294C-C5A8-43E2-BDB5-6C5451B08142}" presName="hierChild3" presStyleCnt="0"/>
      <dgm:spPr/>
    </dgm:pt>
  </dgm:ptLst>
  <dgm:cxnLst>
    <dgm:cxn modelId="{B6E3A435-E12A-424A-AB7F-983D3923579B}" type="presOf" srcId="{DF85F5AD-7AD7-4E3E-985E-CA319CB82BD7}" destId="{2A4759C2-885D-4787-8C03-B99B846991AD}" srcOrd="0" destOrd="0" presId="urn:microsoft.com/office/officeart/2005/8/layout/hierarchy1"/>
    <dgm:cxn modelId="{54AF7C5C-BA4B-42B9-9D0E-1039697155D1}" type="presOf" srcId="{30B20285-EDAB-403B-94B9-CC485A6B76D1}" destId="{C79CCD37-8D6E-43F6-9B4A-1BF16313B30F}" srcOrd="0" destOrd="0" presId="urn:microsoft.com/office/officeart/2005/8/layout/hierarchy1"/>
    <dgm:cxn modelId="{67F4B769-783E-4DC4-B486-49CC15BDA8BB}" type="presOf" srcId="{62803DDF-B5FF-45EE-9F2F-6B345EFEF7AF}" destId="{FC818789-C67A-4BF2-8F2D-3AD83AC0A394}" srcOrd="0" destOrd="0" presId="urn:microsoft.com/office/officeart/2005/8/layout/hierarchy1"/>
    <dgm:cxn modelId="{00EBAA6E-2198-4E01-B727-7C90BB3CF28C}" srcId="{DF85F5AD-7AD7-4E3E-985E-CA319CB82BD7}" destId="{30B20285-EDAB-403B-94B9-CC485A6B76D1}" srcOrd="0" destOrd="0" parTransId="{57B3C627-E378-4D11-8BE6-EEE04FE0D661}" sibTransId="{F037DDF5-95E2-4199-987A-0E54F8051AF3}"/>
    <dgm:cxn modelId="{69923050-5B10-4A9D-9360-C2C587675175}" srcId="{30B20285-EDAB-403B-94B9-CC485A6B76D1}" destId="{B1EF294C-C5A8-43E2-BDB5-6C5451B08142}" srcOrd="1" destOrd="0" parTransId="{C111502B-3AC1-4C7D-B576-889F3D1A7043}" sibTransId="{113B82D0-3A26-4065-8BDF-0F58B9EC891B}"/>
    <dgm:cxn modelId="{56232B54-2FE4-40C5-802C-6DCE90EF30B0}" type="presOf" srcId="{91A18B2F-D581-404B-AF92-43EFAF838763}" destId="{2F41CC56-804A-4363-BAD7-061CDE160B7F}" srcOrd="0" destOrd="0" presId="urn:microsoft.com/office/officeart/2005/8/layout/hierarchy1"/>
    <dgm:cxn modelId="{3DDBCBA5-94B5-4D4F-B0FB-24C543733ADC}" type="presOf" srcId="{B1EF294C-C5A8-43E2-BDB5-6C5451B08142}" destId="{8EC41F83-5048-4552-A423-5DE91F1023F6}" srcOrd="0" destOrd="0" presId="urn:microsoft.com/office/officeart/2005/8/layout/hierarchy1"/>
    <dgm:cxn modelId="{4CBE0FC6-536A-4D20-973C-D939139DD25C}" type="presOf" srcId="{C111502B-3AC1-4C7D-B576-889F3D1A7043}" destId="{69BDD3DD-8E2B-41A1-ACFD-9DDD12C82FE2}" srcOrd="0" destOrd="0" presId="urn:microsoft.com/office/officeart/2005/8/layout/hierarchy1"/>
    <dgm:cxn modelId="{6AC273D5-07E5-41D6-BC05-57887B918130}" srcId="{30B20285-EDAB-403B-94B9-CC485A6B76D1}" destId="{62803DDF-B5FF-45EE-9F2F-6B345EFEF7AF}" srcOrd="0" destOrd="0" parTransId="{91A18B2F-D581-404B-AF92-43EFAF838763}" sibTransId="{C2DB9FDE-E4DB-4078-9630-84FD99C4D10A}"/>
    <dgm:cxn modelId="{42FE084A-2C56-471E-A69A-752FD77B5A76}" type="presParOf" srcId="{2A4759C2-885D-4787-8C03-B99B846991AD}" destId="{9EF8C090-95E6-4424-846B-BA9AA999623C}" srcOrd="0" destOrd="0" presId="urn:microsoft.com/office/officeart/2005/8/layout/hierarchy1"/>
    <dgm:cxn modelId="{F1ED1364-0882-4518-A3E8-503137F895C6}" type="presParOf" srcId="{9EF8C090-95E6-4424-846B-BA9AA999623C}" destId="{27A1382D-6E5D-4F94-BE3F-E659D14A256E}" srcOrd="0" destOrd="0" presId="urn:microsoft.com/office/officeart/2005/8/layout/hierarchy1"/>
    <dgm:cxn modelId="{3286922C-A684-44D9-A7A1-16C93132EAAD}" type="presParOf" srcId="{27A1382D-6E5D-4F94-BE3F-E659D14A256E}" destId="{52BE8D4C-6B6F-441F-8D77-894D40519315}" srcOrd="0" destOrd="0" presId="urn:microsoft.com/office/officeart/2005/8/layout/hierarchy1"/>
    <dgm:cxn modelId="{B1254672-4ADF-46E8-9BE3-18D0819287AF}" type="presParOf" srcId="{27A1382D-6E5D-4F94-BE3F-E659D14A256E}" destId="{C79CCD37-8D6E-43F6-9B4A-1BF16313B30F}" srcOrd="1" destOrd="0" presId="urn:microsoft.com/office/officeart/2005/8/layout/hierarchy1"/>
    <dgm:cxn modelId="{E7526CE0-2F12-4DCF-9A99-0162FD05C277}" type="presParOf" srcId="{9EF8C090-95E6-4424-846B-BA9AA999623C}" destId="{F2AEC190-2AC1-4F67-9910-8373DC0C5B5B}" srcOrd="1" destOrd="0" presId="urn:microsoft.com/office/officeart/2005/8/layout/hierarchy1"/>
    <dgm:cxn modelId="{D3893E67-AD27-402F-AA93-17B2EC0AC08F}" type="presParOf" srcId="{F2AEC190-2AC1-4F67-9910-8373DC0C5B5B}" destId="{2F41CC56-804A-4363-BAD7-061CDE160B7F}" srcOrd="0" destOrd="0" presId="urn:microsoft.com/office/officeart/2005/8/layout/hierarchy1"/>
    <dgm:cxn modelId="{972A3919-D2FB-4F85-9970-7846E2F120FA}" type="presParOf" srcId="{F2AEC190-2AC1-4F67-9910-8373DC0C5B5B}" destId="{E70E7C69-FA28-42FE-8B40-74D5F0DB398A}" srcOrd="1" destOrd="0" presId="urn:microsoft.com/office/officeart/2005/8/layout/hierarchy1"/>
    <dgm:cxn modelId="{9AC31D95-3E9D-44D3-A5CD-A430E5D9890A}" type="presParOf" srcId="{E70E7C69-FA28-42FE-8B40-74D5F0DB398A}" destId="{811AFDB1-7A70-48CF-A516-DE8141607509}" srcOrd="0" destOrd="0" presId="urn:microsoft.com/office/officeart/2005/8/layout/hierarchy1"/>
    <dgm:cxn modelId="{E7B7E3E5-C9BA-48B3-B3B1-A08D371148D4}" type="presParOf" srcId="{811AFDB1-7A70-48CF-A516-DE8141607509}" destId="{1187D499-523A-486E-A52D-4D619BCB6E7A}" srcOrd="0" destOrd="0" presId="urn:microsoft.com/office/officeart/2005/8/layout/hierarchy1"/>
    <dgm:cxn modelId="{1A8DFFB9-CBF0-4D81-8A99-D9F2D5F3AEF5}" type="presParOf" srcId="{811AFDB1-7A70-48CF-A516-DE8141607509}" destId="{FC818789-C67A-4BF2-8F2D-3AD83AC0A394}" srcOrd="1" destOrd="0" presId="urn:microsoft.com/office/officeart/2005/8/layout/hierarchy1"/>
    <dgm:cxn modelId="{580BE17F-5CC9-4520-9B57-1B294572C77A}" type="presParOf" srcId="{E70E7C69-FA28-42FE-8B40-74D5F0DB398A}" destId="{33E7F1AB-E81F-4CC6-9CE6-2FFC5B339996}" srcOrd="1" destOrd="0" presId="urn:microsoft.com/office/officeart/2005/8/layout/hierarchy1"/>
    <dgm:cxn modelId="{40FA748D-64AC-4499-958E-BD5266A6D0E4}" type="presParOf" srcId="{F2AEC190-2AC1-4F67-9910-8373DC0C5B5B}" destId="{69BDD3DD-8E2B-41A1-ACFD-9DDD12C82FE2}" srcOrd="2" destOrd="0" presId="urn:microsoft.com/office/officeart/2005/8/layout/hierarchy1"/>
    <dgm:cxn modelId="{39C9BF33-02A3-4E83-A20C-2C32E8622B6B}" type="presParOf" srcId="{F2AEC190-2AC1-4F67-9910-8373DC0C5B5B}" destId="{AE410C90-F87F-402C-928F-26B3F15EAE7B}" srcOrd="3" destOrd="0" presId="urn:microsoft.com/office/officeart/2005/8/layout/hierarchy1"/>
    <dgm:cxn modelId="{C326AA45-284B-4A80-89EC-0B43EC64EADF}" type="presParOf" srcId="{AE410C90-F87F-402C-928F-26B3F15EAE7B}" destId="{270F8309-9BB4-4F7B-96BC-370BA843DDB0}" srcOrd="0" destOrd="0" presId="urn:microsoft.com/office/officeart/2005/8/layout/hierarchy1"/>
    <dgm:cxn modelId="{5D95A3A9-201F-4069-B73F-E3A90E9215C9}" type="presParOf" srcId="{270F8309-9BB4-4F7B-96BC-370BA843DDB0}" destId="{94085A45-A66F-451F-99A4-C18BF2A4500E}" srcOrd="0" destOrd="0" presId="urn:microsoft.com/office/officeart/2005/8/layout/hierarchy1"/>
    <dgm:cxn modelId="{11582571-5F37-4784-835F-352A4DCDA8DE}" type="presParOf" srcId="{270F8309-9BB4-4F7B-96BC-370BA843DDB0}" destId="{8EC41F83-5048-4552-A423-5DE91F1023F6}" srcOrd="1" destOrd="0" presId="urn:microsoft.com/office/officeart/2005/8/layout/hierarchy1"/>
    <dgm:cxn modelId="{A68FB55B-0181-4BE3-B2C2-6111EFC67EDD}" type="presParOf" srcId="{AE410C90-F87F-402C-928F-26B3F15EAE7B}" destId="{116B479C-1B9C-4589-A19D-B4A2428F21A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BDD3DD-8E2B-41A1-ACFD-9DDD12C82FE2}">
      <dsp:nvSpPr>
        <dsp:cNvPr id="0" name=""/>
        <dsp:cNvSpPr/>
      </dsp:nvSpPr>
      <dsp:spPr>
        <a:xfrm>
          <a:off x="4602998" y="1025504"/>
          <a:ext cx="3013583" cy="5052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2098"/>
              </a:lnTo>
              <a:lnTo>
                <a:pt x="3013583" y="352098"/>
              </a:lnTo>
              <a:lnTo>
                <a:pt x="3013583" y="5052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41CC56-804A-4363-BAD7-061CDE160B7F}">
      <dsp:nvSpPr>
        <dsp:cNvPr id="0" name=""/>
        <dsp:cNvSpPr/>
      </dsp:nvSpPr>
      <dsp:spPr>
        <a:xfrm>
          <a:off x="3182056" y="1025504"/>
          <a:ext cx="1420941" cy="505204"/>
        </a:xfrm>
        <a:custGeom>
          <a:avLst/>
          <a:gdLst/>
          <a:ahLst/>
          <a:cxnLst/>
          <a:rect l="0" t="0" r="0" b="0"/>
          <a:pathLst>
            <a:path>
              <a:moveTo>
                <a:pt x="1420941" y="0"/>
              </a:moveTo>
              <a:lnTo>
                <a:pt x="1420941" y="352098"/>
              </a:lnTo>
              <a:lnTo>
                <a:pt x="0" y="352098"/>
              </a:lnTo>
              <a:lnTo>
                <a:pt x="0" y="50520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BE8D4C-6B6F-441F-8D77-894D40519315}">
      <dsp:nvSpPr>
        <dsp:cNvPr id="0" name=""/>
        <dsp:cNvSpPr/>
      </dsp:nvSpPr>
      <dsp:spPr>
        <a:xfrm>
          <a:off x="3531560" y="-23976"/>
          <a:ext cx="2142875" cy="10494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9CCD37-8D6E-43F6-9B4A-1BF16313B30F}">
      <dsp:nvSpPr>
        <dsp:cNvPr id="0" name=""/>
        <dsp:cNvSpPr/>
      </dsp:nvSpPr>
      <dsp:spPr>
        <a:xfrm>
          <a:off x="3715196" y="150477"/>
          <a:ext cx="2142875" cy="10494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/>
            <a:t>Produkty vzdělávání</a:t>
          </a:r>
        </a:p>
      </dsp:txBody>
      <dsp:txXfrm>
        <a:off x="3745934" y="181215"/>
        <a:ext cx="2081399" cy="988005"/>
      </dsp:txXfrm>
    </dsp:sp>
    <dsp:sp modelId="{1187D499-523A-486E-A52D-4D619BCB6E7A}">
      <dsp:nvSpPr>
        <dsp:cNvPr id="0" name=""/>
        <dsp:cNvSpPr/>
      </dsp:nvSpPr>
      <dsp:spPr>
        <a:xfrm>
          <a:off x="393906" y="1530709"/>
          <a:ext cx="5576300" cy="20386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818789-C67A-4BF2-8F2D-3AD83AC0A394}">
      <dsp:nvSpPr>
        <dsp:cNvPr id="0" name=""/>
        <dsp:cNvSpPr/>
      </dsp:nvSpPr>
      <dsp:spPr>
        <a:xfrm>
          <a:off x="577542" y="1705164"/>
          <a:ext cx="5576300" cy="20386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Výsledky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= bezprostřední změny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u="sng" kern="1200" dirty="0"/>
            <a:t>vlastnosti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- kognitivní (osvojené znalosti, změny v intelekt. úrovni aj.)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- kognitivně-motorické (dovednosti senzomotorické, manuální, řečové, komunikativní aj.) 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- kognitivně afektivní (zájmy, postoje, přesvědčení, hodnot. orientace aj.)</a:t>
          </a:r>
        </a:p>
      </dsp:txBody>
      <dsp:txXfrm>
        <a:off x="637253" y="1764875"/>
        <a:ext cx="5456878" cy="1919269"/>
      </dsp:txXfrm>
    </dsp:sp>
    <dsp:sp modelId="{94085A45-A66F-451F-99A4-C18BF2A4500E}">
      <dsp:nvSpPr>
        <dsp:cNvPr id="0" name=""/>
        <dsp:cNvSpPr/>
      </dsp:nvSpPr>
      <dsp:spPr>
        <a:xfrm>
          <a:off x="6337479" y="1530709"/>
          <a:ext cx="2558206" cy="13438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C41F83-5048-4552-A423-5DE91F1023F6}">
      <dsp:nvSpPr>
        <dsp:cNvPr id="0" name=""/>
        <dsp:cNvSpPr/>
      </dsp:nvSpPr>
      <dsp:spPr>
        <a:xfrm>
          <a:off x="6521115" y="1705164"/>
          <a:ext cx="2558206" cy="1343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Efekty</a:t>
          </a: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= dlouhodobý charakter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- u jedinců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- v celé společnosti</a:t>
          </a:r>
        </a:p>
      </dsp:txBody>
      <dsp:txXfrm>
        <a:off x="6560476" y="1744525"/>
        <a:ext cx="2479484" cy="1265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62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962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2F6C44-5544-4F38-BB22-4651ECE0979C}" type="slidenum">
              <a:rPr lang="cs-CZ" altLang="cs-CZ" smtClean="0">
                <a:latin typeface="Tw Cen MT" panose="020B0602020104020603" pitchFamily="34" charset="-18"/>
              </a:rPr>
              <a:pPr>
                <a:spcBef>
                  <a:spcPct val="0"/>
                </a:spcBef>
              </a:pPr>
              <a:t>2</a:t>
            </a:fld>
            <a:endParaRPr lang="cs-CZ" altLang="cs-CZ">
              <a:latin typeface="Tw Cen MT" panose="020B06020201040206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492071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177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525EA7F2-2CD4-42CC-B416-B580FF0FC8AC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3588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P/K preferují edukace v trvání 15´a méně</a:t>
            </a:r>
          </a:p>
        </p:txBody>
      </p:sp>
      <p:sp>
        <p:nvSpPr>
          <p:cNvPr id="9830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1FC2DD32-6AEE-4EE9-ACB6-317B063CF05F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26015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3A225140-C8F3-40D6-B03A-5A8F2C1ED7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Tx/>
              <a:buAutoNum type="arabicPeriod"/>
              <a:defRPr/>
            </a:pPr>
            <a:r>
              <a:rPr lang="cs-CZ" dirty="0"/>
              <a:t>Příprava ZP (dlouhodobá z hlediska vytýčených dlouhodobých cílů Ed. u P/K, </a:t>
            </a:r>
          </a:p>
          <a:p>
            <a:pPr>
              <a:defRPr/>
            </a:pPr>
            <a:r>
              <a:rPr lang="cs-CZ" dirty="0"/>
              <a:t>                           bezprostřední – příprava na konkrétní lekci)</a:t>
            </a:r>
          </a:p>
          <a:p>
            <a:pPr>
              <a:defRPr/>
            </a:pPr>
            <a:r>
              <a:rPr lang="cs-CZ" dirty="0"/>
              <a:t>      způsob přípravy – ovlivněn charakterem konkrétní edukační lekci, formě edukace, materiálních didaktických </a:t>
            </a:r>
          </a:p>
          <a:p>
            <a:pPr>
              <a:defRPr/>
            </a:pPr>
            <a:r>
              <a:rPr lang="cs-CZ" dirty="0"/>
              <a:t>                                    prostředků, organizačních podmínkách zařízení</a:t>
            </a:r>
          </a:p>
          <a:p>
            <a:pPr>
              <a:defRPr/>
            </a:pPr>
            <a:r>
              <a:rPr lang="cs-CZ" dirty="0"/>
              <a:t>      písemné zpracování – téma, cíl, metoda, forma a obsah edukace, použití pomůcek a způsob hodnocení edukační lekce</a:t>
            </a:r>
          </a:p>
          <a:p>
            <a:pPr>
              <a:defRPr/>
            </a:pPr>
            <a:r>
              <a:rPr lang="cs-CZ" dirty="0"/>
              <a:t>     </a:t>
            </a:r>
          </a:p>
          <a:p>
            <a:pPr>
              <a:defRPr/>
            </a:pPr>
            <a:r>
              <a:rPr lang="cs-CZ" dirty="0"/>
              <a:t>2. Příprava </a:t>
            </a:r>
            <a:r>
              <a:rPr lang="cs-CZ" dirty="0" err="1"/>
              <a:t>edukanta</a:t>
            </a:r>
            <a:r>
              <a:rPr lang="cs-CZ" dirty="0"/>
              <a:t> – P/K zná důvod Ed. a edukační cíle</a:t>
            </a:r>
          </a:p>
          <a:p>
            <a:pPr>
              <a:defRPr/>
            </a:pPr>
            <a:r>
              <a:rPr lang="cs-CZ" dirty="0"/>
              <a:t>    akutní fáze nemoci – bariéra Ed.</a:t>
            </a:r>
          </a:p>
          <a:p>
            <a:pPr>
              <a:defRPr/>
            </a:pPr>
            <a:r>
              <a:rPr lang="cs-CZ" dirty="0"/>
              <a:t>                                    - poskytnutí nezbytných </a:t>
            </a:r>
            <a:r>
              <a:rPr lang="cs-CZ" dirty="0" err="1"/>
              <a:t>info</a:t>
            </a:r>
            <a:r>
              <a:rPr lang="cs-CZ" dirty="0"/>
              <a:t>, týkající se aktuální situace/problémů P/K</a:t>
            </a:r>
          </a:p>
          <a:p>
            <a:pPr>
              <a:defRPr/>
            </a:pPr>
            <a:r>
              <a:rPr lang="cs-CZ" dirty="0"/>
              <a:t>                                    - při stabilizaci stavu – P/K vyčerpán předchozí akutní fází = čas, trpělivost, postupné předávání  </a:t>
            </a:r>
          </a:p>
          <a:p>
            <a:pPr>
              <a:defRPr/>
            </a:pPr>
            <a:r>
              <a:rPr lang="cs-CZ" dirty="0"/>
              <a:t>                                                                         </a:t>
            </a:r>
            <a:r>
              <a:rPr lang="cs-CZ" dirty="0" err="1"/>
              <a:t>info</a:t>
            </a:r>
            <a:endParaRPr lang="cs-CZ" dirty="0"/>
          </a:p>
          <a:p>
            <a:pPr>
              <a:defRPr/>
            </a:pPr>
            <a:r>
              <a:rPr lang="cs-CZ" dirty="0"/>
              <a:t>   chronické onemocnění – vleklé symptomy, střídající se fáze kompenzace/dekompenzace nemoci</a:t>
            </a:r>
          </a:p>
          <a:p>
            <a:pPr>
              <a:defRPr/>
            </a:pPr>
            <a:r>
              <a:rPr lang="cs-CZ" dirty="0"/>
              <a:t>     - fáze (</a:t>
            </a:r>
            <a:r>
              <a:rPr lang="cs-CZ" dirty="0" err="1"/>
              <a:t>Fennel</a:t>
            </a:r>
            <a:r>
              <a:rPr lang="cs-CZ" dirty="0"/>
              <a:t> 2001,2003 In: </a:t>
            </a:r>
            <a:r>
              <a:rPr lang="cs-CZ" dirty="0" err="1"/>
              <a:t>Raudenská</a:t>
            </a:r>
            <a:r>
              <a:rPr lang="cs-CZ" dirty="0"/>
              <a:t> J, Javůrková A. Lékařská psychologie ve zdravotnictví, 2011, s. 62): </a:t>
            </a:r>
          </a:p>
          <a:p>
            <a:pPr>
              <a:defRPr/>
            </a:pPr>
            <a:r>
              <a:rPr lang="cs-CZ" dirty="0"/>
              <a:t>               krize= počátek projevů nemoci</a:t>
            </a:r>
          </a:p>
          <a:p>
            <a:pPr>
              <a:defRPr/>
            </a:pPr>
            <a:r>
              <a:rPr lang="cs-CZ" dirty="0"/>
              <a:t>               stabilizace – většina symptomů se již projevila, P/K je obeznámen s nemocí, snaží se pokračovat v předešlých </a:t>
            </a:r>
          </a:p>
          <a:p>
            <a:pPr>
              <a:defRPr/>
            </a:pPr>
            <a:r>
              <a:rPr lang="cs-CZ" dirty="0"/>
              <a:t>                                   aktivitách  (neodhadnutí zátěže= přetížení = relaps nemoci, pocit selhání, rozrušení; cílem je </a:t>
            </a:r>
          </a:p>
          <a:p>
            <a:pPr>
              <a:defRPr/>
            </a:pPr>
            <a:r>
              <a:rPr lang="cs-CZ" dirty="0"/>
              <a:t>                                   </a:t>
            </a:r>
            <a:r>
              <a:rPr lang="cs-CZ" dirty="0" err="1"/>
              <a:t>stabilizovata</a:t>
            </a:r>
            <a:r>
              <a:rPr lang="cs-CZ" dirty="0"/>
              <a:t> restrukturalizovat dosavadní životní styl</a:t>
            </a:r>
          </a:p>
          <a:p>
            <a:pPr>
              <a:defRPr/>
            </a:pPr>
            <a:r>
              <a:rPr lang="cs-CZ" dirty="0"/>
              <a:t>               rozhodování a řešení – opakování symptomů a relapsů; cíl – smysluplná životní filozofie</a:t>
            </a:r>
          </a:p>
          <a:p>
            <a:pPr>
              <a:defRPr/>
            </a:pPr>
            <a:r>
              <a:rPr lang="cs-CZ" dirty="0"/>
              <a:t>               integrování – původního „Já“ (přiměřené pracovní zařazení, sociální kontakty, kvalita života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   - pocity strachu, obav, negativizmus …- častokrát neochota, snížená motivace k Ed., po stabilizaci stavu, přijetí </a:t>
            </a:r>
          </a:p>
          <a:p>
            <a:pPr>
              <a:defRPr/>
            </a:pPr>
            <a:r>
              <a:rPr lang="cs-CZ" dirty="0"/>
              <a:t>                                                                    nemoci (naučí se sní žít) – ochota ke spolupráci</a:t>
            </a:r>
          </a:p>
          <a:p>
            <a:pPr>
              <a:defRPr/>
            </a:pPr>
            <a:r>
              <a:rPr lang="cs-CZ" dirty="0"/>
              <a:t>   - střídání období pro dodržování doporučení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 </a:t>
            </a:r>
          </a:p>
          <a:p>
            <a:pPr>
              <a:defRPr/>
            </a:pPr>
            <a:r>
              <a:rPr lang="cs-CZ" dirty="0"/>
              <a:t>                                            </a:t>
            </a:r>
          </a:p>
          <a:p>
            <a:pPr>
              <a:defRPr/>
            </a:pPr>
            <a:r>
              <a:rPr lang="cs-CZ" dirty="0"/>
              <a:t>   </a:t>
            </a:r>
          </a:p>
          <a:p>
            <a:pPr>
              <a:defRPr/>
            </a:pPr>
            <a:r>
              <a:rPr lang="cs-CZ" dirty="0"/>
              <a:t>      </a:t>
            </a:r>
          </a:p>
          <a:p>
            <a:pPr>
              <a:defRPr/>
            </a:pPr>
            <a:r>
              <a:rPr lang="cs-CZ" dirty="0"/>
              <a:t>    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003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E17BF168-28F1-426F-BD02-ADC2D5BC5109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1066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44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Fáze odpovídá členění edukační jednotky</a:t>
            </a:r>
          </a:p>
        </p:txBody>
      </p:sp>
      <p:sp>
        <p:nvSpPr>
          <p:cNvPr id="10445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54D300AC-5218-435E-9B17-FDA7066D7AE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403129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64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0650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D417AF47-2B13-4780-ACEC-CCF17A4E0358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3576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A3B128E9-2384-40EA-A0BC-60B36B0F67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Evaluace (Průcha, 2009, s. 599) výsledků vzdělávání vyjadřuje:</a:t>
            </a:r>
          </a:p>
          <a:p>
            <a:pPr marL="228600" indent="-228600">
              <a:buFontTx/>
              <a:buAutoNum type="arabicPeriod"/>
              <a:defRPr/>
            </a:pPr>
            <a:r>
              <a:rPr lang="cs-CZ" dirty="0"/>
              <a:t>teoretický přístup, podle něhož produkty vznikající působením vzdělávacích procesů na straně učících se subjektů mohou být identifikovány a hodnoceny, </a:t>
            </a:r>
          </a:p>
          <a:p>
            <a:pPr marL="228600" indent="-228600">
              <a:buFontTx/>
              <a:buAutoNum type="arabicPeriod"/>
              <a:defRPr/>
            </a:pPr>
            <a:r>
              <a:rPr lang="cs-CZ" dirty="0"/>
              <a:t>metody a procedury měření zakládající toto hodnocení.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Evaluace edukačního procesu – nejčastěji prostřednictvím anonymního sběru dat metodou dotazníku</a:t>
            </a:r>
          </a:p>
          <a:p>
            <a:pPr>
              <a:defRPr/>
            </a:pPr>
            <a:r>
              <a:rPr lang="cs-CZ" altLang="cs-CZ" dirty="0"/>
              <a:t>organizační zajištění edukace – hodnocení dokumentace - edukačních plánů, záznamů, listů/karet</a:t>
            </a:r>
          </a:p>
          <a:p>
            <a:pPr>
              <a:defRPr/>
            </a:pPr>
            <a:r>
              <a:rPr lang="cs-CZ" altLang="cs-CZ" dirty="0"/>
              <a:t>                                                - vyjádření/zhodnocení účastníků Ed. 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0854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D31AC0AD-8FBA-4AF1-ACB2-BF1A1AC90CC3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97319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05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cs-CZ" altLang="cs-CZ"/>
              <a:t>Napr. zhodnotíme zda si pacientka dokáže navlékat antitrombotické pančuchy, zda si pacient samostatně aplikuje inzulín, zda si pacient samostatně ošetřuje stomii, zda pacientka demonštruje samovyšetřování prsu…</a:t>
            </a:r>
          </a:p>
        </p:txBody>
      </p:sp>
      <p:sp>
        <p:nvSpPr>
          <p:cNvPr id="1105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4FE9C91E-E029-4F85-AF6E-DE8DCF72E974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9867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36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1366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B412162F-2B69-4BA3-8793-DE69EAE75D15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233409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1157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83D9061A-C353-4DD6-AFAB-564EE052EDA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4012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EAC4D38C-9694-4A5C-B022-5DAB1B517B9F}"/>
              </a:ext>
            </a:extLst>
          </p:cNvPr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9AACD08-D102-4243-B84E-8E7196664D68}"/>
              </a:ext>
            </a:extLst>
          </p:cNvPr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BF37863-B2E4-4FA9-9465-483C5BCBDA51}"/>
              </a:ext>
            </a:extLst>
          </p:cNvPr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828801" y="2743200"/>
            <a:ext cx="9497484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Zástupný symbol pro datum 11">
            <a:extLst>
              <a:ext uri="{FF2B5EF4-FFF2-40B4-BE49-F238E27FC236}">
                <a16:creationId xmlns:a16="http://schemas.microsoft.com/office/drawing/2014/main" id="{67F1B340-21D9-4C6D-809D-F5F7E14DD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2">
            <a:extLst>
              <a:ext uri="{FF2B5EF4-FFF2-40B4-BE49-F238E27FC236}">
                <a16:creationId xmlns:a16="http://schemas.microsoft.com/office/drawing/2014/main" id="{0D7202E4-F2C5-4926-AA22-F779DBE5571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1752601"/>
            <a:ext cx="17272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pPr>
              <a:defRPr/>
            </a:pPr>
            <a:fld id="{E6731772-9A6B-4A44-A4EE-48D7BC7D06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9" name="Zástupný symbol pro zápatí 13">
            <a:extLst>
              <a:ext uri="{FF2B5EF4-FFF2-40B4-BE49-F238E27FC236}">
                <a16:creationId xmlns:a16="http://schemas.microsoft.com/office/drawing/2014/main" id="{88E9055E-42D5-4081-B879-D53CE841C4FA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6434715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datum 9">
            <a:extLst>
              <a:ext uri="{FF2B5EF4-FFF2-40B4-BE49-F238E27FC236}">
                <a16:creationId xmlns:a16="http://schemas.microsoft.com/office/drawing/2014/main" id="{4631FB87-A80B-4F14-9661-CFAABCBF1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11">
            <a:extLst>
              <a:ext uri="{FF2B5EF4-FFF2-40B4-BE49-F238E27FC236}">
                <a16:creationId xmlns:a16="http://schemas.microsoft.com/office/drawing/2014/main" id="{DFE0F3DE-B937-4C44-9D36-A5FE3A80E18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68851-2D1A-4BFF-97CF-E8E0CD348AB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9" name="Zástupný symbol pro zápatí 13">
            <a:extLst>
              <a:ext uri="{FF2B5EF4-FFF2-40B4-BE49-F238E27FC236}">
                <a16:creationId xmlns:a16="http://schemas.microsoft.com/office/drawing/2014/main" id="{F2499B6D-606E-4D1B-8BE4-1DB6A36FCF7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909605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  <p:sldLayoutId id="2147483700" r:id="rId19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9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9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6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edukace - plánovaní, hodnocení </a:t>
            </a: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b="1" dirty="0"/>
              <a:t>Natália Beharková</a:t>
            </a:r>
          </a:p>
          <a:p>
            <a:r>
              <a:rPr lang="cs-CZ" b="1" dirty="0"/>
              <a:t>Ústav zdravotnických věd</a:t>
            </a: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92792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Hodnocení Ed. procesu</a:t>
            </a:r>
          </a:p>
        </p:txBody>
      </p:sp>
      <p:sp>
        <p:nvSpPr>
          <p:cNvPr id="96259" name="Zástupný symbol pro obsah 2">
            <a:extLst>
              <a:ext uri="{FF2B5EF4-FFF2-40B4-BE49-F238E27FC236}">
                <a16:creationId xmlns:a16="http://schemas.microsoft.com/office/drawing/2014/main" id="{27227CC5-4D42-4EFB-A48C-783531CD11FC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340986" y="3573464"/>
            <a:ext cx="5678814" cy="2446337"/>
          </a:xfrm>
        </p:spPr>
        <p:txBody>
          <a:bodyPr/>
          <a:lstStyle/>
          <a:p>
            <a:pPr>
              <a:defRPr/>
            </a:pPr>
            <a:r>
              <a:rPr lang="cs-CZ" altLang="cs-CZ" sz="1900" dirty="0"/>
              <a:t>individuální, bez komparace s dalšími </a:t>
            </a:r>
            <a:r>
              <a:rPr lang="cs-CZ" altLang="cs-CZ" sz="1900" dirty="0" err="1"/>
              <a:t>edukanty</a:t>
            </a:r>
            <a:endParaRPr lang="cs-CZ" altLang="cs-CZ" sz="1900" dirty="0"/>
          </a:p>
          <a:p>
            <a:pPr>
              <a:defRPr/>
            </a:pPr>
            <a:endParaRPr lang="cs-CZ" altLang="cs-CZ" sz="1900" dirty="0"/>
          </a:p>
          <a:p>
            <a:pPr>
              <a:defRPr/>
            </a:pPr>
            <a:r>
              <a:rPr lang="cs-CZ" altLang="cs-CZ" sz="1900" dirty="0"/>
              <a:t>Cíl:</a:t>
            </a:r>
          </a:p>
          <a:p>
            <a:pPr marL="342900" indent="-342900">
              <a:buFont typeface="Arial" panose="020B0604020202020204" pitchFamily="34" charset="0"/>
              <a:buChar char="−"/>
              <a:defRPr/>
            </a:pPr>
            <a:r>
              <a:rPr lang="cs-CZ" altLang="cs-CZ" sz="1600" dirty="0"/>
              <a:t>ověření aktuálních znalostí, dovedností, pokroku </a:t>
            </a:r>
            <a:r>
              <a:rPr lang="cs-CZ" altLang="cs-CZ" sz="1600" dirty="0" err="1"/>
              <a:t>edukanta</a:t>
            </a:r>
            <a:endParaRPr lang="cs-CZ" altLang="cs-CZ" sz="1600" dirty="0"/>
          </a:p>
          <a:p>
            <a:pPr marL="342900" indent="-342900">
              <a:buFont typeface="Arial" panose="020B0604020202020204" pitchFamily="34" charset="0"/>
              <a:buChar char="−"/>
              <a:defRPr/>
            </a:pPr>
            <a:r>
              <a:rPr lang="cs-CZ" altLang="cs-CZ" sz="1600" dirty="0"/>
              <a:t>detekce nedostatků/chyb/ slabých míst/aktivity v průběhu Ed. procesu</a:t>
            </a:r>
          </a:p>
          <a:p>
            <a:pPr marL="342900" indent="-342900">
              <a:buFont typeface="Arial" panose="020B0604020202020204" pitchFamily="34" charset="0"/>
              <a:buChar char="−"/>
              <a:defRPr/>
            </a:pPr>
            <a:r>
              <a:rPr lang="cs-CZ" altLang="cs-CZ" sz="1600" dirty="0"/>
              <a:t>zpětná vazba pro zúčastněné </a:t>
            </a:r>
          </a:p>
          <a:p>
            <a:pPr marL="342900" indent="-342900">
              <a:buFont typeface="Arial" panose="020B0604020202020204" pitchFamily="34" charset="0"/>
              <a:buChar char="−"/>
              <a:defRPr/>
            </a:pPr>
            <a:r>
              <a:rPr lang="cs-CZ" altLang="cs-CZ" sz="1600" dirty="0"/>
              <a:t>motivace pro dosažení vytýčených cílů</a:t>
            </a:r>
          </a:p>
          <a:p>
            <a:pPr>
              <a:defRPr/>
            </a:pPr>
            <a:endParaRPr lang="cs-CZ" altLang="cs-CZ" sz="1900" dirty="0"/>
          </a:p>
          <a:p>
            <a:pPr>
              <a:defRPr/>
            </a:pPr>
            <a:endParaRPr lang="cs-CZ" altLang="cs-CZ" sz="1900" dirty="0"/>
          </a:p>
          <a:p>
            <a:pPr>
              <a:defRPr/>
            </a:pPr>
            <a:endParaRPr lang="cs-CZ" altLang="cs-CZ" sz="2400" dirty="0"/>
          </a:p>
        </p:txBody>
      </p:sp>
      <p:sp>
        <p:nvSpPr>
          <p:cNvPr id="109572" name="Zástupný symbol pro obsah 3"/>
          <p:cNvSpPr>
            <a:spLocks noGrp="1"/>
          </p:cNvSpPr>
          <p:nvPr>
            <p:ph sz="quarter" idx="4"/>
          </p:nvPr>
        </p:nvSpPr>
        <p:spPr>
          <a:xfrm>
            <a:off x="6550936" y="3573464"/>
            <a:ext cx="5123322" cy="2446337"/>
          </a:xfrm>
        </p:spPr>
        <p:txBody>
          <a:bodyPr/>
          <a:lstStyle/>
          <a:p>
            <a:r>
              <a:rPr lang="cs-CZ" altLang="cs-CZ" sz="2000" dirty="0"/>
              <a:t>na závěr Ed. procesu, před propuštěním P/K</a:t>
            </a:r>
          </a:p>
          <a:p>
            <a:endParaRPr lang="cs-CZ" altLang="cs-CZ" sz="2000" dirty="0"/>
          </a:p>
          <a:p>
            <a:r>
              <a:rPr lang="cs-CZ" altLang="cs-CZ" sz="2000" dirty="0"/>
              <a:t>Odpověď na dotaz: </a:t>
            </a:r>
          </a:p>
          <a:p>
            <a:pPr marL="342900" indent="-342900">
              <a:buFont typeface="Arial" panose="020B0604020202020204" pitchFamily="34" charset="0"/>
              <a:buChar char="−"/>
            </a:pPr>
            <a:r>
              <a:rPr lang="cs-CZ" altLang="cs-CZ" sz="1600" i="1" dirty="0"/>
              <a:t>Co se </a:t>
            </a:r>
            <a:r>
              <a:rPr lang="cs-CZ" altLang="cs-CZ" sz="1600" i="1" dirty="0" err="1"/>
              <a:t>edukant</a:t>
            </a:r>
            <a:r>
              <a:rPr lang="cs-CZ" altLang="cs-CZ" sz="1600" i="1" dirty="0"/>
              <a:t> naučil? </a:t>
            </a:r>
          </a:p>
          <a:p>
            <a:pPr marL="342900" indent="-342900">
              <a:buFont typeface="Arial" panose="020B0604020202020204" pitchFamily="34" charset="0"/>
              <a:buChar char="−"/>
            </a:pPr>
            <a:r>
              <a:rPr lang="cs-CZ" altLang="cs-CZ" sz="1600" i="1" dirty="0"/>
              <a:t>Má </a:t>
            </a:r>
            <a:r>
              <a:rPr lang="cs-CZ" altLang="cs-CZ" sz="1600" i="1" dirty="0" err="1"/>
              <a:t>edukant</a:t>
            </a:r>
            <a:r>
              <a:rPr lang="cs-CZ" altLang="cs-CZ" sz="1600" i="1" dirty="0"/>
              <a:t> požadované vědomosti, zručnosti, postoje, které jsem v cílech vytýčili?</a:t>
            </a:r>
          </a:p>
        </p:txBody>
      </p:sp>
      <p:sp>
        <p:nvSpPr>
          <p:cNvPr id="109573" name="Zástupný symbol pro text 1"/>
          <p:cNvSpPr>
            <a:spLocks noGrp="1"/>
          </p:cNvSpPr>
          <p:nvPr>
            <p:ph type="body" sz="quarter" idx="1"/>
          </p:nvPr>
        </p:nvSpPr>
        <p:spPr>
          <a:xfrm>
            <a:off x="340986" y="2947221"/>
            <a:ext cx="4316412" cy="639763"/>
          </a:xfrm>
        </p:spPr>
        <p:txBody>
          <a:bodyPr/>
          <a:lstStyle/>
          <a:p>
            <a:pPr algn="ctr"/>
            <a:r>
              <a:rPr lang="cs-CZ" altLang="cs-CZ" sz="2800" dirty="0">
                <a:solidFill>
                  <a:srgbClr val="FFFF00"/>
                </a:solidFill>
              </a:rPr>
              <a:t>formativní</a:t>
            </a:r>
            <a:r>
              <a:rPr lang="cs-CZ" altLang="cs-CZ" sz="2800" dirty="0"/>
              <a:t> (průběžné)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39B6F98-CD2E-4993-AB90-CB185498CD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50936" y="2933701"/>
            <a:ext cx="4316412" cy="639763"/>
          </a:xfrm>
        </p:spPr>
        <p:txBody>
          <a:bodyPr/>
          <a:lstStyle/>
          <a:p>
            <a:pPr algn="ctr">
              <a:defRPr/>
            </a:pPr>
            <a:r>
              <a:rPr lang="cs-CZ" altLang="cs-CZ" sz="2800" dirty="0" err="1">
                <a:solidFill>
                  <a:srgbClr val="FFFF00"/>
                </a:solidFill>
              </a:rPr>
              <a:t>sumativní</a:t>
            </a:r>
            <a:r>
              <a:rPr lang="cs-CZ" altLang="cs-CZ" sz="2800" dirty="0"/>
              <a:t> (závěrečné)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77ABE32-26A1-4CAF-ABA8-6252DC1CA1B6}"/>
              </a:ext>
            </a:extLst>
          </p:cNvPr>
          <p:cNvSpPr/>
          <p:nvPr/>
        </p:nvSpPr>
        <p:spPr>
          <a:xfrm>
            <a:off x="340986" y="1867694"/>
            <a:ext cx="9341633" cy="5754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800" dirty="0"/>
              <a:t>z hlediska stanovených cílů – </a:t>
            </a:r>
            <a:r>
              <a:rPr lang="cs-CZ" sz="2800" b="1" dirty="0">
                <a:solidFill>
                  <a:srgbClr val="FFFF00"/>
                </a:solidFill>
              </a:rPr>
              <a:t>krátkodobé, dlouhodobé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3627792-D823-4070-BB5D-78143C10ACA4}"/>
              </a:ext>
            </a:extLst>
          </p:cNvPr>
          <p:cNvSpPr/>
          <p:nvPr/>
        </p:nvSpPr>
        <p:spPr>
          <a:xfrm>
            <a:off x="340986" y="838200"/>
            <a:ext cx="11611627" cy="880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800" b="1" dirty="0">
                <a:solidFill>
                  <a:srgbClr val="FFFF00"/>
                </a:solidFill>
              </a:rPr>
              <a:t>Verbální</a:t>
            </a:r>
            <a:r>
              <a:rPr lang="cs-CZ" sz="2800" dirty="0"/>
              <a:t> (písemné, ústní) </a:t>
            </a:r>
            <a:endParaRPr lang="cs-CZ" sz="2800" b="1" dirty="0"/>
          </a:p>
          <a:p>
            <a:pPr>
              <a:defRPr/>
            </a:pPr>
            <a:r>
              <a:rPr lang="cs-CZ" sz="2800" b="1" dirty="0">
                <a:solidFill>
                  <a:srgbClr val="FFFF00"/>
                </a:solidFill>
              </a:rPr>
              <a:t>Neverbální</a:t>
            </a:r>
            <a:r>
              <a:rPr lang="cs-CZ" sz="2800" dirty="0"/>
              <a:t> zejména u dětí (nálepky, razítka, </a:t>
            </a:r>
            <a:r>
              <a:rPr lang="cs-CZ" sz="2800" dirty="0" err="1"/>
              <a:t>smajlíky</a:t>
            </a:r>
            <a:r>
              <a:rPr lang="cs-CZ" sz="2800" dirty="0"/>
              <a:t> apod.)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4785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Hodnocení Ed. procesu</a:t>
            </a:r>
          </a:p>
        </p:txBody>
      </p:sp>
      <p:sp>
        <p:nvSpPr>
          <p:cNvPr id="7" name="Zástupný symbol pro obsah 6">
            <a:extLst>
              <a:ext uri="{FF2B5EF4-FFF2-40B4-BE49-F238E27FC236}">
                <a16:creationId xmlns:a16="http://schemas.microsoft.com/office/drawing/2014/main" id="{54D1C27F-2982-46E3-979C-01FBB1504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093" y="1504111"/>
            <a:ext cx="11461314" cy="4139998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cs-CZ" sz="2400" dirty="0"/>
              <a:t>Výběr metody pro hodnocení závisí od typu učení:</a:t>
            </a:r>
          </a:p>
          <a:p>
            <a:pPr>
              <a:defRPr/>
            </a:pPr>
            <a:r>
              <a:rPr lang="cs-CZ" sz="1800" dirty="0"/>
              <a:t>Kognitivní – kladení otázek (rozhovor, dotazník, test)</a:t>
            </a:r>
          </a:p>
          <a:p>
            <a:pPr>
              <a:defRPr/>
            </a:pPr>
            <a:r>
              <a:rPr lang="cs-CZ" sz="1800" dirty="0"/>
              <a:t>Senzomotorické – pozorování </a:t>
            </a:r>
            <a:r>
              <a:rPr lang="cs-CZ" sz="1800" dirty="0" err="1"/>
              <a:t>edukanta</a:t>
            </a:r>
            <a:r>
              <a:rPr lang="cs-CZ" sz="1800" dirty="0"/>
              <a:t> při výkonu</a:t>
            </a:r>
          </a:p>
          <a:p>
            <a:pPr>
              <a:defRPr/>
            </a:pPr>
            <a:r>
              <a:rPr lang="cs-CZ" sz="1800" dirty="0"/>
              <a:t>Afektivní – obtížnější hodnocení (např. posouzení odpovědí na cílené otázky, vyslechnutí názoru, cílené pozorování)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2400" dirty="0"/>
              <a:t>Realizace zápisu o edukaci:</a:t>
            </a:r>
          </a:p>
          <a:p>
            <a:pPr marL="0" indent="0">
              <a:buNone/>
              <a:defRPr/>
            </a:pPr>
            <a:r>
              <a:rPr lang="cs-CZ" sz="2400" dirty="0"/>
              <a:t>   součástí je i hodnocení záznamů v dokumentaci (institucionální, domácí péče)</a:t>
            </a:r>
          </a:p>
          <a:p>
            <a:pPr>
              <a:defRPr/>
            </a:pPr>
            <a:endParaRPr lang="cs-CZ" sz="2400" dirty="0"/>
          </a:p>
          <a:p>
            <a:pPr>
              <a:defRPr/>
            </a:pPr>
            <a:r>
              <a:rPr lang="cs-CZ" sz="2400" dirty="0" err="1"/>
              <a:t>Sebaevaluace</a:t>
            </a:r>
            <a:r>
              <a:rPr lang="cs-CZ" sz="2400" dirty="0"/>
              <a:t> </a:t>
            </a:r>
            <a:r>
              <a:rPr lang="cs-CZ" sz="2400" dirty="0" err="1"/>
              <a:t>edukátora</a:t>
            </a:r>
            <a:r>
              <a:rPr lang="cs-CZ" sz="2400" dirty="0"/>
              <a:t> (adekvátnost zvolené strategie, připravenost apod.)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1720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Hodnocení Ed. procesu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BE277A-32E3-435A-9AF4-A879920F1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sz="2600" dirty="0"/>
              <a:t>Nejčastější důvody vedoucí k nedosažení cílů (Závodná, 2005)</a:t>
            </a:r>
          </a:p>
          <a:p>
            <a:pPr>
              <a:defRPr/>
            </a:pPr>
            <a:r>
              <a:rPr lang="cs-CZ" sz="2600" dirty="0"/>
              <a:t>nevhodný odhad potřeb</a:t>
            </a:r>
          </a:p>
          <a:p>
            <a:pPr>
              <a:defRPr/>
            </a:pPr>
            <a:r>
              <a:rPr lang="cs-CZ" sz="2600" dirty="0"/>
              <a:t>nereálně stanovené cíle</a:t>
            </a:r>
          </a:p>
          <a:p>
            <a:pPr>
              <a:defRPr/>
            </a:pPr>
            <a:r>
              <a:rPr lang="cs-CZ" sz="2600" dirty="0"/>
              <a:t>nevhodná strategie učení</a:t>
            </a:r>
          </a:p>
          <a:p>
            <a:pPr>
              <a:defRPr/>
            </a:pPr>
            <a:r>
              <a:rPr lang="cs-CZ" sz="2600" dirty="0"/>
              <a:t>nedostatečná motivace</a:t>
            </a:r>
          </a:p>
          <a:p>
            <a:pPr>
              <a:defRPr/>
            </a:pPr>
            <a:r>
              <a:rPr lang="cs-CZ" sz="2600" dirty="0"/>
              <a:t>nepřiměřený časový plán</a:t>
            </a:r>
          </a:p>
          <a:p>
            <a:pPr>
              <a:defRPr/>
            </a:pPr>
            <a:r>
              <a:rPr lang="cs-CZ" sz="2600" dirty="0"/>
              <a:t>množství informací / nedostatek informací</a:t>
            </a:r>
          </a:p>
          <a:p>
            <a:pPr>
              <a:defRPr/>
            </a:pPr>
            <a:r>
              <a:rPr lang="cs-CZ" sz="2600" dirty="0"/>
              <a:t>neefektivní komunikace</a:t>
            </a:r>
          </a:p>
          <a:p>
            <a:pPr marL="0" indent="0">
              <a:buNone/>
              <a:defRPr/>
            </a:pPr>
            <a:endParaRPr lang="cs-CZ" dirty="0"/>
          </a:p>
          <a:p>
            <a:pPr>
              <a:defRPr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8483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Literatura: </a:t>
            </a:r>
          </a:p>
        </p:txBody>
      </p:sp>
      <p:sp>
        <p:nvSpPr>
          <p:cNvPr id="114691" name="Zástupný symbol pro obsah 2"/>
          <p:cNvSpPr>
            <a:spLocks noGrp="1"/>
          </p:cNvSpPr>
          <p:nvPr>
            <p:ph idx="1"/>
          </p:nvPr>
        </p:nvSpPr>
        <p:spPr>
          <a:xfrm>
            <a:off x="340241" y="1467293"/>
            <a:ext cx="11483163" cy="4364707"/>
          </a:xfrm>
        </p:spPr>
        <p:txBody>
          <a:bodyPr/>
          <a:lstStyle/>
          <a:p>
            <a:r>
              <a:rPr lang="cs-CZ" altLang="cs-CZ" sz="1800" dirty="0" err="1"/>
              <a:t>Bastable</a:t>
            </a:r>
            <a:r>
              <a:rPr lang="cs-CZ" altLang="cs-CZ" sz="1800" dirty="0"/>
              <a:t> S., </a:t>
            </a:r>
            <a:r>
              <a:rPr lang="cs-CZ" altLang="cs-CZ" sz="1800" i="1" dirty="0" err="1"/>
              <a:t>Essential</a:t>
            </a:r>
            <a:r>
              <a:rPr lang="cs-CZ" altLang="cs-CZ" sz="1800" i="1" dirty="0"/>
              <a:t> </a:t>
            </a:r>
            <a:r>
              <a:rPr lang="cs-CZ" altLang="cs-CZ" sz="1800" i="1" dirty="0" err="1"/>
              <a:t>of</a:t>
            </a:r>
            <a:r>
              <a:rPr lang="cs-CZ" altLang="cs-CZ" sz="1800" i="1" dirty="0"/>
              <a:t> </a:t>
            </a:r>
            <a:r>
              <a:rPr lang="cs-CZ" altLang="cs-CZ" sz="1800" i="1" dirty="0" err="1"/>
              <a:t>patient</a:t>
            </a:r>
            <a:r>
              <a:rPr lang="cs-CZ" altLang="cs-CZ" sz="1800" i="1" dirty="0"/>
              <a:t> </a:t>
            </a:r>
            <a:r>
              <a:rPr lang="cs-CZ" altLang="cs-CZ" sz="1800" i="1" dirty="0" err="1"/>
              <a:t>Education</a:t>
            </a:r>
            <a:r>
              <a:rPr lang="cs-CZ" altLang="cs-CZ" sz="1800" dirty="0"/>
              <a:t>, Jones &amp; </a:t>
            </a:r>
            <a:r>
              <a:rPr lang="cs-CZ" altLang="cs-CZ" sz="1800" dirty="0" err="1"/>
              <a:t>Bartlett</a:t>
            </a:r>
            <a:r>
              <a:rPr lang="cs-CZ" altLang="cs-CZ" sz="1800" dirty="0"/>
              <a:t> </a:t>
            </a:r>
            <a:r>
              <a:rPr lang="cs-CZ" altLang="cs-CZ" sz="1800" dirty="0" err="1"/>
              <a:t>Learning</a:t>
            </a:r>
            <a:r>
              <a:rPr lang="cs-CZ" altLang="cs-CZ" sz="1800" dirty="0"/>
              <a:t>, 2005, s. 502 ISBN-13: 978-0763748425</a:t>
            </a:r>
          </a:p>
          <a:p>
            <a:endParaRPr lang="cs-CZ" altLang="cs-CZ" sz="1800" dirty="0"/>
          </a:p>
          <a:p>
            <a:r>
              <a:rPr lang="cs-CZ" altLang="cs-CZ" sz="1800" dirty="0" err="1"/>
              <a:t>Juřeníková</a:t>
            </a:r>
            <a:r>
              <a:rPr lang="cs-CZ" altLang="cs-CZ" sz="1800" dirty="0"/>
              <a:t>, P., </a:t>
            </a:r>
            <a:r>
              <a:rPr lang="cs-CZ" altLang="cs-CZ" sz="1800" i="1" dirty="0"/>
              <a:t>Zásady edukace v ošetřovatelské praxi</a:t>
            </a:r>
            <a:r>
              <a:rPr lang="cs-CZ" altLang="cs-CZ" sz="1800" dirty="0"/>
              <a:t> Praha: </a:t>
            </a:r>
            <a:r>
              <a:rPr lang="cs-CZ" altLang="cs-CZ" sz="1800" dirty="0" err="1"/>
              <a:t>Grada</a:t>
            </a:r>
            <a:r>
              <a:rPr lang="cs-CZ" altLang="cs-CZ" sz="1800" dirty="0"/>
              <a:t>, 2010, s. 80 ISBN 978-80-247-2171-2</a:t>
            </a:r>
          </a:p>
          <a:p>
            <a:endParaRPr lang="cs-CZ" altLang="cs-CZ" sz="1800" dirty="0"/>
          </a:p>
          <a:p>
            <a:r>
              <a:rPr lang="cs-CZ" altLang="cs-CZ" sz="1800" dirty="0" err="1"/>
              <a:t>Magurová</a:t>
            </a:r>
            <a:r>
              <a:rPr lang="cs-CZ" altLang="cs-CZ" sz="1800" dirty="0"/>
              <a:t> D., </a:t>
            </a:r>
            <a:r>
              <a:rPr lang="cs-CZ" altLang="cs-CZ" sz="1800" dirty="0" err="1"/>
              <a:t>Majerníková</a:t>
            </a:r>
            <a:r>
              <a:rPr lang="cs-CZ" altLang="cs-CZ" sz="1800" dirty="0"/>
              <a:t> Ľ. </a:t>
            </a:r>
            <a:r>
              <a:rPr lang="cs-CZ" altLang="cs-CZ" sz="1800" i="1" dirty="0" err="1"/>
              <a:t>Edukácia</a:t>
            </a:r>
            <a:r>
              <a:rPr lang="cs-CZ" altLang="cs-CZ" sz="1800" i="1" dirty="0"/>
              <a:t> a </a:t>
            </a:r>
            <a:r>
              <a:rPr lang="cs-CZ" altLang="cs-CZ" sz="1800" i="1" dirty="0" err="1"/>
              <a:t>edukačný</a:t>
            </a:r>
            <a:r>
              <a:rPr lang="cs-CZ" altLang="cs-CZ" sz="1800" i="1" dirty="0"/>
              <a:t> proces v </a:t>
            </a:r>
            <a:r>
              <a:rPr lang="cs-CZ" altLang="cs-CZ" sz="1800" i="1" dirty="0" err="1"/>
              <a:t>ošetrovateľstve</a:t>
            </a:r>
            <a:r>
              <a:rPr lang="cs-CZ" altLang="cs-CZ" sz="1800" dirty="0"/>
              <a:t>, Martin: </a:t>
            </a:r>
            <a:r>
              <a:rPr lang="cs-CZ" altLang="cs-CZ" sz="1800" dirty="0" err="1"/>
              <a:t>Osveta</a:t>
            </a:r>
            <a:r>
              <a:rPr lang="cs-CZ" altLang="cs-CZ" sz="1800" dirty="0"/>
              <a:t>, 2009, s. 155 ISBN 978-80-8063-326-4</a:t>
            </a:r>
          </a:p>
          <a:p>
            <a:endParaRPr lang="cs-CZ" altLang="cs-CZ" sz="1800" dirty="0"/>
          </a:p>
          <a:p>
            <a:r>
              <a:rPr lang="cs-CZ" altLang="cs-CZ" sz="1800" dirty="0" err="1"/>
              <a:t>Nemcová</a:t>
            </a:r>
            <a:r>
              <a:rPr lang="cs-CZ" altLang="cs-CZ" sz="1800" dirty="0"/>
              <a:t> J., Hlinková E. </a:t>
            </a:r>
            <a:r>
              <a:rPr lang="cs-CZ" altLang="cs-CZ" sz="1800" i="1" dirty="0" err="1"/>
              <a:t>Moderná</a:t>
            </a:r>
            <a:r>
              <a:rPr lang="cs-CZ" altLang="cs-CZ" sz="1800" i="1" dirty="0"/>
              <a:t> </a:t>
            </a:r>
            <a:r>
              <a:rPr lang="cs-CZ" altLang="cs-CZ" sz="1800" i="1" dirty="0" err="1"/>
              <a:t>edukácia</a:t>
            </a:r>
            <a:r>
              <a:rPr lang="cs-CZ" altLang="cs-CZ" sz="1800" i="1" dirty="0"/>
              <a:t> v </a:t>
            </a:r>
            <a:r>
              <a:rPr lang="cs-CZ" altLang="cs-CZ" sz="1800" i="1" dirty="0" err="1"/>
              <a:t>ošetrovateľstve</a:t>
            </a:r>
            <a:r>
              <a:rPr lang="cs-CZ" altLang="cs-CZ" sz="1800" dirty="0"/>
              <a:t>, Martin. </a:t>
            </a:r>
            <a:r>
              <a:rPr lang="cs-CZ" altLang="cs-CZ" sz="1800" dirty="0" err="1"/>
              <a:t>Osveta</a:t>
            </a:r>
            <a:r>
              <a:rPr lang="cs-CZ" altLang="cs-CZ" sz="1800" dirty="0"/>
              <a:t>, 2010, s. 259 ISBN 978-80-8063-321-9</a:t>
            </a:r>
          </a:p>
          <a:p>
            <a:endParaRPr lang="cs-CZ" altLang="cs-CZ" sz="1800" dirty="0"/>
          </a:p>
          <a:p>
            <a:r>
              <a:rPr lang="cs-CZ" altLang="cs-CZ" sz="1800" dirty="0" err="1"/>
              <a:t>Petlák</a:t>
            </a:r>
            <a:r>
              <a:rPr lang="cs-CZ" altLang="cs-CZ" sz="1800" dirty="0"/>
              <a:t>, E., </a:t>
            </a:r>
            <a:r>
              <a:rPr lang="cs-CZ" altLang="cs-CZ" sz="1800" i="1" dirty="0"/>
              <a:t>Všeobecná didaktika, </a:t>
            </a:r>
            <a:r>
              <a:rPr lang="cs-CZ" altLang="cs-CZ" sz="1800" dirty="0"/>
              <a:t>Bratislava: Iris, 2004, s. 270 ISBN 8089018645</a:t>
            </a:r>
          </a:p>
          <a:p>
            <a:endParaRPr lang="cs-CZ" altLang="cs-CZ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8637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Nadpis 1"/>
          <p:cNvSpPr>
            <a:spLocks noGrp="1"/>
          </p:cNvSpPr>
          <p:nvPr>
            <p:ph type="title"/>
          </p:nvPr>
        </p:nvSpPr>
        <p:spPr>
          <a:xfrm>
            <a:off x="255181" y="422288"/>
            <a:ext cx="10753200" cy="451576"/>
          </a:xfrm>
        </p:spPr>
        <p:txBody>
          <a:bodyPr/>
          <a:lstStyle/>
          <a:p>
            <a:r>
              <a:rPr lang="cs-CZ" altLang="cs-CZ" dirty="0"/>
              <a:t>Literatura: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0F0F73-4BBB-4D5D-B0DD-D50A54CAAE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181" y="873864"/>
            <a:ext cx="11632019" cy="4958136"/>
          </a:xfrm>
        </p:spPr>
        <p:txBody>
          <a:bodyPr/>
          <a:lstStyle/>
          <a:p>
            <a:pPr>
              <a:defRPr/>
            </a:pPr>
            <a:r>
              <a:rPr lang="cs-CZ" altLang="cs-CZ" sz="1800" dirty="0"/>
              <a:t>Průcha Jan </a:t>
            </a:r>
            <a:r>
              <a:rPr lang="cs-CZ" altLang="cs-CZ" sz="1800" i="1" dirty="0"/>
              <a:t>Pedagogická encyklopedie</a:t>
            </a:r>
            <a:r>
              <a:rPr lang="cs-CZ" altLang="cs-CZ" sz="1800" dirty="0"/>
              <a:t>, Praha: Portál, 2009, s. 936 ISBN 978-80-7367-546-2.</a:t>
            </a:r>
          </a:p>
          <a:p>
            <a:pPr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Průcha, J. </a:t>
            </a:r>
            <a:r>
              <a:rPr lang="cs-CZ" altLang="cs-CZ" sz="1800" i="1" dirty="0"/>
              <a:t>Moderní pedagogika</a:t>
            </a:r>
            <a:r>
              <a:rPr lang="cs-CZ" altLang="cs-CZ" sz="1800" dirty="0"/>
              <a:t>, 5. </a:t>
            </a:r>
            <a:r>
              <a:rPr lang="cs-CZ" altLang="cs-CZ" sz="1800" dirty="0" err="1"/>
              <a:t>aktualiz</a:t>
            </a:r>
            <a:r>
              <a:rPr lang="cs-CZ" altLang="cs-CZ" sz="1800" dirty="0"/>
              <a:t>. a doplněné vydání, Praha: Portál, 2013 ISBN 978-80-262-0456-5.</a:t>
            </a:r>
          </a:p>
          <a:p>
            <a:pPr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dirty="0" err="1"/>
              <a:t>Raudenská</a:t>
            </a:r>
            <a:r>
              <a:rPr lang="cs-CZ" altLang="cs-CZ" sz="1800" dirty="0"/>
              <a:t> J, Javůrková A. </a:t>
            </a:r>
            <a:r>
              <a:rPr lang="cs-CZ" altLang="cs-CZ" sz="1800" i="1" dirty="0"/>
              <a:t>Lékařská psychologie ve zdravotnictví</a:t>
            </a:r>
            <a:r>
              <a:rPr lang="cs-CZ" altLang="cs-CZ" sz="1800" dirty="0"/>
              <a:t>, Praha: </a:t>
            </a:r>
            <a:r>
              <a:rPr lang="cs-CZ" altLang="cs-CZ" sz="1800" dirty="0" err="1"/>
              <a:t>Grada</a:t>
            </a:r>
            <a:r>
              <a:rPr lang="cs-CZ" altLang="cs-CZ" sz="1800" dirty="0"/>
              <a:t>, 2011, s. 304 ISBN 978-80-247-2223-8.</a:t>
            </a:r>
          </a:p>
          <a:p>
            <a:pPr marL="0" indent="0">
              <a:buNone/>
              <a:defRPr/>
            </a:pPr>
            <a:endParaRPr lang="cs-CZ" altLang="cs-CZ" sz="1800" dirty="0"/>
          </a:p>
          <a:p>
            <a:pPr>
              <a:defRPr/>
            </a:pPr>
            <a:r>
              <a:rPr lang="cs-CZ" altLang="cs-CZ" sz="1800" dirty="0"/>
              <a:t>Závodná V. </a:t>
            </a:r>
            <a:r>
              <a:rPr lang="cs-CZ" sz="1800" i="1" dirty="0"/>
              <a:t>Pedagogika v </a:t>
            </a:r>
            <a:r>
              <a:rPr lang="cs-CZ" sz="1800" i="1" dirty="0" err="1"/>
              <a:t>ošetrovateľstve</a:t>
            </a:r>
            <a:r>
              <a:rPr lang="cs-CZ" sz="1800" dirty="0"/>
              <a:t>, Martin: </a:t>
            </a:r>
            <a:r>
              <a:rPr lang="cs-CZ" sz="1800" dirty="0" err="1"/>
              <a:t>Osveta</a:t>
            </a:r>
            <a:r>
              <a:rPr lang="cs-CZ" sz="1800" dirty="0"/>
              <a:t>, 2005, s. 117 </a:t>
            </a:r>
          </a:p>
          <a:p>
            <a:pPr marL="0" indent="0">
              <a:buNone/>
              <a:defRPr/>
            </a:pPr>
            <a:r>
              <a:rPr lang="cs-CZ" sz="1800" dirty="0"/>
              <a:t>     ISBN 808063193X</a:t>
            </a:r>
          </a:p>
          <a:p>
            <a:pPr>
              <a:defRPr/>
            </a:pPr>
            <a:endParaRPr lang="cs-CZ" sz="1800" dirty="0"/>
          </a:p>
          <a:p>
            <a:pPr>
              <a:defRPr/>
            </a:pPr>
            <a:r>
              <a:rPr lang="cs-CZ" sz="1800" dirty="0"/>
              <a:t>NANDA International Ošetřovatelské diagnózy: definice a klasifikace 2015-2017, 10. vydání Ed. </a:t>
            </a:r>
            <a:r>
              <a:rPr lang="cs-CZ" sz="1800" dirty="0" err="1"/>
              <a:t>Herdman</a:t>
            </a:r>
            <a:r>
              <a:rPr lang="cs-CZ" sz="1800" dirty="0"/>
              <a:t>, H et </a:t>
            </a:r>
            <a:r>
              <a:rPr lang="cs-CZ" sz="1800" dirty="0" err="1"/>
              <a:t>Kamitsuru</a:t>
            </a:r>
            <a:r>
              <a:rPr lang="cs-CZ" sz="1800" dirty="0"/>
              <a:t>, S, Praha: </a:t>
            </a:r>
            <a:r>
              <a:rPr lang="cs-CZ" sz="1800" dirty="0" err="1"/>
              <a:t>Grada</a:t>
            </a:r>
            <a:r>
              <a:rPr lang="cs-CZ" sz="1800" dirty="0"/>
              <a:t>, s. 439 ISBN 978-80-247-5412-3.</a:t>
            </a:r>
          </a:p>
        </p:txBody>
      </p:sp>
    </p:spTree>
    <p:extLst>
      <p:ext uri="{BB962C8B-B14F-4D97-AF65-F5344CB8AC3E}">
        <p14:creationId xmlns:p14="http://schemas.microsoft.com/office/powerpoint/2010/main" val="1690600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Nadpis 1"/>
          <p:cNvSpPr>
            <a:spLocks noGrp="1"/>
          </p:cNvSpPr>
          <p:nvPr>
            <p:ph type="title"/>
          </p:nvPr>
        </p:nvSpPr>
        <p:spPr>
          <a:xfrm>
            <a:off x="306641" y="315548"/>
            <a:ext cx="10753200" cy="451576"/>
          </a:xfrm>
        </p:spPr>
        <p:txBody>
          <a:bodyPr/>
          <a:lstStyle/>
          <a:p>
            <a:r>
              <a:rPr lang="cs-CZ" altLang="cs-CZ" dirty="0"/>
              <a:t>Náležitosti Ed. plánu</a:t>
            </a:r>
          </a:p>
        </p:txBody>
      </p:sp>
      <p:sp>
        <p:nvSpPr>
          <p:cNvPr id="95235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306641" y="1093789"/>
            <a:ext cx="10954258" cy="4495800"/>
          </a:xfrm>
        </p:spPr>
        <p:txBody>
          <a:bodyPr/>
          <a:lstStyle/>
          <a:p>
            <a:r>
              <a:rPr lang="cs-CZ" altLang="cs-CZ" sz="1900" dirty="0"/>
              <a:t>Stanovení priorit v Ed. – sestavení pořadí </a:t>
            </a:r>
            <a:r>
              <a:rPr lang="cs-CZ" altLang="cs-CZ" sz="1900" dirty="0" err="1"/>
              <a:t>ed</a:t>
            </a:r>
            <a:r>
              <a:rPr lang="cs-CZ" altLang="cs-CZ" sz="1900" dirty="0"/>
              <a:t>. témat dle důležitosti</a:t>
            </a:r>
          </a:p>
          <a:p>
            <a:r>
              <a:rPr lang="cs-CZ" altLang="cs-CZ" sz="1900" dirty="0"/>
              <a:t>Stanovení učebních cílů v oblasti kognitivní, afektivní a psychomotorické</a:t>
            </a:r>
          </a:p>
          <a:p>
            <a:r>
              <a:rPr lang="cs-CZ" altLang="cs-CZ" sz="1900" dirty="0"/>
              <a:t>Počet předpokládaných lekcí vzhledem k </a:t>
            </a:r>
            <a:r>
              <a:rPr lang="cs-CZ" altLang="cs-CZ" sz="1900" dirty="0" err="1"/>
              <a:t>ed</a:t>
            </a:r>
            <a:r>
              <a:rPr lang="cs-CZ" altLang="cs-CZ" sz="1900" dirty="0"/>
              <a:t>. potřebě (1 lekce=1téma)</a:t>
            </a:r>
          </a:p>
          <a:p>
            <a:r>
              <a:rPr lang="cs-CZ" altLang="cs-CZ" sz="1900" dirty="0"/>
              <a:t>Zodpovědná/é osoba/y v jednotlivých lekcích</a:t>
            </a:r>
          </a:p>
          <a:p>
            <a:r>
              <a:rPr lang="cs-CZ" altLang="cs-CZ" sz="1900" dirty="0"/>
              <a:t>U jednotlivých lekcí vytýčení krátkodobých cílů</a:t>
            </a:r>
          </a:p>
          <a:p>
            <a:r>
              <a:rPr lang="cs-CZ" altLang="cs-CZ" sz="1900" dirty="0"/>
              <a:t>Stanovení vhodných edukačních metod</a:t>
            </a:r>
          </a:p>
          <a:p>
            <a:r>
              <a:rPr lang="cs-CZ" altLang="cs-CZ" sz="1900" dirty="0"/>
              <a:t>Stanovení obsahu v jednotlivých lekcích (osnova)</a:t>
            </a:r>
          </a:p>
          <a:p>
            <a:r>
              <a:rPr lang="cs-CZ" altLang="cs-CZ" sz="1900" dirty="0"/>
              <a:t>Harmonogram</a:t>
            </a:r>
          </a:p>
          <a:p>
            <a:r>
              <a:rPr lang="cs-CZ" altLang="cs-CZ" sz="1900" dirty="0"/>
              <a:t>Organizace a pomůcky</a:t>
            </a:r>
          </a:p>
          <a:p>
            <a:r>
              <a:rPr lang="cs-CZ" altLang="cs-CZ" sz="1900" dirty="0"/>
              <a:t>Způsob hodnocení výsledků v jednotlivých lekcích a na závěr edukačního procesu</a:t>
            </a:r>
          </a:p>
          <a:p>
            <a:r>
              <a:rPr lang="cs-CZ" altLang="cs-CZ" sz="1900" dirty="0"/>
              <a:t>Písemná forma plánu součást dokumentace P/K</a:t>
            </a:r>
          </a:p>
          <a:p>
            <a:endParaRPr lang="cs-CZ" altLang="cs-CZ" sz="2000" dirty="0"/>
          </a:p>
          <a:p>
            <a:endParaRPr lang="cs-CZ" altLang="cs-CZ" sz="2000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EB91EE8-30FC-4C4F-B15E-D0922657F832}"/>
              </a:ext>
            </a:extLst>
          </p:cNvPr>
          <p:cNvSpPr/>
          <p:nvPr/>
        </p:nvSpPr>
        <p:spPr>
          <a:xfrm>
            <a:off x="306642" y="4885151"/>
            <a:ext cx="10039098" cy="1895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algn="ctr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bg1"/>
                </a:solidFill>
              </a:rPr>
              <a:t>plán </a:t>
            </a:r>
            <a:r>
              <a:rPr lang="cs-CZ" dirty="0" err="1">
                <a:solidFill>
                  <a:schemeClr val="bg1"/>
                </a:solidFill>
              </a:rPr>
              <a:t>ed</a:t>
            </a:r>
            <a:r>
              <a:rPr lang="cs-CZ" dirty="0">
                <a:solidFill>
                  <a:schemeClr val="bg1"/>
                </a:solidFill>
              </a:rPr>
              <a:t>. upravovat dle </a:t>
            </a:r>
            <a:r>
              <a:rPr lang="cs-CZ" dirty="0" err="1">
                <a:solidFill>
                  <a:schemeClr val="bg1"/>
                </a:solidFill>
              </a:rPr>
              <a:t>individ</a:t>
            </a:r>
            <a:r>
              <a:rPr lang="cs-CZ" dirty="0">
                <a:solidFill>
                  <a:schemeClr val="bg1"/>
                </a:solidFill>
              </a:rPr>
              <a:t>. potřeb P/K, délka a čas jsou flexibilní</a:t>
            </a:r>
          </a:p>
          <a:p>
            <a:pPr marL="285750" indent="-285750" algn="ctr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bg1"/>
                </a:solidFill>
              </a:rPr>
              <a:t>předem si promyslet a připravit pomůcky</a:t>
            </a:r>
          </a:p>
          <a:p>
            <a:pPr marL="285750" indent="-285750" algn="ctr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bg1"/>
                </a:solidFill>
              </a:rPr>
              <a:t>vhodné prostředí a soukromí</a:t>
            </a:r>
          </a:p>
          <a:p>
            <a:pPr marL="285750" indent="-285750" algn="ctr">
              <a:buFont typeface="Arial" panose="020B0604020202020204" pitchFamily="34" charset="0"/>
              <a:buChar char="•"/>
              <a:defRPr/>
            </a:pPr>
            <a:r>
              <a:rPr lang="cs-CZ" dirty="0">
                <a:solidFill>
                  <a:schemeClr val="bg1"/>
                </a:solidFill>
              </a:rPr>
              <a:t>spolupráce s P/K zvýší jeho motivaci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5476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Realizace 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F787A8-B16D-46DB-BBF2-61CF97C18B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67311"/>
            <a:ext cx="10753200" cy="4139998"/>
          </a:xfrm>
        </p:spPr>
        <p:txBody>
          <a:bodyPr/>
          <a:lstStyle/>
          <a:p>
            <a:pPr>
              <a:defRPr/>
            </a:pPr>
            <a:r>
              <a:rPr lang="cs-CZ" sz="2400" dirty="0"/>
              <a:t>vychází z </a:t>
            </a:r>
            <a:r>
              <a:rPr lang="cs-CZ" sz="2400" dirty="0" err="1"/>
              <a:t>ed</a:t>
            </a:r>
            <a:r>
              <a:rPr lang="cs-CZ" sz="2400" dirty="0"/>
              <a:t>. plánu, </a:t>
            </a:r>
            <a:r>
              <a:rPr lang="cs-CZ" sz="2400" dirty="0" err="1"/>
              <a:t>kt</a:t>
            </a:r>
            <a:r>
              <a:rPr lang="cs-CZ" sz="2400" dirty="0"/>
              <a:t>. byl stanoven v projektové fázi, respektuje individualitu a specifické potřeby P/K</a:t>
            </a:r>
          </a:p>
          <a:p>
            <a:pPr>
              <a:defRPr/>
            </a:pPr>
            <a:endParaRPr lang="cs-CZ" sz="2400" dirty="0"/>
          </a:p>
          <a:p>
            <a:pPr marL="72000" indent="0">
              <a:buNone/>
              <a:defRPr/>
            </a:pPr>
            <a:r>
              <a:rPr lang="cs-CZ" sz="2400" b="1" dirty="0"/>
              <a:t>Edukační jednotka</a:t>
            </a:r>
          </a:p>
          <a:p>
            <a:pPr>
              <a:defRPr/>
            </a:pPr>
            <a:r>
              <a:rPr lang="cs-CZ" sz="2400" dirty="0"/>
              <a:t>edukační setkání s P/K nebo rodinou</a:t>
            </a:r>
          </a:p>
          <a:p>
            <a:pPr>
              <a:lnSpc>
                <a:spcPct val="100000"/>
              </a:lnSpc>
              <a:defRPr/>
            </a:pPr>
            <a:r>
              <a:rPr lang="cs-CZ" sz="2400" dirty="0"/>
              <a:t>možnosti časového rozvržení: </a:t>
            </a:r>
            <a:r>
              <a:rPr lang="cs-CZ" sz="1800" dirty="0"/>
              <a:t>pro P/K v nemocnici cca 10-20´ (15´)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cs-CZ" sz="1800" dirty="0"/>
              <a:t>                                                                     v domácím prostředí cca 20-30´</a:t>
            </a:r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cs-CZ" sz="1800" dirty="0"/>
              <a:t>                                                                     skupinová edukace cca 45-90´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cs-CZ" sz="1800" dirty="0"/>
          </a:p>
          <a:p>
            <a:pPr marL="342900" indent="-342900">
              <a:defRPr/>
            </a:pPr>
            <a:r>
              <a:rPr lang="cs-CZ" sz="2400" dirty="0"/>
              <a:t>vždy platí zohlednění individuality P/K, zdravotního a mentálního stavu)</a:t>
            </a:r>
          </a:p>
          <a:p>
            <a:pPr marL="342900" indent="-342900">
              <a:defRPr/>
            </a:pPr>
            <a:r>
              <a:rPr lang="cs-CZ" sz="2400" dirty="0"/>
              <a:t>jedna edukační hodina - ne více než 4 důležité výsledky, </a:t>
            </a:r>
            <a:r>
              <a:rPr lang="cs-CZ" sz="2400" dirty="0" err="1"/>
              <a:t>kt</a:t>
            </a:r>
            <a:r>
              <a:rPr lang="cs-CZ" sz="2400" dirty="0"/>
              <a:t>. má P/K nebo rodina dosáhnout</a:t>
            </a:r>
          </a:p>
          <a:p>
            <a:pPr marL="0" indent="0">
              <a:buNone/>
              <a:defRPr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1755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Realizace 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805D74-4C77-4F5C-B019-A6F5B8573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dirty="0"/>
              <a:t>Fáze:</a:t>
            </a:r>
          </a:p>
          <a:p>
            <a:pPr>
              <a:lnSpc>
                <a:spcPct val="150000"/>
              </a:lnSpc>
              <a:defRPr/>
            </a:pPr>
            <a:r>
              <a:rPr lang="cs-CZ" dirty="0"/>
              <a:t>příprava ZP </a:t>
            </a:r>
          </a:p>
          <a:p>
            <a:pPr>
              <a:lnSpc>
                <a:spcPct val="150000"/>
              </a:lnSpc>
              <a:defRPr/>
            </a:pPr>
            <a:r>
              <a:rPr lang="cs-CZ" dirty="0"/>
              <a:t>příprava </a:t>
            </a:r>
            <a:r>
              <a:rPr lang="cs-CZ" dirty="0" err="1"/>
              <a:t>edukanta</a:t>
            </a:r>
            <a:endParaRPr lang="cs-CZ" dirty="0"/>
          </a:p>
          <a:p>
            <a:pPr>
              <a:lnSpc>
                <a:spcPct val="150000"/>
              </a:lnSpc>
              <a:defRPr/>
            </a:pPr>
            <a:r>
              <a:rPr lang="cs-CZ" dirty="0"/>
              <a:t>příprava prostředí, materiálního zabezpečení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7346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Realizace – příprava ZP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B83BF4C-C0C8-4B52-8D41-A2B793D143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defRPr/>
            </a:pPr>
            <a:r>
              <a:rPr lang="cs-CZ" sz="2400" dirty="0"/>
              <a:t>dlouhodobá z hlediska vytýčených dlouhodobých cílů Ed. u P/K, </a:t>
            </a:r>
          </a:p>
          <a:p>
            <a:pPr marL="342900" indent="-342900" algn="just">
              <a:defRPr/>
            </a:pPr>
            <a:r>
              <a:rPr lang="cs-CZ" sz="2400" dirty="0"/>
              <a:t>bezprostřední – příprava na konkrétní lekci</a:t>
            </a:r>
          </a:p>
          <a:p>
            <a:pPr marL="342900" indent="-342900" algn="just">
              <a:defRPr/>
            </a:pPr>
            <a:endParaRPr lang="cs-CZ" sz="2400" dirty="0"/>
          </a:p>
          <a:p>
            <a:pPr algn="just">
              <a:defRPr/>
            </a:pPr>
            <a:r>
              <a:rPr lang="cs-CZ" sz="2400" dirty="0"/>
              <a:t>způsob přípravy – ovlivněn charakterem konkrétní edukační lekci, formě edukace, materiálních didaktických prostředků, organizačních podmínkách zařízení</a:t>
            </a:r>
          </a:p>
          <a:p>
            <a:pPr algn="just">
              <a:defRPr/>
            </a:pPr>
            <a:r>
              <a:rPr lang="cs-CZ" sz="2400" dirty="0"/>
              <a:t>písemné zpracování – téma, cíl, metoda, forma a obsah edukace, použití pomůcek a způsob hodnocení edukační lekce</a:t>
            </a:r>
          </a:p>
          <a:p>
            <a:pPr algn="just">
              <a:defRPr/>
            </a:pPr>
            <a:endParaRPr lang="cs-CZ" sz="2400" dirty="0"/>
          </a:p>
          <a:p>
            <a:pPr>
              <a:defRPr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8244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Realizace – příprava edukanta 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C7D904E-46B9-4DDD-BA66-380D953E8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38093"/>
            <a:ext cx="10753200" cy="4139998"/>
          </a:xfrm>
        </p:spPr>
        <p:txBody>
          <a:bodyPr/>
          <a:lstStyle/>
          <a:p>
            <a:pPr algn="just">
              <a:defRPr/>
            </a:pPr>
            <a:r>
              <a:rPr lang="cs-CZ" sz="2200" dirty="0"/>
              <a:t>P/K pozná důvod Ed. a edukační cíle</a:t>
            </a:r>
          </a:p>
          <a:p>
            <a:pPr marL="0" indent="0" algn="just">
              <a:buNone/>
              <a:defRPr/>
            </a:pPr>
            <a:r>
              <a:rPr lang="cs-CZ" sz="2200" b="1" dirty="0"/>
              <a:t>akutní fáze nemoci </a:t>
            </a:r>
            <a:r>
              <a:rPr lang="cs-CZ" sz="2200" dirty="0"/>
              <a:t>– bariéra Ed.</a:t>
            </a:r>
          </a:p>
          <a:p>
            <a:pPr algn="just">
              <a:buFontTx/>
              <a:buChar char="-"/>
              <a:defRPr/>
            </a:pPr>
            <a:r>
              <a:rPr lang="cs-CZ" sz="2200" dirty="0"/>
              <a:t>poskytnutí nezbytných </a:t>
            </a:r>
            <a:r>
              <a:rPr lang="cs-CZ" sz="2200" dirty="0" err="1"/>
              <a:t>info</a:t>
            </a:r>
            <a:r>
              <a:rPr lang="cs-CZ" sz="2200" dirty="0"/>
              <a:t>, týkající se aktuální situace/problémů P/K</a:t>
            </a:r>
          </a:p>
          <a:p>
            <a:pPr algn="just">
              <a:buFontTx/>
              <a:buChar char="-"/>
              <a:defRPr/>
            </a:pPr>
            <a:r>
              <a:rPr lang="cs-CZ" sz="2200" dirty="0"/>
              <a:t>při stabilizaci stavu – P/K vyčerpán předchozí akutní fází = čas, trpělivost, postupné předávání  </a:t>
            </a:r>
            <a:r>
              <a:rPr lang="cs-CZ" sz="2200" dirty="0" err="1"/>
              <a:t>info</a:t>
            </a:r>
            <a:r>
              <a:rPr lang="cs-CZ" sz="2200" dirty="0"/>
              <a:t>.</a:t>
            </a:r>
          </a:p>
          <a:p>
            <a:pPr marL="0" indent="0" algn="just">
              <a:buNone/>
              <a:defRPr/>
            </a:pPr>
            <a:endParaRPr lang="cs-CZ" sz="2200" dirty="0"/>
          </a:p>
          <a:p>
            <a:pPr marL="0" indent="0" algn="just">
              <a:buNone/>
              <a:defRPr/>
            </a:pPr>
            <a:r>
              <a:rPr lang="cs-CZ" sz="2200" b="1" dirty="0"/>
              <a:t>chronické onemocnění </a:t>
            </a:r>
            <a:r>
              <a:rPr lang="cs-CZ" sz="2200" dirty="0"/>
              <a:t>– vleklé symptomy, střídající se fáze kompenzace/ dekompenzace nemoci</a:t>
            </a:r>
          </a:p>
          <a:p>
            <a:pPr algn="just">
              <a:buFontTx/>
              <a:buChar char="-"/>
              <a:defRPr/>
            </a:pPr>
            <a:r>
              <a:rPr lang="cs-CZ" sz="1600" dirty="0"/>
              <a:t>pocity strachu, obav, negativizmus …- častokrát neochota, snížená motivace k Ed., po stabilizaci stavu, přijetí nemoci (naučí se s nemocí žít) – ochota ke spolupráci</a:t>
            </a:r>
          </a:p>
          <a:p>
            <a:pPr algn="just">
              <a:buFontTx/>
              <a:buChar char="-"/>
              <a:defRPr/>
            </a:pPr>
            <a:r>
              <a:rPr lang="cs-CZ" sz="1600" dirty="0"/>
              <a:t>střídání období pro dodržování doporučení</a:t>
            </a:r>
          </a:p>
          <a:p>
            <a:pPr algn="just">
              <a:defRPr/>
            </a:pPr>
            <a:endParaRPr lang="cs-CZ" dirty="0"/>
          </a:p>
          <a:p>
            <a:pPr algn="just">
              <a:defRPr/>
            </a:pPr>
            <a:endParaRPr lang="cs-CZ" dirty="0"/>
          </a:p>
          <a:p>
            <a:pPr algn="just">
              <a:defRPr/>
            </a:pPr>
            <a:endParaRPr lang="cs-CZ" dirty="0"/>
          </a:p>
          <a:p>
            <a:pPr algn="just">
              <a:defRPr/>
            </a:pPr>
            <a:endParaRPr lang="cs-CZ" dirty="0"/>
          </a:p>
          <a:p>
            <a:pPr marL="0" indent="0" algn="just">
              <a:buNone/>
              <a:defRPr/>
            </a:pPr>
            <a:endParaRPr lang="cs-CZ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6103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Realizace (Petlák, 2004)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388DBF-8A82-4B68-85F5-EC84FBBB5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041" y="1692002"/>
            <a:ext cx="11461315" cy="4139998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cs-CZ" dirty="0"/>
              <a:t>Fáze:</a:t>
            </a:r>
          </a:p>
          <a:p>
            <a:pPr algn="just">
              <a:lnSpc>
                <a:spcPct val="150000"/>
              </a:lnSpc>
              <a:defRPr/>
            </a:pPr>
            <a:r>
              <a:rPr lang="cs-CZ" sz="2400" b="1" dirty="0"/>
              <a:t>Motivační</a:t>
            </a:r>
            <a:r>
              <a:rPr lang="cs-CZ" sz="2400" dirty="0"/>
              <a:t> – vyvolat zájem</a:t>
            </a:r>
          </a:p>
          <a:p>
            <a:pPr algn="just">
              <a:lnSpc>
                <a:spcPct val="150000"/>
              </a:lnSpc>
              <a:defRPr/>
            </a:pPr>
            <a:r>
              <a:rPr lang="cs-CZ" sz="2400" b="1" dirty="0"/>
              <a:t>Expoziční</a:t>
            </a:r>
            <a:r>
              <a:rPr lang="cs-CZ" sz="2400" dirty="0"/>
              <a:t> – seznámení s novým učivem prostřednictvím adekvátní organizační formy, metod, pomůcek a </a:t>
            </a:r>
            <a:r>
              <a:rPr lang="cs-CZ" sz="2400" dirty="0" err="1"/>
              <a:t>didakt</a:t>
            </a:r>
            <a:r>
              <a:rPr lang="cs-CZ" sz="2400" dirty="0"/>
              <a:t>. techniky</a:t>
            </a:r>
          </a:p>
          <a:p>
            <a:pPr algn="just">
              <a:lnSpc>
                <a:spcPct val="150000"/>
              </a:lnSpc>
              <a:defRPr/>
            </a:pPr>
            <a:r>
              <a:rPr lang="cs-CZ" sz="2400" b="1" dirty="0"/>
              <a:t>Fixační</a:t>
            </a:r>
            <a:r>
              <a:rPr lang="cs-CZ" sz="2400" dirty="0"/>
              <a:t> – prvotní opakování a upevňování osvojených poznatků, postupů, návyků </a:t>
            </a:r>
          </a:p>
          <a:p>
            <a:pPr algn="just">
              <a:lnSpc>
                <a:spcPct val="150000"/>
              </a:lnSpc>
              <a:defRPr/>
            </a:pPr>
            <a:r>
              <a:rPr lang="cs-CZ" sz="2400" b="1" dirty="0"/>
              <a:t>Diagnostická</a:t>
            </a:r>
            <a:r>
              <a:rPr lang="cs-CZ" sz="2400" dirty="0"/>
              <a:t> – prověření získaných poznatků …</a:t>
            </a:r>
          </a:p>
          <a:p>
            <a:pPr algn="just">
              <a:lnSpc>
                <a:spcPct val="150000"/>
              </a:lnSpc>
              <a:defRPr/>
            </a:pPr>
            <a:r>
              <a:rPr lang="cs-CZ" sz="2400" b="1" dirty="0"/>
              <a:t>Aplikační</a:t>
            </a:r>
            <a:r>
              <a:rPr lang="cs-CZ" sz="2400" dirty="0"/>
              <a:t> – cíl - </a:t>
            </a:r>
            <a:r>
              <a:rPr lang="cs-CZ" sz="2400" dirty="0" err="1"/>
              <a:t>edukant</a:t>
            </a:r>
            <a:r>
              <a:rPr lang="cs-CZ" sz="2400" dirty="0"/>
              <a:t> prakticky využívá to, co si v procesu Ed. osvojil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7417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Realizace II.</a:t>
            </a:r>
            <a:endParaRPr lang="cs-CZ" altLang="cs-CZ" sz="320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2C14781-A581-4948-9D0B-9358ECD47B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cs-CZ" dirty="0"/>
              <a:t>Struktura edukační lekce (</a:t>
            </a:r>
            <a:r>
              <a:rPr lang="cs-CZ" dirty="0" err="1"/>
              <a:t>Juřeníková</a:t>
            </a:r>
            <a:r>
              <a:rPr lang="cs-CZ" dirty="0"/>
              <a:t>, 2010, s. 54-55)</a:t>
            </a:r>
          </a:p>
          <a:p>
            <a:pPr>
              <a:defRPr/>
            </a:pPr>
            <a:r>
              <a:rPr lang="cs-CZ" sz="2400" dirty="0"/>
              <a:t>seznámení s cílem Ed. a motivace k edukaci</a:t>
            </a:r>
          </a:p>
          <a:p>
            <a:pPr>
              <a:defRPr/>
            </a:pPr>
            <a:r>
              <a:rPr lang="cs-CZ" sz="2400" dirty="0"/>
              <a:t>opakování dříve probraného tématu (např. rozhovor)</a:t>
            </a:r>
          </a:p>
          <a:p>
            <a:pPr>
              <a:defRPr/>
            </a:pPr>
            <a:r>
              <a:rPr lang="cs-CZ" sz="2400" dirty="0"/>
              <a:t>seznámení s novým učivem</a:t>
            </a:r>
          </a:p>
          <a:p>
            <a:pPr>
              <a:defRPr/>
            </a:pPr>
            <a:r>
              <a:rPr lang="cs-CZ" sz="2400" dirty="0"/>
              <a:t>opakování a procvičení nového učiva</a:t>
            </a:r>
          </a:p>
          <a:p>
            <a:pPr>
              <a:defRPr/>
            </a:pPr>
            <a:r>
              <a:rPr lang="cs-CZ" sz="2400" dirty="0"/>
              <a:t>shrnutí podstatných bodů Ed. a případné samostatné zadání práce (nastudování letáku, brožury související s tématem)</a:t>
            </a:r>
          </a:p>
          <a:p>
            <a:pPr>
              <a:defRPr/>
            </a:pPr>
            <a:r>
              <a:rPr lang="cs-CZ" sz="2400" dirty="0"/>
              <a:t>seznámení s tématem příští Ed.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91936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Hodnocení Ed. procesu</a:t>
            </a:r>
          </a:p>
        </p:txBody>
      </p:sp>
      <p:sp>
        <p:nvSpPr>
          <p:cNvPr id="95235" name="Zástupný symbol pro obsah 2">
            <a:extLst>
              <a:ext uri="{FF2B5EF4-FFF2-40B4-BE49-F238E27FC236}">
                <a16:creationId xmlns:a16="http://schemas.microsoft.com/office/drawing/2014/main" id="{221E4E8B-CB1C-4639-B56F-5288F862D7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altLang="cs-CZ" sz="2000" dirty="0" err="1"/>
              <a:t>edukanta</a:t>
            </a:r>
            <a:r>
              <a:rPr lang="cs-CZ" altLang="cs-CZ" sz="2000" dirty="0"/>
              <a:t> (co říká, řeč těla, reakce)</a:t>
            </a:r>
          </a:p>
          <a:p>
            <a:pPr>
              <a:defRPr/>
            </a:pPr>
            <a:r>
              <a:rPr lang="cs-CZ" altLang="cs-CZ" sz="2000" dirty="0" err="1"/>
              <a:t>ed</a:t>
            </a:r>
            <a:r>
              <a:rPr lang="cs-CZ" altLang="cs-CZ" sz="2000" dirty="0"/>
              <a:t>. procesu</a:t>
            </a:r>
          </a:p>
          <a:p>
            <a:pPr>
              <a:defRPr/>
            </a:pPr>
            <a:r>
              <a:rPr lang="cs-CZ" altLang="cs-CZ" sz="2000" dirty="0"/>
              <a:t>organizační zajištění edukace</a:t>
            </a:r>
          </a:p>
          <a:p>
            <a:pPr>
              <a:defRPr/>
            </a:pPr>
            <a:endParaRPr lang="cs-CZ" altLang="cs-CZ" sz="2000" dirty="0"/>
          </a:p>
          <a:p>
            <a:pPr>
              <a:defRPr/>
            </a:pPr>
            <a:r>
              <a:rPr lang="cs-CZ" altLang="cs-CZ" sz="2000" dirty="0"/>
              <a:t>edukační výstupy 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9EA7BCE-B0A5-453C-A8DE-A4DEAF0479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3456473"/>
              </p:ext>
            </p:extLst>
          </p:nvPr>
        </p:nvGraphicFramePr>
        <p:xfrm>
          <a:off x="1762619" y="2852936"/>
          <a:ext cx="9473228" cy="3744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535EC8E7-7FD2-4291-86E6-EA2FA004A4FF}"/>
              </a:ext>
            </a:extLst>
          </p:cNvPr>
          <p:cNvCxnSpPr/>
          <p:nvPr/>
        </p:nvCxnSpPr>
        <p:spPr>
          <a:xfrm>
            <a:off x="6433192" y="5085567"/>
            <a:ext cx="1723851" cy="291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" name="Obdélník 8">
            <a:extLst>
              <a:ext uri="{FF2B5EF4-FFF2-40B4-BE49-F238E27FC236}">
                <a16:creationId xmlns:a16="http://schemas.microsoft.com/office/drawing/2014/main" id="{B7DC5CA6-58A1-49AE-8D25-7E3A125AF68F}"/>
              </a:ext>
            </a:extLst>
          </p:cNvPr>
          <p:cNvSpPr/>
          <p:nvPr/>
        </p:nvSpPr>
        <p:spPr>
          <a:xfrm>
            <a:off x="9697316" y="395356"/>
            <a:ext cx="2016125" cy="649287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dirty="0"/>
              <a:t>Evaluace</a:t>
            </a:r>
            <a:r>
              <a:rPr lang="cs-CZ" dirty="0"/>
              <a:t> </a:t>
            </a:r>
          </a:p>
        </p:txBody>
      </p:sp>
      <p:pic>
        <p:nvPicPr>
          <p:cNvPr id="107527" name="Picture 5" descr="http://images.clipartlogo.com/files/ss/thumb/587/58713616/cartoon-vector-illustration-of_small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764" y="4038601"/>
            <a:ext cx="1190625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875512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5 Proces edukace plán, hodnocení [20210909152651549].mdb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CZ.potx" id="{0256B392-11D6-4CFF-A65D-2F19E0793336}" vid="{4DBF336A-63FD-420A-B5B7-04D31F847D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muni-med-prezentace-cz-v10</Template>
  <TotalTime>182</TotalTime>
  <Words>1511</Words>
  <Application>Microsoft Office PowerPoint</Application>
  <PresentationFormat>Širokoúhlá obrazovka</PresentationFormat>
  <Paragraphs>201</Paragraphs>
  <Slides>14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Tahoma</vt:lpstr>
      <vt:lpstr>Tw Cen MT</vt:lpstr>
      <vt:lpstr>Wingdings</vt:lpstr>
      <vt:lpstr>Prezentace_MU_CZ</vt:lpstr>
      <vt:lpstr>Proces edukace - plánovaní, hodnocení </vt:lpstr>
      <vt:lpstr>Náležitosti Ed. plánu</vt:lpstr>
      <vt:lpstr>Realizace I.</vt:lpstr>
      <vt:lpstr>Realizace I.</vt:lpstr>
      <vt:lpstr>Realizace – příprava ZP</vt:lpstr>
      <vt:lpstr>Realizace – příprava edukanta  </vt:lpstr>
      <vt:lpstr>Realizace (Petlák, 2004)</vt:lpstr>
      <vt:lpstr>Realizace II.</vt:lpstr>
      <vt:lpstr>Hodnocení Ed. procesu</vt:lpstr>
      <vt:lpstr>Hodnocení Ed. procesu</vt:lpstr>
      <vt:lpstr>Hodnocení Ed. procesu</vt:lpstr>
      <vt:lpstr>Hodnocení Ed. procesu</vt:lpstr>
      <vt:lpstr>Literatura: </vt:lpstr>
      <vt:lpstr>Literatura: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Natália Beharková</dc:creator>
  <cp:lastModifiedBy>Natália Beharková</cp:lastModifiedBy>
  <cp:revision>48</cp:revision>
  <cp:lastPrinted>1601-01-01T00:00:00Z</cp:lastPrinted>
  <dcterms:created xsi:type="dcterms:W3CDTF">2020-10-04T13:35:14Z</dcterms:created>
  <dcterms:modified xsi:type="dcterms:W3CDTF">2022-09-30T07:04:32Z</dcterms:modified>
</cp:coreProperties>
</file>