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2" r:id="rId6"/>
    <p:sldId id="270" r:id="rId7"/>
    <p:sldId id="267" r:id="rId8"/>
    <p:sldId id="269" r:id="rId9"/>
    <p:sldId id="276" r:id="rId10"/>
    <p:sldId id="275" r:id="rId11"/>
    <p:sldId id="272" r:id="rId12"/>
    <p:sldId id="273" r:id="rId13"/>
  </p:sldIdLst>
  <p:sldSz cx="12192000" cy="6858000"/>
  <p:notesSz cx="6858000" cy="9144000"/>
  <p:custDataLst>
    <p:tags r:id="rId1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ália Beharková" initials="NB" lastIdx="5" clrIdx="0">
    <p:extLst>
      <p:ext uri="{19B8F6BF-5375-455C-9EA6-DF929625EA0E}">
        <p15:presenceInfo xmlns:p15="http://schemas.microsoft.com/office/powerpoint/2012/main" userId="S-1-5-21-3451901064-902568176-4053310204-46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4" autoAdjust="0"/>
    <p:restoredTop sz="84293" autoAdjust="0"/>
  </p:normalViewPr>
  <p:slideViewPr>
    <p:cSldViewPr snapToGrid="0">
      <p:cViewPr varScale="1">
        <p:scale>
          <a:sx n="92" d="100"/>
          <a:sy n="92" d="100"/>
        </p:scale>
        <p:origin x="1230" y="9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5-19T13:30:27.296" idx="5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Záznam o edukaci má obsahovat náležitosti, které zajišťují kontinuitu</a:t>
            </a:r>
            <a:r>
              <a:rPr lang="cs-CZ" baseline="0" dirty="0"/>
              <a:t> edukačního procesu a proces hodnocení dosažených výsledků v edukaci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F965F-C368-435E-9844-A75C9307181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446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Ústav zdravotnických věd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A29F-EA5E-4C24-9D06-7AB6B9B058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514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60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Ústav zdravotnických věd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2F3F8A-1AA8-44A0-9D1D-E711E45CB3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682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Ústav zdravotnických věd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705" r:id="rId18"/>
    <p:sldLayoutId id="2147483707" r:id="rId19"/>
    <p:sldLayoutId id="2147483708" r:id="rId20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Záznam o edukaci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Beharková Natália</a:t>
            </a:r>
          </a:p>
          <a:p>
            <a:r>
              <a:rPr lang="cs-CZ" dirty="0"/>
              <a:t>Ústav zdravotnických věd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523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7B334EAE-F486-4212-BE90-D5B4C4FD2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4"/>
          <a:stretch/>
        </p:blipFill>
        <p:spPr>
          <a:xfrm>
            <a:off x="193280" y="154303"/>
            <a:ext cx="10291147" cy="654939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545D394-A260-44D9-9C6F-34B53658208B}"/>
              </a:ext>
            </a:extLst>
          </p:cNvPr>
          <p:cNvSpPr/>
          <p:nvPr/>
        </p:nvSpPr>
        <p:spPr bwMode="auto">
          <a:xfrm>
            <a:off x="6453963" y="6039293"/>
            <a:ext cx="5620273" cy="66440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Záznamový edukační list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Magurová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Majerníková</a:t>
            </a:r>
            <a:endParaRPr lang="cs-CZ" sz="1600" dirty="0">
              <a:solidFill>
                <a:schemeClr val="bg1"/>
              </a:solidFill>
              <a:latin typeface="+mn-lt"/>
            </a:endParaRPr>
          </a:p>
          <a:p>
            <a:r>
              <a:rPr lang="cs-CZ" altLang="cs-CZ" sz="1600" i="1" dirty="0" err="1">
                <a:solidFill>
                  <a:schemeClr val="bg1"/>
                </a:solidFill>
                <a:latin typeface="+mn-lt"/>
              </a:rPr>
              <a:t>Edukácia</a:t>
            </a:r>
            <a:r>
              <a:rPr lang="cs-CZ" altLang="cs-CZ" sz="1600" i="1" dirty="0">
                <a:solidFill>
                  <a:schemeClr val="bg1"/>
                </a:solidFill>
                <a:latin typeface="+mn-lt"/>
              </a:rPr>
              <a:t> a </a:t>
            </a:r>
            <a:r>
              <a:rPr lang="cs-CZ" altLang="cs-CZ" sz="1600" i="1" dirty="0" err="1">
                <a:solidFill>
                  <a:schemeClr val="bg1"/>
                </a:solidFill>
                <a:latin typeface="+mn-lt"/>
              </a:rPr>
              <a:t>edukačný</a:t>
            </a:r>
            <a:r>
              <a:rPr lang="cs-CZ" altLang="cs-CZ" sz="1600" i="1" dirty="0">
                <a:solidFill>
                  <a:schemeClr val="bg1"/>
                </a:solidFill>
                <a:latin typeface="+mn-lt"/>
              </a:rPr>
              <a:t> proces v </a:t>
            </a:r>
            <a:r>
              <a:rPr lang="cs-CZ" altLang="cs-CZ" sz="1600" i="1" dirty="0" err="1">
                <a:solidFill>
                  <a:schemeClr val="bg1"/>
                </a:solidFill>
                <a:latin typeface="+mn-lt"/>
              </a:rPr>
              <a:t>ošetrovateľstve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2009, s. 100</a:t>
            </a:r>
          </a:p>
        </p:txBody>
      </p:sp>
    </p:spTree>
    <p:extLst>
      <p:ext uri="{BB962C8B-B14F-4D97-AF65-F5344CB8AC3E}">
        <p14:creationId xmlns:p14="http://schemas.microsoft.com/office/powerpoint/2010/main" val="1668465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Odmítnutí edukace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66671" y="2228044"/>
            <a:ext cx="10985678" cy="40826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400" dirty="0"/>
              <a:t>P/K má právo (ze strany ZP nutno podat veškeré informace, vhodně motivovat P/K, zjistit důvody odmítnutí…)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400" dirty="0"/>
              <a:t>ZP provede záznam do dokumentace (zdravotnické, ošetřovatelské, denního záznamu sester) – odmítnutí edukace + důvod odmítnutí, pokud ho P/K uvedl</a:t>
            </a:r>
          </a:p>
          <a:p>
            <a:pPr marL="0" indent="0">
              <a:buNone/>
            </a:pPr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Datum, hodina, jakému lékaři/sestře P/K sdělil informaci o odmítnutí edukace, jakým způsobem a podpis.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1716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5155" y="2103120"/>
            <a:ext cx="11178862" cy="3931920"/>
          </a:xfrm>
        </p:spPr>
        <p:txBody>
          <a:bodyPr/>
          <a:lstStyle/>
          <a:p>
            <a:r>
              <a:rPr lang="cs-CZ" altLang="cs-CZ"/>
              <a:t>Juřeníková </a:t>
            </a:r>
            <a:r>
              <a:rPr lang="cs-CZ" altLang="cs-CZ" dirty="0"/>
              <a:t>P. </a:t>
            </a:r>
            <a:r>
              <a:rPr lang="cs-CZ" altLang="cs-CZ" i="1" dirty="0"/>
              <a:t>Zásady edukace v ošetřovatelské praxi</a:t>
            </a:r>
            <a:r>
              <a:rPr lang="cs-CZ" altLang="cs-CZ" dirty="0"/>
              <a:t> Praha: </a:t>
            </a:r>
            <a:r>
              <a:rPr lang="cs-CZ" altLang="cs-CZ" dirty="0" err="1"/>
              <a:t>Grada</a:t>
            </a:r>
            <a:r>
              <a:rPr lang="cs-CZ" altLang="cs-CZ" dirty="0"/>
              <a:t>, 2010, </a:t>
            </a:r>
            <a:r>
              <a:rPr lang="cs-CZ" dirty="0"/>
              <a:t>s. 80.</a:t>
            </a:r>
            <a:r>
              <a:rPr lang="cs-CZ" altLang="cs-CZ" dirty="0"/>
              <a:t> ISBN 978-80-247-2171-2</a:t>
            </a:r>
          </a:p>
          <a:p>
            <a:endParaRPr lang="cs-CZ" altLang="cs-CZ" dirty="0"/>
          </a:p>
          <a:p>
            <a:r>
              <a:rPr lang="cs-CZ" altLang="cs-CZ" dirty="0" err="1"/>
              <a:t>Magurová</a:t>
            </a:r>
            <a:r>
              <a:rPr lang="cs-CZ" altLang="cs-CZ" dirty="0"/>
              <a:t> D., </a:t>
            </a:r>
            <a:r>
              <a:rPr lang="cs-CZ" altLang="cs-CZ" dirty="0" err="1"/>
              <a:t>Majerníková</a:t>
            </a:r>
            <a:r>
              <a:rPr lang="cs-CZ" altLang="cs-CZ" dirty="0"/>
              <a:t> Ľ.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a </a:t>
            </a:r>
            <a:r>
              <a:rPr lang="cs-CZ" altLang="cs-CZ" i="1" dirty="0" err="1"/>
              <a:t>edukačný</a:t>
            </a:r>
            <a:r>
              <a:rPr lang="cs-CZ" altLang="cs-CZ" i="1" dirty="0"/>
              <a:t> proces v </a:t>
            </a:r>
            <a:r>
              <a:rPr lang="cs-CZ" altLang="cs-CZ" i="1" dirty="0" err="1"/>
              <a:t>ošetrovateľstve</a:t>
            </a:r>
            <a:r>
              <a:rPr lang="cs-CZ" altLang="cs-CZ" dirty="0"/>
              <a:t>, Martin: </a:t>
            </a:r>
            <a:r>
              <a:rPr lang="cs-CZ" altLang="cs-CZ" dirty="0" err="1"/>
              <a:t>Osveta</a:t>
            </a:r>
            <a:r>
              <a:rPr lang="cs-CZ" altLang="cs-CZ" dirty="0"/>
              <a:t>, 2009, s. 155, ISBN 978-80-8063-326-4</a:t>
            </a:r>
          </a:p>
          <a:p>
            <a:endParaRPr lang="cs-CZ" altLang="cs-CZ" dirty="0"/>
          </a:p>
          <a:p>
            <a:r>
              <a:rPr lang="cs-CZ" altLang="cs-CZ" dirty="0" err="1"/>
              <a:t>Nemcová</a:t>
            </a:r>
            <a:r>
              <a:rPr lang="cs-CZ" altLang="cs-CZ" dirty="0"/>
              <a:t> J., Hlinková E. </a:t>
            </a:r>
            <a:r>
              <a:rPr lang="cs-CZ" altLang="cs-CZ" i="1" dirty="0" err="1"/>
              <a:t>Moderná</a:t>
            </a:r>
            <a:r>
              <a:rPr lang="cs-CZ" altLang="cs-CZ" i="1" dirty="0"/>
              <a:t> </a:t>
            </a:r>
            <a:r>
              <a:rPr lang="cs-CZ" altLang="cs-CZ" i="1" dirty="0" err="1"/>
              <a:t>edukácia</a:t>
            </a:r>
            <a:r>
              <a:rPr lang="cs-CZ" altLang="cs-CZ" i="1" dirty="0"/>
              <a:t> v </a:t>
            </a:r>
            <a:r>
              <a:rPr lang="cs-CZ" altLang="cs-CZ" i="1" dirty="0" err="1"/>
              <a:t>ošetrovateľstve</a:t>
            </a:r>
            <a:r>
              <a:rPr lang="cs-CZ" altLang="cs-CZ" dirty="0"/>
              <a:t>, Martin. </a:t>
            </a:r>
            <a:r>
              <a:rPr lang="cs-CZ" altLang="cs-CZ" dirty="0" err="1"/>
              <a:t>Osveta</a:t>
            </a:r>
            <a:r>
              <a:rPr lang="cs-CZ" altLang="cs-CZ" dirty="0"/>
              <a:t>, 2010, s. 259, ISBN 978-80-8063-321-9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929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 dokumentace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21217" y="2103120"/>
            <a:ext cx="10403983" cy="414313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1900" dirty="0"/>
              <a:t>potvrzení vykonané intervence 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1900" dirty="0"/>
              <a:t>kooperace mezi zdravotnickými pracovníky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1900" dirty="0"/>
              <a:t>kontinuita edukace a péče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1900" dirty="0"/>
              <a:t>legislativní aspekt poskytnuté péče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1900" dirty="0"/>
              <a:t>kvalita poskytované péče (standardy, audit)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V rámci edukace poskytne zpětnou vazbu o tom: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900" dirty="0"/>
              <a:t>co P/K umí,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900" dirty="0"/>
              <a:t>co může dělat,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900" dirty="0"/>
              <a:t>co se ještě potřebuje naučit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1900" dirty="0"/>
              <a:t>revize edukační strategie</a:t>
            </a:r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7144512" y="1840992"/>
            <a:ext cx="4763470" cy="4230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/>
              <a:t>Dokumentace edukačního záznamu </a:t>
            </a:r>
            <a:r>
              <a:rPr lang="cs-CZ" sz="1400" i="1" dirty="0"/>
              <a:t>(</a:t>
            </a:r>
            <a:r>
              <a:rPr lang="cs-CZ" sz="1400" i="1" dirty="0" err="1"/>
              <a:t>Magurová</a:t>
            </a:r>
            <a:r>
              <a:rPr lang="cs-CZ" sz="1400" i="1" dirty="0"/>
              <a:t>, </a:t>
            </a:r>
            <a:r>
              <a:rPr lang="cs-CZ" sz="1400" i="1" dirty="0" err="1"/>
              <a:t>Majerníková</a:t>
            </a:r>
            <a:r>
              <a:rPr lang="cs-CZ" sz="1400" i="1" dirty="0"/>
              <a:t>, 2009, s. 99) 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u="sng" dirty="0"/>
              <a:t>Funkce: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/>
              <a:t>informativní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/>
              <a:t>odborná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/>
              <a:t>kvalitativní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/>
              <a:t>ekonomická</a:t>
            </a:r>
          </a:p>
          <a:p>
            <a:pPr marL="992188" indent="450850">
              <a:buFont typeface="Wingdings" panose="05000000000000000000" pitchFamily="2" charset="2"/>
              <a:buChar char="ü"/>
            </a:pPr>
            <a:r>
              <a:rPr lang="cs-CZ" dirty="0"/>
              <a:t>právní</a:t>
            </a:r>
          </a:p>
        </p:txBody>
      </p:sp>
    </p:spTree>
    <p:extLst>
      <p:ext uri="{BB962C8B-B14F-4D97-AF65-F5344CB8AC3E}">
        <p14:creationId xmlns:p14="http://schemas.microsoft.com/office/powerpoint/2010/main" val="2591409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Dokumentace edukačního záznamu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obsahuje: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/>
              <a:t>formulář na posouzení </a:t>
            </a:r>
            <a:r>
              <a:rPr lang="cs-CZ" sz="2400" dirty="0" err="1"/>
              <a:t>edukanta</a:t>
            </a: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/>
              <a:t>edukační plán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cs-CZ" sz="2400" dirty="0"/>
              <a:t>vyhodnocení edukace</a:t>
            </a:r>
          </a:p>
        </p:txBody>
      </p:sp>
    </p:spTree>
    <p:extLst>
      <p:ext uri="{BB962C8B-B14F-4D97-AF65-F5344CB8AC3E}">
        <p14:creationId xmlns:p14="http://schemas.microsoft.com/office/powerpoint/2010/main" val="2806085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Požadavky na záznam o edukaci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/>
              <a:t>srozumitelnost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/>
              <a:t>přehlednost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/>
              <a:t>přesnost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/>
              <a:t>úplnost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/>
              <a:t>stručnost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/>
              <a:t>čitelnost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r>
              <a:rPr lang="cs-CZ" sz="2400" dirty="0"/>
              <a:t>dostupnost </a:t>
            </a:r>
          </a:p>
          <a:p>
            <a:pPr marL="450850" indent="-450850">
              <a:buFont typeface="Wingdings" panose="05000000000000000000" pitchFamily="2" charset="2"/>
              <a:buChar char="ü"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47100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799" y="642594"/>
            <a:ext cx="10485549" cy="1371600"/>
          </a:xfrm>
        </p:spPr>
        <p:txBody>
          <a:bodyPr>
            <a:normAutofit/>
          </a:bodyPr>
          <a:lstStyle/>
          <a:p>
            <a:r>
              <a:rPr lang="cs-CZ" dirty="0"/>
              <a:t>Záznam o edukaci </a:t>
            </a:r>
            <a:r>
              <a:rPr lang="cs-CZ" sz="2200" dirty="0"/>
              <a:t>(</a:t>
            </a:r>
            <a:r>
              <a:rPr lang="cs-CZ" sz="2200" dirty="0" err="1"/>
              <a:t>Juřeníková</a:t>
            </a:r>
            <a:r>
              <a:rPr lang="cs-CZ" sz="2200" dirty="0"/>
              <a:t>, 2010, s. 63)</a:t>
            </a:r>
            <a:br>
              <a:rPr lang="cs-CZ" sz="2200" dirty="0"/>
            </a:br>
            <a:r>
              <a:rPr lang="cs-CZ" sz="4000" dirty="0"/>
              <a:t>– </a:t>
            </a:r>
            <a:r>
              <a:rPr lang="cs-CZ" dirty="0"/>
              <a:t>náležitosti, které má obsahovat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6800" y="2176529"/>
            <a:ext cx="10058400" cy="417275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000" dirty="0"/>
              <a:t>úroveň znalostí </a:t>
            </a:r>
            <a:r>
              <a:rPr lang="cs-CZ" sz="2000" dirty="0" err="1"/>
              <a:t>edukanta</a:t>
            </a:r>
            <a:r>
              <a:rPr lang="cs-CZ" sz="2000" dirty="0"/>
              <a:t> na počátku a na konci edukace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000" dirty="0"/>
              <a:t>cíl edukace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000" dirty="0"/>
              <a:t>použité metody a formy edukace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000" dirty="0"/>
              <a:t>obsah edukace (osnova; odkaz na číslo edukačního standardu)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000" dirty="0"/>
              <a:t>učební pomůcky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000" dirty="0"/>
              <a:t>bariéry edukace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000" dirty="0"/>
              <a:t>odezva na edukaci (hodnocení cílů)</a:t>
            </a:r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000" dirty="0"/>
              <a:t>kdo, kdy, kde, koho </a:t>
            </a:r>
            <a:r>
              <a:rPr lang="cs-CZ" sz="2000" dirty="0" err="1"/>
              <a:t>edukoval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000" dirty="0"/>
              <a:t>podpis </a:t>
            </a:r>
            <a:r>
              <a:rPr lang="cs-CZ" sz="2000" dirty="0" err="1"/>
              <a:t>edukátora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−"/>
            </a:pPr>
            <a:r>
              <a:rPr lang="cs-CZ" sz="2000" dirty="0"/>
              <a:t>podpis </a:t>
            </a:r>
            <a:r>
              <a:rPr lang="cs-CZ" sz="2000" dirty="0" err="1"/>
              <a:t>edukanta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44089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Záznam o edukaci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400" dirty="0"/>
              <a:t>Typ záznamu pro edukaci:</a:t>
            </a:r>
          </a:p>
          <a:p>
            <a:pPr>
              <a:buFont typeface="Arial" panose="020B0604020202020204" pitchFamily="34" charset="0"/>
              <a:buChar char="−"/>
            </a:pPr>
            <a:r>
              <a:rPr lang="cs-CZ" sz="2400" dirty="0"/>
              <a:t> specifické pro určitá onemocnění (předpřipraveny z hlediska vytýčených cílů, zvolené metody a formy práce </a:t>
            </a:r>
          </a:p>
          <a:p>
            <a:pPr marL="363538" indent="-292100">
              <a:buFont typeface="Wingdings" panose="05000000000000000000" pitchFamily="2" charset="2"/>
              <a:buChar char="q"/>
            </a:pPr>
            <a:r>
              <a:rPr lang="cs-CZ" sz="2400" dirty="0"/>
              <a:t>výhoda – ↓ administrativní zátěže</a:t>
            </a:r>
          </a:p>
          <a:p>
            <a:pPr marL="363538" indent="-292100">
              <a:buFont typeface="Wingdings" panose="05000000000000000000" pitchFamily="2" charset="2"/>
              <a:buChar char="q"/>
            </a:pPr>
            <a:r>
              <a:rPr lang="cs-CZ" sz="2400" dirty="0"/>
              <a:t>nevýhoda – možné opomenutí individuality P/K, proto nutno vymezit prostor pro  individuální záznam daného P/K zohledňující jeho specifika a potřeby</a:t>
            </a:r>
          </a:p>
          <a:p>
            <a:pPr marL="0" indent="0">
              <a:buNone/>
            </a:pPr>
            <a:r>
              <a:rPr lang="cs-CZ" sz="2400" dirty="0"/>
              <a:t>                                                   </a:t>
            </a:r>
          </a:p>
          <a:p>
            <a:r>
              <a:rPr lang="cs-CZ" sz="2400" dirty="0"/>
              <a:t>„univerzální“ bez ohledu na typ onemocnění </a:t>
            </a:r>
          </a:p>
        </p:txBody>
      </p:sp>
    </p:spTree>
    <p:extLst>
      <p:ext uri="{BB962C8B-B14F-4D97-AF65-F5344CB8AC3E}">
        <p14:creationId xmlns:p14="http://schemas.microsoft.com/office/powerpoint/2010/main" val="3796343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9920" y="96591"/>
            <a:ext cx="10963436" cy="575233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89921" y="6317674"/>
            <a:ext cx="4240515" cy="422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/>
              <a:t>Edukační záznam (</a:t>
            </a:r>
            <a:r>
              <a:rPr lang="cs-CZ" sz="1600" dirty="0" err="1"/>
              <a:t>Juřeníková</a:t>
            </a:r>
            <a:r>
              <a:rPr lang="cs-CZ" sz="1600" dirty="0"/>
              <a:t>, 2010, s. 63)</a:t>
            </a:r>
          </a:p>
        </p:txBody>
      </p:sp>
    </p:spTree>
    <p:extLst>
      <p:ext uri="{BB962C8B-B14F-4D97-AF65-F5344CB8AC3E}">
        <p14:creationId xmlns:p14="http://schemas.microsoft.com/office/powerpoint/2010/main" val="3805223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8788" y="132971"/>
            <a:ext cx="11939203" cy="658980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55527" y="6386717"/>
            <a:ext cx="4212464" cy="337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600" dirty="0"/>
              <a:t>Edukační záznam (</a:t>
            </a:r>
            <a:r>
              <a:rPr lang="cs-CZ" sz="1600" dirty="0" err="1"/>
              <a:t>Juřeníková</a:t>
            </a:r>
            <a:r>
              <a:rPr lang="cs-CZ" sz="1600" dirty="0"/>
              <a:t>, 2010, s. 65)</a:t>
            </a:r>
          </a:p>
        </p:txBody>
      </p:sp>
    </p:spTree>
    <p:extLst>
      <p:ext uri="{BB962C8B-B14F-4D97-AF65-F5344CB8AC3E}">
        <p14:creationId xmlns:p14="http://schemas.microsoft.com/office/powerpoint/2010/main" val="1198203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2">
            <a:extLst>
              <a:ext uri="{FF2B5EF4-FFF2-40B4-BE49-F238E27FC236}">
                <a16:creationId xmlns:a16="http://schemas.microsoft.com/office/drawing/2014/main" id="{0AA95532-2513-43B0-8ACD-BCF9550AA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8" y="113904"/>
            <a:ext cx="8822029" cy="666505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562BD9E-9B49-4D83-B6E1-023E3A1BE222}"/>
              </a:ext>
            </a:extLst>
          </p:cNvPr>
          <p:cNvSpPr/>
          <p:nvPr/>
        </p:nvSpPr>
        <p:spPr bwMode="auto">
          <a:xfrm>
            <a:off x="9081655" y="5707138"/>
            <a:ext cx="2994437" cy="107182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Záznamový edukační list </a:t>
            </a:r>
          </a:p>
          <a:p>
            <a:r>
              <a:rPr lang="cs-CZ" sz="1600" dirty="0" err="1">
                <a:solidFill>
                  <a:schemeClr val="bg1"/>
                </a:solidFill>
                <a:latin typeface="+mn-lt"/>
              </a:rPr>
              <a:t>Magurová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1600" dirty="0" err="1">
                <a:solidFill>
                  <a:schemeClr val="bg1"/>
                </a:solidFill>
                <a:latin typeface="+mn-lt"/>
              </a:rPr>
              <a:t>Majerníková</a:t>
            </a:r>
            <a:endParaRPr lang="cs-CZ" sz="1600" dirty="0">
              <a:solidFill>
                <a:schemeClr val="bg1"/>
              </a:solidFill>
              <a:latin typeface="+mn-lt"/>
            </a:endParaRPr>
          </a:p>
          <a:p>
            <a:r>
              <a:rPr lang="cs-CZ" altLang="cs-CZ" sz="1600" i="1" dirty="0" err="1">
                <a:solidFill>
                  <a:schemeClr val="bg1"/>
                </a:solidFill>
                <a:latin typeface="+mn-lt"/>
              </a:rPr>
              <a:t>Edukácia</a:t>
            </a:r>
            <a:r>
              <a:rPr lang="cs-CZ" altLang="cs-CZ" sz="1600" i="1" dirty="0">
                <a:solidFill>
                  <a:schemeClr val="bg1"/>
                </a:solidFill>
                <a:latin typeface="+mn-lt"/>
              </a:rPr>
              <a:t> a </a:t>
            </a:r>
            <a:r>
              <a:rPr lang="cs-CZ" altLang="cs-CZ" sz="1600" i="1" dirty="0" err="1">
                <a:solidFill>
                  <a:schemeClr val="bg1"/>
                </a:solidFill>
                <a:latin typeface="+mn-lt"/>
              </a:rPr>
              <a:t>edukačný</a:t>
            </a:r>
            <a:r>
              <a:rPr lang="cs-CZ" altLang="cs-CZ" sz="1600" i="1" dirty="0">
                <a:solidFill>
                  <a:schemeClr val="bg1"/>
                </a:solidFill>
                <a:latin typeface="+mn-lt"/>
              </a:rPr>
              <a:t> proces </a:t>
            </a:r>
          </a:p>
          <a:p>
            <a:r>
              <a:rPr lang="cs-CZ" altLang="cs-CZ" sz="1600" i="1" dirty="0">
                <a:solidFill>
                  <a:schemeClr val="bg1"/>
                </a:solidFill>
                <a:latin typeface="+mn-lt"/>
              </a:rPr>
              <a:t>v </a:t>
            </a:r>
            <a:r>
              <a:rPr lang="cs-CZ" altLang="cs-CZ" sz="1600" i="1" dirty="0" err="1">
                <a:solidFill>
                  <a:schemeClr val="bg1"/>
                </a:solidFill>
                <a:latin typeface="+mn-lt"/>
              </a:rPr>
              <a:t>ošetrovateľstve</a:t>
            </a:r>
            <a:r>
              <a:rPr lang="cs-CZ" sz="1600" dirty="0">
                <a:solidFill>
                  <a:schemeClr val="bg1"/>
                </a:solidFill>
                <a:latin typeface="+mn-lt"/>
              </a:rPr>
              <a:t> 2009, s. 100</a:t>
            </a:r>
          </a:p>
        </p:txBody>
      </p:sp>
    </p:spTree>
    <p:extLst>
      <p:ext uri="{BB962C8B-B14F-4D97-AF65-F5344CB8AC3E}">
        <p14:creationId xmlns:p14="http://schemas.microsoft.com/office/powerpoint/2010/main" val="6272921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PP JVS LF MU[20210916164756327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muni-med-prezentace-cz-v10</Template>
  <TotalTime>820</TotalTime>
  <Words>460</Words>
  <Application>Microsoft Office PowerPoint</Application>
  <PresentationFormat>Širokoúhlá obrazovka</PresentationFormat>
  <Paragraphs>76</Paragraphs>
  <Slides>12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Tahoma</vt:lpstr>
      <vt:lpstr>Wingdings</vt:lpstr>
      <vt:lpstr>Prezentace_MU_CZ</vt:lpstr>
      <vt:lpstr>Záznam o edukaci</vt:lpstr>
      <vt:lpstr>Význam dokumentace</vt:lpstr>
      <vt:lpstr>Dokumentace edukačního záznamu</vt:lpstr>
      <vt:lpstr>Požadavky na záznam o edukaci</vt:lpstr>
      <vt:lpstr>Záznam o edukaci (Juřeníková, 2010, s. 63) – náležitosti, které má obsahovat</vt:lpstr>
      <vt:lpstr>Záznam o edukaci</vt:lpstr>
      <vt:lpstr>Prezentace aplikace PowerPoint</vt:lpstr>
      <vt:lpstr>Prezentace aplikace PowerPoint</vt:lpstr>
      <vt:lpstr>Prezentace aplikace PowerPoint</vt:lpstr>
      <vt:lpstr>Prezentace aplikace PowerPoint</vt:lpstr>
      <vt:lpstr>Odmítnutí edukace</vt:lpstr>
      <vt:lpstr>Literatura: 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Natália Beharková</dc:creator>
  <cp:lastModifiedBy>Natália Beharková</cp:lastModifiedBy>
  <cp:revision>111</cp:revision>
  <cp:lastPrinted>1601-01-01T00:00:00Z</cp:lastPrinted>
  <dcterms:created xsi:type="dcterms:W3CDTF">2020-10-04T13:35:14Z</dcterms:created>
  <dcterms:modified xsi:type="dcterms:W3CDTF">2022-09-30T07:26:57Z</dcterms:modified>
</cp:coreProperties>
</file>