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Podnikatelský záměr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Podnikatelské prostředí</a:t>
            </a:r>
          </a:p>
          <a:p>
            <a:r>
              <a:rPr lang="cs-CZ" sz="2400" dirty="0" smtClean="0"/>
              <a:t>Vyhodnocení </a:t>
            </a:r>
            <a:r>
              <a:rPr lang="cs-CZ" sz="2400" dirty="0"/>
              <a:t>podnikatelského prostředí, stanovení vize, mise a </a:t>
            </a:r>
            <a:r>
              <a:rPr lang="cs-CZ" sz="2400" dirty="0" smtClean="0"/>
              <a:t>cílů</a:t>
            </a:r>
            <a:endParaRPr lang="cs-CZ" sz="2400" dirty="0"/>
          </a:p>
          <a:p>
            <a:r>
              <a:rPr lang="cs-CZ" sz="2400" dirty="0" smtClean="0"/>
              <a:t>Stanovení </a:t>
            </a:r>
            <a:r>
              <a:rPr lang="cs-CZ" sz="2400" dirty="0"/>
              <a:t>strategie </a:t>
            </a:r>
            <a:r>
              <a:rPr lang="cs-CZ" sz="2400" dirty="0" smtClean="0"/>
              <a:t>podnikání</a:t>
            </a:r>
            <a:endParaRPr lang="cs-CZ" sz="2400" dirty="0"/>
          </a:p>
          <a:p>
            <a:r>
              <a:rPr lang="cs-CZ" sz="2400" dirty="0" smtClean="0"/>
              <a:t>Sestavení </a:t>
            </a:r>
            <a:r>
              <a:rPr lang="cs-CZ" sz="2400" dirty="0"/>
              <a:t>business modelu vzhledem k zjištěným </a:t>
            </a:r>
            <a:r>
              <a:rPr lang="cs-CZ" sz="2400" dirty="0" smtClean="0"/>
              <a:t>skutečnostem</a:t>
            </a:r>
            <a:endParaRPr lang="cs-CZ" sz="2400" dirty="0"/>
          </a:p>
          <a:p>
            <a:r>
              <a:rPr lang="cs-CZ" sz="2400" dirty="0" smtClean="0"/>
              <a:t>Financování podniku</a:t>
            </a:r>
            <a:endParaRPr lang="cs-CZ" sz="2400" dirty="0"/>
          </a:p>
          <a:p>
            <a:r>
              <a:rPr lang="cs-CZ" sz="2400" dirty="0" smtClean="0"/>
              <a:t>Finanční plánování</a:t>
            </a:r>
          </a:p>
          <a:p>
            <a:r>
              <a:rPr lang="cs-CZ" sz="2400" dirty="0" smtClean="0"/>
              <a:t>Analýza </a:t>
            </a:r>
            <a:r>
              <a:rPr lang="cs-CZ" sz="2400" dirty="0"/>
              <a:t>rizika, způsoby odklonu a řízení </a:t>
            </a:r>
            <a:r>
              <a:rPr lang="cs-CZ" sz="2400" dirty="0" smtClean="0"/>
              <a:t>rizika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strategie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875607"/>
            <a:ext cx="7772400" cy="1481385"/>
          </a:xfrm>
        </p:spPr>
        <p:txBody>
          <a:bodyPr/>
          <a:lstStyle/>
          <a:p>
            <a:r>
              <a:rPr lang="cs-CZ" sz="1400" dirty="0"/>
              <a:t>Tvorba strategie </a:t>
            </a:r>
            <a:r>
              <a:rPr lang="cs-CZ" sz="1400" dirty="0" smtClean="0"/>
              <a:t>vychází </a:t>
            </a:r>
            <a:r>
              <a:rPr lang="cs-CZ" sz="1400" dirty="0"/>
              <a:t>ze strategického plánování rozvrženého do </a:t>
            </a:r>
            <a:r>
              <a:rPr lang="cs-CZ" sz="1400" dirty="0" smtClean="0"/>
              <a:t>fází. </a:t>
            </a:r>
            <a:endParaRPr lang="cs-CZ" sz="1400" dirty="0"/>
          </a:p>
          <a:p>
            <a:r>
              <a:rPr lang="cs-CZ" sz="1400" dirty="0"/>
              <a:t>Postupové fáze obsahují sekvenční sled tvorby strategie, který se skládá s analýzy prostředí, vymezením vize, poslání a cílů a navržením způsobů dosažení cílů – strategií.</a:t>
            </a:r>
          </a:p>
          <a:p>
            <a:r>
              <a:rPr lang="cs-CZ" sz="1400" dirty="0"/>
              <a:t>Následně je proces tvorby strategie provázán s organizační úrovní na stupni korporátní, podnikové a funkční, která rozpracovává a implementuje strategii z hlediska základní hierarchie podniku. 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56991"/>
            <a:ext cx="6048672" cy="322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Strategie </a:t>
            </a:r>
            <a:r>
              <a:rPr lang="cs-CZ" sz="1800" dirty="0"/>
              <a:t>je vázána na </a:t>
            </a:r>
            <a:r>
              <a:rPr lang="cs-CZ" sz="1800" dirty="0" smtClean="0"/>
              <a:t>politiku </a:t>
            </a:r>
            <a:r>
              <a:rPr lang="cs-CZ" sz="1800" dirty="0"/>
              <a:t>činností, která bude podnikání představovat a srozumitelně komunikovat nejen do vnějšího, ale i vnitřního prostředí podnikatelské </a:t>
            </a:r>
            <a:r>
              <a:rPr lang="cs-CZ" sz="1800" dirty="0" smtClean="0"/>
              <a:t>jednotky.</a:t>
            </a:r>
          </a:p>
          <a:p>
            <a:r>
              <a:rPr lang="cs-CZ" sz="1800" dirty="0" smtClean="0"/>
              <a:t>Podnikatelská </a:t>
            </a:r>
            <a:r>
              <a:rPr lang="cs-CZ" sz="1800" dirty="0"/>
              <a:t>politikou </a:t>
            </a:r>
            <a:r>
              <a:rPr lang="cs-CZ" sz="1800" dirty="0" smtClean="0"/>
              <a:t>představuje neměnný </a:t>
            </a:r>
            <a:r>
              <a:rPr lang="cs-CZ" sz="1800" dirty="0"/>
              <a:t>způsob řešení opakujících se </a:t>
            </a:r>
            <a:r>
              <a:rPr lang="cs-CZ" sz="1800" dirty="0" smtClean="0"/>
              <a:t>činností (podnikání) </a:t>
            </a:r>
            <a:r>
              <a:rPr lang="cs-CZ" sz="1800" dirty="0"/>
              <a:t>spojené s </a:t>
            </a:r>
            <a:r>
              <a:rPr lang="cs-CZ" sz="1800" dirty="0" smtClean="0"/>
              <a:t>konkrétním podnikem.</a:t>
            </a:r>
          </a:p>
          <a:p>
            <a:r>
              <a:rPr lang="cs-CZ" sz="1800" dirty="0" smtClean="0"/>
              <a:t>Podnikatelská politika se </a:t>
            </a:r>
            <a:r>
              <a:rPr lang="cs-CZ" sz="1800" dirty="0"/>
              <a:t>následně formuluje do </a:t>
            </a:r>
            <a:r>
              <a:rPr lang="cs-CZ" sz="1800" dirty="0" smtClean="0"/>
              <a:t>záměru </a:t>
            </a:r>
            <a:r>
              <a:rPr lang="cs-CZ" sz="1800" dirty="0"/>
              <a:t>podnikatelských aktivit. </a:t>
            </a:r>
          </a:p>
          <a:p>
            <a:r>
              <a:rPr lang="cs-CZ" sz="1800" dirty="0" smtClean="0"/>
              <a:t>Záměr podnikatelských aktivit formuluje </a:t>
            </a:r>
            <a:r>
              <a:rPr lang="cs-CZ" sz="1800" b="1" dirty="0"/>
              <a:t>naplnění podnikatelské strategie</a:t>
            </a:r>
            <a:r>
              <a:rPr lang="cs-CZ" sz="1800" dirty="0"/>
              <a:t> </a:t>
            </a:r>
            <a:r>
              <a:rPr lang="cs-CZ" sz="1800" dirty="0" smtClean="0"/>
              <a:t>a skládá </a:t>
            </a:r>
            <a:r>
              <a:rPr lang="cs-CZ" sz="1800" dirty="0"/>
              <a:t>se ze </a:t>
            </a:r>
            <a:r>
              <a:rPr lang="cs-CZ" sz="1800" dirty="0" smtClean="0"/>
              <a:t>z </a:t>
            </a:r>
            <a:r>
              <a:rPr lang="cs-CZ" sz="1800" dirty="0"/>
              <a:t>fází:</a:t>
            </a:r>
          </a:p>
          <a:p>
            <a:pPr lvl="1"/>
            <a:r>
              <a:rPr lang="cs-CZ" sz="1800" b="1" dirty="0" err="1"/>
              <a:t>předinvestiční</a:t>
            </a:r>
            <a:r>
              <a:rPr lang="cs-CZ" sz="1800" b="1" dirty="0"/>
              <a:t>,</a:t>
            </a:r>
            <a:endParaRPr lang="cs-CZ" sz="1800" dirty="0"/>
          </a:p>
          <a:p>
            <a:pPr lvl="1"/>
            <a:r>
              <a:rPr lang="cs-CZ" sz="1800" b="1" dirty="0"/>
              <a:t>investiční</a:t>
            </a:r>
            <a:endParaRPr lang="cs-CZ" sz="1800" dirty="0"/>
          </a:p>
          <a:p>
            <a:pPr lvl="1"/>
            <a:r>
              <a:rPr lang="cs-CZ" sz="1800" b="1" dirty="0" smtClean="0"/>
              <a:t>provozní</a:t>
            </a:r>
            <a:r>
              <a:rPr lang="cs-CZ" sz="1800" dirty="0"/>
              <a:t>.</a:t>
            </a:r>
            <a:endParaRPr lang="cs-CZ" sz="18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Sestavení business modelu vzhledem k zjištěným skutečnostem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Obecně </a:t>
            </a:r>
            <a:r>
              <a:rPr lang="cs-CZ" sz="1800" dirty="0" smtClean="0"/>
              <a:t>je </a:t>
            </a:r>
            <a:r>
              <a:rPr lang="cs-CZ" sz="1800" dirty="0"/>
              <a:t>business model </a:t>
            </a:r>
            <a:r>
              <a:rPr lang="cs-CZ" sz="1800" dirty="0" smtClean="0"/>
              <a:t>vnímán </a:t>
            </a:r>
            <a:r>
              <a:rPr lang="cs-CZ" sz="1800" dirty="0"/>
              <a:t>jako způsob jakým funguje podnikání </a:t>
            </a:r>
            <a:r>
              <a:rPr lang="cs-CZ" sz="1800" dirty="0" smtClean="0"/>
              <a:t>daného podniku, </a:t>
            </a:r>
            <a:r>
              <a:rPr lang="cs-CZ" sz="1800" dirty="0"/>
              <a:t>popř. tvorba </a:t>
            </a:r>
            <a:r>
              <a:rPr lang="cs-CZ" sz="1800" dirty="0" smtClean="0"/>
              <a:t>jím </a:t>
            </a:r>
            <a:r>
              <a:rPr lang="cs-CZ" sz="1800" dirty="0"/>
              <a:t>poskytované hodnoty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Základními pilíři, se kterými musí každý business model pracovat, jsou </a:t>
            </a:r>
            <a:r>
              <a:rPr lang="cs-CZ" sz="1800" dirty="0" smtClean="0"/>
              <a:t>následující</a:t>
            </a:r>
            <a:r>
              <a:rPr lang="cs-CZ" sz="1800" dirty="0"/>
              <a:t>:</a:t>
            </a:r>
          </a:p>
          <a:p>
            <a:pPr lvl="1"/>
            <a:r>
              <a:rPr lang="cs-CZ" sz="1600" b="1" dirty="0"/>
              <a:t>produkt</a:t>
            </a:r>
            <a:r>
              <a:rPr lang="cs-CZ" sz="1600" dirty="0"/>
              <a:t> – tedy to čím podnik dokáže zaujmout a nabídnout hodnotu požadovanou trhem</a:t>
            </a:r>
          </a:p>
          <a:p>
            <a:pPr lvl="1"/>
            <a:r>
              <a:rPr lang="cs-CZ" sz="1600" b="1" dirty="0"/>
              <a:t>vztah se zákazníky</a:t>
            </a:r>
            <a:r>
              <a:rPr lang="cs-CZ" sz="1600" dirty="0"/>
              <a:t> – tedy cílovou skupinou podniku a  jimi požadované doručení produktu založeného na posilování vazeb se zákazníky</a:t>
            </a:r>
          </a:p>
          <a:p>
            <a:pPr lvl="1"/>
            <a:r>
              <a:rPr lang="cs-CZ" sz="1600" b="1" dirty="0"/>
              <a:t>infrastruktura řízení</a:t>
            </a:r>
            <a:r>
              <a:rPr lang="cs-CZ" sz="1600" dirty="0"/>
              <a:t> – jakým způsobem dokáže podnik efektivně zajistit infrastrukturu a logiku procesů řízení</a:t>
            </a:r>
          </a:p>
          <a:p>
            <a:pPr lvl="1"/>
            <a:r>
              <a:rPr lang="cs-CZ" sz="1600" b="1" dirty="0"/>
              <a:t>finance</a:t>
            </a:r>
            <a:r>
              <a:rPr lang="cs-CZ" sz="1600" dirty="0"/>
              <a:t> – jaké bude složení příjmů a výdajů podniku, jak efektivně budou řízeny náklady a výnosy.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Sestavení business modelu vzhledem k zjištěným skutečnostem</a:t>
            </a:r>
            <a:endParaRPr lang="cs-CZ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853808" cy="4147591"/>
          </a:xfrm>
        </p:spPr>
        <p:txBody>
          <a:bodyPr/>
          <a:lstStyle/>
          <a:p>
            <a:r>
              <a:rPr lang="cs-CZ" sz="1800" dirty="0" smtClean="0"/>
              <a:t>Existují tři </a:t>
            </a:r>
            <a:r>
              <a:rPr lang="cs-CZ" sz="1800" dirty="0"/>
              <a:t>ideální typy business modelů:</a:t>
            </a:r>
          </a:p>
          <a:p>
            <a:pPr lvl="1">
              <a:buSzPct val="100000"/>
              <a:buFont typeface="+mj-lt"/>
              <a:buAutoNum type="arabicParenR"/>
            </a:pPr>
            <a:r>
              <a:rPr lang="cs-CZ" sz="1600" b="1" dirty="0" smtClean="0"/>
              <a:t>Business </a:t>
            </a:r>
            <a:r>
              <a:rPr lang="cs-CZ" sz="1600" b="1" dirty="0"/>
              <a:t>model orientovaný na produktové inovace</a:t>
            </a:r>
            <a:r>
              <a:rPr lang="cs-CZ" sz="1600" dirty="0"/>
              <a:t> – je založen na kombinaci strategického a technologického řízení. Těží zejména ze znalostního managementu podniku a jeho schopností a technologického </a:t>
            </a:r>
            <a:r>
              <a:rPr lang="cs-CZ" sz="1600" dirty="0" smtClean="0"/>
              <a:t>zázemí.</a:t>
            </a:r>
            <a:endParaRPr lang="cs-CZ" sz="1600" dirty="0"/>
          </a:p>
          <a:p>
            <a:pPr lvl="1">
              <a:buSzPct val="100000"/>
              <a:buFont typeface="+mj-lt"/>
              <a:buAutoNum type="arabicParenR"/>
            </a:pPr>
            <a:r>
              <a:rPr lang="cs-CZ" sz="1600" b="1" dirty="0" smtClean="0"/>
              <a:t>Business </a:t>
            </a:r>
            <a:r>
              <a:rPr lang="cs-CZ" sz="1600" b="1" dirty="0"/>
              <a:t>model zaměření na marketingové řízení</a:t>
            </a:r>
            <a:r>
              <a:rPr lang="cs-CZ" sz="1600" dirty="0"/>
              <a:t> – je založen na kombinaci strategického řízení a organizování. Jedná se o využití firemních zdrojů, nastavení souvisejících procesů a dodavatelských vztahů s cílem zajistit co nejvyšší spokojenost </a:t>
            </a:r>
            <a:r>
              <a:rPr lang="cs-CZ" sz="1600" dirty="0" smtClean="0"/>
              <a:t>zákazníků. </a:t>
            </a:r>
            <a:r>
              <a:rPr lang="cs-CZ" sz="1600" dirty="0"/>
              <a:t>Dochází tak </a:t>
            </a:r>
            <a:r>
              <a:rPr lang="cs-CZ" sz="1600" dirty="0" smtClean="0"/>
              <a:t>k hledání </a:t>
            </a:r>
            <a:r>
              <a:rPr lang="cs-CZ" sz="1600" dirty="0"/>
              <a:t>nových distribučních cest a zefektivnění a zlepšení maloobchodního prodeje.</a:t>
            </a:r>
          </a:p>
          <a:p>
            <a:pPr lvl="1">
              <a:buSzPct val="100000"/>
              <a:buFont typeface="+mj-lt"/>
              <a:buAutoNum type="arabicParenR"/>
            </a:pPr>
            <a:r>
              <a:rPr lang="cs-CZ" sz="1600" b="1" dirty="0" smtClean="0"/>
              <a:t>Business </a:t>
            </a:r>
            <a:r>
              <a:rPr lang="cs-CZ" sz="1600" b="1" dirty="0"/>
              <a:t>model orientovaný na efektivnost procesů</a:t>
            </a:r>
            <a:r>
              <a:rPr lang="cs-CZ" sz="1600" dirty="0"/>
              <a:t> – je založen na kombinaci organizování a technologického řízení. Jedná se o využití interních schopností a technologického zázemí uvnitř podniku nebo na využití spolupráce s ostatními partnery.  Dochází tak k synergickému efektu, kdy podnik zefektivňuje své procesy na základě koordinace, integrace, učení </a:t>
            </a:r>
            <a:r>
              <a:rPr lang="cs-CZ" sz="1600" dirty="0" smtClean="0"/>
              <a:t>se.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podniku</a:t>
            </a:r>
            <a:endParaRPr lang="cs-CZ" dirty="0"/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6" name="Plátno 3"/>
          <p:cNvGrpSpPr>
            <a:grpSpLocks/>
          </p:cNvGrpSpPr>
          <p:nvPr/>
        </p:nvGrpSpPr>
        <p:grpSpPr bwMode="auto">
          <a:xfrm>
            <a:off x="1187624" y="2111477"/>
            <a:ext cx="6480720" cy="3981819"/>
            <a:chOff x="0" y="0"/>
            <a:chExt cx="57607" cy="32365"/>
          </a:xfrm>
        </p:grpSpPr>
        <p:sp>
          <p:nvSpPr>
            <p:cNvPr id="7" name="AutoShape 2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7607" cy="32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AutoShape 5"/>
            <p:cNvSpPr>
              <a:spLocks noChangeShapeType="1"/>
            </p:cNvSpPr>
            <p:nvPr/>
          </p:nvSpPr>
          <p:spPr bwMode="auto">
            <a:xfrm flipV="1">
              <a:off x="7728" y="1399"/>
              <a:ext cx="8" cy="27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574" y="6985"/>
              <a:ext cx="2858" cy="183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 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</a:t>
              </a:r>
              <a:endPara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2"/>
            <p:cNvSpPr>
              <a:spLocks noChangeShapeType="1"/>
            </p:cNvSpPr>
            <p:nvPr/>
          </p:nvSpPr>
          <p:spPr bwMode="auto">
            <a:xfrm>
              <a:off x="30107" y="1207"/>
              <a:ext cx="8" cy="27143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AutoShape 13"/>
            <p:cNvSpPr>
              <a:spLocks noChangeShapeType="1"/>
            </p:cNvSpPr>
            <p:nvPr/>
          </p:nvSpPr>
          <p:spPr bwMode="auto">
            <a:xfrm>
              <a:off x="17626" y="1399"/>
              <a:ext cx="8" cy="27143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AutoShape 14"/>
            <p:cNvSpPr>
              <a:spLocks noChangeShapeType="1"/>
            </p:cNvSpPr>
            <p:nvPr/>
          </p:nvSpPr>
          <p:spPr bwMode="auto">
            <a:xfrm>
              <a:off x="43061" y="1399"/>
              <a:ext cx="8" cy="27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0" y="2489"/>
              <a:ext cx="6959" cy="26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Vysoké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698" y="25311"/>
              <a:ext cx="5740" cy="24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Nízké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9017" y="2487"/>
              <a:ext cx="14289" cy="2664"/>
            </a:xfrm>
            <a:prstGeom prst="rect">
              <a:avLst/>
            </a:prstGeom>
            <a:solidFill>
              <a:srgbClr val="D9D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Rodina/přátelé-FFF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13101" y="6071"/>
              <a:ext cx="17006" cy="3056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Business angels - BA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5035" y="9695"/>
              <a:ext cx="25203" cy="2952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Venture kapitálové fondy - VC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35404" y="13415"/>
              <a:ext cx="18282" cy="2951"/>
            </a:xfrm>
            <a:prstGeom prst="rect">
              <a:avLst/>
            </a:prstGeom>
            <a:solidFill>
              <a:srgbClr val="A6A6A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Strategický partner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35404" y="17222"/>
              <a:ext cx="17442" cy="2856"/>
            </a:xfrm>
            <a:prstGeom prst="rect">
              <a:avLst/>
            </a:prstGeom>
            <a:solidFill>
              <a:srgbClr val="A6A6A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Kapitálový trh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AutoShape 4"/>
            <p:cNvSpPr>
              <a:spLocks noChangeShapeType="1"/>
            </p:cNvSpPr>
            <p:nvPr/>
          </p:nvSpPr>
          <p:spPr bwMode="auto">
            <a:xfrm flipV="1">
              <a:off x="7728" y="28446"/>
              <a:ext cx="49879" cy="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5404" y="20934"/>
              <a:ext cx="20282" cy="2760"/>
            </a:xfrm>
            <a:prstGeom prst="rect">
              <a:avLst/>
            </a:prstGeom>
            <a:solidFill>
              <a:srgbClr val="A6A6A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Banky / leasing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21066" y="24638"/>
              <a:ext cx="32620" cy="3152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Dotace / mikropůjčky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9017" y="29694"/>
              <a:ext cx="6953" cy="26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Seed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17634" y="29694"/>
              <a:ext cx="10433" cy="26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Start - up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1019" y="29694"/>
              <a:ext cx="11338" cy="26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Počáteční růst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44733" y="29694"/>
              <a:ext cx="11906" cy="26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Expanze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/>
              <a:t>Finanční plán je jednou z nejdůležitějších činností v rámci </a:t>
            </a:r>
            <a:r>
              <a:rPr lang="cs-CZ" sz="1600" dirty="0" smtClean="0"/>
              <a:t>podnikání.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Je </a:t>
            </a:r>
            <a:r>
              <a:rPr lang="cs-CZ" sz="1600" dirty="0"/>
              <a:t>třeba stanovit si cíle, kterých chce podnikatel dosáhnout a pokud možno realisticky stanovit, jak uvedených cílů </a:t>
            </a:r>
            <a:r>
              <a:rPr lang="cs-CZ" sz="1600" dirty="0" smtClean="0"/>
              <a:t>dosáhnout.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Jde </a:t>
            </a:r>
            <a:r>
              <a:rPr lang="cs-CZ" sz="1600" dirty="0"/>
              <a:t>zejména o to, opravdu reálně zhodnotit příjmy, které lze podnikáním dosáhnout a porovnat je s výdaji, které bude na dosažení stanovených cílů třeba </a:t>
            </a:r>
            <a:r>
              <a:rPr lang="cs-CZ" sz="1600" dirty="0" smtClean="0"/>
              <a:t>vynaložit.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K </a:t>
            </a:r>
            <a:r>
              <a:rPr lang="cs-CZ" sz="1600" dirty="0"/>
              <a:t>tomu lze využít znalostí ze strategické analýzy </a:t>
            </a:r>
            <a:r>
              <a:rPr lang="cs-CZ" sz="1600" dirty="0" err="1"/>
              <a:t>makrookolí</a:t>
            </a:r>
            <a:r>
              <a:rPr lang="cs-CZ" sz="1600" dirty="0"/>
              <a:t> i </a:t>
            </a:r>
            <a:r>
              <a:rPr lang="cs-CZ" sz="1600" dirty="0" err="1" smtClean="0"/>
              <a:t>mikrookolí</a:t>
            </a:r>
            <a:r>
              <a:rPr lang="cs-CZ" sz="1600" dirty="0" smtClean="0"/>
              <a:t>.</a:t>
            </a:r>
          </a:p>
          <a:p>
            <a:pPr>
              <a:buClr>
                <a:schemeClr val="tx2"/>
              </a:buClr>
              <a:buSzPct val="120000"/>
            </a:pPr>
            <a:endParaRPr lang="cs-CZ" sz="900" dirty="0" smtClean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Mezi </a:t>
            </a:r>
            <a:r>
              <a:rPr lang="cs-CZ" sz="1600" dirty="0"/>
              <a:t>základní stavební prvky finančního plánování obecně </a:t>
            </a:r>
            <a:r>
              <a:rPr lang="cs-CZ" sz="1600" dirty="0" smtClean="0"/>
              <a:t>patří: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zakladatelský </a:t>
            </a:r>
            <a:r>
              <a:rPr lang="cs-CZ" sz="1600" dirty="0"/>
              <a:t>rozpočet s údaji o finančních potřebách podniku a zdrojů na jejich </a:t>
            </a:r>
            <a:r>
              <a:rPr lang="cs-CZ" sz="1600" dirty="0" smtClean="0"/>
              <a:t>financování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základní </a:t>
            </a:r>
            <a:r>
              <a:rPr lang="cs-CZ" sz="1600" dirty="0"/>
              <a:t>účetní výkazy, obsahující plánované nebo očekávané </a:t>
            </a:r>
            <a:r>
              <a:rPr lang="cs-CZ" sz="1600" dirty="0" smtClean="0"/>
              <a:t>údaje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analýzu </a:t>
            </a:r>
            <a:r>
              <a:rPr lang="cs-CZ" sz="1600" dirty="0"/>
              <a:t>bodu zvratu, výpočet poměrových ukazatelů a plánované dosažení úspor z rozsahu</a:t>
            </a:r>
            <a:r>
              <a:rPr lang="cs-CZ" sz="1600" dirty="0" smtClean="0"/>
              <a:t>.</a:t>
            </a:r>
          </a:p>
          <a:p>
            <a:pPr>
              <a:buClr>
                <a:schemeClr val="tx2"/>
              </a:buClr>
              <a:buSzPct val="120000"/>
            </a:pPr>
            <a:endParaRPr lang="cs-CZ" sz="900" dirty="0" smtClean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/>
              <a:t>V souvislosti se založením </a:t>
            </a:r>
            <a:r>
              <a:rPr lang="cs-CZ" sz="1600" dirty="0" smtClean="0"/>
              <a:t>podniku </a:t>
            </a:r>
            <a:r>
              <a:rPr lang="cs-CZ" sz="1600" dirty="0"/>
              <a:t>lze </a:t>
            </a:r>
            <a:r>
              <a:rPr lang="cs-CZ" sz="1600" dirty="0" smtClean="0"/>
              <a:t>rozlišit dva typy </a:t>
            </a:r>
            <a:r>
              <a:rPr lang="cs-CZ" sz="1600" dirty="0"/>
              <a:t>finančního </a:t>
            </a:r>
            <a:r>
              <a:rPr lang="cs-CZ" sz="1600" dirty="0" smtClean="0"/>
              <a:t>plánu: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Dlouhodobý </a:t>
            </a:r>
            <a:r>
              <a:rPr lang="cs-CZ" sz="1600" dirty="0"/>
              <a:t>strategický finanční </a:t>
            </a:r>
            <a:r>
              <a:rPr lang="cs-CZ" sz="1600" dirty="0" smtClean="0"/>
              <a:t>plán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Krátkodobý </a:t>
            </a:r>
            <a:r>
              <a:rPr lang="cs-CZ" sz="1600" dirty="0"/>
              <a:t>finanční plán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Zakladatelský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320480"/>
          </a:xfrm>
        </p:spPr>
        <p:txBody>
          <a:bodyPr/>
          <a:lstStyle/>
          <a:p>
            <a:r>
              <a:rPr lang="cs-CZ" sz="1600" dirty="0"/>
              <a:t>Zahrnuje veškeré výdaje, které musí podnikatel vynaložit ještě před tím, než dosáhne prvního </a:t>
            </a:r>
            <a:r>
              <a:rPr lang="cs-CZ" sz="1600" dirty="0" smtClean="0"/>
              <a:t>příjmu.</a:t>
            </a:r>
          </a:p>
          <a:p>
            <a:r>
              <a:rPr lang="cs-CZ" sz="1600" dirty="0" smtClean="0"/>
              <a:t>Jedná </a:t>
            </a:r>
            <a:r>
              <a:rPr lang="cs-CZ" sz="1600" dirty="0"/>
              <a:t>se o zřizovací výdaje na založení podnikání, které buď získá z vlastních zdrojů, nebo z cizích zdrojů.</a:t>
            </a:r>
          </a:p>
          <a:p>
            <a:r>
              <a:rPr lang="cs-CZ" sz="1600" dirty="0"/>
              <a:t>Do počátečních účetních výkazů je třeba zahrnout veškeré </a:t>
            </a:r>
            <a:r>
              <a:rPr lang="cs-CZ" sz="1600" b="1" dirty="0"/>
              <a:t>zřizovací výdaje</a:t>
            </a:r>
            <a:r>
              <a:rPr lang="cs-CZ" sz="1600" dirty="0"/>
              <a:t>, kam patří zejména soudní a správní poplatky, odměny za zprostředkování, výdaje na případné pracovní cesty související se zřízením, výdaje na poradenské služby, nájemné za podnikatelské prostory atd.</a:t>
            </a:r>
          </a:p>
          <a:p>
            <a:r>
              <a:rPr lang="cs-CZ" sz="1600" dirty="0" smtClean="0"/>
              <a:t>Za </a:t>
            </a:r>
            <a:r>
              <a:rPr lang="cs-CZ" sz="1600" dirty="0"/>
              <a:t>zřizovací výdaje nelze považovat např. výdaje na pořízení dlouhodobého majetku, výdaje na pořízení zásob, výdaje na reprezentaci, výdaje na přeměnu společnosti apod.</a:t>
            </a:r>
          </a:p>
          <a:p>
            <a:r>
              <a:rPr lang="cs-CZ" sz="1600" b="1" dirty="0"/>
              <a:t>Vklady a půjčky</a:t>
            </a:r>
            <a:r>
              <a:rPr lang="cs-CZ" sz="1600" dirty="0"/>
              <a:t> se v aktivech evidují na majetkových účtech podle </a:t>
            </a:r>
            <a:r>
              <a:rPr lang="cs-CZ" sz="1600" b="1" dirty="0"/>
              <a:t>druhu vkladu</a:t>
            </a:r>
            <a:r>
              <a:rPr lang="cs-CZ" sz="1600" dirty="0"/>
              <a:t> (dlouhodobý majetek, zásoby, peníze) a v pasivech jako součást základního kapitálu (pokud je to zapsáno do obchodního rejstříku) nebo v ostatních kapitálových fondech (pokud to je příplatek nad vklad).</a:t>
            </a:r>
          </a:p>
          <a:p>
            <a:r>
              <a:rPr lang="cs-CZ" sz="1600" dirty="0" smtClean="0"/>
              <a:t>Pokud bude majetek zapůjčen, eviduje </a:t>
            </a:r>
            <a:r>
              <a:rPr lang="cs-CZ" sz="1600" dirty="0"/>
              <a:t>se </a:t>
            </a:r>
            <a:r>
              <a:rPr lang="cs-CZ" sz="1600" dirty="0" smtClean="0"/>
              <a:t>pouze </a:t>
            </a:r>
            <a:r>
              <a:rPr lang="cs-CZ" sz="1600" dirty="0"/>
              <a:t>v podrozvahové evidenci.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podnikání v návaznosti na vývoj cash-</a:t>
            </a:r>
            <a:r>
              <a:rPr lang="cs-CZ" dirty="0" err="1"/>
              <a:t>flow</a:t>
            </a:r>
            <a:endParaRPr lang="cs-CZ" dirty="0"/>
          </a:p>
        </p:txBody>
      </p:sp>
      <p:pic>
        <p:nvPicPr>
          <p:cNvPr id="6146" name="Picture 2" descr="Název: This is a graph comparing growth to fianancing stage – Popis: This is a graph comparing growth to fianancing s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6696744" cy="421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555303"/>
          </a:xfrm>
        </p:spPr>
        <p:txBody>
          <a:bodyPr/>
          <a:lstStyle/>
          <a:p>
            <a:r>
              <a:rPr lang="cs-CZ" sz="1800" dirty="0" smtClean="0"/>
              <a:t>Bod zvratu znamená</a:t>
            </a:r>
            <a:r>
              <a:rPr lang="cs-CZ" sz="1800" dirty="0"/>
              <a:t>, že se příjmy vyrovnají </a:t>
            </a:r>
            <a:r>
              <a:rPr lang="cs-CZ" sz="1800" dirty="0" smtClean="0"/>
              <a:t>výdajům.</a:t>
            </a:r>
          </a:p>
          <a:p>
            <a:r>
              <a:rPr lang="cs-CZ" sz="1800" dirty="0" smtClean="0"/>
              <a:t>Výpočet </a:t>
            </a:r>
            <a:r>
              <a:rPr lang="cs-CZ" sz="1800" dirty="0"/>
              <a:t>BEP je stanoven jako podíl fixních nákladů a jednotkového krycího </a:t>
            </a:r>
            <a:r>
              <a:rPr lang="cs-CZ" sz="1800" dirty="0" smtClean="0"/>
              <a:t>příspěvku.</a:t>
            </a:r>
          </a:p>
          <a:p>
            <a:r>
              <a:rPr lang="cs-CZ" sz="1800" dirty="0" smtClean="0"/>
              <a:t>Veškeré peněžní </a:t>
            </a:r>
            <a:r>
              <a:rPr lang="cs-CZ" sz="1800" dirty="0"/>
              <a:t>pohyby se projevují nejen v rámci cash </a:t>
            </a:r>
            <a:r>
              <a:rPr lang="cs-CZ" sz="1800" dirty="0" err="1"/>
              <a:t>flow</a:t>
            </a:r>
            <a:r>
              <a:rPr lang="cs-CZ" sz="1800" dirty="0"/>
              <a:t>, ale i v rámci rozvahy a </a:t>
            </a:r>
            <a:r>
              <a:rPr lang="cs-CZ" sz="1800" dirty="0" smtClean="0"/>
              <a:t>výsledovky.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790131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7406537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7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Podnikatelské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= soubor </a:t>
            </a:r>
            <a:r>
              <a:rPr lang="cs-CZ" sz="1600" dirty="0"/>
              <a:t>všech působících činitelů, které existují jak uvnitř, tak i mimo podnik a mají podnikatelské aktivity bezprostřední </a:t>
            </a:r>
            <a:r>
              <a:rPr lang="cs-CZ" sz="1600" dirty="0" smtClean="0"/>
              <a:t>vliv.</a:t>
            </a:r>
          </a:p>
          <a:p>
            <a:r>
              <a:rPr lang="cs-CZ" sz="1600" dirty="0" smtClean="0"/>
              <a:t>Proměnlivost </a:t>
            </a:r>
            <a:r>
              <a:rPr lang="cs-CZ" sz="1600" dirty="0"/>
              <a:t>ovlivňuje prostředí tím, že je:</a:t>
            </a:r>
          </a:p>
          <a:p>
            <a:pPr lvl="1"/>
            <a:r>
              <a:rPr lang="cs-CZ" sz="1600" u="sng" dirty="0"/>
              <a:t>Předvídatelné</a:t>
            </a:r>
            <a:r>
              <a:rPr lang="cs-CZ" sz="1600" dirty="0"/>
              <a:t>, tedy lze analyzovat vazby a vlivy z prostředí a ty následně vyhodnocovat s reálně dosažitelným </a:t>
            </a:r>
            <a:r>
              <a:rPr lang="cs-CZ" sz="1600" dirty="0" smtClean="0"/>
              <a:t>předpokladem</a:t>
            </a:r>
            <a:r>
              <a:rPr lang="cs-CZ" sz="1600" dirty="0"/>
              <a:t> </a:t>
            </a:r>
            <a:r>
              <a:rPr lang="cs-CZ" sz="1600" dirty="0" smtClean="0"/>
              <a:t>= </a:t>
            </a:r>
            <a:r>
              <a:rPr lang="cs-CZ" sz="1600" b="1" dirty="0" smtClean="0"/>
              <a:t>statické </a:t>
            </a:r>
            <a:r>
              <a:rPr lang="cs-CZ" sz="1600" dirty="0" smtClean="0"/>
              <a:t>prostředí, </a:t>
            </a:r>
            <a:r>
              <a:rPr lang="cs-CZ" sz="1600" dirty="0"/>
              <a:t>kde lze využívat standardních metod a technik strategické analýzy.</a:t>
            </a:r>
          </a:p>
          <a:p>
            <a:pPr lvl="1"/>
            <a:r>
              <a:rPr lang="cs-CZ" sz="1600" u="sng" dirty="0"/>
              <a:t>Nepředvídatelné</a:t>
            </a:r>
            <a:r>
              <a:rPr lang="cs-CZ" sz="1600" dirty="0"/>
              <a:t>, tedy takové, že předvídatelnost s ohledem na predikci chování podnikatelského prostředí v čase z hlediska základních vazeb a vlivů ovlivňující podnikatelské prostředí je těžko </a:t>
            </a:r>
            <a:r>
              <a:rPr lang="cs-CZ" sz="1600" dirty="0" err="1"/>
              <a:t>prognózovatelné</a:t>
            </a:r>
            <a:r>
              <a:rPr lang="cs-CZ" sz="1600" dirty="0"/>
              <a:t>, případně zcela </a:t>
            </a:r>
            <a:r>
              <a:rPr lang="cs-CZ" sz="1600" dirty="0" smtClean="0"/>
              <a:t>nepředpověditelné = </a:t>
            </a:r>
            <a:r>
              <a:rPr lang="cs-CZ" sz="1600" b="1" dirty="0" smtClean="0"/>
              <a:t>dynamické</a:t>
            </a:r>
            <a:r>
              <a:rPr lang="cs-CZ" sz="1600" dirty="0" smtClean="0"/>
              <a:t> </a:t>
            </a:r>
            <a:r>
              <a:rPr lang="cs-CZ" sz="1600" dirty="0"/>
              <a:t>prostředí, kde nelze prostým způsobem využít předpověď provedenou pomocí známých metod a technik strategické </a:t>
            </a:r>
            <a:r>
              <a:rPr lang="cs-CZ" sz="1600" dirty="0" smtClean="0"/>
              <a:t>analýzy, tzn. že je </a:t>
            </a:r>
            <a:r>
              <a:rPr lang="cs-CZ" sz="1600" dirty="0"/>
              <a:t>nutno pracovat se scénáři </a:t>
            </a:r>
            <a:r>
              <a:rPr lang="cs-CZ" sz="1600" dirty="0" smtClean="0"/>
              <a:t>a </a:t>
            </a:r>
            <a:r>
              <a:rPr lang="cs-CZ" sz="1600" dirty="0"/>
              <a:t>jejich vztahem k dopadům na podnikatelské aktivity, případně podnikatelská rizika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rizika, způsoby odklonu a řízení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800" dirty="0"/>
              <a:t>Podcenění rizika bývá nejčastější příčinnou podnikatelského </a:t>
            </a:r>
            <a:r>
              <a:rPr lang="cs-CZ" sz="1800" dirty="0" smtClean="0"/>
              <a:t>selhání.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Pokud </a:t>
            </a:r>
            <a:r>
              <a:rPr lang="cs-CZ" sz="1800" dirty="0"/>
              <a:t>podnik s riziky počítá dopředu a uvědomuje si je, může na ně zavčas reagovat a předejít tak zásadním </a:t>
            </a:r>
            <a:r>
              <a:rPr lang="cs-CZ" sz="1800" dirty="0" smtClean="0"/>
              <a:t>problémům.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Z </a:t>
            </a:r>
            <a:r>
              <a:rPr lang="cs-CZ" sz="1800" dirty="0"/>
              <a:t>tohoto hlediska je třeba rizika neustále sledovat, analyzovat, a pokud to jde i </a:t>
            </a:r>
            <a:r>
              <a:rPr lang="cs-CZ" sz="1800" dirty="0" smtClean="0"/>
              <a:t>řídit.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 smtClean="0"/>
          </a:p>
          <a:p>
            <a:pPr>
              <a:spcBef>
                <a:spcPts val="0"/>
              </a:spcBef>
            </a:pPr>
            <a:r>
              <a:rPr lang="cs-CZ" sz="1800" dirty="0" smtClean="0"/>
              <a:t>Základní </a:t>
            </a:r>
            <a:r>
              <a:rPr lang="cs-CZ" sz="1800" dirty="0"/>
              <a:t>oblasti řízení rizik </a:t>
            </a:r>
            <a:r>
              <a:rPr lang="cs-CZ" sz="1800" dirty="0" smtClean="0"/>
              <a:t>lze rozdělit na</a:t>
            </a:r>
            <a:r>
              <a:rPr lang="cs-CZ" sz="1800" dirty="0"/>
              <a:t>: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Přírodní katastrofy a havárie (technologická rizika).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Rizika ochrany životního prostředí.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Finanční rizika </a:t>
            </a:r>
            <a:r>
              <a:rPr lang="cs-CZ" sz="1800" dirty="0" smtClean="0"/>
              <a:t>(investiční</a:t>
            </a:r>
            <a:r>
              <a:rPr lang="cs-CZ" sz="1800" dirty="0"/>
              <a:t>, pojišťovací a zajišťovací riziko)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Projektová rizika.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Obchodní rizika </a:t>
            </a:r>
            <a:r>
              <a:rPr lang="cs-CZ" sz="1800" dirty="0" smtClean="0"/>
              <a:t>(marketingové</a:t>
            </a:r>
            <a:r>
              <a:rPr lang="cs-CZ" sz="1800" dirty="0"/>
              <a:t>, strategické, rozpočtové, riziko managementu...)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Technická rizika (riziko u všech typů inženýrských konstrukcí, včetně materiálů a staveb).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0243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Při rozhodování o nápravných opatřeních je třeba zvážit veškeré faktory, které se na míře rizika podílí. </a:t>
            </a:r>
            <a:r>
              <a:rPr lang="cs-CZ" sz="1800" dirty="0" smtClean="0"/>
              <a:t>(vliv </a:t>
            </a:r>
            <a:r>
              <a:rPr lang="cs-CZ" sz="1800" dirty="0"/>
              <a:t>ze strany ekonomických, technických, sociálních a politických </a:t>
            </a:r>
            <a:r>
              <a:rPr lang="cs-CZ" sz="1800" dirty="0" smtClean="0"/>
              <a:t>faktorů) a tyto </a:t>
            </a:r>
            <a:r>
              <a:rPr lang="cs-CZ" sz="1800" dirty="0"/>
              <a:t>faktory je </a:t>
            </a:r>
            <a:r>
              <a:rPr lang="cs-CZ" sz="1800" dirty="0" smtClean="0"/>
              <a:t>pak třeba </a:t>
            </a:r>
            <a:r>
              <a:rPr lang="cs-CZ" sz="1800" dirty="0"/>
              <a:t>sledovat prostřednictvím analýzy externího okolí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Následně je třeba srovnat hrozby na základě priorit a identifikovat ty, které se jeví jako značně </a:t>
            </a:r>
            <a:r>
              <a:rPr lang="cs-CZ" sz="1800" dirty="0" smtClean="0"/>
              <a:t>rizikové.</a:t>
            </a:r>
          </a:p>
          <a:p>
            <a:r>
              <a:rPr lang="cs-CZ" sz="1800" dirty="0" smtClean="0"/>
              <a:t>Čím </a:t>
            </a:r>
            <a:r>
              <a:rPr lang="cs-CZ" sz="1800" dirty="0"/>
              <a:t>vyšší priorita tím rizikovější hrozba.</a:t>
            </a:r>
          </a:p>
          <a:p>
            <a:r>
              <a:rPr lang="cs-CZ" sz="1800" dirty="0"/>
              <a:t>Na danou hrozbu je pak třeba najít vhodné opatření např. výběrem aktivity postavené na silné stránce </a:t>
            </a:r>
            <a:r>
              <a:rPr lang="cs-CZ" sz="1800" dirty="0" smtClean="0"/>
              <a:t>podniku.</a:t>
            </a:r>
          </a:p>
          <a:p>
            <a:r>
              <a:rPr lang="cs-CZ" sz="1800" dirty="0" smtClean="0"/>
              <a:t>Ke </a:t>
            </a:r>
            <a:r>
              <a:rPr lang="cs-CZ" sz="1800" dirty="0"/>
              <a:t>každému identifikovanému riziku je dobré vybrat jeho optimální </a:t>
            </a:r>
            <a:r>
              <a:rPr lang="cs-CZ" sz="1800" dirty="0" smtClean="0"/>
              <a:t>řešení.</a:t>
            </a:r>
          </a:p>
          <a:p>
            <a:r>
              <a:rPr lang="cs-CZ" sz="1800" dirty="0" smtClean="0"/>
              <a:t>Po </a:t>
            </a:r>
            <a:r>
              <a:rPr lang="cs-CZ" sz="1800" dirty="0"/>
              <a:t>určení úrovně a míry rizika je dobré zhodnotit ekonomické náklady a přínosy variantních řešení vedoucí ke snížení daného rizika.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0429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060848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800" dirty="0"/>
              <a:t>Metody analýzy rizika jsou účinným nástrojem řízení </a:t>
            </a:r>
            <a:r>
              <a:rPr lang="cs-CZ" sz="1800" dirty="0" smtClean="0"/>
              <a:t>rizika.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Mezi </a:t>
            </a:r>
            <a:r>
              <a:rPr lang="cs-CZ" sz="1800" dirty="0"/>
              <a:t>nejvíce používané patří zejména </a:t>
            </a:r>
            <a:r>
              <a:rPr lang="cs-CZ" sz="1800" dirty="0" smtClean="0"/>
              <a:t>následující: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b="1" dirty="0" err="1"/>
              <a:t>Check</a:t>
            </a:r>
            <a:r>
              <a:rPr lang="cs-CZ" sz="1800" b="1" dirty="0"/>
              <a:t> list </a:t>
            </a:r>
            <a:r>
              <a:rPr lang="cs-CZ" sz="1800" b="1" dirty="0" err="1"/>
              <a:t>analysis</a:t>
            </a:r>
            <a:r>
              <a:rPr lang="cs-CZ" sz="1800" b="1" dirty="0"/>
              <a:t> (CLA)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b="1" dirty="0"/>
              <a:t>„</a:t>
            </a:r>
            <a:r>
              <a:rPr lang="cs-CZ" sz="1800" b="1" dirty="0" err="1"/>
              <a:t>What</a:t>
            </a:r>
            <a:r>
              <a:rPr lang="cs-CZ" sz="1800" b="1" dirty="0"/>
              <a:t> </a:t>
            </a:r>
            <a:r>
              <a:rPr lang="cs-CZ" sz="1800" b="1" dirty="0" err="1"/>
              <a:t>If</a:t>
            </a:r>
            <a:r>
              <a:rPr lang="cs-CZ" sz="1800" b="1" dirty="0"/>
              <a:t>“ analýza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b="1" dirty="0"/>
              <a:t>Bezpečností audit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b="1" dirty="0"/>
              <a:t>Business </a:t>
            </a:r>
            <a:r>
              <a:rPr lang="cs-CZ" sz="1800" b="1" dirty="0" err="1" smtClean="0"/>
              <a:t>Impact</a:t>
            </a:r>
            <a:r>
              <a:rPr lang="cs-CZ" sz="1800" b="1" dirty="0" smtClean="0"/>
              <a:t> </a:t>
            </a:r>
            <a:r>
              <a:rPr lang="cs-CZ" sz="1800" b="1" dirty="0" err="1"/>
              <a:t>Analysis</a:t>
            </a:r>
            <a:r>
              <a:rPr lang="cs-CZ" sz="1800" b="1" dirty="0" smtClean="0"/>
              <a:t>.</a:t>
            </a:r>
            <a:endParaRPr lang="cs-CZ" sz="900" b="1" dirty="0"/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/>
          </a:p>
          <a:p>
            <a:pPr>
              <a:spcBef>
                <a:spcPts val="0"/>
              </a:spcBef>
            </a:pPr>
            <a:r>
              <a:rPr lang="cs-CZ" sz="1800" dirty="0" smtClean="0"/>
              <a:t>Další metody: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dirty="0"/>
              <a:t>Metoda </a:t>
            </a:r>
            <a:r>
              <a:rPr lang="cs-CZ" sz="1800" dirty="0" err="1"/>
              <a:t>Preliminary</a:t>
            </a:r>
            <a:r>
              <a:rPr lang="cs-CZ" sz="1800" dirty="0"/>
              <a:t> Hazard </a:t>
            </a:r>
            <a:r>
              <a:rPr lang="cs-CZ" sz="1800" dirty="0" err="1" smtClean="0"/>
              <a:t>Analysis</a:t>
            </a:r>
            <a:r>
              <a:rPr lang="cs-CZ" sz="1800" dirty="0" smtClean="0"/>
              <a:t> (PHA)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dirty="0"/>
              <a:t>Metoda </a:t>
            </a:r>
            <a:r>
              <a:rPr lang="cs-CZ" sz="1800" dirty="0" err="1"/>
              <a:t>Failure</a:t>
            </a:r>
            <a:r>
              <a:rPr lang="cs-CZ" sz="1800" dirty="0"/>
              <a:t> </a:t>
            </a:r>
            <a:r>
              <a:rPr lang="cs-CZ" sz="1800" dirty="0" err="1"/>
              <a:t>Modes</a:t>
            </a:r>
            <a:r>
              <a:rPr lang="cs-CZ" sz="1800" dirty="0"/>
              <a:t> and </a:t>
            </a:r>
            <a:r>
              <a:rPr lang="cs-CZ" sz="1800" dirty="0" err="1"/>
              <a:t>Effects</a:t>
            </a:r>
            <a:r>
              <a:rPr lang="cs-CZ" sz="1800" dirty="0"/>
              <a:t> </a:t>
            </a:r>
            <a:r>
              <a:rPr lang="cs-CZ" sz="1800" dirty="0" err="1"/>
              <a:t>Analysis</a:t>
            </a:r>
            <a:r>
              <a:rPr lang="cs-CZ" sz="1800" dirty="0"/>
              <a:t> (</a:t>
            </a:r>
            <a:r>
              <a:rPr lang="cs-CZ" sz="1800" dirty="0" smtClean="0"/>
              <a:t>FMEA)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Metoda </a:t>
            </a:r>
            <a:r>
              <a:rPr lang="cs-CZ" sz="1800" dirty="0" err="1"/>
              <a:t>Fault</a:t>
            </a:r>
            <a:r>
              <a:rPr lang="cs-CZ" sz="1800" dirty="0"/>
              <a:t> </a:t>
            </a:r>
            <a:r>
              <a:rPr lang="cs-CZ" sz="1800" dirty="0" err="1"/>
              <a:t>Tree</a:t>
            </a:r>
            <a:r>
              <a:rPr lang="cs-CZ" sz="1800" dirty="0"/>
              <a:t> </a:t>
            </a:r>
            <a:r>
              <a:rPr lang="cs-CZ" sz="1800" dirty="0" err="1"/>
              <a:t>Analysis</a:t>
            </a:r>
            <a:r>
              <a:rPr lang="cs-CZ" sz="1800" dirty="0"/>
              <a:t> (</a:t>
            </a:r>
            <a:r>
              <a:rPr lang="cs-CZ" sz="1800" dirty="0" smtClean="0"/>
              <a:t>FTA)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dirty="0"/>
              <a:t>Metoda </a:t>
            </a:r>
            <a:r>
              <a:rPr lang="cs-CZ" sz="1800" dirty="0" err="1"/>
              <a:t>Event</a:t>
            </a:r>
            <a:r>
              <a:rPr lang="cs-CZ" sz="1800" dirty="0"/>
              <a:t> </a:t>
            </a:r>
            <a:r>
              <a:rPr lang="cs-CZ" sz="1800" dirty="0" err="1"/>
              <a:t>Tree</a:t>
            </a:r>
            <a:r>
              <a:rPr lang="cs-CZ" sz="1800" dirty="0"/>
              <a:t> </a:t>
            </a:r>
            <a:r>
              <a:rPr lang="cs-CZ" sz="1800" dirty="0" err="1"/>
              <a:t>Analysis</a:t>
            </a:r>
            <a:r>
              <a:rPr lang="cs-CZ" sz="1800" dirty="0"/>
              <a:t> (</a:t>
            </a:r>
            <a:r>
              <a:rPr lang="cs-CZ" sz="1800" dirty="0" smtClean="0"/>
              <a:t>ETA)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800" dirty="0"/>
              <a:t>Metoda Hazard and Operability </a:t>
            </a:r>
            <a:r>
              <a:rPr lang="cs-CZ" sz="1800" dirty="0" err="1"/>
              <a:t>Analysis</a:t>
            </a:r>
            <a:r>
              <a:rPr lang="cs-CZ" sz="1800" dirty="0"/>
              <a:t> (</a:t>
            </a:r>
            <a:r>
              <a:rPr lang="cs-CZ" sz="1800" dirty="0" smtClean="0"/>
              <a:t>HAZOP)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01076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a odklon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800" dirty="0"/>
              <a:t>Ř</a:t>
            </a:r>
            <a:r>
              <a:rPr lang="cs-CZ" sz="1800" dirty="0" smtClean="0"/>
              <a:t>ízení </a:t>
            </a:r>
            <a:r>
              <a:rPr lang="cs-CZ" sz="1800" dirty="0"/>
              <a:t>a odklon rizik </a:t>
            </a:r>
            <a:r>
              <a:rPr lang="cs-CZ" sz="1800" dirty="0" smtClean="0"/>
              <a:t>zahrnuje: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600" dirty="0"/>
              <a:t>výběr protiopatření,</a:t>
            </a:r>
          </a:p>
          <a:p>
            <a:pPr lvl="1">
              <a:spcBef>
                <a:spcPts val="0"/>
              </a:spcBef>
            </a:pPr>
            <a:r>
              <a:rPr lang="cs-CZ" sz="1600" dirty="0"/>
              <a:t>analýzu nákladů/přínosů,</a:t>
            </a:r>
          </a:p>
          <a:p>
            <a:pPr lvl="1">
              <a:spcBef>
                <a:spcPts val="0"/>
              </a:spcBef>
            </a:pPr>
            <a:r>
              <a:rPr lang="cs-CZ" sz="1600" dirty="0"/>
              <a:t>implementaci protiopatření,</a:t>
            </a:r>
          </a:p>
          <a:p>
            <a:pPr lvl="1">
              <a:spcBef>
                <a:spcPts val="0"/>
              </a:spcBef>
            </a:pPr>
            <a:r>
              <a:rPr lang="cs-CZ" sz="1600" dirty="0"/>
              <a:t>testování (komplexní prověřování) protiopatření</a:t>
            </a:r>
            <a:r>
              <a:rPr lang="cs-CZ" sz="1600" dirty="0" smtClean="0"/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900" dirty="0" smtClean="0"/>
          </a:p>
          <a:p>
            <a:pPr lvl="0">
              <a:spcBef>
                <a:spcPts val="0"/>
              </a:spcBef>
            </a:pPr>
            <a:r>
              <a:rPr lang="cs-CZ" sz="1800" dirty="0"/>
              <a:t>Řídit riziko lze na základě dvou obecných </a:t>
            </a:r>
            <a:r>
              <a:rPr lang="cs-CZ" sz="1800" dirty="0" smtClean="0"/>
              <a:t>principů:</a:t>
            </a:r>
          </a:p>
          <a:p>
            <a:pPr lvl="1">
              <a:spcBef>
                <a:spcPts val="0"/>
              </a:spcBef>
            </a:pPr>
            <a:r>
              <a:rPr lang="cs-CZ" sz="1600" dirty="0" smtClean="0"/>
              <a:t>reaktivní strategie</a:t>
            </a:r>
            <a:endParaRPr lang="cs-CZ" sz="1600" dirty="0"/>
          </a:p>
          <a:p>
            <a:pPr lvl="1">
              <a:spcBef>
                <a:spcPts val="0"/>
              </a:spcBef>
            </a:pPr>
            <a:r>
              <a:rPr lang="cs-CZ" sz="1600" dirty="0" smtClean="0"/>
              <a:t>proaktivní strategie.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900" dirty="0" smtClean="0"/>
          </a:p>
          <a:p>
            <a:pPr>
              <a:spcBef>
                <a:spcPts val="0"/>
              </a:spcBef>
            </a:pPr>
            <a:r>
              <a:rPr lang="cs-CZ" sz="1800" dirty="0"/>
              <a:t>Účinné řízení podnikatelského rizika </a:t>
            </a:r>
            <a:r>
              <a:rPr lang="cs-CZ" sz="1800" dirty="0" smtClean="0"/>
              <a:t>zahrnuje:</a:t>
            </a:r>
            <a:endParaRPr lang="cs-CZ" sz="1800" dirty="0"/>
          </a:p>
          <a:p>
            <a:pPr lvl="1">
              <a:spcBef>
                <a:spcPts val="0"/>
              </a:spcBef>
            </a:pPr>
            <a:r>
              <a:rPr lang="cs-CZ" sz="1600" dirty="0"/>
              <a:t>jasně definovanou strategii podniku zohledňující jeho cíle vč. </a:t>
            </a:r>
            <a:r>
              <a:rPr lang="cs-CZ" sz="1600" dirty="0" smtClean="0"/>
              <a:t>rizikové </a:t>
            </a:r>
            <a:r>
              <a:rPr lang="cs-CZ" sz="1600" dirty="0"/>
              <a:t>strategie </a:t>
            </a:r>
          </a:p>
          <a:p>
            <a:pPr lvl="1">
              <a:spcBef>
                <a:spcPts val="0"/>
              </a:spcBef>
            </a:pPr>
            <a:r>
              <a:rPr lang="cs-CZ" sz="1600" dirty="0"/>
              <a:t>fungující komplexní proces řízení rizik, podpořený vhodným informačním </a:t>
            </a:r>
            <a:r>
              <a:rPr lang="cs-CZ" sz="1600" dirty="0" smtClean="0"/>
              <a:t>systémem,</a:t>
            </a:r>
            <a:endParaRPr lang="cs-CZ" sz="1600" dirty="0"/>
          </a:p>
          <a:p>
            <a:pPr lvl="1">
              <a:spcBef>
                <a:spcPts val="0"/>
              </a:spcBef>
            </a:pPr>
            <a:r>
              <a:rPr lang="cs-CZ" sz="1600" dirty="0"/>
              <a:t>dostatečný důraz managementu na řízení rizik a jasně definovaní pracovníci  odpovědní za řízení rizik,</a:t>
            </a:r>
          </a:p>
          <a:p>
            <a:pPr lvl="1">
              <a:spcBef>
                <a:spcPts val="0"/>
              </a:spcBef>
            </a:pPr>
            <a:r>
              <a:rPr lang="cs-CZ" sz="1600" dirty="0"/>
              <a:t>interní kulturu schopnou adaptace na nové výzvy rizika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3863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podnikatelské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Do </a:t>
            </a:r>
            <a:r>
              <a:rPr lang="cs-CZ" sz="1800" b="1" dirty="0"/>
              <a:t>obecného vnějšího prostředí</a:t>
            </a:r>
            <a:r>
              <a:rPr lang="cs-CZ" sz="1800" dirty="0"/>
              <a:t> se řadí:</a:t>
            </a:r>
          </a:p>
          <a:p>
            <a:pPr lvl="0"/>
            <a:r>
              <a:rPr lang="cs-CZ" sz="1800" b="1" dirty="0"/>
              <a:t>Ekonomické prostředí</a:t>
            </a:r>
            <a:endParaRPr lang="cs-CZ" sz="1800" dirty="0"/>
          </a:p>
          <a:p>
            <a:pPr lvl="0"/>
            <a:r>
              <a:rPr lang="cs-CZ" sz="1800" b="1" dirty="0"/>
              <a:t>Technologické prostředí</a:t>
            </a:r>
            <a:endParaRPr lang="cs-CZ" sz="1800" dirty="0"/>
          </a:p>
          <a:p>
            <a:pPr lvl="0"/>
            <a:r>
              <a:rPr lang="cs-CZ" sz="1800" b="1" dirty="0"/>
              <a:t>Politické a legislativní prostředí</a:t>
            </a:r>
            <a:endParaRPr lang="cs-CZ" sz="1800" dirty="0"/>
          </a:p>
          <a:p>
            <a:pPr lvl="0"/>
            <a:r>
              <a:rPr lang="cs-CZ" sz="1800" b="1" dirty="0"/>
              <a:t>Kulturní a sociální prostředí</a:t>
            </a:r>
            <a:endParaRPr lang="cs-CZ" sz="1800" dirty="0"/>
          </a:p>
          <a:p>
            <a:pPr lvl="0"/>
            <a:r>
              <a:rPr lang="cs-CZ" sz="1800" b="1" dirty="0"/>
              <a:t>Mezinárodní prostředí</a:t>
            </a:r>
            <a:r>
              <a:rPr lang="cs-CZ" sz="1800" b="1" dirty="0" smtClean="0"/>
              <a:t>.</a:t>
            </a:r>
          </a:p>
          <a:p>
            <a:pPr lvl="0"/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Do </a:t>
            </a:r>
            <a:r>
              <a:rPr lang="cs-CZ" sz="1800" b="1" dirty="0"/>
              <a:t>oborového vnějšího prostředí </a:t>
            </a:r>
            <a:r>
              <a:rPr lang="cs-CZ" sz="1800" dirty="0"/>
              <a:t>se řadí:</a:t>
            </a:r>
          </a:p>
          <a:p>
            <a:pPr lvl="0"/>
            <a:r>
              <a:rPr lang="cs-CZ" sz="1800" b="1" dirty="0"/>
              <a:t>Zákazníci</a:t>
            </a:r>
            <a:endParaRPr lang="cs-CZ" sz="1800" dirty="0"/>
          </a:p>
          <a:p>
            <a:pPr lvl="0"/>
            <a:r>
              <a:rPr lang="cs-CZ" sz="1800" b="1" dirty="0"/>
              <a:t>Konkurenti</a:t>
            </a:r>
            <a:endParaRPr lang="cs-CZ" sz="1800" dirty="0"/>
          </a:p>
          <a:p>
            <a:pPr lvl="0"/>
            <a:r>
              <a:rPr lang="cs-CZ" sz="1800" b="1" dirty="0"/>
              <a:t>Dodavatelé</a:t>
            </a:r>
            <a:endParaRPr lang="cs-CZ" sz="1800" dirty="0"/>
          </a:p>
          <a:p>
            <a:pPr lvl="0"/>
            <a:r>
              <a:rPr lang="cs-CZ" sz="1800" b="1" dirty="0"/>
              <a:t>Lidské </a:t>
            </a:r>
            <a:r>
              <a:rPr lang="cs-CZ" sz="1800" b="1" dirty="0" smtClean="0"/>
              <a:t>zdroje.</a:t>
            </a:r>
            <a:endParaRPr lang="cs-CZ" sz="1800" dirty="0"/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podnikatelské prostředí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16832"/>
            <a:ext cx="4608512" cy="461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podnikatelské prostředí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buClr>
                <a:schemeClr val="tx2"/>
              </a:buClr>
              <a:buSzPct val="120000"/>
            </a:pPr>
            <a:r>
              <a:rPr lang="cs-CZ" sz="1600" dirty="0"/>
              <a:t>Mezi základní činitele, které jsou spojeny s působením </a:t>
            </a:r>
            <a:r>
              <a:rPr lang="cs-CZ" sz="1600" b="1" dirty="0"/>
              <a:t>vnitřního prostředí</a:t>
            </a:r>
            <a:r>
              <a:rPr lang="cs-CZ" sz="1600" dirty="0"/>
              <a:t>, patří kategorie tzv. vnitřních zdrojů, mezi které </a:t>
            </a:r>
            <a:r>
              <a:rPr lang="cs-CZ" sz="1600" dirty="0" smtClean="0"/>
              <a:t>zahrnujeme:</a:t>
            </a:r>
            <a:endParaRPr lang="cs-CZ" sz="1600" dirty="0"/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Fyzické zdroje</a:t>
            </a:r>
            <a:endParaRPr lang="cs-CZ" sz="1600" dirty="0"/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Lidské zdroje</a:t>
            </a:r>
            <a:endParaRPr lang="cs-CZ" sz="1600" dirty="0"/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Finanční zdroje </a:t>
            </a:r>
            <a:endParaRPr lang="cs-CZ" sz="1600" dirty="0"/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Zdroje nehmotné </a:t>
            </a:r>
            <a:r>
              <a:rPr lang="cs-CZ" sz="1600" b="1" dirty="0" smtClean="0"/>
              <a:t>povahy</a:t>
            </a:r>
            <a:r>
              <a:rPr lang="cs-CZ" sz="1600" dirty="0" smtClean="0"/>
              <a:t>.</a:t>
            </a:r>
          </a:p>
          <a:p>
            <a:pPr lvl="0" fontAlgn="base" hangingPunct="0">
              <a:buClr>
                <a:schemeClr val="tx2"/>
              </a:buClr>
              <a:buSzPct val="120000"/>
            </a:pPr>
            <a:endParaRPr lang="cs-CZ" sz="1600" dirty="0" smtClean="0"/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Základní </a:t>
            </a:r>
            <a:r>
              <a:rPr lang="cs-CZ" sz="1600" dirty="0"/>
              <a:t>charakteristiky všech výše zdrojů lze vyhodnotit prostřednictvím </a:t>
            </a:r>
            <a:r>
              <a:rPr lang="cs-CZ" sz="1600" b="1" dirty="0"/>
              <a:t>VRIO </a:t>
            </a:r>
            <a:r>
              <a:rPr lang="cs-CZ" sz="1600" b="1" dirty="0" smtClean="0"/>
              <a:t>analýzy</a:t>
            </a:r>
            <a:r>
              <a:rPr lang="cs-CZ" sz="1600" dirty="0" smtClean="0"/>
              <a:t>.</a:t>
            </a:r>
          </a:p>
          <a:p>
            <a:pPr lvl="0" fontAlgn="base" hangingPunct="0">
              <a:buClr>
                <a:schemeClr val="tx2"/>
              </a:buClr>
              <a:buSzPct val="120000"/>
            </a:pPr>
            <a:endParaRPr lang="cs-CZ" sz="1600" dirty="0" smtClean="0"/>
          </a:p>
          <a:p>
            <a:pPr lvl="0" fontAlgn="base" hangingPunct="0">
              <a:buClr>
                <a:schemeClr val="tx2"/>
              </a:buClr>
              <a:buSzPct val="120000"/>
            </a:pPr>
            <a:r>
              <a:rPr lang="cs-CZ" sz="1600" dirty="0" smtClean="0"/>
              <a:t>Ta </a:t>
            </a:r>
            <a:r>
              <a:rPr lang="cs-CZ" sz="1600" dirty="0"/>
              <a:t>pokrývá popis jednotlivých charakteristik z </a:t>
            </a:r>
            <a:r>
              <a:rPr lang="cs-CZ" sz="1600" dirty="0" smtClean="0"/>
              <a:t>hlediska:</a:t>
            </a:r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hodnoty </a:t>
            </a:r>
            <a:r>
              <a:rPr lang="cs-CZ" sz="1600" dirty="0"/>
              <a:t>a jejího </a:t>
            </a:r>
            <a:r>
              <a:rPr lang="cs-CZ" sz="1600" b="1" dirty="0"/>
              <a:t>přínosu</a:t>
            </a:r>
            <a:r>
              <a:rPr lang="cs-CZ" sz="1600" dirty="0"/>
              <a:t> (</a:t>
            </a:r>
            <a:r>
              <a:rPr lang="cs-CZ" sz="1600" b="1" dirty="0" smtClean="0"/>
              <a:t>V = </a:t>
            </a:r>
            <a:r>
              <a:rPr lang="cs-CZ" sz="1600" b="1" dirty="0" err="1" smtClean="0"/>
              <a:t>value</a:t>
            </a:r>
            <a:r>
              <a:rPr lang="cs-CZ" sz="1600" b="1" dirty="0" smtClean="0"/>
              <a:t> = hodnota</a:t>
            </a:r>
            <a:r>
              <a:rPr lang="cs-CZ" sz="1600" dirty="0" smtClean="0"/>
              <a:t>),</a:t>
            </a:r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jedinečnosti </a:t>
            </a:r>
            <a:r>
              <a:rPr lang="cs-CZ" sz="1600" dirty="0"/>
              <a:t>spojenou se </a:t>
            </a:r>
            <a:r>
              <a:rPr lang="cs-CZ" sz="1600" b="1" dirty="0"/>
              <a:t>vzácností zdrojů</a:t>
            </a:r>
            <a:r>
              <a:rPr lang="cs-CZ" sz="1600" dirty="0"/>
              <a:t> (</a:t>
            </a:r>
            <a:r>
              <a:rPr lang="cs-CZ" sz="1600" b="1" dirty="0" smtClean="0"/>
              <a:t>R = </a:t>
            </a:r>
            <a:r>
              <a:rPr lang="cs-CZ" sz="1600" b="1" dirty="0" err="1" smtClean="0"/>
              <a:t>rareness</a:t>
            </a:r>
            <a:r>
              <a:rPr lang="cs-CZ" sz="1600" b="1" dirty="0" smtClean="0"/>
              <a:t> = jedinečnost</a:t>
            </a:r>
            <a:r>
              <a:rPr lang="cs-CZ" sz="1600" dirty="0" smtClean="0"/>
              <a:t>),</a:t>
            </a:r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nenapodobitelnosti </a:t>
            </a:r>
            <a:r>
              <a:rPr lang="cs-CZ" sz="1600" b="1" dirty="0"/>
              <a:t>využívaného zdroje </a:t>
            </a:r>
            <a:r>
              <a:rPr lang="cs-CZ" sz="1600" dirty="0"/>
              <a:t>(</a:t>
            </a:r>
            <a:r>
              <a:rPr lang="cs-CZ" sz="1600" b="1" dirty="0" smtClean="0"/>
              <a:t>I = </a:t>
            </a:r>
            <a:r>
              <a:rPr lang="cs-CZ" sz="1600" b="1" dirty="0" err="1" smtClean="0"/>
              <a:t>inimitability</a:t>
            </a:r>
            <a:r>
              <a:rPr lang="cs-CZ" sz="1600" b="1" dirty="0" smtClean="0"/>
              <a:t> = nenapodobitelnost</a:t>
            </a:r>
            <a:r>
              <a:rPr lang="cs-CZ" sz="1600" dirty="0" smtClean="0"/>
              <a:t>),</a:t>
            </a:r>
          </a:p>
          <a:p>
            <a:pPr marL="285750" lvl="0" indent="-285750" fontAlgn="base" hangingPunct="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organizační </a:t>
            </a:r>
            <a:r>
              <a:rPr lang="cs-CZ" sz="1600" b="1" dirty="0"/>
              <a:t>schopnosti</a:t>
            </a:r>
            <a:r>
              <a:rPr lang="cs-CZ" sz="1600" dirty="0"/>
              <a:t> a zajištění účinného využití zdrojů k podnikatelským aktivitám (</a:t>
            </a:r>
            <a:r>
              <a:rPr lang="cs-CZ" sz="1600" b="1" dirty="0" smtClean="0"/>
              <a:t>O = </a:t>
            </a:r>
            <a:r>
              <a:rPr lang="cs-CZ" sz="1600" b="1" dirty="0" err="1" smtClean="0"/>
              <a:t>organization</a:t>
            </a:r>
            <a:r>
              <a:rPr lang="cs-CZ" sz="1600" b="1" dirty="0" smtClean="0"/>
              <a:t> = organizovanost</a:t>
            </a:r>
            <a:r>
              <a:rPr lang="cs-CZ" sz="1600" dirty="0" smtClean="0"/>
              <a:t>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C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3"/>
            <a:ext cx="7772400" cy="1440159"/>
          </a:xfrm>
        </p:spPr>
        <p:txBody>
          <a:bodyPr/>
          <a:lstStyle/>
          <a:p>
            <a:pPr algn="just"/>
            <a:r>
              <a:rPr lang="cs-CZ" sz="1600" dirty="0" smtClean="0"/>
              <a:t>Používá se pro </a:t>
            </a:r>
            <a:r>
              <a:rPr lang="cs-CZ" sz="1600" dirty="0"/>
              <a:t>závěrečné vyhodnocení vnějšího i vnitřního prostředí a jeho dopadů na </a:t>
            </a:r>
            <a:r>
              <a:rPr lang="cs-CZ" sz="1600" dirty="0" smtClean="0"/>
              <a:t>podnikání</a:t>
            </a:r>
          </a:p>
          <a:p>
            <a:pPr algn="just"/>
            <a:r>
              <a:rPr lang="cs-CZ" sz="1600" dirty="0" smtClean="0"/>
              <a:t>Strategie se </a:t>
            </a:r>
            <a:r>
              <a:rPr lang="cs-CZ" sz="1600" dirty="0"/>
              <a:t>zaměřují na globální </a:t>
            </a:r>
            <a:r>
              <a:rPr lang="cs-CZ" sz="1600" dirty="0" smtClean="0"/>
              <a:t>nebo </a:t>
            </a:r>
            <a:r>
              <a:rPr lang="cs-CZ" sz="1600" dirty="0"/>
              <a:t>regionální </a:t>
            </a:r>
            <a:r>
              <a:rPr lang="cs-CZ" sz="1600" dirty="0" smtClean="0"/>
              <a:t>podnikatelské </a:t>
            </a:r>
            <a:r>
              <a:rPr lang="cs-CZ" sz="1600" dirty="0"/>
              <a:t>prostředí </a:t>
            </a:r>
            <a:r>
              <a:rPr lang="cs-CZ" sz="1600" dirty="0" smtClean="0"/>
              <a:t>s ohledem na příslušný produkt a s</a:t>
            </a:r>
            <a:r>
              <a:rPr lang="cs-CZ" sz="1600" dirty="0"/>
              <a:t> vazbami na konkrétně působící (ovlivňující) faktory. </a:t>
            </a:r>
            <a:endParaRPr lang="cs-CZ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068960"/>
            <a:ext cx="559816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Vyhodnocení podnikatelského prostředí, stanovení vize, mise a cílů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136815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600" dirty="0" smtClean="0"/>
              <a:t>Celkové </a:t>
            </a:r>
            <a:r>
              <a:rPr lang="cs-CZ" sz="1600" dirty="0"/>
              <a:t>vyhodnocení </a:t>
            </a:r>
            <a:r>
              <a:rPr lang="cs-CZ" sz="1600" dirty="0" smtClean="0"/>
              <a:t>prostředí</a:t>
            </a:r>
            <a:r>
              <a:rPr lang="cs-CZ" sz="1600" dirty="0"/>
              <a:t> </a:t>
            </a:r>
            <a:r>
              <a:rPr lang="cs-CZ" sz="1600" dirty="0" smtClean="0"/>
              <a:t>se </a:t>
            </a:r>
            <a:r>
              <a:rPr lang="cs-CZ" sz="1600" dirty="0"/>
              <a:t>opírá o SWOT </a:t>
            </a:r>
            <a:r>
              <a:rPr lang="cs-CZ" sz="1600" dirty="0" smtClean="0"/>
              <a:t>analýzu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SWOT analýza představuje výchozí analýzu v rámci strategického </a:t>
            </a:r>
            <a:r>
              <a:rPr lang="cs-CZ" sz="1600" dirty="0" smtClean="0"/>
              <a:t>plánování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SWOT analýza představuje koncepční rámec pro systematickou analýzu, který usnadňuje porovnání </a:t>
            </a:r>
            <a:r>
              <a:rPr lang="cs-CZ" sz="1600" b="1" dirty="0"/>
              <a:t>vnějších hrozeb a příležitostí </a:t>
            </a:r>
            <a:r>
              <a:rPr lang="cs-CZ" sz="1600" dirty="0"/>
              <a:t>s </a:t>
            </a:r>
            <a:r>
              <a:rPr lang="cs-CZ" sz="1600" b="1" dirty="0"/>
              <a:t>vnitřními silnými a slabými stránkami </a:t>
            </a:r>
            <a:r>
              <a:rPr lang="cs-CZ" sz="1600" dirty="0"/>
              <a:t>prostředí </a:t>
            </a:r>
            <a:r>
              <a:rPr lang="cs-CZ" sz="1600" dirty="0" smtClean="0"/>
              <a:t>podniku</a:t>
            </a:r>
            <a:endParaRPr lang="cs-CZ" sz="1600" dirty="0"/>
          </a:p>
          <a:p>
            <a:pPr algn="just">
              <a:spcBef>
                <a:spcPts val="0"/>
              </a:spcBef>
            </a:pPr>
            <a:endParaRPr lang="cs-CZ" sz="1800" dirty="0" smtClean="0"/>
          </a:p>
          <a:p>
            <a:pPr algn="just">
              <a:spcBef>
                <a:spcPts val="0"/>
              </a:spcBef>
            </a:pPr>
            <a:endParaRPr lang="cs-CZ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606" y="3356991"/>
            <a:ext cx="5614714" cy="28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a 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Vize </a:t>
            </a:r>
            <a:r>
              <a:rPr lang="cs-CZ" sz="1800" dirty="0" smtClean="0"/>
              <a:t>je široce </a:t>
            </a:r>
            <a:r>
              <a:rPr lang="cs-CZ" sz="1800" dirty="0"/>
              <a:t>koncipovaný, obecný, z hlediska nositele výkonu podnikatelských aktivit jedinečný a dlouhodobý návrh zaměření zamýšlených podnikatelských aktivit vztahující se primárně k budoucnosti, jež směřuje k dosažení a udržení určitého postavení na trhu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Mise </a:t>
            </a:r>
            <a:r>
              <a:rPr lang="cs-CZ" sz="1800" dirty="0" smtClean="0"/>
              <a:t>je poslání, které </a:t>
            </a:r>
            <a:r>
              <a:rPr lang="cs-CZ" sz="1800" dirty="0"/>
              <a:t>specifikuje, o co bude organizace z dlouhodobého hlediska </a:t>
            </a:r>
            <a:r>
              <a:rPr lang="cs-CZ" sz="1800" dirty="0" smtClean="0"/>
              <a:t>usilovat.</a:t>
            </a:r>
          </a:p>
          <a:p>
            <a:r>
              <a:rPr lang="cs-CZ" sz="1800" b="1" dirty="0" smtClean="0"/>
              <a:t>Mise </a:t>
            </a:r>
            <a:r>
              <a:rPr lang="cs-CZ" sz="1800" dirty="0" smtClean="0"/>
              <a:t>má zdůvodnit </a:t>
            </a:r>
            <a:r>
              <a:rPr lang="cs-CZ" sz="1800" dirty="0"/>
              <a:t>směry dlouhodobého rozvoje a specifika, kterými se bude od obdobných </a:t>
            </a:r>
            <a:r>
              <a:rPr lang="cs-CZ" sz="1800" dirty="0" smtClean="0"/>
              <a:t>podniků </a:t>
            </a:r>
            <a:r>
              <a:rPr lang="cs-CZ" sz="1800" dirty="0"/>
              <a:t>odlišovat.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Cíl </a:t>
            </a:r>
            <a:r>
              <a:rPr lang="cs-CZ" sz="1800" dirty="0"/>
              <a:t>lze charakterizovat jako konečný stav, ke kterému směřují všechny aktivity </a:t>
            </a:r>
            <a:r>
              <a:rPr lang="cs-CZ" sz="1800" dirty="0" smtClean="0"/>
              <a:t>podniku.</a:t>
            </a:r>
          </a:p>
          <a:p>
            <a:r>
              <a:rPr lang="cs-CZ" sz="1800" b="1" dirty="0"/>
              <a:t>Cíle</a:t>
            </a:r>
            <a:r>
              <a:rPr lang="cs-CZ" sz="1800" dirty="0"/>
              <a:t> musí být pochopitelné a akceptovatelné pro všechny, kdo se na jejich dosažení bude </a:t>
            </a:r>
            <a:r>
              <a:rPr lang="cs-CZ" sz="1800" dirty="0" smtClean="0"/>
              <a:t>podílet a musí </a:t>
            </a:r>
            <a:r>
              <a:rPr lang="cs-CZ" sz="1800" dirty="0"/>
              <a:t>být verifikovatelné, aby se daly kontrolovat a zajistit jejich relevantní dosažení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Podstatou </a:t>
            </a:r>
            <a:r>
              <a:rPr lang="cs-CZ" sz="1800" b="1" dirty="0"/>
              <a:t>strategie</a:t>
            </a:r>
            <a:r>
              <a:rPr lang="cs-CZ" sz="1800" dirty="0"/>
              <a:t> </a:t>
            </a:r>
            <a:r>
              <a:rPr lang="cs-CZ" sz="1800" dirty="0" smtClean="0"/>
              <a:t>podniku </a:t>
            </a:r>
            <a:r>
              <a:rPr lang="cs-CZ" sz="1800" dirty="0"/>
              <a:t>je získání pomyslné přednosti, která zajišťuje určité výsadní postavení v poskytování aktivit v prostředí komparace s jinými organizacemi</a:t>
            </a:r>
            <a:r>
              <a:rPr lang="cs-CZ" sz="1800" dirty="0" smtClean="0"/>
              <a:t>.</a:t>
            </a:r>
          </a:p>
          <a:p>
            <a:r>
              <a:rPr lang="cs-CZ" sz="1800" b="1" dirty="0"/>
              <a:t>S</a:t>
            </a:r>
            <a:r>
              <a:rPr lang="cs-CZ" sz="1800" b="1" dirty="0" smtClean="0"/>
              <a:t>trategie </a:t>
            </a:r>
            <a:r>
              <a:rPr lang="cs-CZ" sz="1800" dirty="0" smtClean="0"/>
              <a:t>podniku </a:t>
            </a:r>
            <a:r>
              <a:rPr lang="cs-CZ" sz="1800" dirty="0"/>
              <a:t>vychází z vymezeného poslání a cíle s tím, že se opírá o přednosti, které podnikatelská jednotka vlastní v daném podnikatelském </a:t>
            </a:r>
            <a:r>
              <a:rPr lang="cs-CZ" sz="1800" dirty="0" smtClean="0"/>
              <a:t>prostředí. </a:t>
            </a:r>
            <a:endParaRPr lang="cs-CZ" sz="1800" dirty="0"/>
          </a:p>
          <a:p>
            <a:r>
              <a:rPr lang="cs-CZ" sz="1800" b="1" dirty="0" smtClean="0"/>
              <a:t>Strategie</a:t>
            </a:r>
            <a:r>
              <a:rPr lang="cs-CZ" sz="1800" dirty="0" smtClean="0"/>
              <a:t> se vymezuje na </a:t>
            </a:r>
            <a:r>
              <a:rPr lang="cs-CZ" sz="1800" dirty="0"/>
              <a:t>základě </a:t>
            </a:r>
            <a:r>
              <a:rPr lang="cs-CZ" sz="1800" b="1" dirty="0" smtClean="0"/>
              <a:t>SWOT </a:t>
            </a:r>
            <a:r>
              <a:rPr lang="cs-CZ" sz="1800" b="1" dirty="0"/>
              <a:t>analýzy</a:t>
            </a:r>
            <a:r>
              <a:rPr lang="cs-CZ" sz="1800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1212</Words>
  <Application>Microsoft Office PowerPoint</Application>
  <PresentationFormat>Předvádění na obrazovce (4:3)</PresentationFormat>
  <Paragraphs>179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Směsice</vt:lpstr>
      <vt:lpstr>Podnikatelský záměr</vt:lpstr>
      <vt:lpstr>Podnikatelské prostředí</vt:lpstr>
      <vt:lpstr>Vnější podnikatelské prostředí</vt:lpstr>
      <vt:lpstr>Vnější podnikatelské prostředí</vt:lpstr>
      <vt:lpstr>Vnitřní podnikatelské prostředí</vt:lpstr>
      <vt:lpstr>4 C analýza</vt:lpstr>
      <vt:lpstr>Vyhodnocení podnikatelského prostředí, stanovení vize, mise a cílů</vt:lpstr>
      <vt:lpstr>Vize a mise</vt:lpstr>
      <vt:lpstr>Cíle a strategie</vt:lpstr>
      <vt:lpstr>Stanovení strategie podnikání</vt:lpstr>
      <vt:lpstr>Podnikatelská politika</vt:lpstr>
      <vt:lpstr>Sestavení business modelu vzhledem k zjištěným skutečnostem</vt:lpstr>
      <vt:lpstr>Sestavení business modelu vzhledem k zjištěným skutečnostem</vt:lpstr>
      <vt:lpstr>Financování podniku</vt:lpstr>
      <vt:lpstr>Finanční plánování</vt:lpstr>
      <vt:lpstr>Zakladatelský rozpočet</vt:lpstr>
      <vt:lpstr>Fáze podnikání v návaznosti na vývoj cash-flow</vt:lpstr>
      <vt:lpstr>Bod zvratu</vt:lpstr>
      <vt:lpstr>Bod zvratu</vt:lpstr>
      <vt:lpstr>Analýza rizika, způsoby odklonu a řízení rizika</vt:lpstr>
      <vt:lpstr>Řízení rizika</vt:lpstr>
      <vt:lpstr>Metody analýzy rizik</vt:lpstr>
      <vt:lpstr>Řízení a odklon rizik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Suchanek Petr</cp:lastModifiedBy>
  <cp:revision>190</cp:revision>
  <dcterms:created xsi:type="dcterms:W3CDTF">2020-11-01T14:42:00Z</dcterms:created>
  <dcterms:modified xsi:type="dcterms:W3CDTF">2020-11-20T10:03:56Z</dcterms:modified>
</cp:coreProperties>
</file>