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7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08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33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133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 altLang="cs-CZ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 altLang="cs-CZ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BCCB148-35E5-41A1-9CFB-E1F1BB7168FF}" type="slidenum">
              <a:rPr lang="cs-CZ" altLang="cs-CZ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184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D03D3-30DC-48A5-9D58-69910411DCC4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65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D0803-7B2A-4057-ADA7-0DC477DFB1F1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92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5A41F-1F82-48D4-AA5F-68FA16B74068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839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EE93F-174F-4F56-9097-E9A9C3447530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64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481E6-1385-4784-98C4-C7CD89A4CE84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31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D3AC5-9C28-4E18-A384-9FD10BB7749A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45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C6031-502C-4B77-9A3A-5C474DAA28B8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323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627B2-954D-4754-A505-0BB3388C5DD6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97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C8BCD-54DF-4D2B-AB2B-B9F9E7EA8F02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189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4DE8F-BF75-4831-8965-2BC42EDBB3EE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04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9C1588-F40D-4272-837C-9C127D51795E}" type="slidenum">
              <a:rPr lang="cs-CZ" alt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68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Kalkulace, odpisy a likvidita</a:t>
            </a:r>
            <a:endParaRPr lang="cs-CZ" altLang="cs-CZ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Kalkulace</a:t>
            </a:r>
          </a:p>
          <a:p>
            <a:pPr eaLnBrk="1" hangingPunct="1"/>
            <a:r>
              <a:rPr lang="cs-CZ" altLang="cs-CZ" dirty="0" smtClean="0"/>
              <a:t>Odpisy</a:t>
            </a:r>
          </a:p>
          <a:p>
            <a:pPr eaLnBrk="1" hangingPunct="1"/>
            <a:r>
              <a:rPr lang="cs-CZ" altLang="cs-CZ" dirty="0" smtClean="0"/>
              <a:t>Likvidita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77803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kalkulace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Nejprve je nutné vypočítat rozvrhovou základnu v penězích, která připadá na jednotlivý výrobek jako součet součinu plánů výroby a rozvrhové základny:</a:t>
            </a:r>
          </a:p>
          <a:p>
            <a:pPr lvl="1"/>
            <a:r>
              <a:rPr lang="cs-CZ" sz="1400" dirty="0"/>
              <a:t>Rozvrhová základna v penězích = (2000 * 220) + (1600 * 250) = 840 </a:t>
            </a:r>
            <a:r>
              <a:rPr lang="cs-CZ" sz="1400" dirty="0" smtClean="0"/>
              <a:t>000</a:t>
            </a:r>
            <a:endParaRPr lang="cs-CZ" sz="1400" dirty="0"/>
          </a:p>
          <a:p>
            <a:pPr marL="0" indent="0">
              <a:buNone/>
            </a:pPr>
            <a:endParaRPr lang="cs-CZ" sz="1000" dirty="0" smtClean="0"/>
          </a:p>
          <a:p>
            <a:r>
              <a:rPr lang="cs-CZ" sz="1600" dirty="0" smtClean="0"/>
              <a:t>Následně </a:t>
            </a:r>
            <a:r>
              <a:rPr lang="cs-CZ" sz="1600" dirty="0"/>
              <a:t>je možné spočítat procento režie jako podíl příslušné režie a rozvrhové základny:</a:t>
            </a:r>
          </a:p>
          <a:p>
            <a:pPr lvl="1"/>
            <a:r>
              <a:rPr lang="cs-CZ" sz="1400" dirty="0"/>
              <a:t>Výrobní režie = 1 260 000 / 840 000 = 150%</a:t>
            </a:r>
          </a:p>
          <a:p>
            <a:pPr lvl="1"/>
            <a:r>
              <a:rPr lang="cs-CZ" sz="1400" dirty="0"/>
              <a:t>Správní režie = 504 000 / 840 000 = 60%</a:t>
            </a:r>
          </a:p>
          <a:p>
            <a:pPr lvl="1"/>
            <a:r>
              <a:rPr lang="cs-CZ" sz="1400" dirty="0"/>
              <a:t>Odbytová režie = 336 000 / 840 000 = 40 %</a:t>
            </a:r>
          </a:p>
          <a:p>
            <a:pPr marL="0" indent="0">
              <a:buNone/>
            </a:pPr>
            <a:endParaRPr lang="cs-CZ" sz="1000" dirty="0"/>
          </a:p>
          <a:p>
            <a:r>
              <a:rPr lang="cs-CZ" sz="1600" dirty="0"/>
              <a:t>Dále je potřeba rozpočítat režie pro jednotlivé výrobky s využitím příslušné rozvrhové základny:</a:t>
            </a:r>
          </a:p>
          <a:p>
            <a:pPr marL="0" indent="0">
              <a:buNone/>
            </a:pPr>
            <a:r>
              <a:rPr lang="cs-CZ" sz="1600" dirty="0"/>
              <a:t>	</a:t>
            </a:r>
            <a:r>
              <a:rPr lang="cs-CZ" sz="1600" dirty="0" smtClean="0"/>
              <a:t>	</a:t>
            </a:r>
            <a:r>
              <a:rPr lang="cs-CZ" sz="1600" dirty="0"/>
              <a:t>	A			B</a:t>
            </a:r>
          </a:p>
          <a:p>
            <a:pPr marL="0" indent="0">
              <a:buNone/>
            </a:pPr>
            <a:r>
              <a:rPr lang="cs-CZ" sz="1600" dirty="0" smtClean="0"/>
              <a:t>	VR</a:t>
            </a:r>
            <a:r>
              <a:rPr lang="cs-CZ" sz="1600" dirty="0"/>
              <a:t>	1,50 x 220 = 330 Kč		1,50 x 250 = 375 Kč</a:t>
            </a:r>
          </a:p>
          <a:p>
            <a:pPr marL="0" indent="0">
              <a:buNone/>
            </a:pPr>
            <a:r>
              <a:rPr lang="cs-CZ" sz="1600" dirty="0" smtClean="0"/>
              <a:t>	SR</a:t>
            </a:r>
            <a:r>
              <a:rPr lang="cs-CZ" sz="1600" dirty="0"/>
              <a:t>	0,60 x 220 = 132 Kč		0,60 x 250 = 150 Kč</a:t>
            </a:r>
          </a:p>
          <a:p>
            <a:pPr marL="0" indent="0">
              <a:buNone/>
            </a:pPr>
            <a:r>
              <a:rPr lang="cs-CZ" sz="1600" dirty="0" smtClean="0"/>
              <a:t>	OR</a:t>
            </a:r>
            <a:r>
              <a:rPr lang="cs-CZ" sz="1600" dirty="0"/>
              <a:t>	0,40 x 220 = 88 Kč		</a:t>
            </a:r>
            <a:r>
              <a:rPr lang="cs-CZ" sz="1600" dirty="0" smtClean="0"/>
              <a:t>	0,40 </a:t>
            </a:r>
            <a:r>
              <a:rPr lang="cs-CZ" sz="1600" dirty="0"/>
              <a:t>x 250 = 100 Kč</a:t>
            </a:r>
          </a:p>
          <a:p>
            <a:pPr marL="0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630286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kalkulace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/>
              <a:t>Následně lze sestavit kalkulační vzorce pro oba produkty:</a:t>
            </a:r>
          </a:p>
          <a:p>
            <a:pPr marL="0" indent="0">
              <a:buNone/>
            </a:pPr>
            <a:r>
              <a:rPr lang="cs-CZ" sz="1700" dirty="0"/>
              <a:t>				A			B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700" dirty="0"/>
              <a:t>Přímý materiál	</a:t>
            </a:r>
            <a:r>
              <a:rPr lang="cs-CZ" sz="1700" dirty="0" smtClean="0"/>
              <a:t>	</a:t>
            </a:r>
            <a:r>
              <a:rPr lang="cs-CZ" sz="1700" dirty="0"/>
              <a:t>	300,-			400,-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700" b="1" dirty="0"/>
              <a:t>Přímé mzdy</a:t>
            </a:r>
            <a:r>
              <a:rPr lang="cs-CZ" sz="1700" dirty="0"/>
              <a:t>			220,-			250,-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700" u="sng" dirty="0"/>
              <a:t>Výrobní režie			330,-			375,-</a:t>
            </a:r>
            <a:endParaRPr lang="cs-CZ" sz="1700" dirty="0"/>
          </a:p>
          <a:p>
            <a:pPr marL="0" indent="0">
              <a:spcBef>
                <a:spcPts val="0"/>
              </a:spcBef>
              <a:buNone/>
            </a:pPr>
            <a:r>
              <a:rPr lang="cs-CZ" sz="1700" dirty="0"/>
              <a:t>VN výroby			850,-			1 025,-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700" u="sng" dirty="0"/>
              <a:t>Správní režie			132,-			150,-</a:t>
            </a:r>
            <a:endParaRPr lang="cs-CZ" sz="1700" dirty="0"/>
          </a:p>
          <a:p>
            <a:pPr marL="0" indent="0">
              <a:spcBef>
                <a:spcPts val="0"/>
              </a:spcBef>
              <a:buNone/>
            </a:pPr>
            <a:r>
              <a:rPr lang="cs-CZ" sz="1700" dirty="0"/>
              <a:t>VN VÝKONU	</a:t>
            </a:r>
            <a:r>
              <a:rPr lang="cs-CZ" sz="1700" dirty="0" smtClean="0"/>
              <a:t>	</a:t>
            </a:r>
            <a:r>
              <a:rPr lang="cs-CZ" sz="1700" dirty="0"/>
              <a:t>	982,-			1 175,-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700" u="sng" dirty="0"/>
              <a:t>Odbytová režie	</a:t>
            </a:r>
            <a:r>
              <a:rPr lang="cs-CZ" sz="1700" u="sng" dirty="0" smtClean="0"/>
              <a:t>	</a:t>
            </a:r>
            <a:r>
              <a:rPr lang="cs-CZ" sz="1700" u="sng" dirty="0"/>
              <a:t>	88,-			100,-</a:t>
            </a:r>
            <a:endParaRPr lang="cs-CZ" sz="1700" dirty="0"/>
          </a:p>
          <a:p>
            <a:pPr marL="0" indent="0">
              <a:spcBef>
                <a:spcPts val="0"/>
              </a:spcBef>
              <a:buNone/>
            </a:pPr>
            <a:r>
              <a:rPr lang="cs-CZ" sz="1700" dirty="0"/>
              <a:t>ÚVNV				1 070,-			1 275,-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700" u="sng" dirty="0"/>
              <a:t>Zisk				160,50			191,25</a:t>
            </a:r>
            <a:endParaRPr lang="cs-CZ" sz="1700" dirty="0"/>
          </a:p>
          <a:p>
            <a:pPr marL="0" indent="0">
              <a:spcBef>
                <a:spcPts val="0"/>
              </a:spcBef>
              <a:buNone/>
            </a:pPr>
            <a:r>
              <a:rPr lang="cs-CZ" sz="1700" dirty="0"/>
              <a:t>Prodejní cena bez </a:t>
            </a:r>
            <a:r>
              <a:rPr lang="cs-CZ" sz="1700" dirty="0" smtClean="0"/>
              <a:t>DPH	</a:t>
            </a:r>
            <a:r>
              <a:rPr lang="cs-CZ" sz="1700" dirty="0"/>
              <a:t>	1 230,50		</a:t>
            </a:r>
            <a:r>
              <a:rPr lang="cs-CZ" sz="1700" dirty="0" smtClean="0"/>
              <a:t>	1 </a:t>
            </a:r>
            <a:r>
              <a:rPr lang="cs-CZ" sz="1700" dirty="0"/>
              <a:t>466,25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700" u="sng" dirty="0"/>
              <a:t>DPH 5 %			</a:t>
            </a:r>
            <a:r>
              <a:rPr lang="cs-CZ" sz="1700" u="sng" dirty="0" smtClean="0"/>
              <a:t>	61,60</a:t>
            </a:r>
            <a:r>
              <a:rPr lang="cs-CZ" sz="1700" u="sng" dirty="0"/>
              <a:t>			73,40</a:t>
            </a:r>
            <a:endParaRPr lang="cs-CZ" sz="1700" dirty="0"/>
          </a:p>
          <a:p>
            <a:pPr marL="0" indent="0">
              <a:spcBef>
                <a:spcPts val="0"/>
              </a:spcBef>
              <a:buNone/>
            </a:pPr>
            <a:r>
              <a:rPr lang="cs-CZ" sz="1700" dirty="0"/>
              <a:t>Prodejní cena s DPH		1 292,10		</a:t>
            </a:r>
            <a:r>
              <a:rPr lang="cs-CZ" sz="1700" dirty="0" smtClean="0"/>
              <a:t>	1</a:t>
            </a:r>
            <a:r>
              <a:rPr lang="cs-CZ" sz="1700" dirty="0"/>
              <a:t> 539,65</a:t>
            </a:r>
            <a:endParaRPr lang="cs-CZ" sz="1700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98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49263" algn="l"/>
              </a:tabLst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783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147591"/>
          </a:xfrm>
        </p:spPr>
        <p:txBody>
          <a:bodyPr/>
          <a:lstStyle/>
          <a:p>
            <a:r>
              <a:rPr lang="cs-CZ" sz="1800" b="1" dirty="0"/>
              <a:t>Odpis</a:t>
            </a:r>
            <a:r>
              <a:rPr lang="cs-CZ" sz="1800" dirty="0"/>
              <a:t> představuje peněžní vyjádření opotřebení dlouhodobého majetku za určité časové </a:t>
            </a:r>
            <a:r>
              <a:rPr lang="cs-CZ" sz="1800" dirty="0" smtClean="0"/>
              <a:t>období.</a:t>
            </a:r>
          </a:p>
          <a:p>
            <a:r>
              <a:rPr lang="cs-CZ" sz="1800" dirty="0" smtClean="0"/>
              <a:t>Odpisování </a:t>
            </a:r>
            <a:r>
              <a:rPr lang="cs-CZ" sz="1800" dirty="0"/>
              <a:t>znamená postupné zahrnování vstupní ceny dlouhodobého majetku do </a:t>
            </a:r>
            <a:r>
              <a:rPr lang="cs-CZ" sz="1800" dirty="0" smtClean="0"/>
              <a:t>nákladů. </a:t>
            </a:r>
            <a:endParaRPr lang="cs-CZ" sz="1800" dirty="0"/>
          </a:p>
          <a:p>
            <a:r>
              <a:rPr lang="cs-CZ" sz="1800" dirty="0" smtClean="0"/>
              <a:t>Zákon </a:t>
            </a:r>
            <a:r>
              <a:rPr lang="cs-CZ" sz="1800" dirty="0"/>
              <a:t>č. 586/1992 Sb., o daních z příjmů, </a:t>
            </a:r>
            <a:r>
              <a:rPr lang="cs-CZ" sz="1800" dirty="0" smtClean="0"/>
              <a:t>vymezuje </a:t>
            </a:r>
            <a:r>
              <a:rPr lang="cs-CZ" sz="1800" dirty="0"/>
              <a:t>„daňové odpisy“, tedy maximální odpisy, které u jednotlivých druhů majetku může účetní jednotka zahrnout do daňových nákladů</a:t>
            </a:r>
            <a:r>
              <a:rPr lang="cs-CZ" sz="1800" dirty="0" smtClean="0"/>
              <a:t>.</a:t>
            </a:r>
            <a:endParaRPr lang="cs-CZ" sz="1800" dirty="0"/>
          </a:p>
          <a:p>
            <a:r>
              <a:rPr lang="cs-CZ" sz="1800" dirty="0"/>
              <a:t>Odpisy dlouhodobého majetku jsou v zákoně upraveny v par. 26 až par. 32a, přičemž pro </a:t>
            </a:r>
            <a:r>
              <a:rPr lang="cs-CZ" sz="1800" dirty="0" smtClean="0"/>
              <a:t>výpočet </a:t>
            </a:r>
            <a:r>
              <a:rPr lang="cs-CZ" sz="1800" dirty="0"/>
              <a:t>daňových odpisů potřebujeme znát:</a:t>
            </a:r>
          </a:p>
          <a:p>
            <a:pPr lvl="1"/>
            <a:r>
              <a:rPr lang="cs-CZ" sz="1600" b="1" dirty="0"/>
              <a:t>Vstupní cenu (par. 29 zákona)</a:t>
            </a:r>
          </a:p>
          <a:p>
            <a:pPr lvl="1"/>
            <a:r>
              <a:rPr lang="cs-CZ" sz="1600" b="1" dirty="0"/>
              <a:t>Metodu odepisování (par. 31 nebo par. 32)</a:t>
            </a:r>
          </a:p>
          <a:p>
            <a:pPr lvl="1"/>
            <a:r>
              <a:rPr lang="cs-CZ" sz="1600" b="1" dirty="0"/>
              <a:t>Odpisovou skupinu (par. 30).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82696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Odpisy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147591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1800" b="1" dirty="0"/>
              <a:t>Vstupní cenu</a:t>
            </a:r>
            <a:r>
              <a:rPr lang="cs-CZ" sz="1800" dirty="0"/>
              <a:t> obvykle tvoří pořizovací cena dlouhodobého (hmotného) majetku, tzn. cena pořízení (cena, za kterou jsme majetek koupili) navýšena o případnou přepravu, instalaci </a:t>
            </a:r>
            <a:r>
              <a:rPr lang="cs-CZ" sz="1800" dirty="0" smtClean="0"/>
              <a:t>apod.</a:t>
            </a:r>
          </a:p>
          <a:p>
            <a:pPr>
              <a:spcBef>
                <a:spcPts val="0"/>
              </a:spcBef>
            </a:pPr>
            <a:r>
              <a:rPr lang="cs-CZ" sz="1800" b="1" dirty="0" smtClean="0"/>
              <a:t>Metoda </a:t>
            </a:r>
            <a:r>
              <a:rPr lang="cs-CZ" sz="1800" b="1" dirty="0"/>
              <a:t>odepisování</a:t>
            </a:r>
            <a:r>
              <a:rPr lang="cs-CZ" sz="1800" dirty="0"/>
              <a:t> může být rovnoměrná (par. 31) nebo zrychlená (par. 32), blíže viz </a:t>
            </a:r>
            <a:r>
              <a:rPr lang="cs-CZ" sz="1800" dirty="0" smtClean="0"/>
              <a:t>níže.</a:t>
            </a:r>
          </a:p>
          <a:p>
            <a:pPr>
              <a:spcBef>
                <a:spcPts val="0"/>
              </a:spcBef>
            </a:pPr>
            <a:r>
              <a:rPr lang="cs-CZ" sz="1800" b="1" dirty="0" smtClean="0"/>
              <a:t>Odpisovou </a:t>
            </a:r>
            <a:r>
              <a:rPr lang="cs-CZ" sz="1800" b="1" dirty="0"/>
              <a:t>skupinu</a:t>
            </a:r>
            <a:r>
              <a:rPr lang="cs-CZ" sz="1800" dirty="0"/>
              <a:t> lze nalézt v paragrafu 30. Odpisová skupina určuje počet let, po které se majetek bude odepisovat, tzn. od 3 let v </a:t>
            </a:r>
            <a:r>
              <a:rPr lang="cs-CZ" sz="1800" b="1" dirty="0"/>
              <a:t>první odpisové skupině </a:t>
            </a:r>
            <a:r>
              <a:rPr lang="cs-CZ" sz="1800" dirty="0"/>
              <a:t>po 50 let v </a:t>
            </a:r>
            <a:r>
              <a:rPr lang="cs-CZ" sz="1800" b="1" dirty="0"/>
              <a:t>šesté odpisové skupině</a:t>
            </a:r>
            <a:r>
              <a:rPr lang="cs-CZ" sz="1800" dirty="0"/>
              <a:t>. Zařazení majetku do jednotlivých skupin se provádí podle přílohy č. 1 zákona.</a:t>
            </a:r>
          </a:p>
          <a:p>
            <a:pPr marL="0" indent="0">
              <a:spcBef>
                <a:spcPts val="0"/>
              </a:spcBef>
              <a:buNone/>
            </a:pPr>
            <a:endParaRPr lang="cs-CZ" sz="1000" dirty="0"/>
          </a:p>
          <a:p>
            <a:pPr>
              <a:spcBef>
                <a:spcPts val="0"/>
              </a:spcBef>
            </a:pPr>
            <a:r>
              <a:rPr lang="cs-CZ" sz="1800" dirty="0"/>
              <a:t>Dvě důležité skutečnosti, které uvádí zákon, a ve se často chybuje, jsou: </a:t>
            </a:r>
          </a:p>
          <a:p>
            <a:pPr lvl="1">
              <a:spcBef>
                <a:spcPts val="0"/>
              </a:spcBef>
            </a:pPr>
            <a:r>
              <a:rPr lang="cs-CZ" sz="1600" b="1" dirty="0"/>
              <a:t>Odpisy vypočtené v jednotlivých letech se zaokrouhlují na celé Kč nahoru</a:t>
            </a:r>
            <a:endParaRPr lang="cs-CZ" sz="1600" dirty="0"/>
          </a:p>
          <a:p>
            <a:pPr lvl="1">
              <a:spcBef>
                <a:spcPts val="0"/>
              </a:spcBef>
            </a:pPr>
            <a:r>
              <a:rPr lang="cs-CZ" sz="1600" b="1" dirty="0"/>
              <a:t>Odepisuje se maximálně do výše vstupní ceny.</a:t>
            </a:r>
            <a:endParaRPr lang="cs-CZ" sz="16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54844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3"/>
            <a:ext cx="7772400" cy="252028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cs-CZ" sz="1400" dirty="0"/>
              <a:t>Zákon rozlišuje dva způsoby, kterými lze majetek odpisovat:</a:t>
            </a:r>
          </a:p>
          <a:p>
            <a:pPr lvl="1">
              <a:spcBef>
                <a:spcPts val="0"/>
              </a:spcBef>
            </a:pPr>
            <a:r>
              <a:rPr lang="cs-CZ" sz="1400" dirty="0"/>
              <a:t>Rovnoměrné odpisy</a:t>
            </a:r>
          </a:p>
          <a:p>
            <a:pPr lvl="1">
              <a:spcBef>
                <a:spcPts val="0"/>
              </a:spcBef>
            </a:pPr>
            <a:r>
              <a:rPr lang="cs-CZ" sz="1400" dirty="0"/>
              <a:t>Zrychlené odpisy</a:t>
            </a:r>
            <a:r>
              <a:rPr lang="cs-CZ" sz="1400" dirty="0" smtClean="0"/>
              <a:t>.</a:t>
            </a:r>
          </a:p>
          <a:p>
            <a:pPr marL="0" lvl="0" indent="0">
              <a:spcBef>
                <a:spcPts val="0"/>
              </a:spcBef>
              <a:buNone/>
            </a:pPr>
            <a:endParaRPr lang="cs-CZ" sz="1000" dirty="0"/>
          </a:p>
          <a:p>
            <a:pPr>
              <a:spcBef>
                <a:spcPts val="0"/>
              </a:spcBef>
            </a:pPr>
            <a:r>
              <a:rPr lang="cs-CZ" sz="1400" dirty="0"/>
              <a:t>K výpočtu </a:t>
            </a:r>
            <a:r>
              <a:rPr lang="cs-CZ" sz="1400" b="1" dirty="0"/>
              <a:t>rovnoměrných odpisů</a:t>
            </a:r>
            <a:r>
              <a:rPr lang="cs-CZ" sz="1400" dirty="0"/>
              <a:t> se využívá vzorec, do nějž se doplní </a:t>
            </a:r>
            <a:r>
              <a:rPr lang="cs-CZ" sz="1400" dirty="0" smtClean="0"/>
              <a:t>údaje </a:t>
            </a:r>
            <a:r>
              <a:rPr lang="cs-CZ" sz="1400" dirty="0"/>
              <a:t>o </a:t>
            </a:r>
            <a:r>
              <a:rPr lang="cs-CZ" sz="1400" b="1" dirty="0"/>
              <a:t>vstupní ceně dlouhodobého majetku</a:t>
            </a:r>
            <a:r>
              <a:rPr lang="cs-CZ" sz="1400" dirty="0"/>
              <a:t> a </a:t>
            </a:r>
            <a:r>
              <a:rPr lang="cs-CZ" sz="1400" b="1" dirty="0"/>
              <a:t>sazba</a:t>
            </a:r>
            <a:r>
              <a:rPr lang="cs-CZ" sz="1400" dirty="0"/>
              <a:t> z tabulky, podle toho, do které odpisové skupiny je </a:t>
            </a:r>
            <a:r>
              <a:rPr lang="cs-CZ" sz="1400" dirty="0" smtClean="0"/>
              <a:t>majetek zařazen, </a:t>
            </a:r>
            <a:r>
              <a:rPr lang="cs-CZ" sz="1400" dirty="0"/>
              <a:t>a kterým rokem je odepisování </a:t>
            </a:r>
            <a:r>
              <a:rPr lang="cs-CZ" sz="1400" dirty="0" smtClean="0"/>
              <a:t>prováděno.</a:t>
            </a:r>
          </a:p>
          <a:p>
            <a:pPr>
              <a:spcBef>
                <a:spcPts val="0"/>
              </a:spcBef>
            </a:pPr>
            <a:r>
              <a:rPr lang="cs-CZ" sz="1400" dirty="0" smtClean="0"/>
              <a:t>Pro </a:t>
            </a:r>
            <a:r>
              <a:rPr lang="cs-CZ" sz="1400" dirty="0"/>
              <a:t>každý nově pořízený dlouhodobý majetek je </a:t>
            </a:r>
            <a:r>
              <a:rPr lang="cs-CZ" sz="1400" dirty="0" smtClean="0"/>
              <a:t>nutné </a:t>
            </a:r>
            <a:r>
              <a:rPr lang="cs-CZ" sz="1400" dirty="0"/>
              <a:t>vybrat, jak se bude </a:t>
            </a:r>
            <a:r>
              <a:rPr lang="cs-CZ" sz="1400" dirty="0" smtClean="0"/>
              <a:t>odpisovat</a:t>
            </a:r>
            <a:r>
              <a:rPr lang="cs-CZ" sz="1400" b="1" dirty="0"/>
              <a:t> </a:t>
            </a:r>
            <a:r>
              <a:rPr lang="cs-CZ" sz="1400" dirty="0" smtClean="0"/>
              <a:t>a </a:t>
            </a:r>
            <a:r>
              <a:rPr lang="cs-CZ" sz="1400" dirty="0"/>
              <a:t>tuto volbu již není možné po celou dobu užívání tohoto majetku měnit.</a:t>
            </a:r>
          </a:p>
          <a:p>
            <a:pPr>
              <a:spcBef>
                <a:spcPts val="0"/>
              </a:spcBef>
            </a:pPr>
            <a:r>
              <a:rPr lang="cs-CZ" sz="1400" b="1" dirty="0"/>
              <a:t>Vzorec pro výpočet rovnoměrných odpisů:</a:t>
            </a:r>
            <a:endParaRPr lang="cs-CZ" sz="1400" dirty="0"/>
          </a:p>
          <a:p>
            <a:pPr marL="0" indent="0">
              <a:spcBef>
                <a:spcPts val="0"/>
              </a:spcBef>
              <a:buNone/>
            </a:pPr>
            <a:r>
              <a:rPr lang="cs-CZ" sz="1400" dirty="0" smtClean="0"/>
              <a:t>	roční </a:t>
            </a:r>
            <a:r>
              <a:rPr lang="cs-CZ" sz="1400" dirty="0"/>
              <a:t>odpis = (vstupní cena ∗ odpisová sazba) / 100</a:t>
            </a:r>
          </a:p>
          <a:p>
            <a:pPr lvl="0"/>
            <a:endParaRPr lang="cs-CZ" sz="1400" dirty="0"/>
          </a:p>
        </p:txBody>
      </p:sp>
      <p:graphicFrame>
        <p:nvGraphicFramePr>
          <p:cNvPr id="32" name="Tabulka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890181"/>
              </p:ext>
            </p:extLst>
          </p:nvPr>
        </p:nvGraphicFramePr>
        <p:xfrm>
          <a:off x="1403648" y="4437112"/>
          <a:ext cx="7272808" cy="1706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5842"/>
                <a:gridCol w="1732423"/>
                <a:gridCol w="1963305"/>
                <a:gridCol w="1931238"/>
              </a:tblGrid>
              <a:tr h="1320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odpisová skupina 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 prvním roce odpisování 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 dalších letech odpisování 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pro zvýšenou vstupní cenu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9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20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40 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33,3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9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11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22,25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20 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9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5,5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10,5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10 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9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2,15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5,15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5 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9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1,4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3,4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3,4 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9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1,02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2,02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 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060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Odpisy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259632" y="1916832"/>
            <a:ext cx="741682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Při </a:t>
            </a:r>
            <a:r>
              <a:rPr lang="cs-CZ" sz="1400" b="1" dirty="0"/>
              <a:t>zrychleném odepisování</a:t>
            </a:r>
            <a:r>
              <a:rPr lang="cs-CZ" sz="1400" dirty="0"/>
              <a:t> vypočítáváme odpis v prvním roce odepisování jinak, než v dalších </a:t>
            </a:r>
            <a:r>
              <a:rPr lang="cs-CZ" sz="1400" dirty="0" smtClean="0"/>
              <a:t>letech.</a:t>
            </a:r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dirty="0" smtClean="0"/>
              <a:t>K </a:t>
            </a:r>
            <a:r>
              <a:rPr lang="cs-CZ" sz="1400" dirty="0"/>
              <a:t>výpočtu musíme znát v prvním roce vstupní cenu, v dalších letech </a:t>
            </a:r>
            <a:r>
              <a:rPr lang="cs-CZ" sz="1400" dirty="0" smtClean="0"/>
              <a:t>zůstatkovou </a:t>
            </a:r>
            <a:r>
              <a:rPr lang="cs-CZ" sz="1400" dirty="0"/>
              <a:t>cenu a koeficienty z </a:t>
            </a:r>
            <a:r>
              <a:rPr lang="cs-CZ" sz="1400" dirty="0" smtClean="0"/>
              <a:t>tabulky, </a:t>
            </a:r>
            <a:r>
              <a:rPr lang="cs-CZ" sz="1400" dirty="0"/>
              <a:t>které vybereme podle zařazení </a:t>
            </a:r>
            <a:r>
              <a:rPr lang="cs-CZ" sz="1400" dirty="0" smtClean="0"/>
              <a:t>odepisovaného majetku </a:t>
            </a:r>
            <a:r>
              <a:rPr lang="cs-CZ" sz="1400" dirty="0"/>
              <a:t>do jedné z odpisových skupin.</a:t>
            </a:r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Vzorce pro výpočet v prvním roce a v následujících letech:</a:t>
            </a:r>
            <a:endParaRPr lang="cs-CZ" sz="1400" dirty="0"/>
          </a:p>
          <a:p>
            <a:r>
              <a:rPr lang="cs-CZ" sz="1400" dirty="0" smtClean="0"/>
              <a:t>odpis </a:t>
            </a:r>
            <a:r>
              <a:rPr lang="cs-CZ" sz="1400" dirty="0"/>
              <a:t>v 1. roce = vstupní cena / odpisový koeficient</a:t>
            </a:r>
          </a:p>
          <a:p>
            <a:r>
              <a:rPr lang="cs-CZ" sz="1400" dirty="0"/>
              <a:t>odpis v dalších letech = (2∗zůstatková cena) / (odpisový koeficient – n)</a:t>
            </a:r>
          </a:p>
          <a:p>
            <a:endParaRPr lang="cs-CZ" sz="1000" dirty="0"/>
          </a:p>
          <a:p>
            <a:r>
              <a:rPr lang="cs-CZ" sz="1400" dirty="0" smtClean="0"/>
              <a:t>Kde:</a:t>
            </a:r>
          </a:p>
          <a:p>
            <a:r>
              <a:rPr lang="cs-CZ" sz="1400" dirty="0" smtClean="0"/>
              <a:t>n………………………počet </a:t>
            </a:r>
            <a:r>
              <a:rPr lang="cs-CZ" sz="1400" dirty="0"/>
              <a:t>let, po které se již dlouhodobý majetek odepisoval</a:t>
            </a:r>
          </a:p>
          <a:p>
            <a:r>
              <a:rPr lang="cs-CZ" sz="1400" dirty="0"/>
              <a:t>zůstatková cena…vstupní cena – oprávky</a:t>
            </a:r>
          </a:p>
          <a:p>
            <a:r>
              <a:rPr lang="cs-CZ" sz="1400" dirty="0"/>
              <a:t>oprávky</a:t>
            </a:r>
            <a:r>
              <a:rPr lang="cs-CZ" sz="1400" dirty="0" smtClean="0"/>
              <a:t>…….………suma </a:t>
            </a:r>
            <a:r>
              <a:rPr lang="cs-CZ" sz="1400" dirty="0"/>
              <a:t>doposud provedených odpisů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410247"/>
              </p:ext>
            </p:extLst>
          </p:nvPr>
        </p:nvGraphicFramePr>
        <p:xfrm>
          <a:off x="1403648" y="4809932"/>
          <a:ext cx="6840761" cy="1706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8266"/>
                <a:gridCol w="1775793"/>
                <a:gridCol w="1603115"/>
                <a:gridCol w="1923587"/>
              </a:tblGrid>
              <a:tr h="1320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odpisová skupina 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 prvním roce odpisování 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 dalších letech odpisování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pro zvýšenou zůstatkovou cenu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9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 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 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9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5 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6 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9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11 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9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20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21 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20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9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30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31 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30 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9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50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51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50 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342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Odpisy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122413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1600" dirty="0"/>
              <a:t>Vypočtěte daňové odpisy dlouhodobého hmotného majetku (rovnoměrné i zrychlené) s pořizovací cenou 456 321 Kč, zatříděného do 2. odpisové skupiny (odepisuje se 5 let). Výsledky zapisujte přehledně do tabulky</a:t>
            </a:r>
            <a:r>
              <a:rPr lang="cs-CZ" sz="1600" dirty="0" smtClean="0"/>
              <a:t>.</a:t>
            </a:r>
          </a:p>
          <a:p>
            <a:pPr marL="0" indent="0">
              <a:buNone/>
            </a:pPr>
            <a:r>
              <a:rPr lang="cs-CZ" sz="1600" b="1" dirty="0" smtClean="0"/>
              <a:t>Řešení</a:t>
            </a:r>
            <a:endParaRPr lang="cs-CZ" sz="1600" b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535904"/>
              </p:ext>
            </p:extLst>
          </p:nvPr>
        </p:nvGraphicFramePr>
        <p:xfrm>
          <a:off x="1259632" y="3140968"/>
          <a:ext cx="7128791" cy="3413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4344"/>
                <a:gridCol w="2738648"/>
                <a:gridCol w="1895799"/>
              </a:tblGrid>
              <a:tr h="2120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VC majetku = 456 321 Kč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odpisová skupina = 2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</a:tr>
              <a:tr h="203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Rovnoměrné odpisy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</a:tr>
              <a:tr h="476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rok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Odpis (Kč)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zůstatková cena (Kč)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219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1. rok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50 196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406 125 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162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2. rok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101 532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304 593 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1811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3. rok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101 532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304 593 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035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4. rok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101 532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304 593 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965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poslední rok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101 529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0 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95580"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</a:tr>
              <a:tr h="203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Zrychlené odpisy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</a:tr>
              <a:tr h="123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rok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Odpis (Kč)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zůstatková cena (Kč)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168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1. rok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91 265 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365 056 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1049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2. rok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146 023 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219 033 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041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3. rok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109 517 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109 516 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889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4. rok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73 011 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36 505 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914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5. rok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36 505 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1371600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3739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Likvidita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cs-CZ" sz="1600" dirty="0" smtClean="0"/>
              <a:t>= Schopnost </a:t>
            </a:r>
            <a:r>
              <a:rPr lang="cs-CZ" sz="1600" dirty="0"/>
              <a:t>podniku dostát v příslušných lhůtách svým splatným závazkům, aniž by byl ohrožen bezporuchový proces vzniku a prodeje </a:t>
            </a:r>
            <a:r>
              <a:rPr lang="cs-CZ" sz="1600" dirty="0" smtClean="0"/>
              <a:t>výkonů.</a:t>
            </a:r>
            <a:endParaRPr lang="cs-CZ" sz="1600" dirty="0"/>
          </a:p>
          <a:p>
            <a:r>
              <a:rPr lang="cs-CZ" sz="1600" dirty="0"/>
              <a:t>V souvislosti s likviditou se v literatuře používají dva pojmy:</a:t>
            </a:r>
          </a:p>
          <a:p>
            <a:pPr lvl="1"/>
            <a:r>
              <a:rPr lang="cs-CZ" sz="1400" b="1" dirty="0" smtClean="0"/>
              <a:t>Likvidnost - </a:t>
            </a:r>
            <a:r>
              <a:rPr lang="cs-CZ" sz="1400" dirty="0" smtClean="0"/>
              <a:t>vlastnost </a:t>
            </a:r>
            <a:r>
              <a:rPr lang="cs-CZ" sz="1400" dirty="0"/>
              <a:t>majetkových složek podniku </a:t>
            </a:r>
            <a:r>
              <a:rPr lang="cs-CZ" sz="1400" dirty="0" smtClean="0"/>
              <a:t>být </a:t>
            </a:r>
            <a:r>
              <a:rPr lang="cs-CZ" sz="1400" dirty="0"/>
              <a:t>více nebo méně lehce použity jako platební prostředky nebo být na platební prostředky přeměněny (absolutní likvidita).</a:t>
            </a:r>
          </a:p>
          <a:p>
            <a:pPr lvl="1"/>
            <a:r>
              <a:rPr lang="cs-CZ" sz="1400" b="1" dirty="0" smtClean="0"/>
              <a:t>Likvidita - </a:t>
            </a:r>
            <a:r>
              <a:rPr lang="cs-CZ" sz="1400" dirty="0" smtClean="0"/>
              <a:t>schopnost </a:t>
            </a:r>
            <a:r>
              <a:rPr lang="cs-CZ" sz="1400" dirty="0"/>
              <a:t>podniku dostát všem platebním povinnostem a nevyhnutelným platbám v daném termínu (relativní likvidita, solventnost, platební schopnost</a:t>
            </a:r>
            <a:r>
              <a:rPr lang="cs-CZ" sz="1400" dirty="0" smtClean="0"/>
              <a:t>).</a:t>
            </a:r>
          </a:p>
          <a:p>
            <a:pPr marL="457200" lvl="1" indent="0">
              <a:buNone/>
            </a:pPr>
            <a:endParaRPr lang="cs-CZ" sz="1000" dirty="0"/>
          </a:p>
          <a:p>
            <a:r>
              <a:rPr lang="cs-CZ" sz="1600" dirty="0" smtClean="0"/>
              <a:t>Likvidita </a:t>
            </a:r>
            <a:r>
              <a:rPr lang="cs-CZ" sz="1600" dirty="0"/>
              <a:t>znamená vztah </a:t>
            </a:r>
            <a:r>
              <a:rPr lang="cs-CZ" sz="1600" b="1" dirty="0"/>
              <a:t>krytí</a:t>
            </a:r>
            <a:r>
              <a:rPr lang="cs-CZ" sz="1600" dirty="0"/>
              <a:t> (tzn. k danému okamžiku daný vztah mezi disponibilními platebními prostředky a splatnými závazky</a:t>
            </a:r>
            <a:r>
              <a:rPr lang="cs-CZ" sz="1600" dirty="0" smtClean="0"/>
              <a:t>).</a:t>
            </a:r>
          </a:p>
          <a:p>
            <a:r>
              <a:rPr lang="cs-CZ" sz="1600" dirty="0" smtClean="0"/>
              <a:t>Být </a:t>
            </a:r>
            <a:r>
              <a:rPr lang="cs-CZ" sz="1600" dirty="0"/>
              <a:t>likvidní předpokládá, že v každém okamžiku je krytí platebních prostředků vyšší nebo alespoň rovno potřebě platebních </a:t>
            </a:r>
            <a:r>
              <a:rPr lang="cs-CZ" sz="1600" dirty="0" smtClean="0"/>
              <a:t>prostředků.</a:t>
            </a:r>
          </a:p>
          <a:p>
            <a:r>
              <a:rPr lang="cs-CZ" sz="1600" dirty="0" smtClean="0"/>
              <a:t>Podstatou </a:t>
            </a:r>
            <a:r>
              <a:rPr lang="cs-CZ" sz="1600" dirty="0"/>
              <a:t>je zjištění čím je možné platit za to, co je nutné </a:t>
            </a:r>
            <a:r>
              <a:rPr lang="cs-CZ" sz="1600" dirty="0" smtClean="0"/>
              <a:t>platit.</a:t>
            </a:r>
          </a:p>
          <a:p>
            <a:r>
              <a:rPr lang="cs-CZ" sz="1600" dirty="0" smtClean="0"/>
              <a:t>V</a:t>
            </a:r>
            <a:r>
              <a:rPr lang="cs-CZ" sz="1600" dirty="0"/>
              <a:t> rámci platební schopnosti existuje </a:t>
            </a:r>
            <a:r>
              <a:rPr lang="cs-CZ" sz="1600" b="1" dirty="0"/>
              <a:t>zlaté pravidlo</a:t>
            </a:r>
            <a:r>
              <a:rPr lang="cs-CZ" sz="1600" dirty="0"/>
              <a:t> (viz předchozí kapitola), které doporučuje jak (s ohledem na míru rizika) financovat jednotlivé majetkové složky s ohledem na dobu vlastnictví příslušného zdroje.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3561612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Likvidita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V rámci platební schopnosti jsou nejčastěji měřeny tři ukazatele </a:t>
            </a:r>
            <a:r>
              <a:rPr lang="cs-CZ" sz="1600" dirty="0" smtClean="0"/>
              <a:t>likvidity:</a:t>
            </a:r>
          </a:p>
          <a:p>
            <a:pPr marL="457200" lvl="1" indent="0">
              <a:buSzPct val="100000"/>
              <a:buNone/>
            </a:pPr>
            <a:r>
              <a:rPr lang="cs-CZ" sz="1400" dirty="0" smtClean="0"/>
              <a:t>a) ukazatel likvidity prvního stupně (cash ratio) – okamžitá nebo peněžní likvidita (L1)</a:t>
            </a:r>
          </a:p>
          <a:p>
            <a:pPr marL="457200" lvl="1" indent="0">
              <a:buSzPct val="100000"/>
              <a:buNone/>
            </a:pPr>
            <a:endParaRPr lang="cs-CZ" sz="1400" dirty="0"/>
          </a:p>
          <a:p>
            <a:pPr marL="457200" lvl="1" indent="0">
              <a:buSzPct val="100000"/>
              <a:buNone/>
            </a:pPr>
            <a:endParaRPr lang="cs-CZ" sz="1400" dirty="0" smtClean="0"/>
          </a:p>
          <a:p>
            <a:pPr marL="457200" lvl="1" indent="0">
              <a:buSzPct val="100000"/>
              <a:buNone/>
            </a:pPr>
            <a:endParaRPr lang="cs-CZ" sz="1400" dirty="0" smtClean="0"/>
          </a:p>
          <a:p>
            <a:pPr marL="457200" lvl="1" indent="0">
              <a:buSzPct val="100000"/>
              <a:buNone/>
            </a:pPr>
            <a:endParaRPr lang="cs-CZ" sz="1000" dirty="0" smtClean="0"/>
          </a:p>
          <a:p>
            <a:pPr marL="457200" lvl="1" indent="0">
              <a:buSzPct val="100000"/>
              <a:buNone/>
            </a:pPr>
            <a:r>
              <a:rPr lang="cs-CZ" sz="1400" dirty="0" smtClean="0"/>
              <a:t>b) ukazatel </a:t>
            </a:r>
            <a:r>
              <a:rPr lang="cs-CZ" sz="1400" dirty="0"/>
              <a:t>likvidity druhého stupně (</a:t>
            </a:r>
            <a:r>
              <a:rPr lang="cs-CZ" sz="1400" dirty="0" err="1"/>
              <a:t>quick</a:t>
            </a:r>
            <a:r>
              <a:rPr lang="cs-CZ" sz="1400" dirty="0"/>
              <a:t> ratio) </a:t>
            </a:r>
            <a:r>
              <a:rPr lang="cs-CZ" sz="1400" dirty="0" smtClean="0"/>
              <a:t>– krátkodobá </a:t>
            </a:r>
            <a:r>
              <a:rPr lang="cs-CZ" sz="1400" dirty="0"/>
              <a:t>likvidita (L2</a:t>
            </a:r>
            <a:r>
              <a:rPr lang="cs-CZ" sz="1400" dirty="0" smtClean="0"/>
              <a:t>)</a:t>
            </a:r>
          </a:p>
          <a:p>
            <a:pPr lvl="1">
              <a:buSzPct val="100000"/>
              <a:buFont typeface="+mj-lt"/>
              <a:buAutoNum type="alphaLcParenR"/>
            </a:pPr>
            <a:endParaRPr lang="cs-CZ" sz="1400" dirty="0"/>
          </a:p>
          <a:p>
            <a:pPr marL="457200" lvl="1" indent="0">
              <a:buSzPct val="100000"/>
              <a:buNone/>
            </a:pPr>
            <a:endParaRPr lang="cs-CZ" sz="1400" dirty="0" smtClean="0"/>
          </a:p>
          <a:p>
            <a:pPr marL="457200" lvl="1" indent="0">
              <a:buSzPct val="100000"/>
              <a:buNone/>
            </a:pPr>
            <a:endParaRPr lang="cs-CZ" sz="1400" dirty="0" smtClean="0"/>
          </a:p>
          <a:p>
            <a:pPr marL="457200" lvl="1" indent="0">
              <a:buSzPct val="100000"/>
              <a:buNone/>
            </a:pPr>
            <a:endParaRPr lang="cs-CZ" sz="1000" dirty="0"/>
          </a:p>
          <a:p>
            <a:pPr marL="457200" lvl="1" indent="0">
              <a:buSzPct val="100000"/>
              <a:buNone/>
            </a:pPr>
            <a:r>
              <a:rPr lang="cs-CZ" sz="1400" dirty="0" smtClean="0"/>
              <a:t>c) ukazatel </a:t>
            </a:r>
            <a:r>
              <a:rPr lang="cs-CZ" sz="1400" dirty="0"/>
              <a:t>likvidity třetího stupně (</a:t>
            </a:r>
            <a:r>
              <a:rPr lang="cs-CZ" sz="1400" dirty="0" err="1"/>
              <a:t>current</a:t>
            </a:r>
            <a:r>
              <a:rPr lang="cs-CZ" sz="1400" dirty="0"/>
              <a:t> ratio) </a:t>
            </a:r>
            <a:r>
              <a:rPr lang="cs-CZ" sz="1400" dirty="0" smtClean="0"/>
              <a:t>– běžná </a:t>
            </a:r>
            <a:r>
              <a:rPr lang="cs-CZ" sz="1400" dirty="0"/>
              <a:t>nebo dlouhodobá likvidita (L3)</a:t>
            </a:r>
          </a:p>
          <a:p>
            <a:pPr marL="0" indent="0">
              <a:buSzPct val="100000"/>
              <a:buNone/>
            </a:pPr>
            <a:endParaRPr lang="cs-CZ" sz="1600" dirty="0"/>
          </a:p>
          <a:p>
            <a:endParaRPr lang="cs-CZ" sz="1600" dirty="0"/>
          </a:p>
        </p:txBody>
      </p:sp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535911"/>
              </p:ext>
            </p:extLst>
          </p:nvPr>
        </p:nvGraphicFramePr>
        <p:xfrm>
          <a:off x="1835696" y="2636912"/>
          <a:ext cx="4392488" cy="64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92488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                                   oběžná likvidní aktiva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 okamžitá likvidita =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                                      krátkodobá </a:t>
                      </a:r>
                      <a:r>
                        <a:rPr lang="cs-CZ" sz="1400" dirty="0" smtClean="0">
                          <a:effectLst/>
                        </a:rPr>
                        <a:t>pasiva</a:t>
                      </a:r>
                      <a:endParaRPr lang="cs-CZ" sz="1400" dirty="0">
                        <a:effectLst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4964113" y="3979863"/>
            <a:ext cx="1373187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236983"/>
              </p:ext>
            </p:extLst>
          </p:nvPr>
        </p:nvGraphicFramePr>
        <p:xfrm>
          <a:off x="1835696" y="3954587"/>
          <a:ext cx="5400600" cy="64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0060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                                      likvidní aktiva + krátkodobé pohledávky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 krátkodobá likvidita =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                                                     krátkodobá </a:t>
                      </a:r>
                      <a:r>
                        <a:rPr lang="cs-CZ" sz="1400" dirty="0" smtClean="0">
                          <a:effectLst/>
                        </a:rPr>
                        <a:t>pasiva</a:t>
                      </a:r>
                      <a:endParaRPr lang="cs-CZ" sz="1400" dirty="0">
                        <a:effectLst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16" name="Line 8"/>
          <p:cNvSpPr>
            <a:spLocks noChangeShapeType="1"/>
          </p:cNvSpPr>
          <p:nvPr/>
        </p:nvSpPr>
        <p:spPr bwMode="auto">
          <a:xfrm>
            <a:off x="3849638" y="4278238"/>
            <a:ext cx="33146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3630563" y="2963788"/>
            <a:ext cx="209356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aphicFrame>
        <p:nvGraphicFramePr>
          <p:cNvPr id="18" name="Tabulk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852673"/>
              </p:ext>
            </p:extLst>
          </p:nvPr>
        </p:nvGraphicFramePr>
        <p:xfrm>
          <a:off x="1835696" y="5085184"/>
          <a:ext cx="6336704" cy="64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36704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                                       likvidní aktiva + krátkodobé pohledávky + zásoby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 dlouhodobá likvidita =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                                                            krátkodobá </a:t>
                      </a:r>
                      <a:r>
                        <a:rPr lang="cs-CZ" sz="1400" dirty="0" smtClean="0">
                          <a:effectLst/>
                        </a:rPr>
                        <a:t>pasiva</a:t>
                      </a:r>
                      <a:endParaRPr lang="cs-CZ" sz="1400" dirty="0">
                        <a:effectLst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19" name="Line 9"/>
          <p:cNvSpPr>
            <a:spLocks noChangeShapeType="1"/>
          </p:cNvSpPr>
          <p:nvPr/>
        </p:nvSpPr>
        <p:spPr bwMode="auto">
          <a:xfrm>
            <a:off x="3975100" y="5399088"/>
            <a:ext cx="405328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170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Kalkulace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sz="1600" dirty="0" smtClean="0"/>
              <a:t>Díky </a:t>
            </a:r>
            <a:r>
              <a:rPr lang="cs-CZ" sz="1600" dirty="0"/>
              <a:t>kalkulacím může podnik vypočítat reálné náklady </a:t>
            </a:r>
            <a:r>
              <a:rPr lang="cs-CZ" sz="1600" dirty="0" smtClean="0"/>
              <a:t>(přímé i nepřímé) na </a:t>
            </a:r>
            <a:r>
              <a:rPr lang="cs-CZ" sz="1600" dirty="0"/>
              <a:t>výstupy a podnikový management lépe rozhodovat o: </a:t>
            </a:r>
          </a:p>
          <a:p>
            <a:pPr lvl="1">
              <a:spcBef>
                <a:spcPts val="0"/>
              </a:spcBef>
            </a:pPr>
            <a:r>
              <a:rPr lang="cs-CZ" sz="1400" dirty="0"/>
              <a:t>cenové politice prodeje,</a:t>
            </a:r>
          </a:p>
          <a:p>
            <a:pPr lvl="1">
              <a:spcBef>
                <a:spcPts val="0"/>
              </a:spcBef>
            </a:pPr>
            <a:r>
              <a:rPr lang="cs-CZ" sz="1400" dirty="0"/>
              <a:t>kvantitě a kvalitě vyráběného sortimentu,</a:t>
            </a:r>
          </a:p>
          <a:p>
            <a:pPr lvl="1">
              <a:spcBef>
                <a:spcPts val="0"/>
              </a:spcBef>
            </a:pPr>
            <a:r>
              <a:rPr lang="cs-CZ" sz="1400" dirty="0"/>
              <a:t>plánování a kontrole v operativním </a:t>
            </a:r>
            <a:r>
              <a:rPr lang="cs-CZ" sz="1400" dirty="0" smtClean="0"/>
              <a:t>řízení.</a:t>
            </a:r>
            <a:endParaRPr lang="cs-CZ" sz="1400" dirty="0"/>
          </a:p>
          <a:p>
            <a:pPr marL="0" indent="0">
              <a:spcBef>
                <a:spcPts val="0"/>
              </a:spcBef>
              <a:buNone/>
            </a:pPr>
            <a:r>
              <a:rPr lang="cs-CZ" sz="1000" dirty="0"/>
              <a:t> </a:t>
            </a:r>
          </a:p>
          <a:p>
            <a:pPr>
              <a:spcBef>
                <a:spcPts val="0"/>
              </a:spcBef>
            </a:pPr>
            <a:r>
              <a:rPr lang="cs-CZ" sz="1600" dirty="0" smtClean="0"/>
              <a:t>Kalkulací nákladů se rozumí </a:t>
            </a:r>
            <a:r>
              <a:rPr lang="cs-CZ" sz="1600" dirty="0"/>
              <a:t>výpočet nákladů, které je třeba vynaložit na vznikající </a:t>
            </a:r>
            <a:r>
              <a:rPr lang="cs-CZ" sz="1600" dirty="0" smtClean="0"/>
              <a:t>výkon </a:t>
            </a:r>
            <a:r>
              <a:rPr lang="cs-CZ" sz="1600" dirty="0"/>
              <a:t>(výrobek či služba)</a:t>
            </a:r>
            <a:r>
              <a:rPr lang="cs-CZ" sz="1600" dirty="0" smtClean="0"/>
              <a:t>, který je předmětem kalkulace.</a:t>
            </a:r>
          </a:p>
          <a:p>
            <a:pPr>
              <a:spcBef>
                <a:spcPts val="0"/>
              </a:spcBef>
            </a:pPr>
            <a:r>
              <a:rPr lang="cs-CZ" sz="1600" dirty="0" smtClean="0"/>
              <a:t>Pojmem </a:t>
            </a:r>
            <a:r>
              <a:rPr lang="cs-CZ" sz="1600" dirty="0"/>
              <a:t>kalkulace je označován postup rozpočítávání nákladů na jednotlivé vnitropodnikové útvary a výkony, resp. </a:t>
            </a:r>
            <a:r>
              <a:rPr lang="cs-CZ" sz="1600" dirty="0" smtClean="0"/>
              <a:t>výrobky.</a:t>
            </a:r>
          </a:p>
          <a:p>
            <a:pPr>
              <a:spcBef>
                <a:spcPts val="0"/>
              </a:spcBef>
            </a:pPr>
            <a:r>
              <a:rPr lang="cs-CZ" sz="1600" dirty="0" smtClean="0"/>
              <a:t>Podle </a:t>
            </a:r>
            <a:r>
              <a:rPr lang="cs-CZ" sz="1600" dirty="0"/>
              <a:t>doby sestavení a vzhledem k časovému horizontu jejich využití mohou být prováděny: </a:t>
            </a:r>
          </a:p>
          <a:p>
            <a:pPr lvl="1">
              <a:spcBef>
                <a:spcPts val="0"/>
              </a:spcBef>
            </a:pPr>
            <a:r>
              <a:rPr lang="cs-CZ" sz="1400" dirty="0"/>
              <a:t>Předběžné kalkulace, provádí se před realizací výkonu. </a:t>
            </a:r>
          </a:p>
          <a:p>
            <a:pPr lvl="1">
              <a:spcBef>
                <a:spcPts val="0"/>
              </a:spcBef>
            </a:pPr>
            <a:r>
              <a:rPr lang="cs-CZ" sz="1400" dirty="0"/>
              <a:t>Výsledné kalkulace, které stanoví skutečně vynaložené náklady. Jsou využívány pro následnou kontrolu hospodárnosti výroby jednotlivých výkonů. </a:t>
            </a:r>
          </a:p>
          <a:p>
            <a:pPr marL="0" indent="0">
              <a:spcBef>
                <a:spcPts val="0"/>
              </a:spcBef>
              <a:buNone/>
            </a:pPr>
            <a:endParaRPr lang="cs-CZ" sz="1000" dirty="0"/>
          </a:p>
          <a:p>
            <a:pPr>
              <a:spcBef>
                <a:spcPts val="0"/>
              </a:spcBef>
            </a:pPr>
            <a:r>
              <a:rPr lang="cs-CZ" sz="1600" dirty="0"/>
              <a:t>Porovnáním výsledných a plánových kalkulací lze získat informace o případných odchylkách celkových nákladů a jejich struktury.</a:t>
            </a:r>
          </a:p>
        </p:txBody>
      </p:sp>
    </p:spTree>
    <p:extLst>
      <p:ext uri="{BB962C8B-B14F-4D97-AF65-F5344CB8AC3E}">
        <p14:creationId xmlns:p14="http://schemas.microsoft.com/office/powerpoint/2010/main" val="458568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Kalkulační vzorec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sz="1800" dirty="0"/>
              <a:t>Při kalkulaci úplných nákladů se využívá členění nákladů </a:t>
            </a:r>
            <a:r>
              <a:rPr lang="cs-CZ" sz="1800" dirty="0" smtClean="0"/>
              <a:t>zejména </a:t>
            </a:r>
            <a:r>
              <a:rPr lang="cs-CZ" sz="1800" dirty="0"/>
              <a:t>na náklady přímé a </a:t>
            </a:r>
            <a:r>
              <a:rPr lang="cs-CZ" sz="1800" dirty="0" smtClean="0"/>
              <a:t>nepřímé</a:t>
            </a:r>
          </a:p>
          <a:p>
            <a:pPr>
              <a:spcBef>
                <a:spcPts val="0"/>
              </a:spcBef>
            </a:pPr>
            <a:r>
              <a:rPr lang="cs-CZ" sz="1800" b="1" dirty="0" smtClean="0"/>
              <a:t>Přímé </a:t>
            </a:r>
            <a:r>
              <a:rPr lang="cs-CZ" sz="1800" b="1" dirty="0"/>
              <a:t>náklady</a:t>
            </a:r>
            <a:r>
              <a:rPr lang="cs-CZ" sz="1800" dirty="0"/>
              <a:t> jsou ty, u nichž lze bezprostředně určit, na jaký výkon, či výrobek byly vynaloženy, a lze je tak přesně propočítat na jednotku výkonu, tzv. kalkulační jednici.</a:t>
            </a:r>
          </a:p>
          <a:p>
            <a:pPr>
              <a:spcBef>
                <a:spcPts val="0"/>
              </a:spcBef>
            </a:pPr>
            <a:r>
              <a:rPr lang="cs-CZ" sz="1800" b="1" dirty="0"/>
              <a:t>Nepřímé náklady</a:t>
            </a:r>
            <a:r>
              <a:rPr lang="cs-CZ" sz="1800" dirty="0"/>
              <a:t> jsou společné více výkonům a nelze je tedy přímo přiřadit ke kalkulační jednici (náklady </a:t>
            </a:r>
            <a:r>
              <a:rPr lang="cs-CZ" sz="1800" dirty="0" smtClean="0"/>
              <a:t>režijní)</a:t>
            </a:r>
          </a:p>
          <a:p>
            <a:pPr>
              <a:spcBef>
                <a:spcPts val="0"/>
              </a:spcBef>
            </a:pPr>
            <a:r>
              <a:rPr lang="cs-CZ" sz="1800" b="1" dirty="0" smtClean="0"/>
              <a:t>Kalkulační </a:t>
            </a:r>
            <a:r>
              <a:rPr lang="cs-CZ" sz="1800" b="1" dirty="0"/>
              <a:t>jednicí </a:t>
            </a:r>
            <a:r>
              <a:rPr lang="cs-CZ" sz="1800" dirty="0"/>
              <a:t>jsou odbytové a vnitropodnikové výkony vymezené množstvím, časem, nebo užitnými </a:t>
            </a:r>
            <a:r>
              <a:rPr lang="cs-CZ" sz="1800" dirty="0" smtClean="0"/>
              <a:t>vlastnostmi.</a:t>
            </a:r>
            <a:endParaRPr lang="cs-CZ" sz="1800" dirty="0"/>
          </a:p>
          <a:p>
            <a:r>
              <a:rPr lang="cs-CZ" sz="1800" dirty="0"/>
              <a:t>Proces kalkulace probíhá ve dvou </a:t>
            </a:r>
            <a:r>
              <a:rPr lang="cs-CZ" sz="1800" dirty="0" smtClean="0"/>
              <a:t>fázích:</a:t>
            </a:r>
          </a:p>
          <a:p>
            <a:pPr lvl="1"/>
            <a:r>
              <a:rPr lang="cs-CZ" sz="1600" dirty="0" smtClean="0"/>
              <a:t>evidence </a:t>
            </a:r>
            <a:r>
              <a:rPr lang="cs-CZ" sz="1600" dirty="0"/>
              <a:t>nákladových položek ve vnitropodnikovém účetnictví a </a:t>
            </a:r>
            <a:r>
              <a:rPr lang="cs-CZ" sz="1600" dirty="0" smtClean="0"/>
              <a:t>jejich </a:t>
            </a:r>
            <a:r>
              <a:rPr lang="cs-CZ" sz="1600" dirty="0"/>
              <a:t>rozdělení na náklady přímé a nepřímé, </a:t>
            </a:r>
            <a:r>
              <a:rPr lang="cs-CZ" sz="1600" dirty="0" smtClean="0"/>
              <a:t>přidělení </a:t>
            </a:r>
            <a:r>
              <a:rPr lang="cs-CZ" sz="1600" dirty="0"/>
              <a:t>nepřímých nákladů příslušným výkonům dle zvolených rozvrhových základen a </a:t>
            </a:r>
            <a:r>
              <a:rPr lang="cs-CZ" sz="1600" dirty="0" smtClean="0"/>
              <a:t>vyčíslení </a:t>
            </a:r>
            <a:r>
              <a:rPr lang="cs-CZ" sz="1600" dirty="0"/>
              <a:t>celkových nákladů na výkony jako součet nákladů přímých a </a:t>
            </a:r>
            <a:r>
              <a:rPr lang="cs-CZ" sz="1600" dirty="0" smtClean="0"/>
              <a:t>nepřímých</a:t>
            </a:r>
          </a:p>
          <a:p>
            <a:pPr lvl="1"/>
            <a:r>
              <a:rPr lang="cs-CZ" sz="1600" dirty="0" smtClean="0"/>
              <a:t>vyčíslení nákladů </a:t>
            </a:r>
            <a:r>
              <a:rPr lang="cs-CZ" sz="1600" dirty="0"/>
              <a:t>na kalkulační </a:t>
            </a:r>
            <a:r>
              <a:rPr lang="cs-CZ" sz="1600" dirty="0" smtClean="0"/>
              <a:t>jednici.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0440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Kalkulační vzorec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453650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1600" dirty="0"/>
              <a:t>Kalkulace v jednotlivých položkách přímých a nepřímých nákladů, podle druhu a původu spotřebovaných vstupů tvoří kalkulační </a:t>
            </a:r>
            <a:r>
              <a:rPr lang="cs-CZ" sz="1600" dirty="0" smtClean="0"/>
              <a:t>vzorec.</a:t>
            </a:r>
          </a:p>
          <a:p>
            <a:pPr>
              <a:spcBef>
                <a:spcPts val="0"/>
              </a:spcBef>
            </a:pPr>
            <a:r>
              <a:rPr lang="cs-CZ" sz="1600" dirty="0" smtClean="0"/>
              <a:t>O struktuře kalkulačního vzorce rozhoduje </a:t>
            </a:r>
            <a:r>
              <a:rPr lang="cs-CZ" sz="1600" dirty="0"/>
              <a:t>management </a:t>
            </a:r>
            <a:r>
              <a:rPr lang="cs-CZ" sz="1600" dirty="0" smtClean="0"/>
              <a:t>podniku (závisí </a:t>
            </a:r>
            <a:r>
              <a:rPr lang="cs-CZ" sz="1600" dirty="0"/>
              <a:t>na předmětu činnosti, technologii a organizaci </a:t>
            </a:r>
            <a:r>
              <a:rPr lang="cs-CZ" sz="1600" dirty="0" smtClean="0"/>
              <a:t>výroby).</a:t>
            </a:r>
            <a:endParaRPr lang="cs-CZ" sz="1600" dirty="0"/>
          </a:p>
          <a:p>
            <a:pPr marL="0" indent="0">
              <a:buNone/>
            </a:pPr>
            <a:r>
              <a:rPr lang="cs-CZ" sz="1600" b="1" dirty="0"/>
              <a:t>Příklad kalkulačního vzorce:</a:t>
            </a:r>
          </a:p>
          <a:p>
            <a:pPr marL="0" indent="0">
              <a:buNone/>
            </a:pPr>
            <a:r>
              <a:rPr lang="cs-CZ" sz="1400" dirty="0"/>
              <a:t>+ Přímý materiál </a:t>
            </a:r>
          </a:p>
          <a:p>
            <a:pPr marL="0" indent="0">
              <a:buNone/>
            </a:pPr>
            <a:r>
              <a:rPr lang="cs-CZ" sz="1400" dirty="0"/>
              <a:t>+ Přímé mzdy </a:t>
            </a:r>
          </a:p>
          <a:p>
            <a:pPr marL="0" indent="0">
              <a:buNone/>
            </a:pPr>
            <a:r>
              <a:rPr lang="cs-CZ" sz="1400" dirty="0"/>
              <a:t>+ Ostatní přímé náklady </a:t>
            </a:r>
          </a:p>
          <a:p>
            <a:pPr marL="0" indent="0">
              <a:buNone/>
            </a:pPr>
            <a:r>
              <a:rPr lang="cs-CZ" sz="1400" dirty="0"/>
              <a:t>+ Výrobní režie </a:t>
            </a:r>
          </a:p>
          <a:p>
            <a:pPr marL="0" indent="0">
              <a:buNone/>
            </a:pPr>
            <a:r>
              <a:rPr lang="cs-CZ" sz="1400" dirty="0"/>
              <a:t>= Vlastní náklady výroby </a:t>
            </a:r>
          </a:p>
          <a:p>
            <a:pPr marL="0" indent="0">
              <a:buNone/>
            </a:pPr>
            <a:r>
              <a:rPr lang="cs-CZ" sz="1400" dirty="0"/>
              <a:t>+ Správní režie </a:t>
            </a:r>
          </a:p>
          <a:p>
            <a:pPr marL="0" indent="0">
              <a:buNone/>
            </a:pPr>
            <a:r>
              <a:rPr lang="cs-CZ" sz="1400" dirty="0"/>
              <a:t>= Vlastní náklady výkonu </a:t>
            </a:r>
          </a:p>
          <a:p>
            <a:pPr marL="0" indent="0">
              <a:buNone/>
            </a:pPr>
            <a:r>
              <a:rPr lang="cs-CZ" sz="1400" dirty="0"/>
              <a:t>+ Odbytová režie </a:t>
            </a:r>
          </a:p>
          <a:p>
            <a:pPr marL="0" indent="0">
              <a:buNone/>
            </a:pPr>
            <a:r>
              <a:rPr lang="cs-CZ" sz="1400" dirty="0"/>
              <a:t>= Úplné vlastní náklady výkonu </a:t>
            </a:r>
          </a:p>
          <a:p>
            <a:pPr marL="0" indent="0">
              <a:buNone/>
            </a:pPr>
            <a:r>
              <a:rPr lang="cs-CZ" sz="1400" dirty="0"/>
              <a:t>+ Zisk </a:t>
            </a:r>
          </a:p>
          <a:p>
            <a:pPr marL="0" indent="0">
              <a:buNone/>
            </a:pPr>
            <a:r>
              <a:rPr lang="cs-CZ" sz="1400" dirty="0"/>
              <a:t>= Cena výkonu </a:t>
            </a:r>
          </a:p>
          <a:p>
            <a:pPr marL="0" indent="0">
              <a:buNone/>
            </a:pPr>
            <a:r>
              <a:rPr lang="cs-CZ" sz="1400" dirty="0"/>
              <a:t>+ DPH </a:t>
            </a:r>
          </a:p>
          <a:p>
            <a:pPr marL="0" indent="0">
              <a:buNone/>
            </a:pPr>
            <a:r>
              <a:rPr lang="cs-CZ" sz="1400" dirty="0"/>
              <a:t>= Cena včetně DPH</a:t>
            </a:r>
          </a:p>
        </p:txBody>
      </p:sp>
    </p:spTree>
    <p:extLst>
      <p:ext uri="{BB962C8B-B14F-4D97-AF65-F5344CB8AC3E}">
        <p14:creationId xmlns:p14="http://schemas.microsoft.com/office/powerpoint/2010/main" val="2019468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Metody kalkulace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15616" y="1916832"/>
            <a:ext cx="763284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dirty="0"/>
              <a:t>V případě nepřímých nákladů nelze sledovat vztah příčinné souvislosti s určitou konkrétní jednotkou daného druhu </a:t>
            </a:r>
            <a:r>
              <a:rPr lang="cs-CZ" sz="1600" dirty="0" smtClean="0"/>
              <a:t>výkonu.</a:t>
            </a:r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dirty="0" smtClean="0"/>
              <a:t>Proto lze kalkulačním </a:t>
            </a:r>
            <a:r>
              <a:rPr lang="cs-CZ" sz="1600" dirty="0"/>
              <a:t>jednicím přičíst režijní náklady jen nepřímo, a to pomocí těchto </a:t>
            </a:r>
            <a:r>
              <a:rPr lang="cs-CZ" sz="1600" b="1" dirty="0"/>
              <a:t>metod kalkulace</a:t>
            </a:r>
            <a:r>
              <a:rPr lang="cs-CZ" sz="1600" dirty="0"/>
              <a:t> (v případě nesdružené výroby):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(prostým) dělením</a:t>
            </a:r>
            <a:endParaRPr lang="cs-CZ" sz="1600" dirty="0"/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dělením s poměrovými čísly</a:t>
            </a:r>
            <a:endParaRPr lang="cs-CZ" sz="1600" dirty="0"/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b="1" dirty="0"/>
              <a:t>přirážkovou.</a:t>
            </a:r>
            <a:endParaRPr lang="cs-CZ" sz="1600" dirty="0"/>
          </a:p>
          <a:p>
            <a:pPr>
              <a:buClr>
                <a:schemeClr val="tx2"/>
              </a:buClr>
              <a:buSzPct val="120000"/>
            </a:pPr>
            <a:endParaRPr lang="cs-CZ" sz="1000" dirty="0" smtClean="0"/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dirty="0" smtClean="0"/>
              <a:t>V</a:t>
            </a:r>
            <a:r>
              <a:rPr lang="cs-CZ" sz="1600" dirty="0"/>
              <a:t> případě </a:t>
            </a:r>
            <a:r>
              <a:rPr lang="cs-CZ" sz="1600" b="1" dirty="0"/>
              <a:t>kalkulace dělením</a:t>
            </a:r>
            <a:r>
              <a:rPr lang="cs-CZ" sz="1600" dirty="0"/>
              <a:t> jde vlastně o pouhé vydělení celkových nákladů objemem vyrobené produkce (počtem zhotovených kusů produktu</a:t>
            </a:r>
            <a:r>
              <a:rPr lang="cs-CZ" sz="1600" dirty="0" smtClean="0"/>
              <a:t>):</a:t>
            </a:r>
            <a:endParaRPr lang="cs-CZ" sz="1600" dirty="0"/>
          </a:p>
          <a:p>
            <a:pPr>
              <a:buClr>
                <a:schemeClr val="tx2"/>
              </a:buClr>
              <a:buSzPct val="120000"/>
            </a:pPr>
            <a:r>
              <a:rPr lang="cs-CZ" sz="1600" dirty="0" smtClean="0"/>
              <a:t>		n </a:t>
            </a:r>
            <a:r>
              <a:rPr lang="cs-CZ" sz="1600" dirty="0"/>
              <a:t>= N / Q</a:t>
            </a:r>
          </a:p>
          <a:p>
            <a:pPr>
              <a:buClr>
                <a:schemeClr val="tx2"/>
              </a:buClr>
              <a:buSzPct val="120000"/>
            </a:pPr>
            <a:endParaRPr lang="cs-CZ" sz="1000" dirty="0"/>
          </a:p>
          <a:p>
            <a:pPr>
              <a:buClr>
                <a:schemeClr val="tx2"/>
              </a:buClr>
              <a:buSzPct val="120000"/>
            </a:pPr>
            <a:r>
              <a:rPr lang="cs-CZ" sz="1600" dirty="0" smtClean="0"/>
              <a:t>	kde</a:t>
            </a:r>
            <a:r>
              <a:rPr lang="cs-CZ" sz="1600" dirty="0"/>
              <a:t>:	n…měrný výrobkový náklad,</a:t>
            </a:r>
          </a:p>
          <a:p>
            <a:pPr>
              <a:buClr>
                <a:schemeClr val="tx2"/>
              </a:buClr>
              <a:buSzPct val="120000"/>
            </a:pPr>
            <a:r>
              <a:rPr lang="cs-CZ" sz="1600" dirty="0" smtClean="0"/>
              <a:t>	N…celkové </a:t>
            </a:r>
            <a:r>
              <a:rPr lang="cs-CZ" sz="1600" dirty="0"/>
              <a:t>rozvrhované náklady,</a:t>
            </a:r>
          </a:p>
          <a:p>
            <a:pPr>
              <a:buClr>
                <a:schemeClr val="tx2"/>
              </a:buClr>
              <a:buSzPct val="120000"/>
            </a:pPr>
            <a:r>
              <a:rPr lang="cs-CZ" sz="1600" dirty="0" smtClean="0"/>
              <a:t>	Q…objem </a:t>
            </a:r>
            <a:r>
              <a:rPr lang="cs-CZ" sz="1600" dirty="0"/>
              <a:t>produkce.</a:t>
            </a:r>
          </a:p>
          <a:p>
            <a:pPr>
              <a:buClr>
                <a:schemeClr val="tx2"/>
              </a:buClr>
              <a:buSzPct val="120000"/>
            </a:pPr>
            <a:endParaRPr lang="cs-CZ" sz="1000" dirty="0"/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sz="1600" dirty="0"/>
              <a:t>Tento nejjednodušší způsob se uplatňuje zejména u jednoduché, homogenní a hromadné výroby, v níž vzniká jediný druh produktu, případně několik výrobků nákladově </a:t>
            </a:r>
            <a:r>
              <a:rPr lang="cs-CZ" sz="1600" dirty="0" smtClean="0"/>
              <a:t>obdobných.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071565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kalkulace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U</a:t>
            </a:r>
            <a:r>
              <a:rPr lang="cs-CZ" sz="1800" b="1" dirty="0" smtClean="0"/>
              <a:t> kalkulace </a:t>
            </a:r>
            <a:r>
              <a:rPr lang="cs-CZ" sz="1800" b="1" dirty="0"/>
              <a:t>dělením s poměrovými čísly </a:t>
            </a:r>
            <a:r>
              <a:rPr lang="cs-CZ" sz="1800" dirty="0" smtClean="0"/>
              <a:t>jsou nepřímé náklady na</a:t>
            </a:r>
            <a:r>
              <a:rPr lang="cs-CZ" sz="1800" b="1" dirty="0" smtClean="0"/>
              <a:t> </a:t>
            </a:r>
            <a:r>
              <a:rPr lang="cs-CZ" sz="1800" dirty="0" smtClean="0"/>
              <a:t>kalkulační jednici alokovány </a:t>
            </a:r>
            <a:r>
              <a:rPr lang="cs-CZ" sz="1800" dirty="0"/>
              <a:t>podle určité váhy stanovené na základě toho, čím se výrobky liší (např. velikostí, časem potřebným na výrobu, cenou, kvalitou</a:t>
            </a:r>
            <a:r>
              <a:rPr lang="cs-CZ" sz="1800" dirty="0" smtClean="0"/>
              <a:t>).</a:t>
            </a:r>
          </a:p>
          <a:p>
            <a:r>
              <a:rPr lang="cs-CZ" sz="1800" dirty="0" smtClean="0"/>
              <a:t>Používá </a:t>
            </a:r>
            <a:r>
              <a:rPr lang="cs-CZ" sz="1800" dirty="0"/>
              <a:t>se v případě, že je vyráběno několik druhů obdobných výrobků, které se mezi sebou liší např. jen velikostí či </a:t>
            </a:r>
            <a:r>
              <a:rPr lang="cs-CZ" sz="1800" dirty="0" smtClean="0"/>
              <a:t>kvalitou.</a:t>
            </a:r>
            <a:r>
              <a:rPr lang="cs-CZ" sz="1800" dirty="0"/>
              <a:t> </a:t>
            </a:r>
          </a:p>
          <a:p>
            <a:pPr marL="0" indent="0">
              <a:buNone/>
            </a:pPr>
            <a:r>
              <a:rPr lang="cs-CZ" sz="1800" dirty="0"/>
              <a:t>Postup pro výpočet je následující:</a:t>
            </a:r>
          </a:p>
          <a:p>
            <a:pPr lvl="1"/>
            <a:r>
              <a:rPr lang="cs-CZ" sz="1600" dirty="0"/>
              <a:t>Stanovení kritéria, kterým se výrobky liší (velikost, výrobní čas, cena, jakost…) a určení výše zvoleného kritéria u všech druhů </a:t>
            </a:r>
            <a:r>
              <a:rPr lang="cs-CZ" sz="1600" dirty="0" smtClean="0"/>
              <a:t>výrobků.</a:t>
            </a:r>
            <a:endParaRPr lang="cs-CZ" sz="1600" dirty="0"/>
          </a:p>
          <a:p>
            <a:pPr lvl="1"/>
            <a:r>
              <a:rPr lang="cs-CZ" sz="1600" dirty="0"/>
              <a:t>Součet hodnot kritérií u všech typů výrobků.</a:t>
            </a:r>
          </a:p>
          <a:p>
            <a:pPr lvl="1"/>
            <a:r>
              <a:rPr lang="cs-CZ" sz="1600" dirty="0"/>
              <a:t>Určení alokačního procenta vydělením výše zvoleného kritéria u určitého výrobku celkovým součtem kritérií u všech výrobků.</a:t>
            </a:r>
          </a:p>
          <a:p>
            <a:pPr lvl="1"/>
            <a:r>
              <a:rPr lang="cs-CZ" sz="1600" dirty="0"/>
              <a:t>Stanovení výše nepřímých nákladů připadajících na konkrétní typ výrobku vynásobením celkové výše nepřímých nákladů alokačním procentem.</a:t>
            </a:r>
          </a:p>
        </p:txBody>
      </p:sp>
    </p:spTree>
    <p:extLst>
      <p:ext uri="{BB962C8B-B14F-4D97-AF65-F5344CB8AC3E}">
        <p14:creationId xmlns:p14="http://schemas.microsoft.com/office/powerpoint/2010/main" val="813224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kalkulace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4114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1400" dirty="0"/>
              <a:t>Podnik vyrábí 3 druhy výrobků, které se liší pouze velikostí: 10, 15 a 25 cm. Celková výše nepřímých nákladů je 100 000 Kč.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Proveďte kalkulaci dělením s poměrovými čísly a určete nepřímé náklady jednotlivých typů výrobku</a:t>
            </a:r>
            <a:r>
              <a:rPr lang="cs-CZ" sz="1400" dirty="0" smtClean="0"/>
              <a:t>.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1400" b="1" dirty="0" smtClean="0"/>
              <a:t>Řešení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Zvolené kritérium = velikost.</a:t>
            </a:r>
          </a:p>
          <a:p>
            <a:pPr lvl="1">
              <a:spcBef>
                <a:spcPts val="0"/>
              </a:spcBef>
            </a:pPr>
            <a:r>
              <a:rPr lang="cs-CZ" sz="1400" dirty="0"/>
              <a:t>Výrobek č. 1 – 10 cm.</a:t>
            </a:r>
          </a:p>
          <a:p>
            <a:pPr lvl="1">
              <a:spcBef>
                <a:spcPts val="0"/>
              </a:spcBef>
            </a:pPr>
            <a:r>
              <a:rPr lang="cs-CZ" sz="1400" dirty="0"/>
              <a:t>Výrobek č. 2 – 15 cm.</a:t>
            </a:r>
          </a:p>
          <a:p>
            <a:pPr lvl="1">
              <a:spcBef>
                <a:spcPts val="0"/>
              </a:spcBef>
            </a:pPr>
            <a:r>
              <a:rPr lang="cs-CZ" sz="1400" dirty="0"/>
              <a:t>Výrobek č. 3 – 25 cm.</a:t>
            </a:r>
          </a:p>
          <a:p>
            <a:pPr marL="0" indent="0">
              <a:spcBef>
                <a:spcPts val="0"/>
              </a:spcBef>
              <a:buNone/>
            </a:pPr>
            <a:endParaRPr lang="cs-CZ" sz="1000" dirty="0"/>
          </a:p>
          <a:p>
            <a:pPr>
              <a:spcBef>
                <a:spcPts val="0"/>
              </a:spcBef>
            </a:pPr>
            <a:r>
              <a:rPr lang="cs-CZ" sz="1400" dirty="0"/>
              <a:t>Součet hodnot kritérií u všech typů výrobků = 10 + 15 + 25 = 50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Alokační procento: </a:t>
            </a:r>
          </a:p>
          <a:p>
            <a:pPr lvl="1">
              <a:spcBef>
                <a:spcPts val="0"/>
              </a:spcBef>
            </a:pPr>
            <a:r>
              <a:rPr lang="cs-CZ" sz="1400" dirty="0"/>
              <a:t>Výrobek č. 1 = 10 / (10+15+25) = 20%</a:t>
            </a:r>
          </a:p>
          <a:p>
            <a:pPr lvl="1">
              <a:spcBef>
                <a:spcPts val="0"/>
              </a:spcBef>
            </a:pPr>
            <a:r>
              <a:rPr lang="cs-CZ" sz="1400" dirty="0"/>
              <a:t>Výrobek č. 2 = 15 / (10+15+25) = 30%</a:t>
            </a:r>
          </a:p>
          <a:p>
            <a:pPr lvl="1">
              <a:spcBef>
                <a:spcPts val="0"/>
              </a:spcBef>
            </a:pPr>
            <a:r>
              <a:rPr lang="cs-CZ" sz="1400" dirty="0"/>
              <a:t>Výrobek č. 3 = 25 / (10+15+25) = 50%</a:t>
            </a:r>
          </a:p>
          <a:p>
            <a:pPr marL="0" indent="0">
              <a:spcBef>
                <a:spcPts val="0"/>
              </a:spcBef>
              <a:buNone/>
            </a:pPr>
            <a:endParaRPr lang="cs-CZ" sz="1000" dirty="0"/>
          </a:p>
          <a:p>
            <a:pPr>
              <a:spcBef>
                <a:spcPts val="0"/>
              </a:spcBef>
            </a:pPr>
            <a:r>
              <a:rPr lang="cs-CZ" sz="1400" dirty="0"/>
              <a:t>Nepřímé náklady na typ výrobku: </a:t>
            </a:r>
          </a:p>
          <a:p>
            <a:pPr lvl="1">
              <a:spcBef>
                <a:spcPts val="0"/>
              </a:spcBef>
            </a:pPr>
            <a:r>
              <a:rPr lang="cs-CZ" sz="1400" dirty="0"/>
              <a:t>Výrobek č. 1 = 20% * 100 000 = 20 000 Kč</a:t>
            </a:r>
          </a:p>
          <a:p>
            <a:pPr lvl="1">
              <a:spcBef>
                <a:spcPts val="0"/>
              </a:spcBef>
            </a:pPr>
            <a:r>
              <a:rPr lang="cs-CZ" sz="1400" dirty="0"/>
              <a:t>Výrobek č. 2 = 30% * 100 000 = 30 000 Kč</a:t>
            </a:r>
          </a:p>
          <a:p>
            <a:pPr lvl="1">
              <a:spcBef>
                <a:spcPts val="0"/>
              </a:spcBef>
            </a:pPr>
            <a:r>
              <a:rPr lang="cs-CZ" sz="1400" dirty="0"/>
              <a:t>Výrobek č. 3 = 50% * 100 000 = 50 000 Kč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5379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kalkulace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700" b="1" dirty="0"/>
              <a:t>Kalkulace přirážková </a:t>
            </a:r>
            <a:r>
              <a:rPr lang="cs-CZ" sz="1700" dirty="0"/>
              <a:t>se používá, pokud podnik vyrábí několik různorodých </a:t>
            </a:r>
            <a:r>
              <a:rPr lang="cs-CZ" sz="1700" dirty="0" smtClean="0"/>
              <a:t>výrobků.</a:t>
            </a:r>
          </a:p>
          <a:p>
            <a:r>
              <a:rPr lang="cs-CZ" sz="1700" dirty="0" smtClean="0"/>
              <a:t>Tato </a:t>
            </a:r>
            <a:r>
              <a:rPr lang="cs-CZ" sz="1700" dirty="0"/>
              <a:t>kalkulace využívá různé rozvrhové základny pro výpočet režijních nákladů, přičemž za rozvrhovou základnu se volí veličina, které jsou režijní náklady přímo </a:t>
            </a:r>
            <a:r>
              <a:rPr lang="cs-CZ" sz="1700" dirty="0" smtClean="0"/>
              <a:t>úměrné.</a:t>
            </a:r>
          </a:p>
          <a:p>
            <a:r>
              <a:rPr lang="cs-CZ" sz="1700" dirty="0" smtClean="0"/>
              <a:t>Rozvrhovou </a:t>
            </a:r>
            <a:r>
              <a:rPr lang="cs-CZ" sz="1700" dirty="0"/>
              <a:t>základnou jsou obvykle přímé mzdy, přímý materiál, součet přímého materiálu a přímých mezd, součet pracovních hodin strojů, spotřeba pracovního času v normohodinách </a:t>
            </a:r>
            <a:r>
              <a:rPr lang="cs-CZ" sz="1700" dirty="0" smtClean="0"/>
              <a:t>apod.</a:t>
            </a:r>
          </a:p>
          <a:p>
            <a:r>
              <a:rPr lang="cs-CZ" sz="1700" dirty="0" smtClean="0"/>
              <a:t>Nejprve </a:t>
            </a:r>
            <a:r>
              <a:rPr lang="cs-CZ" sz="1700" dirty="0"/>
              <a:t>je potřeba spočítat rozvrhovou základnu v penězích, což je součet násobků plánu výroby příslušných produktů s rozvrhovou </a:t>
            </a:r>
            <a:r>
              <a:rPr lang="cs-CZ" sz="1700" dirty="0" smtClean="0"/>
              <a:t>základnou.</a:t>
            </a:r>
          </a:p>
          <a:p>
            <a:r>
              <a:rPr lang="cs-CZ" sz="1700" dirty="0" smtClean="0"/>
              <a:t>Následně </a:t>
            </a:r>
            <a:r>
              <a:rPr lang="cs-CZ" sz="1700" dirty="0"/>
              <a:t>je nutné spočítat procento příslušné režie, které připadá na příslušnou rozvrhovou </a:t>
            </a:r>
            <a:r>
              <a:rPr lang="cs-CZ" sz="1700" dirty="0" smtClean="0"/>
              <a:t>základnu.</a:t>
            </a:r>
          </a:p>
          <a:p>
            <a:r>
              <a:rPr lang="cs-CZ" sz="1700" dirty="0" smtClean="0"/>
              <a:t>Potom </a:t>
            </a:r>
            <a:r>
              <a:rPr lang="cs-CZ" sz="1700" dirty="0"/>
              <a:t>je nutné rozpočítat jednotlivé režie na jednotku produktu (odděleně) s využitím příslušné rozvrhové základny a sestavit kalkulační vzorec.</a:t>
            </a:r>
          </a:p>
          <a:p>
            <a:pPr marL="0" lvl="0" indent="0">
              <a:buNone/>
            </a:pPr>
            <a:endParaRPr lang="cs-CZ" sz="1800" dirty="0" smtClean="0"/>
          </a:p>
          <a:p>
            <a:pPr lvl="0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62972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kalkulace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Máme dva produkty A </a:t>
            </a:r>
            <a:r>
              <a:rPr lang="cs-CZ" sz="1800" dirty="0" err="1"/>
              <a:t>a</a:t>
            </a:r>
            <a:r>
              <a:rPr lang="cs-CZ" sz="1800" dirty="0"/>
              <a:t> B. Výrobní režie je celkem 1 260 000 Kč, správní režie je 504 000 Kč, odbytová režie 336 000 Kč, zisk 15 % a DPH 5 %. Rozvrhovou základnou jsou přímé mzdy, viz tabulka: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771287"/>
              </p:ext>
            </p:extLst>
          </p:nvPr>
        </p:nvGraphicFramePr>
        <p:xfrm>
          <a:off x="1619672" y="3068960"/>
          <a:ext cx="4536504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4714"/>
                <a:gridCol w="1280895"/>
                <a:gridCol w="1280895"/>
              </a:tblGrid>
              <a:tr h="1905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přímý materiál 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300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400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přímé mzdy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220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250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plán výroby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1 600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33453"/>
      </p:ext>
    </p:extLst>
  </p:cSld>
  <p:clrMapOvr>
    <a:masterClrMapping/>
  </p:clrMapOvr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915</Words>
  <Application>Microsoft Office PowerPoint</Application>
  <PresentationFormat>Předvádění na obrazovce (4:3)</PresentationFormat>
  <Paragraphs>303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Směsice</vt:lpstr>
      <vt:lpstr>Kalkulace, odpisy a likvidita</vt:lpstr>
      <vt:lpstr>Kalkulace</vt:lpstr>
      <vt:lpstr>Kalkulační vzorec</vt:lpstr>
      <vt:lpstr>Kalkulační vzorec</vt:lpstr>
      <vt:lpstr>Metody kalkulace</vt:lpstr>
      <vt:lpstr>Metody kalkulace</vt:lpstr>
      <vt:lpstr>Metody kalkulace - příklad</vt:lpstr>
      <vt:lpstr>Metody kalkulace</vt:lpstr>
      <vt:lpstr>Metody kalkulace - příklad</vt:lpstr>
      <vt:lpstr>Metody kalkulace - příklad</vt:lpstr>
      <vt:lpstr>Metody kalkulace - příklad</vt:lpstr>
      <vt:lpstr>Odpisy</vt:lpstr>
      <vt:lpstr>Odpisy</vt:lpstr>
      <vt:lpstr>Odpisy</vt:lpstr>
      <vt:lpstr>Odpisy</vt:lpstr>
      <vt:lpstr>Odpisy - příklad</vt:lpstr>
      <vt:lpstr>Likvidita</vt:lpstr>
      <vt:lpstr>Likvidita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organizace podniku</dc:title>
  <dc:creator>Uzivatel</dc:creator>
  <cp:lastModifiedBy>Suchanek Petr</cp:lastModifiedBy>
  <cp:revision>107</cp:revision>
  <dcterms:created xsi:type="dcterms:W3CDTF">2020-11-01T14:42:00Z</dcterms:created>
  <dcterms:modified xsi:type="dcterms:W3CDTF">2020-11-10T13:19:36Z</dcterms:modified>
</cp:coreProperties>
</file>