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media/image1.png" ContentType="image/png"/>
  <Override PartName="/ppt/media/image9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337644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588132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87192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53" name="PlaceHolder 6"/>
          <p:cNvSpPr>
            <a:spLocks noGrp="1"/>
          </p:cNvSpPr>
          <p:nvPr>
            <p:ph type="body"/>
          </p:nvPr>
        </p:nvSpPr>
        <p:spPr>
          <a:xfrm>
            <a:off x="337644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54" name="PlaceHolder 7"/>
          <p:cNvSpPr>
            <a:spLocks noGrp="1"/>
          </p:cNvSpPr>
          <p:nvPr>
            <p:ph type="body"/>
          </p:nvPr>
        </p:nvSpPr>
        <p:spPr>
          <a:xfrm>
            <a:off x="588132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subTitle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subTitle"/>
          </p:nvPr>
        </p:nvSpPr>
        <p:spPr>
          <a:xfrm>
            <a:off x="457200" y="338400"/>
            <a:ext cx="8229240" cy="580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subTitle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95" name="PlaceHolder 5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337644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881320" y="267552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87192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101" name="PlaceHolder 6"/>
          <p:cNvSpPr>
            <a:spLocks noGrp="1"/>
          </p:cNvSpPr>
          <p:nvPr>
            <p:ph type="body"/>
          </p:nvPr>
        </p:nvSpPr>
        <p:spPr>
          <a:xfrm>
            <a:off x="337644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102" name="PlaceHolder 7"/>
          <p:cNvSpPr>
            <a:spLocks noGrp="1"/>
          </p:cNvSpPr>
          <p:nvPr>
            <p:ph type="body"/>
          </p:nvPr>
        </p:nvSpPr>
        <p:spPr>
          <a:xfrm>
            <a:off x="5881320" y="4477680"/>
            <a:ext cx="238500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subTitle"/>
          </p:nvPr>
        </p:nvSpPr>
        <p:spPr>
          <a:xfrm>
            <a:off x="457200" y="338400"/>
            <a:ext cx="8229240" cy="5806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345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68120" y="447768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8719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68120" y="2675520"/>
            <a:ext cx="361512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871920" y="4477680"/>
            <a:ext cx="7408080" cy="164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83d3fe"/>
              </a:gs>
              <a:gs pos="100000">
                <a:srgbClr val="0293e0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" name="Group 2"/>
          <p:cNvGrpSpPr/>
          <p:nvPr/>
        </p:nvGrpSpPr>
        <p:grpSpPr>
          <a:xfrm>
            <a:off x="211680" y="1679400"/>
            <a:ext cx="8723160" cy="1329480"/>
            <a:chOff x="211680" y="1679400"/>
            <a:chExt cx="8723160" cy="1329480"/>
          </a:xfrm>
        </p:grpSpPr>
        <p:sp>
          <p:nvSpPr>
            <p:cNvPr id="2" name="CustomShape 3"/>
            <p:cNvSpPr/>
            <p:nvPr/>
          </p:nvSpPr>
          <p:spPr>
            <a:xfrm>
              <a:off x="6047280" y="1824480"/>
              <a:ext cx="2876040" cy="713520"/>
            </a:xfrm>
            <a:custGeom>
              <a:avLst/>
              <a:gdLst/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2619360" y="1696320"/>
              <a:ext cx="5544000" cy="849600"/>
            </a:xfrm>
            <a:custGeom>
              <a:avLst/>
              <a:gdLst/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2828880" y="1708560"/>
              <a:ext cx="5467680" cy="774000"/>
            </a:xfrm>
            <a:custGeom>
              <a:avLst/>
              <a:gdLst/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5609520" y="1694880"/>
              <a:ext cx="3307680" cy="651240"/>
            </a:xfrm>
            <a:custGeom>
              <a:avLst/>
              <a:gdLst/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211680" y="1679400"/>
              <a:ext cx="8723160" cy="1329480"/>
            </a:xfrm>
            <a:custGeom>
              <a:avLst/>
              <a:gdLst/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7" name="CustomShape 8"/>
          <p:cNvSpPr/>
          <p:nvPr/>
        </p:nvSpPr>
        <p:spPr>
          <a:xfrm>
            <a:off x="228600" y="228600"/>
            <a:ext cx="8695440" cy="6034680"/>
          </a:xfrm>
          <a:prstGeom prst="roundRect">
            <a:avLst>
              <a:gd name="adj" fmla="val 1272"/>
            </a:avLst>
          </a:pr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8" name="Group 9"/>
          <p:cNvGrpSpPr/>
          <p:nvPr/>
        </p:nvGrpSpPr>
        <p:grpSpPr>
          <a:xfrm>
            <a:off x="211680" y="5353920"/>
            <a:ext cx="8723160" cy="1331280"/>
            <a:chOff x="211680" y="5353920"/>
            <a:chExt cx="8723160" cy="1331280"/>
          </a:xfrm>
        </p:grpSpPr>
        <p:sp>
          <p:nvSpPr>
            <p:cNvPr id="9" name="CustomShape 10"/>
            <p:cNvSpPr/>
            <p:nvPr/>
          </p:nvSpPr>
          <p:spPr>
            <a:xfrm>
              <a:off x="6054840" y="5499360"/>
              <a:ext cx="2879640" cy="714600"/>
            </a:xfrm>
            <a:custGeom>
              <a:avLst/>
              <a:gdLst/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2622240" y="5370840"/>
              <a:ext cx="5551200" cy="851040"/>
            </a:xfrm>
            <a:custGeom>
              <a:avLst/>
              <a:gdLst/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2832120" y="5383080"/>
              <a:ext cx="5474520" cy="775080"/>
            </a:xfrm>
            <a:custGeom>
              <a:avLst/>
              <a:gdLst/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5616360" y="5369760"/>
              <a:ext cx="3312000" cy="651960"/>
            </a:xfrm>
            <a:custGeom>
              <a:avLst/>
              <a:gdLst/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" name="CustomShape 14"/>
            <p:cNvSpPr/>
            <p:nvPr/>
          </p:nvSpPr>
          <p:spPr>
            <a:xfrm>
              <a:off x="211680" y="5353920"/>
              <a:ext cx="8723160" cy="1331280"/>
            </a:xfrm>
            <a:custGeom>
              <a:avLst/>
              <a:gdLst/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4" name="PlaceHolder 15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anchor="b">
            <a:norm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dt"/>
          </p:nvPr>
        </p:nvSpPr>
        <p:spPr>
          <a:xfrm>
            <a:off x="516384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7D8DF9D-6CE1-4026-869F-BEDA8225F6C1}" type="datetime">
              <a:rPr b="0" lang="cs-CZ" sz="1000" spc="-1" strike="noStrike">
                <a:solidFill>
                  <a:srgbClr val="073e87"/>
                </a:solidFill>
                <a:latin typeface="Candara"/>
              </a:rPr>
              <a:t>3. 11. 2020</a:t>
            </a:fld>
            <a:endParaRPr b="0" lang="cs-CZ" sz="1000" spc="-1" strike="noStrike">
              <a:latin typeface="Times New Roman"/>
            </a:endParaRPr>
          </a:p>
        </p:txBody>
      </p:sp>
      <p:sp>
        <p:nvSpPr>
          <p:cNvPr id="16" name="PlaceHolder 17"/>
          <p:cNvSpPr>
            <a:spLocks noGrp="1"/>
          </p:cNvSpPr>
          <p:nvPr>
            <p:ph type="ftr"/>
          </p:nvPr>
        </p:nvSpPr>
        <p:spPr>
          <a:xfrm>
            <a:off x="19368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17" name="PlaceHolder 18"/>
          <p:cNvSpPr>
            <a:spLocks noGrp="1"/>
          </p:cNvSpPr>
          <p:nvPr>
            <p:ph type="sldNum"/>
          </p:nvPr>
        </p:nvSpPr>
        <p:spPr>
          <a:xfrm>
            <a:off x="3990960" y="6250320"/>
            <a:ext cx="1161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D5D64551-FCEB-4F37-990B-EF1EB6B5F27F}" type="slidenum">
              <a:rPr b="0" lang="cs-CZ" sz="1000" spc="-1" strike="noStrike">
                <a:solidFill>
                  <a:srgbClr val="073e87"/>
                </a:solidFill>
                <a:latin typeface="Candara"/>
              </a:rPr>
              <a:t>&lt;číslo&gt;</a:t>
            </a:fld>
            <a:endParaRPr b="0" lang="cs-CZ" sz="1000" spc="-1" strike="noStrike">
              <a:latin typeface="Times New Roman"/>
            </a:endParaRPr>
          </a:p>
        </p:txBody>
      </p:sp>
      <p:sp>
        <p:nvSpPr>
          <p:cNvPr id="18" name="PlaceHolder 1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Klikněte pro úpravu formátu textu osnovy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73e87"/>
                </a:solidFill>
                <a:latin typeface="Candara"/>
              </a:rPr>
              <a:t>Druhá úroveň</a:t>
            </a:r>
            <a:endParaRPr b="0" lang="cs-CZ" sz="2000" spc="-1" strike="noStrike">
              <a:solidFill>
                <a:srgbClr val="073e87"/>
              </a:solidFill>
              <a:latin typeface="Candar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</a:rPr>
              <a:t>Třetí úroveň</a:t>
            </a:r>
            <a:endParaRPr b="0" lang="cs-CZ" sz="1800" spc="-1" strike="noStrike">
              <a:solidFill>
                <a:srgbClr val="073e87"/>
              </a:solidFill>
              <a:latin typeface="Candar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600" spc="-1" strike="noStrike">
                <a:solidFill>
                  <a:srgbClr val="073e87"/>
                </a:solidFill>
                <a:latin typeface="Candara"/>
              </a:rPr>
              <a:t>Čtvrtá úroveň osnovy</a:t>
            </a:r>
            <a:endParaRPr b="0" lang="cs-CZ" sz="1600" spc="-1" strike="noStrike">
              <a:solidFill>
                <a:srgbClr val="073e87"/>
              </a:solidFill>
              <a:latin typeface="Candar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73e87"/>
                </a:solidFill>
                <a:latin typeface="Candara"/>
              </a:rPr>
              <a:t>Pátá úroveň osnovy</a:t>
            </a:r>
            <a:endParaRPr b="0" lang="cs-CZ" sz="2000" spc="-1" strike="noStrike">
              <a:solidFill>
                <a:srgbClr val="073e87"/>
              </a:solidFill>
              <a:latin typeface="Candar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73e87"/>
                </a:solidFill>
                <a:latin typeface="Candara"/>
              </a:rPr>
              <a:t>Šestá úroveň</a:t>
            </a:r>
            <a:endParaRPr b="0" lang="cs-CZ" sz="2000" spc="-1" strike="noStrike">
              <a:solidFill>
                <a:srgbClr val="073e87"/>
              </a:solidFill>
              <a:latin typeface="Candar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73e87"/>
                </a:solidFill>
                <a:latin typeface="Candara"/>
              </a:rPr>
              <a:t>Sedmá úroveň</a:t>
            </a:r>
            <a:endParaRPr b="0" lang="cs-CZ" sz="20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83d3fe"/>
              </a:gs>
              <a:gs pos="100000">
                <a:srgbClr val="0293e0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6" name="Group 2"/>
          <p:cNvGrpSpPr/>
          <p:nvPr/>
        </p:nvGrpSpPr>
        <p:grpSpPr>
          <a:xfrm>
            <a:off x="211680" y="1679400"/>
            <a:ext cx="8723160" cy="1329480"/>
            <a:chOff x="211680" y="1679400"/>
            <a:chExt cx="8723160" cy="1329480"/>
          </a:xfrm>
        </p:grpSpPr>
        <p:sp>
          <p:nvSpPr>
            <p:cNvPr id="57" name="CustomShape 3"/>
            <p:cNvSpPr/>
            <p:nvPr/>
          </p:nvSpPr>
          <p:spPr>
            <a:xfrm>
              <a:off x="6047280" y="1824480"/>
              <a:ext cx="2876040" cy="713520"/>
            </a:xfrm>
            <a:custGeom>
              <a:avLst/>
              <a:gdLst/>
              <a:ah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CustomShape 4"/>
            <p:cNvSpPr/>
            <p:nvPr/>
          </p:nvSpPr>
          <p:spPr>
            <a:xfrm>
              <a:off x="2619360" y="1696320"/>
              <a:ext cx="5544000" cy="849600"/>
            </a:xfrm>
            <a:custGeom>
              <a:avLst/>
              <a:gdLst/>
              <a:ah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" name="CustomShape 5"/>
            <p:cNvSpPr/>
            <p:nvPr/>
          </p:nvSpPr>
          <p:spPr>
            <a:xfrm>
              <a:off x="2828880" y="1708560"/>
              <a:ext cx="5467680" cy="774000"/>
            </a:xfrm>
            <a:custGeom>
              <a:avLst/>
              <a:gdLst/>
              <a:ah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" name="CustomShape 6"/>
            <p:cNvSpPr/>
            <p:nvPr/>
          </p:nvSpPr>
          <p:spPr>
            <a:xfrm>
              <a:off x="5609520" y="1694880"/>
              <a:ext cx="3307680" cy="651240"/>
            </a:xfrm>
            <a:custGeom>
              <a:avLst/>
              <a:gdLst/>
              <a:ah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" name="CustomShape 7"/>
            <p:cNvSpPr/>
            <p:nvPr/>
          </p:nvSpPr>
          <p:spPr>
            <a:xfrm>
              <a:off x="211680" y="1679400"/>
              <a:ext cx="8723160" cy="1329480"/>
            </a:xfrm>
            <a:custGeom>
              <a:avLst/>
              <a:gdLst/>
              <a:ah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62" name="PlaceHolder 8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>
            <a:noAutofit/>
          </a:bodyPr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Kliknutím lze upravit styly předlohy textu.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 lvl="1" marL="576360" indent="-273960">
              <a:lnSpc>
                <a:spcPct val="100000"/>
              </a:lnSpc>
              <a:spcBef>
                <a:spcPts val="43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200" spc="-1" strike="noStrike">
                <a:solidFill>
                  <a:srgbClr val="073e87"/>
                </a:solidFill>
                <a:latin typeface="Candara"/>
              </a:rPr>
              <a:t>Druhá úroveň</a:t>
            </a:r>
            <a:endParaRPr b="0" lang="cs-CZ" sz="2200" spc="-1" strike="noStrike">
              <a:solidFill>
                <a:srgbClr val="073e87"/>
              </a:solidFill>
              <a:latin typeface="Candara"/>
            </a:endParaRPr>
          </a:p>
          <a:p>
            <a:pPr lvl="2" marL="855720" indent="-228240">
              <a:lnSpc>
                <a:spcPct val="100000"/>
              </a:lnSpc>
              <a:spcBef>
                <a:spcPts val="400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000" spc="-1" strike="noStrike">
                <a:solidFill>
                  <a:srgbClr val="073e87"/>
                </a:solidFill>
                <a:latin typeface="Candara"/>
              </a:rPr>
              <a:t>Třetí úroveň</a:t>
            </a:r>
            <a:endParaRPr b="0" lang="cs-CZ" sz="2000" spc="-1" strike="noStrike">
              <a:solidFill>
                <a:srgbClr val="073e87"/>
              </a:solidFill>
              <a:latin typeface="Candara"/>
            </a:endParaRPr>
          </a:p>
          <a:p>
            <a:pPr lvl="3" marL="1143000" indent="-228240">
              <a:lnSpc>
                <a:spcPct val="100000"/>
              </a:lnSpc>
              <a:spcBef>
                <a:spcPts val="360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</a:rPr>
              <a:t>Čtvrtá úroveň</a:t>
            </a:r>
            <a:endParaRPr b="0" lang="cs-CZ" sz="1800" spc="-1" strike="noStrike">
              <a:solidFill>
                <a:srgbClr val="073e87"/>
              </a:solidFill>
              <a:latin typeface="Candara"/>
            </a:endParaRPr>
          </a:p>
          <a:p>
            <a:pPr lvl="4" marL="1463040" indent="-22824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1600" spc="-1" strike="noStrike">
                <a:solidFill>
                  <a:srgbClr val="073e87"/>
                </a:solidFill>
                <a:latin typeface="Candara"/>
              </a:rPr>
              <a:t>Pátá úroveň</a:t>
            </a:r>
            <a:endParaRPr b="0" lang="cs-CZ" sz="16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63" name="PlaceHolder 9"/>
          <p:cNvSpPr>
            <a:spLocks noGrp="1"/>
          </p:cNvSpPr>
          <p:nvPr>
            <p:ph type="dt"/>
          </p:nvPr>
        </p:nvSpPr>
        <p:spPr>
          <a:xfrm>
            <a:off x="516384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3625C99-2398-46F9-A65E-4543ED7F2360}" type="datetime">
              <a:rPr b="0" lang="cs-CZ" sz="1000" spc="-1" strike="noStrike">
                <a:solidFill>
                  <a:srgbClr val="073e87"/>
                </a:solidFill>
                <a:latin typeface="Candara"/>
              </a:rPr>
              <a:t>3. 11. 2020</a:t>
            </a:fld>
            <a:endParaRPr b="0" lang="cs-CZ" sz="1000" spc="-1" strike="noStrike">
              <a:latin typeface="Times New Roman"/>
            </a:endParaRPr>
          </a:p>
        </p:txBody>
      </p:sp>
      <p:sp>
        <p:nvSpPr>
          <p:cNvPr id="64" name="PlaceHolder 10"/>
          <p:cNvSpPr>
            <a:spLocks noGrp="1"/>
          </p:cNvSpPr>
          <p:nvPr>
            <p:ph type="ftr"/>
          </p:nvPr>
        </p:nvSpPr>
        <p:spPr>
          <a:xfrm>
            <a:off x="193680" y="6250320"/>
            <a:ext cx="37864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65" name="PlaceHolder 11"/>
          <p:cNvSpPr>
            <a:spLocks noGrp="1"/>
          </p:cNvSpPr>
          <p:nvPr>
            <p:ph type="sldNum"/>
          </p:nvPr>
        </p:nvSpPr>
        <p:spPr>
          <a:xfrm>
            <a:off x="3990960" y="6250320"/>
            <a:ext cx="1161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A053AE5D-155A-43DC-9C17-368CC738F438}" type="slidenum">
              <a:rPr b="0" lang="cs-CZ" sz="1000" spc="-1" strike="noStrike">
                <a:solidFill>
                  <a:srgbClr val="073e87"/>
                </a:solidFill>
                <a:latin typeface="Candara"/>
              </a:rPr>
              <a:t>&lt;číslo&gt;</a:t>
            </a:fld>
            <a:endParaRPr b="0" lang="cs-CZ" sz="1000" spc="-1" strike="noStrike">
              <a:latin typeface="Times New Roman"/>
            </a:endParaRPr>
          </a:p>
        </p:txBody>
      </p:sp>
      <p:sp>
        <p:nvSpPr>
          <p:cNvPr id="66" name="PlaceHolder 12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ndar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s://www.kulinarskeumeni.cz/modul/26/kurz" TargetMode="Externa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683640" y="2277000"/>
            <a:ext cx="7772040" cy="17798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41000"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</a:rPr>
              <a:t>Technologie přípravy pokrmů</a:t>
            </a:r>
            <a:br/>
            <a:br/>
            <a:r>
              <a:rPr b="0" lang="cs-CZ" sz="3800" spc="-1" strike="noStrike">
                <a:solidFill>
                  <a:srgbClr val="ffffff"/>
                </a:solidFill>
                <a:latin typeface="Candara"/>
              </a:rPr>
              <a:t>Metody tepelných úprav</a:t>
            </a:r>
            <a:br/>
            <a:r>
              <a:rPr b="0" lang="cs-CZ" sz="3800" spc="-1" strike="noStrike">
                <a:solidFill>
                  <a:srgbClr val="ffffff"/>
                </a:solidFill>
                <a:latin typeface="Candara"/>
              </a:rPr>
              <a:t>metoda dušení</a:t>
            </a:r>
            <a:br/>
            <a:r>
              <a:rPr b="0" lang="cs-CZ" sz="3600" spc="-1" strike="noStrike">
                <a:solidFill>
                  <a:srgbClr val="ffffff"/>
                </a:solidFill>
                <a:latin typeface="Candara"/>
              </a:rPr>
              <a:t>Mgr. Kamila Kroupová</a:t>
            </a:r>
            <a:br/>
            <a:endParaRPr b="0" lang="cs-CZ" sz="3600" spc="-1" strike="noStrike">
              <a:solidFill>
                <a:srgbClr val="000000"/>
              </a:solidFill>
              <a:latin typeface="Candara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1368000" y="4215240"/>
            <a:ext cx="6400440" cy="14727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cs-CZ" sz="2000" spc="-1" strike="noStrike">
                <a:solidFill>
                  <a:srgbClr val="ffffff"/>
                </a:solidFill>
                <a:latin typeface="Candara"/>
              </a:rPr>
              <a:t>TPP Illková: str. 24</a:t>
            </a: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251640" y="1989000"/>
            <a:ext cx="8424720" cy="3543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Dušení  je  tepelná  úprava  potravin  a  pokrmů  v  malém  množství  tekutiny  a  tuku  v uzavřené nádobě.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Dusí se hlavně maso, zelenina, rýže, houby apod.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Potraviny  můžeme  dusit  na  sporáku  v  hrnci  s  poklicí  nebo  také  v  troubě  v odpovídajícím nádobí s poklopem.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Pod dušená masa se používají </a:t>
            </a:r>
            <a:r>
              <a:rPr b="1" lang="cs-CZ" sz="2400" spc="-1" strike="noStrike">
                <a:solidFill>
                  <a:srgbClr val="073e87"/>
                </a:solidFill>
                <a:latin typeface="Candara"/>
              </a:rPr>
              <a:t>základy</a:t>
            </a: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, které výslednému jídlu dodají lepší chuť.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611640" y="260640"/>
            <a:ext cx="7786800" cy="8978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</a:rPr>
              <a:t>Metoda dušení</a:t>
            </a:r>
            <a:endParaRPr b="0" lang="cs-CZ" sz="4400" spc="-1" strike="noStrike">
              <a:solidFill>
                <a:srgbClr val="000000"/>
              </a:solidFill>
              <a:latin typeface="Candara"/>
            </a:endParaRPr>
          </a:p>
        </p:txBody>
      </p:sp>
      <p:pic>
        <p:nvPicPr>
          <p:cNvPr id="107" name="Picture 2" descr=""/>
          <p:cNvPicPr/>
          <p:nvPr/>
        </p:nvPicPr>
        <p:blipFill>
          <a:blip r:embed="rId1"/>
          <a:stretch/>
        </p:blipFill>
        <p:spPr>
          <a:xfrm>
            <a:off x="4068000" y="4657680"/>
            <a:ext cx="4086000" cy="2199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251640" y="1700640"/>
            <a:ext cx="8640720" cy="4641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Maso  v  celku, nakrájené  na  plátky,  kostky  nebo  nudličky  opečeme  na  oleji, přidáme  sůl  a  koření.  Opékáním  masa  zabráníme  vyluhování  chuťových  a  vonných látek do šťávy.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Maso podlijeme  vařící tekutinou asi do 1/3 masa.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Pod masa se zpravidla připravují základy (z osmažené nakrájené cibule, zeleniny nebo cibule a koření).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Těmito přídavky získá šťáva chuť i barvu.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467640" y="338400"/>
            <a:ext cx="8218800" cy="1146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1000"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</a:rPr>
              <a:t>Technologický postup při dušení masa </a:t>
            </a:r>
            <a:endParaRPr b="0" lang="cs-CZ" sz="4400" spc="-1" strike="noStrike">
              <a:solidFill>
                <a:srgbClr val="000000"/>
              </a:solidFill>
              <a:latin typeface="Candara"/>
            </a:endParaRPr>
          </a:p>
        </p:txBody>
      </p:sp>
      <p:pic>
        <p:nvPicPr>
          <p:cNvPr id="110" name="Picture 2" descr=""/>
          <p:cNvPicPr/>
          <p:nvPr/>
        </p:nvPicPr>
        <p:blipFill>
          <a:blip r:embed="rId1"/>
          <a:stretch/>
        </p:blipFill>
        <p:spPr>
          <a:xfrm>
            <a:off x="2504880" y="4869000"/>
            <a:ext cx="3047760" cy="13330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181440" y="1677600"/>
            <a:ext cx="8782560" cy="45691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>
            <a:normAutofit/>
          </a:bodyPr>
          <a:p>
            <a:pPr marL="274320" indent="-273960">
              <a:lnSpc>
                <a:spcPct val="110000"/>
              </a:lnSpc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Pod  pojmem  </a:t>
            </a:r>
            <a:r>
              <a:rPr b="1" lang="cs-CZ" sz="2400" spc="-1" strike="noStrike">
                <a:solidFill>
                  <a:srgbClr val="073e87"/>
                </a:solidFill>
                <a:latin typeface="Candara"/>
              </a:rPr>
              <a:t>základy  </a:t>
            </a: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rozumíme  vhodně  upravené  potraviny, jako  jsou  cibule  a  kořenová  zelenina,  které  se  používají pro přípravu  dušených pokrmů.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 marL="274320" indent="-273960">
              <a:lnSpc>
                <a:spcPct val="110000"/>
              </a:lnSpc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Základy připravujeme s použitím tuku. Zpravidla používáme olej nebo máslo.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 marL="274320" indent="-273960">
              <a:lnSpc>
                <a:spcPct val="110000"/>
              </a:lnSpc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Potraviny  na  přípravu  základů  upravujeme  restováním.  Délka závisí  na charakteru pokrmu.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 marL="274320" indent="-273960">
              <a:lnSpc>
                <a:spcPct val="110000"/>
              </a:lnSpc>
              <a:buClr>
                <a:srgbClr val="31b6fd"/>
              </a:buClr>
              <a:buFont typeface="Symbol"/>
              <a:buChar char=""/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Do základu dle charakteru pokrmu přidáváme přísady – rajčatový protlak, citron, ocet, víno a různé druhy koření.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</a:rPr>
              <a:t>Příprava základů</a:t>
            </a:r>
            <a:endParaRPr b="0" lang="cs-CZ" sz="4400" spc="-1" strike="noStrike">
              <a:solidFill>
                <a:srgbClr val="000000"/>
              </a:solidFill>
              <a:latin typeface="Candara"/>
            </a:endParaRPr>
          </a:p>
        </p:txBody>
      </p:sp>
      <p:pic>
        <p:nvPicPr>
          <p:cNvPr id="113" name="Picture 2" descr=""/>
          <p:cNvPicPr/>
          <p:nvPr/>
        </p:nvPicPr>
        <p:blipFill>
          <a:blip r:embed="rId1"/>
          <a:stretch/>
        </p:blipFill>
        <p:spPr>
          <a:xfrm>
            <a:off x="7566840" y="266760"/>
            <a:ext cx="1418760" cy="1380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179640" y="1556640"/>
            <a:ext cx="8784720" cy="3666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Cibulový  základ  (tuk  a  cibule) - oloupanou  a  nadrobno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nakrájenou  či  na  plátky  nakrájenou  cibuli  osmahneme. 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Podle stupně  osmažení  dělíme  tento  základ  na  světlý,  zlatavý  a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tmavý.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Barva  cibulového  základu  se  zpravidla  odvíjí  od  druhu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zpracovávaného masa. 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Na  světlé  maso  (drůbeží,  rybí,  telecí)  se  připravuje  světlý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základ,  na  maso  vepřové  základ  zlatavý  a  na  hovězí  maso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nebo zvěřinu základ tmavý.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</a:rPr>
              <a:t>Cibulový základ</a:t>
            </a:r>
            <a:endParaRPr b="0" lang="cs-CZ" sz="4400" spc="-1" strike="noStrike">
              <a:solidFill>
                <a:srgbClr val="000000"/>
              </a:solidFill>
              <a:latin typeface="Candara"/>
            </a:endParaRPr>
          </a:p>
        </p:txBody>
      </p:sp>
      <p:pic>
        <p:nvPicPr>
          <p:cNvPr id="116" name="Picture 2" descr=""/>
          <p:cNvPicPr/>
          <p:nvPr/>
        </p:nvPicPr>
        <p:blipFill>
          <a:blip r:embed="rId1"/>
          <a:stretch/>
        </p:blipFill>
        <p:spPr>
          <a:xfrm>
            <a:off x="5724000" y="5013000"/>
            <a:ext cx="2244960" cy="1702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179640" y="1628640"/>
            <a:ext cx="8784720" cy="45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Paprikový základ (tuk, cibule a mletá paprika) – očištěnou cibuli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nakrájíme – zpěníme nebo osmahneme do zlatova a papriku v ní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promícháme (pozor na spálení a zhořknutí). 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Při  sypání  papriky  do  základu  se  doporučuje  odtažení  nádoby  s tukem a cibulí mimo tepelný zdroj a poté rychlé vmíchání papriky.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Následuje  jen  lehké  osmahnutí  papriky  v  základu  a  zalití  vodou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nebo vývarem. 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Při přípravě paprikového základu se požívá častěji paprika sladká.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Může se však používat také paprika pálivá.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</a:rPr>
              <a:t>Paprikový základ</a:t>
            </a:r>
            <a:endParaRPr b="0" lang="cs-CZ" sz="4400" spc="-1" strike="noStrike">
              <a:solidFill>
                <a:srgbClr val="000000"/>
              </a:solidFill>
              <a:latin typeface="Candara"/>
            </a:endParaRPr>
          </a:p>
        </p:txBody>
      </p:sp>
      <p:pic>
        <p:nvPicPr>
          <p:cNvPr id="119" name="Picture 2" descr=""/>
          <p:cNvPicPr/>
          <p:nvPr/>
        </p:nvPicPr>
        <p:blipFill>
          <a:blip r:embed="rId1"/>
          <a:stretch/>
        </p:blipFill>
        <p:spPr>
          <a:xfrm>
            <a:off x="6300360" y="5301360"/>
            <a:ext cx="1437840" cy="14187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179640" y="1628640"/>
            <a:ext cx="8784720" cy="45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Zeleninový základ (tuk, cibule, kořenová zelenina – celer, mrkev, petržel) – zeleninu nakrájíme na tenké plátky, nudličky nebo nastrouháme. 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Osmažíme na tuku a potom přidáme cibuli. Přilijeme vodu nebo vývar.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cs-CZ" sz="2400" spc="-1" strike="noStrike">
                <a:solidFill>
                  <a:srgbClr val="073e87"/>
                </a:solidFill>
                <a:latin typeface="Candara"/>
              </a:rPr>
              <a:t>Stupeň osmažení je závislý na potravině, kterou na tomto základu upravujeme. 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</a:rPr>
              <a:t>Zeleninový základ </a:t>
            </a:r>
            <a:endParaRPr b="0" lang="cs-CZ" sz="4400" spc="-1" strike="noStrike">
              <a:solidFill>
                <a:srgbClr val="000000"/>
              </a:solidFill>
              <a:latin typeface="Candara"/>
            </a:endParaRPr>
          </a:p>
        </p:txBody>
      </p:sp>
      <p:pic>
        <p:nvPicPr>
          <p:cNvPr id="122" name="Picture 2" descr=""/>
          <p:cNvPicPr/>
          <p:nvPr/>
        </p:nvPicPr>
        <p:blipFill>
          <a:blip r:embed="rId1"/>
          <a:stretch/>
        </p:blipFill>
        <p:spPr>
          <a:xfrm>
            <a:off x="1691640" y="4486680"/>
            <a:ext cx="2448000" cy="2004120"/>
          </a:xfrm>
          <a:prstGeom prst="rect">
            <a:avLst/>
          </a:prstGeom>
          <a:ln>
            <a:noFill/>
          </a:ln>
        </p:spPr>
      </p:pic>
      <p:pic>
        <p:nvPicPr>
          <p:cNvPr id="123" name="Picture 3" descr=""/>
          <p:cNvPicPr/>
          <p:nvPr/>
        </p:nvPicPr>
        <p:blipFill>
          <a:blip r:embed="rId2"/>
          <a:stretch/>
        </p:blipFill>
        <p:spPr>
          <a:xfrm>
            <a:off x="4500000" y="4486680"/>
            <a:ext cx="3213000" cy="1942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179640" y="1700640"/>
            <a:ext cx="8784720" cy="460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</a:rPr>
              <a:t>Dušené pokrmy se dále upravují zahušťováním. Získáme tím omáčky nebo šťávy. </a:t>
            </a:r>
            <a:endParaRPr b="0" lang="cs-CZ" sz="18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</a:rPr>
              <a:t>Na zahuštění se používá hladká mouka (zaprášení), jíška, zásmažka, opražená mouka, </a:t>
            </a:r>
            <a:endParaRPr b="0" lang="cs-CZ" sz="18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</a:rPr>
              <a:t>máslová  kulička,  zálivka  z  mléka  nebo  smetany,  lisovaná  potravina,  suchý  chléb, žloutek.</a:t>
            </a:r>
            <a:endParaRPr b="0" lang="cs-CZ" sz="18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</a:rPr>
              <a:t>Dušená  masa  připravovaná  na  zeleninovém  nebo  cibulovém  základě  se  nemusí </a:t>
            </a:r>
            <a:endParaRPr b="0" lang="cs-CZ" sz="18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</a:rPr>
              <a:t>zahušťovat. Získáme tak přírodní šťávu. </a:t>
            </a:r>
            <a:endParaRPr b="0" lang="cs-CZ" sz="18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</a:rPr>
              <a:t>Video: kulinářské umění - </a:t>
            </a:r>
            <a:r>
              <a:rPr b="1" lang="cs-CZ" sz="1800" spc="-1" strike="noStrike" u="sng">
                <a:solidFill>
                  <a:srgbClr val="0080ff"/>
                </a:solidFill>
                <a:uFillTx/>
                <a:latin typeface="Candara"/>
                <a:hlinkClick r:id="rId1"/>
              </a:rPr>
              <a:t>Dušení masa a klasické české omáčky</a:t>
            </a:r>
            <a:endParaRPr b="0" lang="cs-CZ" sz="18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cs-CZ" sz="1800" spc="-1" strike="noStrike">
                <a:solidFill>
                  <a:srgbClr val="073e87"/>
                </a:solidFill>
                <a:latin typeface="Candara"/>
              </a:rPr>
              <a:t>     </a:t>
            </a:r>
            <a:r>
              <a:rPr b="0" lang="cs-CZ" sz="1800" spc="-1" strike="noStrike">
                <a:solidFill>
                  <a:srgbClr val="073e87"/>
                </a:solidFill>
                <a:latin typeface="Candara"/>
              </a:rPr>
              <a:t>https://www.kulinarskeumeni.cz/modul/26/kurz</a:t>
            </a:r>
            <a:endParaRPr b="0" lang="cs-CZ" sz="18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cs-CZ" sz="1800" spc="-1" strike="noStrike">
              <a:solidFill>
                <a:srgbClr val="073e87"/>
              </a:solidFill>
              <a:latin typeface="Candara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ffffff"/>
                </a:solidFill>
                <a:latin typeface="Candara"/>
              </a:rPr>
              <a:t>Zahušťování dušených pokrmů</a:t>
            </a:r>
            <a:endParaRPr b="0" lang="cs-CZ" sz="4400" spc="-1" strike="noStrike">
              <a:solidFill>
                <a:srgbClr val="000000"/>
              </a:solidFill>
              <a:latin typeface="Candara"/>
            </a:endParaRPr>
          </a:p>
        </p:txBody>
      </p:sp>
      <p:pic>
        <p:nvPicPr>
          <p:cNvPr id="126" name="Picture 2" descr=""/>
          <p:cNvPicPr/>
          <p:nvPr/>
        </p:nvPicPr>
        <p:blipFill>
          <a:blip r:embed="rId2"/>
          <a:stretch/>
        </p:blipFill>
        <p:spPr>
          <a:xfrm>
            <a:off x="171000" y="4221000"/>
            <a:ext cx="2862360" cy="1904760"/>
          </a:xfrm>
          <a:prstGeom prst="rect">
            <a:avLst/>
          </a:prstGeom>
          <a:ln>
            <a:noFill/>
          </a:ln>
        </p:spPr>
      </p:pic>
      <p:pic>
        <p:nvPicPr>
          <p:cNvPr id="127" name="Picture 3" descr=""/>
          <p:cNvPicPr/>
          <p:nvPr/>
        </p:nvPicPr>
        <p:blipFill>
          <a:blip r:embed="rId3"/>
          <a:stretch/>
        </p:blipFill>
        <p:spPr>
          <a:xfrm>
            <a:off x="3207960" y="4221000"/>
            <a:ext cx="1933200" cy="1904760"/>
          </a:xfrm>
          <a:prstGeom prst="rect">
            <a:avLst/>
          </a:prstGeom>
          <a:ln>
            <a:noFill/>
          </a:ln>
        </p:spPr>
      </p:pic>
      <p:pic>
        <p:nvPicPr>
          <p:cNvPr id="128" name="Picture 4" descr=""/>
          <p:cNvPicPr/>
          <p:nvPr/>
        </p:nvPicPr>
        <p:blipFill>
          <a:blip r:embed="rId4"/>
          <a:stretch/>
        </p:blipFill>
        <p:spPr>
          <a:xfrm>
            <a:off x="5348520" y="4205160"/>
            <a:ext cx="3362760" cy="1882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827640" y="548640"/>
            <a:ext cx="7704360" cy="5904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cs-CZ" sz="2400" spc="-1" strike="noStrike">
                <a:solidFill>
                  <a:srgbClr val="073e87"/>
                </a:solidFill>
                <a:latin typeface="Candara"/>
              </a:rPr>
              <a:t>Zdroje:</a:t>
            </a:r>
            <a:endParaRPr b="0" lang="cs-CZ" sz="24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cs-CZ" sz="2200" spc="-1" strike="noStrike">
                <a:solidFill>
                  <a:srgbClr val="073e87"/>
                </a:solidFill>
                <a:latin typeface="Candara"/>
              </a:rPr>
              <a:t>POHLREICH, Zdeněk. </a:t>
            </a:r>
            <a:r>
              <a:rPr b="0" i="1" lang="cs-CZ" sz="2200" spc="-1" strike="noStrike">
                <a:solidFill>
                  <a:srgbClr val="073e87"/>
                </a:solidFill>
                <a:latin typeface="Candara"/>
              </a:rPr>
              <a:t>Kulinárium</a:t>
            </a:r>
            <a:r>
              <a:rPr b="0" lang="cs-CZ" sz="2200" spc="-1" strike="noStrike">
                <a:solidFill>
                  <a:srgbClr val="073e87"/>
                </a:solidFill>
                <a:latin typeface="Candara"/>
              </a:rPr>
              <a:t>. Praha: Sevruga, 2017. ISBN 978-80-906893-0-5.</a:t>
            </a:r>
            <a:endParaRPr b="0" lang="cs-CZ" sz="22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cs-CZ" sz="2200" spc="-1" strike="noStrike">
                <a:solidFill>
                  <a:srgbClr val="073e87"/>
                </a:solidFill>
                <a:latin typeface="Candara"/>
              </a:rPr>
              <a:t>Technologie  přípravy  pokrmů  1.,  Hana  Sedláčková,  Pavel  Vstoupal,  Nakladatelství  Fortuna 2002 </a:t>
            </a:r>
            <a:endParaRPr b="0" lang="cs-CZ" sz="22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cs-CZ" sz="2200" spc="-1" strike="noStrike">
                <a:solidFill>
                  <a:srgbClr val="073e87"/>
                </a:solidFill>
                <a:latin typeface="Candara"/>
              </a:rPr>
              <a:t>Technologie přípravy pokrmů 2., Hana Sedláčková, Nakladatelství Fortuna 2002</a:t>
            </a:r>
            <a:endParaRPr b="0" lang="cs-CZ" sz="22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1" lang="cs-CZ" sz="2200" spc="-1" strike="noStrike">
                <a:solidFill>
                  <a:srgbClr val="073e87"/>
                </a:solidFill>
                <a:latin typeface="Candara"/>
              </a:rPr>
              <a:t>Obrázky</a:t>
            </a:r>
            <a:r>
              <a:rPr b="0" lang="cs-CZ" sz="2200" spc="-1" strike="noStrike">
                <a:solidFill>
                  <a:srgbClr val="073e87"/>
                </a:solidFill>
                <a:latin typeface="Candara"/>
              </a:rPr>
              <a:t>:</a:t>
            </a:r>
            <a:endParaRPr b="0" lang="cs-CZ" sz="22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cs-CZ" sz="2200" spc="-1" strike="noStrike">
                <a:solidFill>
                  <a:srgbClr val="073e87"/>
                </a:solidFill>
                <a:latin typeface="Candara"/>
              </a:rPr>
              <a:t>http://ajinyrecepty.cz/wp-content/uploads/2015/05/DSC_0019-1024x576.jpg</a:t>
            </a:r>
            <a:endParaRPr b="0" lang="cs-CZ" sz="22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cs-CZ" sz="2200" spc="-1" strike="noStrike">
                <a:solidFill>
                  <a:srgbClr val="073e87"/>
                </a:solidFill>
                <a:latin typeface="Candara"/>
              </a:rPr>
              <a:t>https://data.labuznik.cz/labuznik/images/400x300/4540.jpg?1</a:t>
            </a:r>
            <a:endParaRPr b="0" lang="cs-CZ" sz="2200" spc="-1" strike="noStrike">
              <a:solidFill>
                <a:srgbClr val="073e87"/>
              </a:solidFill>
              <a:latin typeface="Candara"/>
            </a:endParaRPr>
          </a:p>
          <a:p>
            <a:pPr>
              <a:lnSpc>
                <a:spcPct val="100000"/>
              </a:lnSpc>
              <a:spcBef>
                <a:spcPts val="439"/>
              </a:spcBef>
              <a:tabLst>
                <a:tab algn="l" pos="0"/>
              </a:tabLst>
            </a:pPr>
            <a:r>
              <a:rPr b="0" lang="cs-CZ" sz="2200" spc="-1" strike="noStrike">
                <a:solidFill>
                  <a:srgbClr val="073e87"/>
                </a:solidFill>
                <a:latin typeface="Candara"/>
              </a:rPr>
              <a:t>http://media.igurmet.cz/yummy/94/09/9409f29aeeaa90a72b1b7c7798415bbe.jpg</a:t>
            </a:r>
            <a:endParaRPr b="0" lang="cs-CZ" sz="2200" spc="-1" strike="noStrike">
              <a:solidFill>
                <a:srgbClr val="073e87"/>
              </a:solidFill>
              <a:latin typeface="Candar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403</TotalTime>
  <Application>LibreOffice/6.4.6.2$Windows_X86_64 LibreOffice_project/0ce51a4fd21bff07a5c061082cc82c5ed232f115</Application>
  <Words>529</Words>
  <Paragraphs>57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2019-07-29T08:32:37Z</dcterms:created>
  <dc:creator>Mama</dc:creator>
  <dc:description/>
  <dc:language>cs-CZ</dc:language>
  <cp:lastModifiedBy/>
  <dcterms:modified xsi:type="dcterms:W3CDTF">2020-11-03T12:04:41Z</dcterms:modified>
  <cp:revision>45</cp:revision>
  <dc:subject/>
  <dc:title>Technologie přípravy pokrmů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9</vt:i4>
  </property>
</Properties>
</file>