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39"/>
  </p:notesMasterIdLst>
  <p:handoutMasterIdLst>
    <p:handoutMasterId r:id="rId40"/>
  </p:handoutMasterIdLst>
  <p:sldIdLst>
    <p:sldId id="274" r:id="rId2"/>
    <p:sldId id="269" r:id="rId3"/>
    <p:sldId id="289" r:id="rId4"/>
    <p:sldId id="290" r:id="rId5"/>
    <p:sldId id="291" r:id="rId6"/>
    <p:sldId id="292" r:id="rId7"/>
    <p:sldId id="286" r:id="rId8"/>
    <p:sldId id="287" r:id="rId9"/>
    <p:sldId id="285" r:id="rId10"/>
    <p:sldId id="280" r:id="rId11"/>
    <p:sldId id="281" r:id="rId12"/>
    <p:sldId id="282" r:id="rId13"/>
    <p:sldId id="293" r:id="rId14"/>
    <p:sldId id="283" r:id="rId15"/>
    <p:sldId id="284" r:id="rId16"/>
    <p:sldId id="309" r:id="rId17"/>
    <p:sldId id="301" r:id="rId18"/>
    <p:sldId id="307" r:id="rId19"/>
    <p:sldId id="294" r:id="rId20"/>
    <p:sldId id="313" r:id="rId21"/>
    <p:sldId id="299" r:id="rId22"/>
    <p:sldId id="295" r:id="rId23"/>
    <p:sldId id="300" r:id="rId24"/>
    <p:sldId id="310" r:id="rId25"/>
    <p:sldId id="296" r:id="rId26"/>
    <p:sldId id="297" r:id="rId27"/>
    <p:sldId id="302" r:id="rId28"/>
    <p:sldId id="303" r:id="rId29"/>
    <p:sldId id="311" r:id="rId30"/>
    <p:sldId id="306" r:id="rId31"/>
    <p:sldId id="298" r:id="rId32"/>
    <p:sldId id="304" r:id="rId33"/>
    <p:sldId id="312" r:id="rId34"/>
    <p:sldId id="305" r:id="rId35"/>
    <p:sldId id="273" r:id="rId36"/>
    <p:sldId id="308" r:id="rId37"/>
    <p:sldId id="272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C085400C-A098-453C-9025-716B2F9D07A1}">
          <p14:sldIdLst>
            <p14:sldId id="274"/>
            <p14:sldId id="269"/>
            <p14:sldId id="289"/>
          </p14:sldIdLst>
        </p14:section>
        <p14:section name="Oddíl bez názvu" id="{F6BAD0C7-C40D-4197-86EB-3CDB9F0E3E23}">
          <p14:sldIdLst>
            <p14:sldId id="290"/>
            <p14:sldId id="291"/>
            <p14:sldId id="292"/>
            <p14:sldId id="286"/>
            <p14:sldId id="287"/>
            <p14:sldId id="285"/>
            <p14:sldId id="280"/>
            <p14:sldId id="281"/>
            <p14:sldId id="282"/>
            <p14:sldId id="293"/>
            <p14:sldId id="283"/>
            <p14:sldId id="284"/>
            <p14:sldId id="309"/>
            <p14:sldId id="301"/>
            <p14:sldId id="307"/>
            <p14:sldId id="294"/>
            <p14:sldId id="313"/>
            <p14:sldId id="299"/>
            <p14:sldId id="295"/>
            <p14:sldId id="300"/>
            <p14:sldId id="310"/>
            <p14:sldId id="296"/>
            <p14:sldId id="297"/>
            <p14:sldId id="302"/>
            <p14:sldId id="303"/>
            <p14:sldId id="311"/>
            <p14:sldId id="306"/>
            <p14:sldId id="298"/>
            <p14:sldId id="304"/>
            <p14:sldId id="312"/>
            <p14:sldId id="305"/>
            <p14:sldId id="273"/>
            <p14:sldId id="308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39" autoAdjust="0"/>
    <p:restoredTop sz="96327" autoAdjust="0"/>
  </p:normalViewPr>
  <p:slideViewPr>
    <p:cSldViewPr snapToGrid="0">
      <p:cViewPr varScale="1">
        <p:scale>
          <a:sx n="107" d="100"/>
          <a:sy n="107" d="100"/>
        </p:scale>
        <p:origin x="894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65A7D6-4EB3-4E67-B358-56DDA6BFDE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– závěrečný snímek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716521B6-6164-7649-9BB9-98A3FC15AE46}"/>
              </a:ext>
            </a:extLst>
          </p:cNvPr>
          <p:cNvSpPr txBox="1"/>
          <p:nvPr userDrawn="1"/>
        </p:nvSpPr>
        <p:spPr>
          <a:xfrm>
            <a:off x="307497" y="5837678"/>
            <a:ext cx="606902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Lékařská fakulta Masarykovy univerzity</a:t>
            </a:r>
          </a:p>
          <a:p>
            <a:pPr lvl="0"/>
            <a:r>
              <a:rPr lang="cs-CZ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9CBF481B-8B94-4C57-A2B8-0B7D7AFAE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224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F1AAD-B9E2-4F33-B2B4-CAA8CAEB1E0F}" type="datetimeFigureOut">
              <a:rPr lang="cs-CZ" smtClean="0"/>
              <a:t>11.10.2022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C8362-D854-408D-8CE7-82759F1E3333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46996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20552E7-48CC-40F3-B391-087BD87902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656F7E9-5E47-41D0-9CA9-DE4A31EE09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9E805697-F6B9-4F6A-9C5B-5AAFE54A0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5354773-248E-4956-8633-6A496534A5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9BA260D-C952-48F5-9BCF-8EDB00FA2E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A5E2D3A7-3660-4B54-93F1-E2F006CF22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2A1E796-F773-4049-A027-E6B6CD753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73771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Vložte název přednášky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 dirty="0"/>
              <a:t>Jméno Příjmení (bez titulů)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FC17CBE-6747-4FB3-910C-F34D0CC6F3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75" r:id="rId6"/>
    <p:sldLayoutId id="2147483695" r:id="rId7"/>
    <p:sldLayoutId id="2147483686" r:id="rId8"/>
    <p:sldLayoutId id="2147483690" r:id="rId9"/>
    <p:sldLayoutId id="2147483692" r:id="rId10"/>
    <p:sldLayoutId id="2147483700" r:id="rId11"/>
    <p:sldLayoutId id="2147483701" r:id="rId12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5A9858B-2B4A-46CB-84A6-A14EFB53B1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E5DD285-E00D-4C54-A6D0-EEAA922CE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453489"/>
            <a:ext cx="11361600" cy="1618456"/>
          </a:xfrm>
        </p:spPr>
        <p:txBody>
          <a:bodyPr/>
          <a:lstStyle/>
          <a:p>
            <a:r>
              <a:rPr lang="cs-CZ" dirty="0"/>
              <a:t>Specifika práce s dětským pacientem v jednotlivých vývojových obdobích.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CFB37652-23F2-4193-BD4D-BBC6A754C3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Hana </a:t>
            </a:r>
            <a:r>
              <a:rPr lang="cs-CZ" dirty="0" err="1"/>
              <a:t>Cacková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7516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6426"/>
            <a:ext cx="7920000" cy="252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Novorozenecké období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0-6 týdnů (končí prvním sociálním úsměvem)</a:t>
            </a:r>
          </a:p>
          <a:p>
            <a:r>
              <a:rPr lang="cs-CZ" sz="2800" dirty="0"/>
              <a:t>Období adaptace na nové prostředí</a:t>
            </a:r>
          </a:p>
          <a:p>
            <a:r>
              <a:rPr lang="cs-CZ" sz="2800" dirty="0"/>
              <a:t>Tělesný vývoj některých orgánů není ukončen (játra, ledviny, CNS)</a:t>
            </a:r>
          </a:p>
          <a:p>
            <a:r>
              <a:rPr lang="cs-CZ" dirty="0"/>
              <a:t>Motorika: n</a:t>
            </a:r>
            <a:r>
              <a:rPr lang="cs-CZ" sz="2800" dirty="0"/>
              <a:t>ahodilost pohybů</a:t>
            </a:r>
          </a:p>
          <a:p>
            <a:r>
              <a:rPr lang="cs-CZ" sz="2800" dirty="0"/>
              <a:t>Behaviorální stavy: hluboký/lehký spánek (18-22 hod), klidný/aktivní bdělý stav, pláč</a:t>
            </a:r>
          </a:p>
          <a:p>
            <a:r>
              <a:rPr lang="cs-CZ" sz="2800" dirty="0"/>
              <a:t>Emoční prožitky mají komplexní charakter – pozitivní a negativní</a:t>
            </a:r>
          </a:p>
          <a:p>
            <a:r>
              <a:rPr lang="cs-CZ" dirty="0"/>
              <a:t>T</a:t>
            </a:r>
            <a:r>
              <a:rPr lang="cs-CZ" sz="2800" dirty="0"/>
              <a:t>emperamentové odlišnosti jsou již patrné</a:t>
            </a:r>
          </a:p>
          <a:p>
            <a:endParaRPr lang="cs-CZ" dirty="0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EBB51B36-B36F-CEEE-FCC9-2DD9ECDFB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561" y="720000"/>
            <a:ext cx="2800618" cy="188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0517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1268854"/>
          </a:xfrm>
        </p:spPr>
        <p:txBody>
          <a:bodyPr/>
          <a:lstStyle/>
          <a:p>
            <a:r>
              <a:rPr lang="cs-CZ" dirty="0"/>
              <a:t>Kojenecké období </a:t>
            </a:r>
            <a:br>
              <a:rPr lang="cs-CZ" dirty="0"/>
            </a:br>
            <a:r>
              <a:rPr lang="cs-CZ" dirty="0"/>
              <a:t>(</a:t>
            </a:r>
            <a:r>
              <a:rPr lang="cs-CZ" sz="4000" dirty="0"/>
              <a:t>od 6. týdne po dosažení 1. roku)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8854"/>
            <a:ext cx="10753200" cy="404124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cs-CZ" sz="2800" dirty="0"/>
              <a:t>Motorika: Postupné ovládání těla, </a:t>
            </a:r>
            <a:endParaRPr lang="cs-CZ" dirty="0"/>
          </a:p>
          <a:p>
            <a:pPr lvl="1">
              <a:spcAft>
                <a:spcPts val="600"/>
              </a:spcAft>
            </a:pPr>
            <a:r>
              <a:rPr lang="cs-CZ" dirty="0"/>
              <a:t>schopnost chůze,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uchopování předmětů</a:t>
            </a:r>
          </a:p>
          <a:p>
            <a:pPr>
              <a:spcAft>
                <a:spcPts val="600"/>
              </a:spcAft>
            </a:pPr>
            <a:r>
              <a:rPr lang="cs-CZ" dirty="0"/>
              <a:t>Kognitivní fáze dle </a:t>
            </a:r>
            <a:r>
              <a:rPr lang="cs-CZ" dirty="0" err="1"/>
              <a:t>Piageta</a:t>
            </a:r>
            <a:r>
              <a:rPr lang="cs-CZ" dirty="0"/>
              <a:t> – senzomotorická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První záměrné jednání, pokusy.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Rozvoj řeči - první slova, sociální hříčky (paci paci…)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Emoční vývoj: </a:t>
            </a:r>
          </a:p>
          <a:p>
            <a:pPr lvl="1">
              <a:spcAft>
                <a:spcPts val="600"/>
              </a:spcAft>
            </a:pPr>
            <a:r>
              <a:rPr lang="cs-CZ" dirty="0"/>
              <a:t>Důležitost primárních vztahů matka-dítě, </a:t>
            </a:r>
            <a:r>
              <a:rPr lang="cs-CZ" dirty="0" err="1"/>
              <a:t>attachment</a:t>
            </a:r>
            <a:r>
              <a:rPr lang="cs-CZ" dirty="0"/>
              <a:t> (základní pocit bezpečí)</a:t>
            </a:r>
          </a:p>
          <a:p>
            <a:pPr lvl="1">
              <a:spcAft>
                <a:spcPts val="600"/>
              </a:spcAft>
            </a:pPr>
            <a:r>
              <a:rPr lang="cs-CZ" dirty="0" err="1"/>
              <a:t>Erikson</a:t>
            </a:r>
            <a:r>
              <a:rPr lang="cs-CZ" dirty="0"/>
              <a:t>: důvěra x nedůvěra</a:t>
            </a:r>
          </a:p>
          <a:p>
            <a:endParaRPr lang="cs-CZ" dirty="0"/>
          </a:p>
        </p:txBody>
      </p:sp>
      <p:pic>
        <p:nvPicPr>
          <p:cNvPr id="8194" name="Picture 2" descr="Chybějící pouto mezi mámou a miminkem. Naučte se ho vytvořit - Bety.cz">
            <a:extLst>
              <a:ext uri="{FF2B5EF4-FFF2-40B4-BE49-F238E27FC236}">
                <a16:creationId xmlns:a16="http://schemas.microsoft.com/office/drawing/2014/main" id="{98E82E6D-CFEE-5C48-5626-532ED866A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449" y="1729752"/>
            <a:ext cx="3116403" cy="2334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811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rmAutofit/>
          </a:bodyPr>
          <a:lstStyle/>
          <a:p>
            <a:r>
              <a:rPr lang="cs-CZ" sz="2200"/>
              <a:t>Batolecí období  (od 1 do 3 let)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Hrubá motorika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2. rok: samostatná chůze, udržuje rovnováhu, překonávání terénních nerovností,  chůze po schodech; nošení věcí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3. rok: běhání, „tančení“, napodobování pohybů (zajíček, medvěd, čáp); chytání míče,  jízda na tříkolce, odrážedle …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cs-CZ" sz="15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Jemná motorika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2. rok: rozvoj koordinace oko-ruka, stavění kostek (věž),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cs-CZ" sz="1500"/>
              <a:t>3. rok: navlékání korálků, listování, poznávání předmětů poslepu, sebeobslužné úkony (oblékání, jídlo lžičkou, umývání rukou…); čmárání, „malování“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cs-CZ" sz="1500"/>
          </a:p>
        </p:txBody>
      </p:sp>
      <p:pic>
        <p:nvPicPr>
          <p:cNvPr id="1028" name="Picture 4" descr="Co jste možná nevěděly o odrážedlech | ProMaminky.cz">
            <a:extLst>
              <a:ext uri="{FF2B5EF4-FFF2-40B4-BE49-F238E27FC236}">
                <a16:creationId xmlns:a16="http://schemas.microsoft.com/office/drawing/2014/main" id="{90FC3210-8898-C670-E051-BF70EEC77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91" y="142052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ývoj dětské kresby. Mgr. Věra Tautová, DiS. | Babyonline.cz">
            <a:extLst>
              <a:ext uri="{FF2B5EF4-FFF2-40B4-BE49-F238E27FC236}">
                <a16:creationId xmlns:a16="http://schemas.microsoft.com/office/drawing/2014/main" id="{5229D9D4-F9F7-473D-40B1-CE8F51AB4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576" y="3163597"/>
            <a:ext cx="1799319" cy="237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sychomotorický vývoj dítěte (25.–30. měsíc) - Nutriklub">
            <a:extLst>
              <a:ext uri="{FF2B5EF4-FFF2-40B4-BE49-F238E27FC236}">
                <a16:creationId xmlns:a16="http://schemas.microsoft.com/office/drawing/2014/main" id="{FF907018-FAE9-9B9B-473D-39D93A20E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549" y="142052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sychomotorický vývoj mezi 1. a 2. rokem - Nutriklub">
            <a:extLst>
              <a:ext uri="{FF2B5EF4-FFF2-40B4-BE49-F238E27FC236}">
                <a16:creationId xmlns:a16="http://schemas.microsoft.com/office/drawing/2014/main" id="{721900EB-4262-0664-F3D0-84174B474D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590" y="355009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1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Batolecí období  (od 1 do 3 let)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2282"/>
            <a:ext cx="10753200" cy="4379718"/>
          </a:xfrm>
        </p:spPr>
        <p:txBody>
          <a:bodyPr/>
          <a:lstStyle/>
          <a:p>
            <a:pPr lvl="1"/>
            <a:endParaRPr lang="cs-CZ" dirty="0"/>
          </a:p>
          <a:p>
            <a:pPr marL="72000" indent="0">
              <a:spcAft>
                <a:spcPts val="1200"/>
              </a:spcAft>
              <a:buNone/>
            </a:pPr>
            <a:r>
              <a:rPr lang="cs-CZ" dirty="0"/>
              <a:t>Kognitivní vývoj dle </a:t>
            </a:r>
            <a:r>
              <a:rPr lang="cs-CZ" dirty="0" err="1"/>
              <a:t>Piageta</a:t>
            </a:r>
            <a:r>
              <a:rPr lang="cs-CZ" dirty="0"/>
              <a:t>:</a:t>
            </a:r>
          </a:p>
          <a:p>
            <a:pPr>
              <a:spcAft>
                <a:spcPts val="1200"/>
              </a:spcAft>
            </a:pPr>
            <a:r>
              <a:rPr lang="cs-CZ" altLang="cs-CZ" sz="2400" dirty="0"/>
              <a:t> (0-2 roky) – </a:t>
            </a:r>
            <a:r>
              <a:rPr lang="cs-CZ" altLang="cs-CZ" sz="2400" b="1" dirty="0"/>
              <a:t>Stádium</a:t>
            </a:r>
            <a:r>
              <a:rPr lang="cs-CZ" altLang="cs-CZ" sz="2400" dirty="0"/>
              <a:t> s</a:t>
            </a:r>
            <a:r>
              <a:rPr lang="cs-CZ" altLang="cs-CZ" sz="2400" b="1" dirty="0"/>
              <a:t>enzomotorické </a:t>
            </a:r>
            <a:r>
              <a:rPr lang="cs-CZ" altLang="cs-CZ" sz="2400" b="1" dirty="0" err="1"/>
              <a:t>intelitence</a:t>
            </a:r>
            <a:r>
              <a:rPr lang="cs-CZ" altLang="cs-CZ" sz="2400" b="1" dirty="0"/>
              <a:t> - </a:t>
            </a:r>
            <a:r>
              <a:rPr lang="cs-CZ" altLang="cs-CZ" sz="2400" dirty="0"/>
              <a:t>odlišuje sebe od objektů, myšlenkové operace jsou vázány na prováděnou činnost, začíná koordinovat svoji činnost, začíná předvídat následky.</a:t>
            </a:r>
          </a:p>
          <a:p>
            <a:pPr>
              <a:spcAft>
                <a:spcPts val="1200"/>
              </a:spcAft>
            </a:pPr>
            <a:r>
              <a:rPr lang="cs-CZ" altLang="cs-CZ" sz="2400" dirty="0"/>
              <a:t> (2-4 roky) – </a:t>
            </a:r>
            <a:r>
              <a:rPr lang="cs-CZ" altLang="cs-CZ" sz="2400" b="1" dirty="0"/>
              <a:t>Předoperační období symbolické, </a:t>
            </a:r>
            <a:r>
              <a:rPr lang="cs-CZ" altLang="cs-CZ" sz="2400" b="1" dirty="0" err="1"/>
              <a:t>předpojmové</a:t>
            </a:r>
            <a:r>
              <a:rPr lang="cs-CZ" altLang="cs-CZ" sz="2400" b="1" dirty="0"/>
              <a:t> (2-4 roky) </a:t>
            </a:r>
            <a:r>
              <a:rPr lang="cs-CZ" altLang="cs-CZ" sz="2400" dirty="0"/>
              <a:t>– souvisí s rozvojem řeči, slovo je symbol,</a:t>
            </a:r>
            <a:r>
              <a:rPr lang="cs-CZ" altLang="cs-CZ" sz="1800" dirty="0"/>
              <a:t> </a:t>
            </a:r>
            <a:r>
              <a:rPr lang="cs-CZ" altLang="cs-CZ" sz="2400" dirty="0"/>
              <a:t>myšlení egocentrické, magické, neumí usuzovat logicky a deduktivně.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77120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Batolecí období  (od 1 do 3 let)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55805"/>
            <a:ext cx="10753200" cy="4176195"/>
          </a:xfrm>
        </p:spPr>
        <p:txBody>
          <a:bodyPr/>
          <a:lstStyle/>
          <a:p>
            <a:r>
              <a:rPr lang="cs-CZ" dirty="0"/>
              <a:t>Řeč: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Mladší batole: 20-30 výrazů, jednoslovná řeč (</a:t>
            </a:r>
            <a:r>
              <a:rPr lang="cs-CZ" sz="2400" i="1" dirty="0"/>
              <a:t>máma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První </a:t>
            </a:r>
            <a:r>
              <a:rPr lang="cs-CZ" sz="2400" dirty="0" err="1"/>
              <a:t>ptací</a:t>
            </a:r>
            <a:r>
              <a:rPr lang="cs-CZ" sz="2400" dirty="0"/>
              <a:t> období: </a:t>
            </a:r>
            <a:r>
              <a:rPr lang="cs-CZ" sz="2400" i="1" dirty="0"/>
              <a:t>„Co je to? Kdo je to? “ </a:t>
            </a:r>
            <a:r>
              <a:rPr lang="cs-CZ" sz="2400" dirty="0"/>
              <a:t>(18.-24. měsíc)</a:t>
            </a:r>
            <a:endParaRPr lang="cs-CZ" sz="2400" i="1" dirty="0"/>
          </a:p>
          <a:p>
            <a:pPr lvl="1"/>
            <a:r>
              <a:rPr lang="cs-CZ" sz="2400" dirty="0"/>
              <a:t>Kolem 2.r. - dvouslovné věty, telegrafická kvalita, spojení důležitých slov  (táta práce), 300 slov; krátké věty, gramatické chyby, špatná výslovnost</a:t>
            </a:r>
          </a:p>
          <a:p>
            <a:pPr lvl="1"/>
            <a:r>
              <a:rPr lang="cs-CZ" sz="2400" dirty="0"/>
              <a:t>Kolem 3.r. – přes 1300 slov; schopno rozhovoru, porozumění říkankám, jednoduchým pohádkám.</a:t>
            </a:r>
          </a:p>
          <a:p>
            <a:pPr lvl="1"/>
            <a:r>
              <a:rPr lang="cs-CZ" sz="2400" dirty="0"/>
              <a:t>Druhé </a:t>
            </a:r>
            <a:r>
              <a:rPr lang="cs-CZ" sz="2400" dirty="0" err="1"/>
              <a:t>ptací</a:t>
            </a:r>
            <a:r>
              <a:rPr lang="cs-CZ" sz="2400" dirty="0"/>
              <a:t> období: </a:t>
            </a:r>
            <a:r>
              <a:rPr lang="cs-CZ" sz="2400" i="1" dirty="0"/>
              <a:t>„Proč? Jak?“ (koncem 3.r.) – </a:t>
            </a:r>
            <a:r>
              <a:rPr lang="cs-CZ" sz="2400" dirty="0"/>
              <a:t>objasňování příčinných souvislostí a vztahů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4759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2800" dirty="0"/>
              <a:t>Batolecí období  (od 1 do 3 let) – vývoj v socio-emoční oblasti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Název předmětu (kód předmětu) (např. První pomoc - cvičení (VLPO011c))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599" y="1413788"/>
            <a:ext cx="5840627" cy="4758412"/>
          </a:xfr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 err="1"/>
              <a:t>Erickson</a:t>
            </a:r>
            <a:r>
              <a:rPr lang="cs-CZ" sz="2400" dirty="0"/>
              <a:t>: autonomie x stud, b</a:t>
            </a:r>
            <a:r>
              <a:rPr lang="cs-CZ" altLang="en-US" sz="2400" dirty="0"/>
              <a:t>atole se chce (potřebuje) prosadit, potřebuje potvrzení svých kompetencí a potřebuje zjistit svoje limity. Tento úkol může být zablokován nedostatkem důvěry (z minulého období), nemocí či nevhodnou výchovou.</a:t>
            </a:r>
            <a:endParaRPr lang="cs-CZ" sz="2400" dirty="0"/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Emoce jsou intenzivní, slabá je jejich vědomá modulace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Strach z neskutečného, separační úzkost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Počátek vztahů s vrstevníky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Sebeuvědomění</a:t>
            </a:r>
          </a:p>
          <a:p>
            <a:pPr marL="34290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400" dirty="0"/>
              <a:t>První vzdor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cs-CZ" sz="2000" dirty="0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9D8BCB2-31D8-768D-CAE0-0E2A6C3170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31327"/>
          <a:stretch/>
        </p:blipFill>
        <p:spPr bwMode="auto">
          <a:xfrm>
            <a:off x="6596400" y="1413788"/>
            <a:ext cx="4876800" cy="45720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300885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A2A74D-0DCC-2A33-50E9-CBF5CEA63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38000"/>
            <a:ext cx="7920000" cy="342000"/>
          </a:xfrm>
        </p:spPr>
        <p:txBody>
          <a:bodyPr/>
          <a:lstStyle/>
          <a:p>
            <a:r>
              <a:rPr lang="pt-BR" dirty="0"/>
              <a:t>NBKPL031p/BVPL0111p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54E0742-A682-DD1A-A153-64C803DE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pacientem v batolecím věku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A50F5-5283-3448-37F1-EAD18027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88142"/>
            <a:ext cx="10753200" cy="4343858"/>
          </a:xfrm>
        </p:spPr>
        <p:txBody>
          <a:bodyPr/>
          <a:lstStyle/>
          <a:p>
            <a:r>
              <a:rPr lang="cs-CZ" dirty="0"/>
              <a:t>Při komunikaci s batoletem používáme jasná a krátká sdělení. Nabízíme jim možnosti, necháváme je rozhodovat, chtějí se cítit nezávislí. </a:t>
            </a:r>
          </a:p>
          <a:p>
            <a:r>
              <a:rPr lang="cs-CZ" dirty="0"/>
              <a:t>Aby se cítili více v bezpečí, necháme je používat jejich známé předměty – hračky, věci, oblečení z domova. </a:t>
            </a:r>
          </a:p>
          <a:p>
            <a:r>
              <a:rPr lang="cs-CZ" dirty="0"/>
              <a:t>Snažíme se dítě oslovovat tak, jak má rádo a užíváme výrazy, které používá. </a:t>
            </a:r>
          </a:p>
          <a:p>
            <a:r>
              <a:rPr lang="cs-CZ" dirty="0"/>
              <a:t>Kolem třetího roku se začne projevovat dětský vzdor a negativismus, který je v tomto věku naprosto normální. Důležité je zůstat nad věcí.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7748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Předškolní věk (3- 6 let) – tělesný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4840541" cy="4139998"/>
          </a:xfrm>
        </p:spPr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Změna tělesné konstituce – nastává období vytáhlosti (růst končetin), osifikace kostí (i zápěstí), počátek výměny dentice v 6 letech.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9218" name="Picture 2" descr="Jsou dnešní děti přetížené? | Šance Dětem">
            <a:extLst>
              <a:ext uri="{FF2B5EF4-FFF2-40B4-BE49-F238E27FC236}">
                <a16:creationId xmlns:a16="http://schemas.microsoft.com/office/drawing/2014/main" id="{68174366-D619-B968-E696-33E70BAFA1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5" r="1631" b="-2"/>
          <a:stretch/>
        </p:blipFill>
        <p:spPr bwMode="auto">
          <a:xfrm>
            <a:off x="6251280" y="1701505"/>
            <a:ext cx="5219998" cy="413999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9906509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  <a:endParaRPr lang="pt-BR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595008"/>
          </a:xfrm>
        </p:spPr>
        <p:txBody>
          <a:bodyPr anchor="t">
            <a:noAutofit/>
          </a:bodyPr>
          <a:lstStyle/>
          <a:p>
            <a:r>
              <a:rPr lang="cs-CZ" sz="3600" dirty="0"/>
              <a:t>Předškolní věk – motorický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701505"/>
            <a:ext cx="5219998" cy="4139998"/>
          </a:xfrm>
        </p:spPr>
        <p:txBody>
          <a:bodyPr>
            <a:normAutofit/>
          </a:bodyPr>
          <a:lstStyle/>
          <a:p>
            <a:pPr marL="72000" indent="0">
              <a:spcAft>
                <a:spcPts val="600"/>
              </a:spcAft>
              <a:buNone/>
            </a:pPr>
            <a:r>
              <a:rPr lang="cs-CZ" dirty="0"/>
              <a:t>Výrazný rozvoj hrubé i jemné motoriky, dítě začíná jezdit na kole, kreslit obrázky</a:t>
            </a:r>
          </a:p>
          <a:p>
            <a:pPr>
              <a:spcAft>
                <a:spcPts val="600"/>
              </a:spcAft>
            </a:pPr>
            <a:endParaRPr lang="cs-CZ" dirty="0"/>
          </a:p>
          <a:p>
            <a:pPr>
              <a:spcAft>
                <a:spcPts val="600"/>
              </a:spcAft>
            </a:pPr>
            <a:endParaRPr lang="cs-CZ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3A7A9F7-11F7-DA97-E239-DFE4B4380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0" y="1701505"/>
            <a:ext cx="5046269" cy="413999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Půjde do školy, a stále neumí jezdit na kole? Tohle je možná příčina! –  Maminka.cz">
            <a:extLst>
              <a:ext uri="{FF2B5EF4-FFF2-40B4-BE49-F238E27FC236}">
                <a16:creationId xmlns:a16="http://schemas.microsoft.com/office/drawing/2014/main" id="{F03C346B-6D6F-C645-FB8C-895D3ACF3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41" y="3478306"/>
            <a:ext cx="4320429" cy="216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4235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Předškolní věk – kognitivní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46885"/>
            <a:ext cx="10753200" cy="4646142"/>
          </a:xfrm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Kognitivní vývoj dle </a:t>
            </a:r>
            <a:r>
              <a:rPr lang="cs-CZ" sz="2000" dirty="0" err="1"/>
              <a:t>Piageta</a:t>
            </a:r>
            <a:r>
              <a:rPr lang="cs-CZ" sz="2000" dirty="0"/>
              <a:t> (předoperační období)</a:t>
            </a:r>
          </a:p>
          <a:p>
            <a:r>
              <a:rPr lang="cs-CZ" sz="2000" dirty="0"/>
              <a:t>užívá slov jako „</a:t>
            </a:r>
            <a:r>
              <a:rPr lang="cs-CZ" sz="2000" dirty="0" err="1"/>
              <a:t>předpojmů</a:t>
            </a:r>
            <a:r>
              <a:rPr lang="cs-CZ" sz="2000" dirty="0"/>
              <a:t>“, jsou založeny na vedlejších, nepodstatných vlastnostech, nerozlišuje mezi jeden, někteří a všichni (autobusem jsme jeli za babičkou, všechny autobusy jedou za babičkou, hora mění tvar, když kolem ní jedeme)</a:t>
            </a:r>
          </a:p>
          <a:p>
            <a:r>
              <a:rPr lang="cs-CZ" sz="2000" dirty="0"/>
              <a:t>vytváří si už úsudky, kterými </a:t>
            </a:r>
            <a:r>
              <a:rPr lang="cs-CZ" sz="2000" dirty="0" err="1"/>
              <a:t>předpojmy</a:t>
            </a:r>
            <a:r>
              <a:rPr lang="cs-CZ" sz="2000" dirty="0"/>
              <a:t> spojuje, usuzování je ale ještě prelogické, založené na analogiích, ovlivněné fantazií.</a:t>
            </a:r>
          </a:p>
          <a:p>
            <a:r>
              <a:rPr lang="cs-CZ" sz="2000" dirty="0"/>
              <a:t>Personifikace – zvíře či věc vnímá s lidskými vlastnostmi</a:t>
            </a:r>
          </a:p>
          <a:p>
            <a:r>
              <a:rPr lang="cs-CZ" sz="2000" dirty="0" err="1"/>
              <a:t>Konkretismus</a:t>
            </a:r>
            <a:r>
              <a:rPr lang="cs-CZ" sz="2000" dirty="0"/>
              <a:t> – myšlení vázáno na konkrétní jevy (padla mi do oka)</a:t>
            </a:r>
          </a:p>
          <a:p>
            <a:r>
              <a:rPr lang="cs-CZ" sz="2000" dirty="0" err="1"/>
              <a:t>Prezentismus</a:t>
            </a:r>
            <a:r>
              <a:rPr lang="cs-CZ" sz="2000" dirty="0"/>
              <a:t> – vnímání času – žije přítomností („někdy zemřu – asi tak za 3 dny“)</a:t>
            </a:r>
          </a:p>
          <a:p>
            <a:r>
              <a:rPr lang="cs-CZ" sz="2000" dirty="0" err="1"/>
              <a:t>Topismus</a:t>
            </a:r>
            <a:r>
              <a:rPr lang="cs-CZ" sz="2000" dirty="0"/>
              <a:t> – vnímání prostoru; pojmy město, vesnice, země – nejasné, cizí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2626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BB6984E3-726E-4C47-8739-CFFC986F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Výstupy z učení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42E706C-BBA7-9247-8105-68B5DD4C9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Student se seznámí s jednotlivými obdobími vývoje člověka od narození po adolescenci.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Porozumí základním specifikům práce s dětmi v různém věku.</a:t>
            </a:r>
          </a:p>
          <a:p>
            <a:pPr algn="l"/>
            <a:endParaRPr lang="cs-CZ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/>
            <a:endParaRPr lang="cs-CZ" sz="2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807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 anchor="t">
            <a:noAutofit/>
          </a:bodyPr>
          <a:lstStyle/>
          <a:p>
            <a:r>
              <a:rPr lang="cs-CZ" sz="3600" dirty="0"/>
              <a:t>Předškolní věk – kognitivní vývoj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  <a:endParaRPr lang="pt-BR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 err="1"/>
              <a:t>Piagetovy</a:t>
            </a:r>
            <a:r>
              <a:rPr lang="cs-CZ" sz="2000" dirty="0"/>
              <a:t> pokusy: </a:t>
            </a:r>
            <a:endParaRPr lang="cs-CZ" sz="200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a) Úzká a široká sklenice naplněná vodou – dítě říká, že v úzké sklenici je vody více, i když vidělo, jak dospělý přelévá vodu z jedné sklenice do druhé. 2 </a:t>
            </a:r>
            <a:endParaRPr lang="cs-CZ" sz="200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b) Dlouhá a krátká řada stejného počtu mincí – dítě říká, že v delší řadě je mincí více – až si je spočítá, tak zjistí, že je jich stejný počet. </a:t>
            </a:r>
            <a:endParaRPr lang="cs-CZ" sz="2000"/>
          </a:p>
          <a:p>
            <a:pPr>
              <a:lnSpc>
                <a:spcPct val="104000"/>
              </a:lnSpc>
              <a:spcAft>
                <a:spcPts val="600"/>
              </a:spcAft>
            </a:pPr>
            <a:r>
              <a:rPr lang="cs-CZ" sz="2000" dirty="0"/>
              <a:t>c) Koule a placka z téhož množství plastelíny – říká, že v placce je plastelíny více, i když vidělo dospělého, jak vytvořil placku rozmačkáním koule.  </a:t>
            </a:r>
            <a:endParaRPr lang="cs-CZ" sz="2000"/>
          </a:p>
        </p:txBody>
      </p:sp>
      <p:pic>
        <p:nvPicPr>
          <p:cNvPr id="3074" name="Picture 2" descr="5. VÝVINOVÉ ZMENY V PRIEBEHU ONTOGENÉZY - MOTORIKA - KOGNITÍVNE FUNKCIE -  VÝVIN OSOBNOSTI - VÝVIN CITOV - SOCIÁLNY VÝVIN">
            <a:extLst>
              <a:ext uri="{FF2B5EF4-FFF2-40B4-BE49-F238E27FC236}">
                <a16:creationId xmlns:a16="http://schemas.microsoft.com/office/drawing/2014/main" id="{CDAC317E-CC8F-2ADB-0045-F6648C77E2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0"/>
          <a:stretch/>
        </p:blipFill>
        <p:spPr bwMode="auto">
          <a:xfrm>
            <a:off x="7404066" y="1505849"/>
            <a:ext cx="2139392" cy="2005680"/>
          </a:xfrm>
          <a:prstGeom prst="rect">
            <a:avLst/>
          </a:prstGeom>
          <a:solidFill>
            <a:srgbClr val="FFFFFF"/>
          </a:solidFill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gnitivní vývoj - Piagetova teorie vývoje myšlení">
            <a:extLst>
              <a:ext uri="{FF2B5EF4-FFF2-40B4-BE49-F238E27FC236}">
                <a16:creationId xmlns:a16="http://schemas.microsoft.com/office/drawing/2014/main" id="{7507FFDD-6DD5-5C58-7583-B9637C3E5C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066" y="3678418"/>
            <a:ext cx="3740256" cy="280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016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Předškolní věk, socio-emoční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73623"/>
            <a:ext cx="10753200" cy="4082333"/>
          </a:xfrm>
        </p:spPr>
        <p:txBody>
          <a:bodyPr/>
          <a:lstStyle/>
          <a:p>
            <a:r>
              <a:rPr lang="cs-CZ" sz="2000" u="sng" dirty="0"/>
              <a:t>Soulad mezi prožíváním a chováním</a:t>
            </a:r>
            <a:r>
              <a:rPr lang="cs-CZ" sz="2000" dirty="0"/>
              <a:t> – jak co cítí, tak se chová, vezme si co chce…</a:t>
            </a:r>
          </a:p>
          <a:p>
            <a:r>
              <a:rPr lang="cs-CZ" sz="2000" u="sng" dirty="0"/>
              <a:t>Sugestibilita</a:t>
            </a:r>
            <a:r>
              <a:rPr lang="cs-CZ" sz="2000" dirty="0"/>
              <a:t> – ovlivnitelný, pláč, smích, hodnocení světa i sebe</a:t>
            </a:r>
          </a:p>
          <a:p>
            <a:r>
              <a:rPr lang="cs-CZ" sz="2000" u="sng" dirty="0"/>
              <a:t>Labilita prožívání a chování</a:t>
            </a:r>
            <a:r>
              <a:rPr lang="cs-CZ" sz="2000" dirty="0"/>
              <a:t> – střídání nálad, kamarádů; pozornost kolísá</a:t>
            </a:r>
          </a:p>
          <a:p>
            <a:r>
              <a:rPr lang="cs-CZ" sz="2000" u="sng" dirty="0"/>
              <a:t>Egocentrismus</a:t>
            </a:r>
            <a:r>
              <a:rPr lang="cs-CZ" sz="2000" dirty="0"/>
              <a:t> – orientace na sebe, žárlivost, vyžaduje pozornost</a:t>
            </a:r>
          </a:p>
          <a:p>
            <a:r>
              <a:rPr lang="cs-CZ" sz="2000" u="sng" dirty="0"/>
              <a:t>Negativismus</a:t>
            </a:r>
            <a:r>
              <a:rPr lang="cs-CZ" sz="2000" dirty="0"/>
              <a:t> – neadekvátní odmítání – jít do MŠ, jíst, spát, procházku …</a:t>
            </a:r>
          </a:p>
          <a:p>
            <a:r>
              <a:rPr lang="cs-CZ" sz="2000" u="sng" dirty="0" err="1"/>
              <a:t>Eidetismus</a:t>
            </a:r>
            <a:r>
              <a:rPr lang="cs-CZ" sz="2000" dirty="0"/>
              <a:t> – živé, jasné představy, </a:t>
            </a:r>
            <a:r>
              <a:rPr lang="cs-CZ" sz="2000" dirty="0">
                <a:solidFill>
                  <a:schemeClr val="accent1">
                    <a:lumMod val="75000"/>
                  </a:schemeClr>
                </a:solidFill>
              </a:rPr>
              <a:t>obtížně odlišuje od skutečnosti</a:t>
            </a:r>
            <a:r>
              <a:rPr lang="cs-CZ" sz="2000" dirty="0"/>
              <a:t>, bájivost, vymýšlí si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76910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Předškolní věk, socio-emoční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32238"/>
            <a:ext cx="10753200" cy="4299762"/>
          </a:xfrm>
        </p:spPr>
        <p:txBody>
          <a:bodyPr/>
          <a:lstStyle/>
          <a:p>
            <a:r>
              <a:rPr lang="cs-CZ" b="1" dirty="0"/>
              <a:t>Mezníky sociálního vývoje </a:t>
            </a:r>
          </a:p>
          <a:p>
            <a:pPr lvl="1"/>
            <a:r>
              <a:rPr lang="cs-CZ" dirty="0"/>
              <a:t>vstup do MŠ, </a:t>
            </a:r>
          </a:p>
          <a:p>
            <a:pPr lvl="1"/>
            <a:r>
              <a:rPr lang="cs-CZ" dirty="0"/>
              <a:t>vstup do ZŠ</a:t>
            </a:r>
          </a:p>
          <a:p>
            <a:pPr lvl="1"/>
            <a:r>
              <a:rPr lang="cs-CZ" dirty="0"/>
              <a:t>první skutečné vztahy s vrstevníky, první soucit, radost ze společné hry…</a:t>
            </a:r>
          </a:p>
          <a:p>
            <a:r>
              <a:rPr lang="cs-CZ" altLang="cs-CZ" b="1" dirty="0"/>
              <a:t>Symbolická hra </a:t>
            </a:r>
          </a:p>
          <a:p>
            <a:pPr lvl="1"/>
            <a:r>
              <a:rPr lang="cs-CZ" altLang="cs-CZ" dirty="0"/>
              <a:t>dle Vágnerové (2012, s. 189) slouží mj. jako prostředek vyrovnání s realitou, která je pro ně zatěžující. Hra umožňuje alespoň symbolicky uspokojit přání, která ve skutečnosti splnit nelze. Mj. si dítě může vyzkoušet i negativní role, které jsou mu jinak odpírány.</a:t>
            </a:r>
          </a:p>
          <a:p>
            <a:r>
              <a:rPr lang="cs-CZ" altLang="cs-CZ" b="1" dirty="0" err="1"/>
              <a:t>Tématická</a:t>
            </a:r>
            <a:r>
              <a:rPr lang="cs-CZ" altLang="cs-CZ" b="1" dirty="0"/>
              <a:t> (námětová) hra</a:t>
            </a:r>
            <a:r>
              <a:rPr lang="cs-CZ" altLang="cs-CZ" dirty="0"/>
              <a:t>: </a:t>
            </a:r>
          </a:p>
          <a:p>
            <a:pPr lvl="1"/>
            <a:r>
              <a:rPr lang="cs-CZ" altLang="cs-CZ" dirty="0"/>
              <a:t>ve hrách „na…“ si dítě zkouší různé role (maminka, tatínek, doktor, učitel…).</a:t>
            </a:r>
          </a:p>
          <a:p>
            <a:endParaRPr lang="cs-CZ" dirty="0"/>
          </a:p>
          <a:p>
            <a:pPr>
              <a:buFont typeface="Wingdings 2" pitchFamily="18" charset="2"/>
              <a:buNone/>
            </a:pP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411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Předškolní věk, socio-emoční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76" y="1629789"/>
            <a:ext cx="10753200" cy="4139998"/>
          </a:xfrm>
        </p:spPr>
        <p:txBody>
          <a:bodyPr/>
          <a:lstStyle/>
          <a:p>
            <a:r>
              <a:rPr lang="cs-CZ" dirty="0" err="1"/>
              <a:t>Erikson</a:t>
            </a:r>
            <a:r>
              <a:rPr lang="cs-CZ" dirty="0"/>
              <a:t> – iniciativa x vina 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7F720E0-545D-C70C-75BF-C55360357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920" y="3015047"/>
            <a:ext cx="3298004" cy="2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okonaláŽena.cz » Novinky : Co by měl zvládnout předškolák?">
            <a:extLst>
              <a:ext uri="{FF2B5EF4-FFF2-40B4-BE49-F238E27FC236}">
                <a16:creationId xmlns:a16="http://schemas.microsoft.com/office/drawing/2014/main" id="{8FE9AD5D-6AB9-EDB3-2B61-997F4E447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54" y="3015047"/>
            <a:ext cx="3621786" cy="2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Předškolák - 3 až 4 roky | ProMaminky.cz">
            <a:extLst>
              <a:ext uri="{FF2B5EF4-FFF2-40B4-BE49-F238E27FC236}">
                <a16:creationId xmlns:a16="http://schemas.microsoft.com/office/drawing/2014/main" id="{333AA177-8DEF-BC67-2205-255ECD9E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672" y="3015047"/>
            <a:ext cx="3769487" cy="250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970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DE7EE7-A5E4-3C34-CCF6-BBCE5EDC9A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074D7F5-8795-29B5-2B76-363BE212C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800212"/>
            <a:ext cx="10753200" cy="451576"/>
          </a:xfrm>
        </p:spPr>
        <p:txBody>
          <a:bodyPr/>
          <a:lstStyle/>
          <a:p>
            <a:r>
              <a:rPr lang="cs-CZ" dirty="0"/>
              <a:t>Komunikace s </a:t>
            </a:r>
            <a:r>
              <a:rPr lang="cs-CZ" dirty="0" err="1"/>
              <a:t>pacietem</a:t>
            </a:r>
            <a:r>
              <a:rPr lang="cs-CZ" dirty="0"/>
              <a:t> v předškolním věku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F041555-966D-B6BA-06FF-FAC00E4E1F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097"/>
            <a:ext cx="10753200" cy="4373903"/>
          </a:xfrm>
        </p:spPr>
        <p:txBody>
          <a:bodyPr/>
          <a:lstStyle/>
          <a:p>
            <a:r>
              <a:rPr lang="cs-CZ" dirty="0"/>
              <a:t>Každý jedinec má rád „dospělácký“ přístup, takže se dítěti představíme, mluvíme přímo k němu, a ne k rodičům, a domlouváme se na pravidlech ošetření. Nikdy ale dítě nepodvádíme, nelžeme mu.</a:t>
            </a:r>
          </a:p>
          <a:p>
            <a:r>
              <a:rPr lang="cs-CZ" dirty="0"/>
              <a:t>S dětmi v tomto období udržujeme oční kontakt, mluvíme srozumitelně, stručně, klidně a pomalu, předvádíme názorně. </a:t>
            </a:r>
          </a:p>
          <a:p>
            <a:r>
              <a:rPr lang="cs-CZ" dirty="0"/>
              <a:t>Nepřerušujeme dítě, pokud nám něco sděluje.</a:t>
            </a:r>
          </a:p>
          <a:p>
            <a:r>
              <a:rPr lang="cs-CZ" dirty="0"/>
              <a:t>Nešetříme s oceňováním a chválením. </a:t>
            </a:r>
          </a:p>
          <a:p>
            <a:r>
              <a:rPr lang="cs-CZ" dirty="0"/>
              <a:t>Používáme pro vysvětlení a komunikaci co nejvíce hru.</a:t>
            </a:r>
          </a:p>
        </p:txBody>
      </p:sp>
    </p:spTree>
    <p:extLst>
      <p:ext uri="{BB962C8B-B14F-4D97-AF65-F5344CB8AC3E}">
        <p14:creationId xmlns:p14="http://schemas.microsoft.com/office/powerpoint/2010/main" val="387746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/>
              <a:t>NBKPL031p/BVPL0111p</a:t>
            </a:r>
            <a:endParaRPr lang="pt-BR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Školní zralost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97460"/>
            <a:ext cx="10753200" cy="4732638"/>
          </a:xfrm>
        </p:spPr>
        <p:txBody>
          <a:bodyPr/>
          <a:lstStyle/>
          <a:p>
            <a:r>
              <a:rPr lang="cs-CZ" sz="2000" dirty="0"/>
              <a:t>Takový stupeň vývoje tělesných i duševních schopností a dovedností dítěte, který je nutným předpokladem úspěšného zvládnutí školních požadavků</a:t>
            </a:r>
          </a:p>
          <a:p>
            <a:r>
              <a:rPr kumimoji="0" lang="cs-CZ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Kritéria školní zralosti: tělesná, kognitivní, emoční a sociální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Důsledky nezralosti a nepřipravenosti při vstupu do školy: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Adaptační potíže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Neschopnost zvládnout požadavky – zátěž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Neklid, únava, podrážděnost, negativní sebehodnocení, obtíže se sociálním začleněním, riziko pro duševní i fyzické zdraví </a:t>
            </a:r>
          </a:p>
          <a:p>
            <a:r>
              <a:rPr lang="cs-CZ" sz="2000" dirty="0"/>
              <a:t>Depistáž školsky nezralých dětí – odklad + odstraňování nedostatků</a:t>
            </a:r>
          </a:p>
          <a:p>
            <a:r>
              <a:rPr lang="cs-CZ" sz="2000" dirty="0"/>
              <a:t>Nevhodnost zbytečných odkladů školní docházky</a:t>
            </a:r>
          </a:p>
          <a:p>
            <a:endParaRPr lang="cs-CZ" dirty="0"/>
          </a:p>
        </p:txBody>
      </p:sp>
      <p:pic>
        <p:nvPicPr>
          <p:cNvPr id="10242" name="Picture 2" descr="První třída: Dítě už je za dveřmi a co dál? | Seznamte se">
            <a:extLst>
              <a:ext uri="{FF2B5EF4-FFF2-40B4-BE49-F238E27FC236}">
                <a16:creationId xmlns:a16="http://schemas.microsoft.com/office/drawing/2014/main" id="{A2657018-6447-64B8-2050-0DD8BEF88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107" y="1860798"/>
            <a:ext cx="2570206" cy="180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0691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(6-7 až 11-12 let)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314584" cy="4139998"/>
          </a:xfrm>
        </p:spPr>
        <p:txBody>
          <a:bodyPr/>
          <a:lstStyle/>
          <a:p>
            <a:r>
              <a:rPr lang="cs-CZ" dirty="0"/>
              <a:t>Od vstupu do ZŠ po první známky pohlavního dospívání</a:t>
            </a:r>
          </a:p>
          <a:p>
            <a:r>
              <a:rPr lang="cs-CZ" dirty="0"/>
              <a:t>Vývoj plynulý bez zvratů, pokrok ve všech dimenzích; nejstabilnější úsek v dětském vývoji </a:t>
            </a:r>
          </a:p>
          <a:p>
            <a:r>
              <a:rPr lang="cs-CZ" dirty="0"/>
              <a:t>Období střízlivého realismu (svět, jaký je, chce jej pochopit); naivní realismus (závislost na autoritě), později kritický realismus (kritičtější postoj k autoritě)</a:t>
            </a:r>
          </a:p>
          <a:p>
            <a:r>
              <a:rPr lang="cs-CZ" dirty="0"/>
              <a:t>Období snaživosti a píle, svoji hodnotu si potvrzuje především na základě výkonu; chce dosáhnout pocitu kompetence</a:t>
            </a:r>
          </a:p>
          <a:p>
            <a:r>
              <a:rPr lang="cs-CZ" dirty="0"/>
              <a:t>Období extraverze, navazování vztahů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Picture 6" descr="Tyden.cz | První stupeň ZŠ by se měl podle Plagy střídat ve výuce doma a ve  škole">
            <a:extLst>
              <a:ext uri="{FF2B5EF4-FFF2-40B4-BE49-F238E27FC236}">
                <a16:creationId xmlns:a16="http://schemas.microsoft.com/office/drawing/2014/main" id="{EE17DABE-7DDA-E593-7160-7D2B37DE9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122" y="274247"/>
            <a:ext cx="2789478" cy="134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413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 – kognitivní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097"/>
            <a:ext cx="10753200" cy="4373903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Období konkrétních operací dle </a:t>
            </a:r>
            <a:r>
              <a:rPr lang="cs-CZ" dirty="0" err="1"/>
              <a:t>Piageta</a:t>
            </a:r>
            <a:r>
              <a:rPr lang="cs-CZ" dirty="0"/>
              <a:t>, dítě dokáže logicky přemýšlet; chápe stálost počtu (v 6 letech), množství (v 7 letech) a hmotnosti (v 9 letech); předměty třídí podle různých vlastností a dokáže je logicky seřadit (nejtmavší - nejsvětlejší, největší - nejmenší). 8 – 9 leté děti dokážou řešit úlohy typu: Všechny šelmy požírají maso. Vlk je šelma. Co z toho můžeš usoudit o vlkovi? V tomto období však dítě není schopno logické operace v úkolu, který nemá názorný obsah, například: Všechny </a:t>
            </a:r>
            <a:r>
              <a:rPr lang="cs-CZ" dirty="0" err="1"/>
              <a:t>Feso</a:t>
            </a:r>
            <a:r>
              <a:rPr lang="cs-CZ" dirty="0"/>
              <a:t> jsou Daro. Daro žijí ve vodě. Co můžeš říci o </a:t>
            </a:r>
            <a:r>
              <a:rPr lang="cs-CZ" dirty="0" err="1"/>
              <a:t>Feso</a:t>
            </a:r>
            <a:r>
              <a:rPr lang="cs-CZ" dirty="0"/>
              <a:t>? – obvykle se zeptá, co je to </a:t>
            </a:r>
            <a:r>
              <a:rPr lang="cs-CZ" dirty="0" err="1"/>
              <a:t>Feso</a:t>
            </a:r>
            <a:r>
              <a:rPr lang="cs-CZ" dirty="0"/>
              <a:t> a co Daro.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42121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Mladší školní věk, socio-emoční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097"/>
            <a:ext cx="10753200" cy="437390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 altLang="cs-CZ" sz="2800" dirty="0" err="1"/>
              <a:t>Erikson</a:t>
            </a:r>
            <a:r>
              <a:rPr lang="cs-CZ" altLang="cs-CZ" sz="2800" dirty="0"/>
              <a:t>: Snaživost x pocit méněcennosti</a:t>
            </a:r>
          </a:p>
          <a:p>
            <a:pPr>
              <a:buFont typeface="Wingdings" pitchFamily="2" charset="2"/>
              <a:buNone/>
            </a:pPr>
            <a:endParaRPr lang="cs-CZ" altLang="cs-CZ" sz="2800" dirty="0"/>
          </a:p>
          <a:p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375270-ED5C-E8D0-8288-52E5420A7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211" y="2340848"/>
            <a:ext cx="3059055" cy="305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Školák • nálepky na zeď učebnice, učení, vážný | myloview.cz">
            <a:extLst>
              <a:ext uri="{FF2B5EF4-FFF2-40B4-BE49-F238E27FC236}">
                <a16:creationId xmlns:a16="http://schemas.microsoft.com/office/drawing/2014/main" id="{87169911-310B-1881-583A-DAD7FA01E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988" y="351757"/>
            <a:ext cx="1403650" cy="1348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Jak budou fungovat školy: První stupeň se vrátí do lavic, druhý stupeň nyní  ne – eXtra.cz">
            <a:extLst>
              <a:ext uri="{FF2B5EF4-FFF2-40B4-BE49-F238E27FC236}">
                <a16:creationId xmlns:a16="http://schemas.microsoft.com/office/drawing/2014/main" id="{527558B3-CE47-8DD1-F353-D895A8521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830" y="2340848"/>
            <a:ext cx="3313975" cy="305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Pocity méněcennosti u dětí | Oapion">
            <a:extLst>
              <a:ext uri="{FF2B5EF4-FFF2-40B4-BE49-F238E27FC236}">
                <a16:creationId xmlns:a16="http://schemas.microsoft.com/office/drawing/2014/main" id="{3EC24C4F-DE86-A603-31DA-080A59A2DF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530" y="3008112"/>
            <a:ext cx="3627108" cy="239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7441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A2A74D-0DCC-2A33-50E9-CBF5CEA63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38000"/>
            <a:ext cx="7920000" cy="342000"/>
          </a:xfrm>
        </p:spPr>
        <p:txBody>
          <a:bodyPr/>
          <a:lstStyle/>
          <a:p>
            <a:r>
              <a:rPr lang="pt-BR" dirty="0"/>
              <a:t>NBKPL031p/BVPL0111p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54E0742-A682-DD1A-A153-64C803DE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pacientem v mladším školním věku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A50F5-5283-3448-37F1-EAD18027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78227"/>
            <a:ext cx="10753200" cy="3953772"/>
          </a:xfrm>
        </p:spPr>
        <p:txBody>
          <a:bodyPr/>
          <a:lstStyle/>
          <a:p>
            <a:r>
              <a:rPr lang="cs-CZ" dirty="0"/>
              <a:t>Snažíme se chovat se k němu spíše jako k dospělému, aby se necítilo ponižováno. (Představíme se, podáme ruku, …)</a:t>
            </a:r>
          </a:p>
          <a:p>
            <a:r>
              <a:rPr lang="cs-CZ" dirty="0"/>
              <a:t>Dítě má již širokou slovní zásobu, můžeme s ním hovořit prakticky o všem. Není již tak důležité názorné předvedení.</a:t>
            </a:r>
          </a:p>
          <a:p>
            <a:r>
              <a:rPr lang="cs-CZ" dirty="0"/>
              <a:t>Pamatujeme však na jednoduchost, jednoznačnost při vysvětlování.</a:t>
            </a:r>
          </a:p>
          <a:p>
            <a:r>
              <a:rPr lang="cs-CZ" dirty="0" err="1"/>
              <a:t>Nazapomínáme</a:t>
            </a:r>
            <a:r>
              <a:rPr lang="cs-CZ" dirty="0"/>
              <a:t> chválit, oceňovat, ale již opatrněji.</a:t>
            </a:r>
          </a:p>
          <a:p>
            <a:r>
              <a:rPr lang="cs-CZ" dirty="0"/>
              <a:t>Působíme klidně, dítě zbavuje úzkosti pocit, že dospělý je autorita a ví co dělá.</a:t>
            </a:r>
          </a:p>
        </p:txBody>
      </p:sp>
    </p:spTree>
    <p:extLst>
      <p:ext uri="{BB962C8B-B14F-4D97-AF65-F5344CB8AC3E}">
        <p14:creationId xmlns:p14="http://schemas.microsoft.com/office/powerpoint/2010/main" val="856867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7B6E269-2061-BBB7-FEB7-7093B9D00B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95E72EA-AE3D-E3E1-A440-E68C5AD73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Vývojová psychologie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3FF16009-98AD-8E1E-0D34-0805E379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spcAft>
                <a:spcPts val="1200"/>
              </a:spcAft>
              <a:buNone/>
            </a:pPr>
            <a:r>
              <a:rPr lang="cs-CZ" dirty="0"/>
              <a:t>Zabývá se poznáváním souvislostí a pravidel vývojových proměn v jednotlivých oblastech lidské psychiky během času.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7" name="Picture 2" descr="A Topical Approach to Life-Span Development Developmental psychology Life  expectancy Child development, others, png | PNGWing">
            <a:extLst>
              <a:ext uri="{FF2B5EF4-FFF2-40B4-BE49-F238E27FC236}">
                <a16:creationId xmlns:a16="http://schemas.microsoft.com/office/drawing/2014/main" id="{E5A18E04-541C-3C13-8C28-45A3781E52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489" y="3105340"/>
            <a:ext cx="6962115" cy="2607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80259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věk, puberta (11-12 až 15 let)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Období vytáhlosti (intenzivní růst končetin a trupu, chlapci až o 22 cm), endokrinní změny, produkce pohlavních hormonů, druhotné pohlavní znaky – výrazné intersexuální rozdíly </a:t>
            </a:r>
          </a:p>
          <a:p>
            <a:r>
              <a:rPr lang="cs-CZ" dirty="0"/>
              <a:t>Nerovnoměrnost psychického a fyzického vývoje – potíže, přechodná neobratnost (chlapci), rozkolísanost v chování, labilita citů, časté střídání nálad (agresivita, hlučnost x nezájem, apatie), proměna citů k sobě (nižší sebedůvěra); denní snění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10267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 – kognitivní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85103"/>
            <a:ext cx="10753200" cy="4852897"/>
          </a:xfrm>
        </p:spPr>
        <p:txBody>
          <a:bodyPr/>
          <a:lstStyle/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Stádium formálních (abstraktních) operací dle </a:t>
            </a:r>
            <a:r>
              <a:rPr lang="cs-CZ" sz="2200" dirty="0" err="1"/>
              <a:t>Piageta</a:t>
            </a:r>
            <a:r>
              <a:rPr lang="cs-CZ" sz="2200" dirty="0"/>
              <a:t>.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Mění se radikálně kvalita myšlenkových operací.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1) Dříve vysvětlovalo dítě smysl pojmů zpravidla jen účelem („klobouk je to, co se dává na hlavu“), nyní stanoví nejbližší nadřazený rod a druhový rozdíl a obojí spojí ve formálně správnou větu – „klobouk je pokrývka hlavy z pevnějšího materiálu stálého tvaru“.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2. Aplikuje logické operace nezávisle na obsahu soudů. Dokáže řešit: </a:t>
            </a:r>
            <a:r>
              <a:rPr lang="cs-CZ" sz="2200" dirty="0" err="1"/>
              <a:t>Feso</a:t>
            </a:r>
            <a:r>
              <a:rPr lang="cs-CZ" sz="2200" dirty="0"/>
              <a:t> a Daro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3) Chápe tak abstraktní pojmy jako spravedlnost, pravda, právo atd.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4) Nový způsob myšlení dovoluje pohlížet na sebe a na svůj život i na své pocity a myšlenky jakoby zvnějšku, analyzovat je a kriticky posuzovat. </a:t>
            </a:r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cs-CZ" sz="2200" dirty="0"/>
              <a:t>5) Dospívající je schopen vytvářet domněnky, které nejsou opřeny o reálnou skutečnost, jsou pouze možné, popřípadě až fantastické (předvídání budoucnosti lidstva, sci-fi), a srovnává skutečné s pouze myšleným.</a:t>
            </a:r>
          </a:p>
        </p:txBody>
      </p:sp>
    </p:spTree>
    <p:extLst>
      <p:ext uri="{BB962C8B-B14F-4D97-AF65-F5344CB8AC3E}">
        <p14:creationId xmlns:p14="http://schemas.microsoft.com/office/powerpoint/2010/main" val="24203315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Starší školní věk, socio-emoční vývoj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09434"/>
            <a:ext cx="7311892" cy="4322566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/>
              <a:t>Erikson</a:t>
            </a:r>
            <a:r>
              <a:rPr lang="cs-CZ" dirty="0"/>
              <a:t>: </a:t>
            </a:r>
          </a:p>
          <a:p>
            <a:pPr marL="72000" indent="0">
              <a:buNone/>
            </a:pPr>
            <a:r>
              <a:rPr lang="cs-CZ" dirty="0"/>
              <a:t>Identita x zmatení rolí</a:t>
            </a:r>
          </a:p>
          <a:p>
            <a:pPr marL="72000" indent="0">
              <a:buNone/>
            </a:pPr>
            <a:r>
              <a:rPr lang="cs-CZ" dirty="0"/>
              <a:t>Hledání vlastní identity v boji proti ohrožujícím pocitům nejistoty o své vlastní roli mezi lidmi. Dospívající hledá odpověď na otázky „Kdo jsem?“ „Jaký je smysl mého života?“ „Jak se jevím v očích ostatních, ve srovnání s tím, co sám o sobě cítím?“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EBFED59-8FDC-E973-00C5-78979F56E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76" y="1509434"/>
            <a:ext cx="2919256" cy="4247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6514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A2A74D-0DCC-2A33-50E9-CBF5CEA633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138000"/>
            <a:ext cx="7920000" cy="342000"/>
          </a:xfrm>
        </p:spPr>
        <p:txBody>
          <a:bodyPr/>
          <a:lstStyle/>
          <a:p>
            <a:r>
              <a:rPr lang="pt-BR" dirty="0"/>
              <a:t>NBKPL031p/BVPL0111p</a:t>
            </a:r>
          </a:p>
          <a:p>
            <a:endParaRPr 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554E0742-A682-DD1A-A153-64C803DEB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Komunikace s pacientem ve starším školním věku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3A50F5-5283-3448-37F1-EAD180273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717589"/>
            <a:ext cx="10753200" cy="4114410"/>
          </a:xfrm>
        </p:spPr>
        <p:txBody>
          <a:bodyPr/>
          <a:lstStyle/>
          <a:p>
            <a:r>
              <a:rPr lang="cs-CZ" dirty="0"/>
              <a:t>Chováme se zcela jako k dospělému, již od 14 je možné mládeži vykat, často to velmi ocení jako znak naší úcty</a:t>
            </a:r>
          </a:p>
          <a:p>
            <a:r>
              <a:rPr lang="cs-CZ" dirty="0"/>
              <a:t>Je velmi důležité ujistit pacienta, že jej bereme vážně, pokud již mluvili rodiče, ptáme se na jeho úhel pohledu.</a:t>
            </a:r>
          </a:p>
          <a:p>
            <a:r>
              <a:rPr lang="cs-CZ" dirty="0"/>
              <a:t>Pokud rodiče souhlasí, bývá užitečné mluvit s dítětem alespoň krátce v jejich nepřítomnosti.</a:t>
            </a:r>
          </a:p>
          <a:p>
            <a:r>
              <a:rPr lang="cs-CZ" dirty="0"/>
              <a:t>Příliš nechválíme – bývá to chápáno jako pokus o „podlézání“.</a:t>
            </a:r>
          </a:p>
          <a:p>
            <a:r>
              <a:rPr lang="cs-CZ" dirty="0"/>
              <a:t>Komunikaci může usnadnit, pokud se zeptáme na zájmy, oblíbenou hudbu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9849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E3F7CC-9CE0-DD83-4673-910A5C3160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D13ED0-0A03-E760-DDBB-233F88FBD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Adolescence 15 až 20 let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4FF67B-FB1D-A3A5-3B13-92A568BE5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58097"/>
            <a:ext cx="10753200" cy="4373903"/>
          </a:xfrm>
        </p:spPr>
        <p:txBody>
          <a:bodyPr/>
          <a:lstStyle/>
          <a:p>
            <a:r>
              <a:rPr lang="cs-CZ" sz="2400" dirty="0"/>
              <a:t>konec dětství – počátek dospělosti</a:t>
            </a:r>
          </a:p>
          <a:p>
            <a:pPr lvl="1"/>
            <a:r>
              <a:rPr lang="cs-CZ" dirty="0"/>
              <a:t>Kritéria vstupu do dospělosti – právní odpovědnost, finanční, prostorová nezávislost </a:t>
            </a:r>
          </a:p>
          <a:p>
            <a:r>
              <a:rPr lang="cs-CZ" sz="2400" dirty="0"/>
              <a:t>Hlavní vývojové úkoly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Vytvořit si pocit vlastní </a:t>
            </a:r>
            <a:r>
              <a:rPr lang="cs-CZ" u="sng" dirty="0"/>
              <a:t>identity</a:t>
            </a:r>
            <a:r>
              <a:rPr lang="cs-CZ" dirty="0"/>
              <a:t>; vědomí vlastní hodnoty</a:t>
            </a:r>
          </a:p>
          <a:p>
            <a:pPr lvl="1"/>
            <a:r>
              <a:rPr lang="cs-CZ" dirty="0"/>
              <a:t>Přijetí norem, zvnitřnění morálních principů společnosti</a:t>
            </a:r>
          </a:p>
          <a:p>
            <a:pPr lvl="1"/>
            <a:r>
              <a:rPr lang="cs-CZ" dirty="0"/>
              <a:t>Tvorba hodnotového systému, vlastních názorů, černobílé vidění světa, radikální prosazování názorů, riskování </a:t>
            </a:r>
          </a:p>
          <a:p>
            <a:pPr lvl="1"/>
            <a:r>
              <a:rPr lang="cs-CZ" dirty="0"/>
              <a:t>Být nezávislým na rodičích (tendence k nezávislosti, ale závislost pokračuje)</a:t>
            </a:r>
          </a:p>
          <a:p>
            <a:pPr lvl="1"/>
            <a:r>
              <a:rPr lang="cs-CZ" dirty="0"/>
              <a:t>Vytvářet partnerské vztahy</a:t>
            </a:r>
          </a:p>
          <a:p>
            <a:r>
              <a:rPr lang="cs-CZ" sz="2400" dirty="0"/>
              <a:t>Potřeba sdružování do skupin (pomáhá </a:t>
            </a:r>
            <a:r>
              <a:rPr lang="cs-CZ" sz="2400" dirty="0" err="1"/>
              <a:t>sebeoceňování</a:t>
            </a:r>
            <a:r>
              <a:rPr lang="cs-CZ" sz="2400" dirty="0"/>
              <a:t>)</a:t>
            </a:r>
          </a:p>
          <a:p>
            <a:r>
              <a:rPr lang="cs-CZ" sz="2400" dirty="0"/>
              <a:t>Profesní orientace (vliv rodičů)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2874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B334AF7-3A89-46AF-ACB9-0FB959BB8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home</a:t>
            </a:r>
            <a:r>
              <a:rPr lang="cs-CZ" dirty="0"/>
              <a:t> </a:t>
            </a:r>
            <a:r>
              <a:rPr lang="cs-CZ" dirty="0" err="1"/>
              <a:t>message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4255489-41DF-4A97-A677-D36437EEF4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Práce s dětskými pacienty je obzvláště krásná a také obzvláště náročná.</a:t>
            </a:r>
          </a:p>
          <a:p>
            <a:r>
              <a:rPr lang="cs-CZ" dirty="0"/>
              <a:t>Komunikaci nejvíce usnadníme sobě i pacientovi, pokud se na něj naladíme a díváme se na svět z jeho perspektivy. Bude nám nejlépe rozumět, pokud se přizpůsobíme jeho světu a jeho způsobu komunikace, jeho mentálním možnostem a jeho emočnímu rozpoložení.</a:t>
            </a:r>
          </a:p>
          <a:p>
            <a:r>
              <a:rPr lang="cs-CZ" dirty="0"/>
              <a:t>Pacientovi v každém věku projevujeme respekt a úctu.</a:t>
            </a:r>
          </a:p>
        </p:txBody>
      </p:sp>
    </p:spTree>
    <p:extLst>
      <p:ext uri="{BB962C8B-B14F-4D97-AF65-F5344CB8AC3E}">
        <p14:creationId xmlns:p14="http://schemas.microsoft.com/office/powerpoint/2010/main" val="15251557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272B236-6115-6515-90EA-243943F2AD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9935" y="6228000"/>
            <a:ext cx="7920000" cy="252000"/>
          </a:xfrm>
        </p:spPr>
        <p:txBody>
          <a:bodyPr/>
          <a:lstStyle/>
          <a:p>
            <a:r>
              <a:rPr lang="pt-BR" dirty="0"/>
              <a:t>NBKPL031p/BVPL0111p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A6ADF846-1F9D-4A61-3760-1C643C14B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Děkuji Vám za pozornost</a:t>
            </a:r>
          </a:p>
        </p:txBody>
      </p:sp>
      <p:pic>
        <p:nvPicPr>
          <p:cNvPr id="12290" name="Picture 2" descr="Kde hledat dobrého dětského lékaře neboli pediatra - Nutriklub">
            <a:extLst>
              <a:ext uri="{FF2B5EF4-FFF2-40B4-BE49-F238E27FC236}">
                <a16:creationId xmlns:a16="http://schemas.microsoft.com/office/drawing/2014/main" id="{C73133A4-8BEE-58A2-30BC-9CB8A828B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1666875"/>
            <a:ext cx="5276850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9053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444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93D28C-4028-6313-A8CB-2461CAC42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6426"/>
            <a:ext cx="7920000" cy="252000"/>
          </a:xfrm>
        </p:spPr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C42B8E8-3B16-75D6-941A-D14C8942F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rozumíme vývojem lidské bytosti 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573BA6-4F9F-49B9-74CA-7CAEED66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68824"/>
            <a:ext cx="10753200" cy="4263176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Vývoj lze charakterizovat jako postupnou proměnu od méně dokonalé úrovně k úrovni dokonalejší. (?)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 vždy individuálně specifický, je ovlivněn genetikou, prostředím a výchovou. 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Je to zákonitý proces, který tvoří posloupnost na sebe navazujících fází.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Pořadí fází nelze měnit, ani některou z fází přeskočit. (?)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J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 nezvratný (?)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M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ůže být narušen nemocí, úrazem, šokem, v jehož důsledku nastává takzvaná regrese.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N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ebývá zcela plynulý, střídají se období rychlejšího a pomalejšího vývoje. 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Pokud v některé z vývojových fází dojde k nesplnění vývojového cíle tak, aby bylo možno plynule přejít do další fáze, </a:t>
            </a:r>
            <a:r>
              <a:rPr lang="cs-CZ" sz="2000" dirty="0">
                <a:solidFill>
                  <a:srgbClr val="202122"/>
                </a:solidFill>
                <a:latin typeface="Arial" panose="020B0604020202020204" pitchFamily="34" charset="0"/>
              </a:rPr>
              <a:t>vznikají potíže či </a:t>
            </a: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psychické poruchy.</a:t>
            </a:r>
          </a:p>
          <a:p>
            <a:pPr>
              <a:lnSpc>
                <a:spcPct val="1000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20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Vývojový proces je celistvý, zahrnuje stránku tělesnou (somatickou) a duševní (psychickou). </a:t>
            </a:r>
            <a:endParaRPr lang="cs-CZ" sz="2000" dirty="0"/>
          </a:p>
          <a:p>
            <a:pPr marL="72000" indent="0">
              <a:lnSpc>
                <a:spcPct val="100000"/>
              </a:lnSpc>
              <a:spcAft>
                <a:spcPts val="600"/>
              </a:spcAft>
              <a:buNone/>
            </a:pPr>
            <a:endParaRPr lang="cs-CZ" sz="2000" dirty="0"/>
          </a:p>
          <a:p>
            <a:pPr marL="72000" indent="0">
              <a:spcAft>
                <a:spcPts val="1200"/>
              </a:spcAft>
              <a:buNone/>
            </a:pP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marL="72000" indent="0">
              <a:spcAft>
                <a:spcPts val="1200"/>
              </a:spcAft>
              <a:buNone/>
            </a:pP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31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493D28C-4028-6313-A8CB-2461CAC42F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dirty="0"/>
              <a:t>NBKPL031p/BVPL0111p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C42B8E8-3B16-75D6-941A-D14C8942F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19999"/>
            <a:ext cx="10753200" cy="973315"/>
          </a:xfrm>
        </p:spPr>
        <p:txBody>
          <a:bodyPr/>
          <a:lstStyle/>
          <a:p>
            <a:r>
              <a:rPr lang="cs-CZ" dirty="0"/>
              <a:t>V ontogenezi člověka můžeme sledovat tyto hlavní roviny: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1573BA6-4F9F-49B9-74CA-7CAEED66F3A0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720000" y="1936377"/>
            <a:ext cx="5219998" cy="3905126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Tělesná 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Kognitivní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 err="1">
                <a:solidFill>
                  <a:srgbClr val="202122"/>
                </a:solidFill>
                <a:latin typeface="Arial" panose="020B0604020202020204" pitchFamily="34" charset="0"/>
              </a:rPr>
              <a:t>performační</a:t>
            </a: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</a:p>
          <a:p>
            <a:pPr lvl="1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verbální</a:t>
            </a: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5461262F-27FA-AD5C-B035-53462D7D946B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51280" y="2079812"/>
            <a:ext cx="5219998" cy="3761691"/>
          </a:xfrm>
        </p:spPr>
        <p:txBody>
          <a:bodyPr/>
          <a:lstStyle/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Emoční</a:t>
            </a: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cs-CZ" dirty="0">
              <a:solidFill>
                <a:srgbClr val="202122"/>
              </a:solidFill>
              <a:latin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Sociální</a:t>
            </a:r>
          </a:p>
          <a:p>
            <a:endParaRPr lang="cs-CZ" dirty="0"/>
          </a:p>
        </p:txBody>
      </p:sp>
      <p:pic>
        <p:nvPicPr>
          <p:cNvPr id="1028" name="Picture 4" descr="13. Psychický vývoj, jeho zákonitosti, periodizace - 1. cast. - ppt stáhnout">
            <a:extLst>
              <a:ext uri="{FF2B5EF4-FFF2-40B4-BE49-F238E27FC236}">
                <a16:creationId xmlns:a16="http://schemas.microsoft.com/office/drawing/2014/main" id="{BBE2FBC4-D229-A0B0-87AF-4E101F0E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504578"/>
            <a:ext cx="3036623" cy="1848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00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b="1" dirty="0">
                <a:solidFill>
                  <a:schemeClr val="accent1"/>
                </a:solidFill>
              </a:rPr>
              <a:t>Vývojová stádia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720000" y="2191353"/>
            <a:ext cx="3589450" cy="3986040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 err="1"/>
              <a:t>Prenat</a:t>
            </a:r>
            <a:r>
              <a:rPr lang="cs-CZ" sz="2400" dirty="0"/>
              <a:t>á</a:t>
            </a:r>
            <a:r>
              <a:rPr lang="en-US" sz="2400" dirty="0"/>
              <a:t>l</a:t>
            </a:r>
            <a:r>
              <a:rPr lang="cs-CZ" sz="2400" dirty="0"/>
              <a:t>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Novorozenecké období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Kojenecké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Batolecí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Předškolní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Mladší školní věk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Puberta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Adolescence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Dospělost	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Mladší, zralá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Střední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Stáří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Počínající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Stáří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Dlouhověkost 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b="1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4294967295"/>
          </p:nvPr>
        </p:nvSpPr>
        <p:spPr>
          <a:xfrm>
            <a:off x="4035544" y="2191352"/>
            <a:ext cx="3079030" cy="3986039"/>
          </a:xfrm>
        </p:spPr>
        <p:txBody>
          <a:bodyPr>
            <a:normAutofit fontScale="77500" lnSpcReduction="2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početí do narození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1.měsíc (6 týdnů)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do 12. měsíců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1 rok  do 3 let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3 - 6</a:t>
            </a:r>
            <a:r>
              <a:rPr lang="en-US" sz="2400" dirty="0"/>
              <a:t> </a:t>
            </a:r>
            <a:r>
              <a:rPr lang="cs-CZ" sz="2400" dirty="0"/>
              <a:t>let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6 až 11-12 let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11-12 až15  let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15 až 20 – 22 let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400" dirty="0"/>
              <a:t>20 až 60 let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25</a:t>
            </a:r>
            <a:r>
              <a:rPr lang="en-US" sz="2400" dirty="0"/>
              <a:t>-</a:t>
            </a:r>
            <a:r>
              <a:rPr lang="cs-CZ" sz="2400" dirty="0"/>
              <a:t> 30</a:t>
            </a:r>
            <a:r>
              <a:rPr lang="en-US" sz="2400" dirty="0"/>
              <a:t> </a:t>
            </a:r>
            <a:r>
              <a:rPr lang="cs-CZ" sz="2400" dirty="0"/>
              <a:t>let; 31 – 44let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45 – 60 let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en-US" sz="2400" dirty="0"/>
              <a:t>6</a:t>
            </a:r>
            <a:r>
              <a:rPr lang="cs-CZ" sz="2400" dirty="0"/>
              <a:t>0. a 75. rokem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60 – 74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75 – 89</a:t>
            </a:r>
          </a:p>
          <a:p>
            <a:pPr marL="548640" lvl="1" indent="-274320" fontAlgn="auto">
              <a:spcAft>
                <a:spcPts val="0"/>
              </a:spcAft>
              <a:buFont typeface="Wingdings"/>
              <a:buChar char=""/>
              <a:defRPr/>
            </a:pPr>
            <a:r>
              <a:rPr lang="cs-CZ" sz="2400" dirty="0"/>
              <a:t>od 90 výše</a:t>
            </a:r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sz="2400" dirty="0"/>
          </a:p>
          <a:p>
            <a:pPr marL="274320" indent="-274320" fontAlgn="auto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  <p:sp>
        <p:nvSpPr>
          <p:cNvPr id="16388" name="TextovéPole 4"/>
          <p:cNvSpPr txBox="1">
            <a:spLocks noChangeArrowheads="1"/>
          </p:cNvSpPr>
          <p:nvPr/>
        </p:nvSpPr>
        <p:spPr bwMode="auto">
          <a:xfrm>
            <a:off x="889296" y="1498478"/>
            <a:ext cx="25003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Georgia" pitchFamily="18" charset="0"/>
              </a:rPr>
              <a:t>ETAPA</a:t>
            </a:r>
          </a:p>
        </p:txBody>
      </p:sp>
      <p:sp>
        <p:nvSpPr>
          <p:cNvPr id="16389" name="TextovéPole 5"/>
          <p:cNvSpPr txBox="1">
            <a:spLocks noChangeArrowheads="1"/>
          </p:cNvSpPr>
          <p:nvPr/>
        </p:nvSpPr>
        <p:spPr bwMode="auto">
          <a:xfrm>
            <a:off x="4035544" y="1498478"/>
            <a:ext cx="2500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dirty="0">
                <a:latin typeface="Georgia" pitchFamily="18" charset="0"/>
              </a:rPr>
              <a:t>PŘIBLIŽNÝ VĚK</a:t>
            </a:r>
          </a:p>
        </p:txBody>
      </p:sp>
      <p:pic>
        <p:nvPicPr>
          <p:cNvPr id="2050" name="Picture 2" descr="3. měsíc miminka aneb Každé dítě jedinečné.">
            <a:extLst>
              <a:ext uri="{FF2B5EF4-FFF2-40B4-BE49-F238E27FC236}">
                <a16:creationId xmlns:a16="http://schemas.microsoft.com/office/drawing/2014/main" id="{809FACF6-17C1-13DD-5EA2-D3970C6F8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043" y="605200"/>
            <a:ext cx="2500313" cy="16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Jak na celé odpoledne zabavit nudící se batole | Ženy s.r.o.">
            <a:extLst>
              <a:ext uri="{FF2B5EF4-FFF2-40B4-BE49-F238E27FC236}">
                <a16:creationId xmlns:a16="http://schemas.microsoft.com/office/drawing/2014/main" id="{D54497A8-09B0-B9A9-8DCD-7298CB8DD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7408" y="1095136"/>
            <a:ext cx="2538760" cy="166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740 Staroušci ideas | lidé, portrét, stáří">
            <a:extLst>
              <a:ext uri="{FF2B5EF4-FFF2-40B4-BE49-F238E27FC236}">
                <a16:creationId xmlns:a16="http://schemas.microsoft.com/office/drawing/2014/main" id="{FC2901B3-2C70-E785-CA14-674035DA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902" y="3595013"/>
            <a:ext cx="1952625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Puberťáci nesnášejí autority, a to na plný úvazek - iDNES.cz">
            <a:extLst>
              <a:ext uri="{FF2B5EF4-FFF2-40B4-BE49-F238E27FC236}">
                <a16:creationId xmlns:a16="http://schemas.microsoft.com/office/drawing/2014/main" id="{F9396754-DF7A-8A90-64F8-2104AEAAF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035" y="2130421"/>
            <a:ext cx="2628900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Jak se pozná pravá láska? Co dělají muži a co ženy">
            <a:extLst>
              <a:ext uri="{FF2B5EF4-FFF2-40B4-BE49-F238E27FC236}">
                <a16:creationId xmlns:a16="http://schemas.microsoft.com/office/drawing/2014/main" id="{C8EA2258-E638-7EB3-A0AD-7383F2C68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085" y="4087597"/>
            <a:ext cx="2628901" cy="158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861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7662963" cy="451576"/>
          </a:xfrm>
        </p:spPr>
        <p:txBody>
          <a:bodyPr/>
          <a:lstStyle/>
          <a:p>
            <a:r>
              <a:rPr lang="cs-CZ" dirty="0"/>
              <a:t>Fáze kognitivního vývoje dle </a:t>
            </a:r>
            <a:r>
              <a:rPr lang="cs-CZ" dirty="0" err="1"/>
              <a:t>Piageta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1" y="1902940"/>
            <a:ext cx="7114184" cy="3929059"/>
          </a:xfrm>
        </p:spPr>
        <p:txBody>
          <a:bodyPr/>
          <a:lstStyle/>
          <a:p>
            <a:pPr marL="72000" indent="0">
              <a:buNone/>
            </a:pPr>
            <a:r>
              <a:rPr lang="cs-CZ" sz="2800" dirty="0"/>
              <a:t>Vývojová teorie švýcarského filozofa, přírodního vědce a biologicky orientovaného vývojového psychologa </a:t>
            </a:r>
            <a:r>
              <a:rPr lang="cs-CZ" sz="2800" b="1" dirty="0"/>
              <a:t>Jeana </a:t>
            </a:r>
            <a:r>
              <a:rPr lang="cs-CZ" sz="2800" b="1" dirty="0" err="1"/>
              <a:t>Piageta</a:t>
            </a:r>
            <a:r>
              <a:rPr lang="cs-CZ" sz="2800" dirty="0"/>
              <a:t> patří k vlivným psychologickým konceptům současnosti, přestože se týká "</a:t>
            </a:r>
            <a:r>
              <a:rPr lang="cs-CZ" sz="2800" i="1" dirty="0"/>
              <a:t>jen</a:t>
            </a:r>
            <a:r>
              <a:rPr lang="cs-CZ" sz="2800" dirty="0"/>
              <a:t>" jedné stránky ontogeneze člověka - </a:t>
            </a:r>
            <a:r>
              <a:rPr lang="cs-CZ" sz="2800" b="1" dirty="0"/>
              <a:t>kognitivního vývoje</a:t>
            </a:r>
            <a:endParaRPr lang="cs-CZ" sz="2800" dirty="0"/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FFFBBF8-B3DC-36F4-8D57-679A08ACE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1193" y="473787"/>
            <a:ext cx="3200806" cy="535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7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Název předmětu (kód předmětu) (např. První pomoc - cvičení (VLPO011c))</a:t>
            </a:r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663BD7BC-9152-25D3-E0DD-455A9454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kognitivního vývoje dle </a:t>
            </a:r>
            <a:r>
              <a:rPr lang="cs-CZ" dirty="0" err="1"/>
              <a:t>Piageta</a:t>
            </a:r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448F893-8605-B6B6-7EFE-CBA4764A0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77787"/>
            <a:ext cx="10753200" cy="4254213"/>
          </a:xfrm>
        </p:spPr>
        <p:txBody>
          <a:bodyPr/>
          <a:lstStyle/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/>
              <a:t>Senzomotorické</a:t>
            </a:r>
            <a:r>
              <a:rPr lang="cs-CZ" altLang="cs-CZ" sz="2800" dirty="0"/>
              <a:t> (0-2 roky) – </a:t>
            </a:r>
            <a:r>
              <a:rPr lang="cs-CZ" altLang="cs-CZ" dirty="0"/>
              <a:t>myslí jednáním tady a teď, pouze konkrétní, hmatatelné věci. Období pokusů.</a:t>
            </a:r>
            <a:endParaRPr lang="cs-CZ" altLang="cs-CZ" sz="2800" dirty="0"/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/>
              <a:t>Předoperační</a:t>
            </a:r>
            <a:r>
              <a:rPr lang="cs-CZ" altLang="cs-CZ" sz="2800" dirty="0"/>
              <a:t> </a:t>
            </a:r>
          </a:p>
          <a:p>
            <a:pPr lvl="1">
              <a:spcAft>
                <a:spcPts val="1200"/>
              </a:spcAft>
            </a:pPr>
            <a:r>
              <a:rPr lang="cs-CZ" altLang="cs-CZ" dirty="0"/>
              <a:t>Symbolické, </a:t>
            </a:r>
            <a:r>
              <a:rPr lang="cs-CZ" altLang="cs-CZ" dirty="0" err="1"/>
              <a:t>předpojmové</a:t>
            </a:r>
            <a:r>
              <a:rPr lang="cs-CZ" altLang="cs-CZ" dirty="0"/>
              <a:t> (2-4 roky) – souvisí s rozvojem řeči, slovo je symbol</a:t>
            </a:r>
          </a:p>
          <a:p>
            <a:pPr lvl="1">
              <a:spcAft>
                <a:spcPts val="1200"/>
              </a:spcAft>
            </a:pPr>
            <a:r>
              <a:rPr lang="cs-CZ" altLang="cs-CZ" dirty="0"/>
              <a:t>Názorové, intuitivní (4-6 let) – věci jsou tak, jak se jeví, (</a:t>
            </a:r>
            <a:r>
              <a:rPr lang="cs-CZ" altLang="cs-CZ" dirty="0" err="1"/>
              <a:t>Piagetovy</a:t>
            </a:r>
            <a:r>
              <a:rPr lang="cs-CZ" altLang="cs-CZ" dirty="0"/>
              <a:t> pokusy s množstvím)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/>
              <a:t>Konkrétních operací</a:t>
            </a:r>
            <a:r>
              <a:rPr lang="cs-CZ" altLang="cs-CZ" sz="2800" dirty="0"/>
              <a:t> (7-11 let) – logické myšlení o konkrétních pojmech</a:t>
            </a:r>
          </a:p>
          <a:p>
            <a:pPr marL="586350" indent="-514350">
              <a:spcAft>
                <a:spcPts val="1200"/>
              </a:spcAft>
              <a:buFont typeface="+mj-lt"/>
              <a:buAutoNum type="arabicPeriod"/>
            </a:pPr>
            <a:r>
              <a:rPr lang="cs-CZ" altLang="cs-CZ" sz="2800" b="1" dirty="0"/>
              <a:t>Formálních operací</a:t>
            </a:r>
            <a:r>
              <a:rPr lang="cs-CZ" altLang="cs-CZ" sz="2800" dirty="0"/>
              <a:t> (od 12 let) – abstraktní myšlení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3503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7E5C36C-4CF2-DCCE-923B-97E42969DAB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pt-BR" dirty="0"/>
              <a:t>NBKPL031p/BVPL0111p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B54750CB-2A48-C642-91DB-048C5A946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62131" y="1674777"/>
            <a:ext cx="3770146" cy="3159341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4098" name="Picture 2" descr="V ÝVOJOVÁ PSYCHOLOGIE Mgr. Vladimír Velešík. Gymnázium a Jazyková škola s  právem státní jazykové zkoušky Svitavy ANOTACE 1.Kód DUMu:  VY_32_INOVACE_1.SV ppt stáhnout">
            <a:extLst>
              <a:ext uri="{FF2B5EF4-FFF2-40B4-BE49-F238E27FC236}">
                <a16:creationId xmlns:a16="http://schemas.microsoft.com/office/drawing/2014/main" id="{38F195DA-3883-3B7C-9B7E-8F3F0B679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7708" y="988735"/>
            <a:ext cx="7564423" cy="5239265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84757883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ablona-video-simu-cz" id="{70E413AE-DF36-2240-8C7F-4EE22D6865F2}" vid="{D59A1AE0-0475-294C-904D-2C6C3702E6DB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2747</Words>
  <Application>Microsoft Office PowerPoint</Application>
  <PresentationFormat>Širokoúhlá obrazovka</PresentationFormat>
  <Paragraphs>273</Paragraphs>
  <Slides>37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44" baseType="lpstr">
      <vt:lpstr>Arial</vt:lpstr>
      <vt:lpstr>Calibri</vt:lpstr>
      <vt:lpstr>Georgia</vt:lpstr>
      <vt:lpstr>Tahoma</vt:lpstr>
      <vt:lpstr>Wingdings</vt:lpstr>
      <vt:lpstr>Wingdings 2</vt:lpstr>
      <vt:lpstr>Prezentace_MU_CZ</vt:lpstr>
      <vt:lpstr>Specifika práce s dětským pacientem v jednotlivých vývojových obdobích.</vt:lpstr>
      <vt:lpstr>Výstupy z učení</vt:lpstr>
      <vt:lpstr>Vývojová psychologie</vt:lpstr>
      <vt:lpstr>Co rozumíme vývojem lidské bytosti ?</vt:lpstr>
      <vt:lpstr>V ontogenezi člověka můžeme sledovat tyto hlavní roviny: </vt:lpstr>
      <vt:lpstr>Vývojová stádia</vt:lpstr>
      <vt:lpstr>Fáze kognitivního vývoje dle Piageta</vt:lpstr>
      <vt:lpstr>Fáze kognitivního vývoje dle Piageta</vt:lpstr>
      <vt:lpstr>Prezentace aplikace PowerPoint</vt:lpstr>
      <vt:lpstr>Novorozenecké období</vt:lpstr>
      <vt:lpstr>Kojenecké období  (od 6. týdne po dosažení 1. roku)</vt:lpstr>
      <vt:lpstr>Batolecí období  (od 1 do 3 let)</vt:lpstr>
      <vt:lpstr>Batolecí období  (od 1 do 3 let)</vt:lpstr>
      <vt:lpstr>Batolecí období  (od 1 do 3 let)</vt:lpstr>
      <vt:lpstr>Batolecí období  (od 1 do 3 let) – vývoj v socio-emoční oblasti</vt:lpstr>
      <vt:lpstr>Komunikace s pacientem v batolecím věku</vt:lpstr>
      <vt:lpstr>Předškolní věk (3- 6 let) – tělesný vývoj</vt:lpstr>
      <vt:lpstr>Předškolní věk – motorický vývoj</vt:lpstr>
      <vt:lpstr>Předškolní věk – kognitivní vývoj</vt:lpstr>
      <vt:lpstr>Předškolní věk – kognitivní vývoj</vt:lpstr>
      <vt:lpstr>Předškolní věk, socio-emoční vývoj</vt:lpstr>
      <vt:lpstr>Předškolní věk, socio-emoční vývoj</vt:lpstr>
      <vt:lpstr>Předškolní věk, socio-emoční vývoj</vt:lpstr>
      <vt:lpstr>Komunikace s pacietem v předškolním věku</vt:lpstr>
      <vt:lpstr>Školní zralost</vt:lpstr>
      <vt:lpstr>Mladší školní věk (6-7 až 11-12 let)</vt:lpstr>
      <vt:lpstr>Mladší školní věk – kognitivní vývoj</vt:lpstr>
      <vt:lpstr>Mladší školní věk, socio-emoční vývoj</vt:lpstr>
      <vt:lpstr>Komunikace s pacientem v mladším školním věku</vt:lpstr>
      <vt:lpstr>Starší školní věk, puberta (11-12 až 15 let)</vt:lpstr>
      <vt:lpstr>Starší školní věk – kognitivní vývoj</vt:lpstr>
      <vt:lpstr>Starší školní věk, socio-emoční vývoj</vt:lpstr>
      <vt:lpstr>Komunikace s pacientem ve starším školním věku</vt:lpstr>
      <vt:lpstr>Adolescence 15 až 20 let</vt:lpstr>
      <vt:lpstr>Take home message  </vt:lpstr>
      <vt:lpstr>Děkuji Vám za pozornost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Život ohrožující stavy u diabetiků</dc:title>
  <dc:creator>Vojtěch Bulhart</dc:creator>
  <cp:lastModifiedBy>Hana Cackova</cp:lastModifiedBy>
  <cp:revision>19</cp:revision>
  <cp:lastPrinted>1601-01-01T00:00:00Z</cp:lastPrinted>
  <dcterms:created xsi:type="dcterms:W3CDTF">2020-08-24T06:00:57Z</dcterms:created>
  <dcterms:modified xsi:type="dcterms:W3CDTF">2022-10-11T07:04:21Z</dcterms:modified>
</cp:coreProperties>
</file>