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86" r:id="rId5"/>
    <p:sldId id="264" r:id="rId6"/>
    <p:sldId id="266" r:id="rId7"/>
    <p:sldId id="287" r:id="rId8"/>
    <p:sldId id="276" r:id="rId9"/>
    <p:sldId id="277" r:id="rId10"/>
    <p:sldId id="282" r:id="rId11"/>
    <p:sldId id="281" r:id="rId12"/>
    <p:sldId id="278" r:id="rId13"/>
    <p:sldId id="265" r:id="rId14"/>
    <p:sldId id="285" r:id="rId15"/>
    <p:sldId id="288" r:id="rId16"/>
    <p:sldId id="283" r:id="rId17"/>
    <p:sldId id="284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5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8" autoAdjust="0"/>
    <p:restoredTop sz="94636" autoAdjust="0"/>
  </p:normalViewPr>
  <p:slideViewPr>
    <p:cSldViewPr snapToGrid="0" showGuides="1">
      <p:cViewPr varScale="1">
        <p:scale>
          <a:sx n="108" d="100"/>
          <a:sy n="108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DADE9-ED58-4FDE-BE4D-CBD12E73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210E2F-0E0B-45FF-9A35-6B1E1F21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58826-78AA-4C81-A086-605E4D6E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048386-A8A9-4DED-BC22-23C40A6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5E383-DC44-4081-B8E9-54C33380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48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C8F03-277E-425F-84E1-6D9DEB98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D07C44-6341-473B-B536-6527BF2E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2259B-B4F4-4C52-A376-ACDD2399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13C3D6-DF27-493D-A9B6-4ED44B45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974951-5545-4B58-9F28-D789689E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4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1A24E2-993C-45F8-BD43-700D4D241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322ABE-ADF0-4A55-8605-0C736A56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320881-3180-4019-9416-3D2B5650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71BCF0-0B0E-4159-BB53-DDF72400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88B523-3FA3-437C-8452-688F345E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1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E5B61-5372-484E-8AC4-702D1D86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D24B2-8A6C-46AD-8FC7-17CCDB3F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99073-BB8D-4370-A0D6-C3AC26CE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0EC8C-8811-4A5C-B9F2-9C9EFB68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CD23AD-AAA8-4257-B5EF-2B5FE8FC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0E571-9C2D-480E-890F-67F9948F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1AF801-8A95-4F98-83F8-438D5113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553EB-B629-433A-8A73-0DF8A30C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08597A-694D-4E2C-A14D-B8E0C496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E0E9A3-9E42-4212-8D8E-7D51FE3F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4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45ABA-5224-4F79-B079-700E944C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09618-64A6-4614-9280-165440D8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EE97A8-C16A-47CE-AC90-CC947B02B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A05A78-F838-41E9-BFB8-74B493A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6FC979-B0D7-43B8-BC02-8C6806A7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ED25FF-8EC2-46EE-8C96-8C333EB7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83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504CF-F5A6-43B2-BFFF-CDD6EE06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4542-A13E-4BF0-A192-905549853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F683E9-1596-4657-B542-5E9BC6476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7E9A0F-D148-4B1C-8C61-9BD7AB9B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E1A5EC-72BE-448B-84A1-3445DA59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33EC76-CDB5-4C64-8065-65D51AC3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D14B95-06F4-4EA8-9214-614ACFA6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542533-9AD1-49E4-8AEC-14B8EE9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5BFDF-DE73-46C2-B061-05D15CEE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3D4EA6-D2BC-4394-AE2E-F88BCE3B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757BCA-C64A-4E21-9737-AB6EBA8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1A6021-9DF7-4861-8BCE-3B182639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00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E87CAF8-4172-4258-BB06-D192B315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656D70-D8EA-4061-B140-6A2311C8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F033DF-03FA-4D8F-BCCB-BC9657A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2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B1D5D-B5FC-46DF-932C-AFD49CE2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622E-6E13-4662-AFB0-47E0F028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B0D7CE-ECC5-49A4-B1BC-1D6CBDB8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5524B4-5586-410F-A32A-D8BDB0C4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CBB673-4D70-4480-8182-9CFFA7D4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7963E1-40AD-4038-B85F-E0A105F6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30FE5-62BF-41BD-82A7-10692F6E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5E60CF-1EEA-4E29-A41F-A9A6C8555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0A9ABD-4765-432F-B304-8B941595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51BE16-7CA7-42A9-977B-D47B31A3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FAAD78-9F9A-47B7-B5ED-4B13538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68A04C-26D4-45B7-94A7-9EF205CB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B26645-40C9-453A-8904-609FCD8C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3" y="357174"/>
            <a:ext cx="10459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9F61B6-EF4D-4EDE-AE56-0764E1F86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063" y="1817674"/>
            <a:ext cx="10459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C86FEB-E1D0-4821-9F06-15B530884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4433" y="6348399"/>
            <a:ext cx="27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90C0-2C33-4912-A2DD-DBA99A3C0EFD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8C06A-4BA7-4BF6-B984-5E21C7A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2179" y="6348399"/>
            <a:ext cx="4092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6F1CB4-568C-47EE-AE53-051C90E8A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6833" y="6348399"/>
            <a:ext cx="27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8399-8F9C-4BC4-8A3D-D7766F6C1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rc.f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RNA" TargetMode="External"/><Relationship Id="rId2" Type="http://schemas.openxmlformats.org/officeDocument/2006/relationships/hyperlink" Target="https://www.wikiskripta.eu/w/DNA_(nukleov%C3%A1_kyselina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EE88C-7C77-42F6-BD54-7A5363A0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 E N E T I C K Á   T O X I K O L O G I 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D8BC7-8DDC-4B94-B00B-20F01672C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01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Interfázní FISH centromerická sonda</a:t>
            </a:r>
          </a:p>
        </p:txBody>
      </p:sp>
      <p:pic>
        <p:nvPicPr>
          <p:cNvPr id="4098" name="Picture 2" descr="https://www.wikiskripta.eu/images/8/8c/FISH_centromerick%C3%A1_son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81" y="1997869"/>
            <a:ext cx="4652169" cy="44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Celochromozomová sonda - translokace</a:t>
            </a:r>
          </a:p>
        </p:txBody>
      </p:sp>
      <p:pic>
        <p:nvPicPr>
          <p:cNvPr id="3074" name="Picture 2" descr="https://www.wikiskripta.eu/images/8/81/FISH_malovac%C3%AD_son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1899204"/>
            <a:ext cx="6434432" cy="46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6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0" dirty="0">
                <a:solidFill>
                  <a:srgbClr val="FF0000"/>
                </a:solidFill>
                <a:effectLst/>
                <a:latin typeface="system-ui"/>
              </a:rPr>
              <a:t>Pro potřeby M-FISH se využívají pouze sondy malovací neboli celochromozomové. Těch je 24, každá hybridizuje s jiným z chromozomů. Značeny jsou různými kombinacemi fluorochromů</a:t>
            </a:r>
            <a:r>
              <a:rPr lang="cs-CZ" b="0" i="0" dirty="0">
                <a:solidFill>
                  <a:srgbClr val="FF0000"/>
                </a:solidFill>
                <a:effectLst/>
                <a:latin typeface="system-ui"/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63" y="1817673"/>
            <a:ext cx="17857304" cy="664461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lvl="5"/>
            <a:endParaRPr lang="cs-CZ" dirty="0"/>
          </a:p>
          <a:p>
            <a:pPr lvl="5"/>
            <a:endParaRPr lang="cs-CZ" dirty="0"/>
          </a:p>
        </p:txBody>
      </p:sp>
      <p:pic>
        <p:nvPicPr>
          <p:cNvPr id="1027" name="Picture 3" descr="Las claves del estudio de este síndrome se hallan en los cromosom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02" y="1762125"/>
            <a:ext cx="8991600" cy="50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-280581"/>
            <a:ext cx="19774829" cy="6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" rIns="91440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1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CAPL </a:t>
            </a:r>
            <a:br>
              <a:rPr lang="cs-CZ" dirty="0"/>
            </a:br>
            <a:r>
              <a:rPr lang="cs-CZ" dirty="0"/>
              <a:t>Cytogenetická analýza periferních lymfocytů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neboli analýza </a:t>
            </a:r>
            <a:r>
              <a:rPr lang="cs-CZ" b="1" dirty="0"/>
              <a:t>ZCHA – získaných chromozómový aberací </a:t>
            </a:r>
            <a:r>
              <a:rPr lang="cs-CZ" dirty="0"/>
              <a:t>nám umožňuje zhodnotit vliv mutagenů na struktury genomu buňky in vivo. Po odběru krve a kultivaci získaných lymfocytů hodnotíme procento aberantních buněk – % AB.B., tj. buněk s chromozómovou aberací. Tato metoda informuje o expozici vyšetřovaného jedince mutagenům v průběhu cca 3 posledních měsíců. Hodnoty zhruba do 3 % jsou normální, pod 5 % hraniční a nad 5 % vysoké.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Vyšetření se provádí v rámci preventivních prohlídek zaměstnanců pracujících v prostředí s vyšším rizikem genotoxicity. </a:t>
            </a:r>
            <a:r>
              <a:rPr lang="cs-CZ" dirty="0"/>
              <a:t>Tato konvenční metoda je ve světě hodnocena jako biomarker expozice a časného účinku mutagenních látek a vzhledem k úzkému vztahu mezi karcinogenezí a mutagenezí má významnou asociaci s rizikem vzniku nádorů při zvýšených hodnotách aberantních buněk. Frekvence buněk ZCHA u dospělé neexponované populace je v ČR stanovena na 1,70 % AB.B.</a:t>
            </a:r>
          </a:p>
        </p:txBody>
      </p:sp>
    </p:spTree>
    <p:extLst>
      <p:ext uri="{BB962C8B-B14F-4D97-AF65-F5344CB8AC3E}">
        <p14:creationId xmlns:p14="http://schemas.microsoft.com/office/powerpoint/2010/main" val="345521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CAPL –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CAPL</a:t>
            </a:r>
            <a:r>
              <a:rPr lang="cs-CZ" dirty="0"/>
              <a:t> je krátkodobý test pro detekci získaných aberací. Za nejvhodnější buňky k analýze jsou považovány </a:t>
            </a:r>
            <a:r>
              <a:rPr lang="cs-CZ" b="1" dirty="0"/>
              <a:t>lymfocyty venózní krve</a:t>
            </a:r>
            <a:r>
              <a:rPr lang="cs-CZ" dirty="0"/>
              <a:t>. Protože cirkulují celým organismem, tak představují jakousi „průměrnou buňku“ vystavenou působení karcinogenům na celý organismus. V neposlední řadě odběr vzorku krve příliš nezatěžuje dárce. Buňky jsou krátkodobě kultivovány (48hod.) a zpracovány na trvalé preparáty. Připravené preparáty jsou obarveny Giemsovým barvivem. K hodnocení se používá optického mikroskopu (zvětšení 1000×). Standardně se analyzuje 200, dle potřeby i více </a:t>
            </a:r>
            <a:r>
              <a:rPr lang="cs-CZ" b="1" dirty="0"/>
              <a:t>metafázických buněk </a:t>
            </a:r>
            <a:r>
              <a:rPr lang="cs-CZ" dirty="0"/>
              <a:t>z hlediska chromozómových  abnormalit.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33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typy aberací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865313"/>
            <a:ext cx="8000069" cy="4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Mitóza v metafázi – dicentrický chromozom, difragment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1" y="1817688"/>
            <a:ext cx="6311304" cy="5049043"/>
          </a:xfrm>
        </p:spPr>
      </p:pic>
    </p:spTree>
    <p:extLst>
      <p:ext uri="{BB962C8B-B14F-4D97-AF65-F5344CB8AC3E}">
        <p14:creationId xmlns:p14="http://schemas.microsoft.com/office/powerpoint/2010/main" val="189067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Mitóza v metafázi – kruhový chromozom, difragmenty, chromatidový zlom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682737"/>
            <a:ext cx="6262383" cy="5175512"/>
          </a:xfrm>
        </p:spPr>
      </p:pic>
    </p:spTree>
    <p:extLst>
      <p:ext uri="{BB962C8B-B14F-4D97-AF65-F5344CB8AC3E}">
        <p14:creationId xmlns:p14="http://schemas.microsoft.com/office/powerpoint/2010/main" val="25695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KANCEROGENEZE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kancerogeneze</a:t>
            </a:r>
            <a:r>
              <a:rPr lang="cs-CZ" dirty="0"/>
              <a:t> je dlouhodobý vícestupňový děj. Vyvolávající příčinou mohou být faktory chemické, fyzikální, biologické a genetické. Nejčastější v procesu kancerogeneze jsou mutace protoonkogenů, mutace supresorových a reparačních genů. </a:t>
            </a:r>
          </a:p>
          <a:p>
            <a:r>
              <a:rPr lang="cs-CZ" dirty="0"/>
              <a:t>INICIACE = mutace buňky na úrovni DNA-aktivace onkogenů, genů regulujících apoptózu, inaktivace onkosupresorových genů. Následkem toho je exprese alternativních genových produktů a ztráta exprese regulačních produktů.</a:t>
            </a:r>
          </a:p>
          <a:p>
            <a:r>
              <a:rPr lang="cs-CZ" dirty="0"/>
              <a:t>PROMOCE = funkční a morfologické změny</a:t>
            </a:r>
          </a:p>
          <a:p>
            <a:r>
              <a:rPr lang="cs-CZ" dirty="0"/>
              <a:t>PROGRESE = porušení kontroly mitózy a vznik neoplastického bujení</a:t>
            </a:r>
          </a:p>
        </p:txBody>
      </p:sp>
    </p:spTree>
    <p:extLst>
      <p:ext uri="{BB962C8B-B14F-4D97-AF65-F5344CB8AC3E}">
        <p14:creationId xmlns:p14="http://schemas.microsoft.com/office/powerpoint/2010/main" val="100923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karcinogenů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Genotoxické karcinogeny </a:t>
            </a:r>
            <a:r>
              <a:rPr lang="cs-CZ" dirty="0"/>
              <a:t>= vytváří kovalentní vazby s DNA, mají bezprahový účinek, který je zpravidla ireverzibilní. </a:t>
            </a:r>
          </a:p>
          <a:p>
            <a:r>
              <a:rPr lang="cs-CZ" dirty="0"/>
              <a:t>- Primární = působí přímo</a:t>
            </a:r>
          </a:p>
          <a:p>
            <a:r>
              <a:rPr lang="cs-CZ" dirty="0"/>
              <a:t>- Sekundární = působí v organismu až po biotransformaci</a:t>
            </a:r>
          </a:p>
          <a:p>
            <a:r>
              <a:rPr lang="cs-CZ" b="1" dirty="0"/>
              <a:t>Epigenetické karcinogeny </a:t>
            </a:r>
            <a:r>
              <a:rPr lang="cs-CZ" dirty="0"/>
              <a:t>= imunosupresivní mechanismy, působí prostřednictvím promotorů</a:t>
            </a:r>
          </a:p>
          <a:p>
            <a:r>
              <a:rPr lang="cs-CZ" b="1" dirty="0"/>
              <a:t>Kompletní karcinogeny </a:t>
            </a:r>
            <a:r>
              <a:rPr lang="cs-CZ" dirty="0"/>
              <a:t>= mají oba účinky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1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2095F-26C9-42CA-A2C3-E8299D23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38" y="365126"/>
            <a:ext cx="10515600" cy="1325563"/>
          </a:xfrm>
        </p:spPr>
        <p:txBody>
          <a:bodyPr/>
          <a:lstStyle/>
          <a:p>
            <a:r>
              <a:rPr lang="cs-CZ" b="1" dirty="0"/>
              <a:t>Co je genetická toxikologie (</a:t>
            </a:r>
            <a:r>
              <a:rPr lang="cs-CZ" b="1" dirty="0" err="1"/>
              <a:t>toxikogenetika</a:t>
            </a:r>
            <a:r>
              <a:rPr lang="cs-CZ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66BFD-8E55-4DC9-9D84-65B3667E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938" y="1825626"/>
            <a:ext cx="10515600" cy="4351338"/>
          </a:xfrm>
        </p:spPr>
        <p:txBody>
          <a:bodyPr/>
          <a:lstStyle/>
          <a:p>
            <a:r>
              <a:rPr lang="cs-CZ" dirty="0"/>
              <a:t>Genetická toxikologie se zabývá monitorováním expozice a účinku klastogenních látek na organismy. Genotoxicita je souhrn mutagenního a toxického působení na organismus.</a:t>
            </a:r>
          </a:p>
          <a:p>
            <a:r>
              <a:rPr lang="cs-CZ" dirty="0"/>
              <a:t>Analyzuje se genotoxický (mutagenní) vliv jednotlivých agens </a:t>
            </a:r>
          </a:p>
          <a:p>
            <a:r>
              <a:rPr lang="cs-CZ" dirty="0"/>
              <a:t>Metody testování genotoxicity - Amesův test, SOS-chromotest, Commet assay, SCE-Sister chromatid exchange, Micronucleus test, CAPL-Cytogenetická analýza periferních lymfocytů (ZCHA-Získané chromozómové aberace)</a:t>
            </a:r>
          </a:p>
        </p:txBody>
      </p:sp>
    </p:spTree>
    <p:extLst>
      <p:ext uri="{BB962C8B-B14F-4D97-AF65-F5344CB8AC3E}">
        <p14:creationId xmlns:p14="http://schemas.microsoft.com/office/powerpoint/2010/main" val="199597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		Klasifikace karcinogenů dle IARC </a:t>
            </a:r>
            <a:br>
              <a:rPr lang="cs-CZ" dirty="0"/>
            </a:br>
            <a:r>
              <a:rPr lang="cs-CZ" sz="2800" dirty="0">
                <a:hlinkClick r:id="rId2"/>
              </a:rPr>
              <a:t>International </a:t>
            </a:r>
            <a:r>
              <a:rPr lang="cs-CZ" sz="2800" dirty="0" err="1">
                <a:hlinkClick r:id="rId2"/>
              </a:rPr>
              <a:t>Agency</a:t>
            </a:r>
            <a:r>
              <a:rPr lang="cs-CZ" sz="2800" dirty="0">
                <a:hlinkClick r:id="rId2"/>
              </a:rPr>
              <a:t> </a:t>
            </a:r>
            <a:r>
              <a:rPr lang="cs-CZ" sz="2800" dirty="0" err="1">
                <a:hlinkClick r:id="rId2"/>
              </a:rPr>
              <a:t>for</a:t>
            </a:r>
            <a:r>
              <a:rPr lang="cs-CZ" sz="2800" dirty="0">
                <a:hlinkClick r:id="rId2"/>
              </a:rPr>
              <a:t> </a:t>
            </a:r>
            <a:r>
              <a:rPr lang="cs-CZ" sz="2800" dirty="0" err="1">
                <a:hlinkClick r:id="rId2"/>
              </a:rPr>
              <a:t>Research</a:t>
            </a:r>
            <a:r>
              <a:rPr lang="cs-CZ" sz="2800" dirty="0">
                <a:hlinkClick r:id="rId2"/>
              </a:rPr>
              <a:t> on </a:t>
            </a:r>
            <a:r>
              <a:rPr lang="cs-CZ" sz="2800" dirty="0" err="1">
                <a:hlinkClick r:id="rId2"/>
              </a:rPr>
              <a:t>Cancer</a:t>
            </a:r>
            <a:r>
              <a:rPr lang="cs-CZ" sz="2800" dirty="0"/>
              <a:t> třídí chemické látky, fyzikální faktory a pracovní procesy podle nebezpečnosti do pěti skupin.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Skupina 1 – </a:t>
            </a:r>
            <a:r>
              <a:rPr lang="cs-CZ" dirty="0"/>
              <a:t>humánní karcinogeny s dostatečně prokázaným účinkem na základě epidemiologických studií u lidské populace.</a:t>
            </a:r>
          </a:p>
          <a:p>
            <a:r>
              <a:rPr lang="cs-CZ" b="1" dirty="0"/>
              <a:t>Skupina 2 – </a:t>
            </a:r>
            <a:r>
              <a:rPr lang="cs-CZ" dirty="0"/>
              <a:t>potenciálně karcinogenní vliv vyhodnocený na základě experimentálních údajů u zvířat. Pro člověka karcinogenní s vyšším či nižším stupněm pravděpodobnosti.</a:t>
            </a:r>
          </a:p>
          <a:p>
            <a:r>
              <a:rPr lang="cs-CZ" b="1" dirty="0"/>
              <a:t>Skupina 3 – </a:t>
            </a:r>
            <a:r>
              <a:rPr lang="cs-CZ" dirty="0"/>
              <a:t>podezřelý karcinogen - látky nehodnotitelné pro nedostatek vědeckých důkazů</a:t>
            </a:r>
          </a:p>
          <a:p>
            <a:r>
              <a:rPr lang="cs-CZ" b="1" dirty="0"/>
              <a:t>Skupina 4 – </a:t>
            </a:r>
            <a:r>
              <a:rPr lang="cs-CZ" dirty="0"/>
              <a:t>pravděpodobně nejsou karcinogenní pro člověka</a:t>
            </a:r>
          </a:p>
          <a:p>
            <a:r>
              <a:rPr lang="cs-CZ" b="1" dirty="0"/>
              <a:t>Skupina 5 – </a:t>
            </a:r>
            <a:r>
              <a:rPr lang="cs-CZ" dirty="0"/>
              <a:t>nejsou karcinogenní.</a:t>
            </a:r>
          </a:p>
        </p:txBody>
      </p:sp>
    </p:spTree>
    <p:extLst>
      <p:ext uri="{BB962C8B-B14F-4D97-AF65-F5344CB8AC3E}">
        <p14:creationId xmlns:p14="http://schemas.microsoft.com/office/powerpoint/2010/main" val="338677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karcinogenních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1: azbest, benzen, berylium, 6-mocné sloučeniny chrómu, nikl, minerální oleje, uhelný dehet, saze, trichloretylén, polychlorované bifenyly, vinylchlorid, aromatické aminy (např. benzidin), kadmium, prach z tvrdého dřeva, formaldehyd, SiO</a:t>
            </a:r>
            <a:r>
              <a:rPr lang="cs-CZ" baseline="-25000" dirty="0"/>
              <a:t>2</a:t>
            </a:r>
            <a:r>
              <a:rPr lang="cs-CZ" dirty="0"/>
              <a:t>, složky tabákového kouře, z biologických faktorů např. EB virus, z fyzikálních vlivů např. UV záření, ionizující záření.</a:t>
            </a:r>
          </a:p>
          <a:p>
            <a:r>
              <a:rPr lang="cs-CZ" dirty="0"/>
              <a:t>Skupina 2A: DDT (</a:t>
            </a:r>
            <a:r>
              <a:rPr lang="cs-CZ" dirty="0" err="1"/>
              <a:t>dichlordifenyltrichloretan</a:t>
            </a:r>
            <a:r>
              <a:rPr lang="cs-CZ" dirty="0"/>
              <a:t>) , o-toluidin, olovo a jeho anorganické sloučeniny, benzantracen, barviva na bázi benzidinu aj.</a:t>
            </a:r>
          </a:p>
          <a:p>
            <a:r>
              <a:rPr lang="cs-CZ" dirty="0"/>
              <a:t>Skupina 2B: chloroform, metylrtuť, nitrobenzen, styren</a:t>
            </a:r>
          </a:p>
          <a:p>
            <a:r>
              <a:rPr lang="cs-CZ" dirty="0"/>
              <a:t>Skupina 3: uhelný prach</a:t>
            </a:r>
          </a:p>
        </p:txBody>
      </p:sp>
    </p:spTree>
    <p:extLst>
      <p:ext uri="{BB962C8B-B14F-4D97-AF65-F5344CB8AC3E}">
        <p14:creationId xmlns:p14="http://schemas.microsoft.com/office/powerpoint/2010/main" val="323246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účinky karcinogenů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Závažným projevem karcinogenů jsou jejich </a:t>
            </a:r>
            <a:r>
              <a:rPr lang="cs-CZ" b="1" dirty="0"/>
              <a:t>pozdní účinky</a:t>
            </a:r>
            <a:r>
              <a:rPr lang="cs-CZ" dirty="0"/>
              <a:t>,   které mají rozhodující význam při posuzování rizika expozice.  Vyvolávají </a:t>
            </a:r>
            <a:r>
              <a:rPr lang="cs-CZ" b="1" dirty="0"/>
              <a:t>mutace</a:t>
            </a:r>
            <a:r>
              <a:rPr lang="cs-CZ" dirty="0"/>
              <a:t> (genomové, somatické či gametické), které se ve svých důsledcích projevují jako urychlené stárnutí organismu,  zvýšenou frekvencí nádorových onemocnění a vrozených vývojových vad a stoupajícím počtem alergických onemocnění. </a:t>
            </a:r>
          </a:p>
          <a:p>
            <a:pPr marL="0" indent="0">
              <a:buNone/>
            </a:pPr>
            <a:r>
              <a:rPr lang="cs-CZ" dirty="0"/>
              <a:t>	Je pro ně typická </a:t>
            </a:r>
            <a:r>
              <a:rPr lang="cs-CZ" b="1" dirty="0"/>
              <a:t>dlouhá doba latence </a:t>
            </a:r>
            <a:r>
              <a:rPr lang="cs-CZ" dirty="0"/>
              <a:t>od expozice (až desítky roků) než dojde k manifestaci onemocnění a vyznačují se většinou </a:t>
            </a:r>
            <a:r>
              <a:rPr lang="cs-CZ" b="1" dirty="0"/>
              <a:t>bezprahovým účinkem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40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Bezprahový účinek karcinogenů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U karcinogenů je předpokládán </a:t>
            </a:r>
            <a:r>
              <a:rPr lang="cs-CZ" b="1" dirty="0"/>
              <a:t>bezprahový účinek</a:t>
            </a:r>
            <a:r>
              <a:rPr lang="cs-CZ" dirty="0"/>
              <a:t>, který je charakterizován </a:t>
            </a:r>
            <a:r>
              <a:rPr lang="cs-CZ" b="1" dirty="0"/>
              <a:t>stochastickou závislostí </a:t>
            </a:r>
            <a:r>
              <a:rPr lang="cs-CZ" dirty="0"/>
              <a:t>účinku na dávce, vycházející z předpokladu, že karcinogeny se v organismu zpravidla nekumulují, ale kumulativně narůstají ireverzibilní </a:t>
            </a:r>
            <a:r>
              <a:rPr lang="cs-CZ"/>
              <a:t>poškození buněk </a:t>
            </a:r>
            <a:r>
              <a:rPr lang="cs-CZ" dirty="0"/>
              <a:t>s postupně narůstající pravděpodobností maligního zvratu. Tento model však nepočítá s individuální schopností jednotlivce opravovat indukované mutace v DNA. Proto se lidé mohou lišit různou intenzitou reakce organismu na stejnou úroveň expozice.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82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Cytogenetická analýza lidských periferních lymfocytů (CAPL)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CAPL</a:t>
            </a:r>
            <a:r>
              <a:rPr lang="cs-CZ" dirty="0"/>
              <a:t> je již cca 40 let standardně užívaná metoda pro monitorování populace profesionálně exponované genotoxinům – karcinogenům</a:t>
            </a:r>
          </a:p>
          <a:p>
            <a:r>
              <a:rPr lang="cs-CZ" b="1" dirty="0"/>
              <a:t>CAPL</a:t>
            </a:r>
            <a:r>
              <a:rPr lang="cs-CZ" dirty="0"/>
              <a:t> umožňuje detekci získaných chromozómových aberací a má vysokou výpovědní hodnotu.</a:t>
            </a:r>
          </a:p>
          <a:p>
            <a:r>
              <a:rPr lang="cs-CZ" b="1" dirty="0"/>
              <a:t>CAPL</a:t>
            </a:r>
            <a:r>
              <a:rPr lang="cs-CZ" dirty="0"/>
              <a:t> má zásadní význam pro primární prevenci nádorových onemocnění, protože odráží výsledek sumární expozice populace  vystavené směsím genotoxických látek.</a:t>
            </a:r>
          </a:p>
          <a:p>
            <a:r>
              <a:rPr lang="cs-CZ" b="1" dirty="0"/>
              <a:t>CAPL</a:t>
            </a:r>
            <a:r>
              <a:rPr lang="cs-CZ" dirty="0"/>
              <a:t> je celosvětově s úspěchem využívaná při monitorování skupin profesionálně exponovaných karcinogenům jako biologický expoziční test.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47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výsledků CAPL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Výsledky </a:t>
            </a:r>
            <a:r>
              <a:rPr lang="cs-CZ" b="1" dirty="0"/>
              <a:t>CAPL</a:t>
            </a:r>
            <a:r>
              <a:rPr lang="cs-CZ" dirty="0"/>
              <a:t> umožňují posoudit míru expozice a účinnost preventivních opatření zaměřených na snížení koncentrací karcinogenů v pracovním prostředí.</a:t>
            </a:r>
          </a:p>
          <a:p>
            <a:r>
              <a:rPr lang="cs-CZ" b="1" dirty="0"/>
              <a:t>CAPL</a:t>
            </a:r>
            <a:r>
              <a:rPr lang="cs-CZ" dirty="0"/>
              <a:t> by měla být vždy součástí vstupních, periodických a výstupních preventivních prohlídek na pracovišti s rizikem karcinogenů</a:t>
            </a:r>
          </a:p>
          <a:p>
            <a:r>
              <a:rPr lang="cs-CZ" dirty="0"/>
              <a:t>Řada výsledků </a:t>
            </a:r>
            <a:r>
              <a:rPr lang="cs-CZ" b="1" dirty="0"/>
              <a:t>CAPL</a:t>
            </a:r>
            <a:r>
              <a:rPr lang="cs-CZ" dirty="0"/>
              <a:t> posloužila HS jako podklad pro rozhodnutí k úpravě režimu  na rizikových pracovištích, např.: vinylchlorid, styrén, formaldehyd, azbest,…, nebo ke snížení NPK-P (epichlorhydrin), či zavedení opatření ke snížení nebo eliminaci expozice karcinogenům na pracovišti (např.: ředění cytostatik v lékárnách)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67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3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3496D-A04E-45CC-ADC0-84E0B40C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Amesův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BE434-CDD1-458A-A7A0-6AD1A5E5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Klasický test pro stanovení mutagenního účinku chemických látek a směsí. Principem metody je zpětná mutace, kdy kmen Salmonella typhimurium vyžadující ke svému růstu histidin, vlivem mutagenní látky získá zpět schopnost  jeho syntézy. Jelikož některé sloučeniny nejsou samy o sobě mutagenní, ale až jejich metabolity, přidává se proto pro stimulaci metabolismu do kultivačního média extrakt z krysích jater. Mutagenní účinek sledované látky se potom stanoví na základě počtu kolonií rostoucích na agarové půdě neobsahující histidin.</a:t>
            </a:r>
          </a:p>
        </p:txBody>
      </p:sp>
    </p:spTree>
    <p:extLst>
      <p:ext uri="{BB962C8B-B14F-4D97-AF65-F5344CB8AC3E}">
        <p14:creationId xmlns:p14="http://schemas.microsoft.com/office/powerpoint/2010/main" val="33493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2" y="685800"/>
            <a:ext cx="10058400" cy="59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SOS chromotest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bakteriální test genotoxicity, založený na detekci produkce BETA-</a:t>
            </a:r>
            <a:r>
              <a:rPr lang="cs-CZ" dirty="0" err="1"/>
              <a:t>galaktosidázy</a:t>
            </a:r>
            <a:r>
              <a:rPr lang="cs-CZ" dirty="0"/>
              <a:t> v důsledku spuštění SOS reparačního systému bakteriální buňky. K aktivaci SOS reparačního sytému dochází v případě poškození DNA genotoxickým agens. Principem SOS-</a:t>
            </a:r>
            <a:r>
              <a:rPr lang="cs-CZ" dirty="0" err="1"/>
              <a:t>chromotestu</a:t>
            </a:r>
            <a:r>
              <a:rPr lang="cs-CZ" dirty="0"/>
              <a:t> je kolorimetrická detekce změny enzymatické aktivity v důsledku vlivu testovaného vzorku na testovací organismus. </a:t>
            </a:r>
          </a:p>
        </p:txBody>
      </p:sp>
    </p:spTree>
    <p:extLst>
      <p:ext uri="{BB962C8B-B14F-4D97-AF65-F5344CB8AC3E}">
        <p14:creationId xmlns:p14="http://schemas.microsoft.com/office/powerpoint/2010/main" val="56411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Comet assay</a:t>
            </a:r>
            <a:r>
              <a:rPr lang="cs-CZ" dirty="0"/>
              <a:t> − spočívá v elektroforéze celých buněk, přičemž malé fragmenty jaderné DNA (které vznikly působením mutagenních faktorů) vycestující z jader, dávají výsledek v podobě obrazu komety. </a:t>
            </a:r>
          </a:p>
          <a:p>
            <a:r>
              <a:rPr lang="cs-CZ" b="1" dirty="0"/>
              <a:t>SCE</a:t>
            </a:r>
            <a:r>
              <a:rPr lang="cs-CZ" dirty="0"/>
              <a:t> – Sister chromatid exchange jsou cytologickou manifestací zlomů obou řetězců DNA a jejich opětovného spojení v homologních místech obou chromatid jednoho chromozómu. Barvicí metoda je založena na snížené schopnosti chromatid s DNA substituovanou BrdU vázat Giemsovo barvivo.</a:t>
            </a:r>
          </a:p>
          <a:p>
            <a:r>
              <a:rPr lang="cs-CZ" b="1" dirty="0"/>
              <a:t>Micronucleus test</a:t>
            </a:r>
            <a:r>
              <a:rPr lang="cs-CZ" dirty="0"/>
              <a:t> − spočívá v pozorování fragmentovaného jaderného materiálu, tzv. mikrojader, které vznikly působením genotoxických faktorů. </a:t>
            </a:r>
          </a:p>
        </p:txBody>
      </p:sp>
    </p:spTree>
    <p:extLst>
      <p:ext uri="{BB962C8B-B14F-4D97-AF65-F5344CB8AC3E}">
        <p14:creationId xmlns:p14="http://schemas.microsoft.com/office/powerpoint/2010/main" val="207517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Hybridizace in situ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Hybridizace in situ</a:t>
            </a:r>
            <a:r>
              <a:rPr lang="cs-CZ" dirty="0"/>
              <a:t> patří mezi molekulárně cytogenetická vyšetření. Jedná se o metodu, která umožňuje lokalizaci a identifikaci specifické sekvence nukleotidů v </a:t>
            </a:r>
            <a:r>
              <a:rPr lang="cs-CZ" dirty="0">
                <a:hlinkClick r:id="rId2" tooltip="DNA (nukleová kyselina)"/>
              </a:rPr>
              <a:t>DNA</a:t>
            </a:r>
            <a:r>
              <a:rPr lang="cs-CZ" dirty="0"/>
              <a:t>, popř. </a:t>
            </a:r>
            <a:r>
              <a:rPr lang="cs-CZ" dirty="0">
                <a:hlinkClick r:id="rId3" tooltip="RNA"/>
              </a:rPr>
              <a:t>RNA</a:t>
            </a:r>
            <a:r>
              <a:rPr lang="cs-CZ" dirty="0"/>
              <a:t>. Metoda využívá procesu denaturace a reasociace DNA. Pojem hybridizace znamená, že se podle pravidel komplementarity spojí vlákno vyšetřované DNA s druhým vláknem, kterým je sonda, která bývá označená. K hybridizaci dochází přímo ve vyšetřovaném biologickém materiálu nikoli na izolované DNA. Jako vyšetřovaný vzorek mohou být využity buď chromozomy z buněk v metafázi, interfázní jádra nebo celé buňky například z histologických řezů. Nejčastěji využívanou metodou hybridizace in situ je metoda FISH, při které se používají fluorescenčně značené sondy.</a:t>
            </a:r>
          </a:p>
        </p:txBody>
      </p:sp>
    </p:spTree>
    <p:extLst>
      <p:ext uri="{BB962C8B-B14F-4D97-AF65-F5344CB8AC3E}">
        <p14:creationId xmlns:p14="http://schemas.microsoft.com/office/powerpoint/2010/main" val="338428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FISH (</a:t>
            </a:r>
            <a:r>
              <a:rPr lang="cs-CZ" dirty="0" err="1"/>
              <a:t>Fluorescent</a:t>
            </a:r>
            <a:r>
              <a:rPr lang="cs-CZ" dirty="0"/>
              <a:t> in situ </a:t>
            </a:r>
            <a:r>
              <a:rPr lang="cs-CZ" dirty="0" err="1"/>
              <a:t>hybridization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Metoda FISH využívá DNA sondy značené fluorescenčním barvivem k detekci specifických úseků DNA. FISH lze použít jako doplňkovou metodu při cytogenetickém vyšetření. Sondy se aplikují přímo na buněčný materiál (chromozomy v metafázi a prometafázi nebo interfázní jádra), není nutná izolace DNA. Preparáty se hodnotí pod fluorescenčním mikroskopem. </a:t>
            </a:r>
          </a:p>
          <a:p>
            <a:pPr marL="0" indent="0">
              <a:buNone/>
            </a:pPr>
            <a:r>
              <a:rPr lang="cs-CZ" dirty="0"/>
              <a:t>Například chceme-li prokázat přítomnost translokace na chromosomu, použijeme lokus specifické sondy pro danou oblast chromosomu a centromerické sondy pro příslušný chromozom, čímž zjistíme, jestli jsou všechny 4 alely (2 kopie maternální a 2 paternální) na metafázních chromosomech na svých místech. Pokud však chceme prokázat například jen trisomii chromosomu 21, stačí použít centromerické sondy v interfázi – vidíme tři signály, nepotřebujeme znát umístění.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67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FISH sond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Lokus-specifické</a:t>
            </a:r>
            <a:r>
              <a:rPr lang="cs-CZ" dirty="0"/>
              <a:t> sondy je možné použít pro jádra v interfázi i pro metafázní chromozomy. Slouží k vyšetřování mikrodelecí, subtelometrických přestaveb a amplifikací.</a:t>
            </a:r>
          </a:p>
          <a:p>
            <a:r>
              <a:rPr lang="cs-CZ" b="1" dirty="0"/>
              <a:t>Satelitní</a:t>
            </a:r>
            <a:r>
              <a:rPr lang="cs-CZ" dirty="0"/>
              <a:t> (centromerické, telometrické) sondy je možné použít pro jádra v interfázi i pro metafázní chromozomy. Užívají se k určení počtu jednotlivých chromosomů a k vyšetřování mozaicismu.</a:t>
            </a:r>
          </a:p>
          <a:p>
            <a:r>
              <a:rPr lang="cs-CZ" b="1" dirty="0"/>
              <a:t>Celochromozomové</a:t>
            </a:r>
            <a:r>
              <a:rPr lang="cs-CZ" dirty="0"/>
              <a:t> (malovací) sondy jsou vhodné pouze pro metafázní chromozomy. Slouží k hodnocení přestaveb chromozomů.</a:t>
            </a:r>
          </a:p>
        </p:txBody>
      </p:sp>
    </p:spTree>
    <p:extLst>
      <p:ext uri="{BB962C8B-B14F-4D97-AF65-F5344CB8AC3E}">
        <p14:creationId xmlns:p14="http://schemas.microsoft.com/office/powerpoint/2010/main" val="2505468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bila-16-9.pptx" id="{378A9F02-CF71-456E-A3C7-D50D16D61FFE}" vid="{A344C232-7EA0-45DC-93A3-3A7C6F88FC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sablona-prezentace-bila-16-9</Template>
  <TotalTime>1116</TotalTime>
  <Words>1616</Words>
  <Application>Microsoft Office PowerPoint</Application>
  <PresentationFormat>Širokoúhlá obrazovka</PresentationFormat>
  <Paragraphs>71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system-ui</vt:lpstr>
      <vt:lpstr>Motiv Office</vt:lpstr>
      <vt:lpstr>G E N E T I C K Á   T O X I K O L O G I E</vt:lpstr>
      <vt:lpstr>Co je genetická toxikologie (toxikogenetika)</vt:lpstr>
      <vt:lpstr>Amesův test</vt:lpstr>
      <vt:lpstr>Prezentace aplikace PowerPoint</vt:lpstr>
      <vt:lpstr>SOS chromotest</vt:lpstr>
      <vt:lpstr>Další testy</vt:lpstr>
      <vt:lpstr>Hybridizace in situ</vt:lpstr>
      <vt:lpstr>FISH (Fluorescent in situ hybridization)</vt:lpstr>
      <vt:lpstr>Typy FISH sond</vt:lpstr>
      <vt:lpstr>Interfázní FISH centromerická sonda</vt:lpstr>
      <vt:lpstr>Celochromozomová sonda - translokace</vt:lpstr>
      <vt:lpstr>Pro potřeby M-FISH se využívají pouze sondy malovací neboli celochromozomové. Těch je 24, každá hybridizuje s jiným z chromozomů. Značeny jsou různými kombinacemi fluorochromů.</vt:lpstr>
      <vt:lpstr>CAPL  Cytogenetická analýza periferních lymfocytů</vt:lpstr>
      <vt:lpstr>CAPL – Princip metody</vt:lpstr>
      <vt:lpstr>Jednotlivé typy aberací</vt:lpstr>
      <vt:lpstr>Mitóza v metafázi – dicentrický chromozom, difragment</vt:lpstr>
      <vt:lpstr>Mitóza v metafázi – kruhový chromozom, difragmenty, chromatidový zlom</vt:lpstr>
      <vt:lpstr>Proces KANCEROGENEZE</vt:lpstr>
      <vt:lpstr>Klasifikace karcinogenů</vt:lpstr>
      <vt:lpstr>  Klasifikace karcinogenů dle IARC  International Agency for Research on Cancer třídí chemické látky, fyzikální faktory a pracovní procesy podle nebezpečnosti do pěti skupin. </vt:lpstr>
      <vt:lpstr>Příklady karcinogenních látek</vt:lpstr>
      <vt:lpstr>Pozdní účinky karcinogenů</vt:lpstr>
      <vt:lpstr>Bezprahový účinek karcinogenů</vt:lpstr>
      <vt:lpstr>Cytogenetická analýza lidských periferních lymfocytů (CAPL) - shrnutí</vt:lpstr>
      <vt:lpstr>Výstupy z výsledků CAPL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Koudela Karel</dc:creator>
  <cp:lastModifiedBy>genetika2</cp:lastModifiedBy>
  <cp:revision>63</cp:revision>
  <dcterms:created xsi:type="dcterms:W3CDTF">2019-11-07T08:09:42Z</dcterms:created>
  <dcterms:modified xsi:type="dcterms:W3CDTF">2023-12-14T05:28:13Z</dcterms:modified>
</cp:coreProperties>
</file>