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66" r:id="rId4"/>
    <p:sldId id="267" r:id="rId5"/>
    <p:sldId id="268" r:id="rId6"/>
    <p:sldId id="269" r:id="rId7"/>
    <p:sldId id="274" r:id="rId8"/>
    <p:sldId id="275" r:id="rId9"/>
    <p:sldId id="276" r:id="rId10"/>
    <p:sldId id="277" r:id="rId11"/>
    <p:sldId id="278" r:id="rId12"/>
    <p:sldId id="285" r:id="rId13"/>
    <p:sldId id="283" r:id="rId14"/>
    <p:sldId id="297" r:id="rId15"/>
    <p:sldId id="279" r:id="rId16"/>
    <p:sldId id="287" r:id="rId17"/>
    <p:sldId id="286" r:id="rId18"/>
    <p:sldId id="284" r:id="rId19"/>
    <p:sldId id="288" r:id="rId20"/>
    <p:sldId id="289" r:id="rId21"/>
    <p:sldId id="290" r:id="rId22"/>
    <p:sldId id="291" r:id="rId23"/>
    <p:sldId id="292" r:id="rId24"/>
    <p:sldId id="293" r:id="rId25"/>
    <p:sldId id="299" r:id="rId26"/>
    <p:sldId id="298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EKG – Elektrokardiografie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4.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</a:t>
            </a:r>
            <a:endParaRPr lang="cs-CZ" dirty="0"/>
          </a:p>
        </p:txBody>
      </p:sp>
      <p:pic>
        <p:nvPicPr>
          <p:cNvPr id="42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8" y="2198670"/>
            <a:ext cx="3098971" cy="31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1238" y="1956086"/>
            <a:ext cx="3581672" cy="4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1.  Nalezení I,II a III svodu</a:t>
            </a:r>
            <a:endParaRPr kumimoji="0" lang="cs-CZ" sz="32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563008" y="1772007"/>
            <a:ext cx="4073525" cy="11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2. Suma QRS komplexu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(suma kladných a záporných malý čtverců od izolinie). </a:t>
            </a:r>
            <a:endParaRPr kumimoji="0" lang="cs-CZ" sz="28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Tabulk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54667"/>
              </p:ext>
            </p:extLst>
          </p:nvPr>
        </p:nvGraphicFramePr>
        <p:xfrm>
          <a:off x="3791607" y="3027287"/>
          <a:ext cx="2735316" cy="2190411"/>
        </p:xfrm>
        <a:graphic>
          <a:graphicData uri="http://schemas.openxmlformats.org/drawingml/2006/table">
            <a:tbl>
              <a:tblPr/>
              <a:tblGrid>
                <a:gridCol w="911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44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- 1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8" name="Skupina 77"/>
          <p:cNvGrpSpPr/>
          <p:nvPr/>
        </p:nvGrpSpPr>
        <p:grpSpPr>
          <a:xfrm>
            <a:off x="7036904" y="1643871"/>
            <a:ext cx="4729381" cy="4872523"/>
            <a:chOff x="7036904" y="1970451"/>
            <a:chExt cx="4729381" cy="4872523"/>
          </a:xfrm>
        </p:grpSpPr>
        <p:pic>
          <p:nvPicPr>
            <p:cNvPr id="46" name="Picture 11" descr="os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904" y="1970451"/>
              <a:ext cx="4729381" cy="4872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7" name="Skupina 76"/>
            <p:cNvGrpSpPr/>
            <p:nvPr/>
          </p:nvGrpSpPr>
          <p:grpSpPr>
            <a:xfrm>
              <a:off x="7570119" y="2994005"/>
              <a:ext cx="3564558" cy="3541156"/>
              <a:chOff x="7570119" y="2994005"/>
              <a:chExt cx="3564558" cy="3541156"/>
            </a:xfrm>
          </p:grpSpPr>
          <p:cxnSp>
            <p:nvCxnSpPr>
              <p:cNvPr id="47" name="Přímá spojnice 46"/>
              <p:cNvCxnSpPr/>
              <p:nvPr/>
            </p:nvCxnSpPr>
            <p:spPr>
              <a:xfrm>
                <a:off x="9397007" y="3617203"/>
                <a:ext cx="1" cy="259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/>
              <p:nvPr/>
            </p:nvCxnSpPr>
            <p:spPr>
              <a:xfrm flipH="1">
                <a:off x="8635116" y="3625154"/>
                <a:ext cx="2242270" cy="12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/>
              <p:nvPr/>
            </p:nvCxnSpPr>
            <p:spPr>
              <a:xfrm flipH="1" flipV="1">
                <a:off x="7919499" y="3617203"/>
                <a:ext cx="2226365" cy="12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Skupina 49"/>
              <p:cNvGrpSpPr>
                <a:grpSpLocks/>
              </p:cNvGrpSpPr>
              <p:nvPr/>
            </p:nvGrpSpPr>
            <p:grpSpPr>
              <a:xfrm>
                <a:off x="7570119" y="2994005"/>
                <a:ext cx="3564558" cy="3541156"/>
                <a:chOff x="1301101" y="710906"/>
                <a:chExt cx="6629669" cy="5871258"/>
              </a:xfrm>
            </p:grpSpPr>
            <p:sp>
              <p:nvSpPr>
                <p:cNvPr id="51" name="Rovnoramenný trojúhelník 50"/>
                <p:cNvSpPr/>
                <p:nvPr/>
              </p:nvSpPr>
              <p:spPr>
                <a:xfrm rot="10800000">
                  <a:off x="1963182" y="1772816"/>
                  <a:ext cx="5472608" cy="4176464"/>
                </a:xfrm>
                <a:prstGeom prst="triangle">
                  <a:avLst/>
                </a:prstGeom>
                <a:solidFill>
                  <a:srgbClr val="FFFF66"/>
                </a:solidFill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00" dirty="0"/>
                </a:p>
              </p:txBody>
            </p:sp>
            <p:sp>
              <p:nvSpPr>
                <p:cNvPr id="52" name="TextovéPole 51"/>
                <p:cNvSpPr txBox="1"/>
                <p:nvPr/>
              </p:nvSpPr>
              <p:spPr>
                <a:xfrm>
                  <a:off x="4782291" y="5494501"/>
                  <a:ext cx="404581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dirty="0"/>
                    <a:t>+</a:t>
                  </a:r>
                  <a:endParaRPr lang="cs-CZ" sz="1100" b="1" dirty="0"/>
                </a:p>
              </p:txBody>
            </p:sp>
            <p:cxnSp>
              <p:nvCxnSpPr>
                <p:cNvPr id="53" name="Přímá spojnice 52"/>
                <p:cNvCxnSpPr>
                  <a:endCxn id="51" idx="1"/>
                </p:cNvCxnSpPr>
                <p:nvPr/>
              </p:nvCxnSpPr>
              <p:spPr>
                <a:xfrm>
                  <a:off x="1951204" y="1772816"/>
                  <a:ext cx="4116434" cy="2088232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ovéPole 53"/>
                <p:cNvSpPr txBox="1"/>
                <p:nvPr/>
              </p:nvSpPr>
              <p:spPr>
                <a:xfrm>
                  <a:off x="1301101" y="938597"/>
                  <a:ext cx="925172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/>
                    <a:t>R</a:t>
                  </a:r>
                  <a:endParaRPr lang="cs-CZ" sz="1100" b="1" dirty="0"/>
                </a:p>
              </p:txBody>
            </p:sp>
            <p:sp>
              <p:nvSpPr>
                <p:cNvPr id="55" name="TextovéPole 54"/>
                <p:cNvSpPr txBox="1"/>
                <p:nvPr/>
              </p:nvSpPr>
              <p:spPr>
                <a:xfrm>
                  <a:off x="7005598" y="710906"/>
                  <a:ext cx="925172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/>
                    <a:t>L</a:t>
                  </a:r>
                  <a:endParaRPr lang="cs-CZ" sz="1100" b="1" dirty="0"/>
                </a:p>
              </p:txBody>
            </p:sp>
            <p:sp>
              <p:nvSpPr>
                <p:cNvPr id="56" name="TextovéPole 55"/>
                <p:cNvSpPr txBox="1"/>
                <p:nvPr/>
              </p:nvSpPr>
              <p:spPr>
                <a:xfrm>
                  <a:off x="3994540" y="5883530"/>
                  <a:ext cx="925172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/>
                    <a:t>F</a:t>
                  </a:r>
                  <a:endParaRPr lang="cs-CZ" sz="1100" b="1" dirty="0"/>
                </a:p>
              </p:txBody>
            </p:sp>
            <p:cxnSp>
              <p:nvCxnSpPr>
                <p:cNvPr id="57" name="Přímá spojnice 56"/>
                <p:cNvCxnSpPr>
                  <a:endCxn id="51" idx="5"/>
                </p:cNvCxnSpPr>
                <p:nvPr/>
              </p:nvCxnSpPr>
              <p:spPr>
                <a:xfrm flipH="1">
                  <a:off x="3331334" y="1772816"/>
                  <a:ext cx="4092582" cy="2088232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>
                  <a:stCxn id="51" idx="3"/>
                  <a:endCxn id="51" idx="0"/>
                </p:cNvCxnSpPr>
                <p:nvPr/>
              </p:nvCxnSpPr>
              <p:spPr>
                <a:xfrm>
                  <a:off x="4699485" y="1772816"/>
                  <a:ext cx="0" cy="4176464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ovéPole 58"/>
                <p:cNvSpPr txBox="1"/>
                <p:nvPr/>
              </p:nvSpPr>
              <p:spPr>
                <a:xfrm>
                  <a:off x="1586231" y="1661561"/>
                  <a:ext cx="432048" cy="663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dirty="0"/>
                    <a:t>–</a:t>
                  </a:r>
                  <a:endParaRPr lang="cs-CZ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0" name="TextovéPole 59"/>
                <p:cNvSpPr txBox="1"/>
                <p:nvPr/>
              </p:nvSpPr>
              <p:spPr>
                <a:xfrm>
                  <a:off x="1889710" y="1310697"/>
                  <a:ext cx="432048" cy="663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dirty="0"/>
                    <a:t>–</a:t>
                  </a:r>
                  <a:endParaRPr lang="cs-CZ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1" name="TextovéPole 60"/>
                <p:cNvSpPr txBox="1"/>
                <p:nvPr/>
              </p:nvSpPr>
              <p:spPr>
                <a:xfrm>
                  <a:off x="4052546" y="5521265"/>
                  <a:ext cx="404581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dirty="0"/>
                    <a:t>+</a:t>
                  </a:r>
                  <a:endParaRPr lang="cs-CZ" sz="1100" b="1" dirty="0"/>
                </a:p>
              </p:txBody>
            </p:sp>
            <p:sp>
              <p:nvSpPr>
                <p:cNvPr id="62" name="TextovéPole 61"/>
                <p:cNvSpPr txBox="1"/>
                <p:nvPr/>
              </p:nvSpPr>
              <p:spPr>
                <a:xfrm>
                  <a:off x="6877247" y="1243982"/>
                  <a:ext cx="404581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dirty="0"/>
                    <a:t>+</a:t>
                  </a:r>
                  <a:endParaRPr lang="cs-CZ" sz="1100" b="1" dirty="0"/>
                </a:p>
              </p:txBody>
            </p:sp>
            <p:sp>
              <p:nvSpPr>
                <p:cNvPr id="63" name="TextovéPole 62"/>
                <p:cNvSpPr txBox="1"/>
                <p:nvPr/>
              </p:nvSpPr>
              <p:spPr>
                <a:xfrm>
                  <a:off x="7207795" y="1665076"/>
                  <a:ext cx="432048" cy="1236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b="1" dirty="0"/>
                    <a:t>–</a:t>
                  </a:r>
                  <a:r>
                    <a:rPr lang="cs-CZ" sz="2000" b="1" dirty="0">
                      <a:solidFill>
                        <a:srgbClr val="FFFF00"/>
                      </a:solidFill>
                    </a:rPr>
                    <a:t> </a:t>
                  </a:r>
                  <a:endParaRPr lang="cs-CZ" sz="11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4" name="TextovéPole 63"/>
                <p:cNvSpPr txBox="1"/>
                <p:nvPr/>
              </p:nvSpPr>
              <p:spPr>
                <a:xfrm>
                  <a:off x="4260554" y="1090573"/>
                  <a:ext cx="925172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/>
                    <a:t>I</a:t>
                  </a:r>
                  <a:endParaRPr lang="cs-CZ" sz="1100" b="1" dirty="0"/>
                </a:p>
              </p:txBody>
            </p:sp>
            <p:sp>
              <p:nvSpPr>
                <p:cNvPr id="65" name="TextovéPole 64"/>
                <p:cNvSpPr txBox="1"/>
                <p:nvPr/>
              </p:nvSpPr>
              <p:spPr>
                <a:xfrm>
                  <a:off x="6091691" y="3789588"/>
                  <a:ext cx="925172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/>
                    <a:t>III</a:t>
                  </a:r>
                  <a:endParaRPr lang="cs-CZ" sz="1100" b="1" dirty="0"/>
                </a:p>
              </p:txBody>
            </p:sp>
            <p:sp>
              <p:nvSpPr>
                <p:cNvPr id="66" name="TextovéPole 65"/>
                <p:cNvSpPr txBox="1"/>
                <p:nvPr/>
              </p:nvSpPr>
              <p:spPr>
                <a:xfrm>
                  <a:off x="2302809" y="3787185"/>
                  <a:ext cx="925172" cy="69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/>
                    <a:t>II</a:t>
                  </a:r>
                  <a:endParaRPr lang="cs-CZ" sz="1100" b="1" dirty="0"/>
                </a:p>
              </p:txBody>
            </p:sp>
          </p:grpSp>
          <p:cxnSp>
            <p:nvCxnSpPr>
              <p:cNvPr id="67" name="Přímá spojnice se šipkou 66"/>
              <p:cNvCxnSpPr/>
              <p:nvPr/>
            </p:nvCxnSpPr>
            <p:spPr>
              <a:xfrm>
                <a:off x="9401594" y="4470320"/>
                <a:ext cx="744270" cy="15161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/>
              <p:nvPr/>
            </p:nvCxnSpPr>
            <p:spPr>
              <a:xfrm>
                <a:off x="9676936" y="3635810"/>
                <a:ext cx="0" cy="1404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/>
              <p:nvPr/>
            </p:nvCxnSpPr>
            <p:spPr>
              <a:xfrm flipH="1">
                <a:off x="8979048" y="5018450"/>
                <a:ext cx="671684" cy="38625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Levá složená závorka 69"/>
              <p:cNvSpPr/>
              <p:nvPr/>
            </p:nvSpPr>
            <p:spPr>
              <a:xfrm rot="16200000" flipV="1">
                <a:off x="9462630" y="3587689"/>
                <a:ext cx="159516" cy="269096"/>
              </a:xfrm>
              <a:prstGeom prst="leftBrace">
                <a:avLst>
                  <a:gd name="adj1" fmla="val 31035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1" name="Levá složená závorka 70"/>
              <p:cNvSpPr/>
              <p:nvPr/>
            </p:nvSpPr>
            <p:spPr>
              <a:xfrm rot="8976991" flipV="1">
                <a:off x="8810024" y="4835561"/>
                <a:ext cx="159516" cy="569226"/>
              </a:xfrm>
              <a:prstGeom prst="leftBrace">
                <a:avLst>
                  <a:gd name="adj1" fmla="val 46143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9392556" y="3776952"/>
                <a:ext cx="2322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3</a:t>
                </a: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>
                <a:off x="8923408" y="4866425"/>
                <a:ext cx="2322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5</a:t>
                </a:r>
              </a:p>
            </p:txBody>
          </p:sp>
        </p:grpSp>
      </p:grp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7755059" y="1260269"/>
            <a:ext cx="4073525" cy="4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Calibri" pitchFamily="34" charset="0"/>
                <a:cs typeface="Arial" pitchFamily="34" charset="0"/>
              </a:rPr>
              <a:t>3</a:t>
            </a:r>
            <a:r>
              <a:rPr kumimoji="0" lang="cs-CZ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Zakreslení sum do trojúhelníku</a:t>
            </a:r>
            <a:endParaRPr kumimoji="0" lang="cs-CZ" sz="28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2812742" y="5726750"/>
            <a:ext cx="4073525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Fyziologické</a:t>
            </a:r>
            <a:r>
              <a:rPr kumimoji="0" lang="cs-CZ" sz="2000" i="0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rozmezí:</a:t>
            </a:r>
            <a:r>
              <a:rPr kumimoji="0" lang="cs-CZ" sz="2000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-30°</a:t>
            </a:r>
            <a:r>
              <a:rPr kumimoji="0" lang="cs-CZ" sz="2000" i="0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- 110°</a:t>
            </a:r>
            <a:endParaRPr kumimoji="0" lang="cs-CZ" sz="32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518825" y="1101818"/>
            <a:ext cx="5395087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Calibri" pitchFamily="34" charset="0"/>
                <a:cs typeface="Arial" pitchFamily="34" charset="0"/>
              </a:rPr>
              <a:t>Průměrná výchylka komplexu QRS v každém svodu</a:t>
            </a:r>
            <a:endParaRPr kumimoji="0" lang="cs-CZ" sz="3200" i="0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125480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7482" y="973023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400" dirty="0"/>
              <a:t>porucha srdečního rytmu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31" y="1122684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85" y="4992381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780212"/>
            <a:ext cx="4541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síňová fibrilace</a:t>
            </a:r>
          </a:p>
          <a:p>
            <a:r>
              <a:rPr lang="cs-CZ" sz="1800" dirty="0"/>
              <a:t>(chybí P, „zubatá“ izolinie,  RR nepravidelné, frekvence 80 – 180 </a:t>
            </a:r>
            <a:r>
              <a:rPr lang="cs-CZ" sz="1800" dirty="0" err="1"/>
              <a:t>bpm</a:t>
            </a:r>
            <a:r>
              <a:rPr lang="cs-CZ" sz="1800" dirty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573185"/>
            <a:ext cx="4323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komorová fibrilace</a:t>
            </a:r>
          </a:p>
          <a:p>
            <a:r>
              <a:rPr lang="cs-CZ" sz="1800" dirty="0"/>
              <a:t>(srdce nefunguje jako pumpa, poškození mozku po 3 – 5 minutách fibrilace)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614697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13972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hlinkClick r:id="rId6"/>
              </a:rPr>
              <a:t>https://upload.wikimedia.org/wikipedia/commons/thumb/6/64/Afib_ecg.jpg/400px-Afib_ecg.jpg</a:t>
            </a:r>
            <a:br>
              <a:rPr lang="cs-CZ" sz="1100" dirty="0"/>
            </a:br>
            <a:r>
              <a:rPr lang="cs-CZ" sz="1100" dirty="0">
                <a:hlinkClick r:id="rId7"/>
              </a:rPr>
              <a:t>http://www.qureshiuniversity.com/Ventricular%20Fibrillation.gif</a:t>
            </a:r>
            <a:endParaRPr lang="cs-CZ" sz="1100" dirty="0"/>
          </a:p>
          <a:p>
            <a:r>
              <a:rPr lang="cs-CZ" sz="11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78733" y="5065460"/>
            <a:ext cx="3150659" cy="609137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946" y="1694446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57823" y="2807459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fibrilace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72584" y="341088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normal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464040" y="2674397"/>
            <a:ext cx="336468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AV blok I. stupně </a:t>
            </a:r>
            <a:br>
              <a:rPr lang="cs-CZ" sz="2000" dirty="0"/>
            </a:br>
            <a:r>
              <a:rPr lang="cs-CZ" sz="1400" dirty="0"/>
              <a:t>(prodloužení převodu vzruchu ze síně na komory, prodloužený PQ </a:t>
            </a:r>
            <a:r>
              <a:rPr lang="cs-CZ" sz="1400" dirty="0" err="1"/>
              <a:t>int</a:t>
            </a:r>
            <a:r>
              <a:rPr lang="cs-CZ" sz="1400" dirty="0"/>
              <a:t>.)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216515" y="233973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329846" y="3493616"/>
            <a:ext cx="4920185" cy="10671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276885" y="4564169"/>
            <a:ext cx="5484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(některé vzruchy se nepřevedou: výskyt P, </a:t>
            </a:r>
            <a:br>
              <a:rPr lang="cs-CZ" sz="1800" dirty="0"/>
            </a:br>
            <a:r>
              <a:rPr lang="cs-CZ" sz="1800" dirty="0"/>
              <a:t>po kterých nenásleduje QRS)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100022" y="3671574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II. stupně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84698" y="5180952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III. stupně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193965" y="6087431"/>
            <a:ext cx="5747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dirty="0"/>
              <a:t>Kompletní blokáda převodu vzruchů ze síní na komory, P a QRS se objevují </a:t>
            </a:r>
            <a:r>
              <a:rPr lang="cs-CZ" sz="1800" dirty="0" err="1"/>
              <a:t>nesynchronizovaně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23262" y="1936664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047823" y="39187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651473" y="39167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278873" y="39266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8894398" y="39484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509923" y="39464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0125448" y="394446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ischemie srdce, infarkt myokardu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Dodatek k EKG</a:t>
            </a:r>
          </a:p>
        </p:txBody>
      </p:sp>
    </p:spTree>
    <p:extLst>
      <p:ext uri="{BB962C8B-B14F-4D97-AF65-F5344CB8AC3E}">
        <p14:creationId xmlns:p14="http://schemas.microsoft.com/office/powerpoint/2010/main" val="416517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Definice vln a kmitů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71341"/>
              </p:ext>
            </p:extLst>
          </p:nvPr>
        </p:nvGraphicFramePr>
        <p:xfrm>
          <a:off x="126124" y="1142379"/>
          <a:ext cx="12018577" cy="5647738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9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Umístění a popis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Fyziologické pozadí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síní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od počátku vlny P po počátek kmitu Q (nebo i R pokud není přítomna Q 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Doba od aktivace SA uzlu po aktivaci Purkyňových vláken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Konec vlny P do začátku Q (nebo R nebo pokud není Q kmit přítomen)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síní, převod z AV uzlu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odklon od osy dolů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septa a papilárních svalů.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Začátek kmitu R ,kmit R až konec kmitu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Výchylka směrem nahoru bez ohledu nato, zda jí předchází či nepředchází kmit Q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 od izolinie směrem dolů, následující vlnu R, nezávisle na tom, zda ji předchází nebo nepředchází vlna Q.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 vzruchu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izoelektrické linie mezi koncem QRS komplexu a začátkem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Začíná kmitem  Q ( nebo R pokud Q není přítomno) a končí koncem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Elektrická systola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Druhá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18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 II a </a:t>
            </a:r>
            <a:r>
              <a:rPr lang="cs-CZ" dirty="0" err="1"/>
              <a:t>aVR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837621" y="508528"/>
            <a:ext cx="5256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Všimněte si vzhledu EKG ve svodu II a </a:t>
            </a:r>
            <a:r>
              <a:rPr lang="cs-CZ" sz="2000" dirty="0" err="1"/>
              <a:t>aVR</a:t>
            </a:r>
            <a:r>
              <a:rPr lang="cs-CZ" sz="2000" dirty="0"/>
              <a:t>. Oba svody se dívají na elektrickou srdeční aktivitu z podobného úhlu (odchylka jen 30°), ale </a:t>
            </a:r>
            <a:r>
              <a:rPr lang="cs-CZ" sz="2000" dirty="0" err="1"/>
              <a:t>aVR</a:t>
            </a:r>
            <a:r>
              <a:rPr lang="cs-CZ" sz="2000" dirty="0"/>
              <a:t> má opačnou polaritu (dívá se na srdce vzhůru nohama v porovnání s II). </a:t>
            </a:r>
          </a:p>
          <a:p>
            <a:r>
              <a:rPr lang="cs-CZ" sz="2000" dirty="0"/>
              <a:t>Proto jsou svody II a </a:t>
            </a:r>
            <a:r>
              <a:rPr lang="cs-CZ" sz="2000" dirty="0" err="1"/>
              <a:t>aVR</a:t>
            </a:r>
            <a:r>
              <a:rPr lang="cs-CZ" sz="2000" dirty="0"/>
              <a:t> podobné, jen vůči sobě zrcadlově obrácené. </a:t>
            </a:r>
          </a:p>
        </p:txBody>
      </p:sp>
      <p:pic>
        <p:nvPicPr>
          <p:cNvPr id="41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7759394" y="4344498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7798266" y="3137576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7150194" y="5441832"/>
            <a:ext cx="3409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aVR</a:t>
            </a:r>
            <a:r>
              <a:rPr lang="cs-CZ" sz="2000" dirty="0"/>
              <a:t> má obvykle negativní T a P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002653" y="6260651"/>
            <a:ext cx="749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Díky jinému vzhledu má QRS v </a:t>
            </a:r>
            <a:r>
              <a:rPr lang="cs-CZ" sz="1600" dirty="0" err="1"/>
              <a:t>aVR</a:t>
            </a:r>
            <a:r>
              <a:rPr lang="cs-CZ" sz="1600" dirty="0"/>
              <a:t> a II svodu různý zápis.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9687239" y="3416316"/>
            <a:ext cx="70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qRs</a:t>
            </a:r>
            <a:endParaRPr lang="cs-CZ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742482" y="4712460"/>
            <a:ext cx="7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rSr</a:t>
            </a:r>
            <a:r>
              <a:rPr lang="cs-CZ" sz="2000" dirty="0"/>
              <a:t>‘</a:t>
            </a:r>
          </a:p>
        </p:txBody>
      </p:sp>
      <p:grpSp>
        <p:nvGrpSpPr>
          <p:cNvPr id="49" name="Skupina 48"/>
          <p:cNvGrpSpPr/>
          <p:nvPr/>
        </p:nvGrpSpPr>
        <p:grpSpPr>
          <a:xfrm>
            <a:off x="1219473" y="838408"/>
            <a:ext cx="5637487" cy="5433412"/>
            <a:chOff x="1219473" y="620688"/>
            <a:chExt cx="5637487" cy="5433412"/>
          </a:xfrm>
        </p:grpSpPr>
        <p:grpSp>
          <p:nvGrpSpPr>
            <p:cNvPr id="6" name="Skupina 5"/>
            <p:cNvGrpSpPr/>
            <p:nvPr/>
          </p:nvGrpSpPr>
          <p:grpSpPr>
            <a:xfrm>
              <a:off x="1219473" y="620688"/>
              <a:ext cx="5637487" cy="5433412"/>
              <a:chOff x="228847" y="1196752"/>
              <a:chExt cx="5637487" cy="5433412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4725465" y="3304798"/>
                <a:ext cx="308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</a:t>
                </a:r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2040394" y="5700830"/>
                <a:ext cx="660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aVF</a:t>
                </a:r>
                <a:endParaRPr lang="cs-CZ" sz="2000" b="1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3541215" y="5301208"/>
                <a:ext cx="43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</a:t>
                </a: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907769" y="5445224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III</a:t>
                </a: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340489" y="4437112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aVR</a:t>
                </a:r>
                <a:endParaRPr lang="cs-CZ" sz="2000" b="1" dirty="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396848" y="2138985"/>
                <a:ext cx="7344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aVL</a:t>
                </a:r>
                <a:r>
                  <a:rPr lang="cs-CZ" sz="2000" b="1" dirty="0"/>
                  <a:t> 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63846" y="134250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3397199" y="4726885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832087" y="400007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183521" y="2998693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410574" y="5230941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347131" y="496835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852785" y="216324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9432" y="2077429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389087" y="11967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3325191" y="170254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228847" y="29969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72863" y="407881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395562" y="5968444"/>
                <a:ext cx="8082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120°</a:t>
                </a:r>
                <a:endParaRPr lang="cs-CZ" sz="2000" dirty="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147553" y="6230054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90°</a:t>
                </a: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3855789" y="5824428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60°</a:t>
                </a: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5137834" y="4768299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30°</a:t>
                </a: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5110999" y="3285211"/>
                <a:ext cx="481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0°</a:t>
                </a: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5110999" y="2118472"/>
                <a:ext cx="755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-30°</a:t>
                </a: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250047" y="1406410"/>
                <a:ext cx="4320000" cy="4320000"/>
                <a:chOff x="250047" y="1406410"/>
                <a:chExt cx="4320000" cy="4320000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rot="162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/>
                <p:cNvCxnSpPr/>
                <p:nvPr/>
              </p:nvCxnSpPr>
              <p:spPr>
                <a:xfrm rot="1800000"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/>
                <p:cNvCxnSpPr/>
                <p:nvPr/>
              </p:nvCxnSpPr>
              <p:spPr>
                <a:xfrm rot="180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35"/>
                <p:cNvCxnSpPr/>
                <p:nvPr/>
              </p:nvCxnSpPr>
              <p:spPr>
                <a:xfrm rot="19800000" flipH="1" flipV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36"/>
                <p:cNvCxnSpPr/>
                <p:nvPr/>
              </p:nvCxnSpPr>
              <p:spPr>
                <a:xfrm rot="3600000" flipH="1" flipV="1">
                  <a:off x="2410047" y="1406409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Volný tvar 37"/>
                <p:cNvSpPr/>
                <p:nvPr/>
              </p:nvSpPr>
              <p:spPr>
                <a:xfrm rot="1012294">
                  <a:off x="2183089" y="3297225"/>
                  <a:ext cx="1631457" cy="1308822"/>
                </a:xfrm>
                <a:custGeom>
                  <a:avLst/>
                  <a:gdLst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92366 w 1526716"/>
                    <a:gd name="connsiteY25" fmla="*/ 427839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31109 w 1526716"/>
                    <a:gd name="connsiteY2" fmla="*/ 671283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5086"/>
                    <a:gd name="connsiteY0" fmla="*/ 445627 h 1386779"/>
                    <a:gd name="connsiteX1" fmla="*/ 212356 w 1525086"/>
                    <a:gd name="connsiteY1" fmla="*/ 611882 h 1386779"/>
                    <a:gd name="connsiteX2" fmla="*/ 331109 w 1525086"/>
                    <a:gd name="connsiteY2" fmla="*/ 671258 h 1386779"/>
                    <a:gd name="connsiteX3" fmla="*/ 432049 w 1525086"/>
                    <a:gd name="connsiteY3" fmla="*/ 647508 h 1386779"/>
                    <a:gd name="connsiteX4" fmla="*/ 432049 w 1525086"/>
                    <a:gd name="connsiteY4" fmla="*/ 528754 h 1386779"/>
                    <a:gd name="connsiteX5" fmla="*/ 313296 w 1525086"/>
                    <a:gd name="connsiteY5" fmla="*/ 439689 h 1386779"/>
                    <a:gd name="connsiteX6" fmla="*/ 224231 w 1525086"/>
                    <a:gd name="connsiteY6" fmla="*/ 415939 h 1386779"/>
                    <a:gd name="connsiteX7" fmla="*/ 105478 w 1525086"/>
                    <a:gd name="connsiteY7" fmla="*/ 427814 h 1386779"/>
                    <a:gd name="connsiteX8" fmla="*/ 16413 w 1525086"/>
                    <a:gd name="connsiteY8" fmla="*/ 552505 h 1386779"/>
                    <a:gd name="connsiteX9" fmla="*/ 34226 w 1525086"/>
                    <a:gd name="connsiteY9" fmla="*/ 855326 h 1386779"/>
                    <a:gd name="connsiteX10" fmla="*/ 348922 w 1525086"/>
                    <a:gd name="connsiteY10" fmla="*/ 1128458 h 1386779"/>
                    <a:gd name="connsiteX11" fmla="*/ 972376 w 1525086"/>
                    <a:gd name="connsiteY11" fmla="*/ 1365965 h 1386779"/>
                    <a:gd name="connsiteX12" fmla="*/ 1334574 w 1525086"/>
                    <a:gd name="connsiteY12" fmla="*/ 1365965 h 1386779"/>
                    <a:gd name="connsiteX13" fmla="*/ 1471140 w 1525086"/>
                    <a:gd name="connsiteY13" fmla="*/ 1288775 h 1386779"/>
                    <a:gd name="connsiteX14" fmla="*/ 1524579 w 1525086"/>
                    <a:gd name="connsiteY14" fmla="*/ 956266 h 1386779"/>
                    <a:gd name="connsiteX15" fmla="*/ 1453327 w 1525086"/>
                    <a:gd name="connsiteY15" fmla="*/ 510942 h 1386779"/>
                    <a:gd name="connsiteX16" fmla="*/ 978314 w 1525086"/>
                    <a:gd name="connsiteY16" fmla="*/ 136869 h 1386779"/>
                    <a:gd name="connsiteX17" fmla="*/ 497363 w 1525086"/>
                    <a:gd name="connsiteY17" fmla="*/ 302 h 1386779"/>
                    <a:gd name="connsiteX18" fmla="*/ 99540 w 1525086"/>
                    <a:gd name="connsiteY18" fmla="*/ 166557 h 1386779"/>
                    <a:gd name="connsiteX19" fmla="*/ 123291 w 1525086"/>
                    <a:gd name="connsiteY19" fmla="*/ 368437 h 1386779"/>
                    <a:gd name="connsiteX20" fmla="*/ 301421 w 1525086"/>
                    <a:gd name="connsiteY20" fmla="*/ 516879 h 1386779"/>
                    <a:gd name="connsiteX21" fmla="*/ 627992 w 1525086"/>
                    <a:gd name="connsiteY21" fmla="*/ 623757 h 1386779"/>
                    <a:gd name="connsiteX22" fmla="*/ 871436 w 1525086"/>
                    <a:gd name="connsiteY22" fmla="*/ 677196 h 1386779"/>
                    <a:gd name="connsiteX23" fmla="*/ 972376 w 1525086"/>
                    <a:gd name="connsiteY23" fmla="*/ 623757 h 1386779"/>
                    <a:gd name="connsiteX24" fmla="*/ 764558 w 1525086"/>
                    <a:gd name="connsiteY24" fmla="*/ 463440 h 1386779"/>
                    <a:gd name="connsiteX25" fmla="*/ 544865 w 1525086"/>
                    <a:gd name="connsiteY25" fmla="*/ 368438 h 1386779"/>
                    <a:gd name="connsiteX26" fmla="*/ 271732 w 1525086"/>
                    <a:gd name="connsiteY26" fmla="*/ 356562 h 1386779"/>
                    <a:gd name="connsiteX27" fmla="*/ 206418 w 1525086"/>
                    <a:gd name="connsiteY27" fmla="*/ 374375 h 1386779"/>
                    <a:gd name="connsiteX0" fmla="*/ 182667 w 1631513"/>
                    <a:gd name="connsiteY0" fmla="*/ 445627 h 1386779"/>
                    <a:gd name="connsiteX1" fmla="*/ 212356 w 1631513"/>
                    <a:gd name="connsiteY1" fmla="*/ 611882 h 1386779"/>
                    <a:gd name="connsiteX2" fmla="*/ 331109 w 1631513"/>
                    <a:gd name="connsiteY2" fmla="*/ 671258 h 1386779"/>
                    <a:gd name="connsiteX3" fmla="*/ 432049 w 1631513"/>
                    <a:gd name="connsiteY3" fmla="*/ 647508 h 1386779"/>
                    <a:gd name="connsiteX4" fmla="*/ 432049 w 1631513"/>
                    <a:gd name="connsiteY4" fmla="*/ 528754 h 1386779"/>
                    <a:gd name="connsiteX5" fmla="*/ 313296 w 1631513"/>
                    <a:gd name="connsiteY5" fmla="*/ 439689 h 1386779"/>
                    <a:gd name="connsiteX6" fmla="*/ 224231 w 1631513"/>
                    <a:gd name="connsiteY6" fmla="*/ 415939 h 1386779"/>
                    <a:gd name="connsiteX7" fmla="*/ 105478 w 1631513"/>
                    <a:gd name="connsiteY7" fmla="*/ 427814 h 1386779"/>
                    <a:gd name="connsiteX8" fmla="*/ 16413 w 1631513"/>
                    <a:gd name="connsiteY8" fmla="*/ 552505 h 1386779"/>
                    <a:gd name="connsiteX9" fmla="*/ 34226 w 1631513"/>
                    <a:gd name="connsiteY9" fmla="*/ 855326 h 1386779"/>
                    <a:gd name="connsiteX10" fmla="*/ 348922 w 1631513"/>
                    <a:gd name="connsiteY10" fmla="*/ 1128458 h 1386779"/>
                    <a:gd name="connsiteX11" fmla="*/ 972376 w 1631513"/>
                    <a:gd name="connsiteY11" fmla="*/ 1365965 h 1386779"/>
                    <a:gd name="connsiteX12" fmla="*/ 1334574 w 1631513"/>
                    <a:gd name="connsiteY12" fmla="*/ 1365965 h 1386779"/>
                    <a:gd name="connsiteX13" fmla="*/ 1471140 w 1631513"/>
                    <a:gd name="connsiteY13" fmla="*/ 1288775 h 1386779"/>
                    <a:gd name="connsiteX14" fmla="*/ 1631457 w 1631513"/>
                    <a:gd name="connsiteY14" fmla="*/ 950328 h 1386779"/>
                    <a:gd name="connsiteX15" fmla="*/ 1453327 w 1631513"/>
                    <a:gd name="connsiteY15" fmla="*/ 510942 h 1386779"/>
                    <a:gd name="connsiteX16" fmla="*/ 978314 w 1631513"/>
                    <a:gd name="connsiteY16" fmla="*/ 136869 h 1386779"/>
                    <a:gd name="connsiteX17" fmla="*/ 497363 w 1631513"/>
                    <a:gd name="connsiteY17" fmla="*/ 302 h 1386779"/>
                    <a:gd name="connsiteX18" fmla="*/ 99540 w 1631513"/>
                    <a:gd name="connsiteY18" fmla="*/ 166557 h 1386779"/>
                    <a:gd name="connsiteX19" fmla="*/ 123291 w 1631513"/>
                    <a:gd name="connsiteY19" fmla="*/ 368437 h 1386779"/>
                    <a:gd name="connsiteX20" fmla="*/ 301421 w 1631513"/>
                    <a:gd name="connsiteY20" fmla="*/ 516879 h 1386779"/>
                    <a:gd name="connsiteX21" fmla="*/ 627992 w 1631513"/>
                    <a:gd name="connsiteY21" fmla="*/ 623757 h 1386779"/>
                    <a:gd name="connsiteX22" fmla="*/ 871436 w 1631513"/>
                    <a:gd name="connsiteY22" fmla="*/ 677196 h 1386779"/>
                    <a:gd name="connsiteX23" fmla="*/ 972376 w 1631513"/>
                    <a:gd name="connsiteY23" fmla="*/ 623757 h 1386779"/>
                    <a:gd name="connsiteX24" fmla="*/ 764558 w 1631513"/>
                    <a:gd name="connsiteY24" fmla="*/ 463440 h 1386779"/>
                    <a:gd name="connsiteX25" fmla="*/ 544865 w 1631513"/>
                    <a:gd name="connsiteY25" fmla="*/ 368438 h 1386779"/>
                    <a:gd name="connsiteX26" fmla="*/ 271732 w 1631513"/>
                    <a:gd name="connsiteY26" fmla="*/ 356562 h 1386779"/>
                    <a:gd name="connsiteX27" fmla="*/ 206418 w 1631513"/>
                    <a:gd name="connsiteY27" fmla="*/ 374375 h 1386779"/>
                    <a:gd name="connsiteX0" fmla="*/ 182667 w 1631457"/>
                    <a:gd name="connsiteY0" fmla="*/ 445627 h 1392418"/>
                    <a:gd name="connsiteX1" fmla="*/ 212356 w 1631457"/>
                    <a:gd name="connsiteY1" fmla="*/ 611882 h 1392418"/>
                    <a:gd name="connsiteX2" fmla="*/ 331109 w 1631457"/>
                    <a:gd name="connsiteY2" fmla="*/ 671258 h 1392418"/>
                    <a:gd name="connsiteX3" fmla="*/ 432049 w 1631457"/>
                    <a:gd name="connsiteY3" fmla="*/ 647508 h 1392418"/>
                    <a:gd name="connsiteX4" fmla="*/ 432049 w 1631457"/>
                    <a:gd name="connsiteY4" fmla="*/ 528754 h 1392418"/>
                    <a:gd name="connsiteX5" fmla="*/ 313296 w 1631457"/>
                    <a:gd name="connsiteY5" fmla="*/ 439689 h 1392418"/>
                    <a:gd name="connsiteX6" fmla="*/ 224231 w 1631457"/>
                    <a:gd name="connsiteY6" fmla="*/ 415939 h 1392418"/>
                    <a:gd name="connsiteX7" fmla="*/ 105478 w 1631457"/>
                    <a:gd name="connsiteY7" fmla="*/ 427814 h 1392418"/>
                    <a:gd name="connsiteX8" fmla="*/ 16413 w 1631457"/>
                    <a:gd name="connsiteY8" fmla="*/ 552505 h 1392418"/>
                    <a:gd name="connsiteX9" fmla="*/ 34226 w 1631457"/>
                    <a:gd name="connsiteY9" fmla="*/ 855326 h 1392418"/>
                    <a:gd name="connsiteX10" fmla="*/ 348922 w 1631457"/>
                    <a:gd name="connsiteY10" fmla="*/ 1128458 h 1392418"/>
                    <a:gd name="connsiteX11" fmla="*/ 972376 w 1631457"/>
                    <a:gd name="connsiteY11" fmla="*/ 1365965 h 1392418"/>
                    <a:gd name="connsiteX12" fmla="*/ 1334574 w 1631457"/>
                    <a:gd name="connsiteY12" fmla="*/ 1365965 h 1392418"/>
                    <a:gd name="connsiteX13" fmla="*/ 1453327 w 1631457"/>
                    <a:gd name="connsiteY13" fmla="*/ 1181897 h 1392418"/>
                    <a:gd name="connsiteX14" fmla="*/ 1631457 w 1631457"/>
                    <a:gd name="connsiteY14" fmla="*/ 950328 h 1392418"/>
                    <a:gd name="connsiteX15" fmla="*/ 1453327 w 1631457"/>
                    <a:gd name="connsiteY15" fmla="*/ 510942 h 1392418"/>
                    <a:gd name="connsiteX16" fmla="*/ 978314 w 1631457"/>
                    <a:gd name="connsiteY16" fmla="*/ 136869 h 1392418"/>
                    <a:gd name="connsiteX17" fmla="*/ 497363 w 1631457"/>
                    <a:gd name="connsiteY17" fmla="*/ 302 h 1392418"/>
                    <a:gd name="connsiteX18" fmla="*/ 99540 w 1631457"/>
                    <a:gd name="connsiteY18" fmla="*/ 166557 h 1392418"/>
                    <a:gd name="connsiteX19" fmla="*/ 123291 w 1631457"/>
                    <a:gd name="connsiteY19" fmla="*/ 368437 h 1392418"/>
                    <a:gd name="connsiteX20" fmla="*/ 301421 w 1631457"/>
                    <a:gd name="connsiteY20" fmla="*/ 516879 h 1392418"/>
                    <a:gd name="connsiteX21" fmla="*/ 627992 w 1631457"/>
                    <a:gd name="connsiteY21" fmla="*/ 623757 h 1392418"/>
                    <a:gd name="connsiteX22" fmla="*/ 871436 w 1631457"/>
                    <a:gd name="connsiteY22" fmla="*/ 677196 h 1392418"/>
                    <a:gd name="connsiteX23" fmla="*/ 972376 w 1631457"/>
                    <a:gd name="connsiteY23" fmla="*/ 623757 h 1392418"/>
                    <a:gd name="connsiteX24" fmla="*/ 764558 w 1631457"/>
                    <a:gd name="connsiteY24" fmla="*/ 463440 h 1392418"/>
                    <a:gd name="connsiteX25" fmla="*/ 544865 w 1631457"/>
                    <a:gd name="connsiteY25" fmla="*/ 368438 h 1392418"/>
                    <a:gd name="connsiteX26" fmla="*/ 271732 w 1631457"/>
                    <a:gd name="connsiteY26" fmla="*/ 356562 h 1392418"/>
                    <a:gd name="connsiteX27" fmla="*/ 206418 w 1631457"/>
                    <a:gd name="connsiteY27" fmla="*/ 374375 h 1392418"/>
                    <a:gd name="connsiteX0" fmla="*/ 182667 w 1631457"/>
                    <a:gd name="connsiteY0" fmla="*/ 445627 h 1376286"/>
                    <a:gd name="connsiteX1" fmla="*/ 212356 w 1631457"/>
                    <a:gd name="connsiteY1" fmla="*/ 611882 h 1376286"/>
                    <a:gd name="connsiteX2" fmla="*/ 331109 w 1631457"/>
                    <a:gd name="connsiteY2" fmla="*/ 671258 h 1376286"/>
                    <a:gd name="connsiteX3" fmla="*/ 432049 w 1631457"/>
                    <a:gd name="connsiteY3" fmla="*/ 647508 h 1376286"/>
                    <a:gd name="connsiteX4" fmla="*/ 432049 w 1631457"/>
                    <a:gd name="connsiteY4" fmla="*/ 528754 h 1376286"/>
                    <a:gd name="connsiteX5" fmla="*/ 313296 w 1631457"/>
                    <a:gd name="connsiteY5" fmla="*/ 439689 h 1376286"/>
                    <a:gd name="connsiteX6" fmla="*/ 224231 w 1631457"/>
                    <a:gd name="connsiteY6" fmla="*/ 415939 h 1376286"/>
                    <a:gd name="connsiteX7" fmla="*/ 105478 w 1631457"/>
                    <a:gd name="connsiteY7" fmla="*/ 427814 h 1376286"/>
                    <a:gd name="connsiteX8" fmla="*/ 16413 w 1631457"/>
                    <a:gd name="connsiteY8" fmla="*/ 552505 h 1376286"/>
                    <a:gd name="connsiteX9" fmla="*/ 34226 w 1631457"/>
                    <a:gd name="connsiteY9" fmla="*/ 855326 h 1376286"/>
                    <a:gd name="connsiteX10" fmla="*/ 348922 w 1631457"/>
                    <a:gd name="connsiteY10" fmla="*/ 1128458 h 1376286"/>
                    <a:gd name="connsiteX11" fmla="*/ 972376 w 1631457"/>
                    <a:gd name="connsiteY11" fmla="*/ 1365965 h 1376286"/>
                    <a:gd name="connsiteX12" fmla="*/ 1275198 w 1631457"/>
                    <a:gd name="connsiteY12" fmla="*/ 1318463 h 1376286"/>
                    <a:gd name="connsiteX13" fmla="*/ 1453327 w 1631457"/>
                    <a:gd name="connsiteY13" fmla="*/ 1181897 h 1376286"/>
                    <a:gd name="connsiteX14" fmla="*/ 1631457 w 1631457"/>
                    <a:gd name="connsiteY14" fmla="*/ 950328 h 1376286"/>
                    <a:gd name="connsiteX15" fmla="*/ 1453327 w 1631457"/>
                    <a:gd name="connsiteY15" fmla="*/ 510942 h 1376286"/>
                    <a:gd name="connsiteX16" fmla="*/ 978314 w 1631457"/>
                    <a:gd name="connsiteY16" fmla="*/ 136869 h 1376286"/>
                    <a:gd name="connsiteX17" fmla="*/ 497363 w 1631457"/>
                    <a:gd name="connsiteY17" fmla="*/ 302 h 1376286"/>
                    <a:gd name="connsiteX18" fmla="*/ 99540 w 1631457"/>
                    <a:gd name="connsiteY18" fmla="*/ 166557 h 1376286"/>
                    <a:gd name="connsiteX19" fmla="*/ 123291 w 1631457"/>
                    <a:gd name="connsiteY19" fmla="*/ 368437 h 1376286"/>
                    <a:gd name="connsiteX20" fmla="*/ 301421 w 1631457"/>
                    <a:gd name="connsiteY20" fmla="*/ 516879 h 1376286"/>
                    <a:gd name="connsiteX21" fmla="*/ 627992 w 1631457"/>
                    <a:gd name="connsiteY21" fmla="*/ 623757 h 1376286"/>
                    <a:gd name="connsiteX22" fmla="*/ 871436 w 1631457"/>
                    <a:gd name="connsiteY22" fmla="*/ 677196 h 1376286"/>
                    <a:gd name="connsiteX23" fmla="*/ 972376 w 1631457"/>
                    <a:gd name="connsiteY23" fmla="*/ 623757 h 1376286"/>
                    <a:gd name="connsiteX24" fmla="*/ 764558 w 1631457"/>
                    <a:gd name="connsiteY24" fmla="*/ 463440 h 1376286"/>
                    <a:gd name="connsiteX25" fmla="*/ 544865 w 1631457"/>
                    <a:gd name="connsiteY25" fmla="*/ 368438 h 1376286"/>
                    <a:gd name="connsiteX26" fmla="*/ 271732 w 1631457"/>
                    <a:gd name="connsiteY26" fmla="*/ 356562 h 1376286"/>
                    <a:gd name="connsiteX27" fmla="*/ 206418 w 1631457"/>
                    <a:gd name="connsiteY27" fmla="*/ 374375 h 1376286"/>
                    <a:gd name="connsiteX0" fmla="*/ 182667 w 1631457"/>
                    <a:gd name="connsiteY0" fmla="*/ 445627 h 1319973"/>
                    <a:gd name="connsiteX1" fmla="*/ 212356 w 1631457"/>
                    <a:gd name="connsiteY1" fmla="*/ 611882 h 1319973"/>
                    <a:gd name="connsiteX2" fmla="*/ 331109 w 1631457"/>
                    <a:gd name="connsiteY2" fmla="*/ 671258 h 1319973"/>
                    <a:gd name="connsiteX3" fmla="*/ 432049 w 1631457"/>
                    <a:gd name="connsiteY3" fmla="*/ 647508 h 1319973"/>
                    <a:gd name="connsiteX4" fmla="*/ 432049 w 1631457"/>
                    <a:gd name="connsiteY4" fmla="*/ 528754 h 1319973"/>
                    <a:gd name="connsiteX5" fmla="*/ 313296 w 1631457"/>
                    <a:gd name="connsiteY5" fmla="*/ 439689 h 1319973"/>
                    <a:gd name="connsiteX6" fmla="*/ 224231 w 1631457"/>
                    <a:gd name="connsiteY6" fmla="*/ 415939 h 1319973"/>
                    <a:gd name="connsiteX7" fmla="*/ 105478 w 1631457"/>
                    <a:gd name="connsiteY7" fmla="*/ 427814 h 1319973"/>
                    <a:gd name="connsiteX8" fmla="*/ 16413 w 1631457"/>
                    <a:gd name="connsiteY8" fmla="*/ 552505 h 1319973"/>
                    <a:gd name="connsiteX9" fmla="*/ 34226 w 1631457"/>
                    <a:gd name="connsiteY9" fmla="*/ 855326 h 1319973"/>
                    <a:gd name="connsiteX10" fmla="*/ 348922 w 1631457"/>
                    <a:gd name="connsiteY10" fmla="*/ 1128458 h 1319973"/>
                    <a:gd name="connsiteX11" fmla="*/ 835810 w 1631457"/>
                    <a:gd name="connsiteY11" fmla="*/ 1247212 h 1319973"/>
                    <a:gd name="connsiteX12" fmla="*/ 1275198 w 1631457"/>
                    <a:gd name="connsiteY12" fmla="*/ 1318463 h 1319973"/>
                    <a:gd name="connsiteX13" fmla="*/ 1453327 w 1631457"/>
                    <a:gd name="connsiteY13" fmla="*/ 1181897 h 1319973"/>
                    <a:gd name="connsiteX14" fmla="*/ 1631457 w 1631457"/>
                    <a:gd name="connsiteY14" fmla="*/ 950328 h 1319973"/>
                    <a:gd name="connsiteX15" fmla="*/ 1453327 w 1631457"/>
                    <a:gd name="connsiteY15" fmla="*/ 510942 h 1319973"/>
                    <a:gd name="connsiteX16" fmla="*/ 978314 w 1631457"/>
                    <a:gd name="connsiteY16" fmla="*/ 136869 h 1319973"/>
                    <a:gd name="connsiteX17" fmla="*/ 497363 w 1631457"/>
                    <a:gd name="connsiteY17" fmla="*/ 302 h 1319973"/>
                    <a:gd name="connsiteX18" fmla="*/ 99540 w 1631457"/>
                    <a:gd name="connsiteY18" fmla="*/ 166557 h 1319973"/>
                    <a:gd name="connsiteX19" fmla="*/ 123291 w 1631457"/>
                    <a:gd name="connsiteY19" fmla="*/ 368437 h 1319973"/>
                    <a:gd name="connsiteX20" fmla="*/ 301421 w 1631457"/>
                    <a:gd name="connsiteY20" fmla="*/ 516879 h 1319973"/>
                    <a:gd name="connsiteX21" fmla="*/ 627992 w 1631457"/>
                    <a:gd name="connsiteY21" fmla="*/ 623757 h 1319973"/>
                    <a:gd name="connsiteX22" fmla="*/ 871436 w 1631457"/>
                    <a:gd name="connsiteY22" fmla="*/ 677196 h 1319973"/>
                    <a:gd name="connsiteX23" fmla="*/ 972376 w 1631457"/>
                    <a:gd name="connsiteY23" fmla="*/ 623757 h 1319973"/>
                    <a:gd name="connsiteX24" fmla="*/ 764558 w 1631457"/>
                    <a:gd name="connsiteY24" fmla="*/ 463440 h 1319973"/>
                    <a:gd name="connsiteX25" fmla="*/ 544865 w 1631457"/>
                    <a:gd name="connsiteY25" fmla="*/ 368438 h 1319973"/>
                    <a:gd name="connsiteX26" fmla="*/ 271732 w 1631457"/>
                    <a:gd name="connsiteY26" fmla="*/ 356562 h 1319973"/>
                    <a:gd name="connsiteX27" fmla="*/ 206418 w 1631457"/>
                    <a:gd name="connsiteY27" fmla="*/ 374375 h 1319973"/>
                    <a:gd name="connsiteX0" fmla="*/ 182667 w 1631457"/>
                    <a:gd name="connsiteY0" fmla="*/ 445627 h 1325906"/>
                    <a:gd name="connsiteX1" fmla="*/ 212356 w 1631457"/>
                    <a:gd name="connsiteY1" fmla="*/ 611882 h 1325906"/>
                    <a:gd name="connsiteX2" fmla="*/ 331109 w 1631457"/>
                    <a:gd name="connsiteY2" fmla="*/ 671258 h 1325906"/>
                    <a:gd name="connsiteX3" fmla="*/ 432049 w 1631457"/>
                    <a:gd name="connsiteY3" fmla="*/ 647508 h 1325906"/>
                    <a:gd name="connsiteX4" fmla="*/ 432049 w 1631457"/>
                    <a:gd name="connsiteY4" fmla="*/ 528754 h 1325906"/>
                    <a:gd name="connsiteX5" fmla="*/ 313296 w 1631457"/>
                    <a:gd name="connsiteY5" fmla="*/ 439689 h 1325906"/>
                    <a:gd name="connsiteX6" fmla="*/ 224231 w 1631457"/>
                    <a:gd name="connsiteY6" fmla="*/ 415939 h 1325906"/>
                    <a:gd name="connsiteX7" fmla="*/ 105478 w 1631457"/>
                    <a:gd name="connsiteY7" fmla="*/ 427814 h 1325906"/>
                    <a:gd name="connsiteX8" fmla="*/ 16413 w 1631457"/>
                    <a:gd name="connsiteY8" fmla="*/ 552505 h 1325906"/>
                    <a:gd name="connsiteX9" fmla="*/ 34226 w 1631457"/>
                    <a:gd name="connsiteY9" fmla="*/ 855326 h 1325906"/>
                    <a:gd name="connsiteX10" fmla="*/ 348922 w 1631457"/>
                    <a:gd name="connsiteY10" fmla="*/ 1128458 h 1325906"/>
                    <a:gd name="connsiteX11" fmla="*/ 835810 w 1631457"/>
                    <a:gd name="connsiteY11" fmla="*/ 1288776 h 1325906"/>
                    <a:gd name="connsiteX12" fmla="*/ 1275198 w 1631457"/>
                    <a:gd name="connsiteY12" fmla="*/ 1318463 h 1325906"/>
                    <a:gd name="connsiteX13" fmla="*/ 1453327 w 1631457"/>
                    <a:gd name="connsiteY13" fmla="*/ 1181897 h 1325906"/>
                    <a:gd name="connsiteX14" fmla="*/ 1631457 w 1631457"/>
                    <a:gd name="connsiteY14" fmla="*/ 950328 h 1325906"/>
                    <a:gd name="connsiteX15" fmla="*/ 1453327 w 1631457"/>
                    <a:gd name="connsiteY15" fmla="*/ 510942 h 1325906"/>
                    <a:gd name="connsiteX16" fmla="*/ 978314 w 1631457"/>
                    <a:gd name="connsiteY16" fmla="*/ 136869 h 1325906"/>
                    <a:gd name="connsiteX17" fmla="*/ 497363 w 1631457"/>
                    <a:gd name="connsiteY17" fmla="*/ 302 h 1325906"/>
                    <a:gd name="connsiteX18" fmla="*/ 99540 w 1631457"/>
                    <a:gd name="connsiteY18" fmla="*/ 166557 h 1325906"/>
                    <a:gd name="connsiteX19" fmla="*/ 123291 w 1631457"/>
                    <a:gd name="connsiteY19" fmla="*/ 368437 h 1325906"/>
                    <a:gd name="connsiteX20" fmla="*/ 301421 w 1631457"/>
                    <a:gd name="connsiteY20" fmla="*/ 516879 h 1325906"/>
                    <a:gd name="connsiteX21" fmla="*/ 627992 w 1631457"/>
                    <a:gd name="connsiteY21" fmla="*/ 623757 h 1325906"/>
                    <a:gd name="connsiteX22" fmla="*/ 871436 w 1631457"/>
                    <a:gd name="connsiteY22" fmla="*/ 677196 h 1325906"/>
                    <a:gd name="connsiteX23" fmla="*/ 972376 w 1631457"/>
                    <a:gd name="connsiteY23" fmla="*/ 623757 h 1325906"/>
                    <a:gd name="connsiteX24" fmla="*/ 764558 w 1631457"/>
                    <a:gd name="connsiteY24" fmla="*/ 463440 h 1325906"/>
                    <a:gd name="connsiteX25" fmla="*/ 544865 w 1631457"/>
                    <a:gd name="connsiteY25" fmla="*/ 368438 h 1325906"/>
                    <a:gd name="connsiteX26" fmla="*/ 271732 w 1631457"/>
                    <a:gd name="connsiteY26" fmla="*/ 356562 h 1325906"/>
                    <a:gd name="connsiteX27" fmla="*/ 206418 w 1631457"/>
                    <a:gd name="connsiteY27" fmla="*/ 374375 h 1325906"/>
                    <a:gd name="connsiteX0" fmla="*/ 182667 w 1631457"/>
                    <a:gd name="connsiteY0" fmla="*/ 445627 h 1308822"/>
                    <a:gd name="connsiteX1" fmla="*/ 212356 w 1631457"/>
                    <a:gd name="connsiteY1" fmla="*/ 611882 h 1308822"/>
                    <a:gd name="connsiteX2" fmla="*/ 331109 w 1631457"/>
                    <a:gd name="connsiteY2" fmla="*/ 671258 h 1308822"/>
                    <a:gd name="connsiteX3" fmla="*/ 432049 w 1631457"/>
                    <a:gd name="connsiteY3" fmla="*/ 647508 h 1308822"/>
                    <a:gd name="connsiteX4" fmla="*/ 432049 w 1631457"/>
                    <a:gd name="connsiteY4" fmla="*/ 528754 h 1308822"/>
                    <a:gd name="connsiteX5" fmla="*/ 313296 w 1631457"/>
                    <a:gd name="connsiteY5" fmla="*/ 439689 h 1308822"/>
                    <a:gd name="connsiteX6" fmla="*/ 224231 w 1631457"/>
                    <a:gd name="connsiteY6" fmla="*/ 415939 h 1308822"/>
                    <a:gd name="connsiteX7" fmla="*/ 105478 w 1631457"/>
                    <a:gd name="connsiteY7" fmla="*/ 427814 h 1308822"/>
                    <a:gd name="connsiteX8" fmla="*/ 16413 w 1631457"/>
                    <a:gd name="connsiteY8" fmla="*/ 552505 h 1308822"/>
                    <a:gd name="connsiteX9" fmla="*/ 34226 w 1631457"/>
                    <a:gd name="connsiteY9" fmla="*/ 855326 h 1308822"/>
                    <a:gd name="connsiteX10" fmla="*/ 348922 w 1631457"/>
                    <a:gd name="connsiteY10" fmla="*/ 1128458 h 1308822"/>
                    <a:gd name="connsiteX11" fmla="*/ 835810 w 1631457"/>
                    <a:gd name="connsiteY11" fmla="*/ 1288776 h 1308822"/>
                    <a:gd name="connsiteX12" fmla="*/ 1251448 w 1631457"/>
                    <a:gd name="connsiteY12" fmla="*/ 1294712 h 1308822"/>
                    <a:gd name="connsiteX13" fmla="*/ 1453327 w 1631457"/>
                    <a:gd name="connsiteY13" fmla="*/ 1181897 h 1308822"/>
                    <a:gd name="connsiteX14" fmla="*/ 1631457 w 1631457"/>
                    <a:gd name="connsiteY14" fmla="*/ 950328 h 1308822"/>
                    <a:gd name="connsiteX15" fmla="*/ 1453327 w 1631457"/>
                    <a:gd name="connsiteY15" fmla="*/ 510942 h 1308822"/>
                    <a:gd name="connsiteX16" fmla="*/ 978314 w 1631457"/>
                    <a:gd name="connsiteY16" fmla="*/ 136869 h 1308822"/>
                    <a:gd name="connsiteX17" fmla="*/ 497363 w 1631457"/>
                    <a:gd name="connsiteY17" fmla="*/ 302 h 1308822"/>
                    <a:gd name="connsiteX18" fmla="*/ 99540 w 1631457"/>
                    <a:gd name="connsiteY18" fmla="*/ 166557 h 1308822"/>
                    <a:gd name="connsiteX19" fmla="*/ 123291 w 1631457"/>
                    <a:gd name="connsiteY19" fmla="*/ 368437 h 1308822"/>
                    <a:gd name="connsiteX20" fmla="*/ 301421 w 1631457"/>
                    <a:gd name="connsiteY20" fmla="*/ 516879 h 1308822"/>
                    <a:gd name="connsiteX21" fmla="*/ 627992 w 1631457"/>
                    <a:gd name="connsiteY21" fmla="*/ 623757 h 1308822"/>
                    <a:gd name="connsiteX22" fmla="*/ 871436 w 1631457"/>
                    <a:gd name="connsiteY22" fmla="*/ 677196 h 1308822"/>
                    <a:gd name="connsiteX23" fmla="*/ 972376 w 1631457"/>
                    <a:gd name="connsiteY23" fmla="*/ 623757 h 1308822"/>
                    <a:gd name="connsiteX24" fmla="*/ 764558 w 1631457"/>
                    <a:gd name="connsiteY24" fmla="*/ 463440 h 1308822"/>
                    <a:gd name="connsiteX25" fmla="*/ 544865 w 1631457"/>
                    <a:gd name="connsiteY25" fmla="*/ 368438 h 1308822"/>
                    <a:gd name="connsiteX26" fmla="*/ 271732 w 1631457"/>
                    <a:gd name="connsiteY26" fmla="*/ 356562 h 1308822"/>
                    <a:gd name="connsiteX27" fmla="*/ 206418 w 1631457"/>
                    <a:gd name="connsiteY27" fmla="*/ 374375 h 130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31457" h="1308822">
                      <a:moveTo>
                        <a:pt x="182667" y="445627"/>
                      </a:moveTo>
                      <a:cubicBezTo>
                        <a:pt x="181677" y="505993"/>
                        <a:pt x="187616" y="574277"/>
                        <a:pt x="212356" y="611882"/>
                      </a:cubicBezTo>
                      <a:cubicBezTo>
                        <a:pt x="237096" y="649487"/>
                        <a:pt x="294494" y="665320"/>
                        <a:pt x="331109" y="671258"/>
                      </a:cubicBezTo>
                      <a:cubicBezTo>
                        <a:pt x="367724" y="677196"/>
                        <a:pt x="415226" y="671259"/>
                        <a:pt x="432049" y="647508"/>
                      </a:cubicBezTo>
                      <a:cubicBezTo>
                        <a:pt x="448872" y="623757"/>
                        <a:pt x="451841" y="563390"/>
                        <a:pt x="432049" y="528754"/>
                      </a:cubicBezTo>
                      <a:cubicBezTo>
                        <a:pt x="412257" y="494118"/>
                        <a:pt x="347932" y="458491"/>
                        <a:pt x="313296" y="439689"/>
                      </a:cubicBezTo>
                      <a:cubicBezTo>
                        <a:pt x="278660" y="420887"/>
                        <a:pt x="258867" y="417918"/>
                        <a:pt x="224231" y="415939"/>
                      </a:cubicBezTo>
                      <a:cubicBezTo>
                        <a:pt x="189595" y="413960"/>
                        <a:pt x="140114" y="405053"/>
                        <a:pt x="105478" y="427814"/>
                      </a:cubicBezTo>
                      <a:cubicBezTo>
                        <a:pt x="70842" y="450575"/>
                        <a:pt x="28288" y="481253"/>
                        <a:pt x="16413" y="552505"/>
                      </a:cubicBezTo>
                      <a:cubicBezTo>
                        <a:pt x="4538" y="623757"/>
                        <a:pt x="-21192" y="759334"/>
                        <a:pt x="34226" y="855326"/>
                      </a:cubicBezTo>
                      <a:cubicBezTo>
                        <a:pt x="89644" y="951318"/>
                        <a:pt x="215325" y="1056216"/>
                        <a:pt x="348922" y="1128458"/>
                      </a:cubicBezTo>
                      <a:cubicBezTo>
                        <a:pt x="482519" y="1200700"/>
                        <a:pt x="685389" y="1261067"/>
                        <a:pt x="835810" y="1288776"/>
                      </a:cubicBezTo>
                      <a:cubicBezTo>
                        <a:pt x="986231" y="1316485"/>
                        <a:pt x="1148529" y="1312525"/>
                        <a:pt x="1251448" y="1294712"/>
                      </a:cubicBezTo>
                      <a:cubicBezTo>
                        <a:pt x="1354367" y="1276899"/>
                        <a:pt x="1389992" y="1239294"/>
                        <a:pt x="1453327" y="1181897"/>
                      </a:cubicBezTo>
                      <a:cubicBezTo>
                        <a:pt x="1516662" y="1124500"/>
                        <a:pt x="1631457" y="1062154"/>
                        <a:pt x="1631457" y="950328"/>
                      </a:cubicBezTo>
                      <a:cubicBezTo>
                        <a:pt x="1631457" y="838502"/>
                        <a:pt x="1562184" y="646518"/>
                        <a:pt x="1453327" y="510942"/>
                      </a:cubicBezTo>
                      <a:cubicBezTo>
                        <a:pt x="1344470" y="375366"/>
                        <a:pt x="1137641" y="221976"/>
                        <a:pt x="978314" y="136869"/>
                      </a:cubicBezTo>
                      <a:cubicBezTo>
                        <a:pt x="818987" y="51762"/>
                        <a:pt x="643825" y="-4646"/>
                        <a:pt x="497363" y="302"/>
                      </a:cubicBezTo>
                      <a:cubicBezTo>
                        <a:pt x="350901" y="5250"/>
                        <a:pt x="161885" y="105201"/>
                        <a:pt x="99540" y="166557"/>
                      </a:cubicBezTo>
                      <a:cubicBezTo>
                        <a:pt x="37195" y="227913"/>
                        <a:pt x="89644" y="310050"/>
                        <a:pt x="123291" y="368437"/>
                      </a:cubicBezTo>
                      <a:cubicBezTo>
                        <a:pt x="156938" y="426824"/>
                        <a:pt x="217304" y="474326"/>
                        <a:pt x="301421" y="516879"/>
                      </a:cubicBezTo>
                      <a:cubicBezTo>
                        <a:pt x="385538" y="559432"/>
                        <a:pt x="532989" y="597037"/>
                        <a:pt x="627992" y="623757"/>
                      </a:cubicBezTo>
                      <a:cubicBezTo>
                        <a:pt x="722995" y="650477"/>
                        <a:pt x="814039" y="677196"/>
                        <a:pt x="871436" y="677196"/>
                      </a:cubicBezTo>
                      <a:cubicBezTo>
                        <a:pt x="928833" y="677196"/>
                        <a:pt x="990189" y="659383"/>
                        <a:pt x="972376" y="623757"/>
                      </a:cubicBezTo>
                      <a:cubicBezTo>
                        <a:pt x="954563" y="588131"/>
                        <a:pt x="835810" y="505993"/>
                        <a:pt x="764558" y="463440"/>
                      </a:cubicBezTo>
                      <a:cubicBezTo>
                        <a:pt x="693306" y="420887"/>
                        <a:pt x="544865" y="368438"/>
                        <a:pt x="544865" y="368438"/>
                      </a:cubicBezTo>
                      <a:cubicBezTo>
                        <a:pt x="462727" y="350625"/>
                        <a:pt x="328140" y="355573"/>
                        <a:pt x="271732" y="356562"/>
                      </a:cubicBezTo>
                      <a:cubicBezTo>
                        <a:pt x="215324" y="357551"/>
                        <a:pt x="206418" y="374375"/>
                        <a:pt x="206418" y="374375"/>
                      </a:cubicBez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9" name="Přímá spojnice se šipkou 38"/>
                <p:cNvCxnSpPr/>
                <p:nvPr/>
              </p:nvCxnSpPr>
              <p:spPr>
                <a:xfrm>
                  <a:off x="2216416" y="4147581"/>
                  <a:ext cx="306579" cy="3432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ál 46"/>
            <p:cNvSpPr/>
            <p:nvPr/>
          </p:nvSpPr>
          <p:spPr>
            <a:xfrm>
              <a:off x="4247577" y="4238563"/>
              <a:ext cx="932177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48" name="Ovál 47"/>
            <p:cNvSpPr/>
            <p:nvPr/>
          </p:nvSpPr>
          <p:spPr>
            <a:xfrm>
              <a:off x="4802457" y="3411584"/>
              <a:ext cx="1380595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65769"/>
            <a:ext cx="10753200" cy="451576"/>
          </a:xfrm>
        </p:spPr>
        <p:txBody>
          <a:bodyPr/>
          <a:lstStyle/>
          <a:p>
            <a:r>
              <a:rPr lang="cs-CZ" dirty="0"/>
              <a:t>QRS ve svodech a el. osa</a:t>
            </a:r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50886" b="33006"/>
          <a:stretch/>
        </p:blipFill>
        <p:spPr bwMode="auto">
          <a:xfrm>
            <a:off x="960806" y="820251"/>
            <a:ext cx="627201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225501" y="908720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09054" y="1191224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29236" y="1890584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09054" y="2173088"/>
            <a:ext cx="1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43544" y="2872448"/>
            <a:ext cx="125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327097" y="3154952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25501" y="3854312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309053" y="4136816"/>
            <a:ext cx="163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25501" y="4836176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309054" y="5118680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25501" y="5818038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309054" y="6100542"/>
            <a:ext cx="14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780233" y="1188542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</a:t>
            </a:r>
            <a:r>
              <a:rPr lang="cs-CZ" sz="18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780233" y="2170406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780233" y="31522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q</a:t>
            </a:r>
            <a:r>
              <a:rPr lang="cs-CZ" sz="1800" dirty="0" err="1"/>
              <a:t>Rs</a:t>
            </a:r>
            <a:endParaRPr lang="cs-CZ" sz="1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9780233" y="4134134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rS</a:t>
            </a:r>
            <a:r>
              <a:rPr lang="cs-CZ" sz="1050" dirty="0" err="1"/>
              <a:t>r</a:t>
            </a:r>
            <a:r>
              <a:rPr lang="cs-CZ" sz="1050" dirty="0"/>
              <a:t>‘</a:t>
            </a:r>
            <a:endParaRPr lang="cs-CZ" sz="1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780233" y="511599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</a:t>
            </a:r>
            <a:r>
              <a:rPr lang="cs-CZ" sz="1100" dirty="0" err="1"/>
              <a:t>r</a:t>
            </a:r>
            <a:r>
              <a:rPr lang="cs-CZ" sz="1100" dirty="0"/>
              <a:t>‘</a:t>
            </a:r>
            <a:endParaRPr lang="cs-CZ" sz="1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780233" y="609786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9746052" y="476672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9859697" y="334397"/>
            <a:ext cx="8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Zápis QRS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373074" y="44624"/>
            <a:ext cx="104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výchylek QRS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122430" y="234822"/>
            <a:ext cx="11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30310" y="6575427"/>
            <a:ext cx="681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 zjednodušení výpočtu výchylek je Q první kmit, R druhý kmit a S třetí kmit</a:t>
            </a:r>
          </a:p>
        </p:txBody>
      </p: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Elektrická osa srdeční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399542" y="2313385"/>
            <a:ext cx="406855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Elektrická osa srdeční pro depolarizaci komor  ve frontální rovině je 70°</a:t>
            </a:r>
          </a:p>
        </p:txBody>
      </p:sp>
      <p:grpSp>
        <p:nvGrpSpPr>
          <p:cNvPr id="76" name="Skupina 75"/>
          <p:cNvGrpSpPr>
            <a:grpSpLocks noChangeAspect="1"/>
          </p:cNvGrpSpPr>
          <p:nvPr/>
        </p:nvGrpSpPr>
        <p:grpSpPr>
          <a:xfrm>
            <a:off x="1104869" y="1377342"/>
            <a:ext cx="5694478" cy="5291143"/>
            <a:chOff x="1145935" y="722500"/>
            <a:chExt cx="6389662" cy="5937088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1145935" y="722500"/>
              <a:ext cx="6389662" cy="5937088"/>
              <a:chOff x="1427766" y="66617"/>
              <a:chExt cx="11550868" cy="10732730"/>
            </a:xfrm>
          </p:grpSpPr>
          <p:cxnSp>
            <p:nvCxnSpPr>
              <p:cNvPr id="8" name="Přímá spojnice 7"/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/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/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ál 19"/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cxnSp>
            <p:nvCxnSpPr>
              <p:cNvPr id="22" name="Přímá spojnice 21"/>
              <p:cNvCxnSpPr>
                <a:stCxn id="20" idx="2"/>
                <a:endCxn id="20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vnoramenný trojúhelník 24"/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800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1631489" y="4794797"/>
                <a:ext cx="860895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0°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0998275" y="7444700"/>
                <a:ext cx="1209277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30°</a:t>
                </a: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8877434" y="9472902"/>
                <a:ext cx="1220196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60°</a:t>
                </a: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5922488" y="10112613"/>
                <a:ext cx="1085747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90°</a:t>
                </a: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10934085" y="2035968"/>
                <a:ext cx="2044549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-30°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3268595" y="9546830"/>
                <a:ext cx="1413469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120°</a:t>
                </a:r>
              </a:p>
            </p:txBody>
          </p:sp>
          <p:cxnSp>
            <p:nvCxnSpPr>
              <p:cNvPr id="32" name="Přímá spojnice 31"/>
              <p:cNvCxnSpPr>
                <a:stCxn id="20" idx="0"/>
                <a:endCxn id="20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ovéPole 34"/>
              <p:cNvSpPr txBox="1"/>
              <p:nvPr/>
            </p:nvSpPr>
            <p:spPr>
              <a:xfrm>
                <a:off x="6508490" y="1452211"/>
                <a:ext cx="1056913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2974292" y="5219618"/>
                <a:ext cx="1056913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8977740" y="5629368"/>
                <a:ext cx="1056913" cy="68673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8" name="Picture 2" descr="C:\Users\Johanka\Desktop\výuka\seminář\EKG\EKG scan\EKG 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3703391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465129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1393566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2324933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2078033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Johanka\Desktop\výuka\seminář\EKG\EKG scan\EKG 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3976534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1611891" y="2223914"/>
              <a:ext cx="432048" cy="41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–</a:t>
              </a:r>
              <a:r>
                <a:rPr lang="cs-CZ" sz="1800" b="1" dirty="0">
                  <a:solidFill>
                    <a:srgbClr val="FFFF00"/>
                  </a:solidFill>
                </a:rPr>
                <a:t> </a:t>
              </a:r>
              <a:endParaRPr lang="cs-CZ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5666323" y="1866341"/>
              <a:ext cx="404583" cy="41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+</a:t>
              </a:r>
              <a:endParaRPr lang="cs-CZ" sz="1050" b="1" dirty="0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5898463" y="2278094"/>
              <a:ext cx="432048" cy="41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–</a:t>
              </a:r>
              <a:r>
                <a:rPr lang="cs-CZ" sz="1800" b="1" dirty="0">
                  <a:solidFill>
                    <a:srgbClr val="FFFF00"/>
                  </a:solidFill>
                </a:rPr>
                <a:t> </a:t>
              </a:r>
              <a:endParaRPr lang="cs-CZ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1881145" y="1903575"/>
              <a:ext cx="432048" cy="41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–</a:t>
              </a:r>
              <a:r>
                <a:rPr lang="cs-CZ" sz="1800" b="1" dirty="0">
                  <a:solidFill>
                    <a:srgbClr val="FFFF00"/>
                  </a:solidFill>
                </a:rPr>
                <a:t> </a:t>
              </a:r>
              <a:endParaRPr lang="cs-CZ" sz="1050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3575157" y="5601702"/>
              <a:ext cx="404583" cy="41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+</a:t>
              </a:r>
              <a:endParaRPr lang="cs-CZ" sz="105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953137" y="5604099"/>
              <a:ext cx="404583" cy="41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+</a:t>
              </a:r>
              <a:endParaRPr lang="cs-CZ" sz="105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031552" y="4181232"/>
              <a:ext cx="318665" cy="293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0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3689457" y="1801392"/>
              <a:ext cx="318665" cy="293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0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2428362" y="3999731"/>
              <a:ext cx="318665" cy="293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0</a:t>
              </a:r>
            </a:p>
          </p:txBody>
        </p:sp>
        <p:cxnSp>
          <p:nvCxnSpPr>
            <p:cNvPr id="53" name="Přímá spojnice 52"/>
            <p:cNvCxnSpPr/>
            <p:nvPr/>
          </p:nvCxnSpPr>
          <p:spPr>
            <a:xfrm>
              <a:off x="4440612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4474109" y="4830941"/>
              <a:ext cx="257596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>
              <a:stCxn id="57" idx="7"/>
            </p:cNvCxnSpPr>
            <p:nvPr/>
          </p:nvCxnSpPr>
          <p:spPr>
            <a:xfrm flipH="1">
              <a:off x="3400885" y="4785779"/>
              <a:ext cx="1097067" cy="6438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3954247" y="3510821"/>
              <a:ext cx="849636" cy="225945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ál 56"/>
            <p:cNvSpPr/>
            <p:nvPr/>
          </p:nvSpPr>
          <p:spPr>
            <a:xfrm>
              <a:off x="4370970" y="4764799"/>
              <a:ext cx="148769" cy="14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007478" y="5301209"/>
              <a:ext cx="481732" cy="293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15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768660" y="4797152"/>
              <a:ext cx="481732" cy="293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9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64604" y="1772816"/>
              <a:ext cx="481732" cy="29354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5</a:t>
              </a:r>
            </a:p>
          </p:txBody>
        </p:sp>
        <p:sp>
          <p:nvSpPr>
            <p:cNvPr id="61" name="Oblouk 60"/>
            <p:cNvSpPr/>
            <p:nvPr/>
          </p:nvSpPr>
          <p:spPr>
            <a:xfrm rot="19894142">
              <a:off x="3313038" y="507718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2" name="Oblouk 61"/>
            <p:cNvSpPr/>
            <p:nvPr/>
          </p:nvSpPr>
          <p:spPr>
            <a:xfrm rot="10800000">
              <a:off x="4182792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3" name="Ovál 62"/>
            <p:cNvSpPr/>
            <p:nvPr/>
          </p:nvSpPr>
          <p:spPr>
            <a:xfrm>
              <a:off x="3574513" y="5175521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Ovál 63"/>
            <p:cNvSpPr/>
            <p:nvPr/>
          </p:nvSpPr>
          <p:spPr>
            <a:xfrm>
              <a:off x="4316387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5" name="Přímá spojnice 64"/>
            <p:cNvCxnSpPr/>
            <p:nvPr/>
          </p:nvCxnSpPr>
          <p:spPr>
            <a:xfrm>
              <a:off x="4314287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4314287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3800706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>
              <a:off x="3800706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C:\Users\Johanka\Desktop\výuka\seminář\EKG\EKG scan\EKG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3" t="27997" r="83809" b="63045"/>
            <a:stretch/>
          </p:blipFill>
          <p:spPr bwMode="auto">
            <a:xfrm>
              <a:off x="5687772" y="3562110"/>
              <a:ext cx="492112" cy="92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Johanka\Desktop\výuka\seminář\EKG\EKG scan\EKG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6" t="15806" r="84280" b="73486"/>
            <a:stretch/>
          </p:blipFill>
          <p:spPr bwMode="auto">
            <a:xfrm>
              <a:off x="1699844" y="3543002"/>
              <a:ext cx="314325" cy="110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Johanka\Desktop\výuka\seminář\EKG\EKG scan\EKG 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3605339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Přímá spojnice 72"/>
            <p:cNvCxnSpPr/>
            <p:nvPr/>
          </p:nvCxnSpPr>
          <p:spPr>
            <a:xfrm>
              <a:off x="2876631" y="4123682"/>
              <a:ext cx="693693" cy="11775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/>
            <p:nvPr/>
          </p:nvCxnSpPr>
          <p:spPr>
            <a:xfrm flipH="1">
              <a:off x="4587049" y="4155398"/>
              <a:ext cx="399271" cy="7072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/>
            <p:cNvCxnSpPr>
              <a:endCxn id="25" idx="3"/>
            </p:cNvCxnSpPr>
            <p:nvPr/>
          </p:nvCxnSpPr>
          <p:spPr>
            <a:xfrm flipH="1">
              <a:off x="3936761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19</a:t>
            </a:fld>
            <a:endParaRPr lang="cs-CZ" altLang="cs-CZ" sz="1050" dirty="0"/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80498" b="33006"/>
          <a:stretch/>
        </p:blipFill>
        <p:spPr bwMode="auto">
          <a:xfrm>
            <a:off x="35497" y="820251"/>
            <a:ext cx="144016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06720" y="908720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52773" y="1191224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10455" y="1890584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2772" y="2173088"/>
            <a:ext cx="16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24762" y="2872448"/>
            <a:ext cx="136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70816" y="3154952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06720" y="3854312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52772" y="4136816"/>
            <a:ext cx="18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06720" y="4836176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52773" y="5118680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06720" y="5818038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52772" y="6100542"/>
            <a:ext cx="16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70816" y="240825"/>
            <a:ext cx="14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QRS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8" y="234822"/>
            <a:ext cx="143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497" y="1401659"/>
            <a:ext cx="1440160" cy="12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Obdélník 22"/>
          <p:cNvSpPr/>
          <p:nvPr/>
        </p:nvSpPr>
        <p:spPr>
          <a:xfrm>
            <a:off x="1547664" y="1921061"/>
            <a:ext cx="2482354" cy="8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Obdélník 23"/>
          <p:cNvSpPr/>
          <p:nvPr/>
        </p:nvSpPr>
        <p:spPr>
          <a:xfrm>
            <a:off x="35497" y="4830978"/>
            <a:ext cx="1440160" cy="777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/>
        </p:nvSpPr>
        <p:spPr>
          <a:xfrm>
            <a:off x="1547664" y="4836176"/>
            <a:ext cx="2482354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/>
          <p:cNvSpPr txBox="1"/>
          <p:nvPr/>
        </p:nvSpPr>
        <p:spPr>
          <a:xfrm>
            <a:off x="4030018" y="202396"/>
            <a:ext cx="816198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Elektrická osa jinak</a:t>
            </a:r>
          </a:p>
          <a:p>
            <a:r>
              <a:rPr lang="cs-CZ" sz="1800" dirty="0"/>
              <a:t>Najděte svod s největším a nejmenším součtem výchylek (jen tak od oka) – tyto svody budou na sebe kolmé. Úhel svodu s největším součtem QRS bude určovat přibližně el. osu srdeční. Nebude to dokonale přesné, ale to v praxi ani není potřeba.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4594739" y="1444612"/>
            <a:ext cx="5897814" cy="5451223"/>
            <a:chOff x="3347864" y="457508"/>
            <a:chExt cx="5897814" cy="5451223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3347864" y="457508"/>
              <a:ext cx="5897814" cy="5451223"/>
              <a:chOff x="3347864" y="457508"/>
              <a:chExt cx="6567578" cy="6070265"/>
            </a:xfrm>
          </p:grpSpPr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3395835" y="559259"/>
                <a:ext cx="5937380" cy="5700395"/>
                <a:chOff x="1427766" y="66617"/>
                <a:chExt cx="11204681" cy="10757447"/>
              </a:xfrm>
            </p:grpSpPr>
            <p:cxnSp>
              <p:nvCxnSpPr>
                <p:cNvPr id="53" name="Přímá spojnice 52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ál 64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7" name="Přímá spojnice 66"/>
                <p:cNvCxnSpPr>
                  <a:stCxn id="65" idx="2"/>
                  <a:endCxn id="65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ovéPole 69"/>
                <p:cNvSpPr txBox="1"/>
                <p:nvPr/>
              </p:nvSpPr>
              <p:spPr>
                <a:xfrm>
                  <a:off x="11631487" y="4794798"/>
                  <a:ext cx="100095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</a:t>
                  </a:r>
                </a:p>
              </p:txBody>
            </p:sp>
            <p:sp>
              <p:nvSpPr>
                <p:cNvPr id="71" name="TextovéPole 70"/>
                <p:cNvSpPr txBox="1"/>
                <p:nvPr/>
              </p:nvSpPr>
              <p:spPr>
                <a:xfrm>
                  <a:off x="10719141" y="7382428"/>
                  <a:ext cx="175263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aVR</a:t>
                  </a:r>
                  <a:endParaRPr lang="cs-CZ" sz="1600" dirty="0"/>
                </a:p>
              </p:txBody>
            </p:sp>
            <p:sp>
              <p:nvSpPr>
                <p:cNvPr id="72" name="TextovéPole 71"/>
                <p:cNvSpPr txBox="1"/>
                <p:nvPr/>
              </p:nvSpPr>
              <p:spPr>
                <a:xfrm>
                  <a:off x="8929089" y="9472903"/>
                  <a:ext cx="1401759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 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5381047" y="10112612"/>
                  <a:ext cx="2262594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 err="1"/>
                    <a:t>aVF</a:t>
                  </a:r>
                  <a:endParaRPr lang="cs-CZ" sz="1600" dirty="0"/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10998272" y="2122061"/>
                  <a:ext cx="1634175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aVL</a:t>
                  </a:r>
                  <a:endParaRPr lang="cs-CZ" sz="1600" dirty="0"/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3153091" y="9546829"/>
                  <a:ext cx="1332102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III</a:t>
                  </a:r>
                </a:p>
              </p:txBody>
            </p:sp>
            <p:cxnSp>
              <p:nvCxnSpPr>
                <p:cNvPr id="76" name="Přímá spojnice 75"/>
                <p:cNvCxnSpPr>
                  <a:stCxn id="65" idx="0"/>
                  <a:endCxn id="65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ovéPole 32"/>
              <p:cNvSpPr txBox="1">
                <a:spLocks noChangeAspect="1"/>
              </p:cNvSpPr>
              <p:nvPr/>
            </p:nvSpPr>
            <p:spPr>
              <a:xfrm>
                <a:off x="9041022" y="3063950"/>
                <a:ext cx="552200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0°</a:t>
                </a:r>
              </a:p>
            </p:txBody>
          </p:sp>
          <p:sp>
            <p:nvSpPr>
              <p:cNvPr id="34" name="TextovéPole 33"/>
              <p:cNvSpPr txBox="1">
                <a:spLocks noChangeAspect="1"/>
              </p:cNvSpPr>
              <p:nvPr/>
            </p:nvSpPr>
            <p:spPr>
              <a:xfrm>
                <a:off x="8960837" y="4653135"/>
                <a:ext cx="766227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30°</a:t>
                </a:r>
              </a:p>
            </p:txBody>
          </p:sp>
          <p:sp>
            <p:nvSpPr>
              <p:cNvPr id="35" name="TextovéPole 34"/>
              <p:cNvSpPr txBox="1">
                <a:spLocks noChangeAspect="1"/>
              </p:cNvSpPr>
              <p:nvPr/>
            </p:nvSpPr>
            <p:spPr>
              <a:xfrm>
                <a:off x="7276944" y="5903569"/>
                <a:ext cx="99084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60°</a:t>
                </a:r>
              </a:p>
            </p:txBody>
          </p:sp>
          <p:sp>
            <p:nvSpPr>
              <p:cNvPr id="36" name="TextovéPole 35"/>
              <p:cNvSpPr txBox="1">
                <a:spLocks noChangeAspect="1"/>
              </p:cNvSpPr>
              <p:nvPr/>
            </p:nvSpPr>
            <p:spPr>
              <a:xfrm>
                <a:off x="9036491" y="1658011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-30°</a:t>
                </a:r>
              </a:p>
            </p:txBody>
          </p:sp>
          <p:sp>
            <p:nvSpPr>
              <p:cNvPr id="37" name="TextovéPole 36"/>
              <p:cNvSpPr txBox="1">
                <a:spLocks noChangeAspect="1"/>
              </p:cNvSpPr>
              <p:nvPr/>
            </p:nvSpPr>
            <p:spPr>
              <a:xfrm>
                <a:off x="4006778" y="6123116"/>
                <a:ext cx="102497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120°</a:t>
                </a:r>
              </a:p>
            </p:txBody>
          </p:sp>
          <p:sp>
            <p:nvSpPr>
              <p:cNvPr id="38" name="TextovéPole 37"/>
              <p:cNvSpPr txBox="1">
                <a:spLocks noChangeAspect="1"/>
              </p:cNvSpPr>
              <p:nvPr/>
            </p:nvSpPr>
            <p:spPr>
              <a:xfrm>
                <a:off x="5764425" y="6150773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90°</a:t>
                </a:r>
              </a:p>
            </p:txBody>
          </p:sp>
          <p:cxnSp>
            <p:nvCxnSpPr>
              <p:cNvPr id="39" name="Přímá spojnice se šipkou 38"/>
              <p:cNvCxnSpPr>
                <a:cxnSpLocks noChangeAspect="1"/>
              </p:cNvCxnSpPr>
              <p:nvPr/>
            </p:nvCxnSpPr>
            <p:spPr>
              <a:xfrm>
                <a:off x="6051267" y="3238592"/>
                <a:ext cx="940941" cy="2502271"/>
              </a:xfrm>
              <a:prstGeom prst="straightConnector1">
                <a:avLst/>
              </a:prstGeom>
              <a:ln w="57150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3347864" y="28976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3752616" y="4334040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482576" y="836712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6066752" y="45750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290888" y="8175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3762496" y="1564043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966424" y="155679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8398473" y="283377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362896" y="496758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734177" y="5467671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510041" y="5066020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8124588" y="4069124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7782243" y="5235251"/>
                <a:ext cx="2130206" cy="10624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El. osa srdeční o něco víc než 60° </a:t>
                </a:r>
                <a:r>
                  <a:rPr lang="cs-CZ" sz="1200" dirty="0"/>
                  <a:t>(protože QRS </a:t>
                </a:r>
                <a:r>
                  <a:rPr lang="cs-CZ" sz="1200" dirty="0" err="1"/>
                  <a:t>aVL</a:t>
                </a:r>
                <a:r>
                  <a:rPr lang="cs-CZ" sz="1200" dirty="0"/>
                  <a:t> je lehce záporné)</a:t>
                </a:r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 rot="9337110">
              <a:off x="5527531" y="2642691"/>
              <a:ext cx="504000" cy="504000"/>
              <a:chOff x="5868200" y="1689809"/>
              <a:chExt cx="504000" cy="504000"/>
            </a:xfrm>
          </p:grpSpPr>
          <p:sp>
            <p:nvSpPr>
              <p:cNvPr id="30" name="Oblouk 29"/>
              <p:cNvSpPr/>
              <p:nvPr/>
            </p:nvSpPr>
            <p:spPr>
              <a:xfrm rot="10800000">
                <a:off x="5868200" y="1689809"/>
                <a:ext cx="504000" cy="504000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6001795" y="2012082"/>
                <a:ext cx="36000" cy="36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Elektrokardiografie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Definice: záznam elektrické aktivity srdce z povrhu těla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(záznam el. aktivity srdce se dá pořídit i z jícnových svodů nebo samotného povrchu srdce, ale tyto metody jsou požívána jiná pojmenování)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Pojmy</a:t>
            </a:r>
          </a:p>
          <a:p>
            <a:pPr lvl="1"/>
            <a:r>
              <a:rPr lang="cs-CZ" dirty="0"/>
              <a:t>převodní systém srdce</a:t>
            </a:r>
          </a:p>
          <a:p>
            <a:pPr lvl="1"/>
            <a:r>
              <a:rPr lang="cs-CZ" dirty="0"/>
              <a:t>potřeby pro záznam EKG</a:t>
            </a:r>
          </a:p>
          <a:p>
            <a:pPr lvl="1"/>
            <a:r>
              <a:rPr lang="cs-CZ" dirty="0"/>
              <a:t>končetinové a hrudní svody</a:t>
            </a:r>
          </a:p>
          <a:p>
            <a:pPr lvl="1"/>
            <a:r>
              <a:rPr lang="cs-CZ" dirty="0"/>
              <a:t>unipolární a bipolární svody</a:t>
            </a:r>
          </a:p>
          <a:p>
            <a:pPr lvl="1"/>
            <a:r>
              <a:rPr lang="cs-CZ" dirty="0"/>
              <a:t>srdeční vektor, elektrická osa srdce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20</a:t>
            </a:fld>
            <a:endParaRPr lang="cs-CZ" altLang="cs-CZ" sz="1050" dirty="0"/>
          </a:p>
        </p:txBody>
      </p:sp>
      <p:pic>
        <p:nvPicPr>
          <p:cNvPr id="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/>
        </p:nvSpPr>
        <p:spPr>
          <a:xfrm>
            <a:off x="35495" y="-46548"/>
            <a:ext cx="11899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Určení elektrické osy srdeční</a:t>
            </a:r>
            <a:r>
              <a:rPr lang="cs-CZ" sz="1800" dirty="0"/>
              <a:t> – jak to dopadlo podle počítače?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56176" y="4602616"/>
            <a:ext cx="60186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72°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220072" y="410082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depolarizaci síní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76249" y="4968259"/>
            <a:ext cx="34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</a:t>
            </a:r>
            <a:r>
              <a:rPr lang="cs-CZ" sz="1800" dirty="0" err="1"/>
              <a:t>repolarizaci</a:t>
            </a:r>
            <a:r>
              <a:rPr lang="cs-CZ" sz="1800" dirty="0"/>
              <a:t> komor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2" idx="1"/>
          </p:cNvCxnSpPr>
          <p:nvPr/>
        </p:nvCxnSpPr>
        <p:spPr>
          <a:xfrm flipH="1" flipV="1">
            <a:off x="5064181" y="5080918"/>
            <a:ext cx="612068" cy="72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32240" y="4438853"/>
            <a:ext cx="26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el. osa pro depolarizaci komor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7974" y="866898"/>
            <a:ext cx="1159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ne na něj navázaná depolarizace komor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1548389"/>
            <a:ext cx="5782434" cy="649366"/>
            <a:chOff x="733782" y="2320449"/>
            <a:chExt cx="5782434" cy="964052"/>
          </a:xfrm>
        </p:grpSpPr>
        <p:grpSp>
          <p:nvGrpSpPr>
            <p:cNvPr id="9" name="Skupina 8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0" name="Volný tvar 9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7544" y="4441135"/>
            <a:ext cx="7980072" cy="852074"/>
            <a:chOff x="807457" y="5176787"/>
            <a:chExt cx="7980072" cy="1391014"/>
          </a:xfrm>
        </p:grpSpPr>
        <p:sp>
          <p:nvSpPr>
            <p:cNvPr id="15" name="Volný tvar 14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55575" y="2310731"/>
            <a:ext cx="1166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uzlu, nízká srdeční frekvence, ale normální QRS (v komoře se vzruch šíří normálně)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3766302"/>
            <a:ext cx="11636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rytmus </a:t>
            </a:r>
            <a:r>
              <a:rPr lang="cs-CZ" sz="2000" dirty="0"/>
              <a:t>– nejsou přítomné vlny normální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5344747"/>
            <a:ext cx="7980074" cy="851885"/>
            <a:chOff x="807457" y="5180942"/>
            <a:chExt cx="7980074" cy="13907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32701" y="6150433"/>
            <a:ext cx="106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771800" y="5701936"/>
            <a:ext cx="448505" cy="10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286803" y="5346428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 – 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2837" y="5058554"/>
            <a:ext cx="19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repolarizace</a:t>
            </a:r>
            <a:r>
              <a:rPr lang="cs-CZ" sz="2000" dirty="0"/>
              <a:t> síní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635768" y="5381585"/>
            <a:ext cx="146576" cy="54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986479" y="4476321"/>
            <a:ext cx="3535691" cy="78234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251520" y="2992120"/>
            <a:ext cx="6244482" cy="698398"/>
            <a:chOff x="251520" y="2840739"/>
            <a:chExt cx="6244482" cy="725554"/>
          </a:xfrm>
        </p:grpSpPr>
        <p:sp>
          <p:nvSpPr>
            <p:cNvPr id="31" name="Volný tvar 30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Flutter</a:t>
            </a:r>
            <a:r>
              <a:rPr lang="cs-CZ" dirty="0"/>
              <a:t> síní</a:t>
            </a:r>
          </a:p>
        </p:txBody>
      </p:sp>
      <p:pic>
        <p:nvPicPr>
          <p:cNvPr id="11" name="Picture 2" descr="C:\Users\Johanka\Desktop\výuka\seminář\EKG\obrázky\T0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8918" r="39662" b="55887"/>
          <a:stretch/>
        </p:blipFill>
        <p:spPr bwMode="auto">
          <a:xfrm>
            <a:off x="365449" y="1498418"/>
            <a:ext cx="4232072" cy="24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4"/>
          <p:cNvSpPr txBox="1">
            <a:spLocks/>
          </p:cNvSpPr>
          <p:nvPr/>
        </p:nvSpPr>
        <p:spPr>
          <a:xfrm>
            <a:off x="4892634" y="1135063"/>
            <a:ext cx="7027222" cy="5243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/>
              <a:t>Pravidelné pilovité zuby mezi QRS. Pravidelné RR, tachykardie. </a:t>
            </a:r>
          </a:p>
          <a:p>
            <a:pPr>
              <a:lnSpc>
                <a:spcPct val="100000"/>
              </a:lnSpc>
            </a:pPr>
            <a:r>
              <a:rPr lang="cs-CZ"/>
              <a:t>Podkladem je krouživý vzruch (re-entry) v síních. </a:t>
            </a:r>
          </a:p>
          <a:p>
            <a:pPr>
              <a:lnSpc>
                <a:spcPct val="100000"/>
              </a:lnSpc>
            </a:pPr>
            <a:r>
              <a:rPr lang="cs-CZ"/>
              <a:t>Pravidelnost je dána počtem „otoček“ vzruchu na převedení na komory (na obrázku:  3 otočky na 1 převedení na komory).</a:t>
            </a:r>
          </a:p>
          <a:p>
            <a:pPr>
              <a:lnSpc>
                <a:spcPct val="100000"/>
              </a:lnSpc>
            </a:pPr>
            <a:r>
              <a:rPr lang="cs-CZ"/>
              <a:t>Pokud flutter nevymizí, mění se ve fibrilaci síní.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Fibrilace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5448" y="1484784"/>
            <a:ext cx="1124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Síňová</a:t>
            </a:r>
            <a:r>
              <a:rPr lang="cs-CZ" sz="2000" dirty="0"/>
              <a:t>– chybí P, slabě nepravidelně „zubatá“ izolinie,  RR nepravidelné, frekvence 80 – 180 </a:t>
            </a:r>
            <a:r>
              <a:rPr lang="cs-CZ" sz="2000" dirty="0" err="1"/>
              <a:t>bpm</a:t>
            </a:r>
            <a:r>
              <a:rPr lang="cs-CZ" sz="2000" dirty="0"/>
              <a:t>, není život ohrožující, ale vyčerpává srdce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2753" y="3682165"/>
            <a:ext cx="11291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Komorová </a:t>
            </a:r>
            <a:r>
              <a:rPr lang="cs-CZ" sz="2000" dirty="0"/>
              <a:t>– srdce nefunguje jako pumpa, nulový srdeční výdej, poškození mozku po 3 – 5 minutách fibrilace, bez včasné defibrilace se kardiomyocyty vyčerpají a přechází v asystolii</a:t>
            </a:r>
          </a:p>
          <a:p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05"/>
            <a:ext cx="3048000" cy="1226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446069" y="4510636"/>
            <a:ext cx="4297188" cy="9366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1528" y="25416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fibrilace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6289" y="314506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normal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2754" y="855876"/>
            <a:ext cx="1114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09" y="5402621"/>
            <a:ext cx="4552181" cy="96399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82571" y="5549044"/>
            <a:ext cx="541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Asystolie – </a:t>
            </a:r>
            <a:r>
              <a:rPr lang="cs-CZ" sz="2000" dirty="0"/>
              <a:t>není přítomná elektrická aktivita, nedá se řešit defibrilací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Extrasystoly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1" y="4053101"/>
            <a:ext cx="3763518" cy="20490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2" y="269070"/>
            <a:ext cx="4551462" cy="11768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7323" y="1108573"/>
            <a:ext cx="8161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latin typeface="+mn-lt"/>
              </a:rPr>
              <a:t>Supraventrikulární</a:t>
            </a:r>
            <a:r>
              <a:rPr lang="cs-CZ" sz="2800" dirty="0">
                <a:latin typeface="+mn-lt"/>
              </a:rPr>
              <a:t> – ektopický vzruch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vzniká v síni nebo v převodním systému AV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extrasystoly má normální tvar (vzruch se komorou šíří normálně),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vlna P nemá normální tvar (může být záporná či zakrytá QRS),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může být s </a:t>
            </a:r>
            <a:r>
              <a:rPr lang="cs-CZ" sz="2000" dirty="0" err="1">
                <a:latin typeface="+mn-lt"/>
              </a:rPr>
              <a:t>postextrasystolickou</a:t>
            </a:r>
            <a:r>
              <a:rPr lang="cs-CZ" sz="2000" dirty="0">
                <a:latin typeface="+mn-lt"/>
              </a:rPr>
              <a:t> pauzou (pokus se vzruch šíří zpětně síněmi a vybije SA)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Ventrikulární – ektopický vzruch vzniká v komoře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nemá normální tvar („obluda“)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při pomalé srdeční frekvenci je bez kompenzační pauzy (extrasystola je vmezeřená mezi normální QRS) o sinusovém rytmu,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nebo obsahuje kompenzační pauzu, pokud další vzruch pocházející z SA uzlu přijde v čase, kdy je komora ještě refrakterní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/>
        </p:blipFill>
        <p:spPr>
          <a:xfrm>
            <a:off x="8434596" y="2103542"/>
            <a:ext cx="3413047" cy="1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39875"/>
            <a:ext cx="7920000" cy="252000"/>
          </a:xfrm>
        </p:spPr>
        <p:txBody>
          <a:bodyPr/>
          <a:lstStyle/>
          <a:p>
            <a:r>
              <a:rPr lang="cs-CZ" sz="1050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398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25</a:t>
            </a:fld>
            <a:endParaRPr lang="cs-CZ" altLang="cs-CZ" sz="105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Ischemie srdce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562350" y="992603"/>
            <a:ext cx="7795930" cy="1552019"/>
            <a:chOff x="323528" y="2168574"/>
            <a:chExt cx="8499746" cy="1708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4487"/>
            <a:stretch/>
          </p:blipFill>
          <p:spPr bwMode="auto">
            <a:xfrm>
              <a:off x="323528" y="2576914"/>
              <a:ext cx="8499746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27784" y="2168574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38752" y="2168574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71864" y="2175168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0487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9"/>
          <a:stretch/>
        </p:blipFill>
        <p:spPr>
          <a:xfrm>
            <a:off x="189147" y="2864811"/>
            <a:ext cx="3373203" cy="367240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203290" y="4524703"/>
            <a:ext cx="4840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Deprese ST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80015" y="488732"/>
            <a:ext cx="210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Pardeho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vlna)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366882" y="2544622"/>
            <a:ext cx="210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8482"/>
            <a:ext cx="1905000" cy="14287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9477"/>
            <a:ext cx="1905000" cy="14287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16" y="5457099"/>
            <a:ext cx="1905000" cy="1428750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678481" y="2729288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Transmurální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infarkt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567807" y="3374597"/>
            <a:ext cx="268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Negativní T (obrácený směr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repolarizace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878689" y="4593003"/>
            <a:ext cx="268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– některé části tkáně se depolarizují se zpožděním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16016" y="6023871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Picture 2" descr="C:\Users\Johanka\Desktop\výuka\seminář\EKG\obrázky\Basic-EKG-ECG-Rhy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3" y="17471"/>
            <a:ext cx="5665268" cy="68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Sinoatriální uzel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3158272"/>
                <a:ext cx="1870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Preferenční síňové dráhy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80" y="3813179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Atrioventrik</a:t>
                </a:r>
                <a:r>
                  <a:rPr lang="cs-CZ" sz="1800" dirty="0"/>
                  <a:t>. uzel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Hisův</a:t>
                </a:r>
                <a:r>
                  <a:rPr lang="cs-CZ" sz="1800" dirty="0"/>
                  <a:t> svazek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846385" y="5502532"/>
                <a:ext cx="143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Tawarova raménka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stCxn id="15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SA uzel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síňový myokard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AV uzel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Hisův</a:t>
              </a:r>
              <a:r>
                <a:rPr lang="cs-CZ" sz="1800" dirty="0"/>
                <a:t> svazek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Tawarova</a:t>
              </a:r>
              <a:r>
                <a:rPr lang="cs-CZ" sz="1800" dirty="0"/>
                <a:t> raménka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komorový myokard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Elektrický dipól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41773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Elektroda: snímá elektrický potenciál (</a:t>
            </a:r>
            <a:r>
              <a:rPr lang="el-GR" dirty="0"/>
              <a:t>Φ)</a:t>
            </a:r>
          </a:p>
          <a:p>
            <a:pPr>
              <a:lnSpc>
                <a:spcPct val="100000"/>
              </a:lnSpc>
            </a:pPr>
            <a:r>
              <a:rPr lang="cs-CZ" dirty="0"/>
              <a:t>Elektrický svod: spojení dvou elektrod</a:t>
            </a:r>
          </a:p>
          <a:p>
            <a:pPr>
              <a:lnSpc>
                <a:spcPct val="100000"/>
              </a:lnSpc>
            </a:pPr>
            <a:r>
              <a:rPr lang="cs-CZ" dirty="0"/>
              <a:t>Snímá napětí mezi elektrodami</a:t>
            </a:r>
          </a:p>
          <a:p>
            <a:pPr>
              <a:lnSpc>
                <a:spcPct val="100000"/>
              </a:lnSpc>
            </a:pPr>
            <a:r>
              <a:rPr lang="cs-CZ" dirty="0"/>
              <a:t>Napětí: rozdíl el. potenciálů </a:t>
            </a:r>
            <a:br>
              <a:rPr lang="cs-CZ" dirty="0"/>
            </a:br>
            <a:r>
              <a:rPr lang="cs-CZ" dirty="0"/>
              <a:t>(V= </a:t>
            </a:r>
            <a:r>
              <a:rPr lang="el-GR" dirty="0"/>
              <a:t>Φ1- Φ2)</a:t>
            </a:r>
          </a:p>
        </p:txBody>
      </p:sp>
      <p:pic>
        <p:nvPicPr>
          <p:cNvPr id="6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169827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8272410" y="153624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422182" y="95233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elektroda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616218" y="471826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svod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078672" y="405768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287798" y="529568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7752506" y="175518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3"/>
            <a:ext cx="10753200" cy="1141463"/>
          </a:xfrm>
        </p:spPr>
        <p:txBody>
          <a:bodyPr/>
          <a:lstStyle/>
          <a:p>
            <a:r>
              <a:rPr lang="cs-CZ" dirty="0" err="1"/>
              <a:t>Einthovenův</a:t>
            </a:r>
            <a:r>
              <a:rPr lang="cs-CZ" dirty="0"/>
              <a:t> trojúhelník </a:t>
            </a:r>
            <a:br>
              <a:rPr lang="cs-CZ" dirty="0"/>
            </a:br>
            <a:r>
              <a:rPr lang="cs-CZ" sz="3200" b="0" dirty="0"/>
              <a:t>(standardní, končetinové, bipolární svody)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429" y="1660071"/>
            <a:ext cx="5116285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Bipolární svody: </a:t>
            </a:r>
            <a:br>
              <a:rPr lang="cs-CZ" dirty="0"/>
            </a:br>
            <a:r>
              <a:rPr lang="cs-CZ" dirty="0"/>
              <a:t>obě elektrody jsou aktivní </a:t>
            </a:r>
            <a:br>
              <a:rPr lang="cs-CZ" dirty="0"/>
            </a:br>
            <a:r>
              <a:rPr lang="cs-CZ" sz="2400" dirty="0"/>
              <a:t>(obě mají proměnný el. potenciál)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338271" y="3598217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r>
              <a:rPr lang="cs-CZ" dirty="0" err="1"/>
              <a:t>Goldbergerovy</a:t>
            </a:r>
            <a:r>
              <a:rPr lang="cs-CZ" dirty="0"/>
              <a:t> svody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augmentované</a:t>
            </a:r>
            <a:r>
              <a:rPr lang="cs-CZ" sz="3200" b="0" dirty="0"/>
              <a:t>, končetinové, unipolární svody)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jedna elektroda je aktivní  (proměnný el. potenciál) a druhá je neaktivní (konstantní el. potenciál, obvykle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Aktivní elektroda je vždy kladná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74642"/>
            <a:chOff x="1026837" y="360115"/>
            <a:chExt cx="11574664" cy="10501058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501058"/>
              <a:chOff x="1026837" y="360115"/>
              <a:chExt cx="11574664" cy="10501058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882221"/>
                <a:chOff x="862095" y="884078"/>
                <a:chExt cx="7661490" cy="6541230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0"/>
                  <a:ext cx="925170" cy="664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5" y="1125346"/>
                  <a:ext cx="925170" cy="664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7"/>
                  <a:ext cx="925170" cy="664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 flipH="1">
              <a:off x="6775211" y="1966736"/>
              <a:ext cx="2" cy="789088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Hrudní svody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Hrudní svod: spojení hrudní elektrody a Wilsonovy svorky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aktivní je hrudní elektroda (kladná) a neaktivní je Wilsonova svorka (el. potenciál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Svody podle </a:t>
            </a:r>
            <a:r>
              <a:rPr lang="cs-CZ" dirty="0" err="1"/>
              <a:t>Cabrery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971600" y="870172"/>
            <a:ext cx="5637487" cy="5433412"/>
            <a:chOff x="971600" y="1196752"/>
            <a:chExt cx="5637487" cy="5433412"/>
          </a:xfrm>
        </p:grpSpPr>
        <p:sp>
          <p:nvSpPr>
            <p:cNvPr id="8" name="Obdélník 7"/>
            <p:cNvSpPr/>
            <p:nvPr/>
          </p:nvSpPr>
          <p:spPr>
            <a:xfrm>
              <a:off x="5468218" y="3304798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9" name="Přímá spojnice 38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7" name="Přímá spojnice 36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bdélník 11"/>
            <p:cNvSpPr/>
            <p:nvPr/>
          </p:nvSpPr>
          <p:spPr>
            <a:xfrm>
              <a:off x="2783147" y="5700830"/>
              <a:ext cx="660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aVF</a:t>
              </a:r>
              <a:endParaRPr lang="cs-CZ" sz="2000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83968" y="5301208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650522" y="5445224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III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083242" y="4437112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aVR</a:t>
              </a:r>
              <a:endParaRPr lang="cs-CZ" sz="2000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139601" y="2138985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aVL</a:t>
              </a:r>
              <a:r>
                <a:rPr lang="cs-CZ" sz="2000" b="1" dirty="0"/>
                <a:t> 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06599" y="134250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139952" y="4726885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74840" y="400007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926274" y="2998693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153327" y="5230941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89884" y="496835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688959" y="201587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282185" y="2077429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131840" y="11967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067944" y="170254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29969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115616" y="4078813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138315" y="5968444"/>
              <a:ext cx="808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120°</a:t>
              </a:r>
              <a:endParaRPr lang="cs-CZ" sz="2000" dirty="0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2890306" y="6230054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90°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4598542" y="5824428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60°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5880587" y="4768299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30°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853752" y="3285211"/>
              <a:ext cx="481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0°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853752" y="2118472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-30°</a:t>
              </a:r>
            </a:p>
          </p:txBody>
        </p:sp>
      </p:grpSp>
      <p:grpSp>
        <p:nvGrpSpPr>
          <p:cNvPr id="41" name="Skupina 40"/>
          <p:cNvGrpSpPr>
            <a:grpSpLocks noChangeAspect="1"/>
          </p:cNvGrpSpPr>
          <p:nvPr/>
        </p:nvGrpSpPr>
        <p:grpSpPr>
          <a:xfrm>
            <a:off x="7423203" y="993519"/>
            <a:ext cx="4370943" cy="3275967"/>
            <a:chOff x="939126" y="820251"/>
            <a:chExt cx="7632123" cy="5720181"/>
          </a:xfrm>
        </p:grpSpPr>
        <p:sp>
          <p:nvSpPr>
            <p:cNvPr id="42" name="Rovnoramenný trojúhelník 41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162069" y="5265222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cxnSp>
          <p:nvCxnSpPr>
            <p:cNvPr id="44" name="Přímá spojnice 43"/>
            <p:cNvCxnSpPr>
              <a:endCxn id="42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Skupina 44"/>
            <p:cNvGrpSpPr/>
            <p:nvPr/>
          </p:nvGrpSpPr>
          <p:grpSpPr>
            <a:xfrm>
              <a:off x="5851614" y="3607185"/>
              <a:ext cx="432048" cy="1021078"/>
              <a:chOff x="2609248" y="1377642"/>
              <a:chExt cx="432048" cy="1021078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1735180" y="1414516"/>
              <a:ext cx="432048" cy="591150"/>
              <a:chOff x="6382390" y="235475"/>
              <a:chExt cx="432048" cy="591150"/>
            </a:xfrm>
          </p:grpSpPr>
          <p:sp>
            <p:nvSpPr>
              <p:cNvPr id="75" name="Ovál 7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>
              <a:off x="939126" y="1285747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</a:t>
              </a:r>
              <a:endParaRPr lang="cs-CZ" sz="10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646077" y="127888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</a:t>
              </a:r>
              <a:endParaRPr lang="cs-CZ" sz="100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236901" y="594928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F</a:t>
              </a:r>
              <a:endParaRPr lang="cs-CZ" sz="10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9833" y="1844823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aVR</a:t>
              </a:r>
              <a:endParaRPr lang="cs-CZ" sz="1000" b="1" dirty="0"/>
            </a:p>
          </p:txBody>
        </p:sp>
        <p:cxnSp>
          <p:nvCxnSpPr>
            <p:cNvPr id="51" name="Přímá spojnice 50"/>
            <p:cNvCxnSpPr>
              <a:endCxn id="42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/>
            <p:cNvGrpSpPr/>
            <p:nvPr/>
          </p:nvGrpSpPr>
          <p:grpSpPr>
            <a:xfrm>
              <a:off x="3059832" y="3501008"/>
              <a:ext cx="432048" cy="1021078"/>
              <a:chOff x="2609248" y="1377642"/>
              <a:chExt cx="432048" cy="1021078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7207891" y="1484784"/>
              <a:ext cx="432048" cy="591150"/>
              <a:chOff x="6382390" y="235475"/>
              <a:chExt cx="432048" cy="591150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54" name="Přímá spojnice 53"/>
            <p:cNvCxnSpPr>
              <a:stCxn id="42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Skupina 54"/>
            <p:cNvGrpSpPr/>
            <p:nvPr/>
          </p:nvGrpSpPr>
          <p:grpSpPr>
            <a:xfrm>
              <a:off x="4504297" y="1484784"/>
              <a:ext cx="432048" cy="1021078"/>
              <a:chOff x="2609248" y="1377642"/>
              <a:chExt cx="432048" cy="1021078"/>
            </a:xfrm>
          </p:grpSpPr>
          <p:sp>
            <p:nvSpPr>
              <p:cNvPr id="69" name="Ovál 6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4478971" y="5445224"/>
              <a:ext cx="432048" cy="591150"/>
              <a:chOff x="6382390" y="235475"/>
              <a:chExt cx="432048" cy="591150"/>
            </a:xfrm>
          </p:grpSpPr>
          <p:sp>
            <p:nvSpPr>
              <p:cNvPr id="67" name="Ovál 66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ovéPole 56"/>
            <p:cNvSpPr txBox="1"/>
            <p:nvPr/>
          </p:nvSpPr>
          <p:spPr>
            <a:xfrm>
              <a:off x="5196544" y="1916831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aVL</a:t>
              </a:r>
              <a:endParaRPr lang="cs-CZ" sz="1000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644009" y="4006806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aVF</a:t>
              </a:r>
              <a:endParaRPr lang="cs-CZ" sz="1000" b="1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763687" y="1925217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348136" y="1060223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60303" y="5455350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6803308" y="1091349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7243915" y="1956956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4319242" y="82025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</a:t>
              </a:r>
              <a:endParaRPr lang="cs-CZ" sz="1000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292251" y="365870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III</a:t>
              </a:r>
              <a:endParaRPr lang="cs-CZ" sz="1000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1979712" y="3787185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</a:t>
              </a:r>
              <a:endParaRPr lang="cs-CZ" sz="1000" b="1" dirty="0"/>
            </a:p>
          </p:txBody>
        </p:sp>
      </p:grpSp>
      <p:sp>
        <p:nvSpPr>
          <p:cNvPr id="79" name="Šipka doprava 78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1799450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93586" y="888984"/>
            <a:ext cx="5680874" cy="150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Pozor na pojmy interval a úsek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096000" y="4786229"/>
                <a:ext cx="5964621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4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QT interval závisí na délce RR intervalu 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86229"/>
                <a:ext cx="5964621" cy="1595796"/>
              </a:xfrm>
              <a:prstGeom prst="rect">
                <a:avLst/>
              </a:prstGeom>
              <a:blipFill rotWithShape="1">
                <a:blip r:embed="rId3"/>
                <a:stretch>
                  <a:fillRect l="-1534" b="-5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61675"/>
              </p:ext>
            </p:extLst>
          </p:nvPr>
        </p:nvGraphicFramePr>
        <p:xfrm>
          <a:off x="7803914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289</TotalTime>
  <Words>2013</Words>
  <Application>Microsoft Office PowerPoint</Application>
  <PresentationFormat>Širokoúhlá obrazovka</PresentationFormat>
  <Paragraphs>480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Wingdings</vt:lpstr>
      <vt:lpstr>Prezentace_MU_CZ</vt:lpstr>
      <vt:lpstr>EKG – Elektrokardiografie</vt:lpstr>
      <vt:lpstr>Elektrokardiografie</vt:lpstr>
      <vt:lpstr>Převodní systém srdeční</vt:lpstr>
      <vt:lpstr>Elektrický dipól</vt:lpstr>
      <vt:lpstr>Einthovenův trojúhelník  (standardní, končetinové, bipolární svody)</vt:lpstr>
      <vt:lpstr>Goldbergerovy svody (augmentované, končetinové, unipolární svody)</vt:lpstr>
      <vt:lpstr>Hrudní svody</vt:lpstr>
      <vt:lpstr>Svody podle Cabrery</vt:lpstr>
      <vt:lpstr>Rozměření EKG</vt:lpstr>
      <vt:lpstr>Elektrická osa srdeční</vt:lpstr>
      <vt:lpstr>Diagnostické využití EKG</vt:lpstr>
      <vt:lpstr>Diagnostické využití EKG</vt:lpstr>
      <vt:lpstr>Diagnostické využití EKG</vt:lpstr>
      <vt:lpstr>Dodatek k EKG</vt:lpstr>
      <vt:lpstr>Definice vln a kmitů</vt:lpstr>
      <vt:lpstr>Svod II a aVR</vt:lpstr>
      <vt:lpstr>QRS ve svodech a el. osa</vt:lpstr>
      <vt:lpstr>Elektrická osa srdeční</vt:lpstr>
      <vt:lpstr>Prezentace aplikace PowerPoint</vt:lpstr>
      <vt:lpstr>Prezentace aplikace PowerPoint</vt:lpstr>
      <vt:lpstr>Prezentace aplikace PowerPoint</vt:lpstr>
      <vt:lpstr>Flutter síní</vt:lpstr>
      <vt:lpstr>Fibrilace</vt:lpstr>
      <vt:lpstr>Extrasystoly</vt:lpstr>
      <vt:lpstr>Ischemie srdce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41</cp:revision>
  <cp:lastPrinted>1601-01-01T00:00:00Z</cp:lastPrinted>
  <dcterms:created xsi:type="dcterms:W3CDTF">2018-10-05T10:13:37Z</dcterms:created>
  <dcterms:modified xsi:type="dcterms:W3CDTF">2020-02-24T08:17:24Z</dcterms:modified>
</cp:coreProperties>
</file>