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2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800" dirty="0" smtClean="0"/>
              <a:t>Obrázek - zdroj: ČTK/AP http://magazin.ceskenoviny.cz/zpravy/koureni-a-rakovina-aneb-nejde-jen-o-plice/1165944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22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i="1" u="sng" dirty="0" err="1" smtClean="0">
                <a:latin typeface="Arial" charset="0"/>
              </a:rPr>
              <a:t>Nicotiana</a:t>
            </a:r>
            <a:r>
              <a:rPr lang="cs-CZ" altLang="cs-CZ" i="1" u="sng" dirty="0" smtClean="0">
                <a:latin typeface="Arial" charset="0"/>
              </a:rPr>
              <a:t> </a:t>
            </a:r>
            <a:r>
              <a:rPr lang="cs-CZ" altLang="cs-CZ" i="1" u="sng" dirty="0" err="1" smtClean="0">
                <a:latin typeface="Arial" charset="0"/>
              </a:rPr>
              <a:t>tabacum</a:t>
            </a:r>
            <a:r>
              <a:rPr lang="cs-CZ" altLang="cs-CZ" dirty="0" smtClean="0">
                <a:latin typeface="Arial" charset="0"/>
              </a:rPr>
              <a:t> – tabák viržinský; původ Mexiko, pravděpodobně kříženec planých druhů </a:t>
            </a:r>
            <a:r>
              <a:rPr lang="cs-CZ" altLang="cs-CZ" i="1" dirty="0" smtClean="0">
                <a:latin typeface="Arial" charset="0"/>
              </a:rPr>
              <a:t>N. </a:t>
            </a:r>
            <a:r>
              <a:rPr lang="cs-CZ" altLang="cs-CZ" i="1" dirty="0" err="1" smtClean="0">
                <a:latin typeface="Arial" charset="0"/>
              </a:rPr>
              <a:t>sylvestris</a:t>
            </a:r>
            <a:r>
              <a:rPr lang="cs-CZ" altLang="cs-CZ" i="1" dirty="0" smtClean="0">
                <a:latin typeface="Arial" charset="0"/>
              </a:rPr>
              <a:t> </a:t>
            </a:r>
            <a:r>
              <a:rPr lang="cs-CZ" altLang="cs-CZ" dirty="0" smtClean="0">
                <a:latin typeface="Arial" charset="0"/>
              </a:rPr>
              <a:t>a </a:t>
            </a:r>
            <a:r>
              <a:rPr lang="cs-CZ" altLang="cs-CZ" i="1" dirty="0" smtClean="0">
                <a:latin typeface="Arial" charset="0"/>
              </a:rPr>
              <a:t>N. </a:t>
            </a:r>
            <a:r>
              <a:rPr lang="cs-CZ" altLang="cs-CZ" i="1" dirty="0" err="1" smtClean="0">
                <a:latin typeface="Arial" charset="0"/>
              </a:rPr>
              <a:t>tomentosa</a:t>
            </a:r>
            <a:r>
              <a:rPr lang="cs-CZ" altLang="cs-CZ" i="1" dirty="0" smtClean="0">
                <a:latin typeface="Arial" charset="0"/>
              </a:rPr>
              <a:t>. </a:t>
            </a:r>
            <a:r>
              <a:rPr lang="cs-CZ" altLang="cs-CZ" dirty="0" smtClean="0">
                <a:latin typeface="Arial" charset="0"/>
              </a:rPr>
              <a:t> </a:t>
            </a:r>
          </a:p>
          <a:p>
            <a:r>
              <a:rPr lang="cs-CZ" altLang="cs-CZ" i="1" u="sng" dirty="0" err="1" smtClean="0">
                <a:latin typeface="Arial" charset="0"/>
              </a:rPr>
              <a:t>Nicotiana</a:t>
            </a:r>
            <a:r>
              <a:rPr lang="cs-CZ" altLang="cs-CZ" i="1" u="sng" dirty="0" smtClean="0">
                <a:latin typeface="Arial" charset="0"/>
              </a:rPr>
              <a:t> </a:t>
            </a:r>
            <a:r>
              <a:rPr lang="cs-CZ" altLang="cs-CZ" i="1" u="sng" dirty="0" err="1" smtClean="0">
                <a:latin typeface="Arial" charset="0"/>
              </a:rPr>
              <a:t>rustica</a:t>
            </a:r>
            <a:r>
              <a:rPr lang="cs-CZ" altLang="cs-CZ" i="1" u="sng" dirty="0" smtClean="0">
                <a:latin typeface="Arial" charset="0"/>
              </a:rPr>
              <a:t> </a:t>
            </a:r>
            <a:r>
              <a:rPr lang="cs-CZ" altLang="cs-CZ" u="sng" dirty="0" smtClean="0">
                <a:latin typeface="Arial" charset="0"/>
              </a:rPr>
              <a:t>L.</a:t>
            </a:r>
            <a:r>
              <a:rPr lang="cs-CZ" altLang="cs-CZ" dirty="0" smtClean="0">
                <a:latin typeface="Arial" charset="0"/>
              </a:rPr>
              <a:t> – tabák selský – lidově Machorka, jeden z původních botanických druhů. </a:t>
            </a:r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637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Obrázek - zdroj: https://en.wikipedia.org/wiki/Heat-not-burn_tobacco_product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20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cs-CZ" sz="1200" dirty="0" smtClean="0"/>
              <a:t>Zdroj: http://allfunnyiffo.blogspot.cz/2013/02/funny-animals-smoking-best-photos-and.html</a:t>
            </a:r>
          </a:p>
          <a:p>
            <a:pPr eaLnBrk="1" hangingPunct="1">
              <a:defRPr/>
            </a:pPr>
            <a:endParaRPr lang="cs-CZ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cs-CZ" sz="1200" dirty="0" smtClean="0"/>
              <a:t>Zdroj: http://allfunnyiffo.blogspot.cz/2013/02/funny-animals-smoking-best-photos-and.html</a:t>
            </a:r>
          </a:p>
          <a:p>
            <a:pPr eaLnBrk="1" hangingPunct="1">
              <a:defRPr/>
            </a:pPr>
            <a:endParaRPr lang="cs-CZ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Zdroj: http://allfunnyiffo.blogspot.cz/2013/02/funny-animals-smoking-best-photos-and.html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095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Zdroj: SZÚ 2017: http://www.szu.cz/uploads/documents/szu/aktual/uzivani_tabaku_2017.pdf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7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Studie: </a:t>
            </a:r>
            <a:r>
              <a:rPr lang="cs-CZ" altLang="cs-CZ" i="1" dirty="0" err="1" smtClean="0"/>
              <a:t>Durazzo</a:t>
            </a:r>
            <a:r>
              <a:rPr lang="cs-CZ" altLang="cs-CZ" i="1" dirty="0" smtClean="0"/>
              <a:t> TC et al., </a:t>
            </a:r>
            <a:r>
              <a:rPr lang="cs-CZ" altLang="cs-CZ" i="1" dirty="0" err="1" smtClean="0"/>
              <a:t>Drug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Alcohol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Depend</a:t>
            </a:r>
            <a:r>
              <a:rPr lang="cs-CZ" altLang="cs-CZ" i="1" dirty="0" smtClean="0"/>
              <a:t> 2011;doi:10.1016/j.drugalcdep.2011.09.019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219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První za 2h, maximum po 24-48h, doba trvání 3 týdny – 3 měsíce, ve vlnách, nejčastější příčina relapsu. Minnesotská škála abstinenčních příznaků – 15 bodů, podle intenzity výběr léčby.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417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Mimořádně důležitá – týká se všech lékařů i ostatního zdravotnického personálu – autorita, důvěra pacienta, znalosti, příležitost ovlivnit pacienta! Program 5A – u nás někdy zjednodušován na 4A – vynechání prostředního bodu</a:t>
            </a:r>
          </a:p>
          <a:p>
            <a:r>
              <a:rPr lang="cs-CZ" altLang="cs-CZ" dirty="0" smtClean="0"/>
              <a:t>První tři body – každý!!! Lékař, další dva – specialisté v centrech</a:t>
            </a:r>
          </a:p>
          <a:p>
            <a:r>
              <a:rPr lang="cs-CZ" altLang="cs-CZ" dirty="0" smtClean="0"/>
              <a:t>ASK – odběr kuřácké anamnézy – vždy se ptát, vždy vyjádřit nesouhlas s kouřením, ne až při klinické manifestaci následků kouření</a:t>
            </a:r>
          </a:p>
          <a:p>
            <a:r>
              <a:rPr lang="cs-CZ" altLang="cs-CZ" dirty="0" smtClean="0"/>
              <a:t>ADVICE – personifikovat riziko – na základě zdravotního stavu, rodinné anamnézy, sociálního postavení</a:t>
            </a:r>
          </a:p>
          <a:p>
            <a:r>
              <a:rPr lang="cs-CZ" altLang="cs-CZ" dirty="0" smtClean="0"/>
              <a:t>ASSESS – zvážit, co dál, zda pacient chce odvykat, jestli je schopen sám, zda půjde do specializovaného centra…</a:t>
            </a:r>
          </a:p>
          <a:p>
            <a:r>
              <a:rPr lang="cs-CZ" altLang="cs-CZ" dirty="0" smtClean="0"/>
              <a:t>ASSIST – stanovení intenzity závislosti, volba vhodné metody a doplňkové terapie, příprava na den D, …</a:t>
            </a:r>
          </a:p>
          <a:p>
            <a:r>
              <a:rPr lang="cs-CZ" altLang="cs-CZ" dirty="0" smtClean="0"/>
              <a:t>ARRANGE… - sledování nejméně po dobu 1 roku, zpočátku časté kontroly (2 týdny) – podpora motivace, překonání nejkrizovějšího období, příprava na život bez cigarety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2068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Žvýkačky – nejstarší forma NNT – od 60. let američtí námořníci v ponorkách. Vstřebávání v alkalickém </a:t>
            </a:r>
            <a:r>
              <a:rPr lang="cs-CZ" altLang="cs-CZ" dirty="0" err="1" smtClean="0"/>
              <a:t>ph</a:t>
            </a:r>
            <a:r>
              <a:rPr lang="cs-CZ" altLang="cs-CZ" dirty="0" smtClean="0"/>
              <a:t> dutiny ústní – rozžvýkat, 2-3min nechat, nepolykat, </a:t>
            </a:r>
            <a:r>
              <a:rPr lang="cs-CZ" altLang="cs-CZ" dirty="0" err="1" smtClean="0"/>
              <a:t>celk</a:t>
            </a:r>
            <a:r>
              <a:rPr lang="cs-CZ" altLang="cs-CZ" dirty="0" smtClean="0"/>
              <a:t>. doba 30-45min</a:t>
            </a:r>
          </a:p>
          <a:p>
            <a:r>
              <a:rPr lang="cs-CZ" altLang="cs-CZ" dirty="0" smtClean="0"/>
              <a:t>Náplasti – i nejslabší pro kuřáky od 10 </a:t>
            </a:r>
            <a:r>
              <a:rPr lang="cs-CZ" altLang="cs-CZ" dirty="0" err="1" smtClean="0"/>
              <a:t>cig</a:t>
            </a:r>
            <a:r>
              <a:rPr lang="cs-CZ" altLang="cs-CZ" dirty="0" smtClean="0"/>
              <a:t>./den!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2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429691"/>
            <a:ext cx="11361600" cy="783772"/>
          </a:xfrm>
        </p:spPr>
        <p:txBody>
          <a:bodyPr/>
          <a:lstStyle/>
          <a:p>
            <a:pPr algn="ctr"/>
            <a:r>
              <a:rPr lang="cs-CZ" sz="5400" dirty="0" smtClean="0"/>
              <a:t>Kuřáctví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3396344"/>
            <a:ext cx="11361600" cy="1418556"/>
          </a:xfrm>
        </p:spPr>
        <p:txBody>
          <a:bodyPr/>
          <a:lstStyle/>
          <a:p>
            <a:r>
              <a:rPr lang="cs-CZ" dirty="0" smtClean="0"/>
              <a:t>Sociální a kulturní aspekty, současný stav v ČR a možnosti léčby závislosti na tabáku</a:t>
            </a:r>
          </a:p>
          <a:p>
            <a:endParaRPr lang="cs-CZ" dirty="0" smtClean="0"/>
          </a:p>
          <a:p>
            <a:r>
              <a:rPr lang="cs-CZ" dirty="0"/>
              <a:t>Ochrana a podpora zdraví II. – cvičení (VLOZ0642c)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Jana Fialová, Ph.D.</a:t>
            </a:r>
          </a:p>
          <a:p>
            <a:r>
              <a:rPr lang="cs-CZ" dirty="0" smtClean="0"/>
              <a:t>Ústav ochrany a podpory zdraví</a:t>
            </a:r>
          </a:p>
          <a:p>
            <a:endParaRPr lang="cs-CZ" dirty="0"/>
          </a:p>
          <a:p>
            <a:r>
              <a:rPr lang="cs-CZ" dirty="0" smtClean="0"/>
              <a:t>Jaro 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latin typeface="Times New Roman" pitchFamily="18" charset="0"/>
              </a:rPr>
              <a:t>Nejdelší prospektivní studie – osloveno více než 34 000 britských lékařů (zapojilo se více než 2/3). Základní hypotéza – „kouření je podstatnou příčinou rakoviny plic“. V letech 1951-1971 byl rozdíl v délce života kuřáků a nekuřáků 5 let, po dalších 20 letech již 8 let a poslední studie konstatuje ztrátu 10 let života u britských lékařů-mužů, kteří kouří, ve srovnání s celoživotními nekuřáky. </a:t>
            </a:r>
            <a:endParaRPr lang="cs-CZ" altLang="cs-CZ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Doctors</a:t>
            </a:r>
            <a:r>
              <a:rPr lang="cs-CZ" dirty="0"/>
              <a:t>' Study 1951 - 2001</a:t>
            </a:r>
          </a:p>
        </p:txBody>
      </p:sp>
      <p:graphicFrame>
        <p:nvGraphicFramePr>
          <p:cNvPr id="10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08001"/>
              </p:ext>
            </p:extLst>
          </p:nvPr>
        </p:nvGraphicFramePr>
        <p:xfrm>
          <a:off x="2595417" y="2761674"/>
          <a:ext cx="6918037" cy="322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kument" r:id="rId3" imgW="5754624" imgH="2529840" progId="Word.Document.8">
                  <p:embed/>
                </p:oleObj>
              </mc:Choice>
              <mc:Fallback>
                <p:oleObj name="dokument" r:id="rId3" imgW="5754624" imgH="2529840" progId="Word.Document.8">
                  <p:embed/>
                  <p:pic>
                    <p:nvPicPr>
                      <p:cNvPr id="28675" name="Zástupný symbol pro obsah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417" y="2761674"/>
                        <a:ext cx="6918037" cy="3223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84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Úmrtnost kuřáků: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KVN ………….. 1,69 mil/rok</a:t>
            </a:r>
          </a:p>
          <a:p>
            <a:pPr>
              <a:defRPr/>
            </a:pPr>
            <a:r>
              <a:rPr lang="cs-CZ" altLang="cs-CZ" dirty="0"/>
              <a:t>CHOPN………. 970 tisíc/rok</a:t>
            </a:r>
          </a:p>
          <a:p>
            <a:pPr>
              <a:defRPr/>
            </a:pPr>
            <a:r>
              <a:rPr lang="cs-CZ" altLang="cs-CZ" dirty="0"/>
              <a:t>Ca PLIC………. 850 tisíc/rok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WHO: globální pandemie následků kouření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9416" y="1789625"/>
            <a:ext cx="5204018" cy="389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3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Onemocnění prokazatelně související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14763"/>
            <a:ext cx="10753200" cy="4756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/>
              <a:t>Ca krku, úst a hrtanu, Ca střev a konečníku, Ca močového ústrojí, Ca prsu a děložního čípku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Reprodukční zdraví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Dentální zdraví</a:t>
            </a:r>
          </a:p>
          <a:p>
            <a:pPr>
              <a:lnSpc>
                <a:spcPct val="100000"/>
              </a:lnSpc>
            </a:pPr>
            <a:r>
              <a:rPr lang="cs-CZ" altLang="cs-CZ" sz="2200" dirty="0"/>
              <a:t>Vředová choroba žaludku a dvanáctníku</a:t>
            </a:r>
          </a:p>
          <a:p>
            <a:pPr>
              <a:lnSpc>
                <a:spcPct val="100000"/>
              </a:lnSpc>
            </a:pPr>
            <a:r>
              <a:rPr lang="cs-CZ" altLang="cs-CZ" sz="2200" dirty="0"/>
              <a:t>Střevní polypy, Crohnova nemoc</a:t>
            </a:r>
          </a:p>
          <a:p>
            <a:pPr>
              <a:lnSpc>
                <a:spcPct val="100000"/>
              </a:lnSpc>
            </a:pPr>
            <a:r>
              <a:rPr lang="cs-CZ" altLang="cs-CZ" sz="2200" dirty="0"/>
              <a:t>Poruchy imunity</a:t>
            </a:r>
          </a:p>
          <a:p>
            <a:pPr>
              <a:lnSpc>
                <a:spcPct val="100000"/>
              </a:lnSpc>
            </a:pPr>
            <a:r>
              <a:rPr lang="cs-CZ" altLang="cs-CZ" sz="2200" dirty="0" err="1"/>
              <a:t>Makulární</a:t>
            </a:r>
            <a:r>
              <a:rPr lang="cs-CZ" altLang="cs-CZ" sz="2200" dirty="0"/>
              <a:t> degenerace sítnice a katarakta</a:t>
            </a:r>
          </a:p>
          <a:p>
            <a:pPr>
              <a:lnSpc>
                <a:spcPct val="100000"/>
              </a:lnSpc>
            </a:pPr>
            <a:r>
              <a:rPr lang="cs-CZ" altLang="cs-CZ" sz="2200" dirty="0" err="1"/>
              <a:t>Hyposmie</a:t>
            </a:r>
            <a:r>
              <a:rPr lang="cs-CZ" altLang="cs-CZ" sz="2200" dirty="0"/>
              <a:t>, časnější </a:t>
            </a:r>
            <a:r>
              <a:rPr lang="cs-CZ" altLang="cs-CZ" sz="2200" dirty="0" err="1"/>
              <a:t>presbyakusie</a:t>
            </a:r>
            <a:endParaRPr lang="cs-CZ" altLang="cs-CZ" sz="2200" dirty="0"/>
          </a:p>
          <a:p>
            <a:pPr>
              <a:lnSpc>
                <a:spcPct val="100000"/>
              </a:lnSpc>
            </a:pPr>
            <a:r>
              <a:rPr lang="cs-CZ" altLang="cs-CZ" sz="2200" dirty="0"/>
              <a:t>Psychiatrická onemocnění</a:t>
            </a:r>
          </a:p>
          <a:p>
            <a:pPr>
              <a:lnSpc>
                <a:spcPct val="100000"/>
              </a:lnSpc>
            </a:pPr>
            <a:r>
              <a:rPr lang="cs-CZ" altLang="cs-CZ" sz="2200" dirty="0"/>
              <a:t>Horší hojení ran, kožních lézí, zvýšená tvorba vrásek</a:t>
            </a:r>
          </a:p>
          <a:p>
            <a:pPr>
              <a:lnSpc>
                <a:spcPct val="100000"/>
              </a:lnSpc>
            </a:pPr>
            <a:r>
              <a:rPr lang="cs-CZ" altLang="cs-CZ" sz="2200" dirty="0"/>
              <a:t>Horší tolerance celkové anestezie</a:t>
            </a:r>
          </a:p>
          <a:p>
            <a:pPr>
              <a:lnSpc>
                <a:spcPct val="100000"/>
              </a:lnSpc>
            </a:pPr>
            <a:r>
              <a:rPr lang="cs-CZ" altLang="cs-CZ" sz="2200" dirty="0"/>
              <a:t>Psoriáza</a:t>
            </a:r>
          </a:p>
          <a:p>
            <a:pPr>
              <a:lnSpc>
                <a:spcPct val="100000"/>
              </a:lnSpc>
            </a:pPr>
            <a:r>
              <a:rPr lang="cs-CZ" altLang="cs-CZ" sz="2200" dirty="0"/>
              <a:t>Tremor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93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1284291"/>
          </a:xfrm>
        </p:spPr>
        <p:txBody>
          <a:bodyPr/>
          <a:lstStyle/>
          <a:p>
            <a:r>
              <a:rPr lang="cs-CZ" dirty="0"/>
              <a:t>Důsledky kouření v těhotenství a prenatální expozice tabákovému kouři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61309"/>
            <a:ext cx="10753200" cy="367069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/>
              <a:t>Intrauterinní  retardace (nižší porodní hmotnost i délka, menší obvod hlavičky i hrudníku)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Častější vrozené  vývojové vady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Abstinenční příznaky dětí po porodu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Syndrom náhlého úmrtí kojenců - SIDS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Poruchy chování, socializace, učení – ADHD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 err="1"/>
              <a:t>Programing</a:t>
            </a:r>
            <a:r>
              <a:rPr lang="cs-CZ" altLang="cs-CZ" dirty="0"/>
              <a:t>  KVN (obezita, nevratné změny ve spektru sérových lipidů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825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/>
          <p:cNvSpPr>
            <a:spLocks noGrp="1"/>
          </p:cNvSpPr>
          <p:nvPr>
            <p:ph type="body" sz="quarter" idx="26"/>
          </p:nvPr>
        </p:nvSpPr>
        <p:spPr>
          <a:xfrm>
            <a:off x="720000" y="1413163"/>
            <a:ext cx="5220000" cy="487157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</a:rPr>
              <a:t>Aktivně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a pasivní kouření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7"/>
          </p:nvPr>
        </p:nvSpPr>
        <p:spPr>
          <a:xfrm>
            <a:off x="6251278" y="1413163"/>
            <a:ext cx="5220000" cy="526472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</a:rPr>
              <a:t>Pasivně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720000" y="1976581"/>
            <a:ext cx="5219998" cy="40362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2400" b="1" dirty="0" err="1"/>
              <a:t>First</a:t>
            </a:r>
            <a:r>
              <a:rPr lang="cs-CZ" sz="2400" b="1" dirty="0"/>
              <a:t>-hand </a:t>
            </a:r>
            <a:r>
              <a:rPr lang="cs-CZ" sz="2400" b="1" dirty="0" err="1"/>
              <a:t>smoke</a:t>
            </a:r>
            <a:endParaRPr lang="cs-CZ" sz="2400" b="1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400" dirty="0" err="1"/>
              <a:t>Main</a:t>
            </a:r>
            <a:r>
              <a:rPr lang="cs-CZ" sz="2400" dirty="0"/>
              <a:t> </a:t>
            </a:r>
            <a:r>
              <a:rPr lang="cs-CZ" sz="2400" dirty="0" err="1"/>
              <a:t>stream</a:t>
            </a:r>
            <a:endParaRPr lang="cs-CZ" sz="2400" dirty="0"/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sz="2400" dirty="0"/>
              <a:t>Teplota 800-900°C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sz="2400" dirty="0"/>
              <a:t>Obsah O2 kolem 16%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28"/>
          </p:nvPr>
        </p:nvSpPr>
        <p:spPr>
          <a:xfrm>
            <a:off x="6251280" y="1976581"/>
            <a:ext cx="5219998" cy="385369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  <a:defRPr/>
            </a:pPr>
            <a:r>
              <a:rPr lang="cs-CZ" sz="2400" b="1" dirty="0" smtClean="0"/>
              <a:t>Second-hand </a:t>
            </a:r>
            <a:r>
              <a:rPr lang="cs-CZ" sz="2400" b="1" dirty="0" err="1"/>
              <a:t>smoke</a:t>
            </a:r>
            <a:r>
              <a:rPr lang="cs-CZ" sz="2400" b="1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environmental</a:t>
            </a:r>
            <a:r>
              <a:rPr lang="cs-CZ" sz="2400" dirty="0"/>
              <a:t> </a:t>
            </a:r>
            <a:r>
              <a:rPr lang="cs-CZ" sz="2400" dirty="0" err="1"/>
              <a:t>tobacco</a:t>
            </a:r>
            <a:r>
              <a:rPr lang="cs-CZ" sz="2400" dirty="0"/>
              <a:t> </a:t>
            </a:r>
            <a:r>
              <a:rPr lang="cs-CZ" sz="2400" dirty="0" err="1"/>
              <a:t>smoke</a:t>
            </a:r>
            <a:r>
              <a:rPr lang="cs-CZ" sz="2400" dirty="0"/>
              <a:t>)</a:t>
            </a:r>
          </a:p>
          <a:p>
            <a:pPr marL="0" indent="0">
              <a:lnSpc>
                <a:spcPct val="100000"/>
              </a:lnSpc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cs-CZ" sz="2400" dirty="0" err="1"/>
              <a:t>Side</a:t>
            </a:r>
            <a:r>
              <a:rPr lang="cs-CZ" sz="2400" dirty="0"/>
              <a:t> </a:t>
            </a:r>
            <a:r>
              <a:rPr lang="cs-CZ" sz="2400" dirty="0" err="1"/>
              <a:t>stream</a:t>
            </a:r>
            <a:endParaRPr lang="cs-CZ" sz="2400" dirty="0"/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sz="2400" dirty="0"/>
              <a:t>Teplota 600°c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sz="2400" dirty="0"/>
              <a:t>Obsah o2 asi 2%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sz="2400" dirty="0"/>
              <a:t>Vyšší obsah některých </a:t>
            </a:r>
            <a:r>
              <a:rPr lang="cs-CZ" sz="2400" dirty="0" err="1"/>
              <a:t>chem</a:t>
            </a:r>
            <a:r>
              <a:rPr lang="cs-CZ" sz="2400" dirty="0"/>
              <a:t>. látek (aceton, akrolein, formaldehyd, čpavek, kadmium, CO, naftalen, toluen, polonium 210</a:t>
            </a:r>
            <a:r>
              <a:rPr lang="cs-CZ" sz="2400" dirty="0" smtClean="0"/>
              <a:t>…)</a:t>
            </a:r>
            <a:endParaRPr lang="cs-CZ" sz="2400" dirty="0"/>
          </a:p>
        </p:txBody>
      </p:sp>
      <p:pic>
        <p:nvPicPr>
          <p:cNvPr id="15" name="Picture 4" descr="C:\Users\Mgr. Fialová\Desktop\Kouření\Kouření obrázky\Funny Animals Smoking 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51" y="3760271"/>
            <a:ext cx="309721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7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Zbytkový kouř: </a:t>
            </a:r>
            <a:r>
              <a:rPr lang="cs-CZ" dirty="0" err="1"/>
              <a:t>Third</a:t>
            </a:r>
            <a:r>
              <a:rPr lang="cs-CZ" dirty="0"/>
              <a:t>-hand </a:t>
            </a:r>
            <a:r>
              <a:rPr lang="cs-CZ" dirty="0" err="1"/>
              <a:t>smoke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51709"/>
            <a:ext cx="10753200" cy="4488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dirty="0"/>
              <a:t>Forma </a:t>
            </a:r>
            <a:r>
              <a:rPr lang="cs-CZ" altLang="cs-CZ" sz="2400" dirty="0">
                <a:solidFill>
                  <a:srgbClr val="FF0000"/>
                </a:solidFill>
              </a:rPr>
              <a:t>pasivního </a:t>
            </a:r>
            <a:r>
              <a:rPr lang="cs-CZ" altLang="cs-CZ" sz="2400" dirty="0" smtClean="0">
                <a:solidFill>
                  <a:srgbClr val="FF0000"/>
                </a:solidFill>
              </a:rPr>
              <a:t>kouření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2400" dirty="0"/>
              <a:t>Specifický produkt kouření: zbytky nikotinu a ostatních chemických látek z kouře a produkty jejich interakcí s dalšími látkami v (znečištěném) prostředí (ozon, kyselina dusičná) + jemný prach (z prostředí, ze spalování cigaret)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Perzistentní toxické a karcinogenní látky – </a:t>
            </a:r>
            <a:r>
              <a:rPr lang="cs-CZ" altLang="cs-CZ" sz="2400" dirty="0" err="1"/>
              <a:t>nitrosaminy</a:t>
            </a:r>
            <a:endParaRPr lang="cs-CZ" altLang="cs-CZ" sz="2400" dirty="0"/>
          </a:p>
          <a:p>
            <a:pPr>
              <a:lnSpc>
                <a:spcPct val="100000"/>
              </a:lnSpc>
            </a:pPr>
            <a:r>
              <a:rPr lang="cs-CZ" altLang="cs-CZ" sz="2400" dirty="0"/>
              <a:t>Kontaminace povrchů v interiérech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Nábytek, textilie, předměty v obydlích a autech</a:t>
            </a:r>
          </a:p>
          <a:p>
            <a:pPr>
              <a:lnSpc>
                <a:spcPct val="100000"/>
              </a:lnSpc>
            </a:pPr>
            <a:endParaRPr lang="cs-CZ" altLang="cs-CZ" sz="2400" dirty="0"/>
          </a:p>
          <a:p>
            <a:pPr>
              <a:lnSpc>
                <a:spcPct val="100000"/>
              </a:lnSpc>
            </a:pPr>
            <a:r>
              <a:rPr lang="cs-CZ" altLang="cs-CZ" sz="2400" dirty="0"/>
              <a:t>Nejohroženější skupina – děti (nezralost biologických struktur, rychlejší dechová frekvence, nižší dechová zóna, specifické návyky – lezení po čtyřech, olizování rukou</a:t>
            </a:r>
            <a:r>
              <a:rPr lang="cs-CZ" altLang="cs-CZ" sz="2400" dirty="0" smtClean="0"/>
              <a:t>…)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1678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800" dirty="0" smtClean="0"/>
              <a:t>2012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609600"/>
            <a:ext cx="10753200" cy="561976"/>
          </a:xfrm>
        </p:spPr>
        <p:txBody>
          <a:bodyPr/>
          <a:lstStyle/>
          <a:p>
            <a:r>
              <a:rPr lang="cs-CZ" dirty="0" smtClean="0"/>
              <a:t>Prevalence kouření a užívání tabáku v ČR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800" dirty="0" smtClean="0"/>
              <a:t>2017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Celková prevalence kouření cigaret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altLang="cs-CZ" sz="2400" dirty="0"/>
              <a:t>31,3%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Podle pohlaví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altLang="cs-CZ" sz="2400" dirty="0"/>
              <a:t>muži 36%, ženy 26% 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Podle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věku: </a:t>
            </a:r>
            <a:r>
              <a:rPr lang="cs-CZ" altLang="cs-CZ" sz="2400" b="1" dirty="0"/>
              <a:t>do 15 let: </a:t>
            </a:r>
            <a:r>
              <a:rPr lang="cs-CZ" altLang="cs-CZ" sz="2400" dirty="0"/>
              <a:t>až 33%,</a:t>
            </a:r>
            <a:r>
              <a:rPr lang="cs-CZ" altLang="cs-CZ" sz="2400" b="1" dirty="0"/>
              <a:t>15-24 let: </a:t>
            </a:r>
            <a:r>
              <a:rPr lang="cs-CZ" altLang="cs-CZ" sz="2400" dirty="0"/>
              <a:t>43%, </a:t>
            </a:r>
            <a:r>
              <a:rPr lang="cs-CZ" altLang="cs-CZ" sz="2400" b="1" dirty="0"/>
              <a:t>25-44 let:</a:t>
            </a:r>
            <a:r>
              <a:rPr lang="cs-CZ" altLang="cs-CZ" sz="2400" dirty="0"/>
              <a:t> 33%, </a:t>
            </a:r>
            <a:r>
              <a:rPr lang="cs-CZ" altLang="cs-CZ" sz="2400" b="1" dirty="0"/>
              <a:t>45-64 let: </a:t>
            </a:r>
            <a:r>
              <a:rPr lang="cs-CZ" altLang="cs-CZ" sz="2400" dirty="0"/>
              <a:t>28%, </a:t>
            </a:r>
            <a:r>
              <a:rPr lang="cs-CZ" altLang="cs-CZ" sz="2400" b="1" dirty="0"/>
              <a:t>nad 65 let: </a:t>
            </a:r>
            <a:r>
              <a:rPr lang="cs-CZ" altLang="cs-CZ" sz="2400" dirty="0"/>
              <a:t>20% 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Užívání jiných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tabákových </a:t>
            </a:r>
            <a:r>
              <a:rPr lang="cs-CZ" altLang="cs-CZ" sz="2400" b="1" dirty="0">
                <a:solidFill>
                  <a:srgbClr val="FF0000"/>
                </a:solidFill>
              </a:rPr>
              <a:t>výrobků než cigaret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altLang="cs-CZ" sz="2400" dirty="0"/>
              <a:t>dýmky, doutníky, vodní dýmky kolem 2 – 2,5 %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Bezdýmný tabák</a:t>
            </a:r>
            <a:r>
              <a:rPr 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sz="2400" dirty="0" smtClean="0"/>
              <a:t>nebylo hodnoceno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Celková prevalence kouření cigaret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altLang="cs-CZ" sz="2400" dirty="0"/>
              <a:t>25,2%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Podle pohlaví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altLang="cs-CZ" sz="2400" dirty="0"/>
              <a:t>muži 30%, ženy 20% 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Podle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věku: </a:t>
            </a:r>
            <a:r>
              <a:rPr lang="cs-CZ" altLang="cs-CZ" sz="2400" b="1" dirty="0"/>
              <a:t>15-24 let: </a:t>
            </a:r>
            <a:r>
              <a:rPr lang="cs-CZ" altLang="cs-CZ" sz="2400" dirty="0"/>
              <a:t>36%, 25-44 let: 27%, </a:t>
            </a:r>
            <a:r>
              <a:rPr lang="cs-CZ" altLang="cs-CZ" sz="2400" b="1" dirty="0"/>
              <a:t>45-64 let: </a:t>
            </a:r>
            <a:r>
              <a:rPr lang="cs-CZ" altLang="cs-CZ" sz="2400" dirty="0"/>
              <a:t>26%, </a:t>
            </a:r>
            <a:r>
              <a:rPr lang="cs-CZ" altLang="cs-CZ" sz="2400" b="1" dirty="0"/>
              <a:t>nad 65 let: </a:t>
            </a:r>
            <a:r>
              <a:rPr lang="cs-CZ" altLang="cs-CZ" sz="2400" dirty="0"/>
              <a:t>15%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Užívání jiných tabákových výrobků než cigaret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altLang="cs-CZ" sz="2400" dirty="0"/>
              <a:t>dýmky, doutníky, vodní dýmky kolem 4,7%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Bezdýmný tabák</a:t>
            </a:r>
            <a:r>
              <a:rPr lang="cs-CZ" sz="2400" b="1" dirty="0" smtClean="0">
                <a:solidFill>
                  <a:srgbClr val="FF0000"/>
                </a:solidFill>
              </a:rPr>
              <a:t>: </a:t>
            </a:r>
            <a:r>
              <a:rPr lang="cs-CZ" sz="2400" dirty="0"/>
              <a:t>2,5%</a:t>
            </a:r>
          </a:p>
        </p:txBody>
      </p:sp>
    </p:spTree>
    <p:extLst>
      <p:ext uri="{BB962C8B-B14F-4D97-AF65-F5344CB8AC3E}">
        <p14:creationId xmlns:p14="http://schemas.microsoft.com/office/powerpoint/2010/main" val="194263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Tabakismus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31636"/>
            <a:ext cx="10753200" cy="44003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Závislost na nikotinu - </a:t>
            </a:r>
            <a:r>
              <a:rPr lang="cs-CZ" b="1" dirty="0">
                <a:solidFill>
                  <a:srgbClr val="FF0000"/>
                </a:solidFill>
              </a:rPr>
              <a:t>Dg. F 17 </a:t>
            </a:r>
            <a:r>
              <a:rPr lang="cs-CZ" dirty="0">
                <a:solidFill>
                  <a:srgbClr val="FF0000"/>
                </a:solidFill>
              </a:rPr>
              <a:t>dle Mezinárodního klasifikačního seznamu nemocí: „Poruchy duševní a poruchy chování způsobené užíváním tabáku“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U dětí a mladistvých – rychlý rozvoj fyzické závislosti (není plně dokončen vývoj mozku: limbické struktury=emocionální složka chování, frontální kortex=kognitivní složka, prokázaný kognitivní deficit v dospělosti)</a:t>
            </a:r>
            <a:endParaRPr lang="cs-CZ" altLang="cs-CZ" i="1" dirty="0"/>
          </a:p>
          <a:p>
            <a:pPr>
              <a:lnSpc>
                <a:spcPct val="100000"/>
              </a:lnSpc>
            </a:pPr>
            <a:r>
              <a:rPr lang="cs-CZ" altLang="cs-CZ" dirty="0"/>
              <a:t> Při dlouhodobé závislosti zjištěny následky ve věku 30 – 60 let: Snížení schopnosti audio-verbálního učení, snížení vizuální prostorové paměti, snížení kognitivních schopností, snížení fyzické výkonnosti, snížení obecné inteligence, snížení posturální stability a motorické obratnosti.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82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a vývoj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81018"/>
            <a:ext cx="10753200" cy="382771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Tři fáze vývoje onemocnění: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b="1" dirty="0"/>
              <a:t>Psychosociální podněty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b="1" dirty="0"/>
              <a:t>Upevňování „psychické závislosti“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b="1" dirty="0"/>
              <a:t>Vznik syndromu závislosti - u 60 - 80% kuřáků</a:t>
            </a:r>
          </a:p>
          <a:p>
            <a:pPr>
              <a:lnSpc>
                <a:spcPct val="100000"/>
              </a:lnSpc>
            </a:pP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Syndrom závislosti - soubor behaviorálních, kognitivních a fyziologických fenoménů, který se vyvíjí po opakovaném užití látky a který typicky zahrnuje </a:t>
            </a:r>
            <a:r>
              <a:rPr lang="cs-CZ" altLang="cs-CZ" dirty="0" err="1"/>
              <a:t>m.j</a:t>
            </a:r>
            <a:r>
              <a:rPr lang="cs-CZ" altLang="cs-CZ" dirty="0"/>
              <a:t>. tzv. </a:t>
            </a:r>
            <a:r>
              <a:rPr lang="cs-CZ" altLang="cs-CZ" b="1" dirty="0"/>
              <a:t>abstinenční příznaky</a:t>
            </a:r>
            <a:r>
              <a:rPr lang="cs-CZ" alt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949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Abstinenční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764144"/>
            <a:ext cx="10753200" cy="40678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 err="1"/>
              <a:t>craving</a:t>
            </a:r>
            <a:r>
              <a:rPr lang="cs-CZ" altLang="cs-CZ" dirty="0"/>
              <a:t> – bažení, nutkání, chuť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špatná nálada, deprese, podrážděnost až agresivita, zlost, frustrace, úzkost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nespavost, únava, bolesti hlavy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zvýšená chuť k jídlu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nevolnost, zácpa, plynatost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pokles TK, závratě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menší schopnost soustředění a zvládání stresových </a:t>
            </a:r>
            <a:r>
              <a:rPr lang="cs-CZ" altLang="cs-CZ" dirty="0" smtClean="0"/>
              <a:t>situací</a:t>
            </a:r>
          </a:p>
          <a:p>
            <a:pPr>
              <a:lnSpc>
                <a:spcPct val="100000"/>
              </a:lnSpc>
            </a:pPr>
            <a:r>
              <a:rPr lang="cs-CZ" altLang="cs-CZ" dirty="0" smtClean="0"/>
              <a:t>… a další možné (individuálně)</a:t>
            </a:r>
            <a:endParaRPr lang="cs-CZ" altLang="cs-CZ" dirty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05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Kouření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Inhalace tabákového kouře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1 cigareta 1 - 3 mg nikotinu, 1 doutník cca 10 mg nikotinu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Kouření do úst (mírná inhalace) – vstřebání 5%, vdechování do plic (tzv. šlukování) – vstřebání až 70%, intenzívní vdechování se zadržením dechu – vstřebání cca 95% nikotinu.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Tabákové výrobky: </a:t>
            </a:r>
            <a:r>
              <a:rPr lang="cs-CZ" sz="2400" u="sng" dirty="0"/>
              <a:t>cigarety</a:t>
            </a:r>
            <a:r>
              <a:rPr lang="cs-CZ" sz="2400" dirty="0"/>
              <a:t>, doutníky,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400" dirty="0"/>
              <a:t>dýmkový a cigaretový tabák, tabák do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400" dirty="0"/>
              <a:t>vodní dýmky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600" dirty="0"/>
              <a:t>Klasifikace tabákových výrobků v ČR </a:t>
            </a:r>
            <a:r>
              <a:rPr lang="cs-CZ" sz="1600" dirty="0" smtClean="0"/>
              <a:t>dle zákona č. 353/2003 Sb.,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600" dirty="0" smtClean="0"/>
              <a:t>o spotřební dani, a dle </a:t>
            </a:r>
            <a:r>
              <a:rPr lang="cs-CZ" sz="1600" dirty="0"/>
              <a:t>vyhlášky č. 261/2016 Sb., o tabákových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600" dirty="0"/>
              <a:t>výrobcích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4" name="Picture 5" descr="C:\Users\Mgr. Fialová\Desktop\Kouření\Kouření obrázky\inhalace tabákového kouře_files\1307128495_kouren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23" y="4031775"/>
            <a:ext cx="2449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92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závislosti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33236"/>
            <a:ext cx="10753200" cy="42987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V ČR zatím poněkud podceněná – u hospitalizovaných pacientů pouze 1,5 % s Dg. F17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 obecné podobě zmíněna i v české legislativě: Zákon č. 65/2017 Sb.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Diagnostika v praxi: není zakotven postup, ale doporučena kombinace </a:t>
            </a:r>
            <a:r>
              <a:rPr lang="cs-CZ" altLang="cs-CZ" b="1" dirty="0"/>
              <a:t>hodnocení typických rysů závislosti</a:t>
            </a:r>
            <a:r>
              <a:rPr lang="cs-CZ" altLang="cs-CZ" dirty="0"/>
              <a:t> (např. dle Americké psychiatrické společnosti užívání tabáku déle než rok + min 2 kladné odpovědi u typických rysů závislosti) a hodnocení míry závislosti –</a:t>
            </a:r>
            <a:r>
              <a:rPr lang="cs-CZ" altLang="cs-CZ" b="1" dirty="0" err="1"/>
              <a:t>Fagerströmův</a:t>
            </a:r>
            <a:r>
              <a:rPr lang="cs-CZ" altLang="cs-CZ" b="1" dirty="0"/>
              <a:t> test </a:t>
            </a:r>
            <a:r>
              <a:rPr lang="cs-CZ" altLang="cs-CZ" dirty="0"/>
              <a:t>a </a:t>
            </a:r>
            <a:r>
              <a:rPr lang="cs-CZ" altLang="cs-CZ" b="1" dirty="0"/>
              <a:t>Minnesotská škála abstinenčních příznaků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74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pro primární péči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20800"/>
            <a:ext cx="10753200" cy="4511200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 smtClean="0"/>
              <a:t>Program </a:t>
            </a:r>
            <a:r>
              <a:rPr lang="cs-CZ" altLang="cs-CZ" dirty="0"/>
              <a:t>5P (5A‘s </a:t>
            </a:r>
            <a:r>
              <a:rPr lang="cs-CZ" altLang="cs-CZ" dirty="0" err="1"/>
              <a:t>for</a:t>
            </a:r>
            <a:r>
              <a:rPr lang="cs-CZ" altLang="cs-CZ" dirty="0"/>
              <a:t> Smoking </a:t>
            </a:r>
            <a:r>
              <a:rPr lang="cs-CZ" altLang="cs-CZ" dirty="0" err="1"/>
              <a:t>Cessation</a:t>
            </a:r>
            <a:r>
              <a:rPr lang="cs-CZ" altLang="cs-CZ" dirty="0" smtClean="0"/>
              <a:t>)</a:t>
            </a:r>
          </a:p>
          <a:p>
            <a:r>
              <a:rPr lang="cs-CZ" altLang="cs-CZ" dirty="0" err="1"/>
              <a:t>Ask</a:t>
            </a:r>
            <a:r>
              <a:rPr lang="cs-CZ" altLang="cs-CZ" dirty="0"/>
              <a:t> (Ptát se)</a:t>
            </a:r>
          </a:p>
          <a:p>
            <a:r>
              <a:rPr lang="cs-CZ" altLang="cs-CZ" dirty="0" err="1"/>
              <a:t>Advice</a:t>
            </a:r>
            <a:r>
              <a:rPr lang="cs-CZ" altLang="cs-CZ" dirty="0"/>
              <a:t> (Poradit přestat kouřit)</a:t>
            </a:r>
          </a:p>
          <a:p>
            <a:r>
              <a:rPr lang="cs-CZ" altLang="cs-CZ" dirty="0" err="1"/>
              <a:t>Assess</a:t>
            </a:r>
            <a:r>
              <a:rPr lang="cs-CZ" altLang="cs-CZ" dirty="0"/>
              <a:t> (Posoudit ochotu přestat, příp. motivovat)</a:t>
            </a:r>
          </a:p>
          <a:p>
            <a:r>
              <a:rPr lang="cs-CZ" altLang="cs-CZ" dirty="0" err="1"/>
              <a:t>Assist</a:t>
            </a:r>
            <a:r>
              <a:rPr lang="cs-CZ" altLang="cs-CZ" dirty="0"/>
              <a:t> (Pomoci – NNT, centra)</a:t>
            </a:r>
          </a:p>
          <a:p>
            <a:r>
              <a:rPr lang="cs-CZ" altLang="cs-CZ" dirty="0" err="1"/>
              <a:t>Arrange</a:t>
            </a:r>
            <a:r>
              <a:rPr lang="cs-CZ" altLang="cs-CZ" dirty="0"/>
              <a:t> </a:t>
            </a:r>
            <a:r>
              <a:rPr lang="cs-CZ" altLang="cs-CZ" dirty="0" err="1"/>
              <a:t>follow</a:t>
            </a:r>
            <a:r>
              <a:rPr lang="cs-CZ" altLang="cs-CZ" dirty="0"/>
              <a:t> up (Plánovat kontroly</a:t>
            </a:r>
            <a:r>
              <a:rPr lang="cs-CZ" altLang="cs-CZ" dirty="0" smtClean="0"/>
              <a:t>)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16" y="5235892"/>
            <a:ext cx="7239000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4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544945"/>
            <a:ext cx="10753200" cy="979055"/>
          </a:xfrm>
        </p:spPr>
        <p:txBody>
          <a:bodyPr/>
          <a:lstStyle/>
          <a:p>
            <a:r>
              <a:rPr lang="cs-CZ" altLang="cs-CZ" dirty="0"/>
              <a:t>Léčba fyzické složky závislosti: minimalizace abstinenčních příznaků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65744"/>
            <a:ext cx="10753200" cy="396625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Substituční – náhradní nikotinová terapie (NNT)</a:t>
            </a:r>
          </a:p>
          <a:p>
            <a:pPr>
              <a:defRPr/>
            </a:pPr>
            <a:r>
              <a:rPr lang="cs-CZ" altLang="cs-CZ" dirty="0"/>
              <a:t>Farmakoterapeutická – </a:t>
            </a:r>
            <a:r>
              <a:rPr lang="cs-CZ" altLang="cs-CZ" dirty="0" err="1"/>
              <a:t>Bupropion</a:t>
            </a:r>
            <a:r>
              <a:rPr lang="cs-CZ" altLang="cs-CZ" dirty="0"/>
              <a:t>, </a:t>
            </a:r>
            <a:r>
              <a:rPr lang="cs-CZ" altLang="cs-CZ" dirty="0" err="1"/>
              <a:t>Vareniclin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Behaviorální (psychoterapie)</a:t>
            </a:r>
          </a:p>
          <a:p>
            <a:pPr>
              <a:defRPr/>
            </a:pPr>
            <a:r>
              <a:rPr lang="cs-CZ" altLang="cs-CZ" dirty="0"/>
              <a:t>Alternativní (nedostatek důkazů o účinnosti, podle EBM nelze doporučit jako účinnou variantu léčby)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12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Náhradní nikotinová terapie (NNT)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59345"/>
            <a:ext cx="10753200" cy="4372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i="1" dirty="0"/>
              <a:t>minimalizuje abstinenční příznaky</a:t>
            </a:r>
          </a:p>
          <a:p>
            <a:pPr>
              <a:lnSpc>
                <a:spcPct val="100000"/>
              </a:lnSpc>
            </a:pPr>
            <a:r>
              <a:rPr lang="cs-CZ" altLang="cs-CZ" sz="2400" b="1" dirty="0"/>
              <a:t>KI</a:t>
            </a:r>
            <a:r>
              <a:rPr lang="cs-CZ" altLang="cs-CZ" sz="2400" dirty="0"/>
              <a:t> (relativní): KV onemocnění, těhotenství, dětský věk – </a:t>
            </a:r>
            <a:r>
              <a:rPr lang="cs-CZ" altLang="cs-CZ" sz="2400" dirty="0" smtClean="0"/>
              <a:t>v </a:t>
            </a:r>
            <a:r>
              <a:rPr lang="cs-CZ" altLang="cs-CZ" sz="2400" dirty="0"/>
              <a:t>těchto případech vždy </a:t>
            </a:r>
            <a:r>
              <a:rPr lang="cs-CZ" altLang="cs-CZ" sz="2400" dirty="0" smtClean="0"/>
              <a:t>volba „menšího zla“ (</a:t>
            </a:r>
            <a:r>
              <a:rPr lang="cs-CZ" altLang="cs-CZ" sz="2400" dirty="0">
                <a:sym typeface="Wingdings" pitchFamily="2" charset="2"/>
              </a:rPr>
              <a:t>Problematika podávání NNT v těhotenství: N prochází placentou – </a:t>
            </a:r>
            <a:r>
              <a:rPr lang="cs-CZ" altLang="cs-CZ" sz="2400" dirty="0" err="1">
                <a:sym typeface="Wingdings" pitchFamily="2" charset="2"/>
              </a:rPr>
              <a:t>neuroteratogen</a:t>
            </a:r>
            <a:r>
              <a:rPr lang="cs-CZ" altLang="cs-CZ" sz="2400" dirty="0">
                <a:sym typeface="Wingdings" pitchFamily="2" charset="2"/>
              </a:rPr>
              <a:t>, narušení vývoje </a:t>
            </a:r>
            <a:r>
              <a:rPr lang="cs-CZ" altLang="cs-CZ" sz="2400" dirty="0" err="1">
                <a:sym typeface="Wingdings" pitchFamily="2" charset="2"/>
              </a:rPr>
              <a:t>dopaminergního</a:t>
            </a:r>
            <a:r>
              <a:rPr lang="cs-CZ" altLang="cs-CZ" sz="2400" dirty="0">
                <a:sym typeface="Wingdings" pitchFamily="2" charset="2"/>
              </a:rPr>
              <a:t> a </a:t>
            </a:r>
            <a:r>
              <a:rPr lang="cs-CZ" altLang="cs-CZ" sz="2400" dirty="0" err="1">
                <a:sym typeface="Wingdings" pitchFamily="2" charset="2"/>
              </a:rPr>
              <a:t>serotonergního</a:t>
            </a:r>
            <a:r>
              <a:rPr lang="cs-CZ" altLang="cs-CZ" sz="2400" dirty="0">
                <a:sym typeface="Wingdings" pitchFamily="2" charset="2"/>
              </a:rPr>
              <a:t> systému </a:t>
            </a:r>
            <a:r>
              <a:rPr lang="cs-CZ" altLang="cs-CZ" sz="2400" dirty="0" smtClean="0">
                <a:sym typeface="Wingdings" pitchFamily="2" charset="2"/>
              </a:rPr>
              <a:t>=</a:t>
            </a:r>
            <a:r>
              <a:rPr lang="en-US" altLang="cs-CZ" sz="2400" dirty="0" smtClean="0">
                <a:sym typeface="Wingdings" pitchFamily="2" charset="2"/>
              </a:rPr>
              <a:t>&gt;</a:t>
            </a:r>
            <a:r>
              <a:rPr lang="cs-CZ" altLang="cs-CZ" sz="2400" dirty="0" smtClean="0">
                <a:sym typeface="Wingdings" pitchFamily="2" charset="2"/>
              </a:rPr>
              <a:t> </a:t>
            </a:r>
            <a:r>
              <a:rPr lang="cs-CZ" altLang="cs-CZ" sz="2400" dirty="0">
                <a:sym typeface="Wingdings" pitchFamily="2" charset="2"/>
              </a:rPr>
              <a:t>ADHD, poruchy chování, pozornosti, nižší porodní hmotnost</a:t>
            </a:r>
            <a:r>
              <a:rPr lang="cs-CZ" altLang="cs-CZ" sz="2400" dirty="0" smtClean="0">
                <a:sym typeface="Wingdings" pitchFamily="2" charset="2"/>
              </a:rPr>
              <a:t>,… Dlouhodobě </a:t>
            </a:r>
            <a:r>
              <a:rPr lang="cs-CZ" altLang="cs-CZ" sz="2400" dirty="0">
                <a:sym typeface="Wingdings" pitchFamily="2" charset="2"/>
              </a:rPr>
              <a:t>– N se </a:t>
            </a:r>
            <a:r>
              <a:rPr lang="cs-CZ" altLang="cs-CZ" sz="2400" dirty="0" smtClean="0">
                <a:sym typeface="Wingdings" pitchFamily="2" charset="2"/>
              </a:rPr>
              <a:t>metabolizuje </a:t>
            </a:r>
            <a:r>
              <a:rPr lang="cs-CZ" altLang="cs-CZ" sz="2400" dirty="0">
                <a:sym typeface="Wingdings" pitchFamily="2" charset="2"/>
              </a:rPr>
              <a:t>na NNK (</a:t>
            </a:r>
            <a:r>
              <a:rPr lang="cs-CZ" altLang="cs-CZ" sz="2400" dirty="0" err="1">
                <a:sym typeface="Wingdings" pitchFamily="2" charset="2"/>
              </a:rPr>
              <a:t>nitrosamin</a:t>
            </a:r>
            <a:r>
              <a:rPr lang="cs-CZ" altLang="cs-CZ" sz="2400" dirty="0">
                <a:sym typeface="Wingdings" pitchFamily="2" charset="2"/>
              </a:rPr>
              <a:t>..) – nejpotentnější plicní karcinogen, promotor karcinogeneze i ostatních (dětských!) nádorů</a:t>
            </a:r>
            <a:endParaRPr lang="cs-CZ" altLang="cs-CZ" sz="2400" dirty="0"/>
          </a:p>
          <a:p>
            <a:pPr marL="72000" indent="0">
              <a:lnSpc>
                <a:spcPct val="100000"/>
              </a:lnSpc>
              <a:buNone/>
            </a:pPr>
            <a:endParaRPr lang="cs-CZ" altLang="cs-CZ" sz="2400" dirty="0"/>
          </a:p>
          <a:p>
            <a:pPr>
              <a:lnSpc>
                <a:spcPct val="100000"/>
              </a:lnSpc>
            </a:pPr>
            <a:r>
              <a:rPr lang="cs-CZ" altLang="cs-CZ" sz="2400" b="1" dirty="0"/>
              <a:t>NÚ</a:t>
            </a:r>
            <a:r>
              <a:rPr lang="cs-CZ" altLang="cs-CZ" sz="2400" dirty="0"/>
              <a:t>: pálení v krku, škytavka, indigesce, nauzea, palpitace, bolesti hlavy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Dávkování: individuální nastavení, cca 3 měsíce vytrvat na startovní dávce, další 3 měsíce po 2 týdnech postupné snižování dávky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16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NNT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Žvýkačky 2 mg, 4 mg (260,-) správná technika!!!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Náplasti </a:t>
            </a:r>
            <a:r>
              <a:rPr lang="cs-CZ" dirty="0" err="1"/>
              <a:t>Nicorette</a:t>
            </a:r>
            <a:r>
              <a:rPr lang="cs-CZ" dirty="0"/>
              <a:t> 5, 10, 15 mg, 16h (570,-)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dirty="0"/>
              <a:t>                  </a:t>
            </a:r>
            <a:r>
              <a:rPr lang="cs-CZ" dirty="0" err="1"/>
              <a:t>Niquitin</a:t>
            </a:r>
            <a:r>
              <a:rPr lang="cs-CZ" dirty="0"/>
              <a:t> CQ 7, 14, 21mg, 24h (460,-)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Inhalátor 10, 15 mg (360 - 400,-)</a:t>
            </a:r>
          </a:p>
          <a:p>
            <a:pPr>
              <a:lnSpc>
                <a:spcPct val="80000"/>
              </a:lnSpc>
              <a:defRPr/>
            </a:pPr>
            <a:r>
              <a:rPr lang="cs-CZ" dirty="0" err="1"/>
              <a:t>Sublinguální</a:t>
            </a:r>
            <a:r>
              <a:rPr lang="cs-CZ" dirty="0"/>
              <a:t> tablety 2 mg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Ústní </a:t>
            </a:r>
            <a:r>
              <a:rPr lang="cs-CZ" dirty="0" err="1"/>
              <a:t>spray</a:t>
            </a:r>
            <a:r>
              <a:rPr lang="cs-CZ" dirty="0"/>
              <a:t> 1 dávka 1 mg nikotinu, balení 150 mg roztoku (370,-)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Pastilky 1,5 mg, 4 mg</a:t>
            </a:r>
          </a:p>
          <a:p>
            <a:pPr>
              <a:lnSpc>
                <a:spcPct val="80000"/>
              </a:lnSpc>
              <a:defRPr/>
            </a:pPr>
            <a:r>
              <a:rPr lang="cs-CZ" dirty="0" err="1"/>
              <a:t>Orodispergovatelný</a:t>
            </a:r>
            <a:r>
              <a:rPr lang="cs-CZ" dirty="0"/>
              <a:t> film</a:t>
            </a:r>
          </a:p>
          <a:p>
            <a:pPr>
              <a:lnSpc>
                <a:spcPct val="80000"/>
              </a:lnSpc>
              <a:defRPr/>
            </a:pP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Liší se farmakokinetikou, možnost kombinovat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kontinuálně působící náplasti s jinými formami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ovlivňujícími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peaky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71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71056"/>
            <a:ext cx="10753200" cy="572654"/>
          </a:xfrm>
        </p:spPr>
        <p:txBody>
          <a:bodyPr/>
          <a:lstStyle/>
          <a:p>
            <a:r>
              <a:rPr lang="cs-CZ" dirty="0" smtClean="0"/>
              <a:t>Farmakoterapie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182255"/>
            <a:ext cx="10753200" cy="464974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i="1" dirty="0"/>
              <a:t>Snižuje intenzitu abstinenčních příznaků podobně jako NNT, ale bez nikotinu</a:t>
            </a:r>
            <a:endParaRPr lang="cs-CZ" sz="2400" b="1" dirty="0"/>
          </a:p>
          <a:p>
            <a:pPr>
              <a:lnSpc>
                <a:spcPct val="100000"/>
              </a:lnSpc>
            </a:pPr>
            <a:r>
              <a:rPr lang="cs-CZ" sz="2400" b="1" dirty="0" err="1"/>
              <a:t>Bupropion</a:t>
            </a:r>
            <a:endParaRPr lang="cs-CZ" sz="2400" b="1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Původně antidepresivum IV. generace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Inhibitor zpětného vychytávání NA a DOPA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Snížení </a:t>
            </a:r>
            <a:r>
              <a:rPr lang="cs-CZ" sz="2400" dirty="0" err="1"/>
              <a:t>cravingu</a:t>
            </a:r>
            <a:r>
              <a:rPr lang="cs-CZ" sz="2400" dirty="0"/>
              <a:t> i dalších abstinenčních příznaků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Doporučená léčba 3 – 6 měsíců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b="1" dirty="0" err="1"/>
              <a:t>Vareniclin</a:t>
            </a:r>
            <a:endParaRPr lang="cs-CZ" sz="2400" b="1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Léčivo cíleně vyvinuto k odvykání kouření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Parciální agonista acetylcholinových receptorů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Zmírňuje abstinenční příznaky, snižuje pocit „odměny“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Doporučená léčba 3 – 6 </a:t>
            </a:r>
            <a:r>
              <a:rPr lang="cs-CZ" sz="2400" dirty="0" smtClean="0"/>
              <a:t>měsíců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24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 smtClean="0"/>
              <a:t>Další možnosti: např. </a:t>
            </a:r>
            <a:r>
              <a:rPr lang="cs-CZ" sz="2400" dirty="0" err="1" smtClean="0"/>
              <a:t>Cytisin</a:t>
            </a:r>
            <a:r>
              <a:rPr lang="cs-CZ" sz="2400" dirty="0" smtClean="0"/>
              <a:t>…</a:t>
            </a: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34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Kombinovaná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i="1" dirty="0" smtClean="0"/>
              <a:t>V současné době považována za nejúčinnější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NNT </a:t>
            </a:r>
            <a:r>
              <a:rPr lang="cs-CZ" dirty="0"/>
              <a:t>– různé formy mezi sebou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Bupropion</a:t>
            </a:r>
            <a:r>
              <a:rPr lang="cs-CZ" dirty="0"/>
              <a:t> + NNT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Vareniclin</a:t>
            </a:r>
            <a:r>
              <a:rPr lang="cs-CZ" dirty="0"/>
              <a:t> + NNT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Všechny výše zmíněné ideálně kombinovat s behaviorální </a:t>
            </a:r>
            <a:r>
              <a:rPr lang="cs-CZ" dirty="0" smtClean="0"/>
              <a:t>psychoterapií</a:t>
            </a:r>
          </a:p>
          <a:p>
            <a:r>
              <a:rPr lang="cs-CZ" dirty="0" smtClean="0"/>
              <a:t>Vždy individuálně podle potřeb jednotlivce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45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behaviorální složky závislosti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Psychosociální komplexní přístup léčby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Nedílná a potřebná součást odvykacího procesu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Psychoterapeutické poradenství – poskytované odborníkem – vyškoleným specialistou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V ČR dosud nepříliš dostupné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Síť dostupných služeb: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Poradny pro odvykání kouření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Centra pro odvykání kouření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49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Harm</a:t>
            </a:r>
            <a:r>
              <a:rPr lang="cs-CZ" dirty="0" smtClean="0"/>
              <a:t> </a:t>
            </a:r>
            <a:r>
              <a:rPr lang="cs-CZ" dirty="0" err="1" smtClean="0"/>
              <a:t>Reduction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03927"/>
            <a:ext cx="10753200" cy="4756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Snaha o snížení zdravotních rizik plynoucích z kouření</a:t>
            </a:r>
          </a:p>
          <a:p>
            <a:pPr>
              <a:lnSpc>
                <a:spcPct val="100000"/>
              </a:lnSpc>
            </a:pPr>
            <a:r>
              <a:rPr lang="cs-CZ" dirty="0"/>
              <a:t> Nelze mluvit o „zdravějším“ kouření, jde jen o snížení toxicity</a:t>
            </a:r>
          </a:p>
          <a:p>
            <a:pPr>
              <a:lnSpc>
                <a:spcPct val="100000"/>
              </a:lnSpc>
            </a:pPr>
            <a:r>
              <a:rPr lang="cs-CZ" dirty="0"/>
              <a:t>Přístup aplikovat až poté, co selhávají ověřené metody odvykání</a:t>
            </a:r>
          </a:p>
          <a:p>
            <a:pPr>
              <a:lnSpc>
                <a:spcPct val="100000"/>
              </a:lnSpc>
            </a:pPr>
            <a:r>
              <a:rPr lang="cs-CZ" dirty="0"/>
              <a:t>Princip: Trvalé snížení počtu vykouřených cigaret (za pomoci nejčastěji NNT nebo farmakoterapie)</a:t>
            </a:r>
          </a:p>
          <a:p>
            <a:pPr>
              <a:lnSpc>
                <a:spcPct val="100000"/>
              </a:lnSpc>
            </a:pPr>
            <a:r>
              <a:rPr lang="cs-CZ" dirty="0"/>
              <a:t>E-cigareta, </a:t>
            </a:r>
            <a:r>
              <a:rPr lang="cs-CZ" dirty="0" err="1"/>
              <a:t>vaporizéry</a:t>
            </a:r>
            <a:r>
              <a:rPr lang="cs-CZ" dirty="0"/>
              <a:t>: Doporučovány jako vhodné produkty při </a:t>
            </a:r>
            <a:r>
              <a:rPr lang="cs-CZ" dirty="0" err="1"/>
              <a:t>harm</a:t>
            </a:r>
            <a:r>
              <a:rPr lang="cs-CZ" dirty="0"/>
              <a:t> </a:t>
            </a:r>
            <a:r>
              <a:rPr lang="cs-CZ" dirty="0" err="1"/>
              <a:t>reduction</a:t>
            </a:r>
            <a:r>
              <a:rPr lang="cs-CZ" dirty="0"/>
              <a:t> nebo při odvykání kouření, mnoho odborníků s tím ale nesouhlasí</a:t>
            </a:r>
          </a:p>
          <a:p>
            <a:pPr>
              <a:lnSpc>
                <a:spcPct val="100000"/>
              </a:lnSpc>
            </a:pPr>
            <a:r>
              <a:rPr lang="cs-CZ" dirty="0"/>
              <a:t>Současná změna životního stylu (výživa, pohyb, atd.)</a:t>
            </a:r>
          </a:p>
          <a:p>
            <a:pPr>
              <a:lnSpc>
                <a:spcPct val="100000"/>
              </a:lnSpc>
            </a:pPr>
            <a:r>
              <a:rPr lang="cs-CZ" dirty="0"/>
              <a:t>Zcela nutno odmítnout vodní dýmku jako prostředek HR, </a:t>
            </a:r>
            <a:r>
              <a:rPr lang="cs-CZ" dirty="0" smtClean="0"/>
              <a:t>zdravotní rizika </a:t>
            </a:r>
            <a:r>
              <a:rPr lang="cs-CZ" dirty="0"/>
              <a:t>pro aktivní i pasivní kuřáky podobná jako u </a:t>
            </a:r>
            <a:r>
              <a:rPr lang="cs-CZ" dirty="0" smtClean="0"/>
              <a:t>cigarety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400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kouření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1855" y="1440873"/>
            <a:ext cx="10753200" cy="434494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Komplexní </a:t>
            </a:r>
            <a:r>
              <a:rPr lang="cs-CZ" altLang="cs-CZ" dirty="0" smtClean="0"/>
              <a:t>přístup</a:t>
            </a:r>
            <a:r>
              <a:rPr lang="cs-CZ" altLang="cs-CZ" dirty="0"/>
              <a:t>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Změna postojů a nahlížení společnosti na kouření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Vzdělání, informace, osvěta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Dostupnost tabáku pro děti a mládež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(legislativa a její vymahatelnost, ekonomické nástroje,…)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Avšak pozor na opačný efekt!!!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Řešení kuřáctví s jinými formami rizikového chování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Nezbytná součást prevence – </a:t>
            </a:r>
            <a:r>
              <a:rPr lang="cs-CZ" altLang="cs-CZ" b="1" dirty="0"/>
              <a:t>pomoc při  odvykání kouření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80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kuřáctví dle WHO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b="1" dirty="0"/>
              <a:t>Pravidelný kuřák</a:t>
            </a:r>
            <a:r>
              <a:rPr lang="cs-CZ" altLang="cs-CZ" dirty="0"/>
              <a:t> – nejméně 1 cigareta/den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b="1" dirty="0"/>
              <a:t>Příležitostný kuřák</a:t>
            </a:r>
            <a:r>
              <a:rPr lang="cs-CZ" altLang="cs-CZ" dirty="0"/>
              <a:t> – méně než 1 cigareta/den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b="1" dirty="0"/>
              <a:t>Bývalý kuřák</a:t>
            </a:r>
            <a:r>
              <a:rPr lang="cs-CZ" altLang="cs-CZ" dirty="0"/>
              <a:t> – v době šetření min 6 měsíců nekouří, během života vykouřil více než 100 cigaret/ byl pravidelným kuřákem déle, než 6 měsíců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b="1" dirty="0"/>
              <a:t>Nekuřák</a:t>
            </a:r>
            <a:r>
              <a:rPr lang="cs-CZ" altLang="cs-CZ" dirty="0"/>
              <a:t> – za celý svůj život nevykouřil víc než 100 cigaret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Definováno dle Mezinárodní unie proti rakovině (UICC) v Lyonu 1976</a:t>
            </a:r>
          </a:p>
          <a:p>
            <a:pPr>
              <a:defRPr/>
            </a:pPr>
            <a:endParaRPr lang="cs-CZ" alt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30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prevence pomocí legislativy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660424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Omezování kouření </a:t>
            </a:r>
          </a:p>
          <a:p>
            <a:pPr>
              <a:defRPr/>
            </a:pPr>
            <a:r>
              <a:rPr lang="cs-CZ" altLang="cs-CZ" dirty="0"/>
              <a:t>Omezování </a:t>
            </a:r>
            <a:r>
              <a:rPr lang="cs-CZ" altLang="cs-CZ" dirty="0" smtClean="0"/>
              <a:t>reklamy a dostupnosti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Podmínky a pravidla výroby a distribuce </a:t>
            </a:r>
            <a:endParaRPr lang="cs-CZ" altLang="cs-CZ" dirty="0" smtClean="0"/>
          </a:p>
          <a:p>
            <a:pPr marL="72000" indent="0">
              <a:buNone/>
              <a:defRPr/>
            </a:pPr>
            <a:r>
              <a:rPr lang="cs-CZ" altLang="cs-CZ" dirty="0" smtClean="0"/>
              <a:t>tabákových </a:t>
            </a:r>
            <a:r>
              <a:rPr lang="cs-CZ" altLang="cs-CZ" dirty="0"/>
              <a:t>výrobků</a:t>
            </a:r>
          </a:p>
          <a:p>
            <a:pPr>
              <a:defRPr/>
            </a:pPr>
            <a:r>
              <a:rPr lang="cs-CZ" altLang="cs-CZ" dirty="0"/>
              <a:t>Podmínky značení a varování</a:t>
            </a:r>
          </a:p>
          <a:p>
            <a:pPr marL="0" indent="0">
              <a:buNone/>
              <a:defRPr/>
            </a:pPr>
            <a:r>
              <a:rPr lang="cs-CZ" altLang="cs-CZ" dirty="0"/>
              <a:t>Zákon č. 65/2017 Sb., o ochraně zdraví před škodlivými účinky návykových látek</a:t>
            </a:r>
          </a:p>
          <a:p>
            <a:pPr marL="0" indent="0">
              <a:buNone/>
              <a:defRPr/>
            </a:pPr>
            <a:r>
              <a:rPr lang="cs-CZ" altLang="cs-CZ" dirty="0"/>
              <a:t>Vyhláška č. 37/2017 Sb., o e-cigaretách…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Rozdíly mezi jednotlivými zeměmi, i v rámci EU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015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Ekonomické a sociální aspekty kouření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/>
              <a:t>Vysoké výdaje na zdravotní péči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Příjem financí ze zdanění tabákových výrobků do státního rozpočtu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Problémy: silná tabáková loby (?), netransparentní přesuny finančních prostředků (?) – nejsou jasné argumenty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Tendence kouření v sociálně slabších skupinách, více chudnou, začarovaný kruh, provázanost ekonomická a celospolečenská – návaznost na sociální a zdravotní </a:t>
            </a:r>
            <a:r>
              <a:rPr lang="cs-CZ" altLang="cs-CZ" dirty="0" smtClean="0"/>
              <a:t>systém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3061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4" name="Picture 4" descr="E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27" y="1884218"/>
            <a:ext cx="6354618" cy="358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i="1" dirty="0" err="1"/>
              <a:t>Nicotiana</a:t>
            </a:r>
            <a:r>
              <a:rPr lang="cs-CZ" i="1" dirty="0"/>
              <a:t> </a:t>
            </a:r>
            <a:r>
              <a:rPr lang="cs-CZ" i="1" dirty="0" err="1"/>
              <a:t>tabacum</a:t>
            </a:r>
            <a:endParaRPr lang="cs-CZ" i="1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Tabák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i="1" dirty="0" err="1"/>
              <a:t>Nicotiana</a:t>
            </a:r>
            <a:r>
              <a:rPr lang="cs-CZ" i="1" dirty="0"/>
              <a:t> </a:t>
            </a:r>
            <a:r>
              <a:rPr lang="cs-CZ" i="1" dirty="0" err="1"/>
              <a:t>rustica</a:t>
            </a:r>
            <a:r>
              <a:rPr lang="cs-CZ" dirty="0"/>
              <a:t> L.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698170" y="1692001"/>
            <a:ext cx="2860904" cy="4140000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2" y="1848768"/>
            <a:ext cx="2897125" cy="3824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Mgr. Fialová\Desktop\Kouření\Kouření obrázky\Nicotiana_tabacum_Blanco1.36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086" y="1848768"/>
            <a:ext cx="2947988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341659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Nikotin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96291"/>
            <a:ext cx="10753200" cy="452581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2400" dirty="0"/>
              <a:t>Derivát pyridinu obsažený v tabáku, způsobující závislost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Vysoce toxický rostlinný alkaloid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Smrtelná dávka cca 50 - 60 mg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Široké spektrum stimulačních účinků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Ovlivňuje nervovou soustavu i tělesné funkce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400" dirty="0"/>
              <a:t>Zvýšená aktivita trávicího traktu, zvyšování TK, zrychlení srdeční činnosti, stažení cév, aj.</a:t>
            </a:r>
            <a:endParaRPr lang="cs-CZ" sz="2400" dirty="0"/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Sám není karcinogen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/>
              <a:t>Jeho metabolity ano</a:t>
            </a:r>
          </a:p>
          <a:p>
            <a:pPr marL="0" indent="0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cs-CZ" sz="2400" dirty="0"/>
              <a:t>Např. NNK – nikotin-</a:t>
            </a:r>
            <a:r>
              <a:rPr lang="cs-CZ" sz="2400" dirty="0" err="1"/>
              <a:t>nitrosamin</a:t>
            </a:r>
            <a:r>
              <a:rPr lang="cs-CZ" sz="2400" dirty="0"/>
              <a:t> keton: silný mutagen a karcinogen, přítomen v tabákovém kouři, vzniká i přirozeně v tabákových listech průmyslově ošetřovaných tabákových kultur za přítomnosti </a:t>
            </a:r>
            <a:r>
              <a:rPr lang="cs-CZ" sz="2400" dirty="0" smtClean="0"/>
              <a:t>světla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6251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způsoby užívání nikotinu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dirty="0"/>
              <a:t>Elektronická cigareta, elektronická dýmka (neobsahují tabák, nikotin je obsažen v tekuté náplni)</a:t>
            </a:r>
          </a:p>
          <a:p>
            <a:pPr>
              <a:lnSpc>
                <a:spcPct val="100000"/>
              </a:lnSpc>
              <a:defRPr/>
            </a:pPr>
            <a:r>
              <a:rPr lang="cs-CZ" dirty="0"/>
              <a:t>Bezdýmné tabákové výrobky (</a:t>
            </a:r>
            <a:r>
              <a:rPr lang="cs-CZ" dirty="0" err="1"/>
              <a:t>smokeless</a:t>
            </a:r>
            <a:r>
              <a:rPr lang="cs-CZ" dirty="0"/>
              <a:t> </a:t>
            </a:r>
            <a:r>
              <a:rPr lang="cs-CZ" dirty="0" err="1"/>
              <a:t>tobbaco</a:t>
            </a:r>
            <a:r>
              <a:rPr lang="cs-CZ" dirty="0"/>
              <a:t>):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dirty="0"/>
              <a:t>- žvýkací, šňupací, orální tabák (</a:t>
            </a:r>
            <a:r>
              <a:rPr lang="cs-CZ" dirty="0" err="1"/>
              <a:t>Snus</a:t>
            </a:r>
            <a:r>
              <a:rPr lang="cs-CZ" dirty="0"/>
              <a:t>, </a:t>
            </a:r>
            <a:r>
              <a:rPr lang="cs-CZ" dirty="0" err="1"/>
              <a:t>dipping</a:t>
            </a:r>
            <a:r>
              <a:rPr lang="cs-CZ" dirty="0"/>
              <a:t> </a:t>
            </a:r>
            <a:r>
              <a:rPr lang="cs-CZ" dirty="0" err="1"/>
              <a:t>tobacco</a:t>
            </a:r>
            <a:r>
              <a:rPr lang="cs-CZ" dirty="0"/>
              <a:t>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dirty="0"/>
              <a:t>- IQOS + </a:t>
            </a:r>
            <a:r>
              <a:rPr lang="cs-CZ" dirty="0" err="1"/>
              <a:t>Heets</a:t>
            </a:r>
            <a:r>
              <a:rPr lang="cs-CZ" dirty="0"/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/>
              <a:t>Produkty nepodléhající spotřební dani,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/>
              <a:t>klasifikovány v zákoně č. 110/1997 Sb.,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/>
              <a:t>o potravinách a tabákových výrobcích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/>
              <a:t>ve znění pozdějších předpisů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0"/>
              <a:t>(zákon č. 180/2016 Sb.)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" name="Picture 6" descr="C:\Users\Mgr. Fialová\Desktop\IQOS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25" y="3397347"/>
            <a:ext cx="3203848" cy="26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26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tabákového kouře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39273"/>
            <a:ext cx="10753200" cy="449272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1600" dirty="0"/>
              <a:t>V kouři dýmkového a doutníkového tabáku detekováno cca </a:t>
            </a:r>
            <a:r>
              <a:rPr lang="cs-CZ" sz="1600" dirty="0">
                <a:solidFill>
                  <a:schemeClr val="tx2"/>
                </a:solidFill>
              </a:rPr>
              <a:t>1500</a:t>
            </a:r>
            <a:r>
              <a:rPr lang="cs-CZ" sz="1600" dirty="0"/>
              <a:t> různých chemických látek, v cigaretovém kouři dokonce přes </a:t>
            </a:r>
            <a:r>
              <a:rPr lang="cs-CZ" sz="1600" dirty="0">
                <a:solidFill>
                  <a:schemeClr val="tx2"/>
                </a:solidFill>
              </a:rPr>
              <a:t>5000</a:t>
            </a:r>
            <a:r>
              <a:rPr lang="cs-CZ" sz="1600" dirty="0"/>
              <a:t>, z toho: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sz="1600" dirty="0"/>
              <a:t>Přes 30 z nich jsou kontaminanty znečištěného ovzduší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sz="1600" dirty="0"/>
              <a:t>Kolem 70 z nich jsou prokázané nebo vysoce pravděpodobné humánní karcinogeny</a:t>
            </a:r>
          </a:p>
          <a:p>
            <a:pPr>
              <a:lnSpc>
                <a:spcPct val="100000"/>
              </a:lnSpc>
              <a:defRPr/>
            </a:pPr>
            <a:r>
              <a:rPr lang="cs-CZ" sz="1600" b="1" dirty="0">
                <a:solidFill>
                  <a:schemeClr val="tx2"/>
                </a:solidFill>
              </a:rPr>
              <a:t>WHO: Tabákový kouř – prokázaná humánní karcinogenní směs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A - </a:t>
            </a:r>
            <a:r>
              <a:rPr lang="cs-CZ" altLang="cs-CZ" sz="1600" b="1" dirty="0"/>
              <a:t>arsen</a:t>
            </a:r>
            <a:r>
              <a:rPr lang="cs-CZ" altLang="cs-CZ" sz="1600" dirty="0"/>
              <a:t> - toxický prvek, od starověku používán jako jed na krysy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B – </a:t>
            </a:r>
            <a:r>
              <a:rPr lang="cs-CZ" altLang="cs-CZ" sz="1600" b="1" dirty="0"/>
              <a:t>benzen</a:t>
            </a:r>
            <a:r>
              <a:rPr lang="cs-CZ" altLang="cs-CZ" sz="1600" dirty="0"/>
              <a:t> - rakovinotvorný, přirozeně se vyskytuje v ropě, </a:t>
            </a:r>
            <a:r>
              <a:rPr lang="cs-CZ" altLang="cs-CZ" sz="1600" b="1" dirty="0" err="1"/>
              <a:t>benzopyren</a:t>
            </a:r>
            <a:r>
              <a:rPr lang="cs-CZ" altLang="cs-CZ" sz="1600" dirty="0"/>
              <a:t> - silně karcinogenní a mutagenní látka, typický produkt nedokonalého spalování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D – </a:t>
            </a:r>
            <a:r>
              <a:rPr lang="cs-CZ" altLang="cs-CZ" sz="1600" b="1" dirty="0"/>
              <a:t>dioxiny</a:t>
            </a:r>
            <a:r>
              <a:rPr lang="cs-CZ" altLang="cs-CZ" sz="1600" dirty="0"/>
              <a:t> (skupina látek patřících mezi nejsilnější známé jedy), </a:t>
            </a:r>
            <a:r>
              <a:rPr lang="cs-CZ" altLang="cs-CZ" sz="1600" b="1" dirty="0"/>
              <a:t>DDT</a:t>
            </a:r>
            <a:r>
              <a:rPr lang="cs-CZ" altLang="cs-CZ" sz="1600" dirty="0"/>
              <a:t> (velmi účinný insekticid, do konce 60. let používán na hubení škodlivého hmyzu, poté ve většině zemí zakázán) – oboje silně perzistentní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F - </a:t>
            </a:r>
            <a:r>
              <a:rPr lang="cs-CZ" altLang="cs-CZ" sz="1600" b="1" dirty="0"/>
              <a:t>formaldehyd</a:t>
            </a:r>
            <a:r>
              <a:rPr lang="cs-CZ" altLang="cs-CZ" sz="1600" dirty="0"/>
              <a:t> - používán dříve jako insekticid k hubení molů, jako desinfekční a sterilizační prostředek, jako součást lepidel do dřevotřísky nebo při výrobě koberců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K – </a:t>
            </a:r>
            <a:r>
              <a:rPr lang="cs-CZ" altLang="cs-CZ" sz="1600" b="1" dirty="0"/>
              <a:t>kadmium</a:t>
            </a:r>
            <a:r>
              <a:rPr lang="cs-CZ" altLang="cs-CZ" sz="1600" dirty="0"/>
              <a:t> - těžký kov, silně kumulativní hl. v ledvinách, </a:t>
            </a:r>
            <a:r>
              <a:rPr lang="cs-CZ" altLang="cs-CZ" sz="1600" dirty="0" err="1"/>
              <a:t>chem</a:t>
            </a:r>
            <a:r>
              <a:rPr lang="cs-CZ" altLang="cs-CZ" sz="1600" dirty="0"/>
              <a:t>. podobný </a:t>
            </a:r>
            <a:r>
              <a:rPr lang="cs-CZ" altLang="cs-CZ" sz="1600" dirty="0" err="1"/>
              <a:t>Zn</a:t>
            </a:r>
            <a:r>
              <a:rPr lang="cs-CZ" altLang="cs-CZ" sz="1600" dirty="0"/>
              <a:t> – blokády a změny v </a:t>
            </a:r>
            <a:r>
              <a:rPr lang="cs-CZ" altLang="cs-CZ" sz="1600" dirty="0" err="1"/>
              <a:t>biochem</a:t>
            </a:r>
            <a:r>
              <a:rPr lang="cs-CZ" altLang="cs-CZ" sz="1600" dirty="0"/>
              <a:t>. cyklech (inzulínový cyklus), </a:t>
            </a:r>
            <a:r>
              <a:rPr lang="cs-CZ" altLang="cs-CZ" sz="1600" b="1" dirty="0"/>
              <a:t>kyanovodík</a:t>
            </a:r>
            <a:r>
              <a:rPr lang="cs-CZ" altLang="cs-CZ" sz="1600" dirty="0"/>
              <a:t> - jeden z nejjedovatějších plynů (používán v plynových komorách za 2. světové války, také jako jed na myši)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N – </a:t>
            </a:r>
            <a:r>
              <a:rPr lang="cs-CZ" altLang="cs-CZ" sz="1600" b="1" dirty="0"/>
              <a:t>nikl</a:t>
            </a:r>
            <a:r>
              <a:rPr lang="cs-CZ" altLang="cs-CZ" sz="1600" dirty="0"/>
              <a:t> - vysoce toxický prvek, silně teratogenní 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O – </a:t>
            </a:r>
            <a:r>
              <a:rPr lang="cs-CZ" altLang="cs-CZ" sz="1600" b="1" dirty="0"/>
              <a:t>olovo</a:t>
            </a:r>
            <a:r>
              <a:rPr lang="cs-CZ" altLang="cs-CZ" sz="1600" dirty="0"/>
              <a:t> – toxický prvek, nebezpečný zejména pro děti – způsobuje zpomalení duševního vývoje a poruchy chování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TSNA - </a:t>
            </a:r>
            <a:r>
              <a:rPr lang="cs-CZ" altLang="cs-CZ" sz="1600" b="1" dirty="0"/>
              <a:t>tabákově specifické </a:t>
            </a:r>
            <a:r>
              <a:rPr lang="cs-CZ" altLang="cs-CZ" sz="1600" b="1" dirty="0" err="1"/>
              <a:t>nitrosaminy</a:t>
            </a:r>
            <a:r>
              <a:rPr lang="cs-CZ" altLang="cs-CZ" sz="1600" b="1" dirty="0"/>
              <a:t> </a:t>
            </a:r>
            <a:r>
              <a:rPr lang="cs-CZ" altLang="cs-CZ" sz="1600" dirty="0"/>
              <a:t>- skupina vysoce rakovinotvorných látek, které nejsou přítomny jinde než v tabákových výrobcích, podílí se na vzniku mnohých druhů rakoviny, mohou poškozovat reprodukční orgány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12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Nejznámější složky tabákového kouře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79565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2000" b="1" u="sng" dirty="0"/>
              <a:t>Oxid uhelnatý</a:t>
            </a:r>
            <a:r>
              <a:rPr lang="cs-CZ" sz="2000" b="1" dirty="0"/>
              <a:t> </a:t>
            </a:r>
            <a:r>
              <a:rPr lang="cs-CZ" sz="2000" dirty="0"/>
              <a:t>(CO) - jedovatý plyn; přednostní vazba na molekuly hemoglobinu -  snižuje se množství krví přenášeného kyslíku, významně nižší celkové okysličení organismu.  Hlavní složka výfukových plynů.</a:t>
            </a:r>
          </a:p>
          <a:p>
            <a:pPr>
              <a:lnSpc>
                <a:spcPct val="100000"/>
              </a:lnSpc>
              <a:defRPr/>
            </a:pPr>
            <a:r>
              <a:rPr lang="cs-CZ" sz="2000" b="1" u="sng" dirty="0"/>
              <a:t>Oxid dusičitý </a:t>
            </a:r>
            <a:r>
              <a:rPr lang="cs-CZ" sz="2000" u="sng" dirty="0"/>
              <a:t>(NO</a:t>
            </a:r>
            <a:r>
              <a:rPr lang="cs-CZ" sz="2000" b="1" u="sng" baseline="-25000" dirty="0"/>
              <a:t>2</a:t>
            </a:r>
            <a:r>
              <a:rPr lang="cs-CZ" sz="2000" u="sng" dirty="0"/>
              <a:t>)</a:t>
            </a:r>
            <a:r>
              <a:rPr lang="cs-CZ" sz="2000" dirty="0"/>
              <a:t> – silně jedovatý plyn, záněty dýchacích cest - od lehkých forem až po edém plic. Podílí se na vzniku kyselých dešťů a na vzniku fotochemického smogu. 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2000" b="1" u="sng" dirty="0"/>
              <a:t>Oxid dusnatý </a:t>
            </a:r>
            <a:r>
              <a:rPr lang="cs-CZ" altLang="cs-CZ" sz="2000" u="sng" dirty="0"/>
              <a:t>(NO) </a:t>
            </a:r>
            <a:r>
              <a:rPr lang="cs-CZ" altLang="cs-CZ" sz="2000" dirty="0"/>
              <a:t>– jedovatý plyn, v přítomnosti vlhkosti leptající. V lidském těle se tvoří v kardiovaskulárním i nervovém systému, ovlivňuje vazodilataci, signální molekula, funkce neurotransmiteru; v lékařství využití při uvolňování křečí hladkého svalstva, při astmatu. Při vyšších dávkách – srdeční slabost. Uvolňuje se ve výfukových plynech a spolupůsobí v kyselých deštích.</a:t>
            </a:r>
            <a:endParaRPr lang="cs-CZ" sz="2000" dirty="0"/>
          </a:p>
          <a:p>
            <a:pPr>
              <a:lnSpc>
                <a:spcPct val="100000"/>
              </a:lnSpc>
              <a:defRPr/>
            </a:pPr>
            <a:r>
              <a:rPr lang="cs-CZ" sz="2000" b="1" u="sng" dirty="0"/>
              <a:t>Dehet</a:t>
            </a:r>
            <a:r>
              <a:rPr lang="cs-CZ" sz="2000" dirty="0"/>
              <a:t> – směs chemických látek (převážně toxických a rakovinotvorných) jako např. polycyklických aromatických uhlovodíků (PAU) nebo aromatických aminů; má hustou olejovitou či mazlavou konzistenci. V tabákovém kouři je rozptýlen ve formě aerosolu, z něj se plných 90 % usazuje v plicích kuřáka, 10 % se vrací s vydechovaným kouřem zpět do ovzduší v jeho bezprostředním okolí. 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93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inhalace tabákového kouře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14764"/>
            <a:ext cx="10753200" cy="431723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/>
              <a:t>Prokazatelně  se podílí na vzniku cca 25 onemocnění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Zvýšená nemocnost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Předčasná úmrtnost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Na následky kouření umírá 50% kuřáků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Polovina z nich, tedy 25% umírá předčasně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Rozdíly v úmrtnosti kuřáků a nekuřáků se projevují jako statisticky významné již po 20-ti letech kouření</a:t>
            </a:r>
          </a:p>
          <a:p>
            <a:pPr>
              <a:lnSpc>
                <a:spcPct val="100000"/>
              </a:lnSpc>
              <a:defRPr/>
            </a:pPr>
            <a:endParaRPr lang="cs-CZ" altLang="cs-CZ" dirty="0"/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WHO: KOUŘENÍ  JE V SOUČASNOSTI NEJVÝZNAMNĚJŠÍ PREVENTABILNÍ (!) PŘÍČINA SMRTI NA </a:t>
            </a:r>
            <a:r>
              <a:rPr lang="cs-CZ" altLang="cs-CZ" dirty="0" smtClean="0"/>
              <a:t>SVĚTĚ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99828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229</TotalTime>
  <Words>2437</Words>
  <Application>Microsoft Office PowerPoint</Application>
  <PresentationFormat>Širokoúhlá obrazovka</PresentationFormat>
  <Paragraphs>293</Paragraphs>
  <Slides>32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Tahoma</vt:lpstr>
      <vt:lpstr>Times New Roman</vt:lpstr>
      <vt:lpstr>Wingdings</vt:lpstr>
      <vt:lpstr>Wingdings 2</vt:lpstr>
      <vt:lpstr>Prezentace_MU_CZ</vt:lpstr>
      <vt:lpstr>dokument</vt:lpstr>
      <vt:lpstr>Kuřáctví</vt:lpstr>
      <vt:lpstr>Kouření</vt:lpstr>
      <vt:lpstr>Definice kuřáctví dle WHO</vt:lpstr>
      <vt:lpstr>Tabák</vt:lpstr>
      <vt:lpstr>Nikotin</vt:lpstr>
      <vt:lpstr>Další způsoby užívání nikotinu </vt:lpstr>
      <vt:lpstr>Složení tabákového kouře</vt:lpstr>
      <vt:lpstr>Nejznámější složky tabákového kouře</vt:lpstr>
      <vt:lpstr>Důsledky inhalace tabákového kouře</vt:lpstr>
      <vt:lpstr>The British Doctors' Study 1951 - 2001</vt:lpstr>
      <vt:lpstr>WHO: globální pandemie následků kouření</vt:lpstr>
      <vt:lpstr>Onemocnění prokazatelně související</vt:lpstr>
      <vt:lpstr>Důsledky kouření v těhotenství a prenatální expozice tabákovému kouři</vt:lpstr>
      <vt:lpstr>Aktivní a pasivní kouření</vt:lpstr>
      <vt:lpstr>Zbytkový kouř: Third-hand smoke</vt:lpstr>
      <vt:lpstr>Prevalence kouření a užívání tabáku v ČR</vt:lpstr>
      <vt:lpstr>Tabakismus</vt:lpstr>
      <vt:lpstr>Vznik a vývoj onemocnění</vt:lpstr>
      <vt:lpstr>Abstinenční příznaky</vt:lpstr>
      <vt:lpstr>Diagnostika závislosti</vt:lpstr>
      <vt:lpstr>Doporučení pro primární péči</vt:lpstr>
      <vt:lpstr>Léčba fyzické složky závislosti: minimalizace abstinenčních příznaků </vt:lpstr>
      <vt:lpstr>Náhradní nikotinová terapie (NNT)</vt:lpstr>
      <vt:lpstr>Formy NNT</vt:lpstr>
      <vt:lpstr>Farmakoterapie</vt:lpstr>
      <vt:lpstr>Kombinovaná léčba</vt:lpstr>
      <vt:lpstr>Léčba behaviorální složky závislosti</vt:lpstr>
      <vt:lpstr>Harm Reduction</vt:lpstr>
      <vt:lpstr>Prevence kouření</vt:lpstr>
      <vt:lpstr>Možnosti prevence pomocí legislativy</vt:lpstr>
      <vt:lpstr>Ekonomické a sociální aspekty kouření</vt:lpstr>
      <vt:lpstr>Děkuji za pozornost!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Fialová</dc:creator>
  <cp:lastModifiedBy>Martin Krsek</cp:lastModifiedBy>
  <cp:revision>17</cp:revision>
  <cp:lastPrinted>1601-01-01T00:00:00Z</cp:lastPrinted>
  <dcterms:created xsi:type="dcterms:W3CDTF">2019-03-04T12:27:23Z</dcterms:created>
  <dcterms:modified xsi:type="dcterms:W3CDTF">2019-04-28T20:35:30Z</dcterms:modified>
</cp:coreProperties>
</file>