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3"/>
  </p:notesMasterIdLst>
  <p:handoutMasterIdLst>
    <p:handoutMasterId r:id="rId24"/>
  </p:handoutMasterIdLst>
  <p:sldIdLst>
    <p:sldId id="306" r:id="rId2"/>
    <p:sldId id="257" r:id="rId3"/>
    <p:sldId id="258" r:id="rId4"/>
    <p:sldId id="260" r:id="rId5"/>
    <p:sldId id="261" r:id="rId6"/>
    <p:sldId id="272" r:id="rId7"/>
    <p:sldId id="273" r:id="rId8"/>
    <p:sldId id="274" r:id="rId9"/>
    <p:sldId id="307" r:id="rId10"/>
    <p:sldId id="308" r:id="rId11"/>
    <p:sldId id="310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299" r:id="rId20"/>
    <p:sldId id="300" r:id="rId21"/>
    <p:sldId id="305" r:id="rId22"/>
  </p:sldIdLst>
  <p:sldSz cx="12192000" cy="6858000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a Macková" userId="79c3ad72-3379-40f8-b15a-8512db7b141e" providerId="ADAL" clId="{032335AE-56BD-4C4C-AF59-B903B82766F0}"/>
    <pc:docChg chg="custSel modSld">
      <pc:chgData name="Denisa Macková" userId="79c3ad72-3379-40f8-b15a-8512db7b141e" providerId="ADAL" clId="{032335AE-56BD-4C4C-AF59-B903B82766F0}" dt="2023-09-12T09:55:20.004" v="3" actId="1076"/>
      <pc:docMkLst>
        <pc:docMk/>
      </pc:docMkLst>
      <pc:sldChg chg="addSp delSp modSp mod">
        <pc:chgData name="Denisa Macková" userId="79c3ad72-3379-40f8-b15a-8512db7b141e" providerId="ADAL" clId="{032335AE-56BD-4C4C-AF59-B903B82766F0}" dt="2023-09-12T09:55:20.004" v="3" actId="1076"/>
        <pc:sldMkLst>
          <pc:docMk/>
          <pc:sldMk cId="206204955" sldId="257"/>
        </pc:sldMkLst>
        <pc:spChg chg="del">
          <ac:chgData name="Denisa Macková" userId="79c3ad72-3379-40f8-b15a-8512db7b141e" providerId="ADAL" clId="{032335AE-56BD-4C4C-AF59-B903B82766F0}" dt="2023-09-12T09:55:14.436" v="0" actId="478"/>
          <ac:spMkLst>
            <pc:docMk/>
            <pc:sldMk cId="206204955" sldId="257"/>
            <ac:spMk id="5" creationId="{EBF98256-86FA-495A-ADEA-26C136CD557B}"/>
          </ac:spMkLst>
        </pc:spChg>
        <pc:spChg chg="add del mod">
          <ac:chgData name="Denisa Macková" userId="79c3ad72-3379-40f8-b15a-8512db7b141e" providerId="ADAL" clId="{032335AE-56BD-4C4C-AF59-B903B82766F0}" dt="2023-09-12T09:55:16.516" v="1" actId="478"/>
          <ac:spMkLst>
            <pc:docMk/>
            <pc:sldMk cId="206204955" sldId="257"/>
            <ac:spMk id="8" creationId="{CB3BAB79-A712-4E2A-A248-7F64B4F21533}"/>
          </ac:spMkLst>
        </pc:spChg>
        <pc:spChg chg="add mod">
          <ac:chgData name="Denisa Macková" userId="79c3ad72-3379-40f8-b15a-8512db7b141e" providerId="ADAL" clId="{032335AE-56BD-4C4C-AF59-B903B82766F0}" dt="2023-09-12T09:55:20.004" v="3" actId="1076"/>
          <ac:spMkLst>
            <pc:docMk/>
            <pc:sldMk cId="206204955" sldId="257"/>
            <ac:spMk id="9" creationId="{EBF98256-86FA-495A-ADEA-26C136CD557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zalni-stimulace.cz/o-bazalni-stimulaci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029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2EEFF88-0884-459D-B54A-4A0AAE8C8B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Bazální stimulace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DEECBE7-ED16-45E9-AD2F-5B6082BF50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58FD9FE-665E-42AA-A7B1-75F5E2A6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Vhodná místa pro iniciální dotek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D1DAF95-8CF9-491C-925D-82A418DAA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rameno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paže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ruka </a:t>
            </a:r>
          </a:p>
        </p:txBody>
      </p:sp>
      <p:pic>
        <p:nvPicPr>
          <p:cNvPr id="6" name="Picture 6" descr="DSCN0061">
            <a:extLst>
              <a:ext uri="{FF2B5EF4-FFF2-40B4-BE49-F238E27FC236}">
                <a16:creationId xmlns:a16="http://schemas.microsoft.com/office/drawing/2014/main" id="{B41B9407-DAAB-431A-AFB0-3998F47D2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39422" y="2447925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683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F4CE072-7C6C-4A15-A7F7-7E479B33EB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Bazální stimulace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6D7BB8-6BD5-4B16-8BA2-E43D0E8E60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5A0751D-537B-4528-89E1-D8EA902BC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Bazální stimulace rozlišuje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4C2F50-C0D6-485C-B1B7-8A605B4E7C2B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Základní prvky: </a:t>
            </a:r>
          </a:p>
          <a:p>
            <a:pPr marL="72000" indent="0">
              <a:buNone/>
            </a:pPr>
            <a:endParaRPr lang="cs-CZ" b="1" dirty="0"/>
          </a:p>
          <a:p>
            <a:r>
              <a:rPr lang="cs-CZ" dirty="0"/>
              <a:t>Somatická </a:t>
            </a:r>
          </a:p>
          <a:p>
            <a:endParaRPr lang="cs-CZ" dirty="0"/>
          </a:p>
          <a:p>
            <a:r>
              <a:rPr lang="cs-CZ" dirty="0"/>
              <a:t>Vestibulární </a:t>
            </a:r>
          </a:p>
          <a:p>
            <a:endParaRPr lang="cs-CZ" dirty="0"/>
          </a:p>
          <a:p>
            <a:r>
              <a:rPr lang="cs-CZ" dirty="0"/>
              <a:t>Vibrační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D73CD01-E767-4EC0-AAEE-FDF885C5C6E6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Nástavbové prvky:</a:t>
            </a:r>
          </a:p>
          <a:p>
            <a:r>
              <a:rPr lang="cs-CZ" dirty="0"/>
              <a:t>Optická stimulace </a:t>
            </a:r>
          </a:p>
          <a:p>
            <a:endParaRPr lang="cs-CZ" dirty="0"/>
          </a:p>
          <a:p>
            <a:r>
              <a:rPr lang="cs-CZ" dirty="0"/>
              <a:t>Auditivní stimulace </a:t>
            </a:r>
          </a:p>
          <a:p>
            <a:endParaRPr lang="cs-CZ" dirty="0"/>
          </a:p>
          <a:p>
            <a:r>
              <a:rPr lang="cs-CZ" dirty="0"/>
              <a:t>Orální stimulace 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Olfaktorická stimulace </a:t>
            </a:r>
          </a:p>
          <a:p>
            <a:endParaRPr lang="cs-CZ" dirty="0"/>
          </a:p>
          <a:p>
            <a:r>
              <a:rPr lang="cs-CZ" dirty="0"/>
              <a:t>Taktilně-haptická stimulace </a:t>
            </a:r>
          </a:p>
        </p:txBody>
      </p:sp>
    </p:spTree>
    <p:extLst>
      <p:ext uri="{BB962C8B-B14F-4D97-AF65-F5344CB8AC3E}">
        <p14:creationId xmlns:p14="http://schemas.microsoft.com/office/powerpoint/2010/main" val="28577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B5D167-3236-4E39-95AA-EF4D1B877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Bazální stimulace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22885A-0728-46EC-90E1-5AEB1F6D67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092F129-7107-4939-BBF5-22FCDF59E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Somatická stimulace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F359BB9-1090-41B4-8F4F-6CEBB86A8DBA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Základem je somatické vnímání, které nám poskytuje vjemy z povrchu těla a vnitřního prostředí organismu </a:t>
            </a:r>
          </a:p>
          <a:p>
            <a:r>
              <a:rPr lang="cs-CZ" dirty="0"/>
              <a:t>Zprostředkovatelem je dotek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E4F151B-32C3-4481-91E2-0BB2CD01492C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Její druhy:</a:t>
            </a:r>
          </a:p>
          <a:p>
            <a:r>
              <a:rPr lang="cs-CZ" dirty="0"/>
              <a:t>Celková koupel zklidňující </a:t>
            </a:r>
          </a:p>
          <a:p>
            <a:r>
              <a:rPr lang="cs-CZ" dirty="0"/>
              <a:t>Celková koupel osvěžující </a:t>
            </a:r>
          </a:p>
          <a:p>
            <a:r>
              <a:rPr lang="cs-CZ" dirty="0"/>
              <a:t>Celková bazálně stimulující koupel dle </a:t>
            </a:r>
            <a:r>
              <a:rPr lang="cs-CZ" dirty="0" err="1"/>
              <a:t>Bobatha</a:t>
            </a:r>
            <a:endParaRPr lang="cs-CZ" dirty="0"/>
          </a:p>
          <a:p>
            <a:r>
              <a:rPr lang="cs-CZ" dirty="0"/>
              <a:t>Rozvíjející koupel </a:t>
            </a:r>
          </a:p>
          <a:p>
            <a:r>
              <a:rPr lang="cs-CZ" dirty="0"/>
              <a:t>Masáž stimulující dýchání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7548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1FBD91-542F-450F-B8A3-8104B01231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Bazální stimulace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D8F983-E894-462B-8851-3583CB3E94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C98191-C490-4A34-B163-6379E0BAD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Masáž stimulující dýchání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164C015-B5E4-4C80-8F01-58F995FFB162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 cílem je pomoci nemocným s povrchním, nepravidelným či zrychleným dýcháním, aby se jejich dech prohloubil, zklidnil a probíhal pravidelně </a:t>
            </a:r>
          </a:p>
          <a:p>
            <a:r>
              <a:rPr lang="cs-CZ" dirty="0"/>
              <a:t>To jim umožní začít vnímat okolní podněty </a:t>
            </a:r>
          </a:p>
        </p:txBody>
      </p:sp>
      <p:pic>
        <p:nvPicPr>
          <p:cNvPr id="7" name="Picture 12" descr="DSCN0110">
            <a:extLst>
              <a:ext uri="{FF2B5EF4-FFF2-40B4-BE49-F238E27FC236}">
                <a16:creationId xmlns:a16="http://schemas.microsoft.com/office/drawing/2014/main" id="{0CB5F0F4-4B3C-41EB-A9DC-91A4F73B7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6513" y="1467724"/>
            <a:ext cx="3455670" cy="460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998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C2DF0B7-E9D7-4ACC-9DBA-A9C755A75F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Bazální stimulace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913BAA-B114-47FF-8A42-E1CE82347A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B17C9C-1E7F-418C-8265-A627687CD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Poloha mumie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1CDBD25-A707-4AF3-8CC2-3FFF5657C0FF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 cílem je umožnit pacientovi vnímat své tělo, jeho hranice a poskytnout mu prostřednictvím této polohy dostatek vjemů ze svého vlastního těla </a:t>
            </a:r>
          </a:p>
          <a:p>
            <a:r>
              <a:rPr lang="cs-CZ" dirty="0"/>
              <a:t>poloha je vhodná u neklidných pacientů, zmatených, agresivních a imobilních</a:t>
            </a:r>
          </a:p>
        </p:txBody>
      </p:sp>
      <p:pic>
        <p:nvPicPr>
          <p:cNvPr id="7" name="Picture 6" descr="DSCN0086">
            <a:extLst>
              <a:ext uri="{FF2B5EF4-FFF2-40B4-BE49-F238E27FC236}">
                <a16:creationId xmlns:a16="http://schemas.microsoft.com/office/drawing/2014/main" id="{98E7DB52-FABF-4CE4-A0A7-FD3EDC6282E2}"/>
              </a:ext>
            </a:extLst>
          </p:cNvPr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0900" y="1701505"/>
            <a:ext cx="4780518" cy="35853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342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19D4DB-583D-424A-A6D4-55B148F8A2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Bazální stimulace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95793E-DC9F-4145-AFF6-14ABDA87E3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43A58F-B594-4B74-9196-12F3C8118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Poloha hnízdo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BCDFB4C-DAD3-4275-84DB-CFAB8A91CDA1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Slouží k odpočinku, navození příjemné atmosféry a pocitu jistoty </a:t>
            </a:r>
          </a:p>
          <a:p>
            <a:r>
              <a:rPr lang="cs-CZ" dirty="0"/>
              <a:t>Je to oblíbená poloha </a:t>
            </a:r>
          </a:p>
          <a:p>
            <a:r>
              <a:rPr lang="cs-CZ" dirty="0"/>
              <a:t>Indikuje se ve fázi odpočinku, v noci, po zklidňující koupeli, vyšetřeních, k navození libého pocitu </a:t>
            </a:r>
            <a:r>
              <a:rPr lang="cs-CZ" dirty="0" err="1"/>
              <a:t>pocitu</a:t>
            </a:r>
            <a:r>
              <a:rPr lang="cs-CZ" dirty="0"/>
              <a:t> </a:t>
            </a:r>
          </a:p>
        </p:txBody>
      </p:sp>
      <p:pic>
        <p:nvPicPr>
          <p:cNvPr id="7" name="Picture 7" descr="DSCN0088">
            <a:extLst>
              <a:ext uri="{FF2B5EF4-FFF2-40B4-BE49-F238E27FC236}">
                <a16:creationId xmlns:a16="http://schemas.microsoft.com/office/drawing/2014/main" id="{A4DCAEFB-7904-403C-A946-10F9AAFC21CC}"/>
              </a:ext>
            </a:extLst>
          </p:cNvPr>
          <p:cNvPicPr>
            <a:picLocks noGrp="1" noChangeAspect="1" noChangeArrowheads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8720" y="1714500"/>
            <a:ext cx="3685944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964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32AC30-FB32-4D94-BE4E-6E84DF8E44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Bazální stimulace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DAECF7-0903-4C3B-BA0E-0A91821325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087907-9C5A-449E-A731-FB64083CC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Vestibulární stimulace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B56D5A9-A766-4CB5-B02B-3C8C00003766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Umožňuje díky cíleným pohybům endolymfy podporu rovnovážného ústrojí, prostorovou orientaci a vnímání pohybu </a:t>
            </a:r>
          </a:p>
          <a:p>
            <a:r>
              <a:rPr lang="cs-CZ" dirty="0"/>
              <a:t>V případech s rozvíjející se spasticitou, ve vigilním kómatu, s omezenou možností pohybu a u imobilních pacientů  </a:t>
            </a:r>
          </a:p>
        </p:txBody>
      </p:sp>
      <p:pic>
        <p:nvPicPr>
          <p:cNvPr id="7" name="Picture 7" descr="DSCN0081">
            <a:extLst>
              <a:ext uri="{FF2B5EF4-FFF2-40B4-BE49-F238E27FC236}">
                <a16:creationId xmlns:a16="http://schemas.microsoft.com/office/drawing/2014/main" id="{8C01E9F1-3B1E-4050-8A67-E340E9D632BB}"/>
              </a:ext>
            </a:extLst>
          </p:cNvPr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0880" y="1346140"/>
            <a:ext cx="3364634" cy="44831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852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B9C99E7-1F1D-4BC8-AB8E-8DA7E9D803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Bazální stimulace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CA557C2-ECCD-4F99-BB20-AC4B3DF25B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73FB1E-4898-4EB4-A989-553607748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Orální stimulace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CFF902D-1747-4AA0-B34A-96DF7119622D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Ústa nám pomáhají zjistit chuť, vůni a konzistenci jídla </a:t>
            </a:r>
          </a:p>
          <a:p>
            <a:r>
              <a:rPr lang="cs-CZ" dirty="0"/>
              <a:t>Pacientovi nabízíme potraviny, které měl rád a na které byl zvyklý 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7" name="Picture 7" descr="DSCN0074">
            <a:extLst>
              <a:ext uri="{FF2B5EF4-FFF2-40B4-BE49-F238E27FC236}">
                <a16:creationId xmlns:a16="http://schemas.microsoft.com/office/drawing/2014/main" id="{B5D6C424-7BD0-4509-97E7-530ECE5975C8}"/>
              </a:ext>
            </a:extLst>
          </p:cNvPr>
          <p:cNvPicPr>
            <a:picLocks noGrp="1" noChangeAspect="1" noChangeArrowheads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0582" y="2057400"/>
            <a:ext cx="4039985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443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524980B-C11A-4051-B384-7FC972DED2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Bazální stimulace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F1C086-5755-4F32-BF50-85B3A7DBAF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6835D6-CE8C-4B42-A004-8FE91E0C4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Taktilně-Haptická stimulace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76D44E-EFD4-41E8-A01E-6DDEA67D5CF2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Schopnost lidské ruky rozpoznávat předměty </a:t>
            </a:r>
          </a:p>
          <a:p>
            <a:r>
              <a:rPr lang="cs-CZ" dirty="0"/>
              <a:t>Používáme oblíbené předměty nebo pomůcky, se kterými pacient pracoval </a:t>
            </a:r>
          </a:p>
        </p:txBody>
      </p:sp>
      <p:pic>
        <p:nvPicPr>
          <p:cNvPr id="7" name="Picture 7" descr="DSCN0069">
            <a:extLst>
              <a:ext uri="{FF2B5EF4-FFF2-40B4-BE49-F238E27FC236}">
                <a16:creationId xmlns:a16="http://schemas.microsoft.com/office/drawing/2014/main" id="{54395362-1124-4985-B693-67CA38FFC932}"/>
              </a:ext>
            </a:extLst>
          </p:cNvPr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1432" y="2136371"/>
            <a:ext cx="4039985" cy="32710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271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7BB946-18FA-4290-A0E2-E8C8B1E5A3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Bazální stimulace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7BEFA-3D60-46A5-8956-1610FC349A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BE4FBB6-F05F-4F67-AA98-9B92B4EC7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 a zdroje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8B1A745-51B5-463B-BFDB-425559948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Friedlová, K.: Bazální stimulace v základní ošetřovatelské péči. Praha, Grada 2007.</a:t>
            </a:r>
          </a:p>
          <a:p>
            <a:r>
              <a:rPr lang="cs-CZ" altLang="cs-CZ" u="sng" dirty="0">
                <a:hlinkClick r:id="rId3"/>
              </a:rPr>
              <a:t>https://www.bazalni-stimulace.cz/o-bazalni-stimulaci/</a:t>
            </a:r>
            <a:endParaRPr lang="cs-CZ" altLang="cs-CZ" u="sng" dirty="0"/>
          </a:p>
          <a:p>
            <a:endParaRPr lang="cs-CZ" altLang="cs-CZ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58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0516F6-DF9F-4E82-9A2B-1463989DBE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Bazální stimulace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B2C35BB-6B05-4C19-9D61-FEB61E2F15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13A9A16-8006-46FB-BED6-D1F21693049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Bazální stimulace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D418CEE-6843-419F-82D1-8A7164861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02" y="5358676"/>
            <a:ext cx="11284674" cy="792549"/>
          </a:xfrm>
          <a:prstGeom prst="rect">
            <a:avLst/>
          </a:prstGeom>
        </p:spPr>
      </p:pic>
      <p:sp>
        <p:nvSpPr>
          <p:cNvPr id="9" name="Podnadpis 4">
            <a:extLst>
              <a:ext uri="{FF2B5EF4-FFF2-40B4-BE49-F238E27FC236}">
                <a16:creationId xmlns:a16="http://schemas.microsoft.com/office/drawing/2014/main" id="{EBF98256-86FA-495A-ADEA-26C136CD557B}"/>
              </a:ext>
            </a:extLst>
          </p:cNvPr>
          <p:cNvSpPr>
            <a:spLocks noGrp="1"/>
          </p:cNvSpPr>
          <p:nvPr/>
        </p:nvSpPr>
        <p:spPr>
          <a:xfrm>
            <a:off x="398502" y="3893484"/>
            <a:ext cx="11361600" cy="6984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1000" dirty="0"/>
              <a:t>Denisa Macková, Markéta Hartmanová, Patrik </a:t>
            </a:r>
            <a:r>
              <a:rPr lang="cs-CZ" sz="1000" dirty="0" err="1"/>
              <a:t>Mica</a:t>
            </a:r>
            <a:r>
              <a:rPr lang="cs-CZ" sz="1000" dirty="0"/>
              <a:t>, Ústav zdravotnických věd, LF MU Brno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204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B478E4-7540-48A2-8AD5-D6B27115B8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Bazální stimulace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2FEBF6-8AE5-4BDC-BCA4-96FF683C79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2E0FE0F5-171C-4E3A-B32D-53C07D20E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0725" y="2144335"/>
            <a:ext cx="10752138" cy="3236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114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2362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C45A433-0B91-4836-8425-9881B1FB85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Bazální stimulace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308A2A-9520-40BE-B8B4-45B88EC5F0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C070AF5-2959-4DBA-8C1F-4CF5C7F32C7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Historie BS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7F9BEB4-7B71-495D-A549-D48817F80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cs-CZ" dirty="0"/>
              <a:t> Zakladatelem je Dr. Prof. Andreas Fr</a:t>
            </a:r>
            <a:r>
              <a:rPr lang="en-US" dirty="0"/>
              <a:t>ö</a:t>
            </a:r>
            <a:r>
              <a:rPr lang="cs-CZ" dirty="0" err="1"/>
              <a:t>hlich</a:t>
            </a:r>
            <a:endParaRPr lang="cs-CZ" dirty="0"/>
          </a:p>
          <a:p>
            <a:pPr eaLnBrk="1" hangingPunct="1">
              <a:buFontTx/>
              <a:buChar char="-"/>
              <a:defRPr/>
            </a:pPr>
            <a:r>
              <a:rPr lang="cs-CZ" dirty="0"/>
              <a:t> Společně se zdravotní sestrou, Prof. Christel </a:t>
            </a:r>
            <a:r>
              <a:rPr lang="cs-CZ" dirty="0" err="1"/>
              <a:t>Bienstein</a:t>
            </a:r>
            <a:r>
              <a:rPr lang="cs-CZ" dirty="0"/>
              <a:t> </a:t>
            </a:r>
          </a:p>
          <a:p>
            <a:pPr eaLnBrk="1" hangingPunct="1">
              <a:buFontTx/>
              <a:buChar char="-"/>
              <a:defRPr/>
            </a:pPr>
            <a:r>
              <a:rPr lang="cs-CZ" dirty="0"/>
              <a:t> Integrovali koncept BS do praxe</a:t>
            </a:r>
            <a:endParaRPr lang="en-US" dirty="0"/>
          </a:p>
          <a:p>
            <a:pPr marL="72000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5330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4EE675D-960A-4B6F-924D-003FB8366D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Bazální stimulace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102139-4A60-4A7B-9C7D-3A9616992C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6BB33B-EF2B-41B1-9EA3-BA040738197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Indikace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54E4513-E8D1-401A-AAE4-30EB7E73F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  <a:defRPr/>
            </a:pPr>
            <a:r>
              <a:rPr lang="cs-CZ" altLang="cs-CZ" b="1" dirty="0"/>
              <a:t>U pacientů: </a:t>
            </a:r>
          </a:p>
          <a:p>
            <a:pPr marL="252000" lvl="1">
              <a:lnSpc>
                <a:spcPts val="3600"/>
              </a:lnSpc>
              <a:buFontTx/>
              <a:buChar char="-"/>
              <a:defRPr/>
            </a:pPr>
            <a:r>
              <a:rPr lang="cs-CZ" sz="2800" dirty="0">
                <a:ea typeface="+mn-ea"/>
                <a:cs typeface="+mn-cs"/>
              </a:rPr>
              <a:t> V bezvědomí</a:t>
            </a:r>
          </a:p>
          <a:p>
            <a:pPr marL="252000" lvl="1">
              <a:lnSpc>
                <a:spcPts val="3600"/>
              </a:lnSpc>
              <a:buFontTx/>
              <a:buChar char="-"/>
              <a:defRPr/>
            </a:pPr>
            <a:r>
              <a:rPr lang="cs-CZ" sz="2800" dirty="0">
                <a:ea typeface="+mn-ea"/>
                <a:cs typeface="+mn-cs"/>
              </a:rPr>
              <a:t> Na umělé plicní ventilaci</a:t>
            </a:r>
          </a:p>
          <a:p>
            <a:pPr marL="252000" lvl="1">
              <a:lnSpc>
                <a:spcPts val="3600"/>
              </a:lnSpc>
              <a:buFontTx/>
              <a:buChar char="-"/>
              <a:defRPr/>
            </a:pPr>
            <a:r>
              <a:rPr lang="cs-CZ" sz="2800" dirty="0">
                <a:ea typeface="+mn-ea"/>
                <a:cs typeface="+mn-cs"/>
              </a:rPr>
              <a:t> Hemiplegických   </a:t>
            </a:r>
          </a:p>
          <a:p>
            <a:pPr marL="252000" lvl="1">
              <a:lnSpc>
                <a:spcPts val="3600"/>
              </a:lnSpc>
              <a:buFontTx/>
              <a:buChar char="-"/>
              <a:defRPr/>
            </a:pPr>
            <a:r>
              <a:rPr lang="cs-CZ" sz="2800" dirty="0">
                <a:ea typeface="+mn-ea"/>
                <a:cs typeface="+mn-cs"/>
              </a:rPr>
              <a:t> Dezorientovaných </a:t>
            </a:r>
          </a:p>
          <a:p>
            <a:pPr marL="252000" lvl="1">
              <a:lnSpc>
                <a:spcPts val="3600"/>
              </a:lnSpc>
              <a:buFontTx/>
              <a:buChar char="-"/>
              <a:defRPr/>
            </a:pPr>
            <a:r>
              <a:rPr lang="cs-CZ" sz="2800" dirty="0">
                <a:ea typeface="+mn-ea"/>
                <a:cs typeface="+mn-cs"/>
              </a:rPr>
              <a:t> S Alzheimerovou  chorobou </a:t>
            </a:r>
          </a:p>
          <a:p>
            <a:pPr marL="252000" lvl="1">
              <a:lnSpc>
                <a:spcPts val="3600"/>
              </a:lnSpc>
              <a:buFontTx/>
              <a:buChar char="-"/>
              <a:defRPr/>
            </a:pPr>
            <a:r>
              <a:rPr lang="cs-CZ" sz="2800" dirty="0">
                <a:ea typeface="+mn-ea"/>
                <a:cs typeface="+mn-cs"/>
              </a:rPr>
              <a:t> S </a:t>
            </a:r>
            <a:r>
              <a:rPr lang="cs-CZ" sz="2800" dirty="0" err="1">
                <a:ea typeface="+mn-ea"/>
                <a:cs typeface="+mn-cs"/>
              </a:rPr>
              <a:t>apalickým</a:t>
            </a:r>
            <a:r>
              <a:rPr lang="cs-CZ" sz="2800" dirty="0">
                <a:ea typeface="+mn-ea"/>
                <a:cs typeface="+mn-cs"/>
              </a:rPr>
              <a:t> syndromem</a:t>
            </a:r>
          </a:p>
          <a:p>
            <a:pPr marL="72000" lvl="1" indent="0">
              <a:lnSpc>
                <a:spcPts val="3600"/>
              </a:lnSpc>
              <a:buNone/>
              <a:defRPr/>
            </a:pPr>
            <a:endParaRPr lang="cs-CZ" sz="2800" dirty="0">
              <a:ea typeface="+mn-ea"/>
              <a:cs typeface="+mn-cs"/>
            </a:endParaRPr>
          </a:p>
          <a:p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9154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2663AD-6556-4FA0-89E3-C858E8BB99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Bazální stimulace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A11A64-CEA8-43DB-A670-9BAF6362C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009987-06EE-4F09-81DC-4A818818DDD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Bazální Stimulace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EE4E2C0-63B6-4E32-A817-B1F31CCEE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lvl="1">
              <a:lnSpc>
                <a:spcPts val="3600"/>
              </a:lnSpc>
              <a:buFontTx/>
              <a:buChar char="-"/>
              <a:defRPr/>
            </a:pPr>
            <a:r>
              <a:rPr lang="cs-CZ" sz="2800" dirty="0">
                <a:ea typeface="+mn-ea"/>
                <a:cs typeface="+mn-cs"/>
              </a:rPr>
              <a:t> Redukuje závislost pacienta na ošetřovatelské péči</a:t>
            </a:r>
          </a:p>
          <a:p>
            <a:pPr marL="252000" lvl="1">
              <a:lnSpc>
                <a:spcPts val="3600"/>
              </a:lnSpc>
              <a:buFontTx/>
              <a:buChar char="-"/>
              <a:defRPr/>
            </a:pPr>
            <a:r>
              <a:rPr lang="cs-CZ" sz="2800" dirty="0">
                <a:ea typeface="+mn-ea"/>
                <a:cs typeface="+mn-cs"/>
              </a:rPr>
              <a:t> Vede k lokomoci, komunikaci a vnímání</a:t>
            </a:r>
          </a:p>
          <a:p>
            <a:pPr marL="252000" lvl="1">
              <a:lnSpc>
                <a:spcPts val="3600"/>
              </a:lnSpc>
              <a:buFontTx/>
              <a:buChar char="-"/>
              <a:defRPr/>
            </a:pPr>
            <a:r>
              <a:rPr lang="cs-CZ" sz="2800" dirty="0">
                <a:ea typeface="+mn-ea"/>
                <a:cs typeface="+mn-cs"/>
              </a:rPr>
              <a:t> Vychází z potřeb pacienta</a:t>
            </a:r>
          </a:p>
          <a:p>
            <a:pPr marL="252000" lvl="1">
              <a:lnSpc>
                <a:spcPts val="3600"/>
              </a:lnSpc>
              <a:buFontTx/>
              <a:buChar char="-"/>
              <a:defRPr/>
            </a:pPr>
            <a:r>
              <a:rPr lang="cs-CZ" sz="2800" dirty="0">
                <a:ea typeface="+mn-ea"/>
                <a:cs typeface="+mn-cs"/>
              </a:rPr>
              <a:t> Maximálně zohledňuje jeho životní návyky a zvyky</a:t>
            </a:r>
          </a:p>
          <a:p>
            <a:pPr marL="252000" lvl="1">
              <a:lnSpc>
                <a:spcPts val="3600"/>
              </a:lnSpc>
              <a:buFontTx/>
              <a:buChar char="-"/>
              <a:defRPr/>
            </a:pPr>
            <a:r>
              <a:rPr lang="cs-CZ" sz="2800" dirty="0">
                <a:ea typeface="+mn-ea"/>
                <a:cs typeface="+mn-cs"/>
              </a:rPr>
              <a:t> Nevyžaduje nadstandardní pomůcky a přístroje</a:t>
            </a:r>
          </a:p>
          <a:p>
            <a:pPr lvl="1"/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7353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46CAA73-5BF4-4A83-A8BD-664AD77B0C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Bazální stimulace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B6D2CC-053F-4D25-B5B7-4FF565F6CE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A4D6CBF-671D-4309-B5EB-043C05554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prvky BS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07ED3CB-BF7B-4D11-8F32-6A5F04B8E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lvl="1">
              <a:lnSpc>
                <a:spcPts val="3600"/>
              </a:lnSpc>
              <a:buFontTx/>
              <a:buChar char="-"/>
              <a:defRPr/>
            </a:pPr>
            <a:r>
              <a:rPr lang="cs-CZ" sz="2800" dirty="0">
                <a:ea typeface="+mn-ea"/>
                <a:cs typeface="+mn-cs"/>
              </a:rPr>
              <a:t> Pohyb </a:t>
            </a:r>
          </a:p>
          <a:p>
            <a:pPr marL="252000" lvl="1">
              <a:lnSpc>
                <a:spcPts val="3600"/>
              </a:lnSpc>
              <a:buFontTx/>
              <a:buChar char="-"/>
              <a:defRPr/>
            </a:pPr>
            <a:r>
              <a:rPr lang="cs-CZ" sz="2800" dirty="0">
                <a:ea typeface="+mn-ea"/>
                <a:cs typeface="+mn-cs"/>
              </a:rPr>
              <a:t> Vnímání </a:t>
            </a:r>
          </a:p>
          <a:p>
            <a:pPr marL="252000" lvl="1">
              <a:lnSpc>
                <a:spcPts val="3600"/>
              </a:lnSpc>
              <a:buFontTx/>
              <a:buChar char="-"/>
              <a:defRPr/>
            </a:pPr>
            <a:r>
              <a:rPr lang="cs-CZ" sz="2800" dirty="0">
                <a:ea typeface="+mn-ea"/>
                <a:cs typeface="+mn-cs"/>
              </a:rPr>
              <a:t> Komunikace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3198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FC19EF-AE1D-43B4-9880-12C4901C98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Bazální stimulace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9CF257-18D3-4C2E-937D-5828CC325F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38FE760-554C-4434-8C02-D3191E794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Desatero BS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74578D8-0068-4F4D-A3C4-DC52C8EAC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422400"/>
            <a:ext cx="11409700" cy="4409600"/>
          </a:xfrm>
        </p:spPr>
        <p:txBody>
          <a:bodyPr/>
          <a:lstStyle/>
          <a:p>
            <a:pPr marL="586350" lvl="1" indent="-514350">
              <a:lnSpc>
                <a:spcPts val="3600"/>
              </a:lnSpc>
              <a:buAutoNum type="arabicPeriod"/>
              <a:defRPr/>
            </a:pPr>
            <a:r>
              <a:rPr lang="cs-CZ" sz="2800" dirty="0">
                <a:ea typeface="+mn-ea"/>
                <a:cs typeface="+mn-cs"/>
              </a:rPr>
              <a:t>Přivítejte se a rozlučte s pacientem pokud možno vždy stejnými slovy</a:t>
            </a:r>
          </a:p>
          <a:p>
            <a:pPr marL="586350" lvl="1" indent="-514350">
              <a:lnSpc>
                <a:spcPts val="3600"/>
              </a:lnSpc>
              <a:buAutoNum type="arabicPeriod"/>
              <a:defRPr/>
            </a:pPr>
            <a:r>
              <a:rPr lang="cs-CZ" sz="2800" dirty="0">
                <a:ea typeface="+mn-ea"/>
                <a:cs typeface="+mn-cs"/>
              </a:rPr>
              <a:t>Při oslovení se ho vždy dotkněte na stejném místě</a:t>
            </a:r>
          </a:p>
          <a:p>
            <a:pPr marL="586350" lvl="1" indent="-514350">
              <a:lnSpc>
                <a:spcPts val="3600"/>
              </a:lnSpc>
              <a:buAutoNum type="arabicPeriod"/>
              <a:defRPr/>
            </a:pPr>
            <a:r>
              <a:rPr lang="cs-CZ" sz="2800" dirty="0">
                <a:ea typeface="+mn-ea"/>
                <a:cs typeface="+mn-cs"/>
              </a:rPr>
              <a:t>Hovořte zřetelně, jasně a ne příliš rychle</a:t>
            </a:r>
          </a:p>
          <a:p>
            <a:pPr marL="586350" lvl="1" indent="-514350">
              <a:lnSpc>
                <a:spcPts val="3600"/>
              </a:lnSpc>
              <a:buAutoNum type="arabicPeriod"/>
              <a:defRPr/>
            </a:pPr>
            <a:r>
              <a:rPr lang="cs-CZ" sz="2800" dirty="0">
                <a:ea typeface="+mn-ea"/>
                <a:cs typeface="+mn-cs"/>
              </a:rPr>
              <a:t>Nezvyšujte hlas, mluvte přirozeným tónem</a:t>
            </a:r>
          </a:p>
          <a:p>
            <a:pPr marL="586350" lvl="1" indent="-514350">
              <a:lnSpc>
                <a:spcPts val="3600"/>
              </a:lnSpc>
              <a:buAutoNum type="arabicPeriod"/>
              <a:defRPr/>
            </a:pPr>
            <a:r>
              <a:rPr lang="cs-CZ" sz="2800" dirty="0">
                <a:ea typeface="+mn-ea"/>
                <a:cs typeface="+mn-cs"/>
              </a:rPr>
              <a:t>Dbejte, aby tón vašeho hlasu, vaše  mimika a gestikulace odpovídaly významu</a:t>
            </a:r>
          </a:p>
          <a:p>
            <a:pPr marL="586350" lvl="1" indent="-514350">
              <a:lnSpc>
                <a:spcPts val="3600"/>
              </a:lnSpc>
              <a:buFont typeface="Arial" panose="020B0604020202020204" pitchFamily="34" charset="0"/>
              <a:buAutoNum type="arabicPeriod"/>
              <a:defRPr/>
            </a:pPr>
            <a:r>
              <a:rPr lang="cs-CZ" sz="2800" dirty="0">
                <a:ea typeface="+mn-ea"/>
                <a:cs typeface="+mn-cs"/>
              </a:rPr>
              <a:t>Při rozhovoru s pacientem používejte takovou formu komunikace, na kterou byl zvyklý</a:t>
            </a:r>
          </a:p>
          <a:p>
            <a:pPr marL="72000" lvl="1" indent="0">
              <a:lnSpc>
                <a:spcPts val="3600"/>
              </a:lnSpc>
              <a:buNone/>
              <a:defRPr/>
            </a:pPr>
            <a:endParaRPr lang="cs-CZ" sz="2800" dirty="0">
              <a:ea typeface="+mn-ea"/>
              <a:cs typeface="+mn-cs"/>
            </a:endParaRP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8001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A25D7C-86FA-4146-B13D-067ED7DBA1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Bazální stimulace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0EC4AD-B39D-4BF0-8111-FDDA5223A8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9A6C412-F8F0-4AF9-A8A6-B7C951D6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Desatero BS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400AD59-FD19-4278-A621-C5A2FE41C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lvl="1" indent="-514350">
              <a:lnSpc>
                <a:spcPts val="3600"/>
              </a:lnSpc>
              <a:buFont typeface="+mj-lt"/>
              <a:buAutoNum type="arabicPeriod" startAt="7"/>
              <a:defRPr/>
            </a:pPr>
            <a:r>
              <a:rPr lang="cs-CZ" sz="2800" dirty="0">
                <a:ea typeface="+mn-ea"/>
                <a:cs typeface="+mn-cs"/>
              </a:rPr>
              <a:t>Nepoužívejte v řeči zdrobněliny</a:t>
            </a:r>
          </a:p>
          <a:p>
            <a:pPr marL="586350" lvl="1" indent="-514350">
              <a:lnSpc>
                <a:spcPts val="3600"/>
              </a:lnSpc>
              <a:buFont typeface="Arial" panose="020B0604020202020204" pitchFamily="34" charset="0"/>
              <a:buAutoNum type="arabicPeriod" startAt="7"/>
              <a:defRPr/>
            </a:pPr>
            <a:r>
              <a:rPr lang="cs-CZ" sz="2800" dirty="0">
                <a:ea typeface="+mn-ea"/>
                <a:cs typeface="+mn-cs"/>
              </a:rPr>
              <a:t>Nehovořte s více osobami najednou</a:t>
            </a:r>
          </a:p>
          <a:p>
            <a:pPr marL="586350" lvl="1" indent="-514350">
              <a:lnSpc>
                <a:spcPts val="3600"/>
              </a:lnSpc>
              <a:buFont typeface="Arial" panose="020B0604020202020204" pitchFamily="34" charset="0"/>
              <a:buAutoNum type="arabicPeriod" startAt="7"/>
              <a:defRPr/>
            </a:pPr>
            <a:r>
              <a:rPr lang="cs-CZ" sz="2800" dirty="0">
                <a:ea typeface="+mn-ea"/>
                <a:cs typeface="+mn-cs"/>
              </a:rPr>
              <a:t>Při komunikaci s pacientem se pokuste redukovat rušivý zvuk okolního prostředí</a:t>
            </a:r>
          </a:p>
          <a:p>
            <a:pPr marL="586350" lvl="1" indent="-514350">
              <a:lnSpc>
                <a:spcPts val="3600"/>
              </a:lnSpc>
              <a:buFont typeface="Arial" panose="020B0604020202020204" pitchFamily="34" charset="0"/>
              <a:buAutoNum type="arabicPeriod" startAt="7"/>
              <a:defRPr/>
            </a:pPr>
            <a:r>
              <a:rPr lang="cs-CZ" sz="2800" dirty="0">
                <a:ea typeface="+mn-ea"/>
                <a:cs typeface="+mn-cs"/>
              </a:rPr>
              <a:t>Umožněte pacientovi reagovat na vaše slova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3653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A55CE0-94E8-45F5-A7F6-22E9C900A9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Bazální stimulace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70EF4A-273D-4725-8E97-702599771A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2A19573-CCEF-4731-81D1-DDD9BFD7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Iniciální dotek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93EECFF-BCA2-4146-8009-2AD6B4736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9200" lvl="1" indent="-457200">
              <a:lnSpc>
                <a:spcPts val="3600"/>
              </a:lnSpc>
              <a:buFontTx/>
              <a:buChar char="-"/>
              <a:defRPr/>
            </a:pPr>
            <a:r>
              <a:rPr lang="cs-CZ" sz="2800" dirty="0">
                <a:ea typeface="+mn-ea"/>
                <a:cs typeface="+mn-cs"/>
              </a:rPr>
              <a:t>V životě člověka mají doteky různé role, což jim přikládá obrovský význam</a:t>
            </a:r>
          </a:p>
          <a:p>
            <a:pPr marL="529200" lvl="1" indent="-457200">
              <a:lnSpc>
                <a:spcPts val="3600"/>
              </a:lnSpc>
              <a:buFontTx/>
              <a:buChar char="-"/>
              <a:defRPr/>
            </a:pPr>
            <a:r>
              <a:rPr lang="cs-CZ" sz="2800" dirty="0">
                <a:ea typeface="+mn-ea"/>
                <a:cs typeface="+mn-cs"/>
              </a:rPr>
              <a:t>V dětství slouží k poznávání okolního světa, v  pozdějším věku jsou využívány v mezilidské komunikaci</a:t>
            </a:r>
          </a:p>
          <a:p>
            <a:pPr marL="529200" lvl="1" indent="-457200">
              <a:lnSpc>
                <a:spcPts val="3600"/>
              </a:lnSpc>
              <a:buFontTx/>
              <a:buChar char="-"/>
              <a:defRPr/>
            </a:pPr>
            <a:r>
              <a:rPr lang="cs-CZ" sz="2800" dirty="0">
                <a:ea typeface="+mn-ea"/>
                <a:cs typeface="+mn-cs"/>
              </a:rPr>
              <a:t>Formou komunikace</a:t>
            </a:r>
          </a:p>
          <a:p>
            <a:pPr marL="529200" lvl="1" indent="-457200">
              <a:lnSpc>
                <a:spcPts val="3600"/>
              </a:lnSpc>
              <a:buFontTx/>
              <a:buChar char="-"/>
              <a:defRPr/>
            </a:pPr>
            <a:r>
              <a:rPr lang="cs-CZ" sz="2800" dirty="0">
                <a:ea typeface="+mn-ea"/>
                <a:cs typeface="+mn-cs"/>
              </a:rPr>
              <a:t>Dává klientovi jasně najevo, kdy péče začíná a končí</a:t>
            </a:r>
          </a:p>
          <a:p>
            <a:pPr marL="529200" lvl="1" indent="-457200">
              <a:lnSpc>
                <a:spcPts val="3600"/>
              </a:lnSpc>
              <a:buFontTx/>
              <a:buChar char="-"/>
              <a:defRPr/>
            </a:pPr>
            <a:r>
              <a:rPr lang="cs-CZ" sz="2800" dirty="0">
                <a:ea typeface="+mn-ea"/>
                <a:cs typeface="+mn-cs"/>
              </a:rPr>
              <a:t>Volíme na základě autobiografické anamnézy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86228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Imobilizační syndrom, dekubity[20210913090502383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476</TotalTime>
  <Words>596</Words>
  <Application>Microsoft Office PowerPoint</Application>
  <PresentationFormat>Širokoúhlá obrazovka</PresentationFormat>
  <Paragraphs>138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Tahoma</vt:lpstr>
      <vt:lpstr>Wingdings</vt:lpstr>
      <vt:lpstr>Prezentace_MU_CZ</vt:lpstr>
      <vt:lpstr>Prezentace aplikace PowerPoint</vt:lpstr>
      <vt:lpstr>Bazální stimulace </vt:lpstr>
      <vt:lpstr>Historie BS </vt:lpstr>
      <vt:lpstr>Indikace </vt:lpstr>
      <vt:lpstr>Bazální Stimulace </vt:lpstr>
      <vt:lpstr>Základní prvky BS </vt:lpstr>
      <vt:lpstr>Desatero BS </vt:lpstr>
      <vt:lpstr>Desatero BS </vt:lpstr>
      <vt:lpstr>Iniciální dotek </vt:lpstr>
      <vt:lpstr>Vhodná místa pro iniciální dotek </vt:lpstr>
      <vt:lpstr>Bazální stimulace rozlišuje </vt:lpstr>
      <vt:lpstr>Somatická stimulace </vt:lpstr>
      <vt:lpstr>Masáž stimulující dýchání </vt:lpstr>
      <vt:lpstr>Poloha mumie </vt:lpstr>
      <vt:lpstr>Poloha hnízdo </vt:lpstr>
      <vt:lpstr>Vestibulární stimulace </vt:lpstr>
      <vt:lpstr>Orální stimulace </vt:lpstr>
      <vt:lpstr>Taktilně-Haptická stimulace </vt:lpstr>
      <vt:lpstr>Literatura a zdroje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Menšíková</dc:creator>
  <cp:lastModifiedBy>Denisa Macková</cp:lastModifiedBy>
  <cp:revision>39</cp:revision>
  <cp:lastPrinted>1601-01-01T00:00:00Z</cp:lastPrinted>
  <dcterms:created xsi:type="dcterms:W3CDTF">2021-02-15T10:37:16Z</dcterms:created>
  <dcterms:modified xsi:type="dcterms:W3CDTF">2023-09-12T09:55:21Z</dcterms:modified>
</cp:coreProperties>
</file>