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notesMasterIdLst>
    <p:notesMasterId r:id="rId16"/>
  </p:notesMasterIdLst>
  <p:handoutMasterIdLst>
    <p:handoutMasterId r:id="rId17"/>
  </p:handoutMasterIdLst>
  <p:sldIdLst>
    <p:sldId id="261" r:id="rId2"/>
    <p:sldId id="563" r:id="rId3"/>
    <p:sldId id="564" r:id="rId4"/>
    <p:sldId id="565" r:id="rId5"/>
    <p:sldId id="566" r:id="rId6"/>
    <p:sldId id="567" r:id="rId7"/>
    <p:sldId id="568" r:id="rId8"/>
    <p:sldId id="569" r:id="rId9"/>
    <p:sldId id="570" r:id="rId10"/>
    <p:sldId id="571" r:id="rId11"/>
    <p:sldId id="572" r:id="rId12"/>
    <p:sldId id="573" r:id="rId13"/>
    <p:sldId id="562" r:id="rId14"/>
    <p:sldId id="545" r:id="rId15"/>
  </p:sldIdLst>
  <p:sldSz cx="12192000" cy="6858000"/>
  <p:notesSz cx="7099300" cy="10234613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972BB"/>
    <a:srgbClr val="EE2626"/>
    <a:srgbClr val="EA4410"/>
    <a:srgbClr val="2C7CCC"/>
    <a:srgbClr val="FFFFCC"/>
    <a:srgbClr val="3D89D5"/>
    <a:srgbClr val="478FD7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41" autoAdjust="0"/>
    <p:restoredTop sz="94434" autoAdjust="0"/>
  </p:normalViewPr>
  <p:slideViewPr>
    <p:cSldViewPr>
      <p:cViewPr varScale="1">
        <p:scale>
          <a:sx n="131" d="100"/>
          <a:sy n="131" d="100"/>
        </p:scale>
        <p:origin x="498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64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t" anchorCtr="0" compatLnSpc="1">
            <a:prstTxWarp prst="textNoShape">
              <a:avLst/>
            </a:prstTxWarp>
          </a:bodyPr>
          <a:lstStyle>
            <a:lvl1pPr algn="l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t" anchorCtr="0" compatLnSpc="1">
            <a:prstTxWarp prst="textNoShape">
              <a:avLst/>
            </a:prstTxWarp>
          </a:bodyPr>
          <a:lstStyle>
            <a:lvl1pPr algn="r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b" anchorCtr="0" compatLnSpc="1">
            <a:prstTxWarp prst="textNoShape">
              <a:avLst/>
            </a:prstTxWarp>
          </a:bodyPr>
          <a:lstStyle>
            <a:lvl1pPr algn="l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/>
            </a:lvl1pPr>
          </a:lstStyle>
          <a:p>
            <a:pPr>
              <a:defRPr/>
            </a:pPr>
            <a:fld id="{14A54DF3-C8B8-49C0-976C-A6967910B7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t" anchorCtr="0" compatLnSpc="1">
            <a:prstTxWarp prst="textNoShape">
              <a:avLst/>
            </a:prstTxWarp>
          </a:bodyPr>
          <a:lstStyle>
            <a:lvl1pPr algn="l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t" anchorCtr="0" compatLnSpc="1">
            <a:prstTxWarp prst="textNoShape">
              <a:avLst/>
            </a:prstTxWarp>
          </a:bodyPr>
          <a:lstStyle>
            <a:lvl1pPr algn="r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b" anchorCtr="0" compatLnSpc="1">
            <a:prstTxWarp prst="textNoShape">
              <a:avLst/>
            </a:prstTxWarp>
          </a:bodyPr>
          <a:lstStyle>
            <a:lvl1pPr algn="l" defTabSz="92719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45" tIns="46372" rIns="92745" bIns="46372" numCol="1" anchor="b" anchorCtr="0" compatLnSpc="1">
            <a:prstTxWarp prst="textNoShape">
              <a:avLst/>
            </a:prstTxWarp>
          </a:bodyPr>
          <a:lstStyle>
            <a:lvl1pPr algn="r" defTabSz="927100" eaLnBrk="1" hangingPunct="1">
              <a:defRPr sz="1200"/>
            </a:lvl1pPr>
          </a:lstStyle>
          <a:p>
            <a:pPr>
              <a:defRPr/>
            </a:pPr>
            <a:fld id="{2F956568-67A9-4E5A-8886-36DCA87474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13667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136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CE3591-7804-4633-A114-2746234BE867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07311F-533A-4282-93AB-8D6E9EFCE4C7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F5F3D5-9884-4F59-A9F9-AC50EB1F2A21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19811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198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3A2151-5A70-41B6-B60F-9E067FEA2CB8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21859" name="Zástupný symbol pro poznámky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64E20E-86D4-43AC-A908-9002F6FFC298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23907" name="Zástupný symbol pro poznámky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239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44A288-898A-4109-B5FC-1E0430A6A294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12595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1259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00DC7-9E0C-459E-A695-5C5F1154C4E8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4F8E8-92ED-4207-A2D9-95EC8150DC6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1829057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D3FE5-7D29-40EA-A009-FE1FCBB1E10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562794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351D6-AFA0-481B-A0F0-55848495AB1F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004554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7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236E0-196D-4AD3-AD03-0175A24D864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1744049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F028B-5A09-452F-9BF7-2892ECCE7FE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1023175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8C3EE-9E9F-4696-9A88-12BDE39BACC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1677136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5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07AF1-EB82-4D43-B1EE-4FDF989ECC5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835309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D9DCC-9251-4E89-B456-861352AF0B5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5151186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D7AC7-24A2-4C9B-844D-58949E2B792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32978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Obrázek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1" y="6388101"/>
            <a:ext cx="14478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533" y="6305551"/>
            <a:ext cx="103505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09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ransition>
    <p:zo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t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10.jpeg"/><Relationship Id="rId4" Type="http://schemas.openxmlformats.org/officeDocument/2006/relationships/image" Target="../media/image5.t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7.jpeg"/><Relationship Id="rId5" Type="http://schemas.openxmlformats.org/officeDocument/2006/relationships/image" Target="../media/image11.jpeg"/><Relationship Id="rId4" Type="http://schemas.openxmlformats.org/officeDocument/2006/relationships/image" Target="../media/image5.t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3392" y="1628800"/>
            <a:ext cx="11145934" cy="3197225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Autofit/>
          </a:bodyPr>
          <a:lstStyle/>
          <a:p>
            <a:pPr eaLnBrk="1" hangingPunct="1"/>
            <a:r>
              <a:rPr lang="cs-CZ" altLang="cs-CZ" dirty="0" smtClean="0"/>
              <a:t>Kazuistika – klinická cytogenetika</a:t>
            </a:r>
            <a:endParaRPr lang="en-US" altLang="cs-CZ" dirty="0"/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type="dgm" idx="4294967295"/>
          </p:nvPr>
        </p:nvGraphicFramePr>
        <p:xfrm>
          <a:off x="0" y="5607050"/>
          <a:ext cx="87313" cy="2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Graf" r:id="rId5" imgW="2009783" imgH="914448" progId="MSGraph.Chart.8">
                  <p:embed followColorScheme="full"/>
                </p:oleObj>
              </mc:Choice>
              <mc:Fallback>
                <p:oleObj name="Graf" r:id="rId5" imgW="2009783" imgH="914448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07050"/>
                        <a:ext cx="87313" cy="2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8"/>
          <p:cNvSpPr txBox="1">
            <a:spLocks noChangeArrowheads="1"/>
          </p:cNvSpPr>
          <p:nvPr/>
        </p:nvSpPr>
        <p:spPr bwMode="auto">
          <a:xfrm>
            <a:off x="4367808" y="4890008"/>
            <a:ext cx="41184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dirty="0">
                <a:latin typeface="Arial" panose="020B0604020202020204" pitchFamily="34" charset="0"/>
              </a:rPr>
              <a:t>vytvořilo CMBG FN Brno</a:t>
            </a:r>
          </a:p>
        </p:txBody>
      </p:sp>
      <p:sp>
        <p:nvSpPr>
          <p:cNvPr id="16389" name="Text Box 11"/>
          <p:cNvSpPr txBox="1">
            <a:spLocks noChangeArrowheads="1"/>
          </p:cNvSpPr>
          <p:nvPr/>
        </p:nvSpPr>
        <p:spPr bwMode="auto">
          <a:xfrm>
            <a:off x="4367808" y="5454839"/>
            <a:ext cx="42232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zpracovala Mgr. Navaříková</a:t>
            </a:r>
          </a:p>
        </p:txBody>
      </p:sp>
    </p:spTree>
    <p:custDataLst>
      <p:tags r:id="rId2"/>
    </p:custData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Nadpis 1"/>
          <p:cNvSpPr>
            <a:spLocks noGrp="1"/>
          </p:cNvSpPr>
          <p:nvPr>
            <p:ph type="title"/>
          </p:nvPr>
        </p:nvSpPr>
        <p:spPr>
          <a:xfrm>
            <a:off x="2207568" y="404664"/>
            <a:ext cx="8451850" cy="1943100"/>
          </a:xfrm>
        </p:spPr>
        <p:txBody>
          <a:bodyPr/>
          <a:lstStyle/>
          <a:p>
            <a:r>
              <a:rPr lang="cs-CZ" altLang="cs-CZ" dirty="0">
                <a:solidFill>
                  <a:srgbClr val="002060"/>
                </a:solidFill>
              </a:rPr>
              <a:t>Databáze DECIPHER –</a:t>
            </a:r>
            <a:br>
              <a:rPr lang="cs-CZ" altLang="cs-CZ" dirty="0">
                <a:solidFill>
                  <a:srgbClr val="002060"/>
                </a:solidFill>
              </a:rPr>
            </a:br>
            <a:r>
              <a:rPr lang="cs-CZ" altLang="cs-CZ" dirty="0">
                <a:solidFill>
                  <a:srgbClr val="002060"/>
                </a:solidFill>
              </a:rPr>
              <a:t>Pacienti se stejnou či podobnou duplikací 18p11.21-p11.32</a:t>
            </a:r>
            <a:endParaRPr lang="cs-CZ" altLang="cs-CZ" dirty="0"/>
          </a:p>
        </p:txBody>
      </p:sp>
      <p:sp>
        <p:nvSpPr>
          <p:cNvPr id="126979" name="TextovéPole 3"/>
          <p:cNvSpPr txBox="1">
            <a:spLocks noChangeArrowheads="1"/>
          </p:cNvSpPr>
          <p:nvPr/>
        </p:nvSpPr>
        <p:spPr bwMode="auto">
          <a:xfrm>
            <a:off x="1963739" y="2924175"/>
            <a:ext cx="83534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1) Pacient č. 283077 s podobnou duplikací (14,59 Mb) jako u naší probandky. Fenotyp pacienta: středně závažná mentální retardace. Není uveden fenotyp rodičů, způsob dědičnosti chromosomové abnormality ani její kauzalita.</a:t>
            </a:r>
            <a:br>
              <a:rPr lang="cs-CZ" altLang="cs-CZ" sz="1800">
                <a:latin typeface="Arial" panose="020B0604020202020204" pitchFamily="34" charset="0"/>
              </a:rPr>
            </a:br>
            <a:r>
              <a:rPr lang="cs-CZ" altLang="cs-CZ" sz="1800">
                <a:latin typeface="Arial" panose="020B0604020202020204" pitchFamily="34" charset="0"/>
              </a:rPr>
              <a:t/>
            </a:r>
            <a:br>
              <a:rPr lang="cs-CZ" altLang="cs-CZ" sz="1800">
                <a:latin typeface="Arial" panose="020B0604020202020204" pitchFamily="34" charset="0"/>
              </a:rPr>
            </a:br>
            <a:r>
              <a:rPr lang="cs-CZ" altLang="cs-CZ" sz="1800">
                <a:latin typeface="Arial" panose="020B0604020202020204" pitchFamily="34" charset="0"/>
              </a:rPr>
              <a:t>2) Pacient č. 250261 s podobnou duplikací (14 Mb) jako u naší probandky. Současně byla u tohoto pacienta detekována duplikace 22q13.33 (457 Kb). Fenotyp pacienta: syndaktylie 2-3 prstu, abnormální tvar nostril, zúžení aorty, defekt síňového septa, problémy s příjmem potravy v dětství, nízce posazené uši, abnormality křížové oblasti páteře (sacral dimple), malá postava </a:t>
            </a:r>
            <a:br>
              <a:rPr lang="cs-CZ" altLang="cs-CZ" sz="1800">
                <a:latin typeface="Arial" panose="020B0604020202020204" pitchFamily="34" charset="0"/>
              </a:rPr>
            </a:b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63352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Nadpis 1"/>
          <p:cNvSpPr>
            <a:spLocks noGrp="1"/>
          </p:cNvSpPr>
          <p:nvPr>
            <p:ph type="title"/>
          </p:nvPr>
        </p:nvSpPr>
        <p:spPr>
          <a:xfrm>
            <a:off x="2063750" y="404813"/>
            <a:ext cx="8135938" cy="1079500"/>
          </a:xfrm>
        </p:spPr>
        <p:txBody>
          <a:bodyPr/>
          <a:lstStyle/>
          <a:p>
            <a:r>
              <a:rPr lang="cs-CZ" altLang="cs-CZ">
                <a:solidFill>
                  <a:srgbClr val="002060"/>
                </a:solidFill>
              </a:rPr>
              <a:t>Geny v deletované oblasti chr. 12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874116-DD90-49DA-AF06-205DBABE6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1916114"/>
            <a:ext cx="8424862" cy="17287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600" b="1" u="sng" dirty="0"/>
              <a:t>OMIM geny v oblasti delece 12p13.31-p13.33</a:t>
            </a:r>
            <a:r>
              <a:rPr lang="cs-CZ" sz="1600" b="1" dirty="0"/>
              <a:t>: </a:t>
            </a:r>
            <a:r>
              <a:rPr lang="cs-CZ" sz="1600" b="1" dirty="0">
                <a:solidFill>
                  <a:srgbClr val="FF0000"/>
                </a:solidFill>
              </a:rPr>
              <a:t>37</a:t>
            </a:r>
            <a:endParaRPr lang="cs-CZ" sz="1600" dirty="0">
              <a:solidFill>
                <a:srgbClr val="FF0000"/>
              </a:solidFill>
            </a:endParaRPr>
          </a:p>
          <a:p>
            <a:pPr marL="45720" indent="0">
              <a:buNone/>
              <a:defRPr/>
            </a:pPr>
            <a:endParaRPr lang="cs-CZ" sz="1600" dirty="0"/>
          </a:p>
          <a:p>
            <a:pPr>
              <a:defRPr/>
            </a:pPr>
            <a:r>
              <a:rPr lang="cs-CZ" sz="1600" b="1" u="sng" dirty="0"/>
              <a:t>OMIM geny v oblasti delece 12p13.31-p13.33 </a:t>
            </a:r>
            <a:r>
              <a:rPr lang="cs-CZ" sz="1600" b="1" u="sng" dirty="0">
                <a:solidFill>
                  <a:schemeClr val="accent6">
                    <a:lumMod val="50000"/>
                  </a:schemeClr>
                </a:solidFill>
              </a:rPr>
              <a:t>spojené s patologickými fenotypy</a:t>
            </a:r>
            <a:r>
              <a:rPr lang="cs-CZ" sz="1600" b="1" u="sng" dirty="0"/>
              <a:t>:</a:t>
            </a:r>
            <a:r>
              <a:rPr lang="cs-CZ" sz="1600" b="1" dirty="0">
                <a:solidFill>
                  <a:srgbClr val="C0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8</a:t>
            </a:r>
            <a:endParaRPr lang="cs-CZ" sz="1600" dirty="0">
              <a:solidFill>
                <a:srgbClr val="FF0000"/>
              </a:solidFill>
            </a:endParaRPr>
          </a:p>
          <a:p>
            <a:pPr marL="45720" indent="0">
              <a:buNone/>
              <a:defRPr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cs-CZ" sz="1600" i="1" dirty="0">
                <a:solidFill>
                  <a:srgbClr val="FF0000"/>
                </a:solidFill>
              </a:rPr>
              <a:t>WNK1, CACNA2D4, CACNA1C, CCND2, FGF23, NDUFA9, KCNA1, KCNA5</a:t>
            </a:r>
          </a:p>
          <a:p>
            <a:pPr marL="45720" indent="0">
              <a:buNone/>
              <a:defRPr/>
            </a:pPr>
            <a:endParaRPr lang="cs-CZ" i="1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010F0EB-043D-4DCB-94D9-A56384603D57}"/>
              </a:ext>
            </a:extLst>
          </p:cNvPr>
          <p:cNvSpPr txBox="1">
            <a:spLocks/>
          </p:cNvSpPr>
          <p:nvPr/>
        </p:nvSpPr>
        <p:spPr>
          <a:xfrm>
            <a:off x="1712214" y="4887864"/>
            <a:ext cx="8839581" cy="936104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cs-CZ" sz="2000" b="0" dirty="0">
                <a:solidFill>
                  <a:srgbClr val="002060"/>
                </a:solidFill>
                <a:effectLst/>
              </a:rPr>
              <a:t>není popsán žádný pacient se stejnou či podobnou delecí, jako byla detekována u naší </a:t>
            </a:r>
            <a:r>
              <a:rPr lang="cs-CZ" sz="2000" b="0" dirty="0" err="1">
                <a:solidFill>
                  <a:srgbClr val="002060"/>
                </a:solidFill>
                <a:effectLst/>
              </a:rPr>
              <a:t>probandky</a:t>
            </a:r>
            <a:r>
              <a:rPr lang="cs-CZ" sz="2000" b="0" dirty="0">
                <a:solidFill>
                  <a:srgbClr val="002060"/>
                </a:solidFill>
                <a:effectLst/>
              </a:rPr>
              <a:t>.</a:t>
            </a:r>
            <a:r>
              <a:rPr lang="cs-CZ" sz="2000" b="0" dirty="0">
                <a:solidFill>
                  <a:srgbClr val="002060"/>
                </a:solidFill>
              </a:rPr>
              <a:t/>
            </a:r>
            <a:br>
              <a:rPr lang="cs-CZ" sz="2000" b="0" dirty="0">
                <a:solidFill>
                  <a:srgbClr val="002060"/>
                </a:solidFill>
              </a:rPr>
            </a:br>
            <a:r>
              <a:rPr lang="cs-CZ" sz="2400" b="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128005" name="Nadpis 1"/>
          <p:cNvSpPr txBox="1">
            <a:spLocks/>
          </p:cNvSpPr>
          <p:nvPr/>
        </p:nvSpPr>
        <p:spPr bwMode="auto">
          <a:xfrm>
            <a:off x="1992314" y="3657600"/>
            <a:ext cx="8135937" cy="107950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tx1"/>
            </a:outerShdw>
          </a:effec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cs-CZ" altLang="cs-CZ" sz="3200" b="1">
                <a:solidFill>
                  <a:srgbClr val="002060"/>
                </a:solidFill>
              </a:rPr>
              <a:t>Databáze DECIPHER</a:t>
            </a:r>
          </a:p>
        </p:txBody>
      </p:sp>
      <p:sp>
        <p:nvSpPr>
          <p:cNvPr id="6" name="Obdélník 5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073" y="5950189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/>
          <p:nvPr/>
        </p:nvPicPr>
        <p:blipFill rotWithShape="1">
          <a:blip r:embed="rId3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Nadpis 1"/>
          <p:cNvSpPr>
            <a:spLocks noGrp="1"/>
          </p:cNvSpPr>
          <p:nvPr>
            <p:ph type="title"/>
          </p:nvPr>
        </p:nvSpPr>
        <p:spPr>
          <a:xfrm>
            <a:off x="3359696" y="836712"/>
            <a:ext cx="4752528" cy="1151508"/>
          </a:xfrm>
        </p:spPr>
        <p:txBody>
          <a:bodyPr>
            <a:normAutofit fontScale="90000"/>
          </a:bodyPr>
          <a:lstStyle/>
          <a:p>
            <a:r>
              <a:rPr lang="cs-CZ" altLang="cs-CZ">
                <a:solidFill>
                  <a:srgbClr val="002060"/>
                </a:solidFill>
              </a:rPr>
              <a:t>Monosomie 12pter – </a:t>
            </a:r>
            <a:br>
              <a:rPr lang="cs-CZ" altLang="cs-CZ">
                <a:solidFill>
                  <a:srgbClr val="002060"/>
                </a:solidFill>
              </a:rPr>
            </a:br>
            <a:r>
              <a:rPr lang="cs-CZ" altLang="cs-CZ">
                <a:solidFill>
                  <a:srgbClr val="002060"/>
                </a:solidFill>
              </a:rPr>
              <a:t>údaje z literatury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280DA039-A8A4-4E21-B892-6C2E064AF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1" y="2565401"/>
            <a:ext cx="7345363" cy="2447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dirty="0"/>
              <a:t>Uvažuje se o variabilním a nejasném fenotypu</a:t>
            </a:r>
          </a:p>
          <a:p>
            <a:pPr>
              <a:defRPr/>
            </a:pPr>
            <a:r>
              <a:rPr lang="cs-CZ" sz="2000" dirty="0"/>
              <a:t>Mikrocefalie</a:t>
            </a:r>
          </a:p>
          <a:p>
            <a:pPr>
              <a:defRPr/>
            </a:pPr>
            <a:r>
              <a:rPr lang="cs-CZ" sz="2000" dirty="0"/>
              <a:t>Faciální dysmorfie – malá mandibula, dentální anomálie, plazí jazyk, dlouhé uši, anomálie prstů</a:t>
            </a:r>
          </a:p>
          <a:p>
            <a:pPr>
              <a:defRPr/>
            </a:pPr>
            <a:r>
              <a:rPr lang="cs-CZ" sz="2000" dirty="0"/>
              <a:t>Vývojová a růstová retardace</a:t>
            </a:r>
          </a:p>
          <a:p>
            <a:pPr>
              <a:defRPr/>
            </a:pPr>
            <a:r>
              <a:rPr lang="cs-CZ" sz="2000" dirty="0"/>
              <a:t>Mentální retardace</a:t>
            </a:r>
          </a:p>
          <a:p>
            <a:pPr marL="45720" indent="0">
              <a:buNone/>
              <a:defRPr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79376" y="587727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3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2927350" y="2852739"/>
            <a:ext cx="6059488" cy="43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000" dirty="0"/>
              <a:t>Kontakt pro dotazy: Navarikova.Marta@fnbrno.cz</a:t>
            </a:r>
          </a:p>
        </p:txBody>
      </p:sp>
      <p:sp>
        <p:nvSpPr>
          <p:cNvPr id="3" name="Obdélník 2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91344" y="5949280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/>
          <p:nvPr/>
        </p:nvPicPr>
        <p:blipFill rotWithShape="1">
          <a:blip r:embed="rId3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4" descr="chromozom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476672"/>
            <a:ext cx="7812359" cy="580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836712"/>
            <a:ext cx="3419871" cy="907504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chemeClr val="bg1"/>
                </a:solidFill>
              </a:rPr>
              <a:t>Děkuji za pozornost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Zástupný symbol pro obsah 2"/>
          <p:cNvSpPr>
            <a:spLocks noGrp="1"/>
          </p:cNvSpPr>
          <p:nvPr>
            <p:ph idx="1"/>
          </p:nvPr>
        </p:nvSpPr>
        <p:spPr>
          <a:xfrm>
            <a:off x="2135188" y="2349500"/>
            <a:ext cx="8497316" cy="1799580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Z 2. fyziologické gravidity, prenatálně UZ i </a:t>
            </a:r>
            <a:r>
              <a:rPr lang="cs-CZ" altLang="cs-CZ" sz="1800" dirty="0" err="1"/>
              <a:t>bch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screening</a:t>
            </a:r>
            <a:r>
              <a:rPr lang="cs-CZ" altLang="cs-CZ" sz="1800" dirty="0"/>
              <a:t> 1. trimestru v normě, ve 33. </a:t>
            </a:r>
            <a:r>
              <a:rPr lang="cs-CZ" altLang="cs-CZ" sz="1800" dirty="0" err="1"/>
              <a:t>t.g</a:t>
            </a:r>
            <a:r>
              <a:rPr lang="cs-CZ" altLang="cs-CZ" sz="1800" dirty="0"/>
              <a:t>. se dle UZ plod jevil menší.</a:t>
            </a:r>
          </a:p>
          <a:p>
            <a:r>
              <a:rPr lang="cs-CZ" altLang="cs-CZ" sz="1800" dirty="0"/>
              <a:t>Porod císařským řezem ve 35. </a:t>
            </a:r>
            <a:r>
              <a:rPr lang="cs-CZ" altLang="cs-CZ" sz="1800" dirty="0" err="1"/>
              <a:t>t.g</a:t>
            </a:r>
            <a:r>
              <a:rPr lang="cs-CZ" altLang="cs-CZ" sz="1800" dirty="0"/>
              <a:t>. kvůli oční indikaci </a:t>
            </a:r>
            <a:r>
              <a:rPr lang="cs-CZ" altLang="cs-CZ" sz="1800" dirty="0" err="1"/>
              <a:t>matky,p.h</a:t>
            </a:r>
            <a:r>
              <a:rPr lang="cs-CZ" altLang="cs-CZ" sz="1800" dirty="0"/>
              <a:t>. 1850g/44 cm,  obvod hlavy 30 cm, AS 6-7-7 </a:t>
            </a:r>
            <a:endParaRPr lang="en-US" altLang="cs-CZ" sz="1800" dirty="0"/>
          </a:p>
          <a:p>
            <a:r>
              <a:rPr lang="cs-CZ" altLang="cs-CZ" sz="1800" dirty="0"/>
              <a:t>Po porodu </a:t>
            </a:r>
            <a:r>
              <a:rPr lang="cs-CZ" altLang="cs-CZ" sz="1800" dirty="0" err="1"/>
              <a:t>prematuritas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hypotrophia</a:t>
            </a:r>
            <a:r>
              <a:rPr lang="cs-CZ" altLang="cs-CZ" sz="1800" dirty="0"/>
              <a:t>, adaptace v inkubátoru</a:t>
            </a:r>
          </a:p>
        </p:txBody>
      </p:sp>
      <p:sp>
        <p:nvSpPr>
          <p:cNvPr id="111619" name="Nadpis 1"/>
          <p:cNvSpPr txBox="1">
            <a:spLocks/>
          </p:cNvSpPr>
          <p:nvPr/>
        </p:nvSpPr>
        <p:spPr bwMode="auto">
          <a:xfrm>
            <a:off x="1774826" y="765176"/>
            <a:ext cx="78200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222268"/>
              </a:buClr>
              <a:buSzPct val="128000"/>
              <a:buFont typeface="Georgia" panose="02040502050405020303" pitchFamily="18" charset="0"/>
              <a:buChar char="*"/>
            </a:pPr>
            <a:r>
              <a:rPr lang="cs-CZ" altLang="cs-CZ" sz="3200" b="1">
                <a:solidFill>
                  <a:srgbClr val="002060"/>
                </a:solidFill>
              </a:rPr>
              <a:t>Kazuistika 1 – dívka narozená 2010</a:t>
            </a:r>
            <a:r>
              <a:rPr lang="cs-CZ" altLang="cs-CZ" sz="2400" b="1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5" name="Obdélník 4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35360" y="5949280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/>
          <p:nvPr/>
        </p:nvPicPr>
        <p:blipFill rotWithShape="1">
          <a:blip r:embed="rId3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/>
          </p:nvPr>
        </p:nvSpPr>
        <p:spPr>
          <a:xfrm>
            <a:off x="4151784" y="188640"/>
            <a:ext cx="3600499" cy="792831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solidFill>
                  <a:srgbClr val="002060"/>
                </a:solidFill>
              </a:rPr>
              <a:t>Fenotyp </a:t>
            </a:r>
            <a:r>
              <a:rPr lang="cs-CZ" altLang="cs-CZ" sz="3200" dirty="0" err="1">
                <a:solidFill>
                  <a:srgbClr val="002060"/>
                </a:solidFill>
              </a:rPr>
              <a:t>probandky</a:t>
            </a:r>
            <a:r>
              <a:rPr lang="cs-CZ" altLang="cs-CZ" sz="32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112643" name="Zástupný symbol pro obsah 2"/>
          <p:cNvSpPr>
            <a:spLocks noGrp="1"/>
          </p:cNvSpPr>
          <p:nvPr>
            <p:ph idx="1"/>
          </p:nvPr>
        </p:nvSpPr>
        <p:spPr>
          <a:xfrm>
            <a:off x="2591029" y="1268760"/>
            <a:ext cx="9145016" cy="5949280"/>
          </a:xfrm>
        </p:spPr>
        <p:txBody>
          <a:bodyPr>
            <a:noAutofit/>
          </a:bodyPr>
          <a:lstStyle/>
          <a:p>
            <a:r>
              <a:rPr lang="cs-CZ" altLang="cs-CZ" sz="1800" dirty="0"/>
              <a:t>Mikrocefalie, níže posazené ušní boltce</a:t>
            </a:r>
          </a:p>
          <a:p>
            <a:r>
              <a:rPr lang="cs-CZ" altLang="cs-CZ" sz="1800" dirty="0"/>
              <a:t>Lehce sešikmené oční štěrbiny</a:t>
            </a:r>
          </a:p>
          <a:p>
            <a:r>
              <a:rPr lang="cs-CZ" altLang="cs-CZ" sz="1800" dirty="0"/>
              <a:t> Na HKK krátký malíček, úzké dlaně, atypické křížení prstů</a:t>
            </a:r>
          </a:p>
          <a:p>
            <a:r>
              <a:rPr lang="cs-CZ" altLang="cs-CZ" sz="1800" dirty="0"/>
              <a:t> Na DKK úzké </a:t>
            </a:r>
            <a:r>
              <a:rPr lang="cs-CZ" altLang="cs-CZ" sz="1800" dirty="0" err="1"/>
              <a:t>plosky</a:t>
            </a:r>
            <a:r>
              <a:rPr lang="cs-CZ" altLang="cs-CZ" sz="1800" dirty="0"/>
              <a:t>, delší 2. prst, </a:t>
            </a:r>
            <a:r>
              <a:rPr lang="cs-CZ" altLang="cs-CZ" sz="1800" dirty="0" err="1"/>
              <a:t>pedes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plani</a:t>
            </a:r>
            <a:endParaRPr lang="cs-CZ" altLang="cs-CZ" sz="1800" dirty="0"/>
          </a:p>
          <a:p>
            <a:r>
              <a:rPr lang="cs-CZ" altLang="cs-CZ" sz="1800" dirty="0"/>
              <a:t>Nižší svalový tonus trupový i končetinový, centrální hypotonie</a:t>
            </a:r>
          </a:p>
          <a:p>
            <a:r>
              <a:rPr lang="cs-CZ" altLang="cs-CZ" sz="1800" dirty="0"/>
              <a:t>Lehká mentální retardace</a:t>
            </a:r>
          </a:p>
          <a:p>
            <a:r>
              <a:rPr lang="cs-CZ" altLang="cs-CZ" sz="1800" dirty="0"/>
              <a:t>Retardace expresivní složky řeči, komunikuje převážně jednoduchými větami, odpovídá na otázky jednoslovně, řeč obtížněji srozumitelná. </a:t>
            </a:r>
          </a:p>
          <a:p>
            <a:r>
              <a:rPr lang="cs-CZ" altLang="cs-CZ" sz="1800" dirty="0"/>
              <a:t>Pasivní slovní zásoba převažuje nad aktivní.</a:t>
            </a:r>
          </a:p>
          <a:p>
            <a:r>
              <a:rPr lang="cs-CZ" altLang="cs-CZ" sz="1800" dirty="0"/>
              <a:t>Retardace jemné i hrubé motoriky, menší obratnost</a:t>
            </a:r>
          </a:p>
          <a:p>
            <a:r>
              <a:rPr lang="cs-CZ" altLang="cs-CZ" sz="1800" dirty="0"/>
              <a:t>Vadné držení těla se zhoršením při zrychlení růstu, skolióza, nosí korzet,</a:t>
            </a:r>
          </a:p>
          <a:p>
            <a:r>
              <a:rPr lang="cs-CZ" altLang="cs-CZ" sz="1800" dirty="0"/>
              <a:t>Chůze s narušenou stabilitou</a:t>
            </a:r>
          </a:p>
          <a:p>
            <a:r>
              <a:rPr lang="cs-CZ" altLang="cs-CZ" sz="1800" dirty="0"/>
              <a:t>Pohybová stereotypie – třepe ručkama</a:t>
            </a:r>
          </a:p>
          <a:p>
            <a:r>
              <a:rPr lang="cs-CZ" altLang="cs-CZ" sz="1800" dirty="0"/>
              <a:t>Z rozhodnutí rodičů chodí do logopedické třídy běžné MŠ s asistentem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9213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4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/>
          </p:nvPr>
        </p:nvSpPr>
        <p:spPr>
          <a:xfrm>
            <a:off x="3647728" y="548680"/>
            <a:ext cx="5688632" cy="1040707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solidFill>
                  <a:srgbClr val="002060"/>
                </a:solidFill>
              </a:rPr>
              <a:t>Vyšetření karyotypu </a:t>
            </a:r>
            <a:r>
              <a:rPr lang="cs-CZ" altLang="cs-CZ" sz="3200" dirty="0" err="1">
                <a:solidFill>
                  <a:srgbClr val="002060"/>
                </a:solidFill>
              </a:rPr>
              <a:t>probandky</a:t>
            </a:r>
            <a:endParaRPr lang="cs-CZ" altLang="cs-CZ" sz="3200" dirty="0">
              <a:solidFill>
                <a:srgbClr val="002060"/>
              </a:solidFill>
            </a:endParaRPr>
          </a:p>
        </p:txBody>
      </p:sp>
      <p:pic>
        <p:nvPicPr>
          <p:cNvPr id="114691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557339"/>
            <a:ext cx="5041900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2" name="TextovéPole 5"/>
          <p:cNvSpPr txBox="1">
            <a:spLocks noChangeArrowheads="1"/>
          </p:cNvSpPr>
          <p:nvPr/>
        </p:nvSpPr>
        <p:spPr bwMode="auto">
          <a:xfrm>
            <a:off x="4727575" y="5408614"/>
            <a:ext cx="29543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46,XX,der(12)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panose="020B0604020202020204" pitchFamily="34" charset="0"/>
              </a:rPr>
              <a:t>karyotyp rodičů normální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12890" y="5949280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/>
          <p:nvPr/>
        </p:nvPicPr>
        <p:blipFill rotWithShape="1">
          <a:blip r:embed="rId5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/>
          </p:nvPr>
        </p:nvSpPr>
        <p:spPr>
          <a:xfrm>
            <a:off x="4927007" y="274636"/>
            <a:ext cx="3141662" cy="792163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dirty="0">
                <a:solidFill>
                  <a:srgbClr val="002060"/>
                </a:solidFill>
              </a:rPr>
              <a:t>„C“ barvení </a:t>
            </a:r>
          </a:p>
        </p:txBody>
      </p:sp>
      <p:sp>
        <p:nvSpPr>
          <p:cNvPr id="116739" name="TextovéPole 5"/>
          <p:cNvSpPr txBox="1">
            <a:spLocks noChangeArrowheads="1"/>
          </p:cNvSpPr>
          <p:nvPr/>
        </p:nvSpPr>
        <p:spPr bwMode="auto">
          <a:xfrm>
            <a:off x="3000375" y="5589589"/>
            <a:ext cx="6191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Nalezen heterochromatinový pruh na der(12) – centromera? </a:t>
            </a:r>
          </a:p>
        </p:txBody>
      </p:sp>
      <p:pic>
        <p:nvPicPr>
          <p:cNvPr id="116740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76" y="1174750"/>
            <a:ext cx="4608513" cy="4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1" name="TextovéPole 4"/>
          <p:cNvSpPr txBox="1">
            <a:spLocks noChangeArrowheads="1"/>
          </p:cNvSpPr>
          <p:nvPr/>
        </p:nvSpPr>
        <p:spPr bwMode="auto">
          <a:xfrm>
            <a:off x="4440239" y="1773238"/>
            <a:ext cx="94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der(12)</a:t>
            </a:r>
          </a:p>
        </p:txBody>
      </p:sp>
      <p:sp>
        <p:nvSpPr>
          <p:cNvPr id="6" name="Obdélník 5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19336" y="5927726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/>
          <p:nvPr/>
        </p:nvPicPr>
        <p:blipFill rotWithShape="1">
          <a:blip r:embed="rId5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Nadpis 1"/>
          <p:cNvSpPr>
            <a:spLocks noGrp="1"/>
          </p:cNvSpPr>
          <p:nvPr>
            <p:ph type="title"/>
          </p:nvPr>
        </p:nvSpPr>
        <p:spPr>
          <a:xfrm>
            <a:off x="4655840" y="487506"/>
            <a:ext cx="2952303" cy="648370"/>
          </a:xfrm>
        </p:spPr>
        <p:txBody>
          <a:bodyPr>
            <a:normAutofit/>
          </a:bodyPr>
          <a:lstStyle/>
          <a:p>
            <a:r>
              <a:rPr lang="cs-CZ" altLang="cs-CZ" sz="3200" dirty="0">
                <a:solidFill>
                  <a:srgbClr val="002060"/>
                </a:solidFill>
              </a:rPr>
              <a:t>Vyšetření FISH  </a:t>
            </a:r>
          </a:p>
        </p:txBody>
      </p:sp>
      <p:pic>
        <p:nvPicPr>
          <p:cNvPr id="118788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6" y="1344613"/>
            <a:ext cx="3675063" cy="323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9" name="TextovéPole 2"/>
          <p:cNvSpPr txBox="1">
            <a:spLocks noChangeArrowheads="1"/>
          </p:cNvSpPr>
          <p:nvPr/>
        </p:nvSpPr>
        <p:spPr bwMode="auto">
          <a:xfrm>
            <a:off x="2811464" y="4581525"/>
            <a:ext cx="64404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ISCN: ish der(12)t(12;18)(wcp18+,D18Z1+,tel 12p-, tel 12q+)[10]</a:t>
            </a:r>
          </a:p>
        </p:txBody>
      </p:sp>
      <p:sp>
        <p:nvSpPr>
          <p:cNvPr id="118790" name="TextovéPole 7"/>
          <p:cNvSpPr txBox="1">
            <a:spLocks noChangeArrowheads="1"/>
          </p:cNvSpPr>
          <p:nvPr/>
        </p:nvSpPr>
        <p:spPr bwMode="auto">
          <a:xfrm>
            <a:off x="2641600" y="5060951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      Potvrzena - translokace chromosomů 12 a 18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                        - trisomie části chromosomu 18 včetně centromery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Arial" panose="020B0604020202020204" pitchFamily="34" charset="0"/>
              </a:rPr>
              <a:t>                        - delece koncové oblasti p ramen chromosomu 12</a:t>
            </a:r>
          </a:p>
        </p:txBody>
      </p:sp>
      <p:sp>
        <p:nvSpPr>
          <p:cNvPr id="7" name="Obdélník 6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99233" y="5891214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/>
          <p:nvPr/>
        </p:nvPicPr>
        <p:blipFill rotWithShape="1">
          <a:blip r:embed="rId5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8787" name="TextovéPole 6"/>
          <p:cNvSpPr txBox="1">
            <a:spLocks noChangeArrowheads="1"/>
          </p:cNvSpPr>
          <p:nvPr/>
        </p:nvSpPr>
        <p:spPr bwMode="auto">
          <a:xfrm>
            <a:off x="2641600" y="6107713"/>
            <a:ext cx="79804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Typ DNA sondy: </a:t>
            </a:r>
            <a:r>
              <a:rPr lang="cs-CZ" altLang="cs-CZ" sz="1400" dirty="0" err="1">
                <a:latin typeface="Arial" panose="020B0604020202020204" pitchFamily="34" charset="0"/>
              </a:rPr>
              <a:t>StarFISH</a:t>
            </a:r>
            <a:r>
              <a:rPr lang="cs-CZ" altLang="cs-CZ" sz="1400" dirty="0">
                <a:latin typeface="Arial" panose="020B0604020202020204" pitchFamily="34" charset="0"/>
              </a:rPr>
              <a:t> WCP 18 SO </a:t>
            </a:r>
            <a:r>
              <a:rPr lang="cs-CZ" altLang="cs-CZ" sz="1400" dirty="0" err="1">
                <a:latin typeface="Arial" panose="020B0604020202020204" pitchFamily="34" charset="0"/>
              </a:rPr>
              <a:t>Probe</a:t>
            </a:r>
            <a:r>
              <a:rPr lang="cs-CZ" altLang="cs-CZ" sz="1400" dirty="0">
                <a:latin typeface="Arial" panose="020B0604020202020204" pitchFamily="34" charset="0"/>
              </a:rPr>
              <a:t>, </a:t>
            </a:r>
            <a:r>
              <a:rPr lang="cs-CZ" altLang="cs-CZ" sz="1400" dirty="0" err="1">
                <a:latin typeface="Arial" panose="020B0604020202020204" pitchFamily="34" charset="0"/>
              </a:rPr>
              <a:t>Vysis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  <a:r>
              <a:rPr lang="cs-CZ" altLang="cs-CZ" sz="1400" dirty="0" err="1">
                <a:latin typeface="Arial" panose="020B0604020202020204" pitchFamily="34" charset="0"/>
              </a:rPr>
              <a:t>ToTel</a:t>
            </a:r>
            <a:r>
              <a:rPr lang="cs-CZ" altLang="cs-CZ" sz="1400" dirty="0">
                <a:latin typeface="Arial" panose="020B0604020202020204" pitchFamily="34" charset="0"/>
              </a:rPr>
              <a:t> 12p SG, 12q SO, CEP 18 </a:t>
            </a:r>
            <a:r>
              <a:rPr lang="cs-CZ" altLang="cs-CZ" sz="1400" dirty="0" err="1">
                <a:latin typeface="Arial" panose="020B0604020202020204" pitchFamily="34" charset="0"/>
              </a:rPr>
              <a:t>aqua</a:t>
            </a:r>
            <a:r>
              <a:rPr lang="cs-CZ" altLang="cs-CZ" sz="1400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ovéPole 4"/>
          <p:cNvSpPr txBox="1">
            <a:spLocks noChangeArrowheads="1"/>
          </p:cNvSpPr>
          <p:nvPr/>
        </p:nvSpPr>
        <p:spPr bwMode="auto">
          <a:xfrm>
            <a:off x="3556001" y="5475288"/>
            <a:ext cx="5019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</a:rPr>
              <a:t>delece12p13.31-p13.33 velikost 5,23Mb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  <a:latin typeface="Arial" panose="020B0604020202020204" pitchFamily="34" charset="0"/>
              </a:rPr>
              <a:t>duplikace18p11.21-p11.32 velikost 14,83 Mb</a:t>
            </a:r>
            <a:r>
              <a:rPr lang="cs-CZ" altLang="cs-CZ" sz="1800" b="1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20835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1971675"/>
            <a:ext cx="773271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7" name="Nadpis 1"/>
          <p:cNvSpPr>
            <a:spLocks noGrp="1" noChangeArrowheads="1"/>
          </p:cNvSpPr>
          <p:nvPr>
            <p:ph type="title"/>
          </p:nvPr>
        </p:nvSpPr>
        <p:spPr>
          <a:xfrm>
            <a:off x="2495600" y="193270"/>
            <a:ext cx="8803777" cy="1696551"/>
          </a:xfrm>
        </p:spPr>
        <p:txBody>
          <a:bodyPr/>
          <a:lstStyle/>
          <a:p>
            <a:r>
              <a:rPr lang="cs-CZ" altLang="cs-CZ" sz="3200" dirty="0" err="1"/>
              <a:t>array</a:t>
            </a:r>
            <a:r>
              <a:rPr lang="cs-CZ" altLang="cs-CZ" sz="3200" dirty="0"/>
              <a:t>-CGH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2000" dirty="0"/>
              <a:t>nálezu delece části krátkých ramének chromosomu 12      </a:t>
            </a:r>
            <a:br>
              <a:rPr lang="cs-CZ" altLang="cs-CZ" sz="2000" dirty="0"/>
            </a:br>
            <a:r>
              <a:rPr lang="cs-CZ" altLang="cs-CZ" sz="2000" dirty="0"/>
              <a:t>a duplikace krátkých ramének chromosomu 18 v karyotypu pacientky</a:t>
            </a:r>
          </a:p>
        </p:txBody>
      </p:sp>
      <p:sp>
        <p:nvSpPr>
          <p:cNvPr id="120838" name="TextovéPole 1"/>
          <p:cNvSpPr txBox="1">
            <a:spLocks noChangeArrowheads="1"/>
          </p:cNvSpPr>
          <p:nvPr/>
        </p:nvSpPr>
        <p:spPr bwMode="auto">
          <a:xfrm>
            <a:off x="5119689" y="2671763"/>
            <a:ext cx="923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delece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koncového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úseku 12p</a:t>
            </a:r>
          </a:p>
        </p:txBody>
      </p:sp>
      <p:sp>
        <p:nvSpPr>
          <p:cNvPr id="120839" name="Šipka doprava 2"/>
          <p:cNvSpPr>
            <a:spLocks noChangeArrowheads="1"/>
          </p:cNvSpPr>
          <p:nvPr/>
        </p:nvSpPr>
        <p:spPr bwMode="auto">
          <a:xfrm rot="18616952">
            <a:off x="5388770" y="2431257"/>
            <a:ext cx="458787" cy="127000"/>
          </a:xfrm>
          <a:prstGeom prst="rightArrow">
            <a:avLst>
              <a:gd name="adj1" fmla="val 50000"/>
              <a:gd name="adj2" fmla="val 50541"/>
            </a:avLst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0840" name="TextovéPole 7"/>
          <p:cNvSpPr txBox="1">
            <a:spLocks noChangeArrowheads="1"/>
          </p:cNvSpPr>
          <p:nvPr/>
        </p:nvSpPr>
        <p:spPr bwMode="auto">
          <a:xfrm>
            <a:off x="9090025" y="2995613"/>
            <a:ext cx="831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duplikace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18p</a:t>
            </a:r>
          </a:p>
        </p:txBody>
      </p:sp>
      <p:sp>
        <p:nvSpPr>
          <p:cNvPr id="120841" name="Šipka doprava 8"/>
          <p:cNvSpPr>
            <a:spLocks noChangeArrowheads="1"/>
          </p:cNvSpPr>
          <p:nvPr/>
        </p:nvSpPr>
        <p:spPr bwMode="auto">
          <a:xfrm rot="13444594">
            <a:off x="9177339" y="2809875"/>
            <a:ext cx="446087" cy="120650"/>
          </a:xfrm>
          <a:prstGeom prst="rightArrow">
            <a:avLst>
              <a:gd name="adj1" fmla="val 50000"/>
              <a:gd name="adj2" fmla="val 49726"/>
            </a:avLst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9977936" y="6075364"/>
            <a:ext cx="2195790" cy="7826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94230" y="6020002"/>
            <a:ext cx="1991746" cy="74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/>
          <p:nvPr/>
        </p:nvPicPr>
        <p:blipFill rotWithShape="1">
          <a:blip r:embed="rId6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0836" name="TextovéPole 2"/>
          <p:cNvSpPr txBox="1">
            <a:spLocks noChangeArrowheads="1"/>
          </p:cNvSpPr>
          <p:nvPr/>
        </p:nvSpPr>
        <p:spPr bwMode="auto">
          <a:xfrm>
            <a:off x="453098" y="6226965"/>
            <a:ext cx="93943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DNA mikročip: </a:t>
            </a:r>
            <a:r>
              <a:rPr lang="cs-CZ" altLang="cs-CZ" sz="1400" dirty="0" err="1">
                <a:latin typeface="Arial" panose="020B0604020202020204" pitchFamily="34" charset="0"/>
              </a:rPr>
              <a:t>SurePrint</a:t>
            </a:r>
            <a:r>
              <a:rPr lang="cs-CZ" altLang="cs-CZ" sz="1400" dirty="0">
                <a:latin typeface="Arial" panose="020B0604020202020204" pitchFamily="34" charset="0"/>
              </a:rPr>
              <a:t> G3 </a:t>
            </a:r>
            <a:r>
              <a:rPr lang="cs-CZ" altLang="cs-CZ" sz="1400" dirty="0" err="1">
                <a:latin typeface="Arial" panose="020B0604020202020204" pitchFamily="34" charset="0"/>
              </a:rPr>
              <a:t>Human</a:t>
            </a:r>
            <a:r>
              <a:rPr lang="cs-CZ" altLang="cs-CZ" sz="1400" dirty="0">
                <a:latin typeface="Arial" panose="020B0604020202020204" pitchFamily="34" charset="0"/>
              </a:rPr>
              <a:t> CGH </a:t>
            </a:r>
            <a:r>
              <a:rPr lang="cs-CZ" altLang="cs-CZ" sz="1400" dirty="0" err="1">
                <a:latin typeface="Arial" panose="020B0604020202020204" pitchFamily="34" charset="0"/>
              </a:rPr>
              <a:t>Microarray</a:t>
            </a:r>
            <a:r>
              <a:rPr lang="cs-CZ" altLang="cs-CZ" sz="1400" dirty="0">
                <a:latin typeface="Arial" panose="020B0604020202020204" pitchFamily="34" charset="0"/>
              </a:rPr>
              <a:t> 4X180K (výrobce </a:t>
            </a:r>
            <a:r>
              <a:rPr lang="cs-CZ" altLang="cs-CZ" sz="1400" dirty="0" err="1">
                <a:latin typeface="Arial" panose="020B0604020202020204" pitchFamily="34" charset="0"/>
              </a:rPr>
              <a:t>Agilent</a:t>
            </a:r>
            <a:r>
              <a:rPr lang="cs-CZ" altLang="cs-CZ" sz="1400" dirty="0">
                <a:latin typeface="Arial" panose="020B0604020202020204" pitchFamily="34" charset="0"/>
              </a:rPr>
              <a:t> Technologies, Santa Clara, CA, USA</a:t>
            </a:r>
            <a:r>
              <a:rPr lang="cs-CZ" altLang="cs-CZ" sz="1200" dirty="0">
                <a:latin typeface="Arial" panose="020B0604020202020204" pitchFamily="34" charset="0"/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5E0D8A37-46B3-4195-9084-B20BFF19A566}"/>
              </a:ext>
            </a:extLst>
          </p:cNvPr>
          <p:cNvSpPr/>
          <p:nvPr/>
        </p:nvSpPr>
        <p:spPr>
          <a:xfrm>
            <a:off x="1524000" y="1401765"/>
            <a:ext cx="9684568" cy="5320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2883" name="TextovéPole 10"/>
          <p:cNvSpPr txBox="1">
            <a:spLocks noChangeArrowheads="1"/>
          </p:cNvSpPr>
          <p:nvPr/>
        </p:nvSpPr>
        <p:spPr bwMode="auto">
          <a:xfrm>
            <a:off x="2279651" y="6146800"/>
            <a:ext cx="7777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</a:rPr>
              <a:t>46,XX,der(12)t(12;18)(18pter  18p11.?1::12p13.?3  12qter)dn</a:t>
            </a:r>
          </a:p>
        </p:txBody>
      </p:sp>
      <p:pic>
        <p:nvPicPr>
          <p:cNvPr id="122884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51" t="31931" r="40086" b="41132"/>
          <a:stretch>
            <a:fillRect/>
          </a:stretch>
        </p:blipFill>
        <p:spPr bwMode="auto">
          <a:xfrm>
            <a:off x="5087939" y="4375150"/>
            <a:ext cx="6127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5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4" t="26772" r="62137" b="29588"/>
          <a:stretch>
            <a:fillRect/>
          </a:stretch>
        </p:blipFill>
        <p:spPr bwMode="auto">
          <a:xfrm>
            <a:off x="3867151" y="1719263"/>
            <a:ext cx="606425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6" name="Obráze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63" t="41409" r="9743" b="40826"/>
          <a:stretch>
            <a:fillRect/>
          </a:stretch>
        </p:blipFill>
        <p:spPr bwMode="auto">
          <a:xfrm>
            <a:off x="4527551" y="1951039"/>
            <a:ext cx="95567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34" t="37958" r="4893" b="40987"/>
          <a:stretch>
            <a:fillRect/>
          </a:stretch>
        </p:blipFill>
        <p:spPr bwMode="auto">
          <a:xfrm>
            <a:off x="7248525" y="1598614"/>
            <a:ext cx="706438" cy="229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8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46" t="66325" r="3334" b="21538"/>
          <a:stretch>
            <a:fillRect/>
          </a:stretch>
        </p:blipFill>
        <p:spPr bwMode="auto">
          <a:xfrm>
            <a:off x="5705476" y="4205289"/>
            <a:ext cx="124142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2229EF4C-C306-42E6-9320-5A202A34203F}"/>
              </a:ext>
            </a:extLst>
          </p:cNvPr>
          <p:cNvSpPr/>
          <p:nvPr/>
        </p:nvSpPr>
        <p:spPr>
          <a:xfrm>
            <a:off x="7824788" y="1992314"/>
            <a:ext cx="571500" cy="2873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1"/>
              </a:solidFill>
            </a:endParaRPr>
          </a:p>
        </p:txBody>
      </p:sp>
      <p:pic>
        <p:nvPicPr>
          <p:cNvPr id="122890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20" t="27713" r="54189" b="24942"/>
          <a:stretch>
            <a:fillRect/>
          </a:stretch>
        </p:blipFill>
        <p:spPr bwMode="auto">
          <a:xfrm>
            <a:off x="6167439" y="1598613"/>
            <a:ext cx="636587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Šipka doleva 14">
            <a:extLst>
              <a:ext uri="{FF2B5EF4-FFF2-40B4-BE49-F238E27FC236}">
                <a16:creationId xmlns:a16="http://schemas.microsoft.com/office/drawing/2014/main" id="{E7913C56-FCD8-4389-8C06-B08E87AE577B}"/>
              </a:ext>
            </a:extLst>
          </p:cNvPr>
          <p:cNvSpPr/>
          <p:nvPr/>
        </p:nvSpPr>
        <p:spPr>
          <a:xfrm rot="19937702">
            <a:off x="6656388" y="1866900"/>
            <a:ext cx="488950" cy="18573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C0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DE3009F-99B6-4A5C-977C-0AF35ECC0AB9}"/>
              </a:ext>
            </a:extLst>
          </p:cNvPr>
          <p:cNvSpPr txBox="1"/>
          <p:nvPr/>
        </p:nvSpPr>
        <p:spPr>
          <a:xfrm>
            <a:off x="4387850" y="3892551"/>
            <a:ext cx="5476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8CA3CCD4-A9AC-4A03-8B7F-8C9C97536FC5}"/>
              </a:ext>
            </a:extLst>
          </p:cNvPr>
          <p:cNvSpPr/>
          <p:nvPr/>
        </p:nvSpPr>
        <p:spPr>
          <a:xfrm>
            <a:off x="7681913" y="2078038"/>
            <a:ext cx="28575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bg1"/>
              </a:solidFill>
            </a:endParaRPr>
          </a:p>
        </p:txBody>
      </p:sp>
      <p:sp>
        <p:nvSpPr>
          <p:cNvPr id="10" name="Šipka doleva 9">
            <a:extLst>
              <a:ext uri="{FF2B5EF4-FFF2-40B4-BE49-F238E27FC236}">
                <a16:creationId xmlns:a16="http://schemas.microsoft.com/office/drawing/2014/main" id="{57DD4E9D-CB33-4EB4-A161-C9790B69EBB2}"/>
              </a:ext>
            </a:extLst>
          </p:cNvPr>
          <p:cNvSpPr/>
          <p:nvPr/>
        </p:nvSpPr>
        <p:spPr>
          <a:xfrm rot="19766689">
            <a:off x="7694613" y="1935163"/>
            <a:ext cx="488950" cy="18415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A09EBD6-FD85-45F8-9717-859FE0B129AA}"/>
              </a:ext>
            </a:extLst>
          </p:cNvPr>
          <p:cNvSpPr txBox="1"/>
          <p:nvPr/>
        </p:nvSpPr>
        <p:spPr>
          <a:xfrm>
            <a:off x="6469064" y="3932238"/>
            <a:ext cx="12604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der(12)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70A66F5-E414-4D4D-902F-BBF65EDBB53F}"/>
              </a:ext>
            </a:extLst>
          </p:cNvPr>
          <p:cNvSpPr txBox="1"/>
          <p:nvPr/>
        </p:nvSpPr>
        <p:spPr>
          <a:xfrm>
            <a:off x="5700714" y="5684838"/>
            <a:ext cx="54768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18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1A6A58F-8A97-4D70-B8ED-CB3E8FA5E32A}"/>
              </a:ext>
            </a:extLst>
          </p:cNvPr>
          <p:cNvSpPr txBox="1"/>
          <p:nvPr/>
        </p:nvSpPr>
        <p:spPr>
          <a:xfrm>
            <a:off x="6495708" y="1289333"/>
            <a:ext cx="422519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dirty="0"/>
              <a:t>Konec chromosomu nad šipkou  je tvořen nadbytečným</a:t>
            </a:r>
          </a:p>
          <a:p>
            <a:pPr>
              <a:defRPr/>
            </a:pPr>
            <a:r>
              <a:rPr lang="cs-CZ" sz="1400" dirty="0"/>
              <a:t> genetickým materiálem  z chromosomu 18</a:t>
            </a:r>
          </a:p>
        </p:txBody>
      </p:sp>
      <p:sp>
        <p:nvSpPr>
          <p:cNvPr id="122898" name="Nadpis 1"/>
          <p:cNvSpPr>
            <a:spLocks noGrp="1" noChangeArrowheads="1"/>
          </p:cNvSpPr>
          <p:nvPr>
            <p:ph type="title"/>
          </p:nvPr>
        </p:nvSpPr>
        <p:spPr>
          <a:xfrm>
            <a:off x="1658144" y="179388"/>
            <a:ext cx="9180513" cy="1401763"/>
          </a:xfrm>
        </p:spPr>
        <p:txBody>
          <a:bodyPr/>
          <a:lstStyle/>
          <a:p>
            <a:r>
              <a:rPr lang="cs-CZ" altLang="cs-CZ" sz="2400" dirty="0"/>
              <a:t>Postižené chromosomy detekované pomocí G-pruhování chromosomů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25F7CBB-D5E9-40AE-BA96-E2C0F0E4DB44}"/>
              </a:ext>
            </a:extLst>
          </p:cNvPr>
          <p:cNvSpPr txBox="1"/>
          <p:nvPr/>
        </p:nvSpPr>
        <p:spPr>
          <a:xfrm>
            <a:off x="7586663" y="2301876"/>
            <a:ext cx="3185872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dirty="0"/>
              <a:t>Pod šipkou se jedná o genetický materiál </a:t>
            </a:r>
          </a:p>
          <a:p>
            <a:pPr>
              <a:defRPr/>
            </a:pPr>
            <a:r>
              <a:rPr lang="cs-CZ" sz="1400" dirty="0"/>
              <a:t>chromosomu 12, ale chybí koncová část </a:t>
            </a:r>
          </a:p>
          <a:p>
            <a:pPr>
              <a:defRPr/>
            </a:pPr>
            <a:r>
              <a:rPr lang="cs-CZ" sz="1400" dirty="0"/>
              <a:t>krátkých ramének chromosomu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C505949-2F93-4884-B667-313258BA0F7B}"/>
              </a:ext>
            </a:extLst>
          </p:cNvPr>
          <p:cNvSpPr txBox="1"/>
          <p:nvPr/>
        </p:nvSpPr>
        <p:spPr>
          <a:xfrm>
            <a:off x="2435321" y="3973513"/>
            <a:ext cx="203235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Normální chromosom 12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5B21A3F-E1C5-476D-AC36-254291E037ED}"/>
              </a:ext>
            </a:extLst>
          </p:cNvPr>
          <p:cNvSpPr txBox="1"/>
          <p:nvPr/>
        </p:nvSpPr>
        <p:spPr>
          <a:xfrm>
            <a:off x="7586664" y="4067176"/>
            <a:ext cx="337342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Chromosom 12 s nadbytečným genetickým</a:t>
            </a:r>
          </a:p>
          <a:p>
            <a:pPr>
              <a:defRPr/>
            </a:pP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materiálem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C7A551D-3EEA-4634-AE4F-5A9C2F34865D}"/>
              </a:ext>
            </a:extLst>
          </p:cNvPr>
          <p:cNvSpPr txBox="1"/>
          <p:nvPr/>
        </p:nvSpPr>
        <p:spPr>
          <a:xfrm>
            <a:off x="6148388" y="5776913"/>
            <a:ext cx="211404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accent6">
                    <a:lumMod val="50000"/>
                  </a:schemeClr>
                </a:solidFill>
              </a:rPr>
              <a:t>Normální chromosomy 18</a:t>
            </a:r>
          </a:p>
        </p:txBody>
      </p:sp>
      <p:sp>
        <p:nvSpPr>
          <p:cNvPr id="122903" name="Šipka doprava 1"/>
          <p:cNvSpPr>
            <a:spLocks noChangeArrowheads="1"/>
          </p:cNvSpPr>
          <p:nvPr/>
        </p:nvSpPr>
        <p:spPr bwMode="auto">
          <a:xfrm>
            <a:off x="5705476" y="6303964"/>
            <a:ext cx="144463" cy="85725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                  </a:t>
            </a:r>
          </a:p>
        </p:txBody>
      </p:sp>
      <p:sp>
        <p:nvSpPr>
          <p:cNvPr id="122904" name="Šipka doprava 24"/>
          <p:cNvSpPr>
            <a:spLocks noChangeArrowheads="1"/>
          </p:cNvSpPr>
          <p:nvPr/>
        </p:nvSpPr>
        <p:spPr bwMode="auto">
          <a:xfrm>
            <a:off x="8196263" y="6303964"/>
            <a:ext cx="144462" cy="85725"/>
          </a:xfrm>
          <a:prstGeom prst="rightArrow">
            <a:avLst>
              <a:gd name="adj1" fmla="val 50000"/>
              <a:gd name="adj2" fmla="val 50001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panose="020B0604020202020204" pitchFamily="34" charset="0"/>
              </a:rPr>
              <a:t>                 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9671561" y="6032616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82551" y="5959195"/>
            <a:ext cx="2197099" cy="756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7" name="Obrázek 26"/>
          <p:cNvPicPr/>
          <p:nvPr/>
        </p:nvPicPr>
        <p:blipFill rotWithShape="1">
          <a:blip r:embed="rId8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Nadpis 1"/>
          <p:cNvSpPr>
            <a:spLocks noGrp="1"/>
          </p:cNvSpPr>
          <p:nvPr>
            <p:ph type="title"/>
          </p:nvPr>
        </p:nvSpPr>
        <p:spPr>
          <a:xfrm>
            <a:off x="2208214" y="765176"/>
            <a:ext cx="7165975" cy="1008063"/>
          </a:xfrm>
        </p:spPr>
        <p:txBody>
          <a:bodyPr>
            <a:normAutofit fontScale="90000"/>
          </a:bodyPr>
          <a:lstStyle/>
          <a:p>
            <a:r>
              <a:rPr lang="cs-CZ" altLang="cs-CZ">
                <a:solidFill>
                  <a:srgbClr val="002060"/>
                </a:solidFill>
              </a:rPr>
              <a:t>Geny v duplikované oblasti chr. 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EF7BC-B814-4DA5-8339-27168BEEA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2565401"/>
            <a:ext cx="8640763" cy="2087563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sz="2300" b="1" u="sng" dirty="0"/>
              <a:t>OMIM geny v oblasti duplikace 18p11.21-p11.32</a:t>
            </a:r>
            <a:r>
              <a:rPr lang="cs-CZ" sz="2300" u="sng" dirty="0"/>
              <a:t>:</a:t>
            </a:r>
            <a:r>
              <a:rPr lang="cs-CZ" sz="2300" dirty="0">
                <a:solidFill>
                  <a:srgbClr val="C00000"/>
                </a:solidFill>
              </a:rPr>
              <a:t> </a:t>
            </a:r>
            <a:r>
              <a:rPr lang="cs-CZ" sz="2300" b="1" dirty="0">
                <a:solidFill>
                  <a:srgbClr val="FF0000"/>
                </a:solidFill>
              </a:rPr>
              <a:t>54</a:t>
            </a:r>
          </a:p>
          <a:p>
            <a:pPr marL="45720" indent="0">
              <a:buNone/>
              <a:defRPr/>
            </a:pPr>
            <a:r>
              <a:rPr lang="cs-CZ" sz="2300" i="1" dirty="0"/>
              <a:t>   </a:t>
            </a:r>
            <a:endParaRPr lang="cs-CZ" sz="2300" dirty="0"/>
          </a:p>
          <a:p>
            <a:pPr>
              <a:defRPr/>
            </a:pPr>
            <a:r>
              <a:rPr lang="cs-CZ" sz="2300" b="1" u="sng" dirty="0"/>
              <a:t>OMIM geny v oblasti duplikace 18p11.21-p11.32 </a:t>
            </a:r>
            <a:r>
              <a:rPr lang="cs-CZ" sz="2300" b="1" u="sng" dirty="0">
                <a:solidFill>
                  <a:schemeClr val="accent6">
                    <a:lumMod val="50000"/>
                  </a:schemeClr>
                </a:solidFill>
              </a:rPr>
              <a:t>spojené s patologickými fenotypy</a:t>
            </a:r>
            <a:r>
              <a:rPr lang="cs-CZ" sz="2300" b="1" u="sng" dirty="0"/>
              <a:t>:</a:t>
            </a:r>
            <a:r>
              <a:rPr lang="cs-CZ" sz="2300" b="1" dirty="0"/>
              <a:t> </a:t>
            </a:r>
            <a:r>
              <a:rPr lang="cs-CZ" sz="2300" b="1" dirty="0">
                <a:solidFill>
                  <a:srgbClr val="FF0000"/>
                </a:solidFill>
              </a:rPr>
              <a:t>10</a:t>
            </a:r>
            <a:endParaRPr lang="cs-CZ" sz="2300" dirty="0">
              <a:solidFill>
                <a:srgbClr val="FF0000"/>
              </a:solidFill>
            </a:endParaRPr>
          </a:p>
          <a:p>
            <a:pPr marL="45720" indent="0">
              <a:buNone/>
              <a:defRPr/>
            </a:pPr>
            <a:r>
              <a:rPr lang="cs-CZ" sz="2300" dirty="0"/>
              <a:t>   </a:t>
            </a:r>
            <a:r>
              <a:rPr lang="cs-CZ" sz="2300" i="1" dirty="0">
                <a:solidFill>
                  <a:srgbClr val="FF0000"/>
                </a:solidFill>
              </a:rPr>
              <a:t>SMCHD1, LPIN2, TGIF, LAMA1, NDUFV2, APCDD1, PIEZ02, GNAL,</a:t>
            </a:r>
          </a:p>
          <a:p>
            <a:pPr marL="45720" indent="0">
              <a:buNone/>
              <a:defRPr/>
            </a:pPr>
            <a:r>
              <a:rPr lang="cs-CZ" sz="2300" i="1" dirty="0">
                <a:solidFill>
                  <a:srgbClr val="FF0000"/>
                </a:solidFill>
              </a:rPr>
              <a:t>   AFG3L2, MC2R</a:t>
            </a:r>
          </a:p>
          <a:p>
            <a:pPr marL="45720" indent="0"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9666289" y="602000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7046" y="6007832"/>
            <a:ext cx="2525712" cy="82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/>
          <p:nvPr/>
        </p:nvPicPr>
        <p:blipFill rotWithShape="1">
          <a:blip r:embed="rId4"/>
          <a:srcRect l="18265" t="16120" r="55767" b="68808"/>
          <a:stretch/>
        </p:blipFill>
        <p:spPr bwMode="auto">
          <a:xfrm>
            <a:off x="9840416" y="5895182"/>
            <a:ext cx="2155329" cy="8270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ytogenetika ošetřovatelé 2019[20190301074807832]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Výchozí návrh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6348</TotalTime>
  <Words>703</Words>
  <Application>Microsoft Office PowerPoint</Application>
  <PresentationFormat>Širokoúhlá obrazovka</PresentationFormat>
  <Paragraphs>89</Paragraphs>
  <Slides>14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Verdana</vt:lpstr>
      <vt:lpstr>Výchozí návrh</vt:lpstr>
      <vt:lpstr>Graf</vt:lpstr>
      <vt:lpstr>Kazuistika – klinická cytogenetika</vt:lpstr>
      <vt:lpstr>Prezentace aplikace PowerPoint</vt:lpstr>
      <vt:lpstr>Fenotyp probandky  </vt:lpstr>
      <vt:lpstr>Vyšetření karyotypu probandky</vt:lpstr>
      <vt:lpstr>„C“ barvení </vt:lpstr>
      <vt:lpstr>Vyšetření FISH  </vt:lpstr>
      <vt:lpstr>array-CGH nálezu delece části krátkých ramének chromosomu 12       a duplikace krátkých ramének chromosomu 18 v karyotypu pacientky</vt:lpstr>
      <vt:lpstr>Postižené chromosomy detekované pomocí G-pruhování chromosomů</vt:lpstr>
      <vt:lpstr>Geny v duplikované oblasti chr. 18</vt:lpstr>
      <vt:lpstr>Databáze DECIPHER – Pacienti se stejnou či podobnou duplikací 18p11.21-p11.32</vt:lpstr>
      <vt:lpstr>Geny v deletované oblasti chr. 12</vt:lpstr>
      <vt:lpstr>Monosomie 12pter –  údaje z literatury</vt:lpstr>
      <vt:lpstr>Prezentace aplikace PowerPoint</vt:lpstr>
      <vt:lpstr>Děkuji za pozornost</vt:lpstr>
    </vt:vector>
  </TitlesOfParts>
  <Company>TCN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ii</dc:creator>
  <cp:lastModifiedBy>Navaříková Marta</cp:lastModifiedBy>
  <cp:revision>811</cp:revision>
  <cp:lastPrinted>2020-03-12T06:50:40Z</cp:lastPrinted>
  <dcterms:created xsi:type="dcterms:W3CDTF">2004-09-03T10:48:34Z</dcterms:created>
  <dcterms:modified xsi:type="dcterms:W3CDTF">2022-02-24T09:16:39Z</dcterms:modified>
</cp:coreProperties>
</file>