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0" r:id="rId3"/>
    <p:sldId id="296" r:id="rId4"/>
    <p:sldId id="271" r:id="rId5"/>
    <p:sldId id="298" r:id="rId6"/>
    <p:sldId id="297" r:id="rId7"/>
    <p:sldId id="293" r:id="rId8"/>
    <p:sldId id="303" r:id="rId9"/>
    <p:sldId id="312" r:id="rId10"/>
    <p:sldId id="307" r:id="rId11"/>
    <p:sldId id="300" r:id="rId12"/>
    <p:sldId id="304" r:id="rId13"/>
    <p:sldId id="305" r:id="rId14"/>
    <p:sldId id="306" r:id="rId15"/>
    <p:sldId id="299" r:id="rId16"/>
    <p:sldId id="291" r:id="rId17"/>
    <p:sldId id="301" r:id="rId18"/>
    <p:sldId id="302" r:id="rId19"/>
    <p:sldId id="294" r:id="rId20"/>
    <p:sldId id="309" r:id="rId21"/>
    <p:sldId id="295" r:id="rId22"/>
    <p:sldId id="318" r:id="rId23"/>
    <p:sldId id="317" r:id="rId24"/>
    <p:sldId id="308" r:id="rId25"/>
    <p:sldId id="310" r:id="rId26"/>
    <p:sldId id="313" r:id="rId27"/>
    <p:sldId id="314" r:id="rId28"/>
    <p:sldId id="346" r:id="rId29"/>
    <p:sldId id="347" r:id="rId30"/>
    <p:sldId id="319" r:id="rId31"/>
    <p:sldId id="345" r:id="rId32"/>
    <p:sldId id="292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ie Budínská" initials="XB" lastIdx="1" clrIdx="0">
    <p:extLst>
      <p:ext uri="{19B8F6BF-5375-455C-9EA6-DF929625EA0E}">
        <p15:presenceInfo xmlns:p15="http://schemas.microsoft.com/office/powerpoint/2012/main" userId="S::409542@muni.cz::73a58dac-5248-44a4-a502-8e158ee62a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79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1:58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1 865,'0'0'1089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1:59:4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1 512,'0'0'5221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2:51:31.1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0 480,'0'0'6086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2:51:32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23 897,'29'-23'11979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customXml" Target="../ink/ink2.xml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Xenie Budínská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242B876-B708-4EB1-A18B-9FAA71D0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Klinická reprodukční fyziologie. </a:t>
            </a:r>
            <a:br>
              <a:rPr lang="cs-CZ" dirty="0"/>
            </a:br>
            <a:r>
              <a:rPr lang="cs-CZ" dirty="0"/>
              <a:t>Časný embryonální vývoj. </a:t>
            </a:r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 err="1"/>
              <a:t>Epigenetiské</a:t>
            </a:r>
            <a:r>
              <a:rPr lang="cs-CZ" dirty="0"/>
              <a:t> reprogramování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26431" y="1133066"/>
            <a:ext cx="11730437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vymazání původní epigenetické informace a k novému programování genomu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b="1" dirty="0" err="1"/>
              <a:t>methylace</a:t>
            </a:r>
            <a:r>
              <a:rPr lang="cs-CZ" sz="2400" b="1" dirty="0"/>
              <a:t> DNK </a:t>
            </a:r>
            <a:r>
              <a:rPr lang="cs-CZ" sz="2400" dirty="0"/>
              <a:t>v chromosomech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modifikace histonů, a s tím spojená modifikace chromatinu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RNA interference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aktivace embryonálního genomu – </a:t>
            </a:r>
            <a:r>
              <a:rPr lang="cs-CZ" sz="2400" b="1" dirty="0"/>
              <a:t>3.den vývoje </a:t>
            </a:r>
            <a:r>
              <a:rPr lang="cs-CZ" sz="2400" dirty="0"/>
              <a:t>(nezávisle na dosaženém buněčném stadiu)</a:t>
            </a:r>
          </a:p>
        </p:txBody>
      </p:sp>
    </p:spTree>
    <p:extLst>
      <p:ext uri="{BB962C8B-B14F-4D97-AF65-F5344CB8AC3E}">
        <p14:creationId xmlns:p14="http://schemas.microsoft.com/office/powerpoint/2010/main" val="206345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Metabolismus embrya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950185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zdroj energie – </a:t>
            </a:r>
            <a:r>
              <a:rPr lang="cs-CZ" sz="3200" b="1" dirty="0"/>
              <a:t>Krebsův cyklus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časná stadia – cyklus kyseliny citronové a oxidativní </a:t>
            </a:r>
            <a:r>
              <a:rPr lang="cs-CZ" sz="2400" dirty="0" err="1"/>
              <a:t>fosforilace</a:t>
            </a:r>
            <a:r>
              <a:rPr lang="cs-CZ" sz="2400" dirty="0"/>
              <a:t> s pyruvátem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po formování blastocysty – glukóza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 err="1"/>
              <a:t>Warburgův</a:t>
            </a:r>
            <a:r>
              <a:rPr lang="cs-CZ" sz="3200" dirty="0"/>
              <a:t> efekt (pyruvát je metabolizován na laktát,  podporuje rychlé buněčné dělení)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NADPH (meziprodukt E metabolizmu):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koenzym řady metabolických cest (</a:t>
            </a:r>
            <a:r>
              <a:rPr lang="cs-CZ" sz="2400" dirty="0" err="1"/>
              <a:t>homocystein</a:t>
            </a:r>
            <a:r>
              <a:rPr lang="cs-CZ" sz="2400" dirty="0"/>
              <a:t>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regenerace glutationu</a:t>
            </a:r>
          </a:p>
          <a:p>
            <a:pPr marL="324000" lvl="1" indent="0">
              <a:spcBef>
                <a:spcPts val="600"/>
              </a:spcBef>
              <a:spcAft>
                <a:spcPts val="1200"/>
              </a:spcAft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488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Metabolismus embrya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889222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aminokyseliny: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proteosyntéza a syntéza signálních molekul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 err="1"/>
              <a:t>osmolyty</a:t>
            </a:r>
            <a:endParaRPr lang="cs-CZ" sz="240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součást </a:t>
            </a:r>
            <a:r>
              <a:rPr lang="cs-CZ" sz="2400" dirty="0" err="1"/>
              <a:t>pufrového</a:t>
            </a:r>
            <a:r>
              <a:rPr lang="cs-CZ" sz="2400" dirty="0"/>
              <a:t> systému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zdroj 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antioxidanty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lipidy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součást buněčných membrán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syntéza karnitinu (nejsou exprimovány enzymy)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6474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D738D9-7F0A-4102-9DCA-68C76E376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146153" y="1000126"/>
            <a:ext cx="7761230" cy="57345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Metabolismus embrya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80B02A64-5072-40A3-82BD-447F50636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4979" y="1451702"/>
            <a:ext cx="4480868" cy="207142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2 – 8 % O</a:t>
            </a:r>
            <a:r>
              <a:rPr lang="cs-CZ" sz="2400" baseline="-25000" dirty="0"/>
              <a:t>2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redukčně oxidační potenciál prostředí je -100</a:t>
            </a:r>
            <a:r>
              <a:rPr lang="el-GR" sz="2400" dirty="0"/>
              <a:t>μ</a:t>
            </a:r>
            <a:r>
              <a:rPr lang="cs-CZ" sz="2400" dirty="0"/>
              <a:t>V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00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Metabolismus embrya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836968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ionty a stopové prvky: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CO</a:t>
            </a:r>
            <a:r>
              <a:rPr lang="cs-CZ" sz="2400" baseline="-25000" dirty="0"/>
              <a:t>2</a:t>
            </a:r>
            <a:r>
              <a:rPr lang="cs-CZ" sz="2400" dirty="0"/>
              <a:t> a HCO</a:t>
            </a:r>
            <a:r>
              <a:rPr lang="cs-CZ" sz="2400" baseline="-25000" dirty="0"/>
              <a:t>3</a:t>
            </a:r>
            <a:r>
              <a:rPr lang="cs-CZ" sz="2400" baseline="30000" dirty="0"/>
              <a:t>-</a:t>
            </a:r>
            <a:r>
              <a:rPr lang="cs-CZ" sz="2400" dirty="0"/>
              <a:t> (pufr, odstranění amoniaku, produkt metabolizmu)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Ca a Mg (kofaktory enzymů, nezbytné pro mezibuněčná spojení)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Zn (esenciální, kofaktor enzymů, antioxidant)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vitaminy: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B skupina (B</a:t>
            </a:r>
            <a:r>
              <a:rPr lang="cs-CZ" sz="2400" baseline="-25000" dirty="0"/>
              <a:t>6,9,12</a:t>
            </a:r>
            <a:r>
              <a:rPr lang="cs-CZ" sz="2400" dirty="0"/>
              <a:t> růst, </a:t>
            </a:r>
            <a:r>
              <a:rPr lang="cs-CZ" sz="2400" dirty="0" err="1"/>
              <a:t>vaskulogeneze</a:t>
            </a:r>
            <a:r>
              <a:rPr lang="cs-CZ" sz="2400" dirty="0"/>
              <a:t> a senescence embryonálních kmenových buněk)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A (teratogenní, </a:t>
            </a:r>
            <a:r>
              <a:rPr lang="cs-CZ" sz="2400" dirty="0" err="1"/>
              <a:t>kraniofaciální</a:t>
            </a:r>
            <a:r>
              <a:rPr lang="cs-CZ" sz="2400" dirty="0"/>
              <a:t> anomálie)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odpadní látky (CO</a:t>
            </a:r>
            <a:r>
              <a:rPr lang="cs-CZ" sz="3200" baseline="-25000" dirty="0"/>
              <a:t>2</a:t>
            </a:r>
            <a:r>
              <a:rPr lang="cs-CZ" sz="3200" dirty="0"/>
              <a:t> a NH</a:t>
            </a:r>
            <a:r>
              <a:rPr lang="cs-CZ" sz="3200" baseline="-25000" dirty="0"/>
              <a:t>3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829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Vejcovody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F41B6E-9BD0-441F-A783-0A0E3E759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3631" r="65715" b="16607"/>
          <a:stretch/>
        </p:blipFill>
        <p:spPr>
          <a:xfrm>
            <a:off x="226423" y="1352520"/>
            <a:ext cx="4981304" cy="4403847"/>
          </a:xfrm>
          <a:prstGeom prst="rect">
            <a:avLst/>
          </a:prstGeom>
        </p:spPr>
      </p:pic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3D800031-BDC1-4C11-9797-E79E163A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188" y="1108668"/>
            <a:ext cx="6696892" cy="3881391"/>
          </a:xfrm>
        </p:spPr>
        <p:txBody>
          <a:bodyPr/>
          <a:lstStyle/>
          <a:p>
            <a:r>
              <a:rPr lang="cs-CZ" dirty="0"/>
              <a:t>stěna vejcovodu: </a:t>
            </a:r>
          </a:p>
          <a:p>
            <a:pPr lvl="1"/>
            <a:r>
              <a:rPr lang="cs-CZ" i="1" dirty="0"/>
              <a:t>tunica </a:t>
            </a:r>
            <a:r>
              <a:rPr lang="cs-CZ" i="1" dirty="0" err="1"/>
              <a:t>mucosa</a:t>
            </a:r>
            <a:endParaRPr lang="cs-CZ" i="1" dirty="0"/>
          </a:p>
          <a:p>
            <a:pPr lvl="2"/>
            <a:r>
              <a:rPr lang="cs-CZ" i="1" dirty="0" err="1"/>
              <a:t>Plicae</a:t>
            </a:r>
            <a:r>
              <a:rPr lang="cs-CZ" i="1" dirty="0"/>
              <a:t> </a:t>
            </a:r>
            <a:r>
              <a:rPr lang="cs-CZ" i="1" dirty="0" err="1"/>
              <a:t>mucosae</a:t>
            </a:r>
            <a:r>
              <a:rPr lang="cs-CZ" i="1" dirty="0"/>
              <a:t> (slizniční řasy)</a:t>
            </a:r>
          </a:p>
          <a:p>
            <a:pPr lvl="2"/>
            <a:r>
              <a:rPr lang="cs-CZ" i="1" dirty="0"/>
              <a:t>Lamina </a:t>
            </a:r>
            <a:r>
              <a:rPr lang="cs-CZ" i="1" dirty="0" err="1"/>
              <a:t>epithelialis</a:t>
            </a:r>
            <a:r>
              <a:rPr lang="cs-CZ" i="1" dirty="0"/>
              <a:t> (cylindrické buňky s řasinkami, sekreční </a:t>
            </a:r>
            <a:r>
              <a:rPr lang="cs-CZ" i="1" dirty="0" err="1"/>
              <a:t>buňky,lamina</a:t>
            </a:r>
            <a:r>
              <a:rPr lang="cs-CZ" i="1" dirty="0"/>
              <a:t> propria </a:t>
            </a:r>
            <a:r>
              <a:rPr lang="cs-CZ" i="1" dirty="0" err="1"/>
              <a:t>mucosae</a:t>
            </a:r>
            <a:r>
              <a:rPr lang="cs-CZ" i="1" dirty="0"/>
              <a:t>)</a:t>
            </a:r>
          </a:p>
          <a:p>
            <a:pPr lvl="1"/>
            <a:r>
              <a:rPr lang="cs-CZ" i="1" dirty="0"/>
              <a:t>tunica </a:t>
            </a:r>
            <a:r>
              <a:rPr lang="cs-CZ" i="1" dirty="0" err="1"/>
              <a:t>muscularis</a:t>
            </a:r>
            <a:endParaRPr lang="cs-CZ" i="1" dirty="0"/>
          </a:p>
          <a:p>
            <a:pPr lvl="2"/>
            <a:r>
              <a:rPr lang="cs-CZ" i="1" dirty="0" err="1"/>
              <a:t>Stratum</a:t>
            </a:r>
            <a:r>
              <a:rPr lang="cs-CZ" i="1" dirty="0"/>
              <a:t> cirkuláře – kruhová vrstva</a:t>
            </a:r>
          </a:p>
          <a:p>
            <a:pPr lvl="2"/>
            <a:r>
              <a:rPr lang="cs-CZ" i="1" dirty="0" err="1"/>
              <a:t>Stratum</a:t>
            </a:r>
            <a:r>
              <a:rPr lang="cs-CZ" i="1" dirty="0"/>
              <a:t> </a:t>
            </a:r>
            <a:r>
              <a:rPr lang="cs-CZ" i="1" dirty="0" err="1"/>
              <a:t>longitudinale</a:t>
            </a:r>
            <a:r>
              <a:rPr lang="cs-CZ" i="1" dirty="0"/>
              <a:t> – podélná vrstva</a:t>
            </a:r>
          </a:p>
          <a:p>
            <a:pPr lvl="1"/>
            <a:r>
              <a:rPr lang="cs-CZ" i="1" dirty="0" err="1"/>
              <a:t>tela</a:t>
            </a:r>
            <a:r>
              <a:rPr lang="cs-CZ" i="1" dirty="0"/>
              <a:t> </a:t>
            </a:r>
            <a:r>
              <a:rPr lang="cs-CZ" i="1" dirty="0" err="1"/>
              <a:t>subserosa</a:t>
            </a:r>
            <a:endParaRPr lang="cs-CZ" i="1" dirty="0"/>
          </a:p>
          <a:p>
            <a:pPr lvl="1"/>
            <a:r>
              <a:rPr lang="cs-CZ" i="1" dirty="0"/>
              <a:t>tunica </a:t>
            </a:r>
            <a:r>
              <a:rPr lang="cs-CZ" i="1" dirty="0" err="1"/>
              <a:t>serosa</a:t>
            </a:r>
            <a:endParaRPr lang="cs-CZ" i="1" dirty="0"/>
          </a:p>
          <a:p>
            <a:r>
              <a:rPr lang="cs-CZ" dirty="0"/>
              <a:t>transportní funkce</a:t>
            </a:r>
          </a:p>
          <a:p>
            <a:r>
              <a:rPr lang="cs-CZ" dirty="0"/>
              <a:t>receptory (endokrinní regulace motility a transportních funkci)</a:t>
            </a:r>
          </a:p>
          <a:p>
            <a:r>
              <a:rPr lang="cs-CZ" dirty="0"/>
              <a:t>ligandy (</a:t>
            </a:r>
            <a:r>
              <a:rPr lang="cs-CZ" dirty="0" err="1"/>
              <a:t>preimplantační</a:t>
            </a:r>
            <a:r>
              <a:rPr lang="cs-CZ" dirty="0"/>
              <a:t> vývoj embrya)</a:t>
            </a:r>
          </a:p>
        </p:txBody>
      </p:sp>
    </p:spTree>
    <p:extLst>
      <p:ext uri="{BB962C8B-B14F-4D97-AF65-F5344CB8AC3E}">
        <p14:creationId xmlns:p14="http://schemas.microsoft.com/office/powerpoint/2010/main" val="16502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Pohyby vejcovodu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EA3CB428-2613-460B-97BE-5AAF3BBCA9BC}"/>
                  </a:ext>
                </a:extLst>
              </p14:cNvPr>
              <p14:cNvContentPartPr/>
              <p14:nvPr/>
            </p14:nvContentPartPr>
            <p14:xfrm>
              <a:off x="4826109" y="4125943"/>
              <a:ext cx="360" cy="3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EA3CB428-2613-460B-97BE-5AAF3BBCA9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7469" y="41173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5F7D1556-02A5-4ACA-A9BF-BA5379BB6E21}"/>
                  </a:ext>
                </a:extLst>
              </p14:cNvPr>
              <p14:cNvContentPartPr/>
              <p14:nvPr/>
            </p14:nvContentPartPr>
            <p14:xfrm>
              <a:off x="3110800" y="6159683"/>
              <a:ext cx="360" cy="36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5F7D1556-02A5-4ACA-A9BF-BA5379BB6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2160" y="61510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6445B01E-1F8E-4B41-A29A-97EDF8985446}"/>
                  </a:ext>
                </a:extLst>
              </p14:cNvPr>
              <p14:cNvContentPartPr/>
              <p14:nvPr/>
            </p14:nvContentPartPr>
            <p14:xfrm>
              <a:off x="4247680" y="4091123"/>
              <a:ext cx="360" cy="36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6445B01E-1F8E-4B41-A29A-97EDF89854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4680" y="402812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33FE7066-75C2-4BEA-BEF3-EFDD5BA59B12}"/>
                  </a:ext>
                </a:extLst>
              </p14:cNvPr>
              <p14:cNvContentPartPr/>
              <p14:nvPr/>
            </p14:nvContentPartPr>
            <p14:xfrm>
              <a:off x="4527400" y="4779083"/>
              <a:ext cx="10800" cy="8640"/>
            </p14:xfrm>
          </p:contentPart>
        </mc:Choice>
        <mc:Fallback xmlns=""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33FE7066-75C2-4BEA-BEF3-EFDD5BA59B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4400" y="4716083"/>
                <a:ext cx="136440" cy="1342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3">
            <a:extLst>
              <a:ext uri="{FF2B5EF4-FFF2-40B4-BE49-F238E27FC236}">
                <a16:creationId xmlns:a16="http://schemas.microsoft.com/office/drawing/2014/main" id="{46F1BEB4-20AC-42A2-B542-79C02C79F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6"/>
            <a:ext cx="3147392" cy="5568462"/>
          </a:xfrm>
          <a:prstGeom prst="rect">
            <a:avLst/>
          </a:prstGeom>
        </p:spPr>
      </p:pic>
      <p:sp>
        <p:nvSpPr>
          <p:cNvPr id="67" name="Zástupný symbol pro obsah 6">
            <a:extLst>
              <a:ext uri="{FF2B5EF4-FFF2-40B4-BE49-F238E27FC236}">
                <a16:creationId xmlns:a16="http://schemas.microsoft.com/office/drawing/2014/main" id="{7FECA22D-6D5E-4655-804B-97A895F7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262" y="1359001"/>
            <a:ext cx="8495323" cy="413999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dirty="0"/>
              <a:t>A – Tonické kontrakce cirkulární složky hladké svaloviny vejcovodu uzavírají abdominální i uterinní ústí vejcovodu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dirty="0"/>
              <a:t>B – Kývavý pohyb. Prstence kontrahované hladké svaloviny uzavírají segment vejcovodu a kontrakce se posouvají střídavě směrem k abdominálnímu a uterinnímu ústí vejcovodu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dirty="0"/>
              <a:t>C – </a:t>
            </a:r>
            <a:r>
              <a:rPr lang="cs-CZ" sz="2000" b="1" dirty="0"/>
              <a:t>Peristaltický pohyb</a:t>
            </a:r>
            <a:r>
              <a:rPr lang="cs-CZ" sz="2000" dirty="0"/>
              <a:t>. Kontrakce svaloviny posouvají obsah směrem k děložnímu ústí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2000" dirty="0"/>
              <a:t>D – </a:t>
            </a:r>
            <a:r>
              <a:rPr lang="cs-CZ" sz="2000" b="1" dirty="0"/>
              <a:t>Antiperistaltický pohyb</a:t>
            </a:r>
            <a:r>
              <a:rPr lang="cs-CZ" sz="2000" dirty="0"/>
              <a:t>. Kontrakce svaloviny posouvají obsah směrem k abdominálnímu ústí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cs-CZ" sz="2000" dirty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cs-CZ" sz="2000" dirty="0"/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cs-CZ" sz="2000" dirty="0"/>
          </a:p>
          <a:p>
            <a:pPr marL="72000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56DEAD-50E0-41CB-81DF-8566EDB39C62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2671827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 err="1"/>
              <a:t>Tubární</a:t>
            </a:r>
            <a:r>
              <a:rPr lang="cs-CZ" dirty="0"/>
              <a:t> sekret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958885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sekrece je regulována převážně </a:t>
            </a:r>
            <a:r>
              <a:rPr lang="cs-CZ" b="1" dirty="0"/>
              <a:t>estrogeny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pH je okolo 7,2 – 7,5 ; pO</a:t>
            </a:r>
            <a:r>
              <a:rPr lang="cs-CZ" baseline="-25000" dirty="0"/>
              <a:t>2</a:t>
            </a:r>
            <a:r>
              <a:rPr lang="cs-CZ" dirty="0"/>
              <a:t> je 8kPa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↑↑↑ glutamin, </a:t>
            </a:r>
            <a:r>
              <a:rPr lang="cs-CZ" dirty="0" err="1"/>
              <a:t>glutamat</a:t>
            </a:r>
            <a:r>
              <a:rPr lang="cs-CZ" dirty="0"/>
              <a:t>, </a:t>
            </a:r>
            <a:r>
              <a:rPr lang="cs-CZ" dirty="0" err="1"/>
              <a:t>taurin</a:t>
            </a:r>
            <a:r>
              <a:rPr lang="cs-CZ" dirty="0"/>
              <a:t> a glycin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uprostřed cyklu – </a:t>
            </a:r>
            <a:r>
              <a:rPr lang="cs-CZ" b="1" dirty="0"/>
              <a:t>prostaglandiny</a:t>
            </a:r>
            <a:r>
              <a:rPr lang="cs-CZ" dirty="0"/>
              <a:t> (modulace kontraktility vejcovodu)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268415-618C-40EE-92A7-A2DEEFED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20" y="4171406"/>
            <a:ext cx="4259234" cy="26865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A5728B-B559-4008-AE31-45559F778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" y="4165921"/>
            <a:ext cx="4259234" cy="268659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F1F422-C68C-4BAA-B31D-393E624E79FF}"/>
              </a:ext>
            </a:extLst>
          </p:cNvPr>
          <p:cNvSpPr txBox="1"/>
          <p:nvPr/>
        </p:nvSpPr>
        <p:spPr>
          <a:xfrm>
            <a:off x="9283337" y="4947653"/>
            <a:ext cx="2969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282540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Ligandy ve vejcovodu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1150480"/>
            <a:ext cx="710896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růstové faktory: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TGF – </a:t>
            </a:r>
            <a:r>
              <a:rPr lang="el-GR" dirty="0"/>
              <a:t>α</a:t>
            </a:r>
            <a:r>
              <a:rPr lang="cs-CZ" dirty="0"/>
              <a:t>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IGF – 1,2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EGF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cytokiny: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prozánětlivé: TNF, IL-1,IL-6, IL-8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protizánětlivé: IL-6, IL-10</a:t>
            </a:r>
            <a:endParaRPr lang="el-GR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s aktivitou růstových faktorů </a:t>
            </a:r>
            <a:r>
              <a:rPr lang="cs-CZ" dirty="0" err="1"/>
              <a:t>hemopoetických</a:t>
            </a:r>
            <a:r>
              <a:rPr lang="cs-CZ" dirty="0"/>
              <a:t> buněk:        IL-2, IL-3, C-CSF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s antivirovým účinkem: IFN-</a:t>
            </a:r>
            <a:r>
              <a:rPr lang="el-GR" dirty="0"/>
              <a:t>γ.</a:t>
            </a: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/>
              <a:t> 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3A37AA65-37C7-4C58-95BC-3DB540218018}"/>
              </a:ext>
            </a:extLst>
          </p:cNvPr>
          <p:cNvSpPr/>
          <p:nvPr/>
        </p:nvSpPr>
        <p:spPr bwMode="auto">
          <a:xfrm>
            <a:off x="1924594" y="2009109"/>
            <a:ext cx="339634" cy="1385455"/>
          </a:xfrm>
          <a:prstGeom prst="rightBrace">
            <a:avLst/>
          </a:prstGeom>
          <a:noFill/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6DF9D91F-F0F0-4ED9-AB42-B800AFCBB694}"/>
              </a:ext>
            </a:extLst>
          </p:cNvPr>
          <p:cNvSpPr txBox="1">
            <a:spLocks/>
          </p:cNvSpPr>
          <p:nvPr/>
        </p:nvSpPr>
        <p:spPr>
          <a:xfrm>
            <a:off x="7706108" y="4341722"/>
            <a:ext cx="4485892" cy="23857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kern="0" dirty="0"/>
              <a:t>interakce mezi buňkami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kern="0" dirty="0"/>
              <a:t>pohyb buněk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kern="0" dirty="0"/>
              <a:t>buněčná diferenciace a specializace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000" kern="0" dirty="0"/>
              <a:t>proliferace kmenových buněk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000" kern="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000" kern="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000" kern="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sz="2000" kern="0" dirty="0"/>
              <a:t> 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CC2AD9E9-ACB7-4795-9694-F453FCF16F6E}"/>
              </a:ext>
            </a:extLst>
          </p:cNvPr>
          <p:cNvSpPr/>
          <p:nvPr/>
        </p:nvSpPr>
        <p:spPr bwMode="auto">
          <a:xfrm>
            <a:off x="7140540" y="4313495"/>
            <a:ext cx="339634" cy="2518211"/>
          </a:xfrm>
          <a:prstGeom prst="rightBrace">
            <a:avLst/>
          </a:prstGeom>
          <a:noFill/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7FFD06F-D5E2-41DB-BFCA-2F0F71A896DF}"/>
              </a:ext>
            </a:extLst>
          </p:cNvPr>
          <p:cNvSpPr txBox="1"/>
          <p:nvPr/>
        </p:nvSpPr>
        <p:spPr>
          <a:xfrm>
            <a:off x="2264228" y="2347893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+mn-lt"/>
              </a:rPr>
              <a:t>vývoj a diferenciace embrya (auto-/</a:t>
            </a:r>
            <a:r>
              <a:rPr lang="cs-CZ" sz="2000" dirty="0" err="1">
                <a:latin typeface="+mn-lt"/>
              </a:rPr>
              <a:t>parakrinie</a:t>
            </a:r>
            <a:r>
              <a:rPr lang="cs-CZ" sz="2000" dirty="0">
                <a:latin typeface="+mn-lt"/>
              </a:rPr>
              <a:t>) </a:t>
            </a:r>
          </a:p>
        </p:txBody>
      </p:sp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404A39C8-1B4C-4886-B702-9B96CD2790D8}"/>
              </a:ext>
            </a:extLst>
          </p:cNvPr>
          <p:cNvSpPr txBox="1">
            <a:spLocks/>
          </p:cNvSpPr>
          <p:nvPr/>
        </p:nvSpPr>
        <p:spPr>
          <a:xfrm>
            <a:off x="7219406" y="1121783"/>
            <a:ext cx="4815841" cy="28144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800" kern="0" dirty="0"/>
              <a:t>↓ apoptózy (IL7)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800" kern="0" dirty="0" err="1"/>
              <a:t>embryotrofický</a:t>
            </a:r>
            <a:r>
              <a:rPr lang="cs-CZ" sz="1800" kern="0" dirty="0"/>
              <a:t> faktor (IL6)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800" kern="0" dirty="0"/>
              <a:t>fertilizace (IL10 a INF</a:t>
            </a:r>
            <a:r>
              <a:rPr lang="el-GR" sz="1800" kern="0" dirty="0"/>
              <a:t>ᵧ</a:t>
            </a:r>
            <a:r>
              <a:rPr lang="cs-CZ" sz="1800" kern="0" dirty="0"/>
              <a:t>)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800" kern="0" dirty="0"/>
              <a:t>faktor proliferace a přežití pro </a:t>
            </a:r>
            <a:r>
              <a:rPr lang="cs-CZ" sz="1800" kern="0" dirty="0" err="1"/>
              <a:t>hemopoetické</a:t>
            </a:r>
            <a:r>
              <a:rPr lang="cs-CZ" sz="1800" kern="0" dirty="0"/>
              <a:t> kmenové buňky (IL3)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800" kern="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800" kern="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sz="18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85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Receptory vejcovodu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1150480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FSH/LH(</a:t>
            </a:r>
            <a:r>
              <a:rPr lang="cs-CZ" sz="3200" dirty="0" err="1"/>
              <a:t>hCG</a:t>
            </a:r>
            <a:r>
              <a:rPr lang="cs-CZ" sz="3200" dirty="0"/>
              <a:t>) receptory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Estradiol / progesteron receptory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 err="1"/>
              <a:t>Angiotenzin</a:t>
            </a:r>
            <a:r>
              <a:rPr lang="cs-CZ" sz="3200" dirty="0"/>
              <a:t> II receptory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Kanabinoidní receptory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Cytokinové receptory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Receptory pro růstové faktory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E05FC86-A442-4351-BBD2-A016E0E86FFA}"/>
              </a:ext>
            </a:extLst>
          </p:cNvPr>
          <p:cNvGrpSpPr/>
          <p:nvPr/>
        </p:nvGrpSpPr>
        <p:grpSpPr>
          <a:xfrm>
            <a:off x="659037" y="2578215"/>
            <a:ext cx="11459897" cy="1827843"/>
            <a:chOff x="659037" y="2578215"/>
            <a:chExt cx="11459897" cy="1827843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39B55010-297A-4B4F-BDCB-6A59E361F54E}"/>
                </a:ext>
              </a:extLst>
            </p:cNvPr>
            <p:cNvSpPr/>
            <p:nvPr/>
          </p:nvSpPr>
          <p:spPr bwMode="auto">
            <a:xfrm>
              <a:off x="659037" y="3169920"/>
              <a:ext cx="4444183" cy="644434"/>
            </a:xfrm>
            <a:prstGeom prst="rect">
              <a:avLst/>
            </a:prstGeom>
            <a:noFill/>
            <a:ln w="3810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" name="Zástupný symbol pro obsah 6">
              <a:extLst>
                <a:ext uri="{FF2B5EF4-FFF2-40B4-BE49-F238E27FC236}">
                  <a16:creationId xmlns:a16="http://schemas.microsoft.com/office/drawing/2014/main" id="{270E6846-B377-4539-87E1-89276DFADBA1}"/>
                </a:ext>
              </a:extLst>
            </p:cNvPr>
            <p:cNvSpPr txBox="1">
              <a:spLocks/>
            </p:cNvSpPr>
            <p:nvPr/>
          </p:nvSpPr>
          <p:spPr>
            <a:xfrm>
              <a:off x="6541661" y="2578215"/>
              <a:ext cx="5577273" cy="1827843"/>
            </a:xfrm>
            <a:prstGeom prst="rect">
              <a:avLst/>
            </a:prstGeom>
            <a:ln w="38100">
              <a:solidFill>
                <a:srgbClr val="0000DC"/>
              </a:solidFill>
            </a:ln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cs-CZ" sz="3200" kern="0"/>
                <a:t>transport vajíčka</a:t>
              </a:r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cs-CZ" sz="3200" kern="0"/>
                <a:t>sartany v léčbě hypertenze!!! </a:t>
              </a:r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cs-CZ" sz="3200" kern="0"/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cs-CZ" sz="3200" kern="0"/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cs-CZ" sz="3200" kern="0"/>
            </a:p>
            <a:p>
              <a:pPr marL="72000" indent="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cs-CZ" sz="3200" kern="0"/>
                <a:t> </a:t>
              </a:r>
              <a:endParaRPr lang="cs-CZ" sz="32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0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4F6BAC-71EE-47FA-A04A-3314D52C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8" r="48397" b="65972"/>
          <a:stretch/>
        </p:blipFill>
        <p:spPr>
          <a:xfrm>
            <a:off x="0" y="1266092"/>
            <a:ext cx="12192000" cy="1823800"/>
          </a:xfrm>
          <a:prstGeom prst="rect">
            <a:avLst/>
          </a:prstGeom>
        </p:spPr>
      </p:pic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2B0700EE-712A-4C2C-ABD4-65137D721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450" y="3649401"/>
            <a:ext cx="7585827" cy="2641984"/>
          </a:xfrm>
          <a:ln>
            <a:solidFill>
              <a:srgbClr val="0000DC"/>
            </a:solidFill>
          </a:ln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14. – 15. den: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 err="1"/>
              <a:t>GnRH</a:t>
            </a:r>
            <a:r>
              <a:rPr lang="cs-CZ" sz="2400" dirty="0"/>
              <a:t>=&gt;↑LH&lt;=E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„</a:t>
            </a:r>
            <a:r>
              <a:rPr lang="cs-CZ" sz="2400" dirty="0" err="1"/>
              <a:t>intraovariální</a:t>
            </a:r>
            <a:r>
              <a:rPr lang="cs-CZ" sz="2400" dirty="0"/>
              <a:t>“ </a:t>
            </a:r>
            <a:r>
              <a:rPr lang="cs-CZ" sz="2400" dirty="0" err="1"/>
              <a:t>tekutina+metaloproteinázy</a:t>
            </a:r>
            <a:r>
              <a:rPr lang="cs-CZ" sz="2400" dirty="0"/>
              <a:t>=&gt;ovulace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fertilizace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7B34B6A-2C40-4914-B1FC-5A89E99554F0}"/>
              </a:ext>
            </a:extLst>
          </p:cNvPr>
          <p:cNvCxnSpPr/>
          <p:nvPr/>
        </p:nvCxnSpPr>
        <p:spPr bwMode="auto">
          <a:xfrm>
            <a:off x="1376492" y="2368061"/>
            <a:ext cx="0" cy="12813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34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Intrauterinní sekret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958885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sekrece je regulována převážně </a:t>
            </a:r>
            <a:r>
              <a:rPr lang="cs-CZ" dirty="0" err="1"/>
              <a:t>progesteroném</a:t>
            </a:r>
            <a:endParaRPr lang="cs-CZ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pH je okolo 7,5 – 7,9 ; pO</a:t>
            </a:r>
            <a:r>
              <a:rPr lang="cs-CZ" baseline="-25000" dirty="0"/>
              <a:t>2</a:t>
            </a:r>
            <a:r>
              <a:rPr lang="cs-CZ" dirty="0"/>
              <a:t> je 2 – 3 </a:t>
            </a:r>
            <a:r>
              <a:rPr lang="cs-CZ" dirty="0" err="1"/>
              <a:t>kPa</a:t>
            </a:r>
            <a:endParaRPr lang="cs-CZ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↑↑↑ glutamin, </a:t>
            </a:r>
            <a:r>
              <a:rPr lang="cs-CZ" dirty="0" err="1"/>
              <a:t>glutamat</a:t>
            </a:r>
            <a:r>
              <a:rPr lang="cs-CZ" dirty="0"/>
              <a:t>, </a:t>
            </a:r>
            <a:r>
              <a:rPr lang="cs-CZ" dirty="0" err="1"/>
              <a:t>taurin</a:t>
            </a:r>
            <a:r>
              <a:rPr lang="cs-CZ" dirty="0"/>
              <a:t> a glycin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268415-618C-40EE-92A7-A2DEEFEDB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20" y="4171406"/>
            <a:ext cx="4259234" cy="268659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A5728B-B559-4008-AE31-45559F778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" y="4165921"/>
            <a:ext cx="4259234" cy="268659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F6A5144-5D7C-4C3E-9727-6B48602514F8}"/>
              </a:ext>
            </a:extLst>
          </p:cNvPr>
          <p:cNvSpPr txBox="1"/>
          <p:nvPr/>
        </p:nvSpPr>
        <p:spPr>
          <a:xfrm>
            <a:off x="9222377" y="5098883"/>
            <a:ext cx="29696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187797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Ligandy endometria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62692" y="1194019"/>
            <a:ext cx="11154545" cy="4139998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 err="1"/>
              <a:t>preimplantační</a:t>
            </a:r>
            <a:r>
              <a:rPr lang="cs-CZ" sz="2400" dirty="0"/>
              <a:t>: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/>
              <a:t>růstové faktory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implantační: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 err="1"/>
              <a:t>integriny</a:t>
            </a:r>
            <a:r>
              <a:rPr lang="cs-CZ" sz="1900" dirty="0"/>
              <a:t> (transmembránové proteiny, adheze trofoblastu a endometria)  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 err="1"/>
              <a:t>selektiny</a:t>
            </a:r>
            <a:r>
              <a:rPr lang="cs-CZ" sz="1900" dirty="0"/>
              <a:t> (glykoproteiny, selekce vhodného místa implantace)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 err="1"/>
              <a:t>kadheriny</a:t>
            </a:r>
            <a:r>
              <a:rPr lang="cs-CZ" sz="1900" dirty="0"/>
              <a:t> (glykoproteiny,  mezibuněčný spoj)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/>
              <a:t>muciny (glykoproteiny, odpuzuje blastocystu od míst nevhodných k implantaci)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/>
              <a:t>cytokiny (glykoproteiny, implantace)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/>
              <a:t>prostaglandiny (</a:t>
            </a:r>
            <a:r>
              <a:rPr lang="cs-CZ" sz="1900" dirty="0" err="1"/>
              <a:t>eikosanoidy</a:t>
            </a:r>
            <a:r>
              <a:rPr lang="cs-CZ" sz="1900" dirty="0"/>
              <a:t>, časování implantačního okna) 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 err="1"/>
              <a:t>kanabinoidy</a:t>
            </a:r>
            <a:r>
              <a:rPr lang="cs-CZ" sz="1900" dirty="0"/>
              <a:t> (synchronizace blastocysty a endometria)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cs-CZ" sz="1900" dirty="0"/>
              <a:t>matrix </a:t>
            </a:r>
            <a:r>
              <a:rPr lang="cs-CZ" sz="1900" dirty="0" err="1"/>
              <a:t>metaloproteázy</a:t>
            </a:r>
            <a:r>
              <a:rPr lang="cs-CZ" sz="1900" dirty="0"/>
              <a:t> (proteolytické enzymy, invaze trofoblastu do endometria)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1562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8CA18-5073-4385-A6AA-66B6724B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informace mezi časným embryem, vejcovodem a dělohou pomocí rozpuštěných látek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07672F-2EF5-4763-A9CA-0D57C9745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2260" r="3414" b="3276"/>
          <a:stretch/>
        </p:blipFill>
        <p:spPr>
          <a:xfrm>
            <a:off x="113211" y="2401388"/>
            <a:ext cx="4650379" cy="36401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665DFBE-B73C-4114-8683-D28596E932BB}"/>
              </a:ext>
            </a:extLst>
          </p:cNvPr>
          <p:cNvSpPr txBox="1"/>
          <p:nvPr/>
        </p:nvSpPr>
        <p:spPr>
          <a:xfrm>
            <a:off x="4894217" y="2451764"/>
            <a:ext cx="7184572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A – Výměna informace mezi rýhujícím se embryem a sliznicí vejcovodu</a:t>
            </a:r>
          </a:p>
          <a:p>
            <a:r>
              <a:rPr lang="cs-CZ" sz="1600" dirty="0">
                <a:latin typeface="+mn-lt"/>
              </a:rPr>
              <a:t>B – Výměna informace mezi vyklubanou blastocystou a endometriem</a:t>
            </a:r>
          </a:p>
          <a:p>
            <a:r>
              <a:rPr lang="cs-CZ" sz="1600" dirty="0">
                <a:latin typeface="+mn-lt"/>
              </a:rPr>
              <a:t>a – epitel sliznice vejcovodu</a:t>
            </a:r>
          </a:p>
          <a:p>
            <a:r>
              <a:rPr lang="cs-CZ" sz="1600" dirty="0">
                <a:latin typeface="+mn-lt"/>
              </a:rPr>
              <a:t>b – embryo na stadiu rýhování</a:t>
            </a:r>
          </a:p>
          <a:p>
            <a:r>
              <a:rPr lang="cs-CZ" sz="1600" dirty="0">
                <a:latin typeface="+mn-lt"/>
              </a:rPr>
              <a:t>c – </a:t>
            </a:r>
            <a:r>
              <a:rPr lang="cs-CZ" sz="1600" dirty="0" err="1">
                <a:latin typeface="+mn-lt"/>
              </a:rPr>
              <a:t>zona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pellucida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d – </a:t>
            </a:r>
            <a:r>
              <a:rPr lang="cs-CZ" sz="1600" dirty="0" err="1">
                <a:latin typeface="+mn-lt"/>
              </a:rPr>
              <a:t>autokrinní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výměna informace uvnitř </a:t>
            </a:r>
            <a:r>
              <a:rPr lang="cs-CZ" sz="1600" dirty="0" err="1">
                <a:latin typeface="+mn-lt"/>
              </a:rPr>
              <a:t>zony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e – </a:t>
            </a:r>
            <a:r>
              <a:rPr lang="cs-CZ" sz="1600" dirty="0" err="1">
                <a:latin typeface="+mn-lt"/>
              </a:rPr>
              <a:t>autokrinní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výměna informace přes </a:t>
            </a:r>
            <a:r>
              <a:rPr lang="cs-CZ" sz="1600" dirty="0" err="1">
                <a:latin typeface="+mn-lt"/>
              </a:rPr>
              <a:t>zonu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f -  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přenos informace z prostředí vejcovodu do embrya</a:t>
            </a:r>
          </a:p>
          <a:p>
            <a:r>
              <a:rPr lang="cs-CZ" sz="1600" dirty="0">
                <a:latin typeface="+mn-lt"/>
              </a:rPr>
              <a:t>g – 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přenos informace z embrya do prostředí vejcovodu</a:t>
            </a:r>
          </a:p>
          <a:p>
            <a:r>
              <a:rPr lang="cs-CZ" sz="1600" dirty="0">
                <a:latin typeface="+mn-lt"/>
              </a:rPr>
              <a:t>h – epitel endometria</a:t>
            </a:r>
          </a:p>
          <a:p>
            <a:r>
              <a:rPr lang="cs-CZ" sz="1600" dirty="0">
                <a:latin typeface="+mn-lt"/>
              </a:rPr>
              <a:t>i - embryoblast</a:t>
            </a:r>
          </a:p>
          <a:p>
            <a:r>
              <a:rPr lang="cs-CZ" sz="1600" dirty="0">
                <a:latin typeface="+mn-lt"/>
              </a:rPr>
              <a:t>j – trofoblast</a:t>
            </a:r>
          </a:p>
          <a:p>
            <a:r>
              <a:rPr lang="cs-CZ" sz="1600" dirty="0">
                <a:latin typeface="+mn-lt"/>
              </a:rPr>
              <a:t>k – předání informace z embryoblastu do trofoblastu</a:t>
            </a:r>
          </a:p>
          <a:p>
            <a:r>
              <a:rPr lang="cs-CZ" sz="1600" dirty="0">
                <a:latin typeface="+mn-lt"/>
              </a:rPr>
              <a:t>l – předání informace z trofoblastu do embryoblastu</a:t>
            </a:r>
          </a:p>
          <a:p>
            <a:r>
              <a:rPr lang="cs-CZ" sz="1600" dirty="0">
                <a:latin typeface="+mn-lt"/>
              </a:rPr>
              <a:t>m -  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přenos informace z prostředí dělohy do blastocysty</a:t>
            </a:r>
          </a:p>
          <a:p>
            <a:r>
              <a:rPr lang="cs-CZ" sz="1600" dirty="0">
                <a:latin typeface="+mn-lt"/>
              </a:rPr>
              <a:t>n – 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přenos informace z blastocysty do prostředí dělohy </a:t>
            </a:r>
          </a:p>
          <a:p>
            <a:endParaRPr lang="cs-CZ" sz="1600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457B0B-812C-401F-8042-4D368A6FC6E3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286472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8CA18-5073-4385-A6AA-66B6724B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informace mezi časným embryem, vejcovodem a dělohou pomocí extracelulárních vezikul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271689-BF8F-46EA-A079-DC570995A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2776" r="3363" b="4788"/>
          <a:stretch/>
        </p:blipFill>
        <p:spPr>
          <a:xfrm>
            <a:off x="325032" y="2396805"/>
            <a:ext cx="4760778" cy="363193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5429A1-1A92-43C6-AEB2-F4711B2C11E5}"/>
              </a:ext>
            </a:extLst>
          </p:cNvPr>
          <p:cNvSpPr txBox="1"/>
          <p:nvPr/>
        </p:nvSpPr>
        <p:spPr>
          <a:xfrm>
            <a:off x="5199020" y="2566167"/>
            <a:ext cx="693201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A – Výměna informace mezi rýhujícím se embryem a sliznicí vejcovodu</a:t>
            </a:r>
          </a:p>
          <a:p>
            <a:r>
              <a:rPr lang="cs-CZ" sz="1600" dirty="0">
                <a:latin typeface="+mn-lt"/>
              </a:rPr>
              <a:t>B – Výměna informace mezi vyklubanou blastocystou a endometriem</a:t>
            </a:r>
          </a:p>
          <a:p>
            <a:r>
              <a:rPr lang="cs-CZ" sz="1600" dirty="0">
                <a:latin typeface="+mn-lt"/>
              </a:rPr>
              <a:t>a – epitel sliznice vejcovodu</a:t>
            </a:r>
          </a:p>
          <a:p>
            <a:r>
              <a:rPr lang="cs-CZ" sz="1600" dirty="0">
                <a:latin typeface="+mn-lt"/>
              </a:rPr>
              <a:t>b – embryo na stadiu rýhování</a:t>
            </a:r>
          </a:p>
          <a:p>
            <a:r>
              <a:rPr lang="cs-CZ" sz="1600" dirty="0">
                <a:latin typeface="+mn-lt"/>
              </a:rPr>
              <a:t>c – </a:t>
            </a:r>
            <a:r>
              <a:rPr lang="cs-CZ" sz="1600" dirty="0" err="1">
                <a:latin typeface="+mn-lt"/>
              </a:rPr>
              <a:t>zona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pellucida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d – </a:t>
            </a:r>
            <a:r>
              <a:rPr lang="cs-CZ" sz="1600" dirty="0" err="1">
                <a:latin typeface="+mn-lt"/>
              </a:rPr>
              <a:t>autokrinní</a:t>
            </a:r>
            <a:r>
              <a:rPr lang="cs-CZ" sz="1600" dirty="0">
                <a:latin typeface="+mn-lt"/>
              </a:rPr>
              <a:t>/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výměna informace uvnitř </a:t>
            </a:r>
            <a:r>
              <a:rPr lang="cs-CZ" sz="1600" dirty="0" err="1">
                <a:latin typeface="+mn-lt"/>
              </a:rPr>
              <a:t>zony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e – epitel endometria</a:t>
            </a:r>
          </a:p>
          <a:p>
            <a:r>
              <a:rPr lang="cs-CZ" sz="1600" dirty="0">
                <a:latin typeface="+mn-lt"/>
              </a:rPr>
              <a:t>f - embryoblast</a:t>
            </a:r>
          </a:p>
          <a:p>
            <a:r>
              <a:rPr lang="cs-CZ" sz="1600" dirty="0">
                <a:latin typeface="+mn-lt"/>
              </a:rPr>
              <a:t>g – trofoblast</a:t>
            </a:r>
          </a:p>
          <a:p>
            <a:r>
              <a:rPr lang="cs-CZ" sz="1600" dirty="0">
                <a:latin typeface="+mn-lt"/>
              </a:rPr>
              <a:t>h – předání informace z embryoblastu do trofoblastu</a:t>
            </a:r>
          </a:p>
          <a:p>
            <a:r>
              <a:rPr lang="cs-CZ" sz="1600" dirty="0">
                <a:latin typeface="+mn-lt"/>
              </a:rPr>
              <a:t>i – předání informace z trofoblastu do embryoblastu</a:t>
            </a:r>
          </a:p>
          <a:p>
            <a:r>
              <a:rPr lang="cs-CZ" sz="1600" dirty="0">
                <a:latin typeface="+mn-lt"/>
              </a:rPr>
              <a:t>j -  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přenos informace z prostředí dělohy do blastocysty</a:t>
            </a:r>
          </a:p>
          <a:p>
            <a:r>
              <a:rPr lang="cs-CZ" sz="1600" dirty="0">
                <a:latin typeface="+mn-lt"/>
              </a:rPr>
              <a:t>k – </a:t>
            </a:r>
            <a:r>
              <a:rPr lang="cs-CZ" sz="1600" dirty="0" err="1">
                <a:latin typeface="+mn-lt"/>
              </a:rPr>
              <a:t>parakrinní</a:t>
            </a:r>
            <a:r>
              <a:rPr lang="cs-CZ" sz="1600" dirty="0">
                <a:latin typeface="+mn-lt"/>
              </a:rPr>
              <a:t> přenos informace z blastocysty do prostředí dělohy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7D0850F-2027-4695-9493-69C9AA51AE00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2506444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Aktivace endometria blastocystou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A95A0D-959E-4D95-8304-0EE4C11A5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490"/>
            <a:ext cx="6792686" cy="5993547"/>
          </a:xfrm>
          <a:prstGeom prst="rect">
            <a:avLst/>
          </a:prstGeom>
        </p:spPr>
      </p:pic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82C1AE32-05F4-4E07-8D39-0C086108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868" y="1000126"/>
            <a:ext cx="5486795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A. Sekret blastocysty obsahující</a:t>
            </a:r>
            <a:r>
              <a:rPr lang="cs-CZ" sz="2000" b="1" dirty="0"/>
              <a:t> trypsin </a:t>
            </a:r>
            <a:r>
              <a:rPr lang="cs-CZ" sz="2000" dirty="0"/>
              <a:t>působí na </a:t>
            </a:r>
            <a:r>
              <a:rPr lang="cs-CZ" sz="2000" dirty="0" err="1"/>
              <a:t>luminální</a:t>
            </a:r>
            <a:r>
              <a:rPr lang="cs-CZ" sz="2000" dirty="0"/>
              <a:t> epitel endometria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200" dirty="0"/>
              <a:t>a – blastocysta; b – </a:t>
            </a:r>
            <a:r>
              <a:rPr lang="cs-CZ" sz="1200" dirty="0" err="1"/>
              <a:t>luminální</a:t>
            </a:r>
            <a:r>
              <a:rPr lang="cs-CZ" sz="1200" dirty="0"/>
              <a:t> epitel endometria; c – </a:t>
            </a:r>
            <a:r>
              <a:rPr lang="cs-CZ" sz="1200" dirty="0" err="1"/>
              <a:t>mikrovezikuly</a:t>
            </a:r>
            <a:r>
              <a:rPr lang="cs-CZ" sz="1200" dirty="0"/>
              <a:t> obsahující </a:t>
            </a:r>
            <a:r>
              <a:rPr lang="cs-CZ" sz="1200" b="1" dirty="0"/>
              <a:t>trypsin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000" dirty="0"/>
              <a:t>B. Detail mikroklku a přilehlé cytoplazmy </a:t>
            </a:r>
            <a:r>
              <a:rPr lang="cs-CZ" sz="2000" dirty="0" err="1"/>
              <a:t>luminální</a:t>
            </a:r>
            <a:r>
              <a:rPr lang="cs-CZ" sz="2000" dirty="0"/>
              <a:t> buňky se schématem řídících kaskád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200" dirty="0"/>
              <a:t>d – </a:t>
            </a:r>
            <a:r>
              <a:rPr lang="cs-CZ" sz="1200" b="1" dirty="0"/>
              <a:t>molekuly trypsinu </a:t>
            </a:r>
            <a:r>
              <a:rPr lang="cs-CZ" sz="1200" dirty="0"/>
              <a:t>aktivují receptor; e – receptor aktivovaný na proteázou; f – epitelový sodíkový kanál (kanál po aktivaci transportuje sodíkové ionty z extracelulárního prostředí do cytoplazmy </a:t>
            </a:r>
            <a:r>
              <a:rPr lang="cs-CZ" sz="1200" dirty="0" err="1"/>
              <a:t>luminální</a:t>
            </a:r>
            <a:r>
              <a:rPr lang="cs-CZ" sz="1200" dirty="0"/>
              <a:t> buňky); g – iontový </a:t>
            </a:r>
            <a:r>
              <a:rPr lang="cs-CZ" sz="1200" dirty="0" err="1"/>
              <a:t>exchanger</a:t>
            </a:r>
            <a:r>
              <a:rPr lang="cs-CZ" sz="1200" dirty="0"/>
              <a:t> čerpá do cytoplazmy </a:t>
            </a:r>
            <a:r>
              <a:rPr lang="cs-CZ" sz="1200" dirty="0" err="1"/>
              <a:t>luminální</a:t>
            </a:r>
            <a:r>
              <a:rPr lang="cs-CZ" sz="1200" dirty="0"/>
              <a:t> buňky kalciové ionty výměnou za sodíkové; h – sérem a glukokortikoidy aktivovaná kináza 1 (SGK1), vede k aktivaci endometria; i – receptor PAR-2 aktivuje SGK1; j – SGK1 aktivuje epitelový iontový kanál </a:t>
            </a:r>
            <a:r>
              <a:rPr lang="cs-CZ" sz="1200" dirty="0" err="1"/>
              <a:t>ENaC</a:t>
            </a:r>
            <a:r>
              <a:rPr lang="cs-CZ" sz="1200" dirty="0"/>
              <a:t>; k – SGK1 aktivuje iontový kanál CFTR; l – aktivovaný CFTR odvádí z cytoplazmy </a:t>
            </a:r>
            <a:r>
              <a:rPr lang="cs-CZ" sz="1200" dirty="0" err="1"/>
              <a:t>luminální</a:t>
            </a:r>
            <a:r>
              <a:rPr lang="cs-CZ" sz="1200" dirty="0"/>
              <a:t> epitelové buňky chloridové ionty; m – kaskáda spuštěná PAR-2 vede k uvolnění kalciových iontů z endoplazmatického retikula; n – SGK1 aktivuje prostřednictvím transkripčních faktorů geny potřebné k implantaci embrya</a:t>
            </a: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4935496-A0A5-41CA-ACD7-91F17DFBBB0E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30595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Postup implantace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F74D61-4F17-450E-AA5D-0937300EC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869"/>
            <a:ext cx="6216107" cy="4662080"/>
          </a:xfrm>
          <a:prstGeom prst="rect">
            <a:avLst/>
          </a:prstGeom>
        </p:spPr>
      </p:pic>
      <p:sp>
        <p:nvSpPr>
          <p:cNvPr id="9" name="Zástupný symbol pro obsah 6">
            <a:extLst>
              <a:ext uri="{FF2B5EF4-FFF2-40B4-BE49-F238E27FC236}">
                <a16:creationId xmlns:a16="http://schemas.microsoft.com/office/drawing/2014/main" id="{54D79206-9B20-4E37-9E35-1BC2AA518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107" y="1198881"/>
            <a:ext cx="5878286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A. blastocysta připojená k endometriu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B. kolabovaná blastocysta pronikající do endometria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C. opět rozepjaté embryo zanořené do endometria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a - epitel endometria; b - stroma endometria; c – blastocel; d – epiblast; e – hypoblast; f – trofoblast;  g - žloutkový váček; h - amniový váček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715B1F-A514-4745-B5F8-F4D38BE84EF4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1053857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Tolerance embrya mateřským organismem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1664293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embryo a placenta jsou </a:t>
            </a:r>
            <a:r>
              <a:rPr lang="cs-CZ" sz="3200" dirty="0" err="1"/>
              <a:t>semialogenní</a:t>
            </a:r>
            <a:r>
              <a:rPr lang="cs-CZ" sz="3200" dirty="0"/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k </a:t>
            </a:r>
            <a:r>
              <a:rPr lang="cs-CZ" sz="3200" b="1" dirty="0"/>
              <a:t>zábraně imunitní rekognice a </a:t>
            </a:r>
            <a:r>
              <a:rPr lang="cs-CZ" sz="3200" b="1" dirty="0" err="1"/>
              <a:t>rejekce</a:t>
            </a:r>
            <a:r>
              <a:rPr lang="cs-CZ" sz="3200" dirty="0"/>
              <a:t>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anatomické oddělení matky a embrya trofoblastem/placentou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modifikace exprese molekul systému HLA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 potlačení mateřské buněčné imunity</a:t>
            </a:r>
          </a:p>
        </p:txBody>
      </p:sp>
    </p:spTree>
    <p:extLst>
      <p:ext uri="{BB962C8B-B14F-4D97-AF65-F5344CB8AC3E}">
        <p14:creationId xmlns:p14="http://schemas.microsoft.com/office/powerpoint/2010/main" val="3882367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Mateřský imunitní systém v graviditě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84909" y="1101584"/>
            <a:ext cx="11154545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Nespecifický: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fagocyty (granulocyty, monocyty, makrofágy)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NK buňky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systém komplementu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Specifický: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T – lymfocyty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B – lymfocyty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2400" dirty="0" err="1"/>
              <a:t>imunoglobuluny</a:t>
            </a:r>
            <a:endParaRPr 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64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Fagocyty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9645735" y="1050334"/>
            <a:ext cx="2126404" cy="211085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granulocyty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monocyty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makrofágy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11321A-A3B8-40D7-802E-5089C804B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1" t="65524" r="10001" b="9186"/>
          <a:stretch/>
        </p:blipFill>
        <p:spPr>
          <a:xfrm>
            <a:off x="164710" y="1301270"/>
            <a:ext cx="8927238" cy="16089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73FB13-8A77-44F6-9DA3-EC4ECC624E39}"/>
              </a:ext>
            </a:extLst>
          </p:cNvPr>
          <p:cNvSpPr txBox="1"/>
          <p:nvPr/>
        </p:nvSpPr>
        <p:spPr>
          <a:xfrm>
            <a:off x="94517" y="3161189"/>
            <a:ext cx="120974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+mn-lt"/>
              </a:rPr>
              <a:t>Neutrofilové</a:t>
            </a:r>
            <a:r>
              <a:rPr lang="cs-CZ" dirty="0">
                <a:latin typeface="+mn-lt"/>
              </a:rPr>
              <a:t> extracelulární pasti (NET  zabírá prostor uvnitř </a:t>
            </a:r>
            <a:r>
              <a:rPr lang="cs-CZ" dirty="0" err="1">
                <a:latin typeface="+mn-lt"/>
              </a:rPr>
              <a:t>trofoblastových</a:t>
            </a:r>
            <a:r>
              <a:rPr lang="cs-CZ" dirty="0">
                <a:latin typeface="+mn-lt"/>
              </a:rPr>
              <a:t> klků, snižuje cévní průtok krve a způsobuje hypoxii plodu)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Intermediární monocyty (CD14</a:t>
            </a:r>
            <a:r>
              <a:rPr lang="cs-CZ" baseline="30000" dirty="0">
                <a:latin typeface="+mn-lt"/>
              </a:rPr>
              <a:t>+++</a:t>
            </a:r>
            <a:r>
              <a:rPr lang="cs-CZ" dirty="0">
                <a:latin typeface="+mn-lt"/>
              </a:rPr>
              <a:t>CD16</a:t>
            </a:r>
            <a:r>
              <a:rPr lang="cs-CZ" baseline="30000" dirty="0">
                <a:latin typeface="+mn-lt"/>
              </a:rPr>
              <a:t>+</a:t>
            </a:r>
            <a:r>
              <a:rPr lang="cs-CZ" dirty="0">
                <a:latin typeface="+mn-lt"/>
              </a:rPr>
              <a:t>)</a:t>
            </a:r>
          </a:p>
          <a:p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Makrofágy M1 – angiogeneze, proliferace, migrace a motilita trofoblastu</a:t>
            </a:r>
          </a:p>
          <a:p>
            <a:r>
              <a:rPr lang="cs-CZ" dirty="0">
                <a:latin typeface="+mn-lt"/>
              </a:rPr>
              <a:t>                  M2 – proliferace, apoptóza, invaze a migrace trofoblastu signálními cestami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193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NK buňky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129349" y="1050334"/>
            <a:ext cx="6642790" cy="211085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hlavní část cytotoxické buněčné imunity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jsou schopni ničit i bez předchozího setkání s antigenem (to se uplatňuje u novorozenců)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nenesou CD-3 znak (rozpoznávání antigenů a aktivace imunokompetentních T lymfocytů)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deciduální NK: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600" dirty="0"/>
              <a:t>invaze trofoblastu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600" dirty="0"/>
              <a:t>angiogeneze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E14A64-D4A7-4379-AAF9-CD78ECBE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670" b="12311"/>
          <a:stretch/>
        </p:blipFill>
        <p:spPr>
          <a:xfrm>
            <a:off x="0" y="1000126"/>
            <a:ext cx="4873575" cy="40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4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4F6BAC-71EE-47FA-A04A-3314D52C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98" r="48397" b="65972"/>
          <a:stretch/>
        </p:blipFill>
        <p:spPr>
          <a:xfrm>
            <a:off x="0" y="1266092"/>
            <a:ext cx="12192000" cy="18238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854022B-93F3-41CA-8351-0A53BCC6CEB9}"/>
              </a:ext>
            </a:extLst>
          </p:cNvPr>
          <p:cNvGrpSpPr/>
          <p:nvPr/>
        </p:nvGrpSpPr>
        <p:grpSpPr>
          <a:xfrm>
            <a:off x="1414585" y="2149231"/>
            <a:ext cx="242277" cy="1820984"/>
            <a:chOff x="1414585" y="2149231"/>
            <a:chExt cx="242277" cy="1820984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3F69DA0-EFA1-429F-A1B2-56FF9DBFC435}"/>
                </a:ext>
              </a:extLst>
            </p:cNvPr>
            <p:cNvSpPr/>
            <p:nvPr/>
          </p:nvSpPr>
          <p:spPr bwMode="auto">
            <a:xfrm>
              <a:off x="1414585" y="2149231"/>
              <a:ext cx="242277" cy="226646"/>
            </a:xfrm>
            <a:prstGeom prst="rect">
              <a:avLst/>
            </a:prstGeom>
            <a:noFill/>
            <a:ln w="5715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0" name="Přímá spojnice se šipkou 9">
              <a:extLst>
                <a:ext uri="{FF2B5EF4-FFF2-40B4-BE49-F238E27FC236}">
                  <a16:creationId xmlns:a16="http://schemas.microsoft.com/office/drawing/2014/main" id="{84492BBE-EB33-44E4-9592-D14F59EFAC89}"/>
                </a:ext>
              </a:extLst>
            </p:cNvPr>
            <p:cNvCxnSpPr/>
            <p:nvPr/>
          </p:nvCxnSpPr>
          <p:spPr bwMode="auto">
            <a:xfrm>
              <a:off x="1531814" y="2375877"/>
              <a:ext cx="0" cy="159433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Zástupný symbol pro obsah 6">
            <a:extLst>
              <a:ext uri="{FF2B5EF4-FFF2-40B4-BE49-F238E27FC236}">
                <a16:creationId xmlns:a16="http://schemas.microsoft.com/office/drawing/2014/main" id="{58FAE2BF-54B9-4BFB-82B3-D459E8FA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01" y="3970215"/>
            <a:ext cx="6838107" cy="26497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b="1" dirty="0"/>
              <a:t>Časný vývoj embrya </a:t>
            </a:r>
            <a:r>
              <a:rPr lang="cs-CZ" sz="2400" dirty="0"/>
              <a:t>(začíná oplozením oocytu spermií a končí těsně před implantací embrya)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Zygota =&gt; Morula =&gt; Blastocysta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8556E682-2C17-4FF6-875A-4DD756AB9ED5}"/>
              </a:ext>
            </a:extLst>
          </p:cNvPr>
          <p:cNvGrpSpPr/>
          <p:nvPr/>
        </p:nvGrpSpPr>
        <p:grpSpPr>
          <a:xfrm>
            <a:off x="7415547" y="3272192"/>
            <a:ext cx="4623002" cy="3543915"/>
            <a:chOff x="7415547" y="3272192"/>
            <a:chExt cx="4623002" cy="3543915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0050B0E3-8F8B-4A16-B078-794948685B82}"/>
                </a:ext>
              </a:extLst>
            </p:cNvPr>
            <p:cNvGrpSpPr/>
            <p:nvPr/>
          </p:nvGrpSpPr>
          <p:grpSpPr>
            <a:xfrm>
              <a:off x="7823193" y="3337170"/>
              <a:ext cx="4215356" cy="3478937"/>
              <a:chOff x="7823193" y="3337170"/>
              <a:chExt cx="4215356" cy="3478937"/>
            </a:xfrm>
          </p:grpSpPr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E9BB07CD-E7D6-4843-AB42-1446EEAA4993}"/>
                  </a:ext>
                </a:extLst>
              </p:cNvPr>
              <p:cNvSpPr/>
              <p:nvPr/>
            </p:nvSpPr>
            <p:spPr bwMode="auto">
              <a:xfrm>
                <a:off x="10506735" y="5393707"/>
                <a:ext cx="1531814" cy="1422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414700F6-F349-4DFC-8BAA-9A5FF734A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3193" y="3337170"/>
                <a:ext cx="4039830" cy="3176954"/>
              </a:xfrm>
              <a:prstGeom prst="rect">
                <a:avLst/>
              </a:prstGeom>
            </p:spPr>
          </p:pic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92D9DE8-EC65-42B4-A857-8DF411524FFB}"/>
                  </a:ext>
                </a:extLst>
              </p:cNvPr>
              <p:cNvSpPr txBox="1"/>
              <p:nvPr/>
            </p:nvSpPr>
            <p:spPr>
              <a:xfrm>
                <a:off x="8190731" y="6514124"/>
                <a:ext cx="344658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i="1" u="none" strike="noStrike" baseline="0" dirty="0">
                    <a:latin typeface="+mn-lt"/>
                  </a:rPr>
                  <a:t> https://creativecommons.org/licenses/by/4.0</a:t>
                </a:r>
                <a:endParaRPr lang="cs-CZ" sz="1200" i="1" dirty="0">
                  <a:latin typeface="+mn-lt"/>
                </a:endParaRPr>
              </a:p>
            </p:txBody>
          </p:sp>
        </p:grpSp>
        <p:sp>
          <p:nvSpPr>
            <p:cNvPr id="14" name="Zástupný symbol pro obsah 6">
              <a:extLst>
                <a:ext uri="{FF2B5EF4-FFF2-40B4-BE49-F238E27FC236}">
                  <a16:creationId xmlns:a16="http://schemas.microsoft.com/office/drawing/2014/main" id="{82388CA9-1179-444E-84B1-FBC2507AFD4F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893917" y="3793822"/>
              <a:ext cx="1506868" cy="463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spcBef>
                  <a:spcPts val="600"/>
                </a:spcBef>
                <a:spcAft>
                  <a:spcPts val="1200"/>
                </a:spcAft>
                <a:buNone/>
              </a:pPr>
              <a:r>
                <a:rPr lang="cs-CZ" sz="1800" kern="0" dirty="0"/>
                <a:t>ve vejcovodu</a:t>
              </a:r>
            </a:p>
          </p:txBody>
        </p:sp>
        <p:sp>
          <p:nvSpPr>
            <p:cNvPr id="16" name="Zástupný symbol pro obsah 6">
              <a:extLst>
                <a:ext uri="{FF2B5EF4-FFF2-40B4-BE49-F238E27FC236}">
                  <a16:creationId xmlns:a16="http://schemas.microsoft.com/office/drawing/2014/main" id="{24807413-AAEE-4A95-8466-4216EAC3114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897831" y="5165433"/>
              <a:ext cx="1506868" cy="4636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4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spcBef>
                  <a:spcPts val="600"/>
                </a:spcBef>
                <a:spcAft>
                  <a:spcPts val="1200"/>
                </a:spcAft>
                <a:buNone/>
              </a:pPr>
              <a:r>
                <a:rPr lang="cs-CZ" sz="1800" kern="0" dirty="0"/>
                <a:t>v děloze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8540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Systém komplementu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726821" y="1153040"/>
            <a:ext cx="5644662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↑↑↑&lt;= CRP, fibrinogen, faktor VII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↑faktor H (glykoprotein) - alternativní cesta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↑DAF (CD55)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PAPP-A (plasmatický specifický těhotenský protein A)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/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C2E6CC-6ACB-4A8B-9ED6-B9267DC7B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4" t="24866" r="21143" b="6668"/>
          <a:stretch/>
        </p:blipFill>
        <p:spPr>
          <a:xfrm>
            <a:off x="100385" y="1153040"/>
            <a:ext cx="6626436" cy="413999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62CA29-0A67-436A-BDB0-88738A7E46F8}"/>
              </a:ext>
            </a:extLst>
          </p:cNvPr>
          <p:cNvSpPr txBox="1"/>
          <p:nvPr/>
        </p:nvSpPr>
        <p:spPr>
          <a:xfrm>
            <a:off x="188661" y="5293038"/>
            <a:ext cx="6449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 err="1">
                <a:latin typeface="+mn-lt"/>
              </a:rPr>
              <a:t>o</a:t>
            </a:r>
            <a:r>
              <a:rPr lang="cs-CZ" sz="2400" dirty="0" err="1">
                <a:latin typeface="+mn-lt"/>
              </a:rPr>
              <a:t>psonizace</a:t>
            </a:r>
            <a:r>
              <a:rPr lang="cs-CZ" sz="2400" dirty="0">
                <a:latin typeface="+mn-lt"/>
              </a:rPr>
              <a:t>, chemotaxe, prozánětlivé funkce, osmotická </a:t>
            </a:r>
            <a:r>
              <a:rPr lang="cs-CZ" sz="2400" dirty="0" err="1">
                <a:latin typeface="+mn-lt"/>
              </a:rPr>
              <a:t>lýza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390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Mateřský imunitní systém v graviditě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250EC8-EE5C-406F-9609-975501514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9" t="18413" r="32000" b="3873"/>
          <a:stretch/>
        </p:blipFill>
        <p:spPr>
          <a:xfrm>
            <a:off x="91736" y="1132114"/>
            <a:ext cx="5068389" cy="5329647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5E28EA-B926-4C3C-9EF0-8327AA05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288" y="2133600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aktivace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E8CA598-AFEE-4130-9374-AC378D53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705" y="3710939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uvolnění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283F4ED-0A35-4745-B6E8-87479B4A98C3}"/>
              </a:ext>
            </a:extLst>
          </p:cNvPr>
          <p:cNvSpPr txBox="1">
            <a:spLocks noChangeArrowheads="1"/>
          </p:cNvSpPr>
          <p:nvPr/>
        </p:nvSpPr>
        <p:spPr bwMode="auto">
          <a:xfrm rot="7385850">
            <a:off x="8825382" y="431752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FDA4C3E-1F03-40F0-B796-DA803B702D65}"/>
              </a:ext>
            </a:extLst>
          </p:cNvPr>
          <p:cNvSpPr txBox="1">
            <a:spLocks noChangeArrowheads="1"/>
          </p:cNvSpPr>
          <p:nvPr/>
        </p:nvSpPr>
        <p:spPr bwMode="auto">
          <a:xfrm rot="14549454">
            <a:off x="8574557" y="446992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B483A597-D692-4641-991C-1BBC7F607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788" y="406272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Y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CEED19CA-BC37-4D8C-9B96-E212A9B0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757" y="1266826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Lymfocyt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B</a:t>
            </a: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D9E6ACB6-FD78-4609-95BD-5FF57559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613" y="2644775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Plazmatická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buňka</a:t>
            </a: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FE183898-C3A0-49F5-B21D-8C963FA5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813" y="4221478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Specifické</a:t>
            </a:r>
          </a:p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protilátky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1002B7B0-1DD5-45E7-B896-43DDFAB7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413" y="5021578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IgE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F60D0835-B262-4A59-A8A8-DABD6E16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813" y="5326378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IgD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944BE04F-392C-465B-BC27-19CC034A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013" y="5402578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IgA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EF0526EC-1472-4F9F-BFBF-9286FF99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138" y="5250178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IgM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16F6546-BBC6-4FC5-97B4-72CEAF3E2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938" y="4869178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IgG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CA80DE5D-A6B6-43AD-847A-19A06E7F4B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5413" y="4869178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A0126F80-73DB-4406-A422-3BC9EB319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4013" y="5021578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21">
            <a:extLst>
              <a:ext uri="{FF2B5EF4-FFF2-40B4-BE49-F238E27FC236}">
                <a16:creationId xmlns:a16="http://schemas.microsoft.com/office/drawing/2014/main" id="{2A2A7479-4B06-4ADF-95A4-40675E2844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9813" y="5097778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E3F2F286-F45F-418B-B2C0-702B46277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3213" y="5021578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BE2C11AD-C889-4C47-9914-F9ADCE94C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4213" y="4945378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813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01758"/>
            <a:ext cx="10753200" cy="451576"/>
          </a:xfrm>
        </p:spPr>
        <p:txBody>
          <a:bodyPr/>
          <a:lstStyle/>
          <a:p>
            <a:pPr algn="ctr"/>
            <a:r>
              <a:rPr lang="cs-CZ" sz="5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7976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Stadium jednobuněčné zygoty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844800" y="1664293"/>
            <a:ext cx="8794654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průměr 110</a:t>
            </a:r>
            <a:r>
              <a:rPr lang="el-GR" sz="3200" dirty="0"/>
              <a:t>μ</a:t>
            </a:r>
            <a:r>
              <a:rPr lang="cs-CZ" sz="3200" dirty="0"/>
              <a:t>m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Jednotná cytoplazma, dvě prvojádra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/>
              <a:t>4–8 </a:t>
            </a:r>
            <a:r>
              <a:rPr lang="cs-CZ" sz="3200" dirty="0" err="1"/>
              <a:t>prenukleolů</a:t>
            </a:r>
            <a:r>
              <a:rPr lang="cs-CZ" sz="3200" dirty="0"/>
              <a:t> v každém prvojádru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200" dirty="0" err="1"/>
              <a:t>prenukleoly</a:t>
            </a:r>
            <a:r>
              <a:rPr lang="cs-CZ" sz="3200" dirty="0"/>
              <a:t> uložené v sousedství druhého prvojádra (menší riziko aneuploidie)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32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DE1AAF5-14AA-4ED2-BD45-91F27C99A706}"/>
              </a:ext>
            </a:extLst>
          </p:cNvPr>
          <p:cNvGrpSpPr/>
          <p:nvPr/>
        </p:nvGrpSpPr>
        <p:grpSpPr>
          <a:xfrm>
            <a:off x="321407" y="2305538"/>
            <a:ext cx="944686" cy="1780063"/>
            <a:chOff x="265723" y="-115770"/>
            <a:chExt cx="944686" cy="1780063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A41F6B4-1BC4-4532-AA18-3D0E5356E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4" t="6518" r="66463" b="89152"/>
            <a:stretch/>
          </p:blipFill>
          <p:spPr>
            <a:xfrm>
              <a:off x="760537" y="-115770"/>
              <a:ext cx="449872" cy="296984"/>
            </a:xfrm>
            <a:prstGeom prst="rect">
              <a:avLst/>
            </a:prstGeom>
          </p:spPr>
        </p:pic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266360A-FB95-44C2-8FC2-B6C55375120E}"/>
                </a:ext>
              </a:extLst>
            </p:cNvPr>
            <p:cNvSpPr/>
            <p:nvPr/>
          </p:nvSpPr>
          <p:spPr bwMode="auto">
            <a:xfrm>
              <a:off x="265723" y="1312984"/>
              <a:ext cx="390769" cy="3513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D17C972-6534-4F10-975E-ED99ADCBD7F4}"/>
              </a:ext>
            </a:extLst>
          </p:cNvPr>
          <p:cNvGrpSpPr/>
          <p:nvPr/>
        </p:nvGrpSpPr>
        <p:grpSpPr>
          <a:xfrm>
            <a:off x="210039" y="1312984"/>
            <a:ext cx="2400300" cy="2282092"/>
            <a:chOff x="210039" y="1312984"/>
            <a:chExt cx="2400300" cy="228209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22B73D5B-082D-4A24-B9C8-93C794DF4314}"/>
                </a:ext>
              </a:extLst>
            </p:cNvPr>
            <p:cNvGrpSpPr/>
            <p:nvPr/>
          </p:nvGrpSpPr>
          <p:grpSpPr>
            <a:xfrm>
              <a:off x="210039" y="1312984"/>
              <a:ext cx="2400300" cy="2282092"/>
              <a:chOff x="210039" y="1312984"/>
              <a:chExt cx="2400300" cy="2282092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F1D9A4FC-AB0C-4991-A21B-F5DF1AB579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66724"/>
              <a:stretch/>
            </p:blipFill>
            <p:spPr>
              <a:xfrm>
                <a:off x="210039" y="1312984"/>
                <a:ext cx="2400300" cy="2282092"/>
              </a:xfrm>
              <a:prstGeom prst="rect">
                <a:avLst/>
              </a:prstGeom>
            </p:spPr>
          </p:pic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F8B82673-05E9-4A69-8535-1DFAF2BE9C6E}"/>
                  </a:ext>
                </a:extLst>
              </p:cNvPr>
              <p:cNvSpPr/>
              <p:nvPr/>
            </p:nvSpPr>
            <p:spPr bwMode="auto">
              <a:xfrm>
                <a:off x="265723" y="1312984"/>
                <a:ext cx="390769" cy="3513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7B6E8F7C-20FB-468A-B798-EBAF341E8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2" t="13698" r="64184" b="79717"/>
            <a:stretch/>
          </p:blipFill>
          <p:spPr>
            <a:xfrm rot="10800000">
              <a:off x="1048972" y="2212612"/>
              <a:ext cx="234462" cy="451576"/>
            </a:xfrm>
            <a:prstGeom prst="rect">
              <a:avLst/>
            </a:prstGeom>
          </p:spPr>
        </p:pic>
      </p:grpSp>
      <p:sp>
        <p:nvSpPr>
          <p:cNvPr id="13" name="Obdélník 12">
            <a:extLst>
              <a:ext uri="{FF2B5EF4-FFF2-40B4-BE49-F238E27FC236}">
                <a16:creationId xmlns:a16="http://schemas.microsoft.com/office/drawing/2014/main" id="{51D6823C-5468-4F08-B8B0-FD741B6600B6}"/>
              </a:ext>
            </a:extLst>
          </p:cNvPr>
          <p:cNvSpPr/>
          <p:nvPr/>
        </p:nvSpPr>
        <p:spPr bwMode="auto">
          <a:xfrm>
            <a:off x="382954" y="3699507"/>
            <a:ext cx="390769" cy="3513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59B9B93-FBA8-4578-8C82-F8CC0B055B8A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343502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A0E89-E868-497D-9A00-D8524761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Aneuploidie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01673-E918-4793-A55D-026A1AC4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91" y="1125533"/>
            <a:ext cx="11933109" cy="4139998"/>
          </a:xfrm>
        </p:spPr>
        <p:txBody>
          <a:bodyPr/>
          <a:lstStyle/>
          <a:p>
            <a:r>
              <a:rPr lang="cs-CZ" dirty="0"/>
              <a:t>genomová mutace, kdy dochází k chybění nebo nadbytku chromozomů</a:t>
            </a:r>
          </a:p>
          <a:p>
            <a:r>
              <a:rPr lang="cs-CZ" dirty="0"/>
              <a:t>Autozomální aneuploidie:</a:t>
            </a:r>
          </a:p>
          <a:p>
            <a:pPr lvl="1"/>
            <a:r>
              <a:rPr lang="cs-CZ" dirty="0" err="1"/>
              <a:t>Patauův</a:t>
            </a:r>
            <a:r>
              <a:rPr lang="cs-CZ" dirty="0"/>
              <a:t> syndrom – </a:t>
            </a:r>
            <a:r>
              <a:rPr lang="cs-CZ" dirty="0" err="1"/>
              <a:t>trisómie</a:t>
            </a:r>
            <a:r>
              <a:rPr lang="cs-CZ" dirty="0"/>
              <a:t> 13. chromozómu.</a:t>
            </a:r>
          </a:p>
          <a:p>
            <a:pPr lvl="1"/>
            <a:r>
              <a:rPr lang="cs-CZ" dirty="0" err="1"/>
              <a:t>Edwardsův</a:t>
            </a:r>
            <a:r>
              <a:rPr lang="cs-CZ" dirty="0"/>
              <a:t> syndrom – </a:t>
            </a:r>
            <a:r>
              <a:rPr lang="cs-CZ" dirty="0" err="1"/>
              <a:t>trisómie</a:t>
            </a:r>
            <a:r>
              <a:rPr lang="cs-CZ" dirty="0"/>
              <a:t> 18. chromozómu.</a:t>
            </a:r>
          </a:p>
          <a:p>
            <a:pPr lvl="1"/>
            <a:r>
              <a:rPr lang="cs-CZ" dirty="0"/>
              <a:t>Downův syndrom – </a:t>
            </a:r>
            <a:r>
              <a:rPr lang="cs-CZ" dirty="0" err="1"/>
              <a:t>trisómie</a:t>
            </a:r>
            <a:r>
              <a:rPr lang="cs-CZ" dirty="0"/>
              <a:t> 21. chromozómu.</a:t>
            </a:r>
          </a:p>
          <a:p>
            <a:r>
              <a:rPr lang="cs-CZ" dirty="0" err="1"/>
              <a:t>Gonozómální</a:t>
            </a:r>
            <a:r>
              <a:rPr lang="cs-CZ" dirty="0"/>
              <a:t> aneuploidie</a:t>
            </a:r>
          </a:p>
          <a:p>
            <a:pPr lvl="1"/>
            <a:r>
              <a:rPr lang="cs-CZ" dirty="0" err="1"/>
              <a:t>Turnerův</a:t>
            </a:r>
            <a:r>
              <a:rPr lang="cs-CZ" dirty="0"/>
              <a:t> syndrom – stav, kdy má jedinec jen </a:t>
            </a:r>
            <a:r>
              <a:rPr lang="cs-CZ" dirty="0" err="1"/>
              <a:t>gonozóm</a:t>
            </a:r>
            <a:r>
              <a:rPr lang="cs-CZ" dirty="0"/>
              <a:t> X, </a:t>
            </a:r>
            <a:r>
              <a:rPr lang="cs-CZ" dirty="0" err="1"/>
              <a:t>gonozómální</a:t>
            </a:r>
            <a:r>
              <a:rPr lang="cs-CZ" dirty="0"/>
              <a:t> aneuploidie.</a:t>
            </a:r>
          </a:p>
          <a:p>
            <a:pPr lvl="1"/>
            <a:r>
              <a:rPr lang="cs-CZ" dirty="0" err="1"/>
              <a:t>Klinefelterův</a:t>
            </a:r>
            <a:r>
              <a:rPr lang="cs-CZ" dirty="0"/>
              <a:t> syndrom – </a:t>
            </a:r>
            <a:r>
              <a:rPr lang="cs-CZ" dirty="0" err="1"/>
              <a:t>gonozómy</a:t>
            </a:r>
            <a:r>
              <a:rPr lang="cs-CZ" dirty="0"/>
              <a:t> jsou doplněny o druhý chromozóm X – XXY.</a:t>
            </a:r>
          </a:p>
          <a:p>
            <a:pPr lvl="1"/>
            <a:r>
              <a:rPr lang="cs-CZ" dirty="0" err="1"/>
              <a:t>Superfemale</a:t>
            </a:r>
            <a:r>
              <a:rPr lang="cs-CZ" dirty="0"/>
              <a:t> – aneuploidie samičího </a:t>
            </a:r>
            <a:r>
              <a:rPr lang="cs-CZ" dirty="0" err="1"/>
              <a:t>gonozómu</a:t>
            </a:r>
            <a:r>
              <a:rPr lang="cs-CZ" dirty="0"/>
              <a:t> – XXX, takto postižení jedinci se nazývají „</a:t>
            </a:r>
            <a:r>
              <a:rPr lang="cs-CZ" dirty="0" err="1"/>
              <a:t>nadsamice</a:t>
            </a:r>
            <a:r>
              <a:rPr lang="cs-CZ" dirty="0"/>
              <a:t>“.</a:t>
            </a:r>
          </a:p>
          <a:p>
            <a:pPr lvl="1"/>
            <a:r>
              <a:rPr lang="cs-CZ" dirty="0"/>
              <a:t>    </a:t>
            </a:r>
            <a:r>
              <a:rPr lang="cs-CZ" dirty="0" err="1"/>
              <a:t>Supermale</a:t>
            </a:r>
            <a:r>
              <a:rPr lang="cs-CZ" dirty="0"/>
              <a:t> – aneuploidie samčího chromozómu – XYY, takto postižení jedinci se nazývají „nadsamci“.</a:t>
            </a:r>
          </a:p>
          <a:p>
            <a:r>
              <a:rPr lang="cs-CZ" dirty="0"/>
              <a:t>Chromozomální mozaiky</a:t>
            </a:r>
          </a:p>
          <a:p>
            <a:pPr lvl="1"/>
            <a:r>
              <a:rPr lang="cs-CZ" dirty="0" err="1"/>
              <a:t>Mozaická</a:t>
            </a:r>
            <a:r>
              <a:rPr lang="cs-CZ" dirty="0"/>
              <a:t> forma </a:t>
            </a:r>
            <a:r>
              <a:rPr lang="cs-CZ" dirty="0" err="1"/>
              <a:t>Turnerova</a:t>
            </a:r>
            <a:r>
              <a:rPr lang="cs-CZ" dirty="0"/>
              <a:t> syndromu</a:t>
            </a:r>
          </a:p>
        </p:txBody>
      </p:sp>
    </p:spTree>
    <p:extLst>
      <p:ext uri="{BB962C8B-B14F-4D97-AF65-F5344CB8AC3E}">
        <p14:creationId xmlns:p14="http://schemas.microsoft.com/office/powerpoint/2010/main" val="209671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Dvoubuněčné až </a:t>
            </a:r>
            <a:r>
              <a:rPr lang="cs-CZ" dirty="0" err="1"/>
              <a:t>osmibuněčné</a:t>
            </a:r>
            <a:r>
              <a:rPr lang="cs-CZ" dirty="0"/>
              <a:t> stadium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836994" y="1414201"/>
            <a:ext cx="9401906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b="1" dirty="0"/>
              <a:t>20–25h</a:t>
            </a:r>
            <a:r>
              <a:rPr lang="cs-CZ" dirty="0"/>
              <a:t> po oplození proběhne </a:t>
            </a:r>
            <a:r>
              <a:rPr lang="cs-CZ" b="1" dirty="0"/>
              <a:t>první mitotické </a:t>
            </a:r>
            <a:r>
              <a:rPr lang="cs-CZ" dirty="0"/>
              <a:t>dělení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objem zygoty je stejný, blastomery se zmenšují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b="1" dirty="0"/>
              <a:t>do </a:t>
            </a:r>
            <a:r>
              <a:rPr lang="cs-CZ" b="1" dirty="0" err="1"/>
              <a:t>osmibuněčného</a:t>
            </a:r>
            <a:r>
              <a:rPr lang="cs-CZ" b="1" dirty="0"/>
              <a:t> stádia </a:t>
            </a:r>
            <a:r>
              <a:rPr lang="cs-CZ" dirty="0"/>
              <a:t>jsou buňky totipotentní</a:t>
            </a:r>
            <a:r>
              <a:rPr lang="cs-CZ" baseline="30000" dirty="0"/>
              <a:t>*</a:t>
            </a:r>
            <a:r>
              <a:rPr lang="cs-CZ" dirty="0"/>
              <a:t> (</a:t>
            </a:r>
            <a:r>
              <a:rPr lang="cs-CZ" b="1" dirty="0"/>
              <a:t>období transkripčního klidu</a:t>
            </a:r>
            <a:r>
              <a:rPr lang="cs-CZ" dirty="0"/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dirty="0"/>
              <a:t>3. den </a:t>
            </a:r>
            <a:r>
              <a:rPr lang="cs-CZ" b="1" dirty="0" err="1"/>
              <a:t>osmibuněčná</a:t>
            </a:r>
            <a:r>
              <a:rPr lang="cs-CZ" b="1" dirty="0"/>
              <a:t> zygota </a:t>
            </a:r>
            <a:r>
              <a:rPr lang="cs-CZ" dirty="0"/>
              <a:t>vstupuje do </a:t>
            </a:r>
            <a:r>
              <a:rPr lang="cs-CZ" b="1" dirty="0"/>
              <a:t>děložní dutiny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dirty="0"/>
              <a:t> 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84FEA17-0DCE-404F-9CAD-06A5D4E668F6}"/>
              </a:ext>
            </a:extLst>
          </p:cNvPr>
          <p:cNvGrpSpPr/>
          <p:nvPr/>
        </p:nvGrpSpPr>
        <p:grpSpPr>
          <a:xfrm>
            <a:off x="170243" y="1160116"/>
            <a:ext cx="4240994" cy="5756632"/>
            <a:chOff x="170243" y="1160116"/>
            <a:chExt cx="4240994" cy="575663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2117EE7E-D6B7-4897-B837-C939E5E2D011}"/>
                </a:ext>
              </a:extLst>
            </p:cNvPr>
            <p:cNvGrpSpPr/>
            <p:nvPr/>
          </p:nvGrpSpPr>
          <p:grpSpPr>
            <a:xfrm>
              <a:off x="226967" y="2927172"/>
              <a:ext cx="2007940" cy="2007941"/>
              <a:chOff x="8393723" y="1922585"/>
              <a:chExt cx="2344615" cy="2344616"/>
            </a:xfrm>
          </p:grpSpPr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2A52D481-F977-4582-823E-EE8DF3F884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1" t="34701" r="50570" b="34302"/>
              <a:stretch/>
            </p:blipFill>
            <p:spPr>
              <a:xfrm>
                <a:off x="8535377" y="2141415"/>
                <a:ext cx="2202961" cy="2125786"/>
              </a:xfrm>
              <a:prstGeom prst="rect">
                <a:avLst/>
              </a:prstGeom>
            </p:spPr>
          </p:pic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557642CC-B7D6-4D02-8B5C-1ED82D6019BB}"/>
                  </a:ext>
                </a:extLst>
              </p:cNvPr>
              <p:cNvSpPr/>
              <p:nvPr/>
            </p:nvSpPr>
            <p:spPr bwMode="auto">
              <a:xfrm>
                <a:off x="8393723" y="1922585"/>
                <a:ext cx="437662" cy="45157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27EB7F1-8B77-4631-841B-C535C77EAF38}"/>
                </a:ext>
              </a:extLst>
            </p:cNvPr>
            <p:cNvGrpSpPr/>
            <p:nvPr/>
          </p:nvGrpSpPr>
          <p:grpSpPr>
            <a:xfrm>
              <a:off x="271630" y="4790096"/>
              <a:ext cx="2099969" cy="1987860"/>
              <a:chOff x="8440616" y="4267201"/>
              <a:chExt cx="2452077" cy="2321168"/>
            </a:xfrm>
          </p:grpSpPr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0FF2897F-D6C7-43A1-906B-F082632A4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895" t="33789" b="34074"/>
              <a:stretch/>
            </p:blipFill>
            <p:spPr>
              <a:xfrm>
                <a:off x="8535377" y="4384431"/>
                <a:ext cx="2357316" cy="2203938"/>
              </a:xfrm>
              <a:prstGeom prst="rect">
                <a:avLst/>
              </a:prstGeom>
            </p:spPr>
          </p:pic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07C3EA11-5138-4CD2-AE07-D75DE002043A}"/>
                  </a:ext>
                </a:extLst>
              </p:cNvPr>
              <p:cNvSpPr/>
              <p:nvPr/>
            </p:nvSpPr>
            <p:spPr bwMode="auto">
              <a:xfrm>
                <a:off x="8440616" y="4267201"/>
                <a:ext cx="437662" cy="45157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A5F25436-4D08-4F54-914F-FF47982D8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79" y="1160116"/>
              <a:ext cx="1973517" cy="1953050"/>
            </a:xfrm>
            <a:prstGeom prst="rect">
              <a:avLst/>
            </a:prstGeom>
          </p:spPr>
        </p:pic>
        <p:sp>
          <p:nvSpPr>
            <p:cNvPr id="13" name="Zástupný symbol pro obsah 6">
              <a:extLst>
                <a:ext uri="{FF2B5EF4-FFF2-40B4-BE49-F238E27FC236}">
                  <a16:creationId xmlns:a16="http://schemas.microsoft.com/office/drawing/2014/main" id="{8C7989C5-D481-4D44-9B43-AFDCAE36C7C0}"/>
                </a:ext>
              </a:extLst>
            </p:cNvPr>
            <p:cNvSpPr txBox="1">
              <a:spLocks/>
            </p:cNvSpPr>
            <p:nvPr/>
          </p:nvSpPr>
          <p:spPr>
            <a:xfrm>
              <a:off x="170243" y="2708337"/>
              <a:ext cx="4094906" cy="3867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cs-CZ" sz="2000" kern="0" dirty="0"/>
                <a:t>dvoubuněčné stadium</a:t>
              </a:r>
            </a:p>
            <a:p>
              <a:pPr marL="72000" indent="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cs-CZ" sz="2000" kern="0" dirty="0"/>
                <a:t> </a:t>
              </a:r>
            </a:p>
          </p:txBody>
        </p:sp>
        <p:sp>
          <p:nvSpPr>
            <p:cNvPr id="14" name="Zástupný symbol pro obsah 6">
              <a:extLst>
                <a:ext uri="{FF2B5EF4-FFF2-40B4-BE49-F238E27FC236}">
                  <a16:creationId xmlns:a16="http://schemas.microsoft.com/office/drawing/2014/main" id="{ABB5B592-8274-4FE8-80F1-B5378FDD9AEB}"/>
                </a:ext>
              </a:extLst>
            </p:cNvPr>
            <p:cNvSpPr txBox="1">
              <a:spLocks/>
            </p:cNvSpPr>
            <p:nvPr/>
          </p:nvSpPr>
          <p:spPr>
            <a:xfrm>
              <a:off x="316331" y="4561986"/>
              <a:ext cx="4094906" cy="46898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cs-CZ" sz="2000" kern="0" dirty="0" err="1"/>
                <a:t>čtyřbuněčné</a:t>
              </a:r>
              <a:r>
                <a:rPr lang="cs-CZ" sz="2000" kern="0" dirty="0"/>
                <a:t> stadium</a:t>
              </a:r>
            </a:p>
            <a:p>
              <a:pPr marL="72000" indent="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cs-CZ" sz="2000" kern="0" dirty="0"/>
                <a:t> </a:t>
              </a:r>
            </a:p>
          </p:txBody>
        </p:sp>
        <p:sp>
          <p:nvSpPr>
            <p:cNvPr id="15" name="Zástupný symbol pro obsah 6">
              <a:extLst>
                <a:ext uri="{FF2B5EF4-FFF2-40B4-BE49-F238E27FC236}">
                  <a16:creationId xmlns:a16="http://schemas.microsoft.com/office/drawing/2014/main" id="{AECD2D41-0D38-461F-A7FE-B7BA19FCA30C}"/>
                </a:ext>
              </a:extLst>
            </p:cNvPr>
            <p:cNvSpPr txBox="1">
              <a:spLocks/>
            </p:cNvSpPr>
            <p:nvPr/>
          </p:nvSpPr>
          <p:spPr>
            <a:xfrm>
              <a:off x="187454" y="6447762"/>
              <a:ext cx="4094906" cy="46898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5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spcBef>
                  <a:spcPts val="6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cs-CZ" sz="2000" kern="0" dirty="0" err="1"/>
                <a:t>osmibuněčné</a:t>
              </a:r>
              <a:r>
                <a:rPr lang="cs-CZ" sz="2000" kern="0" dirty="0"/>
                <a:t> stadium</a:t>
              </a: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C33F92A-0BD1-45F1-911E-CF920326C3FF}"/>
              </a:ext>
            </a:extLst>
          </p:cNvPr>
          <p:cNvSpPr txBox="1"/>
          <p:nvPr/>
        </p:nvSpPr>
        <p:spPr>
          <a:xfrm>
            <a:off x="2754924" y="5397930"/>
            <a:ext cx="9437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i="1" dirty="0">
                <a:latin typeface="+mn-lt"/>
              </a:rPr>
              <a:t>*Totipotentní SC (stem </a:t>
            </a:r>
            <a:r>
              <a:rPr lang="cs-CZ" sz="2000" i="1" dirty="0" err="1">
                <a:latin typeface="+mn-lt"/>
              </a:rPr>
              <a:t>cells</a:t>
            </a:r>
            <a:r>
              <a:rPr lang="cs-CZ" sz="2000" i="1" dirty="0">
                <a:latin typeface="+mn-lt"/>
              </a:rPr>
              <a:t> – kmenové buňky) mohou vytvořit celého nového jedince (embryoblast i trofoblast). Jsou přítomné v období transkripčního klidu do 3. dne vývoje.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A254026-55EF-403E-A997-7787D9950102}"/>
              </a:ext>
            </a:extLst>
          </p:cNvPr>
          <p:cNvSpPr txBox="1"/>
          <p:nvPr/>
        </p:nvSpPr>
        <p:spPr>
          <a:xfrm>
            <a:off x="2754924" y="6550223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15311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 err="1"/>
              <a:t>Kompakce</a:t>
            </a:r>
            <a:r>
              <a:rPr lang="cs-CZ" dirty="0"/>
              <a:t> embrya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719754" y="1664293"/>
            <a:ext cx="9175261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3.–4. den po oplození proběhne aktivace embryonálního genomu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b="1" dirty="0"/>
              <a:t>kompaktní morula </a:t>
            </a:r>
            <a:r>
              <a:rPr lang="cs-CZ" sz="2400" dirty="0"/>
              <a:t>(16</a:t>
            </a:r>
            <a:r>
              <a:rPr lang="cs-CZ" sz="2400" baseline="30000" dirty="0"/>
              <a:t>+</a:t>
            </a:r>
            <a:r>
              <a:rPr lang="cs-CZ" sz="2400" dirty="0"/>
              <a:t>buněčné stadium)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E-</a:t>
            </a:r>
            <a:r>
              <a:rPr lang="cs-CZ" sz="2400" dirty="0" err="1"/>
              <a:t>kadherin</a:t>
            </a:r>
            <a:r>
              <a:rPr lang="cs-CZ" sz="2400" dirty="0"/>
              <a:t> (endoteliální)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adhezní spoj, důležitý pro vývoj blastuly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koreluje</a:t>
            </a:r>
            <a:r>
              <a:rPr lang="en-US" sz="1800" dirty="0"/>
              <a:t> s </a:t>
            </a:r>
            <a:r>
              <a:rPr lang="cs-CZ" sz="1800" dirty="0"/>
              <a:t>rakovinou žaludku, prsu, štítné žlázy, vaječníků, tlustého střeva a konečníku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600" dirty="0"/>
              <a:t>mitochondrie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E5E8F7F-A6D8-437A-9037-6703D9BB92D5}"/>
              </a:ext>
            </a:extLst>
          </p:cNvPr>
          <p:cNvGrpSpPr/>
          <p:nvPr/>
        </p:nvGrpSpPr>
        <p:grpSpPr>
          <a:xfrm>
            <a:off x="156308" y="1531815"/>
            <a:ext cx="2400300" cy="2418861"/>
            <a:chOff x="421053" y="1352061"/>
            <a:chExt cx="2400300" cy="241886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CE7E6AF-D488-4BCA-B4F8-5FD182A44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81" r="50000"/>
            <a:stretch/>
          </p:blipFill>
          <p:spPr>
            <a:xfrm>
              <a:off x="421053" y="1492737"/>
              <a:ext cx="2400300" cy="2278185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4390DCF8-708A-43D6-9A57-426B4A0045D0}"/>
                </a:ext>
              </a:extLst>
            </p:cNvPr>
            <p:cNvSpPr/>
            <p:nvPr/>
          </p:nvSpPr>
          <p:spPr bwMode="auto">
            <a:xfrm>
              <a:off x="532431" y="1352061"/>
              <a:ext cx="375138" cy="451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E0C4B6A4-2B1A-4E6F-B692-03B935F937B8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72150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69CFCC-4422-4FD1-9091-2B145F7A0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6"/>
            <a:ext cx="4184195" cy="58578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Vývoj blastocysty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50089" y="1089523"/>
            <a:ext cx="7337420" cy="413999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A – časná blastocysta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B – vyvinutá blastocysta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C – expandující blastocysta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D – klubající se blastocysta (</a:t>
            </a:r>
            <a:r>
              <a:rPr lang="cs-CZ" sz="2400" dirty="0" err="1"/>
              <a:t>hatching</a:t>
            </a:r>
            <a:r>
              <a:rPr lang="cs-CZ" sz="2400" dirty="0"/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/>
              <a:t>E – nahá blastocysta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a – </a:t>
            </a:r>
            <a:r>
              <a:rPr lang="cs-CZ" sz="1800" dirty="0" err="1"/>
              <a:t>blastocél</a:t>
            </a:r>
            <a:endParaRPr lang="cs-CZ" sz="180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b – embryoblast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c – trofoblast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cs-CZ" sz="1800" dirty="0"/>
              <a:t>d – </a:t>
            </a:r>
            <a:r>
              <a:rPr lang="cs-CZ" sz="1800" dirty="0" err="1"/>
              <a:t>protruze</a:t>
            </a:r>
            <a:r>
              <a:rPr lang="cs-CZ" sz="1800" dirty="0"/>
              <a:t> trofoblastu </a:t>
            </a:r>
            <a:r>
              <a:rPr lang="cs-CZ" sz="1800" dirty="0" err="1"/>
              <a:t>zonou</a:t>
            </a:r>
            <a:r>
              <a:rPr lang="cs-CZ" sz="1800" dirty="0"/>
              <a:t> jako začátek klubání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B2D452-DDCD-4F6F-9E66-1EE672607D79}"/>
              </a:ext>
            </a:extLst>
          </p:cNvPr>
          <p:cNvSpPr txBox="1"/>
          <p:nvPr/>
        </p:nvSpPr>
        <p:spPr>
          <a:xfrm>
            <a:off x="0" y="6550030"/>
            <a:ext cx="100671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accent1"/>
                </a:solidFill>
                <a:latin typeface="+mn-lt"/>
              </a:rPr>
              <a:t>Trávník P. Klinická fyziologie lidské reprodukce. 1. vydání, 2022.</a:t>
            </a:r>
          </a:p>
        </p:txBody>
      </p:sp>
    </p:spTree>
    <p:extLst>
      <p:ext uri="{BB962C8B-B14F-4D97-AF65-F5344CB8AC3E}">
        <p14:creationId xmlns:p14="http://schemas.microsoft.com/office/powerpoint/2010/main" val="38437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8550"/>
            <a:ext cx="10753200" cy="451576"/>
          </a:xfrm>
        </p:spPr>
        <p:txBody>
          <a:bodyPr/>
          <a:lstStyle/>
          <a:p>
            <a:r>
              <a:rPr lang="cs-CZ" dirty="0"/>
              <a:t>Blastocysta v závěrečné fázi </a:t>
            </a:r>
            <a:r>
              <a:rPr lang="cs-CZ" dirty="0" err="1"/>
              <a:t>preimplantačního</a:t>
            </a:r>
            <a:r>
              <a:rPr lang="cs-CZ" dirty="0"/>
              <a:t> vývoje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439295" y="1751378"/>
            <a:ext cx="6752705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a. polární </a:t>
            </a:r>
            <a:r>
              <a:rPr lang="cs-CZ" sz="3200" dirty="0" err="1"/>
              <a:t>trofektoderm</a:t>
            </a:r>
            <a:r>
              <a:rPr lang="cs-CZ" sz="3200" dirty="0"/>
              <a:t> (trofoblast)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b. epiblast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c. hypoblast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d. parietální </a:t>
            </a:r>
            <a:r>
              <a:rPr lang="cs-CZ" sz="3200" dirty="0" err="1"/>
              <a:t>trofektoderm</a:t>
            </a:r>
            <a:r>
              <a:rPr lang="cs-CZ" sz="3200" dirty="0"/>
              <a:t> (trofoblast)</a:t>
            </a:r>
          </a:p>
          <a:p>
            <a:pPr marL="720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3200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1EC197-C00A-4848-86DA-C20122266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5334" r="2761" b="4128"/>
          <a:stretch/>
        </p:blipFill>
        <p:spPr>
          <a:xfrm>
            <a:off x="348342" y="1751378"/>
            <a:ext cx="4651989" cy="44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585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4649</TotalTime>
  <Words>1860</Words>
  <Application>Microsoft Office PowerPoint</Application>
  <PresentationFormat>Širokoúhlá obrazovka</PresentationFormat>
  <Paragraphs>317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Tahoma</vt:lpstr>
      <vt:lpstr>Times New Roman</vt:lpstr>
      <vt:lpstr>Wingdings</vt:lpstr>
      <vt:lpstr>Prezentace_MU_CZ</vt:lpstr>
      <vt:lpstr>Klinická reprodukční fyziologie.  Časný embryonální vývoj. </vt:lpstr>
      <vt:lpstr>Úvod</vt:lpstr>
      <vt:lpstr>Úvod</vt:lpstr>
      <vt:lpstr>Stadium jednobuněčné zygoty</vt:lpstr>
      <vt:lpstr>Aneuploidie</vt:lpstr>
      <vt:lpstr>Dvoubuněčné až osmibuněčné stadium</vt:lpstr>
      <vt:lpstr>Kompakce embrya</vt:lpstr>
      <vt:lpstr>Vývoj blastocysty</vt:lpstr>
      <vt:lpstr>Blastocysta v závěrečné fázi preimplantačního vývoje </vt:lpstr>
      <vt:lpstr>Epigenetiské reprogramování</vt:lpstr>
      <vt:lpstr>Metabolismus embrya</vt:lpstr>
      <vt:lpstr>Metabolismus embrya</vt:lpstr>
      <vt:lpstr>Metabolismus embrya</vt:lpstr>
      <vt:lpstr>Metabolismus embrya</vt:lpstr>
      <vt:lpstr>Vejcovody</vt:lpstr>
      <vt:lpstr>Pohyby vejcovodu</vt:lpstr>
      <vt:lpstr>Tubární sekret</vt:lpstr>
      <vt:lpstr>Ligandy ve vejcovodu</vt:lpstr>
      <vt:lpstr>Receptory vejcovodu</vt:lpstr>
      <vt:lpstr>Intrauterinní sekret</vt:lpstr>
      <vt:lpstr>Ligandy endometria</vt:lpstr>
      <vt:lpstr>Výměna informace mezi časným embryem, vejcovodem a dělohou pomocí rozpuštěných látek </vt:lpstr>
      <vt:lpstr>Výměna informace mezi časným embryem, vejcovodem a dělohou pomocí extracelulárních vezikul </vt:lpstr>
      <vt:lpstr>Aktivace endometria blastocystou</vt:lpstr>
      <vt:lpstr>Postup implantace</vt:lpstr>
      <vt:lpstr>Tolerance embrya mateřským organismem </vt:lpstr>
      <vt:lpstr>Mateřský imunitní systém v graviditě</vt:lpstr>
      <vt:lpstr>Fagocyty</vt:lpstr>
      <vt:lpstr>NK buňky</vt:lpstr>
      <vt:lpstr>Systém komplementu </vt:lpstr>
      <vt:lpstr>Mateřský imunitní systém v graviditě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Xenie Budínská</cp:lastModifiedBy>
  <cp:revision>204</cp:revision>
  <cp:lastPrinted>1601-01-01T00:00:00Z</cp:lastPrinted>
  <dcterms:created xsi:type="dcterms:W3CDTF">2019-10-07T09:26:17Z</dcterms:created>
  <dcterms:modified xsi:type="dcterms:W3CDTF">2023-10-31T07:49:51Z</dcterms:modified>
</cp:coreProperties>
</file>