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261" r:id="rId6"/>
    <p:sldId id="269" r:id="rId7"/>
    <p:sldId id="262" r:id="rId8"/>
    <p:sldId id="263" r:id="rId9"/>
    <p:sldId id="273" r:id="rId10"/>
    <p:sldId id="264" r:id="rId11"/>
    <p:sldId id="277" r:id="rId12"/>
    <p:sldId id="266" r:id="rId13"/>
    <p:sldId id="276" r:id="rId14"/>
    <p:sldId id="274" r:id="rId15"/>
    <p:sldId id="268" r:id="rId16"/>
    <p:sldId id="267" r:id="rId17"/>
    <p:sldId id="275" r:id="rId18"/>
    <p:sldId id="265" r:id="rId19"/>
    <p:sldId id="270" r:id="rId20"/>
    <p:sldId id="27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BE762-DBDD-4464-BCF1-E6CD96FA3F83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C987-AD03-4910-A559-0197C2997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C987-AD03-4910-A559-0197C2997C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C987-AD03-4910-A559-0197C2997C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9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/>
              <a:t>LDH - laktátdehydrogenáza</a:t>
            </a:r>
            <a:endParaRPr lang="cs-CZ"/>
          </a:p>
          <a:p>
            <a:r>
              <a:rPr lang="cs-CZ"/>
              <a:t>GDH - glukosadehydrogenáza </a:t>
            </a:r>
          </a:p>
          <a:p>
            <a:r>
              <a:rPr lang="cs-CZ"/>
              <a:t>GMD - glutamátdehydrogenáza </a:t>
            </a:r>
          </a:p>
          <a:p>
            <a:r>
              <a:rPr lang="cs-CZ"/>
              <a:t>MD - malátdehydrogenáza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C987-AD03-4910-A559-0197C2997C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6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GOD - glukozaoxidáza</a:t>
            </a:r>
          </a:p>
          <a:p>
            <a:r>
              <a:rPr lang="cs-CZ"/>
              <a:t>Urikáza</a:t>
            </a:r>
          </a:p>
          <a:p>
            <a:r>
              <a:rPr lang="cs-CZ"/>
              <a:t>LOD - laktátoxidáza</a:t>
            </a:r>
          </a:p>
          <a:p>
            <a:r>
              <a:rPr lang="cs-CZ"/>
              <a:t>CHOD - cholesteroloxidáza</a:t>
            </a:r>
          </a:p>
          <a:p>
            <a:r>
              <a:rPr lang="cs-CZ"/>
              <a:t>GPO - glukozafosfátoxidáza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C987-AD03-4910-A559-0197C2997C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E2192-8F1D-45B7-9199-57955710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F88260-4AF5-47D5-BA64-376EE5AD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CD9F2-4218-496A-AD61-C99CC9A1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63140-74CC-4B8F-8A84-D92C7D8C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DE839A-FC6C-4B67-A8E5-D02C1A2E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7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0C47D-9CDB-4A47-88A6-2F20062D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7334A6-197C-4E84-BB80-2CECE7907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A20AF-FFC0-46D0-ABEB-C7CB2174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C81B5-28FD-47DC-B313-2934CAAE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E7F71-47C3-42ED-92D4-8E058492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1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89B021-9214-4BC9-BE2D-A8E0D468A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D783D1-AE78-431E-BC2E-A3688256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BE7FC6-35A4-4637-856D-9DA7B046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04036-EC3F-4E4B-9564-94A7CE12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39290C-C4EA-4F0F-B417-C787E9C1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7CDC7-CF68-44D6-ABC9-D4C6C561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A8C26C-DBD7-4E32-8228-D0DFCF49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C3CDC-FD33-4659-AF96-3E91C945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BF4569-8089-453A-9D90-145BC36C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B5AF50-BAC7-4209-B6F0-E4B10646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9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B0EEB-D52F-4553-A61D-C7722041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C774F1-62C0-4D64-8A78-51EFEB4A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5F392-D847-4AC4-9040-64E949CC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D52729-593A-4D88-9DE0-B4DB2668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A7B145-120C-434F-882E-8F15FA42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FB023-34FB-46E1-9571-69E729D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B7B28-8D08-45F0-9372-DB5AE8BFB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519830-2C4D-483B-AA6F-CD4057211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6EF6A8-87BC-401E-85D8-3929D389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321347-DABD-47EB-AF18-A4E76C12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B69E04-5AFD-407C-940D-8F891E3D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4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11709-00FE-4280-82E4-17B58720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4E40B4-1581-4CE8-BBE0-6893A53AC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1262D0F-016E-4C88-B6E2-7A4C68B02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4A6CA97-E32C-4752-90BC-1F8E66E64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52711A8-4645-4029-9B7C-D8FAE69CB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B381BA-466C-419C-BA8A-509B314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22A835-1256-41E8-B3D4-1E80D2D2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8B02FA-C0F7-46F6-B7AE-4AC7E5B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FB8A7-94F9-4A7D-B594-48DDD5B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0A986F-17F9-4E82-8192-D6DEF38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0601C7-42E2-493A-B833-4709B54B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CBFCBC-42CA-4FF0-8B00-9D431E46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EA02F8-74E1-496A-BBA6-D8CF9C23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E57501-043E-431B-85ED-067A065B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1AA4B-67C6-4F9C-AD0C-F2C37549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6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B0E97-1ECD-4DDD-AAFF-6513A698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D7A42-556E-45CE-8F57-C7878ADF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DAF7E-5828-41E5-AA48-A4A2B364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EC81AD-B083-475C-B6BF-6C21F0B7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5C20DD-3EBB-4026-9057-6070B26B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0804A8-6BFE-4B20-A986-2056D952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0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897D8-3EFC-4456-9FCE-14CC8E8F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1B3787-C9BF-4C0D-86D9-CB5FAC559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6369E55-1499-4F08-A494-09A526B7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71EA0F-B5B4-43E2-8EFB-072B30BB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5C14CA-3078-45C8-85CD-BC518C8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17958D-EA97-4C78-8112-8F0F0209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2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84DE9E-8929-42F3-ACAB-A75A97D7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5583A4A-3604-4F15-AE7B-5E48C614C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6C61C-047B-41F0-974D-CEA67065E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104C-F3DF-453B-8487-5CF52AAF5362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353B1F-53B7-4FE3-B43A-E66EA22C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EE74A-85FA-46C2-AC24-8B674DC1C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5367-5CBF-47B1-A85C-F4887D18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E9C64-81F9-45BB-B0F5-9E71DD88D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Barevnost molekul a její analytické využití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BBDCCF-0F3B-4DF2-8CBF-D5C31D756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Ondřej Wiewiorka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7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D605D-6830-490B-A9BD-5F6B027B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Kvantifikace</a:t>
            </a:r>
            <a:endParaRPr lang="en-GB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040C2B9-12BF-402C-A6C2-F177166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Transmitance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  <a:p>
            <a:r>
              <a:rPr lang="cs-CZ"/>
              <a:t>Lambert-Beerův zákon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en-GB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B28F4107-BD68-4FBF-86E5-FB0909C5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314" y="2308782"/>
            <a:ext cx="8203065" cy="895737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039D6FF-F950-4C20-8E7C-6513891B8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314" y="4001294"/>
            <a:ext cx="8286884" cy="15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5C439-2503-4A30-B359-89EDFB76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B3CE5-0815-4703-99D6-FDF825F0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7723" cy="4851916"/>
          </a:xfrm>
        </p:spPr>
        <p:txBody>
          <a:bodyPr>
            <a:normAutofit/>
          </a:bodyPr>
          <a:lstStyle/>
          <a:p>
            <a:r>
              <a:rPr lang="cs-CZ"/>
              <a:t>Chemická činidla</a:t>
            </a:r>
          </a:p>
          <a:p>
            <a:pPr lvl="1"/>
            <a:r>
              <a:rPr lang="cs-CZ"/>
              <a:t>Celková bílkovina v séru/plazmě biuretovým činidlem (540-550 nm)</a:t>
            </a:r>
            <a:endParaRPr lang="cs-CZ" baseline="30000"/>
          </a:p>
          <a:p>
            <a:pPr lvl="1"/>
            <a:endParaRPr lang="cs-CZ" baseline="30000"/>
          </a:p>
          <a:p>
            <a:pPr lvl="1"/>
            <a:r>
              <a:rPr lang="cs-CZ"/>
              <a:t>Protein + Cu</a:t>
            </a:r>
            <a:r>
              <a:rPr lang="cs-CZ" baseline="30000"/>
              <a:t>2+ </a:t>
            </a:r>
            <a:r>
              <a:rPr lang="cs-CZ"/>
              <a:t>-&gt; Cu-protein komplex</a:t>
            </a:r>
          </a:p>
          <a:p>
            <a:pPr lvl="1"/>
            <a:endParaRPr lang="cs-CZ"/>
          </a:p>
          <a:p>
            <a:pPr lvl="1"/>
            <a:r>
              <a:rPr lang="cs-CZ"/>
              <a:t>Reakční směs obsahuje i tartarát sodno-draselný, který zajišťuje komplex s měďnatými ionty a zabraňuje vysrážení Cu(OH)</a:t>
            </a:r>
            <a:r>
              <a:rPr lang="cs-CZ" baseline="-25000"/>
              <a:t>2</a:t>
            </a:r>
          </a:p>
          <a:p>
            <a:pPr lvl="1"/>
            <a:r>
              <a:rPr lang="cs-CZ"/>
              <a:t>Dále je ve směsi přítomný KI, který funguje jako antioxidant</a:t>
            </a:r>
          </a:p>
          <a:p>
            <a:pPr lvl="1"/>
            <a:endParaRPr lang="cs-CZ" baseline="-250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9E09BF-DCA0-47F1-8A70-DD7391182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1" y="2984645"/>
            <a:ext cx="4069990" cy="33272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EBDCF0-6E66-43CF-A3FB-114E9EA0DAAF}"/>
              </a:ext>
            </a:extLst>
          </p:cNvPr>
          <p:cNvSpPr txBox="1"/>
          <p:nvPr/>
        </p:nvSpPr>
        <p:spPr>
          <a:xfrm>
            <a:off x="7063715" y="6308209"/>
            <a:ext cx="429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Vazba Cu v peptidové vazbě v alkalickém 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54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BEF5A-A97B-48D0-8E00-45E06425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7124F4-84DB-4D00-A8D9-45C323375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Chemická činidla</a:t>
            </a:r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51F277-B1E4-48A9-9CB1-7307D848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0" y="538162"/>
            <a:ext cx="7874086" cy="59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5C439-2503-4A30-B359-89EDFB76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B3CE5-0815-4703-99D6-FDF825F0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8362" cy="4351338"/>
          </a:xfrm>
        </p:spPr>
        <p:txBody>
          <a:bodyPr/>
          <a:lstStyle/>
          <a:p>
            <a:r>
              <a:rPr lang="cs-CZ"/>
              <a:t>Chemická činidla</a:t>
            </a:r>
          </a:p>
          <a:p>
            <a:pPr lvl="1"/>
            <a:r>
              <a:rPr lang="cs-CZ"/>
              <a:t>Stanovení fosfátů</a:t>
            </a:r>
            <a:r>
              <a:rPr lang="cs-CZ" baseline="30000"/>
              <a:t> </a:t>
            </a:r>
            <a:r>
              <a:rPr lang="cs-CZ"/>
              <a:t>pomocí molybdenanu amonného v přítomnosti kyseliny sírové</a:t>
            </a:r>
            <a:endParaRPr lang="cs-CZ" baseline="30000"/>
          </a:p>
          <a:p>
            <a:pPr lvl="1"/>
            <a:endParaRPr lang="cs-CZ" baseline="30000"/>
          </a:p>
          <a:p>
            <a:pPr lvl="1"/>
            <a:r>
              <a:rPr lang="cs-CZ"/>
              <a:t>PO</a:t>
            </a:r>
            <a:r>
              <a:rPr lang="cs-CZ" baseline="-25000"/>
              <a:t>4</a:t>
            </a:r>
            <a:r>
              <a:rPr lang="cs-CZ" baseline="30000"/>
              <a:t>3- </a:t>
            </a:r>
            <a:r>
              <a:rPr lang="cs-CZ"/>
              <a:t>+ (NH</a:t>
            </a:r>
            <a:r>
              <a:rPr lang="cs-CZ" baseline="-25000"/>
              <a:t>4</a:t>
            </a:r>
            <a:r>
              <a:rPr lang="cs-CZ"/>
              <a:t>)</a:t>
            </a:r>
            <a:r>
              <a:rPr lang="cs-CZ" baseline="-25000"/>
              <a:t>6</a:t>
            </a:r>
            <a:r>
              <a:rPr lang="cs-CZ"/>
              <a:t>Mo</a:t>
            </a:r>
            <a:r>
              <a:rPr lang="cs-CZ" baseline="-25000"/>
              <a:t>7</a:t>
            </a:r>
            <a:r>
              <a:rPr lang="cs-CZ"/>
              <a:t>O</a:t>
            </a:r>
            <a:r>
              <a:rPr lang="cs-CZ" baseline="-25000"/>
              <a:t>24 </a:t>
            </a:r>
            <a:r>
              <a:rPr lang="cs-CZ"/>
              <a:t>-&gt; (NH</a:t>
            </a:r>
            <a:r>
              <a:rPr lang="cs-CZ" baseline="-25000"/>
              <a:t>4</a:t>
            </a:r>
            <a:r>
              <a:rPr lang="cs-CZ"/>
              <a:t>)</a:t>
            </a:r>
            <a:r>
              <a:rPr lang="cs-CZ" baseline="-25000"/>
              <a:t>3</a:t>
            </a:r>
            <a:r>
              <a:rPr lang="cs-CZ"/>
              <a:t>[PO</a:t>
            </a:r>
            <a:r>
              <a:rPr lang="cs-CZ" baseline="-25000"/>
              <a:t>4</a:t>
            </a:r>
            <a:r>
              <a:rPr lang="cs-CZ"/>
              <a:t>(MoO</a:t>
            </a:r>
            <a:r>
              <a:rPr lang="cs-CZ" baseline="-25000"/>
              <a:t>3</a:t>
            </a:r>
            <a:r>
              <a:rPr lang="cs-CZ"/>
              <a:t>)</a:t>
            </a:r>
            <a:r>
              <a:rPr lang="cs-CZ" baseline="-25000"/>
              <a:t>12</a:t>
            </a:r>
            <a:r>
              <a:rPr lang="cs-CZ"/>
              <a:t>] detekce při 340 nm.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r>
              <a:rPr lang="cs-CZ"/>
              <a:t>Možná je i následná redukce komplexu za vzniku fosfomolybdenové modři (650 nm)</a:t>
            </a:r>
          </a:p>
          <a:p>
            <a:pPr lvl="1"/>
            <a:endParaRPr lang="cs-CZ" baseline="-25000"/>
          </a:p>
        </p:txBody>
      </p:sp>
    </p:spTree>
    <p:extLst>
      <p:ext uri="{BB962C8B-B14F-4D97-AF65-F5344CB8AC3E}">
        <p14:creationId xmlns:p14="http://schemas.microsoft.com/office/powerpoint/2010/main" val="314047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C677C-54DD-495F-9441-0D983AFD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0C03095-1712-41DB-B434-83B598A9AE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Chemická činidla</a:t>
            </a:r>
          </a:p>
          <a:p>
            <a:pPr lvl="1"/>
            <a:r>
              <a:rPr lang="cs-CZ"/>
              <a:t>Stanovení Ca</a:t>
            </a:r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4077C9-B6D6-44D3-9F00-F6C2F738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0" y="3429000"/>
            <a:ext cx="3505559" cy="26160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030E9BA-DCA3-4653-A773-6C54F50CCDBE}"/>
              </a:ext>
            </a:extLst>
          </p:cNvPr>
          <p:cNvSpPr txBox="1"/>
          <p:nvPr/>
        </p:nvSpPr>
        <p:spPr>
          <a:xfrm>
            <a:off x="1609396" y="5950051"/>
            <a:ext cx="273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Arzenazo III (při pH 6) dává s vápníkem modrou barvu</a:t>
            </a:r>
            <a:endParaRPr lang="en-GB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E6D679A-0AA9-46B4-AFB6-D4C157C6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2" y="3339623"/>
            <a:ext cx="5499928" cy="270546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A2F5F1-511D-4DD6-9704-65668B041567}"/>
              </a:ext>
            </a:extLst>
          </p:cNvPr>
          <p:cNvSpPr txBox="1"/>
          <p:nvPr/>
        </p:nvSpPr>
        <p:spPr>
          <a:xfrm>
            <a:off x="7482759" y="6088551"/>
            <a:ext cx="357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O-kresolftaleinkomplexon (při pH12) dává s vápníkem purpurovou barvu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2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6F4C9-523C-4BE5-8189-1441725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2E8B-3BB1-4F73-B038-10DD49DF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Chemická činidla</a:t>
            </a:r>
          </a:p>
          <a:p>
            <a:pPr lvl="1"/>
            <a:r>
              <a:rPr lang="cs-CZ"/>
              <a:t>Stanovení Mg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71F954-E02E-4BB0-8072-AC5E3CA4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76" y="4336887"/>
            <a:ext cx="3264083" cy="1519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B86875C-8BAC-4F6D-B9F5-6E5BC6AC2D2C}"/>
              </a:ext>
            </a:extLst>
          </p:cNvPr>
          <p:cNvSpPr txBox="1"/>
          <p:nvPr/>
        </p:nvSpPr>
        <p:spPr>
          <a:xfrm>
            <a:off x="8307217" y="5878787"/>
            <a:ext cx="229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Xylidylová</a:t>
            </a:r>
            <a:r>
              <a:rPr lang="cs-CZ"/>
              <a:t> modř (Magon) dává s Mg purpurovou barvu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6C0CD68-BE13-4AFF-B0FB-B5C7D65CECBC}"/>
              </a:ext>
            </a:extLst>
          </p:cNvPr>
          <p:cNvCxnSpPr>
            <a:cxnSpLocks/>
          </p:cNvCxnSpPr>
          <p:nvPr/>
        </p:nvCxnSpPr>
        <p:spPr>
          <a:xfrm flipH="1">
            <a:off x="9054418" y="4286617"/>
            <a:ext cx="335282" cy="19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F072186-BA58-48E7-AC07-62F58FC07803}"/>
              </a:ext>
            </a:extLst>
          </p:cNvPr>
          <p:cNvCxnSpPr>
            <a:cxnSpLocks/>
          </p:cNvCxnSpPr>
          <p:nvPr/>
        </p:nvCxnSpPr>
        <p:spPr>
          <a:xfrm flipH="1">
            <a:off x="9397459" y="4378368"/>
            <a:ext cx="105469" cy="40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17C16E-F877-4FA1-A0E6-BF43C9FDC4EE}"/>
              </a:ext>
            </a:extLst>
          </p:cNvPr>
          <p:cNvSpPr txBox="1"/>
          <p:nvPr/>
        </p:nvSpPr>
        <p:spPr>
          <a:xfrm>
            <a:off x="9397459" y="4009036"/>
            <a:ext cx="6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Mg</a:t>
            </a:r>
            <a:r>
              <a:rPr lang="cs-CZ" baseline="30000"/>
              <a:t>2+</a:t>
            </a:r>
            <a:endParaRPr lang="en-GB" baseline="30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BAC7CF-FF32-4770-8056-59363EEF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0" y="3429000"/>
            <a:ext cx="3505559" cy="2616089"/>
          </a:xfrm>
          <a:prstGeom prst="rect">
            <a:avLst/>
          </a:prstGeom>
        </p:spPr>
      </p:pic>
      <p:pic>
        <p:nvPicPr>
          <p:cNvPr id="15" name="Zástupný obsah 4">
            <a:extLst>
              <a:ext uri="{FF2B5EF4-FFF2-40B4-BE49-F238E27FC236}">
                <a16:creationId xmlns:a16="http://schemas.microsoft.com/office/drawing/2014/main" id="{FC13B01C-8584-4B17-85B3-554842698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9" y="506621"/>
            <a:ext cx="4250458" cy="279838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F3849B2-3C51-4365-B7F3-14349FE4C804}"/>
              </a:ext>
            </a:extLst>
          </p:cNvPr>
          <p:cNvSpPr txBox="1"/>
          <p:nvPr/>
        </p:nvSpPr>
        <p:spPr>
          <a:xfrm>
            <a:off x="1658286" y="5988734"/>
            <a:ext cx="275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Arzenazo III (alkalické pH) dává s Mg fialovou barvu</a:t>
            </a:r>
            <a:endParaRPr lang="en-GB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2B2859-D898-473F-875C-E80A38A2814B}"/>
              </a:ext>
            </a:extLst>
          </p:cNvPr>
          <p:cNvSpPr txBox="1"/>
          <p:nvPr/>
        </p:nvSpPr>
        <p:spPr>
          <a:xfrm>
            <a:off x="7423510" y="834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Mg</a:t>
            </a:r>
            <a:r>
              <a:rPr lang="cs-CZ" baseline="30000"/>
              <a:t>2+</a:t>
            </a:r>
            <a:endParaRPr lang="en-GB" baseline="30000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2EA5692-D146-41AE-98F8-07BC6E483D24}"/>
              </a:ext>
            </a:extLst>
          </p:cNvPr>
          <p:cNvCxnSpPr/>
          <p:nvPr/>
        </p:nvCxnSpPr>
        <p:spPr>
          <a:xfrm>
            <a:off x="7721737" y="565830"/>
            <a:ext cx="0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7A11075-D195-4CDE-8463-68D153E69263}"/>
              </a:ext>
            </a:extLst>
          </p:cNvPr>
          <p:cNvCxnSpPr>
            <a:cxnSpLocks/>
          </p:cNvCxnSpPr>
          <p:nvPr/>
        </p:nvCxnSpPr>
        <p:spPr>
          <a:xfrm>
            <a:off x="7918472" y="529012"/>
            <a:ext cx="407324" cy="35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9FC171D-FE36-495C-B232-6CA17F78CB52}"/>
              </a:ext>
            </a:extLst>
          </p:cNvPr>
          <p:cNvSpPr txBox="1"/>
          <p:nvPr/>
        </p:nvSpPr>
        <p:spPr>
          <a:xfrm>
            <a:off x="8410258" y="3065402"/>
            <a:ext cx="219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Calmagit dává s Mg purpurovou barvu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4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A36F233-4F7D-444B-974A-E7856E30E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4341">
            <a:off x="5404362" y="2369962"/>
            <a:ext cx="3080910" cy="30809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0F0A48-6689-4A74-B498-052639E15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5796">
            <a:off x="8022020" y="2256137"/>
            <a:ext cx="3080910" cy="30809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5C439-2503-4A30-B359-89EDFB76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B3CE5-0815-4703-99D6-FDF825F0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Chemická činidla</a:t>
            </a:r>
          </a:p>
          <a:p>
            <a:pPr lvl="1"/>
            <a:r>
              <a:rPr lang="cs-CZ"/>
              <a:t>stanovení Fe</a:t>
            </a: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5F6B56-59FC-41A4-82EE-228077A7B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96" y="103416"/>
            <a:ext cx="3080910" cy="30809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879DDC3-B654-4C4A-BBFD-E0C23B53E2DD}"/>
              </a:ext>
            </a:extLst>
          </p:cNvPr>
          <p:cNvSpPr txBox="1"/>
          <p:nvPr/>
        </p:nvSpPr>
        <p:spPr>
          <a:xfrm>
            <a:off x="7461265" y="311705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Bapto</a:t>
            </a:r>
            <a:r>
              <a:rPr lang="cs-CZ"/>
              <a:t>Fenantrolin</a:t>
            </a:r>
            <a:endParaRPr lang="en-GB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5871BDE-28B9-403B-8B88-C6ABDBCF39FD}"/>
              </a:ext>
            </a:extLst>
          </p:cNvPr>
          <p:cNvSpPr txBox="1"/>
          <p:nvPr/>
        </p:nvSpPr>
        <p:spPr>
          <a:xfrm>
            <a:off x="7887986" y="2868414"/>
            <a:ext cx="5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Fe</a:t>
            </a:r>
            <a:r>
              <a:rPr lang="cs-CZ" baseline="30000"/>
              <a:t>2+</a:t>
            </a:r>
            <a:endParaRPr lang="en-GB" baseline="3000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56697AC-68A9-45E7-8D13-0DC185B3F854}"/>
              </a:ext>
            </a:extLst>
          </p:cNvPr>
          <p:cNvCxnSpPr>
            <a:cxnSpLocks/>
          </p:cNvCxnSpPr>
          <p:nvPr/>
        </p:nvCxnSpPr>
        <p:spPr>
          <a:xfrm flipH="1" flipV="1">
            <a:off x="7716664" y="2562113"/>
            <a:ext cx="143464" cy="306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1A80282-12A2-425B-909E-E9F272E1013B}"/>
              </a:ext>
            </a:extLst>
          </p:cNvPr>
          <p:cNvCxnSpPr>
            <a:cxnSpLocks/>
          </p:cNvCxnSpPr>
          <p:nvPr/>
        </p:nvCxnSpPr>
        <p:spPr>
          <a:xfrm flipV="1">
            <a:off x="8442505" y="2587933"/>
            <a:ext cx="197927" cy="343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D62EC0B-1B9D-4684-838C-DC0D0F463415}"/>
              </a:ext>
            </a:extLst>
          </p:cNvPr>
          <p:cNvCxnSpPr>
            <a:cxnSpLocks/>
          </p:cNvCxnSpPr>
          <p:nvPr/>
        </p:nvCxnSpPr>
        <p:spPr>
          <a:xfrm flipV="1">
            <a:off x="8495152" y="3015844"/>
            <a:ext cx="411456" cy="3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4B57C6A-2498-4ADF-B11F-45CCD9167F02}"/>
              </a:ext>
            </a:extLst>
          </p:cNvPr>
          <p:cNvCxnSpPr>
            <a:cxnSpLocks/>
          </p:cNvCxnSpPr>
          <p:nvPr/>
        </p:nvCxnSpPr>
        <p:spPr>
          <a:xfrm>
            <a:off x="8377828" y="3166919"/>
            <a:ext cx="221049" cy="45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BB3EBB9-DE2B-4895-A419-09D37457ADA8}"/>
              </a:ext>
            </a:extLst>
          </p:cNvPr>
          <p:cNvCxnSpPr>
            <a:cxnSpLocks/>
          </p:cNvCxnSpPr>
          <p:nvPr/>
        </p:nvCxnSpPr>
        <p:spPr>
          <a:xfrm flipH="1">
            <a:off x="7851572" y="3166919"/>
            <a:ext cx="71876" cy="45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5E835AA-6630-483C-A852-871F8B6AEBF4}"/>
              </a:ext>
            </a:extLst>
          </p:cNvPr>
          <p:cNvCxnSpPr>
            <a:cxnSpLocks/>
          </p:cNvCxnSpPr>
          <p:nvPr/>
        </p:nvCxnSpPr>
        <p:spPr>
          <a:xfrm flipH="1" flipV="1">
            <a:off x="7392455" y="3061811"/>
            <a:ext cx="4367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DCCE8AD7-EE7C-4E3A-98FD-ED4BB2742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9342"/>
            <a:ext cx="2704881" cy="17145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2B81617-20D5-48BF-9932-8349508E4AA3}"/>
              </a:ext>
            </a:extLst>
          </p:cNvPr>
          <p:cNvSpPr txBox="1"/>
          <p:nvPr/>
        </p:nvSpPr>
        <p:spPr>
          <a:xfrm>
            <a:off x="1587678" y="4653842"/>
            <a:ext cx="1887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Ferrozin s Fe poskytuje fialovou barvu</a:t>
            </a:r>
            <a:endParaRPr lang="en-GB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186B67B-7A29-4306-9DB1-77AF523FA3FC}"/>
              </a:ext>
            </a:extLst>
          </p:cNvPr>
          <p:cNvSpPr txBox="1"/>
          <p:nvPr/>
        </p:nvSpPr>
        <p:spPr>
          <a:xfrm>
            <a:off x="3014733" y="4015184"/>
            <a:ext cx="5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Fe</a:t>
            </a:r>
            <a:r>
              <a:rPr lang="cs-CZ" baseline="30000"/>
              <a:t>2+</a:t>
            </a:r>
            <a:endParaRPr lang="en-GB" baseline="30000"/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BD60DD6-C5BB-43B1-9247-F22E0DEE9A01}"/>
              </a:ext>
            </a:extLst>
          </p:cNvPr>
          <p:cNvCxnSpPr>
            <a:cxnSpLocks/>
          </p:cNvCxnSpPr>
          <p:nvPr/>
        </p:nvCxnSpPr>
        <p:spPr>
          <a:xfrm flipV="1">
            <a:off x="3282613" y="3754650"/>
            <a:ext cx="0" cy="31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F13461B-2F9C-422B-B3B8-B31A48CA3B9F}"/>
              </a:ext>
            </a:extLst>
          </p:cNvPr>
          <p:cNvCxnSpPr>
            <a:cxnSpLocks/>
          </p:cNvCxnSpPr>
          <p:nvPr/>
        </p:nvCxnSpPr>
        <p:spPr>
          <a:xfrm flipH="1" flipV="1">
            <a:off x="2803048" y="4012916"/>
            <a:ext cx="26099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E56F4D2D-AD0E-40D4-BDF3-61CDAE779714}"/>
              </a:ext>
            </a:extLst>
          </p:cNvPr>
          <p:cNvCxnSpPr/>
          <p:nvPr/>
        </p:nvCxnSpPr>
        <p:spPr>
          <a:xfrm flipH="1" flipV="1">
            <a:off x="6858000" y="1151792"/>
            <a:ext cx="246185" cy="2461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D216865-61E9-4C8E-93EF-94ADEF0981A0}"/>
              </a:ext>
            </a:extLst>
          </p:cNvPr>
          <p:cNvCxnSpPr>
            <a:cxnSpLocks/>
          </p:cNvCxnSpPr>
          <p:nvPr/>
        </p:nvCxnSpPr>
        <p:spPr>
          <a:xfrm flipV="1">
            <a:off x="9276870" y="1142999"/>
            <a:ext cx="215267" cy="2461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0AD35C64-8326-427B-B0D8-9A994AC8FABE}"/>
              </a:ext>
            </a:extLst>
          </p:cNvPr>
          <p:cNvCxnSpPr>
            <a:cxnSpLocks/>
          </p:cNvCxnSpPr>
          <p:nvPr/>
        </p:nvCxnSpPr>
        <p:spPr>
          <a:xfrm>
            <a:off x="10344135" y="3015844"/>
            <a:ext cx="424236" cy="2173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0C7B6CF9-D925-45F3-A862-75B8188EB5F7}"/>
              </a:ext>
            </a:extLst>
          </p:cNvPr>
          <p:cNvCxnSpPr>
            <a:cxnSpLocks/>
          </p:cNvCxnSpPr>
          <p:nvPr/>
        </p:nvCxnSpPr>
        <p:spPr>
          <a:xfrm>
            <a:off x="9141736" y="4814846"/>
            <a:ext cx="242767" cy="3432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C5F3C26C-193D-44F4-9C3F-D1CAFE98C639}"/>
              </a:ext>
            </a:extLst>
          </p:cNvPr>
          <p:cNvCxnSpPr>
            <a:cxnSpLocks/>
          </p:cNvCxnSpPr>
          <p:nvPr/>
        </p:nvCxnSpPr>
        <p:spPr>
          <a:xfrm flipH="1">
            <a:off x="7242699" y="4901243"/>
            <a:ext cx="179381" cy="3565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9E631419-76FF-4FDC-82FC-2DF0610AD3DA}"/>
              </a:ext>
            </a:extLst>
          </p:cNvPr>
          <p:cNvCxnSpPr>
            <a:cxnSpLocks/>
          </p:cNvCxnSpPr>
          <p:nvPr/>
        </p:nvCxnSpPr>
        <p:spPr>
          <a:xfrm flipH="1">
            <a:off x="5645312" y="3196374"/>
            <a:ext cx="431398" cy="413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BE70BD37-A667-4785-A7AA-F41FDCDD8736}"/>
              </a:ext>
            </a:extLst>
          </p:cNvPr>
          <p:cNvSpPr txBox="1"/>
          <p:nvPr/>
        </p:nvSpPr>
        <p:spPr>
          <a:xfrm>
            <a:off x="6562630" y="83218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9C4C0C2-CE21-46C4-B54B-2633E1B6D3DB}"/>
              </a:ext>
            </a:extLst>
          </p:cNvPr>
          <p:cNvSpPr txBox="1"/>
          <p:nvPr/>
        </p:nvSpPr>
        <p:spPr>
          <a:xfrm>
            <a:off x="9421425" y="85165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3D323AB-380E-406F-AA7A-7E4AD5A9B2F4}"/>
              </a:ext>
            </a:extLst>
          </p:cNvPr>
          <p:cNvSpPr txBox="1"/>
          <p:nvPr/>
        </p:nvSpPr>
        <p:spPr>
          <a:xfrm>
            <a:off x="5252911" y="30667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DCFA4F5-618C-4933-B749-8F77ACB5C7B6}"/>
              </a:ext>
            </a:extLst>
          </p:cNvPr>
          <p:cNvSpPr txBox="1"/>
          <p:nvPr/>
        </p:nvSpPr>
        <p:spPr>
          <a:xfrm>
            <a:off x="6968399" y="525490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E1F5319-5070-4E74-AFF4-38E758A1A853}"/>
              </a:ext>
            </a:extLst>
          </p:cNvPr>
          <p:cNvSpPr txBox="1"/>
          <p:nvPr/>
        </p:nvSpPr>
        <p:spPr>
          <a:xfrm>
            <a:off x="9317975" y="51581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4D2340B-59F6-4030-9906-A7AE622E6EB0}"/>
              </a:ext>
            </a:extLst>
          </p:cNvPr>
          <p:cNvSpPr txBox="1"/>
          <p:nvPr/>
        </p:nvSpPr>
        <p:spPr>
          <a:xfrm>
            <a:off x="10757362" y="28420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FFC000"/>
                </a:solidFill>
              </a:rPr>
              <a:t>Ph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46F54A-197D-4ABC-A9BD-9C1CB7044EFD}"/>
              </a:ext>
            </a:extLst>
          </p:cNvPr>
          <p:cNvSpPr txBox="1"/>
          <p:nvPr/>
        </p:nvSpPr>
        <p:spPr>
          <a:xfrm>
            <a:off x="7384485" y="5511776"/>
            <a:ext cx="193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Dává s Fe růžovou až červenou barvu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3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7C123-563A-456D-B38D-5D996E3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7B604-6526-40A0-AC3B-7A08AE70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23984" cy="221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Warburgův optický test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EF562B-6278-44C6-8D04-EAA3B039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19" y="1266027"/>
            <a:ext cx="4632979" cy="27697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3FA015-9F7A-4D2F-8501-7BF0E340A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98" y="1038759"/>
            <a:ext cx="4071024" cy="322425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CB9293C-EA45-45E9-8C62-D55D39769A9B}"/>
              </a:ext>
            </a:extLst>
          </p:cNvPr>
          <p:cNvSpPr txBox="1">
            <a:spLocks/>
          </p:cNvSpPr>
          <p:nvPr/>
        </p:nvSpPr>
        <p:spPr>
          <a:xfrm>
            <a:off x="838200" y="4263010"/>
            <a:ext cx="9960033" cy="2460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Uvedený kofaktor využívá řada enzymů ze skupiny dehydrogenáz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	- </a:t>
            </a:r>
            <a:r>
              <a:rPr lang="cs-CZ" b="1" u="sng"/>
              <a:t>LDH</a:t>
            </a:r>
            <a:r>
              <a:rPr lang="cs-CZ"/>
              <a:t>, GDH, GMD, MD....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u="sng"/>
              <a:t>pyruvát</a:t>
            </a:r>
            <a:r>
              <a:rPr lang="cs-CZ"/>
              <a:t> + NADH + H</a:t>
            </a:r>
            <a:r>
              <a:rPr lang="cs-CZ" baseline="30000"/>
              <a:t>+</a:t>
            </a:r>
            <a:r>
              <a:rPr lang="cs-CZ"/>
              <a:t> -&gt; laktát + NAD</a:t>
            </a:r>
            <a:r>
              <a:rPr lang="cs-CZ" baseline="30000"/>
              <a:t>+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na pyruvát jsou navázány reakce 	substrátů např.: trigly, Hcy, Lac...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					enzymů např.: ALT, AST, CK....</a:t>
            </a:r>
          </a:p>
          <a:p>
            <a:pPr marL="0" indent="0">
              <a:buNone/>
            </a:pPr>
            <a:r>
              <a:rPr lang="cs-CZ"/>
              <a:t>Funguje i u reakcí NAD(P)H-&gt;NAD(P)</a:t>
            </a:r>
            <a:r>
              <a:rPr lang="cs-CZ" baseline="30000"/>
              <a:t>+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0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7C123-563A-456D-B38D-5D996E3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7B604-6526-40A0-AC3B-7A08AE70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6269" cy="592260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Trinderova (peroxidázová) reakce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81AB2C-A1F0-45FB-96D5-8B8404AC5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2417885"/>
            <a:ext cx="10264140" cy="214122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A3BC5AA-79BD-4BA5-AFA6-3A8BC36A74F7}"/>
              </a:ext>
            </a:extLst>
          </p:cNvPr>
          <p:cNvSpPr txBox="1">
            <a:spLocks/>
          </p:cNvSpPr>
          <p:nvPr/>
        </p:nvSpPr>
        <p:spPr>
          <a:xfrm>
            <a:off x="480298" y="4559105"/>
            <a:ext cx="10515599" cy="2460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Používá se ve spojení s enzymy ze třídy oxidoreduktáz za vzniku H</a:t>
            </a:r>
            <a:r>
              <a:rPr lang="cs-CZ" baseline="-25000"/>
              <a:t>2</a:t>
            </a:r>
            <a:r>
              <a:rPr lang="cs-CZ"/>
              <a:t>O</a:t>
            </a:r>
            <a:r>
              <a:rPr lang="cs-CZ" baseline="-25000"/>
              <a:t>2</a:t>
            </a:r>
            <a:r>
              <a:rPr lang="cs-CZ"/>
              <a:t> (signální molekula)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	- GOD, urikáza, LOD, CHOD, GPO....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Jako konjugační produkt se-aminoantipyrinem je možné použít i jiné deriváty fenolu/anilinu za vzniku chromogenů s jiným absorpčním maximem</a:t>
            </a:r>
          </a:p>
        </p:txBody>
      </p:sp>
    </p:spTree>
    <p:extLst>
      <p:ext uri="{BB962C8B-B14F-4D97-AF65-F5344CB8AC3E}">
        <p14:creationId xmlns:p14="http://schemas.microsoft.com/office/powerpoint/2010/main" val="125222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6F4C9-523C-4BE5-8189-1441725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Shrnutí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2E8B-3BB1-4F73-B038-10DD49DF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14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/>
              <a:t>Použití chemických činidel </a:t>
            </a:r>
          </a:p>
          <a:p>
            <a:pPr lvl="1"/>
            <a:r>
              <a:rPr lang="cs-CZ"/>
              <a:t>prvky s valenčními elektrony v d- a f- orbitalu (Cu – celková bílkovina, Ag – barvení proteinů, MnO4</a:t>
            </a:r>
            <a:r>
              <a:rPr lang="cs-CZ" baseline="30000"/>
              <a:t>- </a:t>
            </a:r>
            <a:r>
              <a:rPr lang="cs-CZ"/>
              <a:t>titrace)</a:t>
            </a:r>
          </a:p>
          <a:p>
            <a:pPr lvl="1"/>
            <a:endParaRPr lang="cs-CZ"/>
          </a:p>
          <a:p>
            <a:pPr lvl="1"/>
            <a:r>
              <a:rPr lang="cs-CZ"/>
              <a:t>organická komplexotvorná činidla (Ca, Mg, Fe....) – poskytují konkrétní barvu s konkrétním prvkem, činidla tvoří složitou směs oxidantů/antioxidantů, stabilizátorů</a:t>
            </a:r>
          </a:p>
          <a:p>
            <a:pPr lvl="2"/>
            <a:r>
              <a:rPr lang="cs-CZ"/>
              <a:t>Calmagit, magon, benzethoniumchlorid</a:t>
            </a:r>
          </a:p>
          <a:p>
            <a:pPr lvl="1"/>
            <a:endParaRPr lang="cs-CZ"/>
          </a:p>
          <a:p>
            <a:pPr lvl="1"/>
            <a:r>
              <a:rPr lang="cs-CZ"/>
              <a:t>Konjugace s enzymy - specifické a univerzální pro organické molekuly utilizované organismem – metabolické dráhy</a:t>
            </a:r>
          </a:p>
          <a:p>
            <a:pPr lvl="2"/>
            <a:r>
              <a:rPr lang="cs-CZ"/>
              <a:t>Warburgův optický test, Trinderova peroxidázová reakce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3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D4BB1-9F75-4A88-95BB-488A653E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Barvy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04D980-2B44-4A4F-9E73-03684A828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54" y="1317625"/>
            <a:ext cx="5181600" cy="4351338"/>
          </a:xfrm>
        </p:spPr>
        <p:txBody>
          <a:bodyPr/>
          <a:lstStyle/>
          <a:p>
            <a:r>
              <a:rPr lang="cs-CZ" dirty="0"/>
              <a:t>Barva je vjem, který vzniká v mozku po dopadu světla na světločivný orgán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A7CB94-2E7D-45D0-BC81-9381A2C7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7" y="3031289"/>
            <a:ext cx="8639560" cy="3826711"/>
          </a:xfrm>
          <a:prstGeom prst="rect">
            <a:avLst/>
          </a:prstGeom>
        </p:spPr>
      </p:pic>
      <p:pic>
        <p:nvPicPr>
          <p:cNvPr id="1026" name="Picture 2" descr="Cone-fundamentals-with-srgb-spectru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28" y="175043"/>
            <a:ext cx="4307049" cy="30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8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6F4C9-523C-4BE5-8189-1441725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praxi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2E8B-3BB1-4F73-B038-10DD49DF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149"/>
            <a:ext cx="10515600" cy="4351338"/>
          </a:xfrm>
        </p:spPr>
        <p:txBody>
          <a:bodyPr/>
          <a:lstStyle/>
          <a:p>
            <a:r>
              <a:rPr lang="cs-CZ"/>
              <a:t>Chemická činidla</a:t>
            </a: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0400D7-F06A-4829-BFC2-0D6F3893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43" y="945141"/>
            <a:ext cx="5957234" cy="19460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D19542-26E2-4615-822E-C335B1CCA09E}"/>
              </a:ext>
            </a:extLst>
          </p:cNvPr>
          <p:cNvSpPr txBox="1"/>
          <p:nvPr/>
        </p:nvSpPr>
        <p:spPr>
          <a:xfrm>
            <a:off x="8107049" y="3101855"/>
            <a:ext cx="15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Sůdánová</a:t>
            </a:r>
            <a:r>
              <a:rPr lang="cs-CZ" dirty="0"/>
              <a:t> čerň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CC7DEF-016B-4CEC-9D45-EB94CBBF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81" y="3481479"/>
            <a:ext cx="3709245" cy="12286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2D7187-4908-43C2-89F6-A1615D845163}"/>
              </a:ext>
            </a:extLst>
          </p:cNvPr>
          <p:cNvSpPr txBox="1"/>
          <p:nvPr/>
        </p:nvSpPr>
        <p:spPr>
          <a:xfrm>
            <a:off x="8515860" y="4856603"/>
            <a:ext cx="10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Pyronin</a:t>
            </a:r>
            <a:r>
              <a:rPr lang="cs-CZ" dirty="0"/>
              <a:t>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88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2BFF3-9012-4E28-AC5E-95A0FBBE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A867F-DB52-4793-9A97-B52C994D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8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4DD6C-61D1-4B7B-83D5-5830069F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Barevnost molekul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6E95F6-9085-4CF7-96BB-4AAFFE384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Bílé světlo je složené ze všech částí viditelného světla</a:t>
            </a:r>
          </a:p>
          <a:p>
            <a:pPr marL="457200" lvl="1" indent="0">
              <a:buNone/>
            </a:pPr>
            <a:r>
              <a:rPr lang="cs-CZ"/>
              <a:t>-&gt; absorbcí části tohoto spektra dojde k vjemu tzv. doplňkové barvy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ECB42F-CF73-49CA-9F99-0367DB24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17" y="2708774"/>
            <a:ext cx="3862739" cy="3829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1EC0D2-79AC-469F-A6F7-4CA96349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40" y="2708774"/>
            <a:ext cx="5687814" cy="40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FE792-F62D-4EC4-83A4-C40A1C5F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Barvy – parametry světla</a:t>
            </a:r>
            <a:endParaRPr lang="en-GB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68C54F-2B2D-4E03-A69A-F5FF9120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Amplituda záření</a:t>
            </a:r>
          </a:p>
          <a:p>
            <a:r>
              <a:rPr lang="cs-CZ" dirty="0"/>
              <a:t>Vlnová délka</a:t>
            </a:r>
          </a:p>
          <a:p>
            <a:r>
              <a:rPr lang="cs-CZ" dirty="0"/>
              <a:t>Polychromatické / monochromatické světlo</a:t>
            </a:r>
          </a:p>
          <a:p>
            <a:r>
              <a:rPr lang="cs-CZ" dirty="0"/>
              <a:t>Depolarizované / polarizované světlo</a:t>
            </a:r>
          </a:p>
          <a:p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1A7560-74E3-4F55-9E84-3808684A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8695"/>
            <a:ext cx="4055076" cy="2869381"/>
          </a:xfrm>
          <a:prstGeom prst="rect">
            <a:avLst/>
          </a:prstGeom>
        </p:spPr>
      </p:pic>
      <p:pic>
        <p:nvPicPr>
          <p:cNvPr id="4" name="Obrázek 3" descr="Obsah obrázku text, monitor, interiér, zeď&#10;&#10;Popis byl vytvořen automaticky">
            <a:extLst>
              <a:ext uri="{FF2B5EF4-FFF2-40B4-BE49-F238E27FC236}">
                <a16:creationId xmlns:a16="http://schemas.microsoft.com/office/drawing/2014/main" id="{9D3376A7-EE3B-24EE-0398-29C02501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85" y="3946450"/>
            <a:ext cx="3393037" cy="2733869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6B00BCC-2917-AA2B-8094-971BF690A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8013" y="471295"/>
            <a:ext cx="3571875" cy="15049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CE4B1E-7C3F-30A4-5145-D5BC208D2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44" y="1883665"/>
            <a:ext cx="3810000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31BCC-91C8-4BCC-B991-BB85165B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Barevnost molekul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C722DC-6D16-437F-A142-E923F44F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28286" cy="4962353"/>
          </a:xfrm>
        </p:spPr>
        <p:txBody>
          <a:bodyPr>
            <a:normAutofit/>
          </a:bodyPr>
          <a:lstStyle/>
          <a:p>
            <a:r>
              <a:rPr lang="cs-CZ"/>
              <a:t>Absorbce světla je dosažena interakcí elektromagnetického záření s elektronovými obaly</a:t>
            </a:r>
          </a:p>
          <a:p>
            <a:r>
              <a:rPr lang="cs-CZ"/>
              <a:t>Dle pravidel kvantové fyziky ovšem dochází k absorbci pouze konkrétních vlnových délek = přechod elektronů mezi energetickými hladinami</a:t>
            </a:r>
          </a:p>
          <a:p>
            <a:r>
              <a:rPr lang="cs-CZ"/>
              <a:t>Jaké vlnové délky jsou absorbovány odpovídá struktuře molekuly</a:t>
            </a:r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B01386-2640-480B-8901-2325417DF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28" y="2326847"/>
            <a:ext cx="6425514" cy="29215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62F1FEE-F782-4A3E-8085-4977556DA9A2}"/>
              </a:ext>
            </a:extLst>
          </p:cNvPr>
          <p:cNvSpPr txBox="1"/>
          <p:nvPr/>
        </p:nvSpPr>
        <p:spPr>
          <a:xfrm>
            <a:off x="8069313" y="5343337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Fenolftalein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F29F1-CF97-4C24-BB34-033DAB4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Barevnost molekul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D77E0-C4E8-4F78-8789-28F933D7F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Absorpce</a:t>
            </a:r>
            <a:r>
              <a:rPr lang="en-GB" dirty="0"/>
              <a:t> se </a:t>
            </a:r>
            <a:r>
              <a:rPr lang="en-GB" dirty="0" err="1"/>
              <a:t>posunuje</a:t>
            </a:r>
            <a:r>
              <a:rPr lang="en-GB" dirty="0"/>
              <a:t> k </a:t>
            </a:r>
            <a:r>
              <a:rPr lang="en-GB" dirty="0" err="1"/>
              <a:t>delším</a:t>
            </a:r>
            <a:r>
              <a:rPr lang="en-GB" dirty="0"/>
              <a:t> </a:t>
            </a:r>
            <a:r>
              <a:rPr lang="en-GB" dirty="0" err="1"/>
              <a:t>vlnám</a:t>
            </a:r>
            <a:r>
              <a:rPr lang="en-GB" dirty="0"/>
              <a:t> </a:t>
            </a:r>
            <a:r>
              <a:rPr lang="en-GB" dirty="0" err="1"/>
              <a:t>červené</a:t>
            </a:r>
            <a:r>
              <a:rPr lang="en-GB" dirty="0"/>
              <a:t>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cs-CZ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je </a:t>
            </a:r>
            <a:r>
              <a:rPr lang="en-GB" dirty="0" err="1"/>
              <a:t>třeba</a:t>
            </a:r>
            <a:r>
              <a:rPr lang="en-GB" dirty="0"/>
              <a:t> k </a:t>
            </a:r>
            <a:r>
              <a:rPr lang="en-GB" dirty="0" err="1"/>
              <a:t>excitaci</a:t>
            </a:r>
            <a:r>
              <a:rPr lang="en-GB" dirty="0"/>
              <a:t> </a:t>
            </a:r>
            <a:r>
              <a:rPr lang="en-GB" dirty="0" err="1"/>
              <a:t>elektronů</a:t>
            </a:r>
            <a:r>
              <a:rPr lang="en-GB" dirty="0"/>
              <a:t> do</a:t>
            </a:r>
            <a:r>
              <a:rPr lang="cs-CZ" dirty="0"/>
              <a:t> </a:t>
            </a:r>
            <a:r>
              <a:rPr lang="en-GB" dirty="0"/>
              <a:t>"</a:t>
            </a:r>
            <a:r>
              <a:rPr lang="en-GB" dirty="0" err="1"/>
              <a:t>vzbuzeného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„</a:t>
            </a:r>
            <a:endParaRPr lang="cs-CZ" dirty="0"/>
          </a:p>
          <a:p>
            <a:r>
              <a:rPr lang="cs-CZ" dirty="0"/>
              <a:t>Složitý elektronový systém, interagující se světlem zahrnují</a:t>
            </a:r>
          </a:p>
          <a:p>
            <a:pPr lvl="1"/>
            <a:r>
              <a:rPr lang="cs-CZ" dirty="0"/>
              <a:t>Složité organické molekuly často s aromatickými systémy (často N-deriváty)</a:t>
            </a:r>
          </a:p>
          <a:p>
            <a:pPr lvl="1"/>
            <a:r>
              <a:rPr lang="cs-CZ"/>
              <a:t>Prvky s valenčními elektrony v d- a f- orbitalech</a:t>
            </a:r>
          </a:p>
          <a:p>
            <a:pPr lvl="1"/>
            <a:r>
              <a:rPr lang="cs-CZ"/>
              <a:t>Atomy s vysokým oxidačním číslem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60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4D612-69C7-409F-9444-18F1D7F3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v analytické chemii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CE209A-BDF6-4B1B-8C7B-E7DC9A0C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9076" cy="4956746"/>
          </a:xfrm>
        </p:spPr>
        <p:txBody>
          <a:bodyPr/>
          <a:lstStyle/>
          <a:p>
            <a:r>
              <a:rPr lang="cs-CZ" dirty="0"/>
              <a:t>Změna barvy molekul při chemický reakcích např.:</a:t>
            </a:r>
          </a:p>
          <a:p>
            <a:r>
              <a:rPr lang="cs-CZ" dirty="0"/>
              <a:t>Oxidaci/redukci</a:t>
            </a:r>
          </a:p>
          <a:p>
            <a:r>
              <a:rPr lang="cs-CZ" dirty="0"/>
              <a:t>Změně pH</a:t>
            </a:r>
          </a:p>
          <a:p>
            <a:r>
              <a:rPr lang="cs-CZ" dirty="0"/>
              <a:t>Přítomnosti konkrétního iontu</a:t>
            </a:r>
          </a:p>
          <a:p>
            <a:r>
              <a:rPr lang="cs-CZ" dirty="0"/>
              <a:t>Ztráta/zisk funkční skupiny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-&gt; jednoduše jde o změnu, která upraví strukturu/tvar elektronového systému molekuly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EDDCEA-6EE7-4C13-9D44-806D40FD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63" y="653467"/>
            <a:ext cx="4632979" cy="27697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4CF23B-282F-4A2A-A180-6C31FCE04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63" y="3558120"/>
            <a:ext cx="4071024" cy="32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BC9DA-0A0F-4CE9-8BE8-FB0F7C54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Kvantifikace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5E678-1A67-4AFE-8A5C-01249F78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7331" cy="4351338"/>
          </a:xfrm>
        </p:spPr>
        <p:txBody>
          <a:bodyPr/>
          <a:lstStyle/>
          <a:p>
            <a:r>
              <a:rPr lang="cs-CZ"/>
              <a:t>Odečet lze provést „okometricky“</a:t>
            </a:r>
          </a:p>
          <a:p>
            <a:pPr lvl="1"/>
            <a:r>
              <a:rPr lang="cs-CZ"/>
              <a:t>titrace s barevnými indikátory (iodometrická, manganistan...)</a:t>
            </a:r>
          </a:p>
          <a:p>
            <a:pPr lvl="1"/>
            <a:r>
              <a:rPr lang="cs-CZ"/>
              <a:t>přídavek iodu ke škrobu – modré zabarvení</a:t>
            </a:r>
          </a:p>
          <a:p>
            <a:pPr lvl="1"/>
            <a:r>
              <a:rPr lang="cs-CZ"/>
              <a:t>Vizualizace pruhů elektroforézy proteinů (Ag, Coomasie brilliant blue, amidočerň), </a:t>
            </a:r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5587526-C8DA-466E-A0C8-BB872EF81ABD}"/>
              </a:ext>
            </a:extLst>
          </p:cNvPr>
          <p:cNvSpPr txBox="1"/>
          <p:nvPr/>
        </p:nvSpPr>
        <p:spPr>
          <a:xfrm>
            <a:off x="7454196" y="6113698"/>
            <a:ext cx="2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Coomassie brilliant blue</a:t>
            </a:r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DBF0111-127E-4EC0-AFD6-7E952A800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15" y="3805487"/>
            <a:ext cx="3694930" cy="22111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6B0E89-1F25-4FE7-8CBF-48BE5D37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3" y="273614"/>
            <a:ext cx="5604971" cy="26148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DC0D39-EC1C-4341-8184-FA1F6B69B06B}"/>
              </a:ext>
            </a:extLst>
          </p:cNvPr>
          <p:cNvSpPr txBox="1"/>
          <p:nvPr/>
        </p:nvSpPr>
        <p:spPr>
          <a:xfrm>
            <a:off x="8232610" y="2932997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Fenolftalein</a:t>
            </a:r>
            <a:endParaRPr lang="en-GB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3361B42-FC8A-47E9-899F-C96F3E1F2C1F}"/>
              </a:ext>
            </a:extLst>
          </p:cNvPr>
          <p:cNvCxnSpPr/>
          <p:nvPr/>
        </p:nvCxnSpPr>
        <p:spPr>
          <a:xfrm>
            <a:off x="8084911" y="1487273"/>
            <a:ext cx="10814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D6FEC56-7817-4E9F-9A2D-ED9161F2A4E2}"/>
              </a:ext>
            </a:extLst>
          </p:cNvPr>
          <p:cNvSpPr txBox="1"/>
          <p:nvPr/>
        </p:nvSpPr>
        <p:spPr>
          <a:xfrm>
            <a:off x="8008676" y="102927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pH 8,2-9,8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4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BC9DA-0A0F-4CE9-8BE8-FB0F7C54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Kvantifikace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5E678-1A67-4AFE-8A5C-01249F78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Lidské oko není dost citlivé na jemné změny barev – pro kvantifikaci je vhodnější využít přístroje – absorpční spektrofotometr</a:t>
            </a:r>
          </a:p>
          <a:p>
            <a:endParaRPr lang="cs-CZ"/>
          </a:p>
          <a:p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17EA61-7AC2-40E1-A46D-ABE840E8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2916895"/>
            <a:ext cx="9985310" cy="3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67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733</Words>
  <Application>Microsoft Office PowerPoint</Application>
  <PresentationFormat>Širokoúhlá obrazovka</PresentationFormat>
  <Paragraphs>137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Barevnost molekul a její analytické využití</vt:lpstr>
      <vt:lpstr>Barvy</vt:lpstr>
      <vt:lpstr>Barevnost molekul</vt:lpstr>
      <vt:lpstr>Barvy – parametry světla</vt:lpstr>
      <vt:lpstr>Barevnost molekul</vt:lpstr>
      <vt:lpstr>Barevnost molekul</vt:lpstr>
      <vt:lpstr>Využití v analytické chemii</vt:lpstr>
      <vt:lpstr>Kvantifikace</vt:lpstr>
      <vt:lpstr>Kvantifikace</vt:lpstr>
      <vt:lpstr>Kvantifikace</vt:lpstr>
      <vt:lpstr>Využití v praxi</vt:lpstr>
      <vt:lpstr>Využití v praxi</vt:lpstr>
      <vt:lpstr>Využití v praxi</vt:lpstr>
      <vt:lpstr>Využití v praxi</vt:lpstr>
      <vt:lpstr>Využití v praxi</vt:lpstr>
      <vt:lpstr>Využití v praxi</vt:lpstr>
      <vt:lpstr>Využití v praxi</vt:lpstr>
      <vt:lpstr>Využití v praxi</vt:lpstr>
      <vt:lpstr>Shrnutí</vt:lpstr>
      <vt:lpstr>Využití v praxi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Barevnost molekul a jejich využití</dc:title>
  <dc:creator>Ondřej Wiewiorka</dc:creator>
  <cp:lastModifiedBy>Ondřej Wiewiorka</cp:lastModifiedBy>
  <cp:revision>53</cp:revision>
  <dcterms:created xsi:type="dcterms:W3CDTF">2018-09-12T17:59:55Z</dcterms:created>
  <dcterms:modified xsi:type="dcterms:W3CDTF">2022-09-07T07:24:45Z</dcterms:modified>
</cp:coreProperties>
</file>