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72" r:id="rId6"/>
    <p:sldId id="262" r:id="rId7"/>
    <p:sldId id="274" r:id="rId8"/>
    <p:sldId id="275" r:id="rId9"/>
    <p:sldId id="276" r:id="rId10"/>
    <p:sldId id="261" r:id="rId11"/>
    <p:sldId id="263" r:id="rId12"/>
    <p:sldId id="279" r:id="rId13"/>
    <p:sldId id="278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BECC-B628-4C74-A03F-CAE16233EA4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EF89-0084-4FC3-9D4A-D6D76389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C20E-00C1-4C81-861C-EBC75D82B831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5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940-BC3F-4A9B-8B2B-E4164032FBC8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7A7-29AC-4A76-A7E8-CA5257EEB2CB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34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5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5F88-2053-482E-8A85-48E648E73D58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1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6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3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7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0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503161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7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4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901-5619-4775-B47E-4BC4EB742759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3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20F-40F1-4681-B3CE-1F1991C17B5F}" type="datetime1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3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13B5-2283-4483-BA5D-E67BB6AE9692}" type="datetime1">
              <a:rPr lang="cs-CZ" smtClean="0"/>
              <a:t>29.01.2024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243-68D0-46B7-8344-8BAFBC3B4A5E}" type="datetime1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35BA-D29A-43C0-B733-FB597D50420E}" type="datetime1">
              <a:rPr lang="cs-CZ" smtClean="0"/>
              <a:t>29.01.2024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56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4C95-DF03-4007-9D70-1FC129D70171}" type="datetime1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4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033-9160-4CC6-B1C9-D37CAA90F044}" type="datetime1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8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9C13-CCD1-4761-9BD7-44A7B7A4B4A5}" type="datetime1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7CFB-FD6A-470A-800A-8F35385E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6762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Klinická biochemie II - MST P23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11. prosince 2023</a:t>
            </a:r>
          </a:p>
        </p:txBody>
      </p:sp>
    </p:spTree>
    <p:extLst>
      <p:ext uri="{BB962C8B-B14F-4D97-AF65-F5344CB8AC3E}">
        <p14:creationId xmlns:p14="http://schemas.microsoft.com/office/powerpoint/2010/main" val="40027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Afinitní interakce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Síla interakce</a:t>
            </a:r>
          </a:p>
          <a:p>
            <a:r>
              <a:rPr lang="cs-CZ" dirty="0"/>
              <a:t>t</a:t>
            </a:r>
            <a:r>
              <a:rPr lang="cs-CZ" dirty="0" smtClean="0"/>
              <a:t>erminologie: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/>
              <a:t>- ligand</a:t>
            </a:r>
          </a:p>
          <a:p>
            <a:r>
              <a:rPr lang="cs-CZ" dirty="0"/>
              <a:t>Disociační konstanta </a:t>
            </a:r>
            <a:r>
              <a:rPr lang="cs-CZ" dirty="0" err="1"/>
              <a:t>K</a:t>
            </a:r>
            <a:r>
              <a:rPr lang="cs-CZ" baseline="-25000" dirty="0" err="1"/>
              <a:t>d</a:t>
            </a:r>
            <a:r>
              <a:rPr lang="cs-CZ" dirty="0"/>
              <a:t> </a:t>
            </a:r>
          </a:p>
          <a:p>
            <a:r>
              <a:rPr lang="cs-CZ" dirty="0" err="1"/>
              <a:t>pM</a:t>
            </a:r>
            <a:r>
              <a:rPr lang="cs-CZ" dirty="0"/>
              <a:t> – </a:t>
            </a:r>
            <a:r>
              <a:rPr lang="cs-CZ" dirty="0" err="1"/>
              <a:t>nM</a:t>
            </a:r>
            <a:r>
              <a:rPr lang="cs-CZ" dirty="0"/>
              <a:t> – silná afinita nebo těsná vazba</a:t>
            </a:r>
          </a:p>
          <a:p>
            <a:r>
              <a:rPr lang="cs-CZ" dirty="0"/>
              <a:t>µM – </a:t>
            </a:r>
            <a:r>
              <a:rPr lang="cs-CZ" dirty="0" err="1"/>
              <a:t>mM</a:t>
            </a:r>
            <a:r>
              <a:rPr lang="cs-CZ" dirty="0"/>
              <a:t> – slabá interakce</a:t>
            </a:r>
          </a:p>
          <a:p>
            <a:r>
              <a:rPr lang="cs-CZ" dirty="0"/>
              <a:t>Plazmatické proteiny – léčiva (slabé)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36BA00-D212-DDD2-893D-CBE892AC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773112"/>
            <a:ext cx="4086225" cy="21050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42C682-E038-B459-5FA3-7160286E4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4701"/>
          <a:stretch/>
        </p:blipFill>
        <p:spPr>
          <a:xfrm>
            <a:off x="7641772" y="3351439"/>
            <a:ext cx="3245498" cy="2839356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A70808-C9C3-4EFA-7B96-B2F251A7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0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5FAC931-9045-C72B-A8DC-797C9B08F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805" y="565132"/>
            <a:ext cx="8073566" cy="435133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B92BAC-83A2-1B72-576D-7AC4F40A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11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D6C3DE-7E88-66BE-2808-A03394138BBA}"/>
              </a:ext>
            </a:extLst>
          </p:cNvPr>
          <p:cNvSpPr txBox="1"/>
          <p:nvPr/>
        </p:nvSpPr>
        <p:spPr>
          <a:xfrm>
            <a:off x="407567" y="5145070"/>
            <a:ext cx="11376865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7051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tzv. ˮ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volné frakce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ˮ je pouze volné léčivo schopno transportu (přemístění) z krevního řečiště skrz membrány do cílových tkání a orgánů, kde působí farmakologických efektem. Cyklus léčiva v organismu je zjednodušeně ilustrován na obrázku výše.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azba léčiv na plazmatické proteiny patří mezi faktory ovlivňující celkový farmakologický profil léčiva.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67F2D-EAF6-5E18-A840-A36D3ACA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856AE-ED9F-4A5E-E3A0-FB548FD8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rychlé a flexibilní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nastavení testů</a:t>
            </a:r>
          </a:p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ěření v roztok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 imobilizace</a:t>
            </a:r>
          </a:p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ntegrovaná kontrola kvality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umožňuje detekci agregačních a srážecích procesů během měření </a:t>
            </a:r>
          </a:p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termoforéza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molekul závisí kromě jejich velikosti také na náboji a hydratačním obalu (více informací)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malá spotřeba vzorku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variabilita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pufru,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dokonce 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komplikované směsi (krevní plasma či buněčný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lyzát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803C4E-1AC2-5479-B5F9-F8D8531F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3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Kapičková </a:t>
            </a:r>
            <a:r>
              <a:rPr lang="cs-CZ" dirty="0" err="1"/>
              <a:t>mikrofluidika</a:t>
            </a:r>
            <a:r>
              <a:rPr lang="cs-CZ" dirty="0"/>
              <a:t> – aplikace v enzymologii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Sedlák Michal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83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DBC8F9-5226-8E4E-FEFF-8B1A1BFA7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5FB2E-D5A4-CC9B-DD09-F5FCAC6E9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1C86DE-C48D-7D01-B9AB-39E2579F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EFC7DB-F4CC-E752-DA5D-724A4BEC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dirty="0" err="1"/>
              <a:t>Mikrofluidika</a:t>
            </a:r>
            <a:endParaRPr lang="cs-CZ" dirty="0"/>
          </a:p>
          <a:p>
            <a:r>
              <a:rPr lang="cs-CZ" dirty="0"/>
              <a:t>Enzymová kinetika</a:t>
            </a:r>
          </a:p>
          <a:p>
            <a:r>
              <a:rPr lang="cs-CZ" dirty="0"/>
              <a:t>Dnes ve cvičení</a:t>
            </a:r>
          </a:p>
        </p:txBody>
      </p:sp>
    </p:spTree>
    <p:extLst>
      <p:ext uri="{BB962C8B-B14F-4D97-AF65-F5344CB8AC3E}">
        <p14:creationId xmlns:p14="http://schemas.microsoft.com/office/powerpoint/2010/main" val="19341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F72303-7585-83B0-203F-4F0FE3B19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A81A8F-1ED2-831C-C66D-2292AE33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91251"/>
            <a:ext cx="10753200" cy="4586860"/>
          </a:xfrm>
        </p:spPr>
        <p:txBody>
          <a:bodyPr/>
          <a:lstStyle/>
          <a:p>
            <a:r>
              <a:rPr lang="cs-CZ" sz="2000" dirty="0"/>
              <a:t>Miniaturizace laboratorních postupů</a:t>
            </a:r>
          </a:p>
          <a:p>
            <a:r>
              <a:rPr lang="cs-CZ" sz="2000" dirty="0"/>
              <a:t>Nižší spotřeba látek, velké množství dat</a:t>
            </a:r>
          </a:p>
          <a:p>
            <a:endParaRPr lang="cs-CZ" sz="600" i="1" kern="1200" dirty="0">
              <a:solidFill>
                <a:srgbClr val="222222"/>
              </a:solidFill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F94716B-AB7E-BCC6-4B12-4FDD498F906C}"/>
              </a:ext>
            </a:extLst>
          </p:cNvPr>
          <p:cNvSpPr txBox="1">
            <a:spLocks/>
          </p:cNvSpPr>
          <p:nvPr/>
        </p:nvSpPr>
        <p:spPr>
          <a:xfrm>
            <a:off x="720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Mikrofluidika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příklady</a:t>
            </a:r>
          </a:p>
        </p:txBody>
      </p:sp>
      <p:pic>
        <p:nvPicPr>
          <p:cNvPr id="8" name="Obrázek 7" descr="Obsah obrázku text, diagram, snímek obrazovky, design&#10;&#10;Popis byl vytvořen automaticky">
            <a:extLst>
              <a:ext uri="{FF2B5EF4-FFF2-40B4-BE49-F238E27FC236}">
                <a16:creationId xmlns:a16="http://schemas.microsoft.com/office/drawing/2014/main" id="{AE93A939-726E-2B41-C563-86AB289C0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2" y="2386664"/>
            <a:ext cx="3331609" cy="3091447"/>
          </a:xfrm>
          <a:prstGeom prst="rect">
            <a:avLst/>
          </a:prstGeom>
        </p:spPr>
      </p:pic>
      <p:pic>
        <p:nvPicPr>
          <p:cNvPr id="10" name="Obrázek 9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9A6E1C26-D16A-FA37-ADBC-C0C6AAEFC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54" y="2501031"/>
            <a:ext cx="3407752" cy="379430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7AF7EAF-2DC8-05DE-8793-EC95440FCB4D}"/>
              </a:ext>
            </a:extLst>
          </p:cNvPr>
          <p:cNvSpPr txBox="1"/>
          <p:nvPr/>
        </p:nvSpPr>
        <p:spPr>
          <a:xfrm>
            <a:off x="540000" y="5754187"/>
            <a:ext cx="333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Li, Y., </a:t>
            </a:r>
            <a:r>
              <a:rPr kumimoji="0" lang="en-US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Mahjoubfar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A., Chen, C.L. et al. Deep Cytometry: Deep learning with Real-time Inference in Cell Sorting and Flow Cytometry.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 Rep </a:t>
            </a:r>
            <a:r>
              <a:rPr kumimoji="0" lang="en-US" sz="6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11088 (2019). https://doi.org/10.1038/s41598-019-47193-6</a:t>
            </a:r>
            <a:endParaRPr kumimoji="0" lang="cs-CZ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AB8292-93A3-4C8F-572B-C4D171E2E134}"/>
              </a:ext>
            </a:extLst>
          </p:cNvPr>
          <p:cNvSpPr txBox="1"/>
          <p:nvPr/>
        </p:nvSpPr>
        <p:spPr>
          <a:xfrm>
            <a:off x="4279261" y="6295334"/>
            <a:ext cx="363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Lamartine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benefits of DNA microarrays in fundamental and applied bio-medicine.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Materials Science and Engineering: C, Volume 26, Issues 2–3,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2006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https://doi.org/10.1016/j.msec.2005.10.068.</a:t>
            </a:r>
            <a:endParaRPr kumimoji="0" lang="cs-CZ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Obrázek 13" descr="Obsah obrázku diagram, řada/pruh, text, Písmo&#10;&#10;Popis byl vytvořen automaticky">
            <a:extLst>
              <a:ext uri="{FF2B5EF4-FFF2-40B4-BE49-F238E27FC236}">
                <a16:creationId xmlns:a16="http://schemas.microsoft.com/office/drawing/2014/main" id="{C31A7A03-83AD-1141-717F-E01211BA3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10" y="663547"/>
            <a:ext cx="4118846" cy="129472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A85A734-2EE6-5245-075B-62E441A81491}"/>
              </a:ext>
            </a:extLst>
          </p:cNvPr>
          <p:cNvSpPr txBox="1"/>
          <p:nvPr/>
        </p:nvSpPr>
        <p:spPr>
          <a:xfrm>
            <a:off x="900639" y="1986554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Průtoková </a:t>
            </a:r>
            <a:r>
              <a:rPr kumimoji="0" lang="cs-CZ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cytometrie</a:t>
            </a:r>
            <a:endParaRPr kumimoji="0" lang="cs-CZ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94DEDC-F4E5-E34A-B325-6D0FBE787D3D}"/>
              </a:ext>
            </a:extLst>
          </p:cNvPr>
          <p:cNvSpPr txBox="1"/>
          <p:nvPr/>
        </p:nvSpPr>
        <p:spPr>
          <a:xfrm>
            <a:off x="8571045" y="114775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Elektroforéza na čipu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ECE8FE6-C675-A513-5CD3-B2AC00F92967}"/>
              </a:ext>
            </a:extLst>
          </p:cNvPr>
          <p:cNvSpPr txBox="1"/>
          <p:nvPr/>
        </p:nvSpPr>
        <p:spPr>
          <a:xfrm>
            <a:off x="8201427" y="5160120"/>
            <a:ext cx="333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Guardia M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Armenta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S.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Downsizing the Methods.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Analytical Chemistry,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Elsevier,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 57,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</a:t>
            </a:r>
            <a:endParaRPr kumimoji="0" lang="cs-CZ" sz="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8AD1857-4F18-D5EC-DDB3-A22EFD0B03B5}"/>
              </a:ext>
            </a:extLst>
          </p:cNvPr>
          <p:cNvSpPr txBox="1"/>
          <p:nvPr/>
        </p:nvSpPr>
        <p:spPr>
          <a:xfrm>
            <a:off x="8201427" y="5490940"/>
            <a:ext cx="333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" b="0" i="1">
                <a:solidFill>
                  <a:srgbClr val="222222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Kim J, Jensen EC,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Stockton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AM,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Mathies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RA. Universal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microfluidic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automaton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autonomous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sample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processing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Mars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Organic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Analyzer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2013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20;85(16):7682-8.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10.1021/ac303767m. </a:t>
            </a:r>
            <a:r>
              <a:rPr kumimoji="0" lang="cs-CZ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Epub</a:t>
            </a:r>
            <a:r>
              <a:rPr kumimoji="0" lang="cs-CZ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2013 Jul 29. PMID: 23675832.</a:t>
            </a:r>
          </a:p>
        </p:txBody>
      </p:sp>
      <p:pic>
        <p:nvPicPr>
          <p:cNvPr id="21" name="Obrázek 20" descr="Obsah obrázku text, kruh&#10;&#10;Popis byl vytvořen automaticky">
            <a:extLst>
              <a:ext uri="{FF2B5EF4-FFF2-40B4-BE49-F238E27FC236}">
                <a16:creationId xmlns:a16="http://schemas.microsoft.com/office/drawing/2014/main" id="{0BAAF6BD-DD53-8CA1-1982-726382791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26" y="2386664"/>
            <a:ext cx="3019413" cy="2660624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9CDA4C8E-2713-F798-98C3-065841D05C4F}"/>
              </a:ext>
            </a:extLst>
          </p:cNvPr>
          <p:cNvSpPr txBox="1"/>
          <p:nvPr/>
        </p:nvSpPr>
        <p:spPr>
          <a:xfrm>
            <a:off x="5157479" y="2039246"/>
            <a:ext cx="124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DNA čipy</a:t>
            </a:r>
          </a:p>
        </p:txBody>
      </p:sp>
    </p:spTree>
    <p:extLst>
      <p:ext uri="{BB962C8B-B14F-4D97-AF65-F5344CB8AC3E}">
        <p14:creationId xmlns:p14="http://schemas.microsoft.com/office/powerpoint/2010/main" val="38599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F72303-7585-83B0-203F-4F0FE3B19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F94716B-AB7E-BCC6-4B12-4FDD498F906C}"/>
              </a:ext>
            </a:extLst>
          </p:cNvPr>
          <p:cNvSpPr txBox="1">
            <a:spLocks/>
          </p:cNvSpPr>
          <p:nvPr/>
        </p:nvSpPr>
        <p:spPr>
          <a:xfrm>
            <a:off x="720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Kapičková </a:t>
            </a:r>
            <a:r>
              <a:rPr kumimoji="0" 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mikrofluidika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7" name="Obrázek 26" descr="Obsah obrázku text, snímek obrazovky, Obdélník, Písmo&#10;&#10;Popis byl vytvořen automaticky">
            <a:extLst>
              <a:ext uri="{FF2B5EF4-FFF2-40B4-BE49-F238E27FC236}">
                <a16:creationId xmlns:a16="http://schemas.microsoft.com/office/drawing/2014/main" id="{E4C4C0C0-80C1-9F9D-8CCE-7285A551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7" y="1574686"/>
            <a:ext cx="3511300" cy="3941826"/>
          </a:xfrm>
          <a:prstGeom prst="rect">
            <a:avLst/>
          </a:prstGeom>
        </p:spPr>
      </p:pic>
      <p:pic>
        <p:nvPicPr>
          <p:cNvPr id="29" name="Obrázek 28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1AAD2D00-889A-C4BC-C9DC-01A522717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55" y="1545793"/>
            <a:ext cx="2466938" cy="2466938"/>
          </a:xfrm>
          <a:prstGeom prst="rect">
            <a:avLst/>
          </a:prstGeom>
        </p:spPr>
      </p:pic>
      <p:pic>
        <p:nvPicPr>
          <p:cNvPr id="31" name="Obrázek 30" descr="Obsah obrázku řada/pruh, snímek obrazovky, design&#10;&#10;Popis byl vytvořen automaticky">
            <a:extLst>
              <a:ext uri="{FF2B5EF4-FFF2-40B4-BE49-F238E27FC236}">
                <a16:creationId xmlns:a16="http://schemas.microsoft.com/office/drawing/2014/main" id="{69579F50-988F-B125-0E23-490B3203E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55" y="1570436"/>
            <a:ext cx="2452598" cy="1858564"/>
          </a:xfrm>
          <a:prstGeom prst="rect">
            <a:avLst/>
          </a:prstGeom>
        </p:spPr>
      </p:pic>
      <p:pic>
        <p:nvPicPr>
          <p:cNvPr id="33" name="Obrázek 32" descr="Obsah obrázku diagram, symbol, skica, Dětské kresby&#10;&#10;Popis byl vytvořen automaticky">
            <a:extLst>
              <a:ext uri="{FF2B5EF4-FFF2-40B4-BE49-F238E27FC236}">
                <a16:creationId xmlns:a16="http://schemas.microsoft.com/office/drawing/2014/main" id="{19D89B93-C31B-CD0B-2CAF-EC7EDA2FE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04" y="1570436"/>
            <a:ext cx="2145699" cy="2238586"/>
          </a:xfrm>
          <a:prstGeom prst="rect">
            <a:avLst/>
          </a:prstGeom>
        </p:spPr>
      </p:pic>
      <p:pic>
        <p:nvPicPr>
          <p:cNvPr id="35" name="Obrázek 34" descr="Obsah obrázku diagram, design&#10;&#10;Popis byl vytvořen automaticky">
            <a:extLst>
              <a:ext uri="{FF2B5EF4-FFF2-40B4-BE49-F238E27FC236}">
                <a16:creationId xmlns:a16="http://schemas.microsoft.com/office/drawing/2014/main" id="{50F50AF7-72AC-556D-20EA-57E6C5FB0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11" y="4549882"/>
            <a:ext cx="4798207" cy="1933414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9A14ADCE-B32F-069E-B7E7-F868193E1713}"/>
              </a:ext>
            </a:extLst>
          </p:cNvPr>
          <p:cNvSpPr txBox="1"/>
          <p:nvPr/>
        </p:nvSpPr>
        <p:spPr>
          <a:xfrm>
            <a:off x="1078149" y="1145683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Tvorba kapek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89E8935-AF94-C4BD-F10F-7F574B300EA5}"/>
              </a:ext>
            </a:extLst>
          </p:cNvPr>
          <p:cNvSpPr txBox="1"/>
          <p:nvPr/>
        </p:nvSpPr>
        <p:spPr>
          <a:xfrm>
            <a:off x="4524652" y="1168518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Spojování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A3CEF4B-D2D2-80F5-21E3-292EDA913F02}"/>
              </a:ext>
            </a:extLst>
          </p:cNvPr>
          <p:cNvSpPr txBox="1"/>
          <p:nvPr/>
        </p:nvSpPr>
        <p:spPr>
          <a:xfrm>
            <a:off x="7295960" y="114234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Třídění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B9EB770-6EDA-BFBC-EC25-1A7E177FE0C9}"/>
              </a:ext>
            </a:extLst>
          </p:cNvPr>
          <p:cNvSpPr txBox="1"/>
          <p:nvPr/>
        </p:nvSpPr>
        <p:spPr>
          <a:xfrm>
            <a:off x="9521216" y="1142340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Zachycení na čipu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F4FCB8D-587E-622C-213A-A10B68B5E88E}"/>
              </a:ext>
            </a:extLst>
          </p:cNvPr>
          <p:cNvSpPr txBox="1"/>
          <p:nvPr/>
        </p:nvSpPr>
        <p:spPr>
          <a:xfrm>
            <a:off x="6110485" y="416986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Dělení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75D2667-B4E7-96B6-7469-822FF39EAC35}"/>
              </a:ext>
            </a:extLst>
          </p:cNvPr>
          <p:cNvSpPr txBox="1"/>
          <p:nvPr/>
        </p:nvSpPr>
        <p:spPr>
          <a:xfrm>
            <a:off x="691339" y="6215500"/>
            <a:ext cx="333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S. N. Lai, X. Ouyang, and B. Zheng, in Detection Methods in Precision Medicine, ed. M. (. Yang and M. Thompson, The Royal Society of Chemistry, 2020, pp. 253-278.</a:t>
            </a:r>
            <a:endParaRPr kumimoji="0" lang="cs-CZ" sz="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825E3A1C-3A54-249A-5B9E-D1E63164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91251"/>
            <a:ext cx="10753200" cy="1890860"/>
          </a:xfrm>
        </p:spPr>
        <p:txBody>
          <a:bodyPr/>
          <a:lstStyle/>
          <a:p>
            <a:r>
              <a:rPr lang="cs-CZ" sz="2000" dirty="0"/>
              <a:t>Biokatalyzátory, metabolismus, signalizace</a:t>
            </a:r>
          </a:p>
          <a:p>
            <a:r>
              <a:rPr lang="cs-CZ" sz="2000" dirty="0"/>
              <a:t>Rovnice </a:t>
            </a:r>
            <a:r>
              <a:rPr lang="cs-CZ" sz="2000" dirty="0" err="1"/>
              <a:t>Michaelise-Mentenové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600" i="1" kern="1200" dirty="0">
              <a:solidFill>
                <a:srgbClr val="222222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ED1A83-2971-B2F9-7F08-F2BD1982E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B247C9-74B3-DECD-25FF-564DA8FFB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 descr="Obsah obrázku text, řada/pruh, Vykreslený graf, číslo&#10;&#10;Popis byl vytvořen automaticky">
            <a:extLst>
              <a:ext uri="{FF2B5EF4-FFF2-40B4-BE49-F238E27FC236}">
                <a16:creationId xmlns:a16="http://schemas.microsoft.com/office/drawing/2014/main" id="{BBEDF668-BDA7-3711-EA17-87DF83A3F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99" y="829576"/>
            <a:ext cx="5873320" cy="2638851"/>
          </a:xfrm>
          <a:prstGeom prst="rect">
            <a:avLst/>
          </a:prstGeom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FD67DB36-1A2D-5C55-E13E-5EBF44F34D45}"/>
              </a:ext>
            </a:extLst>
          </p:cNvPr>
          <p:cNvSpPr txBox="1">
            <a:spLocks/>
          </p:cNvSpPr>
          <p:nvPr/>
        </p:nvSpPr>
        <p:spPr>
          <a:xfrm>
            <a:off x="720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Enzymy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3F0252-F8DF-AEA6-4D56-963C6DECC451}"/>
                  </a:ext>
                </a:extLst>
              </p:cNvPr>
              <p:cNvSpPr txBox="1"/>
              <p:nvPr/>
            </p:nvSpPr>
            <p:spPr>
              <a:xfrm>
                <a:off x="-350543" y="1820637"/>
                <a:ext cx="6094378" cy="739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  <m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𝑚𝑎𝑥</m:t>
                              </m:r>
                            </m:sub>
                          </m:sSub>
                          <m:r>
                            <a:rPr kumimoji="0" lang="cs-CZ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sub>
                          </m:sSub>
                          <m:r>
                            <a:rPr kumimoji="0" lang="cs-CZ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3F0252-F8DF-AEA6-4D56-963C6DECC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43" y="1820637"/>
                <a:ext cx="6094378" cy="739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39173C63-6502-307B-CECF-71A45F1C4834}"/>
              </a:ext>
            </a:extLst>
          </p:cNvPr>
          <p:cNvSpPr txBox="1">
            <a:spLocks/>
          </p:cNvSpPr>
          <p:nvPr/>
        </p:nvSpPr>
        <p:spPr>
          <a:xfrm>
            <a:off x="666000" y="2606214"/>
            <a:ext cx="10753200" cy="1890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… rychlost reakce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… koncentrace produktu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… čas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Vmax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… limitní rychlost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… koncentrace substrátu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 …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michaelisova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konstanta</a:t>
            </a: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300" b="0" i="1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3976358C-C87F-3241-4C0A-8B77A469D5BB}"/>
              </a:ext>
            </a:extLst>
          </p:cNvPr>
          <p:cNvSpPr txBox="1">
            <a:spLocks/>
          </p:cNvSpPr>
          <p:nvPr/>
        </p:nvSpPr>
        <p:spPr>
          <a:xfrm>
            <a:off x="6369229" y="3744905"/>
            <a:ext cx="3957881" cy="1890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Linearizace (y = </a:t>
            </a:r>
            <a:r>
              <a:rPr kumimoji="0" lang="cs-CZ" sz="14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</a:t>
            </a:r>
            <a:r>
              <a:rPr kumimoji="0" lang="cs-CZ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b)</a:t>
            </a: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= Km /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Vmax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 = 1 /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Vmax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300" b="0" i="1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2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9E7B1D-9D6D-83DA-8FB4-593766520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16CAE-9CC3-E2F6-6F19-2A7D5F4DA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E566E2-5918-69F8-B4B8-7DF25FED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Inibitory</a:t>
            </a:r>
            <a:r>
              <a:rPr lang="cs-CZ" sz="3200" dirty="0"/>
              <a:t> enzymů jako léčiva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D2AE0F-C703-B528-AECB-746D2441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2" y="1586791"/>
            <a:ext cx="5247498" cy="4081140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Př.: Aspirin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BE1072AC-2D41-A03A-FA40-B55ED94266A2}"/>
              </a:ext>
            </a:extLst>
          </p:cNvPr>
          <p:cNvSpPr txBox="1">
            <a:spLocks/>
          </p:cNvSpPr>
          <p:nvPr/>
        </p:nvSpPr>
        <p:spPr>
          <a:xfrm>
            <a:off x="62982" y="1567457"/>
            <a:ext cx="5247498" cy="4081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marR="0" lvl="0" indent="0" algn="ctr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snížení aktivity cílového enzymu</a:t>
            </a:r>
          </a:p>
          <a:p>
            <a:pPr marL="72000" marR="0" lvl="0" indent="0" algn="ctr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>
                <a:tab pos="447675" algn="l"/>
              </a:tabLst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00" marR="0" lvl="0" indent="0" algn="ctr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>
                <a:tab pos="447675" algn="l"/>
              </a:tabLst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terapeutický efekt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485AA5-4CC3-A77E-6F51-AAD42A65E1A1}"/>
              </a:ext>
            </a:extLst>
          </p:cNvPr>
          <p:cNvGrpSpPr/>
          <p:nvPr/>
        </p:nvGrpSpPr>
        <p:grpSpPr>
          <a:xfrm>
            <a:off x="6374860" y="1875616"/>
            <a:ext cx="4748336" cy="4032655"/>
            <a:chOff x="6575898" y="1799345"/>
            <a:chExt cx="4748336" cy="4032655"/>
          </a:xfrm>
        </p:grpSpPr>
        <p:pic>
          <p:nvPicPr>
            <p:cNvPr id="9" name="Obrázek 8" descr="Obsah obrázku kresba, Grafika, ilustrace, design&#10;&#10;Popis byl vytvořen automaticky">
              <a:extLst>
                <a:ext uri="{FF2B5EF4-FFF2-40B4-BE49-F238E27FC236}">
                  <a16:creationId xmlns:a16="http://schemas.microsoft.com/office/drawing/2014/main" id="{75E634C3-920F-52D5-8F1E-12D14F7E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555" y="2146860"/>
              <a:ext cx="4269679" cy="3685140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BD70CB1-C5F0-F931-6F0E-BD19EB015514}"/>
                </a:ext>
              </a:extLst>
            </p:cNvPr>
            <p:cNvSpPr txBox="1"/>
            <p:nvPr/>
          </p:nvSpPr>
          <p:spPr>
            <a:xfrm>
              <a:off x="6575898" y="5145931"/>
              <a:ext cx="1824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k. acetylsalicylová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6B70EF85-5597-4235-D56D-F2806F39EBA3}"/>
                </a:ext>
              </a:extLst>
            </p:cNvPr>
            <p:cNvSpPr txBox="1"/>
            <p:nvPr/>
          </p:nvSpPr>
          <p:spPr>
            <a:xfrm>
              <a:off x="8376719" y="5145931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k. salicylová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F48CBD0-AE48-C2E9-57CC-DD54871F8F07}"/>
                </a:ext>
              </a:extLst>
            </p:cNvPr>
            <p:cNvSpPr txBox="1"/>
            <p:nvPr/>
          </p:nvSpPr>
          <p:spPr>
            <a:xfrm>
              <a:off x="8175175" y="1799345"/>
              <a:ext cx="2303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enzym </a:t>
              </a:r>
              <a:r>
                <a:rPr kumimoji="0" lang="cs-CZ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cyklooxygenáza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4B6FD7BE-974E-142E-FA4B-3BC7543D618F}"/>
              </a:ext>
            </a:extLst>
          </p:cNvPr>
          <p:cNvSpPr/>
          <p:nvPr/>
        </p:nvSpPr>
        <p:spPr bwMode="auto">
          <a:xfrm>
            <a:off x="2565509" y="2060077"/>
            <a:ext cx="242443" cy="4474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A3C959F-8E04-EDB9-800D-99A5DFD0677C}"/>
              </a:ext>
            </a:extLst>
          </p:cNvPr>
          <p:cNvSpPr txBox="1"/>
          <p:nvPr/>
        </p:nvSpPr>
        <p:spPr>
          <a:xfrm>
            <a:off x="6096000" y="6077001"/>
            <a:ext cx="3766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Fitzgerald DJ,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FitzGerald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 (2013):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Historical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lessons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translational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medicine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Cyclooxygenase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inhibition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P2Y12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antagonism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 112:174-194.</a:t>
            </a:r>
          </a:p>
        </p:txBody>
      </p:sp>
    </p:spTree>
    <p:extLst>
      <p:ext uri="{BB962C8B-B14F-4D97-AF65-F5344CB8AC3E}">
        <p14:creationId xmlns:p14="http://schemas.microsoft.com/office/powerpoint/2010/main" val="254638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1BCC1F-CCCC-3356-ED1B-1E6DBC7DB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9EDBF-B53C-3387-C794-1474DEF06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56EDE2-2936-58B7-AE35-9A97DAA7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4212"/>
            <a:ext cx="10753200" cy="451576"/>
          </a:xfrm>
        </p:spPr>
        <p:txBody>
          <a:bodyPr/>
          <a:lstStyle/>
          <a:p>
            <a:r>
              <a:rPr lang="cs-CZ" sz="3200" dirty="0"/>
              <a:t>Inhibice aktivity enzymu</a:t>
            </a:r>
          </a:p>
        </p:txBody>
      </p:sp>
      <p:pic>
        <p:nvPicPr>
          <p:cNvPr id="7" name="Zástupný obsah 6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CC835C70-A3A4-068B-D178-869E1139A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656820"/>
            <a:ext cx="2916739" cy="4045798"/>
          </a:xfrm>
        </p:spPr>
      </p:pic>
      <p:pic>
        <p:nvPicPr>
          <p:cNvPr id="9" name="Obrázek 8" descr="Obsah obrázku text, řada/pruh, diagram, snímek obrazovky&#10;&#10;Popis byl vytvořen automaticky">
            <a:extLst>
              <a:ext uri="{FF2B5EF4-FFF2-40B4-BE49-F238E27FC236}">
                <a16:creationId xmlns:a16="http://schemas.microsoft.com/office/drawing/2014/main" id="{930C8D4B-0492-080B-53FC-EA183B7F1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89" y="1671260"/>
            <a:ext cx="2977805" cy="4080084"/>
          </a:xfrm>
          <a:prstGeom prst="rect">
            <a:avLst/>
          </a:prstGeom>
        </p:spPr>
      </p:pic>
      <p:pic>
        <p:nvPicPr>
          <p:cNvPr id="11" name="Obrázek 10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7FEB1CE0-C525-3F72-5771-30506B30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7" y="1671259"/>
            <a:ext cx="2948633" cy="408008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5AD498-70B8-7974-86FC-C6D0A4243369}"/>
              </a:ext>
            </a:extLst>
          </p:cNvPr>
          <p:cNvSpPr txBox="1"/>
          <p:nvPr/>
        </p:nvSpPr>
        <p:spPr>
          <a:xfrm>
            <a:off x="929605" y="10251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Kompetitivní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095221-E4BF-C3C2-5D2D-A72511876A65}"/>
              </a:ext>
            </a:extLst>
          </p:cNvPr>
          <p:cNvSpPr txBox="1"/>
          <p:nvPr/>
        </p:nvSpPr>
        <p:spPr>
          <a:xfrm>
            <a:off x="4442126" y="102519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Akompetitivní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7EE48C2-7EBE-F191-C782-169D945D8F2F}"/>
              </a:ext>
            </a:extLst>
          </p:cNvPr>
          <p:cNvSpPr txBox="1"/>
          <p:nvPr/>
        </p:nvSpPr>
        <p:spPr>
          <a:xfrm>
            <a:off x="7242831" y="1025195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Směsná a nekompetitivní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86170DA-827A-1C2D-E082-83FCB7BB7C96}"/>
              </a:ext>
            </a:extLst>
          </p:cNvPr>
          <p:cNvSpPr txBox="1"/>
          <p:nvPr/>
        </p:nvSpPr>
        <p:spPr>
          <a:xfrm>
            <a:off x="410757" y="5872578"/>
            <a:ext cx="3914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https://www.sciencesnail.com/science/category/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enzymology</a:t>
            </a:r>
            <a:endParaRPr kumimoji="0" lang="cs-CZ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4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Krátké seznámení s metodami – prezentace teorie</a:t>
            </a:r>
          </a:p>
          <a:p>
            <a:r>
              <a:rPr lang="cs-CZ" dirty="0"/>
              <a:t>Cvičení (2 skupiny)</a:t>
            </a:r>
          </a:p>
          <a:p>
            <a:r>
              <a:rPr lang="cs-CZ" dirty="0"/>
              <a:t>Protokol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dirty="0" err="1"/>
              <a:t>Termoforéza</a:t>
            </a:r>
            <a:r>
              <a:rPr lang="cs-CZ" dirty="0"/>
              <a:t> v mikroměřítku (</a:t>
            </a:r>
            <a:r>
              <a:rPr lang="cs-CZ" dirty="0" err="1"/>
              <a:t>Microscale</a:t>
            </a:r>
            <a:r>
              <a:rPr lang="cs-CZ" dirty="0"/>
              <a:t> </a:t>
            </a:r>
            <a:r>
              <a:rPr lang="cs-CZ" dirty="0" err="1"/>
              <a:t>Thermophoresis</a:t>
            </a:r>
            <a:r>
              <a:rPr lang="cs-CZ" dirty="0"/>
              <a:t> – MST)</a:t>
            </a:r>
          </a:p>
          <a:p>
            <a:pPr marL="0" indent="0">
              <a:buNone/>
            </a:pPr>
            <a:r>
              <a:rPr lang="cs-CZ" dirty="0"/>
              <a:t>B) Kapičková </a:t>
            </a:r>
            <a:r>
              <a:rPr lang="cs-CZ" dirty="0" err="1"/>
              <a:t>mikrofluidika</a:t>
            </a:r>
            <a:r>
              <a:rPr lang="cs-CZ" dirty="0"/>
              <a:t> (</a:t>
            </a:r>
            <a:r>
              <a:rPr lang="cs-CZ" dirty="0" err="1"/>
              <a:t>Dropplet</a:t>
            </a:r>
            <a:r>
              <a:rPr lang="cs-CZ" dirty="0"/>
              <a:t> </a:t>
            </a:r>
            <a:r>
              <a:rPr lang="cs-CZ" dirty="0" err="1"/>
              <a:t>Microfluidiucs</a:t>
            </a:r>
            <a:r>
              <a:rPr lang="cs-CZ" dirty="0"/>
              <a:t> – DM)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D5ECB5-9161-48F6-31AE-9C1EEBA0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7C24EF-1DEF-B2EE-3A61-3DD1E9FD8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EB7DD-027B-2A02-6C88-981C85CA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26634B-8253-B771-3006-E9E0BAE5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270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Obsah cvičení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6167872-6715-C708-DB2F-8DC0C9E3A884}"/>
              </a:ext>
            </a:extLst>
          </p:cNvPr>
          <p:cNvGrpSpPr/>
          <p:nvPr/>
        </p:nvGrpSpPr>
        <p:grpSpPr>
          <a:xfrm>
            <a:off x="214008" y="768874"/>
            <a:ext cx="4805464" cy="2285612"/>
            <a:chOff x="0" y="1231769"/>
            <a:chExt cx="4938400" cy="2350135"/>
          </a:xfrm>
        </p:grpSpPr>
        <p:pic>
          <p:nvPicPr>
            <p:cNvPr id="7" name="Obrázek 6" descr="Obsah obrázku hračka, umění, konektor, interiér&#10;&#10;Popis byl vytvořen automaticky">
              <a:extLst>
                <a:ext uri="{FF2B5EF4-FFF2-40B4-BE49-F238E27FC236}">
                  <a16:creationId xmlns:a16="http://schemas.microsoft.com/office/drawing/2014/main" id="{10CEA4D6-B9CF-D48E-9168-34C65CF02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769"/>
              <a:ext cx="3133725" cy="2350135"/>
            </a:xfrm>
            <a:prstGeom prst="rect">
              <a:avLst/>
            </a:prstGeom>
          </p:spPr>
        </p:pic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9CBA178C-AA90-73CF-052C-1B1D1785F9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358" y="3090971"/>
              <a:ext cx="1299067" cy="1111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ové pole 3">
              <a:extLst>
                <a:ext uri="{FF2B5EF4-FFF2-40B4-BE49-F238E27FC236}">
                  <a16:creationId xmlns:a16="http://schemas.microsoft.com/office/drawing/2014/main" id="{29E0A219-E60A-46CB-5DB0-03E1544054A9}"/>
                </a:ext>
              </a:extLst>
            </p:cNvPr>
            <p:cNvSpPr txBox="1"/>
            <p:nvPr/>
          </p:nvSpPr>
          <p:spPr>
            <a:xfrm>
              <a:off x="3238451" y="2969601"/>
              <a:ext cx="1533120" cy="45157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“Y” spojka pro smíchání reakční směsi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 pole 3">
              <a:extLst>
                <a:ext uri="{FF2B5EF4-FFF2-40B4-BE49-F238E27FC236}">
                  <a16:creationId xmlns:a16="http://schemas.microsoft.com/office/drawing/2014/main" id="{9BB3C168-8EC5-5914-3726-1E26023ABA7B}"/>
                </a:ext>
              </a:extLst>
            </p:cNvPr>
            <p:cNvSpPr txBox="1"/>
            <p:nvPr/>
          </p:nvSpPr>
          <p:spPr>
            <a:xfrm>
              <a:off x="3233425" y="1485177"/>
              <a:ext cx="1704975" cy="72325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“T”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spojka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spojení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reakční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směsi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oleje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pro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tvorbu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kapek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900D4514-90C6-C9EE-505A-BA4FF4CE88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2433" y="1712004"/>
              <a:ext cx="1477077" cy="665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ové pole 4">
              <a:extLst>
                <a:ext uri="{FF2B5EF4-FFF2-40B4-BE49-F238E27FC236}">
                  <a16:creationId xmlns:a16="http://schemas.microsoft.com/office/drawing/2014/main" id="{94CC5D07-1B4F-FAA5-4C3E-61E9E4D603FC}"/>
                </a:ext>
              </a:extLst>
            </p:cNvPr>
            <p:cNvSpPr txBox="1"/>
            <p:nvPr/>
          </p:nvSpPr>
          <p:spPr>
            <a:xfrm>
              <a:off x="2201693" y="1542206"/>
              <a:ext cx="409575" cy="2667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olej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ové pole 4">
              <a:extLst>
                <a:ext uri="{FF2B5EF4-FFF2-40B4-BE49-F238E27FC236}">
                  <a16:creationId xmlns:a16="http://schemas.microsoft.com/office/drawing/2014/main" id="{CDD0ADCF-773F-5C49-0C7B-FE9BBD2E5408}"/>
                </a:ext>
              </a:extLst>
            </p:cNvPr>
            <p:cNvSpPr txBox="1"/>
            <p:nvPr/>
          </p:nvSpPr>
          <p:spPr>
            <a:xfrm>
              <a:off x="239543" y="3313856"/>
              <a:ext cx="571500" cy="2667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enzym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 pole 4">
              <a:extLst>
                <a:ext uri="{FF2B5EF4-FFF2-40B4-BE49-F238E27FC236}">
                  <a16:creationId xmlns:a16="http://schemas.microsoft.com/office/drawing/2014/main" id="{F7121945-8CC4-4CF1-E7A6-44479D1ABB86}"/>
                </a:ext>
              </a:extLst>
            </p:cNvPr>
            <p:cNvSpPr txBox="1"/>
            <p:nvPr/>
          </p:nvSpPr>
          <p:spPr>
            <a:xfrm>
              <a:off x="2335043" y="3313856"/>
              <a:ext cx="676275" cy="2667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substrát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3A408543-B980-7C00-CE68-9DEB68966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768" y="3275756"/>
              <a:ext cx="6667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764BF613-AEDF-43BF-E420-789E12589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3908" y="3275121"/>
              <a:ext cx="4508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Obrázek 21" descr="Obsah obrázku snímek obrazovky, text, diagram, design&#10;&#10;Popis byl vytvořen automaticky">
            <a:extLst>
              <a:ext uri="{FF2B5EF4-FFF2-40B4-BE49-F238E27FC236}">
                <a16:creationId xmlns:a16="http://schemas.microsoft.com/office/drawing/2014/main" id="{09AAE7F2-1376-2432-1BAF-70D7B588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79" y="1188259"/>
            <a:ext cx="5206942" cy="4400576"/>
          </a:xfrm>
          <a:prstGeom prst="rect">
            <a:avLst/>
          </a:prstGeom>
        </p:spPr>
      </p:pic>
      <p:pic>
        <p:nvPicPr>
          <p:cNvPr id="26" name="Obrázek 25" descr="Obsah obrázku snímek obrazovky, černobílá, černobílý&#10;&#10;Popis byl vytvořen automaticky">
            <a:extLst>
              <a:ext uri="{FF2B5EF4-FFF2-40B4-BE49-F238E27FC236}">
                <a16:creationId xmlns:a16="http://schemas.microsoft.com/office/drawing/2014/main" id="{888ABC63-6273-9925-A6F9-04F6B3C43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3379315"/>
            <a:ext cx="2669026" cy="15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7C24EF-1DEF-B2EE-3A61-3DD1E9FD8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EB7DD-027B-2A02-6C88-981C85CA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Nadpis 3">
            <a:extLst>
              <a:ext uri="{FF2B5EF4-FFF2-40B4-BE49-F238E27FC236}">
                <a16:creationId xmlns:a16="http://schemas.microsoft.com/office/drawing/2014/main" id="{8C2FA3C5-7F45-7D7E-E0FE-A5A79FF588AA}"/>
              </a:ext>
            </a:extLst>
          </p:cNvPr>
          <p:cNvSpPr txBox="1">
            <a:spLocks/>
          </p:cNvSpPr>
          <p:nvPr/>
        </p:nvSpPr>
        <p:spPr>
          <a:xfrm>
            <a:off x="720000" y="27270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Obsah cvičení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7" name="Obrázek 26" descr="Obsah obrázku text, řada/pruh, Vykreslený graf, číslo&#10;&#10;Popis byl vytvořen automaticky">
            <a:extLst>
              <a:ext uri="{FF2B5EF4-FFF2-40B4-BE49-F238E27FC236}">
                <a16:creationId xmlns:a16="http://schemas.microsoft.com/office/drawing/2014/main" id="{AB1D01F5-DF02-B286-39FD-0585B6CAA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1635"/>
            <a:ext cx="5873320" cy="2638851"/>
          </a:xfrm>
          <a:prstGeom prst="rect">
            <a:avLst/>
          </a:prstGeom>
        </p:spPr>
      </p:pic>
      <p:sp>
        <p:nvSpPr>
          <p:cNvPr id="28" name="Zástupný obsah 4">
            <a:extLst>
              <a:ext uri="{FF2B5EF4-FFF2-40B4-BE49-F238E27FC236}">
                <a16:creationId xmlns:a16="http://schemas.microsoft.com/office/drawing/2014/main" id="{ED444A9E-5C01-744A-AEB8-A14C916898FD}"/>
              </a:ext>
            </a:extLst>
          </p:cNvPr>
          <p:cNvSpPr txBox="1">
            <a:spLocks/>
          </p:cNvSpPr>
          <p:nvPr/>
        </p:nvSpPr>
        <p:spPr>
          <a:xfrm>
            <a:off x="101892" y="913103"/>
            <a:ext cx="6075171" cy="4081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galaktosidáza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E.coli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Odštěpení fluoresceinu z umělého substrátu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-gal. </a:t>
            </a:r>
          </a:p>
        </p:txBody>
      </p:sp>
      <p:pic>
        <p:nvPicPr>
          <p:cNvPr id="30" name="Obrázek 29" descr="Obsah obrázku diagram, text, řada/pruh, skica&#10;&#10;Popis byl vytvořen automaticky">
            <a:extLst>
              <a:ext uri="{FF2B5EF4-FFF2-40B4-BE49-F238E27FC236}">
                <a16:creationId xmlns:a16="http://schemas.microsoft.com/office/drawing/2014/main" id="{F6D9418C-8F2C-E7BC-DAFF-A48678BDF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412751"/>
            <a:ext cx="3473831" cy="2266675"/>
          </a:xfrm>
          <a:prstGeom prst="rect">
            <a:avLst/>
          </a:prstGeom>
        </p:spPr>
      </p:pic>
      <p:pic>
        <p:nvPicPr>
          <p:cNvPr id="32" name="Obrázek 31" descr="Obsah obrázku diagram, snímek obrazovky, design, vzor&#10;&#10;Popis byl vytvořen automaticky">
            <a:extLst>
              <a:ext uri="{FF2B5EF4-FFF2-40B4-BE49-F238E27FC236}">
                <a16:creationId xmlns:a16="http://schemas.microsoft.com/office/drawing/2014/main" id="{8E03B742-BB6C-5793-83F9-EC11D5FA8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46" y="4657257"/>
            <a:ext cx="2736684" cy="1570743"/>
          </a:xfrm>
          <a:prstGeom prst="rect">
            <a:avLst/>
          </a:prstGeom>
          <a:effectLst>
            <a:glow rad="228600">
              <a:srgbClr val="00FD24"/>
            </a:glow>
          </a:effec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71E6B42D-2AE9-3F40-CC0C-B2FBE0500B40}"/>
              </a:ext>
            </a:extLst>
          </p:cNvPr>
          <p:cNvSpPr txBox="1"/>
          <p:nvPr/>
        </p:nvSpPr>
        <p:spPr>
          <a:xfrm>
            <a:off x="5933872" y="4866279"/>
            <a:ext cx="326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Fluorescein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Excitace: 498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Emise: 517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D710032-B857-CFBF-4CE5-61A2EA7DBEB3}"/>
              </a:ext>
            </a:extLst>
          </p:cNvPr>
          <p:cNvSpPr txBox="1"/>
          <p:nvPr/>
        </p:nvSpPr>
        <p:spPr>
          <a:xfrm>
            <a:off x="2560384" y="6354000"/>
            <a:ext cx="2654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https://cs.wikipedia.org/wiki/Fluorescein</a:t>
            </a:r>
          </a:p>
        </p:txBody>
      </p:sp>
    </p:spTree>
    <p:extLst>
      <p:ext uri="{BB962C8B-B14F-4D97-AF65-F5344CB8AC3E}">
        <p14:creationId xmlns:p14="http://schemas.microsoft.com/office/powerpoint/2010/main" val="19311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9C5D3-9495-5856-C00F-30C6EDB8E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1B2182-4CBB-CE99-3175-93D6FBF60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878896-D922-D822-8022-55A318E0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C86BA9-0878-83F5-BEEC-D0E5F964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4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855" y="15108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Termoforéza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 mikroměřítku </a:t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Microscale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Thermophoresis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MST)</a:t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323583" y="31211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Bržezická Taťána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přístroj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Monolith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252" y="2623452"/>
            <a:ext cx="6073515" cy="3818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76627-3B12-F420-1249-51430901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3030415" cy="1325563"/>
          </a:xfrm>
        </p:spPr>
        <p:txBody>
          <a:bodyPr/>
          <a:lstStyle/>
          <a:p>
            <a:r>
              <a:rPr lang="cs-CZ" dirty="0" err="1"/>
              <a:t>Monolith</a:t>
            </a:r>
            <a:r>
              <a:rPr lang="cs-CZ" dirty="0"/>
              <a:t>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088362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duální </a:t>
            </a:r>
            <a:r>
              <a:rPr lang="cs-CZ" dirty="0"/>
              <a:t>technologie</a:t>
            </a:r>
          </a:p>
          <a:p>
            <a:r>
              <a:rPr lang="cs-CZ" dirty="0"/>
              <a:t>Spektrální posun + MST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598DF4D-D936-0EC7-1FB8-1D398E34A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85541"/>
              </p:ext>
            </p:extLst>
          </p:nvPr>
        </p:nvGraphicFramePr>
        <p:xfrm>
          <a:off x="5196648" y="1027906"/>
          <a:ext cx="6253479" cy="4911970"/>
        </p:xfrm>
        <a:graphic>
          <a:graphicData uri="http://schemas.openxmlformats.org/drawingml/2006/table">
            <a:tbl>
              <a:tblPr/>
              <a:tblGrid>
                <a:gridCol w="2084493">
                  <a:extLst>
                    <a:ext uri="{9D8B030D-6E8A-4147-A177-3AD203B41FA5}">
                      <a16:colId xmlns:a16="http://schemas.microsoft.com/office/drawing/2014/main" val="1342256671"/>
                    </a:ext>
                  </a:extLst>
                </a:gridCol>
                <a:gridCol w="2084493">
                  <a:extLst>
                    <a:ext uri="{9D8B030D-6E8A-4147-A177-3AD203B41FA5}">
                      <a16:colId xmlns:a16="http://schemas.microsoft.com/office/drawing/2014/main" val="2535097958"/>
                    </a:ext>
                  </a:extLst>
                </a:gridCol>
                <a:gridCol w="2084493">
                  <a:extLst>
                    <a:ext uri="{9D8B030D-6E8A-4147-A177-3AD203B41FA5}">
                      <a16:colId xmlns:a16="http://schemas.microsoft.com/office/drawing/2014/main" val="1297879051"/>
                    </a:ext>
                  </a:extLst>
                </a:gridCol>
              </a:tblGrid>
              <a:tr h="899575">
                <a:tc>
                  <a:txBody>
                    <a:bodyPr/>
                    <a:lstStyle/>
                    <a:p>
                      <a:endParaRPr lang="cs-CZ" sz="1200" b="0">
                        <a:effectLst/>
                      </a:endParaRPr>
                    </a:p>
                  </a:txBody>
                  <a:tcPr marL="127232" marR="127232" marT="127232" marB="127232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Source Sans Pro" panose="020B0503030403020204" pitchFamily="34" charset="0"/>
                        </a:rPr>
                        <a:t>Monolith X</a:t>
                      </a:r>
                    </a:p>
                  </a:txBody>
                  <a:tcPr marL="127232" marR="127232" marT="127232" marB="127232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Source Sans Pro" panose="020B0503030403020204" pitchFamily="34" charset="0"/>
                        </a:rPr>
                        <a:t>Monolith</a:t>
                      </a:r>
                    </a:p>
                  </a:txBody>
                  <a:tcPr marL="127232" marR="127232" marT="127232" marB="1272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03503"/>
                  </a:ext>
                </a:extLst>
              </a:tr>
              <a:tr h="40621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Technologie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effectLst/>
                        </a:rPr>
                        <a:t>Spektrální posun a </a:t>
                      </a:r>
                      <a:r>
                        <a:rPr lang="cs-CZ" sz="1200" dirty="0">
                          <a:effectLst/>
                        </a:rPr>
                        <a:t>MST 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MST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528155"/>
                  </a:ext>
                </a:extLst>
              </a:tr>
              <a:tr h="40621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Měření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</a:t>
                      </a:r>
                      <a:r>
                        <a:rPr lang="en-US" sz="1200" b="1" baseline="-25000" dirty="0" err="1">
                          <a:effectLst/>
                        </a:rPr>
                        <a:t>d</a:t>
                      </a:r>
                      <a:endParaRPr lang="en-US" sz="1200" b="1" dirty="0">
                        <a:effectLst/>
                      </a:endParaRP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Přibližně 10 minut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896166"/>
                  </a:ext>
                </a:extLst>
              </a:tr>
              <a:tr h="269444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Dynamický rozsah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nM to mM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pM to mM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63967"/>
                  </a:ext>
                </a:extLst>
              </a:tr>
              <a:tr h="40621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Detekovatelný rozsah molekul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10</a:t>
                      </a:r>
                      <a:r>
                        <a:rPr lang="cs-CZ" sz="1200" baseline="30000" dirty="0">
                          <a:effectLst/>
                        </a:rPr>
                        <a:t>1</a:t>
                      </a:r>
                      <a:r>
                        <a:rPr lang="cs-CZ" sz="1200" dirty="0">
                          <a:effectLst/>
                        </a:rPr>
                        <a:t>–10</a:t>
                      </a:r>
                      <a:r>
                        <a:rPr lang="cs-CZ" sz="1200" baseline="30000" dirty="0">
                          <a:effectLst/>
                        </a:rPr>
                        <a:t>7</a:t>
                      </a:r>
                      <a:r>
                        <a:rPr lang="cs-CZ" sz="1200" dirty="0">
                          <a:effectLst/>
                        </a:rPr>
                        <a:t> Da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78189"/>
                  </a:ext>
                </a:extLst>
              </a:tr>
              <a:tr h="40621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Potřebný objem vzorku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effectLst/>
                        </a:rPr>
                        <a:t>10 μ</a:t>
                      </a:r>
                      <a:r>
                        <a:rPr lang="cs-CZ" sz="1200" dirty="0">
                          <a:effectLst/>
                        </a:rPr>
                        <a:t>l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04637"/>
                  </a:ext>
                </a:extLst>
              </a:tr>
              <a:tr h="269444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Počet kapilár pro „run“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Až 24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71197"/>
                  </a:ext>
                </a:extLst>
              </a:tr>
              <a:tr h="269444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Teplotní kontrola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20-40 °C +/- 0.5 °C 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43562"/>
                  </a:ext>
                </a:extLst>
              </a:tr>
              <a:tr h="844933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Fluorescenční detekce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 / RED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1 / </a:t>
                      </a:r>
                      <a:r>
                        <a:rPr lang="cs-CZ" sz="1200" dirty="0" err="1">
                          <a:effectLst/>
                        </a:rPr>
                        <a:t>pico</a:t>
                      </a:r>
                      <a:r>
                        <a:rPr lang="cs-CZ" sz="1200" dirty="0">
                          <a:effectLst/>
                        </a:rPr>
                        <a:t> RED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nebo 2 / </a:t>
                      </a:r>
                      <a:r>
                        <a:rPr lang="cs-CZ" sz="1200" dirty="0" err="1">
                          <a:effectLst/>
                        </a:rPr>
                        <a:t>pico</a:t>
                      </a:r>
                      <a:r>
                        <a:rPr lang="cs-CZ" sz="1200" dirty="0">
                          <a:effectLst/>
                        </a:rPr>
                        <a:t> RED &amp; </a:t>
                      </a:r>
                      <a:r>
                        <a:rPr lang="cs-CZ" sz="1200" dirty="0" err="1">
                          <a:effectLst/>
                        </a:rPr>
                        <a:t>LabelFree</a:t>
                      </a:r>
                      <a:r>
                        <a:rPr lang="cs-CZ" sz="1200" dirty="0">
                          <a:effectLst/>
                        </a:rPr>
                        <a:t> (UV)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nebo 2 / </a:t>
                      </a:r>
                      <a:r>
                        <a:rPr lang="cs-CZ" sz="1200" dirty="0" err="1">
                          <a:effectLst/>
                        </a:rPr>
                        <a:t>pico</a:t>
                      </a:r>
                      <a:r>
                        <a:rPr lang="cs-CZ" sz="1200" dirty="0">
                          <a:effectLst/>
                        </a:rPr>
                        <a:t> RED &amp; BLUE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7464"/>
                  </a:ext>
                </a:extLst>
              </a:tr>
              <a:tr h="40621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Rozměry přístroje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36 cm </a:t>
                      </a:r>
                      <a:r>
                        <a:rPr lang="cs-CZ" sz="1200" dirty="0">
                          <a:effectLst/>
                        </a:rPr>
                        <a:t>šířka</a:t>
                      </a:r>
                      <a:r>
                        <a:rPr lang="en-US" sz="1200" dirty="0">
                          <a:effectLst/>
                        </a:rPr>
                        <a:t> x 40 cm </a:t>
                      </a:r>
                      <a:r>
                        <a:rPr lang="cs-CZ" sz="1200" dirty="0">
                          <a:effectLst/>
                        </a:rPr>
                        <a:t>výška</a:t>
                      </a:r>
                      <a:r>
                        <a:rPr lang="en-US" sz="1200" dirty="0">
                          <a:effectLst/>
                        </a:rPr>
                        <a:t> x 58 cm </a:t>
                      </a:r>
                      <a:r>
                        <a:rPr lang="cs-CZ" sz="1200" dirty="0">
                          <a:effectLst/>
                        </a:rPr>
                        <a:t>délka</a:t>
                      </a:r>
                      <a:endParaRPr lang="en-US" sz="1200" dirty="0">
                        <a:effectLst/>
                      </a:endParaRP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54855"/>
                  </a:ext>
                </a:extLst>
              </a:tr>
              <a:tr h="269444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effectLst/>
                        </a:rPr>
                        <a:t>Váha</a:t>
                      </a:r>
                    </a:p>
                  </a:txBody>
                  <a:tcPr marL="108147" marR="108147" marT="44531" marB="44531" anchor="ctr">
                    <a:lnL>
                      <a:noFill/>
                    </a:lnL>
                    <a:lnR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27 kg</a:t>
                      </a:r>
                    </a:p>
                  </a:txBody>
                  <a:tcPr marL="108147" marR="108147" marT="44531" marB="44531" anchor="ctr">
                    <a:lnL w="7620" cap="flat" cmpd="sng" algn="ctr">
                      <a:solidFill>
                        <a:srgbClr val="CFD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93418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5EABA54C-E94E-0997-0C63-72FD49F7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6" y="4073774"/>
            <a:ext cx="2857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7A5A51-0C44-8A4A-A142-19A6A34B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metody MST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6992" y="1855155"/>
            <a:ext cx="7161894" cy="4501195"/>
          </a:xfrm>
        </p:spPr>
        <p:txBody>
          <a:bodyPr>
            <a:normAutofit fontScale="92500" lnSpcReduction="20000"/>
          </a:bodyPr>
          <a:lstStyle/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fyzikální jev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 (1) + </a:t>
            </a:r>
            <a:r>
              <a:rPr 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termoforéza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(2) + teď navíc spektrální posun (dále)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/>
              <a:t>TRIC - teplotně závislé změny intenzity </a:t>
            </a:r>
            <a:r>
              <a:rPr lang="cs-CZ" sz="1800" dirty="0" err="1"/>
              <a:t>fluoroforu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teplotní gradient vzorku (IR laser – 1480nm) vyvolá pohyb molekul,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který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závislý na třech parametrech molekuly:  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velikosti, náboji a hydratačním obalu </a:t>
            </a:r>
            <a:endParaRPr lang="en-GB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luorescen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ční detekce - </a:t>
            </a:r>
            <a:r>
              <a:rPr lang="cs-CZ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optický systém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indent="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cs-CZ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nativní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fluorescence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proteinů/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značené </a:t>
            </a:r>
            <a:r>
              <a:rPr lang="cs-CZ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fluorofory</a:t>
            </a:r>
            <a:endParaRPr lang="cs-CZ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azebné parametry jsou určeny ze změn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termoforetických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vlastností vzorku se vzrůstající koncentrací vazebného partnera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proteinu konstantní)</a:t>
            </a:r>
          </a:p>
          <a:p>
            <a:pPr indent="270510" algn="just">
              <a:lnSpc>
                <a:spcPct val="11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precizní a velmi citlivá metoda, analýza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malých objemech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564CD5B-C0D9-0896-BC51-4BDCABD4E9F3}"/>
              </a:ext>
            </a:extLst>
          </p:cNvPr>
          <p:cNvGrpSpPr/>
          <p:nvPr/>
        </p:nvGrpSpPr>
        <p:grpSpPr>
          <a:xfrm>
            <a:off x="8163362" y="365125"/>
            <a:ext cx="3331645" cy="3349690"/>
            <a:chOff x="8329451" y="335154"/>
            <a:chExt cx="3331645" cy="3349690"/>
          </a:xfrm>
        </p:grpSpPr>
        <p:pic>
          <p:nvPicPr>
            <p:cNvPr id="4" name="Obrázek 3" descr="Obsah obrázku diagram, text, řada/pruh, snímek obrazovky&#10;&#10;Popis byl vytvořen automaticky">
              <a:extLst>
                <a:ext uri="{FF2B5EF4-FFF2-40B4-BE49-F238E27FC236}">
                  <a16:creationId xmlns:a16="http://schemas.microsoft.com/office/drawing/2014/main" id="{9275E586-202C-D95A-BF21-125EC536E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506"/>
            <a:stretch/>
          </p:blipFill>
          <p:spPr>
            <a:xfrm>
              <a:off x="8329451" y="335154"/>
              <a:ext cx="3331645" cy="3349690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8ED6FEC5-8C90-44C9-BEA8-B2C1A6080F8B}"/>
                </a:ext>
              </a:extLst>
            </p:cNvPr>
            <p:cNvSpPr/>
            <p:nvPr/>
          </p:nvSpPr>
          <p:spPr>
            <a:xfrm>
              <a:off x="8633927" y="650016"/>
              <a:ext cx="438539" cy="377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043A8298-9B48-4761-B738-550C26F9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12" t="20102"/>
          <a:stretch/>
        </p:blipFill>
        <p:spPr>
          <a:xfrm>
            <a:off x="8467838" y="3429000"/>
            <a:ext cx="2906809" cy="256655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30380B0-978D-57D2-94A8-B5BF6FA9AAEB}"/>
              </a:ext>
            </a:extLst>
          </p:cNvPr>
          <p:cNvSpPr txBox="1"/>
          <p:nvPr/>
        </p:nvSpPr>
        <p:spPr>
          <a:xfrm>
            <a:off x="11236373" y="353014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(1)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829E17-E47F-75E6-CBAD-3C877B253655}"/>
              </a:ext>
            </a:extLst>
          </p:cNvPr>
          <p:cNvSpPr txBox="1"/>
          <p:nvPr/>
        </p:nvSpPr>
        <p:spPr>
          <a:xfrm>
            <a:off x="11236373" y="46496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(2)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9E7F01-BE1E-F0F7-2874-FEFF4AD5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3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4A36D72-0EB5-329B-9A19-933416FE8066}"/>
              </a:ext>
            </a:extLst>
          </p:cNvPr>
          <p:cNvGrpSpPr/>
          <p:nvPr/>
        </p:nvGrpSpPr>
        <p:grpSpPr>
          <a:xfrm>
            <a:off x="2827176" y="1278293"/>
            <a:ext cx="5753877" cy="4643519"/>
            <a:chOff x="6761945" y="2956710"/>
            <a:chExt cx="5430055" cy="3709754"/>
          </a:xfrm>
        </p:grpSpPr>
        <p:pic>
          <p:nvPicPr>
            <p:cNvPr id="6" name="Obrázek 5" descr="Obsah obrázku diagram, text, řada/pruh, snímek obrazovky&#10;&#10;Popis byl vytvořen automaticky">
              <a:extLst>
                <a:ext uri="{FF2B5EF4-FFF2-40B4-BE49-F238E27FC236}">
                  <a16:creationId xmlns:a16="http://schemas.microsoft.com/office/drawing/2014/main" id="{2BAE0F3A-5384-7728-8402-EE51F90D7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5518"/>
            <a:stretch/>
          </p:blipFill>
          <p:spPr>
            <a:xfrm>
              <a:off x="6761945" y="2956710"/>
              <a:ext cx="5430055" cy="3709754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B0DFC28-F549-F183-1AA3-A0A4493406F6}"/>
                </a:ext>
              </a:extLst>
            </p:cNvPr>
            <p:cNvSpPr/>
            <p:nvPr/>
          </p:nvSpPr>
          <p:spPr>
            <a:xfrm>
              <a:off x="6960637" y="3051110"/>
              <a:ext cx="438539" cy="377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C1874903-5FE7-C119-7E64-A023408C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Pohyb molekul při </a:t>
            </a:r>
            <a:r>
              <a:rPr lang="cs-CZ" dirty="0" err="1"/>
              <a:t>termoforéze</a:t>
            </a:r>
            <a:r>
              <a:rPr lang="cs-CZ" dirty="0"/>
              <a:t> v 1 kapiláře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881BA9-C5A8-E1F5-AB88-86B8C3AB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452" y="1427585"/>
            <a:ext cx="7445327" cy="409648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35C92-7420-37C8-FE5C-325A6527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7</a:t>
            </a:fld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1ABF0B1-A507-BDF1-682F-EE8FB879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Záznam </a:t>
            </a:r>
            <a:r>
              <a:rPr lang="cs-CZ" dirty="0" smtClean="0"/>
              <a:t>TRIC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5038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err="1"/>
              <a:t>s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/>
              <a:t>kapilár se zvedající se koncentrací </a:t>
            </a:r>
            <a:r>
              <a:rPr lang="cs-CZ" sz="2400" dirty="0" smtClean="0"/>
              <a:t>ligandu </a:t>
            </a:r>
            <a:r>
              <a:rPr lang="cs-CZ" sz="2400" dirty="0"/>
              <a:t>(koncentrace </a:t>
            </a:r>
            <a:r>
              <a:rPr lang="cs-CZ" sz="2400" dirty="0" smtClean="0"/>
              <a:t>proteinu </a:t>
            </a:r>
            <a:r>
              <a:rPr lang="cs-CZ" sz="2400" dirty="0"/>
              <a:t>konstantní)</a:t>
            </a:r>
          </a:p>
          <a:p>
            <a:r>
              <a:rPr lang="cs-CZ" sz="2400" dirty="0" err="1"/>
              <a:t>K</a:t>
            </a:r>
            <a:r>
              <a:rPr lang="cs-CZ" sz="2400" baseline="-25000" dirty="0" err="1"/>
              <a:t>d</a:t>
            </a:r>
            <a:r>
              <a:rPr lang="cs-CZ" sz="2400" dirty="0"/>
              <a:t> je automaticky derivováno z MST grafů</a:t>
            </a:r>
          </a:p>
          <a:p>
            <a:r>
              <a:rPr lang="cs-CZ" sz="2400" dirty="0"/>
              <a:t>F</a:t>
            </a:r>
            <a:r>
              <a:rPr lang="cs-CZ" sz="2400" baseline="-25000" dirty="0"/>
              <a:t>1</a:t>
            </a:r>
            <a:r>
              <a:rPr lang="cs-CZ" sz="2400" dirty="0"/>
              <a:t> následně děleno F</a:t>
            </a:r>
            <a:r>
              <a:rPr lang="cs-CZ" sz="2400" baseline="-25000" dirty="0"/>
              <a:t>0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  <a:r>
              <a:rPr lang="en-GB" sz="2400" dirty="0" smtClean="0"/>
              <a:t>&gt;</a:t>
            </a:r>
            <a:r>
              <a:rPr lang="cs-CZ" sz="2400" dirty="0" smtClean="0"/>
              <a:t> </a:t>
            </a:r>
            <a:r>
              <a:rPr lang="cs-CZ" sz="2400" dirty="0" err="1"/>
              <a:t>F</a:t>
            </a:r>
            <a:r>
              <a:rPr lang="cs-CZ" sz="2400" baseline="-25000" dirty="0" err="1"/>
              <a:t>norm</a:t>
            </a:r>
            <a:endParaRPr lang="cs-CZ" sz="24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7535"/>
          <a:stretch/>
        </p:blipFill>
        <p:spPr>
          <a:xfrm>
            <a:off x="2424478" y="2903950"/>
            <a:ext cx="7923171" cy="33359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449" y="2893418"/>
            <a:ext cx="7797382" cy="31007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0273" y="2930995"/>
            <a:ext cx="7791587" cy="3199194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407DB8-BA9D-4A22-67BC-51ACF551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Spektrální posun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496003"/>
            <a:ext cx="5730550" cy="2344711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azba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ligandu způsobuje spektrální posun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modrý posun, červený posun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Ligandy, které se vážou blízko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fluoroforu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mohou přímo ovlivňovat chemické prostředí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fluoroforu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Ligandy, které se vážou ve vzdálené poloze od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fluoroforu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mohou vést ke konformačním změnám (2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ěření 2 vlnových délek – 650 </a:t>
            </a:r>
            <a:r>
              <a:rPr lang="cs-CZ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670 </a:t>
            </a:r>
            <a:r>
              <a:rPr lang="cs-CZ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7DB1A7-B62F-CA8F-17C3-48A1415E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9" b="32926"/>
          <a:stretch/>
        </p:blipFill>
        <p:spPr>
          <a:xfrm>
            <a:off x="7788524" y="2269416"/>
            <a:ext cx="3403679" cy="15712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20C3A1-6137-9752-8C5B-29572263F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0169"/>
          <a:stretch/>
        </p:blipFill>
        <p:spPr>
          <a:xfrm>
            <a:off x="576943" y="3962011"/>
            <a:ext cx="9496733" cy="28959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2BBDAE-7915-2ED2-00FD-EF8C73AC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49" b="32926"/>
          <a:stretch/>
        </p:blipFill>
        <p:spPr>
          <a:xfrm>
            <a:off x="7751541" y="710354"/>
            <a:ext cx="3438534" cy="157129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16DB32-1956-D704-E4C8-FE2A46B7AF93}"/>
              </a:ext>
            </a:extLst>
          </p:cNvPr>
          <p:cNvSpPr txBox="1"/>
          <p:nvPr/>
        </p:nvSpPr>
        <p:spPr>
          <a:xfrm>
            <a:off x="11074776" y="7111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(1)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A1BC57A-3FCD-27BB-9BE6-CFD08C1B2536}"/>
              </a:ext>
            </a:extLst>
          </p:cNvPr>
          <p:cNvSpPr txBox="1"/>
          <p:nvPr/>
        </p:nvSpPr>
        <p:spPr>
          <a:xfrm>
            <a:off x="11074776" y="25304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(2)</a:t>
            </a:r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47314B5-722A-345A-539E-29751CDC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7CFB-FD6A-470A-800A-8F35385ED5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4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997</Words>
  <Application>Microsoft Office PowerPoint</Application>
  <PresentationFormat>Širokoúhlá obrazovka</PresentationFormat>
  <Paragraphs>182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Source Sans Pro</vt:lpstr>
      <vt:lpstr>Tahoma</vt:lpstr>
      <vt:lpstr>Times New Roman</vt:lpstr>
      <vt:lpstr>Wingdings</vt:lpstr>
      <vt:lpstr>Motiv Office</vt:lpstr>
      <vt:lpstr>Prezentace_MU_CZ</vt:lpstr>
      <vt:lpstr>Klinická biochemie II - MST P23 </vt:lpstr>
      <vt:lpstr>Osnova</vt:lpstr>
      <vt:lpstr>Termoforéza v mikroměřítku  (Microscale Thermophoresis – MST) </vt:lpstr>
      <vt:lpstr>Monolith X</vt:lpstr>
      <vt:lpstr>Princip metody MST</vt:lpstr>
      <vt:lpstr>Pohyb molekul při termoforéze v 1 kapiláře</vt:lpstr>
      <vt:lpstr>Záznam TRIC</vt:lpstr>
      <vt:lpstr>Příklad měření</vt:lpstr>
      <vt:lpstr>Spektrální posun</vt:lpstr>
      <vt:lpstr>Afinitní interakce</vt:lpstr>
      <vt:lpstr>Prezentace aplikace PowerPoint</vt:lpstr>
      <vt:lpstr>Výhody</vt:lpstr>
      <vt:lpstr>Kapičková mikrofluidika – aplikace v enzymologii</vt:lpstr>
      <vt:lpstr>Teorie</vt:lpstr>
      <vt:lpstr>Prezentace aplikace PowerPoint</vt:lpstr>
      <vt:lpstr>Prezentace aplikace PowerPoint</vt:lpstr>
      <vt:lpstr>Prezentace aplikace PowerPoint</vt:lpstr>
      <vt:lpstr>Inibitory enzymů jako léčiva</vt:lpstr>
      <vt:lpstr>Inhibice aktivity enzymu</vt:lpstr>
      <vt:lpstr>Obsah cvičení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biochemie II - MST P23</dc:title>
  <dc:creator>Taťána Bržezická</dc:creator>
  <cp:lastModifiedBy>Hewlett-Packard Company</cp:lastModifiedBy>
  <cp:revision>24</cp:revision>
  <dcterms:created xsi:type="dcterms:W3CDTF">2023-12-07T14:01:05Z</dcterms:created>
  <dcterms:modified xsi:type="dcterms:W3CDTF">2024-01-29T09:31:09Z</dcterms:modified>
</cp:coreProperties>
</file>