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1. Elektroforéza bílkovin séra a moče v </a:t>
            </a:r>
            <a:r>
              <a:rPr lang="cs-CZ" sz="2800" dirty="0" err="1" smtClean="0"/>
              <a:t>agarosovém</a:t>
            </a:r>
            <a:r>
              <a:rPr lang="cs-CZ" sz="2800" dirty="0" smtClean="0"/>
              <a:t> gelu (</a:t>
            </a:r>
            <a:r>
              <a:rPr lang="cs-CZ" sz="2800" dirty="0" err="1" smtClean="0"/>
              <a:t>kit</a:t>
            </a:r>
            <a:r>
              <a:rPr lang="cs-CZ" sz="2800" dirty="0" smtClean="0"/>
              <a:t> </a:t>
            </a:r>
            <a:r>
              <a:rPr lang="cs-CZ" sz="2800" dirty="0" err="1" smtClean="0"/>
              <a:t>Hydragel</a:t>
            </a:r>
            <a:r>
              <a:rPr lang="cs-CZ" sz="2800" dirty="0" smtClean="0"/>
              <a:t> </a:t>
            </a:r>
            <a:r>
              <a:rPr lang="el-GR" sz="2800" dirty="0" smtClean="0"/>
              <a:t>β</a:t>
            </a:r>
            <a:r>
              <a:rPr lang="cs-CZ" sz="2800" dirty="0" smtClean="0"/>
              <a:t>1-</a:t>
            </a:r>
            <a:r>
              <a:rPr lang="el-GR" sz="2800" dirty="0" smtClean="0"/>
              <a:t>β</a:t>
            </a:r>
            <a:r>
              <a:rPr lang="cs-CZ" sz="2800" dirty="0" smtClean="0"/>
              <a:t>2 firmy </a:t>
            </a:r>
            <a:r>
              <a:rPr lang="cs-CZ" sz="2800" dirty="0" err="1" smtClean="0"/>
              <a:t>Sebia</a:t>
            </a:r>
            <a:r>
              <a:rPr lang="cs-CZ" sz="2800" dirty="0" smtClean="0"/>
              <a:t> na přístroji </a:t>
            </a:r>
            <a:r>
              <a:rPr lang="cs-CZ" sz="2800" dirty="0" err="1" smtClean="0"/>
              <a:t>Hydrasys</a:t>
            </a:r>
            <a:r>
              <a:rPr lang="cs-CZ" sz="2800" dirty="0" smtClean="0"/>
              <a:t> 2)</a:t>
            </a:r>
            <a:br>
              <a:rPr lang="cs-CZ" sz="2800" dirty="0" smtClean="0"/>
            </a:br>
            <a:r>
              <a:rPr lang="cs-CZ" sz="2800" dirty="0" smtClean="0"/>
              <a:t>2. Elektroforéza v </a:t>
            </a:r>
            <a:r>
              <a:rPr lang="cs-CZ" sz="2800" dirty="0" err="1" smtClean="0"/>
              <a:t>polyakrylamidovém</a:t>
            </a:r>
            <a:r>
              <a:rPr lang="cs-CZ" sz="2800" dirty="0" smtClean="0"/>
              <a:t> gelu – detekce genetických variant </a:t>
            </a:r>
            <a:r>
              <a:rPr lang="cs-CZ" sz="2800" dirty="0" err="1" smtClean="0"/>
              <a:t>haptoglobinu</a:t>
            </a:r>
            <a:r>
              <a:rPr lang="cs-CZ" sz="2800" dirty="0" smtClean="0"/>
              <a:t> (</a:t>
            </a:r>
            <a:r>
              <a:rPr lang="cs-CZ" sz="2800" dirty="0" err="1" smtClean="0"/>
              <a:t>MiniProtean</a:t>
            </a:r>
            <a:r>
              <a:rPr lang="cs-CZ" sz="2800" dirty="0" smtClean="0"/>
              <a:t> TGX </a:t>
            </a:r>
            <a:r>
              <a:rPr lang="cs-CZ" sz="2800" dirty="0" err="1" smtClean="0"/>
              <a:t>gels</a:t>
            </a:r>
            <a:r>
              <a:rPr lang="cs-CZ" sz="2800" dirty="0" smtClean="0"/>
              <a:t> firmy </a:t>
            </a:r>
            <a:r>
              <a:rPr lang="cs-CZ" sz="2800" dirty="0" err="1" smtClean="0"/>
              <a:t>BioRad</a:t>
            </a:r>
            <a:r>
              <a:rPr lang="cs-CZ" sz="2800" dirty="0" smtClean="0"/>
              <a:t> na přístroji </a:t>
            </a:r>
            <a:r>
              <a:rPr lang="cs-CZ" sz="2800" dirty="0" err="1" smtClean="0"/>
              <a:t>MiniProtean</a:t>
            </a:r>
            <a:r>
              <a:rPr lang="cs-CZ" sz="2800" dirty="0" smtClean="0"/>
              <a:t> </a:t>
            </a:r>
            <a:r>
              <a:rPr lang="cs-CZ" sz="2800" dirty="0" err="1" smtClean="0"/>
              <a:t>Tetra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Praktikum </a:t>
            </a:r>
            <a:r>
              <a:rPr lang="cs-CZ" dirty="0" smtClean="0"/>
              <a:t>18. 9. </a:t>
            </a:r>
            <a:r>
              <a:rPr lang="cs-CZ" dirty="0" smtClean="0"/>
              <a:t>2023</a:t>
            </a:r>
          </a:p>
          <a:p>
            <a:r>
              <a:rPr lang="cs-CZ" sz="2400" dirty="0" smtClean="0"/>
              <a:t>David Zeman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52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 (moč)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467544" y="1772816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5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8: M-</a:t>
            </a:r>
            <a:r>
              <a:rPr lang="cs-CZ" dirty="0" err="1" smtClean="0"/>
              <a:t>Ig</a:t>
            </a:r>
            <a:r>
              <a:rPr lang="cs-CZ" dirty="0" smtClean="0"/>
              <a:t> 1,3 g/L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2133424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5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 (moč)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611560" y="1988840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05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10: M-</a:t>
            </a:r>
            <a:r>
              <a:rPr lang="cs-CZ" dirty="0" err="1" smtClean="0"/>
              <a:t>Ig</a:t>
            </a:r>
            <a:r>
              <a:rPr lang="cs-CZ" dirty="0" smtClean="0"/>
              <a:t> 45,6 g/L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467544" y="1916832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8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11: Jako předchozí s </a:t>
            </a:r>
            <a:r>
              <a:rPr lang="cs-CZ" sz="3200" dirty="0" err="1" smtClean="0"/>
              <a:t>Fluidilem</a:t>
            </a:r>
            <a:r>
              <a:rPr lang="cs-CZ" sz="3200" dirty="0" smtClean="0"/>
              <a:t>; M-</a:t>
            </a:r>
            <a:r>
              <a:rPr lang="cs-CZ" sz="3200" dirty="0" err="1" smtClean="0"/>
              <a:t>Ig</a:t>
            </a:r>
            <a:r>
              <a:rPr lang="cs-CZ" sz="3200" dirty="0" smtClean="0"/>
              <a:t> 46,5 g/L</a:t>
            </a:r>
            <a:endParaRPr lang="cs-CZ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395536" y="1916832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3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12: Moč k předchozímu séru; M-</a:t>
            </a:r>
            <a:r>
              <a:rPr lang="cs-CZ" sz="3200" dirty="0" err="1" smtClean="0"/>
              <a:t>Ig</a:t>
            </a:r>
            <a:r>
              <a:rPr lang="cs-CZ" sz="3200" dirty="0" smtClean="0"/>
              <a:t> 2,73 g/L</a:t>
            </a:r>
            <a:endParaRPr lang="cs-CZ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467544" y="1772816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2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83568" y="2120971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6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 (moč)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683568" y="1844824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9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 (moč)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83568" y="1988840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8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16: M-</a:t>
            </a:r>
            <a:r>
              <a:rPr lang="cs-CZ" dirty="0" err="1" smtClean="0"/>
              <a:t>Ig</a:t>
            </a:r>
            <a:r>
              <a:rPr lang="cs-CZ" dirty="0" smtClean="0"/>
              <a:t> 4,25 g/L včetně C3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83568" y="2143150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2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Elfo</a:t>
            </a:r>
            <a:r>
              <a:rPr lang="cs-CZ" dirty="0" smtClean="0"/>
              <a:t> 18. 9. 2023 (křivky viz dále)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29" y="1600200"/>
            <a:ext cx="5459541" cy="4525963"/>
          </a:xfrm>
        </p:spPr>
      </p:pic>
    </p:spTree>
    <p:extLst>
      <p:ext uri="{BB962C8B-B14F-4D97-AF65-F5344CB8AC3E}">
        <p14:creationId xmlns:p14="http://schemas.microsoft.com/office/powerpoint/2010/main" val="101398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 (moč) M-</a:t>
            </a:r>
            <a:r>
              <a:rPr lang="cs-CZ" dirty="0" err="1" smtClean="0"/>
              <a:t>Ig</a:t>
            </a:r>
            <a:r>
              <a:rPr lang="cs-CZ" dirty="0" smtClean="0"/>
              <a:t> 0,45 g/L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1700808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09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18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395536" y="1628800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 (moč): M-</a:t>
            </a:r>
            <a:r>
              <a:rPr lang="cs-CZ" dirty="0" err="1" smtClean="0"/>
              <a:t>Ig</a:t>
            </a:r>
            <a:r>
              <a:rPr lang="cs-CZ" dirty="0" smtClean="0"/>
              <a:t> 0,02 g/L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539552" y="2060848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1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2420888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42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21 (moč)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395536" y="1916832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36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755576" y="1988840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4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23 (moč)</a:t>
            </a: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755576" y="1844824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4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323528" y="1772816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52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25</a:t>
            </a:r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395536" y="1772816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974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26 (moč)</a:t>
            </a:r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539552" y="1844824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5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Elfo</a:t>
            </a:r>
            <a:r>
              <a:rPr lang="cs-CZ" dirty="0" smtClean="0"/>
              <a:t> křivky bez komentářů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Praktikum 18. 9.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031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27: M-</a:t>
            </a:r>
            <a:r>
              <a:rPr lang="cs-CZ" dirty="0" err="1" smtClean="0"/>
              <a:t>Ig</a:t>
            </a:r>
            <a:r>
              <a:rPr lang="cs-CZ" dirty="0" smtClean="0"/>
              <a:t> 11,2 g/L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539552" y="1916832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60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28 (moč): M-</a:t>
            </a:r>
            <a:r>
              <a:rPr lang="cs-CZ" dirty="0" err="1" smtClean="0"/>
              <a:t>Ig</a:t>
            </a:r>
            <a:r>
              <a:rPr lang="cs-CZ" dirty="0" smtClean="0"/>
              <a:t> 1,31 g/L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395536" y="1772816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31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29: M-</a:t>
            </a:r>
            <a:r>
              <a:rPr lang="cs-CZ" dirty="0" err="1" smtClean="0"/>
              <a:t>Ig</a:t>
            </a:r>
            <a:r>
              <a:rPr lang="cs-CZ" dirty="0" smtClean="0"/>
              <a:t> 7,24 g/L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539552" y="1988840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89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30 (moč)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2276872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59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Nezdařené </a:t>
            </a:r>
            <a:r>
              <a:rPr lang="cs-CZ" sz="3200" dirty="0" err="1" smtClean="0"/>
              <a:t>elfo</a:t>
            </a:r>
            <a:r>
              <a:rPr lang="cs-CZ" sz="3200" dirty="0" smtClean="0"/>
              <a:t> </a:t>
            </a:r>
            <a:r>
              <a:rPr lang="cs-CZ" sz="3200" dirty="0" err="1" smtClean="0"/>
              <a:t>haptoglobinu</a:t>
            </a:r>
            <a:r>
              <a:rPr lang="cs-CZ" sz="3200" dirty="0" smtClean="0"/>
              <a:t> – foto 2h po obarvení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0165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Nezdařené </a:t>
            </a:r>
            <a:r>
              <a:rPr lang="cs-CZ" sz="3200" dirty="0" err="1" smtClean="0"/>
              <a:t>elfo</a:t>
            </a:r>
            <a:r>
              <a:rPr lang="cs-CZ" sz="3200" dirty="0" smtClean="0"/>
              <a:t> </a:t>
            </a:r>
            <a:r>
              <a:rPr lang="cs-CZ" sz="3200" dirty="0" err="1" smtClean="0"/>
              <a:t>haptoglobinu</a:t>
            </a:r>
            <a:r>
              <a:rPr lang="cs-CZ" sz="3200" dirty="0" smtClean="0"/>
              <a:t> – foto 2h po obarvení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4894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Nezdařené </a:t>
            </a:r>
            <a:r>
              <a:rPr lang="cs-CZ" sz="3200" dirty="0" err="1" smtClean="0"/>
              <a:t>elfo</a:t>
            </a:r>
            <a:r>
              <a:rPr lang="cs-CZ" sz="3200" dirty="0" smtClean="0"/>
              <a:t> </a:t>
            </a:r>
            <a:r>
              <a:rPr lang="cs-CZ" sz="3200" dirty="0" err="1" smtClean="0"/>
              <a:t>haptoglobinu</a:t>
            </a:r>
            <a:r>
              <a:rPr lang="cs-CZ" sz="3200" dirty="0" smtClean="0"/>
              <a:t> – foto 2. den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47136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Nezdařené </a:t>
            </a:r>
            <a:r>
              <a:rPr lang="cs-CZ" sz="3200" dirty="0" err="1" smtClean="0"/>
              <a:t>elfo</a:t>
            </a:r>
            <a:r>
              <a:rPr lang="cs-CZ" sz="3200" dirty="0" smtClean="0"/>
              <a:t> </a:t>
            </a:r>
            <a:r>
              <a:rPr lang="cs-CZ" sz="3200" dirty="0" err="1" smtClean="0"/>
              <a:t>haptoglobinu</a:t>
            </a:r>
            <a:r>
              <a:rPr lang="cs-CZ" sz="3200" dirty="0" smtClean="0"/>
              <a:t> – foto 2. den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504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1: M-</a:t>
            </a:r>
            <a:r>
              <a:rPr lang="cs-CZ" dirty="0" err="1" smtClean="0"/>
              <a:t>Ig</a:t>
            </a:r>
            <a:r>
              <a:rPr lang="cs-CZ" dirty="0" smtClean="0"/>
              <a:t> 4,13 g/L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755576" y="1844824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7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2: M-</a:t>
            </a:r>
            <a:r>
              <a:rPr lang="cs-CZ" dirty="0" err="1" smtClean="0"/>
              <a:t>Ig</a:t>
            </a:r>
            <a:r>
              <a:rPr lang="cs-CZ" dirty="0" smtClean="0"/>
              <a:t> 3,38 g/L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683568" y="1916832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6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 (moč)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1700808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18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4: M-</a:t>
            </a:r>
            <a:r>
              <a:rPr lang="cs-CZ" dirty="0" err="1" smtClean="0"/>
              <a:t>Ig</a:t>
            </a:r>
            <a:r>
              <a:rPr lang="cs-CZ" dirty="0" smtClean="0"/>
              <a:t> 5,4 g/L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6"/>
          <a:stretch/>
        </p:blipFill>
        <p:spPr bwMode="auto">
          <a:xfrm>
            <a:off x="683568" y="1844824"/>
            <a:ext cx="669674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8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5: moč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11560" y="1844824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7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1"/>
          <a:stretch/>
        </p:blipFill>
        <p:spPr bwMode="auto">
          <a:xfrm>
            <a:off x="683568" y="1772816"/>
            <a:ext cx="67687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144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214</Words>
  <Application>Microsoft Office PowerPoint</Application>
  <PresentationFormat>Předvádění na obrazovce (4:3)</PresentationFormat>
  <Paragraphs>40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sady Office</vt:lpstr>
      <vt:lpstr>1. Elektroforéza bílkovin séra a moče v agarosovém gelu (kit Hydragel β1-β2 firmy Sebia na přístroji Hydrasys 2) 2. Elektroforéza v polyakrylamidovém gelu – detekce genetických variant haptoglobinu (MiniProtean TGX gels firmy BioRad na přístroji MiniProtean Tetra System)</vt:lpstr>
      <vt:lpstr>Elfo 18. 9. 2023 (křivky viz dále)</vt:lpstr>
      <vt:lpstr>Elfo křivky bez komentářů</vt:lpstr>
      <vt:lpstr>1: M-Ig 4,13 g/L</vt:lpstr>
      <vt:lpstr>2: M-Ig 3,38 g/L</vt:lpstr>
      <vt:lpstr>3 (moč)</vt:lpstr>
      <vt:lpstr>4: M-Ig 5,4 g/L</vt:lpstr>
      <vt:lpstr>5: moč</vt:lpstr>
      <vt:lpstr>6</vt:lpstr>
      <vt:lpstr>7 (moč)</vt:lpstr>
      <vt:lpstr>8: M-Ig 1,3 g/L</vt:lpstr>
      <vt:lpstr>9 (moč)</vt:lpstr>
      <vt:lpstr>10: M-Ig 45,6 g/L</vt:lpstr>
      <vt:lpstr>11: Jako předchozí s Fluidilem; M-Ig 46,5 g/L</vt:lpstr>
      <vt:lpstr>12: Moč k předchozímu séru; M-Ig 2,73 g/L</vt:lpstr>
      <vt:lpstr>13</vt:lpstr>
      <vt:lpstr>14 (moč)</vt:lpstr>
      <vt:lpstr>15 (moč)</vt:lpstr>
      <vt:lpstr>16: M-Ig 4,25 g/L včetně C3</vt:lpstr>
      <vt:lpstr>17 (moč) M-Ig 0,45 g/L</vt:lpstr>
      <vt:lpstr>18</vt:lpstr>
      <vt:lpstr>19 (moč): M-Ig 0,02 g/L</vt:lpstr>
      <vt:lpstr>20</vt:lpstr>
      <vt:lpstr>21 (moč)</vt:lpstr>
      <vt:lpstr>22</vt:lpstr>
      <vt:lpstr>23 (moč)</vt:lpstr>
      <vt:lpstr>24</vt:lpstr>
      <vt:lpstr>25</vt:lpstr>
      <vt:lpstr>26 (moč)</vt:lpstr>
      <vt:lpstr>27: M-Ig 11,2 g/L</vt:lpstr>
      <vt:lpstr>28 (moč): M-Ig 1,31 g/L</vt:lpstr>
      <vt:lpstr>29: M-Ig 7,24 g/L</vt:lpstr>
      <vt:lpstr>30 (moč)</vt:lpstr>
      <vt:lpstr>Nezdařené elfo haptoglobinu – foto 2h po obarvení</vt:lpstr>
      <vt:lpstr>Nezdařené elfo haptoglobinu – foto 2h po obarvení</vt:lpstr>
      <vt:lpstr>Nezdařené elfo haptoglobinu – foto 2. den</vt:lpstr>
      <vt:lpstr>Nezdařené elfo haptoglobinu – foto 2. 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Elfo křivky bez komentářů</dc:title>
  <dc:creator>okbhfnb</dc:creator>
  <cp:lastModifiedBy>Zeman David</cp:lastModifiedBy>
  <cp:revision>7</cp:revision>
  <dcterms:created xsi:type="dcterms:W3CDTF">2023-09-18T14:57:52Z</dcterms:created>
  <dcterms:modified xsi:type="dcterms:W3CDTF">2023-09-21T05:24:29Z</dcterms:modified>
</cp:coreProperties>
</file>