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59813356663747E-2"/>
          <c:y val="4.3650793650793648E-2"/>
          <c:w val="0.91387722368037327"/>
          <c:h val="0.7615866766654168"/>
        </c:manualLayout>
      </c:layout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skutečná hodnota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List1!$B$2:$B$8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zjištěná hodnota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List1!$C$2:$C$8</c:f>
              <c:numCache>
                <c:formatCode>General</c:formatCode>
                <c:ptCount val="7"/>
                <c:pt idx="0">
                  <c:v>-10</c:v>
                </c:pt>
                <c:pt idx="1">
                  <c:v>-5</c:v>
                </c:pt>
                <c:pt idx="2">
                  <c:v>0</c:v>
                </c:pt>
                <c:pt idx="3">
                  <c:v>5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zjištěná hodnota2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List1!$A$2:$A$8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List1!$D$2:$D$8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2102944"/>
        <c:axId val="482103728"/>
      </c:lineChart>
      <c:catAx>
        <c:axId val="4821029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>
                    <a:solidFill>
                      <a:schemeClr val="tx1"/>
                    </a:solidFill>
                  </a:rPr>
                  <a:t>Měření</a:t>
                </a:r>
              </a:p>
            </c:rich>
          </c:tx>
          <c:layout>
            <c:manualLayout>
              <c:xMode val="edge"/>
              <c:yMode val="edge"/>
              <c:x val="0.89194335083114606"/>
              <c:y val="0.860793025871765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crossAx val="482103728"/>
        <c:crosses val="autoZero"/>
        <c:auto val="1"/>
        <c:lblAlgn val="ctr"/>
        <c:lblOffset val="100"/>
        <c:noMultiLvlLbl val="0"/>
      </c:catAx>
      <c:valAx>
        <c:axId val="48210372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>
                    <a:solidFill>
                      <a:schemeClr val="tx1"/>
                    </a:solidFill>
                  </a:rPr>
                  <a:t>Koncentrace</a:t>
                </a:r>
              </a:p>
            </c:rich>
          </c:tx>
          <c:layout>
            <c:manualLayout>
              <c:xMode val="edge"/>
              <c:yMode val="edge"/>
              <c:x val="1.6203703703703703E-2"/>
              <c:y val="2.935820522434696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crossAx val="48210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0.48052</cdr:x>
      <cdr:y>0.16698</cdr:y>
    </cdr:from>
    <cdr:to>
      <cdr:x>0.73377</cdr:x>
      <cdr:y>0.23006</cdr:y>
    </cdr:to>
    <cdr:sp macro="" textlink="">
      <cdr:nvSpPr>
        <cdr:cNvPr id="2" name="Textové pole 1"/>
        <cdr:cNvSpPr txBox="1"/>
      </cdr:nvSpPr>
      <cdr:spPr>
        <a:xfrm xmlns:a="http://schemas.openxmlformats.org/drawingml/2006/main">
          <a:off x="2636321" y="534391"/>
          <a:ext cx="1389413" cy="201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100"/>
            <a:t>proporcionální chyba</a:t>
          </a:r>
        </a:p>
      </cdr:txBody>
    </cdr:sp>
  </cdr:relSizeAnchor>
  <cdr:relSizeAnchor xmlns:cdr="http://schemas.openxmlformats.org/drawingml/2006/chartDrawing">
    <cdr:from>
      <cdr:x>0.62338</cdr:x>
      <cdr:y>0.60111</cdr:y>
    </cdr:from>
    <cdr:to>
      <cdr:x>0.93074</cdr:x>
      <cdr:y>0.67904</cdr:y>
    </cdr:to>
    <cdr:sp macro="" textlink="">
      <cdr:nvSpPr>
        <cdr:cNvPr id="3" name="Textové pole 2"/>
        <cdr:cNvSpPr txBox="1"/>
      </cdr:nvSpPr>
      <cdr:spPr>
        <a:xfrm xmlns:a="http://schemas.openxmlformats.org/drawingml/2006/main">
          <a:off x="3420093" y="1923802"/>
          <a:ext cx="1686296" cy="249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100" dirty="0"/>
            <a:t>konstantní chyba</a:t>
          </a:r>
        </a:p>
      </cdr:txBody>
    </cdr:sp>
  </cdr:relSizeAnchor>
  <cdr:relSizeAnchor xmlns:cdr="http://schemas.openxmlformats.org/drawingml/2006/chartDrawing">
    <cdr:from>
      <cdr:x>0.72727</cdr:x>
      <cdr:y>0.24861</cdr:y>
    </cdr:from>
    <cdr:to>
      <cdr:x>0.72727</cdr:x>
      <cdr:y>0.43785</cdr:y>
    </cdr:to>
    <cdr:cxnSp macro="">
      <cdr:nvCxnSpPr>
        <cdr:cNvPr id="5" name="Přímá spojnice se šipkou 4"/>
        <cdr:cNvCxnSpPr/>
      </cdr:nvCxnSpPr>
      <cdr:spPr>
        <a:xfrm xmlns:a="http://schemas.openxmlformats.org/drawingml/2006/main" flipH="1" flipV="1">
          <a:off x="3990109" y="795647"/>
          <a:ext cx="1" cy="60564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0.63853</cdr:x>
      <cdr:y>0.47495</cdr:y>
    </cdr:from>
    <cdr:to>
      <cdr:x>0.63853</cdr:x>
      <cdr:y>0.55659</cdr:y>
    </cdr:to>
    <cdr:cxnSp macro="">
      <cdr:nvCxnSpPr>
        <cdr:cNvPr id="8" name="Přímá spojnice se šipkou 7"/>
        <cdr:cNvCxnSpPr/>
      </cdr:nvCxnSpPr>
      <cdr:spPr>
        <a:xfrm xmlns:a="http://schemas.openxmlformats.org/drawingml/2006/main">
          <a:off x="3503220" y="1520041"/>
          <a:ext cx="0" cy="26125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D4F-7CBC-4073-9579-FA177AF5EB19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676A-2409-4C4D-9152-715D7BB638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02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D4F-7CBC-4073-9579-FA177AF5EB19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676A-2409-4C4D-9152-715D7BB638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91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D4F-7CBC-4073-9579-FA177AF5EB19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676A-2409-4C4D-9152-715D7BB638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30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D4F-7CBC-4073-9579-FA177AF5EB19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676A-2409-4C4D-9152-715D7BB638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40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D4F-7CBC-4073-9579-FA177AF5EB19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676A-2409-4C4D-9152-715D7BB638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70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D4F-7CBC-4073-9579-FA177AF5EB19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676A-2409-4C4D-9152-715D7BB638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18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D4F-7CBC-4073-9579-FA177AF5EB19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676A-2409-4C4D-9152-715D7BB638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35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D4F-7CBC-4073-9579-FA177AF5EB19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676A-2409-4C4D-9152-715D7BB638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91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D4F-7CBC-4073-9579-FA177AF5EB19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676A-2409-4C4D-9152-715D7BB638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07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D4F-7CBC-4073-9579-FA177AF5EB19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676A-2409-4C4D-9152-715D7BB638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82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D4F-7CBC-4073-9579-FA177AF5EB19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676A-2409-4C4D-9152-715D7BB638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77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C7D4F-7CBC-4073-9579-FA177AF5EB19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4676A-2409-4C4D-9152-715D7BB638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2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kk.cz/eqa/2021_nejistoty_doporuceni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kk.cz/eqa/2021_nejistoty_doporuceni.pdf" TargetMode="External"/><Relationship Id="rId2" Type="http://schemas.openxmlformats.org/officeDocument/2006/relationships/hyperlink" Target="https://www.unmz.cz/files/Sborn%C3%ADky%20TH/Terminologie%20v%20oblasti%20metrologie_DEF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Kontrola kvality v analytické fázi laboratorního procesu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Andrea Wagnerová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033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Výsledkový list EHK</a:t>
            </a:r>
            <a:br>
              <a:rPr lang="cs-CZ" dirty="0" smtClean="0">
                <a:solidFill>
                  <a:schemeClr val="tx2"/>
                </a:solidFill>
              </a:rPr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4983" y="1825625"/>
            <a:ext cx="5982033" cy="435133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1475" y="6489700"/>
            <a:ext cx="3472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Obrázek: </a:t>
            </a:r>
            <a:r>
              <a:rPr lang="cs-CZ" sz="1400" dirty="0" smtClean="0"/>
              <a:t>Výsledkový list, SEKK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06927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Metrologie (VIM3)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Věda o měření a jeho aplikaci.</a:t>
            </a:r>
          </a:p>
          <a:p>
            <a:pPr marL="0" indent="0" algn="ctr">
              <a:buNone/>
            </a:pPr>
            <a:endParaRPr lang="cs-CZ" b="1" i="1" dirty="0" smtClean="0"/>
          </a:p>
          <a:p>
            <a:pPr marL="0" indent="0">
              <a:buNone/>
            </a:pPr>
            <a:r>
              <a:rPr lang="cs-CZ" dirty="0" smtClean="0"/>
              <a:t>UNMZ = Úřad pro technickou normalizaci, metrologii a státní zkušebnictví (www.unmz.cz)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oblast veličin a jednotek, postupů a principů měření, měřidel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773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Proces experimentálního získávání hodnoty veličiny, která může být důvodně přiřazena veličině.</a:t>
            </a:r>
          </a:p>
          <a:p>
            <a:pPr marL="0" indent="0" algn="ctr">
              <a:buNone/>
            </a:pPr>
            <a:endParaRPr lang="cs-CZ" b="1" i="1" dirty="0" smtClean="0"/>
          </a:p>
          <a:p>
            <a:pPr marL="0" indent="0">
              <a:buNone/>
            </a:pPr>
            <a:r>
              <a:rPr lang="cs-CZ" b="1" dirty="0" smtClean="0"/>
              <a:t>Výsledek měření </a:t>
            </a:r>
            <a:r>
              <a:rPr lang="cs-CZ" dirty="0" smtClean="0"/>
              <a:t>– hodnota veličiny získaná měřením, výsledek měření by měl být vydávaný ve standardizované podobě:</a:t>
            </a:r>
          </a:p>
          <a:p>
            <a:pPr marL="0" indent="0" algn="ctr">
              <a:buNone/>
            </a:pPr>
            <a:endParaRPr lang="cs-CZ" sz="4400" dirty="0" smtClean="0"/>
          </a:p>
          <a:p>
            <a:pPr marL="0" indent="0" algn="ctr">
              <a:buNone/>
            </a:pPr>
            <a:r>
              <a:rPr lang="cs-CZ" sz="4400" dirty="0" err="1" smtClean="0"/>
              <a:t>P_Glu</a:t>
            </a:r>
            <a:r>
              <a:rPr lang="cs-CZ" sz="4400" dirty="0" smtClean="0"/>
              <a:t> = 4,0 </a:t>
            </a:r>
            <a:r>
              <a:rPr lang="cs-CZ" sz="4400" dirty="0" err="1" smtClean="0"/>
              <a:t>mmol</a:t>
            </a:r>
            <a:r>
              <a:rPr lang="cs-CZ" sz="4400" dirty="0" smtClean="0"/>
              <a:t>/l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276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4400" dirty="0" smtClean="0"/>
          </a:p>
          <a:p>
            <a:pPr marL="0" indent="0" algn="ctr">
              <a:buNone/>
            </a:pPr>
            <a:r>
              <a:rPr lang="cs-CZ" sz="4400" dirty="0" err="1" smtClean="0"/>
              <a:t>P_Glu</a:t>
            </a:r>
            <a:r>
              <a:rPr lang="cs-CZ" sz="4400" dirty="0" smtClean="0"/>
              <a:t> = 4,0 </a:t>
            </a:r>
            <a:r>
              <a:rPr lang="cs-CZ" sz="4400" dirty="0" err="1" smtClean="0"/>
              <a:t>mmol</a:t>
            </a:r>
            <a:r>
              <a:rPr lang="cs-CZ" sz="4400" dirty="0" smtClean="0"/>
              <a:t>/l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41803" y="4882551"/>
            <a:ext cx="2117485" cy="14664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070842" y="4882551"/>
            <a:ext cx="20820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u="sng" dirty="0"/>
              <a:t>m</a:t>
            </a:r>
            <a:r>
              <a:rPr lang="cs-CZ" u="sng" dirty="0" smtClean="0"/>
              <a:t>ěřená veličina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l</a:t>
            </a:r>
            <a:r>
              <a:rPr lang="cs-CZ" sz="1600" dirty="0" smtClean="0"/>
              <a:t>átkové množství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h</a:t>
            </a:r>
            <a:r>
              <a:rPr lang="cs-CZ" sz="1600" dirty="0" smtClean="0"/>
              <a:t>motnostní koncentrace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7402862" y="4882550"/>
            <a:ext cx="2117485" cy="14664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7431901" y="4882551"/>
            <a:ext cx="2117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u="sng" dirty="0"/>
              <a:t>č</a:t>
            </a:r>
            <a:r>
              <a:rPr lang="cs-CZ" u="sng" dirty="0" smtClean="0"/>
              <a:t>íselná hodnota</a:t>
            </a:r>
          </a:p>
          <a:p>
            <a:pPr algn="ctr"/>
            <a:endParaRPr lang="cs-CZ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 smtClean="0"/>
              <a:t>4,5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 smtClean="0"/>
              <a:t>15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 smtClean="0"/>
              <a:t>350</a:t>
            </a:r>
            <a:endParaRPr lang="cs-CZ" sz="1600" dirty="0"/>
          </a:p>
        </p:txBody>
      </p:sp>
      <p:sp>
        <p:nvSpPr>
          <p:cNvPr id="10" name="Obdélník 9"/>
          <p:cNvSpPr/>
          <p:nvPr/>
        </p:nvSpPr>
        <p:spPr>
          <a:xfrm>
            <a:off x="9761119" y="4882549"/>
            <a:ext cx="2117485" cy="14664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9770334" y="4882551"/>
            <a:ext cx="21270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u="sng" dirty="0" smtClean="0"/>
              <a:t>Jednotka</a:t>
            </a:r>
          </a:p>
          <a:p>
            <a:endParaRPr lang="cs-CZ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m</a:t>
            </a:r>
            <a:r>
              <a:rPr lang="cs-CZ" sz="1600" dirty="0" smtClean="0"/>
              <a:t>ol/l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 smtClean="0"/>
              <a:t>g/l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 err="1"/>
              <a:t>u</a:t>
            </a:r>
            <a:r>
              <a:rPr lang="cs-CZ" sz="1600" dirty="0" err="1" smtClean="0"/>
              <a:t>kat</a:t>
            </a:r>
            <a:r>
              <a:rPr lang="cs-CZ" sz="1600" dirty="0" smtClean="0"/>
              <a:t>/l</a:t>
            </a:r>
            <a:endParaRPr lang="cs-CZ" sz="1600" dirty="0"/>
          </a:p>
        </p:txBody>
      </p:sp>
      <p:sp>
        <p:nvSpPr>
          <p:cNvPr id="14" name="Obdélník 13"/>
          <p:cNvSpPr/>
          <p:nvPr/>
        </p:nvSpPr>
        <p:spPr>
          <a:xfrm>
            <a:off x="2655316" y="4882548"/>
            <a:ext cx="2117485" cy="14664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2680744" y="4882551"/>
            <a:ext cx="2117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u="sng" dirty="0" smtClean="0"/>
              <a:t>vyšetřovaný analyt</a:t>
            </a:r>
          </a:p>
          <a:p>
            <a:endParaRPr lang="cs-CZ" u="sng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g</a:t>
            </a:r>
            <a:r>
              <a:rPr lang="cs-CZ" sz="1600" dirty="0" smtClean="0"/>
              <a:t>lukóza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u</a:t>
            </a:r>
            <a:r>
              <a:rPr lang="cs-CZ" sz="1600" dirty="0" smtClean="0"/>
              <a:t>rea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 smtClean="0"/>
              <a:t>vápník</a:t>
            </a:r>
            <a:endParaRPr lang="cs-CZ" sz="1600" dirty="0"/>
          </a:p>
        </p:txBody>
      </p:sp>
      <p:sp>
        <p:nvSpPr>
          <p:cNvPr id="16" name="Obdélník 15"/>
          <p:cNvSpPr/>
          <p:nvPr/>
        </p:nvSpPr>
        <p:spPr>
          <a:xfrm>
            <a:off x="326098" y="4882551"/>
            <a:ext cx="2117485" cy="14664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326098" y="4882551"/>
            <a:ext cx="211748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u="sng" dirty="0"/>
              <a:t>v</a:t>
            </a:r>
            <a:r>
              <a:rPr lang="cs-CZ" sz="1600" u="sng" dirty="0" smtClean="0"/>
              <a:t>yšetřovaný systém</a:t>
            </a:r>
          </a:p>
          <a:p>
            <a:pPr algn="ctr"/>
            <a:endParaRPr lang="cs-CZ" sz="1600" u="sng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 smtClean="0"/>
              <a:t>plazma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m</a:t>
            </a:r>
            <a:r>
              <a:rPr lang="cs-CZ" sz="1600" dirty="0" smtClean="0"/>
              <a:t>oč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m</a:t>
            </a:r>
            <a:r>
              <a:rPr lang="cs-CZ" sz="1600" dirty="0" smtClean="0"/>
              <a:t>ozkomíšní mok</a:t>
            </a:r>
          </a:p>
          <a:p>
            <a:endParaRPr lang="cs-CZ" dirty="0" smtClean="0"/>
          </a:p>
        </p:txBody>
      </p:sp>
      <p:cxnSp>
        <p:nvCxnSpPr>
          <p:cNvPr id="5" name="Přímá spojnice se šipkou 4"/>
          <p:cNvCxnSpPr>
            <a:stCxn id="16" idx="0"/>
          </p:cNvCxnSpPr>
          <p:nvPr/>
        </p:nvCxnSpPr>
        <p:spPr>
          <a:xfrm flipV="1">
            <a:off x="1384841" y="3080084"/>
            <a:ext cx="2521392" cy="18024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4122821" y="3128211"/>
            <a:ext cx="744262" cy="17543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 flipV="1">
            <a:off x="6111858" y="3080084"/>
            <a:ext cx="2117742" cy="18024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10" idx="0"/>
          </p:cNvCxnSpPr>
          <p:nvPr/>
        </p:nvCxnSpPr>
        <p:spPr>
          <a:xfrm flipH="1" flipV="1">
            <a:off x="7812505" y="3128211"/>
            <a:ext cx="3007357" cy="17543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742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Chyba měření (VIM3)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Naměřená hodnota veličiny mínus referenční hodnota veličiny.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rozdíl hodnoty zjištěné a skutečné,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čím je chyba menší, tím je výsledek přesnější.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092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Chyba systematická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i="1" dirty="0" smtClean="0"/>
              <a:t>Složka chyby měření, která v opakovaných měřeních zůstává konstantní nebo se mění předvídatelným způsobem.</a:t>
            </a:r>
          </a:p>
          <a:p>
            <a:pPr marL="0" indent="0" algn="ctr">
              <a:buNone/>
            </a:pPr>
            <a:endParaRPr lang="cs-CZ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soustavná,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systematickou chybu charakterizuje aritmetický průměr,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vyjádření jako </a:t>
            </a:r>
            <a:r>
              <a:rPr lang="cs-CZ" b="1" dirty="0" smtClean="0"/>
              <a:t>BIAS</a:t>
            </a:r>
            <a:r>
              <a:rPr lang="cs-CZ" dirty="0" smtClean="0"/>
              <a:t> (hodnota odhadu systematické chyby měření, pravdivost).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výsledek se odchyluje vždy jedním směrem.</a:t>
            </a:r>
          </a:p>
          <a:p>
            <a:pPr marL="0" indent="0">
              <a:buNone/>
            </a:pPr>
            <a:endParaRPr lang="cs-CZ" dirty="0" smtClean="0"/>
          </a:p>
          <a:p>
            <a:pPr marL="0" lvl="1" indent="0" algn="just">
              <a:buNone/>
            </a:pPr>
            <a:r>
              <a:rPr lang="cs-CZ" dirty="0" smtClean="0"/>
              <a:t>Referenční hodnotou veličiny je pravá hodnota veličiny (standardu) </a:t>
            </a:r>
          </a:p>
          <a:p>
            <a:pPr marL="0" lvl="1" indent="0" algn="just">
              <a:buNone/>
            </a:pPr>
            <a:r>
              <a:rPr lang="cs-CZ" dirty="0" smtClean="0"/>
              <a:t>se zanedbatelnou nejistotou měření.		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Vznikají nedokonalostí metody, měřícího přístroje, návyky personálu.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244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systematické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konstantní složka – výsledek je odchýlen vždy o stejnou hodnotu,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proporcionální složka – výsledek je vychýlen o stejný násobek,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kombinace obou předchozích.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632260169"/>
              </p:ext>
            </p:extLst>
          </p:nvPr>
        </p:nvGraphicFramePr>
        <p:xfrm>
          <a:off x="3732363" y="3114136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780674" y="6314536"/>
            <a:ext cx="28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Obrázek: Chyby systematické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08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Chyba náhodná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i="1" dirty="0" smtClean="0"/>
              <a:t>Složka chyby měření, která se v opakovaných měřeních mění </a:t>
            </a:r>
            <a:r>
              <a:rPr lang="cs-CZ" i="1" dirty="0" err="1" smtClean="0"/>
              <a:t>NEpředvídatelným</a:t>
            </a:r>
            <a:r>
              <a:rPr lang="cs-CZ" i="1" dirty="0" smtClean="0"/>
              <a:t> způsobem.</a:t>
            </a:r>
          </a:p>
          <a:p>
            <a:pPr marL="0" indent="0" algn="ctr">
              <a:buNone/>
            </a:pPr>
            <a:endParaRPr lang="cs-CZ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nahodilá, původ není znám, nelze ji matematicky korigovat,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je charakterizována </a:t>
            </a:r>
            <a:r>
              <a:rPr lang="cs-CZ" b="1" dirty="0" smtClean="0"/>
              <a:t>směrodatnou odchylkou</a:t>
            </a:r>
            <a:r>
              <a:rPr lang="cs-CZ" dirty="0" smtClean="0"/>
              <a:t> (preciznost),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nabývá kladných i záporných hodnot.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Referenční hodnotou veličiny náhodné chyby měření je aritmetický průměr (opakované měření téže veličiny).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Zdrojem náhodné chyby může být nesprávná příprava reagencie, měřící přístroj, personál.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960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metrologické pojmy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metrologický slovník, nyní VIM3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891693"/>
              </p:ext>
            </p:extLst>
          </p:nvPr>
        </p:nvGraphicFramePr>
        <p:xfrm>
          <a:off x="838200" y="2708886"/>
          <a:ext cx="5660440" cy="28913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30220"/>
                <a:gridCol w="2830220"/>
              </a:tblGrid>
              <a:tr h="72283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Anglický termín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Český ekvivalent (dříve)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283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Measurement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trueness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pravdivost</a:t>
                      </a:r>
                      <a:r>
                        <a:rPr lang="cs-CZ" baseline="0" dirty="0" smtClean="0"/>
                        <a:t> měření</a:t>
                      </a:r>
                      <a:endParaRPr lang="cs-CZ" dirty="0"/>
                    </a:p>
                  </a:txBody>
                  <a:tcPr/>
                </a:tc>
              </a:tr>
              <a:tr h="72283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Measurement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accuracy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správnost měření</a:t>
                      </a:r>
                      <a:endParaRPr lang="cs-CZ" dirty="0"/>
                    </a:p>
                  </a:txBody>
                  <a:tcPr/>
                </a:tc>
              </a:tr>
              <a:tr h="72283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Measurement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precision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přesnost měření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237893"/>
              </p:ext>
            </p:extLst>
          </p:nvPr>
        </p:nvGraphicFramePr>
        <p:xfrm>
          <a:off x="9111916" y="2708886"/>
          <a:ext cx="2748547" cy="289133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748547"/>
              </a:tblGrid>
              <a:tr h="73034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Český ekvivalent </a:t>
                      </a:r>
                    </a:p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(terminologie VIM3)</a:t>
                      </a:r>
                    </a:p>
                  </a:txBody>
                  <a:tcPr/>
                </a:tc>
              </a:tr>
              <a:tr h="720330">
                <a:tc>
                  <a:txBody>
                    <a:bodyPr/>
                    <a:lstStyle/>
                    <a:p>
                      <a:r>
                        <a:rPr lang="cs-CZ" dirty="0" smtClean="0"/>
                        <a:t>pravdivost měření</a:t>
                      </a:r>
                      <a:endParaRPr lang="cs-CZ" dirty="0"/>
                    </a:p>
                  </a:txBody>
                  <a:tcPr/>
                </a:tc>
              </a:tr>
              <a:tr h="720330">
                <a:tc>
                  <a:txBody>
                    <a:bodyPr/>
                    <a:lstStyle/>
                    <a:p>
                      <a:r>
                        <a:rPr lang="cs-CZ" dirty="0" smtClean="0"/>
                        <a:t>přesnost měření</a:t>
                      </a:r>
                      <a:endParaRPr lang="cs-CZ" dirty="0"/>
                    </a:p>
                  </a:txBody>
                  <a:tcPr/>
                </a:tc>
              </a:tr>
              <a:tr h="720330">
                <a:tc>
                  <a:txBody>
                    <a:bodyPr/>
                    <a:lstStyle/>
                    <a:p>
                      <a:r>
                        <a:rPr lang="cs-CZ" dirty="0" smtClean="0"/>
                        <a:t>preciznost měření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Šipka doprava 5"/>
          <p:cNvSpPr/>
          <p:nvPr/>
        </p:nvSpPr>
        <p:spPr>
          <a:xfrm>
            <a:off x="6814868" y="3588589"/>
            <a:ext cx="1431985" cy="431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6814866" y="4316850"/>
            <a:ext cx="1431985" cy="431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6814867" y="5032076"/>
            <a:ext cx="1431985" cy="431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84175" y="6053667"/>
            <a:ext cx="4280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Tabulka: </a:t>
            </a:r>
            <a:r>
              <a:rPr lang="cs-CZ" sz="1400" dirty="0" smtClean="0"/>
              <a:t>Změny v metrologickém slovníku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86920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Pravdivost měření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i="1" dirty="0" smtClean="0"/>
              <a:t>Je </a:t>
            </a:r>
            <a:r>
              <a:rPr lang="cs-CZ" b="1" i="1" dirty="0" smtClean="0"/>
              <a:t>těsnost shody </a:t>
            </a:r>
            <a:r>
              <a:rPr lang="cs-CZ" i="1" dirty="0" smtClean="0"/>
              <a:t>mezi aritmetickým průměrem nekonečného počtu </a:t>
            </a:r>
            <a:r>
              <a:rPr lang="cs-CZ" b="1" i="1" dirty="0" smtClean="0"/>
              <a:t>opakovaných naměřených hodnot </a:t>
            </a:r>
            <a:r>
              <a:rPr lang="cs-CZ" i="1" dirty="0" smtClean="0"/>
              <a:t>veličiny </a:t>
            </a:r>
            <a:r>
              <a:rPr lang="cs-CZ" b="1" i="1" dirty="0" smtClean="0"/>
              <a:t>a referenční hodnotou </a:t>
            </a:r>
            <a:r>
              <a:rPr lang="cs-CZ" i="1" dirty="0" smtClean="0"/>
              <a:t>veličiny.</a:t>
            </a:r>
          </a:p>
          <a:p>
            <a:pPr marL="0" indent="0" algn="ctr">
              <a:buNone/>
            </a:pPr>
            <a:endParaRPr lang="cs-CZ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rozdíl aritmetického průměru naměřených hodnot od referenční hodnoty,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mírou pravdivosti je BIAS (vychýlení).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BIAS</a:t>
            </a:r>
            <a:r>
              <a:rPr lang="cs-CZ" dirty="0" smtClean="0"/>
              <a:t> </a:t>
            </a:r>
            <a:r>
              <a:rPr lang="cs-CZ" i="1" dirty="0" smtClean="0"/>
              <a:t>je hodnota odhadu systematické chyby měření.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dirty="0" err="1" smtClean="0"/>
              <a:t>b</a:t>
            </a:r>
            <a:r>
              <a:rPr lang="cs-CZ" baseline="-25000" dirty="0" err="1" smtClean="0"/>
              <a:t>abs</a:t>
            </a:r>
            <a:r>
              <a:rPr lang="cs-CZ" dirty="0" smtClean="0"/>
              <a:t> = x – x</a:t>
            </a:r>
            <a:r>
              <a:rPr lang="cs-CZ" baseline="-25000" dirty="0" smtClean="0"/>
              <a:t>0</a:t>
            </a:r>
          </a:p>
          <a:p>
            <a:pPr marL="0" indent="0">
              <a:buNone/>
            </a:pPr>
            <a:r>
              <a:rPr lang="cs-CZ" dirty="0" err="1" smtClean="0"/>
              <a:t>b</a:t>
            </a:r>
            <a:r>
              <a:rPr lang="cs-CZ" baseline="-25000" dirty="0" err="1" smtClean="0"/>
              <a:t>rel</a:t>
            </a:r>
            <a:r>
              <a:rPr lang="cs-CZ" dirty="0" smtClean="0"/>
              <a:t> = </a:t>
            </a:r>
            <a:r>
              <a:rPr lang="cs-CZ" u="sng" dirty="0" smtClean="0"/>
              <a:t>x – x</a:t>
            </a:r>
            <a:r>
              <a:rPr lang="cs-CZ" u="sng" baseline="-25000" dirty="0" smtClean="0"/>
              <a:t>0</a:t>
            </a:r>
            <a:r>
              <a:rPr lang="cs-CZ" u="sng" dirty="0" smtClean="0"/>
              <a:t> </a:t>
            </a:r>
            <a:r>
              <a:rPr lang="cs-CZ" dirty="0" smtClean="0"/>
              <a:t>× 100 pro vyjádření v %</a:t>
            </a:r>
          </a:p>
          <a:p>
            <a:pPr marL="0" indent="0">
              <a:buNone/>
            </a:pPr>
            <a:r>
              <a:rPr lang="cs-CZ" dirty="0" smtClean="0"/>
              <a:t>	 x</a:t>
            </a:r>
            <a:r>
              <a:rPr lang="cs-CZ" baseline="-25000" dirty="0" smtClean="0"/>
              <a:t>0</a:t>
            </a:r>
            <a:endParaRPr lang="cs-CZ" dirty="0" smtClean="0"/>
          </a:p>
          <a:p>
            <a:pPr marL="0" indent="0">
              <a:buNone/>
            </a:pPr>
            <a:r>
              <a:rPr lang="cs-CZ" sz="1600" dirty="0" smtClean="0"/>
              <a:t>Pozn.: x … aritmetický průměr měření, x</a:t>
            </a:r>
            <a:r>
              <a:rPr lang="cs-CZ" sz="1600" baseline="-25000" dirty="0" smtClean="0"/>
              <a:t>0</a:t>
            </a:r>
            <a:r>
              <a:rPr lang="cs-CZ" sz="1600" dirty="0" smtClean="0"/>
              <a:t> … referenční hodnota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12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kvality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Postup pro monitorování pracovního procesu detekující problémy a zajišťující nápravu ještě před dodáním produktu nebo služby (westgard.com).</a:t>
            </a:r>
          </a:p>
          <a:p>
            <a:pPr marL="0" indent="0" algn="ctr">
              <a:buNone/>
            </a:pPr>
            <a:endParaRPr lang="cs-CZ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Slouží ke sledování procesu měření a odhalení chyb při měření.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Na zajištění kvality ve zdravotnických zařízeních je kladen stále vyšší důraz především v souvislosti s bezpečím pacientů při diagnostickém anebo léčebném procesu.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517585" y="5451894"/>
            <a:ext cx="2984740" cy="12422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31653" y="5872933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/>
              <a:t>p</a:t>
            </a:r>
            <a:r>
              <a:rPr lang="cs-CZ" dirty="0" err="1" smtClean="0"/>
              <a:t>reanalytická</a:t>
            </a:r>
            <a:r>
              <a:rPr lang="cs-CZ" dirty="0" smtClean="0"/>
              <a:t> fáze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4482860" y="5069696"/>
            <a:ext cx="2984740" cy="12422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896928" y="5451894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analytická fáze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8448136" y="5451894"/>
            <a:ext cx="2984740" cy="12422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8862204" y="5888330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postanalytická</a:t>
            </a:r>
            <a:r>
              <a:rPr lang="cs-CZ" dirty="0" smtClean="0"/>
              <a:t> fáze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332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Přesnost měření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/>
              <a:t>Je těsnost shody mezi naměřenou hodnotou veličiny a pravou hodnotou měřené veličiny.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cs-CZ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přesnější měření = měření s menší chybou.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Termín přesnost měření se vztahuje k preciznosti i pravdivosti měření, tj. vlivu náhodných i systematických chyb. </a:t>
            </a:r>
          </a:p>
        </p:txBody>
      </p:sp>
    </p:spTree>
    <p:extLst>
      <p:ext uri="{BB962C8B-B14F-4D97-AF65-F5344CB8AC3E}">
        <p14:creationId xmlns:p14="http://schemas.microsoft.com/office/powerpoint/2010/main" val="2295120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mezi precizností a přesností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857499"/>
            <a:ext cx="10278979" cy="1858879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38199" y="5101921"/>
            <a:ext cx="10647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precizní a přesné	                precizní a nepřesné                 neprecizní a přesné                neprecizní a nepřesné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887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Preciznost měření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i="1" dirty="0" smtClean="0"/>
              <a:t>Je těsnost shody mezi indikacemi nebo naměřenými hodnotami veličiny získanými </a:t>
            </a:r>
            <a:r>
              <a:rPr lang="cs-CZ" b="1" i="1" dirty="0" smtClean="0"/>
              <a:t>opakovanými měřeními na stejném objektu </a:t>
            </a:r>
            <a:r>
              <a:rPr lang="cs-CZ" i="1" dirty="0" smtClean="0"/>
              <a:t>nebo na podobných objektech </a:t>
            </a:r>
            <a:r>
              <a:rPr lang="cs-CZ" b="1" i="1" dirty="0" smtClean="0"/>
              <a:t>za</a:t>
            </a:r>
            <a:r>
              <a:rPr lang="cs-CZ" i="1" dirty="0" smtClean="0"/>
              <a:t> </a:t>
            </a:r>
            <a:r>
              <a:rPr lang="cs-CZ" b="1" i="1" dirty="0" smtClean="0"/>
              <a:t>specifikovaných podmínek.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vyjádřena číselně mírami nepreciznosti, tj. např. směrodatnou odchylkou, CV za specifikovaných podmínek,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nemá vztah ke skutečné hodnotě,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závisí pouze na náhodných chybách měření.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Specifikované podmínky: </a:t>
            </a:r>
            <a:r>
              <a:rPr lang="cs-CZ" dirty="0" smtClean="0"/>
              <a:t>podmínky opakovatelnosti měření, mezilehlé preciznosti měření, reprodukovatelnosti měření.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712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Preciznost měření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4175" y="3433313"/>
            <a:ext cx="3532217" cy="13974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84176" y="3433313"/>
            <a:ext cx="3532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opakovatelnosti měření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327046" y="3433311"/>
            <a:ext cx="3532217" cy="13974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345438" y="3409691"/>
            <a:ext cx="3532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mezilehlé preciznosti měření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8288309" y="3433312"/>
            <a:ext cx="3532217" cy="13974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81531" y="2260136"/>
            <a:ext cx="3513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mtClean="0"/>
              <a:t>za podmínek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288309" y="3433313"/>
            <a:ext cx="3513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reprodukovatelnosti měření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2570672" y="2518913"/>
            <a:ext cx="3522482" cy="77637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6102351" y="2518913"/>
            <a:ext cx="0" cy="77637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6093154" y="2518913"/>
            <a:ext cx="3568431" cy="77637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734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Opakovatelnost měření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Je souborem podmínek měření, který zahrnuje </a:t>
            </a:r>
            <a:r>
              <a:rPr lang="cs-CZ" b="1" i="1" dirty="0" smtClean="0"/>
              <a:t>stejný postup měření, stejný obslužný personál, stejný měřící systém, stejné pracovní podmínky, stejné místo a opakování měření na stejném objektu v krátkém časovém intervalu.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i="1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Příkladem je opakování měření je měření jednoho analytu jednoho vzorku 10× těsně za sebou.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738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Mezilehlá preciznost měření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i="1" dirty="0" smtClean="0"/>
              <a:t>Je souborem podmínek měření, který zahrnuje </a:t>
            </a:r>
            <a:r>
              <a:rPr lang="cs-CZ" b="1" i="1" dirty="0" smtClean="0"/>
              <a:t>stejný postup měření, stejné místo </a:t>
            </a:r>
            <a:r>
              <a:rPr lang="cs-CZ" i="1" dirty="0" smtClean="0"/>
              <a:t>a opakování měření na stejném objektu nebo podobných objektech </a:t>
            </a:r>
            <a:r>
              <a:rPr lang="cs-CZ" b="1" i="1" dirty="0" smtClean="0"/>
              <a:t>v rozšířeném časovém úseku</a:t>
            </a:r>
            <a:r>
              <a:rPr lang="cs-CZ" i="1" dirty="0" smtClean="0"/>
              <a:t>, ale smí obsahovat další podmínky </a:t>
            </a:r>
            <a:r>
              <a:rPr lang="cs-CZ" b="1" i="1" dirty="0" smtClean="0"/>
              <a:t>zahrnující změny</a:t>
            </a:r>
            <a:r>
              <a:rPr lang="cs-CZ" i="1" dirty="0" smtClean="0"/>
              <a:t>.</a:t>
            </a:r>
          </a:p>
          <a:p>
            <a:pPr marL="0" indent="0" algn="ctr">
              <a:buNone/>
            </a:pPr>
            <a:endParaRPr lang="cs-CZ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změny mohou zahrnovat nové kalibrace, </a:t>
            </a:r>
            <a:r>
              <a:rPr lang="cs-CZ" dirty="0" err="1" smtClean="0"/>
              <a:t>kalibrátory</a:t>
            </a:r>
            <a:r>
              <a:rPr lang="cs-CZ" dirty="0" smtClean="0"/>
              <a:t>, obslužný personál, </a:t>
            </a:r>
            <a:r>
              <a:rPr lang="cs-CZ" dirty="0" err="1" smtClean="0"/>
              <a:t>meřící</a:t>
            </a:r>
            <a:r>
              <a:rPr lang="cs-CZ" dirty="0" smtClean="0"/>
              <a:t> systémy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Příkladem je dlouhodobé měření referenčních materiálů, tj. měření referenčního materiálu (tzv. kontrolního – každý den) jako součást IKK.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030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Reprodukovatelnost měření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Je souborem podmínek měření, který zahrnuje </a:t>
            </a:r>
            <a:r>
              <a:rPr lang="cs-CZ" b="1" i="1" dirty="0" smtClean="0"/>
              <a:t>různá místa, obslužný personál</a:t>
            </a:r>
            <a:r>
              <a:rPr lang="cs-CZ" i="1" dirty="0" smtClean="0"/>
              <a:t>, měřící systémy a opakování měření na stejném nebo podobném objektu.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i="1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Příkladem je porovnání výsledků měření při analýze téhož kontrolního materiálu v různých laboratořích, tj. porovnání výsledků v rámci EHK.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923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Nejistota měření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i="1" dirty="0" smtClean="0"/>
              <a:t>Nezáporný parametr charakterizující rozptýlení hodnot veličiny přiřazených k měřené veličině na základě použité informace.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každý výsledek měření je získán s určitou nejistotou, tzn. že naměřená hodnota se od té původní může lišit a tento rozdíl je dán právě nejistotou měření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charakterizuje míru rozptýlení hodnot </a:t>
            </a:r>
            <a:r>
              <a:rPr lang="cs-CZ" dirty="0" smtClean="0"/>
              <a:t>a lze předpokládat, že naměřená hodnota se bude nacházet v určitém intervalu hodnot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parametrem může být směrodatná odchylka nazvaná jako standardní nejistota měření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Příkladem je naměřená hodnota (výsledek glukózy) 4,2 </a:t>
            </a:r>
            <a:r>
              <a:rPr lang="cs-CZ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mmol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/l s uvedenou nejistotou U = </a:t>
            </a:r>
            <a:r>
              <a:rPr lang="cs-CZ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xxx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mmol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/l, tzn. že žadatel musí přihlédnout k tomu, že naměřená hodnota mohla být také 402 – </a:t>
            </a:r>
            <a:r>
              <a:rPr lang="cs-CZ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xxx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nebo 4,2 + </a:t>
            </a:r>
            <a:r>
              <a:rPr lang="cs-CZ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xxx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02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nejistoty měření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 rámci verifikace metody (provádí se v laboratoři)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nové doporučení pro výpočet od roku 2021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hlinkClick r:id="rId2"/>
              </a:rPr>
              <a:t>https://www.sekk.cz/eqa/2021_nejistoty_doporuceni.pdf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032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Literatura, užitečné odkazy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hlinkClick r:id="rId2"/>
              </a:rPr>
              <a:t>Terminologie v oblasti metrologie_DEF.pdf (unmz.cz)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hlinkClick r:id="rId3"/>
              </a:rPr>
              <a:t>https://www.sekk.cz/eqa/2021_nejistoty_doporuceni.pdf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68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kvality v analytické fázi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Interní kontrola kvality (IKK): </a:t>
            </a:r>
            <a:r>
              <a:rPr lang="cs-CZ" dirty="0" smtClean="0"/>
              <a:t>zabezpečení analytické spolehlivosti výsledků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cílem je detekovat a minimalizovat analytické chyby,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 souladu s legislativou (ČSN EN ISO 15189:2013)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 souladu s doporučením odborné společnosti např. ČSKB.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Externí kontrola kvality (EHK): </a:t>
            </a:r>
            <a:r>
              <a:rPr lang="cs-CZ" dirty="0" smtClean="0"/>
              <a:t>součástí zajištění kvality výsledků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cílem je detekovat a minimalizovat analytické chyby,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mezilaboratorní porovnání,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účast laboratoře dle doporučení odborné společnosti např. ČSKB,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SEKK, CAP, EQAS.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03154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2168" y="1279525"/>
            <a:ext cx="10515600" cy="1325563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168" y="183386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600" dirty="0" smtClean="0"/>
              <a:t>Autor: RNDr. Andrea Wagnerová</a:t>
            </a:r>
          </a:p>
          <a:p>
            <a:pPr marL="0" indent="0">
              <a:buNone/>
            </a:pPr>
            <a:r>
              <a:rPr lang="cs-CZ" sz="1600" dirty="0" smtClean="0"/>
              <a:t>Kontakt: 532 </a:t>
            </a:r>
            <a:r>
              <a:rPr lang="cs-CZ" sz="1600" smtClean="0"/>
              <a:t>236 860 (</a:t>
            </a:r>
            <a:r>
              <a:rPr lang="cs-CZ" sz="1600" dirty="0" smtClean="0"/>
              <a:t>OKMI, FN Brno), wagnerova.andrea@fnbrno.cz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9951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kontrola kvality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zajišťuje spolehlivost procesu měření tím, že odhaluje systematické i náhodné chyby měření,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firemní (deklarované hodnoty) x bez deklarovaných hodnot x vlastní,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 každou sérií vzorků (některé častěji, více hladin).</a:t>
            </a:r>
          </a:p>
          <a:p>
            <a:endParaRPr lang="cs-CZ" dirty="0" smtClean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cs-CZ" dirty="0" smtClean="0"/>
              <a:t>Proces vydání výsledku lékaři je kombinací pravidel: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zpracování kontrolních vzorků,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sledování výsledků pacientských vzorků (delta </a:t>
            </a:r>
            <a:r>
              <a:rPr lang="cs-CZ" dirty="0" err="1" smtClean="0"/>
              <a:t>check</a:t>
            </a:r>
            <a:r>
              <a:rPr lang="cs-CZ" dirty="0" smtClean="0"/>
              <a:t>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sledování hlášení analytického systému.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52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IKK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 smtClean="0"/>
              <a:t>Levey-Jenningsův</a:t>
            </a:r>
            <a:r>
              <a:rPr lang="cs-CZ" b="1" dirty="0" smtClean="0"/>
              <a:t> diagram: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velmi často používaný typ regulačního grafu,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kvalita IKK sledována statistickými nástroji,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umožňuje sledovat IKK v čase: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centrální linie (aritmetický průměr nebo od výrobce),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regulační linie (násobky směrodatné odchylky, tj. 2SD, 3SD).</a:t>
            </a:r>
          </a:p>
          <a:p>
            <a:pPr marL="0" lvl="1" indent="0">
              <a:buNone/>
            </a:pPr>
            <a:endParaRPr lang="cs-CZ" dirty="0" smtClean="0"/>
          </a:p>
          <a:p>
            <a:pPr marL="0" lvl="1" indent="0">
              <a:buNone/>
            </a:pPr>
            <a:r>
              <a:rPr lang="cs-CZ" dirty="0" smtClean="0"/>
              <a:t>Statistické nástroje pro hodnocení IKK: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cs-CZ" dirty="0" smtClean="0"/>
              <a:t>software analyzátoru,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cs-CZ" dirty="0" smtClean="0"/>
              <a:t>LIS,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cs-CZ" dirty="0" smtClean="0"/>
              <a:t>software určený pro vyhodnocení IKK = Unity Real </a:t>
            </a:r>
            <a:r>
              <a:rPr lang="cs-CZ" dirty="0" err="1" smtClean="0"/>
              <a:t>Time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411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Levey-Jenningsův</a:t>
            </a:r>
            <a:r>
              <a:rPr lang="cs-CZ" dirty="0" smtClean="0"/>
              <a:t> diagram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Statistický program vypočítává aktuální aritmetický průměr, směrodatnou odchylku (SD), variační koeficient (CV).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667" y="2568222"/>
            <a:ext cx="7784840" cy="398360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4544" y="2568223"/>
            <a:ext cx="3301744" cy="55454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8686080" y="2912533"/>
            <a:ext cx="1219923" cy="1100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4175" y="6551825"/>
            <a:ext cx="7430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Obrázek: </a:t>
            </a:r>
            <a:r>
              <a:rPr lang="cs-CZ" sz="1400" dirty="0" err="1" smtClean="0"/>
              <a:t>Levey-Jenningsův</a:t>
            </a:r>
            <a:r>
              <a:rPr lang="cs-CZ" sz="1400" dirty="0" smtClean="0"/>
              <a:t> diagram, software Unity Real </a:t>
            </a:r>
            <a:r>
              <a:rPr lang="cs-CZ" sz="1400" dirty="0" err="1" smtClean="0"/>
              <a:t>Time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4370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Ukazatele variability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buNone/>
              <a:tabLst>
                <a:tab pos="0" algn="l"/>
              </a:tabLst>
            </a:pPr>
            <a:r>
              <a:rPr lang="cs-CZ" dirty="0" smtClean="0"/>
              <a:t>Směrodatná odchylka (</a:t>
            </a:r>
            <a:r>
              <a:rPr lang="el-GR" dirty="0" smtClean="0"/>
              <a:t>σ</a:t>
            </a:r>
            <a:r>
              <a:rPr lang="cs-CZ" dirty="0" smtClean="0"/>
              <a:t>)</a:t>
            </a:r>
          </a:p>
          <a:p>
            <a:pPr marL="342900" lvl="1" indent="-342900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cs-CZ" dirty="0" smtClean="0"/>
              <a:t>mírou variability, stejné jednotky jako původní hodnoty		</a:t>
            </a:r>
          </a:p>
          <a:p>
            <a:pPr marL="342900" lvl="1" indent="-342900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cs-CZ" dirty="0" smtClean="0"/>
              <a:t>druhá odmocnina z rozptylu (</a:t>
            </a:r>
            <a:r>
              <a:rPr lang="el-GR" dirty="0" smtClean="0"/>
              <a:t>σ2</a:t>
            </a:r>
            <a:r>
              <a:rPr lang="cs-CZ" dirty="0" smtClean="0"/>
              <a:t>) </a:t>
            </a:r>
            <a:r>
              <a:rPr lang="cs-CZ" sz="1600" dirty="0" smtClean="0"/>
              <a:t>Pozn.: Rozptyl je průměrem druhých mocnin odchylek jednotlivých hodnot od aritmetického průměru z hodnot statistického souboru.</a:t>
            </a:r>
            <a:r>
              <a:rPr lang="cs-CZ" dirty="0" smtClean="0"/>
              <a:t>			</a:t>
            </a:r>
          </a:p>
          <a:p>
            <a:pPr marL="0" lvl="1" indent="0">
              <a:buNone/>
              <a:tabLst>
                <a:tab pos="0" algn="l"/>
              </a:tabLst>
            </a:pPr>
            <a:endParaRPr lang="cs-CZ" dirty="0" smtClean="0"/>
          </a:p>
          <a:p>
            <a:pPr marL="0" lvl="1" indent="0">
              <a:buNone/>
              <a:tabLst>
                <a:tab pos="0" algn="l"/>
              </a:tabLst>
            </a:pPr>
            <a:r>
              <a:rPr lang="cs-CZ" dirty="0" smtClean="0"/>
              <a:t>Aritmetický průměr (x)</a:t>
            </a:r>
          </a:p>
          <a:p>
            <a:pPr marL="342900" lvl="1" indent="-342900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cs-CZ" dirty="0" smtClean="0"/>
              <a:t>součet hodnot děleno počtem měření</a:t>
            </a:r>
          </a:p>
          <a:p>
            <a:pPr marL="0" lvl="1" indent="0">
              <a:buNone/>
              <a:tabLst>
                <a:tab pos="0" algn="l"/>
              </a:tabLst>
            </a:pPr>
            <a:endParaRPr lang="cs-CZ" dirty="0" smtClean="0"/>
          </a:p>
          <a:p>
            <a:pPr marL="0" lvl="1" indent="0">
              <a:buNone/>
              <a:tabLst>
                <a:tab pos="0" algn="l"/>
              </a:tabLst>
            </a:pPr>
            <a:r>
              <a:rPr lang="cs-CZ" dirty="0" smtClean="0"/>
              <a:t>Variační koeficient</a:t>
            </a:r>
          </a:p>
          <a:p>
            <a:pPr marL="342900" lvl="1" indent="-342900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cs-CZ" dirty="0" smtClean="0"/>
              <a:t>relativní rozptýlení dat						CV =  </a:t>
            </a:r>
            <a:r>
              <a:rPr lang="cs-CZ" u="sng" dirty="0" smtClean="0"/>
              <a:t> s </a:t>
            </a:r>
            <a:r>
              <a:rPr lang="cs-CZ" dirty="0" smtClean="0"/>
              <a:t> * 100</a:t>
            </a:r>
          </a:p>
          <a:p>
            <a:pPr marL="342900" lvl="1" indent="-342900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cs-CZ" dirty="0" smtClean="0"/>
              <a:t>podíl směrodatné odchylky k průměru v procentech                       x </a:t>
            </a:r>
          </a:p>
          <a:p>
            <a:pPr marL="0" lvl="1" indent="0">
              <a:buNone/>
              <a:tabLst>
                <a:tab pos="0" algn="l"/>
              </a:tabLst>
            </a:pPr>
            <a:endParaRPr lang="cs-CZ" dirty="0" smtClean="0"/>
          </a:p>
          <a:p>
            <a:pPr marL="0" indent="0">
              <a:buNone/>
            </a:pPr>
            <a:r>
              <a:rPr lang="cs-CZ" sz="1400" dirty="0" smtClean="0"/>
              <a:t>Pozn.: x … aritmetický průměr měření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05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Westgardova</a:t>
            </a:r>
            <a:r>
              <a:rPr lang="cs-CZ" dirty="0" smtClean="0"/>
              <a:t> pravidla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Westgardovo</a:t>
            </a:r>
            <a:r>
              <a:rPr lang="cs-CZ" dirty="0" smtClean="0"/>
              <a:t> schéma má 6 základních pravidel:</a:t>
            </a:r>
          </a:p>
          <a:p>
            <a:pPr marL="0" indent="0">
              <a:buNone/>
            </a:pPr>
            <a:r>
              <a:rPr lang="cs-CZ" dirty="0" smtClean="0"/>
              <a:t>1-3s, 2-2s, R-4s, 1-2s, 4-1s, 10×.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		</a:t>
            </a:r>
            <a:r>
              <a:rPr lang="cs-CZ" sz="4400" dirty="0" smtClean="0"/>
              <a:t>1-3s</a:t>
            </a:r>
          </a:p>
          <a:p>
            <a:pPr marL="0" indent="0">
              <a:buNone/>
            </a:pPr>
            <a:endParaRPr lang="cs-CZ" sz="4400" dirty="0" smtClean="0"/>
          </a:p>
          <a:p>
            <a:pPr marL="0" indent="0">
              <a:buNone/>
            </a:pPr>
            <a:r>
              <a:rPr lang="cs-CZ" dirty="0" smtClean="0"/>
              <a:t>	kolikrát situace nastala			násobek SD (velikost odchylky)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varovná pravidla – prověření systému, nemusí být důvodem k zamítnutí analytické série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regulační – prověření systému, je důvodem k zamítnutí analytické série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odhalení systematické (např. 2-2s) i náhodné chyby (např. 1-3s)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240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EHK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analýza vzorku EHK s neznámou koncentrací analytu,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porovnání zjištěných hodnot laboratoře s referenční hodnotou,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hodnocení nezávislou organizací,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certifikát, osvědčení o účasti, výsledkový list, statistické hodnocení, komentáře supervizora.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1444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1276</Words>
  <Application>Microsoft Office PowerPoint</Application>
  <PresentationFormat>Širokoúhlá obrazovka</PresentationFormat>
  <Paragraphs>249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Motiv Office</vt:lpstr>
      <vt:lpstr>Kontrola kvality v analytické fázi laboratorního procesu </vt:lpstr>
      <vt:lpstr>Kontrola kvality </vt:lpstr>
      <vt:lpstr>Kontrola kvality v analytické fázi </vt:lpstr>
      <vt:lpstr>Interní kontrola kvality </vt:lpstr>
      <vt:lpstr>Hodnocení IKK </vt:lpstr>
      <vt:lpstr>Levey-Jenningsův diagram</vt:lpstr>
      <vt:lpstr>Ukazatele variability </vt:lpstr>
      <vt:lpstr>Westgardova pravidla </vt:lpstr>
      <vt:lpstr>Hodnocení EHK </vt:lpstr>
      <vt:lpstr>Výsledkový list EHK </vt:lpstr>
      <vt:lpstr>Metrologie (VIM3) </vt:lpstr>
      <vt:lpstr>Měření</vt:lpstr>
      <vt:lpstr>Výsledek měření</vt:lpstr>
      <vt:lpstr>Chyba měření (VIM3) </vt:lpstr>
      <vt:lpstr>Chyba systematická </vt:lpstr>
      <vt:lpstr>Chyby systematické </vt:lpstr>
      <vt:lpstr>Chyba náhodná </vt:lpstr>
      <vt:lpstr>Základní metrologické pojmy </vt:lpstr>
      <vt:lpstr>Pravdivost měření </vt:lpstr>
      <vt:lpstr>Přesnost měření </vt:lpstr>
      <vt:lpstr>Vztah mezi precizností a přesností měření</vt:lpstr>
      <vt:lpstr>Preciznost měření </vt:lpstr>
      <vt:lpstr>Preciznost měření </vt:lpstr>
      <vt:lpstr>Opakovatelnost měření </vt:lpstr>
      <vt:lpstr>Mezilehlá preciznost měření </vt:lpstr>
      <vt:lpstr>Reprodukovatelnost měření </vt:lpstr>
      <vt:lpstr>Nejistota měření </vt:lpstr>
      <vt:lpstr>Výpočet nejistoty měření </vt:lpstr>
      <vt:lpstr>Literatura, užitečné odkazy </vt:lpstr>
      <vt:lpstr>Děkuji za pozornost.</vt:lpstr>
    </vt:vector>
  </TitlesOfParts>
  <Company>Fakultni nemocnice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kvality v analytické fázi laboratorního procesu </dc:title>
  <dc:creator>Wagnerová Andrea</dc:creator>
  <cp:lastModifiedBy>Wagnerová Andrea</cp:lastModifiedBy>
  <cp:revision>2</cp:revision>
  <dcterms:created xsi:type="dcterms:W3CDTF">2023-12-18T06:14:29Z</dcterms:created>
  <dcterms:modified xsi:type="dcterms:W3CDTF">2023-12-18T06:26:32Z</dcterms:modified>
</cp:coreProperties>
</file>