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317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845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684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94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97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521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373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23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881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5442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719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93CAD-60E2-4F28-B664-CC8D82B2130B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BE26-2171-4BBE-92D7-F429482881B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64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QXPJ7eeesQ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ybeckman.cz/search#q=navios&amp;t=coveo-tab-techdoc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Průtoková </a:t>
            </a:r>
            <a:r>
              <a:rPr lang="cs-CZ" dirty="0" err="1" smtClean="0"/>
              <a:t>cytometrie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Andrea </a:t>
            </a:r>
            <a:r>
              <a:rPr lang="cs-CZ" dirty="0"/>
              <a:t>W</a:t>
            </a:r>
            <a:r>
              <a:rPr lang="cs-CZ" dirty="0" smtClean="0"/>
              <a:t>agnerová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92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CD klasifikace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Tabulka: Přehled nejznámějších povrchových antigenů</a:t>
            </a: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63907"/>
              </p:ext>
            </p:extLst>
          </p:nvPr>
        </p:nvGraphicFramePr>
        <p:xfrm>
          <a:off x="838200" y="2758175"/>
          <a:ext cx="10056610" cy="3553725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5028305"/>
                <a:gridCol w="5028305"/>
              </a:tblGrid>
              <a:tr h="507675"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CD znak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Výskyt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CD3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T lymfocyt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CD3, CD4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Th</a:t>
                      </a:r>
                      <a:r>
                        <a:rPr lang="cs-CZ" sz="2400" dirty="0"/>
                        <a:t> lymfocyt</a:t>
                      </a:r>
                    </a:p>
                  </a:txBody>
                  <a:tcPr/>
                </a:tc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CD3,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CD8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/>
                        <a:t>Tc</a:t>
                      </a:r>
                      <a:r>
                        <a:rPr lang="cs-CZ" sz="2400" dirty="0"/>
                        <a:t> lymfocyt</a:t>
                      </a:r>
                    </a:p>
                  </a:txBody>
                  <a:tcPr/>
                </a:tc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B lymfocyt</a:t>
                      </a:r>
                    </a:p>
                  </a:txBody>
                  <a:tcPr/>
                </a:tc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Monocyt</a:t>
                      </a:r>
                    </a:p>
                  </a:txBody>
                  <a:tcPr/>
                </a:tc>
              </a:tr>
              <a:tr h="507675">
                <a:tc>
                  <a:txBody>
                    <a:bodyPr/>
                    <a:lstStyle/>
                    <a:p>
                      <a:r>
                        <a:rPr lang="cs-CZ" sz="2400" dirty="0"/>
                        <a:t>CD15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Neutrofilní, eozinofilní granulocyt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57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Fluorochromy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Použitím monoklonálních protilátek značených různými </a:t>
            </a:r>
            <a:r>
              <a:rPr lang="cs-CZ" dirty="0" err="1" smtClean="0"/>
              <a:t>fluorochromy</a:t>
            </a:r>
            <a:r>
              <a:rPr lang="cs-CZ" dirty="0" smtClean="0"/>
              <a:t> je možné během jedné analýzy detekovat na buňkách více antigenů.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161594"/>
              </p:ext>
            </p:extLst>
          </p:nvPr>
        </p:nvGraphicFramePr>
        <p:xfrm>
          <a:off x="838200" y="2720802"/>
          <a:ext cx="10089861" cy="3591098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33632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632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3632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3014">
                <a:tc>
                  <a:txBody>
                    <a:bodyPr/>
                    <a:lstStyle/>
                    <a:p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Fluorochrom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Excitace (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Emisní</a:t>
                      </a:r>
                      <a:r>
                        <a:rPr lang="cs-CZ" sz="2400" baseline="0" dirty="0">
                          <a:solidFill>
                            <a:schemeClr val="tx1"/>
                          </a:solidFill>
                        </a:rPr>
                        <a:t> vrchol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cs-CZ" sz="2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r>
                        <a:rPr lang="cs-CZ" sz="24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FITC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488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525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miter lim="8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 err="1"/>
                        <a:t>KrO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405</a:t>
                      </a:r>
                    </a:p>
                  </a:txBody>
                  <a:tcPr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528</a:t>
                      </a:r>
                    </a:p>
                  </a:txBody>
                  <a:tcPr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PB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455</a:t>
                      </a:r>
                    </a:p>
                  </a:txBody>
                  <a:tcPr>
                    <a:lnT w="6350" cap="flat" cmpd="sng" algn="ctr">
                      <a:noFill/>
                      <a:prstDash val="solid"/>
                      <a:miter lim="800000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PC7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486–580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710–800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APC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633–638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660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3014">
                <a:tc>
                  <a:txBody>
                    <a:bodyPr/>
                    <a:lstStyle/>
                    <a:p>
                      <a:r>
                        <a:rPr lang="cs-CZ" sz="2400" dirty="0"/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488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2400" dirty="0"/>
                        <a:t>575</a:t>
                      </a: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838200" y="6488668"/>
            <a:ext cx="58826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Tabulka: Přehled vybraných </a:t>
            </a:r>
            <a:r>
              <a:rPr lang="cs-CZ" dirty="0" err="1" smtClean="0"/>
              <a:t>fluorochromů</a:t>
            </a:r>
            <a:r>
              <a:rPr lang="cs-CZ" dirty="0" smtClean="0"/>
              <a:t> (</a:t>
            </a:r>
            <a:r>
              <a:rPr lang="cs-CZ" dirty="0" err="1" smtClean="0"/>
              <a:t>Beckman</a:t>
            </a:r>
            <a:r>
              <a:rPr lang="cs-CZ" dirty="0" smtClean="0"/>
              <a:t> </a:t>
            </a:r>
            <a:r>
              <a:rPr lang="cs-CZ" dirty="0" err="1" smtClean="0"/>
              <a:t>Coulter</a:t>
            </a:r>
            <a:r>
              <a:rPr lang="cs-CZ" dirty="0" smtClean="0"/>
              <a:t>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382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Aplikace průtokové </a:t>
            </a:r>
            <a:r>
              <a:rPr lang="cs-CZ" dirty="0" err="1" smtClean="0"/>
              <a:t>cytometrie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Imunofenotypizace</a:t>
            </a:r>
            <a:r>
              <a:rPr lang="cs-CZ" dirty="0" smtClean="0"/>
              <a:t> lymfocytů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Funkční testy a testy fagocytózy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Měření obsahu DNA v buňkách (hodnocení ploidie, buněčného cyklu)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Stanovení </a:t>
            </a:r>
            <a:r>
              <a:rPr lang="cs-CZ" dirty="0" err="1" smtClean="0"/>
              <a:t>cytokinů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Imunofenotypizace</a:t>
            </a:r>
            <a:r>
              <a:rPr lang="cs-CZ" dirty="0" smtClean="0"/>
              <a:t> trombocytů, erytrocytů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881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Vyšetřovaný materiál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 nejčastěji vyšetřovanému biologickému materiálu patří: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periferní krev,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kostní dřeň,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buněčná suspenze získaná z bioptického vzorku (vzorku tkáně), uzliny,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jiné tělní tekutiny (</a:t>
            </a:r>
            <a:r>
              <a:rPr lang="cs-CZ" dirty="0" err="1" smtClean="0"/>
              <a:t>likvor</a:t>
            </a:r>
            <a:r>
              <a:rPr lang="cs-CZ" dirty="0" smtClean="0"/>
              <a:t>, výpotky, BAL…).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2450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vzorku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Ab + biologický materiál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Inkubace 15 min ve tmě při </a:t>
            </a:r>
            <a:r>
              <a:rPr lang="cs-CZ" dirty="0" err="1" smtClean="0"/>
              <a:t>lab</a:t>
            </a:r>
            <a:r>
              <a:rPr lang="cs-CZ" dirty="0" smtClean="0"/>
              <a:t>. teplotě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err="1" smtClean="0"/>
              <a:t>Lyzační</a:t>
            </a:r>
            <a:r>
              <a:rPr lang="cs-CZ" b="1" dirty="0" smtClean="0"/>
              <a:t> roztok </a:t>
            </a:r>
            <a:r>
              <a:rPr lang="cs-CZ" dirty="0" smtClean="0"/>
              <a:t>(</a:t>
            </a:r>
            <a:r>
              <a:rPr lang="cs-CZ" dirty="0" err="1" smtClean="0"/>
              <a:t>lýza</a:t>
            </a:r>
            <a:r>
              <a:rPr lang="cs-CZ" dirty="0" smtClean="0"/>
              <a:t> </a:t>
            </a:r>
            <a:r>
              <a:rPr lang="cs-CZ" dirty="0" err="1" smtClean="0"/>
              <a:t>ery</a:t>
            </a:r>
            <a:r>
              <a:rPr lang="cs-CZ" dirty="0" smtClean="0"/>
              <a:t>)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Inkubace 15 min ve tmě při </a:t>
            </a:r>
            <a:r>
              <a:rPr lang="cs-CZ" dirty="0" err="1" smtClean="0"/>
              <a:t>lab</a:t>
            </a:r>
            <a:r>
              <a:rPr lang="cs-CZ" dirty="0" smtClean="0"/>
              <a:t>. teplotě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Promytí vzorku </a:t>
            </a:r>
            <a:r>
              <a:rPr lang="cs-CZ" dirty="0" smtClean="0"/>
              <a:t>(odstranění nenavázaných Ab a odpadu po lýze </a:t>
            </a:r>
            <a:r>
              <a:rPr lang="cs-CZ" dirty="0" err="1" smtClean="0"/>
              <a:t>ery</a:t>
            </a:r>
            <a:r>
              <a:rPr lang="cs-CZ" dirty="0" smtClean="0"/>
              <a:t>)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Měření </a:t>
            </a:r>
            <a:r>
              <a:rPr lang="cs-CZ" dirty="0" smtClean="0"/>
              <a:t>(v řádu sekund/minut)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386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Cytometrický</a:t>
            </a:r>
            <a:r>
              <a:rPr lang="cs-CZ" dirty="0" smtClean="0"/>
              <a:t> výstup měření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Měření nám umožní vizualizaci různých parametrů, jejich grafické znázornění: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histogram (1 parametr; počet buněk x analyzovaný parametr)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dot</a:t>
            </a:r>
            <a:r>
              <a:rPr lang="cs-CZ" dirty="0" smtClean="0"/>
              <a:t> plot (2 parametry → jeden na ose x, druhý na ose 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442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Histogram vs. </a:t>
            </a:r>
            <a:r>
              <a:rPr lang="cs-CZ" dirty="0" err="1" smtClean="0"/>
              <a:t>Dot</a:t>
            </a:r>
            <a:r>
              <a:rPr lang="cs-CZ" dirty="0" smtClean="0"/>
              <a:t> plot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3149" y="2711116"/>
            <a:ext cx="3349271" cy="3023353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473" y="2711116"/>
            <a:ext cx="3047789" cy="302335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712243" y="5891281"/>
            <a:ext cx="6287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histogram				</a:t>
            </a:r>
            <a:r>
              <a:rPr lang="cs-CZ" dirty="0" smtClean="0"/>
              <a:t>   </a:t>
            </a:r>
            <a:r>
              <a:rPr lang="cs-CZ" dirty="0" err="1" smtClean="0"/>
              <a:t>dot</a:t>
            </a:r>
            <a:r>
              <a:rPr lang="cs-CZ" dirty="0" smtClean="0"/>
              <a:t> </a:t>
            </a:r>
            <a:r>
              <a:rPr lang="cs-CZ" dirty="0"/>
              <a:t>plot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437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Cytometrický</a:t>
            </a:r>
            <a:r>
              <a:rPr lang="cs-CZ" dirty="0" smtClean="0"/>
              <a:t> výstup měření: čtení grafů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Buňky jsou zobrazeny jako tečky v příslušné oblasti.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 ose y stoupá pozitivita směrem nahoru,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na ose x stoupá pozitivita směrem doprava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257" y="3583854"/>
            <a:ext cx="2877318" cy="288646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583854"/>
            <a:ext cx="2810262" cy="2886462"/>
          </a:xfrm>
          <a:prstGeom prst="rect">
            <a:avLst/>
          </a:prstGeom>
        </p:spPr>
      </p:pic>
      <p:sp>
        <p:nvSpPr>
          <p:cNvPr id="6" name="Šipka nahoru 5"/>
          <p:cNvSpPr/>
          <p:nvPr/>
        </p:nvSpPr>
        <p:spPr>
          <a:xfrm>
            <a:off x="1065819" y="3254486"/>
            <a:ext cx="45719" cy="3263317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082597" y="6504903"/>
            <a:ext cx="8321462" cy="45719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5334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Imunofenotypizace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1" i="1" dirty="0" smtClean="0"/>
              <a:t>Detekce antigenů na povrchu či uvnitř analyzovaných buněk pomocí </a:t>
            </a:r>
            <a:r>
              <a:rPr lang="cs-CZ" b="1" i="1" dirty="0" err="1" smtClean="0"/>
              <a:t>fluorochromem</a:t>
            </a:r>
            <a:r>
              <a:rPr lang="cs-CZ" b="1" i="1" dirty="0" smtClean="0"/>
              <a:t> značených monoklonálních protilátek.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Součást laboratorních diagnostických postupů: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přítomnosti klonu maligních buněk hematopoetického původu,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liniová příslušnost buněk,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stupeň diferenciace.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Příklady onemocnění, využití pro diagnostiku: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akutní a chronická leukémie,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PNH,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mnohočetný myelom…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186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i="1" dirty="0" smtClean="0"/>
              <a:t>Detekce antigenů na povrchu analyzovaných buněk po jejich aktivaci pomocí </a:t>
            </a:r>
            <a:r>
              <a:rPr lang="cs-CZ" b="1" i="1" dirty="0" err="1" smtClean="0"/>
              <a:t>fluorochromem</a:t>
            </a:r>
            <a:r>
              <a:rPr lang="cs-CZ" b="1" i="1" dirty="0" smtClean="0"/>
              <a:t> značených monoklonálních protilátek.</a:t>
            </a:r>
          </a:p>
          <a:p>
            <a:pPr marL="0" indent="0">
              <a:buNone/>
            </a:pPr>
            <a:r>
              <a:rPr lang="cs-CZ" b="1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Cílem provedení funkčních testů je: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odhalení poruchy ve fungování leukocytů,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schopnosti jejich aktivace.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893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Průtoková </a:t>
            </a:r>
            <a:r>
              <a:rPr lang="cs-CZ" dirty="0" err="1" smtClean="0"/>
              <a:t>cytometrie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i="1" dirty="0" smtClean="0"/>
              <a:t>Laboratorní metoda, která umožňuje rychlou </a:t>
            </a:r>
            <a:r>
              <a:rPr lang="cs-CZ" i="1" dirty="0" err="1" smtClean="0"/>
              <a:t>multiparametrickou</a:t>
            </a:r>
            <a:r>
              <a:rPr lang="cs-CZ" i="1" dirty="0" smtClean="0"/>
              <a:t> analýzu buněk.</a:t>
            </a:r>
          </a:p>
          <a:p>
            <a:pPr marL="0" indent="0" algn="ctr">
              <a:buNone/>
            </a:pPr>
            <a:endParaRPr lang="cs-CZ" i="1" dirty="0" smtClean="0"/>
          </a:p>
          <a:p>
            <a:pPr marL="0" indent="0" algn="just">
              <a:buNone/>
            </a:pPr>
            <a:r>
              <a:rPr lang="cs-CZ" dirty="0" smtClean="0"/>
              <a:t>U každé buňky z připravené buněčné suspenze je možné analyzovat: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velikost buňky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vnitřní strukturu buňky (</a:t>
            </a:r>
            <a:r>
              <a:rPr lang="cs-CZ" dirty="0" err="1" smtClean="0"/>
              <a:t>granularita</a:t>
            </a:r>
            <a:r>
              <a:rPr lang="cs-CZ" dirty="0" smtClean="0"/>
              <a:t>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dirty="0" smtClean="0"/>
              <a:t>detekovat tzv. CD znaky (intracelulární x extracelulární)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Význam průtokové </a:t>
            </a:r>
            <a:r>
              <a:rPr lang="cs-CZ" dirty="0" err="1" smtClean="0"/>
              <a:t>cytometrie</a:t>
            </a:r>
            <a:r>
              <a:rPr lang="cs-CZ" dirty="0" smtClean="0"/>
              <a:t> spočívá zejména v tzv. </a:t>
            </a:r>
            <a:r>
              <a:rPr lang="cs-CZ" dirty="0" err="1" smtClean="0"/>
              <a:t>imunofenotypizaci</a:t>
            </a:r>
            <a:r>
              <a:rPr lang="cs-CZ" dirty="0" smtClean="0"/>
              <a:t> buněk, tj. možnosti detekovat antigeny buněk (CD znaky).</a:t>
            </a:r>
          </a:p>
          <a:p>
            <a:pPr marL="0" indent="0" algn="ctr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3323112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testy: rozdělení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Funkční testy lymfocytů: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aktivitu T lymfocytů,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aktivitu B lymfocytů,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aktivitu NK buněk.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Funkční testy granulocytů: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aktivita neutrofilních granulocytů (fagocytóza, tzv. </a:t>
            </a:r>
            <a:r>
              <a:rPr lang="cs-CZ" dirty="0" err="1" smtClean="0"/>
              <a:t>burst</a:t>
            </a:r>
            <a:r>
              <a:rPr lang="cs-CZ" dirty="0" smtClean="0"/>
              <a:t> test),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aktivita bazofilních granulocytů (alergie, tzv. </a:t>
            </a:r>
            <a:r>
              <a:rPr lang="cs-CZ" dirty="0" err="1" smtClean="0"/>
              <a:t>bazotest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3783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 lymfocytů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Aktivita lymfocytů se stanovuje na základě schopnosti buňky: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proliferovat</a:t>
            </a:r>
            <a:r>
              <a:rPr lang="cs-CZ" dirty="0" smtClean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exprimovat aktivační molekuly,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produkovat </a:t>
            </a:r>
            <a:r>
              <a:rPr lang="cs-CZ" dirty="0" err="1" smtClean="0"/>
              <a:t>cytokiny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765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testy: exprese aktivačních molekul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i="1" dirty="0" smtClean="0"/>
              <a:t>Stanovení exprese antigenů na aktivovaných buňkách po kultivaci s mitogenem.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Konkrétní molekuly se vyskytují jen na aktivovaných buňkách, varianty provedení testu: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Časná aktivace po 24 hod kultivace s mitogenem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T, B lymfocyty exprimují po aktivaci CD69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Pozdní aktivace po 48 hod kultivace s mitogenem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T lymfocyty exprimují po aktivaci CD25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B lymfocyty exprimují po aktivaci CD23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078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Průtoková </a:t>
            </a:r>
            <a:r>
              <a:rPr lang="cs-CZ" dirty="0" err="1" smtClean="0"/>
              <a:t>cytometrie</a:t>
            </a:r>
            <a:r>
              <a:rPr lang="cs-CZ" dirty="0" smtClean="0"/>
              <a:t>: videoukázka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hlinkClick r:id="rId2"/>
              </a:rPr>
              <a:t>Průtoková </a:t>
            </a:r>
            <a:r>
              <a:rPr lang="cs-CZ" dirty="0" err="1" smtClean="0">
                <a:hlinkClick r:id="rId2"/>
              </a:rPr>
              <a:t>cytometrie</a:t>
            </a:r>
            <a:r>
              <a:rPr lang="cs-CZ" dirty="0" smtClean="0">
                <a:hlinkClick r:id="rId2"/>
              </a:rPr>
              <a:t>: video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5441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i="1" dirty="0" err="1" smtClean="0"/>
              <a:t>Beckman</a:t>
            </a:r>
            <a:r>
              <a:rPr lang="cs-CZ" b="1" i="1" dirty="0" smtClean="0"/>
              <a:t> </a:t>
            </a:r>
            <a:r>
              <a:rPr lang="cs-CZ" b="1" i="1" dirty="0" err="1" smtClean="0"/>
              <a:t>Coulter</a:t>
            </a:r>
            <a:r>
              <a:rPr lang="cs-CZ" b="1" i="1" dirty="0" smtClean="0"/>
              <a:t> – </a:t>
            </a:r>
            <a:r>
              <a:rPr lang="cs-CZ" b="1" i="1" dirty="0" err="1" smtClean="0"/>
              <a:t>Instruction</a:t>
            </a:r>
            <a:r>
              <a:rPr lang="cs-CZ" b="1" i="1" dirty="0" smtClean="0"/>
              <a:t> </a:t>
            </a:r>
            <a:r>
              <a:rPr lang="cs-CZ" b="1" i="1" dirty="0" err="1" smtClean="0"/>
              <a:t>For</a:t>
            </a:r>
            <a:r>
              <a:rPr lang="cs-CZ" b="1" i="1" dirty="0" smtClean="0"/>
              <a:t> Use</a:t>
            </a:r>
            <a:r>
              <a:rPr lang="cs-CZ" b="1" dirty="0" smtClean="0"/>
              <a:t> </a:t>
            </a:r>
            <a:r>
              <a:rPr lang="cs-CZ" dirty="0" smtClean="0"/>
              <a:t>[online]. Poslední revize 30. 9. 2021 [cit, 2022-03-10]. Dostupné z: </a:t>
            </a:r>
            <a:r>
              <a:rPr lang="cs-CZ" dirty="0" smtClean="0">
                <a:hlinkClick r:id="rId2"/>
              </a:rPr>
              <a:t>https://www.mybeckman.cz/search#q=navios&amp;t=coveo-tab-techdocs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err="1" smtClean="0"/>
              <a:t>Ormerod</a:t>
            </a:r>
            <a:r>
              <a:rPr lang="cs-CZ" b="1" dirty="0" smtClean="0"/>
              <a:t> MG.</a:t>
            </a:r>
            <a:r>
              <a:rPr lang="cs-CZ" dirty="0" smtClean="0"/>
              <a:t> </a:t>
            </a:r>
            <a:r>
              <a:rPr lang="cs-CZ" i="1" dirty="0" err="1" smtClean="0"/>
              <a:t>Flow</a:t>
            </a:r>
            <a:r>
              <a:rPr lang="cs-CZ" i="1" dirty="0" smtClean="0"/>
              <a:t> </a:t>
            </a:r>
            <a:r>
              <a:rPr lang="cs-CZ" i="1" dirty="0" err="1" smtClean="0"/>
              <a:t>Cytometry</a:t>
            </a:r>
            <a:r>
              <a:rPr lang="cs-CZ" i="1" dirty="0" smtClean="0"/>
              <a:t>:</a:t>
            </a:r>
            <a:r>
              <a:rPr lang="cs-CZ" dirty="0" smtClean="0"/>
              <a:t> A </a:t>
            </a:r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. </a:t>
            </a:r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Edition</a:t>
            </a:r>
            <a:r>
              <a:rPr lang="cs-CZ" dirty="0" smtClean="0"/>
              <a:t>. Oxford; 2000.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700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2168" y="1279525"/>
            <a:ext cx="10515600" cy="1325563"/>
          </a:xfrm>
        </p:spPr>
        <p:txBody>
          <a:bodyPr/>
          <a:lstStyle/>
          <a:p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2168" y="183386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600" dirty="0" smtClean="0"/>
              <a:t>Autor: RNDr. Andrea Wagnerová</a:t>
            </a:r>
          </a:p>
          <a:p>
            <a:pPr marL="0" indent="0">
              <a:buNone/>
            </a:pPr>
            <a:r>
              <a:rPr lang="cs-CZ" sz="1600" dirty="0" smtClean="0"/>
              <a:t>Kontakt: 532 </a:t>
            </a:r>
            <a:r>
              <a:rPr lang="cs-CZ" sz="1600" smtClean="0"/>
              <a:t>236 860 (</a:t>
            </a:r>
            <a:r>
              <a:rPr lang="cs-CZ" sz="1600" dirty="0" smtClean="0"/>
              <a:t>OKMI, FN Brno), wagnerova.andrea@fnbrno.cz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7553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průtokové </a:t>
            </a:r>
            <a:r>
              <a:rPr lang="cs-CZ" dirty="0" err="1" smtClean="0"/>
              <a:t>cytometrie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Pomocí průtokového </a:t>
            </a:r>
            <a:r>
              <a:rPr lang="cs-CZ" dirty="0" err="1" smtClean="0"/>
              <a:t>cytometru</a:t>
            </a:r>
            <a:r>
              <a:rPr lang="cs-CZ" dirty="0" smtClean="0"/>
              <a:t> je možné buňky identifikovat a kvantifikovat.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Buněčná suspenze je unášena proudem nosné kapaliny → s paprskem světla dochází na buňkách k rozptylu světla v různých úhlech → rozlišení vlastnosti buněk: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Forward </a:t>
            </a:r>
            <a:r>
              <a:rPr lang="cs-CZ" dirty="0" err="1" smtClean="0"/>
              <a:t>scatter</a:t>
            </a:r>
            <a:r>
              <a:rPr lang="cs-CZ" dirty="0" smtClean="0"/>
              <a:t> (přímý rozptyl) – rozptyl laserového paprsku v malém úhlu, informace o velikosti částice,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scatter</a:t>
            </a:r>
            <a:r>
              <a:rPr lang="cs-CZ" dirty="0" smtClean="0"/>
              <a:t> (boční rozptyl) – rozptyl laserového paprsku pod úhlem 90 °, informace o komplexitě částice.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Součástí buněčné suspenze jsou </a:t>
            </a:r>
            <a:r>
              <a:rPr lang="cs-CZ" dirty="0" err="1" smtClean="0"/>
              <a:t>fluorochromem</a:t>
            </a:r>
            <a:r>
              <a:rPr lang="cs-CZ" dirty="0" smtClean="0"/>
              <a:t> konjugované monoklonální protilátky, které se vážou na konkrétní struktury částice a po setkání s laserovým paprskem dochází k excitaci </a:t>
            </a:r>
            <a:r>
              <a:rPr lang="cs-CZ" dirty="0" err="1" smtClean="0"/>
              <a:t>fluorochromu</a:t>
            </a:r>
            <a:r>
              <a:rPr lang="cs-CZ" dirty="0" smtClean="0"/>
              <a:t> a následné emisi záření. Emitované fluorescenční záření je v přístroji detekováno a zpracováno.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338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Průtokový </a:t>
            </a:r>
            <a:r>
              <a:rPr lang="cs-CZ" dirty="0" err="1" smtClean="0"/>
              <a:t>cytometr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Průtokový </a:t>
            </a:r>
            <a:r>
              <a:rPr lang="cs-CZ" dirty="0" err="1" smtClean="0"/>
              <a:t>cytometr</a:t>
            </a:r>
            <a:r>
              <a:rPr lang="cs-CZ" dirty="0" smtClean="0"/>
              <a:t> tvoří 3 základní systémy: fluidní, optický a elektronický.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3760644" y="2189668"/>
            <a:ext cx="4683413" cy="4119696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432662" y="6371518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Fluidní systém (</a:t>
            </a: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</a:rPr>
              <a:t>Rahman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 2016)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54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Fluidní systém: </a:t>
            </a:r>
            <a:r>
              <a:rPr lang="cs-CZ" dirty="0" smtClean="0"/>
              <a:t>je tvořený centrálním kanálem, kterým pod tlakem prochází nosná kapalina → usměrnění částic (hydrodynamická fokusace).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tretch>
            <a:fillRect/>
          </a:stretch>
        </p:blipFill>
        <p:spPr>
          <a:xfrm>
            <a:off x="4664672" y="2745664"/>
            <a:ext cx="2875357" cy="2981325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200653" y="5847952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Fluidní systém (</a:t>
            </a:r>
            <a:r>
              <a:rPr lang="cs-CZ" dirty="0" err="1">
                <a:latin typeface="Arial" panose="020B0604020202020204" pitchFamily="34" charset="0"/>
                <a:ea typeface="Calibri" panose="020F0502020204030204" pitchFamily="34" charset="0"/>
              </a:rPr>
              <a:t>Rahman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</a:rPr>
              <a:t> 2016)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299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Optický systém: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lasery (zdroj světla),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systém čoček – soustřeďují fotony emitovaného záření na sadu zrcadel a filtrů,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zrcadla a optické filtry – usměrňují a odrážejí světlo různých vlnových délek do konkrétních fluorescenčních kanálů.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Fluorochrom</a:t>
            </a:r>
            <a:r>
              <a:rPr lang="cs-CZ" dirty="0" smtClean="0"/>
              <a:t> navázaný na monoklonální/</a:t>
            </a:r>
            <a:r>
              <a:rPr lang="cs-CZ" dirty="0" err="1" smtClean="0"/>
              <a:t>polyklonální</a:t>
            </a:r>
            <a:r>
              <a:rPr lang="cs-CZ" dirty="0" smtClean="0"/>
              <a:t> protilátce → vazba na buňky → projití buňky laserovým paprskem → excitace → emise fotonů → detekce optickým systémem přístroje.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3444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Instrumentace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Detekční systém: </a:t>
            </a:r>
            <a:r>
              <a:rPr lang="cs-CZ" dirty="0" smtClean="0"/>
              <a:t>je představován detektory, které převádějí světelný signál na elektrický. Počet detektorů se liší v závislosti na typu průtokového </a:t>
            </a:r>
            <a:r>
              <a:rPr lang="cs-CZ" dirty="0" err="1" smtClean="0"/>
              <a:t>cytometru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 typy detektorů: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fotodiody – pro detekci silnějšího signálu,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fotonásobiče – jsou citlivějšími detektory vhodnými pro detekci emitovaného fluorescenčního záření.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Výsledkem je grafické zobrazení na obrazovce počítače.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3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Analýza dat je prováděna pomocí grafických a číselných údajů. Pomocí tzv. </a:t>
            </a:r>
            <a:r>
              <a:rPr lang="cs-CZ" dirty="0" err="1" smtClean="0"/>
              <a:t>gatování</a:t>
            </a:r>
            <a:r>
              <a:rPr lang="cs-CZ" dirty="0" smtClean="0"/>
              <a:t> lze oddělit jednotlivé populace buněk.  </a:t>
            </a:r>
          </a:p>
          <a:p>
            <a:pPr marL="0" indent="0">
              <a:buNone/>
            </a:pPr>
            <a:r>
              <a:rPr lang="cs-CZ" dirty="0" smtClean="0"/>
              <a:t>Grafický výstup: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289" y="3304493"/>
            <a:ext cx="2880000" cy="288000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473" y="3304493"/>
            <a:ext cx="2880000" cy="2880000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1857513" y="6211669"/>
            <a:ext cx="75999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dirty="0"/>
              <a:t>jednoparametrový histogram	             </a:t>
            </a:r>
            <a:r>
              <a:rPr lang="cs-CZ" dirty="0" smtClean="0"/>
              <a:t>    dvouparametrový </a:t>
            </a:r>
            <a:r>
              <a:rPr lang="cs-CZ" dirty="0" err="1"/>
              <a:t>scattergram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7390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imunofluorescence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Antigen (CD znak) → protilátka značená </a:t>
            </a:r>
            <a:r>
              <a:rPr lang="cs-CZ" dirty="0" err="1" smtClean="0"/>
              <a:t>fluorochromem</a:t>
            </a:r>
            <a:r>
              <a:rPr lang="cs-CZ" dirty="0" smtClean="0"/>
              <a:t> → komplex </a:t>
            </a:r>
            <a:r>
              <a:rPr lang="cs-CZ" dirty="0" err="1" smtClean="0"/>
              <a:t>Ag</a:t>
            </a:r>
            <a:r>
              <a:rPr lang="cs-CZ" dirty="0" smtClean="0"/>
              <a:t> x Ab → molekula fluorescenčního barviva emituje záření o specifické vlnové délce → detekce detektorem.</a:t>
            </a:r>
          </a:p>
          <a:p>
            <a:endParaRPr lang="cs-CZ" dirty="0"/>
          </a:p>
        </p:txBody>
      </p:sp>
      <p:pic>
        <p:nvPicPr>
          <p:cNvPr id="4" name="Obrázek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997" y="3293186"/>
            <a:ext cx="2880000" cy="28800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7331241" y="3532857"/>
            <a:ext cx="42611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Populace CD3+ buněk, tj. T-lymfocyty (osa x znak CD3, použitým </a:t>
            </a:r>
            <a:r>
              <a:rPr lang="cs-CZ" dirty="0" err="1" smtClean="0"/>
              <a:t>fluorochromem</a:t>
            </a:r>
            <a:r>
              <a:rPr lang="cs-CZ" dirty="0" smtClean="0"/>
              <a:t> je APC750).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5033394" y="3834063"/>
            <a:ext cx="2297847" cy="67082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3162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892</Words>
  <Application>Microsoft Office PowerPoint</Application>
  <PresentationFormat>Širokoúhlá obrazovka</PresentationFormat>
  <Paragraphs>178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Motiv Office</vt:lpstr>
      <vt:lpstr>Průtoková cytometrie</vt:lpstr>
      <vt:lpstr>Průtoková cytometrie </vt:lpstr>
      <vt:lpstr>Princip průtokové cytometrie </vt:lpstr>
      <vt:lpstr>Průtokový cytometr </vt:lpstr>
      <vt:lpstr>Instrumentace </vt:lpstr>
      <vt:lpstr>Instrumentace </vt:lpstr>
      <vt:lpstr>Instrumentace </vt:lpstr>
      <vt:lpstr>Analýza dat </vt:lpstr>
      <vt:lpstr>Přímá imunofluorescence </vt:lpstr>
      <vt:lpstr>CD klasifikace </vt:lpstr>
      <vt:lpstr>Fluorochromy </vt:lpstr>
      <vt:lpstr>Aplikace průtokové cytometrie </vt:lpstr>
      <vt:lpstr>Vyšetřovaný materiál </vt:lpstr>
      <vt:lpstr>Příprava vzorku </vt:lpstr>
      <vt:lpstr>Cytometrický výstup měření </vt:lpstr>
      <vt:lpstr>Histogram vs. Dot plot</vt:lpstr>
      <vt:lpstr>Cytometrický výstup měření: čtení grafů </vt:lpstr>
      <vt:lpstr>Imunofenotypizace </vt:lpstr>
      <vt:lpstr>Funkční testy </vt:lpstr>
      <vt:lpstr>Funkční testy: rozdělení </vt:lpstr>
      <vt:lpstr>Funkční testy lymfocytů </vt:lpstr>
      <vt:lpstr>Funkční testy: exprese aktivačních molekul </vt:lpstr>
      <vt:lpstr>Průtoková cytometrie: videoukázka </vt:lpstr>
      <vt:lpstr>Zdroje </vt:lpstr>
      <vt:lpstr>Děkuji za pozornost.</vt:lpstr>
    </vt:vector>
  </TitlesOfParts>
  <Company>Fakultni nemocnice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Průtoková cytometrie</dc:title>
  <dc:creator>Wagnerová Andrea</dc:creator>
  <cp:lastModifiedBy>Wagnerová Andrea</cp:lastModifiedBy>
  <cp:revision>2</cp:revision>
  <dcterms:created xsi:type="dcterms:W3CDTF">2023-12-18T06:35:42Z</dcterms:created>
  <dcterms:modified xsi:type="dcterms:W3CDTF">2023-12-18T06:37:54Z</dcterms:modified>
</cp:coreProperties>
</file>